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handoutMasterIdLst>
    <p:handoutMasterId r:id="rId66"/>
  </p:handoutMasterIdLst>
  <p:sldIdLst>
    <p:sldId id="256" r:id="rId2"/>
    <p:sldId id="257" r:id="rId3"/>
    <p:sldId id="258" r:id="rId4"/>
    <p:sldId id="259" r:id="rId5"/>
    <p:sldId id="260" r:id="rId6"/>
    <p:sldId id="261" r:id="rId7"/>
    <p:sldId id="262" r:id="rId8"/>
    <p:sldId id="460" r:id="rId9"/>
    <p:sldId id="397" r:id="rId10"/>
    <p:sldId id="463" r:id="rId11"/>
    <p:sldId id="400" r:id="rId12"/>
    <p:sldId id="471" r:id="rId13"/>
    <p:sldId id="401" r:id="rId14"/>
    <p:sldId id="402" r:id="rId15"/>
    <p:sldId id="403" r:id="rId16"/>
    <p:sldId id="404" r:id="rId17"/>
    <p:sldId id="405" r:id="rId18"/>
    <p:sldId id="406" r:id="rId19"/>
    <p:sldId id="407" r:id="rId20"/>
    <p:sldId id="408" r:id="rId21"/>
    <p:sldId id="409" r:id="rId22"/>
    <p:sldId id="462" r:id="rId23"/>
    <p:sldId id="440" r:id="rId24"/>
    <p:sldId id="446" r:id="rId25"/>
    <p:sldId id="447" r:id="rId26"/>
    <p:sldId id="448" r:id="rId27"/>
    <p:sldId id="449" r:id="rId28"/>
    <p:sldId id="491" r:id="rId29"/>
    <p:sldId id="450" r:id="rId30"/>
    <p:sldId id="451" r:id="rId31"/>
    <p:sldId id="452" r:id="rId32"/>
    <p:sldId id="453" r:id="rId33"/>
    <p:sldId id="454" r:id="rId34"/>
    <p:sldId id="455" r:id="rId35"/>
    <p:sldId id="456" r:id="rId36"/>
    <p:sldId id="457" r:id="rId37"/>
    <p:sldId id="458" r:id="rId38"/>
    <p:sldId id="492" r:id="rId39"/>
    <p:sldId id="461" r:id="rId40"/>
    <p:sldId id="464" r:id="rId41"/>
    <p:sldId id="465" r:id="rId42"/>
    <p:sldId id="466" r:id="rId43"/>
    <p:sldId id="467" r:id="rId44"/>
    <p:sldId id="468" r:id="rId45"/>
    <p:sldId id="459" r:id="rId46"/>
    <p:sldId id="470" r:id="rId47"/>
    <p:sldId id="493" r:id="rId48"/>
    <p:sldId id="474" r:id="rId49"/>
    <p:sldId id="475" r:id="rId50"/>
    <p:sldId id="476" r:id="rId51"/>
    <p:sldId id="477" r:id="rId52"/>
    <p:sldId id="478" r:id="rId53"/>
    <p:sldId id="479" r:id="rId54"/>
    <p:sldId id="480" r:id="rId55"/>
    <p:sldId id="481" r:id="rId56"/>
    <p:sldId id="482" r:id="rId57"/>
    <p:sldId id="483" r:id="rId58"/>
    <p:sldId id="484" r:id="rId59"/>
    <p:sldId id="485" r:id="rId60"/>
    <p:sldId id="486" r:id="rId61"/>
    <p:sldId id="490" r:id="rId62"/>
    <p:sldId id="494" r:id="rId63"/>
    <p:sldId id="495" r:id="rId64"/>
    <p:sldId id="496" r:id="rId6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38" autoAdjust="0"/>
    <p:restoredTop sz="94679" autoAdjust="0"/>
  </p:normalViewPr>
  <p:slideViewPr>
    <p:cSldViewPr>
      <p:cViewPr varScale="1">
        <p:scale>
          <a:sx n="62" d="100"/>
          <a:sy n="62" d="100"/>
        </p:scale>
        <p:origin x="90" y="534"/>
      </p:cViewPr>
      <p:guideLst>
        <p:guide orient="horz" pos="2160"/>
        <p:guide pos="2880"/>
      </p:guideLst>
    </p:cSldViewPr>
  </p:slideViewPr>
  <p:notesTextViewPr>
    <p:cViewPr>
      <p:scale>
        <a:sx n="1" d="1"/>
        <a:sy n="1" d="1"/>
      </p:scale>
      <p:origin x="0" y="0"/>
    </p:cViewPr>
  </p:notesTextViewPr>
  <p:notesViewPr>
    <p:cSldViewPr>
      <p:cViewPr varScale="1">
        <p:scale>
          <a:sx n="53" d="100"/>
          <a:sy n="53" d="100"/>
        </p:scale>
        <p:origin x="-285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6F091-2A52-4571-A59B-A1BA77FD7038}" type="datetimeFigureOut">
              <a:rPr lang="es-MX" smtClean="0"/>
              <a:t>28/09/2018</a:t>
            </a:fld>
            <a:endParaRPr lang="es-MX" dirty="0"/>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7558D1C-EA8C-425F-93AD-FC71E9B19398}" type="slidenum">
              <a:rPr lang="es-MX" smtClean="0"/>
              <a:t>‹Nº›</a:t>
            </a:fld>
            <a:endParaRPr lang="es-MX" dirty="0"/>
          </a:p>
        </p:txBody>
      </p:sp>
    </p:spTree>
    <p:extLst>
      <p:ext uri="{BB962C8B-B14F-4D97-AF65-F5344CB8AC3E}">
        <p14:creationId xmlns:p14="http://schemas.microsoft.com/office/powerpoint/2010/main" val="21354012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E83B778-67B2-4FB5-A557-63A267CFB1AF}"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8" name="Straight Connector 7"/>
          <p:cNvCxnSpPr/>
          <p:nvPr/>
        </p:nvCxnSpPr>
        <p:spPr>
          <a:xfrm>
            <a:off x="685800" y="2564904"/>
            <a:ext cx="7848600" cy="158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E83B778-67B2-4FB5-A557-63A267CFB1AF}"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E83B778-67B2-4FB5-A557-63A267CFB1AF}"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E83B778-67B2-4FB5-A557-63A267CFB1AF}"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E83B778-67B2-4FB5-A557-63A267CFB1AF}"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E83B778-67B2-4FB5-A557-63A267CFB1AF}" type="datetimeFigureOut">
              <a:rPr lang="es-MX" smtClean="0"/>
              <a:t>28/09/2018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E83B778-67B2-4FB5-A557-63A267CFB1AF}" type="datetimeFigureOut">
              <a:rPr lang="es-MX" smtClean="0"/>
              <a:t>28/09/2018</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5E83B778-67B2-4FB5-A557-63A267CFB1AF}" type="datetimeFigureOut">
              <a:rPr lang="es-MX" smtClean="0"/>
              <a:t>28/09/2018</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83B778-67B2-4FB5-A557-63A267CFB1AF}" type="datetimeFigureOut">
              <a:rPr lang="es-MX" smtClean="0"/>
              <a:t>28/09/2018</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E83B778-67B2-4FB5-A557-63A267CFB1AF}" type="datetimeFigureOut">
              <a:rPr lang="es-MX" smtClean="0"/>
              <a:t>28/09/2018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E83B778-67B2-4FB5-A557-63A267CFB1AF}" type="datetimeFigureOut">
              <a:rPr lang="es-MX" smtClean="0"/>
              <a:t>28/09/2018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5E83B778-67B2-4FB5-A557-63A267CFB1AF}" type="datetimeFigureOut">
              <a:rPr lang="es-MX" smtClean="0"/>
              <a:t>28/09/2018</a:t>
            </a:fld>
            <a:endParaRPr lang="es-MX"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s-MX"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EE0A500B-AC3C-48E7-A464-8F57AD55C9FD}" type="slidenum">
              <a:rPr lang="es-MX" smtClean="0"/>
              <a:t>‹Nº›</a:t>
            </a:fld>
            <a:endParaRPr lang="es-MX"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r-project.or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403746" y="764704"/>
            <a:ext cx="6624638" cy="5701561"/>
          </a:xfrm>
          <a:prstGeom prst="rect">
            <a:avLst/>
          </a:prstGeom>
          <a:noFill/>
          <a:ln w="9525">
            <a:noFill/>
            <a:miter lim="800000"/>
            <a:headEnd/>
            <a:tailEnd/>
          </a:ln>
        </p:spPr>
        <p:txBody>
          <a:bodyPr>
            <a:spAutoFit/>
          </a:bodyPr>
          <a:lstStyle/>
          <a:p>
            <a:pPr algn="ctr">
              <a:spcAft>
                <a:spcPts val="600"/>
              </a:spcAft>
            </a:pPr>
            <a:r>
              <a:rPr lang="es-MX" sz="1600" b="1" dirty="0">
                <a:latin typeface="Tahoma" pitchFamily="34" charset="0"/>
                <a:ea typeface="Tahoma" pitchFamily="34" charset="0"/>
                <a:cs typeface="Tahoma" pitchFamily="34" charset="0"/>
              </a:rPr>
              <a:t>UNIVERSIDAD AUTÓNOMA DEL ESTADO DE MÉXICO </a:t>
            </a:r>
          </a:p>
          <a:p>
            <a:pPr algn="ctr">
              <a:spcAft>
                <a:spcPts val="600"/>
              </a:spcAft>
            </a:pPr>
            <a:r>
              <a:rPr lang="es-MX" sz="1600" b="1" dirty="0" smtClean="0">
                <a:latin typeface="Tahoma" pitchFamily="34" charset="0"/>
                <a:ea typeface="Tahoma" pitchFamily="34" charset="0"/>
                <a:cs typeface="Tahoma" pitchFamily="34" charset="0"/>
              </a:rPr>
              <a:t>FACULTAD DE INGENIERÍA</a:t>
            </a:r>
            <a:endParaRPr lang="es-MX" sz="1600" b="1" dirty="0">
              <a:latin typeface="Tahoma" pitchFamily="34" charset="0"/>
              <a:ea typeface="Tahoma" pitchFamily="34" charset="0"/>
              <a:cs typeface="Tahoma" pitchFamily="34" charset="0"/>
            </a:endParaRPr>
          </a:p>
          <a:p>
            <a:pPr algn="ctr">
              <a:spcAft>
                <a:spcPts val="600"/>
              </a:spcAft>
            </a:pPr>
            <a:endParaRPr lang="es-MX" sz="1200" b="1" dirty="0">
              <a:latin typeface="Tahoma" pitchFamily="34" charset="0"/>
              <a:ea typeface="Tahoma" pitchFamily="34" charset="0"/>
              <a:cs typeface="Tahoma" pitchFamily="34" charset="0"/>
            </a:endParaRPr>
          </a:p>
          <a:p>
            <a:pPr algn="ctr">
              <a:spcAft>
                <a:spcPts val="600"/>
              </a:spcAft>
            </a:pPr>
            <a:r>
              <a:rPr lang="es-MX" b="1" dirty="0" smtClean="0">
                <a:solidFill>
                  <a:srgbClr val="00B050"/>
                </a:solidFill>
                <a:latin typeface="Tahoma" pitchFamily="34" charset="0"/>
                <a:ea typeface="Tahoma" pitchFamily="34" charset="0"/>
                <a:cs typeface="Tahoma" pitchFamily="34" charset="0"/>
              </a:rPr>
              <a:t>Material Visual</a:t>
            </a:r>
            <a:br>
              <a:rPr lang="es-MX" b="1" dirty="0" smtClean="0">
                <a:solidFill>
                  <a:srgbClr val="00B050"/>
                </a:solidFill>
                <a:latin typeface="Tahoma" pitchFamily="34" charset="0"/>
                <a:ea typeface="Tahoma" pitchFamily="34" charset="0"/>
                <a:cs typeface="Tahoma" pitchFamily="34" charset="0"/>
              </a:rPr>
            </a:br>
            <a:r>
              <a:rPr lang="es-MX" b="1" dirty="0">
                <a:solidFill>
                  <a:srgbClr val="00B050"/>
                </a:solidFill>
                <a:latin typeface="Tahoma" pitchFamily="34" charset="0"/>
                <a:ea typeface="Tahoma" pitchFamily="34" charset="0"/>
                <a:cs typeface="Tahoma" pitchFamily="34" charset="0"/>
              </a:rPr>
              <a:t>Uso de R para </a:t>
            </a:r>
            <a:r>
              <a:rPr lang="es-MX" b="1" dirty="0" smtClean="0">
                <a:solidFill>
                  <a:srgbClr val="00B050"/>
                </a:solidFill>
                <a:latin typeface="Tahoma" pitchFamily="34" charset="0"/>
                <a:ea typeface="Tahoma" pitchFamily="34" charset="0"/>
                <a:cs typeface="Tahoma" pitchFamily="34" charset="0"/>
              </a:rPr>
              <a:t>intervalos de confianza</a:t>
            </a:r>
          </a:p>
          <a:p>
            <a:pPr algn="ctr">
              <a:spcAft>
                <a:spcPts val="600"/>
              </a:spcAft>
            </a:pPr>
            <a:endParaRPr lang="es-MX" sz="1600" b="1" u="sng" dirty="0" smtClean="0">
              <a:solidFill>
                <a:srgbClr val="00B050"/>
              </a:solidFill>
              <a:latin typeface="Tahoma" pitchFamily="34" charset="0"/>
              <a:ea typeface="Tahoma" pitchFamily="34" charset="0"/>
              <a:cs typeface="Tahoma" pitchFamily="34" charset="0"/>
            </a:endParaRPr>
          </a:p>
          <a:p>
            <a:pPr algn="ctr">
              <a:spcAft>
                <a:spcPts val="600"/>
              </a:spcAft>
            </a:pPr>
            <a:endParaRPr lang="es-MX" sz="500" b="1" dirty="0">
              <a:latin typeface="Tahoma" pitchFamily="34" charset="0"/>
              <a:ea typeface="Tahoma" pitchFamily="34" charset="0"/>
              <a:cs typeface="Tahoma" pitchFamily="34" charset="0"/>
            </a:endParaRPr>
          </a:p>
          <a:p>
            <a:pPr algn="ctr">
              <a:spcAft>
                <a:spcPts val="300"/>
              </a:spcAft>
            </a:pPr>
            <a:r>
              <a:rPr lang="es-MX" sz="1600" b="1" dirty="0" smtClean="0">
                <a:solidFill>
                  <a:srgbClr val="00B050"/>
                </a:solidFill>
                <a:latin typeface="Tahoma" pitchFamily="34" charset="0"/>
                <a:ea typeface="Tahoma" pitchFamily="34" charset="0"/>
                <a:cs typeface="Tahoma" pitchFamily="34" charset="0"/>
              </a:rPr>
              <a:t>Unidad de Aprendizaje</a:t>
            </a:r>
            <a:br>
              <a:rPr lang="es-MX" sz="1600" b="1" dirty="0" smtClean="0">
                <a:solidFill>
                  <a:srgbClr val="00B050"/>
                </a:solidFill>
                <a:latin typeface="Tahoma" pitchFamily="34" charset="0"/>
                <a:ea typeface="Tahoma" pitchFamily="34" charset="0"/>
                <a:cs typeface="Tahoma" pitchFamily="34" charset="0"/>
              </a:rPr>
            </a:br>
            <a:r>
              <a:rPr lang="es-MX" sz="1600" b="1" dirty="0" smtClean="0">
                <a:solidFill>
                  <a:srgbClr val="00B050"/>
                </a:solidFill>
                <a:latin typeface="Tahoma" pitchFamily="34" charset="0"/>
                <a:ea typeface="Tahoma" pitchFamily="34" charset="0"/>
                <a:cs typeface="Tahoma" pitchFamily="34" charset="0"/>
              </a:rPr>
              <a:t>Probabilidad y Estadística</a:t>
            </a:r>
          </a:p>
          <a:p>
            <a:pPr algn="ctr">
              <a:spcAft>
                <a:spcPts val="300"/>
              </a:spcAft>
            </a:pPr>
            <a:r>
              <a:rPr lang="es-MX" sz="1600" b="1" dirty="0" smtClean="0">
                <a:solidFill>
                  <a:srgbClr val="00B050"/>
                </a:solidFill>
                <a:latin typeface="Tahoma" pitchFamily="34" charset="0"/>
                <a:ea typeface="Tahoma" pitchFamily="34" charset="0"/>
                <a:cs typeface="Tahoma" pitchFamily="34" charset="0"/>
              </a:rPr>
              <a:t>Clave: </a:t>
            </a:r>
            <a:r>
              <a:rPr lang="es-MX" sz="1600" b="1" dirty="0">
                <a:solidFill>
                  <a:srgbClr val="00B050"/>
                </a:solidFill>
                <a:latin typeface="Tahoma" pitchFamily="34" charset="0"/>
                <a:ea typeface="Tahoma" pitchFamily="34" charset="0"/>
                <a:cs typeface="Tahoma" pitchFamily="34" charset="0"/>
              </a:rPr>
              <a:t>L41003</a:t>
            </a:r>
            <a:endParaRPr lang="es-MX" sz="1600" b="1" dirty="0" smtClean="0">
              <a:solidFill>
                <a:srgbClr val="00B050"/>
              </a:solidFill>
              <a:latin typeface="Tahoma" pitchFamily="34" charset="0"/>
              <a:ea typeface="Tahoma" pitchFamily="34" charset="0"/>
              <a:cs typeface="Tahoma" pitchFamily="34" charset="0"/>
            </a:endParaRPr>
          </a:p>
          <a:p>
            <a:pPr marL="722313">
              <a:spcAft>
                <a:spcPts val="300"/>
              </a:spcAft>
            </a:pPr>
            <a:endParaRPr lang="es-MX" b="1" dirty="0" smtClean="0">
              <a:latin typeface="Tahoma" pitchFamily="34" charset="0"/>
              <a:ea typeface="Tahoma" pitchFamily="34" charset="0"/>
              <a:cs typeface="Tahoma" pitchFamily="34" charset="0"/>
            </a:endParaRPr>
          </a:p>
          <a:p>
            <a:pPr marL="722313">
              <a:spcAft>
                <a:spcPts val="300"/>
              </a:spcAft>
            </a:pPr>
            <a:r>
              <a:rPr lang="es-MX" sz="1400" b="1" dirty="0" smtClean="0">
                <a:latin typeface="Tahoma" pitchFamily="34" charset="0"/>
                <a:ea typeface="Tahoma" pitchFamily="34" charset="0"/>
                <a:cs typeface="Tahoma" pitchFamily="34" charset="0"/>
              </a:rPr>
              <a:t>PROGRAMA:  </a:t>
            </a:r>
            <a:r>
              <a:rPr lang="es-MX" sz="1400" b="1" dirty="0">
                <a:latin typeface="Tahoma" pitchFamily="34" charset="0"/>
                <a:ea typeface="Tahoma" pitchFamily="34" charset="0"/>
                <a:cs typeface="Tahoma" pitchFamily="34" charset="0"/>
              </a:rPr>
              <a:t>INGRÍA CIVIL, INGRÍA MECÁNICA, INGRÍA EN </a:t>
            </a:r>
            <a:r>
              <a:rPr lang="es-MX" sz="1400" b="1" dirty="0" smtClean="0">
                <a:latin typeface="Tahoma" pitchFamily="34" charset="0"/>
                <a:ea typeface="Tahoma" pitchFamily="34" charset="0"/>
                <a:cs typeface="Tahoma" pitchFamily="34" charset="0"/>
              </a:rPr>
              <a:t>			   COMPUTACIÓN</a:t>
            </a:r>
            <a:r>
              <a:rPr lang="es-MX" sz="1400" b="1" dirty="0">
                <a:latin typeface="Tahoma" pitchFamily="34" charset="0"/>
                <a:ea typeface="Tahoma" pitchFamily="34" charset="0"/>
                <a:cs typeface="Tahoma" pitchFamily="34" charset="0"/>
              </a:rPr>
              <a:t>, INGRÍA ELECTRÓNICA</a:t>
            </a:r>
          </a:p>
          <a:p>
            <a:pPr marL="722313">
              <a:spcAft>
                <a:spcPts val="300"/>
              </a:spcAft>
            </a:pPr>
            <a:endParaRPr lang="es-MX" sz="1400" b="1" dirty="0" smtClean="0">
              <a:latin typeface="Tahoma" pitchFamily="34" charset="0"/>
              <a:ea typeface="Tahoma" pitchFamily="34" charset="0"/>
              <a:cs typeface="Tahoma" pitchFamily="34" charset="0"/>
            </a:endParaRPr>
          </a:p>
          <a:p>
            <a:pPr marL="722313">
              <a:spcAft>
                <a:spcPts val="300"/>
              </a:spcAft>
            </a:pPr>
            <a:r>
              <a:rPr lang="es-MX" sz="1400" b="1" dirty="0" smtClean="0">
                <a:latin typeface="Tahoma" pitchFamily="34" charset="0"/>
                <a:ea typeface="Tahoma" pitchFamily="34" charset="0"/>
                <a:cs typeface="Tahoma" pitchFamily="34" charset="0"/>
              </a:rPr>
              <a:t>ORGANISMO EN QUE SE IMPARTE:  FACULTAD DE INGENIERÍA</a:t>
            </a:r>
          </a:p>
          <a:p>
            <a:pPr marL="722313">
              <a:spcAft>
                <a:spcPts val="300"/>
              </a:spcAft>
            </a:pPr>
            <a:endParaRPr lang="es-MX" sz="1400" b="1" dirty="0">
              <a:latin typeface="Tahoma" pitchFamily="34" charset="0"/>
              <a:ea typeface="Tahoma" pitchFamily="34" charset="0"/>
              <a:cs typeface="Tahoma" pitchFamily="34" charset="0"/>
            </a:endParaRPr>
          </a:p>
          <a:p>
            <a:pPr marL="722313">
              <a:spcAft>
                <a:spcPts val="300"/>
              </a:spcAft>
            </a:pPr>
            <a:r>
              <a:rPr lang="es-MX" sz="1400" b="1" dirty="0">
                <a:latin typeface="Tahoma" pitchFamily="34" charset="0"/>
                <a:ea typeface="Tahoma" pitchFamily="34" charset="0"/>
                <a:cs typeface="Tahoma" pitchFamily="34" charset="0"/>
              </a:rPr>
              <a:t>TIPO DE </a:t>
            </a:r>
            <a:r>
              <a:rPr lang="es-MX" sz="1400" b="1" dirty="0" smtClean="0">
                <a:latin typeface="Tahoma" pitchFamily="34" charset="0"/>
                <a:ea typeface="Tahoma" pitchFamily="34" charset="0"/>
                <a:cs typeface="Tahoma" pitchFamily="34" charset="0"/>
              </a:rPr>
              <a:t>MATERIAL:  SÓLO VISIÓN PROYECTABLE</a:t>
            </a:r>
          </a:p>
          <a:p>
            <a:pPr marL="722313">
              <a:spcAft>
                <a:spcPts val="300"/>
              </a:spcAft>
            </a:pPr>
            <a:endParaRPr lang="es-MX" sz="1400" b="1" dirty="0">
              <a:latin typeface="Tahoma" pitchFamily="34" charset="0"/>
              <a:ea typeface="Tahoma" pitchFamily="34" charset="0"/>
              <a:cs typeface="Tahoma" pitchFamily="34" charset="0"/>
            </a:endParaRPr>
          </a:p>
          <a:p>
            <a:pPr marL="722313">
              <a:spcAft>
                <a:spcPts val="300"/>
              </a:spcAft>
            </a:pPr>
            <a:r>
              <a:rPr lang="es-MX" sz="1400" b="1" dirty="0">
                <a:latin typeface="Tahoma" pitchFamily="34" charset="0"/>
                <a:ea typeface="Tahoma" pitchFamily="34" charset="0"/>
                <a:cs typeface="Tahoma" pitchFamily="34" charset="0"/>
              </a:rPr>
              <a:t>FECHA DE ELABORACIÓN:  </a:t>
            </a:r>
            <a:r>
              <a:rPr lang="es-MX" sz="1400" b="1" dirty="0" smtClean="0">
                <a:latin typeface="Tahoma" pitchFamily="34" charset="0"/>
                <a:ea typeface="Tahoma" pitchFamily="34" charset="0"/>
                <a:cs typeface="Tahoma" pitchFamily="34" charset="0"/>
              </a:rPr>
              <a:t>2018-B</a:t>
            </a:r>
            <a:endParaRPr lang="es-MX" sz="1400" b="1" dirty="0">
              <a:latin typeface="Tahoma" pitchFamily="34" charset="0"/>
              <a:ea typeface="Tahoma" pitchFamily="34" charset="0"/>
              <a:cs typeface="Tahoma" pitchFamily="34" charset="0"/>
            </a:endParaRPr>
          </a:p>
          <a:p>
            <a:pPr marL="722313">
              <a:spcAft>
                <a:spcPts val="300"/>
              </a:spcAft>
            </a:pPr>
            <a:endParaRPr lang="es-MX" sz="1400" b="1" dirty="0">
              <a:latin typeface="Tahoma" pitchFamily="34" charset="0"/>
              <a:ea typeface="Tahoma" pitchFamily="34" charset="0"/>
              <a:cs typeface="Tahoma" pitchFamily="34" charset="0"/>
            </a:endParaRPr>
          </a:p>
          <a:p>
            <a:pPr marL="722313">
              <a:spcAft>
                <a:spcPts val="300"/>
              </a:spcAft>
            </a:pPr>
            <a:r>
              <a:rPr lang="es-MX" sz="1400" b="1" dirty="0" smtClean="0">
                <a:latin typeface="Tahoma" pitchFamily="34" charset="0"/>
                <a:ea typeface="Tahoma" pitchFamily="34" charset="0"/>
                <a:cs typeface="Tahoma" pitchFamily="34" charset="0"/>
              </a:rPr>
              <a:t>ELABORADO POR:  </a:t>
            </a:r>
            <a:r>
              <a:rPr lang="es-MX" sz="1400" b="1" dirty="0">
                <a:latin typeface="Tahoma" pitchFamily="34" charset="0"/>
                <a:ea typeface="Tahoma" pitchFamily="34" charset="0"/>
                <a:cs typeface="Tahoma" pitchFamily="34" charset="0"/>
              </a:rPr>
              <a:t>DR. JAVIER GARCÍA </a:t>
            </a:r>
            <a:r>
              <a:rPr lang="es-MX" sz="1400" b="1" dirty="0" smtClean="0">
                <a:latin typeface="Tahoma" pitchFamily="34" charset="0"/>
                <a:ea typeface="Tahoma" pitchFamily="34" charset="0"/>
                <a:cs typeface="Tahoma" pitchFamily="34" charset="0"/>
              </a:rPr>
              <a:t>GUTIÉRREZ</a:t>
            </a:r>
            <a:endParaRPr lang="es-MX" sz="1400" b="1" dirty="0">
              <a:latin typeface="Tahoma" pitchFamily="34" charset="0"/>
              <a:ea typeface="Tahoma" pitchFamily="34" charset="0"/>
              <a:cs typeface="Tahoma" pitchFamily="34" charset="0"/>
            </a:endParaRPr>
          </a:p>
        </p:txBody>
      </p:sp>
      <p:pic>
        <p:nvPicPr>
          <p:cNvPr id="1026" name="Picture 2" descr="http://sc.uaemex.mx/mdci/images/UAEM.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638" y="476792"/>
            <a:ext cx="1275023" cy="108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fi.uaemex.mx/mics/images/fi/fi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7364" y="332656"/>
            <a:ext cx="1057124" cy="1282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14074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SOFTWARE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a:latin typeface="Tahoma" pitchFamily="34" charset="0"/>
              <a:ea typeface="Tahoma" pitchFamily="34" charset="0"/>
              <a:cs typeface="Tahoma" pitchFamily="34" charset="0"/>
            </a:endParaRPr>
          </a:p>
          <a:p>
            <a:pPr marL="0" indent="0" algn="ctr">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5996" y="1434192"/>
            <a:ext cx="3960000" cy="3069231"/>
          </a:xfrm>
          <a:prstGeom prst="rect">
            <a:avLst/>
          </a:prstGeom>
        </p:spPr>
      </p:pic>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3808" y="3140968"/>
            <a:ext cx="5858684" cy="3240000"/>
          </a:xfrm>
          <a:prstGeom prst="rect">
            <a:avLst/>
          </a:prstGeom>
        </p:spPr>
      </p:pic>
    </p:spTree>
    <p:extLst>
      <p:ext uri="{BB962C8B-B14F-4D97-AF65-F5344CB8AC3E}">
        <p14:creationId xmlns:p14="http://schemas.microsoft.com/office/powerpoint/2010/main" val="39072187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25658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SOFTWARE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El </a:t>
            </a:r>
            <a:r>
              <a:rPr lang="es-MX" sz="1500" dirty="0">
                <a:latin typeface="Tahoma" pitchFamily="34" charset="0"/>
                <a:ea typeface="Tahoma" pitchFamily="34" charset="0"/>
                <a:cs typeface="Tahoma" pitchFamily="34" charset="0"/>
              </a:rPr>
              <a:t>paquete denominado base constituye </a:t>
            </a:r>
            <a:r>
              <a:rPr lang="es-MX" sz="1500" dirty="0" smtClean="0">
                <a:latin typeface="Tahoma" pitchFamily="34" charset="0"/>
                <a:ea typeface="Tahoma" pitchFamily="34" charset="0"/>
                <a:cs typeface="Tahoma" pitchFamily="34" charset="0"/>
              </a:rPr>
              <a:t>el núcleo </a:t>
            </a:r>
            <a:r>
              <a:rPr lang="es-MX" sz="1500" dirty="0">
                <a:latin typeface="Tahoma" pitchFamily="34" charset="0"/>
                <a:ea typeface="Tahoma" pitchFamily="34" charset="0"/>
                <a:cs typeface="Tahoma" pitchFamily="34" charset="0"/>
              </a:rPr>
              <a:t>de R y contiene las funciones </a:t>
            </a:r>
            <a:r>
              <a:rPr lang="es-MX" sz="1500" dirty="0" smtClean="0">
                <a:latin typeface="Tahoma" pitchFamily="34" charset="0"/>
                <a:ea typeface="Tahoma" pitchFamily="34" charset="0"/>
                <a:cs typeface="Tahoma" pitchFamily="34" charset="0"/>
              </a:rPr>
              <a:t>básicas </a:t>
            </a:r>
            <a:r>
              <a:rPr lang="es-MX" sz="1500" dirty="0">
                <a:latin typeface="Tahoma" pitchFamily="34" charset="0"/>
                <a:ea typeface="Tahoma" pitchFamily="34" charset="0"/>
                <a:cs typeface="Tahoma" pitchFamily="34" charset="0"/>
              </a:rPr>
              <a:t>del lenguaje para leer y manipular datos, </a:t>
            </a:r>
            <a:r>
              <a:rPr lang="es-MX" sz="1500" dirty="0" smtClean="0">
                <a:latin typeface="Tahoma" pitchFamily="34" charset="0"/>
                <a:ea typeface="Tahoma" pitchFamily="34" charset="0"/>
                <a:cs typeface="Tahoma" pitchFamily="34" charset="0"/>
              </a:rPr>
              <a:t>algunas funciones graficas </a:t>
            </a:r>
            <a:r>
              <a:rPr lang="es-MX" sz="1500" dirty="0">
                <a:latin typeface="Tahoma" pitchFamily="34" charset="0"/>
                <a:ea typeface="Tahoma" pitchFamily="34" charset="0"/>
                <a:cs typeface="Tahoma" pitchFamily="34" charset="0"/>
              </a:rPr>
              <a:t>y algunas funciones </a:t>
            </a:r>
            <a:r>
              <a:rPr lang="es-MX" sz="1500" dirty="0" smtClean="0">
                <a:latin typeface="Tahoma" pitchFamily="34" charset="0"/>
                <a:ea typeface="Tahoma" pitchFamily="34" charset="0"/>
                <a:cs typeface="Tahoma" pitchFamily="34" charset="0"/>
              </a:rPr>
              <a:t>estadísticas (regresión </a:t>
            </a:r>
            <a:r>
              <a:rPr lang="es-MX" sz="1500" dirty="0">
                <a:latin typeface="Tahoma" pitchFamily="34" charset="0"/>
                <a:ea typeface="Tahoma" pitchFamily="34" charset="0"/>
                <a:cs typeface="Tahoma" pitchFamily="34" charset="0"/>
              </a:rPr>
              <a:t>lineal y </a:t>
            </a:r>
            <a:r>
              <a:rPr lang="es-MX" sz="1500" dirty="0" smtClean="0">
                <a:latin typeface="Tahoma" pitchFamily="34" charset="0"/>
                <a:ea typeface="Tahoma" pitchFamily="34" charset="0"/>
                <a:cs typeface="Tahoma" pitchFamily="34" charset="0"/>
              </a:rPr>
              <a:t>análisis </a:t>
            </a:r>
            <a:r>
              <a:rPr lang="es-MX" sz="1500" dirty="0">
                <a:latin typeface="Tahoma" pitchFamily="34" charset="0"/>
                <a:ea typeface="Tahoma" pitchFamily="34" charset="0"/>
                <a:cs typeface="Tahoma" pitchFamily="34" charset="0"/>
              </a:rPr>
              <a:t>de </a:t>
            </a:r>
            <a:r>
              <a:rPr lang="es-MX" sz="1500" dirty="0" smtClean="0">
                <a:latin typeface="Tahoma" pitchFamily="34" charset="0"/>
                <a:ea typeface="Tahoma" pitchFamily="34" charset="0"/>
                <a:cs typeface="Tahoma" pitchFamily="34" charset="0"/>
              </a:rPr>
              <a:t> varianza</a:t>
            </a:r>
            <a:r>
              <a:rPr lang="es-MX" sz="1500" dirty="0">
                <a:latin typeface="Tahoma" pitchFamily="34" charset="0"/>
                <a:ea typeface="Tahoma" pitchFamily="34" charset="0"/>
                <a:cs typeface="Tahoma" pitchFamily="34" charset="0"/>
              </a:rPr>
              <a:t>). </a:t>
            </a:r>
            <a:r>
              <a:rPr lang="es-MX" sz="1500" dirty="0" smtClean="0">
                <a:latin typeface="Tahoma" pitchFamily="34" charset="0"/>
                <a:ea typeface="Tahoma" pitchFamily="34" charset="0"/>
                <a:cs typeface="Tahoma" pitchFamily="34" charset="0"/>
              </a:rPr>
              <a:t>Cada paquete </a:t>
            </a:r>
            <a:r>
              <a:rPr lang="es-MX" sz="1500" dirty="0">
                <a:latin typeface="Tahoma" pitchFamily="34" charset="0"/>
                <a:ea typeface="Tahoma" pitchFamily="34" charset="0"/>
                <a:cs typeface="Tahoma" pitchFamily="34" charset="0"/>
              </a:rPr>
              <a:t>contiene un directorio denominado R con un archivo con el mismo nombre del </a:t>
            </a:r>
            <a:r>
              <a:rPr lang="es-MX" sz="1500" dirty="0" smtClean="0">
                <a:latin typeface="Tahoma" pitchFamily="34" charset="0"/>
                <a:ea typeface="Tahoma" pitchFamily="34" charset="0"/>
                <a:cs typeface="Tahoma" pitchFamily="34" charset="0"/>
              </a:rPr>
              <a:t>paquete (por </a:t>
            </a:r>
            <a:r>
              <a:rPr lang="es-MX" sz="1500" dirty="0">
                <a:latin typeface="Tahoma" pitchFamily="34" charset="0"/>
                <a:ea typeface="Tahoma" pitchFamily="34" charset="0"/>
                <a:cs typeface="Tahoma" pitchFamily="34" charset="0"/>
              </a:rPr>
              <a:t>ejemplo, para el paquete base, existe el archivo R HOME/library/base/R/base). Este </a:t>
            </a:r>
            <a:r>
              <a:rPr lang="es-MX" sz="1500" dirty="0" smtClean="0">
                <a:latin typeface="Tahoma" pitchFamily="34" charset="0"/>
                <a:ea typeface="Tahoma" pitchFamily="34" charset="0"/>
                <a:cs typeface="Tahoma" pitchFamily="34" charset="0"/>
              </a:rPr>
              <a:t>archivo está </a:t>
            </a:r>
            <a:r>
              <a:rPr lang="es-MX" sz="1500" dirty="0">
                <a:latin typeface="Tahoma" pitchFamily="34" charset="0"/>
                <a:ea typeface="Tahoma" pitchFamily="34" charset="0"/>
                <a:cs typeface="Tahoma" pitchFamily="34" charset="0"/>
              </a:rPr>
              <a:t>en formato ASCII y contiene todas las funciones del </a:t>
            </a:r>
            <a:r>
              <a:rPr lang="es-MX" sz="1500" dirty="0" smtClean="0">
                <a:latin typeface="Tahoma" pitchFamily="34" charset="0"/>
                <a:ea typeface="Tahoma" pitchFamily="34" charset="0"/>
                <a:cs typeface="Tahoma" pitchFamily="34" charset="0"/>
              </a:rPr>
              <a:t>paquete.</a:t>
            </a: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El </a:t>
            </a:r>
            <a:r>
              <a:rPr lang="es-MX" sz="1500" dirty="0">
                <a:latin typeface="Tahoma" pitchFamily="34" charset="0"/>
                <a:ea typeface="Tahoma" pitchFamily="34" charset="0"/>
                <a:cs typeface="Tahoma" pitchFamily="34" charset="0"/>
              </a:rPr>
              <a:t>comando </a:t>
            </a:r>
            <a:r>
              <a:rPr lang="es-MX" sz="1500" dirty="0" smtClean="0">
                <a:latin typeface="Tahoma" pitchFamily="34" charset="0"/>
                <a:ea typeface="Tahoma" pitchFamily="34" charset="0"/>
                <a:cs typeface="Tahoma" pitchFamily="34" charset="0"/>
              </a:rPr>
              <a:t>más </a:t>
            </a:r>
            <a:r>
              <a:rPr lang="es-MX" sz="1500" dirty="0">
                <a:latin typeface="Tahoma" pitchFamily="34" charset="0"/>
                <a:ea typeface="Tahoma" pitchFamily="34" charset="0"/>
                <a:cs typeface="Tahoma" pitchFamily="34" charset="0"/>
              </a:rPr>
              <a:t>simple es escribir el nombre de un objeto para visualizar su contenido. </a:t>
            </a:r>
            <a:endParaRPr lang="es-MX" sz="15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3189" y="4371669"/>
            <a:ext cx="2035626" cy="1577611"/>
          </a:xfrm>
          <a:prstGeom prst="rect">
            <a:avLst/>
          </a:prstGeom>
        </p:spPr>
      </p:pic>
    </p:spTree>
    <p:extLst>
      <p:ext uri="{BB962C8B-B14F-4D97-AF65-F5344CB8AC3E}">
        <p14:creationId xmlns:p14="http://schemas.microsoft.com/office/powerpoint/2010/main" val="42166920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25658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SOFTWARE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3189" y="4371669"/>
            <a:ext cx="2035626" cy="1577611"/>
          </a:xfrm>
          <a:prstGeom prst="rect">
            <a:avLst/>
          </a:prstGeom>
        </p:spPr>
      </p:pic>
      <p:pic>
        <p:nvPicPr>
          <p:cNvPr id="3" name="Imagen 2"/>
          <p:cNvPicPr>
            <a:picLocks noChangeAspect="1"/>
          </p:cNvPicPr>
          <p:nvPr/>
        </p:nvPicPr>
        <p:blipFill>
          <a:blip r:embed="rId3"/>
          <a:stretch>
            <a:fillRect/>
          </a:stretch>
        </p:blipFill>
        <p:spPr>
          <a:xfrm>
            <a:off x="899592" y="1315950"/>
            <a:ext cx="6241690" cy="4957366"/>
          </a:xfrm>
          <a:prstGeom prst="rect">
            <a:avLst/>
          </a:prstGeom>
        </p:spPr>
      </p:pic>
    </p:spTree>
    <p:extLst>
      <p:ext uri="{BB962C8B-B14F-4D97-AF65-F5344CB8AC3E}">
        <p14:creationId xmlns:p14="http://schemas.microsoft.com/office/powerpoint/2010/main" val="5828611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25658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SOFTWARE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Por ejemplo</a:t>
            </a:r>
            <a:r>
              <a:rPr lang="es-MX" sz="1500" dirty="0">
                <a:latin typeface="Tahoma" pitchFamily="34" charset="0"/>
                <a:ea typeface="Tahoma" pitchFamily="34" charset="0"/>
                <a:cs typeface="Tahoma" pitchFamily="34" charset="0"/>
              </a:rPr>
              <a:t>, si un objeto n contiene el valor </a:t>
            </a:r>
            <a:r>
              <a:rPr lang="es-MX" sz="1500" dirty="0" smtClean="0">
                <a:latin typeface="Tahoma" pitchFamily="34" charset="0"/>
                <a:ea typeface="Tahoma" pitchFamily="34" charset="0"/>
                <a:cs typeface="Tahoma" pitchFamily="34" charset="0"/>
              </a:rPr>
              <a:t>10. </a:t>
            </a:r>
            <a:r>
              <a:rPr lang="es-MX" sz="1500" dirty="0">
                <a:latin typeface="Tahoma" pitchFamily="34" charset="0"/>
                <a:ea typeface="Tahoma" pitchFamily="34" charset="0"/>
                <a:cs typeface="Tahoma" pitchFamily="34" charset="0"/>
              </a:rPr>
              <a:t>El dígito 1 indica que la visualización del objeto comienza con el primer elemento de n. </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3" name="Imagen 2"/>
          <p:cNvPicPr>
            <a:picLocks noChangeAspect="1"/>
          </p:cNvPicPr>
          <p:nvPr/>
        </p:nvPicPr>
        <p:blipFill>
          <a:blip r:embed="rId2"/>
          <a:stretch>
            <a:fillRect/>
          </a:stretch>
        </p:blipFill>
        <p:spPr>
          <a:xfrm>
            <a:off x="1886621" y="2493316"/>
            <a:ext cx="5298750" cy="3780000"/>
          </a:xfrm>
          <a:prstGeom prst="rect">
            <a:avLst/>
          </a:prstGeom>
        </p:spPr>
      </p:pic>
    </p:spTree>
    <p:extLst>
      <p:ext uri="{BB962C8B-B14F-4D97-AF65-F5344CB8AC3E}">
        <p14:creationId xmlns:p14="http://schemas.microsoft.com/office/powerpoint/2010/main" val="3760457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25658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SOFTWARE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Este comando </a:t>
            </a:r>
            <a:r>
              <a:rPr lang="es-MX" sz="1500" dirty="0">
                <a:latin typeface="Tahoma" pitchFamily="34" charset="0"/>
                <a:ea typeface="Tahoma" pitchFamily="34" charset="0"/>
                <a:cs typeface="Tahoma" pitchFamily="34" charset="0"/>
              </a:rPr>
              <a:t>constituye un uso </a:t>
            </a:r>
            <a:r>
              <a:rPr lang="es-MX" sz="1500" dirty="0" smtClean="0">
                <a:latin typeface="Tahoma" pitchFamily="34" charset="0"/>
                <a:ea typeface="Tahoma" pitchFamily="34" charset="0"/>
                <a:cs typeface="Tahoma" pitchFamily="34" charset="0"/>
              </a:rPr>
              <a:t>implícito </a:t>
            </a:r>
            <a:r>
              <a:rPr lang="es-MX" sz="1500" dirty="0">
                <a:latin typeface="Tahoma" pitchFamily="34" charset="0"/>
                <a:ea typeface="Tahoma" pitchFamily="34" charset="0"/>
                <a:cs typeface="Tahoma" pitchFamily="34" charset="0"/>
              </a:rPr>
              <a:t>de la </a:t>
            </a:r>
            <a:r>
              <a:rPr lang="es-MX" sz="1500" dirty="0" smtClean="0">
                <a:latin typeface="Tahoma" pitchFamily="34" charset="0"/>
                <a:ea typeface="Tahoma" pitchFamily="34" charset="0"/>
                <a:cs typeface="Tahoma" pitchFamily="34" charset="0"/>
              </a:rPr>
              <a:t>función </a:t>
            </a:r>
            <a:r>
              <a:rPr lang="es-MX" sz="1500" dirty="0">
                <a:latin typeface="Tahoma" pitchFamily="34" charset="0"/>
                <a:ea typeface="Tahoma" pitchFamily="34" charset="0"/>
                <a:cs typeface="Tahoma" pitchFamily="34" charset="0"/>
              </a:rPr>
              <a:t>print, y el ejemplo anterior es similar </a:t>
            </a:r>
            <a:r>
              <a:rPr lang="es-MX" sz="1500" dirty="0" smtClean="0">
                <a:latin typeface="Tahoma" pitchFamily="34" charset="0"/>
                <a:ea typeface="Tahoma" pitchFamily="34" charset="0"/>
                <a:cs typeface="Tahoma" pitchFamily="34" charset="0"/>
              </a:rPr>
              <a:t>a print(n</a:t>
            </a:r>
            <a:r>
              <a:rPr lang="es-MX" sz="1500" dirty="0">
                <a:latin typeface="Tahoma" pitchFamily="34" charset="0"/>
                <a:ea typeface="Tahoma" pitchFamily="34" charset="0"/>
                <a:cs typeface="Tahoma" pitchFamily="34" charset="0"/>
              </a:rPr>
              <a:t>) (en algunas situaciones la </a:t>
            </a:r>
            <a:r>
              <a:rPr lang="es-MX" sz="1500" dirty="0" smtClean="0">
                <a:latin typeface="Tahoma" pitchFamily="34" charset="0"/>
                <a:ea typeface="Tahoma" pitchFamily="34" charset="0"/>
                <a:cs typeface="Tahoma" pitchFamily="34" charset="0"/>
              </a:rPr>
              <a:t>función </a:t>
            </a:r>
            <a:r>
              <a:rPr lang="es-MX" sz="1500" dirty="0">
                <a:latin typeface="Tahoma" pitchFamily="34" charset="0"/>
                <a:ea typeface="Tahoma" pitchFamily="34" charset="0"/>
                <a:cs typeface="Tahoma" pitchFamily="34" charset="0"/>
              </a:rPr>
              <a:t>print debe ser usada </a:t>
            </a:r>
            <a:r>
              <a:rPr lang="es-MX" sz="1500" dirty="0" smtClean="0">
                <a:latin typeface="Tahoma" pitchFamily="34" charset="0"/>
                <a:ea typeface="Tahoma" pitchFamily="34" charset="0"/>
                <a:cs typeface="Tahoma" pitchFamily="34" charset="0"/>
              </a:rPr>
              <a:t>explícitamente, </a:t>
            </a:r>
            <a:r>
              <a:rPr lang="es-MX" sz="1500" dirty="0">
                <a:latin typeface="Tahoma" pitchFamily="34" charset="0"/>
                <a:ea typeface="Tahoma" pitchFamily="34" charset="0"/>
                <a:cs typeface="Tahoma" pitchFamily="34" charset="0"/>
              </a:rPr>
              <a:t>como </a:t>
            </a:r>
            <a:r>
              <a:rPr lang="es-MX" sz="1500" dirty="0" smtClean="0">
                <a:latin typeface="Tahoma" pitchFamily="34" charset="0"/>
                <a:ea typeface="Tahoma" pitchFamily="34" charset="0"/>
                <a:cs typeface="Tahoma" pitchFamily="34" charset="0"/>
              </a:rPr>
              <a:t>por ejemplo </a:t>
            </a:r>
            <a:r>
              <a:rPr lang="es-MX" sz="1500" dirty="0">
                <a:latin typeface="Tahoma" pitchFamily="34" charset="0"/>
                <a:ea typeface="Tahoma" pitchFamily="34" charset="0"/>
                <a:cs typeface="Tahoma" pitchFamily="34" charset="0"/>
              </a:rPr>
              <a:t>dentro de una </a:t>
            </a:r>
            <a:r>
              <a:rPr lang="es-MX" sz="1500" dirty="0" smtClean="0">
                <a:latin typeface="Tahoma" pitchFamily="34" charset="0"/>
                <a:ea typeface="Tahoma" pitchFamily="34" charset="0"/>
                <a:cs typeface="Tahoma" pitchFamily="34" charset="0"/>
              </a:rPr>
              <a:t>función </a:t>
            </a:r>
            <a:r>
              <a:rPr lang="es-MX" sz="1500" dirty="0">
                <a:latin typeface="Tahoma" pitchFamily="34" charset="0"/>
                <a:ea typeface="Tahoma" pitchFamily="34" charset="0"/>
                <a:cs typeface="Tahoma" pitchFamily="34" charset="0"/>
              </a:rPr>
              <a:t>o un bucle).</a:t>
            </a:r>
          </a:p>
          <a:p>
            <a:pPr marL="0" indent="0">
              <a:lnSpc>
                <a:spcPct val="150000"/>
              </a:lnSpc>
              <a:spcBef>
                <a:spcPts val="0"/>
              </a:spcBef>
              <a:spcAft>
                <a:spcPts val="1200"/>
              </a:spcAft>
              <a:buNone/>
            </a:pPr>
            <a:r>
              <a:rPr lang="es-MX" sz="1500" dirty="0">
                <a:latin typeface="Tahoma" pitchFamily="34" charset="0"/>
                <a:ea typeface="Tahoma" pitchFamily="34" charset="0"/>
                <a:cs typeface="Tahoma" pitchFamily="34" charset="0"/>
              </a:rPr>
              <a:t>El nombre de un objeto debe comenzar con una letra (A-Z and a-z) y puede incluir </a:t>
            </a:r>
            <a:r>
              <a:rPr lang="es-MX" sz="1500" dirty="0" smtClean="0">
                <a:latin typeface="Tahoma" pitchFamily="34" charset="0"/>
                <a:ea typeface="Tahoma" pitchFamily="34" charset="0"/>
                <a:cs typeface="Tahoma" pitchFamily="34" charset="0"/>
              </a:rPr>
              <a:t>letras, dígitos </a:t>
            </a:r>
            <a:r>
              <a:rPr lang="es-MX" sz="1500" dirty="0">
                <a:latin typeface="Tahoma" pitchFamily="34" charset="0"/>
                <a:ea typeface="Tahoma" pitchFamily="34" charset="0"/>
                <a:cs typeface="Tahoma" pitchFamily="34" charset="0"/>
              </a:rPr>
              <a:t>(0-9), y puntos (.). </a:t>
            </a:r>
            <a:endParaRPr lang="es-MX" sz="15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R </a:t>
            </a:r>
            <a:r>
              <a:rPr lang="es-MX" sz="1500" dirty="0">
                <a:latin typeface="Tahoma" pitchFamily="34" charset="0"/>
                <a:ea typeface="Tahoma" pitchFamily="34" charset="0"/>
                <a:cs typeface="Tahoma" pitchFamily="34" charset="0"/>
              </a:rPr>
              <a:t>discrimina entre letras </a:t>
            </a:r>
            <a:r>
              <a:rPr lang="es-MX" sz="1500" dirty="0" smtClean="0">
                <a:latin typeface="Tahoma" pitchFamily="34" charset="0"/>
                <a:ea typeface="Tahoma" pitchFamily="34" charset="0"/>
                <a:cs typeface="Tahoma" pitchFamily="34" charset="0"/>
              </a:rPr>
              <a:t>mayúsculas </a:t>
            </a:r>
            <a:r>
              <a:rPr lang="es-MX" sz="1500" dirty="0">
                <a:latin typeface="Tahoma" pitchFamily="34" charset="0"/>
                <a:ea typeface="Tahoma" pitchFamily="34" charset="0"/>
                <a:cs typeface="Tahoma" pitchFamily="34" charset="0"/>
              </a:rPr>
              <a:t>y </a:t>
            </a:r>
            <a:r>
              <a:rPr lang="es-MX" sz="1500" dirty="0" smtClean="0">
                <a:latin typeface="Tahoma" pitchFamily="34" charset="0"/>
                <a:ea typeface="Tahoma" pitchFamily="34" charset="0"/>
                <a:cs typeface="Tahoma" pitchFamily="34" charset="0"/>
              </a:rPr>
              <a:t>minúsculas </a:t>
            </a:r>
            <a:r>
              <a:rPr lang="es-MX" sz="1500" dirty="0">
                <a:latin typeface="Tahoma" pitchFamily="34" charset="0"/>
                <a:ea typeface="Tahoma" pitchFamily="34" charset="0"/>
                <a:cs typeface="Tahoma" pitchFamily="34" charset="0"/>
              </a:rPr>
              <a:t>para el nombre </a:t>
            </a:r>
            <a:r>
              <a:rPr lang="es-MX" sz="1500" dirty="0" smtClean="0">
                <a:latin typeface="Tahoma" pitchFamily="34" charset="0"/>
                <a:ea typeface="Tahoma" pitchFamily="34" charset="0"/>
                <a:cs typeface="Tahoma" pitchFamily="34" charset="0"/>
              </a:rPr>
              <a:t>de un </a:t>
            </a:r>
            <a:r>
              <a:rPr lang="es-MX" sz="1500" dirty="0">
                <a:latin typeface="Tahoma" pitchFamily="34" charset="0"/>
                <a:ea typeface="Tahoma" pitchFamily="34" charset="0"/>
                <a:cs typeface="Tahoma" pitchFamily="34" charset="0"/>
              </a:rPr>
              <a:t>objeto, de tal manera que x y X se refiere a objetos </a:t>
            </a:r>
            <a:r>
              <a:rPr lang="es-MX" sz="1500" dirty="0" smtClean="0">
                <a:latin typeface="Tahoma" pitchFamily="34" charset="0"/>
                <a:ea typeface="Tahoma" pitchFamily="34" charset="0"/>
                <a:cs typeface="Tahoma" pitchFamily="34" charset="0"/>
              </a:rPr>
              <a:t>diferentes.</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6633612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25658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SOFTWARE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Un </a:t>
            </a:r>
            <a:r>
              <a:rPr lang="es-MX" sz="1500" dirty="0">
                <a:latin typeface="Tahoma" pitchFamily="34" charset="0"/>
                <a:ea typeface="Tahoma" pitchFamily="34" charset="0"/>
                <a:cs typeface="Tahoma" pitchFamily="34" charset="0"/>
              </a:rPr>
              <a:t>objeto puede ser creado con el operador </a:t>
            </a:r>
            <a:r>
              <a:rPr lang="es-MX" sz="1500" dirty="0" smtClean="0">
                <a:latin typeface="Tahoma" pitchFamily="34" charset="0"/>
                <a:ea typeface="Tahoma" pitchFamily="34" charset="0"/>
                <a:cs typeface="Tahoma" pitchFamily="34" charset="0"/>
              </a:rPr>
              <a:t>asignar </a:t>
            </a:r>
            <a:r>
              <a:rPr lang="es-MX" sz="1500" dirty="0">
                <a:latin typeface="Tahoma" pitchFamily="34" charset="0"/>
                <a:ea typeface="Tahoma" pitchFamily="34" charset="0"/>
                <a:cs typeface="Tahoma" pitchFamily="34" charset="0"/>
              </a:rPr>
              <a:t>el cual se denota como una flecha </a:t>
            </a:r>
            <a:r>
              <a:rPr lang="es-MX" sz="1500" dirty="0" smtClean="0">
                <a:latin typeface="Tahoma" pitchFamily="34" charset="0"/>
                <a:ea typeface="Tahoma" pitchFamily="34" charset="0"/>
                <a:cs typeface="Tahoma" pitchFamily="34" charset="0"/>
              </a:rPr>
              <a:t>con el </a:t>
            </a:r>
            <a:r>
              <a:rPr lang="es-MX" sz="1500" dirty="0">
                <a:latin typeface="Tahoma" pitchFamily="34" charset="0"/>
                <a:ea typeface="Tahoma" pitchFamily="34" charset="0"/>
                <a:cs typeface="Tahoma" pitchFamily="34" charset="0"/>
              </a:rPr>
              <a:t>signo menos y el </a:t>
            </a:r>
            <a:r>
              <a:rPr lang="es-MX" sz="1500" dirty="0" smtClean="0">
                <a:latin typeface="Tahoma" pitchFamily="34" charset="0"/>
                <a:ea typeface="Tahoma" pitchFamily="34" charset="0"/>
                <a:cs typeface="Tahoma" pitchFamily="34" charset="0"/>
              </a:rPr>
              <a:t>símbolo </a:t>
            </a:r>
            <a:r>
              <a:rPr lang="es-MX" sz="1500" dirty="0">
                <a:latin typeface="Tahoma" pitchFamily="34" charset="0"/>
                <a:ea typeface="Tahoma" pitchFamily="34" charset="0"/>
                <a:cs typeface="Tahoma" pitchFamily="34" charset="0"/>
              </a:rPr>
              <a:t>“&gt;” o “&lt;” dependiendo de la </a:t>
            </a:r>
            <a:r>
              <a:rPr lang="es-MX" sz="1500" dirty="0" smtClean="0">
                <a:latin typeface="Tahoma" pitchFamily="34" charset="0"/>
                <a:ea typeface="Tahoma" pitchFamily="34" charset="0"/>
                <a:cs typeface="Tahoma" pitchFamily="34" charset="0"/>
              </a:rPr>
              <a:t>dirección </a:t>
            </a:r>
            <a:r>
              <a:rPr lang="es-MX" sz="1500" dirty="0">
                <a:latin typeface="Tahoma" pitchFamily="34" charset="0"/>
                <a:ea typeface="Tahoma" pitchFamily="34" charset="0"/>
                <a:cs typeface="Tahoma" pitchFamily="34" charset="0"/>
              </a:rPr>
              <a:t>en que asigna el objeto:</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2" name="Imagen 1"/>
          <p:cNvPicPr>
            <a:picLocks noChangeAspect="1"/>
          </p:cNvPicPr>
          <p:nvPr/>
        </p:nvPicPr>
        <p:blipFill>
          <a:blip r:embed="rId2"/>
          <a:stretch>
            <a:fillRect/>
          </a:stretch>
        </p:blipFill>
        <p:spPr>
          <a:xfrm>
            <a:off x="1886621" y="2636912"/>
            <a:ext cx="5298749" cy="3780000"/>
          </a:xfrm>
          <a:prstGeom prst="rect">
            <a:avLst/>
          </a:prstGeom>
        </p:spPr>
      </p:pic>
    </p:spTree>
    <p:extLst>
      <p:ext uri="{BB962C8B-B14F-4D97-AF65-F5344CB8AC3E}">
        <p14:creationId xmlns:p14="http://schemas.microsoft.com/office/powerpoint/2010/main" val="15187964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886620" y="2636912"/>
            <a:ext cx="5298750" cy="3780000"/>
          </a:xfrm>
          <a:prstGeom prst="rect">
            <a:avLst/>
          </a:prstGeom>
        </p:spPr>
      </p:pic>
      <p:sp>
        <p:nvSpPr>
          <p:cNvPr id="4" name="Marcador de contenido 2"/>
          <p:cNvSpPr>
            <a:spLocks noGrp="1"/>
          </p:cNvSpPr>
          <p:nvPr>
            <p:ph idx="1"/>
          </p:nvPr>
        </p:nvSpPr>
        <p:spPr>
          <a:xfrm>
            <a:off x="683568" y="692696"/>
            <a:ext cx="7704856" cy="525658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SOFTWARE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a:latin typeface="Tahoma" pitchFamily="34" charset="0"/>
                <a:ea typeface="Tahoma" pitchFamily="34" charset="0"/>
                <a:cs typeface="Tahoma" pitchFamily="34" charset="0"/>
              </a:rPr>
              <a:t>Si el objeto ya existe, su valor anterior es borrado </a:t>
            </a:r>
            <a:r>
              <a:rPr lang="es-MX" sz="1500" dirty="0" smtClean="0">
                <a:latin typeface="Tahoma" pitchFamily="34" charset="0"/>
                <a:ea typeface="Tahoma" pitchFamily="34" charset="0"/>
                <a:cs typeface="Tahoma" pitchFamily="34" charset="0"/>
              </a:rPr>
              <a:t>después </a:t>
            </a:r>
            <a:r>
              <a:rPr lang="es-MX" sz="1500" dirty="0">
                <a:latin typeface="Tahoma" pitchFamily="34" charset="0"/>
                <a:ea typeface="Tahoma" pitchFamily="34" charset="0"/>
                <a:cs typeface="Tahoma" pitchFamily="34" charset="0"/>
              </a:rPr>
              <a:t>de la </a:t>
            </a:r>
            <a:r>
              <a:rPr lang="es-MX" sz="1500" dirty="0" smtClean="0">
                <a:latin typeface="Tahoma" pitchFamily="34" charset="0"/>
                <a:ea typeface="Tahoma" pitchFamily="34" charset="0"/>
                <a:cs typeface="Tahoma" pitchFamily="34" charset="0"/>
              </a:rPr>
              <a:t>asignación </a:t>
            </a:r>
            <a:r>
              <a:rPr lang="es-MX" sz="1500" dirty="0">
                <a:latin typeface="Tahoma" pitchFamily="34" charset="0"/>
                <a:ea typeface="Tahoma" pitchFamily="34" charset="0"/>
                <a:cs typeface="Tahoma" pitchFamily="34" charset="0"/>
              </a:rPr>
              <a:t>(la </a:t>
            </a:r>
            <a:r>
              <a:rPr lang="es-MX" sz="1500" dirty="0" smtClean="0">
                <a:latin typeface="Tahoma" pitchFamily="34" charset="0"/>
                <a:ea typeface="Tahoma" pitchFamily="34" charset="0"/>
                <a:cs typeface="Tahoma" pitchFamily="34" charset="0"/>
              </a:rPr>
              <a:t>modificación afecta </a:t>
            </a:r>
            <a:r>
              <a:rPr lang="es-MX" sz="1500" dirty="0">
                <a:latin typeface="Tahoma" pitchFamily="34" charset="0"/>
                <a:ea typeface="Tahoma" pitchFamily="34" charset="0"/>
                <a:cs typeface="Tahoma" pitchFamily="34" charset="0"/>
              </a:rPr>
              <a:t>solo objetos en </a:t>
            </a:r>
            <a:r>
              <a:rPr lang="es-MX" sz="1500" dirty="0" smtClean="0">
                <a:latin typeface="Tahoma" pitchFamily="34" charset="0"/>
                <a:ea typeface="Tahoma" pitchFamily="34" charset="0"/>
                <a:cs typeface="Tahoma" pitchFamily="34" charset="0"/>
              </a:rPr>
              <a:t>memoria). </a:t>
            </a:r>
            <a:r>
              <a:rPr lang="es-MX" sz="1500" dirty="0">
                <a:latin typeface="Tahoma" pitchFamily="34" charset="0"/>
                <a:ea typeface="Tahoma" pitchFamily="34" charset="0"/>
                <a:cs typeface="Tahoma" pitchFamily="34" charset="0"/>
              </a:rPr>
              <a:t>El valor asignado de esta manera </a:t>
            </a:r>
            <a:r>
              <a:rPr lang="es-MX" sz="1500" dirty="0" smtClean="0">
                <a:latin typeface="Tahoma" pitchFamily="34" charset="0"/>
                <a:ea typeface="Tahoma" pitchFamily="34" charset="0"/>
                <a:cs typeface="Tahoma" pitchFamily="34" charset="0"/>
              </a:rPr>
              <a:t>puede ser </a:t>
            </a:r>
            <a:r>
              <a:rPr lang="es-MX" sz="1500" dirty="0">
                <a:latin typeface="Tahoma" pitchFamily="34" charset="0"/>
                <a:ea typeface="Tahoma" pitchFamily="34" charset="0"/>
                <a:cs typeface="Tahoma" pitchFamily="34" charset="0"/>
              </a:rPr>
              <a:t>el resultado de una </a:t>
            </a:r>
            <a:r>
              <a:rPr lang="es-MX" sz="1500" dirty="0" smtClean="0">
                <a:latin typeface="Tahoma" pitchFamily="34" charset="0"/>
                <a:ea typeface="Tahoma" pitchFamily="34" charset="0"/>
                <a:cs typeface="Tahoma" pitchFamily="34" charset="0"/>
              </a:rPr>
              <a:t>operación </a:t>
            </a:r>
            <a:r>
              <a:rPr lang="es-MX" sz="1500" dirty="0">
                <a:latin typeface="Tahoma" pitchFamily="34" charset="0"/>
                <a:ea typeface="Tahoma" pitchFamily="34" charset="0"/>
                <a:cs typeface="Tahoma" pitchFamily="34" charset="0"/>
              </a:rPr>
              <a:t>y/o de una </a:t>
            </a:r>
            <a:r>
              <a:rPr lang="es-MX" sz="1500" dirty="0" smtClean="0">
                <a:latin typeface="Tahoma" pitchFamily="34" charset="0"/>
                <a:ea typeface="Tahoma" pitchFamily="34" charset="0"/>
                <a:cs typeface="Tahoma" pitchFamily="34" charset="0"/>
              </a:rPr>
              <a:t>función:</a:t>
            </a:r>
            <a:endParaRPr lang="es-MX" sz="1500" dirty="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4217083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886620" y="2634090"/>
            <a:ext cx="5298750" cy="3780000"/>
          </a:xfrm>
          <a:prstGeom prst="rect">
            <a:avLst/>
          </a:prstGeom>
        </p:spPr>
      </p:pic>
      <p:sp>
        <p:nvSpPr>
          <p:cNvPr id="4" name="Marcador de contenido 2"/>
          <p:cNvSpPr>
            <a:spLocks noGrp="1"/>
          </p:cNvSpPr>
          <p:nvPr>
            <p:ph idx="1"/>
          </p:nvPr>
        </p:nvSpPr>
        <p:spPr>
          <a:xfrm>
            <a:off x="683568" y="692696"/>
            <a:ext cx="7704856" cy="525658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SOFTWARE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Es posible escribir </a:t>
            </a:r>
            <a:r>
              <a:rPr lang="es-MX" sz="1500" dirty="0">
                <a:latin typeface="Tahoma" pitchFamily="34" charset="0"/>
                <a:ea typeface="Tahoma" pitchFamily="34" charset="0"/>
                <a:cs typeface="Tahoma" pitchFamily="34" charset="0"/>
              </a:rPr>
              <a:t>una </a:t>
            </a:r>
            <a:r>
              <a:rPr lang="es-MX" sz="1500" dirty="0" smtClean="0">
                <a:latin typeface="Tahoma" pitchFamily="34" charset="0"/>
                <a:ea typeface="Tahoma" pitchFamily="34" charset="0"/>
                <a:cs typeface="Tahoma" pitchFamily="34" charset="0"/>
              </a:rPr>
              <a:t>expresión </a:t>
            </a:r>
            <a:r>
              <a:rPr lang="es-MX" sz="1500" dirty="0">
                <a:latin typeface="Tahoma" pitchFamily="34" charset="0"/>
                <a:ea typeface="Tahoma" pitchFamily="34" charset="0"/>
                <a:cs typeface="Tahoma" pitchFamily="34" charset="0"/>
              </a:rPr>
              <a:t>sin asignar su valor a un </a:t>
            </a:r>
            <a:r>
              <a:rPr lang="es-MX" sz="1500" dirty="0" smtClean="0">
                <a:latin typeface="Tahoma" pitchFamily="34" charset="0"/>
                <a:ea typeface="Tahoma" pitchFamily="34" charset="0"/>
                <a:cs typeface="Tahoma" pitchFamily="34" charset="0"/>
              </a:rPr>
              <a:t>objeto; en </a:t>
            </a:r>
            <a:r>
              <a:rPr lang="es-MX" sz="1500" dirty="0">
                <a:latin typeface="Tahoma" pitchFamily="34" charset="0"/>
                <a:ea typeface="Tahoma" pitchFamily="34" charset="0"/>
                <a:cs typeface="Tahoma" pitchFamily="34" charset="0"/>
              </a:rPr>
              <a:t>este caso el resultado </a:t>
            </a:r>
            <a:r>
              <a:rPr lang="es-MX" sz="1500" dirty="0" smtClean="0">
                <a:latin typeface="Tahoma" pitchFamily="34" charset="0"/>
                <a:ea typeface="Tahoma" pitchFamily="34" charset="0"/>
                <a:cs typeface="Tahoma" pitchFamily="34" charset="0"/>
              </a:rPr>
              <a:t>será </a:t>
            </a:r>
            <a:r>
              <a:rPr lang="es-MX" sz="1500" dirty="0">
                <a:latin typeface="Tahoma" pitchFamily="34" charset="0"/>
                <a:ea typeface="Tahoma" pitchFamily="34" charset="0"/>
                <a:cs typeface="Tahoma" pitchFamily="34" charset="0"/>
              </a:rPr>
              <a:t>visible en la pantalla pero no </a:t>
            </a:r>
            <a:r>
              <a:rPr lang="es-MX" sz="1500" dirty="0" smtClean="0">
                <a:latin typeface="Tahoma" pitchFamily="34" charset="0"/>
                <a:ea typeface="Tahoma" pitchFamily="34" charset="0"/>
                <a:cs typeface="Tahoma" pitchFamily="34" charset="0"/>
              </a:rPr>
              <a:t>será </a:t>
            </a:r>
            <a:r>
              <a:rPr lang="es-MX" sz="1500" dirty="0">
                <a:latin typeface="Tahoma" pitchFamily="34" charset="0"/>
                <a:ea typeface="Tahoma" pitchFamily="34" charset="0"/>
                <a:cs typeface="Tahoma" pitchFamily="34" charset="0"/>
              </a:rPr>
              <a:t>guardado en </a:t>
            </a:r>
            <a:r>
              <a:rPr lang="es-MX" sz="1500" dirty="0" smtClean="0">
                <a:latin typeface="Tahoma" pitchFamily="34" charset="0"/>
                <a:ea typeface="Tahoma" pitchFamily="34" charset="0"/>
                <a:cs typeface="Tahoma" pitchFamily="34" charset="0"/>
              </a:rPr>
              <a:t>memoria.</a:t>
            </a:r>
            <a:endParaRPr lang="es-MX" sz="1500" dirty="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3691320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886620" y="2617620"/>
            <a:ext cx="5298750" cy="3780000"/>
          </a:xfrm>
          <a:prstGeom prst="rect">
            <a:avLst/>
          </a:prstGeom>
        </p:spPr>
      </p:pic>
      <p:sp>
        <p:nvSpPr>
          <p:cNvPr id="4" name="Marcador de contenido 2"/>
          <p:cNvSpPr>
            <a:spLocks noGrp="1"/>
          </p:cNvSpPr>
          <p:nvPr>
            <p:ph idx="1"/>
          </p:nvPr>
        </p:nvSpPr>
        <p:spPr>
          <a:xfrm>
            <a:off x="683568" y="692696"/>
            <a:ext cx="7704856" cy="525658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SOFTWARE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a:latin typeface="Tahoma" pitchFamily="34" charset="0"/>
                <a:ea typeface="Tahoma" pitchFamily="34" charset="0"/>
                <a:cs typeface="Tahoma" pitchFamily="34" charset="0"/>
              </a:rPr>
              <a:t>La </a:t>
            </a:r>
            <a:r>
              <a:rPr lang="es-MX" sz="1500" dirty="0" smtClean="0">
                <a:latin typeface="Tahoma" pitchFamily="34" charset="0"/>
                <a:ea typeface="Tahoma" pitchFamily="34" charset="0"/>
                <a:cs typeface="Tahoma" pitchFamily="34" charset="0"/>
              </a:rPr>
              <a:t>función </a:t>
            </a:r>
            <a:r>
              <a:rPr lang="es-MX" sz="1500" dirty="0">
                <a:latin typeface="Courier New" panose="02070309020205020404" pitchFamily="49" charset="0"/>
                <a:ea typeface="Tahoma" pitchFamily="34" charset="0"/>
                <a:cs typeface="Courier New" panose="02070309020205020404" pitchFamily="49" charset="0"/>
              </a:rPr>
              <a:t>ls</a:t>
            </a:r>
            <a:r>
              <a:rPr lang="es-MX" sz="1500" dirty="0">
                <a:latin typeface="Tahoma" pitchFamily="34" charset="0"/>
                <a:ea typeface="Tahoma" pitchFamily="34" charset="0"/>
                <a:cs typeface="Tahoma" pitchFamily="34" charset="0"/>
              </a:rPr>
              <a:t> simplemente lista los objetos en memoria: </a:t>
            </a:r>
            <a:r>
              <a:rPr lang="es-MX" sz="1500" dirty="0" smtClean="0">
                <a:latin typeface="Tahoma" pitchFamily="34" charset="0"/>
                <a:ea typeface="Tahoma" pitchFamily="34" charset="0"/>
                <a:cs typeface="Tahoma" pitchFamily="34" charset="0"/>
              </a:rPr>
              <a:t>sólo </a:t>
            </a:r>
            <a:r>
              <a:rPr lang="es-MX" sz="1500" dirty="0">
                <a:latin typeface="Tahoma" pitchFamily="34" charset="0"/>
                <a:ea typeface="Tahoma" pitchFamily="34" charset="0"/>
                <a:cs typeface="Tahoma" pitchFamily="34" charset="0"/>
              </a:rPr>
              <a:t>se muestran los nombres de </a:t>
            </a:r>
            <a:r>
              <a:rPr lang="es-MX" sz="1500" dirty="0" smtClean="0">
                <a:latin typeface="Tahoma" pitchFamily="34" charset="0"/>
                <a:ea typeface="Tahoma" pitchFamily="34" charset="0"/>
                <a:cs typeface="Tahoma" pitchFamily="34" charset="0"/>
              </a:rPr>
              <a:t>los </a:t>
            </a:r>
            <a:r>
              <a:rPr lang="es-MX" sz="1500" dirty="0">
                <a:latin typeface="Tahoma" pitchFamily="34" charset="0"/>
                <a:ea typeface="Tahoma" pitchFamily="34" charset="0"/>
                <a:cs typeface="Tahoma" pitchFamily="34" charset="0"/>
              </a:rPr>
              <a:t>mismos. Note el uso del punto y coma para separar comandos diferentes en la misma </a:t>
            </a:r>
            <a:r>
              <a:rPr lang="es-MX" sz="1500" dirty="0" smtClean="0">
                <a:latin typeface="Tahoma" pitchFamily="34" charset="0"/>
                <a:ea typeface="Tahoma" pitchFamily="34" charset="0"/>
                <a:cs typeface="Tahoma" pitchFamily="34" charset="0"/>
              </a:rPr>
              <a:t>línea. </a:t>
            </a:r>
            <a:endParaRPr lang="es-MX" sz="1500" dirty="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741926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25658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SOFTWARE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a:latin typeface="Tahoma" pitchFamily="34" charset="0"/>
                <a:ea typeface="Tahoma" pitchFamily="34" charset="0"/>
                <a:cs typeface="Tahoma" pitchFamily="34" charset="0"/>
              </a:rPr>
              <a:t>La </a:t>
            </a:r>
            <a:r>
              <a:rPr lang="es-MX" sz="1500" dirty="0" smtClean="0">
                <a:latin typeface="Tahoma" pitchFamily="34" charset="0"/>
                <a:ea typeface="Tahoma" pitchFamily="34" charset="0"/>
                <a:cs typeface="Tahoma" pitchFamily="34" charset="0"/>
              </a:rPr>
              <a:t>función </a:t>
            </a:r>
            <a:r>
              <a:rPr lang="es-MX" sz="1500" dirty="0">
                <a:latin typeface="Courier New" panose="02070309020205020404" pitchFamily="49" charset="0"/>
                <a:ea typeface="Tahoma" pitchFamily="34" charset="0"/>
                <a:cs typeface="Courier New" panose="02070309020205020404" pitchFamily="49" charset="0"/>
              </a:rPr>
              <a:t>ls.str()</a:t>
            </a:r>
            <a:r>
              <a:rPr lang="es-MX" sz="1500" dirty="0">
                <a:latin typeface="Tahoma" pitchFamily="34" charset="0"/>
                <a:ea typeface="Tahoma" pitchFamily="34" charset="0"/>
                <a:cs typeface="Tahoma" pitchFamily="34" charset="0"/>
              </a:rPr>
              <a:t> muestra algunos detalles de los objetos en </a:t>
            </a:r>
            <a:r>
              <a:rPr lang="es-MX" sz="1500" dirty="0" smtClean="0">
                <a:latin typeface="Tahoma" pitchFamily="34" charset="0"/>
                <a:ea typeface="Tahoma" pitchFamily="34" charset="0"/>
                <a:cs typeface="Tahoma" pitchFamily="34" charset="0"/>
              </a:rPr>
              <a:t>memoria.</a:t>
            </a:r>
            <a:endParaRPr lang="es-MX" sz="1500" dirty="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2" name="Imagen 1"/>
          <p:cNvPicPr>
            <a:picLocks noChangeAspect="1"/>
          </p:cNvPicPr>
          <p:nvPr/>
        </p:nvPicPr>
        <p:blipFill>
          <a:blip r:embed="rId2"/>
          <a:stretch>
            <a:fillRect/>
          </a:stretch>
        </p:blipFill>
        <p:spPr>
          <a:xfrm>
            <a:off x="1895587" y="2352542"/>
            <a:ext cx="5298750" cy="3780000"/>
          </a:xfrm>
          <a:prstGeom prst="rect">
            <a:avLst/>
          </a:prstGeom>
        </p:spPr>
      </p:pic>
    </p:spTree>
    <p:extLst>
      <p:ext uri="{BB962C8B-B14F-4D97-AF65-F5344CB8AC3E}">
        <p14:creationId xmlns:p14="http://schemas.microsoft.com/office/powerpoint/2010/main" val="31284059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952017"/>
            <a:ext cx="7632848" cy="5501319"/>
          </a:xfrm>
        </p:spPr>
        <p:txBody>
          <a:bodyPr>
            <a:noAutofit/>
          </a:bodyPr>
          <a:lstStyle/>
          <a:p>
            <a:pPr marL="0" indent="0" algn="just">
              <a:lnSpc>
                <a:spcPct val="140000"/>
              </a:lnSpc>
              <a:buNone/>
            </a:pPr>
            <a:r>
              <a:rPr lang="es-MX" sz="1400" b="1" dirty="0">
                <a:latin typeface="Tahoma" pitchFamily="34" charset="0"/>
                <a:ea typeface="Tahoma" pitchFamily="34" charset="0"/>
                <a:cs typeface="Tahoma" pitchFamily="34" charset="0"/>
              </a:rPr>
              <a:t>JUSTIFICACIÓN</a:t>
            </a:r>
          </a:p>
          <a:p>
            <a:pPr marL="0" indent="0" algn="just">
              <a:lnSpc>
                <a:spcPct val="140000"/>
              </a:lnSpc>
              <a:buNone/>
            </a:pPr>
            <a:r>
              <a:rPr lang="es-MX" sz="1400" dirty="0">
                <a:latin typeface="Tahoma" pitchFamily="34" charset="0"/>
                <a:ea typeface="Tahoma" pitchFamily="34" charset="0"/>
                <a:cs typeface="Tahoma" pitchFamily="34" charset="0"/>
              </a:rPr>
              <a:t>El presente material se elaboró con la intención de apoyar al docente al impartir </a:t>
            </a:r>
            <a:r>
              <a:rPr lang="es-MX" sz="1400" dirty="0" smtClean="0">
                <a:latin typeface="Tahoma" pitchFamily="34" charset="0"/>
                <a:ea typeface="Tahoma" pitchFamily="34" charset="0"/>
                <a:cs typeface="Tahoma" pitchFamily="34" charset="0"/>
              </a:rPr>
              <a:t>el tema de </a:t>
            </a:r>
            <a:r>
              <a:rPr lang="es-MX" sz="1400" b="1" dirty="0" smtClean="0">
                <a:latin typeface="Tahoma" pitchFamily="34" charset="0"/>
                <a:ea typeface="Tahoma" pitchFamily="34" charset="0"/>
                <a:cs typeface="Tahoma" pitchFamily="34" charset="0"/>
              </a:rPr>
              <a:t>«Uso de R para intervalos de confianza»</a:t>
            </a:r>
            <a:r>
              <a:rPr lang="es-MX" sz="1400" dirty="0" smtClean="0">
                <a:latin typeface="Tahoma" pitchFamily="34" charset="0"/>
                <a:ea typeface="Tahoma" pitchFamily="34" charset="0"/>
                <a:cs typeface="Tahoma" pitchFamily="34" charset="0"/>
              </a:rPr>
              <a:t> de la Unidad de Aprendizaje </a:t>
            </a:r>
            <a:r>
              <a:rPr lang="es-MX" sz="1400" b="1" dirty="0">
                <a:latin typeface="Tahoma" pitchFamily="34" charset="0"/>
                <a:ea typeface="Tahoma" pitchFamily="34" charset="0"/>
                <a:cs typeface="Tahoma" pitchFamily="34" charset="0"/>
              </a:rPr>
              <a:t>P</a:t>
            </a:r>
            <a:r>
              <a:rPr lang="es-MX" sz="1400" b="1" dirty="0" smtClean="0">
                <a:latin typeface="Tahoma" pitchFamily="34" charset="0"/>
                <a:ea typeface="Tahoma" pitchFamily="34" charset="0"/>
                <a:cs typeface="Tahoma" pitchFamily="34" charset="0"/>
              </a:rPr>
              <a:t>robabilidad y Estadística</a:t>
            </a:r>
            <a:r>
              <a:rPr lang="es-MX" sz="1400" dirty="0" smtClean="0">
                <a:latin typeface="Tahoma" pitchFamily="34" charset="0"/>
                <a:ea typeface="Tahoma" pitchFamily="34" charset="0"/>
                <a:cs typeface="Tahoma" pitchFamily="34" charset="0"/>
              </a:rPr>
              <a:t> y así auxiliar en el cumplimiento de una de las competencias genéricas de la misma. El material visual permite a los estudiantes facilitar el aprendizaje de la sintaxis de programación y las funciones estadísticas de esta herramienta mediante la visualización del uso de este programa y así, aprovechar mejor el </a:t>
            </a:r>
            <a:r>
              <a:rPr lang="es-MX" sz="1400" dirty="0">
                <a:latin typeface="Tahoma" pitchFamily="34" charset="0"/>
                <a:ea typeface="Tahoma" pitchFamily="34" charset="0"/>
                <a:cs typeface="Tahoma" pitchFamily="34" charset="0"/>
              </a:rPr>
              <a:t>tiempo dentro del salón de clases. </a:t>
            </a:r>
            <a:endParaRPr lang="es-MX" sz="1400" dirty="0" smtClean="0">
              <a:latin typeface="Tahoma" pitchFamily="34" charset="0"/>
              <a:ea typeface="Tahoma" pitchFamily="34" charset="0"/>
              <a:cs typeface="Tahoma" pitchFamily="34" charset="0"/>
            </a:endParaRPr>
          </a:p>
          <a:p>
            <a:pPr marL="0" indent="0" algn="just">
              <a:lnSpc>
                <a:spcPct val="140000"/>
              </a:lnSpc>
              <a:spcBef>
                <a:spcPts val="0"/>
              </a:spcBef>
              <a:buNone/>
            </a:pPr>
            <a:endParaRPr lang="es-MX" sz="1400" dirty="0">
              <a:latin typeface="Tahoma" pitchFamily="34" charset="0"/>
              <a:ea typeface="Tahoma" pitchFamily="34" charset="0"/>
              <a:cs typeface="Tahoma" pitchFamily="34" charset="0"/>
            </a:endParaRPr>
          </a:p>
          <a:p>
            <a:pPr marL="0" indent="0" algn="just">
              <a:lnSpc>
                <a:spcPct val="140000"/>
              </a:lnSpc>
              <a:buNone/>
            </a:pPr>
            <a:r>
              <a:rPr lang="es-MX" sz="1400" b="1" dirty="0">
                <a:latin typeface="Tahoma" pitchFamily="34" charset="0"/>
                <a:ea typeface="Tahoma" pitchFamily="34" charset="0"/>
                <a:cs typeface="Tahoma" pitchFamily="34" charset="0"/>
              </a:rPr>
              <a:t>PRESENTACIÓN</a:t>
            </a:r>
          </a:p>
          <a:p>
            <a:pPr marL="0" indent="0" algn="just">
              <a:lnSpc>
                <a:spcPct val="140000"/>
              </a:lnSpc>
              <a:buNone/>
            </a:pPr>
            <a:r>
              <a:rPr lang="es-MX" sz="1400" dirty="0">
                <a:latin typeface="Tahoma" pitchFamily="34" charset="0"/>
                <a:ea typeface="Tahoma" pitchFamily="34" charset="0"/>
                <a:cs typeface="Tahoma" pitchFamily="34" charset="0"/>
              </a:rPr>
              <a:t>Las técnicas estadísticas se aplican en todas las actividades cotidianas, profesionales o no, en el hogar, en el sector público o en la empresa privada, y son tan diversas que se agrupan dos categorías generales: estadística descriptiva e inferencia estadística. El curso está diseñado para que el alumno sepa cómo y cuándo aplicar los métodos y las técnicas estadísticas y además, interprete los resultados que obtiene, es decir, el qué y para qué. La enseñanza de contenidos teóricos o fáctico-conceptuales se acompaña con la educación de habilidades para su utilización funcional proporcionando la oportunidad de para aprender a pensar y razonar. </a:t>
            </a:r>
            <a:endParaRPr lang="es-MX" sz="1400" dirty="0" smtClean="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1142420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25658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SOFTWARE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a:latin typeface="Tahoma" pitchFamily="34" charset="0"/>
                <a:ea typeface="Tahoma" pitchFamily="34" charset="0"/>
                <a:cs typeface="Tahoma" pitchFamily="34" charset="0"/>
              </a:rPr>
              <a:t>La ayuda en </a:t>
            </a:r>
            <a:r>
              <a:rPr lang="es-MX" sz="1500" dirty="0" smtClean="0">
                <a:latin typeface="Tahoma" pitchFamily="34" charset="0"/>
                <a:ea typeface="Tahoma" pitchFamily="34" charset="0"/>
                <a:cs typeface="Tahoma" pitchFamily="34" charset="0"/>
              </a:rPr>
              <a:t>línea </a:t>
            </a:r>
            <a:r>
              <a:rPr lang="es-MX" sz="1500" dirty="0">
                <a:latin typeface="Tahoma" pitchFamily="34" charset="0"/>
                <a:ea typeface="Tahoma" pitchFamily="34" charset="0"/>
                <a:cs typeface="Tahoma" pitchFamily="34" charset="0"/>
              </a:rPr>
              <a:t>de R proporciona </a:t>
            </a:r>
            <a:r>
              <a:rPr lang="es-MX" sz="1500" dirty="0" smtClean="0">
                <a:latin typeface="Tahoma" pitchFamily="34" charset="0"/>
                <a:ea typeface="Tahoma" pitchFamily="34" charset="0"/>
                <a:cs typeface="Tahoma" pitchFamily="34" charset="0"/>
              </a:rPr>
              <a:t>información </a:t>
            </a:r>
            <a:r>
              <a:rPr lang="es-MX" sz="1500" dirty="0">
                <a:latin typeface="Tahoma" pitchFamily="34" charset="0"/>
                <a:ea typeface="Tahoma" pitchFamily="34" charset="0"/>
                <a:cs typeface="Tahoma" pitchFamily="34" charset="0"/>
              </a:rPr>
              <a:t>muy </a:t>
            </a:r>
            <a:r>
              <a:rPr lang="es-MX" sz="1500" dirty="0" smtClean="0">
                <a:latin typeface="Tahoma" pitchFamily="34" charset="0"/>
                <a:ea typeface="Tahoma" pitchFamily="34" charset="0"/>
                <a:cs typeface="Tahoma" pitchFamily="34" charset="0"/>
              </a:rPr>
              <a:t>útil </a:t>
            </a:r>
            <a:r>
              <a:rPr lang="es-MX" sz="1500" dirty="0">
                <a:latin typeface="Tahoma" pitchFamily="34" charset="0"/>
                <a:ea typeface="Tahoma" pitchFamily="34" charset="0"/>
                <a:cs typeface="Tahoma" pitchFamily="34" charset="0"/>
              </a:rPr>
              <a:t>de </a:t>
            </a:r>
            <a:r>
              <a:rPr lang="es-MX" sz="1500" dirty="0" smtClean="0">
                <a:latin typeface="Tahoma" pitchFamily="34" charset="0"/>
                <a:ea typeface="Tahoma" pitchFamily="34" charset="0"/>
                <a:cs typeface="Tahoma" pitchFamily="34" charset="0"/>
              </a:rPr>
              <a:t>cómo </a:t>
            </a:r>
            <a:r>
              <a:rPr lang="es-MX" sz="1500" dirty="0">
                <a:latin typeface="Tahoma" pitchFamily="34" charset="0"/>
                <a:ea typeface="Tahoma" pitchFamily="34" charset="0"/>
                <a:cs typeface="Tahoma" pitchFamily="34" charset="0"/>
              </a:rPr>
              <a:t>utilizar las funciones. </a:t>
            </a:r>
            <a:r>
              <a:rPr lang="es-MX" sz="1500" dirty="0" smtClean="0">
                <a:latin typeface="Tahoma" pitchFamily="34" charset="0"/>
                <a:ea typeface="Tahoma" pitchFamily="34" charset="0"/>
                <a:cs typeface="Tahoma" pitchFamily="34" charset="0"/>
              </a:rPr>
              <a:t>La ayuda </a:t>
            </a:r>
            <a:r>
              <a:rPr lang="es-MX" sz="1500" dirty="0">
                <a:latin typeface="Tahoma" pitchFamily="34" charset="0"/>
                <a:ea typeface="Tahoma" pitchFamily="34" charset="0"/>
                <a:cs typeface="Tahoma" pitchFamily="34" charset="0"/>
              </a:rPr>
              <a:t>se encuentra disponible directamente para una </a:t>
            </a:r>
            <a:r>
              <a:rPr lang="es-MX" sz="1500" dirty="0" smtClean="0">
                <a:latin typeface="Tahoma" pitchFamily="34" charset="0"/>
                <a:ea typeface="Tahoma" pitchFamily="34" charset="0"/>
                <a:cs typeface="Tahoma" pitchFamily="34" charset="0"/>
              </a:rPr>
              <a:t>función </a:t>
            </a:r>
            <a:r>
              <a:rPr lang="es-MX" sz="1500" dirty="0">
                <a:latin typeface="Tahoma" pitchFamily="34" charset="0"/>
                <a:ea typeface="Tahoma" pitchFamily="34" charset="0"/>
                <a:cs typeface="Tahoma" pitchFamily="34" charset="0"/>
              </a:rPr>
              <a:t>dada. </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8" name="Imagen 7"/>
          <p:cNvPicPr>
            <a:picLocks noChangeAspect="1"/>
          </p:cNvPicPr>
          <p:nvPr/>
        </p:nvPicPr>
        <p:blipFill>
          <a:blip r:embed="rId2"/>
          <a:stretch>
            <a:fillRect/>
          </a:stretch>
        </p:blipFill>
        <p:spPr>
          <a:xfrm>
            <a:off x="4932040" y="2422592"/>
            <a:ext cx="3960440" cy="4030744"/>
          </a:xfrm>
          <a:prstGeom prst="rect">
            <a:avLst/>
          </a:prstGeom>
        </p:spPr>
      </p:pic>
      <p:pic>
        <p:nvPicPr>
          <p:cNvPr id="9" name="Imagen 8"/>
          <p:cNvPicPr>
            <a:picLocks noChangeAspect="1"/>
          </p:cNvPicPr>
          <p:nvPr/>
        </p:nvPicPr>
        <p:blipFill>
          <a:blip r:embed="rId3"/>
          <a:stretch>
            <a:fillRect/>
          </a:stretch>
        </p:blipFill>
        <p:spPr>
          <a:xfrm>
            <a:off x="251520" y="2622541"/>
            <a:ext cx="4464496" cy="3184863"/>
          </a:xfrm>
          <a:prstGeom prst="rect">
            <a:avLst/>
          </a:prstGeom>
        </p:spPr>
      </p:pic>
    </p:spTree>
    <p:extLst>
      <p:ext uri="{BB962C8B-B14F-4D97-AF65-F5344CB8AC3E}">
        <p14:creationId xmlns:p14="http://schemas.microsoft.com/office/powerpoint/2010/main" val="28586623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25658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SOFTWARE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Las secciones que proporciona la ventana de ayuda en línea son las siguientes: </a:t>
            </a:r>
          </a:p>
          <a:p>
            <a:pPr marL="0" indent="0">
              <a:lnSpc>
                <a:spcPct val="150000"/>
              </a:lnSpc>
              <a:spcBef>
                <a:spcPts val="0"/>
              </a:spcBef>
              <a:spcAft>
                <a:spcPts val="1200"/>
              </a:spcAft>
              <a:buNone/>
            </a:pPr>
            <a:r>
              <a:rPr lang="es-MX" sz="1500" b="1" dirty="0" smtClean="0">
                <a:latin typeface="Tahoma" pitchFamily="34" charset="0"/>
                <a:ea typeface="Tahoma" pitchFamily="34" charset="0"/>
                <a:cs typeface="Tahoma" pitchFamily="34" charset="0"/>
              </a:rPr>
              <a:t>Description</a:t>
            </a:r>
            <a:r>
              <a:rPr lang="es-MX" sz="1500" dirty="0">
                <a:latin typeface="Tahoma" pitchFamily="34" charset="0"/>
                <a:ea typeface="Tahoma" pitchFamily="34" charset="0"/>
                <a:cs typeface="Tahoma" pitchFamily="34" charset="0"/>
              </a:rPr>
              <a:t>: </a:t>
            </a:r>
            <a:r>
              <a:rPr lang="es-MX" sz="1500" dirty="0" smtClean="0">
                <a:latin typeface="Tahoma" pitchFamily="34" charset="0"/>
                <a:ea typeface="Tahoma" pitchFamily="34" charset="0"/>
                <a:cs typeface="Tahoma" pitchFamily="34" charset="0"/>
              </a:rPr>
              <a:t>descripción </a:t>
            </a:r>
            <a:r>
              <a:rPr lang="es-MX" sz="1500" dirty="0">
                <a:latin typeface="Tahoma" pitchFamily="34" charset="0"/>
                <a:ea typeface="Tahoma" pitchFamily="34" charset="0"/>
                <a:cs typeface="Tahoma" pitchFamily="34" charset="0"/>
              </a:rPr>
              <a:t>breve.</a:t>
            </a:r>
          </a:p>
          <a:p>
            <a:pPr marL="0" indent="0">
              <a:lnSpc>
                <a:spcPct val="150000"/>
              </a:lnSpc>
              <a:spcBef>
                <a:spcPts val="0"/>
              </a:spcBef>
              <a:spcAft>
                <a:spcPts val="1200"/>
              </a:spcAft>
              <a:buNone/>
            </a:pPr>
            <a:r>
              <a:rPr lang="es-MX" sz="1500" b="1" dirty="0">
                <a:latin typeface="Tahoma" pitchFamily="34" charset="0"/>
                <a:ea typeface="Tahoma" pitchFamily="34" charset="0"/>
                <a:cs typeface="Tahoma" pitchFamily="34" charset="0"/>
              </a:rPr>
              <a:t>Usage</a:t>
            </a:r>
            <a:r>
              <a:rPr lang="es-MX" sz="1500" dirty="0">
                <a:latin typeface="Tahoma" pitchFamily="34" charset="0"/>
                <a:ea typeface="Tahoma" pitchFamily="34" charset="0"/>
                <a:cs typeface="Tahoma" pitchFamily="34" charset="0"/>
              </a:rPr>
              <a:t>: para una </a:t>
            </a:r>
            <a:r>
              <a:rPr lang="es-MX" sz="1500" dirty="0" smtClean="0">
                <a:latin typeface="Tahoma" pitchFamily="34" charset="0"/>
                <a:ea typeface="Tahoma" pitchFamily="34" charset="0"/>
                <a:cs typeface="Tahoma" pitchFamily="34" charset="0"/>
              </a:rPr>
              <a:t>función, </a:t>
            </a:r>
            <a:r>
              <a:rPr lang="es-MX" sz="1500" dirty="0">
                <a:latin typeface="Tahoma" pitchFamily="34" charset="0"/>
                <a:ea typeface="Tahoma" pitchFamily="34" charset="0"/>
                <a:cs typeface="Tahoma" pitchFamily="34" charset="0"/>
              </a:rPr>
              <a:t>proporciona el nombre de la misma con todos sus argumentos y </a:t>
            </a:r>
            <a:r>
              <a:rPr lang="es-MX" sz="1500" dirty="0" smtClean="0">
                <a:latin typeface="Tahoma" pitchFamily="34" charset="0"/>
                <a:ea typeface="Tahoma" pitchFamily="34" charset="0"/>
                <a:cs typeface="Tahoma" pitchFamily="34" charset="0"/>
              </a:rPr>
              <a:t>los posibles </a:t>
            </a:r>
            <a:r>
              <a:rPr lang="es-MX" sz="1500" dirty="0">
                <a:latin typeface="Tahoma" pitchFamily="34" charset="0"/>
                <a:ea typeface="Tahoma" pitchFamily="34" charset="0"/>
                <a:cs typeface="Tahoma" pitchFamily="34" charset="0"/>
              </a:rPr>
              <a:t>valores por defecto (opciones); para un operador describe su uso </a:t>
            </a:r>
            <a:r>
              <a:rPr lang="es-MX" sz="1500" dirty="0" smtClean="0">
                <a:latin typeface="Tahoma" pitchFamily="34" charset="0"/>
                <a:ea typeface="Tahoma" pitchFamily="34" charset="0"/>
                <a:cs typeface="Tahoma" pitchFamily="34" charset="0"/>
              </a:rPr>
              <a:t>típico.</a:t>
            </a:r>
            <a:endParaRPr lang="es-MX" sz="1500"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b="1" dirty="0">
                <a:latin typeface="Tahoma" pitchFamily="34" charset="0"/>
                <a:ea typeface="Tahoma" pitchFamily="34" charset="0"/>
                <a:cs typeface="Tahoma" pitchFamily="34" charset="0"/>
              </a:rPr>
              <a:t>Arguments</a:t>
            </a:r>
            <a:r>
              <a:rPr lang="es-MX" sz="1500" dirty="0">
                <a:latin typeface="Tahoma" pitchFamily="34" charset="0"/>
                <a:ea typeface="Tahoma" pitchFamily="34" charset="0"/>
                <a:cs typeface="Tahoma" pitchFamily="34" charset="0"/>
              </a:rPr>
              <a:t>: para una </a:t>
            </a:r>
            <a:r>
              <a:rPr lang="es-MX" sz="1500" dirty="0" smtClean="0">
                <a:latin typeface="Tahoma" pitchFamily="34" charset="0"/>
                <a:ea typeface="Tahoma" pitchFamily="34" charset="0"/>
                <a:cs typeface="Tahoma" pitchFamily="34" charset="0"/>
              </a:rPr>
              <a:t>función, </a:t>
            </a:r>
            <a:r>
              <a:rPr lang="es-MX" sz="1500" dirty="0">
                <a:latin typeface="Tahoma" pitchFamily="34" charset="0"/>
                <a:ea typeface="Tahoma" pitchFamily="34" charset="0"/>
                <a:cs typeface="Tahoma" pitchFamily="34" charset="0"/>
              </a:rPr>
              <a:t>describe en detalle cada uno de sus argumentos.</a:t>
            </a:r>
          </a:p>
          <a:p>
            <a:pPr marL="0" indent="0">
              <a:lnSpc>
                <a:spcPct val="150000"/>
              </a:lnSpc>
              <a:spcBef>
                <a:spcPts val="0"/>
              </a:spcBef>
              <a:spcAft>
                <a:spcPts val="1200"/>
              </a:spcAft>
              <a:buNone/>
            </a:pPr>
            <a:r>
              <a:rPr lang="es-MX" sz="1500" b="1" dirty="0">
                <a:latin typeface="Tahoma" pitchFamily="34" charset="0"/>
                <a:ea typeface="Tahoma" pitchFamily="34" charset="0"/>
                <a:cs typeface="Tahoma" pitchFamily="34" charset="0"/>
              </a:rPr>
              <a:t>Details</a:t>
            </a:r>
            <a:r>
              <a:rPr lang="es-MX" sz="1500" dirty="0">
                <a:latin typeface="Tahoma" pitchFamily="34" charset="0"/>
                <a:ea typeface="Tahoma" pitchFamily="34" charset="0"/>
                <a:cs typeface="Tahoma" pitchFamily="34" charset="0"/>
              </a:rPr>
              <a:t>: </a:t>
            </a:r>
            <a:r>
              <a:rPr lang="es-MX" sz="1500" dirty="0" smtClean="0">
                <a:latin typeface="Tahoma" pitchFamily="34" charset="0"/>
                <a:ea typeface="Tahoma" pitchFamily="34" charset="0"/>
                <a:cs typeface="Tahoma" pitchFamily="34" charset="0"/>
              </a:rPr>
              <a:t>descripción </a:t>
            </a:r>
            <a:r>
              <a:rPr lang="es-MX" sz="1500" dirty="0">
                <a:latin typeface="Tahoma" pitchFamily="34" charset="0"/>
                <a:ea typeface="Tahoma" pitchFamily="34" charset="0"/>
                <a:cs typeface="Tahoma" pitchFamily="34" charset="0"/>
              </a:rPr>
              <a:t>detallada.</a:t>
            </a:r>
          </a:p>
          <a:p>
            <a:pPr marL="0" indent="0">
              <a:lnSpc>
                <a:spcPct val="150000"/>
              </a:lnSpc>
              <a:spcBef>
                <a:spcPts val="0"/>
              </a:spcBef>
              <a:spcAft>
                <a:spcPts val="1200"/>
              </a:spcAft>
              <a:buNone/>
            </a:pPr>
            <a:r>
              <a:rPr lang="es-MX" sz="1500" b="1" dirty="0">
                <a:latin typeface="Tahoma" pitchFamily="34" charset="0"/>
                <a:ea typeface="Tahoma" pitchFamily="34" charset="0"/>
                <a:cs typeface="Tahoma" pitchFamily="34" charset="0"/>
              </a:rPr>
              <a:t>Value</a:t>
            </a:r>
            <a:r>
              <a:rPr lang="es-MX" sz="1500" dirty="0">
                <a:latin typeface="Tahoma" pitchFamily="34" charset="0"/>
                <a:ea typeface="Tahoma" pitchFamily="34" charset="0"/>
                <a:cs typeface="Tahoma" pitchFamily="34" charset="0"/>
              </a:rPr>
              <a:t>: si se aplica, el tipo de objeto retornado por la </a:t>
            </a:r>
            <a:r>
              <a:rPr lang="es-MX" sz="1500" dirty="0" smtClean="0">
                <a:latin typeface="Tahoma" pitchFamily="34" charset="0"/>
                <a:ea typeface="Tahoma" pitchFamily="34" charset="0"/>
                <a:cs typeface="Tahoma" pitchFamily="34" charset="0"/>
              </a:rPr>
              <a:t>función </a:t>
            </a:r>
            <a:r>
              <a:rPr lang="es-MX" sz="1500" dirty="0">
                <a:latin typeface="Tahoma" pitchFamily="34" charset="0"/>
                <a:ea typeface="Tahoma" pitchFamily="34" charset="0"/>
                <a:cs typeface="Tahoma" pitchFamily="34" charset="0"/>
              </a:rPr>
              <a:t>o el operador.</a:t>
            </a:r>
          </a:p>
          <a:p>
            <a:pPr marL="0" indent="0">
              <a:lnSpc>
                <a:spcPct val="150000"/>
              </a:lnSpc>
              <a:spcBef>
                <a:spcPts val="0"/>
              </a:spcBef>
              <a:spcAft>
                <a:spcPts val="1200"/>
              </a:spcAft>
              <a:buNone/>
            </a:pPr>
            <a:r>
              <a:rPr lang="es-MX" sz="1500" b="1" dirty="0">
                <a:latin typeface="Tahoma" pitchFamily="34" charset="0"/>
                <a:ea typeface="Tahoma" pitchFamily="34" charset="0"/>
                <a:cs typeface="Tahoma" pitchFamily="34" charset="0"/>
              </a:rPr>
              <a:t>See Also</a:t>
            </a:r>
            <a:r>
              <a:rPr lang="es-MX" sz="1500" dirty="0">
                <a:latin typeface="Tahoma" pitchFamily="34" charset="0"/>
                <a:ea typeface="Tahoma" pitchFamily="34" charset="0"/>
                <a:cs typeface="Tahoma" pitchFamily="34" charset="0"/>
              </a:rPr>
              <a:t>: otras </a:t>
            </a:r>
            <a:r>
              <a:rPr lang="es-MX" sz="1500" dirty="0" smtClean="0">
                <a:latin typeface="Tahoma" pitchFamily="34" charset="0"/>
                <a:ea typeface="Tahoma" pitchFamily="34" charset="0"/>
                <a:cs typeface="Tahoma" pitchFamily="34" charset="0"/>
              </a:rPr>
              <a:t>páginas </a:t>
            </a:r>
            <a:r>
              <a:rPr lang="es-MX" sz="1500" dirty="0">
                <a:latin typeface="Tahoma" pitchFamily="34" charset="0"/>
                <a:ea typeface="Tahoma" pitchFamily="34" charset="0"/>
                <a:cs typeface="Tahoma" pitchFamily="34" charset="0"/>
              </a:rPr>
              <a:t>de ayuda con funciones u operadores similares.</a:t>
            </a:r>
          </a:p>
          <a:p>
            <a:pPr marL="0" indent="0">
              <a:lnSpc>
                <a:spcPct val="150000"/>
              </a:lnSpc>
              <a:spcBef>
                <a:spcPts val="0"/>
              </a:spcBef>
              <a:spcAft>
                <a:spcPts val="1200"/>
              </a:spcAft>
              <a:buNone/>
            </a:pPr>
            <a:r>
              <a:rPr lang="es-MX" sz="1500" b="1" dirty="0">
                <a:latin typeface="Tahoma" pitchFamily="34" charset="0"/>
                <a:ea typeface="Tahoma" pitchFamily="34" charset="0"/>
                <a:cs typeface="Tahoma" pitchFamily="34" charset="0"/>
              </a:rPr>
              <a:t>Examples</a:t>
            </a:r>
            <a:r>
              <a:rPr lang="es-MX" sz="1500" dirty="0">
                <a:latin typeface="Tahoma" pitchFamily="34" charset="0"/>
                <a:ea typeface="Tahoma" pitchFamily="34" charset="0"/>
                <a:cs typeface="Tahoma" pitchFamily="34" charset="0"/>
              </a:rPr>
              <a:t>: algunos ejemplos que generalmente pueden ser ejecutados sin abrir la ayuda con </a:t>
            </a:r>
            <a:r>
              <a:rPr lang="es-MX" sz="1500" dirty="0" smtClean="0">
                <a:latin typeface="Tahoma" pitchFamily="34" charset="0"/>
                <a:ea typeface="Tahoma" pitchFamily="34" charset="0"/>
                <a:cs typeface="Tahoma" pitchFamily="34" charset="0"/>
              </a:rPr>
              <a:t>la función </a:t>
            </a:r>
            <a:r>
              <a:rPr lang="es-MX" sz="1500" dirty="0">
                <a:latin typeface="Tahoma" pitchFamily="34" charset="0"/>
                <a:ea typeface="Tahoma" pitchFamily="34" charset="0"/>
                <a:cs typeface="Tahoma" pitchFamily="34" charset="0"/>
              </a:rPr>
              <a:t>examples</a:t>
            </a:r>
            <a:r>
              <a:rPr lang="es-MX" sz="1500" dirty="0" smtClean="0">
                <a:latin typeface="Tahoma" pitchFamily="34" charset="0"/>
                <a:ea typeface="Tahoma" pitchFamily="34" charset="0"/>
                <a:cs typeface="Tahoma" pitchFamily="34" charset="0"/>
              </a:rPr>
              <a:t>().</a:t>
            </a:r>
            <a:endParaRPr lang="es-MX" sz="1500" dirty="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3742507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25658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 STUDIO</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R Studio es un entorno de herramientas para mejorar la productividad con R. Incluye una consola, un editor con resaltador de sintaxis, y herramientas para la generación de gráficos, seguimiento del historial, compilación, etcétera. </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3" name="Imagen 2"/>
          <p:cNvPicPr>
            <a:picLocks noChangeAspect="1"/>
          </p:cNvPicPr>
          <p:nvPr/>
        </p:nvPicPr>
        <p:blipFill>
          <a:blip r:embed="rId2"/>
          <a:stretch>
            <a:fillRect/>
          </a:stretch>
        </p:blipFill>
        <p:spPr>
          <a:xfrm>
            <a:off x="1691680" y="2673336"/>
            <a:ext cx="5612542" cy="3780000"/>
          </a:xfrm>
          <a:prstGeom prst="rect">
            <a:avLst/>
          </a:prstGeom>
        </p:spPr>
      </p:pic>
    </p:spTree>
    <p:extLst>
      <p:ext uri="{BB962C8B-B14F-4D97-AF65-F5344CB8AC3E}">
        <p14:creationId xmlns:p14="http://schemas.microsoft.com/office/powerpoint/2010/main" val="35036003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6"/>
          <p:cNvGraphicFramePr>
            <a:graphicFrameLocks noGrp="1"/>
          </p:cNvGraphicFramePr>
          <p:nvPr>
            <p:extLst>
              <p:ext uri="{D42A27DB-BD31-4B8C-83A1-F6EECF244321}">
                <p14:modId xmlns:p14="http://schemas.microsoft.com/office/powerpoint/2010/main" val="2259481365"/>
              </p:ext>
            </p:extLst>
          </p:nvPr>
        </p:nvGraphicFramePr>
        <p:xfrm>
          <a:off x="900336" y="3729568"/>
          <a:ext cx="7344072" cy="2651760"/>
        </p:xfrm>
        <a:graphic>
          <a:graphicData uri="http://schemas.openxmlformats.org/drawingml/2006/table">
            <a:tbl>
              <a:tblPr firstRow="1" bandRow="1">
                <a:tableStyleId>{5C22544A-7EE6-4342-B048-85BDC9FD1C3A}</a:tableStyleId>
              </a:tblPr>
              <a:tblGrid>
                <a:gridCol w="2448024">
                  <a:extLst>
                    <a:ext uri="{9D8B030D-6E8A-4147-A177-3AD203B41FA5}">
                      <a16:colId xmlns="" xmlns:a16="http://schemas.microsoft.com/office/drawing/2014/main" val="20000"/>
                    </a:ext>
                  </a:extLst>
                </a:gridCol>
                <a:gridCol w="2448024">
                  <a:extLst>
                    <a:ext uri="{9D8B030D-6E8A-4147-A177-3AD203B41FA5}">
                      <a16:colId xmlns="" xmlns:a16="http://schemas.microsoft.com/office/drawing/2014/main" val="20001"/>
                    </a:ext>
                  </a:extLst>
                </a:gridCol>
                <a:gridCol w="2448024">
                  <a:extLst>
                    <a:ext uri="{9D8B030D-6E8A-4147-A177-3AD203B41FA5}">
                      <a16:colId xmlns="" xmlns:a16="http://schemas.microsoft.com/office/drawing/2014/main" val="20002"/>
                    </a:ext>
                  </a:extLst>
                </a:gridCol>
              </a:tblGrid>
              <a:tr h="252000">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dirty="0" smtClean="0"/>
                        <a:t>Operadores</a:t>
                      </a:r>
                      <a:endParaRPr lang="es-MX" sz="1200" dirty="0"/>
                    </a:p>
                  </a:txBody>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MX" sz="1200" dirty="0"/>
                    </a:p>
                  </a:txBody>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MX" sz="1200" dirty="0"/>
                    </a:p>
                  </a:txBody>
                  <a:tcPr/>
                </a:tc>
                <a:extLst>
                  <a:ext uri="{0D108BD9-81ED-4DB2-BD59-A6C34878D82A}">
                    <a16:rowId xmlns="" xmlns:a16="http://schemas.microsoft.com/office/drawing/2014/main" val="10000"/>
                  </a:ext>
                </a:extLst>
              </a:tr>
              <a:tr h="252000">
                <a:tc>
                  <a:txBody>
                    <a:bodyPr/>
                    <a:lstStyle/>
                    <a:p>
                      <a:pPr algn="ctr"/>
                      <a:r>
                        <a:rPr lang="es-MX" sz="1200" dirty="0" smtClean="0"/>
                        <a:t>Aritméticos</a:t>
                      </a:r>
                      <a:endParaRPr lang="es-MX"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dirty="0" smtClean="0"/>
                        <a:t>Comparativos</a:t>
                      </a:r>
                      <a:endParaRPr lang="es-MX"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dirty="0" smtClean="0"/>
                        <a:t>Lógicos</a:t>
                      </a:r>
                      <a:endParaRPr lang="es-MX" sz="1200" dirty="0"/>
                    </a:p>
                  </a:txBody>
                  <a:tcPr/>
                </a:tc>
                <a:extLst>
                  <a:ext uri="{0D108BD9-81ED-4DB2-BD59-A6C34878D82A}">
                    <a16:rowId xmlns="" xmlns:a16="http://schemas.microsoft.com/office/drawing/2014/main" val="10001"/>
                  </a:ext>
                </a:extLst>
              </a:tr>
              <a:tr h="252000">
                <a:tc>
                  <a:txBody>
                    <a:bodyPr/>
                    <a:lstStyle/>
                    <a:p>
                      <a:r>
                        <a:rPr lang="es-MX" sz="1200" dirty="0" smtClean="0">
                          <a:latin typeface="Courier New" panose="02070309020205020404" pitchFamily="49" charset="0"/>
                          <a:cs typeface="Courier New" panose="02070309020205020404" pitchFamily="49" charset="0"/>
                        </a:rPr>
                        <a:t>+    adición</a:t>
                      </a:r>
                      <a:endParaRPr lang="es-MX" sz="1200" dirty="0">
                        <a:latin typeface="Courier New" panose="02070309020205020404" pitchFamily="49" charset="0"/>
                        <a:cs typeface="Courier New" panose="02070309020205020404" pitchFamily="49" charset="0"/>
                      </a:endParaRPr>
                    </a:p>
                  </a:txBody>
                  <a:tcPr/>
                </a:tc>
                <a:tc>
                  <a:txBody>
                    <a:bodyPr/>
                    <a:lstStyle/>
                    <a:p>
                      <a:r>
                        <a:rPr lang="es-MX" sz="1200" dirty="0" smtClean="0">
                          <a:latin typeface="Courier New" panose="02070309020205020404" pitchFamily="49" charset="0"/>
                          <a:cs typeface="Courier New" panose="02070309020205020404" pitchFamily="49" charset="0"/>
                        </a:rPr>
                        <a:t>&lt;    menor que</a:t>
                      </a:r>
                      <a:endParaRPr lang="es-MX" sz="1200" dirty="0">
                        <a:latin typeface="Courier New" panose="02070309020205020404" pitchFamily="49" charset="0"/>
                        <a:cs typeface="Courier New" panose="02070309020205020404" pitchFamily="49" charset="0"/>
                      </a:endParaRPr>
                    </a:p>
                  </a:txBody>
                  <a:tcPr/>
                </a:tc>
                <a:tc>
                  <a:txBody>
                    <a:bodyPr/>
                    <a:lstStyle/>
                    <a:p>
                      <a:r>
                        <a:rPr lang="es-MX" sz="1200" dirty="0" smtClean="0">
                          <a:latin typeface="Courier New" panose="02070309020205020404" pitchFamily="49" charset="0"/>
                          <a:cs typeface="Courier New" panose="02070309020205020404" pitchFamily="49" charset="0"/>
                        </a:rPr>
                        <a:t>!x      NO lógico</a:t>
                      </a:r>
                      <a:endParaRPr lang="es-MX" sz="1200" dirty="0">
                        <a:latin typeface="Courier New" panose="02070309020205020404" pitchFamily="49" charset="0"/>
                        <a:cs typeface="Courier New" panose="02070309020205020404" pitchFamily="49" charset="0"/>
                      </a:endParaRPr>
                    </a:p>
                  </a:txBody>
                  <a:tcPr/>
                </a:tc>
                <a:extLst>
                  <a:ext uri="{0D108BD9-81ED-4DB2-BD59-A6C34878D82A}">
                    <a16:rowId xmlns="" xmlns:a16="http://schemas.microsoft.com/office/drawing/2014/main" val="10002"/>
                  </a:ext>
                </a:extLst>
              </a:tr>
              <a:tr h="252000">
                <a:tc>
                  <a:txBody>
                    <a:bodyPr/>
                    <a:lstStyle/>
                    <a:p>
                      <a:pPr marL="171450" indent="-171450">
                        <a:buFontTx/>
                        <a:buChar char="-"/>
                      </a:pPr>
                      <a:r>
                        <a:rPr lang="es-MX" sz="1200" dirty="0" smtClean="0">
                          <a:latin typeface="Courier New" panose="02070309020205020404" pitchFamily="49" charset="0"/>
                          <a:cs typeface="Courier New" panose="02070309020205020404" pitchFamily="49" charset="0"/>
                        </a:rPr>
                        <a:t>   substracción</a:t>
                      </a:r>
                      <a:endParaRPr lang="es-MX" sz="1200" dirty="0">
                        <a:latin typeface="Courier New" panose="02070309020205020404" pitchFamily="49" charset="0"/>
                        <a:cs typeface="Courier New" panose="02070309020205020404" pitchFamily="49" charset="0"/>
                      </a:endParaRPr>
                    </a:p>
                  </a:txBody>
                  <a:tcPr/>
                </a:tc>
                <a:tc>
                  <a:txBody>
                    <a:bodyPr/>
                    <a:lstStyle/>
                    <a:p>
                      <a:r>
                        <a:rPr lang="es-MX" sz="1200" dirty="0" smtClean="0">
                          <a:latin typeface="Courier New" panose="02070309020205020404" pitchFamily="49" charset="0"/>
                          <a:cs typeface="Courier New" panose="02070309020205020404" pitchFamily="49" charset="0"/>
                        </a:rPr>
                        <a:t>&gt;    mayor que </a:t>
                      </a:r>
                      <a:endParaRPr lang="es-MX" sz="1200" dirty="0">
                        <a:latin typeface="Courier New" panose="02070309020205020404" pitchFamily="49" charset="0"/>
                        <a:cs typeface="Courier New" panose="02070309020205020404" pitchFamily="49" charset="0"/>
                      </a:endParaRPr>
                    </a:p>
                  </a:txBody>
                  <a:tcPr/>
                </a:tc>
                <a:tc>
                  <a:txBody>
                    <a:bodyPr/>
                    <a:lstStyle/>
                    <a:p>
                      <a:r>
                        <a:rPr lang="es-MX" sz="1200" dirty="0" smtClean="0">
                          <a:latin typeface="Courier New" panose="02070309020205020404" pitchFamily="49" charset="0"/>
                          <a:cs typeface="Courier New" panose="02070309020205020404" pitchFamily="49" charset="0"/>
                        </a:rPr>
                        <a:t>x &amp; y   </a:t>
                      </a:r>
                      <a:r>
                        <a:rPr lang="es-MX" sz="1200" baseline="0" dirty="0" smtClean="0">
                          <a:latin typeface="Courier New" panose="02070309020205020404" pitchFamily="49" charset="0"/>
                          <a:cs typeface="Courier New" panose="02070309020205020404" pitchFamily="49" charset="0"/>
                        </a:rPr>
                        <a:t>lógico</a:t>
                      </a:r>
                      <a:endParaRPr lang="es-MX" sz="1200" dirty="0">
                        <a:latin typeface="Courier New" panose="02070309020205020404" pitchFamily="49" charset="0"/>
                        <a:cs typeface="Courier New" panose="02070309020205020404" pitchFamily="49" charset="0"/>
                      </a:endParaRPr>
                    </a:p>
                  </a:txBody>
                  <a:tcPr/>
                </a:tc>
                <a:extLst>
                  <a:ext uri="{0D108BD9-81ED-4DB2-BD59-A6C34878D82A}">
                    <a16:rowId xmlns="" xmlns:a16="http://schemas.microsoft.com/office/drawing/2014/main" val="10003"/>
                  </a:ext>
                </a:extLst>
              </a:tr>
              <a:tr h="252000">
                <a:tc>
                  <a:txBody>
                    <a:bodyPr/>
                    <a:lstStyle/>
                    <a:p>
                      <a:pPr marL="171450" indent="-171450">
                        <a:buFont typeface="Arial" panose="020B0604020202020204" pitchFamily="34" charset="0"/>
                        <a:buChar char="•"/>
                      </a:pPr>
                      <a:r>
                        <a:rPr lang="es-MX" sz="1200" dirty="0" smtClean="0">
                          <a:latin typeface="Courier New" panose="02070309020205020404" pitchFamily="49" charset="0"/>
                          <a:cs typeface="Courier New" panose="02070309020205020404" pitchFamily="49" charset="0"/>
                        </a:rPr>
                        <a:t>   multiplicación</a:t>
                      </a:r>
                      <a:endParaRPr lang="es-MX" sz="1200" dirty="0">
                        <a:latin typeface="Courier New" panose="02070309020205020404" pitchFamily="49" charset="0"/>
                        <a:cs typeface="Courier New" panose="02070309020205020404" pitchFamily="49" charset="0"/>
                      </a:endParaRPr>
                    </a:p>
                  </a:txBody>
                  <a:tcPr/>
                </a:tc>
                <a:tc>
                  <a:txBody>
                    <a:bodyPr/>
                    <a:lstStyle/>
                    <a:p>
                      <a:r>
                        <a:rPr lang="es-MX" sz="1200" dirty="0" smtClean="0">
                          <a:latin typeface="Courier New" panose="02070309020205020404" pitchFamily="49" charset="0"/>
                          <a:cs typeface="Courier New" panose="02070309020205020404" pitchFamily="49" charset="0"/>
                        </a:rPr>
                        <a:t>&lt;=   menor</a:t>
                      </a:r>
                      <a:r>
                        <a:rPr lang="es-MX" sz="1200" baseline="0" dirty="0" smtClean="0">
                          <a:latin typeface="Courier New" panose="02070309020205020404" pitchFamily="49" charset="0"/>
                          <a:cs typeface="Courier New" panose="02070309020205020404" pitchFamily="49" charset="0"/>
                        </a:rPr>
                        <a:t> o igual que</a:t>
                      </a:r>
                      <a:endParaRPr lang="es-MX" sz="1200" dirty="0">
                        <a:latin typeface="Courier New" panose="02070309020205020404" pitchFamily="49" charset="0"/>
                        <a:cs typeface="Courier New" panose="02070309020205020404" pitchFamily="49"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x &amp;&amp; y  id.</a:t>
                      </a:r>
                    </a:p>
                  </a:txBody>
                  <a:tcPr/>
                </a:tc>
                <a:extLst>
                  <a:ext uri="{0D108BD9-81ED-4DB2-BD59-A6C34878D82A}">
                    <a16:rowId xmlns="" xmlns:a16="http://schemas.microsoft.com/office/drawing/2014/main" val="10004"/>
                  </a:ext>
                </a:extLst>
              </a:tr>
              <a:tr h="252000">
                <a:tc>
                  <a:txBody>
                    <a:bodyPr/>
                    <a:lstStyle/>
                    <a:p>
                      <a:r>
                        <a:rPr lang="es-MX" sz="1200" dirty="0" smtClean="0">
                          <a:latin typeface="Courier New" panose="02070309020205020404" pitchFamily="49" charset="0"/>
                          <a:cs typeface="Courier New" panose="02070309020205020404" pitchFamily="49" charset="0"/>
                        </a:rPr>
                        <a:t>/      división</a:t>
                      </a:r>
                      <a:endParaRPr lang="es-MX" sz="1200" dirty="0">
                        <a:latin typeface="Courier New" panose="02070309020205020404" pitchFamily="49" charset="0"/>
                        <a:cs typeface="Courier New" panose="02070309020205020404" pitchFamily="49" charset="0"/>
                      </a:endParaRPr>
                    </a:p>
                  </a:txBody>
                  <a:tcPr/>
                </a:tc>
                <a:tc>
                  <a:txBody>
                    <a:bodyPr/>
                    <a:lstStyle/>
                    <a:p>
                      <a:r>
                        <a:rPr lang="es-MX" sz="1200" dirty="0" smtClean="0">
                          <a:latin typeface="Courier New" panose="02070309020205020404" pitchFamily="49" charset="0"/>
                          <a:cs typeface="Courier New" panose="02070309020205020404" pitchFamily="49" charset="0"/>
                        </a:rPr>
                        <a:t>&gt;=   mayor </a:t>
                      </a:r>
                      <a:r>
                        <a:rPr lang="es-MX" sz="1200" baseline="0" dirty="0" smtClean="0">
                          <a:latin typeface="Courier New" panose="02070309020205020404" pitchFamily="49" charset="0"/>
                          <a:cs typeface="Courier New" panose="02070309020205020404" pitchFamily="49" charset="0"/>
                        </a:rPr>
                        <a:t>o igual que</a:t>
                      </a:r>
                      <a:endParaRPr lang="es-MX" sz="1200" dirty="0">
                        <a:latin typeface="Courier New" panose="02070309020205020404" pitchFamily="49" charset="0"/>
                        <a:cs typeface="Courier New" panose="02070309020205020404" pitchFamily="49"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x | y   X lógico</a:t>
                      </a:r>
                    </a:p>
                  </a:txBody>
                  <a:tcPr/>
                </a:tc>
                <a:extLst>
                  <a:ext uri="{0D108BD9-81ED-4DB2-BD59-A6C34878D82A}">
                    <a16:rowId xmlns="" xmlns:a16="http://schemas.microsoft.com/office/drawing/2014/main" val="10005"/>
                  </a:ext>
                </a:extLst>
              </a:tr>
              <a:tr h="252000">
                <a:tc>
                  <a:txBody>
                    <a:bodyPr/>
                    <a:lstStyle/>
                    <a:p>
                      <a:r>
                        <a:rPr lang="es-MX" sz="1200" dirty="0" smtClean="0">
                          <a:latin typeface="Courier New" panose="02070309020205020404" pitchFamily="49" charset="0"/>
                          <a:cs typeface="Courier New" panose="02070309020205020404" pitchFamily="49" charset="0"/>
                        </a:rPr>
                        <a:t>^      potencia</a:t>
                      </a:r>
                      <a:endParaRPr lang="es-MX" sz="1200" dirty="0">
                        <a:latin typeface="Courier New" panose="02070309020205020404" pitchFamily="49" charset="0"/>
                        <a:cs typeface="Courier New" panose="02070309020205020404" pitchFamily="49" charset="0"/>
                      </a:endParaRPr>
                    </a:p>
                  </a:txBody>
                  <a:tcPr/>
                </a:tc>
                <a:tc>
                  <a:txBody>
                    <a:bodyPr/>
                    <a:lstStyle/>
                    <a:p>
                      <a:r>
                        <a:rPr lang="es-MX" sz="1200" dirty="0" smtClean="0">
                          <a:latin typeface="Courier New" panose="02070309020205020404" pitchFamily="49" charset="0"/>
                          <a:cs typeface="Courier New" panose="02070309020205020404" pitchFamily="49" charset="0"/>
                        </a:rPr>
                        <a:t>==   igual</a:t>
                      </a:r>
                      <a:endParaRPr lang="es-MX" sz="1200" dirty="0">
                        <a:latin typeface="Courier New" panose="02070309020205020404" pitchFamily="49" charset="0"/>
                        <a:cs typeface="Courier New" panose="02070309020205020404" pitchFamily="49"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x || y  id. </a:t>
                      </a:r>
                    </a:p>
                  </a:txBody>
                  <a:tcPr/>
                </a:tc>
                <a:extLst>
                  <a:ext uri="{0D108BD9-81ED-4DB2-BD59-A6C34878D82A}">
                    <a16:rowId xmlns="" xmlns:a16="http://schemas.microsoft.com/office/drawing/2014/main" val="10006"/>
                  </a:ext>
                </a:extLst>
              </a:tr>
              <a:tr h="252000">
                <a:tc>
                  <a:txBody>
                    <a:bodyPr/>
                    <a:lstStyle/>
                    <a:p>
                      <a:r>
                        <a:rPr lang="es-MX" sz="1200" dirty="0" smtClean="0">
                          <a:latin typeface="Courier New" panose="02070309020205020404" pitchFamily="49" charset="0"/>
                          <a:cs typeface="Courier New" panose="02070309020205020404" pitchFamily="49" charset="0"/>
                        </a:rPr>
                        <a:t>%%     módulo</a:t>
                      </a:r>
                      <a:endParaRPr lang="es-MX" sz="1200" dirty="0">
                        <a:latin typeface="Courier New" panose="02070309020205020404" pitchFamily="49" charset="0"/>
                        <a:cs typeface="Courier New" panose="02070309020205020404" pitchFamily="49" charset="0"/>
                      </a:endParaRPr>
                    </a:p>
                  </a:txBody>
                  <a:tcPr/>
                </a:tc>
                <a:tc>
                  <a:txBody>
                    <a:bodyPr/>
                    <a:lstStyle/>
                    <a:p>
                      <a:r>
                        <a:rPr lang="es-MX" sz="1200" dirty="0" smtClean="0">
                          <a:latin typeface="Courier New" panose="02070309020205020404" pitchFamily="49" charset="0"/>
                          <a:cs typeface="Courier New" panose="02070309020205020404" pitchFamily="49" charset="0"/>
                        </a:rPr>
                        <a:t>!=   diferente de</a:t>
                      </a:r>
                      <a:endParaRPr lang="es-MX" sz="1200" dirty="0">
                        <a:latin typeface="Courier New" panose="02070309020205020404" pitchFamily="49" charset="0"/>
                        <a:cs typeface="Courier New" panose="02070309020205020404" pitchFamily="49" charset="0"/>
                      </a:endParaRPr>
                    </a:p>
                  </a:txBody>
                  <a:tcPr/>
                </a:tc>
                <a:tc>
                  <a:txBody>
                    <a:bodyPr/>
                    <a:lstStyle/>
                    <a:p>
                      <a:r>
                        <a:rPr lang="es-MX" sz="1200" dirty="0" smtClean="0">
                          <a:latin typeface="Courier New" panose="02070309020205020404" pitchFamily="49" charset="0"/>
                          <a:cs typeface="Courier New" panose="02070309020205020404" pitchFamily="49" charset="0"/>
                        </a:rPr>
                        <a:t>xor (x,</a:t>
                      </a:r>
                      <a:r>
                        <a:rPr lang="es-MX" sz="1200" baseline="0" dirty="0" smtClean="0">
                          <a:latin typeface="Courier New" panose="02070309020205020404" pitchFamily="49" charset="0"/>
                          <a:cs typeface="Courier New" panose="02070309020205020404" pitchFamily="49" charset="0"/>
                        </a:rPr>
                        <a:t> y)  O exclusivo</a:t>
                      </a:r>
                      <a:endParaRPr lang="es-MX" sz="1200" dirty="0">
                        <a:latin typeface="Courier New" panose="02070309020205020404" pitchFamily="49" charset="0"/>
                        <a:cs typeface="Courier New" panose="02070309020205020404" pitchFamily="49" charset="0"/>
                      </a:endParaRPr>
                    </a:p>
                  </a:txBody>
                  <a:tcPr/>
                </a:tc>
                <a:extLst>
                  <a:ext uri="{0D108BD9-81ED-4DB2-BD59-A6C34878D82A}">
                    <a16:rowId xmlns="" xmlns:a16="http://schemas.microsoft.com/office/drawing/2014/main" val="10007"/>
                  </a:ext>
                </a:extLst>
              </a:tr>
              <a:tr h="252000">
                <a:tc>
                  <a:txBody>
                    <a:bodyPr/>
                    <a:lstStyle/>
                    <a:p>
                      <a:r>
                        <a:rPr lang="es-MX" sz="1200" dirty="0" smtClean="0">
                          <a:latin typeface="Courier New" panose="02070309020205020404" pitchFamily="49" charset="0"/>
                          <a:cs typeface="Courier New" panose="02070309020205020404" pitchFamily="49" charset="0"/>
                        </a:rPr>
                        <a:t>%/%   división de enteros</a:t>
                      </a:r>
                      <a:endParaRPr lang="es-MX" sz="1200" dirty="0">
                        <a:latin typeface="Courier New" panose="02070309020205020404" pitchFamily="49" charset="0"/>
                        <a:cs typeface="Courier New" panose="02070309020205020404" pitchFamily="49" charset="0"/>
                      </a:endParaRPr>
                    </a:p>
                  </a:txBody>
                  <a:tcPr/>
                </a:tc>
                <a:tc>
                  <a:txBody>
                    <a:bodyPr/>
                    <a:lstStyle/>
                    <a:p>
                      <a:endParaRPr lang="es-MX" sz="1200" dirty="0">
                        <a:latin typeface="Courier New" panose="02070309020205020404" pitchFamily="49" charset="0"/>
                        <a:cs typeface="Courier New" panose="02070309020205020404" pitchFamily="49" charset="0"/>
                      </a:endParaRPr>
                    </a:p>
                  </a:txBody>
                  <a:tcPr/>
                </a:tc>
                <a:tc>
                  <a:txBody>
                    <a:bodyPr/>
                    <a:lstStyle/>
                    <a:p>
                      <a:endParaRPr lang="es-MX" sz="1200" dirty="0">
                        <a:latin typeface="Courier New" panose="02070309020205020404" pitchFamily="49" charset="0"/>
                        <a:cs typeface="Courier New" panose="02070309020205020404" pitchFamily="49" charset="0"/>
                      </a:endParaRPr>
                    </a:p>
                  </a:txBody>
                  <a:tcPr/>
                </a:tc>
                <a:extLst>
                  <a:ext uri="{0D108BD9-81ED-4DB2-BD59-A6C34878D82A}">
                    <a16:rowId xmlns="" xmlns:a16="http://schemas.microsoft.com/office/drawing/2014/main" val="10008"/>
                  </a:ext>
                </a:extLst>
              </a:tr>
            </a:tbl>
          </a:graphicData>
        </a:graphic>
      </p:graphicFrame>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GENERACIÓN DE DATOS CON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Existen 3 tipos de operadores en R</a:t>
            </a:r>
            <a:r>
              <a:rPr lang="es-MX" sz="1500" dirty="0">
                <a:latin typeface="Tahoma" pitchFamily="34" charset="0"/>
                <a:ea typeface="Tahoma" pitchFamily="34" charset="0"/>
                <a:cs typeface="Tahoma" pitchFamily="34" charset="0"/>
              </a:rPr>
              <a:t>. Los operadores </a:t>
            </a:r>
            <a:r>
              <a:rPr lang="es-MX" sz="1500" dirty="0" smtClean="0">
                <a:latin typeface="Tahoma" pitchFamily="34" charset="0"/>
                <a:ea typeface="Tahoma" pitchFamily="34" charset="0"/>
                <a:cs typeface="Tahoma" pitchFamily="34" charset="0"/>
              </a:rPr>
              <a:t>aritméticos </a:t>
            </a:r>
            <a:r>
              <a:rPr lang="es-MX" sz="1500" dirty="0">
                <a:latin typeface="Tahoma" pitchFamily="34" charset="0"/>
                <a:ea typeface="Tahoma" pitchFamily="34" charset="0"/>
                <a:cs typeface="Tahoma" pitchFamily="34" charset="0"/>
              </a:rPr>
              <a:t>y comparativos </a:t>
            </a:r>
            <a:r>
              <a:rPr lang="es-MX" sz="1500" dirty="0" smtClean="0">
                <a:latin typeface="Tahoma" pitchFamily="34" charset="0"/>
                <a:ea typeface="Tahoma" pitchFamily="34" charset="0"/>
                <a:cs typeface="Tahoma" pitchFamily="34" charset="0"/>
              </a:rPr>
              <a:t>actúan </a:t>
            </a:r>
            <a:r>
              <a:rPr lang="es-MX" sz="1500" dirty="0">
                <a:latin typeface="Tahoma" pitchFamily="34" charset="0"/>
                <a:ea typeface="Tahoma" pitchFamily="34" charset="0"/>
                <a:cs typeface="Tahoma" pitchFamily="34" charset="0"/>
              </a:rPr>
              <a:t>en dos elementos (x + y, a &lt;b). </a:t>
            </a:r>
            <a:endParaRPr lang="es-MX" sz="15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Los operadores aritméticos actúan </a:t>
            </a:r>
            <a:r>
              <a:rPr lang="es-MX" sz="1500" dirty="0">
                <a:latin typeface="Tahoma" pitchFamily="34" charset="0"/>
                <a:ea typeface="Tahoma" pitchFamily="34" charset="0"/>
                <a:cs typeface="Tahoma" pitchFamily="34" charset="0"/>
              </a:rPr>
              <a:t>sobre variables de tipo </a:t>
            </a:r>
            <a:r>
              <a:rPr lang="es-MX" sz="1500" dirty="0" smtClean="0">
                <a:latin typeface="Tahoma" pitchFamily="34" charset="0"/>
                <a:ea typeface="Tahoma" pitchFamily="34" charset="0"/>
                <a:cs typeface="Tahoma" pitchFamily="34" charset="0"/>
              </a:rPr>
              <a:t>numérico </a:t>
            </a:r>
            <a:r>
              <a:rPr lang="es-MX" sz="1500" dirty="0">
                <a:latin typeface="Tahoma" pitchFamily="34" charset="0"/>
                <a:ea typeface="Tahoma" pitchFamily="34" charset="0"/>
                <a:cs typeface="Tahoma" pitchFamily="34" charset="0"/>
              </a:rPr>
              <a:t>o complejo, pero </a:t>
            </a:r>
            <a:r>
              <a:rPr lang="es-MX" sz="1500" dirty="0" smtClean="0">
                <a:latin typeface="Tahoma" pitchFamily="34" charset="0"/>
                <a:ea typeface="Tahoma" pitchFamily="34" charset="0"/>
                <a:cs typeface="Tahoma" pitchFamily="34" charset="0"/>
              </a:rPr>
              <a:t>también lógico; en </a:t>
            </a:r>
            <a:r>
              <a:rPr lang="es-MX" sz="1500" dirty="0">
                <a:latin typeface="Tahoma" pitchFamily="34" charset="0"/>
                <a:ea typeface="Tahoma" pitchFamily="34" charset="0"/>
                <a:cs typeface="Tahoma" pitchFamily="34" charset="0"/>
              </a:rPr>
              <a:t>este caso los valores </a:t>
            </a:r>
            <a:r>
              <a:rPr lang="es-MX" sz="1500" dirty="0" smtClean="0">
                <a:latin typeface="Tahoma" pitchFamily="34" charset="0"/>
                <a:ea typeface="Tahoma" pitchFamily="34" charset="0"/>
                <a:cs typeface="Tahoma" pitchFamily="34" charset="0"/>
              </a:rPr>
              <a:t>lógicos </a:t>
            </a:r>
            <a:r>
              <a:rPr lang="es-MX" sz="1500" dirty="0">
                <a:latin typeface="Tahoma" pitchFamily="34" charset="0"/>
                <a:ea typeface="Tahoma" pitchFamily="34" charset="0"/>
                <a:cs typeface="Tahoma" pitchFamily="34" charset="0"/>
              </a:rPr>
              <a:t>son forzados a valores </a:t>
            </a:r>
            <a:r>
              <a:rPr lang="es-MX" sz="1500" dirty="0" smtClean="0">
                <a:latin typeface="Tahoma" pitchFamily="34" charset="0"/>
                <a:ea typeface="Tahoma" pitchFamily="34" charset="0"/>
                <a:cs typeface="Tahoma" pitchFamily="34" charset="0"/>
              </a:rPr>
              <a:t>numéricos. </a:t>
            </a:r>
            <a:r>
              <a:rPr lang="es-MX" sz="1500" dirty="0">
                <a:latin typeface="Tahoma" pitchFamily="34" charset="0"/>
                <a:ea typeface="Tahoma" pitchFamily="34" charset="0"/>
                <a:cs typeface="Tahoma" pitchFamily="34" charset="0"/>
              </a:rPr>
              <a:t>Los operadores </a:t>
            </a:r>
            <a:r>
              <a:rPr lang="es-MX" sz="1500" dirty="0" smtClean="0">
                <a:latin typeface="Tahoma" pitchFamily="34" charset="0"/>
                <a:ea typeface="Tahoma" pitchFamily="34" charset="0"/>
                <a:cs typeface="Tahoma" pitchFamily="34" charset="0"/>
              </a:rPr>
              <a:t>comparativos pueden </a:t>
            </a:r>
            <a:r>
              <a:rPr lang="es-MX" sz="1500" dirty="0">
                <a:latin typeface="Tahoma" pitchFamily="34" charset="0"/>
                <a:ea typeface="Tahoma" pitchFamily="34" charset="0"/>
                <a:cs typeface="Tahoma" pitchFamily="34" charset="0"/>
              </a:rPr>
              <a:t>actuar sobre cualquier tipo devolviendo uno o varios valores </a:t>
            </a:r>
            <a:r>
              <a:rPr lang="es-MX" sz="1500" dirty="0" smtClean="0">
                <a:latin typeface="Tahoma" pitchFamily="34" charset="0"/>
                <a:ea typeface="Tahoma" pitchFamily="34" charset="0"/>
                <a:cs typeface="Tahoma" pitchFamily="34" charset="0"/>
              </a:rPr>
              <a:t>lógicos.</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8545570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FUNCIONES ARITMÉTICAS CON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Se </a:t>
            </a:r>
            <a:r>
              <a:rPr lang="es-MX" sz="1500" dirty="0">
                <a:latin typeface="Tahoma" pitchFamily="34" charset="0"/>
                <a:ea typeface="Tahoma" pitchFamily="34" charset="0"/>
                <a:cs typeface="Tahoma" pitchFamily="34" charset="0"/>
              </a:rPr>
              <a:t>pueden encontrar todas las funciones </a:t>
            </a:r>
            <a:r>
              <a:rPr lang="es-MX" sz="1500" dirty="0" smtClean="0">
                <a:latin typeface="Tahoma" pitchFamily="34" charset="0"/>
                <a:ea typeface="Tahoma" pitchFamily="34" charset="0"/>
                <a:cs typeface="Tahoma" pitchFamily="34" charset="0"/>
              </a:rPr>
              <a:t>matemáticas </a:t>
            </a:r>
            <a:r>
              <a:rPr lang="es-MX" sz="1500" dirty="0">
                <a:latin typeface="Tahoma" pitchFamily="34" charset="0"/>
                <a:ea typeface="Tahoma" pitchFamily="34" charset="0"/>
                <a:cs typeface="Tahoma" pitchFamily="34" charset="0"/>
              </a:rPr>
              <a:t>simples (</a:t>
            </a:r>
            <a:r>
              <a:rPr lang="es-MX" sz="1500" dirty="0">
                <a:latin typeface="Courier New" panose="02070309020205020404" pitchFamily="49" charset="0"/>
                <a:ea typeface="Tahoma" pitchFamily="34" charset="0"/>
                <a:cs typeface="Courier New" panose="02070309020205020404" pitchFamily="49" charset="0"/>
              </a:rPr>
              <a:t>log, exp, log10, </a:t>
            </a:r>
            <a:r>
              <a:rPr lang="es-MX" sz="1500" dirty="0" smtClean="0">
                <a:latin typeface="Courier New" panose="02070309020205020404" pitchFamily="49" charset="0"/>
                <a:ea typeface="Tahoma" pitchFamily="34" charset="0"/>
                <a:cs typeface="Courier New" panose="02070309020205020404" pitchFamily="49" charset="0"/>
              </a:rPr>
              <a:t>log2, sin</a:t>
            </a:r>
            <a:r>
              <a:rPr lang="es-MX" sz="1500" dirty="0">
                <a:latin typeface="Courier New" panose="02070309020205020404" pitchFamily="49" charset="0"/>
                <a:ea typeface="Tahoma" pitchFamily="34" charset="0"/>
                <a:cs typeface="Courier New" panose="02070309020205020404" pitchFamily="49" charset="0"/>
              </a:rPr>
              <a:t>, cos, tan, asin, acos, atan, abs, sqrt</a:t>
            </a:r>
            <a:r>
              <a:rPr lang="es-MX" sz="1500" dirty="0" smtClean="0">
                <a:latin typeface="Courier New" panose="02070309020205020404" pitchFamily="49" charset="0"/>
                <a:ea typeface="Tahoma" pitchFamily="34" charset="0"/>
                <a:cs typeface="Courier New" panose="02070309020205020404" pitchFamily="49" charset="0"/>
              </a:rPr>
              <a:t>,...</a:t>
            </a:r>
            <a:r>
              <a:rPr lang="es-MX" sz="1500" dirty="0" smtClean="0">
                <a:latin typeface="Tahoma" pitchFamily="34" charset="0"/>
                <a:ea typeface="Tahoma" pitchFamily="34" charset="0"/>
                <a:cs typeface="Tahoma" pitchFamily="34" charset="0"/>
              </a:rPr>
              <a:t>), </a:t>
            </a:r>
            <a:r>
              <a:rPr lang="es-MX" sz="1500" dirty="0">
                <a:latin typeface="Tahoma" pitchFamily="34" charset="0"/>
                <a:ea typeface="Tahoma" pitchFamily="34" charset="0"/>
                <a:cs typeface="Tahoma" pitchFamily="34" charset="0"/>
              </a:rPr>
              <a:t>funciones especiales (</a:t>
            </a:r>
            <a:r>
              <a:rPr lang="es-MX" sz="1500" dirty="0">
                <a:latin typeface="Courier New" panose="02070309020205020404" pitchFamily="49" charset="0"/>
                <a:ea typeface="Tahoma" pitchFamily="34" charset="0"/>
                <a:cs typeface="Courier New" panose="02070309020205020404" pitchFamily="49" charset="0"/>
              </a:rPr>
              <a:t>gamma, </a:t>
            </a:r>
            <a:r>
              <a:rPr lang="es-MX" sz="1500" dirty="0" smtClean="0">
                <a:latin typeface="Courier New" panose="02070309020205020404" pitchFamily="49" charset="0"/>
                <a:ea typeface="Tahoma" pitchFamily="34" charset="0"/>
                <a:cs typeface="Courier New" panose="02070309020205020404" pitchFamily="49" charset="0"/>
              </a:rPr>
              <a:t>digamma, beta</a:t>
            </a:r>
            <a:r>
              <a:rPr lang="es-MX" sz="1500" dirty="0">
                <a:latin typeface="Courier New" panose="02070309020205020404" pitchFamily="49" charset="0"/>
                <a:ea typeface="Tahoma" pitchFamily="34" charset="0"/>
                <a:cs typeface="Courier New" panose="02070309020205020404" pitchFamily="49" charset="0"/>
              </a:rPr>
              <a:t>, besselI</a:t>
            </a:r>
            <a:r>
              <a:rPr lang="es-MX" sz="1500" dirty="0">
                <a:latin typeface="Tahoma" pitchFamily="34" charset="0"/>
                <a:ea typeface="Tahoma" pitchFamily="34" charset="0"/>
                <a:cs typeface="Tahoma" pitchFamily="34" charset="0"/>
              </a:rPr>
              <a:t>, . . . ), </a:t>
            </a:r>
            <a:r>
              <a:rPr lang="es-MX" sz="1500" dirty="0" smtClean="0">
                <a:latin typeface="Tahoma" pitchFamily="34" charset="0"/>
                <a:ea typeface="Tahoma" pitchFamily="34" charset="0"/>
                <a:cs typeface="Tahoma" pitchFamily="34" charset="0"/>
              </a:rPr>
              <a:t>así </a:t>
            </a:r>
            <a:r>
              <a:rPr lang="es-MX" sz="1500" dirty="0">
                <a:latin typeface="Tahoma" pitchFamily="34" charset="0"/>
                <a:ea typeface="Tahoma" pitchFamily="34" charset="0"/>
                <a:cs typeface="Tahoma" pitchFamily="34" charset="0"/>
              </a:rPr>
              <a:t>como diversas funciones </a:t>
            </a:r>
            <a:r>
              <a:rPr lang="es-MX" sz="1500" dirty="0" smtClean="0">
                <a:latin typeface="Tahoma" pitchFamily="34" charset="0"/>
                <a:ea typeface="Tahoma" pitchFamily="34" charset="0"/>
                <a:cs typeface="Tahoma" pitchFamily="34" charset="0"/>
              </a:rPr>
              <a:t>estadísticas. </a:t>
            </a: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Estas </a:t>
            </a:r>
            <a:r>
              <a:rPr lang="es-MX" sz="1500" dirty="0">
                <a:latin typeface="Tahoma" pitchFamily="34" charset="0"/>
                <a:ea typeface="Tahoma" pitchFamily="34" charset="0"/>
                <a:cs typeface="Tahoma" pitchFamily="34" charset="0"/>
              </a:rPr>
              <a:t>funciones devuelven un solo valor (o un vector de longitud 1), a </a:t>
            </a:r>
            <a:r>
              <a:rPr lang="es-MX" sz="1500" dirty="0" smtClean="0">
                <a:latin typeface="Tahoma" pitchFamily="34" charset="0"/>
                <a:ea typeface="Tahoma" pitchFamily="34" charset="0"/>
                <a:cs typeface="Tahoma" pitchFamily="34" charset="0"/>
              </a:rPr>
              <a:t>excepción </a:t>
            </a:r>
            <a:r>
              <a:rPr lang="es-MX" sz="1500" dirty="0">
                <a:latin typeface="Tahoma" pitchFamily="34" charset="0"/>
                <a:ea typeface="Tahoma" pitchFamily="34" charset="0"/>
                <a:cs typeface="Tahoma" pitchFamily="34" charset="0"/>
              </a:rPr>
              <a:t>de </a:t>
            </a:r>
            <a:r>
              <a:rPr lang="es-MX" sz="1500" dirty="0">
                <a:latin typeface="Courier New" panose="02070309020205020404" pitchFamily="49" charset="0"/>
                <a:ea typeface="Tahoma" pitchFamily="34" charset="0"/>
                <a:cs typeface="Courier New" panose="02070309020205020404" pitchFamily="49" charset="0"/>
              </a:rPr>
              <a:t>range</a:t>
            </a:r>
            <a:r>
              <a:rPr lang="es-MX" sz="1500" dirty="0" smtClean="0">
                <a:latin typeface="Courier New" panose="02070309020205020404" pitchFamily="49" charset="0"/>
                <a:ea typeface="Tahoma" pitchFamily="34" charset="0"/>
                <a:cs typeface="Courier New" panose="02070309020205020404" pitchFamily="49" charset="0"/>
              </a:rPr>
              <a:t>() </a:t>
            </a:r>
            <a:r>
              <a:rPr lang="es-MX" sz="1500" dirty="0" smtClean="0">
                <a:latin typeface="Tahoma" pitchFamily="34" charset="0"/>
                <a:ea typeface="Tahoma" pitchFamily="34" charset="0"/>
                <a:cs typeface="Tahoma" pitchFamily="34" charset="0"/>
              </a:rPr>
              <a:t>que </a:t>
            </a:r>
            <a:r>
              <a:rPr lang="es-MX" sz="1500" dirty="0">
                <a:latin typeface="Tahoma" pitchFamily="34" charset="0"/>
                <a:ea typeface="Tahoma" pitchFamily="34" charset="0"/>
                <a:cs typeface="Tahoma" pitchFamily="34" charset="0"/>
              </a:rPr>
              <a:t>retorna un vector de longitud 2, y </a:t>
            </a:r>
            <a:r>
              <a:rPr lang="es-MX" sz="1500" dirty="0">
                <a:latin typeface="Courier New" panose="02070309020205020404" pitchFamily="49" charset="0"/>
                <a:ea typeface="Tahoma" pitchFamily="34" charset="0"/>
                <a:cs typeface="Courier New" panose="02070309020205020404" pitchFamily="49" charset="0"/>
              </a:rPr>
              <a:t>var(), cov(), y cor() </a:t>
            </a:r>
            <a:r>
              <a:rPr lang="es-MX" sz="1500" dirty="0">
                <a:latin typeface="Tahoma" pitchFamily="34" charset="0"/>
                <a:ea typeface="Tahoma" pitchFamily="34" charset="0"/>
                <a:cs typeface="Tahoma" pitchFamily="34" charset="0"/>
              </a:rPr>
              <a:t>que pueden devolver matrices.</a:t>
            </a:r>
            <a:endParaRPr lang="es-MX" sz="15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6647459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7" name="Tabla 6"/>
          <p:cNvGraphicFramePr>
            <a:graphicFrameLocks noGrp="1"/>
          </p:cNvGraphicFramePr>
          <p:nvPr>
            <p:extLst>
              <p:ext uri="{D42A27DB-BD31-4B8C-83A1-F6EECF244321}">
                <p14:modId xmlns:p14="http://schemas.microsoft.com/office/powerpoint/2010/main" val="3100662693"/>
              </p:ext>
            </p:extLst>
          </p:nvPr>
        </p:nvGraphicFramePr>
        <p:xfrm>
          <a:off x="1043607" y="908720"/>
          <a:ext cx="7056785" cy="5394960"/>
        </p:xfrm>
        <a:graphic>
          <a:graphicData uri="http://schemas.openxmlformats.org/drawingml/2006/table">
            <a:tbl>
              <a:tblPr firstRow="1" bandRow="1">
                <a:tableStyleId>{5C22544A-7EE6-4342-B048-85BDC9FD1C3A}</a:tableStyleId>
              </a:tblPr>
              <a:tblGrid>
                <a:gridCol w="1800201">
                  <a:extLst>
                    <a:ext uri="{9D8B030D-6E8A-4147-A177-3AD203B41FA5}">
                      <a16:colId xmlns="" xmlns:a16="http://schemas.microsoft.com/office/drawing/2014/main" val="20000"/>
                    </a:ext>
                  </a:extLst>
                </a:gridCol>
                <a:gridCol w="5256584">
                  <a:extLst>
                    <a:ext uri="{9D8B030D-6E8A-4147-A177-3AD203B41FA5}">
                      <a16:colId xmlns="" xmlns:a16="http://schemas.microsoft.com/office/drawing/2014/main" val="20001"/>
                    </a:ext>
                  </a:extLst>
                </a:gridCol>
              </a:tblGrid>
              <a:tr h="252000">
                <a:tc>
                  <a:txBody>
                    <a:bodyPr/>
                    <a:lstStyle/>
                    <a:p>
                      <a:pPr algn="ctr"/>
                      <a:r>
                        <a:rPr lang="es-MX" sz="1200" dirty="0" smtClean="0"/>
                        <a:t>Función</a:t>
                      </a:r>
                      <a:endParaRPr lang="es-MX"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dirty="0" smtClean="0"/>
                        <a:t>Descripción</a:t>
                      </a:r>
                      <a:endParaRPr lang="es-MX" sz="1200" dirty="0"/>
                    </a:p>
                  </a:txBody>
                  <a:tcPr/>
                </a:tc>
                <a:extLst>
                  <a:ext uri="{0D108BD9-81ED-4DB2-BD59-A6C34878D82A}">
                    <a16:rowId xmlns="" xmlns:a16="http://schemas.microsoft.com/office/drawing/2014/main" val="10000"/>
                  </a:ext>
                </a:extLst>
              </a:tr>
              <a:tr h="252000">
                <a:tc>
                  <a:txBody>
                    <a:bodyPr/>
                    <a:lstStyle/>
                    <a:p>
                      <a:r>
                        <a:rPr lang="es-MX" sz="1200" dirty="0" smtClean="0">
                          <a:latin typeface="Courier New" panose="02070309020205020404" pitchFamily="49" charset="0"/>
                          <a:cs typeface="Courier New" panose="02070309020205020404" pitchFamily="49" charset="0"/>
                        </a:rPr>
                        <a:t>sum(x) </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suma de los elementos de x</a:t>
                      </a:r>
                    </a:p>
                  </a:txBody>
                  <a:tcPr/>
                </a:tc>
                <a:extLst>
                  <a:ext uri="{0D108BD9-81ED-4DB2-BD59-A6C34878D82A}">
                    <a16:rowId xmlns="" xmlns:a16="http://schemas.microsoft.com/office/drawing/2014/main" val="10001"/>
                  </a:ext>
                </a:extLst>
              </a:tr>
              <a:tr h="252000">
                <a:tc>
                  <a:txBody>
                    <a:bodyPr/>
                    <a:lstStyle/>
                    <a:p>
                      <a:r>
                        <a:rPr lang="es-MX" sz="1200" dirty="0" smtClean="0">
                          <a:latin typeface="Courier New" panose="02070309020205020404" pitchFamily="49" charset="0"/>
                          <a:cs typeface="Courier New" panose="02070309020205020404" pitchFamily="49" charset="0"/>
                        </a:rPr>
                        <a:t>prod(x) </a:t>
                      </a:r>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producto de los elementos de x</a:t>
                      </a:r>
                    </a:p>
                  </a:txBody>
                  <a:tcPr/>
                </a:tc>
                <a:extLst>
                  <a:ext uri="{0D108BD9-81ED-4DB2-BD59-A6C34878D82A}">
                    <a16:rowId xmlns="" xmlns:a16="http://schemas.microsoft.com/office/drawing/2014/main" val="10002"/>
                  </a:ext>
                </a:extLst>
              </a:tr>
              <a:tr h="252000">
                <a:tc>
                  <a:txBody>
                    <a:bodyPr/>
                    <a:lstStyle/>
                    <a:p>
                      <a:r>
                        <a:rPr lang="es-MX" sz="1200" dirty="0" smtClean="0">
                          <a:latin typeface="Courier New" panose="02070309020205020404" pitchFamily="49" charset="0"/>
                          <a:cs typeface="Courier New" panose="02070309020205020404" pitchFamily="49" charset="0"/>
                        </a:rPr>
                        <a:t>max(x) </a:t>
                      </a:r>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valor máximo en el objeto x</a:t>
                      </a:r>
                    </a:p>
                  </a:txBody>
                  <a:tcPr/>
                </a:tc>
                <a:extLst>
                  <a:ext uri="{0D108BD9-81ED-4DB2-BD59-A6C34878D82A}">
                    <a16:rowId xmlns="" xmlns:a16="http://schemas.microsoft.com/office/drawing/2014/main" val="10003"/>
                  </a:ext>
                </a:extLst>
              </a:tr>
              <a:tr h="252000">
                <a:tc>
                  <a:txBody>
                    <a:bodyPr/>
                    <a:lstStyle/>
                    <a:p>
                      <a:r>
                        <a:rPr lang="es-MX" sz="1200" dirty="0" smtClean="0">
                          <a:latin typeface="Courier New" panose="02070309020205020404" pitchFamily="49" charset="0"/>
                          <a:cs typeface="Courier New" panose="02070309020205020404" pitchFamily="49" charset="0"/>
                        </a:rPr>
                        <a:t>min(x) </a:t>
                      </a:r>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valor mínimo en el objeto x</a:t>
                      </a:r>
                    </a:p>
                  </a:txBody>
                  <a:tcPr/>
                </a:tc>
                <a:extLst>
                  <a:ext uri="{0D108BD9-81ED-4DB2-BD59-A6C34878D82A}">
                    <a16:rowId xmlns="" xmlns:a16="http://schemas.microsoft.com/office/drawing/2014/main" val="10004"/>
                  </a:ext>
                </a:extLst>
              </a:tr>
              <a:tr h="252000">
                <a:tc>
                  <a:txBody>
                    <a:bodyPr/>
                    <a:lstStyle/>
                    <a:p>
                      <a:r>
                        <a:rPr lang="es-MX" sz="1200" dirty="0" smtClean="0">
                          <a:latin typeface="Courier New" panose="02070309020205020404" pitchFamily="49" charset="0"/>
                          <a:cs typeface="Courier New" panose="02070309020205020404" pitchFamily="49" charset="0"/>
                        </a:rPr>
                        <a:t>which.max(x) </a:t>
                      </a:r>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devuelve el índice del elemento máximo de x</a:t>
                      </a:r>
                    </a:p>
                  </a:txBody>
                  <a:tcPr/>
                </a:tc>
                <a:extLst>
                  <a:ext uri="{0D108BD9-81ED-4DB2-BD59-A6C34878D82A}">
                    <a16:rowId xmlns="" xmlns:a16="http://schemas.microsoft.com/office/drawing/2014/main" val="10005"/>
                  </a:ext>
                </a:extLst>
              </a:tr>
              <a:tr h="252000">
                <a:tc>
                  <a:txBody>
                    <a:bodyPr/>
                    <a:lstStyle/>
                    <a:p>
                      <a:r>
                        <a:rPr lang="es-MX" sz="1200" dirty="0" smtClean="0">
                          <a:latin typeface="Courier New" panose="02070309020205020404" pitchFamily="49" charset="0"/>
                          <a:cs typeface="Courier New" panose="02070309020205020404" pitchFamily="49" charset="0"/>
                        </a:rPr>
                        <a:t>which.min(x) </a:t>
                      </a:r>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devuelve el índice del elemento mínimo de x</a:t>
                      </a:r>
                    </a:p>
                  </a:txBody>
                  <a:tcPr/>
                </a:tc>
                <a:extLst>
                  <a:ext uri="{0D108BD9-81ED-4DB2-BD59-A6C34878D82A}">
                    <a16:rowId xmlns="" xmlns:a16="http://schemas.microsoft.com/office/drawing/2014/main" val="10006"/>
                  </a:ext>
                </a:extLst>
              </a:tr>
              <a:tr h="252000">
                <a:tc>
                  <a:txBody>
                    <a:bodyPr/>
                    <a:lstStyle/>
                    <a:p>
                      <a:r>
                        <a:rPr lang="es-MX" sz="1200" dirty="0" smtClean="0">
                          <a:latin typeface="Courier New" panose="02070309020205020404" pitchFamily="49" charset="0"/>
                          <a:cs typeface="Courier New" panose="02070309020205020404" pitchFamily="49" charset="0"/>
                        </a:rPr>
                        <a:t>range(x) </a:t>
                      </a:r>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rango de x o c(min(x), max(x))</a:t>
                      </a:r>
                    </a:p>
                  </a:txBody>
                  <a:tcPr/>
                </a:tc>
                <a:extLst>
                  <a:ext uri="{0D108BD9-81ED-4DB2-BD59-A6C34878D82A}">
                    <a16:rowId xmlns="" xmlns:a16="http://schemas.microsoft.com/office/drawing/2014/main" val="10007"/>
                  </a:ext>
                </a:extLst>
              </a:tr>
              <a:tr h="252000">
                <a:tc>
                  <a:txBody>
                    <a:bodyPr/>
                    <a:lstStyle/>
                    <a:p>
                      <a:r>
                        <a:rPr lang="es-MX" sz="1200" dirty="0" smtClean="0">
                          <a:latin typeface="Courier New" panose="02070309020205020404" pitchFamily="49" charset="0"/>
                          <a:cs typeface="Courier New" panose="02070309020205020404" pitchFamily="49" charset="0"/>
                        </a:rPr>
                        <a:t>length(x) </a:t>
                      </a:r>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número de elementos en x</a:t>
                      </a:r>
                    </a:p>
                  </a:txBody>
                  <a:tcPr/>
                </a:tc>
                <a:extLst>
                  <a:ext uri="{0D108BD9-81ED-4DB2-BD59-A6C34878D82A}">
                    <a16:rowId xmlns="" xmlns:a16="http://schemas.microsoft.com/office/drawing/2014/main" val="10008"/>
                  </a:ext>
                </a:extLst>
              </a:tr>
              <a:tr h="252000">
                <a:tc>
                  <a:txBody>
                    <a:bodyPr/>
                    <a:lstStyle/>
                    <a:p>
                      <a:r>
                        <a:rPr lang="es-MX" sz="1200" dirty="0" smtClean="0">
                          <a:latin typeface="Courier New" panose="02070309020205020404" pitchFamily="49" charset="0"/>
                          <a:cs typeface="Courier New" panose="02070309020205020404" pitchFamily="49" charset="0"/>
                        </a:rPr>
                        <a:t>mean(x) </a:t>
                      </a:r>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promedio de los elementos de x</a:t>
                      </a:r>
                    </a:p>
                  </a:txBody>
                  <a:tcPr/>
                </a:tc>
                <a:extLst>
                  <a:ext uri="{0D108BD9-81ED-4DB2-BD59-A6C34878D82A}">
                    <a16:rowId xmlns="" xmlns:a16="http://schemas.microsoft.com/office/drawing/2014/main" val="10009"/>
                  </a:ext>
                </a:extLst>
              </a:tr>
              <a:tr h="252000">
                <a:tc>
                  <a:txBody>
                    <a:bodyPr/>
                    <a:lstStyle/>
                    <a:p>
                      <a:r>
                        <a:rPr lang="es-MX" sz="1200" dirty="0" smtClean="0">
                          <a:latin typeface="Courier New" panose="02070309020205020404" pitchFamily="49" charset="0"/>
                          <a:cs typeface="Courier New" panose="02070309020205020404" pitchFamily="49" charset="0"/>
                        </a:rPr>
                        <a:t>median(x)</a:t>
                      </a:r>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mediana de los elementos de x</a:t>
                      </a:r>
                    </a:p>
                  </a:txBody>
                  <a:tcPr/>
                </a:tc>
                <a:extLst>
                  <a:ext uri="{0D108BD9-81ED-4DB2-BD59-A6C34878D82A}">
                    <a16:rowId xmlns="" xmlns:a16="http://schemas.microsoft.com/office/drawing/2014/main" val="10010"/>
                  </a:ext>
                </a:extLst>
              </a:tr>
              <a:tr h="252000">
                <a:tc>
                  <a:txBody>
                    <a:bodyPr/>
                    <a:lstStyle/>
                    <a:p>
                      <a:r>
                        <a:rPr lang="es-MX" sz="1200" dirty="0" smtClean="0">
                          <a:latin typeface="Courier New" panose="02070309020205020404" pitchFamily="49" charset="0"/>
                          <a:cs typeface="Courier New" panose="02070309020205020404" pitchFamily="49" charset="0"/>
                        </a:rPr>
                        <a:t>var(x) o cov(x) </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varianza de los elementos de x (calculada en n−1); si x es una matriz o un marco</a:t>
                      </a:r>
                    </a:p>
                    <a:p>
                      <a:r>
                        <a:rPr lang="es-MX" sz="1200" dirty="0" smtClean="0">
                          <a:latin typeface="Courier New" panose="02070309020205020404" pitchFamily="49" charset="0"/>
                          <a:cs typeface="Courier New" panose="02070309020205020404" pitchFamily="49" charset="0"/>
                        </a:rPr>
                        <a:t>de datos, se calcula la matriz de varianza-covarianza</a:t>
                      </a:r>
                    </a:p>
                  </a:txBody>
                  <a:tcPr/>
                </a:tc>
                <a:extLst>
                  <a:ext uri="{0D108BD9-81ED-4DB2-BD59-A6C34878D82A}">
                    <a16:rowId xmlns="" xmlns:a16="http://schemas.microsoft.com/office/drawing/2014/main" val="10011"/>
                  </a:ext>
                </a:extLst>
              </a:tr>
              <a:tr h="252000">
                <a:tc>
                  <a:txBody>
                    <a:bodyPr/>
                    <a:lstStyle/>
                    <a:p>
                      <a:r>
                        <a:rPr lang="es-MX" sz="1200" dirty="0" smtClean="0">
                          <a:latin typeface="Courier New" panose="02070309020205020404" pitchFamily="49" charset="0"/>
                          <a:cs typeface="Courier New" panose="02070309020205020404" pitchFamily="49" charset="0"/>
                        </a:rPr>
                        <a:t>cor(x) </a:t>
                      </a:r>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matriz de correlación de x si es una matriz o un marco de datos (1 si x es un vector)</a:t>
                      </a:r>
                    </a:p>
                  </a:txBody>
                  <a:tcPr/>
                </a:tc>
                <a:extLst>
                  <a:ext uri="{0D108BD9-81ED-4DB2-BD59-A6C34878D82A}">
                    <a16:rowId xmlns="" xmlns:a16="http://schemas.microsoft.com/office/drawing/2014/main" val="10012"/>
                  </a:ext>
                </a:extLst>
              </a:tr>
              <a:tr h="252000">
                <a:tc>
                  <a:txBody>
                    <a:bodyPr/>
                    <a:lstStyle/>
                    <a:p>
                      <a:r>
                        <a:rPr lang="es-MX" sz="1200" dirty="0" smtClean="0">
                          <a:latin typeface="Courier New" panose="02070309020205020404" pitchFamily="49" charset="0"/>
                          <a:cs typeface="Courier New" panose="02070309020205020404" pitchFamily="49" charset="0"/>
                        </a:rPr>
                        <a:t>var(x, y) o cov(x, y) </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covarianza entre x y , o entre las columnas de x y si son matrices o marcos de</a:t>
                      </a:r>
                    </a:p>
                    <a:p>
                      <a:r>
                        <a:rPr lang="es-MX" sz="1200" dirty="0" smtClean="0">
                          <a:latin typeface="Courier New" panose="02070309020205020404" pitchFamily="49" charset="0"/>
                          <a:cs typeface="Courier New" panose="02070309020205020404" pitchFamily="49" charset="0"/>
                        </a:rPr>
                        <a:t>Datos</a:t>
                      </a:r>
                    </a:p>
                  </a:txBody>
                  <a:tcPr/>
                </a:tc>
                <a:extLst>
                  <a:ext uri="{0D108BD9-81ED-4DB2-BD59-A6C34878D82A}">
                    <a16:rowId xmlns="" xmlns:a16="http://schemas.microsoft.com/office/drawing/2014/main" val="10013"/>
                  </a:ext>
                </a:extLst>
              </a:tr>
              <a:tr h="252000">
                <a:tc>
                  <a:txBody>
                    <a:bodyPr/>
                    <a:lstStyle/>
                    <a:p>
                      <a:r>
                        <a:rPr lang="es-MX" sz="1200" dirty="0" smtClean="0">
                          <a:latin typeface="Courier New" panose="02070309020205020404" pitchFamily="49" charset="0"/>
                          <a:cs typeface="Courier New" panose="02070309020205020404" pitchFamily="49" charset="0"/>
                        </a:rPr>
                        <a:t>cor(x, y) </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correlación lineal entre x y , o la matriz de correlación si x y son matrices o</a:t>
                      </a:r>
                    </a:p>
                    <a:p>
                      <a:r>
                        <a:rPr lang="es-MX" sz="1200" dirty="0" smtClean="0">
                          <a:latin typeface="Courier New" panose="02070309020205020404" pitchFamily="49" charset="0"/>
                          <a:cs typeface="Courier New" panose="02070309020205020404" pitchFamily="49" charset="0"/>
                        </a:rPr>
                        <a:t>marcos de datos</a:t>
                      </a:r>
                    </a:p>
                  </a:txBody>
                  <a:tcPr/>
                </a:tc>
                <a:extLst>
                  <a:ext uri="{0D108BD9-81ED-4DB2-BD59-A6C34878D82A}">
                    <a16:rowId xmlns="" xmlns:a16="http://schemas.microsoft.com/office/drawing/2014/main" val="10014"/>
                  </a:ext>
                </a:extLst>
              </a:tr>
            </a:tbl>
          </a:graphicData>
        </a:graphic>
      </p:graphicFrame>
    </p:spTree>
    <p:extLst>
      <p:ext uri="{BB962C8B-B14F-4D97-AF65-F5344CB8AC3E}">
        <p14:creationId xmlns:p14="http://schemas.microsoft.com/office/powerpoint/2010/main" val="2666734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7" name="Tabla 6"/>
          <p:cNvGraphicFramePr>
            <a:graphicFrameLocks noGrp="1"/>
          </p:cNvGraphicFramePr>
          <p:nvPr>
            <p:extLst>
              <p:ext uri="{D42A27DB-BD31-4B8C-83A1-F6EECF244321}">
                <p14:modId xmlns:p14="http://schemas.microsoft.com/office/powerpoint/2010/main" val="2602054325"/>
              </p:ext>
            </p:extLst>
          </p:nvPr>
        </p:nvGraphicFramePr>
        <p:xfrm>
          <a:off x="1043607" y="828640"/>
          <a:ext cx="7056785" cy="5120640"/>
        </p:xfrm>
        <a:graphic>
          <a:graphicData uri="http://schemas.openxmlformats.org/drawingml/2006/table">
            <a:tbl>
              <a:tblPr firstRow="1" bandRow="1">
                <a:tableStyleId>{5C22544A-7EE6-4342-B048-85BDC9FD1C3A}</a:tableStyleId>
              </a:tblPr>
              <a:tblGrid>
                <a:gridCol w="1800201">
                  <a:extLst>
                    <a:ext uri="{9D8B030D-6E8A-4147-A177-3AD203B41FA5}">
                      <a16:colId xmlns="" xmlns:a16="http://schemas.microsoft.com/office/drawing/2014/main" val="20000"/>
                    </a:ext>
                  </a:extLst>
                </a:gridCol>
                <a:gridCol w="5256584">
                  <a:extLst>
                    <a:ext uri="{9D8B030D-6E8A-4147-A177-3AD203B41FA5}">
                      <a16:colId xmlns="" xmlns:a16="http://schemas.microsoft.com/office/drawing/2014/main" val="20001"/>
                    </a:ext>
                  </a:extLst>
                </a:gridCol>
              </a:tblGrid>
              <a:tr h="252000">
                <a:tc>
                  <a:txBody>
                    <a:bodyPr/>
                    <a:lstStyle/>
                    <a:p>
                      <a:pPr algn="ctr"/>
                      <a:r>
                        <a:rPr lang="es-MX" sz="1200" dirty="0" smtClean="0"/>
                        <a:t>Función</a:t>
                      </a:r>
                      <a:endParaRPr lang="es-MX"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dirty="0" smtClean="0"/>
                        <a:t>Descripción</a:t>
                      </a:r>
                      <a:endParaRPr lang="es-MX" sz="1200" dirty="0"/>
                    </a:p>
                  </a:txBody>
                  <a:tcPr/>
                </a:tc>
                <a:extLst>
                  <a:ext uri="{0D108BD9-81ED-4DB2-BD59-A6C34878D82A}">
                    <a16:rowId xmlns="" xmlns:a16="http://schemas.microsoft.com/office/drawing/2014/main" val="10000"/>
                  </a:ext>
                </a:extLst>
              </a:tr>
              <a:tr h="252000">
                <a:tc>
                  <a:txBody>
                    <a:bodyPr/>
                    <a:lstStyle/>
                    <a:p>
                      <a:r>
                        <a:rPr lang="es-MX" sz="1200" dirty="0" smtClean="0">
                          <a:latin typeface="Courier New" panose="02070309020205020404" pitchFamily="49" charset="0"/>
                          <a:cs typeface="Courier New" panose="02070309020205020404" pitchFamily="49" charset="0"/>
                        </a:rPr>
                        <a:t>round(x, 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redondea los elementos de x a n cifras decimales</a:t>
                      </a:r>
                    </a:p>
                  </a:txBody>
                  <a:tcPr/>
                </a:tc>
                <a:extLst>
                  <a:ext uri="{0D108BD9-81ED-4DB2-BD59-A6C34878D82A}">
                    <a16:rowId xmlns="" xmlns:a16="http://schemas.microsoft.com/office/drawing/2014/main" val="10001"/>
                  </a:ext>
                </a:extLst>
              </a:tr>
              <a:tr h="252000">
                <a:tc>
                  <a:txBody>
                    <a:bodyPr/>
                    <a:lstStyle/>
                    <a:p>
                      <a:r>
                        <a:rPr lang="es-MX" sz="1200" dirty="0" smtClean="0">
                          <a:latin typeface="Courier New" panose="02070309020205020404" pitchFamily="49" charset="0"/>
                          <a:cs typeface="Courier New" panose="02070309020205020404" pitchFamily="49" charset="0"/>
                        </a:rPr>
                        <a:t>rev(x) </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invierte el orden de los elementos en x</a:t>
                      </a:r>
                    </a:p>
                  </a:txBody>
                  <a:tcPr/>
                </a:tc>
                <a:extLst>
                  <a:ext uri="{0D108BD9-81ED-4DB2-BD59-A6C34878D82A}">
                    <a16:rowId xmlns="" xmlns:a16="http://schemas.microsoft.com/office/drawing/2014/main" val="10002"/>
                  </a:ext>
                </a:extLst>
              </a:tr>
              <a:tr h="252000">
                <a:tc>
                  <a:txBody>
                    <a:bodyPr/>
                    <a:lstStyle/>
                    <a:p>
                      <a:r>
                        <a:rPr lang="es-MX" sz="1200" dirty="0" smtClean="0">
                          <a:latin typeface="Courier New" panose="02070309020205020404" pitchFamily="49" charset="0"/>
                          <a:cs typeface="Courier New" panose="02070309020205020404" pitchFamily="49" charset="0"/>
                        </a:rPr>
                        <a:t>sort(x) </a:t>
                      </a:r>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ordena los elementos de x en orden ascendente; para hacerlo en orden descendente: rev(sort(x))</a:t>
                      </a:r>
                    </a:p>
                  </a:txBody>
                  <a:tcPr/>
                </a:tc>
                <a:extLst>
                  <a:ext uri="{0D108BD9-81ED-4DB2-BD59-A6C34878D82A}">
                    <a16:rowId xmlns="" xmlns:a16="http://schemas.microsoft.com/office/drawing/2014/main" val="10003"/>
                  </a:ext>
                </a:extLst>
              </a:tr>
              <a:tr h="252000">
                <a:tc>
                  <a:txBody>
                    <a:bodyPr/>
                    <a:lstStyle/>
                    <a:p>
                      <a:r>
                        <a:rPr lang="es-MX" sz="1200" dirty="0" smtClean="0">
                          <a:latin typeface="Courier New" panose="02070309020205020404" pitchFamily="49" charset="0"/>
                          <a:cs typeface="Courier New" panose="02070309020205020404" pitchFamily="49" charset="0"/>
                        </a:rPr>
                        <a:t>rank(x)</a:t>
                      </a:r>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alinea los elementos de x</a:t>
                      </a:r>
                    </a:p>
                  </a:txBody>
                  <a:tcPr/>
                </a:tc>
                <a:extLst>
                  <a:ext uri="{0D108BD9-81ED-4DB2-BD59-A6C34878D82A}">
                    <a16:rowId xmlns="" xmlns:a16="http://schemas.microsoft.com/office/drawing/2014/main" val="10004"/>
                  </a:ext>
                </a:extLst>
              </a:tr>
              <a:tr h="252000">
                <a:tc>
                  <a:txBody>
                    <a:bodyPr/>
                    <a:lstStyle/>
                    <a:p>
                      <a:r>
                        <a:rPr lang="es-MX" sz="1200" dirty="0" smtClean="0">
                          <a:latin typeface="Courier New" panose="02070309020205020404" pitchFamily="49" charset="0"/>
                          <a:cs typeface="Courier New" panose="02070309020205020404" pitchFamily="49" charset="0"/>
                        </a:rPr>
                        <a:t>log(x, base) </a:t>
                      </a:r>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calcula el logaritmo de x en base "base"</a:t>
                      </a:r>
                    </a:p>
                  </a:txBody>
                  <a:tcPr/>
                </a:tc>
                <a:extLst>
                  <a:ext uri="{0D108BD9-81ED-4DB2-BD59-A6C34878D82A}">
                    <a16:rowId xmlns="" xmlns:a16="http://schemas.microsoft.com/office/drawing/2014/main" val="10005"/>
                  </a:ext>
                </a:extLst>
              </a:tr>
              <a:tr h="252000">
                <a:tc>
                  <a:txBody>
                    <a:bodyPr/>
                    <a:lstStyle/>
                    <a:p>
                      <a:r>
                        <a:rPr lang="es-MX" sz="1200" dirty="0" smtClean="0">
                          <a:latin typeface="Courier New" panose="02070309020205020404" pitchFamily="49" charset="0"/>
                          <a:cs typeface="Courier New" panose="02070309020205020404" pitchFamily="49" charset="0"/>
                        </a:rPr>
                        <a:t>scale(x)</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si x es una matriz, centra y reduce los datos; si se desea centrar solamente utilizar scale=FALSE, para reducir solamente usar center=FALSE (por defecto center=TRUE, scale=TRUE)</a:t>
                      </a:r>
                    </a:p>
                  </a:txBody>
                  <a:tcPr/>
                </a:tc>
                <a:extLst>
                  <a:ext uri="{0D108BD9-81ED-4DB2-BD59-A6C34878D82A}">
                    <a16:rowId xmlns="" xmlns:a16="http://schemas.microsoft.com/office/drawing/2014/main" val="10006"/>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pmin(x,y,...)</a:t>
                      </a:r>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un vector en el que el iavo elemento es el mínimo de x[i], y[i],... </a:t>
                      </a:r>
                    </a:p>
                  </a:txBody>
                  <a:tcPr/>
                </a:tc>
                <a:extLst>
                  <a:ext uri="{0D108BD9-81ED-4DB2-BD59-A6C34878D82A}">
                    <a16:rowId xmlns="" xmlns:a16="http://schemas.microsoft.com/office/drawing/2014/main" val="10007"/>
                  </a:ext>
                </a:extLst>
              </a:tr>
              <a:tr h="252000">
                <a:tc>
                  <a:txBody>
                    <a:bodyPr/>
                    <a:lstStyle/>
                    <a:p>
                      <a:r>
                        <a:rPr lang="es-MX" sz="1200" dirty="0" smtClean="0">
                          <a:latin typeface="Courier New" panose="02070309020205020404" pitchFamily="49" charset="0"/>
                          <a:cs typeface="Courier New" panose="02070309020205020404" pitchFamily="49" charset="0"/>
                        </a:rPr>
                        <a:t>pmax(x,y,...)</a:t>
                      </a:r>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igual que el anterior pero para el máximo</a:t>
                      </a:r>
                    </a:p>
                  </a:txBody>
                  <a:tcPr/>
                </a:tc>
                <a:extLst>
                  <a:ext uri="{0D108BD9-81ED-4DB2-BD59-A6C34878D82A}">
                    <a16:rowId xmlns="" xmlns:a16="http://schemas.microsoft.com/office/drawing/2014/main" val="10008"/>
                  </a:ext>
                </a:extLst>
              </a:tr>
              <a:tr h="252000">
                <a:tc>
                  <a:txBody>
                    <a:bodyPr/>
                    <a:lstStyle/>
                    <a:p>
                      <a:r>
                        <a:rPr lang="es-MX" sz="1200" dirty="0" smtClean="0">
                          <a:latin typeface="Courier New" panose="02070309020205020404" pitchFamily="49" charset="0"/>
                          <a:cs typeface="Courier New" panose="02070309020205020404" pitchFamily="49" charset="0"/>
                        </a:rPr>
                        <a:t>cumsum(x)</a:t>
                      </a:r>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un vector en el que el iavo elemento es la suma desde x[1] a x[i]</a:t>
                      </a:r>
                    </a:p>
                  </a:txBody>
                  <a:tcPr/>
                </a:tc>
                <a:extLst>
                  <a:ext uri="{0D108BD9-81ED-4DB2-BD59-A6C34878D82A}">
                    <a16:rowId xmlns="" xmlns:a16="http://schemas.microsoft.com/office/drawing/2014/main" val="10009"/>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cumprod(x)</a:t>
                      </a:r>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igual que el anterior pero para el producto</a:t>
                      </a:r>
                    </a:p>
                  </a:txBody>
                  <a:tcPr/>
                </a:tc>
                <a:extLst>
                  <a:ext uri="{0D108BD9-81ED-4DB2-BD59-A6C34878D82A}">
                    <a16:rowId xmlns="" xmlns:a16="http://schemas.microsoft.com/office/drawing/2014/main" val="10010"/>
                  </a:ext>
                </a:extLst>
              </a:tr>
              <a:tr h="252000">
                <a:tc>
                  <a:txBody>
                    <a:bodyPr/>
                    <a:lstStyle/>
                    <a:p>
                      <a:r>
                        <a:rPr lang="es-MX" sz="1200" dirty="0" smtClean="0">
                          <a:latin typeface="Courier New" panose="02070309020205020404" pitchFamily="49" charset="0"/>
                          <a:cs typeface="Courier New" panose="02070309020205020404" pitchFamily="49" charset="0"/>
                        </a:rPr>
                        <a:t>cummin(x)</a:t>
                      </a:r>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igual que el anterior pero para el mínimo</a:t>
                      </a:r>
                    </a:p>
                  </a:txBody>
                  <a:tcPr/>
                </a:tc>
                <a:extLst>
                  <a:ext uri="{0D108BD9-81ED-4DB2-BD59-A6C34878D82A}">
                    <a16:rowId xmlns="" xmlns:a16="http://schemas.microsoft.com/office/drawing/2014/main" val="10011"/>
                  </a:ext>
                </a:extLst>
              </a:tr>
              <a:tr h="252000">
                <a:tc>
                  <a:txBody>
                    <a:bodyPr/>
                    <a:lstStyle/>
                    <a:p>
                      <a:r>
                        <a:rPr lang="es-MX" sz="1200" dirty="0" smtClean="0">
                          <a:latin typeface="Courier New" panose="02070309020205020404" pitchFamily="49" charset="0"/>
                          <a:cs typeface="Courier New" panose="02070309020205020404" pitchFamily="49" charset="0"/>
                        </a:rPr>
                        <a:t>cummax(x) </a:t>
                      </a:r>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igual que el anterior pero para el máximo</a:t>
                      </a:r>
                    </a:p>
                  </a:txBody>
                  <a:tcPr/>
                </a:tc>
                <a:extLst>
                  <a:ext uri="{0D108BD9-81ED-4DB2-BD59-A6C34878D82A}">
                    <a16:rowId xmlns="" xmlns:a16="http://schemas.microsoft.com/office/drawing/2014/main" val="10012"/>
                  </a:ext>
                </a:extLst>
              </a:tr>
              <a:tr h="252000">
                <a:tc>
                  <a:txBody>
                    <a:bodyPr/>
                    <a:lstStyle/>
                    <a:p>
                      <a:r>
                        <a:rPr lang="es-MX" sz="1200" dirty="0" smtClean="0">
                          <a:latin typeface="Courier New" panose="02070309020205020404" pitchFamily="49" charset="0"/>
                          <a:cs typeface="Courier New" panose="02070309020205020404" pitchFamily="49" charset="0"/>
                        </a:rPr>
                        <a:t>match(x, y) </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devuelve un vector de la misma longitud que x con los elementos de x que están en y (NA si no)</a:t>
                      </a:r>
                    </a:p>
                  </a:txBody>
                  <a:tcPr/>
                </a:tc>
                <a:extLst>
                  <a:ext uri="{0D108BD9-81ED-4DB2-BD59-A6C34878D82A}">
                    <a16:rowId xmlns="" xmlns:a16="http://schemas.microsoft.com/office/drawing/2014/main" val="10013"/>
                  </a:ext>
                </a:extLst>
              </a:tr>
            </a:tbl>
          </a:graphicData>
        </a:graphic>
      </p:graphicFrame>
    </p:spTree>
    <p:extLst>
      <p:ext uri="{BB962C8B-B14F-4D97-AF65-F5344CB8AC3E}">
        <p14:creationId xmlns:p14="http://schemas.microsoft.com/office/powerpoint/2010/main" val="530292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7" name="Tabla 6"/>
          <p:cNvGraphicFramePr>
            <a:graphicFrameLocks noGrp="1"/>
          </p:cNvGraphicFramePr>
          <p:nvPr>
            <p:extLst>
              <p:ext uri="{D42A27DB-BD31-4B8C-83A1-F6EECF244321}">
                <p14:modId xmlns:p14="http://schemas.microsoft.com/office/powerpoint/2010/main" val="62094452"/>
              </p:ext>
            </p:extLst>
          </p:nvPr>
        </p:nvGraphicFramePr>
        <p:xfrm>
          <a:off x="1043607" y="881216"/>
          <a:ext cx="7056785" cy="5212080"/>
        </p:xfrm>
        <a:graphic>
          <a:graphicData uri="http://schemas.openxmlformats.org/drawingml/2006/table">
            <a:tbl>
              <a:tblPr firstRow="1" bandRow="1">
                <a:tableStyleId>{5C22544A-7EE6-4342-B048-85BDC9FD1C3A}</a:tableStyleId>
              </a:tblPr>
              <a:tblGrid>
                <a:gridCol w="1800201">
                  <a:extLst>
                    <a:ext uri="{9D8B030D-6E8A-4147-A177-3AD203B41FA5}">
                      <a16:colId xmlns="" xmlns:a16="http://schemas.microsoft.com/office/drawing/2014/main" val="20000"/>
                    </a:ext>
                  </a:extLst>
                </a:gridCol>
                <a:gridCol w="5256584">
                  <a:extLst>
                    <a:ext uri="{9D8B030D-6E8A-4147-A177-3AD203B41FA5}">
                      <a16:colId xmlns="" xmlns:a16="http://schemas.microsoft.com/office/drawing/2014/main" val="20001"/>
                    </a:ext>
                  </a:extLst>
                </a:gridCol>
              </a:tblGrid>
              <a:tr h="252000">
                <a:tc>
                  <a:txBody>
                    <a:bodyPr/>
                    <a:lstStyle/>
                    <a:p>
                      <a:pPr algn="ctr"/>
                      <a:r>
                        <a:rPr lang="es-MX" sz="1200" dirty="0" smtClean="0"/>
                        <a:t>Función</a:t>
                      </a:r>
                      <a:endParaRPr lang="es-MX"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dirty="0" smtClean="0"/>
                        <a:t>Descripción</a:t>
                      </a:r>
                      <a:endParaRPr lang="es-MX" sz="1200" dirty="0"/>
                    </a:p>
                  </a:txBody>
                  <a:tcPr/>
                </a:tc>
                <a:extLst>
                  <a:ext uri="{0D108BD9-81ED-4DB2-BD59-A6C34878D82A}">
                    <a16:rowId xmlns="" xmlns:a16="http://schemas.microsoft.com/office/drawing/2014/main" val="10000"/>
                  </a:ext>
                </a:extLst>
              </a:tr>
              <a:tr h="252000">
                <a:tc>
                  <a:txBody>
                    <a:bodyPr/>
                    <a:lstStyle/>
                    <a:p>
                      <a:r>
                        <a:rPr lang="es-MX" sz="1200" dirty="0" smtClean="0">
                          <a:latin typeface="Courier New" panose="02070309020205020404" pitchFamily="49" charset="0"/>
                          <a:cs typeface="Courier New" panose="02070309020205020404" pitchFamily="49" charset="0"/>
                        </a:rPr>
                        <a:t>which(x == a)</a:t>
                      </a:r>
                    </a:p>
                  </a:txBody>
                  <a:tcPr/>
                </a:tc>
                <a:tc>
                  <a:txBody>
                    <a:bodyPr/>
                    <a:lstStyle/>
                    <a:p>
                      <a:r>
                        <a:rPr lang="es-MX" sz="1200" dirty="0" smtClean="0">
                          <a:latin typeface="Courier New" panose="02070309020205020404" pitchFamily="49" charset="0"/>
                          <a:cs typeface="Courier New" panose="02070309020205020404" pitchFamily="49" charset="0"/>
                        </a:rPr>
                        <a:t>devuelve un vector de los índices de x si la operación es (TRUE) (en este ejemplo, los valores de i para los cuales x[i] == a). El argumento de esta función debe ser una variable de tipo lógico</a:t>
                      </a:r>
                    </a:p>
                  </a:txBody>
                  <a:tcPr/>
                </a:tc>
                <a:extLst>
                  <a:ext uri="{0D108BD9-81ED-4DB2-BD59-A6C34878D82A}">
                    <a16:rowId xmlns="" xmlns:a16="http://schemas.microsoft.com/office/drawing/2014/main" val="10001"/>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choose(n, k)</a:t>
                      </a:r>
                    </a:p>
                    <a:p>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calcula el número de combinaciones de k eventos en n repeticiones = n!/[(n−k)!k!]</a:t>
                      </a:r>
                    </a:p>
                  </a:txBody>
                  <a:tcPr/>
                </a:tc>
                <a:extLst>
                  <a:ext uri="{0D108BD9-81ED-4DB2-BD59-A6C34878D82A}">
                    <a16:rowId xmlns="" xmlns:a16="http://schemas.microsoft.com/office/drawing/2014/main" val="10002"/>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na.omit(x)</a:t>
                      </a:r>
                    </a:p>
                    <a:p>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elimina las observaciones con datos ausentes (NA) (elimina la fila correspondiente si x es una matriz o un marco de datos)</a:t>
                      </a:r>
                    </a:p>
                  </a:txBody>
                  <a:tcPr/>
                </a:tc>
                <a:extLst>
                  <a:ext uri="{0D108BD9-81ED-4DB2-BD59-A6C34878D82A}">
                    <a16:rowId xmlns="" xmlns:a16="http://schemas.microsoft.com/office/drawing/2014/main" val="10003"/>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na.fail(x)</a:t>
                      </a:r>
                    </a:p>
                    <a:p>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devuelve un mensaje de error si x contiene por lo menos un NA</a:t>
                      </a:r>
                    </a:p>
                  </a:txBody>
                  <a:tcPr/>
                </a:tc>
                <a:extLst>
                  <a:ext uri="{0D108BD9-81ED-4DB2-BD59-A6C34878D82A}">
                    <a16:rowId xmlns="" xmlns:a16="http://schemas.microsoft.com/office/drawing/2014/main" val="10004"/>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unique(x)</a:t>
                      </a:r>
                    </a:p>
                    <a:p>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si x es un vector o un marco de datos, devuelve un objeto similar pero suprimiendo elementos duplicados</a:t>
                      </a:r>
                    </a:p>
                  </a:txBody>
                  <a:tcPr/>
                </a:tc>
                <a:extLst>
                  <a:ext uri="{0D108BD9-81ED-4DB2-BD59-A6C34878D82A}">
                    <a16:rowId xmlns="" xmlns:a16="http://schemas.microsoft.com/office/drawing/2014/main" val="10005"/>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table(x)</a:t>
                      </a:r>
                    </a:p>
                    <a:p>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devuelve una tabla con el número de diferentes valores de x (típicamente para enteros o</a:t>
                      </a:r>
                    </a:p>
                    <a:p>
                      <a:r>
                        <a:rPr lang="es-MX" sz="1200" dirty="0" smtClean="0">
                          <a:latin typeface="Courier New" panose="02070309020205020404" pitchFamily="49" charset="0"/>
                          <a:cs typeface="Courier New" panose="02070309020205020404" pitchFamily="49" charset="0"/>
                        </a:rPr>
                        <a:t>factores)</a:t>
                      </a:r>
                    </a:p>
                  </a:txBody>
                  <a:tcPr/>
                </a:tc>
                <a:extLst>
                  <a:ext uri="{0D108BD9-81ED-4DB2-BD59-A6C34878D82A}">
                    <a16:rowId xmlns="" xmlns:a16="http://schemas.microsoft.com/office/drawing/2014/main" val="10006"/>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subset(x, ...)</a:t>
                      </a:r>
                    </a:p>
                    <a:p>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devuelve una selección de x con respecto al criterio (..., típicamente comparaciones: x$V1 &lt;10); si x es un marco de datos, la opción select proporciona las variables que se mantienen (o se ignoran con -)</a:t>
                      </a:r>
                    </a:p>
                  </a:txBody>
                  <a:tcPr/>
                </a:tc>
                <a:extLst>
                  <a:ext uri="{0D108BD9-81ED-4DB2-BD59-A6C34878D82A}">
                    <a16:rowId xmlns="" xmlns:a16="http://schemas.microsoft.com/office/drawing/2014/main" val="10007"/>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sample(x, size)</a:t>
                      </a:r>
                      <a:endParaRPr lang="es-MX" sz="1200" dirty="0" smtClean="0"/>
                    </a:p>
                    <a:p>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remuestrea al azar y sin reemplazo size elementos en el vector x; la opción replace=TRUE permite remuestrear con reemplazo </a:t>
                      </a:r>
                      <a:endParaRPr lang="es-MX" sz="1200" dirty="0" smtClean="0"/>
                    </a:p>
                  </a:txBody>
                  <a:tcPr/>
                </a:tc>
                <a:extLst>
                  <a:ext uri="{0D108BD9-81ED-4DB2-BD59-A6C34878D82A}">
                    <a16:rowId xmlns="" xmlns:a16="http://schemas.microsoft.com/office/drawing/2014/main" val="10008"/>
                  </a:ext>
                </a:extLst>
              </a:tr>
            </a:tbl>
          </a:graphicData>
        </a:graphic>
      </p:graphicFrame>
    </p:spTree>
    <p:extLst>
      <p:ext uri="{BB962C8B-B14F-4D97-AF65-F5344CB8AC3E}">
        <p14:creationId xmlns:p14="http://schemas.microsoft.com/office/powerpoint/2010/main" val="8136297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259632" y="2708920"/>
            <a:ext cx="669674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403648" y="980728"/>
            <a:ext cx="6480720"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000" b="1" dirty="0" smtClean="0">
              <a:latin typeface="Tahoma" pitchFamily="34" charset="0"/>
              <a:ea typeface="Tahoma" pitchFamily="34" charset="0"/>
              <a:cs typeface="Tahoma" pitchFamily="34" charset="0"/>
            </a:endParaRP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Introducción al Software 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Manejo de gráficos en 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Distribuciones de datos en 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Estimación de intervalos de confianza en muestras con R</a:t>
            </a:r>
          </a:p>
        </p:txBody>
      </p:sp>
    </p:spTree>
    <p:extLst>
      <p:ext uri="{BB962C8B-B14F-4D97-AF65-F5344CB8AC3E}">
        <p14:creationId xmlns:p14="http://schemas.microsoft.com/office/powerpoint/2010/main" val="339838946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GRÁFICOS EN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a:latin typeface="Tahoma" pitchFamily="34" charset="0"/>
                <a:ea typeface="Tahoma" pitchFamily="34" charset="0"/>
                <a:cs typeface="Tahoma" pitchFamily="34" charset="0"/>
              </a:rPr>
              <a:t>Al ejecutarse una </a:t>
            </a:r>
            <a:r>
              <a:rPr lang="es-MX" sz="1500" dirty="0" smtClean="0">
                <a:latin typeface="Tahoma" pitchFamily="34" charset="0"/>
                <a:ea typeface="Tahoma" pitchFamily="34" charset="0"/>
                <a:cs typeface="Tahoma" pitchFamily="34" charset="0"/>
              </a:rPr>
              <a:t>función gráfica, </a:t>
            </a:r>
            <a:r>
              <a:rPr lang="es-MX" sz="1500" dirty="0">
                <a:latin typeface="Tahoma" pitchFamily="34" charset="0"/>
                <a:ea typeface="Tahoma" pitchFamily="34" charset="0"/>
                <a:cs typeface="Tahoma" pitchFamily="34" charset="0"/>
              </a:rPr>
              <a:t>R abre una ventana para mostrar el </a:t>
            </a:r>
            <a:r>
              <a:rPr lang="es-MX" sz="1500" dirty="0" smtClean="0">
                <a:latin typeface="Tahoma" pitchFamily="34" charset="0"/>
                <a:ea typeface="Tahoma" pitchFamily="34" charset="0"/>
                <a:cs typeface="Tahoma" pitchFamily="34" charset="0"/>
              </a:rPr>
              <a:t>gráfico </a:t>
            </a:r>
            <a:r>
              <a:rPr lang="es-MX" sz="1500" dirty="0">
                <a:latin typeface="Tahoma" pitchFamily="34" charset="0"/>
                <a:ea typeface="Tahoma" pitchFamily="34" charset="0"/>
                <a:cs typeface="Tahoma" pitchFamily="34" charset="0"/>
              </a:rPr>
              <a:t>si no hay </a:t>
            </a:r>
            <a:r>
              <a:rPr lang="es-MX" sz="1500" dirty="0" smtClean="0">
                <a:latin typeface="Tahoma" pitchFamily="34" charset="0"/>
                <a:ea typeface="Tahoma" pitchFamily="34" charset="0"/>
                <a:cs typeface="Tahoma" pitchFamily="34" charset="0"/>
              </a:rPr>
              <a:t>ningún dispositivo </a:t>
            </a:r>
            <a:r>
              <a:rPr lang="es-MX" sz="1500" dirty="0">
                <a:latin typeface="Tahoma" pitchFamily="34" charset="0"/>
                <a:ea typeface="Tahoma" pitchFamily="34" charset="0"/>
                <a:cs typeface="Tahoma" pitchFamily="34" charset="0"/>
              </a:rPr>
              <a:t>abierto. Un </a:t>
            </a:r>
            <a:r>
              <a:rPr lang="es-MX" sz="1500" dirty="0" smtClean="0">
                <a:latin typeface="Tahoma" pitchFamily="34" charset="0"/>
                <a:ea typeface="Tahoma" pitchFamily="34" charset="0"/>
                <a:cs typeface="Tahoma" pitchFamily="34" charset="0"/>
              </a:rPr>
              <a:t>dispositivo gráfico </a:t>
            </a:r>
            <a:r>
              <a:rPr lang="es-MX" sz="1500" dirty="0">
                <a:latin typeface="Tahoma" pitchFamily="34" charset="0"/>
                <a:ea typeface="Tahoma" pitchFamily="34" charset="0"/>
                <a:cs typeface="Tahoma" pitchFamily="34" charset="0"/>
              </a:rPr>
              <a:t>se puede abrir con la </a:t>
            </a:r>
            <a:r>
              <a:rPr lang="es-MX" sz="1500" dirty="0" smtClean="0">
                <a:latin typeface="Tahoma" pitchFamily="34" charset="0"/>
                <a:ea typeface="Tahoma" pitchFamily="34" charset="0"/>
                <a:cs typeface="Tahoma" pitchFamily="34" charset="0"/>
              </a:rPr>
              <a:t>función </a:t>
            </a:r>
            <a:r>
              <a:rPr lang="es-MX" sz="1500" dirty="0">
                <a:latin typeface="Tahoma" pitchFamily="34" charset="0"/>
                <a:ea typeface="Tahoma" pitchFamily="34" charset="0"/>
                <a:cs typeface="Tahoma" pitchFamily="34" charset="0"/>
              </a:rPr>
              <a:t>apropiada. El tipo de </a:t>
            </a:r>
            <a:r>
              <a:rPr lang="es-MX" sz="1500" dirty="0" smtClean="0">
                <a:latin typeface="Tahoma" pitchFamily="34" charset="0"/>
                <a:ea typeface="Tahoma" pitchFamily="34" charset="0"/>
                <a:cs typeface="Tahoma" pitchFamily="34" charset="0"/>
              </a:rPr>
              <a:t>dispositivos gráficos </a:t>
            </a:r>
            <a:r>
              <a:rPr lang="es-MX" sz="1500" dirty="0">
                <a:latin typeface="Tahoma" pitchFamily="34" charset="0"/>
                <a:ea typeface="Tahoma" pitchFamily="34" charset="0"/>
                <a:cs typeface="Tahoma" pitchFamily="34" charset="0"/>
              </a:rPr>
              <a:t>disponibles depende del sistema operativo. </a:t>
            </a:r>
            <a:endParaRPr lang="es-MX" sz="15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Dispositivos gráficos </a:t>
            </a:r>
            <a:r>
              <a:rPr lang="es-MX" sz="1500" dirty="0">
                <a:latin typeface="Tahoma" pitchFamily="34" charset="0"/>
                <a:ea typeface="Tahoma" pitchFamily="34" charset="0"/>
                <a:cs typeface="Tahoma" pitchFamily="34" charset="0"/>
              </a:rPr>
              <a:t>que son archivos se pueden abrir con </a:t>
            </a:r>
            <a:r>
              <a:rPr lang="es-MX" sz="1500" dirty="0" smtClean="0">
                <a:latin typeface="Tahoma" pitchFamily="34" charset="0"/>
                <a:ea typeface="Tahoma" pitchFamily="34" charset="0"/>
                <a:cs typeface="Tahoma" pitchFamily="34" charset="0"/>
              </a:rPr>
              <a:t>una función </a:t>
            </a:r>
            <a:r>
              <a:rPr lang="es-MX" sz="1500" dirty="0">
                <a:latin typeface="Tahoma" pitchFamily="34" charset="0"/>
                <a:ea typeface="Tahoma" pitchFamily="34" charset="0"/>
                <a:cs typeface="Tahoma" pitchFamily="34" charset="0"/>
              </a:rPr>
              <a:t>que depende del tipo de archivo que se quiere crear: </a:t>
            </a:r>
            <a:r>
              <a:rPr lang="es-MX" sz="1500" dirty="0">
                <a:latin typeface="Courier New" panose="02070309020205020404" pitchFamily="49" charset="0"/>
                <a:ea typeface="Tahoma" pitchFamily="34" charset="0"/>
                <a:cs typeface="Courier New" panose="02070309020205020404" pitchFamily="49" charset="0"/>
              </a:rPr>
              <a:t>postscript(), pdf(), png</a:t>
            </a:r>
            <a:r>
              <a:rPr lang="es-MX" sz="1500" dirty="0" smtClean="0">
                <a:latin typeface="Courier New" panose="02070309020205020404" pitchFamily="49" charset="0"/>
                <a:ea typeface="Tahoma" pitchFamily="34" charset="0"/>
                <a:cs typeface="Courier New" panose="02070309020205020404" pitchFamily="49" charset="0"/>
              </a:rPr>
              <a:t>(),</a:t>
            </a:r>
            <a:r>
              <a:rPr lang="es-MX" sz="1500" dirty="0" smtClean="0">
                <a:latin typeface="Tahoma" pitchFamily="34" charset="0"/>
                <a:ea typeface="Tahoma" pitchFamily="34" charset="0"/>
                <a:cs typeface="Tahoma" pitchFamily="34" charset="0"/>
              </a:rPr>
              <a:t>etcétera.</a:t>
            </a: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La </a:t>
            </a:r>
            <a:r>
              <a:rPr lang="es-MX" sz="1500" dirty="0">
                <a:latin typeface="Tahoma" pitchFamily="34" charset="0"/>
                <a:ea typeface="Tahoma" pitchFamily="34" charset="0"/>
                <a:cs typeface="Tahoma" pitchFamily="34" charset="0"/>
              </a:rPr>
              <a:t>lista de dispositivos </a:t>
            </a:r>
            <a:r>
              <a:rPr lang="es-MX" sz="1500" dirty="0" smtClean="0">
                <a:latin typeface="Tahoma" pitchFamily="34" charset="0"/>
                <a:ea typeface="Tahoma" pitchFamily="34" charset="0"/>
                <a:cs typeface="Tahoma" pitchFamily="34" charset="0"/>
              </a:rPr>
              <a:t>gráficos </a:t>
            </a:r>
            <a:r>
              <a:rPr lang="es-MX" sz="1500" dirty="0">
                <a:latin typeface="Tahoma" pitchFamily="34" charset="0"/>
                <a:ea typeface="Tahoma" pitchFamily="34" charset="0"/>
                <a:cs typeface="Tahoma" pitchFamily="34" charset="0"/>
              </a:rPr>
              <a:t>disponibles se obtiene con el comando </a:t>
            </a:r>
            <a:r>
              <a:rPr lang="es-MX" sz="1500" dirty="0">
                <a:latin typeface="Courier New" panose="02070309020205020404" pitchFamily="49" charset="0"/>
                <a:ea typeface="Tahoma" pitchFamily="34" charset="0"/>
                <a:cs typeface="Courier New" panose="02070309020205020404" pitchFamily="49" charset="0"/>
              </a:rPr>
              <a:t>?device</a:t>
            </a:r>
            <a:r>
              <a:rPr lang="es-MX" sz="1500" dirty="0">
                <a:latin typeface="Tahoma" pitchFamily="34" charset="0"/>
                <a:ea typeface="Tahoma" pitchFamily="34" charset="0"/>
                <a:cs typeface="Tahoma" pitchFamily="34" charset="0"/>
              </a:rPr>
              <a:t>.</a:t>
            </a:r>
          </a:p>
          <a:p>
            <a:pPr marL="0" indent="0">
              <a:lnSpc>
                <a:spcPct val="150000"/>
              </a:lnSpc>
              <a:spcBef>
                <a:spcPts val="0"/>
              </a:spcBef>
              <a:spcAft>
                <a:spcPts val="1200"/>
              </a:spcAft>
              <a:buNone/>
            </a:pPr>
            <a:r>
              <a:rPr lang="es-MX" sz="1500" dirty="0">
                <a:latin typeface="Tahoma" pitchFamily="34" charset="0"/>
                <a:ea typeface="Tahoma" pitchFamily="34" charset="0"/>
                <a:cs typeface="Tahoma" pitchFamily="34" charset="0"/>
              </a:rPr>
              <a:t>El ú</a:t>
            </a:r>
            <a:r>
              <a:rPr lang="es-MX" sz="1500" dirty="0" smtClean="0">
                <a:latin typeface="Tahoma" pitchFamily="34" charset="0"/>
                <a:ea typeface="Tahoma" pitchFamily="34" charset="0"/>
                <a:cs typeface="Tahoma" pitchFamily="34" charset="0"/>
              </a:rPr>
              <a:t>ltimo </a:t>
            </a:r>
            <a:r>
              <a:rPr lang="es-MX" sz="1500" dirty="0">
                <a:latin typeface="Tahoma" pitchFamily="34" charset="0"/>
                <a:ea typeface="Tahoma" pitchFamily="34" charset="0"/>
                <a:cs typeface="Tahoma" pitchFamily="34" charset="0"/>
              </a:rPr>
              <a:t>dispositivo en ser abierto, se convierte en el dispositivo activo sobre el cual se </a:t>
            </a:r>
            <a:r>
              <a:rPr lang="es-MX" sz="1500" dirty="0" smtClean="0">
                <a:latin typeface="Tahoma" pitchFamily="34" charset="0"/>
                <a:ea typeface="Tahoma" pitchFamily="34" charset="0"/>
                <a:cs typeface="Tahoma" pitchFamily="34" charset="0"/>
              </a:rPr>
              <a:t>dibujan (o </a:t>
            </a:r>
            <a:r>
              <a:rPr lang="es-MX" sz="1500" dirty="0">
                <a:latin typeface="Tahoma" pitchFamily="34" charset="0"/>
                <a:ea typeface="Tahoma" pitchFamily="34" charset="0"/>
                <a:cs typeface="Tahoma" pitchFamily="34" charset="0"/>
              </a:rPr>
              <a:t>escriben) las </a:t>
            </a:r>
            <a:r>
              <a:rPr lang="es-MX" sz="1500" dirty="0" smtClean="0">
                <a:latin typeface="Tahoma" pitchFamily="34" charset="0"/>
                <a:ea typeface="Tahoma" pitchFamily="34" charset="0"/>
                <a:cs typeface="Tahoma" pitchFamily="34" charset="0"/>
              </a:rPr>
              <a:t>graficas </a:t>
            </a:r>
            <a:r>
              <a:rPr lang="es-MX" sz="1500" dirty="0">
                <a:latin typeface="Tahoma" pitchFamily="34" charset="0"/>
                <a:ea typeface="Tahoma" pitchFamily="34" charset="0"/>
                <a:cs typeface="Tahoma" pitchFamily="34" charset="0"/>
              </a:rPr>
              <a:t>generadas. </a:t>
            </a:r>
            <a:endParaRPr lang="es-MX" sz="15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890056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980728"/>
            <a:ext cx="7632848" cy="5501319"/>
          </a:xfrm>
        </p:spPr>
        <p:txBody>
          <a:bodyPr>
            <a:noAutofit/>
          </a:bodyPr>
          <a:lstStyle/>
          <a:p>
            <a:pPr marL="0" indent="0" algn="just">
              <a:lnSpc>
                <a:spcPct val="150000"/>
              </a:lnSpc>
              <a:buNone/>
            </a:pPr>
            <a:r>
              <a:rPr lang="es-MX" sz="1400" b="1" dirty="0">
                <a:latin typeface="Tahoma" pitchFamily="34" charset="0"/>
                <a:ea typeface="Tahoma" pitchFamily="34" charset="0"/>
                <a:cs typeface="Tahoma" pitchFamily="34" charset="0"/>
              </a:rPr>
              <a:t>PROPÓSITO GENERAL DE LA UNIDAD DE APRENDIZAJE</a:t>
            </a:r>
          </a:p>
          <a:p>
            <a:pPr marL="0" indent="0" algn="just">
              <a:lnSpc>
                <a:spcPct val="150000"/>
              </a:lnSpc>
              <a:buNone/>
            </a:pPr>
            <a:r>
              <a:rPr lang="es-MX" sz="1400" dirty="0">
                <a:latin typeface="Tahoma" pitchFamily="34" charset="0"/>
                <a:ea typeface="Tahoma" pitchFamily="34" charset="0"/>
                <a:cs typeface="Tahoma" pitchFamily="34" charset="0"/>
              </a:rPr>
              <a:t>Que el alumno adquiera los fundamentos de la probabilidad y estadística necesarios para la recopilación, presentación, análisis y uso de datos para tomar decisiones y resolver problemas.</a:t>
            </a:r>
          </a:p>
          <a:p>
            <a:pPr marL="0" indent="0" algn="just">
              <a:lnSpc>
                <a:spcPct val="150000"/>
              </a:lnSpc>
              <a:buNone/>
            </a:pPr>
            <a:endParaRPr lang="es-MX" sz="1400" dirty="0">
              <a:latin typeface="Tahoma" pitchFamily="34" charset="0"/>
              <a:ea typeface="Tahoma" pitchFamily="34" charset="0"/>
              <a:cs typeface="Tahoma" pitchFamily="34" charset="0"/>
            </a:endParaRPr>
          </a:p>
          <a:p>
            <a:pPr marL="0" indent="0" algn="just">
              <a:lnSpc>
                <a:spcPct val="150000"/>
              </a:lnSpc>
              <a:buNone/>
            </a:pPr>
            <a:r>
              <a:rPr lang="es-MX" sz="1400" b="1" dirty="0">
                <a:latin typeface="Tahoma" pitchFamily="34" charset="0"/>
                <a:ea typeface="Tahoma" pitchFamily="34" charset="0"/>
                <a:cs typeface="Tahoma" pitchFamily="34" charset="0"/>
              </a:rPr>
              <a:t>COMPETENCIAS GENÉRICAS DE LA UNIDAD DE </a:t>
            </a:r>
            <a:r>
              <a:rPr lang="es-MX" sz="1400" b="1" dirty="0" smtClean="0">
                <a:latin typeface="Tahoma" pitchFamily="34" charset="0"/>
                <a:ea typeface="Tahoma" pitchFamily="34" charset="0"/>
                <a:cs typeface="Tahoma" pitchFamily="34" charset="0"/>
              </a:rPr>
              <a:t>APRENDIZAJE</a:t>
            </a:r>
          </a:p>
          <a:p>
            <a:pPr marL="0" indent="0" algn="just">
              <a:lnSpc>
                <a:spcPct val="150000"/>
              </a:lnSpc>
              <a:buNone/>
            </a:pPr>
            <a:r>
              <a:rPr lang="es-MX" sz="1400" dirty="0" smtClean="0">
                <a:latin typeface="Tahoma" pitchFamily="34" charset="0"/>
                <a:ea typeface="Tahoma" pitchFamily="34" charset="0"/>
                <a:cs typeface="Tahoma" pitchFamily="34" charset="0"/>
              </a:rPr>
              <a:t>Al concluir el curso, el alumno será capaz de:</a:t>
            </a:r>
          </a:p>
          <a:p>
            <a:pPr marL="357188" indent="-357188" algn="just">
              <a:lnSpc>
                <a:spcPct val="150000"/>
              </a:lnSpc>
              <a:buFont typeface="Wingdings" pitchFamily="2" charset="2"/>
              <a:buChar char="v"/>
            </a:pPr>
            <a:r>
              <a:rPr lang="es-MX" sz="1400" dirty="0">
                <a:latin typeface="Tahoma" pitchFamily="34" charset="0"/>
                <a:ea typeface="Tahoma" pitchFamily="34" charset="0"/>
                <a:cs typeface="Tahoma" pitchFamily="34" charset="0"/>
              </a:rPr>
              <a:t>Aplicar los principios, métodos y técnicas de la probabilidad y estadística al seguir un método integrado de la acción recíproca de la teoría y la aplicación.</a:t>
            </a:r>
          </a:p>
          <a:p>
            <a:pPr marL="357188" indent="-357188" algn="just">
              <a:lnSpc>
                <a:spcPct val="150000"/>
              </a:lnSpc>
              <a:buFont typeface="Wingdings" pitchFamily="2" charset="2"/>
              <a:buChar char="v"/>
            </a:pPr>
            <a:r>
              <a:rPr lang="es-MX" sz="1400" dirty="0">
                <a:latin typeface="Tahoma" pitchFamily="34" charset="0"/>
                <a:ea typeface="Tahoma" pitchFamily="34" charset="0"/>
                <a:cs typeface="Tahoma" pitchFamily="34" charset="0"/>
              </a:rPr>
              <a:t>Seleccionar la distribución adecuada para describir el fenómeno bajo estudio.</a:t>
            </a:r>
          </a:p>
          <a:p>
            <a:pPr marL="357188" indent="-357188" algn="just">
              <a:lnSpc>
                <a:spcPct val="150000"/>
              </a:lnSpc>
              <a:buFont typeface="Wingdings" pitchFamily="2" charset="2"/>
              <a:buChar char="v"/>
            </a:pPr>
            <a:r>
              <a:rPr lang="es-MX" sz="1400" dirty="0">
                <a:latin typeface="Tahoma" pitchFamily="34" charset="0"/>
                <a:ea typeface="Tahoma" pitchFamily="34" charset="0"/>
                <a:cs typeface="Tahoma" pitchFamily="34" charset="0"/>
              </a:rPr>
              <a:t>Determinar los parámetros de la población a la que pertenece el fenómeno. </a:t>
            </a:r>
          </a:p>
          <a:p>
            <a:pPr marL="357188" indent="-357188" algn="just">
              <a:lnSpc>
                <a:spcPct val="150000"/>
              </a:lnSpc>
              <a:buFont typeface="Wingdings" pitchFamily="2" charset="2"/>
              <a:buChar char="v"/>
            </a:pPr>
            <a:r>
              <a:rPr lang="es-MX" sz="1400" dirty="0">
                <a:latin typeface="Tahoma" pitchFamily="34" charset="0"/>
                <a:ea typeface="Tahoma" pitchFamily="34" charset="0"/>
                <a:cs typeface="Tahoma" pitchFamily="34" charset="0"/>
              </a:rPr>
              <a:t>Realizar un proceso de decisión. </a:t>
            </a:r>
          </a:p>
        </p:txBody>
      </p:sp>
    </p:spTree>
    <p:extLst>
      <p:ext uri="{BB962C8B-B14F-4D97-AF65-F5344CB8AC3E}">
        <p14:creationId xmlns:p14="http://schemas.microsoft.com/office/powerpoint/2010/main" val="33964439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a:latin typeface="Tahoma" pitchFamily="34" charset="0"/>
                <a:ea typeface="Tahoma" pitchFamily="34" charset="0"/>
                <a:cs typeface="Tahoma" pitchFamily="34" charset="0"/>
              </a:rPr>
              <a:t>GRÁFICOS EN R</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a:latin typeface="Tahoma" pitchFamily="34" charset="0"/>
                <a:ea typeface="Tahoma" pitchFamily="34" charset="0"/>
                <a:cs typeface="Tahoma" pitchFamily="34" charset="0"/>
              </a:rPr>
              <a:t>La función </a:t>
            </a:r>
            <a:r>
              <a:rPr lang="es-MX" sz="1500" dirty="0">
                <a:latin typeface="Courier New" panose="02070309020205020404" pitchFamily="49" charset="0"/>
                <a:ea typeface="Tahoma" pitchFamily="34" charset="0"/>
                <a:cs typeface="Courier New" panose="02070309020205020404" pitchFamily="49" charset="0"/>
              </a:rPr>
              <a:t>dev.list() </a:t>
            </a:r>
            <a:r>
              <a:rPr lang="es-MX" sz="1500" dirty="0">
                <a:latin typeface="Tahoma" pitchFamily="34" charset="0"/>
                <a:ea typeface="Tahoma" pitchFamily="34" charset="0"/>
                <a:cs typeface="Tahoma" pitchFamily="34" charset="0"/>
              </a:rPr>
              <a:t>muestra una lista con los dispositivos abiertos. Los </a:t>
            </a:r>
            <a:r>
              <a:rPr lang="es-MX" sz="1500" dirty="0" smtClean="0">
                <a:latin typeface="Tahoma" pitchFamily="34" charset="0"/>
                <a:ea typeface="Tahoma" pitchFamily="34" charset="0"/>
                <a:cs typeface="Tahoma" pitchFamily="34" charset="0"/>
              </a:rPr>
              <a:t>números </a:t>
            </a:r>
            <a:r>
              <a:rPr lang="es-MX" sz="1500" dirty="0">
                <a:latin typeface="Tahoma" pitchFamily="34" charset="0"/>
                <a:ea typeface="Tahoma" pitchFamily="34" charset="0"/>
                <a:cs typeface="Tahoma" pitchFamily="34" charset="0"/>
              </a:rPr>
              <a:t>corresponden al </a:t>
            </a:r>
            <a:r>
              <a:rPr lang="es-MX" sz="1500" dirty="0" smtClean="0">
                <a:latin typeface="Tahoma" pitchFamily="34" charset="0"/>
                <a:ea typeface="Tahoma" pitchFamily="34" charset="0"/>
                <a:cs typeface="Tahoma" pitchFamily="34" charset="0"/>
              </a:rPr>
              <a:t>número </a:t>
            </a:r>
            <a:r>
              <a:rPr lang="es-MX" sz="1500" dirty="0">
                <a:latin typeface="Tahoma" pitchFamily="34" charset="0"/>
                <a:ea typeface="Tahoma" pitchFamily="34" charset="0"/>
                <a:cs typeface="Tahoma" pitchFamily="34" charset="0"/>
              </a:rPr>
              <a:t>del dispositivo respectivo. Este se puede usar para </a:t>
            </a:r>
            <a:r>
              <a:rPr lang="es-MX" sz="1500" dirty="0" smtClean="0">
                <a:latin typeface="Tahoma" pitchFamily="34" charset="0"/>
                <a:ea typeface="Tahoma" pitchFamily="34" charset="0"/>
                <a:cs typeface="Tahoma" pitchFamily="34" charset="0"/>
              </a:rPr>
              <a:t>cambiar el </a:t>
            </a:r>
            <a:r>
              <a:rPr lang="es-MX" sz="1500" dirty="0">
                <a:latin typeface="Tahoma" pitchFamily="34" charset="0"/>
                <a:ea typeface="Tahoma" pitchFamily="34" charset="0"/>
                <a:cs typeface="Tahoma" pitchFamily="34" charset="0"/>
              </a:rPr>
              <a:t>dispositivo activo. </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7" name="Imagen 6"/>
          <p:cNvPicPr>
            <a:picLocks noChangeAspect="1"/>
          </p:cNvPicPr>
          <p:nvPr/>
        </p:nvPicPr>
        <p:blipFill>
          <a:blip r:embed="rId2"/>
          <a:stretch>
            <a:fillRect/>
          </a:stretch>
        </p:blipFill>
        <p:spPr>
          <a:xfrm>
            <a:off x="1840410" y="2708920"/>
            <a:ext cx="5384118" cy="3780000"/>
          </a:xfrm>
          <a:prstGeom prst="rect">
            <a:avLst/>
          </a:prstGeom>
        </p:spPr>
      </p:pic>
    </p:spTree>
    <p:extLst>
      <p:ext uri="{BB962C8B-B14F-4D97-AF65-F5344CB8AC3E}">
        <p14:creationId xmlns:p14="http://schemas.microsoft.com/office/powerpoint/2010/main" val="378650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a:latin typeface="Tahoma" pitchFamily="34" charset="0"/>
                <a:ea typeface="Tahoma" pitchFamily="34" charset="0"/>
                <a:cs typeface="Tahoma" pitchFamily="34" charset="0"/>
              </a:rPr>
              <a:t>GRÁFICOS EN R</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a:latin typeface="Tahoma" pitchFamily="34" charset="0"/>
                <a:ea typeface="Tahoma" pitchFamily="34" charset="0"/>
                <a:cs typeface="Tahoma" pitchFamily="34" charset="0"/>
              </a:rPr>
              <a:t>La función </a:t>
            </a:r>
            <a:r>
              <a:rPr lang="es-MX" sz="1500" dirty="0" smtClean="0">
                <a:latin typeface="Courier New" panose="02070309020205020404" pitchFamily="49" charset="0"/>
                <a:ea typeface="Tahoma" pitchFamily="34" charset="0"/>
                <a:cs typeface="Courier New" panose="02070309020205020404" pitchFamily="49" charset="0"/>
              </a:rPr>
              <a:t>dev.cur()</a:t>
            </a:r>
            <a:r>
              <a:rPr lang="es-MX" sz="1500" dirty="0" smtClean="0">
                <a:latin typeface="Tahoma" pitchFamily="34" charset="0"/>
                <a:ea typeface="Tahoma" pitchFamily="34" charset="0"/>
                <a:cs typeface="Tahoma" pitchFamily="34" charset="0"/>
              </a:rPr>
              <a:t>se usa para cambiar el dispositivo activo. La función </a:t>
            </a:r>
            <a:r>
              <a:rPr lang="es-MX" sz="1500" dirty="0" smtClean="0">
                <a:latin typeface="Courier New" panose="02070309020205020404" pitchFamily="49" charset="0"/>
                <a:ea typeface="Tahoma" pitchFamily="34" charset="0"/>
                <a:cs typeface="Courier New" panose="02070309020205020404" pitchFamily="49" charset="0"/>
              </a:rPr>
              <a:t>dev.off()</a:t>
            </a:r>
            <a:r>
              <a:rPr lang="es-MX" sz="1500" dirty="0" smtClean="0">
                <a:latin typeface="Tahoma" pitchFamily="34" charset="0"/>
                <a:ea typeface="Tahoma" pitchFamily="34" charset="0"/>
                <a:cs typeface="Tahoma" pitchFamily="34" charset="0"/>
              </a:rPr>
              <a:t>cierra </a:t>
            </a:r>
            <a:r>
              <a:rPr lang="es-MX" sz="1500" dirty="0">
                <a:latin typeface="Tahoma" pitchFamily="34" charset="0"/>
                <a:ea typeface="Tahoma" pitchFamily="34" charset="0"/>
                <a:cs typeface="Tahoma" pitchFamily="34" charset="0"/>
              </a:rPr>
              <a:t>el dispositivo; por defecto se cierra el dispositivo activo, </a:t>
            </a:r>
            <a:r>
              <a:rPr lang="es-MX" sz="1500" dirty="0" smtClean="0">
                <a:latin typeface="Tahoma" pitchFamily="34" charset="0"/>
                <a:ea typeface="Tahoma" pitchFamily="34" charset="0"/>
                <a:cs typeface="Tahoma" pitchFamily="34" charset="0"/>
              </a:rPr>
              <a:t>de lo </a:t>
            </a:r>
            <a:r>
              <a:rPr lang="es-MX" sz="1500" dirty="0">
                <a:latin typeface="Tahoma" pitchFamily="34" charset="0"/>
                <a:ea typeface="Tahoma" pitchFamily="34" charset="0"/>
                <a:cs typeface="Tahoma" pitchFamily="34" charset="0"/>
              </a:rPr>
              <a:t>contrario el correspondiente al </a:t>
            </a:r>
            <a:r>
              <a:rPr lang="es-MX" sz="1500" dirty="0" smtClean="0">
                <a:latin typeface="Tahoma" pitchFamily="34" charset="0"/>
                <a:ea typeface="Tahoma" pitchFamily="34" charset="0"/>
                <a:cs typeface="Tahoma" pitchFamily="34" charset="0"/>
              </a:rPr>
              <a:t>número </a:t>
            </a:r>
            <a:r>
              <a:rPr lang="es-MX" sz="1500" dirty="0">
                <a:latin typeface="Tahoma" pitchFamily="34" charset="0"/>
                <a:ea typeface="Tahoma" pitchFamily="34" charset="0"/>
                <a:cs typeface="Tahoma" pitchFamily="34" charset="0"/>
              </a:rPr>
              <a:t>pasado en la </a:t>
            </a:r>
            <a:r>
              <a:rPr lang="es-MX" sz="1500" dirty="0" smtClean="0">
                <a:latin typeface="Tahoma" pitchFamily="34" charset="0"/>
                <a:ea typeface="Tahoma" pitchFamily="34" charset="0"/>
                <a:cs typeface="Tahoma" pitchFamily="34" charset="0"/>
              </a:rPr>
              <a:t>función. </a:t>
            </a:r>
            <a:endParaRPr lang="es-MX" sz="1500" dirty="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2" name="Imagen 1"/>
          <p:cNvPicPr>
            <a:picLocks noChangeAspect="1"/>
          </p:cNvPicPr>
          <p:nvPr/>
        </p:nvPicPr>
        <p:blipFill>
          <a:blip r:embed="rId2"/>
          <a:stretch>
            <a:fillRect/>
          </a:stretch>
        </p:blipFill>
        <p:spPr>
          <a:xfrm>
            <a:off x="1840410" y="2706819"/>
            <a:ext cx="5384118" cy="3780000"/>
          </a:xfrm>
          <a:prstGeom prst="rect">
            <a:avLst/>
          </a:prstGeom>
        </p:spPr>
      </p:pic>
    </p:spTree>
    <p:extLst>
      <p:ext uri="{BB962C8B-B14F-4D97-AF65-F5344CB8AC3E}">
        <p14:creationId xmlns:p14="http://schemas.microsoft.com/office/powerpoint/2010/main" val="36465188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7" name="Tabla 6"/>
          <p:cNvGraphicFramePr>
            <a:graphicFrameLocks noGrp="1"/>
          </p:cNvGraphicFramePr>
          <p:nvPr>
            <p:extLst>
              <p:ext uri="{D42A27DB-BD31-4B8C-83A1-F6EECF244321}">
                <p14:modId xmlns:p14="http://schemas.microsoft.com/office/powerpoint/2010/main" val="3699208850"/>
              </p:ext>
            </p:extLst>
          </p:nvPr>
        </p:nvGraphicFramePr>
        <p:xfrm>
          <a:off x="1043608" y="1340768"/>
          <a:ext cx="7056785" cy="4937760"/>
        </p:xfrm>
        <a:graphic>
          <a:graphicData uri="http://schemas.openxmlformats.org/drawingml/2006/table">
            <a:tbl>
              <a:tblPr firstRow="1" bandRow="1">
                <a:tableStyleId>{5C22544A-7EE6-4342-B048-85BDC9FD1C3A}</a:tableStyleId>
              </a:tblPr>
              <a:tblGrid>
                <a:gridCol w="1800201">
                  <a:extLst>
                    <a:ext uri="{9D8B030D-6E8A-4147-A177-3AD203B41FA5}">
                      <a16:colId xmlns="" xmlns:a16="http://schemas.microsoft.com/office/drawing/2014/main" val="20000"/>
                    </a:ext>
                  </a:extLst>
                </a:gridCol>
                <a:gridCol w="5256584">
                  <a:extLst>
                    <a:ext uri="{9D8B030D-6E8A-4147-A177-3AD203B41FA5}">
                      <a16:colId xmlns="" xmlns:a16="http://schemas.microsoft.com/office/drawing/2014/main" val="20001"/>
                    </a:ext>
                  </a:extLst>
                </a:gridCol>
              </a:tblGrid>
              <a:tr h="252000">
                <a:tc>
                  <a:txBody>
                    <a:bodyPr/>
                    <a:lstStyle/>
                    <a:p>
                      <a:pPr algn="ctr"/>
                      <a:r>
                        <a:rPr lang="es-MX" sz="1200" dirty="0" smtClean="0"/>
                        <a:t>Función</a:t>
                      </a:r>
                      <a:endParaRPr lang="es-MX"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dirty="0" smtClean="0"/>
                        <a:t>Descripción</a:t>
                      </a:r>
                      <a:endParaRPr lang="es-MX" sz="1200" dirty="0"/>
                    </a:p>
                  </a:txBody>
                  <a:tcPr/>
                </a:tc>
                <a:extLst>
                  <a:ext uri="{0D108BD9-81ED-4DB2-BD59-A6C34878D82A}">
                    <a16:rowId xmlns="" xmlns:a16="http://schemas.microsoft.com/office/drawing/2014/main" val="10000"/>
                  </a:ext>
                </a:extLst>
              </a:tr>
              <a:tr h="252000">
                <a:tc>
                  <a:txBody>
                    <a:bodyPr/>
                    <a:lstStyle/>
                    <a:p>
                      <a:r>
                        <a:rPr lang="es-MX" sz="1200" dirty="0" smtClean="0">
                          <a:latin typeface="Courier New" panose="02070309020205020404" pitchFamily="49" charset="0"/>
                          <a:cs typeface="Courier New" panose="02070309020205020404" pitchFamily="49" charset="0"/>
                        </a:rPr>
                        <a:t>plot(x)</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graficar los valores de x (en el eje y) ordenados en el eje x</a:t>
                      </a:r>
                    </a:p>
                  </a:txBody>
                  <a:tcPr/>
                </a:tc>
                <a:extLst>
                  <a:ext uri="{0D108BD9-81ED-4DB2-BD59-A6C34878D82A}">
                    <a16:rowId xmlns="" xmlns:a16="http://schemas.microsoft.com/office/drawing/2014/main" val="10001"/>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plot(x, 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gráfico bivariado de x (en el eje x) y (en el eje y)</a:t>
                      </a:r>
                    </a:p>
                  </a:txBody>
                  <a:tcPr/>
                </a:tc>
                <a:extLst>
                  <a:ext uri="{0D108BD9-81ED-4DB2-BD59-A6C34878D82A}">
                    <a16:rowId xmlns="" xmlns:a16="http://schemas.microsoft.com/office/drawing/2014/main" val="10002"/>
                  </a:ext>
                </a:extLst>
              </a:tr>
              <a:tr h="252000">
                <a:tc>
                  <a:txBody>
                    <a:bodyPr/>
                    <a:lstStyle/>
                    <a:p>
                      <a:r>
                        <a:rPr lang="es-MX" sz="1200" dirty="0" smtClean="0">
                          <a:latin typeface="Courier New" panose="02070309020205020404" pitchFamily="49" charset="0"/>
                          <a:cs typeface="Courier New" panose="02070309020205020404" pitchFamily="49" charset="0"/>
                        </a:rPr>
                        <a:t>sunflowerplot(x,</a:t>
                      </a:r>
                    </a:p>
                    <a:p>
                      <a:r>
                        <a:rPr lang="es-MX" sz="1200" dirty="0" smtClean="0">
                          <a:latin typeface="Courier New" panose="02070309020205020404" pitchFamily="49" charset="0"/>
                          <a:cs typeface="Courier New" panose="02070309020205020404" pitchFamily="49" charset="0"/>
                        </a:rPr>
                        <a:t>y)</a:t>
                      </a:r>
                    </a:p>
                    <a:p>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igual a plot() pero los puntos con coordenadas similares se dibujan como flores con el número de pétalos igual al número de puntos</a:t>
                      </a:r>
                    </a:p>
                  </a:txBody>
                  <a:tcPr/>
                </a:tc>
                <a:extLst>
                  <a:ext uri="{0D108BD9-81ED-4DB2-BD59-A6C34878D82A}">
                    <a16:rowId xmlns="" xmlns:a16="http://schemas.microsoft.com/office/drawing/2014/main" val="10003"/>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piechart(x)</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gráfico circular tipo ‘pie’</a:t>
                      </a:r>
                    </a:p>
                  </a:txBody>
                  <a:tcPr/>
                </a:tc>
                <a:extLst>
                  <a:ext uri="{0D108BD9-81ED-4DB2-BD59-A6C34878D82A}">
                    <a16:rowId xmlns="" xmlns:a16="http://schemas.microsoft.com/office/drawing/2014/main" val="10004"/>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boxplot(x)</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gráfico tipo ‘box-and-whiskers’</a:t>
                      </a:r>
                    </a:p>
                  </a:txBody>
                  <a:tcPr/>
                </a:tc>
                <a:extLst>
                  <a:ext uri="{0D108BD9-81ED-4DB2-BD59-A6C34878D82A}">
                    <a16:rowId xmlns="" xmlns:a16="http://schemas.microsoft.com/office/drawing/2014/main" val="10005"/>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stripplot(x)</a:t>
                      </a:r>
                    </a:p>
                    <a:p>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gráfico de los valores de x en una línea (como alternativa a boxplot() para pequeños tamaños de muestra)</a:t>
                      </a:r>
                    </a:p>
                  </a:txBody>
                  <a:tcPr/>
                </a:tc>
                <a:extLst>
                  <a:ext uri="{0D108BD9-81ED-4DB2-BD59-A6C34878D82A}">
                    <a16:rowId xmlns="" xmlns:a16="http://schemas.microsoft.com/office/drawing/2014/main" val="10006"/>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coplot(x~y | z)</a:t>
                      </a:r>
                    </a:p>
                    <a:p>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gráfico bivariado de x y para cada valor o intervalo de valores de z</a:t>
                      </a:r>
                    </a:p>
                  </a:txBody>
                  <a:tcPr/>
                </a:tc>
                <a:extLst>
                  <a:ext uri="{0D108BD9-81ED-4DB2-BD59-A6C34878D82A}">
                    <a16:rowId xmlns="" xmlns:a16="http://schemas.microsoft.com/office/drawing/2014/main" val="10007"/>
                  </a:ext>
                </a:extLst>
              </a:tr>
              <a:tr h="252000">
                <a:tc>
                  <a:txBody>
                    <a:bodyPr/>
                    <a:lstStyle/>
                    <a:p>
                      <a:r>
                        <a:rPr lang="es-MX" sz="1200" dirty="0" smtClean="0">
                          <a:latin typeface="Courier New" panose="02070309020205020404" pitchFamily="49" charset="0"/>
                          <a:cs typeface="Courier New" panose="02070309020205020404" pitchFamily="49" charset="0"/>
                        </a:rPr>
                        <a:t>interaction.plot</a:t>
                      </a:r>
                    </a:p>
                    <a:p>
                      <a:r>
                        <a:rPr lang="es-MX" sz="1200" dirty="0" smtClean="0">
                          <a:latin typeface="Courier New" panose="02070309020205020404" pitchFamily="49" charset="0"/>
                          <a:cs typeface="Courier New" panose="02070309020205020404" pitchFamily="49" charset="0"/>
                        </a:rPr>
                        <a:t>(f1, f2, y)</a:t>
                      </a:r>
                    </a:p>
                    <a:p>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si f1 y f2 son factores, grafica el promedio de y (en el eje y) con respecto a los valores de f1 (en el eje x) y de f2 (curvas diferentes); la opción fun permite escoger un estadístico de y (por defecto, el promedio: fun=mean)</a:t>
                      </a:r>
                    </a:p>
                  </a:txBody>
                  <a:tcPr/>
                </a:tc>
                <a:extLst>
                  <a:ext uri="{0D108BD9-81ED-4DB2-BD59-A6C34878D82A}">
                    <a16:rowId xmlns="" xmlns:a16="http://schemas.microsoft.com/office/drawing/2014/main" val="10008"/>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matplot(x,y)</a:t>
                      </a:r>
                    </a:p>
                    <a:p>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gráfica bivariada de la primera columna de x vs. la primera columna de y, la segunda columna de x vs. la segunda columna de y, etc.</a:t>
                      </a:r>
                    </a:p>
                  </a:txBody>
                  <a:tcPr/>
                </a:tc>
                <a:extLst>
                  <a:ext uri="{0D108BD9-81ED-4DB2-BD59-A6C34878D82A}">
                    <a16:rowId xmlns="" xmlns:a16="http://schemas.microsoft.com/office/drawing/2014/main" val="10009"/>
                  </a:ext>
                </a:extLst>
              </a:tr>
            </a:tbl>
          </a:graphicData>
        </a:graphic>
      </p:graphicFrame>
      <p:sp>
        <p:nvSpPr>
          <p:cNvPr id="8"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Principales funciones gráficas de R</a:t>
            </a:r>
            <a:endParaRPr lang="es-MX" sz="1000" dirty="0" smtClean="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7266870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7" name="Tabla 6"/>
          <p:cNvGraphicFramePr>
            <a:graphicFrameLocks noGrp="1"/>
          </p:cNvGraphicFramePr>
          <p:nvPr>
            <p:extLst>
              <p:ext uri="{D42A27DB-BD31-4B8C-83A1-F6EECF244321}">
                <p14:modId xmlns:p14="http://schemas.microsoft.com/office/powerpoint/2010/main" val="1151331876"/>
              </p:ext>
            </p:extLst>
          </p:nvPr>
        </p:nvGraphicFramePr>
        <p:xfrm>
          <a:off x="1043608" y="1340768"/>
          <a:ext cx="7056785" cy="5029200"/>
        </p:xfrm>
        <a:graphic>
          <a:graphicData uri="http://schemas.openxmlformats.org/drawingml/2006/table">
            <a:tbl>
              <a:tblPr firstRow="1" bandRow="1">
                <a:tableStyleId>{5C22544A-7EE6-4342-B048-85BDC9FD1C3A}</a:tableStyleId>
              </a:tblPr>
              <a:tblGrid>
                <a:gridCol w="1800201">
                  <a:extLst>
                    <a:ext uri="{9D8B030D-6E8A-4147-A177-3AD203B41FA5}">
                      <a16:colId xmlns="" xmlns:a16="http://schemas.microsoft.com/office/drawing/2014/main" val="20000"/>
                    </a:ext>
                  </a:extLst>
                </a:gridCol>
                <a:gridCol w="5256584">
                  <a:extLst>
                    <a:ext uri="{9D8B030D-6E8A-4147-A177-3AD203B41FA5}">
                      <a16:colId xmlns="" xmlns:a16="http://schemas.microsoft.com/office/drawing/2014/main" val="20001"/>
                    </a:ext>
                  </a:extLst>
                </a:gridCol>
              </a:tblGrid>
              <a:tr h="252000">
                <a:tc>
                  <a:txBody>
                    <a:bodyPr/>
                    <a:lstStyle/>
                    <a:p>
                      <a:pPr algn="ctr"/>
                      <a:r>
                        <a:rPr lang="es-MX" sz="1200" dirty="0" smtClean="0"/>
                        <a:t>Función</a:t>
                      </a:r>
                      <a:endParaRPr lang="es-MX"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dirty="0" smtClean="0"/>
                        <a:t>Descripción</a:t>
                      </a:r>
                      <a:endParaRPr lang="es-MX" sz="1200" dirty="0"/>
                    </a:p>
                  </a:txBody>
                  <a:tcPr/>
                </a:tc>
                <a:extLst>
                  <a:ext uri="{0D108BD9-81ED-4DB2-BD59-A6C34878D82A}">
                    <a16:rowId xmlns="" xmlns:a16="http://schemas.microsoft.com/office/drawing/2014/main" val="10000"/>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dotplot(x)</a:t>
                      </a:r>
                    </a:p>
                    <a:p>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si x es un marco de datos, hace un gráfico de puntos tipo Cleveland (gráficos apilados fila por fila y columna por columna)</a:t>
                      </a:r>
                    </a:p>
                  </a:txBody>
                  <a:tcPr/>
                </a:tc>
                <a:extLst>
                  <a:ext uri="{0D108BD9-81ED-4DB2-BD59-A6C34878D82A}">
                    <a16:rowId xmlns="" xmlns:a16="http://schemas.microsoft.com/office/drawing/2014/main" val="10001"/>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fourfoldplot(x)</a:t>
                      </a:r>
                    </a:p>
                    <a:p>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utilizando cuartos de círculos, visualiza la asociación entre dos variables dicotómicas para diferentes poblaciones (x debe ser un arreglo de dim=c(2, 2, k), o una matriz de dim=c(2, 2) si k = 1)</a:t>
                      </a:r>
                    </a:p>
                  </a:txBody>
                  <a:tcPr/>
                </a:tc>
                <a:extLst>
                  <a:ext uri="{0D108BD9-81ED-4DB2-BD59-A6C34878D82A}">
                    <a16:rowId xmlns="" xmlns:a16="http://schemas.microsoft.com/office/drawing/2014/main" val="10002"/>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assocplot(x)</a:t>
                      </a:r>
                    </a:p>
                    <a:p>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gráfica ‘amigable’ de Cohen mostrando desviaciones de independencia de filas y columnas en una tabla de contingencia de dos dimensiones</a:t>
                      </a:r>
                    </a:p>
                  </a:txBody>
                  <a:tcPr/>
                </a:tc>
                <a:extLst>
                  <a:ext uri="{0D108BD9-81ED-4DB2-BD59-A6C34878D82A}">
                    <a16:rowId xmlns="" xmlns:a16="http://schemas.microsoft.com/office/drawing/2014/main" val="10003"/>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mosaicplot(x)</a:t>
                      </a:r>
                    </a:p>
                    <a:p>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gráfico ‘mosaico’ de los residuales de una regresión log-lineal de una tabla de contingencia</a:t>
                      </a:r>
                    </a:p>
                  </a:txBody>
                  <a:tcPr/>
                </a:tc>
                <a:extLst>
                  <a:ext uri="{0D108BD9-81ED-4DB2-BD59-A6C34878D82A}">
                    <a16:rowId xmlns="" xmlns:a16="http://schemas.microsoft.com/office/drawing/2014/main" val="10004"/>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pairs(x)</a:t>
                      </a:r>
                    </a:p>
                  </a:txBody>
                  <a:tcPr/>
                </a:tc>
                <a:tc>
                  <a:txBody>
                    <a:bodyPr/>
                    <a:lstStyle/>
                    <a:p>
                      <a:r>
                        <a:rPr lang="es-MX" sz="1200" dirty="0" smtClean="0">
                          <a:latin typeface="Courier New" panose="02070309020205020404" pitchFamily="49" charset="0"/>
                          <a:cs typeface="Courier New" panose="02070309020205020404" pitchFamily="49" charset="0"/>
                        </a:rPr>
                        <a:t>si x es una matriz o un marco de datos, dibuja todas las posibles gráficas bivariadas entre las columnas de x</a:t>
                      </a:r>
                    </a:p>
                  </a:txBody>
                  <a:tcPr/>
                </a:tc>
                <a:extLst>
                  <a:ext uri="{0D108BD9-81ED-4DB2-BD59-A6C34878D82A}">
                    <a16:rowId xmlns="" xmlns:a16="http://schemas.microsoft.com/office/drawing/2014/main" val="10005"/>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plot.ts(x)</a:t>
                      </a:r>
                    </a:p>
                  </a:txBody>
                  <a:tcPr/>
                </a:tc>
                <a:tc>
                  <a:txBody>
                    <a:bodyPr/>
                    <a:lstStyle/>
                    <a:p>
                      <a:r>
                        <a:rPr lang="es-MX" sz="1200" dirty="0" smtClean="0">
                          <a:latin typeface="Courier New" panose="02070309020205020404" pitchFamily="49" charset="0"/>
                          <a:cs typeface="Courier New" panose="02070309020205020404" pitchFamily="49" charset="0"/>
                        </a:rPr>
                        <a:t>si x es un objeto de clase "ts", grafica x con respecto al tiempo. x puede ser multivariada pero las series deben tener la misma frecuencia y fechas</a:t>
                      </a:r>
                    </a:p>
                  </a:txBody>
                  <a:tcPr/>
                </a:tc>
                <a:extLst>
                  <a:ext uri="{0D108BD9-81ED-4DB2-BD59-A6C34878D82A}">
                    <a16:rowId xmlns="" xmlns:a16="http://schemas.microsoft.com/office/drawing/2014/main" val="10006"/>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ts.plot(x)</a:t>
                      </a:r>
                    </a:p>
                  </a:txBody>
                  <a:tcPr/>
                </a:tc>
                <a:tc>
                  <a:txBody>
                    <a:bodyPr/>
                    <a:lstStyle/>
                    <a:p>
                      <a:r>
                        <a:rPr lang="es-MX" sz="1200" dirty="0" smtClean="0">
                          <a:latin typeface="Courier New" panose="02070309020205020404" pitchFamily="49" charset="0"/>
                          <a:cs typeface="Courier New" panose="02070309020205020404" pitchFamily="49" charset="0"/>
                        </a:rPr>
                        <a:t>igual a la anterior pero si x es multivariado, las series pueden tener diferentes fechas pero la misma frecuencia</a:t>
                      </a:r>
                    </a:p>
                  </a:txBody>
                  <a:tcPr/>
                </a:tc>
                <a:extLst>
                  <a:ext uri="{0D108BD9-81ED-4DB2-BD59-A6C34878D82A}">
                    <a16:rowId xmlns="" xmlns:a16="http://schemas.microsoft.com/office/drawing/2014/main" val="10007"/>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hist(x)</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histograma de las frecuencias de x</a:t>
                      </a:r>
                    </a:p>
                  </a:txBody>
                  <a:tcPr/>
                </a:tc>
                <a:extLst>
                  <a:ext uri="{0D108BD9-81ED-4DB2-BD59-A6C34878D82A}">
                    <a16:rowId xmlns="" xmlns:a16="http://schemas.microsoft.com/office/drawing/2014/main" val="10008"/>
                  </a:ext>
                </a:extLst>
              </a:tr>
            </a:tbl>
          </a:graphicData>
        </a:graphic>
      </p:graphicFrame>
      <p:sp>
        <p:nvSpPr>
          <p:cNvPr id="8"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Principales funciones gráficas de R (cont.)</a:t>
            </a:r>
            <a:endParaRPr lang="es-MX" sz="1000" dirty="0" smtClean="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40483523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7" name="Tabla 6"/>
          <p:cNvGraphicFramePr>
            <a:graphicFrameLocks noGrp="1"/>
          </p:cNvGraphicFramePr>
          <p:nvPr>
            <p:extLst>
              <p:ext uri="{D42A27DB-BD31-4B8C-83A1-F6EECF244321}">
                <p14:modId xmlns:p14="http://schemas.microsoft.com/office/powerpoint/2010/main" val="3763266165"/>
              </p:ext>
            </p:extLst>
          </p:nvPr>
        </p:nvGraphicFramePr>
        <p:xfrm>
          <a:off x="1043608" y="1340768"/>
          <a:ext cx="7056785" cy="5120640"/>
        </p:xfrm>
        <a:graphic>
          <a:graphicData uri="http://schemas.openxmlformats.org/drawingml/2006/table">
            <a:tbl>
              <a:tblPr firstRow="1" bandRow="1">
                <a:tableStyleId>{5C22544A-7EE6-4342-B048-85BDC9FD1C3A}</a:tableStyleId>
              </a:tblPr>
              <a:tblGrid>
                <a:gridCol w="1800201">
                  <a:extLst>
                    <a:ext uri="{9D8B030D-6E8A-4147-A177-3AD203B41FA5}">
                      <a16:colId xmlns="" xmlns:a16="http://schemas.microsoft.com/office/drawing/2014/main" val="20000"/>
                    </a:ext>
                  </a:extLst>
                </a:gridCol>
                <a:gridCol w="5256584">
                  <a:extLst>
                    <a:ext uri="{9D8B030D-6E8A-4147-A177-3AD203B41FA5}">
                      <a16:colId xmlns="" xmlns:a16="http://schemas.microsoft.com/office/drawing/2014/main" val="20001"/>
                    </a:ext>
                  </a:extLst>
                </a:gridCol>
              </a:tblGrid>
              <a:tr h="252000">
                <a:tc>
                  <a:txBody>
                    <a:bodyPr/>
                    <a:lstStyle/>
                    <a:p>
                      <a:pPr algn="ctr"/>
                      <a:r>
                        <a:rPr lang="es-MX" sz="1200" dirty="0" smtClean="0"/>
                        <a:t>Función</a:t>
                      </a:r>
                      <a:endParaRPr lang="es-MX"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dirty="0" smtClean="0"/>
                        <a:t>Descripción</a:t>
                      </a:r>
                      <a:endParaRPr lang="es-MX" sz="1200" dirty="0"/>
                    </a:p>
                  </a:txBody>
                  <a:tcPr/>
                </a:tc>
                <a:extLst>
                  <a:ext uri="{0D108BD9-81ED-4DB2-BD59-A6C34878D82A}">
                    <a16:rowId xmlns="" xmlns:a16="http://schemas.microsoft.com/office/drawing/2014/main" val="10000"/>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barplot(x)</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histograma de los valores de x</a:t>
                      </a:r>
                    </a:p>
                  </a:txBody>
                  <a:tcPr/>
                </a:tc>
                <a:extLst>
                  <a:ext uri="{0D108BD9-81ED-4DB2-BD59-A6C34878D82A}">
                    <a16:rowId xmlns="" xmlns:a16="http://schemas.microsoft.com/office/drawing/2014/main" val="10001"/>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qqnorm(x)</a:t>
                      </a:r>
                    </a:p>
                    <a:p>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cuartiles de x con respecto a lo esperado bajo una distribución normal</a:t>
                      </a:r>
                    </a:p>
                  </a:txBody>
                  <a:tcPr/>
                </a:tc>
                <a:extLst>
                  <a:ext uri="{0D108BD9-81ED-4DB2-BD59-A6C34878D82A}">
                    <a16:rowId xmlns="" xmlns:a16="http://schemas.microsoft.com/office/drawing/2014/main" val="10002"/>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qqplot(x, 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cuartiles de y con respecto a los cuartiles de x</a:t>
                      </a:r>
                    </a:p>
                  </a:txBody>
                  <a:tcPr/>
                </a:tc>
                <a:extLst>
                  <a:ext uri="{0D108BD9-81ED-4DB2-BD59-A6C34878D82A}">
                    <a16:rowId xmlns="" xmlns:a16="http://schemas.microsoft.com/office/drawing/2014/main" val="10003"/>
                  </a:ext>
                </a:extLst>
              </a:tr>
              <a:tr h="252000">
                <a:tc>
                  <a:txBody>
                    <a:bodyPr/>
                    <a:lstStyle/>
                    <a:p>
                      <a:r>
                        <a:rPr lang="es-MX" sz="1200" dirty="0" smtClean="0">
                          <a:latin typeface="Courier New" panose="02070309020205020404" pitchFamily="49" charset="0"/>
                          <a:cs typeface="Courier New" panose="02070309020205020404" pitchFamily="49" charset="0"/>
                        </a:rPr>
                        <a:t>contour(x, y,</a:t>
                      </a:r>
                    </a:p>
                    <a:p>
                      <a:r>
                        <a:rPr lang="es-MX" sz="1200" dirty="0" smtClean="0">
                          <a:latin typeface="Courier New" panose="02070309020205020404" pitchFamily="49" charset="0"/>
                          <a:cs typeface="Courier New" panose="02070309020205020404" pitchFamily="49" charset="0"/>
                        </a:rPr>
                        <a:t>z)</a:t>
                      </a:r>
                    </a:p>
                    <a:p>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gráfico de contornos (los datos son interpolados para dibujar las curvas), x y deben ser vectores, z debe ser una matriz tal que dim(z)=c(length(x), length(y))</a:t>
                      </a:r>
                    </a:p>
                    <a:p>
                      <a:r>
                        <a:rPr lang="es-MX" sz="1200" dirty="0" smtClean="0">
                          <a:latin typeface="Courier New" panose="02070309020205020404" pitchFamily="49" charset="0"/>
                          <a:cs typeface="Courier New" panose="02070309020205020404" pitchFamily="49" charset="0"/>
                        </a:rPr>
                        <a:t>(x y pueden ser omitidos)</a:t>
                      </a:r>
                    </a:p>
                  </a:txBody>
                  <a:tcPr/>
                </a:tc>
                <a:extLst>
                  <a:ext uri="{0D108BD9-81ED-4DB2-BD59-A6C34878D82A}">
                    <a16:rowId xmlns="" xmlns:a16="http://schemas.microsoft.com/office/drawing/2014/main" val="10004"/>
                  </a:ext>
                </a:extLst>
              </a:tr>
              <a:tr h="252000">
                <a:tc>
                  <a:txBody>
                    <a:bodyPr/>
                    <a:lstStyle/>
                    <a:p>
                      <a:r>
                        <a:rPr lang="es-MX" sz="1200" dirty="0" smtClean="0">
                          <a:latin typeface="Courier New" panose="02070309020205020404" pitchFamily="49" charset="0"/>
                          <a:cs typeface="Courier New" panose="02070309020205020404" pitchFamily="49" charset="0"/>
                        </a:rPr>
                        <a:t>filled.contour</a:t>
                      </a:r>
                    </a:p>
                    <a:p>
                      <a:r>
                        <a:rPr lang="es-MX" sz="1200" dirty="0" smtClean="0">
                          <a:latin typeface="Courier New" panose="02070309020205020404" pitchFamily="49" charset="0"/>
                          <a:cs typeface="Courier New" panose="02070309020205020404" pitchFamily="49" charset="0"/>
                        </a:rPr>
                        <a:t>(x, y, z)</a:t>
                      </a:r>
                    </a:p>
                  </a:txBody>
                  <a:tcPr/>
                </a:tc>
                <a:tc>
                  <a:txBody>
                    <a:bodyPr/>
                    <a:lstStyle/>
                    <a:p>
                      <a:r>
                        <a:rPr lang="es-MX" sz="1200" dirty="0" smtClean="0">
                          <a:latin typeface="Courier New" panose="02070309020205020404" pitchFamily="49" charset="0"/>
                          <a:cs typeface="Courier New" panose="02070309020205020404" pitchFamily="49" charset="0"/>
                        </a:rPr>
                        <a:t>igual al anterior, pero las áreas entre contornos están coloreadas, y se dibuja una leyenda de colores</a:t>
                      </a:r>
                    </a:p>
                  </a:txBody>
                  <a:tcPr/>
                </a:tc>
                <a:extLst>
                  <a:ext uri="{0D108BD9-81ED-4DB2-BD59-A6C34878D82A}">
                    <a16:rowId xmlns="" xmlns:a16="http://schemas.microsoft.com/office/drawing/2014/main" val="10005"/>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image(x, y, z))</a:t>
                      </a:r>
                    </a:p>
                    <a:p>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igual al anterior pero con colores (se grafican los datos crudos</a:t>
                      </a:r>
                    </a:p>
                  </a:txBody>
                  <a:tcPr/>
                </a:tc>
                <a:extLst>
                  <a:ext uri="{0D108BD9-81ED-4DB2-BD59-A6C34878D82A}">
                    <a16:rowId xmlns="" xmlns:a16="http://schemas.microsoft.com/office/drawing/2014/main" val="10006"/>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persp(x, y, z)</a:t>
                      </a:r>
                    </a:p>
                    <a:p>
                      <a:endParaRPr lang="es-MX"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igual al anterior pero en perspectiva (se grafican los datos crudos)</a:t>
                      </a:r>
                    </a:p>
                  </a:txBody>
                  <a:tcPr/>
                </a:tc>
                <a:extLst>
                  <a:ext uri="{0D108BD9-81ED-4DB2-BD59-A6C34878D82A}">
                    <a16:rowId xmlns="" xmlns:a16="http://schemas.microsoft.com/office/drawing/2014/main" val="10007"/>
                  </a:ext>
                </a:extLst>
              </a:tr>
              <a:tr h="25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urier New" panose="02070309020205020404" pitchFamily="49" charset="0"/>
                          <a:cs typeface="Courier New" panose="02070309020205020404" pitchFamily="49" charset="0"/>
                        </a:rPr>
                        <a:t>stars(x)</a:t>
                      </a:r>
                    </a:p>
                    <a:p>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si x es una matriz o un marco de datos, dibuja una gráfica con segmentos o una estrella, donde cada fila de x es representada por una estrella, y las columnas son las longitudes de los segmentos</a:t>
                      </a:r>
                    </a:p>
                  </a:txBody>
                  <a:tcPr/>
                </a:tc>
                <a:extLst>
                  <a:ext uri="{0D108BD9-81ED-4DB2-BD59-A6C34878D82A}">
                    <a16:rowId xmlns="" xmlns:a16="http://schemas.microsoft.com/office/drawing/2014/main" val="10008"/>
                  </a:ext>
                </a:extLst>
              </a:tr>
              <a:tr h="252000">
                <a:tc>
                  <a:txBody>
                    <a:bodyPr/>
                    <a:lstStyle/>
                    <a:p>
                      <a:r>
                        <a:rPr lang="es-MX" sz="1200" dirty="0" smtClean="0">
                          <a:latin typeface="Courier New" panose="02070309020205020404" pitchFamily="49" charset="0"/>
                          <a:cs typeface="Courier New" panose="02070309020205020404" pitchFamily="49" charset="0"/>
                        </a:rPr>
                        <a:t>symbols(x, y,</a:t>
                      </a:r>
                    </a:p>
                    <a:p>
                      <a:r>
                        <a:rPr lang="es-MX" sz="1200" dirty="0" smtClean="0">
                          <a:latin typeface="Courier New" panose="02070309020205020404" pitchFamily="49" charset="0"/>
                          <a:cs typeface="Courier New" panose="02070309020205020404" pitchFamily="49" charset="0"/>
                        </a:rPr>
                        <a:t>...)</a:t>
                      </a:r>
                    </a:p>
                    <a:p>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dibuja, en las coordenadas dadas por x y , símbolos (círculos, cuadrados, rectángulos, estrellas, termómetros o cajas) cuyos tamaños, colores... son especificados con argumentos adicionales</a:t>
                      </a:r>
                    </a:p>
                  </a:txBody>
                  <a:tcPr/>
                </a:tc>
                <a:extLst>
                  <a:ext uri="{0D108BD9-81ED-4DB2-BD59-A6C34878D82A}">
                    <a16:rowId xmlns="" xmlns:a16="http://schemas.microsoft.com/office/drawing/2014/main" val="10009"/>
                  </a:ext>
                </a:extLst>
              </a:tr>
            </a:tbl>
          </a:graphicData>
        </a:graphic>
      </p:graphicFrame>
      <p:sp>
        <p:nvSpPr>
          <p:cNvPr id="8"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Principales funciones gráficas de R (cont.)</a:t>
            </a:r>
            <a:endParaRPr lang="es-MX" sz="1000" dirty="0" smtClean="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849277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a:latin typeface="Tahoma" pitchFamily="34" charset="0"/>
                <a:ea typeface="Tahoma" pitchFamily="34" charset="0"/>
                <a:cs typeface="Tahoma" pitchFamily="34" charset="0"/>
              </a:rPr>
              <a:t>GRÁFICOS EN R</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b="1" dirty="0" smtClean="0">
                <a:latin typeface="Tahoma" pitchFamily="34" charset="0"/>
                <a:ea typeface="Tahoma" pitchFamily="34" charset="0"/>
                <a:cs typeface="Tahoma" pitchFamily="34" charset="0"/>
              </a:rPr>
              <a:t>Ejemplo</a:t>
            </a: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Se considera un </a:t>
            </a:r>
            <a:r>
              <a:rPr lang="es-MX" sz="1500" dirty="0">
                <a:latin typeface="Tahoma" pitchFamily="34" charset="0"/>
                <a:ea typeface="Tahoma" pitchFamily="34" charset="0"/>
                <a:cs typeface="Tahoma" pitchFamily="34" charset="0"/>
              </a:rPr>
              <a:t>ejemplo simple </a:t>
            </a:r>
            <a:r>
              <a:rPr lang="es-MX" sz="1500" dirty="0" smtClean="0">
                <a:latin typeface="Tahoma" pitchFamily="34" charset="0"/>
                <a:ea typeface="Tahoma" pitchFamily="34" charset="0"/>
                <a:cs typeface="Tahoma" pitchFamily="34" charset="0"/>
              </a:rPr>
              <a:t>de una gráfica </a:t>
            </a:r>
            <a:r>
              <a:rPr lang="es-MX" sz="1500" dirty="0">
                <a:latin typeface="Tahoma" pitchFamily="34" charset="0"/>
                <a:ea typeface="Tahoma" pitchFamily="34" charset="0"/>
                <a:cs typeface="Tahoma" pitchFamily="34" charset="0"/>
              </a:rPr>
              <a:t>bivariada con 10 pares </a:t>
            </a:r>
            <a:r>
              <a:rPr lang="es-MX" sz="1500" dirty="0" smtClean="0">
                <a:latin typeface="Tahoma" pitchFamily="34" charset="0"/>
                <a:ea typeface="Tahoma" pitchFamily="34" charset="0"/>
                <a:cs typeface="Tahoma" pitchFamily="34" charset="0"/>
              </a:rPr>
              <a:t>de coordenadas </a:t>
            </a:r>
            <a:r>
              <a:rPr lang="es-MX" sz="1500" dirty="0">
                <a:latin typeface="Tahoma" pitchFamily="34" charset="0"/>
                <a:ea typeface="Tahoma" pitchFamily="34" charset="0"/>
                <a:cs typeface="Tahoma" pitchFamily="34" charset="0"/>
              </a:rPr>
              <a:t>generadas al </a:t>
            </a:r>
            <a:r>
              <a:rPr lang="es-MX" sz="1500" dirty="0" smtClean="0">
                <a:latin typeface="Tahoma" pitchFamily="34" charset="0"/>
                <a:ea typeface="Tahoma" pitchFamily="34" charset="0"/>
                <a:cs typeface="Tahoma" pitchFamily="34" charset="0"/>
              </a:rPr>
              <a:t>azar. </a:t>
            </a:r>
            <a:endParaRPr lang="es-MX" sz="1500" dirty="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7" name="Imagen 6"/>
          <p:cNvPicPr>
            <a:picLocks noChangeAspect="1"/>
          </p:cNvPicPr>
          <p:nvPr/>
        </p:nvPicPr>
        <p:blipFill>
          <a:blip r:embed="rId2"/>
          <a:stretch>
            <a:fillRect/>
          </a:stretch>
        </p:blipFill>
        <p:spPr>
          <a:xfrm>
            <a:off x="971600" y="2780928"/>
            <a:ext cx="7067647" cy="3780000"/>
          </a:xfrm>
          <a:prstGeom prst="rect">
            <a:avLst/>
          </a:prstGeom>
        </p:spPr>
      </p:pic>
    </p:spTree>
    <p:extLst>
      <p:ext uri="{BB962C8B-B14F-4D97-AF65-F5344CB8AC3E}">
        <p14:creationId xmlns:p14="http://schemas.microsoft.com/office/powerpoint/2010/main" val="10864819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971599" y="2348880"/>
            <a:ext cx="7067647" cy="3780000"/>
          </a:xfrm>
          <a:prstGeom prst="rect">
            <a:avLst/>
          </a:prstGeom>
        </p:spPr>
      </p:pic>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a:latin typeface="Tahoma" pitchFamily="34" charset="0"/>
                <a:ea typeface="Tahoma" pitchFamily="34" charset="0"/>
                <a:cs typeface="Tahoma" pitchFamily="34" charset="0"/>
              </a:rPr>
              <a:t>GRÁFICOS EN R</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b="1" dirty="0" smtClean="0">
                <a:latin typeface="Tahoma" pitchFamily="34" charset="0"/>
                <a:ea typeface="Tahoma" pitchFamily="34" charset="0"/>
                <a:cs typeface="Tahoma" pitchFamily="34" charset="0"/>
              </a:rPr>
              <a:t>Ejemplo (cont.)</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29602843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955148" y="2348880"/>
            <a:ext cx="7067647" cy="3780000"/>
          </a:xfrm>
          <a:prstGeom prst="rect">
            <a:avLst/>
          </a:prstGeom>
        </p:spPr>
      </p:pic>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a:latin typeface="Tahoma" pitchFamily="34" charset="0"/>
                <a:ea typeface="Tahoma" pitchFamily="34" charset="0"/>
                <a:cs typeface="Tahoma" pitchFamily="34" charset="0"/>
              </a:rPr>
              <a:t>GRÁFICOS EN R</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b="1" dirty="0" smtClean="0">
                <a:latin typeface="Tahoma" pitchFamily="34" charset="0"/>
                <a:ea typeface="Tahoma" pitchFamily="34" charset="0"/>
                <a:cs typeface="Tahoma" pitchFamily="34" charset="0"/>
              </a:rPr>
              <a:t>Ejemplo (cont.)</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14789151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259632" y="3212976"/>
            <a:ext cx="669674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403648" y="980728"/>
            <a:ext cx="6480720"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000" b="1" dirty="0" smtClean="0">
              <a:latin typeface="Tahoma" pitchFamily="34" charset="0"/>
              <a:ea typeface="Tahoma" pitchFamily="34" charset="0"/>
              <a:cs typeface="Tahoma" pitchFamily="34" charset="0"/>
            </a:endParaRP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Introducción al Software 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Manejo de gráficos en 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Distribuciones de datos en 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Estimación de intervalos de confianza en muestras con R</a:t>
            </a:r>
          </a:p>
        </p:txBody>
      </p:sp>
    </p:spTree>
    <p:extLst>
      <p:ext uri="{BB962C8B-B14F-4D97-AF65-F5344CB8AC3E}">
        <p14:creationId xmlns:p14="http://schemas.microsoft.com/office/powerpoint/2010/main" val="391469099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DISTRIBUCIÓN DE DATOS EN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a:latin typeface="Tahoma" pitchFamily="34" charset="0"/>
                <a:ea typeface="Tahoma" pitchFamily="34" charset="0"/>
                <a:cs typeface="Tahoma" pitchFamily="34" charset="0"/>
              </a:rPr>
              <a:t>Dados </a:t>
            </a:r>
            <a:r>
              <a:rPr lang="es-MX" sz="1500" dirty="0" smtClean="0">
                <a:latin typeface="Tahoma" pitchFamily="34" charset="0"/>
                <a:ea typeface="Tahoma" pitchFamily="34" charset="0"/>
                <a:cs typeface="Tahoma" pitchFamily="34" charset="0"/>
              </a:rPr>
              <a:t>un conjunto de </a:t>
            </a:r>
            <a:r>
              <a:rPr lang="es-MX" sz="1500" dirty="0">
                <a:latin typeface="Tahoma" pitchFamily="34" charset="0"/>
                <a:ea typeface="Tahoma" pitchFamily="34" charset="0"/>
                <a:cs typeface="Tahoma" pitchFamily="34" charset="0"/>
              </a:rPr>
              <a:t>datos </a:t>
            </a:r>
            <a:r>
              <a:rPr lang="es-MX" sz="1500" dirty="0" smtClean="0">
                <a:latin typeface="Tahoma" pitchFamily="34" charset="0"/>
                <a:ea typeface="Tahoma" pitchFamily="34" charset="0"/>
                <a:cs typeface="Tahoma" pitchFamily="34" charset="0"/>
              </a:rPr>
              <a:t>unidimensionales, </a:t>
            </a:r>
            <a:r>
              <a:rPr lang="es-MX" sz="1500" dirty="0">
                <a:latin typeface="Tahoma" pitchFamily="34" charset="0"/>
                <a:ea typeface="Tahoma" pitchFamily="34" charset="0"/>
                <a:cs typeface="Tahoma" pitchFamily="34" charset="0"/>
              </a:rPr>
              <a:t>su </a:t>
            </a:r>
            <a:r>
              <a:rPr lang="es-MX" sz="1500" dirty="0" smtClean="0">
                <a:latin typeface="Tahoma" pitchFamily="34" charset="0"/>
                <a:ea typeface="Tahoma" pitchFamily="34" charset="0"/>
                <a:cs typeface="Tahoma" pitchFamily="34" charset="0"/>
              </a:rPr>
              <a:t>distribución </a:t>
            </a:r>
            <a:r>
              <a:rPr lang="es-MX" sz="1500" dirty="0">
                <a:latin typeface="Tahoma" pitchFamily="34" charset="0"/>
                <a:ea typeface="Tahoma" pitchFamily="34" charset="0"/>
                <a:cs typeface="Tahoma" pitchFamily="34" charset="0"/>
              </a:rPr>
              <a:t>puede estudiarse de muchas </a:t>
            </a:r>
            <a:r>
              <a:rPr lang="es-MX" sz="1500" dirty="0" smtClean="0">
                <a:latin typeface="Tahoma" pitchFamily="34" charset="0"/>
                <a:ea typeface="Tahoma" pitchFamily="34" charset="0"/>
                <a:cs typeface="Tahoma" pitchFamily="34" charset="0"/>
              </a:rPr>
              <a:t>formas. </a:t>
            </a: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La más </a:t>
            </a:r>
            <a:r>
              <a:rPr lang="es-MX" sz="1500" dirty="0">
                <a:latin typeface="Tahoma" pitchFamily="34" charset="0"/>
                <a:ea typeface="Tahoma" pitchFamily="34" charset="0"/>
                <a:cs typeface="Tahoma" pitchFamily="34" charset="0"/>
              </a:rPr>
              <a:t>sencilla es realizar un resumen </a:t>
            </a:r>
            <a:r>
              <a:rPr lang="es-MX" sz="1500" dirty="0" smtClean="0">
                <a:latin typeface="Tahoma" pitchFamily="34" charset="0"/>
                <a:ea typeface="Tahoma" pitchFamily="34" charset="0"/>
                <a:cs typeface="Tahoma" pitchFamily="34" charset="0"/>
              </a:rPr>
              <a:t>estadístico</a:t>
            </a:r>
            <a:r>
              <a:rPr lang="es-MX" sz="1500" dirty="0">
                <a:latin typeface="Tahoma" pitchFamily="34" charset="0"/>
                <a:ea typeface="Tahoma" pitchFamily="34" charset="0"/>
                <a:cs typeface="Tahoma" pitchFamily="34" charset="0"/>
              </a:rPr>
              <a:t>, y ello puede obtenerse </a:t>
            </a:r>
            <a:r>
              <a:rPr lang="es-MX" sz="1500" dirty="0" smtClean="0">
                <a:latin typeface="Tahoma" pitchFamily="34" charset="0"/>
                <a:ea typeface="Tahoma" pitchFamily="34" charset="0"/>
                <a:cs typeface="Tahoma" pitchFamily="34" charset="0"/>
              </a:rPr>
              <a:t>fácilmente con cualquiera </a:t>
            </a:r>
            <a:r>
              <a:rPr lang="es-MX" sz="1500" dirty="0">
                <a:latin typeface="Tahoma" pitchFamily="34" charset="0"/>
                <a:ea typeface="Tahoma" pitchFamily="34" charset="0"/>
                <a:cs typeface="Tahoma" pitchFamily="34" charset="0"/>
              </a:rPr>
              <a:t>de las funciones </a:t>
            </a:r>
            <a:r>
              <a:rPr lang="es-MX" sz="1500" dirty="0">
                <a:latin typeface="Courier New" panose="02070309020205020404" pitchFamily="49" charset="0"/>
                <a:ea typeface="Tahoma" pitchFamily="34" charset="0"/>
                <a:cs typeface="Courier New" panose="02070309020205020404" pitchFamily="49" charset="0"/>
              </a:rPr>
              <a:t>summary</a:t>
            </a:r>
            <a:r>
              <a:rPr lang="es-MX" sz="1500" dirty="0">
                <a:latin typeface="Tahoma" pitchFamily="34" charset="0"/>
                <a:ea typeface="Tahoma" pitchFamily="34" charset="0"/>
                <a:cs typeface="Tahoma" pitchFamily="34" charset="0"/>
              </a:rPr>
              <a:t> o </a:t>
            </a:r>
            <a:r>
              <a:rPr lang="es-MX" sz="1500" dirty="0">
                <a:latin typeface="Courier New" panose="02070309020205020404" pitchFamily="49" charset="0"/>
                <a:ea typeface="Tahoma" pitchFamily="34" charset="0"/>
                <a:cs typeface="Courier New" panose="02070309020205020404" pitchFamily="49" charset="0"/>
              </a:rPr>
              <a:t>fivenum</a:t>
            </a:r>
            <a:r>
              <a:rPr lang="es-MX" sz="1500" dirty="0">
                <a:latin typeface="Tahoma" pitchFamily="34" charset="0"/>
                <a:ea typeface="Tahoma" pitchFamily="34" charset="0"/>
                <a:cs typeface="Tahoma" pitchFamily="34" charset="0"/>
              </a:rPr>
              <a:t>; y </a:t>
            </a:r>
            <a:r>
              <a:rPr lang="es-MX" sz="1500" dirty="0" smtClean="0">
                <a:latin typeface="Tahoma" pitchFamily="34" charset="0"/>
                <a:ea typeface="Tahoma" pitchFamily="34" charset="0"/>
                <a:cs typeface="Tahoma" pitchFamily="34" charset="0"/>
              </a:rPr>
              <a:t>también </a:t>
            </a:r>
            <a:r>
              <a:rPr lang="es-MX" sz="1500" dirty="0">
                <a:latin typeface="Tahoma" pitchFamily="34" charset="0"/>
                <a:ea typeface="Tahoma" pitchFamily="34" charset="0"/>
                <a:cs typeface="Tahoma" pitchFamily="34" charset="0"/>
              </a:rPr>
              <a:t>puede realizar un </a:t>
            </a:r>
            <a:r>
              <a:rPr lang="es-MX" sz="1500" b="1" dirty="0">
                <a:latin typeface="Tahoma" pitchFamily="34" charset="0"/>
                <a:ea typeface="Tahoma" pitchFamily="34" charset="0"/>
                <a:cs typeface="Tahoma" pitchFamily="34" charset="0"/>
              </a:rPr>
              <a:t>diagrama </a:t>
            </a:r>
            <a:r>
              <a:rPr lang="es-MX" sz="1500" b="1" dirty="0" smtClean="0">
                <a:latin typeface="Tahoma" pitchFamily="34" charset="0"/>
                <a:ea typeface="Tahoma" pitchFamily="34" charset="0"/>
                <a:cs typeface="Tahoma" pitchFamily="34" charset="0"/>
              </a:rPr>
              <a:t>de tallo </a:t>
            </a:r>
            <a:r>
              <a:rPr lang="es-MX" sz="1500" b="1" dirty="0">
                <a:latin typeface="Tahoma" pitchFamily="34" charset="0"/>
                <a:ea typeface="Tahoma" pitchFamily="34" charset="0"/>
                <a:cs typeface="Tahoma" pitchFamily="34" charset="0"/>
              </a:rPr>
              <a:t>y hojas</a:t>
            </a:r>
            <a:r>
              <a:rPr lang="es-MX" sz="1500" dirty="0">
                <a:latin typeface="Tahoma" pitchFamily="34" charset="0"/>
                <a:ea typeface="Tahoma" pitchFamily="34" charset="0"/>
                <a:cs typeface="Tahoma" pitchFamily="34" charset="0"/>
              </a:rPr>
              <a:t> con la </a:t>
            </a:r>
            <a:r>
              <a:rPr lang="es-MX" sz="1500" dirty="0" smtClean="0">
                <a:latin typeface="Tahoma" pitchFamily="34" charset="0"/>
                <a:ea typeface="Tahoma" pitchFamily="34" charset="0"/>
                <a:cs typeface="Tahoma" pitchFamily="34" charset="0"/>
              </a:rPr>
              <a:t>función </a:t>
            </a:r>
            <a:r>
              <a:rPr lang="es-MX" sz="1500" dirty="0">
                <a:latin typeface="Courier New" panose="02070309020205020404" pitchFamily="49" charset="0"/>
                <a:ea typeface="Tahoma" pitchFamily="34" charset="0"/>
                <a:cs typeface="Courier New" panose="02070309020205020404" pitchFamily="49" charset="0"/>
              </a:rPr>
              <a:t>stem</a:t>
            </a:r>
            <a:r>
              <a:rPr lang="es-MX" sz="1500" dirty="0">
                <a:latin typeface="Tahoma" pitchFamily="34" charset="0"/>
                <a:ea typeface="Tahoma" pitchFamily="34" charset="0"/>
                <a:cs typeface="Tahoma" pitchFamily="34" charset="0"/>
              </a:rPr>
              <a:t>.</a:t>
            </a:r>
            <a:endParaRPr lang="es-MX" sz="15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8285115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980728"/>
            <a:ext cx="7632848" cy="5501319"/>
          </a:xfrm>
        </p:spPr>
        <p:txBody>
          <a:bodyPr>
            <a:noAutofit/>
          </a:bodyPr>
          <a:lstStyle/>
          <a:p>
            <a:pPr marL="0" indent="0" algn="just">
              <a:lnSpc>
                <a:spcPct val="140000"/>
              </a:lnSpc>
              <a:buNone/>
            </a:pPr>
            <a:r>
              <a:rPr lang="es-MX" sz="1400" b="1" dirty="0">
                <a:latin typeface="Tahoma" pitchFamily="34" charset="0"/>
                <a:ea typeface="Tahoma" pitchFamily="34" charset="0"/>
                <a:cs typeface="Tahoma" pitchFamily="34" charset="0"/>
              </a:rPr>
              <a:t>BIBLIOGRAFÍA BÁSICA</a:t>
            </a:r>
          </a:p>
          <a:p>
            <a:pPr marL="263525" indent="-263525" algn="just">
              <a:lnSpc>
                <a:spcPct val="140000"/>
              </a:lnSpc>
              <a:buFont typeface="Wingdings" pitchFamily="2" charset="2"/>
              <a:buChar char="v"/>
            </a:pPr>
            <a:r>
              <a:rPr lang="es-MX" sz="1400" dirty="0">
                <a:latin typeface="Tahoma" pitchFamily="34" charset="0"/>
                <a:ea typeface="Tahoma" pitchFamily="34" charset="0"/>
                <a:cs typeface="Tahoma" pitchFamily="34" charset="0"/>
              </a:rPr>
              <a:t>Canavos, C. G:, Probabilidad y estadística, aplicaciones y métodos, Mc Graw Hill, México, 1986.</a:t>
            </a:r>
          </a:p>
          <a:p>
            <a:pPr marL="263525" indent="-263525" algn="just">
              <a:lnSpc>
                <a:spcPct val="140000"/>
              </a:lnSpc>
              <a:buFont typeface="Wingdings" pitchFamily="2" charset="2"/>
              <a:buChar char="v"/>
            </a:pPr>
            <a:r>
              <a:rPr lang="es-MX" sz="1400" dirty="0">
                <a:latin typeface="Tahoma" pitchFamily="34" charset="0"/>
                <a:ea typeface="Tahoma" pitchFamily="34" charset="0"/>
                <a:cs typeface="Tahoma" pitchFamily="34" charset="0"/>
              </a:rPr>
              <a:t>DeVore, J. L., Probabilidad y Estadística para ingeniería y ciencias, Sexta ed. Thomson, México, 2005.</a:t>
            </a:r>
          </a:p>
          <a:p>
            <a:pPr marL="263525" indent="-263525" algn="just">
              <a:lnSpc>
                <a:spcPct val="140000"/>
              </a:lnSpc>
              <a:buFont typeface="Wingdings" pitchFamily="2" charset="2"/>
              <a:buChar char="v"/>
            </a:pPr>
            <a:r>
              <a:rPr lang="es-MX" sz="1400" dirty="0">
                <a:latin typeface="Tahoma" pitchFamily="34" charset="0"/>
                <a:ea typeface="Tahoma" pitchFamily="34" charset="0"/>
                <a:cs typeface="Tahoma" pitchFamily="34" charset="0"/>
              </a:rPr>
              <a:t>Montgomery, C. D. Y G. C. Runger, Probabilidad y estadística aplicadas a la ingeniería, McGraw Hill, México, 1998.</a:t>
            </a:r>
          </a:p>
          <a:p>
            <a:pPr marL="263525" indent="-263525" algn="just">
              <a:lnSpc>
                <a:spcPct val="140000"/>
              </a:lnSpc>
              <a:buFont typeface="Wingdings" pitchFamily="2" charset="2"/>
              <a:buChar char="v"/>
            </a:pPr>
            <a:r>
              <a:rPr lang="es-MX" sz="1400" dirty="0">
                <a:latin typeface="Tahoma" pitchFamily="34" charset="0"/>
                <a:ea typeface="Tahoma" pitchFamily="34" charset="0"/>
                <a:cs typeface="Tahoma" pitchFamily="34" charset="0"/>
              </a:rPr>
              <a:t>Navidi, W. Estadística para ingenieros y científicos, McGraw-Hill, México, 2006.</a:t>
            </a:r>
          </a:p>
          <a:p>
            <a:pPr marL="263525" indent="-263525" algn="just">
              <a:lnSpc>
                <a:spcPct val="140000"/>
              </a:lnSpc>
              <a:buFont typeface="Wingdings" pitchFamily="2" charset="2"/>
              <a:buChar char="v"/>
            </a:pPr>
            <a:r>
              <a:rPr lang="es-MX" sz="1400" dirty="0">
                <a:latin typeface="Tahoma" pitchFamily="34" charset="0"/>
                <a:ea typeface="Tahoma" pitchFamily="34" charset="0"/>
                <a:cs typeface="Tahoma" pitchFamily="34" charset="0"/>
              </a:rPr>
              <a:t>Scheafer, R. L. y J. T. McClave, Probabilidad y estadística para ingenieros, Iberoamérica, México, 1993.</a:t>
            </a:r>
          </a:p>
          <a:p>
            <a:pPr marL="263525" indent="-263525" algn="just">
              <a:lnSpc>
                <a:spcPct val="140000"/>
              </a:lnSpc>
              <a:buFont typeface="Wingdings" pitchFamily="2" charset="2"/>
              <a:buChar char="v"/>
            </a:pPr>
            <a:r>
              <a:rPr lang="es-MX" sz="1400" dirty="0">
                <a:latin typeface="Tahoma" pitchFamily="34" charset="0"/>
                <a:ea typeface="Tahoma" pitchFamily="34" charset="0"/>
                <a:cs typeface="Tahoma" pitchFamily="34" charset="0"/>
              </a:rPr>
              <a:t>Walpole, R. R. H. Myers y S. Myers, Probabilidad y estadística para ingeniería y ciencia, Octava ed. Prentice Hall Pearson, México, </a:t>
            </a:r>
            <a:r>
              <a:rPr lang="es-MX" sz="1400" dirty="0" smtClean="0">
                <a:latin typeface="Tahoma" pitchFamily="34" charset="0"/>
                <a:ea typeface="Tahoma" pitchFamily="34" charset="0"/>
                <a:cs typeface="Tahoma" pitchFamily="34" charset="0"/>
              </a:rPr>
              <a:t>2007.</a:t>
            </a:r>
            <a:endParaRPr lang="es-MX" sz="1400" dirty="0">
              <a:latin typeface="Tahoma" pitchFamily="34" charset="0"/>
              <a:ea typeface="Tahoma" pitchFamily="34" charset="0"/>
              <a:cs typeface="Tahoma" pitchFamily="34" charset="0"/>
            </a:endParaRPr>
          </a:p>
          <a:p>
            <a:pPr marL="263525" indent="-263525" algn="just">
              <a:lnSpc>
                <a:spcPct val="140000"/>
              </a:lnSpc>
              <a:buFont typeface="Wingdings" pitchFamily="2" charset="2"/>
              <a:buChar char="v"/>
            </a:pPr>
            <a:r>
              <a:rPr lang="es-MX" sz="1400" dirty="0">
                <a:latin typeface="Tahoma" pitchFamily="34" charset="0"/>
                <a:ea typeface="Tahoma" pitchFamily="34" charset="0"/>
                <a:cs typeface="Tahoma" pitchFamily="34" charset="0"/>
              </a:rPr>
              <a:t>Weimer, R. C., Estadística, CECSA, México, 1996.</a:t>
            </a:r>
          </a:p>
        </p:txBody>
      </p:sp>
    </p:spTree>
    <p:extLst>
      <p:ext uri="{BB962C8B-B14F-4D97-AF65-F5344CB8AC3E}">
        <p14:creationId xmlns:p14="http://schemas.microsoft.com/office/powerpoint/2010/main" val="20386749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904656"/>
          </a:xfrm>
        </p:spPr>
        <p:txBody>
          <a:bodyPr>
            <a:noAutofit/>
          </a:bodyPr>
          <a:lstStyle/>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2" name="Imagen 1"/>
          <p:cNvPicPr>
            <a:picLocks noChangeAspect="1"/>
          </p:cNvPicPr>
          <p:nvPr/>
        </p:nvPicPr>
        <p:blipFill>
          <a:blip r:embed="rId2"/>
          <a:stretch>
            <a:fillRect/>
          </a:stretch>
        </p:blipFill>
        <p:spPr>
          <a:xfrm>
            <a:off x="1547665" y="745649"/>
            <a:ext cx="6099823" cy="5760000"/>
          </a:xfrm>
          <a:prstGeom prst="rect">
            <a:avLst/>
          </a:prstGeom>
        </p:spPr>
      </p:pic>
    </p:spTree>
    <p:extLst>
      <p:ext uri="{BB962C8B-B14F-4D97-AF65-F5344CB8AC3E}">
        <p14:creationId xmlns:p14="http://schemas.microsoft.com/office/powerpoint/2010/main" val="294299332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DISTRIBUCIÓN DE DATOS EN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Se puede </a:t>
            </a:r>
            <a:r>
              <a:rPr lang="es-MX" sz="1500" dirty="0">
                <a:latin typeface="Tahoma" pitchFamily="34" charset="0"/>
                <a:ea typeface="Tahoma" pitchFamily="34" charset="0"/>
                <a:cs typeface="Tahoma" pitchFamily="34" charset="0"/>
              </a:rPr>
              <a:t>representar </a:t>
            </a:r>
            <a:r>
              <a:rPr lang="es-MX" sz="1500" dirty="0" smtClean="0">
                <a:latin typeface="Tahoma" pitchFamily="34" charset="0"/>
                <a:ea typeface="Tahoma" pitchFamily="34" charset="0"/>
                <a:cs typeface="Tahoma" pitchFamily="34" charset="0"/>
              </a:rPr>
              <a:t>un </a:t>
            </a:r>
            <a:r>
              <a:rPr lang="es-MX" sz="1500" b="1" dirty="0">
                <a:latin typeface="Tahoma" pitchFamily="34" charset="0"/>
                <a:ea typeface="Tahoma" pitchFamily="34" charset="0"/>
                <a:cs typeface="Tahoma" pitchFamily="34" charset="0"/>
              </a:rPr>
              <a:t>histograma</a:t>
            </a:r>
            <a:r>
              <a:rPr lang="es-MX" sz="1500" dirty="0">
                <a:latin typeface="Tahoma" pitchFamily="34" charset="0"/>
                <a:ea typeface="Tahoma" pitchFamily="34" charset="0"/>
                <a:cs typeface="Tahoma" pitchFamily="34" charset="0"/>
              </a:rPr>
              <a:t> utilizando </a:t>
            </a:r>
            <a:r>
              <a:rPr lang="es-MX" sz="1500" dirty="0" smtClean="0">
                <a:latin typeface="Tahoma" pitchFamily="34" charset="0"/>
                <a:ea typeface="Tahoma" pitchFamily="34" charset="0"/>
                <a:cs typeface="Tahoma" pitchFamily="34" charset="0"/>
              </a:rPr>
              <a:t>la función </a:t>
            </a:r>
            <a:r>
              <a:rPr lang="es-MX" sz="1500" dirty="0">
                <a:latin typeface="Courier New" panose="02070309020205020404" pitchFamily="49" charset="0"/>
                <a:ea typeface="Tahoma" pitchFamily="34" charset="0"/>
                <a:cs typeface="Courier New" panose="02070309020205020404" pitchFamily="49" charset="0"/>
              </a:rPr>
              <a:t>hist</a:t>
            </a:r>
            <a:r>
              <a:rPr lang="es-MX" sz="1500" dirty="0">
                <a:latin typeface="Tahoma" pitchFamily="34" charset="0"/>
                <a:ea typeface="Tahoma" pitchFamily="34" charset="0"/>
                <a:cs typeface="Tahoma" pitchFamily="34" charset="0"/>
              </a:rPr>
              <a:t>.</a:t>
            </a:r>
            <a:endParaRPr lang="es-MX" sz="15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3" name="Imagen 2"/>
          <p:cNvPicPr>
            <a:picLocks noChangeAspect="1"/>
          </p:cNvPicPr>
          <p:nvPr/>
        </p:nvPicPr>
        <p:blipFill>
          <a:blip r:embed="rId2"/>
          <a:stretch>
            <a:fillRect/>
          </a:stretch>
        </p:blipFill>
        <p:spPr>
          <a:xfrm>
            <a:off x="1547664" y="1988840"/>
            <a:ext cx="6120000" cy="4482993"/>
          </a:xfrm>
          <a:prstGeom prst="rect">
            <a:avLst/>
          </a:prstGeom>
        </p:spPr>
      </p:pic>
    </p:spTree>
    <p:extLst>
      <p:ext uri="{BB962C8B-B14F-4D97-AF65-F5344CB8AC3E}">
        <p14:creationId xmlns:p14="http://schemas.microsoft.com/office/powerpoint/2010/main" val="332108699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587252" y="2277352"/>
            <a:ext cx="5897488" cy="4320000"/>
          </a:xfrm>
          <a:prstGeom prst="rect">
            <a:avLst/>
          </a:prstGeom>
        </p:spPr>
      </p:pic>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DISTRIBUCIÓN DE DATOS EN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Con las instrucciones </a:t>
            </a:r>
            <a:r>
              <a:rPr lang="es-MX" sz="1500" dirty="0" smtClean="0">
                <a:latin typeface="Courier New" panose="02070309020205020404" pitchFamily="49" charset="0"/>
                <a:ea typeface="Tahoma" pitchFamily="34" charset="0"/>
                <a:cs typeface="Courier New" panose="02070309020205020404" pitchFamily="49" charset="0"/>
              </a:rPr>
              <a:t>seq</a:t>
            </a:r>
            <a:r>
              <a:rPr lang="es-MX" sz="1500" dirty="0" smtClean="0">
                <a:latin typeface="Tahoma" pitchFamily="34" charset="0"/>
                <a:ea typeface="Tahoma" pitchFamily="34" charset="0"/>
                <a:cs typeface="Tahoma" pitchFamily="34" charset="0"/>
              </a:rPr>
              <a:t>, podemos definir los </a:t>
            </a:r>
            <a:r>
              <a:rPr lang="es-MX" sz="1500" b="1" dirty="0" smtClean="0">
                <a:latin typeface="Tahoma" pitchFamily="34" charset="0"/>
                <a:ea typeface="Tahoma" pitchFamily="34" charset="0"/>
                <a:cs typeface="Tahoma" pitchFamily="34" charset="0"/>
              </a:rPr>
              <a:t>intervalos menores</a:t>
            </a:r>
            <a:r>
              <a:rPr lang="es-MX" sz="1500" dirty="0" smtClean="0">
                <a:latin typeface="Tahoma" pitchFamily="34" charset="0"/>
                <a:ea typeface="Tahoma" pitchFamily="34" charset="0"/>
                <a:cs typeface="Tahoma" pitchFamily="34" charset="0"/>
              </a:rPr>
              <a:t> y agregar un </a:t>
            </a:r>
            <a:r>
              <a:rPr lang="es-MX" sz="1500" b="1" dirty="0" smtClean="0">
                <a:latin typeface="Tahoma" pitchFamily="34" charset="0"/>
                <a:ea typeface="Tahoma" pitchFamily="34" charset="0"/>
                <a:cs typeface="Tahoma" pitchFamily="34" charset="0"/>
              </a:rPr>
              <a:t>gráfico de densidad</a:t>
            </a:r>
            <a:r>
              <a:rPr lang="es-MX" sz="1500" dirty="0" smtClean="0">
                <a:latin typeface="Tahoma" pitchFamily="34" charset="0"/>
                <a:ea typeface="Tahoma" pitchFamily="34" charset="0"/>
                <a:cs typeface="Tahoma" pitchFamily="34" charset="0"/>
              </a:rPr>
              <a:t> con la función </a:t>
            </a:r>
            <a:r>
              <a:rPr lang="es-MX" sz="1500" dirty="0" smtClean="0">
                <a:latin typeface="Courier New" panose="02070309020205020404" pitchFamily="49" charset="0"/>
                <a:ea typeface="Tahoma" pitchFamily="34" charset="0"/>
                <a:cs typeface="Courier New" panose="02070309020205020404" pitchFamily="49" charset="0"/>
              </a:rPr>
              <a:t>density</a:t>
            </a:r>
            <a:r>
              <a:rPr lang="es-MX" sz="1500" dirty="0" smtClean="0">
                <a:latin typeface="Tahoma" pitchFamily="34" charset="0"/>
                <a:ea typeface="Tahoma" pitchFamily="34" charset="0"/>
                <a:cs typeface="Tahoma" pitchFamily="34" charset="0"/>
              </a:rPr>
              <a:t>. </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30184242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587251" y="2060848"/>
            <a:ext cx="5897489" cy="4320000"/>
          </a:xfrm>
          <a:prstGeom prst="rect">
            <a:avLst/>
          </a:prstGeom>
        </p:spPr>
      </p:pic>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DISTRIBUCIÓN DE DATOS EN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Se puede representar la </a:t>
            </a:r>
            <a:r>
              <a:rPr lang="es-MX" sz="1500" b="1" dirty="0" smtClean="0">
                <a:latin typeface="Tahoma" pitchFamily="34" charset="0"/>
                <a:ea typeface="Tahoma" pitchFamily="34" charset="0"/>
                <a:cs typeface="Tahoma" pitchFamily="34" charset="0"/>
              </a:rPr>
              <a:t>función de distribución empírica</a:t>
            </a:r>
            <a:r>
              <a:rPr lang="es-MX" sz="1500" dirty="0" smtClean="0">
                <a:latin typeface="Tahoma" pitchFamily="34" charset="0"/>
                <a:ea typeface="Tahoma" pitchFamily="34" charset="0"/>
                <a:cs typeface="Tahoma" pitchFamily="34" charset="0"/>
              </a:rPr>
              <a:t> con la función </a:t>
            </a:r>
            <a:r>
              <a:rPr lang="es-MX" sz="1500" dirty="0" smtClean="0">
                <a:latin typeface="Courier New" panose="02070309020205020404" pitchFamily="49" charset="0"/>
                <a:ea typeface="Tahoma" pitchFamily="34" charset="0"/>
                <a:cs typeface="Courier New" panose="02070309020205020404" pitchFamily="49" charset="0"/>
              </a:rPr>
              <a:t>ecdf. </a:t>
            </a:r>
            <a:endParaRPr lang="es-MX" sz="15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94725268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587252" y="2277352"/>
            <a:ext cx="5897488" cy="4320000"/>
          </a:xfrm>
          <a:prstGeom prst="rect">
            <a:avLst/>
          </a:prstGeom>
        </p:spPr>
      </p:pic>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DISTRIBUCIÓN DE DATOS EN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a:latin typeface="Tahoma" pitchFamily="34" charset="0"/>
                <a:ea typeface="Tahoma" pitchFamily="34" charset="0"/>
                <a:cs typeface="Tahoma" pitchFamily="34" charset="0"/>
              </a:rPr>
              <a:t>Los </a:t>
            </a:r>
            <a:r>
              <a:rPr lang="es-MX" sz="1500" dirty="0" smtClean="0">
                <a:latin typeface="Tahoma" pitchFamily="34" charset="0"/>
                <a:ea typeface="Tahoma" pitchFamily="34" charset="0"/>
                <a:cs typeface="Tahoma" pitchFamily="34" charset="0"/>
              </a:rPr>
              <a:t>gráficos </a:t>
            </a:r>
            <a:r>
              <a:rPr lang="es-MX" sz="1500" b="1" dirty="0" smtClean="0">
                <a:latin typeface="Tahoma" pitchFamily="34" charset="0"/>
                <a:ea typeface="Tahoma" pitchFamily="34" charset="0"/>
                <a:cs typeface="Tahoma" pitchFamily="34" charset="0"/>
              </a:rPr>
              <a:t>cuantil-cuantil</a:t>
            </a:r>
            <a:r>
              <a:rPr lang="es-MX" sz="1500" dirty="0" smtClean="0">
                <a:latin typeface="Tahoma" pitchFamily="34" charset="0"/>
                <a:ea typeface="Tahoma" pitchFamily="34" charset="0"/>
                <a:cs typeface="Tahoma" pitchFamily="34" charset="0"/>
              </a:rPr>
              <a:t> </a:t>
            </a:r>
            <a:r>
              <a:rPr lang="es-MX" sz="1500" dirty="0">
                <a:latin typeface="Tahoma" pitchFamily="34" charset="0"/>
                <a:ea typeface="Tahoma" pitchFamily="34" charset="0"/>
                <a:cs typeface="Tahoma" pitchFamily="34" charset="0"/>
              </a:rPr>
              <a:t>("Q-Q plots") pueden </a:t>
            </a:r>
            <a:r>
              <a:rPr lang="es-MX" sz="1500" dirty="0" smtClean="0">
                <a:latin typeface="Tahoma" pitchFamily="34" charset="0"/>
                <a:ea typeface="Tahoma" pitchFamily="34" charset="0"/>
                <a:cs typeface="Tahoma" pitchFamily="34" charset="0"/>
              </a:rPr>
              <a:t>ayudar </a:t>
            </a:r>
            <a:r>
              <a:rPr lang="es-MX" sz="1500" dirty="0">
                <a:latin typeface="Tahoma" pitchFamily="34" charset="0"/>
                <a:ea typeface="Tahoma" pitchFamily="34" charset="0"/>
                <a:cs typeface="Tahoma" pitchFamily="34" charset="0"/>
              </a:rPr>
              <a:t>a examinar los datos </a:t>
            </a:r>
            <a:r>
              <a:rPr lang="es-MX" sz="1500" dirty="0" smtClean="0">
                <a:latin typeface="Tahoma" pitchFamily="34" charset="0"/>
                <a:ea typeface="Tahoma" pitchFamily="34" charset="0"/>
                <a:cs typeface="Tahoma" pitchFamily="34" charset="0"/>
              </a:rPr>
              <a:t>más cuidadosamente. Se puede usar la función </a:t>
            </a:r>
            <a:r>
              <a:rPr lang="es-MX" sz="1500" dirty="0" smtClean="0">
                <a:latin typeface="Courier New" panose="02070309020205020404" pitchFamily="49" charset="0"/>
                <a:ea typeface="Tahoma" pitchFamily="34" charset="0"/>
                <a:cs typeface="Courier New" panose="02070309020205020404" pitchFamily="49" charset="0"/>
              </a:rPr>
              <a:t>qqplot</a:t>
            </a:r>
            <a:r>
              <a:rPr lang="es-MX" sz="1500" dirty="0" smtClean="0">
                <a:latin typeface="Tahoma" pitchFamily="34" charset="0"/>
                <a:ea typeface="Tahoma" pitchFamily="34" charset="0"/>
                <a:cs typeface="Tahoma" pitchFamily="34" charset="0"/>
              </a:rPr>
              <a:t> para este fin.</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9579354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a:latin typeface="Tahoma" pitchFamily="34" charset="0"/>
                <a:ea typeface="Tahoma" pitchFamily="34" charset="0"/>
                <a:cs typeface="Tahoma" pitchFamily="34" charset="0"/>
              </a:rPr>
              <a:t>DISTRIBUCIÓN DE DATOS EN R</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7" name="Tabla 6"/>
          <p:cNvGraphicFramePr>
            <a:graphicFrameLocks noGrp="1"/>
          </p:cNvGraphicFramePr>
          <p:nvPr>
            <p:extLst/>
          </p:nvPr>
        </p:nvGraphicFramePr>
        <p:xfrm>
          <a:off x="2195736" y="1443568"/>
          <a:ext cx="4752528" cy="4937760"/>
        </p:xfrm>
        <a:graphic>
          <a:graphicData uri="http://schemas.openxmlformats.org/drawingml/2006/table">
            <a:tbl>
              <a:tblPr firstRow="1" bandRow="1">
                <a:tableStyleId>{5C22544A-7EE6-4342-B048-85BDC9FD1C3A}</a:tableStyleId>
              </a:tblPr>
              <a:tblGrid>
                <a:gridCol w="1669807">
                  <a:extLst>
                    <a:ext uri="{9D8B030D-6E8A-4147-A177-3AD203B41FA5}">
                      <a16:colId xmlns="" xmlns:a16="http://schemas.microsoft.com/office/drawing/2014/main" val="20000"/>
                    </a:ext>
                  </a:extLst>
                </a:gridCol>
                <a:gridCol w="3082721">
                  <a:extLst>
                    <a:ext uri="{9D8B030D-6E8A-4147-A177-3AD203B41FA5}">
                      <a16:colId xmlns="" xmlns:a16="http://schemas.microsoft.com/office/drawing/2014/main" val="20001"/>
                    </a:ext>
                  </a:extLst>
                </a:gridCol>
              </a:tblGrid>
              <a:tr h="252000">
                <a:tc>
                  <a:txBody>
                    <a:bodyPr/>
                    <a:lstStyle/>
                    <a:p>
                      <a:pPr algn="ctr"/>
                      <a:r>
                        <a:rPr lang="es-MX" sz="1200" dirty="0" smtClean="0"/>
                        <a:t>Distribución</a:t>
                      </a:r>
                      <a:endParaRPr lang="es-MX"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dirty="0" smtClean="0"/>
                        <a:t>Función</a:t>
                      </a:r>
                      <a:endParaRPr lang="es-MX" sz="1200" dirty="0"/>
                    </a:p>
                  </a:txBody>
                  <a:tcPr/>
                </a:tc>
                <a:extLst>
                  <a:ext uri="{0D108BD9-81ED-4DB2-BD59-A6C34878D82A}">
                    <a16:rowId xmlns="" xmlns:a16="http://schemas.microsoft.com/office/drawing/2014/main" val="10000"/>
                  </a:ext>
                </a:extLst>
              </a:tr>
              <a:tr h="252000">
                <a:tc>
                  <a:txBody>
                    <a:bodyPr/>
                    <a:lstStyle/>
                    <a:p>
                      <a:r>
                        <a:rPr lang="es-MX" sz="1200" dirty="0" smtClean="0"/>
                        <a:t>Normal</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rnorm(n, mean=0, sd=1)</a:t>
                      </a:r>
                      <a:endParaRPr lang="es-MX" sz="1200" dirty="0">
                        <a:latin typeface="Courier New" panose="02070309020205020404" pitchFamily="49" charset="0"/>
                        <a:cs typeface="Courier New" panose="02070309020205020404" pitchFamily="49" charset="0"/>
                      </a:endParaRPr>
                    </a:p>
                  </a:txBody>
                  <a:tcPr/>
                </a:tc>
                <a:extLst>
                  <a:ext uri="{0D108BD9-81ED-4DB2-BD59-A6C34878D82A}">
                    <a16:rowId xmlns="" xmlns:a16="http://schemas.microsoft.com/office/drawing/2014/main" val="10001"/>
                  </a:ext>
                </a:extLst>
              </a:tr>
              <a:tr h="252000">
                <a:tc>
                  <a:txBody>
                    <a:bodyPr/>
                    <a:lstStyle/>
                    <a:p>
                      <a:r>
                        <a:rPr lang="es-MX" sz="1200" dirty="0" smtClean="0"/>
                        <a:t>Exponencial</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rexp(n, rate=1)</a:t>
                      </a:r>
                      <a:endParaRPr lang="es-MX" sz="1200" dirty="0">
                        <a:latin typeface="Courier New" panose="02070309020205020404" pitchFamily="49" charset="0"/>
                        <a:cs typeface="Courier New" panose="02070309020205020404" pitchFamily="49" charset="0"/>
                      </a:endParaRPr>
                    </a:p>
                  </a:txBody>
                  <a:tcPr/>
                </a:tc>
                <a:extLst>
                  <a:ext uri="{0D108BD9-81ED-4DB2-BD59-A6C34878D82A}">
                    <a16:rowId xmlns="" xmlns:a16="http://schemas.microsoft.com/office/drawing/2014/main" val="10002"/>
                  </a:ext>
                </a:extLst>
              </a:tr>
              <a:tr h="252000">
                <a:tc>
                  <a:txBody>
                    <a:bodyPr/>
                    <a:lstStyle/>
                    <a:p>
                      <a:r>
                        <a:rPr lang="es-MX" sz="1200" dirty="0" smtClean="0"/>
                        <a:t>Gamma</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rgamma(n, shape, scale=1)</a:t>
                      </a:r>
                      <a:endParaRPr lang="es-MX" sz="1200" dirty="0">
                        <a:latin typeface="Courier New" panose="02070309020205020404" pitchFamily="49" charset="0"/>
                        <a:cs typeface="Courier New" panose="02070309020205020404" pitchFamily="49" charset="0"/>
                      </a:endParaRPr>
                    </a:p>
                  </a:txBody>
                  <a:tcPr/>
                </a:tc>
                <a:extLst>
                  <a:ext uri="{0D108BD9-81ED-4DB2-BD59-A6C34878D82A}">
                    <a16:rowId xmlns="" xmlns:a16="http://schemas.microsoft.com/office/drawing/2014/main" val="10003"/>
                  </a:ext>
                </a:extLst>
              </a:tr>
              <a:tr h="252000">
                <a:tc>
                  <a:txBody>
                    <a:bodyPr/>
                    <a:lstStyle/>
                    <a:p>
                      <a:r>
                        <a:rPr lang="es-MX" sz="1200" dirty="0" smtClean="0"/>
                        <a:t>Poisson</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rpois(n, lambda)</a:t>
                      </a:r>
                      <a:endParaRPr lang="es-MX" sz="1200" dirty="0">
                        <a:latin typeface="Courier New" panose="02070309020205020404" pitchFamily="49" charset="0"/>
                        <a:cs typeface="Courier New" panose="02070309020205020404" pitchFamily="49" charset="0"/>
                      </a:endParaRPr>
                    </a:p>
                  </a:txBody>
                  <a:tcPr/>
                </a:tc>
                <a:extLst>
                  <a:ext uri="{0D108BD9-81ED-4DB2-BD59-A6C34878D82A}">
                    <a16:rowId xmlns="" xmlns:a16="http://schemas.microsoft.com/office/drawing/2014/main" val="10004"/>
                  </a:ext>
                </a:extLst>
              </a:tr>
              <a:tr h="252000">
                <a:tc>
                  <a:txBody>
                    <a:bodyPr/>
                    <a:lstStyle/>
                    <a:p>
                      <a:r>
                        <a:rPr lang="es-MX" sz="1200" dirty="0" smtClean="0"/>
                        <a:t>Weibull</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rweibull(n, shape, scale=1)</a:t>
                      </a:r>
                      <a:endParaRPr lang="es-MX" sz="1200" dirty="0">
                        <a:latin typeface="Courier New" panose="02070309020205020404" pitchFamily="49" charset="0"/>
                        <a:cs typeface="Courier New" panose="02070309020205020404" pitchFamily="49" charset="0"/>
                      </a:endParaRPr>
                    </a:p>
                  </a:txBody>
                  <a:tcPr/>
                </a:tc>
                <a:extLst>
                  <a:ext uri="{0D108BD9-81ED-4DB2-BD59-A6C34878D82A}">
                    <a16:rowId xmlns="" xmlns:a16="http://schemas.microsoft.com/office/drawing/2014/main" val="10005"/>
                  </a:ext>
                </a:extLst>
              </a:tr>
              <a:tr h="252000">
                <a:tc>
                  <a:txBody>
                    <a:bodyPr/>
                    <a:lstStyle/>
                    <a:p>
                      <a:r>
                        <a:rPr lang="es-MX" sz="1200" dirty="0" smtClean="0"/>
                        <a:t>Cauchy</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rcauchy(n, location=0, scale=1)</a:t>
                      </a:r>
                      <a:endParaRPr lang="es-MX" sz="1200" dirty="0">
                        <a:latin typeface="Courier New" panose="02070309020205020404" pitchFamily="49" charset="0"/>
                        <a:cs typeface="Courier New" panose="02070309020205020404" pitchFamily="49" charset="0"/>
                      </a:endParaRPr>
                    </a:p>
                  </a:txBody>
                  <a:tcPr/>
                </a:tc>
                <a:extLst>
                  <a:ext uri="{0D108BD9-81ED-4DB2-BD59-A6C34878D82A}">
                    <a16:rowId xmlns="" xmlns:a16="http://schemas.microsoft.com/office/drawing/2014/main" val="10006"/>
                  </a:ext>
                </a:extLst>
              </a:tr>
              <a:tr h="252000">
                <a:tc>
                  <a:txBody>
                    <a:bodyPr/>
                    <a:lstStyle/>
                    <a:p>
                      <a:r>
                        <a:rPr lang="es-MX" sz="1200" dirty="0" smtClean="0"/>
                        <a:t>Beta</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rbeta(n, shape1, shape2)</a:t>
                      </a:r>
                      <a:endParaRPr lang="es-MX" sz="1200" dirty="0">
                        <a:latin typeface="Courier New" panose="02070309020205020404" pitchFamily="49" charset="0"/>
                        <a:cs typeface="Courier New" panose="02070309020205020404" pitchFamily="49" charset="0"/>
                      </a:endParaRPr>
                    </a:p>
                  </a:txBody>
                  <a:tcPr/>
                </a:tc>
                <a:extLst>
                  <a:ext uri="{0D108BD9-81ED-4DB2-BD59-A6C34878D82A}">
                    <a16:rowId xmlns="" xmlns:a16="http://schemas.microsoft.com/office/drawing/2014/main" val="10007"/>
                  </a:ext>
                </a:extLst>
              </a:tr>
              <a:tr h="252000">
                <a:tc>
                  <a:txBody>
                    <a:bodyPr/>
                    <a:lstStyle/>
                    <a:p>
                      <a:r>
                        <a:rPr lang="es-MX" sz="1200" dirty="0" smtClean="0"/>
                        <a:t>Student (t)</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rt(n, df)</a:t>
                      </a:r>
                      <a:endParaRPr lang="es-MX" sz="1200" dirty="0">
                        <a:latin typeface="Courier New" panose="02070309020205020404" pitchFamily="49" charset="0"/>
                        <a:cs typeface="Courier New" panose="02070309020205020404" pitchFamily="49" charset="0"/>
                      </a:endParaRPr>
                    </a:p>
                  </a:txBody>
                  <a:tcPr/>
                </a:tc>
                <a:extLst>
                  <a:ext uri="{0D108BD9-81ED-4DB2-BD59-A6C34878D82A}">
                    <a16:rowId xmlns="" xmlns:a16="http://schemas.microsoft.com/office/drawing/2014/main" val="10008"/>
                  </a:ext>
                </a:extLst>
              </a:tr>
              <a:tr h="252000">
                <a:tc>
                  <a:txBody>
                    <a:bodyPr/>
                    <a:lstStyle/>
                    <a:p>
                      <a:r>
                        <a:rPr lang="es-MX" sz="1200" dirty="0" smtClean="0"/>
                        <a:t>Fisher-Snedecor</a:t>
                      </a:r>
                      <a:r>
                        <a:rPr lang="es-MX" sz="1200" baseline="0" dirty="0" smtClean="0"/>
                        <a:t> (F)</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rf(n, df1, df2)</a:t>
                      </a:r>
                      <a:endParaRPr lang="es-MX" sz="1200" dirty="0">
                        <a:latin typeface="Courier New" panose="02070309020205020404" pitchFamily="49" charset="0"/>
                        <a:cs typeface="Courier New" panose="02070309020205020404" pitchFamily="49" charset="0"/>
                      </a:endParaRPr>
                    </a:p>
                  </a:txBody>
                  <a:tcPr/>
                </a:tc>
                <a:extLst>
                  <a:ext uri="{0D108BD9-81ED-4DB2-BD59-A6C34878D82A}">
                    <a16:rowId xmlns="" xmlns:a16="http://schemas.microsoft.com/office/drawing/2014/main" val="10009"/>
                  </a:ext>
                </a:extLst>
              </a:tr>
              <a:tr h="252000">
                <a:tc>
                  <a:txBody>
                    <a:bodyPr/>
                    <a:lstStyle/>
                    <a:p>
                      <a:r>
                        <a:rPr lang="es-MX" sz="1200" dirty="0" smtClean="0"/>
                        <a:t>Pearson (</a:t>
                      </a:r>
                      <a:r>
                        <a:rPr lang="es-MX" sz="1200" dirty="0" smtClean="0">
                          <a:sym typeface="Symbol" panose="05050102010706020507" pitchFamily="18" charset="2"/>
                        </a:rPr>
                        <a:t></a:t>
                      </a:r>
                      <a:r>
                        <a:rPr lang="es-MX" sz="1200" baseline="30000" dirty="0" smtClean="0">
                          <a:sym typeface="Symbol" panose="05050102010706020507" pitchFamily="18" charset="2"/>
                        </a:rPr>
                        <a:t>2</a:t>
                      </a:r>
                      <a:r>
                        <a:rPr lang="es-MX" sz="1200" dirty="0" smtClean="0">
                          <a:sym typeface="Symbol" panose="05050102010706020507" pitchFamily="18" charset="2"/>
                        </a:rPr>
                        <a:t>)</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rchisq(n, df)</a:t>
                      </a:r>
                      <a:endParaRPr lang="es-MX" sz="1200" dirty="0">
                        <a:latin typeface="Courier New" panose="02070309020205020404" pitchFamily="49" charset="0"/>
                        <a:cs typeface="Courier New" panose="02070309020205020404" pitchFamily="49" charset="0"/>
                      </a:endParaRPr>
                    </a:p>
                  </a:txBody>
                  <a:tcPr/>
                </a:tc>
                <a:extLst>
                  <a:ext uri="{0D108BD9-81ED-4DB2-BD59-A6C34878D82A}">
                    <a16:rowId xmlns="" xmlns:a16="http://schemas.microsoft.com/office/drawing/2014/main" val="10010"/>
                  </a:ext>
                </a:extLst>
              </a:tr>
              <a:tr h="252000">
                <a:tc>
                  <a:txBody>
                    <a:bodyPr/>
                    <a:lstStyle/>
                    <a:p>
                      <a:r>
                        <a:rPr lang="es-MX" sz="1200" dirty="0" smtClean="0"/>
                        <a:t>Binomial</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rbinom(n, size, prob)</a:t>
                      </a:r>
                      <a:endParaRPr lang="es-MX" sz="1200" dirty="0">
                        <a:latin typeface="Courier New" panose="02070309020205020404" pitchFamily="49" charset="0"/>
                        <a:cs typeface="Courier New" panose="02070309020205020404" pitchFamily="49" charset="0"/>
                      </a:endParaRPr>
                    </a:p>
                  </a:txBody>
                  <a:tcPr/>
                </a:tc>
                <a:extLst>
                  <a:ext uri="{0D108BD9-81ED-4DB2-BD59-A6C34878D82A}">
                    <a16:rowId xmlns="" xmlns:a16="http://schemas.microsoft.com/office/drawing/2014/main" val="10011"/>
                  </a:ext>
                </a:extLst>
              </a:tr>
              <a:tr h="252000">
                <a:tc>
                  <a:txBody>
                    <a:bodyPr/>
                    <a:lstStyle/>
                    <a:p>
                      <a:r>
                        <a:rPr lang="es-MX" sz="1200" dirty="0" smtClean="0"/>
                        <a:t>Geométrica</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rgeom(n, prob)</a:t>
                      </a:r>
                      <a:endParaRPr lang="es-MX" sz="1200" dirty="0">
                        <a:latin typeface="Courier New" panose="02070309020205020404" pitchFamily="49" charset="0"/>
                        <a:cs typeface="Courier New" panose="02070309020205020404" pitchFamily="49" charset="0"/>
                      </a:endParaRPr>
                    </a:p>
                  </a:txBody>
                  <a:tcPr/>
                </a:tc>
                <a:extLst>
                  <a:ext uri="{0D108BD9-81ED-4DB2-BD59-A6C34878D82A}">
                    <a16:rowId xmlns="" xmlns:a16="http://schemas.microsoft.com/office/drawing/2014/main" val="10012"/>
                  </a:ext>
                </a:extLst>
              </a:tr>
              <a:tr h="252000">
                <a:tc>
                  <a:txBody>
                    <a:bodyPr/>
                    <a:lstStyle/>
                    <a:p>
                      <a:r>
                        <a:rPr lang="es-MX" sz="1200" dirty="0" smtClean="0"/>
                        <a:t>Hipergeométrica</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rhyper(nn, m, n, k)</a:t>
                      </a:r>
                      <a:endParaRPr lang="es-MX" sz="1200" dirty="0">
                        <a:latin typeface="Courier New" panose="02070309020205020404" pitchFamily="49" charset="0"/>
                        <a:cs typeface="Courier New" panose="02070309020205020404" pitchFamily="49" charset="0"/>
                      </a:endParaRPr>
                    </a:p>
                  </a:txBody>
                  <a:tcPr/>
                </a:tc>
                <a:extLst>
                  <a:ext uri="{0D108BD9-81ED-4DB2-BD59-A6C34878D82A}">
                    <a16:rowId xmlns="" xmlns:a16="http://schemas.microsoft.com/office/drawing/2014/main" val="10013"/>
                  </a:ext>
                </a:extLst>
              </a:tr>
              <a:tr h="252000">
                <a:tc>
                  <a:txBody>
                    <a:bodyPr/>
                    <a:lstStyle/>
                    <a:p>
                      <a:r>
                        <a:rPr lang="es-MX" sz="1200" dirty="0" smtClean="0"/>
                        <a:t>Logística</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rlogis(n, location=0, scale=1)</a:t>
                      </a:r>
                      <a:endParaRPr lang="es-MX" sz="1200" dirty="0">
                        <a:latin typeface="Courier New" panose="02070309020205020404" pitchFamily="49" charset="0"/>
                        <a:cs typeface="Courier New" panose="02070309020205020404" pitchFamily="49" charset="0"/>
                      </a:endParaRPr>
                    </a:p>
                  </a:txBody>
                  <a:tcPr/>
                </a:tc>
                <a:extLst>
                  <a:ext uri="{0D108BD9-81ED-4DB2-BD59-A6C34878D82A}">
                    <a16:rowId xmlns="" xmlns:a16="http://schemas.microsoft.com/office/drawing/2014/main" val="10014"/>
                  </a:ext>
                </a:extLst>
              </a:tr>
              <a:tr h="252000">
                <a:tc>
                  <a:txBody>
                    <a:bodyPr/>
                    <a:lstStyle/>
                    <a:p>
                      <a:r>
                        <a:rPr lang="es-MX" sz="1200" dirty="0" smtClean="0"/>
                        <a:t>Lognormal</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rlnorm(n, meanlog=0, sdlog=1)</a:t>
                      </a:r>
                      <a:endParaRPr lang="es-MX" sz="1200" dirty="0">
                        <a:latin typeface="Courier New" panose="02070309020205020404" pitchFamily="49" charset="0"/>
                        <a:cs typeface="Courier New" panose="02070309020205020404" pitchFamily="49" charset="0"/>
                      </a:endParaRPr>
                    </a:p>
                  </a:txBody>
                  <a:tcPr/>
                </a:tc>
                <a:extLst>
                  <a:ext uri="{0D108BD9-81ED-4DB2-BD59-A6C34878D82A}">
                    <a16:rowId xmlns="" xmlns:a16="http://schemas.microsoft.com/office/drawing/2014/main" val="10015"/>
                  </a:ext>
                </a:extLst>
              </a:tr>
              <a:tr h="252000">
                <a:tc>
                  <a:txBody>
                    <a:bodyPr/>
                    <a:lstStyle/>
                    <a:p>
                      <a:r>
                        <a:rPr lang="es-MX" sz="1200" dirty="0" smtClean="0"/>
                        <a:t>Binomial negativa</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rnbinom(n, size, prob)</a:t>
                      </a:r>
                      <a:endParaRPr lang="es-MX" sz="1200" dirty="0">
                        <a:latin typeface="Courier New" panose="02070309020205020404" pitchFamily="49" charset="0"/>
                        <a:cs typeface="Courier New" panose="02070309020205020404" pitchFamily="49" charset="0"/>
                      </a:endParaRPr>
                    </a:p>
                  </a:txBody>
                  <a:tcPr/>
                </a:tc>
                <a:extLst>
                  <a:ext uri="{0D108BD9-81ED-4DB2-BD59-A6C34878D82A}">
                    <a16:rowId xmlns="" xmlns:a16="http://schemas.microsoft.com/office/drawing/2014/main" val="10016"/>
                  </a:ext>
                </a:extLst>
              </a:tr>
              <a:tr h="252000">
                <a:tc>
                  <a:txBody>
                    <a:bodyPr/>
                    <a:lstStyle/>
                    <a:p>
                      <a:r>
                        <a:rPr lang="es-MX" sz="1200" dirty="0" smtClean="0"/>
                        <a:t>Uniforme</a:t>
                      </a:r>
                      <a:endParaRPr lang="es-MX" sz="1200" dirty="0"/>
                    </a:p>
                  </a:txBody>
                  <a:tcPr/>
                </a:tc>
                <a:tc>
                  <a:txBody>
                    <a:bodyPr/>
                    <a:lstStyle/>
                    <a:p>
                      <a:r>
                        <a:rPr lang="es-MX" sz="1200" dirty="0" smtClean="0">
                          <a:latin typeface="Courier New" panose="02070309020205020404" pitchFamily="49" charset="0"/>
                          <a:cs typeface="Courier New" panose="02070309020205020404" pitchFamily="49" charset="0"/>
                        </a:rPr>
                        <a:t>runif(n, min=0, max=1)</a:t>
                      </a:r>
                      <a:endParaRPr lang="es-MX" sz="1200" dirty="0">
                        <a:latin typeface="Courier New" panose="02070309020205020404" pitchFamily="49" charset="0"/>
                        <a:cs typeface="Courier New" panose="02070309020205020404" pitchFamily="49" charset="0"/>
                      </a:endParaRPr>
                    </a:p>
                  </a:txBody>
                  <a:tcPr/>
                </a:tc>
                <a:extLst>
                  <a:ext uri="{0D108BD9-81ED-4DB2-BD59-A6C34878D82A}">
                    <a16:rowId xmlns="" xmlns:a16="http://schemas.microsoft.com/office/drawing/2014/main" val="10017"/>
                  </a:ext>
                </a:extLst>
              </a:tr>
            </a:tbl>
          </a:graphicData>
        </a:graphic>
      </p:graphicFrame>
    </p:spTree>
    <p:extLst>
      <p:ext uri="{BB962C8B-B14F-4D97-AF65-F5344CB8AC3E}">
        <p14:creationId xmlns:p14="http://schemas.microsoft.com/office/powerpoint/2010/main" val="85201262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587252" y="2204864"/>
            <a:ext cx="5897488" cy="4320000"/>
          </a:xfrm>
          <a:prstGeom prst="rect">
            <a:avLst/>
          </a:prstGeom>
        </p:spPr>
      </p:pic>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DISTRIBUCIÓN DE DATOS EN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2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En el diagrama se que </a:t>
            </a:r>
            <a:r>
              <a:rPr lang="es-MX" sz="1500" dirty="0">
                <a:latin typeface="Tahoma" pitchFamily="34" charset="0"/>
                <a:ea typeface="Tahoma" pitchFamily="34" charset="0"/>
                <a:cs typeface="Tahoma" pitchFamily="34" charset="0"/>
              </a:rPr>
              <a:t>muestra claramente que el primer grupo tiende a tener mayores resultados que el </a:t>
            </a:r>
            <a:r>
              <a:rPr lang="es-MX" sz="1500" dirty="0" smtClean="0">
                <a:latin typeface="Tahoma" pitchFamily="34" charset="0"/>
                <a:ea typeface="Tahoma" pitchFamily="34" charset="0"/>
                <a:cs typeface="Tahoma" pitchFamily="34" charset="0"/>
              </a:rPr>
              <a:t>segundo. </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06372961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259632" y="3645024"/>
            <a:ext cx="669674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403648" y="980728"/>
            <a:ext cx="6480720"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000" b="1" dirty="0" smtClean="0">
              <a:latin typeface="Tahoma" pitchFamily="34" charset="0"/>
              <a:ea typeface="Tahoma" pitchFamily="34" charset="0"/>
              <a:cs typeface="Tahoma" pitchFamily="34" charset="0"/>
            </a:endParaRP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Introducción al Software 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Manejo de gráficos en 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Distribuciones de datos en 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Estimación de intervalos de confianza en muestras con R</a:t>
            </a:r>
          </a:p>
        </p:txBody>
      </p:sp>
    </p:spTree>
    <p:extLst>
      <p:ext uri="{BB962C8B-B14F-4D97-AF65-F5344CB8AC3E}">
        <p14:creationId xmlns:p14="http://schemas.microsoft.com/office/powerpoint/2010/main" val="136326753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395574" y="2473819"/>
            <a:ext cx="6294187" cy="4051525"/>
          </a:xfrm>
          <a:prstGeom prst="rect">
            <a:avLst/>
          </a:prstGeom>
        </p:spPr>
      </p:pic>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INTERVALOS DE CONFIANZA EN UNA MUESTRA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2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Suponer los siguientes 10 datos acerca del salario anual de 10 estudiantes recién graduados. Se desea estimar el salario medio de todos los estudiantes graduados, así como un intervalo de confianza al 90% y 95% para la media. </a:t>
            </a:r>
            <a:endParaRPr lang="en-US" sz="1500" dirty="0">
              <a:latin typeface="Courier New" panose="02070309020205020404" pitchFamily="49" charset="0"/>
              <a:ea typeface="Tahoma" pitchFamily="34" charset="0"/>
              <a:cs typeface="Courier New" panose="02070309020205020404" pitchFamily="49"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00597105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INTERVALOS DE CONFIANZA EN UNA MUESTRA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200" dirty="0" smtClean="0">
              <a:latin typeface="Tahoma" pitchFamily="34" charset="0"/>
              <a:ea typeface="Tahoma" pitchFamily="34" charset="0"/>
              <a:cs typeface="Tahoma" pitchFamily="34" charset="0"/>
            </a:endParaRPr>
          </a:p>
          <a:p>
            <a:pPr marL="0" indent="0">
              <a:lnSpc>
                <a:spcPct val="150000"/>
              </a:lnSpc>
              <a:spcBef>
                <a:spcPts val="0"/>
              </a:spcBef>
              <a:buNone/>
            </a:pPr>
            <a:endParaRPr lang="es-MX" sz="1500" b="1" dirty="0" smtClean="0">
              <a:latin typeface="Tahoma" pitchFamily="34" charset="0"/>
              <a:ea typeface="Tahoma" pitchFamily="34" charset="0"/>
              <a:cs typeface="Tahoma" pitchFamily="34" charset="0"/>
            </a:endParaRPr>
          </a:p>
          <a:p>
            <a:pPr marL="0" indent="0">
              <a:lnSpc>
                <a:spcPct val="150000"/>
              </a:lnSpc>
              <a:spcBef>
                <a:spcPts val="0"/>
              </a:spcBef>
              <a:buNone/>
            </a:pPr>
            <a:r>
              <a:rPr lang="es-MX" sz="1500" b="1" dirty="0" smtClean="0">
                <a:latin typeface="Tahoma" pitchFamily="34" charset="0"/>
                <a:ea typeface="Tahoma" pitchFamily="34" charset="0"/>
                <a:cs typeface="Tahoma" pitchFamily="34" charset="0"/>
              </a:rPr>
              <a:t>PRIMER ENFOQUE</a:t>
            </a: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Primero se asume que el ingreso está </a:t>
            </a:r>
            <a:r>
              <a:rPr lang="es-MX" sz="1500" b="1" dirty="0" smtClean="0">
                <a:latin typeface="Tahoma" pitchFamily="34" charset="0"/>
                <a:ea typeface="Tahoma" pitchFamily="34" charset="0"/>
                <a:cs typeface="Tahoma" pitchFamily="34" charset="0"/>
              </a:rPr>
              <a:t>normalmente distribuido</a:t>
            </a:r>
            <a:r>
              <a:rPr lang="es-MX" sz="1500" dirty="0" smtClean="0">
                <a:latin typeface="Tahoma" pitchFamily="34" charset="0"/>
                <a:ea typeface="Tahoma" pitchFamily="34" charset="0"/>
                <a:cs typeface="Tahoma" pitchFamily="34" charset="0"/>
              </a:rPr>
              <a:t> con una </a:t>
            </a:r>
            <a:r>
              <a:rPr lang="es-MX" sz="1500" b="1" dirty="0" smtClean="0">
                <a:latin typeface="Tahoma" pitchFamily="34" charset="0"/>
                <a:ea typeface="Tahoma" pitchFamily="34" charset="0"/>
                <a:cs typeface="Tahoma" pitchFamily="34" charset="0"/>
              </a:rPr>
              <a:t>media desconocida</a:t>
            </a:r>
            <a:r>
              <a:rPr lang="es-MX" sz="1500" dirty="0" smtClean="0">
                <a:latin typeface="Tahoma" pitchFamily="34" charset="0"/>
                <a:ea typeface="Tahoma" pitchFamily="34" charset="0"/>
                <a:cs typeface="Tahoma" pitchFamily="34" charset="0"/>
              </a:rPr>
              <a:t> y una </a:t>
            </a:r>
            <a:r>
              <a:rPr lang="es-MX" sz="1500" b="1" dirty="0" smtClean="0">
                <a:latin typeface="Tahoma" pitchFamily="34" charset="0"/>
                <a:ea typeface="Tahoma" pitchFamily="34" charset="0"/>
                <a:cs typeface="Tahoma" pitchFamily="34" charset="0"/>
              </a:rPr>
              <a:t>desviación estándar de $15,000</a:t>
            </a:r>
            <a:r>
              <a:rPr lang="es-MX" sz="1500" dirty="0" smtClean="0">
                <a:latin typeface="Tahoma" pitchFamily="34" charset="0"/>
                <a:ea typeface="Tahoma" pitchFamily="34" charset="0"/>
                <a:cs typeface="Tahoma" pitchFamily="34" charset="0"/>
              </a:rPr>
              <a:t>.</a:t>
            </a: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Se sabe que n = 10, y que  </a:t>
            </a:r>
            <a:r>
              <a:rPr lang="es-MX" sz="1500" dirty="0" smtClean="0">
                <a:latin typeface="Tahoma" pitchFamily="34" charset="0"/>
                <a:ea typeface="Tahoma" pitchFamily="34" charset="0"/>
                <a:cs typeface="Tahoma" pitchFamily="34" charset="0"/>
                <a:sym typeface="Symbol" panose="05050102010706020507" pitchFamily="18" charset="2"/>
              </a:rPr>
              <a:t></a:t>
            </a:r>
            <a:r>
              <a:rPr lang="es-MX" sz="1500" dirty="0" smtClean="0">
                <a:latin typeface="Tahoma" pitchFamily="34" charset="0"/>
                <a:ea typeface="Tahoma" pitchFamily="34" charset="0"/>
                <a:cs typeface="Tahoma" pitchFamily="34" charset="0"/>
              </a:rPr>
              <a:t> = 15,000</a:t>
            </a:r>
          </a:p>
          <a:p>
            <a:pPr marL="0" indent="0">
              <a:lnSpc>
                <a:spcPct val="150000"/>
              </a:lnSpc>
              <a:spcBef>
                <a:spcPts val="0"/>
              </a:spcBef>
              <a:spcAft>
                <a:spcPts val="1200"/>
              </a:spcAft>
              <a:buNone/>
            </a:pPr>
            <a:endParaRPr lang="es-MX" sz="1500"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Para el caso del intervalo de confianza del 90%, </a:t>
            </a:r>
            <a:r>
              <a:rPr lang="es-MX" sz="1500" dirty="0" smtClean="0">
                <a:latin typeface="Tahoma" pitchFamily="34" charset="0"/>
                <a:ea typeface="Tahoma" pitchFamily="34" charset="0"/>
                <a:cs typeface="Tahoma" pitchFamily="34" charset="0"/>
                <a:sym typeface="Symbol" panose="05050102010706020507" pitchFamily="18" charset="2"/>
              </a:rPr>
              <a:t> = .10</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mc:AlternateContent xmlns:mc="http://schemas.openxmlformats.org/markup-compatibility/2006" xmlns:a14="http://schemas.microsoft.com/office/drawing/2010/main">
        <mc:Choice Requires="a14">
          <p:sp>
            <p:nvSpPr>
              <p:cNvPr id="3" name="CuadroTexto 2"/>
              <p:cNvSpPr txBox="1"/>
              <p:nvPr/>
            </p:nvSpPr>
            <p:spPr>
              <a:xfrm>
                <a:off x="3635896" y="4434300"/>
                <a:ext cx="1521379" cy="578876"/>
              </a:xfrm>
              <a:prstGeom prst="rect">
                <a:avLst/>
              </a:prstGeom>
              <a:noFill/>
            </p:spPr>
            <p:txBody>
              <a:bodyPr wrap="none" lIns="0" tIns="0" rIns="0" bIns="0" rtlCol="0">
                <a:spAutoFit/>
              </a:bodyPr>
              <a:lstStyle/>
              <a:p>
                <a14:m>
                  <m:oMath xmlns:m="http://schemas.openxmlformats.org/officeDocument/2006/math">
                    <m:sSub>
                      <m:sSubPr>
                        <m:ctrlPr>
                          <a:rPr lang="es-MX" i="1" smtClean="0">
                            <a:latin typeface="Cambria Math" panose="02040503050406030204" pitchFamily="18" charset="0"/>
                          </a:rPr>
                        </m:ctrlPr>
                      </m:sSubPr>
                      <m:e>
                        <m:r>
                          <a:rPr lang="es-MX" i="1">
                            <a:latin typeface="Cambria Math" panose="02040503050406030204" pitchFamily="18" charset="0"/>
                          </a:rPr>
                          <m:t>𝑧</m:t>
                        </m:r>
                      </m:e>
                      <m:sub>
                        <m:r>
                          <a:rPr lang="es-MX" i="1">
                            <a:latin typeface="Cambria Math" panose="02040503050406030204" pitchFamily="18" charset="0"/>
                            <a:ea typeface="Cambria Math" panose="02040503050406030204" pitchFamily="18" charset="0"/>
                          </a:rPr>
                          <m:t>𝛼</m:t>
                        </m:r>
                        <m:r>
                          <a:rPr lang="es-MX" i="1">
                            <a:latin typeface="Cambria Math" panose="02040503050406030204" pitchFamily="18" charset="0"/>
                            <a:ea typeface="Cambria Math" panose="02040503050406030204" pitchFamily="18" charset="0"/>
                          </a:rPr>
                          <m:t>/2</m:t>
                        </m:r>
                      </m:sub>
                    </m:sSub>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𝑧</m:t>
                    </m:r>
                    <m:r>
                      <a:rPr lang="es-MX" b="0" i="1" smtClean="0">
                        <a:latin typeface="Cambria Math" panose="02040503050406030204" pitchFamily="18" charset="0"/>
                        <a:ea typeface="Cambria Math" panose="02040503050406030204" pitchFamily="18" charset="0"/>
                      </a:rPr>
                      <m:t>(0.05)</m:t>
                    </m:r>
                  </m:oMath>
                </a14:m>
                <a:r>
                  <a:rPr lang="es-MX" dirty="0" smtClean="0"/>
                  <a:t> </a:t>
                </a:r>
                <a:endParaRPr lang="es-MX" dirty="0"/>
              </a:p>
              <a:p>
                <a:endParaRPr lang="es-MX" dirty="0"/>
              </a:p>
            </p:txBody>
          </p:sp>
        </mc:Choice>
        <mc:Fallback xmlns="">
          <p:sp>
            <p:nvSpPr>
              <p:cNvPr id="3" name="CuadroTexto 2"/>
              <p:cNvSpPr txBox="1">
                <a:spLocks noRot="1" noChangeAspect="1" noMove="1" noResize="1" noEditPoints="1" noAdjustHandles="1" noChangeArrowheads="1" noChangeShapeType="1" noTextEdit="1"/>
              </p:cNvSpPr>
              <p:nvPr/>
            </p:nvSpPr>
            <p:spPr>
              <a:xfrm>
                <a:off x="3635896" y="4434300"/>
                <a:ext cx="1521379" cy="578876"/>
              </a:xfrm>
              <a:prstGeom prst="rect">
                <a:avLst/>
              </a:prstGeom>
              <a:blipFill rotWithShape="0">
                <a:blip r:embed="rId2"/>
                <a:stretch>
                  <a:fillRect l="-4000" r="-2400"/>
                </a:stretch>
              </a:blipFill>
            </p:spPr>
            <p:txBody>
              <a:bodyPr/>
              <a:lstStyle/>
              <a:p>
                <a:r>
                  <a:rPr lang="es-MX">
                    <a:noFill/>
                  </a:rPr>
                  <a:t> </a:t>
                </a:r>
              </a:p>
            </p:txBody>
          </p:sp>
        </mc:Fallback>
      </mc:AlternateContent>
    </p:spTree>
    <p:extLst>
      <p:ext uri="{BB962C8B-B14F-4D97-AF65-F5344CB8AC3E}">
        <p14:creationId xmlns:p14="http://schemas.microsoft.com/office/powerpoint/2010/main" val="37262881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836712"/>
            <a:ext cx="7632848" cy="5501319"/>
          </a:xfrm>
        </p:spPr>
        <p:txBody>
          <a:bodyPr>
            <a:noAutofit/>
          </a:bodyPr>
          <a:lstStyle/>
          <a:p>
            <a:pPr marL="0" indent="0" algn="r">
              <a:buNone/>
            </a:pPr>
            <a:endParaRPr lang="es-MX" sz="1400" b="1" dirty="0" smtClean="0">
              <a:latin typeface="Tahoma" pitchFamily="34" charset="0"/>
              <a:ea typeface="Tahoma" pitchFamily="34" charset="0"/>
              <a:cs typeface="Tahoma" pitchFamily="34" charset="0"/>
            </a:endParaRPr>
          </a:p>
          <a:p>
            <a:pPr marL="0" indent="0" algn="r">
              <a:buNone/>
            </a:pPr>
            <a:endParaRPr lang="es-MX" sz="1400" b="1" dirty="0">
              <a:latin typeface="Tahoma" pitchFamily="34" charset="0"/>
              <a:ea typeface="Tahoma" pitchFamily="34" charset="0"/>
              <a:cs typeface="Tahoma" pitchFamily="34" charset="0"/>
            </a:endParaRPr>
          </a:p>
          <a:p>
            <a:pPr marL="0" indent="0" algn="r">
              <a:buNone/>
            </a:pPr>
            <a:endParaRPr lang="es-MX" sz="1400" b="1" dirty="0" smtClean="0">
              <a:latin typeface="Tahoma" pitchFamily="34" charset="0"/>
              <a:ea typeface="Tahoma" pitchFamily="34" charset="0"/>
              <a:cs typeface="Tahoma" pitchFamily="34" charset="0"/>
            </a:endParaRPr>
          </a:p>
          <a:p>
            <a:pPr marL="0" indent="0" algn="r">
              <a:buNone/>
            </a:pPr>
            <a:endParaRPr lang="es-MX" sz="1400" b="1" dirty="0">
              <a:latin typeface="Tahoma" pitchFamily="34" charset="0"/>
              <a:ea typeface="Tahoma" pitchFamily="34" charset="0"/>
              <a:cs typeface="Tahoma" pitchFamily="34" charset="0"/>
            </a:endParaRPr>
          </a:p>
          <a:p>
            <a:pPr marL="0" indent="0" algn="r">
              <a:buNone/>
            </a:pPr>
            <a:endParaRPr lang="es-MX" sz="1400" b="1" dirty="0" smtClean="0">
              <a:latin typeface="Tahoma" pitchFamily="34" charset="0"/>
              <a:ea typeface="Tahoma" pitchFamily="34" charset="0"/>
              <a:cs typeface="Tahoma" pitchFamily="34" charset="0"/>
            </a:endParaRPr>
          </a:p>
          <a:p>
            <a:pPr marL="0" indent="0" algn="r">
              <a:buNone/>
            </a:pPr>
            <a:endParaRPr lang="es-MX" sz="1400" b="1" dirty="0" smtClean="0">
              <a:latin typeface="Tahoma" pitchFamily="34" charset="0"/>
              <a:ea typeface="Tahoma" pitchFamily="34" charset="0"/>
              <a:cs typeface="Tahoma" pitchFamily="34" charset="0"/>
            </a:endParaRPr>
          </a:p>
          <a:p>
            <a:pPr marL="0" indent="0" algn="ctr">
              <a:buNone/>
            </a:pPr>
            <a:r>
              <a:rPr lang="es-MX" sz="2800" b="1" dirty="0" smtClean="0">
                <a:solidFill>
                  <a:srgbClr val="00B050"/>
                </a:solidFill>
                <a:latin typeface="Tahoma" pitchFamily="34" charset="0"/>
                <a:ea typeface="Tahoma" pitchFamily="34" charset="0"/>
                <a:cs typeface="Tahoma" pitchFamily="34" charset="0"/>
              </a:rPr>
              <a:t>Probabilidad y Estadística</a:t>
            </a:r>
          </a:p>
          <a:p>
            <a:pPr marL="0" indent="0" algn="ctr">
              <a:buNone/>
            </a:pPr>
            <a:r>
              <a:rPr lang="es-MX" b="1" dirty="0" smtClean="0">
                <a:solidFill>
                  <a:srgbClr val="00B050"/>
                </a:solidFill>
                <a:latin typeface="Tahoma" pitchFamily="34" charset="0"/>
                <a:ea typeface="Tahoma" pitchFamily="34" charset="0"/>
                <a:cs typeface="Tahoma" pitchFamily="34" charset="0"/>
              </a:rPr>
              <a:t>Tema: </a:t>
            </a:r>
            <a:r>
              <a:rPr lang="es-MX" b="1" dirty="0">
                <a:solidFill>
                  <a:srgbClr val="00B050"/>
                </a:solidFill>
                <a:latin typeface="Tahoma" pitchFamily="34" charset="0"/>
                <a:ea typeface="Tahoma" pitchFamily="34" charset="0"/>
                <a:cs typeface="Tahoma" pitchFamily="34" charset="0"/>
              </a:rPr>
              <a:t>Uso de R para </a:t>
            </a:r>
            <a:r>
              <a:rPr lang="es-MX" b="1" dirty="0" smtClean="0">
                <a:solidFill>
                  <a:srgbClr val="00B050"/>
                </a:solidFill>
                <a:latin typeface="Tahoma" pitchFamily="34" charset="0"/>
                <a:ea typeface="Tahoma" pitchFamily="34" charset="0"/>
                <a:cs typeface="Tahoma" pitchFamily="34" charset="0"/>
              </a:rPr>
              <a:t>intervalos de confianza</a:t>
            </a:r>
          </a:p>
          <a:p>
            <a:pPr marL="0" indent="0" algn="ctr">
              <a:buNone/>
            </a:pPr>
            <a:endParaRPr lang="es-MX" b="1" dirty="0">
              <a:solidFill>
                <a:srgbClr val="00B050"/>
              </a:solidFill>
              <a:latin typeface="Tahoma" pitchFamily="34" charset="0"/>
              <a:ea typeface="Tahoma" pitchFamily="34" charset="0"/>
              <a:cs typeface="Tahoma" pitchFamily="34" charset="0"/>
            </a:endParaRPr>
          </a:p>
          <a:p>
            <a:pPr marL="0" indent="0" algn="ctr">
              <a:buNone/>
            </a:pPr>
            <a:endParaRPr lang="es-MX" b="1" dirty="0" smtClean="0">
              <a:solidFill>
                <a:srgbClr val="00B050"/>
              </a:solidFill>
              <a:latin typeface="Tahoma" pitchFamily="34" charset="0"/>
              <a:ea typeface="Tahoma" pitchFamily="34" charset="0"/>
              <a:cs typeface="Tahoma" pitchFamily="34" charset="0"/>
            </a:endParaRPr>
          </a:p>
          <a:p>
            <a:pPr marL="0" indent="0" algn="ctr">
              <a:buNone/>
            </a:pPr>
            <a:r>
              <a:rPr lang="es-MX" b="1" dirty="0" smtClean="0">
                <a:solidFill>
                  <a:srgbClr val="00B050"/>
                </a:solidFill>
                <a:latin typeface="Tahoma" pitchFamily="34" charset="0"/>
                <a:ea typeface="Tahoma" pitchFamily="34" charset="0"/>
                <a:cs typeface="Tahoma" pitchFamily="34" charset="0"/>
              </a:rPr>
              <a:t>(Instructor)</a:t>
            </a:r>
          </a:p>
          <a:p>
            <a:pPr marL="0" indent="0" algn="just">
              <a:buNone/>
            </a:pPr>
            <a:endParaRPr lang="es-MX" sz="1400" b="1" dirty="0">
              <a:latin typeface="Tahoma" pitchFamily="34" charset="0"/>
              <a:ea typeface="Tahoma" pitchFamily="34" charset="0"/>
              <a:cs typeface="Tahoma" pitchFamily="34" charset="0"/>
            </a:endParaRPr>
          </a:p>
          <a:p>
            <a:pPr marL="0" indent="0" algn="just">
              <a:buNone/>
            </a:pPr>
            <a:endParaRPr lang="es-MX" sz="14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18751415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INTERVALOS DE CONFIANZA EN UNA MUESTRA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2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7" name="Imagen 6"/>
          <p:cNvPicPr>
            <a:picLocks noChangeAspect="1"/>
          </p:cNvPicPr>
          <p:nvPr/>
        </p:nvPicPr>
        <p:blipFill>
          <a:blip r:embed="rId2"/>
          <a:stretch>
            <a:fillRect/>
          </a:stretch>
        </p:blipFill>
        <p:spPr>
          <a:xfrm>
            <a:off x="1390087" y="1772816"/>
            <a:ext cx="6291818" cy="4050000"/>
          </a:xfrm>
          <a:prstGeom prst="rect">
            <a:avLst/>
          </a:prstGeom>
        </p:spPr>
      </p:pic>
    </p:spTree>
    <p:extLst>
      <p:ext uri="{BB962C8B-B14F-4D97-AF65-F5344CB8AC3E}">
        <p14:creationId xmlns:p14="http://schemas.microsoft.com/office/powerpoint/2010/main" val="143511466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72272"/>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INTERVALOS DE CONFIANZA EN UNA MUESTRA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200" dirty="0" smtClean="0">
              <a:latin typeface="Tahoma" pitchFamily="34" charset="0"/>
              <a:ea typeface="Tahoma" pitchFamily="34" charset="0"/>
              <a:cs typeface="Tahoma" pitchFamily="34" charset="0"/>
            </a:endParaRPr>
          </a:p>
          <a:p>
            <a:pPr marL="0" indent="0">
              <a:lnSpc>
                <a:spcPct val="150000"/>
              </a:lnSpc>
              <a:spcBef>
                <a:spcPts val="0"/>
              </a:spcBef>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Entonces el margen de error, y los límites inferior y superior serían los siguientes: </a:t>
            </a:r>
            <a:endParaRPr lang="en-US" sz="1500" dirty="0">
              <a:latin typeface="Courier New" panose="02070309020205020404" pitchFamily="49" charset="0"/>
              <a:ea typeface="Tahoma" pitchFamily="34" charset="0"/>
              <a:cs typeface="Courier New" panose="02070309020205020404" pitchFamily="49"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3" name="Imagen 2"/>
          <p:cNvPicPr>
            <a:picLocks noChangeAspect="1"/>
          </p:cNvPicPr>
          <p:nvPr/>
        </p:nvPicPr>
        <p:blipFill>
          <a:blip r:embed="rId2"/>
          <a:stretch>
            <a:fillRect/>
          </a:stretch>
        </p:blipFill>
        <p:spPr>
          <a:xfrm>
            <a:off x="1387754" y="2184309"/>
            <a:ext cx="6296483" cy="4053003"/>
          </a:xfrm>
          <a:prstGeom prst="rect">
            <a:avLst/>
          </a:prstGeom>
        </p:spPr>
      </p:pic>
      <p:sp>
        <p:nvSpPr>
          <p:cNvPr id="7" name="CuadroTexto 6"/>
          <p:cNvSpPr txBox="1"/>
          <p:nvPr/>
        </p:nvSpPr>
        <p:spPr>
          <a:xfrm>
            <a:off x="3563888" y="4653136"/>
            <a:ext cx="3561488" cy="553998"/>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algn="ctr"/>
            <a:r>
              <a:rPr lang="es-MX" sz="1500" dirty="0" smtClean="0">
                <a:latin typeface="Tahoma" panose="020B0604030504040204" pitchFamily="34" charset="0"/>
                <a:ea typeface="Tahoma" panose="020B0604030504040204" pitchFamily="34" charset="0"/>
                <a:cs typeface="Tahoma" panose="020B0604030504040204" pitchFamily="34" charset="0"/>
              </a:rPr>
              <a:t>De esta forma, el intervalo de confianza</a:t>
            </a:r>
            <a:br>
              <a:rPr lang="es-MX" sz="1500" dirty="0" smtClean="0">
                <a:latin typeface="Tahoma" panose="020B0604030504040204" pitchFamily="34" charset="0"/>
                <a:ea typeface="Tahoma" panose="020B0604030504040204" pitchFamily="34" charset="0"/>
                <a:cs typeface="Tahoma" panose="020B0604030504040204" pitchFamily="34" charset="0"/>
              </a:rPr>
            </a:br>
            <a:r>
              <a:rPr lang="es-MX" sz="1500" dirty="0" smtClean="0">
                <a:latin typeface="Tahoma" panose="020B0604030504040204" pitchFamily="34" charset="0"/>
                <a:ea typeface="Tahoma" panose="020B0604030504040204" pitchFamily="34" charset="0"/>
                <a:cs typeface="Tahoma" panose="020B0604030504040204" pitchFamily="34" charset="0"/>
              </a:rPr>
              <a:t>al 90% es de ($6479, $22076)</a:t>
            </a:r>
            <a:endParaRPr lang="es-MX" sz="15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1476734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387754" y="2184309"/>
            <a:ext cx="6296483" cy="4053003"/>
          </a:xfrm>
          <a:prstGeom prst="rect">
            <a:avLst/>
          </a:prstGeom>
        </p:spPr>
      </p:pic>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INTERVALOS DE CONFIANZA EN UNA MUESTRA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200" dirty="0" smtClean="0">
              <a:latin typeface="Tahoma" pitchFamily="34" charset="0"/>
              <a:ea typeface="Tahoma" pitchFamily="34" charset="0"/>
              <a:cs typeface="Tahoma" pitchFamily="34" charset="0"/>
            </a:endParaRPr>
          </a:p>
          <a:p>
            <a:pPr marL="0" indent="0">
              <a:lnSpc>
                <a:spcPct val="150000"/>
              </a:lnSpc>
              <a:spcBef>
                <a:spcPts val="0"/>
              </a:spcBef>
              <a:buNone/>
            </a:pPr>
            <a:endParaRPr lang="es-MX" sz="15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Para el caso del intervalo de confianza del 95%, </a:t>
            </a:r>
            <a:r>
              <a:rPr lang="es-MX" sz="1500" dirty="0" smtClean="0">
                <a:latin typeface="Tahoma" pitchFamily="34" charset="0"/>
                <a:ea typeface="Tahoma" pitchFamily="34" charset="0"/>
                <a:cs typeface="Tahoma" pitchFamily="34" charset="0"/>
                <a:sym typeface="Symbol" panose="05050102010706020507" pitchFamily="18" charset="2"/>
              </a:rPr>
              <a:t> = .05</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mc:AlternateContent xmlns:mc="http://schemas.openxmlformats.org/markup-compatibility/2006" xmlns:a14="http://schemas.microsoft.com/office/drawing/2010/main">
        <mc:Choice Requires="a14">
          <p:sp>
            <p:nvSpPr>
              <p:cNvPr id="3" name="CuadroTexto 2"/>
              <p:cNvSpPr txBox="1"/>
              <p:nvPr/>
            </p:nvSpPr>
            <p:spPr>
              <a:xfrm>
                <a:off x="5835422" y="1650544"/>
                <a:ext cx="1462516" cy="514564"/>
              </a:xfrm>
              <a:prstGeom prst="rect">
                <a:avLst/>
              </a:prstGeom>
              <a:noFill/>
            </p:spPr>
            <p:txBody>
              <a:bodyPr wrap="none" lIns="0" tIns="0" rIns="0" bIns="0" rtlCol="0">
                <a:spAutoFit/>
              </a:bodyPr>
              <a:lstStyle/>
              <a:p>
                <a14:m>
                  <m:oMath xmlns:m="http://schemas.openxmlformats.org/officeDocument/2006/math">
                    <m:sSub>
                      <m:sSubPr>
                        <m:ctrlPr>
                          <a:rPr lang="es-MX" sz="1600" i="1" smtClean="0">
                            <a:latin typeface="Cambria Math" panose="02040503050406030204" pitchFamily="18" charset="0"/>
                          </a:rPr>
                        </m:ctrlPr>
                      </m:sSubPr>
                      <m:e>
                        <m:r>
                          <a:rPr lang="es-MX" sz="1600" i="1">
                            <a:latin typeface="Cambria Math" panose="02040503050406030204" pitchFamily="18" charset="0"/>
                          </a:rPr>
                          <m:t>𝑧</m:t>
                        </m:r>
                      </m:e>
                      <m:sub>
                        <m:r>
                          <a:rPr lang="es-MX" sz="1600" i="1">
                            <a:latin typeface="Cambria Math" panose="02040503050406030204" pitchFamily="18" charset="0"/>
                            <a:ea typeface="Cambria Math" panose="02040503050406030204" pitchFamily="18" charset="0"/>
                          </a:rPr>
                          <m:t>𝛼</m:t>
                        </m:r>
                        <m:r>
                          <a:rPr lang="es-MX" sz="1600" i="1">
                            <a:latin typeface="Cambria Math" panose="02040503050406030204" pitchFamily="18" charset="0"/>
                            <a:ea typeface="Cambria Math" panose="02040503050406030204" pitchFamily="18" charset="0"/>
                          </a:rPr>
                          <m:t>/2</m:t>
                        </m:r>
                      </m:sub>
                    </m:sSub>
                    <m:r>
                      <a:rPr lang="es-MX" sz="1600" b="0" i="1" smtClean="0">
                        <a:latin typeface="Cambria Math" panose="02040503050406030204" pitchFamily="18" charset="0"/>
                        <a:ea typeface="Cambria Math" panose="02040503050406030204" pitchFamily="18" charset="0"/>
                      </a:rPr>
                      <m:t>=</m:t>
                    </m:r>
                    <m:r>
                      <a:rPr lang="es-MX" sz="1600" b="0" i="1" smtClean="0">
                        <a:latin typeface="Cambria Math" panose="02040503050406030204" pitchFamily="18" charset="0"/>
                        <a:ea typeface="Cambria Math" panose="02040503050406030204" pitchFamily="18" charset="0"/>
                      </a:rPr>
                      <m:t>𝑧</m:t>
                    </m:r>
                    <m:r>
                      <a:rPr lang="es-MX" sz="1600" b="0" i="1" smtClean="0">
                        <a:latin typeface="Cambria Math" panose="02040503050406030204" pitchFamily="18" charset="0"/>
                        <a:ea typeface="Cambria Math" panose="02040503050406030204" pitchFamily="18" charset="0"/>
                      </a:rPr>
                      <m:t>(0.025)</m:t>
                    </m:r>
                  </m:oMath>
                </a14:m>
                <a:r>
                  <a:rPr lang="es-MX" sz="1600" dirty="0" smtClean="0"/>
                  <a:t> </a:t>
                </a:r>
                <a:endParaRPr lang="es-MX" sz="1600" dirty="0"/>
              </a:p>
              <a:p>
                <a:endParaRPr lang="es-MX" sz="1600" dirty="0"/>
              </a:p>
            </p:txBody>
          </p:sp>
        </mc:Choice>
        <mc:Fallback xmlns="">
          <p:sp>
            <p:nvSpPr>
              <p:cNvPr id="3" name="CuadroTexto 2"/>
              <p:cNvSpPr txBox="1">
                <a:spLocks noRot="1" noChangeAspect="1" noMove="1" noResize="1" noEditPoints="1" noAdjustHandles="1" noChangeArrowheads="1" noChangeShapeType="1" noTextEdit="1"/>
              </p:cNvSpPr>
              <p:nvPr/>
            </p:nvSpPr>
            <p:spPr>
              <a:xfrm>
                <a:off x="5835422" y="1650544"/>
                <a:ext cx="1462516" cy="514564"/>
              </a:xfrm>
              <a:prstGeom prst="rect">
                <a:avLst/>
              </a:prstGeom>
              <a:blipFill rotWithShape="0">
                <a:blip r:embed="rId3"/>
                <a:stretch>
                  <a:fillRect l="-3333" r="-1667"/>
                </a:stretch>
              </a:blipFill>
            </p:spPr>
            <p:txBody>
              <a:bodyPr/>
              <a:lstStyle/>
              <a:p>
                <a:r>
                  <a:rPr lang="es-MX">
                    <a:noFill/>
                  </a:rPr>
                  <a:t> </a:t>
                </a:r>
              </a:p>
            </p:txBody>
          </p:sp>
        </mc:Fallback>
      </mc:AlternateContent>
      <p:sp>
        <p:nvSpPr>
          <p:cNvPr id="7" name="CuadroTexto 6"/>
          <p:cNvSpPr txBox="1"/>
          <p:nvPr/>
        </p:nvSpPr>
        <p:spPr>
          <a:xfrm>
            <a:off x="3563888" y="4653136"/>
            <a:ext cx="3561488" cy="553998"/>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algn="ctr"/>
            <a:r>
              <a:rPr lang="es-MX" sz="1500" dirty="0" smtClean="0">
                <a:latin typeface="Tahoma" panose="020B0604030504040204" pitchFamily="34" charset="0"/>
                <a:ea typeface="Tahoma" panose="020B0604030504040204" pitchFamily="34" charset="0"/>
                <a:cs typeface="Tahoma" panose="020B0604030504040204" pitchFamily="34" charset="0"/>
              </a:rPr>
              <a:t>De esta forma, el intervalo de confianza</a:t>
            </a:r>
            <a:br>
              <a:rPr lang="es-MX" sz="1500" dirty="0" smtClean="0">
                <a:latin typeface="Tahoma" panose="020B0604030504040204" pitchFamily="34" charset="0"/>
                <a:ea typeface="Tahoma" panose="020B0604030504040204" pitchFamily="34" charset="0"/>
                <a:cs typeface="Tahoma" panose="020B0604030504040204" pitchFamily="34" charset="0"/>
              </a:rPr>
            </a:br>
            <a:r>
              <a:rPr lang="es-MX" sz="1500" dirty="0" smtClean="0">
                <a:latin typeface="Tahoma" panose="020B0604030504040204" pitchFamily="34" charset="0"/>
                <a:ea typeface="Tahoma" panose="020B0604030504040204" pitchFamily="34" charset="0"/>
                <a:cs typeface="Tahoma" panose="020B0604030504040204" pitchFamily="34" charset="0"/>
              </a:rPr>
              <a:t>al 95% es de ($4980.8, $23574.6)</a:t>
            </a:r>
            <a:endParaRPr lang="es-MX" sz="15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7957666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INTERVALOS DE CONFIANZA EN UNA MUESTRA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200" dirty="0" smtClean="0">
              <a:latin typeface="Tahoma" pitchFamily="34" charset="0"/>
              <a:ea typeface="Tahoma" pitchFamily="34" charset="0"/>
              <a:cs typeface="Tahoma" pitchFamily="34" charset="0"/>
            </a:endParaRPr>
          </a:p>
          <a:p>
            <a:pPr marL="0" indent="0">
              <a:lnSpc>
                <a:spcPct val="150000"/>
              </a:lnSpc>
              <a:spcBef>
                <a:spcPts val="0"/>
              </a:spcBef>
              <a:buNone/>
            </a:pPr>
            <a:endParaRPr lang="es-MX" sz="1500" b="1" dirty="0" smtClean="0">
              <a:latin typeface="Tahoma" pitchFamily="34" charset="0"/>
              <a:ea typeface="Tahoma" pitchFamily="34" charset="0"/>
              <a:cs typeface="Tahoma" pitchFamily="34" charset="0"/>
            </a:endParaRPr>
          </a:p>
          <a:p>
            <a:pPr marL="0" indent="0">
              <a:lnSpc>
                <a:spcPct val="150000"/>
              </a:lnSpc>
              <a:spcBef>
                <a:spcPts val="0"/>
              </a:spcBef>
              <a:buNone/>
            </a:pPr>
            <a:r>
              <a:rPr lang="es-MX" sz="1500" b="1" dirty="0" smtClean="0">
                <a:latin typeface="Tahoma" pitchFamily="34" charset="0"/>
                <a:ea typeface="Tahoma" pitchFamily="34" charset="0"/>
                <a:cs typeface="Tahoma" pitchFamily="34" charset="0"/>
              </a:rPr>
              <a:t>SEGUNDO ENFOQUE</a:t>
            </a: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Para el mismo problema, ahora se asume que el valor de la </a:t>
            </a:r>
            <a:r>
              <a:rPr lang="es-MX" sz="1500" b="1" dirty="0" smtClean="0">
                <a:latin typeface="Tahoma" pitchFamily="34" charset="0"/>
                <a:ea typeface="Tahoma" pitchFamily="34" charset="0"/>
                <a:cs typeface="Tahoma" pitchFamily="34" charset="0"/>
              </a:rPr>
              <a:t>desviación estándar no es conocida</a:t>
            </a:r>
            <a:r>
              <a:rPr lang="es-MX" sz="1500" dirty="0" smtClean="0">
                <a:latin typeface="Tahoma" pitchFamily="34" charset="0"/>
                <a:ea typeface="Tahoma" pitchFamily="34" charset="0"/>
                <a:cs typeface="Tahoma" pitchFamily="34" charset="0"/>
              </a:rPr>
              <a:t>, de forma que se debe estimar a partir de la información. </a:t>
            </a: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Ahora n = 10, y </a:t>
            </a:r>
            <a:r>
              <a:rPr lang="es-MX" sz="1500" dirty="0" smtClean="0">
                <a:latin typeface="Tahoma" pitchFamily="34" charset="0"/>
                <a:ea typeface="Tahoma" pitchFamily="34" charset="0"/>
                <a:cs typeface="Tahoma" pitchFamily="34" charset="0"/>
                <a:sym typeface="Symbol" panose="05050102010706020507" pitchFamily="18" charset="2"/>
              </a:rPr>
              <a:t></a:t>
            </a:r>
            <a:r>
              <a:rPr lang="es-MX" sz="1500" dirty="0" smtClean="0">
                <a:latin typeface="Tahoma" pitchFamily="34" charset="0"/>
                <a:ea typeface="Tahoma" pitchFamily="34" charset="0"/>
                <a:cs typeface="Tahoma" pitchFamily="34" charset="0"/>
              </a:rPr>
              <a:t> </a:t>
            </a:r>
            <a:r>
              <a:rPr lang="es-MX" sz="1500" dirty="0">
                <a:latin typeface="Tahoma" pitchFamily="34" charset="0"/>
                <a:ea typeface="Tahoma" pitchFamily="34" charset="0"/>
                <a:cs typeface="Tahoma" pitchFamily="34" charset="0"/>
              </a:rPr>
              <a:t>= </a:t>
            </a:r>
            <a:r>
              <a:rPr lang="es-MX" sz="1500" dirty="0" smtClean="0">
                <a:latin typeface="Tahoma" pitchFamily="34" charset="0"/>
                <a:ea typeface="Tahoma" pitchFamily="34" charset="0"/>
                <a:cs typeface="Tahoma" pitchFamily="34" charset="0"/>
              </a:rPr>
              <a:t>15,345.95</a:t>
            </a: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Para el caso del intervalo de confianza del 90%, </a:t>
            </a:r>
            <a:r>
              <a:rPr lang="es-MX" sz="1500" dirty="0" smtClean="0">
                <a:latin typeface="Tahoma" pitchFamily="34" charset="0"/>
                <a:ea typeface="Tahoma" pitchFamily="34" charset="0"/>
                <a:cs typeface="Tahoma" pitchFamily="34" charset="0"/>
                <a:sym typeface="Symbol" panose="05050102010706020507" pitchFamily="18" charset="2"/>
              </a:rPr>
              <a:t> = .10</a:t>
            </a:r>
          </a:p>
          <a:p>
            <a:pPr marL="0" indent="0">
              <a:lnSpc>
                <a:spcPct val="150000"/>
              </a:lnSpc>
              <a:spcBef>
                <a:spcPts val="0"/>
              </a:spcBef>
              <a:spcAft>
                <a:spcPts val="1200"/>
              </a:spcAft>
              <a:buNone/>
            </a:pPr>
            <a:endParaRPr lang="es-MX" sz="1500" dirty="0" smtClean="0">
              <a:latin typeface="Tahoma" pitchFamily="34" charset="0"/>
              <a:ea typeface="Tahoma" pitchFamily="34" charset="0"/>
              <a:cs typeface="Tahoma" pitchFamily="34" charset="0"/>
              <a:sym typeface="Symbol" panose="05050102010706020507" pitchFamily="18" charset="2"/>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sym typeface="Symbol" panose="05050102010706020507" pitchFamily="18" charset="2"/>
              </a:rPr>
              <a:t>Se obtiene el valor de t para n-1 grados de libertad.</a:t>
            </a:r>
          </a:p>
          <a:p>
            <a:pPr marL="0" indent="0">
              <a:lnSpc>
                <a:spcPct val="150000"/>
              </a:lnSpc>
              <a:spcBef>
                <a:spcPts val="0"/>
              </a:spcBef>
              <a:spcAft>
                <a:spcPts val="1200"/>
              </a:spcAft>
              <a:buNone/>
            </a:pPr>
            <a:endParaRPr lang="es-MX" sz="1500" dirty="0">
              <a:latin typeface="Tahoma" pitchFamily="34" charset="0"/>
              <a:ea typeface="Tahoma" pitchFamily="34" charset="0"/>
              <a:cs typeface="Tahoma" pitchFamily="34" charset="0"/>
              <a:sym typeface="Symbol" panose="05050102010706020507" pitchFamily="18" charset="2"/>
            </a:endParaRPr>
          </a:p>
          <a:p>
            <a:pPr marL="0" indent="0">
              <a:lnSpc>
                <a:spcPct val="150000"/>
              </a:lnSpc>
              <a:spcBef>
                <a:spcPts val="0"/>
              </a:spcBef>
              <a:spcAft>
                <a:spcPts val="1200"/>
              </a:spcAft>
              <a:buNone/>
            </a:pPr>
            <a:endParaRPr lang="es-MX" sz="1500" dirty="0" smtClean="0">
              <a:latin typeface="Tahoma" pitchFamily="34" charset="0"/>
              <a:ea typeface="Tahoma" pitchFamily="34" charset="0"/>
              <a:cs typeface="Tahoma" pitchFamily="34" charset="0"/>
              <a:sym typeface="Symbol" panose="05050102010706020507" pitchFamily="18" charset="2"/>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mc:AlternateContent xmlns:mc="http://schemas.openxmlformats.org/markup-compatibility/2006" xmlns:a14="http://schemas.microsoft.com/office/drawing/2010/main">
        <mc:Choice Requires="a14">
          <p:sp>
            <p:nvSpPr>
              <p:cNvPr id="3" name="CuadroTexto 2"/>
              <p:cNvSpPr txBox="1"/>
              <p:nvPr/>
            </p:nvSpPr>
            <p:spPr>
              <a:xfrm>
                <a:off x="3419872" y="3789040"/>
                <a:ext cx="1521379" cy="301878"/>
              </a:xfrm>
              <a:prstGeom prst="rect">
                <a:avLst/>
              </a:prstGeom>
              <a:noFill/>
            </p:spPr>
            <p:txBody>
              <a:bodyPr wrap="none" lIns="0" tIns="0" rIns="0" bIns="0" rtlCol="0">
                <a:spAutoFit/>
              </a:bodyPr>
              <a:lstStyle/>
              <a:p>
                <a14:m>
                  <m:oMath xmlns:m="http://schemas.openxmlformats.org/officeDocument/2006/math">
                    <m:sSub>
                      <m:sSubPr>
                        <m:ctrlPr>
                          <a:rPr lang="es-MX" i="1" smtClean="0">
                            <a:latin typeface="Cambria Math" panose="02040503050406030204" pitchFamily="18" charset="0"/>
                          </a:rPr>
                        </m:ctrlPr>
                      </m:sSubPr>
                      <m:e>
                        <m:r>
                          <a:rPr lang="es-MX" i="1">
                            <a:latin typeface="Cambria Math" panose="02040503050406030204" pitchFamily="18" charset="0"/>
                          </a:rPr>
                          <m:t>𝑧</m:t>
                        </m:r>
                      </m:e>
                      <m:sub>
                        <m:r>
                          <a:rPr lang="es-MX" i="1">
                            <a:latin typeface="Cambria Math" panose="02040503050406030204" pitchFamily="18" charset="0"/>
                            <a:ea typeface="Cambria Math" panose="02040503050406030204" pitchFamily="18" charset="0"/>
                          </a:rPr>
                          <m:t>𝛼</m:t>
                        </m:r>
                        <m:r>
                          <a:rPr lang="es-MX" i="1">
                            <a:latin typeface="Cambria Math" panose="02040503050406030204" pitchFamily="18" charset="0"/>
                            <a:ea typeface="Cambria Math" panose="02040503050406030204" pitchFamily="18" charset="0"/>
                          </a:rPr>
                          <m:t>/2</m:t>
                        </m:r>
                      </m:sub>
                    </m:sSub>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𝑧</m:t>
                    </m:r>
                    <m:r>
                      <a:rPr lang="es-MX" b="0" i="1" smtClean="0">
                        <a:latin typeface="Cambria Math" panose="02040503050406030204" pitchFamily="18" charset="0"/>
                        <a:ea typeface="Cambria Math" panose="02040503050406030204" pitchFamily="18" charset="0"/>
                      </a:rPr>
                      <m:t>(0.05)</m:t>
                    </m:r>
                  </m:oMath>
                </a14:m>
                <a:r>
                  <a:rPr lang="es-MX" dirty="0" smtClean="0"/>
                  <a:t> </a:t>
                </a:r>
                <a:endParaRPr lang="es-MX" dirty="0"/>
              </a:p>
            </p:txBody>
          </p:sp>
        </mc:Choice>
        <mc:Fallback xmlns="">
          <p:sp>
            <p:nvSpPr>
              <p:cNvPr id="3" name="CuadroTexto 2"/>
              <p:cNvSpPr txBox="1">
                <a:spLocks noRot="1" noChangeAspect="1" noMove="1" noResize="1" noEditPoints="1" noAdjustHandles="1" noChangeArrowheads="1" noChangeShapeType="1" noTextEdit="1"/>
              </p:cNvSpPr>
              <p:nvPr/>
            </p:nvSpPr>
            <p:spPr>
              <a:xfrm>
                <a:off x="3419872" y="3789040"/>
                <a:ext cx="1521379" cy="301878"/>
              </a:xfrm>
              <a:prstGeom prst="rect">
                <a:avLst/>
              </a:prstGeom>
              <a:blipFill rotWithShape="0">
                <a:blip r:embed="rId2"/>
                <a:stretch>
                  <a:fillRect l="-4000" t="-2041" r="-2400" b="-28571"/>
                </a:stretch>
              </a:blipFill>
            </p:spPr>
            <p:txBody>
              <a:bodyPr/>
              <a:lstStyle/>
              <a:p>
                <a:r>
                  <a:rPr lang="es-MX">
                    <a:noFill/>
                  </a:rPr>
                  <a:t> </a:t>
                </a:r>
              </a:p>
            </p:txBody>
          </p:sp>
        </mc:Fallback>
      </mc:AlternateContent>
    </p:spTree>
    <p:extLst>
      <p:ext uri="{BB962C8B-B14F-4D97-AF65-F5344CB8AC3E}">
        <p14:creationId xmlns:p14="http://schemas.microsoft.com/office/powerpoint/2010/main" val="298429679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386159" y="2110247"/>
            <a:ext cx="6299674" cy="4055057"/>
          </a:xfrm>
          <a:prstGeom prst="rect">
            <a:avLst/>
          </a:prstGeom>
        </p:spPr>
      </p:pic>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INTERVALOS DE CONFIANZA EN UNA MUESTRA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200" dirty="0" smtClean="0">
              <a:latin typeface="Tahoma" pitchFamily="34" charset="0"/>
              <a:ea typeface="Tahoma" pitchFamily="34" charset="0"/>
              <a:cs typeface="Tahoma" pitchFamily="34" charset="0"/>
            </a:endParaRPr>
          </a:p>
          <a:p>
            <a:pPr marL="0" indent="0">
              <a:lnSpc>
                <a:spcPct val="150000"/>
              </a:lnSpc>
              <a:spcBef>
                <a:spcPts val="0"/>
              </a:spcBef>
              <a:buNone/>
            </a:pPr>
            <a:endParaRPr lang="es-MX" sz="1500"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500" dirty="0">
                <a:latin typeface="Tahoma" pitchFamily="34" charset="0"/>
                <a:ea typeface="Tahoma" pitchFamily="34" charset="0"/>
                <a:cs typeface="Tahoma" pitchFamily="34" charset="0"/>
              </a:rPr>
              <a:t>Entonces el margen de error, y los límites inferior y superior serían los siguientes: </a:t>
            </a:r>
            <a:endParaRPr lang="en-US" sz="1500" dirty="0">
              <a:latin typeface="Courier New" panose="02070309020205020404" pitchFamily="49" charset="0"/>
              <a:ea typeface="Tahoma" pitchFamily="34" charset="0"/>
              <a:cs typeface="Courier New" panose="02070309020205020404" pitchFamily="49" charset="0"/>
            </a:endParaRPr>
          </a:p>
          <a:p>
            <a:pPr marL="0" indent="0">
              <a:lnSpc>
                <a:spcPct val="150000"/>
              </a:lnSpc>
              <a:spcBef>
                <a:spcPts val="0"/>
              </a:spcBef>
              <a:spcAft>
                <a:spcPts val="600"/>
              </a:spcAft>
              <a:buNone/>
            </a:pPr>
            <a:endParaRPr lang="es-MX" sz="2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CuadroTexto 5"/>
          <p:cNvSpPr txBox="1"/>
          <p:nvPr/>
        </p:nvSpPr>
        <p:spPr>
          <a:xfrm>
            <a:off x="3563888" y="4653136"/>
            <a:ext cx="3561488" cy="553998"/>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algn="ctr"/>
            <a:r>
              <a:rPr lang="es-MX" sz="1500" dirty="0" smtClean="0">
                <a:latin typeface="Tahoma" panose="020B0604030504040204" pitchFamily="34" charset="0"/>
                <a:ea typeface="Tahoma" panose="020B0604030504040204" pitchFamily="34" charset="0"/>
                <a:cs typeface="Tahoma" panose="020B0604030504040204" pitchFamily="34" charset="0"/>
              </a:rPr>
              <a:t>De esta forma, el intervalo de confianza</a:t>
            </a:r>
            <a:br>
              <a:rPr lang="es-MX" sz="1500" dirty="0" smtClean="0">
                <a:latin typeface="Tahoma" panose="020B0604030504040204" pitchFamily="34" charset="0"/>
                <a:ea typeface="Tahoma" panose="020B0604030504040204" pitchFamily="34" charset="0"/>
                <a:cs typeface="Tahoma" panose="020B0604030504040204" pitchFamily="34" charset="0"/>
              </a:rPr>
            </a:br>
            <a:r>
              <a:rPr lang="es-MX" sz="1500" dirty="0" smtClean="0">
                <a:latin typeface="Tahoma" panose="020B0604030504040204" pitchFamily="34" charset="0"/>
                <a:ea typeface="Tahoma" panose="020B0604030504040204" pitchFamily="34" charset="0"/>
                <a:cs typeface="Tahoma" panose="020B0604030504040204" pitchFamily="34" charset="0"/>
              </a:rPr>
              <a:t>al 90% es de ($5381.9, $23173.46)</a:t>
            </a:r>
            <a:endParaRPr lang="es-MX" sz="15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63920903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1371861" y="2132856"/>
            <a:ext cx="6296483" cy="4053003"/>
          </a:xfrm>
          <a:prstGeom prst="rect">
            <a:avLst/>
          </a:prstGeom>
        </p:spPr>
      </p:pic>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INTERVALOS DE CONFIANZA EN UNA MUESTRA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200" dirty="0" smtClean="0">
              <a:latin typeface="Tahoma" pitchFamily="34" charset="0"/>
              <a:ea typeface="Tahoma" pitchFamily="34" charset="0"/>
              <a:cs typeface="Tahoma" pitchFamily="34" charset="0"/>
            </a:endParaRPr>
          </a:p>
          <a:p>
            <a:pPr marL="0" indent="0">
              <a:lnSpc>
                <a:spcPct val="150000"/>
              </a:lnSpc>
              <a:spcBef>
                <a:spcPts val="0"/>
              </a:spcBef>
              <a:buNone/>
            </a:pPr>
            <a:endParaRPr lang="es-MX" sz="15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Para el caso del intervalo de confianza del 95%, </a:t>
            </a:r>
            <a:r>
              <a:rPr lang="es-MX" sz="1500" dirty="0" smtClean="0">
                <a:latin typeface="Tahoma" pitchFamily="34" charset="0"/>
                <a:ea typeface="Tahoma" pitchFamily="34" charset="0"/>
                <a:cs typeface="Tahoma" pitchFamily="34" charset="0"/>
                <a:sym typeface="Symbol" panose="05050102010706020507" pitchFamily="18" charset="2"/>
              </a:rPr>
              <a:t> = .05</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mc:AlternateContent xmlns:mc="http://schemas.openxmlformats.org/markup-compatibility/2006" xmlns:a14="http://schemas.microsoft.com/office/drawing/2010/main">
        <mc:Choice Requires="a14">
          <p:sp>
            <p:nvSpPr>
              <p:cNvPr id="3" name="CuadroTexto 2"/>
              <p:cNvSpPr txBox="1"/>
              <p:nvPr/>
            </p:nvSpPr>
            <p:spPr>
              <a:xfrm>
                <a:off x="5835422" y="1628800"/>
                <a:ext cx="1462516" cy="514564"/>
              </a:xfrm>
              <a:prstGeom prst="rect">
                <a:avLst/>
              </a:prstGeom>
              <a:noFill/>
            </p:spPr>
            <p:txBody>
              <a:bodyPr wrap="none" lIns="0" tIns="0" rIns="0" bIns="0" rtlCol="0">
                <a:spAutoFit/>
              </a:bodyPr>
              <a:lstStyle/>
              <a:p>
                <a14:m>
                  <m:oMath xmlns:m="http://schemas.openxmlformats.org/officeDocument/2006/math">
                    <m:sSub>
                      <m:sSubPr>
                        <m:ctrlPr>
                          <a:rPr lang="es-MX" sz="1600" i="1" smtClean="0">
                            <a:latin typeface="Cambria Math" panose="02040503050406030204" pitchFamily="18" charset="0"/>
                          </a:rPr>
                        </m:ctrlPr>
                      </m:sSubPr>
                      <m:e>
                        <m:r>
                          <a:rPr lang="es-MX" sz="1600" i="1">
                            <a:latin typeface="Cambria Math" panose="02040503050406030204" pitchFamily="18" charset="0"/>
                          </a:rPr>
                          <m:t>𝑧</m:t>
                        </m:r>
                      </m:e>
                      <m:sub>
                        <m:r>
                          <a:rPr lang="es-MX" sz="1600" i="1">
                            <a:latin typeface="Cambria Math" panose="02040503050406030204" pitchFamily="18" charset="0"/>
                            <a:ea typeface="Cambria Math" panose="02040503050406030204" pitchFamily="18" charset="0"/>
                          </a:rPr>
                          <m:t>𝛼</m:t>
                        </m:r>
                        <m:r>
                          <a:rPr lang="es-MX" sz="1600" i="1">
                            <a:latin typeface="Cambria Math" panose="02040503050406030204" pitchFamily="18" charset="0"/>
                            <a:ea typeface="Cambria Math" panose="02040503050406030204" pitchFamily="18" charset="0"/>
                          </a:rPr>
                          <m:t>/2</m:t>
                        </m:r>
                      </m:sub>
                    </m:sSub>
                    <m:r>
                      <a:rPr lang="es-MX" sz="1600" b="0" i="1" smtClean="0">
                        <a:latin typeface="Cambria Math" panose="02040503050406030204" pitchFamily="18" charset="0"/>
                        <a:ea typeface="Cambria Math" panose="02040503050406030204" pitchFamily="18" charset="0"/>
                      </a:rPr>
                      <m:t>=</m:t>
                    </m:r>
                    <m:r>
                      <a:rPr lang="es-MX" sz="1600" b="0" i="1" smtClean="0">
                        <a:latin typeface="Cambria Math" panose="02040503050406030204" pitchFamily="18" charset="0"/>
                        <a:ea typeface="Cambria Math" panose="02040503050406030204" pitchFamily="18" charset="0"/>
                      </a:rPr>
                      <m:t>𝑧</m:t>
                    </m:r>
                    <m:r>
                      <a:rPr lang="es-MX" sz="1600" b="0" i="1" smtClean="0">
                        <a:latin typeface="Cambria Math" panose="02040503050406030204" pitchFamily="18" charset="0"/>
                        <a:ea typeface="Cambria Math" panose="02040503050406030204" pitchFamily="18" charset="0"/>
                      </a:rPr>
                      <m:t>(0.025)</m:t>
                    </m:r>
                  </m:oMath>
                </a14:m>
                <a:r>
                  <a:rPr lang="es-MX" sz="1600" dirty="0" smtClean="0"/>
                  <a:t> </a:t>
                </a:r>
                <a:endParaRPr lang="es-MX" sz="1600" dirty="0"/>
              </a:p>
              <a:p>
                <a:endParaRPr lang="es-MX" sz="1600" dirty="0"/>
              </a:p>
            </p:txBody>
          </p:sp>
        </mc:Choice>
        <mc:Fallback xmlns="">
          <p:sp>
            <p:nvSpPr>
              <p:cNvPr id="3" name="CuadroTexto 2"/>
              <p:cNvSpPr txBox="1">
                <a:spLocks noRot="1" noChangeAspect="1" noMove="1" noResize="1" noEditPoints="1" noAdjustHandles="1" noChangeArrowheads="1" noChangeShapeType="1" noTextEdit="1"/>
              </p:cNvSpPr>
              <p:nvPr/>
            </p:nvSpPr>
            <p:spPr>
              <a:xfrm>
                <a:off x="5835422" y="1628800"/>
                <a:ext cx="1462516" cy="514564"/>
              </a:xfrm>
              <a:prstGeom prst="rect">
                <a:avLst/>
              </a:prstGeom>
              <a:blipFill rotWithShape="0">
                <a:blip r:embed="rId3"/>
                <a:stretch>
                  <a:fillRect l="-3333" r="-1667"/>
                </a:stretch>
              </a:blipFill>
            </p:spPr>
            <p:txBody>
              <a:bodyPr/>
              <a:lstStyle/>
              <a:p>
                <a:r>
                  <a:rPr lang="es-MX">
                    <a:noFill/>
                  </a:rPr>
                  <a:t> </a:t>
                </a:r>
              </a:p>
            </p:txBody>
          </p:sp>
        </mc:Fallback>
      </mc:AlternateContent>
      <p:sp>
        <p:nvSpPr>
          <p:cNvPr id="7" name="CuadroTexto 6"/>
          <p:cNvSpPr txBox="1"/>
          <p:nvPr/>
        </p:nvSpPr>
        <p:spPr>
          <a:xfrm>
            <a:off x="3563888" y="4653136"/>
            <a:ext cx="3561488" cy="553998"/>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algn="ctr"/>
            <a:r>
              <a:rPr lang="es-MX" sz="1500" dirty="0" smtClean="0">
                <a:latin typeface="Tahoma" panose="020B0604030504040204" pitchFamily="34" charset="0"/>
                <a:ea typeface="Tahoma" panose="020B0604030504040204" pitchFamily="34" charset="0"/>
                <a:cs typeface="Tahoma" panose="020B0604030504040204" pitchFamily="34" charset="0"/>
              </a:rPr>
              <a:t>De esta forma, el intervalo de confianza</a:t>
            </a:r>
            <a:br>
              <a:rPr lang="es-MX" sz="1500" dirty="0" smtClean="0">
                <a:latin typeface="Tahoma" panose="020B0604030504040204" pitchFamily="34" charset="0"/>
                <a:ea typeface="Tahoma" panose="020B0604030504040204" pitchFamily="34" charset="0"/>
                <a:cs typeface="Tahoma" panose="020B0604030504040204" pitchFamily="34" charset="0"/>
              </a:rPr>
            </a:br>
            <a:r>
              <a:rPr lang="es-MX" sz="1500" dirty="0" smtClean="0">
                <a:latin typeface="Tahoma" panose="020B0604030504040204" pitchFamily="34" charset="0"/>
                <a:ea typeface="Tahoma" panose="020B0604030504040204" pitchFamily="34" charset="0"/>
                <a:cs typeface="Tahoma" panose="020B0604030504040204" pitchFamily="34" charset="0"/>
              </a:rPr>
              <a:t>al 95% es de ($3299.9, $25255.53)</a:t>
            </a:r>
            <a:endParaRPr lang="es-MX" sz="15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06980608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INTERVALOS DE CONFIANZA EN UNA MUESTRA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200" dirty="0" smtClean="0">
              <a:latin typeface="Tahoma" pitchFamily="34" charset="0"/>
              <a:ea typeface="Tahoma" pitchFamily="34" charset="0"/>
              <a:cs typeface="Tahoma" pitchFamily="34" charset="0"/>
            </a:endParaRPr>
          </a:p>
          <a:p>
            <a:pPr marL="0" indent="0">
              <a:lnSpc>
                <a:spcPct val="150000"/>
              </a:lnSpc>
              <a:spcBef>
                <a:spcPts val="0"/>
              </a:spcBef>
              <a:buNone/>
            </a:pPr>
            <a:endParaRPr lang="es-MX" sz="400" b="1" dirty="0" smtClean="0">
              <a:latin typeface="Tahoma" pitchFamily="34" charset="0"/>
              <a:ea typeface="Tahoma" pitchFamily="34" charset="0"/>
              <a:cs typeface="Tahoma" pitchFamily="34" charset="0"/>
            </a:endParaRPr>
          </a:p>
          <a:p>
            <a:pPr marL="0" indent="0">
              <a:lnSpc>
                <a:spcPct val="150000"/>
              </a:lnSpc>
              <a:spcBef>
                <a:spcPts val="0"/>
              </a:spcBef>
              <a:buNone/>
            </a:pPr>
            <a:r>
              <a:rPr lang="es-MX" sz="1500" b="1" dirty="0" smtClean="0">
                <a:latin typeface="Tahoma" pitchFamily="34" charset="0"/>
                <a:ea typeface="Tahoma" pitchFamily="34" charset="0"/>
                <a:cs typeface="Tahoma" pitchFamily="34" charset="0"/>
              </a:rPr>
              <a:t>TERCER ENFOQUE</a:t>
            </a: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Esta ocasión no se asumen normalidad de los datos. A partir del histograma de los datos y el gráfico cuantil-cuantil, es notorio que no representa un buen supuesto.  </a:t>
            </a:r>
          </a:p>
          <a:p>
            <a:pPr marL="0" indent="0">
              <a:lnSpc>
                <a:spcPct val="150000"/>
              </a:lnSpc>
              <a:spcBef>
                <a:spcPts val="0"/>
              </a:spcBef>
              <a:spcAft>
                <a:spcPts val="1200"/>
              </a:spcAft>
              <a:buNone/>
            </a:pPr>
            <a:endParaRPr lang="es-MX" sz="1500"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endParaRPr lang="es-MX" sz="15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2" name="Imagen 1"/>
          <p:cNvPicPr>
            <a:picLocks noChangeAspect="1"/>
          </p:cNvPicPr>
          <p:nvPr/>
        </p:nvPicPr>
        <p:blipFill>
          <a:blip r:embed="rId2"/>
          <a:stretch>
            <a:fillRect/>
          </a:stretch>
        </p:blipFill>
        <p:spPr>
          <a:xfrm>
            <a:off x="1529905" y="2564904"/>
            <a:ext cx="6012182" cy="3870000"/>
          </a:xfrm>
          <a:prstGeom prst="rect">
            <a:avLst/>
          </a:prstGeom>
        </p:spPr>
      </p:pic>
    </p:spTree>
    <p:extLst>
      <p:ext uri="{BB962C8B-B14F-4D97-AF65-F5344CB8AC3E}">
        <p14:creationId xmlns:p14="http://schemas.microsoft.com/office/powerpoint/2010/main" val="194093637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INTERVALOS DE CONFIANZA EN UNA MUESTRA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200" dirty="0" smtClean="0">
              <a:latin typeface="Tahoma" pitchFamily="34" charset="0"/>
              <a:ea typeface="Tahoma" pitchFamily="34" charset="0"/>
              <a:cs typeface="Tahoma" pitchFamily="34" charset="0"/>
            </a:endParaRPr>
          </a:p>
          <a:p>
            <a:pPr marL="0" indent="0">
              <a:lnSpc>
                <a:spcPct val="150000"/>
              </a:lnSpc>
              <a:spcBef>
                <a:spcPts val="0"/>
              </a:spcBef>
              <a:buNone/>
            </a:pPr>
            <a:endParaRPr lang="es-MX" sz="400" b="1" dirty="0" smtClean="0">
              <a:latin typeface="Tahoma" pitchFamily="34" charset="0"/>
              <a:ea typeface="Tahoma" pitchFamily="34" charset="0"/>
              <a:cs typeface="Tahoma" pitchFamily="34" charset="0"/>
            </a:endParaRPr>
          </a:p>
          <a:p>
            <a:pPr marL="0" indent="0">
              <a:lnSpc>
                <a:spcPct val="150000"/>
              </a:lnSpc>
              <a:spcBef>
                <a:spcPts val="0"/>
              </a:spcBef>
              <a:buNone/>
            </a:pPr>
            <a:endParaRPr lang="es-MX" sz="15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endParaRPr lang="es-MX" sz="1500"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endParaRPr lang="es-MX" sz="15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3" name="Imagen 2"/>
          <p:cNvPicPr>
            <a:picLocks noChangeAspect="1"/>
          </p:cNvPicPr>
          <p:nvPr/>
        </p:nvPicPr>
        <p:blipFill>
          <a:blip r:embed="rId2"/>
          <a:stretch>
            <a:fillRect/>
          </a:stretch>
        </p:blipFill>
        <p:spPr>
          <a:xfrm>
            <a:off x="1448534" y="1916832"/>
            <a:ext cx="6291818" cy="4050000"/>
          </a:xfrm>
          <a:prstGeom prst="rect">
            <a:avLst/>
          </a:prstGeom>
        </p:spPr>
      </p:pic>
    </p:spTree>
    <p:extLst>
      <p:ext uri="{BB962C8B-B14F-4D97-AF65-F5344CB8AC3E}">
        <p14:creationId xmlns:p14="http://schemas.microsoft.com/office/powerpoint/2010/main" val="399183345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INTERVALOS DE CONFIANZA EN UNA MUESTRA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200" dirty="0" smtClean="0">
              <a:latin typeface="Tahoma" pitchFamily="34" charset="0"/>
              <a:ea typeface="Tahoma" pitchFamily="34" charset="0"/>
              <a:cs typeface="Tahoma" pitchFamily="34" charset="0"/>
            </a:endParaRPr>
          </a:p>
          <a:p>
            <a:pPr marL="0" indent="0">
              <a:lnSpc>
                <a:spcPct val="150000"/>
              </a:lnSpc>
              <a:spcBef>
                <a:spcPts val="0"/>
              </a:spcBef>
              <a:buNone/>
            </a:pPr>
            <a:endParaRPr lang="es-MX" sz="1200" b="1"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smtClean="0">
                <a:latin typeface="Tahoma" pitchFamily="34" charset="0"/>
                <a:ea typeface="Tahoma" pitchFamily="34" charset="0"/>
                <a:cs typeface="Tahoma" pitchFamily="34" charset="0"/>
              </a:rPr>
              <a:t>Es posible utilizar un </a:t>
            </a:r>
            <a:r>
              <a:rPr lang="es-MX" sz="1500" dirty="0">
                <a:latin typeface="Tahoma" pitchFamily="34" charset="0"/>
                <a:ea typeface="Tahoma" pitchFamily="34" charset="0"/>
                <a:cs typeface="Tahoma" pitchFamily="34" charset="0"/>
              </a:rPr>
              <a:t>procedimiento </a:t>
            </a:r>
            <a:r>
              <a:rPr lang="es-MX" sz="1500" dirty="0" smtClean="0">
                <a:latin typeface="Tahoma" pitchFamily="34" charset="0"/>
                <a:ea typeface="Tahoma" pitchFamily="34" charset="0"/>
                <a:cs typeface="Tahoma" pitchFamily="34" charset="0"/>
              </a:rPr>
              <a:t>bootstrap, siguiendo los siguientes pasos: </a:t>
            </a:r>
            <a:endParaRPr lang="es-MX" sz="1500" dirty="0">
              <a:latin typeface="Tahoma" pitchFamily="34" charset="0"/>
              <a:ea typeface="Tahoma" pitchFamily="34" charset="0"/>
              <a:cs typeface="Tahoma" pitchFamily="34" charset="0"/>
            </a:endParaRPr>
          </a:p>
          <a:p>
            <a:pPr marL="342900" indent="-342900">
              <a:lnSpc>
                <a:spcPct val="150000"/>
              </a:lnSpc>
              <a:spcBef>
                <a:spcPts val="0"/>
              </a:spcBef>
              <a:spcAft>
                <a:spcPts val="1200"/>
              </a:spcAft>
              <a:buFont typeface="+mj-lt"/>
              <a:buAutoNum type="arabicPeriod"/>
            </a:pPr>
            <a:r>
              <a:rPr lang="es-MX" sz="1500" dirty="0" smtClean="0">
                <a:latin typeface="Tahoma" pitchFamily="34" charset="0"/>
                <a:ea typeface="Tahoma" pitchFamily="34" charset="0"/>
                <a:cs typeface="Tahoma" pitchFamily="34" charset="0"/>
              </a:rPr>
              <a:t>A partir de la muestra de tamaño 10, se dibuja una nueva muestra, con reemplazo, de tamaño 10.</a:t>
            </a:r>
          </a:p>
          <a:p>
            <a:pPr marL="342900" indent="-342900">
              <a:lnSpc>
                <a:spcPct val="150000"/>
              </a:lnSpc>
              <a:spcBef>
                <a:spcPts val="0"/>
              </a:spcBef>
              <a:spcAft>
                <a:spcPts val="1200"/>
              </a:spcAft>
              <a:buFont typeface="+mj-lt"/>
              <a:buAutoNum type="arabicPeriod"/>
            </a:pPr>
            <a:r>
              <a:rPr lang="es-MX" sz="1500" dirty="0" smtClean="0">
                <a:latin typeface="Tahoma" pitchFamily="34" charset="0"/>
                <a:ea typeface="Tahoma" pitchFamily="34" charset="0"/>
                <a:cs typeface="Tahoma" pitchFamily="34" charset="0"/>
              </a:rPr>
              <a:t>Se calcula </a:t>
            </a:r>
            <a:r>
              <a:rPr lang="es-MX" sz="1500" dirty="0">
                <a:latin typeface="Tahoma" pitchFamily="34" charset="0"/>
                <a:ea typeface="Tahoma" pitchFamily="34" charset="0"/>
                <a:cs typeface="Tahoma" pitchFamily="34" charset="0"/>
              </a:rPr>
              <a:t>el promedio de la muestra, llamado la estimación </a:t>
            </a:r>
            <a:r>
              <a:rPr lang="es-MX" sz="1500" dirty="0" smtClean="0">
                <a:latin typeface="Tahoma" pitchFamily="34" charset="0"/>
                <a:ea typeface="Tahoma" pitchFamily="34" charset="0"/>
                <a:cs typeface="Tahoma" pitchFamily="34" charset="0"/>
              </a:rPr>
              <a:t>bootstrap. </a:t>
            </a:r>
          </a:p>
          <a:p>
            <a:pPr marL="342900" indent="-342900">
              <a:lnSpc>
                <a:spcPct val="150000"/>
              </a:lnSpc>
              <a:spcBef>
                <a:spcPts val="0"/>
              </a:spcBef>
              <a:spcAft>
                <a:spcPts val="1200"/>
              </a:spcAft>
              <a:buFont typeface="+mj-lt"/>
              <a:buAutoNum type="arabicPeriod"/>
            </a:pPr>
            <a:r>
              <a:rPr lang="es-MX" sz="1500" dirty="0" smtClean="0">
                <a:latin typeface="Tahoma" pitchFamily="34" charset="0"/>
                <a:ea typeface="Tahoma" pitchFamily="34" charset="0"/>
                <a:cs typeface="Tahoma" pitchFamily="34" charset="0"/>
              </a:rPr>
              <a:t>Se guarda.</a:t>
            </a:r>
          </a:p>
          <a:p>
            <a:pPr marL="342900" indent="-342900">
              <a:lnSpc>
                <a:spcPct val="150000"/>
              </a:lnSpc>
              <a:spcBef>
                <a:spcPts val="0"/>
              </a:spcBef>
              <a:spcAft>
                <a:spcPts val="1200"/>
              </a:spcAft>
              <a:buFont typeface="+mj-lt"/>
              <a:buAutoNum type="arabicPeriod"/>
            </a:pPr>
            <a:r>
              <a:rPr lang="es-MX" sz="1500" dirty="0" smtClean="0">
                <a:latin typeface="Tahoma" pitchFamily="34" charset="0"/>
                <a:ea typeface="Tahoma" pitchFamily="34" charset="0"/>
                <a:cs typeface="Tahoma" pitchFamily="34" charset="0"/>
              </a:rPr>
              <a:t>Se repitan los pasos del 1 al 3 muchas veces. </a:t>
            </a:r>
          </a:p>
          <a:p>
            <a:pPr marL="342900" indent="-342900">
              <a:lnSpc>
                <a:spcPct val="150000"/>
              </a:lnSpc>
              <a:spcBef>
                <a:spcPts val="0"/>
              </a:spcBef>
              <a:spcAft>
                <a:spcPts val="1200"/>
              </a:spcAft>
              <a:buFont typeface="+mj-lt"/>
              <a:buAutoNum type="arabicPeriod"/>
            </a:pPr>
            <a:r>
              <a:rPr lang="es-MX" sz="1500" dirty="0" smtClean="0">
                <a:latin typeface="Tahoma" pitchFamily="34" charset="0"/>
                <a:ea typeface="Tahoma" pitchFamily="34" charset="0"/>
                <a:cs typeface="Tahoma" pitchFamily="34" charset="0"/>
              </a:rPr>
              <a:t>Para un intervalo de confianza </a:t>
            </a:r>
            <a:r>
              <a:rPr lang="es-MX" sz="1500" dirty="0">
                <a:latin typeface="Tahoma" pitchFamily="34" charset="0"/>
                <a:ea typeface="Tahoma" pitchFamily="34" charset="0"/>
                <a:cs typeface="Tahoma" pitchFamily="34" charset="0"/>
              </a:rPr>
              <a:t>del 90%, </a:t>
            </a:r>
            <a:r>
              <a:rPr lang="es-MX" sz="1500" dirty="0" smtClean="0">
                <a:latin typeface="Tahoma" pitchFamily="34" charset="0"/>
                <a:ea typeface="Tahoma" pitchFamily="34" charset="0"/>
                <a:cs typeface="Tahoma" pitchFamily="34" charset="0"/>
              </a:rPr>
              <a:t>se usará </a:t>
            </a:r>
            <a:r>
              <a:rPr lang="es-MX" sz="1500" dirty="0">
                <a:latin typeface="Tahoma" pitchFamily="34" charset="0"/>
                <a:ea typeface="Tahoma" pitchFamily="34" charset="0"/>
                <a:cs typeface="Tahoma" pitchFamily="34" charset="0"/>
              </a:rPr>
              <a:t>el </a:t>
            </a:r>
            <a:r>
              <a:rPr lang="es-MX" sz="1500" dirty="0" smtClean="0">
                <a:latin typeface="Tahoma" pitchFamily="34" charset="0"/>
                <a:ea typeface="Tahoma" pitchFamily="34" charset="0"/>
                <a:cs typeface="Tahoma" pitchFamily="34" charset="0"/>
              </a:rPr>
              <a:t>cuartil </a:t>
            </a:r>
            <a:r>
              <a:rPr lang="es-MX" sz="1500" dirty="0">
                <a:latin typeface="Tahoma" pitchFamily="34" charset="0"/>
                <a:ea typeface="Tahoma" pitchFamily="34" charset="0"/>
                <a:cs typeface="Tahoma" pitchFamily="34" charset="0"/>
              </a:rPr>
              <a:t>de muestra del 5% como límite inferior y </a:t>
            </a:r>
            <a:r>
              <a:rPr lang="es-MX" sz="1500" dirty="0" smtClean="0">
                <a:latin typeface="Tahoma" pitchFamily="34" charset="0"/>
                <a:ea typeface="Tahoma" pitchFamily="34" charset="0"/>
                <a:cs typeface="Tahoma" pitchFamily="34" charset="0"/>
              </a:rPr>
              <a:t>el cuartil de la muestra del </a:t>
            </a:r>
            <a:r>
              <a:rPr lang="es-MX" sz="1500" dirty="0">
                <a:latin typeface="Tahoma" pitchFamily="34" charset="0"/>
                <a:ea typeface="Tahoma" pitchFamily="34" charset="0"/>
                <a:cs typeface="Tahoma" pitchFamily="34" charset="0"/>
              </a:rPr>
              <a:t>95</a:t>
            </a:r>
            <a:r>
              <a:rPr lang="es-MX" sz="1500" dirty="0" smtClean="0">
                <a:latin typeface="Tahoma" pitchFamily="34" charset="0"/>
                <a:ea typeface="Tahoma" pitchFamily="34" charset="0"/>
                <a:cs typeface="Tahoma" pitchFamily="34" charset="0"/>
              </a:rPr>
              <a:t>% como el superior. </a:t>
            </a:r>
            <a:endParaRPr lang="es-MX" sz="1500" dirty="0" smtClean="0">
              <a:latin typeface="Tahoma" pitchFamily="34" charset="0"/>
              <a:ea typeface="Tahoma" pitchFamily="34" charset="0"/>
              <a:cs typeface="Tahoma" pitchFamily="34" charset="0"/>
              <a:sym typeface="Symbol" panose="05050102010706020507" pitchFamily="18" charset="2"/>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18589391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460684" y="2259320"/>
            <a:ext cx="6291818" cy="4050000"/>
          </a:xfrm>
          <a:prstGeom prst="rect">
            <a:avLst/>
          </a:prstGeom>
        </p:spPr>
      </p:pic>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INTERVALOS DE CONFIANZA EN UNA MUESTRA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200" dirty="0" smtClean="0">
              <a:latin typeface="Tahoma" pitchFamily="34" charset="0"/>
              <a:ea typeface="Tahoma" pitchFamily="34" charset="0"/>
              <a:cs typeface="Tahoma" pitchFamily="34" charset="0"/>
            </a:endParaRPr>
          </a:p>
          <a:p>
            <a:pPr marL="0" indent="0">
              <a:lnSpc>
                <a:spcPct val="150000"/>
              </a:lnSpc>
              <a:spcBef>
                <a:spcPts val="0"/>
              </a:spcBef>
              <a:buNone/>
            </a:pPr>
            <a:endParaRPr lang="es-MX" sz="400" b="1" dirty="0" smtClean="0">
              <a:latin typeface="Tahoma" pitchFamily="34" charset="0"/>
              <a:ea typeface="Tahoma" pitchFamily="34" charset="0"/>
              <a:cs typeface="Tahoma" pitchFamily="34" charset="0"/>
            </a:endParaRPr>
          </a:p>
          <a:p>
            <a:pPr marL="0" indent="0">
              <a:lnSpc>
                <a:spcPct val="150000"/>
              </a:lnSpc>
              <a:spcBef>
                <a:spcPts val="0"/>
              </a:spcBef>
              <a:buNone/>
            </a:pPr>
            <a:endParaRPr lang="es-MX" sz="1500" dirty="0" smtClean="0">
              <a:latin typeface="Tahoma" pitchFamily="34" charset="0"/>
              <a:ea typeface="Tahoma" pitchFamily="34" charset="0"/>
              <a:cs typeface="Tahoma" pitchFamily="34" charset="0"/>
            </a:endParaRPr>
          </a:p>
          <a:p>
            <a:pPr marL="0" indent="0">
              <a:lnSpc>
                <a:spcPct val="150000"/>
              </a:lnSpc>
              <a:spcBef>
                <a:spcPts val="0"/>
              </a:spcBef>
              <a:buNone/>
            </a:pPr>
            <a:r>
              <a:rPr lang="es-MX" sz="1500" dirty="0">
                <a:latin typeface="Tahoma" pitchFamily="34" charset="0"/>
                <a:ea typeface="Tahoma" pitchFamily="34" charset="0"/>
                <a:cs typeface="Tahoma" pitchFamily="34" charset="0"/>
              </a:rPr>
              <a:t>Para el caso del intervalo de confianza del </a:t>
            </a:r>
            <a:r>
              <a:rPr lang="es-MX" sz="1500" dirty="0" smtClean="0">
                <a:latin typeface="Tahoma" pitchFamily="34" charset="0"/>
                <a:ea typeface="Tahoma" pitchFamily="34" charset="0"/>
                <a:cs typeface="Tahoma" pitchFamily="34" charset="0"/>
              </a:rPr>
              <a:t>90%, </a:t>
            </a:r>
            <a:r>
              <a:rPr lang="es-MX" sz="1500" dirty="0">
                <a:latin typeface="Tahoma" pitchFamily="34" charset="0"/>
                <a:ea typeface="Tahoma" pitchFamily="34" charset="0"/>
                <a:cs typeface="Tahoma" pitchFamily="34" charset="0"/>
                <a:sym typeface="Symbol" panose="05050102010706020507" pitchFamily="18" charset="2"/>
              </a:rPr>
              <a:t> = </a:t>
            </a:r>
            <a:r>
              <a:rPr lang="es-MX" sz="1500" dirty="0" smtClean="0">
                <a:latin typeface="Tahoma" pitchFamily="34" charset="0"/>
                <a:ea typeface="Tahoma" pitchFamily="34" charset="0"/>
                <a:cs typeface="Tahoma" pitchFamily="34" charset="0"/>
                <a:sym typeface="Symbol" panose="05050102010706020507" pitchFamily="18" charset="2"/>
              </a:rPr>
              <a:t>.10</a:t>
            </a:r>
            <a:endParaRPr lang="es-MX" sz="1500" dirty="0">
              <a:latin typeface="Tahoma" pitchFamily="34" charset="0"/>
              <a:ea typeface="Tahoma" pitchFamily="34" charset="0"/>
              <a:cs typeface="Tahoma" pitchFamily="34" charset="0"/>
              <a:sym typeface="Symbol" panose="05050102010706020507" pitchFamily="18" charset="2"/>
            </a:endParaRPr>
          </a:p>
          <a:p>
            <a:pPr marL="0" indent="0">
              <a:lnSpc>
                <a:spcPct val="150000"/>
              </a:lnSpc>
              <a:spcBef>
                <a:spcPts val="0"/>
              </a:spcBef>
              <a:buNone/>
            </a:pPr>
            <a:endParaRPr lang="es-MX" sz="15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endParaRPr lang="es-MX" sz="1500"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endParaRPr lang="es-MX" sz="15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CuadroTexto 5"/>
          <p:cNvSpPr txBox="1"/>
          <p:nvPr/>
        </p:nvSpPr>
        <p:spPr>
          <a:xfrm>
            <a:off x="3962840" y="4851608"/>
            <a:ext cx="3561488" cy="553998"/>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algn="ctr"/>
            <a:r>
              <a:rPr lang="es-MX" sz="1500" dirty="0" smtClean="0">
                <a:latin typeface="Tahoma" panose="020B0604030504040204" pitchFamily="34" charset="0"/>
                <a:ea typeface="Tahoma" panose="020B0604030504040204" pitchFamily="34" charset="0"/>
                <a:cs typeface="Tahoma" panose="020B0604030504040204" pitchFamily="34" charset="0"/>
              </a:rPr>
              <a:t>De esta forma, el intervalo de confianza</a:t>
            </a:r>
            <a:br>
              <a:rPr lang="es-MX" sz="1500" dirty="0" smtClean="0">
                <a:latin typeface="Tahoma" panose="020B0604030504040204" pitchFamily="34" charset="0"/>
                <a:ea typeface="Tahoma" panose="020B0604030504040204" pitchFamily="34" charset="0"/>
                <a:cs typeface="Tahoma" panose="020B0604030504040204" pitchFamily="34" charset="0"/>
              </a:rPr>
            </a:br>
            <a:r>
              <a:rPr lang="es-MX" sz="1500" dirty="0" smtClean="0">
                <a:latin typeface="Tahoma" panose="020B0604030504040204" pitchFamily="34" charset="0"/>
                <a:ea typeface="Tahoma" panose="020B0604030504040204" pitchFamily="34" charset="0"/>
                <a:cs typeface="Tahoma" panose="020B0604030504040204" pitchFamily="34" charset="0"/>
              </a:rPr>
              <a:t>al 90% es de ($6978.6, $23349.3)</a:t>
            </a:r>
            <a:endParaRPr lang="es-MX" sz="15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9912781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259632" y="2276872"/>
            <a:ext cx="669674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403648" y="980728"/>
            <a:ext cx="6480720"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000" b="1" dirty="0" smtClean="0">
              <a:latin typeface="Tahoma" pitchFamily="34" charset="0"/>
              <a:ea typeface="Tahoma" pitchFamily="34" charset="0"/>
              <a:cs typeface="Tahoma" pitchFamily="34" charset="0"/>
            </a:endParaRP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Introducción al Software 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Manejo de gráficos en 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Distribuciones de datos en R</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Estimación de intervalos de confianza en muestras con R</a:t>
            </a:r>
          </a:p>
        </p:txBody>
      </p:sp>
    </p:spTree>
    <p:extLst>
      <p:ext uri="{BB962C8B-B14F-4D97-AF65-F5344CB8AC3E}">
        <p14:creationId xmlns:p14="http://schemas.microsoft.com/office/powerpoint/2010/main" val="310963238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460685" y="2259320"/>
            <a:ext cx="6291818" cy="4050000"/>
          </a:xfrm>
          <a:prstGeom prst="rect">
            <a:avLst/>
          </a:prstGeom>
        </p:spPr>
      </p:pic>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INTERVALOS DE CONFIANZA EN UNA MUESTRA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200" dirty="0" smtClean="0">
              <a:latin typeface="Tahoma" pitchFamily="34" charset="0"/>
              <a:ea typeface="Tahoma" pitchFamily="34" charset="0"/>
              <a:cs typeface="Tahoma" pitchFamily="34" charset="0"/>
            </a:endParaRPr>
          </a:p>
          <a:p>
            <a:pPr marL="0" indent="0">
              <a:lnSpc>
                <a:spcPct val="150000"/>
              </a:lnSpc>
              <a:spcBef>
                <a:spcPts val="0"/>
              </a:spcBef>
              <a:buNone/>
            </a:pPr>
            <a:endParaRPr lang="es-MX" sz="400" b="1" dirty="0" smtClean="0">
              <a:latin typeface="Tahoma" pitchFamily="34" charset="0"/>
              <a:ea typeface="Tahoma" pitchFamily="34" charset="0"/>
              <a:cs typeface="Tahoma" pitchFamily="34" charset="0"/>
            </a:endParaRPr>
          </a:p>
          <a:p>
            <a:pPr marL="0" indent="0">
              <a:lnSpc>
                <a:spcPct val="150000"/>
              </a:lnSpc>
              <a:spcBef>
                <a:spcPts val="0"/>
              </a:spcBef>
              <a:buNone/>
            </a:pPr>
            <a:endParaRPr lang="es-MX" sz="1500" dirty="0" smtClean="0">
              <a:latin typeface="Tahoma" pitchFamily="34" charset="0"/>
              <a:ea typeface="Tahoma" pitchFamily="34" charset="0"/>
              <a:cs typeface="Tahoma" pitchFamily="34" charset="0"/>
            </a:endParaRPr>
          </a:p>
          <a:p>
            <a:pPr marL="0" indent="0">
              <a:lnSpc>
                <a:spcPct val="150000"/>
              </a:lnSpc>
              <a:spcBef>
                <a:spcPts val="0"/>
              </a:spcBef>
              <a:buNone/>
            </a:pPr>
            <a:r>
              <a:rPr lang="es-MX" sz="1500" dirty="0">
                <a:latin typeface="Tahoma" pitchFamily="34" charset="0"/>
                <a:ea typeface="Tahoma" pitchFamily="34" charset="0"/>
                <a:cs typeface="Tahoma" pitchFamily="34" charset="0"/>
              </a:rPr>
              <a:t>Para el caso del intervalo de confianza del </a:t>
            </a:r>
            <a:r>
              <a:rPr lang="es-MX" sz="1500" dirty="0" smtClean="0">
                <a:latin typeface="Tahoma" pitchFamily="34" charset="0"/>
                <a:ea typeface="Tahoma" pitchFamily="34" charset="0"/>
                <a:cs typeface="Tahoma" pitchFamily="34" charset="0"/>
              </a:rPr>
              <a:t>95%, </a:t>
            </a:r>
            <a:r>
              <a:rPr lang="es-MX" sz="1500" dirty="0">
                <a:latin typeface="Tahoma" pitchFamily="34" charset="0"/>
                <a:ea typeface="Tahoma" pitchFamily="34" charset="0"/>
                <a:cs typeface="Tahoma" pitchFamily="34" charset="0"/>
                <a:sym typeface="Symbol" panose="05050102010706020507" pitchFamily="18" charset="2"/>
              </a:rPr>
              <a:t> = </a:t>
            </a:r>
            <a:r>
              <a:rPr lang="es-MX" sz="1500" dirty="0" smtClean="0">
                <a:latin typeface="Tahoma" pitchFamily="34" charset="0"/>
                <a:ea typeface="Tahoma" pitchFamily="34" charset="0"/>
                <a:cs typeface="Tahoma" pitchFamily="34" charset="0"/>
                <a:sym typeface="Symbol" panose="05050102010706020507" pitchFamily="18" charset="2"/>
              </a:rPr>
              <a:t>.05</a:t>
            </a:r>
            <a:endParaRPr lang="es-MX" sz="1500" dirty="0">
              <a:latin typeface="Tahoma" pitchFamily="34" charset="0"/>
              <a:ea typeface="Tahoma" pitchFamily="34" charset="0"/>
              <a:cs typeface="Tahoma" pitchFamily="34" charset="0"/>
              <a:sym typeface="Symbol" panose="05050102010706020507" pitchFamily="18" charset="2"/>
            </a:endParaRPr>
          </a:p>
          <a:p>
            <a:pPr marL="0" indent="0">
              <a:lnSpc>
                <a:spcPct val="150000"/>
              </a:lnSpc>
              <a:spcBef>
                <a:spcPts val="0"/>
              </a:spcBef>
              <a:buNone/>
            </a:pPr>
            <a:endParaRPr lang="es-MX" sz="15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endParaRPr lang="es-MX" sz="1500"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endParaRPr lang="es-MX" sz="15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CuadroTexto 5"/>
          <p:cNvSpPr txBox="1"/>
          <p:nvPr/>
        </p:nvSpPr>
        <p:spPr>
          <a:xfrm>
            <a:off x="3962840" y="4851608"/>
            <a:ext cx="3561488" cy="553998"/>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algn="ctr"/>
            <a:r>
              <a:rPr lang="es-MX" sz="1500" dirty="0" smtClean="0">
                <a:latin typeface="Tahoma" panose="020B0604030504040204" pitchFamily="34" charset="0"/>
                <a:ea typeface="Tahoma" panose="020B0604030504040204" pitchFamily="34" charset="0"/>
                <a:cs typeface="Tahoma" panose="020B0604030504040204" pitchFamily="34" charset="0"/>
              </a:rPr>
              <a:t>De esta forma, el intervalo de confianza</a:t>
            </a:r>
            <a:br>
              <a:rPr lang="es-MX" sz="1500" dirty="0" smtClean="0">
                <a:latin typeface="Tahoma" panose="020B0604030504040204" pitchFamily="34" charset="0"/>
                <a:ea typeface="Tahoma" panose="020B0604030504040204" pitchFamily="34" charset="0"/>
                <a:cs typeface="Tahoma" panose="020B0604030504040204" pitchFamily="34" charset="0"/>
              </a:rPr>
            </a:br>
            <a:r>
              <a:rPr lang="es-MX" sz="1500" dirty="0" smtClean="0">
                <a:latin typeface="Tahoma" panose="020B0604030504040204" pitchFamily="34" charset="0"/>
                <a:ea typeface="Tahoma" panose="020B0604030504040204" pitchFamily="34" charset="0"/>
                <a:cs typeface="Tahoma" panose="020B0604030504040204" pitchFamily="34" charset="0"/>
              </a:rPr>
              <a:t>al 95% es de ($6053.7, $24715.7</a:t>
            </a:r>
            <a:endParaRPr lang="es-MX" sz="15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09620746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INTERVALOS DE CONFIANZA EN DOS MUESTRAS</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200" dirty="0" smtClean="0">
              <a:latin typeface="Tahoma" pitchFamily="34" charset="0"/>
              <a:ea typeface="Tahoma" pitchFamily="34" charset="0"/>
              <a:cs typeface="Tahoma" pitchFamily="34" charset="0"/>
            </a:endParaRPr>
          </a:p>
          <a:p>
            <a:pPr marL="0" indent="0">
              <a:lnSpc>
                <a:spcPct val="150000"/>
              </a:lnSpc>
              <a:spcBef>
                <a:spcPts val="0"/>
              </a:spcBef>
              <a:buNone/>
            </a:pPr>
            <a:endParaRPr lang="es-MX" sz="400" b="1" dirty="0" smtClean="0">
              <a:latin typeface="Tahoma" pitchFamily="34" charset="0"/>
              <a:ea typeface="Tahoma" pitchFamily="34" charset="0"/>
              <a:cs typeface="Tahoma" pitchFamily="34" charset="0"/>
            </a:endParaRPr>
          </a:p>
          <a:p>
            <a:pPr marL="0" indent="0">
              <a:lnSpc>
                <a:spcPct val="150000"/>
              </a:lnSpc>
              <a:spcBef>
                <a:spcPts val="0"/>
              </a:spcBef>
              <a:buNone/>
            </a:pPr>
            <a:r>
              <a:rPr lang="es-MX" sz="1500" dirty="0" smtClean="0">
                <a:latin typeface="Tahoma" pitchFamily="34" charset="0"/>
                <a:ea typeface="Tahoma" pitchFamily="34" charset="0"/>
                <a:cs typeface="Tahoma" pitchFamily="34" charset="0"/>
              </a:rPr>
              <a:t>Se tienen dos grupos de objetos que pueden tener distintos </a:t>
            </a:r>
            <a:r>
              <a:rPr lang="es-MX" sz="1500" dirty="0">
                <a:latin typeface="Tahoma" pitchFamily="34" charset="0"/>
                <a:ea typeface="Tahoma" pitchFamily="34" charset="0"/>
                <a:cs typeface="Tahoma" pitchFamily="34" charset="0"/>
              </a:rPr>
              <a:t>valores medios. </a:t>
            </a:r>
            <a:endParaRPr lang="es-MX" sz="1500" dirty="0" smtClean="0">
              <a:latin typeface="Tahoma" pitchFamily="34" charset="0"/>
              <a:ea typeface="Tahoma" pitchFamily="34" charset="0"/>
              <a:cs typeface="Tahoma" pitchFamily="34" charset="0"/>
            </a:endParaRPr>
          </a:p>
          <a:p>
            <a:pPr marL="0" indent="0">
              <a:lnSpc>
                <a:spcPct val="150000"/>
              </a:lnSpc>
              <a:spcBef>
                <a:spcPts val="0"/>
              </a:spcBef>
              <a:buNone/>
            </a:pPr>
            <a:r>
              <a:rPr lang="es-MX" sz="1500" dirty="0" smtClean="0">
                <a:latin typeface="Tahoma" pitchFamily="34" charset="0"/>
                <a:ea typeface="Tahoma" pitchFamily="34" charset="0"/>
                <a:cs typeface="Tahoma" pitchFamily="34" charset="0"/>
              </a:rPr>
              <a:t>Se toma una muestra </a:t>
            </a:r>
            <a:r>
              <a:rPr lang="es-MX" sz="1500" dirty="0">
                <a:latin typeface="Tahoma" pitchFamily="34" charset="0"/>
                <a:ea typeface="Tahoma" pitchFamily="34" charset="0"/>
                <a:cs typeface="Tahoma" pitchFamily="34" charset="0"/>
              </a:rPr>
              <a:t>aleatoria de cada grupo y </a:t>
            </a:r>
            <a:r>
              <a:rPr lang="es-MX" sz="1500" dirty="0" smtClean="0">
                <a:latin typeface="Tahoma" pitchFamily="34" charset="0"/>
                <a:ea typeface="Tahoma" pitchFamily="34" charset="0"/>
                <a:cs typeface="Tahoma" pitchFamily="34" charset="0"/>
              </a:rPr>
              <a:t>se miden las muestras</a:t>
            </a:r>
            <a:r>
              <a:rPr lang="es-MX" sz="1500" dirty="0">
                <a:latin typeface="Tahoma" pitchFamily="34" charset="0"/>
                <a:ea typeface="Tahoma" pitchFamily="34" charset="0"/>
                <a:cs typeface="Tahoma" pitchFamily="34" charset="0"/>
              </a:rPr>
              <a:t>. </a:t>
            </a:r>
            <a:endParaRPr lang="es-MX" sz="1500" dirty="0" smtClean="0">
              <a:latin typeface="Tahoma" pitchFamily="34" charset="0"/>
              <a:ea typeface="Tahoma" pitchFamily="34" charset="0"/>
              <a:cs typeface="Tahoma" pitchFamily="34" charset="0"/>
            </a:endParaRPr>
          </a:p>
          <a:p>
            <a:pPr marL="0" indent="0">
              <a:lnSpc>
                <a:spcPct val="150000"/>
              </a:lnSpc>
              <a:spcBef>
                <a:spcPts val="0"/>
              </a:spcBef>
              <a:buNone/>
            </a:pPr>
            <a:r>
              <a:rPr lang="es-MX" sz="1500" dirty="0" smtClean="0">
                <a:latin typeface="Tahoma" pitchFamily="34" charset="0"/>
                <a:ea typeface="Tahoma" pitchFamily="34" charset="0"/>
                <a:cs typeface="Tahoma" pitchFamily="34" charset="0"/>
              </a:rPr>
              <a:t>Se buscan comparar las muestras para ver si es posible aprender algo acerca de las diferencias en ambos grupos. </a:t>
            </a:r>
            <a:endParaRPr lang="es-MX" sz="1500"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endParaRPr lang="es-MX" sz="15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8" name="Imagen 7"/>
          <p:cNvPicPr>
            <a:picLocks noChangeAspect="1"/>
          </p:cNvPicPr>
          <p:nvPr/>
        </p:nvPicPr>
        <p:blipFill>
          <a:blip r:embed="rId2"/>
          <a:stretch>
            <a:fillRect/>
          </a:stretch>
        </p:blipFill>
        <p:spPr>
          <a:xfrm>
            <a:off x="1385996" y="2924944"/>
            <a:ext cx="6300000" cy="3530949"/>
          </a:xfrm>
          <a:prstGeom prst="rect">
            <a:avLst/>
          </a:prstGeom>
        </p:spPr>
      </p:pic>
    </p:spTree>
    <p:extLst>
      <p:ext uri="{BB962C8B-B14F-4D97-AF65-F5344CB8AC3E}">
        <p14:creationId xmlns:p14="http://schemas.microsoft.com/office/powerpoint/2010/main" val="245553107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DISTRIBUCIÓN DE DATOS EN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b="1" dirty="0" smtClean="0">
                <a:latin typeface="Tahoma" pitchFamily="34" charset="0"/>
                <a:ea typeface="Tahoma" pitchFamily="34" charset="0"/>
                <a:cs typeface="Tahoma" pitchFamily="34" charset="0"/>
              </a:rPr>
              <a:t>Contrastes entre muestras</a:t>
            </a:r>
          </a:p>
          <a:p>
            <a:pPr marL="0" indent="0">
              <a:lnSpc>
                <a:spcPct val="150000"/>
              </a:lnSpc>
              <a:spcBef>
                <a:spcPts val="600"/>
              </a:spcBef>
              <a:spcAft>
                <a:spcPts val="1200"/>
              </a:spcAft>
              <a:buNone/>
            </a:pPr>
            <a:r>
              <a:rPr lang="es-MX" sz="1500" dirty="0" smtClean="0">
                <a:latin typeface="Tahoma" pitchFamily="34" charset="0"/>
                <a:ea typeface="Tahoma" pitchFamily="34" charset="0"/>
                <a:cs typeface="Tahoma" pitchFamily="34" charset="0"/>
              </a:rPr>
              <a:t>Considérense los </a:t>
            </a:r>
            <a:r>
              <a:rPr lang="es-MX" sz="1500" dirty="0">
                <a:latin typeface="Tahoma" pitchFamily="34" charset="0"/>
                <a:ea typeface="Tahoma" pitchFamily="34" charset="0"/>
                <a:cs typeface="Tahoma" pitchFamily="34" charset="0"/>
              </a:rPr>
              <a:t>siguientes datos, </a:t>
            </a:r>
            <a:r>
              <a:rPr lang="es-MX" sz="1500" dirty="0" smtClean="0">
                <a:latin typeface="Tahoma" pitchFamily="34" charset="0"/>
                <a:ea typeface="Tahoma" pitchFamily="34" charset="0"/>
                <a:cs typeface="Tahoma" pitchFamily="34" charset="0"/>
              </a:rPr>
              <a:t>tomados de </a:t>
            </a:r>
            <a:r>
              <a:rPr lang="es-MX" sz="1500" dirty="0">
                <a:latin typeface="Tahoma" pitchFamily="34" charset="0"/>
                <a:ea typeface="Tahoma" pitchFamily="34" charset="0"/>
                <a:cs typeface="Tahoma" pitchFamily="34" charset="0"/>
              </a:rPr>
              <a:t>Rice (1995, p.490</a:t>
            </a:r>
            <a:r>
              <a:rPr lang="es-MX" sz="1500" dirty="0" smtClean="0">
                <a:latin typeface="Tahoma" pitchFamily="34" charset="0"/>
                <a:ea typeface="Tahoma" pitchFamily="34" charset="0"/>
                <a:cs typeface="Tahoma" pitchFamily="34" charset="0"/>
              </a:rPr>
              <a:t>)*, </a:t>
            </a:r>
            <a:r>
              <a:rPr lang="es-MX" sz="1500" dirty="0">
                <a:latin typeface="Tahoma" pitchFamily="34" charset="0"/>
                <a:ea typeface="Tahoma" pitchFamily="34" charset="0"/>
                <a:cs typeface="Tahoma" pitchFamily="34" charset="0"/>
              </a:rPr>
              <a:t>del calor latente en la </a:t>
            </a:r>
            <a:r>
              <a:rPr lang="es-MX" sz="1500" dirty="0" smtClean="0">
                <a:latin typeface="Tahoma" pitchFamily="34" charset="0"/>
                <a:ea typeface="Tahoma" pitchFamily="34" charset="0"/>
                <a:cs typeface="Tahoma" pitchFamily="34" charset="0"/>
              </a:rPr>
              <a:t>fusión </a:t>
            </a:r>
            <a:r>
              <a:rPr lang="es-MX" sz="1500" dirty="0">
                <a:latin typeface="Tahoma" pitchFamily="34" charset="0"/>
                <a:ea typeface="Tahoma" pitchFamily="34" charset="0"/>
                <a:cs typeface="Tahoma" pitchFamily="34" charset="0"/>
              </a:rPr>
              <a:t>del hielo expresados en cal/gm</a:t>
            </a:r>
            <a:r>
              <a:rPr lang="es-MX" sz="1500" dirty="0" smtClean="0">
                <a:latin typeface="Tahoma" pitchFamily="34" charset="0"/>
                <a:ea typeface="Tahoma" pitchFamily="34" charset="0"/>
                <a:cs typeface="Tahoma" pitchFamily="34" charset="0"/>
              </a:rPr>
              <a:t>. </a:t>
            </a:r>
          </a:p>
          <a:p>
            <a:pPr marL="0" indent="0">
              <a:lnSpc>
                <a:spcPct val="150000"/>
              </a:lnSpc>
              <a:spcBef>
                <a:spcPts val="600"/>
              </a:spcBef>
              <a:spcAft>
                <a:spcPts val="1200"/>
              </a:spcAft>
              <a:buNone/>
            </a:pPr>
            <a:r>
              <a:rPr lang="pt-BR" sz="1500" b="1" dirty="0" smtClean="0">
                <a:solidFill>
                  <a:srgbClr val="FF0000"/>
                </a:solidFill>
                <a:latin typeface="Courier New" panose="02070309020205020404" pitchFamily="49" charset="0"/>
                <a:ea typeface="Tahoma" pitchFamily="34" charset="0"/>
                <a:cs typeface="Courier New" panose="02070309020205020404" pitchFamily="49" charset="0"/>
              </a:rPr>
              <a:t>Método </a:t>
            </a:r>
            <a:r>
              <a:rPr lang="pt-BR" sz="1500" b="1" dirty="0">
                <a:solidFill>
                  <a:srgbClr val="FF0000"/>
                </a:solidFill>
                <a:latin typeface="Courier New" panose="02070309020205020404" pitchFamily="49" charset="0"/>
                <a:ea typeface="Tahoma" pitchFamily="34" charset="0"/>
                <a:cs typeface="Courier New" panose="02070309020205020404" pitchFamily="49" charset="0"/>
              </a:rPr>
              <a:t>A: </a:t>
            </a:r>
            <a:r>
              <a:rPr lang="pt-BR" sz="1500" b="1" dirty="0" smtClean="0">
                <a:solidFill>
                  <a:srgbClr val="FF0000"/>
                </a:solidFill>
                <a:latin typeface="Courier New" panose="02070309020205020404" pitchFamily="49" charset="0"/>
                <a:ea typeface="Tahoma" pitchFamily="34" charset="0"/>
                <a:cs typeface="Courier New" panose="02070309020205020404" pitchFamily="49" charset="0"/>
              </a:rPr>
              <a:t> 79.98 </a:t>
            </a:r>
            <a:r>
              <a:rPr lang="pt-BR" sz="1500" b="1" dirty="0">
                <a:solidFill>
                  <a:srgbClr val="FF0000"/>
                </a:solidFill>
                <a:latin typeface="Courier New" panose="02070309020205020404" pitchFamily="49" charset="0"/>
                <a:ea typeface="Tahoma" pitchFamily="34" charset="0"/>
                <a:cs typeface="Courier New" panose="02070309020205020404" pitchFamily="49" charset="0"/>
              </a:rPr>
              <a:t>80.04 80.02 80.04 80.03 80.03 80.04 79.97</a:t>
            </a:r>
          </a:p>
          <a:p>
            <a:pPr marL="0" indent="0">
              <a:lnSpc>
                <a:spcPct val="150000"/>
              </a:lnSpc>
              <a:spcBef>
                <a:spcPts val="600"/>
              </a:spcBef>
              <a:spcAft>
                <a:spcPts val="1200"/>
              </a:spcAft>
              <a:buNone/>
            </a:pPr>
            <a:r>
              <a:rPr lang="pt-BR" sz="1500" b="1" dirty="0" smtClean="0">
                <a:solidFill>
                  <a:srgbClr val="FF0000"/>
                </a:solidFill>
                <a:latin typeface="Courier New" panose="02070309020205020404" pitchFamily="49" charset="0"/>
                <a:ea typeface="Tahoma" pitchFamily="34" charset="0"/>
                <a:cs typeface="Courier New" panose="02070309020205020404" pitchFamily="49" charset="0"/>
              </a:rPr>
              <a:t>	</a:t>
            </a:r>
            <a:r>
              <a:rPr lang="pt-BR" sz="1500" b="1" dirty="0">
                <a:solidFill>
                  <a:srgbClr val="FF0000"/>
                </a:solidFill>
                <a:latin typeface="Courier New" panose="02070309020205020404" pitchFamily="49" charset="0"/>
                <a:ea typeface="Tahoma" pitchFamily="34" charset="0"/>
                <a:cs typeface="Courier New" panose="02070309020205020404" pitchFamily="49" charset="0"/>
              </a:rPr>
              <a:t> </a:t>
            </a:r>
            <a:r>
              <a:rPr lang="pt-BR" sz="1500" b="1" dirty="0" smtClean="0">
                <a:solidFill>
                  <a:srgbClr val="FF0000"/>
                </a:solidFill>
                <a:latin typeface="Courier New" panose="02070309020205020404" pitchFamily="49" charset="0"/>
                <a:ea typeface="Tahoma" pitchFamily="34" charset="0"/>
                <a:cs typeface="Courier New" panose="02070309020205020404" pitchFamily="49" charset="0"/>
              </a:rPr>
              <a:t>  </a:t>
            </a:r>
            <a:r>
              <a:rPr lang="pt-BR" sz="100" b="1" dirty="0">
                <a:solidFill>
                  <a:srgbClr val="FF0000"/>
                </a:solidFill>
                <a:latin typeface="Courier New" panose="02070309020205020404" pitchFamily="49" charset="0"/>
                <a:ea typeface="Tahoma" pitchFamily="34" charset="0"/>
                <a:cs typeface="Courier New" panose="02070309020205020404" pitchFamily="49" charset="0"/>
              </a:rPr>
              <a:t> </a:t>
            </a:r>
            <a:r>
              <a:rPr lang="pt-BR" sz="1500" b="1" dirty="0">
                <a:solidFill>
                  <a:srgbClr val="FF0000"/>
                </a:solidFill>
                <a:latin typeface="Courier New" panose="02070309020205020404" pitchFamily="49" charset="0"/>
                <a:ea typeface="Tahoma" pitchFamily="34" charset="0"/>
                <a:cs typeface="Courier New" panose="02070309020205020404" pitchFamily="49" charset="0"/>
              </a:rPr>
              <a:t>80.05 80.03 80.02 80.00 80.02</a:t>
            </a:r>
          </a:p>
          <a:p>
            <a:pPr marL="0" indent="0">
              <a:lnSpc>
                <a:spcPct val="150000"/>
              </a:lnSpc>
              <a:spcBef>
                <a:spcPts val="600"/>
              </a:spcBef>
              <a:spcAft>
                <a:spcPts val="1200"/>
              </a:spcAft>
              <a:buNone/>
            </a:pPr>
            <a:r>
              <a:rPr lang="pt-BR" sz="1500" b="1" dirty="0" smtClean="0">
                <a:solidFill>
                  <a:srgbClr val="FF0000"/>
                </a:solidFill>
                <a:latin typeface="Courier New" panose="02070309020205020404" pitchFamily="49" charset="0"/>
                <a:ea typeface="Tahoma" pitchFamily="34" charset="0"/>
                <a:cs typeface="Courier New" panose="02070309020205020404" pitchFamily="49" charset="0"/>
              </a:rPr>
              <a:t>Método </a:t>
            </a:r>
            <a:r>
              <a:rPr lang="pt-BR" sz="1500" b="1" dirty="0">
                <a:solidFill>
                  <a:srgbClr val="FF0000"/>
                </a:solidFill>
                <a:latin typeface="Courier New" panose="02070309020205020404" pitchFamily="49" charset="0"/>
                <a:ea typeface="Tahoma" pitchFamily="34" charset="0"/>
                <a:cs typeface="Courier New" panose="02070309020205020404" pitchFamily="49" charset="0"/>
              </a:rPr>
              <a:t>B:  80.02 79.94 79.98 79.97 79.97 80.03 79.95 </a:t>
            </a:r>
            <a:r>
              <a:rPr lang="pt-BR" sz="1500" b="1" dirty="0" smtClean="0">
                <a:solidFill>
                  <a:srgbClr val="FF0000"/>
                </a:solidFill>
                <a:latin typeface="Courier New" panose="02070309020205020404" pitchFamily="49" charset="0"/>
                <a:ea typeface="Tahoma" pitchFamily="34" charset="0"/>
                <a:cs typeface="Courier New" panose="02070309020205020404" pitchFamily="49" charset="0"/>
              </a:rPr>
              <a:t>79.97</a:t>
            </a:r>
          </a:p>
          <a:p>
            <a:pPr marL="0" indent="0">
              <a:lnSpc>
                <a:spcPct val="150000"/>
              </a:lnSpc>
              <a:spcBef>
                <a:spcPts val="0"/>
              </a:spcBef>
              <a:spcAft>
                <a:spcPts val="1200"/>
              </a:spcAft>
              <a:buNone/>
            </a:pPr>
            <a:endParaRPr lang="es-MX" sz="15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r>
              <a:rPr lang="en-US" sz="1500" dirty="0" smtClean="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 John </a:t>
            </a:r>
            <a:r>
              <a:rPr lang="en-US" sz="15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A. Rice (1995), Mathematical Statistics and Data Analysis. Second edition. Duxbury Press, Belmont, CA. </a:t>
            </a:r>
            <a:endParaRPr lang="es-MX" sz="1500" dirty="0" smtClean="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endParaRPr lang="es-MX" sz="1600" dirty="0" smtClean="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93587414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a:latin typeface="Tahoma" pitchFamily="34" charset="0"/>
                <a:ea typeface="Tahoma" pitchFamily="34" charset="0"/>
                <a:cs typeface="Tahoma" pitchFamily="34" charset="0"/>
              </a:rPr>
              <a:t>DISTRIBUCIÓN DE DATOS EN R</a:t>
            </a:r>
            <a:endParaRPr lang="es-MX" sz="1800" b="1"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b="1" dirty="0" smtClean="0">
                <a:latin typeface="Tahoma" pitchFamily="34" charset="0"/>
                <a:ea typeface="Tahoma" pitchFamily="34" charset="0"/>
                <a:cs typeface="Tahoma" pitchFamily="34" charset="0"/>
              </a:rPr>
              <a:t>Contrastes entre muestras</a:t>
            </a:r>
          </a:p>
          <a:p>
            <a:pPr marL="265113" indent="-265113">
              <a:lnSpc>
                <a:spcPct val="150000"/>
              </a:lnSpc>
              <a:spcBef>
                <a:spcPts val="600"/>
              </a:spcBef>
              <a:spcAft>
                <a:spcPts val="1200"/>
              </a:spcAft>
              <a:buFont typeface="Wingdings" panose="05000000000000000000" pitchFamily="2" charset="2"/>
              <a:buChar char="v"/>
            </a:pPr>
            <a:r>
              <a:rPr lang="es-MX" sz="1500" dirty="0" smtClean="0">
                <a:latin typeface="Tahoma" pitchFamily="34" charset="0"/>
                <a:ea typeface="Tahoma" pitchFamily="34" charset="0"/>
                <a:cs typeface="Tahoma" pitchFamily="34" charset="0"/>
              </a:rPr>
              <a:t>Se construye un </a:t>
            </a:r>
            <a:r>
              <a:rPr lang="es-MX" sz="1500" dirty="0">
                <a:latin typeface="Tahoma" pitchFamily="34" charset="0"/>
                <a:ea typeface="Tahoma" pitchFamily="34" charset="0"/>
                <a:cs typeface="Tahoma" pitchFamily="34" charset="0"/>
              </a:rPr>
              <a:t>gráfico de cajas (función </a:t>
            </a:r>
            <a:r>
              <a:rPr lang="es-MX" sz="1500" dirty="0">
                <a:latin typeface="Courier New" panose="02070309020205020404" pitchFamily="49" charset="0"/>
                <a:ea typeface="Tahoma" pitchFamily="34" charset="0"/>
                <a:cs typeface="Courier New" panose="02070309020205020404" pitchFamily="49" charset="0"/>
              </a:rPr>
              <a:t>boxplot</a:t>
            </a:r>
            <a:r>
              <a:rPr lang="es-MX" sz="1500" dirty="0">
                <a:latin typeface="Tahoma" pitchFamily="34" charset="0"/>
                <a:ea typeface="Tahoma" pitchFamily="34" charset="0"/>
                <a:cs typeface="Tahoma" pitchFamily="34" charset="0"/>
              </a:rPr>
              <a:t>) y un gráfico cuantil-cuantil (función </a:t>
            </a:r>
            <a:r>
              <a:rPr lang="es-MX" sz="1500" dirty="0">
                <a:latin typeface="Courier New" panose="02070309020205020404" pitchFamily="49" charset="0"/>
                <a:ea typeface="Tahoma" pitchFamily="34" charset="0"/>
                <a:cs typeface="Courier New" panose="02070309020205020404" pitchFamily="49" charset="0"/>
              </a:rPr>
              <a:t>qqplot</a:t>
            </a:r>
            <a:r>
              <a:rPr lang="es-MX" sz="1500" dirty="0">
                <a:latin typeface="Tahoma" pitchFamily="34" charset="0"/>
                <a:ea typeface="Tahoma" pitchFamily="34" charset="0"/>
                <a:cs typeface="Tahoma" pitchFamily="34" charset="0"/>
              </a:rPr>
              <a:t>) para comparar la distribución de cada muestra. </a:t>
            </a:r>
            <a:endParaRPr lang="es-MX" sz="1500" dirty="0" smtClean="0">
              <a:latin typeface="Tahoma" pitchFamily="34" charset="0"/>
              <a:ea typeface="Tahoma" pitchFamily="34" charset="0"/>
              <a:cs typeface="Tahoma" pitchFamily="34" charset="0"/>
            </a:endParaRPr>
          </a:p>
          <a:p>
            <a:pPr marL="265113" indent="-265113">
              <a:lnSpc>
                <a:spcPct val="150000"/>
              </a:lnSpc>
              <a:spcBef>
                <a:spcPts val="600"/>
              </a:spcBef>
              <a:spcAft>
                <a:spcPts val="1200"/>
              </a:spcAft>
              <a:buFont typeface="Wingdings" panose="05000000000000000000" pitchFamily="2" charset="2"/>
              <a:buChar char="v"/>
            </a:pPr>
            <a:r>
              <a:rPr lang="es-MX" sz="1500" dirty="0" smtClean="0">
                <a:latin typeface="Tahoma" pitchFamily="34" charset="0"/>
                <a:ea typeface="Tahoma" pitchFamily="34" charset="0"/>
                <a:cs typeface="Tahoma" pitchFamily="34" charset="0"/>
              </a:rPr>
              <a:t>Se realiza el test </a:t>
            </a:r>
            <a:r>
              <a:rPr lang="es-MX" sz="1500" dirty="0">
                <a:latin typeface="Tahoma" pitchFamily="34" charset="0"/>
                <a:ea typeface="Tahoma" pitchFamily="34" charset="0"/>
                <a:cs typeface="Tahoma" pitchFamily="34" charset="0"/>
              </a:rPr>
              <a:t>de normalidad de Shapiro-Wilk. </a:t>
            </a:r>
            <a:endParaRPr lang="es-MX" sz="1500" dirty="0" smtClean="0">
              <a:latin typeface="Tahoma" pitchFamily="34" charset="0"/>
              <a:ea typeface="Tahoma" pitchFamily="34" charset="0"/>
              <a:cs typeface="Tahoma" pitchFamily="34" charset="0"/>
            </a:endParaRPr>
          </a:p>
          <a:p>
            <a:pPr marL="265113" indent="-265113">
              <a:lnSpc>
                <a:spcPct val="150000"/>
              </a:lnSpc>
              <a:spcBef>
                <a:spcPts val="600"/>
              </a:spcBef>
              <a:spcAft>
                <a:spcPts val="1200"/>
              </a:spcAft>
              <a:buFont typeface="Wingdings" panose="05000000000000000000" pitchFamily="2" charset="2"/>
              <a:buChar char="v"/>
            </a:pPr>
            <a:r>
              <a:rPr lang="es-MX" sz="1500" dirty="0" smtClean="0">
                <a:latin typeface="Tahoma" pitchFamily="34" charset="0"/>
                <a:ea typeface="Tahoma" pitchFamily="34" charset="0"/>
                <a:cs typeface="Tahoma" pitchFamily="34" charset="0"/>
              </a:rPr>
              <a:t>Se contrasta </a:t>
            </a:r>
            <a:r>
              <a:rPr lang="es-MX" sz="1500" dirty="0">
                <a:latin typeface="Tahoma" pitchFamily="34" charset="0"/>
                <a:ea typeface="Tahoma" pitchFamily="34" charset="0"/>
                <a:cs typeface="Tahoma" pitchFamily="34" charset="0"/>
              </a:rPr>
              <a:t>la igualdad de varianzas. </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8987148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90465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INTERVALOS DE CONFIANZA EN DOS MUESTRAS</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200" dirty="0" smtClean="0">
              <a:latin typeface="Tahoma" pitchFamily="34" charset="0"/>
              <a:ea typeface="Tahoma" pitchFamily="34" charset="0"/>
              <a:cs typeface="Tahoma" pitchFamily="34" charset="0"/>
            </a:endParaRPr>
          </a:p>
          <a:p>
            <a:pPr marL="0" indent="0">
              <a:lnSpc>
                <a:spcPct val="150000"/>
              </a:lnSpc>
              <a:spcBef>
                <a:spcPts val="0"/>
              </a:spcBef>
              <a:buNone/>
            </a:pPr>
            <a:endParaRPr lang="es-MX" sz="400" b="1"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endParaRPr lang="es-MX" sz="15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2" name="Imagen 1"/>
          <p:cNvPicPr>
            <a:picLocks noChangeAspect="1"/>
          </p:cNvPicPr>
          <p:nvPr/>
        </p:nvPicPr>
        <p:blipFill>
          <a:blip r:embed="rId2"/>
          <a:stretch>
            <a:fillRect/>
          </a:stretch>
        </p:blipFill>
        <p:spPr>
          <a:xfrm>
            <a:off x="388116" y="1355700"/>
            <a:ext cx="8453281" cy="4665588"/>
          </a:xfrm>
          <a:prstGeom prst="rect">
            <a:avLst/>
          </a:prstGeom>
        </p:spPr>
      </p:pic>
    </p:spTree>
    <p:extLst>
      <p:ext uri="{BB962C8B-B14F-4D97-AF65-F5344CB8AC3E}">
        <p14:creationId xmlns:p14="http://schemas.microsoft.com/office/powerpoint/2010/main" val="819130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880009"/>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SOFTWARE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b="1" dirty="0">
                <a:latin typeface="Tahoma" pitchFamily="34" charset="0"/>
                <a:ea typeface="Tahoma" pitchFamily="34" charset="0"/>
                <a:cs typeface="Tahoma" pitchFamily="34" charset="0"/>
              </a:rPr>
              <a:t>R</a:t>
            </a:r>
            <a:r>
              <a:rPr lang="es-MX" sz="1500" dirty="0">
                <a:latin typeface="Tahoma" pitchFamily="34" charset="0"/>
                <a:ea typeface="Tahoma" pitchFamily="34" charset="0"/>
                <a:cs typeface="Tahoma" pitchFamily="34" charset="0"/>
              </a:rPr>
              <a:t> es un sistema para </a:t>
            </a:r>
            <a:r>
              <a:rPr lang="es-MX" sz="1500" dirty="0" smtClean="0">
                <a:latin typeface="Tahoma" pitchFamily="34" charset="0"/>
                <a:ea typeface="Tahoma" pitchFamily="34" charset="0"/>
                <a:cs typeface="Tahoma" pitchFamily="34" charset="0"/>
              </a:rPr>
              <a:t>análisis estadísticos </a:t>
            </a:r>
            <a:r>
              <a:rPr lang="es-MX" sz="1500" dirty="0">
                <a:latin typeface="Tahoma" pitchFamily="34" charset="0"/>
                <a:ea typeface="Tahoma" pitchFamily="34" charset="0"/>
                <a:cs typeface="Tahoma" pitchFamily="34" charset="0"/>
              </a:rPr>
              <a:t>y </a:t>
            </a:r>
            <a:r>
              <a:rPr lang="es-MX" sz="1500" dirty="0" smtClean="0">
                <a:latin typeface="Tahoma" pitchFamily="34" charset="0"/>
                <a:ea typeface="Tahoma" pitchFamily="34" charset="0"/>
                <a:cs typeface="Tahoma" pitchFamily="34" charset="0"/>
              </a:rPr>
              <a:t>gráficos </a:t>
            </a:r>
            <a:r>
              <a:rPr lang="es-MX" sz="1500" dirty="0">
                <a:latin typeface="Tahoma" pitchFamily="34" charset="0"/>
                <a:ea typeface="Tahoma" pitchFamily="34" charset="0"/>
                <a:cs typeface="Tahoma" pitchFamily="34" charset="0"/>
              </a:rPr>
              <a:t>creado por Ross Ihaka y Robert </a:t>
            </a:r>
            <a:r>
              <a:rPr lang="es-MX" sz="1500" dirty="0" smtClean="0">
                <a:latin typeface="Tahoma" pitchFamily="34" charset="0"/>
                <a:ea typeface="Tahoma" pitchFamily="34" charset="0"/>
                <a:cs typeface="Tahoma" pitchFamily="34" charset="0"/>
              </a:rPr>
              <a:t>Gentleman. Este programa tiene </a:t>
            </a:r>
            <a:r>
              <a:rPr lang="es-MX" sz="1500" dirty="0">
                <a:latin typeface="Tahoma" pitchFamily="34" charset="0"/>
                <a:ea typeface="Tahoma" pitchFamily="34" charset="0"/>
                <a:cs typeface="Tahoma" pitchFamily="34" charset="0"/>
              </a:rPr>
              <a:t>una naturaleza doble de programa y lenguaje de </a:t>
            </a:r>
            <a:r>
              <a:rPr lang="es-MX" sz="1500" dirty="0" smtClean="0">
                <a:latin typeface="Tahoma" pitchFamily="34" charset="0"/>
                <a:ea typeface="Tahoma" pitchFamily="34" charset="0"/>
                <a:cs typeface="Tahoma" pitchFamily="34" charset="0"/>
              </a:rPr>
              <a:t>programación </a:t>
            </a:r>
            <a:r>
              <a:rPr lang="es-MX" sz="1500" dirty="0">
                <a:latin typeface="Tahoma" pitchFamily="34" charset="0"/>
                <a:ea typeface="Tahoma" pitchFamily="34" charset="0"/>
                <a:cs typeface="Tahoma" pitchFamily="34" charset="0"/>
              </a:rPr>
              <a:t>y es </a:t>
            </a:r>
            <a:r>
              <a:rPr lang="es-MX" sz="1500" dirty="0" smtClean="0">
                <a:latin typeface="Tahoma" pitchFamily="34" charset="0"/>
                <a:ea typeface="Tahoma" pitchFamily="34" charset="0"/>
                <a:cs typeface="Tahoma" pitchFamily="34" charset="0"/>
              </a:rPr>
              <a:t>considerado como </a:t>
            </a:r>
            <a:r>
              <a:rPr lang="es-MX" sz="1500" dirty="0">
                <a:latin typeface="Tahoma" pitchFamily="34" charset="0"/>
                <a:ea typeface="Tahoma" pitchFamily="34" charset="0"/>
                <a:cs typeface="Tahoma" pitchFamily="34" charset="0"/>
              </a:rPr>
              <a:t>un dialecto del lenguaje S creado por los Laboratorios AT&amp;T Bell. </a:t>
            </a:r>
            <a:endParaRPr lang="es-MX" sz="15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b="1" dirty="0" smtClean="0">
                <a:latin typeface="Tahoma" pitchFamily="34" charset="0"/>
                <a:ea typeface="Tahoma" pitchFamily="34" charset="0"/>
                <a:cs typeface="Tahoma" pitchFamily="34" charset="0"/>
              </a:rPr>
              <a:t>R</a:t>
            </a:r>
            <a:r>
              <a:rPr lang="es-MX" sz="1500" dirty="0" smtClean="0">
                <a:latin typeface="Tahoma" pitchFamily="34" charset="0"/>
                <a:ea typeface="Tahoma" pitchFamily="34" charset="0"/>
                <a:cs typeface="Tahoma" pitchFamily="34" charset="0"/>
              </a:rPr>
              <a:t> </a:t>
            </a:r>
            <a:r>
              <a:rPr lang="es-MX" sz="1500" dirty="0">
                <a:latin typeface="Tahoma" pitchFamily="34" charset="0"/>
                <a:ea typeface="Tahoma" pitchFamily="34" charset="0"/>
                <a:cs typeface="Tahoma" pitchFamily="34" charset="0"/>
              </a:rPr>
              <a:t>se distribuye gratuitamente bajo los </a:t>
            </a:r>
            <a:r>
              <a:rPr lang="es-MX" sz="1500" dirty="0" smtClean="0">
                <a:latin typeface="Tahoma" pitchFamily="34" charset="0"/>
                <a:ea typeface="Tahoma" pitchFamily="34" charset="0"/>
                <a:cs typeface="Tahoma" pitchFamily="34" charset="0"/>
              </a:rPr>
              <a:t>términos </a:t>
            </a:r>
            <a:r>
              <a:rPr lang="es-MX" sz="1500" dirty="0">
                <a:latin typeface="Tahoma" pitchFamily="34" charset="0"/>
                <a:ea typeface="Tahoma" pitchFamily="34" charset="0"/>
                <a:cs typeface="Tahoma" pitchFamily="34" charset="0"/>
              </a:rPr>
              <a:t>de la GNU General Public </a:t>
            </a:r>
            <a:r>
              <a:rPr lang="es-MX" sz="1500" dirty="0" smtClean="0">
                <a:latin typeface="Tahoma" pitchFamily="34" charset="0"/>
                <a:ea typeface="Tahoma" pitchFamily="34" charset="0"/>
                <a:cs typeface="Tahoma" pitchFamily="34" charset="0"/>
              </a:rPr>
              <a:t>Licence. Su desarrollo y distribución </a:t>
            </a:r>
            <a:r>
              <a:rPr lang="es-MX" sz="1500" dirty="0">
                <a:latin typeface="Tahoma" pitchFamily="34" charset="0"/>
                <a:ea typeface="Tahoma" pitchFamily="34" charset="0"/>
                <a:cs typeface="Tahoma" pitchFamily="34" charset="0"/>
              </a:rPr>
              <a:t>son llevados a cabo por varios </a:t>
            </a:r>
            <a:r>
              <a:rPr lang="es-MX" sz="1500" dirty="0" smtClean="0">
                <a:latin typeface="Tahoma" pitchFamily="34" charset="0"/>
                <a:ea typeface="Tahoma" pitchFamily="34" charset="0"/>
                <a:cs typeface="Tahoma" pitchFamily="34" charset="0"/>
              </a:rPr>
              <a:t>estadísticos </a:t>
            </a:r>
            <a:r>
              <a:rPr lang="es-MX" sz="1500" dirty="0">
                <a:latin typeface="Tahoma" pitchFamily="34" charset="0"/>
                <a:ea typeface="Tahoma" pitchFamily="34" charset="0"/>
                <a:cs typeface="Tahoma" pitchFamily="34" charset="0"/>
              </a:rPr>
              <a:t>conocidos como el Grupo </a:t>
            </a:r>
            <a:r>
              <a:rPr lang="es-MX" sz="1500" dirty="0" smtClean="0">
                <a:latin typeface="Tahoma" pitchFamily="34" charset="0"/>
                <a:ea typeface="Tahoma" pitchFamily="34" charset="0"/>
                <a:cs typeface="Tahoma" pitchFamily="34" charset="0"/>
              </a:rPr>
              <a:t>Nuclear de </a:t>
            </a:r>
            <a:r>
              <a:rPr lang="es-MX" sz="1500" dirty="0">
                <a:latin typeface="Tahoma" pitchFamily="34" charset="0"/>
                <a:ea typeface="Tahoma" pitchFamily="34" charset="0"/>
                <a:cs typeface="Tahoma" pitchFamily="34" charset="0"/>
              </a:rPr>
              <a:t>Desarrollo de R.</a:t>
            </a:r>
          </a:p>
          <a:p>
            <a:pPr marL="0" indent="0">
              <a:lnSpc>
                <a:spcPct val="150000"/>
              </a:lnSpc>
              <a:spcBef>
                <a:spcPts val="0"/>
              </a:spcBef>
              <a:spcAft>
                <a:spcPts val="1200"/>
              </a:spcAft>
              <a:buNone/>
            </a:pPr>
            <a:r>
              <a:rPr lang="es-MX" sz="1500" b="1" dirty="0" smtClean="0">
                <a:latin typeface="Tahoma" pitchFamily="34" charset="0"/>
                <a:ea typeface="Tahoma" pitchFamily="34" charset="0"/>
                <a:cs typeface="Tahoma" pitchFamily="34" charset="0"/>
              </a:rPr>
              <a:t>R</a:t>
            </a:r>
            <a:r>
              <a:rPr lang="es-MX" sz="1500" dirty="0" smtClean="0">
                <a:latin typeface="Tahoma" pitchFamily="34" charset="0"/>
                <a:ea typeface="Tahoma" pitchFamily="34" charset="0"/>
                <a:cs typeface="Tahoma" pitchFamily="34" charset="0"/>
              </a:rPr>
              <a:t> está </a:t>
            </a:r>
            <a:r>
              <a:rPr lang="es-MX" sz="1500" dirty="0">
                <a:latin typeface="Tahoma" pitchFamily="34" charset="0"/>
                <a:ea typeface="Tahoma" pitchFamily="34" charset="0"/>
                <a:cs typeface="Tahoma" pitchFamily="34" charset="0"/>
              </a:rPr>
              <a:t>disponible en varias formas: el </a:t>
            </a:r>
            <a:r>
              <a:rPr lang="es-MX" sz="1500" dirty="0" smtClean="0">
                <a:latin typeface="Tahoma" pitchFamily="34" charset="0"/>
                <a:ea typeface="Tahoma" pitchFamily="34" charset="0"/>
                <a:cs typeface="Tahoma" pitchFamily="34" charset="0"/>
              </a:rPr>
              <a:t>código </a:t>
            </a:r>
            <a:r>
              <a:rPr lang="es-MX" sz="1500" dirty="0">
                <a:latin typeface="Tahoma" pitchFamily="34" charset="0"/>
                <a:ea typeface="Tahoma" pitchFamily="34" charset="0"/>
                <a:cs typeface="Tahoma" pitchFamily="34" charset="0"/>
              </a:rPr>
              <a:t>fuente escrito principalmente en C (y </a:t>
            </a:r>
            <a:r>
              <a:rPr lang="es-MX" sz="1500" dirty="0" smtClean="0">
                <a:latin typeface="Tahoma" pitchFamily="34" charset="0"/>
                <a:ea typeface="Tahoma" pitchFamily="34" charset="0"/>
                <a:cs typeface="Tahoma" pitchFamily="34" charset="0"/>
              </a:rPr>
              <a:t>algunas rutinas </a:t>
            </a:r>
            <a:r>
              <a:rPr lang="es-MX" sz="1500" dirty="0">
                <a:latin typeface="Tahoma" pitchFamily="34" charset="0"/>
                <a:ea typeface="Tahoma" pitchFamily="34" charset="0"/>
                <a:cs typeface="Tahoma" pitchFamily="34" charset="0"/>
              </a:rPr>
              <a:t>en Fortran), esencialmente para </a:t>
            </a:r>
            <a:r>
              <a:rPr lang="es-MX" sz="1500" dirty="0" smtClean="0">
                <a:latin typeface="Tahoma" pitchFamily="34" charset="0"/>
                <a:ea typeface="Tahoma" pitchFamily="34" charset="0"/>
                <a:cs typeface="Tahoma" pitchFamily="34" charset="0"/>
              </a:rPr>
              <a:t>máquinas </a:t>
            </a:r>
            <a:r>
              <a:rPr lang="es-MX" sz="1500" dirty="0">
                <a:latin typeface="Tahoma" pitchFamily="34" charset="0"/>
                <a:ea typeface="Tahoma" pitchFamily="34" charset="0"/>
                <a:cs typeface="Tahoma" pitchFamily="34" charset="0"/>
              </a:rPr>
              <a:t>Unix y Linux, o como archivos binarios </a:t>
            </a:r>
            <a:r>
              <a:rPr lang="es-MX" sz="1500" dirty="0" smtClean="0">
                <a:latin typeface="Tahoma" pitchFamily="34" charset="0"/>
                <a:ea typeface="Tahoma" pitchFamily="34" charset="0"/>
                <a:cs typeface="Tahoma" pitchFamily="34" charset="0"/>
              </a:rPr>
              <a:t>precompilados para </a:t>
            </a:r>
            <a:r>
              <a:rPr lang="es-MX" sz="1500" dirty="0">
                <a:latin typeface="Tahoma" pitchFamily="34" charset="0"/>
                <a:ea typeface="Tahoma" pitchFamily="34" charset="0"/>
                <a:cs typeface="Tahoma" pitchFamily="34" charset="0"/>
              </a:rPr>
              <a:t>Windows, Linux (Debian, Mandrake, RedHat, SuSe), Macintosh y Alpha Unix</a:t>
            </a:r>
            <a:r>
              <a:rPr lang="es-MX" sz="1500" dirty="0" smtClean="0">
                <a:latin typeface="Tahoma" pitchFamily="34" charset="0"/>
                <a:ea typeface="Tahoma" pitchFamily="34" charset="0"/>
                <a:cs typeface="Tahoma" pitchFamily="34" charset="0"/>
              </a:rPr>
              <a:t>. </a:t>
            </a:r>
            <a:endParaRPr lang="es-MX" sz="1500" dirty="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4741445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SOFTWARE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5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500" dirty="0" smtClean="0">
                <a:latin typeface="Tahoma" pitchFamily="34" charset="0"/>
                <a:ea typeface="Tahoma" pitchFamily="34" charset="0"/>
                <a:cs typeface="Tahoma" pitchFamily="34" charset="0"/>
              </a:rPr>
              <a:t>Se puede descargar gratuitamente del siguiente enlace:</a:t>
            </a:r>
            <a:endParaRPr lang="es-MX" sz="1500" dirty="0">
              <a:latin typeface="Tahoma" pitchFamily="34" charset="0"/>
              <a:ea typeface="Tahoma" pitchFamily="34" charset="0"/>
              <a:cs typeface="Tahoma" pitchFamily="34" charset="0"/>
            </a:endParaRPr>
          </a:p>
          <a:p>
            <a:pPr marL="0" indent="0" algn="ctr">
              <a:lnSpc>
                <a:spcPct val="150000"/>
              </a:lnSpc>
              <a:spcBef>
                <a:spcPts val="0"/>
              </a:spcBef>
              <a:spcAft>
                <a:spcPts val="600"/>
              </a:spcAft>
              <a:buNone/>
            </a:pPr>
            <a:r>
              <a:rPr lang="es-MX" sz="1600" dirty="0">
                <a:latin typeface="Tahoma" pitchFamily="34" charset="0"/>
                <a:ea typeface="Tahoma" pitchFamily="34" charset="0"/>
                <a:cs typeface="Tahoma" pitchFamily="34" charset="0"/>
                <a:hlinkClick r:id="rId2"/>
              </a:rPr>
              <a:t>https://www.r-project.org</a:t>
            </a:r>
            <a:r>
              <a:rPr lang="es-MX" sz="1600" dirty="0" smtClean="0">
                <a:latin typeface="Tahoma" pitchFamily="34" charset="0"/>
                <a:ea typeface="Tahoma" pitchFamily="34" charset="0"/>
                <a:cs typeface="Tahoma" pitchFamily="34" charset="0"/>
                <a:hlinkClick r:id="rId2"/>
              </a:rPr>
              <a:t>/</a:t>
            </a:r>
            <a:endParaRPr lang="es-MX" sz="1600" dirty="0" smtClean="0">
              <a:latin typeface="Tahoma" pitchFamily="34" charset="0"/>
              <a:ea typeface="Tahoma" pitchFamily="34" charset="0"/>
              <a:cs typeface="Tahoma" pitchFamily="34" charset="0"/>
            </a:endParaRPr>
          </a:p>
          <a:p>
            <a:pPr marL="0" indent="0" algn="ctr">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2" name="Imagen 1"/>
          <p:cNvPicPr>
            <a:picLocks noChangeAspect="1"/>
          </p:cNvPicPr>
          <p:nvPr/>
        </p:nvPicPr>
        <p:blipFill rotWithShape="1">
          <a:blip r:embed="rId3">
            <a:extLst>
              <a:ext uri="{28A0092B-C50C-407E-A947-70E740481C1C}">
                <a14:useLocalDpi xmlns:a14="http://schemas.microsoft.com/office/drawing/2010/main" val="0"/>
              </a:ext>
            </a:extLst>
          </a:blip>
          <a:srcRect b="17710"/>
          <a:stretch/>
        </p:blipFill>
        <p:spPr>
          <a:xfrm>
            <a:off x="1475656" y="2348880"/>
            <a:ext cx="6235542" cy="4046775"/>
          </a:xfrm>
          <a:prstGeom prst="rect">
            <a:avLst/>
          </a:prstGeom>
        </p:spPr>
      </p:pic>
    </p:spTree>
    <p:extLst>
      <p:ext uri="{BB962C8B-B14F-4D97-AF65-F5344CB8AC3E}">
        <p14:creationId xmlns:p14="http://schemas.microsoft.com/office/powerpoint/2010/main" val="20629746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SOFTWARE R</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500" dirty="0">
                <a:latin typeface="Tahoma" pitchFamily="34" charset="0"/>
                <a:ea typeface="Tahoma" pitchFamily="34" charset="0"/>
                <a:cs typeface="Tahoma" pitchFamily="34" charset="0"/>
              </a:rPr>
              <a:t>R posee </a:t>
            </a:r>
            <a:r>
              <a:rPr lang="es-MX" sz="1500" dirty="0" smtClean="0">
                <a:latin typeface="Tahoma" pitchFamily="34" charset="0"/>
                <a:ea typeface="Tahoma" pitchFamily="34" charset="0"/>
                <a:cs typeface="Tahoma" pitchFamily="34" charset="0"/>
              </a:rPr>
              <a:t>herramientas para análisis estadísticos </a:t>
            </a:r>
            <a:r>
              <a:rPr lang="es-MX" sz="1500" dirty="0">
                <a:latin typeface="Tahoma" pitchFamily="34" charset="0"/>
                <a:ea typeface="Tahoma" pitchFamily="34" charset="0"/>
                <a:cs typeface="Tahoma" pitchFamily="34" charset="0"/>
              </a:rPr>
              <a:t>y </a:t>
            </a:r>
            <a:r>
              <a:rPr lang="es-MX" sz="1500" dirty="0" smtClean="0">
                <a:latin typeface="Tahoma" pitchFamily="34" charset="0"/>
                <a:ea typeface="Tahoma" pitchFamily="34" charset="0"/>
                <a:cs typeface="Tahoma" pitchFamily="34" charset="0"/>
              </a:rPr>
              <a:t>gráficos; </a:t>
            </a:r>
            <a:r>
              <a:rPr lang="es-MX" sz="1500" dirty="0">
                <a:latin typeface="Tahoma" pitchFamily="34" charset="0"/>
                <a:ea typeface="Tahoma" pitchFamily="34" charset="0"/>
                <a:cs typeface="Tahoma" pitchFamily="34" charset="0"/>
              </a:rPr>
              <a:t>estos </a:t>
            </a:r>
            <a:r>
              <a:rPr lang="es-MX" sz="1500" dirty="0" smtClean="0">
                <a:latin typeface="Tahoma" pitchFamily="34" charset="0"/>
                <a:ea typeface="Tahoma" pitchFamily="34" charset="0"/>
                <a:cs typeface="Tahoma" pitchFamily="34" charset="0"/>
              </a:rPr>
              <a:t>últimos </a:t>
            </a:r>
            <a:r>
              <a:rPr lang="es-MX" sz="1500" dirty="0">
                <a:latin typeface="Tahoma" pitchFamily="34" charset="0"/>
                <a:ea typeface="Tahoma" pitchFamily="34" charset="0"/>
                <a:cs typeface="Tahoma" pitchFamily="34" charset="0"/>
              </a:rPr>
              <a:t>pueden ser </a:t>
            </a:r>
            <a:r>
              <a:rPr lang="es-MX" sz="1500" dirty="0" smtClean="0">
                <a:latin typeface="Tahoma" pitchFamily="34" charset="0"/>
                <a:ea typeface="Tahoma" pitchFamily="34" charset="0"/>
                <a:cs typeface="Tahoma" pitchFamily="34" charset="0"/>
              </a:rPr>
              <a:t>visualizados de </a:t>
            </a:r>
            <a:r>
              <a:rPr lang="es-MX" sz="1500" dirty="0">
                <a:latin typeface="Tahoma" pitchFamily="34" charset="0"/>
                <a:ea typeface="Tahoma" pitchFamily="34" charset="0"/>
                <a:cs typeface="Tahoma" pitchFamily="34" charset="0"/>
              </a:rPr>
              <a:t>manera inmediata en su propia ventana y ser guardados en varios formatos (</a:t>
            </a:r>
            <a:r>
              <a:rPr lang="es-MX" sz="1500" dirty="0" smtClean="0">
                <a:latin typeface="Tahoma" pitchFamily="34" charset="0"/>
                <a:ea typeface="Tahoma" pitchFamily="34" charset="0"/>
                <a:cs typeface="Tahoma" pitchFamily="34" charset="0"/>
              </a:rPr>
              <a:t>jpg, png</a:t>
            </a:r>
            <a:r>
              <a:rPr lang="es-MX" sz="1500" dirty="0">
                <a:latin typeface="Tahoma" pitchFamily="34" charset="0"/>
                <a:ea typeface="Tahoma" pitchFamily="34" charset="0"/>
                <a:cs typeface="Tahoma" pitchFamily="34" charset="0"/>
              </a:rPr>
              <a:t>, bmp, ps, pdf, emf, pictex, xfig; los formatos disponibles dependen del sistema operativo).</a:t>
            </a:r>
          </a:p>
          <a:p>
            <a:pPr marL="0" indent="0">
              <a:lnSpc>
                <a:spcPct val="150000"/>
              </a:lnSpc>
              <a:spcBef>
                <a:spcPts val="0"/>
              </a:spcBef>
              <a:spcAft>
                <a:spcPts val="1200"/>
              </a:spcAft>
              <a:buNone/>
            </a:pPr>
            <a:r>
              <a:rPr lang="es-MX" sz="1500" dirty="0">
                <a:latin typeface="Tahoma" pitchFamily="34" charset="0"/>
                <a:ea typeface="Tahoma" pitchFamily="34" charset="0"/>
                <a:cs typeface="Tahoma" pitchFamily="34" charset="0"/>
              </a:rPr>
              <a:t>Los resultados de </a:t>
            </a:r>
            <a:r>
              <a:rPr lang="es-MX" sz="1500" dirty="0" smtClean="0">
                <a:latin typeface="Tahoma" pitchFamily="34" charset="0"/>
                <a:ea typeface="Tahoma" pitchFamily="34" charset="0"/>
                <a:cs typeface="Tahoma" pitchFamily="34" charset="0"/>
              </a:rPr>
              <a:t>análisis estadísticos </a:t>
            </a:r>
            <a:r>
              <a:rPr lang="es-MX" sz="1500" dirty="0">
                <a:latin typeface="Tahoma" pitchFamily="34" charset="0"/>
                <a:ea typeface="Tahoma" pitchFamily="34" charset="0"/>
                <a:cs typeface="Tahoma" pitchFamily="34" charset="0"/>
              </a:rPr>
              <a:t>se muestran en la pantalla, y algunos resultados </a:t>
            </a:r>
            <a:r>
              <a:rPr lang="es-MX" sz="1500" dirty="0" smtClean="0">
                <a:latin typeface="Tahoma" pitchFamily="34" charset="0"/>
                <a:ea typeface="Tahoma" pitchFamily="34" charset="0"/>
                <a:cs typeface="Tahoma" pitchFamily="34" charset="0"/>
              </a:rPr>
              <a:t>intermedios (como </a:t>
            </a:r>
            <a:r>
              <a:rPr lang="es-MX" sz="1500" dirty="0">
                <a:latin typeface="Tahoma" pitchFamily="34" charset="0"/>
                <a:ea typeface="Tahoma" pitchFamily="34" charset="0"/>
                <a:cs typeface="Tahoma" pitchFamily="34" charset="0"/>
              </a:rPr>
              <a:t>valores P-, coeficientes de </a:t>
            </a:r>
            <a:r>
              <a:rPr lang="es-MX" sz="1500" dirty="0" smtClean="0">
                <a:latin typeface="Tahoma" pitchFamily="34" charset="0"/>
                <a:ea typeface="Tahoma" pitchFamily="34" charset="0"/>
                <a:cs typeface="Tahoma" pitchFamily="34" charset="0"/>
              </a:rPr>
              <a:t>regresión, </a:t>
            </a:r>
            <a:r>
              <a:rPr lang="es-MX" sz="1500" dirty="0">
                <a:latin typeface="Tahoma" pitchFamily="34" charset="0"/>
                <a:ea typeface="Tahoma" pitchFamily="34" charset="0"/>
                <a:cs typeface="Tahoma" pitchFamily="34" charset="0"/>
              </a:rPr>
              <a:t>residuales, </a:t>
            </a:r>
            <a:r>
              <a:rPr lang="es-MX" sz="1500" dirty="0" smtClean="0">
                <a:latin typeface="Tahoma" pitchFamily="34" charset="0"/>
                <a:ea typeface="Tahoma" pitchFamily="34" charset="0"/>
                <a:cs typeface="Tahoma" pitchFamily="34" charset="0"/>
              </a:rPr>
              <a:t>entre otros) </a:t>
            </a:r>
            <a:r>
              <a:rPr lang="es-MX" sz="1500" dirty="0">
                <a:latin typeface="Tahoma" pitchFamily="34" charset="0"/>
                <a:ea typeface="Tahoma" pitchFamily="34" charset="0"/>
                <a:cs typeface="Tahoma" pitchFamily="34" charset="0"/>
              </a:rPr>
              <a:t>se pueden guardar, exportar a </a:t>
            </a:r>
            <a:r>
              <a:rPr lang="es-MX" sz="1500" dirty="0" smtClean="0">
                <a:latin typeface="Tahoma" pitchFamily="34" charset="0"/>
                <a:ea typeface="Tahoma" pitchFamily="34" charset="0"/>
                <a:cs typeface="Tahoma" pitchFamily="34" charset="0"/>
              </a:rPr>
              <a:t>un archivo</a:t>
            </a:r>
            <a:r>
              <a:rPr lang="es-MX" sz="1500" dirty="0">
                <a:latin typeface="Tahoma" pitchFamily="34" charset="0"/>
                <a:ea typeface="Tahoma" pitchFamily="34" charset="0"/>
                <a:cs typeface="Tahoma" pitchFamily="34" charset="0"/>
              </a:rPr>
              <a:t>, o ser utilizados en </a:t>
            </a:r>
            <a:r>
              <a:rPr lang="es-MX" sz="1500" dirty="0" smtClean="0">
                <a:latin typeface="Tahoma" pitchFamily="34" charset="0"/>
                <a:ea typeface="Tahoma" pitchFamily="34" charset="0"/>
                <a:cs typeface="Tahoma" pitchFamily="34" charset="0"/>
              </a:rPr>
              <a:t>análisis </a:t>
            </a:r>
            <a:r>
              <a:rPr lang="es-MX" sz="1500" dirty="0">
                <a:latin typeface="Tahoma" pitchFamily="34" charset="0"/>
                <a:ea typeface="Tahoma" pitchFamily="34" charset="0"/>
                <a:cs typeface="Tahoma" pitchFamily="34" charset="0"/>
              </a:rPr>
              <a:t>posteriores.</a:t>
            </a:r>
          </a:p>
          <a:p>
            <a:pPr marL="0" indent="0">
              <a:lnSpc>
                <a:spcPct val="150000"/>
              </a:lnSpc>
              <a:spcBef>
                <a:spcPts val="0"/>
              </a:spcBef>
              <a:spcAft>
                <a:spcPts val="1200"/>
              </a:spcAft>
              <a:buNone/>
            </a:pPr>
            <a:r>
              <a:rPr lang="es-MX" sz="1500" dirty="0">
                <a:latin typeface="Tahoma" pitchFamily="34" charset="0"/>
                <a:ea typeface="Tahoma" pitchFamily="34" charset="0"/>
                <a:cs typeface="Tahoma" pitchFamily="34" charset="0"/>
              </a:rPr>
              <a:t>El lenguaje R permite al usuario, por ejemplo, programar bucles (’loops’ en </a:t>
            </a:r>
            <a:r>
              <a:rPr lang="es-MX" sz="1500" dirty="0" smtClean="0">
                <a:latin typeface="Tahoma" pitchFamily="34" charset="0"/>
                <a:ea typeface="Tahoma" pitchFamily="34" charset="0"/>
                <a:cs typeface="Tahoma" pitchFamily="34" charset="0"/>
              </a:rPr>
              <a:t>inglés) </a:t>
            </a:r>
            <a:r>
              <a:rPr lang="es-MX" sz="1500" dirty="0">
                <a:latin typeface="Tahoma" pitchFamily="34" charset="0"/>
                <a:ea typeface="Tahoma" pitchFamily="34" charset="0"/>
                <a:cs typeface="Tahoma" pitchFamily="34" charset="0"/>
              </a:rPr>
              <a:t>para </a:t>
            </a:r>
            <a:r>
              <a:rPr lang="es-MX" sz="1500" dirty="0" smtClean="0">
                <a:latin typeface="Tahoma" pitchFamily="34" charset="0"/>
                <a:ea typeface="Tahoma" pitchFamily="34" charset="0"/>
                <a:cs typeface="Tahoma" pitchFamily="34" charset="0"/>
              </a:rPr>
              <a:t>analizar conjuntos </a:t>
            </a:r>
            <a:r>
              <a:rPr lang="es-MX" sz="1500" dirty="0">
                <a:latin typeface="Tahoma" pitchFamily="34" charset="0"/>
                <a:ea typeface="Tahoma" pitchFamily="34" charset="0"/>
                <a:cs typeface="Tahoma" pitchFamily="34" charset="0"/>
              </a:rPr>
              <a:t>sucesivos de datos. </a:t>
            </a:r>
            <a:r>
              <a:rPr lang="es-MX" sz="1500" dirty="0" smtClean="0">
                <a:latin typeface="Tahoma" pitchFamily="34" charset="0"/>
                <a:ea typeface="Tahoma" pitchFamily="34" charset="0"/>
                <a:cs typeface="Tahoma" pitchFamily="34" charset="0"/>
              </a:rPr>
              <a:t>También </a:t>
            </a:r>
            <a:r>
              <a:rPr lang="es-MX" sz="1500" dirty="0">
                <a:latin typeface="Tahoma" pitchFamily="34" charset="0"/>
                <a:ea typeface="Tahoma" pitchFamily="34" charset="0"/>
                <a:cs typeface="Tahoma" pitchFamily="34" charset="0"/>
              </a:rPr>
              <a:t>es posible combinar en un solo programa </a:t>
            </a:r>
            <a:r>
              <a:rPr lang="es-MX" sz="1500" dirty="0" smtClean="0">
                <a:latin typeface="Tahoma" pitchFamily="34" charset="0"/>
                <a:ea typeface="Tahoma" pitchFamily="34" charset="0"/>
                <a:cs typeface="Tahoma" pitchFamily="34" charset="0"/>
              </a:rPr>
              <a:t>diferentes funciones estadísticas </a:t>
            </a:r>
            <a:r>
              <a:rPr lang="es-MX" sz="1500" dirty="0">
                <a:latin typeface="Tahoma" pitchFamily="34" charset="0"/>
                <a:ea typeface="Tahoma" pitchFamily="34" charset="0"/>
                <a:cs typeface="Tahoma" pitchFamily="34" charset="0"/>
              </a:rPr>
              <a:t>para realizar </a:t>
            </a:r>
            <a:r>
              <a:rPr lang="es-MX" sz="1500" dirty="0" smtClean="0">
                <a:latin typeface="Tahoma" pitchFamily="34" charset="0"/>
                <a:ea typeface="Tahoma" pitchFamily="34" charset="0"/>
                <a:cs typeface="Tahoma" pitchFamily="34" charset="0"/>
              </a:rPr>
              <a:t>análisis más </a:t>
            </a:r>
            <a:r>
              <a:rPr lang="es-MX" sz="1500" dirty="0">
                <a:latin typeface="Tahoma" pitchFamily="34" charset="0"/>
                <a:ea typeface="Tahoma" pitchFamily="34" charset="0"/>
                <a:cs typeface="Tahoma" pitchFamily="34" charset="0"/>
              </a:rPr>
              <a:t>complejos. </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42346785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dad">
  <a:themeElements>
    <a:clrScheme name="Clarida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dad">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2882</TotalTime>
  <Words>4380</Words>
  <Application>Microsoft Office PowerPoint</Application>
  <PresentationFormat>Presentación en pantalla (4:3)</PresentationFormat>
  <Paragraphs>550</Paragraphs>
  <Slides>64</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64</vt:i4>
      </vt:variant>
    </vt:vector>
  </HeadingPairs>
  <TitlesOfParts>
    <vt:vector size="72" baseType="lpstr">
      <vt:lpstr>Arial</vt:lpstr>
      <vt:lpstr>Calibri</vt:lpstr>
      <vt:lpstr>Cambria Math</vt:lpstr>
      <vt:lpstr>Courier New</vt:lpstr>
      <vt:lpstr>Symbol</vt:lpstr>
      <vt:lpstr>Tahoma</vt:lpstr>
      <vt:lpstr>Wingdings</vt:lpstr>
      <vt:lpstr>Claridad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NETTSYS</dc:creator>
  <cp:lastModifiedBy>Javier García Gutiérrez</cp:lastModifiedBy>
  <cp:revision>188</cp:revision>
  <dcterms:created xsi:type="dcterms:W3CDTF">2017-10-15T18:04:55Z</dcterms:created>
  <dcterms:modified xsi:type="dcterms:W3CDTF">2018-09-28T22:32:37Z</dcterms:modified>
</cp:coreProperties>
</file>