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43"/>
  </p:handoutMasterIdLst>
  <p:sldIdLst>
    <p:sldId id="256" r:id="rId2"/>
    <p:sldId id="286" r:id="rId3"/>
    <p:sldId id="287" r:id="rId4"/>
    <p:sldId id="288" r:id="rId5"/>
    <p:sldId id="290" r:id="rId6"/>
    <p:sldId id="289" r:id="rId7"/>
    <p:sldId id="261" r:id="rId8"/>
    <p:sldId id="291" r:id="rId9"/>
    <p:sldId id="262" r:id="rId10"/>
    <p:sldId id="292" r:id="rId11"/>
    <p:sldId id="293" r:id="rId12"/>
    <p:sldId id="294" r:id="rId13"/>
    <p:sldId id="295" r:id="rId14"/>
    <p:sldId id="296" r:id="rId15"/>
    <p:sldId id="323" r:id="rId16"/>
    <p:sldId id="297" r:id="rId17"/>
    <p:sldId id="298" r:id="rId18"/>
    <p:sldId id="299" r:id="rId19"/>
    <p:sldId id="300" r:id="rId20"/>
    <p:sldId id="301" r:id="rId21"/>
    <p:sldId id="324" r:id="rId22"/>
    <p:sldId id="302" r:id="rId23"/>
    <p:sldId id="303" r:id="rId24"/>
    <p:sldId id="325" r:id="rId25"/>
    <p:sldId id="304" r:id="rId26"/>
    <p:sldId id="305" r:id="rId27"/>
    <p:sldId id="307" r:id="rId28"/>
    <p:sldId id="308" r:id="rId29"/>
    <p:sldId id="309" r:id="rId30"/>
    <p:sldId id="322" r:id="rId31"/>
    <p:sldId id="318" r:id="rId32"/>
    <p:sldId id="310" r:id="rId33"/>
    <p:sldId id="316" r:id="rId34"/>
    <p:sldId id="311" r:id="rId35"/>
    <p:sldId id="319" r:id="rId36"/>
    <p:sldId id="312" r:id="rId37"/>
    <p:sldId id="320" r:id="rId38"/>
    <p:sldId id="313" r:id="rId39"/>
    <p:sldId id="321" r:id="rId40"/>
    <p:sldId id="314" r:id="rId41"/>
    <p:sldId id="315"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83" autoAdjust="0"/>
    <p:restoredTop sz="94660"/>
  </p:normalViewPr>
  <p:slideViewPr>
    <p:cSldViewPr>
      <p:cViewPr varScale="1">
        <p:scale>
          <a:sx n="80" d="100"/>
          <a:sy n="80" d="100"/>
        </p:scale>
        <p:origin x="1277" y="48"/>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28/09/2018</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779340"/>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28/09/2018</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901616"/>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smtClean="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Aplicación de la modelación en redes </a:t>
            </a:r>
            <a:r>
              <a:rPr lang="es-MX" b="1" dirty="0" smtClean="0">
                <a:solidFill>
                  <a:srgbClr val="00B050"/>
                </a:solidFill>
                <a:latin typeface="Tahoma" pitchFamily="34" charset="0"/>
                <a:ea typeface="Tahoma" pitchFamily="34" charset="0"/>
                <a:cs typeface="Tahoma" pitchFamily="34" charset="0"/>
              </a:rPr>
              <a:t>en </a:t>
            </a:r>
            <a:r>
              <a:rPr lang="es-MX" b="1" dirty="0" smtClean="0">
                <a:solidFill>
                  <a:srgbClr val="00B050"/>
                </a:solidFill>
                <a:latin typeface="Tahoma" pitchFamily="34" charset="0"/>
                <a:ea typeface="Tahoma" pitchFamily="34" charset="0"/>
                <a:cs typeface="Tahoma" pitchFamily="34" charset="0"/>
              </a:rPr>
              <a:t>la optimización de proyectos</a:t>
            </a:r>
            <a:br>
              <a:rPr lang="es-MX" b="1" dirty="0" smtClean="0">
                <a:solidFill>
                  <a:srgbClr val="00B050"/>
                </a:solidFill>
                <a:latin typeface="Tahoma" pitchFamily="34" charset="0"/>
                <a:ea typeface="Tahoma" pitchFamily="34" charset="0"/>
                <a:cs typeface="Tahoma" pitchFamily="34" charset="0"/>
              </a:rPr>
            </a:br>
            <a:r>
              <a:rPr lang="es-MX" b="1" u="sng" dirty="0" smtClean="0">
                <a:solidFill>
                  <a:srgbClr val="00B050"/>
                </a:solidFill>
                <a:latin typeface="Tahoma" pitchFamily="34" charset="0"/>
                <a:ea typeface="Tahoma" pitchFamily="34" charset="0"/>
                <a:cs typeface="Tahoma" pitchFamily="34" charset="0"/>
              </a:rPr>
              <a:t/>
            </a:r>
            <a:br>
              <a:rPr lang="es-MX" b="1" u="sng" dirty="0" smtClean="0">
                <a:solidFill>
                  <a:srgbClr val="00B050"/>
                </a:solidFill>
                <a:latin typeface="Tahoma" pitchFamily="34" charset="0"/>
                <a:ea typeface="Tahoma" pitchFamily="34" charset="0"/>
                <a:cs typeface="Tahoma" pitchFamily="34" charset="0"/>
              </a:rPr>
            </a:br>
            <a:endParaRPr lang="es-MX"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11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2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Sistemas de Ingeniería Civil</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L41311</a:t>
            </a: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LICENCIATURA:  INGENIERÍA CIVIL</a:t>
            </a:r>
            <a:endParaRPr lang="es-MX" sz="1200" b="1" dirty="0">
              <a:latin typeface="Tahoma" pitchFamily="34" charset="0"/>
              <a:ea typeface="Tahoma" pitchFamily="34" charset="0"/>
              <a:cs typeface="Tahoma" pitchFamily="34" charset="0"/>
            </a:endParaRPr>
          </a:p>
          <a:p>
            <a:pPr marL="722313">
              <a:spcAft>
                <a:spcPts val="300"/>
              </a:spcAft>
            </a:pPr>
            <a:endParaRPr lang="es-MX" sz="1200" b="1" dirty="0" smtClean="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a:latin typeface="Tahoma" pitchFamily="34" charset="0"/>
                <a:ea typeface="Tahoma" pitchFamily="34" charset="0"/>
                <a:cs typeface="Tahoma" pitchFamily="34" charset="0"/>
              </a:rPr>
              <a:t>TIPO DE </a:t>
            </a:r>
            <a:r>
              <a:rPr lang="es-MX" sz="12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a:latin typeface="Tahoma" pitchFamily="34" charset="0"/>
                <a:ea typeface="Tahoma" pitchFamily="34" charset="0"/>
                <a:cs typeface="Tahoma" pitchFamily="34" charset="0"/>
              </a:rPr>
              <a:t>FECHA DE ELABORACIÓN:  </a:t>
            </a:r>
            <a:r>
              <a:rPr lang="es-MX" sz="1200" b="1" dirty="0" smtClean="0">
                <a:latin typeface="Tahoma" pitchFamily="34" charset="0"/>
                <a:ea typeface="Tahoma" pitchFamily="34" charset="0"/>
                <a:cs typeface="Tahoma" pitchFamily="34" charset="0"/>
              </a:rPr>
              <a:t>2018-B</a:t>
            </a:r>
            <a:endParaRPr lang="es-MX" sz="1200" b="1" dirty="0">
              <a:latin typeface="Tahoma" pitchFamily="34" charset="0"/>
              <a:ea typeface="Tahoma" pitchFamily="34" charset="0"/>
              <a:cs typeface="Tahoma" pitchFamily="34" charset="0"/>
            </a:endParaRP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ELABORADO POR:  DR. JAVIER GARCÍA GUTIÉRREZ</a:t>
            </a:r>
            <a:endParaRPr lang="es-MX" sz="12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ACTIVIDAD FICTICIA</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006106" y="1988840"/>
            <a:ext cx="7059780" cy="3310415"/>
          </a:xfrm>
          <a:prstGeom prst="rect">
            <a:avLst/>
          </a:prstGeom>
        </p:spPr>
      </p:pic>
    </p:spTree>
    <p:extLst>
      <p:ext uri="{BB962C8B-B14F-4D97-AF65-F5344CB8AC3E}">
        <p14:creationId xmlns:p14="http://schemas.microsoft.com/office/powerpoint/2010/main" val="1325102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REPRESENTACIÓN EN RED</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360363" indent="-360363">
              <a:lnSpc>
                <a:spcPct val="150000"/>
              </a:lnSpc>
              <a:spcBef>
                <a:spcPts val="0"/>
              </a:spcBef>
              <a:spcAft>
                <a:spcPts val="600"/>
              </a:spcAft>
              <a:buFont typeface="Wingdings" panose="05000000000000000000" pitchFamily="2" charset="2"/>
              <a:buChar char="v"/>
            </a:pPr>
            <a:r>
              <a:rPr lang="es-MX" sz="1500" dirty="0" smtClean="0">
                <a:latin typeface="Tahoma" panose="020B0604030504040204" pitchFamily="34" charset="0"/>
                <a:ea typeface="Tahoma" panose="020B0604030504040204" pitchFamily="34" charset="0"/>
                <a:cs typeface="Tahoma" panose="020B0604030504040204" pitchFamily="34" charset="0"/>
              </a:rPr>
              <a:t>Regla 3</a:t>
            </a:r>
            <a:r>
              <a:rPr lang="es-MX" sz="1500" dirty="0">
                <a:latin typeface="Tahoma" panose="020B0604030504040204" pitchFamily="34" charset="0"/>
                <a:ea typeface="Tahoma" panose="020B0604030504040204" pitchFamily="34" charset="0"/>
                <a:cs typeface="Tahoma" panose="020B0604030504040204" pitchFamily="34" charset="0"/>
              </a:rPr>
              <a:t>. Para mantener las relaciones de precedencia correctas, hay que contestar las siguientes preguntas a medida que se agrega cada actividad a la red.</a:t>
            </a:r>
          </a:p>
          <a:p>
            <a:pPr marL="985838" indent="-360363">
              <a:lnSpc>
                <a:spcPct val="150000"/>
              </a:lnSpc>
              <a:spcBef>
                <a:spcPts val="0"/>
              </a:spcBef>
              <a:spcAft>
                <a:spcPts val="600"/>
              </a:spcAft>
              <a:buFont typeface="+mj-lt"/>
              <a:buAutoNum type="alphaLcParenR"/>
            </a:pPr>
            <a:r>
              <a:rPr lang="es-MX" sz="1500" dirty="0" smtClean="0">
                <a:latin typeface="Tahoma" panose="020B0604030504040204" pitchFamily="34" charset="0"/>
                <a:ea typeface="Tahoma" panose="020B0604030504040204" pitchFamily="34" charset="0"/>
                <a:cs typeface="Tahoma" panose="020B0604030504040204" pitchFamily="34" charset="0"/>
              </a:rPr>
              <a:t>¿</a:t>
            </a:r>
            <a:r>
              <a:rPr lang="es-MX" sz="1500" dirty="0">
                <a:latin typeface="Tahoma" panose="020B0604030504040204" pitchFamily="34" charset="0"/>
                <a:ea typeface="Tahoma" panose="020B0604030504040204" pitchFamily="34" charset="0"/>
                <a:cs typeface="Tahoma" panose="020B0604030504040204" pitchFamily="34" charset="0"/>
              </a:rPr>
              <a:t>Qué actividades preceden inmediatamente a la actividad actual?</a:t>
            </a:r>
          </a:p>
          <a:p>
            <a:pPr marL="985838" indent="-360363">
              <a:lnSpc>
                <a:spcPct val="150000"/>
              </a:lnSpc>
              <a:spcBef>
                <a:spcPts val="0"/>
              </a:spcBef>
              <a:spcAft>
                <a:spcPts val="600"/>
              </a:spcAft>
              <a:buFont typeface="+mj-lt"/>
              <a:buAutoNum type="alphaLcParenR"/>
            </a:pPr>
            <a:r>
              <a:rPr lang="es-MX" sz="1500" dirty="0" smtClean="0">
                <a:latin typeface="Tahoma" panose="020B0604030504040204" pitchFamily="34" charset="0"/>
                <a:ea typeface="Tahoma" panose="020B0604030504040204" pitchFamily="34" charset="0"/>
                <a:cs typeface="Tahoma" panose="020B0604030504040204" pitchFamily="34" charset="0"/>
              </a:rPr>
              <a:t>¿</a:t>
            </a:r>
            <a:r>
              <a:rPr lang="es-MX" sz="1500" dirty="0">
                <a:latin typeface="Tahoma" panose="020B0604030504040204" pitchFamily="34" charset="0"/>
                <a:ea typeface="Tahoma" panose="020B0604030504040204" pitchFamily="34" charset="0"/>
                <a:cs typeface="Tahoma" panose="020B0604030504040204" pitchFamily="34" charset="0"/>
              </a:rPr>
              <a:t>Qué actividades siguen inmediatamente a la actividad actual?</a:t>
            </a:r>
          </a:p>
          <a:p>
            <a:pPr marL="985838" indent="-360363">
              <a:lnSpc>
                <a:spcPct val="150000"/>
              </a:lnSpc>
              <a:spcBef>
                <a:spcPts val="0"/>
              </a:spcBef>
              <a:spcAft>
                <a:spcPts val="600"/>
              </a:spcAft>
              <a:buFont typeface="+mj-lt"/>
              <a:buAutoNum type="alphaLcParenR"/>
            </a:pPr>
            <a:r>
              <a:rPr lang="es-MX" sz="1500" dirty="0" smtClean="0">
                <a:latin typeface="Tahoma" panose="020B0604030504040204" pitchFamily="34" charset="0"/>
                <a:ea typeface="Tahoma" panose="020B0604030504040204" pitchFamily="34" charset="0"/>
                <a:cs typeface="Tahoma" panose="020B0604030504040204" pitchFamily="34" charset="0"/>
              </a:rPr>
              <a:t>¿</a:t>
            </a:r>
            <a:r>
              <a:rPr lang="es-MX" sz="1500" dirty="0">
                <a:latin typeface="Tahoma" panose="020B0604030504040204" pitchFamily="34" charset="0"/>
                <a:ea typeface="Tahoma" panose="020B0604030504040204" pitchFamily="34" charset="0"/>
                <a:cs typeface="Tahoma" panose="020B0604030504040204" pitchFamily="34" charset="0"/>
              </a:rPr>
              <a:t>Qué actividades son concurrentes con la actividad actual</a:t>
            </a:r>
            <a:r>
              <a:rPr lang="es-MX" sz="1500" dirty="0" smtClean="0">
                <a:latin typeface="Tahoma" panose="020B0604030504040204" pitchFamily="34" charset="0"/>
                <a:ea typeface="Tahoma" panose="020B0604030504040204" pitchFamily="34" charset="0"/>
                <a:cs typeface="Tahoma" panose="020B0604030504040204" pitchFamily="34" charset="0"/>
              </a:rPr>
              <a:t>?</a:t>
            </a:r>
          </a:p>
          <a:p>
            <a:pPr marL="0" lvl="0" indent="0">
              <a:lnSpc>
                <a:spcPct val="150000"/>
              </a:lnSpc>
              <a:spcBef>
                <a:spcPts val="0"/>
              </a:spcBef>
              <a:spcAft>
                <a:spcPts val="600"/>
              </a:spcAft>
              <a:buNone/>
            </a:pPr>
            <a:r>
              <a:rPr lang="es-MX" sz="1500" dirty="0">
                <a:latin typeface="Tahoma" panose="020B0604030504040204" pitchFamily="34" charset="0"/>
                <a:ea typeface="Tahoma" panose="020B0604030504040204" pitchFamily="34" charset="0"/>
                <a:cs typeface="Tahoma" panose="020B0604030504040204" pitchFamily="34" charset="0"/>
              </a:rPr>
              <a:t>Ejemplo:</a:t>
            </a:r>
          </a:p>
          <a:p>
            <a:pPr marL="0" lvl="0" indent="0">
              <a:lnSpc>
                <a:spcPct val="150000"/>
              </a:lnSpc>
              <a:spcBef>
                <a:spcPts val="0"/>
              </a:spcBef>
              <a:spcAft>
                <a:spcPts val="600"/>
              </a:spcAft>
              <a:buNone/>
            </a:pPr>
            <a:r>
              <a:rPr lang="es-MX" sz="1500" dirty="0">
                <a:latin typeface="Tahoma" panose="020B0604030504040204" pitchFamily="34" charset="0"/>
                <a:ea typeface="Tahoma" panose="020B0604030504040204" pitchFamily="34" charset="0"/>
                <a:cs typeface="Tahoma" panose="020B0604030504040204" pitchFamily="34" charset="0"/>
              </a:rPr>
              <a:t>1. La actividad C se inicia inmediatamente después de que las actividades A y B se han completado.</a:t>
            </a:r>
          </a:p>
          <a:p>
            <a:pPr marL="0" lvl="0" indent="0">
              <a:lnSpc>
                <a:spcPct val="150000"/>
              </a:lnSpc>
              <a:spcBef>
                <a:spcPts val="0"/>
              </a:spcBef>
              <a:spcAft>
                <a:spcPts val="600"/>
              </a:spcAft>
              <a:buNone/>
            </a:pPr>
            <a:r>
              <a:rPr lang="es-MX" sz="1500" dirty="0">
                <a:latin typeface="Tahoma" panose="020B0604030504040204" pitchFamily="34" charset="0"/>
                <a:ea typeface="Tahoma" panose="020B0604030504040204" pitchFamily="34" charset="0"/>
                <a:cs typeface="Tahoma" panose="020B0604030504040204" pitchFamily="34" charset="0"/>
              </a:rPr>
              <a:t>2. La actividad E puede iniciarse después de que se complete la actividad B.</a:t>
            </a:r>
          </a:p>
          <a:p>
            <a:pPr marL="0" lvl="0" indent="0">
              <a:spcBef>
                <a:spcPts val="1600"/>
              </a:spcBef>
              <a:spcAft>
                <a:spcPts val="0"/>
              </a:spcAft>
              <a:buNone/>
            </a:pPr>
            <a:endParaRPr lang="es-MX" sz="1600" dirty="0"/>
          </a:p>
          <a:p>
            <a:pPr marL="985838" indent="-360363">
              <a:lnSpc>
                <a:spcPct val="150000"/>
              </a:lnSpc>
              <a:spcBef>
                <a:spcPts val="0"/>
              </a:spcBef>
              <a:spcAft>
                <a:spcPts val="1200"/>
              </a:spcAft>
              <a:buFont typeface="+mj-lt"/>
              <a:buAutoNum type="alphaLcParenR"/>
            </a:pP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2771800" y="4941168"/>
            <a:ext cx="3749365" cy="1463167"/>
          </a:xfrm>
          <a:prstGeom prst="rect">
            <a:avLst/>
          </a:prstGeom>
        </p:spPr>
      </p:pic>
    </p:spTree>
    <p:extLst>
      <p:ext uri="{BB962C8B-B14F-4D97-AF65-F5344CB8AC3E}">
        <p14:creationId xmlns:p14="http://schemas.microsoft.com/office/powerpoint/2010/main" val="3906603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EJEMPLOS  DE REDES</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0" lvl="0" indent="0">
              <a:spcBef>
                <a:spcPts val="1600"/>
              </a:spcBef>
              <a:spcAft>
                <a:spcPts val="0"/>
              </a:spcAft>
              <a:buNone/>
            </a:pPr>
            <a:endParaRPr lang="es-MX" sz="1600" dirty="0"/>
          </a:p>
          <a:p>
            <a:pPr marL="985838" indent="-360363">
              <a:lnSpc>
                <a:spcPct val="150000"/>
              </a:lnSpc>
              <a:spcBef>
                <a:spcPts val="0"/>
              </a:spcBef>
              <a:spcAft>
                <a:spcPts val="1200"/>
              </a:spcAft>
              <a:buFont typeface="+mj-lt"/>
              <a:buAutoNum type="alphaLcParenR"/>
            </a:pP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6"/>
          <p:cNvPicPr>
            <a:picLocks noChangeAspect="1"/>
          </p:cNvPicPr>
          <p:nvPr/>
        </p:nvPicPr>
        <p:blipFill>
          <a:blip r:embed="rId2"/>
          <a:stretch>
            <a:fillRect/>
          </a:stretch>
        </p:blipFill>
        <p:spPr>
          <a:xfrm>
            <a:off x="4427984" y="1412776"/>
            <a:ext cx="3051578" cy="1436037"/>
          </a:xfrm>
          <a:prstGeom prst="rect">
            <a:avLst/>
          </a:prstGeom>
        </p:spPr>
      </p:pic>
      <p:sp>
        <p:nvSpPr>
          <p:cNvPr id="8" name="Marcador de contenido 2"/>
          <p:cNvSpPr txBox="1">
            <a:spLocks/>
          </p:cNvSpPr>
          <p:nvPr/>
        </p:nvSpPr>
        <p:spPr>
          <a:xfrm>
            <a:off x="1016570" y="1734750"/>
            <a:ext cx="2907358" cy="792088"/>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150000"/>
              </a:lnSpc>
              <a:spcBef>
                <a:spcPts val="0"/>
              </a:spcBef>
              <a:spcAft>
                <a:spcPts val="600"/>
              </a:spcAft>
              <a:buFont typeface="Arial" pitchFamily="34" charset="0"/>
              <a:buNone/>
            </a:pPr>
            <a:r>
              <a:rPr lang="es-MX" sz="1500" dirty="0" smtClean="0">
                <a:latin typeface="Tahoma" panose="020B0604030504040204" pitchFamily="34" charset="0"/>
                <a:ea typeface="Tahoma" panose="020B0604030504040204" pitchFamily="34" charset="0"/>
                <a:cs typeface="Tahoma" panose="020B0604030504040204" pitchFamily="34" charset="0"/>
              </a:rPr>
              <a:t>Ejemplo de una red (N,A)</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9" name="Marcador de contenido 2"/>
          <p:cNvSpPr txBox="1">
            <a:spLocks/>
          </p:cNvSpPr>
          <p:nvPr/>
        </p:nvSpPr>
        <p:spPr>
          <a:xfrm>
            <a:off x="1016570" y="3452788"/>
            <a:ext cx="2456656" cy="792088"/>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150000"/>
              </a:lnSpc>
              <a:spcBef>
                <a:spcPts val="0"/>
              </a:spcBef>
              <a:spcAft>
                <a:spcPts val="600"/>
              </a:spcAft>
              <a:buFont typeface="Arial" pitchFamily="34" charset="0"/>
              <a:buNone/>
            </a:pPr>
            <a:r>
              <a:rPr lang="es-MX" sz="1500" dirty="0" smtClean="0">
                <a:latin typeface="Tahoma" panose="020B0604030504040204" pitchFamily="34" charset="0"/>
                <a:ea typeface="Tahoma" panose="020B0604030504040204" pitchFamily="34" charset="0"/>
                <a:cs typeface="Tahoma" panose="020B0604030504040204" pitchFamily="34" charset="0"/>
              </a:rPr>
              <a:t>Puentes de Königsberg</a:t>
            </a:r>
            <a:endParaRPr lang="es-MX" sz="1500" dirty="0">
              <a:latin typeface="Tahoma" panose="020B0604030504040204" pitchFamily="34" charset="0"/>
              <a:ea typeface="Tahoma" panose="020B0604030504040204" pitchFamily="34" charset="0"/>
              <a:cs typeface="Tahoma" panose="020B0604030504040204" pitchFamily="34" charset="0"/>
            </a:endParaRPr>
          </a:p>
        </p:txBody>
      </p:sp>
      <p:pic>
        <p:nvPicPr>
          <p:cNvPr id="14" name="Imagen 13"/>
          <p:cNvPicPr>
            <a:picLocks noChangeAspect="1"/>
          </p:cNvPicPr>
          <p:nvPr/>
        </p:nvPicPr>
        <p:blipFill>
          <a:blip r:embed="rId3"/>
          <a:stretch>
            <a:fillRect/>
          </a:stretch>
        </p:blipFill>
        <p:spPr>
          <a:xfrm>
            <a:off x="4283968" y="3077621"/>
            <a:ext cx="3164098" cy="1542422"/>
          </a:xfrm>
          <a:prstGeom prst="rect">
            <a:avLst/>
          </a:prstGeom>
        </p:spPr>
      </p:pic>
      <p:pic>
        <p:nvPicPr>
          <p:cNvPr id="15" name="Imagen 14"/>
          <p:cNvPicPr>
            <a:picLocks noChangeAspect="1"/>
          </p:cNvPicPr>
          <p:nvPr/>
        </p:nvPicPr>
        <p:blipFill>
          <a:blip r:embed="rId4"/>
          <a:stretch>
            <a:fillRect/>
          </a:stretch>
        </p:blipFill>
        <p:spPr>
          <a:xfrm>
            <a:off x="4521485" y="4719621"/>
            <a:ext cx="3023878" cy="1877731"/>
          </a:xfrm>
          <a:prstGeom prst="rect">
            <a:avLst/>
          </a:prstGeom>
        </p:spPr>
      </p:pic>
      <p:sp>
        <p:nvSpPr>
          <p:cNvPr id="16" name="Marcador de contenido 2"/>
          <p:cNvSpPr txBox="1">
            <a:spLocks/>
          </p:cNvSpPr>
          <p:nvPr/>
        </p:nvSpPr>
        <p:spPr>
          <a:xfrm>
            <a:off x="7010953" y="5157192"/>
            <a:ext cx="2023467" cy="57803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a:spcBef>
                <a:spcPts val="0"/>
              </a:spcBef>
              <a:spcAft>
                <a:spcPts val="600"/>
              </a:spcAft>
              <a:buFont typeface="Arial" pitchFamily="34" charset="0"/>
              <a:buNone/>
            </a:pPr>
            <a: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t>Representación</a:t>
            </a:r>
            <a:b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br>
            <a: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t>en red</a:t>
            </a:r>
            <a:endParaRPr lang="es-MX" sz="15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Marcador de contenido 2"/>
          <p:cNvSpPr txBox="1">
            <a:spLocks/>
          </p:cNvSpPr>
          <p:nvPr/>
        </p:nvSpPr>
        <p:spPr>
          <a:xfrm>
            <a:off x="7021735" y="3674337"/>
            <a:ext cx="2023467" cy="57803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a:spcBef>
                <a:spcPts val="0"/>
              </a:spcBef>
              <a:spcAft>
                <a:spcPts val="600"/>
              </a:spcAft>
              <a:buFont typeface="Arial" pitchFamily="34" charset="0"/>
              <a:buNone/>
            </a:pPr>
            <a: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t>Representación</a:t>
            </a:r>
            <a:b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br>
            <a:r>
              <a:rPr lang="es-MX" sz="1500" dirty="0" smtClean="0">
                <a:solidFill>
                  <a:srgbClr val="FF0000"/>
                </a:solidFill>
                <a:latin typeface="Tahoma" panose="020B0604030504040204" pitchFamily="34" charset="0"/>
                <a:ea typeface="Tahoma" panose="020B0604030504040204" pitchFamily="34" charset="0"/>
                <a:cs typeface="Tahoma" panose="020B0604030504040204" pitchFamily="34" charset="0"/>
              </a:rPr>
              <a:t>esquemática</a:t>
            </a:r>
            <a:endParaRPr lang="es-MX" sz="15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2876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r>
              <a:rPr lang="es-MX" sz="1500" dirty="0" smtClean="0">
                <a:latin typeface="Tahoma" panose="020B0604030504040204" pitchFamily="34" charset="0"/>
                <a:ea typeface="Tahoma" panose="020B0604030504040204" pitchFamily="34" charset="0"/>
                <a:cs typeface="Tahoma" panose="020B0604030504040204" pitchFamily="34" charset="0"/>
              </a:rPr>
              <a:t>Un editor firmó un contrato con un autor para publicar un libro de texto. El autor somete a consideración una copia impresa de un archivo de computadora del manuscrito. Las actividades asociadas con la producción del libro se resumen en la siguiente tabla</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1779351635"/>
              </p:ext>
            </p:extLst>
          </p:nvPr>
        </p:nvGraphicFramePr>
        <p:xfrm>
          <a:off x="1259632" y="2341423"/>
          <a:ext cx="6720408" cy="4039905"/>
        </p:xfrm>
        <a:graphic>
          <a:graphicData uri="http://schemas.openxmlformats.org/drawingml/2006/table">
            <a:tbl>
              <a:tblPr firstRow="1" bandRow="1">
                <a:tableStyleId>{21E4AEA4-8DFA-4A89-87EB-49C32662AFE0}</a:tableStyleId>
              </a:tblPr>
              <a:tblGrid>
                <a:gridCol w="4248472">
                  <a:extLst>
                    <a:ext uri="{9D8B030D-6E8A-4147-A177-3AD203B41FA5}">
                      <a16:colId xmlns:a16="http://schemas.microsoft.com/office/drawing/2014/main" val="3540352606"/>
                    </a:ext>
                  </a:extLst>
                </a:gridCol>
                <a:gridCol w="1368152">
                  <a:extLst>
                    <a:ext uri="{9D8B030D-6E8A-4147-A177-3AD203B41FA5}">
                      <a16:colId xmlns:a16="http://schemas.microsoft.com/office/drawing/2014/main" val="2524446946"/>
                    </a:ext>
                  </a:extLst>
                </a:gridCol>
                <a:gridCol w="1103784">
                  <a:extLst>
                    <a:ext uri="{9D8B030D-6E8A-4147-A177-3AD203B41FA5}">
                      <a16:colId xmlns:a16="http://schemas.microsoft.com/office/drawing/2014/main" val="1840807422"/>
                    </a:ext>
                  </a:extLst>
                </a:gridCol>
              </a:tblGrid>
              <a:tr h="466349">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Actividad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Predecesoras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Duración (semanas)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65014946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A. Corrección del manuscrito por parte del editor</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32495360"/>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B.</a:t>
                      </a:r>
                      <a:r>
                        <a:rPr lang="es-MX" sz="1300" baseline="0" dirty="0" smtClean="0">
                          <a:latin typeface="Tahoma" panose="020B0604030504040204" pitchFamily="34" charset="0"/>
                          <a:ea typeface="Tahoma" panose="020B0604030504040204" pitchFamily="34" charset="0"/>
                          <a:cs typeface="Tahoma" panose="020B0604030504040204" pitchFamily="34" charset="0"/>
                        </a:rPr>
                        <a:t> Preparación de páginas muestra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4108037306"/>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C. Diseño de la portada del libro</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22290993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D. Preparación de las ilustraciones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589441601"/>
                  </a:ext>
                </a:extLst>
              </a:tr>
              <a:tr h="466349">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E. Aprobación del manuscrito editado y de páginas</a:t>
                      </a:r>
                      <a:r>
                        <a:rPr lang="es-MX" sz="1300" baseline="0" dirty="0" smtClean="0">
                          <a:latin typeface="Tahoma" panose="020B0604030504040204" pitchFamily="34" charset="0"/>
                          <a:ea typeface="Tahoma" panose="020B0604030504040204" pitchFamily="34" charset="0"/>
                          <a:cs typeface="Tahoma" panose="020B0604030504040204" pitchFamily="34" charset="0"/>
                        </a:rPr>
                        <a:t> muestra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 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16990237"/>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F. Formación del libro</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E</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756863845"/>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G. Revisión de las páginas formadas por parte del autor</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1240145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H. Revisión de las ilustraciones por el autor</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24158103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I. Producción de las placas de impresión</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 H</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32479437"/>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J. Producción y encuadernación</a:t>
                      </a:r>
                      <a:r>
                        <a:rPr lang="es-MX" sz="1300" baseline="0" dirty="0" smtClean="0">
                          <a:latin typeface="Tahoma" panose="020B0604030504040204" pitchFamily="34" charset="0"/>
                          <a:ea typeface="Tahoma" panose="020B0604030504040204" pitchFamily="34" charset="0"/>
                          <a:cs typeface="Tahoma" panose="020B0604030504040204" pitchFamily="34" charset="0"/>
                        </a:rPr>
                        <a:t> del libro</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C, I</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096383898"/>
                  </a:ext>
                </a:extLst>
              </a:tr>
            </a:tbl>
          </a:graphicData>
        </a:graphic>
      </p:graphicFrame>
    </p:spTree>
    <p:extLst>
      <p:ext uri="{BB962C8B-B14F-4D97-AF65-F5344CB8AC3E}">
        <p14:creationId xmlns:p14="http://schemas.microsoft.com/office/powerpoint/2010/main" val="101031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REPRESENTACIÓN DEL EJEMPLO</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0" lvl="0" indent="0">
              <a:spcBef>
                <a:spcPts val="1600"/>
              </a:spcBef>
              <a:spcAft>
                <a:spcPts val="0"/>
              </a:spcAft>
              <a:buNone/>
            </a:pPr>
            <a:endParaRPr lang="es-MX" sz="1600" dirty="0"/>
          </a:p>
          <a:p>
            <a:pPr marL="985838" indent="-360363">
              <a:lnSpc>
                <a:spcPct val="150000"/>
              </a:lnSpc>
              <a:spcBef>
                <a:spcPts val="0"/>
              </a:spcBef>
              <a:spcAft>
                <a:spcPts val="1200"/>
              </a:spcAft>
              <a:buFont typeface="+mj-lt"/>
              <a:buAutoNum type="alphaLcParenR"/>
            </a:pP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467544" y="2132856"/>
            <a:ext cx="8516183" cy="1872208"/>
          </a:xfrm>
          <a:prstGeom prst="rect">
            <a:avLst/>
          </a:prstGeom>
        </p:spPr>
      </p:pic>
    </p:spTree>
    <p:extLst>
      <p:ext uri="{BB962C8B-B14F-4D97-AF65-F5344CB8AC3E}">
        <p14:creationId xmlns:p14="http://schemas.microsoft.com/office/powerpoint/2010/main" val="1710837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9532" y="2492896"/>
            <a:ext cx="84969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935596" y="980728"/>
            <a:ext cx="7452828"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Modelación en red</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CPM y PERT para la planificación </a:t>
            </a:r>
            <a:r>
              <a:rPr lang="es-MX" sz="1800" dirty="0" smtClean="0">
                <a:latin typeface="Tahoma" pitchFamily="34" charset="0"/>
                <a:ea typeface="Tahoma" pitchFamily="34" charset="0"/>
                <a:cs typeface="Tahoma" pitchFamily="34" charset="0"/>
              </a:rPr>
              <a:t>de un </a:t>
            </a:r>
            <a:r>
              <a:rPr lang="es-MX" sz="1800" dirty="0" smtClean="0">
                <a:latin typeface="Tahoma" pitchFamily="34" charset="0"/>
                <a:ea typeface="Tahoma" pitchFamily="34" charset="0"/>
                <a:cs typeface="Tahoma" pitchFamily="34" charset="0"/>
              </a:rPr>
              <a:t>proyecto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Método de optimización de costos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optimización de la duración un proyecto a través de costos</a:t>
            </a:r>
            <a:endParaRPr lang="es-MX" sz="18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037914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PLANIFICACIÓN DE UN PROYECTO</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r>
              <a:rPr lang="es-MX" sz="1500" dirty="0" smtClean="0">
                <a:latin typeface="Tahoma" panose="020B0604030504040204" pitchFamily="34" charset="0"/>
                <a:ea typeface="Tahoma" panose="020B0604030504040204" pitchFamily="34" charset="0"/>
                <a:cs typeface="Tahoma" panose="020B0604030504040204" pitchFamily="34" charset="0"/>
              </a:rPr>
              <a:t>Existen las siguientes metodologías para la planificación de los proyectos:</a:t>
            </a: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anose="020B0604030504040204" pitchFamily="34" charset="0"/>
                <a:ea typeface="Tahoma" panose="020B0604030504040204" pitchFamily="34" charset="0"/>
                <a:cs typeface="Tahoma" panose="020B0604030504040204" pitchFamily="34" charset="0"/>
              </a:rPr>
              <a:t>Método de la ruta crítica, o CPM (Critical Path Method). </a:t>
            </a:r>
            <a:endParaRPr lang="es-MX" sz="1500" dirty="0">
              <a:latin typeface="Tahoma" pitchFamily="34" charset="0"/>
              <a:ea typeface="Tahoma" pitchFamily="34" charset="0"/>
              <a:cs typeface="Tahoma"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PERT (Project Evaluation Review Technique)</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rotWithShape="1">
          <a:blip r:embed="rId2"/>
          <a:srcRect t="15890"/>
          <a:stretch/>
        </p:blipFill>
        <p:spPr>
          <a:xfrm>
            <a:off x="582912" y="3140968"/>
            <a:ext cx="8021536" cy="2286917"/>
          </a:xfrm>
          <a:prstGeom prst="rect">
            <a:avLst/>
          </a:prstGeom>
        </p:spPr>
      </p:pic>
    </p:spTree>
    <p:extLst>
      <p:ext uri="{BB962C8B-B14F-4D97-AF65-F5344CB8AC3E}">
        <p14:creationId xmlns:p14="http://schemas.microsoft.com/office/powerpoint/2010/main" val="3960176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0800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CONCEPTOS</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a:latin typeface="Tahoma" pitchFamily="34" charset="0"/>
                <a:ea typeface="Tahoma" pitchFamily="34" charset="0"/>
                <a:cs typeface="Tahoma" pitchFamily="34" charset="0"/>
              </a:rPr>
              <a:t>Una </a:t>
            </a:r>
            <a:r>
              <a:rPr lang="es-MX" sz="1500" b="1" dirty="0">
                <a:latin typeface="Tahoma" pitchFamily="34" charset="0"/>
                <a:ea typeface="Tahoma" pitchFamily="34" charset="0"/>
                <a:cs typeface="Tahoma" pitchFamily="34" charset="0"/>
              </a:rPr>
              <a:t>actividad es crítica </a:t>
            </a:r>
            <a:r>
              <a:rPr lang="es-MX" sz="1500" dirty="0">
                <a:latin typeface="Tahoma" pitchFamily="34" charset="0"/>
                <a:ea typeface="Tahoma" pitchFamily="34" charset="0"/>
                <a:cs typeface="Tahoma" pitchFamily="34" charset="0"/>
              </a:rPr>
              <a:t>si sus tiempos de inicio y terminación están predeterminados (fijos). U</a:t>
            </a:r>
            <a:r>
              <a:rPr lang="es-MX" sz="1500" dirty="0" smtClean="0">
                <a:latin typeface="Tahoma" pitchFamily="34" charset="0"/>
                <a:ea typeface="Tahoma" pitchFamily="34" charset="0"/>
                <a:cs typeface="Tahoma" pitchFamily="34" charset="0"/>
              </a:rPr>
              <a:t>na </a:t>
            </a:r>
            <a:r>
              <a:rPr lang="es-MX" sz="1500" dirty="0">
                <a:latin typeface="Tahoma" pitchFamily="34" charset="0"/>
                <a:ea typeface="Tahoma" pitchFamily="34" charset="0"/>
                <a:cs typeface="Tahoma" pitchFamily="34" charset="0"/>
              </a:rPr>
              <a:t>demora en el tiempo de inicio de una actividad crítica definitivamente </a:t>
            </a:r>
            <a:r>
              <a:rPr lang="es-MX" sz="1500" b="1" dirty="0">
                <a:latin typeface="Tahoma" pitchFamily="34" charset="0"/>
                <a:ea typeface="Tahoma" pitchFamily="34" charset="0"/>
                <a:cs typeface="Tahoma" pitchFamily="34" charset="0"/>
              </a:rPr>
              <a:t>retrasa </a:t>
            </a:r>
            <a:r>
              <a:rPr lang="es-MX" sz="1500" dirty="0">
                <a:latin typeface="Tahoma" pitchFamily="34" charset="0"/>
                <a:ea typeface="Tahoma" pitchFamily="34" charset="0"/>
                <a:cs typeface="Tahoma" pitchFamily="34" charset="0"/>
              </a:rPr>
              <a:t>la terminación del </a:t>
            </a:r>
            <a:r>
              <a:rPr lang="es-MX" sz="1500" dirty="0" smtClean="0">
                <a:latin typeface="Tahoma" pitchFamily="34" charset="0"/>
                <a:ea typeface="Tahoma" pitchFamily="34" charset="0"/>
                <a:cs typeface="Tahoma" pitchFamily="34" charset="0"/>
              </a:rPr>
              <a:t>proyecto.</a:t>
            </a:r>
            <a:endParaRPr lang="es-MX" sz="1500" dirty="0">
              <a:latin typeface="Tahoma" pitchFamily="34" charset="0"/>
              <a:ea typeface="Tahoma" pitchFamily="34" charset="0"/>
              <a:cs typeface="Tahoma"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a:latin typeface="Tahoma" pitchFamily="34" charset="0"/>
                <a:ea typeface="Tahoma" pitchFamily="34" charset="0"/>
                <a:cs typeface="Tahoma" pitchFamily="34" charset="0"/>
              </a:rPr>
              <a:t>Una actividad es </a:t>
            </a:r>
            <a:r>
              <a:rPr lang="es-MX" sz="1500" b="1" dirty="0" smtClean="0">
                <a:latin typeface="Tahoma" pitchFamily="34" charset="0"/>
                <a:ea typeface="Tahoma" pitchFamily="34" charset="0"/>
                <a:cs typeface="Tahoma" pitchFamily="34" charset="0"/>
              </a:rPr>
              <a:t>no crítica</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si puede ser programada en un espacio de tiempo mayor que su duración, lo que permite tiempos de inicio y terminación </a:t>
            </a:r>
            <a:r>
              <a:rPr lang="es-MX" sz="1500" dirty="0" smtClean="0">
                <a:latin typeface="Tahoma" pitchFamily="34" charset="0"/>
                <a:ea typeface="Tahoma" pitchFamily="34" charset="0"/>
                <a:cs typeface="Tahoma" pitchFamily="34" charset="0"/>
              </a:rPr>
              <a:t>flexibles, dentro </a:t>
            </a:r>
            <a:r>
              <a:rPr lang="es-MX" sz="1500" dirty="0">
                <a:latin typeface="Tahoma" pitchFamily="34" charset="0"/>
                <a:ea typeface="Tahoma" pitchFamily="34" charset="0"/>
                <a:cs typeface="Tahoma" pitchFamily="34" charset="0"/>
              </a:rPr>
              <a:t>de los límites, dando lugar a las fechas de inicio y  de termino tempranas y </a:t>
            </a:r>
            <a:r>
              <a:rPr lang="es-MX" sz="1500" dirty="0" smtClean="0">
                <a:latin typeface="Tahoma" pitchFamily="34" charset="0"/>
                <a:ea typeface="Tahoma" pitchFamily="34" charset="0"/>
                <a:cs typeface="Tahoma" pitchFamily="34" charset="0"/>
              </a:rPr>
              <a:t>tardías.</a:t>
            </a:r>
            <a:endParaRPr lang="es-MX" sz="1500" dirty="0">
              <a:latin typeface="Tahoma" pitchFamily="34" charset="0"/>
              <a:ea typeface="Tahoma" pitchFamily="34" charset="0"/>
              <a:cs typeface="Tahoma"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Una </a:t>
            </a:r>
            <a:r>
              <a:rPr lang="es-MX" sz="1500" b="1" dirty="0">
                <a:latin typeface="Tahoma" pitchFamily="34" charset="0"/>
                <a:ea typeface="Tahoma" pitchFamily="34" charset="0"/>
                <a:cs typeface="Tahoma" pitchFamily="34" charset="0"/>
              </a:rPr>
              <a:t>demora</a:t>
            </a:r>
            <a:r>
              <a:rPr lang="es-MX" sz="1500" dirty="0">
                <a:latin typeface="Tahoma" pitchFamily="34" charset="0"/>
                <a:ea typeface="Tahoma" pitchFamily="34" charset="0"/>
                <a:cs typeface="Tahoma" pitchFamily="34" charset="0"/>
              </a:rPr>
              <a:t> en una actividad no crítica quizá no afecte la fecha de terminación del </a:t>
            </a:r>
            <a:r>
              <a:rPr lang="es-MX" sz="1500" dirty="0" smtClean="0">
                <a:latin typeface="Tahoma" pitchFamily="34" charset="0"/>
                <a:ea typeface="Tahoma" pitchFamily="34" charset="0"/>
                <a:cs typeface="Tahoma" pitchFamily="34" charset="0"/>
              </a:rPr>
              <a:t>proyecto.</a:t>
            </a:r>
            <a:endParaRPr lang="es-MX" sz="15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553055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80009"/>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 DE DETERMINACIÓN DE LA RUTA CRÍTICA</a:t>
            </a:r>
          </a:p>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Determinación de los tiempos de inicio más próximo</a:t>
            </a:r>
            <a:br>
              <a:rPr lang="es-MX" sz="1500" b="1" dirty="0" smtClean="0">
                <a:latin typeface="Tahoma" panose="020B0604030504040204" pitchFamily="34" charset="0"/>
                <a:ea typeface="Tahoma" panose="020B0604030504040204" pitchFamily="34" charset="0"/>
                <a:cs typeface="Tahoma" panose="020B0604030504040204" pitchFamily="34" charset="0"/>
              </a:rPr>
            </a:br>
            <a:r>
              <a:rPr lang="es-MX" sz="1500" b="1" dirty="0" smtClean="0">
                <a:latin typeface="Tahoma" panose="020B0604030504040204" pitchFamily="34" charset="0"/>
                <a:ea typeface="Tahoma" panose="020B0604030504040204" pitchFamily="34" charset="0"/>
                <a:cs typeface="Tahoma" panose="020B0604030504040204" pitchFamily="34" charset="0"/>
              </a:rPr>
              <a:t>y tiempos de inicio más tardío</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6"/>
          <p:cNvPicPr>
            <a:picLocks noChangeAspect="1"/>
          </p:cNvPicPr>
          <p:nvPr/>
        </p:nvPicPr>
        <p:blipFill>
          <a:blip r:embed="rId2"/>
          <a:stretch>
            <a:fillRect/>
          </a:stretch>
        </p:blipFill>
        <p:spPr>
          <a:xfrm>
            <a:off x="1547664" y="2348880"/>
            <a:ext cx="6567575" cy="3677842"/>
          </a:xfrm>
          <a:prstGeom prst="rect">
            <a:avLst/>
          </a:prstGeom>
        </p:spPr>
      </p:pic>
    </p:spTree>
    <p:extLst>
      <p:ext uri="{BB962C8B-B14F-4D97-AF65-F5344CB8AC3E}">
        <p14:creationId xmlns:p14="http://schemas.microsoft.com/office/powerpoint/2010/main" val="2462815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80009"/>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 DE DETERMINACIÓN DE LA RUTA CRÍTICA</a:t>
            </a:r>
          </a:p>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Cronograma de actividades</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331640" y="1988840"/>
            <a:ext cx="7056784" cy="3645633"/>
          </a:xfrm>
          <a:prstGeom prst="rect">
            <a:avLst/>
          </a:prstGeom>
        </p:spPr>
      </p:pic>
    </p:spTree>
    <p:extLst>
      <p:ext uri="{BB962C8B-B14F-4D97-AF65-F5344CB8AC3E}">
        <p14:creationId xmlns:p14="http://schemas.microsoft.com/office/powerpoint/2010/main" val="350223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JUSTIFICACIÓN</a:t>
            </a:r>
          </a:p>
          <a:p>
            <a:pPr marL="0" indent="0" algn="just">
              <a:lnSpc>
                <a:spcPct val="140000"/>
              </a:lnSpc>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b="1" dirty="0">
                <a:latin typeface="Tahoma" pitchFamily="34" charset="0"/>
                <a:ea typeface="Tahoma" pitchFamily="34" charset="0"/>
                <a:cs typeface="Tahoma" pitchFamily="34" charset="0"/>
              </a:rPr>
              <a:t>Aplicación de la modelación en redes </a:t>
            </a:r>
            <a:r>
              <a:rPr lang="es-MX" sz="1400" b="1" dirty="0" smtClean="0">
                <a:latin typeface="Tahoma" pitchFamily="34" charset="0"/>
                <a:ea typeface="Tahoma" pitchFamily="34" charset="0"/>
                <a:cs typeface="Tahoma" pitchFamily="34" charset="0"/>
              </a:rPr>
              <a:t>en </a:t>
            </a:r>
            <a:r>
              <a:rPr lang="es-MX" sz="1400" b="1" dirty="0">
                <a:latin typeface="Tahoma" pitchFamily="34" charset="0"/>
                <a:ea typeface="Tahoma" pitchFamily="34" charset="0"/>
                <a:cs typeface="Tahoma" pitchFamily="34" charset="0"/>
              </a:rPr>
              <a:t>la optimización de proyectos»</a:t>
            </a:r>
            <a:r>
              <a:rPr lang="es-MX" sz="1400" dirty="0" smtClean="0">
                <a:latin typeface="Tahoma" pitchFamily="34" charset="0"/>
                <a:ea typeface="Tahoma" pitchFamily="34" charset="0"/>
                <a:cs typeface="Tahoma" pitchFamily="34" charset="0"/>
              </a:rPr>
              <a:t> de la Unidad de Aprendizaje </a:t>
            </a:r>
            <a:r>
              <a:rPr lang="es-MX" sz="1400" b="1" dirty="0" smtClean="0">
                <a:latin typeface="Tahoma" pitchFamily="34" charset="0"/>
                <a:ea typeface="Tahoma" pitchFamily="34" charset="0"/>
                <a:cs typeface="Tahoma" pitchFamily="34" charset="0"/>
              </a:rPr>
              <a:t>Sistemas </a:t>
            </a:r>
            <a:r>
              <a:rPr lang="es-MX" sz="1400" b="1" dirty="0">
                <a:latin typeface="Tahoma" pitchFamily="34" charset="0"/>
                <a:ea typeface="Tahoma" pitchFamily="34" charset="0"/>
                <a:cs typeface="Tahoma" pitchFamily="34" charset="0"/>
              </a:rPr>
              <a:t>de </a:t>
            </a:r>
            <a:r>
              <a:rPr lang="es-MX" sz="1400" b="1" dirty="0" smtClean="0">
                <a:latin typeface="Tahoma" pitchFamily="34" charset="0"/>
                <a:ea typeface="Tahoma" pitchFamily="34" charset="0"/>
                <a:cs typeface="Tahoma" pitchFamily="34" charset="0"/>
              </a:rPr>
              <a:t>Ingeniería Civil I</a:t>
            </a:r>
            <a:r>
              <a:rPr lang="es-MX" sz="1400" dirty="0" smtClean="0">
                <a:latin typeface="Tahoma" pitchFamily="34" charset="0"/>
                <a:ea typeface="Tahoma" pitchFamily="34" charset="0"/>
                <a:cs typeface="Tahoma" pitchFamily="34" charset="0"/>
              </a:rPr>
              <a:t> y así cumplir con una de las competencias genéricas de la misma. El material  visual permite a los estudiantes facilitar el proceso de abstracción de las actividades de los proyectos para entender cómo es posible optimizar el uso de recursos limitados a través del uso de la modelación en redes. Así, mediante la práctica de ejercicios de este tipo, es posible aprovechar de mejor forma el </a:t>
            </a:r>
            <a:r>
              <a:rPr lang="es-MX" sz="1400" dirty="0">
                <a:latin typeface="Tahoma" pitchFamily="34" charset="0"/>
                <a:ea typeface="Tahoma" pitchFamily="34" charset="0"/>
                <a:cs typeface="Tahoma" pitchFamily="34" charset="0"/>
              </a:rPr>
              <a:t>tiempo </a:t>
            </a:r>
            <a:r>
              <a:rPr lang="es-MX" sz="1400" dirty="0" smtClean="0">
                <a:latin typeface="Tahoma" pitchFamily="34" charset="0"/>
                <a:ea typeface="Tahoma" pitchFamily="34" charset="0"/>
                <a:cs typeface="Tahoma" pitchFamily="34" charset="0"/>
              </a:rPr>
              <a:t>en el </a:t>
            </a:r>
            <a:r>
              <a:rPr lang="es-MX" sz="1400" dirty="0">
                <a:latin typeface="Tahoma" pitchFamily="34" charset="0"/>
                <a:ea typeface="Tahoma" pitchFamily="34" charset="0"/>
                <a:cs typeface="Tahoma" pitchFamily="34" charset="0"/>
              </a:rPr>
              <a:t>salón de clases. </a:t>
            </a:r>
            <a:endParaRPr lang="es-MX" sz="1400" dirty="0" smtClean="0">
              <a:latin typeface="Tahoma" pitchFamily="34" charset="0"/>
              <a:ea typeface="Tahoma" pitchFamily="34" charset="0"/>
              <a:cs typeface="Tahoma" pitchFamily="34" charset="0"/>
            </a:endParaRP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PRESENTACIÓN</a:t>
            </a:r>
          </a:p>
          <a:p>
            <a:pPr marL="0" indent="0" algn="just">
              <a:lnSpc>
                <a:spcPct val="140000"/>
              </a:lnSpc>
              <a:buNone/>
            </a:pPr>
            <a:r>
              <a:rPr lang="es-MX" sz="1400" dirty="0">
                <a:latin typeface="Tahoma" pitchFamily="34" charset="0"/>
                <a:ea typeface="Tahoma" pitchFamily="34" charset="0"/>
                <a:cs typeface="Tahoma" pitchFamily="34" charset="0"/>
              </a:rPr>
              <a:t>Debido a que la Investigación de Operaciones facilita la solución de problemas de asignación de recursos considerando éstos limitados, es utilizada como herramienta para una correcta toma de decisiones por lo que en Ingeniería Civil es importante que se conozcan aspectos fundamentales de ésta, su metodología básica y sus principales métodos resaltando su importancia en la administración de obras y operaciones; por lo cual es impartida en dos unidades de aprendizaje; Sistemas de Ingeniería Civil I y II</a:t>
            </a:r>
            <a:r>
              <a:rPr lang="es-MX" sz="1400" dirty="0" smtClean="0">
                <a:latin typeface="Tahoma" pitchFamily="34" charset="0"/>
                <a:ea typeface="Tahoma" pitchFamily="34" charset="0"/>
                <a:cs typeface="Tahoma" pitchFamily="34" charset="0"/>
              </a:rPr>
              <a:t>. El uso de software computacional permite hoy en día aplicar el conocimiento de modelación matemática a instancias de tamaño considerables en una cantidad razonable de tiempo.  </a:t>
            </a:r>
          </a:p>
        </p:txBody>
      </p:sp>
    </p:spTree>
    <p:extLst>
      <p:ext uri="{BB962C8B-B14F-4D97-AF65-F5344CB8AC3E}">
        <p14:creationId xmlns:p14="http://schemas.microsoft.com/office/powerpoint/2010/main" val="1102539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0800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TIPOS DE TIEMPOS FLOTANTE O DE HOLGURA</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a:latin typeface="Tahoma" pitchFamily="34" charset="0"/>
              <a:ea typeface="Tahoma" pitchFamily="34" charset="0"/>
              <a:cs typeface="Tahoma" pitchFamily="34" charset="0"/>
            </a:endParaRPr>
          </a:p>
          <a:p>
            <a:pPr marL="360363" indent="-360363">
              <a:lnSpc>
                <a:spcPct val="150000"/>
              </a:lnSpc>
              <a:spcBef>
                <a:spcPts val="0"/>
              </a:spcBef>
              <a:spcAft>
                <a:spcPts val="600"/>
              </a:spcAft>
              <a:buFont typeface="Wingdings" panose="05000000000000000000" pitchFamily="2" charset="2"/>
              <a:buChar char="v"/>
            </a:pPr>
            <a:r>
              <a:rPr lang="es-MX" sz="1500" b="1" dirty="0" smtClean="0">
                <a:solidFill>
                  <a:schemeClr val="accent4"/>
                </a:solidFill>
                <a:latin typeface="Tahoma" pitchFamily="34" charset="0"/>
                <a:ea typeface="Tahoma" pitchFamily="34" charset="0"/>
                <a:cs typeface="Tahoma" pitchFamily="34" charset="0"/>
              </a:rPr>
              <a:t>Flotante Independiente. </a:t>
            </a:r>
            <a:r>
              <a:rPr lang="es-MX" sz="1500" dirty="0" smtClean="0">
                <a:latin typeface="Tahoma" pitchFamily="34" charset="0"/>
                <a:ea typeface="Tahoma" pitchFamily="34" charset="0"/>
                <a:cs typeface="Tahoma" pitchFamily="34" charset="0"/>
              </a:rPr>
              <a:t>Es el retraso </a:t>
            </a:r>
            <a:r>
              <a:rPr lang="es-MX" sz="1500" dirty="0">
                <a:latin typeface="Tahoma" pitchFamily="34" charset="0"/>
                <a:ea typeface="Tahoma" pitchFamily="34" charset="0"/>
                <a:cs typeface="Tahoma" pitchFamily="34" charset="0"/>
              </a:rPr>
              <a:t>que no modifica la duración del proyecto independientemente de las fecha de inicio de la tarea en cuestión</a:t>
            </a:r>
            <a:r>
              <a:rPr lang="es-MX" sz="1500" dirty="0" smtClean="0">
                <a:latin typeface="Tahoma" pitchFamily="34" charset="0"/>
                <a:ea typeface="Tahoma" pitchFamily="34" charset="0"/>
                <a:cs typeface="Tahoma" pitchFamily="34" charset="0"/>
              </a:rPr>
              <a:t>. Un </a:t>
            </a:r>
            <a:r>
              <a:rPr lang="es-MX" sz="1500" dirty="0">
                <a:latin typeface="Tahoma" pitchFamily="34" charset="0"/>
                <a:ea typeface="Tahoma" pitchFamily="34" charset="0"/>
                <a:cs typeface="Tahoma" pitchFamily="34" charset="0"/>
              </a:rPr>
              <a:t>valor negativo se considera como una holgura igual a </a:t>
            </a:r>
            <a:r>
              <a:rPr lang="es-MX" sz="1500" dirty="0" smtClean="0">
                <a:latin typeface="Tahoma" pitchFamily="34" charset="0"/>
                <a:ea typeface="Tahoma" pitchFamily="34" charset="0"/>
                <a:cs typeface="Tahoma" pitchFamily="34" charset="0"/>
              </a:rPr>
              <a:t>0.</a:t>
            </a:r>
            <a:endParaRPr lang="es-MX" sz="1500" dirty="0">
              <a:latin typeface="Tahoma" pitchFamily="34" charset="0"/>
              <a:ea typeface="Tahoma" pitchFamily="34" charset="0"/>
              <a:cs typeface="Tahoma" pitchFamily="34" charset="0"/>
            </a:endParaRPr>
          </a:p>
          <a:p>
            <a:pPr marL="0" indent="0" algn="ctr">
              <a:lnSpc>
                <a:spcPct val="150000"/>
              </a:lnSpc>
              <a:spcBef>
                <a:spcPts val="0"/>
              </a:spcBef>
              <a:spcAft>
                <a:spcPts val="600"/>
              </a:spcAft>
              <a:buNone/>
            </a:pPr>
            <a:r>
              <a:rPr lang="es-MX" sz="1300" b="1" dirty="0">
                <a:solidFill>
                  <a:schemeClr val="tx2"/>
                </a:solidFill>
                <a:latin typeface="Tahoma" pitchFamily="34" charset="0"/>
                <a:ea typeface="Tahoma" pitchFamily="34" charset="0"/>
                <a:cs typeface="Tahoma" pitchFamily="34" charset="0"/>
              </a:rPr>
              <a:t>Flotante independiente  = termino temprano </a:t>
            </a:r>
            <a:r>
              <a:rPr lang="es-MX" sz="1300" b="1" dirty="0" smtClean="0">
                <a:solidFill>
                  <a:schemeClr val="tx2"/>
                </a:solidFill>
                <a:latin typeface="Tahoma" pitchFamily="34" charset="0"/>
                <a:ea typeface="Tahoma" pitchFamily="34" charset="0"/>
                <a:cs typeface="Tahoma" pitchFamily="34" charset="0"/>
              </a:rPr>
              <a:t>– inicio </a:t>
            </a:r>
            <a:r>
              <a:rPr lang="es-MX" sz="1300" b="1" dirty="0">
                <a:solidFill>
                  <a:schemeClr val="tx2"/>
                </a:solidFill>
                <a:latin typeface="Tahoma" pitchFamily="34" charset="0"/>
                <a:ea typeface="Tahoma" pitchFamily="34" charset="0"/>
                <a:cs typeface="Tahoma" pitchFamily="34" charset="0"/>
              </a:rPr>
              <a:t>tardío </a:t>
            </a:r>
            <a:r>
              <a:rPr lang="es-MX" sz="1300" b="1" dirty="0" smtClean="0">
                <a:solidFill>
                  <a:schemeClr val="tx2"/>
                </a:solidFill>
                <a:latin typeface="Tahoma" pitchFamily="34" charset="0"/>
                <a:ea typeface="Tahoma" pitchFamily="34" charset="0"/>
                <a:cs typeface="Tahoma" pitchFamily="34" charset="0"/>
              </a:rPr>
              <a:t>– duración </a:t>
            </a:r>
            <a:r>
              <a:rPr lang="es-MX" sz="1300" b="1" dirty="0">
                <a:solidFill>
                  <a:schemeClr val="tx2"/>
                </a:solidFill>
                <a:latin typeface="Tahoma" pitchFamily="34" charset="0"/>
                <a:ea typeface="Tahoma" pitchFamily="34" charset="0"/>
                <a:cs typeface="Tahoma" pitchFamily="34" charset="0"/>
              </a:rPr>
              <a:t>de la </a:t>
            </a:r>
            <a:r>
              <a:rPr lang="es-MX" sz="1300" b="1" dirty="0" smtClean="0">
                <a:solidFill>
                  <a:schemeClr val="tx2"/>
                </a:solidFill>
                <a:latin typeface="Tahoma" pitchFamily="34" charset="0"/>
                <a:ea typeface="Tahoma" pitchFamily="34" charset="0"/>
                <a:cs typeface="Tahoma" pitchFamily="34" charset="0"/>
              </a:rPr>
              <a:t>actividad</a:t>
            </a:r>
          </a:p>
          <a:p>
            <a:pPr marL="0" indent="0" algn="ctr">
              <a:lnSpc>
                <a:spcPct val="150000"/>
              </a:lnSpc>
              <a:spcBef>
                <a:spcPts val="0"/>
              </a:spcBef>
              <a:spcAft>
                <a:spcPts val="600"/>
              </a:spcAft>
              <a:buNone/>
            </a:pPr>
            <a:endParaRPr lang="es-MX" sz="600" b="1" dirty="0">
              <a:solidFill>
                <a:schemeClr val="tx2"/>
              </a:solidFill>
              <a:latin typeface="Tahoma" pitchFamily="34" charset="0"/>
              <a:ea typeface="Tahoma" pitchFamily="34" charset="0"/>
              <a:cs typeface="Tahoma" pitchFamily="34" charset="0"/>
            </a:endParaRPr>
          </a:p>
          <a:p>
            <a:pPr marL="360363" indent="-360363">
              <a:lnSpc>
                <a:spcPct val="150000"/>
              </a:lnSpc>
              <a:spcBef>
                <a:spcPts val="0"/>
              </a:spcBef>
              <a:spcAft>
                <a:spcPts val="600"/>
              </a:spcAft>
              <a:buFont typeface="Wingdings" panose="05000000000000000000" pitchFamily="2" charset="2"/>
              <a:buChar char="v"/>
            </a:pPr>
            <a:r>
              <a:rPr lang="es-MX" sz="1500" b="1" dirty="0">
                <a:solidFill>
                  <a:schemeClr val="accent4"/>
                </a:solidFill>
                <a:latin typeface="Tahoma" pitchFamily="34" charset="0"/>
                <a:ea typeface="Tahoma" pitchFamily="34" charset="0"/>
                <a:cs typeface="Tahoma" pitchFamily="34" charset="0"/>
              </a:rPr>
              <a:t>Flotante Total</a:t>
            </a:r>
            <a:r>
              <a:rPr lang="es-MX" sz="1500" b="1" dirty="0" smtClean="0">
                <a:solidFill>
                  <a:schemeClr val="accent4"/>
                </a:solidFill>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Con base en éste se determina si la actividad es crítica o </a:t>
            </a:r>
            <a:r>
              <a:rPr lang="es-MX" sz="1500" dirty="0" smtClean="0">
                <a:latin typeface="Tahoma" pitchFamily="34" charset="0"/>
                <a:ea typeface="Tahoma" pitchFamily="34" charset="0"/>
                <a:cs typeface="Tahoma" pitchFamily="34" charset="0"/>
              </a:rPr>
              <a:t>no. No </a:t>
            </a:r>
            <a:r>
              <a:rPr lang="es-MX" sz="1500" dirty="0">
                <a:latin typeface="Tahoma" pitchFamily="34" charset="0"/>
                <a:ea typeface="Tahoma" pitchFamily="34" charset="0"/>
                <a:cs typeface="Tahoma" pitchFamily="34" charset="0"/>
              </a:rPr>
              <a:t>retrasa el proyecto a nivel global si la actividad en cuestión comienza en su fecha de inicio temprano.</a:t>
            </a:r>
          </a:p>
          <a:p>
            <a:pPr marL="0" indent="0" algn="ctr">
              <a:lnSpc>
                <a:spcPct val="150000"/>
              </a:lnSpc>
              <a:spcBef>
                <a:spcPts val="0"/>
              </a:spcBef>
              <a:spcAft>
                <a:spcPts val="600"/>
              </a:spcAft>
              <a:buNone/>
            </a:pPr>
            <a:r>
              <a:rPr lang="es-MX" sz="1300" b="1" dirty="0">
                <a:solidFill>
                  <a:schemeClr val="tx2"/>
                </a:solidFill>
                <a:latin typeface="Tahoma" pitchFamily="34" charset="0"/>
                <a:ea typeface="Tahoma" pitchFamily="34" charset="0"/>
                <a:cs typeface="Tahoma" pitchFamily="34" charset="0"/>
              </a:rPr>
              <a:t>Flotante total = termino tardío – inicio temprano – duración de la </a:t>
            </a:r>
            <a:r>
              <a:rPr lang="es-MX" sz="1300" b="1" dirty="0" smtClean="0">
                <a:solidFill>
                  <a:schemeClr val="tx2"/>
                </a:solidFill>
                <a:latin typeface="Tahoma" pitchFamily="34" charset="0"/>
                <a:ea typeface="Tahoma" pitchFamily="34" charset="0"/>
                <a:cs typeface="Tahoma" pitchFamily="34" charset="0"/>
              </a:rPr>
              <a:t>actividad</a:t>
            </a:r>
          </a:p>
          <a:p>
            <a:pPr marL="0" indent="0" algn="ctr">
              <a:lnSpc>
                <a:spcPct val="150000"/>
              </a:lnSpc>
              <a:spcBef>
                <a:spcPts val="0"/>
              </a:spcBef>
              <a:spcAft>
                <a:spcPts val="600"/>
              </a:spcAft>
              <a:buNone/>
            </a:pPr>
            <a:endParaRPr lang="es-MX" sz="600" b="1" dirty="0">
              <a:solidFill>
                <a:schemeClr val="tx2"/>
              </a:solidFill>
              <a:latin typeface="Tahoma" pitchFamily="34" charset="0"/>
              <a:ea typeface="Tahoma" pitchFamily="34" charset="0"/>
              <a:cs typeface="Tahoma" pitchFamily="34" charset="0"/>
            </a:endParaRPr>
          </a:p>
          <a:p>
            <a:pPr marL="360363" indent="-360363">
              <a:lnSpc>
                <a:spcPct val="150000"/>
              </a:lnSpc>
              <a:spcBef>
                <a:spcPts val="0"/>
              </a:spcBef>
              <a:spcAft>
                <a:spcPts val="600"/>
              </a:spcAft>
              <a:buFont typeface="Wingdings" panose="05000000000000000000" pitchFamily="2" charset="2"/>
              <a:buChar char="v"/>
            </a:pPr>
            <a:r>
              <a:rPr lang="es-MX" sz="1500" b="1" dirty="0">
                <a:solidFill>
                  <a:schemeClr val="accent4"/>
                </a:solidFill>
                <a:latin typeface="Tahoma" pitchFamily="34" charset="0"/>
                <a:ea typeface="Tahoma" pitchFamily="34" charset="0"/>
                <a:cs typeface="Tahoma" pitchFamily="34" charset="0"/>
              </a:rPr>
              <a:t>Flotante Libre. </a:t>
            </a:r>
            <a:r>
              <a:rPr lang="es-MX" sz="1500" dirty="0" smtClean="0">
                <a:latin typeface="Tahoma" pitchFamily="34" charset="0"/>
                <a:ea typeface="Tahoma" pitchFamily="34" charset="0"/>
                <a:cs typeface="Tahoma" pitchFamily="34" charset="0"/>
              </a:rPr>
              <a:t>Es la </a:t>
            </a:r>
            <a:r>
              <a:rPr lang="es-MX" sz="1500" dirty="0">
                <a:latin typeface="Tahoma" pitchFamily="34" charset="0"/>
                <a:ea typeface="Tahoma" pitchFamily="34" charset="0"/>
                <a:cs typeface="Tahoma" pitchFamily="34" charset="0"/>
              </a:rPr>
              <a:t>holgura que no retrasa el inicio temprano de la actividad sucesiva</a:t>
            </a:r>
            <a:r>
              <a:rPr lang="es-MX" sz="1500" dirty="0" smtClean="0">
                <a:latin typeface="Tahoma" pitchFamily="34" charset="0"/>
                <a:ea typeface="Tahoma" pitchFamily="34" charset="0"/>
                <a:cs typeface="Tahoma" pitchFamily="34" charset="0"/>
              </a:rPr>
              <a:t>. En la última actividad siempre es igual a cero. </a:t>
            </a:r>
            <a:endParaRPr lang="es-MX" sz="1500" dirty="0">
              <a:latin typeface="Tahoma" pitchFamily="34" charset="0"/>
              <a:ea typeface="Tahoma" pitchFamily="34" charset="0"/>
              <a:cs typeface="Tahoma" pitchFamily="34" charset="0"/>
            </a:endParaRPr>
          </a:p>
          <a:p>
            <a:pPr marL="0" indent="0" algn="ctr">
              <a:lnSpc>
                <a:spcPct val="150000"/>
              </a:lnSpc>
              <a:spcBef>
                <a:spcPts val="0"/>
              </a:spcBef>
              <a:spcAft>
                <a:spcPts val="600"/>
              </a:spcAft>
              <a:buNone/>
            </a:pPr>
            <a:r>
              <a:rPr lang="es-MX" sz="1300" b="1" dirty="0">
                <a:solidFill>
                  <a:schemeClr val="tx2"/>
                </a:solidFill>
                <a:latin typeface="Tahoma" pitchFamily="34" charset="0"/>
                <a:ea typeface="Tahoma" pitchFamily="34" charset="0"/>
                <a:cs typeface="Tahoma" pitchFamily="34" charset="0"/>
              </a:rPr>
              <a:t>Flotante libre = inicio temprano de la actividad sucesiva – termino temprano</a:t>
            </a:r>
          </a:p>
          <a:p>
            <a:pPr marL="0" indent="0">
              <a:lnSpc>
                <a:spcPct val="150000"/>
              </a:lnSpc>
              <a:spcBef>
                <a:spcPts val="0"/>
              </a:spcBef>
              <a:spcAft>
                <a:spcPts val="600"/>
              </a:spcAft>
              <a:buNone/>
            </a:pPr>
            <a:endParaRPr lang="es-MX" sz="15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0118149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9532" y="2960948"/>
            <a:ext cx="84969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935596" y="980728"/>
            <a:ext cx="7452828"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Modelación en red</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CPM y PERT para la planificación </a:t>
            </a:r>
            <a:r>
              <a:rPr lang="es-MX" sz="1800" dirty="0" smtClean="0">
                <a:latin typeface="Tahoma" pitchFamily="34" charset="0"/>
                <a:ea typeface="Tahoma" pitchFamily="34" charset="0"/>
                <a:cs typeface="Tahoma" pitchFamily="34" charset="0"/>
              </a:rPr>
              <a:t>de un </a:t>
            </a:r>
            <a:r>
              <a:rPr lang="es-MX" sz="1800" dirty="0" smtClean="0">
                <a:latin typeface="Tahoma" pitchFamily="34" charset="0"/>
                <a:ea typeface="Tahoma" pitchFamily="34" charset="0"/>
                <a:cs typeface="Tahoma" pitchFamily="34" charset="0"/>
              </a:rPr>
              <a:t>proyecto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Método de optimización de costos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optimización de la duración un proyecto a través de costos</a:t>
            </a:r>
            <a:endParaRPr lang="es-MX" sz="18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1985689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0800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MÉTODO PERT</a:t>
            </a:r>
          </a:p>
          <a:p>
            <a:pPr marL="0" indent="0">
              <a:lnSpc>
                <a:spcPct val="150000"/>
              </a:lnSpc>
              <a:spcBef>
                <a:spcPts val="0"/>
              </a:spcBef>
              <a:spcAft>
                <a:spcPts val="600"/>
              </a:spcAft>
              <a:buNone/>
            </a:pPr>
            <a:endParaRPr lang="es-MX" sz="800" dirty="0" smtClean="0">
              <a:latin typeface="Tahoma" panose="020B0604030504040204" pitchFamily="34" charset="0"/>
              <a:ea typeface="Tahoma" panose="020B0604030504040204" pitchFamily="34" charset="0"/>
              <a:cs typeface="Tahoma" panose="020B0604030504040204"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b="1" dirty="0" smtClean="0">
                <a:solidFill>
                  <a:schemeClr val="accent4"/>
                </a:solidFill>
                <a:latin typeface="Tahoma" pitchFamily="34" charset="0"/>
                <a:ea typeface="Tahoma" pitchFamily="34" charset="0"/>
                <a:cs typeface="Tahoma" pitchFamily="34" charset="0"/>
              </a:rPr>
              <a:t>Costo normal (C). </a:t>
            </a:r>
            <a:r>
              <a:rPr lang="es-MX" sz="1500" dirty="0" smtClean="0">
                <a:latin typeface="Tahoma" pitchFamily="34" charset="0"/>
                <a:ea typeface="Tahoma" pitchFamily="34" charset="0"/>
                <a:cs typeface="Tahoma" pitchFamily="34" charset="0"/>
              </a:rPr>
              <a:t>Corresponde al costo menor, es decir, la menor cantidad de recursos para realizar un actividad.</a:t>
            </a:r>
          </a:p>
          <a:p>
            <a:pPr marL="360363" indent="-360363">
              <a:lnSpc>
                <a:spcPct val="150000"/>
              </a:lnSpc>
              <a:spcBef>
                <a:spcPts val="0"/>
              </a:spcBef>
              <a:spcAft>
                <a:spcPts val="1200"/>
              </a:spcAft>
              <a:buFont typeface="Wingdings" panose="05000000000000000000" pitchFamily="2" charset="2"/>
              <a:buChar char="v"/>
            </a:pPr>
            <a:r>
              <a:rPr lang="es-MX" sz="1500" b="1" dirty="0" smtClean="0">
                <a:solidFill>
                  <a:schemeClr val="accent4"/>
                </a:solidFill>
                <a:latin typeface="Tahoma" pitchFamily="34" charset="0"/>
                <a:ea typeface="Tahoma" pitchFamily="34" charset="0"/>
                <a:cs typeface="Tahoma" pitchFamily="34" charset="0"/>
              </a:rPr>
              <a:t>Duración probable (T). </a:t>
            </a:r>
            <a:r>
              <a:rPr lang="es-MX" sz="1500" dirty="0" smtClean="0">
                <a:latin typeface="Tahoma" pitchFamily="34" charset="0"/>
                <a:ea typeface="Tahoma" pitchFamily="34" charset="0"/>
                <a:cs typeface="Tahoma" pitchFamily="34" charset="0"/>
              </a:rPr>
              <a:t>Duración consistente con el costo normal.</a:t>
            </a:r>
          </a:p>
          <a:p>
            <a:pPr marL="360363" indent="-360363">
              <a:lnSpc>
                <a:spcPct val="150000"/>
              </a:lnSpc>
              <a:spcBef>
                <a:spcPts val="0"/>
              </a:spcBef>
              <a:spcAft>
                <a:spcPts val="1200"/>
              </a:spcAft>
              <a:buFont typeface="Wingdings" panose="05000000000000000000" pitchFamily="2" charset="2"/>
              <a:buChar char="v"/>
            </a:pPr>
            <a:r>
              <a:rPr lang="es-MX" sz="1500" b="1" dirty="0" smtClean="0">
                <a:solidFill>
                  <a:schemeClr val="accent4"/>
                </a:solidFill>
                <a:latin typeface="Tahoma" pitchFamily="34" charset="0"/>
                <a:ea typeface="Tahoma" pitchFamily="34" charset="0"/>
                <a:cs typeface="Tahoma" pitchFamily="34" charset="0"/>
              </a:rPr>
              <a:t>Costo acelerado (Ca). </a:t>
            </a:r>
            <a:r>
              <a:rPr lang="es-MX" sz="1500" dirty="0" smtClean="0">
                <a:latin typeface="Tahoma" pitchFamily="34" charset="0"/>
                <a:ea typeface="Tahoma" pitchFamily="34" charset="0"/>
                <a:cs typeface="Tahoma" pitchFamily="34" charset="0"/>
              </a:rPr>
              <a:t>Cantidad de recursos necesarios para realizar una actividad con la duración mínima.</a:t>
            </a:r>
          </a:p>
          <a:p>
            <a:pPr marL="360363" indent="-360363">
              <a:lnSpc>
                <a:spcPct val="150000"/>
              </a:lnSpc>
              <a:spcBef>
                <a:spcPts val="0"/>
              </a:spcBef>
              <a:spcAft>
                <a:spcPts val="1200"/>
              </a:spcAft>
              <a:buFont typeface="Wingdings" panose="05000000000000000000" pitchFamily="2" charset="2"/>
              <a:buChar char="v"/>
            </a:pPr>
            <a:r>
              <a:rPr lang="es-MX" sz="1500" b="1" dirty="0" smtClean="0">
                <a:solidFill>
                  <a:schemeClr val="accent4"/>
                </a:solidFill>
                <a:latin typeface="Tahoma" pitchFamily="34" charset="0"/>
                <a:ea typeface="Tahoma" pitchFamily="34" charset="0"/>
                <a:cs typeface="Tahoma" pitchFamily="34" charset="0"/>
              </a:rPr>
              <a:t>Duración acelerada (Ta).</a:t>
            </a:r>
            <a:r>
              <a:rPr lang="es-MX" sz="1500" dirty="0" smtClean="0">
                <a:latin typeface="Tahoma" pitchFamily="34" charset="0"/>
                <a:ea typeface="Tahoma" pitchFamily="34" charset="0"/>
                <a:cs typeface="Tahoma" pitchFamily="34" charset="0"/>
              </a:rPr>
              <a:t> Duración mínima concebible de una actividad.</a:t>
            </a:r>
            <a:br>
              <a:rPr lang="es-MX" sz="1500" dirty="0" smtClean="0">
                <a:latin typeface="Tahoma" pitchFamily="34" charset="0"/>
                <a:ea typeface="Tahoma" pitchFamily="34" charset="0"/>
                <a:cs typeface="Tahoma" pitchFamily="34" charset="0"/>
              </a:rPr>
            </a:br>
            <a:endParaRPr lang="es-MX" sz="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Existe una relación lineal entre el tiempo y costo, lo que no permite definir el</a:t>
            </a:r>
            <a:r>
              <a:rPr lang="es-MX" sz="1500" b="1" dirty="0" smtClean="0">
                <a:solidFill>
                  <a:schemeClr val="accent4"/>
                </a:solidFill>
                <a:latin typeface="Tahoma" pitchFamily="34" charset="0"/>
                <a:ea typeface="Tahoma" pitchFamily="34" charset="0"/>
                <a:cs typeface="Tahoma" pitchFamily="34" charset="0"/>
              </a:rPr>
              <a:t> costo marginal (Cm)</a:t>
            </a:r>
            <a:r>
              <a:rPr lang="es-MX" sz="1500" dirty="0" smtClean="0">
                <a:latin typeface="Tahoma" pitchFamily="34" charset="0"/>
                <a:ea typeface="Tahoma" pitchFamily="34" charset="0"/>
                <a:cs typeface="Tahoma" pitchFamily="34" charset="0"/>
              </a:rPr>
              <a:t>, el cuál indica el costo adicional que una actividad requerirá para llevarse a cabo dentro de su duración reducida (u optimizada).</a:t>
            </a:r>
            <a:endParaRPr lang="es-MX" sz="15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Google Shape;184;p28"/>
          <p:cNvSpPr/>
          <p:nvPr/>
        </p:nvSpPr>
        <p:spPr>
          <a:xfrm>
            <a:off x="3480829" y="5517232"/>
            <a:ext cx="2171291" cy="829469"/>
          </a:xfrm>
          <a:prstGeom prst="rect">
            <a:avLst/>
          </a:prstGeom>
          <a:blipFill rotWithShape="1">
            <a:blip r:embed="rId2">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 sz="1400" b="0" i="0" u="none" strike="noStrike" cap="none" dirty="0">
                <a:latin typeface="Arial"/>
                <a:ea typeface="Arial"/>
                <a:cs typeface="Arial"/>
                <a:sym typeface="Arial"/>
              </a:rPr>
              <a:t> </a:t>
            </a:r>
            <a:endParaRPr dirty="0"/>
          </a:p>
        </p:txBody>
      </p:sp>
    </p:spTree>
    <p:extLst>
      <p:ext uri="{BB962C8B-B14F-4D97-AF65-F5344CB8AC3E}">
        <p14:creationId xmlns:p14="http://schemas.microsoft.com/office/powerpoint/2010/main" val="31425925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0800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MÉTODO PERT</a:t>
            </a:r>
          </a:p>
          <a:p>
            <a:pPr marL="0" indent="0">
              <a:lnSpc>
                <a:spcPct val="150000"/>
              </a:lnSpc>
              <a:spcBef>
                <a:spcPts val="0"/>
              </a:spcBef>
              <a:spcAft>
                <a:spcPts val="600"/>
              </a:spcAft>
              <a:buNone/>
            </a:pPr>
            <a:endParaRPr lang="es-MX" sz="800" dirty="0" smtClean="0">
              <a:latin typeface="Tahoma" panose="020B0604030504040204" pitchFamily="34" charset="0"/>
              <a:ea typeface="Tahoma" panose="020B0604030504040204" pitchFamily="34" charset="0"/>
              <a:cs typeface="Tahoma" panose="020B0604030504040204"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Para </a:t>
            </a:r>
            <a:r>
              <a:rPr lang="es-MX" sz="1500" dirty="0">
                <a:latin typeface="Tahoma" pitchFamily="34" charset="0"/>
                <a:ea typeface="Tahoma" pitchFamily="34" charset="0"/>
                <a:cs typeface="Tahoma" pitchFamily="34" charset="0"/>
              </a:rPr>
              <a:t>aplicar el método de costos PERT es necesario analizar la red del proyecto buscando reducir la duración del mismo con la intención de obtener un costo mínimo.</a:t>
            </a:r>
          </a:p>
          <a:p>
            <a:pPr marL="360363" indent="-360363">
              <a:lnSpc>
                <a:spcPct val="150000"/>
              </a:lnSpc>
              <a:spcBef>
                <a:spcPts val="0"/>
              </a:spcBef>
              <a:spcAft>
                <a:spcPts val="1200"/>
              </a:spcAft>
              <a:buFont typeface="Wingdings" panose="05000000000000000000" pitchFamily="2" charset="2"/>
              <a:buChar char="v"/>
            </a:pPr>
            <a:r>
              <a:rPr lang="es-MX" sz="1500" dirty="0">
                <a:latin typeface="Tahoma" pitchFamily="34" charset="0"/>
                <a:ea typeface="Tahoma" pitchFamily="34" charset="0"/>
                <a:cs typeface="Tahoma" pitchFamily="34" charset="0"/>
              </a:rPr>
              <a:t>La duración de un proyecto está ligada directamente con la ruta critica, por lo cual nuestros esfuerzos por optimizar los costos tendrán efectos en las duraciones de las actividades que conforman la ruta critica.</a:t>
            </a:r>
          </a:p>
          <a:p>
            <a:pPr marL="360363" indent="-360363">
              <a:lnSpc>
                <a:spcPct val="150000"/>
              </a:lnSpc>
              <a:spcBef>
                <a:spcPts val="0"/>
              </a:spcBef>
              <a:spcAft>
                <a:spcPts val="1200"/>
              </a:spcAft>
              <a:buFont typeface="Wingdings" panose="05000000000000000000" pitchFamily="2" charset="2"/>
              <a:buChar char="v"/>
            </a:pPr>
            <a:r>
              <a:rPr lang="es-MX" sz="1500" dirty="0">
                <a:latin typeface="Tahoma" pitchFamily="34" charset="0"/>
                <a:ea typeface="Tahoma" pitchFamily="34" charset="0"/>
                <a:cs typeface="Tahoma" pitchFamily="34" charset="0"/>
              </a:rPr>
              <a:t>Las actividades que conforman la ruta critica no deben cambiar, éste criterio es el que limita las reducciones en las duraciones.</a:t>
            </a: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Reducir </a:t>
            </a:r>
            <a:r>
              <a:rPr lang="es-MX" sz="1500" dirty="0">
                <a:latin typeface="Tahoma" pitchFamily="34" charset="0"/>
                <a:ea typeface="Tahoma" pitchFamily="34" charset="0"/>
                <a:cs typeface="Tahoma" pitchFamily="34" charset="0"/>
              </a:rPr>
              <a:t>las actividades de la ruta critica que tengan el menor costo marginal, es recomendable reducir actividades criticas sucesivas</a:t>
            </a:r>
            <a:r>
              <a:rPr lang="es-MX" sz="1500" dirty="0" smtClean="0">
                <a:latin typeface="Tahoma" pitchFamily="34" charset="0"/>
                <a:ea typeface="Tahoma" pitchFamily="34" charset="0"/>
                <a:cs typeface="Tahoma" pitchFamily="34" charset="0"/>
              </a:rPr>
              <a:t>)</a:t>
            </a:r>
            <a:endParaRPr lang="es-MX" sz="15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1197199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9532" y="3392996"/>
            <a:ext cx="84969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935596" y="980728"/>
            <a:ext cx="7452828"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Modelación en red</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CPM y PERT para la planificación </a:t>
            </a:r>
            <a:r>
              <a:rPr lang="es-MX" sz="1800" dirty="0" smtClean="0">
                <a:latin typeface="Tahoma" pitchFamily="34" charset="0"/>
                <a:ea typeface="Tahoma" pitchFamily="34" charset="0"/>
                <a:cs typeface="Tahoma" pitchFamily="34" charset="0"/>
              </a:rPr>
              <a:t>de un </a:t>
            </a:r>
            <a:r>
              <a:rPr lang="es-MX" sz="1800" dirty="0" smtClean="0">
                <a:latin typeface="Tahoma" pitchFamily="34" charset="0"/>
                <a:ea typeface="Tahoma" pitchFamily="34" charset="0"/>
                <a:cs typeface="Tahoma" pitchFamily="34" charset="0"/>
              </a:rPr>
              <a:t>proyecto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Método de optimización de costos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optimización de la duración un proyecto a través de costos</a:t>
            </a:r>
            <a:endParaRPr lang="es-MX" sz="18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7430313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4241286053"/>
              </p:ext>
            </p:extLst>
          </p:nvPr>
        </p:nvGraphicFramePr>
        <p:xfrm>
          <a:off x="1175792" y="1412776"/>
          <a:ext cx="6720408" cy="4119594"/>
        </p:xfrm>
        <a:graphic>
          <a:graphicData uri="http://schemas.openxmlformats.org/drawingml/2006/table">
            <a:tbl>
              <a:tblPr firstRow="1" bandRow="1">
                <a:tableStyleId>{21E4AEA4-8DFA-4A89-87EB-49C32662AFE0}</a:tableStyleId>
              </a:tblPr>
              <a:tblGrid>
                <a:gridCol w="4248472">
                  <a:extLst>
                    <a:ext uri="{9D8B030D-6E8A-4147-A177-3AD203B41FA5}">
                      <a16:colId xmlns:a16="http://schemas.microsoft.com/office/drawing/2014/main" val="3540352606"/>
                    </a:ext>
                  </a:extLst>
                </a:gridCol>
                <a:gridCol w="1368152">
                  <a:extLst>
                    <a:ext uri="{9D8B030D-6E8A-4147-A177-3AD203B41FA5}">
                      <a16:colId xmlns:a16="http://schemas.microsoft.com/office/drawing/2014/main" val="2524446946"/>
                    </a:ext>
                  </a:extLst>
                </a:gridCol>
                <a:gridCol w="1103784">
                  <a:extLst>
                    <a:ext uri="{9D8B030D-6E8A-4147-A177-3AD203B41FA5}">
                      <a16:colId xmlns:a16="http://schemas.microsoft.com/office/drawing/2014/main" val="1840807422"/>
                    </a:ext>
                  </a:extLst>
                </a:gridCol>
              </a:tblGrid>
              <a:tr h="466349">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Actividad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Predecesoras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Duración (min)</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65014946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A. Transporte de material</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32495360"/>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B.</a:t>
                      </a:r>
                      <a:r>
                        <a:rPr lang="es-MX" sz="1300" baseline="0" dirty="0" smtClean="0">
                          <a:latin typeface="Tahoma" panose="020B0604030504040204" pitchFamily="34" charset="0"/>
                          <a:ea typeface="Tahoma" panose="020B0604030504040204" pitchFamily="34" charset="0"/>
                          <a:cs typeface="Tahoma" panose="020B0604030504040204" pitchFamily="34" charset="0"/>
                        </a:rPr>
                        <a:t> Preparación del sistema de bocinas frontales y traseras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4108037306"/>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C. Descarga</a:t>
                      </a:r>
                      <a:r>
                        <a:rPr lang="es-MX" sz="1300" baseline="0" dirty="0" smtClean="0">
                          <a:latin typeface="Tahoma" panose="020B0604030504040204" pitchFamily="34" charset="0"/>
                          <a:ea typeface="Tahoma" panose="020B0604030504040204" pitchFamily="34" charset="0"/>
                          <a:cs typeface="Tahoma" panose="020B0604030504040204" pitchFamily="34" charset="0"/>
                        </a:rPr>
                        <a:t> e instalación del sistema de amplificación y cables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22290993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D. Descarga de consola de mezcla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589441601"/>
                  </a:ext>
                </a:extLst>
              </a:tr>
              <a:tr h="466349">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E. Cableado de las bocinas frontales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16990237"/>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F. Instalación de la consola d y el sistema de amplificación</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C, 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756863845"/>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G. Ensamble,</a:t>
                      </a:r>
                      <a:r>
                        <a:rPr lang="es-MX" sz="1300" baseline="0" dirty="0" smtClean="0">
                          <a:latin typeface="Tahoma" panose="020B0604030504040204" pitchFamily="34" charset="0"/>
                          <a:ea typeface="Tahoma" panose="020B0604030504040204" pitchFamily="34" charset="0"/>
                          <a:cs typeface="Tahoma" panose="020B0604030504040204" pitchFamily="34" charset="0"/>
                        </a:rPr>
                        <a:t> y conectado de cables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E, 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1240145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H. Cableado de bocinas traseras</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241581031"/>
                  </a:ext>
                </a:extLst>
              </a:tr>
              <a:tr h="340505">
                <a:tc>
                  <a:txBody>
                    <a:bodyPr/>
                    <a:lstStyle/>
                    <a:p>
                      <a:r>
                        <a:rPr lang="es-MX" sz="1300" dirty="0" smtClean="0">
                          <a:latin typeface="Tahoma" panose="020B0604030504040204" pitchFamily="34" charset="0"/>
                          <a:ea typeface="Tahoma" panose="020B0604030504040204" pitchFamily="34" charset="0"/>
                          <a:cs typeface="Tahoma" panose="020B0604030504040204" pitchFamily="34" charset="0"/>
                        </a:rPr>
                        <a:t>I. Prueba de instalación</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 H</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32479437"/>
                  </a:ext>
                </a:extLst>
              </a:tr>
            </a:tbl>
          </a:graphicData>
        </a:graphic>
      </p:graphicFrame>
    </p:spTree>
    <p:extLst>
      <p:ext uri="{BB962C8B-B14F-4D97-AF65-F5344CB8AC3E}">
        <p14:creationId xmlns:p14="http://schemas.microsoft.com/office/powerpoint/2010/main" val="12991007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591977"/>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6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Representación en red de las tareas</a:t>
            </a:r>
          </a:p>
          <a:p>
            <a:pPr marL="0" indent="0">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smtClean="0">
                <a:latin typeface="Tahoma" panose="020B0604030504040204" pitchFamily="34" charset="0"/>
                <a:ea typeface="Tahoma" panose="020B0604030504040204" pitchFamily="34" charset="0"/>
                <a:cs typeface="Tahoma" panose="020B0604030504040204" pitchFamily="34" charset="0"/>
              </a:rPr>
              <a:t>Se representa la lógica de las </a:t>
            </a:r>
            <a:r>
              <a:rPr lang="es-MX" sz="1500" dirty="0">
                <a:latin typeface="Tahoma" panose="020B0604030504040204" pitchFamily="34" charset="0"/>
                <a:ea typeface="Tahoma" panose="020B0604030504040204" pitchFamily="34" charset="0"/>
                <a:cs typeface="Tahoma" panose="020B0604030504040204" pitchFamily="34" charset="0"/>
              </a:rPr>
              <a:t>a</a:t>
            </a:r>
            <a:r>
              <a:rPr lang="es-MX" sz="1500" dirty="0" smtClean="0">
                <a:latin typeface="Tahoma" panose="020B0604030504040204" pitchFamily="34" charset="0"/>
                <a:ea typeface="Tahoma" panose="020B0604030504040204" pitchFamily="34" charset="0"/>
                <a:cs typeface="Tahoma" panose="020B0604030504040204" pitchFamily="34" charset="0"/>
              </a:rPr>
              <a:t>ctividades </a:t>
            </a:r>
            <a:r>
              <a:rPr lang="es-MX" sz="1500" dirty="0" smtClean="0">
                <a:latin typeface="Tahoma" panose="020B0604030504040204" pitchFamily="34" charset="0"/>
                <a:ea typeface="Tahoma" panose="020B0604030504040204" pitchFamily="34" charset="0"/>
                <a:cs typeface="Tahoma" panose="020B0604030504040204" pitchFamily="34" charset="0"/>
              </a:rPr>
              <a:t>predecesoras y </a:t>
            </a:r>
            <a:r>
              <a:rPr lang="es-MX" sz="1500" dirty="0" smtClean="0">
                <a:latin typeface="Tahoma" panose="020B0604030504040204" pitchFamily="34" charset="0"/>
                <a:ea typeface="Tahoma" panose="020B0604030504040204" pitchFamily="34" charset="0"/>
                <a:cs typeface="Tahoma" panose="020B0604030504040204" pitchFamily="34" charset="0"/>
              </a:rPr>
              <a:t>sucesoras.</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13" name="Imagen 12"/>
          <p:cNvPicPr>
            <a:picLocks noChangeAspect="1"/>
          </p:cNvPicPr>
          <p:nvPr/>
        </p:nvPicPr>
        <p:blipFill>
          <a:blip r:embed="rId2"/>
          <a:stretch>
            <a:fillRect/>
          </a:stretch>
        </p:blipFill>
        <p:spPr>
          <a:xfrm>
            <a:off x="1404368" y="2676766"/>
            <a:ext cx="6480000" cy="3056490"/>
          </a:xfrm>
          <a:prstGeom prst="rect">
            <a:avLst/>
          </a:prstGeom>
        </p:spPr>
      </p:pic>
    </p:spTree>
    <p:extLst>
      <p:ext uri="{BB962C8B-B14F-4D97-AF65-F5344CB8AC3E}">
        <p14:creationId xmlns:p14="http://schemas.microsoft.com/office/powerpoint/2010/main" val="15878382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187624" y="2964773"/>
            <a:ext cx="6480000" cy="3236535"/>
          </a:xfrm>
          <a:prstGeom prst="rect">
            <a:avLst/>
          </a:prstGeom>
        </p:spPr>
      </p:pic>
      <p:sp>
        <p:nvSpPr>
          <p:cNvPr id="4" name="Marcador de contenido 2"/>
          <p:cNvSpPr>
            <a:spLocks noGrp="1"/>
          </p:cNvSpPr>
          <p:nvPr>
            <p:ph idx="1"/>
          </p:nvPr>
        </p:nvSpPr>
        <p:spPr>
          <a:xfrm>
            <a:off x="755576" y="591977"/>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6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Cálculo de tiempos de inicio más temprano, y de finalización más tardía</a:t>
            </a:r>
          </a:p>
          <a:p>
            <a:pPr marL="0" indent="0">
              <a:lnSpc>
                <a:spcPct val="140000"/>
              </a:lnSpc>
              <a:buNone/>
            </a:pPr>
            <a:r>
              <a:rPr lang="es-MX" sz="1500" dirty="0" smtClean="0">
                <a:latin typeface="Tahoma" panose="020B0604030504040204" pitchFamily="34" charset="0"/>
                <a:ea typeface="Tahoma" panose="020B0604030504040204" pitchFamily="34" charset="0"/>
                <a:cs typeface="Tahoma" panose="020B0604030504040204" pitchFamily="34" charset="0"/>
              </a:rPr>
              <a:t>La ruta crítica se forma con las actividades que tienen los mismos tiempos de inicio más temprano, y de finalización más tardía. </a:t>
            </a:r>
            <a:r>
              <a:rPr lang="es-MX" sz="1500" dirty="0" smtClean="0">
                <a:latin typeface="Tahoma" panose="020B0604030504040204" pitchFamily="34" charset="0"/>
                <a:ea typeface="Tahoma" panose="020B0604030504040204" pitchFamily="34" charset="0"/>
                <a:cs typeface="Tahoma" panose="020B0604030504040204" pitchFamily="34" charset="0"/>
              </a:rPr>
              <a:t> En </a:t>
            </a:r>
            <a:r>
              <a:rPr lang="es-MX" sz="1500" dirty="0" smtClean="0">
                <a:latin typeface="Tahoma" panose="020B0604030504040204" pitchFamily="34" charset="0"/>
                <a:ea typeface="Tahoma" panose="020B0604030504040204" pitchFamily="34" charset="0"/>
                <a:cs typeface="Tahoma" panose="020B0604030504040204" pitchFamily="34" charset="0"/>
              </a:rPr>
              <a:t>este caso la duración de todo el proyecto es de 195 min. </a:t>
            </a:r>
          </a:p>
          <a:p>
            <a:pPr marL="0" indent="0">
              <a:lnSpc>
                <a:spcPct val="140000"/>
              </a:lnSpc>
              <a:buNone/>
            </a:pP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cxnSp>
        <p:nvCxnSpPr>
          <p:cNvPr id="14" name="Conector recto de flecha 13"/>
          <p:cNvCxnSpPr/>
          <p:nvPr/>
        </p:nvCxnSpPr>
        <p:spPr>
          <a:xfrm>
            <a:off x="2098950" y="4548949"/>
            <a:ext cx="90436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431098" y="4620957"/>
            <a:ext cx="1404156" cy="7560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V="1">
            <a:off x="5159290" y="4692965"/>
            <a:ext cx="540060" cy="6840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flipV="1">
            <a:off x="5915374" y="3756861"/>
            <a:ext cx="252028" cy="5400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6455434" y="3612845"/>
            <a:ext cx="64807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22935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smtClean="0">
                <a:latin typeface="Tahoma" pitchFamily="34" charset="0"/>
                <a:ea typeface="Tahoma" pitchFamily="34" charset="0"/>
                <a:cs typeface="Tahoma" pitchFamily="34" charset="0"/>
              </a:rPr>
              <a:t>Se realiza el cálculo de la reducción máxima, así como del costo acelerado para las actividades críticas.</a:t>
            </a:r>
            <a:endParaRPr lang="es-MX" sz="1500" dirty="0">
              <a:latin typeface="Tahoma" pitchFamily="34" charset="0"/>
              <a:ea typeface="Tahoma" pitchFamily="34" charset="0"/>
              <a:cs typeface="Tahoma"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4207201516"/>
              </p:ext>
            </p:extLst>
          </p:nvPr>
        </p:nvGraphicFramePr>
        <p:xfrm>
          <a:off x="835383" y="2262827"/>
          <a:ext cx="7481033" cy="3830469"/>
        </p:xfrm>
        <a:graphic>
          <a:graphicData uri="http://schemas.openxmlformats.org/drawingml/2006/table">
            <a:tbl>
              <a:tblPr firstRow="1" bandRow="1">
                <a:tableStyleId>{21E4AEA4-8DFA-4A89-87EB-49C32662AFE0}</a:tableStyleId>
              </a:tblPr>
              <a:tblGrid>
                <a:gridCol w="1039934">
                  <a:extLst>
                    <a:ext uri="{9D8B030D-6E8A-4147-A177-3AD203B41FA5}">
                      <a16:colId xmlns:a16="http://schemas.microsoft.com/office/drawing/2014/main" val="3540352606"/>
                    </a:ext>
                  </a:extLst>
                </a:gridCol>
                <a:gridCol w="1235033">
                  <a:extLst>
                    <a:ext uri="{9D8B030D-6E8A-4147-A177-3AD203B41FA5}">
                      <a16:colId xmlns:a16="http://schemas.microsoft.com/office/drawing/2014/main" val="872158517"/>
                    </a:ext>
                  </a:extLst>
                </a:gridCol>
                <a:gridCol w="1235033">
                  <a:extLst>
                    <a:ext uri="{9D8B030D-6E8A-4147-A177-3AD203B41FA5}">
                      <a16:colId xmlns:a16="http://schemas.microsoft.com/office/drawing/2014/main" val="3195639288"/>
                    </a:ext>
                  </a:extLst>
                </a:gridCol>
                <a:gridCol w="1235033">
                  <a:extLst>
                    <a:ext uri="{9D8B030D-6E8A-4147-A177-3AD203B41FA5}">
                      <a16:colId xmlns:a16="http://schemas.microsoft.com/office/drawing/2014/main" val="1833961076"/>
                    </a:ext>
                  </a:extLst>
                </a:gridCol>
                <a:gridCol w="1368000">
                  <a:extLst>
                    <a:ext uri="{9D8B030D-6E8A-4147-A177-3AD203B41FA5}">
                      <a16:colId xmlns:a16="http://schemas.microsoft.com/office/drawing/2014/main" val="2524446946"/>
                    </a:ext>
                  </a:extLst>
                </a:gridCol>
                <a:gridCol w="1368000">
                  <a:extLst>
                    <a:ext uri="{9D8B030D-6E8A-4147-A177-3AD203B41FA5}">
                      <a16:colId xmlns:a16="http://schemas.microsoft.com/office/drawing/2014/main" val="1840807422"/>
                    </a:ext>
                  </a:extLst>
                </a:gridCol>
              </a:tblGrid>
              <a:tr h="466349">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Actividad</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Duración - T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Predecesor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Reducción</a:t>
                      </a:r>
                      <a:r>
                        <a:rPr lang="es-MX" sz="1200" baseline="0" dirty="0" smtClean="0">
                          <a:latin typeface="Tahoma" panose="020B0604030504040204" pitchFamily="34" charset="0"/>
                          <a:ea typeface="Tahoma" panose="020B0604030504040204" pitchFamily="34" charset="0"/>
                          <a:cs typeface="Tahoma" panose="020B0604030504040204" pitchFamily="34" charset="0"/>
                        </a:rPr>
                        <a:t> máxima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 – C ($/hr)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acelerado - Ca</a:t>
                      </a:r>
                      <a:r>
                        <a:rPr lang="es-MX" sz="1200" dirty="0" smtClean="0">
                          <a:latin typeface="Tahoma" panose="020B0604030504040204" pitchFamily="34" charset="0"/>
                          <a:ea typeface="Tahoma" panose="020B0604030504040204" pitchFamily="34" charset="0"/>
                          <a:cs typeface="Tahoma" panose="020B0604030504040204" pitchFamily="34" charset="0"/>
                        </a:rPr>
                        <a:t> </a:t>
                      </a: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65014946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62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55.00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85.00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32495360"/>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4108037306"/>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C</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22290993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28.70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589441601"/>
                  </a:ext>
                </a:extLst>
              </a:tr>
              <a:tr h="466349">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E</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16990237"/>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C, 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29.00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756863845"/>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E, 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27.00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32.50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1240145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H</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B</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24158103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I</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 H</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28.00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36.00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32479437"/>
                  </a:ext>
                </a:extLst>
              </a:tr>
            </a:tbl>
          </a:graphicData>
        </a:graphic>
      </p:graphicFrame>
    </p:spTree>
    <p:extLst>
      <p:ext uri="{BB962C8B-B14F-4D97-AF65-F5344CB8AC3E}">
        <p14:creationId xmlns:p14="http://schemas.microsoft.com/office/powerpoint/2010/main" val="34990747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a:latin typeface="Tahoma" pitchFamily="34" charset="0"/>
                <a:ea typeface="Tahoma" pitchFamily="34" charset="0"/>
                <a:cs typeface="Tahoma" pitchFamily="34" charset="0"/>
              </a:rPr>
              <a:t>Se realiza el cálculo </a:t>
            </a:r>
            <a:r>
              <a:rPr lang="es-MX" sz="1500" dirty="0" smtClean="0">
                <a:latin typeface="Tahoma" pitchFamily="34" charset="0"/>
                <a:ea typeface="Tahoma" pitchFamily="34" charset="0"/>
                <a:cs typeface="Tahoma" pitchFamily="34" charset="0"/>
              </a:rPr>
              <a:t>del costo acelerado marginal, sólo para las actividades críticas.</a:t>
            </a:r>
            <a:endParaRPr lang="es-MX" sz="1500" dirty="0">
              <a:latin typeface="Tahoma" pitchFamily="34" charset="0"/>
              <a:ea typeface="Tahoma" pitchFamily="34" charset="0"/>
              <a:cs typeface="Tahoma"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2776608826"/>
              </p:ext>
            </p:extLst>
          </p:nvPr>
        </p:nvGraphicFramePr>
        <p:xfrm>
          <a:off x="827584" y="2348880"/>
          <a:ext cx="7481033" cy="2525485"/>
        </p:xfrm>
        <a:graphic>
          <a:graphicData uri="http://schemas.openxmlformats.org/drawingml/2006/table">
            <a:tbl>
              <a:tblPr firstRow="1" bandRow="1">
                <a:tableStyleId>{21E4AEA4-8DFA-4A89-87EB-49C32662AFE0}</a:tableStyleId>
              </a:tblPr>
              <a:tblGrid>
                <a:gridCol w="1039934">
                  <a:extLst>
                    <a:ext uri="{9D8B030D-6E8A-4147-A177-3AD203B41FA5}">
                      <a16:colId xmlns:a16="http://schemas.microsoft.com/office/drawing/2014/main" val="3540352606"/>
                    </a:ext>
                  </a:extLst>
                </a:gridCol>
                <a:gridCol w="1235033">
                  <a:extLst>
                    <a:ext uri="{9D8B030D-6E8A-4147-A177-3AD203B41FA5}">
                      <a16:colId xmlns:a16="http://schemas.microsoft.com/office/drawing/2014/main" val="872158517"/>
                    </a:ext>
                  </a:extLst>
                </a:gridCol>
                <a:gridCol w="1235033">
                  <a:extLst>
                    <a:ext uri="{9D8B030D-6E8A-4147-A177-3AD203B41FA5}">
                      <a16:colId xmlns:a16="http://schemas.microsoft.com/office/drawing/2014/main" val="3195639288"/>
                    </a:ext>
                  </a:extLst>
                </a:gridCol>
                <a:gridCol w="1235033">
                  <a:extLst>
                    <a:ext uri="{9D8B030D-6E8A-4147-A177-3AD203B41FA5}">
                      <a16:colId xmlns:a16="http://schemas.microsoft.com/office/drawing/2014/main" val="1833961076"/>
                    </a:ext>
                  </a:extLst>
                </a:gridCol>
                <a:gridCol w="1368000">
                  <a:extLst>
                    <a:ext uri="{9D8B030D-6E8A-4147-A177-3AD203B41FA5}">
                      <a16:colId xmlns:a16="http://schemas.microsoft.com/office/drawing/2014/main" val="2524446946"/>
                    </a:ext>
                  </a:extLst>
                </a:gridCol>
                <a:gridCol w="1368000">
                  <a:extLst>
                    <a:ext uri="{9D8B030D-6E8A-4147-A177-3AD203B41FA5}">
                      <a16:colId xmlns:a16="http://schemas.microsoft.com/office/drawing/2014/main" val="1840807422"/>
                    </a:ext>
                  </a:extLst>
                </a:gridCol>
              </a:tblGrid>
              <a:tr h="466349">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Actividad</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Duración - T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Duración mínima – Ta</a:t>
                      </a:r>
                      <a:r>
                        <a:rPr lang="es-MX" sz="1200" baseline="0" dirty="0" smtClean="0">
                          <a:latin typeface="Tahoma" panose="020B0604030504040204" pitchFamily="34" charset="0"/>
                          <a:ea typeface="Tahoma" panose="020B0604030504040204" pitchFamily="34" charset="0"/>
                          <a:cs typeface="Tahoma" panose="020B0604030504040204" pitchFamily="34" charset="0"/>
                        </a:rPr>
                        <a:t>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 – C ($/hr)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acelerado - Ca</a:t>
                      </a:r>
                      <a:r>
                        <a:rPr lang="es-MX" sz="1200" dirty="0" smtClean="0">
                          <a:latin typeface="Tahoma" panose="020B0604030504040204" pitchFamily="34" charset="0"/>
                          <a:ea typeface="Tahoma" panose="020B0604030504040204" pitchFamily="34" charset="0"/>
                          <a:cs typeface="Tahoma" panose="020B0604030504040204" pitchFamily="34" charset="0"/>
                        </a:rPr>
                        <a:t> </a:t>
                      </a: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acelerado marginal- Cm</a:t>
                      </a:r>
                      <a:r>
                        <a:rPr lang="es-MX" sz="1200" dirty="0" smtClean="0">
                          <a:latin typeface="Tahoma" panose="020B0604030504040204" pitchFamily="34" charset="0"/>
                          <a:ea typeface="Tahoma" panose="020B0604030504040204" pitchFamily="34" charset="0"/>
                          <a:cs typeface="Tahoma" panose="020B0604030504040204" pitchFamily="34" charset="0"/>
                        </a:rPr>
                        <a:t> </a:t>
                      </a: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65014946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55.00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85.00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29.04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32495360"/>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17</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28.70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94.00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58944160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29.00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90.00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756863845"/>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27.00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32.50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65.48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1240145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I</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28.00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36.00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96.39</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32479437"/>
                  </a:ext>
                </a:extLst>
              </a:tr>
            </a:tbl>
          </a:graphicData>
        </a:graphic>
      </p:graphicFrame>
    </p:spTree>
    <p:extLst>
      <p:ext uri="{BB962C8B-B14F-4D97-AF65-F5344CB8AC3E}">
        <p14:creationId xmlns:p14="http://schemas.microsoft.com/office/powerpoint/2010/main" val="1499376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PROPÓSITO GENERAL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Que el alumno resuelva problemas de asignación de recursos, utilizando las herramientas de Investigación de Operaciones vistas en esta unidad de aprendizaje. </a:t>
            </a:r>
          </a:p>
          <a:p>
            <a:pPr marL="0" indent="0" algn="just">
              <a:lnSpc>
                <a:spcPct val="140000"/>
              </a:lnSpc>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COMPETENCIAS GENÉRICAS DE LA UNIDAD DE APRENDIZAJE</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Al concluir el curso, el alumno podrá:</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Formular y resolver problemas de programación lineal.</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Interpretar y analizar los resultados óptimos de acuerdo al análisis de sensibilidad.</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Modelar los sistemas reales con ayuda de un </a:t>
            </a:r>
            <a:r>
              <a:rPr lang="es-MX" sz="1400" dirty="0" smtClean="0">
                <a:latin typeface="Tahoma" pitchFamily="34" charset="0"/>
                <a:ea typeface="Tahoma" pitchFamily="34" charset="0"/>
                <a:cs typeface="Tahoma" pitchFamily="34" charset="0"/>
              </a:rPr>
              <a:t>software.</a:t>
            </a: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6085382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nSpc>
                <a:spcPct val="140000"/>
              </a:lnSpc>
              <a:buNone/>
            </a:pPr>
            <a:r>
              <a:rPr lang="es-MX" sz="1500" dirty="0" smtClean="0">
                <a:latin typeface="Tahoma" pitchFamily="34" charset="0"/>
                <a:ea typeface="Tahoma" pitchFamily="34" charset="0"/>
                <a:cs typeface="Tahoma" pitchFamily="34" charset="0"/>
              </a:rPr>
              <a:t>Es posible utilizar una hoja de cálculo de Microsoft Excel para automatizar el cálculo de los tiempos de inicio más tempranos y tiempos de terminación más tardíos, y mostrar en un diagrama de Gantt </a:t>
            </a:r>
            <a:r>
              <a:rPr lang="es-MX" sz="1500" dirty="0" smtClean="0">
                <a:latin typeface="Tahoma" pitchFamily="34" charset="0"/>
                <a:ea typeface="Tahoma" pitchFamily="34" charset="0"/>
                <a:cs typeface="Tahoma" pitchFamily="34" charset="0"/>
              </a:rPr>
              <a:t>a las actividades (críticas o no críticas).</a:t>
            </a: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8" name="Imagen 7"/>
          <p:cNvPicPr>
            <a:picLocks noChangeAspect="1"/>
          </p:cNvPicPr>
          <p:nvPr/>
        </p:nvPicPr>
        <p:blipFill>
          <a:blip r:embed="rId2"/>
          <a:stretch>
            <a:fillRect/>
          </a:stretch>
        </p:blipFill>
        <p:spPr>
          <a:xfrm>
            <a:off x="179512" y="2060848"/>
            <a:ext cx="8771211" cy="4500500"/>
          </a:xfrm>
          <a:prstGeom prst="rect">
            <a:avLst/>
          </a:prstGeom>
        </p:spPr>
      </p:pic>
    </p:spTree>
    <p:extLst>
      <p:ext uri="{BB962C8B-B14F-4D97-AF65-F5344CB8AC3E}">
        <p14:creationId xmlns:p14="http://schemas.microsoft.com/office/powerpoint/2010/main" val="21351760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12" name="Imagen 11"/>
          <p:cNvPicPr>
            <a:picLocks noChangeAspect="1"/>
          </p:cNvPicPr>
          <p:nvPr/>
        </p:nvPicPr>
        <p:blipFill rotWithShape="1">
          <a:blip r:embed="rId2"/>
          <a:srcRect b="52495"/>
          <a:stretch/>
        </p:blipFill>
        <p:spPr>
          <a:xfrm>
            <a:off x="899592" y="3435893"/>
            <a:ext cx="7955970" cy="2742690"/>
          </a:xfrm>
          <a:prstGeom prst="rect">
            <a:avLst/>
          </a:prstGeom>
        </p:spPr>
      </p:pic>
      <p:pic>
        <p:nvPicPr>
          <p:cNvPr id="6" name="Imagen 5"/>
          <p:cNvPicPr>
            <a:picLocks noChangeAspect="1"/>
          </p:cNvPicPr>
          <p:nvPr/>
        </p:nvPicPr>
        <p:blipFill>
          <a:blip r:embed="rId3"/>
          <a:stretch>
            <a:fillRect/>
          </a:stretch>
        </p:blipFill>
        <p:spPr>
          <a:xfrm>
            <a:off x="554962" y="1199284"/>
            <a:ext cx="4320000" cy="2157968"/>
          </a:xfrm>
          <a:prstGeom prst="rect">
            <a:avLst/>
          </a:prstGeom>
        </p:spPr>
      </p:pic>
    </p:spTree>
    <p:extLst>
      <p:ext uri="{BB962C8B-B14F-4D97-AF65-F5344CB8AC3E}">
        <p14:creationId xmlns:p14="http://schemas.microsoft.com/office/powerpoint/2010/main" val="33322573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a:latin typeface="Tahoma" pitchFamily="34" charset="0"/>
                <a:ea typeface="Tahoma" pitchFamily="34" charset="0"/>
                <a:cs typeface="Tahoma" pitchFamily="34" charset="0"/>
              </a:rPr>
              <a:t>La actividad critica con el menor costo marginal es </a:t>
            </a:r>
            <a:r>
              <a:rPr lang="es-MX" sz="1500" dirty="0" smtClean="0">
                <a:latin typeface="Tahoma" pitchFamily="34" charset="0"/>
                <a:ea typeface="Tahoma" pitchFamily="34" charset="0"/>
                <a:cs typeface="Tahoma" pitchFamily="34" charset="0"/>
              </a:rPr>
              <a:t>A en la que se puede reducir hasta </a:t>
            </a:r>
            <a:r>
              <a:rPr lang="es-MX" sz="1500" dirty="0">
                <a:latin typeface="Tahoma" pitchFamily="34" charset="0"/>
                <a:ea typeface="Tahoma" pitchFamily="34" charset="0"/>
                <a:cs typeface="Tahoma" pitchFamily="34" charset="0"/>
              </a:rPr>
              <a:t>62 minutos (Ta= 58 min), con </a:t>
            </a:r>
            <a:r>
              <a:rPr lang="es-MX" sz="1500" dirty="0" smtClean="0">
                <a:latin typeface="Tahoma" pitchFamily="34" charset="0"/>
                <a:ea typeface="Tahoma" pitchFamily="34" charset="0"/>
                <a:cs typeface="Tahoma" pitchFamily="34" charset="0"/>
              </a:rPr>
              <a:t>lo que se podría reducir la </a:t>
            </a:r>
            <a:r>
              <a:rPr lang="es-MX" sz="1500" dirty="0">
                <a:latin typeface="Tahoma" pitchFamily="34" charset="0"/>
                <a:ea typeface="Tahoma" pitchFamily="34" charset="0"/>
                <a:cs typeface="Tahoma" pitchFamily="34" charset="0"/>
              </a:rPr>
              <a:t>duración </a:t>
            </a:r>
            <a:r>
              <a:rPr lang="es-MX" sz="1500" dirty="0" smtClean="0">
                <a:latin typeface="Tahoma" pitchFamily="34" charset="0"/>
                <a:ea typeface="Tahoma" pitchFamily="34" charset="0"/>
                <a:cs typeface="Tahoma" pitchFamily="34" charset="0"/>
              </a:rPr>
              <a:t>total del </a:t>
            </a:r>
            <a:r>
              <a:rPr lang="es-MX" sz="1500" dirty="0">
                <a:latin typeface="Tahoma" pitchFamily="34" charset="0"/>
                <a:ea typeface="Tahoma" pitchFamily="34" charset="0"/>
                <a:cs typeface="Tahoma" pitchFamily="34" charset="0"/>
              </a:rPr>
              <a:t>proyecto a 133 </a:t>
            </a:r>
            <a:r>
              <a:rPr lang="es-MX" sz="1500" dirty="0" smtClean="0">
                <a:latin typeface="Tahoma" pitchFamily="34" charset="0"/>
                <a:ea typeface="Tahoma" pitchFamily="34" charset="0"/>
                <a:cs typeface="Tahoma" pitchFamily="34" charset="0"/>
              </a:rPr>
              <a:t>min, sin cambiar la </a:t>
            </a:r>
            <a:r>
              <a:rPr lang="es-MX" sz="1500" dirty="0">
                <a:latin typeface="Tahoma" pitchFamily="34" charset="0"/>
                <a:ea typeface="Tahoma" pitchFamily="34" charset="0"/>
                <a:cs typeface="Tahoma" pitchFamily="34" charset="0"/>
              </a:rPr>
              <a:t>ruta critica.</a:t>
            </a: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10" name="Imagen 9"/>
          <p:cNvPicPr>
            <a:picLocks noChangeAspect="1"/>
          </p:cNvPicPr>
          <p:nvPr/>
        </p:nvPicPr>
        <p:blipFill>
          <a:blip r:embed="rId2"/>
          <a:stretch>
            <a:fillRect/>
          </a:stretch>
        </p:blipFill>
        <p:spPr>
          <a:xfrm>
            <a:off x="1295691" y="2888940"/>
            <a:ext cx="6480610" cy="2597121"/>
          </a:xfrm>
          <a:prstGeom prst="rect">
            <a:avLst/>
          </a:prstGeom>
        </p:spPr>
      </p:pic>
      <p:cxnSp>
        <p:nvCxnSpPr>
          <p:cNvPr id="14" name="Conector recto de flecha 13"/>
          <p:cNvCxnSpPr/>
          <p:nvPr/>
        </p:nvCxnSpPr>
        <p:spPr>
          <a:xfrm>
            <a:off x="2195736" y="4187500"/>
            <a:ext cx="86409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491880" y="4293096"/>
            <a:ext cx="1451595" cy="72334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5256077" y="4293096"/>
            <a:ext cx="504055" cy="6480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V="1">
            <a:off x="5940152" y="3465004"/>
            <a:ext cx="252028" cy="50405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480212" y="3284984"/>
            <a:ext cx="64807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77055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rotWithShape="1">
          <a:blip r:embed="rId2"/>
          <a:srcRect b="53049"/>
          <a:stretch/>
        </p:blipFill>
        <p:spPr>
          <a:xfrm>
            <a:off x="899592" y="3418595"/>
            <a:ext cx="7955970" cy="2710705"/>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11" name="Grupo 10"/>
          <p:cNvGrpSpPr>
            <a:grpSpLocks noChangeAspect="1"/>
          </p:cNvGrpSpPr>
          <p:nvPr/>
        </p:nvGrpSpPr>
        <p:grpSpPr>
          <a:xfrm>
            <a:off x="468024" y="1412776"/>
            <a:ext cx="4320000" cy="1731251"/>
            <a:chOff x="1295691" y="2888940"/>
            <a:chExt cx="6480610" cy="2597121"/>
          </a:xfrm>
        </p:grpSpPr>
        <p:pic>
          <p:nvPicPr>
            <p:cNvPr id="10" name="Imagen 9"/>
            <p:cNvPicPr>
              <a:picLocks noChangeAspect="1"/>
            </p:cNvPicPr>
            <p:nvPr/>
          </p:nvPicPr>
          <p:blipFill>
            <a:blip r:embed="rId3"/>
            <a:stretch>
              <a:fillRect/>
            </a:stretch>
          </p:blipFill>
          <p:spPr>
            <a:xfrm>
              <a:off x="1295691" y="2888940"/>
              <a:ext cx="6480610" cy="2597121"/>
            </a:xfrm>
            <a:prstGeom prst="rect">
              <a:avLst/>
            </a:prstGeom>
          </p:spPr>
        </p:pic>
        <p:cxnSp>
          <p:nvCxnSpPr>
            <p:cNvPr id="14" name="Conector recto de flecha 13"/>
            <p:cNvCxnSpPr/>
            <p:nvPr/>
          </p:nvCxnSpPr>
          <p:spPr>
            <a:xfrm>
              <a:off x="2195736" y="4187500"/>
              <a:ext cx="86409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491880" y="4293096"/>
              <a:ext cx="1451595" cy="72334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5256077" y="4293096"/>
              <a:ext cx="504055" cy="6480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V="1">
              <a:off x="5940152" y="3465004"/>
              <a:ext cx="252028" cy="50405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480212" y="3284984"/>
              <a:ext cx="64807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92918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223628" y="2871494"/>
            <a:ext cx="6480000" cy="2789754"/>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segunda actividad </a:t>
            </a:r>
            <a:r>
              <a:rPr lang="es-MX" sz="1500" dirty="0">
                <a:latin typeface="Tahoma" pitchFamily="34" charset="0"/>
                <a:ea typeface="Tahoma" pitchFamily="34" charset="0"/>
                <a:cs typeface="Tahoma" pitchFamily="34" charset="0"/>
              </a:rPr>
              <a:t>critica con el menor costo marginal es </a:t>
            </a:r>
            <a:r>
              <a:rPr lang="es-MX" sz="1500" dirty="0" smtClean="0">
                <a:latin typeface="Tahoma" pitchFamily="34" charset="0"/>
                <a:ea typeface="Tahoma" pitchFamily="34" charset="0"/>
                <a:cs typeface="Tahoma" pitchFamily="34" charset="0"/>
              </a:rPr>
              <a:t>G en la que se puede reducir hasta 5 </a:t>
            </a:r>
            <a:r>
              <a:rPr lang="es-MX" sz="1500" dirty="0">
                <a:latin typeface="Tahoma" pitchFamily="34" charset="0"/>
                <a:ea typeface="Tahoma" pitchFamily="34" charset="0"/>
                <a:cs typeface="Tahoma" pitchFamily="34" charset="0"/>
              </a:rPr>
              <a:t>minutos (Ta= </a:t>
            </a:r>
            <a:r>
              <a:rPr lang="es-MX" sz="1500" dirty="0" smtClean="0">
                <a:latin typeface="Tahoma" pitchFamily="34" charset="0"/>
                <a:ea typeface="Tahoma" pitchFamily="34" charset="0"/>
                <a:cs typeface="Tahoma" pitchFamily="34" charset="0"/>
              </a:rPr>
              <a:t>20 </a:t>
            </a:r>
            <a:r>
              <a:rPr lang="es-MX" sz="1500" dirty="0">
                <a:latin typeface="Tahoma" pitchFamily="34" charset="0"/>
                <a:ea typeface="Tahoma" pitchFamily="34" charset="0"/>
                <a:cs typeface="Tahoma" pitchFamily="34" charset="0"/>
              </a:rPr>
              <a:t>min), con </a:t>
            </a:r>
            <a:r>
              <a:rPr lang="es-MX" sz="1500" dirty="0" smtClean="0">
                <a:latin typeface="Tahoma" pitchFamily="34" charset="0"/>
                <a:ea typeface="Tahoma" pitchFamily="34" charset="0"/>
                <a:cs typeface="Tahoma" pitchFamily="34" charset="0"/>
              </a:rPr>
              <a:t>lo que se podría reducir la </a:t>
            </a:r>
            <a:r>
              <a:rPr lang="es-MX" sz="1500" dirty="0">
                <a:latin typeface="Tahoma" pitchFamily="34" charset="0"/>
                <a:ea typeface="Tahoma" pitchFamily="34" charset="0"/>
                <a:cs typeface="Tahoma" pitchFamily="34" charset="0"/>
              </a:rPr>
              <a:t>duración </a:t>
            </a:r>
            <a:r>
              <a:rPr lang="es-MX" sz="1500" dirty="0" smtClean="0">
                <a:latin typeface="Tahoma" pitchFamily="34" charset="0"/>
                <a:ea typeface="Tahoma" pitchFamily="34" charset="0"/>
                <a:cs typeface="Tahoma" pitchFamily="34" charset="0"/>
              </a:rPr>
              <a:t>total del </a:t>
            </a:r>
            <a:r>
              <a:rPr lang="es-MX" sz="1500" dirty="0">
                <a:latin typeface="Tahoma" pitchFamily="34" charset="0"/>
                <a:ea typeface="Tahoma" pitchFamily="34" charset="0"/>
                <a:cs typeface="Tahoma" pitchFamily="34" charset="0"/>
              </a:rPr>
              <a:t>proyecto a </a:t>
            </a:r>
            <a:r>
              <a:rPr lang="es-MX" sz="1500" dirty="0" smtClean="0">
                <a:latin typeface="Tahoma" pitchFamily="34" charset="0"/>
                <a:ea typeface="Tahoma" pitchFamily="34" charset="0"/>
                <a:cs typeface="Tahoma" pitchFamily="34" charset="0"/>
              </a:rPr>
              <a:t>128 min, sin cambiar la </a:t>
            </a:r>
            <a:r>
              <a:rPr lang="es-MX" sz="1500" dirty="0">
                <a:latin typeface="Tahoma" pitchFamily="34" charset="0"/>
                <a:ea typeface="Tahoma" pitchFamily="34" charset="0"/>
                <a:cs typeface="Tahoma" pitchFamily="34" charset="0"/>
              </a:rPr>
              <a:t>ruta critica.</a:t>
            </a: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cxnSp>
        <p:nvCxnSpPr>
          <p:cNvPr id="14" name="Conector recto de flecha 13"/>
          <p:cNvCxnSpPr/>
          <p:nvPr/>
        </p:nvCxnSpPr>
        <p:spPr>
          <a:xfrm flipV="1">
            <a:off x="2047458" y="4257091"/>
            <a:ext cx="904362" cy="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347864" y="4329100"/>
            <a:ext cx="1476164" cy="7560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5184068" y="4401108"/>
            <a:ext cx="540060" cy="6840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V="1">
            <a:off x="5904148" y="3501008"/>
            <a:ext cx="252028" cy="50405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480212" y="3284984"/>
            <a:ext cx="64807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3850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b="52855"/>
          <a:stretch/>
        </p:blipFill>
        <p:spPr>
          <a:xfrm>
            <a:off x="899592" y="3407393"/>
            <a:ext cx="7955970" cy="2721907"/>
          </a:xfrm>
          <a:prstGeom prst="rect">
            <a:avLst/>
          </a:prstGeom>
        </p:spPr>
      </p:pic>
      <p:pic>
        <p:nvPicPr>
          <p:cNvPr id="3" name="Imagen 2"/>
          <p:cNvPicPr>
            <a:picLocks noChangeAspect="1"/>
          </p:cNvPicPr>
          <p:nvPr/>
        </p:nvPicPr>
        <p:blipFill>
          <a:blip r:embed="rId3"/>
          <a:stretch>
            <a:fillRect/>
          </a:stretch>
        </p:blipFill>
        <p:spPr>
          <a:xfrm>
            <a:off x="468024" y="1347752"/>
            <a:ext cx="4320000" cy="1861298"/>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454248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1403758" y="2780928"/>
            <a:ext cx="6480610" cy="2871465"/>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siguiente actividad </a:t>
            </a:r>
            <a:r>
              <a:rPr lang="es-MX" sz="1500" dirty="0">
                <a:latin typeface="Tahoma" pitchFamily="34" charset="0"/>
                <a:ea typeface="Tahoma" pitchFamily="34" charset="0"/>
                <a:cs typeface="Tahoma" pitchFamily="34" charset="0"/>
              </a:rPr>
              <a:t>critica con el menor costo marginal es </a:t>
            </a:r>
            <a:r>
              <a:rPr lang="es-MX" sz="1500" dirty="0" smtClean="0">
                <a:latin typeface="Tahoma" pitchFamily="34" charset="0"/>
                <a:ea typeface="Tahoma" pitchFamily="34" charset="0"/>
                <a:cs typeface="Tahoma" pitchFamily="34" charset="0"/>
              </a:rPr>
              <a:t>F en la que se puede reducir hasta 3 </a:t>
            </a:r>
            <a:r>
              <a:rPr lang="es-MX" sz="1500" dirty="0">
                <a:latin typeface="Tahoma" pitchFamily="34" charset="0"/>
                <a:ea typeface="Tahoma" pitchFamily="34" charset="0"/>
                <a:cs typeface="Tahoma" pitchFamily="34" charset="0"/>
              </a:rPr>
              <a:t>minutos (Ta= </a:t>
            </a:r>
            <a:r>
              <a:rPr lang="es-MX" sz="1500" dirty="0" smtClean="0">
                <a:latin typeface="Tahoma" pitchFamily="34" charset="0"/>
                <a:ea typeface="Tahoma" pitchFamily="34" charset="0"/>
                <a:cs typeface="Tahoma" pitchFamily="34" charset="0"/>
              </a:rPr>
              <a:t>12 </a:t>
            </a:r>
            <a:r>
              <a:rPr lang="es-MX" sz="1500" dirty="0">
                <a:latin typeface="Tahoma" pitchFamily="34" charset="0"/>
                <a:ea typeface="Tahoma" pitchFamily="34" charset="0"/>
                <a:cs typeface="Tahoma" pitchFamily="34" charset="0"/>
              </a:rPr>
              <a:t>min), con </a:t>
            </a:r>
            <a:r>
              <a:rPr lang="es-MX" sz="1500" dirty="0" smtClean="0">
                <a:latin typeface="Tahoma" pitchFamily="34" charset="0"/>
                <a:ea typeface="Tahoma" pitchFamily="34" charset="0"/>
                <a:cs typeface="Tahoma" pitchFamily="34" charset="0"/>
              </a:rPr>
              <a:t>lo que se podría reducir la </a:t>
            </a:r>
            <a:r>
              <a:rPr lang="es-MX" sz="1500" dirty="0">
                <a:latin typeface="Tahoma" pitchFamily="34" charset="0"/>
                <a:ea typeface="Tahoma" pitchFamily="34" charset="0"/>
                <a:cs typeface="Tahoma" pitchFamily="34" charset="0"/>
              </a:rPr>
              <a:t>duración </a:t>
            </a:r>
            <a:r>
              <a:rPr lang="es-MX" sz="1500" dirty="0" smtClean="0">
                <a:latin typeface="Tahoma" pitchFamily="34" charset="0"/>
                <a:ea typeface="Tahoma" pitchFamily="34" charset="0"/>
                <a:cs typeface="Tahoma" pitchFamily="34" charset="0"/>
              </a:rPr>
              <a:t>total del </a:t>
            </a:r>
            <a:r>
              <a:rPr lang="es-MX" sz="1500" dirty="0">
                <a:latin typeface="Tahoma" pitchFamily="34" charset="0"/>
                <a:ea typeface="Tahoma" pitchFamily="34" charset="0"/>
                <a:cs typeface="Tahoma" pitchFamily="34" charset="0"/>
              </a:rPr>
              <a:t>proyecto a </a:t>
            </a:r>
            <a:r>
              <a:rPr lang="es-MX" sz="1500" dirty="0" smtClean="0">
                <a:latin typeface="Tahoma" pitchFamily="34" charset="0"/>
                <a:ea typeface="Tahoma" pitchFamily="34" charset="0"/>
                <a:cs typeface="Tahoma" pitchFamily="34" charset="0"/>
              </a:rPr>
              <a:t>125 min, sin cambiar la </a:t>
            </a:r>
            <a:r>
              <a:rPr lang="es-MX" sz="1500" dirty="0">
                <a:latin typeface="Tahoma" pitchFamily="34" charset="0"/>
                <a:ea typeface="Tahoma" pitchFamily="34" charset="0"/>
                <a:cs typeface="Tahoma" pitchFamily="34" charset="0"/>
              </a:rPr>
              <a:t>ruta critica.</a:t>
            </a: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cxnSp>
        <p:nvCxnSpPr>
          <p:cNvPr id="14" name="Conector recto de flecha 13"/>
          <p:cNvCxnSpPr/>
          <p:nvPr/>
        </p:nvCxnSpPr>
        <p:spPr>
          <a:xfrm>
            <a:off x="1979712" y="4216660"/>
            <a:ext cx="94036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347864" y="4329100"/>
            <a:ext cx="1512168" cy="7560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5184068" y="4401108"/>
            <a:ext cx="540060" cy="6840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V="1">
            <a:off x="5904148" y="3465004"/>
            <a:ext cx="288032" cy="5400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516216" y="3248980"/>
            <a:ext cx="6840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46976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b="52780"/>
          <a:stretch/>
        </p:blipFill>
        <p:spPr>
          <a:xfrm>
            <a:off x="899592" y="3403087"/>
            <a:ext cx="7955970" cy="2726213"/>
          </a:xfrm>
          <a:prstGeom prst="rect">
            <a:avLst/>
          </a:prstGeom>
        </p:spPr>
      </p:pic>
      <p:pic>
        <p:nvPicPr>
          <p:cNvPr id="7" name="Imagen 6"/>
          <p:cNvPicPr>
            <a:picLocks noChangeAspect="1"/>
          </p:cNvPicPr>
          <p:nvPr/>
        </p:nvPicPr>
        <p:blipFill>
          <a:blip r:embed="rId3"/>
          <a:stretch>
            <a:fillRect/>
          </a:stretch>
        </p:blipFill>
        <p:spPr>
          <a:xfrm>
            <a:off x="503548" y="1304764"/>
            <a:ext cx="4320000" cy="1914130"/>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96182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259632" y="2816932"/>
            <a:ext cx="6562553" cy="2862136"/>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última actividad </a:t>
            </a:r>
            <a:r>
              <a:rPr lang="es-MX" sz="1500" dirty="0">
                <a:latin typeface="Tahoma" pitchFamily="34" charset="0"/>
                <a:ea typeface="Tahoma" pitchFamily="34" charset="0"/>
                <a:cs typeface="Tahoma" pitchFamily="34" charset="0"/>
              </a:rPr>
              <a:t>critica </a:t>
            </a:r>
            <a:r>
              <a:rPr lang="es-MX" sz="1500" dirty="0" smtClean="0">
                <a:latin typeface="Tahoma" pitchFamily="34" charset="0"/>
                <a:ea typeface="Tahoma" pitchFamily="34" charset="0"/>
                <a:cs typeface="Tahoma" pitchFamily="34" charset="0"/>
              </a:rPr>
              <a:t>es D, pero no es posible reducir su duración a su valor mínimo ya que cambiaría la ruta crítica: es posible reducirla en 2 minutos, por lo que la duración de la actividad será de 18 minutos, y la duración total del </a:t>
            </a:r>
            <a:r>
              <a:rPr lang="es-MX" sz="1500" dirty="0">
                <a:latin typeface="Tahoma" pitchFamily="34" charset="0"/>
                <a:ea typeface="Tahoma" pitchFamily="34" charset="0"/>
                <a:cs typeface="Tahoma" pitchFamily="34" charset="0"/>
              </a:rPr>
              <a:t>proyecto </a:t>
            </a:r>
            <a:r>
              <a:rPr lang="es-MX" sz="1500" dirty="0" smtClean="0">
                <a:latin typeface="Tahoma" pitchFamily="34" charset="0"/>
                <a:ea typeface="Tahoma" pitchFamily="34" charset="0"/>
                <a:cs typeface="Tahoma" pitchFamily="34" charset="0"/>
              </a:rPr>
              <a:t>de 123 min. </a:t>
            </a:r>
            <a:endParaRPr lang="es-MX" sz="1500" dirty="0">
              <a:latin typeface="Tahoma" pitchFamily="34" charset="0"/>
              <a:ea typeface="Tahoma" pitchFamily="34" charset="0"/>
              <a:cs typeface="Tahoma"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cxnSp>
        <p:nvCxnSpPr>
          <p:cNvPr id="14" name="Conector recto de flecha 13"/>
          <p:cNvCxnSpPr/>
          <p:nvPr/>
        </p:nvCxnSpPr>
        <p:spPr>
          <a:xfrm>
            <a:off x="2047458" y="4216660"/>
            <a:ext cx="94036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3347864" y="4329100"/>
            <a:ext cx="1512168" cy="7560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5184068" y="4401108"/>
            <a:ext cx="540060" cy="6840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V="1">
            <a:off x="5940152" y="3429000"/>
            <a:ext cx="288032" cy="57606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516216" y="3248980"/>
            <a:ext cx="6840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247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5536" y="1349908"/>
            <a:ext cx="4320000" cy="1886988"/>
          </a:xfrm>
          <a:prstGeom prst="rect">
            <a:avLst/>
          </a:prstGeom>
        </p:spPr>
      </p:pic>
      <p:pic>
        <p:nvPicPr>
          <p:cNvPr id="8" name="Imagen 7"/>
          <p:cNvPicPr>
            <a:picLocks noChangeAspect="1"/>
          </p:cNvPicPr>
          <p:nvPr/>
        </p:nvPicPr>
        <p:blipFill rotWithShape="1">
          <a:blip r:embed="rId3"/>
          <a:srcRect b="52780"/>
          <a:stretch/>
        </p:blipFill>
        <p:spPr>
          <a:xfrm>
            <a:off x="899592" y="3403087"/>
            <a:ext cx="7955970" cy="2726213"/>
          </a:xfrm>
          <a:prstGeom prst="rect">
            <a:avLst/>
          </a:prstGeom>
        </p:spPr>
      </p:pic>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6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5"/>
          <p:cNvPicPr>
            <a:picLocks noChangeAspect="1"/>
          </p:cNvPicPr>
          <p:nvPr/>
        </p:nvPicPr>
        <p:blipFill rotWithShape="1">
          <a:blip r:embed="rId4"/>
          <a:srcRect b="52780"/>
          <a:stretch/>
        </p:blipFill>
        <p:spPr>
          <a:xfrm>
            <a:off x="894670" y="3403087"/>
            <a:ext cx="7955970" cy="2726213"/>
          </a:xfrm>
          <a:prstGeom prst="rect">
            <a:avLst/>
          </a:prstGeom>
        </p:spPr>
      </p:pic>
    </p:spTree>
    <p:extLst>
      <p:ext uri="{BB962C8B-B14F-4D97-AF65-F5344CB8AC3E}">
        <p14:creationId xmlns:p14="http://schemas.microsoft.com/office/powerpoint/2010/main" val="3004085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Anderson, D.R.; Sweeney, D.J.; Williams, T.A. (1993). Introducción a los Modelos Cuantitativos para Administración. Editorial Iberoamérica.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Checkland, P. (1993). Pensamiento de Sistemas, Práctica de Sistemas. Editorial Limusa.</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Hiller, F.S. (2004). Investigación de Operaciones. 7ª ed. Editorial McGraw Hill/ Interamericana.</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Hiller, F.S. (2002). Métodos Cuantitativos para la Administración. Editorial McGraw Hill/ Interamericana.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Prawda, J. (2004). Métodos y Modelos de Investigación de Operaciones. Volumen 1 y 2. Editorial Limusa.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Taha, H.A. (2004). Investigación de Operaciones. 7ª ed., Editorial Alfaomega.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Vallada, E.; Gineri, V. (2004). Problemas de Investigación de Operativa para Ingenieros.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Wilson, B. (1993). Sistemas: Conceptos, Metodología y Aplicaciones. 4ª ed. Editorial Wiley. </a:t>
            </a:r>
          </a:p>
          <a:p>
            <a:pPr algn="just">
              <a:lnSpc>
                <a:spcPct val="150000"/>
              </a:lnSpc>
              <a:spcBef>
                <a:spcPts val="600"/>
              </a:spcBef>
              <a:buFont typeface="Wingdings" pitchFamily="2" charset="2"/>
              <a:buChar char="v"/>
            </a:pPr>
            <a:r>
              <a:rPr lang="es-MX" sz="1400" dirty="0">
                <a:latin typeface="Tahoma" pitchFamily="34" charset="0"/>
                <a:ea typeface="Tahoma" pitchFamily="34" charset="0"/>
                <a:cs typeface="Tahoma" pitchFamily="34" charset="0"/>
              </a:rPr>
              <a:t>Wayne L.W. (2004) Investigación de Operaciones Aplicaciones y Algoritmos. 4ª ed. International Thomson Editores.</a:t>
            </a:r>
          </a:p>
        </p:txBody>
      </p:sp>
    </p:spTree>
    <p:extLst>
      <p:ext uri="{BB962C8B-B14F-4D97-AF65-F5344CB8AC3E}">
        <p14:creationId xmlns:p14="http://schemas.microsoft.com/office/powerpoint/2010/main" val="36733982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smtClean="0">
                <a:latin typeface="Tahoma" pitchFamily="34" charset="0"/>
                <a:ea typeface="Tahoma" pitchFamily="34" charset="0"/>
                <a:cs typeface="Tahoma" pitchFamily="34" charset="0"/>
              </a:rPr>
              <a:t>En términos de costos sólo consideraros aquellos que están ligados a la ruta crítica. </a:t>
            </a:r>
          </a:p>
          <a:p>
            <a:pPr marL="0" indent="0">
              <a:lnSpc>
                <a:spcPct val="140000"/>
              </a:lnSpc>
              <a:buNone/>
            </a:pPr>
            <a:r>
              <a:rPr lang="es-MX" sz="1500" dirty="0" smtClean="0">
                <a:latin typeface="Tahoma" pitchFamily="34" charset="0"/>
                <a:ea typeface="Tahoma" pitchFamily="34" charset="0"/>
                <a:cs typeface="Tahoma" pitchFamily="34" charset="0"/>
              </a:rPr>
              <a:t>La duración de las actividades criticas no se modifican, y sus costos siguen siendo los mismos. </a:t>
            </a:r>
          </a:p>
          <a:p>
            <a:pPr marL="0" indent="0">
              <a:lnSpc>
                <a:spcPct val="140000"/>
              </a:lnSpc>
              <a:buNone/>
            </a:pPr>
            <a:r>
              <a:rPr lang="es-MX" sz="1500" dirty="0" smtClean="0">
                <a:latin typeface="Tahoma" pitchFamily="34" charset="0"/>
                <a:ea typeface="Tahoma" pitchFamily="34" charset="0"/>
                <a:cs typeface="Tahoma" pitchFamily="34" charset="0"/>
              </a:rPr>
              <a:t>El ajuste se hace de acuerdo a las siguientes expresiones:</a:t>
            </a:r>
          </a:p>
          <a:p>
            <a:pPr marL="363538" indent="-363538">
              <a:lnSpc>
                <a:spcPct val="140000"/>
              </a:lnSpc>
              <a:buFont typeface="Wingdings" panose="05000000000000000000" pitchFamily="2" charset="2"/>
              <a:buChar char="v"/>
            </a:pPr>
            <a:r>
              <a:rPr lang="es-MX" sz="1500" dirty="0" smtClean="0">
                <a:latin typeface="Tahoma" pitchFamily="34" charset="0"/>
                <a:ea typeface="Tahoma" pitchFamily="34" charset="0"/>
                <a:cs typeface="Tahoma" pitchFamily="34" charset="0"/>
              </a:rPr>
              <a:t>Duración reducida: reducción mínima aceptable sin cambiar la ruta crítica: </a:t>
            </a:r>
          </a:p>
          <a:p>
            <a:pPr marL="363538" indent="-363538">
              <a:lnSpc>
                <a:spcPct val="140000"/>
              </a:lnSpc>
              <a:buFont typeface="Wingdings" panose="05000000000000000000" pitchFamily="2" charset="2"/>
              <a:buChar char="v"/>
            </a:pPr>
            <a:r>
              <a:rPr lang="es-MX" sz="1500" dirty="0" smtClean="0">
                <a:latin typeface="Tahoma" pitchFamily="34" charset="0"/>
                <a:ea typeface="Tahoma" pitchFamily="34" charset="0"/>
                <a:cs typeface="Tahoma" pitchFamily="34" charset="0"/>
              </a:rPr>
              <a:t>Reducción = Tiempo – duración reducida</a:t>
            </a:r>
          </a:p>
          <a:p>
            <a:pPr marL="363538" indent="-363538">
              <a:lnSpc>
                <a:spcPct val="140000"/>
              </a:lnSpc>
              <a:buFont typeface="Wingdings" panose="05000000000000000000" pitchFamily="2" charset="2"/>
              <a:buChar char="v"/>
            </a:pPr>
            <a:r>
              <a:rPr lang="es-MX" sz="1500" dirty="0" smtClean="0">
                <a:latin typeface="Tahoma" pitchFamily="34" charset="0"/>
                <a:ea typeface="Tahoma" pitchFamily="34" charset="0"/>
                <a:cs typeface="Tahoma" pitchFamily="34" charset="0"/>
              </a:rPr>
              <a:t>Costo adicional = Reducción * Costo marginal</a:t>
            </a:r>
          </a:p>
          <a:p>
            <a:pPr marL="363538" indent="-363538">
              <a:lnSpc>
                <a:spcPct val="140000"/>
              </a:lnSpc>
              <a:buFont typeface="Wingdings" panose="05000000000000000000" pitchFamily="2" charset="2"/>
              <a:buChar char="v"/>
            </a:pPr>
            <a:r>
              <a:rPr lang="es-MX" sz="1500" dirty="0" smtClean="0">
                <a:latin typeface="Tahoma" pitchFamily="34" charset="0"/>
                <a:ea typeface="Tahoma" pitchFamily="34" charset="0"/>
                <a:cs typeface="Tahoma" pitchFamily="34" charset="0"/>
              </a:rPr>
              <a:t>Costo normal = Tiempo * Costo</a:t>
            </a:r>
          </a:p>
          <a:p>
            <a:pPr marL="363538" indent="-363538">
              <a:lnSpc>
                <a:spcPct val="140000"/>
              </a:lnSpc>
              <a:buFont typeface="Wingdings" panose="05000000000000000000" pitchFamily="2" charset="2"/>
              <a:buChar char="v"/>
            </a:pPr>
            <a:r>
              <a:rPr lang="es-MX" sz="1500" dirty="0" smtClean="0">
                <a:latin typeface="Tahoma" pitchFamily="34" charset="0"/>
                <a:ea typeface="Tahoma" pitchFamily="34" charset="0"/>
                <a:cs typeface="Tahoma" pitchFamily="34" charset="0"/>
              </a:rPr>
              <a:t>Costo optimizado = Duración reducida * Costo + Costo adicional</a:t>
            </a:r>
          </a:p>
          <a:p>
            <a:pPr marL="0" indent="0">
              <a:lnSpc>
                <a:spcPct val="140000"/>
              </a:lnSpc>
              <a:buNone/>
            </a:pPr>
            <a:endParaRPr lang="es-MX" sz="1500" dirty="0">
              <a:latin typeface="Tahoma" pitchFamily="34" charset="0"/>
              <a:ea typeface="Tahoma" pitchFamily="34" charset="0"/>
              <a:cs typeface="Tahoma" pitchFamily="34" charset="0"/>
            </a:endParaRPr>
          </a:p>
          <a:p>
            <a:pPr marL="0" indent="0">
              <a:lnSpc>
                <a:spcPct val="140000"/>
              </a:lnSpc>
              <a:buNone/>
            </a:pPr>
            <a:endParaRPr lang="es-MX" sz="15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5415782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591977"/>
            <a:ext cx="7704856" cy="5501319"/>
          </a:xfrm>
        </p:spPr>
        <p:txBody>
          <a:bodyPr>
            <a:noAutofit/>
          </a:bodyPr>
          <a:lstStyle/>
          <a:p>
            <a:pPr marL="0" indent="0" algn="ctr">
              <a:lnSpc>
                <a:spcPct val="140000"/>
              </a:lnSpc>
              <a:buNone/>
            </a:pPr>
            <a:r>
              <a:rPr lang="es-MX" sz="1500" b="1" dirty="0">
                <a:latin typeface="Tahoma" panose="020B0604030504040204" pitchFamily="34" charset="0"/>
                <a:ea typeface="Tahoma" panose="020B0604030504040204" pitchFamily="34" charset="0"/>
                <a:cs typeface="Tahoma" panose="020B0604030504040204" pitchFamily="34" charset="0"/>
              </a:rPr>
              <a:t>EJEMPLO</a:t>
            </a: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40000"/>
              </a:lnSpc>
              <a:buNone/>
            </a:pPr>
            <a:r>
              <a:rPr lang="es-MX" sz="1500" dirty="0" smtClean="0">
                <a:latin typeface="Tahoma" pitchFamily="34" charset="0"/>
                <a:ea typeface="Tahoma" pitchFamily="34" charset="0"/>
                <a:cs typeface="Tahoma" pitchFamily="34" charset="0"/>
              </a:rPr>
              <a:t>Por último, se realiza </a:t>
            </a:r>
            <a:r>
              <a:rPr lang="es-MX" sz="1500" dirty="0">
                <a:latin typeface="Tahoma" pitchFamily="34" charset="0"/>
                <a:ea typeface="Tahoma" pitchFamily="34" charset="0"/>
                <a:cs typeface="Tahoma" pitchFamily="34" charset="0"/>
              </a:rPr>
              <a:t>el cálculo </a:t>
            </a:r>
            <a:r>
              <a:rPr lang="es-MX" sz="1500" dirty="0" smtClean="0">
                <a:latin typeface="Tahoma" pitchFamily="34" charset="0"/>
                <a:ea typeface="Tahoma" pitchFamily="34" charset="0"/>
                <a:cs typeface="Tahoma" pitchFamily="34" charset="0"/>
              </a:rPr>
              <a:t>del costo </a:t>
            </a:r>
            <a:r>
              <a:rPr lang="es-MX" sz="1500" dirty="0" smtClean="0">
                <a:latin typeface="Tahoma" pitchFamily="34" charset="0"/>
                <a:ea typeface="Tahoma" pitchFamily="34" charset="0"/>
                <a:cs typeface="Tahoma" pitchFamily="34" charset="0"/>
              </a:rPr>
              <a:t>optimizado del proyecto. </a:t>
            </a:r>
            <a:endParaRPr lang="es-MX" sz="1500" dirty="0">
              <a:latin typeface="Tahoma" pitchFamily="34" charset="0"/>
              <a:ea typeface="Tahoma" pitchFamily="34" charset="0"/>
              <a:cs typeface="Tahoma"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40000"/>
              </a:lnSpc>
              <a:buNone/>
            </a:pPr>
            <a:endParaRPr lang="es-MX" sz="1500" b="1"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806303619"/>
              </p:ext>
            </p:extLst>
          </p:nvPr>
        </p:nvGraphicFramePr>
        <p:xfrm>
          <a:off x="323528" y="2168860"/>
          <a:ext cx="8424000" cy="3048870"/>
        </p:xfrm>
        <a:graphic>
          <a:graphicData uri="http://schemas.openxmlformats.org/drawingml/2006/table">
            <a:tbl>
              <a:tblPr firstRow="1" bandRow="1">
                <a:tableStyleId>{21E4AEA4-8DFA-4A89-87EB-49C32662AFE0}</a:tableStyleId>
              </a:tblPr>
              <a:tblGrid>
                <a:gridCol w="936000">
                  <a:extLst>
                    <a:ext uri="{9D8B030D-6E8A-4147-A177-3AD203B41FA5}">
                      <a16:colId xmlns:a16="http://schemas.microsoft.com/office/drawing/2014/main" val="3540352606"/>
                    </a:ext>
                  </a:extLst>
                </a:gridCol>
                <a:gridCol w="936000">
                  <a:extLst>
                    <a:ext uri="{9D8B030D-6E8A-4147-A177-3AD203B41FA5}">
                      <a16:colId xmlns:a16="http://schemas.microsoft.com/office/drawing/2014/main" val="872158517"/>
                    </a:ext>
                  </a:extLst>
                </a:gridCol>
                <a:gridCol w="936000">
                  <a:extLst>
                    <a:ext uri="{9D8B030D-6E8A-4147-A177-3AD203B41FA5}">
                      <a16:colId xmlns:a16="http://schemas.microsoft.com/office/drawing/2014/main" val="3195639288"/>
                    </a:ext>
                  </a:extLst>
                </a:gridCol>
                <a:gridCol w="936000">
                  <a:extLst>
                    <a:ext uri="{9D8B030D-6E8A-4147-A177-3AD203B41FA5}">
                      <a16:colId xmlns:a16="http://schemas.microsoft.com/office/drawing/2014/main" val="1833961076"/>
                    </a:ext>
                  </a:extLst>
                </a:gridCol>
                <a:gridCol w="936000">
                  <a:extLst>
                    <a:ext uri="{9D8B030D-6E8A-4147-A177-3AD203B41FA5}">
                      <a16:colId xmlns:a16="http://schemas.microsoft.com/office/drawing/2014/main" val="2524446946"/>
                    </a:ext>
                  </a:extLst>
                </a:gridCol>
                <a:gridCol w="936000">
                  <a:extLst>
                    <a:ext uri="{9D8B030D-6E8A-4147-A177-3AD203B41FA5}">
                      <a16:colId xmlns:a16="http://schemas.microsoft.com/office/drawing/2014/main" val="2168719233"/>
                    </a:ext>
                  </a:extLst>
                </a:gridCol>
                <a:gridCol w="936000">
                  <a:extLst>
                    <a:ext uri="{9D8B030D-6E8A-4147-A177-3AD203B41FA5}">
                      <a16:colId xmlns:a16="http://schemas.microsoft.com/office/drawing/2014/main" val="1470645476"/>
                    </a:ext>
                  </a:extLst>
                </a:gridCol>
                <a:gridCol w="936000">
                  <a:extLst>
                    <a:ext uri="{9D8B030D-6E8A-4147-A177-3AD203B41FA5}">
                      <a16:colId xmlns:a16="http://schemas.microsoft.com/office/drawing/2014/main" val="1952608443"/>
                    </a:ext>
                  </a:extLst>
                </a:gridCol>
                <a:gridCol w="936000">
                  <a:extLst>
                    <a:ext uri="{9D8B030D-6E8A-4147-A177-3AD203B41FA5}">
                      <a16:colId xmlns:a16="http://schemas.microsoft.com/office/drawing/2014/main" val="1840807422"/>
                    </a:ext>
                  </a:extLst>
                </a:gridCol>
              </a:tblGrid>
              <a:tr h="466349">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Actividad</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Duración - T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Duración reducida</a:t>
                      </a:r>
                      <a:r>
                        <a:rPr lang="es-MX" sz="1200" baseline="0" dirty="0" smtClean="0">
                          <a:latin typeface="Tahoma" panose="020B0604030504040204" pitchFamily="34" charset="0"/>
                          <a:ea typeface="Tahoma" panose="020B0604030504040204" pitchFamily="34" charset="0"/>
                          <a:cs typeface="Tahoma" panose="020B0604030504040204" pitchFamily="34" charset="0"/>
                        </a:rPr>
                        <a:t> (min)</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 – C ($/hr)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Reduc-ción</a:t>
                      </a:r>
                      <a:endParaRPr lang="es-MX" sz="1200" dirty="0" smtClean="0">
                        <a:latin typeface="Tahoma" panose="020B0604030504040204" pitchFamily="34" charset="0"/>
                        <a:ea typeface="Tahoma" panose="020B0604030504040204" pitchFamily="34" charset="0"/>
                        <a:cs typeface="Tahoma" panose="020B0604030504040204" pitchFamily="34" charset="0"/>
                      </a:endParaRP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r>
                        <a:rPr lang="es-MX" sz="1200" dirty="0" smtClean="0">
                          <a:latin typeface="Tahoma" panose="020B0604030504040204" pitchFamily="34" charset="0"/>
                          <a:ea typeface="Tahoma" panose="020B0604030504040204" pitchFamily="34" charset="0"/>
                          <a:cs typeface="Tahoma" panose="020B0604030504040204" pitchFamily="34" charset="0"/>
                        </a:rPr>
                        <a:t>)</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acelerado marginal- Cm</a:t>
                      </a:r>
                      <a:r>
                        <a:rPr lang="es-MX" sz="1200" dirty="0" smtClean="0">
                          <a:latin typeface="Tahoma" panose="020B0604030504040204" pitchFamily="34" charset="0"/>
                          <a:ea typeface="Tahoma" panose="020B0604030504040204" pitchFamily="34" charset="0"/>
                          <a:cs typeface="Tahoma" panose="020B0604030504040204" pitchFamily="34" charset="0"/>
                        </a:rPr>
                        <a:t> </a:t>
                      </a: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adicional</a:t>
                      </a:r>
                      <a:endParaRPr lang="es-MX" sz="1200" dirty="0" smtClean="0">
                        <a:latin typeface="Tahoma" panose="020B0604030504040204" pitchFamily="34" charset="0"/>
                        <a:ea typeface="Tahoma" panose="020B0604030504040204" pitchFamily="34" charset="0"/>
                        <a:cs typeface="Tahoma" panose="020B0604030504040204" pitchFamily="34" charset="0"/>
                      </a:endParaRPr>
                    </a:p>
                    <a:p>
                      <a:pPr algn="ctr"/>
                      <a:r>
                        <a:rPr lang="es-MX" sz="1200" dirty="0" smtClean="0">
                          <a:latin typeface="Tahoma" panose="020B0604030504040204" pitchFamily="34" charset="0"/>
                          <a:ea typeface="Tahoma" panose="020B0604030504040204" pitchFamily="34" charset="0"/>
                          <a:cs typeface="Tahoma" panose="020B0604030504040204" pitchFamily="34" charset="0"/>
                        </a:rPr>
                        <a:t>($/hr)</a:t>
                      </a:r>
                    </a:p>
                    <a:p>
                      <a:pPr algn="ct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normal</a:t>
                      </a:r>
                      <a:endParaRPr lang="es-MX" sz="1200" dirty="0" smtClean="0">
                        <a:latin typeface="Tahoma" panose="020B0604030504040204" pitchFamily="34" charset="0"/>
                        <a:ea typeface="Tahoma" panose="020B0604030504040204" pitchFamily="34" charset="0"/>
                        <a:cs typeface="Tahoma" panose="020B0604030504040204" pitchFamily="34" charset="0"/>
                      </a:endParaRPr>
                    </a:p>
                    <a:p>
                      <a:pPr algn="ctr"/>
                      <a:r>
                        <a:rPr lang="es-MX" sz="1200" dirty="0" smtClean="0">
                          <a:latin typeface="Tahoma" panose="020B0604030504040204" pitchFamily="34" charset="0"/>
                          <a:ea typeface="Tahoma" panose="020B0604030504040204" pitchFamily="34" charset="0"/>
                          <a:cs typeface="Tahoma" panose="020B0604030504040204" pitchFamily="34" charset="0"/>
                        </a:rPr>
                        <a:t>($)</a:t>
                      </a:r>
                    </a:p>
                    <a:p>
                      <a:pPr algn="ct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200" dirty="0" smtClean="0">
                          <a:latin typeface="Tahoma" panose="020B0604030504040204" pitchFamily="34" charset="0"/>
                          <a:ea typeface="Tahoma" panose="020B0604030504040204" pitchFamily="34" charset="0"/>
                          <a:cs typeface="Tahoma" panose="020B0604030504040204" pitchFamily="34" charset="0"/>
                        </a:rPr>
                        <a:t>Costo</a:t>
                      </a:r>
                      <a:r>
                        <a:rPr lang="es-MX" sz="1200" baseline="0" dirty="0" smtClean="0">
                          <a:latin typeface="Tahoma" panose="020B0604030504040204" pitchFamily="34" charset="0"/>
                          <a:ea typeface="Tahoma" panose="020B0604030504040204" pitchFamily="34" charset="0"/>
                          <a:cs typeface="Tahoma" panose="020B0604030504040204" pitchFamily="34" charset="0"/>
                        </a:rPr>
                        <a:t> </a:t>
                      </a:r>
                      <a:r>
                        <a:rPr lang="es-MX" sz="1200" baseline="0" dirty="0" smtClean="0">
                          <a:latin typeface="Tahoma" panose="020B0604030504040204" pitchFamily="34" charset="0"/>
                          <a:ea typeface="Tahoma" panose="020B0604030504040204" pitchFamily="34" charset="0"/>
                          <a:cs typeface="Tahoma" panose="020B0604030504040204" pitchFamily="34" charset="0"/>
                        </a:rPr>
                        <a:t>optimi-zado</a:t>
                      </a:r>
                      <a:r>
                        <a:rPr lang="es-MX" sz="1200" dirty="0" smtClean="0">
                          <a:latin typeface="Tahoma" panose="020B0604030504040204" pitchFamily="34" charset="0"/>
                          <a:ea typeface="Tahoma" panose="020B0604030504040204" pitchFamily="34" charset="0"/>
                          <a:cs typeface="Tahoma" panose="020B0604030504040204" pitchFamily="34" charset="0"/>
                        </a:rPr>
                        <a:t> </a:t>
                      </a:r>
                      <a:endParaRPr lang="es-MX" sz="1200" dirty="0" smtClean="0">
                        <a:latin typeface="Tahoma" panose="020B0604030504040204" pitchFamily="34" charset="0"/>
                        <a:ea typeface="Tahoma" panose="020B0604030504040204" pitchFamily="34" charset="0"/>
                        <a:cs typeface="Tahoma" panose="020B0604030504040204" pitchFamily="34" charset="0"/>
                      </a:endParaRPr>
                    </a:p>
                    <a:p>
                      <a:pPr algn="ctr"/>
                      <a:r>
                        <a:rPr lang="es-MX" sz="1200" dirty="0" smtClean="0">
                          <a:latin typeface="Tahoma" panose="020B0604030504040204" pitchFamily="34" charset="0"/>
                          <a:ea typeface="Tahoma" panose="020B0604030504040204" pitchFamily="34" charset="0"/>
                          <a:cs typeface="Tahoma" panose="020B0604030504040204" pitchFamily="34" charset="0"/>
                        </a:rPr>
                        <a:t>($)</a:t>
                      </a:r>
                      <a:endParaRPr lang="es-MX"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65014946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55.00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1.033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29.04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30.00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110.00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83.19</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32495360"/>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D</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17</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0.033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94.00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3.10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7.99</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10.30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58944160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F</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24.50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0.050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90.00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4.50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6.13</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9.40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756863845"/>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G</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27.00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0.084</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65.48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5.50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11.26</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14.49</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12401451"/>
                  </a:ext>
                </a:extLst>
              </a:tr>
              <a:tr h="340505">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I</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15</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28.00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7.00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7.00</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32479437"/>
                  </a:ext>
                </a:extLst>
              </a:tr>
              <a:tr h="340505">
                <a:tc gridSpan="7">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Total</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hMerge="1">
                  <a:txBody>
                    <a:bodyPr/>
                    <a:lstStyle/>
                    <a:p>
                      <a:pPr algn="ct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142.38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es-MX" sz="1300" dirty="0" smtClean="0">
                          <a:latin typeface="Tahoma" panose="020B0604030504040204" pitchFamily="34" charset="0"/>
                          <a:ea typeface="Tahoma" panose="020B0604030504040204" pitchFamily="34" charset="0"/>
                          <a:cs typeface="Tahoma" panose="020B0604030504040204" pitchFamily="34" charset="0"/>
                        </a:rPr>
                        <a:t>124.38</a:t>
                      </a:r>
                      <a:endParaRPr lang="es-MX" sz="13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233448168"/>
                  </a:ext>
                </a:extLst>
              </a:tr>
            </a:tbl>
          </a:graphicData>
        </a:graphic>
      </p:graphicFrame>
    </p:spTree>
    <p:extLst>
      <p:ext uri="{BB962C8B-B14F-4D97-AF65-F5344CB8AC3E}">
        <p14:creationId xmlns:p14="http://schemas.microsoft.com/office/powerpoint/2010/main" val="16465509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smtClean="0">
                <a:latin typeface="Tahoma" pitchFamily="34" charset="0"/>
                <a:ea typeface="Tahoma" pitchFamily="34" charset="0"/>
                <a:cs typeface="Tahoma" pitchFamily="34" charset="0"/>
              </a:rPr>
              <a:t>RESUMEN</a:t>
            </a:r>
            <a:endParaRPr lang="es-MX" sz="1400" b="1" dirty="0">
              <a:latin typeface="Tahoma" pitchFamily="34" charset="0"/>
              <a:ea typeface="Tahoma" pitchFamily="34" charset="0"/>
              <a:cs typeface="Tahoma" pitchFamily="34" charset="0"/>
            </a:endParaRPr>
          </a:p>
          <a:p>
            <a:pPr marL="0" indent="0" algn="just">
              <a:lnSpc>
                <a:spcPct val="140000"/>
              </a:lnSpc>
              <a:buNone/>
            </a:pPr>
            <a:r>
              <a:rPr lang="es-MX" sz="1400" dirty="0" smtClean="0">
                <a:latin typeface="Tahoma" pitchFamily="34" charset="0"/>
                <a:ea typeface="Tahoma" pitchFamily="34" charset="0"/>
                <a:cs typeface="Tahoma" pitchFamily="34" charset="0"/>
              </a:rPr>
              <a:t>En la optimización de la duración de los proyectos se representar </a:t>
            </a:r>
            <a:r>
              <a:rPr lang="es-MX" sz="1400" dirty="0">
                <a:latin typeface="Tahoma" pitchFamily="34" charset="0"/>
                <a:ea typeface="Tahoma" pitchFamily="34" charset="0"/>
                <a:cs typeface="Tahoma" pitchFamily="34" charset="0"/>
              </a:rPr>
              <a:t>de </a:t>
            </a:r>
            <a:r>
              <a:rPr lang="es-MX" sz="1400" dirty="0" smtClean="0">
                <a:latin typeface="Tahoma" pitchFamily="34" charset="0"/>
                <a:ea typeface="Tahoma" pitchFamily="34" charset="0"/>
                <a:cs typeface="Tahoma" pitchFamily="34" charset="0"/>
              </a:rPr>
              <a:t>forma </a:t>
            </a:r>
            <a:r>
              <a:rPr lang="es-MX" sz="1400" dirty="0">
                <a:latin typeface="Tahoma" pitchFamily="34" charset="0"/>
                <a:ea typeface="Tahoma" pitchFamily="34" charset="0"/>
                <a:cs typeface="Tahoma" pitchFamily="34" charset="0"/>
              </a:rPr>
              <a:t>gráfica la secuencia de </a:t>
            </a:r>
            <a:r>
              <a:rPr lang="es-MX" sz="1400" dirty="0" smtClean="0">
                <a:latin typeface="Tahoma" pitchFamily="34" charset="0"/>
                <a:ea typeface="Tahoma" pitchFamily="34" charset="0"/>
                <a:cs typeface="Tahoma" pitchFamily="34" charset="0"/>
              </a:rPr>
              <a:t>las actividades de </a:t>
            </a:r>
            <a:r>
              <a:rPr lang="es-MX" sz="1400" dirty="0">
                <a:latin typeface="Tahoma" pitchFamily="34" charset="0"/>
                <a:ea typeface="Tahoma" pitchFamily="34" charset="0"/>
                <a:cs typeface="Tahoma" pitchFamily="34" charset="0"/>
              </a:rPr>
              <a:t>un proyecto </a:t>
            </a:r>
            <a:r>
              <a:rPr lang="es-MX" sz="1400" dirty="0" smtClean="0">
                <a:latin typeface="Tahoma" pitchFamily="34" charset="0"/>
                <a:ea typeface="Tahoma" pitchFamily="34" charset="0"/>
                <a:cs typeface="Tahoma" pitchFamily="34" charset="0"/>
              </a:rPr>
              <a:t>así como </a:t>
            </a:r>
            <a:r>
              <a:rPr lang="es-MX" sz="1400" dirty="0">
                <a:latin typeface="Tahoma" pitchFamily="34" charset="0"/>
                <a:ea typeface="Tahoma" pitchFamily="34" charset="0"/>
                <a:cs typeface="Tahoma" pitchFamily="34" charset="0"/>
              </a:rPr>
              <a:t>el tiempo que transcurre entre ellos</a:t>
            </a:r>
            <a:r>
              <a:rPr lang="es-MX" sz="1400" dirty="0" smtClean="0">
                <a:latin typeface="Tahoma" pitchFamily="34" charset="0"/>
                <a:ea typeface="Tahoma" pitchFamily="34" charset="0"/>
                <a:cs typeface="Tahoma" pitchFamily="34" charset="0"/>
              </a:rPr>
              <a:t>. A partir de ello es posible determinar cuál </a:t>
            </a:r>
            <a:r>
              <a:rPr lang="es-MX" sz="1400" dirty="0">
                <a:latin typeface="Tahoma" pitchFamily="34" charset="0"/>
                <a:ea typeface="Tahoma" pitchFamily="34" charset="0"/>
                <a:cs typeface="Tahoma" pitchFamily="34" charset="0"/>
              </a:rPr>
              <a:t>es la </a:t>
            </a:r>
            <a:r>
              <a:rPr lang="es-MX" sz="1400" dirty="0" smtClean="0">
                <a:latin typeface="Tahoma" pitchFamily="34" charset="0"/>
                <a:ea typeface="Tahoma" pitchFamily="34" charset="0"/>
                <a:cs typeface="Tahoma" pitchFamily="34" charset="0"/>
              </a:rPr>
              <a:t>ruta </a:t>
            </a:r>
            <a:r>
              <a:rPr lang="es-MX" sz="1400" dirty="0">
                <a:latin typeface="Tahoma" pitchFamily="34" charset="0"/>
                <a:ea typeface="Tahoma" pitchFamily="34" charset="0"/>
                <a:cs typeface="Tahoma" pitchFamily="34" charset="0"/>
              </a:rPr>
              <a:t>más corta para completar el </a:t>
            </a:r>
            <a:r>
              <a:rPr lang="es-MX" sz="1400" dirty="0" smtClean="0">
                <a:latin typeface="Tahoma" pitchFamily="34" charset="0"/>
                <a:ea typeface="Tahoma" pitchFamily="34" charset="0"/>
                <a:cs typeface="Tahoma" pitchFamily="34" charset="0"/>
              </a:rPr>
              <a:t>proyecto. Es posible considerar tiempos determinísticos o sujetos a cierto nivel de incertidumbre. En ambos casos es posible utilizar una estrategia de resolución basada en modelación en redes. </a:t>
            </a: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smtClean="0">
                <a:latin typeface="Tahoma" pitchFamily="34" charset="0"/>
                <a:ea typeface="Tahoma" pitchFamily="34" charset="0"/>
                <a:cs typeface="Tahoma" pitchFamily="34" charset="0"/>
              </a:rPr>
              <a:t>INTRODUCCIÓN</a:t>
            </a:r>
            <a:endParaRPr lang="es-MX" sz="1400" b="1" dirty="0">
              <a:latin typeface="Tahoma" pitchFamily="34" charset="0"/>
              <a:ea typeface="Tahoma" pitchFamily="34" charset="0"/>
              <a:cs typeface="Tahoma" pitchFamily="34" charset="0"/>
            </a:endParaRPr>
          </a:p>
          <a:p>
            <a:pPr marL="0" indent="0" algn="just">
              <a:lnSpc>
                <a:spcPct val="140000"/>
              </a:lnSpc>
              <a:buNone/>
            </a:pPr>
            <a:r>
              <a:rPr lang="es-MX" sz="1400" dirty="0">
                <a:latin typeface="Tahoma" pitchFamily="34" charset="0"/>
                <a:ea typeface="Tahoma" pitchFamily="34" charset="0"/>
                <a:cs typeface="Tahoma" pitchFamily="34" charset="0"/>
              </a:rPr>
              <a:t>Debido a </a:t>
            </a:r>
            <a:r>
              <a:rPr lang="es-MX" sz="1400" dirty="0" smtClean="0">
                <a:latin typeface="Tahoma" pitchFamily="34" charset="0"/>
                <a:ea typeface="Tahoma" pitchFamily="34" charset="0"/>
                <a:cs typeface="Tahoma" pitchFamily="34" charset="0"/>
              </a:rPr>
              <a:t>la importancia de administrar de mejor forma los recursos limitados, principalmente tiempo y dinero, en proyectos de naturaleza civil, y al mismo tiempo cumplir con los objetivos del mismo, se aplican los fundamentos de la modelación en redes los fundamentos de la Investigación </a:t>
            </a:r>
            <a:r>
              <a:rPr lang="es-MX" sz="1400" dirty="0">
                <a:latin typeface="Tahoma" pitchFamily="34" charset="0"/>
                <a:ea typeface="Tahoma" pitchFamily="34" charset="0"/>
                <a:cs typeface="Tahoma" pitchFamily="34" charset="0"/>
              </a:rPr>
              <a:t>de </a:t>
            </a:r>
            <a:r>
              <a:rPr lang="es-MX" sz="1400" dirty="0" smtClean="0">
                <a:latin typeface="Tahoma" pitchFamily="34" charset="0"/>
                <a:ea typeface="Tahoma" pitchFamily="34" charset="0"/>
                <a:cs typeface="Tahoma" pitchFamily="34" charset="0"/>
              </a:rPr>
              <a:t>Operaciones. De esta forma es posible garantizar una correcta gestión de los recursos materiales, recursos humanos y recursos financieros con los que se cuenta para la conclusión del proyecto. </a:t>
            </a:r>
          </a:p>
        </p:txBody>
      </p:sp>
    </p:spTree>
    <p:extLst>
      <p:ext uri="{BB962C8B-B14F-4D97-AF65-F5344CB8AC3E}">
        <p14:creationId xmlns:p14="http://schemas.microsoft.com/office/powerpoint/2010/main" val="3692145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20688"/>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Sistemas de Ingeniería Civil I</a:t>
            </a:r>
          </a:p>
          <a:p>
            <a:pPr marL="0" indent="0" algn="ctr">
              <a:buNone/>
            </a:pPr>
            <a:endParaRPr lang="es-MX" sz="2800"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Tema</a:t>
            </a:r>
            <a:r>
              <a:rPr lang="es-MX" b="1" dirty="0">
                <a:solidFill>
                  <a:srgbClr val="00B050"/>
                </a:solidFill>
                <a:latin typeface="Tahoma" pitchFamily="34" charset="0"/>
                <a:ea typeface="Tahoma" pitchFamily="34" charset="0"/>
                <a:cs typeface="Tahoma" pitchFamily="34" charset="0"/>
              </a:rPr>
              <a:t>: Aplicación de la modelación en </a:t>
            </a:r>
            <a:r>
              <a:rPr lang="es-MX" b="1" dirty="0" smtClean="0">
                <a:solidFill>
                  <a:srgbClr val="00B050"/>
                </a:solidFill>
                <a:latin typeface="Tahoma" pitchFamily="34" charset="0"/>
                <a:ea typeface="Tahoma" pitchFamily="34" charset="0"/>
                <a:cs typeface="Tahoma" pitchFamily="34" charset="0"/>
              </a:rPr>
              <a:t>redes</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en </a:t>
            </a:r>
            <a:r>
              <a:rPr lang="es-MX" b="1" dirty="0">
                <a:solidFill>
                  <a:srgbClr val="00B050"/>
                </a:solidFill>
                <a:latin typeface="Tahoma" pitchFamily="34" charset="0"/>
                <a:ea typeface="Tahoma" pitchFamily="34" charset="0"/>
                <a:cs typeface="Tahoma" pitchFamily="34" charset="0"/>
              </a:rPr>
              <a:t>la optimización de proyectos</a:t>
            </a:r>
            <a:endParaRPr lang="es-MX" b="1" dirty="0" smtClean="0">
              <a:solidFill>
                <a:srgbClr val="00B050"/>
              </a:solidFill>
              <a:latin typeface="Tahoma" pitchFamily="34" charset="0"/>
              <a:ea typeface="Tahoma" pitchFamily="34" charset="0"/>
              <a:cs typeface="Tahoma" pitchFamily="34" charset="0"/>
            </a:endParaRPr>
          </a:p>
          <a:p>
            <a:pPr marL="0" indent="0" algn="ctr">
              <a:buNone/>
            </a:pPr>
            <a:endParaRPr lang="es-MX" b="1" dirty="0">
              <a:solidFill>
                <a:srgbClr val="00B050"/>
              </a:solidFill>
              <a:latin typeface="Tahoma" pitchFamily="34" charset="0"/>
              <a:ea typeface="Tahoma" pitchFamily="34" charset="0"/>
              <a:cs typeface="Tahoma" pitchFamily="34" charset="0"/>
            </a:endParaRP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681685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9532" y="1988840"/>
            <a:ext cx="84969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935596" y="980728"/>
            <a:ext cx="7452828"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Modelación en red</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CPM y PERT para la planificación </a:t>
            </a:r>
            <a:r>
              <a:rPr lang="es-MX" sz="1800" dirty="0" smtClean="0">
                <a:latin typeface="Tahoma" pitchFamily="34" charset="0"/>
                <a:ea typeface="Tahoma" pitchFamily="34" charset="0"/>
                <a:cs typeface="Tahoma" pitchFamily="34" charset="0"/>
              </a:rPr>
              <a:t>de un </a:t>
            </a:r>
            <a:r>
              <a:rPr lang="es-MX" sz="1800" dirty="0" smtClean="0">
                <a:latin typeface="Tahoma" pitchFamily="34" charset="0"/>
                <a:ea typeface="Tahoma" pitchFamily="34" charset="0"/>
                <a:cs typeface="Tahoma" pitchFamily="34" charset="0"/>
              </a:rPr>
              <a:t>proyecto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Método de optimización de costos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optimización de la duración un proyecto a través de costos</a:t>
            </a:r>
            <a:endParaRPr lang="es-MX" sz="18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REPRESENTACIÓN EN RED</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a:p>
            <a:pPr marL="360363" indent="-360363">
              <a:lnSpc>
                <a:spcPct val="150000"/>
              </a:lnSpc>
              <a:spcBef>
                <a:spcPts val="0"/>
              </a:spcBef>
              <a:spcAft>
                <a:spcPts val="1200"/>
              </a:spcAft>
              <a:buFont typeface="Wingdings" panose="05000000000000000000" pitchFamily="2" charset="2"/>
              <a:buChar char="v"/>
            </a:pPr>
            <a:r>
              <a:rPr lang="es-MX" sz="1500" dirty="0" smtClean="0">
                <a:latin typeface="Tahoma" panose="020B0604030504040204" pitchFamily="34" charset="0"/>
                <a:ea typeface="Tahoma" panose="020B0604030504040204" pitchFamily="34" charset="0"/>
                <a:cs typeface="Tahoma" panose="020B0604030504040204" pitchFamily="34" charset="0"/>
              </a:rPr>
              <a:t>Regla </a:t>
            </a:r>
            <a:r>
              <a:rPr lang="es-MX" sz="1500" dirty="0">
                <a:latin typeface="Tahoma" pitchFamily="34" charset="0"/>
                <a:ea typeface="Tahoma" pitchFamily="34" charset="0"/>
                <a:cs typeface="Tahoma" pitchFamily="34" charset="0"/>
              </a:rPr>
              <a:t>1. Cada actividad está representada por uno y sólo un arco.</a:t>
            </a:r>
          </a:p>
          <a:p>
            <a:pPr marL="360363" indent="-360363">
              <a:lnSpc>
                <a:spcPct val="150000"/>
              </a:lnSpc>
              <a:spcBef>
                <a:spcPts val="0"/>
              </a:spcBef>
              <a:spcAft>
                <a:spcPts val="1200"/>
              </a:spcAft>
              <a:buFont typeface="Wingdings" panose="05000000000000000000" pitchFamily="2" charset="2"/>
              <a:buChar char="v"/>
            </a:pPr>
            <a:r>
              <a:rPr lang="es-MX" sz="1500" dirty="0">
                <a:latin typeface="Tahoma" pitchFamily="34" charset="0"/>
                <a:ea typeface="Tahoma" pitchFamily="34" charset="0"/>
                <a:cs typeface="Tahoma" pitchFamily="34" charset="0"/>
              </a:rPr>
              <a:t>Regla 2. Cada actividad debe estar identificada por dos nodos terminales distintos</a:t>
            </a:r>
            <a:r>
              <a:rPr lang="es-MX" sz="1500" dirty="0" smtClean="0">
                <a:latin typeface="Tahoma" panose="020B0604030504040204" pitchFamily="34" charset="0"/>
                <a:ea typeface="Tahoma" panose="020B0604030504040204" pitchFamily="34" charset="0"/>
                <a:cs typeface="Tahoma" panose="020B0604030504040204" pitchFamily="34" charset="0"/>
              </a:rPr>
              <a:t>.</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0" name="Rectángulo 9"/>
          <p:cNvSpPr/>
          <p:nvPr/>
        </p:nvSpPr>
        <p:spPr>
          <a:xfrm>
            <a:off x="899592" y="2556902"/>
            <a:ext cx="7272808" cy="813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A y B son actividades secuenciales o sucesivas</a:t>
            </a:r>
          </a:p>
          <a:p>
            <a:pPr algn="ctr"/>
            <a:endParaRPr lang="es-MX" sz="1500" dirty="0">
              <a:noFill/>
              <a:latin typeface="Tahoma" panose="020B0604030504040204" pitchFamily="34" charset="0"/>
              <a:ea typeface="Tahoma" panose="020B0604030504040204" pitchFamily="34" charset="0"/>
              <a:cs typeface="Tahoma" panose="020B0604030504040204" pitchFamily="34" charset="0"/>
            </a:endParaRPr>
          </a:p>
        </p:txBody>
      </p:sp>
      <p:sp>
        <p:nvSpPr>
          <p:cNvPr id="11" name="Rectángulo 10"/>
          <p:cNvSpPr/>
          <p:nvPr/>
        </p:nvSpPr>
        <p:spPr>
          <a:xfrm>
            <a:off x="899592" y="3484517"/>
            <a:ext cx="7272808" cy="813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A y B son actividades simultaneas o paralelas</a:t>
            </a:r>
          </a:p>
          <a:p>
            <a:pPr algn="ctr"/>
            <a:endParaRPr lang="es-MX" sz="1500" dirty="0">
              <a:noFill/>
              <a:latin typeface="Tahoma" panose="020B0604030504040204" pitchFamily="34" charset="0"/>
              <a:ea typeface="Tahoma" panose="020B0604030504040204" pitchFamily="34" charset="0"/>
              <a:cs typeface="Tahoma" panose="020B0604030504040204" pitchFamily="34" charset="0"/>
            </a:endParaRPr>
          </a:p>
        </p:txBody>
      </p:sp>
      <p:sp>
        <p:nvSpPr>
          <p:cNvPr id="12" name="Rectángulo 11"/>
          <p:cNvSpPr/>
          <p:nvPr/>
        </p:nvSpPr>
        <p:spPr>
          <a:xfrm>
            <a:off x="899592" y="4389146"/>
            <a:ext cx="7272808" cy="813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A y B son actividades convergentes</a:t>
            </a:r>
          </a:p>
          <a:p>
            <a:endParaRPr lang="es-MX" sz="15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3" name="Rectángulo 12"/>
          <p:cNvSpPr/>
          <p:nvPr/>
        </p:nvSpPr>
        <p:spPr>
          <a:xfrm>
            <a:off x="899592" y="5316761"/>
            <a:ext cx="7272808" cy="813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A y B</a:t>
            </a:r>
            <a:r>
              <a:rPr lang="es-MX" sz="15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son actividades divergentes</a:t>
            </a:r>
          </a:p>
          <a:p>
            <a:pPr algn="ctr"/>
            <a:endParaRPr lang="es-MX" sz="1500" dirty="0">
              <a:noFill/>
              <a:latin typeface="Tahoma" panose="020B0604030504040204" pitchFamily="34" charset="0"/>
              <a:ea typeface="Tahoma" panose="020B0604030504040204" pitchFamily="34" charset="0"/>
              <a:cs typeface="Tahoma" panose="020B0604030504040204" pitchFamily="34" charset="0"/>
            </a:endParaRPr>
          </a:p>
        </p:txBody>
      </p:sp>
      <p:pic>
        <p:nvPicPr>
          <p:cNvPr id="14" name="Imagen 13"/>
          <p:cNvPicPr>
            <a:picLocks noChangeAspect="1"/>
          </p:cNvPicPr>
          <p:nvPr/>
        </p:nvPicPr>
        <p:blipFill>
          <a:blip r:embed="rId2"/>
          <a:stretch>
            <a:fillRect/>
          </a:stretch>
        </p:blipFill>
        <p:spPr>
          <a:xfrm>
            <a:off x="5257794" y="2752755"/>
            <a:ext cx="2688569" cy="432854"/>
          </a:xfrm>
          <a:prstGeom prst="rect">
            <a:avLst/>
          </a:prstGeom>
        </p:spPr>
      </p:pic>
      <p:pic>
        <p:nvPicPr>
          <p:cNvPr id="15" name="Imagen 14"/>
          <p:cNvPicPr>
            <a:picLocks noChangeAspect="1"/>
          </p:cNvPicPr>
          <p:nvPr/>
        </p:nvPicPr>
        <p:blipFill>
          <a:blip r:embed="rId3"/>
          <a:stretch>
            <a:fillRect/>
          </a:stretch>
        </p:blipFill>
        <p:spPr>
          <a:xfrm>
            <a:off x="5355338" y="3566094"/>
            <a:ext cx="2493480" cy="688908"/>
          </a:xfrm>
          <a:prstGeom prst="rect">
            <a:avLst/>
          </a:prstGeom>
        </p:spPr>
      </p:pic>
      <p:pic>
        <p:nvPicPr>
          <p:cNvPr id="16" name="Imagen 15"/>
          <p:cNvPicPr>
            <a:picLocks noChangeAspect="1"/>
          </p:cNvPicPr>
          <p:nvPr/>
        </p:nvPicPr>
        <p:blipFill>
          <a:blip r:embed="rId4"/>
          <a:stretch>
            <a:fillRect/>
          </a:stretch>
        </p:blipFill>
        <p:spPr>
          <a:xfrm>
            <a:off x="5539505" y="4412132"/>
            <a:ext cx="2200847" cy="737680"/>
          </a:xfrm>
          <a:prstGeom prst="rect">
            <a:avLst/>
          </a:prstGeom>
        </p:spPr>
      </p:pic>
      <p:pic>
        <p:nvPicPr>
          <p:cNvPr id="17" name="Imagen 16"/>
          <p:cNvPicPr>
            <a:picLocks noChangeAspect="1"/>
          </p:cNvPicPr>
          <p:nvPr/>
        </p:nvPicPr>
        <p:blipFill>
          <a:blip r:embed="rId5"/>
          <a:stretch>
            <a:fillRect/>
          </a:stretch>
        </p:blipFill>
        <p:spPr>
          <a:xfrm>
            <a:off x="5940152" y="5366783"/>
            <a:ext cx="2145978" cy="713294"/>
          </a:xfrm>
          <a:prstGeom prst="rect">
            <a:avLst/>
          </a:prstGeom>
        </p:spPr>
      </p:pic>
    </p:spTree>
    <p:extLst>
      <p:ext uri="{BB962C8B-B14F-4D97-AF65-F5344CB8AC3E}">
        <p14:creationId xmlns:p14="http://schemas.microsoft.com/office/powerpoint/2010/main" val="3505446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8781"/>
            <a:ext cx="7704856" cy="5501319"/>
          </a:xfrm>
        </p:spPr>
        <p:txBody>
          <a:bodyPr>
            <a:noAutofit/>
          </a:bodyPr>
          <a:lstStyle/>
          <a:p>
            <a:pPr marL="0" indent="0" algn="ctr">
              <a:lnSpc>
                <a:spcPct val="140000"/>
              </a:lnSpc>
              <a:buNone/>
            </a:pPr>
            <a:r>
              <a:rPr lang="es-MX" sz="1500" b="1" dirty="0" smtClean="0">
                <a:latin typeface="Tahoma" panose="020B0604030504040204" pitchFamily="34" charset="0"/>
                <a:ea typeface="Tahoma" panose="020B0604030504040204" pitchFamily="34" charset="0"/>
                <a:cs typeface="Tahoma" panose="020B0604030504040204" pitchFamily="34" charset="0"/>
              </a:rPr>
              <a:t>REPRESENTACIÓN EN RED (CONT.)</a:t>
            </a:r>
            <a:endParaRPr lang="es-MX" sz="15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500" dirty="0" smtClean="0">
              <a:latin typeface="Tahoma" panose="020B0604030504040204" pitchFamily="34" charset="0"/>
              <a:ea typeface="Tahoma" panose="020B0604030504040204" pitchFamily="34" charset="0"/>
              <a:cs typeface="Tahoma" panose="020B0604030504040204" pitchFamily="34" charset="0"/>
            </a:endParaRPr>
          </a:p>
        </p:txBody>
      </p:sp>
      <p:sp>
        <p:nvSpPr>
          <p:cNvPr id="2" name="1 CuadroTexto"/>
          <p:cNvSpPr txBox="1"/>
          <p:nvPr/>
        </p:nvSpPr>
        <p:spPr>
          <a:xfrm>
            <a:off x="683568" y="6597352"/>
            <a:ext cx="2236510" cy="246221"/>
          </a:xfrm>
          <a:prstGeom prst="rect">
            <a:avLst/>
          </a:prstGeom>
          <a:noFill/>
        </p:spPr>
        <p:txBody>
          <a:bodyPr wrap="none" rtlCol="0">
            <a:spAutoFit/>
          </a:bodyPr>
          <a:lstStyle/>
          <a:p>
            <a:r>
              <a:rPr lang="es-MX" sz="1000" dirty="0" smtClean="0"/>
              <a:t>SISTEMAS DE INGENIERÍA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0" name="Rectángulo 9"/>
          <p:cNvSpPr/>
          <p:nvPr/>
        </p:nvSpPr>
        <p:spPr>
          <a:xfrm>
            <a:off x="899592" y="1556792"/>
            <a:ext cx="7272808" cy="10835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500" dirty="0">
                <a:solidFill>
                  <a:schemeClr val="tx1"/>
                </a:solidFill>
                <a:latin typeface="Tahoma" panose="020B0604030504040204" pitchFamily="34" charset="0"/>
                <a:ea typeface="Tahoma" panose="020B0604030504040204" pitchFamily="34" charset="0"/>
                <a:cs typeface="Tahoma" panose="020B0604030504040204" pitchFamily="34" charset="0"/>
              </a:rPr>
              <a:t>Las actividades B y C solo pueden </a:t>
            </a:r>
            <a:r>
              <a:rPr lang="es-MX" sz="1500" dirty="0" smtClean="0">
                <a:solidFill>
                  <a:schemeClr val="tx1"/>
                </a:solidFill>
                <a:latin typeface="Tahoma" panose="020B0604030504040204" pitchFamily="34" charset="0"/>
                <a:ea typeface="Tahoma" panose="020B0604030504040204" pitchFamily="34" charset="0"/>
                <a:cs typeface="Tahoma" panose="020B0604030504040204" pitchFamily="34" charset="0"/>
              </a:rPr>
              <a:t>iniciar</a:t>
            </a:r>
          </a:p>
          <a:p>
            <a:pPr marL="0" lvl="1"/>
            <a:r>
              <a:rPr lang="es-MX" sz="1500" dirty="0" smtClean="0">
                <a:solidFill>
                  <a:schemeClr val="tx1"/>
                </a:solidFill>
                <a:latin typeface="Tahoma" panose="020B0604030504040204" pitchFamily="34" charset="0"/>
                <a:ea typeface="Tahoma" panose="020B0604030504040204" pitchFamily="34" charset="0"/>
                <a:cs typeface="Tahoma" panose="020B0604030504040204" pitchFamily="34" charset="0"/>
              </a:rPr>
              <a:t>cuando A termine</a:t>
            </a:r>
            <a:endParaRPr lang="es-MX" sz="15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ángulo 10"/>
          <p:cNvSpPr/>
          <p:nvPr/>
        </p:nvSpPr>
        <p:spPr>
          <a:xfrm>
            <a:off x="899592" y="2832738"/>
            <a:ext cx="7272808" cy="108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s-MX" sz="1400" dirty="0">
                <a:solidFill>
                  <a:schemeClr val="tx1"/>
                </a:solidFill>
              </a:rPr>
              <a:t>La actividad C puede iniciar cuando A y B </a:t>
            </a:r>
            <a:r>
              <a:rPr lang="es-MX" sz="1400" dirty="0" smtClean="0">
                <a:solidFill>
                  <a:schemeClr val="tx1"/>
                </a:solidFill>
              </a:rPr>
              <a:t>terminen</a:t>
            </a:r>
            <a:endParaRPr lang="es-MX" sz="1400" dirty="0">
              <a:solidFill>
                <a:schemeClr val="tx1"/>
              </a:solidFill>
            </a:endParaRPr>
          </a:p>
        </p:txBody>
      </p:sp>
      <p:pic>
        <p:nvPicPr>
          <p:cNvPr id="17" name="Imagen 16"/>
          <p:cNvPicPr>
            <a:picLocks noChangeAspect="1"/>
          </p:cNvPicPr>
          <p:nvPr/>
        </p:nvPicPr>
        <p:blipFill>
          <a:blip r:embed="rId2"/>
          <a:stretch>
            <a:fillRect/>
          </a:stretch>
        </p:blipFill>
        <p:spPr>
          <a:xfrm>
            <a:off x="5036406" y="1593185"/>
            <a:ext cx="2810500" cy="1005927"/>
          </a:xfrm>
          <a:prstGeom prst="rect">
            <a:avLst/>
          </a:prstGeom>
        </p:spPr>
      </p:pic>
      <p:pic>
        <p:nvPicPr>
          <p:cNvPr id="18" name="Imagen 17"/>
          <p:cNvPicPr>
            <a:picLocks noChangeAspect="1"/>
          </p:cNvPicPr>
          <p:nvPr/>
        </p:nvPicPr>
        <p:blipFill>
          <a:blip r:embed="rId3"/>
          <a:stretch>
            <a:fillRect/>
          </a:stretch>
        </p:blipFill>
        <p:spPr>
          <a:xfrm>
            <a:off x="5036406" y="2911818"/>
            <a:ext cx="2768124" cy="877222"/>
          </a:xfrm>
          <a:prstGeom prst="rect">
            <a:avLst/>
          </a:prstGeom>
        </p:spPr>
      </p:pic>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3278</TotalTime>
  <Words>2688</Words>
  <Application>Microsoft Office PowerPoint</Application>
  <PresentationFormat>Presentación en pantalla (4:3)</PresentationFormat>
  <Paragraphs>497</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Tahoma</vt:lpstr>
      <vt:lpstr>Wingdings</vt:lpstr>
      <vt:lpstr>Claridad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154</cp:revision>
  <dcterms:created xsi:type="dcterms:W3CDTF">2017-10-15T18:04:55Z</dcterms:created>
  <dcterms:modified xsi:type="dcterms:W3CDTF">2018-09-29T02:17:22Z</dcterms:modified>
</cp:coreProperties>
</file>