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2" r:id="rId4"/>
    <p:sldId id="268" r:id="rId5"/>
    <p:sldId id="258" r:id="rId6"/>
    <p:sldId id="265" r:id="rId7"/>
    <p:sldId id="267" r:id="rId8"/>
    <p:sldId id="259" r:id="rId9"/>
    <p:sldId id="266" r:id="rId10"/>
    <p:sldId id="264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3B4"/>
    <a:srgbClr val="00BAFF"/>
    <a:srgbClr val="9E0000"/>
    <a:srgbClr val="D58202"/>
    <a:srgbClr val="E8BB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6304" autoAdjust="0"/>
  </p:normalViewPr>
  <p:slideViewPr>
    <p:cSldViewPr>
      <p:cViewPr varScale="1">
        <p:scale>
          <a:sx n="175" d="100"/>
          <a:sy n="175" d="100"/>
        </p:scale>
        <p:origin x="1472" y="184"/>
      </p:cViewPr>
      <p:guideLst>
        <p:guide orient="horz" pos="124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13E4D-CEA9-4BCB-9A25-D07FE566394D}" type="datetimeFigureOut">
              <a:rPr lang="en-US" smtClean="0"/>
              <a:t>9/26/18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5319D-8A5F-4DE6-A2B8-B5C1A1339F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448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4991F-FB06-4F49-BEB8-F090D1E10269}" type="datetimeFigureOut">
              <a:rPr lang="en-US" smtClean="0"/>
              <a:t>9/26/18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33663-E747-42E1-A639-6BBECA93CA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353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23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24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48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61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48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84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37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291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99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209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26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83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76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525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610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516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913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917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46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30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7972-1573-4495-B5FA-08E25DA988DA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9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05ED-439B-4DC3-AAC4-02DE1614F37C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3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2762-797B-4F5F-A9C6-3190EF927A6F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7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DA5C-3222-4278-87DB-18BFF5FDB22F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1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724B-8998-491C-833E-2BCA26A01D96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1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082E-B750-4A44-9E5C-043A00E1F416}" type="datetime1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FB8C-B999-4C78-BAAE-DAACA5BABDFE}" type="datetime1">
              <a:rPr lang="en-US" smtClean="0"/>
              <a:t>9/26/18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3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6EFB-6639-4C71-8088-F6A67EB938D6}" type="datetime1">
              <a:rPr lang="en-US" smtClean="0"/>
              <a:t>9/26/18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1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5AC6-67FB-4186-9BDF-711608921996}" type="datetime1">
              <a:rPr lang="en-US" smtClean="0"/>
              <a:t>9/26/18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4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080C-378C-4178-8251-F7C41350A8D5}" type="datetime1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54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7994-6894-4DD5-A165-6ABF6C1DCD5F}" type="datetime1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7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04254-7D95-491A-980C-4B531B6C9324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22B7B-F849-4AB3-9F95-0DADF8D55D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8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tiff"/><Relationship Id="rId5" Type="http://schemas.openxmlformats.org/officeDocument/2006/relationships/image" Target="../media/image3.png"/><Relationship Id="rId4" Type="http://schemas.openxmlformats.org/officeDocument/2006/relationships/image" Target="../media/image29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407152" cy="401701"/>
          </a:xfrm>
        </p:spPr>
        <p:txBody>
          <a:bodyPr/>
          <a:lstStyle/>
          <a:p>
            <a:pPr algn="l"/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1475232"/>
            <a:ext cx="763436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6500" spc="-3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ANTROPOLOGÍA Y</a:t>
            </a:r>
            <a:endParaRPr lang="es-ES_tradnl" sz="6500" spc="-350" dirty="0"/>
          </a:p>
        </p:txBody>
      </p:sp>
      <p:sp>
        <p:nvSpPr>
          <p:cNvPr id="8" name="TextBox 7"/>
          <p:cNvSpPr txBox="1"/>
          <p:nvPr/>
        </p:nvSpPr>
        <p:spPr>
          <a:xfrm>
            <a:off x="337456" y="2852928"/>
            <a:ext cx="79827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0000" spc="-50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CINE</a:t>
            </a:r>
            <a:endParaRPr lang="es-ES_tradnl" sz="10000" spc="-50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7384" y="4715256"/>
            <a:ext cx="7162800" cy="64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s-ES_tradnl" sz="2200" dirty="0">
                <a:solidFill>
                  <a:schemeClr val="bg1"/>
                </a:solidFill>
                <a:latin typeface="Gill Sans"/>
                <a:cs typeface="Gill Sans"/>
              </a:rPr>
              <a:t>00. INTRODUCCIÓN AL CURSO</a:t>
            </a:r>
          </a:p>
          <a:p>
            <a:pPr algn="r">
              <a:lnSpc>
                <a:spcPts val="2100"/>
              </a:lnSpc>
            </a:pPr>
            <a:r>
              <a:rPr lang="es-ES_tradnl" sz="2200" dirty="0">
                <a:solidFill>
                  <a:schemeClr val="bg1"/>
                </a:solidFill>
                <a:latin typeface="Gill Sans"/>
                <a:cs typeface="Gill Sans"/>
              </a:rPr>
              <a:t>01. LA ANTROPOLOGÍA: SU ÁMBITO Y ESTUDIO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</p:spTree>
    <p:extLst>
      <p:ext uri="{BB962C8B-B14F-4D97-AF65-F5344CB8AC3E}">
        <p14:creationId xmlns:p14="http://schemas.microsoft.com/office/powerpoint/2010/main" val="290284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9405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1140" y="1475232"/>
            <a:ext cx="64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9600" spc="-35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GRACIAS</a:t>
            </a:r>
          </a:p>
          <a:p>
            <a:pPr algn="r"/>
            <a:endParaRPr lang="es-ES_tradnl" sz="9600" spc="-350"/>
          </a:p>
        </p:txBody>
      </p:sp>
      <p:sp>
        <p:nvSpPr>
          <p:cNvPr id="8" name="TextBox 7"/>
          <p:cNvSpPr txBox="1"/>
          <p:nvPr/>
        </p:nvSpPr>
        <p:spPr>
          <a:xfrm>
            <a:off x="359228" y="2852928"/>
            <a:ext cx="79827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7000" spc="-50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POR TU ATENCIÓN</a:t>
            </a:r>
            <a:endParaRPr lang="es-ES_tradnl" sz="7000" spc="-50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7384" y="4715256"/>
            <a:ext cx="7162800" cy="373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s-ES_tradnl" sz="2200">
                <a:solidFill>
                  <a:schemeClr val="bg1"/>
                </a:solidFill>
              </a:rPr>
              <a:t>Antropología y cine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sp>
        <p:nvSpPr>
          <p:cNvPr id="9" name="Chevron 8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1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254752" cy="401701"/>
          </a:xfrm>
        </p:spPr>
        <p:txBody>
          <a:bodyPr/>
          <a:lstStyle/>
          <a:p>
            <a:pPr algn="l"/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1475232"/>
            <a:ext cx="763436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6500" spc="-3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ANTROPOLOGÍA Y</a:t>
            </a:r>
            <a:endParaRPr lang="es-ES_tradnl" sz="6500" spc="-350" dirty="0"/>
          </a:p>
        </p:txBody>
      </p:sp>
      <p:sp>
        <p:nvSpPr>
          <p:cNvPr id="8" name="TextBox 7"/>
          <p:cNvSpPr txBox="1"/>
          <p:nvPr/>
        </p:nvSpPr>
        <p:spPr>
          <a:xfrm>
            <a:off x="337456" y="2852928"/>
            <a:ext cx="79827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0000" spc="-50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CINE</a:t>
            </a:r>
            <a:endParaRPr lang="es-ES_tradnl" sz="10000" spc="-50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7384" y="4715256"/>
            <a:ext cx="7162800" cy="64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s-ES_tradnl" sz="2200" dirty="0">
                <a:solidFill>
                  <a:schemeClr val="bg1"/>
                </a:solidFill>
                <a:latin typeface="Gill Sans"/>
                <a:cs typeface="Gill Sans"/>
              </a:rPr>
              <a:t>02. REALIDAD PRIMARIA VS. REALIDAD MEDIADA</a:t>
            </a:r>
          </a:p>
          <a:p>
            <a:pPr algn="r">
              <a:lnSpc>
                <a:spcPts val="2100"/>
              </a:lnSpc>
            </a:pPr>
            <a:r>
              <a:rPr lang="es-ES_tradnl" sz="2200" dirty="0">
                <a:solidFill>
                  <a:schemeClr val="bg1"/>
                </a:solidFill>
                <a:latin typeface="Gill Sans"/>
                <a:cs typeface="Gill Sans"/>
              </a:rPr>
              <a:t>03 LAS TRAMPAS DE LA PERCEPCIÓN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</p:spTree>
    <p:extLst>
      <p:ext uri="{BB962C8B-B14F-4D97-AF65-F5344CB8AC3E}">
        <p14:creationId xmlns:p14="http://schemas.microsoft.com/office/powerpoint/2010/main" val="325808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4833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12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04800"/>
            <a:ext cx="6901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ANTROPOLOGÍA: ¿QUÉ ES ESO QUE LLAMAMOS “REALIDAD”?</a:t>
            </a:r>
            <a:endParaRPr lang="es-ES_tradnl" sz="3000" i="1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619563"/>
            <a:ext cx="8001000" cy="36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b="1" dirty="0">
                <a:solidFill>
                  <a:schemeClr val="bg1"/>
                </a:solidFill>
                <a:latin typeface="Gill Sans"/>
                <a:cs typeface="Gill Sans"/>
              </a:rPr>
              <a:t>¿QUÉ ES REAL? ¿QUÉ ES VERDADERO? Para reflexionar…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057400"/>
            <a:ext cx="3581400" cy="89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 ¿En qué pensamos cuando vemos una película que nos dice que está basada en “hechos reales”?</a:t>
            </a:r>
            <a:endParaRPr lang="es-ES_tradnl" sz="1700" i="1" dirty="0">
              <a:solidFill>
                <a:schemeClr val="bg1">
                  <a:lumMod val="75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57800" y="4667072"/>
            <a:ext cx="3200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spc="-1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ANTROPOLOGÍA = </a:t>
            </a:r>
            <a:r>
              <a:rPr lang="es-ES_tradnl" sz="2400" spc="-15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¿ciencia o “aproximación especulativa”?</a:t>
            </a:r>
            <a:endParaRPr lang="es-ES_tradnl" sz="2400" spc="-150" dirty="0">
              <a:gradFill>
                <a:gsLst>
                  <a:gs pos="0">
                    <a:srgbClr val="E8BB03"/>
                  </a:gs>
                  <a:gs pos="100000">
                    <a:srgbClr val="D58202"/>
                  </a:gs>
                </a:gsLst>
                <a:lin ang="5400000" scaled="0"/>
              </a:gra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20" name="TextBox 11"/>
          <p:cNvSpPr txBox="1"/>
          <p:nvPr/>
        </p:nvSpPr>
        <p:spPr>
          <a:xfrm>
            <a:off x="838200" y="3139636"/>
            <a:ext cx="3810000" cy="89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 Ciencias exactas vs. Ciencias Sociales. ¿Cuáles son los alcances y cuáles las limitaciones de la Antropología?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838200" y="4343400"/>
            <a:ext cx="3886200" cy="170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 Existe un cierto consenso de que las llamadas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ciencias exactas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, que se fundamentan en las matemáticas, pueden establecer un parámetro razonable de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predictibilidad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de los fenómenos que estudian</a:t>
            </a:r>
          </a:p>
        </p:txBody>
      </p:sp>
      <p:sp>
        <p:nvSpPr>
          <p:cNvPr id="23" name="TextBox 11"/>
          <p:cNvSpPr txBox="1"/>
          <p:nvPr/>
        </p:nvSpPr>
        <p:spPr>
          <a:xfrm>
            <a:off x="5029200" y="2209800"/>
            <a:ext cx="3581400" cy="224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 ¿Qué pasa entonces con las llamadas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ciencias blandas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, o mejor,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ciencias sociales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? ¿Cómo pueden aspirar a lograr rigor científico cuando el objeto que estudian es difícil o imposible de medir bajo los criterios de las ciencias exactas (predictivas, mensurables, rigurosas o capaces de cuantificación)?</a:t>
            </a:r>
          </a:p>
        </p:txBody>
      </p:sp>
    </p:spTree>
    <p:extLst>
      <p:ext uri="{BB962C8B-B14F-4D97-AF65-F5344CB8AC3E}">
        <p14:creationId xmlns:p14="http://schemas.microsoft.com/office/powerpoint/2010/main" val="89336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8" grpId="0"/>
      <p:bldP spid="20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6357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13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 los límites de la percepción</a:t>
            </a:r>
            <a:endParaRPr lang="es-ES_tradnl" sz="3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95400"/>
            <a:ext cx="78486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b="1" dirty="0">
                <a:solidFill>
                  <a:schemeClr val="bg1"/>
                </a:solidFill>
                <a:latin typeface="Gill Sans"/>
                <a:cs typeface="Gill Sans"/>
              </a:rPr>
              <a:t>¿QUÉ ES REAL? ¿QUÉ ES VERDADERO? Para reflexionar…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286000"/>
            <a:ext cx="4038600" cy="627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b="1" dirty="0">
                <a:solidFill>
                  <a:schemeClr val="bg1">
                    <a:lumMod val="75000"/>
                  </a:schemeClr>
                </a:solidFill>
              </a:rPr>
              <a:t>¿Son las ciencias exactas tan exactas como se presume en la física clásica, por ejemplo?</a:t>
            </a:r>
            <a:endParaRPr lang="es-ES_tradnl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0" y="4876800"/>
            <a:ext cx="3200400" cy="1165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400" dirty="0" err="1">
                <a:solidFill>
                  <a:schemeClr val="bg1">
                    <a:lumMod val="75000"/>
                  </a:schemeClr>
                </a:solidFill>
              </a:rPr>
              <a:t>Heisenberg</a:t>
            </a:r>
            <a:r>
              <a:rPr lang="es-ES_tradnl" sz="1400" dirty="0">
                <a:solidFill>
                  <a:schemeClr val="bg1">
                    <a:lumMod val="75000"/>
                  </a:schemeClr>
                </a:solidFill>
              </a:rPr>
              <a:t> rompe el paradigma de la </a:t>
            </a:r>
            <a:r>
              <a:rPr lang="es-ES_tradnl" sz="1400" dirty="0" err="1">
                <a:solidFill>
                  <a:schemeClr val="bg1">
                    <a:lumMod val="75000"/>
                  </a:schemeClr>
                </a:solidFill>
              </a:rPr>
              <a:t>predecibilidad</a:t>
            </a:r>
            <a:r>
              <a:rPr lang="es-ES_tradnl" sz="1400" dirty="0">
                <a:solidFill>
                  <a:schemeClr val="bg1">
                    <a:lumMod val="75000"/>
                  </a:schemeClr>
                </a:solidFill>
              </a:rPr>
              <a:t> en las ciencias exactas a partir de su postulado de la física cuántica, versus la física clásica.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057400"/>
            <a:ext cx="2312716" cy="25254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200400"/>
            <a:ext cx="4114800" cy="224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b="1" dirty="0">
                <a:solidFill>
                  <a:schemeClr val="bg1">
                    <a:lumMod val="75000"/>
                  </a:schemeClr>
                </a:solidFill>
              </a:rPr>
              <a:t>El principio de incertidumbre de </a:t>
            </a:r>
            <a:r>
              <a:rPr lang="es-ES_tradnl" sz="1600" b="1" dirty="0" err="1">
                <a:solidFill>
                  <a:schemeClr val="bg1">
                    <a:lumMod val="75000"/>
                  </a:schemeClr>
                </a:solidFill>
              </a:rPr>
              <a:t>Heisenberg</a:t>
            </a:r>
            <a:r>
              <a:rPr lang="es-ES_tradnl" sz="1600" b="1" dirty="0">
                <a:solidFill>
                  <a:schemeClr val="bg1">
                    <a:lumMod val="75000"/>
                  </a:schemeClr>
                </a:solidFill>
              </a:rPr>
              <a:t> (1925): </a:t>
            </a:r>
            <a:r>
              <a:rPr lang="es-ES_tradnl" sz="1600" i="1" dirty="0">
                <a:solidFill>
                  <a:schemeClr val="bg1">
                    <a:lumMod val="75000"/>
                  </a:schemeClr>
                </a:solidFill>
              </a:rPr>
              <a:t>no se puede determinar, en forma simultánea y con precisión, la posición y el movimiento de un objeto dado:, cuanta mayor certeza se busca en determinar la posición de una partícula, menos se conoce su cantidad de movimientos lineales y, por tanto, su masa y velocidad</a:t>
            </a:r>
            <a:r>
              <a:rPr lang="es-ES_tradnl" sz="1600" b="1" dirty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s-ES_tradnl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2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826886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14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 los límites de la percepción</a:t>
            </a:r>
            <a:endParaRPr lang="es-ES_tradnl" sz="3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524000"/>
            <a:ext cx="78486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/>
                </a:solidFill>
              </a:rPr>
              <a:t>La antropología es una ciencia social, pero no por eso es menos </a:t>
            </a:r>
            <a:r>
              <a:rPr lang="es-ES_tradnl" sz="2000" b="1" i="1" dirty="0">
                <a:solidFill>
                  <a:schemeClr val="bg1"/>
                </a:solidFill>
              </a:rPr>
              <a:t>científica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057400"/>
            <a:ext cx="4343400" cy="901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antropología es una ciencia humana, o social, regida por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principios epistemológicos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y con su propio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rigor metodológico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6400" y="4561117"/>
            <a:ext cx="3352800" cy="891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400" b="1" i="1" dirty="0">
                <a:solidFill>
                  <a:schemeClr val="bg1"/>
                </a:solidFill>
              </a:rPr>
              <a:t>Las ciencias sociales están limitadas en su alcance por la naturaleza de su objeto de estudio…</a:t>
            </a:r>
            <a:endParaRPr lang="es-ES_tradnl" sz="1400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664429"/>
            <a:ext cx="3315620" cy="16962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200400"/>
            <a:ext cx="42672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No obstante, las ciencias sociales presentan problemas metodológicos que no existen en las ciencias exactas, por la naturaleza de su objeto de estudio.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838200" y="4572000"/>
            <a:ext cx="4724400" cy="1440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Los sistemas sociales no permiten ciertos experimentos en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condiciones controladas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de laboratorio, y los efectos predichos son de tipo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cualitativo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: resulta difícil establecer límites cuantitativos para dichas predicciones.</a:t>
            </a:r>
            <a:endParaRPr lang="es-ES_tradnl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0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6357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15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 los límites de la percepción</a:t>
            </a:r>
            <a:endParaRPr lang="es-ES_tradnl" sz="3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9200"/>
            <a:ext cx="7848600" cy="906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b="1" dirty="0">
                <a:solidFill>
                  <a:schemeClr val="bg1"/>
                </a:solidFill>
              </a:rPr>
              <a:t>Si epistemológicamente la antropología está limitada por la naturaleza de su objeto de estudio, a eso debe añadirse la imposibilidad de conocer la realidad como tal… ¿cierto?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146471"/>
            <a:ext cx="4572000" cy="1440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•En términos de lo que puede lograr la investigación antropológica, se acepta que en general el conocimiento obtenido por ella será no un resultado acabado (una “ley universal”), sino una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razón abierta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o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solución provisional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10200" y="4561117"/>
            <a:ext cx="3505200" cy="1429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400" b="1" i="1" dirty="0">
                <a:solidFill>
                  <a:schemeClr val="bg1"/>
                </a:solidFill>
              </a:rPr>
              <a:t>El dilema de la observación participante: </a:t>
            </a:r>
            <a:r>
              <a:rPr lang="es-ES_tradnl" sz="1400" i="1" dirty="0">
                <a:solidFill>
                  <a:schemeClr val="bg1"/>
                </a:solidFill>
              </a:rPr>
              <a:t>para ser más exacta, la observación debe ser directa; pero al tiempo implica participar en aquello que se observa. El reto consiste en separar al observador de lo que observa.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050" y="2286000"/>
            <a:ext cx="3401205" cy="1981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657600"/>
            <a:ext cx="42672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Esas razones abiertas serán el principio del que partan nuevas líneas de investigación antropológica, hacia nuevos horizontes de quehacer científico-social.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838200" y="4953000"/>
            <a:ext cx="47244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Doelker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reflexiona: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“¿Qué historia es más verdadera, la que ha sucedido realmente, o aquella que </a:t>
            </a:r>
            <a:r>
              <a:rPr lang="es-ES_tradnl" b="1" i="1" dirty="0">
                <a:solidFill>
                  <a:schemeClr val="bg1">
                    <a:lumMod val="75000"/>
                  </a:schemeClr>
                </a:solidFill>
              </a:rPr>
              <a:t>reproduce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 con mayor acierto la verdad de la vida?”</a:t>
            </a:r>
            <a:endParaRPr lang="es-ES_tradnl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09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6357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16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ANTROPOLOGÍA, CINE y los límites de la percepción</a:t>
            </a:r>
            <a:endParaRPr lang="es-ES_tradnl" sz="3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9200"/>
            <a:ext cx="7848600" cy="63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/>
                </a:solidFill>
              </a:rPr>
              <a:t>¿Es posible ver si en un texto la situación representada se corresponde con el “estado real de las cosas”, si es </a:t>
            </a:r>
            <a:r>
              <a:rPr lang="es-ES_tradnl" sz="2000" b="1" i="1" dirty="0">
                <a:solidFill>
                  <a:schemeClr val="bg1"/>
                </a:solidFill>
              </a:rPr>
              <a:t>documental</a:t>
            </a:r>
            <a:r>
              <a:rPr lang="es-ES_tradnl" sz="2000" b="1" dirty="0">
                <a:solidFill>
                  <a:schemeClr val="bg1"/>
                </a:solidFill>
              </a:rPr>
              <a:t> o </a:t>
            </a:r>
            <a:r>
              <a:rPr lang="es-ES_tradnl" sz="2000" b="1" i="1" dirty="0">
                <a:solidFill>
                  <a:schemeClr val="bg1"/>
                </a:solidFill>
              </a:rPr>
              <a:t>ficción</a:t>
            </a:r>
            <a:r>
              <a:rPr lang="es-ES_tradnl" sz="20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057400"/>
            <a:ext cx="45720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•Hubo una época en que se podía tener la certeza de que la imagen captada por la fotografía, por ejemplo, era una representación “real”.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91200" y="4561117"/>
            <a:ext cx="2971800" cy="1699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500" b="1" i="1" dirty="0">
                <a:solidFill>
                  <a:schemeClr val="bg1"/>
                </a:solidFill>
              </a:rPr>
              <a:t>Al poco tiempo de surgida la fotografía como arte plástico y como medio de registro documental, se descubrieron sus posibilidades de reinterpretación, o manipulación, de lo real.</a:t>
            </a:r>
            <a:endParaRPr lang="es-ES_tradnl" sz="1500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981200"/>
            <a:ext cx="2438400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505200"/>
            <a:ext cx="42672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Doelker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“en los medios, la distinción entre géneros no está (…) en el producto mismo, sino (…) en la intención y pretensión de quien lo realiza”.</a:t>
            </a:r>
            <a:endParaRPr lang="es-ES_tradnl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38200" y="4953000"/>
            <a:ext cx="4724400" cy="901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intención puede ser documental (Hnos.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Lumière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), o argumental-ficcional (Georges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Méliès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, o Alice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Guy-Blaché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).</a:t>
            </a:r>
            <a:endParaRPr lang="es-ES_tradnl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14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7119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17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REALIDAD PRIMARIA VS. REALIDAD MEDIADA</a:t>
            </a:r>
            <a:endParaRPr lang="es-ES_tradnl" sz="3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86538"/>
            <a:ext cx="7848600" cy="63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100" b="1" dirty="0">
                <a:solidFill>
                  <a:schemeClr val="bg1"/>
                </a:solidFill>
              </a:rPr>
              <a:t>Aún en los inicios del cine documental, había ya “intervenciones” en la realidad que intentaba representar.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81200"/>
            <a:ext cx="9144000" cy="533400"/>
            <a:chOff x="0" y="1981200"/>
            <a:chExt cx="9144000" cy="5334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5334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Ya desde los inicios del cine se plantea la verdad a dos niveles: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2814935"/>
            <a:ext cx="9144000" cy="457200"/>
            <a:chOff x="0" y="1981200"/>
            <a:chExt cx="9144000" cy="457200"/>
          </a:xfrm>
        </p:grpSpPr>
        <p:sp>
          <p:nvSpPr>
            <p:cNvPr id="37" name="Rectangle 36"/>
            <p:cNvSpPr/>
            <p:nvPr/>
          </p:nvSpPr>
          <p:spPr>
            <a:xfrm>
              <a:off x="0" y="1981200"/>
              <a:ext cx="9144000" cy="4572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239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Lo “fáctico”, asociado a lo “documental”, realidad primaria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3576935"/>
            <a:ext cx="9144000" cy="457200"/>
            <a:chOff x="0" y="1981200"/>
            <a:chExt cx="9144000" cy="457200"/>
          </a:xfrm>
        </p:grpSpPr>
        <p:sp>
          <p:nvSpPr>
            <p:cNvPr id="29" name="Rectangle 36"/>
            <p:cNvSpPr/>
            <p:nvPr/>
          </p:nvSpPr>
          <p:spPr>
            <a:xfrm>
              <a:off x="0" y="1981200"/>
              <a:ext cx="9144000" cy="4572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8001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Lo “simbólico”, relativo a la interpretación, a lo que ha sido mediado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35"/>
          <p:cNvGrpSpPr/>
          <p:nvPr/>
        </p:nvGrpSpPr>
        <p:grpSpPr>
          <a:xfrm>
            <a:off x="0" y="4338934"/>
            <a:ext cx="9144000" cy="1708162"/>
            <a:chOff x="0" y="1981198"/>
            <a:chExt cx="9144000" cy="1977041"/>
          </a:xfrm>
        </p:grpSpPr>
        <p:sp>
          <p:nvSpPr>
            <p:cNvPr id="44" name="Rectangle 36"/>
            <p:cNvSpPr/>
            <p:nvPr/>
          </p:nvSpPr>
          <p:spPr>
            <a:xfrm>
              <a:off x="0" y="1981198"/>
              <a:ext cx="9144000" cy="1945447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45" name="TextBox 37"/>
            <p:cNvSpPr txBox="1"/>
            <p:nvPr/>
          </p:nvSpPr>
          <p:spPr>
            <a:xfrm>
              <a:off x="1143000" y="1981200"/>
              <a:ext cx="7848600" cy="1977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¿DÓNDE TERMINA LO DOCUMENTAL Y DÓNDE COMIENZA LA FICCIÓN?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Para algunos, todo lo transmitido por los medios de comunicación (realidad 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mediada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), incluido el cine, es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ficción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. Para otros, toda representación de lo real es testimonio de lo humano, y por tanto, es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documental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: perspectiva antropológica del cine.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5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5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71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7" y="6303899"/>
            <a:ext cx="5788151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18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REALIDAD PRIMARIA VS. REALIDAD MEDIADA</a:t>
            </a:r>
            <a:endParaRPr lang="es-ES_tradnl" sz="3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9200"/>
            <a:ext cx="78486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/>
                </a:solidFill>
              </a:rPr>
              <a:t>Quizá convenga mantener separado lo </a:t>
            </a:r>
            <a:r>
              <a:rPr lang="es-ES_tradnl" sz="2000" b="1" i="1" dirty="0">
                <a:solidFill>
                  <a:schemeClr val="bg1"/>
                </a:solidFill>
              </a:rPr>
              <a:t>documental</a:t>
            </a:r>
            <a:r>
              <a:rPr lang="es-ES_tradnl" sz="2000" b="1" dirty="0">
                <a:solidFill>
                  <a:schemeClr val="bg1"/>
                </a:solidFill>
              </a:rPr>
              <a:t> de la </a:t>
            </a:r>
            <a:r>
              <a:rPr lang="es-ES_tradnl" sz="2000" b="1" i="1" dirty="0">
                <a:solidFill>
                  <a:schemeClr val="bg1"/>
                </a:solidFill>
              </a:rPr>
              <a:t>ficción</a:t>
            </a:r>
            <a:r>
              <a:rPr lang="es-ES_tradnl" sz="2000" b="1" dirty="0">
                <a:solidFill>
                  <a:schemeClr val="bg1"/>
                </a:solidFill>
              </a:rPr>
              <a:t>, pero…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057400"/>
            <a:ext cx="37338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•¿Puede afirmarse que un documental es más verdadero que un filme argumental, o que “ficcional” equivale a “no verdadero”?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00600" y="4744966"/>
            <a:ext cx="396240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500" b="1" i="1" dirty="0">
                <a:solidFill>
                  <a:schemeClr val="bg1"/>
                </a:solidFill>
              </a:rPr>
              <a:t>La realidad es realidad percibida. Pero la percepción está limitada, al menos por los sentidos.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09902"/>
            <a:ext cx="4208470" cy="2038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670471"/>
            <a:ext cx="3124200" cy="901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respuesta es… </a:t>
            </a: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no necesariamente. Reflexiona por qué.</a:t>
            </a:r>
            <a:endParaRPr lang="es-ES_tradnl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38200" y="4953000"/>
            <a:ext cx="3810000" cy="901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Doelker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: en principio, como diría Platón, es verdadero aquello que percibimos. ¿Cierto?</a:t>
            </a:r>
            <a:endParaRPr lang="es-ES_tradnl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2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7" y="6303899"/>
            <a:ext cx="5788151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19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REALIDAD Y PERCEPCIÓN</a:t>
            </a:r>
            <a:endParaRPr lang="es-ES_tradnl" sz="4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86538"/>
            <a:ext cx="7848600" cy="63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100" b="1" dirty="0">
                <a:solidFill>
                  <a:schemeClr val="bg1"/>
                </a:solidFill>
              </a:rPr>
              <a:t>Los sentidos </a:t>
            </a:r>
            <a:r>
              <a:rPr lang="es-ES_tradnl" sz="2100" b="1" i="1" dirty="0">
                <a:solidFill>
                  <a:schemeClr val="bg1"/>
                </a:solidFill>
              </a:rPr>
              <a:t>limitan</a:t>
            </a:r>
            <a:r>
              <a:rPr lang="es-ES_tradnl" sz="2100" b="1" dirty="0">
                <a:solidFill>
                  <a:schemeClr val="bg1"/>
                </a:solidFill>
              </a:rPr>
              <a:t> nuestra capacidad de percibir la realidad, y además, los seres humanos percibimos </a:t>
            </a:r>
            <a:r>
              <a:rPr lang="es-ES_tradnl" sz="2100" b="1" i="1" dirty="0">
                <a:solidFill>
                  <a:schemeClr val="bg1"/>
                </a:solidFill>
              </a:rPr>
              <a:t>selectivamente</a:t>
            </a:r>
            <a:r>
              <a:rPr lang="es-ES_tradnl" sz="2100" b="1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81200"/>
            <a:ext cx="9144000" cy="533400"/>
            <a:chOff x="0" y="1981200"/>
            <a:chExt cx="9144000" cy="5334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5334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Vemos los objetivos tal como aparecen a nuestros ojos.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2667000"/>
            <a:ext cx="9144000" cy="766465"/>
            <a:chOff x="0" y="1981199"/>
            <a:chExt cx="9144000" cy="766465"/>
          </a:xfrm>
        </p:grpSpPr>
        <p:sp>
          <p:nvSpPr>
            <p:cNvPr id="37" name="Rectangle 36"/>
            <p:cNvSpPr/>
            <p:nvPr/>
          </p:nvSpPr>
          <p:spPr>
            <a:xfrm>
              <a:off x="0" y="1981199"/>
              <a:ext cx="9144000" cy="766465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239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Pero nuestros sentidos no son capaces de llegar hasta  “las cosas en sí” (Kant).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3657600"/>
            <a:ext cx="9144000" cy="1085165"/>
            <a:chOff x="0" y="1957864"/>
            <a:chExt cx="9144000" cy="1085165"/>
          </a:xfrm>
        </p:grpSpPr>
        <p:sp>
          <p:nvSpPr>
            <p:cNvPr id="29" name="Rectangle 36"/>
            <p:cNvSpPr/>
            <p:nvPr/>
          </p:nvSpPr>
          <p:spPr>
            <a:xfrm>
              <a:off x="0" y="1957864"/>
              <a:ext cx="9144000" cy="10668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8001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La 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realidad primaria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y nuestra 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idea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de ella está 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mediada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por las ideas que otros tienen sobre esa idea: no son más que “sombras” de las “sombras” (la 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parábola de la caverna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de Platón). 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35"/>
          <p:cNvGrpSpPr/>
          <p:nvPr/>
        </p:nvGrpSpPr>
        <p:grpSpPr>
          <a:xfrm>
            <a:off x="0" y="4872335"/>
            <a:ext cx="9144000" cy="1147465"/>
            <a:chOff x="0" y="1981199"/>
            <a:chExt cx="9144000" cy="1328086"/>
          </a:xfrm>
        </p:grpSpPr>
        <p:sp>
          <p:nvSpPr>
            <p:cNvPr id="44" name="Rectangle 36"/>
            <p:cNvSpPr/>
            <p:nvPr/>
          </p:nvSpPr>
          <p:spPr>
            <a:xfrm>
              <a:off x="0" y="1981199"/>
              <a:ext cx="9144000" cy="1328086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45" name="TextBox 37"/>
            <p:cNvSpPr txBox="1"/>
            <p:nvPr/>
          </p:nvSpPr>
          <p:spPr>
            <a:xfrm>
              <a:off x="1143000" y="1981200"/>
              <a:ext cx="7848600" cy="122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Es imposible que podamos registrar toda la información del entorno. Por ende, nuestra percepción es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selectiva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: 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percibimos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una selección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de los hechos de la realidad, aquello que sea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significativo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para nosotros.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5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5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150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5595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04800"/>
            <a:ext cx="766354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ANTROPOLOGÍA: EL </a:t>
            </a:r>
            <a:r>
              <a:rPr lang="es-ES_tradnl" sz="3800" i="1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OTRO</a:t>
            </a:r>
            <a:r>
              <a:rPr lang="es-ES_tradnl" sz="3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 COMO OBJETO DE ESTUDIO</a:t>
            </a:r>
            <a:endParaRPr lang="es-ES_tradnl" sz="3800" i="1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619563"/>
            <a:ext cx="434340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b="1" dirty="0">
                <a:solidFill>
                  <a:schemeClr val="bg1"/>
                </a:solidFill>
                <a:latin typeface="Gill Sans"/>
                <a:cs typeface="Gill Sans"/>
              </a:rPr>
              <a:t>¿QUÉ ES? ¿QUÉ ESTUDIA?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057400"/>
            <a:ext cx="3581400" cy="89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•La antropología estudia al ser humano en forma integral: su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biología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y su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dimensión social y cultural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86400" y="4800600"/>
            <a:ext cx="3200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spc="-1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CINEMATOGRAFÍA = </a:t>
            </a:r>
            <a:r>
              <a:rPr lang="es-ES_tradnl" sz="2400" spc="-15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MANIFESTACIÓN DE LA CULTURA</a:t>
            </a:r>
            <a:endParaRPr lang="es-ES_tradnl" sz="2400" spc="-150" dirty="0">
              <a:gradFill>
                <a:gsLst>
                  <a:gs pos="0">
                    <a:srgbClr val="E8BB03"/>
                  </a:gs>
                  <a:gs pos="100000">
                    <a:srgbClr val="D58202"/>
                  </a:gs>
                </a:gsLst>
                <a:lin ang="5400000" scaled="0"/>
              </a:gra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20" name="TextBox 11"/>
          <p:cNvSpPr txBox="1"/>
          <p:nvPr/>
        </p:nvSpPr>
        <p:spPr>
          <a:xfrm>
            <a:off x="838200" y="3124200"/>
            <a:ext cx="3810000" cy="116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 Es una disciplina científica</a:t>
            </a:r>
            <a:r>
              <a:rPr lang="es-ES_tradnl" sz="1700" i="1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integradora</a:t>
            </a:r>
            <a:r>
              <a:rPr lang="es-ES_tradnl" sz="170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, que estudia al hombre como creador de sociedad y cultura, y como producto de ambas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838200" y="4495800"/>
            <a:ext cx="3886200" cy="1437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•La antropología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integra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diversas especialidades: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antropología física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(biología),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arqueología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(culturas antiguas),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lingüística 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(estudio del lenguaje y las lenguas),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antropología social y cultural 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(etnología)</a:t>
            </a:r>
          </a:p>
        </p:txBody>
      </p:sp>
      <p:sp>
        <p:nvSpPr>
          <p:cNvPr id="23" name="TextBox 11"/>
          <p:cNvSpPr txBox="1"/>
          <p:nvPr/>
        </p:nvSpPr>
        <p:spPr>
          <a:xfrm>
            <a:off x="5029200" y="1676400"/>
            <a:ext cx="3581400" cy="1437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 La antropología estudia las </a:t>
            </a:r>
            <a:r>
              <a:rPr lang="es-ES_tradnl" sz="1700" i="1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respuestas del ser humano</a:t>
            </a:r>
            <a:r>
              <a:rPr lang="es-ES_tradnl" sz="170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 ante su medio, ambiental y social. Distingue a la cultura y sus productos como </a:t>
            </a:r>
            <a:r>
              <a:rPr lang="es-ES_tradnl" sz="1700" i="1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elemento diferenciador de las sociedades</a:t>
            </a:r>
            <a:endParaRPr lang="es-ES_tradnl" sz="1700">
              <a:solidFill>
                <a:schemeClr val="bg1">
                  <a:lumMod val="75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5029200" y="3357977"/>
            <a:ext cx="3581400" cy="90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  <a:latin typeface="Gill Sans Light"/>
                <a:cs typeface="Gill Sans Light"/>
              </a:rPr>
              <a:t>• Toda manifestación cultural cae dentro de la esfera de la observación antropológica</a:t>
            </a:r>
          </a:p>
        </p:txBody>
      </p:sp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10" grpId="1"/>
      <p:bldP spid="12" grpId="0"/>
      <p:bldP spid="18" grpId="0"/>
      <p:bldP spid="20" grpId="0"/>
      <p:bldP spid="22" grpId="0"/>
      <p:bldP spid="2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7" y="6303899"/>
            <a:ext cx="5788151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20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PERCEPCIÓN SELECTIVA, LENGUA Y APRENDIZAJE</a:t>
            </a:r>
            <a:endParaRPr lang="es-ES_tradnl" sz="28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9200"/>
            <a:ext cx="7848600" cy="6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/>
                </a:solidFill>
              </a:rPr>
              <a:t>¿Qué implicaciones tienen estas limitaciones en el campo de observación antropológica?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057400"/>
            <a:ext cx="4572000" cy="1440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Reflexiona:</a:t>
            </a: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 si por percepción selectiva entendemos que “pasamos por alto” ciertas cosas,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¿qué significa esto para el antropólogo en particular, y para el científico social en general?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0" y="4512543"/>
            <a:ext cx="3048000" cy="116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500" b="1" i="1" dirty="0">
                <a:solidFill>
                  <a:schemeClr val="bg1"/>
                </a:solidFill>
              </a:rPr>
              <a:t>Cuando observamos unas cosas, dejamos de ver otras… “Seleccionamos” aquello que consideramos importante.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133600"/>
            <a:ext cx="3083871" cy="2089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657600"/>
            <a:ext cx="44196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lengua es instrumento fundamental para dotar de significado, y ello se hace por consenso: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p.e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., los </a:t>
            </a:r>
            <a:r>
              <a:rPr lang="es-ES_tradnl" dirty="0" err="1">
                <a:solidFill>
                  <a:schemeClr val="bg1">
                    <a:lumMod val="75000"/>
                  </a:schemeClr>
                </a:solidFill>
              </a:rPr>
              <a:t>chukchees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del Ártico distinguen 20 variedades de pieles de reno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838200" y="4953000"/>
            <a:ext cx="3810000" cy="901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percepción está, además, </a:t>
            </a:r>
            <a:r>
              <a:rPr lang="es-ES_tradnl" i="1" dirty="0">
                <a:solidFill>
                  <a:schemeClr val="bg1">
                    <a:lumMod val="75000"/>
                  </a:schemeClr>
                </a:solidFill>
              </a:rPr>
              <a:t>mediada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por la lengua, la convención y el aprendizaje.</a:t>
            </a:r>
            <a:endParaRPr lang="es-ES_tradnl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7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6357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21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LA REALIDAD, PERCEPCIÓN E INTERPRETACIÓN</a:t>
            </a:r>
            <a:endParaRPr lang="es-ES_tradnl" sz="28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9200"/>
            <a:ext cx="78486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/>
                </a:solidFill>
              </a:rPr>
              <a:t>En resumen…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1752600"/>
            <a:ext cx="3657600" cy="63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percepción busca </a:t>
            </a:r>
            <a:r>
              <a:rPr lang="es-ES_tradnl" b="1" i="1" dirty="0">
                <a:solidFill>
                  <a:schemeClr val="bg1">
                    <a:lumMod val="75000"/>
                  </a:schemeClr>
                </a:solidFill>
              </a:rPr>
              <a:t>simplificar 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por medio de la </a:t>
            </a:r>
            <a:r>
              <a:rPr lang="es-ES_tradnl" b="1" i="1" dirty="0">
                <a:solidFill>
                  <a:schemeClr val="bg1">
                    <a:lumMod val="75000"/>
                  </a:schemeClr>
                </a:solidFill>
              </a:rPr>
              <a:t>selección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9200" y="4318052"/>
            <a:ext cx="3429000" cy="1701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500" i="1" dirty="0">
                <a:solidFill>
                  <a:schemeClr val="bg1"/>
                </a:solidFill>
              </a:rPr>
              <a:t>La realidad puede ser percibida de distinta forma por distintas personas y sociedades, y por tanto, se vuelve subjetiva. </a:t>
            </a:r>
            <a:r>
              <a:rPr lang="es-ES_tradnl" sz="1500" b="1" i="1" dirty="0">
                <a:solidFill>
                  <a:schemeClr val="bg1"/>
                </a:solidFill>
              </a:rPr>
              <a:t>¿Qué pasa cuando percibimos algo que está fuera de lo que conocemos? ¿Cuál es nuestra reacción?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447800"/>
            <a:ext cx="2242242" cy="2622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2568176"/>
            <a:ext cx="4038600" cy="63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percepción </a:t>
            </a:r>
            <a:r>
              <a:rPr lang="es-ES_tradnl" b="1" i="1" dirty="0">
                <a:solidFill>
                  <a:schemeClr val="bg1">
                    <a:lumMod val="75000"/>
                  </a:schemeClr>
                </a:solidFill>
              </a:rPr>
              <a:t>ordena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 según ideas </a:t>
            </a:r>
            <a:r>
              <a:rPr lang="es-ES_tradnl" b="1" i="1" dirty="0">
                <a:solidFill>
                  <a:schemeClr val="bg1">
                    <a:lumMod val="75000"/>
                  </a:schemeClr>
                </a:solidFill>
              </a:rPr>
              <a:t>preexistentes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838200" y="3477367"/>
            <a:ext cx="36576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percepción</a:t>
            </a:r>
            <a:r>
              <a:rPr lang="es-ES_tradnl" b="1" i="1" dirty="0">
                <a:solidFill>
                  <a:schemeClr val="bg1">
                    <a:lumMod val="75000"/>
                  </a:schemeClr>
                </a:solidFill>
              </a:rPr>
              <a:t> configura el mundo y la realidad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, de fuera hacia dentro, pero también de dentro hacia afuera, como </a:t>
            </a: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proyección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s-ES_tradnl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838200" y="4876800"/>
            <a:ext cx="388620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• La realidad que por desconocida no ha sido interpretada, resulta </a:t>
            </a:r>
            <a:r>
              <a:rPr lang="es-ES_tradnl" b="1" i="1" dirty="0">
                <a:solidFill>
                  <a:schemeClr val="bg1">
                    <a:lumMod val="75000"/>
                  </a:schemeClr>
                </a:solidFill>
              </a:rPr>
              <a:t>desconcertante</a:t>
            </a: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o perturbadora, y conduce a la incomunicación.</a:t>
            </a:r>
            <a:endParaRPr lang="es-ES_tradnl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6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7" y="6303899"/>
            <a:ext cx="5788151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22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5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LA REALIDAD PROYECTADA</a:t>
            </a:r>
            <a:endParaRPr lang="es-ES_tradnl" sz="35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86538"/>
            <a:ext cx="7848600" cy="63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100" b="1" dirty="0">
                <a:solidFill>
                  <a:schemeClr val="bg1"/>
                </a:solidFill>
              </a:rPr>
              <a:t>Aquello que no nos parece familiar, nos inquieta, nos hace sentir amenazados o nos da una sensación de caos…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81200"/>
            <a:ext cx="9144000" cy="533400"/>
            <a:chOff x="0" y="1981200"/>
            <a:chExt cx="9144000" cy="5334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5334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Necesitamos “encasillar” la realidad para aprehenderla.</a:t>
              </a: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2667000"/>
            <a:ext cx="9144000" cy="766465"/>
            <a:chOff x="0" y="1981199"/>
            <a:chExt cx="9144000" cy="766465"/>
          </a:xfrm>
        </p:grpSpPr>
        <p:sp>
          <p:nvSpPr>
            <p:cNvPr id="37" name="Rectangle 36"/>
            <p:cNvSpPr/>
            <p:nvPr/>
          </p:nvSpPr>
          <p:spPr>
            <a:xfrm>
              <a:off x="0" y="1981199"/>
              <a:ext cx="9144000" cy="766465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239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Precisamos de las etiquetas, las categorías, para dar sentido a lo que se nos presenta como 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caos.</a:t>
              </a: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3657600"/>
            <a:ext cx="9144000" cy="1085165"/>
            <a:chOff x="0" y="1957864"/>
            <a:chExt cx="9144000" cy="1085165"/>
          </a:xfrm>
        </p:grpSpPr>
        <p:sp>
          <p:nvSpPr>
            <p:cNvPr id="29" name="Rectangle 36"/>
            <p:cNvSpPr/>
            <p:nvPr/>
          </p:nvSpPr>
          <p:spPr>
            <a:xfrm>
              <a:off x="0" y="1957864"/>
              <a:ext cx="9144000" cy="10668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8001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Incluso buscamos dar sentido a aquello que aparentemente no lo tiene. 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Ello es parte de nuestro proceso de asimilación de nuevos conocimientos.</a:t>
              </a: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35"/>
          <p:cNvGrpSpPr/>
          <p:nvPr/>
        </p:nvGrpSpPr>
        <p:grpSpPr>
          <a:xfrm>
            <a:off x="0" y="4872335"/>
            <a:ext cx="9144000" cy="1147465"/>
            <a:chOff x="0" y="1981199"/>
            <a:chExt cx="9144000" cy="1328086"/>
          </a:xfrm>
        </p:grpSpPr>
        <p:sp>
          <p:nvSpPr>
            <p:cNvPr id="44" name="Rectangle 36"/>
            <p:cNvSpPr/>
            <p:nvPr/>
          </p:nvSpPr>
          <p:spPr>
            <a:xfrm>
              <a:off x="0" y="1981199"/>
              <a:ext cx="9144000" cy="1328086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45" name="TextBox 37"/>
            <p:cNvSpPr txBox="1"/>
            <p:nvPr/>
          </p:nvSpPr>
          <p:spPr>
            <a:xfrm>
              <a:off x="1143000" y="1981200"/>
              <a:ext cx="8001000" cy="122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Así surge la primera estrategia de dominio de la realidad, en espacio y tiempo: la 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reproducción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, que incluye al arte, la 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mímesis de la naturaleza, y que puede valerse de signos visuales y auditivos, y la lengua.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5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5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790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7119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23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LA  REPRODUCCIÓN DE LA REALIDAD:</a:t>
            </a:r>
          </a:p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primera estrategia de dominio</a:t>
            </a:r>
            <a:endParaRPr lang="es-ES_tradnl" sz="28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4419600" cy="906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dirty="0">
                <a:solidFill>
                  <a:schemeClr val="bg1"/>
                </a:solidFill>
              </a:rPr>
              <a:t>El ser humano intenta dominar la realidad mediante su </a:t>
            </a:r>
            <a:r>
              <a:rPr lang="es-ES_tradnl" sz="2000" b="1" dirty="0">
                <a:solidFill>
                  <a:schemeClr val="bg1"/>
                </a:solidFill>
              </a:rPr>
              <a:t>reproducción, </a:t>
            </a:r>
            <a:r>
              <a:rPr lang="es-ES_tradnl" sz="2000" dirty="0">
                <a:solidFill>
                  <a:schemeClr val="bg1"/>
                </a:solidFill>
              </a:rPr>
              <a:t>primero, y después</a:t>
            </a:r>
            <a:r>
              <a:rPr lang="es-ES_tradnl" sz="2000" b="1" dirty="0">
                <a:solidFill>
                  <a:schemeClr val="bg1"/>
                </a:solidFill>
              </a:rPr>
              <a:t> comentándola…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971800"/>
            <a:ext cx="4495800" cy="89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•La realidad óptica se puede 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reproducir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 mediante signos visuales, como los que usan la pintura y la fotografía, del tipo análogo e icónico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0" y="3286748"/>
            <a:ext cx="3200400" cy="1971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s-ES_tradnl" sz="1500" i="1" dirty="0">
                <a:solidFill>
                  <a:schemeClr val="bg1"/>
                </a:solidFill>
              </a:rPr>
              <a:t>Además de reproducir lo visual y lo auditivo, la lengua puede ofrecer, a través de la literatura, la representación de la realidad olfativa, gustativa y táctil, haciendo uso de un sistema de signos convencional y abstracto, no analógico.</a:t>
            </a:r>
            <a:endParaRPr lang="es-ES_tradnl" sz="15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230" y="1371600"/>
            <a:ext cx="269748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4089531"/>
            <a:ext cx="4572000" cy="116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La realidad acústica se puede 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reproducir 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mediante el 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arte musical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, o 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el registro fonográfico y las onomatopeyas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, en ocasiones como mímesis, en otras como expresión religiosa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38200" y="5410200"/>
            <a:ext cx="5943600" cy="62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Finalmente, la reproducción de la realidad también se puede hacer mediante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 la lengua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, que es </a:t>
            </a:r>
            <a:r>
              <a:rPr lang="es-ES_tradnl" sz="1700">
                <a:solidFill>
                  <a:schemeClr val="bg1">
                    <a:lumMod val="75000"/>
                  </a:schemeClr>
                </a:solidFill>
              </a:rPr>
              <a:t>un código 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artificial y arbitrario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45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6357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24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EL COMENTARIO DE LA REALIDAD:</a:t>
            </a:r>
          </a:p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segunda estrategia de dominio</a:t>
            </a:r>
            <a:endParaRPr lang="es-ES_tradnl" sz="28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4419600" cy="906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dirty="0">
                <a:solidFill>
                  <a:schemeClr val="bg1"/>
                </a:solidFill>
              </a:rPr>
              <a:t>No basta intentar reproducir la realidad para dar orden a lo caótico. Es preciso, además, </a:t>
            </a:r>
            <a:r>
              <a:rPr lang="es-ES_tradnl" sz="2000" b="1" i="1" dirty="0">
                <a:solidFill>
                  <a:schemeClr val="bg1"/>
                </a:solidFill>
              </a:rPr>
              <a:t>comentarla.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819400"/>
            <a:ext cx="4648200" cy="116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•El comentario cumple la misma función en el dominio de la realidad que el que tenía el coro griego en las representaciones de la tragedia clásica: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 reflexiona sobre los hechos representados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8400" y="3462737"/>
            <a:ext cx="259080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s-ES_tradnl" sz="1500" i="1" dirty="0">
                <a:solidFill>
                  <a:schemeClr val="bg1"/>
                </a:solidFill>
              </a:rPr>
              <a:t>Imagen moderna de lo que pudo ser un coro griego en la tragedia clásica</a:t>
            </a:r>
            <a:endParaRPr lang="es-ES_tradnl" sz="15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600200"/>
            <a:ext cx="2585085" cy="1728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4089531"/>
            <a:ext cx="5562600" cy="116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La segunda estrategia de dominio de la realidad, el comentario, hace posible que los medios de comunicación trasciendan la mera reproducción, para alcanzar una función de </a:t>
            </a:r>
            <a:r>
              <a:rPr lang="es-ES_tradnl" sz="1700" b="1" dirty="0">
                <a:solidFill>
                  <a:schemeClr val="bg1">
                    <a:lumMod val="75000"/>
                  </a:schemeClr>
                </a:solidFill>
              </a:rPr>
              <a:t>mediadores o comentaristas de la realidad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: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38200" y="5410200"/>
            <a:ext cx="6705600" cy="62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Emisor y receptor ya no tienen que encontrarse en el lugar de los hechos para referirse a esa realidad: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 los hechos son mediatizados.</a:t>
            </a:r>
          </a:p>
        </p:txBody>
      </p:sp>
    </p:spTree>
    <p:extLst>
      <p:ext uri="{BB962C8B-B14F-4D97-AF65-F5344CB8AC3E}">
        <p14:creationId xmlns:p14="http://schemas.microsoft.com/office/powerpoint/2010/main" val="349675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5595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25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REALIDAD MEDIAL: nexo entre reproducción y comentario</a:t>
            </a:r>
            <a:endParaRPr lang="es-ES_tradnl" sz="28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95400"/>
            <a:ext cx="44196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dirty="0">
                <a:solidFill>
                  <a:schemeClr val="bg1"/>
                </a:solidFill>
              </a:rPr>
              <a:t>Realidad medial = realidad </a:t>
            </a:r>
            <a:r>
              <a:rPr lang="es-ES_tradnl" sz="2000" i="1" dirty="0">
                <a:solidFill>
                  <a:schemeClr val="bg1"/>
                </a:solidFill>
              </a:rPr>
              <a:t>mediatizada</a:t>
            </a:r>
            <a:endParaRPr lang="es-ES_tradnl" sz="2000" b="1" i="1" dirty="0">
              <a:solidFill>
                <a:schemeClr val="bg1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1981200"/>
            <a:ext cx="4495800" cy="1437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•En un principio, los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</a:rPr>
              <a:t>medios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 abarcaban simplemente un sentido de transmisión de la realidad (sonidos e imágenes). Ahora sabemos que funcionan también para su registro, reproducción y almacenamiento.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38800" y="4364045"/>
            <a:ext cx="3200400" cy="360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700" i="1" dirty="0">
                <a:solidFill>
                  <a:schemeClr val="bg1"/>
                </a:solidFill>
              </a:rPr>
              <a:t>Los </a:t>
            </a:r>
            <a:r>
              <a:rPr lang="es-ES_tradnl" sz="1700" dirty="0" err="1">
                <a:solidFill>
                  <a:schemeClr val="bg1"/>
                </a:solidFill>
              </a:rPr>
              <a:t>mass</a:t>
            </a:r>
            <a:r>
              <a:rPr lang="es-ES_tradnl" sz="1700" dirty="0">
                <a:solidFill>
                  <a:schemeClr val="bg1"/>
                </a:solidFill>
              </a:rPr>
              <a:t> media</a:t>
            </a:r>
            <a:r>
              <a:rPr lang="es-ES_tradnl" sz="1700" i="1" dirty="0">
                <a:solidFill>
                  <a:schemeClr val="bg1"/>
                </a:solidFill>
              </a:rPr>
              <a:t> y su desarrollo</a:t>
            </a:r>
            <a:endParaRPr lang="es-ES_tradnl" sz="17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057400"/>
            <a:ext cx="3088343" cy="2114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886200"/>
            <a:ext cx="4495800" cy="89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Posterior a la etapa “</a:t>
            </a:r>
            <a:r>
              <a:rPr lang="es-ES_tradnl" sz="1700" dirty="0" err="1">
                <a:solidFill>
                  <a:schemeClr val="bg1">
                    <a:lumMod val="75000"/>
                  </a:schemeClr>
                </a:solidFill>
              </a:rPr>
              <a:t>pretécnica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” (el cuadro y el libro, </a:t>
            </a:r>
            <a:r>
              <a:rPr lang="es-ES_tradnl" sz="1700" dirty="0" err="1">
                <a:solidFill>
                  <a:schemeClr val="bg1">
                    <a:lumMod val="75000"/>
                  </a:schemeClr>
                </a:solidFill>
              </a:rPr>
              <a:t>p.e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.), la llegada de los </a:t>
            </a:r>
            <a:r>
              <a:rPr lang="es-ES_tradnl" sz="1700" i="1" dirty="0" err="1">
                <a:solidFill>
                  <a:schemeClr val="bg1">
                    <a:lumMod val="75000"/>
                  </a:schemeClr>
                </a:solidFill>
              </a:rPr>
              <a:t>mass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</a:rPr>
              <a:t> media 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supone un aumento en el número de los receptores.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38200" y="5257800"/>
            <a:ext cx="7924800" cy="62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Los medios audiovisuales, como el cine y la TV, aportan en principio un acercamiento a la percepción “natural” en su sentido clásico, pero también limitada o parcial.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00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9405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26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5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MASS MEDIA: Reproducción y comentario</a:t>
            </a:r>
            <a:endParaRPr lang="es-ES_tradnl" sz="35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86538"/>
            <a:ext cx="7848600" cy="63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>
                    <a:lumMod val="75000"/>
                  </a:schemeClr>
                </a:solidFill>
              </a:rPr>
              <a:t>Lo más importante de la reproducción audiovisual son las nuevas posibilidades de combinación de reproducción y comentario…</a:t>
            </a:r>
            <a:endParaRPr lang="es-ES_tradnl" sz="20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81200"/>
            <a:ext cx="9144000" cy="1066800"/>
            <a:chOff x="0" y="1981200"/>
            <a:chExt cx="9144000" cy="10668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10668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En los medios de un solo código (sólo sonido o sólo escritura, </a:t>
              </a:r>
              <a:r>
                <a:rPr lang="es-ES_tradnl" sz="2100" spc="-100" dirty="0" err="1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p.e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.), reproducción y comentario se refieren al mismo acontecimiento de la realidad: 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un partido de futbol transmitido por la radio</a:t>
              </a: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3276600"/>
            <a:ext cx="9144000" cy="1399640"/>
            <a:chOff x="0" y="1981199"/>
            <a:chExt cx="9144000" cy="1399640"/>
          </a:xfrm>
        </p:grpSpPr>
        <p:sp>
          <p:nvSpPr>
            <p:cNvPr id="37" name="Rectangle 36"/>
            <p:cNvSpPr/>
            <p:nvPr/>
          </p:nvSpPr>
          <p:spPr>
            <a:xfrm>
              <a:off x="0" y="1981199"/>
              <a:ext cx="9144000" cy="139964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239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En los medios audiovisuales (de dos códigos: imagen y sonido), la 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reproducción y el comentario se desplazan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: la reproducción se da por la cámara (de TV, siguiendo con el ejemplo), y el comentario lo hace el locutor (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como voz en off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). </a:t>
              </a:r>
              <a:endParaRPr lang="es-ES_tradnl" sz="2100" b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4876800"/>
            <a:ext cx="9144000" cy="1085165"/>
            <a:chOff x="0" y="1957864"/>
            <a:chExt cx="9144000" cy="1085165"/>
          </a:xfrm>
        </p:grpSpPr>
        <p:sp>
          <p:nvSpPr>
            <p:cNvPr id="29" name="Rectangle 36"/>
            <p:cNvSpPr/>
            <p:nvPr/>
          </p:nvSpPr>
          <p:spPr>
            <a:xfrm>
              <a:off x="0" y="1957864"/>
              <a:ext cx="9144000" cy="10668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8001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Ello significa que, para el espectador, 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 comentario ya no se refiere al acontecimiento, sino a la reproducción del acontecimiento. ELLO IMPLICA UNA “REDUCCIÓN” DEL ACONTECIMIENTO”…</a:t>
              </a: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49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7119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27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457200"/>
            <a:ext cx="7511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REALIDAD AUDIOVISUAL y </a:t>
            </a:r>
            <a:r>
              <a:rPr lang="es-ES_tradnl" sz="2800" i="1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MEDIATIZADA</a:t>
            </a:r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:</a:t>
            </a:r>
          </a:p>
          <a:p>
            <a:r>
              <a:rPr lang="es-ES_tradnl" sz="28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reproducción y comentario</a:t>
            </a:r>
            <a:r>
              <a:rPr lang="es-ES_tradnl" sz="2800" i="1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 se desplazan</a:t>
            </a:r>
            <a:endParaRPr lang="es-ES_tradnl" sz="2800" i="1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7696200" cy="6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900" b="1" dirty="0">
                <a:solidFill>
                  <a:schemeClr val="bg1"/>
                </a:solidFill>
              </a:rPr>
              <a:t>El desplazamiento de reproducción y comentario implica una “reducción” cualitativa y cuantitativa del acontecimiento</a:t>
            </a:r>
            <a:endParaRPr lang="es-ES_tradnl" sz="1900" b="1" i="1" dirty="0">
              <a:solidFill>
                <a:schemeClr val="bg1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4191000"/>
            <a:ext cx="7924800" cy="62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En los medios audiovisuales, imagen y sonido se combinan en distintos niveles, y se manifiestan, a veces indistintamente, como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</a:rPr>
              <a:t>comentario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 y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</a:rPr>
              <a:t>reproducción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652" y="2286000"/>
            <a:ext cx="2028469" cy="18261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4953000"/>
            <a:ext cx="7924800" cy="116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• Ello implica la </a:t>
            </a:r>
            <a:r>
              <a:rPr lang="es-ES_tradnl" sz="1700" i="1" dirty="0">
                <a:solidFill>
                  <a:schemeClr val="bg1">
                    <a:lumMod val="75000"/>
                  </a:schemeClr>
                </a:solidFill>
              </a:rPr>
              <a:t>reducción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 de la realidad óptica-acústica reproducida en el medio: comentario y realidad se confunden en la mente del espectador, confiriendo al medio una autoridad que puede no merecer, o conducir a que la 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realidad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 se confunda con</a:t>
            </a:r>
            <a:r>
              <a:rPr lang="es-ES_tradnl" sz="1700" b="1" i="1" dirty="0">
                <a:solidFill>
                  <a:schemeClr val="bg1">
                    <a:lumMod val="75000"/>
                  </a:schemeClr>
                </a:solidFill>
              </a:rPr>
              <a:t> opinión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 (dilema noticia-editorial periodístico, </a:t>
            </a:r>
            <a:r>
              <a:rPr lang="es-ES_tradnl" sz="1700" dirty="0" err="1">
                <a:solidFill>
                  <a:schemeClr val="bg1">
                    <a:lumMod val="75000"/>
                  </a:schemeClr>
                </a:solidFill>
              </a:rPr>
              <a:t>p.e</a:t>
            </a:r>
            <a:r>
              <a:rPr lang="es-ES_tradnl" sz="1700" dirty="0">
                <a:solidFill>
                  <a:schemeClr val="bg1">
                    <a:lumMod val="75000"/>
                  </a:schemeClr>
                </a:solidFill>
              </a:rPr>
              <a:t>.).</a:t>
            </a:r>
            <a:endParaRPr lang="es-ES_tradnl" sz="17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0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41" y="2286000"/>
            <a:ext cx="1881159" cy="18261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0739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6357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28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5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Comentario por medio de la imagen</a:t>
            </a:r>
            <a:endParaRPr lang="es-ES_tradnl" sz="35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15246"/>
            <a:ext cx="7848600" cy="6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>
                    <a:lumMod val="75000"/>
                  </a:schemeClr>
                </a:solidFill>
              </a:rPr>
              <a:t>No siempre el acontecimiento de la realidad es imagen y sonido, ni el comentario sólo palabras. A veces lo opuesto también sucede…</a:t>
            </a:r>
            <a:endParaRPr lang="es-ES_tradnl" sz="20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05000"/>
            <a:ext cx="9144000" cy="1066800"/>
            <a:chOff x="0" y="1981200"/>
            <a:chExt cx="9144000" cy="10668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10668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En filmes como </a:t>
              </a:r>
              <a:r>
                <a:rPr lang="es-ES_tradnl" sz="2100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Fantasía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, la función del comentario también puede ser desempeñada por la imagen, porque la naturaleza del acontecimiento es acústica.</a:t>
              </a:r>
              <a:endParaRPr lang="es-ES_tradnl" sz="2100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3200400"/>
            <a:ext cx="9144000" cy="1399640"/>
            <a:chOff x="0" y="1981199"/>
            <a:chExt cx="9144000" cy="1399640"/>
          </a:xfrm>
        </p:grpSpPr>
        <p:sp>
          <p:nvSpPr>
            <p:cNvPr id="37" name="Rectangle 36"/>
            <p:cNvSpPr/>
            <p:nvPr/>
          </p:nvSpPr>
          <p:spPr>
            <a:xfrm>
              <a:off x="0" y="1981199"/>
              <a:ext cx="9144000" cy="139964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8486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Por su parte, en los noticieros de TV, la noticia hablada reproduce el acontecimiento, mientras una foto o video (muchas veces de archivo, que poco tienen que ver), sirven de ilustración. Para la antropología, la cultura es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icono-céntrica: “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la imagen vale más que mil palabras”.</a:t>
              </a: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4800600"/>
            <a:ext cx="9144000" cy="1408331"/>
            <a:chOff x="0" y="1957864"/>
            <a:chExt cx="9144000" cy="1408331"/>
          </a:xfrm>
        </p:grpSpPr>
        <p:sp>
          <p:nvSpPr>
            <p:cNvPr id="29" name="Rectangle 36"/>
            <p:cNvSpPr/>
            <p:nvPr/>
          </p:nvSpPr>
          <p:spPr>
            <a:xfrm>
              <a:off x="0" y="1957864"/>
              <a:ext cx="9144000" cy="13716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8001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Los filmes educativos y documentales, al igual que los argumentales, han ido condicionando esta forma de percepción, en la que</a:t>
              </a:r>
              <a:r>
                <a:rPr lang="es-ES_tradnl" sz="2100" b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lo visual tiene preeminencia sobre lo lingüístico o lo sonoro, quizá porque la imagen es analógica y el lenguaje hablado es abstracto.</a:t>
              </a: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523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7119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29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5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Una imagen vale más que…</a:t>
            </a:r>
            <a:endParaRPr lang="es-ES_tradnl" sz="35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15246"/>
            <a:ext cx="7848600" cy="6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>
                    <a:lumMod val="75000"/>
                  </a:schemeClr>
                </a:solidFill>
              </a:rPr>
              <a:t>Cuando la imagen es sólo relleno, sin embargo, la falta de atención en el sonido puede suponer una grave pérdida de información…</a:t>
            </a:r>
            <a:endParaRPr lang="es-ES_tradnl" sz="20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05000"/>
            <a:ext cx="9144000" cy="1066800"/>
            <a:chOff x="0" y="1981200"/>
            <a:chExt cx="9144000" cy="10668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10668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Sabemos que la percepción es selectiva, por lo que la atención sólo se puede centrar en una cosa: casi siempre, esa “cosa” es la imagen, en el contexto del discurso audiovisual.</a:t>
              </a:r>
              <a:endParaRPr lang="es-ES_tradnl" sz="2100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3200400"/>
            <a:ext cx="9144000" cy="1399640"/>
            <a:chOff x="0" y="1981199"/>
            <a:chExt cx="9144000" cy="1399640"/>
          </a:xfrm>
        </p:grpSpPr>
        <p:sp>
          <p:nvSpPr>
            <p:cNvPr id="37" name="Rectangle 36"/>
            <p:cNvSpPr/>
            <p:nvPr/>
          </p:nvSpPr>
          <p:spPr>
            <a:xfrm>
              <a:off x="0" y="1981199"/>
              <a:ext cx="9144000" cy="139964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8486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A diferencia del cine, en la TV no se pueden seleccionar las noticias y otros contenidos según la belleza de visualización del tema: a menudo se utilizan imágenes de relleno y de archivo, debido a la inmediatez de la misión informativa.</a:t>
              </a:r>
              <a:endParaRPr lang="es-ES_tradnl" sz="2100" b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4800600"/>
            <a:ext cx="9144000" cy="1371600"/>
            <a:chOff x="0" y="1957864"/>
            <a:chExt cx="9144000" cy="1371600"/>
          </a:xfrm>
        </p:grpSpPr>
        <p:sp>
          <p:nvSpPr>
            <p:cNvPr id="29" name="Rectangle 36"/>
            <p:cNvSpPr/>
            <p:nvPr/>
          </p:nvSpPr>
          <p:spPr>
            <a:xfrm>
              <a:off x="0" y="1957864"/>
              <a:ext cx="9144000" cy="13716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7239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De igual modo, en filmes educativos y documentales, imagen y sonido se usan alternativamente como reproducción y comentario. </a:t>
              </a:r>
              <a:endParaRPr lang="es-ES_tradnl" sz="2100" b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378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60167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3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5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ANTROPOLOGÍA: 3 de 3</a:t>
            </a:r>
            <a:endParaRPr lang="es-ES_tradnl" sz="55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43434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/>
                </a:solidFill>
              </a:rPr>
              <a:t>Los tres rasgos de lo humano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286000"/>
            <a:ext cx="4038600" cy="62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b="1" dirty="0">
                <a:solidFill>
                  <a:schemeClr val="bg1">
                    <a:lumMod val="75000"/>
                  </a:schemeClr>
                </a:solidFill>
              </a:rPr>
              <a:t>1. El ser humano es un constructo biológico y material </a:t>
            </a: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(antropología física)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1600" y="4561117"/>
            <a:ext cx="3352800" cy="620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400" b="1" i="1" dirty="0">
                <a:solidFill>
                  <a:schemeClr val="bg1"/>
                </a:solidFill>
              </a:rPr>
              <a:t>El hombre de </a:t>
            </a:r>
            <a:r>
              <a:rPr lang="es-ES_tradnl" sz="1400" b="1" i="1" dirty="0" err="1">
                <a:solidFill>
                  <a:schemeClr val="bg1"/>
                </a:solidFill>
              </a:rPr>
              <a:t>Vitruvio</a:t>
            </a:r>
            <a:r>
              <a:rPr lang="es-ES_tradnl" sz="1400" b="1" i="1" dirty="0">
                <a:solidFill>
                  <a:schemeClr val="bg1"/>
                </a:solidFill>
              </a:rPr>
              <a:t>, Leonardo da Vinci, </a:t>
            </a:r>
            <a:r>
              <a:rPr lang="es-ES_tradnl" sz="1400" b="1" i="1" dirty="0" err="1">
                <a:solidFill>
                  <a:schemeClr val="bg1"/>
                </a:solidFill>
              </a:rPr>
              <a:t>ca</a:t>
            </a:r>
            <a:r>
              <a:rPr lang="es-ES_tradnl" sz="1400" b="1" i="1" dirty="0">
                <a:solidFill>
                  <a:schemeClr val="bg1"/>
                </a:solidFill>
              </a:rPr>
              <a:t>. 1490</a:t>
            </a:r>
            <a:endParaRPr lang="es-ES_tradnl" sz="1400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905" y="2046514"/>
            <a:ext cx="3367315" cy="25254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200400"/>
            <a:ext cx="4038600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b="1" dirty="0">
                <a:solidFill>
                  <a:schemeClr val="bg1">
                    <a:lumMod val="75000"/>
                  </a:schemeClr>
                </a:solidFill>
              </a:rPr>
              <a:t>2. El ser humano es producto de la evolución y la producción cultural y social </a:t>
            </a: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(antropología social y cultural, arqueología, etnología, etc.)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838200" y="4495800"/>
            <a:ext cx="3962400" cy="1165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b="1" dirty="0">
                <a:solidFill>
                  <a:schemeClr val="bg1">
                    <a:lumMod val="75000"/>
                  </a:schemeClr>
                </a:solidFill>
              </a:rPr>
              <a:t>3. El ser humano ha creado una estructura moral y religiosa, una visión del mundo </a:t>
            </a: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(antropología social y cultural, arqueología, etnología, etc.)</a:t>
            </a:r>
          </a:p>
        </p:txBody>
      </p:sp>
    </p:spTree>
    <p:extLst>
      <p:ext uri="{BB962C8B-B14F-4D97-AF65-F5344CB8AC3E}">
        <p14:creationId xmlns:p14="http://schemas.microsoft.com/office/powerpoint/2010/main" val="15373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5595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1140" y="1475232"/>
            <a:ext cx="64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9600" spc="-35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GRACIAS</a:t>
            </a:r>
          </a:p>
          <a:p>
            <a:pPr algn="r"/>
            <a:endParaRPr lang="es-ES_tradnl" sz="9600" spc="-350"/>
          </a:p>
        </p:txBody>
      </p:sp>
      <p:sp>
        <p:nvSpPr>
          <p:cNvPr id="8" name="TextBox 7"/>
          <p:cNvSpPr txBox="1"/>
          <p:nvPr/>
        </p:nvSpPr>
        <p:spPr>
          <a:xfrm>
            <a:off x="359228" y="2852928"/>
            <a:ext cx="79827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7000" spc="-50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POR TU ATENCIÓN</a:t>
            </a:r>
            <a:endParaRPr lang="es-ES_tradnl" sz="7000" spc="-50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7384" y="4715256"/>
            <a:ext cx="7162800" cy="373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s-ES_tradnl" sz="2200">
                <a:solidFill>
                  <a:schemeClr val="bg1"/>
                </a:solidFill>
              </a:rPr>
              <a:t>Antropología y cine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sp>
        <p:nvSpPr>
          <p:cNvPr id="9" name="Chevron 8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5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826886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4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5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 CULTURA</a:t>
            </a:r>
            <a:endParaRPr lang="es-ES_tradnl" sz="45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524000"/>
            <a:ext cx="68580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bg1"/>
                </a:solidFill>
              </a:rPr>
              <a:t>La cultura </a:t>
            </a:r>
            <a:r>
              <a:rPr lang="es-ES_tradnl" sz="2000" b="1">
                <a:solidFill>
                  <a:schemeClr val="bg1"/>
                </a:solidFill>
              </a:rPr>
              <a:t>es un concepto </a:t>
            </a:r>
            <a:r>
              <a:rPr lang="es-ES_tradnl" sz="2000" b="1" dirty="0">
                <a:solidFill>
                  <a:schemeClr val="bg1"/>
                </a:solidFill>
              </a:rPr>
              <a:t>central de la antropología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057400"/>
            <a:ext cx="4419600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Llamamos </a:t>
            </a:r>
            <a:r>
              <a:rPr lang="es-ES_tradnl" sz="1600" b="1" i="1" dirty="0">
                <a:solidFill>
                  <a:schemeClr val="bg1">
                    <a:lumMod val="75000"/>
                  </a:schemeClr>
                </a:solidFill>
              </a:rPr>
              <a:t>cultura</a:t>
            </a: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 al conjunto complejo (abstracto y material) de rasgos no genéticos que identifican a un grupo social determinado: saberes, creencias y pautas de conducta, así como los medios o modos para transmitirlos generacionalmente.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6400" y="4561117"/>
            <a:ext cx="3352800" cy="62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400" b="1" i="1" dirty="0">
                <a:solidFill>
                  <a:schemeClr val="bg1"/>
                </a:solidFill>
              </a:rPr>
              <a:t>La cultura es artificial y convencional, y es el resultado del devenir histórico social.</a:t>
            </a:r>
            <a:endParaRPr lang="es-ES_tradnl" sz="1400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529294"/>
            <a:ext cx="3315620" cy="19665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838200" y="3733800"/>
            <a:ext cx="4267200" cy="1165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b="1" i="1" dirty="0">
                <a:solidFill>
                  <a:schemeClr val="bg1">
                    <a:lumMod val="75000"/>
                  </a:schemeClr>
                </a:solidFill>
              </a:rPr>
              <a:t>La lengua </a:t>
            </a: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es lo que hace posible el universo de patrones de entendimiento y comportamiento que llamamos cultura. La lengua es el fundamento de la cultura.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838200" y="5123401"/>
            <a:ext cx="4343400" cy="8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• La</a:t>
            </a:r>
            <a:r>
              <a:rPr lang="es-ES_tradnl" sz="1600" b="1" i="1" dirty="0">
                <a:solidFill>
                  <a:schemeClr val="bg1">
                    <a:lumMod val="75000"/>
                  </a:schemeClr>
                </a:solidFill>
              </a:rPr>
              <a:t> cultura y la sociedad </a:t>
            </a: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son producto tanto de </a:t>
            </a:r>
            <a:r>
              <a:rPr lang="es-ES_tradnl" sz="1600" b="1" i="1" dirty="0">
                <a:solidFill>
                  <a:schemeClr val="bg1">
                    <a:lumMod val="75000"/>
                  </a:schemeClr>
                </a:solidFill>
              </a:rPr>
              <a:t>condiciones objetivas o materiales</a:t>
            </a:r>
            <a:r>
              <a:rPr lang="es-ES_tradnl" sz="1600" dirty="0">
                <a:solidFill>
                  <a:schemeClr val="bg1">
                    <a:lumMod val="75000"/>
                  </a:schemeClr>
                </a:solidFill>
              </a:rPr>
              <a:t>, como de </a:t>
            </a:r>
            <a:r>
              <a:rPr lang="es-ES_tradnl" sz="1600" b="1" i="1" dirty="0">
                <a:solidFill>
                  <a:schemeClr val="bg1">
                    <a:lumMod val="75000"/>
                  </a:schemeClr>
                </a:solidFill>
              </a:rPr>
              <a:t>construcciones conceptuales o simbólicas.</a:t>
            </a:r>
          </a:p>
        </p:txBody>
      </p:sp>
    </p:spTree>
    <p:extLst>
      <p:ext uri="{BB962C8B-B14F-4D97-AF65-F5344CB8AC3E}">
        <p14:creationId xmlns:p14="http://schemas.microsoft.com/office/powerpoint/2010/main" val="408829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826886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5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3" y="587832"/>
            <a:ext cx="789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Y… ¿CINE?</a:t>
            </a:r>
            <a:endParaRPr lang="es-ES_tradnl" sz="4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393370"/>
            <a:ext cx="7543800" cy="36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b="1" dirty="0">
                <a:solidFill>
                  <a:schemeClr val="bg1"/>
                </a:solidFill>
                <a:latin typeface="Gill Sans"/>
                <a:cs typeface="Gill Sans"/>
              </a:rPr>
              <a:t>EL CINE COMO HERRAMIENTA Y OBJETO DE ESTUDIO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3146502"/>
            <a:ext cx="2286000" cy="67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300" b="1" dirty="0">
                <a:solidFill>
                  <a:schemeClr val="bg1"/>
                </a:solidFill>
                <a:latin typeface="Gill Sans"/>
                <a:cs typeface="Gill Sans"/>
              </a:rPr>
              <a:t>Antropología visual</a:t>
            </a:r>
          </a:p>
          <a:p>
            <a:pPr>
              <a:lnSpc>
                <a:spcPts val="1500"/>
              </a:lnSpc>
            </a:pP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El cine como medio de registro de la realidad humana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553" y="1991904"/>
            <a:ext cx="1724643" cy="106353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92809" y="3148090"/>
            <a:ext cx="2286000" cy="673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600" b="1" dirty="0">
                <a:solidFill>
                  <a:schemeClr val="bg1"/>
                </a:solidFill>
                <a:latin typeface="Gill Sans"/>
                <a:cs typeface="Gill Sans"/>
              </a:rPr>
              <a:t>Cine etnográfico</a:t>
            </a:r>
          </a:p>
          <a:p>
            <a:pPr>
              <a:lnSpc>
                <a:spcPts val="1500"/>
              </a:lnSpc>
            </a:pPr>
            <a:r>
              <a:rPr lang="es-ES_tradnl" sz="14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El cine como medio de registro del </a:t>
            </a:r>
            <a:r>
              <a:rPr lang="es-ES_tradnl" sz="1400" i="1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Otro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338" y="1993492"/>
            <a:ext cx="1584292" cy="106353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961869" y="3146502"/>
            <a:ext cx="2286000" cy="865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600" b="1" dirty="0">
                <a:solidFill>
                  <a:schemeClr val="bg1"/>
                </a:solidFill>
                <a:latin typeface="Gill Sans"/>
                <a:cs typeface="Gill Sans"/>
              </a:rPr>
              <a:t>Cine documental</a:t>
            </a:r>
          </a:p>
          <a:p>
            <a:pPr>
              <a:lnSpc>
                <a:spcPts val="1500"/>
              </a:lnSpc>
            </a:pP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Surge casi a la par que la ciencia antropológica; el primer cine es de hecho documental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524" y="1991904"/>
            <a:ext cx="1418040" cy="106353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03525" y="5180190"/>
            <a:ext cx="2286000" cy="105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600" b="1" dirty="0">
                <a:solidFill>
                  <a:schemeClr val="bg1"/>
                </a:solidFill>
                <a:latin typeface="Gill Sans"/>
                <a:cs typeface="Gill Sans"/>
              </a:rPr>
              <a:t>Cine comercial</a:t>
            </a:r>
          </a:p>
          <a:p>
            <a:pPr>
              <a:lnSpc>
                <a:spcPts val="1500"/>
              </a:lnSpc>
            </a:pP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Ciertas películas comerciales también pueden considerarse </a:t>
            </a:r>
            <a:r>
              <a:rPr lang="es-ES_tradnl" sz="1300" i="1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antropológicas</a:t>
            </a: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(mientras sirvan a los fines de la antropología)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53" y="4025592"/>
            <a:ext cx="1414494" cy="106353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86253" y="5180190"/>
            <a:ext cx="2286000" cy="1057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600" b="1" dirty="0">
                <a:solidFill>
                  <a:schemeClr val="bg1"/>
                </a:solidFill>
                <a:latin typeface="Gill Sans"/>
                <a:cs typeface="Gill Sans"/>
              </a:rPr>
              <a:t>La imagen es ley</a:t>
            </a:r>
          </a:p>
          <a:p>
            <a:pPr>
              <a:lnSpc>
                <a:spcPts val="1500"/>
              </a:lnSpc>
            </a:pPr>
            <a:r>
              <a:rPr lang="es-ES_tradnl" sz="14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En su origen, la imagen de cine se consideraba evidencia irrefutable de</a:t>
            </a:r>
            <a:r>
              <a:rPr lang="es-ES_tradnl" sz="1400" i="1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 lo real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958" y="4025592"/>
            <a:ext cx="1645939" cy="106353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991024" y="5180190"/>
            <a:ext cx="2543376" cy="865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500" b="1" dirty="0">
                <a:solidFill>
                  <a:schemeClr val="bg1"/>
                </a:solidFill>
                <a:latin typeface="Gill Sans"/>
                <a:cs typeface="Gill Sans"/>
              </a:rPr>
              <a:t>El </a:t>
            </a:r>
            <a:r>
              <a:rPr lang="es-ES_tradnl" sz="1500" b="1" i="1" dirty="0">
                <a:solidFill>
                  <a:schemeClr val="bg1"/>
                </a:solidFill>
                <a:latin typeface="Gill Sans"/>
                <a:cs typeface="Gill Sans"/>
              </a:rPr>
              <a:t>otro</a:t>
            </a:r>
            <a:r>
              <a:rPr lang="es-ES_tradnl" sz="1500" b="1" dirty="0">
                <a:solidFill>
                  <a:schemeClr val="bg1"/>
                </a:solidFill>
                <a:latin typeface="Gill Sans"/>
                <a:cs typeface="Gill Sans"/>
              </a:rPr>
              <a:t> como imagen</a:t>
            </a:r>
          </a:p>
          <a:p>
            <a:pPr>
              <a:lnSpc>
                <a:spcPts val="1500"/>
              </a:lnSpc>
            </a:pPr>
            <a:r>
              <a:rPr lang="es-ES_tradnl" sz="14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Los nativos eran vistos como material “exótico”, carentes de voz, de historia y de futuro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776" y="4025592"/>
            <a:ext cx="1438424" cy="106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2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23" grpId="0"/>
      <p:bldP spid="25" grpId="0"/>
      <p:bldP spid="27" grpId="0"/>
      <p:bldP spid="2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940552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6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3" y="587832"/>
            <a:ext cx="789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0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Y… ¿CINE?</a:t>
            </a:r>
            <a:endParaRPr lang="es-ES_tradnl" sz="40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393370"/>
            <a:ext cx="7543800" cy="36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b="1" dirty="0">
                <a:solidFill>
                  <a:schemeClr val="bg1"/>
                </a:solidFill>
                <a:latin typeface="Gill Sans"/>
                <a:cs typeface="Gill Sans"/>
              </a:rPr>
              <a:t>EL CINE COMO HERRAMIENTA Y OBJETO DE ESTUDIO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3146502"/>
            <a:ext cx="2514600" cy="67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300" b="1" dirty="0">
                <a:solidFill>
                  <a:schemeClr val="bg1"/>
                </a:solidFill>
                <a:latin typeface="Gill Sans"/>
                <a:cs typeface="Gill Sans"/>
              </a:rPr>
              <a:t>Primeros documentalistas</a:t>
            </a:r>
          </a:p>
          <a:p>
            <a:pPr>
              <a:lnSpc>
                <a:spcPts val="1500"/>
              </a:lnSpc>
            </a:pPr>
            <a:r>
              <a:rPr lang="es-ES_tradnl" sz="1300" dirty="0" err="1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Dziga</a:t>
            </a: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 </a:t>
            </a:r>
            <a:r>
              <a:rPr lang="es-ES_tradnl" sz="1300" dirty="0" err="1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Vertov</a:t>
            </a: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, Félix Louis </a:t>
            </a:r>
            <a:r>
              <a:rPr lang="es-ES_tradnl" sz="1300" dirty="0" err="1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Regnault</a:t>
            </a: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 y Robert </a:t>
            </a:r>
            <a:r>
              <a:rPr lang="es-ES_tradnl" sz="1300" dirty="0" err="1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Flahertry</a:t>
            </a:r>
            <a:endParaRPr lang="es-ES_tradnl" sz="1300" dirty="0">
              <a:solidFill>
                <a:schemeClr val="bg1">
                  <a:lumMod val="75000"/>
                </a:schemeClr>
              </a:solidFill>
              <a:latin typeface="Gill Sans"/>
              <a:cs typeface="Gill San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388" y="1991904"/>
            <a:ext cx="1418972" cy="106353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92808" y="3148090"/>
            <a:ext cx="2474591" cy="865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500" b="1" dirty="0">
                <a:solidFill>
                  <a:schemeClr val="bg1"/>
                </a:solidFill>
                <a:latin typeface="Gill Sans"/>
                <a:cs typeface="Gill Sans"/>
              </a:rPr>
              <a:t>Documentales años 60</a:t>
            </a:r>
          </a:p>
          <a:p>
            <a:pPr>
              <a:lnSpc>
                <a:spcPts val="1500"/>
              </a:lnSpc>
            </a:pPr>
            <a:r>
              <a:rPr lang="es-ES_tradnl" sz="14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Se abandona la visión ingenua de que es posible captar la realidad verazmente en el cine</a:t>
            </a:r>
            <a:endParaRPr lang="es-ES_tradnl" sz="1400" i="1" dirty="0">
              <a:solidFill>
                <a:schemeClr val="bg1">
                  <a:lumMod val="75000"/>
                </a:schemeClr>
              </a:solidFill>
              <a:latin typeface="Gill Sans"/>
              <a:cs typeface="Gill Sans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840" y="1993492"/>
            <a:ext cx="1541287" cy="106353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961868" y="3146502"/>
            <a:ext cx="2877331" cy="67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600" b="1" dirty="0">
                <a:solidFill>
                  <a:schemeClr val="bg1"/>
                </a:solidFill>
                <a:latin typeface="Gill Sans"/>
                <a:cs typeface="Gill Sans"/>
              </a:rPr>
              <a:t>Documentales años 60</a:t>
            </a:r>
          </a:p>
          <a:p>
            <a:pPr>
              <a:lnSpc>
                <a:spcPts val="1500"/>
              </a:lnSpc>
            </a:pPr>
            <a:r>
              <a:rPr lang="es-ES_tradnl" sz="14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Imagen audiovisual ya no es copia, sino </a:t>
            </a:r>
            <a:r>
              <a:rPr lang="es-ES_tradnl" sz="1400" i="1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interpretación</a:t>
            </a:r>
            <a:r>
              <a:rPr lang="es-ES_tradnl" sz="14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 de la realidad</a:t>
            </a:r>
            <a:endParaRPr lang="es-ES_tradnl" sz="1400" i="1" dirty="0">
              <a:solidFill>
                <a:schemeClr val="bg1">
                  <a:lumMod val="75000"/>
                </a:schemeClr>
              </a:solidFill>
              <a:latin typeface="Gill Sans"/>
              <a:cs typeface="Gill San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011931"/>
            <a:ext cx="1418040" cy="102347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03525" y="5180190"/>
            <a:ext cx="2286000" cy="863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600" b="1" dirty="0">
                <a:solidFill>
                  <a:schemeClr val="bg1"/>
                </a:solidFill>
                <a:latin typeface="Gill Sans"/>
                <a:cs typeface="Gill Sans"/>
              </a:rPr>
              <a:t>Jean </a:t>
            </a:r>
            <a:r>
              <a:rPr lang="es-ES_tradnl" sz="1600" b="1" dirty="0" err="1">
                <a:solidFill>
                  <a:schemeClr val="bg1"/>
                </a:solidFill>
                <a:latin typeface="Gill Sans"/>
                <a:cs typeface="Gill Sans"/>
              </a:rPr>
              <a:t>Rouch</a:t>
            </a:r>
            <a:endParaRPr lang="es-ES_tradnl" sz="1600" b="1" dirty="0">
              <a:solidFill>
                <a:schemeClr val="bg1"/>
              </a:solidFill>
              <a:latin typeface="Gill Sans"/>
              <a:cs typeface="Gill Sans"/>
            </a:endParaRPr>
          </a:p>
          <a:p>
            <a:pPr>
              <a:lnSpc>
                <a:spcPts val="1500"/>
              </a:lnSpc>
            </a:pP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La reflexión deja de centrarse en el </a:t>
            </a:r>
            <a:r>
              <a:rPr lang="es-ES_tradnl" sz="1300" i="1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objeto</a:t>
            </a: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, y por fin considera al </a:t>
            </a:r>
            <a:r>
              <a:rPr lang="es-ES_tradnl" sz="1300" i="1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sujeto</a:t>
            </a: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 que documenta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53" y="4071125"/>
            <a:ext cx="1414494" cy="97246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200400" y="5180190"/>
            <a:ext cx="2667000" cy="863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600" b="1" dirty="0">
                <a:solidFill>
                  <a:schemeClr val="bg1"/>
                </a:solidFill>
                <a:latin typeface="Gill Sans"/>
                <a:cs typeface="Gill Sans"/>
              </a:rPr>
              <a:t>Años 80</a:t>
            </a:r>
          </a:p>
          <a:p>
            <a:pPr>
              <a:lnSpc>
                <a:spcPts val="1500"/>
              </a:lnSpc>
            </a:pP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Esta reflexión alcanza a la </a:t>
            </a:r>
            <a:r>
              <a:rPr lang="es-ES_tradnl" sz="1300" i="1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audiencia</a:t>
            </a:r>
            <a:r>
              <a:rPr lang="es-ES_tradnl" sz="13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: ¿cómo decodifica lo que ve? La imagen debe contextualizarse</a:t>
            </a:r>
            <a:endParaRPr lang="es-ES_tradnl" sz="1300" i="1" dirty="0">
              <a:solidFill>
                <a:schemeClr val="bg1">
                  <a:lumMod val="75000"/>
                </a:schemeClr>
              </a:solidFill>
              <a:latin typeface="Gill Sans"/>
              <a:cs typeface="Gill Sans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484" y="4025592"/>
            <a:ext cx="1560886" cy="106353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172200" y="5180190"/>
            <a:ext cx="2590800" cy="1057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s-ES_tradnl" sz="1500" b="1" dirty="0" err="1">
                <a:solidFill>
                  <a:schemeClr val="bg1"/>
                </a:solidFill>
                <a:latin typeface="Gill Sans"/>
                <a:cs typeface="Gill Sans"/>
              </a:rPr>
              <a:t>Dziga</a:t>
            </a:r>
            <a:r>
              <a:rPr lang="es-ES_tradnl" sz="1500" b="1" dirty="0">
                <a:solidFill>
                  <a:schemeClr val="bg1"/>
                </a:solidFill>
                <a:latin typeface="Gill Sans"/>
                <a:cs typeface="Gill Sans"/>
              </a:rPr>
              <a:t> </a:t>
            </a:r>
            <a:r>
              <a:rPr lang="es-ES_tradnl" sz="1500" b="1" dirty="0" err="1">
                <a:solidFill>
                  <a:schemeClr val="bg1"/>
                </a:solidFill>
                <a:latin typeface="Gill Sans"/>
                <a:cs typeface="Gill Sans"/>
              </a:rPr>
              <a:t>Vertov</a:t>
            </a:r>
            <a:endParaRPr lang="es-ES_tradnl" sz="1500" b="1" dirty="0">
              <a:solidFill>
                <a:schemeClr val="bg1"/>
              </a:solidFill>
              <a:latin typeface="Gill Sans"/>
              <a:cs typeface="Gill Sans"/>
            </a:endParaRPr>
          </a:p>
          <a:p>
            <a:pPr>
              <a:lnSpc>
                <a:spcPts val="1500"/>
              </a:lnSpc>
            </a:pPr>
            <a:r>
              <a:rPr lang="es-ES_tradnl" sz="1400" dirty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Cine-Ojo: las imágenes no son catálogo de la realidad, sino su interpretación: importancia del montaje (edición)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776" y="4067511"/>
            <a:ext cx="1590824" cy="89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7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23" grpId="0"/>
      <p:bldP spid="25" grpId="0"/>
      <p:bldP spid="27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826886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7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75111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500" spc="-340" dirty="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Y… ¿CINE?</a:t>
            </a:r>
            <a:endParaRPr lang="es-ES_tradnl" sz="4500" spc="-340" dirty="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4343400" cy="144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dirty="0">
                <a:solidFill>
                  <a:schemeClr val="bg1"/>
                </a:solidFill>
              </a:rPr>
              <a:t>¿Cómo es que podemos </a:t>
            </a:r>
            <a:r>
              <a:rPr lang="es-ES_tradnl" sz="2000" b="1" i="1" dirty="0">
                <a:solidFill>
                  <a:schemeClr val="bg1"/>
                </a:solidFill>
              </a:rPr>
              <a:t>aplicar la antropología</a:t>
            </a:r>
            <a:r>
              <a:rPr lang="es-ES_tradnl" sz="2000" b="1" dirty="0">
                <a:solidFill>
                  <a:schemeClr val="bg1"/>
                </a:solidFill>
              </a:rPr>
              <a:t> al análisis y discusión del discurso cinematográfico? </a:t>
            </a:r>
          </a:p>
          <a:p>
            <a:pPr>
              <a:lnSpc>
                <a:spcPts val="2100"/>
              </a:lnSpc>
            </a:pPr>
            <a:endParaRPr lang="es-ES_tradnl" sz="2000" b="1" dirty="0">
              <a:solidFill>
                <a:schemeClr val="bg1"/>
              </a:solidFill>
            </a:endParaRPr>
          </a:p>
          <a:p>
            <a:pPr>
              <a:lnSpc>
                <a:spcPts val="2100"/>
              </a:lnSpc>
            </a:pPr>
            <a:r>
              <a:rPr lang="es-ES_tradnl" sz="2000" dirty="0">
                <a:solidFill>
                  <a:schemeClr val="bg1"/>
                </a:solidFill>
              </a:rPr>
              <a:t>O bien…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67400" y="5105400"/>
            <a:ext cx="2590800" cy="62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s-ES_tradnl" sz="1700" i="1" dirty="0">
                <a:solidFill>
                  <a:schemeClr val="bg1"/>
                </a:solidFill>
              </a:rPr>
              <a:t>Jorge </a:t>
            </a:r>
            <a:r>
              <a:rPr lang="es-ES_tradnl" sz="1700" i="1" dirty="0" err="1">
                <a:solidFill>
                  <a:schemeClr val="bg1"/>
                </a:solidFill>
              </a:rPr>
              <a:t>Prelorán</a:t>
            </a:r>
            <a:r>
              <a:rPr lang="es-ES_tradnl" sz="1700" i="1" dirty="0">
                <a:solidFill>
                  <a:schemeClr val="bg1"/>
                </a:solidFill>
              </a:rPr>
              <a:t>, documentalista argentino.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676400"/>
            <a:ext cx="2914230" cy="30835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2133600"/>
            <a:ext cx="85725" cy="3267075"/>
          </a:xfrm>
          <a:prstGeom prst="rect">
            <a:avLst/>
          </a:prstGeom>
        </p:spPr>
      </p:pic>
      <p:sp>
        <p:nvSpPr>
          <p:cNvPr id="21" name="TextBox 9"/>
          <p:cNvSpPr txBox="1"/>
          <p:nvPr/>
        </p:nvSpPr>
        <p:spPr>
          <a:xfrm>
            <a:off x="838200" y="4495800"/>
            <a:ext cx="4343400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CASO: Jorge </a:t>
            </a:r>
            <a:r>
              <a:rPr lang="es-ES_tradnl" sz="20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Prelorán</a:t>
            </a:r>
            <a:r>
              <a:rPr lang="es-ES_tradnl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(1933-2009)</a:t>
            </a:r>
          </a:p>
        </p:txBody>
      </p:sp>
      <p:sp>
        <p:nvSpPr>
          <p:cNvPr id="22" name="TextBox 9"/>
          <p:cNvSpPr txBox="1"/>
          <p:nvPr/>
        </p:nvSpPr>
        <p:spPr>
          <a:xfrm>
            <a:off x="838200" y="3352800"/>
            <a:ext cx="4343400" cy="906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000" dirty="0">
                <a:solidFill>
                  <a:schemeClr val="bg1"/>
                </a:solidFill>
              </a:rPr>
              <a:t>¿Cómo es que </a:t>
            </a:r>
            <a:r>
              <a:rPr lang="es-ES_tradnl" sz="2000" b="1" dirty="0">
                <a:solidFill>
                  <a:schemeClr val="bg1"/>
                </a:solidFill>
              </a:rPr>
              <a:t>la antropología puede convertirse en </a:t>
            </a:r>
            <a:r>
              <a:rPr lang="es-ES_tradnl" sz="2000" b="1" i="1" dirty="0">
                <a:solidFill>
                  <a:schemeClr val="bg1"/>
                </a:solidFill>
              </a:rPr>
              <a:t>contenido</a:t>
            </a:r>
            <a:r>
              <a:rPr lang="es-ES_tradnl" sz="2000" b="1" dirty="0">
                <a:solidFill>
                  <a:schemeClr val="bg1"/>
                </a:solidFill>
              </a:rPr>
              <a:t> del discurso cinematográfico?</a:t>
            </a:r>
          </a:p>
        </p:txBody>
      </p:sp>
      <p:sp>
        <p:nvSpPr>
          <p:cNvPr id="16" name="TextBox 9"/>
          <p:cNvSpPr txBox="1"/>
          <p:nvPr/>
        </p:nvSpPr>
        <p:spPr>
          <a:xfrm>
            <a:off x="838200" y="5257800"/>
            <a:ext cx="4343400" cy="901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b="1" i="1" dirty="0" err="1">
                <a:solidFill>
                  <a:srgbClr val="FF6600"/>
                </a:solidFill>
              </a:rPr>
              <a:t>Émico</a:t>
            </a:r>
            <a:r>
              <a:rPr lang="es-ES_tradnl" b="1" i="1" dirty="0">
                <a:solidFill>
                  <a:srgbClr val="FF6600"/>
                </a:solidFill>
              </a:rPr>
              <a:t> o “</a:t>
            </a:r>
            <a:r>
              <a:rPr lang="es-ES_tradnl" b="1" i="1" dirty="0" err="1">
                <a:solidFill>
                  <a:srgbClr val="FF6600"/>
                </a:solidFill>
              </a:rPr>
              <a:t>emic</a:t>
            </a:r>
            <a:r>
              <a:rPr lang="es-ES_tradnl" b="1" i="1" dirty="0">
                <a:solidFill>
                  <a:srgbClr val="FF6600"/>
                </a:solidFill>
              </a:rPr>
              <a:t>” </a:t>
            </a:r>
            <a:r>
              <a:rPr lang="es-ES_tradnl" dirty="0">
                <a:solidFill>
                  <a:srgbClr val="FF6600"/>
                </a:solidFill>
              </a:rPr>
              <a:t>(punto de vista del nativo)</a:t>
            </a:r>
            <a:r>
              <a:rPr lang="es-ES_tradnl" b="1" dirty="0">
                <a:solidFill>
                  <a:srgbClr val="FF6600"/>
                </a:solidFill>
              </a:rPr>
              <a:t> vs. </a:t>
            </a:r>
            <a:r>
              <a:rPr lang="es-ES_tradnl" b="1" i="1" dirty="0">
                <a:solidFill>
                  <a:srgbClr val="FF6600"/>
                </a:solidFill>
              </a:rPr>
              <a:t>Ético o “</a:t>
            </a:r>
            <a:r>
              <a:rPr lang="es-ES_tradnl" b="1" i="1" dirty="0" err="1">
                <a:solidFill>
                  <a:srgbClr val="FF6600"/>
                </a:solidFill>
              </a:rPr>
              <a:t>etic</a:t>
            </a:r>
            <a:r>
              <a:rPr lang="es-ES_tradnl" b="1" i="1" dirty="0">
                <a:solidFill>
                  <a:srgbClr val="FF6600"/>
                </a:solidFill>
              </a:rPr>
              <a:t>”</a:t>
            </a:r>
            <a:r>
              <a:rPr lang="es-ES_tradnl" b="1" dirty="0">
                <a:solidFill>
                  <a:srgbClr val="FF6600"/>
                </a:solidFill>
              </a:rPr>
              <a:t> </a:t>
            </a:r>
            <a:r>
              <a:rPr lang="es-ES_tradnl" dirty="0">
                <a:solidFill>
                  <a:srgbClr val="FF6600"/>
                </a:solidFill>
              </a:rPr>
              <a:t>(el punto de vista del extranjero): Marvin Harris</a:t>
            </a:r>
          </a:p>
        </p:txBody>
      </p:sp>
    </p:spTree>
    <p:extLst>
      <p:ext uri="{BB962C8B-B14F-4D97-AF65-F5344CB8AC3E}">
        <p14:creationId xmlns:p14="http://schemas.microsoft.com/office/powerpoint/2010/main" val="293708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5" grpId="0"/>
      <p:bldP spid="21" grpId="0"/>
      <p:bldP spid="22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7" y="6303899"/>
            <a:ext cx="5788151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8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000" spc="-34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 CINE</a:t>
            </a:r>
            <a:endParaRPr lang="es-ES_tradnl" sz="5000" spc="-34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86538"/>
            <a:ext cx="7848600" cy="63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100" b="1" dirty="0">
                <a:solidFill>
                  <a:schemeClr val="bg1"/>
                </a:solidFill>
              </a:rPr>
              <a:t>¿Cómo es que podemos aplicar la antropología al análisis y discusión del discurso cinematográfico?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81200"/>
            <a:ext cx="9144000" cy="533400"/>
            <a:chOff x="0" y="1981200"/>
            <a:chExt cx="9144000" cy="5334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5334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 CINE OFRECE UNA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VISIÓN DEL MUNDO</a:t>
              </a: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2814935"/>
            <a:ext cx="9144000" cy="457200"/>
            <a:chOff x="0" y="1981200"/>
            <a:chExt cx="9144000" cy="457200"/>
          </a:xfrm>
        </p:grpSpPr>
        <p:sp>
          <p:nvSpPr>
            <p:cNvPr id="37" name="Rectangle 36"/>
            <p:cNvSpPr/>
            <p:nvPr/>
          </p:nvSpPr>
          <p:spPr>
            <a:xfrm>
              <a:off x="0" y="1981200"/>
              <a:ext cx="9144000" cy="4572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239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 CINE CONFIGURA UN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SISTEMA DE VALORES</a:t>
              </a: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3576935"/>
            <a:ext cx="9144000" cy="457200"/>
            <a:chOff x="0" y="1981200"/>
            <a:chExt cx="9144000" cy="457200"/>
          </a:xfrm>
        </p:grpSpPr>
        <p:sp>
          <p:nvSpPr>
            <p:cNvPr id="29" name="Rectangle 36"/>
            <p:cNvSpPr/>
            <p:nvPr/>
          </p:nvSpPr>
          <p:spPr>
            <a:xfrm>
              <a:off x="0" y="1981200"/>
              <a:ext cx="9144000" cy="4572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8001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 CINEASTA SE INSCRIBE EN UN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SISTEMA CULTURAL</a:t>
              </a: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35"/>
          <p:cNvGrpSpPr/>
          <p:nvPr/>
        </p:nvGrpSpPr>
        <p:grpSpPr>
          <a:xfrm>
            <a:off x="0" y="4338935"/>
            <a:ext cx="9144000" cy="1452266"/>
            <a:chOff x="0" y="1981199"/>
            <a:chExt cx="9144000" cy="1680865"/>
          </a:xfrm>
        </p:grpSpPr>
        <p:sp>
          <p:nvSpPr>
            <p:cNvPr id="44" name="Rectangle 36"/>
            <p:cNvSpPr/>
            <p:nvPr/>
          </p:nvSpPr>
          <p:spPr>
            <a:xfrm>
              <a:off x="0" y="1981199"/>
              <a:ext cx="9144000" cy="1680865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45" name="TextBox 37"/>
            <p:cNvSpPr txBox="1"/>
            <p:nvPr/>
          </p:nvSpPr>
          <p:spPr>
            <a:xfrm>
              <a:off x="1143000" y="1981200"/>
              <a:ext cx="7848600" cy="1603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 DISCURSO CINEMATOGRÁFICO OFRECE SUS RECURSOS NARRATIVOS PARA DAR A LA AUDIENCIA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ORIENTACIÓN, VALORES, PAUTAS DE CONDUCTA, MODELOS ASPIRACIO-NALES, ARQUETIPOS, 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ETC.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, 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CON O SIN INTENCIÓN.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5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5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742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5826886" cy="401701"/>
          </a:xfrm>
        </p:spPr>
        <p:txBody>
          <a:bodyPr/>
          <a:lstStyle/>
          <a:p>
            <a:pPr algn="l">
              <a:defRPr/>
            </a:pPr>
            <a:r>
              <a:rPr lang="es-ES_tradnl" sz="1100" dirty="0"/>
              <a:t>Mtro. Felipe de J. Díaz Hernández. Escuela de Artes Escénicas • agosto-diciembre,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s-ES_tradnl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9</a:t>
            </a:fld>
            <a:endParaRPr lang="es-ES_tradnl" sz="30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381000"/>
            <a:ext cx="73587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000" spc="-340">
                <a:gradFill>
                  <a:gsLst>
                    <a:gs pos="0">
                      <a:srgbClr val="00BAFF"/>
                    </a:gs>
                    <a:gs pos="100000">
                      <a:srgbClr val="0083B4"/>
                    </a:gs>
                  </a:gsLst>
                  <a:lin ang="5400000" scaled="0"/>
                </a:gradFill>
                <a:latin typeface="Bebas" pitchFamily="2" charset="0"/>
              </a:rPr>
              <a:t>ANTROPOLOGÍA Y CINE</a:t>
            </a:r>
            <a:endParaRPr lang="es-ES_tradnl" sz="5000" spc="-340">
              <a:gradFill>
                <a:gsLst>
                  <a:gs pos="0">
                    <a:srgbClr val="00BAFF"/>
                  </a:gs>
                  <a:gs pos="100000">
                    <a:srgbClr val="0083B4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186538"/>
            <a:ext cx="7848600" cy="63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ES_tradnl" sz="2100" b="1" dirty="0">
                <a:solidFill>
                  <a:schemeClr val="bg1"/>
                </a:solidFill>
              </a:rPr>
              <a:t>¿Cómo es que podemos aplicar la antropología al análisis y discusión del discurso cinematográfico?</a:t>
            </a: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68" y="631110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pc="-9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t>UAEM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981200"/>
            <a:ext cx="9144000" cy="533400"/>
            <a:chOff x="0" y="1981200"/>
            <a:chExt cx="9144000" cy="533400"/>
          </a:xfrm>
        </p:grpSpPr>
        <p:sp>
          <p:nvSpPr>
            <p:cNvPr id="3" name="Rectangle 2"/>
            <p:cNvSpPr/>
            <p:nvPr/>
          </p:nvSpPr>
          <p:spPr>
            <a:xfrm>
              <a:off x="0" y="1981200"/>
              <a:ext cx="9144000" cy="5334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1981201"/>
              <a:ext cx="78486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 CINEASTA ES CAPAZ DE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INVENTAR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MUNDOS PROPIOS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27" name="Chevron 26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28" name="Chevron 27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2667000"/>
            <a:ext cx="9144000" cy="766465"/>
            <a:chOff x="0" y="1981199"/>
            <a:chExt cx="9144000" cy="766465"/>
          </a:xfrm>
        </p:grpSpPr>
        <p:sp>
          <p:nvSpPr>
            <p:cNvPr id="37" name="Rectangle 36"/>
            <p:cNvSpPr/>
            <p:nvPr/>
          </p:nvSpPr>
          <p:spPr>
            <a:xfrm>
              <a:off x="0" y="1981199"/>
              <a:ext cx="9144000" cy="766465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43000" y="1981200"/>
              <a:ext cx="7239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EL CINE PRESENTA ESOS MUNDOS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A UNA ESCALA REDUCIDA Y MANEJABLE</a:t>
              </a:r>
            </a:p>
          </p:txBody>
        </p:sp>
        <p:sp>
          <p:nvSpPr>
            <p:cNvPr id="39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40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0" y="3657600"/>
            <a:ext cx="9144000" cy="1085165"/>
            <a:chOff x="0" y="1957864"/>
            <a:chExt cx="9144000" cy="1085165"/>
          </a:xfrm>
        </p:grpSpPr>
        <p:sp>
          <p:nvSpPr>
            <p:cNvPr id="29" name="Rectangle 36"/>
            <p:cNvSpPr/>
            <p:nvPr/>
          </p:nvSpPr>
          <p:spPr>
            <a:xfrm>
              <a:off x="0" y="1957864"/>
              <a:ext cx="9144000" cy="1066800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143000" y="1981200"/>
              <a:ext cx="8001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MÁS ALLÁ DEL ESCAPISMO O EL ENTRETENIMIENTO, EL CINEASTA PUEDE LLEGAR A SER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 UN FILÓSOFO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: EXPRESA UNA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REFLEXIÓN SOBRE LO HUMANO</a:t>
              </a:r>
            </a:p>
          </p:txBody>
        </p:sp>
        <p:sp>
          <p:nvSpPr>
            <p:cNvPr id="3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3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35"/>
          <p:cNvGrpSpPr/>
          <p:nvPr/>
        </p:nvGrpSpPr>
        <p:grpSpPr>
          <a:xfrm>
            <a:off x="0" y="4872335"/>
            <a:ext cx="9144000" cy="1147465"/>
            <a:chOff x="0" y="1981199"/>
            <a:chExt cx="9144000" cy="1328086"/>
          </a:xfrm>
        </p:grpSpPr>
        <p:sp>
          <p:nvSpPr>
            <p:cNvPr id="44" name="Rectangle 36"/>
            <p:cNvSpPr/>
            <p:nvPr/>
          </p:nvSpPr>
          <p:spPr>
            <a:xfrm>
              <a:off x="0" y="1981199"/>
              <a:ext cx="9144000" cy="1328086"/>
            </a:xfrm>
            <a:prstGeom prst="rect">
              <a:avLst/>
            </a:prstGeom>
            <a:gradFill>
              <a:gsLst>
                <a:gs pos="0">
                  <a:srgbClr val="00BAFF"/>
                </a:gs>
                <a:gs pos="100000">
                  <a:srgbClr val="0083B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/>
            </a:p>
          </p:txBody>
        </p:sp>
        <p:sp>
          <p:nvSpPr>
            <p:cNvPr id="45" name="TextBox 37"/>
            <p:cNvSpPr txBox="1"/>
            <p:nvPr/>
          </p:nvSpPr>
          <p:spPr>
            <a:xfrm>
              <a:off x="1143000" y="1981200"/>
              <a:ext cx="7848600" cy="122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LA </a:t>
              </a:r>
              <a:r>
                <a:rPr lang="es-ES_tradnl" sz="2100" b="1" i="1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REFLEXIÓN CINEMATOGRÁFICA</a:t>
              </a:r>
              <a:r>
                <a:rPr lang="es-ES_tradnl" sz="2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0"/>
                  </a:gradFill>
                  <a:latin typeface="Bebas" pitchFamily="2" charset="0"/>
                </a:rPr>
                <a:t>, COMO LA DE CUALQUIER ARTE NARRATIVO O PLÁSTICO, SE PUEDE EXTENDER AL “QUIÉNES SOMOS”, “DÓNDE VIVIMOS”, O “QUIÉNES SON ELLOS”</a:t>
              </a:r>
              <a:endParaRPr lang="es-ES_tradnl" sz="2100" b="1" i="1" spc="-1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endParaRPr>
            </a:p>
          </p:txBody>
        </p:sp>
        <p:sp>
          <p:nvSpPr>
            <p:cNvPr id="51" name="Chevron 38">
              <a:hlinkClick r:id="" action="ppaction://hlinkshowjump?jump=nextslide"/>
            </p:cNvPr>
            <p:cNvSpPr/>
            <p:nvPr/>
          </p:nvSpPr>
          <p:spPr>
            <a:xfrm>
              <a:off x="1023591" y="2128887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  <p:sp>
          <p:nvSpPr>
            <p:cNvPr id="52" name="Chevron 39">
              <a:hlinkClick r:id="" action="ppaction://hlinkshowjump?jump=nextslide"/>
            </p:cNvPr>
            <p:cNvSpPr/>
            <p:nvPr/>
          </p:nvSpPr>
          <p:spPr>
            <a:xfrm>
              <a:off x="904974" y="2127902"/>
              <a:ext cx="147827" cy="179363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21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573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2301</TotalTime>
  <Words>3872</Words>
  <Application>Microsoft Macintosh PowerPoint</Application>
  <PresentationFormat>Presentación en pantalla (4:3)</PresentationFormat>
  <Paragraphs>305</Paragraphs>
  <Slides>30</Slides>
  <Notes>30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Bebas</vt:lpstr>
      <vt:lpstr>Calibri</vt:lpstr>
      <vt:lpstr>Gill Sans</vt:lpstr>
      <vt:lpstr>Gill Sans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>UAEM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 ANTROPOLOGÍA Y CINE</dc:title>
  <dc:subject/>
  <dc:creator>MTRO. FELIPE DÍAZ</dc:creator>
  <cp:keywords/>
  <dc:description/>
  <cp:lastModifiedBy>Felipe De Jesús Díaz Hernández</cp:lastModifiedBy>
  <cp:revision>187</cp:revision>
  <dcterms:created xsi:type="dcterms:W3CDTF">2010-11-16T17:17:44Z</dcterms:created>
  <dcterms:modified xsi:type="dcterms:W3CDTF">2018-09-27T01:10:38Z</dcterms:modified>
  <cp:category/>
</cp:coreProperties>
</file>