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62" r:id="rId4"/>
    <p:sldId id="268" r:id="rId5"/>
    <p:sldId id="258" r:id="rId6"/>
    <p:sldId id="265" r:id="rId7"/>
    <p:sldId id="269" r:id="rId8"/>
    <p:sldId id="259" r:id="rId9"/>
    <p:sldId id="270" r:id="rId10"/>
    <p:sldId id="272" r:id="rId11"/>
    <p:sldId id="273" r:id="rId12"/>
    <p:sldId id="271" r:id="rId13"/>
    <p:sldId id="266" r:id="rId14"/>
    <p:sldId id="264"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4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3B4"/>
    <a:srgbClr val="00BAFF"/>
    <a:srgbClr val="9E0000"/>
    <a:srgbClr val="D58202"/>
    <a:srgbClr val="E8BB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6272" autoAdjust="0"/>
  </p:normalViewPr>
  <p:slideViewPr>
    <p:cSldViewPr>
      <p:cViewPr varScale="1">
        <p:scale>
          <a:sx n="126" d="100"/>
          <a:sy n="126" d="100"/>
        </p:scale>
        <p:origin x="1784" y="192"/>
      </p:cViewPr>
      <p:guideLst>
        <p:guide orient="horz" pos="1248"/>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9313E4D-CEA9-4BCB-9A25-D07FE566394D}" type="datetimeFigureOut">
              <a:rPr lang="en-US" smtClean="0"/>
              <a:t>9/26/18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D5319D-8A5F-4DE6-A2B8-B5C1A1339F8D}" type="slidenum">
              <a:rPr lang="en-US" smtClean="0"/>
              <a:t>‹Nº›</a:t>
            </a:fld>
            <a:endParaRPr lang="en-US"/>
          </a:p>
        </p:txBody>
      </p:sp>
    </p:spTree>
    <p:extLst>
      <p:ext uri="{BB962C8B-B14F-4D97-AF65-F5344CB8AC3E}">
        <p14:creationId xmlns:p14="http://schemas.microsoft.com/office/powerpoint/2010/main" val="28470448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C4991F-FB06-4F49-BEB8-F090D1E10269}" type="datetimeFigureOut">
              <a:rPr lang="en-US" smtClean="0"/>
              <a:t>9/26/18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B33663-E747-42E1-A639-6BBECA93CA60}" type="slidenum">
              <a:rPr lang="en-US" smtClean="0"/>
              <a:t>‹Nº›</a:t>
            </a:fld>
            <a:endParaRPr lang="en-US"/>
          </a:p>
        </p:txBody>
      </p:sp>
    </p:spTree>
    <p:extLst>
      <p:ext uri="{BB962C8B-B14F-4D97-AF65-F5344CB8AC3E}">
        <p14:creationId xmlns:p14="http://schemas.microsoft.com/office/powerpoint/2010/main" val="16461353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10</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11</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12</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13</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14</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15</a:t>
            </a:fld>
            <a:endParaRPr lang="en-US"/>
          </a:p>
        </p:txBody>
      </p:sp>
    </p:spTree>
    <p:extLst>
      <p:ext uri="{BB962C8B-B14F-4D97-AF65-F5344CB8AC3E}">
        <p14:creationId xmlns:p14="http://schemas.microsoft.com/office/powerpoint/2010/main" val="275643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16</a:t>
            </a:fld>
            <a:endParaRPr lang="en-US"/>
          </a:p>
        </p:txBody>
      </p:sp>
    </p:spTree>
    <p:extLst>
      <p:ext uri="{BB962C8B-B14F-4D97-AF65-F5344CB8AC3E}">
        <p14:creationId xmlns:p14="http://schemas.microsoft.com/office/powerpoint/2010/main" val="5448384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17</a:t>
            </a:fld>
            <a:endParaRPr lang="en-US"/>
          </a:p>
        </p:txBody>
      </p:sp>
    </p:spTree>
    <p:extLst>
      <p:ext uri="{BB962C8B-B14F-4D97-AF65-F5344CB8AC3E}">
        <p14:creationId xmlns:p14="http://schemas.microsoft.com/office/powerpoint/2010/main" val="242244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18</a:t>
            </a:fld>
            <a:endParaRPr lang="en-US"/>
          </a:p>
        </p:txBody>
      </p:sp>
    </p:spTree>
    <p:extLst>
      <p:ext uri="{BB962C8B-B14F-4D97-AF65-F5344CB8AC3E}">
        <p14:creationId xmlns:p14="http://schemas.microsoft.com/office/powerpoint/2010/main" val="4039614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19</a:t>
            </a:fld>
            <a:endParaRPr lang="en-US"/>
          </a:p>
        </p:txBody>
      </p:sp>
    </p:spTree>
    <p:extLst>
      <p:ext uri="{BB962C8B-B14F-4D97-AF65-F5344CB8AC3E}">
        <p14:creationId xmlns:p14="http://schemas.microsoft.com/office/powerpoint/2010/main" val="3063495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20</a:t>
            </a:fld>
            <a:endParaRPr lang="en-US"/>
          </a:p>
        </p:txBody>
      </p:sp>
    </p:spTree>
    <p:extLst>
      <p:ext uri="{BB962C8B-B14F-4D97-AF65-F5344CB8AC3E}">
        <p14:creationId xmlns:p14="http://schemas.microsoft.com/office/powerpoint/2010/main" val="20379203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21</a:t>
            </a:fld>
            <a:endParaRPr lang="en-US"/>
          </a:p>
        </p:txBody>
      </p:sp>
    </p:spTree>
    <p:extLst>
      <p:ext uri="{BB962C8B-B14F-4D97-AF65-F5344CB8AC3E}">
        <p14:creationId xmlns:p14="http://schemas.microsoft.com/office/powerpoint/2010/main" val="4286723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22</a:t>
            </a:fld>
            <a:endParaRPr lang="en-US"/>
          </a:p>
        </p:txBody>
      </p:sp>
    </p:spTree>
    <p:extLst>
      <p:ext uri="{BB962C8B-B14F-4D97-AF65-F5344CB8AC3E}">
        <p14:creationId xmlns:p14="http://schemas.microsoft.com/office/powerpoint/2010/main" val="497224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23</a:t>
            </a:fld>
            <a:endParaRPr lang="en-US"/>
          </a:p>
        </p:txBody>
      </p:sp>
    </p:spTree>
    <p:extLst>
      <p:ext uri="{BB962C8B-B14F-4D97-AF65-F5344CB8AC3E}">
        <p14:creationId xmlns:p14="http://schemas.microsoft.com/office/powerpoint/2010/main" val="25147541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24</a:t>
            </a:fld>
            <a:endParaRPr lang="en-US"/>
          </a:p>
        </p:txBody>
      </p:sp>
    </p:spTree>
    <p:extLst>
      <p:ext uri="{BB962C8B-B14F-4D97-AF65-F5344CB8AC3E}">
        <p14:creationId xmlns:p14="http://schemas.microsoft.com/office/powerpoint/2010/main" val="39068461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25</a:t>
            </a:fld>
            <a:endParaRPr lang="en-US"/>
          </a:p>
        </p:txBody>
      </p:sp>
    </p:spTree>
    <p:extLst>
      <p:ext uri="{BB962C8B-B14F-4D97-AF65-F5344CB8AC3E}">
        <p14:creationId xmlns:p14="http://schemas.microsoft.com/office/powerpoint/2010/main" val="2592557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26</a:t>
            </a:fld>
            <a:endParaRPr lang="en-US"/>
          </a:p>
        </p:txBody>
      </p:sp>
    </p:spTree>
    <p:extLst>
      <p:ext uri="{BB962C8B-B14F-4D97-AF65-F5344CB8AC3E}">
        <p14:creationId xmlns:p14="http://schemas.microsoft.com/office/powerpoint/2010/main" val="8583103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27</a:t>
            </a:fld>
            <a:endParaRPr lang="en-US"/>
          </a:p>
        </p:txBody>
      </p:sp>
    </p:spTree>
    <p:extLst>
      <p:ext uri="{BB962C8B-B14F-4D97-AF65-F5344CB8AC3E}">
        <p14:creationId xmlns:p14="http://schemas.microsoft.com/office/powerpoint/2010/main" val="14927915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28</a:t>
            </a:fld>
            <a:endParaRPr lang="en-US"/>
          </a:p>
        </p:txBody>
      </p:sp>
    </p:spTree>
    <p:extLst>
      <p:ext uri="{BB962C8B-B14F-4D97-AF65-F5344CB8AC3E}">
        <p14:creationId xmlns:p14="http://schemas.microsoft.com/office/powerpoint/2010/main" val="9974982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29</a:t>
            </a:fld>
            <a:endParaRPr lang="en-US"/>
          </a:p>
        </p:txBody>
      </p:sp>
    </p:spTree>
    <p:extLst>
      <p:ext uri="{BB962C8B-B14F-4D97-AF65-F5344CB8AC3E}">
        <p14:creationId xmlns:p14="http://schemas.microsoft.com/office/powerpoint/2010/main" val="2821977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3</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30</a:t>
            </a:fld>
            <a:endParaRPr lang="en-US"/>
          </a:p>
        </p:txBody>
      </p:sp>
    </p:spTree>
    <p:extLst>
      <p:ext uri="{BB962C8B-B14F-4D97-AF65-F5344CB8AC3E}">
        <p14:creationId xmlns:p14="http://schemas.microsoft.com/office/powerpoint/2010/main" val="406902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4</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5</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6</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7</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8</a:t>
            </a:fld>
            <a:endParaRPr lang="en-US"/>
          </a:p>
        </p:txBody>
      </p:sp>
    </p:spTree>
    <p:extLst>
      <p:ext uri="{BB962C8B-B14F-4D97-AF65-F5344CB8AC3E}">
        <p14:creationId xmlns:p14="http://schemas.microsoft.com/office/powerpoint/2010/main" val="2875125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B33663-E747-42E1-A639-6BBECA93CA60}" type="slidenum">
              <a:rPr lang="en-US" smtClean="0"/>
              <a:t>9</a:t>
            </a:fld>
            <a:endParaRPr lang="en-US"/>
          </a:p>
        </p:txBody>
      </p:sp>
    </p:spTree>
    <p:extLst>
      <p:ext uri="{BB962C8B-B14F-4D97-AF65-F5344CB8AC3E}">
        <p14:creationId xmlns:p14="http://schemas.microsoft.com/office/powerpoint/2010/main" val="2875125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0D27972-1573-4495-B5FA-08E25DA988DA}" type="datetime1">
              <a:rPr lang="en-US" smtClean="0"/>
              <a:t>9/26/18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439991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1205ED-439B-4DC3-AAC4-02DE1614F37C}" type="datetime1">
              <a:rPr lang="en-US" smtClean="0"/>
              <a:t>9/26/18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3045133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5C2762-797B-4F5F-A9C6-3190EF927A6F}" type="datetime1">
              <a:rPr lang="en-US" smtClean="0"/>
              <a:t>9/26/18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2562176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AA2DA5C-3222-4278-87DB-18BFF5FDB22F}" type="datetime1">
              <a:rPr lang="en-US" smtClean="0"/>
              <a:t>9/26/18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569114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88724B-8998-491C-833E-2BCA26A01D96}" type="datetime1">
              <a:rPr lang="en-US" smtClean="0"/>
              <a:t>9/26/18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397751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35082E-B750-4A44-9E5C-043A00E1F416}" type="datetime1">
              <a:rPr lang="en-US" smtClean="0"/>
              <a:t>9/26/18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52327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6FAFB8C-B999-4C78-BAAE-DAACA5BABDFE}" type="datetime1">
              <a:rPr lang="en-US" smtClean="0"/>
              <a:t>9/26/18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1691135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6EA6EFB-6639-4C71-8088-F6A67EB938D6}" type="datetime1">
              <a:rPr lang="en-US" smtClean="0"/>
              <a:t>9/26/18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2489217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9C5AC6-67FB-4186-9BDF-711608921996}" type="datetime1">
              <a:rPr lang="en-US" smtClean="0"/>
              <a:t>9/26/18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3356247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CA1080C-378C-4178-8251-F7C41350A8D5}" type="datetime1">
              <a:rPr lang="en-US" smtClean="0"/>
              <a:t>9/26/18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2914554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AF07994-6894-4DD5-A165-6ABF6C1DCD5F}" type="datetime1">
              <a:rPr lang="en-US" smtClean="0"/>
              <a:t>9/26/18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22B7B-F849-4AB3-9F95-0DADF8D55DF0}" type="slidenum">
              <a:rPr lang="en-US" smtClean="0"/>
              <a:t>‹Nº›</a:t>
            </a:fld>
            <a:endParaRPr lang="en-US"/>
          </a:p>
        </p:txBody>
      </p:sp>
    </p:spTree>
    <p:extLst>
      <p:ext uri="{BB962C8B-B14F-4D97-AF65-F5344CB8AC3E}">
        <p14:creationId xmlns:p14="http://schemas.microsoft.com/office/powerpoint/2010/main" val="1224579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204254-7D95-491A-980C-4B531B6C9324}" type="datetime1">
              <a:rPr lang="en-US" smtClean="0"/>
              <a:t>9/26/18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B22B7B-F849-4AB3-9F95-0DADF8D55DF0}" type="slidenum">
              <a:rPr lang="en-US" smtClean="0"/>
              <a:t>‹Nº›</a:t>
            </a:fld>
            <a:endParaRPr lang="en-US"/>
          </a:p>
        </p:txBody>
      </p:sp>
    </p:spTree>
    <p:extLst>
      <p:ext uri="{BB962C8B-B14F-4D97-AF65-F5344CB8AC3E}">
        <p14:creationId xmlns:p14="http://schemas.microsoft.com/office/powerpoint/2010/main" val="1557683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1.jp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2.jp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4.jpg"/><Relationship Id="rId5" Type="http://schemas.openxmlformats.org/officeDocument/2006/relationships/image" Target="../media/image3.png"/><Relationship Id="rId4" Type="http://schemas.openxmlformats.org/officeDocument/2006/relationships/image" Target="../media/image23.jp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5.jp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6.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2.pn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e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2.png"/><Relationship Id="rId7"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254752" cy="401701"/>
          </a:xfrm>
        </p:spPr>
        <p:txBody>
          <a:bodyPr/>
          <a:lstStyle/>
          <a:p>
            <a:pPr algn="l"/>
            <a:r>
              <a:rPr lang="es-ES_tradnl" sz="1100" dirty="0"/>
              <a:t>Mtro. Felipe de J. Díaz Hernández. Escuela de Artes Escénicas • febrero-junio, 2018</a:t>
            </a:r>
          </a:p>
        </p:txBody>
      </p:sp>
      <p:sp>
        <p:nvSpPr>
          <p:cNvPr id="7" name="TextBox 6"/>
          <p:cNvSpPr txBox="1"/>
          <p:nvPr/>
        </p:nvSpPr>
        <p:spPr>
          <a:xfrm>
            <a:off x="685800" y="1475232"/>
            <a:ext cx="7634368" cy="1092607"/>
          </a:xfrm>
          <a:prstGeom prst="rect">
            <a:avLst/>
          </a:prstGeom>
          <a:noFill/>
        </p:spPr>
        <p:txBody>
          <a:bodyPr wrap="square" rtlCol="0">
            <a:spAutoFit/>
          </a:bodyPr>
          <a:lstStyle/>
          <a:p>
            <a:pPr algn="r"/>
            <a:r>
              <a:rPr lang="es-ES_tradnl" sz="6500" spc="-350" dirty="0">
                <a:gradFill>
                  <a:gsLst>
                    <a:gs pos="0">
                      <a:schemeClr val="bg1"/>
                    </a:gs>
                    <a:gs pos="100000">
                      <a:schemeClr val="bg1">
                        <a:lumMod val="65000"/>
                      </a:schemeClr>
                    </a:gs>
                  </a:gsLst>
                  <a:lin ang="5400000" scaled="0"/>
                </a:gradFill>
                <a:latin typeface="Bebas" pitchFamily="2" charset="0"/>
              </a:rPr>
              <a:t>HISTORIA DEL</a:t>
            </a:r>
            <a:endParaRPr lang="es-ES_tradnl" sz="6500" spc="-350" dirty="0"/>
          </a:p>
        </p:txBody>
      </p:sp>
      <p:sp>
        <p:nvSpPr>
          <p:cNvPr id="8" name="TextBox 7"/>
          <p:cNvSpPr txBox="1"/>
          <p:nvPr/>
        </p:nvSpPr>
        <p:spPr>
          <a:xfrm>
            <a:off x="337456" y="2852928"/>
            <a:ext cx="7982712" cy="1092607"/>
          </a:xfrm>
          <a:prstGeom prst="rect">
            <a:avLst/>
          </a:prstGeom>
          <a:noFill/>
        </p:spPr>
        <p:txBody>
          <a:bodyPr wrap="square" rtlCol="0">
            <a:spAutoFit/>
          </a:bodyPr>
          <a:lstStyle/>
          <a:p>
            <a:pPr algn="r"/>
            <a:r>
              <a:rPr lang="es-ES_tradnl" sz="6500" spc="-500" dirty="0">
                <a:gradFill>
                  <a:gsLst>
                    <a:gs pos="0">
                      <a:srgbClr val="00BAFF"/>
                    </a:gs>
                    <a:gs pos="100000">
                      <a:srgbClr val="0083B4"/>
                    </a:gs>
                  </a:gsLst>
                  <a:lin ang="5400000" scaled="0"/>
                </a:gradFill>
                <a:latin typeface="Bebas" pitchFamily="2" charset="0"/>
              </a:rPr>
              <a:t>CINE DOCUMENTAL</a:t>
            </a:r>
            <a:endParaRPr lang="es-ES_tradnl" sz="6500" spc="-500" dirty="0">
              <a:gradFill>
                <a:gsLst>
                  <a:gs pos="0">
                    <a:srgbClr val="00BAFF"/>
                  </a:gs>
                  <a:gs pos="100000">
                    <a:srgbClr val="0083B4"/>
                  </a:gs>
                </a:gsLst>
                <a:lin ang="5400000" scaled="0"/>
              </a:gradFill>
            </a:endParaRPr>
          </a:p>
        </p:txBody>
      </p:sp>
      <p:sp>
        <p:nvSpPr>
          <p:cNvPr id="10" name="TextBox 9"/>
          <p:cNvSpPr txBox="1"/>
          <p:nvPr/>
        </p:nvSpPr>
        <p:spPr>
          <a:xfrm>
            <a:off x="1167384" y="4715256"/>
            <a:ext cx="7162800" cy="642484"/>
          </a:xfrm>
          <a:prstGeom prst="rect">
            <a:avLst/>
          </a:prstGeom>
          <a:noFill/>
        </p:spPr>
        <p:txBody>
          <a:bodyPr wrap="square" rtlCol="0">
            <a:spAutoFit/>
          </a:bodyPr>
          <a:lstStyle/>
          <a:p>
            <a:pPr algn="r">
              <a:lnSpc>
                <a:spcPts val="2100"/>
              </a:lnSpc>
            </a:pPr>
            <a:r>
              <a:rPr lang="es-ES_tradnl" sz="2200" dirty="0">
                <a:solidFill>
                  <a:schemeClr val="bg1"/>
                </a:solidFill>
                <a:latin typeface="Gill Sans"/>
                <a:cs typeface="Gill Sans"/>
              </a:rPr>
              <a:t>00. INTRODUCCIÓN AL CURSO</a:t>
            </a:r>
          </a:p>
          <a:p>
            <a:pPr algn="r">
              <a:lnSpc>
                <a:spcPts val="2100"/>
              </a:lnSpc>
            </a:pPr>
            <a:r>
              <a:rPr lang="es-ES_tradnl" sz="2200" dirty="0">
                <a:solidFill>
                  <a:schemeClr val="bg1"/>
                </a:solidFill>
                <a:latin typeface="Gill Sans"/>
                <a:cs typeface="Gill Sans"/>
              </a:rPr>
              <a:t>01. ORÍGENES DEL CINE DOCUMENTAL</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Tree>
    <p:extLst>
      <p:ext uri="{BB962C8B-B14F-4D97-AF65-F5344CB8AC3E}">
        <p14:creationId xmlns:p14="http://schemas.microsoft.com/office/powerpoint/2010/main" val="2902843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1"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1"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ppt_y</p:attrName>
                                        </p:attrNameLst>
                                      </p:cBhvr>
                                      <p:tavLst>
                                        <p:tav tm="0">
                                          <p:val>
                                            <p:strVal val="#ppt_y+#ppt_h*1.125000"/>
                                          </p:val>
                                        </p:tav>
                                        <p:tav tm="100000">
                                          <p:val>
                                            <p:strVal val="#ppt_y"/>
                                          </p:val>
                                        </p:tav>
                                      </p:tavLst>
                                    </p:anim>
                                    <p:animEffect transition="in" filter="wipe(up)">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1"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6357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10</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861774"/>
          </a:xfrm>
          <a:prstGeom prst="rect">
            <a:avLst/>
          </a:prstGeom>
          <a:noFill/>
        </p:spPr>
        <p:txBody>
          <a:bodyPr wrap="square" rtlCol="0">
            <a:spAutoFit/>
          </a:bodyPr>
          <a:lstStyle/>
          <a:p>
            <a:r>
              <a:rPr lang="es-ES_tradnl" sz="5000" spc="-340" dirty="0">
                <a:gradFill>
                  <a:gsLst>
                    <a:gs pos="0">
                      <a:srgbClr val="00BAFF"/>
                    </a:gs>
                    <a:gs pos="100000">
                      <a:srgbClr val="0083B4"/>
                    </a:gs>
                  </a:gsLst>
                  <a:lin ang="5400000" scaled="0"/>
                </a:gradFill>
                <a:latin typeface="Bebas" pitchFamily="2" charset="0"/>
              </a:rPr>
              <a:t>John </a:t>
            </a:r>
            <a:r>
              <a:rPr lang="es-ES_tradnl" sz="5000" spc="-340" dirty="0" err="1">
                <a:gradFill>
                  <a:gsLst>
                    <a:gs pos="0">
                      <a:srgbClr val="00BAFF"/>
                    </a:gs>
                    <a:gs pos="100000">
                      <a:srgbClr val="0083B4"/>
                    </a:gs>
                  </a:gsLst>
                  <a:lin ang="5400000" scaled="0"/>
                </a:gradFill>
                <a:latin typeface="Bebas" pitchFamily="2" charset="0"/>
              </a:rPr>
              <a:t>Grierson</a:t>
            </a:r>
            <a:endParaRPr lang="es-ES_tradnl" sz="5000" spc="-340" dirty="0">
              <a:gradFill>
                <a:gsLst>
                  <a:gs pos="0">
                    <a:srgbClr val="00BAFF"/>
                  </a:gs>
                  <a:gs pos="100000">
                    <a:srgbClr val="0083B4"/>
                  </a:gs>
                </a:gsLst>
                <a:lin ang="5400000" scaled="0"/>
              </a:gradFill>
            </a:endParaRPr>
          </a:p>
        </p:txBody>
      </p:sp>
      <p:sp>
        <p:nvSpPr>
          <p:cNvPr id="10" name="TextBox 9"/>
          <p:cNvSpPr txBox="1"/>
          <p:nvPr/>
        </p:nvSpPr>
        <p:spPr>
          <a:xfrm>
            <a:off x="838200" y="1305786"/>
            <a:ext cx="7848600" cy="370614"/>
          </a:xfrm>
          <a:prstGeom prst="rect">
            <a:avLst/>
          </a:prstGeom>
          <a:noFill/>
        </p:spPr>
        <p:txBody>
          <a:bodyPr wrap="square" rtlCol="0">
            <a:spAutoFit/>
          </a:bodyPr>
          <a:lstStyle/>
          <a:p>
            <a:pPr>
              <a:lnSpc>
                <a:spcPts val="2100"/>
              </a:lnSpc>
            </a:pPr>
            <a:r>
              <a:rPr lang="es-ES_tradnl" sz="2100" b="1" dirty="0">
                <a:solidFill>
                  <a:schemeClr val="bg1"/>
                </a:solidFill>
              </a:rPr>
              <a:t>Uno de los primeros “todólogos” de la realización cinematográfica</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6" name="TextBox 5"/>
            <p:cNvSpPr txBox="1"/>
            <p:nvPr/>
          </p:nvSpPr>
          <p:spPr>
            <a:xfrm>
              <a:off x="1143000" y="1981201"/>
              <a:ext cx="78486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CONSIDERADO PIONERO DEL CINE DOCUMENTAL BRITÁNICO</a:t>
              </a:r>
              <a:endParaRPr lang="es-ES_tradnl" sz="2100" b="1" spc="-100" dirty="0">
                <a:gradFill>
                  <a:gsLst>
                    <a:gs pos="0">
                      <a:schemeClr val="bg1"/>
                    </a:gs>
                    <a:gs pos="100000">
                      <a:schemeClr val="bg1">
                        <a:lumMod val="85000"/>
                      </a:schemeClr>
                    </a:gs>
                  </a:gsLst>
                  <a:lin ang="5400000" scaled="0"/>
                </a:gradFill>
                <a:latin typeface="Bebas" pitchFamily="2" charset="0"/>
              </a:endParaRP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36" name="Group 35"/>
          <p:cNvGrpSpPr/>
          <p:nvPr/>
        </p:nvGrpSpPr>
        <p:grpSpPr>
          <a:xfrm>
            <a:off x="0" y="2814935"/>
            <a:ext cx="9144000" cy="457200"/>
            <a:chOff x="0" y="1981200"/>
            <a:chExt cx="9144000" cy="457200"/>
          </a:xfrm>
        </p:grpSpPr>
        <p:sp>
          <p:nvSpPr>
            <p:cNvPr id="37"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8" name="TextBox 37"/>
            <p:cNvSpPr txBox="1"/>
            <p:nvPr/>
          </p:nvSpPr>
          <p:spPr>
            <a:xfrm>
              <a:off x="1143000" y="1981200"/>
              <a:ext cx="72390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EL DRAMA ESTÁ PRESENTE COMO ELEMENTO COTIDIANO</a:t>
              </a:r>
              <a:endParaRPr lang="es-ES_tradnl" sz="2100" b="1" i="1" spc="-100" dirty="0">
                <a:gradFill>
                  <a:gsLst>
                    <a:gs pos="0">
                      <a:schemeClr val="bg1"/>
                    </a:gs>
                    <a:gs pos="100000">
                      <a:schemeClr val="bg1">
                        <a:lumMod val="85000"/>
                      </a:schemeClr>
                    </a:gs>
                  </a:gsLst>
                  <a:lin ang="5400000" scaled="0"/>
                </a:gradFill>
                <a:latin typeface="Bebas" pitchFamily="2" charset="0"/>
              </a:endParaRP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26" name="Group 35"/>
          <p:cNvGrpSpPr/>
          <p:nvPr/>
        </p:nvGrpSpPr>
        <p:grpSpPr>
          <a:xfrm>
            <a:off x="0" y="3576935"/>
            <a:ext cx="9144000" cy="457200"/>
            <a:chOff x="0" y="1981200"/>
            <a:chExt cx="9144000" cy="457200"/>
          </a:xfrm>
        </p:grpSpPr>
        <p:sp>
          <p:nvSpPr>
            <p:cNvPr id="29"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0" name="TextBox 37"/>
            <p:cNvSpPr txBox="1"/>
            <p:nvPr/>
          </p:nvSpPr>
          <p:spPr>
            <a:xfrm>
              <a:off x="1143000" y="1981200"/>
              <a:ext cx="8001000" cy="384721"/>
            </a:xfrm>
            <a:prstGeom prst="rect">
              <a:avLst/>
            </a:prstGeom>
            <a:noFill/>
          </p:spPr>
          <p:txBody>
            <a:bodyPr wrap="square" rtlCol="0">
              <a:spAutoFit/>
            </a:bodyPr>
            <a:lstStyle/>
            <a:p>
              <a:r>
                <a:rPr lang="es-ES_tradnl" sz="1900" spc="-100" dirty="0">
                  <a:gradFill>
                    <a:gsLst>
                      <a:gs pos="0">
                        <a:schemeClr val="bg1"/>
                      </a:gs>
                      <a:gs pos="100000">
                        <a:schemeClr val="bg1">
                          <a:lumMod val="85000"/>
                        </a:schemeClr>
                      </a:gs>
                    </a:gsLst>
                    <a:lin ang="5400000" scaled="0"/>
                  </a:gradFill>
                  <a:latin typeface="Bebas" pitchFamily="2" charset="0"/>
                </a:rPr>
                <a:t>LA CLASE TRABAJADORA ES RETRATADA CON DIGNIDAD</a:t>
              </a:r>
              <a:endParaRPr lang="es-ES_tradnl" sz="1900" b="1" i="1" spc="-100" dirty="0">
                <a:gradFill>
                  <a:gsLst>
                    <a:gs pos="0">
                      <a:schemeClr val="bg1"/>
                    </a:gs>
                    <a:gs pos="100000">
                      <a:schemeClr val="bg1">
                        <a:lumMod val="85000"/>
                      </a:schemeClr>
                    </a:gs>
                  </a:gsLst>
                  <a:lin ang="5400000" scaled="0"/>
                </a:gradFill>
                <a:latin typeface="Bebas" pitchFamily="2" charset="0"/>
              </a:endParaRP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43" name="Group 35"/>
          <p:cNvGrpSpPr/>
          <p:nvPr/>
        </p:nvGrpSpPr>
        <p:grpSpPr>
          <a:xfrm>
            <a:off x="0" y="4338934"/>
            <a:ext cx="9144000" cy="1631217"/>
            <a:chOff x="0" y="1981198"/>
            <a:chExt cx="9144000" cy="1887985"/>
          </a:xfrm>
        </p:grpSpPr>
        <p:sp>
          <p:nvSpPr>
            <p:cNvPr id="44" name="Rectangle 36"/>
            <p:cNvSpPr/>
            <p:nvPr/>
          </p:nvSpPr>
          <p:spPr>
            <a:xfrm>
              <a:off x="0" y="1981198"/>
              <a:ext cx="9144000" cy="1857253"/>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45" name="TextBox 37"/>
            <p:cNvSpPr txBox="1"/>
            <p:nvPr/>
          </p:nvSpPr>
          <p:spPr>
            <a:xfrm>
              <a:off x="1143000" y="1981200"/>
              <a:ext cx="7848600" cy="1887983"/>
            </a:xfrm>
            <a:prstGeom prst="rect">
              <a:avLst/>
            </a:prstGeom>
            <a:noFill/>
          </p:spPr>
          <p:txBody>
            <a:bodyPr wrap="square" rtlCol="0">
              <a:spAutoFit/>
            </a:bodyPr>
            <a:lstStyle/>
            <a:p>
              <a:r>
                <a:rPr lang="es-ES_tradnl" sz="2000" spc="-100" dirty="0">
                  <a:gradFill>
                    <a:gsLst>
                      <a:gs pos="0">
                        <a:schemeClr val="bg1"/>
                      </a:gs>
                      <a:gs pos="100000">
                        <a:schemeClr val="bg1">
                          <a:lumMod val="85000"/>
                        </a:schemeClr>
                      </a:gs>
                    </a:gsLst>
                    <a:lin ang="5400000" scaled="0"/>
                  </a:gradFill>
                  <a:latin typeface="Bebas" pitchFamily="2" charset="0"/>
                </a:rPr>
                <a:t>LOS PLANOS LARGOS DE FLAHERTY SON REEMPLAZADOS POR UN RITMO MÁS RÁPIDO EN LA EDICIÓN. LA MAYOR CONTRIBUCIÓN DE GRIERSON AL DOCUMENTAL BRITÁNICO FUE LA FUNDACIÓN DE UNA ESTRUCTURA ORGÁNICA E INSTITUCIONAL PARA LA REALIZACIÓN DE PROYECTOS POSTERIORES.</a:t>
              </a:r>
              <a:endParaRPr lang="es-ES_tradnl" sz="2000" b="1" i="1" spc="-100" dirty="0">
                <a:gradFill>
                  <a:gsLst>
                    <a:gs pos="0">
                      <a:schemeClr val="bg1"/>
                    </a:gs>
                    <a:gs pos="100000">
                      <a:schemeClr val="bg1">
                        <a:lumMod val="85000"/>
                      </a:schemeClr>
                    </a:gs>
                  </a:gsLst>
                  <a:lin ang="5400000" scaled="0"/>
                </a:gradFill>
                <a:latin typeface="Bebas" pitchFamily="2" charset="0"/>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spTree>
    <p:extLst>
      <p:ext uri="{BB962C8B-B14F-4D97-AF65-F5344CB8AC3E}">
        <p14:creationId xmlns:p14="http://schemas.microsoft.com/office/powerpoint/2010/main" val="3110225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11</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CINE DOCUMENTAL: CASO 3</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4953000" cy="1714572"/>
          </a:xfrm>
          <a:prstGeom prst="rect">
            <a:avLst/>
          </a:prstGeom>
          <a:noFill/>
        </p:spPr>
        <p:txBody>
          <a:bodyPr wrap="square" rtlCol="0">
            <a:spAutoFit/>
          </a:bodyPr>
          <a:lstStyle/>
          <a:p>
            <a:pPr>
              <a:lnSpc>
                <a:spcPts val="2100"/>
              </a:lnSpc>
            </a:pPr>
            <a:r>
              <a:rPr lang="es-ES_tradnl" sz="2000" dirty="0">
                <a:solidFill>
                  <a:schemeClr val="bg1"/>
                </a:solidFill>
              </a:rPr>
              <a:t>Para muchos observadores, </a:t>
            </a:r>
            <a:r>
              <a:rPr lang="es-ES_tradnl" sz="2000" i="1" dirty="0">
                <a:solidFill>
                  <a:schemeClr val="bg1"/>
                </a:solidFill>
              </a:rPr>
              <a:t>Las Hurdes (tierra sin pan)</a:t>
            </a:r>
            <a:r>
              <a:rPr lang="es-ES_tradnl" sz="2000" dirty="0">
                <a:solidFill>
                  <a:schemeClr val="bg1"/>
                </a:solidFill>
              </a:rPr>
              <a:t> es el filme que conecta a Buñuel con la observación antropológica, un retrato crudo de la pobreza, la marginación y el atraso en la España de la primera mitad del siglo XX, que rondaba los límites de lo feudal. </a:t>
            </a:r>
            <a:endParaRPr lang="es-ES_tradnl" sz="2000" b="1" i="1" dirty="0">
              <a:solidFill>
                <a:schemeClr val="bg1"/>
              </a:solidFill>
            </a:endParaRP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6019800" y="4800600"/>
            <a:ext cx="2819400" cy="891270"/>
          </a:xfrm>
          <a:prstGeom prst="rect">
            <a:avLst/>
          </a:prstGeom>
          <a:noFill/>
        </p:spPr>
        <p:txBody>
          <a:bodyPr wrap="square" rtlCol="0">
            <a:spAutoFit/>
          </a:bodyPr>
          <a:lstStyle/>
          <a:p>
            <a:pPr algn="ctr">
              <a:lnSpc>
                <a:spcPts val="2100"/>
              </a:lnSpc>
            </a:pPr>
            <a:r>
              <a:rPr lang="es-ES_tradnl" sz="1400" i="1" dirty="0">
                <a:solidFill>
                  <a:schemeClr val="bg1"/>
                </a:solidFill>
              </a:rPr>
              <a:t>Descarnado documental filmado en un poblado de Cáceres, Extremadura, España</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800" y="1606310"/>
            <a:ext cx="2029551" cy="28818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3733800"/>
            <a:ext cx="4343400" cy="637354"/>
          </a:xfrm>
          <a:prstGeom prst="rect">
            <a:avLst/>
          </a:prstGeom>
          <a:noFill/>
        </p:spPr>
        <p:txBody>
          <a:bodyPr wrap="square" rtlCol="0">
            <a:spAutoFit/>
          </a:bodyPr>
          <a:lstStyle/>
          <a:p>
            <a:pPr>
              <a:lnSpc>
                <a:spcPts val="2100"/>
              </a:lnSpc>
            </a:pPr>
            <a:r>
              <a:rPr lang="es-ES_tradnl" sz="2000" b="1" i="1" dirty="0">
                <a:solidFill>
                  <a:schemeClr val="tx2">
                    <a:lumMod val="60000"/>
                    <a:lumOff val="40000"/>
                  </a:schemeClr>
                </a:solidFill>
              </a:rPr>
              <a:t>Las Hurdes,</a:t>
            </a:r>
            <a:r>
              <a:rPr lang="es-ES_tradnl" sz="2000" b="1" dirty="0">
                <a:solidFill>
                  <a:schemeClr val="tx2">
                    <a:lumMod val="60000"/>
                    <a:lumOff val="40000"/>
                  </a:schemeClr>
                </a:solidFill>
              </a:rPr>
              <a:t> (1933) de Luis Buñuel</a:t>
            </a:r>
            <a:r>
              <a:rPr lang="es-ES_tradnl" sz="2000" b="1">
                <a:solidFill>
                  <a:schemeClr val="tx2">
                    <a:lumMod val="60000"/>
                    <a:lumOff val="40000"/>
                  </a:schemeClr>
                </a:solidFill>
              </a:rPr>
              <a:t>(España)</a:t>
            </a:r>
            <a:endParaRPr lang="es-ES_tradnl" sz="2000" b="1" dirty="0">
              <a:solidFill>
                <a:schemeClr val="tx2">
                  <a:lumMod val="60000"/>
                  <a:lumOff val="40000"/>
                </a:schemeClr>
              </a:solidFill>
            </a:endParaRPr>
          </a:p>
        </p:txBody>
      </p:sp>
      <p:sp>
        <p:nvSpPr>
          <p:cNvPr id="16" name="TextBox 9"/>
          <p:cNvSpPr txBox="1"/>
          <p:nvPr/>
        </p:nvSpPr>
        <p:spPr>
          <a:xfrm>
            <a:off x="838200" y="4572000"/>
            <a:ext cx="4876800" cy="1165704"/>
          </a:xfrm>
          <a:prstGeom prst="rect">
            <a:avLst/>
          </a:prstGeom>
          <a:noFill/>
        </p:spPr>
        <p:txBody>
          <a:bodyPr wrap="square" rtlCol="0">
            <a:spAutoFit/>
          </a:bodyPr>
          <a:lstStyle/>
          <a:p>
            <a:pPr>
              <a:lnSpc>
                <a:spcPts val="2100"/>
              </a:lnSpc>
            </a:pPr>
            <a:r>
              <a:rPr lang="es-ES_tradnl" sz="1600" b="1" i="1" dirty="0">
                <a:solidFill>
                  <a:srgbClr val="FF6600"/>
                </a:solidFill>
              </a:rPr>
              <a:t>Las Hurdes</a:t>
            </a:r>
            <a:r>
              <a:rPr lang="es-ES_tradnl" sz="1600" b="1" dirty="0">
                <a:solidFill>
                  <a:srgbClr val="FF6600"/>
                </a:solidFill>
              </a:rPr>
              <a:t> ha sido objeto de rechazo y fuertes críticas por los propios descendientes de los nativos retratados, a pesar de que el filme es considerado uno de los mejores documentales de la historia</a:t>
            </a:r>
            <a:endParaRPr lang="es-ES_tradnl" sz="1600" dirty="0">
              <a:solidFill>
                <a:srgbClr val="FF6600"/>
              </a:solidFill>
            </a:endParaRPr>
          </a:p>
        </p:txBody>
      </p:sp>
    </p:spTree>
    <p:extLst>
      <p:ext uri="{BB962C8B-B14F-4D97-AF65-F5344CB8AC3E}">
        <p14:creationId xmlns:p14="http://schemas.microsoft.com/office/powerpoint/2010/main" val="1206449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7" y="6303899"/>
            <a:ext cx="5788151"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12</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861774"/>
          </a:xfrm>
          <a:prstGeom prst="rect">
            <a:avLst/>
          </a:prstGeom>
          <a:noFill/>
        </p:spPr>
        <p:txBody>
          <a:bodyPr wrap="square" rtlCol="0">
            <a:spAutoFit/>
          </a:bodyPr>
          <a:lstStyle/>
          <a:p>
            <a:r>
              <a:rPr lang="es-ES_tradnl" sz="5000" spc="-340" dirty="0">
                <a:gradFill>
                  <a:gsLst>
                    <a:gs pos="0">
                      <a:srgbClr val="00BAFF"/>
                    </a:gs>
                    <a:gs pos="100000">
                      <a:srgbClr val="0083B4"/>
                    </a:gs>
                  </a:gsLst>
                  <a:lin ang="5400000" scaled="0"/>
                </a:gradFill>
                <a:latin typeface="Bebas" pitchFamily="2" charset="0"/>
              </a:rPr>
              <a:t>Consideraciones</a:t>
            </a:r>
            <a:endParaRPr lang="es-ES_tradnl" sz="5000" spc="-340" dirty="0">
              <a:gradFill>
                <a:gsLst>
                  <a:gs pos="0">
                    <a:srgbClr val="00BAFF"/>
                  </a:gs>
                  <a:gs pos="100000">
                    <a:srgbClr val="0083B4"/>
                  </a:gs>
                </a:gsLst>
                <a:lin ang="5400000" scaled="0"/>
              </a:gradFill>
            </a:endParaRPr>
          </a:p>
        </p:txBody>
      </p:sp>
      <p:sp>
        <p:nvSpPr>
          <p:cNvPr id="10" name="TextBox 9"/>
          <p:cNvSpPr txBox="1"/>
          <p:nvPr/>
        </p:nvSpPr>
        <p:spPr>
          <a:xfrm>
            <a:off x="838200" y="1186538"/>
            <a:ext cx="7848600" cy="370614"/>
          </a:xfrm>
          <a:prstGeom prst="rect">
            <a:avLst/>
          </a:prstGeom>
          <a:noFill/>
        </p:spPr>
        <p:txBody>
          <a:bodyPr wrap="square" rtlCol="0">
            <a:spAutoFit/>
          </a:bodyPr>
          <a:lstStyle/>
          <a:p>
            <a:pPr>
              <a:lnSpc>
                <a:spcPts val="2100"/>
              </a:lnSpc>
            </a:pPr>
            <a:r>
              <a:rPr lang="es-ES_tradnl" sz="2100" b="1" dirty="0">
                <a:solidFill>
                  <a:schemeClr val="bg1"/>
                </a:solidFill>
              </a:rPr>
              <a:t>¿Qué debemos entender antes de analizar cine documental?</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6" name="TextBox 5"/>
            <p:cNvSpPr txBox="1"/>
            <p:nvPr/>
          </p:nvSpPr>
          <p:spPr>
            <a:xfrm>
              <a:off x="1143000" y="1981201"/>
              <a:ext cx="78486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EL CINE OFRECE UNA </a:t>
              </a:r>
              <a:r>
                <a:rPr lang="es-ES_tradnl" sz="2100" b="1" i="1" spc="-100" dirty="0">
                  <a:gradFill>
                    <a:gsLst>
                      <a:gs pos="0">
                        <a:schemeClr val="bg1"/>
                      </a:gs>
                      <a:gs pos="100000">
                        <a:schemeClr val="bg1">
                          <a:lumMod val="85000"/>
                        </a:schemeClr>
                      </a:gs>
                    </a:gsLst>
                    <a:lin ang="5400000" scaled="0"/>
                  </a:gradFill>
                  <a:latin typeface="Bebas" pitchFamily="2" charset="0"/>
                </a:rPr>
                <a:t>VISIÓN DEL MUNDO</a:t>
              </a: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36" name="Group 35"/>
          <p:cNvGrpSpPr/>
          <p:nvPr/>
        </p:nvGrpSpPr>
        <p:grpSpPr>
          <a:xfrm>
            <a:off x="0" y="2814935"/>
            <a:ext cx="9144000" cy="457200"/>
            <a:chOff x="0" y="1981200"/>
            <a:chExt cx="9144000" cy="457200"/>
          </a:xfrm>
        </p:grpSpPr>
        <p:sp>
          <p:nvSpPr>
            <p:cNvPr id="37"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8" name="TextBox 37"/>
            <p:cNvSpPr txBox="1"/>
            <p:nvPr/>
          </p:nvSpPr>
          <p:spPr>
            <a:xfrm>
              <a:off x="1143000" y="1981200"/>
              <a:ext cx="72390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EL CINE CONFIGURA UN </a:t>
              </a:r>
              <a:r>
                <a:rPr lang="es-ES_tradnl" sz="2100" b="1" i="1" spc="-100" dirty="0">
                  <a:gradFill>
                    <a:gsLst>
                      <a:gs pos="0">
                        <a:schemeClr val="bg1"/>
                      </a:gs>
                      <a:gs pos="100000">
                        <a:schemeClr val="bg1">
                          <a:lumMod val="85000"/>
                        </a:schemeClr>
                      </a:gs>
                    </a:gsLst>
                    <a:lin ang="5400000" scaled="0"/>
                  </a:gradFill>
                  <a:latin typeface="Bebas" pitchFamily="2" charset="0"/>
                </a:rPr>
                <a:t>SISTEMA DE VALORES</a:t>
              </a: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26" name="Group 35"/>
          <p:cNvGrpSpPr/>
          <p:nvPr/>
        </p:nvGrpSpPr>
        <p:grpSpPr>
          <a:xfrm>
            <a:off x="0" y="3576935"/>
            <a:ext cx="9144000" cy="457200"/>
            <a:chOff x="0" y="1981200"/>
            <a:chExt cx="9144000" cy="457200"/>
          </a:xfrm>
        </p:grpSpPr>
        <p:sp>
          <p:nvSpPr>
            <p:cNvPr id="29"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0" name="TextBox 37"/>
            <p:cNvSpPr txBox="1"/>
            <p:nvPr/>
          </p:nvSpPr>
          <p:spPr>
            <a:xfrm>
              <a:off x="1143000" y="1981200"/>
              <a:ext cx="80010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EL CINEASTA SE INSCRIBE EN UN </a:t>
              </a:r>
              <a:r>
                <a:rPr lang="es-ES_tradnl" sz="2100" b="1" i="1" spc="-100" dirty="0">
                  <a:gradFill>
                    <a:gsLst>
                      <a:gs pos="0">
                        <a:schemeClr val="bg1"/>
                      </a:gs>
                      <a:gs pos="100000">
                        <a:schemeClr val="bg1">
                          <a:lumMod val="85000"/>
                        </a:schemeClr>
                      </a:gs>
                    </a:gsLst>
                    <a:lin ang="5400000" scaled="0"/>
                  </a:gradFill>
                  <a:latin typeface="Bebas" pitchFamily="2" charset="0"/>
                </a:rPr>
                <a:t>SISTEMA CULTURAL</a:t>
              </a: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43" name="Group 35"/>
          <p:cNvGrpSpPr/>
          <p:nvPr/>
        </p:nvGrpSpPr>
        <p:grpSpPr>
          <a:xfrm>
            <a:off x="0" y="4338935"/>
            <a:ext cx="9144000" cy="1569661"/>
            <a:chOff x="0" y="1981199"/>
            <a:chExt cx="9144000" cy="1816739"/>
          </a:xfrm>
        </p:grpSpPr>
        <p:sp>
          <p:nvSpPr>
            <p:cNvPr id="44" name="Rectangle 36"/>
            <p:cNvSpPr/>
            <p:nvPr/>
          </p:nvSpPr>
          <p:spPr>
            <a:xfrm>
              <a:off x="0" y="1981199"/>
              <a:ext cx="9144000" cy="1680865"/>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45" name="TextBox 37"/>
            <p:cNvSpPr txBox="1"/>
            <p:nvPr/>
          </p:nvSpPr>
          <p:spPr>
            <a:xfrm>
              <a:off x="1143000" y="1981200"/>
              <a:ext cx="7848600" cy="1816738"/>
            </a:xfrm>
            <a:prstGeom prst="rect">
              <a:avLst/>
            </a:prstGeom>
            <a:noFill/>
          </p:spPr>
          <p:txBody>
            <a:bodyPr wrap="square" rtlCol="0">
              <a:spAutoFit/>
            </a:bodyPr>
            <a:lstStyle/>
            <a:p>
              <a:r>
                <a:rPr lang="es-ES_tradnl" sz="2400" b="1" spc="-100" dirty="0">
                  <a:gradFill>
                    <a:gsLst>
                      <a:gs pos="0">
                        <a:schemeClr val="bg1"/>
                      </a:gs>
                      <a:gs pos="100000">
                        <a:schemeClr val="bg1">
                          <a:lumMod val="85000"/>
                        </a:schemeClr>
                      </a:gs>
                    </a:gsLst>
                    <a:lin ang="5400000" scaled="0"/>
                  </a:gradFill>
                  <a:latin typeface="Bebas Neue"/>
                  <a:cs typeface="Bebas Neue"/>
                </a:rPr>
                <a:t>EL DISCURSO CINEMATOGRÁFICO OFRECE SUS RECURSOS NARRATIVOS PARA DAR A LA AUDIENCIA </a:t>
              </a:r>
              <a:r>
                <a:rPr lang="es-ES_tradnl" sz="2400" b="1" i="1" spc="-100" dirty="0">
                  <a:gradFill>
                    <a:gsLst>
                      <a:gs pos="0">
                        <a:schemeClr val="bg1"/>
                      </a:gs>
                      <a:gs pos="100000">
                        <a:schemeClr val="bg1">
                          <a:lumMod val="85000"/>
                        </a:schemeClr>
                      </a:gs>
                    </a:gsLst>
                    <a:lin ang="5400000" scaled="0"/>
                  </a:gradFill>
                  <a:latin typeface="Bebas Neue"/>
                  <a:cs typeface="Bebas Neue"/>
                </a:rPr>
                <a:t>ORIENTACIÓN, VALORES, PAUTAS DE CONDUCTA, MODELOS ASPIRACIONALES, ARQUETIPOS, </a:t>
              </a:r>
              <a:r>
                <a:rPr lang="es-ES_tradnl" sz="2400" b="1" spc="-100" dirty="0">
                  <a:gradFill>
                    <a:gsLst>
                      <a:gs pos="0">
                        <a:schemeClr val="bg1"/>
                      </a:gs>
                      <a:gs pos="100000">
                        <a:schemeClr val="bg1">
                          <a:lumMod val="85000"/>
                        </a:schemeClr>
                      </a:gs>
                    </a:gsLst>
                    <a:lin ang="5400000" scaled="0"/>
                  </a:gradFill>
                  <a:latin typeface="Bebas Neue"/>
                  <a:cs typeface="Bebas Neue"/>
                </a:rPr>
                <a:t>ETC.</a:t>
              </a:r>
              <a:r>
                <a:rPr lang="es-ES_tradnl" sz="2400" b="1" i="1" spc="-100" dirty="0">
                  <a:gradFill>
                    <a:gsLst>
                      <a:gs pos="0">
                        <a:schemeClr val="bg1"/>
                      </a:gs>
                      <a:gs pos="100000">
                        <a:schemeClr val="bg1">
                          <a:lumMod val="85000"/>
                        </a:schemeClr>
                      </a:gs>
                    </a:gsLst>
                    <a:lin ang="5400000" scaled="0"/>
                  </a:gradFill>
                  <a:latin typeface="Bebas Neue"/>
                  <a:cs typeface="Bebas Neue"/>
                </a:rPr>
                <a:t>, </a:t>
              </a:r>
              <a:r>
                <a:rPr lang="es-ES_tradnl" sz="2400" b="1" spc="-100" dirty="0">
                  <a:gradFill>
                    <a:gsLst>
                      <a:gs pos="0">
                        <a:schemeClr val="bg1"/>
                      </a:gs>
                      <a:gs pos="100000">
                        <a:schemeClr val="bg1">
                          <a:lumMod val="85000"/>
                        </a:schemeClr>
                      </a:gs>
                    </a:gsLst>
                    <a:lin ang="5400000" scaled="0"/>
                  </a:gradFill>
                  <a:latin typeface="Bebas Neue"/>
                  <a:cs typeface="Bebas Neue"/>
                </a:rPr>
                <a:t>CON O SIN INTENCIÓN.</a:t>
              </a:r>
              <a:endParaRPr lang="es-ES_tradnl" sz="2400" b="1" i="1" spc="-100" dirty="0">
                <a:gradFill>
                  <a:gsLst>
                    <a:gs pos="0">
                      <a:schemeClr val="bg1"/>
                    </a:gs>
                    <a:gs pos="100000">
                      <a:schemeClr val="bg1">
                        <a:lumMod val="85000"/>
                      </a:schemeClr>
                    </a:gs>
                  </a:gsLst>
                  <a:lin ang="5400000" scaled="0"/>
                </a:gradFill>
                <a:latin typeface="Bebas Neue"/>
                <a:cs typeface="Bebas Neue"/>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spTree>
    <p:extLst>
      <p:ext uri="{BB962C8B-B14F-4D97-AF65-F5344CB8AC3E}">
        <p14:creationId xmlns:p14="http://schemas.microsoft.com/office/powerpoint/2010/main" val="1072675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7" y="6303899"/>
            <a:ext cx="5788151"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13</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861774"/>
          </a:xfrm>
          <a:prstGeom prst="rect">
            <a:avLst/>
          </a:prstGeom>
          <a:noFill/>
        </p:spPr>
        <p:txBody>
          <a:bodyPr wrap="square" rtlCol="0">
            <a:spAutoFit/>
          </a:bodyPr>
          <a:lstStyle/>
          <a:p>
            <a:r>
              <a:rPr lang="es-ES_tradnl" sz="5000" spc="-340" dirty="0">
                <a:gradFill>
                  <a:gsLst>
                    <a:gs pos="0">
                      <a:srgbClr val="00BAFF"/>
                    </a:gs>
                    <a:gs pos="100000">
                      <a:srgbClr val="0083B4"/>
                    </a:gs>
                  </a:gsLst>
                  <a:lin ang="5400000" scaled="0"/>
                </a:gradFill>
                <a:latin typeface="Bebas" pitchFamily="2" charset="0"/>
              </a:rPr>
              <a:t>Consideraciones 2</a:t>
            </a:r>
            <a:endParaRPr lang="es-ES_tradnl" sz="5000" spc="-340" dirty="0">
              <a:gradFill>
                <a:gsLst>
                  <a:gs pos="0">
                    <a:srgbClr val="00BAFF"/>
                  </a:gs>
                  <a:gs pos="100000">
                    <a:srgbClr val="0083B4"/>
                  </a:gs>
                </a:gsLst>
                <a:lin ang="5400000" scaled="0"/>
              </a:gradFill>
            </a:endParaRPr>
          </a:p>
        </p:txBody>
      </p:sp>
      <p:sp>
        <p:nvSpPr>
          <p:cNvPr id="10" name="TextBox 9"/>
          <p:cNvSpPr txBox="1"/>
          <p:nvPr/>
        </p:nvSpPr>
        <p:spPr>
          <a:xfrm>
            <a:off x="838200" y="1186538"/>
            <a:ext cx="7848600" cy="639919"/>
          </a:xfrm>
          <a:prstGeom prst="rect">
            <a:avLst/>
          </a:prstGeom>
          <a:noFill/>
        </p:spPr>
        <p:txBody>
          <a:bodyPr wrap="square" rtlCol="0">
            <a:spAutoFit/>
          </a:bodyPr>
          <a:lstStyle/>
          <a:p>
            <a:pPr>
              <a:lnSpc>
                <a:spcPts val="2100"/>
              </a:lnSpc>
            </a:pPr>
            <a:r>
              <a:rPr lang="es-ES_tradnl" sz="2100" b="1" dirty="0">
                <a:solidFill>
                  <a:schemeClr val="bg1"/>
                </a:solidFill>
              </a:rPr>
              <a:t>¿Cómo es que podemos acotar la capacidad del cine documental de registrar la realidad humana, natural, social, política, etc.?</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6" name="TextBox 5"/>
            <p:cNvSpPr txBox="1"/>
            <p:nvPr/>
          </p:nvSpPr>
          <p:spPr>
            <a:xfrm>
              <a:off x="1143000" y="1981201"/>
              <a:ext cx="78486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EL CINEASTA ES CAPAZ DE</a:t>
              </a:r>
              <a:r>
                <a:rPr lang="es-ES_tradnl" sz="2100" b="1" i="1" spc="-100" dirty="0">
                  <a:gradFill>
                    <a:gsLst>
                      <a:gs pos="0">
                        <a:schemeClr val="bg1"/>
                      </a:gs>
                      <a:gs pos="100000">
                        <a:schemeClr val="bg1">
                          <a:lumMod val="85000"/>
                        </a:schemeClr>
                      </a:gs>
                    </a:gsLst>
                    <a:lin ang="5400000" scaled="0"/>
                  </a:gradFill>
                  <a:latin typeface="Bebas" pitchFamily="2" charset="0"/>
                </a:rPr>
                <a:t> INVENTAR</a:t>
              </a:r>
              <a:r>
                <a:rPr lang="es-ES_tradnl" sz="2100" spc="-100" dirty="0">
                  <a:gradFill>
                    <a:gsLst>
                      <a:gs pos="0">
                        <a:schemeClr val="bg1"/>
                      </a:gs>
                      <a:gs pos="100000">
                        <a:schemeClr val="bg1">
                          <a:lumMod val="85000"/>
                        </a:schemeClr>
                      </a:gs>
                    </a:gsLst>
                    <a:lin ang="5400000" scaled="0"/>
                  </a:gradFill>
                  <a:latin typeface="Bebas" pitchFamily="2" charset="0"/>
                </a:rPr>
                <a:t> MUNDOS PROPIOS</a:t>
              </a:r>
              <a:endParaRPr lang="es-ES_tradnl" sz="2100" b="1" i="1" spc="-100" dirty="0">
                <a:gradFill>
                  <a:gsLst>
                    <a:gs pos="0">
                      <a:schemeClr val="bg1"/>
                    </a:gs>
                    <a:gs pos="100000">
                      <a:schemeClr val="bg1">
                        <a:lumMod val="85000"/>
                      </a:schemeClr>
                    </a:gs>
                  </a:gsLst>
                  <a:lin ang="5400000" scaled="0"/>
                </a:gradFill>
                <a:latin typeface="Bebas" pitchFamily="2" charset="0"/>
              </a:endParaRP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36" name="Group 35"/>
          <p:cNvGrpSpPr/>
          <p:nvPr/>
        </p:nvGrpSpPr>
        <p:grpSpPr>
          <a:xfrm>
            <a:off x="0" y="2667000"/>
            <a:ext cx="9144000" cy="766465"/>
            <a:chOff x="0" y="1981199"/>
            <a:chExt cx="9144000" cy="766465"/>
          </a:xfrm>
        </p:grpSpPr>
        <p:sp>
          <p:nvSpPr>
            <p:cNvPr id="37" name="Rectangle 36"/>
            <p:cNvSpPr/>
            <p:nvPr/>
          </p:nvSpPr>
          <p:spPr>
            <a:xfrm>
              <a:off x="0" y="1981199"/>
              <a:ext cx="9144000" cy="766465"/>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8" name="TextBox 37"/>
            <p:cNvSpPr txBox="1"/>
            <p:nvPr/>
          </p:nvSpPr>
          <p:spPr>
            <a:xfrm>
              <a:off x="1143000" y="1981200"/>
              <a:ext cx="7239000" cy="738664"/>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EL CINE PRESENTA ESOS MUNDOS </a:t>
              </a:r>
              <a:r>
                <a:rPr lang="es-ES_tradnl" sz="2100" b="1" i="1" spc="-100" dirty="0">
                  <a:gradFill>
                    <a:gsLst>
                      <a:gs pos="0">
                        <a:schemeClr val="bg1"/>
                      </a:gs>
                      <a:gs pos="100000">
                        <a:schemeClr val="bg1">
                          <a:lumMod val="85000"/>
                        </a:schemeClr>
                      </a:gs>
                    </a:gsLst>
                    <a:lin ang="5400000" scaled="0"/>
                  </a:gradFill>
                  <a:latin typeface="Bebas" pitchFamily="2" charset="0"/>
                </a:rPr>
                <a:t>A UNA ESCALA REDUCIDA Y MANEJABLE</a:t>
              </a: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26" name="Group 35"/>
          <p:cNvGrpSpPr/>
          <p:nvPr/>
        </p:nvGrpSpPr>
        <p:grpSpPr>
          <a:xfrm>
            <a:off x="0" y="3657600"/>
            <a:ext cx="9144000" cy="1085165"/>
            <a:chOff x="0" y="1957864"/>
            <a:chExt cx="9144000" cy="1085165"/>
          </a:xfrm>
        </p:grpSpPr>
        <p:sp>
          <p:nvSpPr>
            <p:cNvPr id="29" name="Rectangle 36"/>
            <p:cNvSpPr/>
            <p:nvPr/>
          </p:nvSpPr>
          <p:spPr>
            <a:xfrm>
              <a:off x="0" y="1957864"/>
              <a:ext cx="9144000" cy="10668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0" name="TextBox 37"/>
            <p:cNvSpPr txBox="1"/>
            <p:nvPr/>
          </p:nvSpPr>
          <p:spPr>
            <a:xfrm>
              <a:off x="1143000" y="1981200"/>
              <a:ext cx="8001000" cy="1061829"/>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MÁS ALLÁ DEL ESCAPISMO O EL ENTRETENIMIENTO, EL CINEASTA PUEDE LLEGAR A SER</a:t>
              </a:r>
              <a:r>
                <a:rPr lang="es-ES_tradnl" sz="2100" b="1" i="1" spc="-100" dirty="0">
                  <a:gradFill>
                    <a:gsLst>
                      <a:gs pos="0">
                        <a:schemeClr val="bg1"/>
                      </a:gs>
                      <a:gs pos="100000">
                        <a:schemeClr val="bg1">
                          <a:lumMod val="85000"/>
                        </a:schemeClr>
                      </a:gs>
                    </a:gsLst>
                    <a:lin ang="5400000" scaled="0"/>
                  </a:gradFill>
                  <a:latin typeface="Bebas" pitchFamily="2" charset="0"/>
                </a:rPr>
                <a:t> UN FILÓSOFO</a:t>
              </a:r>
              <a:r>
                <a:rPr lang="es-ES_tradnl" sz="2100" spc="-100" dirty="0">
                  <a:gradFill>
                    <a:gsLst>
                      <a:gs pos="0">
                        <a:schemeClr val="bg1"/>
                      </a:gs>
                      <a:gs pos="100000">
                        <a:schemeClr val="bg1">
                          <a:lumMod val="85000"/>
                        </a:schemeClr>
                      </a:gs>
                    </a:gsLst>
                    <a:lin ang="5400000" scaled="0"/>
                  </a:gradFill>
                  <a:latin typeface="Bebas" pitchFamily="2" charset="0"/>
                </a:rPr>
                <a:t>: EXPRESA UNA </a:t>
              </a:r>
              <a:r>
                <a:rPr lang="es-ES_tradnl" sz="2100" b="1" i="1" spc="-100" dirty="0">
                  <a:gradFill>
                    <a:gsLst>
                      <a:gs pos="0">
                        <a:schemeClr val="bg1"/>
                      </a:gs>
                      <a:gs pos="100000">
                        <a:schemeClr val="bg1">
                          <a:lumMod val="85000"/>
                        </a:schemeClr>
                      </a:gs>
                    </a:gsLst>
                    <a:lin ang="5400000" scaled="0"/>
                  </a:gradFill>
                  <a:latin typeface="Bebas" pitchFamily="2" charset="0"/>
                </a:rPr>
                <a:t>REFLEXIÓN SOBRE LO HUMANO</a:t>
              </a: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43" name="Group 35"/>
          <p:cNvGrpSpPr/>
          <p:nvPr/>
        </p:nvGrpSpPr>
        <p:grpSpPr>
          <a:xfrm>
            <a:off x="0" y="4872335"/>
            <a:ext cx="9144000" cy="1147465"/>
            <a:chOff x="0" y="1981199"/>
            <a:chExt cx="9144000" cy="1328086"/>
          </a:xfrm>
        </p:grpSpPr>
        <p:sp>
          <p:nvSpPr>
            <p:cNvPr id="44" name="Rectangle 36"/>
            <p:cNvSpPr/>
            <p:nvPr/>
          </p:nvSpPr>
          <p:spPr>
            <a:xfrm>
              <a:off x="0" y="1981199"/>
              <a:ext cx="9144000" cy="1328086"/>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45" name="TextBox 37"/>
            <p:cNvSpPr txBox="1"/>
            <p:nvPr/>
          </p:nvSpPr>
          <p:spPr>
            <a:xfrm>
              <a:off x="1143000" y="1981200"/>
              <a:ext cx="7848600" cy="1228970"/>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LA </a:t>
              </a:r>
              <a:r>
                <a:rPr lang="es-ES_tradnl" sz="2100" b="1" i="1" spc="-100" dirty="0">
                  <a:gradFill>
                    <a:gsLst>
                      <a:gs pos="0">
                        <a:schemeClr val="bg1"/>
                      </a:gs>
                      <a:gs pos="100000">
                        <a:schemeClr val="bg1">
                          <a:lumMod val="85000"/>
                        </a:schemeClr>
                      </a:gs>
                    </a:gsLst>
                    <a:lin ang="5400000" scaled="0"/>
                  </a:gradFill>
                  <a:latin typeface="Bebas" pitchFamily="2" charset="0"/>
                </a:rPr>
                <a:t>REFLEXIÓN CINEMATOGRÁFICA</a:t>
              </a:r>
              <a:r>
                <a:rPr lang="es-ES_tradnl" sz="2100" spc="-100" dirty="0">
                  <a:gradFill>
                    <a:gsLst>
                      <a:gs pos="0">
                        <a:schemeClr val="bg1"/>
                      </a:gs>
                      <a:gs pos="100000">
                        <a:schemeClr val="bg1">
                          <a:lumMod val="85000"/>
                        </a:schemeClr>
                      </a:gs>
                    </a:gsLst>
                    <a:lin ang="5400000" scaled="0"/>
                  </a:gradFill>
                  <a:latin typeface="Bebas" pitchFamily="2" charset="0"/>
                </a:rPr>
                <a:t>, COMO LA DE CUALQUIER ARTE NARRATIVO O PLÁSTICO, SE PUEDE EXTENDER AL “QUIÉNES SOMOS”, “DÓNDE VIVIMOS”, O “QUIÉNES SON ELLOS”</a:t>
              </a:r>
              <a:endParaRPr lang="es-ES_tradnl" sz="2100" b="1" i="1" spc="-100" dirty="0">
                <a:gradFill>
                  <a:gsLst>
                    <a:gs pos="0">
                      <a:schemeClr val="bg1"/>
                    </a:gs>
                    <a:gs pos="100000">
                      <a:schemeClr val="bg1">
                        <a:lumMod val="85000"/>
                      </a:schemeClr>
                    </a:gs>
                  </a:gsLst>
                  <a:lin ang="5400000" scaled="0"/>
                </a:gradFill>
                <a:latin typeface="Bebas" pitchFamily="2" charset="0"/>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spTree>
    <p:extLst>
      <p:ext uri="{BB962C8B-B14F-4D97-AF65-F5344CB8AC3E}">
        <p14:creationId xmlns:p14="http://schemas.microsoft.com/office/powerpoint/2010/main" val="379573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826886" cy="401701"/>
          </a:xfrm>
        </p:spPr>
        <p:txBody>
          <a:bodyPr/>
          <a:lstStyle/>
          <a:p>
            <a:pPr algn="l"/>
            <a:r>
              <a:rPr lang="es-ES_tradnl" sz="1100" dirty="0"/>
              <a:t>Mtro. Felipe de J. Díaz Hernández. Escuela de Artes Escénicas • febrero-junio, 2018</a:t>
            </a:r>
          </a:p>
        </p:txBody>
      </p:sp>
      <p:sp>
        <p:nvSpPr>
          <p:cNvPr id="7" name="TextBox 6"/>
          <p:cNvSpPr txBox="1"/>
          <p:nvPr/>
        </p:nvSpPr>
        <p:spPr>
          <a:xfrm>
            <a:off x="1941140" y="1475232"/>
            <a:ext cx="6400800" cy="3046988"/>
          </a:xfrm>
          <a:prstGeom prst="rect">
            <a:avLst/>
          </a:prstGeom>
          <a:noFill/>
        </p:spPr>
        <p:txBody>
          <a:bodyPr wrap="square" rtlCol="0">
            <a:spAutoFit/>
          </a:bodyPr>
          <a:lstStyle/>
          <a:p>
            <a:pPr algn="r"/>
            <a:r>
              <a:rPr lang="es-ES_tradnl" sz="9600" spc="-350">
                <a:gradFill>
                  <a:gsLst>
                    <a:gs pos="0">
                      <a:schemeClr val="bg1"/>
                    </a:gs>
                    <a:gs pos="100000">
                      <a:schemeClr val="bg1">
                        <a:lumMod val="65000"/>
                      </a:schemeClr>
                    </a:gs>
                  </a:gsLst>
                  <a:lin ang="5400000" scaled="0"/>
                </a:gradFill>
                <a:latin typeface="Bebas" pitchFamily="2" charset="0"/>
              </a:rPr>
              <a:t>GRACIAS</a:t>
            </a:r>
          </a:p>
          <a:p>
            <a:pPr algn="r"/>
            <a:endParaRPr lang="es-ES_tradnl" sz="9600" spc="-350"/>
          </a:p>
        </p:txBody>
      </p:sp>
      <p:sp>
        <p:nvSpPr>
          <p:cNvPr id="8" name="TextBox 7"/>
          <p:cNvSpPr txBox="1"/>
          <p:nvPr/>
        </p:nvSpPr>
        <p:spPr>
          <a:xfrm>
            <a:off x="359228" y="2852928"/>
            <a:ext cx="7982712" cy="1169551"/>
          </a:xfrm>
          <a:prstGeom prst="rect">
            <a:avLst/>
          </a:prstGeom>
          <a:noFill/>
        </p:spPr>
        <p:txBody>
          <a:bodyPr wrap="square" rtlCol="0">
            <a:spAutoFit/>
          </a:bodyPr>
          <a:lstStyle/>
          <a:p>
            <a:pPr algn="r"/>
            <a:r>
              <a:rPr lang="es-ES_tradnl" sz="7000" spc="-500">
                <a:gradFill>
                  <a:gsLst>
                    <a:gs pos="0">
                      <a:srgbClr val="00BAFF"/>
                    </a:gs>
                    <a:gs pos="100000">
                      <a:srgbClr val="0083B4"/>
                    </a:gs>
                  </a:gsLst>
                  <a:lin ang="5400000" scaled="0"/>
                </a:gradFill>
                <a:latin typeface="Bebas" pitchFamily="2" charset="0"/>
              </a:rPr>
              <a:t>POR TU ATENCIÓN</a:t>
            </a:r>
            <a:endParaRPr lang="es-ES_tradnl" sz="7000" spc="-500">
              <a:gradFill>
                <a:gsLst>
                  <a:gs pos="0">
                    <a:srgbClr val="00BAFF"/>
                  </a:gs>
                  <a:gs pos="100000">
                    <a:srgbClr val="0083B4"/>
                  </a:gs>
                </a:gsLst>
                <a:lin ang="5400000" scaled="0"/>
              </a:gradFill>
            </a:endParaRPr>
          </a:p>
        </p:txBody>
      </p:sp>
      <p:sp>
        <p:nvSpPr>
          <p:cNvPr id="10" name="TextBox 9"/>
          <p:cNvSpPr txBox="1"/>
          <p:nvPr/>
        </p:nvSpPr>
        <p:spPr>
          <a:xfrm>
            <a:off x="1167384" y="4715256"/>
            <a:ext cx="7162800" cy="373179"/>
          </a:xfrm>
          <a:prstGeom prst="rect">
            <a:avLst/>
          </a:prstGeom>
          <a:noFill/>
        </p:spPr>
        <p:txBody>
          <a:bodyPr wrap="square" rtlCol="0">
            <a:spAutoFit/>
          </a:bodyPr>
          <a:lstStyle/>
          <a:p>
            <a:pPr algn="r">
              <a:lnSpc>
                <a:spcPts val="2100"/>
              </a:lnSpc>
            </a:pPr>
            <a:r>
              <a:rPr lang="es-ES_tradnl" sz="2200" dirty="0">
                <a:solidFill>
                  <a:schemeClr val="bg1"/>
                </a:solidFill>
              </a:rPr>
              <a:t>Historia del Cine Documental</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
        <p:nvSpPr>
          <p:cNvPr id="9" name="Chevron 8">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Tree>
    <p:extLst>
      <p:ext uri="{BB962C8B-B14F-4D97-AF65-F5344CB8AC3E}">
        <p14:creationId xmlns:p14="http://schemas.microsoft.com/office/powerpoint/2010/main" val="3429816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102352" cy="401701"/>
          </a:xfrm>
        </p:spPr>
        <p:txBody>
          <a:bodyPr/>
          <a:lstStyle/>
          <a:p>
            <a:pPr algn="l"/>
            <a:r>
              <a:rPr lang="es-ES_tradnl" sz="1100" dirty="0"/>
              <a:t>Mtro. Felipe de J. Díaz Hernández. Escuela de Artes Escénicas • febrero-junio, 2018</a:t>
            </a:r>
          </a:p>
        </p:txBody>
      </p:sp>
      <p:sp>
        <p:nvSpPr>
          <p:cNvPr id="7" name="TextBox 6"/>
          <p:cNvSpPr txBox="1"/>
          <p:nvPr/>
        </p:nvSpPr>
        <p:spPr>
          <a:xfrm>
            <a:off x="685800" y="1475232"/>
            <a:ext cx="7634368" cy="1092607"/>
          </a:xfrm>
          <a:prstGeom prst="rect">
            <a:avLst/>
          </a:prstGeom>
          <a:noFill/>
        </p:spPr>
        <p:txBody>
          <a:bodyPr wrap="square" rtlCol="0">
            <a:spAutoFit/>
          </a:bodyPr>
          <a:lstStyle/>
          <a:p>
            <a:pPr algn="r"/>
            <a:r>
              <a:rPr lang="es-ES_tradnl" sz="6500" dirty="0">
                <a:gradFill>
                  <a:gsLst>
                    <a:gs pos="0">
                      <a:schemeClr val="bg1"/>
                    </a:gs>
                    <a:gs pos="100000">
                      <a:schemeClr val="bg1">
                        <a:lumMod val="65000"/>
                      </a:schemeClr>
                    </a:gs>
                  </a:gsLst>
                  <a:lin ang="5400000" scaled="0"/>
                </a:gradFill>
                <a:latin typeface="Bebas" pitchFamily="2" charset="0"/>
              </a:rPr>
              <a:t>HISTORIA DEL</a:t>
            </a:r>
            <a:endParaRPr lang="es-ES_tradnl" sz="6500" dirty="0"/>
          </a:p>
        </p:txBody>
      </p:sp>
      <p:sp>
        <p:nvSpPr>
          <p:cNvPr id="8" name="TextBox 7"/>
          <p:cNvSpPr txBox="1"/>
          <p:nvPr/>
        </p:nvSpPr>
        <p:spPr>
          <a:xfrm>
            <a:off x="337456" y="2852928"/>
            <a:ext cx="7982712" cy="1092607"/>
          </a:xfrm>
          <a:prstGeom prst="rect">
            <a:avLst/>
          </a:prstGeom>
          <a:noFill/>
        </p:spPr>
        <p:txBody>
          <a:bodyPr wrap="square" rtlCol="0">
            <a:spAutoFit/>
          </a:bodyPr>
          <a:lstStyle/>
          <a:p>
            <a:pPr algn="r"/>
            <a:r>
              <a:rPr lang="es-ES_tradnl" sz="6500" dirty="0">
                <a:gradFill>
                  <a:gsLst>
                    <a:gs pos="0">
                      <a:srgbClr val="00BAFF"/>
                    </a:gs>
                    <a:gs pos="100000">
                      <a:srgbClr val="0083B4"/>
                    </a:gs>
                  </a:gsLst>
                  <a:lin ang="5400000" scaled="0"/>
                </a:gradFill>
                <a:latin typeface="Bebas" pitchFamily="2" charset="0"/>
              </a:rPr>
              <a:t>CINE DOCUMENTAL</a:t>
            </a:r>
            <a:endParaRPr lang="es-ES_tradnl" sz="6500" dirty="0">
              <a:gradFill>
                <a:gsLst>
                  <a:gs pos="0">
                    <a:srgbClr val="00BAFF"/>
                  </a:gs>
                  <a:gs pos="100000">
                    <a:srgbClr val="0083B4"/>
                  </a:gs>
                </a:gsLst>
                <a:lin ang="5400000" scaled="0"/>
              </a:gradFill>
            </a:endParaRPr>
          </a:p>
        </p:txBody>
      </p:sp>
      <p:sp>
        <p:nvSpPr>
          <p:cNvPr id="10" name="TextBox 9"/>
          <p:cNvSpPr txBox="1"/>
          <p:nvPr/>
        </p:nvSpPr>
        <p:spPr>
          <a:xfrm>
            <a:off x="1167384" y="4715256"/>
            <a:ext cx="7162800" cy="373179"/>
          </a:xfrm>
          <a:prstGeom prst="rect">
            <a:avLst/>
          </a:prstGeom>
          <a:noFill/>
        </p:spPr>
        <p:txBody>
          <a:bodyPr wrap="square" rtlCol="0">
            <a:spAutoFit/>
          </a:bodyPr>
          <a:lstStyle/>
          <a:p>
            <a:pPr algn="r">
              <a:lnSpc>
                <a:spcPts val="2100"/>
              </a:lnSpc>
            </a:pPr>
            <a:r>
              <a:rPr lang="es-ES_tradnl" sz="2200" dirty="0">
                <a:solidFill>
                  <a:schemeClr val="bg1"/>
                </a:solidFill>
                <a:latin typeface="Gill Sans"/>
                <a:cs typeface="Gill Sans"/>
              </a:rPr>
              <a:t>1.2 DEL CINE DOCUMENTAL</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Tree>
    <p:extLst>
      <p:ext uri="{BB962C8B-B14F-4D97-AF65-F5344CB8AC3E}">
        <p14:creationId xmlns:p14="http://schemas.microsoft.com/office/powerpoint/2010/main" val="720766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1"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1"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ppt_y</p:attrName>
                                        </p:attrNameLst>
                                      </p:cBhvr>
                                      <p:tavLst>
                                        <p:tav tm="0">
                                          <p:val>
                                            <p:strVal val="#ppt_y+#ppt_h*1.125000"/>
                                          </p:val>
                                        </p:tav>
                                        <p:tav tm="100000">
                                          <p:val>
                                            <p:strVal val="#ppt_y"/>
                                          </p:val>
                                        </p:tav>
                                      </p:tavLst>
                                    </p:anim>
                                    <p:animEffect transition="in" filter="wipe(up)">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1"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p:bldP spid="1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711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16</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04800"/>
            <a:ext cx="7663546" cy="600164"/>
          </a:xfrm>
          <a:prstGeom prst="rect">
            <a:avLst/>
          </a:prstGeom>
          <a:noFill/>
        </p:spPr>
        <p:txBody>
          <a:bodyPr wrap="square" rtlCol="0">
            <a:spAutoFit/>
          </a:bodyPr>
          <a:lstStyle/>
          <a:p>
            <a:r>
              <a:rPr lang="es-ES_tradnl" sz="3300" dirty="0">
                <a:gradFill>
                  <a:gsLst>
                    <a:gs pos="0">
                      <a:srgbClr val="00BAFF"/>
                    </a:gs>
                    <a:gs pos="100000">
                      <a:srgbClr val="0083B4"/>
                    </a:gs>
                  </a:gsLst>
                  <a:lin ang="5400000" scaled="0"/>
                </a:gradFill>
                <a:latin typeface="Bebas" pitchFamily="2" charset="0"/>
              </a:rPr>
              <a:t>EL DOCUMENTAL: la otra cara del cine</a:t>
            </a:r>
            <a:endParaRPr lang="es-ES_tradnl" sz="3300" i="1" dirty="0">
              <a:gradFill>
                <a:gsLst>
                  <a:gs pos="0">
                    <a:srgbClr val="00BAFF"/>
                  </a:gs>
                  <a:gs pos="100000">
                    <a:srgbClr val="0083B4"/>
                  </a:gs>
                </a:gsLst>
                <a:lin ang="5400000" scaled="0"/>
              </a:gradFill>
            </a:endParaRPr>
          </a:p>
        </p:txBody>
      </p:sp>
      <p:sp>
        <p:nvSpPr>
          <p:cNvPr id="10" name="TextBox 9"/>
          <p:cNvSpPr txBox="1"/>
          <p:nvPr/>
        </p:nvSpPr>
        <p:spPr>
          <a:xfrm>
            <a:off x="838200" y="1619563"/>
            <a:ext cx="4343400" cy="361637"/>
          </a:xfrm>
          <a:prstGeom prst="rect">
            <a:avLst/>
          </a:prstGeom>
          <a:noFill/>
        </p:spPr>
        <p:txBody>
          <a:bodyPr wrap="square" rtlCol="0">
            <a:spAutoFit/>
          </a:bodyPr>
          <a:lstStyle/>
          <a:p>
            <a:pPr>
              <a:lnSpc>
                <a:spcPts val="2100"/>
              </a:lnSpc>
            </a:pPr>
            <a:r>
              <a:rPr lang="es-ES_tradnl" b="1" dirty="0">
                <a:solidFill>
                  <a:schemeClr val="bg1"/>
                </a:solidFill>
                <a:latin typeface="Gill Sans"/>
                <a:cs typeface="Gill Sans"/>
              </a:rPr>
              <a:t>JEAN BRESCHAND</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2" name="TextBox 11"/>
          <p:cNvSpPr txBox="1"/>
          <p:nvPr/>
        </p:nvSpPr>
        <p:spPr>
          <a:xfrm>
            <a:off x="838200" y="2057400"/>
            <a:ext cx="3581400" cy="898964"/>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 La noción de </a:t>
            </a:r>
            <a:r>
              <a:rPr lang="es-ES_tradnl" sz="1700" i="1" dirty="0">
                <a:solidFill>
                  <a:schemeClr val="bg1">
                    <a:lumMod val="75000"/>
                  </a:schemeClr>
                </a:solidFill>
                <a:latin typeface="Gill Sans Light"/>
                <a:cs typeface="Gill Sans Light"/>
              </a:rPr>
              <a:t>documental</a:t>
            </a:r>
            <a:r>
              <a:rPr lang="es-ES_tradnl" sz="1700" dirty="0">
                <a:solidFill>
                  <a:schemeClr val="bg1">
                    <a:lumMod val="75000"/>
                  </a:schemeClr>
                </a:solidFill>
                <a:latin typeface="Gill Sans Light"/>
                <a:cs typeface="Gill Sans Light"/>
              </a:rPr>
              <a:t> es tan “nebulosa” como la de </a:t>
            </a:r>
            <a:r>
              <a:rPr lang="es-ES_tradnl" sz="1700" i="1" dirty="0">
                <a:solidFill>
                  <a:schemeClr val="bg1">
                    <a:lumMod val="75000"/>
                  </a:schemeClr>
                </a:solidFill>
                <a:latin typeface="Gill Sans Light"/>
                <a:cs typeface="Gill Sans Light"/>
              </a:rPr>
              <a:t>ficción</a:t>
            </a:r>
            <a:r>
              <a:rPr lang="es-ES_tradnl" sz="1700" dirty="0">
                <a:solidFill>
                  <a:schemeClr val="bg1">
                    <a:lumMod val="75000"/>
                  </a:schemeClr>
                </a:solidFill>
                <a:latin typeface="Gill Sans Light"/>
                <a:cs typeface="Gill Sans Light"/>
              </a:rPr>
              <a:t>: ninguna definición la agota.</a:t>
            </a:r>
            <a:endParaRPr lang="es-ES_tradnl" sz="1700" i="1" dirty="0">
              <a:solidFill>
                <a:schemeClr val="bg1">
                  <a:lumMod val="75000"/>
                </a:schemeClr>
              </a:solidFill>
              <a:latin typeface="Gill Sans Light"/>
              <a:cs typeface="Gill Sans Light"/>
            </a:endParaRP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
        <p:nvSpPr>
          <p:cNvPr id="18" name="TextBox 17"/>
          <p:cNvSpPr txBox="1"/>
          <p:nvPr/>
        </p:nvSpPr>
        <p:spPr>
          <a:xfrm>
            <a:off x="1524000" y="4876800"/>
            <a:ext cx="6553200" cy="461665"/>
          </a:xfrm>
          <a:prstGeom prst="rect">
            <a:avLst/>
          </a:prstGeom>
          <a:noFill/>
        </p:spPr>
        <p:txBody>
          <a:bodyPr wrap="square" rtlCol="0">
            <a:spAutoFit/>
          </a:bodyPr>
          <a:lstStyle/>
          <a:p>
            <a:r>
              <a:rPr lang="es-ES_tradnl" sz="2400" dirty="0">
                <a:gradFill>
                  <a:gsLst>
                    <a:gs pos="0">
                      <a:schemeClr val="bg1"/>
                    </a:gs>
                    <a:gs pos="100000">
                      <a:schemeClr val="bg1">
                        <a:lumMod val="75000"/>
                      </a:schemeClr>
                    </a:gs>
                  </a:gsLst>
                  <a:lin ang="5400000" scaled="0"/>
                </a:gradFill>
                <a:latin typeface="Bebas" pitchFamily="2" charset="0"/>
              </a:rPr>
              <a:t>DOCUMENTAL = </a:t>
            </a:r>
            <a:r>
              <a:rPr lang="es-ES_tradnl" sz="2400" dirty="0">
                <a:gradFill>
                  <a:gsLst>
                    <a:gs pos="0">
                      <a:srgbClr val="00BAFF"/>
                    </a:gs>
                    <a:gs pos="100000">
                      <a:srgbClr val="0083B4"/>
                    </a:gs>
                  </a:gsLst>
                  <a:lin ang="5400000" scaled="0"/>
                </a:gradFill>
                <a:latin typeface="Bebas" pitchFamily="2" charset="0"/>
              </a:rPr>
              <a:t>REGISTRO O COMENTARIO DE LO </a:t>
            </a:r>
            <a:r>
              <a:rPr lang="es-ES_tradnl" sz="2400" i="1" dirty="0">
                <a:gradFill>
                  <a:gsLst>
                    <a:gs pos="0">
                      <a:srgbClr val="00BAFF"/>
                    </a:gs>
                    <a:gs pos="100000">
                      <a:srgbClr val="0083B4"/>
                    </a:gs>
                  </a:gsLst>
                  <a:lin ang="5400000" scaled="0"/>
                </a:gradFill>
                <a:latin typeface="Bebas" pitchFamily="2" charset="0"/>
              </a:rPr>
              <a:t>REAL</a:t>
            </a:r>
            <a:endParaRPr lang="es-ES_tradnl" sz="2400" i="1" dirty="0">
              <a:gradFill>
                <a:gsLst>
                  <a:gs pos="0">
                    <a:srgbClr val="E8BB03"/>
                  </a:gs>
                  <a:gs pos="100000">
                    <a:srgbClr val="D58202"/>
                  </a:gs>
                </a:gsLst>
                <a:lin ang="5400000" scaled="0"/>
              </a:gradFill>
            </a:endParaRP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0" name="TextBox 11"/>
          <p:cNvSpPr txBox="1"/>
          <p:nvPr/>
        </p:nvSpPr>
        <p:spPr>
          <a:xfrm>
            <a:off x="838200" y="3124200"/>
            <a:ext cx="3810000" cy="898964"/>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 El análisis del documental es interrogarse sobre la relación entre el filme y la realidad.</a:t>
            </a:r>
          </a:p>
        </p:txBody>
      </p:sp>
      <p:sp>
        <p:nvSpPr>
          <p:cNvPr id="22" name="TextBox 11"/>
          <p:cNvSpPr txBox="1"/>
          <p:nvPr/>
        </p:nvSpPr>
        <p:spPr>
          <a:xfrm>
            <a:off x="4876800" y="1905000"/>
            <a:ext cx="3886200" cy="1976182"/>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•Una película desplaza la mirada de su espectador, recompone el campo de lo visible: aquello que consigue ver del mundo contemporáneo, que es suyo y que habita con mayor o menor fortuna. “Las películas no revelan tanto la realidad como una forma de mirarla, de comprenderla”.</a:t>
            </a:r>
          </a:p>
        </p:txBody>
      </p:sp>
    </p:spTree>
    <p:extLst>
      <p:ext uri="{BB962C8B-B14F-4D97-AF65-F5344CB8AC3E}">
        <p14:creationId xmlns:p14="http://schemas.microsoft.com/office/powerpoint/2010/main" val="2344062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500"/>
                            </p:stCondLst>
                            <p:childTnLst>
                              <p:par>
                                <p:cTn id="30" presetID="16" presetClass="entr" presetSubtype="21" fill="hold" grpId="0" nodeType="afterEffect">
                                  <p:stCondLst>
                                    <p:cond delay="100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8" grpId="0"/>
      <p:bldP spid="20"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9405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17</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861774"/>
          </a:xfrm>
          <a:prstGeom prst="rect">
            <a:avLst/>
          </a:prstGeom>
          <a:noFill/>
        </p:spPr>
        <p:txBody>
          <a:bodyPr wrap="square" rtlCol="0">
            <a:spAutoFit/>
          </a:bodyPr>
          <a:lstStyle/>
          <a:p>
            <a:r>
              <a:rPr lang="es-ES_tradnl" sz="5000" spc="-340" dirty="0">
                <a:gradFill>
                  <a:gsLst>
                    <a:gs pos="0">
                      <a:srgbClr val="00BAFF"/>
                    </a:gs>
                    <a:gs pos="100000">
                      <a:srgbClr val="0083B4"/>
                    </a:gs>
                  </a:gsLst>
                  <a:lin ang="5400000" scaled="0"/>
                </a:gradFill>
                <a:latin typeface="Bebas" pitchFamily="2" charset="0"/>
              </a:rPr>
              <a:t>DZIGA VERTOV</a:t>
            </a:r>
            <a:endParaRPr lang="es-ES_tradnl" sz="5000" spc="-340" dirty="0">
              <a:gradFill>
                <a:gsLst>
                  <a:gs pos="0">
                    <a:srgbClr val="00BAFF"/>
                  </a:gs>
                  <a:gs pos="100000">
                    <a:srgbClr val="0083B4"/>
                  </a:gs>
                </a:gsLst>
                <a:lin ang="5400000" scaled="0"/>
              </a:gradFill>
            </a:endParaRPr>
          </a:p>
        </p:txBody>
      </p:sp>
      <p:sp>
        <p:nvSpPr>
          <p:cNvPr id="10" name="TextBox 9"/>
          <p:cNvSpPr txBox="1"/>
          <p:nvPr/>
        </p:nvSpPr>
        <p:spPr>
          <a:xfrm>
            <a:off x="838200" y="1186538"/>
            <a:ext cx="7848600" cy="370614"/>
          </a:xfrm>
          <a:prstGeom prst="rect">
            <a:avLst/>
          </a:prstGeom>
          <a:noFill/>
        </p:spPr>
        <p:txBody>
          <a:bodyPr wrap="square" rtlCol="0">
            <a:spAutoFit/>
          </a:bodyPr>
          <a:lstStyle/>
          <a:p>
            <a:pPr>
              <a:lnSpc>
                <a:spcPts val="2100"/>
              </a:lnSpc>
            </a:pPr>
            <a:r>
              <a:rPr lang="es-ES_tradnl" sz="2100" b="1" i="1" dirty="0">
                <a:solidFill>
                  <a:schemeClr val="bg1"/>
                </a:solidFill>
              </a:rPr>
              <a:t>El cine-ojo</a:t>
            </a:r>
            <a:r>
              <a:rPr lang="es-ES_tradnl" sz="2100" b="1" dirty="0">
                <a:solidFill>
                  <a:schemeClr val="bg1"/>
                </a:solidFill>
              </a:rPr>
              <a:t>, o el ojo mecanizado del cineasta</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6" name="TextBox 5"/>
            <p:cNvSpPr txBox="1"/>
            <p:nvPr/>
          </p:nvSpPr>
          <p:spPr>
            <a:xfrm>
              <a:off x="1143000" y="1981201"/>
              <a:ext cx="7848600" cy="400110"/>
            </a:xfrm>
            <a:prstGeom prst="rect">
              <a:avLst/>
            </a:prstGeom>
            <a:noFill/>
          </p:spPr>
          <p:txBody>
            <a:bodyPr wrap="square" rtlCol="0">
              <a:spAutoFit/>
            </a:bodyPr>
            <a:lstStyle/>
            <a:p>
              <a:r>
                <a:rPr lang="es-ES_tradnl" sz="2000" spc="-100" dirty="0">
                  <a:gradFill>
                    <a:gsLst>
                      <a:gs pos="0">
                        <a:schemeClr val="bg1"/>
                      </a:gs>
                      <a:gs pos="100000">
                        <a:schemeClr val="bg1">
                          <a:lumMod val="85000"/>
                        </a:schemeClr>
                      </a:gs>
                    </a:gsLst>
                    <a:lin ang="5400000" scaled="0"/>
                  </a:gradFill>
                  <a:latin typeface="Bebas" pitchFamily="2" charset="0"/>
                </a:rPr>
                <a:t>VERTOV INAUGURA UN CINE DE INVESTIGACIÓN, EXPERIMENTAL</a:t>
              </a:r>
              <a:endParaRPr lang="es-ES_tradnl" sz="2000" b="1" spc="-100" dirty="0">
                <a:gradFill>
                  <a:gsLst>
                    <a:gs pos="0">
                      <a:schemeClr val="bg1"/>
                    </a:gs>
                    <a:gs pos="100000">
                      <a:schemeClr val="bg1">
                        <a:lumMod val="85000"/>
                      </a:schemeClr>
                    </a:gs>
                  </a:gsLst>
                  <a:lin ang="5400000" scaled="0"/>
                </a:gradFill>
                <a:latin typeface="Bebas" pitchFamily="2" charset="0"/>
              </a:endParaRP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36" name="Group 35"/>
          <p:cNvGrpSpPr/>
          <p:nvPr/>
        </p:nvGrpSpPr>
        <p:grpSpPr>
          <a:xfrm>
            <a:off x="0" y="2814935"/>
            <a:ext cx="9144000" cy="457200"/>
            <a:chOff x="0" y="1981200"/>
            <a:chExt cx="9144000" cy="457200"/>
          </a:xfrm>
        </p:grpSpPr>
        <p:sp>
          <p:nvSpPr>
            <p:cNvPr id="37"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8" name="TextBox 37"/>
            <p:cNvSpPr txBox="1"/>
            <p:nvPr/>
          </p:nvSpPr>
          <p:spPr>
            <a:xfrm>
              <a:off x="1143000" y="1981200"/>
              <a:ext cx="7239000" cy="384721"/>
            </a:xfrm>
            <a:prstGeom prst="rect">
              <a:avLst/>
            </a:prstGeom>
            <a:noFill/>
          </p:spPr>
          <p:txBody>
            <a:bodyPr wrap="square" rtlCol="0">
              <a:spAutoFit/>
            </a:bodyPr>
            <a:lstStyle/>
            <a:p>
              <a:r>
                <a:rPr lang="es-ES_tradnl" sz="1900" spc="-100" dirty="0">
                  <a:gradFill>
                    <a:gsLst>
                      <a:gs pos="0">
                        <a:schemeClr val="bg1"/>
                      </a:gs>
                      <a:gs pos="100000">
                        <a:schemeClr val="bg1">
                          <a:lumMod val="85000"/>
                        </a:schemeClr>
                      </a:gs>
                    </a:gsLst>
                    <a:lin ang="5400000" scaled="0"/>
                  </a:gradFill>
                  <a:latin typeface="Bebas" pitchFamily="2" charset="0"/>
                </a:rPr>
                <a:t>LA CONCIENCIA COLECTIVA SE MECANIZA: ALEGORÍA DEL CINE</a:t>
              </a:r>
              <a:endParaRPr lang="es-ES_tradnl" sz="1900" b="1" i="1" spc="-100" dirty="0">
                <a:gradFill>
                  <a:gsLst>
                    <a:gs pos="0">
                      <a:schemeClr val="bg1"/>
                    </a:gs>
                    <a:gs pos="100000">
                      <a:schemeClr val="bg1">
                        <a:lumMod val="85000"/>
                      </a:schemeClr>
                    </a:gs>
                  </a:gsLst>
                  <a:lin ang="5400000" scaled="0"/>
                </a:gradFill>
                <a:latin typeface="Bebas" pitchFamily="2" charset="0"/>
              </a:endParaRP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26" name="Group 35"/>
          <p:cNvGrpSpPr/>
          <p:nvPr/>
        </p:nvGrpSpPr>
        <p:grpSpPr>
          <a:xfrm>
            <a:off x="0" y="3576935"/>
            <a:ext cx="9144000" cy="457200"/>
            <a:chOff x="0" y="1981200"/>
            <a:chExt cx="9144000" cy="457200"/>
          </a:xfrm>
        </p:grpSpPr>
        <p:sp>
          <p:nvSpPr>
            <p:cNvPr id="29"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0" name="TextBox 37"/>
            <p:cNvSpPr txBox="1"/>
            <p:nvPr/>
          </p:nvSpPr>
          <p:spPr>
            <a:xfrm>
              <a:off x="1143000" y="1981200"/>
              <a:ext cx="8001000" cy="384721"/>
            </a:xfrm>
            <a:prstGeom prst="rect">
              <a:avLst/>
            </a:prstGeom>
            <a:noFill/>
          </p:spPr>
          <p:txBody>
            <a:bodyPr wrap="square" rtlCol="0">
              <a:spAutoFit/>
            </a:bodyPr>
            <a:lstStyle/>
            <a:p>
              <a:r>
                <a:rPr lang="es-ES_tradnl" sz="1900" spc="-100" dirty="0">
                  <a:gradFill>
                    <a:gsLst>
                      <a:gs pos="0">
                        <a:schemeClr val="bg1"/>
                      </a:gs>
                      <a:gs pos="100000">
                        <a:schemeClr val="bg1">
                          <a:lumMod val="85000"/>
                        </a:schemeClr>
                      </a:gs>
                    </a:gsLst>
                    <a:lin ang="5400000" scaled="0"/>
                  </a:gradFill>
                  <a:latin typeface="Bebas" pitchFamily="2" charset="0"/>
                </a:rPr>
                <a:t>EL MONTAJE, O EDICIÓN, ADQUIERE UNA NUEVA DIMENSIÓN</a:t>
              </a:r>
              <a:endParaRPr lang="es-ES_tradnl" sz="1900" b="1" i="1" spc="-100" dirty="0">
                <a:gradFill>
                  <a:gsLst>
                    <a:gs pos="0">
                      <a:schemeClr val="bg1"/>
                    </a:gs>
                    <a:gs pos="100000">
                      <a:schemeClr val="bg1">
                        <a:lumMod val="85000"/>
                      </a:schemeClr>
                    </a:gs>
                  </a:gsLst>
                  <a:lin ang="5400000" scaled="0"/>
                </a:gradFill>
                <a:latin typeface="Bebas" pitchFamily="2" charset="0"/>
              </a:endParaRP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43" name="Group 35"/>
          <p:cNvGrpSpPr/>
          <p:nvPr/>
        </p:nvGrpSpPr>
        <p:grpSpPr>
          <a:xfrm>
            <a:off x="0" y="4338934"/>
            <a:ext cx="9144000" cy="1604665"/>
            <a:chOff x="0" y="1981198"/>
            <a:chExt cx="9144000" cy="1857253"/>
          </a:xfrm>
        </p:grpSpPr>
        <p:sp>
          <p:nvSpPr>
            <p:cNvPr id="44" name="Rectangle 36"/>
            <p:cNvSpPr/>
            <p:nvPr/>
          </p:nvSpPr>
          <p:spPr>
            <a:xfrm>
              <a:off x="0" y="1981198"/>
              <a:ext cx="9144000" cy="1857253"/>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45" name="TextBox 37"/>
            <p:cNvSpPr txBox="1"/>
            <p:nvPr/>
          </p:nvSpPr>
          <p:spPr>
            <a:xfrm>
              <a:off x="1143000" y="1981200"/>
              <a:ext cx="7848600" cy="1798928"/>
            </a:xfrm>
            <a:prstGeom prst="rect">
              <a:avLst/>
            </a:prstGeom>
            <a:noFill/>
          </p:spPr>
          <p:txBody>
            <a:bodyPr wrap="square" rtlCol="0">
              <a:spAutoFit/>
            </a:bodyPr>
            <a:lstStyle/>
            <a:p>
              <a:r>
                <a:rPr lang="es-ES_tradnl" sz="1900" spc="-100" dirty="0">
                  <a:gradFill>
                    <a:gsLst>
                      <a:gs pos="0">
                        <a:schemeClr val="bg1"/>
                      </a:gs>
                      <a:gs pos="100000">
                        <a:schemeClr val="bg1">
                          <a:lumMod val="85000"/>
                        </a:schemeClr>
                      </a:gs>
                    </a:gsLst>
                    <a:lin ang="5400000" scaled="0"/>
                  </a:gradFill>
                  <a:latin typeface="Bebas" pitchFamily="2" charset="0"/>
                </a:rPr>
                <a:t>EL CINE-OJO: LA SUPERIORIDAD PERCEPTIVA DE LA ÓPTICA FOTOGRÁFICA Y LA MOVILIDAD DE LA CÁMARA FUNDA EL CONCEPTO DE “CINE-VERDAD”: CAPTAR LA VIDA </a:t>
              </a:r>
              <a:r>
                <a:rPr lang="es-ES_tradnl" sz="1900" i="1" spc="-100" dirty="0">
                  <a:gradFill>
                    <a:gsLst>
                      <a:gs pos="0">
                        <a:schemeClr val="bg1"/>
                      </a:gs>
                      <a:gs pos="100000">
                        <a:schemeClr val="bg1">
                          <a:lumMod val="85000"/>
                        </a:schemeClr>
                      </a:gs>
                    </a:gsLst>
                    <a:lin ang="5400000" scaled="0"/>
                  </a:gradFill>
                  <a:latin typeface="Bebas" pitchFamily="2" charset="0"/>
                </a:rPr>
                <a:t>DE IMPROVISO</a:t>
              </a:r>
              <a:r>
                <a:rPr lang="es-ES_tradnl" sz="1900" spc="-100" dirty="0">
                  <a:gradFill>
                    <a:gsLst>
                      <a:gs pos="0">
                        <a:schemeClr val="bg1"/>
                      </a:gs>
                      <a:gs pos="100000">
                        <a:schemeClr val="bg1">
                          <a:lumMod val="85000"/>
                        </a:schemeClr>
                      </a:gs>
                    </a:gsLst>
                    <a:lin ang="5400000" scaled="0"/>
                  </a:gradFill>
                  <a:latin typeface="Bebas" pitchFamily="2" charset="0"/>
                </a:rPr>
                <a:t>. ASÍ, EL CINE SE CONVIERTE EN MEDIO DISPUTADO POR “POETAS Y TIRANOS”: ARTE VS. PROPAGANDA. </a:t>
              </a:r>
              <a:endParaRPr lang="es-ES_tradnl" sz="1900" b="1" i="1" spc="-100" dirty="0">
                <a:gradFill>
                  <a:gsLst>
                    <a:gs pos="0">
                      <a:schemeClr val="bg1"/>
                    </a:gs>
                    <a:gs pos="100000">
                      <a:schemeClr val="bg1">
                        <a:lumMod val="85000"/>
                      </a:schemeClr>
                    </a:gs>
                  </a:gsLst>
                  <a:lin ang="5400000" scaled="0"/>
                </a:gradFill>
                <a:latin typeface="Bebas" pitchFamily="2" charset="0"/>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spTree>
    <p:extLst>
      <p:ext uri="{BB962C8B-B14F-4D97-AF65-F5344CB8AC3E}">
        <p14:creationId xmlns:p14="http://schemas.microsoft.com/office/powerpoint/2010/main" val="144764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18</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CINE DOCUMENTAL: CASO 4</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4953000" cy="1445267"/>
          </a:xfrm>
          <a:prstGeom prst="rect">
            <a:avLst/>
          </a:prstGeom>
          <a:noFill/>
        </p:spPr>
        <p:txBody>
          <a:bodyPr wrap="square" rtlCol="0">
            <a:spAutoFit/>
          </a:bodyPr>
          <a:lstStyle/>
          <a:p>
            <a:pPr>
              <a:lnSpc>
                <a:spcPts val="2100"/>
              </a:lnSpc>
            </a:pPr>
            <a:r>
              <a:rPr lang="es-ES_tradnl" sz="2000" b="1" dirty="0">
                <a:solidFill>
                  <a:schemeClr val="bg1"/>
                </a:solidFill>
              </a:rPr>
              <a:t>Con su proyecto </a:t>
            </a:r>
            <a:r>
              <a:rPr lang="es-ES_tradnl" sz="2000" b="1" i="1" dirty="0">
                <a:solidFill>
                  <a:schemeClr val="bg1"/>
                </a:solidFill>
              </a:rPr>
              <a:t>Kino-</a:t>
            </a:r>
            <a:r>
              <a:rPr lang="es-ES_tradnl" sz="2000" b="1" i="1" dirty="0" err="1">
                <a:solidFill>
                  <a:schemeClr val="bg1"/>
                </a:solidFill>
              </a:rPr>
              <a:t>Pravda</a:t>
            </a:r>
            <a:r>
              <a:rPr lang="es-ES_tradnl" sz="2000" b="1" dirty="0">
                <a:solidFill>
                  <a:schemeClr val="bg1"/>
                </a:solidFill>
              </a:rPr>
              <a:t>, </a:t>
            </a:r>
            <a:r>
              <a:rPr lang="es-ES_tradnl" sz="2000" b="1" dirty="0" err="1">
                <a:solidFill>
                  <a:schemeClr val="bg1"/>
                </a:solidFill>
              </a:rPr>
              <a:t>Vertov</a:t>
            </a:r>
            <a:r>
              <a:rPr lang="es-ES_tradnl" sz="2000" b="1" dirty="0">
                <a:solidFill>
                  <a:schemeClr val="bg1"/>
                </a:solidFill>
              </a:rPr>
              <a:t> desarrollaría una doctrina según la que “el cine proletario debía basarse en la verdad y presentar fragmentos de la realidad actual reunidos con un sentido” (</a:t>
            </a:r>
            <a:r>
              <a:rPr lang="es-ES_tradnl" sz="2000" b="1" dirty="0" err="1">
                <a:solidFill>
                  <a:schemeClr val="bg1"/>
                </a:solidFill>
              </a:rPr>
              <a:t>Barnouw</a:t>
            </a:r>
            <a:r>
              <a:rPr lang="es-ES_tradnl" sz="2000" b="1" dirty="0">
                <a:solidFill>
                  <a:schemeClr val="bg1"/>
                </a:solidFill>
              </a:rPr>
              <a:t>).</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6019800" y="4495800"/>
            <a:ext cx="2819400" cy="1160574"/>
          </a:xfrm>
          <a:prstGeom prst="rect">
            <a:avLst/>
          </a:prstGeom>
          <a:noFill/>
        </p:spPr>
        <p:txBody>
          <a:bodyPr wrap="square" rtlCol="0">
            <a:spAutoFit/>
          </a:bodyPr>
          <a:lstStyle/>
          <a:p>
            <a:pPr algn="ctr">
              <a:lnSpc>
                <a:spcPts val="2100"/>
              </a:lnSpc>
            </a:pPr>
            <a:r>
              <a:rPr lang="es-ES_tradnl" sz="1400" i="1" dirty="0" err="1">
                <a:solidFill>
                  <a:schemeClr val="bg1"/>
                </a:solidFill>
              </a:rPr>
              <a:t>Barnouw</a:t>
            </a:r>
            <a:r>
              <a:rPr lang="es-ES_tradnl" sz="1400" i="1" dirty="0">
                <a:solidFill>
                  <a:schemeClr val="bg1"/>
                </a:solidFill>
              </a:rPr>
              <a:t> lo califica como “documental reportero”: periodismo cinematográfico para “organizar la vida que se presenta a la vista”</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1828800"/>
            <a:ext cx="2944159" cy="22081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3733800"/>
            <a:ext cx="4343400" cy="637354"/>
          </a:xfrm>
          <a:prstGeom prst="rect">
            <a:avLst/>
          </a:prstGeom>
          <a:noFill/>
        </p:spPr>
        <p:txBody>
          <a:bodyPr wrap="square" rtlCol="0">
            <a:spAutoFit/>
          </a:bodyPr>
          <a:lstStyle/>
          <a:p>
            <a:pPr>
              <a:lnSpc>
                <a:spcPts val="2100"/>
              </a:lnSpc>
            </a:pPr>
            <a:r>
              <a:rPr lang="es-ES_tradnl" sz="2000" b="1" i="1" dirty="0">
                <a:solidFill>
                  <a:schemeClr val="tx2">
                    <a:lumMod val="60000"/>
                    <a:lumOff val="40000"/>
                  </a:schemeClr>
                </a:solidFill>
              </a:rPr>
              <a:t>El hombre de la cámara</a:t>
            </a:r>
            <a:r>
              <a:rPr lang="es-ES_tradnl" sz="2000" b="1" dirty="0">
                <a:solidFill>
                  <a:schemeClr val="tx2">
                    <a:lumMod val="60000"/>
                    <a:lumOff val="40000"/>
                  </a:schemeClr>
                </a:solidFill>
              </a:rPr>
              <a:t> (1929) de </a:t>
            </a:r>
            <a:r>
              <a:rPr lang="es-ES_tradnl" sz="2000" b="1" dirty="0" err="1">
                <a:solidFill>
                  <a:schemeClr val="tx2">
                    <a:lumMod val="60000"/>
                    <a:lumOff val="40000"/>
                  </a:schemeClr>
                </a:solidFill>
              </a:rPr>
              <a:t>Dziga</a:t>
            </a:r>
            <a:r>
              <a:rPr lang="es-ES_tradnl" sz="2000" b="1" dirty="0">
                <a:solidFill>
                  <a:schemeClr val="tx2">
                    <a:lumMod val="60000"/>
                    <a:lumOff val="40000"/>
                  </a:schemeClr>
                </a:solidFill>
              </a:rPr>
              <a:t> </a:t>
            </a:r>
            <a:r>
              <a:rPr lang="es-ES_tradnl" sz="2000" b="1" dirty="0" err="1">
                <a:solidFill>
                  <a:schemeClr val="tx2">
                    <a:lumMod val="60000"/>
                    <a:lumOff val="40000"/>
                  </a:schemeClr>
                </a:solidFill>
              </a:rPr>
              <a:t>Vértov</a:t>
            </a:r>
            <a:r>
              <a:rPr lang="es-ES_tradnl" sz="2000" b="1" dirty="0">
                <a:solidFill>
                  <a:schemeClr val="tx2">
                    <a:lumMod val="60000"/>
                    <a:lumOff val="40000"/>
                  </a:schemeClr>
                </a:solidFill>
              </a:rPr>
              <a:t> (URSS).</a:t>
            </a:r>
          </a:p>
        </p:txBody>
      </p:sp>
      <p:sp>
        <p:nvSpPr>
          <p:cNvPr id="16" name="TextBox 9"/>
          <p:cNvSpPr txBox="1"/>
          <p:nvPr/>
        </p:nvSpPr>
        <p:spPr>
          <a:xfrm>
            <a:off x="838200" y="4572000"/>
            <a:ext cx="4876800" cy="896399"/>
          </a:xfrm>
          <a:prstGeom prst="rect">
            <a:avLst/>
          </a:prstGeom>
          <a:noFill/>
        </p:spPr>
        <p:txBody>
          <a:bodyPr wrap="square" rtlCol="0">
            <a:spAutoFit/>
          </a:bodyPr>
          <a:lstStyle/>
          <a:p>
            <a:pPr>
              <a:lnSpc>
                <a:spcPts val="2100"/>
              </a:lnSpc>
            </a:pPr>
            <a:r>
              <a:rPr lang="es-ES_tradnl" sz="1600" dirty="0" err="1">
                <a:solidFill>
                  <a:srgbClr val="FF6600"/>
                </a:solidFill>
              </a:rPr>
              <a:t>Vertov</a:t>
            </a:r>
            <a:r>
              <a:rPr lang="es-ES_tradnl" sz="1600" dirty="0">
                <a:solidFill>
                  <a:srgbClr val="FF6600"/>
                </a:solidFill>
              </a:rPr>
              <a:t> busca “usar la cámara como un ojo fílmico más perfecto que el ojo humano para explorar el caos de los fenómenos visuales que llenan el universo”.</a:t>
            </a:r>
          </a:p>
        </p:txBody>
      </p:sp>
    </p:spTree>
    <p:extLst>
      <p:ext uri="{BB962C8B-B14F-4D97-AF65-F5344CB8AC3E}">
        <p14:creationId xmlns:p14="http://schemas.microsoft.com/office/powerpoint/2010/main" val="3508516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7" y="6303899"/>
            <a:ext cx="5788151"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19</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861774"/>
          </a:xfrm>
          <a:prstGeom prst="rect">
            <a:avLst/>
          </a:prstGeom>
          <a:noFill/>
        </p:spPr>
        <p:txBody>
          <a:bodyPr wrap="square" rtlCol="0">
            <a:spAutoFit/>
          </a:bodyPr>
          <a:lstStyle/>
          <a:p>
            <a:r>
              <a:rPr lang="es-ES_tradnl" sz="5000" spc="-340" dirty="0">
                <a:gradFill>
                  <a:gsLst>
                    <a:gs pos="0">
                      <a:srgbClr val="00BAFF"/>
                    </a:gs>
                    <a:gs pos="100000">
                      <a:srgbClr val="0083B4"/>
                    </a:gs>
                  </a:gsLst>
                  <a:lin ang="5400000" scaled="0"/>
                </a:gradFill>
                <a:latin typeface="Bebas" pitchFamily="2" charset="0"/>
              </a:rPr>
              <a:t>Los tres ejes del documental</a:t>
            </a:r>
            <a:endParaRPr lang="es-ES_tradnl" sz="5000" spc="-340" dirty="0">
              <a:gradFill>
                <a:gsLst>
                  <a:gs pos="0">
                    <a:srgbClr val="00BAFF"/>
                  </a:gs>
                  <a:gs pos="100000">
                    <a:srgbClr val="0083B4"/>
                  </a:gs>
                </a:gsLst>
                <a:lin ang="5400000" scaled="0"/>
              </a:gradFill>
            </a:endParaRPr>
          </a:p>
        </p:txBody>
      </p:sp>
      <p:sp>
        <p:nvSpPr>
          <p:cNvPr id="10" name="TextBox 9"/>
          <p:cNvSpPr txBox="1"/>
          <p:nvPr/>
        </p:nvSpPr>
        <p:spPr>
          <a:xfrm>
            <a:off x="838200" y="1186538"/>
            <a:ext cx="7848600" cy="370614"/>
          </a:xfrm>
          <a:prstGeom prst="rect">
            <a:avLst/>
          </a:prstGeom>
          <a:noFill/>
        </p:spPr>
        <p:txBody>
          <a:bodyPr wrap="square" rtlCol="0">
            <a:spAutoFit/>
          </a:bodyPr>
          <a:lstStyle/>
          <a:p>
            <a:pPr>
              <a:lnSpc>
                <a:spcPts val="2100"/>
              </a:lnSpc>
            </a:pPr>
            <a:r>
              <a:rPr lang="es-ES_tradnl" sz="2100" b="1" dirty="0">
                <a:solidFill>
                  <a:schemeClr val="bg1"/>
                </a:solidFill>
              </a:rPr>
              <a:t>Territorios de investigación documental: Jean </a:t>
            </a:r>
            <a:r>
              <a:rPr lang="es-ES_tradnl" sz="2100" b="1" dirty="0" err="1">
                <a:solidFill>
                  <a:schemeClr val="bg1"/>
                </a:solidFill>
              </a:rPr>
              <a:t>Breschand</a:t>
            </a:r>
            <a:endParaRPr lang="es-ES_tradnl" sz="2100" b="1" dirty="0">
              <a:solidFill>
                <a:schemeClr val="bg1"/>
              </a:solidFill>
            </a:endParaRP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6" name="TextBox 5"/>
            <p:cNvSpPr txBox="1"/>
            <p:nvPr/>
          </p:nvSpPr>
          <p:spPr>
            <a:xfrm>
              <a:off x="1143000" y="1981201"/>
              <a:ext cx="78486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1. La cámara es un dispositivo de </a:t>
              </a:r>
              <a:r>
                <a:rPr lang="es-ES_tradnl" sz="2100" b="1" i="1" spc="-100" dirty="0">
                  <a:gradFill>
                    <a:gsLst>
                      <a:gs pos="0">
                        <a:schemeClr val="bg1"/>
                      </a:gs>
                      <a:gs pos="100000">
                        <a:schemeClr val="bg1">
                          <a:lumMod val="85000"/>
                        </a:schemeClr>
                      </a:gs>
                    </a:gsLst>
                    <a:lin ang="5400000" scaled="0"/>
                  </a:gradFill>
                  <a:latin typeface="Bebas" pitchFamily="2" charset="0"/>
                </a:rPr>
                <a:t>percepción poética del mundo</a:t>
              </a: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36" name="Group 35"/>
          <p:cNvGrpSpPr/>
          <p:nvPr/>
        </p:nvGrpSpPr>
        <p:grpSpPr>
          <a:xfrm>
            <a:off x="0" y="2814935"/>
            <a:ext cx="9144000" cy="457200"/>
            <a:chOff x="0" y="1981200"/>
            <a:chExt cx="9144000" cy="457200"/>
          </a:xfrm>
        </p:grpSpPr>
        <p:sp>
          <p:nvSpPr>
            <p:cNvPr id="37"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8" name="TextBox 37"/>
            <p:cNvSpPr txBox="1"/>
            <p:nvPr/>
          </p:nvSpPr>
          <p:spPr>
            <a:xfrm>
              <a:off x="1143000" y="1981200"/>
              <a:ext cx="75438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2. La cámara es una herramienta “vigilante” de</a:t>
              </a:r>
              <a:r>
                <a:rPr lang="es-ES_tradnl" sz="2100" b="1" i="1" spc="-100" dirty="0">
                  <a:gradFill>
                    <a:gsLst>
                      <a:gs pos="0">
                        <a:schemeClr val="bg1"/>
                      </a:gs>
                      <a:gs pos="100000">
                        <a:schemeClr val="bg1">
                          <a:lumMod val="85000"/>
                        </a:schemeClr>
                      </a:gs>
                    </a:gsLst>
                    <a:lin ang="5400000" scaled="0"/>
                  </a:gradFill>
                  <a:latin typeface="Bebas" pitchFamily="2" charset="0"/>
                </a:rPr>
                <a:t> observación social</a:t>
              </a: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26" name="Group 35"/>
          <p:cNvGrpSpPr/>
          <p:nvPr/>
        </p:nvGrpSpPr>
        <p:grpSpPr>
          <a:xfrm>
            <a:off x="0" y="3576935"/>
            <a:ext cx="9144000" cy="457200"/>
            <a:chOff x="0" y="1981200"/>
            <a:chExt cx="9144000" cy="457200"/>
          </a:xfrm>
        </p:grpSpPr>
        <p:sp>
          <p:nvSpPr>
            <p:cNvPr id="29"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0" name="TextBox 37"/>
            <p:cNvSpPr txBox="1"/>
            <p:nvPr/>
          </p:nvSpPr>
          <p:spPr>
            <a:xfrm>
              <a:off x="1143000" y="1981200"/>
              <a:ext cx="80010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3. La cámara es un medio para alcanzar </a:t>
              </a:r>
              <a:r>
                <a:rPr lang="es-ES_tradnl" sz="2100" b="1" i="1" spc="-100" dirty="0">
                  <a:gradFill>
                    <a:gsLst>
                      <a:gs pos="0">
                        <a:schemeClr val="bg1"/>
                      </a:gs>
                      <a:gs pos="100000">
                        <a:schemeClr val="bg1">
                          <a:lumMod val="85000"/>
                        </a:schemeClr>
                      </a:gs>
                    </a:gsLst>
                    <a:lin ang="5400000" scaled="0"/>
                  </a:gradFill>
                  <a:latin typeface="Bebas" pitchFamily="2" charset="0"/>
                </a:rPr>
                <a:t>nuevas figuraciones</a:t>
              </a: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43" name="Group 35"/>
          <p:cNvGrpSpPr/>
          <p:nvPr/>
        </p:nvGrpSpPr>
        <p:grpSpPr>
          <a:xfrm>
            <a:off x="0" y="4338935"/>
            <a:ext cx="9144000" cy="1452267"/>
            <a:chOff x="0" y="1981199"/>
            <a:chExt cx="9144000" cy="1680865"/>
          </a:xfrm>
        </p:grpSpPr>
        <p:sp>
          <p:nvSpPr>
            <p:cNvPr id="44" name="Rectangle 36"/>
            <p:cNvSpPr/>
            <p:nvPr/>
          </p:nvSpPr>
          <p:spPr>
            <a:xfrm>
              <a:off x="0" y="1981199"/>
              <a:ext cx="9144000" cy="1680865"/>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45" name="TextBox 37"/>
            <p:cNvSpPr txBox="1"/>
            <p:nvPr/>
          </p:nvSpPr>
          <p:spPr>
            <a:xfrm>
              <a:off x="1143000" y="1981200"/>
              <a:ext cx="7848600" cy="1424892"/>
            </a:xfrm>
            <a:prstGeom prst="rect">
              <a:avLst/>
            </a:prstGeom>
            <a:noFill/>
          </p:spPr>
          <p:txBody>
            <a:bodyPr wrap="square" rtlCol="0">
              <a:spAutoFit/>
            </a:bodyPr>
            <a:lstStyle/>
            <a:p>
              <a:r>
                <a:rPr lang="es-ES_tradnl" sz="1850" spc="-100" dirty="0">
                  <a:gradFill>
                    <a:gsLst>
                      <a:gs pos="0">
                        <a:schemeClr val="bg1"/>
                      </a:gs>
                      <a:gs pos="100000">
                        <a:schemeClr val="bg1">
                          <a:lumMod val="85000"/>
                        </a:schemeClr>
                      </a:gs>
                    </a:gsLst>
                    <a:lin ang="5400000" scaled="0"/>
                  </a:gradFill>
                  <a:latin typeface="Bebas" pitchFamily="2" charset="0"/>
                </a:rPr>
                <a:t>La realización documental está a menudo acompañada del </a:t>
              </a:r>
              <a:r>
                <a:rPr lang="es-ES_tradnl" sz="1850" b="1" spc="-100" dirty="0">
                  <a:gradFill>
                    <a:gsLst>
                      <a:gs pos="0">
                        <a:schemeClr val="bg1"/>
                      </a:gs>
                      <a:gs pos="100000">
                        <a:schemeClr val="bg1">
                          <a:lumMod val="85000"/>
                        </a:schemeClr>
                      </a:gs>
                    </a:gsLst>
                    <a:lin ang="5400000" scaled="0"/>
                  </a:gradFill>
                  <a:latin typeface="Bebas" pitchFamily="2" charset="0"/>
                </a:rPr>
                <a:t>compromiso social y político</a:t>
              </a:r>
              <a:r>
                <a:rPr lang="es-ES_tradnl" sz="1850" spc="-100" dirty="0">
                  <a:gradFill>
                    <a:gsLst>
                      <a:gs pos="0">
                        <a:schemeClr val="bg1"/>
                      </a:gs>
                      <a:gs pos="100000">
                        <a:schemeClr val="bg1">
                          <a:lumMod val="85000"/>
                        </a:schemeClr>
                      </a:gs>
                    </a:gsLst>
                    <a:lin ang="5400000" scaled="0"/>
                  </a:gradFill>
                  <a:latin typeface="Bebas" pitchFamily="2" charset="0"/>
                </a:rPr>
                <a:t>. A partir de 1929 y de la terrible crisis financiera y social, se descubre el rostro de una</a:t>
              </a:r>
              <a:r>
                <a:rPr lang="es-ES_tradnl" sz="1850" b="1" spc="-100" dirty="0">
                  <a:gradFill>
                    <a:gsLst>
                      <a:gs pos="0">
                        <a:schemeClr val="bg1"/>
                      </a:gs>
                      <a:gs pos="100000">
                        <a:schemeClr val="bg1">
                          <a:lumMod val="85000"/>
                        </a:schemeClr>
                      </a:gs>
                    </a:gsLst>
                    <a:lin ang="5400000" scaled="0"/>
                  </a:gradFill>
                  <a:latin typeface="Bebas" pitchFamily="2" charset="0"/>
                </a:rPr>
                <a:t> realidad hasta entonces oculta a la lente cinematográfica:</a:t>
              </a:r>
              <a:r>
                <a:rPr lang="es-ES_tradnl" sz="1850" spc="-100" dirty="0">
                  <a:gradFill>
                    <a:gsLst>
                      <a:gs pos="0">
                        <a:schemeClr val="bg1"/>
                      </a:gs>
                      <a:gs pos="100000">
                        <a:schemeClr val="bg1">
                          <a:lumMod val="85000"/>
                        </a:schemeClr>
                      </a:gs>
                    </a:gsLst>
                    <a:lin ang="5400000" scaled="0"/>
                  </a:gradFill>
                  <a:latin typeface="Bebas" pitchFamily="2" charset="0"/>
                </a:rPr>
                <a:t> la de los </a:t>
              </a:r>
              <a:r>
                <a:rPr lang="es-ES_tradnl" sz="1850" b="1" spc="-100" dirty="0">
                  <a:gradFill>
                    <a:gsLst>
                      <a:gs pos="0">
                        <a:schemeClr val="bg1"/>
                      </a:gs>
                      <a:gs pos="100000">
                        <a:schemeClr val="bg1">
                          <a:lumMod val="85000"/>
                        </a:schemeClr>
                      </a:gs>
                    </a:gsLst>
                    <a:lin ang="5400000" scaled="0"/>
                  </a:gradFill>
                  <a:latin typeface="Bebas" pitchFamily="2" charset="0"/>
                </a:rPr>
                <a:t>miserables del mundo, lejos del reportaje y de la ficción.</a:t>
              </a:r>
              <a:endParaRPr lang="es-ES_tradnl" sz="1850" b="1" i="1" spc="-100" dirty="0">
                <a:gradFill>
                  <a:gsLst>
                    <a:gs pos="0">
                      <a:schemeClr val="bg1"/>
                    </a:gs>
                    <a:gs pos="100000">
                      <a:schemeClr val="bg1">
                        <a:lumMod val="85000"/>
                      </a:schemeClr>
                    </a:gs>
                  </a:gsLst>
                  <a:lin ang="5400000" scaled="0"/>
                </a:gradFill>
                <a:latin typeface="Bebas" pitchFamily="2" charset="0"/>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spTree>
    <p:extLst>
      <p:ext uri="{BB962C8B-B14F-4D97-AF65-F5344CB8AC3E}">
        <p14:creationId xmlns:p14="http://schemas.microsoft.com/office/powerpoint/2010/main" val="281959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4833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04800"/>
            <a:ext cx="7663546" cy="1261884"/>
          </a:xfrm>
          <a:prstGeom prst="rect">
            <a:avLst/>
          </a:prstGeom>
          <a:noFill/>
        </p:spPr>
        <p:txBody>
          <a:bodyPr wrap="square" rtlCol="0">
            <a:spAutoFit/>
          </a:bodyPr>
          <a:lstStyle/>
          <a:p>
            <a:r>
              <a:rPr lang="es-ES_tradnl" sz="3800" spc="-340" dirty="0">
                <a:gradFill>
                  <a:gsLst>
                    <a:gs pos="0">
                      <a:srgbClr val="00BAFF"/>
                    </a:gs>
                    <a:gs pos="100000">
                      <a:srgbClr val="0083B4"/>
                    </a:gs>
                  </a:gsLst>
                  <a:lin ang="5400000" scaled="0"/>
                </a:gradFill>
                <a:latin typeface="Bebas" pitchFamily="2" charset="0"/>
              </a:rPr>
              <a:t>EL DOCUMENTAL: ¿realidad “de verdad”?</a:t>
            </a:r>
            <a:endParaRPr lang="es-ES_tradnl" sz="3800" i="1" spc="-340" dirty="0">
              <a:gradFill>
                <a:gsLst>
                  <a:gs pos="0">
                    <a:srgbClr val="00BAFF"/>
                  </a:gs>
                  <a:gs pos="100000">
                    <a:srgbClr val="0083B4"/>
                  </a:gs>
                </a:gsLst>
                <a:lin ang="5400000" scaled="0"/>
              </a:gradFill>
            </a:endParaRPr>
          </a:p>
        </p:txBody>
      </p:sp>
      <p:sp>
        <p:nvSpPr>
          <p:cNvPr id="10" name="TextBox 9"/>
          <p:cNvSpPr txBox="1"/>
          <p:nvPr/>
        </p:nvSpPr>
        <p:spPr>
          <a:xfrm>
            <a:off x="838200" y="1619563"/>
            <a:ext cx="4343400" cy="361637"/>
          </a:xfrm>
          <a:prstGeom prst="rect">
            <a:avLst/>
          </a:prstGeom>
          <a:noFill/>
        </p:spPr>
        <p:txBody>
          <a:bodyPr wrap="square" rtlCol="0">
            <a:spAutoFit/>
          </a:bodyPr>
          <a:lstStyle/>
          <a:p>
            <a:pPr>
              <a:lnSpc>
                <a:spcPts val="2100"/>
              </a:lnSpc>
            </a:pPr>
            <a:r>
              <a:rPr lang="es-ES_tradnl" b="1" dirty="0">
                <a:solidFill>
                  <a:schemeClr val="bg1"/>
                </a:solidFill>
                <a:latin typeface="Gill Sans"/>
                <a:cs typeface="Gill Sans"/>
              </a:rPr>
              <a:t>EL DOCUMENTAL</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2" name="TextBox 11"/>
          <p:cNvSpPr txBox="1"/>
          <p:nvPr/>
        </p:nvSpPr>
        <p:spPr>
          <a:xfrm>
            <a:off x="838200" y="2057400"/>
            <a:ext cx="3581400" cy="898964"/>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•Documento: registro de la realidad, al que se atribuye el valor de “verdadero” y una cierta “confiabilidad”</a:t>
            </a:r>
            <a:endParaRPr lang="es-ES_tradnl" sz="1700" i="1" dirty="0">
              <a:solidFill>
                <a:schemeClr val="bg1">
                  <a:lumMod val="75000"/>
                </a:schemeClr>
              </a:solidFill>
              <a:latin typeface="Gill Sans Light"/>
              <a:cs typeface="Gill Sans Light"/>
            </a:endParaRP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
        <p:nvSpPr>
          <p:cNvPr id="18" name="TextBox 17"/>
          <p:cNvSpPr txBox="1"/>
          <p:nvPr/>
        </p:nvSpPr>
        <p:spPr>
          <a:xfrm>
            <a:off x="1524000" y="4876800"/>
            <a:ext cx="6172200" cy="830997"/>
          </a:xfrm>
          <a:prstGeom prst="rect">
            <a:avLst/>
          </a:prstGeom>
          <a:noFill/>
        </p:spPr>
        <p:txBody>
          <a:bodyPr wrap="square" rtlCol="0">
            <a:spAutoFit/>
          </a:bodyPr>
          <a:lstStyle/>
          <a:p>
            <a:r>
              <a:rPr lang="es-ES_tradnl" sz="2400" spc="-150" dirty="0">
                <a:gradFill>
                  <a:gsLst>
                    <a:gs pos="0">
                      <a:schemeClr val="bg1"/>
                    </a:gs>
                    <a:gs pos="100000">
                      <a:schemeClr val="bg1">
                        <a:lumMod val="75000"/>
                      </a:schemeClr>
                    </a:gs>
                  </a:gsLst>
                  <a:lin ang="5400000" scaled="0"/>
                </a:gradFill>
                <a:latin typeface="Bebas" pitchFamily="2" charset="0"/>
              </a:rPr>
              <a:t>DOCUMENTAL = </a:t>
            </a:r>
            <a:r>
              <a:rPr lang="es-ES_tradnl" sz="2400" spc="-150" dirty="0">
                <a:gradFill>
                  <a:gsLst>
                    <a:gs pos="0">
                      <a:srgbClr val="00BAFF"/>
                    </a:gs>
                    <a:gs pos="100000">
                      <a:srgbClr val="0083B4"/>
                    </a:gs>
                  </a:gsLst>
                  <a:lin ang="5400000" scaled="0"/>
                </a:gradFill>
                <a:latin typeface="Bebas" pitchFamily="2" charset="0"/>
              </a:rPr>
              <a:t>REGISTRO O COMENTARIO DE LO </a:t>
            </a:r>
            <a:r>
              <a:rPr lang="es-ES_tradnl" sz="2400" i="1" spc="-150" dirty="0">
                <a:gradFill>
                  <a:gsLst>
                    <a:gs pos="0">
                      <a:srgbClr val="00BAFF"/>
                    </a:gs>
                    <a:gs pos="100000">
                      <a:srgbClr val="0083B4"/>
                    </a:gs>
                  </a:gsLst>
                  <a:lin ang="5400000" scaled="0"/>
                </a:gradFill>
                <a:latin typeface="Bebas" pitchFamily="2" charset="0"/>
              </a:rPr>
              <a:t>REAL</a:t>
            </a:r>
            <a:endParaRPr lang="es-ES_tradnl" sz="2400" i="1" spc="-150" dirty="0">
              <a:gradFill>
                <a:gsLst>
                  <a:gs pos="0">
                    <a:srgbClr val="E8BB03"/>
                  </a:gs>
                  <a:gs pos="100000">
                    <a:srgbClr val="D58202"/>
                  </a:gs>
                </a:gsLst>
                <a:lin ang="5400000" scaled="0"/>
              </a:gradFill>
            </a:endParaRP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0" name="TextBox 11"/>
          <p:cNvSpPr txBox="1"/>
          <p:nvPr/>
        </p:nvSpPr>
        <p:spPr>
          <a:xfrm>
            <a:off x="838200" y="3124200"/>
            <a:ext cx="3810000" cy="1168269"/>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 El documental surge como un esfuerzo de retratar un aspecto de la realidad, en cierta medida apoyado por la visión de la incipiente ciencia de la antropología.</a:t>
            </a:r>
          </a:p>
        </p:txBody>
      </p:sp>
      <p:sp>
        <p:nvSpPr>
          <p:cNvPr id="22" name="TextBox 11"/>
          <p:cNvSpPr txBox="1"/>
          <p:nvPr/>
        </p:nvSpPr>
        <p:spPr>
          <a:xfrm>
            <a:off x="4876800" y="1905000"/>
            <a:ext cx="3886200" cy="2245487"/>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•Así, el cine documental aborda temáticas que al menos en su origen pueden englobarse en las diversas especialidades de la antropología:</a:t>
            </a:r>
            <a:r>
              <a:rPr lang="es-ES_tradnl" sz="1700" i="1" dirty="0">
                <a:solidFill>
                  <a:schemeClr val="bg1">
                    <a:lumMod val="75000"/>
                  </a:schemeClr>
                </a:solidFill>
                <a:latin typeface="Gill Sans Light"/>
                <a:cs typeface="Gill Sans Light"/>
              </a:rPr>
              <a:t> antropología física</a:t>
            </a:r>
            <a:r>
              <a:rPr lang="es-ES_tradnl" sz="1700" dirty="0">
                <a:solidFill>
                  <a:schemeClr val="bg1">
                    <a:lumMod val="75000"/>
                  </a:schemeClr>
                </a:solidFill>
                <a:latin typeface="Gill Sans Light"/>
                <a:cs typeface="Gill Sans Light"/>
              </a:rPr>
              <a:t> (biología), </a:t>
            </a:r>
            <a:r>
              <a:rPr lang="es-ES_tradnl" sz="1700" i="1" dirty="0">
                <a:solidFill>
                  <a:schemeClr val="bg1">
                    <a:lumMod val="75000"/>
                  </a:schemeClr>
                </a:solidFill>
                <a:latin typeface="Gill Sans Light"/>
                <a:cs typeface="Gill Sans Light"/>
              </a:rPr>
              <a:t>arqueología</a:t>
            </a:r>
            <a:r>
              <a:rPr lang="es-ES_tradnl" sz="1700" dirty="0">
                <a:solidFill>
                  <a:schemeClr val="bg1">
                    <a:lumMod val="75000"/>
                  </a:schemeClr>
                </a:solidFill>
                <a:latin typeface="Gill Sans Light"/>
                <a:cs typeface="Gill Sans Light"/>
              </a:rPr>
              <a:t> (culturas antiguas), </a:t>
            </a:r>
            <a:r>
              <a:rPr lang="es-ES_tradnl" sz="1700" i="1" dirty="0">
                <a:solidFill>
                  <a:schemeClr val="bg1">
                    <a:lumMod val="75000"/>
                  </a:schemeClr>
                </a:solidFill>
                <a:latin typeface="Gill Sans Light"/>
                <a:cs typeface="Gill Sans Light"/>
              </a:rPr>
              <a:t>lingüística </a:t>
            </a:r>
            <a:r>
              <a:rPr lang="es-ES_tradnl" sz="1700" dirty="0">
                <a:solidFill>
                  <a:schemeClr val="bg1">
                    <a:lumMod val="75000"/>
                  </a:schemeClr>
                </a:solidFill>
                <a:latin typeface="Gill Sans Light"/>
                <a:cs typeface="Gill Sans Light"/>
              </a:rPr>
              <a:t>(estudio del lenguaje y las lenguas), </a:t>
            </a:r>
            <a:r>
              <a:rPr lang="es-ES_tradnl" sz="1700" i="1" dirty="0">
                <a:solidFill>
                  <a:schemeClr val="bg1">
                    <a:lumMod val="75000"/>
                  </a:schemeClr>
                </a:solidFill>
                <a:latin typeface="Gill Sans Light"/>
                <a:cs typeface="Gill Sans Light"/>
              </a:rPr>
              <a:t>antropología social y cultural </a:t>
            </a:r>
            <a:r>
              <a:rPr lang="es-ES_tradnl" sz="1700" dirty="0">
                <a:solidFill>
                  <a:schemeClr val="bg1">
                    <a:lumMod val="75000"/>
                  </a:schemeClr>
                </a:solidFill>
                <a:latin typeface="Gill Sans Light"/>
                <a:cs typeface="Gill Sans Light"/>
              </a:rPr>
              <a:t>(etnología)</a:t>
            </a:r>
          </a:p>
        </p:txBody>
      </p:sp>
    </p:spTree>
    <p:extLst>
      <p:ext uri="{BB962C8B-B14F-4D97-AF65-F5344CB8AC3E}">
        <p14:creationId xmlns:p14="http://schemas.microsoft.com/office/powerpoint/2010/main" val="3505148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1" nodeType="click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500"/>
                            </p:stCondLst>
                            <p:childTnLst>
                              <p:par>
                                <p:cTn id="30" presetID="16" presetClass="entr" presetSubtype="21" fill="hold" grpId="0" nodeType="afterEffect">
                                  <p:stCondLst>
                                    <p:cond delay="100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10" grpId="1"/>
      <p:bldP spid="12" grpId="0"/>
      <p:bldP spid="18" grpId="0"/>
      <p:bldP spid="20"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7" y="6303899"/>
            <a:ext cx="5788151"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20</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630942"/>
          </a:xfrm>
          <a:prstGeom prst="rect">
            <a:avLst/>
          </a:prstGeom>
          <a:noFill/>
        </p:spPr>
        <p:txBody>
          <a:bodyPr wrap="square" rtlCol="0">
            <a:spAutoFit/>
          </a:bodyPr>
          <a:lstStyle/>
          <a:p>
            <a:r>
              <a:rPr lang="es-ES_tradnl" sz="3500" spc="-340" dirty="0">
                <a:gradFill>
                  <a:gsLst>
                    <a:gs pos="0">
                      <a:srgbClr val="00BAFF"/>
                    </a:gs>
                    <a:gs pos="100000">
                      <a:srgbClr val="0083B4"/>
                    </a:gs>
                  </a:gsLst>
                  <a:lin ang="5400000" scaled="0"/>
                </a:gradFill>
                <a:latin typeface="Bebas" pitchFamily="2" charset="0"/>
              </a:rPr>
              <a:t>Eje 1: “horizontes lejanos”: </a:t>
            </a:r>
            <a:r>
              <a:rPr lang="es-ES_tradnl" sz="3500" spc="-340" dirty="0" err="1">
                <a:gradFill>
                  <a:gsLst>
                    <a:gs pos="0">
                      <a:srgbClr val="00BAFF"/>
                    </a:gs>
                    <a:gs pos="100000">
                      <a:srgbClr val="0083B4"/>
                    </a:gs>
                  </a:gsLst>
                  <a:lin ang="5400000" scaled="0"/>
                </a:gradFill>
                <a:latin typeface="Bebas" pitchFamily="2" charset="0"/>
              </a:rPr>
              <a:t>Breschand</a:t>
            </a:r>
            <a:endParaRPr lang="es-ES_tradnl" sz="3500" spc="-340" dirty="0">
              <a:gradFill>
                <a:gsLst>
                  <a:gs pos="0">
                    <a:srgbClr val="00BAFF"/>
                  </a:gs>
                  <a:gs pos="100000">
                    <a:srgbClr val="0083B4"/>
                  </a:gs>
                </a:gsLst>
                <a:lin ang="5400000" scaled="0"/>
              </a:gradFill>
            </a:endParaRPr>
          </a:p>
        </p:txBody>
      </p:sp>
      <p:sp>
        <p:nvSpPr>
          <p:cNvPr id="10" name="TextBox 9"/>
          <p:cNvSpPr txBox="1"/>
          <p:nvPr/>
        </p:nvSpPr>
        <p:spPr>
          <a:xfrm>
            <a:off x="838200" y="1186538"/>
            <a:ext cx="7848600" cy="639919"/>
          </a:xfrm>
          <a:prstGeom prst="rect">
            <a:avLst/>
          </a:prstGeom>
          <a:noFill/>
        </p:spPr>
        <p:txBody>
          <a:bodyPr wrap="square" rtlCol="0">
            <a:spAutoFit/>
          </a:bodyPr>
          <a:lstStyle/>
          <a:p>
            <a:pPr>
              <a:lnSpc>
                <a:spcPts val="2100"/>
              </a:lnSpc>
            </a:pPr>
            <a:r>
              <a:rPr lang="es-ES_tradnl" sz="2100" b="1" dirty="0">
                <a:solidFill>
                  <a:schemeClr val="bg1"/>
                </a:solidFill>
              </a:rPr>
              <a:t>El cine documental como registro de la naturaleza y el mundo indígena, entre la explotación y el exotismo</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6" name="TextBox 5"/>
            <p:cNvSpPr txBox="1"/>
            <p:nvPr/>
          </p:nvSpPr>
          <p:spPr>
            <a:xfrm>
              <a:off x="1143000" y="1981201"/>
              <a:ext cx="7848600" cy="400110"/>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Su visión asoma, a veces descaradamente, un dejo colonialista</a:t>
              </a:r>
              <a:endParaRPr lang="es-ES_tradnl" sz="2000" b="1" i="1" dirty="0">
                <a:gradFill>
                  <a:gsLst>
                    <a:gs pos="0">
                      <a:schemeClr val="bg1"/>
                    </a:gs>
                    <a:gs pos="100000">
                      <a:schemeClr val="bg1">
                        <a:lumMod val="85000"/>
                      </a:schemeClr>
                    </a:gs>
                  </a:gsLst>
                  <a:lin ang="5400000" scaled="0"/>
                </a:gradFill>
                <a:latin typeface="Bebas Neue"/>
                <a:cs typeface="Bebas Neue"/>
              </a:endParaRP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36" name="Group 35"/>
          <p:cNvGrpSpPr/>
          <p:nvPr/>
        </p:nvGrpSpPr>
        <p:grpSpPr>
          <a:xfrm>
            <a:off x="0" y="2667000"/>
            <a:ext cx="9144000" cy="766465"/>
            <a:chOff x="0" y="1981199"/>
            <a:chExt cx="9144000" cy="766465"/>
          </a:xfrm>
        </p:grpSpPr>
        <p:sp>
          <p:nvSpPr>
            <p:cNvPr id="37" name="Rectangle 36"/>
            <p:cNvSpPr/>
            <p:nvPr/>
          </p:nvSpPr>
          <p:spPr>
            <a:xfrm>
              <a:off x="0" y="1981199"/>
              <a:ext cx="9144000" cy="766465"/>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8" name="TextBox 37"/>
            <p:cNvSpPr txBox="1"/>
            <p:nvPr/>
          </p:nvSpPr>
          <p:spPr>
            <a:xfrm>
              <a:off x="1143000" y="1981200"/>
              <a:ext cx="7239000" cy="707886"/>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En él persiste una actitud </a:t>
              </a:r>
              <a:r>
                <a:rPr lang="es-ES_tradnl" sz="2000" b="1" i="1" dirty="0">
                  <a:gradFill>
                    <a:gsLst>
                      <a:gs pos="0">
                        <a:schemeClr val="bg1"/>
                      </a:gs>
                      <a:gs pos="100000">
                        <a:schemeClr val="bg1">
                          <a:lumMod val="85000"/>
                        </a:schemeClr>
                      </a:gs>
                    </a:gsLst>
                    <a:lin ang="5400000" scaled="0"/>
                  </a:gradFill>
                  <a:latin typeface="Bebas Neue"/>
                  <a:cs typeface="Bebas Neue"/>
                </a:rPr>
                <a:t>“ética”</a:t>
              </a:r>
              <a:r>
                <a:rPr lang="es-ES_tradnl" sz="2000" b="1" dirty="0">
                  <a:gradFill>
                    <a:gsLst>
                      <a:gs pos="0">
                        <a:schemeClr val="bg1"/>
                      </a:gs>
                      <a:gs pos="100000">
                        <a:schemeClr val="bg1">
                          <a:lumMod val="85000"/>
                        </a:schemeClr>
                      </a:gs>
                    </a:gsLst>
                    <a:lin ang="5400000" scaled="0"/>
                  </a:gradFill>
                  <a:latin typeface="Bebas Neue"/>
                  <a:cs typeface="Bebas Neue"/>
                </a:rPr>
                <a:t> (antropología) hacia la realidad del </a:t>
              </a:r>
              <a:r>
                <a:rPr lang="es-ES_tradnl" sz="2000" b="1" i="1" dirty="0">
                  <a:gradFill>
                    <a:gsLst>
                      <a:gs pos="0">
                        <a:schemeClr val="bg1"/>
                      </a:gs>
                      <a:gs pos="100000">
                        <a:schemeClr val="bg1">
                          <a:lumMod val="85000"/>
                        </a:schemeClr>
                      </a:gs>
                    </a:gsLst>
                    <a:lin ang="5400000" scaled="0"/>
                  </a:gradFill>
                  <a:latin typeface="Bebas Neue"/>
                  <a:cs typeface="Bebas Neue"/>
                </a:rPr>
                <a:t>otro: </a:t>
              </a:r>
              <a:r>
                <a:rPr lang="es-ES_tradnl" sz="2000" b="1" dirty="0">
                  <a:gradFill>
                    <a:gsLst>
                      <a:gs pos="0">
                        <a:schemeClr val="bg1"/>
                      </a:gs>
                      <a:gs pos="100000">
                        <a:schemeClr val="bg1">
                          <a:lumMod val="85000"/>
                        </a:schemeClr>
                      </a:gs>
                    </a:gsLst>
                    <a:lin ang="5400000" scaled="0"/>
                  </a:gradFill>
                  <a:latin typeface="Bebas Neue"/>
                  <a:cs typeface="Bebas Neue"/>
                </a:rPr>
                <a:t>el cliché de los indígenas en su medio natural, “salvaje”</a:t>
              </a:r>
              <a:endParaRPr lang="es-ES_tradnl" sz="2000" b="1" i="1" dirty="0">
                <a:gradFill>
                  <a:gsLst>
                    <a:gs pos="0">
                      <a:schemeClr val="bg1"/>
                    </a:gs>
                    <a:gs pos="100000">
                      <a:schemeClr val="bg1">
                        <a:lumMod val="85000"/>
                      </a:schemeClr>
                    </a:gs>
                  </a:gsLst>
                  <a:lin ang="5400000" scaled="0"/>
                </a:gradFill>
                <a:latin typeface="Bebas Neue"/>
                <a:cs typeface="Bebas Neue"/>
              </a:endParaRP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26" name="Group 35"/>
          <p:cNvGrpSpPr/>
          <p:nvPr/>
        </p:nvGrpSpPr>
        <p:grpSpPr>
          <a:xfrm>
            <a:off x="0" y="3581400"/>
            <a:ext cx="9144000" cy="1200328"/>
            <a:chOff x="0" y="1881664"/>
            <a:chExt cx="9144000" cy="1200328"/>
          </a:xfrm>
        </p:grpSpPr>
        <p:sp>
          <p:nvSpPr>
            <p:cNvPr id="29" name="Rectangle 36"/>
            <p:cNvSpPr/>
            <p:nvPr/>
          </p:nvSpPr>
          <p:spPr>
            <a:xfrm>
              <a:off x="0" y="1957864"/>
              <a:ext cx="9144000" cy="10668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0" name="TextBox 37"/>
            <p:cNvSpPr txBox="1"/>
            <p:nvPr/>
          </p:nvSpPr>
          <p:spPr>
            <a:xfrm>
              <a:off x="1143000" y="1881664"/>
              <a:ext cx="8001000" cy="1200328"/>
            </a:xfrm>
            <a:prstGeom prst="rect">
              <a:avLst/>
            </a:prstGeom>
            <a:noFill/>
          </p:spPr>
          <p:txBody>
            <a:bodyPr wrap="square" rtlCol="0">
              <a:spAutoFit/>
            </a:bodyPr>
            <a:lstStyle/>
            <a:p>
              <a:r>
                <a:rPr lang="es-ES_tradnl" sz="2400" b="1" dirty="0">
                  <a:gradFill>
                    <a:gsLst>
                      <a:gs pos="0">
                        <a:schemeClr val="bg1"/>
                      </a:gs>
                      <a:gs pos="100000">
                        <a:schemeClr val="bg1">
                          <a:lumMod val="85000"/>
                        </a:schemeClr>
                      </a:gs>
                    </a:gsLst>
                    <a:lin ang="5400000" scaled="0"/>
                  </a:gradFill>
                  <a:latin typeface="Bebas Neue"/>
                  <a:cs typeface="Bebas Neue"/>
                </a:rPr>
                <a:t>“Se desvela aquí el núcleo simbólico de la oposición de Hollywood al documental: algo monstruoso anida en lo real, empezando por su carácter incontrolable”: </a:t>
              </a:r>
              <a:r>
                <a:rPr lang="es-ES_tradnl" sz="2400" b="1" i="1" dirty="0">
                  <a:gradFill>
                    <a:gsLst>
                      <a:gs pos="0">
                        <a:schemeClr val="bg1"/>
                      </a:gs>
                      <a:gs pos="100000">
                        <a:schemeClr val="bg1">
                          <a:lumMod val="85000"/>
                        </a:schemeClr>
                      </a:gs>
                    </a:gsLst>
                    <a:lin ang="5400000" scaled="0"/>
                  </a:gradFill>
                  <a:latin typeface="Bebas Neue"/>
                  <a:cs typeface="Bebas Neue"/>
                </a:rPr>
                <a:t>King Kong</a:t>
              </a:r>
              <a:r>
                <a:rPr lang="es-ES_tradnl" sz="2400" b="1" dirty="0">
                  <a:gradFill>
                    <a:gsLst>
                      <a:gs pos="0">
                        <a:schemeClr val="bg1"/>
                      </a:gs>
                      <a:gs pos="100000">
                        <a:schemeClr val="bg1">
                          <a:lumMod val="85000"/>
                        </a:schemeClr>
                      </a:gs>
                    </a:gsLst>
                    <a:lin ang="5400000" scaled="0"/>
                  </a:gradFill>
                  <a:latin typeface="Bebas Neue"/>
                  <a:cs typeface="Bebas Neue"/>
                </a:rPr>
                <a:t> </a:t>
              </a:r>
              <a:endParaRPr lang="es-ES_tradnl" sz="2400" b="1" i="1" dirty="0">
                <a:gradFill>
                  <a:gsLst>
                    <a:gs pos="0">
                      <a:schemeClr val="bg1"/>
                    </a:gs>
                    <a:gs pos="100000">
                      <a:schemeClr val="bg1">
                        <a:lumMod val="85000"/>
                      </a:schemeClr>
                    </a:gs>
                  </a:gsLst>
                  <a:lin ang="5400000" scaled="0"/>
                </a:gradFill>
                <a:latin typeface="Bebas Neue"/>
                <a:cs typeface="Bebas Neue"/>
              </a:endParaRP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43" name="Group 35"/>
          <p:cNvGrpSpPr/>
          <p:nvPr/>
        </p:nvGrpSpPr>
        <p:grpSpPr>
          <a:xfrm>
            <a:off x="0" y="4872335"/>
            <a:ext cx="9144000" cy="1147465"/>
            <a:chOff x="0" y="1981199"/>
            <a:chExt cx="9144000" cy="1328086"/>
          </a:xfrm>
        </p:grpSpPr>
        <p:sp>
          <p:nvSpPr>
            <p:cNvPr id="44" name="Rectangle 36"/>
            <p:cNvSpPr/>
            <p:nvPr/>
          </p:nvSpPr>
          <p:spPr>
            <a:xfrm>
              <a:off x="0" y="1981199"/>
              <a:ext cx="9144000" cy="1328086"/>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45" name="TextBox 37"/>
            <p:cNvSpPr txBox="1"/>
            <p:nvPr/>
          </p:nvSpPr>
          <p:spPr>
            <a:xfrm>
              <a:off x="1143000" y="1981200"/>
              <a:ext cx="7848600" cy="1175537"/>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Con el tiempo, esta visión estereotipada de la realidad natural dejará lugar a una búsqueda incesante por alejarse del formalismo simplón de las primeras cintas “expedicionarias”.</a:t>
              </a:r>
              <a:endParaRPr lang="es-ES_tradnl" sz="2000" b="1" i="1" dirty="0">
                <a:gradFill>
                  <a:gsLst>
                    <a:gs pos="0">
                      <a:schemeClr val="bg1"/>
                    </a:gs>
                    <a:gs pos="100000">
                      <a:schemeClr val="bg1">
                        <a:lumMod val="85000"/>
                      </a:schemeClr>
                    </a:gs>
                  </a:gsLst>
                  <a:lin ang="5400000" scaled="0"/>
                </a:gradFill>
                <a:latin typeface="Bebas Neue"/>
                <a:cs typeface="Bebas Neue"/>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spTree>
    <p:extLst>
      <p:ext uri="{BB962C8B-B14F-4D97-AF65-F5344CB8AC3E}">
        <p14:creationId xmlns:p14="http://schemas.microsoft.com/office/powerpoint/2010/main" val="2180974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797552" cy="401701"/>
          </a:xfrm>
        </p:spPr>
        <p:txBody>
          <a:bodyPr/>
          <a:lstStyle/>
          <a:p>
            <a:pPr algn="l">
              <a:defRPr/>
            </a:pPr>
            <a:r>
              <a:rPr lang="es-ES_tradnl" sz="1100" dirty="0"/>
              <a:t>Escuela de Artes Escénicas • enero-julio, 2017</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21</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630942"/>
          </a:xfrm>
          <a:prstGeom prst="rect">
            <a:avLst/>
          </a:prstGeom>
          <a:noFill/>
        </p:spPr>
        <p:txBody>
          <a:bodyPr wrap="square" rtlCol="0">
            <a:spAutoFit/>
          </a:bodyPr>
          <a:lstStyle/>
          <a:p>
            <a:r>
              <a:rPr lang="es-ES_tradnl" sz="3500" spc="-340" dirty="0">
                <a:gradFill>
                  <a:gsLst>
                    <a:gs pos="0">
                      <a:srgbClr val="00BAFF"/>
                    </a:gs>
                    <a:gs pos="100000">
                      <a:srgbClr val="0083B4"/>
                    </a:gs>
                  </a:gsLst>
                  <a:lin ang="5400000" scaled="0"/>
                </a:gradFill>
                <a:latin typeface="Bebas" pitchFamily="2" charset="0"/>
              </a:rPr>
              <a:t>Eje 2: documental social</a:t>
            </a:r>
            <a:endParaRPr lang="es-ES_tradnl" sz="3500" spc="-340" dirty="0">
              <a:gradFill>
                <a:gsLst>
                  <a:gs pos="0">
                    <a:srgbClr val="00BAFF"/>
                  </a:gs>
                  <a:gs pos="100000">
                    <a:srgbClr val="0083B4"/>
                  </a:gs>
                </a:gsLst>
                <a:lin ang="5400000" scaled="0"/>
              </a:gradFill>
            </a:endParaRPr>
          </a:p>
        </p:txBody>
      </p:sp>
      <p:sp>
        <p:nvSpPr>
          <p:cNvPr id="10" name="TextBox 9"/>
          <p:cNvSpPr txBox="1"/>
          <p:nvPr/>
        </p:nvSpPr>
        <p:spPr>
          <a:xfrm>
            <a:off x="838200" y="1186538"/>
            <a:ext cx="7848600" cy="639919"/>
          </a:xfrm>
          <a:prstGeom prst="rect">
            <a:avLst/>
          </a:prstGeom>
          <a:noFill/>
        </p:spPr>
        <p:txBody>
          <a:bodyPr wrap="square" rtlCol="0">
            <a:spAutoFit/>
          </a:bodyPr>
          <a:lstStyle/>
          <a:p>
            <a:pPr>
              <a:lnSpc>
                <a:spcPts val="2100"/>
              </a:lnSpc>
            </a:pPr>
            <a:r>
              <a:rPr lang="es-ES_tradnl" sz="2100" b="1" dirty="0">
                <a:solidFill>
                  <a:schemeClr val="bg1"/>
                </a:solidFill>
              </a:rPr>
              <a:t>El cine documental como muestra de los mundos cotidianos que en ocasiones se prefiere ignorar</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latin typeface="Bebas Neue"/>
                <a:cs typeface="Bebas Neue"/>
              </a:endParaRPr>
            </a:p>
          </p:txBody>
        </p:sp>
        <p:sp>
          <p:nvSpPr>
            <p:cNvPr id="6" name="TextBox 5"/>
            <p:cNvSpPr txBox="1"/>
            <p:nvPr/>
          </p:nvSpPr>
          <p:spPr>
            <a:xfrm>
              <a:off x="1143000" y="1981201"/>
              <a:ext cx="7848600" cy="400110"/>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John </a:t>
              </a:r>
              <a:r>
                <a:rPr lang="es-ES_tradnl" sz="2000" b="1" dirty="0" err="1">
                  <a:gradFill>
                    <a:gsLst>
                      <a:gs pos="0">
                        <a:schemeClr val="bg1"/>
                      </a:gs>
                      <a:gs pos="100000">
                        <a:schemeClr val="bg1">
                          <a:lumMod val="85000"/>
                        </a:schemeClr>
                      </a:gs>
                    </a:gsLst>
                    <a:lin ang="5400000" scaled="0"/>
                  </a:gradFill>
                  <a:latin typeface="Bebas Neue"/>
                  <a:cs typeface="Bebas Neue"/>
                </a:rPr>
                <a:t>Grierson</a:t>
              </a:r>
              <a:r>
                <a:rPr lang="es-ES_tradnl" sz="2000" b="1" dirty="0">
                  <a:gradFill>
                    <a:gsLst>
                      <a:gs pos="0">
                        <a:schemeClr val="bg1"/>
                      </a:gs>
                      <a:gs pos="100000">
                        <a:schemeClr val="bg1">
                          <a:lumMod val="85000"/>
                        </a:schemeClr>
                      </a:gs>
                    </a:gsLst>
                    <a:lin ang="5400000" scaled="0"/>
                  </a:gradFill>
                  <a:latin typeface="Bebas Neue"/>
                  <a:cs typeface="Bebas Neue"/>
                </a:rPr>
                <a:t>: fundador del modelo británico del cine documental</a:t>
              </a:r>
              <a:endParaRPr lang="es-ES_tradnl" sz="2000" b="1" i="1" dirty="0">
                <a:gradFill>
                  <a:gsLst>
                    <a:gs pos="0">
                      <a:schemeClr val="bg1"/>
                    </a:gs>
                    <a:gs pos="100000">
                      <a:schemeClr val="bg1">
                        <a:lumMod val="85000"/>
                      </a:schemeClr>
                    </a:gs>
                  </a:gsLst>
                  <a:lin ang="5400000" scaled="0"/>
                </a:gradFill>
                <a:latin typeface="Bebas Neue"/>
                <a:cs typeface="Bebas Neue"/>
              </a:endParaRP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grpSp>
      <p:grpSp>
        <p:nvGrpSpPr>
          <p:cNvPr id="36" name="Group 35"/>
          <p:cNvGrpSpPr/>
          <p:nvPr/>
        </p:nvGrpSpPr>
        <p:grpSpPr>
          <a:xfrm>
            <a:off x="0" y="2667000"/>
            <a:ext cx="9144000" cy="766465"/>
            <a:chOff x="0" y="1981199"/>
            <a:chExt cx="9144000" cy="766465"/>
          </a:xfrm>
        </p:grpSpPr>
        <p:sp>
          <p:nvSpPr>
            <p:cNvPr id="37" name="Rectangle 36"/>
            <p:cNvSpPr/>
            <p:nvPr/>
          </p:nvSpPr>
          <p:spPr>
            <a:xfrm>
              <a:off x="0" y="1981199"/>
              <a:ext cx="9144000" cy="766465"/>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latin typeface="Bebas Neue"/>
                <a:cs typeface="Bebas Neue"/>
              </a:endParaRPr>
            </a:p>
          </p:txBody>
        </p:sp>
        <p:sp>
          <p:nvSpPr>
            <p:cNvPr id="38" name="TextBox 37"/>
            <p:cNvSpPr txBox="1"/>
            <p:nvPr/>
          </p:nvSpPr>
          <p:spPr>
            <a:xfrm>
              <a:off x="1143000" y="1981200"/>
              <a:ext cx="7239000" cy="707886"/>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Su producción cinematográfica es escasa (</a:t>
              </a:r>
              <a:r>
                <a:rPr lang="es-ES_tradnl" sz="2000" b="1" i="1" dirty="0" err="1">
                  <a:gradFill>
                    <a:gsLst>
                      <a:gs pos="0">
                        <a:schemeClr val="bg1"/>
                      </a:gs>
                      <a:gs pos="100000">
                        <a:schemeClr val="bg1">
                          <a:lumMod val="85000"/>
                        </a:schemeClr>
                      </a:gs>
                    </a:gsLst>
                    <a:lin ang="5400000" scaled="0"/>
                  </a:gradFill>
                  <a:latin typeface="Bebas Neue"/>
                  <a:cs typeface="Bebas Neue"/>
                </a:rPr>
                <a:t>Drifters</a:t>
              </a:r>
              <a:r>
                <a:rPr lang="es-ES_tradnl" sz="2000" b="1" i="1" dirty="0">
                  <a:gradFill>
                    <a:gsLst>
                      <a:gs pos="0">
                        <a:schemeClr val="bg1"/>
                      </a:gs>
                      <a:gs pos="100000">
                        <a:schemeClr val="bg1">
                          <a:lumMod val="85000"/>
                        </a:schemeClr>
                      </a:gs>
                    </a:gsLst>
                    <a:lin ang="5400000" scaled="0"/>
                  </a:gradFill>
                  <a:latin typeface="Bebas Neue"/>
                  <a:cs typeface="Bebas Neue"/>
                </a:rPr>
                <a:t>), </a:t>
              </a:r>
              <a:r>
                <a:rPr lang="es-ES_tradnl" sz="2000" b="1" dirty="0">
                  <a:gradFill>
                    <a:gsLst>
                      <a:gs pos="0">
                        <a:schemeClr val="bg1"/>
                      </a:gs>
                      <a:gs pos="100000">
                        <a:schemeClr val="bg1">
                          <a:lumMod val="85000"/>
                        </a:schemeClr>
                      </a:gs>
                    </a:gsLst>
                    <a:lin ang="5400000" scaled="0"/>
                  </a:gradFill>
                  <a:latin typeface="Bebas Neue"/>
                  <a:cs typeface="Bebas Neue"/>
                </a:rPr>
                <a:t>pero su compromiso con las causas sociales es su huella en la historia</a:t>
              </a: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grpSp>
      <p:grpSp>
        <p:nvGrpSpPr>
          <p:cNvPr id="26" name="Group 35"/>
          <p:cNvGrpSpPr/>
          <p:nvPr/>
        </p:nvGrpSpPr>
        <p:grpSpPr>
          <a:xfrm>
            <a:off x="0" y="3581400"/>
            <a:ext cx="9144000" cy="1143000"/>
            <a:chOff x="0" y="1881664"/>
            <a:chExt cx="9144000" cy="1143000"/>
          </a:xfrm>
        </p:grpSpPr>
        <p:sp>
          <p:nvSpPr>
            <p:cNvPr id="29" name="Rectangle 36"/>
            <p:cNvSpPr/>
            <p:nvPr/>
          </p:nvSpPr>
          <p:spPr>
            <a:xfrm>
              <a:off x="0" y="1957864"/>
              <a:ext cx="9144000" cy="10668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latin typeface="Bebas Neue"/>
                <a:cs typeface="Bebas Neue"/>
              </a:endParaRPr>
            </a:p>
          </p:txBody>
        </p:sp>
        <p:sp>
          <p:nvSpPr>
            <p:cNvPr id="30" name="TextBox 37"/>
            <p:cNvSpPr txBox="1"/>
            <p:nvPr/>
          </p:nvSpPr>
          <p:spPr>
            <a:xfrm>
              <a:off x="1143000" y="1881664"/>
              <a:ext cx="8001000" cy="1015663"/>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a:t>
              </a:r>
              <a:r>
                <a:rPr lang="es-ES_tradnl" sz="2000" b="1" dirty="0" err="1">
                  <a:gradFill>
                    <a:gsLst>
                      <a:gs pos="0">
                        <a:schemeClr val="bg1"/>
                      </a:gs>
                      <a:gs pos="100000">
                        <a:schemeClr val="bg1">
                          <a:lumMod val="85000"/>
                        </a:schemeClr>
                      </a:gs>
                    </a:gsLst>
                    <a:lin ang="5400000" scaled="0"/>
                  </a:gradFill>
                  <a:latin typeface="Bebas Neue"/>
                  <a:cs typeface="Bebas Neue"/>
                </a:rPr>
                <a:t>Grierson</a:t>
              </a:r>
              <a:r>
                <a:rPr lang="es-ES_tradnl" sz="2000" b="1" dirty="0">
                  <a:gradFill>
                    <a:gsLst>
                      <a:gs pos="0">
                        <a:schemeClr val="bg1"/>
                      </a:gs>
                      <a:gs pos="100000">
                        <a:schemeClr val="bg1">
                          <a:lumMod val="85000"/>
                        </a:schemeClr>
                      </a:gs>
                    </a:gsLst>
                    <a:lin ang="5400000" scaled="0"/>
                  </a:gradFill>
                  <a:latin typeface="Bebas Neue"/>
                  <a:cs typeface="Bebas Neue"/>
                </a:rPr>
                <a:t> inaugura un modelo de cine que dará forma a la televisión de servicio público (…). [Mostrar] una imagen de los seres anónimos que constituyen la vida cotidiana de un país.” </a:t>
              </a:r>
              <a:endParaRPr lang="es-ES_tradnl" sz="2000" b="1" i="1" dirty="0">
                <a:gradFill>
                  <a:gsLst>
                    <a:gs pos="0">
                      <a:schemeClr val="bg1"/>
                    </a:gs>
                    <a:gs pos="100000">
                      <a:schemeClr val="bg1">
                        <a:lumMod val="85000"/>
                      </a:schemeClr>
                    </a:gs>
                  </a:gsLst>
                  <a:lin ang="5400000" scaled="0"/>
                </a:gradFill>
                <a:latin typeface="Bebas Neue"/>
                <a:cs typeface="Bebas Neue"/>
              </a:endParaRP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grpSp>
      <p:grpSp>
        <p:nvGrpSpPr>
          <p:cNvPr id="43" name="Group 35"/>
          <p:cNvGrpSpPr/>
          <p:nvPr/>
        </p:nvGrpSpPr>
        <p:grpSpPr>
          <a:xfrm>
            <a:off x="0" y="4872336"/>
            <a:ext cx="9144000" cy="1200330"/>
            <a:chOff x="0" y="1981199"/>
            <a:chExt cx="9144000" cy="1389271"/>
          </a:xfrm>
        </p:grpSpPr>
        <p:sp>
          <p:nvSpPr>
            <p:cNvPr id="44" name="Rectangle 36"/>
            <p:cNvSpPr/>
            <p:nvPr/>
          </p:nvSpPr>
          <p:spPr>
            <a:xfrm>
              <a:off x="0" y="1981199"/>
              <a:ext cx="9144000" cy="1328086"/>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latin typeface="Bebas Neue"/>
                <a:cs typeface="Bebas Neue"/>
              </a:endParaRPr>
            </a:p>
          </p:txBody>
        </p:sp>
        <p:sp>
          <p:nvSpPr>
            <p:cNvPr id="45" name="TextBox 37"/>
            <p:cNvSpPr txBox="1"/>
            <p:nvPr/>
          </p:nvSpPr>
          <p:spPr>
            <a:xfrm>
              <a:off x="1143000" y="1981200"/>
              <a:ext cx="7848600" cy="1389270"/>
            </a:xfrm>
            <a:prstGeom prst="rect">
              <a:avLst/>
            </a:prstGeom>
            <a:noFill/>
          </p:spPr>
          <p:txBody>
            <a:bodyPr wrap="square" rtlCol="0">
              <a:spAutoFit/>
            </a:bodyPr>
            <a:lstStyle/>
            <a:p>
              <a:r>
                <a:rPr lang="es-ES_tradnl" b="1" dirty="0">
                  <a:gradFill>
                    <a:gsLst>
                      <a:gs pos="0">
                        <a:schemeClr val="bg1"/>
                      </a:gs>
                      <a:gs pos="100000">
                        <a:schemeClr val="bg1">
                          <a:lumMod val="85000"/>
                        </a:schemeClr>
                      </a:gs>
                    </a:gsLst>
                    <a:lin ang="5400000" scaled="0"/>
                  </a:gradFill>
                  <a:latin typeface="Bebas Neue"/>
                  <a:cs typeface="Bebas Neue"/>
                </a:rPr>
                <a:t>La tentación de manipular desde el poder político y económico la visión social del documental degeneró en un cine abiertamente propagandístico, que permea la educación cívica masiva y que prescribe una realidad unificada e </a:t>
              </a:r>
              <a:r>
                <a:rPr lang="es-ES_tradnl" b="1" dirty="0" err="1">
                  <a:gradFill>
                    <a:gsLst>
                      <a:gs pos="0">
                        <a:schemeClr val="bg1"/>
                      </a:gs>
                      <a:gs pos="100000">
                        <a:schemeClr val="bg1">
                          <a:lumMod val="85000"/>
                        </a:schemeClr>
                      </a:gs>
                    </a:gsLst>
                    <a:lin ang="5400000" scaled="0"/>
                  </a:gradFill>
                  <a:latin typeface="Bebas Neue"/>
                  <a:cs typeface="Bebas Neue"/>
                </a:rPr>
                <a:t>ideologizante</a:t>
              </a:r>
              <a:r>
                <a:rPr lang="es-ES_tradnl" b="1" dirty="0">
                  <a:gradFill>
                    <a:gsLst>
                      <a:gs pos="0">
                        <a:schemeClr val="bg1"/>
                      </a:gs>
                      <a:gs pos="100000">
                        <a:schemeClr val="bg1">
                          <a:lumMod val="85000"/>
                        </a:schemeClr>
                      </a:gs>
                    </a:gsLst>
                    <a:lin ang="5400000" scaled="0"/>
                  </a:gradFill>
                  <a:latin typeface="Bebas Neue"/>
                  <a:cs typeface="Bebas Neue"/>
                </a:rPr>
                <a:t> para su difusión.</a:t>
              </a:r>
              <a:endParaRPr lang="es-ES_tradnl" b="1" i="1" dirty="0">
                <a:gradFill>
                  <a:gsLst>
                    <a:gs pos="0">
                      <a:schemeClr val="bg1"/>
                    </a:gs>
                    <a:gs pos="100000">
                      <a:schemeClr val="bg1">
                        <a:lumMod val="85000"/>
                      </a:schemeClr>
                    </a:gs>
                  </a:gsLst>
                  <a:lin ang="5400000" scaled="0"/>
                </a:gradFill>
                <a:latin typeface="Bebas Neue"/>
                <a:cs typeface="Bebas Neue"/>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grpSp>
    </p:spTree>
    <p:extLst>
      <p:ext uri="{BB962C8B-B14F-4D97-AF65-F5344CB8AC3E}">
        <p14:creationId xmlns:p14="http://schemas.microsoft.com/office/powerpoint/2010/main" val="2306327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6357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22</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584776"/>
          </a:xfrm>
          <a:prstGeom prst="rect">
            <a:avLst/>
          </a:prstGeom>
          <a:noFill/>
        </p:spPr>
        <p:txBody>
          <a:bodyPr wrap="square" rtlCol="0">
            <a:spAutoFit/>
          </a:bodyPr>
          <a:lstStyle/>
          <a:p>
            <a:r>
              <a:rPr lang="es-ES_tradnl" sz="3200" dirty="0">
                <a:gradFill>
                  <a:gsLst>
                    <a:gs pos="0">
                      <a:srgbClr val="00BAFF"/>
                    </a:gs>
                    <a:gs pos="100000">
                      <a:srgbClr val="0083B4"/>
                    </a:gs>
                  </a:gsLst>
                  <a:lin ang="5400000" scaled="0"/>
                </a:gradFill>
                <a:latin typeface="Bebas Neue Regular"/>
                <a:cs typeface="Bebas Neue Regular"/>
              </a:rPr>
              <a:t>Eje 3: El nuevo mundo: la sinfonía de la ciudad</a:t>
            </a:r>
          </a:p>
        </p:txBody>
      </p:sp>
      <p:sp>
        <p:nvSpPr>
          <p:cNvPr id="10" name="TextBox 9"/>
          <p:cNvSpPr txBox="1"/>
          <p:nvPr/>
        </p:nvSpPr>
        <p:spPr>
          <a:xfrm>
            <a:off x="838200" y="1186538"/>
            <a:ext cx="7848600" cy="639919"/>
          </a:xfrm>
          <a:prstGeom prst="rect">
            <a:avLst/>
          </a:prstGeom>
          <a:noFill/>
        </p:spPr>
        <p:txBody>
          <a:bodyPr wrap="square" rtlCol="0">
            <a:spAutoFit/>
          </a:bodyPr>
          <a:lstStyle/>
          <a:p>
            <a:pPr>
              <a:lnSpc>
                <a:spcPts val="2100"/>
              </a:lnSpc>
            </a:pPr>
            <a:r>
              <a:rPr lang="es-ES_tradnl" sz="2100" b="1" dirty="0">
                <a:solidFill>
                  <a:schemeClr val="bg1"/>
                </a:solidFill>
              </a:rPr>
              <a:t>Inspirados en </a:t>
            </a:r>
            <a:r>
              <a:rPr lang="es-ES_tradnl" sz="2100" b="1" dirty="0" err="1">
                <a:solidFill>
                  <a:schemeClr val="bg1"/>
                </a:solidFill>
              </a:rPr>
              <a:t>Vertov</a:t>
            </a:r>
            <a:r>
              <a:rPr lang="es-ES_tradnl" sz="2100" b="1" dirty="0">
                <a:solidFill>
                  <a:schemeClr val="bg1"/>
                </a:solidFill>
              </a:rPr>
              <a:t>, muchos cineastas de fines de los 20, ven al cine como medio capaz de percibir la energía de la gran ciudad</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latin typeface="Bebas Neue"/>
                <a:cs typeface="Bebas Neue"/>
              </a:endParaRPr>
            </a:p>
          </p:txBody>
        </p:sp>
        <p:sp>
          <p:nvSpPr>
            <p:cNvPr id="6" name="TextBox 5"/>
            <p:cNvSpPr txBox="1"/>
            <p:nvPr/>
          </p:nvSpPr>
          <p:spPr>
            <a:xfrm>
              <a:off x="1143000" y="1981201"/>
              <a:ext cx="7848600" cy="400110"/>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El documental se aleja de las tierras vírgenes o de la injusticia social</a:t>
              </a: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grpSp>
      <p:grpSp>
        <p:nvGrpSpPr>
          <p:cNvPr id="36" name="Group 35"/>
          <p:cNvGrpSpPr/>
          <p:nvPr/>
        </p:nvGrpSpPr>
        <p:grpSpPr>
          <a:xfrm>
            <a:off x="0" y="2667000"/>
            <a:ext cx="9144000" cy="766465"/>
            <a:chOff x="0" y="1981199"/>
            <a:chExt cx="9144000" cy="766465"/>
          </a:xfrm>
        </p:grpSpPr>
        <p:sp>
          <p:nvSpPr>
            <p:cNvPr id="37" name="Rectangle 36"/>
            <p:cNvSpPr/>
            <p:nvPr/>
          </p:nvSpPr>
          <p:spPr>
            <a:xfrm>
              <a:off x="0" y="1981199"/>
              <a:ext cx="9144000" cy="766465"/>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latin typeface="Bebas Neue"/>
                <a:cs typeface="Bebas Neue"/>
              </a:endParaRPr>
            </a:p>
          </p:txBody>
        </p:sp>
        <p:sp>
          <p:nvSpPr>
            <p:cNvPr id="38" name="TextBox 37"/>
            <p:cNvSpPr txBox="1"/>
            <p:nvPr/>
          </p:nvSpPr>
          <p:spPr>
            <a:xfrm>
              <a:off x="1143000" y="1981200"/>
              <a:ext cx="7239000" cy="707886"/>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Se concentra en las grandes ciudades, su ritmo, su energía y sus habitantes: </a:t>
              </a:r>
              <a:r>
                <a:rPr lang="es-ES_tradnl" sz="2000" b="1" dirty="0" err="1">
                  <a:gradFill>
                    <a:gsLst>
                      <a:gs pos="0">
                        <a:schemeClr val="bg1"/>
                      </a:gs>
                      <a:gs pos="100000">
                        <a:schemeClr val="bg1">
                          <a:lumMod val="85000"/>
                        </a:schemeClr>
                      </a:gs>
                    </a:gsLst>
                    <a:lin ang="5400000" scaled="0"/>
                  </a:gradFill>
                  <a:latin typeface="Bebas Neue"/>
                  <a:cs typeface="Bebas Neue"/>
                </a:rPr>
                <a:t>Ruttmann</a:t>
              </a:r>
              <a:r>
                <a:rPr lang="es-ES_tradnl" sz="2000" b="1" dirty="0">
                  <a:gradFill>
                    <a:gsLst>
                      <a:gs pos="0">
                        <a:schemeClr val="bg1"/>
                      </a:gs>
                      <a:gs pos="100000">
                        <a:schemeClr val="bg1">
                          <a:lumMod val="85000"/>
                        </a:schemeClr>
                      </a:gs>
                    </a:gsLst>
                    <a:lin ang="5400000" scaled="0"/>
                  </a:gradFill>
                  <a:latin typeface="Bebas Neue"/>
                  <a:cs typeface="Bebas Neue"/>
                </a:rPr>
                <a:t>, </a:t>
              </a:r>
              <a:r>
                <a:rPr lang="es-ES_tradnl" sz="2000" b="1" dirty="0" err="1">
                  <a:gradFill>
                    <a:gsLst>
                      <a:gs pos="0">
                        <a:schemeClr val="bg1"/>
                      </a:gs>
                      <a:gs pos="100000">
                        <a:schemeClr val="bg1">
                          <a:lumMod val="85000"/>
                        </a:schemeClr>
                      </a:gs>
                    </a:gsLst>
                    <a:lin ang="5400000" scaled="0"/>
                  </a:gradFill>
                  <a:latin typeface="Bebas Neue"/>
                  <a:cs typeface="Bebas Neue"/>
                </a:rPr>
                <a:t>Kaufman</a:t>
              </a:r>
              <a:r>
                <a:rPr lang="es-ES_tradnl" sz="2000" b="1" dirty="0">
                  <a:gradFill>
                    <a:gsLst>
                      <a:gs pos="0">
                        <a:schemeClr val="bg1"/>
                      </a:gs>
                      <a:gs pos="100000">
                        <a:schemeClr val="bg1">
                          <a:lumMod val="85000"/>
                        </a:schemeClr>
                      </a:gs>
                    </a:gsLst>
                    <a:lin ang="5400000" scaled="0"/>
                  </a:gradFill>
                  <a:latin typeface="Bebas Neue"/>
                  <a:cs typeface="Bebas Neue"/>
                </a:rPr>
                <a:t>, Oliveira, </a:t>
              </a:r>
              <a:r>
                <a:rPr lang="es-ES_tradnl" sz="2000" b="1" dirty="0" err="1">
                  <a:gradFill>
                    <a:gsLst>
                      <a:gs pos="0">
                        <a:schemeClr val="bg1"/>
                      </a:gs>
                      <a:gs pos="100000">
                        <a:schemeClr val="bg1">
                          <a:lumMod val="85000"/>
                        </a:schemeClr>
                      </a:gs>
                    </a:gsLst>
                    <a:lin ang="5400000" scaled="0"/>
                  </a:gradFill>
                  <a:latin typeface="Bebas Neue"/>
                  <a:cs typeface="Bebas Neue"/>
                </a:rPr>
                <a:t>Cavalcanti</a:t>
              </a:r>
              <a:r>
                <a:rPr lang="es-ES_tradnl" sz="2000" b="1" dirty="0">
                  <a:gradFill>
                    <a:gsLst>
                      <a:gs pos="0">
                        <a:schemeClr val="bg1"/>
                      </a:gs>
                      <a:gs pos="100000">
                        <a:schemeClr val="bg1">
                          <a:lumMod val="85000"/>
                        </a:schemeClr>
                      </a:gs>
                    </a:gsLst>
                    <a:lin ang="5400000" scaled="0"/>
                  </a:gradFill>
                  <a:latin typeface="Bebas Neue"/>
                  <a:cs typeface="Bebas Neue"/>
                </a:rPr>
                <a:t> </a:t>
              </a: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grpSp>
      <p:grpSp>
        <p:nvGrpSpPr>
          <p:cNvPr id="26" name="Group 35"/>
          <p:cNvGrpSpPr/>
          <p:nvPr/>
        </p:nvGrpSpPr>
        <p:grpSpPr>
          <a:xfrm>
            <a:off x="0" y="3657600"/>
            <a:ext cx="9144000" cy="1066800"/>
            <a:chOff x="0" y="1957864"/>
            <a:chExt cx="9144000" cy="1066800"/>
          </a:xfrm>
        </p:grpSpPr>
        <p:sp>
          <p:nvSpPr>
            <p:cNvPr id="29" name="Rectangle 36"/>
            <p:cNvSpPr/>
            <p:nvPr/>
          </p:nvSpPr>
          <p:spPr>
            <a:xfrm>
              <a:off x="0" y="1957864"/>
              <a:ext cx="9144000" cy="10668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latin typeface="Bebas Neue"/>
                <a:cs typeface="Bebas Neue"/>
              </a:endParaRPr>
            </a:p>
          </p:txBody>
        </p:sp>
        <p:sp>
          <p:nvSpPr>
            <p:cNvPr id="30" name="TextBox 37"/>
            <p:cNvSpPr txBox="1"/>
            <p:nvPr/>
          </p:nvSpPr>
          <p:spPr>
            <a:xfrm>
              <a:off x="1143000" y="1981200"/>
              <a:ext cx="8001000" cy="1015663"/>
            </a:xfrm>
            <a:prstGeom prst="rect">
              <a:avLst/>
            </a:prstGeom>
            <a:noFill/>
          </p:spPr>
          <p:txBody>
            <a:bodyPr wrap="square" rtlCol="0">
              <a:spAutoFit/>
            </a:bodyPr>
            <a:lstStyle/>
            <a:p>
              <a:r>
                <a:rPr lang="es-ES_tradnl" sz="2000" b="1" dirty="0">
                  <a:gradFill>
                    <a:gsLst>
                      <a:gs pos="0">
                        <a:schemeClr val="bg1"/>
                      </a:gs>
                      <a:gs pos="100000">
                        <a:schemeClr val="bg1">
                          <a:lumMod val="85000"/>
                        </a:schemeClr>
                      </a:gs>
                    </a:gsLst>
                    <a:lin ang="5400000" scaled="0"/>
                  </a:gradFill>
                  <a:latin typeface="Bebas Neue"/>
                  <a:cs typeface="Bebas Neue"/>
                </a:rPr>
                <a:t>Jean Vigo es, para </a:t>
              </a:r>
              <a:r>
                <a:rPr lang="es-ES_tradnl" sz="2000" b="1" dirty="0" err="1">
                  <a:gradFill>
                    <a:gsLst>
                      <a:gs pos="0">
                        <a:schemeClr val="bg1"/>
                      </a:gs>
                      <a:gs pos="100000">
                        <a:schemeClr val="bg1">
                          <a:lumMod val="85000"/>
                        </a:schemeClr>
                      </a:gs>
                    </a:gsLst>
                    <a:lin ang="5400000" scaled="0"/>
                  </a:gradFill>
                  <a:latin typeface="Bebas Neue"/>
                  <a:cs typeface="Bebas Neue"/>
                </a:rPr>
                <a:t>Breschand</a:t>
              </a:r>
              <a:r>
                <a:rPr lang="es-ES_tradnl" sz="2000" b="1" dirty="0">
                  <a:gradFill>
                    <a:gsLst>
                      <a:gs pos="0">
                        <a:schemeClr val="bg1"/>
                      </a:gs>
                      <a:gs pos="100000">
                        <a:schemeClr val="bg1">
                          <a:lumMod val="85000"/>
                        </a:schemeClr>
                      </a:gs>
                    </a:gsLst>
                    <a:lin ang="5400000" scaled="0"/>
                  </a:gradFill>
                  <a:latin typeface="Bebas Neue"/>
                  <a:cs typeface="Bebas Neue"/>
                </a:rPr>
                <a:t>, el único “capaz de conciliar los poderes del cine con una crítica social”, a través del “punto de vista documentado”: retrato de la realidad urbana con anclaje político.  </a:t>
              </a: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latin typeface="Bebas Neue"/>
                <a:cs typeface="Bebas Neue"/>
              </a:endParaRPr>
            </a:p>
          </p:txBody>
        </p:sp>
      </p:grpSp>
      <p:grpSp>
        <p:nvGrpSpPr>
          <p:cNvPr id="43" name="Group 35"/>
          <p:cNvGrpSpPr/>
          <p:nvPr/>
        </p:nvGrpSpPr>
        <p:grpSpPr>
          <a:xfrm>
            <a:off x="0" y="4872336"/>
            <a:ext cx="9144000" cy="1200330"/>
            <a:chOff x="0" y="1981199"/>
            <a:chExt cx="9144000" cy="1389271"/>
          </a:xfrm>
        </p:grpSpPr>
        <p:sp>
          <p:nvSpPr>
            <p:cNvPr id="44" name="Rectangle 36"/>
            <p:cNvSpPr/>
            <p:nvPr/>
          </p:nvSpPr>
          <p:spPr>
            <a:xfrm>
              <a:off x="0" y="1981199"/>
              <a:ext cx="9144000" cy="1328086"/>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p>
          </p:txBody>
        </p:sp>
        <p:sp>
          <p:nvSpPr>
            <p:cNvPr id="45" name="TextBox 37"/>
            <p:cNvSpPr txBox="1"/>
            <p:nvPr/>
          </p:nvSpPr>
          <p:spPr>
            <a:xfrm>
              <a:off x="1143000" y="1981200"/>
              <a:ext cx="7924800" cy="1389270"/>
            </a:xfrm>
            <a:prstGeom prst="rect">
              <a:avLst/>
            </a:prstGeom>
            <a:noFill/>
          </p:spPr>
          <p:txBody>
            <a:bodyPr wrap="square" rtlCol="0">
              <a:spAutoFit/>
            </a:bodyPr>
            <a:lstStyle/>
            <a:p>
              <a:r>
                <a:rPr lang="es-ES_tradnl" b="1" dirty="0">
                  <a:gradFill>
                    <a:gsLst>
                      <a:gs pos="0">
                        <a:schemeClr val="bg1"/>
                      </a:gs>
                      <a:gs pos="100000">
                        <a:schemeClr val="bg1">
                          <a:lumMod val="85000"/>
                        </a:schemeClr>
                      </a:gs>
                    </a:gsLst>
                    <a:lin ang="5400000" scaled="0"/>
                  </a:gradFill>
                  <a:latin typeface="Bebas Neue"/>
                  <a:cs typeface="Bebas Neue"/>
                </a:rPr>
                <a:t>A partir de la Segunda Guerra Mundial, El cine abiertamente propagandístico asume la relación de los hechos de la realidad mediante los </a:t>
              </a:r>
              <a:r>
                <a:rPr lang="es-ES_tradnl" b="1" i="1" dirty="0" err="1">
                  <a:gradFill>
                    <a:gsLst>
                      <a:gs pos="0">
                        <a:schemeClr val="bg1"/>
                      </a:gs>
                      <a:gs pos="100000">
                        <a:schemeClr val="bg1">
                          <a:lumMod val="85000"/>
                        </a:schemeClr>
                      </a:gs>
                    </a:gsLst>
                    <a:lin ang="5400000" scaled="0"/>
                  </a:gradFill>
                  <a:latin typeface="Bebas Neue"/>
                  <a:cs typeface="Bebas Neue"/>
                </a:rPr>
                <a:t>cinenoticias</a:t>
              </a:r>
              <a:r>
                <a:rPr lang="es-ES_tradnl" b="1" i="1" dirty="0">
                  <a:gradFill>
                    <a:gsLst>
                      <a:gs pos="0">
                        <a:schemeClr val="bg1"/>
                      </a:gs>
                      <a:gs pos="100000">
                        <a:schemeClr val="bg1">
                          <a:lumMod val="85000"/>
                        </a:schemeClr>
                      </a:gs>
                    </a:gsLst>
                    <a:lin ang="5400000" scaled="0"/>
                  </a:gradFill>
                  <a:latin typeface="Bebas Neue"/>
                  <a:cs typeface="Bebas Neue"/>
                </a:rPr>
                <a:t>, </a:t>
              </a:r>
              <a:r>
                <a:rPr lang="es-ES_tradnl" b="1" dirty="0">
                  <a:gradFill>
                    <a:gsLst>
                      <a:gs pos="0">
                        <a:schemeClr val="bg1"/>
                      </a:gs>
                      <a:gs pos="100000">
                        <a:schemeClr val="bg1">
                          <a:lumMod val="85000"/>
                        </a:schemeClr>
                      </a:gs>
                    </a:gsLst>
                    <a:lin ang="5400000" scaled="0"/>
                  </a:gradFill>
                  <a:latin typeface="Bebas Neue"/>
                  <a:cs typeface="Bebas Neue"/>
                </a:rPr>
                <a:t>que utilizan metraje de “noticiarios, propaganda enemiga y un comentario didáctico”. </a:t>
              </a:r>
              <a:r>
                <a:rPr lang="es-ES_tradnl" b="1" i="1" dirty="0">
                  <a:gradFill>
                    <a:gsLst>
                      <a:gs pos="0">
                        <a:schemeClr val="bg1"/>
                      </a:gs>
                      <a:gs pos="100000">
                        <a:schemeClr val="bg1">
                          <a:lumMod val="85000"/>
                        </a:schemeClr>
                      </a:gs>
                    </a:gsLst>
                    <a:lin ang="5400000" scaled="0"/>
                  </a:gradFill>
                  <a:latin typeface="Bebas Neue"/>
                  <a:cs typeface="Bebas Neue"/>
                </a:rPr>
                <a:t>“en cuanto una imagen viene con la etiqueta de objetividad, es un cebo”.</a:t>
              </a:r>
              <a:endParaRPr lang="es-ES_tradnl" b="1" dirty="0">
                <a:gradFill>
                  <a:gsLst>
                    <a:gs pos="0">
                      <a:schemeClr val="bg1"/>
                    </a:gs>
                    <a:gs pos="100000">
                      <a:schemeClr val="bg1">
                        <a:lumMod val="85000"/>
                      </a:schemeClr>
                    </a:gs>
                  </a:gsLst>
                  <a:lin ang="5400000" scaled="0"/>
                </a:gradFill>
                <a:latin typeface="Bebas Neue"/>
                <a:cs typeface="Bebas Neue"/>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400" b="1">
                <a:solidFill>
                  <a:schemeClr val="tx1"/>
                </a:solidFill>
              </a:endParaRPr>
            </a:p>
          </p:txBody>
        </p:sp>
      </p:grpSp>
    </p:spTree>
    <p:extLst>
      <p:ext uri="{BB962C8B-B14F-4D97-AF65-F5344CB8AC3E}">
        <p14:creationId xmlns:p14="http://schemas.microsoft.com/office/powerpoint/2010/main" val="1876629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23</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CINE DOCUMENTAL: CASO 5</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4953000" cy="1983876"/>
          </a:xfrm>
          <a:prstGeom prst="rect">
            <a:avLst/>
          </a:prstGeom>
          <a:noFill/>
        </p:spPr>
        <p:txBody>
          <a:bodyPr wrap="square" rtlCol="0">
            <a:spAutoFit/>
          </a:bodyPr>
          <a:lstStyle/>
          <a:p>
            <a:pPr>
              <a:lnSpc>
                <a:spcPts val="2100"/>
              </a:lnSpc>
            </a:pPr>
            <a:r>
              <a:rPr lang="es-ES_tradnl" sz="2000" b="1" dirty="0">
                <a:solidFill>
                  <a:schemeClr val="bg1"/>
                </a:solidFill>
              </a:rPr>
              <a:t>Filme de accidentada producción, inconcluso por el propio </a:t>
            </a:r>
            <a:r>
              <a:rPr lang="es-ES_tradnl" sz="2000" b="1" dirty="0" err="1">
                <a:solidFill>
                  <a:schemeClr val="bg1"/>
                </a:solidFill>
              </a:rPr>
              <a:t>Eisenstein</a:t>
            </a:r>
            <a:r>
              <a:rPr lang="es-ES_tradnl" sz="2000" b="1" dirty="0">
                <a:solidFill>
                  <a:schemeClr val="bg1"/>
                </a:solidFill>
              </a:rPr>
              <a:t>, presenta una visión alegórica de la cultura mexicana con fuerte énfasis en su fase prehispánica, y con grandes dosis de plasticidad debidas a la herencia de los grandes muralistas mexicanos.</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6019800" y="4495800"/>
            <a:ext cx="2819400" cy="1160574"/>
          </a:xfrm>
          <a:prstGeom prst="rect">
            <a:avLst/>
          </a:prstGeom>
          <a:noFill/>
        </p:spPr>
        <p:txBody>
          <a:bodyPr wrap="square" rtlCol="0">
            <a:spAutoFit/>
          </a:bodyPr>
          <a:lstStyle/>
          <a:p>
            <a:pPr algn="ctr">
              <a:lnSpc>
                <a:spcPts val="2100"/>
              </a:lnSpc>
            </a:pPr>
            <a:r>
              <a:rPr lang="es-ES_tradnl" sz="1400" i="1" dirty="0">
                <a:solidFill>
                  <a:schemeClr val="bg1"/>
                </a:solidFill>
              </a:rPr>
              <a:t>La estructura del filme, en la reconstrucción de </a:t>
            </a:r>
            <a:r>
              <a:rPr lang="es-ES_tradnl" sz="1400" i="1" dirty="0" err="1">
                <a:solidFill>
                  <a:schemeClr val="bg1"/>
                </a:solidFill>
              </a:rPr>
              <a:t>Aleksándrov</a:t>
            </a:r>
            <a:r>
              <a:rPr lang="es-ES_tradnl" sz="1400" i="1">
                <a:solidFill>
                  <a:schemeClr val="bg1"/>
                </a:solidFill>
              </a:rPr>
              <a:t>, de 1979, es de cuatro episodios, más un prólogo y un epílogo.</a:t>
            </a:r>
            <a:endParaRPr lang="es-ES_tradnl" sz="1400" i="1" dirty="0">
              <a:solidFill>
                <a:schemeClr val="bg1"/>
              </a:solidFill>
            </a:endParaRP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4014" y="1828800"/>
            <a:ext cx="2790931" cy="22081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3733800"/>
            <a:ext cx="4343400" cy="637354"/>
          </a:xfrm>
          <a:prstGeom prst="rect">
            <a:avLst/>
          </a:prstGeom>
          <a:noFill/>
        </p:spPr>
        <p:txBody>
          <a:bodyPr wrap="square" rtlCol="0">
            <a:spAutoFit/>
          </a:bodyPr>
          <a:lstStyle/>
          <a:p>
            <a:pPr>
              <a:lnSpc>
                <a:spcPts val="2100"/>
              </a:lnSpc>
            </a:pPr>
            <a:r>
              <a:rPr lang="es-ES_tradnl" sz="2000" b="1" i="1" dirty="0">
                <a:solidFill>
                  <a:schemeClr val="tx2">
                    <a:lumMod val="60000"/>
                    <a:lumOff val="40000"/>
                  </a:schemeClr>
                </a:solidFill>
              </a:rPr>
              <a:t>¡Que viva México!</a:t>
            </a:r>
            <a:r>
              <a:rPr lang="es-ES_tradnl" sz="2000" b="1" dirty="0">
                <a:solidFill>
                  <a:schemeClr val="tx2">
                    <a:lumMod val="60000"/>
                    <a:lumOff val="40000"/>
                  </a:schemeClr>
                </a:solidFill>
              </a:rPr>
              <a:t> (1931) de Sergei </a:t>
            </a:r>
            <a:r>
              <a:rPr lang="es-ES_tradnl" sz="2000" b="1" dirty="0" err="1">
                <a:solidFill>
                  <a:schemeClr val="tx2">
                    <a:lumMod val="60000"/>
                    <a:lumOff val="40000"/>
                  </a:schemeClr>
                </a:solidFill>
              </a:rPr>
              <a:t>Eisenstein</a:t>
            </a:r>
            <a:r>
              <a:rPr lang="es-ES_tradnl" sz="2000" b="1" dirty="0">
                <a:solidFill>
                  <a:schemeClr val="tx2">
                    <a:lumMod val="60000"/>
                    <a:lumOff val="40000"/>
                  </a:schemeClr>
                </a:solidFill>
              </a:rPr>
              <a:t> (URSS-E.U., México).</a:t>
            </a:r>
          </a:p>
        </p:txBody>
      </p:sp>
      <p:sp>
        <p:nvSpPr>
          <p:cNvPr id="16" name="TextBox 9"/>
          <p:cNvSpPr txBox="1"/>
          <p:nvPr/>
        </p:nvSpPr>
        <p:spPr>
          <a:xfrm>
            <a:off x="838200" y="4572000"/>
            <a:ext cx="4876800" cy="1165704"/>
          </a:xfrm>
          <a:prstGeom prst="rect">
            <a:avLst/>
          </a:prstGeom>
          <a:noFill/>
        </p:spPr>
        <p:txBody>
          <a:bodyPr wrap="square" rtlCol="0">
            <a:spAutoFit/>
          </a:bodyPr>
          <a:lstStyle/>
          <a:p>
            <a:pPr>
              <a:lnSpc>
                <a:spcPts val="2100"/>
              </a:lnSpc>
            </a:pPr>
            <a:r>
              <a:rPr lang="es-ES_tradnl" sz="1600" dirty="0">
                <a:solidFill>
                  <a:srgbClr val="FF6600"/>
                </a:solidFill>
              </a:rPr>
              <a:t>La aventura mexicana de </a:t>
            </a:r>
            <a:r>
              <a:rPr lang="es-ES_tradnl" sz="1600" dirty="0" err="1">
                <a:solidFill>
                  <a:srgbClr val="FF6600"/>
                </a:solidFill>
              </a:rPr>
              <a:t>Eisenstein</a:t>
            </a:r>
            <a:r>
              <a:rPr lang="es-ES_tradnl" sz="1600" dirty="0">
                <a:solidFill>
                  <a:srgbClr val="FF6600"/>
                </a:solidFill>
              </a:rPr>
              <a:t> estuvo marcada por los excesos pero, sobre todo, por un rico intercambio entre la visión del cineasta soviético y el arte plástico de nuestro país.</a:t>
            </a:r>
          </a:p>
        </p:txBody>
      </p:sp>
    </p:spTree>
    <p:extLst>
      <p:ext uri="{BB962C8B-B14F-4D97-AF65-F5344CB8AC3E}">
        <p14:creationId xmlns:p14="http://schemas.microsoft.com/office/powerpoint/2010/main" val="2104020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4833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24</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CINE DOCUMENTAL: CASO 6</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4495800" cy="1978747"/>
          </a:xfrm>
          <a:prstGeom prst="rect">
            <a:avLst/>
          </a:prstGeom>
          <a:noFill/>
        </p:spPr>
        <p:txBody>
          <a:bodyPr wrap="square" rtlCol="0">
            <a:spAutoFit/>
          </a:bodyPr>
          <a:lstStyle/>
          <a:p>
            <a:pPr>
              <a:lnSpc>
                <a:spcPts val="2100"/>
              </a:lnSpc>
            </a:pPr>
            <a:r>
              <a:rPr lang="es-ES_tradnl" b="1" dirty="0">
                <a:solidFill>
                  <a:schemeClr val="bg1"/>
                </a:solidFill>
              </a:rPr>
              <a:t>Feroz crítica a la rigidez del sistema educativo, </a:t>
            </a:r>
            <a:r>
              <a:rPr lang="es-ES_tradnl" b="1" i="1" dirty="0">
                <a:solidFill>
                  <a:schemeClr val="bg1"/>
                </a:solidFill>
              </a:rPr>
              <a:t>Cero en conducta </a:t>
            </a:r>
            <a:r>
              <a:rPr lang="es-ES_tradnl" b="1" dirty="0">
                <a:solidFill>
                  <a:schemeClr val="bg1"/>
                </a:solidFill>
              </a:rPr>
              <a:t>es considerada una de las películas más importantes del siglo pasado. </a:t>
            </a:r>
            <a:r>
              <a:rPr lang="es-ES_tradnl" b="1" i="1" dirty="0" err="1">
                <a:solidFill>
                  <a:schemeClr val="bg1"/>
                </a:solidFill>
              </a:rPr>
              <a:t>L’Atalante</a:t>
            </a:r>
            <a:r>
              <a:rPr lang="es-ES_tradnl" b="1" dirty="0">
                <a:solidFill>
                  <a:schemeClr val="bg1"/>
                </a:solidFill>
              </a:rPr>
              <a:t> sería el primer largometraje de Vigo, cercenado por sus productores, que lo encontraron quizá demasiado inquietante para la época.</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6019800" y="4495800"/>
            <a:ext cx="2819400" cy="891270"/>
          </a:xfrm>
          <a:prstGeom prst="rect">
            <a:avLst/>
          </a:prstGeom>
          <a:noFill/>
        </p:spPr>
        <p:txBody>
          <a:bodyPr wrap="square" rtlCol="0">
            <a:spAutoFit/>
          </a:bodyPr>
          <a:lstStyle/>
          <a:p>
            <a:pPr algn="ctr">
              <a:lnSpc>
                <a:spcPts val="2100"/>
              </a:lnSpc>
            </a:pPr>
            <a:r>
              <a:rPr lang="es-ES_tradnl" sz="1400" i="1" dirty="0" err="1">
                <a:solidFill>
                  <a:schemeClr val="bg1"/>
                </a:solidFill>
              </a:rPr>
              <a:t>Zéro</a:t>
            </a:r>
            <a:r>
              <a:rPr lang="es-ES_tradnl" sz="1400" i="1" dirty="0">
                <a:solidFill>
                  <a:schemeClr val="bg1"/>
                </a:solidFill>
              </a:rPr>
              <a:t> de </a:t>
            </a:r>
            <a:r>
              <a:rPr lang="es-ES_tradnl" sz="1400" i="1" dirty="0" err="1">
                <a:solidFill>
                  <a:schemeClr val="bg1"/>
                </a:solidFill>
              </a:rPr>
              <a:t>conduite</a:t>
            </a:r>
            <a:r>
              <a:rPr lang="es-ES_tradnl" sz="1400" dirty="0">
                <a:solidFill>
                  <a:schemeClr val="bg1"/>
                </a:solidFill>
              </a:rPr>
              <a:t> fue prohibido en Francia en su estreno por su presunto mensaje antipatriótico.</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5000" y="1828800"/>
            <a:ext cx="1578805" cy="22081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3581400"/>
            <a:ext cx="4343400" cy="906658"/>
          </a:xfrm>
          <a:prstGeom prst="rect">
            <a:avLst/>
          </a:prstGeom>
          <a:noFill/>
        </p:spPr>
        <p:txBody>
          <a:bodyPr wrap="square" rtlCol="0">
            <a:spAutoFit/>
          </a:bodyPr>
          <a:lstStyle/>
          <a:p>
            <a:pPr>
              <a:lnSpc>
                <a:spcPts val="2100"/>
              </a:lnSpc>
            </a:pPr>
            <a:r>
              <a:rPr lang="es-ES_tradnl" sz="2000" b="1" i="1" dirty="0">
                <a:solidFill>
                  <a:schemeClr val="tx2">
                    <a:lumMod val="60000"/>
                    <a:lumOff val="40000"/>
                  </a:schemeClr>
                </a:solidFill>
              </a:rPr>
              <a:t>Cero en conducta</a:t>
            </a:r>
            <a:r>
              <a:rPr lang="es-ES_tradnl" sz="2000" b="1" dirty="0">
                <a:solidFill>
                  <a:schemeClr val="tx2">
                    <a:lumMod val="60000"/>
                    <a:lumOff val="40000"/>
                  </a:schemeClr>
                </a:solidFill>
              </a:rPr>
              <a:t> (1933)</a:t>
            </a:r>
          </a:p>
          <a:p>
            <a:pPr>
              <a:lnSpc>
                <a:spcPts val="2100"/>
              </a:lnSpc>
            </a:pPr>
            <a:r>
              <a:rPr lang="es-ES_tradnl" sz="2000" b="1" i="1" dirty="0" err="1">
                <a:solidFill>
                  <a:schemeClr val="tx2">
                    <a:lumMod val="60000"/>
                    <a:lumOff val="40000"/>
                  </a:schemeClr>
                </a:solidFill>
              </a:rPr>
              <a:t>L’Atalante</a:t>
            </a:r>
            <a:r>
              <a:rPr lang="es-ES_tradnl" sz="2000" b="1" i="1" dirty="0">
                <a:solidFill>
                  <a:schemeClr val="tx2">
                    <a:lumMod val="60000"/>
                    <a:lumOff val="40000"/>
                  </a:schemeClr>
                </a:solidFill>
              </a:rPr>
              <a:t> </a:t>
            </a:r>
            <a:r>
              <a:rPr lang="es-ES_tradnl" sz="2000" b="1" dirty="0">
                <a:solidFill>
                  <a:schemeClr val="tx2">
                    <a:lumMod val="60000"/>
                    <a:lumOff val="40000"/>
                  </a:schemeClr>
                </a:solidFill>
              </a:rPr>
              <a:t>(1934)</a:t>
            </a:r>
            <a:endParaRPr lang="es-ES_tradnl" sz="2000" b="1" i="1" dirty="0">
              <a:solidFill>
                <a:schemeClr val="tx2">
                  <a:lumMod val="60000"/>
                  <a:lumOff val="40000"/>
                </a:schemeClr>
              </a:solidFill>
            </a:endParaRPr>
          </a:p>
          <a:p>
            <a:pPr>
              <a:lnSpc>
                <a:spcPts val="2100"/>
              </a:lnSpc>
            </a:pPr>
            <a:r>
              <a:rPr lang="es-ES_tradnl" sz="2000" b="1" dirty="0">
                <a:solidFill>
                  <a:schemeClr val="tx2">
                    <a:lumMod val="60000"/>
                    <a:lumOff val="40000"/>
                  </a:schemeClr>
                </a:solidFill>
              </a:rPr>
              <a:t>Jean Vigo (Francia)</a:t>
            </a:r>
          </a:p>
        </p:txBody>
      </p:sp>
      <p:sp>
        <p:nvSpPr>
          <p:cNvPr id="16" name="TextBox 9"/>
          <p:cNvSpPr txBox="1"/>
          <p:nvPr/>
        </p:nvSpPr>
        <p:spPr>
          <a:xfrm>
            <a:off x="838200" y="4572000"/>
            <a:ext cx="4876800" cy="1429879"/>
          </a:xfrm>
          <a:prstGeom prst="rect">
            <a:avLst/>
          </a:prstGeom>
          <a:noFill/>
        </p:spPr>
        <p:txBody>
          <a:bodyPr wrap="square" rtlCol="0">
            <a:spAutoFit/>
          </a:bodyPr>
          <a:lstStyle/>
          <a:p>
            <a:pPr>
              <a:lnSpc>
                <a:spcPts val="2100"/>
              </a:lnSpc>
            </a:pPr>
            <a:r>
              <a:rPr lang="es-ES_tradnl" sz="1400" dirty="0">
                <a:solidFill>
                  <a:srgbClr val="FF6600"/>
                </a:solidFill>
              </a:rPr>
              <a:t>Jean Vigo (muerto a los 29 años con tan sólo cuatro películas en su haber) retrata en </a:t>
            </a:r>
            <a:r>
              <a:rPr lang="es-ES_tradnl" sz="1400" i="1" dirty="0">
                <a:solidFill>
                  <a:srgbClr val="FF6600"/>
                </a:solidFill>
              </a:rPr>
              <a:t>Cero </a:t>
            </a:r>
            <a:r>
              <a:rPr lang="es-ES_tradnl" sz="1400" i="1">
                <a:solidFill>
                  <a:srgbClr val="FF6600"/>
                </a:solidFill>
              </a:rPr>
              <a:t>en conducta</a:t>
            </a:r>
            <a:r>
              <a:rPr lang="es-ES_tradnl" sz="1400">
                <a:solidFill>
                  <a:srgbClr val="FF6600"/>
                </a:solidFill>
              </a:rPr>
              <a:t> </a:t>
            </a:r>
            <a:r>
              <a:rPr lang="es-ES_tradnl" sz="1400" dirty="0">
                <a:solidFill>
                  <a:srgbClr val="FF6600"/>
                </a:solidFill>
              </a:rPr>
              <a:t>sus recuerdos infantiles a través de la historia de cuatro jóvenes estudiantes franceses que, sujetos a un estricto régimen escolar, deciden rebelarse contra la institución.</a:t>
            </a:r>
          </a:p>
        </p:txBody>
      </p:sp>
      <p:pic>
        <p:nvPicPr>
          <p:cNvPr id="18"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39000" y="1828800"/>
            <a:ext cx="1605340" cy="2209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973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par>
                          <p:cTn id="31" fill="hold">
                            <p:stCondLst>
                              <p:cond delay="1000"/>
                            </p:stCondLst>
                            <p:childTnLst>
                              <p:par>
                                <p:cTn id="32" presetID="10"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330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25</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CINE DOCUMENTAL: CASO 7</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4495800" cy="1978747"/>
          </a:xfrm>
          <a:prstGeom prst="rect">
            <a:avLst/>
          </a:prstGeom>
          <a:noFill/>
        </p:spPr>
        <p:txBody>
          <a:bodyPr wrap="square" rtlCol="0">
            <a:spAutoFit/>
          </a:bodyPr>
          <a:lstStyle/>
          <a:p>
            <a:pPr>
              <a:lnSpc>
                <a:spcPts val="2100"/>
              </a:lnSpc>
            </a:pPr>
            <a:r>
              <a:rPr lang="es-ES_tradnl" b="1" i="1" dirty="0">
                <a:solidFill>
                  <a:schemeClr val="bg1"/>
                </a:solidFill>
              </a:rPr>
              <a:t>A propósito de Niza</a:t>
            </a:r>
            <a:r>
              <a:rPr lang="es-ES_tradnl" b="1" dirty="0">
                <a:solidFill>
                  <a:schemeClr val="bg1"/>
                </a:solidFill>
              </a:rPr>
              <a:t> fue filmada con una gran carga de comentario social en la mente de Vigo. En este cortometraje documental, el cineasta francés retrata y contrasta la vida idílica de las clases acomodadas de la ciudad, y las miserables condiciones que los pobres deben soportar.</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6172200" y="4495800"/>
            <a:ext cx="2514600" cy="1429879"/>
          </a:xfrm>
          <a:prstGeom prst="rect">
            <a:avLst/>
          </a:prstGeom>
          <a:noFill/>
        </p:spPr>
        <p:txBody>
          <a:bodyPr wrap="square" rtlCol="0">
            <a:spAutoFit/>
          </a:bodyPr>
          <a:lstStyle/>
          <a:p>
            <a:pPr algn="ctr">
              <a:lnSpc>
                <a:spcPts val="2100"/>
              </a:lnSpc>
            </a:pPr>
            <a:r>
              <a:rPr lang="es-ES_tradnl" sz="1400" i="1" dirty="0">
                <a:solidFill>
                  <a:schemeClr val="bg1"/>
                </a:solidFill>
              </a:rPr>
              <a:t>A propósito de Niza</a:t>
            </a:r>
            <a:r>
              <a:rPr lang="es-ES_tradnl" sz="1400" dirty="0">
                <a:solidFill>
                  <a:schemeClr val="bg1"/>
                </a:solidFill>
              </a:rPr>
              <a:t> puede considerarse un homenaje atormentado a la que fue por mucho tiempo ciudad de residencia de Vigo.</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5600" y="1981200"/>
            <a:ext cx="1515631" cy="22081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3581400"/>
            <a:ext cx="4343400" cy="637354"/>
          </a:xfrm>
          <a:prstGeom prst="rect">
            <a:avLst/>
          </a:prstGeom>
          <a:noFill/>
        </p:spPr>
        <p:txBody>
          <a:bodyPr wrap="square" rtlCol="0">
            <a:spAutoFit/>
          </a:bodyPr>
          <a:lstStyle/>
          <a:p>
            <a:pPr>
              <a:lnSpc>
                <a:spcPts val="2100"/>
              </a:lnSpc>
            </a:pPr>
            <a:r>
              <a:rPr lang="es-ES_tradnl" sz="2000" b="1" i="1" dirty="0">
                <a:solidFill>
                  <a:schemeClr val="tx2">
                    <a:lumMod val="60000"/>
                    <a:lumOff val="40000"/>
                  </a:schemeClr>
                </a:solidFill>
              </a:rPr>
              <a:t>A propósito de Niza</a:t>
            </a:r>
            <a:r>
              <a:rPr lang="es-ES_tradnl" sz="2000" b="1" dirty="0">
                <a:solidFill>
                  <a:schemeClr val="tx2">
                    <a:lumMod val="60000"/>
                    <a:lumOff val="40000"/>
                  </a:schemeClr>
                </a:solidFill>
              </a:rPr>
              <a:t> (1930)</a:t>
            </a:r>
          </a:p>
          <a:p>
            <a:pPr>
              <a:lnSpc>
                <a:spcPts val="2100"/>
              </a:lnSpc>
            </a:pPr>
            <a:r>
              <a:rPr lang="es-ES_tradnl" sz="2000" b="1" dirty="0">
                <a:solidFill>
                  <a:schemeClr val="tx2">
                    <a:lumMod val="60000"/>
                    <a:lumOff val="40000"/>
                  </a:schemeClr>
                </a:solidFill>
              </a:rPr>
              <a:t>Jean Vigo (Francia)</a:t>
            </a:r>
          </a:p>
        </p:txBody>
      </p:sp>
      <p:sp>
        <p:nvSpPr>
          <p:cNvPr id="16" name="TextBox 9"/>
          <p:cNvSpPr txBox="1"/>
          <p:nvPr/>
        </p:nvSpPr>
        <p:spPr>
          <a:xfrm>
            <a:off x="838200" y="4572000"/>
            <a:ext cx="4876800" cy="1160574"/>
          </a:xfrm>
          <a:prstGeom prst="rect">
            <a:avLst/>
          </a:prstGeom>
          <a:noFill/>
        </p:spPr>
        <p:txBody>
          <a:bodyPr wrap="square" rtlCol="0">
            <a:spAutoFit/>
          </a:bodyPr>
          <a:lstStyle/>
          <a:p>
            <a:pPr>
              <a:lnSpc>
                <a:spcPts val="2100"/>
              </a:lnSpc>
            </a:pPr>
            <a:r>
              <a:rPr lang="es-ES_tradnl" sz="1400" dirty="0">
                <a:solidFill>
                  <a:srgbClr val="FF6600"/>
                </a:solidFill>
              </a:rPr>
              <a:t>“Así, a través de la contemplación del paisaje diario y de su gente, y de aparentes imágenes inofensivas, Vigo realiza una feroz crítica contra el capitalismo y la frívola y ociosa burguesía francesa”.</a:t>
            </a:r>
          </a:p>
        </p:txBody>
      </p:sp>
    </p:spTree>
    <p:extLst>
      <p:ext uri="{BB962C8B-B14F-4D97-AF65-F5344CB8AC3E}">
        <p14:creationId xmlns:p14="http://schemas.microsoft.com/office/powerpoint/2010/main" val="2084352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635752" cy="401701"/>
          </a:xfrm>
        </p:spPr>
        <p:txBody>
          <a:bodyPr/>
          <a:lstStyle/>
          <a:p>
            <a:pPr algn="l"/>
            <a:r>
              <a:rPr lang="es-ES_tradnl" sz="1100" dirty="0"/>
              <a:t>Mtro. Felipe de J. Díaz Hernández. Escuela de Artes Escénicas • febrero-junio, 2018</a:t>
            </a:r>
          </a:p>
        </p:txBody>
      </p:sp>
      <p:sp>
        <p:nvSpPr>
          <p:cNvPr id="7" name="TextBox 6"/>
          <p:cNvSpPr txBox="1"/>
          <p:nvPr/>
        </p:nvSpPr>
        <p:spPr>
          <a:xfrm>
            <a:off x="1941140" y="1475232"/>
            <a:ext cx="6400800" cy="3046988"/>
          </a:xfrm>
          <a:prstGeom prst="rect">
            <a:avLst/>
          </a:prstGeom>
          <a:noFill/>
        </p:spPr>
        <p:txBody>
          <a:bodyPr wrap="square" rtlCol="0">
            <a:spAutoFit/>
          </a:bodyPr>
          <a:lstStyle/>
          <a:p>
            <a:pPr algn="r"/>
            <a:r>
              <a:rPr lang="es-ES_tradnl" sz="9600" spc="-350">
                <a:gradFill>
                  <a:gsLst>
                    <a:gs pos="0">
                      <a:schemeClr val="bg1"/>
                    </a:gs>
                    <a:gs pos="100000">
                      <a:schemeClr val="bg1">
                        <a:lumMod val="65000"/>
                      </a:schemeClr>
                    </a:gs>
                  </a:gsLst>
                  <a:lin ang="5400000" scaled="0"/>
                </a:gradFill>
                <a:latin typeface="Bebas" pitchFamily="2" charset="0"/>
              </a:rPr>
              <a:t>GRACIAS</a:t>
            </a:r>
          </a:p>
          <a:p>
            <a:pPr algn="r"/>
            <a:endParaRPr lang="es-ES_tradnl" sz="9600" spc="-350"/>
          </a:p>
        </p:txBody>
      </p:sp>
      <p:sp>
        <p:nvSpPr>
          <p:cNvPr id="8" name="TextBox 7"/>
          <p:cNvSpPr txBox="1"/>
          <p:nvPr/>
        </p:nvSpPr>
        <p:spPr>
          <a:xfrm>
            <a:off x="359228" y="2852928"/>
            <a:ext cx="7982712" cy="1169551"/>
          </a:xfrm>
          <a:prstGeom prst="rect">
            <a:avLst/>
          </a:prstGeom>
          <a:noFill/>
        </p:spPr>
        <p:txBody>
          <a:bodyPr wrap="square" rtlCol="0">
            <a:spAutoFit/>
          </a:bodyPr>
          <a:lstStyle/>
          <a:p>
            <a:pPr algn="r"/>
            <a:r>
              <a:rPr lang="es-ES_tradnl" sz="7000" b="1" dirty="0">
                <a:gradFill>
                  <a:gsLst>
                    <a:gs pos="0">
                      <a:srgbClr val="00BAFF"/>
                    </a:gs>
                    <a:gs pos="100000">
                      <a:srgbClr val="0083B4"/>
                    </a:gs>
                  </a:gsLst>
                  <a:lin ang="5400000" scaled="0"/>
                </a:gradFill>
                <a:latin typeface="Bebas Neue"/>
                <a:cs typeface="Bebas Neue"/>
              </a:rPr>
              <a:t>POR TU ATENCIÓN</a:t>
            </a:r>
          </a:p>
        </p:txBody>
      </p:sp>
      <p:sp>
        <p:nvSpPr>
          <p:cNvPr id="10" name="TextBox 9"/>
          <p:cNvSpPr txBox="1"/>
          <p:nvPr/>
        </p:nvSpPr>
        <p:spPr>
          <a:xfrm>
            <a:off x="1167384" y="4715256"/>
            <a:ext cx="7162800" cy="373179"/>
          </a:xfrm>
          <a:prstGeom prst="rect">
            <a:avLst/>
          </a:prstGeom>
          <a:noFill/>
        </p:spPr>
        <p:txBody>
          <a:bodyPr wrap="square" rtlCol="0">
            <a:spAutoFit/>
          </a:bodyPr>
          <a:lstStyle/>
          <a:p>
            <a:pPr algn="r">
              <a:lnSpc>
                <a:spcPts val="2100"/>
              </a:lnSpc>
            </a:pPr>
            <a:r>
              <a:rPr lang="es-ES_tradnl" sz="2200" dirty="0">
                <a:solidFill>
                  <a:schemeClr val="bg1"/>
                </a:solidFill>
              </a:rPr>
              <a:t>Historia del Cine Documental</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
        <p:nvSpPr>
          <p:cNvPr id="9" name="Chevron 8">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Tree>
    <p:extLst>
      <p:ext uri="{BB962C8B-B14F-4D97-AF65-F5344CB8AC3E}">
        <p14:creationId xmlns:p14="http://schemas.microsoft.com/office/powerpoint/2010/main" val="88924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711952" cy="401701"/>
          </a:xfrm>
        </p:spPr>
        <p:txBody>
          <a:bodyPr/>
          <a:lstStyle/>
          <a:p>
            <a:pPr algn="l"/>
            <a:r>
              <a:rPr lang="es-ES_tradnl" sz="1100" dirty="0"/>
              <a:t>Mtro. Felipe de J. Díaz Hernández. Escuela de Artes Escénicas • febrero-junio, 2018</a:t>
            </a:r>
          </a:p>
        </p:txBody>
      </p:sp>
      <p:sp>
        <p:nvSpPr>
          <p:cNvPr id="7" name="TextBox 6"/>
          <p:cNvSpPr txBox="1"/>
          <p:nvPr/>
        </p:nvSpPr>
        <p:spPr>
          <a:xfrm>
            <a:off x="685800" y="1475232"/>
            <a:ext cx="7634368" cy="1092607"/>
          </a:xfrm>
          <a:prstGeom prst="rect">
            <a:avLst/>
          </a:prstGeom>
          <a:noFill/>
        </p:spPr>
        <p:txBody>
          <a:bodyPr wrap="square" rtlCol="0">
            <a:spAutoFit/>
          </a:bodyPr>
          <a:lstStyle/>
          <a:p>
            <a:pPr algn="r"/>
            <a:r>
              <a:rPr lang="es-ES_tradnl" sz="6500" spc="-350" dirty="0">
                <a:gradFill>
                  <a:gsLst>
                    <a:gs pos="0">
                      <a:schemeClr val="bg1"/>
                    </a:gs>
                    <a:gs pos="100000">
                      <a:schemeClr val="bg1">
                        <a:lumMod val="65000"/>
                      </a:schemeClr>
                    </a:gs>
                  </a:gsLst>
                  <a:lin ang="5400000" scaled="0"/>
                </a:gradFill>
                <a:latin typeface="Bebas" pitchFamily="2" charset="0"/>
              </a:rPr>
              <a:t>HISTORIA DEL</a:t>
            </a:r>
            <a:endParaRPr lang="es-ES_tradnl" sz="6500" spc="-350" dirty="0"/>
          </a:p>
        </p:txBody>
      </p:sp>
      <p:sp>
        <p:nvSpPr>
          <p:cNvPr id="8" name="TextBox 7"/>
          <p:cNvSpPr txBox="1"/>
          <p:nvPr/>
        </p:nvSpPr>
        <p:spPr>
          <a:xfrm>
            <a:off x="337456" y="2852928"/>
            <a:ext cx="7982712" cy="1092607"/>
          </a:xfrm>
          <a:prstGeom prst="rect">
            <a:avLst/>
          </a:prstGeom>
          <a:noFill/>
        </p:spPr>
        <p:txBody>
          <a:bodyPr wrap="square" rtlCol="0">
            <a:spAutoFit/>
          </a:bodyPr>
          <a:lstStyle/>
          <a:p>
            <a:pPr algn="r"/>
            <a:r>
              <a:rPr lang="es-ES_tradnl" sz="6500" spc="-500" dirty="0">
                <a:gradFill>
                  <a:gsLst>
                    <a:gs pos="0">
                      <a:srgbClr val="00BAFF"/>
                    </a:gs>
                    <a:gs pos="100000">
                      <a:srgbClr val="0083B4"/>
                    </a:gs>
                  </a:gsLst>
                  <a:lin ang="5400000" scaled="0"/>
                </a:gradFill>
                <a:latin typeface="Bebas" pitchFamily="2" charset="0"/>
              </a:rPr>
              <a:t>CINE DOCUMENTAL</a:t>
            </a:r>
            <a:endParaRPr lang="es-ES_tradnl" sz="6500" spc="-500" dirty="0">
              <a:gradFill>
                <a:gsLst>
                  <a:gs pos="0">
                    <a:srgbClr val="00BAFF"/>
                  </a:gs>
                  <a:gs pos="100000">
                    <a:srgbClr val="0083B4"/>
                  </a:gs>
                </a:gsLst>
                <a:lin ang="5400000" scaled="0"/>
              </a:gradFill>
            </a:endParaRPr>
          </a:p>
        </p:txBody>
      </p:sp>
      <p:sp>
        <p:nvSpPr>
          <p:cNvPr id="10" name="TextBox 9"/>
          <p:cNvSpPr txBox="1"/>
          <p:nvPr/>
        </p:nvSpPr>
        <p:spPr>
          <a:xfrm>
            <a:off x="1167384" y="4715256"/>
            <a:ext cx="7162800" cy="642484"/>
          </a:xfrm>
          <a:prstGeom prst="rect">
            <a:avLst/>
          </a:prstGeom>
          <a:noFill/>
        </p:spPr>
        <p:txBody>
          <a:bodyPr wrap="square" rtlCol="0">
            <a:spAutoFit/>
          </a:bodyPr>
          <a:lstStyle/>
          <a:p>
            <a:pPr algn="r">
              <a:lnSpc>
                <a:spcPts val="2100"/>
              </a:lnSpc>
            </a:pPr>
            <a:r>
              <a:rPr lang="es-ES_tradnl" sz="2200" dirty="0">
                <a:solidFill>
                  <a:schemeClr val="bg1"/>
                </a:solidFill>
                <a:latin typeface="Gill Sans"/>
                <a:cs typeface="Gill Sans"/>
              </a:rPr>
              <a:t>1.2 DEL CINE DOCUMENTAL: CINE DOCUMENTAL Y CINE FICCIÓN</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Tree>
    <p:extLst>
      <p:ext uri="{BB962C8B-B14F-4D97-AF65-F5344CB8AC3E}">
        <p14:creationId xmlns:p14="http://schemas.microsoft.com/office/powerpoint/2010/main" val="1829788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1"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1"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ppt_y</p:attrName>
                                        </p:attrNameLst>
                                      </p:cBhvr>
                                      <p:tavLst>
                                        <p:tav tm="0">
                                          <p:val>
                                            <p:strVal val="#ppt_y+#ppt_h*1.125000"/>
                                          </p:val>
                                        </p:tav>
                                        <p:tav tm="100000">
                                          <p:val>
                                            <p:strVal val="#ppt_y"/>
                                          </p:val>
                                        </p:tav>
                                      </p:tavLst>
                                    </p:anim>
                                    <p:animEffect transition="in" filter="wipe(up)">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1"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p:bldP spid="10"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6143878"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28</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04800"/>
            <a:ext cx="7663546" cy="677108"/>
          </a:xfrm>
          <a:prstGeom prst="rect">
            <a:avLst/>
          </a:prstGeom>
          <a:noFill/>
        </p:spPr>
        <p:txBody>
          <a:bodyPr wrap="square" rtlCol="0">
            <a:spAutoFit/>
          </a:bodyPr>
          <a:lstStyle/>
          <a:p>
            <a:r>
              <a:rPr lang="es-ES_tradnl" sz="3800" spc="-340" dirty="0">
                <a:gradFill>
                  <a:gsLst>
                    <a:gs pos="0">
                      <a:srgbClr val="00BAFF"/>
                    </a:gs>
                    <a:gs pos="100000">
                      <a:srgbClr val="0083B4"/>
                    </a:gs>
                  </a:gsLst>
                  <a:lin ang="5400000" scaled="0"/>
                </a:gradFill>
                <a:latin typeface="Bebas" pitchFamily="2" charset="0"/>
              </a:rPr>
              <a:t>DOCUMENTAL VS. REPORTAJE</a:t>
            </a:r>
            <a:endParaRPr lang="es-ES_tradnl" sz="3800" i="1" spc="-340" dirty="0">
              <a:gradFill>
                <a:gsLst>
                  <a:gs pos="0">
                    <a:srgbClr val="00BAFF"/>
                  </a:gs>
                  <a:gs pos="100000">
                    <a:srgbClr val="0083B4"/>
                  </a:gs>
                </a:gsLst>
                <a:lin ang="5400000" scaled="0"/>
              </a:gradFill>
            </a:endParaRPr>
          </a:p>
        </p:txBody>
      </p:sp>
      <p:sp>
        <p:nvSpPr>
          <p:cNvPr id="10" name="TextBox 9"/>
          <p:cNvSpPr txBox="1"/>
          <p:nvPr/>
        </p:nvSpPr>
        <p:spPr>
          <a:xfrm>
            <a:off x="838200" y="1619563"/>
            <a:ext cx="4343400" cy="361637"/>
          </a:xfrm>
          <a:prstGeom prst="rect">
            <a:avLst/>
          </a:prstGeom>
          <a:noFill/>
        </p:spPr>
        <p:txBody>
          <a:bodyPr wrap="square" rtlCol="0">
            <a:spAutoFit/>
          </a:bodyPr>
          <a:lstStyle/>
          <a:p>
            <a:pPr>
              <a:lnSpc>
                <a:spcPts val="2100"/>
              </a:lnSpc>
            </a:pPr>
            <a:r>
              <a:rPr lang="es-ES_tradnl" b="1" dirty="0">
                <a:solidFill>
                  <a:schemeClr val="bg1"/>
                </a:solidFill>
                <a:latin typeface="Gill Sans"/>
                <a:cs typeface="Gill Sans"/>
              </a:rPr>
              <a:t>JEAN BRESCHAND</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2" name="TextBox 11"/>
          <p:cNvSpPr txBox="1"/>
          <p:nvPr/>
        </p:nvSpPr>
        <p:spPr>
          <a:xfrm>
            <a:off x="838200" y="2057400"/>
            <a:ext cx="3581400" cy="898964"/>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 A menudo se equipara la fuerza reflexiva del reportaje con la profundidad del documental.</a:t>
            </a:r>
            <a:endParaRPr lang="es-ES_tradnl" sz="1700" i="1" dirty="0">
              <a:solidFill>
                <a:schemeClr val="bg1">
                  <a:lumMod val="75000"/>
                </a:schemeClr>
              </a:solidFill>
              <a:latin typeface="Gill Sans Light"/>
              <a:cs typeface="Gill Sans Light"/>
            </a:endParaRP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
        <p:nvSpPr>
          <p:cNvPr id="18" name="TextBox 17"/>
          <p:cNvSpPr txBox="1"/>
          <p:nvPr/>
        </p:nvSpPr>
        <p:spPr>
          <a:xfrm>
            <a:off x="685800" y="4724400"/>
            <a:ext cx="7696200" cy="1200328"/>
          </a:xfrm>
          <a:prstGeom prst="rect">
            <a:avLst/>
          </a:prstGeom>
          <a:noFill/>
        </p:spPr>
        <p:txBody>
          <a:bodyPr wrap="square" rtlCol="0">
            <a:spAutoFit/>
          </a:bodyPr>
          <a:lstStyle/>
          <a:p>
            <a:r>
              <a:rPr lang="es-ES_tradnl" sz="2400" spc="-150" dirty="0">
                <a:gradFill>
                  <a:gsLst>
                    <a:gs pos="0">
                      <a:schemeClr val="bg1"/>
                    </a:gs>
                    <a:gs pos="100000">
                      <a:schemeClr val="bg1">
                        <a:lumMod val="75000"/>
                      </a:schemeClr>
                    </a:gs>
                  </a:gsLst>
                  <a:lin ang="5400000" scaled="0"/>
                </a:gradFill>
                <a:latin typeface="Bebas" pitchFamily="2" charset="0"/>
              </a:rPr>
              <a:t>DOCUMENTAL = </a:t>
            </a:r>
            <a:r>
              <a:rPr lang="es-ES_tradnl" sz="2400" spc="-150" dirty="0">
                <a:gradFill>
                  <a:gsLst>
                    <a:gs pos="0">
                      <a:srgbClr val="00BAFF"/>
                    </a:gs>
                    <a:gs pos="100000">
                      <a:srgbClr val="0083B4"/>
                    </a:gs>
                  </a:gsLst>
                  <a:lin ang="5400000" scaled="0"/>
                </a:gradFill>
                <a:latin typeface="Bebas" pitchFamily="2" charset="0"/>
              </a:rPr>
              <a:t>a diferencia del reportaje, buscará desplazar las falsas evidencias, “replantear los acercamientos a la realidad”</a:t>
            </a:r>
            <a:endParaRPr lang="es-ES_tradnl" sz="2400" i="1" spc="-150" dirty="0">
              <a:gradFill>
                <a:gsLst>
                  <a:gs pos="0">
                    <a:srgbClr val="E8BB03"/>
                  </a:gs>
                  <a:gs pos="100000">
                    <a:srgbClr val="D58202"/>
                  </a:gs>
                </a:gsLst>
                <a:lin ang="5400000" scaled="0"/>
              </a:gradFill>
            </a:endParaRP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0" name="TextBox 11"/>
          <p:cNvSpPr txBox="1"/>
          <p:nvPr/>
        </p:nvSpPr>
        <p:spPr>
          <a:xfrm>
            <a:off x="838200" y="3124200"/>
            <a:ext cx="3810000" cy="898964"/>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 Ambos pueden coincidir en la temática, en recursos como la entrevista, en el estilo narrativo o visual. </a:t>
            </a:r>
          </a:p>
        </p:txBody>
      </p:sp>
      <p:sp>
        <p:nvSpPr>
          <p:cNvPr id="22" name="TextBox 11"/>
          <p:cNvSpPr txBox="1"/>
          <p:nvPr/>
        </p:nvSpPr>
        <p:spPr>
          <a:xfrm>
            <a:off x="4876800" y="1524000"/>
            <a:ext cx="3886200" cy="3053400"/>
          </a:xfrm>
          <a:prstGeom prst="rect">
            <a:avLst/>
          </a:prstGeom>
          <a:noFill/>
        </p:spPr>
        <p:txBody>
          <a:bodyPr wrap="square" rtlCol="0">
            <a:spAutoFit/>
          </a:bodyPr>
          <a:lstStyle/>
          <a:p>
            <a:pPr>
              <a:lnSpc>
                <a:spcPts val="2100"/>
              </a:lnSpc>
            </a:pPr>
            <a:r>
              <a:rPr lang="es-ES_tradnl" sz="1700" dirty="0">
                <a:solidFill>
                  <a:schemeClr val="bg1">
                    <a:lumMod val="75000"/>
                  </a:schemeClr>
                </a:solidFill>
                <a:latin typeface="Gill Sans Light"/>
                <a:cs typeface="Gill Sans Light"/>
              </a:rPr>
              <a:t>• Formalmente, existen paralelismos entre ambas formas del lenguaje audiovisual, pero </a:t>
            </a:r>
            <a:r>
              <a:rPr lang="es-ES_tradnl" sz="1700" dirty="0" err="1">
                <a:solidFill>
                  <a:schemeClr val="bg1">
                    <a:lumMod val="75000"/>
                  </a:schemeClr>
                </a:solidFill>
                <a:latin typeface="Gill Sans Light"/>
                <a:cs typeface="Gill Sans Light"/>
              </a:rPr>
              <a:t>Breschand</a:t>
            </a:r>
            <a:r>
              <a:rPr lang="es-ES_tradnl" sz="1700" dirty="0">
                <a:solidFill>
                  <a:schemeClr val="bg1">
                    <a:lumMod val="75000"/>
                  </a:schemeClr>
                </a:solidFill>
                <a:latin typeface="Gill Sans Light"/>
                <a:cs typeface="Gill Sans Light"/>
              </a:rPr>
              <a:t> establece claras diferencias entre ellos, la más importante: el reportaje se caracteriza por la inmediatez, que no necesariamente implica profundidad. Prefigura las respuestas a las preguntas que plantea, mientras que el documental busca un horizonte reflexivo más duradero, más de largo plazo y más abierto a la interpretación.</a:t>
            </a:r>
          </a:p>
        </p:txBody>
      </p:sp>
    </p:spTree>
    <p:extLst>
      <p:ext uri="{BB962C8B-B14F-4D97-AF65-F5344CB8AC3E}">
        <p14:creationId xmlns:p14="http://schemas.microsoft.com/office/powerpoint/2010/main" val="1438831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0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500"/>
                            </p:stCondLst>
                            <p:childTnLst>
                              <p:par>
                                <p:cTn id="30" presetID="16" presetClass="entr" presetSubtype="21" fill="hold" grpId="0" nodeType="afterEffect">
                                  <p:stCondLst>
                                    <p:cond delay="100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8" grpId="0"/>
      <p:bldP spid="20" grpId="0"/>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29</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ALAIN RESNAIS: NOCHE Y NIEBLA</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752600"/>
            <a:ext cx="4495800" cy="1714572"/>
          </a:xfrm>
          <a:prstGeom prst="rect">
            <a:avLst/>
          </a:prstGeom>
          <a:noFill/>
        </p:spPr>
        <p:txBody>
          <a:bodyPr wrap="square" rtlCol="0">
            <a:spAutoFit/>
          </a:bodyPr>
          <a:lstStyle/>
          <a:p>
            <a:pPr>
              <a:lnSpc>
                <a:spcPts val="2100"/>
              </a:lnSpc>
            </a:pPr>
            <a:r>
              <a:rPr lang="es-ES_tradnl" sz="2000" b="1" dirty="0">
                <a:solidFill>
                  <a:schemeClr val="bg1"/>
                </a:solidFill>
              </a:rPr>
              <a:t>Documental que con cierto aire poético (gracias al texto de Jean  </a:t>
            </a:r>
            <a:r>
              <a:rPr lang="es-ES_tradnl" sz="2000" b="1" dirty="0" err="1">
                <a:solidFill>
                  <a:schemeClr val="bg1"/>
                </a:solidFill>
              </a:rPr>
              <a:t>Cayrol</a:t>
            </a:r>
            <a:r>
              <a:rPr lang="es-ES_tradnl" sz="2000" b="1" dirty="0">
                <a:solidFill>
                  <a:schemeClr val="bg1"/>
                </a:solidFill>
              </a:rPr>
              <a:t>) hace uso de material fílmico producido por el régimen nazi, para mostrar el horror de los campos de concentración y la “solución final”.</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6019800" y="4495800"/>
            <a:ext cx="2819400" cy="1160574"/>
          </a:xfrm>
          <a:prstGeom prst="rect">
            <a:avLst/>
          </a:prstGeom>
          <a:noFill/>
        </p:spPr>
        <p:txBody>
          <a:bodyPr wrap="square" rtlCol="0">
            <a:spAutoFit/>
          </a:bodyPr>
          <a:lstStyle/>
          <a:p>
            <a:pPr algn="ctr">
              <a:lnSpc>
                <a:spcPts val="2100"/>
              </a:lnSpc>
            </a:pPr>
            <a:r>
              <a:rPr lang="es-ES_tradnl" sz="1400" i="1" dirty="0">
                <a:solidFill>
                  <a:schemeClr val="bg1"/>
                </a:solidFill>
              </a:rPr>
              <a:t>La ironía de la imagen documental: la poesía de </a:t>
            </a:r>
            <a:r>
              <a:rPr lang="es-ES_tradnl" sz="1400" i="1" dirty="0" err="1">
                <a:solidFill>
                  <a:schemeClr val="bg1"/>
                </a:solidFill>
              </a:rPr>
              <a:t>Cayrol</a:t>
            </a:r>
            <a:r>
              <a:rPr lang="es-ES_tradnl" sz="1400" i="1" dirty="0">
                <a:solidFill>
                  <a:schemeClr val="bg1"/>
                </a:solidFill>
              </a:rPr>
              <a:t> y la propuesta de </a:t>
            </a:r>
            <a:r>
              <a:rPr lang="es-ES_tradnl" sz="1400" i="1" dirty="0" err="1">
                <a:solidFill>
                  <a:schemeClr val="bg1"/>
                </a:solidFill>
              </a:rPr>
              <a:t>Resnais</a:t>
            </a:r>
            <a:r>
              <a:rPr lang="es-ES_tradnl" sz="1400" i="1" dirty="0">
                <a:solidFill>
                  <a:schemeClr val="bg1"/>
                </a:solidFill>
              </a:rPr>
              <a:t>, sobreimpuestas al horror de los campos de concentración.</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800" y="1524000"/>
            <a:ext cx="1959878" cy="27300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3733800"/>
            <a:ext cx="4343400" cy="637354"/>
          </a:xfrm>
          <a:prstGeom prst="rect">
            <a:avLst/>
          </a:prstGeom>
          <a:noFill/>
        </p:spPr>
        <p:txBody>
          <a:bodyPr wrap="square" rtlCol="0">
            <a:spAutoFit/>
          </a:bodyPr>
          <a:lstStyle/>
          <a:p>
            <a:pPr>
              <a:lnSpc>
                <a:spcPts val="2100"/>
              </a:lnSpc>
            </a:pPr>
            <a:r>
              <a:rPr lang="es-ES_tradnl" sz="2000" b="1" i="1" dirty="0">
                <a:solidFill>
                  <a:schemeClr val="tx2">
                    <a:lumMod val="60000"/>
                    <a:lumOff val="40000"/>
                  </a:schemeClr>
                </a:solidFill>
              </a:rPr>
              <a:t>Noche y niebla</a:t>
            </a:r>
            <a:r>
              <a:rPr lang="es-ES_tradnl" sz="2000" b="1" dirty="0">
                <a:solidFill>
                  <a:schemeClr val="tx2">
                    <a:lumMod val="60000"/>
                    <a:lumOff val="40000"/>
                  </a:schemeClr>
                </a:solidFill>
              </a:rPr>
              <a:t> (1955) de Alain </a:t>
            </a:r>
            <a:r>
              <a:rPr lang="es-ES_tradnl" sz="2000" b="1" dirty="0" err="1">
                <a:solidFill>
                  <a:schemeClr val="tx2">
                    <a:lumMod val="60000"/>
                    <a:lumOff val="40000"/>
                  </a:schemeClr>
                </a:solidFill>
              </a:rPr>
              <a:t>Resnais</a:t>
            </a:r>
            <a:r>
              <a:rPr lang="es-ES_tradnl" sz="2000" b="1" dirty="0">
                <a:solidFill>
                  <a:schemeClr val="tx2">
                    <a:lumMod val="60000"/>
                    <a:lumOff val="40000"/>
                  </a:schemeClr>
                </a:solidFill>
              </a:rPr>
              <a:t> (Francia).</a:t>
            </a:r>
          </a:p>
        </p:txBody>
      </p:sp>
      <p:sp>
        <p:nvSpPr>
          <p:cNvPr id="16" name="TextBox 9"/>
          <p:cNvSpPr txBox="1"/>
          <p:nvPr/>
        </p:nvSpPr>
        <p:spPr>
          <a:xfrm>
            <a:off x="838200" y="4572000"/>
            <a:ext cx="4876800" cy="896399"/>
          </a:xfrm>
          <a:prstGeom prst="rect">
            <a:avLst/>
          </a:prstGeom>
          <a:noFill/>
        </p:spPr>
        <p:txBody>
          <a:bodyPr wrap="square" rtlCol="0">
            <a:spAutoFit/>
          </a:bodyPr>
          <a:lstStyle/>
          <a:p>
            <a:pPr>
              <a:lnSpc>
                <a:spcPts val="2100"/>
              </a:lnSpc>
            </a:pPr>
            <a:r>
              <a:rPr lang="es-ES_tradnl" sz="1600" dirty="0">
                <a:solidFill>
                  <a:srgbClr val="FF6600"/>
                </a:solidFill>
              </a:rPr>
              <a:t>El titulo hace alusión al decreto emitido por el liderazgo nazi para decidir la suerte de la población judía durante la segunda guerra mundial.</a:t>
            </a:r>
          </a:p>
        </p:txBody>
      </p:sp>
    </p:spTree>
    <p:extLst>
      <p:ext uri="{BB962C8B-B14F-4D97-AF65-F5344CB8AC3E}">
        <p14:creationId xmlns:p14="http://schemas.microsoft.com/office/powerpoint/2010/main" val="1965631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3</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707886"/>
          </a:xfrm>
          <a:prstGeom prst="rect">
            <a:avLst/>
          </a:prstGeom>
          <a:noFill/>
        </p:spPr>
        <p:txBody>
          <a:bodyPr wrap="square" rtlCol="0">
            <a:spAutoFit/>
          </a:bodyPr>
          <a:lstStyle/>
          <a:p>
            <a:r>
              <a:rPr lang="es-ES_tradnl" sz="4000" spc="-340" dirty="0">
                <a:gradFill>
                  <a:gsLst>
                    <a:gs pos="0">
                      <a:srgbClr val="00BAFF"/>
                    </a:gs>
                    <a:gs pos="100000">
                      <a:srgbClr val="0083B4"/>
                    </a:gs>
                  </a:gsLst>
                  <a:lin ang="5400000" scaled="0"/>
                </a:gradFill>
                <a:latin typeface="Bebas" pitchFamily="2" charset="0"/>
              </a:rPr>
              <a:t>ANTROPOLOGÍA Y CINE</a:t>
            </a:r>
            <a:endParaRPr lang="es-ES_tradnl" sz="4000" spc="-340" dirty="0">
              <a:gradFill>
                <a:gsLst>
                  <a:gs pos="0">
                    <a:srgbClr val="00BAFF"/>
                  </a:gs>
                  <a:gs pos="100000">
                    <a:srgbClr val="0083B4"/>
                  </a:gs>
                </a:gsLst>
                <a:lin ang="5400000" scaled="0"/>
              </a:gradFill>
            </a:endParaRPr>
          </a:p>
        </p:txBody>
      </p:sp>
      <p:sp>
        <p:nvSpPr>
          <p:cNvPr id="10" name="TextBox 9"/>
          <p:cNvSpPr txBox="1"/>
          <p:nvPr/>
        </p:nvSpPr>
        <p:spPr>
          <a:xfrm>
            <a:off x="838200" y="1676400"/>
            <a:ext cx="4343400" cy="368049"/>
          </a:xfrm>
          <a:prstGeom prst="rect">
            <a:avLst/>
          </a:prstGeom>
          <a:noFill/>
        </p:spPr>
        <p:txBody>
          <a:bodyPr wrap="square" rtlCol="0">
            <a:spAutoFit/>
          </a:bodyPr>
          <a:lstStyle/>
          <a:p>
            <a:pPr>
              <a:lnSpc>
                <a:spcPts val="2100"/>
              </a:lnSpc>
            </a:pPr>
            <a:r>
              <a:rPr lang="es-ES_tradnl" sz="2000" b="1" dirty="0">
                <a:solidFill>
                  <a:schemeClr val="bg1"/>
                </a:solidFill>
              </a:rPr>
              <a:t>Los tres rasgos de lo humano</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2" name="TextBox 11"/>
          <p:cNvSpPr txBox="1"/>
          <p:nvPr/>
        </p:nvSpPr>
        <p:spPr>
          <a:xfrm>
            <a:off x="838200" y="2286000"/>
            <a:ext cx="4038600" cy="621965"/>
          </a:xfrm>
          <a:prstGeom prst="rect">
            <a:avLst/>
          </a:prstGeom>
          <a:noFill/>
        </p:spPr>
        <p:txBody>
          <a:bodyPr wrap="square" rtlCol="0">
            <a:spAutoFit/>
          </a:bodyPr>
          <a:lstStyle/>
          <a:p>
            <a:pPr>
              <a:lnSpc>
                <a:spcPts val="2100"/>
              </a:lnSpc>
            </a:pPr>
            <a:r>
              <a:rPr lang="es-ES_tradnl" sz="1600" b="1" dirty="0">
                <a:solidFill>
                  <a:schemeClr val="bg1">
                    <a:lumMod val="75000"/>
                  </a:schemeClr>
                </a:solidFill>
              </a:rPr>
              <a:t>1. El ser humano es un constructo biológico y material </a:t>
            </a:r>
            <a:r>
              <a:rPr lang="es-ES_tradnl" sz="1600" dirty="0">
                <a:solidFill>
                  <a:schemeClr val="bg1">
                    <a:lumMod val="75000"/>
                  </a:schemeClr>
                </a:solidFill>
              </a:rPr>
              <a:t>(antropología física)</a:t>
            </a:r>
          </a:p>
        </p:txBody>
      </p:sp>
      <p:sp>
        <p:nvSpPr>
          <p:cNvPr id="15" name="TextBox 14"/>
          <p:cNvSpPr txBox="1"/>
          <p:nvPr/>
        </p:nvSpPr>
        <p:spPr>
          <a:xfrm>
            <a:off x="5181600" y="4561117"/>
            <a:ext cx="3352800" cy="620484"/>
          </a:xfrm>
          <a:prstGeom prst="rect">
            <a:avLst/>
          </a:prstGeom>
          <a:noFill/>
        </p:spPr>
        <p:txBody>
          <a:bodyPr wrap="square" rtlCol="0">
            <a:spAutoFit/>
          </a:bodyPr>
          <a:lstStyle/>
          <a:p>
            <a:pPr algn="ctr">
              <a:lnSpc>
                <a:spcPts val="2100"/>
              </a:lnSpc>
            </a:pPr>
            <a:r>
              <a:rPr lang="es-ES_tradnl" sz="1400" b="1" i="1" dirty="0">
                <a:solidFill>
                  <a:schemeClr val="bg1"/>
                </a:solidFill>
              </a:rPr>
              <a:t>El hombre de </a:t>
            </a:r>
            <a:r>
              <a:rPr lang="es-ES_tradnl" sz="1400" b="1" i="1" dirty="0" err="1">
                <a:solidFill>
                  <a:schemeClr val="bg1"/>
                </a:solidFill>
              </a:rPr>
              <a:t>Vitruvio</a:t>
            </a:r>
            <a:r>
              <a:rPr lang="es-ES_tradnl" sz="1400" b="1" i="1" dirty="0">
                <a:solidFill>
                  <a:schemeClr val="bg1"/>
                </a:solidFill>
              </a:rPr>
              <a:t>, Leonardo da Vinci, </a:t>
            </a:r>
            <a:r>
              <a:rPr lang="es-ES_tradnl" sz="1400" b="1" i="1" dirty="0" err="1">
                <a:solidFill>
                  <a:schemeClr val="bg1"/>
                </a:solidFill>
              </a:rPr>
              <a:t>ca</a:t>
            </a:r>
            <a:r>
              <a:rPr lang="es-ES_tradnl" sz="1400" b="1" i="1" dirty="0">
                <a:solidFill>
                  <a:schemeClr val="bg1"/>
                </a:solidFill>
              </a:rPr>
              <a:t>. 1490</a:t>
            </a:r>
            <a:endParaRPr lang="es-ES_tradnl" sz="1400" i="1" dirty="0">
              <a:solidFill>
                <a:schemeClr val="bg1"/>
              </a:solidFill>
            </a:endParaRP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9905" y="2046514"/>
            <a:ext cx="3367315" cy="25254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16" name="TextBox 11"/>
          <p:cNvSpPr txBox="1"/>
          <p:nvPr/>
        </p:nvSpPr>
        <p:spPr>
          <a:xfrm>
            <a:off x="838200" y="3200400"/>
            <a:ext cx="4038600" cy="896399"/>
          </a:xfrm>
          <a:prstGeom prst="rect">
            <a:avLst/>
          </a:prstGeom>
          <a:noFill/>
        </p:spPr>
        <p:txBody>
          <a:bodyPr wrap="square" rtlCol="0">
            <a:spAutoFit/>
          </a:bodyPr>
          <a:lstStyle/>
          <a:p>
            <a:pPr>
              <a:lnSpc>
                <a:spcPts val="2100"/>
              </a:lnSpc>
            </a:pPr>
            <a:r>
              <a:rPr lang="es-ES_tradnl" sz="1600" b="1" dirty="0">
                <a:solidFill>
                  <a:schemeClr val="bg1">
                    <a:lumMod val="75000"/>
                  </a:schemeClr>
                </a:solidFill>
              </a:rPr>
              <a:t>2. El ser humano es producto de la evolución y la producción cultural y social </a:t>
            </a:r>
            <a:r>
              <a:rPr lang="es-ES_tradnl" sz="1600" dirty="0">
                <a:solidFill>
                  <a:schemeClr val="bg1">
                    <a:lumMod val="75000"/>
                  </a:schemeClr>
                </a:solidFill>
              </a:rPr>
              <a:t>(antropología social y cultural, arqueología, etnología, etc.)</a:t>
            </a:r>
          </a:p>
        </p:txBody>
      </p:sp>
      <p:sp>
        <p:nvSpPr>
          <p:cNvPr id="18" name="TextBox 11"/>
          <p:cNvSpPr txBox="1"/>
          <p:nvPr/>
        </p:nvSpPr>
        <p:spPr>
          <a:xfrm>
            <a:off x="838200" y="4495800"/>
            <a:ext cx="3962400" cy="1165704"/>
          </a:xfrm>
          <a:prstGeom prst="rect">
            <a:avLst/>
          </a:prstGeom>
          <a:noFill/>
        </p:spPr>
        <p:txBody>
          <a:bodyPr wrap="square" rtlCol="0">
            <a:spAutoFit/>
          </a:bodyPr>
          <a:lstStyle/>
          <a:p>
            <a:pPr>
              <a:lnSpc>
                <a:spcPts val="2100"/>
              </a:lnSpc>
            </a:pPr>
            <a:r>
              <a:rPr lang="es-ES_tradnl" sz="1600" b="1" dirty="0">
                <a:solidFill>
                  <a:schemeClr val="bg1">
                    <a:lumMod val="75000"/>
                  </a:schemeClr>
                </a:solidFill>
              </a:rPr>
              <a:t>3. El ser humano ha creado una estructura moral y religiosa, una visión del mundo </a:t>
            </a:r>
            <a:r>
              <a:rPr lang="es-ES_tradnl" sz="1600" dirty="0">
                <a:solidFill>
                  <a:schemeClr val="bg1">
                    <a:lumMod val="75000"/>
                  </a:schemeClr>
                </a:solidFill>
              </a:rPr>
              <a:t>(antropología social y cultural, arqueología, etnología, etc.)</a:t>
            </a:r>
          </a:p>
        </p:txBody>
      </p:sp>
    </p:spTree>
    <p:extLst>
      <p:ext uri="{BB962C8B-B14F-4D97-AF65-F5344CB8AC3E}">
        <p14:creationId xmlns:p14="http://schemas.microsoft.com/office/powerpoint/2010/main" val="153732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5" grpId="0"/>
      <p:bldP spid="16"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559552" cy="401701"/>
          </a:xfrm>
        </p:spPr>
        <p:txBody>
          <a:bodyPr/>
          <a:lstStyle/>
          <a:p>
            <a:pPr algn="l"/>
            <a:r>
              <a:rPr lang="es-ES_tradnl" sz="1100" dirty="0"/>
              <a:t>Mtro. Felipe de J. Díaz Hernández. Escuela de Artes Escénicas • febrero-junio, 2018</a:t>
            </a:r>
          </a:p>
        </p:txBody>
      </p:sp>
      <p:sp>
        <p:nvSpPr>
          <p:cNvPr id="7" name="TextBox 6"/>
          <p:cNvSpPr txBox="1"/>
          <p:nvPr/>
        </p:nvSpPr>
        <p:spPr>
          <a:xfrm>
            <a:off x="1941140" y="1475232"/>
            <a:ext cx="6400800" cy="3046988"/>
          </a:xfrm>
          <a:prstGeom prst="rect">
            <a:avLst/>
          </a:prstGeom>
          <a:noFill/>
        </p:spPr>
        <p:txBody>
          <a:bodyPr wrap="square" rtlCol="0">
            <a:spAutoFit/>
          </a:bodyPr>
          <a:lstStyle/>
          <a:p>
            <a:pPr algn="r"/>
            <a:r>
              <a:rPr lang="es-ES_tradnl" sz="9600" spc="-350">
                <a:gradFill>
                  <a:gsLst>
                    <a:gs pos="0">
                      <a:schemeClr val="bg1"/>
                    </a:gs>
                    <a:gs pos="100000">
                      <a:schemeClr val="bg1">
                        <a:lumMod val="65000"/>
                      </a:schemeClr>
                    </a:gs>
                  </a:gsLst>
                  <a:lin ang="5400000" scaled="0"/>
                </a:gradFill>
                <a:latin typeface="Bebas" pitchFamily="2" charset="0"/>
              </a:rPr>
              <a:t>GRACIAS</a:t>
            </a:r>
          </a:p>
          <a:p>
            <a:pPr algn="r"/>
            <a:endParaRPr lang="es-ES_tradnl" sz="9600" spc="-350"/>
          </a:p>
        </p:txBody>
      </p:sp>
      <p:sp>
        <p:nvSpPr>
          <p:cNvPr id="8" name="TextBox 7"/>
          <p:cNvSpPr txBox="1"/>
          <p:nvPr/>
        </p:nvSpPr>
        <p:spPr>
          <a:xfrm>
            <a:off x="359228" y="2852928"/>
            <a:ext cx="7982712" cy="1169551"/>
          </a:xfrm>
          <a:prstGeom prst="rect">
            <a:avLst/>
          </a:prstGeom>
          <a:noFill/>
        </p:spPr>
        <p:txBody>
          <a:bodyPr wrap="square" rtlCol="0">
            <a:spAutoFit/>
          </a:bodyPr>
          <a:lstStyle/>
          <a:p>
            <a:pPr algn="r"/>
            <a:r>
              <a:rPr lang="es-ES_tradnl" sz="7000" spc="-500">
                <a:gradFill>
                  <a:gsLst>
                    <a:gs pos="0">
                      <a:srgbClr val="00BAFF"/>
                    </a:gs>
                    <a:gs pos="100000">
                      <a:srgbClr val="0083B4"/>
                    </a:gs>
                  </a:gsLst>
                  <a:lin ang="5400000" scaled="0"/>
                </a:gradFill>
                <a:latin typeface="Bebas" pitchFamily="2" charset="0"/>
              </a:rPr>
              <a:t>POR TU ATENCIÓN</a:t>
            </a:r>
            <a:endParaRPr lang="es-ES_tradnl" sz="7000" spc="-500">
              <a:gradFill>
                <a:gsLst>
                  <a:gs pos="0">
                    <a:srgbClr val="00BAFF"/>
                  </a:gs>
                  <a:gs pos="100000">
                    <a:srgbClr val="0083B4"/>
                  </a:gs>
                </a:gsLst>
                <a:lin ang="5400000" scaled="0"/>
              </a:gradFill>
            </a:endParaRPr>
          </a:p>
        </p:txBody>
      </p:sp>
      <p:sp>
        <p:nvSpPr>
          <p:cNvPr id="10" name="TextBox 9"/>
          <p:cNvSpPr txBox="1"/>
          <p:nvPr/>
        </p:nvSpPr>
        <p:spPr>
          <a:xfrm>
            <a:off x="1167384" y="4715256"/>
            <a:ext cx="7162800" cy="373179"/>
          </a:xfrm>
          <a:prstGeom prst="rect">
            <a:avLst/>
          </a:prstGeom>
          <a:noFill/>
        </p:spPr>
        <p:txBody>
          <a:bodyPr wrap="square" rtlCol="0">
            <a:spAutoFit/>
          </a:bodyPr>
          <a:lstStyle/>
          <a:p>
            <a:pPr algn="r">
              <a:lnSpc>
                <a:spcPts val="2100"/>
              </a:lnSpc>
            </a:pPr>
            <a:r>
              <a:rPr lang="es-ES_tradnl" sz="2200" dirty="0">
                <a:solidFill>
                  <a:schemeClr val="bg1"/>
                </a:solidFill>
              </a:rPr>
              <a:t>Historia del Cine Documental</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sp>
        <p:nvSpPr>
          <p:cNvPr id="9" name="Chevron 8">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Tree>
    <p:extLst>
      <p:ext uri="{BB962C8B-B14F-4D97-AF65-F5344CB8AC3E}">
        <p14:creationId xmlns:p14="http://schemas.microsoft.com/office/powerpoint/2010/main" val="1758601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4</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784830"/>
          </a:xfrm>
          <a:prstGeom prst="rect">
            <a:avLst/>
          </a:prstGeom>
          <a:noFill/>
        </p:spPr>
        <p:txBody>
          <a:bodyPr wrap="square" rtlCol="0">
            <a:spAutoFit/>
          </a:bodyPr>
          <a:lstStyle/>
          <a:p>
            <a:r>
              <a:rPr lang="es-ES_tradnl" sz="4500" spc="-340" dirty="0">
                <a:gradFill>
                  <a:gsLst>
                    <a:gs pos="0">
                      <a:srgbClr val="00BAFF"/>
                    </a:gs>
                    <a:gs pos="100000">
                      <a:srgbClr val="0083B4"/>
                    </a:gs>
                  </a:gsLst>
                  <a:lin ang="5400000" scaled="0"/>
                </a:gradFill>
                <a:latin typeface="Bebas" pitchFamily="2" charset="0"/>
              </a:rPr>
              <a:t>PRIMEROS PASOS</a:t>
            </a:r>
            <a:endParaRPr lang="es-ES_tradnl" sz="45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6858000" cy="368049"/>
          </a:xfrm>
          <a:prstGeom prst="rect">
            <a:avLst/>
          </a:prstGeom>
          <a:noFill/>
        </p:spPr>
        <p:txBody>
          <a:bodyPr wrap="square" rtlCol="0">
            <a:spAutoFit/>
          </a:bodyPr>
          <a:lstStyle/>
          <a:p>
            <a:pPr>
              <a:lnSpc>
                <a:spcPts val="2100"/>
              </a:lnSpc>
            </a:pPr>
            <a:r>
              <a:rPr lang="es-ES_tradnl" sz="2000" b="1" dirty="0">
                <a:solidFill>
                  <a:schemeClr val="bg1"/>
                </a:solidFill>
              </a:rPr>
              <a:t>El primer cine es de carácter documental</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2" name="TextBox 11"/>
          <p:cNvSpPr txBox="1"/>
          <p:nvPr/>
        </p:nvSpPr>
        <p:spPr>
          <a:xfrm>
            <a:off x="838200" y="2057400"/>
            <a:ext cx="3886200" cy="1165704"/>
          </a:xfrm>
          <a:prstGeom prst="rect">
            <a:avLst/>
          </a:prstGeom>
          <a:noFill/>
        </p:spPr>
        <p:txBody>
          <a:bodyPr wrap="square" rtlCol="0">
            <a:spAutoFit/>
          </a:bodyPr>
          <a:lstStyle/>
          <a:p>
            <a:pPr>
              <a:lnSpc>
                <a:spcPts val="2100"/>
              </a:lnSpc>
            </a:pPr>
            <a:r>
              <a:rPr lang="es-ES_tradnl" sz="1600" dirty="0">
                <a:solidFill>
                  <a:schemeClr val="bg1">
                    <a:lumMod val="75000"/>
                  </a:schemeClr>
                </a:solidFill>
              </a:rPr>
              <a:t>Antes del nacimiento de lo que hoy conocemos como </a:t>
            </a:r>
            <a:r>
              <a:rPr lang="es-ES_tradnl" sz="1600" i="1" dirty="0">
                <a:solidFill>
                  <a:schemeClr val="bg1">
                    <a:lumMod val="75000"/>
                  </a:schemeClr>
                </a:solidFill>
              </a:rPr>
              <a:t>industria del cine</a:t>
            </a:r>
            <a:r>
              <a:rPr lang="es-ES_tradnl" sz="1600" dirty="0">
                <a:solidFill>
                  <a:schemeClr val="bg1">
                    <a:lumMod val="75000"/>
                  </a:schemeClr>
                </a:solidFill>
              </a:rPr>
              <a:t>, el cine de tipo documental ya había dado sus primeros pasos.</a:t>
            </a:r>
          </a:p>
        </p:txBody>
      </p:sp>
      <p:sp>
        <p:nvSpPr>
          <p:cNvPr id="15" name="TextBox 14"/>
          <p:cNvSpPr txBox="1"/>
          <p:nvPr/>
        </p:nvSpPr>
        <p:spPr>
          <a:xfrm>
            <a:off x="5257800" y="4572000"/>
            <a:ext cx="3352800" cy="891270"/>
          </a:xfrm>
          <a:prstGeom prst="rect">
            <a:avLst/>
          </a:prstGeom>
          <a:noFill/>
        </p:spPr>
        <p:txBody>
          <a:bodyPr wrap="square" rtlCol="0">
            <a:spAutoFit/>
          </a:bodyPr>
          <a:lstStyle/>
          <a:p>
            <a:pPr algn="ctr">
              <a:lnSpc>
                <a:spcPts val="2100"/>
              </a:lnSpc>
            </a:pPr>
            <a:r>
              <a:rPr lang="es-ES_tradnl" sz="1400" b="1" i="1" dirty="0">
                <a:solidFill>
                  <a:schemeClr val="bg1"/>
                </a:solidFill>
              </a:rPr>
              <a:t>“La salida de la fábrica de </a:t>
            </a:r>
            <a:r>
              <a:rPr lang="es-ES_tradnl" sz="1400" b="1" i="1" dirty="0" err="1">
                <a:solidFill>
                  <a:schemeClr val="bg1"/>
                </a:solidFill>
              </a:rPr>
              <a:t>Lumière</a:t>
            </a:r>
            <a:r>
              <a:rPr lang="es-ES_tradnl" sz="1400" b="1" i="1" dirty="0">
                <a:solidFill>
                  <a:schemeClr val="bg1"/>
                </a:solidFill>
              </a:rPr>
              <a:t> en Lyon” es a menudo considerada la primera película documental de la historia (1895)</a:t>
            </a:r>
            <a:endParaRPr lang="es-ES_tradnl" sz="1400" i="1" dirty="0">
              <a:solidFill>
                <a:schemeClr val="bg1"/>
              </a:solidFill>
            </a:endParaRP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16" name="TextBox 11"/>
          <p:cNvSpPr txBox="1"/>
          <p:nvPr/>
        </p:nvSpPr>
        <p:spPr>
          <a:xfrm>
            <a:off x="838200" y="3352800"/>
            <a:ext cx="3962400" cy="1704313"/>
          </a:xfrm>
          <a:prstGeom prst="rect">
            <a:avLst/>
          </a:prstGeom>
          <a:noFill/>
        </p:spPr>
        <p:txBody>
          <a:bodyPr wrap="square" rtlCol="0">
            <a:spAutoFit/>
          </a:bodyPr>
          <a:lstStyle/>
          <a:p>
            <a:pPr>
              <a:lnSpc>
                <a:spcPts val="2100"/>
              </a:lnSpc>
            </a:pPr>
            <a:r>
              <a:rPr lang="es-ES_tradnl" sz="1600" dirty="0">
                <a:solidFill>
                  <a:schemeClr val="bg1">
                    <a:lumMod val="75000"/>
                  </a:schemeClr>
                </a:solidFill>
              </a:rPr>
              <a:t>A fines del siglo XIX, lo primero que se registró al momento de poner a funcionar el recientemente inventado cinematógrafo fue precisamente lo que el cineasta tenía ante sí: el primer impulso fue </a:t>
            </a:r>
            <a:r>
              <a:rPr lang="es-ES_tradnl" sz="1600" i="1" dirty="0">
                <a:solidFill>
                  <a:schemeClr val="bg1">
                    <a:lumMod val="75000"/>
                  </a:schemeClr>
                </a:solidFill>
              </a:rPr>
              <a:t>registrar</a:t>
            </a:r>
            <a:r>
              <a:rPr lang="es-ES_tradnl" sz="1600" dirty="0">
                <a:solidFill>
                  <a:schemeClr val="bg1">
                    <a:lumMod val="75000"/>
                  </a:schemeClr>
                </a:solidFill>
              </a:rPr>
              <a:t> o </a:t>
            </a:r>
            <a:r>
              <a:rPr lang="es-ES_tradnl" sz="1600" i="1" dirty="0">
                <a:solidFill>
                  <a:schemeClr val="bg1">
                    <a:lumMod val="75000"/>
                  </a:schemeClr>
                </a:solidFill>
              </a:rPr>
              <a:t>documentar</a:t>
            </a:r>
            <a:r>
              <a:rPr lang="es-ES_tradnl" sz="1600" dirty="0">
                <a:solidFill>
                  <a:schemeClr val="bg1">
                    <a:lumMod val="75000"/>
                  </a:schemeClr>
                </a:solidFill>
              </a:rPr>
              <a:t> el entorno inmediato.</a:t>
            </a:r>
          </a:p>
        </p:txBody>
      </p:sp>
      <p:sp>
        <p:nvSpPr>
          <p:cNvPr id="18" name="TextBox 11"/>
          <p:cNvSpPr txBox="1"/>
          <p:nvPr/>
        </p:nvSpPr>
        <p:spPr>
          <a:xfrm>
            <a:off x="838200" y="5123401"/>
            <a:ext cx="4343400" cy="896399"/>
          </a:xfrm>
          <a:prstGeom prst="rect">
            <a:avLst/>
          </a:prstGeom>
          <a:noFill/>
        </p:spPr>
        <p:txBody>
          <a:bodyPr wrap="square" rtlCol="0">
            <a:spAutoFit/>
          </a:bodyPr>
          <a:lstStyle/>
          <a:p>
            <a:pPr>
              <a:lnSpc>
                <a:spcPts val="2100"/>
              </a:lnSpc>
            </a:pPr>
            <a:r>
              <a:rPr lang="es-ES_tradnl" sz="1600" dirty="0">
                <a:solidFill>
                  <a:schemeClr val="bg1">
                    <a:lumMod val="75000"/>
                  </a:schemeClr>
                </a:solidFill>
              </a:rPr>
              <a:t>• El impulso del cine de </a:t>
            </a:r>
            <a:r>
              <a:rPr lang="es-ES_tradnl" sz="1600" i="1" dirty="0">
                <a:solidFill>
                  <a:schemeClr val="bg1">
                    <a:lumMod val="75000"/>
                  </a:schemeClr>
                </a:solidFill>
              </a:rPr>
              <a:t>ficción</a:t>
            </a:r>
            <a:r>
              <a:rPr lang="es-ES_tradnl" sz="1600" dirty="0">
                <a:solidFill>
                  <a:schemeClr val="bg1">
                    <a:lumMod val="75000"/>
                  </a:schemeClr>
                </a:solidFill>
              </a:rPr>
              <a:t> fue posterior: el cine nace como instrumento para </a:t>
            </a:r>
            <a:r>
              <a:rPr lang="es-ES_tradnl" sz="1600" i="1" dirty="0">
                <a:solidFill>
                  <a:schemeClr val="bg1">
                    <a:lumMod val="75000"/>
                  </a:schemeClr>
                </a:solidFill>
              </a:rPr>
              <a:t>captar la realidad</a:t>
            </a:r>
            <a:endParaRPr lang="es-ES_tradnl" sz="1600" b="1" i="1" dirty="0">
              <a:solidFill>
                <a:schemeClr val="bg1">
                  <a:lumMod val="75000"/>
                </a:schemeClr>
              </a:solidFill>
            </a:endParaRPr>
          </a:p>
        </p:txBody>
      </p:sp>
      <p:pic>
        <p:nvPicPr>
          <p:cNvPr id="20"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6289" y="2137462"/>
            <a:ext cx="3042851" cy="22821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408829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childTnLst>
                                </p:cTn>
                              </p:par>
                            </p:childTnLst>
                          </p:cTn>
                        </p:par>
                        <p:par>
                          <p:cTn id="32" fill="hold">
                            <p:stCondLst>
                              <p:cond delay="1000"/>
                            </p:stCondLst>
                            <p:childTnLst>
                              <p:par>
                                <p:cTn id="33" presetID="10"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5" grpId="0"/>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0261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5</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3" y="587832"/>
            <a:ext cx="7892147" cy="553998"/>
          </a:xfrm>
          <a:prstGeom prst="rect">
            <a:avLst/>
          </a:prstGeom>
          <a:noFill/>
        </p:spPr>
        <p:txBody>
          <a:bodyPr wrap="square" rtlCol="0">
            <a:spAutoFit/>
          </a:bodyPr>
          <a:lstStyle/>
          <a:p>
            <a:r>
              <a:rPr lang="es-ES_tradnl" sz="3000" spc="-340" dirty="0">
                <a:gradFill>
                  <a:gsLst>
                    <a:gs pos="0">
                      <a:srgbClr val="00BAFF"/>
                    </a:gs>
                    <a:gs pos="100000">
                      <a:srgbClr val="0083B4"/>
                    </a:gs>
                  </a:gsLst>
                  <a:lin ang="5400000" scaled="0"/>
                </a:gradFill>
                <a:latin typeface="Bebas" pitchFamily="2" charset="0"/>
              </a:rPr>
              <a:t>EVOLUCIÓN DEL CINE DOCUMENTAL</a:t>
            </a:r>
            <a:endParaRPr lang="es-ES_tradnl" sz="3000" spc="-340" dirty="0">
              <a:gradFill>
                <a:gsLst>
                  <a:gs pos="0">
                    <a:srgbClr val="00BAFF"/>
                  </a:gs>
                  <a:gs pos="100000">
                    <a:srgbClr val="0083B4"/>
                  </a:gs>
                </a:gsLst>
                <a:lin ang="5400000" scaled="0"/>
              </a:gradFill>
            </a:endParaRPr>
          </a:p>
        </p:txBody>
      </p:sp>
      <p:sp>
        <p:nvSpPr>
          <p:cNvPr id="10" name="TextBox 9"/>
          <p:cNvSpPr txBox="1"/>
          <p:nvPr/>
        </p:nvSpPr>
        <p:spPr>
          <a:xfrm>
            <a:off x="838200" y="1196576"/>
            <a:ext cx="7543800" cy="632224"/>
          </a:xfrm>
          <a:prstGeom prst="rect">
            <a:avLst/>
          </a:prstGeom>
          <a:noFill/>
        </p:spPr>
        <p:txBody>
          <a:bodyPr wrap="square" rtlCol="0">
            <a:spAutoFit/>
          </a:bodyPr>
          <a:lstStyle/>
          <a:p>
            <a:pPr>
              <a:lnSpc>
                <a:spcPts val="2100"/>
              </a:lnSpc>
            </a:pPr>
            <a:r>
              <a:rPr lang="es-ES_tradnl" b="1" dirty="0">
                <a:solidFill>
                  <a:schemeClr val="bg1"/>
                </a:solidFill>
                <a:latin typeface="Gill Sans"/>
                <a:cs typeface="Gill Sans"/>
              </a:rPr>
              <a:t>EL CINE COMO HERRAMIENTA DE ESTUDIO Y DOCUMENTACIÓN</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2" name="TextBox 11"/>
          <p:cNvSpPr txBox="1"/>
          <p:nvPr/>
        </p:nvSpPr>
        <p:spPr>
          <a:xfrm>
            <a:off x="838200" y="3146502"/>
            <a:ext cx="2286000" cy="670696"/>
          </a:xfrm>
          <a:prstGeom prst="rect">
            <a:avLst/>
          </a:prstGeom>
          <a:noFill/>
        </p:spPr>
        <p:txBody>
          <a:bodyPr wrap="square" rtlCol="0">
            <a:spAutoFit/>
          </a:bodyPr>
          <a:lstStyle/>
          <a:p>
            <a:pPr>
              <a:lnSpc>
                <a:spcPts val="1500"/>
              </a:lnSpc>
            </a:pPr>
            <a:r>
              <a:rPr lang="es-ES_tradnl" sz="1300" b="1" dirty="0">
                <a:solidFill>
                  <a:schemeClr val="bg1"/>
                </a:solidFill>
                <a:latin typeface="Gill Sans"/>
                <a:cs typeface="Gill Sans"/>
              </a:rPr>
              <a:t>Antropología visual</a:t>
            </a:r>
          </a:p>
          <a:p>
            <a:pPr>
              <a:lnSpc>
                <a:spcPts val="1500"/>
              </a:lnSpc>
            </a:pPr>
            <a:r>
              <a:rPr lang="es-ES_tradnl" sz="1300" dirty="0">
                <a:solidFill>
                  <a:schemeClr val="bg1">
                    <a:lumMod val="75000"/>
                  </a:schemeClr>
                </a:solidFill>
                <a:latin typeface="Gill Sans"/>
                <a:cs typeface="Gill Sans"/>
              </a:rPr>
              <a:t>El cine como medio de registro de la realidad humana</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3553" y="1991904"/>
            <a:ext cx="1724643" cy="1063530"/>
          </a:xfrm>
          <a:prstGeom prst="rect">
            <a:avLst/>
          </a:prstGeom>
        </p:spPr>
      </p:pic>
      <p:sp>
        <p:nvSpPr>
          <p:cNvPr id="23" name="TextBox 22"/>
          <p:cNvSpPr txBox="1"/>
          <p:nvPr/>
        </p:nvSpPr>
        <p:spPr>
          <a:xfrm>
            <a:off x="3392809" y="3148090"/>
            <a:ext cx="2286000" cy="673261"/>
          </a:xfrm>
          <a:prstGeom prst="rect">
            <a:avLst/>
          </a:prstGeom>
          <a:noFill/>
        </p:spPr>
        <p:txBody>
          <a:bodyPr wrap="square" rtlCol="0">
            <a:spAutoFit/>
          </a:bodyPr>
          <a:lstStyle/>
          <a:p>
            <a:pPr>
              <a:lnSpc>
                <a:spcPts val="1500"/>
              </a:lnSpc>
            </a:pPr>
            <a:r>
              <a:rPr lang="es-ES_tradnl" sz="1600" b="1" dirty="0">
                <a:solidFill>
                  <a:schemeClr val="bg1"/>
                </a:solidFill>
                <a:latin typeface="Gill Sans"/>
                <a:cs typeface="Gill Sans"/>
              </a:rPr>
              <a:t>Cine etnográfico</a:t>
            </a:r>
          </a:p>
          <a:p>
            <a:pPr>
              <a:lnSpc>
                <a:spcPts val="1500"/>
              </a:lnSpc>
            </a:pPr>
            <a:r>
              <a:rPr lang="es-ES_tradnl" sz="1400" dirty="0">
                <a:solidFill>
                  <a:schemeClr val="bg1">
                    <a:lumMod val="75000"/>
                  </a:schemeClr>
                </a:solidFill>
                <a:latin typeface="Gill Sans"/>
                <a:cs typeface="Gill Sans"/>
              </a:rPr>
              <a:t>El cine como medio de registro del </a:t>
            </a:r>
            <a:r>
              <a:rPr lang="es-ES_tradnl" sz="1400" i="1" dirty="0">
                <a:solidFill>
                  <a:schemeClr val="bg1">
                    <a:lumMod val="75000"/>
                  </a:schemeClr>
                </a:solidFill>
                <a:latin typeface="Gill Sans"/>
                <a:cs typeface="Gill Sans"/>
              </a:rPr>
              <a:t>Otro</a:t>
            </a:r>
          </a:p>
        </p:txBody>
      </p:sp>
      <p:pic>
        <p:nvPicPr>
          <p:cNvPr id="24" name="Picture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8338" y="1993492"/>
            <a:ext cx="1584292" cy="1063530"/>
          </a:xfrm>
          <a:prstGeom prst="rect">
            <a:avLst/>
          </a:prstGeom>
        </p:spPr>
      </p:pic>
      <p:sp>
        <p:nvSpPr>
          <p:cNvPr id="25" name="TextBox 24"/>
          <p:cNvSpPr txBox="1"/>
          <p:nvPr/>
        </p:nvSpPr>
        <p:spPr>
          <a:xfrm>
            <a:off x="5961869" y="3146502"/>
            <a:ext cx="2286000" cy="865622"/>
          </a:xfrm>
          <a:prstGeom prst="rect">
            <a:avLst/>
          </a:prstGeom>
          <a:noFill/>
        </p:spPr>
        <p:txBody>
          <a:bodyPr wrap="square" rtlCol="0">
            <a:spAutoFit/>
          </a:bodyPr>
          <a:lstStyle/>
          <a:p>
            <a:pPr>
              <a:lnSpc>
                <a:spcPts val="1500"/>
              </a:lnSpc>
            </a:pPr>
            <a:r>
              <a:rPr lang="es-ES_tradnl" sz="1600" b="1" dirty="0">
                <a:solidFill>
                  <a:schemeClr val="bg1"/>
                </a:solidFill>
                <a:latin typeface="Gill Sans"/>
                <a:cs typeface="Gill Sans"/>
              </a:rPr>
              <a:t>Cine documental</a:t>
            </a:r>
          </a:p>
          <a:p>
            <a:pPr>
              <a:lnSpc>
                <a:spcPts val="1500"/>
              </a:lnSpc>
            </a:pPr>
            <a:r>
              <a:rPr lang="es-ES_tradnl" sz="1300" dirty="0">
                <a:solidFill>
                  <a:schemeClr val="bg1">
                    <a:lumMod val="75000"/>
                  </a:schemeClr>
                </a:solidFill>
                <a:latin typeface="Gill Sans"/>
                <a:cs typeface="Gill Sans"/>
              </a:rPr>
              <a:t>Surge casi a la par que la ciencia antropológica; el primer cine es de hecho documental</a:t>
            </a:r>
          </a:p>
        </p:txBody>
      </p:sp>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30524" y="1991904"/>
            <a:ext cx="1418040" cy="1063530"/>
          </a:xfrm>
          <a:prstGeom prst="rect">
            <a:avLst/>
          </a:prstGeom>
        </p:spPr>
      </p:pic>
      <p:sp>
        <p:nvSpPr>
          <p:cNvPr id="27" name="TextBox 26"/>
          <p:cNvSpPr txBox="1"/>
          <p:nvPr/>
        </p:nvSpPr>
        <p:spPr>
          <a:xfrm>
            <a:off x="803525" y="5180190"/>
            <a:ext cx="2286000" cy="1055417"/>
          </a:xfrm>
          <a:prstGeom prst="rect">
            <a:avLst/>
          </a:prstGeom>
          <a:noFill/>
        </p:spPr>
        <p:txBody>
          <a:bodyPr wrap="square" rtlCol="0">
            <a:spAutoFit/>
          </a:bodyPr>
          <a:lstStyle/>
          <a:p>
            <a:pPr>
              <a:lnSpc>
                <a:spcPts val="1500"/>
              </a:lnSpc>
            </a:pPr>
            <a:r>
              <a:rPr lang="es-ES_tradnl" sz="1600" b="1" dirty="0">
                <a:solidFill>
                  <a:schemeClr val="bg1"/>
                </a:solidFill>
                <a:latin typeface="Gill Sans"/>
                <a:cs typeface="Gill Sans"/>
              </a:rPr>
              <a:t>Cine comercial</a:t>
            </a:r>
          </a:p>
          <a:p>
            <a:pPr>
              <a:lnSpc>
                <a:spcPts val="1500"/>
              </a:lnSpc>
            </a:pPr>
            <a:r>
              <a:rPr lang="es-ES_tradnl" sz="1300" dirty="0">
                <a:solidFill>
                  <a:schemeClr val="bg1">
                    <a:lumMod val="75000"/>
                  </a:schemeClr>
                </a:solidFill>
                <a:latin typeface="Gill Sans"/>
                <a:cs typeface="Gill Sans"/>
              </a:rPr>
              <a:t>Ciertas películas comerciales también pueden considerarse </a:t>
            </a:r>
            <a:r>
              <a:rPr lang="es-ES_tradnl" sz="1300" i="1" dirty="0">
                <a:solidFill>
                  <a:schemeClr val="bg1">
                    <a:lumMod val="75000"/>
                  </a:schemeClr>
                </a:solidFill>
                <a:latin typeface="Gill Sans"/>
                <a:cs typeface="Gill Sans"/>
              </a:rPr>
              <a:t>antropológicas</a:t>
            </a:r>
            <a:r>
              <a:rPr lang="es-ES_tradnl" sz="1300" dirty="0">
                <a:solidFill>
                  <a:schemeClr val="bg1">
                    <a:lumMod val="75000"/>
                  </a:schemeClr>
                </a:solidFill>
                <a:latin typeface="Gill Sans"/>
                <a:cs typeface="Gill Sans"/>
              </a:rPr>
              <a:t>(mientras sirvan a los fines de la antropología)</a:t>
            </a:r>
          </a:p>
        </p:txBody>
      </p:sp>
      <p:pic>
        <p:nvPicPr>
          <p:cNvPr id="28" name="Pictur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73953" y="4025592"/>
            <a:ext cx="1414494" cy="1063530"/>
          </a:xfrm>
          <a:prstGeom prst="rect">
            <a:avLst/>
          </a:prstGeom>
        </p:spPr>
      </p:pic>
      <p:sp>
        <p:nvSpPr>
          <p:cNvPr id="29" name="TextBox 28"/>
          <p:cNvSpPr txBox="1"/>
          <p:nvPr/>
        </p:nvSpPr>
        <p:spPr>
          <a:xfrm>
            <a:off x="3386253" y="5180190"/>
            <a:ext cx="2286000" cy="1057982"/>
          </a:xfrm>
          <a:prstGeom prst="rect">
            <a:avLst/>
          </a:prstGeom>
          <a:noFill/>
        </p:spPr>
        <p:txBody>
          <a:bodyPr wrap="square" rtlCol="0">
            <a:spAutoFit/>
          </a:bodyPr>
          <a:lstStyle/>
          <a:p>
            <a:pPr>
              <a:lnSpc>
                <a:spcPts val="1500"/>
              </a:lnSpc>
            </a:pPr>
            <a:r>
              <a:rPr lang="es-ES_tradnl" sz="1600" b="1" dirty="0">
                <a:solidFill>
                  <a:schemeClr val="bg1"/>
                </a:solidFill>
                <a:latin typeface="Gill Sans"/>
                <a:cs typeface="Gill Sans"/>
              </a:rPr>
              <a:t>La imagen es ley</a:t>
            </a:r>
          </a:p>
          <a:p>
            <a:pPr>
              <a:lnSpc>
                <a:spcPts val="1500"/>
              </a:lnSpc>
            </a:pPr>
            <a:r>
              <a:rPr lang="es-ES_tradnl" sz="1400" dirty="0">
                <a:solidFill>
                  <a:schemeClr val="bg1">
                    <a:lumMod val="75000"/>
                  </a:schemeClr>
                </a:solidFill>
                <a:latin typeface="Gill Sans"/>
                <a:cs typeface="Gill Sans"/>
              </a:rPr>
              <a:t>En su origen, la imagen de cine se consideraba evidencia irrefutable de</a:t>
            </a:r>
            <a:r>
              <a:rPr lang="es-ES_tradnl" sz="1400" i="1" dirty="0">
                <a:solidFill>
                  <a:schemeClr val="bg1">
                    <a:lumMod val="75000"/>
                  </a:schemeClr>
                </a:solidFill>
                <a:latin typeface="Gill Sans"/>
                <a:cs typeface="Gill Sans"/>
              </a:rPr>
              <a:t> lo real</a:t>
            </a:r>
          </a:p>
        </p:txBody>
      </p:sp>
      <p:pic>
        <p:nvPicPr>
          <p:cNvPr id="30" name="Picture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40958" y="4025592"/>
            <a:ext cx="1645939" cy="1063530"/>
          </a:xfrm>
          <a:prstGeom prst="rect">
            <a:avLst/>
          </a:prstGeom>
        </p:spPr>
      </p:pic>
      <p:sp>
        <p:nvSpPr>
          <p:cNvPr id="31" name="TextBox 30"/>
          <p:cNvSpPr txBox="1"/>
          <p:nvPr/>
        </p:nvSpPr>
        <p:spPr>
          <a:xfrm>
            <a:off x="5991024" y="5180190"/>
            <a:ext cx="2543376" cy="865622"/>
          </a:xfrm>
          <a:prstGeom prst="rect">
            <a:avLst/>
          </a:prstGeom>
          <a:noFill/>
        </p:spPr>
        <p:txBody>
          <a:bodyPr wrap="square" rtlCol="0">
            <a:spAutoFit/>
          </a:bodyPr>
          <a:lstStyle/>
          <a:p>
            <a:pPr>
              <a:lnSpc>
                <a:spcPts val="1500"/>
              </a:lnSpc>
            </a:pPr>
            <a:r>
              <a:rPr lang="es-ES_tradnl" sz="1500" b="1" dirty="0">
                <a:solidFill>
                  <a:schemeClr val="bg1"/>
                </a:solidFill>
                <a:latin typeface="Gill Sans"/>
                <a:cs typeface="Gill Sans"/>
              </a:rPr>
              <a:t>El </a:t>
            </a:r>
            <a:r>
              <a:rPr lang="es-ES_tradnl" sz="1500" b="1" i="1" dirty="0">
                <a:solidFill>
                  <a:schemeClr val="bg1"/>
                </a:solidFill>
                <a:latin typeface="Gill Sans"/>
                <a:cs typeface="Gill Sans"/>
              </a:rPr>
              <a:t>otro</a:t>
            </a:r>
            <a:r>
              <a:rPr lang="es-ES_tradnl" sz="1500" b="1" dirty="0">
                <a:solidFill>
                  <a:schemeClr val="bg1"/>
                </a:solidFill>
                <a:latin typeface="Gill Sans"/>
                <a:cs typeface="Gill Sans"/>
              </a:rPr>
              <a:t> como imagen</a:t>
            </a:r>
          </a:p>
          <a:p>
            <a:pPr>
              <a:lnSpc>
                <a:spcPts val="1500"/>
              </a:lnSpc>
            </a:pPr>
            <a:r>
              <a:rPr lang="es-ES_tradnl" sz="1400" dirty="0">
                <a:solidFill>
                  <a:schemeClr val="bg1">
                    <a:lumMod val="75000"/>
                  </a:schemeClr>
                </a:solidFill>
                <a:latin typeface="Gill Sans"/>
                <a:cs typeface="Gill Sans"/>
              </a:rPr>
              <a:t>Los nativos eran vistos como material “exótico”, carentes de voz, de historia y de futuro</a:t>
            </a:r>
          </a:p>
        </p:txBody>
      </p:sp>
      <p:pic>
        <p:nvPicPr>
          <p:cNvPr id="32" name="Picture 3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38776" y="4025592"/>
            <a:ext cx="1438424" cy="1063530"/>
          </a:xfrm>
          <a:prstGeom prst="rect">
            <a:avLst/>
          </a:prstGeom>
        </p:spPr>
      </p:pic>
    </p:spTree>
    <p:extLst>
      <p:ext uri="{BB962C8B-B14F-4D97-AF65-F5344CB8AC3E}">
        <p14:creationId xmlns:p14="http://schemas.microsoft.com/office/powerpoint/2010/main" val="1087129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750"/>
                                        <p:tgtEl>
                                          <p:spTgt spid="2"/>
                                        </p:tgtEl>
                                      </p:cBhvr>
                                    </p:animEffect>
                                    <p:anim calcmode="lin" valueType="num">
                                      <p:cBhvr>
                                        <p:cTn id="18" dur="750" fill="hold"/>
                                        <p:tgtEl>
                                          <p:spTgt spid="2"/>
                                        </p:tgtEl>
                                        <p:attrNameLst>
                                          <p:attrName>ppt_x</p:attrName>
                                        </p:attrNameLst>
                                      </p:cBhvr>
                                      <p:tavLst>
                                        <p:tav tm="0">
                                          <p:val>
                                            <p:strVal val="#ppt_x"/>
                                          </p:val>
                                        </p:tav>
                                        <p:tav tm="100000">
                                          <p:val>
                                            <p:strVal val="#ppt_x"/>
                                          </p:val>
                                        </p:tav>
                                      </p:tavLst>
                                    </p:anim>
                                    <p:anim calcmode="lin" valueType="num">
                                      <p:cBhvr>
                                        <p:cTn id="19" dur="75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750"/>
                                        <p:tgtEl>
                                          <p:spTgt spid="12"/>
                                        </p:tgtEl>
                                      </p:cBhvr>
                                    </p:animEffect>
                                    <p:anim calcmode="lin" valueType="num">
                                      <p:cBhvr>
                                        <p:cTn id="23" dur="750" fill="hold"/>
                                        <p:tgtEl>
                                          <p:spTgt spid="12"/>
                                        </p:tgtEl>
                                        <p:attrNameLst>
                                          <p:attrName>ppt_x</p:attrName>
                                        </p:attrNameLst>
                                      </p:cBhvr>
                                      <p:tavLst>
                                        <p:tav tm="0">
                                          <p:val>
                                            <p:strVal val="#ppt_x"/>
                                          </p:val>
                                        </p:tav>
                                        <p:tav tm="100000">
                                          <p:val>
                                            <p:strVal val="#ppt_x"/>
                                          </p:val>
                                        </p:tav>
                                      </p:tavLst>
                                    </p:anim>
                                    <p:anim calcmode="lin" valueType="num">
                                      <p:cBhvr>
                                        <p:cTn id="24" dur="75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750"/>
                                        <p:tgtEl>
                                          <p:spTgt spid="24"/>
                                        </p:tgtEl>
                                      </p:cBhvr>
                                    </p:animEffect>
                                    <p:anim calcmode="lin" valueType="num">
                                      <p:cBhvr>
                                        <p:cTn id="30" dur="750" fill="hold"/>
                                        <p:tgtEl>
                                          <p:spTgt spid="24"/>
                                        </p:tgtEl>
                                        <p:attrNameLst>
                                          <p:attrName>ppt_x</p:attrName>
                                        </p:attrNameLst>
                                      </p:cBhvr>
                                      <p:tavLst>
                                        <p:tav tm="0">
                                          <p:val>
                                            <p:strVal val="#ppt_x"/>
                                          </p:val>
                                        </p:tav>
                                        <p:tav tm="100000">
                                          <p:val>
                                            <p:strVal val="#ppt_x"/>
                                          </p:val>
                                        </p:tav>
                                      </p:tavLst>
                                    </p:anim>
                                    <p:anim calcmode="lin" valueType="num">
                                      <p:cBhvr>
                                        <p:cTn id="31" dur="75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750"/>
                                        <p:tgtEl>
                                          <p:spTgt spid="23"/>
                                        </p:tgtEl>
                                      </p:cBhvr>
                                    </p:animEffect>
                                    <p:anim calcmode="lin" valueType="num">
                                      <p:cBhvr>
                                        <p:cTn id="35" dur="750" fill="hold"/>
                                        <p:tgtEl>
                                          <p:spTgt spid="23"/>
                                        </p:tgtEl>
                                        <p:attrNameLst>
                                          <p:attrName>ppt_x</p:attrName>
                                        </p:attrNameLst>
                                      </p:cBhvr>
                                      <p:tavLst>
                                        <p:tav tm="0">
                                          <p:val>
                                            <p:strVal val="#ppt_x"/>
                                          </p:val>
                                        </p:tav>
                                        <p:tav tm="100000">
                                          <p:val>
                                            <p:strVal val="#ppt_x"/>
                                          </p:val>
                                        </p:tav>
                                      </p:tavLst>
                                    </p:anim>
                                    <p:anim calcmode="lin" valueType="num">
                                      <p:cBhvr>
                                        <p:cTn id="36" dur="75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750"/>
                                        <p:tgtEl>
                                          <p:spTgt spid="26"/>
                                        </p:tgtEl>
                                      </p:cBhvr>
                                    </p:animEffect>
                                    <p:anim calcmode="lin" valueType="num">
                                      <p:cBhvr>
                                        <p:cTn id="42" dur="750" fill="hold"/>
                                        <p:tgtEl>
                                          <p:spTgt spid="26"/>
                                        </p:tgtEl>
                                        <p:attrNameLst>
                                          <p:attrName>ppt_x</p:attrName>
                                        </p:attrNameLst>
                                      </p:cBhvr>
                                      <p:tavLst>
                                        <p:tav tm="0">
                                          <p:val>
                                            <p:strVal val="#ppt_x"/>
                                          </p:val>
                                        </p:tav>
                                        <p:tav tm="100000">
                                          <p:val>
                                            <p:strVal val="#ppt_x"/>
                                          </p:val>
                                        </p:tav>
                                      </p:tavLst>
                                    </p:anim>
                                    <p:anim calcmode="lin" valueType="num">
                                      <p:cBhvr>
                                        <p:cTn id="43" dur="750" fill="hold"/>
                                        <p:tgtEl>
                                          <p:spTgt spid="2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750"/>
                                        <p:tgtEl>
                                          <p:spTgt spid="25"/>
                                        </p:tgtEl>
                                      </p:cBhvr>
                                    </p:animEffect>
                                    <p:anim calcmode="lin" valueType="num">
                                      <p:cBhvr>
                                        <p:cTn id="47" dur="750" fill="hold"/>
                                        <p:tgtEl>
                                          <p:spTgt spid="25"/>
                                        </p:tgtEl>
                                        <p:attrNameLst>
                                          <p:attrName>ppt_x</p:attrName>
                                        </p:attrNameLst>
                                      </p:cBhvr>
                                      <p:tavLst>
                                        <p:tav tm="0">
                                          <p:val>
                                            <p:strVal val="#ppt_x"/>
                                          </p:val>
                                        </p:tav>
                                        <p:tav tm="100000">
                                          <p:val>
                                            <p:strVal val="#ppt_x"/>
                                          </p:val>
                                        </p:tav>
                                      </p:tavLst>
                                    </p:anim>
                                    <p:anim calcmode="lin" valueType="num">
                                      <p:cBhvr>
                                        <p:cTn id="48" dur="75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750"/>
                                        <p:tgtEl>
                                          <p:spTgt spid="28"/>
                                        </p:tgtEl>
                                      </p:cBhvr>
                                    </p:animEffect>
                                    <p:anim calcmode="lin" valueType="num">
                                      <p:cBhvr>
                                        <p:cTn id="54" dur="750" fill="hold"/>
                                        <p:tgtEl>
                                          <p:spTgt spid="28"/>
                                        </p:tgtEl>
                                        <p:attrNameLst>
                                          <p:attrName>ppt_x</p:attrName>
                                        </p:attrNameLst>
                                      </p:cBhvr>
                                      <p:tavLst>
                                        <p:tav tm="0">
                                          <p:val>
                                            <p:strVal val="#ppt_x"/>
                                          </p:val>
                                        </p:tav>
                                        <p:tav tm="100000">
                                          <p:val>
                                            <p:strVal val="#ppt_x"/>
                                          </p:val>
                                        </p:tav>
                                      </p:tavLst>
                                    </p:anim>
                                    <p:anim calcmode="lin" valueType="num">
                                      <p:cBhvr>
                                        <p:cTn id="55" dur="750" fill="hold"/>
                                        <p:tgtEl>
                                          <p:spTgt spid="2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750"/>
                                        <p:tgtEl>
                                          <p:spTgt spid="27"/>
                                        </p:tgtEl>
                                      </p:cBhvr>
                                    </p:animEffect>
                                    <p:anim calcmode="lin" valueType="num">
                                      <p:cBhvr>
                                        <p:cTn id="59" dur="750" fill="hold"/>
                                        <p:tgtEl>
                                          <p:spTgt spid="27"/>
                                        </p:tgtEl>
                                        <p:attrNameLst>
                                          <p:attrName>ppt_x</p:attrName>
                                        </p:attrNameLst>
                                      </p:cBhvr>
                                      <p:tavLst>
                                        <p:tav tm="0">
                                          <p:val>
                                            <p:strVal val="#ppt_x"/>
                                          </p:val>
                                        </p:tav>
                                        <p:tav tm="100000">
                                          <p:val>
                                            <p:strVal val="#ppt_x"/>
                                          </p:val>
                                        </p:tav>
                                      </p:tavLst>
                                    </p:anim>
                                    <p:anim calcmode="lin" valueType="num">
                                      <p:cBhvr>
                                        <p:cTn id="60" dur="75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anim calcmode="lin" valueType="num">
                                      <p:cBhvr>
                                        <p:cTn id="66" dur="750" fill="hold"/>
                                        <p:tgtEl>
                                          <p:spTgt spid="30"/>
                                        </p:tgtEl>
                                        <p:attrNameLst>
                                          <p:attrName>ppt_x</p:attrName>
                                        </p:attrNameLst>
                                      </p:cBhvr>
                                      <p:tavLst>
                                        <p:tav tm="0">
                                          <p:val>
                                            <p:strVal val="#ppt_x"/>
                                          </p:val>
                                        </p:tav>
                                        <p:tav tm="100000">
                                          <p:val>
                                            <p:strVal val="#ppt_x"/>
                                          </p:val>
                                        </p:tav>
                                      </p:tavLst>
                                    </p:anim>
                                    <p:anim calcmode="lin" valueType="num">
                                      <p:cBhvr>
                                        <p:cTn id="67" dur="750" fill="hold"/>
                                        <p:tgtEl>
                                          <p:spTgt spid="3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750"/>
                                        <p:tgtEl>
                                          <p:spTgt spid="29"/>
                                        </p:tgtEl>
                                      </p:cBhvr>
                                    </p:animEffect>
                                    <p:anim calcmode="lin" valueType="num">
                                      <p:cBhvr>
                                        <p:cTn id="71" dur="750" fill="hold"/>
                                        <p:tgtEl>
                                          <p:spTgt spid="29"/>
                                        </p:tgtEl>
                                        <p:attrNameLst>
                                          <p:attrName>ppt_x</p:attrName>
                                        </p:attrNameLst>
                                      </p:cBhvr>
                                      <p:tavLst>
                                        <p:tav tm="0">
                                          <p:val>
                                            <p:strVal val="#ppt_x"/>
                                          </p:val>
                                        </p:tav>
                                        <p:tav tm="100000">
                                          <p:val>
                                            <p:strVal val="#ppt_x"/>
                                          </p:val>
                                        </p:tav>
                                      </p:tavLst>
                                    </p:anim>
                                    <p:anim calcmode="lin" valueType="num">
                                      <p:cBhvr>
                                        <p:cTn id="72" dur="75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750"/>
                                        <p:tgtEl>
                                          <p:spTgt spid="32"/>
                                        </p:tgtEl>
                                      </p:cBhvr>
                                    </p:animEffect>
                                    <p:anim calcmode="lin" valueType="num">
                                      <p:cBhvr>
                                        <p:cTn id="78" dur="750" fill="hold"/>
                                        <p:tgtEl>
                                          <p:spTgt spid="32"/>
                                        </p:tgtEl>
                                        <p:attrNameLst>
                                          <p:attrName>ppt_x</p:attrName>
                                        </p:attrNameLst>
                                      </p:cBhvr>
                                      <p:tavLst>
                                        <p:tav tm="0">
                                          <p:val>
                                            <p:strVal val="#ppt_x"/>
                                          </p:val>
                                        </p:tav>
                                        <p:tav tm="100000">
                                          <p:val>
                                            <p:strVal val="#ppt_x"/>
                                          </p:val>
                                        </p:tav>
                                      </p:tavLst>
                                    </p:anim>
                                    <p:anim calcmode="lin" valueType="num">
                                      <p:cBhvr>
                                        <p:cTn id="79" dur="750" fill="hold"/>
                                        <p:tgtEl>
                                          <p:spTgt spid="3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750"/>
                                        <p:tgtEl>
                                          <p:spTgt spid="31"/>
                                        </p:tgtEl>
                                      </p:cBhvr>
                                    </p:animEffect>
                                    <p:anim calcmode="lin" valueType="num">
                                      <p:cBhvr>
                                        <p:cTn id="83" dur="750" fill="hold"/>
                                        <p:tgtEl>
                                          <p:spTgt spid="31"/>
                                        </p:tgtEl>
                                        <p:attrNameLst>
                                          <p:attrName>ppt_x</p:attrName>
                                        </p:attrNameLst>
                                      </p:cBhvr>
                                      <p:tavLst>
                                        <p:tav tm="0">
                                          <p:val>
                                            <p:strVal val="#ppt_x"/>
                                          </p:val>
                                        </p:tav>
                                        <p:tav tm="100000">
                                          <p:val>
                                            <p:strVal val="#ppt_x"/>
                                          </p:val>
                                        </p:tav>
                                      </p:tavLst>
                                    </p:anim>
                                    <p:anim calcmode="lin" valueType="num">
                                      <p:cBhvr>
                                        <p:cTn id="84" dur="7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23" grpId="0"/>
      <p:bldP spid="25" grpId="0"/>
      <p:bldP spid="27" grpId="0"/>
      <p:bldP spid="29"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0261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6</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3" y="587832"/>
            <a:ext cx="7892147" cy="553998"/>
          </a:xfrm>
          <a:prstGeom prst="rect">
            <a:avLst/>
          </a:prstGeom>
          <a:noFill/>
        </p:spPr>
        <p:txBody>
          <a:bodyPr wrap="square" rtlCol="0">
            <a:spAutoFit/>
          </a:bodyPr>
          <a:lstStyle/>
          <a:p>
            <a:r>
              <a:rPr lang="es-ES_tradnl" sz="3000" spc="-340" dirty="0">
                <a:gradFill>
                  <a:gsLst>
                    <a:gs pos="0">
                      <a:srgbClr val="00BAFF"/>
                    </a:gs>
                    <a:gs pos="100000">
                      <a:srgbClr val="0083B4"/>
                    </a:gs>
                  </a:gsLst>
                  <a:lin ang="5400000" scaled="0"/>
                </a:gradFill>
                <a:latin typeface="Bebas" pitchFamily="2" charset="0"/>
              </a:rPr>
              <a:t>EVOLUCIÓN DEL CINE DOCUMENTAL</a:t>
            </a:r>
            <a:endParaRPr lang="es-ES_tradnl" sz="3000" spc="-340" dirty="0">
              <a:gradFill>
                <a:gsLst>
                  <a:gs pos="0">
                    <a:srgbClr val="00BAFF"/>
                  </a:gs>
                  <a:gs pos="100000">
                    <a:srgbClr val="0083B4"/>
                  </a:gs>
                </a:gsLst>
                <a:lin ang="5400000" scaled="0"/>
              </a:gradFill>
            </a:endParaRPr>
          </a:p>
        </p:txBody>
      </p:sp>
      <p:sp>
        <p:nvSpPr>
          <p:cNvPr id="10" name="TextBox 9"/>
          <p:cNvSpPr txBox="1"/>
          <p:nvPr/>
        </p:nvSpPr>
        <p:spPr>
          <a:xfrm>
            <a:off x="838200" y="1196576"/>
            <a:ext cx="7543800" cy="632224"/>
          </a:xfrm>
          <a:prstGeom prst="rect">
            <a:avLst/>
          </a:prstGeom>
          <a:noFill/>
        </p:spPr>
        <p:txBody>
          <a:bodyPr wrap="square" rtlCol="0">
            <a:spAutoFit/>
          </a:bodyPr>
          <a:lstStyle/>
          <a:p>
            <a:pPr>
              <a:lnSpc>
                <a:spcPts val="2100"/>
              </a:lnSpc>
            </a:pPr>
            <a:r>
              <a:rPr lang="es-ES_tradnl" b="1" dirty="0">
                <a:solidFill>
                  <a:schemeClr val="bg1"/>
                </a:solidFill>
                <a:latin typeface="Gill Sans"/>
                <a:cs typeface="Gill Sans"/>
              </a:rPr>
              <a:t>EL CINE COMO HERRAMIENTA DE ESTUDIO Y DOCUMENTACIÓN</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2" name="TextBox 11"/>
          <p:cNvSpPr txBox="1"/>
          <p:nvPr/>
        </p:nvSpPr>
        <p:spPr>
          <a:xfrm>
            <a:off x="609600" y="3146502"/>
            <a:ext cx="2514600" cy="670696"/>
          </a:xfrm>
          <a:prstGeom prst="rect">
            <a:avLst/>
          </a:prstGeom>
          <a:noFill/>
        </p:spPr>
        <p:txBody>
          <a:bodyPr wrap="square" rtlCol="0">
            <a:spAutoFit/>
          </a:bodyPr>
          <a:lstStyle/>
          <a:p>
            <a:pPr>
              <a:lnSpc>
                <a:spcPts val="1500"/>
              </a:lnSpc>
            </a:pPr>
            <a:r>
              <a:rPr lang="es-ES_tradnl" sz="1300" b="1" dirty="0">
                <a:solidFill>
                  <a:schemeClr val="bg1"/>
                </a:solidFill>
                <a:latin typeface="Gill Sans"/>
                <a:cs typeface="Gill Sans"/>
              </a:rPr>
              <a:t>Primeros documentalistas</a:t>
            </a:r>
          </a:p>
          <a:p>
            <a:pPr>
              <a:lnSpc>
                <a:spcPts val="1500"/>
              </a:lnSpc>
            </a:pPr>
            <a:r>
              <a:rPr lang="es-ES_tradnl" sz="1300" dirty="0" err="1">
                <a:solidFill>
                  <a:schemeClr val="bg1">
                    <a:lumMod val="75000"/>
                  </a:schemeClr>
                </a:solidFill>
                <a:latin typeface="Gill Sans"/>
                <a:cs typeface="Gill Sans"/>
              </a:rPr>
              <a:t>Dziga</a:t>
            </a:r>
            <a:r>
              <a:rPr lang="es-ES_tradnl" sz="1300" dirty="0">
                <a:solidFill>
                  <a:schemeClr val="bg1">
                    <a:lumMod val="75000"/>
                  </a:schemeClr>
                </a:solidFill>
                <a:latin typeface="Gill Sans"/>
                <a:cs typeface="Gill Sans"/>
              </a:rPr>
              <a:t> </a:t>
            </a:r>
            <a:r>
              <a:rPr lang="es-ES_tradnl" sz="1300" dirty="0" err="1">
                <a:solidFill>
                  <a:schemeClr val="bg1">
                    <a:lumMod val="75000"/>
                  </a:schemeClr>
                </a:solidFill>
                <a:latin typeface="Gill Sans"/>
                <a:cs typeface="Gill Sans"/>
              </a:rPr>
              <a:t>Vertov</a:t>
            </a:r>
            <a:r>
              <a:rPr lang="es-ES_tradnl" sz="1300" dirty="0">
                <a:solidFill>
                  <a:schemeClr val="bg1">
                    <a:lumMod val="75000"/>
                  </a:schemeClr>
                </a:solidFill>
                <a:latin typeface="Gill Sans"/>
                <a:cs typeface="Gill Sans"/>
              </a:rPr>
              <a:t>, Félix Louis </a:t>
            </a:r>
            <a:r>
              <a:rPr lang="es-ES_tradnl" sz="1300" dirty="0" err="1">
                <a:solidFill>
                  <a:schemeClr val="bg1">
                    <a:lumMod val="75000"/>
                  </a:schemeClr>
                </a:solidFill>
                <a:latin typeface="Gill Sans"/>
                <a:cs typeface="Gill Sans"/>
              </a:rPr>
              <a:t>Regnault</a:t>
            </a:r>
            <a:r>
              <a:rPr lang="es-ES_tradnl" sz="1300" dirty="0">
                <a:solidFill>
                  <a:schemeClr val="bg1">
                    <a:lumMod val="75000"/>
                  </a:schemeClr>
                </a:solidFill>
                <a:latin typeface="Gill Sans"/>
                <a:cs typeface="Gill Sans"/>
              </a:rPr>
              <a:t> y Robert </a:t>
            </a:r>
            <a:r>
              <a:rPr lang="es-ES_tradnl" sz="1300" dirty="0" err="1">
                <a:solidFill>
                  <a:schemeClr val="bg1">
                    <a:lumMod val="75000"/>
                  </a:schemeClr>
                </a:solidFill>
                <a:latin typeface="Gill Sans"/>
                <a:cs typeface="Gill Sans"/>
              </a:rPr>
              <a:t>Flahertry</a:t>
            </a:r>
            <a:endParaRPr lang="es-ES_tradnl" sz="1300" dirty="0">
              <a:solidFill>
                <a:schemeClr val="bg1">
                  <a:lumMod val="75000"/>
                </a:schemeClr>
              </a:solidFill>
              <a:latin typeface="Gill Sans"/>
              <a:cs typeface="Gill Sans"/>
            </a:endParaRP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6388" y="1991904"/>
            <a:ext cx="1418972" cy="1063530"/>
          </a:xfrm>
          <a:prstGeom prst="rect">
            <a:avLst/>
          </a:prstGeom>
        </p:spPr>
      </p:pic>
      <p:sp>
        <p:nvSpPr>
          <p:cNvPr id="23" name="TextBox 22"/>
          <p:cNvSpPr txBox="1"/>
          <p:nvPr/>
        </p:nvSpPr>
        <p:spPr>
          <a:xfrm>
            <a:off x="3392808" y="3148090"/>
            <a:ext cx="2474591" cy="865622"/>
          </a:xfrm>
          <a:prstGeom prst="rect">
            <a:avLst/>
          </a:prstGeom>
          <a:noFill/>
        </p:spPr>
        <p:txBody>
          <a:bodyPr wrap="square" rtlCol="0">
            <a:spAutoFit/>
          </a:bodyPr>
          <a:lstStyle/>
          <a:p>
            <a:pPr>
              <a:lnSpc>
                <a:spcPts val="1500"/>
              </a:lnSpc>
            </a:pPr>
            <a:r>
              <a:rPr lang="es-ES_tradnl" sz="1500" b="1" dirty="0">
                <a:solidFill>
                  <a:schemeClr val="bg1"/>
                </a:solidFill>
                <a:latin typeface="Gill Sans"/>
                <a:cs typeface="Gill Sans"/>
              </a:rPr>
              <a:t>Documentales años 60</a:t>
            </a:r>
          </a:p>
          <a:p>
            <a:pPr>
              <a:lnSpc>
                <a:spcPts val="1500"/>
              </a:lnSpc>
            </a:pPr>
            <a:r>
              <a:rPr lang="es-ES_tradnl" sz="1400" dirty="0">
                <a:solidFill>
                  <a:schemeClr val="bg1">
                    <a:lumMod val="75000"/>
                  </a:schemeClr>
                </a:solidFill>
                <a:latin typeface="Gill Sans"/>
                <a:cs typeface="Gill Sans"/>
              </a:rPr>
              <a:t>Se abandona la visión ingenua de que es posible captar la realidad verazmente en el cine</a:t>
            </a:r>
            <a:endParaRPr lang="es-ES_tradnl" sz="1400" i="1" dirty="0">
              <a:solidFill>
                <a:schemeClr val="bg1">
                  <a:lumMod val="75000"/>
                </a:schemeClr>
              </a:solidFill>
              <a:latin typeface="Gill Sans"/>
              <a:cs typeface="Gill Sans"/>
            </a:endParaRPr>
          </a:p>
        </p:txBody>
      </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9840" y="1993492"/>
            <a:ext cx="1541287" cy="1063530"/>
          </a:xfrm>
          <a:prstGeom prst="rect">
            <a:avLst/>
          </a:prstGeom>
        </p:spPr>
      </p:pic>
      <p:sp>
        <p:nvSpPr>
          <p:cNvPr id="25" name="TextBox 24"/>
          <p:cNvSpPr txBox="1"/>
          <p:nvPr/>
        </p:nvSpPr>
        <p:spPr>
          <a:xfrm>
            <a:off x="5961868" y="3146502"/>
            <a:ext cx="2877331" cy="670696"/>
          </a:xfrm>
          <a:prstGeom prst="rect">
            <a:avLst/>
          </a:prstGeom>
          <a:noFill/>
        </p:spPr>
        <p:txBody>
          <a:bodyPr wrap="square" rtlCol="0">
            <a:spAutoFit/>
          </a:bodyPr>
          <a:lstStyle/>
          <a:p>
            <a:pPr>
              <a:lnSpc>
                <a:spcPts val="1500"/>
              </a:lnSpc>
            </a:pPr>
            <a:r>
              <a:rPr lang="es-ES_tradnl" sz="1600" b="1" dirty="0">
                <a:solidFill>
                  <a:schemeClr val="bg1"/>
                </a:solidFill>
                <a:latin typeface="Gill Sans"/>
                <a:cs typeface="Gill Sans"/>
              </a:rPr>
              <a:t>Documentales años 60</a:t>
            </a:r>
          </a:p>
          <a:p>
            <a:pPr>
              <a:lnSpc>
                <a:spcPts val="1500"/>
              </a:lnSpc>
            </a:pPr>
            <a:r>
              <a:rPr lang="es-ES_tradnl" sz="1400" dirty="0">
                <a:solidFill>
                  <a:schemeClr val="bg1">
                    <a:lumMod val="75000"/>
                  </a:schemeClr>
                </a:solidFill>
                <a:latin typeface="Gill Sans"/>
                <a:cs typeface="Gill Sans"/>
              </a:rPr>
              <a:t>Imagen audiovisual ya no es copia, sino </a:t>
            </a:r>
            <a:r>
              <a:rPr lang="es-ES_tradnl" sz="1400" i="1" dirty="0">
                <a:solidFill>
                  <a:schemeClr val="bg1">
                    <a:lumMod val="75000"/>
                  </a:schemeClr>
                </a:solidFill>
                <a:latin typeface="Gill Sans"/>
                <a:cs typeface="Gill Sans"/>
              </a:rPr>
              <a:t>interpretación</a:t>
            </a:r>
            <a:r>
              <a:rPr lang="es-ES_tradnl" sz="1400" dirty="0">
                <a:solidFill>
                  <a:schemeClr val="bg1">
                    <a:lumMod val="75000"/>
                  </a:schemeClr>
                </a:solidFill>
                <a:latin typeface="Gill Sans"/>
                <a:cs typeface="Gill Sans"/>
              </a:rPr>
              <a:t> de la realidad</a:t>
            </a:r>
            <a:endParaRPr lang="es-ES_tradnl" sz="1400" i="1" dirty="0">
              <a:solidFill>
                <a:schemeClr val="bg1">
                  <a:lumMod val="75000"/>
                </a:schemeClr>
              </a:solidFill>
              <a:latin typeface="Gill Sans"/>
              <a:cs typeface="Gill Sans"/>
            </a:endParaRPr>
          </a:p>
        </p:txBody>
      </p:sp>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29400" y="2011931"/>
            <a:ext cx="1418040" cy="1023475"/>
          </a:xfrm>
          <a:prstGeom prst="rect">
            <a:avLst/>
          </a:prstGeom>
        </p:spPr>
      </p:pic>
      <p:sp>
        <p:nvSpPr>
          <p:cNvPr id="27" name="TextBox 26"/>
          <p:cNvSpPr txBox="1"/>
          <p:nvPr/>
        </p:nvSpPr>
        <p:spPr>
          <a:xfrm>
            <a:off x="803525" y="5180190"/>
            <a:ext cx="2286000" cy="863057"/>
          </a:xfrm>
          <a:prstGeom prst="rect">
            <a:avLst/>
          </a:prstGeom>
          <a:noFill/>
        </p:spPr>
        <p:txBody>
          <a:bodyPr wrap="square" rtlCol="0">
            <a:spAutoFit/>
          </a:bodyPr>
          <a:lstStyle/>
          <a:p>
            <a:pPr>
              <a:lnSpc>
                <a:spcPts val="1500"/>
              </a:lnSpc>
            </a:pPr>
            <a:r>
              <a:rPr lang="es-ES_tradnl" sz="1600" b="1" dirty="0">
                <a:solidFill>
                  <a:schemeClr val="bg1"/>
                </a:solidFill>
                <a:latin typeface="Gill Sans"/>
                <a:cs typeface="Gill Sans"/>
              </a:rPr>
              <a:t>Jean </a:t>
            </a:r>
            <a:r>
              <a:rPr lang="es-ES_tradnl" sz="1600" b="1" dirty="0" err="1">
                <a:solidFill>
                  <a:schemeClr val="bg1"/>
                </a:solidFill>
                <a:latin typeface="Gill Sans"/>
                <a:cs typeface="Gill Sans"/>
              </a:rPr>
              <a:t>Rouch</a:t>
            </a:r>
            <a:endParaRPr lang="es-ES_tradnl" sz="1600" b="1" dirty="0">
              <a:solidFill>
                <a:schemeClr val="bg1"/>
              </a:solidFill>
              <a:latin typeface="Gill Sans"/>
              <a:cs typeface="Gill Sans"/>
            </a:endParaRPr>
          </a:p>
          <a:p>
            <a:pPr>
              <a:lnSpc>
                <a:spcPts val="1500"/>
              </a:lnSpc>
            </a:pPr>
            <a:r>
              <a:rPr lang="es-ES_tradnl" sz="1300" dirty="0">
                <a:solidFill>
                  <a:schemeClr val="bg1">
                    <a:lumMod val="75000"/>
                  </a:schemeClr>
                </a:solidFill>
                <a:latin typeface="Gill Sans"/>
                <a:cs typeface="Gill Sans"/>
              </a:rPr>
              <a:t>La reflexión deja de centrarse en el </a:t>
            </a:r>
            <a:r>
              <a:rPr lang="es-ES_tradnl" sz="1300" i="1" dirty="0">
                <a:solidFill>
                  <a:schemeClr val="bg1">
                    <a:lumMod val="75000"/>
                  </a:schemeClr>
                </a:solidFill>
                <a:latin typeface="Gill Sans"/>
                <a:cs typeface="Gill Sans"/>
              </a:rPr>
              <a:t>objeto</a:t>
            </a:r>
            <a:r>
              <a:rPr lang="es-ES_tradnl" sz="1300" dirty="0">
                <a:solidFill>
                  <a:schemeClr val="bg1">
                    <a:lumMod val="75000"/>
                  </a:schemeClr>
                </a:solidFill>
                <a:latin typeface="Gill Sans"/>
                <a:cs typeface="Gill Sans"/>
              </a:rPr>
              <a:t>, y por fin considera al </a:t>
            </a:r>
            <a:r>
              <a:rPr lang="es-ES_tradnl" sz="1300" i="1" dirty="0">
                <a:solidFill>
                  <a:schemeClr val="bg1">
                    <a:lumMod val="75000"/>
                  </a:schemeClr>
                </a:solidFill>
                <a:latin typeface="Gill Sans"/>
                <a:cs typeface="Gill Sans"/>
              </a:rPr>
              <a:t>sujeto</a:t>
            </a:r>
            <a:r>
              <a:rPr lang="es-ES_tradnl" sz="1300" dirty="0">
                <a:solidFill>
                  <a:schemeClr val="bg1">
                    <a:lumMod val="75000"/>
                  </a:schemeClr>
                </a:solidFill>
                <a:latin typeface="Gill Sans"/>
                <a:cs typeface="Gill Sans"/>
              </a:rPr>
              <a:t> que documenta</a:t>
            </a:r>
          </a:p>
        </p:txBody>
      </p:sp>
      <p:pic>
        <p:nvPicPr>
          <p:cNvPr id="28" name="Picture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73953" y="4071125"/>
            <a:ext cx="1414494" cy="972464"/>
          </a:xfrm>
          <a:prstGeom prst="rect">
            <a:avLst/>
          </a:prstGeom>
        </p:spPr>
      </p:pic>
      <p:sp>
        <p:nvSpPr>
          <p:cNvPr id="29" name="TextBox 28"/>
          <p:cNvSpPr txBox="1"/>
          <p:nvPr/>
        </p:nvSpPr>
        <p:spPr>
          <a:xfrm>
            <a:off x="3200400" y="5180190"/>
            <a:ext cx="2667000" cy="863057"/>
          </a:xfrm>
          <a:prstGeom prst="rect">
            <a:avLst/>
          </a:prstGeom>
          <a:noFill/>
        </p:spPr>
        <p:txBody>
          <a:bodyPr wrap="square" rtlCol="0">
            <a:spAutoFit/>
          </a:bodyPr>
          <a:lstStyle/>
          <a:p>
            <a:pPr>
              <a:lnSpc>
                <a:spcPts val="1500"/>
              </a:lnSpc>
            </a:pPr>
            <a:r>
              <a:rPr lang="es-ES_tradnl" sz="1600" b="1" dirty="0">
                <a:solidFill>
                  <a:schemeClr val="bg1"/>
                </a:solidFill>
                <a:latin typeface="Gill Sans"/>
                <a:cs typeface="Gill Sans"/>
              </a:rPr>
              <a:t>Años 80</a:t>
            </a:r>
          </a:p>
          <a:p>
            <a:pPr>
              <a:lnSpc>
                <a:spcPts val="1500"/>
              </a:lnSpc>
            </a:pPr>
            <a:r>
              <a:rPr lang="es-ES_tradnl" sz="1300" dirty="0">
                <a:solidFill>
                  <a:schemeClr val="bg1">
                    <a:lumMod val="75000"/>
                  </a:schemeClr>
                </a:solidFill>
                <a:latin typeface="Gill Sans"/>
                <a:cs typeface="Gill Sans"/>
              </a:rPr>
              <a:t>Esta reflexión alcanza a la </a:t>
            </a:r>
            <a:r>
              <a:rPr lang="es-ES_tradnl" sz="1300" i="1" dirty="0">
                <a:solidFill>
                  <a:schemeClr val="bg1">
                    <a:lumMod val="75000"/>
                  </a:schemeClr>
                </a:solidFill>
                <a:latin typeface="Gill Sans"/>
                <a:cs typeface="Gill Sans"/>
              </a:rPr>
              <a:t>audiencia</a:t>
            </a:r>
            <a:r>
              <a:rPr lang="es-ES_tradnl" sz="1300" dirty="0">
                <a:solidFill>
                  <a:schemeClr val="bg1">
                    <a:lumMod val="75000"/>
                  </a:schemeClr>
                </a:solidFill>
                <a:latin typeface="Gill Sans"/>
                <a:cs typeface="Gill Sans"/>
              </a:rPr>
              <a:t>: ¿cómo decodifica lo que ve? La imagen debe contextualizarse</a:t>
            </a:r>
            <a:endParaRPr lang="es-ES_tradnl" sz="1300" i="1" dirty="0">
              <a:solidFill>
                <a:schemeClr val="bg1">
                  <a:lumMod val="75000"/>
                </a:schemeClr>
              </a:solidFill>
              <a:latin typeface="Gill Sans"/>
              <a:cs typeface="Gill Sans"/>
            </a:endParaRPr>
          </a:p>
        </p:txBody>
      </p:sp>
      <p:pic>
        <p:nvPicPr>
          <p:cNvPr id="30" name="Picture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83484" y="4025592"/>
            <a:ext cx="1560886" cy="1063530"/>
          </a:xfrm>
          <a:prstGeom prst="rect">
            <a:avLst/>
          </a:prstGeom>
        </p:spPr>
      </p:pic>
      <p:sp>
        <p:nvSpPr>
          <p:cNvPr id="31" name="TextBox 30"/>
          <p:cNvSpPr txBox="1"/>
          <p:nvPr/>
        </p:nvSpPr>
        <p:spPr>
          <a:xfrm>
            <a:off x="6172200" y="5180190"/>
            <a:ext cx="2590800" cy="1057982"/>
          </a:xfrm>
          <a:prstGeom prst="rect">
            <a:avLst/>
          </a:prstGeom>
          <a:noFill/>
        </p:spPr>
        <p:txBody>
          <a:bodyPr wrap="square" rtlCol="0">
            <a:spAutoFit/>
          </a:bodyPr>
          <a:lstStyle/>
          <a:p>
            <a:pPr>
              <a:lnSpc>
                <a:spcPts val="1500"/>
              </a:lnSpc>
            </a:pPr>
            <a:r>
              <a:rPr lang="es-ES_tradnl" sz="1500" b="1" dirty="0" err="1">
                <a:solidFill>
                  <a:schemeClr val="bg1"/>
                </a:solidFill>
                <a:latin typeface="Gill Sans"/>
                <a:cs typeface="Gill Sans"/>
              </a:rPr>
              <a:t>Dziga</a:t>
            </a:r>
            <a:r>
              <a:rPr lang="es-ES_tradnl" sz="1500" b="1" dirty="0">
                <a:solidFill>
                  <a:schemeClr val="bg1"/>
                </a:solidFill>
                <a:latin typeface="Gill Sans"/>
                <a:cs typeface="Gill Sans"/>
              </a:rPr>
              <a:t> </a:t>
            </a:r>
            <a:r>
              <a:rPr lang="es-ES_tradnl" sz="1500" b="1" dirty="0" err="1">
                <a:solidFill>
                  <a:schemeClr val="bg1"/>
                </a:solidFill>
                <a:latin typeface="Gill Sans"/>
                <a:cs typeface="Gill Sans"/>
              </a:rPr>
              <a:t>Vertov</a:t>
            </a:r>
            <a:endParaRPr lang="es-ES_tradnl" sz="1500" b="1" dirty="0">
              <a:solidFill>
                <a:schemeClr val="bg1"/>
              </a:solidFill>
              <a:latin typeface="Gill Sans"/>
              <a:cs typeface="Gill Sans"/>
            </a:endParaRPr>
          </a:p>
          <a:p>
            <a:pPr>
              <a:lnSpc>
                <a:spcPts val="1500"/>
              </a:lnSpc>
            </a:pPr>
            <a:r>
              <a:rPr lang="es-ES_tradnl" sz="1400" dirty="0">
                <a:solidFill>
                  <a:schemeClr val="bg1">
                    <a:lumMod val="75000"/>
                  </a:schemeClr>
                </a:solidFill>
                <a:latin typeface="Gill Sans"/>
                <a:cs typeface="Gill Sans"/>
              </a:rPr>
              <a:t>Cine-Ojo: las imágenes no son catálogo de la realidad, sino su interpretación: importancia del montaje (edición)</a:t>
            </a:r>
          </a:p>
        </p:txBody>
      </p:sp>
      <p:pic>
        <p:nvPicPr>
          <p:cNvPr id="32" name="Picture 3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38776" y="4067511"/>
            <a:ext cx="1590824" cy="894043"/>
          </a:xfrm>
          <a:prstGeom prst="rect">
            <a:avLst/>
          </a:prstGeom>
        </p:spPr>
      </p:pic>
    </p:spTree>
    <p:extLst>
      <p:ext uri="{BB962C8B-B14F-4D97-AF65-F5344CB8AC3E}">
        <p14:creationId xmlns:p14="http://schemas.microsoft.com/office/powerpoint/2010/main" val="2388378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750"/>
                                        <p:tgtEl>
                                          <p:spTgt spid="2"/>
                                        </p:tgtEl>
                                      </p:cBhvr>
                                    </p:animEffect>
                                    <p:anim calcmode="lin" valueType="num">
                                      <p:cBhvr>
                                        <p:cTn id="18" dur="750" fill="hold"/>
                                        <p:tgtEl>
                                          <p:spTgt spid="2"/>
                                        </p:tgtEl>
                                        <p:attrNameLst>
                                          <p:attrName>ppt_x</p:attrName>
                                        </p:attrNameLst>
                                      </p:cBhvr>
                                      <p:tavLst>
                                        <p:tav tm="0">
                                          <p:val>
                                            <p:strVal val="#ppt_x"/>
                                          </p:val>
                                        </p:tav>
                                        <p:tav tm="100000">
                                          <p:val>
                                            <p:strVal val="#ppt_x"/>
                                          </p:val>
                                        </p:tav>
                                      </p:tavLst>
                                    </p:anim>
                                    <p:anim calcmode="lin" valueType="num">
                                      <p:cBhvr>
                                        <p:cTn id="19" dur="75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750"/>
                                        <p:tgtEl>
                                          <p:spTgt spid="12"/>
                                        </p:tgtEl>
                                      </p:cBhvr>
                                    </p:animEffect>
                                    <p:anim calcmode="lin" valueType="num">
                                      <p:cBhvr>
                                        <p:cTn id="23" dur="750" fill="hold"/>
                                        <p:tgtEl>
                                          <p:spTgt spid="12"/>
                                        </p:tgtEl>
                                        <p:attrNameLst>
                                          <p:attrName>ppt_x</p:attrName>
                                        </p:attrNameLst>
                                      </p:cBhvr>
                                      <p:tavLst>
                                        <p:tav tm="0">
                                          <p:val>
                                            <p:strVal val="#ppt_x"/>
                                          </p:val>
                                        </p:tav>
                                        <p:tav tm="100000">
                                          <p:val>
                                            <p:strVal val="#ppt_x"/>
                                          </p:val>
                                        </p:tav>
                                      </p:tavLst>
                                    </p:anim>
                                    <p:anim calcmode="lin" valueType="num">
                                      <p:cBhvr>
                                        <p:cTn id="24" dur="75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750"/>
                                        <p:tgtEl>
                                          <p:spTgt spid="24"/>
                                        </p:tgtEl>
                                      </p:cBhvr>
                                    </p:animEffect>
                                    <p:anim calcmode="lin" valueType="num">
                                      <p:cBhvr>
                                        <p:cTn id="30" dur="750" fill="hold"/>
                                        <p:tgtEl>
                                          <p:spTgt spid="24"/>
                                        </p:tgtEl>
                                        <p:attrNameLst>
                                          <p:attrName>ppt_x</p:attrName>
                                        </p:attrNameLst>
                                      </p:cBhvr>
                                      <p:tavLst>
                                        <p:tav tm="0">
                                          <p:val>
                                            <p:strVal val="#ppt_x"/>
                                          </p:val>
                                        </p:tav>
                                        <p:tav tm="100000">
                                          <p:val>
                                            <p:strVal val="#ppt_x"/>
                                          </p:val>
                                        </p:tav>
                                      </p:tavLst>
                                    </p:anim>
                                    <p:anim calcmode="lin" valueType="num">
                                      <p:cBhvr>
                                        <p:cTn id="31" dur="75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750"/>
                                        <p:tgtEl>
                                          <p:spTgt spid="23"/>
                                        </p:tgtEl>
                                      </p:cBhvr>
                                    </p:animEffect>
                                    <p:anim calcmode="lin" valueType="num">
                                      <p:cBhvr>
                                        <p:cTn id="35" dur="750" fill="hold"/>
                                        <p:tgtEl>
                                          <p:spTgt spid="23"/>
                                        </p:tgtEl>
                                        <p:attrNameLst>
                                          <p:attrName>ppt_x</p:attrName>
                                        </p:attrNameLst>
                                      </p:cBhvr>
                                      <p:tavLst>
                                        <p:tav tm="0">
                                          <p:val>
                                            <p:strVal val="#ppt_x"/>
                                          </p:val>
                                        </p:tav>
                                        <p:tav tm="100000">
                                          <p:val>
                                            <p:strVal val="#ppt_x"/>
                                          </p:val>
                                        </p:tav>
                                      </p:tavLst>
                                    </p:anim>
                                    <p:anim calcmode="lin" valueType="num">
                                      <p:cBhvr>
                                        <p:cTn id="36" dur="75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750"/>
                                        <p:tgtEl>
                                          <p:spTgt spid="26"/>
                                        </p:tgtEl>
                                      </p:cBhvr>
                                    </p:animEffect>
                                    <p:anim calcmode="lin" valueType="num">
                                      <p:cBhvr>
                                        <p:cTn id="42" dur="750" fill="hold"/>
                                        <p:tgtEl>
                                          <p:spTgt spid="26"/>
                                        </p:tgtEl>
                                        <p:attrNameLst>
                                          <p:attrName>ppt_x</p:attrName>
                                        </p:attrNameLst>
                                      </p:cBhvr>
                                      <p:tavLst>
                                        <p:tav tm="0">
                                          <p:val>
                                            <p:strVal val="#ppt_x"/>
                                          </p:val>
                                        </p:tav>
                                        <p:tav tm="100000">
                                          <p:val>
                                            <p:strVal val="#ppt_x"/>
                                          </p:val>
                                        </p:tav>
                                      </p:tavLst>
                                    </p:anim>
                                    <p:anim calcmode="lin" valueType="num">
                                      <p:cBhvr>
                                        <p:cTn id="43" dur="750" fill="hold"/>
                                        <p:tgtEl>
                                          <p:spTgt spid="2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750"/>
                                        <p:tgtEl>
                                          <p:spTgt spid="25"/>
                                        </p:tgtEl>
                                      </p:cBhvr>
                                    </p:animEffect>
                                    <p:anim calcmode="lin" valueType="num">
                                      <p:cBhvr>
                                        <p:cTn id="47" dur="750" fill="hold"/>
                                        <p:tgtEl>
                                          <p:spTgt spid="25"/>
                                        </p:tgtEl>
                                        <p:attrNameLst>
                                          <p:attrName>ppt_x</p:attrName>
                                        </p:attrNameLst>
                                      </p:cBhvr>
                                      <p:tavLst>
                                        <p:tav tm="0">
                                          <p:val>
                                            <p:strVal val="#ppt_x"/>
                                          </p:val>
                                        </p:tav>
                                        <p:tav tm="100000">
                                          <p:val>
                                            <p:strVal val="#ppt_x"/>
                                          </p:val>
                                        </p:tav>
                                      </p:tavLst>
                                    </p:anim>
                                    <p:anim calcmode="lin" valueType="num">
                                      <p:cBhvr>
                                        <p:cTn id="48" dur="75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750"/>
                                        <p:tgtEl>
                                          <p:spTgt spid="28"/>
                                        </p:tgtEl>
                                      </p:cBhvr>
                                    </p:animEffect>
                                    <p:anim calcmode="lin" valueType="num">
                                      <p:cBhvr>
                                        <p:cTn id="54" dur="750" fill="hold"/>
                                        <p:tgtEl>
                                          <p:spTgt spid="28"/>
                                        </p:tgtEl>
                                        <p:attrNameLst>
                                          <p:attrName>ppt_x</p:attrName>
                                        </p:attrNameLst>
                                      </p:cBhvr>
                                      <p:tavLst>
                                        <p:tav tm="0">
                                          <p:val>
                                            <p:strVal val="#ppt_x"/>
                                          </p:val>
                                        </p:tav>
                                        <p:tav tm="100000">
                                          <p:val>
                                            <p:strVal val="#ppt_x"/>
                                          </p:val>
                                        </p:tav>
                                      </p:tavLst>
                                    </p:anim>
                                    <p:anim calcmode="lin" valueType="num">
                                      <p:cBhvr>
                                        <p:cTn id="55" dur="750" fill="hold"/>
                                        <p:tgtEl>
                                          <p:spTgt spid="2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750"/>
                                        <p:tgtEl>
                                          <p:spTgt spid="27"/>
                                        </p:tgtEl>
                                      </p:cBhvr>
                                    </p:animEffect>
                                    <p:anim calcmode="lin" valueType="num">
                                      <p:cBhvr>
                                        <p:cTn id="59" dur="750" fill="hold"/>
                                        <p:tgtEl>
                                          <p:spTgt spid="27"/>
                                        </p:tgtEl>
                                        <p:attrNameLst>
                                          <p:attrName>ppt_x</p:attrName>
                                        </p:attrNameLst>
                                      </p:cBhvr>
                                      <p:tavLst>
                                        <p:tav tm="0">
                                          <p:val>
                                            <p:strVal val="#ppt_x"/>
                                          </p:val>
                                        </p:tav>
                                        <p:tav tm="100000">
                                          <p:val>
                                            <p:strVal val="#ppt_x"/>
                                          </p:val>
                                        </p:tav>
                                      </p:tavLst>
                                    </p:anim>
                                    <p:anim calcmode="lin" valueType="num">
                                      <p:cBhvr>
                                        <p:cTn id="60" dur="75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anim calcmode="lin" valueType="num">
                                      <p:cBhvr>
                                        <p:cTn id="66" dur="750" fill="hold"/>
                                        <p:tgtEl>
                                          <p:spTgt spid="30"/>
                                        </p:tgtEl>
                                        <p:attrNameLst>
                                          <p:attrName>ppt_x</p:attrName>
                                        </p:attrNameLst>
                                      </p:cBhvr>
                                      <p:tavLst>
                                        <p:tav tm="0">
                                          <p:val>
                                            <p:strVal val="#ppt_x"/>
                                          </p:val>
                                        </p:tav>
                                        <p:tav tm="100000">
                                          <p:val>
                                            <p:strVal val="#ppt_x"/>
                                          </p:val>
                                        </p:tav>
                                      </p:tavLst>
                                    </p:anim>
                                    <p:anim calcmode="lin" valueType="num">
                                      <p:cBhvr>
                                        <p:cTn id="67" dur="750" fill="hold"/>
                                        <p:tgtEl>
                                          <p:spTgt spid="3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750"/>
                                        <p:tgtEl>
                                          <p:spTgt spid="29"/>
                                        </p:tgtEl>
                                      </p:cBhvr>
                                    </p:animEffect>
                                    <p:anim calcmode="lin" valueType="num">
                                      <p:cBhvr>
                                        <p:cTn id="71" dur="750" fill="hold"/>
                                        <p:tgtEl>
                                          <p:spTgt spid="29"/>
                                        </p:tgtEl>
                                        <p:attrNameLst>
                                          <p:attrName>ppt_x</p:attrName>
                                        </p:attrNameLst>
                                      </p:cBhvr>
                                      <p:tavLst>
                                        <p:tav tm="0">
                                          <p:val>
                                            <p:strVal val="#ppt_x"/>
                                          </p:val>
                                        </p:tav>
                                        <p:tav tm="100000">
                                          <p:val>
                                            <p:strVal val="#ppt_x"/>
                                          </p:val>
                                        </p:tav>
                                      </p:tavLst>
                                    </p:anim>
                                    <p:anim calcmode="lin" valueType="num">
                                      <p:cBhvr>
                                        <p:cTn id="72" dur="75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750"/>
                                        <p:tgtEl>
                                          <p:spTgt spid="32"/>
                                        </p:tgtEl>
                                      </p:cBhvr>
                                    </p:animEffect>
                                    <p:anim calcmode="lin" valueType="num">
                                      <p:cBhvr>
                                        <p:cTn id="78" dur="750" fill="hold"/>
                                        <p:tgtEl>
                                          <p:spTgt spid="32"/>
                                        </p:tgtEl>
                                        <p:attrNameLst>
                                          <p:attrName>ppt_x</p:attrName>
                                        </p:attrNameLst>
                                      </p:cBhvr>
                                      <p:tavLst>
                                        <p:tav tm="0">
                                          <p:val>
                                            <p:strVal val="#ppt_x"/>
                                          </p:val>
                                        </p:tav>
                                        <p:tav tm="100000">
                                          <p:val>
                                            <p:strVal val="#ppt_x"/>
                                          </p:val>
                                        </p:tav>
                                      </p:tavLst>
                                    </p:anim>
                                    <p:anim calcmode="lin" valueType="num">
                                      <p:cBhvr>
                                        <p:cTn id="79" dur="750" fill="hold"/>
                                        <p:tgtEl>
                                          <p:spTgt spid="3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750"/>
                                        <p:tgtEl>
                                          <p:spTgt spid="31"/>
                                        </p:tgtEl>
                                      </p:cBhvr>
                                    </p:animEffect>
                                    <p:anim calcmode="lin" valueType="num">
                                      <p:cBhvr>
                                        <p:cTn id="83" dur="750" fill="hold"/>
                                        <p:tgtEl>
                                          <p:spTgt spid="31"/>
                                        </p:tgtEl>
                                        <p:attrNameLst>
                                          <p:attrName>ppt_x</p:attrName>
                                        </p:attrNameLst>
                                      </p:cBhvr>
                                      <p:tavLst>
                                        <p:tav tm="0">
                                          <p:val>
                                            <p:strVal val="#ppt_x"/>
                                          </p:val>
                                        </p:tav>
                                        <p:tav tm="100000">
                                          <p:val>
                                            <p:strVal val="#ppt_x"/>
                                          </p:val>
                                        </p:tav>
                                      </p:tavLst>
                                    </p:anim>
                                    <p:anim calcmode="lin" valueType="num">
                                      <p:cBhvr>
                                        <p:cTn id="84" dur="7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23" grpId="0"/>
      <p:bldP spid="25" grpId="0"/>
      <p:bldP spid="27" grpId="0"/>
      <p:bldP spid="29"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7</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CINE DOCUMENTAL: CASO 1</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4800600" cy="2514791"/>
          </a:xfrm>
          <a:prstGeom prst="rect">
            <a:avLst/>
          </a:prstGeom>
          <a:noFill/>
        </p:spPr>
        <p:txBody>
          <a:bodyPr wrap="square" rtlCol="0">
            <a:spAutoFit/>
          </a:bodyPr>
          <a:lstStyle/>
          <a:p>
            <a:pPr>
              <a:lnSpc>
                <a:spcPts val="2100"/>
              </a:lnSpc>
            </a:pPr>
            <a:r>
              <a:rPr lang="es-ES_tradnl" sz="1700" dirty="0">
                <a:solidFill>
                  <a:schemeClr val="bg1"/>
                </a:solidFill>
              </a:rPr>
              <a:t>Si bien los </a:t>
            </a:r>
            <a:r>
              <a:rPr lang="es-ES_tradnl" sz="1700" dirty="0" err="1">
                <a:solidFill>
                  <a:schemeClr val="bg1"/>
                </a:solidFill>
              </a:rPr>
              <a:t>Lumière</a:t>
            </a:r>
            <a:r>
              <a:rPr lang="es-ES_tradnl" sz="1700" dirty="0">
                <a:solidFill>
                  <a:schemeClr val="bg1"/>
                </a:solidFill>
              </a:rPr>
              <a:t> son considerados los primeros documentalistas, sus piezas en realidad se limitan a mostrar una acción o suceso, de muy corta duración, </a:t>
            </a:r>
            <a:r>
              <a:rPr lang="es-ES_tradnl" sz="1700" b="1" i="1" dirty="0">
                <a:solidFill>
                  <a:schemeClr val="bg1"/>
                </a:solidFill>
              </a:rPr>
              <a:t>desprovisto de todo comentario u observación analítica.</a:t>
            </a:r>
            <a:r>
              <a:rPr lang="es-ES_tradnl" sz="1700" b="1" dirty="0">
                <a:solidFill>
                  <a:schemeClr val="bg1"/>
                </a:solidFill>
              </a:rPr>
              <a:t> </a:t>
            </a:r>
            <a:r>
              <a:rPr lang="es-ES_tradnl" sz="1700" dirty="0">
                <a:solidFill>
                  <a:schemeClr val="bg1"/>
                </a:solidFill>
              </a:rPr>
              <a:t>Robert </a:t>
            </a:r>
            <a:r>
              <a:rPr lang="es-ES_tradnl" sz="1700" dirty="0" err="1">
                <a:solidFill>
                  <a:schemeClr val="bg1"/>
                </a:solidFill>
              </a:rPr>
              <a:t>Flaherty</a:t>
            </a:r>
            <a:r>
              <a:rPr lang="es-ES_tradnl" sz="1700" dirty="0">
                <a:solidFill>
                  <a:schemeClr val="bg1"/>
                </a:solidFill>
              </a:rPr>
              <a:t> habría de innovar la manera de presentar el documental, añadiendo elementos de drama y actuación buscando no demeritar la investigación previa para su realización.</a:t>
            </a:r>
            <a:endParaRPr lang="es-ES_tradnl" sz="1700" b="1" i="1" dirty="0">
              <a:solidFill>
                <a:schemeClr val="bg1"/>
              </a:solidFill>
            </a:endParaRP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5867400" y="4953000"/>
            <a:ext cx="2590800" cy="891270"/>
          </a:xfrm>
          <a:prstGeom prst="rect">
            <a:avLst/>
          </a:prstGeom>
          <a:noFill/>
        </p:spPr>
        <p:txBody>
          <a:bodyPr wrap="square" rtlCol="0">
            <a:spAutoFit/>
          </a:bodyPr>
          <a:lstStyle/>
          <a:p>
            <a:pPr algn="ctr">
              <a:lnSpc>
                <a:spcPts val="2100"/>
              </a:lnSpc>
            </a:pPr>
            <a:r>
              <a:rPr lang="es-ES_tradnl" sz="1400" i="1" dirty="0">
                <a:solidFill>
                  <a:schemeClr val="bg1"/>
                </a:solidFill>
              </a:rPr>
              <a:t>Película controvertida en cuanto a su valor documental o antropológico</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37545" y="1676400"/>
            <a:ext cx="2069139" cy="308358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4343400"/>
            <a:ext cx="4343400" cy="637354"/>
          </a:xfrm>
          <a:prstGeom prst="rect">
            <a:avLst/>
          </a:prstGeom>
          <a:noFill/>
        </p:spPr>
        <p:txBody>
          <a:bodyPr wrap="square" rtlCol="0">
            <a:spAutoFit/>
          </a:bodyPr>
          <a:lstStyle/>
          <a:p>
            <a:pPr>
              <a:lnSpc>
                <a:spcPts val="2100"/>
              </a:lnSpc>
            </a:pPr>
            <a:r>
              <a:rPr lang="es-ES_tradnl" sz="2000" b="1" i="1" dirty="0" err="1">
                <a:solidFill>
                  <a:schemeClr val="tx2">
                    <a:lumMod val="60000"/>
                    <a:lumOff val="40000"/>
                  </a:schemeClr>
                </a:solidFill>
              </a:rPr>
              <a:t>Nanook</a:t>
            </a:r>
            <a:r>
              <a:rPr lang="es-ES_tradnl" sz="2000" b="1" i="1" dirty="0">
                <a:solidFill>
                  <a:schemeClr val="tx2">
                    <a:lumMod val="60000"/>
                    <a:lumOff val="40000"/>
                  </a:schemeClr>
                </a:solidFill>
              </a:rPr>
              <a:t> el esquimal,</a:t>
            </a:r>
            <a:r>
              <a:rPr lang="es-ES_tradnl" sz="2000" b="1" dirty="0">
                <a:solidFill>
                  <a:schemeClr val="tx2">
                    <a:lumMod val="60000"/>
                    <a:lumOff val="40000"/>
                  </a:schemeClr>
                </a:solidFill>
              </a:rPr>
              <a:t> (1922) de Robert</a:t>
            </a:r>
          </a:p>
          <a:p>
            <a:pPr>
              <a:lnSpc>
                <a:spcPts val="2100"/>
              </a:lnSpc>
            </a:pPr>
            <a:r>
              <a:rPr lang="es-ES_tradnl" sz="2000" b="1" dirty="0">
                <a:solidFill>
                  <a:schemeClr val="tx2">
                    <a:lumMod val="60000"/>
                    <a:lumOff val="40000"/>
                  </a:schemeClr>
                </a:solidFill>
              </a:rPr>
              <a:t>J. </a:t>
            </a:r>
            <a:r>
              <a:rPr lang="es-ES_tradnl" sz="2000" b="1" dirty="0" err="1">
                <a:solidFill>
                  <a:schemeClr val="tx2">
                    <a:lumMod val="60000"/>
                    <a:lumOff val="40000"/>
                  </a:schemeClr>
                </a:solidFill>
              </a:rPr>
              <a:t>Flaherty</a:t>
            </a:r>
            <a:r>
              <a:rPr lang="es-ES_tradnl" sz="2000" b="1" dirty="0">
                <a:solidFill>
                  <a:schemeClr val="tx2">
                    <a:lumMod val="60000"/>
                    <a:lumOff val="40000"/>
                  </a:schemeClr>
                </a:solidFill>
              </a:rPr>
              <a:t>. EUA.</a:t>
            </a:r>
          </a:p>
        </p:txBody>
      </p:sp>
      <p:sp>
        <p:nvSpPr>
          <p:cNvPr id="16" name="TextBox 9"/>
          <p:cNvSpPr txBox="1"/>
          <p:nvPr/>
        </p:nvSpPr>
        <p:spPr>
          <a:xfrm>
            <a:off x="838200" y="5105400"/>
            <a:ext cx="4343400" cy="901529"/>
          </a:xfrm>
          <a:prstGeom prst="rect">
            <a:avLst/>
          </a:prstGeom>
          <a:noFill/>
        </p:spPr>
        <p:txBody>
          <a:bodyPr wrap="square" rtlCol="0">
            <a:spAutoFit/>
          </a:bodyPr>
          <a:lstStyle/>
          <a:p>
            <a:pPr>
              <a:lnSpc>
                <a:spcPts val="2100"/>
              </a:lnSpc>
            </a:pPr>
            <a:r>
              <a:rPr lang="es-ES_tradnl" b="1" i="1" dirty="0" err="1">
                <a:solidFill>
                  <a:srgbClr val="FF6600"/>
                </a:solidFill>
              </a:rPr>
              <a:t>Émico</a:t>
            </a:r>
            <a:r>
              <a:rPr lang="es-ES_tradnl" b="1" i="1" dirty="0">
                <a:solidFill>
                  <a:srgbClr val="FF6600"/>
                </a:solidFill>
              </a:rPr>
              <a:t> o “</a:t>
            </a:r>
            <a:r>
              <a:rPr lang="es-ES_tradnl" b="1" i="1" dirty="0" err="1">
                <a:solidFill>
                  <a:srgbClr val="FF6600"/>
                </a:solidFill>
              </a:rPr>
              <a:t>emic</a:t>
            </a:r>
            <a:r>
              <a:rPr lang="es-ES_tradnl" b="1" i="1" dirty="0">
                <a:solidFill>
                  <a:srgbClr val="FF6600"/>
                </a:solidFill>
              </a:rPr>
              <a:t>” </a:t>
            </a:r>
            <a:r>
              <a:rPr lang="es-ES_tradnl" dirty="0">
                <a:solidFill>
                  <a:srgbClr val="FF6600"/>
                </a:solidFill>
              </a:rPr>
              <a:t>(punto de vista del nativo)</a:t>
            </a:r>
            <a:r>
              <a:rPr lang="es-ES_tradnl" b="1" dirty="0">
                <a:solidFill>
                  <a:srgbClr val="FF6600"/>
                </a:solidFill>
              </a:rPr>
              <a:t> vs. </a:t>
            </a:r>
            <a:r>
              <a:rPr lang="es-ES_tradnl" b="1" i="1" dirty="0">
                <a:solidFill>
                  <a:srgbClr val="FF6600"/>
                </a:solidFill>
              </a:rPr>
              <a:t>Ético o “</a:t>
            </a:r>
            <a:r>
              <a:rPr lang="es-ES_tradnl" b="1" i="1" dirty="0" err="1">
                <a:solidFill>
                  <a:srgbClr val="FF6600"/>
                </a:solidFill>
              </a:rPr>
              <a:t>etic</a:t>
            </a:r>
            <a:r>
              <a:rPr lang="es-ES_tradnl" b="1" i="1" dirty="0">
                <a:solidFill>
                  <a:srgbClr val="FF6600"/>
                </a:solidFill>
              </a:rPr>
              <a:t>”</a:t>
            </a:r>
            <a:r>
              <a:rPr lang="es-ES_tradnl" b="1" dirty="0">
                <a:solidFill>
                  <a:srgbClr val="FF6600"/>
                </a:solidFill>
              </a:rPr>
              <a:t> </a:t>
            </a:r>
            <a:r>
              <a:rPr lang="es-ES_tradnl" dirty="0">
                <a:solidFill>
                  <a:srgbClr val="FF6600"/>
                </a:solidFill>
              </a:rPr>
              <a:t>(el punto de vista del extranjero): Marvin Harris</a:t>
            </a:r>
          </a:p>
        </p:txBody>
      </p:sp>
    </p:spTree>
    <p:extLst>
      <p:ext uri="{BB962C8B-B14F-4D97-AF65-F5344CB8AC3E}">
        <p14:creationId xmlns:p14="http://schemas.microsoft.com/office/powerpoint/2010/main" val="1136093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56357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8</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381000"/>
            <a:ext cx="7358746" cy="861774"/>
          </a:xfrm>
          <a:prstGeom prst="rect">
            <a:avLst/>
          </a:prstGeom>
          <a:noFill/>
        </p:spPr>
        <p:txBody>
          <a:bodyPr wrap="square" rtlCol="0">
            <a:spAutoFit/>
          </a:bodyPr>
          <a:lstStyle/>
          <a:p>
            <a:r>
              <a:rPr lang="es-ES_tradnl" sz="5000" spc="-340" dirty="0">
                <a:gradFill>
                  <a:gsLst>
                    <a:gs pos="0">
                      <a:srgbClr val="00BAFF"/>
                    </a:gs>
                    <a:gs pos="100000">
                      <a:srgbClr val="0083B4"/>
                    </a:gs>
                  </a:gsLst>
                  <a:lin ang="5400000" scaled="0"/>
                </a:gradFill>
                <a:latin typeface="Bebas" pitchFamily="2" charset="0"/>
              </a:rPr>
              <a:t>Robert </a:t>
            </a:r>
            <a:r>
              <a:rPr lang="es-ES_tradnl" sz="5000" spc="-340" dirty="0" err="1">
                <a:gradFill>
                  <a:gsLst>
                    <a:gs pos="0">
                      <a:srgbClr val="00BAFF"/>
                    </a:gs>
                    <a:gs pos="100000">
                      <a:srgbClr val="0083B4"/>
                    </a:gs>
                  </a:gsLst>
                  <a:lin ang="5400000" scaled="0"/>
                </a:gradFill>
                <a:latin typeface="Bebas" pitchFamily="2" charset="0"/>
              </a:rPr>
              <a:t>Flaherty</a:t>
            </a:r>
            <a:endParaRPr lang="es-ES_tradnl" sz="5000" spc="-340" dirty="0">
              <a:gradFill>
                <a:gsLst>
                  <a:gs pos="0">
                    <a:srgbClr val="00BAFF"/>
                  </a:gs>
                  <a:gs pos="100000">
                    <a:srgbClr val="0083B4"/>
                  </a:gs>
                </a:gsLst>
                <a:lin ang="5400000" scaled="0"/>
              </a:gradFill>
            </a:endParaRPr>
          </a:p>
        </p:txBody>
      </p:sp>
      <p:sp>
        <p:nvSpPr>
          <p:cNvPr id="10" name="TextBox 9"/>
          <p:cNvSpPr txBox="1"/>
          <p:nvPr/>
        </p:nvSpPr>
        <p:spPr>
          <a:xfrm>
            <a:off x="838200" y="1186538"/>
            <a:ext cx="7848600" cy="370614"/>
          </a:xfrm>
          <a:prstGeom prst="rect">
            <a:avLst/>
          </a:prstGeom>
          <a:noFill/>
        </p:spPr>
        <p:txBody>
          <a:bodyPr wrap="square" rtlCol="0">
            <a:spAutoFit/>
          </a:bodyPr>
          <a:lstStyle/>
          <a:p>
            <a:pPr>
              <a:lnSpc>
                <a:spcPts val="2100"/>
              </a:lnSpc>
            </a:pPr>
            <a:r>
              <a:rPr lang="es-ES_tradnl" sz="2100" b="1" dirty="0">
                <a:solidFill>
                  <a:schemeClr val="bg1"/>
                </a:solidFill>
              </a:rPr>
              <a:t>Considerado por muchos el verdadero padre del cine documental</a:t>
            </a: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grpSp>
        <p:nvGrpSpPr>
          <p:cNvPr id="7" name="Group 6"/>
          <p:cNvGrpSpPr/>
          <p:nvPr/>
        </p:nvGrpSpPr>
        <p:grpSpPr>
          <a:xfrm>
            <a:off x="0" y="1981200"/>
            <a:ext cx="9144000" cy="533400"/>
            <a:chOff x="0" y="1981200"/>
            <a:chExt cx="9144000" cy="533400"/>
          </a:xfrm>
        </p:grpSpPr>
        <p:sp>
          <p:nvSpPr>
            <p:cNvPr id="3" name="Rectangle 2"/>
            <p:cNvSpPr/>
            <p:nvPr/>
          </p:nvSpPr>
          <p:spPr>
            <a:xfrm>
              <a:off x="0" y="1981200"/>
              <a:ext cx="9144000" cy="5334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6" name="TextBox 5"/>
            <p:cNvSpPr txBox="1"/>
            <p:nvPr/>
          </p:nvSpPr>
          <p:spPr>
            <a:xfrm>
              <a:off x="1143000" y="1981201"/>
              <a:ext cx="7848600" cy="415498"/>
            </a:xfrm>
            <a:prstGeom prst="rect">
              <a:avLst/>
            </a:prstGeom>
            <a:noFill/>
          </p:spPr>
          <p:txBody>
            <a:bodyPr wrap="square" rtlCol="0">
              <a:spAutoFit/>
            </a:bodyPr>
            <a:lstStyle/>
            <a:p>
              <a:r>
                <a:rPr lang="es-ES_tradnl" sz="2100" i="1" spc="-100" dirty="0">
                  <a:gradFill>
                    <a:gsLst>
                      <a:gs pos="0">
                        <a:schemeClr val="bg1"/>
                      </a:gs>
                      <a:gs pos="100000">
                        <a:schemeClr val="bg1">
                          <a:lumMod val="85000"/>
                        </a:schemeClr>
                      </a:gs>
                    </a:gsLst>
                    <a:lin ang="5400000" scaled="0"/>
                  </a:gradFill>
                  <a:latin typeface="Bebas" pitchFamily="2" charset="0"/>
                </a:rPr>
                <a:t>NANOOK</a:t>
              </a:r>
              <a:r>
                <a:rPr lang="es-ES_tradnl" sz="2100" spc="-100" dirty="0">
                  <a:gradFill>
                    <a:gsLst>
                      <a:gs pos="0">
                        <a:schemeClr val="bg1"/>
                      </a:gs>
                      <a:gs pos="100000">
                        <a:schemeClr val="bg1">
                          <a:lumMod val="85000"/>
                        </a:schemeClr>
                      </a:gs>
                    </a:gsLst>
                    <a:lin ang="5400000" scaled="0"/>
                  </a:gradFill>
                  <a:latin typeface="Bebas" pitchFamily="2" charset="0"/>
                </a:rPr>
                <a:t>... “DOCUMENTAL DE EXPLORACIÓN”</a:t>
              </a:r>
              <a:endParaRPr lang="es-ES_tradnl" sz="2100" b="1" i="1" spc="-100" dirty="0">
                <a:gradFill>
                  <a:gsLst>
                    <a:gs pos="0">
                      <a:schemeClr val="bg1"/>
                    </a:gs>
                    <a:gs pos="100000">
                      <a:schemeClr val="bg1">
                        <a:lumMod val="85000"/>
                      </a:schemeClr>
                    </a:gs>
                  </a:gsLst>
                  <a:lin ang="5400000" scaled="0"/>
                </a:gradFill>
                <a:latin typeface="Bebas" pitchFamily="2" charset="0"/>
              </a:endParaRPr>
            </a:p>
          </p:txBody>
        </p:sp>
        <p:sp>
          <p:nvSpPr>
            <p:cNvPr id="27" name="Chevron 26">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28" name="Chevron 27">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36" name="Group 35"/>
          <p:cNvGrpSpPr/>
          <p:nvPr/>
        </p:nvGrpSpPr>
        <p:grpSpPr>
          <a:xfrm>
            <a:off x="0" y="2814935"/>
            <a:ext cx="9144000" cy="457200"/>
            <a:chOff x="0" y="1981200"/>
            <a:chExt cx="9144000" cy="457200"/>
          </a:xfrm>
        </p:grpSpPr>
        <p:sp>
          <p:nvSpPr>
            <p:cNvPr id="37"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8" name="TextBox 37"/>
            <p:cNvSpPr txBox="1"/>
            <p:nvPr/>
          </p:nvSpPr>
          <p:spPr>
            <a:xfrm>
              <a:off x="1143000" y="1981200"/>
              <a:ext cx="7239000" cy="415498"/>
            </a:xfrm>
            <a:prstGeom prst="rect">
              <a:avLst/>
            </a:prstGeom>
            <a:noFill/>
          </p:spPr>
          <p:txBody>
            <a:bodyPr wrap="square" rtlCol="0">
              <a:spAutoFit/>
            </a:bodyPr>
            <a:lstStyle/>
            <a:p>
              <a:r>
                <a:rPr lang="es-ES_tradnl" sz="2100" spc="-100" dirty="0">
                  <a:gradFill>
                    <a:gsLst>
                      <a:gs pos="0">
                        <a:schemeClr val="bg1"/>
                      </a:gs>
                      <a:gs pos="100000">
                        <a:schemeClr val="bg1">
                          <a:lumMod val="85000"/>
                        </a:schemeClr>
                      </a:gs>
                    </a:gsLst>
                    <a:lin ang="5400000" scaled="0"/>
                  </a:gradFill>
                  <a:latin typeface="Bebas" pitchFamily="2" charset="0"/>
                </a:rPr>
                <a:t>FLAHERTY MUESTRA ASPIRACIONES ETNOGRÁFICAS</a:t>
              </a:r>
              <a:endParaRPr lang="es-ES_tradnl" sz="2100" b="1" i="1" spc="-100" dirty="0">
                <a:gradFill>
                  <a:gsLst>
                    <a:gs pos="0">
                      <a:schemeClr val="bg1"/>
                    </a:gs>
                    <a:gs pos="100000">
                      <a:schemeClr val="bg1">
                        <a:lumMod val="85000"/>
                      </a:schemeClr>
                    </a:gs>
                  </a:gsLst>
                  <a:lin ang="5400000" scaled="0"/>
                </a:gradFill>
                <a:latin typeface="Bebas" pitchFamily="2" charset="0"/>
              </a:endParaRPr>
            </a:p>
          </p:txBody>
        </p:sp>
        <p:sp>
          <p:nvSpPr>
            <p:cNvPr id="39"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40"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26" name="Group 35"/>
          <p:cNvGrpSpPr/>
          <p:nvPr/>
        </p:nvGrpSpPr>
        <p:grpSpPr>
          <a:xfrm>
            <a:off x="0" y="3576935"/>
            <a:ext cx="9144000" cy="457200"/>
            <a:chOff x="0" y="1981200"/>
            <a:chExt cx="9144000" cy="457200"/>
          </a:xfrm>
        </p:grpSpPr>
        <p:sp>
          <p:nvSpPr>
            <p:cNvPr id="29" name="Rectangle 36"/>
            <p:cNvSpPr/>
            <p:nvPr/>
          </p:nvSpPr>
          <p:spPr>
            <a:xfrm>
              <a:off x="0" y="1981200"/>
              <a:ext cx="9144000" cy="457200"/>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30" name="TextBox 37"/>
            <p:cNvSpPr txBox="1"/>
            <p:nvPr/>
          </p:nvSpPr>
          <p:spPr>
            <a:xfrm>
              <a:off x="1143000" y="1981200"/>
              <a:ext cx="8001000" cy="384721"/>
            </a:xfrm>
            <a:prstGeom prst="rect">
              <a:avLst/>
            </a:prstGeom>
            <a:noFill/>
          </p:spPr>
          <p:txBody>
            <a:bodyPr wrap="square" rtlCol="0">
              <a:spAutoFit/>
            </a:bodyPr>
            <a:lstStyle/>
            <a:p>
              <a:r>
                <a:rPr lang="es-ES_tradnl" sz="1900" spc="-100" dirty="0">
                  <a:gradFill>
                    <a:gsLst>
                      <a:gs pos="0">
                        <a:schemeClr val="bg1"/>
                      </a:gs>
                      <a:gs pos="100000">
                        <a:schemeClr val="bg1">
                          <a:lumMod val="85000"/>
                        </a:schemeClr>
                      </a:gs>
                    </a:gsLst>
                    <a:lin ang="5400000" scaled="0"/>
                  </a:gradFill>
                  <a:latin typeface="Bebas" pitchFamily="2" charset="0"/>
                </a:rPr>
                <a:t>HISTORIA CLÁSICA DE LA LUCHA DEL SER HUMANO POR SOBREVIVIR</a:t>
              </a:r>
              <a:endParaRPr lang="es-ES_tradnl" sz="1900" b="1" i="1" spc="-100" dirty="0">
                <a:gradFill>
                  <a:gsLst>
                    <a:gs pos="0">
                      <a:schemeClr val="bg1"/>
                    </a:gs>
                    <a:gs pos="100000">
                      <a:schemeClr val="bg1">
                        <a:lumMod val="85000"/>
                      </a:schemeClr>
                    </a:gs>
                  </a:gsLst>
                  <a:lin ang="5400000" scaled="0"/>
                </a:gradFill>
                <a:latin typeface="Bebas" pitchFamily="2" charset="0"/>
              </a:endParaRPr>
            </a:p>
          </p:txBody>
        </p:sp>
        <p:sp>
          <p:nvSpPr>
            <p:cNvPr id="3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3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grpSp>
        <p:nvGrpSpPr>
          <p:cNvPr id="43" name="Group 35"/>
          <p:cNvGrpSpPr/>
          <p:nvPr/>
        </p:nvGrpSpPr>
        <p:grpSpPr>
          <a:xfrm>
            <a:off x="0" y="4338934"/>
            <a:ext cx="9144000" cy="1604665"/>
            <a:chOff x="0" y="1981198"/>
            <a:chExt cx="9144000" cy="1857253"/>
          </a:xfrm>
        </p:grpSpPr>
        <p:sp>
          <p:nvSpPr>
            <p:cNvPr id="44" name="Rectangle 36"/>
            <p:cNvSpPr/>
            <p:nvPr/>
          </p:nvSpPr>
          <p:spPr>
            <a:xfrm>
              <a:off x="0" y="1981198"/>
              <a:ext cx="9144000" cy="1857253"/>
            </a:xfrm>
            <a:prstGeom prst="rect">
              <a:avLst/>
            </a:prstGeom>
            <a:gradFill>
              <a:gsLst>
                <a:gs pos="0">
                  <a:srgbClr val="00BAFF"/>
                </a:gs>
                <a:gs pos="100000">
                  <a:srgbClr val="0083B4"/>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p>
          </p:txBody>
        </p:sp>
        <p:sp>
          <p:nvSpPr>
            <p:cNvPr id="45" name="TextBox 37"/>
            <p:cNvSpPr txBox="1"/>
            <p:nvPr/>
          </p:nvSpPr>
          <p:spPr>
            <a:xfrm>
              <a:off x="1143000" y="1981200"/>
              <a:ext cx="7848600" cy="1798928"/>
            </a:xfrm>
            <a:prstGeom prst="rect">
              <a:avLst/>
            </a:prstGeom>
            <a:noFill/>
          </p:spPr>
          <p:txBody>
            <a:bodyPr wrap="square" rtlCol="0">
              <a:spAutoFit/>
            </a:bodyPr>
            <a:lstStyle/>
            <a:p>
              <a:r>
                <a:rPr lang="es-ES_tradnl" sz="1900" spc="-100" dirty="0">
                  <a:gradFill>
                    <a:gsLst>
                      <a:gs pos="0">
                        <a:schemeClr val="bg1"/>
                      </a:gs>
                      <a:gs pos="100000">
                        <a:schemeClr val="bg1">
                          <a:lumMod val="85000"/>
                        </a:schemeClr>
                      </a:gs>
                    </a:gsLst>
                    <a:lin ang="5400000" scaled="0"/>
                  </a:gradFill>
                  <a:latin typeface="Bebas" pitchFamily="2" charset="0"/>
                </a:rPr>
                <a:t>AUNQUE CONVIVE CON LOS PROTAGONISTAS DE SU FILME E INTENTA POR TODOS LOS MEDIOS PRESERVAR UN NIVEL DE “AUTENTICIDAD”, FLAHERTY INVENTA, QUIZÁ SIN QUERERLO, UN HÍBRIDO DE CINE DOCUMENTAL CON ASPECTOS DE FILMACIÓN PLANEADOS PREVIAMENTE, LO QUE FUE CRITICADO POR MUCHOS</a:t>
              </a:r>
              <a:endParaRPr lang="es-ES_tradnl" sz="1900" b="1" i="1" spc="-100" dirty="0">
                <a:gradFill>
                  <a:gsLst>
                    <a:gs pos="0">
                      <a:schemeClr val="bg1"/>
                    </a:gs>
                    <a:gs pos="100000">
                      <a:schemeClr val="bg1">
                        <a:lumMod val="85000"/>
                      </a:schemeClr>
                    </a:gs>
                  </a:gsLst>
                  <a:lin ang="5400000" scaled="0"/>
                </a:gradFill>
                <a:latin typeface="Bebas" pitchFamily="2" charset="0"/>
              </a:endParaRPr>
            </a:p>
          </p:txBody>
        </p:sp>
        <p:sp>
          <p:nvSpPr>
            <p:cNvPr id="51" name="Chevron 38">
              <a:hlinkClick r:id="" action="ppaction://hlinkshowjump?jump=nextslide"/>
            </p:cNvPr>
            <p:cNvSpPr/>
            <p:nvPr/>
          </p:nvSpPr>
          <p:spPr>
            <a:xfrm>
              <a:off x="1023591" y="2128887"/>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sp>
          <p:nvSpPr>
            <p:cNvPr id="52" name="Chevron 39">
              <a:hlinkClick r:id="" action="ppaction://hlinkshowjump?jump=nextslide"/>
            </p:cNvPr>
            <p:cNvSpPr/>
            <p:nvPr/>
          </p:nvSpPr>
          <p:spPr>
            <a:xfrm>
              <a:off x="904974" y="2127902"/>
              <a:ext cx="147827" cy="179363"/>
            </a:xfrm>
            <a:prstGeom prst="chevron">
              <a:avLst/>
            </a:prstGeom>
            <a:gradFill>
              <a:gsLst>
                <a:gs pos="0">
                  <a:schemeClr val="bg1"/>
                </a:gs>
                <a:gs pos="100000">
                  <a:schemeClr val="bg1">
                    <a:lumMod val="85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100">
                <a:solidFill>
                  <a:schemeClr val="tx1"/>
                </a:solidFill>
              </a:endParaRPr>
            </a:p>
          </p:txBody>
        </p:sp>
      </p:grpSp>
    </p:spTree>
    <p:extLst>
      <p:ext uri="{BB962C8B-B14F-4D97-AF65-F5344CB8AC3E}">
        <p14:creationId xmlns:p14="http://schemas.microsoft.com/office/powerpoint/2010/main" val="517420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7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75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right)">
                                      <p:cBhvr>
                                        <p:cTn id="27" dur="75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right)">
                                      <p:cBhvr>
                                        <p:cTn id="32"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4248" y="6303899"/>
            <a:ext cx="4949952" cy="401701"/>
          </a:xfrm>
        </p:spPr>
        <p:txBody>
          <a:bodyPr/>
          <a:lstStyle/>
          <a:p>
            <a:pPr algn="l"/>
            <a:r>
              <a:rPr lang="es-ES_tradnl" sz="1100" dirty="0"/>
              <a:t>Mtro. Felipe de J. Díaz Hernández. Escuela de Artes Escénicas • febrero-junio, 2018</a:t>
            </a:r>
          </a:p>
        </p:txBody>
      </p:sp>
      <p:sp>
        <p:nvSpPr>
          <p:cNvPr id="5" name="Slide Number Placeholder 4"/>
          <p:cNvSpPr>
            <a:spLocks noGrp="1"/>
          </p:cNvSpPr>
          <p:nvPr>
            <p:ph type="sldNum" sz="quarter" idx="12"/>
          </p:nvPr>
        </p:nvSpPr>
        <p:spPr>
          <a:xfrm>
            <a:off x="8574024" y="-91440"/>
            <a:ext cx="646176" cy="749808"/>
          </a:xfrm>
        </p:spPr>
        <p:txBody>
          <a:bodyPr/>
          <a:lstStyle/>
          <a:p>
            <a:pPr algn="ctr"/>
            <a:fld id="{DC69F792-2F27-42A4-B3DA-5FA06A1F06A5}" type="slidenum">
              <a:rPr lang="es-ES_tradnl" sz="3000" smtClean="0">
                <a:gradFill>
                  <a:gsLst>
                    <a:gs pos="0">
                      <a:schemeClr val="bg1"/>
                    </a:gs>
                    <a:gs pos="100000">
                      <a:schemeClr val="bg1">
                        <a:lumMod val="85000"/>
                      </a:schemeClr>
                    </a:gs>
                  </a:gsLst>
                  <a:lin ang="5400000" scaled="0"/>
                </a:gradFill>
                <a:latin typeface="Bebas" pitchFamily="2" charset="0"/>
              </a:rPr>
              <a:t>9</a:t>
            </a:fld>
            <a:endParaRPr lang="es-ES_tradnl" sz="3000">
              <a:gradFill>
                <a:gsLst>
                  <a:gs pos="0">
                    <a:schemeClr val="bg1"/>
                  </a:gs>
                  <a:gs pos="100000">
                    <a:schemeClr val="bg1">
                      <a:lumMod val="85000"/>
                    </a:schemeClr>
                  </a:gs>
                </a:gsLst>
                <a:lin ang="5400000" scaled="0"/>
              </a:gradFill>
              <a:latin typeface="Bebas" pitchFamily="2" charset="0"/>
            </a:endParaRPr>
          </a:p>
        </p:txBody>
      </p:sp>
      <p:sp>
        <p:nvSpPr>
          <p:cNvPr id="8" name="TextBox 7"/>
          <p:cNvSpPr txBox="1"/>
          <p:nvPr/>
        </p:nvSpPr>
        <p:spPr>
          <a:xfrm>
            <a:off x="794654" y="587832"/>
            <a:ext cx="7511146" cy="646331"/>
          </a:xfrm>
          <a:prstGeom prst="rect">
            <a:avLst/>
          </a:prstGeom>
          <a:noFill/>
        </p:spPr>
        <p:txBody>
          <a:bodyPr wrap="square" rtlCol="0">
            <a:spAutoFit/>
          </a:bodyPr>
          <a:lstStyle/>
          <a:p>
            <a:r>
              <a:rPr lang="es-ES_tradnl" sz="3600" spc="-340" dirty="0">
                <a:gradFill>
                  <a:gsLst>
                    <a:gs pos="0">
                      <a:srgbClr val="00BAFF"/>
                    </a:gs>
                    <a:gs pos="100000">
                      <a:srgbClr val="0083B4"/>
                    </a:gs>
                  </a:gsLst>
                  <a:lin ang="5400000" scaled="0"/>
                </a:gradFill>
                <a:latin typeface="Bebas" pitchFamily="2" charset="0"/>
              </a:rPr>
              <a:t>CINE DOCUMENTAL: CASO 2</a:t>
            </a:r>
            <a:endParaRPr lang="es-ES_tradnl" sz="3600" spc="-340" dirty="0">
              <a:gradFill>
                <a:gsLst>
                  <a:gs pos="0">
                    <a:srgbClr val="00BAFF"/>
                  </a:gs>
                  <a:gs pos="100000">
                    <a:srgbClr val="0083B4"/>
                  </a:gs>
                </a:gsLst>
                <a:lin ang="5400000" scaled="0"/>
              </a:gradFill>
            </a:endParaRPr>
          </a:p>
        </p:txBody>
      </p:sp>
      <p:sp>
        <p:nvSpPr>
          <p:cNvPr id="10" name="TextBox 9"/>
          <p:cNvSpPr txBox="1"/>
          <p:nvPr/>
        </p:nvSpPr>
        <p:spPr>
          <a:xfrm>
            <a:off x="838200" y="1524000"/>
            <a:ext cx="5410200" cy="2791790"/>
          </a:xfrm>
          <a:prstGeom prst="rect">
            <a:avLst/>
          </a:prstGeom>
          <a:noFill/>
        </p:spPr>
        <p:txBody>
          <a:bodyPr wrap="square" rtlCol="0">
            <a:spAutoFit/>
          </a:bodyPr>
          <a:lstStyle/>
          <a:p>
            <a:pPr>
              <a:lnSpc>
                <a:spcPts val="2100"/>
              </a:lnSpc>
            </a:pPr>
            <a:r>
              <a:rPr lang="es-ES_tradnl" sz="2000" dirty="0">
                <a:solidFill>
                  <a:schemeClr val="bg1"/>
                </a:solidFill>
              </a:rPr>
              <a:t>La </a:t>
            </a:r>
            <a:r>
              <a:rPr lang="es-ES_tradnl" sz="2000" dirty="0" err="1">
                <a:solidFill>
                  <a:schemeClr val="bg1"/>
                </a:solidFill>
              </a:rPr>
              <a:t>dimensión</a:t>
            </a:r>
            <a:r>
              <a:rPr lang="es-ES_tradnl" sz="2000" dirty="0">
                <a:solidFill>
                  <a:schemeClr val="bg1"/>
                </a:solidFill>
              </a:rPr>
              <a:t> social que </a:t>
            </a:r>
            <a:r>
              <a:rPr lang="es-ES_tradnl" sz="2000" dirty="0" err="1">
                <a:solidFill>
                  <a:schemeClr val="bg1"/>
                </a:solidFill>
              </a:rPr>
              <a:t>adquirio</a:t>
            </a:r>
            <a:r>
              <a:rPr lang="es-ES_tradnl" sz="2000" dirty="0">
                <a:solidFill>
                  <a:schemeClr val="bg1"/>
                </a:solidFill>
              </a:rPr>
              <a:t>́ el cine documental se tradujo en tres diferentes </a:t>
            </a:r>
            <a:r>
              <a:rPr lang="es-ES_tradnl" sz="2000" dirty="0" err="1">
                <a:solidFill>
                  <a:schemeClr val="bg1"/>
                </a:solidFill>
              </a:rPr>
              <a:t>ópticas</a:t>
            </a:r>
            <a:r>
              <a:rPr lang="es-ES_tradnl" sz="2000" dirty="0">
                <a:solidFill>
                  <a:schemeClr val="bg1"/>
                </a:solidFill>
              </a:rPr>
              <a:t>: </a:t>
            </a:r>
            <a:r>
              <a:rPr lang="es-ES_tradnl" sz="2000" i="1" dirty="0">
                <a:solidFill>
                  <a:schemeClr val="bg1"/>
                </a:solidFill>
              </a:rPr>
              <a:t>el documental abogado, el documental toque de </a:t>
            </a:r>
            <a:r>
              <a:rPr lang="es-ES_tradnl" sz="2000" i="1" dirty="0" err="1">
                <a:solidFill>
                  <a:schemeClr val="bg1"/>
                </a:solidFill>
              </a:rPr>
              <a:t>clarín</a:t>
            </a:r>
            <a:r>
              <a:rPr lang="es-ES_tradnl" sz="2000" i="1" dirty="0">
                <a:solidFill>
                  <a:schemeClr val="bg1"/>
                </a:solidFill>
              </a:rPr>
              <a:t> y el documental fiscal acusador</a:t>
            </a:r>
            <a:r>
              <a:rPr lang="es-ES_tradnl" sz="2000" dirty="0">
                <a:solidFill>
                  <a:schemeClr val="bg1"/>
                </a:solidFill>
              </a:rPr>
              <a:t>. El </a:t>
            </a:r>
            <a:r>
              <a:rPr lang="es-ES_tradnl" sz="2000" dirty="0" err="1">
                <a:solidFill>
                  <a:schemeClr val="bg1"/>
                </a:solidFill>
              </a:rPr>
              <a:t>escocés</a:t>
            </a:r>
            <a:r>
              <a:rPr lang="es-ES_tradnl" sz="2000" dirty="0">
                <a:solidFill>
                  <a:schemeClr val="bg1"/>
                </a:solidFill>
              </a:rPr>
              <a:t> John </a:t>
            </a:r>
            <a:r>
              <a:rPr lang="es-ES_tradnl" sz="2000" dirty="0" err="1">
                <a:solidFill>
                  <a:schemeClr val="bg1"/>
                </a:solidFill>
              </a:rPr>
              <a:t>Grierson</a:t>
            </a:r>
            <a:r>
              <a:rPr lang="es-ES_tradnl" sz="2000" dirty="0">
                <a:solidFill>
                  <a:schemeClr val="bg1"/>
                </a:solidFill>
              </a:rPr>
              <a:t> buscó difundir un modelo en el que el autor de documentales asumiese un punto de vista </a:t>
            </a:r>
            <a:r>
              <a:rPr lang="es-ES_tradnl" sz="2000" dirty="0" err="1">
                <a:solidFill>
                  <a:schemeClr val="bg1"/>
                </a:solidFill>
              </a:rPr>
              <a:t>crítico</a:t>
            </a:r>
            <a:r>
              <a:rPr lang="es-ES_tradnl" sz="2000" dirty="0">
                <a:solidFill>
                  <a:schemeClr val="bg1"/>
                </a:solidFill>
              </a:rPr>
              <a:t> y </a:t>
            </a:r>
            <a:r>
              <a:rPr lang="es-ES_tradnl" sz="2000" dirty="0" err="1">
                <a:solidFill>
                  <a:schemeClr val="bg1"/>
                </a:solidFill>
              </a:rPr>
              <a:t>analítico</a:t>
            </a:r>
            <a:r>
              <a:rPr lang="es-ES_tradnl" sz="2000" dirty="0">
                <a:solidFill>
                  <a:schemeClr val="bg1"/>
                </a:solidFill>
              </a:rPr>
              <a:t>. La </a:t>
            </a:r>
            <a:r>
              <a:rPr lang="es-ES_tradnl" sz="2000" dirty="0" err="1">
                <a:solidFill>
                  <a:schemeClr val="bg1"/>
                </a:solidFill>
              </a:rPr>
              <a:t>politización</a:t>
            </a:r>
            <a:r>
              <a:rPr lang="es-ES_tradnl" sz="2000" dirty="0">
                <a:solidFill>
                  <a:schemeClr val="bg1"/>
                </a:solidFill>
              </a:rPr>
              <a:t> del documental se </a:t>
            </a:r>
            <a:r>
              <a:rPr lang="es-ES_tradnl" sz="2000" dirty="0" err="1">
                <a:solidFill>
                  <a:schemeClr val="bg1"/>
                </a:solidFill>
              </a:rPr>
              <a:t>extendio</a:t>
            </a:r>
            <a:r>
              <a:rPr lang="es-ES_tradnl" sz="2000" dirty="0">
                <a:solidFill>
                  <a:schemeClr val="bg1"/>
                </a:solidFill>
              </a:rPr>
              <a:t>́ velozmente, aunque no siempre con el resultado que sus impulsores </a:t>
            </a:r>
            <a:r>
              <a:rPr lang="es-ES_tradnl" sz="2000" dirty="0" err="1">
                <a:solidFill>
                  <a:schemeClr val="bg1"/>
                </a:solidFill>
              </a:rPr>
              <a:t>habrían</a:t>
            </a:r>
            <a:r>
              <a:rPr lang="es-ES_tradnl" sz="2000" dirty="0">
                <a:solidFill>
                  <a:schemeClr val="bg1"/>
                </a:solidFill>
              </a:rPr>
              <a:t> deseado.</a:t>
            </a:r>
            <a:endParaRPr lang="es-ES_tradnl" sz="2000" b="1" i="1" dirty="0">
              <a:solidFill>
                <a:schemeClr val="bg1"/>
              </a:solidFill>
            </a:endParaRPr>
          </a:p>
        </p:txBody>
      </p:sp>
      <p:sp>
        <p:nvSpPr>
          <p:cNvPr id="11" name="Chevron 10">
            <a:hlinkClick r:id="" action="ppaction://hlinkshowjump?jump=nextslide"/>
          </p:cNvPr>
          <p:cNvSpPr/>
          <p:nvPr/>
        </p:nvSpPr>
        <p:spPr>
          <a:xfrm>
            <a:off x="8665030" y="6393049"/>
            <a:ext cx="181176" cy="219825"/>
          </a:xfrm>
          <a:prstGeom prst="chevron">
            <a:avLst/>
          </a:prstGeom>
          <a:gradFill>
            <a:gsLst>
              <a:gs pos="0">
                <a:schemeClr val="bg1">
                  <a:lumMod val="75000"/>
                </a:schemeClr>
              </a:gs>
              <a:gs pos="100000">
                <a:schemeClr val="bg1">
                  <a:lumMod val="50000"/>
                </a:schemeClr>
              </a:gs>
            </a:gsLst>
            <a:lin ang="5400000" scaled="0"/>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sp>
        <p:nvSpPr>
          <p:cNvPr id="13" name="Chevron 12">
            <a:hlinkClick r:id="" action="ppaction://hlinkshowjump?jump=previousslide"/>
          </p:cNvPr>
          <p:cNvSpPr/>
          <p:nvPr/>
        </p:nvSpPr>
        <p:spPr>
          <a:xfrm rot="10800000">
            <a:off x="8128127" y="6393794"/>
            <a:ext cx="181176" cy="219825"/>
          </a:xfrm>
          <a:prstGeom prst="chevron">
            <a:avLst/>
          </a:prstGeom>
          <a:gradFill flip="none" rotWithShape="0">
            <a:gsLst>
              <a:gs pos="0">
                <a:schemeClr val="bg1">
                  <a:lumMod val="75000"/>
                </a:schemeClr>
              </a:gs>
              <a:gs pos="100000">
                <a:schemeClr val="bg1">
                  <a:lumMod val="50000"/>
                </a:schemeClr>
              </a:gs>
            </a:gsLst>
            <a:lin ang="5400000" scaled="0"/>
            <a:tileRect/>
          </a:gra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751" y="6309741"/>
            <a:ext cx="47625" cy="371475"/>
          </a:xfrm>
          <a:prstGeom prst="rect">
            <a:avLst/>
          </a:prstGeom>
        </p:spPr>
      </p:pic>
      <p:sp>
        <p:nvSpPr>
          <p:cNvPr id="15" name="TextBox 14"/>
          <p:cNvSpPr txBox="1"/>
          <p:nvPr/>
        </p:nvSpPr>
        <p:spPr>
          <a:xfrm>
            <a:off x="6019800" y="4800600"/>
            <a:ext cx="2819400" cy="891270"/>
          </a:xfrm>
          <a:prstGeom prst="rect">
            <a:avLst/>
          </a:prstGeom>
          <a:noFill/>
        </p:spPr>
        <p:txBody>
          <a:bodyPr wrap="square" rtlCol="0">
            <a:spAutoFit/>
          </a:bodyPr>
          <a:lstStyle/>
          <a:p>
            <a:pPr algn="ctr">
              <a:lnSpc>
                <a:spcPts val="2100"/>
              </a:lnSpc>
            </a:pPr>
            <a:r>
              <a:rPr lang="es-ES_tradnl" sz="1400" i="1" dirty="0">
                <a:solidFill>
                  <a:schemeClr val="bg1"/>
                </a:solidFill>
              </a:rPr>
              <a:t>Una película que retrata la lucha de los más desfavorecidos, a manera de comentario social y político</a:t>
            </a:r>
          </a:p>
        </p:txBody>
      </p:sp>
      <p:sp>
        <p:nvSpPr>
          <p:cNvPr id="17" name="TextBox 16"/>
          <p:cNvSpPr txBox="1"/>
          <p:nvPr/>
        </p:nvSpPr>
        <p:spPr>
          <a:xfrm>
            <a:off x="124968" y="6311102"/>
            <a:ext cx="2057400" cy="369332"/>
          </a:xfrm>
          <a:prstGeom prst="rect">
            <a:avLst/>
          </a:prstGeom>
          <a:noFill/>
        </p:spPr>
        <p:txBody>
          <a:bodyPr wrap="square" rtlCol="0">
            <a:spAutoFit/>
          </a:bodyPr>
          <a:lstStyle/>
          <a:p>
            <a:pPr fontAlgn="auto">
              <a:spcBef>
                <a:spcPts val="0"/>
              </a:spcBef>
              <a:spcAft>
                <a:spcPts val="0"/>
              </a:spcAft>
              <a:defRPr/>
            </a:pPr>
            <a:r>
              <a:rPr lang="es-ES_tradnl" spc="-90">
                <a:gradFill>
                  <a:gsLst>
                    <a:gs pos="0">
                      <a:schemeClr val="bg1"/>
                    </a:gs>
                    <a:gs pos="100000">
                      <a:schemeClr val="bg1">
                        <a:lumMod val="75000"/>
                      </a:schemeClr>
                    </a:gs>
                  </a:gsLst>
                  <a:lin ang="5400000" scaled="0"/>
                </a:gradFill>
                <a:latin typeface="Bebas" pitchFamily="2" charset="0"/>
              </a:rPr>
              <a:t>UAEM</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00800" y="1600200"/>
            <a:ext cx="2029551" cy="28940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137" y="2133600"/>
            <a:ext cx="85725" cy="3267075"/>
          </a:xfrm>
          <a:prstGeom prst="rect">
            <a:avLst/>
          </a:prstGeom>
        </p:spPr>
      </p:pic>
      <p:sp>
        <p:nvSpPr>
          <p:cNvPr id="21" name="TextBox 9"/>
          <p:cNvSpPr txBox="1"/>
          <p:nvPr/>
        </p:nvSpPr>
        <p:spPr>
          <a:xfrm>
            <a:off x="838200" y="4419600"/>
            <a:ext cx="4343400" cy="637354"/>
          </a:xfrm>
          <a:prstGeom prst="rect">
            <a:avLst/>
          </a:prstGeom>
          <a:noFill/>
        </p:spPr>
        <p:txBody>
          <a:bodyPr wrap="square" rtlCol="0">
            <a:spAutoFit/>
          </a:bodyPr>
          <a:lstStyle/>
          <a:p>
            <a:pPr>
              <a:lnSpc>
                <a:spcPts val="2100"/>
              </a:lnSpc>
            </a:pPr>
            <a:r>
              <a:rPr lang="es-ES_tradnl" sz="2000" b="1" i="1" dirty="0" err="1">
                <a:solidFill>
                  <a:schemeClr val="tx2">
                    <a:lumMod val="60000"/>
                    <a:lumOff val="40000"/>
                  </a:schemeClr>
                </a:solidFill>
              </a:rPr>
              <a:t>Drifters</a:t>
            </a:r>
            <a:r>
              <a:rPr lang="es-ES_tradnl" sz="2000" b="1" i="1" dirty="0">
                <a:solidFill>
                  <a:schemeClr val="tx2">
                    <a:lumMod val="60000"/>
                    <a:lumOff val="40000"/>
                  </a:schemeClr>
                </a:solidFill>
              </a:rPr>
              <a:t>,</a:t>
            </a:r>
            <a:r>
              <a:rPr lang="es-ES_tradnl" sz="2000" b="1" dirty="0">
                <a:solidFill>
                  <a:schemeClr val="tx2">
                    <a:lumMod val="60000"/>
                    <a:lumOff val="40000"/>
                  </a:schemeClr>
                </a:solidFill>
              </a:rPr>
              <a:t> (1929) de John </a:t>
            </a:r>
            <a:r>
              <a:rPr lang="es-ES_tradnl" sz="2000" b="1" dirty="0" err="1">
                <a:solidFill>
                  <a:schemeClr val="tx2">
                    <a:lumMod val="60000"/>
                    <a:lumOff val="40000"/>
                  </a:schemeClr>
                </a:solidFill>
              </a:rPr>
              <a:t>Grierson</a:t>
            </a:r>
            <a:r>
              <a:rPr lang="es-ES_tradnl" sz="2000" b="1" dirty="0">
                <a:solidFill>
                  <a:schemeClr val="tx2">
                    <a:lumMod val="60000"/>
                    <a:lumOff val="40000"/>
                  </a:schemeClr>
                </a:solidFill>
              </a:rPr>
              <a:t> (Reino Unido)</a:t>
            </a:r>
          </a:p>
        </p:txBody>
      </p:sp>
      <p:sp>
        <p:nvSpPr>
          <p:cNvPr id="16" name="TextBox 9"/>
          <p:cNvSpPr txBox="1"/>
          <p:nvPr/>
        </p:nvSpPr>
        <p:spPr>
          <a:xfrm>
            <a:off x="838200" y="5118271"/>
            <a:ext cx="4876800" cy="901529"/>
          </a:xfrm>
          <a:prstGeom prst="rect">
            <a:avLst/>
          </a:prstGeom>
          <a:noFill/>
        </p:spPr>
        <p:txBody>
          <a:bodyPr wrap="square" rtlCol="0">
            <a:spAutoFit/>
          </a:bodyPr>
          <a:lstStyle/>
          <a:p>
            <a:pPr>
              <a:lnSpc>
                <a:spcPts val="2100"/>
              </a:lnSpc>
            </a:pPr>
            <a:r>
              <a:rPr lang="es-ES_tradnl" sz="1600" b="1" i="1" dirty="0" err="1">
                <a:solidFill>
                  <a:srgbClr val="FF6600"/>
                </a:solidFill>
              </a:rPr>
              <a:t>Drifters</a:t>
            </a:r>
            <a:r>
              <a:rPr lang="es-ES_tradnl" sz="1600" b="1" dirty="0">
                <a:solidFill>
                  <a:srgbClr val="FF6600"/>
                </a:solidFill>
              </a:rPr>
              <a:t> muestra también cómo los documentalistas no dudan en alterar algunos aspectos de la realidad con tal de mostrar su visión de ésta</a:t>
            </a:r>
            <a:endParaRPr lang="es-ES_tradnl" sz="1600" dirty="0">
              <a:solidFill>
                <a:srgbClr val="FF6600"/>
              </a:solidFill>
            </a:endParaRPr>
          </a:p>
        </p:txBody>
      </p:sp>
    </p:spTree>
    <p:extLst>
      <p:ext uri="{BB962C8B-B14F-4D97-AF65-F5344CB8AC3E}">
        <p14:creationId xmlns:p14="http://schemas.microsoft.com/office/powerpoint/2010/main" val="922061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P spid="21" grpId="0"/>
      <p:bldP spid="1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1785</TotalTime>
  <Words>3359</Words>
  <Application>Microsoft Macintosh PowerPoint</Application>
  <PresentationFormat>Presentación en pantalla (4:3)</PresentationFormat>
  <Paragraphs>289</Paragraphs>
  <Slides>30</Slides>
  <Notes>30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30</vt:i4>
      </vt:variant>
    </vt:vector>
  </HeadingPairs>
  <TitlesOfParts>
    <vt:vector size="38" baseType="lpstr">
      <vt:lpstr>Bebas</vt:lpstr>
      <vt:lpstr>Bebas Neue</vt:lpstr>
      <vt:lpstr>Bebas Neue Regular</vt:lpstr>
      <vt:lpstr>Arial</vt:lpstr>
      <vt:lpstr>Calibri</vt:lpstr>
      <vt:lpstr>Gill Sans</vt:lpstr>
      <vt:lpstr>Gill Sans Light</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UAEM</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01 ANTROPOLOGÍA Y CINE</dc:title>
  <dc:subject/>
  <dc:creator>MTRO. FELIPE DÍAZ</dc:creator>
  <cp:keywords/>
  <dc:description/>
  <cp:lastModifiedBy>Felipe De Jesús Díaz Hernández</cp:lastModifiedBy>
  <cp:revision>240</cp:revision>
  <dcterms:created xsi:type="dcterms:W3CDTF">2010-11-16T17:17:44Z</dcterms:created>
  <dcterms:modified xsi:type="dcterms:W3CDTF">2018-09-26T14:21:38Z</dcterms:modified>
  <cp:category/>
</cp:coreProperties>
</file>