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60" r:id="rId2"/>
  </p:sldMasterIdLst>
  <p:notesMasterIdLst>
    <p:notesMasterId r:id="rId7"/>
  </p:notesMasterIdLst>
  <p:sldIdLst>
    <p:sldId id="261" r:id="rId3"/>
    <p:sldId id="276" r:id="rId4"/>
    <p:sldId id="275" r:id="rId5"/>
    <p:sldId id="273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555"/>
    <p:restoredTop sz="94674"/>
  </p:normalViewPr>
  <p:slideViewPr>
    <p:cSldViewPr snapToGrid="0" snapToObjects="1">
      <p:cViewPr varScale="1">
        <p:scale>
          <a:sx n="131" d="100"/>
          <a:sy n="131" d="100"/>
        </p:scale>
        <p:origin x="24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486811-C2F0-824B-AB2B-6D53603CCFB4}" type="datetimeFigureOut">
              <a:rPr lang="es-MX" smtClean="0"/>
              <a:t>26/09/18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s-ES"/>
              <a:t>Editar los estilos de texto del patrón
Segundo nivel
Tercer nivel
Cuarto nivel
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EAB219-7525-5A4F-B957-5818621DEA0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481650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PORTADA</a:t>
            </a:r>
            <a:r>
              <a:rPr lang="es-ES" baseline="0" dirty="0"/>
              <a:t> 2 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9E6F0D6-6552-DF4D-A969-BD0CE982FE06}" type="slidenum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509042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9E6F0D6-6552-DF4D-A969-BD0CE982FE06}" type="slidenum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828872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7533" y="0"/>
            <a:ext cx="7934348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8941881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11808" y="3428998"/>
            <a:ext cx="5518066" cy="2268559"/>
          </a:xfrm>
        </p:spPr>
        <p:txBody>
          <a:bodyPr anchor="t">
            <a:normAutofit/>
          </a:bodyPr>
          <a:lstStyle>
            <a:lvl1pPr algn="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72274" y="2268786"/>
            <a:ext cx="5357600" cy="1160213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3A824-1A51-4B26-AD58-A6D8E14F6C04}" type="datetimeFigureOut">
              <a:rPr lang="en-US" dirty="0"/>
              <a:t>9/26/18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Ins="45720"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191282" y="3262852"/>
            <a:ext cx="415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24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>
            <a:off x="2194236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4091" cy="1077229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7E33E-8B18-4087-B112-809917729534}" type="datetimeFigureOut">
              <a:rPr lang="en-US" dirty="0"/>
              <a:t>9/26/18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ctangle 1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 rot="5400000">
            <a:off x="10337141" y="416061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39380" y="805818"/>
            <a:ext cx="1326519" cy="5244126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08751" y="970410"/>
            <a:ext cx="6466903" cy="5079534"/>
          </a:xfrm>
        </p:spPr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FE419-2371-464F-8239-3959401C3561}" type="datetimeFigureOut">
              <a:rPr lang="en-US" dirty="0"/>
              <a:t>9/26/18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26/9/18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801870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26/9/18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529334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26/9/18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787239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26/9/18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361698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26/9/18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805123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26/9/18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340075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26/9/18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432287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26/9/18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08256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162C4-EDD9-4389-A98B-B87ECEA2A816}" type="datetimeFigureOut">
              <a:rPr lang="en-US" dirty="0"/>
              <a:t>9/26/18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194943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26/9/18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332299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26/9/18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356480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26/9/18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00892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" name="Rectangle 2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TextBox 10"/>
          <p:cNvSpPr txBox="1"/>
          <p:nvPr/>
        </p:nvSpPr>
        <p:spPr>
          <a:xfrm>
            <a:off x="2191843" y="296258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3147254"/>
            <a:ext cx="7956560" cy="1424746"/>
          </a:xfrm>
        </p:spPr>
        <p:txBody>
          <a:bodyPr anchor="t">
            <a:normAutofit/>
          </a:bodyPr>
          <a:lstStyle>
            <a:lvl1pPr algn="r"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968" y="2268786"/>
            <a:ext cx="7791931" cy="878468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059C3-6A89-4494-99FF-5A4D6FFD50EB}" type="datetimeFigureOut">
              <a:rPr lang="en-US" dirty="0"/>
              <a:t>9/26/18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" name="Rectangle 26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7"/>
            <a:ext cx="7950984" cy="108170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05374" y="2052116"/>
            <a:ext cx="3891960" cy="3997828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66636" y="2052114"/>
            <a:ext cx="3894222" cy="3997829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4B2F-12DE-47F5-8894-472B206D2E1E}" type="datetimeFigureOut">
              <a:rPr lang="en-US" dirty="0"/>
              <a:t>9/26/18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196172" y="641223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Rectangle 20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TextBox 11"/>
          <p:cNvSpPr txBox="1"/>
          <p:nvPr/>
        </p:nvSpPr>
        <p:spPr>
          <a:xfrm>
            <a:off x="2193650" y="636424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8"/>
            <a:ext cx="7956560" cy="1078348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9285" y="2052115"/>
            <a:ext cx="3896467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9285" y="2851331"/>
            <a:ext cx="3893623" cy="3071434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66634" y="2052115"/>
            <a:ext cx="3899798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66635" y="2851331"/>
            <a:ext cx="3899798" cy="3071434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0E46F-7819-4ACF-B48B-48222C2ACC88}" type="datetimeFigureOut">
              <a:rPr lang="en-US" dirty="0"/>
              <a:t>9/26/18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F3416-4057-4DAA-829D-4CA07428D088}" type="datetimeFigureOut">
              <a:rPr lang="en-US" dirty="0"/>
              <a:t>9/26/18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196172" y="64122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D9284-D300-4297-87F7-E791DCC15DB1}" type="datetimeFigureOut">
              <a:rPr lang="en-US" dirty="0"/>
              <a:t>9/26/18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" name="Rectangle 2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TextBox 9"/>
          <p:cNvSpPr txBox="1"/>
          <p:nvPr/>
        </p:nvSpPr>
        <p:spPr>
          <a:xfrm>
            <a:off x="1554154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0323" y="1282451"/>
            <a:ext cx="2664361" cy="1903241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0154" y="805818"/>
            <a:ext cx="5446278" cy="5244126"/>
          </a:xfrm>
        </p:spPr>
        <p:txBody>
          <a:bodyPr anchor="ctr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6154"/>
            <a:ext cx="2664361" cy="2386397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525BB-DA17-4BA0-B3C8-3AC3ABC827E6}" type="datetimeFigureOut">
              <a:rPr lang="en-US" dirty="0"/>
              <a:t>9/26/18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Rectangle 19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47062" y="3229"/>
            <a:ext cx="4629734" cy="6858000"/>
          </a:xfrm>
          <a:solidFill>
            <a:schemeClr val="tx1">
              <a:alpha val="10000"/>
            </a:schemeClr>
          </a:solidFill>
          <a:ln w="9525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554686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241" y="1282452"/>
            <a:ext cx="3970986" cy="1900473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2928"/>
            <a:ext cx="3971874" cy="2386394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4C9A-3960-41CF-A4E9-2A8FB932454B}" type="datetimeFigureOut">
              <a:rPr lang="en-US" dirty="0"/>
              <a:t>9/26/18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8331" cy="107722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599" y="2052116"/>
            <a:ext cx="7796540" cy="39978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Eigth level</a:t>
            </a:r>
          </a:p>
          <a:p>
            <a:pPr lvl="8"/>
            <a:r>
              <a:rPr lang="en-US" dirty="0"/>
              <a:t>Ninth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-810065" y="5270604"/>
            <a:ext cx="2662729" cy="182880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3CBC1C18-307B-4F68-A007-B5B542270E8D}" type="datetimeFigureOut">
              <a:rPr lang="en-US" dirty="0"/>
              <a:t>9/26/18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-2237130" y="3661144"/>
            <a:ext cx="5885352" cy="179176"/>
          </a:xfrm>
          <a:prstGeom prst="rect">
            <a:avLst/>
          </a:prstGeom>
        </p:spPr>
        <p:txBody>
          <a:bodyPr vert="horz" lIns="91440" tIns="45720" rIns="91440" bIns="18288" rtlCol="0" anchor="b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8407" y="164592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57" name="Rectangle 56"/>
          <p:cNvSpPr/>
          <p:nvPr/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34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344488" indent="-344488" algn="l" defTabSz="914400" rtl="0" eaLnBrk="1" latinLnBrk="0" hangingPunct="1">
        <a:lnSpc>
          <a:spcPct val="120000"/>
        </a:lnSpc>
        <a:spcBef>
          <a:spcPts val="10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95338" indent="-33813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58888" indent="-34448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709738" indent="-33813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173288" indent="-34448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642616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3108960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575304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404164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8DA5DE-CB02-F146-B8B0-A4C7E19A4A49}" type="datetimeFigureOut">
              <a:rPr lang="es-ES" smtClean="0"/>
              <a:t>26/9/18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31962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.jpg"/><Relationship Id="rId4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g"/><Relationship Id="rId5" Type="http://schemas.openxmlformats.org/officeDocument/2006/relationships/image" Target="../media/image9.jp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ángulo 10"/>
          <p:cNvSpPr/>
          <p:nvPr/>
        </p:nvSpPr>
        <p:spPr>
          <a:xfrm>
            <a:off x="552246" y="0"/>
            <a:ext cx="342900" cy="6858000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902470" y="0"/>
            <a:ext cx="45719" cy="6858000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5513A12A-07EB-ED48-9C40-723E205567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6034" y="2361774"/>
            <a:ext cx="6293127" cy="35409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33368FD7-1186-CE4B-A54B-FDD474D6DB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43799" y="287396"/>
            <a:ext cx="6081137" cy="1166459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2E6C6DE4-6726-F14D-8D8F-5DD613E5FD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43128" y="251994"/>
            <a:ext cx="1792414" cy="1369009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625272" y="2546599"/>
            <a:ext cx="3962272" cy="2268559"/>
          </a:xfrm>
        </p:spPr>
        <p:txBody>
          <a:bodyPr>
            <a:normAutofit fontScale="90000"/>
          </a:bodyPr>
          <a:lstStyle/>
          <a:p>
            <a:pPr algn="l"/>
            <a:r>
              <a:rPr lang="es-ES" sz="3200" dirty="0">
                <a:latin typeface="Avenir Black"/>
                <a:cs typeface="Avenir Black"/>
              </a:rPr>
              <a:t>HISTORIA CINE UNIVERSAL</a:t>
            </a:r>
            <a:br>
              <a:rPr lang="es-ES" sz="3500" dirty="0">
                <a:latin typeface="Avenir Black"/>
                <a:cs typeface="Avenir Black"/>
              </a:rPr>
            </a:br>
            <a:r>
              <a:rPr lang="es-ES" sz="2700" dirty="0">
                <a:latin typeface="Avenir Black"/>
                <a:cs typeface="Avenir Black"/>
              </a:rPr>
              <a:t>LEC</a:t>
            </a:r>
            <a:br>
              <a:rPr lang="es-ES" dirty="0">
                <a:latin typeface="Avenir Black"/>
                <a:cs typeface="Avenir Black"/>
              </a:rPr>
            </a:br>
            <a:r>
              <a:rPr lang="es-ES" sz="2000" dirty="0">
                <a:solidFill>
                  <a:srgbClr val="9D8536"/>
                </a:solidFill>
                <a:latin typeface="Avenir Roman"/>
                <a:cs typeface="Avenir Black"/>
              </a:rPr>
              <a:t>Mtro. Felipe </a:t>
            </a:r>
            <a:r>
              <a:rPr lang="es-ES" sz="2000">
                <a:solidFill>
                  <a:srgbClr val="9D8536"/>
                </a:solidFill>
                <a:latin typeface="Avenir Roman"/>
                <a:cs typeface="Avenir Black"/>
              </a:rPr>
              <a:t>de Jesús Díaz </a:t>
            </a:r>
            <a:r>
              <a:rPr lang="es-ES" sz="2000" dirty="0">
                <a:solidFill>
                  <a:srgbClr val="9D8536"/>
                </a:solidFill>
                <a:latin typeface="Avenir Roman"/>
                <a:cs typeface="Avenir Black"/>
              </a:rPr>
              <a:t>Hernández </a:t>
            </a:r>
            <a:br>
              <a:rPr lang="es-ES" sz="2000" dirty="0">
                <a:solidFill>
                  <a:srgbClr val="9D8536"/>
                </a:solidFill>
                <a:latin typeface="Avenir Roman"/>
                <a:cs typeface="Avenir Black"/>
              </a:rPr>
            </a:br>
            <a:r>
              <a:rPr lang="es-ES" sz="2000" dirty="0">
                <a:latin typeface="Avenir Roman"/>
                <a:cs typeface="Avenir Roman"/>
              </a:rPr>
              <a:t>Escuela de Artes Escénicas</a:t>
            </a:r>
            <a:br>
              <a:rPr lang="es-ES" sz="2000" dirty="0">
                <a:latin typeface="Avenir Roman"/>
                <a:cs typeface="Avenir Roman"/>
              </a:rPr>
            </a:br>
            <a:r>
              <a:rPr lang="es-ES" sz="1700" dirty="0">
                <a:latin typeface="Avenir Book"/>
                <a:cs typeface="Avenir Roman"/>
              </a:rPr>
              <a:t>Agosto de 2018</a:t>
            </a:r>
            <a:endParaRPr lang="es-ES" sz="1700" dirty="0"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1481268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903676" y="1405994"/>
            <a:ext cx="2383021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s-ES" sz="2000" dirty="0">
                <a:solidFill>
                  <a:prstClr val="black"/>
                </a:solidFill>
                <a:latin typeface="Avenir Book"/>
                <a:cs typeface="Avenir Book"/>
              </a:rPr>
              <a:t>Existe gran controversia sobre la paternidad de ese invento llamado cine. </a:t>
            </a:r>
          </a:p>
          <a:p>
            <a:pPr lvl="0" algn="ctr"/>
            <a:endParaRPr lang="es-ES" sz="2000" dirty="0">
              <a:solidFill>
                <a:prstClr val="black"/>
              </a:solidFill>
              <a:latin typeface="Avenir Book"/>
              <a:cs typeface="Avenir Book"/>
            </a:endParaRPr>
          </a:p>
          <a:p>
            <a:pPr lvl="0" algn="ctr"/>
            <a:r>
              <a:rPr lang="es-ES" sz="2000" dirty="0">
                <a:solidFill>
                  <a:prstClr val="black"/>
                </a:solidFill>
                <a:latin typeface="Avenir Book"/>
                <a:cs typeface="Avenir Book"/>
              </a:rPr>
              <a:t>Quizá lo más cercano a la verdad es que está compartida por </a:t>
            </a:r>
            <a:r>
              <a:rPr lang="es-ES" sz="2000" b="1" dirty="0">
                <a:solidFill>
                  <a:prstClr val="black"/>
                </a:solidFill>
                <a:latin typeface="Avenir Book"/>
                <a:cs typeface="Avenir Book"/>
              </a:rPr>
              <a:t>Thomas Alva Edison</a:t>
            </a:r>
            <a:r>
              <a:rPr lang="es-ES" sz="2000" dirty="0">
                <a:solidFill>
                  <a:prstClr val="black"/>
                </a:solidFill>
                <a:latin typeface="Avenir Book"/>
                <a:cs typeface="Avenir Book"/>
              </a:rPr>
              <a:t> y los hermanos </a:t>
            </a:r>
            <a:r>
              <a:rPr lang="es-ES" sz="2000" b="1" dirty="0" err="1">
                <a:solidFill>
                  <a:prstClr val="black"/>
                </a:solidFill>
                <a:latin typeface="Avenir Book"/>
                <a:cs typeface="Avenir Book"/>
              </a:rPr>
              <a:t>Lumière</a:t>
            </a:r>
            <a:r>
              <a:rPr lang="es-ES" sz="2000" b="1" dirty="0">
                <a:solidFill>
                  <a:prstClr val="black"/>
                </a:solidFill>
                <a:latin typeface="Avenir Book"/>
                <a:cs typeface="Avenir Book"/>
              </a:rPr>
              <a:t>.</a:t>
            </a:r>
          </a:p>
        </p:txBody>
      </p:sp>
      <p:sp>
        <p:nvSpPr>
          <p:cNvPr id="16" name="Rectángulo 15"/>
          <p:cNvSpPr/>
          <p:nvPr/>
        </p:nvSpPr>
        <p:spPr>
          <a:xfrm rot="16200000">
            <a:off x="4651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" name="Rectángulo 16"/>
          <p:cNvSpPr/>
          <p:nvPr/>
        </p:nvSpPr>
        <p:spPr>
          <a:xfrm rot="16200000">
            <a:off x="9225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1964737" y="-742881"/>
            <a:ext cx="8615306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Black"/>
                <a:ea typeface="+mj-ea"/>
                <a:cs typeface="Avenir Black"/>
              </a:rPr>
              <a:t>Unidad 1. Antecedentes históricos del cine</a:t>
            </a:r>
            <a:endParaRPr kumimoji="0" lang="es-ES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Book"/>
              <a:ea typeface="+mj-ea"/>
              <a:cs typeface="Avenir Boo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8967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" name="CuadroTexto 24"/>
          <p:cNvSpPr txBox="1"/>
          <p:nvPr/>
        </p:nvSpPr>
        <p:spPr>
          <a:xfrm>
            <a:off x="6884343" y="639501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Black"/>
                <a:ea typeface="+mn-ea"/>
                <a:cs typeface="Avenir Black"/>
              </a:rPr>
              <a:t>                                          HISTORIA </a:t>
            </a:r>
            <a:r>
              <a:rPr kumimoji="0" lang="es-E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CINE UNIVERSAL</a:t>
            </a:r>
            <a:endParaRPr kumimoji="0" lang="es-E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Black"/>
              <a:ea typeface="+mn-ea"/>
              <a:cs typeface="Avenir Black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5FB6BB68-FD64-9547-B17D-69185BD013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5750" y="1311328"/>
            <a:ext cx="3249648" cy="4381549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CD92BFD1-9872-C84E-841A-B9140A183B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3518" y="5828100"/>
            <a:ext cx="1044465" cy="797741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9159E817-2FC2-4444-BC02-D25F8D65546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01191" y="1311328"/>
            <a:ext cx="3419585" cy="4381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577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9FD18C7E-A536-4ED2-81F1-F68F820A93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9867" cy="68552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45B1A33-5F81-4536-9BC8-12BEAEAD64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4FBDCDD-F411-4866-A570-98AB7A2851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20414325-3E1C-4B6A-97D5-772CC9928C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1325953-1470-447C-9D1A-D79FB4CF76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C4774E7-1E62-4239-A06C-8DC00327DA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7533" y="0"/>
            <a:ext cx="10378001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6EA6802-3200-6D4B-8F83-8A82B89CD1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4351" y="808056"/>
            <a:ext cx="4168377" cy="1077229"/>
          </a:xfrm>
        </p:spPr>
        <p:txBody>
          <a:bodyPr>
            <a:normAutofit/>
          </a:bodyPr>
          <a:lstStyle/>
          <a:p>
            <a:pPr algn="l"/>
            <a:r>
              <a:rPr lang="es-ES_tradnl" dirty="0">
                <a:latin typeface="Avenir Roman" panose="02000503020000020003" pitchFamily="2" charset="0"/>
              </a:rPr>
              <a:t>Los </a:t>
            </a:r>
            <a:r>
              <a:rPr lang="es-ES_tradnl" dirty="0" err="1">
                <a:latin typeface="Avenir Roman" panose="02000503020000020003" pitchFamily="2" charset="0"/>
              </a:rPr>
              <a:t>Lumière</a:t>
            </a:r>
            <a:r>
              <a:rPr lang="es-ES_tradnl" dirty="0">
                <a:latin typeface="Avenir Roman" panose="02000503020000020003" pitchFamily="2" charset="0"/>
              </a:rPr>
              <a:t>: el cine de masas (1895)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A37A83D5-B291-694B-B945-5E04AA052E1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9662" r="-3" b="4246"/>
          <a:stretch/>
        </p:blipFill>
        <p:spPr>
          <a:xfrm>
            <a:off x="1230560" y="220988"/>
            <a:ext cx="3983386" cy="3768427"/>
          </a:xfrm>
          <a:prstGeom prst="rect">
            <a:avLst/>
          </a:prstGeom>
          <a:ln>
            <a:gradFill flip="none" rotWithShape="1">
              <a:gsLst>
                <a:gs pos="86000">
                  <a:schemeClr val="accent6">
                    <a:lumMod val="67000"/>
                  </a:schemeClr>
                </a:gs>
                <a:gs pos="20000">
                  <a:schemeClr val="accent6">
                    <a:lumMod val="97000"/>
                    <a:lumOff val="3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</a:ln>
          <a:effectLst>
            <a:innerShdw blurRad="127000">
              <a:prstClr val="black">
                <a:alpha val="90000"/>
              </a:prstClr>
            </a:innerShdw>
          </a:effectLst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4580BD8C-1A50-4CC5-B62D-4B0E19D220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88715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D27E5E7F-A606-7A46-A587-E778607ED1C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4847" r="-4" b="-4"/>
          <a:stretch/>
        </p:blipFill>
        <p:spPr>
          <a:xfrm>
            <a:off x="1230560" y="4192754"/>
            <a:ext cx="3983387" cy="2459188"/>
          </a:xfrm>
          <a:prstGeom prst="rect">
            <a:avLst/>
          </a:prstGeom>
          <a:ln>
            <a:gradFill flip="none" rotWithShape="1">
              <a:gsLst>
                <a:gs pos="86000">
                  <a:schemeClr val="accent6">
                    <a:lumMod val="67000"/>
                  </a:schemeClr>
                </a:gs>
                <a:gs pos="20000">
                  <a:schemeClr val="accent6">
                    <a:lumMod val="97000"/>
                    <a:lumOff val="3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</a:ln>
          <a:effectLst>
            <a:innerShdw blurRad="127000">
              <a:prstClr val="black">
                <a:alpha val="90000"/>
              </a:prstClr>
            </a:innerShdw>
          </a:effectLst>
        </p:spPr>
      </p:pic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F2178E4-7268-7445-B215-4976C1BB51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2542" y="2052115"/>
            <a:ext cx="4860187" cy="4161871"/>
          </a:xfrm>
        </p:spPr>
        <p:txBody>
          <a:bodyPr>
            <a:normAutofit/>
          </a:bodyPr>
          <a:lstStyle/>
          <a:p>
            <a:r>
              <a:rPr lang="es-ES_tradnl" dirty="0">
                <a:latin typeface="Avenir Roman" panose="02000503020000020003" pitchFamily="2" charset="0"/>
              </a:rPr>
              <a:t>Si bien Edison había contribuido grandemente a la creación de un artefacto para captar imágenes en movimiento (</a:t>
            </a:r>
            <a:r>
              <a:rPr lang="es-ES_tradnl" b="1" dirty="0" err="1">
                <a:latin typeface="Avenir Roman" panose="02000503020000020003" pitchFamily="2" charset="0"/>
              </a:rPr>
              <a:t>kinetoscopio</a:t>
            </a:r>
            <a:r>
              <a:rPr lang="es-ES_tradnl" dirty="0">
                <a:latin typeface="Avenir Roman" panose="02000503020000020003" pitchFamily="2" charset="0"/>
              </a:rPr>
              <a:t>), fue la visión de los </a:t>
            </a:r>
            <a:r>
              <a:rPr lang="es-ES_tradnl" dirty="0" err="1">
                <a:latin typeface="Avenir Roman" panose="02000503020000020003" pitchFamily="2" charset="0"/>
              </a:rPr>
              <a:t>Lumière</a:t>
            </a:r>
            <a:r>
              <a:rPr lang="es-ES_tradnl" dirty="0">
                <a:latin typeface="Avenir Roman" panose="02000503020000020003" pitchFamily="2" charset="0"/>
              </a:rPr>
              <a:t> la que creó el cine como una experiencia colectiva gracias a su </a:t>
            </a:r>
            <a:r>
              <a:rPr lang="es-ES_tradnl" b="1" dirty="0">
                <a:latin typeface="Avenir Roman" panose="02000503020000020003" pitchFamily="2" charset="0"/>
              </a:rPr>
              <a:t>cinematógrafo</a:t>
            </a:r>
            <a:r>
              <a:rPr lang="es-ES_tradnl" dirty="0">
                <a:latin typeface="Avenir Roman" panose="02000503020000020003" pitchFamily="2" charset="0"/>
              </a:rPr>
              <a:t>, que sintetizaba elementos de la creación de Edison.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3AFFD31F-C421-4FBB-9C2E-99AC711A0F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387666" y="-2718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2245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7038BF0-7766-464F-9AB9-D77D3B1EDA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>
                <a:latin typeface="Avenir Roman" panose="02000503020000020003" pitchFamily="2" charset="0"/>
              </a:rPr>
              <a:t>Las primeras vistas…</a:t>
            </a:r>
            <a:br>
              <a:rPr lang="es-ES_tradnl" dirty="0">
                <a:latin typeface="Avenir Roman" panose="02000503020000020003" pitchFamily="2" charset="0"/>
              </a:rPr>
            </a:br>
            <a:r>
              <a:rPr lang="es-ES_tradnl" sz="2800" i="1" dirty="0">
                <a:latin typeface="Avenir Roman" panose="02000503020000020003" pitchFamily="2" charset="0"/>
              </a:rPr>
              <a:t>La salida de los obreros de la fábrica</a:t>
            </a:r>
          </a:p>
        </p:txBody>
      </p:sp>
      <p:pic>
        <p:nvPicPr>
          <p:cNvPr id="4" name="LUMIÈRE  Salida de los obreros de la fábrica [360p].mp4">
            <a:hlinkClick r:id="" action="ppaction://media"/>
            <a:extLst>
              <a:ext uri="{FF2B5EF4-FFF2-40B4-BE49-F238E27FC236}">
                <a16:creationId xmlns:a16="http://schemas.microsoft.com/office/drawing/2014/main" id="{6137BEB3-5E87-A64D-9238-C7139FE485B2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006850" y="2052638"/>
            <a:ext cx="5329238" cy="3997325"/>
          </a:xfrm>
        </p:spPr>
      </p:pic>
    </p:spTree>
    <p:extLst>
      <p:ext uri="{BB962C8B-B14F-4D97-AF65-F5344CB8AC3E}">
        <p14:creationId xmlns:p14="http://schemas.microsoft.com/office/powerpoint/2010/main" val="3690422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698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adison">
  <a:themeElements>
    <a:clrScheme name="Madison">
      <a:dk1>
        <a:sysClr val="windowText" lastClr="000000"/>
      </a:dk1>
      <a:lt1>
        <a:sysClr val="window" lastClr="FFFFFF"/>
      </a:lt1>
      <a:dk2>
        <a:srgbClr val="1F2D29"/>
      </a:dk2>
      <a:lt2>
        <a:srgbClr val="C5FAEB"/>
      </a:lt2>
      <a:accent1>
        <a:srgbClr val="A1D68B"/>
      </a:accent1>
      <a:accent2>
        <a:srgbClr val="5EC795"/>
      </a:accent2>
      <a:accent3>
        <a:srgbClr val="4DADCF"/>
      </a:accent3>
      <a:accent4>
        <a:srgbClr val="CDB756"/>
      </a:accent4>
      <a:accent5>
        <a:srgbClr val="E29C36"/>
      </a:accent5>
      <a:accent6>
        <a:srgbClr val="8EC0C1"/>
      </a:accent6>
      <a:hlink>
        <a:srgbClr val="6D9D9B"/>
      </a:hlink>
      <a:folHlink>
        <a:srgbClr val="6D8583"/>
      </a:folHlink>
    </a:clrScheme>
    <a:fontScheme name="Madison">
      <a:maj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dison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alpha val="88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dison" id="{025CB5FB-2DD3-45EE-B6F0-CC461540EB19}" vid="{6AC10936-2DFC-4054-9ADF-B5E2C5F86190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Madison</Template>
  <TotalTime>1197</TotalTime>
  <Words>115</Words>
  <Application>Microsoft Macintosh PowerPoint</Application>
  <PresentationFormat>Panorámica</PresentationFormat>
  <Paragraphs>14</Paragraphs>
  <Slides>4</Slides>
  <Notes>2</Notes>
  <HiddenSlides>0</HiddenSlides>
  <MMClips>1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4" baseType="lpstr">
      <vt:lpstr>MS Shell Dlg 2</vt:lpstr>
      <vt:lpstr>Arial</vt:lpstr>
      <vt:lpstr>Avenir Black</vt:lpstr>
      <vt:lpstr>Avenir Book</vt:lpstr>
      <vt:lpstr>Avenir Roman</vt:lpstr>
      <vt:lpstr>Calibri</vt:lpstr>
      <vt:lpstr>Wingdings</vt:lpstr>
      <vt:lpstr>Wingdings 3</vt:lpstr>
      <vt:lpstr>Madison</vt:lpstr>
      <vt:lpstr>Tema de Office</vt:lpstr>
      <vt:lpstr>HISTORIA CINE UNIVERSAL LEC Mtro. Felipe de Jesús Díaz Hernández  Escuela de Artes Escénicas Agosto de 2018</vt:lpstr>
      <vt:lpstr>Presentación de PowerPoint</vt:lpstr>
      <vt:lpstr>Los Lumière: el cine de masas (1895)</vt:lpstr>
      <vt:lpstr>Las primeras vistas… La salida de los obreros de la fábrica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Cine Mexicano Junio-julio 2018</dc:title>
  <dc:creator>Felipe De Jesús Díaz Hernández</dc:creator>
  <cp:lastModifiedBy>Felipe De Jesús Díaz Hernández</cp:lastModifiedBy>
  <cp:revision>325</cp:revision>
  <dcterms:created xsi:type="dcterms:W3CDTF">2018-06-15T01:08:27Z</dcterms:created>
  <dcterms:modified xsi:type="dcterms:W3CDTF">2018-09-26T15:04:07Z</dcterms:modified>
</cp:coreProperties>
</file>