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27"/>
  </p:notesMasterIdLst>
  <p:sldIdLst>
    <p:sldId id="261" r:id="rId2"/>
    <p:sldId id="275" r:id="rId3"/>
    <p:sldId id="276" r:id="rId4"/>
    <p:sldId id="297" r:id="rId5"/>
    <p:sldId id="277" r:id="rId6"/>
    <p:sldId id="298" r:id="rId7"/>
    <p:sldId id="285" r:id="rId8"/>
    <p:sldId id="286" r:id="rId9"/>
    <p:sldId id="287" r:id="rId10"/>
    <p:sldId id="299" r:id="rId11"/>
    <p:sldId id="288" r:id="rId12"/>
    <p:sldId id="259" r:id="rId13"/>
    <p:sldId id="301" r:id="rId14"/>
    <p:sldId id="302" r:id="rId15"/>
    <p:sldId id="300" r:id="rId16"/>
    <p:sldId id="303" r:id="rId17"/>
    <p:sldId id="283" r:id="rId18"/>
    <p:sldId id="304" r:id="rId19"/>
    <p:sldId id="305" r:id="rId20"/>
    <p:sldId id="306" r:id="rId21"/>
    <p:sldId id="289" r:id="rId22"/>
    <p:sldId id="307" r:id="rId23"/>
    <p:sldId id="262" r:id="rId24"/>
    <p:sldId id="263" r:id="rId25"/>
    <p:sldId id="267"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555"/>
    <p:restoredTop sz="94674"/>
  </p:normalViewPr>
  <p:slideViewPr>
    <p:cSldViewPr snapToGrid="0" snapToObjects="1">
      <p:cViewPr varScale="1">
        <p:scale>
          <a:sx n="131" d="100"/>
          <a:sy n="131" d="100"/>
        </p:scale>
        <p:origin x="24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486811-C2F0-824B-AB2B-6D53603CCFB4}" type="datetimeFigureOut">
              <a:rPr lang="es-MX" smtClean="0"/>
              <a:t>26/09/18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AB219-7525-5A4F-B957-5818621DEA03}" type="slidenum">
              <a:rPr lang="es-MX" smtClean="0"/>
              <a:t>‹Nº›</a:t>
            </a:fld>
            <a:endParaRPr lang="es-MX"/>
          </a:p>
        </p:txBody>
      </p:sp>
    </p:spTree>
    <p:extLst>
      <p:ext uri="{BB962C8B-B14F-4D97-AF65-F5344CB8AC3E}">
        <p14:creationId xmlns:p14="http://schemas.microsoft.com/office/powerpoint/2010/main" val="1148165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E6F0D6-6552-DF4D-A969-BD0CE982FE06}"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0904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3004273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1996343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909590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1226862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E6F0D6-6552-DF4D-A969-BD0CE982FE06}"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02024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4277157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26545265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4157611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1581309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2238847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4337085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1494115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1321566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2083466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2310513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2244075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3630215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925544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3365257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26"/>
            <a:ext cx="103632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26/9/18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440943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26/9/18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02970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39"/>
            <a:ext cx="27432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609600" y="274639"/>
            <a:ext cx="80264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26/9/18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467453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26/9/18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034087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1"/>
            <a:ext cx="103632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26/9/18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662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26/9/18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45971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26/9/18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491931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26/9/18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536012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26/9/18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35595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3050"/>
            <a:ext cx="4011084"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26/9/18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573958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26/9/18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58210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26/9/18</a:t>
            </a:fld>
            <a:endParaRPr lang="es-ES"/>
          </a:p>
        </p:txBody>
      </p:sp>
      <p:sp>
        <p:nvSpPr>
          <p:cNvPr id="5" name="Marcador de pie de pá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6119681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722872" y="4270884"/>
            <a:ext cx="5105400" cy="2186654"/>
          </a:xfrm>
        </p:spPr>
        <p:txBody>
          <a:bodyPr>
            <a:normAutofit fontScale="90000"/>
          </a:bodyPr>
          <a:lstStyle/>
          <a:p>
            <a:pPr algn="r"/>
            <a:r>
              <a:rPr lang="es-ES" sz="3200" dirty="0">
                <a:solidFill>
                  <a:schemeClr val="accent3">
                    <a:lumMod val="50000"/>
                  </a:schemeClr>
                </a:solidFill>
                <a:latin typeface="Avenir Black"/>
                <a:cs typeface="Avenir Black"/>
              </a:rPr>
              <a:t>HISTORIA CINE UNIVERSAL</a:t>
            </a:r>
            <a:br>
              <a:rPr lang="es-ES" sz="3500" dirty="0">
                <a:solidFill>
                  <a:schemeClr val="accent3">
                    <a:lumMod val="50000"/>
                  </a:schemeClr>
                </a:solidFill>
                <a:latin typeface="Avenir Black"/>
                <a:cs typeface="Avenir Black"/>
              </a:rPr>
            </a:br>
            <a:r>
              <a:rPr lang="es-ES" sz="2700" dirty="0">
                <a:latin typeface="Avenir Black"/>
                <a:cs typeface="Avenir Black"/>
              </a:rPr>
              <a:t>LEC</a:t>
            </a:r>
            <a:br>
              <a:rPr lang="es-ES" dirty="0">
                <a:solidFill>
                  <a:srgbClr val="9D8536"/>
                </a:solidFill>
                <a:latin typeface="Avenir Black"/>
                <a:cs typeface="Avenir Black"/>
              </a:rPr>
            </a:br>
            <a:r>
              <a:rPr lang="es-ES" sz="2000" dirty="0">
                <a:solidFill>
                  <a:srgbClr val="9D8536"/>
                </a:solidFill>
                <a:latin typeface="Avenir Roman"/>
                <a:cs typeface="Avenir Black"/>
              </a:rPr>
              <a:t>Mtro. Felipe de Jesús Díaz Hernández</a:t>
            </a:r>
            <a:br>
              <a:rPr lang="es-ES" sz="2000">
                <a:solidFill>
                  <a:srgbClr val="9D8536"/>
                </a:solidFill>
                <a:latin typeface="Avenir Roman"/>
                <a:cs typeface="Avenir Black"/>
              </a:rPr>
            </a:br>
            <a:r>
              <a:rPr lang="es-ES" sz="2000">
                <a:latin typeface="Avenir Roman"/>
                <a:cs typeface="Avenir Roman"/>
              </a:rPr>
              <a:t>Escuela </a:t>
            </a:r>
            <a:r>
              <a:rPr lang="es-ES" sz="2000" dirty="0">
                <a:latin typeface="Avenir Roman"/>
                <a:cs typeface="Avenir Roman"/>
              </a:rPr>
              <a:t>de Artes Escénicas</a:t>
            </a:r>
            <a:br>
              <a:rPr lang="es-ES" sz="2000" dirty="0">
                <a:latin typeface="Avenir Roman"/>
                <a:cs typeface="Avenir Roman"/>
              </a:rPr>
            </a:br>
            <a:r>
              <a:rPr lang="es-ES" sz="1700" dirty="0">
                <a:latin typeface="Avenir Book"/>
                <a:cs typeface="Avenir Roman"/>
              </a:rPr>
              <a:t>Agosto de 2018</a:t>
            </a:r>
            <a:endParaRPr lang="es-ES" sz="1700" dirty="0">
              <a:latin typeface="Avenir Book"/>
              <a:cs typeface="Avenir Book"/>
            </a:endParaRPr>
          </a:p>
        </p:txBody>
      </p:sp>
      <p:sp>
        <p:nvSpPr>
          <p:cNvPr id="11" name="Rectángulo 10"/>
          <p:cNvSpPr/>
          <p:nvPr/>
        </p:nvSpPr>
        <p:spPr>
          <a:xfrm>
            <a:off x="5232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prstClr val="white"/>
              </a:solidFill>
              <a:latin typeface="Calibri"/>
            </a:endParaRPr>
          </a:p>
        </p:txBody>
      </p:sp>
      <p:sp>
        <p:nvSpPr>
          <p:cNvPr id="13" name="Rectángulo 12"/>
          <p:cNvSpPr/>
          <p:nvPr/>
        </p:nvSpPr>
        <p:spPr>
          <a:xfrm>
            <a:off x="5549901"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prstClr val="white"/>
              </a:solidFill>
              <a:latin typeface="Calibri"/>
            </a:endParaRPr>
          </a:p>
        </p:txBody>
      </p:sp>
      <p:sp>
        <p:nvSpPr>
          <p:cNvPr id="4" name="Rectángulo 3"/>
          <p:cNvSpPr/>
          <p:nvPr/>
        </p:nvSpPr>
        <p:spPr>
          <a:xfrm>
            <a:off x="152400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prstClr val="white"/>
              </a:solidFill>
              <a:latin typeface="Calibri"/>
            </a:endParaRPr>
          </a:p>
        </p:txBody>
      </p:sp>
      <p:pic>
        <p:nvPicPr>
          <p:cNvPr id="5" name="Imagen 4">
            <a:extLst>
              <a:ext uri="{FF2B5EF4-FFF2-40B4-BE49-F238E27FC236}">
                <a16:creationId xmlns:a16="http://schemas.microsoft.com/office/drawing/2014/main" id="{5513A12A-07EB-ED48-9C40-723E205567A5}"/>
              </a:ext>
            </a:extLst>
          </p:cNvPr>
          <p:cNvPicPr>
            <a:picLocks noChangeAspect="1"/>
          </p:cNvPicPr>
          <p:nvPr/>
        </p:nvPicPr>
        <p:blipFill>
          <a:blip r:embed="rId3"/>
          <a:stretch>
            <a:fillRect/>
          </a:stretch>
        </p:blipFill>
        <p:spPr>
          <a:xfrm>
            <a:off x="1532128" y="14094"/>
            <a:ext cx="3794426" cy="4512788"/>
          </a:xfrm>
          <a:prstGeom prst="rect">
            <a:avLst/>
          </a:prstGeom>
        </p:spPr>
      </p:pic>
      <p:pic>
        <p:nvPicPr>
          <p:cNvPr id="6" name="Imagen 5">
            <a:extLst>
              <a:ext uri="{FF2B5EF4-FFF2-40B4-BE49-F238E27FC236}">
                <a16:creationId xmlns:a16="http://schemas.microsoft.com/office/drawing/2014/main" id="{33368FD7-1186-CE4B-A54B-FDD474D6DB70}"/>
              </a:ext>
            </a:extLst>
          </p:cNvPr>
          <p:cNvPicPr>
            <a:picLocks noChangeAspect="1"/>
          </p:cNvPicPr>
          <p:nvPr/>
        </p:nvPicPr>
        <p:blipFill>
          <a:blip r:embed="rId4"/>
          <a:stretch>
            <a:fillRect/>
          </a:stretch>
        </p:blipFill>
        <p:spPr>
          <a:xfrm>
            <a:off x="5791323" y="390762"/>
            <a:ext cx="6081137" cy="1166459"/>
          </a:xfrm>
          <a:prstGeom prst="rect">
            <a:avLst/>
          </a:prstGeom>
        </p:spPr>
      </p:pic>
      <p:pic>
        <p:nvPicPr>
          <p:cNvPr id="7" name="Imagen 6">
            <a:extLst>
              <a:ext uri="{FF2B5EF4-FFF2-40B4-BE49-F238E27FC236}">
                <a16:creationId xmlns:a16="http://schemas.microsoft.com/office/drawing/2014/main" id="{2E6C6DE4-6726-F14D-8D8F-5DD613E5FDA8}"/>
              </a:ext>
            </a:extLst>
          </p:cNvPr>
          <p:cNvPicPr>
            <a:picLocks noChangeAspect="1"/>
          </p:cNvPicPr>
          <p:nvPr/>
        </p:nvPicPr>
        <p:blipFill>
          <a:blip r:embed="rId5"/>
          <a:stretch>
            <a:fillRect/>
          </a:stretch>
        </p:blipFill>
        <p:spPr>
          <a:xfrm>
            <a:off x="2491954" y="4942890"/>
            <a:ext cx="1792414" cy="1369009"/>
          </a:xfrm>
          <a:prstGeom prst="rect">
            <a:avLst/>
          </a:prstGeom>
        </p:spPr>
      </p:pic>
    </p:spTree>
    <p:extLst>
      <p:ext uri="{BB962C8B-B14F-4D97-AF65-F5344CB8AC3E}">
        <p14:creationId xmlns:p14="http://schemas.microsoft.com/office/powerpoint/2010/main" val="14812682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Evaluación</a:t>
            </a:r>
            <a:endParaRPr lang="es-ES" sz="3200" dirty="0">
              <a:solidFill>
                <a:schemeClr val="bg1"/>
              </a:solidFill>
              <a:latin typeface="Avenir Book"/>
              <a:cs typeface="Avenir Boo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graphicFrame>
        <p:nvGraphicFramePr>
          <p:cNvPr id="3" name="Tabla 2">
            <a:extLst>
              <a:ext uri="{FF2B5EF4-FFF2-40B4-BE49-F238E27FC236}">
                <a16:creationId xmlns:a16="http://schemas.microsoft.com/office/drawing/2014/main" id="{739199EB-B528-DD4B-B0A0-2D3AC85346DC}"/>
              </a:ext>
            </a:extLst>
          </p:cNvPr>
          <p:cNvGraphicFramePr>
            <a:graphicFrameLocks noGrp="1"/>
          </p:cNvGraphicFramePr>
          <p:nvPr>
            <p:extLst>
              <p:ext uri="{D42A27DB-BD31-4B8C-83A1-F6EECF244321}">
                <p14:modId xmlns:p14="http://schemas.microsoft.com/office/powerpoint/2010/main" val="2610230749"/>
              </p:ext>
            </p:extLst>
          </p:nvPr>
        </p:nvGraphicFramePr>
        <p:xfrm>
          <a:off x="1524004" y="1362563"/>
          <a:ext cx="9147806" cy="939100"/>
        </p:xfrm>
        <a:graphic>
          <a:graphicData uri="http://schemas.openxmlformats.org/drawingml/2006/table">
            <a:tbl>
              <a:tblPr firstRow="1" firstCol="1" lastRow="1" lastCol="1" bandRow="1" bandCol="1">
                <a:tableStyleId>{5C22544A-7EE6-4342-B048-85BDC9FD1C3A}</a:tableStyleId>
              </a:tblPr>
              <a:tblGrid>
                <a:gridCol w="4113801">
                  <a:extLst>
                    <a:ext uri="{9D8B030D-6E8A-4147-A177-3AD203B41FA5}">
                      <a16:colId xmlns:a16="http://schemas.microsoft.com/office/drawing/2014/main" val="3229788468"/>
                    </a:ext>
                  </a:extLst>
                </a:gridCol>
                <a:gridCol w="3946406">
                  <a:extLst>
                    <a:ext uri="{9D8B030D-6E8A-4147-A177-3AD203B41FA5}">
                      <a16:colId xmlns:a16="http://schemas.microsoft.com/office/drawing/2014/main" val="426586383"/>
                    </a:ext>
                  </a:extLst>
                </a:gridCol>
                <a:gridCol w="1087599">
                  <a:extLst>
                    <a:ext uri="{9D8B030D-6E8A-4147-A177-3AD203B41FA5}">
                      <a16:colId xmlns:a16="http://schemas.microsoft.com/office/drawing/2014/main" val="2858480214"/>
                    </a:ext>
                  </a:extLst>
                </a:gridCol>
              </a:tblGrid>
              <a:tr h="469550">
                <a:tc gridSpan="3">
                  <a:txBody>
                    <a:bodyPr/>
                    <a:lstStyle/>
                    <a:p>
                      <a:pPr algn="ctr">
                        <a:spcAft>
                          <a:spcPts val="0"/>
                        </a:spcAft>
                      </a:pPr>
                      <a:r>
                        <a:rPr lang="es-ES_tradnl" sz="1500" dirty="0">
                          <a:effectLst/>
                          <a:latin typeface="Avenir Roman" panose="02000503020000020003" pitchFamily="2" charset="0"/>
                        </a:rPr>
                        <a:t>Evaluación Extraordinaria </a:t>
                      </a:r>
                      <a:endParaRPr lang="es-MX" sz="180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34692" marR="134692" marT="67346" marB="67346"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387331203"/>
                  </a:ext>
                </a:extLst>
              </a:tr>
              <a:tr h="469550">
                <a:tc>
                  <a:txBody>
                    <a:bodyPr/>
                    <a:lstStyle/>
                    <a:p>
                      <a:pPr algn="ctr">
                        <a:spcAft>
                          <a:spcPts val="0"/>
                        </a:spcAft>
                      </a:pPr>
                      <a:r>
                        <a:rPr lang="es-ES_tradnl" sz="1500">
                          <a:effectLst/>
                          <a:latin typeface="Avenir Roman" panose="02000503020000020003" pitchFamily="2" charset="0"/>
                        </a:rPr>
                        <a:t>Examen escrito</a:t>
                      </a:r>
                      <a:endParaRPr lang="es-MX" sz="180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1019" marR="101019" marT="0" marB="0" anchor="ctr"/>
                </a:tc>
                <a:tc>
                  <a:txBody>
                    <a:bodyPr/>
                    <a:lstStyle/>
                    <a:p>
                      <a:pPr algn="ctr">
                        <a:spcAft>
                          <a:spcPts val="0"/>
                        </a:spcAft>
                      </a:pPr>
                      <a:r>
                        <a:rPr lang="es-ES_tradnl" sz="1500">
                          <a:effectLst/>
                          <a:latin typeface="Avenir Roman" panose="02000503020000020003" pitchFamily="2" charset="0"/>
                        </a:rPr>
                        <a:t>Ensayo/cuestionario mixto  </a:t>
                      </a:r>
                      <a:endParaRPr lang="es-MX" sz="180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1019" marR="101019" marT="0" marB="0" anchor="ctr"/>
                </a:tc>
                <a:tc>
                  <a:txBody>
                    <a:bodyPr/>
                    <a:lstStyle/>
                    <a:p>
                      <a:pPr algn="ctr">
                        <a:spcAft>
                          <a:spcPts val="0"/>
                        </a:spcAft>
                      </a:pPr>
                      <a:r>
                        <a:rPr lang="es-ES_tradnl" sz="1500" dirty="0">
                          <a:effectLst/>
                          <a:latin typeface="Avenir Roman" panose="02000503020000020003" pitchFamily="2" charset="0"/>
                        </a:rPr>
                        <a:t>100%</a:t>
                      </a:r>
                      <a:endParaRPr lang="es-MX" sz="1800" dirty="0">
                        <a:effectLst/>
                        <a:latin typeface="Avenir Roman" panose="02000503020000020003" pitchFamily="2" charset="0"/>
                      </a:endParaRPr>
                    </a:p>
                    <a:p>
                      <a:pPr>
                        <a:spcAft>
                          <a:spcPts val="0"/>
                        </a:spcAft>
                      </a:pPr>
                      <a:r>
                        <a:rPr lang="es-ES_tradnl" sz="1500" dirty="0">
                          <a:effectLst/>
                          <a:latin typeface="Avenir Roman" panose="02000503020000020003" pitchFamily="2" charset="0"/>
                        </a:rPr>
                        <a:t> </a:t>
                      </a:r>
                      <a:endParaRPr lang="es-MX" sz="180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1019" marR="101019" marT="0" marB="0" anchor="ctr"/>
                </a:tc>
                <a:extLst>
                  <a:ext uri="{0D108BD9-81ED-4DB2-BD59-A6C34878D82A}">
                    <a16:rowId xmlns:a16="http://schemas.microsoft.com/office/drawing/2014/main" val="210460376"/>
                  </a:ext>
                </a:extLst>
              </a:tr>
            </a:tbl>
          </a:graphicData>
        </a:graphic>
      </p:graphicFrame>
      <p:graphicFrame>
        <p:nvGraphicFramePr>
          <p:cNvPr id="4" name="Tabla 3">
            <a:extLst>
              <a:ext uri="{FF2B5EF4-FFF2-40B4-BE49-F238E27FC236}">
                <a16:creationId xmlns:a16="http://schemas.microsoft.com/office/drawing/2014/main" id="{3E1DB3C2-A0B7-C74B-85F7-E0F0D681C573}"/>
              </a:ext>
            </a:extLst>
          </p:cNvPr>
          <p:cNvGraphicFramePr>
            <a:graphicFrameLocks noGrp="1"/>
          </p:cNvGraphicFramePr>
          <p:nvPr>
            <p:extLst>
              <p:ext uri="{D42A27DB-BD31-4B8C-83A1-F6EECF244321}">
                <p14:modId xmlns:p14="http://schemas.microsoft.com/office/powerpoint/2010/main" val="2273751763"/>
              </p:ext>
            </p:extLst>
          </p:nvPr>
        </p:nvGraphicFramePr>
        <p:xfrm>
          <a:off x="1524004" y="3240946"/>
          <a:ext cx="9186461" cy="943068"/>
        </p:xfrm>
        <a:graphic>
          <a:graphicData uri="http://schemas.openxmlformats.org/drawingml/2006/table">
            <a:tbl>
              <a:tblPr firstRow="1" firstCol="1" lastRow="1" lastCol="1" bandRow="1" bandCol="1">
                <a:tableStyleId>{5C22544A-7EE6-4342-B048-85BDC9FD1C3A}</a:tableStyleId>
              </a:tblPr>
              <a:tblGrid>
                <a:gridCol w="3594784">
                  <a:extLst>
                    <a:ext uri="{9D8B030D-6E8A-4147-A177-3AD203B41FA5}">
                      <a16:colId xmlns:a16="http://schemas.microsoft.com/office/drawing/2014/main" val="3260430780"/>
                    </a:ext>
                  </a:extLst>
                </a:gridCol>
                <a:gridCol w="3961866">
                  <a:extLst>
                    <a:ext uri="{9D8B030D-6E8A-4147-A177-3AD203B41FA5}">
                      <a16:colId xmlns:a16="http://schemas.microsoft.com/office/drawing/2014/main" val="1550503282"/>
                    </a:ext>
                  </a:extLst>
                </a:gridCol>
                <a:gridCol w="1629811">
                  <a:extLst>
                    <a:ext uri="{9D8B030D-6E8A-4147-A177-3AD203B41FA5}">
                      <a16:colId xmlns:a16="http://schemas.microsoft.com/office/drawing/2014/main" val="564181703"/>
                    </a:ext>
                  </a:extLst>
                </a:gridCol>
              </a:tblGrid>
              <a:tr h="471534">
                <a:tc gridSpan="3">
                  <a:txBody>
                    <a:bodyPr/>
                    <a:lstStyle/>
                    <a:p>
                      <a:pPr algn="ctr">
                        <a:spcAft>
                          <a:spcPts val="0"/>
                        </a:spcAft>
                      </a:pPr>
                      <a:r>
                        <a:rPr lang="es-ES_tradnl" sz="1500" dirty="0">
                          <a:effectLst/>
                          <a:latin typeface="Avenir Roman" panose="02000503020000020003" pitchFamily="2" charset="0"/>
                        </a:rPr>
                        <a:t>Evaluación Título de Suficiencia </a:t>
                      </a:r>
                      <a:endParaRPr lang="es-MX" sz="180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35261" marR="135261" marT="67630" marB="6763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995041068"/>
                  </a:ext>
                </a:extLst>
              </a:tr>
              <a:tr h="471534">
                <a:tc>
                  <a:txBody>
                    <a:bodyPr/>
                    <a:lstStyle/>
                    <a:p>
                      <a:pPr algn="ctr">
                        <a:spcAft>
                          <a:spcPts val="0"/>
                        </a:spcAft>
                      </a:pPr>
                      <a:r>
                        <a:rPr lang="es-ES_tradnl" sz="1500" dirty="0">
                          <a:effectLst/>
                          <a:latin typeface="Avenir Roman" panose="02000503020000020003" pitchFamily="2" charset="0"/>
                        </a:rPr>
                        <a:t>Examen escrito</a:t>
                      </a:r>
                      <a:endParaRPr lang="es-MX" sz="180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1446" marR="101446" marT="0" marB="0" anchor="ctr"/>
                </a:tc>
                <a:tc>
                  <a:txBody>
                    <a:bodyPr/>
                    <a:lstStyle/>
                    <a:p>
                      <a:pPr algn="ctr">
                        <a:spcAft>
                          <a:spcPts val="0"/>
                        </a:spcAft>
                      </a:pPr>
                      <a:r>
                        <a:rPr lang="es-ES_tradnl" sz="1500">
                          <a:effectLst/>
                          <a:latin typeface="Avenir Roman" panose="02000503020000020003" pitchFamily="2" charset="0"/>
                        </a:rPr>
                        <a:t>Ensayo/ cuestionario mixto</a:t>
                      </a:r>
                      <a:endParaRPr lang="es-MX" sz="180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1446" marR="101446" marT="0" marB="0" anchor="ctr"/>
                </a:tc>
                <a:tc>
                  <a:txBody>
                    <a:bodyPr/>
                    <a:lstStyle/>
                    <a:p>
                      <a:pPr algn="ctr">
                        <a:spcAft>
                          <a:spcPts val="0"/>
                        </a:spcAft>
                      </a:pPr>
                      <a:r>
                        <a:rPr lang="es-ES_tradnl" sz="1500" dirty="0">
                          <a:effectLst/>
                          <a:latin typeface="Avenir Roman" panose="02000503020000020003" pitchFamily="2" charset="0"/>
                        </a:rPr>
                        <a:t>100%</a:t>
                      </a:r>
                      <a:endParaRPr lang="es-MX" sz="1800" dirty="0">
                        <a:effectLst/>
                        <a:latin typeface="Avenir Roman" panose="02000503020000020003" pitchFamily="2" charset="0"/>
                      </a:endParaRPr>
                    </a:p>
                    <a:p>
                      <a:pPr>
                        <a:spcAft>
                          <a:spcPts val="0"/>
                        </a:spcAft>
                      </a:pPr>
                      <a:r>
                        <a:rPr lang="es-ES_tradnl" sz="1500" dirty="0">
                          <a:effectLst/>
                          <a:latin typeface="Avenir Roman" panose="02000503020000020003" pitchFamily="2" charset="0"/>
                        </a:rPr>
                        <a:t> </a:t>
                      </a:r>
                      <a:endParaRPr lang="es-MX" sz="180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1446" marR="101446" marT="0" marB="0" anchor="ctr"/>
                </a:tc>
                <a:extLst>
                  <a:ext uri="{0D108BD9-81ED-4DB2-BD59-A6C34878D82A}">
                    <a16:rowId xmlns:a16="http://schemas.microsoft.com/office/drawing/2014/main" val="1380986340"/>
                  </a:ext>
                </a:extLst>
              </a:tr>
            </a:tbl>
          </a:graphicData>
        </a:graphic>
      </p:graphicFrame>
      <p:sp>
        <p:nvSpPr>
          <p:cNvPr id="6" name="Rectangle 1">
            <a:extLst>
              <a:ext uri="{FF2B5EF4-FFF2-40B4-BE49-F238E27FC236}">
                <a16:creationId xmlns:a16="http://schemas.microsoft.com/office/drawing/2014/main" id="{101F0F03-1DEE-054E-898B-C323C71933BE}"/>
              </a:ext>
            </a:extLst>
          </p:cNvPr>
          <p:cNvSpPr>
            <a:spLocks noChangeArrowheads="1"/>
          </p:cNvSpPr>
          <p:nvPr/>
        </p:nvSpPr>
        <p:spPr bwMode="auto">
          <a:xfrm>
            <a:off x="1524004" y="1450413"/>
            <a:ext cx="18034773" cy="67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7576909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708605" y="2377636"/>
            <a:ext cx="4661079" cy="2246769"/>
          </a:xfrm>
          <a:prstGeom prst="rect">
            <a:avLst/>
          </a:prstGeom>
          <a:noFill/>
        </p:spPr>
        <p:txBody>
          <a:bodyPr wrap="square" rtlCol="0">
            <a:spAutoFit/>
          </a:bodyPr>
          <a:lstStyle/>
          <a:p>
            <a:r>
              <a:rPr lang="es-ES" sz="2000" dirty="0">
                <a:latin typeface="Avenir Book"/>
                <a:cs typeface="Avenir Book"/>
              </a:rPr>
              <a:t>Mark </a:t>
            </a:r>
            <a:r>
              <a:rPr lang="es-ES" sz="2000" dirty="0" err="1">
                <a:latin typeface="Avenir Book"/>
                <a:cs typeface="Avenir Book"/>
              </a:rPr>
              <a:t>Cousins</a:t>
            </a:r>
            <a:r>
              <a:rPr lang="es-ES" sz="2000" dirty="0">
                <a:latin typeface="Avenir Book"/>
                <a:cs typeface="Avenir Book"/>
              </a:rPr>
              <a:t> aborda visualmente la historia del cine desde su creación hasta nuestros días a través de 15 episodios y cientos de fragmentos cinematográficos, desde la creación del cine hasta el último </a:t>
            </a:r>
            <a:r>
              <a:rPr lang="es-ES" sz="2000" i="1" dirty="0" err="1">
                <a:latin typeface="Avenir Book"/>
                <a:cs typeface="Avenir Book"/>
              </a:rPr>
              <a:t>blockbuster</a:t>
            </a:r>
            <a:r>
              <a:rPr lang="es-ES" sz="2000" i="1" dirty="0">
                <a:latin typeface="Avenir Book"/>
                <a:cs typeface="Avenir Book"/>
              </a:rPr>
              <a:t> </a:t>
            </a:r>
            <a:r>
              <a:rPr lang="es-ES" sz="2000" dirty="0">
                <a:latin typeface="Avenir Book"/>
                <a:cs typeface="Avenir Book"/>
              </a:rPr>
              <a:t>norteamericano.</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7276540"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THE STORY OF FILM: </a:t>
            </a:r>
            <a:r>
              <a:rPr lang="es-ES" sz="3200" dirty="0" err="1">
                <a:solidFill>
                  <a:schemeClr val="bg1"/>
                </a:solidFill>
                <a:latin typeface="Avenir Black"/>
                <a:cs typeface="Avenir Black"/>
              </a:rPr>
              <a:t>An</a:t>
            </a:r>
            <a:r>
              <a:rPr lang="es-ES" sz="3200" dirty="0">
                <a:solidFill>
                  <a:schemeClr val="bg1"/>
                </a:solidFill>
                <a:latin typeface="Avenir Black"/>
                <a:cs typeface="Avenir Black"/>
              </a:rPr>
              <a:t> </a:t>
            </a:r>
            <a:r>
              <a:rPr lang="es-ES" sz="3200" dirty="0" err="1">
                <a:solidFill>
                  <a:schemeClr val="bg1"/>
                </a:solidFill>
                <a:latin typeface="Avenir Black"/>
                <a:cs typeface="Avenir Black"/>
              </a:rPr>
              <a:t>Odissey</a:t>
            </a:r>
            <a:endParaRPr lang="es-ES" sz="3200" dirty="0">
              <a:solidFill>
                <a:schemeClr val="bg1"/>
              </a:solidFill>
              <a:latin typeface="Avenir Book"/>
              <a:cs typeface="Avenir Boo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1257309" y="1922488"/>
            <a:ext cx="3785339" cy="3785339"/>
          </a:xfrm>
          <a:prstGeom prst="rect">
            <a:avLst/>
          </a:prstGeom>
        </p:spPr>
      </p:pic>
    </p:spTree>
    <p:extLst>
      <p:ext uri="{BB962C8B-B14F-4D97-AF65-F5344CB8AC3E}">
        <p14:creationId xmlns:p14="http://schemas.microsoft.com/office/powerpoint/2010/main" val="3625281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5A1AD7D4-03DA-F04E-99BF-87DE349782A5}"/>
              </a:ext>
            </a:extLst>
          </p:cNvPr>
          <p:cNvPicPr>
            <a:picLocks noGrp="1" noChangeAspect="1"/>
          </p:cNvPicPr>
          <p:nvPr>
            <p:ph idx="1"/>
          </p:nvPr>
        </p:nvPicPr>
        <p:blipFill rotWithShape="1">
          <a:blip r:embed="rId2"/>
          <a:srcRect t="21815" r="-1" b="22514"/>
          <a:stretch/>
        </p:blipFill>
        <p:spPr>
          <a:xfrm>
            <a:off x="1005401" y="-1"/>
            <a:ext cx="10380133" cy="4030679"/>
          </a:xfrm>
          <a:prstGeom prst="rect">
            <a:avLst/>
          </a:prstGeom>
          <a:ln>
            <a:solidFill>
              <a:schemeClr val="accent6"/>
            </a:solidFill>
          </a:ln>
        </p:spPr>
      </p:pic>
      <p:sp>
        <p:nvSpPr>
          <p:cNvPr id="2" name="Título 1">
            <a:extLst>
              <a:ext uri="{FF2B5EF4-FFF2-40B4-BE49-F238E27FC236}">
                <a16:creationId xmlns:a16="http://schemas.microsoft.com/office/drawing/2014/main" id="{7A9988DF-4F8D-5E4D-96E7-56E480D1C727}"/>
              </a:ext>
            </a:extLst>
          </p:cNvPr>
          <p:cNvSpPr>
            <a:spLocks noGrp="1"/>
          </p:cNvSpPr>
          <p:nvPr>
            <p:ph type="title"/>
          </p:nvPr>
        </p:nvSpPr>
        <p:spPr>
          <a:xfrm>
            <a:off x="1974254" y="5166421"/>
            <a:ext cx="8445357" cy="883524"/>
          </a:xfrm>
        </p:spPr>
        <p:txBody>
          <a:bodyPr vert="horz" lIns="91440" tIns="45720" rIns="91440" bIns="45720" rtlCol="0" anchor="t">
            <a:normAutofit/>
          </a:bodyPr>
          <a:lstStyle/>
          <a:p>
            <a:pPr algn="l"/>
            <a:r>
              <a:rPr lang="en-US" sz="4100" dirty="0">
                <a:latin typeface="Avenir Roman" panose="02000503020000020003" pitchFamily="2" charset="0"/>
              </a:rPr>
              <a:t>Los </a:t>
            </a:r>
            <a:r>
              <a:rPr lang="en-US" sz="4100" dirty="0" err="1">
                <a:latin typeface="Avenir Roman" panose="02000503020000020003" pitchFamily="2" charset="0"/>
              </a:rPr>
              <a:t>antecedentes</a:t>
            </a:r>
            <a:r>
              <a:rPr lang="en-US" sz="4100" dirty="0">
                <a:latin typeface="Avenir Roman" panose="02000503020000020003" pitchFamily="2" charset="0"/>
              </a:rPr>
              <a:t> del cine</a:t>
            </a:r>
          </a:p>
        </p:txBody>
      </p:sp>
    </p:spTree>
    <p:extLst>
      <p:ext uri="{BB962C8B-B14F-4D97-AF65-F5344CB8AC3E}">
        <p14:creationId xmlns:p14="http://schemas.microsoft.com/office/powerpoint/2010/main" val="24221425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301979" y="1311327"/>
            <a:ext cx="5369831" cy="4401205"/>
          </a:xfrm>
          <a:prstGeom prst="rect">
            <a:avLst/>
          </a:prstGeom>
          <a:noFill/>
        </p:spPr>
        <p:txBody>
          <a:bodyPr wrap="square" rtlCol="0">
            <a:spAutoFit/>
          </a:bodyPr>
          <a:lstStyle/>
          <a:p>
            <a:r>
              <a:rPr lang="es-ES" sz="2000" b="1" dirty="0">
                <a:latin typeface="Avenir Book"/>
                <a:cs typeface="Avenir Book"/>
              </a:rPr>
              <a:t>La linterna mágica (1646)</a:t>
            </a:r>
          </a:p>
          <a:p>
            <a:endParaRPr lang="es-ES" sz="2000" b="1" dirty="0">
              <a:latin typeface="Avenir Book"/>
              <a:cs typeface="Avenir Book"/>
            </a:endParaRPr>
          </a:p>
          <a:p>
            <a:r>
              <a:rPr lang="es-ES" sz="2000" dirty="0">
                <a:latin typeface="Avenir Book"/>
                <a:cs typeface="Avenir Book"/>
              </a:rPr>
              <a:t>• Aparato óptico, precursor del cinematógrafo. </a:t>
            </a:r>
          </a:p>
          <a:p>
            <a:r>
              <a:rPr lang="es-ES" sz="2000" dirty="0">
                <a:latin typeface="Avenir Book"/>
                <a:cs typeface="Avenir Book"/>
              </a:rPr>
              <a:t>• Se basaba en el diseño de la </a:t>
            </a:r>
            <a:r>
              <a:rPr lang="es-ES" sz="2000" b="1" i="1" dirty="0">
                <a:latin typeface="Avenir Book"/>
                <a:cs typeface="Avenir Book"/>
              </a:rPr>
              <a:t>cámara oscura</a:t>
            </a:r>
            <a:r>
              <a:rPr lang="es-ES" sz="2000" dirty="0">
                <a:latin typeface="Avenir Book"/>
                <a:cs typeface="Avenir Book"/>
              </a:rPr>
              <a:t>, que recibía imágenes del exterior haciéndolas visibles en su interior de la misma</a:t>
            </a:r>
          </a:p>
          <a:p>
            <a:r>
              <a:rPr lang="es-ES" sz="2000" dirty="0">
                <a:latin typeface="Avenir Book"/>
                <a:cs typeface="Avenir Book"/>
              </a:rPr>
              <a:t>• La linterna mágica invertía este proceso y proyectaba las imágenes hacia el exterior. </a:t>
            </a:r>
          </a:p>
          <a:p>
            <a:r>
              <a:rPr lang="es-ES" sz="2000" dirty="0">
                <a:latin typeface="Avenir Book"/>
                <a:cs typeface="Avenir Book"/>
              </a:rPr>
              <a:t>• Atribuido a </a:t>
            </a:r>
            <a:r>
              <a:rPr lang="es-ES" sz="2000" dirty="0" err="1">
                <a:latin typeface="Avenir Book"/>
                <a:cs typeface="Avenir Book"/>
              </a:rPr>
              <a:t>Athanasius</a:t>
            </a:r>
            <a:r>
              <a:rPr lang="es-ES" sz="2000" dirty="0">
                <a:latin typeface="Avenir Book"/>
                <a:cs typeface="Avenir Book"/>
              </a:rPr>
              <a:t> </a:t>
            </a:r>
            <a:r>
              <a:rPr lang="es-ES" sz="2000" dirty="0" err="1">
                <a:latin typeface="Avenir Book"/>
                <a:cs typeface="Avenir Book"/>
              </a:rPr>
              <a:t>Kircher</a:t>
            </a:r>
            <a:r>
              <a:rPr lang="es-ES" sz="2000" dirty="0">
                <a:latin typeface="Avenir Book"/>
                <a:cs typeface="Avenir Book"/>
              </a:rPr>
              <a:t>, quien en 1646 publicó </a:t>
            </a:r>
            <a:r>
              <a:rPr lang="es-ES" sz="2000" i="1" dirty="0" err="1">
                <a:latin typeface="Avenir Book"/>
                <a:cs typeface="Avenir Book"/>
              </a:rPr>
              <a:t>Ars</a:t>
            </a:r>
            <a:r>
              <a:rPr lang="es-ES" sz="2000" i="1" dirty="0">
                <a:latin typeface="Avenir Book"/>
                <a:cs typeface="Avenir Book"/>
              </a:rPr>
              <a:t> Magna </a:t>
            </a:r>
            <a:r>
              <a:rPr lang="es-ES" sz="2000" i="1" dirty="0" err="1">
                <a:latin typeface="Avenir Book"/>
                <a:cs typeface="Avenir Book"/>
              </a:rPr>
              <a:t>Lucis</a:t>
            </a:r>
            <a:r>
              <a:rPr lang="es-ES" sz="2000" i="1" dirty="0">
                <a:latin typeface="Avenir Book"/>
                <a:cs typeface="Avenir Book"/>
              </a:rPr>
              <a:t> et </a:t>
            </a:r>
            <a:r>
              <a:rPr lang="es-ES" sz="2000" i="1" dirty="0" err="1">
                <a:latin typeface="Avenir Book"/>
                <a:cs typeface="Avenir Book"/>
              </a:rPr>
              <a:t>Umbrae</a:t>
            </a:r>
            <a:r>
              <a:rPr lang="es-ES" sz="2000" dirty="0">
                <a:latin typeface="Avenir Book"/>
                <a:cs typeface="Avenir Book"/>
              </a:rPr>
              <a:t> (‘La gran ciencia de la luz y la oscuridad’)</a:t>
            </a:r>
            <a:endParaRPr lang="es-ES" sz="2000" b="1" dirty="0">
              <a:latin typeface="Avenir Book"/>
              <a:cs typeface="Avenir Book"/>
            </a:endParaRPr>
          </a:p>
          <a:p>
            <a:endParaRPr lang="es-ES" sz="2000" b="1" dirty="0">
              <a:latin typeface="Avenir Book"/>
              <a:cs typeface="Avenir Book"/>
            </a:endParaRP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8615306"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Unidad 1. Antecedentes históricos del cine</a:t>
            </a:r>
            <a:endParaRPr lang="es-ES" sz="3200" dirty="0">
              <a:solidFill>
                <a:schemeClr val="bg1"/>
              </a:solidFill>
              <a:latin typeface="Avenir Book"/>
              <a:cs typeface="Avenir Boo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HISTORIA </a:t>
            </a:r>
            <a:r>
              <a:rPr lang="es-ES" sz="900" dirty="0">
                <a:solidFill>
                  <a:schemeClr val="bg1"/>
                </a:solidFill>
                <a:latin typeface="Avenir Book"/>
                <a:cs typeface="Avenir Book"/>
              </a:rPr>
              <a:t>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1524004" y="1311328"/>
            <a:ext cx="3337242" cy="4381549"/>
          </a:xfrm>
          <a:prstGeom prst="rect">
            <a:avLst/>
          </a:prstGeom>
        </p:spPr>
      </p:pic>
      <p:pic>
        <p:nvPicPr>
          <p:cNvPr id="9" name="Imagen 8">
            <a:extLst>
              <a:ext uri="{FF2B5EF4-FFF2-40B4-BE49-F238E27FC236}">
                <a16:creationId xmlns:a16="http://schemas.microsoft.com/office/drawing/2014/main" id="{CD92BFD1-9872-C84E-841A-B9140A183B50}"/>
              </a:ext>
            </a:extLst>
          </p:cNvPr>
          <p:cNvPicPr>
            <a:picLocks noChangeAspect="1"/>
          </p:cNvPicPr>
          <p:nvPr/>
        </p:nvPicPr>
        <p:blipFill>
          <a:blip r:embed="rId4"/>
          <a:stretch>
            <a:fillRect/>
          </a:stretch>
        </p:blipFill>
        <p:spPr>
          <a:xfrm>
            <a:off x="813518" y="5828100"/>
            <a:ext cx="1044465" cy="797741"/>
          </a:xfrm>
          <a:prstGeom prst="rect">
            <a:avLst/>
          </a:prstGeom>
        </p:spPr>
      </p:pic>
    </p:spTree>
    <p:extLst>
      <p:ext uri="{BB962C8B-B14F-4D97-AF65-F5344CB8AC3E}">
        <p14:creationId xmlns:p14="http://schemas.microsoft.com/office/powerpoint/2010/main" val="19418467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679518" y="3842075"/>
            <a:ext cx="9751208" cy="2246769"/>
          </a:xfrm>
          <a:prstGeom prst="rect">
            <a:avLst/>
          </a:prstGeom>
          <a:noFill/>
        </p:spPr>
        <p:txBody>
          <a:bodyPr wrap="square" rtlCol="0">
            <a:spAutoFit/>
          </a:bodyPr>
          <a:lstStyle/>
          <a:p>
            <a:r>
              <a:rPr lang="es-ES" sz="2000" b="1" dirty="0">
                <a:latin typeface="Avenir Book"/>
                <a:cs typeface="Avenir Book"/>
              </a:rPr>
              <a:t>La linterna mágica (1646)</a:t>
            </a:r>
          </a:p>
          <a:p>
            <a:endParaRPr lang="es-ES" sz="2000" b="1" dirty="0">
              <a:latin typeface="Avenir Book"/>
              <a:cs typeface="Avenir Book"/>
            </a:endParaRPr>
          </a:p>
          <a:p>
            <a:pPr algn="just"/>
            <a:r>
              <a:rPr lang="es-ES" sz="2000" dirty="0">
                <a:latin typeface="Avenir Book"/>
                <a:cs typeface="Avenir Book"/>
              </a:rPr>
              <a:t>• Consistía en una cámara oscura con un juego de lentes y un soporte corredizo en el que se colocaban transparencias pintadas sobre placas de vidrio. Estas imágenes se iluminaban con una lámpara de aceite, y para que el humo pudiera tener salida se dotaba al conjunto de una vistosa chimenea. </a:t>
            </a:r>
          </a:p>
          <a:p>
            <a:endParaRPr lang="es-ES" sz="2000" b="1" dirty="0">
              <a:latin typeface="Avenir Book"/>
              <a:cs typeface="Avenir Book"/>
            </a:endParaRP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8615306"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Unidad 1. Antecedentes históricos del cine</a:t>
            </a:r>
            <a:endParaRPr lang="es-ES" sz="3200" dirty="0">
              <a:solidFill>
                <a:schemeClr val="bg1"/>
              </a:solidFill>
              <a:latin typeface="Avenir Book"/>
              <a:cs typeface="Avenir Boo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HISTORIA </a:t>
            </a:r>
            <a:r>
              <a:rPr lang="es-ES" sz="900" dirty="0">
                <a:solidFill>
                  <a:schemeClr val="bg1"/>
                </a:solidFill>
                <a:latin typeface="Avenir Book"/>
                <a:cs typeface="Avenir Book"/>
              </a:rPr>
              <a:t>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2214650" y="977900"/>
            <a:ext cx="8680944" cy="2729916"/>
          </a:xfrm>
          <a:prstGeom prst="rect">
            <a:avLst/>
          </a:prstGeom>
        </p:spPr>
      </p:pic>
      <p:pic>
        <p:nvPicPr>
          <p:cNvPr id="9" name="Imagen 8">
            <a:extLst>
              <a:ext uri="{FF2B5EF4-FFF2-40B4-BE49-F238E27FC236}">
                <a16:creationId xmlns:a16="http://schemas.microsoft.com/office/drawing/2014/main" id="{CD92BFD1-9872-C84E-841A-B9140A183B50}"/>
              </a:ext>
            </a:extLst>
          </p:cNvPr>
          <p:cNvPicPr>
            <a:picLocks noChangeAspect="1"/>
          </p:cNvPicPr>
          <p:nvPr/>
        </p:nvPicPr>
        <p:blipFill>
          <a:blip r:embed="rId4"/>
          <a:stretch>
            <a:fillRect/>
          </a:stretch>
        </p:blipFill>
        <p:spPr>
          <a:xfrm>
            <a:off x="813518" y="5828100"/>
            <a:ext cx="1044465" cy="797741"/>
          </a:xfrm>
          <a:prstGeom prst="rect">
            <a:avLst/>
          </a:prstGeom>
        </p:spPr>
      </p:pic>
    </p:spTree>
    <p:extLst>
      <p:ext uri="{BB962C8B-B14F-4D97-AF65-F5344CB8AC3E}">
        <p14:creationId xmlns:p14="http://schemas.microsoft.com/office/powerpoint/2010/main" val="12727584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552246"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prstClr val="white"/>
              </a:solidFill>
              <a:latin typeface="Calibri"/>
            </a:endParaRPr>
          </a:p>
        </p:txBody>
      </p:sp>
      <p:sp>
        <p:nvSpPr>
          <p:cNvPr id="13" name="Rectángulo 12"/>
          <p:cNvSpPr/>
          <p:nvPr/>
        </p:nvSpPr>
        <p:spPr>
          <a:xfrm>
            <a:off x="90247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prstClr val="white"/>
              </a:solidFill>
              <a:latin typeface="Calibri"/>
            </a:endParaRPr>
          </a:p>
        </p:txBody>
      </p:sp>
      <p:pic>
        <p:nvPicPr>
          <p:cNvPr id="5" name="Imagen 4">
            <a:extLst>
              <a:ext uri="{FF2B5EF4-FFF2-40B4-BE49-F238E27FC236}">
                <a16:creationId xmlns:a16="http://schemas.microsoft.com/office/drawing/2014/main" id="{5513A12A-07EB-ED48-9C40-723E205567A5}"/>
              </a:ext>
            </a:extLst>
          </p:cNvPr>
          <p:cNvPicPr>
            <a:picLocks noChangeAspect="1"/>
          </p:cNvPicPr>
          <p:nvPr/>
        </p:nvPicPr>
        <p:blipFill>
          <a:blip r:embed="rId3"/>
          <a:stretch>
            <a:fillRect/>
          </a:stretch>
        </p:blipFill>
        <p:spPr>
          <a:xfrm>
            <a:off x="5446034" y="2361774"/>
            <a:ext cx="6293127" cy="35409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a:extLst>
              <a:ext uri="{FF2B5EF4-FFF2-40B4-BE49-F238E27FC236}">
                <a16:creationId xmlns:a16="http://schemas.microsoft.com/office/drawing/2014/main" id="{33368FD7-1186-CE4B-A54B-FDD474D6DB70}"/>
              </a:ext>
            </a:extLst>
          </p:cNvPr>
          <p:cNvPicPr>
            <a:picLocks noChangeAspect="1"/>
          </p:cNvPicPr>
          <p:nvPr/>
        </p:nvPicPr>
        <p:blipFill>
          <a:blip r:embed="rId4"/>
          <a:stretch>
            <a:fillRect/>
          </a:stretch>
        </p:blipFill>
        <p:spPr>
          <a:xfrm>
            <a:off x="1243799" y="287396"/>
            <a:ext cx="6081137" cy="1166459"/>
          </a:xfrm>
          <a:prstGeom prst="rect">
            <a:avLst/>
          </a:prstGeom>
        </p:spPr>
      </p:pic>
      <p:pic>
        <p:nvPicPr>
          <p:cNvPr id="7" name="Imagen 6">
            <a:extLst>
              <a:ext uri="{FF2B5EF4-FFF2-40B4-BE49-F238E27FC236}">
                <a16:creationId xmlns:a16="http://schemas.microsoft.com/office/drawing/2014/main" id="{2E6C6DE4-6726-F14D-8D8F-5DD613E5FDA8}"/>
              </a:ext>
            </a:extLst>
          </p:cNvPr>
          <p:cNvPicPr>
            <a:picLocks noChangeAspect="1"/>
          </p:cNvPicPr>
          <p:nvPr/>
        </p:nvPicPr>
        <p:blipFill>
          <a:blip r:embed="rId5"/>
          <a:stretch>
            <a:fillRect/>
          </a:stretch>
        </p:blipFill>
        <p:spPr>
          <a:xfrm>
            <a:off x="10043128" y="251994"/>
            <a:ext cx="1792414" cy="1369009"/>
          </a:xfrm>
          <a:prstGeom prst="rect">
            <a:avLst/>
          </a:prstGeom>
        </p:spPr>
      </p:pic>
      <p:sp>
        <p:nvSpPr>
          <p:cNvPr id="2" name="Título 1"/>
          <p:cNvSpPr>
            <a:spLocks noGrp="1"/>
          </p:cNvSpPr>
          <p:nvPr>
            <p:ph type="ctrTitle"/>
          </p:nvPr>
        </p:nvSpPr>
        <p:spPr>
          <a:xfrm>
            <a:off x="1430719" y="2400686"/>
            <a:ext cx="3754124" cy="2735520"/>
          </a:xfrm>
        </p:spPr>
        <p:txBody>
          <a:bodyPr>
            <a:normAutofit/>
          </a:bodyPr>
          <a:lstStyle/>
          <a:p>
            <a:pPr algn="l"/>
            <a:r>
              <a:rPr lang="es-ES" sz="3200" dirty="0">
                <a:latin typeface="Avenir Black"/>
                <a:cs typeface="Avenir Black"/>
              </a:rPr>
              <a:t>HISTORIA CINE UNIVERSAL</a:t>
            </a:r>
            <a:br>
              <a:rPr lang="es-ES" sz="3500" dirty="0">
                <a:latin typeface="Avenir Black"/>
                <a:cs typeface="Avenir Black"/>
              </a:rPr>
            </a:br>
            <a:r>
              <a:rPr lang="es-ES" sz="2700" dirty="0">
                <a:latin typeface="Avenir Black"/>
                <a:cs typeface="Avenir Black"/>
              </a:rPr>
              <a:t>LEC</a:t>
            </a:r>
            <a:br>
              <a:rPr lang="es-ES" dirty="0">
                <a:latin typeface="Avenir Black"/>
                <a:cs typeface="Avenir Black"/>
              </a:rPr>
            </a:br>
            <a:r>
              <a:rPr lang="es-ES" sz="2000" dirty="0">
                <a:solidFill>
                  <a:srgbClr val="9D8536"/>
                </a:solidFill>
                <a:latin typeface="Avenir Roman"/>
                <a:cs typeface="Avenir Black"/>
              </a:rPr>
              <a:t>Mtro. Felipe de Jesús Díaz Hernández </a:t>
            </a:r>
            <a:br>
              <a:rPr lang="es-ES" sz="2000" dirty="0">
                <a:solidFill>
                  <a:srgbClr val="9D8536"/>
                </a:solidFill>
                <a:latin typeface="Avenir Roman"/>
                <a:cs typeface="Avenir Black"/>
              </a:rPr>
            </a:br>
            <a:r>
              <a:rPr lang="es-ES" sz="2000" dirty="0">
                <a:latin typeface="Avenir Roman"/>
                <a:cs typeface="Avenir Roman"/>
              </a:rPr>
              <a:t>Escuela de Artes Escénicas</a:t>
            </a:r>
            <a:br>
              <a:rPr lang="es-ES" sz="2000" dirty="0">
                <a:latin typeface="Avenir Roman"/>
                <a:cs typeface="Avenir Roman"/>
              </a:rPr>
            </a:br>
            <a:r>
              <a:rPr lang="es-ES" sz="1700" dirty="0">
                <a:latin typeface="Avenir Book"/>
                <a:cs typeface="Avenir Roman"/>
              </a:rPr>
              <a:t>Agosto de 2018</a:t>
            </a:r>
            <a:endParaRPr lang="es-ES" sz="1700" dirty="0">
              <a:latin typeface="Avenir Book"/>
              <a:cs typeface="Avenir Book"/>
            </a:endParaRPr>
          </a:p>
        </p:txBody>
      </p:sp>
    </p:spTree>
    <p:extLst>
      <p:ext uri="{BB962C8B-B14F-4D97-AF65-F5344CB8AC3E}">
        <p14:creationId xmlns:p14="http://schemas.microsoft.com/office/powerpoint/2010/main" val="636707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163256" y="822106"/>
            <a:ext cx="6446912" cy="5940088"/>
          </a:xfrm>
          <a:prstGeom prst="rect">
            <a:avLst/>
          </a:prstGeom>
          <a:noFill/>
        </p:spPr>
        <p:txBody>
          <a:bodyPr wrap="square" rtlCol="0">
            <a:spAutoFit/>
          </a:bodyPr>
          <a:lstStyle/>
          <a:p>
            <a:pPr algn="just"/>
            <a:r>
              <a:rPr lang="es-ES" sz="2000" b="1" dirty="0">
                <a:latin typeface="Avenir Book"/>
                <a:cs typeface="Avenir Book"/>
              </a:rPr>
              <a:t>El </a:t>
            </a:r>
            <a:r>
              <a:rPr lang="es-ES" sz="2000" b="1" dirty="0" err="1">
                <a:latin typeface="Avenir Book"/>
                <a:cs typeface="Avenir Book"/>
              </a:rPr>
              <a:t>taumatropo</a:t>
            </a:r>
            <a:r>
              <a:rPr lang="es-ES" sz="2000" b="1" dirty="0">
                <a:latin typeface="Avenir Book"/>
                <a:cs typeface="Avenir Book"/>
              </a:rPr>
              <a:t> (1824)  </a:t>
            </a:r>
          </a:p>
          <a:p>
            <a:pPr algn="just"/>
            <a:endParaRPr lang="es-ES" sz="2000" b="1" dirty="0">
              <a:latin typeface="Avenir Book"/>
              <a:cs typeface="Avenir Book"/>
            </a:endParaRPr>
          </a:p>
          <a:p>
            <a:pPr algn="just"/>
            <a:r>
              <a:rPr lang="es-ES" sz="2000" dirty="0">
                <a:latin typeface="Avenir Book"/>
                <a:cs typeface="Avenir Book"/>
              </a:rPr>
              <a:t>• ”Maravilla giratoria” o “</a:t>
            </a:r>
            <a:r>
              <a:rPr lang="es-ES" sz="2000" dirty="0" err="1">
                <a:latin typeface="Avenir Book"/>
                <a:cs typeface="Avenir Book"/>
              </a:rPr>
              <a:t>Wonderturner</a:t>
            </a:r>
            <a:r>
              <a:rPr lang="es-ES" sz="2000" dirty="0">
                <a:latin typeface="Avenir Book"/>
                <a:cs typeface="Avenir Book"/>
              </a:rPr>
              <a:t>”, es un juguete que reproduce el movimiento mediante dos imágenes. </a:t>
            </a:r>
          </a:p>
          <a:p>
            <a:pPr algn="just"/>
            <a:endParaRPr lang="es-ES" sz="2000" dirty="0">
              <a:latin typeface="Avenir Book"/>
              <a:cs typeface="Avenir Book"/>
            </a:endParaRPr>
          </a:p>
          <a:p>
            <a:pPr algn="just"/>
            <a:r>
              <a:rPr lang="es-ES" sz="2000" dirty="0">
                <a:latin typeface="Avenir Book"/>
                <a:cs typeface="Avenir Book"/>
              </a:rPr>
              <a:t>•Consiste en un disco con dos imágenes diferentes en ambos lados y un trozo de cuerda a cada lado del disco. Ambas se unen estirando la cuerda entre los dedos, haciendo al disco girar. El rápido giro produce, ópticamente, la ilusión de que ambas imágenes están juntas. </a:t>
            </a:r>
          </a:p>
          <a:p>
            <a:pPr algn="just"/>
            <a:endParaRPr lang="es-ES" sz="2000" dirty="0">
              <a:latin typeface="Avenir Book"/>
              <a:cs typeface="Avenir Book"/>
            </a:endParaRPr>
          </a:p>
          <a:p>
            <a:pPr algn="just"/>
            <a:r>
              <a:rPr lang="es-ES" sz="2000" dirty="0">
                <a:latin typeface="Avenir Book"/>
                <a:cs typeface="Avenir Book"/>
              </a:rPr>
              <a:t>• Atribuido a John </a:t>
            </a:r>
            <a:r>
              <a:rPr lang="es-ES" sz="2000" dirty="0" err="1">
                <a:latin typeface="Avenir Book"/>
                <a:cs typeface="Avenir Book"/>
              </a:rPr>
              <a:t>Ayrton</a:t>
            </a:r>
            <a:r>
              <a:rPr lang="es-ES" sz="2000" dirty="0">
                <a:latin typeface="Avenir Book"/>
                <a:cs typeface="Avenir Book"/>
              </a:rPr>
              <a:t> Paris, demostró el principio de persistencia retiniana.</a:t>
            </a:r>
          </a:p>
          <a:p>
            <a:pPr algn="just"/>
            <a:endParaRPr lang="es-ES" sz="2000" dirty="0">
              <a:latin typeface="Avenir Book"/>
              <a:cs typeface="Avenir Book"/>
            </a:endParaRPr>
          </a:p>
          <a:p>
            <a:pPr algn="just"/>
            <a:r>
              <a:rPr lang="es-ES" sz="2000" dirty="0">
                <a:latin typeface="Avenir Book"/>
                <a:cs typeface="Avenir Book"/>
              </a:rPr>
              <a:t>•Precursor de otros instrumentos más complejos, el zoótropo y el </a:t>
            </a:r>
            <a:r>
              <a:rPr lang="es-ES" sz="2000" dirty="0" err="1">
                <a:latin typeface="Avenir Book"/>
                <a:cs typeface="Avenir Book"/>
              </a:rPr>
              <a:t>praxinoscopio</a:t>
            </a:r>
            <a:r>
              <a:rPr lang="es-ES" sz="2000" dirty="0">
                <a:latin typeface="Avenir Book"/>
                <a:cs typeface="Avenir Book"/>
              </a:rPr>
              <a:t>.</a:t>
            </a:r>
          </a:p>
          <a:p>
            <a:pPr algn="just"/>
            <a:endParaRPr lang="es-ES" sz="2000" dirty="0">
              <a:latin typeface="Avenir Book"/>
              <a:cs typeface="Avenir Book"/>
            </a:endParaRPr>
          </a:p>
        </p:txBody>
      </p:sp>
      <p:sp>
        <p:nvSpPr>
          <p:cNvPr id="18" name="Título 1"/>
          <p:cNvSpPr txBox="1">
            <a:spLocks/>
          </p:cNvSpPr>
          <p:nvPr/>
        </p:nvSpPr>
        <p:spPr>
          <a:xfrm>
            <a:off x="1060169" y="127819"/>
            <a:ext cx="7720037" cy="77637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latin typeface="Avenir Black"/>
                <a:cs typeface="Avenir Black"/>
              </a:rPr>
              <a:t>Unidad 1. Antecedentes históricos del cine</a:t>
            </a:r>
            <a:endParaRPr lang="es-ES" sz="2800" dirty="0">
              <a:latin typeface="Avenir Book"/>
              <a:cs typeface="Avenir Boo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6" name="Imagen 5">
            <a:extLst>
              <a:ext uri="{FF2B5EF4-FFF2-40B4-BE49-F238E27FC236}">
                <a16:creationId xmlns:a16="http://schemas.microsoft.com/office/drawing/2014/main" id="{0EFF2C90-0ABB-E54E-A21F-E60E1E585F89}"/>
              </a:ext>
            </a:extLst>
          </p:cNvPr>
          <p:cNvPicPr>
            <a:picLocks noChangeAspect="1"/>
          </p:cNvPicPr>
          <p:nvPr/>
        </p:nvPicPr>
        <p:blipFill>
          <a:blip r:embed="rId3"/>
          <a:stretch>
            <a:fillRect/>
          </a:stretch>
        </p:blipFill>
        <p:spPr>
          <a:xfrm>
            <a:off x="8214562" y="904567"/>
            <a:ext cx="3810289" cy="5397910"/>
          </a:xfrm>
          <a:prstGeom prst="rect">
            <a:avLst/>
          </a:prstGeom>
        </p:spPr>
      </p:pic>
    </p:spTree>
    <p:extLst>
      <p:ext uri="{BB962C8B-B14F-4D97-AF65-F5344CB8AC3E}">
        <p14:creationId xmlns:p14="http://schemas.microsoft.com/office/powerpoint/2010/main" val="36257011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4">
            <a:extLst>
              <a:ext uri="{FF2B5EF4-FFF2-40B4-BE49-F238E27FC236}">
                <a16:creationId xmlns:a16="http://schemas.microsoft.com/office/drawing/2014/main" id="{D424077D-9699-884C-9AE5-A5A79B92841E}"/>
              </a:ext>
            </a:extLst>
          </p:cNvPr>
          <p:cNvPicPr>
            <a:picLocks noChangeAspect="1"/>
          </p:cNvPicPr>
          <p:nvPr/>
        </p:nvPicPr>
        <p:blipFill>
          <a:blip r:embed="rId2"/>
          <a:stretch>
            <a:fillRect/>
          </a:stretch>
        </p:blipFill>
        <p:spPr>
          <a:xfrm>
            <a:off x="5545395" y="1818614"/>
            <a:ext cx="6303881" cy="3677264"/>
          </a:xfrm>
          <a:prstGeom prst="rect">
            <a:avLst/>
          </a:prstGeom>
        </p:spPr>
      </p:pic>
      <p:sp>
        <p:nvSpPr>
          <p:cNvPr id="2" name="Título 1">
            <a:extLst>
              <a:ext uri="{FF2B5EF4-FFF2-40B4-BE49-F238E27FC236}">
                <a16:creationId xmlns:a16="http://schemas.microsoft.com/office/drawing/2014/main" id="{040039B0-BCA0-B540-9088-0A715FF23A41}"/>
              </a:ext>
            </a:extLst>
          </p:cNvPr>
          <p:cNvSpPr>
            <a:spLocks noGrp="1"/>
          </p:cNvSpPr>
          <p:nvPr>
            <p:ph type="title"/>
          </p:nvPr>
        </p:nvSpPr>
        <p:spPr>
          <a:xfrm>
            <a:off x="7136673" y="661125"/>
            <a:ext cx="3944282" cy="656950"/>
          </a:xfrm>
        </p:spPr>
        <p:txBody>
          <a:bodyPr>
            <a:normAutofit/>
          </a:bodyPr>
          <a:lstStyle/>
          <a:p>
            <a:pPr algn="l"/>
            <a:r>
              <a:rPr lang="es-ES_tradnl" sz="2400" b="1" dirty="0">
                <a:latin typeface="Avenir Black" panose="02000503020000020003" pitchFamily="2" charset="0"/>
              </a:rPr>
              <a:t>La persistencia retiniana</a:t>
            </a:r>
            <a:endParaRPr lang="es-MX" sz="2100" b="1" dirty="0">
              <a:latin typeface="Avenir Black" panose="02000503020000020003" pitchFamily="2" charset="0"/>
            </a:endParaRPr>
          </a:p>
        </p:txBody>
      </p:sp>
      <p:sp>
        <p:nvSpPr>
          <p:cNvPr id="10" name="Content Placeholder 9">
            <a:extLst>
              <a:ext uri="{FF2B5EF4-FFF2-40B4-BE49-F238E27FC236}">
                <a16:creationId xmlns:a16="http://schemas.microsoft.com/office/drawing/2014/main" id="{25741127-D1B2-4658-BD75-26E227C379CF}"/>
              </a:ext>
            </a:extLst>
          </p:cNvPr>
          <p:cNvSpPr>
            <a:spLocks noGrp="1"/>
          </p:cNvSpPr>
          <p:nvPr>
            <p:ph idx="1"/>
          </p:nvPr>
        </p:nvSpPr>
        <p:spPr>
          <a:xfrm>
            <a:off x="1111045" y="206476"/>
            <a:ext cx="4345858" cy="6430297"/>
          </a:xfrm>
        </p:spPr>
        <p:txBody>
          <a:bodyPr>
            <a:noAutofit/>
          </a:bodyPr>
          <a:lstStyle/>
          <a:p>
            <a:r>
              <a:rPr lang="es-ES_tradnl" sz="1800" dirty="0">
                <a:latin typeface="Avenir Roman" panose="02000503020000020003" pitchFamily="2" charset="0"/>
              </a:rPr>
              <a:t>La persistencia retiniana es una característica de nuestro ojo que provoca que las imágenes que observa la retina no se borren instantáneamente. </a:t>
            </a:r>
          </a:p>
          <a:p>
            <a:r>
              <a:rPr lang="es-ES_tradnl" sz="1800" dirty="0">
                <a:latin typeface="Avenir Roman" panose="02000503020000020003" pitchFamily="2" charset="0"/>
              </a:rPr>
              <a:t>Hace que en el cerebro queden guardadas por un instante. </a:t>
            </a:r>
          </a:p>
          <a:p>
            <a:r>
              <a:rPr lang="es-ES_tradnl" sz="1800" dirty="0">
                <a:latin typeface="Avenir Roman" panose="02000503020000020003" pitchFamily="2" charset="0"/>
              </a:rPr>
              <a:t>Esto permite al ojo dar continuidad al movimiento de imágenes que de otro modo aparecerían como estáticas.</a:t>
            </a:r>
          </a:p>
          <a:p>
            <a:r>
              <a:rPr lang="es-ES_tradnl" sz="1800" dirty="0">
                <a:latin typeface="Avenir Roman" panose="02000503020000020003" pitchFamily="2" charset="0"/>
              </a:rPr>
              <a:t>A pesar de la facilidad con que se comprende este principio, muchos científicos lo ponen en duda en la actualidad.</a:t>
            </a:r>
          </a:p>
        </p:txBody>
      </p:sp>
    </p:spTree>
    <p:extLst>
      <p:ext uri="{BB962C8B-B14F-4D97-AF65-F5344CB8AC3E}">
        <p14:creationId xmlns:p14="http://schemas.microsoft.com/office/powerpoint/2010/main" val="22952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598230" y="1484671"/>
            <a:ext cx="5938684" cy="4247317"/>
          </a:xfrm>
          <a:prstGeom prst="rect">
            <a:avLst/>
          </a:prstGeom>
          <a:noFill/>
        </p:spPr>
        <p:txBody>
          <a:bodyPr wrap="square" rtlCol="0">
            <a:spAutoFit/>
          </a:bodyPr>
          <a:lstStyle/>
          <a:p>
            <a:r>
              <a:rPr lang="es-ES" dirty="0">
                <a:latin typeface="Avenir Book"/>
                <a:cs typeface="Avenir Book"/>
              </a:rPr>
              <a:t>• Fenaquistiscopio fue un juguete inventado por Joseph  </a:t>
            </a:r>
            <a:r>
              <a:rPr lang="es-ES" dirty="0" err="1">
                <a:latin typeface="Avenir Book"/>
                <a:cs typeface="Avenir Book"/>
              </a:rPr>
              <a:t>Plateau</a:t>
            </a:r>
            <a:r>
              <a:rPr lang="es-ES" dirty="0">
                <a:latin typeface="Avenir Book"/>
                <a:cs typeface="Avenir Book"/>
              </a:rPr>
              <a:t> para demostrar su teoría de la persistencia retiniana en 1829.</a:t>
            </a:r>
          </a:p>
          <a:p>
            <a:endParaRPr lang="es-ES" dirty="0">
              <a:latin typeface="Avenir Book"/>
              <a:cs typeface="Avenir Book"/>
            </a:endParaRPr>
          </a:p>
          <a:p>
            <a:r>
              <a:rPr lang="es-ES" dirty="0">
                <a:latin typeface="Avenir Book"/>
                <a:cs typeface="Avenir Book"/>
              </a:rPr>
              <a:t>• Consiste en varios dibujos de un mismo objeto, en posiciones ligeramente diferentes, distribuidos por una placa circular lisa. Cuando esa placa se hace girar frente a un espejo, se crea la ilusión de una imagen en movimiento.</a:t>
            </a:r>
          </a:p>
          <a:p>
            <a:endParaRPr lang="es-ES" dirty="0">
              <a:latin typeface="Avenir Book"/>
              <a:cs typeface="Avenir Book"/>
            </a:endParaRPr>
          </a:p>
          <a:p>
            <a:r>
              <a:rPr lang="es-ES" dirty="0">
                <a:latin typeface="Avenir Book"/>
                <a:cs typeface="Avenir Book"/>
              </a:rPr>
              <a:t>• </a:t>
            </a:r>
            <a:r>
              <a:rPr lang="es-ES" dirty="0" err="1">
                <a:latin typeface="Avenir Book"/>
                <a:cs typeface="Avenir Book"/>
              </a:rPr>
              <a:t>Plateau</a:t>
            </a:r>
            <a:r>
              <a:rPr lang="es-ES" dirty="0">
                <a:latin typeface="Avenir Book"/>
                <a:cs typeface="Avenir Book"/>
              </a:rPr>
              <a:t> descubrió que el número de imágenes para lograr una ilusión de movimiento óptima era dieciséis, lo que con posterioridad aplicarían los primeros cineastas usando dieciséis fotogramas por segundo para las primeras películas.</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El fenaquistiscopio de </a:t>
            </a:r>
            <a:r>
              <a:rPr lang="es-ES" sz="3200" dirty="0" err="1">
                <a:solidFill>
                  <a:schemeClr val="bg1"/>
                </a:solidFill>
                <a:latin typeface="Avenir Black"/>
                <a:cs typeface="Avenir Black"/>
              </a:rPr>
              <a:t>Plateau</a:t>
            </a:r>
            <a:endParaRPr lang="es-ES" sz="3200" dirty="0">
              <a:solidFill>
                <a:schemeClr val="bg1"/>
              </a:solidFill>
              <a:latin typeface="Avenir Black"/>
              <a:cs typeface="Avenir Blac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630224" y="1372044"/>
            <a:ext cx="4527273" cy="4637312"/>
          </a:xfrm>
          <a:prstGeom prst="rect">
            <a:avLst/>
          </a:prstGeom>
        </p:spPr>
      </p:pic>
    </p:spTree>
    <p:extLst>
      <p:ext uri="{BB962C8B-B14F-4D97-AF65-F5344CB8AC3E}">
        <p14:creationId xmlns:p14="http://schemas.microsoft.com/office/powerpoint/2010/main" val="32380560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930427" y="2016150"/>
            <a:ext cx="6073890" cy="3785652"/>
          </a:xfrm>
          <a:prstGeom prst="rect">
            <a:avLst/>
          </a:prstGeom>
          <a:noFill/>
        </p:spPr>
        <p:txBody>
          <a:bodyPr wrap="square" rtlCol="0">
            <a:spAutoFit/>
          </a:bodyPr>
          <a:lstStyle/>
          <a:p>
            <a:r>
              <a:rPr lang="es-ES" sz="2400" dirty="0">
                <a:latin typeface="Avenir Book"/>
                <a:cs typeface="Avenir Book"/>
              </a:rPr>
              <a:t>"El zoótropo" (inventado por el inglés William George </a:t>
            </a:r>
            <a:r>
              <a:rPr lang="es-ES" sz="2400" dirty="0" err="1">
                <a:latin typeface="Avenir Book"/>
                <a:cs typeface="Avenir Book"/>
              </a:rPr>
              <a:t>Hörner</a:t>
            </a:r>
            <a:r>
              <a:rPr lang="es-ES" sz="2400" dirty="0">
                <a:latin typeface="Avenir Book"/>
                <a:cs typeface="Avenir Book"/>
              </a:rPr>
              <a:t>) fue un instrumento que se convirtió en juguete</a:t>
            </a:r>
          </a:p>
          <a:p>
            <a:endParaRPr lang="es-ES" sz="2400" dirty="0">
              <a:latin typeface="Avenir Book"/>
              <a:cs typeface="Avenir Book"/>
            </a:endParaRPr>
          </a:p>
          <a:p>
            <a:r>
              <a:rPr lang="es-ES" sz="2400" dirty="0">
                <a:latin typeface="Avenir Book"/>
                <a:cs typeface="Avenir Book"/>
              </a:rPr>
              <a:t>Consta de una serie de dibujos impresos en sentido horizontal en bandas de papel colocadas en el interior de un tambor giratorio montado sobre un eje, se basa igualmente en la persistencia de las imágenes en la retina.</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682383" y="170829"/>
            <a:ext cx="7946179" cy="68718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El zoótropo</a:t>
            </a:r>
            <a:endParaRPr lang="es-ES" sz="3200" dirty="0">
              <a:solidFill>
                <a:schemeClr val="bg1"/>
              </a:solidFill>
              <a:latin typeface="Avenir Book"/>
              <a:cs typeface="Avenir Boo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726027" y="1422944"/>
            <a:ext cx="4867755" cy="4972065"/>
          </a:xfrm>
          <a:prstGeom prst="rect">
            <a:avLst/>
          </a:prstGeom>
        </p:spPr>
      </p:pic>
    </p:spTree>
    <p:extLst>
      <p:ext uri="{BB962C8B-B14F-4D97-AF65-F5344CB8AC3E}">
        <p14:creationId xmlns:p14="http://schemas.microsoft.com/office/powerpoint/2010/main" val="30855926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320887" y="1888301"/>
            <a:ext cx="4350923" cy="2031325"/>
          </a:xfrm>
          <a:prstGeom prst="rect">
            <a:avLst/>
          </a:prstGeom>
          <a:noFill/>
        </p:spPr>
        <p:txBody>
          <a:bodyPr wrap="square" rtlCol="0">
            <a:spAutoFit/>
          </a:bodyPr>
          <a:lstStyle/>
          <a:p>
            <a:pPr algn="just"/>
            <a:r>
              <a:rPr lang="es-ES" b="1" dirty="0">
                <a:latin typeface="Avenir Book"/>
                <a:cs typeface="Avenir Book"/>
              </a:rPr>
              <a:t>Objetivo</a:t>
            </a:r>
          </a:p>
          <a:p>
            <a:pPr algn="just"/>
            <a:r>
              <a:rPr lang="es-ES" dirty="0">
                <a:latin typeface="Avenir Book"/>
                <a:cs typeface="Avenir Book"/>
              </a:rPr>
              <a:t> </a:t>
            </a:r>
          </a:p>
          <a:p>
            <a:pPr algn="just"/>
            <a:r>
              <a:rPr lang="es-ES" dirty="0">
                <a:latin typeface="Avenir Roman" panose="02000503020000020003" pitchFamily="2" charset="0"/>
              </a:rPr>
              <a:t>Estudiar el ámbito histórico en el que surge el cine, sus orígenes y su evolución a través de sus creadores más representativos hasta la primera mitad del siglo XX.</a:t>
            </a:r>
            <a:r>
              <a:rPr lang="es-MX" dirty="0">
                <a:latin typeface="Avenir Roman" panose="02000503020000020003" pitchFamily="2" charset="0"/>
              </a:rPr>
              <a:t> </a:t>
            </a:r>
            <a:endParaRPr lang="es-ES" dirty="0">
              <a:latin typeface="Avenir Roman" panose="02000503020000020003" pitchFamily="2" charset="0"/>
              <a:cs typeface="Avenir Book"/>
            </a:endParaRP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Objetivo de la UA</a:t>
            </a:r>
            <a:endParaRPr lang="es-ES" sz="3200" dirty="0">
              <a:solidFill>
                <a:schemeClr val="bg1"/>
              </a:solidFill>
              <a:latin typeface="Avenir Book"/>
              <a:cs typeface="Avenir Boo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HISTORIA </a:t>
            </a:r>
            <a:r>
              <a:rPr lang="es-ES" sz="900" dirty="0">
                <a:solidFill>
                  <a:schemeClr val="bg1"/>
                </a:solidFill>
                <a:latin typeface="Avenir Book"/>
                <a:cs typeface="Avenir Book"/>
              </a:rPr>
              <a:t>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349014" y="1596464"/>
            <a:ext cx="5422857" cy="3747043"/>
          </a:xfrm>
          <a:prstGeom prst="rect">
            <a:avLst/>
          </a:prstGeom>
        </p:spPr>
      </p:pic>
      <p:pic>
        <p:nvPicPr>
          <p:cNvPr id="9" name="Imagen 8">
            <a:extLst>
              <a:ext uri="{FF2B5EF4-FFF2-40B4-BE49-F238E27FC236}">
                <a16:creationId xmlns:a16="http://schemas.microsoft.com/office/drawing/2014/main" id="{CD92BFD1-9872-C84E-841A-B9140A183B50}"/>
              </a:ext>
            </a:extLst>
          </p:cNvPr>
          <p:cNvPicPr>
            <a:picLocks noChangeAspect="1"/>
          </p:cNvPicPr>
          <p:nvPr/>
        </p:nvPicPr>
        <p:blipFill>
          <a:blip r:embed="rId4"/>
          <a:stretch>
            <a:fillRect/>
          </a:stretch>
        </p:blipFill>
        <p:spPr>
          <a:xfrm>
            <a:off x="813518" y="5828100"/>
            <a:ext cx="1044465" cy="797741"/>
          </a:xfrm>
          <a:prstGeom prst="rect">
            <a:avLst/>
          </a:prstGeom>
        </p:spPr>
      </p:pic>
    </p:spTree>
    <p:extLst>
      <p:ext uri="{BB962C8B-B14F-4D97-AF65-F5344CB8AC3E}">
        <p14:creationId xmlns:p14="http://schemas.microsoft.com/office/powerpoint/2010/main" val="42405762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280639" y="1624735"/>
            <a:ext cx="4028481" cy="5016758"/>
          </a:xfrm>
          <a:prstGeom prst="rect">
            <a:avLst/>
          </a:prstGeom>
          <a:noFill/>
        </p:spPr>
        <p:txBody>
          <a:bodyPr wrap="square" rtlCol="0">
            <a:spAutoFit/>
          </a:bodyPr>
          <a:lstStyle/>
          <a:p>
            <a:r>
              <a:rPr lang="es-ES" sz="2000" dirty="0">
                <a:latin typeface="Avenir Book"/>
                <a:cs typeface="Avenir Book"/>
              </a:rPr>
              <a:t>El fusil fotográfico o </a:t>
            </a:r>
            <a:r>
              <a:rPr lang="es-ES" sz="2000" i="1" dirty="0" err="1">
                <a:latin typeface="Avenir Book"/>
                <a:cs typeface="Avenir Book"/>
              </a:rPr>
              <a:t>cronofotógrafo</a:t>
            </a:r>
            <a:r>
              <a:rPr lang="es-ES" sz="2000" dirty="0">
                <a:latin typeface="Avenir Book"/>
                <a:cs typeface="Avenir Book"/>
              </a:rPr>
              <a:t> es uno de los antepasados de la cámara fotográfica. </a:t>
            </a:r>
          </a:p>
          <a:p>
            <a:endParaRPr lang="es-ES" sz="2000" dirty="0">
              <a:latin typeface="Avenir Book"/>
              <a:cs typeface="Avenir Book"/>
            </a:endParaRPr>
          </a:p>
          <a:p>
            <a:r>
              <a:rPr lang="es-ES" sz="2000" dirty="0">
                <a:latin typeface="Avenir Book"/>
                <a:cs typeface="Avenir Book"/>
              </a:rPr>
              <a:t>Fue inventado el 1882 por </a:t>
            </a:r>
            <a:r>
              <a:rPr lang="es-ES" sz="2000" dirty="0" err="1">
                <a:latin typeface="Avenir Book"/>
                <a:cs typeface="Avenir Book"/>
              </a:rPr>
              <a:t>Étienne</a:t>
            </a:r>
            <a:r>
              <a:rPr lang="es-ES" sz="2000" dirty="0">
                <a:latin typeface="Avenir Book"/>
                <a:cs typeface="Avenir Book"/>
              </a:rPr>
              <a:t>-Jules </a:t>
            </a:r>
            <a:r>
              <a:rPr lang="es-ES" sz="2000" dirty="0" err="1">
                <a:latin typeface="Avenir Book"/>
                <a:cs typeface="Avenir Book"/>
              </a:rPr>
              <a:t>Marey</a:t>
            </a:r>
            <a:r>
              <a:rPr lang="es-ES" sz="2000" dirty="0">
                <a:latin typeface="Avenir Book"/>
                <a:cs typeface="Avenir Book"/>
              </a:rPr>
              <a:t>, un científico y </a:t>
            </a:r>
            <a:r>
              <a:rPr lang="es-ES" sz="2000" dirty="0" err="1">
                <a:latin typeface="Avenir Book"/>
                <a:cs typeface="Avenir Book"/>
              </a:rPr>
              <a:t>cronofotógrafo</a:t>
            </a:r>
            <a:r>
              <a:rPr lang="es-ES" sz="2000" dirty="0">
                <a:latin typeface="Avenir Book"/>
                <a:cs typeface="Avenir Book"/>
              </a:rPr>
              <a:t> francés. </a:t>
            </a:r>
          </a:p>
          <a:p>
            <a:endParaRPr lang="es-ES" sz="2000" dirty="0">
              <a:latin typeface="Avenir Book"/>
              <a:cs typeface="Avenir Book"/>
            </a:endParaRPr>
          </a:p>
          <a:p>
            <a:r>
              <a:rPr lang="es-ES" sz="2000" dirty="0">
                <a:latin typeface="Avenir Book"/>
                <a:cs typeface="Avenir Book"/>
              </a:rPr>
              <a:t>Podía llegar a disparar 12 imágenes por segundo. Fue el primer invento en captar imágenes en movimiento en una misma placa </a:t>
            </a:r>
            <a:r>
              <a:rPr lang="es-ES" sz="2000" dirty="0" err="1">
                <a:latin typeface="Avenir Book"/>
                <a:cs typeface="Avenir Book"/>
              </a:rPr>
              <a:t>cronomatográfica</a:t>
            </a:r>
            <a:r>
              <a:rPr lang="es-ES" sz="2000" dirty="0">
                <a:latin typeface="Avenir Book"/>
                <a:cs typeface="Avenir Book"/>
              </a:rPr>
              <a:t>, utilizando un obturador mecánico.</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728762" y="259002"/>
            <a:ext cx="5891237" cy="708215"/>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La cronofotografía (</a:t>
            </a:r>
            <a:r>
              <a:rPr lang="es-ES" sz="3200" dirty="0" err="1">
                <a:solidFill>
                  <a:schemeClr val="bg1"/>
                </a:solidFill>
                <a:latin typeface="Avenir Black"/>
                <a:cs typeface="Avenir Black"/>
              </a:rPr>
              <a:t>Marey</a:t>
            </a:r>
            <a:r>
              <a:rPr lang="es-ES" sz="3200" dirty="0">
                <a:solidFill>
                  <a:schemeClr val="bg1"/>
                </a:solidFill>
                <a:latin typeface="Avenir Black"/>
                <a:cs typeface="Avenir Black"/>
              </a:rPr>
              <a:t>, 1874)</a:t>
            </a: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5692878" y="1000767"/>
            <a:ext cx="5106469" cy="2670683"/>
          </a:xfrm>
          <a:prstGeom prst="rect">
            <a:avLst/>
          </a:prstGeom>
        </p:spPr>
      </p:pic>
      <p:pic>
        <p:nvPicPr>
          <p:cNvPr id="3" name="Imagen 2">
            <a:extLst>
              <a:ext uri="{FF2B5EF4-FFF2-40B4-BE49-F238E27FC236}">
                <a16:creationId xmlns:a16="http://schemas.microsoft.com/office/drawing/2014/main" id="{3D008FAC-FFD0-B340-B36F-B424098EFF77}"/>
              </a:ext>
            </a:extLst>
          </p:cNvPr>
          <p:cNvPicPr>
            <a:picLocks noChangeAspect="1"/>
          </p:cNvPicPr>
          <p:nvPr/>
        </p:nvPicPr>
        <p:blipFill>
          <a:blip r:embed="rId4"/>
          <a:stretch>
            <a:fillRect/>
          </a:stretch>
        </p:blipFill>
        <p:spPr>
          <a:xfrm>
            <a:off x="5692878" y="3541826"/>
            <a:ext cx="5201842" cy="3316174"/>
          </a:xfrm>
          <a:prstGeom prst="rect">
            <a:avLst/>
          </a:prstGeom>
        </p:spPr>
      </p:pic>
    </p:spTree>
    <p:extLst>
      <p:ext uri="{BB962C8B-B14F-4D97-AF65-F5344CB8AC3E}">
        <p14:creationId xmlns:p14="http://schemas.microsoft.com/office/powerpoint/2010/main" val="7003975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937852" y="1689470"/>
            <a:ext cx="4733958" cy="3785652"/>
          </a:xfrm>
          <a:prstGeom prst="rect">
            <a:avLst/>
          </a:prstGeom>
          <a:noFill/>
        </p:spPr>
        <p:txBody>
          <a:bodyPr wrap="square" rtlCol="0">
            <a:spAutoFit/>
          </a:bodyPr>
          <a:lstStyle/>
          <a:p>
            <a:r>
              <a:rPr lang="es-ES" sz="2400" dirty="0" err="1">
                <a:latin typeface="Avenir Book"/>
                <a:cs typeface="Avenir Book"/>
              </a:rPr>
              <a:t>Demeny</a:t>
            </a:r>
            <a:r>
              <a:rPr lang="es-ES" sz="2400" dirty="0">
                <a:latin typeface="Avenir Book"/>
                <a:cs typeface="Avenir Book"/>
              </a:rPr>
              <a:t> desarrolló el </a:t>
            </a:r>
            <a:r>
              <a:rPr lang="es-ES" sz="2400" dirty="0" err="1">
                <a:latin typeface="Avenir Book"/>
                <a:cs typeface="Avenir Book"/>
              </a:rPr>
              <a:t>fonoscopio</a:t>
            </a:r>
            <a:r>
              <a:rPr lang="es-ES" sz="2400" dirty="0">
                <a:latin typeface="Avenir Book"/>
                <a:cs typeface="Avenir Book"/>
              </a:rPr>
              <a:t>, una máquina capaz de proyectar discos con una corta secuencia de imágenes.</a:t>
            </a:r>
          </a:p>
          <a:p>
            <a:endParaRPr lang="es-ES" sz="2400" dirty="0">
              <a:latin typeface="Avenir Book"/>
              <a:cs typeface="Avenir Book"/>
            </a:endParaRPr>
          </a:p>
          <a:p>
            <a:r>
              <a:rPr lang="es-ES" sz="2400" dirty="0">
                <a:latin typeface="Avenir Book"/>
                <a:cs typeface="Avenir Book"/>
              </a:rPr>
              <a:t>En 1895, para su mala suerte, en París se presentaba el cinematógrafo, que contaba con un grado mucho más alto de sofisticación.</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829033" y="-193550"/>
            <a:ext cx="8842777" cy="188302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i="1" dirty="0">
                <a:solidFill>
                  <a:schemeClr val="bg1"/>
                </a:solidFill>
                <a:latin typeface="Avenir Black"/>
                <a:cs typeface="Avenir Black"/>
              </a:rPr>
              <a:t>Je </a:t>
            </a:r>
            <a:r>
              <a:rPr lang="es-ES" sz="3200" i="1" dirty="0" err="1">
                <a:solidFill>
                  <a:schemeClr val="bg1"/>
                </a:solidFill>
                <a:latin typeface="Avenir Black"/>
                <a:cs typeface="Avenir Black"/>
              </a:rPr>
              <a:t>vous</a:t>
            </a:r>
            <a:r>
              <a:rPr lang="es-ES" sz="3200" i="1" dirty="0">
                <a:solidFill>
                  <a:schemeClr val="bg1"/>
                </a:solidFill>
                <a:latin typeface="Avenir Black"/>
                <a:cs typeface="Avenir Black"/>
              </a:rPr>
              <a:t> </a:t>
            </a:r>
            <a:r>
              <a:rPr lang="es-ES" sz="3200" i="1" dirty="0" err="1">
                <a:solidFill>
                  <a:schemeClr val="bg1"/>
                </a:solidFill>
                <a:latin typeface="Avenir Black"/>
                <a:cs typeface="Avenir Black"/>
              </a:rPr>
              <a:t>aime</a:t>
            </a:r>
            <a:r>
              <a:rPr lang="es-ES" sz="3200" i="1" dirty="0">
                <a:solidFill>
                  <a:schemeClr val="bg1"/>
                </a:solidFill>
                <a:latin typeface="Avenir Black"/>
                <a:cs typeface="Avenir Black"/>
              </a:rPr>
              <a:t>!</a:t>
            </a:r>
            <a:r>
              <a:rPr lang="es-ES" sz="3200" dirty="0">
                <a:solidFill>
                  <a:schemeClr val="bg1"/>
                </a:solidFill>
                <a:latin typeface="Avenir Black"/>
                <a:cs typeface="Avenir Black"/>
              </a:rPr>
              <a:t> Georges </a:t>
            </a:r>
            <a:r>
              <a:rPr lang="es-ES" sz="3200" dirty="0" err="1">
                <a:solidFill>
                  <a:schemeClr val="bg1"/>
                </a:solidFill>
                <a:latin typeface="Avenir Black"/>
                <a:cs typeface="Avenir Black"/>
              </a:rPr>
              <a:t>Demeny</a:t>
            </a:r>
            <a:r>
              <a:rPr lang="es-ES" sz="3200" dirty="0">
                <a:solidFill>
                  <a:schemeClr val="bg1"/>
                </a:solidFill>
                <a:latin typeface="Avenir Black"/>
                <a:cs typeface="Avenir Black"/>
              </a:rPr>
              <a:t> </a:t>
            </a:r>
            <a:br>
              <a:rPr lang="es-ES" sz="3200" dirty="0">
                <a:solidFill>
                  <a:schemeClr val="bg1"/>
                </a:solidFill>
                <a:latin typeface="Avenir Black"/>
                <a:cs typeface="Avenir Black"/>
              </a:rPr>
            </a:br>
            <a:endParaRPr lang="es-ES" sz="3200" dirty="0">
              <a:solidFill>
                <a:schemeClr val="bg1"/>
              </a:solidFill>
              <a:latin typeface="Avenir Black"/>
              <a:cs typeface="Avenir Blac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903523" y="1917657"/>
            <a:ext cx="4453582" cy="3382044"/>
          </a:xfrm>
          <a:prstGeom prst="rect">
            <a:avLst/>
          </a:prstGeom>
        </p:spPr>
      </p:pic>
    </p:spTree>
    <p:extLst>
      <p:ext uri="{BB962C8B-B14F-4D97-AF65-F5344CB8AC3E}">
        <p14:creationId xmlns:p14="http://schemas.microsoft.com/office/powerpoint/2010/main" val="7410949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237738" y="1285984"/>
            <a:ext cx="6177514" cy="4878943"/>
          </a:xfrm>
          <a:prstGeom prst="rect">
            <a:avLst/>
          </a:prstGeom>
          <a:noFill/>
        </p:spPr>
        <p:txBody>
          <a:bodyPr wrap="square" rtlCol="0">
            <a:spAutoFit/>
          </a:bodyPr>
          <a:lstStyle/>
          <a:p>
            <a:r>
              <a:rPr lang="es-MX" dirty="0">
                <a:latin typeface="Avenir Roman" panose="02000503020000020003" pitchFamily="2" charset="0"/>
              </a:rPr>
              <a:t>Charles-Émile Reynaud fue un inventor y pionero del cine de animación francés, que perfeccionó el zoótropo e inventó el praxinoscopio en 1877. </a:t>
            </a:r>
          </a:p>
          <a:p>
            <a:endParaRPr lang="es-MX" dirty="0">
              <a:latin typeface="Avenir Roman" panose="02000503020000020003" pitchFamily="2" charset="0"/>
            </a:endParaRPr>
          </a:p>
          <a:p>
            <a:r>
              <a:rPr lang="es-MX" dirty="0">
                <a:latin typeface="Avenir Roman" panose="02000503020000020003" pitchFamily="2" charset="0"/>
              </a:rPr>
              <a:t>Patentó una mejora considerable de su invento en 1888 al que bautizó con el nombre de </a:t>
            </a:r>
            <a:r>
              <a:rPr lang="es-MX" i="1" dirty="0">
                <a:latin typeface="Avenir Roman" panose="02000503020000020003" pitchFamily="2" charset="0"/>
              </a:rPr>
              <a:t>Théâtre Optique</a:t>
            </a:r>
            <a:r>
              <a:rPr lang="es-MX" dirty="0">
                <a:latin typeface="Avenir Roman" panose="02000503020000020003" pitchFamily="2" charset="0"/>
              </a:rPr>
              <a:t> (Teatro óptico). </a:t>
            </a:r>
          </a:p>
          <a:p>
            <a:endParaRPr lang="es-MX" dirty="0">
              <a:latin typeface="Avenir Roman" panose="02000503020000020003" pitchFamily="2" charset="0"/>
            </a:endParaRPr>
          </a:p>
          <a:p>
            <a:r>
              <a:rPr lang="es-MX" dirty="0">
                <a:latin typeface="Avenir Roman" panose="02000503020000020003" pitchFamily="2" charset="0"/>
              </a:rPr>
              <a:t>Fue el primero, además, en perforar la película, como medio de arrastre mecánico. Sus proyecciones estaban sincronizadas con música compuesta por él mismo y efectos sonoros. </a:t>
            </a:r>
          </a:p>
          <a:p>
            <a:endParaRPr lang="es-MX" dirty="0">
              <a:latin typeface="Avenir Roman" panose="02000503020000020003" pitchFamily="2" charset="0"/>
            </a:endParaRPr>
          </a:p>
          <a:p>
            <a:r>
              <a:rPr lang="es-MX" dirty="0">
                <a:latin typeface="Avenir Roman" panose="02000503020000020003" pitchFamily="2" charset="0"/>
              </a:rPr>
              <a:t>Sus películas presentan breves escenas humorísticas con un tono </a:t>
            </a:r>
            <a:r>
              <a:rPr lang="es-MX" i="1" dirty="0">
                <a:latin typeface="Avenir Roman" panose="02000503020000020003" pitchFamily="2" charset="0"/>
              </a:rPr>
              <a:t>naif </a:t>
            </a:r>
            <a:r>
              <a:rPr lang="es-MX" dirty="0">
                <a:latin typeface="Avenir Roman" panose="02000503020000020003" pitchFamily="2" charset="0"/>
              </a:rPr>
              <a:t>y poético. Reynaud fue el primero en conseguir pasar del movimiento cíclico de figuras dibujadas a un discurso visual dotado de argumento. </a:t>
            </a:r>
            <a:endParaRPr lang="es-ES" dirty="0">
              <a:latin typeface="Avenir Roman" panose="02000503020000020003" pitchFamily="2" charset="0"/>
              <a:cs typeface="Avenir Book"/>
            </a:endParaRP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829033" y="-193550"/>
            <a:ext cx="8842777" cy="188302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i="1" dirty="0" err="1">
                <a:solidFill>
                  <a:schemeClr val="bg1"/>
                </a:solidFill>
                <a:latin typeface="Avenir Black"/>
                <a:cs typeface="Avenir Black"/>
              </a:rPr>
              <a:t>Pauvre</a:t>
            </a:r>
            <a:r>
              <a:rPr lang="es-ES" sz="3200" i="1" dirty="0">
                <a:solidFill>
                  <a:schemeClr val="bg1"/>
                </a:solidFill>
                <a:latin typeface="Avenir Black"/>
                <a:cs typeface="Avenir Black"/>
              </a:rPr>
              <a:t> Pierrot </a:t>
            </a:r>
            <a:r>
              <a:rPr lang="es-ES" sz="3200" dirty="0">
                <a:solidFill>
                  <a:schemeClr val="bg1"/>
                </a:solidFill>
                <a:latin typeface="Avenir Black"/>
                <a:cs typeface="Avenir Black"/>
              </a:rPr>
              <a:t>y las </a:t>
            </a:r>
            <a:r>
              <a:rPr lang="es-ES" sz="3200" dirty="0" err="1">
                <a:solidFill>
                  <a:schemeClr val="bg1"/>
                </a:solidFill>
                <a:latin typeface="Avenir Black"/>
                <a:cs typeface="Avenir Black"/>
              </a:rPr>
              <a:t>imágenes</a:t>
            </a:r>
            <a:r>
              <a:rPr lang="es-ES" sz="3200" dirty="0">
                <a:solidFill>
                  <a:schemeClr val="bg1"/>
                </a:solidFill>
                <a:latin typeface="Avenir Black"/>
                <a:cs typeface="Avenir Black"/>
              </a:rPr>
              <a:t> animadas</a:t>
            </a:r>
            <a:br>
              <a:rPr lang="es-ES" sz="3200" dirty="0">
                <a:solidFill>
                  <a:schemeClr val="bg1"/>
                </a:solidFill>
                <a:latin typeface="Avenir Black"/>
                <a:cs typeface="Avenir Black"/>
              </a:rPr>
            </a:br>
            <a:endParaRPr lang="es-ES" sz="3200" dirty="0">
              <a:solidFill>
                <a:schemeClr val="bg1"/>
              </a:solidFill>
              <a:latin typeface="Avenir Black"/>
              <a:cs typeface="Avenir Blac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1537282" y="4639387"/>
            <a:ext cx="2132342" cy="2132342"/>
          </a:xfrm>
          <a:prstGeom prst="rect">
            <a:avLst/>
          </a:prstGeom>
        </p:spPr>
      </p:pic>
      <p:pic>
        <p:nvPicPr>
          <p:cNvPr id="3" name="Imagen 2">
            <a:extLst>
              <a:ext uri="{FF2B5EF4-FFF2-40B4-BE49-F238E27FC236}">
                <a16:creationId xmlns:a16="http://schemas.microsoft.com/office/drawing/2014/main" id="{F2887F75-7A5E-5D4E-9597-B6B3B540C68B}"/>
              </a:ext>
            </a:extLst>
          </p:cNvPr>
          <p:cNvPicPr>
            <a:picLocks noChangeAspect="1"/>
          </p:cNvPicPr>
          <p:nvPr/>
        </p:nvPicPr>
        <p:blipFill>
          <a:blip r:embed="rId4"/>
          <a:stretch>
            <a:fillRect/>
          </a:stretch>
        </p:blipFill>
        <p:spPr>
          <a:xfrm>
            <a:off x="414335" y="1137160"/>
            <a:ext cx="4695584" cy="3342968"/>
          </a:xfrm>
          <a:prstGeom prst="rect">
            <a:avLst/>
          </a:prstGeom>
        </p:spPr>
      </p:pic>
    </p:spTree>
    <p:extLst>
      <p:ext uri="{BB962C8B-B14F-4D97-AF65-F5344CB8AC3E}">
        <p14:creationId xmlns:p14="http://schemas.microsoft.com/office/powerpoint/2010/main" val="3377616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4">
            <a:extLst>
              <a:ext uri="{FF2B5EF4-FFF2-40B4-BE49-F238E27FC236}">
                <a16:creationId xmlns:a16="http://schemas.microsoft.com/office/drawing/2014/main" id="{753E6D6C-BEEF-064C-887D-FBF0A668539A}"/>
              </a:ext>
            </a:extLst>
          </p:cNvPr>
          <p:cNvPicPr>
            <a:picLocks noChangeAspect="1"/>
          </p:cNvPicPr>
          <p:nvPr/>
        </p:nvPicPr>
        <p:blipFill>
          <a:blip r:embed="rId2"/>
          <a:stretch>
            <a:fillRect/>
          </a:stretch>
        </p:blipFill>
        <p:spPr>
          <a:xfrm>
            <a:off x="6121641" y="2331344"/>
            <a:ext cx="5288377" cy="3463033"/>
          </a:xfrm>
          <a:prstGeom prst="rect">
            <a:avLst/>
          </a:prstGeom>
          <a:ln w="12700">
            <a:solidFill>
              <a:schemeClr val="tx1"/>
            </a:solidFill>
          </a:ln>
        </p:spPr>
      </p:pic>
      <p:sp>
        <p:nvSpPr>
          <p:cNvPr id="2" name="Título 1">
            <a:extLst>
              <a:ext uri="{FF2B5EF4-FFF2-40B4-BE49-F238E27FC236}">
                <a16:creationId xmlns:a16="http://schemas.microsoft.com/office/drawing/2014/main" id="{DB67C977-06DC-444F-871B-1CE5374BD127}"/>
              </a:ext>
            </a:extLst>
          </p:cNvPr>
          <p:cNvSpPr>
            <a:spLocks noGrp="1"/>
          </p:cNvSpPr>
          <p:nvPr>
            <p:ph type="title"/>
          </p:nvPr>
        </p:nvSpPr>
        <p:spPr>
          <a:xfrm>
            <a:off x="1964444" y="808056"/>
            <a:ext cx="9374555" cy="1077229"/>
          </a:xfrm>
        </p:spPr>
        <p:txBody>
          <a:bodyPr>
            <a:normAutofit fontScale="90000"/>
          </a:bodyPr>
          <a:lstStyle/>
          <a:p>
            <a:pPr algn="l"/>
            <a:r>
              <a:rPr lang="es-MX" b="1" i="1" dirty="0">
                <a:latin typeface="Avenir Roman" panose="02000503020000020003" pitchFamily="2" charset="0"/>
              </a:rPr>
              <a:t>William K. Dickson y la invención del kinetoscopio</a:t>
            </a:r>
          </a:p>
        </p:txBody>
      </p:sp>
      <p:sp>
        <p:nvSpPr>
          <p:cNvPr id="10" name="Content Placeholder 9">
            <a:extLst>
              <a:ext uri="{FF2B5EF4-FFF2-40B4-BE49-F238E27FC236}">
                <a16:creationId xmlns:a16="http://schemas.microsoft.com/office/drawing/2014/main" id="{B37A7B52-0AE5-4176-B34F-766C02A57796}"/>
              </a:ext>
            </a:extLst>
          </p:cNvPr>
          <p:cNvSpPr>
            <a:spLocks noGrp="1"/>
          </p:cNvSpPr>
          <p:nvPr>
            <p:ph idx="1"/>
          </p:nvPr>
        </p:nvSpPr>
        <p:spPr>
          <a:xfrm>
            <a:off x="1189704" y="2052116"/>
            <a:ext cx="4768644" cy="4486336"/>
          </a:xfrm>
        </p:spPr>
        <p:txBody>
          <a:bodyPr>
            <a:normAutofit fontScale="85000" lnSpcReduction="20000"/>
          </a:bodyPr>
          <a:lstStyle/>
          <a:p>
            <a:r>
              <a:rPr lang="es-ES_tradnl" sz="2400" dirty="0">
                <a:latin typeface="Avenir Roman" panose="02000503020000020003" pitchFamily="2" charset="0"/>
              </a:rPr>
              <a:t>El </a:t>
            </a:r>
            <a:r>
              <a:rPr lang="es-ES_tradnl" sz="2400" i="1" dirty="0" err="1">
                <a:latin typeface="Avenir Roman" panose="02000503020000020003" pitchFamily="2" charset="0"/>
              </a:rPr>
              <a:t>kinetoscopio</a:t>
            </a:r>
            <a:r>
              <a:rPr lang="es-ES_tradnl" sz="2400" dirty="0">
                <a:latin typeface="Avenir Roman" panose="02000503020000020003" pitchFamily="2" charset="0"/>
              </a:rPr>
              <a:t> era una caja de madera con bobinas de película de 14 metros y 40 imágenes por segundo que sólo una persona cada vez podía contemplar a través de un visor situado en la parte de arriba, como si mirase por un microscopio. </a:t>
            </a:r>
          </a:p>
          <a:p>
            <a:r>
              <a:rPr lang="es-ES_tradnl" sz="2400" dirty="0">
                <a:latin typeface="Avenir Roman" panose="02000503020000020003" pitchFamily="2" charset="0"/>
              </a:rPr>
              <a:t>No tardaron en difundirse por ferias y parque de atracciones los </a:t>
            </a:r>
            <a:r>
              <a:rPr lang="es-ES_tradnl" sz="2400" i="1" dirty="0" err="1">
                <a:latin typeface="Avenir Roman" panose="02000503020000020003" pitchFamily="2" charset="0"/>
              </a:rPr>
              <a:t>kinetoscopios</a:t>
            </a:r>
            <a:r>
              <a:rPr lang="es-ES_tradnl" sz="2400" dirty="0">
                <a:latin typeface="Avenir Roman" panose="02000503020000020003" pitchFamily="2" charset="0"/>
              </a:rPr>
              <a:t> de pago, que funcionaban metiendo una moneda y permitían al usuario contemplar escenas teatrales, danzas, actuaciones musicales y otras cosas siempre que no duraran más de 20 segundos.</a:t>
            </a:r>
          </a:p>
        </p:txBody>
      </p:sp>
    </p:spTree>
    <p:extLst>
      <p:ext uri="{BB962C8B-B14F-4D97-AF65-F5344CB8AC3E}">
        <p14:creationId xmlns:p14="http://schemas.microsoft.com/office/powerpoint/2010/main" val="16592697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4">
            <a:extLst>
              <a:ext uri="{FF2B5EF4-FFF2-40B4-BE49-F238E27FC236}">
                <a16:creationId xmlns:a16="http://schemas.microsoft.com/office/drawing/2014/main" id="{753E6D6C-BEEF-064C-887D-FBF0A668539A}"/>
              </a:ext>
            </a:extLst>
          </p:cNvPr>
          <p:cNvPicPr>
            <a:picLocks noChangeAspect="1"/>
          </p:cNvPicPr>
          <p:nvPr/>
        </p:nvPicPr>
        <p:blipFill>
          <a:blip r:embed="rId2"/>
          <a:stretch>
            <a:fillRect/>
          </a:stretch>
        </p:blipFill>
        <p:spPr>
          <a:xfrm>
            <a:off x="5748012" y="2410193"/>
            <a:ext cx="4998648" cy="3332431"/>
          </a:xfrm>
          <a:prstGeom prst="rect">
            <a:avLst/>
          </a:prstGeom>
          <a:ln w="12700">
            <a:solidFill>
              <a:schemeClr val="tx1"/>
            </a:solidFill>
          </a:ln>
        </p:spPr>
      </p:pic>
      <p:sp>
        <p:nvSpPr>
          <p:cNvPr id="2" name="Título 1">
            <a:extLst>
              <a:ext uri="{FF2B5EF4-FFF2-40B4-BE49-F238E27FC236}">
                <a16:creationId xmlns:a16="http://schemas.microsoft.com/office/drawing/2014/main" id="{DB67C977-06DC-444F-871B-1CE5374BD127}"/>
              </a:ext>
            </a:extLst>
          </p:cNvPr>
          <p:cNvSpPr>
            <a:spLocks noGrp="1"/>
          </p:cNvSpPr>
          <p:nvPr>
            <p:ph type="title"/>
          </p:nvPr>
        </p:nvSpPr>
        <p:spPr>
          <a:xfrm>
            <a:off x="1964444" y="808057"/>
            <a:ext cx="8782216" cy="929536"/>
          </a:xfrm>
        </p:spPr>
        <p:txBody>
          <a:bodyPr>
            <a:normAutofit fontScale="90000"/>
          </a:bodyPr>
          <a:lstStyle/>
          <a:p>
            <a:pPr algn="l"/>
            <a:r>
              <a:rPr lang="es-MX" sz="3200" b="1" i="1" dirty="0">
                <a:latin typeface="Avenir Roman" panose="02000503020000020003" pitchFamily="2" charset="0"/>
              </a:rPr>
              <a:t>Horse Galloping. Eadweard J. Muybridge (1893) </a:t>
            </a:r>
          </a:p>
        </p:txBody>
      </p:sp>
      <p:sp>
        <p:nvSpPr>
          <p:cNvPr id="10" name="Content Placeholder 9">
            <a:extLst>
              <a:ext uri="{FF2B5EF4-FFF2-40B4-BE49-F238E27FC236}">
                <a16:creationId xmlns:a16="http://schemas.microsoft.com/office/drawing/2014/main" id="{B37A7B52-0AE5-4176-B34F-766C02A57796}"/>
              </a:ext>
            </a:extLst>
          </p:cNvPr>
          <p:cNvSpPr>
            <a:spLocks noGrp="1"/>
          </p:cNvSpPr>
          <p:nvPr>
            <p:ph idx="1"/>
          </p:nvPr>
        </p:nvSpPr>
        <p:spPr>
          <a:xfrm>
            <a:off x="1229032" y="1740310"/>
            <a:ext cx="4159045" cy="4784476"/>
          </a:xfrm>
        </p:spPr>
        <p:txBody>
          <a:bodyPr>
            <a:normAutofit fontScale="85000" lnSpcReduction="10000"/>
          </a:bodyPr>
          <a:lstStyle/>
          <a:p>
            <a:r>
              <a:rPr lang="es-ES_tradnl" dirty="0" err="1">
                <a:latin typeface="Avenir Roman" panose="02000503020000020003" pitchFamily="2" charset="0"/>
              </a:rPr>
              <a:t>Eadweard</a:t>
            </a:r>
            <a:r>
              <a:rPr lang="es-ES_tradnl" dirty="0">
                <a:latin typeface="Avenir Roman" panose="02000503020000020003" pitchFamily="2" charset="0"/>
              </a:rPr>
              <a:t> </a:t>
            </a:r>
            <a:r>
              <a:rPr lang="es-ES_tradnl" dirty="0" err="1">
                <a:latin typeface="Avenir Roman" panose="02000503020000020003" pitchFamily="2" charset="0"/>
              </a:rPr>
              <a:t>Muybridge</a:t>
            </a:r>
            <a:r>
              <a:rPr lang="es-ES_tradnl" dirty="0">
                <a:latin typeface="Avenir Roman" panose="02000503020000020003" pitchFamily="2" charset="0"/>
              </a:rPr>
              <a:t> (1830-1904) fue un fotógrafo e investigador británico. </a:t>
            </a:r>
          </a:p>
          <a:p>
            <a:r>
              <a:rPr lang="es-ES_tradnl" dirty="0">
                <a:latin typeface="Avenir Roman" panose="02000503020000020003" pitchFamily="2" charset="0"/>
              </a:rPr>
              <a:t>Sus experimentos sobre la cronofotografía sirvieron de base para el posterior invento del cinematógrafo. </a:t>
            </a:r>
          </a:p>
        </p:txBody>
      </p:sp>
    </p:spTree>
    <p:extLst>
      <p:ext uri="{BB962C8B-B14F-4D97-AF65-F5344CB8AC3E}">
        <p14:creationId xmlns:p14="http://schemas.microsoft.com/office/powerpoint/2010/main" val="6660920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1BE30A-39D7-9C4A-A316-4E8C8805D33F}"/>
              </a:ext>
            </a:extLst>
          </p:cNvPr>
          <p:cNvSpPr>
            <a:spLocks noGrp="1"/>
          </p:cNvSpPr>
          <p:nvPr>
            <p:ph type="title"/>
          </p:nvPr>
        </p:nvSpPr>
        <p:spPr>
          <a:xfrm>
            <a:off x="1310751" y="630946"/>
            <a:ext cx="4631446" cy="932383"/>
          </a:xfrm>
        </p:spPr>
        <p:txBody>
          <a:bodyPr vert="horz" lIns="91440" tIns="45720" rIns="91440" bIns="45720" rtlCol="0" anchor="t">
            <a:normAutofit fontScale="90000"/>
          </a:bodyPr>
          <a:lstStyle/>
          <a:p>
            <a:r>
              <a:rPr lang="en-US" sz="2800" dirty="0">
                <a:latin typeface="Avenir Roman" panose="02000503020000020003" pitchFamily="2" charset="0"/>
              </a:rPr>
              <a:t>1894. </a:t>
            </a:r>
            <a:r>
              <a:rPr lang="en-US" sz="2800" i="1" dirty="0">
                <a:latin typeface="Avenir Roman" panose="02000503020000020003" pitchFamily="2" charset="0"/>
              </a:rPr>
              <a:t>Record of Sneeze.</a:t>
            </a:r>
            <a:r>
              <a:rPr lang="en-US" sz="2800" dirty="0">
                <a:latin typeface="Avenir Roman" panose="02000503020000020003" pitchFamily="2" charset="0"/>
              </a:rPr>
              <a:t> William K.L. Dickson </a:t>
            </a:r>
            <a:br>
              <a:rPr lang="en-US" sz="2800" dirty="0">
                <a:latin typeface="Avenir Roman" panose="02000503020000020003" pitchFamily="2" charset="0"/>
              </a:rPr>
            </a:br>
            <a:endParaRPr lang="en-US" sz="2800" dirty="0">
              <a:latin typeface="Avenir Roman" panose="02000503020000020003" pitchFamily="2" charset="0"/>
            </a:endParaRPr>
          </a:p>
        </p:txBody>
      </p:sp>
      <p:sp>
        <p:nvSpPr>
          <p:cNvPr id="4" name="Marcador de texto 3">
            <a:extLst>
              <a:ext uri="{FF2B5EF4-FFF2-40B4-BE49-F238E27FC236}">
                <a16:creationId xmlns:a16="http://schemas.microsoft.com/office/drawing/2014/main" id="{DE26C005-265D-A640-9921-E050C01C4CCC}"/>
              </a:ext>
            </a:extLst>
          </p:cNvPr>
          <p:cNvSpPr>
            <a:spLocks noGrp="1"/>
          </p:cNvSpPr>
          <p:nvPr>
            <p:ph type="body" sz="half" idx="2"/>
          </p:nvPr>
        </p:nvSpPr>
        <p:spPr/>
        <p:txBody>
          <a:bodyPr/>
          <a:lstStyle/>
          <a:p>
            <a:r>
              <a:rPr lang="es-ES_tradnl" dirty="0"/>
              <a:t>¡</a:t>
            </a:r>
          </a:p>
        </p:txBody>
      </p:sp>
      <p:pic>
        <p:nvPicPr>
          <p:cNvPr id="5" name="12.2 Edison Kinetoscopic Record of a Sneeze (1894) - 1st Movie Copyright - William K.L. Dickson _ Heise [360p].mp4">
            <a:hlinkClick r:id="" action="ppaction://media"/>
            <a:extLst>
              <a:ext uri="{FF2B5EF4-FFF2-40B4-BE49-F238E27FC236}">
                <a16:creationId xmlns:a16="http://schemas.microsoft.com/office/drawing/2014/main" id="{29A5145B-805D-FD4A-8231-77B9FDD3B366}"/>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197362" y="1764593"/>
            <a:ext cx="6096000" cy="4572000"/>
          </a:xfrm>
          <a:prstGeom prst="rect">
            <a:avLst/>
          </a:prstGeom>
        </p:spPr>
      </p:pic>
    </p:spTree>
    <p:extLst>
      <p:ext uri="{BB962C8B-B14F-4D97-AF65-F5344CB8AC3E}">
        <p14:creationId xmlns:p14="http://schemas.microsoft.com/office/powerpoint/2010/main" val="40934808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5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897976" y="1480476"/>
            <a:ext cx="4773834" cy="3693319"/>
          </a:xfrm>
          <a:prstGeom prst="rect">
            <a:avLst/>
          </a:prstGeom>
          <a:noFill/>
        </p:spPr>
        <p:txBody>
          <a:bodyPr wrap="square" rtlCol="0">
            <a:spAutoFit/>
          </a:bodyPr>
          <a:lstStyle/>
          <a:p>
            <a:pPr algn="just"/>
            <a:r>
              <a:rPr lang="es-ES" b="1" dirty="0">
                <a:latin typeface="Avenir Book"/>
                <a:cs typeface="Avenir Book"/>
              </a:rPr>
              <a:t>Unidad 1. Antecedentes históricos del cine. </a:t>
            </a:r>
            <a:r>
              <a:rPr lang="es-ES" dirty="0">
                <a:latin typeface="Avenir Book"/>
                <a:cs typeface="Avenir Book"/>
              </a:rPr>
              <a:t>Estudiar las primeras innovaciones tecnológicas, desde 1646 a 1895, que propiciaron la aparición de las primeras imágenes animadas así como identificar las primeras secuencias o vistas del cine. </a:t>
            </a:r>
          </a:p>
          <a:p>
            <a:pPr algn="just"/>
            <a:endParaRPr lang="es-ES" dirty="0">
              <a:latin typeface="Avenir Book"/>
              <a:cs typeface="Avenir Book"/>
            </a:endParaRPr>
          </a:p>
          <a:p>
            <a:pPr algn="just"/>
            <a:r>
              <a:rPr lang="es-ES" b="1" dirty="0">
                <a:latin typeface="Avenir Book"/>
                <a:cs typeface="Avenir Book"/>
              </a:rPr>
              <a:t>Unidad 2. El cine mudo, 1896 a 1927. </a:t>
            </a:r>
            <a:r>
              <a:rPr lang="es-ES" dirty="0">
                <a:latin typeface="Avenir Book"/>
                <a:cs typeface="Avenir Book"/>
              </a:rPr>
              <a:t>Analizar el desarrollo del cine desde las primeras secuencias capturadas hasta alcanzar su primera etapa como industria del entretenimiento, conocida como “el cine mudo”.</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a:solidFill>
                  <a:schemeClr val="bg1"/>
                </a:solidFill>
                <a:latin typeface="Avenir Black"/>
                <a:cs typeface="Avenir Black"/>
              </a:rPr>
              <a:t>Contenido de la UA</a:t>
            </a:r>
            <a:endParaRPr lang="es-ES" sz="3200" dirty="0">
              <a:solidFill>
                <a:schemeClr val="bg1"/>
              </a:solidFill>
              <a:latin typeface="Avenir Book"/>
              <a:cs typeface="Avenir Book"/>
            </a:endParaRPr>
          </a:p>
        </p:txBody>
      </p:sp>
      <p:sp>
        <p:nvSpPr>
          <p:cNvPr id="24" name="Rectángulo 23"/>
          <p:cNvSpPr/>
          <p:nvPr/>
        </p:nvSpPr>
        <p:spPr>
          <a:xfrm>
            <a:off x="8521430" y="6395385"/>
            <a:ext cx="2150380" cy="230457"/>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721454" y="1480475"/>
            <a:ext cx="4677976" cy="3979021"/>
          </a:xfrm>
          <a:prstGeom prst="rect">
            <a:avLst/>
          </a:prstGeom>
        </p:spPr>
      </p:pic>
    </p:spTree>
    <p:extLst>
      <p:ext uri="{BB962C8B-B14F-4D97-AF65-F5344CB8AC3E}">
        <p14:creationId xmlns:p14="http://schemas.microsoft.com/office/powerpoint/2010/main" val="4240922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897976" y="1480476"/>
            <a:ext cx="4773834" cy="4247317"/>
          </a:xfrm>
          <a:prstGeom prst="rect">
            <a:avLst/>
          </a:prstGeom>
          <a:noFill/>
        </p:spPr>
        <p:txBody>
          <a:bodyPr wrap="square" rtlCol="0">
            <a:spAutoFit/>
          </a:bodyPr>
          <a:lstStyle/>
          <a:p>
            <a:pPr algn="just"/>
            <a:r>
              <a:rPr lang="es-ES" b="1" dirty="0">
                <a:latin typeface="Avenir Book"/>
                <a:cs typeface="Avenir Book"/>
              </a:rPr>
              <a:t>Unidad 3. Los grandes representantes del cine mudo. </a:t>
            </a:r>
            <a:r>
              <a:rPr lang="es-ES" dirty="0">
                <a:latin typeface="Avenir Book"/>
                <a:cs typeface="Avenir Book"/>
              </a:rPr>
              <a:t>Valorar los primeros discursos y postulados acerca de la realización cinematográfica, que provocaron el nacimiento de un lenguaje propio del cine vigente hasta nuestro días.  </a:t>
            </a:r>
          </a:p>
          <a:p>
            <a:pPr algn="just"/>
            <a:endParaRPr lang="es-ES" dirty="0">
              <a:latin typeface="Avenir Book"/>
              <a:cs typeface="Avenir Book"/>
            </a:endParaRPr>
          </a:p>
          <a:p>
            <a:pPr algn="just"/>
            <a:r>
              <a:rPr lang="es-ES" b="1" dirty="0">
                <a:latin typeface="Avenir Book"/>
                <a:cs typeface="Avenir Book"/>
              </a:rPr>
              <a:t>Unidad 4. El cine mudo como industria comercial. </a:t>
            </a:r>
            <a:r>
              <a:rPr lang="es-ES" dirty="0">
                <a:latin typeface="Avenir Book"/>
                <a:cs typeface="Avenir Book"/>
              </a:rPr>
              <a:t>Analizar los acontecimientos por los cuales Hollywood se convirtió en una de las principales referencias mundiales de la producción internacional, además de contrastar la realización cinematográfica en estudios con la producción inmediata del registro de imágenes en la guerra. </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Contenido de la UA</a:t>
            </a:r>
            <a:endParaRPr lang="es-ES" sz="3200" dirty="0">
              <a:solidFill>
                <a:schemeClr val="bg1"/>
              </a:solidFill>
              <a:latin typeface="Avenir Book"/>
              <a:cs typeface="Avenir Book"/>
            </a:endParaRPr>
          </a:p>
        </p:txBody>
      </p:sp>
      <p:sp>
        <p:nvSpPr>
          <p:cNvPr id="24" name="Rectángulo 23"/>
          <p:cNvSpPr/>
          <p:nvPr/>
        </p:nvSpPr>
        <p:spPr>
          <a:xfrm>
            <a:off x="8521430" y="6395385"/>
            <a:ext cx="2150380" cy="230457"/>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520642" y="1480475"/>
            <a:ext cx="5079601" cy="3979021"/>
          </a:xfrm>
          <a:prstGeom prst="rect">
            <a:avLst/>
          </a:prstGeom>
        </p:spPr>
      </p:pic>
    </p:spTree>
    <p:extLst>
      <p:ext uri="{BB962C8B-B14F-4D97-AF65-F5344CB8AC3E}">
        <p14:creationId xmlns:p14="http://schemas.microsoft.com/office/powerpoint/2010/main" val="31507981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992238" y="2582079"/>
            <a:ext cx="4679572" cy="1754326"/>
          </a:xfrm>
          <a:prstGeom prst="rect">
            <a:avLst/>
          </a:prstGeom>
          <a:noFill/>
        </p:spPr>
        <p:txBody>
          <a:bodyPr wrap="square" rtlCol="0">
            <a:spAutoFit/>
          </a:bodyPr>
          <a:lstStyle/>
          <a:p>
            <a:pPr algn="just"/>
            <a:r>
              <a:rPr lang="es-ES" b="1" dirty="0">
                <a:latin typeface="Avenir Book"/>
                <a:cs typeface="Avenir Book"/>
              </a:rPr>
              <a:t>5. El Cine Sonoro </a:t>
            </a:r>
          </a:p>
          <a:p>
            <a:pPr algn="just"/>
            <a:r>
              <a:rPr lang="es-ES" dirty="0">
                <a:latin typeface="Avenir Book"/>
                <a:cs typeface="Avenir Book"/>
              </a:rPr>
              <a:t> </a:t>
            </a:r>
          </a:p>
          <a:p>
            <a:pPr algn="just"/>
            <a:r>
              <a:rPr lang="es-ES" dirty="0">
                <a:latin typeface="Avenir Book"/>
                <a:cs typeface="Avenir Book"/>
              </a:rPr>
              <a:t>Estudiar la segunda gran etapa del cine, considerada como “cine sonoro”, que marcó nuevos clásicos y asentó la forma de producción en el mundo. </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Contenido de la UA</a:t>
            </a:r>
            <a:endParaRPr lang="es-ES" sz="3200" dirty="0">
              <a:solidFill>
                <a:schemeClr val="bg1"/>
              </a:solidFill>
              <a:latin typeface="Avenir Book"/>
              <a:cs typeface="Avenir Boo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376569" y="1638135"/>
            <a:ext cx="5367747" cy="3663700"/>
          </a:xfrm>
          <a:prstGeom prst="rect">
            <a:avLst/>
          </a:prstGeom>
        </p:spPr>
      </p:pic>
    </p:spTree>
    <p:extLst>
      <p:ext uri="{BB962C8B-B14F-4D97-AF65-F5344CB8AC3E}">
        <p14:creationId xmlns:p14="http://schemas.microsoft.com/office/powerpoint/2010/main" val="36593581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992238" y="1873489"/>
            <a:ext cx="4679572" cy="3693319"/>
          </a:xfrm>
          <a:prstGeom prst="rect">
            <a:avLst/>
          </a:prstGeom>
          <a:noFill/>
        </p:spPr>
        <p:txBody>
          <a:bodyPr wrap="square" rtlCol="0">
            <a:spAutoFit/>
          </a:bodyPr>
          <a:lstStyle/>
          <a:p>
            <a:pPr algn="just"/>
            <a:r>
              <a:rPr lang="es-ES" dirty="0">
                <a:latin typeface="Avenir Book"/>
                <a:cs typeface="Avenir Book"/>
              </a:rPr>
              <a:t>El curso se impartirá como disertación y discusión dirigidas por el profesor, abordando diferentes aspectos de la producción cinematográfica y su relación con el contexto histórico en el que se desarrolla. </a:t>
            </a:r>
          </a:p>
          <a:p>
            <a:pPr algn="just"/>
            <a:endParaRPr lang="es-ES" dirty="0">
              <a:latin typeface="Avenir Book"/>
              <a:cs typeface="Avenir Book"/>
            </a:endParaRPr>
          </a:p>
          <a:p>
            <a:pPr algn="just"/>
            <a:r>
              <a:rPr lang="es-ES" dirty="0">
                <a:latin typeface="Avenir Book"/>
                <a:cs typeface="Avenir Book"/>
              </a:rPr>
              <a:t>Incluye el visionado de fragmentos y películas representativas de la producción fílmica de la primera mitad del siglo XX, lecturas seleccionadas y la participación activa de los alumnos.</a:t>
            </a:r>
          </a:p>
          <a:p>
            <a:pPr lvl="0" algn="just"/>
            <a:endParaRPr lang="es-ES" dirty="0">
              <a:latin typeface="Avenir Book"/>
              <a:cs typeface="Avenir Book"/>
            </a:endParaRP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Propuesta del curso</a:t>
            </a:r>
            <a:endParaRPr lang="es-ES" sz="3200" dirty="0">
              <a:solidFill>
                <a:schemeClr val="bg1"/>
              </a:solidFill>
              <a:latin typeface="Avenir Book"/>
              <a:cs typeface="Avenir Boo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376569" y="1539328"/>
            <a:ext cx="5367747" cy="3861314"/>
          </a:xfrm>
          <a:prstGeom prst="rect">
            <a:avLst/>
          </a:prstGeom>
        </p:spPr>
      </p:pic>
    </p:spTree>
    <p:extLst>
      <p:ext uri="{BB962C8B-B14F-4D97-AF65-F5344CB8AC3E}">
        <p14:creationId xmlns:p14="http://schemas.microsoft.com/office/powerpoint/2010/main" val="3954672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029618" y="1900978"/>
            <a:ext cx="4894543" cy="3693319"/>
          </a:xfrm>
          <a:prstGeom prst="rect">
            <a:avLst/>
          </a:prstGeom>
          <a:noFill/>
        </p:spPr>
        <p:txBody>
          <a:bodyPr wrap="square" rtlCol="0">
            <a:spAutoFit/>
          </a:bodyPr>
          <a:lstStyle/>
          <a:p>
            <a:r>
              <a:rPr lang="es-ES" dirty="0">
                <a:latin typeface="Avenir Book"/>
                <a:cs typeface="Avenir Book"/>
              </a:rPr>
              <a:t>Las sesiones comenzarán con una breve exposición del profesor, a manera de introducción, sobre los conceptos clave según contenidos y objetivos del programa de la UA, para proceder al visionado de fragmentos y películas relacionados. Mediante un método inductivo, los participantes arribarán a comentarios y conclusiones durante la clase. Los alumnos dispondrán de material audiovisual y lecturas para documentar sus aportes al aprendizaje. En su momento, también participarán en la exposición de ciertos temas.</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Propuesta pedagógica</a:t>
            </a:r>
            <a:endParaRPr lang="es-ES" sz="3200" dirty="0">
              <a:solidFill>
                <a:schemeClr val="bg1"/>
              </a:solidFill>
              <a:latin typeface="Avenir Book"/>
              <a:cs typeface="Avenir Boo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441505" y="1873489"/>
            <a:ext cx="5367747" cy="3578498"/>
          </a:xfrm>
          <a:prstGeom prst="rect">
            <a:avLst/>
          </a:prstGeom>
        </p:spPr>
      </p:pic>
    </p:spTree>
    <p:extLst>
      <p:ext uri="{BB962C8B-B14F-4D97-AF65-F5344CB8AC3E}">
        <p14:creationId xmlns:p14="http://schemas.microsoft.com/office/powerpoint/2010/main" val="12372387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029619" y="1316509"/>
            <a:ext cx="4865360" cy="4801314"/>
          </a:xfrm>
          <a:prstGeom prst="rect">
            <a:avLst/>
          </a:prstGeom>
          <a:noFill/>
        </p:spPr>
        <p:txBody>
          <a:bodyPr wrap="square" rtlCol="0">
            <a:spAutoFit/>
          </a:bodyPr>
          <a:lstStyle/>
          <a:p>
            <a:r>
              <a:rPr lang="es-ES" b="1" dirty="0">
                <a:latin typeface="Avenir Book"/>
                <a:cs typeface="Avenir Book"/>
              </a:rPr>
              <a:t>Básica </a:t>
            </a:r>
          </a:p>
          <a:p>
            <a:r>
              <a:rPr lang="es-ES" dirty="0">
                <a:latin typeface="Avenir Book"/>
                <a:cs typeface="Avenir Book"/>
              </a:rPr>
              <a:t> </a:t>
            </a:r>
          </a:p>
          <a:p>
            <a:r>
              <a:rPr lang="es-ES" b="1" dirty="0" err="1">
                <a:latin typeface="Avenir Book"/>
                <a:cs typeface="Avenir Book"/>
              </a:rPr>
              <a:t>Cousins</a:t>
            </a:r>
            <a:r>
              <a:rPr lang="es-ES" b="1" dirty="0">
                <a:latin typeface="Avenir Book"/>
                <a:cs typeface="Avenir Book"/>
              </a:rPr>
              <a:t>, M., (2005). </a:t>
            </a:r>
            <a:r>
              <a:rPr lang="es-ES" b="1" i="1" dirty="0">
                <a:latin typeface="Avenir Book"/>
                <a:cs typeface="Avenir Book"/>
              </a:rPr>
              <a:t>Historia del Cine. </a:t>
            </a:r>
            <a:r>
              <a:rPr lang="es-ES" b="1" dirty="0">
                <a:latin typeface="Avenir Book"/>
                <a:cs typeface="Avenir Book"/>
              </a:rPr>
              <a:t>1a Edición en español. Barcelona, España. Editorial </a:t>
            </a:r>
            <a:r>
              <a:rPr lang="es-ES" b="1" dirty="0" err="1">
                <a:latin typeface="Avenir Book"/>
                <a:cs typeface="Avenir Book"/>
              </a:rPr>
              <a:t>Blume</a:t>
            </a:r>
            <a:r>
              <a:rPr lang="es-ES" b="1" dirty="0">
                <a:latin typeface="Avenir Book"/>
                <a:cs typeface="Avenir Book"/>
              </a:rPr>
              <a:t>. </a:t>
            </a:r>
          </a:p>
          <a:p>
            <a:r>
              <a:rPr lang="es-ES" dirty="0" err="1">
                <a:latin typeface="Avenir Book"/>
                <a:cs typeface="Avenir Book"/>
              </a:rPr>
              <a:t>Nowell</a:t>
            </a:r>
            <a:r>
              <a:rPr lang="es-ES" dirty="0">
                <a:latin typeface="Avenir Book"/>
                <a:cs typeface="Avenir Book"/>
              </a:rPr>
              <a:t>-Smith G., (1996). </a:t>
            </a:r>
            <a:r>
              <a:rPr lang="es-ES" i="1" dirty="0" err="1">
                <a:latin typeface="Avenir Book"/>
                <a:cs typeface="Avenir Book"/>
              </a:rPr>
              <a:t>The</a:t>
            </a:r>
            <a:r>
              <a:rPr lang="es-ES" i="1" dirty="0">
                <a:latin typeface="Avenir Book"/>
                <a:cs typeface="Avenir Book"/>
              </a:rPr>
              <a:t> Oxford </a:t>
            </a:r>
            <a:r>
              <a:rPr lang="es-ES" i="1" dirty="0" err="1">
                <a:latin typeface="Avenir Book"/>
                <a:cs typeface="Avenir Book"/>
              </a:rPr>
              <a:t>History</a:t>
            </a:r>
            <a:r>
              <a:rPr lang="es-ES" i="1" dirty="0">
                <a:latin typeface="Avenir Book"/>
                <a:cs typeface="Avenir Book"/>
              </a:rPr>
              <a:t> of </a:t>
            </a:r>
            <a:r>
              <a:rPr lang="es-ES" i="1" dirty="0" err="1">
                <a:latin typeface="Avenir Book"/>
                <a:cs typeface="Avenir Book"/>
              </a:rPr>
              <a:t>World</a:t>
            </a:r>
            <a:r>
              <a:rPr lang="es-ES" i="1" dirty="0">
                <a:latin typeface="Avenir Book"/>
                <a:cs typeface="Avenir Book"/>
              </a:rPr>
              <a:t> Cinema.</a:t>
            </a:r>
            <a:r>
              <a:rPr lang="es-ES" dirty="0">
                <a:latin typeface="Avenir Book"/>
                <a:cs typeface="Avenir Book"/>
              </a:rPr>
              <a:t> Oxford. </a:t>
            </a:r>
            <a:r>
              <a:rPr lang="es-ES" dirty="0" err="1">
                <a:latin typeface="Avenir Book"/>
                <a:cs typeface="Avenir Book"/>
              </a:rPr>
              <a:t>University</a:t>
            </a:r>
            <a:r>
              <a:rPr lang="es-ES" dirty="0">
                <a:latin typeface="Avenir Book"/>
                <a:cs typeface="Avenir Book"/>
              </a:rPr>
              <a:t> </a:t>
            </a:r>
            <a:r>
              <a:rPr lang="es-ES" dirty="0" err="1">
                <a:latin typeface="Avenir Book"/>
                <a:cs typeface="Avenir Book"/>
              </a:rPr>
              <a:t>Press</a:t>
            </a:r>
            <a:r>
              <a:rPr lang="es-ES" dirty="0">
                <a:latin typeface="Avenir Book"/>
                <a:cs typeface="Avenir Book"/>
              </a:rPr>
              <a:t>. Butler &amp;</a:t>
            </a:r>
            <a:r>
              <a:rPr lang="es-ES" dirty="0" err="1">
                <a:latin typeface="Avenir Book"/>
                <a:cs typeface="Avenir Book"/>
              </a:rPr>
              <a:t>Tanner</a:t>
            </a:r>
            <a:r>
              <a:rPr lang="es-ES" dirty="0">
                <a:latin typeface="Avenir Book"/>
                <a:cs typeface="Avenir Book"/>
              </a:rPr>
              <a:t> LTD. Gran Bretaña. </a:t>
            </a:r>
          </a:p>
          <a:p>
            <a:r>
              <a:rPr lang="es-ES" dirty="0">
                <a:latin typeface="Avenir Book"/>
                <a:cs typeface="Avenir Book"/>
              </a:rPr>
              <a:t>Parkinson, D., (1995). </a:t>
            </a:r>
            <a:r>
              <a:rPr lang="es-ES" i="1" dirty="0" err="1">
                <a:latin typeface="Avenir Book"/>
                <a:cs typeface="Avenir Book"/>
              </a:rPr>
              <a:t>History</a:t>
            </a:r>
            <a:r>
              <a:rPr lang="es-ES" i="1" dirty="0">
                <a:latin typeface="Avenir Book"/>
                <a:cs typeface="Avenir Book"/>
              </a:rPr>
              <a:t> of Film. </a:t>
            </a:r>
            <a:r>
              <a:rPr lang="es-ES" dirty="0">
                <a:latin typeface="Avenir Book"/>
                <a:cs typeface="Avenir Book"/>
              </a:rPr>
              <a:t>2a Edición. </a:t>
            </a:r>
            <a:r>
              <a:rPr lang="es-ES" dirty="0" err="1">
                <a:latin typeface="Avenir Book"/>
                <a:cs typeface="Avenir Book"/>
              </a:rPr>
              <a:t>Thames</a:t>
            </a:r>
            <a:r>
              <a:rPr lang="es-ES" dirty="0">
                <a:latin typeface="Avenir Book"/>
                <a:cs typeface="Avenir Book"/>
              </a:rPr>
              <a:t> &amp; Hudson, INC. New York. USA. </a:t>
            </a:r>
          </a:p>
          <a:p>
            <a:r>
              <a:rPr lang="es-ES" b="1" dirty="0" err="1">
                <a:latin typeface="Avenir Book"/>
                <a:cs typeface="Avenir Book"/>
              </a:rPr>
              <a:t>Sadoul</a:t>
            </a:r>
            <a:r>
              <a:rPr lang="es-ES" b="1" dirty="0">
                <a:latin typeface="Avenir Book"/>
                <a:cs typeface="Avenir Book"/>
              </a:rPr>
              <a:t>, G., (1998). </a:t>
            </a:r>
            <a:r>
              <a:rPr lang="es-ES" b="1" i="1" dirty="0">
                <a:latin typeface="Avenir Book"/>
                <a:cs typeface="Avenir Book"/>
              </a:rPr>
              <a:t>Historia del Cine Mundial</a:t>
            </a:r>
            <a:r>
              <a:rPr lang="es-ES" b="1" dirty="0">
                <a:latin typeface="Avenir Book"/>
                <a:cs typeface="Avenir Book"/>
              </a:rPr>
              <a:t>, desde sus orígenes. 16a Edición en español. México. Siglo Veintiuno Editores. </a:t>
            </a:r>
          </a:p>
          <a:p>
            <a:r>
              <a:rPr lang="es-ES" dirty="0">
                <a:latin typeface="Avenir Book"/>
                <a:cs typeface="Avenir Book"/>
              </a:rPr>
              <a:t>Thompson, K., </a:t>
            </a:r>
            <a:r>
              <a:rPr lang="es-ES" dirty="0" err="1">
                <a:latin typeface="Avenir Book"/>
                <a:cs typeface="Avenir Book"/>
              </a:rPr>
              <a:t>Bordwell</a:t>
            </a:r>
            <a:r>
              <a:rPr lang="es-ES" dirty="0">
                <a:latin typeface="Avenir Book"/>
                <a:cs typeface="Avenir Book"/>
              </a:rPr>
              <a:t>, D., (2003). Film </a:t>
            </a:r>
            <a:r>
              <a:rPr lang="es-ES" dirty="0" err="1">
                <a:latin typeface="Avenir Book"/>
                <a:cs typeface="Avenir Book"/>
              </a:rPr>
              <a:t>History</a:t>
            </a:r>
            <a:r>
              <a:rPr lang="es-ES" dirty="0">
                <a:latin typeface="Avenir Book"/>
                <a:cs typeface="Avenir Book"/>
              </a:rPr>
              <a:t>, </a:t>
            </a:r>
            <a:r>
              <a:rPr lang="es-ES" dirty="0" err="1">
                <a:latin typeface="Avenir Book"/>
                <a:cs typeface="Avenir Book"/>
              </a:rPr>
              <a:t>an</a:t>
            </a:r>
            <a:r>
              <a:rPr lang="es-ES" dirty="0">
                <a:latin typeface="Avenir Book"/>
                <a:cs typeface="Avenir Book"/>
              </a:rPr>
              <a:t> </a:t>
            </a:r>
            <a:r>
              <a:rPr lang="es-ES" dirty="0" err="1">
                <a:latin typeface="Avenir Book"/>
                <a:cs typeface="Avenir Book"/>
              </a:rPr>
              <a:t>introduction</a:t>
            </a:r>
            <a:r>
              <a:rPr lang="es-ES" dirty="0">
                <a:latin typeface="Avenir Book"/>
                <a:cs typeface="Avenir Book"/>
              </a:rPr>
              <a:t>. 2a Edición. N.Y. USA. </a:t>
            </a:r>
            <a:r>
              <a:rPr lang="es-ES" dirty="0" err="1">
                <a:latin typeface="Avenir Book"/>
                <a:cs typeface="Avenir Book"/>
              </a:rPr>
              <a:t>The</a:t>
            </a:r>
            <a:r>
              <a:rPr lang="es-ES" dirty="0">
                <a:latin typeface="Avenir Book"/>
                <a:cs typeface="Avenir Book"/>
              </a:rPr>
              <a:t> McGraw-Hill </a:t>
            </a:r>
            <a:r>
              <a:rPr lang="es-ES" dirty="0" err="1">
                <a:latin typeface="Avenir Book"/>
                <a:cs typeface="Avenir Book"/>
              </a:rPr>
              <a:t>Companies</a:t>
            </a:r>
            <a:r>
              <a:rPr lang="es-ES" dirty="0">
                <a:latin typeface="Avenir Book"/>
                <a:cs typeface="Avenir Book"/>
              </a:rPr>
              <a:t>, Inc. </a:t>
            </a: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Bibliografía</a:t>
            </a:r>
            <a:endParaRPr lang="es-ES" sz="3200" dirty="0">
              <a:solidFill>
                <a:schemeClr val="bg1"/>
              </a:solidFill>
              <a:latin typeface="Avenir Book"/>
              <a:cs typeface="Avenir Boo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pic>
        <p:nvPicPr>
          <p:cNvPr id="4" name="Imagen 3">
            <a:extLst>
              <a:ext uri="{FF2B5EF4-FFF2-40B4-BE49-F238E27FC236}">
                <a16:creationId xmlns:a16="http://schemas.microsoft.com/office/drawing/2014/main" id="{5FB6BB68-FD64-9547-B17D-69185BD013D0}"/>
              </a:ext>
            </a:extLst>
          </p:cNvPr>
          <p:cNvPicPr>
            <a:picLocks noChangeAspect="1"/>
          </p:cNvPicPr>
          <p:nvPr/>
        </p:nvPicPr>
        <p:blipFill>
          <a:blip r:embed="rId3"/>
          <a:stretch>
            <a:fillRect/>
          </a:stretch>
        </p:blipFill>
        <p:spPr>
          <a:xfrm>
            <a:off x="441505" y="1894894"/>
            <a:ext cx="5367747" cy="3535688"/>
          </a:xfrm>
          <a:prstGeom prst="rect">
            <a:avLst/>
          </a:prstGeom>
        </p:spPr>
      </p:pic>
    </p:spTree>
    <p:extLst>
      <p:ext uri="{BB962C8B-B14F-4D97-AF65-F5344CB8AC3E}">
        <p14:creationId xmlns:p14="http://schemas.microsoft.com/office/powerpoint/2010/main" val="39627049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Evaluación</a:t>
            </a:r>
            <a:endParaRPr lang="es-ES" sz="3200" dirty="0">
              <a:solidFill>
                <a:schemeClr val="bg1"/>
              </a:solidFill>
              <a:latin typeface="Avenir Book"/>
              <a:cs typeface="Avenir Boo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884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r>
              <a:rPr lang="es-ES" sz="900" dirty="0">
                <a:solidFill>
                  <a:schemeClr val="bg1"/>
                </a:solidFill>
                <a:latin typeface="Avenir Book"/>
                <a:cs typeface="Avenir Book"/>
              </a:rPr>
              <a:t>HISTORIA CINE UNIVERSAL</a:t>
            </a:r>
            <a:endParaRPr lang="es-ES" sz="900" dirty="0">
              <a:solidFill>
                <a:schemeClr val="bg1"/>
              </a:solidFill>
              <a:latin typeface="Avenir Black"/>
              <a:cs typeface="Avenir Black"/>
            </a:endParaRPr>
          </a:p>
        </p:txBody>
      </p:sp>
      <p:graphicFrame>
        <p:nvGraphicFramePr>
          <p:cNvPr id="2" name="Tabla 1">
            <a:extLst>
              <a:ext uri="{FF2B5EF4-FFF2-40B4-BE49-F238E27FC236}">
                <a16:creationId xmlns:a16="http://schemas.microsoft.com/office/drawing/2014/main" id="{99F9EAA2-A8A6-954E-8BA3-F1EC834A1F2F}"/>
              </a:ext>
            </a:extLst>
          </p:cNvPr>
          <p:cNvGraphicFramePr>
            <a:graphicFrameLocks noGrp="1"/>
          </p:cNvGraphicFramePr>
          <p:nvPr>
            <p:extLst>
              <p:ext uri="{D42A27DB-BD31-4B8C-83A1-F6EECF244321}">
                <p14:modId xmlns:p14="http://schemas.microsoft.com/office/powerpoint/2010/main" val="1241878024"/>
              </p:ext>
            </p:extLst>
          </p:nvPr>
        </p:nvGraphicFramePr>
        <p:xfrm>
          <a:off x="1524004" y="1266839"/>
          <a:ext cx="8873048" cy="2108889"/>
        </p:xfrm>
        <a:graphic>
          <a:graphicData uri="http://schemas.openxmlformats.org/drawingml/2006/table">
            <a:tbl>
              <a:tblPr firstRow="1" firstCol="1" lastRow="1" lastCol="1" bandRow="1" bandCol="1">
                <a:tableStyleId>{5C22544A-7EE6-4342-B048-85BDC9FD1C3A}</a:tableStyleId>
              </a:tblPr>
              <a:tblGrid>
                <a:gridCol w="2913919">
                  <a:extLst>
                    <a:ext uri="{9D8B030D-6E8A-4147-A177-3AD203B41FA5}">
                      <a16:colId xmlns:a16="http://schemas.microsoft.com/office/drawing/2014/main" val="3206818737"/>
                    </a:ext>
                  </a:extLst>
                </a:gridCol>
                <a:gridCol w="4017146">
                  <a:extLst>
                    <a:ext uri="{9D8B030D-6E8A-4147-A177-3AD203B41FA5}">
                      <a16:colId xmlns:a16="http://schemas.microsoft.com/office/drawing/2014/main" val="4281405225"/>
                    </a:ext>
                  </a:extLst>
                </a:gridCol>
                <a:gridCol w="1941983">
                  <a:extLst>
                    <a:ext uri="{9D8B030D-6E8A-4147-A177-3AD203B41FA5}">
                      <a16:colId xmlns:a16="http://schemas.microsoft.com/office/drawing/2014/main" val="3360912144"/>
                    </a:ext>
                  </a:extLst>
                </a:gridCol>
              </a:tblGrid>
              <a:tr h="474363">
                <a:tc gridSpan="3">
                  <a:txBody>
                    <a:bodyPr/>
                    <a:lstStyle/>
                    <a:p>
                      <a:pPr algn="ctr">
                        <a:spcAft>
                          <a:spcPts val="0"/>
                        </a:spcAft>
                      </a:pPr>
                      <a:r>
                        <a:rPr lang="es-ES_tradnl" sz="1500" b="0" dirty="0">
                          <a:effectLst/>
                          <a:latin typeface="Avenir Roman" panose="02000503020000020003" pitchFamily="2" charset="0"/>
                        </a:rPr>
                        <a:t>Primera y Segunda Evaluaciones Parciales</a:t>
                      </a:r>
                      <a:endParaRPr lang="es-MX" sz="1800" b="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36072" marR="136072" marT="68036" marB="68036"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632149378"/>
                  </a:ext>
                </a:extLst>
              </a:tr>
              <a:tr h="474363">
                <a:tc>
                  <a:txBody>
                    <a:bodyPr/>
                    <a:lstStyle/>
                    <a:p>
                      <a:pPr algn="ctr">
                        <a:spcAft>
                          <a:spcPts val="0"/>
                        </a:spcAft>
                      </a:pPr>
                      <a:r>
                        <a:rPr lang="es-ES_tradnl" sz="1500" b="1" dirty="0">
                          <a:effectLst/>
                          <a:latin typeface="Avenir Roman" panose="02000503020000020003" pitchFamily="2" charset="0"/>
                        </a:rPr>
                        <a:t>Evidencia</a:t>
                      </a:r>
                      <a:endParaRPr lang="es-MX" sz="1800" b="1"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54" marR="102054" marT="0" marB="0" anchor="ctr"/>
                </a:tc>
                <a:tc>
                  <a:txBody>
                    <a:bodyPr/>
                    <a:lstStyle/>
                    <a:p>
                      <a:pPr algn="ctr">
                        <a:spcAft>
                          <a:spcPts val="0"/>
                        </a:spcAft>
                      </a:pPr>
                      <a:r>
                        <a:rPr lang="es-ES_tradnl" sz="1500" b="1" dirty="0">
                          <a:effectLst/>
                          <a:latin typeface="Avenir Roman" panose="02000503020000020003" pitchFamily="2" charset="0"/>
                        </a:rPr>
                        <a:t>Instrumento</a:t>
                      </a:r>
                      <a:endParaRPr lang="es-MX" sz="1800" b="1"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54" marR="102054" marT="0" marB="0" anchor="ctr"/>
                </a:tc>
                <a:tc>
                  <a:txBody>
                    <a:bodyPr/>
                    <a:lstStyle/>
                    <a:p>
                      <a:pPr algn="ctr">
                        <a:spcAft>
                          <a:spcPts val="0"/>
                        </a:spcAft>
                      </a:pPr>
                      <a:r>
                        <a:rPr lang="es-ES_tradnl" sz="1500" b="1" dirty="0">
                          <a:effectLst/>
                          <a:latin typeface="Avenir Roman" panose="02000503020000020003" pitchFamily="2" charset="0"/>
                        </a:rPr>
                        <a:t>Valor</a:t>
                      </a:r>
                      <a:endParaRPr lang="es-MX" sz="1800" b="1"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54" marR="102054" marT="0" marB="0" anchor="ctr"/>
                </a:tc>
                <a:extLst>
                  <a:ext uri="{0D108BD9-81ED-4DB2-BD59-A6C34878D82A}">
                    <a16:rowId xmlns:a16="http://schemas.microsoft.com/office/drawing/2014/main" val="243517148"/>
                  </a:ext>
                </a:extLst>
              </a:tr>
              <a:tr h="474363">
                <a:tc>
                  <a:txBody>
                    <a:bodyPr/>
                    <a:lstStyle/>
                    <a:p>
                      <a:pPr algn="ctr">
                        <a:spcAft>
                          <a:spcPts val="0"/>
                        </a:spcAft>
                      </a:pPr>
                      <a:r>
                        <a:rPr lang="es-ES_tradnl" sz="1500" b="0" dirty="0">
                          <a:effectLst/>
                          <a:latin typeface="Avenir Roman" panose="02000503020000020003" pitchFamily="2" charset="0"/>
                        </a:rPr>
                        <a:t>Examen escrito</a:t>
                      </a:r>
                      <a:endParaRPr lang="es-MX" sz="1800" b="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54" marR="102054" marT="0" marB="0" anchor="ctr"/>
                </a:tc>
                <a:tc>
                  <a:txBody>
                    <a:bodyPr/>
                    <a:lstStyle/>
                    <a:p>
                      <a:pPr algn="ctr">
                        <a:spcAft>
                          <a:spcPts val="0"/>
                        </a:spcAft>
                      </a:pPr>
                      <a:r>
                        <a:rPr lang="es-ES_tradnl" sz="1500" b="0" dirty="0">
                          <a:effectLst/>
                          <a:latin typeface="Avenir Roman" panose="02000503020000020003" pitchFamily="2" charset="0"/>
                        </a:rPr>
                        <a:t>Ensayo/Cuestionario mixto</a:t>
                      </a:r>
                      <a:endParaRPr lang="es-MX" sz="1800" b="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54" marR="102054" marT="0" marB="0" anchor="ctr"/>
                </a:tc>
                <a:tc>
                  <a:txBody>
                    <a:bodyPr/>
                    <a:lstStyle/>
                    <a:p>
                      <a:pPr algn="ctr">
                        <a:spcAft>
                          <a:spcPts val="0"/>
                        </a:spcAft>
                      </a:pPr>
                      <a:r>
                        <a:rPr lang="es-ES_tradnl" sz="1500" b="0">
                          <a:effectLst/>
                          <a:latin typeface="Avenir Roman" panose="02000503020000020003" pitchFamily="2" charset="0"/>
                        </a:rPr>
                        <a:t>80%</a:t>
                      </a:r>
                      <a:endParaRPr lang="es-MX" sz="1800" b="0">
                        <a:effectLst/>
                        <a:latin typeface="Avenir Roman" panose="02000503020000020003" pitchFamily="2" charset="0"/>
                      </a:endParaRPr>
                    </a:p>
                    <a:p>
                      <a:pPr algn="l">
                        <a:spcAft>
                          <a:spcPts val="0"/>
                        </a:spcAft>
                      </a:pPr>
                      <a:r>
                        <a:rPr lang="es-ES_tradnl" sz="1500" b="0">
                          <a:effectLst/>
                          <a:latin typeface="Avenir Roman" panose="02000503020000020003" pitchFamily="2" charset="0"/>
                        </a:rPr>
                        <a:t> </a:t>
                      </a:r>
                      <a:endParaRPr lang="es-MX" sz="1800" b="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54" marR="102054" marT="0" marB="0" anchor="ctr"/>
                </a:tc>
                <a:extLst>
                  <a:ext uri="{0D108BD9-81ED-4DB2-BD59-A6C34878D82A}">
                    <a16:rowId xmlns:a16="http://schemas.microsoft.com/office/drawing/2014/main" val="3354443011"/>
                  </a:ext>
                </a:extLst>
              </a:tr>
              <a:tr h="680362">
                <a:tc>
                  <a:txBody>
                    <a:bodyPr/>
                    <a:lstStyle/>
                    <a:p>
                      <a:pPr algn="ctr">
                        <a:spcAft>
                          <a:spcPts val="0"/>
                        </a:spcAft>
                      </a:pPr>
                      <a:r>
                        <a:rPr lang="es-ES_tradnl" sz="1500" b="0">
                          <a:effectLst/>
                          <a:latin typeface="Avenir Roman" panose="02000503020000020003" pitchFamily="2" charset="0"/>
                        </a:rPr>
                        <a:t>Participación</a:t>
                      </a:r>
                      <a:endParaRPr lang="es-MX" sz="1800" b="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54" marR="102054" marT="0" marB="0" anchor="ctr"/>
                </a:tc>
                <a:tc>
                  <a:txBody>
                    <a:bodyPr/>
                    <a:lstStyle/>
                    <a:p>
                      <a:pPr algn="ctr">
                        <a:spcAft>
                          <a:spcPts val="0"/>
                        </a:spcAft>
                      </a:pPr>
                      <a:r>
                        <a:rPr lang="es-ES_tradnl" sz="1500" b="0" dirty="0">
                          <a:effectLst/>
                          <a:latin typeface="Avenir Roman" panose="02000503020000020003" pitchFamily="2" charset="0"/>
                        </a:rPr>
                        <a:t>Asistencia, participación oral durante la clase y virtual en el grupo de interacción, exposición oral por equipos</a:t>
                      </a:r>
                      <a:endParaRPr lang="es-MX" sz="1800" b="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54" marR="102054" marT="0" marB="0" anchor="ctr"/>
                </a:tc>
                <a:tc>
                  <a:txBody>
                    <a:bodyPr/>
                    <a:lstStyle/>
                    <a:p>
                      <a:pPr algn="ctr">
                        <a:spcAft>
                          <a:spcPts val="0"/>
                        </a:spcAft>
                      </a:pPr>
                      <a:r>
                        <a:rPr lang="es-ES_tradnl" sz="1500" b="0" dirty="0">
                          <a:effectLst/>
                          <a:latin typeface="Avenir Roman" panose="02000503020000020003" pitchFamily="2" charset="0"/>
                        </a:rPr>
                        <a:t>20%</a:t>
                      </a:r>
                      <a:endParaRPr lang="es-MX" sz="1800" b="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54" marR="102054" marT="0" marB="0" anchor="ctr"/>
                </a:tc>
                <a:extLst>
                  <a:ext uri="{0D108BD9-81ED-4DB2-BD59-A6C34878D82A}">
                    <a16:rowId xmlns:a16="http://schemas.microsoft.com/office/drawing/2014/main" val="3946824905"/>
                  </a:ext>
                </a:extLst>
              </a:tr>
            </a:tbl>
          </a:graphicData>
        </a:graphic>
      </p:graphicFrame>
      <p:graphicFrame>
        <p:nvGraphicFramePr>
          <p:cNvPr id="5" name="Tabla 4">
            <a:extLst>
              <a:ext uri="{FF2B5EF4-FFF2-40B4-BE49-F238E27FC236}">
                <a16:creationId xmlns:a16="http://schemas.microsoft.com/office/drawing/2014/main" id="{AA94DB8D-43C9-FE42-960B-B507E35FF23B}"/>
              </a:ext>
            </a:extLst>
          </p:cNvPr>
          <p:cNvGraphicFramePr>
            <a:graphicFrameLocks noGrp="1"/>
          </p:cNvGraphicFramePr>
          <p:nvPr>
            <p:extLst>
              <p:ext uri="{D42A27DB-BD31-4B8C-83A1-F6EECF244321}">
                <p14:modId xmlns:p14="http://schemas.microsoft.com/office/powerpoint/2010/main" val="3218155665"/>
              </p:ext>
            </p:extLst>
          </p:nvPr>
        </p:nvGraphicFramePr>
        <p:xfrm>
          <a:off x="1524003" y="3999918"/>
          <a:ext cx="8871867" cy="1511374"/>
        </p:xfrm>
        <a:graphic>
          <a:graphicData uri="http://schemas.openxmlformats.org/drawingml/2006/table">
            <a:tbl>
              <a:tblPr firstRow="1" firstCol="1" lastRow="1" lastCol="1" bandRow="1" bandCol="1">
                <a:tableStyleId>{5C22544A-7EE6-4342-B048-85BDC9FD1C3A}</a:tableStyleId>
              </a:tblPr>
              <a:tblGrid>
                <a:gridCol w="3047638">
                  <a:extLst>
                    <a:ext uri="{9D8B030D-6E8A-4147-A177-3AD203B41FA5}">
                      <a16:colId xmlns:a16="http://schemas.microsoft.com/office/drawing/2014/main" val="1854147326"/>
                    </a:ext>
                  </a:extLst>
                </a:gridCol>
                <a:gridCol w="3877782">
                  <a:extLst>
                    <a:ext uri="{9D8B030D-6E8A-4147-A177-3AD203B41FA5}">
                      <a16:colId xmlns:a16="http://schemas.microsoft.com/office/drawing/2014/main" val="2125151331"/>
                    </a:ext>
                  </a:extLst>
                </a:gridCol>
                <a:gridCol w="1946447">
                  <a:extLst>
                    <a:ext uri="{9D8B030D-6E8A-4147-A177-3AD203B41FA5}">
                      <a16:colId xmlns:a16="http://schemas.microsoft.com/office/drawing/2014/main" val="2341140184"/>
                    </a:ext>
                  </a:extLst>
                </a:gridCol>
              </a:tblGrid>
              <a:tr h="474300">
                <a:tc gridSpan="3">
                  <a:txBody>
                    <a:bodyPr/>
                    <a:lstStyle/>
                    <a:p>
                      <a:pPr algn="ctr">
                        <a:spcAft>
                          <a:spcPts val="0"/>
                        </a:spcAft>
                      </a:pPr>
                      <a:r>
                        <a:rPr lang="es-MX" sz="1500" dirty="0">
                          <a:effectLst/>
                          <a:latin typeface="Avenir Roman" panose="02000503020000020003" pitchFamily="2" charset="0"/>
                        </a:rPr>
                        <a:t>Examen Ordinario</a:t>
                      </a:r>
                      <a:endParaRPr lang="es-MX" sz="1800" dirty="0">
                        <a:effectLst/>
                        <a:latin typeface="Avenir Roman" panose="02000503020000020003" pitchFamily="2" charset="0"/>
                      </a:endParaRPr>
                    </a:p>
                    <a:p>
                      <a:pPr algn="ctr">
                        <a:spcAft>
                          <a:spcPts val="0"/>
                        </a:spcAft>
                      </a:pPr>
                      <a:r>
                        <a:rPr lang="es-MX" sz="1300" dirty="0">
                          <a:effectLst/>
                          <a:latin typeface="Avenir Roman" panose="02000503020000020003" pitchFamily="2" charset="0"/>
                        </a:rPr>
                        <a:t>(Exento: promedio igual o mayor a 8.0 en los parciales)</a:t>
                      </a:r>
                      <a:endParaRPr lang="es-MX" sz="180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36054" marR="136054" marT="68027" marB="68027"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509440470"/>
                  </a:ext>
                </a:extLst>
              </a:tr>
              <a:tr h="474300">
                <a:tc>
                  <a:txBody>
                    <a:bodyPr/>
                    <a:lstStyle/>
                    <a:p>
                      <a:pPr algn="ctr">
                        <a:spcAft>
                          <a:spcPts val="0"/>
                        </a:spcAft>
                      </a:pPr>
                      <a:r>
                        <a:rPr lang="es-ES_tradnl" sz="1500">
                          <a:effectLst/>
                          <a:latin typeface="Avenir Roman" panose="02000503020000020003" pitchFamily="2" charset="0"/>
                        </a:rPr>
                        <a:t>Examen escrito</a:t>
                      </a:r>
                      <a:endParaRPr lang="es-MX" sz="180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41" marR="102041" marT="0" marB="0" anchor="ctr"/>
                </a:tc>
                <a:tc>
                  <a:txBody>
                    <a:bodyPr/>
                    <a:lstStyle/>
                    <a:p>
                      <a:pPr algn="ctr">
                        <a:spcAft>
                          <a:spcPts val="0"/>
                        </a:spcAft>
                      </a:pPr>
                      <a:r>
                        <a:rPr lang="es-ES_tradnl" sz="1500">
                          <a:effectLst/>
                          <a:latin typeface="Avenir Roman" panose="02000503020000020003" pitchFamily="2" charset="0"/>
                        </a:rPr>
                        <a:t>Ensayo/Cuestionario mixto   </a:t>
                      </a:r>
                      <a:endParaRPr lang="es-MX" sz="180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41" marR="102041" marT="0" marB="0" anchor="ctr"/>
                </a:tc>
                <a:tc>
                  <a:txBody>
                    <a:bodyPr/>
                    <a:lstStyle/>
                    <a:p>
                      <a:pPr algn="ctr">
                        <a:spcAft>
                          <a:spcPts val="0"/>
                        </a:spcAft>
                      </a:pPr>
                      <a:r>
                        <a:rPr lang="es-ES_tradnl" sz="1500">
                          <a:effectLst/>
                          <a:latin typeface="Avenir Roman" panose="02000503020000020003" pitchFamily="2" charset="0"/>
                        </a:rPr>
                        <a:t>60%</a:t>
                      </a:r>
                      <a:endParaRPr lang="es-MX" sz="1800">
                        <a:effectLst/>
                        <a:latin typeface="Avenir Roman" panose="02000503020000020003" pitchFamily="2" charset="0"/>
                      </a:endParaRPr>
                    </a:p>
                    <a:p>
                      <a:pPr algn="l">
                        <a:spcAft>
                          <a:spcPts val="0"/>
                        </a:spcAft>
                      </a:pPr>
                      <a:r>
                        <a:rPr lang="es-ES_tradnl" sz="1500">
                          <a:effectLst/>
                          <a:latin typeface="Avenir Roman" panose="02000503020000020003" pitchFamily="2" charset="0"/>
                        </a:rPr>
                        <a:t> </a:t>
                      </a:r>
                      <a:endParaRPr lang="es-MX" sz="180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41" marR="102041" marT="0" marB="0" anchor="ctr"/>
                </a:tc>
                <a:extLst>
                  <a:ext uri="{0D108BD9-81ED-4DB2-BD59-A6C34878D82A}">
                    <a16:rowId xmlns:a16="http://schemas.microsoft.com/office/drawing/2014/main" val="346944906"/>
                  </a:ext>
                </a:extLst>
              </a:tr>
              <a:tr h="474300">
                <a:tc>
                  <a:txBody>
                    <a:bodyPr/>
                    <a:lstStyle/>
                    <a:p>
                      <a:pPr algn="ctr">
                        <a:spcAft>
                          <a:spcPts val="0"/>
                        </a:spcAft>
                      </a:pPr>
                      <a:r>
                        <a:rPr lang="es-ES_tradnl" sz="1500">
                          <a:effectLst/>
                          <a:latin typeface="Avenir Roman" panose="02000503020000020003" pitchFamily="2" charset="0"/>
                        </a:rPr>
                        <a:t>Promedio de parciales</a:t>
                      </a:r>
                      <a:endParaRPr lang="es-MX" sz="180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41" marR="102041" marT="0" marB="0" anchor="ctr"/>
                </a:tc>
                <a:tc>
                  <a:txBody>
                    <a:bodyPr/>
                    <a:lstStyle/>
                    <a:p>
                      <a:pPr algn="ctr">
                        <a:spcAft>
                          <a:spcPts val="0"/>
                        </a:spcAft>
                      </a:pPr>
                      <a:r>
                        <a:rPr lang="es-ES_tradnl" sz="1500">
                          <a:effectLst/>
                          <a:latin typeface="Avenir Roman" panose="02000503020000020003" pitchFamily="2" charset="0"/>
                        </a:rPr>
                        <a:t>Promedio simple de los dos exámenes parciales </a:t>
                      </a:r>
                      <a:endParaRPr lang="es-MX" sz="180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41" marR="102041" marT="0" marB="0" anchor="ctr"/>
                </a:tc>
                <a:tc>
                  <a:txBody>
                    <a:bodyPr/>
                    <a:lstStyle/>
                    <a:p>
                      <a:pPr algn="ctr">
                        <a:spcAft>
                          <a:spcPts val="0"/>
                        </a:spcAft>
                      </a:pPr>
                      <a:r>
                        <a:rPr lang="es-ES_tradnl" sz="1500" dirty="0">
                          <a:effectLst/>
                          <a:latin typeface="Avenir Roman" panose="02000503020000020003" pitchFamily="2" charset="0"/>
                        </a:rPr>
                        <a:t>40%</a:t>
                      </a:r>
                      <a:endParaRPr lang="es-MX" sz="1800" dirty="0">
                        <a:effectLst/>
                        <a:latin typeface="Avenir Roman" panose="02000503020000020003" pitchFamily="2" charset="0"/>
                      </a:endParaRPr>
                    </a:p>
                    <a:p>
                      <a:pPr algn="l">
                        <a:spcAft>
                          <a:spcPts val="0"/>
                        </a:spcAft>
                      </a:pPr>
                      <a:r>
                        <a:rPr lang="es-ES_tradnl" sz="1500" dirty="0">
                          <a:effectLst/>
                          <a:latin typeface="Avenir Roman" panose="02000503020000020003" pitchFamily="2" charset="0"/>
                        </a:rPr>
                        <a:t> </a:t>
                      </a:r>
                      <a:endParaRPr lang="es-MX" sz="1800" dirty="0">
                        <a:effectLst/>
                        <a:latin typeface="Avenir Roman" panose="02000503020000020003" pitchFamily="2" charset="0"/>
                        <a:ea typeface="Times New Roman" panose="02020603050405020304" pitchFamily="18" charset="0"/>
                        <a:cs typeface="Times New Roman" panose="02020603050405020304" pitchFamily="18" charset="0"/>
                      </a:endParaRPr>
                    </a:p>
                  </a:txBody>
                  <a:tcPr marL="102041" marR="102041" marT="0" marB="0" anchor="ctr"/>
                </a:tc>
                <a:extLst>
                  <a:ext uri="{0D108BD9-81ED-4DB2-BD59-A6C34878D82A}">
                    <a16:rowId xmlns:a16="http://schemas.microsoft.com/office/drawing/2014/main" val="2244832825"/>
                  </a:ext>
                </a:extLst>
              </a:tr>
            </a:tbl>
          </a:graphicData>
        </a:graphic>
      </p:graphicFrame>
    </p:spTree>
    <p:extLst>
      <p:ext uri="{BB962C8B-B14F-4D97-AF65-F5344CB8AC3E}">
        <p14:creationId xmlns:p14="http://schemas.microsoft.com/office/powerpoint/2010/main" val="27168926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Madison</Template>
  <TotalTime>677</TotalTime>
  <Words>1303</Words>
  <Application>Microsoft Macintosh PowerPoint</Application>
  <PresentationFormat>Panorámica</PresentationFormat>
  <Paragraphs>200</Paragraphs>
  <Slides>25</Slides>
  <Notes>20</Notes>
  <HiddenSlides>0</HiddenSlides>
  <MMClips>1</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25</vt:i4>
      </vt:variant>
    </vt:vector>
  </HeadingPairs>
  <TitlesOfParts>
    <vt:vector size="32" baseType="lpstr">
      <vt:lpstr>Arial</vt:lpstr>
      <vt:lpstr>Avenir Black</vt:lpstr>
      <vt:lpstr>Avenir Book</vt:lpstr>
      <vt:lpstr>Avenir Roman</vt:lpstr>
      <vt:lpstr>Calibri</vt:lpstr>
      <vt:lpstr>Times New Roman</vt:lpstr>
      <vt:lpstr>Tema de Office</vt:lpstr>
      <vt:lpstr>HISTORIA CINE UNIVERSAL LEC Mtro. Felipe de Jesús Díaz Hernández Escuela de Artes Escénicas Agosto de 2018</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Los antecedentes del cine</vt:lpstr>
      <vt:lpstr>Presentación de PowerPoint</vt:lpstr>
      <vt:lpstr>Presentación de PowerPoint</vt:lpstr>
      <vt:lpstr>HISTORIA CINE UNIVERSAL LEC Mtro. Felipe de Jesús Díaz Hernández  Escuela de Artes Escénicas Agosto de 2018</vt:lpstr>
      <vt:lpstr>Presentación de PowerPoint</vt:lpstr>
      <vt:lpstr>La persistencia retiniana</vt:lpstr>
      <vt:lpstr>Presentación de PowerPoint</vt:lpstr>
      <vt:lpstr>Presentación de PowerPoint</vt:lpstr>
      <vt:lpstr>Presentación de PowerPoint</vt:lpstr>
      <vt:lpstr>Presentación de PowerPoint</vt:lpstr>
      <vt:lpstr>Presentación de PowerPoint</vt:lpstr>
      <vt:lpstr>William K. Dickson y la invención del kinetoscopio</vt:lpstr>
      <vt:lpstr>Horse Galloping. Eadweard J. Muybridge (1893) </vt:lpstr>
      <vt:lpstr>1894. Record of Sneeze. William K.L. Dickson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Cine Mexicano Junio-julio 2018</dc:title>
  <dc:creator>Felipe De Jesús Díaz Hernández</dc:creator>
  <cp:lastModifiedBy>Felipe De Jesús Díaz Hernández</cp:lastModifiedBy>
  <cp:revision>225</cp:revision>
  <dcterms:created xsi:type="dcterms:W3CDTF">2018-06-15T01:08:27Z</dcterms:created>
  <dcterms:modified xsi:type="dcterms:W3CDTF">2018-09-26T14:59:43Z</dcterms:modified>
</cp:coreProperties>
</file>