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diagrams/data50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306" r:id="rId3"/>
    <p:sldId id="257" r:id="rId4"/>
    <p:sldId id="299" r:id="rId5"/>
    <p:sldId id="300" r:id="rId6"/>
    <p:sldId id="258" r:id="rId7"/>
    <p:sldId id="301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7" r:id="rId24"/>
    <p:sldId id="278" r:id="rId25"/>
    <p:sldId id="279" r:id="rId26"/>
    <p:sldId id="280" r:id="rId27"/>
    <p:sldId id="281" r:id="rId28"/>
    <p:sldId id="282" r:id="rId29"/>
    <p:sldId id="284" r:id="rId30"/>
    <p:sldId id="286" r:id="rId31"/>
    <p:sldId id="287" r:id="rId32"/>
    <p:sldId id="288" r:id="rId33"/>
    <p:sldId id="289" r:id="rId34"/>
    <p:sldId id="305" r:id="rId35"/>
    <p:sldId id="291" r:id="rId36"/>
    <p:sldId id="292" r:id="rId37"/>
    <p:sldId id="307" r:id="rId38"/>
    <p:sldId id="308" r:id="rId39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00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diagrams/_rels/data50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496DD4E-726C-49FA-9B7A-BF989A68750A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9FE8536A-E949-4673-A070-2601E7D32F1F}">
      <dgm:prSet phldrT="[Texto]"/>
      <dgm:spPr/>
      <dgm:t>
        <a:bodyPr/>
        <a:lstStyle/>
        <a:p>
          <a:r>
            <a:rPr lang="es-MX" b="1" dirty="0" smtClean="0">
              <a:latin typeface="+mj-lt"/>
            </a:rPr>
            <a:t>Inicia de forma rápida (minutos)</a:t>
          </a:r>
          <a:endParaRPr lang="es-MX" b="1" dirty="0">
            <a:latin typeface="+mj-lt"/>
          </a:endParaRPr>
        </a:p>
      </dgm:t>
    </dgm:pt>
    <dgm:pt modelId="{714313BF-D58D-42EA-86BF-EFF7F6A1EC20}" type="parTrans" cxnId="{615EFF6E-866F-4E70-A1D4-4880C820F039}">
      <dgm:prSet/>
      <dgm:spPr/>
      <dgm:t>
        <a:bodyPr/>
        <a:lstStyle/>
        <a:p>
          <a:endParaRPr lang="es-MX" b="1">
            <a:latin typeface="+mj-lt"/>
          </a:endParaRPr>
        </a:p>
      </dgm:t>
    </dgm:pt>
    <dgm:pt modelId="{843D9AE2-7689-4F98-957C-720381946C51}" type="sibTrans" cxnId="{615EFF6E-866F-4E70-A1D4-4880C820F039}">
      <dgm:prSet/>
      <dgm:spPr/>
      <dgm:t>
        <a:bodyPr/>
        <a:lstStyle/>
        <a:p>
          <a:endParaRPr lang="es-MX" b="1">
            <a:latin typeface="+mj-lt"/>
          </a:endParaRPr>
        </a:p>
      </dgm:t>
    </dgm:pt>
    <dgm:pt modelId="{EBE35073-06FE-4E45-84AB-BEBB7C0C77C3}">
      <dgm:prSet phldrT="[Texto]"/>
      <dgm:spPr/>
      <dgm:t>
        <a:bodyPr/>
        <a:lstStyle/>
        <a:p>
          <a:r>
            <a:rPr lang="es-MX" b="1" dirty="0" smtClean="0">
              <a:latin typeface="+mj-lt"/>
            </a:rPr>
            <a:t>Dura poco (horas pocos días)</a:t>
          </a:r>
          <a:endParaRPr lang="es-MX" b="1" dirty="0">
            <a:latin typeface="+mj-lt"/>
          </a:endParaRPr>
        </a:p>
      </dgm:t>
    </dgm:pt>
    <dgm:pt modelId="{22C01E51-7316-4BDC-AA09-41C557034D65}" type="parTrans" cxnId="{033B0545-BD06-48AE-84B9-AAA7E2B7DBCA}">
      <dgm:prSet/>
      <dgm:spPr/>
      <dgm:t>
        <a:bodyPr/>
        <a:lstStyle/>
        <a:p>
          <a:endParaRPr lang="es-MX" b="1">
            <a:latin typeface="+mj-lt"/>
          </a:endParaRPr>
        </a:p>
      </dgm:t>
    </dgm:pt>
    <dgm:pt modelId="{37CE86AE-2E37-4DA9-A379-A79F41F5105A}" type="sibTrans" cxnId="{033B0545-BD06-48AE-84B9-AAA7E2B7DBCA}">
      <dgm:prSet/>
      <dgm:spPr/>
      <dgm:t>
        <a:bodyPr/>
        <a:lstStyle/>
        <a:p>
          <a:endParaRPr lang="es-MX" b="1">
            <a:latin typeface="+mj-lt"/>
          </a:endParaRPr>
        </a:p>
      </dgm:t>
    </dgm:pt>
    <dgm:pt modelId="{F487FD48-443C-474C-94AD-986DA2439D2C}">
      <dgm:prSet phldrT="[Texto]"/>
      <dgm:spPr/>
      <dgm:t>
        <a:bodyPr/>
        <a:lstStyle/>
        <a:p>
          <a:r>
            <a:rPr lang="es-MX" b="1" dirty="0" smtClean="0">
              <a:latin typeface="+mj-lt"/>
            </a:rPr>
            <a:t>Se caracteriza principalmente por:</a:t>
          </a:r>
          <a:endParaRPr lang="es-MX" b="1" dirty="0">
            <a:latin typeface="+mj-lt"/>
          </a:endParaRPr>
        </a:p>
      </dgm:t>
    </dgm:pt>
    <dgm:pt modelId="{8234A077-F29D-4BC5-967D-DBF13C9C51BD}" type="parTrans" cxnId="{9719EA28-E971-4EC0-9DC8-E16BE3FE1353}">
      <dgm:prSet/>
      <dgm:spPr/>
      <dgm:t>
        <a:bodyPr/>
        <a:lstStyle/>
        <a:p>
          <a:endParaRPr lang="es-MX" b="1">
            <a:latin typeface="+mj-lt"/>
          </a:endParaRPr>
        </a:p>
      </dgm:t>
    </dgm:pt>
    <dgm:pt modelId="{97A87145-43A1-45E1-8760-CA951EA0B6E2}" type="sibTrans" cxnId="{9719EA28-E971-4EC0-9DC8-E16BE3FE1353}">
      <dgm:prSet/>
      <dgm:spPr/>
      <dgm:t>
        <a:bodyPr/>
        <a:lstStyle/>
        <a:p>
          <a:endParaRPr lang="es-MX" b="1">
            <a:latin typeface="+mj-lt"/>
          </a:endParaRPr>
        </a:p>
      </dgm:t>
    </dgm:pt>
    <dgm:pt modelId="{D96F5D96-1357-4E0A-85ED-C1C793AF1954}">
      <dgm:prSet phldrT="[Texto]"/>
      <dgm:spPr/>
      <dgm:t>
        <a:bodyPr/>
        <a:lstStyle/>
        <a:p>
          <a:r>
            <a:rPr lang="es-MX" b="1" dirty="0" smtClean="0">
              <a:latin typeface="+mj-lt"/>
            </a:rPr>
            <a:t>- Edema</a:t>
          </a:r>
          <a:endParaRPr lang="es-MX" b="1" dirty="0">
            <a:latin typeface="+mj-lt"/>
          </a:endParaRPr>
        </a:p>
      </dgm:t>
    </dgm:pt>
    <dgm:pt modelId="{82961268-CB32-4CE5-B2BC-99BFDEC25BD6}" type="parTrans" cxnId="{7053EBC5-4E43-4EA3-B167-8D3D513D5CEE}">
      <dgm:prSet/>
      <dgm:spPr/>
      <dgm:t>
        <a:bodyPr/>
        <a:lstStyle/>
        <a:p>
          <a:endParaRPr lang="es-MX" b="1">
            <a:latin typeface="+mj-lt"/>
          </a:endParaRPr>
        </a:p>
      </dgm:t>
    </dgm:pt>
    <dgm:pt modelId="{AC7C2E87-FE8A-49E6-A40A-287BF8CFA6E5}" type="sibTrans" cxnId="{7053EBC5-4E43-4EA3-B167-8D3D513D5CEE}">
      <dgm:prSet/>
      <dgm:spPr/>
      <dgm:t>
        <a:bodyPr/>
        <a:lstStyle/>
        <a:p>
          <a:endParaRPr lang="es-MX" b="1">
            <a:latin typeface="+mj-lt"/>
          </a:endParaRPr>
        </a:p>
      </dgm:t>
    </dgm:pt>
    <dgm:pt modelId="{7C8CA646-0F98-4CEB-A748-E12F84160192}">
      <dgm:prSet phldrT="[Texto]"/>
      <dgm:spPr/>
      <dgm:t>
        <a:bodyPr/>
        <a:lstStyle/>
        <a:p>
          <a:r>
            <a:rPr lang="es-MX" b="1" dirty="0" smtClean="0">
              <a:latin typeface="+mj-lt"/>
            </a:rPr>
            <a:t>- Migración de leucocitos</a:t>
          </a:r>
          <a:endParaRPr lang="es-MX" b="1" dirty="0">
            <a:latin typeface="+mj-lt"/>
          </a:endParaRPr>
        </a:p>
      </dgm:t>
    </dgm:pt>
    <dgm:pt modelId="{4C03F06F-56F7-4378-A487-362F614BE611}" type="parTrans" cxnId="{458840D1-F96D-4C2A-8172-6BC3D86D3F3C}">
      <dgm:prSet/>
      <dgm:spPr/>
      <dgm:t>
        <a:bodyPr/>
        <a:lstStyle/>
        <a:p>
          <a:endParaRPr lang="es-MX" b="1">
            <a:latin typeface="+mj-lt"/>
          </a:endParaRPr>
        </a:p>
      </dgm:t>
    </dgm:pt>
    <dgm:pt modelId="{B1291C20-B782-4378-B560-ACEA42A13E39}" type="sibTrans" cxnId="{458840D1-F96D-4C2A-8172-6BC3D86D3F3C}">
      <dgm:prSet/>
      <dgm:spPr/>
      <dgm:t>
        <a:bodyPr/>
        <a:lstStyle/>
        <a:p>
          <a:endParaRPr lang="es-MX" b="1">
            <a:latin typeface="+mj-lt"/>
          </a:endParaRPr>
        </a:p>
      </dgm:t>
    </dgm:pt>
    <dgm:pt modelId="{EEA93E0C-D31E-48AB-90A4-BA75C3731876}" type="pres">
      <dgm:prSet presAssocID="{F496DD4E-726C-49FA-9B7A-BF989A68750A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9F1DCA7-C19B-42F2-AA3F-701AC1EA402B}" type="pres">
      <dgm:prSet presAssocID="{9FE8536A-E949-4673-A070-2601E7D32F1F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86FF838-0EB1-4236-8513-FCF058532428}" type="pres">
      <dgm:prSet presAssocID="{843D9AE2-7689-4F98-957C-720381946C51}" presName="sibTrans" presStyleCnt="0"/>
      <dgm:spPr/>
    </dgm:pt>
    <dgm:pt modelId="{65264D08-E3E8-4311-BA18-BC30DF1AF327}" type="pres">
      <dgm:prSet presAssocID="{EBE35073-06FE-4E45-84AB-BEBB7C0C77C3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6AD8E1E-952A-46A4-86D4-DECDFBC08E59}" type="pres">
      <dgm:prSet presAssocID="{37CE86AE-2E37-4DA9-A379-A79F41F5105A}" presName="sibTrans" presStyleCnt="0"/>
      <dgm:spPr/>
    </dgm:pt>
    <dgm:pt modelId="{92F615C5-5F05-4AF1-B2CD-2E0B2F6426F5}" type="pres">
      <dgm:prSet presAssocID="{F487FD48-443C-474C-94AD-986DA2439D2C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746A284-9493-4F51-B716-F7E69FC0B33A}" type="pres">
      <dgm:prSet presAssocID="{97A87145-43A1-45E1-8760-CA951EA0B6E2}" presName="sibTrans" presStyleCnt="0"/>
      <dgm:spPr/>
    </dgm:pt>
    <dgm:pt modelId="{954A88A8-B7CF-443F-878F-2AA25B784BA4}" type="pres">
      <dgm:prSet presAssocID="{D96F5D96-1357-4E0A-85ED-C1C793AF1954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66E5974-6CA7-42D8-847F-AE43B1427920}" type="pres">
      <dgm:prSet presAssocID="{AC7C2E87-FE8A-49E6-A40A-287BF8CFA6E5}" presName="sibTrans" presStyleCnt="0"/>
      <dgm:spPr/>
    </dgm:pt>
    <dgm:pt modelId="{45248F97-C031-4252-B250-D7E6F6A6686D}" type="pres">
      <dgm:prSet presAssocID="{7C8CA646-0F98-4CEB-A748-E12F84160192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9CCE48DC-ADEF-442F-93F6-D01A500E2D9D}" type="presOf" srcId="{D96F5D96-1357-4E0A-85ED-C1C793AF1954}" destId="{954A88A8-B7CF-443F-878F-2AA25B784BA4}" srcOrd="0" destOrd="0" presId="urn:microsoft.com/office/officeart/2005/8/layout/default"/>
    <dgm:cxn modelId="{7053EBC5-4E43-4EA3-B167-8D3D513D5CEE}" srcId="{F496DD4E-726C-49FA-9B7A-BF989A68750A}" destId="{D96F5D96-1357-4E0A-85ED-C1C793AF1954}" srcOrd="3" destOrd="0" parTransId="{82961268-CB32-4CE5-B2BC-99BFDEC25BD6}" sibTransId="{AC7C2E87-FE8A-49E6-A40A-287BF8CFA6E5}"/>
    <dgm:cxn modelId="{FB5560D5-104F-444E-A877-1C70133C1EF7}" type="presOf" srcId="{F487FD48-443C-474C-94AD-986DA2439D2C}" destId="{92F615C5-5F05-4AF1-B2CD-2E0B2F6426F5}" srcOrd="0" destOrd="0" presId="urn:microsoft.com/office/officeart/2005/8/layout/default"/>
    <dgm:cxn modelId="{615EFF6E-866F-4E70-A1D4-4880C820F039}" srcId="{F496DD4E-726C-49FA-9B7A-BF989A68750A}" destId="{9FE8536A-E949-4673-A070-2601E7D32F1F}" srcOrd="0" destOrd="0" parTransId="{714313BF-D58D-42EA-86BF-EFF7F6A1EC20}" sibTransId="{843D9AE2-7689-4F98-957C-720381946C51}"/>
    <dgm:cxn modelId="{9719EA28-E971-4EC0-9DC8-E16BE3FE1353}" srcId="{F496DD4E-726C-49FA-9B7A-BF989A68750A}" destId="{F487FD48-443C-474C-94AD-986DA2439D2C}" srcOrd="2" destOrd="0" parTransId="{8234A077-F29D-4BC5-967D-DBF13C9C51BD}" sibTransId="{97A87145-43A1-45E1-8760-CA951EA0B6E2}"/>
    <dgm:cxn modelId="{033B0545-BD06-48AE-84B9-AAA7E2B7DBCA}" srcId="{F496DD4E-726C-49FA-9B7A-BF989A68750A}" destId="{EBE35073-06FE-4E45-84AB-BEBB7C0C77C3}" srcOrd="1" destOrd="0" parTransId="{22C01E51-7316-4BDC-AA09-41C557034D65}" sibTransId="{37CE86AE-2E37-4DA9-A379-A79F41F5105A}"/>
    <dgm:cxn modelId="{1F491173-B7AB-4EB0-B462-E725F098AA37}" type="presOf" srcId="{F496DD4E-726C-49FA-9B7A-BF989A68750A}" destId="{EEA93E0C-D31E-48AB-90A4-BA75C3731876}" srcOrd="0" destOrd="0" presId="urn:microsoft.com/office/officeart/2005/8/layout/default"/>
    <dgm:cxn modelId="{49287E69-F417-465B-8D0B-C1AAA25DB375}" type="presOf" srcId="{7C8CA646-0F98-4CEB-A748-E12F84160192}" destId="{45248F97-C031-4252-B250-D7E6F6A6686D}" srcOrd="0" destOrd="0" presId="urn:microsoft.com/office/officeart/2005/8/layout/default"/>
    <dgm:cxn modelId="{1F648812-68E1-4F38-AE18-09EF04D66FFB}" type="presOf" srcId="{EBE35073-06FE-4E45-84AB-BEBB7C0C77C3}" destId="{65264D08-E3E8-4311-BA18-BC30DF1AF327}" srcOrd="0" destOrd="0" presId="urn:microsoft.com/office/officeart/2005/8/layout/default"/>
    <dgm:cxn modelId="{70274514-1CD0-455C-8798-576105587B2D}" type="presOf" srcId="{9FE8536A-E949-4673-A070-2601E7D32F1F}" destId="{D9F1DCA7-C19B-42F2-AA3F-701AC1EA402B}" srcOrd="0" destOrd="0" presId="urn:microsoft.com/office/officeart/2005/8/layout/default"/>
    <dgm:cxn modelId="{458840D1-F96D-4C2A-8172-6BC3D86D3F3C}" srcId="{F496DD4E-726C-49FA-9B7A-BF989A68750A}" destId="{7C8CA646-0F98-4CEB-A748-E12F84160192}" srcOrd="4" destOrd="0" parTransId="{4C03F06F-56F7-4378-A487-362F614BE611}" sibTransId="{B1291C20-B782-4378-B560-ACEA42A13E39}"/>
    <dgm:cxn modelId="{AA70444B-C684-4D8E-AE4A-803B47B1D994}" type="presParOf" srcId="{EEA93E0C-D31E-48AB-90A4-BA75C3731876}" destId="{D9F1DCA7-C19B-42F2-AA3F-701AC1EA402B}" srcOrd="0" destOrd="0" presId="urn:microsoft.com/office/officeart/2005/8/layout/default"/>
    <dgm:cxn modelId="{940341EE-26E2-40FE-8B23-2A3FF8255080}" type="presParOf" srcId="{EEA93E0C-D31E-48AB-90A4-BA75C3731876}" destId="{986FF838-0EB1-4236-8513-FCF058532428}" srcOrd="1" destOrd="0" presId="urn:microsoft.com/office/officeart/2005/8/layout/default"/>
    <dgm:cxn modelId="{48BD38AA-AAF0-48D5-B818-32C379BF7E51}" type="presParOf" srcId="{EEA93E0C-D31E-48AB-90A4-BA75C3731876}" destId="{65264D08-E3E8-4311-BA18-BC30DF1AF327}" srcOrd="2" destOrd="0" presId="urn:microsoft.com/office/officeart/2005/8/layout/default"/>
    <dgm:cxn modelId="{FF615D74-C323-451D-8A7E-DBD8348E6B94}" type="presParOf" srcId="{EEA93E0C-D31E-48AB-90A4-BA75C3731876}" destId="{56AD8E1E-952A-46A4-86D4-DECDFBC08E59}" srcOrd="3" destOrd="0" presId="urn:microsoft.com/office/officeart/2005/8/layout/default"/>
    <dgm:cxn modelId="{B7599698-6D58-4B81-803B-8AB88D7E81AA}" type="presParOf" srcId="{EEA93E0C-D31E-48AB-90A4-BA75C3731876}" destId="{92F615C5-5F05-4AF1-B2CD-2E0B2F6426F5}" srcOrd="4" destOrd="0" presId="urn:microsoft.com/office/officeart/2005/8/layout/default"/>
    <dgm:cxn modelId="{ED614E3F-0585-44D3-AE01-8622E304C942}" type="presParOf" srcId="{EEA93E0C-D31E-48AB-90A4-BA75C3731876}" destId="{D746A284-9493-4F51-B716-F7E69FC0B33A}" srcOrd="5" destOrd="0" presId="urn:microsoft.com/office/officeart/2005/8/layout/default"/>
    <dgm:cxn modelId="{D22D80A3-8D8B-45B6-BF15-9435CA5016B1}" type="presParOf" srcId="{EEA93E0C-D31E-48AB-90A4-BA75C3731876}" destId="{954A88A8-B7CF-443F-878F-2AA25B784BA4}" srcOrd="6" destOrd="0" presId="urn:microsoft.com/office/officeart/2005/8/layout/default"/>
    <dgm:cxn modelId="{57C1D3FD-CEFC-4292-A298-C1B7FFFBABE0}" type="presParOf" srcId="{EEA93E0C-D31E-48AB-90A4-BA75C3731876}" destId="{066E5974-6CA7-42D8-847F-AE43B1427920}" srcOrd="7" destOrd="0" presId="urn:microsoft.com/office/officeart/2005/8/layout/default"/>
    <dgm:cxn modelId="{F10F8EC5-F9F9-4425-BD62-72A7D1A8B889}" type="presParOf" srcId="{EEA93E0C-D31E-48AB-90A4-BA75C3731876}" destId="{45248F97-C031-4252-B250-D7E6F6A6686D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AF330819-C0CD-41D7-86B7-23A9C40BA1D4}" type="doc">
      <dgm:prSet loTypeId="urn:microsoft.com/office/officeart/2005/8/layout/default" loCatId="list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es-MX"/>
        </a:p>
      </dgm:t>
    </dgm:pt>
    <dgm:pt modelId="{4B2544FF-9BC1-487A-BBE7-763174BF607C}">
      <dgm:prSet phldrT="[Texto]"/>
      <dgm:spPr/>
      <dgm:t>
        <a:bodyPr/>
        <a:lstStyle/>
        <a:p>
          <a:r>
            <a:rPr lang="es-MX" b="1" u="sng" dirty="0" smtClean="0">
              <a:solidFill>
                <a:schemeClr val="tx1"/>
              </a:solidFill>
              <a:latin typeface="+mj-lt"/>
            </a:rPr>
            <a:t>Mecanismo de acción </a:t>
          </a:r>
          <a:r>
            <a:rPr lang="es-MX" b="1" dirty="0" smtClean="0">
              <a:solidFill>
                <a:schemeClr val="tx1"/>
              </a:solidFill>
              <a:latin typeface="+mj-lt"/>
            </a:rPr>
            <a:t>complejo, sus enantiomeros se degradan de manera diferente . Tiene una circulación enterohepática</a:t>
          </a:r>
          <a:endParaRPr lang="es-MX" b="1" dirty="0">
            <a:solidFill>
              <a:schemeClr val="tx1"/>
            </a:solidFill>
            <a:latin typeface="+mj-lt"/>
          </a:endParaRPr>
        </a:p>
      </dgm:t>
    </dgm:pt>
    <dgm:pt modelId="{7CA7104A-D5F7-4943-BD0A-F8264F4B15DE}" type="parTrans" cxnId="{3FC44713-DC2A-4CE6-ABE7-922911200BF6}">
      <dgm:prSet/>
      <dgm:spPr/>
      <dgm:t>
        <a:bodyPr/>
        <a:lstStyle/>
        <a:p>
          <a:endParaRPr lang="es-MX" b="1">
            <a:solidFill>
              <a:schemeClr val="tx1"/>
            </a:solidFill>
            <a:latin typeface="+mj-lt"/>
          </a:endParaRPr>
        </a:p>
      </dgm:t>
    </dgm:pt>
    <dgm:pt modelId="{C738FDE2-3311-4CDC-9CF9-6F845CE0737E}" type="sibTrans" cxnId="{3FC44713-DC2A-4CE6-ABE7-922911200BF6}">
      <dgm:prSet/>
      <dgm:spPr/>
      <dgm:t>
        <a:bodyPr/>
        <a:lstStyle/>
        <a:p>
          <a:endParaRPr lang="es-MX" b="1">
            <a:solidFill>
              <a:schemeClr val="tx1"/>
            </a:solidFill>
            <a:latin typeface="+mj-lt"/>
          </a:endParaRPr>
        </a:p>
      </dgm:t>
    </dgm:pt>
    <dgm:pt modelId="{ABD77196-B5CB-4544-BFB9-F28FE1B7BEC7}">
      <dgm:prSet phldrT="[Texto]"/>
      <dgm:spPr/>
      <dgm:t>
        <a:bodyPr/>
        <a:lstStyle/>
        <a:p>
          <a:r>
            <a:rPr lang="es-MX" b="1" u="sng" dirty="0" smtClean="0">
              <a:solidFill>
                <a:schemeClr val="tx1"/>
              </a:solidFill>
              <a:latin typeface="+mj-lt"/>
            </a:rPr>
            <a:t>Presentaciones:</a:t>
          </a:r>
        </a:p>
        <a:p>
          <a:r>
            <a:rPr lang="es-MX" b="1" dirty="0" smtClean="0">
              <a:solidFill>
                <a:schemeClr val="tx1"/>
              </a:solidFill>
              <a:latin typeface="+mj-lt"/>
            </a:rPr>
            <a:t>1. Fórmula oftálmica tópica para la inhibición de miosis transoperatoria. 2. Intravenoso: analgesia perioperatoria de cirugía menos de oído, cuello y nariz.</a:t>
          </a:r>
          <a:endParaRPr lang="es-MX" b="1" dirty="0">
            <a:solidFill>
              <a:schemeClr val="tx1"/>
            </a:solidFill>
            <a:latin typeface="+mj-lt"/>
          </a:endParaRPr>
        </a:p>
      </dgm:t>
    </dgm:pt>
    <dgm:pt modelId="{D67D987D-D928-48B7-9F50-1CBD16009229}" type="parTrans" cxnId="{FAC5EFD1-E64C-46AF-BCFA-F7B57C59939D}">
      <dgm:prSet/>
      <dgm:spPr/>
      <dgm:t>
        <a:bodyPr/>
        <a:lstStyle/>
        <a:p>
          <a:endParaRPr lang="es-MX" b="1">
            <a:solidFill>
              <a:schemeClr val="tx1"/>
            </a:solidFill>
            <a:latin typeface="+mj-lt"/>
          </a:endParaRPr>
        </a:p>
      </dgm:t>
    </dgm:pt>
    <dgm:pt modelId="{8169E0F8-1E5F-40A3-8C65-F0A143DFC866}" type="sibTrans" cxnId="{FAC5EFD1-E64C-46AF-BCFA-F7B57C59939D}">
      <dgm:prSet/>
      <dgm:spPr/>
      <dgm:t>
        <a:bodyPr/>
        <a:lstStyle/>
        <a:p>
          <a:endParaRPr lang="es-MX" b="1">
            <a:solidFill>
              <a:schemeClr val="tx1"/>
            </a:solidFill>
            <a:latin typeface="+mj-lt"/>
          </a:endParaRPr>
        </a:p>
      </dgm:t>
    </dgm:pt>
    <dgm:pt modelId="{CF5CD18D-F03F-49DA-B7E3-53F7C7B4BF4D}">
      <dgm:prSet phldrT="[Texto]"/>
      <dgm:spPr/>
      <dgm:t>
        <a:bodyPr/>
        <a:lstStyle/>
        <a:p>
          <a:r>
            <a:rPr lang="es-MX" b="1" u="sng" dirty="0" smtClean="0">
              <a:solidFill>
                <a:schemeClr val="tx1"/>
              </a:solidFill>
              <a:latin typeface="+mj-lt"/>
            </a:rPr>
            <a:t>Efectos adversos:</a:t>
          </a:r>
        </a:p>
        <a:p>
          <a:r>
            <a:rPr lang="es-MX" b="1" dirty="0" smtClean="0">
              <a:solidFill>
                <a:schemeClr val="tx1"/>
              </a:solidFill>
              <a:latin typeface="+mj-lt"/>
            </a:rPr>
            <a:t>Similares al de otros AINEs, se relaciona rara vez con: rigidez en rueda dentada, ataxia, temblor, mioclonías. </a:t>
          </a:r>
          <a:endParaRPr lang="es-MX" b="1" dirty="0">
            <a:solidFill>
              <a:schemeClr val="tx1"/>
            </a:solidFill>
            <a:latin typeface="+mj-lt"/>
          </a:endParaRPr>
        </a:p>
      </dgm:t>
    </dgm:pt>
    <dgm:pt modelId="{0F1FBD1F-03BC-48E7-A13E-BB28E4871DA6}" type="parTrans" cxnId="{AD24EAF8-B575-41AB-990E-1C985BB46C4C}">
      <dgm:prSet/>
      <dgm:spPr/>
      <dgm:t>
        <a:bodyPr/>
        <a:lstStyle/>
        <a:p>
          <a:endParaRPr lang="es-MX" b="1">
            <a:solidFill>
              <a:schemeClr val="tx1"/>
            </a:solidFill>
            <a:latin typeface="+mj-lt"/>
          </a:endParaRPr>
        </a:p>
      </dgm:t>
    </dgm:pt>
    <dgm:pt modelId="{B4EA073F-DC98-4D3F-AE73-7A63DFF3B2B1}" type="sibTrans" cxnId="{AD24EAF8-B575-41AB-990E-1C985BB46C4C}">
      <dgm:prSet/>
      <dgm:spPr/>
      <dgm:t>
        <a:bodyPr/>
        <a:lstStyle/>
        <a:p>
          <a:endParaRPr lang="es-MX" b="1">
            <a:solidFill>
              <a:schemeClr val="tx1"/>
            </a:solidFill>
            <a:latin typeface="+mj-lt"/>
          </a:endParaRPr>
        </a:p>
      </dgm:t>
    </dgm:pt>
    <dgm:pt modelId="{E5F49953-C17F-4C38-81A6-D96B0B71F075}">
      <dgm:prSet phldrT="[Texto]"/>
      <dgm:spPr/>
      <dgm:t>
        <a:bodyPr/>
        <a:lstStyle/>
        <a:p>
          <a:r>
            <a:rPr lang="es-MX" b="1" u="sng" dirty="0" smtClean="0">
              <a:solidFill>
                <a:schemeClr val="tx1"/>
              </a:solidFill>
              <a:latin typeface="+mj-lt"/>
            </a:rPr>
            <a:t>Vida media: </a:t>
          </a:r>
          <a:r>
            <a:rPr lang="es-MX" b="1" u="none" dirty="0" smtClean="0">
              <a:solidFill>
                <a:schemeClr val="tx1"/>
              </a:solidFill>
              <a:latin typeface="+mj-lt"/>
            </a:rPr>
            <a:t> 3.8 horas</a:t>
          </a:r>
        </a:p>
        <a:p>
          <a:r>
            <a:rPr lang="es-MX" b="1" u="sng" dirty="0" smtClean="0">
              <a:solidFill>
                <a:schemeClr val="tx1"/>
              </a:solidFill>
              <a:latin typeface="+mj-lt"/>
            </a:rPr>
            <a:t>Dosis recomendada: </a:t>
          </a:r>
          <a:r>
            <a:rPr lang="es-MX" b="1" u="none" dirty="0" smtClean="0">
              <a:solidFill>
                <a:schemeClr val="tx1"/>
              </a:solidFill>
              <a:latin typeface="+mj-lt"/>
            </a:rPr>
            <a:t> 300 mg cada 8 horas</a:t>
          </a:r>
          <a:endParaRPr lang="es-MX" b="1" u="sng" dirty="0">
            <a:solidFill>
              <a:schemeClr val="tx1"/>
            </a:solidFill>
            <a:latin typeface="+mj-lt"/>
          </a:endParaRPr>
        </a:p>
      </dgm:t>
    </dgm:pt>
    <dgm:pt modelId="{A2BCBB1B-D1EB-49B3-AC59-9EAAB2D68227}" type="parTrans" cxnId="{4EDE5F45-FB69-436B-B6F1-EC403A19D2DB}">
      <dgm:prSet/>
      <dgm:spPr/>
      <dgm:t>
        <a:bodyPr/>
        <a:lstStyle/>
        <a:p>
          <a:endParaRPr lang="es-MX" b="1">
            <a:solidFill>
              <a:schemeClr val="tx1"/>
            </a:solidFill>
          </a:endParaRPr>
        </a:p>
      </dgm:t>
    </dgm:pt>
    <dgm:pt modelId="{1B0C5B67-33A7-4585-9E03-3A396F4D2FED}" type="sibTrans" cxnId="{4EDE5F45-FB69-436B-B6F1-EC403A19D2DB}">
      <dgm:prSet/>
      <dgm:spPr/>
      <dgm:t>
        <a:bodyPr/>
        <a:lstStyle/>
        <a:p>
          <a:endParaRPr lang="es-MX" b="1">
            <a:solidFill>
              <a:schemeClr val="tx1"/>
            </a:solidFill>
          </a:endParaRPr>
        </a:p>
      </dgm:t>
    </dgm:pt>
    <dgm:pt modelId="{C438F763-75FA-4C20-BB80-B813B97A240A}" type="pres">
      <dgm:prSet presAssocID="{AF330819-C0CD-41D7-86B7-23A9C40BA1D4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896888C5-D44C-4107-AD24-CFDB19B4AB06}" type="pres">
      <dgm:prSet presAssocID="{4B2544FF-9BC1-487A-BBE7-763174BF607C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4323D21-78D4-46CF-9494-B08BE9216EAB}" type="pres">
      <dgm:prSet presAssocID="{C738FDE2-3311-4CDC-9CF9-6F845CE0737E}" presName="sibTrans" presStyleCnt="0"/>
      <dgm:spPr/>
    </dgm:pt>
    <dgm:pt modelId="{F26BF27D-79A8-4C4A-A47F-723742860C1E}" type="pres">
      <dgm:prSet presAssocID="{E5F49953-C17F-4C38-81A6-D96B0B71F075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4150007-C29F-4130-9C05-A8050424D9B7}" type="pres">
      <dgm:prSet presAssocID="{1B0C5B67-33A7-4585-9E03-3A396F4D2FED}" presName="sibTrans" presStyleCnt="0"/>
      <dgm:spPr/>
    </dgm:pt>
    <dgm:pt modelId="{B711DCA2-5CB2-4508-BAFE-795621A6AB64}" type="pres">
      <dgm:prSet presAssocID="{ABD77196-B5CB-4544-BFB9-F28FE1B7BEC7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9E40301-5664-440B-A925-5FA2A427531D}" type="pres">
      <dgm:prSet presAssocID="{8169E0F8-1E5F-40A3-8C65-F0A143DFC866}" presName="sibTrans" presStyleCnt="0"/>
      <dgm:spPr/>
    </dgm:pt>
    <dgm:pt modelId="{92DF4F7F-355B-4D0B-A385-8948AF0175D7}" type="pres">
      <dgm:prSet presAssocID="{CF5CD18D-F03F-49DA-B7E3-53F7C7B4BF4D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AD24EAF8-B575-41AB-990E-1C985BB46C4C}" srcId="{AF330819-C0CD-41D7-86B7-23A9C40BA1D4}" destId="{CF5CD18D-F03F-49DA-B7E3-53F7C7B4BF4D}" srcOrd="3" destOrd="0" parTransId="{0F1FBD1F-03BC-48E7-A13E-BB28E4871DA6}" sibTransId="{B4EA073F-DC98-4D3F-AE73-7A63DFF3B2B1}"/>
    <dgm:cxn modelId="{4637F066-3472-46D7-A18A-31FD3FAAAD81}" type="presOf" srcId="{ABD77196-B5CB-4544-BFB9-F28FE1B7BEC7}" destId="{B711DCA2-5CB2-4508-BAFE-795621A6AB64}" srcOrd="0" destOrd="0" presId="urn:microsoft.com/office/officeart/2005/8/layout/default"/>
    <dgm:cxn modelId="{4EDE5F45-FB69-436B-B6F1-EC403A19D2DB}" srcId="{AF330819-C0CD-41D7-86B7-23A9C40BA1D4}" destId="{E5F49953-C17F-4C38-81A6-D96B0B71F075}" srcOrd="1" destOrd="0" parTransId="{A2BCBB1B-D1EB-49B3-AC59-9EAAB2D68227}" sibTransId="{1B0C5B67-33A7-4585-9E03-3A396F4D2FED}"/>
    <dgm:cxn modelId="{04FD4270-E4F2-4524-8F46-9A3174CEC694}" type="presOf" srcId="{E5F49953-C17F-4C38-81A6-D96B0B71F075}" destId="{F26BF27D-79A8-4C4A-A47F-723742860C1E}" srcOrd="0" destOrd="0" presId="urn:microsoft.com/office/officeart/2005/8/layout/default"/>
    <dgm:cxn modelId="{FAC5EFD1-E64C-46AF-BCFA-F7B57C59939D}" srcId="{AF330819-C0CD-41D7-86B7-23A9C40BA1D4}" destId="{ABD77196-B5CB-4544-BFB9-F28FE1B7BEC7}" srcOrd="2" destOrd="0" parTransId="{D67D987D-D928-48B7-9F50-1CBD16009229}" sibTransId="{8169E0F8-1E5F-40A3-8C65-F0A143DFC866}"/>
    <dgm:cxn modelId="{1AF9A24E-3566-475E-9F89-A66128259FF0}" type="presOf" srcId="{4B2544FF-9BC1-487A-BBE7-763174BF607C}" destId="{896888C5-D44C-4107-AD24-CFDB19B4AB06}" srcOrd="0" destOrd="0" presId="urn:microsoft.com/office/officeart/2005/8/layout/default"/>
    <dgm:cxn modelId="{3FC44713-DC2A-4CE6-ABE7-922911200BF6}" srcId="{AF330819-C0CD-41D7-86B7-23A9C40BA1D4}" destId="{4B2544FF-9BC1-487A-BBE7-763174BF607C}" srcOrd="0" destOrd="0" parTransId="{7CA7104A-D5F7-4943-BD0A-F8264F4B15DE}" sibTransId="{C738FDE2-3311-4CDC-9CF9-6F845CE0737E}"/>
    <dgm:cxn modelId="{ABDF984F-4424-48DF-A6EF-9FF827AA5FF8}" type="presOf" srcId="{CF5CD18D-F03F-49DA-B7E3-53F7C7B4BF4D}" destId="{92DF4F7F-355B-4D0B-A385-8948AF0175D7}" srcOrd="0" destOrd="0" presId="urn:microsoft.com/office/officeart/2005/8/layout/default"/>
    <dgm:cxn modelId="{81DBA058-6CC0-47D4-943B-38C9A225607A}" type="presOf" srcId="{AF330819-C0CD-41D7-86B7-23A9C40BA1D4}" destId="{C438F763-75FA-4C20-BB80-B813B97A240A}" srcOrd="0" destOrd="0" presId="urn:microsoft.com/office/officeart/2005/8/layout/default"/>
    <dgm:cxn modelId="{2A0B09B1-F781-414F-B4EE-E651F48FECD5}" type="presParOf" srcId="{C438F763-75FA-4C20-BB80-B813B97A240A}" destId="{896888C5-D44C-4107-AD24-CFDB19B4AB06}" srcOrd="0" destOrd="0" presId="urn:microsoft.com/office/officeart/2005/8/layout/default"/>
    <dgm:cxn modelId="{FC1CB93A-7426-4271-B3DB-C73D1B06B64C}" type="presParOf" srcId="{C438F763-75FA-4C20-BB80-B813B97A240A}" destId="{A4323D21-78D4-46CF-9494-B08BE9216EAB}" srcOrd="1" destOrd="0" presId="urn:microsoft.com/office/officeart/2005/8/layout/default"/>
    <dgm:cxn modelId="{1C8A1E50-F1AC-454C-8423-EA281698A7AA}" type="presParOf" srcId="{C438F763-75FA-4C20-BB80-B813B97A240A}" destId="{F26BF27D-79A8-4C4A-A47F-723742860C1E}" srcOrd="2" destOrd="0" presId="urn:microsoft.com/office/officeart/2005/8/layout/default"/>
    <dgm:cxn modelId="{BF22CDC7-EE15-49B7-A3C1-EE9BCC4B81EA}" type="presParOf" srcId="{C438F763-75FA-4C20-BB80-B813B97A240A}" destId="{64150007-C29F-4130-9C05-A8050424D9B7}" srcOrd="3" destOrd="0" presId="urn:microsoft.com/office/officeart/2005/8/layout/default"/>
    <dgm:cxn modelId="{74DDE6EF-06B7-43CF-90ED-79CA92BA2AF4}" type="presParOf" srcId="{C438F763-75FA-4C20-BB80-B813B97A240A}" destId="{B711DCA2-5CB2-4508-BAFE-795621A6AB64}" srcOrd="4" destOrd="0" presId="urn:microsoft.com/office/officeart/2005/8/layout/default"/>
    <dgm:cxn modelId="{F40C97F2-CACA-433D-AFF0-D65CB84930C2}" type="presParOf" srcId="{C438F763-75FA-4C20-BB80-B813B97A240A}" destId="{59E40301-5664-440B-A925-5FA2A427531D}" srcOrd="5" destOrd="0" presId="urn:microsoft.com/office/officeart/2005/8/layout/default"/>
    <dgm:cxn modelId="{B4FA70D1-C809-4033-B91D-5A0C0957B288}" type="presParOf" srcId="{C438F763-75FA-4C20-BB80-B813B97A240A}" destId="{92DF4F7F-355B-4D0B-A385-8948AF0175D7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AB4F4CB7-AE55-4CE9-8153-DB3D2EEA1F62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8891FE3D-1B08-4EFF-83C9-0E49CAA085AB}">
      <dgm:prSet phldrT="[Texto]"/>
      <dgm:spPr/>
      <dgm:t>
        <a:bodyPr/>
        <a:lstStyle/>
        <a:p>
          <a:r>
            <a:rPr lang="es-MX" b="1" dirty="0" smtClean="0">
              <a:latin typeface="+mj-lt"/>
            </a:rPr>
            <a:t>Dosis &lt; 2400 mg diarios = eficacia analgésica , mas no inflamatoria</a:t>
          </a:r>
          <a:endParaRPr lang="es-MX" b="1" dirty="0">
            <a:latin typeface="+mj-lt"/>
          </a:endParaRPr>
        </a:p>
      </dgm:t>
    </dgm:pt>
    <dgm:pt modelId="{AC682C7C-3F7B-4ABE-8CA8-86C0559C399F}" type="parTrans" cxnId="{3A1977A4-1D66-49AB-A449-6A65CF15BCE0}">
      <dgm:prSet/>
      <dgm:spPr/>
      <dgm:t>
        <a:bodyPr/>
        <a:lstStyle/>
        <a:p>
          <a:endParaRPr lang="es-MX" b="1">
            <a:latin typeface="+mj-lt"/>
          </a:endParaRPr>
        </a:p>
      </dgm:t>
    </dgm:pt>
    <dgm:pt modelId="{A594E2A2-4ADF-4456-826B-77C73D1C64DE}" type="sibTrans" cxnId="{3A1977A4-1D66-49AB-A449-6A65CF15BCE0}">
      <dgm:prSet/>
      <dgm:spPr/>
      <dgm:t>
        <a:bodyPr/>
        <a:lstStyle/>
        <a:p>
          <a:endParaRPr lang="es-MX" b="1">
            <a:latin typeface="+mj-lt"/>
          </a:endParaRPr>
        </a:p>
      </dgm:t>
    </dgm:pt>
    <dgm:pt modelId="{289D99DA-2330-4368-84E7-06295BAB1498}">
      <dgm:prSet phldrT="[Texto]"/>
      <dgm:spPr/>
      <dgm:t>
        <a:bodyPr/>
        <a:lstStyle/>
        <a:p>
          <a:r>
            <a:rPr lang="es-MX" b="1" dirty="0" smtClean="0">
              <a:latin typeface="+mj-lt"/>
            </a:rPr>
            <a:t>Eficaz para el cierre de conducto arterioso en prematuros</a:t>
          </a:r>
          <a:endParaRPr lang="es-MX" b="1" dirty="0">
            <a:latin typeface="+mj-lt"/>
          </a:endParaRPr>
        </a:p>
      </dgm:t>
    </dgm:pt>
    <dgm:pt modelId="{C4BEB4B4-C413-4ACC-88FA-DA89316D3299}" type="parTrans" cxnId="{1B469CED-BE7F-4D42-97B0-201EC253EBA2}">
      <dgm:prSet/>
      <dgm:spPr/>
      <dgm:t>
        <a:bodyPr/>
        <a:lstStyle/>
        <a:p>
          <a:endParaRPr lang="es-MX" b="1">
            <a:latin typeface="+mj-lt"/>
          </a:endParaRPr>
        </a:p>
      </dgm:t>
    </dgm:pt>
    <dgm:pt modelId="{8918A135-F28A-4C9C-BFA3-C6F2079C1A94}" type="sibTrans" cxnId="{1B469CED-BE7F-4D42-97B0-201EC253EBA2}">
      <dgm:prSet/>
      <dgm:spPr/>
      <dgm:t>
        <a:bodyPr/>
        <a:lstStyle/>
        <a:p>
          <a:endParaRPr lang="es-MX" b="1">
            <a:latin typeface="+mj-lt"/>
          </a:endParaRPr>
        </a:p>
      </dgm:t>
    </dgm:pt>
    <dgm:pt modelId="{F0FBD7F2-C8AE-49BE-BB11-578FBDA6742B}">
      <dgm:prSet phldrT="[Texto]"/>
      <dgm:spPr/>
      <dgm:t>
        <a:bodyPr/>
        <a:lstStyle/>
        <a:p>
          <a:r>
            <a:rPr lang="es-MX" b="1" dirty="0" smtClean="0">
              <a:latin typeface="+mj-lt"/>
            </a:rPr>
            <a:t>Efectos adversos: meningitis aséptica y retención de líquidos.</a:t>
          </a:r>
          <a:endParaRPr lang="es-MX" b="1" dirty="0">
            <a:latin typeface="+mj-lt"/>
          </a:endParaRPr>
        </a:p>
      </dgm:t>
    </dgm:pt>
    <dgm:pt modelId="{88632BEB-8ADB-4388-8F19-55F00538ED85}" type="parTrans" cxnId="{8D3F624B-8187-45DE-BD79-31F003993CDC}">
      <dgm:prSet/>
      <dgm:spPr/>
      <dgm:t>
        <a:bodyPr/>
        <a:lstStyle/>
        <a:p>
          <a:endParaRPr lang="es-MX" b="1">
            <a:latin typeface="+mj-lt"/>
          </a:endParaRPr>
        </a:p>
      </dgm:t>
    </dgm:pt>
    <dgm:pt modelId="{15AF735A-7B09-42D6-BCD1-65109E095FA3}" type="sibTrans" cxnId="{8D3F624B-8187-45DE-BD79-31F003993CDC}">
      <dgm:prSet/>
      <dgm:spPr/>
      <dgm:t>
        <a:bodyPr/>
        <a:lstStyle/>
        <a:p>
          <a:endParaRPr lang="es-MX" b="1">
            <a:latin typeface="+mj-lt"/>
          </a:endParaRPr>
        </a:p>
      </dgm:t>
    </dgm:pt>
    <dgm:pt modelId="{C3322DF6-5E60-4FFE-833F-6B25E062B907}">
      <dgm:prSet phldrT="[Texto]"/>
      <dgm:spPr/>
      <dgm:t>
        <a:bodyPr/>
        <a:lstStyle/>
        <a:p>
          <a:r>
            <a:rPr lang="es-MX" b="1" dirty="0" smtClean="0">
              <a:latin typeface="+mj-lt"/>
            </a:rPr>
            <a:t>Interacción con anticoagulantes.</a:t>
          </a:r>
          <a:endParaRPr lang="es-MX" b="1" dirty="0">
            <a:latin typeface="+mj-lt"/>
          </a:endParaRPr>
        </a:p>
      </dgm:t>
    </dgm:pt>
    <dgm:pt modelId="{98641F8A-D554-4DFA-94CD-F2DEA2CDC094}" type="parTrans" cxnId="{814AA2EF-C99D-4604-886D-9802A03FBACC}">
      <dgm:prSet/>
      <dgm:spPr/>
      <dgm:t>
        <a:bodyPr/>
        <a:lstStyle/>
        <a:p>
          <a:endParaRPr lang="es-MX" b="1">
            <a:latin typeface="+mj-lt"/>
          </a:endParaRPr>
        </a:p>
      </dgm:t>
    </dgm:pt>
    <dgm:pt modelId="{6D564ADB-D903-4C90-8E2B-FB79024E05B6}" type="sibTrans" cxnId="{814AA2EF-C99D-4604-886D-9802A03FBACC}">
      <dgm:prSet/>
      <dgm:spPr/>
      <dgm:t>
        <a:bodyPr/>
        <a:lstStyle/>
        <a:p>
          <a:endParaRPr lang="es-MX" b="1">
            <a:latin typeface="+mj-lt"/>
          </a:endParaRPr>
        </a:p>
      </dgm:t>
    </dgm:pt>
    <dgm:pt modelId="{F187D539-7F07-4193-97F6-72551944535C}">
      <dgm:prSet phldrT="[Texto]"/>
      <dgm:spPr/>
      <dgm:t>
        <a:bodyPr/>
        <a:lstStyle/>
        <a:p>
          <a:r>
            <a:rPr lang="es-MX" b="1" dirty="0" smtClean="0">
              <a:latin typeface="+mj-lt"/>
            </a:rPr>
            <a:t>La interacción de ibuprofeno con AAS, antagoniza la acción plaquetaria del AAS. </a:t>
          </a:r>
          <a:endParaRPr lang="es-MX" b="1" dirty="0">
            <a:latin typeface="+mj-lt"/>
          </a:endParaRPr>
        </a:p>
      </dgm:t>
    </dgm:pt>
    <dgm:pt modelId="{14A25AD4-2E74-4926-84D0-2F0329301495}" type="parTrans" cxnId="{0EB532EE-A760-4D76-BBE5-DC4155F36A8B}">
      <dgm:prSet/>
      <dgm:spPr/>
      <dgm:t>
        <a:bodyPr/>
        <a:lstStyle/>
        <a:p>
          <a:endParaRPr lang="es-MX" b="1">
            <a:latin typeface="+mj-lt"/>
          </a:endParaRPr>
        </a:p>
      </dgm:t>
    </dgm:pt>
    <dgm:pt modelId="{82BA64CD-5FC5-48EC-BBF5-532D3844943A}" type="sibTrans" cxnId="{0EB532EE-A760-4D76-BBE5-DC4155F36A8B}">
      <dgm:prSet/>
      <dgm:spPr/>
      <dgm:t>
        <a:bodyPr/>
        <a:lstStyle/>
        <a:p>
          <a:endParaRPr lang="es-MX" b="1">
            <a:latin typeface="+mj-lt"/>
          </a:endParaRPr>
        </a:p>
      </dgm:t>
    </dgm:pt>
    <dgm:pt modelId="{D08D6D02-EF0B-4F0A-BBD2-65B8E899532A}">
      <dgm:prSet phldrT="[Texto]"/>
      <dgm:spPr/>
      <dgm:t>
        <a:bodyPr/>
        <a:lstStyle/>
        <a:p>
          <a:r>
            <a:rPr lang="es-MX" b="1" dirty="0" smtClean="0">
              <a:latin typeface="+mj-lt"/>
            </a:rPr>
            <a:t>Vida media: 2 horas  Dosis recomendada como Antinflamatorio: 600mg cada 6 horas</a:t>
          </a:r>
          <a:endParaRPr lang="es-MX" b="1" dirty="0">
            <a:latin typeface="+mj-lt"/>
          </a:endParaRPr>
        </a:p>
      </dgm:t>
    </dgm:pt>
    <dgm:pt modelId="{209F05F1-AC72-4ED1-B137-DBEFB425B480}" type="parTrans" cxnId="{C2C0C140-B6A6-4444-99BF-74C07BC84647}">
      <dgm:prSet/>
      <dgm:spPr/>
      <dgm:t>
        <a:bodyPr/>
        <a:lstStyle/>
        <a:p>
          <a:endParaRPr lang="es-MX" b="1"/>
        </a:p>
      </dgm:t>
    </dgm:pt>
    <dgm:pt modelId="{50CFAEF6-D377-4CCD-8EF3-D306846A0709}" type="sibTrans" cxnId="{C2C0C140-B6A6-4444-99BF-74C07BC84647}">
      <dgm:prSet/>
      <dgm:spPr/>
      <dgm:t>
        <a:bodyPr/>
        <a:lstStyle/>
        <a:p>
          <a:endParaRPr lang="es-MX" b="1"/>
        </a:p>
      </dgm:t>
    </dgm:pt>
    <dgm:pt modelId="{D094B5BE-EF02-4CC3-B620-8AE4CC131545}" type="pres">
      <dgm:prSet presAssocID="{AB4F4CB7-AE55-4CE9-8153-DB3D2EEA1F62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613CBFCC-ABCD-4B0E-B14B-F1724725AFAD}" type="pres">
      <dgm:prSet presAssocID="{8891FE3D-1B08-4EFF-83C9-0E49CAA085AB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A81ED5A-7AAB-4F36-8AB0-F2B7C98F63CD}" type="pres">
      <dgm:prSet presAssocID="{A594E2A2-4ADF-4456-826B-77C73D1C64DE}" presName="sibTrans" presStyleCnt="0"/>
      <dgm:spPr/>
    </dgm:pt>
    <dgm:pt modelId="{D41297E6-BA50-4A83-8918-DBB4F40CED93}" type="pres">
      <dgm:prSet presAssocID="{289D99DA-2330-4368-84E7-06295BAB1498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ADBE6AD-7E3D-4A1F-B5E0-7B372FE08FC0}" type="pres">
      <dgm:prSet presAssocID="{8918A135-F28A-4C9C-BFA3-C6F2079C1A94}" presName="sibTrans" presStyleCnt="0"/>
      <dgm:spPr/>
    </dgm:pt>
    <dgm:pt modelId="{DEE4B7B9-0766-437C-8790-FD1AA5AA79DC}" type="pres">
      <dgm:prSet presAssocID="{F0FBD7F2-C8AE-49BE-BB11-578FBDA6742B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0B6FD91-C3C7-45BE-82E3-CBD2B5F86E80}" type="pres">
      <dgm:prSet presAssocID="{15AF735A-7B09-42D6-BCD1-65109E095FA3}" presName="sibTrans" presStyleCnt="0"/>
      <dgm:spPr/>
    </dgm:pt>
    <dgm:pt modelId="{BDD418CA-FB39-4744-92F0-B2940F90B13F}" type="pres">
      <dgm:prSet presAssocID="{C3322DF6-5E60-4FFE-833F-6B25E062B907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A7E5005-0690-4FEA-A633-AC62681B0A2E}" type="pres">
      <dgm:prSet presAssocID="{6D564ADB-D903-4C90-8E2B-FB79024E05B6}" presName="sibTrans" presStyleCnt="0"/>
      <dgm:spPr/>
    </dgm:pt>
    <dgm:pt modelId="{7E0D0FC2-D54F-4001-A025-CF7160375F3C}" type="pres">
      <dgm:prSet presAssocID="{F187D539-7F07-4193-97F6-72551944535C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94DE934-3A7C-44BD-91FB-B87069FE581F}" type="pres">
      <dgm:prSet presAssocID="{82BA64CD-5FC5-48EC-BBF5-532D3844943A}" presName="sibTrans" presStyleCnt="0"/>
      <dgm:spPr/>
    </dgm:pt>
    <dgm:pt modelId="{5408713D-E0CB-4C57-913C-3B4EADABA02A}" type="pres">
      <dgm:prSet presAssocID="{D08D6D02-EF0B-4F0A-BBD2-65B8E899532A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814AA2EF-C99D-4604-886D-9802A03FBACC}" srcId="{AB4F4CB7-AE55-4CE9-8153-DB3D2EEA1F62}" destId="{C3322DF6-5E60-4FFE-833F-6B25E062B907}" srcOrd="3" destOrd="0" parTransId="{98641F8A-D554-4DFA-94CD-F2DEA2CDC094}" sibTransId="{6D564ADB-D903-4C90-8E2B-FB79024E05B6}"/>
    <dgm:cxn modelId="{E10CADBB-947B-470B-B26B-AAE482921AE0}" type="presOf" srcId="{AB4F4CB7-AE55-4CE9-8153-DB3D2EEA1F62}" destId="{D094B5BE-EF02-4CC3-B620-8AE4CC131545}" srcOrd="0" destOrd="0" presId="urn:microsoft.com/office/officeart/2005/8/layout/default"/>
    <dgm:cxn modelId="{C2C0C140-B6A6-4444-99BF-74C07BC84647}" srcId="{AB4F4CB7-AE55-4CE9-8153-DB3D2EEA1F62}" destId="{D08D6D02-EF0B-4F0A-BBD2-65B8E899532A}" srcOrd="5" destOrd="0" parTransId="{209F05F1-AC72-4ED1-B137-DBEFB425B480}" sibTransId="{50CFAEF6-D377-4CCD-8EF3-D306846A0709}"/>
    <dgm:cxn modelId="{8D3F624B-8187-45DE-BD79-31F003993CDC}" srcId="{AB4F4CB7-AE55-4CE9-8153-DB3D2EEA1F62}" destId="{F0FBD7F2-C8AE-49BE-BB11-578FBDA6742B}" srcOrd="2" destOrd="0" parTransId="{88632BEB-8ADB-4388-8F19-55F00538ED85}" sibTransId="{15AF735A-7B09-42D6-BCD1-65109E095FA3}"/>
    <dgm:cxn modelId="{1B469CED-BE7F-4D42-97B0-201EC253EBA2}" srcId="{AB4F4CB7-AE55-4CE9-8153-DB3D2EEA1F62}" destId="{289D99DA-2330-4368-84E7-06295BAB1498}" srcOrd="1" destOrd="0" parTransId="{C4BEB4B4-C413-4ACC-88FA-DA89316D3299}" sibTransId="{8918A135-F28A-4C9C-BFA3-C6F2079C1A94}"/>
    <dgm:cxn modelId="{0EB532EE-A760-4D76-BBE5-DC4155F36A8B}" srcId="{AB4F4CB7-AE55-4CE9-8153-DB3D2EEA1F62}" destId="{F187D539-7F07-4193-97F6-72551944535C}" srcOrd="4" destOrd="0" parTransId="{14A25AD4-2E74-4926-84D0-2F0329301495}" sibTransId="{82BA64CD-5FC5-48EC-BBF5-532D3844943A}"/>
    <dgm:cxn modelId="{FF18950F-A1F5-42D7-86AC-75EDBFD47C35}" type="presOf" srcId="{F0FBD7F2-C8AE-49BE-BB11-578FBDA6742B}" destId="{DEE4B7B9-0766-437C-8790-FD1AA5AA79DC}" srcOrd="0" destOrd="0" presId="urn:microsoft.com/office/officeart/2005/8/layout/default"/>
    <dgm:cxn modelId="{2D3F2D8D-ECA1-4308-9A38-D7058B4BD054}" type="presOf" srcId="{F187D539-7F07-4193-97F6-72551944535C}" destId="{7E0D0FC2-D54F-4001-A025-CF7160375F3C}" srcOrd="0" destOrd="0" presId="urn:microsoft.com/office/officeart/2005/8/layout/default"/>
    <dgm:cxn modelId="{E68650EB-4A49-4F85-9956-D9B4D062F1CD}" type="presOf" srcId="{289D99DA-2330-4368-84E7-06295BAB1498}" destId="{D41297E6-BA50-4A83-8918-DBB4F40CED93}" srcOrd="0" destOrd="0" presId="urn:microsoft.com/office/officeart/2005/8/layout/default"/>
    <dgm:cxn modelId="{D9BEF76A-CBCC-41B2-9C00-2BF996F1EEC8}" type="presOf" srcId="{D08D6D02-EF0B-4F0A-BBD2-65B8E899532A}" destId="{5408713D-E0CB-4C57-913C-3B4EADABA02A}" srcOrd="0" destOrd="0" presId="urn:microsoft.com/office/officeart/2005/8/layout/default"/>
    <dgm:cxn modelId="{3A1977A4-1D66-49AB-A449-6A65CF15BCE0}" srcId="{AB4F4CB7-AE55-4CE9-8153-DB3D2EEA1F62}" destId="{8891FE3D-1B08-4EFF-83C9-0E49CAA085AB}" srcOrd="0" destOrd="0" parTransId="{AC682C7C-3F7B-4ABE-8CA8-86C0559C399F}" sibTransId="{A594E2A2-4ADF-4456-826B-77C73D1C64DE}"/>
    <dgm:cxn modelId="{3E526B50-29B7-4A06-8CC8-13B8F6A85CB4}" type="presOf" srcId="{8891FE3D-1B08-4EFF-83C9-0E49CAA085AB}" destId="{613CBFCC-ABCD-4B0E-B14B-F1724725AFAD}" srcOrd="0" destOrd="0" presId="urn:microsoft.com/office/officeart/2005/8/layout/default"/>
    <dgm:cxn modelId="{D9B0C33C-7A19-469D-BF14-A8AC3E92ECA7}" type="presOf" srcId="{C3322DF6-5E60-4FFE-833F-6B25E062B907}" destId="{BDD418CA-FB39-4744-92F0-B2940F90B13F}" srcOrd="0" destOrd="0" presId="urn:microsoft.com/office/officeart/2005/8/layout/default"/>
    <dgm:cxn modelId="{3B2892DB-2B66-4CC5-8C7B-B4CF4BB5D220}" type="presParOf" srcId="{D094B5BE-EF02-4CC3-B620-8AE4CC131545}" destId="{613CBFCC-ABCD-4B0E-B14B-F1724725AFAD}" srcOrd="0" destOrd="0" presId="urn:microsoft.com/office/officeart/2005/8/layout/default"/>
    <dgm:cxn modelId="{A494D364-6D75-40D8-B81A-0995F5A83227}" type="presParOf" srcId="{D094B5BE-EF02-4CC3-B620-8AE4CC131545}" destId="{0A81ED5A-7AAB-4F36-8AB0-F2B7C98F63CD}" srcOrd="1" destOrd="0" presId="urn:microsoft.com/office/officeart/2005/8/layout/default"/>
    <dgm:cxn modelId="{E7DD55A9-08B4-4BAA-BABA-02A1C000134C}" type="presParOf" srcId="{D094B5BE-EF02-4CC3-B620-8AE4CC131545}" destId="{D41297E6-BA50-4A83-8918-DBB4F40CED93}" srcOrd="2" destOrd="0" presId="urn:microsoft.com/office/officeart/2005/8/layout/default"/>
    <dgm:cxn modelId="{3951B0B2-6067-4CAB-A8AA-BC51032E2F37}" type="presParOf" srcId="{D094B5BE-EF02-4CC3-B620-8AE4CC131545}" destId="{2ADBE6AD-7E3D-4A1F-B5E0-7B372FE08FC0}" srcOrd="3" destOrd="0" presId="urn:microsoft.com/office/officeart/2005/8/layout/default"/>
    <dgm:cxn modelId="{AC483F1B-5A7C-487A-8FD5-DD0BCEC1ABB2}" type="presParOf" srcId="{D094B5BE-EF02-4CC3-B620-8AE4CC131545}" destId="{DEE4B7B9-0766-437C-8790-FD1AA5AA79DC}" srcOrd="4" destOrd="0" presId="urn:microsoft.com/office/officeart/2005/8/layout/default"/>
    <dgm:cxn modelId="{1749651C-1737-4D6C-B5E2-9BBE5ACF71D4}" type="presParOf" srcId="{D094B5BE-EF02-4CC3-B620-8AE4CC131545}" destId="{E0B6FD91-C3C7-45BE-82E3-CBD2B5F86E80}" srcOrd="5" destOrd="0" presId="urn:microsoft.com/office/officeart/2005/8/layout/default"/>
    <dgm:cxn modelId="{F9FEB38C-D889-4EF9-A821-4092775ADE18}" type="presParOf" srcId="{D094B5BE-EF02-4CC3-B620-8AE4CC131545}" destId="{BDD418CA-FB39-4744-92F0-B2940F90B13F}" srcOrd="6" destOrd="0" presId="urn:microsoft.com/office/officeart/2005/8/layout/default"/>
    <dgm:cxn modelId="{1133D6A3-A88E-4C65-8F68-9B8FE5A671A9}" type="presParOf" srcId="{D094B5BE-EF02-4CC3-B620-8AE4CC131545}" destId="{BA7E5005-0690-4FEA-A633-AC62681B0A2E}" srcOrd="7" destOrd="0" presId="urn:microsoft.com/office/officeart/2005/8/layout/default"/>
    <dgm:cxn modelId="{66FF4937-5252-455D-9209-B00A7C001576}" type="presParOf" srcId="{D094B5BE-EF02-4CC3-B620-8AE4CC131545}" destId="{7E0D0FC2-D54F-4001-A025-CF7160375F3C}" srcOrd="8" destOrd="0" presId="urn:microsoft.com/office/officeart/2005/8/layout/default"/>
    <dgm:cxn modelId="{76285D44-528C-439B-AEB2-66E505250311}" type="presParOf" srcId="{D094B5BE-EF02-4CC3-B620-8AE4CC131545}" destId="{A94DE934-3A7C-44BD-91FB-B87069FE581F}" srcOrd="9" destOrd="0" presId="urn:microsoft.com/office/officeart/2005/8/layout/default"/>
    <dgm:cxn modelId="{844AEF16-423C-4616-B7A7-4719154307C7}" type="presParOf" srcId="{D094B5BE-EF02-4CC3-B620-8AE4CC131545}" destId="{5408713D-E0CB-4C57-913C-3B4EADABA02A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30EBE0EA-100E-4000-B276-8986D7E3C1A7}" type="doc">
      <dgm:prSet loTypeId="urn:microsoft.com/office/officeart/2005/8/layout/defaul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32A48D39-076F-4F50-A9A9-0F66B516547A}">
      <dgm:prSet phldrT="[Texto]"/>
      <dgm:spPr/>
      <dgm:t>
        <a:bodyPr/>
        <a:lstStyle/>
        <a:p>
          <a:r>
            <a:rPr lang="es-MX" dirty="0" smtClean="0">
              <a:latin typeface="+mj-lt"/>
            </a:rPr>
            <a:t>Mecanismo de acción: aminora la migración de neutrófilos y reduce proliferación de linfocitos T y B</a:t>
          </a:r>
          <a:endParaRPr lang="es-MX" dirty="0">
            <a:latin typeface="+mj-lt"/>
          </a:endParaRPr>
        </a:p>
      </dgm:t>
    </dgm:pt>
    <dgm:pt modelId="{C74D9F58-8D01-4CBF-9BD5-D723F5F2FFA1}" type="parTrans" cxnId="{4CA01E5E-76DC-4AEB-8FEF-6E09EC0C5B63}">
      <dgm:prSet/>
      <dgm:spPr/>
      <dgm:t>
        <a:bodyPr/>
        <a:lstStyle/>
        <a:p>
          <a:endParaRPr lang="es-MX">
            <a:latin typeface="+mj-lt"/>
          </a:endParaRPr>
        </a:p>
      </dgm:t>
    </dgm:pt>
    <dgm:pt modelId="{37542C91-B78C-4EEF-B993-3C0765DBA5F2}" type="sibTrans" cxnId="{4CA01E5E-76DC-4AEB-8FEF-6E09EC0C5B63}">
      <dgm:prSet/>
      <dgm:spPr/>
      <dgm:t>
        <a:bodyPr/>
        <a:lstStyle/>
        <a:p>
          <a:endParaRPr lang="es-MX">
            <a:latin typeface="+mj-lt"/>
          </a:endParaRPr>
        </a:p>
      </dgm:t>
    </dgm:pt>
    <dgm:pt modelId="{42CD7340-3885-4FA6-AC07-4ECCCE044DA9}">
      <dgm:prSet phldrT="[Texto]"/>
      <dgm:spPr/>
      <dgm:t>
        <a:bodyPr/>
        <a:lstStyle/>
        <a:p>
          <a:r>
            <a:rPr lang="es-MX" dirty="0" smtClean="0">
              <a:latin typeface="+mj-lt"/>
            </a:rPr>
            <a:t>Indicaciones: gota, artritis anquilosante, cierre de conducto arterioso permeable. Artritis reumatoide juvenil.</a:t>
          </a:r>
          <a:endParaRPr lang="es-MX" dirty="0">
            <a:latin typeface="+mj-lt"/>
          </a:endParaRPr>
        </a:p>
      </dgm:t>
    </dgm:pt>
    <dgm:pt modelId="{7A4BD76E-255F-48DD-BC79-D6800672D103}" type="parTrans" cxnId="{43412DA8-1678-4561-9CC9-1351F4D2D420}">
      <dgm:prSet/>
      <dgm:spPr/>
      <dgm:t>
        <a:bodyPr/>
        <a:lstStyle/>
        <a:p>
          <a:endParaRPr lang="es-MX">
            <a:latin typeface="+mj-lt"/>
          </a:endParaRPr>
        </a:p>
      </dgm:t>
    </dgm:pt>
    <dgm:pt modelId="{A621E5B1-8917-4AA8-96FB-A4059E0921BE}" type="sibTrans" cxnId="{43412DA8-1678-4561-9CC9-1351F4D2D420}">
      <dgm:prSet/>
      <dgm:spPr/>
      <dgm:t>
        <a:bodyPr/>
        <a:lstStyle/>
        <a:p>
          <a:endParaRPr lang="es-MX">
            <a:latin typeface="+mj-lt"/>
          </a:endParaRPr>
        </a:p>
      </dgm:t>
    </dgm:pt>
    <dgm:pt modelId="{537ADEC0-FA11-4778-A746-21EE7B18185A}">
      <dgm:prSet phldrT="[Texto]"/>
      <dgm:spPr/>
      <dgm:t>
        <a:bodyPr/>
        <a:lstStyle/>
        <a:p>
          <a:r>
            <a:rPr lang="es-MX" dirty="0" smtClean="0">
              <a:latin typeface="+mj-lt"/>
            </a:rPr>
            <a:t>Dosis 50-70 mg cada 8 horas</a:t>
          </a:r>
          <a:endParaRPr lang="es-MX" dirty="0">
            <a:latin typeface="+mj-lt"/>
          </a:endParaRPr>
        </a:p>
      </dgm:t>
    </dgm:pt>
    <dgm:pt modelId="{ED67AA09-BEE1-4034-A426-B90546A4327A}" type="parTrans" cxnId="{3156B773-7539-49EF-8765-5B121F85A1EF}">
      <dgm:prSet/>
      <dgm:spPr/>
      <dgm:t>
        <a:bodyPr/>
        <a:lstStyle/>
        <a:p>
          <a:endParaRPr lang="es-MX">
            <a:latin typeface="+mj-lt"/>
          </a:endParaRPr>
        </a:p>
      </dgm:t>
    </dgm:pt>
    <dgm:pt modelId="{E9598DF7-CF01-4547-9A74-022A708E172A}" type="sibTrans" cxnId="{3156B773-7539-49EF-8765-5B121F85A1EF}">
      <dgm:prSet/>
      <dgm:spPr/>
      <dgm:t>
        <a:bodyPr/>
        <a:lstStyle/>
        <a:p>
          <a:endParaRPr lang="es-MX">
            <a:latin typeface="+mj-lt"/>
          </a:endParaRPr>
        </a:p>
      </dgm:t>
    </dgm:pt>
    <dgm:pt modelId="{CB32700C-539A-4C9D-86FA-847F9086C572}">
      <dgm:prSet phldrT="[Texto]"/>
      <dgm:spPr/>
      <dgm:t>
        <a:bodyPr/>
        <a:lstStyle/>
        <a:p>
          <a:r>
            <a:rPr lang="es-MX" dirty="0" smtClean="0">
              <a:latin typeface="+mj-lt"/>
            </a:rPr>
            <a:t>Efectos indeseables: </a:t>
          </a:r>
        </a:p>
        <a:p>
          <a:r>
            <a:rPr lang="es-MX" dirty="0" smtClean="0">
              <a:latin typeface="+mj-lt"/>
            </a:rPr>
            <a:t>Pancreatitis, cefalea, mareo, confusión y depresión. Raras psicosis y alucinaciones.</a:t>
          </a:r>
          <a:endParaRPr lang="es-MX" dirty="0">
            <a:latin typeface="+mj-lt"/>
          </a:endParaRPr>
        </a:p>
      </dgm:t>
    </dgm:pt>
    <dgm:pt modelId="{53376A40-2A4C-4F08-BBCE-57D0FC35D3A6}" type="parTrans" cxnId="{A0BC8744-1613-4196-8C40-5CCE14E8315D}">
      <dgm:prSet/>
      <dgm:spPr/>
      <dgm:t>
        <a:bodyPr/>
        <a:lstStyle/>
        <a:p>
          <a:endParaRPr lang="es-MX">
            <a:latin typeface="+mj-lt"/>
          </a:endParaRPr>
        </a:p>
      </dgm:t>
    </dgm:pt>
    <dgm:pt modelId="{EC1CA4BB-3DCD-4CB4-8D09-F96344BE6BEF}" type="sibTrans" cxnId="{A0BC8744-1613-4196-8C40-5CCE14E8315D}">
      <dgm:prSet/>
      <dgm:spPr/>
      <dgm:t>
        <a:bodyPr/>
        <a:lstStyle/>
        <a:p>
          <a:endParaRPr lang="es-MX">
            <a:latin typeface="+mj-lt"/>
          </a:endParaRPr>
        </a:p>
      </dgm:t>
    </dgm:pt>
    <dgm:pt modelId="{DD014404-21DC-42DC-BE6D-8E7A23C054A7}">
      <dgm:prSet phldrT="[Texto]"/>
      <dgm:spPr/>
      <dgm:t>
        <a:bodyPr/>
        <a:lstStyle/>
        <a:p>
          <a:r>
            <a:rPr lang="es-MX" dirty="0" smtClean="0">
              <a:latin typeface="+mj-lt"/>
            </a:rPr>
            <a:t>Reacciones graves: trombocitopenia y anemia aplásica.</a:t>
          </a:r>
        </a:p>
        <a:p>
          <a:r>
            <a:rPr lang="es-MX" dirty="0" smtClean="0">
              <a:latin typeface="+mj-lt"/>
            </a:rPr>
            <a:t>Necrosis papilar renal.</a:t>
          </a:r>
          <a:endParaRPr lang="es-MX" dirty="0">
            <a:latin typeface="+mj-lt"/>
          </a:endParaRPr>
        </a:p>
      </dgm:t>
    </dgm:pt>
    <dgm:pt modelId="{D9FFCA6C-DC0A-44D9-B569-A3CF2D5B02D7}" type="parTrans" cxnId="{A94613B4-9E8E-4736-AA7D-B13977A4E0E0}">
      <dgm:prSet/>
      <dgm:spPr/>
      <dgm:t>
        <a:bodyPr/>
        <a:lstStyle/>
        <a:p>
          <a:endParaRPr lang="es-MX">
            <a:latin typeface="+mj-lt"/>
          </a:endParaRPr>
        </a:p>
      </dgm:t>
    </dgm:pt>
    <dgm:pt modelId="{8E0FFC1E-FCD2-4A91-A520-EAB024FE2821}" type="sibTrans" cxnId="{A94613B4-9E8E-4736-AA7D-B13977A4E0E0}">
      <dgm:prSet/>
      <dgm:spPr/>
      <dgm:t>
        <a:bodyPr/>
        <a:lstStyle/>
        <a:p>
          <a:endParaRPr lang="es-MX">
            <a:latin typeface="+mj-lt"/>
          </a:endParaRPr>
        </a:p>
      </dgm:t>
    </dgm:pt>
    <dgm:pt modelId="{1B1C4E3A-5A62-4905-8A39-CD075D5B9627}" type="pres">
      <dgm:prSet presAssocID="{30EBE0EA-100E-4000-B276-8986D7E3C1A7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B9BB70F6-A08B-45E0-BAC6-A03EA4DA9471}" type="pres">
      <dgm:prSet presAssocID="{32A48D39-076F-4F50-A9A9-0F66B516547A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AE1426A-AB8E-44E5-B7F3-C4E757E90D81}" type="pres">
      <dgm:prSet presAssocID="{37542C91-B78C-4EEF-B993-3C0765DBA5F2}" presName="sibTrans" presStyleCnt="0"/>
      <dgm:spPr/>
    </dgm:pt>
    <dgm:pt modelId="{720714D6-0510-4B8A-A79E-AD9D0B0F7CA1}" type="pres">
      <dgm:prSet presAssocID="{42CD7340-3885-4FA6-AC07-4ECCCE044DA9}" presName="node" presStyleLbl="node1" presStyleIdx="1" presStyleCnt="5" custLinFactNeighborX="-732" custLinFactNeighborY="87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A3250C5-08BD-4F1C-9A6F-9F578D07623A}" type="pres">
      <dgm:prSet presAssocID="{A621E5B1-8917-4AA8-96FB-A4059E0921BE}" presName="sibTrans" presStyleCnt="0"/>
      <dgm:spPr/>
    </dgm:pt>
    <dgm:pt modelId="{6E79DB4B-91B0-4E45-A4CC-EE69145F56C6}" type="pres">
      <dgm:prSet presAssocID="{537ADEC0-FA11-4778-A746-21EE7B18185A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13CFAF7-1F3D-47FD-85ED-5A775F96FEFA}" type="pres">
      <dgm:prSet presAssocID="{E9598DF7-CF01-4547-9A74-022A708E172A}" presName="sibTrans" presStyleCnt="0"/>
      <dgm:spPr/>
    </dgm:pt>
    <dgm:pt modelId="{8812D3ED-6B9F-45FB-BF27-D5F543E06CC8}" type="pres">
      <dgm:prSet presAssocID="{CB32700C-539A-4C9D-86FA-847F9086C572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5468C94-DBEB-4188-81A6-DCCF016D0094}" type="pres">
      <dgm:prSet presAssocID="{EC1CA4BB-3DCD-4CB4-8D09-F96344BE6BEF}" presName="sibTrans" presStyleCnt="0"/>
      <dgm:spPr/>
    </dgm:pt>
    <dgm:pt modelId="{B1B5A03C-16F3-4121-A89E-917B04EBB542}" type="pres">
      <dgm:prSet presAssocID="{DD014404-21DC-42DC-BE6D-8E7A23C054A7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A0BC8744-1613-4196-8C40-5CCE14E8315D}" srcId="{30EBE0EA-100E-4000-B276-8986D7E3C1A7}" destId="{CB32700C-539A-4C9D-86FA-847F9086C572}" srcOrd="3" destOrd="0" parTransId="{53376A40-2A4C-4F08-BBCE-57D0FC35D3A6}" sibTransId="{EC1CA4BB-3DCD-4CB4-8D09-F96344BE6BEF}"/>
    <dgm:cxn modelId="{3156B773-7539-49EF-8765-5B121F85A1EF}" srcId="{30EBE0EA-100E-4000-B276-8986D7E3C1A7}" destId="{537ADEC0-FA11-4778-A746-21EE7B18185A}" srcOrd="2" destOrd="0" parTransId="{ED67AA09-BEE1-4034-A426-B90546A4327A}" sibTransId="{E9598DF7-CF01-4547-9A74-022A708E172A}"/>
    <dgm:cxn modelId="{A94613B4-9E8E-4736-AA7D-B13977A4E0E0}" srcId="{30EBE0EA-100E-4000-B276-8986D7E3C1A7}" destId="{DD014404-21DC-42DC-BE6D-8E7A23C054A7}" srcOrd="4" destOrd="0" parTransId="{D9FFCA6C-DC0A-44D9-B569-A3CF2D5B02D7}" sibTransId="{8E0FFC1E-FCD2-4A91-A520-EAB024FE2821}"/>
    <dgm:cxn modelId="{D8FC8B1A-8E36-4660-8F26-82BAF2E710FF}" type="presOf" srcId="{32A48D39-076F-4F50-A9A9-0F66B516547A}" destId="{B9BB70F6-A08B-45E0-BAC6-A03EA4DA9471}" srcOrd="0" destOrd="0" presId="urn:microsoft.com/office/officeart/2005/8/layout/default"/>
    <dgm:cxn modelId="{43412DA8-1678-4561-9CC9-1351F4D2D420}" srcId="{30EBE0EA-100E-4000-B276-8986D7E3C1A7}" destId="{42CD7340-3885-4FA6-AC07-4ECCCE044DA9}" srcOrd="1" destOrd="0" parTransId="{7A4BD76E-255F-48DD-BC79-D6800672D103}" sibTransId="{A621E5B1-8917-4AA8-96FB-A4059E0921BE}"/>
    <dgm:cxn modelId="{02921B15-0069-4CA9-90C5-B16D618AF942}" type="presOf" srcId="{CB32700C-539A-4C9D-86FA-847F9086C572}" destId="{8812D3ED-6B9F-45FB-BF27-D5F543E06CC8}" srcOrd="0" destOrd="0" presId="urn:microsoft.com/office/officeart/2005/8/layout/default"/>
    <dgm:cxn modelId="{7009DD4D-F96C-470B-94D7-660D8A1E7F88}" type="presOf" srcId="{42CD7340-3885-4FA6-AC07-4ECCCE044DA9}" destId="{720714D6-0510-4B8A-A79E-AD9D0B0F7CA1}" srcOrd="0" destOrd="0" presId="urn:microsoft.com/office/officeart/2005/8/layout/default"/>
    <dgm:cxn modelId="{4CA01E5E-76DC-4AEB-8FEF-6E09EC0C5B63}" srcId="{30EBE0EA-100E-4000-B276-8986D7E3C1A7}" destId="{32A48D39-076F-4F50-A9A9-0F66B516547A}" srcOrd="0" destOrd="0" parTransId="{C74D9F58-8D01-4CBF-9BD5-D723F5F2FFA1}" sibTransId="{37542C91-B78C-4EEF-B993-3C0765DBA5F2}"/>
    <dgm:cxn modelId="{1CF95A7E-C39A-4B62-A55E-393EB3430ED0}" type="presOf" srcId="{537ADEC0-FA11-4778-A746-21EE7B18185A}" destId="{6E79DB4B-91B0-4E45-A4CC-EE69145F56C6}" srcOrd="0" destOrd="0" presId="urn:microsoft.com/office/officeart/2005/8/layout/default"/>
    <dgm:cxn modelId="{27A20AE7-05E5-4FB0-8F20-250954FCAE00}" type="presOf" srcId="{30EBE0EA-100E-4000-B276-8986D7E3C1A7}" destId="{1B1C4E3A-5A62-4905-8A39-CD075D5B9627}" srcOrd="0" destOrd="0" presId="urn:microsoft.com/office/officeart/2005/8/layout/default"/>
    <dgm:cxn modelId="{B7AD68C3-2524-45A9-9B70-DD6FA8EBCA25}" type="presOf" srcId="{DD014404-21DC-42DC-BE6D-8E7A23C054A7}" destId="{B1B5A03C-16F3-4121-A89E-917B04EBB542}" srcOrd="0" destOrd="0" presId="urn:microsoft.com/office/officeart/2005/8/layout/default"/>
    <dgm:cxn modelId="{B112ACDC-BC91-40EB-9910-F30E4BBB138A}" type="presParOf" srcId="{1B1C4E3A-5A62-4905-8A39-CD075D5B9627}" destId="{B9BB70F6-A08B-45E0-BAC6-A03EA4DA9471}" srcOrd="0" destOrd="0" presId="urn:microsoft.com/office/officeart/2005/8/layout/default"/>
    <dgm:cxn modelId="{D6059204-CAD1-48EA-B597-069722A71BAC}" type="presParOf" srcId="{1B1C4E3A-5A62-4905-8A39-CD075D5B9627}" destId="{4AE1426A-AB8E-44E5-B7F3-C4E757E90D81}" srcOrd="1" destOrd="0" presId="urn:microsoft.com/office/officeart/2005/8/layout/default"/>
    <dgm:cxn modelId="{AEA59736-B5BC-4B6D-B1C8-1C426C0737C6}" type="presParOf" srcId="{1B1C4E3A-5A62-4905-8A39-CD075D5B9627}" destId="{720714D6-0510-4B8A-A79E-AD9D0B0F7CA1}" srcOrd="2" destOrd="0" presId="urn:microsoft.com/office/officeart/2005/8/layout/default"/>
    <dgm:cxn modelId="{BCA11096-B36C-4E67-A2E2-F920C505B45B}" type="presParOf" srcId="{1B1C4E3A-5A62-4905-8A39-CD075D5B9627}" destId="{2A3250C5-08BD-4F1C-9A6F-9F578D07623A}" srcOrd="3" destOrd="0" presId="urn:microsoft.com/office/officeart/2005/8/layout/default"/>
    <dgm:cxn modelId="{0C10E76E-8FA3-4A54-A85C-79C0BA99825B}" type="presParOf" srcId="{1B1C4E3A-5A62-4905-8A39-CD075D5B9627}" destId="{6E79DB4B-91B0-4E45-A4CC-EE69145F56C6}" srcOrd="4" destOrd="0" presId="urn:microsoft.com/office/officeart/2005/8/layout/default"/>
    <dgm:cxn modelId="{0350FE42-807E-4E2F-BAF0-668E6F756B9B}" type="presParOf" srcId="{1B1C4E3A-5A62-4905-8A39-CD075D5B9627}" destId="{713CFAF7-1F3D-47FD-85ED-5A775F96FEFA}" srcOrd="5" destOrd="0" presId="urn:microsoft.com/office/officeart/2005/8/layout/default"/>
    <dgm:cxn modelId="{8C489163-F382-4D75-BE96-08671923F767}" type="presParOf" srcId="{1B1C4E3A-5A62-4905-8A39-CD075D5B9627}" destId="{8812D3ED-6B9F-45FB-BF27-D5F543E06CC8}" srcOrd="6" destOrd="0" presId="urn:microsoft.com/office/officeart/2005/8/layout/default"/>
    <dgm:cxn modelId="{D1197B93-8F14-45F5-82C6-7BFBFC98A881}" type="presParOf" srcId="{1B1C4E3A-5A62-4905-8A39-CD075D5B9627}" destId="{55468C94-DBEB-4188-81A6-DCCF016D0094}" srcOrd="7" destOrd="0" presId="urn:microsoft.com/office/officeart/2005/8/layout/default"/>
    <dgm:cxn modelId="{3C629647-4A40-4FA6-B947-772D1705DF82}" type="presParOf" srcId="{1B1C4E3A-5A62-4905-8A39-CD075D5B9627}" destId="{B1B5A03C-16F3-4121-A89E-917B04EBB542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AA2F7D7B-3209-4493-ABE1-E52D93D7D21F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213B6684-9DB9-41DD-9817-39CF6779B700}">
      <dgm:prSet phldrT="[Texto]"/>
      <dgm:spPr/>
      <dgm:t>
        <a:bodyPr/>
        <a:lstStyle/>
        <a:p>
          <a:r>
            <a:rPr lang="es-MX" b="1" dirty="0" smtClean="0">
              <a:latin typeface="+mj-lt"/>
            </a:rPr>
            <a:t>AINE  recomendado como analgésico a nivel sistémico </a:t>
          </a:r>
          <a:endParaRPr lang="es-MX" b="1" dirty="0">
            <a:latin typeface="+mj-lt"/>
          </a:endParaRPr>
        </a:p>
      </dgm:t>
    </dgm:pt>
    <dgm:pt modelId="{704CD8D0-F61A-4F39-A077-29D57BD524B6}" type="parTrans" cxnId="{5DED83CD-3EC7-4779-B2EC-66DB47D640EF}">
      <dgm:prSet/>
      <dgm:spPr/>
      <dgm:t>
        <a:bodyPr/>
        <a:lstStyle/>
        <a:p>
          <a:endParaRPr lang="es-MX" b="1">
            <a:latin typeface="+mj-lt"/>
          </a:endParaRPr>
        </a:p>
      </dgm:t>
    </dgm:pt>
    <dgm:pt modelId="{E3F36C35-A94B-4E05-AB5F-215DEBC64A4D}" type="sibTrans" cxnId="{5DED83CD-3EC7-4779-B2EC-66DB47D640EF}">
      <dgm:prSet/>
      <dgm:spPr/>
      <dgm:t>
        <a:bodyPr/>
        <a:lstStyle/>
        <a:p>
          <a:endParaRPr lang="es-MX" b="1">
            <a:latin typeface="+mj-lt"/>
          </a:endParaRPr>
        </a:p>
      </dgm:t>
    </dgm:pt>
    <dgm:pt modelId="{4CCB467C-0D70-428B-81C7-FBF5CD89AE48}">
      <dgm:prSet phldrT="[Texto]"/>
      <dgm:spPr/>
      <dgm:t>
        <a:bodyPr/>
        <a:lstStyle/>
        <a:p>
          <a:r>
            <a:rPr lang="es-MX" b="1" dirty="0" smtClean="0">
              <a:latin typeface="+mj-lt"/>
            </a:rPr>
            <a:t>No es un antiinflamatorio, comparte características con los AINE.</a:t>
          </a:r>
          <a:endParaRPr lang="es-MX" b="1" dirty="0">
            <a:latin typeface="+mj-lt"/>
          </a:endParaRPr>
        </a:p>
      </dgm:t>
    </dgm:pt>
    <dgm:pt modelId="{B5248B41-C64F-4321-A496-D64C685A8C93}" type="parTrans" cxnId="{D3B33EC3-5585-4FDA-B360-4DCF65D2875E}">
      <dgm:prSet/>
      <dgm:spPr/>
      <dgm:t>
        <a:bodyPr/>
        <a:lstStyle/>
        <a:p>
          <a:endParaRPr lang="es-MX" b="1">
            <a:latin typeface="+mj-lt"/>
          </a:endParaRPr>
        </a:p>
      </dgm:t>
    </dgm:pt>
    <dgm:pt modelId="{D128931E-D25E-496D-A371-EAE7C24A3642}" type="sibTrans" cxnId="{D3B33EC3-5585-4FDA-B360-4DCF65D2875E}">
      <dgm:prSet/>
      <dgm:spPr/>
      <dgm:t>
        <a:bodyPr/>
        <a:lstStyle/>
        <a:p>
          <a:endParaRPr lang="es-MX" b="1">
            <a:latin typeface="+mj-lt"/>
          </a:endParaRPr>
        </a:p>
      </dgm:t>
    </dgm:pt>
    <dgm:pt modelId="{7AE24AE3-E9CD-4EEC-A329-2E51583022D6}">
      <dgm:prSet phldrT="[Texto]"/>
      <dgm:spPr/>
      <dgm:t>
        <a:bodyPr/>
        <a:lstStyle/>
        <a:p>
          <a:r>
            <a:rPr lang="es-MX" b="1" dirty="0" smtClean="0">
              <a:latin typeface="+mj-lt"/>
            </a:rPr>
            <a:t>Fármaco usado con éxito para sustituir a la morfina.</a:t>
          </a:r>
          <a:endParaRPr lang="es-MX" b="1" dirty="0">
            <a:latin typeface="+mj-lt"/>
          </a:endParaRPr>
        </a:p>
      </dgm:t>
    </dgm:pt>
    <dgm:pt modelId="{9748362B-232A-4667-BCA4-36CDD34ACA94}" type="parTrans" cxnId="{E111E431-2746-4760-976C-8B98FC6E2516}">
      <dgm:prSet/>
      <dgm:spPr/>
      <dgm:t>
        <a:bodyPr/>
        <a:lstStyle/>
        <a:p>
          <a:endParaRPr lang="es-MX" b="1">
            <a:latin typeface="+mj-lt"/>
          </a:endParaRPr>
        </a:p>
      </dgm:t>
    </dgm:pt>
    <dgm:pt modelId="{6CEE6329-A918-45B2-B167-B7E4D7686B66}" type="sibTrans" cxnId="{E111E431-2746-4760-976C-8B98FC6E2516}">
      <dgm:prSet/>
      <dgm:spPr/>
      <dgm:t>
        <a:bodyPr/>
        <a:lstStyle/>
        <a:p>
          <a:endParaRPr lang="es-MX" b="1">
            <a:latin typeface="+mj-lt"/>
          </a:endParaRPr>
        </a:p>
      </dgm:t>
    </dgm:pt>
    <dgm:pt modelId="{E86924D5-A9AD-409F-9459-113DA85ADDCF}">
      <dgm:prSet phldrT="[Texto]"/>
      <dgm:spPr/>
      <dgm:t>
        <a:bodyPr/>
        <a:lstStyle/>
        <a:p>
          <a:r>
            <a:rPr lang="es-MX" b="1" dirty="0" smtClean="0">
              <a:latin typeface="+mj-lt"/>
            </a:rPr>
            <a:t>Vía de administración:  Vía oral, intravenosa.</a:t>
          </a:r>
          <a:endParaRPr lang="es-MX" b="1" dirty="0">
            <a:latin typeface="+mj-lt"/>
          </a:endParaRPr>
        </a:p>
      </dgm:t>
    </dgm:pt>
    <dgm:pt modelId="{30F5A63D-8121-434A-B531-C4AB599411FC}" type="parTrans" cxnId="{310EB518-D298-4A48-8249-B9E9CA62D068}">
      <dgm:prSet/>
      <dgm:spPr/>
      <dgm:t>
        <a:bodyPr/>
        <a:lstStyle/>
        <a:p>
          <a:endParaRPr lang="es-MX" b="1">
            <a:latin typeface="+mj-lt"/>
          </a:endParaRPr>
        </a:p>
      </dgm:t>
    </dgm:pt>
    <dgm:pt modelId="{247B373B-AD88-475F-9CF2-8063F741CE96}" type="sibTrans" cxnId="{310EB518-D298-4A48-8249-B9E9CA62D068}">
      <dgm:prSet/>
      <dgm:spPr/>
      <dgm:t>
        <a:bodyPr/>
        <a:lstStyle/>
        <a:p>
          <a:endParaRPr lang="es-MX" b="1">
            <a:latin typeface="+mj-lt"/>
          </a:endParaRPr>
        </a:p>
      </dgm:t>
    </dgm:pt>
    <dgm:pt modelId="{2B6B42B7-47C4-4D43-BD30-9B0ACC6FB1A8}">
      <dgm:prSet phldrT="[Texto]"/>
      <dgm:spPr/>
      <dgm:t>
        <a:bodyPr/>
        <a:lstStyle/>
        <a:p>
          <a:r>
            <a:rPr lang="es-MX" b="1" dirty="0" smtClean="0">
              <a:latin typeface="+mj-lt"/>
            </a:rPr>
            <a:t>Daño renal por uso crónico.</a:t>
          </a:r>
          <a:endParaRPr lang="es-MX" b="1" dirty="0">
            <a:latin typeface="+mj-lt"/>
          </a:endParaRPr>
        </a:p>
      </dgm:t>
    </dgm:pt>
    <dgm:pt modelId="{4CCB6A7C-FC78-42DA-87D2-4D65E4E47723}" type="parTrans" cxnId="{97BEA03E-515C-4609-A6E9-3205A5A605A5}">
      <dgm:prSet/>
      <dgm:spPr/>
      <dgm:t>
        <a:bodyPr/>
        <a:lstStyle/>
        <a:p>
          <a:endParaRPr lang="es-MX" b="1">
            <a:latin typeface="+mj-lt"/>
          </a:endParaRPr>
        </a:p>
      </dgm:t>
    </dgm:pt>
    <dgm:pt modelId="{0D5CDF44-798D-4EFC-A665-EDA449B218B2}" type="sibTrans" cxnId="{97BEA03E-515C-4609-A6E9-3205A5A605A5}">
      <dgm:prSet/>
      <dgm:spPr/>
      <dgm:t>
        <a:bodyPr/>
        <a:lstStyle/>
        <a:p>
          <a:endParaRPr lang="es-MX" b="1">
            <a:latin typeface="+mj-lt"/>
          </a:endParaRPr>
        </a:p>
      </dgm:t>
    </dgm:pt>
    <dgm:pt modelId="{FD323921-48A6-4384-A8F0-FB10184F2C82}" type="pres">
      <dgm:prSet presAssocID="{AA2F7D7B-3209-4493-ABE1-E52D93D7D21F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6F19ED60-3FF3-4B08-B0C3-96E661D5703A}" type="pres">
      <dgm:prSet presAssocID="{213B6684-9DB9-41DD-9817-39CF6779B700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506EAA7-498C-4217-9A69-1FDC219E7AF4}" type="pres">
      <dgm:prSet presAssocID="{E3F36C35-A94B-4E05-AB5F-215DEBC64A4D}" presName="sibTrans" presStyleCnt="0"/>
      <dgm:spPr/>
    </dgm:pt>
    <dgm:pt modelId="{A0FD0268-B7DB-47B5-A138-D5B058D311FE}" type="pres">
      <dgm:prSet presAssocID="{4CCB467C-0D70-428B-81C7-FBF5CD89AE48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B5CA260-DBAD-465B-9E1B-19A7FCB53D9B}" type="pres">
      <dgm:prSet presAssocID="{D128931E-D25E-496D-A371-EAE7C24A3642}" presName="sibTrans" presStyleCnt="0"/>
      <dgm:spPr/>
    </dgm:pt>
    <dgm:pt modelId="{3E250160-CDF3-4C9F-8494-3D512189EABE}" type="pres">
      <dgm:prSet presAssocID="{7AE24AE3-E9CD-4EEC-A329-2E51583022D6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670FFB6-8814-4BC2-8EBA-7F49BEF77F14}" type="pres">
      <dgm:prSet presAssocID="{6CEE6329-A918-45B2-B167-B7E4D7686B66}" presName="sibTrans" presStyleCnt="0"/>
      <dgm:spPr/>
    </dgm:pt>
    <dgm:pt modelId="{33266718-CFAC-43A1-8438-13B3B1DF82D4}" type="pres">
      <dgm:prSet presAssocID="{E86924D5-A9AD-409F-9459-113DA85ADDCF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E18898A-1AD1-454D-9D0B-C5E7C36243A4}" type="pres">
      <dgm:prSet presAssocID="{247B373B-AD88-475F-9CF2-8063F741CE96}" presName="sibTrans" presStyleCnt="0"/>
      <dgm:spPr/>
    </dgm:pt>
    <dgm:pt modelId="{0DFC95D0-57B7-4E81-944E-973D219FBA08}" type="pres">
      <dgm:prSet presAssocID="{2B6B42B7-47C4-4D43-BD30-9B0ACC6FB1A8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3B33EC3-5585-4FDA-B360-4DCF65D2875E}" srcId="{AA2F7D7B-3209-4493-ABE1-E52D93D7D21F}" destId="{4CCB467C-0D70-428B-81C7-FBF5CD89AE48}" srcOrd="1" destOrd="0" parTransId="{B5248B41-C64F-4321-A496-D64C685A8C93}" sibTransId="{D128931E-D25E-496D-A371-EAE7C24A3642}"/>
    <dgm:cxn modelId="{69EB0602-5740-421A-9ADE-8C96F0C05EB4}" type="presOf" srcId="{7AE24AE3-E9CD-4EEC-A329-2E51583022D6}" destId="{3E250160-CDF3-4C9F-8494-3D512189EABE}" srcOrd="0" destOrd="0" presId="urn:microsoft.com/office/officeart/2005/8/layout/default"/>
    <dgm:cxn modelId="{E111E431-2746-4760-976C-8B98FC6E2516}" srcId="{AA2F7D7B-3209-4493-ABE1-E52D93D7D21F}" destId="{7AE24AE3-E9CD-4EEC-A329-2E51583022D6}" srcOrd="2" destOrd="0" parTransId="{9748362B-232A-4667-BCA4-36CDD34ACA94}" sibTransId="{6CEE6329-A918-45B2-B167-B7E4D7686B66}"/>
    <dgm:cxn modelId="{310EB518-D298-4A48-8249-B9E9CA62D068}" srcId="{AA2F7D7B-3209-4493-ABE1-E52D93D7D21F}" destId="{E86924D5-A9AD-409F-9459-113DA85ADDCF}" srcOrd="3" destOrd="0" parTransId="{30F5A63D-8121-434A-B531-C4AB599411FC}" sibTransId="{247B373B-AD88-475F-9CF2-8063F741CE96}"/>
    <dgm:cxn modelId="{E8755CFF-3F2C-45CB-91A1-1866028A1448}" type="presOf" srcId="{E86924D5-A9AD-409F-9459-113DA85ADDCF}" destId="{33266718-CFAC-43A1-8438-13B3B1DF82D4}" srcOrd="0" destOrd="0" presId="urn:microsoft.com/office/officeart/2005/8/layout/default"/>
    <dgm:cxn modelId="{5DED83CD-3EC7-4779-B2EC-66DB47D640EF}" srcId="{AA2F7D7B-3209-4493-ABE1-E52D93D7D21F}" destId="{213B6684-9DB9-41DD-9817-39CF6779B700}" srcOrd="0" destOrd="0" parTransId="{704CD8D0-F61A-4F39-A077-29D57BD524B6}" sibTransId="{E3F36C35-A94B-4E05-AB5F-215DEBC64A4D}"/>
    <dgm:cxn modelId="{6BAB33A8-C54C-41AA-BBAC-B30E0D59E023}" type="presOf" srcId="{AA2F7D7B-3209-4493-ABE1-E52D93D7D21F}" destId="{FD323921-48A6-4384-A8F0-FB10184F2C82}" srcOrd="0" destOrd="0" presId="urn:microsoft.com/office/officeart/2005/8/layout/default"/>
    <dgm:cxn modelId="{97BEA03E-515C-4609-A6E9-3205A5A605A5}" srcId="{AA2F7D7B-3209-4493-ABE1-E52D93D7D21F}" destId="{2B6B42B7-47C4-4D43-BD30-9B0ACC6FB1A8}" srcOrd="4" destOrd="0" parTransId="{4CCB6A7C-FC78-42DA-87D2-4D65E4E47723}" sibTransId="{0D5CDF44-798D-4EFC-A665-EDA449B218B2}"/>
    <dgm:cxn modelId="{60B8A8B6-1C98-491A-9D11-C0B391723029}" type="presOf" srcId="{2B6B42B7-47C4-4D43-BD30-9B0ACC6FB1A8}" destId="{0DFC95D0-57B7-4E81-944E-973D219FBA08}" srcOrd="0" destOrd="0" presId="urn:microsoft.com/office/officeart/2005/8/layout/default"/>
    <dgm:cxn modelId="{CC1229D9-E9D5-4F66-A445-3622AB9F68F0}" type="presOf" srcId="{4CCB467C-0D70-428B-81C7-FBF5CD89AE48}" destId="{A0FD0268-B7DB-47B5-A138-D5B058D311FE}" srcOrd="0" destOrd="0" presId="urn:microsoft.com/office/officeart/2005/8/layout/default"/>
    <dgm:cxn modelId="{8F40F021-B5C7-4AF1-BC89-9C62719C7EBD}" type="presOf" srcId="{213B6684-9DB9-41DD-9817-39CF6779B700}" destId="{6F19ED60-3FF3-4B08-B0C3-96E661D5703A}" srcOrd="0" destOrd="0" presId="urn:microsoft.com/office/officeart/2005/8/layout/default"/>
    <dgm:cxn modelId="{15E9D4D4-8969-43EF-BA5D-DC147CFAC4C8}" type="presParOf" srcId="{FD323921-48A6-4384-A8F0-FB10184F2C82}" destId="{6F19ED60-3FF3-4B08-B0C3-96E661D5703A}" srcOrd="0" destOrd="0" presId="urn:microsoft.com/office/officeart/2005/8/layout/default"/>
    <dgm:cxn modelId="{20D252D4-61F2-4BBC-88A5-1DEF3903C3E1}" type="presParOf" srcId="{FD323921-48A6-4384-A8F0-FB10184F2C82}" destId="{8506EAA7-498C-4217-9A69-1FDC219E7AF4}" srcOrd="1" destOrd="0" presId="urn:microsoft.com/office/officeart/2005/8/layout/default"/>
    <dgm:cxn modelId="{D279A4B4-FF3C-4B40-9D8C-FC2D1B00AC6C}" type="presParOf" srcId="{FD323921-48A6-4384-A8F0-FB10184F2C82}" destId="{A0FD0268-B7DB-47B5-A138-D5B058D311FE}" srcOrd="2" destOrd="0" presId="urn:microsoft.com/office/officeart/2005/8/layout/default"/>
    <dgm:cxn modelId="{42C14784-1065-4EEB-ACF5-85CC9349C323}" type="presParOf" srcId="{FD323921-48A6-4384-A8F0-FB10184F2C82}" destId="{6B5CA260-DBAD-465B-9E1B-19A7FCB53D9B}" srcOrd="3" destOrd="0" presId="urn:microsoft.com/office/officeart/2005/8/layout/default"/>
    <dgm:cxn modelId="{DBF19F77-8238-45E6-8A98-A0237C8D999C}" type="presParOf" srcId="{FD323921-48A6-4384-A8F0-FB10184F2C82}" destId="{3E250160-CDF3-4C9F-8494-3D512189EABE}" srcOrd="4" destOrd="0" presId="urn:microsoft.com/office/officeart/2005/8/layout/default"/>
    <dgm:cxn modelId="{22FD0B73-290C-4F31-B513-A23DFCC5C6AF}" type="presParOf" srcId="{FD323921-48A6-4384-A8F0-FB10184F2C82}" destId="{1670FFB6-8814-4BC2-8EBA-7F49BEF77F14}" srcOrd="5" destOrd="0" presId="urn:microsoft.com/office/officeart/2005/8/layout/default"/>
    <dgm:cxn modelId="{0778D79E-ECF1-4AFB-8A31-A327B43330EA}" type="presParOf" srcId="{FD323921-48A6-4384-A8F0-FB10184F2C82}" destId="{33266718-CFAC-43A1-8438-13B3B1DF82D4}" srcOrd="6" destOrd="0" presId="urn:microsoft.com/office/officeart/2005/8/layout/default"/>
    <dgm:cxn modelId="{5F84E024-F454-44A0-A9AF-A0708CB1C52E}" type="presParOf" srcId="{FD323921-48A6-4384-A8F0-FB10184F2C82}" destId="{6E18898A-1AD1-454D-9D0B-C5E7C36243A4}" srcOrd="7" destOrd="0" presId="urn:microsoft.com/office/officeart/2005/8/layout/default"/>
    <dgm:cxn modelId="{B6103164-1708-4867-918A-4FD838C39BFD}" type="presParOf" srcId="{FD323921-48A6-4384-A8F0-FB10184F2C82}" destId="{0DFC95D0-57B7-4E81-944E-973D219FBA08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EB7A95AD-22ED-4796-970A-32466DC77B98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D675D5CC-4580-4B69-9E4F-D77EFC71D7FF}">
      <dgm:prSet phldrT="[Texto]"/>
      <dgm:spPr/>
      <dgm:t>
        <a:bodyPr/>
        <a:lstStyle/>
        <a:p>
          <a:r>
            <a:rPr lang="es-MX" b="1" dirty="0" smtClean="0">
              <a:latin typeface="+mj-lt"/>
            </a:rPr>
            <a:t>Derivado del acido naftilpropiónico, </a:t>
          </a:r>
          <a:endParaRPr lang="es-MX" b="1" dirty="0">
            <a:latin typeface="+mj-lt"/>
          </a:endParaRPr>
        </a:p>
      </dgm:t>
    </dgm:pt>
    <dgm:pt modelId="{8C764AC1-6343-4356-BCCC-82270119F9DF}" type="parTrans" cxnId="{83592BE9-CC9A-40E4-A6C3-3FA3F38AEF8E}">
      <dgm:prSet/>
      <dgm:spPr/>
      <dgm:t>
        <a:bodyPr/>
        <a:lstStyle/>
        <a:p>
          <a:endParaRPr lang="es-MX" b="1">
            <a:latin typeface="+mj-lt"/>
          </a:endParaRPr>
        </a:p>
      </dgm:t>
    </dgm:pt>
    <dgm:pt modelId="{E49B6FBA-6DB1-4A77-AA16-A972CB01C019}" type="sibTrans" cxnId="{83592BE9-CC9A-40E4-A6C3-3FA3F38AEF8E}">
      <dgm:prSet/>
      <dgm:spPr/>
      <dgm:t>
        <a:bodyPr/>
        <a:lstStyle/>
        <a:p>
          <a:endParaRPr lang="es-MX" b="1">
            <a:latin typeface="+mj-lt"/>
          </a:endParaRPr>
        </a:p>
      </dgm:t>
    </dgm:pt>
    <dgm:pt modelId="{BBE073EB-27AD-4FEF-B3A7-42F8A4B297C2}">
      <dgm:prSet phldrT="[Texto]"/>
      <dgm:spPr/>
      <dgm:t>
        <a:bodyPr/>
        <a:lstStyle/>
        <a:p>
          <a:r>
            <a:rPr lang="es-MX" b="1" dirty="0" smtClean="0">
              <a:latin typeface="+mj-lt"/>
            </a:rPr>
            <a:t>Vida media de 14 horas</a:t>
          </a:r>
          <a:endParaRPr lang="es-MX" b="1" dirty="0">
            <a:latin typeface="+mj-lt"/>
          </a:endParaRPr>
        </a:p>
      </dgm:t>
    </dgm:pt>
    <dgm:pt modelId="{AAF3ED52-CB0F-4126-BADC-636DAFCA9333}" type="parTrans" cxnId="{8171A750-E1D0-4D14-9A72-35444750EDA8}">
      <dgm:prSet/>
      <dgm:spPr/>
      <dgm:t>
        <a:bodyPr/>
        <a:lstStyle/>
        <a:p>
          <a:endParaRPr lang="es-MX" b="1">
            <a:latin typeface="+mj-lt"/>
          </a:endParaRPr>
        </a:p>
      </dgm:t>
    </dgm:pt>
    <dgm:pt modelId="{8483B39F-E1F2-4AFF-845C-BEB61C8D8D54}" type="sibTrans" cxnId="{8171A750-E1D0-4D14-9A72-35444750EDA8}">
      <dgm:prSet/>
      <dgm:spPr/>
      <dgm:t>
        <a:bodyPr/>
        <a:lstStyle/>
        <a:p>
          <a:endParaRPr lang="es-MX" b="1">
            <a:latin typeface="+mj-lt"/>
          </a:endParaRPr>
        </a:p>
      </dgm:t>
    </dgm:pt>
    <dgm:pt modelId="{5350C709-E49D-461F-B8BA-C9CA38851922}">
      <dgm:prSet phldrT="[Texto]"/>
      <dgm:spPr/>
      <dgm:t>
        <a:bodyPr/>
        <a:lstStyle/>
        <a:p>
          <a:r>
            <a:rPr lang="es-MX" b="1" dirty="0" smtClean="0">
              <a:latin typeface="+mj-lt"/>
            </a:rPr>
            <a:t>Indicación: afecciones reumatológicas </a:t>
          </a:r>
          <a:endParaRPr lang="es-MX" b="1" dirty="0">
            <a:latin typeface="+mj-lt"/>
          </a:endParaRPr>
        </a:p>
      </dgm:t>
    </dgm:pt>
    <dgm:pt modelId="{3AA326FB-2D76-4326-AB3A-518A79F68B6A}" type="parTrans" cxnId="{A5925261-E716-4268-81C3-CA4C6C607E28}">
      <dgm:prSet/>
      <dgm:spPr/>
      <dgm:t>
        <a:bodyPr/>
        <a:lstStyle/>
        <a:p>
          <a:endParaRPr lang="es-MX" b="1">
            <a:latin typeface="+mj-lt"/>
          </a:endParaRPr>
        </a:p>
      </dgm:t>
    </dgm:pt>
    <dgm:pt modelId="{F61318DE-F5E8-4C46-8ABF-33D7A4DFFBDE}" type="sibTrans" cxnId="{A5925261-E716-4268-81C3-CA4C6C607E28}">
      <dgm:prSet/>
      <dgm:spPr/>
      <dgm:t>
        <a:bodyPr/>
        <a:lstStyle/>
        <a:p>
          <a:endParaRPr lang="es-MX" b="1">
            <a:latin typeface="+mj-lt"/>
          </a:endParaRPr>
        </a:p>
      </dgm:t>
    </dgm:pt>
    <dgm:pt modelId="{491DE442-8EFD-4EE6-841A-B0DED0BD5185}">
      <dgm:prSet phldrT="[Texto]"/>
      <dgm:spPr/>
      <dgm:t>
        <a:bodyPr/>
        <a:lstStyle/>
        <a:p>
          <a:r>
            <a:rPr lang="es-MX" b="1" dirty="0" smtClean="0">
              <a:latin typeface="+mj-lt"/>
            </a:rPr>
            <a:t>Efectos adversos: Hemorragia de tubo digestivo alto. Vasculitis leucocitoclástica. </a:t>
          </a:r>
          <a:endParaRPr lang="es-MX" b="1" dirty="0">
            <a:latin typeface="+mj-lt"/>
          </a:endParaRPr>
        </a:p>
      </dgm:t>
    </dgm:pt>
    <dgm:pt modelId="{99F3989E-AC2F-47AB-9529-3702342FC032}" type="parTrans" cxnId="{C384559F-8AD3-4B32-9314-56EFE060F345}">
      <dgm:prSet/>
      <dgm:spPr/>
      <dgm:t>
        <a:bodyPr/>
        <a:lstStyle/>
        <a:p>
          <a:endParaRPr lang="es-MX" b="1">
            <a:latin typeface="+mj-lt"/>
          </a:endParaRPr>
        </a:p>
      </dgm:t>
    </dgm:pt>
    <dgm:pt modelId="{ADB56456-5947-4915-9B3A-0C832F0D91A3}" type="sibTrans" cxnId="{C384559F-8AD3-4B32-9314-56EFE060F345}">
      <dgm:prSet/>
      <dgm:spPr/>
      <dgm:t>
        <a:bodyPr/>
        <a:lstStyle/>
        <a:p>
          <a:endParaRPr lang="es-MX" b="1">
            <a:latin typeface="+mj-lt"/>
          </a:endParaRPr>
        </a:p>
      </dgm:t>
    </dgm:pt>
    <dgm:pt modelId="{93E8C3E3-ACC7-4B69-A23E-FF0597C01CDA}" type="pres">
      <dgm:prSet presAssocID="{EB7A95AD-22ED-4796-970A-32466DC77B98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5E7672F4-3AE1-4F38-B54A-F9721A5EA7D9}" type="pres">
      <dgm:prSet presAssocID="{D675D5CC-4580-4B69-9E4F-D77EFC71D7FF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6EEA2EB-19A3-4855-9502-0E49D17B21ED}" type="pres">
      <dgm:prSet presAssocID="{E49B6FBA-6DB1-4A77-AA16-A972CB01C019}" presName="sibTrans" presStyleCnt="0"/>
      <dgm:spPr/>
    </dgm:pt>
    <dgm:pt modelId="{BF46B78F-A307-4FE0-B8E1-FB63B9EEEC1B}" type="pres">
      <dgm:prSet presAssocID="{BBE073EB-27AD-4FEF-B3A7-42F8A4B297C2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FB40228-0E3E-4A40-B2BC-EF6BAA69FEE1}" type="pres">
      <dgm:prSet presAssocID="{8483B39F-E1F2-4AFF-845C-BEB61C8D8D54}" presName="sibTrans" presStyleCnt="0"/>
      <dgm:spPr/>
    </dgm:pt>
    <dgm:pt modelId="{BF6399E8-CCD8-40AA-AB05-9EB0F00CE87B}" type="pres">
      <dgm:prSet presAssocID="{5350C709-E49D-461F-B8BA-C9CA38851922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A615FF4-BCDE-4F41-8388-9521E13F5932}" type="pres">
      <dgm:prSet presAssocID="{F61318DE-F5E8-4C46-8ABF-33D7A4DFFBDE}" presName="sibTrans" presStyleCnt="0"/>
      <dgm:spPr/>
    </dgm:pt>
    <dgm:pt modelId="{0C60C588-4FF0-45EE-8F49-571A804BA9A1}" type="pres">
      <dgm:prSet presAssocID="{491DE442-8EFD-4EE6-841A-B0DED0BD5185}" presName="node" presStyleLbl="node1" presStyleIdx="3" presStyleCnt="4" custLinFactNeighborY="192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425C941A-519B-49FA-A203-7FCB8429A176}" type="presOf" srcId="{BBE073EB-27AD-4FEF-B3A7-42F8A4B297C2}" destId="{BF46B78F-A307-4FE0-B8E1-FB63B9EEEC1B}" srcOrd="0" destOrd="0" presId="urn:microsoft.com/office/officeart/2005/8/layout/default"/>
    <dgm:cxn modelId="{83592BE9-CC9A-40E4-A6C3-3FA3F38AEF8E}" srcId="{EB7A95AD-22ED-4796-970A-32466DC77B98}" destId="{D675D5CC-4580-4B69-9E4F-D77EFC71D7FF}" srcOrd="0" destOrd="0" parTransId="{8C764AC1-6343-4356-BCCC-82270119F9DF}" sibTransId="{E49B6FBA-6DB1-4A77-AA16-A972CB01C019}"/>
    <dgm:cxn modelId="{A5925261-E716-4268-81C3-CA4C6C607E28}" srcId="{EB7A95AD-22ED-4796-970A-32466DC77B98}" destId="{5350C709-E49D-461F-B8BA-C9CA38851922}" srcOrd="2" destOrd="0" parTransId="{3AA326FB-2D76-4326-AB3A-518A79F68B6A}" sibTransId="{F61318DE-F5E8-4C46-8ABF-33D7A4DFFBDE}"/>
    <dgm:cxn modelId="{D43F2953-9529-47AC-99A3-E7807A79E854}" type="presOf" srcId="{D675D5CC-4580-4B69-9E4F-D77EFC71D7FF}" destId="{5E7672F4-3AE1-4F38-B54A-F9721A5EA7D9}" srcOrd="0" destOrd="0" presId="urn:microsoft.com/office/officeart/2005/8/layout/default"/>
    <dgm:cxn modelId="{FE1BC034-0211-41F9-B33D-50D27D2E41FE}" type="presOf" srcId="{5350C709-E49D-461F-B8BA-C9CA38851922}" destId="{BF6399E8-CCD8-40AA-AB05-9EB0F00CE87B}" srcOrd="0" destOrd="0" presId="urn:microsoft.com/office/officeart/2005/8/layout/default"/>
    <dgm:cxn modelId="{8171A750-E1D0-4D14-9A72-35444750EDA8}" srcId="{EB7A95AD-22ED-4796-970A-32466DC77B98}" destId="{BBE073EB-27AD-4FEF-B3A7-42F8A4B297C2}" srcOrd="1" destOrd="0" parTransId="{AAF3ED52-CB0F-4126-BADC-636DAFCA9333}" sibTransId="{8483B39F-E1F2-4AFF-845C-BEB61C8D8D54}"/>
    <dgm:cxn modelId="{C384559F-8AD3-4B32-9314-56EFE060F345}" srcId="{EB7A95AD-22ED-4796-970A-32466DC77B98}" destId="{491DE442-8EFD-4EE6-841A-B0DED0BD5185}" srcOrd="3" destOrd="0" parTransId="{99F3989E-AC2F-47AB-9529-3702342FC032}" sibTransId="{ADB56456-5947-4915-9B3A-0C832F0D91A3}"/>
    <dgm:cxn modelId="{B0B8CF81-007B-4874-8063-D3F99073D24D}" type="presOf" srcId="{EB7A95AD-22ED-4796-970A-32466DC77B98}" destId="{93E8C3E3-ACC7-4B69-A23E-FF0597C01CDA}" srcOrd="0" destOrd="0" presId="urn:microsoft.com/office/officeart/2005/8/layout/default"/>
    <dgm:cxn modelId="{C0F40A3D-EDB4-4837-AD60-19CE8DE89891}" type="presOf" srcId="{491DE442-8EFD-4EE6-841A-B0DED0BD5185}" destId="{0C60C588-4FF0-45EE-8F49-571A804BA9A1}" srcOrd="0" destOrd="0" presId="urn:microsoft.com/office/officeart/2005/8/layout/default"/>
    <dgm:cxn modelId="{E6AB4E7C-BE2A-4155-91A1-C9CF5958EE01}" type="presParOf" srcId="{93E8C3E3-ACC7-4B69-A23E-FF0597C01CDA}" destId="{5E7672F4-3AE1-4F38-B54A-F9721A5EA7D9}" srcOrd="0" destOrd="0" presId="urn:microsoft.com/office/officeart/2005/8/layout/default"/>
    <dgm:cxn modelId="{185C994C-62B8-4D0C-8E7C-497AB88107F7}" type="presParOf" srcId="{93E8C3E3-ACC7-4B69-A23E-FF0597C01CDA}" destId="{86EEA2EB-19A3-4855-9502-0E49D17B21ED}" srcOrd="1" destOrd="0" presId="urn:microsoft.com/office/officeart/2005/8/layout/default"/>
    <dgm:cxn modelId="{034EC452-0F56-4007-9BFE-CEEB919E3DF7}" type="presParOf" srcId="{93E8C3E3-ACC7-4B69-A23E-FF0597C01CDA}" destId="{BF46B78F-A307-4FE0-B8E1-FB63B9EEEC1B}" srcOrd="2" destOrd="0" presId="urn:microsoft.com/office/officeart/2005/8/layout/default"/>
    <dgm:cxn modelId="{749255D4-AAA6-496C-9851-6E0E13AA6E84}" type="presParOf" srcId="{93E8C3E3-ACC7-4B69-A23E-FF0597C01CDA}" destId="{1FB40228-0E3E-4A40-B2BC-EF6BAA69FEE1}" srcOrd="3" destOrd="0" presId="urn:microsoft.com/office/officeart/2005/8/layout/default"/>
    <dgm:cxn modelId="{0BAB367A-3431-4EB3-B7C9-9951D781E0CC}" type="presParOf" srcId="{93E8C3E3-ACC7-4B69-A23E-FF0597C01CDA}" destId="{BF6399E8-CCD8-40AA-AB05-9EB0F00CE87B}" srcOrd="4" destOrd="0" presId="urn:microsoft.com/office/officeart/2005/8/layout/default"/>
    <dgm:cxn modelId="{52055468-6E34-4ED4-9B1C-318EE5FEC3E0}" type="presParOf" srcId="{93E8C3E3-ACC7-4B69-A23E-FF0597C01CDA}" destId="{3A615FF4-BCDE-4F41-8388-9521E13F5932}" srcOrd="5" destOrd="0" presId="urn:microsoft.com/office/officeart/2005/8/layout/default"/>
    <dgm:cxn modelId="{668C2B01-68FD-48E5-BFE7-ACB020B7EF95}" type="presParOf" srcId="{93E8C3E3-ACC7-4B69-A23E-FF0597C01CDA}" destId="{0C60C588-4FF0-45EE-8F49-571A804BA9A1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2BEB0E9E-1472-4B96-8434-D3EB7B4C83B3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E07B6454-D493-4007-B0E8-2B358D421918}">
      <dgm:prSet phldrT="[Texto]"/>
      <dgm:spPr/>
      <dgm:t>
        <a:bodyPr/>
        <a:lstStyle/>
        <a:p>
          <a:r>
            <a:rPr lang="es-MX" b="1" dirty="0" err="1" smtClean="0"/>
            <a:t>Oxaprocina</a:t>
          </a:r>
          <a:r>
            <a:rPr lang="es-MX" dirty="0" smtClean="0"/>
            <a:t>. AINE</a:t>
          </a:r>
          <a:r>
            <a:rPr lang="es-MX" b="1" dirty="0" smtClean="0"/>
            <a:t> </a:t>
          </a:r>
          <a:r>
            <a:rPr lang="es-MX" dirty="0" smtClean="0"/>
            <a:t>derivado del ácido </a:t>
          </a:r>
          <a:r>
            <a:rPr lang="es-MX" dirty="0" err="1" smtClean="0"/>
            <a:t>propiónico</a:t>
          </a:r>
          <a:r>
            <a:rPr lang="es-MX" dirty="0" smtClean="0"/>
            <a:t> cuya principal diferencia con respecto al resto es su semivida muy prolongada (50 a 60 horas), no muestra circulación </a:t>
          </a:r>
          <a:r>
            <a:rPr lang="es-MX" dirty="0" err="1" smtClean="0"/>
            <a:t>enterohepática</a:t>
          </a:r>
          <a:r>
            <a:rPr lang="es-MX" dirty="0" smtClean="0"/>
            <a:t>. </a:t>
          </a:r>
          <a:endParaRPr lang="es-MX" dirty="0"/>
        </a:p>
      </dgm:t>
    </dgm:pt>
    <dgm:pt modelId="{16B5A637-AD3B-4358-B1E8-01D1FE3A3216}" type="parTrans" cxnId="{36071D2E-086F-4EC8-9E0C-8A1EE5AB2B33}">
      <dgm:prSet/>
      <dgm:spPr/>
      <dgm:t>
        <a:bodyPr/>
        <a:lstStyle/>
        <a:p>
          <a:endParaRPr lang="es-MX"/>
        </a:p>
      </dgm:t>
    </dgm:pt>
    <dgm:pt modelId="{FFC222D5-AF90-45DD-B6C7-2260952C9568}" type="sibTrans" cxnId="{36071D2E-086F-4EC8-9E0C-8A1EE5AB2B33}">
      <dgm:prSet/>
      <dgm:spPr/>
      <dgm:t>
        <a:bodyPr/>
        <a:lstStyle/>
        <a:p>
          <a:endParaRPr lang="es-MX"/>
        </a:p>
      </dgm:t>
    </dgm:pt>
    <dgm:pt modelId="{A10DF03A-E803-4A4E-AF7F-2F9556A43EB8}">
      <dgm:prSet phldrT="[Texto]"/>
      <dgm:spPr/>
      <dgm:t>
        <a:bodyPr/>
        <a:lstStyle/>
        <a:p>
          <a:r>
            <a:rPr lang="es-MX" b="1" dirty="0" err="1" smtClean="0"/>
            <a:t>Tolmentina</a:t>
          </a:r>
          <a:r>
            <a:rPr lang="es-MX" b="1" dirty="0" smtClean="0"/>
            <a:t> . </a:t>
          </a:r>
          <a:r>
            <a:rPr lang="es-MX" dirty="0" smtClean="0"/>
            <a:t>Inhibidor no selectivo de la COX con una vida breve (1-2 horas), no se usa con frecuencia.</a:t>
          </a:r>
          <a:endParaRPr lang="es-MX" dirty="0"/>
        </a:p>
      </dgm:t>
    </dgm:pt>
    <dgm:pt modelId="{5282B49C-7CEE-4C57-B668-96B7378E2541}" type="parTrans" cxnId="{D972F23A-8A0B-4219-88F3-319AB23085EC}">
      <dgm:prSet/>
      <dgm:spPr/>
      <dgm:t>
        <a:bodyPr/>
        <a:lstStyle/>
        <a:p>
          <a:endParaRPr lang="es-MX"/>
        </a:p>
      </dgm:t>
    </dgm:pt>
    <dgm:pt modelId="{68FBB182-9B2A-4132-84E0-6214C0FCE41C}" type="sibTrans" cxnId="{D972F23A-8A0B-4219-88F3-319AB23085EC}">
      <dgm:prSet/>
      <dgm:spPr/>
      <dgm:t>
        <a:bodyPr/>
        <a:lstStyle/>
        <a:p>
          <a:endParaRPr lang="es-MX"/>
        </a:p>
      </dgm:t>
    </dgm:pt>
    <dgm:pt modelId="{67855068-84E4-4A64-BD0F-EB327ADF6B73}" type="pres">
      <dgm:prSet presAssocID="{2BEB0E9E-1472-4B96-8434-D3EB7B4C83B3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B16A1A6C-C7A2-495F-8DB4-C056386C06A7}" type="pres">
      <dgm:prSet presAssocID="{E07B6454-D493-4007-B0E8-2B358D421918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68B917A-FD4B-4169-BBB2-26677694ADAD}" type="pres">
      <dgm:prSet presAssocID="{FFC222D5-AF90-45DD-B6C7-2260952C9568}" presName="sibTrans" presStyleCnt="0"/>
      <dgm:spPr/>
    </dgm:pt>
    <dgm:pt modelId="{514354AE-CA7D-40CF-A96E-A16C6790C3FF}" type="pres">
      <dgm:prSet presAssocID="{A10DF03A-E803-4A4E-AF7F-2F9556A43EB8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A1FD2654-4068-4DD9-A701-B133E5C0FA94}" type="presOf" srcId="{E07B6454-D493-4007-B0E8-2B358D421918}" destId="{B16A1A6C-C7A2-495F-8DB4-C056386C06A7}" srcOrd="0" destOrd="0" presId="urn:microsoft.com/office/officeart/2005/8/layout/default"/>
    <dgm:cxn modelId="{5B52FBE9-5E67-4436-A993-0A61C216210D}" type="presOf" srcId="{A10DF03A-E803-4A4E-AF7F-2F9556A43EB8}" destId="{514354AE-CA7D-40CF-A96E-A16C6790C3FF}" srcOrd="0" destOrd="0" presId="urn:microsoft.com/office/officeart/2005/8/layout/default"/>
    <dgm:cxn modelId="{D972F23A-8A0B-4219-88F3-319AB23085EC}" srcId="{2BEB0E9E-1472-4B96-8434-D3EB7B4C83B3}" destId="{A10DF03A-E803-4A4E-AF7F-2F9556A43EB8}" srcOrd="1" destOrd="0" parTransId="{5282B49C-7CEE-4C57-B668-96B7378E2541}" sibTransId="{68FBB182-9B2A-4132-84E0-6214C0FCE41C}"/>
    <dgm:cxn modelId="{A7911F44-297B-4D86-A7F1-CE62957B6136}" type="presOf" srcId="{2BEB0E9E-1472-4B96-8434-D3EB7B4C83B3}" destId="{67855068-84E4-4A64-BD0F-EB327ADF6B73}" srcOrd="0" destOrd="0" presId="urn:microsoft.com/office/officeart/2005/8/layout/default"/>
    <dgm:cxn modelId="{36071D2E-086F-4EC8-9E0C-8A1EE5AB2B33}" srcId="{2BEB0E9E-1472-4B96-8434-D3EB7B4C83B3}" destId="{E07B6454-D493-4007-B0E8-2B358D421918}" srcOrd="0" destOrd="0" parTransId="{16B5A637-AD3B-4358-B1E8-01D1FE3A3216}" sibTransId="{FFC222D5-AF90-45DD-B6C7-2260952C9568}"/>
    <dgm:cxn modelId="{B5BD312F-CE23-48A6-A8DE-61C0886BA77F}" type="presParOf" srcId="{67855068-84E4-4A64-BD0F-EB327ADF6B73}" destId="{B16A1A6C-C7A2-495F-8DB4-C056386C06A7}" srcOrd="0" destOrd="0" presId="urn:microsoft.com/office/officeart/2005/8/layout/default"/>
    <dgm:cxn modelId="{5102D668-4843-417A-B404-4DF4E35D3615}" type="presParOf" srcId="{67855068-84E4-4A64-BD0F-EB327ADF6B73}" destId="{468B917A-FD4B-4169-BBB2-26677694ADAD}" srcOrd="1" destOrd="0" presId="urn:microsoft.com/office/officeart/2005/8/layout/default"/>
    <dgm:cxn modelId="{899DF887-C721-4BA4-8C0F-8C59B50C6E0F}" type="presParOf" srcId="{67855068-84E4-4A64-BD0F-EB327ADF6B73}" destId="{514354AE-CA7D-40CF-A96E-A16C6790C3FF}" srcOrd="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9CBCC721-70E1-4159-AEC7-61A9E24801E6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A36954C5-9428-46AE-8584-0B645CA3363B}">
      <dgm:prSet phldrT="[Texto]"/>
      <dgm:spPr/>
      <dgm:t>
        <a:bodyPr/>
        <a:lstStyle/>
        <a:p>
          <a:r>
            <a:rPr lang="es-MX" dirty="0" smtClean="0">
              <a:latin typeface="+mj-lt"/>
            </a:rPr>
            <a:t>Metabolismo reversible hacia el metabolito activo</a:t>
          </a:r>
          <a:endParaRPr lang="es-MX" dirty="0">
            <a:latin typeface="+mj-lt"/>
          </a:endParaRPr>
        </a:p>
      </dgm:t>
    </dgm:pt>
    <dgm:pt modelId="{5A7E98A4-BF8D-4899-88A8-BAA6A4F23F9D}" type="parTrans" cxnId="{E84823F3-9C4E-4A9C-9BE2-67967BA78EEF}">
      <dgm:prSet/>
      <dgm:spPr/>
      <dgm:t>
        <a:bodyPr/>
        <a:lstStyle/>
        <a:p>
          <a:endParaRPr lang="es-MX">
            <a:latin typeface="+mj-lt"/>
          </a:endParaRPr>
        </a:p>
      </dgm:t>
    </dgm:pt>
    <dgm:pt modelId="{9A4A35C4-2824-42FB-BB4D-6C2BD67E0008}" type="sibTrans" cxnId="{E84823F3-9C4E-4A9C-9BE2-67967BA78EEF}">
      <dgm:prSet/>
      <dgm:spPr/>
      <dgm:t>
        <a:bodyPr/>
        <a:lstStyle/>
        <a:p>
          <a:endParaRPr lang="es-MX">
            <a:latin typeface="+mj-lt"/>
          </a:endParaRPr>
        </a:p>
      </dgm:t>
    </dgm:pt>
    <dgm:pt modelId="{C9E87C16-212F-4B8E-986E-51C2BBD96418}">
      <dgm:prSet phldrT="[Texto]"/>
      <dgm:spPr/>
      <dgm:t>
        <a:bodyPr/>
        <a:lstStyle/>
        <a:p>
          <a:r>
            <a:rPr lang="es-MX" dirty="0" smtClean="0">
              <a:latin typeface="+mj-lt"/>
            </a:rPr>
            <a:t>Se excreta en bilis y reabsorbe en intestino. </a:t>
          </a:r>
          <a:endParaRPr lang="es-MX" dirty="0">
            <a:latin typeface="+mj-lt"/>
          </a:endParaRPr>
        </a:p>
      </dgm:t>
    </dgm:pt>
    <dgm:pt modelId="{3E69F374-6767-46A4-AE39-6BAC837616E3}" type="parTrans" cxnId="{7670724F-4A72-4A93-9425-34F357ECA58E}">
      <dgm:prSet/>
      <dgm:spPr/>
      <dgm:t>
        <a:bodyPr/>
        <a:lstStyle/>
        <a:p>
          <a:endParaRPr lang="es-MX">
            <a:latin typeface="+mj-lt"/>
          </a:endParaRPr>
        </a:p>
      </dgm:t>
    </dgm:pt>
    <dgm:pt modelId="{2A2FC359-6AC5-4A42-833F-077F6FF67E2B}" type="sibTrans" cxnId="{7670724F-4A72-4A93-9425-34F357ECA58E}">
      <dgm:prSet/>
      <dgm:spPr/>
      <dgm:t>
        <a:bodyPr/>
        <a:lstStyle/>
        <a:p>
          <a:endParaRPr lang="es-MX">
            <a:latin typeface="+mj-lt"/>
          </a:endParaRPr>
        </a:p>
      </dgm:t>
    </dgm:pt>
    <dgm:pt modelId="{BF9D74DA-42A4-4470-BA02-5EFDE78A2B4E}">
      <dgm:prSet phldrT="[Texto]"/>
      <dgm:spPr/>
      <dgm:t>
        <a:bodyPr/>
        <a:lstStyle/>
        <a:p>
          <a:r>
            <a:rPr lang="es-MX" dirty="0" smtClean="0">
              <a:latin typeface="+mj-lt"/>
            </a:rPr>
            <a:t>Indicaciones: enfermedades reumáticas, suprime la poliposis intestinal familiar.  </a:t>
          </a:r>
          <a:endParaRPr lang="es-MX" dirty="0">
            <a:latin typeface="+mj-lt"/>
          </a:endParaRPr>
        </a:p>
      </dgm:t>
    </dgm:pt>
    <dgm:pt modelId="{3A41365B-D6A7-4AE2-8815-424E5DFA907D}" type="parTrans" cxnId="{4FC9CA2A-97C6-460C-BEB2-55F9E57BE4FC}">
      <dgm:prSet/>
      <dgm:spPr/>
      <dgm:t>
        <a:bodyPr/>
        <a:lstStyle/>
        <a:p>
          <a:endParaRPr lang="es-MX">
            <a:latin typeface="+mj-lt"/>
          </a:endParaRPr>
        </a:p>
      </dgm:t>
    </dgm:pt>
    <dgm:pt modelId="{8A8A6D2B-17B8-43A2-B140-25EEA4C18D26}" type="sibTrans" cxnId="{4FC9CA2A-97C6-460C-BEB2-55F9E57BE4FC}">
      <dgm:prSet/>
      <dgm:spPr/>
      <dgm:t>
        <a:bodyPr/>
        <a:lstStyle/>
        <a:p>
          <a:endParaRPr lang="es-MX">
            <a:latin typeface="+mj-lt"/>
          </a:endParaRPr>
        </a:p>
      </dgm:t>
    </dgm:pt>
    <dgm:pt modelId="{B126AC2B-3A26-4FE0-B81B-9081F2DC1421}">
      <dgm:prSet phldrT="[Texto]"/>
      <dgm:spPr/>
      <dgm:t>
        <a:bodyPr/>
        <a:lstStyle/>
        <a:p>
          <a:r>
            <a:rPr lang="es-MX" dirty="0" smtClean="0">
              <a:latin typeface="+mj-lt"/>
            </a:rPr>
            <a:t>Parece inhibir la aparición de cáncer gastrointestinal, colon, mama y próstata</a:t>
          </a:r>
          <a:endParaRPr lang="es-MX" dirty="0">
            <a:latin typeface="+mj-lt"/>
          </a:endParaRPr>
        </a:p>
      </dgm:t>
    </dgm:pt>
    <dgm:pt modelId="{EB19C8E4-D33D-408E-AC8B-F21A24406EA1}" type="parTrans" cxnId="{C33E19C6-599B-47F8-A65D-43688A8574DE}">
      <dgm:prSet/>
      <dgm:spPr/>
      <dgm:t>
        <a:bodyPr/>
        <a:lstStyle/>
        <a:p>
          <a:endParaRPr lang="es-MX">
            <a:latin typeface="+mj-lt"/>
          </a:endParaRPr>
        </a:p>
      </dgm:t>
    </dgm:pt>
    <dgm:pt modelId="{812DD683-ABAA-4DE2-B651-180218951078}" type="sibTrans" cxnId="{C33E19C6-599B-47F8-A65D-43688A8574DE}">
      <dgm:prSet/>
      <dgm:spPr/>
      <dgm:t>
        <a:bodyPr/>
        <a:lstStyle/>
        <a:p>
          <a:endParaRPr lang="es-MX">
            <a:latin typeface="+mj-lt"/>
          </a:endParaRPr>
        </a:p>
      </dgm:t>
    </dgm:pt>
    <dgm:pt modelId="{F830C7A2-90F0-49E6-8FC1-FEA859DF17B0}">
      <dgm:prSet phldrT="[Texto]"/>
      <dgm:spPr/>
      <dgm:t>
        <a:bodyPr/>
        <a:lstStyle/>
        <a:p>
          <a:r>
            <a:rPr lang="es-MX" dirty="0" smtClean="0">
              <a:latin typeface="+mj-lt"/>
            </a:rPr>
            <a:t>Efectos adversos:</a:t>
          </a:r>
        </a:p>
        <a:p>
          <a:r>
            <a:rPr lang="es-MX" dirty="0" smtClean="0">
              <a:latin typeface="+mj-lt"/>
            </a:rPr>
            <a:t>Síndrome de Stevens Johnson, trombocitopenia, agranulocitosis, daño colestásico. </a:t>
          </a:r>
          <a:endParaRPr lang="es-MX" dirty="0">
            <a:latin typeface="+mj-lt"/>
          </a:endParaRPr>
        </a:p>
      </dgm:t>
    </dgm:pt>
    <dgm:pt modelId="{83585AB2-8CDC-4CB6-AF4E-96E926567E3F}" type="parTrans" cxnId="{2BF2B50B-57A1-4887-ADEB-6CFF10E83CE2}">
      <dgm:prSet/>
      <dgm:spPr/>
      <dgm:t>
        <a:bodyPr/>
        <a:lstStyle/>
        <a:p>
          <a:endParaRPr lang="es-MX">
            <a:latin typeface="+mj-lt"/>
          </a:endParaRPr>
        </a:p>
      </dgm:t>
    </dgm:pt>
    <dgm:pt modelId="{79ACD5D8-E19D-46B5-B4C9-9931568734D0}" type="sibTrans" cxnId="{2BF2B50B-57A1-4887-ADEB-6CFF10E83CE2}">
      <dgm:prSet/>
      <dgm:spPr/>
      <dgm:t>
        <a:bodyPr/>
        <a:lstStyle/>
        <a:p>
          <a:endParaRPr lang="es-MX">
            <a:latin typeface="+mj-lt"/>
          </a:endParaRPr>
        </a:p>
      </dgm:t>
    </dgm:pt>
    <dgm:pt modelId="{D3A1018B-9F10-4563-9F77-C8FF3BAAFFCB}" type="pres">
      <dgm:prSet presAssocID="{9CBCC721-70E1-4159-AEC7-61A9E24801E6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00DCBF4C-CA3C-492E-91D5-28E28984C5B2}" type="pres">
      <dgm:prSet presAssocID="{A36954C5-9428-46AE-8584-0B645CA3363B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97DE39A-928E-42DC-A452-7E1A82F456AC}" type="pres">
      <dgm:prSet presAssocID="{9A4A35C4-2824-42FB-BB4D-6C2BD67E0008}" presName="sibTrans" presStyleCnt="0"/>
      <dgm:spPr/>
    </dgm:pt>
    <dgm:pt modelId="{07810C8C-81BC-4465-A950-19F23CD6B012}" type="pres">
      <dgm:prSet presAssocID="{C9E87C16-212F-4B8E-986E-51C2BBD96418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E59E6D1-7A8E-4A27-A592-AAC6D6979125}" type="pres">
      <dgm:prSet presAssocID="{2A2FC359-6AC5-4A42-833F-077F6FF67E2B}" presName="sibTrans" presStyleCnt="0"/>
      <dgm:spPr/>
    </dgm:pt>
    <dgm:pt modelId="{D62329E2-70AF-40A8-8496-EEE743E470B8}" type="pres">
      <dgm:prSet presAssocID="{BF9D74DA-42A4-4470-BA02-5EFDE78A2B4E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A38DE2F-5478-42FA-AAD7-72E316ED14E0}" type="pres">
      <dgm:prSet presAssocID="{8A8A6D2B-17B8-43A2-B140-25EEA4C18D26}" presName="sibTrans" presStyleCnt="0"/>
      <dgm:spPr/>
    </dgm:pt>
    <dgm:pt modelId="{6851DB41-55DF-40BA-B4DF-B8F52F5C39A7}" type="pres">
      <dgm:prSet presAssocID="{B126AC2B-3A26-4FE0-B81B-9081F2DC1421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5223201-78A6-48E0-8E9D-03CD3672DEE1}" type="pres">
      <dgm:prSet presAssocID="{812DD683-ABAA-4DE2-B651-180218951078}" presName="sibTrans" presStyleCnt="0"/>
      <dgm:spPr/>
    </dgm:pt>
    <dgm:pt modelId="{635BE22A-37C3-4C2B-9FCD-BC423CA15118}" type="pres">
      <dgm:prSet presAssocID="{F830C7A2-90F0-49E6-8FC1-FEA859DF17B0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2CDEC190-FAE6-4A39-8CEF-F63EE1DB4E6C}" type="presOf" srcId="{F830C7A2-90F0-49E6-8FC1-FEA859DF17B0}" destId="{635BE22A-37C3-4C2B-9FCD-BC423CA15118}" srcOrd="0" destOrd="0" presId="urn:microsoft.com/office/officeart/2005/8/layout/default"/>
    <dgm:cxn modelId="{4FC9CA2A-97C6-460C-BEB2-55F9E57BE4FC}" srcId="{9CBCC721-70E1-4159-AEC7-61A9E24801E6}" destId="{BF9D74DA-42A4-4470-BA02-5EFDE78A2B4E}" srcOrd="2" destOrd="0" parTransId="{3A41365B-D6A7-4AE2-8815-424E5DFA907D}" sibTransId="{8A8A6D2B-17B8-43A2-B140-25EEA4C18D26}"/>
    <dgm:cxn modelId="{C33E19C6-599B-47F8-A65D-43688A8574DE}" srcId="{9CBCC721-70E1-4159-AEC7-61A9E24801E6}" destId="{B126AC2B-3A26-4FE0-B81B-9081F2DC1421}" srcOrd="3" destOrd="0" parTransId="{EB19C8E4-D33D-408E-AC8B-F21A24406EA1}" sibTransId="{812DD683-ABAA-4DE2-B651-180218951078}"/>
    <dgm:cxn modelId="{7670724F-4A72-4A93-9425-34F357ECA58E}" srcId="{9CBCC721-70E1-4159-AEC7-61A9E24801E6}" destId="{C9E87C16-212F-4B8E-986E-51C2BBD96418}" srcOrd="1" destOrd="0" parTransId="{3E69F374-6767-46A4-AE39-6BAC837616E3}" sibTransId="{2A2FC359-6AC5-4A42-833F-077F6FF67E2B}"/>
    <dgm:cxn modelId="{115742B0-07CF-491A-ACB0-59BBA95C3D92}" type="presOf" srcId="{BF9D74DA-42A4-4470-BA02-5EFDE78A2B4E}" destId="{D62329E2-70AF-40A8-8496-EEE743E470B8}" srcOrd="0" destOrd="0" presId="urn:microsoft.com/office/officeart/2005/8/layout/default"/>
    <dgm:cxn modelId="{BF872305-8702-451D-B3DA-C2BC5A4AB9CE}" type="presOf" srcId="{B126AC2B-3A26-4FE0-B81B-9081F2DC1421}" destId="{6851DB41-55DF-40BA-B4DF-B8F52F5C39A7}" srcOrd="0" destOrd="0" presId="urn:microsoft.com/office/officeart/2005/8/layout/default"/>
    <dgm:cxn modelId="{CB13BBE6-C091-4E7A-A583-C149D87A2169}" type="presOf" srcId="{9CBCC721-70E1-4159-AEC7-61A9E24801E6}" destId="{D3A1018B-9F10-4563-9F77-C8FF3BAAFFCB}" srcOrd="0" destOrd="0" presId="urn:microsoft.com/office/officeart/2005/8/layout/default"/>
    <dgm:cxn modelId="{E84823F3-9C4E-4A9C-9BE2-67967BA78EEF}" srcId="{9CBCC721-70E1-4159-AEC7-61A9E24801E6}" destId="{A36954C5-9428-46AE-8584-0B645CA3363B}" srcOrd="0" destOrd="0" parTransId="{5A7E98A4-BF8D-4899-88A8-BAA6A4F23F9D}" sibTransId="{9A4A35C4-2824-42FB-BB4D-6C2BD67E0008}"/>
    <dgm:cxn modelId="{ED88B7F9-4E71-41FC-901F-B9A467097C96}" type="presOf" srcId="{A36954C5-9428-46AE-8584-0B645CA3363B}" destId="{00DCBF4C-CA3C-492E-91D5-28E28984C5B2}" srcOrd="0" destOrd="0" presId="urn:microsoft.com/office/officeart/2005/8/layout/default"/>
    <dgm:cxn modelId="{E97FC990-A113-4659-AC1E-671725FBC761}" type="presOf" srcId="{C9E87C16-212F-4B8E-986E-51C2BBD96418}" destId="{07810C8C-81BC-4465-A950-19F23CD6B012}" srcOrd="0" destOrd="0" presId="urn:microsoft.com/office/officeart/2005/8/layout/default"/>
    <dgm:cxn modelId="{2BF2B50B-57A1-4887-ADEB-6CFF10E83CE2}" srcId="{9CBCC721-70E1-4159-AEC7-61A9E24801E6}" destId="{F830C7A2-90F0-49E6-8FC1-FEA859DF17B0}" srcOrd="4" destOrd="0" parTransId="{83585AB2-8CDC-4CB6-AF4E-96E926567E3F}" sibTransId="{79ACD5D8-E19D-46B5-B4C9-9931568734D0}"/>
    <dgm:cxn modelId="{D7C63F33-C2E0-4C78-B6F3-850A43FB65B4}" type="presParOf" srcId="{D3A1018B-9F10-4563-9F77-C8FF3BAAFFCB}" destId="{00DCBF4C-CA3C-492E-91D5-28E28984C5B2}" srcOrd="0" destOrd="0" presId="urn:microsoft.com/office/officeart/2005/8/layout/default"/>
    <dgm:cxn modelId="{F282E3D7-540B-4789-BFE1-F2DBA7640ACA}" type="presParOf" srcId="{D3A1018B-9F10-4563-9F77-C8FF3BAAFFCB}" destId="{397DE39A-928E-42DC-A452-7E1A82F456AC}" srcOrd="1" destOrd="0" presId="urn:microsoft.com/office/officeart/2005/8/layout/default"/>
    <dgm:cxn modelId="{A1EBC4F9-6C16-4AA3-B929-B76EBE05C66B}" type="presParOf" srcId="{D3A1018B-9F10-4563-9F77-C8FF3BAAFFCB}" destId="{07810C8C-81BC-4465-A950-19F23CD6B012}" srcOrd="2" destOrd="0" presId="urn:microsoft.com/office/officeart/2005/8/layout/default"/>
    <dgm:cxn modelId="{AD8E11F4-3540-45AA-8C99-A92EF7AC3FF0}" type="presParOf" srcId="{D3A1018B-9F10-4563-9F77-C8FF3BAAFFCB}" destId="{EE59E6D1-7A8E-4A27-A592-AAC6D6979125}" srcOrd="3" destOrd="0" presId="urn:microsoft.com/office/officeart/2005/8/layout/default"/>
    <dgm:cxn modelId="{2CB04A57-5D03-4E05-8606-8FC58A655E9A}" type="presParOf" srcId="{D3A1018B-9F10-4563-9F77-C8FF3BAAFFCB}" destId="{D62329E2-70AF-40A8-8496-EEE743E470B8}" srcOrd="4" destOrd="0" presId="urn:microsoft.com/office/officeart/2005/8/layout/default"/>
    <dgm:cxn modelId="{BB17A798-1F9F-45C5-8699-25F6C3BBE363}" type="presParOf" srcId="{D3A1018B-9F10-4563-9F77-C8FF3BAAFFCB}" destId="{6A38DE2F-5478-42FA-AAD7-72E316ED14E0}" srcOrd="5" destOrd="0" presId="urn:microsoft.com/office/officeart/2005/8/layout/default"/>
    <dgm:cxn modelId="{88DD4AFE-3252-40B6-9EA7-649749E7AF56}" type="presParOf" srcId="{D3A1018B-9F10-4563-9F77-C8FF3BAAFFCB}" destId="{6851DB41-55DF-40BA-B4DF-B8F52F5C39A7}" srcOrd="6" destOrd="0" presId="urn:microsoft.com/office/officeart/2005/8/layout/default"/>
    <dgm:cxn modelId="{6E6EFDEC-C21D-45CD-92CF-2A0766F2F7C3}" type="presParOf" srcId="{D3A1018B-9F10-4563-9F77-C8FF3BAAFFCB}" destId="{65223201-78A6-48E0-8E9D-03CD3672DEE1}" srcOrd="7" destOrd="0" presId="urn:microsoft.com/office/officeart/2005/8/layout/default"/>
    <dgm:cxn modelId="{75AAAEE5-987C-4B6B-8F9D-AF67D0FAAEE3}" type="presParOf" srcId="{D3A1018B-9F10-4563-9F77-C8FF3BAAFFCB}" destId="{635BE22A-37C3-4C2B-9FCD-BC423CA15118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496DD4E-726C-49FA-9B7A-BF989A68750A}" type="doc">
      <dgm:prSet loTypeId="urn:microsoft.com/office/officeart/2005/8/layout/defaul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9FE8536A-E949-4673-A070-2601E7D32F1F}">
      <dgm:prSet phldrT="[Texto]"/>
      <dgm:spPr/>
      <dgm:t>
        <a:bodyPr/>
        <a:lstStyle/>
        <a:p>
          <a:r>
            <a:rPr lang="es-MX" b="1" dirty="0" smtClean="0">
              <a:latin typeface="+mj-lt"/>
            </a:rPr>
            <a:t>Aparece después de inflamación aguda o insidiosa desde inicio</a:t>
          </a:r>
          <a:endParaRPr lang="es-MX" b="1" dirty="0">
            <a:latin typeface="+mj-lt"/>
          </a:endParaRPr>
        </a:p>
      </dgm:t>
    </dgm:pt>
    <dgm:pt modelId="{714313BF-D58D-42EA-86BF-EFF7F6A1EC20}" type="parTrans" cxnId="{615EFF6E-866F-4E70-A1D4-4880C820F039}">
      <dgm:prSet/>
      <dgm:spPr/>
      <dgm:t>
        <a:bodyPr/>
        <a:lstStyle/>
        <a:p>
          <a:endParaRPr lang="es-MX" b="1">
            <a:latin typeface="+mj-lt"/>
          </a:endParaRPr>
        </a:p>
      </dgm:t>
    </dgm:pt>
    <dgm:pt modelId="{843D9AE2-7689-4F98-957C-720381946C51}" type="sibTrans" cxnId="{615EFF6E-866F-4E70-A1D4-4880C820F039}">
      <dgm:prSet/>
      <dgm:spPr/>
      <dgm:t>
        <a:bodyPr/>
        <a:lstStyle/>
        <a:p>
          <a:endParaRPr lang="es-MX" b="1">
            <a:latin typeface="+mj-lt"/>
          </a:endParaRPr>
        </a:p>
      </dgm:t>
    </dgm:pt>
    <dgm:pt modelId="{EBE35073-06FE-4E45-84AB-BEBB7C0C77C3}">
      <dgm:prSet phldrT="[Texto]"/>
      <dgm:spPr/>
      <dgm:t>
        <a:bodyPr/>
        <a:lstStyle/>
        <a:p>
          <a:r>
            <a:rPr lang="es-MX" b="1" dirty="0" smtClean="0">
              <a:latin typeface="+mj-lt"/>
            </a:rPr>
            <a:t>Se asocia más a:</a:t>
          </a:r>
          <a:endParaRPr lang="es-MX" b="1" dirty="0">
            <a:latin typeface="+mj-lt"/>
          </a:endParaRPr>
        </a:p>
      </dgm:t>
    </dgm:pt>
    <dgm:pt modelId="{37CE86AE-2E37-4DA9-A379-A79F41F5105A}" type="sibTrans" cxnId="{033B0545-BD06-48AE-84B9-AAA7E2B7DBCA}">
      <dgm:prSet/>
      <dgm:spPr/>
      <dgm:t>
        <a:bodyPr/>
        <a:lstStyle/>
        <a:p>
          <a:endParaRPr lang="es-MX" b="1">
            <a:latin typeface="+mj-lt"/>
          </a:endParaRPr>
        </a:p>
      </dgm:t>
    </dgm:pt>
    <dgm:pt modelId="{22C01E51-7316-4BDC-AA09-41C557034D65}" type="parTrans" cxnId="{033B0545-BD06-48AE-84B9-AAA7E2B7DBCA}">
      <dgm:prSet/>
      <dgm:spPr/>
      <dgm:t>
        <a:bodyPr/>
        <a:lstStyle/>
        <a:p>
          <a:endParaRPr lang="es-MX" b="1">
            <a:latin typeface="+mj-lt"/>
          </a:endParaRPr>
        </a:p>
      </dgm:t>
    </dgm:pt>
    <dgm:pt modelId="{F487FD48-443C-474C-94AD-986DA2439D2C}">
      <dgm:prSet phldrT="[Texto]"/>
      <dgm:spPr/>
      <dgm:t>
        <a:bodyPr/>
        <a:lstStyle/>
        <a:p>
          <a:r>
            <a:rPr lang="es-MX" b="1" dirty="0" smtClean="0">
              <a:latin typeface="+mj-lt"/>
            </a:rPr>
            <a:t>-Presencia de linfocitos</a:t>
          </a:r>
          <a:endParaRPr lang="es-MX" b="1" dirty="0">
            <a:latin typeface="+mj-lt"/>
          </a:endParaRPr>
        </a:p>
      </dgm:t>
    </dgm:pt>
    <dgm:pt modelId="{97A87145-43A1-45E1-8760-CA951EA0B6E2}" type="sibTrans" cxnId="{9719EA28-E971-4EC0-9DC8-E16BE3FE1353}">
      <dgm:prSet/>
      <dgm:spPr/>
      <dgm:t>
        <a:bodyPr/>
        <a:lstStyle/>
        <a:p>
          <a:endParaRPr lang="es-MX" b="1">
            <a:latin typeface="+mj-lt"/>
          </a:endParaRPr>
        </a:p>
      </dgm:t>
    </dgm:pt>
    <dgm:pt modelId="{8234A077-F29D-4BC5-967D-DBF13C9C51BD}" type="parTrans" cxnId="{9719EA28-E971-4EC0-9DC8-E16BE3FE1353}">
      <dgm:prSet/>
      <dgm:spPr/>
      <dgm:t>
        <a:bodyPr/>
        <a:lstStyle/>
        <a:p>
          <a:endParaRPr lang="es-MX" b="1">
            <a:latin typeface="+mj-lt"/>
          </a:endParaRPr>
        </a:p>
      </dgm:t>
    </dgm:pt>
    <dgm:pt modelId="{D96F5D96-1357-4E0A-85ED-C1C793AF1954}">
      <dgm:prSet phldrT="[Texto]"/>
      <dgm:spPr/>
      <dgm:t>
        <a:bodyPr/>
        <a:lstStyle/>
        <a:p>
          <a:r>
            <a:rPr lang="es-MX" b="1" dirty="0" smtClean="0">
              <a:latin typeface="+mj-lt"/>
            </a:rPr>
            <a:t>- Proliferación vascular, fibrosis y destrucción tisular.</a:t>
          </a:r>
          <a:endParaRPr lang="es-MX" b="1" dirty="0">
            <a:latin typeface="+mj-lt"/>
          </a:endParaRPr>
        </a:p>
      </dgm:t>
    </dgm:pt>
    <dgm:pt modelId="{AC7C2E87-FE8A-49E6-A40A-287BF8CFA6E5}" type="sibTrans" cxnId="{7053EBC5-4E43-4EA3-B167-8D3D513D5CEE}">
      <dgm:prSet/>
      <dgm:spPr/>
      <dgm:t>
        <a:bodyPr/>
        <a:lstStyle/>
        <a:p>
          <a:endParaRPr lang="es-MX" b="1">
            <a:latin typeface="+mj-lt"/>
          </a:endParaRPr>
        </a:p>
      </dgm:t>
    </dgm:pt>
    <dgm:pt modelId="{82961268-CB32-4CE5-B2BC-99BFDEC25BD6}" type="parTrans" cxnId="{7053EBC5-4E43-4EA3-B167-8D3D513D5CEE}">
      <dgm:prSet/>
      <dgm:spPr/>
      <dgm:t>
        <a:bodyPr/>
        <a:lstStyle/>
        <a:p>
          <a:endParaRPr lang="es-MX" b="1">
            <a:latin typeface="+mj-lt"/>
          </a:endParaRPr>
        </a:p>
      </dgm:t>
    </dgm:pt>
    <dgm:pt modelId="{EEA93E0C-D31E-48AB-90A4-BA75C3731876}" type="pres">
      <dgm:prSet presAssocID="{F496DD4E-726C-49FA-9B7A-BF989A68750A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9F1DCA7-C19B-42F2-AA3F-701AC1EA402B}" type="pres">
      <dgm:prSet presAssocID="{9FE8536A-E949-4673-A070-2601E7D32F1F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86FF838-0EB1-4236-8513-FCF058532428}" type="pres">
      <dgm:prSet presAssocID="{843D9AE2-7689-4F98-957C-720381946C51}" presName="sibTrans" presStyleCnt="0"/>
      <dgm:spPr/>
    </dgm:pt>
    <dgm:pt modelId="{65264D08-E3E8-4311-BA18-BC30DF1AF327}" type="pres">
      <dgm:prSet presAssocID="{EBE35073-06FE-4E45-84AB-BEBB7C0C77C3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6AD8E1E-952A-46A4-86D4-DECDFBC08E59}" type="pres">
      <dgm:prSet presAssocID="{37CE86AE-2E37-4DA9-A379-A79F41F5105A}" presName="sibTrans" presStyleCnt="0"/>
      <dgm:spPr/>
    </dgm:pt>
    <dgm:pt modelId="{92F615C5-5F05-4AF1-B2CD-2E0B2F6426F5}" type="pres">
      <dgm:prSet presAssocID="{F487FD48-443C-474C-94AD-986DA2439D2C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746A284-9493-4F51-B716-F7E69FC0B33A}" type="pres">
      <dgm:prSet presAssocID="{97A87145-43A1-45E1-8760-CA951EA0B6E2}" presName="sibTrans" presStyleCnt="0"/>
      <dgm:spPr/>
    </dgm:pt>
    <dgm:pt modelId="{954A88A8-B7CF-443F-878F-2AA25B784BA4}" type="pres">
      <dgm:prSet presAssocID="{D96F5D96-1357-4E0A-85ED-C1C793AF1954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659D7BFF-274E-4D0A-B229-6DC17303240B}" type="presOf" srcId="{F496DD4E-726C-49FA-9B7A-BF989A68750A}" destId="{EEA93E0C-D31E-48AB-90A4-BA75C3731876}" srcOrd="0" destOrd="0" presId="urn:microsoft.com/office/officeart/2005/8/layout/default"/>
    <dgm:cxn modelId="{B4069025-804B-4CA7-B2A7-F3968F4CE958}" type="presOf" srcId="{EBE35073-06FE-4E45-84AB-BEBB7C0C77C3}" destId="{65264D08-E3E8-4311-BA18-BC30DF1AF327}" srcOrd="0" destOrd="0" presId="urn:microsoft.com/office/officeart/2005/8/layout/default"/>
    <dgm:cxn modelId="{9719EA28-E971-4EC0-9DC8-E16BE3FE1353}" srcId="{F496DD4E-726C-49FA-9B7A-BF989A68750A}" destId="{F487FD48-443C-474C-94AD-986DA2439D2C}" srcOrd="2" destOrd="0" parTransId="{8234A077-F29D-4BC5-967D-DBF13C9C51BD}" sibTransId="{97A87145-43A1-45E1-8760-CA951EA0B6E2}"/>
    <dgm:cxn modelId="{033B0545-BD06-48AE-84B9-AAA7E2B7DBCA}" srcId="{F496DD4E-726C-49FA-9B7A-BF989A68750A}" destId="{EBE35073-06FE-4E45-84AB-BEBB7C0C77C3}" srcOrd="1" destOrd="0" parTransId="{22C01E51-7316-4BDC-AA09-41C557034D65}" sibTransId="{37CE86AE-2E37-4DA9-A379-A79F41F5105A}"/>
    <dgm:cxn modelId="{615EFF6E-866F-4E70-A1D4-4880C820F039}" srcId="{F496DD4E-726C-49FA-9B7A-BF989A68750A}" destId="{9FE8536A-E949-4673-A070-2601E7D32F1F}" srcOrd="0" destOrd="0" parTransId="{714313BF-D58D-42EA-86BF-EFF7F6A1EC20}" sibTransId="{843D9AE2-7689-4F98-957C-720381946C51}"/>
    <dgm:cxn modelId="{7053EBC5-4E43-4EA3-B167-8D3D513D5CEE}" srcId="{F496DD4E-726C-49FA-9B7A-BF989A68750A}" destId="{D96F5D96-1357-4E0A-85ED-C1C793AF1954}" srcOrd="3" destOrd="0" parTransId="{82961268-CB32-4CE5-B2BC-99BFDEC25BD6}" sibTransId="{AC7C2E87-FE8A-49E6-A40A-287BF8CFA6E5}"/>
    <dgm:cxn modelId="{6DBF7D81-E55B-4FDB-8AE5-FA96FC6457A5}" type="presOf" srcId="{D96F5D96-1357-4E0A-85ED-C1C793AF1954}" destId="{954A88A8-B7CF-443F-878F-2AA25B784BA4}" srcOrd="0" destOrd="0" presId="urn:microsoft.com/office/officeart/2005/8/layout/default"/>
    <dgm:cxn modelId="{71488A16-236F-4C08-B981-DDBBBEF2392A}" type="presOf" srcId="{F487FD48-443C-474C-94AD-986DA2439D2C}" destId="{92F615C5-5F05-4AF1-B2CD-2E0B2F6426F5}" srcOrd="0" destOrd="0" presId="urn:microsoft.com/office/officeart/2005/8/layout/default"/>
    <dgm:cxn modelId="{935D4FBB-64E4-4043-8CC7-5C25F63EFFA0}" type="presOf" srcId="{9FE8536A-E949-4673-A070-2601E7D32F1F}" destId="{D9F1DCA7-C19B-42F2-AA3F-701AC1EA402B}" srcOrd="0" destOrd="0" presId="urn:microsoft.com/office/officeart/2005/8/layout/default"/>
    <dgm:cxn modelId="{31600550-09DE-4A41-9EC3-4860D95814F7}" type="presParOf" srcId="{EEA93E0C-D31E-48AB-90A4-BA75C3731876}" destId="{D9F1DCA7-C19B-42F2-AA3F-701AC1EA402B}" srcOrd="0" destOrd="0" presId="urn:microsoft.com/office/officeart/2005/8/layout/default"/>
    <dgm:cxn modelId="{FB307C9B-B14B-4312-AADE-F137DD2F1F47}" type="presParOf" srcId="{EEA93E0C-D31E-48AB-90A4-BA75C3731876}" destId="{986FF838-0EB1-4236-8513-FCF058532428}" srcOrd="1" destOrd="0" presId="urn:microsoft.com/office/officeart/2005/8/layout/default"/>
    <dgm:cxn modelId="{2550E52D-EC79-4FCA-AD9A-80D606DEBEAF}" type="presParOf" srcId="{EEA93E0C-D31E-48AB-90A4-BA75C3731876}" destId="{65264D08-E3E8-4311-BA18-BC30DF1AF327}" srcOrd="2" destOrd="0" presId="urn:microsoft.com/office/officeart/2005/8/layout/default"/>
    <dgm:cxn modelId="{E8FB4278-7098-42A6-8F06-9271E664D7DB}" type="presParOf" srcId="{EEA93E0C-D31E-48AB-90A4-BA75C3731876}" destId="{56AD8E1E-952A-46A4-86D4-DECDFBC08E59}" srcOrd="3" destOrd="0" presId="urn:microsoft.com/office/officeart/2005/8/layout/default"/>
    <dgm:cxn modelId="{AD167B9E-0F78-4E50-BD06-1C14453A54C1}" type="presParOf" srcId="{EEA93E0C-D31E-48AB-90A4-BA75C3731876}" destId="{92F615C5-5F05-4AF1-B2CD-2E0B2F6426F5}" srcOrd="4" destOrd="0" presId="urn:microsoft.com/office/officeart/2005/8/layout/default"/>
    <dgm:cxn modelId="{3A009B13-CAFE-4492-9289-FF2A4AD7D28C}" type="presParOf" srcId="{EEA93E0C-D31E-48AB-90A4-BA75C3731876}" destId="{D746A284-9493-4F51-B716-F7E69FC0B33A}" srcOrd="5" destOrd="0" presId="urn:microsoft.com/office/officeart/2005/8/layout/default"/>
    <dgm:cxn modelId="{6ECC1270-3F45-4AEB-9010-B70A452DB20B}" type="presParOf" srcId="{EEA93E0C-D31E-48AB-90A4-BA75C3731876}" destId="{954A88A8-B7CF-443F-878F-2AA25B784BA4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57A1A41-2CC9-429C-A444-D670B4C43D59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07C37051-64C6-476C-870F-1E3BE8A58A95}">
      <dgm:prSet phldrT="[Texto]"/>
      <dgm:spPr/>
      <dgm:t>
        <a:bodyPr/>
        <a:lstStyle/>
        <a:p>
          <a:r>
            <a:rPr lang="es-MX" b="1" dirty="0" smtClean="0">
              <a:latin typeface="+mj-lt"/>
            </a:rPr>
            <a:t>1.Tumefacción</a:t>
          </a:r>
          <a:endParaRPr lang="es-MX" b="1" dirty="0">
            <a:latin typeface="+mj-lt"/>
          </a:endParaRPr>
        </a:p>
      </dgm:t>
    </dgm:pt>
    <dgm:pt modelId="{D7710B65-545C-4C34-A234-E04FD1F3896D}" type="parTrans" cxnId="{A7339C52-2182-4066-A920-68AFC84120A5}">
      <dgm:prSet/>
      <dgm:spPr/>
      <dgm:t>
        <a:bodyPr/>
        <a:lstStyle/>
        <a:p>
          <a:endParaRPr lang="es-MX" b="1">
            <a:latin typeface="+mj-lt"/>
          </a:endParaRPr>
        </a:p>
      </dgm:t>
    </dgm:pt>
    <dgm:pt modelId="{08BADDD5-C27E-4EF9-A17F-040D10920395}" type="sibTrans" cxnId="{A7339C52-2182-4066-A920-68AFC84120A5}">
      <dgm:prSet/>
      <dgm:spPr/>
      <dgm:t>
        <a:bodyPr/>
        <a:lstStyle/>
        <a:p>
          <a:endParaRPr lang="es-MX" b="1">
            <a:latin typeface="+mj-lt"/>
          </a:endParaRPr>
        </a:p>
      </dgm:t>
    </dgm:pt>
    <dgm:pt modelId="{73E8ED92-8EE7-4C43-80E2-84E8E957E799}">
      <dgm:prSet phldrT="[Texto]"/>
      <dgm:spPr/>
      <dgm:t>
        <a:bodyPr/>
        <a:lstStyle/>
        <a:p>
          <a:r>
            <a:rPr lang="es-MX" b="1" dirty="0" smtClean="0">
              <a:latin typeface="+mj-lt"/>
            </a:rPr>
            <a:t>2. Rubor </a:t>
          </a:r>
          <a:endParaRPr lang="es-MX" b="1" dirty="0">
            <a:latin typeface="+mj-lt"/>
          </a:endParaRPr>
        </a:p>
      </dgm:t>
    </dgm:pt>
    <dgm:pt modelId="{510E4668-0A46-407F-ACC5-2A42933ECE7A}" type="parTrans" cxnId="{2B3BDC50-0D04-4027-BCCD-396920C8079D}">
      <dgm:prSet/>
      <dgm:spPr/>
      <dgm:t>
        <a:bodyPr/>
        <a:lstStyle/>
        <a:p>
          <a:endParaRPr lang="es-MX" b="1">
            <a:latin typeface="+mj-lt"/>
          </a:endParaRPr>
        </a:p>
      </dgm:t>
    </dgm:pt>
    <dgm:pt modelId="{7BFD19AE-C235-48D6-AB99-1E23DE4C9B74}" type="sibTrans" cxnId="{2B3BDC50-0D04-4027-BCCD-396920C8079D}">
      <dgm:prSet/>
      <dgm:spPr/>
      <dgm:t>
        <a:bodyPr/>
        <a:lstStyle/>
        <a:p>
          <a:endParaRPr lang="es-MX" b="1">
            <a:latin typeface="+mj-lt"/>
          </a:endParaRPr>
        </a:p>
      </dgm:t>
    </dgm:pt>
    <dgm:pt modelId="{9D7A5158-0E60-4A08-AD40-C98FAE8FA91A}">
      <dgm:prSet phldrT="[Texto]"/>
      <dgm:spPr/>
      <dgm:t>
        <a:bodyPr/>
        <a:lstStyle/>
        <a:p>
          <a:r>
            <a:rPr lang="es-MX" b="1" dirty="0" smtClean="0">
              <a:latin typeface="+mj-lt"/>
            </a:rPr>
            <a:t>3. Calor</a:t>
          </a:r>
          <a:endParaRPr lang="es-MX" b="1" dirty="0">
            <a:latin typeface="+mj-lt"/>
          </a:endParaRPr>
        </a:p>
      </dgm:t>
    </dgm:pt>
    <dgm:pt modelId="{32BF79D3-CE3B-4CEF-97D4-200C41FD1B29}" type="parTrans" cxnId="{FC9F3703-829D-45F2-897D-5D7ED19F7764}">
      <dgm:prSet/>
      <dgm:spPr/>
      <dgm:t>
        <a:bodyPr/>
        <a:lstStyle/>
        <a:p>
          <a:endParaRPr lang="es-MX" b="1">
            <a:latin typeface="+mj-lt"/>
          </a:endParaRPr>
        </a:p>
      </dgm:t>
    </dgm:pt>
    <dgm:pt modelId="{8ED8A21D-4A87-4559-8AC8-02E78119C841}" type="sibTrans" cxnId="{FC9F3703-829D-45F2-897D-5D7ED19F7764}">
      <dgm:prSet/>
      <dgm:spPr/>
      <dgm:t>
        <a:bodyPr/>
        <a:lstStyle/>
        <a:p>
          <a:endParaRPr lang="es-MX" b="1">
            <a:latin typeface="+mj-lt"/>
          </a:endParaRPr>
        </a:p>
      </dgm:t>
    </dgm:pt>
    <dgm:pt modelId="{543A8422-D47F-4C72-910B-07A818868F64}">
      <dgm:prSet phldrT="[Texto]"/>
      <dgm:spPr/>
      <dgm:t>
        <a:bodyPr/>
        <a:lstStyle/>
        <a:p>
          <a:r>
            <a:rPr lang="es-MX" b="1" dirty="0" smtClean="0">
              <a:latin typeface="+mj-lt"/>
            </a:rPr>
            <a:t>4. Dolor</a:t>
          </a:r>
          <a:endParaRPr lang="es-MX" b="1" dirty="0">
            <a:latin typeface="+mj-lt"/>
          </a:endParaRPr>
        </a:p>
      </dgm:t>
    </dgm:pt>
    <dgm:pt modelId="{F53793B5-493B-4D4B-91AA-EC78F18CDE30}" type="parTrans" cxnId="{B4FBE2F5-A2EA-4C13-8AD7-2A19085AF07F}">
      <dgm:prSet/>
      <dgm:spPr/>
      <dgm:t>
        <a:bodyPr/>
        <a:lstStyle/>
        <a:p>
          <a:endParaRPr lang="es-MX" b="1">
            <a:latin typeface="+mj-lt"/>
          </a:endParaRPr>
        </a:p>
      </dgm:t>
    </dgm:pt>
    <dgm:pt modelId="{A4D25F44-22E0-4C00-8E4F-1909F390E4DB}" type="sibTrans" cxnId="{B4FBE2F5-A2EA-4C13-8AD7-2A19085AF07F}">
      <dgm:prSet/>
      <dgm:spPr/>
      <dgm:t>
        <a:bodyPr/>
        <a:lstStyle/>
        <a:p>
          <a:endParaRPr lang="es-MX" b="1">
            <a:latin typeface="+mj-lt"/>
          </a:endParaRPr>
        </a:p>
      </dgm:t>
    </dgm:pt>
    <dgm:pt modelId="{204A94B3-F029-4E96-89C2-8F4CD7B83A01}" type="pres">
      <dgm:prSet presAssocID="{757A1A41-2CC9-429C-A444-D670B4C43D59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A825365A-E773-4994-BE19-922DBE2C4ED1}" type="pres">
      <dgm:prSet presAssocID="{07C37051-64C6-476C-870F-1E3BE8A58A95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7B61477-9F43-4354-939F-65775AB03491}" type="pres">
      <dgm:prSet presAssocID="{08BADDD5-C27E-4EF9-A17F-040D10920395}" presName="sibTrans" presStyleCnt="0"/>
      <dgm:spPr/>
    </dgm:pt>
    <dgm:pt modelId="{65F0935D-7DEE-4973-B2A5-1B4914EE890E}" type="pres">
      <dgm:prSet presAssocID="{73E8ED92-8EE7-4C43-80E2-84E8E957E799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C3FA610-EAEF-486D-8784-E2AAB6F3E0B3}" type="pres">
      <dgm:prSet presAssocID="{7BFD19AE-C235-48D6-AB99-1E23DE4C9B74}" presName="sibTrans" presStyleCnt="0"/>
      <dgm:spPr/>
    </dgm:pt>
    <dgm:pt modelId="{568188C1-F33A-4340-B54B-F785DE211DE3}" type="pres">
      <dgm:prSet presAssocID="{9D7A5158-0E60-4A08-AD40-C98FAE8FA91A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721E5CC-46E3-4A28-910D-72861CBCB6D1}" type="pres">
      <dgm:prSet presAssocID="{8ED8A21D-4A87-4559-8AC8-02E78119C841}" presName="sibTrans" presStyleCnt="0"/>
      <dgm:spPr/>
    </dgm:pt>
    <dgm:pt modelId="{53253A5E-3DA7-4383-A1A0-C379067D31AF}" type="pres">
      <dgm:prSet presAssocID="{543A8422-D47F-4C72-910B-07A818868F64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4FBE2F5-A2EA-4C13-8AD7-2A19085AF07F}" srcId="{757A1A41-2CC9-429C-A444-D670B4C43D59}" destId="{543A8422-D47F-4C72-910B-07A818868F64}" srcOrd="3" destOrd="0" parTransId="{F53793B5-493B-4D4B-91AA-EC78F18CDE30}" sibTransId="{A4D25F44-22E0-4C00-8E4F-1909F390E4DB}"/>
    <dgm:cxn modelId="{A7339C52-2182-4066-A920-68AFC84120A5}" srcId="{757A1A41-2CC9-429C-A444-D670B4C43D59}" destId="{07C37051-64C6-476C-870F-1E3BE8A58A95}" srcOrd="0" destOrd="0" parTransId="{D7710B65-545C-4C34-A234-E04FD1F3896D}" sibTransId="{08BADDD5-C27E-4EF9-A17F-040D10920395}"/>
    <dgm:cxn modelId="{639D1888-F29D-40CB-871B-DF9C5D509E90}" type="presOf" srcId="{73E8ED92-8EE7-4C43-80E2-84E8E957E799}" destId="{65F0935D-7DEE-4973-B2A5-1B4914EE890E}" srcOrd="0" destOrd="0" presId="urn:microsoft.com/office/officeart/2005/8/layout/default"/>
    <dgm:cxn modelId="{2B3BDC50-0D04-4027-BCCD-396920C8079D}" srcId="{757A1A41-2CC9-429C-A444-D670B4C43D59}" destId="{73E8ED92-8EE7-4C43-80E2-84E8E957E799}" srcOrd="1" destOrd="0" parTransId="{510E4668-0A46-407F-ACC5-2A42933ECE7A}" sibTransId="{7BFD19AE-C235-48D6-AB99-1E23DE4C9B74}"/>
    <dgm:cxn modelId="{FC9F3703-829D-45F2-897D-5D7ED19F7764}" srcId="{757A1A41-2CC9-429C-A444-D670B4C43D59}" destId="{9D7A5158-0E60-4A08-AD40-C98FAE8FA91A}" srcOrd="2" destOrd="0" parTransId="{32BF79D3-CE3B-4CEF-97D4-200C41FD1B29}" sibTransId="{8ED8A21D-4A87-4559-8AC8-02E78119C841}"/>
    <dgm:cxn modelId="{7F9B5FE2-15C8-48FB-A916-2385F65483A1}" type="presOf" srcId="{543A8422-D47F-4C72-910B-07A818868F64}" destId="{53253A5E-3DA7-4383-A1A0-C379067D31AF}" srcOrd="0" destOrd="0" presId="urn:microsoft.com/office/officeart/2005/8/layout/default"/>
    <dgm:cxn modelId="{10B902D8-2614-4C6E-856A-C6C913BA9772}" type="presOf" srcId="{757A1A41-2CC9-429C-A444-D670B4C43D59}" destId="{204A94B3-F029-4E96-89C2-8F4CD7B83A01}" srcOrd="0" destOrd="0" presId="urn:microsoft.com/office/officeart/2005/8/layout/default"/>
    <dgm:cxn modelId="{14CE7409-AA55-45BB-9E24-626C768C7BA2}" type="presOf" srcId="{9D7A5158-0E60-4A08-AD40-C98FAE8FA91A}" destId="{568188C1-F33A-4340-B54B-F785DE211DE3}" srcOrd="0" destOrd="0" presId="urn:microsoft.com/office/officeart/2005/8/layout/default"/>
    <dgm:cxn modelId="{E46F4720-4AC0-4483-836B-36D8135E3C26}" type="presOf" srcId="{07C37051-64C6-476C-870F-1E3BE8A58A95}" destId="{A825365A-E773-4994-BE19-922DBE2C4ED1}" srcOrd="0" destOrd="0" presId="urn:microsoft.com/office/officeart/2005/8/layout/default"/>
    <dgm:cxn modelId="{0C28A446-3132-422A-BBBC-AB5188A93EF2}" type="presParOf" srcId="{204A94B3-F029-4E96-89C2-8F4CD7B83A01}" destId="{A825365A-E773-4994-BE19-922DBE2C4ED1}" srcOrd="0" destOrd="0" presId="urn:microsoft.com/office/officeart/2005/8/layout/default"/>
    <dgm:cxn modelId="{F30FE81E-89EA-4BDC-84DE-32DBAC2BB8C0}" type="presParOf" srcId="{204A94B3-F029-4E96-89C2-8F4CD7B83A01}" destId="{A7B61477-9F43-4354-939F-65775AB03491}" srcOrd="1" destOrd="0" presId="urn:microsoft.com/office/officeart/2005/8/layout/default"/>
    <dgm:cxn modelId="{83440F84-BF73-45A2-9CD0-7C5241DD70CB}" type="presParOf" srcId="{204A94B3-F029-4E96-89C2-8F4CD7B83A01}" destId="{65F0935D-7DEE-4973-B2A5-1B4914EE890E}" srcOrd="2" destOrd="0" presId="urn:microsoft.com/office/officeart/2005/8/layout/default"/>
    <dgm:cxn modelId="{F2F1278F-C2E1-4693-B70B-3D5A3F4A93F8}" type="presParOf" srcId="{204A94B3-F029-4E96-89C2-8F4CD7B83A01}" destId="{AC3FA610-EAEF-486D-8784-E2AAB6F3E0B3}" srcOrd="3" destOrd="0" presId="urn:microsoft.com/office/officeart/2005/8/layout/default"/>
    <dgm:cxn modelId="{575213F7-7395-4B44-8877-E083294118BD}" type="presParOf" srcId="{204A94B3-F029-4E96-89C2-8F4CD7B83A01}" destId="{568188C1-F33A-4340-B54B-F785DE211DE3}" srcOrd="4" destOrd="0" presId="urn:microsoft.com/office/officeart/2005/8/layout/default"/>
    <dgm:cxn modelId="{11754FD5-4313-4767-B6E8-6D921A8C3535}" type="presParOf" srcId="{204A94B3-F029-4E96-89C2-8F4CD7B83A01}" destId="{7721E5CC-46E3-4A28-910D-72861CBCB6D1}" srcOrd="5" destOrd="0" presId="urn:microsoft.com/office/officeart/2005/8/layout/default"/>
    <dgm:cxn modelId="{9AFDAF03-9D5F-441E-AE92-92D7894B03D4}" type="presParOf" srcId="{204A94B3-F029-4E96-89C2-8F4CD7B83A01}" destId="{53253A5E-3DA7-4383-A1A0-C379067D31AF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0B22F8D-31EA-481A-B4A0-F38B0D13E343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C37DF0FF-FB05-4201-B6AB-1FA88A689083}">
      <dgm:prSet phldrT="[Texto]"/>
      <dgm:spPr/>
      <dgm:t>
        <a:bodyPr/>
        <a:lstStyle/>
        <a:p>
          <a:r>
            <a:rPr lang="es-MX" b="1" dirty="0" smtClean="0">
              <a:latin typeface="+mj-lt"/>
            </a:rPr>
            <a:t>La actividad antiinflamatoria de los </a:t>
          </a:r>
          <a:r>
            <a:rPr lang="es-MX" b="1" dirty="0" err="1" smtClean="0">
              <a:latin typeface="+mj-lt"/>
            </a:rPr>
            <a:t>AINEs</a:t>
          </a:r>
          <a:r>
            <a:rPr lang="es-MX" b="1" dirty="0" smtClean="0">
              <a:latin typeface="+mj-lt"/>
            </a:rPr>
            <a:t> se encuentra mediada principalmente por la inhibición de la síntesis de las prostaglandinas, y otros mecanismos de acción adicionales</a:t>
          </a:r>
          <a:endParaRPr lang="es-MX" b="1" dirty="0">
            <a:latin typeface="+mj-lt"/>
          </a:endParaRPr>
        </a:p>
      </dgm:t>
    </dgm:pt>
    <dgm:pt modelId="{FC8DE720-0285-475D-9A85-A672178DD689}" type="parTrans" cxnId="{946CA8BA-81CB-48C9-A9F4-0F7848E05FCD}">
      <dgm:prSet/>
      <dgm:spPr/>
      <dgm:t>
        <a:bodyPr/>
        <a:lstStyle/>
        <a:p>
          <a:endParaRPr lang="es-MX" b="1">
            <a:solidFill>
              <a:schemeClr val="bg1"/>
            </a:solidFill>
            <a:latin typeface="+mj-lt"/>
          </a:endParaRPr>
        </a:p>
      </dgm:t>
    </dgm:pt>
    <dgm:pt modelId="{30D3D8B6-5BDE-4E4F-868B-383C6EAB7B64}" type="sibTrans" cxnId="{946CA8BA-81CB-48C9-A9F4-0F7848E05FCD}">
      <dgm:prSet/>
      <dgm:spPr/>
      <dgm:t>
        <a:bodyPr/>
        <a:lstStyle/>
        <a:p>
          <a:endParaRPr lang="es-MX" b="1">
            <a:solidFill>
              <a:schemeClr val="bg1"/>
            </a:solidFill>
            <a:latin typeface="+mj-lt"/>
          </a:endParaRPr>
        </a:p>
      </dgm:t>
    </dgm:pt>
    <dgm:pt modelId="{5D8D0F8F-6ADD-49C8-B725-4BD7EDD3C9A4}">
      <dgm:prSet phldrT="[Texto]"/>
      <dgm:spPr/>
      <dgm:t>
        <a:bodyPr/>
        <a:lstStyle/>
        <a:p>
          <a:r>
            <a:rPr lang="es-MX" b="1" dirty="0" smtClean="0">
              <a:latin typeface="+mj-lt"/>
            </a:rPr>
            <a:t>El ácido acetilsalicílico (AAS) acetila de manera irreversible la ciclooxigenasa (COX) de plaquetas y la bloquea </a:t>
          </a:r>
          <a:endParaRPr lang="es-MX" b="1" dirty="0">
            <a:latin typeface="+mj-lt"/>
          </a:endParaRPr>
        </a:p>
      </dgm:t>
    </dgm:pt>
    <dgm:pt modelId="{F010B0D6-8CFA-410C-A128-D20DD322AAC0}" type="parTrans" cxnId="{7E00B9EB-A43C-46F4-8589-259563F899C1}">
      <dgm:prSet/>
      <dgm:spPr/>
      <dgm:t>
        <a:bodyPr/>
        <a:lstStyle/>
        <a:p>
          <a:endParaRPr lang="es-MX" b="1">
            <a:solidFill>
              <a:schemeClr val="bg1"/>
            </a:solidFill>
            <a:latin typeface="+mj-lt"/>
          </a:endParaRPr>
        </a:p>
      </dgm:t>
    </dgm:pt>
    <dgm:pt modelId="{74EEAFBC-F20E-4E7D-B0A7-335A7A5C7237}" type="sibTrans" cxnId="{7E00B9EB-A43C-46F4-8589-259563F899C1}">
      <dgm:prSet/>
      <dgm:spPr/>
      <dgm:t>
        <a:bodyPr/>
        <a:lstStyle/>
        <a:p>
          <a:endParaRPr lang="es-MX" b="1">
            <a:solidFill>
              <a:schemeClr val="bg1"/>
            </a:solidFill>
            <a:latin typeface="+mj-lt"/>
          </a:endParaRPr>
        </a:p>
      </dgm:t>
    </dgm:pt>
    <dgm:pt modelId="{BA328827-6511-46EA-BE3D-8D77CBF6F872}">
      <dgm:prSet phldrT="[Texto]"/>
      <dgm:spPr/>
      <dgm:t>
        <a:bodyPr/>
        <a:lstStyle/>
        <a:p>
          <a:r>
            <a:rPr lang="es-MX" b="1" dirty="0" smtClean="0">
              <a:latin typeface="+mj-lt"/>
            </a:rPr>
            <a:t>Resulta distinto para los AINEs selectivos de COX ya que estos son inhibidores reversibles.</a:t>
          </a:r>
          <a:endParaRPr lang="es-MX" b="1" dirty="0">
            <a:latin typeface="+mj-lt"/>
          </a:endParaRPr>
        </a:p>
      </dgm:t>
    </dgm:pt>
    <dgm:pt modelId="{D91E12CC-06FD-4024-9010-14F41D0AA17A}" type="parTrans" cxnId="{37373102-952F-48D9-A47A-38BE67D1946A}">
      <dgm:prSet/>
      <dgm:spPr/>
      <dgm:t>
        <a:bodyPr/>
        <a:lstStyle/>
        <a:p>
          <a:endParaRPr lang="es-MX" b="1">
            <a:solidFill>
              <a:schemeClr val="bg1"/>
            </a:solidFill>
            <a:latin typeface="+mj-lt"/>
          </a:endParaRPr>
        </a:p>
      </dgm:t>
    </dgm:pt>
    <dgm:pt modelId="{33FE75F4-9367-4E92-AC32-C1A2A53A46D4}" type="sibTrans" cxnId="{37373102-952F-48D9-A47A-38BE67D1946A}">
      <dgm:prSet/>
      <dgm:spPr/>
      <dgm:t>
        <a:bodyPr/>
        <a:lstStyle/>
        <a:p>
          <a:endParaRPr lang="es-MX" b="1">
            <a:solidFill>
              <a:schemeClr val="bg1"/>
            </a:solidFill>
            <a:latin typeface="+mj-lt"/>
          </a:endParaRPr>
        </a:p>
      </dgm:t>
    </dgm:pt>
    <dgm:pt modelId="{268999B8-B6A1-4D1F-BF56-801E7F3919D9}" type="pres">
      <dgm:prSet presAssocID="{50B22F8D-31EA-481A-B4A0-F38B0D13E343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103A1D4E-E27D-4FE8-ACBF-6A20A6519167}" type="pres">
      <dgm:prSet presAssocID="{C37DF0FF-FB05-4201-B6AB-1FA88A689083}" presName="node" presStyleLbl="node1" presStyleIdx="0" presStyleCnt="3" custScaleY="27362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0691256-B1E4-4E6E-A0F8-02F264D01AAD}" type="pres">
      <dgm:prSet presAssocID="{30D3D8B6-5BDE-4E4F-868B-383C6EAB7B64}" presName="sibTrans" presStyleCnt="0"/>
      <dgm:spPr/>
    </dgm:pt>
    <dgm:pt modelId="{55317181-B2A2-4C97-9A80-4967C7475D55}" type="pres">
      <dgm:prSet presAssocID="{5D8D0F8F-6ADD-49C8-B725-4BD7EDD3C9A4}" presName="node" presStyleLbl="node1" presStyleIdx="1" presStyleCnt="3" custScaleY="27362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107476C-29DC-405C-BB7E-C6951DF334D1}" type="pres">
      <dgm:prSet presAssocID="{74EEAFBC-F20E-4E7D-B0A7-335A7A5C7237}" presName="sibTrans" presStyleCnt="0"/>
      <dgm:spPr/>
    </dgm:pt>
    <dgm:pt modelId="{F7E873CE-E7B4-4CB8-80DE-B5E43118A18E}" type="pres">
      <dgm:prSet presAssocID="{BA328827-6511-46EA-BE3D-8D77CBF6F872}" presName="node" presStyleLbl="node1" presStyleIdx="2" presStyleCnt="3" custScaleY="27362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E00B9EB-A43C-46F4-8589-259563F899C1}" srcId="{50B22F8D-31EA-481A-B4A0-F38B0D13E343}" destId="{5D8D0F8F-6ADD-49C8-B725-4BD7EDD3C9A4}" srcOrd="1" destOrd="0" parTransId="{F010B0D6-8CFA-410C-A128-D20DD322AAC0}" sibTransId="{74EEAFBC-F20E-4E7D-B0A7-335A7A5C7237}"/>
    <dgm:cxn modelId="{0C46955E-DAFB-4FA5-A4A0-3165F90222CE}" type="presOf" srcId="{50B22F8D-31EA-481A-B4A0-F38B0D13E343}" destId="{268999B8-B6A1-4D1F-BF56-801E7F3919D9}" srcOrd="0" destOrd="0" presId="urn:microsoft.com/office/officeart/2005/8/layout/default"/>
    <dgm:cxn modelId="{946CA8BA-81CB-48C9-A9F4-0F7848E05FCD}" srcId="{50B22F8D-31EA-481A-B4A0-F38B0D13E343}" destId="{C37DF0FF-FB05-4201-B6AB-1FA88A689083}" srcOrd="0" destOrd="0" parTransId="{FC8DE720-0285-475D-9A85-A672178DD689}" sibTransId="{30D3D8B6-5BDE-4E4F-868B-383C6EAB7B64}"/>
    <dgm:cxn modelId="{B8013B20-8C0E-4BCF-B87F-6AE11376D120}" type="presOf" srcId="{C37DF0FF-FB05-4201-B6AB-1FA88A689083}" destId="{103A1D4E-E27D-4FE8-ACBF-6A20A6519167}" srcOrd="0" destOrd="0" presId="urn:microsoft.com/office/officeart/2005/8/layout/default"/>
    <dgm:cxn modelId="{690B4D07-70DD-40C2-A91F-DB655FF29666}" type="presOf" srcId="{BA328827-6511-46EA-BE3D-8D77CBF6F872}" destId="{F7E873CE-E7B4-4CB8-80DE-B5E43118A18E}" srcOrd="0" destOrd="0" presId="urn:microsoft.com/office/officeart/2005/8/layout/default"/>
    <dgm:cxn modelId="{116227F3-FBA1-44DF-B605-47A544A0C327}" type="presOf" srcId="{5D8D0F8F-6ADD-49C8-B725-4BD7EDD3C9A4}" destId="{55317181-B2A2-4C97-9A80-4967C7475D55}" srcOrd="0" destOrd="0" presId="urn:microsoft.com/office/officeart/2005/8/layout/default"/>
    <dgm:cxn modelId="{37373102-952F-48D9-A47A-38BE67D1946A}" srcId="{50B22F8D-31EA-481A-B4A0-F38B0D13E343}" destId="{BA328827-6511-46EA-BE3D-8D77CBF6F872}" srcOrd="2" destOrd="0" parTransId="{D91E12CC-06FD-4024-9010-14F41D0AA17A}" sibTransId="{33FE75F4-9367-4E92-AC32-C1A2A53A46D4}"/>
    <dgm:cxn modelId="{40EC17F4-2344-4B2F-A2F3-6B5136469ED5}" type="presParOf" srcId="{268999B8-B6A1-4D1F-BF56-801E7F3919D9}" destId="{103A1D4E-E27D-4FE8-ACBF-6A20A6519167}" srcOrd="0" destOrd="0" presId="urn:microsoft.com/office/officeart/2005/8/layout/default"/>
    <dgm:cxn modelId="{6D0FA174-ED43-49E1-A124-23D9122BE358}" type="presParOf" srcId="{268999B8-B6A1-4D1F-BF56-801E7F3919D9}" destId="{30691256-B1E4-4E6E-A0F8-02F264D01AAD}" srcOrd="1" destOrd="0" presId="urn:microsoft.com/office/officeart/2005/8/layout/default"/>
    <dgm:cxn modelId="{DAD87989-1D96-419E-ADA4-D9D6817C2037}" type="presParOf" srcId="{268999B8-B6A1-4D1F-BF56-801E7F3919D9}" destId="{55317181-B2A2-4C97-9A80-4967C7475D55}" srcOrd="2" destOrd="0" presId="urn:microsoft.com/office/officeart/2005/8/layout/default"/>
    <dgm:cxn modelId="{666CD0FF-7AFD-4585-8874-079AB816B3EC}" type="presParOf" srcId="{268999B8-B6A1-4D1F-BF56-801E7F3919D9}" destId="{0107476C-29DC-405C-BB7E-C6951DF334D1}" srcOrd="3" destOrd="0" presId="urn:microsoft.com/office/officeart/2005/8/layout/default"/>
    <dgm:cxn modelId="{75ADFF23-6C3B-446B-89EE-EAE51DC409D7}" type="presParOf" srcId="{268999B8-B6A1-4D1F-BF56-801E7F3919D9}" destId="{F7E873CE-E7B4-4CB8-80DE-B5E43118A18E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2F5027A-029E-4BF7-BB5A-D395B3458473}" type="doc">
      <dgm:prSet loTypeId="urn:microsoft.com/office/officeart/2005/8/layout/defaul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D8983C87-88E6-48EC-B898-E115481E0259}">
      <dgm:prSet phldrT="[Texto]"/>
      <dgm:spPr/>
      <dgm:t>
        <a:bodyPr/>
        <a:lstStyle/>
        <a:p>
          <a:r>
            <a:rPr lang="es-MX" b="1" dirty="0" smtClean="0">
              <a:latin typeface="+mj-lt"/>
            </a:rPr>
            <a:t>Disminuyen La sensibilidad de los vasos a la bradicinina e histamina </a:t>
          </a:r>
          <a:endParaRPr lang="es-MX" b="1" dirty="0">
            <a:latin typeface="+mj-lt"/>
          </a:endParaRPr>
        </a:p>
      </dgm:t>
    </dgm:pt>
    <dgm:pt modelId="{D291EE63-AE13-4569-9044-A1C62F69CCDC}" type="parTrans" cxnId="{A46A5E90-4B5B-41C2-B828-23DF946C9F0D}">
      <dgm:prSet/>
      <dgm:spPr/>
      <dgm:t>
        <a:bodyPr/>
        <a:lstStyle/>
        <a:p>
          <a:endParaRPr lang="es-MX" b="1">
            <a:latin typeface="+mj-lt"/>
          </a:endParaRPr>
        </a:p>
      </dgm:t>
    </dgm:pt>
    <dgm:pt modelId="{E397287B-A0A8-4FE7-A3A0-D60B650973A0}" type="sibTrans" cxnId="{A46A5E90-4B5B-41C2-B828-23DF946C9F0D}">
      <dgm:prSet/>
      <dgm:spPr/>
      <dgm:t>
        <a:bodyPr/>
        <a:lstStyle/>
        <a:p>
          <a:endParaRPr lang="es-MX" b="1">
            <a:latin typeface="+mj-lt"/>
          </a:endParaRPr>
        </a:p>
      </dgm:t>
    </dgm:pt>
    <dgm:pt modelId="{AF93F430-D60E-4752-A543-D784A0CE6189}">
      <dgm:prSet phldrT="[Texto]"/>
      <dgm:spPr/>
      <dgm:t>
        <a:bodyPr/>
        <a:lstStyle/>
        <a:p>
          <a:r>
            <a:rPr lang="es-MX" b="1" dirty="0" smtClean="0">
              <a:latin typeface="+mj-lt"/>
            </a:rPr>
            <a:t>Afectan la producción de linfocinas</a:t>
          </a:r>
          <a:endParaRPr lang="es-MX" b="1" dirty="0">
            <a:latin typeface="+mj-lt"/>
          </a:endParaRPr>
        </a:p>
      </dgm:t>
    </dgm:pt>
    <dgm:pt modelId="{289AF9F4-4AD8-4E34-A82E-5BD070E24883}" type="parTrans" cxnId="{34E33EB5-B337-40C5-8344-8689B2337425}">
      <dgm:prSet/>
      <dgm:spPr/>
      <dgm:t>
        <a:bodyPr/>
        <a:lstStyle/>
        <a:p>
          <a:endParaRPr lang="es-MX" b="1">
            <a:latin typeface="+mj-lt"/>
          </a:endParaRPr>
        </a:p>
      </dgm:t>
    </dgm:pt>
    <dgm:pt modelId="{3B125EF6-6FCA-410D-85C1-C2B252238611}" type="sibTrans" cxnId="{34E33EB5-B337-40C5-8344-8689B2337425}">
      <dgm:prSet/>
      <dgm:spPr/>
      <dgm:t>
        <a:bodyPr/>
        <a:lstStyle/>
        <a:p>
          <a:endParaRPr lang="es-MX" b="1">
            <a:latin typeface="+mj-lt"/>
          </a:endParaRPr>
        </a:p>
      </dgm:t>
    </dgm:pt>
    <dgm:pt modelId="{9DC13FD4-3A1B-4667-8606-D38F77A48D95}">
      <dgm:prSet phldrT="[Texto]"/>
      <dgm:spPr/>
      <dgm:t>
        <a:bodyPr/>
        <a:lstStyle/>
        <a:p>
          <a:r>
            <a:rPr lang="es-MX" b="1" dirty="0" smtClean="0">
              <a:latin typeface="+mj-lt"/>
            </a:rPr>
            <a:t>Revierten la vasodilatación de la inflamación</a:t>
          </a:r>
          <a:endParaRPr lang="es-MX" b="1" dirty="0">
            <a:latin typeface="+mj-lt"/>
          </a:endParaRPr>
        </a:p>
      </dgm:t>
    </dgm:pt>
    <dgm:pt modelId="{E87A5186-2D9F-4361-8B26-10A24BA72395}" type="parTrans" cxnId="{94E76CC2-0DA3-4FE8-849F-99D81E6D9DD8}">
      <dgm:prSet/>
      <dgm:spPr/>
      <dgm:t>
        <a:bodyPr/>
        <a:lstStyle/>
        <a:p>
          <a:endParaRPr lang="es-MX" b="1">
            <a:latin typeface="+mj-lt"/>
          </a:endParaRPr>
        </a:p>
      </dgm:t>
    </dgm:pt>
    <dgm:pt modelId="{B8057582-87EB-465C-BE06-0E64FC4EE78E}" type="sibTrans" cxnId="{94E76CC2-0DA3-4FE8-849F-99D81E6D9DD8}">
      <dgm:prSet/>
      <dgm:spPr/>
      <dgm:t>
        <a:bodyPr/>
        <a:lstStyle/>
        <a:p>
          <a:endParaRPr lang="es-MX" b="1">
            <a:latin typeface="+mj-lt"/>
          </a:endParaRPr>
        </a:p>
      </dgm:t>
    </dgm:pt>
    <dgm:pt modelId="{FAC99440-E974-494D-9E9C-E7A356B37980}">
      <dgm:prSet phldrT="[Texto]"/>
      <dgm:spPr/>
      <dgm:t>
        <a:bodyPr/>
        <a:lstStyle/>
        <a:p>
          <a:r>
            <a:rPr lang="es-MX" b="1" dirty="0" smtClean="0">
              <a:latin typeface="+mj-lt"/>
            </a:rPr>
            <a:t>Los </a:t>
          </a:r>
          <a:r>
            <a:rPr lang="es-MX" b="1" dirty="0" err="1" smtClean="0">
              <a:latin typeface="+mj-lt"/>
            </a:rPr>
            <a:t>AINEs</a:t>
          </a:r>
          <a:r>
            <a:rPr lang="es-MX" b="1" dirty="0" smtClean="0">
              <a:latin typeface="+mj-lt"/>
            </a:rPr>
            <a:t>  son:</a:t>
          </a:r>
        </a:p>
        <a:p>
          <a:r>
            <a:rPr lang="es-MX" b="1" dirty="0" smtClean="0">
              <a:latin typeface="+mj-lt"/>
            </a:rPr>
            <a:t>Analgésicos, Antiinflamatorios y Antipiréticos</a:t>
          </a:r>
          <a:endParaRPr lang="es-MX" b="1" dirty="0">
            <a:latin typeface="+mj-lt"/>
          </a:endParaRPr>
        </a:p>
      </dgm:t>
    </dgm:pt>
    <dgm:pt modelId="{D566871A-2381-4231-AEAE-9557E44994B9}" type="parTrans" cxnId="{FACAAEF3-8A56-4803-88EE-54D5DE7CBDF0}">
      <dgm:prSet/>
      <dgm:spPr/>
      <dgm:t>
        <a:bodyPr/>
        <a:lstStyle/>
        <a:p>
          <a:endParaRPr lang="es-MX" b="1">
            <a:latin typeface="+mj-lt"/>
          </a:endParaRPr>
        </a:p>
      </dgm:t>
    </dgm:pt>
    <dgm:pt modelId="{59745E74-1E29-4FB2-AC9A-7F11391EE8C1}" type="sibTrans" cxnId="{FACAAEF3-8A56-4803-88EE-54D5DE7CBDF0}">
      <dgm:prSet/>
      <dgm:spPr/>
      <dgm:t>
        <a:bodyPr/>
        <a:lstStyle/>
        <a:p>
          <a:endParaRPr lang="es-MX" b="1">
            <a:latin typeface="+mj-lt"/>
          </a:endParaRPr>
        </a:p>
      </dgm:t>
    </dgm:pt>
    <dgm:pt modelId="{05E13F13-D9F3-42F5-985A-E153078057D4}">
      <dgm:prSet phldrT="[Texto]"/>
      <dgm:spPr/>
      <dgm:t>
        <a:bodyPr/>
        <a:lstStyle/>
        <a:p>
          <a:r>
            <a:rPr lang="es-MX" b="1" dirty="0" smtClean="0">
              <a:latin typeface="+mj-lt"/>
            </a:rPr>
            <a:t>Todos inhiben la agregación plaquetaria (excepto los selectivos de COX-2 y salicilatos no acetilados).</a:t>
          </a:r>
          <a:endParaRPr lang="es-MX" b="1" dirty="0">
            <a:latin typeface="+mj-lt"/>
          </a:endParaRPr>
        </a:p>
      </dgm:t>
    </dgm:pt>
    <dgm:pt modelId="{4336F89E-CC84-4649-B98D-65242E675703}" type="parTrans" cxnId="{FE0FBA47-C3F1-4677-86E7-9B7929C89E4A}">
      <dgm:prSet/>
      <dgm:spPr/>
      <dgm:t>
        <a:bodyPr/>
        <a:lstStyle/>
        <a:p>
          <a:endParaRPr lang="es-MX" b="1">
            <a:latin typeface="+mj-lt"/>
          </a:endParaRPr>
        </a:p>
      </dgm:t>
    </dgm:pt>
    <dgm:pt modelId="{93A61640-8CB5-46B6-958F-741C3374442A}" type="sibTrans" cxnId="{FE0FBA47-C3F1-4677-86E7-9B7929C89E4A}">
      <dgm:prSet/>
      <dgm:spPr/>
      <dgm:t>
        <a:bodyPr/>
        <a:lstStyle/>
        <a:p>
          <a:endParaRPr lang="es-MX" b="1">
            <a:latin typeface="+mj-lt"/>
          </a:endParaRPr>
        </a:p>
      </dgm:t>
    </dgm:pt>
    <dgm:pt modelId="{1528B60A-CB7D-4BAD-9C79-5CF0982D11FB}">
      <dgm:prSet phldrT="[Texto]"/>
      <dgm:spPr/>
      <dgm:t>
        <a:bodyPr/>
        <a:lstStyle/>
        <a:p>
          <a:r>
            <a:rPr lang="es-MX" b="1" dirty="0" smtClean="0">
              <a:latin typeface="+mj-lt"/>
            </a:rPr>
            <a:t>Varios AINEs parecen reducir la incidencia del CA de colon cuando se administran  de manera crónica.</a:t>
          </a:r>
          <a:endParaRPr lang="es-MX" b="1" dirty="0">
            <a:latin typeface="+mj-lt"/>
          </a:endParaRPr>
        </a:p>
      </dgm:t>
    </dgm:pt>
    <dgm:pt modelId="{FE69012E-C16B-43F9-93C2-0A47EFA18EF6}" type="parTrans" cxnId="{5E572A6C-1D4B-4E53-B906-C92ECE0CC74A}">
      <dgm:prSet/>
      <dgm:spPr/>
      <dgm:t>
        <a:bodyPr/>
        <a:lstStyle/>
        <a:p>
          <a:endParaRPr lang="es-MX"/>
        </a:p>
      </dgm:t>
    </dgm:pt>
    <dgm:pt modelId="{8621B691-6B8E-4096-B814-414C41C987B2}" type="sibTrans" cxnId="{5E572A6C-1D4B-4E53-B906-C92ECE0CC74A}">
      <dgm:prSet/>
      <dgm:spPr/>
      <dgm:t>
        <a:bodyPr/>
        <a:lstStyle/>
        <a:p>
          <a:endParaRPr lang="es-MX"/>
        </a:p>
      </dgm:t>
    </dgm:pt>
    <dgm:pt modelId="{477FC4D3-DD28-47A5-8572-F61D534121D4}" type="pres">
      <dgm:prSet presAssocID="{42F5027A-029E-4BF7-BB5A-D395B3458473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8C127E24-9A1F-415A-A476-719F0640F92C}" type="pres">
      <dgm:prSet presAssocID="{D8983C87-88E6-48EC-B898-E115481E0259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F23901B-EA27-4E94-BB6A-A351F51668A3}" type="pres">
      <dgm:prSet presAssocID="{E397287B-A0A8-4FE7-A3A0-D60B650973A0}" presName="sibTrans" presStyleCnt="0"/>
      <dgm:spPr/>
      <dgm:t>
        <a:bodyPr/>
        <a:lstStyle/>
        <a:p>
          <a:endParaRPr lang="es-MX"/>
        </a:p>
      </dgm:t>
    </dgm:pt>
    <dgm:pt modelId="{98B78797-B198-47C6-AA45-8CEA71A81CA3}" type="pres">
      <dgm:prSet presAssocID="{AF93F430-D60E-4752-A543-D784A0CE6189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46697C8-8CA2-43DE-AA4E-F50F9BEEFE01}" type="pres">
      <dgm:prSet presAssocID="{3B125EF6-6FCA-410D-85C1-C2B252238611}" presName="sibTrans" presStyleCnt="0"/>
      <dgm:spPr/>
      <dgm:t>
        <a:bodyPr/>
        <a:lstStyle/>
        <a:p>
          <a:endParaRPr lang="es-MX"/>
        </a:p>
      </dgm:t>
    </dgm:pt>
    <dgm:pt modelId="{C27A3D1B-C4EA-4478-874E-E6C3DE77433C}" type="pres">
      <dgm:prSet presAssocID="{9DC13FD4-3A1B-4667-8606-D38F77A48D95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7CEE9AC-2831-4A8E-8B2B-A4B95167CE73}" type="pres">
      <dgm:prSet presAssocID="{B8057582-87EB-465C-BE06-0E64FC4EE78E}" presName="sibTrans" presStyleCnt="0"/>
      <dgm:spPr/>
      <dgm:t>
        <a:bodyPr/>
        <a:lstStyle/>
        <a:p>
          <a:endParaRPr lang="es-MX"/>
        </a:p>
      </dgm:t>
    </dgm:pt>
    <dgm:pt modelId="{2C01826C-D786-4BDE-8D81-176C31B01638}" type="pres">
      <dgm:prSet presAssocID="{FAC99440-E974-494D-9E9C-E7A356B37980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226743B-5058-4AE3-AECA-16A3A2ABCB22}" type="pres">
      <dgm:prSet presAssocID="{59745E74-1E29-4FB2-AC9A-7F11391EE8C1}" presName="sibTrans" presStyleCnt="0"/>
      <dgm:spPr/>
      <dgm:t>
        <a:bodyPr/>
        <a:lstStyle/>
        <a:p>
          <a:endParaRPr lang="es-MX"/>
        </a:p>
      </dgm:t>
    </dgm:pt>
    <dgm:pt modelId="{9D46F0A6-2667-4DAE-AAE1-D8721BA26867}" type="pres">
      <dgm:prSet presAssocID="{05E13F13-D9F3-42F5-985A-E153078057D4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07820A2-B418-4F51-8B98-06279FCDDF7B}" type="pres">
      <dgm:prSet presAssocID="{93A61640-8CB5-46B6-958F-741C3374442A}" presName="sibTrans" presStyleCnt="0"/>
      <dgm:spPr/>
      <dgm:t>
        <a:bodyPr/>
        <a:lstStyle/>
        <a:p>
          <a:endParaRPr lang="es-MX"/>
        </a:p>
      </dgm:t>
    </dgm:pt>
    <dgm:pt modelId="{15AC4177-734D-4A40-AFE7-3BF7D60EB69E}" type="pres">
      <dgm:prSet presAssocID="{1528B60A-CB7D-4BAD-9C79-5CF0982D11FB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825FADBE-4C67-43E3-B360-1AF82DBF2201}" type="presOf" srcId="{FAC99440-E974-494D-9E9C-E7A356B37980}" destId="{2C01826C-D786-4BDE-8D81-176C31B01638}" srcOrd="0" destOrd="0" presId="urn:microsoft.com/office/officeart/2005/8/layout/default"/>
    <dgm:cxn modelId="{FE0FBA47-C3F1-4677-86E7-9B7929C89E4A}" srcId="{42F5027A-029E-4BF7-BB5A-D395B3458473}" destId="{05E13F13-D9F3-42F5-985A-E153078057D4}" srcOrd="4" destOrd="0" parTransId="{4336F89E-CC84-4649-B98D-65242E675703}" sibTransId="{93A61640-8CB5-46B6-958F-741C3374442A}"/>
    <dgm:cxn modelId="{5E572A6C-1D4B-4E53-B906-C92ECE0CC74A}" srcId="{42F5027A-029E-4BF7-BB5A-D395B3458473}" destId="{1528B60A-CB7D-4BAD-9C79-5CF0982D11FB}" srcOrd="5" destOrd="0" parTransId="{FE69012E-C16B-43F9-93C2-0A47EFA18EF6}" sibTransId="{8621B691-6B8E-4096-B814-414C41C987B2}"/>
    <dgm:cxn modelId="{E2EC3579-1E5B-4D38-B71F-27E528E58CE2}" type="presOf" srcId="{05E13F13-D9F3-42F5-985A-E153078057D4}" destId="{9D46F0A6-2667-4DAE-AAE1-D8721BA26867}" srcOrd="0" destOrd="0" presId="urn:microsoft.com/office/officeart/2005/8/layout/default"/>
    <dgm:cxn modelId="{A46A5E90-4B5B-41C2-B828-23DF946C9F0D}" srcId="{42F5027A-029E-4BF7-BB5A-D395B3458473}" destId="{D8983C87-88E6-48EC-B898-E115481E0259}" srcOrd="0" destOrd="0" parTransId="{D291EE63-AE13-4569-9044-A1C62F69CCDC}" sibTransId="{E397287B-A0A8-4FE7-A3A0-D60B650973A0}"/>
    <dgm:cxn modelId="{4902541D-3EC0-483A-AC2B-1AB772770D7F}" type="presOf" srcId="{9DC13FD4-3A1B-4667-8606-D38F77A48D95}" destId="{C27A3D1B-C4EA-4478-874E-E6C3DE77433C}" srcOrd="0" destOrd="0" presId="urn:microsoft.com/office/officeart/2005/8/layout/default"/>
    <dgm:cxn modelId="{94E76CC2-0DA3-4FE8-849F-99D81E6D9DD8}" srcId="{42F5027A-029E-4BF7-BB5A-D395B3458473}" destId="{9DC13FD4-3A1B-4667-8606-D38F77A48D95}" srcOrd="2" destOrd="0" parTransId="{E87A5186-2D9F-4361-8B26-10A24BA72395}" sibTransId="{B8057582-87EB-465C-BE06-0E64FC4EE78E}"/>
    <dgm:cxn modelId="{A40AA199-0A52-4ED7-8EBA-114C395078BF}" type="presOf" srcId="{42F5027A-029E-4BF7-BB5A-D395B3458473}" destId="{477FC4D3-DD28-47A5-8572-F61D534121D4}" srcOrd="0" destOrd="0" presId="urn:microsoft.com/office/officeart/2005/8/layout/default"/>
    <dgm:cxn modelId="{34E33EB5-B337-40C5-8344-8689B2337425}" srcId="{42F5027A-029E-4BF7-BB5A-D395B3458473}" destId="{AF93F430-D60E-4752-A543-D784A0CE6189}" srcOrd="1" destOrd="0" parTransId="{289AF9F4-4AD8-4E34-A82E-5BD070E24883}" sibTransId="{3B125EF6-6FCA-410D-85C1-C2B252238611}"/>
    <dgm:cxn modelId="{FACAAEF3-8A56-4803-88EE-54D5DE7CBDF0}" srcId="{42F5027A-029E-4BF7-BB5A-D395B3458473}" destId="{FAC99440-E974-494D-9E9C-E7A356B37980}" srcOrd="3" destOrd="0" parTransId="{D566871A-2381-4231-AEAE-9557E44994B9}" sibTransId="{59745E74-1E29-4FB2-AC9A-7F11391EE8C1}"/>
    <dgm:cxn modelId="{48FADCB6-DC57-4E57-BBEF-9A8E7EC77E7B}" type="presOf" srcId="{1528B60A-CB7D-4BAD-9C79-5CF0982D11FB}" destId="{15AC4177-734D-4A40-AFE7-3BF7D60EB69E}" srcOrd="0" destOrd="0" presId="urn:microsoft.com/office/officeart/2005/8/layout/default"/>
    <dgm:cxn modelId="{04292442-C1B1-44B5-B2F6-EF85D83EF6EB}" type="presOf" srcId="{D8983C87-88E6-48EC-B898-E115481E0259}" destId="{8C127E24-9A1F-415A-A476-719F0640F92C}" srcOrd="0" destOrd="0" presId="urn:microsoft.com/office/officeart/2005/8/layout/default"/>
    <dgm:cxn modelId="{BFC89A2E-332B-41CC-B4AE-AFA1E0381410}" type="presOf" srcId="{AF93F430-D60E-4752-A543-D784A0CE6189}" destId="{98B78797-B198-47C6-AA45-8CEA71A81CA3}" srcOrd="0" destOrd="0" presId="urn:microsoft.com/office/officeart/2005/8/layout/default"/>
    <dgm:cxn modelId="{EBA451A7-F46F-4F9E-BCDE-E08590D79437}" type="presParOf" srcId="{477FC4D3-DD28-47A5-8572-F61D534121D4}" destId="{8C127E24-9A1F-415A-A476-719F0640F92C}" srcOrd="0" destOrd="0" presId="urn:microsoft.com/office/officeart/2005/8/layout/default"/>
    <dgm:cxn modelId="{3CC756C8-3FA6-4862-A3C6-D3265656A624}" type="presParOf" srcId="{477FC4D3-DD28-47A5-8572-F61D534121D4}" destId="{4F23901B-EA27-4E94-BB6A-A351F51668A3}" srcOrd="1" destOrd="0" presId="urn:microsoft.com/office/officeart/2005/8/layout/default"/>
    <dgm:cxn modelId="{31814729-5C2C-4940-A219-9437FCE64634}" type="presParOf" srcId="{477FC4D3-DD28-47A5-8572-F61D534121D4}" destId="{98B78797-B198-47C6-AA45-8CEA71A81CA3}" srcOrd="2" destOrd="0" presId="urn:microsoft.com/office/officeart/2005/8/layout/default"/>
    <dgm:cxn modelId="{2CB6CEF3-5C94-4FA9-BF34-0CDD16ACDC56}" type="presParOf" srcId="{477FC4D3-DD28-47A5-8572-F61D534121D4}" destId="{746697C8-8CA2-43DE-AA4E-F50F9BEEFE01}" srcOrd="3" destOrd="0" presId="urn:microsoft.com/office/officeart/2005/8/layout/default"/>
    <dgm:cxn modelId="{3630BDE6-776F-4E46-BC44-2F5C9EC20C8E}" type="presParOf" srcId="{477FC4D3-DD28-47A5-8572-F61D534121D4}" destId="{C27A3D1B-C4EA-4478-874E-E6C3DE77433C}" srcOrd="4" destOrd="0" presId="urn:microsoft.com/office/officeart/2005/8/layout/default"/>
    <dgm:cxn modelId="{65734A61-10A2-4A66-B8A4-D7C9741E2546}" type="presParOf" srcId="{477FC4D3-DD28-47A5-8572-F61D534121D4}" destId="{D7CEE9AC-2831-4A8E-8B2B-A4B95167CE73}" srcOrd="5" destOrd="0" presId="urn:microsoft.com/office/officeart/2005/8/layout/default"/>
    <dgm:cxn modelId="{14E17159-3228-4796-B3B1-79201205D775}" type="presParOf" srcId="{477FC4D3-DD28-47A5-8572-F61D534121D4}" destId="{2C01826C-D786-4BDE-8D81-176C31B01638}" srcOrd="6" destOrd="0" presId="urn:microsoft.com/office/officeart/2005/8/layout/default"/>
    <dgm:cxn modelId="{45A5A592-525F-4725-AAC4-06DC56024D00}" type="presParOf" srcId="{477FC4D3-DD28-47A5-8572-F61D534121D4}" destId="{F226743B-5058-4AE3-AECA-16A3A2ABCB22}" srcOrd="7" destOrd="0" presId="urn:microsoft.com/office/officeart/2005/8/layout/default"/>
    <dgm:cxn modelId="{C0D4749C-1151-4A6C-87EB-68D4644E07F5}" type="presParOf" srcId="{477FC4D3-DD28-47A5-8572-F61D534121D4}" destId="{9D46F0A6-2667-4DAE-AAE1-D8721BA26867}" srcOrd="8" destOrd="0" presId="urn:microsoft.com/office/officeart/2005/8/layout/default"/>
    <dgm:cxn modelId="{20A0D8C8-CEC6-4157-9D02-BC79BA3A484E}" type="presParOf" srcId="{477FC4D3-DD28-47A5-8572-F61D534121D4}" destId="{707820A2-B418-4F51-8B98-06279FCDDF7B}" srcOrd="9" destOrd="0" presId="urn:microsoft.com/office/officeart/2005/8/layout/default"/>
    <dgm:cxn modelId="{6F0FE927-F01F-4F15-AE53-66CA4CFC0015}" type="presParOf" srcId="{477FC4D3-DD28-47A5-8572-F61D534121D4}" destId="{15AC4177-734D-4A40-AFE7-3BF7D60EB69E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0.xml><?xml version="1.0" encoding="utf-8"?>
<dgm:dataModel xmlns:dgm="http://schemas.openxmlformats.org/drawingml/2006/diagram" xmlns:a="http://schemas.openxmlformats.org/drawingml/2006/main">
  <dgm:ptLst>
    <dgm:pt modelId="{A68CA30C-4591-43BE-BF2E-0DC727F3DF89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93285A66-5CE6-4E51-BAF1-95796177806F}">
      <dgm:prSet phldrT="[Texto]" custT="1"/>
      <dgm:spPr>
        <a:blipFill rotWithShape="1">
          <a:blip xmlns:r="http://schemas.openxmlformats.org/officeDocument/2006/relationships" r:embed="rId1"/>
          <a:stretch>
            <a:fillRect r="-1134"/>
          </a:stretch>
        </a:blipFill>
      </dgm:spPr>
      <dgm:t>
        <a:bodyPr/>
        <a:lstStyle/>
        <a:p>
          <a:r>
            <a:rPr lang="es-MX">
              <a:noFill/>
            </a:rPr>
            <a:t> </a:t>
          </a:r>
        </a:p>
      </dgm:t>
    </dgm:pt>
    <dgm:pt modelId="{2EEC9C12-24ED-42BA-8AC2-5D39A83DBC76}" type="parTrans" cxnId="{EB091D1B-22A6-4076-815E-13E31007590F}">
      <dgm:prSet/>
      <dgm:spPr/>
      <dgm:t>
        <a:bodyPr/>
        <a:lstStyle/>
        <a:p>
          <a:endParaRPr lang="es-MX" sz="2000" b="1">
            <a:latin typeface="+mj-lt"/>
          </a:endParaRPr>
        </a:p>
      </dgm:t>
    </dgm:pt>
    <dgm:pt modelId="{A48F01E3-7074-4902-A885-4D9C5D1020C9}" type="sibTrans" cxnId="{EB091D1B-22A6-4076-815E-13E31007590F}">
      <dgm:prSet/>
      <dgm:spPr/>
      <dgm:t>
        <a:bodyPr/>
        <a:lstStyle/>
        <a:p>
          <a:endParaRPr lang="es-MX" sz="2000" b="1">
            <a:latin typeface="+mj-lt"/>
          </a:endParaRPr>
        </a:p>
      </dgm:t>
    </dgm:pt>
    <dgm:pt modelId="{A5784531-B627-415B-9F1C-EF010A7E1D58}">
      <dgm:prSet phldrT="[Texto]" custT="1"/>
      <dgm:spPr/>
      <dgm:t>
        <a:bodyPr/>
        <a:lstStyle/>
        <a:p>
          <a:r>
            <a:rPr lang="es-MX" sz="2000" b="1" dirty="0" smtClean="0">
              <a:latin typeface="+mj-lt"/>
            </a:rPr>
            <a:t>Concentración plasmática máxima en 1 a 2 h. </a:t>
          </a:r>
          <a:endParaRPr lang="es-MX" sz="2000" b="1" dirty="0">
            <a:latin typeface="+mj-lt"/>
          </a:endParaRPr>
        </a:p>
      </dgm:t>
    </dgm:pt>
    <dgm:pt modelId="{B713E188-87EC-4EDF-916A-90EEC9071B80}" type="parTrans" cxnId="{B33C0540-CDEF-40F6-9848-2A4B25ED996E}">
      <dgm:prSet/>
      <dgm:spPr/>
      <dgm:t>
        <a:bodyPr/>
        <a:lstStyle/>
        <a:p>
          <a:endParaRPr lang="es-MX" sz="2000" b="1">
            <a:latin typeface="+mj-lt"/>
          </a:endParaRPr>
        </a:p>
      </dgm:t>
    </dgm:pt>
    <dgm:pt modelId="{DF728EBB-8F2E-4525-8C63-D5B9B6E380F8}" type="sibTrans" cxnId="{B33C0540-CDEF-40F6-9848-2A4B25ED996E}">
      <dgm:prSet/>
      <dgm:spPr/>
      <dgm:t>
        <a:bodyPr/>
        <a:lstStyle/>
        <a:p>
          <a:endParaRPr lang="es-MX" sz="2000" b="1">
            <a:latin typeface="+mj-lt"/>
          </a:endParaRPr>
        </a:p>
      </dgm:t>
    </dgm:pt>
    <dgm:pt modelId="{F0B52A92-BFA7-496D-8ED0-240C8D0B2303}">
      <dgm:prSet phldrT="[Texto]" custT="1"/>
      <dgm:spPr/>
      <dgm:t>
        <a:bodyPr/>
        <a:lstStyle/>
        <a:p>
          <a:r>
            <a:rPr lang="es-MX" sz="2000" b="1" dirty="0" smtClean="0">
              <a:latin typeface="+mj-lt"/>
            </a:rPr>
            <a:t>Se hidroliza con rapidez hasta </a:t>
          </a:r>
          <a:r>
            <a:rPr lang="es-MX" sz="2000" b="1" dirty="0" err="1" smtClean="0">
              <a:latin typeface="+mj-lt"/>
            </a:rPr>
            <a:t>ác</a:t>
          </a:r>
          <a:r>
            <a:rPr lang="es-MX" sz="2000" b="1" dirty="0" smtClean="0">
              <a:latin typeface="+mj-lt"/>
            </a:rPr>
            <a:t>. acético y salicilato  </a:t>
          </a:r>
          <a:endParaRPr lang="es-MX" sz="2000" b="1" dirty="0">
            <a:latin typeface="+mj-lt"/>
          </a:endParaRPr>
        </a:p>
      </dgm:t>
    </dgm:pt>
    <dgm:pt modelId="{EADFA61C-5188-4F8A-AA88-FD6F83118865}" type="parTrans" cxnId="{BF7EA7FA-9CA8-483F-B8E1-47CFA1F99EA0}">
      <dgm:prSet/>
      <dgm:spPr/>
      <dgm:t>
        <a:bodyPr/>
        <a:lstStyle/>
        <a:p>
          <a:endParaRPr lang="es-MX" sz="2000" b="1">
            <a:latin typeface="+mj-lt"/>
          </a:endParaRPr>
        </a:p>
      </dgm:t>
    </dgm:pt>
    <dgm:pt modelId="{70AEECE6-B576-419E-BDD3-20B38F4A457E}" type="sibTrans" cxnId="{BF7EA7FA-9CA8-483F-B8E1-47CFA1F99EA0}">
      <dgm:prSet/>
      <dgm:spPr/>
      <dgm:t>
        <a:bodyPr/>
        <a:lstStyle/>
        <a:p>
          <a:endParaRPr lang="es-MX" sz="2000" b="1">
            <a:latin typeface="+mj-lt"/>
          </a:endParaRPr>
        </a:p>
      </dgm:t>
    </dgm:pt>
    <dgm:pt modelId="{BAE33948-F027-499C-9E6A-30C089FC75BD}">
      <dgm:prSet phldrT="[Texto]" custT="1"/>
      <dgm:spPr/>
      <dgm:t>
        <a:bodyPr/>
        <a:lstStyle/>
        <a:p>
          <a:r>
            <a:rPr lang="es-MX" sz="2000" b="1" dirty="0" smtClean="0">
              <a:latin typeface="+mj-lt"/>
            </a:rPr>
            <a:t>Vida media sérica de 15 min</a:t>
          </a:r>
          <a:endParaRPr lang="es-MX" sz="2000" b="1" dirty="0">
            <a:latin typeface="+mj-lt"/>
          </a:endParaRPr>
        </a:p>
      </dgm:t>
    </dgm:pt>
    <dgm:pt modelId="{36E23BD6-4E0F-4A4A-B32E-192C4FD83917}" type="parTrans" cxnId="{E742BC92-D34C-4E15-93A8-2207AD793531}">
      <dgm:prSet/>
      <dgm:spPr/>
      <dgm:t>
        <a:bodyPr/>
        <a:lstStyle/>
        <a:p>
          <a:endParaRPr lang="es-MX" sz="2000" b="1">
            <a:latin typeface="+mj-lt"/>
          </a:endParaRPr>
        </a:p>
      </dgm:t>
    </dgm:pt>
    <dgm:pt modelId="{7D37D1C9-4115-41AC-A335-8F21F7B75AFD}" type="sibTrans" cxnId="{E742BC92-D34C-4E15-93A8-2207AD793531}">
      <dgm:prSet/>
      <dgm:spPr/>
      <dgm:t>
        <a:bodyPr/>
        <a:lstStyle/>
        <a:p>
          <a:endParaRPr lang="es-MX" sz="2000" b="1">
            <a:latin typeface="+mj-lt"/>
          </a:endParaRPr>
        </a:p>
      </dgm:t>
    </dgm:pt>
    <dgm:pt modelId="{E706CF51-184B-4CD1-BBBD-68CAF2ADD102}">
      <dgm:prSet phldrT="[Texto]" custT="1"/>
      <dgm:spPr/>
      <dgm:t>
        <a:bodyPr/>
        <a:lstStyle/>
        <a:p>
          <a:r>
            <a:rPr lang="es-MX" sz="2000" b="1" dirty="0" smtClean="0">
              <a:latin typeface="+mj-lt"/>
            </a:rPr>
            <a:t>La alcalinización de la orina aumenta la velocidad de excreción del salicilato libre.</a:t>
          </a:r>
          <a:endParaRPr lang="es-MX" sz="2000" b="1" dirty="0">
            <a:latin typeface="+mj-lt"/>
          </a:endParaRPr>
        </a:p>
      </dgm:t>
    </dgm:pt>
    <dgm:pt modelId="{A621A7DF-0584-4536-951F-712108F9089F}" type="parTrans" cxnId="{F1D388C1-EFD6-4C46-895C-AAE5A544C053}">
      <dgm:prSet/>
      <dgm:spPr/>
      <dgm:t>
        <a:bodyPr/>
        <a:lstStyle/>
        <a:p>
          <a:endParaRPr lang="es-MX" sz="2000" b="1">
            <a:latin typeface="+mj-lt"/>
          </a:endParaRPr>
        </a:p>
      </dgm:t>
    </dgm:pt>
    <dgm:pt modelId="{0AFF5BCE-505A-4A09-8944-3153011FCF6E}" type="sibTrans" cxnId="{F1D388C1-EFD6-4C46-895C-AAE5A544C053}">
      <dgm:prSet/>
      <dgm:spPr/>
      <dgm:t>
        <a:bodyPr/>
        <a:lstStyle/>
        <a:p>
          <a:endParaRPr lang="es-MX" sz="2000" b="1">
            <a:latin typeface="+mj-lt"/>
          </a:endParaRPr>
        </a:p>
      </dgm:t>
    </dgm:pt>
    <dgm:pt modelId="{EC76C692-5EDC-40BD-B3F9-2709E47611F0}" type="pres">
      <dgm:prSet presAssocID="{A68CA30C-4591-43BE-BF2E-0DC727F3DF89}" presName="diagram" presStyleCnt="0">
        <dgm:presLayoutVars>
          <dgm:dir/>
          <dgm:resizeHandles val="exact"/>
        </dgm:presLayoutVars>
      </dgm:prSet>
      <dgm:spPr/>
    </dgm:pt>
    <dgm:pt modelId="{ACF7DE63-4C7E-4C59-AF43-A6EF062059E4}" type="pres">
      <dgm:prSet presAssocID="{93285A66-5CE6-4E51-BAF1-95796177806F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52E14EB-39E2-4A07-9459-96970E48FCE7}" type="pres">
      <dgm:prSet presAssocID="{A48F01E3-7074-4902-A885-4D9C5D1020C9}" presName="sibTrans" presStyleCnt="0"/>
      <dgm:spPr/>
    </dgm:pt>
    <dgm:pt modelId="{320325E8-74CA-47B5-B0B1-E5DFF6929A0D}" type="pres">
      <dgm:prSet presAssocID="{A5784531-B627-415B-9F1C-EF010A7E1D58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5A05D28-9828-4E48-924B-B2FF74BF57FD}" type="pres">
      <dgm:prSet presAssocID="{DF728EBB-8F2E-4525-8C63-D5B9B6E380F8}" presName="sibTrans" presStyleCnt="0"/>
      <dgm:spPr/>
    </dgm:pt>
    <dgm:pt modelId="{F17C7B71-8C93-4714-9E85-97EAA0812C07}" type="pres">
      <dgm:prSet presAssocID="{F0B52A92-BFA7-496D-8ED0-240C8D0B2303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8520A55-7277-47C0-BDB4-9B0A90E65D9F}" type="pres">
      <dgm:prSet presAssocID="{70AEECE6-B576-419E-BDD3-20B38F4A457E}" presName="sibTrans" presStyleCnt="0"/>
      <dgm:spPr/>
    </dgm:pt>
    <dgm:pt modelId="{2D5A2BD2-5C03-4CB8-8EAF-6E3E23383BA0}" type="pres">
      <dgm:prSet presAssocID="{BAE33948-F027-499C-9E6A-30C089FC75BD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68A0C0E-1DE5-4B2F-8560-9B0F85612D4E}" type="pres">
      <dgm:prSet presAssocID="{7D37D1C9-4115-41AC-A335-8F21F7B75AFD}" presName="sibTrans" presStyleCnt="0"/>
      <dgm:spPr/>
    </dgm:pt>
    <dgm:pt modelId="{6573F508-28CB-4782-BE09-F5890BDC9BD2}" type="pres">
      <dgm:prSet presAssocID="{E706CF51-184B-4CD1-BBBD-68CAF2ADD102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4C8B6D0D-E1B1-41ED-8FEC-EB1735AACD30}" type="presOf" srcId="{A68CA30C-4591-43BE-BF2E-0DC727F3DF89}" destId="{EC76C692-5EDC-40BD-B3F9-2709E47611F0}" srcOrd="0" destOrd="0" presId="urn:microsoft.com/office/officeart/2005/8/layout/default"/>
    <dgm:cxn modelId="{18DF2CAA-D582-4211-9FB8-4B1A0999B655}" type="presOf" srcId="{E706CF51-184B-4CD1-BBBD-68CAF2ADD102}" destId="{6573F508-28CB-4782-BE09-F5890BDC9BD2}" srcOrd="0" destOrd="0" presId="urn:microsoft.com/office/officeart/2005/8/layout/default"/>
    <dgm:cxn modelId="{BF7EA7FA-9CA8-483F-B8E1-47CFA1F99EA0}" srcId="{A68CA30C-4591-43BE-BF2E-0DC727F3DF89}" destId="{F0B52A92-BFA7-496D-8ED0-240C8D0B2303}" srcOrd="2" destOrd="0" parTransId="{EADFA61C-5188-4F8A-AA88-FD6F83118865}" sibTransId="{70AEECE6-B576-419E-BDD3-20B38F4A457E}"/>
    <dgm:cxn modelId="{5330C311-510F-4AC5-BF01-B9B6CB0B8E17}" type="presOf" srcId="{A5784531-B627-415B-9F1C-EF010A7E1D58}" destId="{320325E8-74CA-47B5-B0B1-E5DFF6929A0D}" srcOrd="0" destOrd="0" presId="urn:microsoft.com/office/officeart/2005/8/layout/default"/>
    <dgm:cxn modelId="{EB091D1B-22A6-4076-815E-13E31007590F}" srcId="{A68CA30C-4591-43BE-BF2E-0DC727F3DF89}" destId="{93285A66-5CE6-4E51-BAF1-95796177806F}" srcOrd="0" destOrd="0" parTransId="{2EEC9C12-24ED-42BA-8AC2-5D39A83DBC76}" sibTransId="{A48F01E3-7074-4902-A885-4D9C5D1020C9}"/>
    <dgm:cxn modelId="{B33C0540-CDEF-40F6-9848-2A4B25ED996E}" srcId="{A68CA30C-4591-43BE-BF2E-0DC727F3DF89}" destId="{A5784531-B627-415B-9F1C-EF010A7E1D58}" srcOrd="1" destOrd="0" parTransId="{B713E188-87EC-4EDF-916A-90EEC9071B80}" sibTransId="{DF728EBB-8F2E-4525-8C63-D5B9B6E380F8}"/>
    <dgm:cxn modelId="{AAEE4B6D-D047-44E8-80DA-40CB35624B4B}" type="presOf" srcId="{93285A66-5CE6-4E51-BAF1-95796177806F}" destId="{ACF7DE63-4C7E-4C59-AF43-A6EF062059E4}" srcOrd="0" destOrd="0" presId="urn:microsoft.com/office/officeart/2005/8/layout/default"/>
    <dgm:cxn modelId="{32F3660B-9C21-4129-95E8-1E96F6456669}" type="presOf" srcId="{BAE33948-F027-499C-9E6A-30C089FC75BD}" destId="{2D5A2BD2-5C03-4CB8-8EAF-6E3E23383BA0}" srcOrd="0" destOrd="0" presId="urn:microsoft.com/office/officeart/2005/8/layout/default"/>
    <dgm:cxn modelId="{E742BC92-D34C-4E15-93A8-2207AD793531}" srcId="{A68CA30C-4591-43BE-BF2E-0DC727F3DF89}" destId="{BAE33948-F027-499C-9E6A-30C089FC75BD}" srcOrd="3" destOrd="0" parTransId="{36E23BD6-4E0F-4A4A-B32E-192C4FD83917}" sibTransId="{7D37D1C9-4115-41AC-A335-8F21F7B75AFD}"/>
    <dgm:cxn modelId="{BC410FED-DBCB-40B8-BC49-818742853696}" type="presOf" srcId="{F0B52A92-BFA7-496D-8ED0-240C8D0B2303}" destId="{F17C7B71-8C93-4714-9E85-97EAA0812C07}" srcOrd="0" destOrd="0" presId="urn:microsoft.com/office/officeart/2005/8/layout/default"/>
    <dgm:cxn modelId="{F1D388C1-EFD6-4C46-895C-AAE5A544C053}" srcId="{A68CA30C-4591-43BE-BF2E-0DC727F3DF89}" destId="{E706CF51-184B-4CD1-BBBD-68CAF2ADD102}" srcOrd="4" destOrd="0" parTransId="{A621A7DF-0584-4536-951F-712108F9089F}" sibTransId="{0AFF5BCE-505A-4A09-8944-3153011FCF6E}"/>
    <dgm:cxn modelId="{DAAAFC2D-0A08-4297-8881-7E347C2AEB97}" type="presParOf" srcId="{EC76C692-5EDC-40BD-B3F9-2709E47611F0}" destId="{ACF7DE63-4C7E-4C59-AF43-A6EF062059E4}" srcOrd="0" destOrd="0" presId="urn:microsoft.com/office/officeart/2005/8/layout/default"/>
    <dgm:cxn modelId="{278CF410-9580-46B1-A3BB-456DDB62556C}" type="presParOf" srcId="{EC76C692-5EDC-40BD-B3F9-2709E47611F0}" destId="{D52E14EB-39E2-4A07-9459-96970E48FCE7}" srcOrd="1" destOrd="0" presId="urn:microsoft.com/office/officeart/2005/8/layout/default"/>
    <dgm:cxn modelId="{01370991-AE86-4E5C-93B5-7CBCD2777093}" type="presParOf" srcId="{EC76C692-5EDC-40BD-B3F9-2709E47611F0}" destId="{320325E8-74CA-47B5-B0B1-E5DFF6929A0D}" srcOrd="2" destOrd="0" presId="urn:microsoft.com/office/officeart/2005/8/layout/default"/>
    <dgm:cxn modelId="{1ED55A2B-DED3-4E3C-87D7-2A677F21F762}" type="presParOf" srcId="{EC76C692-5EDC-40BD-B3F9-2709E47611F0}" destId="{B5A05D28-9828-4E48-924B-B2FF74BF57FD}" srcOrd="3" destOrd="0" presId="urn:microsoft.com/office/officeart/2005/8/layout/default"/>
    <dgm:cxn modelId="{204790BF-F153-4E40-BCD1-F6C0114B1CA7}" type="presParOf" srcId="{EC76C692-5EDC-40BD-B3F9-2709E47611F0}" destId="{F17C7B71-8C93-4714-9E85-97EAA0812C07}" srcOrd="4" destOrd="0" presId="urn:microsoft.com/office/officeart/2005/8/layout/default"/>
    <dgm:cxn modelId="{2FB094DC-2155-4B39-8945-E1458560B4EB}" type="presParOf" srcId="{EC76C692-5EDC-40BD-B3F9-2709E47611F0}" destId="{18520A55-7277-47C0-BDB4-9B0A90E65D9F}" srcOrd="5" destOrd="0" presId="urn:microsoft.com/office/officeart/2005/8/layout/default"/>
    <dgm:cxn modelId="{B773C862-07B5-4270-B79A-CF27D9694E75}" type="presParOf" srcId="{EC76C692-5EDC-40BD-B3F9-2709E47611F0}" destId="{2D5A2BD2-5C03-4CB8-8EAF-6E3E23383BA0}" srcOrd="6" destOrd="0" presId="urn:microsoft.com/office/officeart/2005/8/layout/default"/>
    <dgm:cxn modelId="{DE497E01-36EC-46A0-8154-7934BFC34FA0}" type="presParOf" srcId="{EC76C692-5EDC-40BD-B3F9-2709E47611F0}" destId="{E68A0C0E-1DE5-4B2F-8560-9B0F85612D4E}" srcOrd="7" destOrd="0" presId="urn:microsoft.com/office/officeart/2005/8/layout/default"/>
    <dgm:cxn modelId="{EC120A27-2950-4B43-A685-B717F0E66AE4}" type="presParOf" srcId="{EC76C692-5EDC-40BD-B3F9-2709E47611F0}" destId="{6573F508-28CB-4782-BE09-F5890BDC9BD2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68CA30C-4591-43BE-BF2E-0DC727F3DF89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mc:AlternateContent xmlns:mc="http://schemas.openxmlformats.org/markup-compatibility/2006" xmlns:a14="http://schemas.microsoft.com/office/drawing/2010/main">
      <mc:Choice Requires="a14">
        <dgm:pt modelId="{93285A66-5CE6-4E51-BAF1-95796177806F}">
          <dgm:prSet phldrT="[Texto]" custT="1"/>
          <dgm:spPr/>
          <dgm:t>
            <a:bodyPr/>
            <a:lstStyle/>
            <a:p>
              <a:r>
                <a:rPr lang="es-MX" sz="2000" b="1" dirty="0" smtClean="0">
                  <a:latin typeface="+mj-lt"/>
                </a:rPr>
                <a:t>Ácido orgánico simple con </a:t>
              </a:r>
              <a14:m>
                <m:oMath xmlns:m="http://schemas.openxmlformats.org/officeDocument/2006/math">
                  <m:sSub>
                    <m:sSubPr>
                      <m:ctrlPr>
                        <a:rPr lang="es-MX" sz="2000" b="1" i="1" smtClean="0"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a:rPr lang="es-MX" sz="2000" b="1" i="1" smtClean="0">
                          <a:latin typeface="Cambria Math"/>
                        </a:rPr>
                        <m:t>𝒑𝑲</m:t>
                      </m:r>
                    </m:e>
                    <m:sub>
                      <m:r>
                        <a:rPr lang="es-MX" sz="2000" b="1" i="1" smtClean="0">
                          <a:latin typeface="Cambria Math"/>
                        </a:rPr>
                        <m:t>𝒂</m:t>
                      </m:r>
                    </m:sub>
                  </m:sSub>
                </m:oMath>
              </a14:m>
              <a:r>
                <a:rPr lang="es-MX" sz="2000" b="1" dirty="0" smtClean="0">
                  <a:latin typeface="+mj-lt"/>
                </a:rPr>
                <a:t> de 3.5.	 </a:t>
              </a:r>
              <a:endParaRPr lang="es-MX" sz="2000" b="1" dirty="0">
                <a:latin typeface="+mj-lt"/>
              </a:endParaRPr>
            </a:p>
          </dgm:t>
        </dgm:pt>
      </mc:Choice>
      <mc:Fallback xmlns="">
        <dgm:pt modelId="{93285A66-5CE6-4E51-BAF1-95796177806F}">
          <dgm:prSet phldrT="[Texto]" custT="1"/>
          <dgm:spPr/>
          <dgm:t>
            <a:bodyPr/>
            <a:lstStyle/>
            <a:p>
              <a:r>
                <a:rPr lang="es-MX" sz="2000" b="1" dirty="0" smtClean="0">
                  <a:latin typeface="+mj-lt"/>
                </a:rPr>
                <a:t>Ácido orgánico simple con </a:t>
              </a:r>
              <a:r>
                <a:rPr lang="es-MX" sz="2000" b="1" i="0" smtClean="0">
                  <a:latin typeface="Cambria Math"/>
                </a:rPr>
                <a:t>〖𝒑𝑲〗_𝒂</a:t>
              </a:r>
              <a:r>
                <a:rPr lang="es-MX" sz="2000" b="1" dirty="0" smtClean="0">
                  <a:latin typeface="+mj-lt"/>
                </a:rPr>
                <a:t> de 3.5.	 </a:t>
              </a:r>
              <a:endParaRPr lang="es-MX" sz="2000" b="1" dirty="0">
                <a:latin typeface="+mj-lt"/>
              </a:endParaRPr>
            </a:p>
          </dgm:t>
        </dgm:pt>
      </mc:Fallback>
    </mc:AlternateContent>
    <dgm:pt modelId="{2EEC9C12-24ED-42BA-8AC2-5D39A83DBC76}" type="parTrans" cxnId="{EB091D1B-22A6-4076-815E-13E31007590F}">
      <dgm:prSet/>
      <dgm:spPr/>
      <dgm:t>
        <a:bodyPr/>
        <a:lstStyle/>
        <a:p>
          <a:endParaRPr lang="es-MX" sz="2000" b="1">
            <a:latin typeface="+mj-lt"/>
          </a:endParaRPr>
        </a:p>
      </dgm:t>
    </dgm:pt>
    <dgm:pt modelId="{A48F01E3-7074-4902-A885-4D9C5D1020C9}" type="sibTrans" cxnId="{EB091D1B-22A6-4076-815E-13E31007590F}">
      <dgm:prSet/>
      <dgm:spPr/>
      <dgm:t>
        <a:bodyPr/>
        <a:lstStyle/>
        <a:p>
          <a:endParaRPr lang="es-MX" sz="2000" b="1">
            <a:latin typeface="+mj-lt"/>
          </a:endParaRPr>
        </a:p>
      </dgm:t>
    </dgm:pt>
    <dgm:pt modelId="{A5784531-B627-415B-9F1C-EF010A7E1D58}">
      <dgm:prSet phldrT="[Texto]" custT="1"/>
      <dgm:spPr/>
      <dgm:t>
        <a:bodyPr/>
        <a:lstStyle/>
        <a:p>
          <a:r>
            <a:rPr lang="es-MX" sz="2000" b="1" dirty="0" smtClean="0">
              <a:latin typeface="+mj-lt"/>
            </a:rPr>
            <a:t>Concentración plasmática máxima en 1 a 2 h. </a:t>
          </a:r>
          <a:endParaRPr lang="es-MX" sz="2000" b="1" dirty="0">
            <a:latin typeface="+mj-lt"/>
          </a:endParaRPr>
        </a:p>
      </dgm:t>
    </dgm:pt>
    <dgm:pt modelId="{B713E188-87EC-4EDF-916A-90EEC9071B80}" type="parTrans" cxnId="{B33C0540-CDEF-40F6-9848-2A4B25ED996E}">
      <dgm:prSet/>
      <dgm:spPr/>
      <dgm:t>
        <a:bodyPr/>
        <a:lstStyle/>
        <a:p>
          <a:endParaRPr lang="es-MX" sz="2000" b="1">
            <a:latin typeface="+mj-lt"/>
          </a:endParaRPr>
        </a:p>
      </dgm:t>
    </dgm:pt>
    <dgm:pt modelId="{DF728EBB-8F2E-4525-8C63-D5B9B6E380F8}" type="sibTrans" cxnId="{B33C0540-CDEF-40F6-9848-2A4B25ED996E}">
      <dgm:prSet/>
      <dgm:spPr/>
      <dgm:t>
        <a:bodyPr/>
        <a:lstStyle/>
        <a:p>
          <a:endParaRPr lang="es-MX" sz="2000" b="1">
            <a:latin typeface="+mj-lt"/>
          </a:endParaRPr>
        </a:p>
      </dgm:t>
    </dgm:pt>
    <dgm:pt modelId="{F0B52A92-BFA7-496D-8ED0-240C8D0B2303}">
      <dgm:prSet phldrT="[Texto]" custT="1"/>
      <dgm:spPr/>
      <dgm:t>
        <a:bodyPr/>
        <a:lstStyle/>
        <a:p>
          <a:r>
            <a:rPr lang="es-MX" sz="2000" b="1" dirty="0" smtClean="0">
              <a:latin typeface="+mj-lt"/>
            </a:rPr>
            <a:t>Se hidroliza con rapidez hasta ác. acético y salicilato  </a:t>
          </a:r>
          <a:endParaRPr lang="es-MX" sz="2000" b="1" dirty="0">
            <a:latin typeface="+mj-lt"/>
          </a:endParaRPr>
        </a:p>
      </dgm:t>
    </dgm:pt>
    <dgm:pt modelId="{EADFA61C-5188-4F8A-AA88-FD6F83118865}" type="parTrans" cxnId="{BF7EA7FA-9CA8-483F-B8E1-47CFA1F99EA0}">
      <dgm:prSet/>
      <dgm:spPr/>
      <dgm:t>
        <a:bodyPr/>
        <a:lstStyle/>
        <a:p>
          <a:endParaRPr lang="es-MX" sz="2000" b="1">
            <a:latin typeface="+mj-lt"/>
          </a:endParaRPr>
        </a:p>
      </dgm:t>
    </dgm:pt>
    <dgm:pt modelId="{70AEECE6-B576-419E-BDD3-20B38F4A457E}" type="sibTrans" cxnId="{BF7EA7FA-9CA8-483F-B8E1-47CFA1F99EA0}">
      <dgm:prSet/>
      <dgm:spPr/>
      <dgm:t>
        <a:bodyPr/>
        <a:lstStyle/>
        <a:p>
          <a:endParaRPr lang="es-MX" sz="2000" b="1">
            <a:latin typeface="+mj-lt"/>
          </a:endParaRPr>
        </a:p>
      </dgm:t>
    </dgm:pt>
    <dgm:pt modelId="{BAE33948-F027-499C-9E6A-30C089FC75BD}">
      <dgm:prSet phldrT="[Texto]" custT="1"/>
      <dgm:spPr/>
      <dgm:t>
        <a:bodyPr/>
        <a:lstStyle/>
        <a:p>
          <a:r>
            <a:rPr lang="es-MX" sz="2000" b="1" dirty="0" smtClean="0">
              <a:latin typeface="+mj-lt"/>
            </a:rPr>
            <a:t>Vida media sérica de 15 min</a:t>
          </a:r>
          <a:endParaRPr lang="es-MX" sz="2000" b="1" dirty="0">
            <a:latin typeface="+mj-lt"/>
          </a:endParaRPr>
        </a:p>
      </dgm:t>
    </dgm:pt>
    <dgm:pt modelId="{36E23BD6-4E0F-4A4A-B32E-192C4FD83917}" type="parTrans" cxnId="{E742BC92-D34C-4E15-93A8-2207AD793531}">
      <dgm:prSet/>
      <dgm:spPr/>
      <dgm:t>
        <a:bodyPr/>
        <a:lstStyle/>
        <a:p>
          <a:endParaRPr lang="es-MX" sz="2000" b="1">
            <a:latin typeface="+mj-lt"/>
          </a:endParaRPr>
        </a:p>
      </dgm:t>
    </dgm:pt>
    <dgm:pt modelId="{7D37D1C9-4115-41AC-A335-8F21F7B75AFD}" type="sibTrans" cxnId="{E742BC92-D34C-4E15-93A8-2207AD793531}">
      <dgm:prSet/>
      <dgm:spPr/>
      <dgm:t>
        <a:bodyPr/>
        <a:lstStyle/>
        <a:p>
          <a:endParaRPr lang="es-MX" sz="2000" b="1">
            <a:latin typeface="+mj-lt"/>
          </a:endParaRPr>
        </a:p>
      </dgm:t>
    </dgm:pt>
    <dgm:pt modelId="{E706CF51-184B-4CD1-BBBD-68CAF2ADD102}">
      <dgm:prSet phldrT="[Texto]" custT="1"/>
      <dgm:spPr/>
      <dgm:t>
        <a:bodyPr/>
        <a:lstStyle/>
        <a:p>
          <a:r>
            <a:rPr lang="es-MX" sz="2000" b="1" dirty="0" smtClean="0">
              <a:latin typeface="+mj-lt"/>
            </a:rPr>
            <a:t>La alcalinización de la orina aumenta la velocidad de excreción del salicilato libre.</a:t>
          </a:r>
          <a:endParaRPr lang="es-MX" sz="2000" b="1" dirty="0">
            <a:latin typeface="+mj-lt"/>
          </a:endParaRPr>
        </a:p>
      </dgm:t>
    </dgm:pt>
    <dgm:pt modelId="{A621A7DF-0584-4536-951F-712108F9089F}" type="parTrans" cxnId="{F1D388C1-EFD6-4C46-895C-AAE5A544C053}">
      <dgm:prSet/>
      <dgm:spPr/>
      <dgm:t>
        <a:bodyPr/>
        <a:lstStyle/>
        <a:p>
          <a:endParaRPr lang="es-MX" sz="2000" b="1">
            <a:latin typeface="+mj-lt"/>
          </a:endParaRPr>
        </a:p>
      </dgm:t>
    </dgm:pt>
    <dgm:pt modelId="{0AFF5BCE-505A-4A09-8944-3153011FCF6E}" type="sibTrans" cxnId="{F1D388C1-EFD6-4C46-895C-AAE5A544C053}">
      <dgm:prSet/>
      <dgm:spPr/>
      <dgm:t>
        <a:bodyPr/>
        <a:lstStyle/>
        <a:p>
          <a:endParaRPr lang="es-MX" sz="2000" b="1">
            <a:latin typeface="+mj-lt"/>
          </a:endParaRPr>
        </a:p>
      </dgm:t>
    </dgm:pt>
    <dgm:pt modelId="{EC76C692-5EDC-40BD-B3F9-2709E47611F0}" type="pres">
      <dgm:prSet presAssocID="{A68CA30C-4591-43BE-BF2E-0DC727F3DF89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ACF7DE63-4C7E-4C59-AF43-A6EF062059E4}" type="pres">
      <dgm:prSet presAssocID="{93285A66-5CE6-4E51-BAF1-95796177806F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52E14EB-39E2-4A07-9459-96970E48FCE7}" type="pres">
      <dgm:prSet presAssocID="{A48F01E3-7074-4902-A885-4D9C5D1020C9}" presName="sibTrans" presStyleCnt="0"/>
      <dgm:spPr/>
    </dgm:pt>
    <dgm:pt modelId="{320325E8-74CA-47B5-B0B1-E5DFF6929A0D}" type="pres">
      <dgm:prSet presAssocID="{A5784531-B627-415B-9F1C-EF010A7E1D58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5A05D28-9828-4E48-924B-B2FF74BF57FD}" type="pres">
      <dgm:prSet presAssocID="{DF728EBB-8F2E-4525-8C63-D5B9B6E380F8}" presName="sibTrans" presStyleCnt="0"/>
      <dgm:spPr/>
    </dgm:pt>
    <dgm:pt modelId="{F17C7B71-8C93-4714-9E85-97EAA0812C07}" type="pres">
      <dgm:prSet presAssocID="{F0B52A92-BFA7-496D-8ED0-240C8D0B2303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8520A55-7277-47C0-BDB4-9B0A90E65D9F}" type="pres">
      <dgm:prSet presAssocID="{70AEECE6-B576-419E-BDD3-20B38F4A457E}" presName="sibTrans" presStyleCnt="0"/>
      <dgm:spPr/>
    </dgm:pt>
    <dgm:pt modelId="{2D5A2BD2-5C03-4CB8-8EAF-6E3E23383BA0}" type="pres">
      <dgm:prSet presAssocID="{BAE33948-F027-499C-9E6A-30C089FC75BD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68A0C0E-1DE5-4B2F-8560-9B0F85612D4E}" type="pres">
      <dgm:prSet presAssocID="{7D37D1C9-4115-41AC-A335-8F21F7B75AFD}" presName="sibTrans" presStyleCnt="0"/>
      <dgm:spPr/>
    </dgm:pt>
    <dgm:pt modelId="{6573F508-28CB-4782-BE09-F5890BDC9BD2}" type="pres">
      <dgm:prSet presAssocID="{E706CF51-184B-4CD1-BBBD-68CAF2ADD102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4C8B6D0D-E1B1-41ED-8FEC-EB1735AACD30}" type="presOf" srcId="{A68CA30C-4591-43BE-BF2E-0DC727F3DF89}" destId="{EC76C692-5EDC-40BD-B3F9-2709E47611F0}" srcOrd="0" destOrd="0" presId="urn:microsoft.com/office/officeart/2005/8/layout/default"/>
    <dgm:cxn modelId="{18DF2CAA-D582-4211-9FB8-4B1A0999B655}" type="presOf" srcId="{E706CF51-184B-4CD1-BBBD-68CAF2ADD102}" destId="{6573F508-28CB-4782-BE09-F5890BDC9BD2}" srcOrd="0" destOrd="0" presId="urn:microsoft.com/office/officeart/2005/8/layout/default"/>
    <dgm:cxn modelId="{BF7EA7FA-9CA8-483F-B8E1-47CFA1F99EA0}" srcId="{A68CA30C-4591-43BE-BF2E-0DC727F3DF89}" destId="{F0B52A92-BFA7-496D-8ED0-240C8D0B2303}" srcOrd="2" destOrd="0" parTransId="{EADFA61C-5188-4F8A-AA88-FD6F83118865}" sibTransId="{70AEECE6-B576-419E-BDD3-20B38F4A457E}"/>
    <dgm:cxn modelId="{5330C311-510F-4AC5-BF01-B9B6CB0B8E17}" type="presOf" srcId="{A5784531-B627-415B-9F1C-EF010A7E1D58}" destId="{320325E8-74CA-47B5-B0B1-E5DFF6929A0D}" srcOrd="0" destOrd="0" presId="urn:microsoft.com/office/officeart/2005/8/layout/default"/>
    <dgm:cxn modelId="{EB091D1B-22A6-4076-815E-13E31007590F}" srcId="{A68CA30C-4591-43BE-BF2E-0DC727F3DF89}" destId="{93285A66-5CE6-4E51-BAF1-95796177806F}" srcOrd="0" destOrd="0" parTransId="{2EEC9C12-24ED-42BA-8AC2-5D39A83DBC76}" sibTransId="{A48F01E3-7074-4902-A885-4D9C5D1020C9}"/>
    <dgm:cxn modelId="{B33C0540-CDEF-40F6-9848-2A4B25ED996E}" srcId="{A68CA30C-4591-43BE-BF2E-0DC727F3DF89}" destId="{A5784531-B627-415B-9F1C-EF010A7E1D58}" srcOrd="1" destOrd="0" parTransId="{B713E188-87EC-4EDF-916A-90EEC9071B80}" sibTransId="{DF728EBB-8F2E-4525-8C63-D5B9B6E380F8}"/>
    <dgm:cxn modelId="{AAEE4B6D-D047-44E8-80DA-40CB35624B4B}" type="presOf" srcId="{93285A66-5CE6-4E51-BAF1-95796177806F}" destId="{ACF7DE63-4C7E-4C59-AF43-A6EF062059E4}" srcOrd="0" destOrd="0" presId="urn:microsoft.com/office/officeart/2005/8/layout/default"/>
    <dgm:cxn modelId="{32F3660B-9C21-4129-95E8-1E96F6456669}" type="presOf" srcId="{BAE33948-F027-499C-9E6A-30C089FC75BD}" destId="{2D5A2BD2-5C03-4CB8-8EAF-6E3E23383BA0}" srcOrd="0" destOrd="0" presId="urn:microsoft.com/office/officeart/2005/8/layout/default"/>
    <dgm:cxn modelId="{E742BC92-D34C-4E15-93A8-2207AD793531}" srcId="{A68CA30C-4591-43BE-BF2E-0DC727F3DF89}" destId="{BAE33948-F027-499C-9E6A-30C089FC75BD}" srcOrd="3" destOrd="0" parTransId="{36E23BD6-4E0F-4A4A-B32E-192C4FD83917}" sibTransId="{7D37D1C9-4115-41AC-A335-8F21F7B75AFD}"/>
    <dgm:cxn modelId="{BC410FED-DBCB-40B8-BC49-818742853696}" type="presOf" srcId="{F0B52A92-BFA7-496D-8ED0-240C8D0B2303}" destId="{F17C7B71-8C93-4714-9E85-97EAA0812C07}" srcOrd="0" destOrd="0" presId="urn:microsoft.com/office/officeart/2005/8/layout/default"/>
    <dgm:cxn modelId="{F1D388C1-EFD6-4C46-895C-AAE5A544C053}" srcId="{A68CA30C-4591-43BE-BF2E-0DC727F3DF89}" destId="{E706CF51-184B-4CD1-BBBD-68CAF2ADD102}" srcOrd="4" destOrd="0" parTransId="{A621A7DF-0584-4536-951F-712108F9089F}" sibTransId="{0AFF5BCE-505A-4A09-8944-3153011FCF6E}"/>
    <dgm:cxn modelId="{DAAAFC2D-0A08-4297-8881-7E347C2AEB97}" type="presParOf" srcId="{EC76C692-5EDC-40BD-B3F9-2709E47611F0}" destId="{ACF7DE63-4C7E-4C59-AF43-A6EF062059E4}" srcOrd="0" destOrd="0" presId="urn:microsoft.com/office/officeart/2005/8/layout/default"/>
    <dgm:cxn modelId="{278CF410-9580-46B1-A3BB-456DDB62556C}" type="presParOf" srcId="{EC76C692-5EDC-40BD-B3F9-2709E47611F0}" destId="{D52E14EB-39E2-4A07-9459-96970E48FCE7}" srcOrd="1" destOrd="0" presId="urn:microsoft.com/office/officeart/2005/8/layout/default"/>
    <dgm:cxn modelId="{01370991-AE86-4E5C-93B5-7CBCD2777093}" type="presParOf" srcId="{EC76C692-5EDC-40BD-B3F9-2709E47611F0}" destId="{320325E8-74CA-47B5-B0B1-E5DFF6929A0D}" srcOrd="2" destOrd="0" presId="urn:microsoft.com/office/officeart/2005/8/layout/default"/>
    <dgm:cxn modelId="{1ED55A2B-DED3-4E3C-87D7-2A677F21F762}" type="presParOf" srcId="{EC76C692-5EDC-40BD-B3F9-2709E47611F0}" destId="{B5A05D28-9828-4E48-924B-B2FF74BF57FD}" srcOrd="3" destOrd="0" presId="urn:microsoft.com/office/officeart/2005/8/layout/default"/>
    <dgm:cxn modelId="{204790BF-F153-4E40-BCD1-F6C0114B1CA7}" type="presParOf" srcId="{EC76C692-5EDC-40BD-B3F9-2709E47611F0}" destId="{F17C7B71-8C93-4714-9E85-97EAA0812C07}" srcOrd="4" destOrd="0" presId="urn:microsoft.com/office/officeart/2005/8/layout/default"/>
    <dgm:cxn modelId="{2FB094DC-2155-4B39-8945-E1458560B4EB}" type="presParOf" srcId="{EC76C692-5EDC-40BD-B3F9-2709E47611F0}" destId="{18520A55-7277-47C0-BDB4-9B0A90E65D9F}" srcOrd="5" destOrd="0" presId="urn:microsoft.com/office/officeart/2005/8/layout/default"/>
    <dgm:cxn modelId="{B773C862-07B5-4270-B79A-CF27D9694E75}" type="presParOf" srcId="{EC76C692-5EDC-40BD-B3F9-2709E47611F0}" destId="{2D5A2BD2-5C03-4CB8-8EAF-6E3E23383BA0}" srcOrd="6" destOrd="0" presId="urn:microsoft.com/office/officeart/2005/8/layout/default"/>
    <dgm:cxn modelId="{DE497E01-36EC-46A0-8154-7934BFC34FA0}" type="presParOf" srcId="{EC76C692-5EDC-40BD-B3F9-2709E47611F0}" destId="{E68A0C0E-1DE5-4B2F-8560-9B0F85612D4E}" srcOrd="7" destOrd="0" presId="urn:microsoft.com/office/officeart/2005/8/layout/default"/>
    <dgm:cxn modelId="{EC120A27-2950-4B43-A685-B717F0E66AE4}" type="presParOf" srcId="{EC76C692-5EDC-40BD-B3F9-2709E47611F0}" destId="{6573F508-28CB-4782-BE09-F5890BDC9BD2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7FF459F8-6B9E-4E97-9B8E-AFA50CD7C575}" type="doc">
      <dgm:prSet loTypeId="urn:microsoft.com/office/officeart/2005/8/layout/default" loCatId="list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s-MX"/>
        </a:p>
      </dgm:t>
    </dgm:pt>
    <dgm:pt modelId="{5B3B2F9A-1606-46DB-A278-246A41029240}">
      <dgm:prSet phldrT="[Texto]"/>
      <dgm:spPr/>
      <dgm:t>
        <a:bodyPr/>
        <a:lstStyle/>
        <a:p>
          <a:r>
            <a:rPr lang="es-MX" b="1" u="sng" dirty="0" smtClean="0">
              <a:effectLst/>
              <a:latin typeface="+mj-lt"/>
            </a:rPr>
            <a:t>*Analgésico</a:t>
          </a:r>
        </a:p>
        <a:p>
          <a:r>
            <a:rPr lang="es-MX" b="1" dirty="0" smtClean="0">
              <a:latin typeface="+mj-lt"/>
            </a:rPr>
            <a:t>Dolor de baja a moderada intensidad.</a:t>
          </a:r>
          <a:endParaRPr lang="es-MX" b="1" dirty="0">
            <a:latin typeface="+mj-lt"/>
          </a:endParaRPr>
        </a:p>
      </dgm:t>
    </dgm:pt>
    <dgm:pt modelId="{022078C3-8DAF-4D45-A8D1-5C59189305DD}" type="parTrans" cxnId="{8B2135B8-93E0-4AE3-8B2E-F9FFB4538ED8}">
      <dgm:prSet/>
      <dgm:spPr/>
      <dgm:t>
        <a:bodyPr/>
        <a:lstStyle/>
        <a:p>
          <a:endParaRPr lang="es-MX" b="1">
            <a:latin typeface="+mj-lt"/>
          </a:endParaRPr>
        </a:p>
      </dgm:t>
    </dgm:pt>
    <dgm:pt modelId="{3861E2A4-9F46-467B-ADD2-0FB81C14C0B9}" type="sibTrans" cxnId="{8B2135B8-93E0-4AE3-8B2E-F9FFB4538ED8}">
      <dgm:prSet/>
      <dgm:spPr/>
      <dgm:t>
        <a:bodyPr/>
        <a:lstStyle/>
        <a:p>
          <a:endParaRPr lang="es-MX" b="1">
            <a:latin typeface="+mj-lt"/>
          </a:endParaRPr>
        </a:p>
      </dgm:t>
    </dgm:pt>
    <dgm:pt modelId="{DD9B3D90-3181-4B19-AD42-A31C1D08A4B6}">
      <dgm:prSet phldrT="[Texto]"/>
      <dgm:spPr/>
      <dgm:t>
        <a:bodyPr/>
        <a:lstStyle/>
        <a:p>
          <a:r>
            <a:rPr lang="es-MX" b="1" dirty="0" smtClean="0">
              <a:latin typeface="+mj-lt"/>
            </a:rPr>
            <a:t>Casos de cefalea, neuralgia, mialgia, artralgia, dismenorrea.</a:t>
          </a:r>
          <a:endParaRPr lang="es-MX" b="1" dirty="0">
            <a:latin typeface="+mj-lt"/>
          </a:endParaRPr>
        </a:p>
      </dgm:t>
    </dgm:pt>
    <dgm:pt modelId="{32D4A459-E308-4B16-B2CE-02C2C5287E04}" type="parTrans" cxnId="{36D9B463-2DCA-432F-A836-D4E75D98AAAC}">
      <dgm:prSet/>
      <dgm:spPr/>
      <dgm:t>
        <a:bodyPr/>
        <a:lstStyle/>
        <a:p>
          <a:endParaRPr lang="es-MX" b="1">
            <a:latin typeface="+mj-lt"/>
          </a:endParaRPr>
        </a:p>
      </dgm:t>
    </dgm:pt>
    <dgm:pt modelId="{860C4049-D8C8-4B56-BF6E-776B9E9CB1DF}" type="sibTrans" cxnId="{36D9B463-2DCA-432F-A836-D4E75D98AAAC}">
      <dgm:prSet/>
      <dgm:spPr/>
      <dgm:t>
        <a:bodyPr/>
        <a:lstStyle/>
        <a:p>
          <a:endParaRPr lang="es-MX" b="1">
            <a:latin typeface="+mj-lt"/>
          </a:endParaRPr>
        </a:p>
      </dgm:t>
    </dgm:pt>
    <dgm:pt modelId="{6CA0148F-562E-45A3-8F09-324C30374AC9}">
      <dgm:prSet phldrT="[Texto]"/>
      <dgm:spPr/>
      <dgm:t>
        <a:bodyPr/>
        <a:lstStyle/>
        <a:p>
          <a:r>
            <a:rPr lang="es-MX" b="1" u="sng" dirty="0" smtClean="0">
              <a:latin typeface="+mj-lt"/>
            </a:rPr>
            <a:t>*Antiinflamatorio </a:t>
          </a:r>
          <a:r>
            <a:rPr lang="es-MX" b="1" dirty="0" smtClean="0">
              <a:latin typeface="+mj-lt"/>
            </a:rPr>
            <a:t>fiebre reumática, artritis reumatoide, osteoartritis</a:t>
          </a:r>
          <a:endParaRPr lang="es-MX" b="1" dirty="0">
            <a:latin typeface="+mj-lt"/>
          </a:endParaRPr>
        </a:p>
      </dgm:t>
    </dgm:pt>
    <dgm:pt modelId="{0320041C-E0C3-4E5A-AD8C-67D55053C272}" type="parTrans" cxnId="{73B8BE77-3C8A-4703-B49D-27DD7BE1DF03}">
      <dgm:prSet/>
      <dgm:spPr/>
      <dgm:t>
        <a:bodyPr/>
        <a:lstStyle/>
        <a:p>
          <a:endParaRPr lang="es-MX" b="1">
            <a:latin typeface="+mj-lt"/>
          </a:endParaRPr>
        </a:p>
      </dgm:t>
    </dgm:pt>
    <dgm:pt modelId="{64FD1822-89D6-4061-B581-9AEA326E8049}" type="sibTrans" cxnId="{73B8BE77-3C8A-4703-B49D-27DD7BE1DF03}">
      <dgm:prSet/>
      <dgm:spPr/>
      <dgm:t>
        <a:bodyPr/>
        <a:lstStyle/>
        <a:p>
          <a:endParaRPr lang="es-MX" b="1">
            <a:latin typeface="+mj-lt"/>
          </a:endParaRPr>
        </a:p>
      </dgm:t>
    </dgm:pt>
    <dgm:pt modelId="{FB706C9B-99AF-42D0-8381-CB9F9C91CB55}">
      <dgm:prSet phldrT="[Texto]"/>
      <dgm:spPr/>
      <dgm:t>
        <a:bodyPr/>
        <a:lstStyle/>
        <a:p>
          <a:r>
            <a:rPr lang="es-MX" b="1" u="sng" dirty="0" smtClean="0">
              <a:latin typeface="+mj-lt"/>
            </a:rPr>
            <a:t>*Antipirético</a:t>
          </a:r>
        </a:p>
        <a:p>
          <a:r>
            <a:rPr lang="es-MX" b="1" dirty="0" smtClean="0">
              <a:latin typeface="+mj-lt"/>
            </a:rPr>
            <a:t>Fiebre</a:t>
          </a:r>
          <a:endParaRPr lang="es-MX" b="1" dirty="0">
            <a:latin typeface="+mj-lt"/>
          </a:endParaRPr>
        </a:p>
      </dgm:t>
    </dgm:pt>
    <dgm:pt modelId="{DC70E519-83B8-44A3-A3BF-18C3C95AB3C5}" type="parTrans" cxnId="{E6608CE5-040E-4AFF-96FD-4D610E012786}">
      <dgm:prSet/>
      <dgm:spPr/>
      <dgm:t>
        <a:bodyPr/>
        <a:lstStyle/>
        <a:p>
          <a:endParaRPr lang="es-MX" b="1">
            <a:latin typeface="+mj-lt"/>
          </a:endParaRPr>
        </a:p>
      </dgm:t>
    </dgm:pt>
    <dgm:pt modelId="{7A32ED6F-CA24-4B03-882D-0F34167C8C6A}" type="sibTrans" cxnId="{E6608CE5-040E-4AFF-96FD-4D610E012786}">
      <dgm:prSet/>
      <dgm:spPr/>
      <dgm:t>
        <a:bodyPr/>
        <a:lstStyle/>
        <a:p>
          <a:endParaRPr lang="es-MX" b="1">
            <a:latin typeface="+mj-lt"/>
          </a:endParaRPr>
        </a:p>
      </dgm:t>
    </dgm:pt>
    <dgm:pt modelId="{A3C3FBD6-C990-42A9-9BED-3D79ECDF753E}">
      <dgm:prSet phldrT="[Texto]"/>
      <dgm:spPr/>
      <dgm:t>
        <a:bodyPr/>
        <a:lstStyle/>
        <a:p>
          <a:r>
            <a:rPr lang="es-MX" b="1" dirty="0" smtClean="0">
              <a:latin typeface="+mj-lt"/>
            </a:rPr>
            <a:t>Disminuye incidencia de isquemia cerebral transitoria.</a:t>
          </a:r>
          <a:endParaRPr lang="es-MX" b="1" dirty="0">
            <a:latin typeface="+mj-lt"/>
          </a:endParaRPr>
        </a:p>
      </dgm:t>
    </dgm:pt>
    <dgm:pt modelId="{09B9A124-3C36-4362-84E4-0A44035CFC41}" type="parTrans" cxnId="{FC104FE1-D5B4-4961-B104-A27CED69E43E}">
      <dgm:prSet/>
      <dgm:spPr/>
      <dgm:t>
        <a:bodyPr/>
        <a:lstStyle/>
        <a:p>
          <a:endParaRPr lang="es-MX" b="1">
            <a:latin typeface="+mj-lt"/>
          </a:endParaRPr>
        </a:p>
      </dgm:t>
    </dgm:pt>
    <dgm:pt modelId="{D72A7207-981E-4335-A2C9-E8EDF0E602BA}" type="sibTrans" cxnId="{FC104FE1-D5B4-4961-B104-A27CED69E43E}">
      <dgm:prSet/>
      <dgm:spPr/>
      <dgm:t>
        <a:bodyPr/>
        <a:lstStyle/>
        <a:p>
          <a:endParaRPr lang="es-MX" b="1">
            <a:latin typeface="+mj-lt"/>
          </a:endParaRPr>
        </a:p>
      </dgm:t>
    </dgm:pt>
    <dgm:pt modelId="{E2BD6EBB-D473-4945-8140-654E288481D3}">
      <dgm:prSet phldrT="[Texto]"/>
      <dgm:spPr/>
      <dgm:t>
        <a:bodyPr/>
        <a:lstStyle/>
        <a:p>
          <a:r>
            <a:rPr lang="es-MX" b="1" dirty="0" smtClean="0">
              <a:latin typeface="+mj-lt"/>
            </a:rPr>
            <a:t>Trombosis de arterias coronarias con infarto miocárdico</a:t>
          </a:r>
          <a:endParaRPr lang="es-MX" b="1" dirty="0">
            <a:latin typeface="+mj-lt"/>
          </a:endParaRPr>
        </a:p>
      </dgm:t>
    </dgm:pt>
    <dgm:pt modelId="{954F1CF7-E5BE-4D2A-9FA0-602A1D7209E3}" type="parTrans" cxnId="{54485AB8-3353-4EDE-8724-D97FC1645713}">
      <dgm:prSet/>
      <dgm:spPr/>
      <dgm:t>
        <a:bodyPr/>
        <a:lstStyle/>
        <a:p>
          <a:endParaRPr lang="es-MX" b="1">
            <a:latin typeface="+mj-lt"/>
          </a:endParaRPr>
        </a:p>
      </dgm:t>
    </dgm:pt>
    <dgm:pt modelId="{EAE3B2D1-C12B-4313-B250-4E80DA002560}" type="sibTrans" cxnId="{54485AB8-3353-4EDE-8724-D97FC1645713}">
      <dgm:prSet/>
      <dgm:spPr/>
      <dgm:t>
        <a:bodyPr/>
        <a:lstStyle/>
        <a:p>
          <a:endParaRPr lang="es-MX" b="1">
            <a:latin typeface="+mj-lt"/>
          </a:endParaRPr>
        </a:p>
      </dgm:t>
    </dgm:pt>
    <dgm:pt modelId="{6371B655-273C-44B8-B0EB-B12313934DF6}">
      <dgm:prSet phldrT="[Texto]"/>
      <dgm:spPr/>
      <dgm:t>
        <a:bodyPr/>
        <a:lstStyle/>
        <a:p>
          <a:r>
            <a:rPr lang="es-MX" b="1" dirty="0" smtClean="0">
              <a:latin typeface="+mj-lt"/>
            </a:rPr>
            <a:t>Trombosis después de un injerto  de derivación de arterias coronarias</a:t>
          </a:r>
          <a:endParaRPr lang="es-MX" b="1" dirty="0">
            <a:latin typeface="+mj-lt"/>
          </a:endParaRPr>
        </a:p>
      </dgm:t>
    </dgm:pt>
    <dgm:pt modelId="{2B537D41-E286-4CCB-BFC1-BA69406BABF6}" type="parTrans" cxnId="{72B4348B-8733-4083-AE9D-2FBC4B39A308}">
      <dgm:prSet/>
      <dgm:spPr/>
      <dgm:t>
        <a:bodyPr/>
        <a:lstStyle/>
        <a:p>
          <a:endParaRPr lang="es-MX" b="1">
            <a:latin typeface="+mj-lt"/>
          </a:endParaRPr>
        </a:p>
      </dgm:t>
    </dgm:pt>
    <dgm:pt modelId="{B21B8EC2-DEDC-44B8-BED3-22FCDEA86CC6}" type="sibTrans" cxnId="{72B4348B-8733-4083-AE9D-2FBC4B39A308}">
      <dgm:prSet/>
      <dgm:spPr/>
      <dgm:t>
        <a:bodyPr/>
        <a:lstStyle/>
        <a:p>
          <a:endParaRPr lang="es-MX" b="1">
            <a:latin typeface="+mj-lt"/>
          </a:endParaRPr>
        </a:p>
      </dgm:t>
    </dgm:pt>
    <dgm:pt modelId="{1357E4AA-AEF8-4EA6-BA97-8505485D49EE}">
      <dgm:prSet phldrT="[Texto]"/>
      <dgm:spPr/>
      <dgm:t>
        <a:bodyPr/>
        <a:lstStyle/>
        <a:p>
          <a:r>
            <a:rPr lang="es-MX" b="1" dirty="0" smtClean="0">
              <a:latin typeface="+mj-lt"/>
            </a:rPr>
            <a:t>Menor incidencia del CA de colon.</a:t>
          </a:r>
          <a:endParaRPr lang="es-MX" b="1" dirty="0">
            <a:latin typeface="+mj-lt"/>
          </a:endParaRPr>
        </a:p>
      </dgm:t>
    </dgm:pt>
    <dgm:pt modelId="{FA62B40C-EB74-48BE-8EF8-81628A5E0FE0}" type="parTrans" cxnId="{3BC1A18C-C928-49CC-9737-F3EA3F737292}">
      <dgm:prSet/>
      <dgm:spPr/>
      <dgm:t>
        <a:bodyPr/>
        <a:lstStyle/>
        <a:p>
          <a:endParaRPr lang="es-MX" b="1">
            <a:latin typeface="+mj-lt"/>
          </a:endParaRPr>
        </a:p>
      </dgm:t>
    </dgm:pt>
    <dgm:pt modelId="{EF6FC6B1-ABD6-4DD0-BB4A-7920B6D12738}" type="sibTrans" cxnId="{3BC1A18C-C928-49CC-9737-F3EA3F737292}">
      <dgm:prSet/>
      <dgm:spPr/>
      <dgm:t>
        <a:bodyPr/>
        <a:lstStyle/>
        <a:p>
          <a:endParaRPr lang="es-MX" b="1">
            <a:latin typeface="+mj-lt"/>
          </a:endParaRPr>
        </a:p>
      </dgm:t>
    </dgm:pt>
    <dgm:pt modelId="{021A53BD-C40A-4E4D-B0B8-4B6223884E51}">
      <dgm:prSet phldrT="[Texto]"/>
      <dgm:spPr/>
      <dgm:t>
        <a:bodyPr/>
        <a:lstStyle/>
        <a:p>
          <a:r>
            <a:rPr lang="es-MX" b="1" dirty="0" smtClean="0">
              <a:latin typeface="+mj-lt"/>
            </a:rPr>
            <a:t>Dosis: Antiinflamatorio: 1200 a 1500 mg cada 8 horas. Antitrombótica: 100 mg cada 24 h.</a:t>
          </a:r>
          <a:endParaRPr lang="es-MX" b="1" dirty="0">
            <a:latin typeface="+mj-lt"/>
          </a:endParaRPr>
        </a:p>
      </dgm:t>
    </dgm:pt>
    <dgm:pt modelId="{3F9ABF54-B964-41A6-BF40-92DEA2A0DAC7}" type="parTrans" cxnId="{583858CD-BBD2-4B92-A6D4-7EBDCCB51BD6}">
      <dgm:prSet/>
      <dgm:spPr/>
    </dgm:pt>
    <dgm:pt modelId="{9A298187-0FAE-44CC-A5EB-C79333109A36}" type="sibTrans" cxnId="{583858CD-BBD2-4B92-A6D4-7EBDCCB51BD6}">
      <dgm:prSet/>
      <dgm:spPr/>
    </dgm:pt>
    <dgm:pt modelId="{639B24D9-9E45-433C-BBEF-3ECE974E042F}" type="pres">
      <dgm:prSet presAssocID="{7FF459F8-6B9E-4E97-9B8E-AFA50CD7C575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753333D3-2A54-43AE-956A-8143B9295ABD}" type="pres">
      <dgm:prSet presAssocID="{5B3B2F9A-1606-46DB-A278-246A41029240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3F169EC-A4E9-4517-9D94-842EEEA04C09}" type="pres">
      <dgm:prSet presAssocID="{3861E2A4-9F46-467B-ADD2-0FB81C14C0B9}" presName="sibTrans" presStyleCnt="0"/>
      <dgm:spPr/>
    </dgm:pt>
    <dgm:pt modelId="{E421F850-70DE-4D1F-B645-DAC2E4C9F890}" type="pres">
      <dgm:prSet presAssocID="{DD9B3D90-3181-4B19-AD42-A31C1D08A4B6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4E237CF-6A68-4893-A30A-B0ECF8FB30EA}" type="pres">
      <dgm:prSet presAssocID="{860C4049-D8C8-4B56-BF6E-776B9E9CB1DF}" presName="sibTrans" presStyleCnt="0"/>
      <dgm:spPr/>
    </dgm:pt>
    <dgm:pt modelId="{BFE109BF-DFC1-47C0-97B6-86E442BC1693}" type="pres">
      <dgm:prSet presAssocID="{6CA0148F-562E-45A3-8F09-324C30374AC9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091CF23-FA42-4528-A977-AC10948BC38B}" type="pres">
      <dgm:prSet presAssocID="{64FD1822-89D6-4061-B581-9AEA326E8049}" presName="sibTrans" presStyleCnt="0"/>
      <dgm:spPr/>
    </dgm:pt>
    <dgm:pt modelId="{FB5D62F4-6F84-4879-A239-6D110743B0DE}" type="pres">
      <dgm:prSet presAssocID="{FB706C9B-99AF-42D0-8381-CB9F9C91CB55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85D2182-A13C-4CAA-850D-1A9CAA347F44}" type="pres">
      <dgm:prSet presAssocID="{7A32ED6F-CA24-4B03-882D-0F34167C8C6A}" presName="sibTrans" presStyleCnt="0"/>
      <dgm:spPr/>
    </dgm:pt>
    <dgm:pt modelId="{C709F75B-56C2-4161-BA40-668C049E7F85}" type="pres">
      <dgm:prSet presAssocID="{A3C3FBD6-C990-42A9-9BED-3D79ECDF753E}" presName="node" presStyleLbl="node1" presStyleIdx="4" presStyleCnt="9" custLinFactNeighborX="-752" custLinFactNeighborY="346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F33DAA1-B04E-4FAB-888F-677A16897FFB}" type="pres">
      <dgm:prSet presAssocID="{D72A7207-981E-4335-A2C9-E8EDF0E602BA}" presName="sibTrans" presStyleCnt="0"/>
      <dgm:spPr/>
    </dgm:pt>
    <dgm:pt modelId="{7BA6C0B3-788B-4111-9E24-B4748674B50A}" type="pres">
      <dgm:prSet presAssocID="{E2BD6EBB-D473-4945-8140-654E288481D3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B809513-6C04-4DAD-90C3-9AFBEFD4B35B}" type="pres">
      <dgm:prSet presAssocID="{EAE3B2D1-C12B-4313-B250-4E80DA002560}" presName="sibTrans" presStyleCnt="0"/>
      <dgm:spPr/>
    </dgm:pt>
    <dgm:pt modelId="{63E3E613-4449-41BF-9C8D-B725C4D8F53B}" type="pres">
      <dgm:prSet presAssocID="{6371B655-273C-44B8-B0EB-B12313934DF6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B87B32C-DEC7-4A16-9A3E-A8C66976D8B5}" type="pres">
      <dgm:prSet presAssocID="{B21B8EC2-DEDC-44B8-BED3-22FCDEA86CC6}" presName="sibTrans" presStyleCnt="0"/>
      <dgm:spPr/>
    </dgm:pt>
    <dgm:pt modelId="{AA14747C-7E78-44E0-8234-27398FA6DAD2}" type="pres">
      <dgm:prSet presAssocID="{1357E4AA-AEF8-4EA6-BA97-8505485D49EE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64A6C05-8BBB-4A43-B17C-CDAF74E025E7}" type="pres">
      <dgm:prSet presAssocID="{EF6FC6B1-ABD6-4DD0-BB4A-7920B6D12738}" presName="sibTrans" presStyleCnt="0"/>
      <dgm:spPr/>
    </dgm:pt>
    <dgm:pt modelId="{01EB5AD2-5B42-4D36-BA56-9CB2B766EC59}" type="pres">
      <dgm:prSet presAssocID="{021A53BD-C40A-4E4D-B0B8-4B6223884E51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8B2135B8-93E0-4AE3-8B2E-F9FFB4538ED8}" srcId="{7FF459F8-6B9E-4E97-9B8E-AFA50CD7C575}" destId="{5B3B2F9A-1606-46DB-A278-246A41029240}" srcOrd="0" destOrd="0" parTransId="{022078C3-8DAF-4D45-A8D1-5C59189305DD}" sibTransId="{3861E2A4-9F46-467B-ADD2-0FB81C14C0B9}"/>
    <dgm:cxn modelId="{36D9B463-2DCA-432F-A836-D4E75D98AAAC}" srcId="{7FF459F8-6B9E-4E97-9B8E-AFA50CD7C575}" destId="{DD9B3D90-3181-4B19-AD42-A31C1D08A4B6}" srcOrd="1" destOrd="0" parTransId="{32D4A459-E308-4B16-B2CE-02C2C5287E04}" sibTransId="{860C4049-D8C8-4B56-BF6E-776B9E9CB1DF}"/>
    <dgm:cxn modelId="{097543D7-6C89-450E-A6DD-4F8F7E828E91}" type="presOf" srcId="{E2BD6EBB-D473-4945-8140-654E288481D3}" destId="{7BA6C0B3-788B-4111-9E24-B4748674B50A}" srcOrd="0" destOrd="0" presId="urn:microsoft.com/office/officeart/2005/8/layout/default"/>
    <dgm:cxn modelId="{35EA9C97-3181-42DB-A1F1-AED7F3269C12}" type="presOf" srcId="{021A53BD-C40A-4E4D-B0B8-4B6223884E51}" destId="{01EB5AD2-5B42-4D36-BA56-9CB2B766EC59}" srcOrd="0" destOrd="0" presId="urn:microsoft.com/office/officeart/2005/8/layout/default"/>
    <dgm:cxn modelId="{54485AB8-3353-4EDE-8724-D97FC1645713}" srcId="{7FF459F8-6B9E-4E97-9B8E-AFA50CD7C575}" destId="{E2BD6EBB-D473-4945-8140-654E288481D3}" srcOrd="5" destOrd="0" parTransId="{954F1CF7-E5BE-4D2A-9FA0-602A1D7209E3}" sibTransId="{EAE3B2D1-C12B-4313-B250-4E80DA002560}"/>
    <dgm:cxn modelId="{FC104FE1-D5B4-4961-B104-A27CED69E43E}" srcId="{7FF459F8-6B9E-4E97-9B8E-AFA50CD7C575}" destId="{A3C3FBD6-C990-42A9-9BED-3D79ECDF753E}" srcOrd="4" destOrd="0" parTransId="{09B9A124-3C36-4362-84E4-0A44035CFC41}" sibTransId="{D72A7207-981E-4335-A2C9-E8EDF0E602BA}"/>
    <dgm:cxn modelId="{31FAC2B2-DE37-4F72-901A-239B54868649}" type="presOf" srcId="{FB706C9B-99AF-42D0-8381-CB9F9C91CB55}" destId="{FB5D62F4-6F84-4879-A239-6D110743B0DE}" srcOrd="0" destOrd="0" presId="urn:microsoft.com/office/officeart/2005/8/layout/default"/>
    <dgm:cxn modelId="{E2CE3AD3-A495-4C04-BF7F-436AD751DE03}" type="presOf" srcId="{DD9B3D90-3181-4B19-AD42-A31C1D08A4B6}" destId="{E421F850-70DE-4D1F-B645-DAC2E4C9F890}" srcOrd="0" destOrd="0" presId="urn:microsoft.com/office/officeart/2005/8/layout/default"/>
    <dgm:cxn modelId="{F49ADB9B-E243-426F-AD3A-9B4481E32A0F}" type="presOf" srcId="{6CA0148F-562E-45A3-8F09-324C30374AC9}" destId="{BFE109BF-DFC1-47C0-97B6-86E442BC1693}" srcOrd="0" destOrd="0" presId="urn:microsoft.com/office/officeart/2005/8/layout/default"/>
    <dgm:cxn modelId="{72B4348B-8733-4083-AE9D-2FBC4B39A308}" srcId="{7FF459F8-6B9E-4E97-9B8E-AFA50CD7C575}" destId="{6371B655-273C-44B8-B0EB-B12313934DF6}" srcOrd="6" destOrd="0" parTransId="{2B537D41-E286-4CCB-BFC1-BA69406BABF6}" sibTransId="{B21B8EC2-DEDC-44B8-BED3-22FCDEA86CC6}"/>
    <dgm:cxn modelId="{7AF57044-B0F1-419C-94E4-4BF9055F5E74}" type="presOf" srcId="{6371B655-273C-44B8-B0EB-B12313934DF6}" destId="{63E3E613-4449-41BF-9C8D-B725C4D8F53B}" srcOrd="0" destOrd="0" presId="urn:microsoft.com/office/officeart/2005/8/layout/default"/>
    <dgm:cxn modelId="{C2BE2092-D965-4162-9155-9B892FE5779F}" type="presOf" srcId="{A3C3FBD6-C990-42A9-9BED-3D79ECDF753E}" destId="{C709F75B-56C2-4161-BA40-668C049E7F85}" srcOrd="0" destOrd="0" presId="urn:microsoft.com/office/officeart/2005/8/layout/default"/>
    <dgm:cxn modelId="{583858CD-BBD2-4B92-A6D4-7EBDCCB51BD6}" srcId="{7FF459F8-6B9E-4E97-9B8E-AFA50CD7C575}" destId="{021A53BD-C40A-4E4D-B0B8-4B6223884E51}" srcOrd="8" destOrd="0" parTransId="{3F9ABF54-B964-41A6-BF40-92DEA2A0DAC7}" sibTransId="{9A298187-0FAE-44CC-A5EB-C79333109A36}"/>
    <dgm:cxn modelId="{73B8BE77-3C8A-4703-B49D-27DD7BE1DF03}" srcId="{7FF459F8-6B9E-4E97-9B8E-AFA50CD7C575}" destId="{6CA0148F-562E-45A3-8F09-324C30374AC9}" srcOrd="2" destOrd="0" parTransId="{0320041C-E0C3-4E5A-AD8C-67D55053C272}" sibTransId="{64FD1822-89D6-4061-B581-9AEA326E8049}"/>
    <dgm:cxn modelId="{3BC1A18C-C928-49CC-9737-F3EA3F737292}" srcId="{7FF459F8-6B9E-4E97-9B8E-AFA50CD7C575}" destId="{1357E4AA-AEF8-4EA6-BA97-8505485D49EE}" srcOrd="7" destOrd="0" parTransId="{FA62B40C-EB74-48BE-8EF8-81628A5E0FE0}" sibTransId="{EF6FC6B1-ABD6-4DD0-BB4A-7920B6D12738}"/>
    <dgm:cxn modelId="{95D2EAFB-ECA1-4BBD-BDEA-362CBC86B5A2}" type="presOf" srcId="{5B3B2F9A-1606-46DB-A278-246A41029240}" destId="{753333D3-2A54-43AE-956A-8143B9295ABD}" srcOrd="0" destOrd="0" presId="urn:microsoft.com/office/officeart/2005/8/layout/default"/>
    <dgm:cxn modelId="{60953085-3778-44A2-B411-4C77792B41AC}" type="presOf" srcId="{1357E4AA-AEF8-4EA6-BA97-8505485D49EE}" destId="{AA14747C-7E78-44E0-8234-27398FA6DAD2}" srcOrd="0" destOrd="0" presId="urn:microsoft.com/office/officeart/2005/8/layout/default"/>
    <dgm:cxn modelId="{E6608CE5-040E-4AFF-96FD-4D610E012786}" srcId="{7FF459F8-6B9E-4E97-9B8E-AFA50CD7C575}" destId="{FB706C9B-99AF-42D0-8381-CB9F9C91CB55}" srcOrd="3" destOrd="0" parTransId="{DC70E519-83B8-44A3-A3BF-18C3C95AB3C5}" sibTransId="{7A32ED6F-CA24-4B03-882D-0F34167C8C6A}"/>
    <dgm:cxn modelId="{93C970D0-9A9C-4CE5-84D0-98DCC0E75C08}" type="presOf" srcId="{7FF459F8-6B9E-4E97-9B8E-AFA50CD7C575}" destId="{639B24D9-9E45-433C-BBEF-3ECE974E042F}" srcOrd="0" destOrd="0" presId="urn:microsoft.com/office/officeart/2005/8/layout/default"/>
    <dgm:cxn modelId="{E7A34E42-A378-4032-BD0E-EDB7D3A652BA}" type="presParOf" srcId="{639B24D9-9E45-433C-BBEF-3ECE974E042F}" destId="{753333D3-2A54-43AE-956A-8143B9295ABD}" srcOrd="0" destOrd="0" presId="urn:microsoft.com/office/officeart/2005/8/layout/default"/>
    <dgm:cxn modelId="{E43A4463-87A2-4986-89BC-8B973263339F}" type="presParOf" srcId="{639B24D9-9E45-433C-BBEF-3ECE974E042F}" destId="{73F169EC-A4E9-4517-9D94-842EEEA04C09}" srcOrd="1" destOrd="0" presId="urn:microsoft.com/office/officeart/2005/8/layout/default"/>
    <dgm:cxn modelId="{34F44F5C-03D0-4CE0-8CFD-57BA0A285801}" type="presParOf" srcId="{639B24D9-9E45-433C-BBEF-3ECE974E042F}" destId="{E421F850-70DE-4D1F-B645-DAC2E4C9F890}" srcOrd="2" destOrd="0" presId="urn:microsoft.com/office/officeart/2005/8/layout/default"/>
    <dgm:cxn modelId="{46358180-65C2-47A1-A25E-DD4CD60FFE8E}" type="presParOf" srcId="{639B24D9-9E45-433C-BBEF-3ECE974E042F}" destId="{14E237CF-6A68-4893-A30A-B0ECF8FB30EA}" srcOrd="3" destOrd="0" presId="urn:microsoft.com/office/officeart/2005/8/layout/default"/>
    <dgm:cxn modelId="{5921652A-9D7A-40C7-AC7C-1C5CAC5F22F6}" type="presParOf" srcId="{639B24D9-9E45-433C-BBEF-3ECE974E042F}" destId="{BFE109BF-DFC1-47C0-97B6-86E442BC1693}" srcOrd="4" destOrd="0" presId="urn:microsoft.com/office/officeart/2005/8/layout/default"/>
    <dgm:cxn modelId="{4AA2BD44-A6C8-44CC-9C45-704D1ABBAA18}" type="presParOf" srcId="{639B24D9-9E45-433C-BBEF-3ECE974E042F}" destId="{0091CF23-FA42-4528-A977-AC10948BC38B}" srcOrd="5" destOrd="0" presId="urn:microsoft.com/office/officeart/2005/8/layout/default"/>
    <dgm:cxn modelId="{AA60767B-0E2E-42F5-AFAD-38DB901F4B74}" type="presParOf" srcId="{639B24D9-9E45-433C-BBEF-3ECE974E042F}" destId="{FB5D62F4-6F84-4879-A239-6D110743B0DE}" srcOrd="6" destOrd="0" presId="urn:microsoft.com/office/officeart/2005/8/layout/default"/>
    <dgm:cxn modelId="{E884FEBA-8E3F-421E-9CA5-B5EC0CBB8BC3}" type="presParOf" srcId="{639B24D9-9E45-433C-BBEF-3ECE974E042F}" destId="{C85D2182-A13C-4CAA-850D-1A9CAA347F44}" srcOrd="7" destOrd="0" presId="urn:microsoft.com/office/officeart/2005/8/layout/default"/>
    <dgm:cxn modelId="{79C9E93D-30B7-4C63-A9AF-FEA46E1CB5C5}" type="presParOf" srcId="{639B24D9-9E45-433C-BBEF-3ECE974E042F}" destId="{C709F75B-56C2-4161-BA40-668C049E7F85}" srcOrd="8" destOrd="0" presId="urn:microsoft.com/office/officeart/2005/8/layout/default"/>
    <dgm:cxn modelId="{F22F798A-2168-4D88-ACF5-D45BD8F2653A}" type="presParOf" srcId="{639B24D9-9E45-433C-BBEF-3ECE974E042F}" destId="{FF33DAA1-B04E-4FAB-888F-677A16897FFB}" srcOrd="9" destOrd="0" presId="urn:microsoft.com/office/officeart/2005/8/layout/default"/>
    <dgm:cxn modelId="{6E45C272-C581-438A-B161-F5A3456C0D9F}" type="presParOf" srcId="{639B24D9-9E45-433C-BBEF-3ECE974E042F}" destId="{7BA6C0B3-788B-4111-9E24-B4748674B50A}" srcOrd="10" destOrd="0" presId="urn:microsoft.com/office/officeart/2005/8/layout/default"/>
    <dgm:cxn modelId="{ACC2E6D7-4282-456B-BB01-F1B318FB952F}" type="presParOf" srcId="{639B24D9-9E45-433C-BBEF-3ECE974E042F}" destId="{3B809513-6C04-4DAD-90C3-9AFBEFD4B35B}" srcOrd="11" destOrd="0" presId="urn:microsoft.com/office/officeart/2005/8/layout/default"/>
    <dgm:cxn modelId="{1B1E4EC9-9696-49E4-9C44-EC86CCD05E2D}" type="presParOf" srcId="{639B24D9-9E45-433C-BBEF-3ECE974E042F}" destId="{63E3E613-4449-41BF-9C8D-B725C4D8F53B}" srcOrd="12" destOrd="0" presId="urn:microsoft.com/office/officeart/2005/8/layout/default"/>
    <dgm:cxn modelId="{CFCA5165-7C93-46F2-B85A-5E2BA35CB095}" type="presParOf" srcId="{639B24D9-9E45-433C-BBEF-3ECE974E042F}" destId="{9B87B32C-DEC7-4A16-9A3E-A8C66976D8B5}" srcOrd="13" destOrd="0" presId="urn:microsoft.com/office/officeart/2005/8/layout/default"/>
    <dgm:cxn modelId="{7EFE0218-845E-4602-9E7A-8BAAE539CE96}" type="presParOf" srcId="{639B24D9-9E45-433C-BBEF-3ECE974E042F}" destId="{AA14747C-7E78-44E0-8234-27398FA6DAD2}" srcOrd="14" destOrd="0" presId="urn:microsoft.com/office/officeart/2005/8/layout/default"/>
    <dgm:cxn modelId="{8D214190-5C9A-483B-8DFB-62BC35BC701F}" type="presParOf" srcId="{639B24D9-9E45-433C-BBEF-3ECE974E042F}" destId="{F64A6C05-8BBB-4A43-B17C-CDAF74E025E7}" srcOrd="15" destOrd="0" presId="urn:microsoft.com/office/officeart/2005/8/layout/default"/>
    <dgm:cxn modelId="{4E7814B0-FF6F-4657-AADC-7699634D13E0}" type="presParOf" srcId="{639B24D9-9E45-433C-BBEF-3ECE974E042F}" destId="{01EB5AD2-5B42-4D36-BA56-9CB2B766EC59}" srcOrd="1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AEFF4EC1-7299-408F-BB1D-8ADFB81ACA36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4531DF5F-DA18-4833-8C3A-53A03A85B806}">
      <dgm:prSet phldrT="[Texto]"/>
      <dgm:spPr/>
      <dgm:t>
        <a:bodyPr/>
        <a:lstStyle/>
        <a:p>
          <a:r>
            <a:rPr lang="es-MX" b="1" dirty="0" smtClean="0">
              <a:latin typeface="+mj-lt"/>
            </a:rPr>
            <a:t>Inhibidor de COX-2, 10 a 20 veces mas selectivo que para COX-1.</a:t>
          </a:r>
          <a:endParaRPr lang="es-MX" b="1" dirty="0">
            <a:latin typeface="+mj-lt"/>
          </a:endParaRPr>
        </a:p>
      </dgm:t>
    </dgm:pt>
    <dgm:pt modelId="{FBFFE6D1-F0ED-4AF2-8FB3-3E24EB3ECB02}" type="parTrans" cxnId="{6171A9BF-34ED-489D-8483-D6A17708E6E8}">
      <dgm:prSet/>
      <dgm:spPr/>
      <dgm:t>
        <a:bodyPr/>
        <a:lstStyle/>
        <a:p>
          <a:endParaRPr lang="es-MX" b="1">
            <a:latin typeface="+mj-lt"/>
          </a:endParaRPr>
        </a:p>
      </dgm:t>
    </dgm:pt>
    <dgm:pt modelId="{B73E8B1E-CE3E-4EC2-9402-D1971879CD40}" type="sibTrans" cxnId="{6171A9BF-34ED-489D-8483-D6A17708E6E8}">
      <dgm:prSet/>
      <dgm:spPr/>
      <dgm:t>
        <a:bodyPr/>
        <a:lstStyle/>
        <a:p>
          <a:endParaRPr lang="es-MX" b="1">
            <a:latin typeface="+mj-lt"/>
          </a:endParaRPr>
        </a:p>
      </dgm:t>
    </dgm:pt>
    <dgm:pt modelId="{A75D9309-F538-414C-83C4-B5BBFE1035D9}">
      <dgm:prSet phldrT="[Texto]"/>
      <dgm:spPr/>
      <dgm:t>
        <a:bodyPr/>
        <a:lstStyle/>
        <a:p>
          <a:r>
            <a:rPr lang="es-MX" b="1" dirty="0" smtClean="0">
              <a:latin typeface="+mj-lt"/>
            </a:rPr>
            <a:t>Se asocia a disminución de úlceras detectadas por endoscopia.</a:t>
          </a:r>
          <a:endParaRPr lang="es-MX" b="1" dirty="0">
            <a:latin typeface="+mj-lt"/>
          </a:endParaRPr>
        </a:p>
      </dgm:t>
    </dgm:pt>
    <dgm:pt modelId="{8F2D8099-91AA-408B-98BB-105F96FCCA46}" type="parTrans" cxnId="{96D87D73-FC43-4161-9AB3-4FEE26219DAA}">
      <dgm:prSet/>
      <dgm:spPr/>
      <dgm:t>
        <a:bodyPr/>
        <a:lstStyle/>
        <a:p>
          <a:endParaRPr lang="es-MX" b="1">
            <a:latin typeface="+mj-lt"/>
          </a:endParaRPr>
        </a:p>
      </dgm:t>
    </dgm:pt>
    <dgm:pt modelId="{DE7E4F07-30A1-4210-BF14-4FD53755A144}" type="sibTrans" cxnId="{96D87D73-FC43-4161-9AB3-4FEE26219DAA}">
      <dgm:prSet/>
      <dgm:spPr/>
      <dgm:t>
        <a:bodyPr/>
        <a:lstStyle/>
        <a:p>
          <a:endParaRPr lang="es-MX" b="1">
            <a:latin typeface="+mj-lt"/>
          </a:endParaRPr>
        </a:p>
      </dgm:t>
    </dgm:pt>
    <dgm:pt modelId="{1B8A6F24-CEEE-445F-A6F9-2393DA82A3F3}">
      <dgm:prSet phldrT="[Texto]"/>
      <dgm:spPr/>
      <dgm:t>
        <a:bodyPr/>
        <a:lstStyle/>
        <a:p>
          <a:r>
            <a:rPr lang="es-MX" b="1" dirty="0" smtClean="0">
              <a:latin typeface="+mj-lt"/>
            </a:rPr>
            <a:t>Interactúa con la warfarina ya que se degrada a través de la CYP2C9</a:t>
          </a:r>
          <a:endParaRPr lang="es-MX" b="1" dirty="0">
            <a:latin typeface="+mj-lt"/>
          </a:endParaRPr>
        </a:p>
      </dgm:t>
    </dgm:pt>
    <dgm:pt modelId="{5AECB3DD-F3A3-4290-B645-D98EF4A25A26}" type="parTrans" cxnId="{411A3FFD-467C-4A01-9F81-EECE1F34DFD5}">
      <dgm:prSet/>
      <dgm:spPr/>
      <dgm:t>
        <a:bodyPr/>
        <a:lstStyle/>
        <a:p>
          <a:endParaRPr lang="es-MX" b="1">
            <a:latin typeface="+mj-lt"/>
          </a:endParaRPr>
        </a:p>
      </dgm:t>
    </dgm:pt>
    <dgm:pt modelId="{9F942607-74DD-46F5-B1FC-C2D98B22684B}" type="sibTrans" cxnId="{411A3FFD-467C-4A01-9F81-EECE1F34DFD5}">
      <dgm:prSet/>
      <dgm:spPr/>
      <dgm:t>
        <a:bodyPr/>
        <a:lstStyle/>
        <a:p>
          <a:endParaRPr lang="es-MX" b="1">
            <a:latin typeface="+mj-lt"/>
          </a:endParaRPr>
        </a:p>
      </dgm:t>
    </dgm:pt>
    <dgm:pt modelId="{690C48C2-CC8B-4D09-A854-C068F12761AB}">
      <dgm:prSet phldrT="[Texto]"/>
      <dgm:spPr/>
      <dgm:t>
        <a:bodyPr/>
        <a:lstStyle/>
        <a:p>
          <a:r>
            <a:rPr lang="es-MX" b="1" dirty="0" smtClean="0">
              <a:latin typeface="+mj-lt"/>
            </a:rPr>
            <a:t>Puede causar exantema ya que se trata de una sulfonamida.</a:t>
          </a:r>
          <a:endParaRPr lang="es-MX" b="1" dirty="0">
            <a:latin typeface="+mj-lt"/>
          </a:endParaRPr>
        </a:p>
      </dgm:t>
    </dgm:pt>
    <dgm:pt modelId="{D10D4658-2BFA-41DE-99C7-EF8B3F205786}" type="parTrans" cxnId="{63A07A02-90F4-48EE-8F85-16D76FAB2D1C}">
      <dgm:prSet/>
      <dgm:spPr/>
      <dgm:t>
        <a:bodyPr/>
        <a:lstStyle/>
        <a:p>
          <a:endParaRPr lang="es-MX" b="1">
            <a:latin typeface="+mj-lt"/>
          </a:endParaRPr>
        </a:p>
      </dgm:t>
    </dgm:pt>
    <dgm:pt modelId="{897149F4-A9D3-4FEE-BB8B-6B49DC50EEDD}" type="sibTrans" cxnId="{63A07A02-90F4-48EE-8F85-16D76FAB2D1C}">
      <dgm:prSet/>
      <dgm:spPr/>
      <dgm:t>
        <a:bodyPr/>
        <a:lstStyle/>
        <a:p>
          <a:endParaRPr lang="es-MX" b="1">
            <a:latin typeface="+mj-lt"/>
          </a:endParaRPr>
        </a:p>
      </dgm:t>
    </dgm:pt>
    <dgm:pt modelId="{2BCF723A-AF7E-4FF1-B63F-52E00B3EFAA3}">
      <dgm:prSet phldrT="[Texto]"/>
      <dgm:spPr/>
      <dgm:t>
        <a:bodyPr/>
        <a:lstStyle/>
        <a:p>
          <a:r>
            <a:rPr lang="es-MX" b="1" dirty="0" smtClean="0">
              <a:latin typeface="+mj-lt"/>
            </a:rPr>
            <a:t>Los efectos adversos que causa, son los antes ya señalados.</a:t>
          </a:r>
          <a:endParaRPr lang="es-MX" b="1" dirty="0">
            <a:latin typeface="+mj-lt"/>
          </a:endParaRPr>
        </a:p>
      </dgm:t>
    </dgm:pt>
    <dgm:pt modelId="{B9A8635E-7CB7-4298-BDF8-2516899D6C35}" type="parTrans" cxnId="{90DD26A4-9D9D-4F31-B42D-9F115626F827}">
      <dgm:prSet/>
      <dgm:spPr/>
      <dgm:t>
        <a:bodyPr/>
        <a:lstStyle/>
        <a:p>
          <a:endParaRPr lang="es-MX" b="1">
            <a:latin typeface="+mj-lt"/>
          </a:endParaRPr>
        </a:p>
      </dgm:t>
    </dgm:pt>
    <dgm:pt modelId="{2BF8169C-866A-46C1-8D90-29F4AA5A7737}" type="sibTrans" cxnId="{90DD26A4-9D9D-4F31-B42D-9F115626F827}">
      <dgm:prSet/>
      <dgm:spPr/>
      <dgm:t>
        <a:bodyPr/>
        <a:lstStyle/>
        <a:p>
          <a:endParaRPr lang="es-MX" b="1">
            <a:latin typeface="+mj-lt"/>
          </a:endParaRPr>
        </a:p>
      </dgm:t>
    </dgm:pt>
    <dgm:pt modelId="{AE9D20EE-D48A-48CC-81B8-454DAEF15C14}">
      <dgm:prSet phldrT="[Texto]"/>
      <dgm:spPr/>
      <dgm:t>
        <a:bodyPr/>
        <a:lstStyle/>
        <a:p>
          <a:r>
            <a:rPr lang="es-MX" b="1" dirty="0" smtClean="0">
              <a:latin typeface="+mj-lt"/>
            </a:rPr>
            <a:t>*Vida media: 11 h</a:t>
          </a:r>
        </a:p>
        <a:p>
          <a:r>
            <a:rPr lang="es-MX" b="1" dirty="0" smtClean="0">
              <a:latin typeface="+mj-lt"/>
            </a:rPr>
            <a:t>*Dosis recomendada como antiinflamatorio: 100 a 200 mg cada 12 h</a:t>
          </a:r>
          <a:endParaRPr lang="es-MX" b="1" dirty="0">
            <a:latin typeface="+mj-lt"/>
          </a:endParaRPr>
        </a:p>
      </dgm:t>
    </dgm:pt>
    <dgm:pt modelId="{95B8878A-B83A-413B-9A2F-0715E0133D4E}" type="parTrans" cxnId="{19FAF021-F0CB-48A7-895B-379E1846CD16}">
      <dgm:prSet/>
      <dgm:spPr/>
      <dgm:t>
        <a:bodyPr/>
        <a:lstStyle/>
        <a:p>
          <a:endParaRPr lang="es-MX"/>
        </a:p>
      </dgm:t>
    </dgm:pt>
    <dgm:pt modelId="{01861A89-CAA2-4425-AACB-60D1F9745C53}" type="sibTrans" cxnId="{19FAF021-F0CB-48A7-895B-379E1846CD16}">
      <dgm:prSet/>
      <dgm:spPr/>
      <dgm:t>
        <a:bodyPr/>
        <a:lstStyle/>
        <a:p>
          <a:endParaRPr lang="es-MX"/>
        </a:p>
      </dgm:t>
    </dgm:pt>
    <dgm:pt modelId="{F421408A-227A-426E-B1CF-DEBBC181AF5B}" type="pres">
      <dgm:prSet presAssocID="{AEFF4EC1-7299-408F-BB1D-8ADFB81ACA36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ECCE7A0C-B13A-4FF4-93F3-087EE140B7CF}" type="pres">
      <dgm:prSet presAssocID="{4531DF5F-DA18-4833-8C3A-53A03A85B806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0602E03-5BD9-46D9-9C03-A069609586FB}" type="pres">
      <dgm:prSet presAssocID="{B73E8B1E-CE3E-4EC2-9402-D1971879CD40}" presName="sibTrans" presStyleCnt="0"/>
      <dgm:spPr/>
    </dgm:pt>
    <dgm:pt modelId="{F27DD7E4-083F-4187-A998-464796CA7BB7}" type="pres">
      <dgm:prSet presAssocID="{AE9D20EE-D48A-48CC-81B8-454DAEF15C14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E916C42-2D50-4CEC-BC2B-44F3FA971FB0}" type="pres">
      <dgm:prSet presAssocID="{01861A89-CAA2-4425-AACB-60D1F9745C53}" presName="sibTrans" presStyleCnt="0"/>
      <dgm:spPr/>
    </dgm:pt>
    <dgm:pt modelId="{D496336B-F822-462F-AE1A-388348B9DF4C}" type="pres">
      <dgm:prSet presAssocID="{A75D9309-F538-414C-83C4-B5BBFE1035D9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C520AD1-6692-4573-9049-133DF35CD320}" type="pres">
      <dgm:prSet presAssocID="{DE7E4F07-30A1-4210-BF14-4FD53755A144}" presName="sibTrans" presStyleCnt="0"/>
      <dgm:spPr/>
    </dgm:pt>
    <dgm:pt modelId="{6DCA24E6-7DC6-4CB3-BAC9-A042AB9BB629}" type="pres">
      <dgm:prSet presAssocID="{1B8A6F24-CEEE-445F-A6F9-2393DA82A3F3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1A7705A-E787-40DD-8C6C-F25A8C5C5444}" type="pres">
      <dgm:prSet presAssocID="{9F942607-74DD-46F5-B1FC-C2D98B22684B}" presName="sibTrans" presStyleCnt="0"/>
      <dgm:spPr/>
    </dgm:pt>
    <dgm:pt modelId="{FD6A6BD9-0C4A-4960-938C-4BC8DE66D0AB}" type="pres">
      <dgm:prSet presAssocID="{690C48C2-CC8B-4D09-A854-C068F12761AB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89426A3-B8CC-4482-8F55-95720FBA99ED}" type="pres">
      <dgm:prSet presAssocID="{897149F4-A9D3-4FEE-BB8B-6B49DC50EEDD}" presName="sibTrans" presStyleCnt="0"/>
      <dgm:spPr/>
    </dgm:pt>
    <dgm:pt modelId="{429A7F08-0B6E-4B68-8F76-A36A0FABECC9}" type="pres">
      <dgm:prSet presAssocID="{2BCF723A-AF7E-4FF1-B63F-52E00B3EFAA3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844BB27C-3AC4-4B7E-88AE-FE0E95350BC8}" type="presOf" srcId="{690C48C2-CC8B-4D09-A854-C068F12761AB}" destId="{FD6A6BD9-0C4A-4960-938C-4BC8DE66D0AB}" srcOrd="0" destOrd="0" presId="urn:microsoft.com/office/officeart/2005/8/layout/default"/>
    <dgm:cxn modelId="{E77015C5-0828-4804-9A48-7312D6078765}" type="presOf" srcId="{1B8A6F24-CEEE-445F-A6F9-2393DA82A3F3}" destId="{6DCA24E6-7DC6-4CB3-BAC9-A042AB9BB629}" srcOrd="0" destOrd="0" presId="urn:microsoft.com/office/officeart/2005/8/layout/default"/>
    <dgm:cxn modelId="{6171A9BF-34ED-489D-8483-D6A17708E6E8}" srcId="{AEFF4EC1-7299-408F-BB1D-8ADFB81ACA36}" destId="{4531DF5F-DA18-4833-8C3A-53A03A85B806}" srcOrd="0" destOrd="0" parTransId="{FBFFE6D1-F0ED-4AF2-8FB3-3E24EB3ECB02}" sibTransId="{B73E8B1E-CE3E-4EC2-9402-D1971879CD40}"/>
    <dgm:cxn modelId="{96D87D73-FC43-4161-9AB3-4FEE26219DAA}" srcId="{AEFF4EC1-7299-408F-BB1D-8ADFB81ACA36}" destId="{A75D9309-F538-414C-83C4-B5BBFE1035D9}" srcOrd="2" destOrd="0" parTransId="{8F2D8099-91AA-408B-98BB-105F96FCCA46}" sibTransId="{DE7E4F07-30A1-4210-BF14-4FD53755A144}"/>
    <dgm:cxn modelId="{979F5DCA-334E-4ABD-BAFE-C7B774BC6309}" type="presOf" srcId="{2BCF723A-AF7E-4FF1-B63F-52E00B3EFAA3}" destId="{429A7F08-0B6E-4B68-8F76-A36A0FABECC9}" srcOrd="0" destOrd="0" presId="urn:microsoft.com/office/officeart/2005/8/layout/default"/>
    <dgm:cxn modelId="{19FAF021-F0CB-48A7-895B-379E1846CD16}" srcId="{AEFF4EC1-7299-408F-BB1D-8ADFB81ACA36}" destId="{AE9D20EE-D48A-48CC-81B8-454DAEF15C14}" srcOrd="1" destOrd="0" parTransId="{95B8878A-B83A-413B-9A2F-0715E0133D4E}" sibTransId="{01861A89-CAA2-4425-AACB-60D1F9745C53}"/>
    <dgm:cxn modelId="{AA024903-ED3E-4612-87C6-44A371691D09}" type="presOf" srcId="{A75D9309-F538-414C-83C4-B5BBFE1035D9}" destId="{D496336B-F822-462F-AE1A-388348B9DF4C}" srcOrd="0" destOrd="0" presId="urn:microsoft.com/office/officeart/2005/8/layout/default"/>
    <dgm:cxn modelId="{411A3FFD-467C-4A01-9F81-EECE1F34DFD5}" srcId="{AEFF4EC1-7299-408F-BB1D-8ADFB81ACA36}" destId="{1B8A6F24-CEEE-445F-A6F9-2393DA82A3F3}" srcOrd="3" destOrd="0" parTransId="{5AECB3DD-F3A3-4290-B645-D98EF4A25A26}" sibTransId="{9F942607-74DD-46F5-B1FC-C2D98B22684B}"/>
    <dgm:cxn modelId="{6CE7CCC3-8AA5-41AE-8A02-74EB9A9B77B1}" type="presOf" srcId="{AEFF4EC1-7299-408F-BB1D-8ADFB81ACA36}" destId="{F421408A-227A-426E-B1CF-DEBBC181AF5B}" srcOrd="0" destOrd="0" presId="urn:microsoft.com/office/officeart/2005/8/layout/default"/>
    <dgm:cxn modelId="{DF039DB9-5E3F-47F2-821B-6141038E15D2}" type="presOf" srcId="{AE9D20EE-D48A-48CC-81B8-454DAEF15C14}" destId="{F27DD7E4-083F-4187-A998-464796CA7BB7}" srcOrd="0" destOrd="0" presId="urn:microsoft.com/office/officeart/2005/8/layout/default"/>
    <dgm:cxn modelId="{90DD26A4-9D9D-4F31-B42D-9F115626F827}" srcId="{AEFF4EC1-7299-408F-BB1D-8ADFB81ACA36}" destId="{2BCF723A-AF7E-4FF1-B63F-52E00B3EFAA3}" srcOrd="5" destOrd="0" parTransId="{B9A8635E-7CB7-4298-BDF8-2516899D6C35}" sibTransId="{2BF8169C-866A-46C1-8D90-29F4AA5A7737}"/>
    <dgm:cxn modelId="{63A07A02-90F4-48EE-8F85-16D76FAB2D1C}" srcId="{AEFF4EC1-7299-408F-BB1D-8ADFB81ACA36}" destId="{690C48C2-CC8B-4D09-A854-C068F12761AB}" srcOrd="4" destOrd="0" parTransId="{D10D4658-2BFA-41DE-99C7-EF8B3F205786}" sibTransId="{897149F4-A9D3-4FEE-BB8B-6B49DC50EEDD}"/>
    <dgm:cxn modelId="{9F6DF371-D9CE-48D6-8E75-7CF85E1D01BC}" type="presOf" srcId="{4531DF5F-DA18-4833-8C3A-53A03A85B806}" destId="{ECCE7A0C-B13A-4FF4-93F3-087EE140B7CF}" srcOrd="0" destOrd="0" presId="urn:microsoft.com/office/officeart/2005/8/layout/default"/>
    <dgm:cxn modelId="{208B9D82-E1DC-44EB-B75D-FCAC5E09C971}" type="presParOf" srcId="{F421408A-227A-426E-B1CF-DEBBC181AF5B}" destId="{ECCE7A0C-B13A-4FF4-93F3-087EE140B7CF}" srcOrd="0" destOrd="0" presId="urn:microsoft.com/office/officeart/2005/8/layout/default"/>
    <dgm:cxn modelId="{46FFEC34-A8B2-48E5-A1C6-365119BB9689}" type="presParOf" srcId="{F421408A-227A-426E-B1CF-DEBBC181AF5B}" destId="{80602E03-5BD9-46D9-9C03-A069609586FB}" srcOrd="1" destOrd="0" presId="urn:microsoft.com/office/officeart/2005/8/layout/default"/>
    <dgm:cxn modelId="{5A497E1A-11C9-4E8C-8CB3-51F49CEACE80}" type="presParOf" srcId="{F421408A-227A-426E-B1CF-DEBBC181AF5B}" destId="{F27DD7E4-083F-4187-A998-464796CA7BB7}" srcOrd="2" destOrd="0" presId="urn:microsoft.com/office/officeart/2005/8/layout/default"/>
    <dgm:cxn modelId="{9B5921BC-A659-41EE-A28D-86E406E47305}" type="presParOf" srcId="{F421408A-227A-426E-B1CF-DEBBC181AF5B}" destId="{4E916C42-2D50-4CEC-BC2B-44F3FA971FB0}" srcOrd="3" destOrd="0" presId="urn:microsoft.com/office/officeart/2005/8/layout/default"/>
    <dgm:cxn modelId="{33A410BC-B1F2-414B-B55A-D83930A1E33E}" type="presParOf" srcId="{F421408A-227A-426E-B1CF-DEBBC181AF5B}" destId="{D496336B-F822-462F-AE1A-388348B9DF4C}" srcOrd="4" destOrd="0" presId="urn:microsoft.com/office/officeart/2005/8/layout/default"/>
    <dgm:cxn modelId="{E2592014-C87C-43C7-9D1E-E7BEFD001C40}" type="presParOf" srcId="{F421408A-227A-426E-B1CF-DEBBC181AF5B}" destId="{8C520AD1-6692-4573-9049-133DF35CD320}" srcOrd="5" destOrd="0" presId="urn:microsoft.com/office/officeart/2005/8/layout/default"/>
    <dgm:cxn modelId="{24C230FD-1E6B-4D26-B5CD-BAF011E81AFC}" type="presParOf" srcId="{F421408A-227A-426E-B1CF-DEBBC181AF5B}" destId="{6DCA24E6-7DC6-4CB3-BAC9-A042AB9BB629}" srcOrd="6" destOrd="0" presId="urn:microsoft.com/office/officeart/2005/8/layout/default"/>
    <dgm:cxn modelId="{86C2FD7B-FBEB-4FCB-BDB9-670F5D2B631D}" type="presParOf" srcId="{F421408A-227A-426E-B1CF-DEBBC181AF5B}" destId="{21A7705A-E787-40DD-8C6C-F25A8C5C5444}" srcOrd="7" destOrd="0" presId="urn:microsoft.com/office/officeart/2005/8/layout/default"/>
    <dgm:cxn modelId="{2B75F74C-A08D-4FAC-8BC6-74A4EB6CA0AA}" type="presParOf" srcId="{F421408A-227A-426E-B1CF-DEBBC181AF5B}" destId="{FD6A6BD9-0C4A-4960-938C-4BC8DE66D0AB}" srcOrd="8" destOrd="0" presId="urn:microsoft.com/office/officeart/2005/8/layout/default"/>
    <dgm:cxn modelId="{F3B99E98-F5B7-49D9-909A-A9F4208F959D}" type="presParOf" srcId="{F421408A-227A-426E-B1CF-DEBBC181AF5B}" destId="{F89426A3-B8CC-4482-8F55-95720FBA99ED}" srcOrd="9" destOrd="0" presId="urn:microsoft.com/office/officeart/2005/8/layout/default"/>
    <dgm:cxn modelId="{C8F31910-CFEF-463C-AE94-443197BF06D0}" type="presParOf" srcId="{F421408A-227A-426E-B1CF-DEBBC181AF5B}" destId="{429A7F08-0B6E-4B68-8F76-A36A0FABECC9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6296B89B-B6CF-48B0-89BF-5E8A2B7F6F0E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37A28024-7761-465C-B5AF-C066316FE8F2}">
      <dgm:prSet phldrT="[Texto]" custT="1"/>
      <dgm:spPr/>
      <dgm:t>
        <a:bodyPr/>
        <a:lstStyle/>
        <a:p>
          <a:r>
            <a:rPr lang="es-MX" sz="1600" b="1" dirty="0" smtClean="0">
              <a:latin typeface="+mj-lt"/>
            </a:rPr>
            <a:t>Derivado del ácido salicílico, que no se degrada a salicilatos</a:t>
          </a:r>
          <a:endParaRPr lang="es-MX" sz="1600" b="1" dirty="0">
            <a:latin typeface="+mj-lt"/>
          </a:endParaRPr>
        </a:p>
      </dgm:t>
    </dgm:pt>
    <dgm:pt modelId="{D1465ED6-FC4E-4049-A6CE-D47D3A801088}" type="parTrans" cxnId="{5B283AC5-C841-4A28-B513-66FF3A4F2B51}">
      <dgm:prSet/>
      <dgm:spPr/>
      <dgm:t>
        <a:bodyPr/>
        <a:lstStyle/>
        <a:p>
          <a:endParaRPr lang="es-MX" sz="1600" b="1">
            <a:latin typeface="+mj-lt"/>
          </a:endParaRPr>
        </a:p>
      </dgm:t>
    </dgm:pt>
    <dgm:pt modelId="{DA063BCE-832A-4083-8DDB-1D0357D7A8C0}" type="sibTrans" cxnId="{5B283AC5-C841-4A28-B513-66FF3A4F2B51}">
      <dgm:prSet/>
      <dgm:spPr/>
      <dgm:t>
        <a:bodyPr/>
        <a:lstStyle/>
        <a:p>
          <a:endParaRPr lang="es-MX" sz="1600" b="1">
            <a:latin typeface="+mj-lt"/>
          </a:endParaRPr>
        </a:p>
      </dgm:t>
    </dgm:pt>
    <dgm:pt modelId="{C9B3E21F-5FD7-452C-809A-1A7A4337CD2A}">
      <dgm:prSet phldrT="[Texto]" custT="1"/>
      <dgm:spPr/>
      <dgm:t>
        <a:bodyPr/>
        <a:lstStyle/>
        <a:p>
          <a:r>
            <a:rPr lang="es-MX" sz="1600" b="1" dirty="0" smtClean="0">
              <a:latin typeface="+mj-lt"/>
            </a:rPr>
            <a:t>Sufre una glucuronoconjugación hepática y es eliminado por vía renal.</a:t>
          </a:r>
          <a:endParaRPr lang="es-MX" sz="1600" b="1" dirty="0">
            <a:latin typeface="+mj-lt"/>
          </a:endParaRPr>
        </a:p>
      </dgm:t>
    </dgm:pt>
    <dgm:pt modelId="{823F78DC-6BB0-4141-ACA6-81A8EA23ED5D}" type="parTrans" cxnId="{690E801E-519A-444B-AEAA-315415FBF185}">
      <dgm:prSet/>
      <dgm:spPr/>
      <dgm:t>
        <a:bodyPr/>
        <a:lstStyle/>
        <a:p>
          <a:endParaRPr lang="es-MX" sz="1600" b="1">
            <a:latin typeface="+mj-lt"/>
          </a:endParaRPr>
        </a:p>
      </dgm:t>
    </dgm:pt>
    <dgm:pt modelId="{F413BE1B-C23A-49DD-B7C5-645B45A68F2D}" type="sibTrans" cxnId="{690E801E-519A-444B-AEAA-315415FBF185}">
      <dgm:prSet/>
      <dgm:spPr/>
      <dgm:t>
        <a:bodyPr/>
        <a:lstStyle/>
        <a:p>
          <a:endParaRPr lang="es-MX" sz="1600" b="1">
            <a:latin typeface="+mj-lt"/>
          </a:endParaRPr>
        </a:p>
      </dgm:t>
    </dgm:pt>
    <dgm:pt modelId="{5D8E2B30-E2F7-4454-BA90-866FE597AF7C}">
      <dgm:prSet phldrT="[Texto]" custT="1"/>
      <dgm:spPr/>
      <dgm:t>
        <a:bodyPr/>
        <a:lstStyle/>
        <a:p>
          <a:r>
            <a:rPr lang="es-MX" sz="1600" b="1" dirty="0" smtClean="0">
              <a:latin typeface="+mj-lt"/>
            </a:rPr>
            <a:t>Posee una semivida larga de 8-12 h. Tarda de 9-12 días en alcanzar concentración estable con dosis ordinarias.</a:t>
          </a:r>
          <a:endParaRPr lang="es-MX" sz="1600" b="1" dirty="0">
            <a:latin typeface="+mj-lt"/>
          </a:endParaRPr>
        </a:p>
      </dgm:t>
    </dgm:pt>
    <dgm:pt modelId="{39E2E4FB-AD63-4D62-8277-64A94C7D253E}" type="parTrans" cxnId="{DF41BC6D-7EDC-40D3-9D74-3D6CDC9D898C}">
      <dgm:prSet/>
      <dgm:spPr/>
      <dgm:t>
        <a:bodyPr/>
        <a:lstStyle/>
        <a:p>
          <a:endParaRPr lang="es-MX" sz="1600" b="1">
            <a:latin typeface="+mj-lt"/>
          </a:endParaRPr>
        </a:p>
      </dgm:t>
    </dgm:pt>
    <dgm:pt modelId="{FFE9AE5B-A3EE-4029-992A-BFEC5246978D}" type="sibTrans" cxnId="{DF41BC6D-7EDC-40D3-9D74-3D6CDC9D898C}">
      <dgm:prSet/>
      <dgm:spPr/>
      <dgm:t>
        <a:bodyPr/>
        <a:lstStyle/>
        <a:p>
          <a:endParaRPr lang="es-MX" sz="1600" b="1">
            <a:latin typeface="+mj-lt"/>
          </a:endParaRPr>
        </a:p>
      </dgm:t>
    </dgm:pt>
    <dgm:pt modelId="{C9414537-678A-4231-87F9-FFE54B947B58}">
      <dgm:prSet phldrT="[Texto]" custT="1"/>
      <dgm:spPr/>
      <dgm:t>
        <a:bodyPr/>
        <a:lstStyle/>
        <a:p>
          <a:r>
            <a:rPr lang="es-MX" sz="1600" b="1" u="sng" dirty="0" smtClean="0">
              <a:latin typeface="+mj-lt"/>
            </a:rPr>
            <a:t>Reacciones adversas: </a:t>
          </a:r>
          <a:r>
            <a:rPr lang="es-MX" sz="1600" b="1" dirty="0" smtClean="0">
              <a:latin typeface="+mj-lt"/>
            </a:rPr>
            <a:t>hemorragias gastrointestinales, alteraciones renales, cefaleas, insomnio, nerviosismo, parestesias y erupciones cutáneas.</a:t>
          </a:r>
          <a:endParaRPr lang="es-MX" sz="1600" b="1" dirty="0">
            <a:latin typeface="+mj-lt"/>
          </a:endParaRPr>
        </a:p>
      </dgm:t>
    </dgm:pt>
    <dgm:pt modelId="{43FC15EA-B725-4F9E-9E6D-C92477D1AE51}" type="parTrans" cxnId="{3FC775E9-8F17-4D63-95D6-3A125958B8A4}">
      <dgm:prSet/>
      <dgm:spPr/>
      <dgm:t>
        <a:bodyPr/>
        <a:lstStyle/>
        <a:p>
          <a:endParaRPr lang="es-MX" sz="1600" b="1">
            <a:latin typeface="+mj-lt"/>
          </a:endParaRPr>
        </a:p>
      </dgm:t>
    </dgm:pt>
    <dgm:pt modelId="{A6FC193B-C5C3-45D8-9861-92670BA093F7}" type="sibTrans" cxnId="{3FC775E9-8F17-4D63-95D6-3A125958B8A4}">
      <dgm:prSet/>
      <dgm:spPr/>
      <dgm:t>
        <a:bodyPr/>
        <a:lstStyle/>
        <a:p>
          <a:endParaRPr lang="es-MX" sz="1600" b="1">
            <a:latin typeface="+mj-lt"/>
          </a:endParaRPr>
        </a:p>
      </dgm:t>
    </dgm:pt>
    <dgm:pt modelId="{04B3AC61-BC53-4F76-92A7-14636C1A6E63}">
      <dgm:prSet phldrT="[Texto]" custT="1"/>
      <dgm:spPr/>
      <dgm:t>
        <a:bodyPr/>
        <a:lstStyle/>
        <a:p>
          <a:r>
            <a:rPr lang="es-MX" sz="1600" b="1" u="sng" dirty="0" smtClean="0">
              <a:latin typeface="+mj-lt"/>
            </a:rPr>
            <a:t>Indicaciones: </a:t>
          </a:r>
          <a:r>
            <a:rPr lang="es-MX" sz="1600" b="1" dirty="0" smtClean="0">
              <a:latin typeface="+mj-lt"/>
            </a:rPr>
            <a:t>a) Dolor en cáncer con metástasis ósea. b) Dolor por cirugía odontológica. c)Artritis reumatoide. d) Artrosis </a:t>
          </a:r>
        </a:p>
      </dgm:t>
    </dgm:pt>
    <dgm:pt modelId="{F94157CF-653D-4CCB-BA95-3826E642C90C}" type="parTrans" cxnId="{B0D85FC8-9722-434E-9E53-CB9850625BD0}">
      <dgm:prSet/>
      <dgm:spPr/>
      <dgm:t>
        <a:bodyPr/>
        <a:lstStyle/>
        <a:p>
          <a:endParaRPr lang="es-MX" sz="1600" b="1">
            <a:latin typeface="+mj-lt"/>
          </a:endParaRPr>
        </a:p>
      </dgm:t>
    </dgm:pt>
    <dgm:pt modelId="{4C469CD2-3B9B-49AB-A69E-685597D5DB34}" type="sibTrans" cxnId="{B0D85FC8-9722-434E-9E53-CB9850625BD0}">
      <dgm:prSet/>
      <dgm:spPr/>
      <dgm:t>
        <a:bodyPr/>
        <a:lstStyle/>
        <a:p>
          <a:endParaRPr lang="es-MX" sz="1600" b="1">
            <a:latin typeface="+mj-lt"/>
          </a:endParaRPr>
        </a:p>
      </dgm:t>
    </dgm:pt>
    <dgm:pt modelId="{AEC4453F-1DE5-4CBE-AABA-FFB7767F7008}">
      <dgm:prSet phldrT="[Texto]" custT="1"/>
      <dgm:spPr/>
      <dgm:t>
        <a:bodyPr/>
        <a:lstStyle/>
        <a:p>
          <a:endParaRPr lang="es-MX" sz="1500" b="1" u="sng" dirty="0" smtClean="0">
            <a:latin typeface="+mj-lt"/>
          </a:endParaRPr>
        </a:p>
        <a:p>
          <a:r>
            <a:rPr lang="es-MX" sz="1500" b="1" u="sng" dirty="0" smtClean="0">
              <a:latin typeface="+mj-lt"/>
            </a:rPr>
            <a:t>Contraindicaciones: </a:t>
          </a:r>
          <a:r>
            <a:rPr lang="es-MX" sz="1500" b="1" dirty="0" smtClean="0">
              <a:latin typeface="+mj-lt"/>
            </a:rPr>
            <a:t>en pacientes en que los AINEs precipitan ataques de asma, urticaria o rinitis. No recomendable en alteración renal significativa., menores de 12 años ,y en el embarazo</a:t>
          </a:r>
        </a:p>
        <a:p>
          <a:endParaRPr lang="es-MX" sz="1500" b="1" dirty="0" smtClean="0">
            <a:latin typeface="+mj-lt"/>
          </a:endParaRPr>
        </a:p>
      </dgm:t>
    </dgm:pt>
    <dgm:pt modelId="{D751F8E7-A180-44ED-ABC1-FBF5A513266A}" type="parTrans" cxnId="{FC102F83-92B8-48C8-A617-46009919EFF5}">
      <dgm:prSet/>
      <dgm:spPr/>
      <dgm:t>
        <a:bodyPr/>
        <a:lstStyle/>
        <a:p>
          <a:endParaRPr lang="es-MX" sz="1600" b="1"/>
        </a:p>
      </dgm:t>
    </dgm:pt>
    <dgm:pt modelId="{57A20760-1D48-4408-8564-FC55CE2697DC}" type="sibTrans" cxnId="{FC102F83-92B8-48C8-A617-46009919EFF5}">
      <dgm:prSet/>
      <dgm:spPr/>
      <dgm:t>
        <a:bodyPr/>
        <a:lstStyle/>
        <a:p>
          <a:endParaRPr lang="es-MX" sz="1600" b="1"/>
        </a:p>
      </dgm:t>
    </dgm:pt>
    <dgm:pt modelId="{D8F178E1-28B5-4858-A32F-671CA6B7B84F}" type="pres">
      <dgm:prSet presAssocID="{6296B89B-B6CF-48B0-89BF-5E8A2B7F6F0E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1B64375B-2D12-4421-8F6E-981A149B3377}" type="pres">
      <dgm:prSet presAssocID="{37A28024-7761-465C-B5AF-C066316FE8F2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0B0A95A-1A02-4E0E-8626-7BF556F3F11C}" type="pres">
      <dgm:prSet presAssocID="{DA063BCE-832A-4083-8DDB-1D0357D7A8C0}" presName="sibTrans" presStyleCnt="0"/>
      <dgm:spPr/>
    </dgm:pt>
    <dgm:pt modelId="{DADC22B3-CE63-4AC8-91C2-057FCBAF27E7}" type="pres">
      <dgm:prSet presAssocID="{C9B3E21F-5FD7-452C-809A-1A7A4337CD2A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08E0597-3626-48E1-B4C8-AFE2FC9FA753}" type="pres">
      <dgm:prSet presAssocID="{F413BE1B-C23A-49DD-B7C5-645B45A68F2D}" presName="sibTrans" presStyleCnt="0"/>
      <dgm:spPr/>
    </dgm:pt>
    <dgm:pt modelId="{D5495099-9162-4778-9510-9DFB1E9E567E}" type="pres">
      <dgm:prSet presAssocID="{5D8E2B30-E2F7-4454-BA90-866FE597AF7C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C0AE4CD-4FC2-4C11-94EB-8F213499EB40}" type="pres">
      <dgm:prSet presAssocID="{FFE9AE5B-A3EE-4029-992A-BFEC5246978D}" presName="sibTrans" presStyleCnt="0"/>
      <dgm:spPr/>
    </dgm:pt>
    <dgm:pt modelId="{516CB51D-8993-46AA-9637-F74668F1232A}" type="pres">
      <dgm:prSet presAssocID="{C9414537-678A-4231-87F9-FFE54B947B58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EFBADF6-2D29-4EE1-B3C3-36F3CC8258FB}" type="pres">
      <dgm:prSet presAssocID="{A6FC193B-C5C3-45D8-9861-92670BA093F7}" presName="sibTrans" presStyleCnt="0"/>
      <dgm:spPr/>
    </dgm:pt>
    <dgm:pt modelId="{B52B3FD1-65F6-4F5C-B8AB-6C4C2CE1FE62}" type="pres">
      <dgm:prSet presAssocID="{04B3AC61-BC53-4F76-92A7-14636C1A6E63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D99BAAE-6AE4-41BA-836E-61CB6EB626F6}" type="pres">
      <dgm:prSet presAssocID="{4C469CD2-3B9B-49AB-A69E-685597D5DB34}" presName="sibTrans" presStyleCnt="0"/>
      <dgm:spPr/>
    </dgm:pt>
    <dgm:pt modelId="{E677E6FA-59EE-49E0-8BE4-9746F9C4BC10}" type="pres">
      <dgm:prSet presAssocID="{AEC4453F-1DE5-4CBE-AABA-FFB7767F7008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39592963-05E7-4F9C-AB17-4857BE2DB4FB}" type="presOf" srcId="{C9414537-678A-4231-87F9-FFE54B947B58}" destId="{516CB51D-8993-46AA-9637-F74668F1232A}" srcOrd="0" destOrd="0" presId="urn:microsoft.com/office/officeart/2005/8/layout/default"/>
    <dgm:cxn modelId="{3876CC5E-2CDD-4CC0-B7C2-FD92D551A3EE}" type="presOf" srcId="{37A28024-7761-465C-B5AF-C066316FE8F2}" destId="{1B64375B-2D12-4421-8F6E-981A149B3377}" srcOrd="0" destOrd="0" presId="urn:microsoft.com/office/officeart/2005/8/layout/default"/>
    <dgm:cxn modelId="{85086CBA-E01E-4109-897B-BB81C7F12700}" type="presOf" srcId="{5D8E2B30-E2F7-4454-BA90-866FE597AF7C}" destId="{D5495099-9162-4778-9510-9DFB1E9E567E}" srcOrd="0" destOrd="0" presId="urn:microsoft.com/office/officeart/2005/8/layout/default"/>
    <dgm:cxn modelId="{DF41BC6D-7EDC-40D3-9D74-3D6CDC9D898C}" srcId="{6296B89B-B6CF-48B0-89BF-5E8A2B7F6F0E}" destId="{5D8E2B30-E2F7-4454-BA90-866FE597AF7C}" srcOrd="2" destOrd="0" parTransId="{39E2E4FB-AD63-4D62-8277-64A94C7D253E}" sibTransId="{FFE9AE5B-A3EE-4029-992A-BFEC5246978D}"/>
    <dgm:cxn modelId="{AD7E5171-A70D-47E9-9726-C1432A5148CE}" type="presOf" srcId="{04B3AC61-BC53-4F76-92A7-14636C1A6E63}" destId="{B52B3FD1-65F6-4F5C-B8AB-6C4C2CE1FE62}" srcOrd="0" destOrd="0" presId="urn:microsoft.com/office/officeart/2005/8/layout/default"/>
    <dgm:cxn modelId="{94D69CB9-60AE-44DC-8DE3-5E6BB4E6FFBD}" type="presOf" srcId="{AEC4453F-1DE5-4CBE-AABA-FFB7767F7008}" destId="{E677E6FA-59EE-49E0-8BE4-9746F9C4BC10}" srcOrd="0" destOrd="0" presId="urn:microsoft.com/office/officeart/2005/8/layout/default"/>
    <dgm:cxn modelId="{FC102F83-92B8-48C8-A617-46009919EFF5}" srcId="{6296B89B-B6CF-48B0-89BF-5E8A2B7F6F0E}" destId="{AEC4453F-1DE5-4CBE-AABA-FFB7767F7008}" srcOrd="5" destOrd="0" parTransId="{D751F8E7-A180-44ED-ABC1-FBF5A513266A}" sibTransId="{57A20760-1D48-4408-8564-FC55CE2697DC}"/>
    <dgm:cxn modelId="{690E801E-519A-444B-AEAA-315415FBF185}" srcId="{6296B89B-B6CF-48B0-89BF-5E8A2B7F6F0E}" destId="{C9B3E21F-5FD7-452C-809A-1A7A4337CD2A}" srcOrd="1" destOrd="0" parTransId="{823F78DC-6BB0-4141-ACA6-81A8EA23ED5D}" sibTransId="{F413BE1B-C23A-49DD-B7C5-645B45A68F2D}"/>
    <dgm:cxn modelId="{B0D85FC8-9722-434E-9E53-CB9850625BD0}" srcId="{6296B89B-B6CF-48B0-89BF-5E8A2B7F6F0E}" destId="{04B3AC61-BC53-4F76-92A7-14636C1A6E63}" srcOrd="4" destOrd="0" parTransId="{F94157CF-653D-4CCB-BA95-3826E642C90C}" sibTransId="{4C469CD2-3B9B-49AB-A69E-685597D5DB34}"/>
    <dgm:cxn modelId="{B72D7528-6B13-4F17-8F51-70B68AB68445}" type="presOf" srcId="{6296B89B-B6CF-48B0-89BF-5E8A2B7F6F0E}" destId="{D8F178E1-28B5-4858-A32F-671CA6B7B84F}" srcOrd="0" destOrd="0" presId="urn:microsoft.com/office/officeart/2005/8/layout/default"/>
    <dgm:cxn modelId="{5B283AC5-C841-4A28-B513-66FF3A4F2B51}" srcId="{6296B89B-B6CF-48B0-89BF-5E8A2B7F6F0E}" destId="{37A28024-7761-465C-B5AF-C066316FE8F2}" srcOrd="0" destOrd="0" parTransId="{D1465ED6-FC4E-4049-A6CE-D47D3A801088}" sibTransId="{DA063BCE-832A-4083-8DDB-1D0357D7A8C0}"/>
    <dgm:cxn modelId="{7E027490-9659-48D3-A696-97673ED3B220}" type="presOf" srcId="{C9B3E21F-5FD7-452C-809A-1A7A4337CD2A}" destId="{DADC22B3-CE63-4AC8-91C2-057FCBAF27E7}" srcOrd="0" destOrd="0" presId="urn:microsoft.com/office/officeart/2005/8/layout/default"/>
    <dgm:cxn modelId="{3FC775E9-8F17-4D63-95D6-3A125958B8A4}" srcId="{6296B89B-B6CF-48B0-89BF-5E8A2B7F6F0E}" destId="{C9414537-678A-4231-87F9-FFE54B947B58}" srcOrd="3" destOrd="0" parTransId="{43FC15EA-B725-4F9E-9E6D-C92477D1AE51}" sibTransId="{A6FC193B-C5C3-45D8-9861-92670BA093F7}"/>
    <dgm:cxn modelId="{82AF5A11-CE15-4271-91E0-526806D413A0}" type="presParOf" srcId="{D8F178E1-28B5-4858-A32F-671CA6B7B84F}" destId="{1B64375B-2D12-4421-8F6E-981A149B3377}" srcOrd="0" destOrd="0" presId="urn:microsoft.com/office/officeart/2005/8/layout/default"/>
    <dgm:cxn modelId="{CABEC6FA-D71B-4D4B-980D-325BB6B1A9B9}" type="presParOf" srcId="{D8F178E1-28B5-4858-A32F-671CA6B7B84F}" destId="{80B0A95A-1A02-4E0E-8626-7BF556F3F11C}" srcOrd="1" destOrd="0" presId="urn:microsoft.com/office/officeart/2005/8/layout/default"/>
    <dgm:cxn modelId="{7F906495-4B87-46CC-B7B0-E0EFEA3C15A3}" type="presParOf" srcId="{D8F178E1-28B5-4858-A32F-671CA6B7B84F}" destId="{DADC22B3-CE63-4AC8-91C2-057FCBAF27E7}" srcOrd="2" destOrd="0" presId="urn:microsoft.com/office/officeart/2005/8/layout/default"/>
    <dgm:cxn modelId="{F1F4A1D8-0010-4CAF-B077-BFDDA4D249C6}" type="presParOf" srcId="{D8F178E1-28B5-4858-A32F-671CA6B7B84F}" destId="{F08E0597-3626-48E1-B4C8-AFE2FC9FA753}" srcOrd="3" destOrd="0" presId="urn:microsoft.com/office/officeart/2005/8/layout/default"/>
    <dgm:cxn modelId="{1E79E872-5431-4986-943F-82B33B8095CC}" type="presParOf" srcId="{D8F178E1-28B5-4858-A32F-671CA6B7B84F}" destId="{D5495099-9162-4778-9510-9DFB1E9E567E}" srcOrd="4" destOrd="0" presId="urn:microsoft.com/office/officeart/2005/8/layout/default"/>
    <dgm:cxn modelId="{498EA689-4D1C-461F-8A44-C1797C562368}" type="presParOf" srcId="{D8F178E1-28B5-4858-A32F-671CA6B7B84F}" destId="{DC0AE4CD-4FC2-4C11-94EB-8F213499EB40}" srcOrd="5" destOrd="0" presId="urn:microsoft.com/office/officeart/2005/8/layout/default"/>
    <dgm:cxn modelId="{0057625C-1951-44AE-BEF9-ED6810D859AC}" type="presParOf" srcId="{D8F178E1-28B5-4858-A32F-671CA6B7B84F}" destId="{516CB51D-8993-46AA-9637-F74668F1232A}" srcOrd="6" destOrd="0" presId="urn:microsoft.com/office/officeart/2005/8/layout/default"/>
    <dgm:cxn modelId="{F73E76F7-48AE-4386-A990-4DD968864F78}" type="presParOf" srcId="{D8F178E1-28B5-4858-A32F-671CA6B7B84F}" destId="{4EFBADF6-2D29-4EE1-B3C3-36F3CC8258FB}" srcOrd="7" destOrd="0" presId="urn:microsoft.com/office/officeart/2005/8/layout/default"/>
    <dgm:cxn modelId="{CE19C6F0-CB3E-49A4-B59A-6750BFEBE87C}" type="presParOf" srcId="{D8F178E1-28B5-4858-A32F-671CA6B7B84F}" destId="{B52B3FD1-65F6-4F5C-B8AB-6C4C2CE1FE62}" srcOrd="8" destOrd="0" presId="urn:microsoft.com/office/officeart/2005/8/layout/default"/>
    <dgm:cxn modelId="{353FADDB-8C3F-43DC-91B9-FD0F95BC4D0F}" type="presParOf" srcId="{D8F178E1-28B5-4858-A32F-671CA6B7B84F}" destId="{ED99BAAE-6AE4-41BA-836E-61CB6EB626F6}" srcOrd="9" destOrd="0" presId="urn:microsoft.com/office/officeart/2005/8/layout/default"/>
    <dgm:cxn modelId="{9DA87480-BBA2-4EF1-99E9-EBB7CDB8EC87}" type="presParOf" srcId="{D8F178E1-28B5-4858-A32F-671CA6B7B84F}" destId="{E677E6FA-59EE-49E0-8BE4-9746F9C4BC10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9F1DCA7-C19B-42F2-AA3F-701AC1EA402B}">
      <dsp:nvSpPr>
        <dsp:cNvPr id="0" name=""/>
        <dsp:cNvSpPr/>
      </dsp:nvSpPr>
      <dsp:spPr>
        <a:xfrm>
          <a:off x="2990" y="234386"/>
          <a:ext cx="1618978" cy="97138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b="1" kern="1200" dirty="0" smtClean="0">
              <a:latin typeface="+mj-lt"/>
            </a:rPr>
            <a:t>Inicia de forma rápida (minutos)</a:t>
          </a:r>
          <a:endParaRPr lang="es-MX" sz="1500" b="1" kern="1200" dirty="0">
            <a:latin typeface="+mj-lt"/>
          </a:endParaRPr>
        </a:p>
      </dsp:txBody>
      <dsp:txXfrm>
        <a:off x="2990" y="234386"/>
        <a:ext cx="1618978" cy="971387"/>
      </dsp:txXfrm>
    </dsp:sp>
    <dsp:sp modelId="{65264D08-E3E8-4311-BA18-BC30DF1AF327}">
      <dsp:nvSpPr>
        <dsp:cNvPr id="0" name=""/>
        <dsp:cNvSpPr/>
      </dsp:nvSpPr>
      <dsp:spPr>
        <a:xfrm>
          <a:off x="1783866" y="234386"/>
          <a:ext cx="1618978" cy="97138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b="1" kern="1200" dirty="0" smtClean="0">
              <a:latin typeface="+mj-lt"/>
            </a:rPr>
            <a:t>Dura poco (horas pocos días)</a:t>
          </a:r>
          <a:endParaRPr lang="es-MX" sz="1500" b="1" kern="1200" dirty="0">
            <a:latin typeface="+mj-lt"/>
          </a:endParaRPr>
        </a:p>
      </dsp:txBody>
      <dsp:txXfrm>
        <a:off x="1783866" y="234386"/>
        <a:ext cx="1618978" cy="971387"/>
      </dsp:txXfrm>
    </dsp:sp>
    <dsp:sp modelId="{92F615C5-5F05-4AF1-B2CD-2E0B2F6426F5}">
      <dsp:nvSpPr>
        <dsp:cNvPr id="0" name=""/>
        <dsp:cNvSpPr/>
      </dsp:nvSpPr>
      <dsp:spPr>
        <a:xfrm>
          <a:off x="3564742" y="234386"/>
          <a:ext cx="1618978" cy="971387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b="1" kern="1200" dirty="0" smtClean="0">
              <a:latin typeface="+mj-lt"/>
            </a:rPr>
            <a:t>Se caracteriza principalmente por:</a:t>
          </a:r>
          <a:endParaRPr lang="es-MX" sz="1500" b="1" kern="1200" dirty="0">
            <a:latin typeface="+mj-lt"/>
          </a:endParaRPr>
        </a:p>
      </dsp:txBody>
      <dsp:txXfrm>
        <a:off x="3564742" y="234386"/>
        <a:ext cx="1618978" cy="971387"/>
      </dsp:txXfrm>
    </dsp:sp>
    <dsp:sp modelId="{954A88A8-B7CF-443F-878F-2AA25B784BA4}">
      <dsp:nvSpPr>
        <dsp:cNvPr id="0" name=""/>
        <dsp:cNvSpPr/>
      </dsp:nvSpPr>
      <dsp:spPr>
        <a:xfrm>
          <a:off x="5345619" y="234386"/>
          <a:ext cx="1618978" cy="971387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b="1" kern="1200" dirty="0" smtClean="0">
              <a:latin typeface="+mj-lt"/>
            </a:rPr>
            <a:t>- Edema</a:t>
          </a:r>
          <a:endParaRPr lang="es-MX" sz="1500" b="1" kern="1200" dirty="0">
            <a:latin typeface="+mj-lt"/>
          </a:endParaRPr>
        </a:p>
      </dsp:txBody>
      <dsp:txXfrm>
        <a:off x="5345619" y="234386"/>
        <a:ext cx="1618978" cy="971387"/>
      </dsp:txXfrm>
    </dsp:sp>
    <dsp:sp modelId="{45248F97-C031-4252-B250-D7E6F6A6686D}">
      <dsp:nvSpPr>
        <dsp:cNvPr id="0" name=""/>
        <dsp:cNvSpPr/>
      </dsp:nvSpPr>
      <dsp:spPr>
        <a:xfrm>
          <a:off x="7126495" y="234386"/>
          <a:ext cx="1618978" cy="971387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b="1" kern="1200" dirty="0" smtClean="0">
              <a:latin typeface="+mj-lt"/>
            </a:rPr>
            <a:t>- Migración de leucocitos</a:t>
          </a:r>
          <a:endParaRPr lang="es-MX" sz="1500" b="1" kern="1200" dirty="0">
            <a:latin typeface="+mj-lt"/>
          </a:endParaRPr>
        </a:p>
      </dsp:txBody>
      <dsp:txXfrm>
        <a:off x="7126495" y="234386"/>
        <a:ext cx="1618978" cy="971387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DCBF4C-CA3C-492E-91D5-28E28984C5B2}">
      <dsp:nvSpPr>
        <dsp:cNvPr id="0" name=""/>
        <dsp:cNvSpPr/>
      </dsp:nvSpPr>
      <dsp:spPr>
        <a:xfrm>
          <a:off x="0" y="916976"/>
          <a:ext cx="2632792" cy="157967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latin typeface="+mj-lt"/>
            </a:rPr>
            <a:t>Metabolismo reversible hacia el metabolito activo</a:t>
          </a:r>
          <a:endParaRPr lang="es-MX" sz="1600" kern="1200" dirty="0">
            <a:latin typeface="+mj-lt"/>
          </a:endParaRPr>
        </a:p>
      </dsp:txBody>
      <dsp:txXfrm>
        <a:off x="0" y="916976"/>
        <a:ext cx="2632792" cy="1579675"/>
      </dsp:txXfrm>
    </dsp:sp>
    <dsp:sp modelId="{07810C8C-81BC-4465-A950-19F23CD6B012}">
      <dsp:nvSpPr>
        <dsp:cNvPr id="0" name=""/>
        <dsp:cNvSpPr/>
      </dsp:nvSpPr>
      <dsp:spPr>
        <a:xfrm>
          <a:off x="2896071" y="916976"/>
          <a:ext cx="2632792" cy="1579675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latin typeface="+mj-lt"/>
            </a:rPr>
            <a:t>Se excreta en bilis y reabsorbe en intestino. </a:t>
          </a:r>
          <a:endParaRPr lang="es-MX" sz="1600" kern="1200" dirty="0">
            <a:latin typeface="+mj-lt"/>
          </a:endParaRPr>
        </a:p>
      </dsp:txBody>
      <dsp:txXfrm>
        <a:off x="2896071" y="916976"/>
        <a:ext cx="2632792" cy="1579675"/>
      </dsp:txXfrm>
    </dsp:sp>
    <dsp:sp modelId="{D62329E2-70AF-40A8-8496-EEE743E470B8}">
      <dsp:nvSpPr>
        <dsp:cNvPr id="0" name=""/>
        <dsp:cNvSpPr/>
      </dsp:nvSpPr>
      <dsp:spPr>
        <a:xfrm>
          <a:off x="5792143" y="916976"/>
          <a:ext cx="2632792" cy="1579675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latin typeface="+mj-lt"/>
            </a:rPr>
            <a:t>Indicaciones: enfermedades reumáticas, suprime la poliposis intestinal familiar.  </a:t>
          </a:r>
          <a:endParaRPr lang="es-MX" sz="1600" kern="1200" dirty="0">
            <a:latin typeface="+mj-lt"/>
          </a:endParaRPr>
        </a:p>
      </dsp:txBody>
      <dsp:txXfrm>
        <a:off x="5792143" y="916976"/>
        <a:ext cx="2632792" cy="1579675"/>
      </dsp:txXfrm>
    </dsp:sp>
    <dsp:sp modelId="{6851DB41-55DF-40BA-B4DF-B8F52F5C39A7}">
      <dsp:nvSpPr>
        <dsp:cNvPr id="0" name=""/>
        <dsp:cNvSpPr/>
      </dsp:nvSpPr>
      <dsp:spPr>
        <a:xfrm>
          <a:off x="1448035" y="2759931"/>
          <a:ext cx="2632792" cy="1579675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latin typeface="+mj-lt"/>
            </a:rPr>
            <a:t>Parece inhibir la aparición de cáncer gastrointestinal, colon, mama y próstata</a:t>
          </a:r>
          <a:endParaRPr lang="es-MX" sz="1600" kern="1200" dirty="0">
            <a:latin typeface="+mj-lt"/>
          </a:endParaRPr>
        </a:p>
      </dsp:txBody>
      <dsp:txXfrm>
        <a:off x="1448035" y="2759931"/>
        <a:ext cx="2632792" cy="1579675"/>
      </dsp:txXfrm>
    </dsp:sp>
    <dsp:sp modelId="{635BE22A-37C3-4C2B-9FCD-BC423CA15118}">
      <dsp:nvSpPr>
        <dsp:cNvPr id="0" name=""/>
        <dsp:cNvSpPr/>
      </dsp:nvSpPr>
      <dsp:spPr>
        <a:xfrm>
          <a:off x="4344107" y="2759931"/>
          <a:ext cx="2632792" cy="1579675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latin typeface="+mj-lt"/>
            </a:rPr>
            <a:t>Efectos adversos: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latin typeface="+mj-lt"/>
            </a:rPr>
            <a:t>Síndrome de Stevens Johnson, trombocitopenia, agranulocitosis, daño colestásico. </a:t>
          </a:r>
          <a:endParaRPr lang="es-MX" sz="1600" kern="1200" dirty="0">
            <a:latin typeface="+mj-lt"/>
          </a:endParaRPr>
        </a:p>
      </dsp:txBody>
      <dsp:txXfrm>
        <a:off x="4344107" y="2759931"/>
        <a:ext cx="2632792" cy="157967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9F1DCA7-C19B-42F2-AA3F-701AC1EA402B}">
      <dsp:nvSpPr>
        <dsp:cNvPr id="0" name=""/>
        <dsp:cNvSpPr/>
      </dsp:nvSpPr>
      <dsp:spPr>
        <a:xfrm>
          <a:off x="507692" y="542"/>
          <a:ext cx="1798390" cy="1079034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b="1" kern="1200" dirty="0" smtClean="0">
              <a:latin typeface="+mj-lt"/>
            </a:rPr>
            <a:t>Aparece después de inflamación aguda o insidiosa desde inicio</a:t>
          </a:r>
          <a:endParaRPr lang="es-MX" sz="1500" b="1" kern="1200" dirty="0">
            <a:latin typeface="+mj-lt"/>
          </a:endParaRPr>
        </a:p>
      </dsp:txBody>
      <dsp:txXfrm>
        <a:off x="507692" y="542"/>
        <a:ext cx="1798390" cy="1079034"/>
      </dsp:txXfrm>
    </dsp:sp>
    <dsp:sp modelId="{65264D08-E3E8-4311-BA18-BC30DF1AF327}">
      <dsp:nvSpPr>
        <dsp:cNvPr id="0" name=""/>
        <dsp:cNvSpPr/>
      </dsp:nvSpPr>
      <dsp:spPr>
        <a:xfrm>
          <a:off x="2485922" y="542"/>
          <a:ext cx="1798390" cy="1079034"/>
        </a:xfrm>
        <a:prstGeom prst="rect">
          <a:avLst/>
        </a:prstGeom>
        <a:solidFill>
          <a:schemeClr val="accent5">
            <a:hueOff val="2344826"/>
            <a:satOff val="-18899"/>
            <a:lumOff val="536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b="1" kern="1200" dirty="0" smtClean="0">
              <a:latin typeface="+mj-lt"/>
            </a:rPr>
            <a:t>Se asocia más a:</a:t>
          </a:r>
          <a:endParaRPr lang="es-MX" sz="1500" b="1" kern="1200" dirty="0">
            <a:latin typeface="+mj-lt"/>
          </a:endParaRPr>
        </a:p>
      </dsp:txBody>
      <dsp:txXfrm>
        <a:off x="2485922" y="542"/>
        <a:ext cx="1798390" cy="1079034"/>
      </dsp:txXfrm>
    </dsp:sp>
    <dsp:sp modelId="{92F615C5-5F05-4AF1-B2CD-2E0B2F6426F5}">
      <dsp:nvSpPr>
        <dsp:cNvPr id="0" name=""/>
        <dsp:cNvSpPr/>
      </dsp:nvSpPr>
      <dsp:spPr>
        <a:xfrm>
          <a:off x="4464151" y="542"/>
          <a:ext cx="1798390" cy="1079034"/>
        </a:xfrm>
        <a:prstGeom prst="rect">
          <a:avLst/>
        </a:prstGeom>
        <a:solidFill>
          <a:schemeClr val="accent5">
            <a:hueOff val="4689652"/>
            <a:satOff val="-37799"/>
            <a:lumOff val="10719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b="1" kern="1200" dirty="0" smtClean="0">
              <a:latin typeface="+mj-lt"/>
            </a:rPr>
            <a:t>-Presencia de linfocitos</a:t>
          </a:r>
          <a:endParaRPr lang="es-MX" sz="1500" b="1" kern="1200" dirty="0">
            <a:latin typeface="+mj-lt"/>
          </a:endParaRPr>
        </a:p>
      </dsp:txBody>
      <dsp:txXfrm>
        <a:off x="4464151" y="542"/>
        <a:ext cx="1798390" cy="1079034"/>
      </dsp:txXfrm>
    </dsp:sp>
    <dsp:sp modelId="{954A88A8-B7CF-443F-878F-2AA25B784BA4}">
      <dsp:nvSpPr>
        <dsp:cNvPr id="0" name=""/>
        <dsp:cNvSpPr/>
      </dsp:nvSpPr>
      <dsp:spPr>
        <a:xfrm>
          <a:off x="6442380" y="542"/>
          <a:ext cx="1798390" cy="1079034"/>
        </a:xfrm>
        <a:prstGeom prst="rect">
          <a:avLst/>
        </a:prstGeom>
        <a:solidFill>
          <a:schemeClr val="accent5">
            <a:hueOff val="7034478"/>
            <a:satOff val="-56698"/>
            <a:lumOff val="16079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b="1" kern="1200" dirty="0" smtClean="0">
              <a:latin typeface="+mj-lt"/>
            </a:rPr>
            <a:t>- Proliferación vascular, fibrosis y destrucción tisular.</a:t>
          </a:r>
          <a:endParaRPr lang="es-MX" sz="1500" b="1" kern="1200" dirty="0">
            <a:latin typeface="+mj-lt"/>
          </a:endParaRPr>
        </a:p>
      </dsp:txBody>
      <dsp:txXfrm>
        <a:off x="6442380" y="542"/>
        <a:ext cx="1798390" cy="107903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F7DE63-4C7E-4C59-AF43-A6EF062059E4}">
      <dsp:nvSpPr>
        <dsp:cNvPr id="0" name=""/>
        <dsp:cNvSpPr/>
      </dsp:nvSpPr>
      <dsp:spPr>
        <a:xfrm>
          <a:off x="0" y="420606"/>
          <a:ext cx="2655295" cy="159317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dirty="0" smtClean="0">
              <a:latin typeface="+mj-lt"/>
            </a:rPr>
            <a:t>Ácido orgánico simple con </a:t>
          </a:r>
          <a14:m xmlns:a14="http://schemas.microsoft.com/office/drawing/2010/main">
            <m:oMath xmlns:m="http://schemas.openxmlformats.org/officeDocument/2006/math">
              <m:sSub>
                <m:sSubPr>
                  <m:ctrlPr>
                    <a:rPr lang="es-MX" sz="2000" b="1" i="1" kern="1200" smtClean="0">
                      <a:latin typeface="Cambria Math" panose="02040503050406030204" pitchFamily="18" charset="0"/>
                    </a:rPr>
                  </m:ctrlPr>
                </m:sSubPr>
                <m:e>
                  <m:r>
                    <a:rPr lang="es-MX" sz="2000" b="1" i="1" kern="1200" smtClean="0">
                      <a:latin typeface="Cambria Math"/>
                    </a:rPr>
                    <m:t>𝒑𝑲</m:t>
                  </m:r>
                </m:e>
                <m:sub>
                  <m:r>
                    <a:rPr lang="es-MX" sz="2000" b="1" i="1" kern="1200" smtClean="0">
                      <a:latin typeface="Cambria Math"/>
                    </a:rPr>
                    <m:t>𝒂</m:t>
                  </m:r>
                </m:sub>
              </m:sSub>
            </m:oMath>
          </a14:m>
          <a:r>
            <a:rPr lang="es-MX" sz="2000" b="1" kern="1200" dirty="0" smtClean="0">
              <a:latin typeface="+mj-lt"/>
            </a:rPr>
            <a:t> de 3.5.	 </a:t>
          </a:r>
          <a:endParaRPr lang="es-MX" sz="2000" b="1" kern="1200" dirty="0">
            <a:latin typeface="+mj-lt"/>
          </a:endParaRPr>
        </a:p>
      </dsp:txBody>
      <dsp:txXfrm>
        <a:off x="0" y="420606"/>
        <a:ext cx="2655295" cy="1593177"/>
      </dsp:txXfrm>
    </dsp:sp>
    <dsp:sp modelId="{320325E8-74CA-47B5-B0B1-E5DFF6929A0D}">
      <dsp:nvSpPr>
        <dsp:cNvPr id="0" name=""/>
        <dsp:cNvSpPr/>
      </dsp:nvSpPr>
      <dsp:spPr>
        <a:xfrm>
          <a:off x="2920824" y="420606"/>
          <a:ext cx="2655295" cy="159317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dirty="0" smtClean="0">
              <a:latin typeface="+mj-lt"/>
            </a:rPr>
            <a:t>Concentración plasmática máxima en 1 a 2 h. </a:t>
          </a:r>
          <a:endParaRPr lang="es-MX" sz="2000" b="1" kern="1200" dirty="0">
            <a:latin typeface="+mj-lt"/>
          </a:endParaRPr>
        </a:p>
      </dsp:txBody>
      <dsp:txXfrm>
        <a:off x="2920824" y="420606"/>
        <a:ext cx="2655295" cy="1593177"/>
      </dsp:txXfrm>
    </dsp:sp>
    <dsp:sp modelId="{F17C7B71-8C93-4714-9E85-97EAA0812C07}">
      <dsp:nvSpPr>
        <dsp:cNvPr id="0" name=""/>
        <dsp:cNvSpPr/>
      </dsp:nvSpPr>
      <dsp:spPr>
        <a:xfrm>
          <a:off x="5841649" y="420606"/>
          <a:ext cx="2655295" cy="1593177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dirty="0" smtClean="0">
              <a:latin typeface="+mj-lt"/>
            </a:rPr>
            <a:t>Se hidroliza con rapidez hasta ác. acético y salicilato  </a:t>
          </a:r>
          <a:endParaRPr lang="es-MX" sz="2000" b="1" kern="1200" dirty="0">
            <a:latin typeface="+mj-lt"/>
          </a:endParaRPr>
        </a:p>
      </dsp:txBody>
      <dsp:txXfrm>
        <a:off x="5841649" y="420606"/>
        <a:ext cx="2655295" cy="1593177"/>
      </dsp:txXfrm>
    </dsp:sp>
    <dsp:sp modelId="{2D5A2BD2-5C03-4CB8-8EAF-6E3E23383BA0}">
      <dsp:nvSpPr>
        <dsp:cNvPr id="0" name=""/>
        <dsp:cNvSpPr/>
      </dsp:nvSpPr>
      <dsp:spPr>
        <a:xfrm>
          <a:off x="1460412" y="2279312"/>
          <a:ext cx="2655295" cy="1593177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dirty="0" smtClean="0">
              <a:latin typeface="+mj-lt"/>
            </a:rPr>
            <a:t>Vida media sérica de 15 min</a:t>
          </a:r>
          <a:endParaRPr lang="es-MX" sz="2000" b="1" kern="1200" dirty="0">
            <a:latin typeface="+mj-lt"/>
          </a:endParaRPr>
        </a:p>
      </dsp:txBody>
      <dsp:txXfrm>
        <a:off x="1460412" y="2279312"/>
        <a:ext cx="2655295" cy="1593177"/>
      </dsp:txXfrm>
    </dsp:sp>
    <dsp:sp modelId="{6573F508-28CB-4782-BE09-F5890BDC9BD2}">
      <dsp:nvSpPr>
        <dsp:cNvPr id="0" name=""/>
        <dsp:cNvSpPr/>
      </dsp:nvSpPr>
      <dsp:spPr>
        <a:xfrm>
          <a:off x="4381236" y="2279312"/>
          <a:ext cx="2655295" cy="1593177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dirty="0" smtClean="0">
              <a:latin typeface="+mj-lt"/>
            </a:rPr>
            <a:t>La alcalinización de la orina aumenta la velocidad de excreción del salicilato libre.</a:t>
          </a:r>
          <a:endParaRPr lang="es-MX" sz="2000" b="1" kern="1200" dirty="0">
            <a:latin typeface="+mj-lt"/>
          </a:endParaRPr>
        </a:p>
      </dsp:txBody>
      <dsp:txXfrm>
        <a:off x="4381236" y="2279312"/>
        <a:ext cx="2655295" cy="1593177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54794-ABC9-4A87-9C75-66169AA60B50}" type="datetimeFigureOut">
              <a:rPr lang="es-MX" smtClean="0"/>
              <a:t>27/09/2018</a:t>
            </a:fld>
            <a:endParaRPr lang="es-MX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0A30C54-565F-467B-9080-ACD0148D6EC1}" type="slidenum">
              <a:rPr lang="es-MX" smtClean="0"/>
              <a:t>‹Nº›</a:t>
            </a:fld>
            <a:endParaRPr lang="es-MX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MX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54794-ABC9-4A87-9C75-66169AA60B50}" type="datetimeFigureOut">
              <a:rPr lang="es-MX" smtClean="0"/>
              <a:t>27/09/2018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30C54-565F-467B-9080-ACD0148D6EC1}" type="slidenum">
              <a:rPr lang="es-MX" smtClean="0"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54794-ABC9-4A87-9C75-66169AA60B50}" type="datetimeFigureOut">
              <a:rPr lang="es-MX" smtClean="0"/>
              <a:t>27/09/2018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30C54-565F-467B-9080-ACD0148D6EC1}" type="slidenum">
              <a:rPr lang="es-MX" smtClean="0"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54794-ABC9-4A87-9C75-66169AA60B50}" type="datetimeFigureOut">
              <a:rPr lang="es-MX" smtClean="0"/>
              <a:t>27/09/2018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30C54-565F-467B-9080-ACD0148D6EC1}" type="slidenum">
              <a:rPr lang="es-MX" smtClean="0"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54794-ABC9-4A87-9C75-66169AA60B50}" type="datetimeFigureOut">
              <a:rPr lang="es-MX" smtClean="0"/>
              <a:t>27/09/2018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30C54-565F-467B-9080-ACD0148D6EC1}" type="slidenum">
              <a:rPr lang="es-MX" smtClean="0"/>
              <a:t>‹Nº›</a:t>
            </a:fld>
            <a:endParaRPr lang="es-MX" dirty="0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54794-ABC9-4A87-9C75-66169AA60B50}" type="datetimeFigureOut">
              <a:rPr lang="es-MX" smtClean="0"/>
              <a:t>27/09/2018</a:t>
            </a:fld>
            <a:endParaRPr lang="es-MX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30C54-565F-467B-9080-ACD0148D6EC1}" type="slidenum">
              <a:rPr lang="es-MX" smtClean="0"/>
              <a:t>‹Nº›</a:t>
            </a:fld>
            <a:endParaRPr lang="es-MX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54794-ABC9-4A87-9C75-66169AA60B50}" type="datetimeFigureOut">
              <a:rPr lang="es-MX" smtClean="0"/>
              <a:t>27/09/2018</a:t>
            </a:fld>
            <a:endParaRPr lang="es-MX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30C54-565F-467B-9080-ACD0148D6EC1}" type="slidenum">
              <a:rPr lang="es-MX" smtClean="0"/>
              <a:t>‹Nº›</a:t>
            </a:fld>
            <a:endParaRPr lang="es-MX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54794-ABC9-4A87-9C75-66169AA60B50}" type="datetimeFigureOut">
              <a:rPr lang="es-MX" smtClean="0"/>
              <a:t>27/09/2018</a:t>
            </a:fld>
            <a:endParaRPr lang="es-MX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30C54-565F-467B-9080-ACD0148D6EC1}" type="slidenum">
              <a:rPr lang="es-MX" smtClean="0"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54794-ABC9-4A87-9C75-66169AA60B50}" type="datetimeFigureOut">
              <a:rPr lang="es-MX" smtClean="0"/>
              <a:t>27/09/2018</a:t>
            </a:fld>
            <a:endParaRPr lang="es-MX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30C54-565F-467B-9080-ACD0148D6EC1}" type="slidenum">
              <a:rPr lang="es-MX" smtClean="0"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54794-ABC9-4A87-9C75-66169AA60B50}" type="datetimeFigureOut">
              <a:rPr lang="es-MX" smtClean="0"/>
              <a:t>27/09/2018</a:t>
            </a:fld>
            <a:endParaRPr lang="es-MX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30C54-565F-467B-9080-ACD0148D6EC1}" type="slidenum">
              <a:rPr lang="es-MX" smtClean="0"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dirty="0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54794-ABC9-4A87-9C75-66169AA60B50}" type="datetimeFigureOut">
              <a:rPr lang="es-MX" smtClean="0"/>
              <a:t>27/09/2018</a:t>
            </a:fld>
            <a:endParaRPr lang="es-MX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30C54-565F-467B-9080-ACD0148D6EC1}" type="slidenum">
              <a:rPr lang="es-MX" smtClean="0"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7E854794-ABC9-4A87-9C75-66169AA60B50}" type="datetimeFigureOut">
              <a:rPr lang="es-MX" smtClean="0"/>
              <a:t>27/09/2018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30A30C54-565F-467B-9080-ACD0148D6EC1}" type="slidenum">
              <a:rPr lang="es-MX" smtClean="0"/>
              <a:t>‹Nº›</a:t>
            </a:fld>
            <a:endParaRPr lang="es-MX" dirty="0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3" Type="http://schemas.openxmlformats.org/officeDocument/2006/relationships/diagramLayout" Target="../diagrams/layout6.xml"/><Relationship Id="rId7" Type="http://schemas.openxmlformats.org/officeDocument/2006/relationships/diagramData" Target="../diagrams/data50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Relationship Id="rId9" Type="http://schemas.openxmlformats.org/officeDocument/2006/relationships/diagramQuickStyle" Target="../diagrams/quickStyle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979711" y="188640"/>
            <a:ext cx="7056785" cy="1470025"/>
          </a:xfrm>
        </p:spPr>
        <p:txBody>
          <a:bodyPr>
            <a:normAutofit/>
          </a:bodyPr>
          <a:lstStyle/>
          <a:p>
            <a:r>
              <a:rPr lang="es-MX" sz="4200" dirty="0" smtClean="0"/>
              <a:t>Universidad Autónoma del Estado de México</a:t>
            </a:r>
            <a:endParaRPr lang="es-MX" sz="42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95536" y="1628800"/>
            <a:ext cx="8352928" cy="5040560"/>
          </a:xfrm>
        </p:spPr>
        <p:txBody>
          <a:bodyPr>
            <a:normAutofit/>
          </a:bodyPr>
          <a:lstStyle/>
          <a:p>
            <a:endParaRPr lang="es-MX" dirty="0" smtClean="0">
              <a:solidFill>
                <a:schemeClr val="tx1"/>
              </a:solidFill>
            </a:endParaRPr>
          </a:p>
          <a:p>
            <a:endParaRPr lang="es-MX" b="1" dirty="0" smtClean="0">
              <a:solidFill>
                <a:schemeClr val="tx1"/>
              </a:solidFill>
            </a:endParaRPr>
          </a:p>
          <a:p>
            <a:r>
              <a:rPr lang="es-MX" b="1" dirty="0" smtClean="0">
                <a:solidFill>
                  <a:schemeClr val="tx1"/>
                </a:solidFill>
              </a:rPr>
              <a:t>Título:  </a:t>
            </a:r>
            <a:r>
              <a:rPr lang="es-MX" dirty="0">
                <a:solidFill>
                  <a:schemeClr val="tx1"/>
                </a:solidFill>
              </a:rPr>
              <a:t>F</a:t>
            </a:r>
            <a:r>
              <a:rPr lang="es-MX" dirty="0" smtClean="0">
                <a:solidFill>
                  <a:schemeClr val="tx1"/>
                </a:solidFill>
              </a:rPr>
              <a:t>ármacos Antiinflamatorios No Esteroideos</a:t>
            </a:r>
          </a:p>
          <a:p>
            <a:r>
              <a:rPr lang="es-MX" b="1" dirty="0" smtClean="0">
                <a:solidFill>
                  <a:schemeClr val="tx1"/>
                </a:solidFill>
              </a:rPr>
              <a:t>Unidad de Aprendizaje: </a:t>
            </a:r>
            <a:r>
              <a:rPr lang="es-MX" dirty="0" smtClean="0">
                <a:solidFill>
                  <a:schemeClr val="tx1"/>
                </a:solidFill>
              </a:rPr>
              <a:t>Farmacología</a:t>
            </a:r>
          </a:p>
          <a:p>
            <a:r>
              <a:rPr lang="es-MX" b="1" dirty="0" smtClean="0">
                <a:solidFill>
                  <a:schemeClr val="tx1"/>
                </a:solidFill>
              </a:rPr>
              <a:t>Nombre del Programa Educativo: </a:t>
            </a:r>
            <a:r>
              <a:rPr lang="es-MX" dirty="0" smtClean="0">
                <a:solidFill>
                  <a:schemeClr val="tx1"/>
                </a:solidFill>
              </a:rPr>
              <a:t>Médico Cirujano</a:t>
            </a:r>
          </a:p>
          <a:p>
            <a:r>
              <a:rPr lang="es-MX" b="1" dirty="0" smtClean="0">
                <a:solidFill>
                  <a:schemeClr val="tx1"/>
                </a:solidFill>
              </a:rPr>
              <a:t>Espacio Académico</a:t>
            </a:r>
            <a:r>
              <a:rPr lang="es-MX" dirty="0" smtClean="0">
                <a:solidFill>
                  <a:schemeClr val="tx1"/>
                </a:solidFill>
              </a:rPr>
              <a:t>: Facultad de Medicina</a:t>
            </a:r>
          </a:p>
          <a:p>
            <a:endParaRPr lang="es-MX" dirty="0" smtClean="0">
              <a:solidFill>
                <a:schemeClr val="tx1"/>
              </a:solidFill>
            </a:endParaRPr>
          </a:p>
          <a:p>
            <a:r>
              <a:rPr lang="es-MX" b="1" dirty="0" smtClean="0">
                <a:solidFill>
                  <a:schemeClr val="tx1"/>
                </a:solidFill>
              </a:rPr>
              <a:t>Responsable de la Elaboración: </a:t>
            </a:r>
            <a:r>
              <a:rPr lang="es-MX" dirty="0" smtClean="0">
                <a:solidFill>
                  <a:schemeClr val="tx1"/>
                </a:solidFill>
              </a:rPr>
              <a:t>Dr. Javier Jaimes García.</a:t>
            </a:r>
          </a:p>
          <a:p>
            <a:r>
              <a:rPr lang="es-MX" b="1" dirty="0" smtClean="0">
                <a:solidFill>
                  <a:schemeClr val="tx1"/>
                </a:solidFill>
              </a:rPr>
              <a:t>Fecha De Elaboración: Agosto de 2018</a:t>
            </a:r>
            <a:endParaRPr lang="es-MX" b="1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78826"/>
            <a:ext cx="1830083" cy="15939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08635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907504"/>
          </a:xfrm>
        </p:spPr>
        <p:txBody>
          <a:bodyPr/>
          <a:lstStyle/>
          <a:p>
            <a:r>
              <a:rPr lang="es-MX" sz="4400" b="1" dirty="0" smtClean="0">
                <a:solidFill>
                  <a:srgbClr val="7030A0"/>
                </a:solidFill>
                <a:latin typeface="+mj-lt"/>
              </a:rPr>
              <a:t>Farmacodinamia</a:t>
            </a:r>
            <a:endParaRPr lang="es-MX" sz="4400" b="1" dirty="0">
              <a:solidFill>
                <a:srgbClr val="7030A0"/>
              </a:solidFill>
              <a:latin typeface="+mj-lt"/>
            </a:endParaRPr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896342457"/>
              </p:ext>
            </p:extLst>
          </p:nvPr>
        </p:nvGraphicFramePr>
        <p:xfrm>
          <a:off x="395536" y="1628800"/>
          <a:ext cx="8280920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17101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835496"/>
          </a:xfrm>
        </p:spPr>
        <p:txBody>
          <a:bodyPr/>
          <a:lstStyle/>
          <a:p>
            <a:r>
              <a:rPr lang="es-MX" sz="4400" b="1" dirty="0" smtClean="0">
                <a:solidFill>
                  <a:srgbClr val="0070C0"/>
                </a:solidFill>
                <a:latin typeface="+mj-lt"/>
              </a:rPr>
              <a:t>Farmacodinamia</a:t>
            </a:r>
            <a:endParaRPr lang="es-MX" sz="4400" b="1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4" name="3 Rectángulo redondeado"/>
          <p:cNvSpPr/>
          <p:nvPr/>
        </p:nvSpPr>
        <p:spPr>
          <a:xfrm>
            <a:off x="755576" y="1628800"/>
            <a:ext cx="3528392" cy="4536504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latin typeface="+mj-lt"/>
              </a:rPr>
              <a:t>Inhibidores selectivos de COX-1.</a:t>
            </a:r>
          </a:p>
          <a:p>
            <a:pPr algn="ctr"/>
            <a:endParaRPr lang="es-MX" b="1" dirty="0" smtClean="0">
              <a:latin typeface="+mj-lt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MX" b="1" dirty="0" smtClean="0">
                <a:latin typeface="+mj-lt"/>
              </a:rPr>
              <a:t>La selectividad para COX-1 en comparación con COX-2 es variable e incompleta.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s-MX" b="1" dirty="0" smtClean="0">
              <a:latin typeface="+mj-lt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MX" b="1" dirty="0" smtClean="0">
                <a:latin typeface="+mj-lt"/>
              </a:rPr>
              <a:t>En pruebas el AAS, ibuprofeno, indometacina, piroxicam</a:t>
            </a:r>
            <a:r>
              <a:rPr lang="es-MX" b="1" dirty="0">
                <a:latin typeface="+mj-lt"/>
              </a:rPr>
              <a:t> </a:t>
            </a:r>
            <a:r>
              <a:rPr lang="es-MX" b="1" dirty="0" smtClean="0">
                <a:latin typeface="+mj-lt"/>
              </a:rPr>
              <a:t>y sulíndaco son  más eficaces  con COX-1.</a:t>
            </a:r>
            <a:endParaRPr lang="es-MX" b="1" dirty="0">
              <a:latin typeface="+mj-lt"/>
            </a:endParaRPr>
          </a:p>
        </p:txBody>
      </p:sp>
      <p:sp>
        <p:nvSpPr>
          <p:cNvPr id="6" name="5 Rectángulo redondeado"/>
          <p:cNvSpPr/>
          <p:nvPr/>
        </p:nvSpPr>
        <p:spPr>
          <a:xfrm>
            <a:off x="4932040" y="1628800"/>
            <a:ext cx="3528000" cy="4536504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latin typeface="+mj-lt"/>
              </a:rPr>
              <a:t>Inhibidores selectivos de COX-2.</a:t>
            </a:r>
          </a:p>
          <a:p>
            <a:endParaRPr lang="es-MX" b="1" dirty="0" smtClean="0">
              <a:latin typeface="+mj-lt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MX" b="1" dirty="0" smtClean="0">
                <a:latin typeface="+mj-lt"/>
              </a:rPr>
              <a:t>No afectan la función plaquetaria a dosis normales.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MX" b="1" dirty="0" smtClean="0">
                <a:latin typeface="+mj-lt"/>
              </a:rPr>
              <a:t>Mejoran la seguridad gastrointestinal.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MX" b="1" dirty="0" smtClean="0">
                <a:latin typeface="+mj-lt"/>
              </a:rPr>
              <a:t>Aumentan la incidencia de edema e hipertensión.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MX" b="1" dirty="0" smtClean="0">
                <a:latin typeface="+mj-lt"/>
              </a:rPr>
              <a:t>Celecoxib (nota precautoria de la FDA acerca de riesgos cardiovasculares) y meloxicam</a:t>
            </a:r>
            <a:r>
              <a:rPr lang="es-MX" b="1" dirty="0">
                <a:latin typeface="+mj-lt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01348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864096"/>
          </a:xfrm>
        </p:spPr>
        <p:txBody>
          <a:bodyPr/>
          <a:lstStyle/>
          <a:p>
            <a:r>
              <a:rPr lang="es-MX" sz="4400" b="1" dirty="0" smtClean="0">
                <a:solidFill>
                  <a:schemeClr val="accent3"/>
                </a:solidFill>
                <a:latin typeface="+mj-lt"/>
              </a:rPr>
              <a:t>Farmacodinamia</a:t>
            </a:r>
            <a:endParaRPr lang="es-MX" sz="44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1"/>
            <a:ext cx="1666528" cy="460648"/>
          </a:xfrm>
        </p:spPr>
        <p:txBody>
          <a:bodyPr/>
          <a:lstStyle/>
          <a:p>
            <a:pPr marL="0" indent="0">
              <a:buNone/>
            </a:pPr>
            <a:r>
              <a:rPr lang="es-MX" b="1" dirty="0" smtClean="0">
                <a:solidFill>
                  <a:schemeClr val="tx1"/>
                </a:solidFill>
              </a:rPr>
              <a:t>Los AINEs:</a:t>
            </a:r>
          </a:p>
          <a:p>
            <a:endParaRPr lang="es-MX" dirty="0"/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3023576737"/>
              </p:ext>
            </p:extLst>
          </p:nvPr>
        </p:nvGraphicFramePr>
        <p:xfrm>
          <a:off x="323528" y="2060848"/>
          <a:ext cx="8712968" cy="4536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61036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35496"/>
          </a:xfrm>
        </p:spPr>
        <p:txBody>
          <a:bodyPr/>
          <a:lstStyle/>
          <a:p>
            <a:r>
              <a:rPr lang="es-MX" sz="4400" b="1" dirty="0" smtClean="0">
                <a:latin typeface="+mj-lt"/>
              </a:rPr>
              <a:t>Farmacodinamia</a:t>
            </a:r>
            <a:endParaRPr lang="es-MX" sz="4400" b="1" dirty="0">
              <a:latin typeface="+mj-lt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 marL="0" indent="0">
              <a:buNone/>
            </a:pPr>
            <a:r>
              <a:rPr lang="es-MX" dirty="0" smtClean="0">
                <a:solidFill>
                  <a:schemeClr val="tx1"/>
                </a:solidFill>
              </a:rPr>
              <a:t>Efectos adversos:</a:t>
            </a:r>
          </a:p>
          <a:p>
            <a:pPr marL="0" indent="0">
              <a:buNone/>
            </a:pPr>
            <a:endParaRPr lang="es-MX" b="1" dirty="0" smtClean="0">
              <a:solidFill>
                <a:schemeClr val="tx1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s-MX" b="1" dirty="0" smtClean="0">
                <a:solidFill>
                  <a:schemeClr val="tx1"/>
                </a:solidFill>
              </a:rPr>
              <a:t>Sistema nervioso central: </a:t>
            </a:r>
            <a:r>
              <a:rPr lang="es-MX" dirty="0" smtClean="0">
                <a:solidFill>
                  <a:schemeClr val="tx1"/>
                </a:solidFill>
              </a:rPr>
              <a:t>cefalea, acúfenos y mareo.</a:t>
            </a:r>
            <a:endParaRPr lang="es-MX" b="1" dirty="0" smtClean="0">
              <a:solidFill>
                <a:schemeClr val="tx1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s-MX" b="1" dirty="0" smtClean="0">
                <a:solidFill>
                  <a:schemeClr val="tx1"/>
                </a:solidFill>
              </a:rPr>
              <a:t>Cardiovasculares:</a:t>
            </a:r>
            <a:r>
              <a:rPr lang="es-MX" dirty="0">
                <a:solidFill>
                  <a:schemeClr val="tx1"/>
                </a:solidFill>
              </a:rPr>
              <a:t> </a:t>
            </a:r>
            <a:r>
              <a:rPr lang="es-MX" dirty="0" smtClean="0">
                <a:solidFill>
                  <a:schemeClr val="tx1"/>
                </a:solidFill>
              </a:rPr>
              <a:t>retención de líquidos, hipertensión, edema.</a:t>
            </a:r>
          </a:p>
          <a:p>
            <a:pPr marL="457200" indent="-457200">
              <a:buFont typeface="+mj-lt"/>
              <a:buAutoNum type="arabicPeriod"/>
            </a:pPr>
            <a:r>
              <a:rPr lang="es-MX" b="1" dirty="0" smtClean="0">
                <a:solidFill>
                  <a:schemeClr val="tx1"/>
                </a:solidFill>
              </a:rPr>
              <a:t>Gastrointestinales: </a:t>
            </a:r>
            <a:r>
              <a:rPr lang="es-MX" dirty="0" smtClean="0">
                <a:solidFill>
                  <a:schemeClr val="tx1"/>
                </a:solidFill>
              </a:rPr>
              <a:t>dolor abdominal, náusea, vómito, ulcera, hemorragias.</a:t>
            </a:r>
          </a:p>
          <a:p>
            <a:pPr marL="457200" indent="-457200">
              <a:buFont typeface="+mj-lt"/>
              <a:buAutoNum type="arabicPeriod"/>
            </a:pPr>
            <a:r>
              <a:rPr lang="es-MX" b="1" dirty="0" smtClean="0">
                <a:solidFill>
                  <a:schemeClr val="tx1"/>
                </a:solidFill>
              </a:rPr>
              <a:t>Hematológicos: </a:t>
            </a:r>
            <a:r>
              <a:rPr lang="es-MX" dirty="0" smtClean="0">
                <a:solidFill>
                  <a:schemeClr val="tx1"/>
                </a:solidFill>
              </a:rPr>
              <a:t>trombocitopenia ocasional, neutropenia, anemia aplásica. </a:t>
            </a:r>
          </a:p>
          <a:p>
            <a:pPr marL="0" indent="0">
              <a:buNone/>
            </a:pPr>
            <a:endParaRPr lang="es-MX" b="1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5007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46856" y="260648"/>
            <a:ext cx="8229600" cy="792088"/>
          </a:xfrm>
        </p:spPr>
        <p:txBody>
          <a:bodyPr/>
          <a:lstStyle/>
          <a:p>
            <a:r>
              <a:rPr lang="es-MX" sz="4400" b="1" dirty="0" smtClean="0">
                <a:solidFill>
                  <a:srgbClr val="92D050"/>
                </a:solidFill>
                <a:latin typeface="+mj-lt"/>
              </a:rPr>
              <a:t>Farmacodinamia</a:t>
            </a:r>
            <a:endParaRPr lang="es-MX" sz="4400" b="1" dirty="0">
              <a:solidFill>
                <a:srgbClr val="92D050"/>
              </a:solidFill>
              <a:latin typeface="+mj-lt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AutoNum type="arabicPeriod" startAt="5"/>
            </a:pPr>
            <a:r>
              <a:rPr lang="es-MX" b="1" dirty="0" smtClean="0">
                <a:solidFill>
                  <a:schemeClr val="tx1"/>
                </a:solidFill>
              </a:rPr>
              <a:t>Hepáticos: </a:t>
            </a:r>
            <a:r>
              <a:rPr lang="es-MX" dirty="0" smtClean="0">
                <a:solidFill>
                  <a:schemeClr val="tx1"/>
                </a:solidFill>
              </a:rPr>
              <a:t>pruebas de funcionamiento hepático alteradas, insuficiencia hepática.</a:t>
            </a:r>
          </a:p>
          <a:p>
            <a:pPr marL="457200" indent="-457200">
              <a:buAutoNum type="arabicPeriod" startAt="5"/>
            </a:pPr>
            <a:r>
              <a:rPr lang="es-MX" b="1" dirty="0" smtClean="0">
                <a:solidFill>
                  <a:schemeClr val="tx1"/>
                </a:solidFill>
              </a:rPr>
              <a:t>Pulmonares: </a:t>
            </a:r>
            <a:r>
              <a:rPr lang="es-MX" dirty="0" smtClean="0">
                <a:solidFill>
                  <a:schemeClr val="tx1"/>
                </a:solidFill>
              </a:rPr>
              <a:t>asma.</a:t>
            </a:r>
          </a:p>
          <a:p>
            <a:pPr marL="457200" indent="-457200">
              <a:buAutoNum type="arabicPeriod" startAt="5"/>
            </a:pPr>
            <a:r>
              <a:rPr lang="es-MX" b="1" dirty="0" smtClean="0">
                <a:solidFill>
                  <a:schemeClr val="tx1"/>
                </a:solidFill>
              </a:rPr>
              <a:t>Dermatológicos: </a:t>
            </a:r>
            <a:r>
              <a:rPr lang="es-MX" dirty="0" smtClean="0">
                <a:solidFill>
                  <a:schemeClr val="tx1"/>
                </a:solidFill>
              </a:rPr>
              <a:t>exantemas de todos los tipos, prurito.</a:t>
            </a:r>
          </a:p>
          <a:p>
            <a:pPr marL="457200" indent="-457200">
              <a:buAutoNum type="arabicPeriod" startAt="5"/>
            </a:pPr>
            <a:r>
              <a:rPr lang="es-MX" b="1" dirty="0" smtClean="0">
                <a:solidFill>
                  <a:schemeClr val="tx1"/>
                </a:solidFill>
              </a:rPr>
              <a:t>Renales: </a:t>
            </a:r>
            <a:r>
              <a:rPr lang="es-MX" dirty="0" smtClean="0">
                <a:solidFill>
                  <a:schemeClr val="tx1"/>
                </a:solidFill>
              </a:rPr>
              <a:t>insuficiencia renal, hiperpotasemia, proteinuria. </a:t>
            </a:r>
            <a:endParaRPr lang="es-MX" b="1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6702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907504"/>
          </a:xfrm>
        </p:spPr>
        <p:txBody>
          <a:bodyPr/>
          <a:lstStyle/>
          <a:p>
            <a:r>
              <a:rPr lang="es-MX" sz="4400" b="1" dirty="0" smtClean="0">
                <a:solidFill>
                  <a:srgbClr val="7030A0"/>
                </a:solidFill>
                <a:latin typeface="+mj-lt"/>
              </a:rPr>
              <a:t>Ácido Acetilsalicílico</a:t>
            </a:r>
            <a:endParaRPr lang="es-MX" sz="4400" b="1" dirty="0">
              <a:solidFill>
                <a:srgbClr val="7030A0"/>
              </a:solidFill>
              <a:latin typeface="+mj-lt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980728"/>
            <a:ext cx="8435280" cy="1728192"/>
          </a:xfrm>
        </p:spPr>
        <p:txBody>
          <a:bodyPr/>
          <a:lstStyle/>
          <a:p>
            <a:r>
              <a:rPr lang="es-MX" dirty="0" smtClean="0">
                <a:solidFill>
                  <a:schemeClr val="tx1"/>
                </a:solidFill>
              </a:rPr>
              <a:t>Es fármaco prototipo de los AINEs. Rara vez se usa como antinflamatorio.</a:t>
            </a:r>
            <a:endParaRPr lang="es-MX" b="1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es-MX" b="1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s-MX" b="1" dirty="0" smtClean="0">
                <a:solidFill>
                  <a:srgbClr val="00B050"/>
                </a:solidFill>
              </a:rPr>
              <a:t>FARMACOCINÉTICA</a:t>
            </a:r>
          </a:p>
          <a:p>
            <a:pPr marL="0" indent="0">
              <a:buNone/>
            </a:pPr>
            <a:endParaRPr lang="es-MX" b="1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es-MX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3 Diagrama"/>
              <p:cNvGraphicFramePr/>
              <p:nvPr>
                <p:extLst>
                  <p:ext uri="{D42A27DB-BD31-4B8C-83A1-F6EECF244321}">
                    <p14:modId xmlns:p14="http://schemas.microsoft.com/office/powerpoint/2010/main" val="37216304"/>
                  </p:ext>
                </p:extLst>
              </p:nvPr>
            </p:nvGraphicFramePr>
            <p:xfrm>
              <a:off x="251520" y="2564904"/>
              <a:ext cx="8496944" cy="4293096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" r:lo="rId3" r:qs="rId4" r:cs="rId5"/>
              </a:graphicData>
            </a:graphic>
          </p:graphicFrame>
        </mc:Choice>
        <mc:Fallback xmlns="">
          <p:graphicFrame>
            <p:nvGraphicFramePr>
              <p:cNvPr id="4" name="3 Diagrama"/>
              <p:cNvGraphicFramePr/>
              <p:nvPr>
                <p:extLst>
                  <p:ext uri="{D42A27DB-BD31-4B8C-83A1-F6EECF244321}">
                    <p14:modId xmlns:p14="http://schemas.microsoft.com/office/powerpoint/2010/main" val="37216304"/>
                  </p:ext>
                </p:extLst>
              </p:nvPr>
            </p:nvGraphicFramePr>
            <p:xfrm>
              <a:off x="251520" y="2564904"/>
              <a:ext cx="8496944" cy="4293096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7" r:lo="rId8" r:qs="rId9" r:cs="rId10"/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817949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b="1" dirty="0" smtClean="0">
                <a:solidFill>
                  <a:schemeClr val="tx1"/>
                </a:solidFill>
              </a:rPr>
              <a:t>Mecanismo de acción:</a:t>
            </a:r>
          </a:p>
          <a:p>
            <a:pPr marL="0" indent="0">
              <a:buNone/>
            </a:pPr>
            <a:endParaRPr lang="es-MX" b="1" dirty="0" smtClean="0">
              <a:solidFill>
                <a:schemeClr val="tx1"/>
              </a:solidFill>
            </a:endParaRPr>
          </a:p>
          <a:p>
            <a:r>
              <a:rPr lang="es-MX" dirty="0" smtClean="0">
                <a:solidFill>
                  <a:schemeClr val="tx1"/>
                </a:solidFill>
              </a:rPr>
              <a:t>Inhibe irreversiblemente la COX plaquetaria, su efecto antiplaquetario dura de 8 a 10 días.</a:t>
            </a:r>
          </a:p>
          <a:p>
            <a:endParaRPr lang="es-MX" dirty="0" smtClean="0">
              <a:solidFill>
                <a:schemeClr val="tx1"/>
              </a:solidFill>
            </a:endParaRPr>
          </a:p>
          <a:p>
            <a:r>
              <a:rPr lang="es-MX" dirty="0" smtClean="0">
                <a:solidFill>
                  <a:schemeClr val="tx1"/>
                </a:solidFill>
              </a:rPr>
              <a:t>Dicha inhibición causa un bloqueo en la síntesis de PG, que a su vez, previene la sensibilización de los nociceptores a estímulos mecánicos o químicos. </a:t>
            </a:r>
          </a:p>
          <a:p>
            <a:endParaRPr lang="es-MX" dirty="0" smtClean="0">
              <a:solidFill>
                <a:schemeClr val="tx1"/>
              </a:solidFill>
            </a:endParaRPr>
          </a:p>
        </p:txBody>
      </p:sp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457200" y="216024"/>
            <a:ext cx="8229600" cy="908720"/>
          </a:xfrm>
        </p:spPr>
        <p:txBody>
          <a:bodyPr/>
          <a:lstStyle/>
          <a:p>
            <a:r>
              <a:rPr lang="es-MX" sz="4400" b="1" dirty="0" smtClean="0">
                <a:solidFill>
                  <a:schemeClr val="accent3">
                    <a:lumMod val="50000"/>
                  </a:schemeClr>
                </a:solidFill>
                <a:latin typeface="+mj-lt"/>
              </a:rPr>
              <a:t>Ácido Acetilsalicílico</a:t>
            </a:r>
            <a:endParaRPr lang="es-MX" sz="4400" b="1" dirty="0">
              <a:solidFill>
                <a:schemeClr val="accent3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95040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052737"/>
            <a:ext cx="2170584" cy="504056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s-MX" b="1" u="sng" dirty="0" smtClean="0">
                <a:solidFill>
                  <a:schemeClr val="tx1"/>
                </a:solidFill>
              </a:rPr>
              <a:t>Usos Clínicos:</a:t>
            </a:r>
          </a:p>
          <a:p>
            <a:pPr marL="0" indent="0">
              <a:buNone/>
            </a:pP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457200" y="144016"/>
            <a:ext cx="8229600" cy="908720"/>
          </a:xfrm>
        </p:spPr>
        <p:txBody>
          <a:bodyPr/>
          <a:lstStyle/>
          <a:p>
            <a:r>
              <a:rPr lang="es-MX" sz="4400" b="1" dirty="0" smtClean="0">
                <a:solidFill>
                  <a:srgbClr val="FF0000"/>
                </a:solidFill>
                <a:latin typeface="+mj-lt"/>
              </a:rPr>
              <a:t>Ácido Acetilsalicílico</a:t>
            </a:r>
            <a:endParaRPr lang="es-MX" sz="4400" b="1" dirty="0">
              <a:solidFill>
                <a:srgbClr val="FF0000"/>
              </a:solidFill>
              <a:latin typeface="+mj-lt"/>
            </a:endParaRPr>
          </a:p>
        </p:txBody>
      </p:sp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val="1402300209"/>
              </p:ext>
            </p:extLst>
          </p:nvPr>
        </p:nvGraphicFramePr>
        <p:xfrm>
          <a:off x="251520" y="1700808"/>
          <a:ext cx="8640960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58304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89248"/>
            <a:ext cx="8229600" cy="907504"/>
          </a:xfrm>
        </p:spPr>
        <p:txBody>
          <a:bodyPr/>
          <a:lstStyle/>
          <a:p>
            <a:r>
              <a:rPr lang="es-MX" sz="4800" b="1" dirty="0">
                <a:solidFill>
                  <a:srgbClr val="00B0F0"/>
                </a:solidFill>
                <a:latin typeface="+mj-lt"/>
              </a:rPr>
              <a:t>Ácido Acetilsalicílico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268760"/>
            <a:ext cx="8280920" cy="51845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dirty="0" smtClean="0">
                <a:solidFill>
                  <a:schemeClr val="tx1"/>
                </a:solidFill>
              </a:rPr>
              <a:t>Efectos adversos</a:t>
            </a:r>
          </a:p>
          <a:p>
            <a:pPr marL="0" indent="0">
              <a:buNone/>
            </a:pPr>
            <a:r>
              <a:rPr lang="es-MX" dirty="0" smtClean="0">
                <a:solidFill>
                  <a:schemeClr val="tx1"/>
                </a:solidFill>
              </a:rPr>
              <a:t>Además de los ya mencionados los principales son:</a:t>
            </a:r>
          </a:p>
          <a:p>
            <a:r>
              <a:rPr lang="es-MX" dirty="0" smtClean="0">
                <a:solidFill>
                  <a:schemeClr val="tx1"/>
                </a:solidFill>
              </a:rPr>
              <a:t>A dosis antitrombóticas: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s-MX" sz="2000" dirty="0" smtClean="0">
                <a:solidFill>
                  <a:schemeClr val="tx1"/>
                </a:solidFill>
              </a:rPr>
              <a:t>Intolerancia gástrica y úlceras: gástrica y duodenal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s-MX" sz="2000" dirty="0" smtClean="0">
                <a:solidFill>
                  <a:schemeClr val="tx1"/>
                </a:solidFill>
              </a:rPr>
              <a:t>Rara vez: hepatotoxicidad, asma, exantema, , hemorragia gastrointestinal, y toxicidad renal.</a:t>
            </a:r>
          </a:p>
          <a:p>
            <a:endParaRPr lang="es-MX" dirty="0" smtClean="0">
              <a:solidFill>
                <a:schemeClr val="tx1"/>
              </a:solidFill>
            </a:endParaRPr>
          </a:p>
          <a:p>
            <a:r>
              <a:rPr lang="es-MX" dirty="0" smtClean="0">
                <a:solidFill>
                  <a:schemeClr val="tx1"/>
                </a:solidFill>
              </a:rPr>
              <a:t>Dosis altas repetidas (cuadro de </a:t>
            </a:r>
            <a:r>
              <a:rPr lang="es-MX" dirty="0" err="1" smtClean="0">
                <a:solidFill>
                  <a:schemeClr val="tx1"/>
                </a:solidFill>
              </a:rPr>
              <a:t>salicilismo</a:t>
            </a:r>
            <a:r>
              <a:rPr lang="es-MX" dirty="0" smtClean="0">
                <a:solidFill>
                  <a:schemeClr val="tx1"/>
                </a:solidFill>
              </a:rPr>
              <a:t>):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s-MX" sz="2000" dirty="0" smtClean="0">
                <a:solidFill>
                  <a:schemeClr val="tx1"/>
                </a:solidFill>
              </a:rPr>
              <a:t>Cefalea, mareo, visión borrosa, cansancio, temblor, vértigo, alcalosis respiratoria, acidosis metabólica.</a:t>
            </a:r>
          </a:p>
          <a:p>
            <a:endParaRPr lang="es-MX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6672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051520"/>
          </a:xfrm>
        </p:spPr>
        <p:txBody>
          <a:bodyPr/>
          <a:lstStyle/>
          <a:p>
            <a:r>
              <a:rPr lang="es-MX" sz="4400" b="1" dirty="0" smtClean="0">
                <a:solidFill>
                  <a:srgbClr val="FFC000"/>
                </a:solidFill>
                <a:latin typeface="+mj-lt"/>
              </a:rPr>
              <a:t>Salicilatos </a:t>
            </a:r>
            <a:r>
              <a:rPr lang="es-MX" sz="4400" b="1" dirty="0">
                <a:solidFill>
                  <a:srgbClr val="FFC000"/>
                </a:solidFill>
                <a:latin typeface="+mj-lt"/>
              </a:rPr>
              <a:t>N</a:t>
            </a:r>
            <a:r>
              <a:rPr lang="es-MX" sz="4400" b="1" dirty="0" smtClean="0">
                <a:solidFill>
                  <a:srgbClr val="FFC000"/>
                </a:solidFill>
                <a:latin typeface="+mj-lt"/>
              </a:rPr>
              <a:t>o Acetilados</a:t>
            </a:r>
            <a:endParaRPr lang="es-MX" sz="4400" b="1" dirty="0">
              <a:solidFill>
                <a:srgbClr val="FFC000"/>
              </a:solidFill>
              <a:latin typeface="+mj-lt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1600200"/>
            <a:ext cx="8640960" cy="4853136"/>
          </a:xfrm>
        </p:spPr>
        <p:txBody>
          <a:bodyPr/>
          <a:lstStyle/>
          <a:p>
            <a:pPr marL="0" indent="0">
              <a:buNone/>
            </a:pPr>
            <a:r>
              <a:rPr lang="es-MX" altLang="es-MX" dirty="0" smtClean="0">
                <a:solidFill>
                  <a:schemeClr val="tx1"/>
                </a:solidFill>
              </a:rPr>
              <a:t>En este grupo se incluyen: salicilatos de colina de magnesio, de sodio y salicílico</a:t>
            </a:r>
            <a:r>
              <a:rPr lang="es-ES" altLang="es-MX" dirty="0" smtClean="0">
                <a:solidFill>
                  <a:schemeClr val="tx1"/>
                </a:solidFill>
              </a:rPr>
              <a:t>.</a:t>
            </a:r>
          </a:p>
          <a:p>
            <a:r>
              <a:rPr lang="es-ES" altLang="es-MX" dirty="0" smtClean="0">
                <a:solidFill>
                  <a:schemeClr val="tx1"/>
                </a:solidFill>
              </a:rPr>
              <a:t>Son fármacos antiinflamatorios eficaces menos fuertes que el AAS.</a:t>
            </a:r>
          </a:p>
          <a:p>
            <a:r>
              <a:rPr lang="es-ES" altLang="es-MX" dirty="0" smtClean="0">
                <a:solidFill>
                  <a:schemeClr val="tx1"/>
                </a:solidFill>
              </a:rPr>
              <a:t>No afectan la agregación plaquetaria </a:t>
            </a:r>
          </a:p>
          <a:p>
            <a:r>
              <a:rPr lang="es-ES" altLang="es-MX" dirty="0" smtClean="0">
                <a:solidFill>
                  <a:schemeClr val="tx1"/>
                </a:solidFill>
              </a:rPr>
              <a:t>Pueden ser preferibles en pacientes con asma , tendencias hemorragíparas e incluso en quienes presentan disfunción renal </a:t>
            </a:r>
          </a:p>
          <a:p>
            <a:r>
              <a:rPr lang="es-ES" altLang="es-MX" dirty="0" smtClean="0">
                <a:solidFill>
                  <a:schemeClr val="tx1"/>
                </a:solidFill>
              </a:rPr>
              <a:t>Dosis de 3 a 4 g al día.</a:t>
            </a:r>
          </a:p>
          <a:p>
            <a:endParaRPr lang="es-ES" altLang="es-MX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s-MX" altLang="es-MX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0799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400" dirty="0" smtClean="0">
                <a:latin typeface="+mj-lt"/>
              </a:rPr>
              <a:t>Justificación Académica</a:t>
            </a:r>
            <a:endParaRPr lang="es-MX" sz="4400" dirty="0">
              <a:latin typeface="+mj-lt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lvl="0" indent="0" algn="just">
              <a:buNone/>
            </a:pPr>
            <a:r>
              <a:rPr lang="es-MX" sz="3200" dirty="0">
                <a:solidFill>
                  <a:prstClr val="black"/>
                </a:solidFill>
                <a:latin typeface="Calibri"/>
              </a:rPr>
              <a:t>El alumno de la Licenciatura de Médico Cirujano debe ser capaz de seleccionar el plan de tratamiento farmacológico para los padecimientos más </a:t>
            </a:r>
            <a:r>
              <a:rPr lang="es-MX" sz="3200" dirty="0" smtClean="0">
                <a:solidFill>
                  <a:prstClr val="black"/>
                </a:solidFill>
                <a:latin typeface="Calibri"/>
              </a:rPr>
              <a:t>frecuentes. El dolor y la inflamación acompañan a múltiples padecimientos agudos y crónicos que aquejan al ser humano, siendo útiles terapéuticamente para su tratamiento los Antiinflamatorios No Esteroideos, por lo que el futuro medico debe tener conocimiento amplio de estos fármacos.  </a:t>
            </a:r>
            <a:endParaRPr lang="es-MX" sz="32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38512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340768"/>
          </a:xfrm>
        </p:spPr>
        <p:txBody>
          <a:bodyPr/>
          <a:lstStyle/>
          <a:p>
            <a:r>
              <a:rPr lang="es-MX" sz="4200" b="1" dirty="0" smtClean="0">
                <a:solidFill>
                  <a:srgbClr val="7030A0"/>
                </a:solidFill>
                <a:latin typeface="+mj-lt"/>
              </a:rPr>
              <a:t>Inhibidores selectivos de la COX-2.</a:t>
            </a:r>
            <a:endParaRPr lang="es-MX" sz="4200" b="1" dirty="0">
              <a:solidFill>
                <a:srgbClr val="7030A0"/>
              </a:solidFill>
              <a:latin typeface="+mj-lt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1700808"/>
            <a:ext cx="8712968" cy="4752528"/>
          </a:xfrm>
        </p:spPr>
        <p:txBody>
          <a:bodyPr>
            <a:normAutofit/>
          </a:bodyPr>
          <a:lstStyle/>
          <a:p>
            <a:pPr algn="just"/>
            <a:r>
              <a:rPr lang="es-MX" dirty="0" smtClean="0">
                <a:solidFill>
                  <a:schemeClr val="tx1"/>
                </a:solidFill>
              </a:rPr>
              <a:t>Se unen selectivamente al sitio activo de la coenzima COX-2, y la bloquean con mayor eficacia que a la COX-1.</a:t>
            </a:r>
          </a:p>
          <a:p>
            <a:pPr marL="0" indent="0" algn="just">
              <a:buNone/>
            </a:pPr>
            <a:endParaRPr lang="es-MX" dirty="0">
              <a:solidFill>
                <a:schemeClr val="tx1"/>
              </a:solidFill>
            </a:endParaRPr>
          </a:p>
          <a:p>
            <a:pPr algn="just"/>
            <a:r>
              <a:rPr lang="es-MX" dirty="0" smtClean="0">
                <a:solidFill>
                  <a:schemeClr val="tx1"/>
                </a:solidFill>
              </a:rPr>
              <a:t>No tienen efecto impacto en la agregación plaquetaria y presentan una inhibición en la síntesis de prostaciclinas.</a:t>
            </a:r>
          </a:p>
          <a:p>
            <a:pPr algn="just"/>
            <a:endParaRPr lang="es-MX" dirty="0">
              <a:solidFill>
                <a:schemeClr val="tx1"/>
              </a:solidFill>
            </a:endParaRPr>
          </a:p>
          <a:p>
            <a:pPr algn="just"/>
            <a:r>
              <a:rPr lang="es-MX" dirty="0" smtClean="0">
                <a:solidFill>
                  <a:schemeClr val="tx1"/>
                </a:solidFill>
              </a:rPr>
              <a:t>Efectos similares a AINEs no selectivos, pero con disminución aproximada de efectos adversos gastrointestinales.</a:t>
            </a:r>
            <a:endParaRPr lang="es-MX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299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864096"/>
          </a:xfrm>
        </p:spPr>
        <p:txBody>
          <a:bodyPr/>
          <a:lstStyle/>
          <a:p>
            <a:r>
              <a:rPr lang="es-MX" sz="4400" b="1" dirty="0" smtClean="0">
                <a:solidFill>
                  <a:srgbClr val="00B050"/>
                </a:solidFill>
                <a:latin typeface="+mj-lt"/>
              </a:rPr>
              <a:t>Celecoxib</a:t>
            </a:r>
            <a:endParaRPr lang="es-MX" sz="4400" b="1" dirty="0">
              <a:solidFill>
                <a:srgbClr val="00B050"/>
              </a:solidFill>
              <a:latin typeface="+mj-lt"/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38012757"/>
              </p:ext>
            </p:extLst>
          </p:nvPr>
        </p:nvGraphicFramePr>
        <p:xfrm>
          <a:off x="323528" y="1196752"/>
          <a:ext cx="8496944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61936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907504"/>
          </a:xfrm>
        </p:spPr>
        <p:txBody>
          <a:bodyPr/>
          <a:lstStyle/>
          <a:p>
            <a:r>
              <a:rPr lang="es-MX" sz="4400" b="1" dirty="0" smtClean="0">
                <a:latin typeface="+mj-lt"/>
              </a:rPr>
              <a:t>Meloxicam</a:t>
            </a:r>
            <a:endParaRPr lang="es-MX" sz="4400" b="1" dirty="0">
              <a:latin typeface="+mj-lt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457200" algn="just"/>
            <a:r>
              <a:rPr lang="es-MX" dirty="0" smtClean="0">
                <a:solidFill>
                  <a:schemeClr val="tx1"/>
                </a:solidFill>
              </a:rPr>
              <a:t>Enolcarboxamida relacionada con el piroxicam, inhibidor preferencial de COX-2.</a:t>
            </a:r>
          </a:p>
          <a:p>
            <a:pPr marL="514350" indent="-457200" algn="just"/>
            <a:endParaRPr lang="es-MX" dirty="0" smtClean="0">
              <a:solidFill>
                <a:schemeClr val="tx1"/>
              </a:solidFill>
            </a:endParaRPr>
          </a:p>
          <a:p>
            <a:pPr marL="514350" indent="-457200" algn="just"/>
            <a:r>
              <a:rPr lang="es-MX" dirty="0" smtClean="0">
                <a:solidFill>
                  <a:schemeClr val="tx1"/>
                </a:solidFill>
              </a:rPr>
              <a:t>Menos síntomas gastrointestinales que el diclofenaco y piroxicam.</a:t>
            </a:r>
          </a:p>
          <a:p>
            <a:pPr marL="514350" indent="-457200" algn="just"/>
            <a:endParaRPr lang="es-MX" dirty="0" smtClean="0">
              <a:solidFill>
                <a:schemeClr val="tx1"/>
              </a:solidFill>
            </a:endParaRPr>
          </a:p>
          <a:p>
            <a:pPr marL="514350" indent="-457200" algn="just"/>
            <a:r>
              <a:rPr lang="es-MX" dirty="0" smtClean="0">
                <a:solidFill>
                  <a:schemeClr val="tx1"/>
                </a:solidFill>
              </a:rPr>
              <a:t>Tiene una vida media de 20 h, y su dosis recomendada es de 7.5 a 15 mg por día.</a:t>
            </a:r>
          </a:p>
          <a:p>
            <a:pPr marL="514350" indent="-457200" algn="just"/>
            <a:endParaRPr lang="es-MX" dirty="0" smtClean="0">
              <a:solidFill>
                <a:schemeClr val="tx1"/>
              </a:solidFill>
            </a:endParaRPr>
          </a:p>
          <a:p>
            <a:pPr marL="514350" indent="-457200" algn="just"/>
            <a:r>
              <a:rPr lang="es-MX" dirty="0" smtClean="0">
                <a:solidFill>
                  <a:schemeClr val="tx1"/>
                </a:solidFill>
              </a:rPr>
              <a:t>Inhibe la síntesis de tromboxano A2, sin embargo no hay disminución de la función plaquetaria.</a:t>
            </a:r>
          </a:p>
          <a:p>
            <a:pPr marL="514350" indent="-457200" algn="just"/>
            <a:endParaRPr lang="es-MX" dirty="0" smtClean="0">
              <a:solidFill>
                <a:schemeClr val="tx1"/>
              </a:solidFill>
            </a:endParaRPr>
          </a:p>
          <a:p>
            <a:pPr marL="514350" indent="-457200" algn="just"/>
            <a:endParaRPr lang="es-MX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0358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008112"/>
          </a:xfrm>
        </p:spPr>
        <p:txBody>
          <a:bodyPr/>
          <a:lstStyle/>
          <a:p>
            <a:r>
              <a:rPr lang="es-MX" sz="4400" b="1" dirty="0" smtClean="0">
                <a:solidFill>
                  <a:srgbClr val="FF0000"/>
                </a:solidFill>
                <a:latin typeface="+mj-lt"/>
              </a:rPr>
              <a:t>Diclofenaco</a:t>
            </a:r>
            <a:endParaRPr lang="es-MX" sz="44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4" name="3 Rectángulo redondeado"/>
          <p:cNvSpPr/>
          <p:nvPr/>
        </p:nvSpPr>
        <p:spPr>
          <a:xfrm>
            <a:off x="323960" y="2276872"/>
            <a:ext cx="3888000" cy="244800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es-MX" b="1" dirty="0" smtClean="0">
              <a:latin typeface="+mj-lt"/>
            </a:endParaRPr>
          </a:p>
          <a:p>
            <a:pPr algn="just"/>
            <a:r>
              <a:rPr lang="es-MX" b="1" dirty="0" smtClean="0">
                <a:latin typeface="+mj-lt"/>
              </a:rPr>
              <a:t>Derivado del ácido fenilacético</a:t>
            </a:r>
            <a:r>
              <a:rPr lang="es-MX" b="1" i="1" dirty="0" smtClean="0">
                <a:latin typeface="+mj-lt"/>
              </a:rPr>
              <a:t>, </a:t>
            </a:r>
            <a:r>
              <a:rPr lang="es-MX" b="1" dirty="0" smtClean="0">
                <a:latin typeface="+mj-lt"/>
              </a:rPr>
              <a:t>relativamente no selectivo como inhibidor de COX, su potencia es sustancialmente mayor a la que se presenta en otros AINEs</a:t>
            </a:r>
          </a:p>
          <a:p>
            <a:pPr algn="just"/>
            <a:endParaRPr lang="es-MX" b="1" dirty="0">
              <a:latin typeface="+mj-lt"/>
            </a:endParaRPr>
          </a:p>
        </p:txBody>
      </p:sp>
      <p:sp>
        <p:nvSpPr>
          <p:cNvPr id="9" name="8 Rectángulo redondeado"/>
          <p:cNvSpPr/>
          <p:nvPr/>
        </p:nvSpPr>
        <p:spPr>
          <a:xfrm>
            <a:off x="4860032" y="2276872"/>
            <a:ext cx="3888000" cy="244800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MX" b="1" dirty="0" smtClean="0">
                <a:latin typeface="+mj-lt"/>
              </a:rPr>
              <a:t>*</a:t>
            </a:r>
            <a:r>
              <a:rPr lang="es-MX" b="1" u="sng" dirty="0" smtClean="0">
                <a:latin typeface="+mj-lt"/>
              </a:rPr>
              <a:t>Dosis: </a:t>
            </a:r>
            <a:r>
              <a:rPr lang="es-MX" b="1" dirty="0" smtClean="0">
                <a:latin typeface="+mj-lt"/>
              </a:rPr>
              <a:t>50 a 75 mg cada 6 h.</a:t>
            </a:r>
          </a:p>
          <a:p>
            <a:pPr algn="just"/>
            <a:r>
              <a:rPr lang="es-MX" b="1" dirty="0" smtClean="0">
                <a:latin typeface="+mj-lt"/>
              </a:rPr>
              <a:t>*</a:t>
            </a:r>
            <a:r>
              <a:rPr lang="es-MX" b="1" u="sng" dirty="0" smtClean="0">
                <a:latin typeface="+mj-lt"/>
              </a:rPr>
              <a:t>Vida media: </a:t>
            </a:r>
            <a:r>
              <a:rPr lang="es-MX" b="1" dirty="0" smtClean="0">
                <a:latin typeface="+mj-lt"/>
              </a:rPr>
              <a:t>1.1 h</a:t>
            </a:r>
          </a:p>
          <a:p>
            <a:pPr algn="just"/>
            <a:r>
              <a:rPr lang="es-MX" b="1" dirty="0" smtClean="0">
                <a:latin typeface="+mj-lt"/>
              </a:rPr>
              <a:t>*</a:t>
            </a:r>
            <a:r>
              <a:rPr lang="es-MX" b="1" u="sng" dirty="0" smtClean="0">
                <a:latin typeface="+mj-lt"/>
              </a:rPr>
              <a:t>Indicaciones:</a:t>
            </a:r>
            <a:r>
              <a:rPr lang="es-MX" b="1" dirty="0" smtClean="0">
                <a:latin typeface="+mj-lt"/>
              </a:rPr>
              <a:t> Artritis reumatoide, espondiloartritis anquilosante artrosis, tratamiento de afecciones localizadas.</a:t>
            </a:r>
            <a:endParaRPr lang="es-MX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51255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16024"/>
            <a:ext cx="8229600" cy="980728"/>
          </a:xfrm>
        </p:spPr>
        <p:txBody>
          <a:bodyPr/>
          <a:lstStyle/>
          <a:p>
            <a:r>
              <a:rPr lang="es-MX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B050"/>
                </a:solidFill>
                <a:effectLst/>
              </a:rPr>
              <a:t>Diclofenaco</a:t>
            </a:r>
            <a:endParaRPr lang="es-MX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00B050"/>
              </a:solidFill>
              <a:effectLst/>
            </a:endParaRPr>
          </a:p>
        </p:txBody>
      </p:sp>
      <p:sp>
        <p:nvSpPr>
          <p:cNvPr id="4" name="3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3888000" cy="244800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marL="0" indent="0" algn="ctr">
              <a:buNone/>
            </a:pPr>
            <a:r>
              <a:rPr lang="es-MX" sz="1600" b="1" dirty="0" smtClean="0">
                <a:latin typeface="+mj-lt"/>
              </a:rPr>
              <a:t>Existen algunos preparados:</a:t>
            </a:r>
          </a:p>
          <a:p>
            <a:r>
              <a:rPr lang="es-MX" sz="1600" b="1" dirty="0" smtClean="0">
                <a:latin typeface="+mj-lt"/>
              </a:rPr>
              <a:t>-Diclofenaco con misoprostol, diclofenaco/omeprazol.</a:t>
            </a:r>
          </a:p>
          <a:p>
            <a:r>
              <a:rPr lang="es-MX" sz="1600" b="1" dirty="0" smtClean="0">
                <a:latin typeface="+mj-lt"/>
              </a:rPr>
              <a:t>-Preparado oftálmico al 0.1%</a:t>
            </a:r>
          </a:p>
          <a:p>
            <a:r>
              <a:rPr lang="es-MX" sz="1600" b="1" dirty="0" smtClean="0">
                <a:latin typeface="+mj-lt"/>
              </a:rPr>
              <a:t>-Gel tópico al 3%</a:t>
            </a:r>
          </a:p>
          <a:p>
            <a:r>
              <a:rPr lang="es-MX" sz="1600" b="1" dirty="0" smtClean="0">
                <a:latin typeface="+mj-lt"/>
              </a:rPr>
              <a:t>-Supositorio rectal </a:t>
            </a:r>
          </a:p>
          <a:p>
            <a:r>
              <a:rPr lang="es-MX" sz="1600" b="1" dirty="0" smtClean="0">
                <a:latin typeface="+mj-lt"/>
              </a:rPr>
              <a:t>-Enjuague bucal e intramuscular (Europa)</a:t>
            </a:r>
          </a:p>
          <a:p>
            <a:pPr algn="ctr"/>
            <a:endParaRPr lang="es-MX" sz="1100" b="1" dirty="0">
              <a:latin typeface="+mj-lt"/>
            </a:endParaRPr>
          </a:p>
        </p:txBody>
      </p:sp>
      <p:sp>
        <p:nvSpPr>
          <p:cNvPr id="5" name="4 Rectángulo redondeado"/>
          <p:cNvSpPr/>
          <p:nvPr/>
        </p:nvSpPr>
        <p:spPr>
          <a:xfrm>
            <a:off x="4788024" y="1629072"/>
            <a:ext cx="3888432" cy="2448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MX" sz="1600" b="1" dirty="0" smtClean="0">
                <a:latin typeface="+mj-lt"/>
              </a:rPr>
              <a:t>Efectos adversos: </a:t>
            </a:r>
          </a:p>
          <a:p>
            <a:pPr algn="just"/>
            <a:r>
              <a:rPr lang="es-MX" sz="1600" b="1" dirty="0" smtClean="0">
                <a:latin typeface="+mj-lt"/>
              </a:rPr>
              <a:t>Puede causar úlcera gastrointestinal con menor frecuencia que con otros AINEs. 150 mg/día parece  alterar riego sanguíneo renal y tasa de filtración glomerular (TFG)</a:t>
            </a:r>
            <a:r>
              <a:rPr lang="es-MX" sz="1600" b="1" dirty="0">
                <a:latin typeface="+mj-lt"/>
              </a:rPr>
              <a:t>.</a:t>
            </a:r>
            <a:endParaRPr lang="es-MX" sz="1600" b="1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94215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16024"/>
            <a:ext cx="8229600" cy="908720"/>
          </a:xfrm>
        </p:spPr>
        <p:txBody>
          <a:bodyPr/>
          <a:lstStyle/>
          <a:p>
            <a:r>
              <a:rPr lang="es-MX" b="1" dirty="0" smtClean="0">
                <a:solidFill>
                  <a:srgbClr val="0070C0"/>
                </a:solidFill>
                <a:latin typeface="+mj-lt"/>
              </a:rPr>
              <a:t>Diflunisal</a:t>
            </a:r>
            <a:endParaRPr lang="es-MX" b="1" dirty="0">
              <a:solidFill>
                <a:srgbClr val="0070C0"/>
              </a:solidFill>
              <a:latin typeface="+mj-lt"/>
            </a:endParaRPr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2363550159"/>
              </p:ext>
            </p:extLst>
          </p:nvPr>
        </p:nvGraphicFramePr>
        <p:xfrm>
          <a:off x="107504" y="1052736"/>
          <a:ext cx="8928992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59159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35496"/>
          </a:xfrm>
        </p:spPr>
        <p:txBody>
          <a:bodyPr/>
          <a:lstStyle/>
          <a:p>
            <a:r>
              <a:rPr lang="es-MX" b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Etodolaco</a:t>
            </a:r>
            <a:endParaRPr lang="es-MX" b="1" dirty="0">
              <a:ln w="1905"/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sz="2000" dirty="0" smtClean="0">
                <a:solidFill>
                  <a:schemeClr val="tx1"/>
                </a:solidFill>
              </a:rPr>
              <a:t>Derivado del ácido acético.</a:t>
            </a:r>
          </a:p>
          <a:p>
            <a:r>
              <a:rPr lang="es-MX" sz="2000" b="1" dirty="0" smtClean="0">
                <a:solidFill>
                  <a:schemeClr val="tx1"/>
                </a:solidFill>
              </a:rPr>
              <a:t>Vida media: </a:t>
            </a:r>
            <a:r>
              <a:rPr lang="es-MX" sz="2000" dirty="0" smtClean="0">
                <a:solidFill>
                  <a:schemeClr val="tx1"/>
                </a:solidFill>
              </a:rPr>
              <a:t>6.5 horas.</a:t>
            </a:r>
          </a:p>
          <a:p>
            <a:pPr marL="0" indent="0">
              <a:buNone/>
            </a:pPr>
            <a:endParaRPr lang="es-MX" sz="2000" dirty="0" smtClean="0">
              <a:solidFill>
                <a:schemeClr val="tx1"/>
              </a:solidFill>
            </a:endParaRPr>
          </a:p>
          <a:p>
            <a:r>
              <a:rPr lang="es-MX" sz="2000" b="1" dirty="0" smtClean="0">
                <a:solidFill>
                  <a:schemeClr val="tx1"/>
                </a:solidFill>
              </a:rPr>
              <a:t>Indicaciones: </a:t>
            </a:r>
            <a:r>
              <a:rPr lang="es-MX" sz="2000" dirty="0" smtClean="0">
                <a:solidFill>
                  <a:schemeClr val="tx1"/>
                </a:solidFill>
              </a:rPr>
              <a:t>Artritis reumatoide, afecciones dolorosas e inflamatorias musculares y óseas de diversas etiología. </a:t>
            </a:r>
          </a:p>
          <a:p>
            <a:pPr marL="0" indent="0">
              <a:buNone/>
            </a:pPr>
            <a:endParaRPr lang="es-MX" sz="2000" b="1" dirty="0" smtClean="0">
              <a:solidFill>
                <a:schemeClr val="tx1"/>
              </a:solidFill>
            </a:endParaRPr>
          </a:p>
          <a:p>
            <a:r>
              <a:rPr lang="es-MX" sz="2000" b="1" dirty="0" smtClean="0">
                <a:solidFill>
                  <a:schemeClr val="tx1"/>
                </a:solidFill>
              </a:rPr>
              <a:t>Dosis</a:t>
            </a:r>
            <a:r>
              <a:rPr lang="es-MX" sz="2000" dirty="0" smtClean="0">
                <a:solidFill>
                  <a:schemeClr val="tx1"/>
                </a:solidFill>
              </a:rPr>
              <a:t> recomendada como antiinflamatorio: 200 a 400 mg cada 6 – 8  horas</a:t>
            </a:r>
          </a:p>
          <a:p>
            <a:pPr marL="0" indent="0">
              <a:buNone/>
            </a:pPr>
            <a:endParaRPr lang="es-MX" sz="2000" dirty="0" smtClean="0">
              <a:solidFill>
                <a:schemeClr val="tx1"/>
              </a:solidFill>
            </a:endParaRPr>
          </a:p>
          <a:p>
            <a:r>
              <a:rPr lang="es-MX" sz="2000" b="1" dirty="0" smtClean="0">
                <a:solidFill>
                  <a:schemeClr val="tx1"/>
                </a:solidFill>
              </a:rPr>
              <a:t>Precauciones: </a:t>
            </a:r>
            <a:r>
              <a:rPr lang="es-MX" sz="2000" dirty="0" smtClean="0">
                <a:solidFill>
                  <a:schemeClr val="tx1"/>
                </a:solidFill>
              </a:rPr>
              <a:t>Metabolitos en orina pueden dar falsos positivos en reacción de bilirrubina.</a:t>
            </a:r>
            <a:endParaRPr lang="es-MX" sz="2000" b="1" dirty="0" smtClean="0">
              <a:solidFill>
                <a:schemeClr val="tx1"/>
              </a:solidFill>
            </a:endParaRPr>
          </a:p>
          <a:p>
            <a:endParaRPr lang="es-MX" b="1" dirty="0" smtClean="0">
              <a:solidFill>
                <a:schemeClr val="tx1"/>
              </a:solidFill>
            </a:endParaRP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568637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864096"/>
          </a:xfrm>
        </p:spPr>
        <p:txBody>
          <a:bodyPr/>
          <a:lstStyle/>
          <a:p>
            <a:r>
              <a:rPr lang="es-MX" dirty="0" smtClean="0">
                <a:solidFill>
                  <a:srgbClr val="FF0066"/>
                </a:solidFill>
                <a:latin typeface="+mj-lt"/>
              </a:rPr>
              <a:t>Flurbiprofeno</a:t>
            </a:r>
            <a:endParaRPr lang="es-MX" dirty="0">
              <a:solidFill>
                <a:srgbClr val="FF0066"/>
              </a:solidFill>
              <a:latin typeface="+mj-lt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525963"/>
          </a:xfrm>
        </p:spPr>
        <p:txBody>
          <a:bodyPr/>
          <a:lstStyle/>
          <a:p>
            <a:r>
              <a:rPr lang="es-MX" dirty="0" smtClean="0">
                <a:solidFill>
                  <a:schemeClr val="tx1"/>
                </a:solidFill>
              </a:rPr>
              <a:t>Fármaco derivado del ácido propiónico.</a:t>
            </a:r>
            <a:endParaRPr lang="es-MX" dirty="0">
              <a:solidFill>
                <a:schemeClr val="tx1"/>
              </a:solidFill>
            </a:endParaRPr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3024444536"/>
              </p:ext>
            </p:extLst>
          </p:nvPr>
        </p:nvGraphicFramePr>
        <p:xfrm>
          <a:off x="251520" y="1916832"/>
          <a:ext cx="8568952" cy="46400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35467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864096"/>
          </a:xfrm>
        </p:spPr>
        <p:txBody>
          <a:bodyPr/>
          <a:lstStyle/>
          <a:p>
            <a:r>
              <a:rPr lang="es-MX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7030A0"/>
                </a:solidFill>
                <a:effectLst/>
                <a:latin typeface="+mj-lt"/>
              </a:rPr>
              <a:t>Ibuprofeno</a:t>
            </a:r>
            <a:endParaRPr lang="es-MX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7030A0"/>
              </a:solidFill>
              <a:effectLst/>
              <a:latin typeface="+mj-lt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dirty="0" smtClean="0">
                <a:solidFill>
                  <a:schemeClr val="tx1"/>
                </a:solidFill>
              </a:rPr>
              <a:t>Derivado simple del ácido fenilpropiónico</a:t>
            </a:r>
            <a:r>
              <a:rPr lang="es-MX" dirty="0">
                <a:solidFill>
                  <a:schemeClr val="tx1"/>
                </a:solidFill>
              </a:rPr>
              <a:t>.</a:t>
            </a:r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733179015"/>
              </p:ext>
            </p:extLst>
          </p:nvPr>
        </p:nvGraphicFramePr>
        <p:xfrm>
          <a:off x="323528" y="2492896"/>
          <a:ext cx="8496944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14134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835496"/>
          </a:xfrm>
        </p:spPr>
        <p:txBody>
          <a:bodyPr/>
          <a:lstStyle/>
          <a:p>
            <a:r>
              <a:rPr lang="es-MX" dirty="0" smtClean="0"/>
              <a:t>Indometacina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r>
              <a:rPr lang="es-MX" sz="2000" dirty="0" smtClean="0">
                <a:solidFill>
                  <a:schemeClr val="tx1"/>
                </a:solidFill>
              </a:rPr>
              <a:t>Derivado indólico: Es un potente inhibidor de la COX, y también puede inhibir fosfolipasas A y C.</a:t>
            </a:r>
          </a:p>
          <a:p>
            <a:pPr marL="0" indent="0">
              <a:buNone/>
            </a:pPr>
            <a:endParaRPr lang="es-MX" dirty="0">
              <a:solidFill>
                <a:schemeClr val="tx1"/>
              </a:solidFill>
            </a:endParaRPr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3288459961"/>
              </p:ext>
            </p:extLst>
          </p:nvPr>
        </p:nvGraphicFramePr>
        <p:xfrm>
          <a:off x="251520" y="1340768"/>
          <a:ext cx="8856984" cy="5328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19006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08912" cy="1080120"/>
          </a:xfrm>
        </p:spPr>
        <p:txBody>
          <a:bodyPr/>
          <a:lstStyle/>
          <a:p>
            <a:r>
              <a:rPr lang="es-MX" sz="4800" b="1" dirty="0" smtClean="0">
                <a:latin typeface="+mj-lt"/>
              </a:rPr>
              <a:t>Inflamación.</a:t>
            </a:r>
            <a:endParaRPr lang="es-MX" sz="4800" b="1" dirty="0">
              <a:latin typeface="+mj-lt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1772816"/>
            <a:ext cx="8496944" cy="453650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dirty="0" smtClean="0">
                <a:solidFill>
                  <a:schemeClr val="tx1"/>
                </a:solidFill>
              </a:rPr>
              <a:t>La </a:t>
            </a:r>
            <a:r>
              <a:rPr lang="es-MX" dirty="0" smtClean="0">
                <a:solidFill>
                  <a:schemeClr val="tx1"/>
                </a:solidFill>
              </a:rPr>
              <a:t>inflamación es una reacción protectora normal, ante la lesión tisular producida por agresiones del medio. Ocurre sólo en tejido conectivo vascularizado, con el fin de aislar o destruir el agente dañino.</a:t>
            </a:r>
          </a:p>
          <a:p>
            <a:pPr marL="0" indent="0" algn="just">
              <a:buNone/>
            </a:pPr>
            <a:endParaRPr lang="es-MX" dirty="0" smtClean="0">
              <a:solidFill>
                <a:schemeClr val="tx1"/>
              </a:solidFill>
            </a:endParaRPr>
          </a:p>
          <a:p>
            <a:pPr marL="0" indent="0" algn="just">
              <a:buNone/>
            </a:pPr>
            <a:r>
              <a:rPr lang="es-MX" dirty="0" smtClean="0">
                <a:solidFill>
                  <a:schemeClr val="tx1"/>
                </a:solidFill>
              </a:rPr>
              <a:t>La inflamación se desencadena por la descarga de mediadores químicos específicos como son: aminas, lípidos, péptidos. </a:t>
            </a:r>
          </a:p>
          <a:p>
            <a:pPr marL="0" indent="0" algn="just">
              <a:buNone/>
            </a:pPr>
            <a:endParaRPr lang="es-MX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4096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Ketoprofeno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b="1" dirty="0" smtClean="0">
                <a:solidFill>
                  <a:schemeClr val="tx1"/>
                </a:solidFill>
              </a:rPr>
              <a:t>Derivado del acido propiónico que inhibe tanto a la COX de manera no selectiva, como a la lipooxigenasa. </a:t>
            </a:r>
          </a:p>
          <a:p>
            <a:pPr marL="0" indent="0">
              <a:buNone/>
            </a:pPr>
            <a:endParaRPr lang="es-MX" b="1" dirty="0" smtClean="0">
              <a:solidFill>
                <a:schemeClr val="tx1"/>
              </a:solidFill>
            </a:endParaRPr>
          </a:p>
          <a:p>
            <a:r>
              <a:rPr lang="es-MX" b="1" dirty="0" smtClean="0">
                <a:solidFill>
                  <a:schemeClr val="tx1"/>
                </a:solidFill>
              </a:rPr>
              <a:t>La eficacia es a dosis de 100 a 300 mg/día. </a:t>
            </a:r>
          </a:p>
          <a:p>
            <a:pPr marL="0" indent="0">
              <a:buNone/>
            </a:pPr>
            <a:endParaRPr lang="es-MX" b="1" dirty="0" smtClean="0">
              <a:solidFill>
                <a:schemeClr val="tx1"/>
              </a:solidFill>
            </a:endParaRPr>
          </a:p>
          <a:p>
            <a:r>
              <a:rPr lang="es-MX" b="1" dirty="0" smtClean="0">
                <a:solidFill>
                  <a:schemeClr val="tx1"/>
                </a:solidFill>
              </a:rPr>
              <a:t>Tiene efecto en prostaglandinas y leucotrienos.</a:t>
            </a:r>
          </a:p>
          <a:p>
            <a:r>
              <a:rPr lang="es-MX" b="1" dirty="0" smtClean="0">
                <a:solidFill>
                  <a:schemeClr val="tx1"/>
                </a:solidFill>
              </a:rPr>
              <a:t>Efectos adversos principales: en tubo digestivo y sistema nervioso central.</a:t>
            </a:r>
          </a:p>
          <a:p>
            <a:endParaRPr lang="es-MX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0694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Ketorolaco</a:t>
            </a:r>
            <a:endParaRPr lang="es-MX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04442838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05498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Nobumetona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b="1" dirty="0" smtClean="0">
                <a:solidFill>
                  <a:schemeClr val="tx1"/>
                </a:solidFill>
              </a:rPr>
              <a:t>El único AINE no ácido, en uso actual, derivado del acido acético en el cuerpo, se administra como pro fármaco, cetónico, que simula la estructura del naproxeno. </a:t>
            </a:r>
          </a:p>
          <a:p>
            <a:endParaRPr lang="es-MX" b="1" dirty="0" smtClean="0">
              <a:solidFill>
                <a:schemeClr val="tx1"/>
              </a:solidFill>
            </a:endParaRPr>
          </a:p>
          <a:p>
            <a:r>
              <a:rPr lang="es-MX" b="1" dirty="0" smtClean="0">
                <a:solidFill>
                  <a:schemeClr val="tx1"/>
                </a:solidFill>
              </a:rPr>
              <a:t>Vida media de 24 horas. Se duplica en afecciones renales. </a:t>
            </a:r>
          </a:p>
          <a:p>
            <a:endParaRPr lang="es-MX" b="1" dirty="0" smtClean="0">
              <a:solidFill>
                <a:schemeClr val="tx1"/>
              </a:solidFill>
            </a:endParaRPr>
          </a:p>
          <a:p>
            <a:r>
              <a:rPr lang="es-MX" b="1" dirty="0" smtClean="0">
                <a:solidFill>
                  <a:schemeClr val="tx1"/>
                </a:solidFill>
              </a:rPr>
              <a:t>Efectos gastrointestinales mas lesivos que otros AINE. </a:t>
            </a:r>
          </a:p>
          <a:p>
            <a:r>
              <a:rPr lang="es-MX" b="1" dirty="0" smtClean="0">
                <a:solidFill>
                  <a:schemeClr val="tx1"/>
                </a:solidFill>
              </a:rPr>
              <a:t>Dosis 1000 a 2000 mg cada 6 horas.</a:t>
            </a:r>
            <a:endParaRPr lang="es-MX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111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Naproxeno</a:t>
            </a:r>
            <a:endParaRPr lang="es-MX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39450520"/>
              </p:ext>
            </p:extLst>
          </p:nvPr>
        </p:nvGraphicFramePr>
        <p:xfrm>
          <a:off x="457200" y="1855365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65959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267544"/>
          </a:xfrm>
        </p:spPr>
        <p:txBody>
          <a:bodyPr/>
          <a:lstStyle/>
          <a:p>
            <a:r>
              <a:rPr lang="es-MX" dirty="0" err="1" smtClean="0"/>
              <a:t>Oxaprocina</a:t>
            </a:r>
            <a:r>
              <a:rPr lang="es-MX" dirty="0" smtClean="0"/>
              <a:t> y </a:t>
            </a:r>
            <a:r>
              <a:rPr lang="es-MX" dirty="0" err="1" smtClean="0"/>
              <a:t>Tolmentina</a:t>
            </a:r>
            <a:endParaRPr lang="es-MX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24104356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8755695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Piroxicam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b="1" dirty="0" smtClean="0">
                <a:solidFill>
                  <a:schemeClr val="tx1"/>
                </a:solidFill>
              </a:rPr>
              <a:t>Es un oxicamo, inhibidor no selectivo de la COX  que altas inhibe migración de leucocitos, y aminora la producción de radicales libres de oxigeno. </a:t>
            </a:r>
          </a:p>
          <a:p>
            <a:pPr marL="0" indent="0">
              <a:buNone/>
            </a:pPr>
            <a:endParaRPr lang="es-MX" b="1" dirty="0" smtClean="0">
              <a:solidFill>
                <a:schemeClr val="tx1"/>
              </a:solidFill>
            </a:endParaRPr>
          </a:p>
          <a:p>
            <a:r>
              <a:rPr lang="es-MX" b="1" dirty="0" smtClean="0">
                <a:solidFill>
                  <a:schemeClr val="tx1"/>
                </a:solidFill>
              </a:rPr>
              <a:t>Vida media: 57 horas, permite dosificación una vez al día. </a:t>
            </a:r>
          </a:p>
          <a:p>
            <a:pPr marL="0" indent="0">
              <a:buNone/>
            </a:pPr>
            <a:endParaRPr lang="es-MX" b="1" dirty="0" smtClean="0">
              <a:solidFill>
                <a:schemeClr val="tx1"/>
              </a:solidFill>
            </a:endParaRPr>
          </a:p>
          <a:p>
            <a:r>
              <a:rPr lang="es-MX" b="1" dirty="0" smtClean="0">
                <a:solidFill>
                  <a:schemeClr val="tx1"/>
                </a:solidFill>
              </a:rPr>
              <a:t>Dosis mayor a 20 mg complicaciones gastrointestinales</a:t>
            </a:r>
          </a:p>
        </p:txBody>
      </p:sp>
    </p:spTree>
    <p:extLst>
      <p:ext uri="{BB962C8B-B14F-4D97-AF65-F5344CB8AC3E}">
        <p14:creationId xmlns:p14="http://schemas.microsoft.com/office/powerpoint/2010/main" val="24984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Sulindaco</a:t>
            </a:r>
            <a:endParaRPr lang="es-MX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47767236"/>
              </p:ext>
            </p:extLst>
          </p:nvPr>
        </p:nvGraphicFramePr>
        <p:xfrm>
          <a:off x="323528" y="1484784"/>
          <a:ext cx="8424936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76798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Bibliografía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lvl="0" indent="0" algn="ctr">
              <a:lnSpc>
                <a:spcPct val="115000"/>
              </a:lnSpc>
              <a:spcBef>
                <a:spcPts val="0"/>
              </a:spcBef>
              <a:buNone/>
            </a:pPr>
            <a:endParaRPr lang="es-MX" sz="2800" b="1" dirty="0">
              <a:solidFill>
                <a:prstClr val="black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 algn="just">
              <a:lnSpc>
                <a:spcPct val="115000"/>
              </a:lnSpc>
              <a:spcBef>
                <a:spcPts val="0"/>
              </a:spcBef>
              <a:buNone/>
            </a:pPr>
            <a:endParaRPr lang="es-MX" sz="1800" dirty="0">
              <a:solidFill>
                <a:prstClr val="black"/>
              </a:solidFill>
              <a:latin typeface="Calibri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 algn="just">
              <a:lnSpc>
                <a:spcPct val="115000"/>
              </a:lnSpc>
              <a:spcBef>
                <a:spcPts val="0"/>
              </a:spcBef>
              <a:buNone/>
            </a:pPr>
            <a:r>
              <a:rPr lang="en-US" sz="18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1.Katzung BG, Masters SB, Trevor AJ. </a:t>
            </a:r>
            <a:r>
              <a:rPr lang="es-MX" sz="18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Farmacología Básica y Clínica (13ª Ed.). McGraw Hill, 2016.</a:t>
            </a:r>
          </a:p>
          <a:p>
            <a:pPr marL="0" lvl="0" indent="0" algn="just">
              <a:lnSpc>
                <a:spcPct val="115000"/>
              </a:lnSpc>
              <a:spcBef>
                <a:spcPts val="0"/>
              </a:spcBef>
              <a:buNone/>
            </a:pPr>
            <a:endParaRPr lang="es-MX" sz="1800" dirty="0">
              <a:solidFill>
                <a:prstClr val="black"/>
              </a:solidFill>
              <a:latin typeface="Calibri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 algn="just">
              <a:lnSpc>
                <a:spcPct val="115000"/>
              </a:lnSpc>
              <a:spcBef>
                <a:spcPts val="0"/>
              </a:spcBef>
              <a:buNone/>
            </a:pPr>
            <a:r>
              <a:rPr lang="es-MX" sz="18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2. </a:t>
            </a:r>
            <a:r>
              <a:rPr lang="es-MX" sz="1800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Florez</a:t>
            </a:r>
            <a:r>
              <a:rPr lang="es-MX" sz="18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J, Armijo JA, Mediavilla A. Farmacología humana. (5ta Ed.). </a:t>
            </a:r>
            <a:r>
              <a:rPr lang="es-MX" sz="1800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Elsevier</a:t>
            </a:r>
            <a:r>
              <a:rPr lang="es-MX" sz="18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MX" sz="1800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Masson</a:t>
            </a:r>
            <a:r>
              <a:rPr lang="es-MX" sz="18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2008.</a:t>
            </a:r>
          </a:p>
          <a:p>
            <a:pPr marL="0" lvl="0" indent="0" algn="just">
              <a:lnSpc>
                <a:spcPct val="115000"/>
              </a:lnSpc>
              <a:spcBef>
                <a:spcPts val="0"/>
              </a:spcBef>
              <a:buNone/>
            </a:pPr>
            <a:endParaRPr lang="es-MX" sz="1800" dirty="0">
              <a:solidFill>
                <a:prstClr val="black"/>
              </a:solidFill>
              <a:latin typeface="Calibri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 algn="just">
              <a:lnSpc>
                <a:spcPct val="115000"/>
              </a:lnSpc>
              <a:spcBef>
                <a:spcPts val="0"/>
              </a:spcBef>
              <a:buNone/>
            </a:pPr>
            <a:r>
              <a:rPr lang="es-MX" sz="18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3. </a:t>
            </a:r>
            <a:r>
              <a:rPr lang="es-MX" sz="1800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Brunton</a:t>
            </a:r>
            <a:r>
              <a:rPr lang="es-MX" sz="18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L, </a:t>
            </a:r>
            <a:r>
              <a:rPr lang="es-MX" sz="1800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Chabner</a:t>
            </a:r>
            <a:r>
              <a:rPr lang="es-MX" sz="18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B, </a:t>
            </a:r>
            <a:r>
              <a:rPr lang="es-MX" sz="1800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Knollman</a:t>
            </a:r>
            <a:r>
              <a:rPr lang="es-MX" sz="18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B. Las bases farmacológicas de la terapéutica. (12ª Ed.). Mc Graw Hill, 2011. </a:t>
            </a:r>
          </a:p>
          <a:p>
            <a:pPr marL="0" lvl="0" indent="0" algn="just">
              <a:lnSpc>
                <a:spcPct val="115000"/>
              </a:lnSpc>
              <a:spcBef>
                <a:spcPts val="0"/>
              </a:spcBef>
              <a:buNone/>
            </a:pPr>
            <a:endParaRPr lang="es-MX" sz="1800" dirty="0">
              <a:solidFill>
                <a:prstClr val="black"/>
              </a:solidFill>
              <a:latin typeface="Calibri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 algn="just">
              <a:lnSpc>
                <a:spcPct val="115000"/>
              </a:lnSpc>
              <a:spcBef>
                <a:spcPts val="0"/>
              </a:spcBef>
              <a:buNone/>
            </a:pPr>
            <a:r>
              <a:rPr lang="es-MX" sz="18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4. Lorenzo P, Moreno A, </a:t>
            </a:r>
            <a:r>
              <a:rPr lang="es-MX" sz="1800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Leza</a:t>
            </a:r>
            <a:r>
              <a:rPr lang="es-MX" sz="18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JC, </a:t>
            </a:r>
            <a:r>
              <a:rPr lang="es-MX" sz="1800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Lizasoain</a:t>
            </a:r>
            <a:r>
              <a:rPr lang="es-MX" sz="18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I, Moro MA, </a:t>
            </a:r>
            <a:r>
              <a:rPr lang="es-MX" sz="1800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Portolés</a:t>
            </a:r>
            <a:r>
              <a:rPr lang="es-MX" sz="18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A. Velázquez Farmacología Básica y Clínica. (19ª Ed.). Editorial Médica Panamericana, 2017.</a:t>
            </a:r>
            <a:endParaRPr lang="es-MX" sz="1800" dirty="0">
              <a:solidFill>
                <a:prstClr val="black"/>
              </a:solidFill>
              <a:latin typeface="Calibri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166074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sz="6600" dirty="0" smtClean="0"/>
          </a:p>
          <a:p>
            <a:r>
              <a:rPr lang="es-MX" sz="6600" dirty="0" smtClean="0">
                <a:solidFill>
                  <a:schemeClr val="tx1"/>
                </a:solidFill>
              </a:rPr>
              <a:t>GRACIAS</a:t>
            </a:r>
            <a:endParaRPr lang="es-MX" sz="6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57834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864096"/>
          </a:xfrm>
        </p:spPr>
        <p:txBody>
          <a:bodyPr/>
          <a:lstStyle/>
          <a:p>
            <a:r>
              <a:rPr lang="es-MX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7030A0"/>
                </a:solidFill>
                <a:effectLst/>
                <a:latin typeface="+mj-lt"/>
              </a:rPr>
              <a:t>Inflamación</a:t>
            </a:r>
            <a:endParaRPr lang="es-MX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7030A0"/>
              </a:solidFill>
              <a:effectLst/>
              <a:latin typeface="+mj-lt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s-MX" dirty="0" smtClean="0">
                <a:solidFill>
                  <a:schemeClr val="tx1"/>
                </a:solidFill>
              </a:rPr>
              <a:t>La inflamación puede ser:</a:t>
            </a:r>
          </a:p>
          <a:p>
            <a:pPr marL="0" indent="0">
              <a:buNone/>
            </a:pPr>
            <a:endParaRPr lang="es-MX" dirty="0">
              <a:solidFill>
                <a:schemeClr val="tx1"/>
              </a:solidFill>
            </a:endParaRPr>
          </a:p>
          <a:p>
            <a:r>
              <a:rPr lang="es-MX" dirty="0" smtClean="0">
                <a:solidFill>
                  <a:schemeClr val="tx1"/>
                </a:solidFill>
              </a:rPr>
              <a:t>AGUDA</a:t>
            </a:r>
          </a:p>
          <a:p>
            <a:pPr marL="0" indent="0">
              <a:buNone/>
            </a:pPr>
            <a:r>
              <a:rPr lang="es-MX" dirty="0">
                <a:solidFill>
                  <a:schemeClr val="tx1"/>
                </a:solidFill>
              </a:rPr>
              <a:t> </a:t>
            </a:r>
            <a:endParaRPr lang="es-MX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s-MX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s-MX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s-MX" dirty="0">
              <a:solidFill>
                <a:schemeClr val="tx1"/>
              </a:solidFill>
            </a:endParaRPr>
          </a:p>
          <a:p>
            <a:r>
              <a:rPr lang="es-MX" dirty="0" smtClean="0">
                <a:solidFill>
                  <a:schemeClr val="tx1"/>
                </a:solidFill>
              </a:rPr>
              <a:t>CRÓNICA</a:t>
            </a:r>
            <a:endParaRPr lang="es-MX" dirty="0">
              <a:solidFill>
                <a:schemeClr val="tx1"/>
              </a:solidFill>
            </a:endParaRPr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3914881322"/>
              </p:ext>
            </p:extLst>
          </p:nvPr>
        </p:nvGraphicFramePr>
        <p:xfrm>
          <a:off x="216024" y="2852936"/>
          <a:ext cx="8748464" cy="1440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val="1524400905"/>
              </p:ext>
            </p:extLst>
          </p:nvPr>
        </p:nvGraphicFramePr>
        <p:xfrm>
          <a:off x="251520" y="5229200"/>
          <a:ext cx="8748464" cy="10801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2678332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979512"/>
          </a:xfrm>
        </p:spPr>
        <p:txBody>
          <a:bodyPr/>
          <a:lstStyle/>
          <a:p>
            <a:r>
              <a:rPr lang="es-MX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Inflamación</a:t>
            </a:r>
            <a:endParaRPr lang="es-MX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824536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ü"/>
            </a:pPr>
            <a:r>
              <a:rPr lang="es-MX" dirty="0" smtClean="0">
                <a:solidFill>
                  <a:schemeClr val="tx1"/>
                </a:solidFill>
              </a:rPr>
              <a:t>La infamación se termina cuando:</a:t>
            </a:r>
          </a:p>
          <a:p>
            <a:pPr lvl="1" algn="just">
              <a:buFont typeface="Wingdings" panose="05000000000000000000" pitchFamily="2" charset="2"/>
              <a:buChar char="§"/>
            </a:pPr>
            <a:r>
              <a:rPr lang="es-MX" sz="2000" dirty="0" smtClean="0">
                <a:solidFill>
                  <a:schemeClr val="tx1"/>
                </a:solidFill>
              </a:rPr>
              <a:t>Se elimina el agente responsable del daño.</a:t>
            </a:r>
          </a:p>
          <a:p>
            <a:pPr lvl="1" algn="just">
              <a:buFont typeface="Wingdings" panose="05000000000000000000" pitchFamily="2" charset="2"/>
              <a:buChar char="§"/>
            </a:pPr>
            <a:r>
              <a:rPr lang="es-MX" sz="2000" dirty="0" smtClean="0">
                <a:solidFill>
                  <a:schemeClr val="tx1"/>
                </a:solidFill>
              </a:rPr>
              <a:t>Los mediadores se degradan y dispersan con rapidez, ya que la vida de los leucocitos es menor en tejidos. </a:t>
            </a:r>
          </a:p>
          <a:p>
            <a:pPr lvl="1" algn="just">
              <a:buFont typeface="Wingdings" panose="05000000000000000000" pitchFamily="2" charset="2"/>
              <a:buChar char="§"/>
            </a:pPr>
            <a:r>
              <a:rPr lang="es-MX" sz="2000" dirty="0" smtClean="0">
                <a:solidFill>
                  <a:schemeClr val="tx1"/>
                </a:solidFill>
              </a:rPr>
              <a:t>Se activan mecanismos antiinflamatorios. </a:t>
            </a:r>
          </a:p>
          <a:p>
            <a:pPr algn="just">
              <a:buFont typeface="Wingdings" panose="05000000000000000000" pitchFamily="2" charset="2"/>
              <a:buChar char="ü"/>
            </a:pPr>
            <a:endParaRPr lang="es-MX" dirty="0">
              <a:solidFill>
                <a:schemeClr val="tx1"/>
              </a:solidFill>
            </a:endParaRPr>
          </a:p>
          <a:p>
            <a:pPr algn="just">
              <a:buFont typeface="Wingdings" panose="05000000000000000000" pitchFamily="2" charset="2"/>
              <a:buChar char="ü"/>
            </a:pPr>
            <a:r>
              <a:rPr lang="es-MX" dirty="0" smtClean="0">
                <a:solidFill>
                  <a:schemeClr val="tx1"/>
                </a:solidFill>
              </a:rPr>
              <a:t>Si la inflamación se dirige de forma inadecuada, puede causa enfermedades como:</a:t>
            </a:r>
          </a:p>
          <a:p>
            <a:pPr lvl="1" algn="just">
              <a:buFont typeface="Wingdings" panose="05000000000000000000" pitchFamily="2" charset="2"/>
              <a:buChar char="§"/>
            </a:pPr>
            <a:r>
              <a:rPr lang="es-MX" sz="2000" dirty="0" smtClean="0">
                <a:solidFill>
                  <a:schemeClr val="tx1"/>
                </a:solidFill>
              </a:rPr>
              <a:t>Artritis reumatoide, ateroesclerosis, fibrosis pulmonar, reacciones de hipersensibilidad por picadura de insectos, uso de fármacos, etc.</a:t>
            </a:r>
          </a:p>
          <a:p>
            <a:pPr marL="0" indent="0" algn="just">
              <a:buNone/>
            </a:pPr>
            <a:r>
              <a:rPr lang="es-MX" dirty="0" smtClean="0">
                <a:solidFill>
                  <a:schemeClr val="tx1"/>
                </a:solidFill>
              </a:rPr>
              <a:t> </a:t>
            </a:r>
            <a:endParaRPr lang="es-MX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7786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45232"/>
            <a:ext cx="8229600" cy="907504"/>
          </a:xfrm>
        </p:spPr>
        <p:txBody>
          <a:bodyPr/>
          <a:lstStyle/>
          <a:p>
            <a:r>
              <a:rPr lang="es-MX" sz="4800" b="1" dirty="0" smtClean="0">
                <a:solidFill>
                  <a:schemeClr val="accent5"/>
                </a:solidFill>
                <a:latin typeface="+mj-lt"/>
              </a:rPr>
              <a:t>Historia de la Inflamación</a:t>
            </a:r>
            <a:endParaRPr lang="es-MX" sz="4800" b="1" dirty="0">
              <a:solidFill>
                <a:schemeClr val="accent5"/>
              </a:solidFill>
              <a:latin typeface="+mj-lt"/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75892144"/>
              </p:ext>
            </p:extLst>
          </p:nvPr>
        </p:nvGraphicFramePr>
        <p:xfrm>
          <a:off x="35496" y="3108101"/>
          <a:ext cx="7992889" cy="9689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4 Rectángulo"/>
          <p:cNvSpPr/>
          <p:nvPr/>
        </p:nvSpPr>
        <p:spPr>
          <a:xfrm>
            <a:off x="539552" y="1340768"/>
            <a:ext cx="8064896" cy="15121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s-MX" sz="2000" dirty="0" smtClean="0">
                <a:latin typeface="+mj-lt"/>
              </a:rPr>
              <a:t>3000 </a:t>
            </a:r>
            <a:r>
              <a:rPr lang="es-MX" sz="2000" dirty="0" err="1" smtClean="0">
                <a:latin typeface="+mj-lt"/>
              </a:rPr>
              <a:t>a.c.</a:t>
            </a:r>
            <a:r>
              <a:rPr lang="es-MX" sz="2000" dirty="0" smtClean="0">
                <a:latin typeface="+mj-lt"/>
              </a:rPr>
              <a:t> Datos que sugerían la presencia de inflamación, en papiros egipcios.</a:t>
            </a:r>
          </a:p>
          <a:p>
            <a:endParaRPr lang="es-MX" sz="2000" dirty="0" smtClean="0">
              <a:latin typeface="+mj-lt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s-MX" sz="2000" dirty="0" smtClean="0">
                <a:latin typeface="+mj-lt"/>
              </a:rPr>
              <a:t>Siglo I. Celso, es el primero en enumerar cuatro signos de la inflamación: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524636" y="4435228"/>
            <a:ext cx="793579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s-MX" sz="2000" dirty="0" smtClean="0">
                <a:latin typeface="+mj-lt"/>
              </a:rPr>
              <a:t>Siglo XIX. Rudolf Virchow añadió el quinto signo clínico.</a:t>
            </a:r>
          </a:p>
          <a:p>
            <a:endParaRPr lang="es-MX" sz="2000" dirty="0" smtClean="0">
              <a:latin typeface="+mj-lt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MX" sz="2000" dirty="0" smtClean="0">
                <a:latin typeface="+mj-lt"/>
              </a:rPr>
              <a:t>1793. John Hunter. Por primera vez: La inflamación no es una enfermedad, si no una respuesta inespecífica con efectos saludables para el anfitrión.</a:t>
            </a:r>
            <a:endParaRPr lang="es-MX" sz="2000" dirty="0">
              <a:latin typeface="+mj-lt"/>
            </a:endParaRPr>
          </a:p>
        </p:txBody>
      </p:sp>
      <p:grpSp>
        <p:nvGrpSpPr>
          <p:cNvPr id="6" name="5 Grupo"/>
          <p:cNvGrpSpPr/>
          <p:nvPr/>
        </p:nvGrpSpPr>
        <p:grpSpPr>
          <a:xfrm>
            <a:off x="7598590" y="3140968"/>
            <a:ext cx="1522958" cy="913774"/>
            <a:chOff x="6703828" y="207618"/>
            <a:chExt cx="1522958" cy="913774"/>
          </a:xfrm>
        </p:grpSpPr>
        <p:sp>
          <p:nvSpPr>
            <p:cNvPr id="7" name="6 Rectángulo"/>
            <p:cNvSpPr/>
            <p:nvPr/>
          </p:nvSpPr>
          <p:spPr>
            <a:xfrm>
              <a:off x="6703828" y="207618"/>
              <a:ext cx="1522958" cy="913774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6">
                <a:hueOff val="0"/>
                <a:satOff val="0"/>
                <a:lumOff val="0"/>
                <a:alphaOff val="0"/>
              </a:schemeClr>
            </a:fillRef>
            <a:effectRef idx="0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7 Rectángulo"/>
            <p:cNvSpPr/>
            <p:nvPr/>
          </p:nvSpPr>
          <p:spPr>
            <a:xfrm>
              <a:off x="6703828" y="207618"/>
              <a:ext cx="1522958" cy="91377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lvl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500" b="1" kern="1200" dirty="0" smtClean="0">
                  <a:latin typeface="+mj-lt"/>
                </a:rPr>
                <a:t>5. Perdida o disminución de la función.</a:t>
              </a:r>
              <a:endParaRPr lang="es-MX" sz="1500" b="1" kern="1200" dirty="0"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2788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052736"/>
          </a:xfrm>
        </p:spPr>
        <p:txBody>
          <a:bodyPr/>
          <a:lstStyle/>
          <a:p>
            <a:r>
              <a:rPr lang="es-MX" sz="4800" b="1" dirty="0" smtClean="0">
                <a:solidFill>
                  <a:srgbClr val="00B0F0"/>
                </a:solidFill>
                <a:latin typeface="+mj-lt"/>
              </a:rPr>
              <a:t>Historia de la Inflamación</a:t>
            </a:r>
            <a:endParaRPr lang="es-MX" sz="4800" b="1" dirty="0">
              <a:solidFill>
                <a:srgbClr val="00B0F0"/>
              </a:solidFill>
              <a:latin typeface="+mj-lt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s-MX" dirty="0" smtClean="0">
                <a:solidFill>
                  <a:schemeClr val="tx1"/>
                </a:solidFill>
              </a:rPr>
              <a:t>1880 – 1890. Elie Metchnikoff, descubrió el proceso de la fagocitosis.</a:t>
            </a:r>
          </a:p>
          <a:p>
            <a:pPr>
              <a:buFont typeface="Wingdings" panose="05000000000000000000" pitchFamily="2" charset="2"/>
              <a:buChar char="Ø"/>
            </a:pPr>
            <a:endParaRPr lang="es-MX" dirty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s-MX" dirty="0" smtClean="0">
                <a:solidFill>
                  <a:schemeClr val="tx1"/>
                </a:solidFill>
              </a:rPr>
              <a:t>Sir Thomas Lewis estableció que algunas sustancias químicas como entre ellas la  histamina media en cambios vasculares de la inflamación.  </a:t>
            </a:r>
            <a:endParaRPr lang="es-MX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5011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45232"/>
            <a:ext cx="8229600" cy="1051520"/>
          </a:xfrm>
        </p:spPr>
        <p:txBody>
          <a:bodyPr/>
          <a:lstStyle/>
          <a:p>
            <a:r>
              <a:rPr lang="es-MX" sz="4400" b="1" dirty="0" smtClean="0">
                <a:latin typeface="+mj-lt"/>
              </a:rPr>
              <a:t>Química y Farmacocinética</a:t>
            </a:r>
            <a:endParaRPr lang="es-MX" sz="4400" b="1" dirty="0">
              <a:latin typeface="+mj-lt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0405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dirty="0" smtClean="0">
                <a:solidFill>
                  <a:schemeClr val="tx1"/>
                </a:solidFill>
              </a:rPr>
              <a:t>Los AINEs se agrupan en varias clases químicas, lo cual da una amplia variedad en la farmacocinética.</a:t>
            </a:r>
          </a:p>
          <a:p>
            <a:pPr marL="0" indent="0">
              <a:buNone/>
            </a:pPr>
            <a:endParaRPr lang="es-MX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s-MX" dirty="0" smtClean="0">
                <a:solidFill>
                  <a:schemeClr val="tx1"/>
                </a:solidFill>
              </a:rPr>
              <a:t>Son bien absorbidos y su biodisponibilidad no se modifica de manera importante con los alimentos.</a:t>
            </a:r>
          </a:p>
          <a:p>
            <a:pPr marL="0" indent="0">
              <a:buNone/>
            </a:pPr>
            <a:endParaRPr lang="es-MX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s-MX" dirty="0" smtClean="0">
                <a:solidFill>
                  <a:schemeClr val="tx1"/>
                </a:solidFill>
              </a:rPr>
              <a:t>Se degradan de manera importante: algunos por mecanismos de Fase I, seguidos de Fase II y otros solo por la Fase II.</a:t>
            </a:r>
          </a:p>
          <a:p>
            <a:pPr marL="0" indent="0">
              <a:buNone/>
            </a:pPr>
            <a:endParaRPr lang="es-MX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6764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endParaRPr lang="es-MX" dirty="0" smtClean="0">
              <a:solidFill>
                <a:schemeClr val="tx1"/>
              </a:solidFill>
            </a:endParaRPr>
          </a:p>
          <a:p>
            <a:r>
              <a:rPr lang="es-MX" dirty="0" smtClean="0">
                <a:solidFill>
                  <a:schemeClr val="tx1"/>
                </a:solidFill>
              </a:rPr>
              <a:t>El </a:t>
            </a:r>
            <a:r>
              <a:rPr lang="es-MX" dirty="0">
                <a:solidFill>
                  <a:schemeClr val="tx1"/>
                </a:solidFill>
              </a:rPr>
              <a:t>metabolismo ocurre en las familias de enzimas p</a:t>
            </a:r>
            <a:r>
              <a:rPr lang="es-MX" dirty="0" smtClean="0">
                <a:solidFill>
                  <a:schemeClr val="tx1"/>
                </a:solidFill>
              </a:rPr>
              <a:t>450: </a:t>
            </a:r>
            <a:r>
              <a:rPr lang="es-MX" dirty="0">
                <a:solidFill>
                  <a:schemeClr val="tx1"/>
                </a:solidFill>
              </a:rPr>
              <a:t>CYP3A </a:t>
            </a:r>
            <a:r>
              <a:rPr lang="es-MX" dirty="0" smtClean="0">
                <a:solidFill>
                  <a:schemeClr val="tx1"/>
                </a:solidFill>
              </a:rPr>
              <a:t>o </a:t>
            </a:r>
            <a:r>
              <a:rPr lang="es-MX" dirty="0">
                <a:solidFill>
                  <a:schemeClr val="tx1"/>
                </a:solidFill>
              </a:rPr>
              <a:t>CYP2C en el </a:t>
            </a:r>
            <a:r>
              <a:rPr lang="es-MX" dirty="0" smtClean="0">
                <a:solidFill>
                  <a:schemeClr val="tx1"/>
                </a:solidFill>
              </a:rPr>
              <a:t>hígado</a:t>
            </a:r>
            <a:r>
              <a:rPr lang="es-MX" dirty="0">
                <a:solidFill>
                  <a:schemeClr val="tx1"/>
                </a:solidFill>
              </a:rPr>
              <a:t>. </a:t>
            </a:r>
            <a:endParaRPr lang="es-MX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s-MX" dirty="0" smtClean="0">
              <a:solidFill>
                <a:schemeClr val="tx1"/>
              </a:solidFill>
            </a:endParaRPr>
          </a:p>
          <a:p>
            <a:r>
              <a:rPr lang="es-MX" dirty="0" smtClean="0">
                <a:solidFill>
                  <a:schemeClr val="tx1"/>
                </a:solidFill>
              </a:rPr>
              <a:t>La excreción renal, es la vía mas importante en la eliminación final.</a:t>
            </a:r>
          </a:p>
          <a:p>
            <a:pPr marL="0" indent="0">
              <a:buNone/>
            </a:pPr>
            <a:endParaRPr lang="es-MX" dirty="0" smtClean="0">
              <a:solidFill>
                <a:schemeClr val="tx1"/>
              </a:solidFill>
            </a:endParaRPr>
          </a:p>
          <a:p>
            <a:r>
              <a:rPr lang="es-MX" dirty="0" smtClean="0">
                <a:solidFill>
                  <a:schemeClr val="tx1"/>
                </a:solidFill>
              </a:rPr>
              <a:t>Presentan grados variables de la circulación </a:t>
            </a:r>
            <a:r>
              <a:rPr lang="es-MX" dirty="0" err="1" smtClean="0">
                <a:solidFill>
                  <a:schemeClr val="tx1"/>
                </a:solidFill>
              </a:rPr>
              <a:t>enterohepática</a:t>
            </a:r>
            <a:r>
              <a:rPr lang="es-MX" dirty="0" smtClean="0">
                <a:solidFill>
                  <a:schemeClr val="tx1"/>
                </a:solidFill>
              </a:rPr>
              <a:t>.</a:t>
            </a:r>
          </a:p>
          <a:p>
            <a:pPr marL="0" indent="0">
              <a:buNone/>
            </a:pPr>
            <a:endParaRPr lang="es-MX" dirty="0">
              <a:solidFill>
                <a:schemeClr val="tx1"/>
              </a:solidFill>
            </a:endParaRPr>
          </a:p>
          <a:p>
            <a:r>
              <a:rPr lang="es-MX" dirty="0" smtClean="0">
                <a:solidFill>
                  <a:schemeClr val="tx1"/>
                </a:solidFill>
              </a:rPr>
              <a:t>Se unen fuertemente a proteínas (98%).</a:t>
            </a:r>
          </a:p>
          <a:p>
            <a:endParaRPr lang="es-MX" dirty="0" smtClean="0">
              <a:solidFill>
                <a:schemeClr val="tx1"/>
              </a:solidFill>
            </a:endParaRPr>
          </a:p>
          <a:p>
            <a:endParaRPr lang="es-MX" dirty="0">
              <a:solidFill>
                <a:schemeClr val="tx1"/>
              </a:solidFill>
            </a:endParaRPr>
          </a:p>
          <a:p>
            <a:endParaRPr lang="es-MX" dirty="0"/>
          </a:p>
        </p:txBody>
      </p:sp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835496"/>
          </a:xfrm>
        </p:spPr>
        <p:txBody>
          <a:bodyPr/>
          <a:lstStyle/>
          <a:p>
            <a:r>
              <a:rPr lang="es-MX" sz="4400" b="1" dirty="0" smtClean="0">
                <a:solidFill>
                  <a:srgbClr val="00B050"/>
                </a:solidFill>
                <a:latin typeface="+mj-lt"/>
              </a:rPr>
              <a:t>Química y Farmacocinética</a:t>
            </a:r>
            <a:endParaRPr lang="es-MX" sz="4400" b="1" dirty="0">
              <a:solidFill>
                <a:srgbClr val="00B05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83824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jecutivo">
  <a:themeElements>
    <a:clrScheme name="Ejecutivo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jecutivo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jecutiv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6873</TotalTime>
  <Words>2388</Words>
  <Application>Microsoft Office PowerPoint</Application>
  <PresentationFormat>Presentación en pantalla (4:3)</PresentationFormat>
  <Paragraphs>288</Paragraphs>
  <Slides>38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38</vt:i4>
      </vt:variant>
    </vt:vector>
  </HeadingPairs>
  <TitlesOfParts>
    <vt:vector size="47" baseType="lpstr">
      <vt:lpstr>Arial</vt:lpstr>
      <vt:lpstr>Calibri</vt:lpstr>
      <vt:lpstr>Cambria Math</vt:lpstr>
      <vt:lpstr>Century Gothic</vt:lpstr>
      <vt:lpstr>Courier New</vt:lpstr>
      <vt:lpstr>Palatino Linotype</vt:lpstr>
      <vt:lpstr>Times New Roman</vt:lpstr>
      <vt:lpstr>Wingdings</vt:lpstr>
      <vt:lpstr>Ejecutivo</vt:lpstr>
      <vt:lpstr>Universidad Autónoma del Estado de México</vt:lpstr>
      <vt:lpstr>Justificación Académica</vt:lpstr>
      <vt:lpstr>Inflamación.</vt:lpstr>
      <vt:lpstr>Inflamación</vt:lpstr>
      <vt:lpstr>Inflamación</vt:lpstr>
      <vt:lpstr>Historia de la Inflamación</vt:lpstr>
      <vt:lpstr>Historia de la Inflamación</vt:lpstr>
      <vt:lpstr>Química y Farmacocinética</vt:lpstr>
      <vt:lpstr>Química y Farmacocinética</vt:lpstr>
      <vt:lpstr>Farmacodinamia</vt:lpstr>
      <vt:lpstr>Farmacodinamia</vt:lpstr>
      <vt:lpstr>Farmacodinamia</vt:lpstr>
      <vt:lpstr>Farmacodinamia</vt:lpstr>
      <vt:lpstr>Farmacodinamia</vt:lpstr>
      <vt:lpstr>Ácido Acetilsalicílico</vt:lpstr>
      <vt:lpstr>Ácido Acetilsalicílico</vt:lpstr>
      <vt:lpstr>Ácido Acetilsalicílico</vt:lpstr>
      <vt:lpstr>Ácido Acetilsalicílico</vt:lpstr>
      <vt:lpstr>Salicilatos No Acetilados</vt:lpstr>
      <vt:lpstr>Inhibidores selectivos de la COX-2.</vt:lpstr>
      <vt:lpstr>Celecoxib</vt:lpstr>
      <vt:lpstr>Meloxicam</vt:lpstr>
      <vt:lpstr>Diclofenaco</vt:lpstr>
      <vt:lpstr>Diclofenaco</vt:lpstr>
      <vt:lpstr>Diflunisal</vt:lpstr>
      <vt:lpstr>Etodolaco</vt:lpstr>
      <vt:lpstr>Flurbiprofeno</vt:lpstr>
      <vt:lpstr>Ibuprofeno</vt:lpstr>
      <vt:lpstr>Indometacina</vt:lpstr>
      <vt:lpstr>Ketoprofeno</vt:lpstr>
      <vt:lpstr>Ketorolaco</vt:lpstr>
      <vt:lpstr>Nobumetona</vt:lpstr>
      <vt:lpstr>Naproxeno</vt:lpstr>
      <vt:lpstr>Oxaprocina y Tolmentina</vt:lpstr>
      <vt:lpstr>Piroxicam</vt:lpstr>
      <vt:lpstr>Sulindaco</vt:lpstr>
      <vt:lpstr>Bibliografía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Universidad Autónoma del Estado de México</dc:title>
  <dc:creator>Giovana Ruiz Vázquez</dc:creator>
  <cp:lastModifiedBy>Usuario</cp:lastModifiedBy>
  <cp:revision>125</cp:revision>
  <dcterms:created xsi:type="dcterms:W3CDTF">2015-08-06T04:35:57Z</dcterms:created>
  <dcterms:modified xsi:type="dcterms:W3CDTF">2018-09-27T16:22:40Z</dcterms:modified>
</cp:coreProperties>
</file>