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7"/>
  </p:notesMasterIdLst>
  <p:sldIdLst>
    <p:sldId id="256" r:id="rId2"/>
    <p:sldId id="365" r:id="rId3"/>
    <p:sldId id="366" r:id="rId4"/>
    <p:sldId id="357" r:id="rId5"/>
    <p:sldId id="362" r:id="rId6"/>
    <p:sldId id="382" r:id="rId7"/>
    <p:sldId id="361" r:id="rId8"/>
    <p:sldId id="363" r:id="rId9"/>
    <p:sldId id="368" r:id="rId10"/>
    <p:sldId id="369" r:id="rId11"/>
    <p:sldId id="380" r:id="rId12"/>
    <p:sldId id="344" r:id="rId13"/>
    <p:sldId id="356" r:id="rId14"/>
    <p:sldId id="379" r:id="rId15"/>
    <p:sldId id="345" r:id="rId16"/>
    <p:sldId id="371" r:id="rId17"/>
    <p:sldId id="372" r:id="rId18"/>
    <p:sldId id="373" r:id="rId19"/>
    <p:sldId id="374" r:id="rId20"/>
    <p:sldId id="375" r:id="rId21"/>
    <p:sldId id="378" r:id="rId22"/>
    <p:sldId id="370" r:id="rId23"/>
    <p:sldId id="325" r:id="rId24"/>
    <p:sldId id="326" r:id="rId25"/>
    <p:sldId id="327" r:id="rId26"/>
    <p:sldId id="328" r:id="rId27"/>
    <p:sldId id="329" r:id="rId28"/>
    <p:sldId id="330" r:id="rId29"/>
    <p:sldId id="331" r:id="rId30"/>
    <p:sldId id="332" r:id="rId31"/>
    <p:sldId id="333" r:id="rId32"/>
    <p:sldId id="334" r:id="rId33"/>
    <p:sldId id="335" r:id="rId34"/>
    <p:sldId id="336" r:id="rId35"/>
    <p:sldId id="337" r:id="rId36"/>
    <p:sldId id="338" r:id="rId37"/>
    <p:sldId id="339" r:id="rId38"/>
    <p:sldId id="340" r:id="rId39"/>
    <p:sldId id="341" r:id="rId40"/>
    <p:sldId id="342" r:id="rId41"/>
    <p:sldId id="381" r:id="rId42"/>
    <p:sldId id="367" r:id="rId43"/>
    <p:sldId id="383" r:id="rId44"/>
    <p:sldId id="384" r:id="rId45"/>
    <p:sldId id="287" r:id="rId4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987" autoAdjust="0"/>
    <p:restoredTop sz="94660"/>
  </p:normalViewPr>
  <p:slideViewPr>
    <p:cSldViewPr snapToGrid="0">
      <p:cViewPr varScale="1">
        <p:scale>
          <a:sx n="50" d="100"/>
          <a:sy n="50" d="100"/>
        </p:scale>
        <p:origin x="-107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35CEDC-750F-403D-9418-6D7721FE6F53}" type="datetimeFigureOut">
              <a:rPr lang="es-ES" smtClean="0"/>
              <a:pPr/>
              <a:t>01/08/2018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9CCC49-3630-4910-AF9D-D09FC8C8957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17016857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704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smtClean="0"/>
          </a:p>
        </p:txBody>
      </p:sp>
      <p:sp>
        <p:nvSpPr>
          <p:cNvPr id="8704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9B53019-B548-479B-99AD-293A2BF3CE39}" type="slidenum">
              <a:rPr lang="es-MX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s-MX" smtClean="0"/>
          </a:p>
        </p:txBody>
      </p:sp>
    </p:spTree>
    <p:extLst>
      <p:ext uri="{BB962C8B-B14F-4D97-AF65-F5344CB8AC3E}">
        <p14:creationId xmlns="" xmlns:p14="http://schemas.microsoft.com/office/powerpoint/2010/main" val="32245354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380D8-F94F-46BF-A9E3-0AA9789E39ED}" type="datetimeFigureOut">
              <a:rPr lang="es-ES" smtClean="0"/>
              <a:pPr/>
              <a:t>01/08/2018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7CB60-AD82-47F7-B1E5-2AE001D97D1B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1918570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380D8-F94F-46BF-A9E3-0AA9789E39ED}" type="datetimeFigureOut">
              <a:rPr lang="es-ES" smtClean="0"/>
              <a:pPr/>
              <a:t>01/08/2018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7CB60-AD82-47F7-B1E5-2AE001D97D1B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3737455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380D8-F94F-46BF-A9E3-0AA9789E39ED}" type="datetimeFigureOut">
              <a:rPr lang="es-ES" smtClean="0"/>
              <a:pPr/>
              <a:t>01/08/2018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7CB60-AD82-47F7-B1E5-2AE001D97D1B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1833331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380D8-F94F-46BF-A9E3-0AA9789E39ED}" type="datetimeFigureOut">
              <a:rPr lang="es-ES" smtClean="0"/>
              <a:pPr/>
              <a:t>01/08/2018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7CB60-AD82-47F7-B1E5-2AE001D97D1B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3670179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380D8-F94F-46BF-A9E3-0AA9789E39ED}" type="datetimeFigureOut">
              <a:rPr lang="es-ES" smtClean="0"/>
              <a:pPr/>
              <a:t>01/08/2018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7CB60-AD82-47F7-B1E5-2AE001D97D1B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617098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380D8-F94F-46BF-A9E3-0AA9789E39ED}" type="datetimeFigureOut">
              <a:rPr lang="es-ES" smtClean="0"/>
              <a:pPr/>
              <a:t>01/08/2018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7CB60-AD82-47F7-B1E5-2AE001D97D1B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4184892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380D8-F94F-46BF-A9E3-0AA9789E39ED}" type="datetimeFigureOut">
              <a:rPr lang="es-ES" smtClean="0"/>
              <a:pPr/>
              <a:t>01/08/2018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7CB60-AD82-47F7-B1E5-2AE001D97D1B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28354666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380D8-F94F-46BF-A9E3-0AA9789E39ED}" type="datetimeFigureOut">
              <a:rPr lang="es-ES" smtClean="0"/>
              <a:pPr/>
              <a:t>01/08/2018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7CB60-AD82-47F7-B1E5-2AE001D97D1B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1898525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380D8-F94F-46BF-A9E3-0AA9789E39ED}" type="datetimeFigureOut">
              <a:rPr lang="es-ES" smtClean="0"/>
              <a:pPr/>
              <a:t>01/08/2018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7CB60-AD82-47F7-B1E5-2AE001D97D1B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8543714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380D8-F94F-46BF-A9E3-0AA9789E39ED}" type="datetimeFigureOut">
              <a:rPr lang="es-ES" smtClean="0"/>
              <a:pPr/>
              <a:t>01/08/2018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7CB60-AD82-47F7-B1E5-2AE001D97D1B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24317644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380D8-F94F-46BF-A9E3-0AA9789E39ED}" type="datetimeFigureOut">
              <a:rPr lang="es-ES" smtClean="0"/>
              <a:pPr/>
              <a:t>01/08/2018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7CB60-AD82-47F7-B1E5-2AE001D97D1B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13186711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6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F380D8-F94F-46BF-A9E3-0AA9789E39ED}" type="datetimeFigureOut">
              <a:rPr lang="es-ES" smtClean="0"/>
              <a:pPr/>
              <a:t>01/08/2018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E7CB60-AD82-47F7-B1E5-2AE001D97D1B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1714109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mx.wrs.yahoo.com/_ylt=A0WTf2zAfzNMNAYADLPO8Qt./SIG=12g4i1t4v/EXP=1278529856/**http:/www.portalestoria.net/IMAGES%2072/Sadi-Carnot_2.jpg" TargetMode="External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JALY\Videos\3.2.%20Epistemolog&#237;a%20Dr%20Quantum.mp4" TargetMode="Externa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JALY\Videos\3.1.%20Epistemolog&#237;a%20CircunferenciaTierra.mp4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btítulo 2"/>
          <p:cNvSpPr txBox="1">
            <a:spLocks/>
          </p:cNvSpPr>
          <p:nvPr/>
        </p:nvSpPr>
        <p:spPr>
          <a:xfrm>
            <a:off x="-142921" y="143430"/>
            <a:ext cx="9144000" cy="4563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b="1" dirty="0">
                <a:latin typeface="+mj-lt"/>
                <a:ea typeface="Adobe Fan Heiti Std B" panose="020B0700000000000000" pitchFamily="34" charset="-128"/>
              </a:rPr>
              <a:t>MÓDULO </a:t>
            </a:r>
            <a:r>
              <a:rPr lang="es-ES" b="1" dirty="0" smtClean="0">
                <a:latin typeface="+mj-lt"/>
                <a:ea typeface="Adobe Fan Heiti Std B" panose="020B0700000000000000" pitchFamily="34" charset="-128"/>
              </a:rPr>
              <a:t>3: ENTRE SUJETOS Y OBJETOS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03024"/>
            <a:ext cx="9144000" cy="6054975"/>
          </a:xfrm>
          <a:prstGeom prst="rect">
            <a:avLst/>
          </a:prstGeom>
          <a:ln w="31750">
            <a:solidFill>
              <a:schemeClr val="tx1"/>
            </a:solidFill>
          </a:ln>
          <a:effectLst>
            <a:softEdge rad="38100"/>
          </a:effectLst>
        </p:spPr>
      </p:pic>
    </p:spTree>
    <p:extLst>
      <p:ext uri="{BB962C8B-B14F-4D97-AF65-F5344CB8AC3E}">
        <p14:creationId xmlns="" xmlns:p14="http://schemas.microsoft.com/office/powerpoint/2010/main" val="1962291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5 CuadroTexto"/>
          <p:cNvSpPr txBox="1">
            <a:spLocks noChangeArrowheads="1"/>
          </p:cNvSpPr>
          <p:nvPr/>
        </p:nvSpPr>
        <p:spPr bwMode="auto">
          <a:xfrm>
            <a:off x="0" y="0"/>
            <a:ext cx="9144000" cy="52387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2800" b="1" i="1" dirty="0" smtClean="0">
                <a:solidFill>
                  <a:schemeClr val="bg1"/>
                </a:solidFill>
                <a:latin typeface="Times New Roman" pitchFamily="18" charset="0"/>
                <a:ea typeface="Adobe Song Std L" pitchFamily="18" charset="-128"/>
                <a:cs typeface="Times New Roman" pitchFamily="18" charset="0"/>
              </a:rPr>
              <a:t>ABU RAY HAN BIRUNI (Al </a:t>
            </a:r>
            <a:r>
              <a:rPr lang="es-MX" sz="2800" b="1" i="1" dirty="0" err="1" smtClean="0">
                <a:solidFill>
                  <a:schemeClr val="bg1"/>
                </a:solidFill>
                <a:latin typeface="Times New Roman" pitchFamily="18" charset="0"/>
                <a:ea typeface="Adobe Song Std L" pitchFamily="18" charset="-128"/>
                <a:cs typeface="Times New Roman" pitchFamily="18" charset="0"/>
              </a:rPr>
              <a:t>Biruni</a:t>
            </a:r>
            <a:r>
              <a:rPr lang="es-MX" sz="2800" b="1" i="1" dirty="0" smtClean="0">
                <a:solidFill>
                  <a:schemeClr val="bg1"/>
                </a:solidFill>
                <a:latin typeface="Times New Roman" pitchFamily="18" charset="0"/>
                <a:ea typeface="Adobe Song Std L" pitchFamily="18" charset="-128"/>
                <a:cs typeface="Times New Roman" pitchFamily="18" charset="0"/>
              </a:rPr>
              <a:t>) (973-1048)</a:t>
            </a:r>
            <a:endParaRPr lang="es-MX" sz="2800" b="1" i="1" dirty="0">
              <a:solidFill>
                <a:schemeClr val="bg1"/>
              </a:solidFill>
              <a:latin typeface="Times New Roman" pitchFamily="18" charset="0"/>
              <a:ea typeface="Adobe Song Std L" pitchFamily="18" charset="-128"/>
              <a:cs typeface="Times New Roman" pitchFamily="18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3749040" y="745085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200" dirty="0" smtClean="0"/>
              <a:t>“El precursor del </a:t>
            </a:r>
            <a:r>
              <a:rPr lang="en-US" sz="3200" dirty="0" err="1" smtClean="0"/>
              <a:t>método</a:t>
            </a:r>
            <a:r>
              <a:rPr lang="en-US" sz="3200" dirty="0" smtClean="0"/>
              <a:t> </a:t>
            </a:r>
            <a:r>
              <a:rPr lang="en-US" sz="3200" dirty="0" err="1" smtClean="0"/>
              <a:t>científico</a:t>
            </a:r>
            <a:r>
              <a:rPr lang="en-US" sz="3200" dirty="0" smtClean="0"/>
              <a:t>“</a:t>
            </a:r>
            <a:endParaRPr lang="es-ES" sz="3200" dirty="0"/>
          </a:p>
        </p:txBody>
      </p:sp>
      <p:sp>
        <p:nvSpPr>
          <p:cNvPr id="8" name="CuadroTexto 7"/>
          <p:cNvSpPr txBox="1"/>
          <p:nvPr/>
        </p:nvSpPr>
        <p:spPr>
          <a:xfrm>
            <a:off x="3749040" y="1701307"/>
            <a:ext cx="5106861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/>
              <a:t>Académico persa (Uzbekistán/Afganistán)</a:t>
            </a:r>
          </a:p>
          <a:p>
            <a:r>
              <a:rPr lang="es-MX" sz="2400" dirty="0" smtClean="0"/>
              <a:t>Científico, físico, sociólogo, astrónomo, químico, historiador, geógrafo, geólogo, matemático, farmacéutico, psicólogo, teólogo y maestro.</a:t>
            </a:r>
          </a:p>
          <a:p>
            <a:endParaRPr lang="es-MX" sz="2400" dirty="0"/>
          </a:p>
          <a:p>
            <a:endParaRPr lang="es-ES" dirty="0"/>
          </a:p>
        </p:txBody>
      </p:sp>
      <p:sp>
        <p:nvSpPr>
          <p:cNvPr id="9" name="CuadroTexto 8"/>
          <p:cNvSpPr txBox="1"/>
          <p:nvPr/>
        </p:nvSpPr>
        <p:spPr>
          <a:xfrm>
            <a:off x="2992580" y="4771390"/>
            <a:ext cx="3042460" cy="15696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/>
              <a:t>INTRODUCE EL MÉTODO CIENTÍFICO AL ESTUDIO DE LAS CIENCIAS</a:t>
            </a:r>
            <a:endParaRPr lang="es-ES" sz="2400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38" y="745085"/>
            <a:ext cx="3463290" cy="288607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="" xmlns:p14="http://schemas.microsoft.com/office/powerpoint/2010/main" val="3246555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whatafy.com/content/attachments/858d1303119429-middle-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1 Título"/>
          <p:cNvSpPr txBox="1">
            <a:spLocks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MX" sz="4100" i="1">
                <a:latin typeface="Tahoma" pitchFamily="34" charset="0"/>
                <a:cs typeface="Tahoma" pitchFamily="34" charset="0"/>
              </a:rPr>
              <a:t>Época medieval</a:t>
            </a:r>
          </a:p>
          <a:p>
            <a:pPr algn="ctr"/>
            <a:r>
              <a:rPr lang="es-MX" sz="4100" i="1">
                <a:latin typeface="Tahoma" pitchFamily="34" charset="0"/>
                <a:cs typeface="Tahoma" pitchFamily="34" charset="0"/>
              </a:rPr>
              <a:t>V dC – XV dC</a:t>
            </a:r>
          </a:p>
        </p:txBody>
      </p:sp>
    </p:spTree>
    <p:extLst>
      <p:ext uri="{BB962C8B-B14F-4D97-AF65-F5344CB8AC3E}">
        <p14:creationId xmlns="" xmlns:p14="http://schemas.microsoft.com/office/powerpoint/2010/main" val="545284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www.ecured.cu/images/3/37/Rogerbac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889" y="3444875"/>
            <a:ext cx="3390149" cy="3222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1 Título"/>
          <p:cNvSpPr>
            <a:spLocks noGrp="1"/>
          </p:cNvSpPr>
          <p:nvPr>
            <p:ph type="title"/>
          </p:nvPr>
        </p:nvSpPr>
        <p:spPr>
          <a:xfrm>
            <a:off x="165186" y="653992"/>
            <a:ext cx="5711911" cy="84466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s-MX" sz="4000" dirty="0" smtClean="0"/>
              <a:t>Roger Bacon (1214- 1292)</a:t>
            </a:r>
          </a:p>
        </p:txBody>
      </p:sp>
      <p:sp>
        <p:nvSpPr>
          <p:cNvPr id="19460" name="5 Rectángulo"/>
          <p:cNvSpPr>
            <a:spLocks noChangeArrowheads="1"/>
          </p:cNvSpPr>
          <p:nvPr/>
        </p:nvSpPr>
        <p:spPr bwMode="auto">
          <a:xfrm>
            <a:off x="1637506" y="1346142"/>
            <a:ext cx="5868987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2800" dirty="0">
                <a:latin typeface="Calibri" pitchFamily="34" charset="0"/>
              </a:rPr>
              <a:t>Propone el método científico como modelo de comprobación empírica.</a:t>
            </a:r>
          </a:p>
          <a:p>
            <a:r>
              <a:rPr lang="es-MX" sz="2800" dirty="0">
                <a:latin typeface="Calibri" pitchFamily="34" charset="0"/>
              </a:rPr>
              <a:t>“</a:t>
            </a:r>
            <a:r>
              <a:rPr lang="es-MX" sz="2800" i="1" dirty="0">
                <a:latin typeface="Calibri" pitchFamily="34" charset="0"/>
              </a:rPr>
              <a:t>La Matemática es la puerta y la llave de toda Ciencia</a:t>
            </a:r>
            <a:r>
              <a:rPr lang="es-MX" sz="2800" dirty="0">
                <a:latin typeface="Calibri" pitchFamily="34" charset="0"/>
              </a:rPr>
              <a:t>”</a:t>
            </a:r>
          </a:p>
        </p:txBody>
      </p:sp>
      <p:sp>
        <p:nvSpPr>
          <p:cNvPr id="19465" name="10 CuadroTexto"/>
          <p:cNvSpPr txBox="1">
            <a:spLocks noChangeArrowheads="1"/>
          </p:cNvSpPr>
          <p:nvPr/>
        </p:nvSpPr>
        <p:spPr bwMode="auto">
          <a:xfrm>
            <a:off x="0" y="0"/>
            <a:ext cx="9144000" cy="52387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2800" b="1" i="1">
                <a:solidFill>
                  <a:schemeClr val="bg1"/>
                </a:solidFill>
                <a:latin typeface="Times New Roman" pitchFamily="18" charset="0"/>
                <a:ea typeface="Adobe Song Std L" pitchFamily="18" charset="-128"/>
                <a:cs typeface="Times New Roman" pitchFamily="18" charset="0"/>
              </a:rPr>
              <a:t>LA ALQUIMIA Y EL MÉTODO EXPERIMENTAL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4006734" y="3444875"/>
            <a:ext cx="41813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i="1" dirty="0" smtClean="0"/>
              <a:t>“….el solitario genio proclamando la verdad acerca del tiempo…”</a:t>
            </a:r>
            <a:endParaRPr lang="es-ES" sz="2400" i="1" dirty="0"/>
          </a:p>
        </p:txBody>
      </p:sp>
      <p:sp>
        <p:nvSpPr>
          <p:cNvPr id="3" name="CuadroTexto 2"/>
          <p:cNvSpPr txBox="1"/>
          <p:nvPr/>
        </p:nvSpPr>
        <p:spPr>
          <a:xfrm>
            <a:off x="4131425" y="4779818"/>
            <a:ext cx="4056611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s-MX" sz="2000" dirty="0" smtClean="0"/>
              <a:t>Cálculo del calendario</a:t>
            </a:r>
          </a:p>
          <a:p>
            <a:r>
              <a:rPr lang="es-MX" sz="2000" dirty="0" smtClean="0"/>
              <a:t>-    Trabajos de óptica que sirvieron a Newton, Descartes y Huygens para comenzar la teoría de la luz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2948302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1" name="Picture 2" descr="http://www.terminartors.com/files/artworks/4/1/6/41686/Robusti_Domenico-Galileo_Galile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09118" y="3539895"/>
            <a:ext cx="2436118" cy="3086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1 Título"/>
          <p:cNvSpPr txBox="1">
            <a:spLocks/>
          </p:cNvSpPr>
          <p:nvPr/>
        </p:nvSpPr>
        <p:spPr>
          <a:xfrm>
            <a:off x="0" y="680403"/>
            <a:ext cx="6130925" cy="1143000"/>
          </a:xfrm>
          <a:prstGeom prst="rect">
            <a:avLst/>
          </a:prstGeom>
        </p:spPr>
        <p:txBody>
          <a:bodyPr anchor="ctr">
            <a:normAutofit fontScale="92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MX" sz="4000" dirty="0">
                <a:latin typeface="+mj-lt"/>
                <a:ea typeface="+mj-ea"/>
                <a:cs typeface="+mj-cs"/>
              </a:rPr>
              <a:t>Galileo Galilei (1564 - 1642)</a:t>
            </a:r>
          </a:p>
        </p:txBody>
      </p:sp>
      <p:sp>
        <p:nvSpPr>
          <p:cNvPr id="19463" name="8 Rectángulo"/>
          <p:cNvSpPr>
            <a:spLocks noChangeArrowheads="1"/>
          </p:cNvSpPr>
          <p:nvPr/>
        </p:nvSpPr>
        <p:spPr bwMode="auto">
          <a:xfrm>
            <a:off x="179388" y="1472565"/>
            <a:ext cx="5868987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2800" u="sng" dirty="0">
                <a:latin typeface="Calibri" pitchFamily="34" charset="0"/>
              </a:rPr>
              <a:t>El padre de la ciencia</a:t>
            </a:r>
            <a:endParaRPr lang="es-MX" sz="2800" dirty="0">
              <a:latin typeface="Calibri" pitchFamily="34" charset="0"/>
            </a:endParaRPr>
          </a:p>
        </p:txBody>
      </p:sp>
      <p:sp>
        <p:nvSpPr>
          <p:cNvPr id="19464" name="9 Rectángulo"/>
          <p:cNvSpPr>
            <a:spLocks noChangeArrowheads="1"/>
          </p:cNvSpPr>
          <p:nvPr/>
        </p:nvSpPr>
        <p:spPr bwMode="auto">
          <a:xfrm>
            <a:off x="179388" y="1932940"/>
            <a:ext cx="61214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2800" i="1" dirty="0">
                <a:latin typeface="Calibri" pitchFamily="34" charset="0"/>
              </a:rPr>
              <a:t>“..aquellos que sólo se basan en argumentos de autoridad para mantener sus afirmaciones, sin buscar razones que las apoyen, actúan en forma absurda…”</a:t>
            </a:r>
          </a:p>
        </p:txBody>
      </p:sp>
      <p:sp>
        <p:nvSpPr>
          <p:cNvPr id="19466" name="11 CuadroTexto"/>
          <p:cNvSpPr txBox="1">
            <a:spLocks noChangeArrowheads="1"/>
          </p:cNvSpPr>
          <p:nvPr/>
        </p:nvSpPr>
        <p:spPr bwMode="auto">
          <a:xfrm>
            <a:off x="0" y="0"/>
            <a:ext cx="9144000" cy="52387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2800" b="1" i="1">
                <a:solidFill>
                  <a:schemeClr val="bg1"/>
                </a:solidFill>
                <a:latin typeface="Times New Roman" pitchFamily="18" charset="0"/>
                <a:ea typeface="Adobe Song Std L" pitchFamily="18" charset="-128"/>
                <a:cs typeface="Times New Roman" pitchFamily="18" charset="0"/>
              </a:rPr>
              <a:t>LA CIENCIA COMO DISCIPLINA</a:t>
            </a:r>
          </a:p>
        </p:txBody>
      </p:sp>
      <p:sp>
        <p:nvSpPr>
          <p:cNvPr id="13" name="12 Elipse"/>
          <p:cNvSpPr/>
          <p:nvPr/>
        </p:nvSpPr>
        <p:spPr>
          <a:xfrm>
            <a:off x="7015710" y="544888"/>
            <a:ext cx="1979613" cy="792162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400" b="1" dirty="0">
                <a:latin typeface="Agency FB" pitchFamily="34" charset="0"/>
              </a:rPr>
              <a:t>1604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401232" y="4048298"/>
            <a:ext cx="532845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/>
              <a:t>La primer persona en aplicar métodos sistemáticos de investigación y usar lenguaje matemático para formular las leyes de la naturaleza que descubría</a:t>
            </a:r>
            <a:endParaRPr lang="es-ES" sz="2400" dirty="0"/>
          </a:p>
        </p:txBody>
      </p:sp>
    </p:spTree>
    <p:extLst>
      <p:ext uri="{BB962C8B-B14F-4D97-AF65-F5344CB8AC3E}">
        <p14:creationId xmlns="" xmlns:p14="http://schemas.microsoft.com/office/powerpoint/2010/main" val="2613194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1 CuadroTexto"/>
          <p:cNvSpPr txBox="1">
            <a:spLocks noChangeArrowheads="1"/>
          </p:cNvSpPr>
          <p:nvPr/>
        </p:nvSpPr>
        <p:spPr bwMode="auto">
          <a:xfrm>
            <a:off x="0" y="0"/>
            <a:ext cx="9144000" cy="52387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2800" b="1" i="1" dirty="0">
                <a:solidFill>
                  <a:schemeClr val="bg1"/>
                </a:solidFill>
                <a:latin typeface="Times New Roman" pitchFamily="18" charset="0"/>
                <a:ea typeface="Adobe Song Std L" pitchFamily="18" charset="-128"/>
                <a:cs typeface="Times New Roman" pitchFamily="18" charset="0"/>
              </a:rPr>
              <a:t>LA CIENCIA </a:t>
            </a:r>
            <a:r>
              <a:rPr lang="es-MX" sz="2800" b="1" i="1" dirty="0" smtClean="0">
                <a:solidFill>
                  <a:schemeClr val="bg1"/>
                </a:solidFill>
                <a:latin typeface="Times New Roman" pitchFamily="18" charset="0"/>
                <a:ea typeface="Adobe Song Std L" pitchFamily="18" charset="-128"/>
                <a:cs typeface="Times New Roman" pitchFamily="18" charset="0"/>
              </a:rPr>
              <a:t>PROHIBIDA</a:t>
            </a:r>
            <a:endParaRPr lang="es-MX" sz="2800" b="1" i="1" dirty="0">
              <a:solidFill>
                <a:schemeClr val="bg1"/>
              </a:solidFill>
              <a:latin typeface="Times New Roman" pitchFamily="18" charset="0"/>
              <a:ea typeface="Adobe Song Std L" pitchFamily="18" charset="-128"/>
              <a:cs typeface="Times New Roman" pitchFamily="18" charset="0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23875"/>
            <a:ext cx="4762472" cy="6296422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7196" y="523875"/>
            <a:ext cx="2986103" cy="4479012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9326" y="0"/>
            <a:ext cx="1864674" cy="2504879"/>
          </a:xfrm>
          <a:prstGeom prst="rect">
            <a:avLst/>
          </a:prstGeom>
        </p:spPr>
      </p:pic>
      <p:sp>
        <p:nvSpPr>
          <p:cNvPr id="16" name="12 Elipse"/>
          <p:cNvSpPr/>
          <p:nvPr/>
        </p:nvSpPr>
        <p:spPr>
          <a:xfrm>
            <a:off x="5861681" y="0"/>
            <a:ext cx="1979613" cy="792162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400" b="1" dirty="0" smtClean="0">
                <a:latin typeface="Agency FB" pitchFamily="34" charset="0"/>
              </a:rPr>
              <a:t>1551</a:t>
            </a:r>
            <a:endParaRPr lang="es-MX" sz="2400" b="1" dirty="0">
              <a:latin typeface="Agency FB" pitchFamily="34" charset="0"/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7841294" y="2504879"/>
            <a:ext cx="13027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c. TRENTO</a:t>
            </a:r>
          </a:p>
          <a:p>
            <a:r>
              <a:rPr lang="es-MX" dirty="0" smtClean="0"/>
              <a:t>PIO IV</a:t>
            </a:r>
            <a:endParaRPr lang="es-ES" dirty="0"/>
          </a:p>
        </p:txBody>
      </p:sp>
      <p:pic>
        <p:nvPicPr>
          <p:cNvPr id="19" name="Imagen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1487" y="5061815"/>
            <a:ext cx="2344977" cy="1699528"/>
          </a:xfrm>
          <a:prstGeom prst="rect">
            <a:avLst/>
          </a:prstGeom>
        </p:spPr>
      </p:pic>
      <p:sp>
        <p:nvSpPr>
          <p:cNvPr id="20" name="12 Elipse"/>
          <p:cNvSpPr/>
          <p:nvPr/>
        </p:nvSpPr>
        <p:spPr>
          <a:xfrm>
            <a:off x="5218469" y="6029099"/>
            <a:ext cx="1979613" cy="792162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400" b="1" dirty="0" smtClean="0">
                <a:latin typeface="Agency FB" pitchFamily="34" charset="0"/>
              </a:rPr>
              <a:t>1966</a:t>
            </a:r>
            <a:endParaRPr lang="es-MX" sz="2400" b="1" dirty="0">
              <a:latin typeface="Agency FB" pitchFamily="34" charset="0"/>
            </a:endParaRPr>
          </a:p>
        </p:txBody>
      </p:sp>
      <p:sp>
        <p:nvSpPr>
          <p:cNvPr id="21" name="CuadroTexto 20"/>
          <p:cNvSpPr txBox="1"/>
          <p:nvPr/>
        </p:nvSpPr>
        <p:spPr>
          <a:xfrm>
            <a:off x="5242684" y="5346245"/>
            <a:ext cx="16986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c. VATICANO II</a:t>
            </a:r>
          </a:p>
          <a:p>
            <a:r>
              <a:rPr lang="es-MX" dirty="0" smtClean="0"/>
              <a:t>PABLO VI</a:t>
            </a:r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4259103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AutoShape 2" descr="data:image/jpg;base64,/9j/4AAQSkZJRgABAQAAAQABAAD/2wCEAAkGBhQSERUUExQWFBUUGBgYGRcYFhoYFhoaHhoXFxsYGBcdHSYeGhkjGhwXHy8gIykpLCwsGiAxNTAqNSYrLCkBCQoKDgwOGg8PGiokHyQsLCwtLCwsLCwpKSwsLCwsKSwsLCksKSwpKSkpKSwpLCkpLCksLCkpLCwsLCwsKSksKf/AABEIAMQBAQMBIgACEQEDEQH/xAAbAAABBQEBAAAAAAAAAAAAAAAFAAIDBAYBB//EAEkQAAECBAQDBgIHAwsDAwUAAAECEQADITEEEkFRBSJhBhMycYGRobEUI0JSwdHwYoLhBxUkMzRDU3KSsvF0orMWwtNUY4Oj0v/EABkBAAMBAQEAAAAAAAAAAAAAAAECAwAEBf/EACoRAAICAQMEAgICAgMAAAAAAAABAhEDEiExBBNBUSIyYfBxgUKxFCNS/9oADAMBAAIRAxEAPwA9DSmHQbnYdGCwxxE1HeTKCXK3WoshPm9SdADtHW50c6jYNwvBp0yqUKI3NB7mLEzsxiAHyP5KST84Ezwucc2JWZy9rSk9JcrwgdS5OpixgpypJeUch/ZoPUWPrAtsGmJHNkKSWUkpOxDH2jkuWVEAM5pUgD3NBG3wE6XjZTTEjMmhbQ6KSdHjJcU4eqRNMtVaOk6KTZ/MWIjRnezM8dbkv/p7EaSyRuCkj0LxDi+FTZSSqYjIkBySU/nF7gHHDIVlVWWTUbdR+UFe1/AxPSjEISFzJILa5pamKgn9qgUN2bWA8jTCscWtjJBMEEcDnKAKUZhulSSPnFFKnAbW34QS/nZWDktLY4jE/wBWk+FKBQzpg+6HoPtFhuQZS9GjFFTG8OmSg8xOQEgBympNAAHq8PkcGnLAKZZINaFPydxA+TggDnUTMmGqpi6rUfPQbJFBBvswpsSjrmB/0k19ozbSNpTZCOz2I/wle6fzhHs7iP8ACV8Pzgh/KGSVYRDnKpc0kAkAtKUztdnjPIwwFg3kSPkYWMm1YXBIu4jgk5CFLWgpSgFSiSlgBUk12ihli9jOJTFYPFSSpS+8krSgFycxoACehMcwmDVNWEJqSfQDUno0OpNcgcE+CmiUSWAJJsAHggns/Npmyy3tnWlPwvFvtBifopRhsMcs2YkrmzmBUiWDl5XoFrU4GgCVGpAcCjAIDnLmUalSuZZO6lKck+Zga3Lg3bS5DEzs1PSHyhQ/ZUFP1AuYGKlkEguCLiLvDeIrkF0Gmqfsno34xrMZw6Xi5QWlgojlU1R0U1xpCubjyHQmYvD4VS1ZUDMToIuf+nsR/hK90/nFFcspJSQUqSSlQ1BF/SxfUERvuzqycNLJLliPZRA+EaU2laCop7GO/mKbmysjN93vEZvZ3iDGcLmyvGhSRvce4pAzhSAUqWwzLmTVlVySZizU32HkBG77K43vZapS+bLvV0nQ7tG1tKzaEzG5YfLkFRASCSbAXMWuL4QScSuULAJmI/yKzBvRSVDyaK4g6rF0UWE8Cnm0pf8Apb4mJE9nJ+ssjqSkD3eNd2ZmFWGS5cgqHoCY8+xKO9xOJXM5ynETUJz82VKWSEpBokUNoVTd0PoSCiuzc8B8jj9lST8jFCbh1JLKBSdiGMPkTCguglJ3FPlGp4RxJOJHdT0pKmcGz7+Sh0guTQFFMyGWOhMFOOcJ+jrGqF+Em73KT1ao3rtUfBUrRtAzLCiWFG1G0ov8BwgXiEA2DqPoH+bRc/lBJMzCI0zTZh80oyD/AMhPpDOy81sQB95Kh+P4Ra7e4dxh5gfkmlJ8loUK9M4R8IlL7IdcGaIhNHYUOLSCnZrFFGISNF8p9bfFoLdvMOPo6ZusqYg/urUJah5cwV+6NozWFUy0EaKT8xGn/lBmgYCaNZhlyx5rmITTyd/SElzY0eDI5I03ZbjDNJWafYP/ALfyjNkxLhZY5lrUJcuWM0xZ+ykfibAbmHkrQi2YX7QcNl4UrxChmlUIlJHMqapQSmWNAlaiKmgrpbOSULKlzZpCp01isjwgDwy0bISKD1JvG34JxdGOkKEyWUZgQZajz5D4VFrKIYnYxlMfglSJhlrq1Uq+8nRXnoRv5iFi/DHf4IoI9nf7TL8z/tVAyCXZz+0y/M/7VQ74FRb/AJQP63B01nn/APWIBvGl7bcVmyV4ZMqYZYmKm5mCSSEocDmSWrAdPHsQLTj6olfggQkLoZ1ZWxcoy+6zO85MxQDMwQUD45wRGk7GYbxzOuUfM/hGe43jzPXhlHxS0TwtgwdSpQT7hJp0jTdi531a06hQPoQPxEaTdGXJmeNkniGKJq3coHkJSVN7rV7xA8X+0+FyY6YdJsuWseaXlq+AR7wPho8Cvk68ansZi6LlnRlD5H4tGWAg52P/ALQf8ivmmNLg0eSLtlICMWhQ/vpZf/NLKQ/nlWA/7IjTdmz/AEWX6/71Rme3kwHF4VAuiXPWegUZKB7l/aNL2cH9Fl/vf7lRN/VFPJ5vwU/Uo/e/3Kja9lcMZaVzV8qSKFVAwclRew6wO7EccM4I74SyqYkKSUy0oZV2puIf2+4epS5SlqUqQRkMp/qwt8yVKSPE4cczgEClYP4BxuBMZxL6VipuIT/VFKJUrTMhBUozG2Utam3SAdY7DXhQ6VCWbrsr/Zk+a/mYwg/rcT/1OI/8hjddlP7MnzX8zGF/vcR/1OI/8ionHkd8DnibCYgoWlYukg/w/CIIchLkAXJb3pFSdm57U4TvMJOA8SUFaDspHOk+49iYwcicFJSoWUAoeRDj5x6B2hxaZOEnrVRMuTMPsgx5xwqSUSZSTdMtAPokCJwKSZbeFHIUUoSyXDzyhSVC6SCI2mLkoxuFUkFu8TQ6pWGUknqlQB9IwuaLfDuKrkqdBvcGx8x+MK42aLKqkqBKVjKpJZSdj03Gx1DRx4N4vjWHnh50uYhYHiQAp/apA2IgaubhR9vEL6Jw6gf9SmEa/Ya9E/AsF3s5IblScyvIfmaQztdxYYnEJlILysKoqWRZU5ikIG/dgkn9ogXSYr4njM1aO6kJ+iSleIhQViFdMwdMumxUdiIr4OTLlgJYhCRZAD+mYgepMat7YLpUixhMIqasIQHJ9h1PQRU4jOE6Z3KC+Hwy6n/GnpoVHdEs8oH3gToIPcO7UypAZGFnObqKpOY+f1lukAkolpCUSZc1CAFP3hQWqCAClRd3VU7DeNds1Ui3w/HKkzAtOmmhGoMa/i2ARjJCVIIzDmlqO9ik9DY+h0jEy2cO7Udrtq3WDeA7WokIyIw89QclyqSH6tnpGkvKDH8gMggkEMQSCDcEXB6wT7ND+ky/M/7VQziXGZM9RWcPPlrIqQZRB2cd5freG8J4wjDlKzImzJjVyqlhKXuA6gSW182g3aBp3L38oX9dg/8ANP8A/GIBwX4r2mlYgJEzCznQrMlQXKBBYpP27EEgiA5mAqOVC0pADZygqJq/hJDW/QgR2VBlvudgjwHincTQT4VcqvLf0MDYUM1Yhsu1fC+/lomy+Zcp1Bq5kEcyRvZKhuUjeMdme0EuF8fmSKDmT902HkdPlEuK4lhZpdUqbLUblGVST6P+AhV8R+QQ8aLs2lMlE3EzVBEtKTzKoGFVKfajQHVjcOg8smfPP7ZRLl+pcqPoDA7jeLm4hLzlJyo8EiWGlJOhINZihoSwGgECUtjRjuSzMYqfPmYhaSkzcoQhXiRKS5QCNFHMVkaFbaR6D2a/ssv97/cqMVMQkLTnKgnIk8oBUTlFA7DesGcL20ly0JQnDz8qQwrJ01P1kInqgmh2qk0ZDgSymRJIoQlLdCP4x6Jg8SjG4dSF3IyrAuDopO1ag6ERiJvdAASUTUgqLpXk5QXU4UlRcPRolwWNVKWFoLEexGx6RRq0TumNxOFXKWZczxpudFDRY6EexcaRHGlxHFMPikATj3UwWUxID9fuk6GAGITKRMSkzUTAp6SlBSqB6g+HS8FP2Zr0bPsmf6Mn/Mv/AHGMIr+uxP8A1M//AHmD/D+2KJKAhOGnMHqVyqvr44ozuJYZalK+iz0FaipRQuVVRuSCtnPlCLZ2PyqKEG+y/CyuYJhHIg+6tAPK8Dxj5CTTDT5nRcyUlP8A2qf4RzH8fxM1PdpKcNKtlkuZhG3ekDL+6kHrDN3wKklyWe3PGhiFjBSy6EKSrEqFuUhSZD/eUrKpQ0SGPigcIgw2GTLSEoASBp8SSbkk1c1MTAwYqhZO2OhRyFDGGtHITwnjAEYQhPCjGFChPCeNYTschPCeMAUKEDCeMEUImOExyMYcDCjiRDmjWY5CBjrRFiZwQl/IAbklgPeA2aiWE0WJ2H5EzHCh4Sz3FHroWivE4TUlaHlHS6Zx4inkZfN/kT+ETFMVMYk8oG6j6BCn+Y942R/Bmxq5IK49NJR3lp+Q/OKpEEOII+qknZKR7pH5RQMQ6SV4kU6hVNjRChwEKOqyFHIUKOEwbMKE8cMcjWGh8KEkR2BYDjR0CFHWjWY5CjrQoxgcriKf0IenGAh7RnO8iULcUMW0o51KTDh4gnQvDk49J/JoBI84Uws4d2jVEa5chg8US7Xh384pfWM+FdYeVRqiDXIOK4ml44viKSkkFvMQCC4lxQKCAaulKrfeAVC7XQ1yqwtI4qk0J9WpE5xifvCM53rw/MGg0jKTC6uJNMuMrfGFP4qxYAEbvAYj4Q0QKQrlI0Y4ilnzCFJ4qlX5axnM0OKoNIOtmm+mp3gdxjEJWJaH8U1G4oMxVXdn+ECkTDvBzhfBSU94pRCieQczACiiWI8qNrtEMsowiWxKU5D+CzWwqSpgCFHMCS6hMKZlHNB9WRTU3iFXHg9Ekjzb4Ro+DYQLTMDIdK1p8NGp1erpJGriAPHOzapeZaKpHjRco1cbo+IF3YtydLlgm4S2OrqccmlKJ2RxdKhYgx3E4gZ0NV5T/wCspH4GAALe4qP1eCPEpagZLAD6gJNGcpCVE+XM/vFepdNR9kunt234NTiMWFYeQ1XSk+TGXLPsVn2gPMx+VSktYkexaK3ZyYpZKFEqCKANQOuWS5GjgxW4zMUmerZXOHGiqj1iHRtRm8T/AJKdUm4LIggeJUttT0iNPGQdN4DrnExGlTR6mmJ52uQdHFukNVxM7CA5nKrWHrCkgvu3z69IPwRrm9y8McreF9JVfMYo95Srj9P8oepamfRgfdtfURtUTaZewlL4moXD+US/zoNjAZM87PHPpEaosynP2GpPEnVW2kT/AE0bwBOIb9GGqnmBoizdySND9MTvCjP9+ekKN24m7sik0dCaaQ9SUg1jnKa6QvciHQ0cQg6AnqISgYmkzAKB6QzFqrm3iUc2qVFHjqNj+GygqYAbMdtm19/SJ5OAORdsySg+QKQqu3i+EQ8LJzuBXl986BfyJHrBKbMUgLzUJloAuHOeWCDoSwPs278+bNKOTSvwdODFGWO5fkDSJZUWF6/J4KcfwWXuSx5pbUr4VEN7N8IpYUhMyWCoHMUu3Uhx5t84283haVjDv9kzLW1OoL1ZvW8J1HUqGSL8DYcGqDRh+IyghdLFKSPZnG7s/rEclQbm1BaLfGcOpKwkghksP9a/VtvhFJMkmOvFkUsabOXNFxyNIaHGsTd/UE1ZqbiIykdXfX9Xh0tBBD2hpzSJxTslKqbCI3LvpF2WUks2jvtFHiRKUHawL+rfOIx6i3SR0Tw1vYsPMdiC5NBbdvRyI1wxqErCBMSwaWmoqwLtuSoKV6xlezmAzzX+6uUTQkVmJFToAHL/AJw6SoFWdhmSSoNvX5P8THPn+To6cHxVm57PzmmTwTaafjLln/2wQxOKRnCkqSSDkWARYnLXcpWQOmYxleyeOMyZPLM6u8dxTkyANB1WBSEzmYGYkkmtSASD7kn1jzMr0zpndjSlGzNcb4RKlzgkUCzmYmyaFSQLggF26hrQL41igmZiCXJQqXLSxahTMCibhsoVTdQ2jT8Uw4npfKUr74JzJ5zypUqwu5SkMWLRiOLLJXOIZRUsPs7zAW8o68cnka1eDmmlDhBPslOyqxCQR5kkVSSG6Pnv0gj2kQlas6VB0uFDWpKgW6jNATsuFd8MrOZpJclinLlAYDdbv5UgojCEyZaiAwwxzM9SZmVK93AL60B84zejPqQUlLDpkCVS+t6/r0hxSABUF3pqPOGlDEhxT2jijzMQ5j1td+TyWq8EkmW59YNcSwZWhOVLksoN1VMcVO+sBcORmTVqh+lQ8aTiuICBlU3hHicKJa9KZrtWkcPU5HGcWju6bGpY5JgybKGVfROGPTmltEuIkfUCn3k2bw5CDU2IAixi0hIObKxDsoKDhlZACzFuUitDSLuLw4/m9SgATlcHXKVAvt4Y55Z38f5Ojspav4Mp3BDOOunlHFSSN/b9PHJajmrpEkwmlr3tvHprLueXoTVkY0hM5vWH5mH4/rrEKlMWimtMSUaJe6MKI+/6n9ekcjahaQ3F15tv16RWKS3Qa6D1tFtZBBa7WIv5/H2iqlQDJIBa7u49fY+ccMJUqOySUtx0icHa7V/Wnzi6ClYAIsP1pe8RyMGmYpKQ4Ki16Vv+miOWoJIr1exFahtmeJuVu0HS4rfgL8IwzroSQACEsAaLQrUgaH31jvFJ5zEFCgUsCSpFRpULyl2to3lHOz055tgCQdCm7EFusXO0kkqASG0Ll2+108oi5vvbnXCK7OwAkzs0+WliwUmr5gKhmIURpHpGFmq7uTyFlZswJTSirkOP+ekee8Pw6kzZaSzhaTQkjxfwj0ZKymVLapL39bxDrHwkV6ZUmZHtQHmuoVrcVDKUBXyoNGArWgdKSQ6QAf0afKC/bCb9ck6EG+jLXR92gDNStNQSUuQA9S1D6DeOnp29CObP93sJWIFymr0u/wAI7MU/he+n4xxExTsHBFx0Z36Q9Ki5JUQaKZmuARXyIjoczm0ljDoILqBDiBXEyRMJYNp7QYXMyqSnNmCwGLguouMrgsPVt4G8TQ7B8xJWLp0JSNWDhtfWJ4/tbOiXFF7s0tf1qkpDd0s6gO8tmA1fLV9Yim8XABSUISb3YkGliajy2gpwLDmVLnBRFZCSGUkuT3alMASWDbaRnV4Uzp0pACgDkQ7PdRLt6/AxP7ZGWXxxmk7FlRVOyy0HwO6lANzNZJJ1jWCcmzS3azXvZzWxjOdg5SkpmLY89MpTUZKbi+Y+WWL+MmkTpTOod6RTmD92oaChdVjHndQpTyumdmGlj3I+yedSZzIQPrEUJKhmyn2rreMzxlKUzVZGSCVEnuwHOYvXNUH0NY0HZviRkqWFpUErzF8pAzIcsSaBwSHPSB3HeHzJk5GVK0pmTVJWcr5GmFyTZLpIIzNQ9Xi+NtZL/BLJThRX7PhKM0yuYKHLlDVFK5i3MLgPSNt2fWlHcIcAqcsKO6FH2AYeQjNI4KgOKrCgGCqEqSA5zC1T/wAxquHYeWJ5HdlpctK83eKLkoBYINEgDV7k0jo1KS1L2c84NNLwjLds+FJlYjMjlTMrSgCg+YUt9k7c8Aipva46afwjZ9t3XIkqQMoImLI8T5UuBW9jWMOskocgB31uQQ/zFbRSE9qkRnB8ocACQSGJOj1t7GDHa3GBE1MtiXS5OdRNSoCpO4PwgIVHKlwzvsxDIqPw8ov8YUiaoFmWgZCHsQpZ0/zQJPVNN+LHx7Qa/gsdoOIZTLTUhSU3JoPB75gr0aNJMlD6CbkCQTUn/DBt7XjH8XxkqZMRlzKMuXWhAZJUsnR0t0rBFXGZSpAlSypSjLWk5hMISTLSRVVA2VRZjt1jmlBuMKXk6FkVy38AMYoto1/2nY0HtaLBxWYkG+9H09AXeBE6WUpCwoEZilL0JoFU0arXakXsDhWUHP8AdiZbRTBvifbSLTivscUL4omUtlEEsBoWo+jt+MJcvKxoQprXiOYgnwgKe9ANyS9wr89qRNi3AyPdtKsWIDUs7HrvDLK7QNN2RfQRuPcwo7/N/wD9w+0KOnWvZLSyxO4DMCk5MyuR10Csq75Uhw9G94iXw9KSUqdypITyEO5TXNdLPY7dYKy8cmq15ggOCSDQjKGIy0Vc0AZ/KK2Kxks8xCmFFEEsCUjxFhdNA2xe5fkUpN0z0HjxpWhYLCJTOLEnuzQkHmskgGyjXpvDF8NKkKBy85+qJcPkVMBLtQBNnvFQ4tKVITLPK4UVE+FwEkBqkUBqAaDeDfDu0qVAd7JCKUJYJJqCALAu4DbGJ5HKO6DCMJPSznDuGoRMzKXylEtBSCHzJQEqYhQaoPXytEuNwiZgouuhJOgy3z1t8IOZlH+6HqRHa27r/uT+ccvfd2dawRrT4MxheCHvkrSsEpKSwzGxepBNPSNfMwTiUC4UhzfM7jLu91dKxBVx9X8U0iCemd3xmJWQCkpEspzJSSzqHOKuAYWeV5fswLF2/qgbxeWlaMzjNmQWZmDIKndtzEeGwYSUBgQFzgQ4IZSk92W61gzJCgkOiWoh3PdJrt9qgZqVt6Q9bn+6l+kpI36vFVkilVivFJu6AJ4f3eNSTlKMyUXSzmWEVrUO/lFXF4UlU9KEgqEiSwzJGZY7gEDq2akHVYEG8lB//EgdHbMbxUxfAwociEyzumWAWYgh0kEehrFo5cfLkRlhnxQM4LhVICTiEmXknS1EE5gEZJgdg9c4AbziPFcLzJSlkcucFzutRT9kvy3tWNDw7DrloyqSVuetmAA5lqNG31i0VH/DVezj84nLqXrbiUh01wSkB8EAk1AP1QSeqgki7eHr0tEomoM1BIHKnzJORrNuDYwQUVuMsp0/apX0IU3vE6B+wpv1sIk8vkusVKitK4YQFKMpKg61NmuVKK7MGa35RAhQSZpyZTKWmYE7ZkpA87P1jUYVP1YpVtT1jH9psQnDrm86800ILDMtSm7100sllHypZoEHqeknJ0WcXjwlE5ZlcpWhLjQKRLDuQ1QWrQEisCp3bzMWMtgolRObTKEBuUj7Caks/QPAHG8eROBKpRRMUUELKgwCQEgGgDFk32gHh5pC+ZxbW2zv8KR2xwKrZyTzPajeYTjKZiwCogk8oIYAlKUKDvWoLAjcvWNlICVYhswLjmZdWSkpD120jxyTMUlQoSXvlt1b8do3XCuLrUQrOrMkAsZswhTpILhqgdNSNoLWlUaMtbZpOP4GX9FmBNkslNVEJdGWrOWrU7Vjy7iSVysNKKk5CFkO4KFZgVBQUklKhQWOnpHpH84rVRyHA1Jrs1fJ4bKwqeZgElRclPISdzkIc9YlHKo+CrwalyYHHcqMO4UCpCaD9kIJTaj54S0k4pVGzEKFBqgKL7B6xpuOdmVzDKXLUypSioAu5By0C3cNl13MZ3EcNVLnIKykBk8hIBAys5CiwS7l7fjXHNS4JZIOJFwsEqKaqZK0DbS42ajdYdwNKA5VyJcBySwcN8Mx8ogwi8tM2UqKS4Y5WW4JSFFmqzh9YCz1v42parPvar32NYqoN2mRclGmi7iMUopKFpBSkkpKdbpzAv52i2eJEAFkEGWZVKqCXIBLG/8AzA1KGlBeZPioktnsraptdtYazgVUAL31LkkPy7xtK4Ftphfh6wXsxoxAbW+/nBXE4cKTMIqRLC6XSUzQmhvu279YGcEw4mKcqZjRmGZyAwU7gAObn1eN5wrh6ZknMVPSYkmhJGZ3J3oDHJklodnTihaob9GT91PwhRL3cv7yv9X8IUQ77LdlHms3HLIqk+Rbz2cV61h6+DrXKVNJUnJplUS9GZhW5c6P6wJxKQhVGs1XIBIuCTcHY1iLCTlElIKiVeEAtU7C1Y9nlbHl6t9y/hyAyQ+Zg/qNNQa/DVokwylZMjWmUL6NqNtoHoJLEskO1n1YDKNabRf+klq+IHKKjOB1s3yiE1RSDfDNVwfiC5MqahalJUJbywKkKUJhcAO5cBR6aQaxOLWO9KSoAYYTBqyj3tddk+0efysYqWHBYZS7lixBoGPi/Zf8YXFeKTZkwnvVkpSHHMka/ZFmDKdtaxy/8fVI7I56iehLxK8w5i30bP8AvOObz6W6Q3B4lalSwpSmVhUzDaq+TmteppaPP8P2nnJ8M0kZctQFUrRy5D+frFrDdrpiQklRdKBLDMHSMpDuDWhr1hX00kFdXFvc23DcStRw2ZROeRnVYOr6itqHmV7wzheLWv6LmWT3ktZX1ICGNLXNoz3Du2YEySMhKZcsI8dT/VgqZr8g9zBLgHF0qXhkOrNLlrCgdaS+YVLiiq3oYm8Tjyv3crHNGXD/AHYvYDFLUMJmWfrUTCu1SEggmlC+0OwuKWU4Z1k51zQq1QlM4p0p4U22iDhkw5cES9ETc3sL/GOYWcQjCu9Fzs3+mez/AAhaX7/ZS3+/0TScVMPdOs88+cg2qlPf5RbTKmvSHSsXMZHOa4mZLNvADOATb9lNRWkV5Sj9S70xE8nyJxLP0hCYWRctippN7ZsQz9P4RtK/f7NbofieIzAkkKI/pYlfZ8GdIYU2LPeCAxoE0SiF5ijO9MrZsrZnvq0B8XNUEm/9uB/dzj4W94r4ntiUzMolAAeIqLuKtUUFGvAePVwvZu6o8s2fEMWJOGVNKsoQi6gSkE0BUEglnIehjx7jE0Gd9ZOViDlHOCrKWJDJB5ikVANN7R6dheIycZJCJnL3g7vJnBKtXSPQGotHn3HeyWIlnKtCZhqEqRlTrQtQ7kBtIv0lRbT5OXOnJbAebOKCFAunYUNNBqDR76w6ZiknKqpNRRgA9WSPxu/qYbxGWuUyVkKKhmAC0qZ3NctlO8WMPJUEBYRyKo4NgGD5CNwNLx6Lexwr7UKTKGbKHcEFmzK3yio12reNNwpaShKUCcVlSlcqRSiWNbggGn8Iy2RRV4StqqU3xUQL012g1g0KQylGYMykoQvP4WLUBdhQln0LGObJwdGFbmykKUpJAQt0ZXBSXIVbKLkAgknR4nkzVUCkqSauVApTQFT5jag+IgPwniUtUudPUVpSgsypqjZk3dy6rXbNGU4lxFU6ZzLmZWUoATCUgF8oqQxFjuG1rHLGLnJp+DsnJQSa8noqOLJcAqSHcuVoYMCS5zdCPOO4/BompaYUJY0KlAGznKXDenqCI8zXOQWumwzGr0DhQAGfa1rWihjE+DN4apAzPlqTY0AILsG1sRWscDvmiEs+3Fm07TdmBIw6piFrmKFxy0SxcsA9Cxe0YhMtS1KDA0KnJAp6ktWgiY4+YmUqSH7skFixYgmg+4bkjyi72awCwFTpgBkhK0qIWktQcpDu9RTVwNWjqi3CD1O2c9LJNUgUhBBCQ/3rOACWGY/D19IfIlAKIKiQK0tYP6MYv4pE0EpCpRl+EjMn7JUsJJqcz6sxI6UoGTnAGVtLprcm1L77as8Ndk5RonCVKcuGDHRi5FKbU3vBvhM5UsuETAlYWkkKypDhxQsC12P4QHwkvMdQReqgHqKg28usFuGyZik8s0S2PKlQpS5BHhDFWta7xDJprctitGm+jyPun/X/ABhRT+gTP/rPn/8AJCjl/wCr/wBHVql6/wBGIVieYFJZwHYadAb9DE2GJQcw8QNCOUUY301t8IgWghDE5phtlbNdy1LO+zewinOSUKcnU0fMXPNlO9CK7mPRpSVJnmJ07Yc4rKAQVEoUpQcjMSRc9UhnAZy9YHyZhKFTCrViCKF3Ic60De0QS5yykqFgearAu1FaF2sXtFqTisyWcJuXdgAQQq9NzS5gaaQ7mm90WeZaXYPoKV89BR9mf1NKeMrhT5j+1WozV2YEG+sO+kBKmK3Kt1ORobUbqL7xDjE5lApykMKOLeW528o0bToEnsWcPKRkzkF0jdhcByGNn02h5w2ZAIASqpLUBHrQVpcQ1coCiXIUGqag9etddd4nwK3FTWxSfJstaClK/wAIVzfKMl7KCJZQkLpl1+IY2Ohr+MWcFxEy1CYlitJdIIcAli4G9APbyihiJQ7xQDJCi4Z6asNenzh/chABzB/UvWmlG67RalIW2vqbDhOLCpUtQmMZQZnS4JYEMRWgBuaEQsTjhLyJCiSjMU+Fg4UC5b9pXuIw6eIqR4TqHYli3z9YlHE13KifMkt79YhLpjpj1Dao3mBK5uUIPgWpTEpDKVne4r41U6iHcTkTJMvNnstawKHn51EMkGvMqlLjaMlguPEVJL9CQddi8TY/i+ZCEhay2YqdT53Xm5xmY0LP0EQ7M9W5dZfhvyTJxyyoqJqV5/3jqGv+HSKxl/WEi6rkh6tQki/lTo1Ybh5hJH2QDTa7XajekTKlmlHalHYi56MBVzoYpSTpHM25LcvcG4kZUxJS4S/WoINBWpHM7GC3FO0ikOgpBcCgmIY5gq6UnMxu7fhGVm40+FN2BKhSxBq7HS1PXRstDqcuoq+8oPRmDlzW2kJ2lepjwzSSpE+J4RMmS/pAylLkF1nM9myqJctQMWZLmB6gGTlCkqJqKhLF7F/Q9RaNLhuLAJyd2hSGYjU/tPUFQalC1TAlOHBASMtycwA5XqQpxmWX3NK7xSGX2gTiuYk/CO0CsMkpypWlQyrlqBKS/wBpncEAM4agINGYujiOGmIlSzLmOlQVkkkLSOZZqpejGtLKrV4zOI4StAORlOA9B51SSWJ+RNgGKQqclDZUgBmGVKn2cCqqE1rZ4ZwhPdMEcko7NGjm8QlYeWqVKlmYlZJUZhQQHB8OUNvr5RnbE5jQ+dPT3pSLCcaopKSACBXkDGzljartoB5QNnlYP2SHJ5vyZv8AkQ2OCVoWc3IIhKetWq5r57FwPWOLw5mFyr6v7oDMaga18/k0BzilKrTlajMPa2msEsFiaAtzWIsaFx0II9b+hcXHcmpJs6eJgqIZQcjlQlAqlq1cm1XeDnAuJylGbIVNIlKfIhYSQZjBlKUlN8yRYMNdoBYlJCkrCEKcF8yQakk0SaOzC28DADmzMRWtGT1b3BgaFNDrI47hGdhlETkjkDuwWShkk0LC9TpqaB4r4vEKdQqCKMXobUFHsdPyi9giVKcnMTQl6hwwqb6B/wA4r8XkqzixB1tShLq60o35RovemJdqyzgFEpBS5LAUpp1O7fxeJcXKVLSF5lE2U45RWhd3vlqzFzWlR+GxKkpSQKVILEMKAk9Bv6PWOLxi5hyUysQwAFa18w5/QEK4O/wLrVU+ST+ck/dPufzjsN7mVsfdP/8AUKDpgS3JlzsviTlN7j5in60gTiABypJJe+gsWG9tdoJJWlQrS/nuP+328orKkSwxWeleUto4Nh+JaGxyp7lpqyojGcoSXLPerG1ANdvPaFJUAkb+pqz+g0iVWASlnq5PM9KXZjevyMQzsFqkgp0FX0tvV4snFitMsrmkkZiSLOa1ZgxNRp0hiRzBywJLln2oU9esUwtQqB6H5+UO7xTdfb4wdIt+QsZJB5jypfmYkdKWANdIrzOIApCQVVPiDU2fYM9IqLx3JlVmNXNb6VLVOkclzgohgwGg33NH+QhFD2Fy9BBOIJypU+lbu1HAIprs8dxGHTMS6VAE0qhgb9KH9edcKFnDljzcqmslgA5A9t9ItySaBmqcwcPoRX5jcwjuO6CpewRNwykkpIDhnrT8oapgKhjv/CCGIw6y6k1FWLklh0PSmrRSloBNfz+MWUrQ9ejqOlq/8xLKmG5o1K7axXXyttt+vTeHyyTrvT5/jGaCnTL6OIMaJHk5oaGwuY6McVirkWBq2/v+cUJWJa4dj6Hzi2rFOkh/K/ViDbYNU1o0TarwLNk68azXdqVDt1G/56RHnUVAFwSwrca+gDPEYHmoU5g1j+7U2sRDsaimf7XSjjcjRiANvnCUrEV0W5M8JbMQ77VZia6VOh9oZIBCnoXqK+r0f84omc4DPm9a9T8YvSgxBJd6E1YMXDtpU12Y3hHGiiluXkKzJIfSpZ9fwZ38rkBx+JKkKymirg3o5Ac6a239rcrC2cjmD0DXIN/N39IqYhMw8pRypeutVKANrtcDzq8JjW9Dytka8eoKIUADawqK136XiabMBzPQWcVcsHBFXqTs4iPEIKCnNmWDb7SnBuGt9l9zEJQRlKjmz6gKcGimOhobPRjtFlT3QibQ7IyXBBBN8rMPbenr7dlzSSzUt06NEmHqOZlPq1x1Oh1iCZMJrbmIuNGBGbygrfYSXFhDhKkqWmWQBnVlJWpTJDuDlTe7MG1ihOmLW+YuaWrpatQIYJygQUkXZ3qkn5WNtojVOUpOWuUaAUq2ltoaMK3BKTcaLWHUQaksafgB5QTkrKQCCCgNm3J0LWymlC0BkzmNKEEXizIxbpIVa1LHdx7fHeEnC9ww+JaViABRnUCGCGpQFw3xO9zUxHgU5RmcBg/NUKYg3AJ0+OsQInswNGo7ijly1aXfzHWlbG4zMrKPC+1yHrXd3b9HLH4A3vbL/wDOK/vSvZP5woG92v7h/wBP8IUHso3cZYSVaUDO1hvSvQ+7Q7E4hSUOaknKDQdTbSg/QijLmOTQqA6u12cCrxIySwZywDu1HBJtQ6eRhtNMGui8nEEpycpc5zdiWSlyDowFmMQ4bEJJbw7Hoxr56esMm4dJTykghO5LnTSuvxithZWV1KFEaHU0YeVRGpUOpXVE8zAlJLAgEmpZt6GIJiMoca0v6xLJxxPkRzbEVJzfAdKdIr49CQSwLOcr6Dz10ikX4YskuUQLW9rdfeGhZqNC1AYUsgmOhGxB6axQnY7KN7nfq94eJ7Hf0+UQS29yKbRJMqAHtf8ACA0gF+ViizhiQ9LP5/r2itMNTpvu9r/CHS8yWVS3Sg67xXnKck+fzhFHfYZN8FhC6eH8f1+jHBNGo/XpFcL1fT+ENJan4w9G3J1KDH9H9ekTzJjpBFPMvvoaPXRop4eqv17Rel4fN/mYlt2D6WOm0JKjNt7EZmt9pqfwbeLuHwudy4Ys5Cks3iD2It7vEaOHu2VGZRJLO+YDZtY5KmmWpy1QRl8SdNKAmxqdDWJy34GiSYbD0ykZtUmjENWgLh/aJhL5U5X5Ao3ZtyxcWo4e2jRCrHJBTlGZVDc3L7+Yf1FGiedKJSDUkF0tSnMCA7h6a2qzxN3e49Cl4wDK6S37RLFqaE29NIuTFlOYtmFKsagsx0ttXSkBlYgqSygQrNmBZiXZ3Jtetfu7Rdw0wByFEEVAuTmYg1YWofKrQsoUFPctvUG4OZnFq+dCLtq/WtDisg5goZaAklyDV97s3nUPFqWp0KHhIJLB7gBiBtpR6kCFOxKQgi4YpJa+pd2uaP01hY3F7DumtylJmsaeLl3Adwd/IU1ELHrJWzkNqevW50ttrDJGIGxapvoH1J8+sV+/8zmagf5ecdEY72Rb2ofmGwO1T7sNXhmfKWUryymg9KVsfSsOkTQ7mgFUj9XPn8YZOnIe1Ng9egOlYfe6NE5OnFRuDerMo1NVN844FkamkVcxJfXp5RIZjh9Qfy6waKJhPArQfHlJzBhS1n9Ht+UdxUoSiXTY+IEEAOXdvtZWpymB0id6fh60hL5ia3o5q9GFYXTv+DNJ8Fj+dh/h/GOwP7g7/KFDaULUiQTiCw32hCYSz/qjwoUMyLW5fwOHBu9xTSpaHBANNFJr7woUT8lYcFHDqZKujD0yqMT8THKjqD8C34QoUH/JB/xBstTfrzhyZpNz1hQosSOzRQHf+EOSHd9LHX32jsKAweCdCi4ruH9Irzi50toAIUKAjIZID+5+EOwicygN6fEQoUMwl9ayCwNvzIiqmZ5e0KFEgBOQlkLUCXSQB0dTU9IrYiZmmJzVIcPY0JAdthSFCiK+xZfUJTMKAqYBSprT7qlUowqPifSCWkBKQBQy0rIuCSlJauj7QoUDwBfYsJTlUtIJYZmcvYKOvUfExBgt9SAfLnanRha0KFCeyi5LcyS0xBBLqzOaOamhLdIYjmKwRcEnqygkfBvYQoUAX2Z5KyXPrS3taOBTOfKOwo7iRI1Gcsz/AAeFNQMzefweFCgDoalLpPkD8Wjqk09W+UchQBvRJ3YBtEZUzNrT5woUYI36Sdh8fzhQoUYx/9k="/>
          <p:cNvSpPr>
            <a:spLocks noChangeAspect="1" noChangeArrowheads="1"/>
          </p:cNvSpPr>
          <p:nvPr/>
        </p:nvSpPr>
        <p:spPr bwMode="auto">
          <a:xfrm>
            <a:off x="101600" y="-900113"/>
            <a:ext cx="2447925" cy="1866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MX">
              <a:latin typeface="Calibri" pitchFamily="34" charset="0"/>
            </a:endParaRPr>
          </a:p>
        </p:txBody>
      </p:sp>
      <p:sp>
        <p:nvSpPr>
          <p:cNvPr id="20483" name="6 Rectángulo"/>
          <p:cNvSpPr>
            <a:spLocks noChangeArrowheads="1"/>
          </p:cNvSpPr>
          <p:nvPr/>
        </p:nvSpPr>
        <p:spPr bwMode="auto">
          <a:xfrm>
            <a:off x="1763713" y="5589588"/>
            <a:ext cx="5761037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b="1" i="1">
                <a:latin typeface="Calibri" pitchFamily="34" charset="0"/>
              </a:rPr>
              <a:t>Universidad</a:t>
            </a:r>
          </a:p>
          <a:p>
            <a:pPr algn="ctr"/>
            <a:r>
              <a:rPr lang="es-MX" i="1">
                <a:latin typeface="Calibri" pitchFamily="34" charset="0"/>
              </a:rPr>
              <a:t>( del latín) Universitas magistrorum et scholarium (Comunidad de maestros y alumnos)</a:t>
            </a:r>
            <a:endParaRPr lang="es-MX">
              <a:latin typeface="Calibri" pitchFamily="34" charset="0"/>
            </a:endParaRPr>
          </a:p>
        </p:txBody>
      </p:sp>
      <p:sp>
        <p:nvSpPr>
          <p:cNvPr id="20484" name="7 Rectángulo"/>
          <p:cNvSpPr>
            <a:spLocks noChangeArrowheads="1"/>
          </p:cNvSpPr>
          <p:nvPr/>
        </p:nvSpPr>
        <p:spPr bwMode="auto">
          <a:xfrm>
            <a:off x="395288" y="765175"/>
            <a:ext cx="8424862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2800">
                <a:latin typeface="Calibri" pitchFamily="34" charset="0"/>
              </a:rPr>
              <a:t>Oxford, Bologna, Paris (Sorbona), Cambridge (1209),  Salamanca, Montpellier, Padua, Tolouse, Siena</a:t>
            </a:r>
          </a:p>
        </p:txBody>
      </p:sp>
      <p:pic>
        <p:nvPicPr>
          <p:cNvPr id="20485" name="Picture 6" descr="http://viajeainglaterra.es/wp-content/uploads/2009/01/800px-christ_church_college_quadrangle_oxford_u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2205038"/>
            <a:ext cx="4176712" cy="313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8" descr="http://www.aboutromania.com/Bologna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9700" y="2924175"/>
            <a:ext cx="371475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10" descr="http://josecarrillo.org/cont/docs/Bologna_University_sea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67625" y="1916113"/>
            <a:ext cx="1236663" cy="1236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8" name="Picture 12" descr="http://armstrong.chem.ox.ac.uk/OxfordCrest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48038" y="1916113"/>
            <a:ext cx="936625" cy="112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9" name="9 CuadroTexto"/>
          <p:cNvSpPr txBox="1">
            <a:spLocks noChangeArrowheads="1"/>
          </p:cNvSpPr>
          <p:nvPr/>
        </p:nvSpPr>
        <p:spPr bwMode="auto">
          <a:xfrm>
            <a:off x="0" y="0"/>
            <a:ext cx="9144000" cy="52387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2800" b="1" i="1">
                <a:solidFill>
                  <a:schemeClr val="bg1"/>
                </a:solidFill>
                <a:latin typeface="Times New Roman" pitchFamily="18" charset="0"/>
                <a:ea typeface="Adobe Song Std L" pitchFamily="18" charset="-128"/>
                <a:cs typeface="Times New Roman" pitchFamily="18" charset="0"/>
              </a:rPr>
              <a:t>LAS PRIMERAS UNIVERSIDADES</a:t>
            </a:r>
          </a:p>
        </p:txBody>
      </p:sp>
    </p:spTree>
    <p:extLst>
      <p:ext uri="{BB962C8B-B14F-4D97-AF65-F5344CB8AC3E}">
        <p14:creationId xmlns="" xmlns:p14="http://schemas.microsoft.com/office/powerpoint/2010/main" val="2094009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0" y="548680"/>
            <a:ext cx="5781675" cy="783084"/>
          </a:xfrm>
          <a:prstGeom prst="rect">
            <a:avLst/>
          </a:prstGeom>
        </p:spPr>
        <p:txBody>
          <a:bodyPr anchor="ctr">
            <a:normAutofit fontScale="82500" lnSpcReduction="1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MX" sz="4400" dirty="0">
                <a:latin typeface="+mj-lt"/>
                <a:ea typeface="+mj-ea"/>
                <a:cs typeface="+mj-cs"/>
              </a:rPr>
              <a:t>Isaac Newton: 1642-1727</a:t>
            </a:r>
          </a:p>
        </p:txBody>
      </p:sp>
      <p:sp>
        <p:nvSpPr>
          <p:cNvPr id="23555" name="4 Rectángulo"/>
          <p:cNvSpPr>
            <a:spLocks noChangeArrowheads="1"/>
          </p:cNvSpPr>
          <p:nvPr/>
        </p:nvSpPr>
        <p:spPr bwMode="auto">
          <a:xfrm>
            <a:off x="0" y="1340768"/>
            <a:ext cx="5329237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2800" dirty="0">
                <a:latin typeface="Calibri" pitchFamily="34" charset="0"/>
              </a:rPr>
              <a:t>Logra hacer la primera unificación de la física:</a:t>
            </a:r>
          </a:p>
          <a:p>
            <a:r>
              <a:rPr lang="es-MX" sz="2800" dirty="0">
                <a:latin typeface="Calibri" pitchFamily="34" charset="0"/>
              </a:rPr>
              <a:t>La Ley de la gravitación Universal (energía potencial)</a:t>
            </a:r>
          </a:p>
          <a:p>
            <a:r>
              <a:rPr lang="es-MX" sz="2800" dirty="0">
                <a:latin typeface="Calibri" pitchFamily="34" charset="0"/>
              </a:rPr>
              <a:t>Las 3 leyes de la dinámica</a:t>
            </a:r>
          </a:p>
          <a:p>
            <a:r>
              <a:rPr lang="es-MX" sz="2800" dirty="0">
                <a:latin typeface="Calibri" pitchFamily="34" charset="0"/>
              </a:rPr>
              <a:t>Fundamentos Mecánica vectorial</a:t>
            </a:r>
          </a:p>
          <a:p>
            <a:r>
              <a:rPr lang="es-MX" sz="2800" dirty="0">
                <a:latin typeface="Calibri" pitchFamily="34" charset="0"/>
              </a:rPr>
              <a:t>Desarrollo de la teoría del cálculo</a:t>
            </a:r>
          </a:p>
        </p:txBody>
      </p:sp>
      <p:pic>
        <p:nvPicPr>
          <p:cNvPr id="23556" name="Picture 2" descr="http://www.biografiasyvidas.com/biografia/n/fotos/newt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5963" y="1196975"/>
            <a:ext cx="3109912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Elipse"/>
          <p:cNvSpPr/>
          <p:nvPr/>
        </p:nvSpPr>
        <p:spPr>
          <a:xfrm>
            <a:off x="6660232" y="3645024"/>
            <a:ext cx="1981200" cy="792162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400" b="1" dirty="0">
                <a:latin typeface="Agency FB" pitchFamily="34" charset="0"/>
              </a:rPr>
              <a:t>1666</a:t>
            </a:r>
          </a:p>
        </p:txBody>
      </p:sp>
      <p:pic>
        <p:nvPicPr>
          <p:cNvPr id="23558" name="Picture 4" descr="http://inversesquare.files.wordpress.com/2007/12/woolsthorpe-mano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4" y="4489391"/>
            <a:ext cx="4105151" cy="2247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9" name="10 CuadroTexto"/>
          <p:cNvSpPr txBox="1">
            <a:spLocks noChangeArrowheads="1"/>
          </p:cNvSpPr>
          <p:nvPr/>
        </p:nvSpPr>
        <p:spPr bwMode="auto">
          <a:xfrm>
            <a:off x="4499992" y="4869160"/>
            <a:ext cx="4644008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MX" sz="2400" dirty="0">
                <a:latin typeface="Calibri" pitchFamily="34" charset="0"/>
              </a:rPr>
              <a:t>“... </a:t>
            </a:r>
            <a:r>
              <a:rPr lang="es-MX" sz="2400" i="1" dirty="0">
                <a:latin typeface="Calibri" pitchFamily="34" charset="0"/>
              </a:rPr>
              <a:t>el movimiento de los cuerpos celestes se ajusta a mis ecuaciones como si fuera un mecanismo de relojería</a:t>
            </a:r>
            <a:r>
              <a:rPr lang="es-MX" sz="2400" dirty="0">
                <a:latin typeface="Calibri" pitchFamily="34" charset="0"/>
              </a:rPr>
              <a:t>…”</a:t>
            </a:r>
          </a:p>
        </p:txBody>
      </p:sp>
      <p:sp>
        <p:nvSpPr>
          <p:cNvPr id="23560" name="11 Rectángulo"/>
          <p:cNvSpPr>
            <a:spLocks noChangeArrowheads="1"/>
          </p:cNvSpPr>
          <p:nvPr/>
        </p:nvSpPr>
        <p:spPr bwMode="auto">
          <a:xfrm>
            <a:off x="179388" y="6308725"/>
            <a:ext cx="1306512" cy="3698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Calibri" pitchFamily="34" charset="0"/>
              </a:rPr>
              <a:t>Lincolnshire</a:t>
            </a:r>
          </a:p>
        </p:txBody>
      </p:sp>
      <p:sp>
        <p:nvSpPr>
          <p:cNvPr id="23561" name="9 CuadroTexto"/>
          <p:cNvSpPr txBox="1">
            <a:spLocks noChangeArrowheads="1"/>
          </p:cNvSpPr>
          <p:nvPr/>
        </p:nvSpPr>
        <p:spPr bwMode="auto">
          <a:xfrm>
            <a:off x="0" y="0"/>
            <a:ext cx="9144000" cy="52387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2800" b="1" i="1" dirty="0" smtClean="0">
                <a:solidFill>
                  <a:schemeClr val="bg1"/>
                </a:solidFill>
                <a:latin typeface="Times New Roman" pitchFamily="18" charset="0"/>
                <a:ea typeface="Adobe Song Std L" pitchFamily="18" charset="-128"/>
                <a:cs typeface="Times New Roman" pitchFamily="18" charset="0"/>
              </a:rPr>
              <a:t>LEYES DE GRAVITACIÓN Y DINÁMICA</a:t>
            </a:r>
            <a:endParaRPr lang="es-MX" sz="2800" b="1" i="1" dirty="0">
              <a:solidFill>
                <a:schemeClr val="bg1"/>
              </a:solidFill>
              <a:latin typeface="Times New Roman" pitchFamily="18" charset="0"/>
              <a:ea typeface="Adobe Song Std L" pitchFamily="18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23351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67544" y="4653136"/>
            <a:ext cx="604867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sz="2400" i="1" dirty="0" smtClean="0">
                <a:latin typeface="Calibri" pitchFamily="34" charset="0"/>
              </a:rPr>
              <a:t>“..Existe una relación entre los volúmenes de los gases que  reaccionan y los gases que se producen, dada por un número entero y pequeño..”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280" y="4363520"/>
            <a:ext cx="2051720" cy="2448368"/>
          </a:xfrm>
          <a:prstGeom prst="rect">
            <a:avLst/>
          </a:prstGeom>
          <a:noFill/>
        </p:spPr>
      </p:pic>
      <p:sp>
        <p:nvSpPr>
          <p:cNvPr id="7" name="11 CuadroTexto"/>
          <p:cNvSpPr txBox="1">
            <a:spLocks noChangeArrowheads="1"/>
          </p:cNvSpPr>
          <p:nvPr/>
        </p:nvSpPr>
        <p:spPr bwMode="auto">
          <a:xfrm>
            <a:off x="0" y="0"/>
            <a:ext cx="9144000" cy="52387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2800" b="1" i="1" dirty="0" smtClean="0">
                <a:solidFill>
                  <a:schemeClr val="bg1"/>
                </a:solidFill>
                <a:latin typeface="Times New Roman" pitchFamily="18" charset="0"/>
                <a:ea typeface="Adobe Song Std L" pitchFamily="18" charset="-128"/>
                <a:cs typeface="Times New Roman" pitchFamily="18" charset="0"/>
              </a:rPr>
              <a:t>LEYES DE LOS GASES IDEALES</a:t>
            </a:r>
            <a:endParaRPr lang="es-MX" sz="2800" b="1" i="1" dirty="0">
              <a:solidFill>
                <a:schemeClr val="bg1"/>
              </a:solidFill>
              <a:latin typeface="Times New Roman" pitchFamily="18" charset="0"/>
              <a:ea typeface="Adobe Song Std L" pitchFamily="18" charset="-128"/>
              <a:cs typeface="Times New Roman" pitchFamily="18" charset="0"/>
            </a:endParaRPr>
          </a:p>
        </p:txBody>
      </p:sp>
      <p:sp>
        <p:nvSpPr>
          <p:cNvPr id="8" name="7 Elipse"/>
          <p:cNvSpPr/>
          <p:nvPr/>
        </p:nvSpPr>
        <p:spPr>
          <a:xfrm>
            <a:off x="5004048" y="6019800"/>
            <a:ext cx="2268537" cy="838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400" b="1" dirty="0" smtClean="0">
                <a:latin typeface="Agency FB" pitchFamily="34" charset="0"/>
              </a:rPr>
              <a:t>1803</a:t>
            </a:r>
            <a:endParaRPr lang="es-MX" sz="2400" b="1" dirty="0">
              <a:latin typeface="Agency FB" pitchFamily="34" charset="0"/>
            </a:endParaRPr>
          </a:p>
        </p:txBody>
      </p:sp>
      <p:sp>
        <p:nvSpPr>
          <p:cNvPr id="9" name="1 Título"/>
          <p:cNvSpPr txBox="1">
            <a:spLocks/>
          </p:cNvSpPr>
          <p:nvPr/>
        </p:nvSpPr>
        <p:spPr>
          <a:xfrm>
            <a:off x="0" y="3501008"/>
            <a:ext cx="810039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/>
          <a:p>
            <a:pPr lvl="0" algn="ctr" fontAlgn="auto">
              <a:spcAft>
                <a:spcPts val="0"/>
              </a:spcAft>
              <a:defRPr/>
            </a:pPr>
            <a:r>
              <a:rPr lang="es-MX" sz="4000" dirty="0" smtClean="0">
                <a:latin typeface="+mj-lt"/>
                <a:ea typeface="+mj-ea"/>
                <a:cs typeface="+mj-cs"/>
              </a:rPr>
              <a:t>Louis Joseph Gay-</a:t>
            </a:r>
            <a:r>
              <a:rPr lang="es-MX" sz="4000" dirty="0" err="1" smtClean="0">
                <a:latin typeface="+mj-lt"/>
                <a:ea typeface="+mj-ea"/>
                <a:cs typeface="+mj-cs"/>
              </a:rPr>
              <a:t>Lussac</a:t>
            </a:r>
            <a:r>
              <a:rPr lang="es-MX" sz="4000" dirty="0" smtClean="0">
                <a:latin typeface="+mj-lt"/>
                <a:ea typeface="+mj-ea"/>
                <a:cs typeface="+mj-cs"/>
              </a:rPr>
              <a:t>: 1778-1850</a:t>
            </a:r>
            <a:endParaRPr lang="es-MX" sz="4000" dirty="0">
              <a:latin typeface="+mj-lt"/>
              <a:ea typeface="+mj-ea"/>
              <a:cs typeface="+mj-cs"/>
            </a:endParaRPr>
          </a:p>
        </p:txBody>
      </p:sp>
      <p:pic>
        <p:nvPicPr>
          <p:cNvPr id="72706" name="Picture 2" descr="http://4.bp.blogspot.com/_HG3RuD3Hmls/SP9UETtN4NI/AAAAAAAABQw/arlVhXleEyo/s320/Charle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7050" y="1122462"/>
            <a:ext cx="2266950" cy="2466975"/>
          </a:xfrm>
          <a:prstGeom prst="rect">
            <a:avLst/>
          </a:prstGeom>
          <a:noFill/>
        </p:spPr>
      </p:pic>
      <p:sp>
        <p:nvSpPr>
          <p:cNvPr id="11" name="4 Rectángulo"/>
          <p:cNvSpPr>
            <a:spLocks noChangeArrowheads="1"/>
          </p:cNvSpPr>
          <p:nvPr/>
        </p:nvSpPr>
        <p:spPr bwMode="auto">
          <a:xfrm>
            <a:off x="251520" y="1916832"/>
            <a:ext cx="5329238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2800" dirty="0" smtClean="0">
                <a:latin typeface="Calibri" pitchFamily="34" charset="0"/>
              </a:rPr>
              <a:t>La ley de expansión de los gases</a:t>
            </a:r>
            <a:endParaRPr lang="es-MX" sz="2800" dirty="0">
              <a:latin typeface="Calibri" pitchFamily="34" charset="0"/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467544" y="2420888"/>
            <a:ext cx="62646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ES" sz="2400" i="1" dirty="0" smtClean="0">
                <a:latin typeface="Calibri" pitchFamily="34" charset="0"/>
              </a:rPr>
              <a:t>“..para cierta cantidad de gas a una presión dada, a mayor temperatura habrá un mayor volumen del gas..”</a:t>
            </a:r>
          </a:p>
        </p:txBody>
      </p:sp>
      <p:sp>
        <p:nvSpPr>
          <p:cNvPr id="13" name="12 Elipse"/>
          <p:cNvSpPr/>
          <p:nvPr/>
        </p:nvSpPr>
        <p:spPr>
          <a:xfrm>
            <a:off x="5004048" y="1340768"/>
            <a:ext cx="2268537" cy="838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400" b="1" dirty="0" smtClean="0">
                <a:latin typeface="Agency FB" pitchFamily="34" charset="0"/>
              </a:rPr>
              <a:t>1787</a:t>
            </a:r>
            <a:endParaRPr lang="es-MX" sz="2400" b="1" dirty="0">
              <a:latin typeface="Agency FB" pitchFamily="34" charset="0"/>
            </a:endParaRPr>
          </a:p>
        </p:txBody>
      </p:sp>
      <p:sp>
        <p:nvSpPr>
          <p:cNvPr id="14" name="13 Rectángulo"/>
          <p:cNvSpPr/>
          <p:nvPr/>
        </p:nvSpPr>
        <p:spPr>
          <a:xfrm>
            <a:off x="400050" y="529630"/>
            <a:ext cx="6930360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MX" sz="4000" dirty="0" smtClean="0">
                <a:latin typeface="+mj-lt"/>
                <a:ea typeface="+mj-ea"/>
                <a:cs typeface="+mj-cs"/>
              </a:rPr>
              <a:t>Jacques Alexandre César Charles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s-MX" sz="4000" dirty="0" smtClean="0">
                <a:latin typeface="+mj-lt"/>
                <a:ea typeface="+mj-ea"/>
                <a:cs typeface="+mj-cs"/>
              </a:rPr>
              <a:t>(1846-1923)</a:t>
            </a:r>
          </a:p>
        </p:txBody>
      </p:sp>
    </p:spTree>
    <p:extLst>
      <p:ext uri="{BB962C8B-B14F-4D97-AF65-F5344CB8AC3E}">
        <p14:creationId xmlns="" xmlns:p14="http://schemas.microsoft.com/office/powerpoint/2010/main" val="3920018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3 Rectángulo"/>
          <p:cNvSpPr>
            <a:spLocks noChangeArrowheads="1"/>
          </p:cNvSpPr>
          <p:nvPr/>
        </p:nvSpPr>
        <p:spPr bwMode="auto">
          <a:xfrm>
            <a:off x="323850" y="4486275"/>
            <a:ext cx="6119813" cy="209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2800" u="sng" dirty="0">
                <a:latin typeface="Calibri" pitchFamily="34" charset="0"/>
              </a:rPr>
              <a:t>Ley de la conservación de la Energía </a:t>
            </a:r>
          </a:p>
          <a:p>
            <a:r>
              <a:rPr lang="es-MX" sz="2800" dirty="0">
                <a:latin typeface="Calibri" pitchFamily="34" charset="0"/>
              </a:rPr>
              <a:t>“.. </a:t>
            </a:r>
            <a:r>
              <a:rPr lang="es-MX" sz="2800" i="1" dirty="0">
                <a:latin typeface="Calibri" pitchFamily="34" charset="0"/>
              </a:rPr>
              <a:t>la cantidad de energía de un sistema permanece constante a lo largo del tiempo</a:t>
            </a:r>
            <a:r>
              <a:rPr lang="es-MX" sz="2800" dirty="0">
                <a:latin typeface="Calibri" pitchFamily="34" charset="0"/>
              </a:rPr>
              <a:t>…”</a:t>
            </a:r>
          </a:p>
          <a:p>
            <a:endParaRPr lang="es-MX" dirty="0">
              <a:latin typeface="Calibri" pitchFamily="34" charset="0"/>
            </a:endParaRPr>
          </a:p>
        </p:txBody>
      </p:sp>
      <p:pic>
        <p:nvPicPr>
          <p:cNvPr id="30723" name="Picture 2" descr="http://upload.wikimedia.org/wikipedia/commons/thumb/c/c7/Hermann_von_Helmholtz.jpg/225px-Hermann_von_Helmholt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5463" y="4076700"/>
            <a:ext cx="2017712" cy="262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1 Título"/>
          <p:cNvSpPr txBox="1">
            <a:spLocks/>
          </p:cNvSpPr>
          <p:nvPr/>
        </p:nvSpPr>
        <p:spPr>
          <a:xfrm>
            <a:off x="0" y="3479676"/>
            <a:ext cx="7993063" cy="1143000"/>
          </a:xfrm>
          <a:prstGeom prst="rect">
            <a:avLst/>
          </a:prstGeom>
        </p:spPr>
        <p:txBody>
          <a:bodyPr anchor="ctr">
            <a:normAutofit fontScale="97500" lnSpcReduction="1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MX" sz="3900" dirty="0" err="1">
                <a:latin typeface="+mj-lt"/>
                <a:ea typeface="+mj-ea"/>
                <a:cs typeface="+mj-cs"/>
              </a:rPr>
              <a:t>Hermann</a:t>
            </a:r>
            <a:r>
              <a:rPr lang="es-MX" sz="3900" dirty="0">
                <a:latin typeface="+mj-lt"/>
                <a:ea typeface="+mj-ea"/>
                <a:cs typeface="+mj-cs"/>
              </a:rPr>
              <a:t> von </a:t>
            </a:r>
            <a:r>
              <a:rPr lang="es-MX" sz="3900" dirty="0" err="1">
                <a:latin typeface="+mj-lt"/>
                <a:ea typeface="+mj-ea"/>
                <a:cs typeface="+mj-cs"/>
              </a:rPr>
              <a:t>Helmholtz</a:t>
            </a:r>
            <a:r>
              <a:rPr lang="es-MX" sz="3900" dirty="0">
                <a:latin typeface="+mj-lt"/>
                <a:ea typeface="+mj-ea"/>
                <a:cs typeface="+mj-cs"/>
              </a:rPr>
              <a:t> : 1821-1894</a:t>
            </a:r>
          </a:p>
        </p:txBody>
      </p:sp>
      <p:sp>
        <p:nvSpPr>
          <p:cNvPr id="8" name="7 Elipse"/>
          <p:cNvSpPr/>
          <p:nvPr/>
        </p:nvSpPr>
        <p:spPr>
          <a:xfrm>
            <a:off x="5003800" y="6021388"/>
            <a:ext cx="1763713" cy="836612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400" b="1" dirty="0">
                <a:solidFill>
                  <a:schemeClr val="bg1"/>
                </a:solidFill>
                <a:latin typeface="Agency FB" pitchFamily="34" charset="0"/>
              </a:rPr>
              <a:t>1847</a:t>
            </a:r>
          </a:p>
        </p:txBody>
      </p:sp>
      <p:sp>
        <p:nvSpPr>
          <p:cNvPr id="30726" name="Rectangle 1"/>
          <p:cNvSpPr>
            <a:spLocks noChangeArrowheads="1"/>
          </p:cNvSpPr>
          <p:nvPr/>
        </p:nvSpPr>
        <p:spPr bwMode="auto">
          <a:xfrm>
            <a:off x="1979613" y="1844675"/>
            <a:ext cx="5688012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s-ES" sz="2800">
                <a:latin typeface="Calibri" pitchFamily="34" charset="0"/>
              </a:rPr>
              <a:t>Primeras teorías de conversión del calor en trabajo mecánico</a:t>
            </a:r>
          </a:p>
        </p:txBody>
      </p:sp>
      <p:pic>
        <p:nvPicPr>
          <p:cNvPr id="30727" name="Picture 2" descr="Vista Previa de la imagen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124744"/>
            <a:ext cx="1655762" cy="2366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1 Título"/>
          <p:cNvSpPr txBox="1">
            <a:spLocks/>
          </p:cNvSpPr>
          <p:nvPr/>
        </p:nvSpPr>
        <p:spPr>
          <a:xfrm>
            <a:off x="179388" y="476250"/>
            <a:ext cx="8604250" cy="909638"/>
          </a:xfrm>
          <a:prstGeom prst="rect">
            <a:avLst/>
          </a:prstGeom>
        </p:spPr>
        <p:txBody>
          <a:bodyPr anchor="ctr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MX" sz="4000" dirty="0" err="1">
                <a:latin typeface="+mj-lt"/>
                <a:ea typeface="+mj-ea"/>
                <a:cs typeface="+mj-cs"/>
              </a:rPr>
              <a:t>Nicolas</a:t>
            </a:r>
            <a:r>
              <a:rPr lang="es-MX" sz="4000" dirty="0">
                <a:latin typeface="+mj-lt"/>
                <a:ea typeface="+mj-ea"/>
                <a:cs typeface="+mj-cs"/>
              </a:rPr>
              <a:t> </a:t>
            </a:r>
            <a:r>
              <a:rPr lang="es-MX" sz="4000" dirty="0" err="1">
                <a:latin typeface="+mj-lt"/>
                <a:ea typeface="+mj-ea"/>
                <a:cs typeface="+mj-cs"/>
              </a:rPr>
              <a:t>Léonard</a:t>
            </a:r>
            <a:r>
              <a:rPr lang="es-MX" sz="4000" dirty="0">
                <a:latin typeface="+mj-lt"/>
                <a:ea typeface="+mj-ea"/>
                <a:cs typeface="+mj-cs"/>
              </a:rPr>
              <a:t> </a:t>
            </a:r>
            <a:r>
              <a:rPr lang="es-MX" sz="4000" dirty="0" err="1">
                <a:latin typeface="+mj-lt"/>
                <a:ea typeface="+mj-ea"/>
                <a:cs typeface="+mj-cs"/>
              </a:rPr>
              <a:t>Sadi</a:t>
            </a:r>
            <a:r>
              <a:rPr lang="es-MX" sz="4000" dirty="0">
                <a:latin typeface="+mj-lt"/>
                <a:ea typeface="+mj-ea"/>
                <a:cs typeface="+mj-cs"/>
              </a:rPr>
              <a:t> </a:t>
            </a:r>
            <a:r>
              <a:rPr lang="es-MX" sz="4000" dirty="0" err="1">
                <a:latin typeface="+mj-lt"/>
                <a:ea typeface="+mj-ea"/>
                <a:cs typeface="+mj-cs"/>
              </a:rPr>
              <a:t>Carnot</a:t>
            </a:r>
            <a:r>
              <a:rPr lang="es-MX" sz="4000" dirty="0">
                <a:latin typeface="+mj-lt"/>
                <a:ea typeface="+mj-ea"/>
                <a:cs typeface="+mj-cs"/>
              </a:rPr>
              <a:t>: 1796-1832</a:t>
            </a:r>
          </a:p>
        </p:txBody>
      </p:sp>
      <p:sp>
        <p:nvSpPr>
          <p:cNvPr id="11" name="10 Elipse"/>
          <p:cNvSpPr/>
          <p:nvPr/>
        </p:nvSpPr>
        <p:spPr>
          <a:xfrm>
            <a:off x="7164388" y="2060575"/>
            <a:ext cx="1763712" cy="836613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400" b="1" dirty="0">
                <a:solidFill>
                  <a:schemeClr val="bg1"/>
                </a:solidFill>
                <a:latin typeface="Agency FB" pitchFamily="34" charset="0"/>
              </a:rPr>
              <a:t>1824</a:t>
            </a:r>
          </a:p>
        </p:txBody>
      </p:sp>
      <p:sp>
        <p:nvSpPr>
          <p:cNvPr id="30730" name="11 CuadroTexto"/>
          <p:cNvSpPr txBox="1">
            <a:spLocks noChangeArrowheads="1"/>
          </p:cNvSpPr>
          <p:nvPr/>
        </p:nvSpPr>
        <p:spPr bwMode="auto">
          <a:xfrm>
            <a:off x="0" y="0"/>
            <a:ext cx="9144000" cy="52387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2800" b="1" i="1" dirty="0" smtClean="0">
                <a:solidFill>
                  <a:schemeClr val="bg1"/>
                </a:solidFill>
                <a:latin typeface="Times New Roman" pitchFamily="18" charset="0"/>
                <a:ea typeface="Adobe Song Std L" pitchFamily="18" charset="-128"/>
                <a:cs typeface="Times New Roman" pitchFamily="18" charset="0"/>
              </a:rPr>
              <a:t>LEY DE LA </a:t>
            </a:r>
            <a:r>
              <a:rPr lang="es-MX" sz="2800" b="1" i="1" dirty="0">
                <a:solidFill>
                  <a:schemeClr val="bg1"/>
                </a:solidFill>
                <a:latin typeface="Times New Roman" pitchFamily="18" charset="0"/>
                <a:ea typeface="Adobe Song Std L" pitchFamily="18" charset="-128"/>
                <a:cs typeface="Times New Roman" pitchFamily="18" charset="0"/>
              </a:rPr>
              <a:t>CONSERVACIÓN DE LA ENERGÍA</a:t>
            </a:r>
          </a:p>
        </p:txBody>
      </p:sp>
    </p:spTree>
    <p:extLst>
      <p:ext uri="{BB962C8B-B14F-4D97-AF65-F5344CB8AC3E}">
        <p14:creationId xmlns="" xmlns:p14="http://schemas.microsoft.com/office/powerpoint/2010/main" val="1205864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3 Rectángulo"/>
          <p:cNvSpPr>
            <a:spLocks noChangeArrowheads="1"/>
          </p:cNvSpPr>
          <p:nvPr/>
        </p:nvSpPr>
        <p:spPr bwMode="auto">
          <a:xfrm>
            <a:off x="179388" y="1341438"/>
            <a:ext cx="5329237" cy="535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2800" u="sng">
                <a:latin typeface="Calibri" pitchFamily="34" charset="0"/>
              </a:rPr>
              <a:t>Las leyes de la termodinámica</a:t>
            </a:r>
            <a:r>
              <a:rPr lang="es-MX" sz="2800">
                <a:latin typeface="Calibri" pitchFamily="34" charset="0"/>
              </a:rPr>
              <a:t>:</a:t>
            </a:r>
          </a:p>
          <a:p>
            <a:r>
              <a:rPr lang="es-MX" sz="2800">
                <a:latin typeface="Calibri" pitchFamily="34" charset="0"/>
              </a:rPr>
              <a:t>El calor no fluye espontáneamente de lo frío a la caliente.</a:t>
            </a:r>
          </a:p>
          <a:p>
            <a:r>
              <a:rPr lang="es-MX" sz="2800">
                <a:latin typeface="Calibri" pitchFamily="34" charset="0"/>
              </a:rPr>
              <a:t>(Energía interna, U)</a:t>
            </a:r>
          </a:p>
          <a:p>
            <a:r>
              <a:rPr lang="es-MX" sz="2800">
                <a:latin typeface="Calibri" pitchFamily="34" charset="0"/>
              </a:rPr>
              <a:t>1ª. Ley</a:t>
            </a:r>
          </a:p>
          <a:p>
            <a:r>
              <a:rPr lang="es-MX" sz="2800">
                <a:latin typeface="Calibri" pitchFamily="34" charset="0"/>
              </a:rPr>
              <a:t>“.. </a:t>
            </a:r>
            <a:r>
              <a:rPr lang="es-MX" sz="2800" i="1">
                <a:latin typeface="Calibri" pitchFamily="34" charset="0"/>
              </a:rPr>
              <a:t>la energía no se crea ni se destruye, solo se transforma</a:t>
            </a:r>
            <a:r>
              <a:rPr lang="es-MX" sz="2800">
                <a:latin typeface="Calibri" pitchFamily="34" charset="0"/>
              </a:rPr>
              <a:t>..”</a:t>
            </a:r>
          </a:p>
          <a:p>
            <a:r>
              <a:rPr lang="es-MX" sz="1600">
                <a:latin typeface="Calibri" pitchFamily="34" charset="0"/>
              </a:rPr>
              <a:t>(Entalpía, H, 1922 se simboliza)</a:t>
            </a:r>
          </a:p>
          <a:p>
            <a:r>
              <a:rPr lang="es-MX" sz="2800">
                <a:latin typeface="Calibri" pitchFamily="34" charset="0"/>
              </a:rPr>
              <a:t>2ª. Ley</a:t>
            </a:r>
          </a:p>
          <a:p>
            <a:r>
              <a:rPr lang="es-MX" sz="2800">
                <a:latin typeface="Calibri" pitchFamily="34" charset="0"/>
              </a:rPr>
              <a:t>“… </a:t>
            </a:r>
            <a:r>
              <a:rPr lang="es-MX" sz="2800" i="1">
                <a:latin typeface="Calibri" pitchFamily="34" charset="0"/>
              </a:rPr>
              <a:t>la entropía del universo tiende a aumentar hacia un máximo</a:t>
            </a:r>
            <a:r>
              <a:rPr lang="es-MX" sz="2800">
                <a:latin typeface="Calibri" pitchFamily="34" charset="0"/>
              </a:rPr>
              <a:t>.. “</a:t>
            </a:r>
          </a:p>
          <a:p>
            <a:r>
              <a:rPr lang="es-MX" sz="2800">
                <a:latin typeface="Calibri" pitchFamily="34" charset="0"/>
              </a:rPr>
              <a:t>(Entropía, S)</a:t>
            </a:r>
          </a:p>
          <a:p>
            <a:endParaRPr lang="es-MX">
              <a:latin typeface="Calibri" pitchFamily="34" charset="0"/>
            </a:endParaRPr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0" y="476250"/>
            <a:ext cx="6408738" cy="811213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MX" sz="4000" dirty="0" err="1">
                <a:latin typeface="+mj-lt"/>
                <a:ea typeface="+mj-ea"/>
                <a:cs typeface="+mj-cs"/>
              </a:rPr>
              <a:t>Rudolf</a:t>
            </a:r>
            <a:r>
              <a:rPr lang="es-MX" sz="4000" dirty="0">
                <a:latin typeface="+mj-lt"/>
                <a:ea typeface="+mj-ea"/>
                <a:cs typeface="+mj-cs"/>
              </a:rPr>
              <a:t> </a:t>
            </a:r>
            <a:r>
              <a:rPr lang="es-MX" sz="4000" dirty="0" err="1">
                <a:latin typeface="+mj-lt"/>
                <a:ea typeface="+mj-ea"/>
                <a:cs typeface="+mj-cs"/>
              </a:rPr>
              <a:t>Clausius</a:t>
            </a:r>
            <a:r>
              <a:rPr lang="es-MX" sz="4000" dirty="0">
                <a:latin typeface="+mj-lt"/>
                <a:ea typeface="+mj-ea"/>
                <a:cs typeface="+mj-cs"/>
              </a:rPr>
              <a:t>: 1822-1888</a:t>
            </a:r>
          </a:p>
        </p:txBody>
      </p:sp>
      <p:sp>
        <p:nvSpPr>
          <p:cNvPr id="7" name="6 Elipse"/>
          <p:cNvSpPr/>
          <p:nvPr/>
        </p:nvSpPr>
        <p:spPr>
          <a:xfrm>
            <a:off x="4643438" y="3717925"/>
            <a:ext cx="1524000" cy="763588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400" b="1" dirty="0">
                <a:solidFill>
                  <a:schemeClr val="bg1"/>
                </a:solidFill>
                <a:latin typeface="Agency FB" pitchFamily="34" charset="0"/>
              </a:rPr>
              <a:t>1850</a:t>
            </a:r>
          </a:p>
        </p:txBody>
      </p:sp>
      <p:sp>
        <p:nvSpPr>
          <p:cNvPr id="8" name="7 Elipse"/>
          <p:cNvSpPr/>
          <p:nvPr/>
        </p:nvSpPr>
        <p:spPr>
          <a:xfrm>
            <a:off x="4716463" y="5805488"/>
            <a:ext cx="1524000" cy="765175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400" b="1" dirty="0">
                <a:solidFill>
                  <a:schemeClr val="bg1"/>
                </a:solidFill>
                <a:latin typeface="Agency FB" pitchFamily="34" charset="0"/>
              </a:rPr>
              <a:t>1865</a:t>
            </a:r>
          </a:p>
        </p:txBody>
      </p:sp>
      <p:pic>
        <p:nvPicPr>
          <p:cNvPr id="31750" name="Picture 2" descr="http://upload.wikimedia.org/wikipedia/commons/d/d4/Rudolf_Clausius_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59563" y="188913"/>
            <a:ext cx="2241550" cy="344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9 Elipse"/>
          <p:cNvSpPr/>
          <p:nvPr/>
        </p:nvSpPr>
        <p:spPr>
          <a:xfrm>
            <a:off x="4859338" y="1989138"/>
            <a:ext cx="1368425" cy="765175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400" b="1" dirty="0">
                <a:solidFill>
                  <a:schemeClr val="bg1"/>
                </a:solidFill>
                <a:latin typeface="Agency FB" pitchFamily="34" charset="0"/>
              </a:rPr>
              <a:t>1850</a:t>
            </a:r>
          </a:p>
        </p:txBody>
      </p:sp>
      <p:sp>
        <p:nvSpPr>
          <p:cNvPr id="31752" name="8 CuadroTexto"/>
          <p:cNvSpPr txBox="1">
            <a:spLocks noChangeArrowheads="1"/>
          </p:cNvSpPr>
          <p:nvPr/>
        </p:nvSpPr>
        <p:spPr bwMode="auto">
          <a:xfrm>
            <a:off x="0" y="0"/>
            <a:ext cx="9144000" cy="52387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2800" b="1" i="1" dirty="0" smtClean="0">
                <a:solidFill>
                  <a:schemeClr val="bg1"/>
                </a:solidFill>
                <a:latin typeface="Times New Roman" pitchFamily="18" charset="0"/>
                <a:ea typeface="Adobe Song Std L" pitchFamily="18" charset="-128"/>
                <a:cs typeface="Times New Roman" pitchFamily="18" charset="0"/>
              </a:rPr>
              <a:t>LEYES DE LA TERMODINÁMICA</a:t>
            </a:r>
            <a:endParaRPr lang="es-MX" sz="2800" b="1" i="1" dirty="0">
              <a:solidFill>
                <a:schemeClr val="bg1"/>
              </a:solidFill>
              <a:latin typeface="Times New Roman" pitchFamily="18" charset="0"/>
              <a:ea typeface="Adobe Song Std L" pitchFamily="18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18953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3 CuadroTexto"/>
          <p:cNvSpPr txBox="1">
            <a:spLocks noChangeArrowheads="1"/>
          </p:cNvSpPr>
          <p:nvPr/>
        </p:nvSpPr>
        <p:spPr bwMode="auto">
          <a:xfrm>
            <a:off x="0" y="3637"/>
            <a:ext cx="9144000" cy="52387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MX" sz="2800" b="1" i="1" dirty="0" smtClean="0">
                <a:solidFill>
                  <a:schemeClr val="bg1"/>
                </a:solidFill>
                <a:latin typeface="Times New Roman" pitchFamily="18" charset="0"/>
                <a:ea typeface="Adobe Song Std L" pitchFamily="18" charset="-128"/>
                <a:cs typeface="Times New Roman" pitchFamily="18" charset="0"/>
              </a:rPr>
              <a:t>La línea de tiempo humana</a:t>
            </a:r>
            <a:endParaRPr lang="es-MX" sz="2800" b="1" i="1" dirty="0">
              <a:solidFill>
                <a:schemeClr val="bg1"/>
              </a:solidFill>
              <a:latin typeface="Times New Roman" pitchFamily="18" charset="0"/>
              <a:ea typeface="Adobe Song Std L" pitchFamily="18" charset="-128"/>
              <a:cs typeface="Times New Roman" pitchFamily="18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0" y="6581001"/>
            <a:ext cx="250575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200" dirty="0"/>
              <a:t>http://kanisearlyhuman.weebly.com/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362" y="1504950"/>
            <a:ext cx="8677275" cy="3848100"/>
          </a:xfrm>
          <a:prstGeom prst="rect">
            <a:avLst/>
          </a:prstGeom>
          <a:ln w="15875">
            <a:solidFill>
              <a:schemeClr val="tx1"/>
            </a:solidFill>
          </a:ln>
        </p:spPr>
      </p:pic>
      <p:cxnSp>
        <p:nvCxnSpPr>
          <p:cNvPr id="10" name="Conector recto de flecha 9"/>
          <p:cNvCxnSpPr/>
          <p:nvPr/>
        </p:nvCxnSpPr>
        <p:spPr>
          <a:xfrm flipH="1">
            <a:off x="5369612" y="4023360"/>
            <a:ext cx="316293" cy="1762472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uadroTexto 11"/>
          <p:cNvSpPr txBox="1"/>
          <p:nvPr/>
        </p:nvSpPr>
        <p:spPr>
          <a:xfrm>
            <a:off x="2998123" y="5742389"/>
            <a:ext cx="2834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Uso del fuego (400,000 </a:t>
            </a:r>
            <a:r>
              <a:rPr lang="es-MX" dirty="0" err="1" smtClean="0"/>
              <a:t>aC</a:t>
            </a:r>
            <a:r>
              <a:rPr lang="es-MX" dirty="0" smtClean="0"/>
              <a:t>)</a:t>
            </a:r>
            <a:endParaRPr lang="es-ES" dirty="0"/>
          </a:p>
        </p:txBody>
      </p:sp>
      <p:cxnSp>
        <p:nvCxnSpPr>
          <p:cNvPr id="13" name="Conector recto de flecha 12"/>
          <p:cNvCxnSpPr/>
          <p:nvPr/>
        </p:nvCxnSpPr>
        <p:spPr>
          <a:xfrm>
            <a:off x="6154189" y="3934355"/>
            <a:ext cx="41564" cy="1637607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uadroTexto 13"/>
          <p:cNvSpPr txBox="1"/>
          <p:nvPr/>
        </p:nvSpPr>
        <p:spPr>
          <a:xfrm>
            <a:off x="5951913" y="5742389"/>
            <a:ext cx="30673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Lenguaje Estructurado (125,000 </a:t>
            </a:r>
            <a:r>
              <a:rPr lang="es-MX" dirty="0" err="1" smtClean="0"/>
              <a:t>aC</a:t>
            </a:r>
            <a:r>
              <a:rPr lang="es-MX" dirty="0" smtClean="0"/>
              <a:t>)</a:t>
            </a:r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356815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3 Rectángulo"/>
          <p:cNvSpPr>
            <a:spLocks noChangeArrowheads="1"/>
          </p:cNvSpPr>
          <p:nvPr/>
        </p:nvSpPr>
        <p:spPr bwMode="auto">
          <a:xfrm>
            <a:off x="0" y="549275"/>
            <a:ext cx="5400675" cy="387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4300" dirty="0">
                <a:latin typeface="+mj-lt"/>
                <a:ea typeface="+mj-ea"/>
                <a:cs typeface="+mj-cs"/>
              </a:rPr>
              <a:t>James </a:t>
            </a:r>
            <a:r>
              <a:rPr lang="es-MX" sz="4300" dirty="0" err="1">
                <a:latin typeface="+mj-lt"/>
                <a:ea typeface="+mj-ea"/>
                <a:cs typeface="+mj-cs"/>
              </a:rPr>
              <a:t>Clerk</a:t>
            </a:r>
            <a:r>
              <a:rPr lang="es-MX" sz="4300" dirty="0">
                <a:latin typeface="+mj-lt"/>
                <a:ea typeface="+mj-ea"/>
                <a:cs typeface="+mj-cs"/>
              </a:rPr>
              <a:t> Maxwell (1831-1879)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s-MX" sz="2000" b="1" dirty="0">
              <a:latin typeface="Calibri" pitchFamily="34" charset="0"/>
              <a:cs typeface="+mn-cs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800" dirty="0">
                <a:latin typeface="+mn-lt"/>
                <a:cs typeface="+mn-cs"/>
              </a:rPr>
              <a:t>“Promotor de la segunda gran unificación de la física “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800" dirty="0">
                <a:latin typeface="+mn-lt"/>
                <a:cs typeface="+mn-cs"/>
              </a:rPr>
              <a:t>Electromagnetismo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800" dirty="0" smtClean="0"/>
              <a:t>Relaciones</a:t>
            </a:r>
            <a:r>
              <a:rPr lang="es-MX" sz="2800" dirty="0" smtClean="0">
                <a:latin typeface="+mn-lt"/>
                <a:cs typeface="+mn-cs"/>
              </a:rPr>
              <a:t> </a:t>
            </a:r>
            <a:r>
              <a:rPr lang="es-MX" sz="2800" dirty="0">
                <a:latin typeface="+mn-lt"/>
                <a:cs typeface="+mn-cs"/>
              </a:rPr>
              <a:t>de Maxwell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800" dirty="0">
                <a:latin typeface="+mn-lt"/>
                <a:cs typeface="+mn-cs"/>
              </a:rPr>
              <a:t>Teoría cinética de los gases</a:t>
            </a:r>
          </a:p>
        </p:txBody>
      </p:sp>
      <p:sp>
        <p:nvSpPr>
          <p:cNvPr id="33795" name="4 Rectángulo"/>
          <p:cNvSpPr>
            <a:spLocks noChangeArrowheads="1"/>
          </p:cNvSpPr>
          <p:nvPr/>
        </p:nvSpPr>
        <p:spPr bwMode="auto">
          <a:xfrm>
            <a:off x="611188" y="4724400"/>
            <a:ext cx="6481762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2400" i="1" dirty="0">
                <a:latin typeface="Calibri" pitchFamily="34" charset="0"/>
              </a:rPr>
              <a:t>“…el trabajo más profundo y provechoso que la física ha experimentado desde los tiempos de Newton..”</a:t>
            </a:r>
          </a:p>
          <a:p>
            <a:pPr algn="r"/>
            <a:r>
              <a:rPr lang="es-MX" sz="2400" i="1" dirty="0">
                <a:latin typeface="Calibri" pitchFamily="34" charset="0"/>
              </a:rPr>
              <a:t>Albert Einstein (1931)</a:t>
            </a:r>
          </a:p>
        </p:txBody>
      </p:sp>
      <p:pic>
        <p:nvPicPr>
          <p:cNvPr id="33796" name="Picture 2" descr="http://mx.wrs.yahoo.com/_ylt=A0WTf2m1i45MlzgARqDO8Qt./SIG=12qjiem3e/EXP=1284496693/**http%3a/standeyo.com/070711.Steve_Q-Files/James_Clerk_Maxwell2_187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525" y="908050"/>
            <a:ext cx="3001963" cy="374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Elipse"/>
          <p:cNvSpPr/>
          <p:nvPr/>
        </p:nvSpPr>
        <p:spPr>
          <a:xfrm>
            <a:off x="0" y="2565400"/>
            <a:ext cx="1763713" cy="763588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400" b="1" dirty="0">
                <a:solidFill>
                  <a:schemeClr val="bg1"/>
                </a:solidFill>
                <a:latin typeface="Agency FB" pitchFamily="34" charset="0"/>
              </a:rPr>
              <a:t>1871</a:t>
            </a:r>
          </a:p>
        </p:txBody>
      </p:sp>
      <p:sp>
        <p:nvSpPr>
          <p:cNvPr id="33798" name="5 CuadroTexto"/>
          <p:cNvSpPr txBox="1">
            <a:spLocks noChangeArrowheads="1"/>
          </p:cNvSpPr>
          <p:nvPr/>
        </p:nvSpPr>
        <p:spPr bwMode="auto">
          <a:xfrm>
            <a:off x="0" y="0"/>
            <a:ext cx="9144000" cy="52387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2800" b="1" i="1" dirty="0" smtClean="0">
                <a:solidFill>
                  <a:schemeClr val="bg1"/>
                </a:solidFill>
                <a:latin typeface="Times New Roman" pitchFamily="18" charset="0"/>
                <a:ea typeface="Adobe Song Std L" pitchFamily="18" charset="-128"/>
                <a:cs typeface="Times New Roman" pitchFamily="18" charset="0"/>
              </a:rPr>
              <a:t>LEYES DEL MAGNETISMO</a:t>
            </a:r>
            <a:endParaRPr lang="es-MX" sz="2800" b="1" i="1" dirty="0">
              <a:solidFill>
                <a:schemeClr val="bg1"/>
              </a:solidFill>
              <a:latin typeface="Times New Roman" pitchFamily="18" charset="0"/>
              <a:ea typeface="Adobe Song Std L" pitchFamily="18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23619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4 Rectángulo"/>
          <p:cNvSpPr>
            <a:spLocks noChangeArrowheads="1"/>
          </p:cNvSpPr>
          <p:nvPr/>
        </p:nvSpPr>
        <p:spPr bwMode="auto">
          <a:xfrm>
            <a:off x="2124075" y="3490912"/>
            <a:ext cx="4860925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2800">
                <a:latin typeface="Calibri" pitchFamily="34" charset="0"/>
              </a:rPr>
              <a:t>El Padre de la fisicoquímica</a:t>
            </a:r>
          </a:p>
          <a:p>
            <a:r>
              <a:rPr lang="es-MX" sz="2800">
                <a:latin typeface="Calibri" pitchFamily="34" charset="0"/>
              </a:rPr>
              <a:t>Define la Entalpía</a:t>
            </a:r>
          </a:p>
          <a:p>
            <a:endParaRPr lang="es-MX">
              <a:latin typeface="Calibri" pitchFamily="34" charset="0"/>
            </a:endParaRPr>
          </a:p>
          <a:p>
            <a:endParaRPr lang="es-MX">
              <a:latin typeface="Calibri" pitchFamily="34" charset="0"/>
            </a:endParaRPr>
          </a:p>
        </p:txBody>
      </p:sp>
      <p:sp>
        <p:nvSpPr>
          <p:cNvPr id="34820" name="7 Rectángulo"/>
          <p:cNvSpPr>
            <a:spLocks noChangeArrowheads="1"/>
          </p:cNvSpPr>
          <p:nvPr/>
        </p:nvSpPr>
        <p:spPr bwMode="auto">
          <a:xfrm>
            <a:off x="2286000" y="4835524"/>
            <a:ext cx="4572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MX">
              <a:latin typeface="Calibri" pitchFamily="34" charset="0"/>
            </a:endParaRPr>
          </a:p>
        </p:txBody>
      </p:sp>
      <p:sp>
        <p:nvSpPr>
          <p:cNvPr id="9" name="8 Elipse"/>
          <p:cNvSpPr/>
          <p:nvPr/>
        </p:nvSpPr>
        <p:spPr>
          <a:xfrm>
            <a:off x="7092950" y="3779837"/>
            <a:ext cx="1763713" cy="836612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3600" b="1" i="1" dirty="0">
                <a:solidFill>
                  <a:schemeClr val="bg1"/>
                </a:solidFill>
              </a:rPr>
              <a:t>1875</a:t>
            </a:r>
          </a:p>
        </p:txBody>
      </p:sp>
      <p:sp>
        <p:nvSpPr>
          <p:cNvPr id="34822" name="6 CuadroTexto"/>
          <p:cNvSpPr txBox="1">
            <a:spLocks noChangeArrowheads="1"/>
          </p:cNvSpPr>
          <p:nvPr/>
        </p:nvSpPr>
        <p:spPr bwMode="auto">
          <a:xfrm>
            <a:off x="2411413" y="4571999"/>
            <a:ext cx="446405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2400" i="1">
                <a:latin typeface="Calibri" pitchFamily="34" charset="0"/>
              </a:rPr>
              <a:t>“..la fisicoquímica es cualquier cosa interesante..”</a:t>
            </a:r>
          </a:p>
        </p:txBody>
      </p:sp>
      <p:pic>
        <p:nvPicPr>
          <p:cNvPr id="34823" name="Picture 2" descr="http://www.aip.org/history/gap/Images/GIBB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949" y="620713"/>
            <a:ext cx="1908175" cy="318146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4824" name="14 CuadroTexto"/>
          <p:cNvSpPr txBox="1">
            <a:spLocks noChangeArrowheads="1"/>
          </p:cNvSpPr>
          <p:nvPr/>
        </p:nvSpPr>
        <p:spPr bwMode="auto">
          <a:xfrm>
            <a:off x="0" y="0"/>
            <a:ext cx="9144000" cy="52387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2800" b="1" i="1">
                <a:solidFill>
                  <a:schemeClr val="bg1"/>
                </a:solidFill>
                <a:latin typeface="Times New Roman" pitchFamily="18" charset="0"/>
                <a:ea typeface="Adobe Song Std L" pitchFamily="18" charset="-128"/>
                <a:cs typeface="Times New Roman" pitchFamily="18" charset="0"/>
              </a:rPr>
              <a:t>LA FISICOQUÍMICA</a:t>
            </a:r>
          </a:p>
        </p:txBody>
      </p:sp>
      <p:sp>
        <p:nvSpPr>
          <p:cNvPr id="34829" name="Text Box 10"/>
          <p:cNvSpPr txBox="1">
            <a:spLocks noChangeArrowheads="1"/>
          </p:cNvSpPr>
          <p:nvPr/>
        </p:nvSpPr>
        <p:spPr bwMode="auto">
          <a:xfrm>
            <a:off x="4284663" y="7505700"/>
            <a:ext cx="3779837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1600">
                <a:latin typeface="Calibri" pitchFamily="34" charset="0"/>
              </a:rPr>
              <a:t>“</a:t>
            </a:r>
            <a:endParaRPr lang="es-ES" sz="1400" i="1">
              <a:latin typeface="Calibri" pitchFamily="34" charset="0"/>
            </a:endParaRPr>
          </a:p>
        </p:txBody>
      </p:sp>
      <p:sp>
        <p:nvSpPr>
          <p:cNvPr id="16" name="15 Elipse"/>
          <p:cNvSpPr/>
          <p:nvPr/>
        </p:nvSpPr>
        <p:spPr>
          <a:xfrm>
            <a:off x="7092950" y="3779837"/>
            <a:ext cx="1763713" cy="836612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400" b="1" dirty="0">
                <a:solidFill>
                  <a:schemeClr val="bg1"/>
                </a:solidFill>
                <a:latin typeface="Agency FB" pitchFamily="34" charset="0"/>
              </a:rPr>
              <a:t>1875</a:t>
            </a:r>
          </a:p>
        </p:txBody>
      </p:sp>
      <p:sp>
        <p:nvSpPr>
          <p:cNvPr id="11" name="1 Título"/>
          <p:cNvSpPr txBox="1">
            <a:spLocks/>
          </p:cNvSpPr>
          <p:nvPr/>
        </p:nvSpPr>
        <p:spPr>
          <a:xfrm>
            <a:off x="2255837" y="1181100"/>
            <a:ext cx="6450013" cy="1893887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MX" sz="4400" dirty="0" err="1">
                <a:latin typeface="+mj-lt"/>
                <a:ea typeface="+mj-ea"/>
                <a:cs typeface="+mj-cs"/>
              </a:rPr>
              <a:t>Josiah</a:t>
            </a:r>
            <a:r>
              <a:rPr lang="es-MX" sz="4400" dirty="0">
                <a:latin typeface="+mj-lt"/>
                <a:ea typeface="+mj-ea"/>
                <a:cs typeface="+mj-cs"/>
              </a:rPr>
              <a:t> </a:t>
            </a:r>
            <a:r>
              <a:rPr lang="es-MX" sz="4400" dirty="0" err="1">
                <a:latin typeface="+mj-lt"/>
                <a:ea typeface="+mj-ea"/>
                <a:cs typeface="+mj-cs"/>
              </a:rPr>
              <a:t>Willard</a:t>
            </a:r>
            <a:r>
              <a:rPr lang="es-MX" sz="4400" dirty="0">
                <a:latin typeface="+mj-lt"/>
                <a:ea typeface="+mj-ea"/>
                <a:cs typeface="+mj-cs"/>
              </a:rPr>
              <a:t> </a:t>
            </a:r>
            <a:r>
              <a:rPr lang="es-MX" sz="4400" dirty="0" err="1">
                <a:latin typeface="+mj-lt"/>
                <a:ea typeface="+mj-ea"/>
                <a:cs typeface="+mj-cs"/>
              </a:rPr>
              <a:t>Gibbs</a:t>
            </a:r>
            <a:r>
              <a:rPr lang="es-MX" sz="4400" dirty="0">
                <a:latin typeface="+mj-lt"/>
                <a:ea typeface="+mj-ea"/>
                <a:cs typeface="+mj-cs"/>
              </a:rPr>
              <a:t>: 1839-1903</a:t>
            </a:r>
          </a:p>
        </p:txBody>
      </p:sp>
    </p:spTree>
    <p:extLst>
      <p:ext uri="{BB962C8B-B14F-4D97-AF65-F5344CB8AC3E}">
        <p14:creationId xmlns="" xmlns:p14="http://schemas.microsoft.com/office/powerpoint/2010/main" val="1422316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78338" y="2504295"/>
            <a:ext cx="8339985" cy="3054479"/>
          </a:xfrm>
          <a:solidFill>
            <a:srgbClr val="FFFF00"/>
          </a:solidFill>
          <a:ln w="15875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/>
            <a:r>
              <a:rPr lang="es-MX" sz="3600" i="1" dirty="0" smtClean="0"/>
              <a:t>PERO EL MÉTODO CIENTÍFICO IBA Y CONTINUA ENCONTRANDOSE CON FORMIDABLES FENÓMENOS…… QUE NO LO DESCALIFICAN PERO LO PONEN A PRUEBA</a:t>
            </a:r>
            <a:endParaRPr lang="es-ES" sz="3600" i="1" dirty="0"/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217379" y="141746"/>
            <a:ext cx="8600944" cy="2137991"/>
          </a:xfrm>
          <a:prstGeom prst="rect">
            <a:avLst/>
          </a:prstGeom>
          <a:solidFill>
            <a:srgbClr val="FFFF00"/>
          </a:solidFill>
          <a:ln w="15875"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3600" i="1" dirty="0" smtClean="0"/>
              <a:t>EL MÉTODO CIENTÍFICO SISTEMATIZA Y COMPRUEBA EL CONOCIMIENTO PARA PODER LLAMARLO….. CIENCIA</a:t>
            </a:r>
            <a:endParaRPr lang="es-ES" sz="3600" i="1" dirty="0"/>
          </a:p>
        </p:txBody>
      </p:sp>
      <p:sp>
        <p:nvSpPr>
          <p:cNvPr id="5" name="Rectangle 64"/>
          <p:cNvSpPr>
            <a:spLocks noChangeArrowheads="1"/>
          </p:cNvSpPr>
          <p:nvPr/>
        </p:nvSpPr>
        <p:spPr bwMode="auto">
          <a:xfrm>
            <a:off x="1187450" y="5558774"/>
            <a:ext cx="701675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ES" b="1" dirty="0" smtClean="0"/>
              <a:t>ciencia</a:t>
            </a:r>
            <a:endParaRPr lang="es-MX" altLang="es-ES" dirty="0"/>
          </a:p>
          <a:p>
            <a:pPr algn="ctr" eaLnBrk="1" hangingPunct="1"/>
            <a:r>
              <a:rPr lang="es-MX" altLang="es-ES" dirty="0"/>
              <a:t>Del gr. </a:t>
            </a:r>
            <a:r>
              <a:rPr lang="es-MX" altLang="es-ES" i="1" dirty="0" err="1" smtClean="0"/>
              <a:t>scindere</a:t>
            </a:r>
            <a:r>
              <a:rPr lang="es-MX" altLang="es-ES" dirty="0" smtClean="0"/>
              <a:t>: cortar, dividir</a:t>
            </a:r>
          </a:p>
          <a:p>
            <a:pPr algn="ctr" eaLnBrk="1" hangingPunct="1"/>
            <a:r>
              <a:rPr lang="es-MX" altLang="es-ES" dirty="0" smtClean="0"/>
              <a:t>Dividir para distinguir, poder discernir y finalmente saber para conocer</a:t>
            </a:r>
            <a:endParaRPr lang="es-MX" altLang="es-ES" dirty="0"/>
          </a:p>
        </p:txBody>
      </p:sp>
    </p:spTree>
    <p:extLst>
      <p:ext uri="{BB962C8B-B14F-4D97-AF65-F5344CB8AC3E}">
        <p14:creationId xmlns="" xmlns:p14="http://schemas.microsoft.com/office/powerpoint/2010/main" val="2341778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 noChangeArrowheads="1"/>
          </p:cNvSpPr>
          <p:nvPr>
            <p:ph type="title"/>
          </p:nvPr>
        </p:nvSpPr>
        <p:spPr>
          <a:xfrm>
            <a:off x="123915" y="606572"/>
            <a:ext cx="3433932" cy="1145697"/>
          </a:xfrm>
          <a:blipFill>
            <a:blip r:embed="rId2"/>
            <a:tile tx="0" ty="0" sx="100000" sy="100000" flip="none" algn="tl"/>
          </a:blipFill>
          <a:ln w="12700">
            <a:solidFill>
              <a:srgbClr val="C00000"/>
            </a:solidFill>
          </a:ln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es-MX" sz="2200" b="1" dirty="0"/>
              <a:t>1 metro: El inicio, la organización perceptible de la materia</a:t>
            </a:r>
            <a:endParaRPr lang="es-ES" sz="2200" b="1" dirty="0"/>
          </a:p>
        </p:txBody>
      </p:sp>
      <p:pic>
        <p:nvPicPr>
          <p:cNvPr id="13314" name="Picture 4" descr="1metr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92278" y="1991628"/>
            <a:ext cx="6496251" cy="4167724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14 CuadroTexto"/>
          <p:cNvSpPr txBox="1">
            <a:spLocks noChangeArrowheads="1"/>
          </p:cNvSpPr>
          <p:nvPr/>
        </p:nvSpPr>
        <p:spPr bwMode="auto">
          <a:xfrm>
            <a:off x="0" y="0"/>
            <a:ext cx="9144000" cy="52387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2800" b="1" i="1" dirty="0" smtClean="0">
                <a:solidFill>
                  <a:schemeClr val="bg1"/>
                </a:solidFill>
                <a:latin typeface="Times New Roman" pitchFamily="18" charset="0"/>
                <a:ea typeface="Adobe Song Std L" pitchFamily="18" charset="-128"/>
                <a:cs typeface="Times New Roman" pitchFamily="18" charset="0"/>
              </a:rPr>
              <a:t>LA INSOPORTABLE VACUIDAD DE LA MATERIA </a:t>
            </a:r>
            <a:r>
              <a:rPr lang="es-MX" sz="2800" b="1" i="1" baseline="30000" dirty="0" smtClean="0">
                <a:solidFill>
                  <a:schemeClr val="bg1"/>
                </a:solidFill>
                <a:latin typeface="Times New Roman" pitchFamily="18" charset="0"/>
                <a:ea typeface="Adobe Song Std L" pitchFamily="18" charset="-128"/>
                <a:cs typeface="Times New Roman" pitchFamily="18" charset="0"/>
              </a:rPr>
              <a:t>[1]</a:t>
            </a:r>
            <a:endParaRPr lang="es-MX" sz="2800" b="1" i="1" baseline="30000" dirty="0">
              <a:solidFill>
                <a:schemeClr val="bg1"/>
              </a:solidFill>
              <a:latin typeface="Times New Roman" pitchFamily="18" charset="0"/>
              <a:ea typeface="Adobe Song Std L" pitchFamily="18" charset="-128"/>
              <a:cs typeface="Times New Roman" pitchFamily="18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0" y="6550223"/>
            <a:ext cx="37444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smtClean="0"/>
              <a:t>[1] Tomado del Autor John Davies</a:t>
            </a:r>
            <a:endParaRPr lang="es-MX" sz="1400" dirty="0"/>
          </a:p>
        </p:txBody>
      </p:sp>
      <p:sp>
        <p:nvSpPr>
          <p:cNvPr id="2" name="Rectángulo redondeado 1"/>
          <p:cNvSpPr/>
          <p:nvPr/>
        </p:nvSpPr>
        <p:spPr>
          <a:xfrm>
            <a:off x="6691745" y="5604289"/>
            <a:ext cx="2236125" cy="1110126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6000" dirty="0" smtClean="0"/>
              <a:t>1</a:t>
            </a:r>
            <a:endParaRPr lang="es-ES" sz="6000" dirty="0"/>
          </a:p>
        </p:txBody>
      </p:sp>
    </p:spTree>
    <p:extLst>
      <p:ext uri="{BB962C8B-B14F-4D97-AF65-F5344CB8AC3E}">
        <p14:creationId xmlns="" xmlns:p14="http://schemas.microsoft.com/office/powerpoint/2010/main" val="226899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 descr="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9418" y="1695276"/>
            <a:ext cx="6614363" cy="4300308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157166" y="207561"/>
            <a:ext cx="3433932" cy="1145697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12700">
            <a:solidFill>
              <a:srgbClr val="C00000"/>
            </a:solidFill>
          </a:ln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s-MX" sz="2300" b="1" dirty="0"/>
              <a:t>10 cm: Piel aún parece impermeable, pliegues de flexión</a:t>
            </a:r>
            <a:endParaRPr lang="es-ES" sz="2300" b="1" dirty="0"/>
          </a:p>
        </p:txBody>
      </p:sp>
      <p:sp>
        <p:nvSpPr>
          <p:cNvPr id="5" name="Rectángulo redondeado 4"/>
          <p:cNvSpPr/>
          <p:nvPr/>
        </p:nvSpPr>
        <p:spPr>
          <a:xfrm>
            <a:off x="6758247" y="5604289"/>
            <a:ext cx="2169623" cy="1110126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6000" dirty="0" smtClean="0"/>
              <a:t>0.1</a:t>
            </a:r>
            <a:endParaRPr lang="es-ES" sz="6000" dirty="0"/>
          </a:p>
        </p:txBody>
      </p:sp>
    </p:spTree>
    <p:extLst>
      <p:ext uri="{BB962C8B-B14F-4D97-AF65-F5344CB8AC3E}">
        <p14:creationId xmlns="" xmlns:p14="http://schemas.microsoft.com/office/powerpoint/2010/main" val="4043476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 descr="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2988" y="1628775"/>
            <a:ext cx="7105650" cy="4867275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157166" y="207561"/>
            <a:ext cx="3433932" cy="1145697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12700">
            <a:solidFill>
              <a:srgbClr val="C00000"/>
            </a:solidFill>
          </a:ln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s-MX" sz="2200" b="1" dirty="0"/>
              <a:t>1 cm: Piel rugosa, crestas </a:t>
            </a:r>
            <a:r>
              <a:rPr lang="es-MX" sz="2200" b="1" dirty="0" err="1"/>
              <a:t>dermopapilares</a:t>
            </a:r>
            <a:r>
              <a:rPr lang="es-MX" sz="2200" b="1" dirty="0"/>
              <a:t> de la huella dactilar</a:t>
            </a:r>
            <a:endParaRPr lang="es-ES" sz="2200" b="1" dirty="0"/>
          </a:p>
        </p:txBody>
      </p:sp>
      <p:sp>
        <p:nvSpPr>
          <p:cNvPr id="5" name="Rectángulo redondeado 4"/>
          <p:cNvSpPr/>
          <p:nvPr/>
        </p:nvSpPr>
        <p:spPr>
          <a:xfrm>
            <a:off x="6525491" y="5604289"/>
            <a:ext cx="2402379" cy="1110126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6000" dirty="0" smtClean="0"/>
              <a:t>0.01</a:t>
            </a:r>
            <a:endParaRPr lang="es-ES" sz="6000" dirty="0"/>
          </a:p>
        </p:txBody>
      </p:sp>
    </p:spTree>
    <p:extLst>
      <p:ext uri="{BB962C8B-B14F-4D97-AF65-F5344CB8AC3E}">
        <p14:creationId xmlns="" xmlns:p14="http://schemas.microsoft.com/office/powerpoint/2010/main" val="1626453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 descr="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59366" y="1570586"/>
            <a:ext cx="7096125" cy="4857750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Rectángulo redondeado 3"/>
          <p:cNvSpPr/>
          <p:nvPr/>
        </p:nvSpPr>
        <p:spPr>
          <a:xfrm>
            <a:off x="6292735" y="5604289"/>
            <a:ext cx="2635135" cy="1110126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6000" dirty="0" smtClean="0"/>
              <a:t>0.001</a:t>
            </a:r>
            <a:endParaRPr lang="es-ES" sz="6000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57166" y="207561"/>
            <a:ext cx="3433932" cy="1145697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12700">
            <a:solidFill>
              <a:srgbClr val="C00000"/>
            </a:solidFill>
          </a:ln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s-MX" sz="2200" b="1" dirty="0"/>
              <a:t>1 mm: Poros de la piel. Microscopio óptico.</a:t>
            </a:r>
            <a:endParaRPr lang="es-ES" sz="2200" b="1" dirty="0"/>
          </a:p>
        </p:txBody>
      </p:sp>
    </p:spTree>
    <p:extLst>
      <p:ext uri="{BB962C8B-B14F-4D97-AF65-F5344CB8AC3E}">
        <p14:creationId xmlns="" xmlns:p14="http://schemas.microsoft.com/office/powerpoint/2010/main" val="3306090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 descr="10-4metr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2988" y="1628775"/>
            <a:ext cx="7067550" cy="4876800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Rectángulo redondeado 3"/>
          <p:cNvSpPr/>
          <p:nvPr/>
        </p:nvSpPr>
        <p:spPr>
          <a:xfrm>
            <a:off x="6292735" y="5604289"/>
            <a:ext cx="2635135" cy="1110126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6000" dirty="0" smtClean="0"/>
              <a:t>10</a:t>
            </a:r>
            <a:r>
              <a:rPr lang="es-MX" sz="6000" baseline="30000" dirty="0" smtClean="0"/>
              <a:t>-</a:t>
            </a:r>
            <a:r>
              <a:rPr lang="es-MX" sz="6000" baseline="30000" dirty="0"/>
              <a:t>4</a:t>
            </a:r>
            <a:endParaRPr lang="es-ES" sz="6000" baseline="30000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57165" y="207561"/>
            <a:ext cx="3957635" cy="1145697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12700">
            <a:solidFill>
              <a:srgbClr val="C00000"/>
            </a:solidFill>
          </a:ln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s-MX" sz="2100" b="1" dirty="0"/>
              <a:t>10</a:t>
            </a:r>
            <a:r>
              <a:rPr lang="es-MX" sz="2100" b="1" baseline="30000" dirty="0"/>
              <a:t>-4</a:t>
            </a:r>
            <a:r>
              <a:rPr lang="es-MX" sz="2100" b="1" dirty="0"/>
              <a:t> m: Vapor de agua saliendo de los poros de la piel</a:t>
            </a:r>
            <a:endParaRPr lang="es-ES" sz="2100" b="1" dirty="0"/>
          </a:p>
        </p:txBody>
      </p:sp>
    </p:spTree>
    <p:extLst>
      <p:ext uri="{BB962C8B-B14F-4D97-AF65-F5344CB8AC3E}">
        <p14:creationId xmlns="" xmlns:p14="http://schemas.microsoft.com/office/powerpoint/2010/main" val="635860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 descr="10-5metr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9033" y="1571106"/>
            <a:ext cx="7047053" cy="4762772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14 CuadroTexto"/>
          <p:cNvSpPr txBox="1">
            <a:spLocks noChangeArrowheads="1"/>
          </p:cNvSpPr>
          <p:nvPr/>
        </p:nvSpPr>
        <p:spPr bwMode="auto">
          <a:xfrm>
            <a:off x="0" y="0"/>
            <a:ext cx="9144000" cy="52387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2800" b="1" i="1" dirty="0" smtClean="0">
                <a:solidFill>
                  <a:schemeClr val="bg1"/>
                </a:solidFill>
                <a:latin typeface="Times New Roman" pitchFamily="18" charset="0"/>
                <a:ea typeface="Adobe Song Std L" pitchFamily="18" charset="-128"/>
                <a:cs typeface="Times New Roman" pitchFamily="18" charset="0"/>
              </a:rPr>
              <a:t>Nivel celular</a:t>
            </a:r>
            <a:endParaRPr lang="es-MX" sz="2800" b="1" i="1" baseline="30000" dirty="0">
              <a:solidFill>
                <a:schemeClr val="bg1"/>
              </a:solidFill>
              <a:latin typeface="Times New Roman" pitchFamily="18" charset="0"/>
              <a:ea typeface="Adobe Song Std L" pitchFamily="18" charset="-128"/>
              <a:cs typeface="Times New Roman" pitchFamily="18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523875"/>
            <a:ext cx="4048298" cy="905914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12700">
            <a:solidFill>
              <a:srgbClr val="C00000"/>
            </a:solidFill>
          </a:ln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s-MX" sz="2000" b="1" dirty="0"/>
              <a:t>10</a:t>
            </a:r>
            <a:r>
              <a:rPr lang="es-MX" sz="2000" b="1" baseline="30000" dirty="0"/>
              <a:t>-5</a:t>
            </a:r>
            <a:r>
              <a:rPr lang="es-MX" sz="2000" b="1" dirty="0"/>
              <a:t>m: Glóbulos rojos y blancos</a:t>
            </a:r>
            <a:endParaRPr lang="es-ES" sz="2000" b="1" dirty="0"/>
          </a:p>
        </p:txBody>
      </p:sp>
      <p:sp>
        <p:nvSpPr>
          <p:cNvPr id="6" name="Rectángulo redondeado 5"/>
          <p:cNvSpPr/>
          <p:nvPr/>
        </p:nvSpPr>
        <p:spPr>
          <a:xfrm>
            <a:off x="6292735" y="5604289"/>
            <a:ext cx="2635135" cy="1110126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6000" dirty="0" smtClean="0"/>
              <a:t>10</a:t>
            </a:r>
            <a:r>
              <a:rPr lang="es-MX" sz="6000" baseline="30000" dirty="0" smtClean="0"/>
              <a:t>-5</a:t>
            </a:r>
            <a:endParaRPr lang="es-ES" sz="6000" baseline="30000" dirty="0"/>
          </a:p>
        </p:txBody>
      </p:sp>
    </p:spTree>
    <p:extLst>
      <p:ext uri="{BB962C8B-B14F-4D97-AF65-F5344CB8AC3E}">
        <p14:creationId xmlns="" xmlns:p14="http://schemas.microsoft.com/office/powerpoint/2010/main" val="195062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" descr="10-6metr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993311"/>
            <a:ext cx="6653932" cy="4507502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14 CuadroTexto"/>
          <p:cNvSpPr txBox="1">
            <a:spLocks noChangeArrowheads="1"/>
          </p:cNvSpPr>
          <p:nvPr/>
        </p:nvSpPr>
        <p:spPr bwMode="auto">
          <a:xfrm>
            <a:off x="0" y="0"/>
            <a:ext cx="9144000" cy="52387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2800" b="1" i="1" dirty="0" smtClean="0">
                <a:solidFill>
                  <a:schemeClr val="bg1"/>
                </a:solidFill>
                <a:latin typeface="Times New Roman" pitchFamily="18" charset="0"/>
                <a:ea typeface="Adobe Song Std L" pitchFamily="18" charset="-128"/>
                <a:cs typeface="Times New Roman" pitchFamily="18" charset="0"/>
              </a:rPr>
              <a:t>Nivel núcleo celular</a:t>
            </a:r>
            <a:endParaRPr lang="es-MX" sz="2800" b="1" i="1" baseline="30000" dirty="0">
              <a:solidFill>
                <a:schemeClr val="bg1"/>
              </a:solidFill>
              <a:latin typeface="Times New Roman" pitchFamily="18" charset="0"/>
              <a:ea typeface="Adobe Song Std L" pitchFamily="18" charset="-128"/>
              <a:cs typeface="Times New Roman" pitchFamily="18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523876"/>
            <a:ext cx="4048298" cy="905914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12700">
            <a:solidFill>
              <a:srgbClr val="C00000"/>
            </a:solidFill>
          </a:ln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s-MX" sz="2000" b="1" dirty="0"/>
              <a:t>10</a:t>
            </a:r>
            <a:r>
              <a:rPr lang="es-MX" sz="2000" b="1" baseline="30000" dirty="0"/>
              <a:t>-6</a:t>
            </a:r>
            <a:r>
              <a:rPr lang="es-MX" sz="2000" b="1" dirty="0"/>
              <a:t>m: Se atravesó membrana del linfocito. Núcleo celular</a:t>
            </a:r>
            <a:endParaRPr lang="es-ES" sz="2000" b="1" dirty="0"/>
          </a:p>
        </p:txBody>
      </p:sp>
      <p:sp>
        <p:nvSpPr>
          <p:cNvPr id="6" name="Rectángulo redondeado 5"/>
          <p:cNvSpPr/>
          <p:nvPr/>
        </p:nvSpPr>
        <p:spPr>
          <a:xfrm>
            <a:off x="6292735" y="5604289"/>
            <a:ext cx="2635135" cy="1110126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6000" dirty="0" smtClean="0"/>
              <a:t>10</a:t>
            </a:r>
            <a:r>
              <a:rPr lang="es-MX" sz="6000" baseline="30000" dirty="0" smtClean="0"/>
              <a:t>-6</a:t>
            </a:r>
            <a:endParaRPr lang="es-ES" sz="6000" baseline="30000" dirty="0"/>
          </a:p>
        </p:txBody>
      </p:sp>
    </p:spTree>
    <p:extLst>
      <p:ext uri="{BB962C8B-B14F-4D97-AF65-F5344CB8AC3E}">
        <p14:creationId xmlns="" xmlns:p14="http://schemas.microsoft.com/office/powerpoint/2010/main" val="3809693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987" y="3533860"/>
            <a:ext cx="8754947" cy="3132946"/>
          </a:xfrm>
          <a:prstGeom prst="rect">
            <a:avLst/>
          </a:prstGeom>
          <a:ln w="15875">
            <a:solidFill>
              <a:schemeClr val="tx1"/>
            </a:solidFill>
          </a:ln>
        </p:spPr>
      </p:pic>
      <p:sp>
        <p:nvSpPr>
          <p:cNvPr id="6" name="13 CuadroTexto"/>
          <p:cNvSpPr txBox="1">
            <a:spLocks noChangeArrowheads="1"/>
          </p:cNvSpPr>
          <p:nvPr/>
        </p:nvSpPr>
        <p:spPr bwMode="auto">
          <a:xfrm>
            <a:off x="0" y="3637"/>
            <a:ext cx="9144000" cy="52387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MX" sz="2800" b="1" i="1" dirty="0" smtClean="0">
                <a:solidFill>
                  <a:schemeClr val="bg1"/>
                </a:solidFill>
                <a:latin typeface="Times New Roman" pitchFamily="18" charset="0"/>
                <a:ea typeface="Adobe Song Std L" pitchFamily="18" charset="-128"/>
                <a:cs typeface="Times New Roman" pitchFamily="18" charset="0"/>
              </a:rPr>
              <a:t>La línea de tiempo de la civilizaciones</a:t>
            </a:r>
            <a:endParaRPr lang="es-MX" sz="2800" b="1" i="1" dirty="0">
              <a:solidFill>
                <a:schemeClr val="bg1"/>
              </a:solidFill>
              <a:latin typeface="Times New Roman" pitchFamily="18" charset="0"/>
              <a:ea typeface="Adobe Song Std L" pitchFamily="18" charset="-128"/>
              <a:cs typeface="Times New Roman" pitchFamily="18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706582" y="764770"/>
            <a:ext cx="492113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Agricultura y Ganadería (8000 </a:t>
            </a:r>
            <a:r>
              <a:rPr lang="es-MX" dirty="0" err="1" smtClean="0"/>
              <a:t>aC</a:t>
            </a:r>
            <a:r>
              <a:rPr lang="es-MX" dirty="0" smtClean="0"/>
              <a:t>)</a:t>
            </a:r>
          </a:p>
          <a:p>
            <a:r>
              <a:rPr lang="es-MX" dirty="0" smtClean="0"/>
              <a:t>Cerveza (6000 </a:t>
            </a:r>
            <a:r>
              <a:rPr lang="es-MX" dirty="0" err="1" smtClean="0"/>
              <a:t>aC</a:t>
            </a:r>
            <a:r>
              <a:rPr lang="es-MX" dirty="0" smtClean="0"/>
              <a:t>)</a:t>
            </a:r>
          </a:p>
          <a:p>
            <a:r>
              <a:rPr lang="es-MX" dirty="0" smtClean="0"/>
              <a:t>Primeros asentamientos Mesopotamia (5500 </a:t>
            </a:r>
            <a:r>
              <a:rPr lang="es-MX" dirty="0" err="1" smtClean="0"/>
              <a:t>aC</a:t>
            </a:r>
            <a:r>
              <a:rPr lang="es-MX" dirty="0" smtClean="0"/>
              <a:t>)</a:t>
            </a:r>
          </a:p>
          <a:p>
            <a:r>
              <a:rPr lang="es-MX" dirty="0" smtClean="0"/>
              <a:t>Uso de la pala (4500 </a:t>
            </a:r>
            <a:r>
              <a:rPr lang="es-MX" dirty="0" err="1" smtClean="0"/>
              <a:t>aC</a:t>
            </a:r>
            <a:r>
              <a:rPr lang="es-MX" dirty="0" smtClean="0"/>
              <a:t>)</a:t>
            </a:r>
          </a:p>
          <a:p>
            <a:r>
              <a:rPr lang="es-MX" dirty="0" smtClean="0"/>
              <a:t>Cobre y bronce (Cu + Sn)  (4250 </a:t>
            </a:r>
            <a:r>
              <a:rPr lang="es-MX" dirty="0" err="1" smtClean="0"/>
              <a:t>aC</a:t>
            </a:r>
            <a:r>
              <a:rPr lang="es-MX" dirty="0" smtClean="0"/>
              <a:t>)</a:t>
            </a:r>
          </a:p>
          <a:p>
            <a:r>
              <a:rPr lang="es-MX" dirty="0" smtClean="0"/>
              <a:t>La rueda (4000 </a:t>
            </a:r>
            <a:r>
              <a:rPr lang="es-MX" dirty="0" err="1" smtClean="0"/>
              <a:t>aC</a:t>
            </a:r>
            <a:r>
              <a:rPr lang="es-MX" dirty="0" smtClean="0"/>
              <a:t>)</a:t>
            </a:r>
          </a:p>
          <a:p>
            <a:r>
              <a:rPr lang="es-MX" dirty="0" smtClean="0"/>
              <a:t>La escritura (3400 </a:t>
            </a:r>
            <a:r>
              <a:rPr lang="es-MX" dirty="0" err="1" smtClean="0"/>
              <a:t>aC</a:t>
            </a:r>
            <a:r>
              <a:rPr lang="es-MX" dirty="0" smtClean="0"/>
              <a:t>)</a:t>
            </a:r>
          </a:p>
          <a:p>
            <a:r>
              <a:rPr lang="es-MX" dirty="0" smtClean="0"/>
              <a:t>Velas de navegación (3200 </a:t>
            </a:r>
            <a:r>
              <a:rPr lang="es-MX" dirty="0" err="1" smtClean="0"/>
              <a:t>aC</a:t>
            </a:r>
            <a:r>
              <a:rPr lang="es-MX" dirty="0" smtClean="0"/>
              <a:t>)</a:t>
            </a:r>
          </a:p>
          <a:p>
            <a:r>
              <a:rPr lang="es-MX" dirty="0" smtClean="0"/>
              <a:t>Ladrillos de construcción (3000 </a:t>
            </a:r>
            <a:r>
              <a:rPr lang="es-MX" dirty="0" err="1" smtClean="0"/>
              <a:t>aC</a:t>
            </a:r>
            <a:r>
              <a:rPr lang="es-MX" dirty="0" smtClean="0"/>
              <a:t>)</a:t>
            </a:r>
          </a:p>
        </p:txBody>
      </p:sp>
    </p:spTree>
    <p:extLst>
      <p:ext uri="{BB962C8B-B14F-4D97-AF65-F5344CB8AC3E}">
        <p14:creationId xmlns="" xmlns:p14="http://schemas.microsoft.com/office/powerpoint/2010/main" val="3331620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4" descr="10-7metr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988840"/>
            <a:ext cx="7086600" cy="4648200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14 CuadroTexto"/>
          <p:cNvSpPr txBox="1">
            <a:spLocks noChangeArrowheads="1"/>
          </p:cNvSpPr>
          <p:nvPr/>
        </p:nvSpPr>
        <p:spPr bwMode="auto">
          <a:xfrm>
            <a:off x="0" y="0"/>
            <a:ext cx="9144000" cy="52387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2800" b="1" i="1" dirty="0" smtClean="0">
                <a:solidFill>
                  <a:schemeClr val="bg1"/>
                </a:solidFill>
                <a:latin typeface="Times New Roman" pitchFamily="18" charset="0"/>
                <a:ea typeface="Adobe Song Std L" pitchFamily="18" charset="-128"/>
                <a:cs typeface="Times New Roman" pitchFamily="18" charset="0"/>
              </a:rPr>
              <a:t>Nivel moléculas</a:t>
            </a:r>
            <a:endParaRPr lang="es-MX" sz="2800" b="1" i="1" baseline="30000" dirty="0">
              <a:solidFill>
                <a:schemeClr val="bg1"/>
              </a:solidFill>
              <a:latin typeface="Times New Roman" pitchFamily="18" charset="0"/>
              <a:ea typeface="Adobe Song Std L" pitchFamily="18" charset="-128"/>
              <a:cs typeface="Times New Roman" pitchFamily="18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523876"/>
            <a:ext cx="4048298" cy="905914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12700">
            <a:solidFill>
              <a:srgbClr val="C00000"/>
            </a:solidFill>
          </a:ln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s-MX" sz="2000" b="1" dirty="0"/>
              <a:t>10</a:t>
            </a:r>
            <a:r>
              <a:rPr lang="es-MX" sz="2000" b="1" baseline="30000" dirty="0"/>
              <a:t>-7</a:t>
            </a:r>
            <a:r>
              <a:rPr lang="es-MX" sz="2000" b="1" dirty="0"/>
              <a:t>m: Molécula ADN (mide 1m)  forma cadenas de cromosomas</a:t>
            </a:r>
            <a:endParaRPr lang="es-ES" sz="2000" b="1" dirty="0"/>
          </a:p>
        </p:txBody>
      </p:sp>
      <p:sp>
        <p:nvSpPr>
          <p:cNvPr id="6" name="Rectángulo redondeado 5"/>
          <p:cNvSpPr/>
          <p:nvPr/>
        </p:nvSpPr>
        <p:spPr>
          <a:xfrm>
            <a:off x="6292735" y="5604289"/>
            <a:ext cx="2635135" cy="1110126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6000" dirty="0" smtClean="0"/>
              <a:t>10</a:t>
            </a:r>
            <a:r>
              <a:rPr lang="es-MX" sz="6000" baseline="30000" dirty="0" smtClean="0"/>
              <a:t>-7</a:t>
            </a:r>
            <a:endParaRPr lang="es-ES" sz="6000" baseline="30000" dirty="0"/>
          </a:p>
        </p:txBody>
      </p:sp>
    </p:spTree>
    <p:extLst>
      <p:ext uri="{BB962C8B-B14F-4D97-AF65-F5344CB8AC3E}">
        <p14:creationId xmlns="" xmlns:p14="http://schemas.microsoft.com/office/powerpoint/2010/main" val="864113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0"/>
            <a:ext cx="4048298" cy="905914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12700">
            <a:solidFill>
              <a:srgbClr val="C00000"/>
            </a:solidFill>
          </a:ln>
        </p:spPr>
        <p:txBody>
          <a:bodyPr vert="horz" lIns="91440" tIns="45720" rIns="91440" bIns="45720" rtlCol="0" anchor="ctr">
            <a:normAutofit fontScale="9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s-MX" sz="2000" b="1" dirty="0"/>
              <a:t>10</a:t>
            </a:r>
            <a:r>
              <a:rPr lang="es-MX" sz="2000" b="1" baseline="30000" dirty="0"/>
              <a:t>-8</a:t>
            </a:r>
            <a:r>
              <a:rPr lang="es-MX" sz="2000" b="1" dirty="0"/>
              <a:t>m: Estructura de doble hélice del ADN. Se aprecian moléculas.</a:t>
            </a:r>
            <a:endParaRPr lang="es-ES" sz="2000" b="1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7496" y="1287658"/>
            <a:ext cx="7352381" cy="4980952"/>
          </a:xfrm>
          <a:prstGeom prst="rect">
            <a:avLst/>
          </a:prstGeom>
        </p:spPr>
      </p:pic>
      <p:sp>
        <p:nvSpPr>
          <p:cNvPr id="6" name="Rectángulo redondeado 5"/>
          <p:cNvSpPr/>
          <p:nvPr/>
        </p:nvSpPr>
        <p:spPr>
          <a:xfrm>
            <a:off x="6292735" y="5604289"/>
            <a:ext cx="2635135" cy="1110126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6000" dirty="0" smtClean="0"/>
              <a:t>10</a:t>
            </a:r>
            <a:r>
              <a:rPr lang="es-MX" sz="6000" baseline="30000" dirty="0" smtClean="0"/>
              <a:t>-8</a:t>
            </a:r>
            <a:endParaRPr lang="es-ES" sz="6000" baseline="30000" dirty="0"/>
          </a:p>
        </p:txBody>
      </p:sp>
    </p:spTree>
    <p:extLst>
      <p:ext uri="{BB962C8B-B14F-4D97-AF65-F5344CB8AC3E}">
        <p14:creationId xmlns="" xmlns:p14="http://schemas.microsoft.com/office/powerpoint/2010/main" val="3777891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4" descr="10-9metr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550" y="1773238"/>
            <a:ext cx="7286625" cy="4724400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523875"/>
            <a:ext cx="4048298" cy="905914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12700">
            <a:solidFill>
              <a:srgbClr val="C00000"/>
            </a:solidFill>
          </a:ln>
        </p:spPr>
        <p:txBody>
          <a:bodyPr vert="horz" lIns="91440" tIns="45720" rIns="91440" bIns="45720" rtlCol="0" anchor="ctr">
            <a:normAutofit fontScale="9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s-MX" sz="2000" b="1" dirty="0"/>
              <a:t>10</a:t>
            </a:r>
            <a:r>
              <a:rPr lang="es-MX" sz="2000" b="1" baseline="30000" dirty="0"/>
              <a:t>-9</a:t>
            </a:r>
            <a:r>
              <a:rPr lang="es-MX" sz="2000" b="1" dirty="0"/>
              <a:t>m: Granulosidad de la materia. Microscopio efecto túnel.</a:t>
            </a:r>
            <a:endParaRPr lang="es-ES" sz="2000" b="1" dirty="0"/>
          </a:p>
        </p:txBody>
      </p:sp>
      <p:sp>
        <p:nvSpPr>
          <p:cNvPr id="5" name="14 CuadroTexto"/>
          <p:cNvSpPr txBox="1">
            <a:spLocks noChangeArrowheads="1"/>
          </p:cNvSpPr>
          <p:nvPr/>
        </p:nvSpPr>
        <p:spPr bwMode="auto">
          <a:xfrm>
            <a:off x="0" y="0"/>
            <a:ext cx="9144000" cy="52387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2800" b="1" i="1" dirty="0" smtClean="0">
                <a:solidFill>
                  <a:schemeClr val="bg1"/>
                </a:solidFill>
                <a:latin typeface="Times New Roman" pitchFamily="18" charset="0"/>
                <a:ea typeface="Adobe Song Std L" pitchFamily="18" charset="-128"/>
                <a:cs typeface="Times New Roman" pitchFamily="18" charset="0"/>
              </a:rPr>
              <a:t>Nivel tecnológico actual</a:t>
            </a:r>
            <a:endParaRPr lang="es-MX" sz="2800" b="1" i="1" baseline="30000" dirty="0">
              <a:solidFill>
                <a:schemeClr val="bg1"/>
              </a:solidFill>
              <a:latin typeface="Times New Roman" pitchFamily="18" charset="0"/>
              <a:ea typeface="Adobe Song Std L" pitchFamily="18" charset="-128"/>
              <a:cs typeface="Times New Roman" pitchFamily="18" charset="0"/>
            </a:endParaRPr>
          </a:p>
        </p:txBody>
      </p:sp>
      <p:sp>
        <p:nvSpPr>
          <p:cNvPr id="6" name="Rectángulo redondeado 5"/>
          <p:cNvSpPr/>
          <p:nvPr/>
        </p:nvSpPr>
        <p:spPr>
          <a:xfrm>
            <a:off x="6292735" y="5604289"/>
            <a:ext cx="2635135" cy="1110126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6000" dirty="0" smtClean="0"/>
              <a:t>10</a:t>
            </a:r>
            <a:r>
              <a:rPr lang="es-MX" sz="6000" baseline="30000" dirty="0" smtClean="0"/>
              <a:t>-9</a:t>
            </a:r>
            <a:endParaRPr lang="es-ES" sz="6000" baseline="30000" dirty="0"/>
          </a:p>
        </p:txBody>
      </p:sp>
    </p:spTree>
    <p:extLst>
      <p:ext uri="{BB962C8B-B14F-4D97-AF65-F5344CB8AC3E}">
        <p14:creationId xmlns="" xmlns:p14="http://schemas.microsoft.com/office/powerpoint/2010/main" val="3782953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4" descr="10-10metr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32774" y="1704109"/>
            <a:ext cx="6968337" cy="4660641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14 CuadroTexto"/>
          <p:cNvSpPr txBox="1">
            <a:spLocks noChangeArrowheads="1"/>
          </p:cNvSpPr>
          <p:nvPr/>
        </p:nvSpPr>
        <p:spPr bwMode="auto">
          <a:xfrm>
            <a:off x="0" y="0"/>
            <a:ext cx="9144000" cy="52387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2800" b="1" i="1" dirty="0" smtClean="0">
                <a:solidFill>
                  <a:schemeClr val="bg1"/>
                </a:solidFill>
                <a:latin typeface="Times New Roman" pitchFamily="18" charset="0"/>
                <a:ea typeface="Adobe Song Std L" pitchFamily="18" charset="-128"/>
                <a:cs typeface="Times New Roman" pitchFamily="18" charset="0"/>
              </a:rPr>
              <a:t>Nivel atómico</a:t>
            </a:r>
            <a:endParaRPr lang="es-MX" sz="2800" b="1" i="1" baseline="30000" dirty="0">
              <a:solidFill>
                <a:schemeClr val="bg1"/>
              </a:solidFill>
              <a:latin typeface="Times New Roman" pitchFamily="18" charset="0"/>
              <a:ea typeface="Adobe Song Std L" pitchFamily="18" charset="-128"/>
              <a:cs typeface="Times New Roman" pitchFamily="18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523875"/>
            <a:ext cx="4430684" cy="905914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12700">
            <a:solidFill>
              <a:srgbClr val="C00000"/>
            </a:solidFill>
          </a:ln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s-MX" sz="2000" b="1" dirty="0"/>
              <a:t>10</a:t>
            </a:r>
            <a:r>
              <a:rPr lang="es-MX" sz="2000" b="1" baseline="30000" dirty="0"/>
              <a:t>-10</a:t>
            </a:r>
            <a:r>
              <a:rPr lang="es-MX" sz="2000" b="1" dirty="0"/>
              <a:t>m: Se distingue un átomo de C</a:t>
            </a:r>
            <a:endParaRPr lang="es-ES" sz="2000" b="1" dirty="0"/>
          </a:p>
        </p:txBody>
      </p:sp>
      <p:sp>
        <p:nvSpPr>
          <p:cNvPr id="6" name="Rectángulo redondeado 5"/>
          <p:cNvSpPr/>
          <p:nvPr/>
        </p:nvSpPr>
        <p:spPr>
          <a:xfrm>
            <a:off x="6292735" y="5604289"/>
            <a:ext cx="2635135" cy="1110126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6000" dirty="0" smtClean="0"/>
              <a:t>10</a:t>
            </a:r>
            <a:r>
              <a:rPr lang="es-MX" sz="6000" baseline="30000" dirty="0" smtClean="0"/>
              <a:t>-10</a:t>
            </a:r>
            <a:endParaRPr lang="es-ES" sz="6000" baseline="30000" dirty="0"/>
          </a:p>
        </p:txBody>
      </p:sp>
    </p:spTree>
    <p:extLst>
      <p:ext uri="{BB962C8B-B14F-4D97-AF65-F5344CB8AC3E}">
        <p14:creationId xmlns="" xmlns:p14="http://schemas.microsoft.com/office/powerpoint/2010/main" val="3526800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4" descr="10-11metr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6013" y="1700213"/>
            <a:ext cx="7077075" cy="4629150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523875"/>
            <a:ext cx="4430684" cy="905914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12700">
            <a:solidFill>
              <a:srgbClr val="C00000"/>
            </a:solidFill>
          </a:ln>
        </p:spPr>
        <p:txBody>
          <a:bodyPr vert="horz" lIns="91440" tIns="45720" rIns="91440" bIns="45720" rtlCol="0" anchor="ctr">
            <a:normAutofit fontScale="9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s-MX" sz="2000" b="1" dirty="0"/>
              <a:t>10</a:t>
            </a:r>
            <a:r>
              <a:rPr lang="es-MX" sz="2000" b="1" baseline="30000" dirty="0"/>
              <a:t>-11</a:t>
            </a:r>
            <a:r>
              <a:rPr lang="es-MX" sz="2000" b="1" dirty="0"/>
              <a:t>m: Atrás la nube electrones. Casi toda la masa está en núcleo: Vacío</a:t>
            </a:r>
            <a:endParaRPr lang="es-ES" sz="2000" b="1" dirty="0"/>
          </a:p>
        </p:txBody>
      </p:sp>
      <p:sp>
        <p:nvSpPr>
          <p:cNvPr id="5" name="Rectángulo redondeado 4"/>
          <p:cNvSpPr/>
          <p:nvPr/>
        </p:nvSpPr>
        <p:spPr>
          <a:xfrm>
            <a:off x="6292735" y="5604289"/>
            <a:ext cx="2635135" cy="1110126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6000" dirty="0" smtClean="0"/>
              <a:t>10</a:t>
            </a:r>
            <a:r>
              <a:rPr lang="es-MX" sz="6000" baseline="30000" dirty="0" smtClean="0"/>
              <a:t>-11</a:t>
            </a:r>
            <a:endParaRPr lang="es-ES" sz="6000" baseline="30000" dirty="0"/>
          </a:p>
        </p:txBody>
      </p:sp>
    </p:spTree>
    <p:extLst>
      <p:ext uri="{BB962C8B-B14F-4D97-AF65-F5344CB8AC3E}">
        <p14:creationId xmlns="" xmlns:p14="http://schemas.microsoft.com/office/powerpoint/2010/main" val="1794997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4" descr="10-12metr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6539" y="1714520"/>
            <a:ext cx="73152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14 CuadroTexto"/>
          <p:cNvSpPr txBox="1">
            <a:spLocks noChangeArrowheads="1"/>
          </p:cNvSpPr>
          <p:nvPr/>
        </p:nvSpPr>
        <p:spPr bwMode="auto">
          <a:xfrm>
            <a:off x="0" y="0"/>
            <a:ext cx="9144000" cy="52387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2800" b="1" i="1" dirty="0" smtClean="0">
                <a:solidFill>
                  <a:schemeClr val="bg1"/>
                </a:solidFill>
                <a:latin typeface="Times New Roman" pitchFamily="18" charset="0"/>
                <a:ea typeface="Adobe Song Std L" pitchFamily="18" charset="-128"/>
                <a:cs typeface="Times New Roman" pitchFamily="18" charset="0"/>
              </a:rPr>
              <a:t>Nivel núcleo atómico</a:t>
            </a:r>
            <a:endParaRPr lang="es-MX" sz="2800" b="1" i="1" baseline="30000" dirty="0">
              <a:solidFill>
                <a:schemeClr val="bg1"/>
              </a:solidFill>
              <a:latin typeface="Times New Roman" pitchFamily="18" charset="0"/>
              <a:ea typeface="Adobe Song Std L" pitchFamily="18" charset="-128"/>
              <a:cs typeface="Times New Roman" pitchFamily="18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523875"/>
            <a:ext cx="4430684" cy="905914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12700">
            <a:solidFill>
              <a:srgbClr val="C00000"/>
            </a:solidFill>
          </a:ln>
        </p:spPr>
        <p:txBody>
          <a:bodyPr vert="horz" lIns="91440" tIns="45720" rIns="91440" bIns="45720" rtlCol="0" anchor="ctr">
            <a:normAutofit fontScale="9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s-MX" sz="2000" b="1" dirty="0"/>
              <a:t>10</a:t>
            </a:r>
            <a:r>
              <a:rPr lang="es-MX" sz="2000" b="1" baseline="30000" dirty="0"/>
              <a:t>-12</a:t>
            </a:r>
            <a:r>
              <a:rPr lang="es-MX" sz="2000" b="1" dirty="0"/>
              <a:t>m: Se vislumbra el núcleo. Poca materia. Grandes campos de fuerza.</a:t>
            </a:r>
            <a:endParaRPr lang="es-ES" sz="2000" b="1" dirty="0"/>
          </a:p>
        </p:txBody>
      </p:sp>
      <p:sp>
        <p:nvSpPr>
          <p:cNvPr id="6" name="Rectángulo redondeado 5"/>
          <p:cNvSpPr/>
          <p:nvPr/>
        </p:nvSpPr>
        <p:spPr>
          <a:xfrm>
            <a:off x="6292735" y="5604289"/>
            <a:ext cx="2635135" cy="1110126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6000" dirty="0" smtClean="0"/>
              <a:t>10</a:t>
            </a:r>
            <a:r>
              <a:rPr lang="es-MX" sz="6000" baseline="30000" dirty="0" smtClean="0"/>
              <a:t>-12</a:t>
            </a:r>
            <a:endParaRPr lang="es-ES" sz="6000" baseline="30000" dirty="0"/>
          </a:p>
        </p:txBody>
      </p:sp>
    </p:spTree>
    <p:extLst>
      <p:ext uri="{BB962C8B-B14F-4D97-AF65-F5344CB8AC3E}">
        <p14:creationId xmlns="" xmlns:p14="http://schemas.microsoft.com/office/powerpoint/2010/main" val="730552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4" descr="10-13metr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550" y="1700213"/>
            <a:ext cx="7267575" cy="4838700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523875"/>
            <a:ext cx="4430684" cy="905914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12700">
            <a:solidFill>
              <a:srgbClr val="C00000"/>
            </a:solidFill>
          </a:ln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s-MX" sz="2100" b="1" dirty="0"/>
              <a:t>10</a:t>
            </a:r>
            <a:r>
              <a:rPr lang="es-MX" sz="2100" b="1" baseline="30000" dirty="0"/>
              <a:t>-13</a:t>
            </a:r>
            <a:r>
              <a:rPr lang="es-MX" sz="2100" b="1" dirty="0"/>
              <a:t>m: Núcleo atómico. Protones y neutrones. Masa sin estructura</a:t>
            </a:r>
            <a:r>
              <a:rPr lang="es-MX" sz="2400" dirty="0"/>
              <a:t>.</a:t>
            </a:r>
            <a:endParaRPr lang="es-ES" sz="2100" b="1" dirty="0">
              <a:solidFill>
                <a:srgbClr val="FF0000"/>
              </a:solidFill>
            </a:endParaRPr>
          </a:p>
        </p:txBody>
      </p:sp>
      <p:sp>
        <p:nvSpPr>
          <p:cNvPr id="5" name="Rectángulo redondeado 4"/>
          <p:cNvSpPr/>
          <p:nvPr/>
        </p:nvSpPr>
        <p:spPr>
          <a:xfrm>
            <a:off x="6292735" y="5604289"/>
            <a:ext cx="2635135" cy="1110126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6000" dirty="0" smtClean="0"/>
              <a:t>10</a:t>
            </a:r>
            <a:r>
              <a:rPr lang="es-MX" sz="6000" baseline="30000" dirty="0" smtClean="0"/>
              <a:t>-13</a:t>
            </a:r>
            <a:endParaRPr lang="es-ES" sz="6000" baseline="30000" dirty="0"/>
          </a:p>
        </p:txBody>
      </p:sp>
    </p:spTree>
    <p:extLst>
      <p:ext uri="{BB962C8B-B14F-4D97-AF65-F5344CB8AC3E}">
        <p14:creationId xmlns="" xmlns:p14="http://schemas.microsoft.com/office/powerpoint/2010/main" val="261688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4" descr="10-14metr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988840"/>
            <a:ext cx="7219950" cy="4686300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14 CuadroTexto"/>
          <p:cNvSpPr txBox="1">
            <a:spLocks noChangeArrowheads="1"/>
          </p:cNvSpPr>
          <p:nvPr/>
        </p:nvSpPr>
        <p:spPr bwMode="auto">
          <a:xfrm>
            <a:off x="0" y="0"/>
            <a:ext cx="9144000" cy="52387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2800" b="1" i="1" dirty="0" smtClean="0">
                <a:solidFill>
                  <a:schemeClr val="bg1"/>
                </a:solidFill>
                <a:latin typeface="Times New Roman" pitchFamily="18" charset="0"/>
                <a:ea typeface="Adobe Song Std L" pitchFamily="18" charset="-128"/>
                <a:cs typeface="Times New Roman" pitchFamily="18" charset="0"/>
              </a:rPr>
              <a:t>Nivel nucleones</a:t>
            </a:r>
            <a:endParaRPr lang="es-MX" sz="2800" b="1" i="1" baseline="30000" dirty="0">
              <a:solidFill>
                <a:schemeClr val="bg1"/>
              </a:solidFill>
              <a:latin typeface="Times New Roman" pitchFamily="18" charset="0"/>
              <a:ea typeface="Adobe Song Std L" pitchFamily="18" charset="-128"/>
              <a:cs typeface="Times New Roman" pitchFamily="18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523875"/>
            <a:ext cx="4430684" cy="905914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12700">
            <a:solidFill>
              <a:srgbClr val="C00000"/>
            </a:solidFill>
          </a:ln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s-MX" sz="2000" b="1" dirty="0"/>
              <a:t>10</a:t>
            </a:r>
            <a:r>
              <a:rPr lang="es-MX" sz="2000" b="1" baseline="30000" dirty="0"/>
              <a:t>-14</a:t>
            </a:r>
            <a:r>
              <a:rPr lang="es-MX" sz="2000" b="1" dirty="0"/>
              <a:t>m: 6 Protones y 6 neutrones en átomo de carbono 12</a:t>
            </a:r>
            <a:endParaRPr lang="es-ES" sz="2000" b="1" dirty="0"/>
          </a:p>
        </p:txBody>
      </p:sp>
      <p:sp>
        <p:nvSpPr>
          <p:cNvPr id="6" name="Rectángulo redondeado 5"/>
          <p:cNvSpPr/>
          <p:nvPr/>
        </p:nvSpPr>
        <p:spPr>
          <a:xfrm>
            <a:off x="6292735" y="5604289"/>
            <a:ext cx="2635135" cy="1110126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6000" dirty="0" smtClean="0"/>
              <a:t>10</a:t>
            </a:r>
            <a:r>
              <a:rPr lang="es-MX" sz="6000" baseline="30000" dirty="0" smtClean="0"/>
              <a:t>-14</a:t>
            </a:r>
            <a:endParaRPr lang="es-ES" sz="6000" baseline="30000" dirty="0"/>
          </a:p>
        </p:txBody>
      </p:sp>
    </p:spTree>
    <p:extLst>
      <p:ext uri="{BB962C8B-B14F-4D97-AF65-F5344CB8AC3E}">
        <p14:creationId xmlns="" xmlns:p14="http://schemas.microsoft.com/office/powerpoint/2010/main" val="2364949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4" descr="10-15metr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772816"/>
            <a:ext cx="7105650" cy="4819650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14 CuadroTexto"/>
          <p:cNvSpPr txBox="1">
            <a:spLocks noChangeArrowheads="1"/>
          </p:cNvSpPr>
          <p:nvPr/>
        </p:nvSpPr>
        <p:spPr bwMode="auto">
          <a:xfrm>
            <a:off x="0" y="0"/>
            <a:ext cx="9144000" cy="52387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2800" b="1" i="1" dirty="0" smtClean="0">
                <a:solidFill>
                  <a:schemeClr val="bg1"/>
                </a:solidFill>
                <a:latin typeface="Times New Roman" pitchFamily="18" charset="0"/>
                <a:ea typeface="Adobe Song Std L" pitchFamily="18" charset="-128"/>
                <a:cs typeface="Times New Roman" pitchFamily="18" charset="0"/>
              </a:rPr>
              <a:t>Nivel quarks</a:t>
            </a:r>
            <a:endParaRPr lang="es-MX" sz="2800" b="1" i="1" baseline="30000" dirty="0">
              <a:solidFill>
                <a:schemeClr val="bg1"/>
              </a:solidFill>
              <a:latin typeface="Times New Roman" pitchFamily="18" charset="0"/>
              <a:ea typeface="Adobe Song Std L" pitchFamily="18" charset="-128"/>
              <a:cs typeface="Times New Roman" pitchFamily="18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523875"/>
            <a:ext cx="4430684" cy="905914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12700">
            <a:solidFill>
              <a:srgbClr val="C00000"/>
            </a:solidFill>
          </a:ln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s-MX" sz="2000" b="1" dirty="0"/>
              <a:t>10</a:t>
            </a:r>
            <a:r>
              <a:rPr lang="es-MX" sz="2000" b="1" baseline="30000" dirty="0"/>
              <a:t>-15</a:t>
            </a:r>
            <a:r>
              <a:rPr lang="es-MX" sz="2000" b="1" dirty="0"/>
              <a:t>m: Núcleo atómico casi vacío. Reino de los Quarks</a:t>
            </a:r>
            <a:endParaRPr lang="es-ES" sz="2000" b="1" dirty="0"/>
          </a:p>
        </p:txBody>
      </p:sp>
      <p:sp>
        <p:nvSpPr>
          <p:cNvPr id="6" name="Rectángulo redondeado 5"/>
          <p:cNvSpPr/>
          <p:nvPr/>
        </p:nvSpPr>
        <p:spPr>
          <a:xfrm>
            <a:off x="6292735" y="5604289"/>
            <a:ext cx="2635135" cy="1110126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6000" dirty="0" smtClean="0"/>
              <a:t>10</a:t>
            </a:r>
            <a:r>
              <a:rPr lang="es-MX" sz="6000" baseline="30000" dirty="0" smtClean="0"/>
              <a:t>-15</a:t>
            </a:r>
            <a:endParaRPr lang="es-ES" sz="6000" baseline="30000" dirty="0"/>
          </a:p>
        </p:txBody>
      </p:sp>
    </p:spTree>
    <p:extLst>
      <p:ext uri="{BB962C8B-B14F-4D97-AF65-F5344CB8AC3E}">
        <p14:creationId xmlns="" xmlns:p14="http://schemas.microsoft.com/office/powerpoint/2010/main" val="3467978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4" descr="10-11metr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2988" y="1844675"/>
            <a:ext cx="7077075" cy="4629150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523875"/>
            <a:ext cx="4430684" cy="905914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12700">
            <a:solidFill>
              <a:srgbClr val="C00000"/>
            </a:solidFill>
          </a:ln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s-MX" sz="2000" b="1" dirty="0"/>
              <a:t>10</a:t>
            </a:r>
            <a:r>
              <a:rPr lang="es-MX" sz="2000" b="1" baseline="30000" dirty="0"/>
              <a:t>-16</a:t>
            </a:r>
            <a:r>
              <a:rPr lang="es-MX" sz="2000" b="1" dirty="0"/>
              <a:t>m: No hay quarks. Se supone contienen toda la masa: Vacío…</a:t>
            </a:r>
            <a:endParaRPr lang="es-ES" sz="2000" b="1" dirty="0"/>
          </a:p>
        </p:txBody>
      </p:sp>
      <p:sp>
        <p:nvSpPr>
          <p:cNvPr id="6" name="Rectángulo redondeado 5"/>
          <p:cNvSpPr/>
          <p:nvPr/>
        </p:nvSpPr>
        <p:spPr>
          <a:xfrm>
            <a:off x="6292735" y="5604289"/>
            <a:ext cx="2635135" cy="1110126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6000" dirty="0" smtClean="0"/>
              <a:t>10</a:t>
            </a:r>
            <a:r>
              <a:rPr lang="es-MX" sz="6000" baseline="30000" dirty="0" smtClean="0"/>
              <a:t>-16</a:t>
            </a:r>
            <a:endParaRPr lang="es-ES" sz="6000" baseline="30000" dirty="0"/>
          </a:p>
        </p:txBody>
      </p:sp>
    </p:spTree>
    <p:extLst>
      <p:ext uri="{BB962C8B-B14F-4D97-AF65-F5344CB8AC3E}">
        <p14:creationId xmlns="" xmlns:p14="http://schemas.microsoft.com/office/powerpoint/2010/main" val="630826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0 CuadroTexto"/>
          <p:cNvSpPr txBox="1">
            <a:spLocks noChangeArrowheads="1"/>
          </p:cNvSpPr>
          <p:nvPr/>
        </p:nvSpPr>
        <p:spPr bwMode="auto">
          <a:xfrm>
            <a:off x="0" y="0"/>
            <a:ext cx="9144000" cy="52387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2800" b="1" i="1" dirty="0" smtClean="0">
                <a:solidFill>
                  <a:schemeClr val="bg1"/>
                </a:solidFill>
                <a:latin typeface="Times New Roman" pitchFamily="18" charset="0"/>
                <a:ea typeface="Adobe Song Std L" pitchFamily="18" charset="-128"/>
                <a:cs typeface="Times New Roman" pitchFamily="18" charset="0"/>
              </a:rPr>
              <a:t>EL INICIO DEL CONOCIMIENTO SISTEMATIZADO</a:t>
            </a:r>
            <a:endParaRPr lang="es-MX" sz="2800" b="1" i="1" dirty="0">
              <a:solidFill>
                <a:schemeClr val="bg1"/>
              </a:solidFill>
              <a:latin typeface="Times New Roman" pitchFamily="18" charset="0"/>
              <a:ea typeface="Adobe Song Std L" pitchFamily="18" charset="-128"/>
              <a:cs typeface="Times New Roman" pitchFamily="18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036" y="702784"/>
            <a:ext cx="2867025" cy="2514600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3463637" y="725608"/>
            <a:ext cx="4209010" cy="83099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/>
              <a:t>ASTRONOMÍA DE BABILONIA (1732 </a:t>
            </a:r>
            <a:r>
              <a:rPr lang="es-MX" sz="2400" dirty="0" err="1" smtClean="0"/>
              <a:t>aC</a:t>
            </a:r>
            <a:r>
              <a:rPr lang="es-MX" sz="2400" dirty="0" smtClean="0"/>
              <a:t> – 539 </a:t>
            </a:r>
            <a:r>
              <a:rPr lang="es-MX" sz="2400" dirty="0" err="1" smtClean="0"/>
              <a:t>aC</a:t>
            </a:r>
            <a:r>
              <a:rPr lang="es-MX" sz="2400" dirty="0" smtClean="0"/>
              <a:t>)</a:t>
            </a:r>
            <a:endParaRPr lang="es-ES" sz="2400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5454" y="4127600"/>
            <a:ext cx="3545031" cy="2353901"/>
          </a:xfrm>
          <a:prstGeom prst="rect">
            <a:avLst/>
          </a:prstGeom>
        </p:spPr>
      </p:pic>
      <p:sp>
        <p:nvSpPr>
          <p:cNvPr id="10" name="CuadroTexto 9"/>
          <p:cNvSpPr txBox="1"/>
          <p:nvPr/>
        </p:nvSpPr>
        <p:spPr>
          <a:xfrm>
            <a:off x="1942407" y="5558074"/>
            <a:ext cx="3042460" cy="83099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/>
              <a:t>MEDICINA EGIPCIA</a:t>
            </a:r>
          </a:p>
          <a:p>
            <a:pPr algn="ctr"/>
            <a:r>
              <a:rPr lang="es-MX" sz="2400" dirty="0" smtClean="0"/>
              <a:t>(3100aC-332aC)</a:t>
            </a:r>
            <a:endParaRPr lang="es-ES" sz="2400" dirty="0"/>
          </a:p>
        </p:txBody>
      </p:sp>
    </p:spTree>
    <p:extLst>
      <p:ext uri="{BB962C8B-B14F-4D97-AF65-F5344CB8AC3E}">
        <p14:creationId xmlns="" xmlns:p14="http://schemas.microsoft.com/office/powerpoint/2010/main" val="42099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4" descr="10--metr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1773238"/>
            <a:ext cx="7105650" cy="4619625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523875"/>
            <a:ext cx="4430684" cy="905914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12700">
            <a:solidFill>
              <a:srgbClr val="C00000"/>
            </a:solidFill>
          </a:ln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s-MX" sz="2000" b="1" dirty="0"/>
              <a:t>10</a:t>
            </a:r>
            <a:r>
              <a:rPr lang="es-MX" sz="2100" b="1" baseline="30000" dirty="0"/>
              <a:t>-</a:t>
            </a:r>
            <a:r>
              <a:rPr lang="es-MX" sz="2000" b="1" baseline="30000" dirty="0"/>
              <a:t>?</a:t>
            </a:r>
            <a:r>
              <a:rPr lang="es-MX" sz="2000" b="1" dirty="0"/>
              <a:t>: Quarks &lt; 10</a:t>
            </a:r>
            <a:r>
              <a:rPr lang="es-MX" sz="2100" b="1" baseline="30000" dirty="0"/>
              <a:t>-29</a:t>
            </a:r>
            <a:r>
              <a:rPr lang="es-MX" sz="2000" b="1" dirty="0"/>
              <a:t>m. Sustancia elemental o ¿ Hay algo más ?</a:t>
            </a:r>
            <a:endParaRPr lang="es-ES" sz="2000" b="1" dirty="0"/>
          </a:p>
        </p:txBody>
      </p:sp>
      <p:sp>
        <p:nvSpPr>
          <p:cNvPr id="5" name="14 CuadroTexto"/>
          <p:cNvSpPr txBox="1">
            <a:spLocks noChangeArrowheads="1"/>
          </p:cNvSpPr>
          <p:nvPr/>
        </p:nvSpPr>
        <p:spPr bwMode="auto">
          <a:xfrm>
            <a:off x="0" y="0"/>
            <a:ext cx="9144000" cy="52387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2800" b="1" i="1" dirty="0" smtClean="0">
                <a:solidFill>
                  <a:schemeClr val="bg1"/>
                </a:solidFill>
                <a:latin typeface="Times New Roman" pitchFamily="18" charset="0"/>
                <a:ea typeface="Adobe Song Std L" pitchFamily="18" charset="-128"/>
                <a:cs typeface="Times New Roman" pitchFamily="18" charset="0"/>
              </a:rPr>
              <a:t>Nivel ???</a:t>
            </a:r>
            <a:endParaRPr lang="es-MX" sz="2800" b="1" i="1" baseline="30000" dirty="0">
              <a:solidFill>
                <a:schemeClr val="bg1"/>
              </a:solidFill>
              <a:latin typeface="Times New Roman" pitchFamily="18" charset="0"/>
              <a:ea typeface="Adobe Song Std L" pitchFamily="18" charset="-128"/>
              <a:cs typeface="Times New Roman" pitchFamily="18" charset="0"/>
            </a:endParaRPr>
          </a:p>
        </p:txBody>
      </p:sp>
      <p:sp>
        <p:nvSpPr>
          <p:cNvPr id="6" name="Rectángulo redondeado 5"/>
          <p:cNvSpPr/>
          <p:nvPr/>
        </p:nvSpPr>
        <p:spPr>
          <a:xfrm>
            <a:off x="6292735" y="5604289"/>
            <a:ext cx="2635135" cy="1110126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6000" dirty="0" smtClean="0"/>
              <a:t>10</a:t>
            </a:r>
            <a:r>
              <a:rPr lang="es-MX" sz="6000" baseline="30000" dirty="0" smtClean="0"/>
              <a:t>-? (29)</a:t>
            </a:r>
            <a:endParaRPr lang="es-ES" sz="6000" baseline="30000" dirty="0"/>
          </a:p>
        </p:txBody>
      </p:sp>
    </p:spTree>
    <p:extLst>
      <p:ext uri="{BB962C8B-B14F-4D97-AF65-F5344CB8AC3E}">
        <p14:creationId xmlns="" xmlns:p14="http://schemas.microsoft.com/office/powerpoint/2010/main" val="2836396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4 CuadroTexto"/>
          <p:cNvSpPr txBox="1">
            <a:spLocks noChangeArrowheads="1"/>
          </p:cNvSpPr>
          <p:nvPr/>
        </p:nvSpPr>
        <p:spPr bwMode="auto">
          <a:xfrm>
            <a:off x="0" y="0"/>
            <a:ext cx="9144000" cy="52387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2800" b="1" i="1" dirty="0" smtClean="0">
                <a:solidFill>
                  <a:schemeClr val="bg1"/>
                </a:solidFill>
                <a:latin typeface="Times New Roman" pitchFamily="18" charset="0"/>
                <a:ea typeface="Adobe Song Std L" pitchFamily="18" charset="-128"/>
                <a:cs typeface="Times New Roman" pitchFamily="18" charset="0"/>
              </a:rPr>
              <a:t>GRANDES ERRORES DE LA CIENCIA</a:t>
            </a:r>
            <a:endParaRPr lang="es-MX" sz="2800" b="1" i="1" baseline="30000" dirty="0">
              <a:solidFill>
                <a:schemeClr val="bg1"/>
              </a:solidFill>
              <a:latin typeface="Times New Roman" pitchFamily="18" charset="0"/>
              <a:ea typeface="Adobe Song Std L" pitchFamily="18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06372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4 CuadroTexto"/>
          <p:cNvSpPr txBox="1">
            <a:spLocks noChangeArrowheads="1"/>
          </p:cNvSpPr>
          <p:nvPr/>
        </p:nvSpPr>
        <p:spPr bwMode="auto">
          <a:xfrm>
            <a:off x="0" y="0"/>
            <a:ext cx="9144000" cy="52322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MX" sz="2800" b="1" i="1" dirty="0" smtClean="0">
                <a:solidFill>
                  <a:schemeClr val="bg1"/>
                </a:solidFill>
                <a:latin typeface="Times New Roman" pitchFamily="18" charset="0"/>
                <a:ea typeface="Adobe Song Std L" pitchFamily="18" charset="-128"/>
                <a:cs typeface="Times New Roman" pitchFamily="18" charset="0"/>
              </a:rPr>
              <a:t>¿ Sujetos, objetos ?</a:t>
            </a:r>
            <a:endParaRPr lang="es-MX" sz="2800" b="1" i="1" baseline="30000" dirty="0">
              <a:solidFill>
                <a:schemeClr val="bg1"/>
              </a:solidFill>
              <a:latin typeface="Times New Roman" pitchFamily="18" charset="0"/>
              <a:ea typeface="Adobe Song Std L" pitchFamily="18" charset="-128"/>
              <a:cs typeface="Times New Roman" pitchFamily="18" charset="0"/>
            </a:endParaRPr>
          </a:p>
        </p:txBody>
      </p:sp>
      <p:pic>
        <p:nvPicPr>
          <p:cNvPr id="5" name="3.2. Epistemología Dr Quantum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533400"/>
            <a:ext cx="9144000" cy="63246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57849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014153" y="2078182"/>
            <a:ext cx="676656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TRABAJO DE EVALUACIÓN:</a:t>
            </a:r>
          </a:p>
          <a:p>
            <a:endParaRPr lang="es-ES" dirty="0"/>
          </a:p>
          <a:p>
            <a:r>
              <a:rPr lang="es-ES" dirty="0" smtClean="0"/>
              <a:t>Discutir y contestar:</a:t>
            </a:r>
          </a:p>
          <a:p>
            <a:endParaRPr lang="es-ES" dirty="0" smtClean="0"/>
          </a:p>
          <a:p>
            <a:r>
              <a:rPr lang="es-ES" dirty="0" smtClean="0"/>
              <a:t>Tu, eres la suma de ti </a:t>
            </a:r>
            <a:r>
              <a:rPr lang="es-ES" dirty="0" err="1" smtClean="0"/>
              <a:t>mism</a:t>
            </a:r>
            <a:r>
              <a:rPr lang="es-ES" dirty="0" smtClean="0"/>
              <a:t>@ y de tus circunstancias</a:t>
            </a:r>
          </a:p>
          <a:p>
            <a:r>
              <a:rPr lang="es-MX" dirty="0" smtClean="0"/>
              <a:t>1.- ¿ Que diferencias encuentras entre inteligencia y sabiduría ?</a:t>
            </a:r>
          </a:p>
          <a:p>
            <a:r>
              <a:rPr lang="es-MX" dirty="0" smtClean="0"/>
              <a:t>2.- ¿ Qué diferencias encuentras entre conocer y discernir ?</a:t>
            </a:r>
          </a:p>
          <a:p>
            <a:r>
              <a:rPr lang="es-MX" dirty="0" smtClean="0"/>
              <a:t>3.- ¿ Qué motivos por acción u omisión te han traído hasta esta circunstancia académica ?</a:t>
            </a:r>
          </a:p>
          <a:p>
            <a:r>
              <a:rPr lang="es-MX" dirty="0" smtClean="0"/>
              <a:t>4.- ¿ Cómo se relaciona tu proyecto académico con tu vida cotidiana  hasta ahora ?</a:t>
            </a:r>
          </a:p>
          <a:p>
            <a:r>
              <a:rPr lang="es-MX" dirty="0" smtClean="0"/>
              <a:t>5.- ¿ Qué expectativas tienes al haber emprendido estas decisiones ?</a:t>
            </a:r>
            <a:endParaRPr lang="es-ES" dirty="0" smtClean="0"/>
          </a:p>
          <a:p>
            <a:endParaRPr lang="es-ES" dirty="0" smtClean="0"/>
          </a:p>
        </p:txBody>
      </p:sp>
      <p:sp>
        <p:nvSpPr>
          <p:cNvPr id="5" name="13 CuadroTexto"/>
          <p:cNvSpPr txBox="1">
            <a:spLocks noChangeArrowheads="1"/>
          </p:cNvSpPr>
          <p:nvPr/>
        </p:nvSpPr>
        <p:spPr bwMode="auto">
          <a:xfrm>
            <a:off x="0" y="3637"/>
            <a:ext cx="9144000" cy="52387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MX" sz="2800" b="1" i="1" dirty="0" smtClean="0">
                <a:solidFill>
                  <a:schemeClr val="bg1"/>
                </a:solidFill>
                <a:latin typeface="Times New Roman" pitchFamily="18" charset="0"/>
                <a:ea typeface="Adobe Song Std L" pitchFamily="18" charset="-128"/>
                <a:cs typeface="Times New Roman" pitchFamily="18" charset="0"/>
              </a:rPr>
              <a:t>Trabajo </a:t>
            </a:r>
            <a:endParaRPr lang="es-MX" sz="2800" b="1" i="1" dirty="0">
              <a:solidFill>
                <a:schemeClr val="bg1"/>
              </a:solidFill>
              <a:latin typeface="Times New Roman" pitchFamily="18" charset="0"/>
              <a:ea typeface="Adobe Song Std L" pitchFamily="18" charset="-128"/>
              <a:cs typeface="Times New Roman" pitchFamily="18" charset="0"/>
            </a:endParaRPr>
          </a:p>
        </p:txBody>
      </p:sp>
      <p:sp>
        <p:nvSpPr>
          <p:cNvPr id="6" name="Triángulo isósceles 5"/>
          <p:cNvSpPr/>
          <p:nvPr/>
        </p:nvSpPr>
        <p:spPr>
          <a:xfrm>
            <a:off x="7232072" y="116378"/>
            <a:ext cx="1795549" cy="1288473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6600" dirty="0" smtClean="0">
                <a:solidFill>
                  <a:schemeClr val="bg1"/>
                </a:solidFill>
              </a:rPr>
              <a:t>1</a:t>
            </a:r>
            <a:endParaRPr lang="es-ES" sz="6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46082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014153" y="2078182"/>
            <a:ext cx="676656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TRABAJO DE EVALUACIÓN:</a:t>
            </a:r>
          </a:p>
          <a:p>
            <a:endParaRPr lang="es-ES" dirty="0"/>
          </a:p>
          <a:p>
            <a:r>
              <a:rPr lang="es-ES" dirty="0" smtClean="0"/>
              <a:t>Discutir y contestar:</a:t>
            </a:r>
          </a:p>
          <a:p>
            <a:endParaRPr lang="es-ES" dirty="0" smtClean="0"/>
          </a:p>
          <a:p>
            <a:r>
              <a:rPr lang="es-ES" dirty="0" smtClean="0"/>
              <a:t>1.- ¿ Es realmente posible adquirir conocimiento ?</a:t>
            </a:r>
          </a:p>
          <a:p>
            <a:r>
              <a:rPr lang="es-ES" dirty="0" smtClean="0"/>
              <a:t>2.- ¿ Podemos obtener conocimiento tan solo con la razón e independiente de la experiencia ?</a:t>
            </a:r>
          </a:p>
          <a:p>
            <a:r>
              <a:rPr lang="es-ES" dirty="0" smtClean="0"/>
              <a:t>3.- ¿ Nuestro conocimiento representa la realidad tal y como es ?</a:t>
            </a:r>
          </a:p>
          <a:p>
            <a:endParaRPr lang="es-ES" dirty="0"/>
          </a:p>
        </p:txBody>
      </p:sp>
      <p:sp>
        <p:nvSpPr>
          <p:cNvPr id="5" name="13 CuadroTexto"/>
          <p:cNvSpPr txBox="1">
            <a:spLocks noChangeArrowheads="1"/>
          </p:cNvSpPr>
          <p:nvPr/>
        </p:nvSpPr>
        <p:spPr bwMode="auto">
          <a:xfrm>
            <a:off x="0" y="3637"/>
            <a:ext cx="9144000" cy="52387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MX" sz="2800" b="1" i="1" dirty="0" smtClean="0">
                <a:solidFill>
                  <a:schemeClr val="bg1"/>
                </a:solidFill>
                <a:latin typeface="Times New Roman" pitchFamily="18" charset="0"/>
                <a:ea typeface="Adobe Song Std L" pitchFamily="18" charset="-128"/>
                <a:cs typeface="Times New Roman" pitchFamily="18" charset="0"/>
              </a:rPr>
              <a:t>Trabajo </a:t>
            </a:r>
            <a:endParaRPr lang="es-MX" sz="2800" b="1" i="1" dirty="0">
              <a:solidFill>
                <a:schemeClr val="bg1"/>
              </a:solidFill>
              <a:latin typeface="Times New Roman" pitchFamily="18" charset="0"/>
              <a:ea typeface="Adobe Song Std L" pitchFamily="18" charset="-128"/>
              <a:cs typeface="Times New Roman" pitchFamily="18" charset="0"/>
            </a:endParaRPr>
          </a:p>
        </p:txBody>
      </p:sp>
      <p:sp>
        <p:nvSpPr>
          <p:cNvPr id="6" name="Triángulo isósceles 5"/>
          <p:cNvSpPr/>
          <p:nvPr/>
        </p:nvSpPr>
        <p:spPr>
          <a:xfrm>
            <a:off x="7232072" y="116378"/>
            <a:ext cx="1795549" cy="1288473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6600" dirty="0" smtClean="0">
                <a:solidFill>
                  <a:schemeClr val="bg1"/>
                </a:solidFill>
              </a:rPr>
              <a:t>2</a:t>
            </a:r>
            <a:endParaRPr lang="es-ES" sz="6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46082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014153" y="2078182"/>
            <a:ext cx="676656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TRABAJO DE EVALUACIÓN:</a:t>
            </a:r>
          </a:p>
          <a:p>
            <a:endParaRPr lang="es-ES" dirty="0"/>
          </a:p>
          <a:p>
            <a:r>
              <a:rPr lang="es-ES" dirty="0" smtClean="0"/>
              <a:t>Discutir y contestar:</a:t>
            </a:r>
          </a:p>
          <a:p>
            <a:endParaRPr lang="es-ES" dirty="0" smtClean="0"/>
          </a:p>
          <a:p>
            <a:r>
              <a:rPr lang="es-ES" dirty="0" smtClean="0"/>
              <a:t>1.- ¿ Revelación o deducción ?</a:t>
            </a:r>
          </a:p>
          <a:p>
            <a:endParaRPr lang="es-MX" dirty="0"/>
          </a:p>
          <a:p>
            <a:r>
              <a:rPr lang="es-MX" dirty="0" smtClean="0"/>
              <a:t>2.- ¿ Método científico </a:t>
            </a:r>
            <a:r>
              <a:rPr lang="es-MX" i="1" dirty="0" smtClean="0"/>
              <a:t>a priori </a:t>
            </a:r>
            <a:r>
              <a:rPr lang="es-MX" dirty="0" smtClean="0"/>
              <a:t>o </a:t>
            </a:r>
            <a:r>
              <a:rPr lang="es-MX" i="1" dirty="0" smtClean="0"/>
              <a:t>a posteriori </a:t>
            </a:r>
            <a:r>
              <a:rPr lang="es-MX" dirty="0" smtClean="0"/>
              <a:t>?</a:t>
            </a:r>
          </a:p>
          <a:p>
            <a:endParaRPr lang="es-MX" dirty="0"/>
          </a:p>
          <a:p>
            <a:r>
              <a:rPr lang="es-MX" dirty="0" smtClean="0"/>
              <a:t>3.- ¿ Siempre sujetos al método científico ?</a:t>
            </a:r>
          </a:p>
          <a:p>
            <a:endParaRPr lang="es-MX" i="1" dirty="0"/>
          </a:p>
          <a:p>
            <a:r>
              <a:rPr lang="es-MX" i="1" dirty="0" smtClean="0"/>
              <a:t>4.- </a:t>
            </a:r>
            <a:r>
              <a:rPr lang="es-MX" dirty="0" smtClean="0"/>
              <a:t>Importancia del método</a:t>
            </a:r>
            <a:endParaRPr lang="es-ES" dirty="0"/>
          </a:p>
        </p:txBody>
      </p:sp>
      <p:sp>
        <p:nvSpPr>
          <p:cNvPr id="5" name="13 CuadroTexto"/>
          <p:cNvSpPr txBox="1">
            <a:spLocks noChangeArrowheads="1"/>
          </p:cNvSpPr>
          <p:nvPr/>
        </p:nvSpPr>
        <p:spPr bwMode="auto">
          <a:xfrm>
            <a:off x="0" y="3637"/>
            <a:ext cx="9144000" cy="52387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MX" sz="2800" b="1" i="1" dirty="0" smtClean="0">
                <a:solidFill>
                  <a:schemeClr val="bg1"/>
                </a:solidFill>
                <a:latin typeface="Times New Roman" pitchFamily="18" charset="0"/>
                <a:ea typeface="Adobe Song Std L" pitchFamily="18" charset="-128"/>
                <a:cs typeface="Times New Roman" pitchFamily="18" charset="0"/>
              </a:rPr>
              <a:t>Trabajo </a:t>
            </a:r>
            <a:endParaRPr lang="es-MX" sz="2800" b="1" i="1" dirty="0">
              <a:solidFill>
                <a:schemeClr val="bg1"/>
              </a:solidFill>
              <a:latin typeface="Times New Roman" pitchFamily="18" charset="0"/>
              <a:ea typeface="Adobe Song Std L" pitchFamily="18" charset="-128"/>
              <a:cs typeface="Times New Roman" pitchFamily="18" charset="0"/>
            </a:endParaRPr>
          </a:p>
        </p:txBody>
      </p:sp>
      <p:sp>
        <p:nvSpPr>
          <p:cNvPr id="6" name="Triángulo isósceles 5"/>
          <p:cNvSpPr/>
          <p:nvPr/>
        </p:nvSpPr>
        <p:spPr>
          <a:xfrm>
            <a:off x="7232072" y="116378"/>
            <a:ext cx="1795549" cy="1288473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6600" dirty="0" smtClean="0">
                <a:solidFill>
                  <a:schemeClr val="bg1"/>
                </a:solidFill>
              </a:rPr>
              <a:t>3</a:t>
            </a:r>
            <a:endParaRPr lang="es-ES" sz="6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46082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0 CuadroTexto"/>
          <p:cNvSpPr txBox="1">
            <a:spLocks noChangeArrowheads="1"/>
          </p:cNvSpPr>
          <p:nvPr/>
        </p:nvSpPr>
        <p:spPr bwMode="auto">
          <a:xfrm>
            <a:off x="0" y="0"/>
            <a:ext cx="9144000" cy="52387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2800" b="1" i="1" dirty="0" smtClean="0">
                <a:solidFill>
                  <a:schemeClr val="bg1"/>
                </a:solidFill>
                <a:latin typeface="Times New Roman" pitchFamily="18" charset="0"/>
                <a:ea typeface="Adobe Song Std L" pitchFamily="18" charset="-128"/>
                <a:cs typeface="Times New Roman" pitchFamily="18" charset="0"/>
              </a:rPr>
              <a:t>EL INICIO DEL MÉTODO CIENTÍFICO</a:t>
            </a:r>
            <a:endParaRPr lang="es-MX" sz="2800" b="1" i="1" dirty="0">
              <a:solidFill>
                <a:schemeClr val="bg1"/>
              </a:solidFill>
              <a:latin typeface="Times New Roman" pitchFamily="18" charset="0"/>
              <a:ea typeface="Adobe Song Std L" pitchFamily="18" charset="-128"/>
              <a:cs typeface="Times New Roman" pitchFamily="18" charset="0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91" y="744308"/>
            <a:ext cx="4838007" cy="2419004"/>
          </a:xfrm>
          <a:prstGeom prst="rect">
            <a:avLst/>
          </a:prstGeom>
        </p:spPr>
      </p:pic>
      <p:sp>
        <p:nvSpPr>
          <p:cNvPr id="10" name="CuadroTexto 9"/>
          <p:cNvSpPr txBox="1"/>
          <p:nvPr/>
        </p:nvSpPr>
        <p:spPr>
          <a:xfrm>
            <a:off x="5101243" y="744308"/>
            <a:ext cx="3042460" cy="83099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/>
              <a:t>Epicuro de Samos</a:t>
            </a:r>
          </a:p>
          <a:p>
            <a:pPr algn="ctr"/>
            <a:r>
              <a:rPr lang="es-MX" sz="2400" dirty="0" smtClean="0"/>
              <a:t> (341 </a:t>
            </a:r>
            <a:r>
              <a:rPr lang="es-MX" sz="2400" dirty="0" err="1" smtClean="0"/>
              <a:t>aC</a:t>
            </a:r>
            <a:r>
              <a:rPr lang="es-MX" sz="2400" dirty="0" smtClean="0"/>
              <a:t> – 270 </a:t>
            </a:r>
            <a:r>
              <a:rPr lang="es-MX" sz="2400" dirty="0" err="1" smtClean="0"/>
              <a:t>aC</a:t>
            </a:r>
            <a:r>
              <a:rPr lang="es-MX" sz="2400" dirty="0" smtClean="0"/>
              <a:t>)</a:t>
            </a:r>
            <a:endParaRPr lang="es-ES" sz="2400" dirty="0"/>
          </a:p>
        </p:txBody>
      </p:sp>
      <p:sp>
        <p:nvSpPr>
          <p:cNvPr id="11" name="CuadroTexto 10"/>
          <p:cNvSpPr txBox="1"/>
          <p:nvPr/>
        </p:nvSpPr>
        <p:spPr>
          <a:xfrm>
            <a:off x="5101243" y="1827445"/>
            <a:ext cx="35994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dirty="0" smtClean="0"/>
              <a:t>“Aquello que se observa no requiere demostración”</a:t>
            </a:r>
            <a:endParaRPr lang="es-ES" sz="2000" dirty="0"/>
          </a:p>
        </p:txBody>
      </p:sp>
      <p:sp>
        <p:nvSpPr>
          <p:cNvPr id="12" name="CuadroTexto 11"/>
          <p:cNvSpPr txBox="1"/>
          <p:nvPr/>
        </p:nvSpPr>
        <p:spPr>
          <a:xfrm>
            <a:off x="5101243" y="2691029"/>
            <a:ext cx="359941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dirty="0" smtClean="0"/>
              <a:t>“Se requieren previos auto-conceptos para inferir, tanto aquello que se espera como aquello que ya no resulta evidente”</a:t>
            </a:r>
            <a:endParaRPr lang="es-ES" sz="2000" dirty="0"/>
          </a:p>
        </p:txBody>
      </p:sp>
      <p:sp>
        <p:nvSpPr>
          <p:cNvPr id="2" name="Rectángulo 1"/>
          <p:cNvSpPr/>
          <p:nvPr/>
        </p:nvSpPr>
        <p:spPr>
          <a:xfrm>
            <a:off x="390697" y="3944390"/>
            <a:ext cx="5333697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u="sng" dirty="0"/>
              <a:t>EPICUREISMO:</a:t>
            </a:r>
          </a:p>
          <a:p>
            <a:endParaRPr lang="es-MX" dirty="0"/>
          </a:p>
          <a:p>
            <a:r>
              <a:rPr lang="es-MX" dirty="0"/>
              <a:t>Búsqueda del placer con prudencia y sin excesos en un ambiente de libertad.</a:t>
            </a:r>
          </a:p>
          <a:p>
            <a:endParaRPr lang="es-MX" dirty="0"/>
          </a:p>
          <a:p>
            <a:r>
              <a:rPr lang="es-MX" dirty="0"/>
              <a:t>Contra el destino y la fatalidad</a:t>
            </a:r>
          </a:p>
          <a:p>
            <a:endParaRPr lang="es-MX" dirty="0"/>
          </a:p>
          <a:p>
            <a:r>
              <a:rPr lang="es-MX" dirty="0"/>
              <a:t>Usar la inteligencia para buscar los placeres del cuerpo y del alma sin desenfreno para alcanzar la ataraxia (imperturbabilidad).</a:t>
            </a:r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187442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0 CuadroTexto"/>
          <p:cNvSpPr txBox="1">
            <a:spLocks noChangeArrowheads="1"/>
          </p:cNvSpPr>
          <p:nvPr/>
        </p:nvSpPr>
        <p:spPr bwMode="auto">
          <a:xfrm>
            <a:off x="0" y="0"/>
            <a:ext cx="9144000" cy="52387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2800" b="1" i="1" dirty="0" smtClean="0">
                <a:solidFill>
                  <a:schemeClr val="bg1"/>
                </a:solidFill>
                <a:latin typeface="Times New Roman" pitchFamily="18" charset="0"/>
                <a:ea typeface="Adobe Song Std L" pitchFamily="18" charset="-128"/>
                <a:cs typeface="Times New Roman" pitchFamily="18" charset="0"/>
              </a:rPr>
              <a:t>LA CIRCUNFERENCIA DE LA TIERRA</a:t>
            </a:r>
            <a:endParaRPr lang="es-MX" sz="2800" b="1" i="1" dirty="0">
              <a:solidFill>
                <a:schemeClr val="bg1"/>
              </a:solidFill>
              <a:latin typeface="Times New Roman" pitchFamily="18" charset="0"/>
              <a:ea typeface="Adobe Song Std L" pitchFamily="18" charset="-128"/>
              <a:cs typeface="Times New Roman" pitchFamily="18" charset="0"/>
            </a:endParaRPr>
          </a:p>
        </p:txBody>
      </p:sp>
      <p:pic>
        <p:nvPicPr>
          <p:cNvPr id="5" name="3.1. Epistemología CircunferenciaTierra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762000"/>
            <a:ext cx="9144000" cy="6096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7442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 Título"/>
          <p:cNvSpPr txBox="1">
            <a:spLocks/>
          </p:cNvSpPr>
          <p:nvPr/>
        </p:nvSpPr>
        <p:spPr>
          <a:xfrm>
            <a:off x="4441190" y="622779"/>
            <a:ext cx="4298256" cy="476793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MX" sz="4000" dirty="0">
                <a:latin typeface="+mj-lt"/>
                <a:ea typeface="+mj-ea"/>
                <a:cs typeface="+mj-cs"/>
              </a:rPr>
              <a:t>Aristóteles:384-322 aC</a:t>
            </a:r>
          </a:p>
        </p:txBody>
      </p:sp>
      <p:pic>
        <p:nvPicPr>
          <p:cNvPr id="13318" name="Picture 2" descr="Archivo:Busto di Aristotele conservato a Palazzo Altaemps, Roma. Foto di Giovanni Dall'Or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5317" y="622779"/>
            <a:ext cx="4331440" cy="28747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4" name="13 Elipse"/>
          <p:cNvSpPr/>
          <p:nvPr/>
        </p:nvSpPr>
        <p:spPr>
          <a:xfrm>
            <a:off x="6835284" y="4232078"/>
            <a:ext cx="2268537" cy="836612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400" b="1" dirty="0">
                <a:latin typeface="Agency FB" pitchFamily="34" charset="0"/>
              </a:rPr>
              <a:t>350 aC</a:t>
            </a:r>
          </a:p>
        </p:txBody>
      </p:sp>
      <p:sp>
        <p:nvSpPr>
          <p:cNvPr id="13323" name="15 CuadroTexto"/>
          <p:cNvSpPr txBox="1">
            <a:spLocks noChangeArrowheads="1"/>
          </p:cNvSpPr>
          <p:nvPr/>
        </p:nvSpPr>
        <p:spPr bwMode="auto">
          <a:xfrm>
            <a:off x="0" y="0"/>
            <a:ext cx="9144000" cy="52387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2800" b="1" i="1" dirty="0">
                <a:solidFill>
                  <a:schemeClr val="bg1"/>
                </a:solidFill>
                <a:latin typeface="Times New Roman" pitchFamily="18" charset="0"/>
                <a:ea typeface="Adobe Song Std L" pitchFamily="18" charset="-128"/>
                <a:cs typeface="Times New Roman" pitchFamily="18" charset="0"/>
              </a:rPr>
              <a:t>LA TRANSFORMACIÓN INHERENTE DE LAS COSAS</a:t>
            </a:r>
          </a:p>
        </p:txBody>
      </p:sp>
      <p:sp>
        <p:nvSpPr>
          <p:cNvPr id="12" name="CuadroTexto 11"/>
          <p:cNvSpPr txBox="1"/>
          <p:nvPr/>
        </p:nvSpPr>
        <p:spPr>
          <a:xfrm>
            <a:off x="2269373" y="4323924"/>
            <a:ext cx="3042460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/>
              <a:t>CICLOS DE INDUCCIÓN</a:t>
            </a:r>
            <a:endParaRPr lang="es-ES" sz="2400" dirty="0"/>
          </a:p>
        </p:txBody>
      </p:sp>
      <p:sp>
        <p:nvSpPr>
          <p:cNvPr id="13" name="CuadroTexto 12"/>
          <p:cNvSpPr txBox="1"/>
          <p:nvPr/>
        </p:nvSpPr>
        <p:spPr>
          <a:xfrm>
            <a:off x="493221" y="3396294"/>
            <a:ext cx="3042460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/>
              <a:t>OBSERVAR</a:t>
            </a:r>
            <a:endParaRPr lang="es-ES" sz="2400" dirty="0"/>
          </a:p>
        </p:txBody>
      </p:sp>
      <p:sp>
        <p:nvSpPr>
          <p:cNvPr id="16" name="CuadroTexto 15"/>
          <p:cNvSpPr txBox="1"/>
          <p:nvPr/>
        </p:nvSpPr>
        <p:spPr>
          <a:xfrm>
            <a:off x="4051068" y="5241095"/>
            <a:ext cx="3042460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/>
              <a:t>INFERIR</a:t>
            </a:r>
            <a:endParaRPr lang="es-ES" sz="2400" dirty="0"/>
          </a:p>
        </p:txBody>
      </p:sp>
      <p:sp>
        <p:nvSpPr>
          <p:cNvPr id="17" name="CuadroTexto 16"/>
          <p:cNvSpPr txBox="1"/>
          <p:nvPr/>
        </p:nvSpPr>
        <p:spPr>
          <a:xfrm>
            <a:off x="5890952" y="6058513"/>
            <a:ext cx="3042460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/>
              <a:t>DEDUCIR</a:t>
            </a:r>
            <a:endParaRPr lang="es-ES" sz="2400" dirty="0"/>
          </a:p>
        </p:txBody>
      </p:sp>
      <p:sp>
        <p:nvSpPr>
          <p:cNvPr id="2" name="Rectángulo 1"/>
          <p:cNvSpPr/>
          <p:nvPr/>
        </p:nvSpPr>
        <p:spPr>
          <a:xfrm>
            <a:off x="4809201" y="1306035"/>
            <a:ext cx="393024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i="1" dirty="0" smtClean="0">
                <a:latin typeface="Calibri" pitchFamily="34" charset="0"/>
              </a:rPr>
              <a:t>“La </a:t>
            </a:r>
            <a:r>
              <a:rPr lang="en-US" sz="2000" i="1" dirty="0" err="1">
                <a:latin typeface="Calibri" pitchFamily="34" charset="0"/>
              </a:rPr>
              <a:t>verdades</a:t>
            </a:r>
            <a:r>
              <a:rPr lang="en-US" sz="2000" i="1" dirty="0">
                <a:latin typeface="Calibri" pitchFamily="34" charset="0"/>
              </a:rPr>
              <a:t> </a:t>
            </a:r>
            <a:r>
              <a:rPr lang="en-US" sz="2000" i="1" dirty="0" err="1">
                <a:latin typeface="Calibri" pitchFamily="34" charset="0"/>
              </a:rPr>
              <a:t>universales</a:t>
            </a:r>
            <a:r>
              <a:rPr lang="en-US" sz="2000" i="1" dirty="0">
                <a:latin typeface="Calibri" pitchFamily="34" charset="0"/>
              </a:rPr>
              <a:t> </a:t>
            </a:r>
            <a:r>
              <a:rPr lang="en-US" sz="2000" i="1" dirty="0" err="1">
                <a:latin typeface="Calibri" pitchFamily="34" charset="0"/>
              </a:rPr>
              <a:t>pueden</a:t>
            </a:r>
            <a:r>
              <a:rPr lang="en-US" sz="2000" i="1" dirty="0">
                <a:latin typeface="Calibri" pitchFamily="34" charset="0"/>
              </a:rPr>
              <a:t> </a:t>
            </a:r>
            <a:r>
              <a:rPr lang="en-US" sz="2000" i="1" dirty="0" err="1">
                <a:latin typeface="Calibri" pitchFamily="34" charset="0"/>
              </a:rPr>
              <a:t>conocerse</a:t>
            </a:r>
            <a:r>
              <a:rPr lang="en-US" sz="2000" i="1" dirty="0">
                <a:latin typeface="Calibri" pitchFamily="34" charset="0"/>
              </a:rPr>
              <a:t> </a:t>
            </a:r>
            <a:r>
              <a:rPr lang="en-US" sz="2000" i="1" dirty="0" err="1">
                <a:latin typeface="Calibri" pitchFamily="34" charset="0"/>
              </a:rPr>
              <a:t>desde</a:t>
            </a:r>
            <a:r>
              <a:rPr lang="en-US" sz="2000" i="1" dirty="0">
                <a:latin typeface="Calibri" pitchFamily="34" charset="0"/>
              </a:rPr>
              <a:t> </a:t>
            </a:r>
            <a:r>
              <a:rPr lang="en-US" sz="2000" i="1" dirty="0" err="1">
                <a:latin typeface="Calibri" pitchFamily="34" charset="0"/>
              </a:rPr>
              <a:t>eventos</a:t>
            </a:r>
            <a:r>
              <a:rPr lang="en-US" sz="2000" i="1" dirty="0">
                <a:latin typeface="Calibri" pitchFamily="34" charset="0"/>
              </a:rPr>
              <a:t> </a:t>
            </a:r>
            <a:r>
              <a:rPr lang="en-US" sz="2000" i="1" dirty="0" err="1">
                <a:latin typeface="Calibri" pitchFamily="34" charset="0"/>
              </a:rPr>
              <a:t>particulares</a:t>
            </a:r>
            <a:r>
              <a:rPr lang="en-US" sz="2000" i="1" dirty="0">
                <a:latin typeface="Calibri" pitchFamily="34" charset="0"/>
              </a:rPr>
              <a:t> </a:t>
            </a:r>
            <a:r>
              <a:rPr lang="en-US" sz="2000" i="1" dirty="0" err="1">
                <a:latin typeface="Calibri" pitchFamily="34" charset="0"/>
              </a:rPr>
              <a:t>por</a:t>
            </a:r>
            <a:r>
              <a:rPr lang="en-US" sz="2000" i="1" dirty="0">
                <a:latin typeface="Calibri" pitchFamily="34" charset="0"/>
              </a:rPr>
              <a:t> </a:t>
            </a:r>
            <a:r>
              <a:rPr lang="en-US" sz="2000" i="1" dirty="0" err="1">
                <a:latin typeface="Calibri" pitchFamily="34" charset="0"/>
              </a:rPr>
              <a:t>medio</a:t>
            </a:r>
            <a:r>
              <a:rPr lang="en-US" sz="2000" i="1" dirty="0">
                <a:latin typeface="Calibri" pitchFamily="34" charset="0"/>
              </a:rPr>
              <a:t> de la </a:t>
            </a:r>
            <a:r>
              <a:rPr lang="en-US" sz="2000" i="1" dirty="0" err="1">
                <a:latin typeface="Calibri" pitchFamily="34" charset="0"/>
              </a:rPr>
              <a:t>inducción</a:t>
            </a:r>
            <a:r>
              <a:rPr lang="en-US" sz="2000" i="1" dirty="0">
                <a:latin typeface="Calibri" pitchFamily="34" charset="0"/>
              </a:rPr>
              <a:t>”</a:t>
            </a:r>
            <a:endParaRPr lang="es-ES" sz="2000" i="1" dirty="0">
              <a:latin typeface="Calibri" pitchFamily="34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4809201" y="2859344"/>
            <a:ext cx="405216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u="sng" dirty="0" smtClean="0"/>
              <a:t>Método empírico (experimental):</a:t>
            </a:r>
          </a:p>
          <a:p>
            <a:r>
              <a:rPr lang="es-MX" sz="2000" dirty="0" smtClean="0"/>
              <a:t>El conocimiento proviene solo o primordialmente de la experiencia sensorial. Enfatizando la EVIDENCIA</a:t>
            </a:r>
            <a:r>
              <a:rPr lang="es-MX" dirty="0" smtClean="0"/>
              <a:t>.</a:t>
            </a:r>
            <a:endParaRPr lang="es-ES" dirty="0"/>
          </a:p>
        </p:txBody>
      </p:sp>
      <p:sp>
        <p:nvSpPr>
          <p:cNvPr id="18" name="CuadroTexto 17"/>
          <p:cNvSpPr txBox="1"/>
          <p:nvPr/>
        </p:nvSpPr>
        <p:spPr>
          <a:xfrm>
            <a:off x="121920" y="4793764"/>
            <a:ext cx="341376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u="sng" dirty="0" smtClean="0"/>
              <a:t>El método aristotélico desconoce para obtener conocimiento todo:</a:t>
            </a:r>
          </a:p>
          <a:p>
            <a:r>
              <a:rPr lang="es-MX" sz="2000" dirty="0" smtClean="0"/>
              <a:t>Juicio </a:t>
            </a:r>
            <a:r>
              <a:rPr lang="es-MX" sz="2000" i="1" dirty="0" smtClean="0"/>
              <a:t>a priori</a:t>
            </a:r>
          </a:p>
          <a:p>
            <a:r>
              <a:rPr lang="es-MX" sz="2000" dirty="0" smtClean="0"/>
              <a:t>Intuición</a:t>
            </a:r>
          </a:p>
          <a:p>
            <a:r>
              <a:rPr lang="es-MX" sz="2000" dirty="0" smtClean="0"/>
              <a:t>Revelación</a:t>
            </a:r>
          </a:p>
        </p:txBody>
      </p:sp>
    </p:spTree>
    <p:extLst>
      <p:ext uri="{BB962C8B-B14F-4D97-AF65-F5344CB8AC3E}">
        <p14:creationId xmlns="" xmlns:p14="http://schemas.microsoft.com/office/powerpoint/2010/main" val="1263554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5 CuadroTexto"/>
          <p:cNvSpPr txBox="1">
            <a:spLocks noChangeArrowheads="1"/>
          </p:cNvSpPr>
          <p:nvPr/>
        </p:nvSpPr>
        <p:spPr bwMode="auto">
          <a:xfrm>
            <a:off x="0" y="0"/>
            <a:ext cx="9144000" cy="52387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2800" b="1" i="1" dirty="0" smtClean="0">
                <a:solidFill>
                  <a:schemeClr val="bg1"/>
                </a:solidFill>
                <a:latin typeface="Times New Roman" pitchFamily="18" charset="0"/>
                <a:ea typeface="Adobe Song Std L" pitchFamily="18" charset="-128"/>
                <a:cs typeface="Times New Roman" pitchFamily="18" charset="0"/>
              </a:rPr>
              <a:t>IBN AL HAYTHAM (</a:t>
            </a:r>
            <a:r>
              <a:rPr lang="es-MX" sz="2800" b="1" i="1" dirty="0" err="1" smtClean="0">
                <a:solidFill>
                  <a:schemeClr val="bg1"/>
                </a:solidFill>
                <a:latin typeface="Times New Roman" pitchFamily="18" charset="0"/>
                <a:ea typeface="Adobe Song Std L" pitchFamily="18" charset="-128"/>
                <a:cs typeface="Times New Roman" pitchFamily="18" charset="0"/>
              </a:rPr>
              <a:t>Alhazen</a:t>
            </a:r>
            <a:r>
              <a:rPr lang="es-MX" sz="2800" b="1" i="1" dirty="0" smtClean="0">
                <a:solidFill>
                  <a:schemeClr val="bg1"/>
                </a:solidFill>
                <a:latin typeface="Times New Roman" pitchFamily="18" charset="0"/>
                <a:ea typeface="Adobe Song Std L" pitchFamily="18" charset="-128"/>
                <a:cs typeface="Times New Roman" pitchFamily="18" charset="0"/>
              </a:rPr>
              <a:t>) (965-1039)</a:t>
            </a:r>
            <a:endParaRPr lang="es-MX" sz="2800" b="1" i="1" dirty="0">
              <a:solidFill>
                <a:schemeClr val="bg1"/>
              </a:solidFill>
              <a:latin typeface="Times New Roman" pitchFamily="18" charset="0"/>
              <a:ea typeface="Adobe Song Std L" pitchFamily="18" charset="-128"/>
              <a:cs typeface="Times New Roman" pitchFamily="18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949" y="865043"/>
            <a:ext cx="2818015" cy="2862046"/>
          </a:xfrm>
          <a:prstGeom prst="rect">
            <a:avLst/>
          </a:prstGeom>
          <a:ln w="15875">
            <a:solidFill>
              <a:schemeClr val="tx1"/>
            </a:solidFill>
          </a:ln>
        </p:spPr>
      </p:pic>
      <p:sp>
        <p:nvSpPr>
          <p:cNvPr id="7" name="Rectángulo 6"/>
          <p:cNvSpPr/>
          <p:nvPr/>
        </p:nvSpPr>
        <p:spPr>
          <a:xfrm>
            <a:off x="3724101" y="865043"/>
            <a:ext cx="511938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“</a:t>
            </a:r>
            <a:r>
              <a:rPr lang="en-US" sz="2400" i="1" dirty="0" smtClean="0"/>
              <a:t>La </a:t>
            </a:r>
            <a:r>
              <a:rPr lang="en-US" sz="2400" i="1" dirty="0" err="1" smtClean="0"/>
              <a:t>verdad</a:t>
            </a:r>
            <a:r>
              <a:rPr lang="en-US" sz="2400" i="1" dirty="0" smtClean="0"/>
              <a:t> se </a:t>
            </a:r>
            <a:r>
              <a:rPr lang="en-US" sz="2400" i="1" dirty="0" err="1" smtClean="0"/>
              <a:t>busca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por</a:t>
            </a:r>
            <a:r>
              <a:rPr lang="en-US" sz="2400" i="1" dirty="0" smtClean="0"/>
              <a:t> el simple </a:t>
            </a:r>
            <a:r>
              <a:rPr lang="en-US" sz="2400" i="1" dirty="0" err="1" smtClean="0"/>
              <a:t>hecho</a:t>
            </a:r>
            <a:r>
              <a:rPr lang="en-US" sz="2400" i="1" dirty="0" smtClean="0"/>
              <a:t> de </a:t>
            </a:r>
            <a:r>
              <a:rPr lang="en-US" sz="2400" i="1" dirty="0" err="1" smtClean="0"/>
              <a:t>obtenerla</a:t>
            </a:r>
            <a:r>
              <a:rPr lang="en-US" sz="2400" i="1" dirty="0" smtClean="0"/>
              <a:t>. </a:t>
            </a:r>
            <a:r>
              <a:rPr lang="en-US" sz="2400" i="1" dirty="0" err="1" smtClean="0"/>
              <a:t>Aquellos</a:t>
            </a:r>
            <a:r>
              <a:rPr lang="en-US" sz="2400" i="1" dirty="0" smtClean="0"/>
              <a:t> que se </a:t>
            </a:r>
            <a:r>
              <a:rPr lang="en-US" sz="2400" i="1" dirty="0" err="1" smtClean="0"/>
              <a:t>comprometen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en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cualquier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otra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cosa</a:t>
            </a:r>
            <a:r>
              <a:rPr lang="en-US" sz="2400" i="1" dirty="0" smtClean="0"/>
              <a:t> no </a:t>
            </a:r>
            <a:r>
              <a:rPr lang="en-US" sz="2400" i="1" dirty="0" err="1" smtClean="0"/>
              <a:t>están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realmente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interesados</a:t>
            </a:r>
            <a:r>
              <a:rPr lang="en-US" sz="2400" i="1" dirty="0" smtClean="0"/>
              <a:t>. </a:t>
            </a:r>
            <a:r>
              <a:rPr lang="en-US" sz="2400" i="1" dirty="0" err="1" smtClean="0"/>
              <a:t>Encontrar</a:t>
            </a:r>
            <a:r>
              <a:rPr lang="en-US" sz="2400" i="1" dirty="0" smtClean="0"/>
              <a:t> la </a:t>
            </a:r>
            <a:r>
              <a:rPr lang="en-US" sz="2400" i="1" dirty="0" err="1" smtClean="0"/>
              <a:t>verdad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es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difícil</a:t>
            </a:r>
            <a:r>
              <a:rPr lang="en-US" sz="2400" i="1" dirty="0" smtClean="0"/>
              <a:t> y el </a:t>
            </a:r>
            <a:r>
              <a:rPr lang="en-US" sz="2400" i="1" dirty="0" err="1" smtClean="0"/>
              <a:t>camino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hacia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ella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es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complicado</a:t>
            </a:r>
            <a:r>
              <a:rPr lang="en-US" sz="2400" i="1" dirty="0" smtClean="0"/>
              <a:t>…”</a:t>
            </a:r>
            <a:endParaRPr lang="es-ES" sz="2400" i="1" dirty="0"/>
          </a:p>
        </p:txBody>
      </p:sp>
      <p:sp>
        <p:nvSpPr>
          <p:cNvPr id="9" name="CuadroTexto 8"/>
          <p:cNvSpPr txBox="1"/>
          <p:nvPr/>
        </p:nvSpPr>
        <p:spPr>
          <a:xfrm>
            <a:off x="593360" y="4008677"/>
            <a:ext cx="3042460" cy="83099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/>
              <a:t>EXPERIMENTACIÓN SISTEMATIZADA</a:t>
            </a:r>
            <a:endParaRPr lang="es-ES" sz="2400" dirty="0"/>
          </a:p>
        </p:txBody>
      </p:sp>
      <p:sp>
        <p:nvSpPr>
          <p:cNvPr id="10" name="CuadroTexto 9"/>
          <p:cNvSpPr txBox="1"/>
          <p:nvPr/>
        </p:nvSpPr>
        <p:spPr>
          <a:xfrm>
            <a:off x="2955456" y="5221003"/>
            <a:ext cx="2399220" cy="83099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/>
              <a:t>SOMETIMIENTO A HIPÓTESIS</a:t>
            </a:r>
            <a:endParaRPr lang="es-MX" sz="2400" dirty="0"/>
          </a:p>
        </p:txBody>
      </p:sp>
      <p:sp>
        <p:nvSpPr>
          <p:cNvPr id="11" name="CuadroTexto 10"/>
          <p:cNvSpPr txBox="1"/>
          <p:nvPr/>
        </p:nvSpPr>
        <p:spPr>
          <a:xfrm>
            <a:off x="5801028" y="6180548"/>
            <a:ext cx="3042460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/>
              <a:t>ESCEPTICISMO</a:t>
            </a:r>
            <a:endParaRPr lang="es-ES" sz="2400" dirty="0"/>
          </a:p>
        </p:txBody>
      </p:sp>
      <p:sp>
        <p:nvSpPr>
          <p:cNvPr id="12" name="CuadroTexto 11"/>
          <p:cNvSpPr txBox="1"/>
          <p:nvPr/>
        </p:nvSpPr>
        <p:spPr>
          <a:xfrm>
            <a:off x="3972855" y="3276574"/>
            <a:ext cx="462187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/>
              <a:t>Físico persa (Irak)</a:t>
            </a:r>
          </a:p>
          <a:p>
            <a:r>
              <a:rPr lang="es-MX" sz="2800" dirty="0" smtClean="0"/>
              <a:t>Su obra se basa en óptica y mecanismos de visión (telescopios, color, espejos)</a:t>
            </a:r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2498332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5 CuadroTexto"/>
          <p:cNvSpPr txBox="1">
            <a:spLocks noChangeArrowheads="1"/>
          </p:cNvSpPr>
          <p:nvPr/>
        </p:nvSpPr>
        <p:spPr bwMode="auto">
          <a:xfrm>
            <a:off x="0" y="0"/>
            <a:ext cx="9144000" cy="52387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2800" b="1" i="1" dirty="0" smtClean="0">
                <a:solidFill>
                  <a:schemeClr val="bg1"/>
                </a:solidFill>
                <a:latin typeface="Times New Roman" pitchFamily="18" charset="0"/>
                <a:ea typeface="Adobe Song Std L" pitchFamily="18" charset="-128"/>
                <a:cs typeface="Times New Roman" pitchFamily="18" charset="0"/>
              </a:rPr>
              <a:t>IBN SINA (Avicena) (980-1037)</a:t>
            </a:r>
            <a:endParaRPr lang="es-MX" sz="2800" b="1" i="1" dirty="0">
              <a:solidFill>
                <a:schemeClr val="bg1"/>
              </a:solidFill>
              <a:latin typeface="Times New Roman" pitchFamily="18" charset="0"/>
              <a:ea typeface="Adobe Song Std L" pitchFamily="18" charset="-128"/>
              <a:cs typeface="Times New Roman" pitchFamily="18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3749040" y="745085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200" dirty="0" smtClean="0"/>
              <a:t>“El </a:t>
            </a:r>
            <a:r>
              <a:rPr lang="en-US" sz="3200" dirty="0" err="1" smtClean="0"/>
              <a:t>príncipe</a:t>
            </a:r>
            <a:r>
              <a:rPr lang="en-US" sz="3200" dirty="0" smtClean="0"/>
              <a:t> de </a:t>
            </a:r>
            <a:r>
              <a:rPr lang="en-US" sz="3200" dirty="0" err="1" smtClean="0"/>
              <a:t>los</a:t>
            </a:r>
            <a:r>
              <a:rPr lang="en-US" sz="3200" dirty="0" smtClean="0"/>
              <a:t> </a:t>
            </a:r>
            <a:r>
              <a:rPr lang="en-US" sz="3200" dirty="0" err="1" smtClean="0"/>
              <a:t>sabios</a:t>
            </a:r>
            <a:r>
              <a:rPr lang="en-US" sz="3200" dirty="0" smtClean="0"/>
              <a:t> “</a:t>
            </a:r>
            <a:endParaRPr lang="es-ES" sz="3200" dirty="0"/>
          </a:p>
        </p:txBody>
      </p:sp>
      <p:sp>
        <p:nvSpPr>
          <p:cNvPr id="8" name="CuadroTexto 7"/>
          <p:cNvSpPr txBox="1"/>
          <p:nvPr/>
        </p:nvSpPr>
        <p:spPr>
          <a:xfrm>
            <a:off x="3749040" y="1608660"/>
            <a:ext cx="4621877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/>
              <a:t>Médico y filósofo persa (Irán)</a:t>
            </a:r>
          </a:p>
          <a:p>
            <a:endParaRPr lang="es-MX" sz="2800" dirty="0" smtClean="0"/>
          </a:p>
          <a:p>
            <a:r>
              <a:rPr lang="es-MX" sz="2800" dirty="0" smtClean="0"/>
              <a:t>Su obra presentó a los occidentales de la edad media el pensamiento aristotélico</a:t>
            </a:r>
            <a:endParaRPr lang="es-MX" dirty="0" smtClean="0"/>
          </a:p>
          <a:p>
            <a:endParaRPr lang="es-MX" dirty="0"/>
          </a:p>
          <a:p>
            <a:endParaRPr lang="es-ES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100" y="898317"/>
            <a:ext cx="3197470" cy="2571392"/>
          </a:xfrm>
          <a:prstGeom prst="rect">
            <a:avLst/>
          </a:prstGeom>
          <a:ln w="15875">
            <a:solidFill>
              <a:schemeClr val="tx1"/>
            </a:solidFill>
          </a:ln>
        </p:spPr>
      </p:pic>
      <p:sp>
        <p:nvSpPr>
          <p:cNvPr id="9" name="CuadroTexto 8"/>
          <p:cNvSpPr txBox="1"/>
          <p:nvPr/>
        </p:nvSpPr>
        <p:spPr>
          <a:xfrm>
            <a:off x="2992580" y="4628968"/>
            <a:ext cx="3042460" cy="83099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/>
              <a:t>EXPERIMENTACIÓN CONTROLADA</a:t>
            </a:r>
            <a:endParaRPr lang="es-ES" sz="2400" dirty="0"/>
          </a:p>
        </p:txBody>
      </p:sp>
      <p:sp>
        <p:nvSpPr>
          <p:cNvPr id="10" name="CuadroTexto 9"/>
          <p:cNvSpPr txBox="1"/>
          <p:nvPr/>
        </p:nvSpPr>
        <p:spPr>
          <a:xfrm>
            <a:off x="593360" y="3737444"/>
            <a:ext cx="2024511" cy="83099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/>
              <a:t>OBSERVACIÓN PRECISA</a:t>
            </a:r>
            <a:endParaRPr lang="es-MX" sz="2400" dirty="0"/>
          </a:p>
        </p:txBody>
      </p:sp>
      <p:sp>
        <p:nvSpPr>
          <p:cNvPr id="11" name="CuadroTexto 10"/>
          <p:cNvSpPr txBox="1"/>
          <p:nvPr/>
        </p:nvSpPr>
        <p:spPr>
          <a:xfrm>
            <a:off x="5428931" y="5679506"/>
            <a:ext cx="3042460" cy="83099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/>
              <a:t>REGISTROS CUIDADOSOS</a:t>
            </a:r>
            <a:endParaRPr lang="es-ES" sz="2400" dirty="0"/>
          </a:p>
        </p:txBody>
      </p:sp>
    </p:spTree>
    <p:extLst>
      <p:ext uri="{BB962C8B-B14F-4D97-AF65-F5344CB8AC3E}">
        <p14:creationId xmlns="" xmlns:p14="http://schemas.microsoft.com/office/powerpoint/2010/main" val="3313299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585</TotalTime>
  <Words>1524</Words>
  <Application>Microsoft Office PowerPoint</Application>
  <PresentationFormat>Presentación en pantalla (4:3)</PresentationFormat>
  <Paragraphs>240</Paragraphs>
  <Slides>45</Slides>
  <Notes>1</Notes>
  <HiddenSlides>0</HiddenSlides>
  <MMClips>2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45</vt:i4>
      </vt:variant>
    </vt:vector>
  </HeadingPairs>
  <TitlesOfParts>
    <vt:vector size="46" baseType="lpstr">
      <vt:lpstr>Tema de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Roger Bacon (1214- 1292)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PERO EL MÉTODO CIENTÍFICO IBA Y CONTINUA ENCONTRANDOSE CON FORMIDABLES FENÓMENOS…… QUE NO LO DESCALIFICAN PERO LO PONEN A PRUEBA</vt:lpstr>
      <vt:lpstr>1 metro: El inicio, la organización perceptible de la materia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Diapositiva 32</vt:lpstr>
      <vt:lpstr>Diapositiva 33</vt:lpstr>
      <vt:lpstr>Diapositiva 34</vt:lpstr>
      <vt:lpstr>Diapositiva 35</vt:lpstr>
      <vt:lpstr>Diapositiva 36</vt:lpstr>
      <vt:lpstr>Diapositiva 37</vt:lpstr>
      <vt:lpstr>Diapositiva 38</vt:lpstr>
      <vt:lpstr>Diapositiva 39</vt:lpstr>
      <vt:lpstr>Diapositiva 40</vt:lpstr>
      <vt:lpstr>Diapositiva 41</vt:lpstr>
      <vt:lpstr>Diapositiva 42</vt:lpstr>
      <vt:lpstr>Diapositiva 43</vt:lpstr>
      <vt:lpstr>Diapositiva 44</vt:lpstr>
      <vt:lpstr>Diapositiva 45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Alejandro Loza</dc:creator>
  <cp:lastModifiedBy>JALY</cp:lastModifiedBy>
  <cp:revision>108</cp:revision>
  <dcterms:created xsi:type="dcterms:W3CDTF">2016-07-04T22:42:47Z</dcterms:created>
  <dcterms:modified xsi:type="dcterms:W3CDTF">2018-08-01T20:21:15Z</dcterms:modified>
</cp:coreProperties>
</file>