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0" r:id="rId2"/>
    <p:sldId id="271" r:id="rId3"/>
    <p:sldId id="272" r:id="rId4"/>
    <p:sldId id="273" r:id="rId5"/>
    <p:sldId id="277" r:id="rId6"/>
    <p:sldId id="256" r:id="rId7"/>
    <p:sldId id="278" r:id="rId8"/>
    <p:sldId id="279" r:id="rId9"/>
    <p:sldId id="280" r:id="rId10"/>
    <p:sldId id="282" r:id="rId11"/>
    <p:sldId id="257" r:id="rId12"/>
    <p:sldId id="258" r:id="rId13"/>
    <p:sldId id="285" r:id="rId14"/>
    <p:sldId id="284" r:id="rId15"/>
    <p:sldId id="259" r:id="rId16"/>
    <p:sldId id="260" r:id="rId17"/>
    <p:sldId id="287" r:id="rId18"/>
    <p:sldId id="288" r:id="rId19"/>
    <p:sldId id="261" r:id="rId20"/>
    <p:sldId id="262" r:id="rId21"/>
    <p:sldId id="263" r:id="rId22"/>
    <p:sldId id="297" r:id="rId23"/>
    <p:sldId id="264" r:id="rId24"/>
    <p:sldId id="266" r:id="rId25"/>
    <p:sldId id="265" r:id="rId26"/>
    <p:sldId id="267" r:id="rId27"/>
    <p:sldId id="298" r:id="rId28"/>
    <p:sldId id="268" r:id="rId29"/>
    <p:sldId id="296" r:id="rId30"/>
    <p:sldId id="269" r:id="rId31"/>
    <p:sldId id="289" r:id="rId32"/>
    <p:sldId id="299" r:id="rId33"/>
    <p:sldId id="290" r:id="rId34"/>
    <p:sldId id="300" r:id="rId35"/>
    <p:sldId id="292" r:id="rId36"/>
    <p:sldId id="301" r:id="rId37"/>
    <p:sldId id="283" r:id="rId38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8632" autoAdjust="0"/>
    <p:restoredTop sz="94660"/>
  </p:normalViewPr>
  <p:slideViewPr>
    <p:cSldViewPr>
      <p:cViewPr varScale="1">
        <p:scale>
          <a:sx n="92" d="100"/>
          <a:sy n="92" d="100"/>
        </p:scale>
        <p:origin x="1200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B7CD52F-4842-44FF-B259-B06E4028B774}" type="doc">
      <dgm:prSet loTypeId="urn:microsoft.com/office/officeart/2005/8/layout/StepDownProcess" loCatId="process" qsTypeId="urn:microsoft.com/office/officeart/2005/8/quickstyle/simple1" qsCatId="simple" csTypeId="urn:microsoft.com/office/officeart/2005/8/colors/colorful4" csCatId="colorful" phldr="1"/>
      <dgm:spPr/>
    </dgm:pt>
    <dgm:pt modelId="{3C9849C6-775D-4112-8EE0-7663A21938B4}">
      <dgm:prSet phldrT="[Texto]"/>
      <dgm:spPr/>
      <dgm:t>
        <a:bodyPr/>
        <a:lstStyle/>
        <a:p>
          <a:r>
            <a:rPr lang="es-MX" dirty="0" smtClean="0"/>
            <a:t>PINACEAE</a:t>
          </a:r>
          <a:endParaRPr lang="es-MX" dirty="0"/>
        </a:p>
      </dgm:t>
    </dgm:pt>
    <dgm:pt modelId="{2FEDBEE3-128A-4957-8517-FBD26DC4F21D}" type="parTrans" cxnId="{C7E71682-A665-4431-9B15-76566CE9F070}">
      <dgm:prSet/>
      <dgm:spPr/>
      <dgm:t>
        <a:bodyPr/>
        <a:lstStyle/>
        <a:p>
          <a:endParaRPr lang="es-MX"/>
        </a:p>
      </dgm:t>
    </dgm:pt>
    <dgm:pt modelId="{AAA34CBD-9AF2-4AF7-A1DC-47F7EC6E47B8}" type="sibTrans" cxnId="{C7E71682-A665-4431-9B15-76566CE9F070}">
      <dgm:prSet/>
      <dgm:spPr/>
      <dgm:t>
        <a:bodyPr/>
        <a:lstStyle/>
        <a:p>
          <a:endParaRPr lang="es-MX"/>
        </a:p>
      </dgm:t>
    </dgm:pt>
    <dgm:pt modelId="{72709ECE-9952-4B84-A4AC-7CE88D56333E}">
      <dgm:prSet phldrT="[Texto]"/>
      <dgm:spPr/>
      <dgm:t>
        <a:bodyPr/>
        <a:lstStyle/>
        <a:p>
          <a:r>
            <a:rPr lang="es-MX" dirty="0" err="1" smtClean="0"/>
            <a:t>Pinus</a:t>
          </a:r>
          <a:r>
            <a:rPr lang="es-MX" dirty="0" smtClean="0"/>
            <a:t> </a:t>
          </a:r>
          <a:r>
            <a:rPr lang="es-MX" dirty="0" err="1" smtClean="0"/>
            <a:t>sp</a:t>
          </a:r>
          <a:r>
            <a:rPr lang="es-MX" dirty="0" smtClean="0"/>
            <a:t>. </a:t>
          </a:r>
          <a:endParaRPr lang="es-MX" dirty="0"/>
        </a:p>
      </dgm:t>
    </dgm:pt>
    <dgm:pt modelId="{ECB70DB8-3145-4798-9C98-F56C1F777F75}" type="parTrans" cxnId="{24DC83EE-60A2-4D1A-BCBC-6F1226B56DA3}">
      <dgm:prSet/>
      <dgm:spPr/>
      <dgm:t>
        <a:bodyPr/>
        <a:lstStyle/>
        <a:p>
          <a:endParaRPr lang="es-MX"/>
        </a:p>
      </dgm:t>
    </dgm:pt>
    <dgm:pt modelId="{CCA70048-078D-4C14-9ED8-AB593E069E6F}" type="sibTrans" cxnId="{24DC83EE-60A2-4D1A-BCBC-6F1226B56DA3}">
      <dgm:prSet/>
      <dgm:spPr/>
      <dgm:t>
        <a:bodyPr/>
        <a:lstStyle/>
        <a:p>
          <a:endParaRPr lang="es-MX"/>
        </a:p>
      </dgm:t>
    </dgm:pt>
    <dgm:pt modelId="{EC58707B-B2AD-4778-9446-B5DD26E823D8}">
      <dgm:prSet phldrT="[Texto]"/>
      <dgm:spPr/>
      <dgm:t>
        <a:bodyPr/>
        <a:lstStyle/>
        <a:p>
          <a:r>
            <a:rPr lang="es-MX" dirty="0" smtClean="0"/>
            <a:t>Caracteristicas </a:t>
          </a:r>
          <a:endParaRPr lang="es-MX" dirty="0"/>
        </a:p>
      </dgm:t>
    </dgm:pt>
    <dgm:pt modelId="{32304251-AF04-4A7F-BCF8-B6088A7FB39A}" type="parTrans" cxnId="{DBE2E597-7969-43B8-AFC1-08FD765E3B9A}">
      <dgm:prSet/>
      <dgm:spPr/>
      <dgm:t>
        <a:bodyPr/>
        <a:lstStyle/>
        <a:p>
          <a:endParaRPr lang="es-MX"/>
        </a:p>
      </dgm:t>
    </dgm:pt>
    <dgm:pt modelId="{F2C31E62-F691-4716-9621-5FE6538CFF95}" type="sibTrans" cxnId="{DBE2E597-7969-43B8-AFC1-08FD765E3B9A}">
      <dgm:prSet/>
      <dgm:spPr/>
      <dgm:t>
        <a:bodyPr/>
        <a:lstStyle/>
        <a:p>
          <a:endParaRPr lang="es-MX"/>
        </a:p>
      </dgm:t>
    </dgm:pt>
    <dgm:pt modelId="{14B4FCED-DCFF-4E2A-9E74-C8CF9CA25D89}">
      <dgm:prSet phldrT="[Texto]"/>
      <dgm:spPr/>
      <dgm:t>
        <a:bodyPr/>
        <a:lstStyle/>
        <a:p>
          <a:r>
            <a:rPr lang="es-MX" dirty="0" smtClean="0"/>
            <a:t>Importancia </a:t>
          </a:r>
          <a:endParaRPr lang="es-MX" dirty="0"/>
        </a:p>
      </dgm:t>
    </dgm:pt>
    <dgm:pt modelId="{0C4856B4-00C2-457B-9A7B-80F1B9888ACF}" type="parTrans" cxnId="{23F6DC7F-438A-486E-B05C-62D4F03C924E}">
      <dgm:prSet/>
      <dgm:spPr/>
      <dgm:t>
        <a:bodyPr/>
        <a:lstStyle/>
        <a:p>
          <a:endParaRPr lang="es-MX"/>
        </a:p>
      </dgm:t>
    </dgm:pt>
    <dgm:pt modelId="{CC2E033F-0E9E-4389-9FDE-FF48C0C118CE}" type="sibTrans" cxnId="{23F6DC7F-438A-486E-B05C-62D4F03C924E}">
      <dgm:prSet/>
      <dgm:spPr/>
      <dgm:t>
        <a:bodyPr/>
        <a:lstStyle/>
        <a:p>
          <a:endParaRPr lang="es-MX"/>
        </a:p>
      </dgm:t>
    </dgm:pt>
    <dgm:pt modelId="{8173D973-55D9-4E57-B8FD-B3A791F318F7}" type="pres">
      <dgm:prSet presAssocID="{9B7CD52F-4842-44FF-B259-B06E4028B774}" presName="rootnode" presStyleCnt="0">
        <dgm:presLayoutVars>
          <dgm:chMax/>
          <dgm:chPref/>
          <dgm:dir/>
          <dgm:animLvl val="lvl"/>
        </dgm:presLayoutVars>
      </dgm:prSet>
      <dgm:spPr/>
    </dgm:pt>
    <dgm:pt modelId="{8959381B-3ECB-472B-95FA-735E876DF6D6}" type="pres">
      <dgm:prSet presAssocID="{3C9849C6-775D-4112-8EE0-7663A21938B4}" presName="composite" presStyleCnt="0"/>
      <dgm:spPr/>
    </dgm:pt>
    <dgm:pt modelId="{08613BA0-17F6-429F-9AA8-13A67BC99B11}" type="pres">
      <dgm:prSet presAssocID="{3C9849C6-775D-4112-8EE0-7663A21938B4}" presName="bentUpArrow1" presStyleLbl="alignImgPlace1" presStyleIdx="0" presStyleCnt="3"/>
      <dgm:spPr/>
    </dgm:pt>
    <dgm:pt modelId="{7C4854D9-0627-4227-8914-4F2E10F8B64B}" type="pres">
      <dgm:prSet presAssocID="{3C9849C6-775D-4112-8EE0-7663A21938B4}" presName="ParentText" presStyleLbl="node1" presStyleIdx="0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43F11FF-B2D3-4965-B6CD-18A3BDCF5012}" type="pres">
      <dgm:prSet presAssocID="{3C9849C6-775D-4112-8EE0-7663A21938B4}" presName="ChildText" presStyleLbl="revTx" presStyleIdx="0" presStyleCnt="3">
        <dgm:presLayoutVars>
          <dgm:chMax val="0"/>
          <dgm:chPref val="0"/>
          <dgm:bulletEnabled val="1"/>
        </dgm:presLayoutVars>
      </dgm:prSet>
      <dgm:spPr/>
    </dgm:pt>
    <dgm:pt modelId="{1DAFE5C6-5564-4760-8067-C8F279A4EF5B}" type="pres">
      <dgm:prSet presAssocID="{AAA34CBD-9AF2-4AF7-A1DC-47F7EC6E47B8}" presName="sibTrans" presStyleCnt="0"/>
      <dgm:spPr/>
    </dgm:pt>
    <dgm:pt modelId="{F68EE69C-E1CC-48AD-AC84-627B32560BF1}" type="pres">
      <dgm:prSet presAssocID="{72709ECE-9952-4B84-A4AC-7CE88D56333E}" presName="composite" presStyleCnt="0"/>
      <dgm:spPr/>
    </dgm:pt>
    <dgm:pt modelId="{FC7B4851-AF99-4BDA-AA5B-9563D41772C0}" type="pres">
      <dgm:prSet presAssocID="{72709ECE-9952-4B84-A4AC-7CE88D56333E}" presName="bentUpArrow1" presStyleLbl="alignImgPlace1" presStyleIdx="1" presStyleCnt="3"/>
      <dgm:spPr/>
    </dgm:pt>
    <dgm:pt modelId="{FB5A6F63-D6B3-4C41-B55F-6EBC379E1A64}" type="pres">
      <dgm:prSet presAssocID="{72709ECE-9952-4B84-A4AC-7CE88D56333E}" presName="ParentText" presStyleLbl="node1" presStyleIdx="1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E5C31EE-8DF6-46C9-B429-BCB7031CB3EE}" type="pres">
      <dgm:prSet presAssocID="{72709ECE-9952-4B84-A4AC-7CE88D56333E}" presName="ChildText" presStyleLbl="revTx" presStyleIdx="1" presStyleCnt="3">
        <dgm:presLayoutVars>
          <dgm:chMax val="0"/>
          <dgm:chPref val="0"/>
          <dgm:bulletEnabled val="1"/>
        </dgm:presLayoutVars>
      </dgm:prSet>
      <dgm:spPr/>
    </dgm:pt>
    <dgm:pt modelId="{76332C60-9EA1-423B-BAE3-195C939E0C06}" type="pres">
      <dgm:prSet presAssocID="{CCA70048-078D-4C14-9ED8-AB593E069E6F}" presName="sibTrans" presStyleCnt="0"/>
      <dgm:spPr/>
    </dgm:pt>
    <dgm:pt modelId="{2EAF74B5-EBAE-40E7-8AFA-AFB2C1FE1405}" type="pres">
      <dgm:prSet presAssocID="{EC58707B-B2AD-4778-9446-B5DD26E823D8}" presName="composite" presStyleCnt="0"/>
      <dgm:spPr/>
    </dgm:pt>
    <dgm:pt modelId="{A88D0604-625A-4893-B0AB-C1E55F15A924}" type="pres">
      <dgm:prSet presAssocID="{EC58707B-B2AD-4778-9446-B5DD26E823D8}" presName="bentUpArrow1" presStyleLbl="alignImgPlace1" presStyleIdx="2" presStyleCnt="3"/>
      <dgm:spPr/>
    </dgm:pt>
    <dgm:pt modelId="{9A7B51F8-E1AF-4E0B-BA52-C79326B71610}" type="pres">
      <dgm:prSet presAssocID="{EC58707B-B2AD-4778-9446-B5DD26E823D8}" presName="ParentText" presStyleLbl="node1" presStyleIdx="2" presStyleCnt="4" custLinFactNeighborX="2505" custLinFactNeighborY="-80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32170A2-9FBB-487F-B91B-5A1C8587C361}" type="pres">
      <dgm:prSet presAssocID="{EC58707B-B2AD-4778-9446-B5DD26E823D8}" presName="ChildText" presStyleLbl="revTx" presStyleIdx="2" presStyleCnt="3">
        <dgm:presLayoutVars>
          <dgm:chMax val="0"/>
          <dgm:chPref val="0"/>
          <dgm:bulletEnabled val="1"/>
        </dgm:presLayoutVars>
      </dgm:prSet>
      <dgm:spPr/>
    </dgm:pt>
    <dgm:pt modelId="{74449675-25E7-412F-858B-74B8A56101D9}" type="pres">
      <dgm:prSet presAssocID="{F2C31E62-F691-4716-9621-5FE6538CFF95}" presName="sibTrans" presStyleCnt="0"/>
      <dgm:spPr/>
    </dgm:pt>
    <dgm:pt modelId="{263BBA6D-08F4-4A76-9018-D09717FE1A81}" type="pres">
      <dgm:prSet presAssocID="{14B4FCED-DCFF-4E2A-9E74-C8CF9CA25D89}" presName="composite" presStyleCnt="0"/>
      <dgm:spPr/>
    </dgm:pt>
    <dgm:pt modelId="{42D5FD79-3732-4227-A7FA-51FB718CF170}" type="pres">
      <dgm:prSet presAssocID="{14B4FCED-DCFF-4E2A-9E74-C8CF9CA25D89}" presName="ParentText" presStyleLbl="node1" presStyleIdx="3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BE2E597-7969-43B8-AFC1-08FD765E3B9A}" srcId="{9B7CD52F-4842-44FF-B259-B06E4028B774}" destId="{EC58707B-B2AD-4778-9446-B5DD26E823D8}" srcOrd="2" destOrd="0" parTransId="{32304251-AF04-4A7F-BCF8-B6088A7FB39A}" sibTransId="{F2C31E62-F691-4716-9621-5FE6538CFF95}"/>
    <dgm:cxn modelId="{F3CF8459-B56D-4CED-AC1C-C79A13AF5A14}" type="presOf" srcId="{EC58707B-B2AD-4778-9446-B5DD26E823D8}" destId="{9A7B51F8-E1AF-4E0B-BA52-C79326B71610}" srcOrd="0" destOrd="0" presId="urn:microsoft.com/office/officeart/2005/8/layout/StepDownProcess"/>
    <dgm:cxn modelId="{A147DBB8-83E1-4E66-958F-48C5E459ED8D}" type="presOf" srcId="{72709ECE-9952-4B84-A4AC-7CE88D56333E}" destId="{FB5A6F63-D6B3-4C41-B55F-6EBC379E1A64}" srcOrd="0" destOrd="0" presId="urn:microsoft.com/office/officeart/2005/8/layout/StepDownProcess"/>
    <dgm:cxn modelId="{23BF13A1-0D8D-4EDB-B13A-488EABE95489}" type="presOf" srcId="{9B7CD52F-4842-44FF-B259-B06E4028B774}" destId="{8173D973-55D9-4E57-B8FD-B3A791F318F7}" srcOrd="0" destOrd="0" presId="urn:microsoft.com/office/officeart/2005/8/layout/StepDownProcess"/>
    <dgm:cxn modelId="{24DC83EE-60A2-4D1A-BCBC-6F1226B56DA3}" srcId="{9B7CD52F-4842-44FF-B259-B06E4028B774}" destId="{72709ECE-9952-4B84-A4AC-7CE88D56333E}" srcOrd="1" destOrd="0" parTransId="{ECB70DB8-3145-4798-9C98-F56C1F777F75}" sibTransId="{CCA70048-078D-4C14-9ED8-AB593E069E6F}"/>
    <dgm:cxn modelId="{C7E71682-A665-4431-9B15-76566CE9F070}" srcId="{9B7CD52F-4842-44FF-B259-B06E4028B774}" destId="{3C9849C6-775D-4112-8EE0-7663A21938B4}" srcOrd="0" destOrd="0" parTransId="{2FEDBEE3-128A-4957-8517-FBD26DC4F21D}" sibTransId="{AAA34CBD-9AF2-4AF7-A1DC-47F7EC6E47B8}"/>
    <dgm:cxn modelId="{23F6DC7F-438A-486E-B05C-62D4F03C924E}" srcId="{9B7CD52F-4842-44FF-B259-B06E4028B774}" destId="{14B4FCED-DCFF-4E2A-9E74-C8CF9CA25D89}" srcOrd="3" destOrd="0" parTransId="{0C4856B4-00C2-457B-9A7B-80F1B9888ACF}" sibTransId="{CC2E033F-0E9E-4389-9FDE-FF48C0C118CE}"/>
    <dgm:cxn modelId="{9B5A667E-5137-4CFD-B65F-AC8854795B71}" type="presOf" srcId="{3C9849C6-775D-4112-8EE0-7663A21938B4}" destId="{7C4854D9-0627-4227-8914-4F2E10F8B64B}" srcOrd="0" destOrd="0" presId="urn:microsoft.com/office/officeart/2005/8/layout/StepDownProcess"/>
    <dgm:cxn modelId="{FFB75FC5-4197-4E4D-803D-09354FB37855}" type="presOf" srcId="{14B4FCED-DCFF-4E2A-9E74-C8CF9CA25D89}" destId="{42D5FD79-3732-4227-A7FA-51FB718CF170}" srcOrd="0" destOrd="0" presId="urn:microsoft.com/office/officeart/2005/8/layout/StepDownProcess"/>
    <dgm:cxn modelId="{B5B67B8F-0DBC-4E45-B3D5-5AE4CFD42813}" type="presParOf" srcId="{8173D973-55D9-4E57-B8FD-B3A791F318F7}" destId="{8959381B-3ECB-472B-95FA-735E876DF6D6}" srcOrd="0" destOrd="0" presId="urn:microsoft.com/office/officeart/2005/8/layout/StepDownProcess"/>
    <dgm:cxn modelId="{0F72A9DC-DA34-42DA-8C9F-0B5E01867AB4}" type="presParOf" srcId="{8959381B-3ECB-472B-95FA-735E876DF6D6}" destId="{08613BA0-17F6-429F-9AA8-13A67BC99B11}" srcOrd="0" destOrd="0" presId="urn:microsoft.com/office/officeart/2005/8/layout/StepDownProcess"/>
    <dgm:cxn modelId="{4B13775E-3A07-4999-BF9A-35166E70E8FA}" type="presParOf" srcId="{8959381B-3ECB-472B-95FA-735E876DF6D6}" destId="{7C4854D9-0627-4227-8914-4F2E10F8B64B}" srcOrd="1" destOrd="0" presId="urn:microsoft.com/office/officeart/2005/8/layout/StepDownProcess"/>
    <dgm:cxn modelId="{21DE6F69-D1F8-4B43-A153-98A707196A86}" type="presParOf" srcId="{8959381B-3ECB-472B-95FA-735E876DF6D6}" destId="{643F11FF-B2D3-4965-B6CD-18A3BDCF5012}" srcOrd="2" destOrd="0" presId="urn:microsoft.com/office/officeart/2005/8/layout/StepDownProcess"/>
    <dgm:cxn modelId="{3F041245-11F8-4102-9108-A77103DAA1F0}" type="presParOf" srcId="{8173D973-55D9-4E57-B8FD-B3A791F318F7}" destId="{1DAFE5C6-5564-4760-8067-C8F279A4EF5B}" srcOrd="1" destOrd="0" presId="urn:microsoft.com/office/officeart/2005/8/layout/StepDownProcess"/>
    <dgm:cxn modelId="{40A8E4B7-16FC-4971-933B-A5576C923513}" type="presParOf" srcId="{8173D973-55D9-4E57-B8FD-B3A791F318F7}" destId="{F68EE69C-E1CC-48AD-AC84-627B32560BF1}" srcOrd="2" destOrd="0" presId="urn:microsoft.com/office/officeart/2005/8/layout/StepDownProcess"/>
    <dgm:cxn modelId="{9381191C-40C6-4790-904E-B1D76FA1E6EC}" type="presParOf" srcId="{F68EE69C-E1CC-48AD-AC84-627B32560BF1}" destId="{FC7B4851-AF99-4BDA-AA5B-9563D41772C0}" srcOrd="0" destOrd="0" presId="urn:microsoft.com/office/officeart/2005/8/layout/StepDownProcess"/>
    <dgm:cxn modelId="{3E5AFF67-8106-4225-BB44-AC8B889AC625}" type="presParOf" srcId="{F68EE69C-E1CC-48AD-AC84-627B32560BF1}" destId="{FB5A6F63-D6B3-4C41-B55F-6EBC379E1A64}" srcOrd="1" destOrd="0" presId="urn:microsoft.com/office/officeart/2005/8/layout/StepDownProcess"/>
    <dgm:cxn modelId="{205F519E-9CB2-468A-9831-EDE007D0E3FF}" type="presParOf" srcId="{F68EE69C-E1CC-48AD-AC84-627B32560BF1}" destId="{9E5C31EE-8DF6-46C9-B429-BCB7031CB3EE}" srcOrd="2" destOrd="0" presId="urn:microsoft.com/office/officeart/2005/8/layout/StepDownProcess"/>
    <dgm:cxn modelId="{3523CE87-FA5C-4E88-929A-74EC1920C15B}" type="presParOf" srcId="{8173D973-55D9-4E57-B8FD-B3A791F318F7}" destId="{76332C60-9EA1-423B-BAE3-195C939E0C06}" srcOrd="3" destOrd="0" presId="urn:microsoft.com/office/officeart/2005/8/layout/StepDownProcess"/>
    <dgm:cxn modelId="{5B2D92D1-5D03-4B0A-8B42-60D541BA01D8}" type="presParOf" srcId="{8173D973-55D9-4E57-B8FD-B3A791F318F7}" destId="{2EAF74B5-EBAE-40E7-8AFA-AFB2C1FE1405}" srcOrd="4" destOrd="0" presId="urn:microsoft.com/office/officeart/2005/8/layout/StepDownProcess"/>
    <dgm:cxn modelId="{FF7D929F-68BB-4230-8961-362C8DCF3A1B}" type="presParOf" srcId="{2EAF74B5-EBAE-40E7-8AFA-AFB2C1FE1405}" destId="{A88D0604-625A-4893-B0AB-C1E55F15A924}" srcOrd="0" destOrd="0" presId="urn:microsoft.com/office/officeart/2005/8/layout/StepDownProcess"/>
    <dgm:cxn modelId="{C8369A81-FFE0-4C9F-A52C-AD8FBD3C01DD}" type="presParOf" srcId="{2EAF74B5-EBAE-40E7-8AFA-AFB2C1FE1405}" destId="{9A7B51F8-E1AF-4E0B-BA52-C79326B71610}" srcOrd="1" destOrd="0" presId="urn:microsoft.com/office/officeart/2005/8/layout/StepDownProcess"/>
    <dgm:cxn modelId="{C5152862-EE4E-428E-AA9A-858564FF9859}" type="presParOf" srcId="{2EAF74B5-EBAE-40E7-8AFA-AFB2C1FE1405}" destId="{E32170A2-9FBB-487F-B91B-5A1C8587C361}" srcOrd="2" destOrd="0" presId="urn:microsoft.com/office/officeart/2005/8/layout/StepDownProcess"/>
    <dgm:cxn modelId="{56D78DF9-707F-49BF-9A38-60FED7B1F840}" type="presParOf" srcId="{8173D973-55D9-4E57-B8FD-B3A791F318F7}" destId="{74449675-25E7-412F-858B-74B8A56101D9}" srcOrd="5" destOrd="0" presId="urn:microsoft.com/office/officeart/2005/8/layout/StepDownProcess"/>
    <dgm:cxn modelId="{6A762F87-6BDF-4841-B477-1E68D35579AF}" type="presParOf" srcId="{8173D973-55D9-4E57-B8FD-B3A791F318F7}" destId="{263BBA6D-08F4-4A76-9018-D09717FE1A81}" srcOrd="6" destOrd="0" presId="urn:microsoft.com/office/officeart/2005/8/layout/StepDownProcess"/>
    <dgm:cxn modelId="{9EBC0013-3325-49CF-93AE-37862DD5FFBF}" type="presParOf" srcId="{263BBA6D-08F4-4A76-9018-D09717FE1A81}" destId="{42D5FD79-3732-4227-A7FA-51FB718CF170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613BA0-17F6-429F-9AA8-13A67BC99B11}">
      <dsp:nvSpPr>
        <dsp:cNvPr id="0" name=""/>
        <dsp:cNvSpPr/>
      </dsp:nvSpPr>
      <dsp:spPr>
        <a:xfrm rot="5400000">
          <a:off x="1119444" y="1267438"/>
          <a:ext cx="1113086" cy="1267209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4">
            <a:tint val="5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C4854D9-0627-4227-8914-4F2E10F8B64B}">
      <dsp:nvSpPr>
        <dsp:cNvPr id="0" name=""/>
        <dsp:cNvSpPr/>
      </dsp:nvSpPr>
      <dsp:spPr>
        <a:xfrm>
          <a:off x="824543" y="33559"/>
          <a:ext cx="1873781" cy="1311586"/>
        </a:xfrm>
        <a:prstGeom prst="roundRect">
          <a:avLst>
            <a:gd name="adj" fmla="val 1667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PINACEAE</a:t>
          </a:r>
          <a:endParaRPr lang="es-MX" sz="1700" kern="1200" dirty="0"/>
        </a:p>
      </dsp:txBody>
      <dsp:txXfrm>
        <a:off x="888581" y="97597"/>
        <a:ext cx="1745705" cy="1183510"/>
      </dsp:txXfrm>
    </dsp:sp>
    <dsp:sp modelId="{643F11FF-B2D3-4965-B6CD-18A3BDCF5012}">
      <dsp:nvSpPr>
        <dsp:cNvPr id="0" name=""/>
        <dsp:cNvSpPr/>
      </dsp:nvSpPr>
      <dsp:spPr>
        <a:xfrm>
          <a:off x="2698325" y="158649"/>
          <a:ext cx="1362810" cy="106008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C7B4851-AF99-4BDA-AA5B-9563D41772C0}">
      <dsp:nvSpPr>
        <dsp:cNvPr id="0" name=""/>
        <dsp:cNvSpPr/>
      </dsp:nvSpPr>
      <dsp:spPr>
        <a:xfrm rot="5400000">
          <a:off x="2673008" y="2740782"/>
          <a:ext cx="1113086" cy="1267209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4">
            <a:tint val="50000"/>
            <a:hueOff val="430069"/>
            <a:satOff val="-6892"/>
            <a:lumOff val="6294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B5A6F63-D6B3-4C41-B55F-6EBC379E1A64}">
      <dsp:nvSpPr>
        <dsp:cNvPr id="0" name=""/>
        <dsp:cNvSpPr/>
      </dsp:nvSpPr>
      <dsp:spPr>
        <a:xfrm>
          <a:off x="2378108" y="1506904"/>
          <a:ext cx="1873781" cy="1311586"/>
        </a:xfrm>
        <a:prstGeom prst="roundRect">
          <a:avLst>
            <a:gd name="adj" fmla="val 16670"/>
          </a:avLst>
        </a:prstGeom>
        <a:solidFill>
          <a:schemeClr val="accent4">
            <a:hueOff val="406013"/>
            <a:satOff val="-7024"/>
            <a:lumOff val="-1503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err="1" smtClean="0"/>
            <a:t>Pinus</a:t>
          </a:r>
          <a:r>
            <a:rPr lang="es-MX" sz="1700" kern="1200" dirty="0" smtClean="0"/>
            <a:t> </a:t>
          </a:r>
          <a:r>
            <a:rPr lang="es-MX" sz="1700" kern="1200" dirty="0" err="1" smtClean="0"/>
            <a:t>sp</a:t>
          </a:r>
          <a:r>
            <a:rPr lang="es-MX" sz="1700" kern="1200" dirty="0" smtClean="0"/>
            <a:t>. </a:t>
          </a:r>
          <a:endParaRPr lang="es-MX" sz="1700" kern="1200" dirty="0"/>
        </a:p>
      </dsp:txBody>
      <dsp:txXfrm>
        <a:off x="2442146" y="1570942"/>
        <a:ext cx="1745705" cy="1183510"/>
      </dsp:txXfrm>
    </dsp:sp>
    <dsp:sp modelId="{9E5C31EE-8DF6-46C9-B429-BCB7031CB3EE}">
      <dsp:nvSpPr>
        <dsp:cNvPr id="0" name=""/>
        <dsp:cNvSpPr/>
      </dsp:nvSpPr>
      <dsp:spPr>
        <a:xfrm>
          <a:off x="4251889" y="1631993"/>
          <a:ext cx="1362810" cy="106008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88D0604-625A-4893-B0AB-C1E55F15A924}">
      <dsp:nvSpPr>
        <dsp:cNvPr id="0" name=""/>
        <dsp:cNvSpPr/>
      </dsp:nvSpPr>
      <dsp:spPr>
        <a:xfrm rot="5400000">
          <a:off x="4226572" y="4214126"/>
          <a:ext cx="1113086" cy="1267209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4">
            <a:tint val="50000"/>
            <a:hueOff val="860139"/>
            <a:satOff val="-13785"/>
            <a:lumOff val="12588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A7B51F8-E1AF-4E0B-BA52-C79326B71610}">
      <dsp:nvSpPr>
        <dsp:cNvPr id="0" name=""/>
        <dsp:cNvSpPr/>
      </dsp:nvSpPr>
      <dsp:spPr>
        <a:xfrm>
          <a:off x="3978610" y="2969729"/>
          <a:ext cx="1873781" cy="1311586"/>
        </a:xfrm>
        <a:prstGeom prst="roundRect">
          <a:avLst>
            <a:gd name="adj" fmla="val 16670"/>
          </a:avLst>
        </a:prstGeom>
        <a:solidFill>
          <a:schemeClr val="accent4">
            <a:hueOff val="812025"/>
            <a:satOff val="-14048"/>
            <a:lumOff val="-3007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Caracteristicas </a:t>
          </a:r>
          <a:endParaRPr lang="es-MX" sz="1700" kern="1200" dirty="0"/>
        </a:p>
      </dsp:txBody>
      <dsp:txXfrm>
        <a:off x="4042648" y="3033767"/>
        <a:ext cx="1745705" cy="1183510"/>
      </dsp:txXfrm>
    </dsp:sp>
    <dsp:sp modelId="{E32170A2-9FBB-487F-B91B-5A1C8587C361}">
      <dsp:nvSpPr>
        <dsp:cNvPr id="0" name=""/>
        <dsp:cNvSpPr/>
      </dsp:nvSpPr>
      <dsp:spPr>
        <a:xfrm>
          <a:off x="5805453" y="3105338"/>
          <a:ext cx="1362810" cy="106008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D5FD79-3732-4227-A7FA-51FB718CF170}">
      <dsp:nvSpPr>
        <dsp:cNvPr id="0" name=""/>
        <dsp:cNvSpPr/>
      </dsp:nvSpPr>
      <dsp:spPr>
        <a:xfrm>
          <a:off x="5485236" y="4453592"/>
          <a:ext cx="1873781" cy="1311586"/>
        </a:xfrm>
        <a:prstGeom prst="roundRect">
          <a:avLst>
            <a:gd name="adj" fmla="val 16670"/>
          </a:avLst>
        </a:prstGeom>
        <a:solidFill>
          <a:schemeClr val="accent4">
            <a:hueOff val="1218038"/>
            <a:satOff val="-21072"/>
            <a:lumOff val="-451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Importancia </a:t>
          </a:r>
          <a:endParaRPr lang="es-MX" sz="1700" kern="1200" dirty="0"/>
        </a:p>
      </dsp:txBody>
      <dsp:txXfrm>
        <a:off x="5549274" y="4517630"/>
        <a:ext cx="1745705" cy="118351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Triángulo rectángulo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grpSp>
        <p:nvGrpSpPr>
          <p:cNvPr id="2" name="1 Grupo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6 Forma libre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7 Forma libre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10 Forma libre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11 Conector recto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E64D7D1-8703-45C3-A8DF-60A3364A7785}" type="datetimeFigureOut">
              <a:rPr lang="es-MX" smtClean="0"/>
              <a:pPr/>
              <a:t>04/09/2018</a:t>
            </a:fld>
            <a:endParaRPr lang="es-MX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s-MX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74A5895-23D3-4884-9C8C-F0E8FB65C8D8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64D7D1-8703-45C3-A8DF-60A3364A7785}" type="datetimeFigureOut">
              <a:rPr lang="es-MX" smtClean="0"/>
              <a:pPr/>
              <a:t>04/09/2018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4A5895-23D3-4884-9C8C-F0E8FB65C8D8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64D7D1-8703-45C3-A8DF-60A3364A7785}" type="datetimeFigureOut">
              <a:rPr lang="es-MX" smtClean="0"/>
              <a:pPr/>
              <a:t>04/09/2018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4A5895-23D3-4884-9C8C-F0E8FB65C8D8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64D7D1-8703-45C3-A8DF-60A3364A7785}" type="datetimeFigureOut">
              <a:rPr lang="es-MX" smtClean="0"/>
              <a:pPr/>
              <a:t>04/09/2018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4A5895-23D3-4884-9C8C-F0E8FB65C8D8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64D7D1-8703-45C3-A8DF-60A3364A7785}" type="datetimeFigureOut">
              <a:rPr lang="es-MX" smtClean="0"/>
              <a:pPr/>
              <a:t>04/09/2018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4A5895-23D3-4884-9C8C-F0E8FB65C8D8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7" name="6 Cheurón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7 Cheurón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64D7D1-8703-45C3-A8DF-60A3364A7785}" type="datetimeFigureOut">
              <a:rPr lang="es-MX" smtClean="0"/>
              <a:pPr/>
              <a:t>04/09/2018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4A5895-23D3-4884-9C8C-F0E8FB65C8D8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64D7D1-8703-45C3-A8DF-60A3364A7785}" type="datetimeFigureOut">
              <a:rPr lang="es-MX" smtClean="0"/>
              <a:pPr/>
              <a:t>04/09/2018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4A5895-23D3-4884-9C8C-F0E8FB65C8D8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64D7D1-8703-45C3-A8DF-60A3364A7785}" type="datetimeFigureOut">
              <a:rPr lang="es-MX" smtClean="0"/>
              <a:pPr/>
              <a:t>04/09/2018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4A5895-23D3-4884-9C8C-F0E8FB65C8D8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64D7D1-8703-45C3-A8DF-60A3364A7785}" type="datetimeFigureOut">
              <a:rPr lang="es-MX" smtClean="0"/>
              <a:pPr/>
              <a:t>04/09/2018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4A5895-23D3-4884-9C8C-F0E8FB65C8D8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E64D7D1-8703-45C3-A8DF-60A3364A7785}" type="datetimeFigureOut">
              <a:rPr lang="es-MX" smtClean="0"/>
              <a:pPr/>
              <a:t>04/09/2018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4A5895-23D3-4884-9C8C-F0E8FB65C8D8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E64D7D1-8703-45C3-A8DF-60A3364A7785}" type="datetimeFigureOut">
              <a:rPr lang="es-MX" smtClean="0"/>
              <a:pPr/>
              <a:t>04/09/2018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74A5895-23D3-4884-9C8C-F0E8FB65C8D8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8 Forma libre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9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10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11 Cheurón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12 Cheurón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Forma libre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Forma libre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13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14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E64D7D1-8703-45C3-A8DF-60A3364A7785}" type="datetimeFigureOut">
              <a:rPr lang="es-MX" smtClean="0"/>
              <a:pPr/>
              <a:t>04/09/2018</a:t>
            </a:fld>
            <a:endParaRPr lang="es-MX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s-MX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74A5895-23D3-4884-9C8C-F0E8FB65C8D8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hyperlink" Target="http://www.herbarivirtual/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emf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3536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s-ES" altLang="es-MX" sz="2400" b="1" dirty="0" smtClean="0">
                <a:solidFill>
                  <a:schemeClr val="tx1"/>
                </a:solidFill>
                <a:effectLst/>
              </a:rPr>
              <a:t>UNIVERSIDAD AUTÓNOMA DEL ESTADO DE MÉXICO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2037" y="1799619"/>
            <a:ext cx="8278812" cy="411480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s-ES" altLang="es-MX" sz="1800" dirty="0" smtClean="0">
                <a:latin typeface="Arial Black" panose="020B0A04020102020204" pitchFamily="34" charset="0"/>
              </a:rPr>
              <a:t>FACULTAD DE CIENCIAS 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es-ES" altLang="es-MX" sz="1800" dirty="0" smtClean="0">
              <a:latin typeface="Arial Black" panose="020B0A04020102020204" pitchFamily="34" charset="0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s-ES" altLang="es-MX" sz="1800" dirty="0" smtClean="0">
                <a:latin typeface="Arial Black" panose="020B0A04020102020204" pitchFamily="34" charset="0"/>
              </a:rPr>
              <a:t>BIOLOGÍA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es-ES" altLang="es-MX" sz="1800" dirty="0" smtClean="0">
              <a:latin typeface="Arial Black" panose="020B0A04020102020204" pitchFamily="34" charset="0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s-MX" altLang="es-MX" sz="1800" dirty="0" smtClean="0">
                <a:latin typeface="Arial Black" panose="020B0A04020102020204" pitchFamily="34" charset="0"/>
              </a:rPr>
              <a:t>Unidad de aprendizaje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s-MX" altLang="es-MX" sz="1800" dirty="0" smtClean="0">
                <a:latin typeface="Arial" panose="020B0604020202020204" pitchFamily="34" charset="0"/>
              </a:rPr>
              <a:t>Pteridofitas y gimnospermas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es-MX" altLang="es-MX" sz="1800" dirty="0" smtClean="0">
              <a:latin typeface="Arial" panose="020B0604020202020204" pitchFamily="34" charset="0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es-ES" altLang="es-MX" sz="1800" dirty="0" smtClean="0">
              <a:latin typeface="Arial" panose="020B0604020202020204" pitchFamily="34" charset="0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s-ES" altLang="es-MX" sz="1800" dirty="0" smtClean="0">
                <a:latin typeface="Arial Black" panose="020B0A04020102020204" pitchFamily="34" charset="0"/>
              </a:rPr>
              <a:t>“</a:t>
            </a:r>
            <a:r>
              <a:rPr lang="es-ES" altLang="es-MX" sz="1800" i="1" dirty="0" err="1" smtClean="0">
                <a:latin typeface="Arial Black" panose="020B0A04020102020204" pitchFamily="34" charset="0"/>
              </a:rPr>
              <a:t>Pinus</a:t>
            </a:r>
            <a:r>
              <a:rPr lang="es-ES" altLang="es-MX" sz="1800" dirty="0" smtClean="0">
                <a:latin typeface="Arial Black" panose="020B0A04020102020204" pitchFamily="34" charset="0"/>
              </a:rPr>
              <a:t> </a:t>
            </a:r>
            <a:r>
              <a:rPr lang="es-ES" altLang="es-MX" sz="1800" dirty="0" err="1" smtClean="0">
                <a:latin typeface="Arial Black" panose="020B0A04020102020204" pitchFamily="34" charset="0"/>
              </a:rPr>
              <a:t>sp</a:t>
            </a:r>
            <a:r>
              <a:rPr lang="es-ES" altLang="es-MX" sz="1800" dirty="0" smtClean="0">
                <a:latin typeface="Arial Black" panose="020B0A04020102020204" pitchFamily="34" charset="0"/>
              </a:rPr>
              <a:t>.”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es-ES" altLang="es-MX" sz="1800" dirty="0" smtClean="0">
              <a:latin typeface="Arial Black" panose="020B0A04020102020204" pitchFamily="34" charset="0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s-ES" altLang="es-MX" sz="1800" dirty="0" smtClean="0">
                <a:latin typeface="Arial Black" panose="020B0A04020102020204" pitchFamily="34" charset="0"/>
              </a:rPr>
              <a:t>Autor: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s-ES" altLang="es-MX" sz="1800" dirty="0" smtClean="0">
                <a:latin typeface="Arial Black" panose="020B0A04020102020204" pitchFamily="34" charset="0"/>
              </a:rPr>
              <a:t>Dra.  Laura White Olascoaga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es-ES" altLang="es-MX" sz="1800" dirty="0" smtClean="0">
              <a:latin typeface="Arial Black" panose="020B0A04020102020204" pitchFamily="34" charset="0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s-ES" altLang="es-MX" sz="1800" dirty="0" smtClean="0">
                <a:latin typeface="Arial Black" panose="020B0A04020102020204" pitchFamily="34" charset="0"/>
              </a:rPr>
              <a:t>Septiembre 2018</a:t>
            </a:r>
          </a:p>
        </p:txBody>
      </p:sp>
      <p:pic>
        <p:nvPicPr>
          <p:cNvPr id="4100" name="Picture 4" descr="uae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85" y="949326"/>
            <a:ext cx="19431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 descr="uae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24400"/>
            <a:ext cx="2124075" cy="187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2400"/>
          </a:p>
        </p:txBody>
      </p:sp>
    </p:spTree>
    <p:extLst>
      <p:ext uri="{BB962C8B-B14F-4D97-AF65-F5344CB8AC3E}">
        <p14:creationId xmlns:p14="http://schemas.microsoft.com/office/powerpoint/2010/main" val="2664242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6" descr="http://www.mobot.org/MOBOT/research/APWeb/trees/pinalesnotl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476250"/>
            <a:ext cx="4281041" cy="604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9750" y="188913"/>
            <a:ext cx="8183563" cy="1050925"/>
          </a:xfrm>
        </p:spPr>
        <p:txBody>
          <a:bodyPr/>
          <a:lstStyle/>
          <a:p>
            <a:pPr eaLnBrk="1" hangingPunct="1">
              <a:defRPr/>
            </a:pPr>
            <a:r>
              <a:rPr lang="es-ES" sz="4400" dirty="0" smtClean="0">
                <a:solidFill>
                  <a:schemeClr val="tx1"/>
                </a:solidFill>
              </a:rPr>
              <a:t>Filogenia </a:t>
            </a:r>
            <a:endParaRPr lang="es-MX" sz="4400" dirty="0"/>
          </a:p>
        </p:txBody>
      </p:sp>
      <p:sp>
        <p:nvSpPr>
          <p:cNvPr id="16388" name="2 Marcador de contenido"/>
          <p:cNvSpPr>
            <a:spLocks noGrp="1"/>
          </p:cNvSpPr>
          <p:nvPr>
            <p:ph idx="1"/>
          </p:nvPr>
        </p:nvSpPr>
        <p:spPr>
          <a:xfrm>
            <a:off x="250825" y="1268413"/>
            <a:ext cx="5041900" cy="4187825"/>
          </a:xfrm>
        </p:spPr>
        <p:txBody>
          <a:bodyPr/>
          <a:lstStyle/>
          <a:p>
            <a:pPr>
              <a:buFont typeface="Wingdings 2" panose="05020102010507070707" pitchFamily="18" charset="2"/>
              <a:buNone/>
            </a:pPr>
            <a:r>
              <a:rPr lang="es-MX" altLang="es-MX" smtClean="0"/>
              <a:t>	10, 11, 12 géneros</a:t>
            </a:r>
          </a:p>
          <a:p>
            <a:pPr>
              <a:buFont typeface="Wingdings 2" panose="05020102010507070707" pitchFamily="18" charset="2"/>
              <a:buNone/>
            </a:pPr>
            <a:r>
              <a:rPr lang="es-MX" altLang="es-MX" smtClean="0"/>
              <a:t>	200 especies: </a:t>
            </a:r>
          </a:p>
          <a:p>
            <a:endParaRPr lang="es-MX" altLang="es-MX" smtClean="0"/>
          </a:p>
          <a:p>
            <a:pPr>
              <a:buFont typeface="Wingdings 2" panose="05020102010507070707" pitchFamily="18" charset="2"/>
              <a:buNone/>
            </a:pPr>
            <a:r>
              <a:rPr lang="es-MX" altLang="es-MX" b="1" smtClean="0"/>
              <a:t>Abies</a:t>
            </a:r>
            <a:r>
              <a:rPr lang="es-MX" altLang="es-MX" smtClean="0"/>
              <a:t>, Cathaya, </a:t>
            </a:r>
            <a:r>
              <a:rPr lang="es-MX" altLang="es-MX" b="1" smtClean="0"/>
              <a:t>Cedrus</a:t>
            </a:r>
            <a:r>
              <a:rPr lang="es-MX" altLang="es-MX" smtClean="0"/>
              <a:t>, Keteleeria,</a:t>
            </a:r>
          </a:p>
          <a:p>
            <a:pPr>
              <a:buFont typeface="Wingdings 2" panose="05020102010507070707" pitchFamily="18" charset="2"/>
              <a:buNone/>
            </a:pPr>
            <a:r>
              <a:rPr lang="es-MX" altLang="es-MX" b="1" smtClean="0"/>
              <a:t>Larix, </a:t>
            </a:r>
            <a:r>
              <a:rPr lang="es-MX" altLang="es-MX" smtClean="0"/>
              <a:t>Nothotsuga, </a:t>
            </a:r>
            <a:r>
              <a:rPr lang="es-MX" altLang="es-MX" b="1" smtClean="0"/>
              <a:t>Picea</a:t>
            </a:r>
            <a:r>
              <a:rPr lang="es-MX" altLang="es-MX" smtClean="0"/>
              <a:t>, </a:t>
            </a:r>
            <a:r>
              <a:rPr lang="es-MX" altLang="es-MX" b="1" smtClean="0"/>
              <a:t>Pinus</a:t>
            </a:r>
            <a:r>
              <a:rPr lang="es-MX" altLang="es-MX" smtClean="0"/>
              <a:t>, Pseudolarix, Pseudotsuga y </a:t>
            </a:r>
            <a:r>
              <a:rPr lang="es-MX" altLang="es-MX" b="1" smtClean="0"/>
              <a:t>Tsuga</a:t>
            </a:r>
          </a:p>
        </p:txBody>
      </p:sp>
      <p:sp>
        <p:nvSpPr>
          <p:cNvPr id="16389" name="5 CuadroTexto"/>
          <p:cNvSpPr txBox="1">
            <a:spLocks noChangeArrowheads="1"/>
          </p:cNvSpPr>
          <p:nvPr/>
        </p:nvSpPr>
        <p:spPr bwMode="auto">
          <a:xfrm>
            <a:off x="5003800" y="6308725"/>
            <a:ext cx="15128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250"/>
              </a:spcBef>
              <a:buClr>
                <a:schemeClr val="accent1"/>
              </a:buClr>
              <a:buSzPct val="80000"/>
              <a:buFont typeface="Wingdings 2" panose="05020102010507070707" pitchFamily="18" charset="2"/>
              <a:buChar char="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ts val="250"/>
              </a:spcBef>
              <a:buClr>
                <a:schemeClr val="accent1"/>
              </a:buClr>
              <a:buSzPct val="100000"/>
              <a:buFont typeface="Verdana" panose="020B0604030504040204" pitchFamily="34" charset="0"/>
              <a:buChar char="◦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ts val="250"/>
              </a:spcBef>
              <a:buClr>
                <a:srgbClr val="43E7FF"/>
              </a:buClr>
              <a:buSzPct val="100000"/>
              <a:buFont typeface="Wingdings 2" panose="05020102010507070707" pitchFamily="18" charset="2"/>
              <a:buChar char=""/>
              <a:defRPr sz="22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ts val="225"/>
              </a:spcBef>
              <a:buClr>
                <a:srgbClr val="43E7FF"/>
              </a:buClr>
              <a:buSzPct val="112000"/>
              <a:buFont typeface="Verdana" panose="020B0604030504040204" pitchFamily="34" charset="0"/>
              <a:buChar char="◦"/>
              <a:defRPr sz="19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ts val="250"/>
              </a:spcBef>
              <a:buClr>
                <a:srgbClr val="FF415E"/>
              </a:buClr>
              <a:buSzPct val="100000"/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FF415E"/>
              </a:buClr>
              <a:buSzPct val="100000"/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FF415E"/>
              </a:buClr>
              <a:buSzPct val="100000"/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FF415E"/>
              </a:buClr>
              <a:buSzPct val="100000"/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FF415E"/>
              </a:buClr>
              <a:buSzPct val="100000"/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MX" altLang="es-MX" sz="1000">
                <a:latin typeface="Arial" panose="020B0604020202020204" pitchFamily="34" charset="0"/>
              </a:rPr>
              <a:t>http://www.mobot.org.</a:t>
            </a:r>
          </a:p>
        </p:txBody>
      </p:sp>
      <p:sp>
        <p:nvSpPr>
          <p:cNvPr id="3" name="Elipse 2"/>
          <p:cNvSpPr/>
          <p:nvPr/>
        </p:nvSpPr>
        <p:spPr>
          <a:xfrm>
            <a:off x="6732240" y="1556792"/>
            <a:ext cx="1440160" cy="864096"/>
          </a:xfrm>
          <a:prstGeom prst="ellipse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92508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4525963"/>
          </a:xfrm>
        </p:spPr>
        <p:txBody>
          <a:bodyPr/>
          <a:lstStyle/>
          <a:p>
            <a:pPr algn="just"/>
            <a:r>
              <a:rPr lang="es-MX" dirty="0" smtClean="0"/>
              <a:t>Árboles siempre verdes, rara vez arbustos, más o menos resinosos, hasta 50 m. Plantas monoicas.</a:t>
            </a:r>
          </a:p>
          <a:p>
            <a:pPr algn="just"/>
            <a:endParaRPr lang="es-MX" dirty="0" smtClean="0"/>
          </a:p>
          <a:p>
            <a:pPr algn="just"/>
            <a:r>
              <a:rPr lang="es-MX" dirty="0" smtClean="0"/>
              <a:t>Tronco con la corteza generalmente lisa y delgada en los árboles jóvenes y gruesa y rugosa en los adultos.</a:t>
            </a:r>
            <a:endParaRPr lang="es-MX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pPr algn="ctr"/>
            <a:r>
              <a:rPr lang="es-MX" dirty="0" smtClean="0"/>
              <a:t>Características</a:t>
            </a:r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881" y="3717032"/>
            <a:ext cx="2857500" cy="2200275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494881" y="5932578"/>
            <a:ext cx="237626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/>
              <a:t>https://</a:t>
            </a:r>
            <a:r>
              <a:rPr lang="es-MX" sz="1000" dirty="0" smtClean="0"/>
              <a:t>hemlocklily.wordpress.com</a:t>
            </a:r>
            <a:endParaRPr lang="es-MX" dirty="0"/>
          </a:p>
        </p:txBody>
      </p:sp>
      <p:pic>
        <p:nvPicPr>
          <p:cNvPr id="1028" name="Picture 4" descr="http://4.bp.blogspot.com/-GzTJ1qfgCxQ/UPO_4PSG2FI/AAAAAAAAFnw/J9bLkqb_-tM/s1600/Pinus+uncinat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795158"/>
            <a:ext cx="2849893" cy="2137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ángulo 6"/>
          <p:cNvSpPr/>
          <p:nvPr/>
        </p:nvSpPr>
        <p:spPr>
          <a:xfrm>
            <a:off x="6479613" y="5994133"/>
            <a:ext cx="20537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000" dirty="0"/>
              <a:t>http://defebe.blogspot.com</a:t>
            </a:r>
            <a:r>
              <a:rPr lang="es-MX" dirty="0"/>
              <a:t>/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-108520" y="1143000"/>
            <a:ext cx="9144000" cy="4525963"/>
          </a:xfrm>
        </p:spPr>
        <p:txBody>
          <a:bodyPr/>
          <a:lstStyle/>
          <a:p>
            <a:r>
              <a:rPr lang="es-MX" dirty="0" smtClean="0"/>
              <a:t>Hojas aciculares, reunidas en número de 1 a 5 ó 6 en fascículos protegidos en la base por una vaina caediza o persistente.</a:t>
            </a:r>
          </a:p>
          <a:p>
            <a:endParaRPr lang="es-MX" dirty="0" smtClean="0"/>
          </a:p>
          <a:p>
            <a:endParaRPr lang="es-MX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251520" y="0"/>
            <a:ext cx="8229600" cy="1143000"/>
          </a:xfrm>
        </p:spPr>
        <p:txBody>
          <a:bodyPr/>
          <a:lstStyle/>
          <a:p>
            <a:pPr algn="ctr"/>
            <a:r>
              <a:rPr lang="es-MX" dirty="0" smtClean="0"/>
              <a:t>Hojas </a:t>
            </a:r>
            <a:endParaRPr lang="es-MX" dirty="0"/>
          </a:p>
        </p:txBody>
      </p:sp>
      <p:pic>
        <p:nvPicPr>
          <p:cNvPr id="2050" name="Picture 2" descr="https://4.bp.blogspot.com/-Bh4dGRF1hpY/UKXcZZ6mcjI/AAAAAAAAEU4/J9C-8GtAuS0/s400/aciculas-canari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173257" y="2650564"/>
            <a:ext cx="3233936" cy="2756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ángulo 3"/>
          <p:cNvSpPr/>
          <p:nvPr/>
        </p:nvSpPr>
        <p:spPr>
          <a:xfrm>
            <a:off x="539552" y="6165304"/>
            <a:ext cx="248978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000" dirty="0"/>
              <a:t>http://jardin-mundani.blogspot.com</a:t>
            </a:r>
          </a:p>
        </p:txBody>
      </p:sp>
      <p:cxnSp>
        <p:nvCxnSpPr>
          <p:cNvPr id="6" name="Conector recto de flecha 5"/>
          <p:cNvCxnSpPr/>
          <p:nvPr/>
        </p:nvCxnSpPr>
        <p:spPr>
          <a:xfrm>
            <a:off x="4574378" y="2996952"/>
            <a:ext cx="1293766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Conector recto de flecha 8"/>
          <p:cNvCxnSpPr/>
          <p:nvPr/>
        </p:nvCxnSpPr>
        <p:spPr>
          <a:xfrm>
            <a:off x="3790225" y="4581128"/>
            <a:ext cx="2581975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Abrir corchete 13"/>
          <p:cNvSpPr/>
          <p:nvPr/>
        </p:nvSpPr>
        <p:spPr>
          <a:xfrm>
            <a:off x="1907704" y="2564904"/>
            <a:ext cx="961915" cy="2587189"/>
          </a:xfrm>
          <a:prstGeom prst="leftBracket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5" name="CuadroTexto 14"/>
          <p:cNvSpPr txBox="1"/>
          <p:nvPr/>
        </p:nvSpPr>
        <p:spPr>
          <a:xfrm>
            <a:off x="6012160" y="2780928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Vaina </a:t>
            </a:r>
            <a:endParaRPr lang="es-MX" dirty="0"/>
          </a:p>
        </p:txBody>
      </p:sp>
      <p:sp>
        <p:nvSpPr>
          <p:cNvPr id="17" name="CuadroTexto 16"/>
          <p:cNvSpPr txBox="1"/>
          <p:nvPr/>
        </p:nvSpPr>
        <p:spPr>
          <a:xfrm>
            <a:off x="6444208" y="4581128"/>
            <a:ext cx="2036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Hojas aciculares </a:t>
            </a:r>
            <a:endParaRPr lang="es-MX" dirty="0"/>
          </a:p>
        </p:txBody>
      </p:sp>
      <p:sp>
        <p:nvSpPr>
          <p:cNvPr id="18" name="CuadroTexto 17"/>
          <p:cNvSpPr txBox="1"/>
          <p:nvPr/>
        </p:nvSpPr>
        <p:spPr>
          <a:xfrm>
            <a:off x="251520" y="3789040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Fascículo 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4525963"/>
          </a:xfrm>
        </p:spPr>
        <p:txBody>
          <a:bodyPr/>
          <a:lstStyle/>
          <a:p>
            <a:r>
              <a:rPr lang="es-MX" dirty="0"/>
              <a:t> </a:t>
            </a:r>
            <a:r>
              <a:rPr lang="es-MX" dirty="0" smtClean="0"/>
              <a:t>El </a:t>
            </a:r>
            <a:r>
              <a:rPr lang="es-MX" dirty="0"/>
              <a:t>número de hojas en cada fascículo varía según las especies, siendo 3 y </a:t>
            </a:r>
            <a:r>
              <a:rPr lang="es-MX" dirty="0" smtClean="0"/>
              <a:t>5 las cifras </a:t>
            </a:r>
            <a:r>
              <a:rPr lang="es-MX" dirty="0"/>
              <a:t>más comunes.</a:t>
            </a:r>
          </a:p>
          <a:p>
            <a:endParaRPr lang="es-MX" dirty="0" smtClean="0"/>
          </a:p>
          <a:p>
            <a:r>
              <a:rPr lang="es-MX" dirty="0" smtClean="0"/>
              <a:t>La longitud </a:t>
            </a:r>
            <a:r>
              <a:rPr lang="es-MX" dirty="0"/>
              <a:t>de las hojas </a:t>
            </a:r>
            <a:r>
              <a:rPr lang="es-MX" dirty="0" smtClean="0"/>
              <a:t>varia, </a:t>
            </a:r>
            <a:r>
              <a:rPr lang="es-MX" dirty="0"/>
              <a:t>presentándose desde 2.5 cm hasta 40cm</a:t>
            </a:r>
            <a:r>
              <a:rPr lang="es-MX" dirty="0" smtClean="0"/>
              <a:t>.</a:t>
            </a:r>
            <a:endParaRPr lang="es-MX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179512" y="0"/>
            <a:ext cx="8229600" cy="1143000"/>
          </a:xfrm>
        </p:spPr>
        <p:txBody>
          <a:bodyPr/>
          <a:lstStyle/>
          <a:p>
            <a:pPr algn="ctr"/>
            <a:r>
              <a:rPr lang="es-MX" dirty="0"/>
              <a:t>Hojas </a:t>
            </a:r>
          </a:p>
        </p:txBody>
      </p:sp>
      <p:sp>
        <p:nvSpPr>
          <p:cNvPr id="4" name="AutoShape 2" descr="[âIMG]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5776" y="3645024"/>
            <a:ext cx="3960440" cy="2634770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4427984" y="6381328"/>
            <a:ext cx="188545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000" dirty="0"/>
              <a:t>http://foro.infojardin.com/</a:t>
            </a:r>
          </a:p>
        </p:txBody>
      </p:sp>
    </p:spTree>
    <p:extLst>
      <p:ext uri="{BB962C8B-B14F-4D97-AF65-F5344CB8AC3E}">
        <p14:creationId xmlns:p14="http://schemas.microsoft.com/office/powerpoint/2010/main" val="2561519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>
          <a:xfrm>
            <a:off x="425833" y="969577"/>
            <a:ext cx="8229600" cy="4525963"/>
          </a:xfrm>
        </p:spPr>
        <p:txBody>
          <a:bodyPr>
            <a:normAutofit/>
          </a:bodyPr>
          <a:lstStyle/>
          <a:p>
            <a:pPr algn="just"/>
            <a:r>
              <a:rPr lang="es-MX" dirty="0"/>
              <a:t>Las acículas  poseen de 1 a 12 canales resiníferos en posición externa o interna</a:t>
            </a:r>
          </a:p>
          <a:p>
            <a:pPr algn="just"/>
            <a:r>
              <a:rPr lang="es-MX" dirty="0" smtClean="0"/>
              <a:t>Las </a:t>
            </a:r>
            <a:r>
              <a:rPr lang="es-MX" dirty="0"/>
              <a:t>acículas, en corte transversal pueden variar de forma siendo triangulares, circulares, semilunares o </a:t>
            </a:r>
            <a:r>
              <a:rPr lang="es-MX" dirty="0" err="1" smtClean="0"/>
              <a:t>carinadas</a:t>
            </a:r>
            <a:r>
              <a:rPr lang="es-MX" dirty="0"/>
              <a:t>.</a:t>
            </a:r>
            <a:r>
              <a:rPr lang="es-MX" dirty="0" smtClean="0"/>
              <a:t> </a:t>
            </a: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251520" y="0"/>
            <a:ext cx="8229600" cy="1143000"/>
          </a:xfrm>
        </p:spPr>
        <p:txBody>
          <a:bodyPr/>
          <a:lstStyle/>
          <a:p>
            <a:pPr algn="ctr"/>
            <a:r>
              <a:rPr lang="es-MX" dirty="0"/>
              <a:t>Hojas 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1" y="3198250"/>
            <a:ext cx="3572029" cy="2679022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40633" y="3705148"/>
            <a:ext cx="4095750" cy="1770726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5796136" y="5949280"/>
            <a:ext cx="188865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000" dirty="0"/>
              <a:t>http://www.biologia.edu.ar</a:t>
            </a:r>
          </a:p>
        </p:txBody>
      </p:sp>
    </p:spTree>
    <p:extLst>
      <p:ext uri="{BB962C8B-B14F-4D97-AF65-F5344CB8AC3E}">
        <p14:creationId xmlns:p14="http://schemas.microsoft.com/office/powerpoint/2010/main" val="997411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dirty="0"/>
              <a:t>C</a:t>
            </a:r>
            <a:r>
              <a:rPr lang="es-MX" dirty="0" smtClean="0"/>
              <a:t>onos masculinos o </a:t>
            </a:r>
            <a:r>
              <a:rPr lang="es-MX" dirty="0" err="1" smtClean="0"/>
              <a:t>microstróbilos</a:t>
            </a:r>
            <a:r>
              <a:rPr lang="es-MX" dirty="0" smtClean="0"/>
              <a:t>.</a:t>
            </a:r>
          </a:p>
          <a:p>
            <a:r>
              <a:rPr lang="es-MX" dirty="0" smtClean="0"/>
              <a:t>Son monoicos, simples </a:t>
            </a:r>
            <a:r>
              <a:rPr lang="es-MX" dirty="0"/>
              <a:t>y están compuestos por un eje que porta los </a:t>
            </a:r>
            <a:r>
              <a:rPr lang="es-MX" dirty="0" err="1"/>
              <a:t>microesporófilos</a:t>
            </a:r>
            <a:r>
              <a:rPr lang="es-MX" dirty="0"/>
              <a:t> dispuestos en </a:t>
            </a:r>
            <a:r>
              <a:rPr lang="es-MX" dirty="0" smtClean="0"/>
              <a:t>espiral.</a:t>
            </a:r>
            <a:endParaRPr lang="es-MX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s-MX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Conos masculinos </a:t>
            </a:r>
            <a:endParaRPr lang="es-MX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4128" y="2946530"/>
            <a:ext cx="3152151" cy="3773839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3851920" y="6498512"/>
            <a:ext cx="204254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000" dirty="0"/>
              <a:t>http://arboleon.pbworks.com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En </a:t>
            </a:r>
            <a:r>
              <a:rPr lang="es-MX" dirty="0" smtClean="0"/>
              <a:t>polen </a:t>
            </a:r>
            <a:r>
              <a:rPr lang="es-MX" dirty="0"/>
              <a:t>maduro es alado (vehiculado o </a:t>
            </a:r>
            <a:r>
              <a:rPr lang="es-MX" dirty="0" err="1"/>
              <a:t>bisacado</a:t>
            </a:r>
            <a:r>
              <a:rPr lang="es-MX" dirty="0" smtClean="0"/>
              <a:t>).</a:t>
            </a:r>
          </a:p>
          <a:p>
            <a:r>
              <a:rPr lang="es-MX" dirty="0" smtClean="0"/>
              <a:t>Dispersado por aire. </a:t>
            </a:r>
            <a:endParaRPr lang="es-MX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323528" y="-9808"/>
            <a:ext cx="8229600" cy="1143000"/>
          </a:xfrm>
        </p:spPr>
        <p:txBody>
          <a:bodyPr/>
          <a:lstStyle/>
          <a:p>
            <a:pPr algn="ctr"/>
            <a:r>
              <a:rPr lang="es-MX" dirty="0" smtClean="0"/>
              <a:t>Polen 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47953" y="2961142"/>
            <a:ext cx="3305175" cy="3305175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5652120" y="6525344"/>
            <a:ext cx="188865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000" dirty="0"/>
              <a:t>http://www.biologia.edu.ar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236" y="3069303"/>
            <a:ext cx="3519884" cy="2375921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811798" y="5536992"/>
            <a:ext cx="278476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/>
              <a:t>https://www.nationalgeographic.com.es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95288" y="411163"/>
            <a:ext cx="8183562" cy="1050925"/>
          </a:xfrm>
        </p:spPr>
        <p:txBody>
          <a:bodyPr/>
          <a:lstStyle/>
          <a:p>
            <a:pPr algn="ctr">
              <a:defRPr/>
            </a:pPr>
            <a:r>
              <a:rPr lang="es-MX" dirty="0">
                <a:effectLst/>
              </a:rPr>
              <a:t>Conos </a:t>
            </a:r>
            <a:r>
              <a:rPr lang="es-MX" dirty="0" smtClean="0">
                <a:effectLst/>
              </a:rPr>
              <a:t>Femeninos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26627" name="Marcador de contenido 2"/>
          <p:cNvSpPr>
            <a:spLocks noGrp="1"/>
          </p:cNvSpPr>
          <p:nvPr>
            <p:ph idx="1"/>
          </p:nvPr>
        </p:nvSpPr>
        <p:spPr>
          <a:xfrm>
            <a:off x="395288" y="1989138"/>
            <a:ext cx="5210175" cy="4187825"/>
          </a:xfrm>
        </p:spPr>
        <p:txBody>
          <a:bodyPr/>
          <a:lstStyle/>
          <a:p>
            <a:pPr marL="0" indent="0" algn="just">
              <a:buFont typeface="Wingdings 2" panose="05020102010507070707" pitchFamily="18" charset="2"/>
              <a:buNone/>
            </a:pPr>
            <a:r>
              <a:rPr lang="es-MX" altLang="es-MX" smtClean="0"/>
              <a:t>Generalmente con las brácteas arregladas en espiral sobre un eje central, cada una sostenida por una escama ovulífera mas o menos plana, con 2 óvulos. </a:t>
            </a:r>
          </a:p>
        </p:txBody>
      </p:sp>
      <p:pic>
        <p:nvPicPr>
          <p:cNvPr id="26628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750" y="1462088"/>
            <a:ext cx="2578100" cy="407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9" name="Rectángulo 4"/>
          <p:cNvSpPr>
            <a:spLocks noChangeArrowheads="1"/>
          </p:cNvSpPr>
          <p:nvPr/>
        </p:nvSpPr>
        <p:spPr bwMode="auto">
          <a:xfrm>
            <a:off x="6765925" y="5732463"/>
            <a:ext cx="167640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1000"/>
              <a:t>http://www.biologia.edu.ar</a:t>
            </a:r>
          </a:p>
        </p:txBody>
      </p:sp>
    </p:spTree>
    <p:extLst>
      <p:ext uri="{BB962C8B-B14F-4D97-AF65-F5344CB8AC3E}">
        <p14:creationId xmlns:p14="http://schemas.microsoft.com/office/powerpoint/2010/main" val="110449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8313" y="-1588"/>
            <a:ext cx="8183562" cy="1050926"/>
          </a:xfrm>
        </p:spPr>
        <p:txBody>
          <a:bodyPr/>
          <a:lstStyle/>
          <a:p>
            <a:pPr algn="ctr">
              <a:defRPr/>
            </a:pPr>
            <a:r>
              <a:rPr lang="es-MX" dirty="0">
                <a:effectLst/>
              </a:rPr>
              <a:t>Conos Femeninos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27651" name="Marcador de contenido 2"/>
          <p:cNvSpPr>
            <a:spLocks noGrp="1"/>
          </p:cNvSpPr>
          <p:nvPr>
            <p:ph idx="1"/>
          </p:nvPr>
        </p:nvSpPr>
        <p:spPr>
          <a:xfrm>
            <a:off x="438209" y="2132856"/>
            <a:ext cx="3744912" cy="4187825"/>
          </a:xfrm>
        </p:spPr>
        <p:txBody>
          <a:bodyPr/>
          <a:lstStyle/>
          <a:p>
            <a:pPr marL="0" indent="0" algn="just">
              <a:buFont typeface="Wingdings 2" panose="05020102010507070707" pitchFamily="18" charset="2"/>
              <a:buNone/>
            </a:pPr>
            <a:r>
              <a:rPr lang="es-MX" altLang="es-MX" dirty="0" smtClean="0"/>
              <a:t>Las escamas del cono maduro algunas veces deciduas, abriéndose o permaneciendo cerradas.</a:t>
            </a:r>
          </a:p>
        </p:txBody>
      </p:sp>
      <p:pic>
        <p:nvPicPr>
          <p:cNvPr id="27652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1850" y="1557338"/>
            <a:ext cx="3989388" cy="3887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3" name="Rectángulo 5"/>
          <p:cNvSpPr>
            <a:spLocks noChangeArrowheads="1"/>
          </p:cNvSpPr>
          <p:nvPr/>
        </p:nvSpPr>
        <p:spPr bwMode="auto">
          <a:xfrm>
            <a:off x="6942138" y="5805488"/>
            <a:ext cx="187325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1000"/>
              <a:t>http://www.biologia.edu.ar</a:t>
            </a:r>
          </a:p>
        </p:txBody>
      </p:sp>
    </p:spTree>
    <p:extLst>
      <p:ext uri="{BB962C8B-B14F-4D97-AF65-F5344CB8AC3E}">
        <p14:creationId xmlns:p14="http://schemas.microsoft.com/office/powerpoint/2010/main" val="1594432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323528" y="764704"/>
            <a:ext cx="8229600" cy="4525963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endParaRPr lang="es-MX" dirty="0" smtClean="0"/>
          </a:p>
          <a:p>
            <a:r>
              <a:rPr lang="es-MX" dirty="0" smtClean="0"/>
              <a:t>Son ovoides</a:t>
            </a:r>
            <a:r>
              <a:rPr lang="es-MX" dirty="0"/>
              <a:t>, </a:t>
            </a:r>
            <a:r>
              <a:rPr lang="es-MX" dirty="0" err="1"/>
              <a:t>oblogos</a:t>
            </a:r>
            <a:r>
              <a:rPr lang="es-MX" dirty="0"/>
              <a:t> o </a:t>
            </a:r>
            <a:r>
              <a:rPr lang="es-MX" dirty="0" err="1" smtClean="0"/>
              <a:t>subcilindricos</a:t>
            </a:r>
            <a:r>
              <a:rPr lang="es-MX" dirty="0" smtClean="0"/>
              <a:t>.</a:t>
            </a:r>
          </a:p>
          <a:p>
            <a:r>
              <a:rPr lang="es-MX" dirty="0" smtClean="0"/>
              <a:t>Pueden </a:t>
            </a:r>
            <a:r>
              <a:rPr lang="es-MX" dirty="0"/>
              <a:t>estar </a:t>
            </a:r>
            <a:r>
              <a:rPr lang="es-MX" dirty="0" smtClean="0"/>
              <a:t>erguidos </a:t>
            </a:r>
            <a:r>
              <a:rPr lang="es-MX" dirty="0"/>
              <a:t>o encorvados. </a:t>
            </a:r>
            <a:endParaRPr lang="es-MX" dirty="0" smtClean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251520" y="-99392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s-MX" dirty="0" smtClean="0">
                <a:effectLst/>
              </a:rPr>
              <a:t>Conos Femeninos </a:t>
            </a:r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99" r="15501"/>
          <a:stretch/>
        </p:blipFill>
        <p:spPr>
          <a:xfrm>
            <a:off x="1907705" y="2297138"/>
            <a:ext cx="4896544" cy="3857625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7266806" y="6309320"/>
            <a:ext cx="158417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 smtClean="0"/>
              <a:t>Foto: White-Olascoaga </a:t>
            </a:r>
            <a:endParaRPr lang="es-MX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MX" altLang="es-MX" b="1" smtClean="0"/>
              <a:t>Presentación</a:t>
            </a:r>
            <a:endParaRPr lang="es-ES" altLang="es-MX" b="1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73565" y="1127270"/>
            <a:ext cx="8229600" cy="5733256"/>
          </a:xfrm>
        </p:spPr>
        <p:txBody>
          <a:bodyPr>
            <a:normAutofit fontScale="85000" lnSpcReduction="10000"/>
          </a:bodyPr>
          <a:lstStyle/>
          <a:p>
            <a:pPr marL="109728" indent="0" algn="just">
              <a:buNone/>
            </a:pPr>
            <a:r>
              <a:rPr lang="es-MX" sz="2400" dirty="0"/>
              <a:t>Las plantas, colectivamente llamadas embriofitas, son organismos con complejos sistemas morfológicos y funcionales, cuyo conocimiento y comprensión requiere de un cuidadoso estudio a nivel macroscópico, microscópico, filogenético y taxonómico; estos organismos están  integrados por un sin número de especies, que van desde las pequeñas briofitas, hasta las inconfundibles orquídeas( </a:t>
            </a:r>
            <a:r>
              <a:rPr lang="es-MX" sz="2400" dirty="0" err="1"/>
              <a:t>Judd</a:t>
            </a:r>
            <a:r>
              <a:rPr lang="es-MX" sz="2400" dirty="0"/>
              <a:t> </a:t>
            </a:r>
            <a:r>
              <a:rPr lang="es-MX" sz="2400" i="1" dirty="0"/>
              <a:t>et al</a:t>
            </a:r>
            <a:r>
              <a:rPr lang="es-MX" sz="2400" dirty="0"/>
              <a:t>., 2007</a:t>
            </a:r>
            <a:r>
              <a:rPr lang="es-MX" sz="2400" dirty="0" smtClean="0"/>
              <a:t>).</a:t>
            </a:r>
          </a:p>
          <a:p>
            <a:pPr marL="109728" indent="0" algn="just">
              <a:buNone/>
            </a:pPr>
            <a:endParaRPr lang="es-MX" sz="2400" dirty="0" smtClean="0"/>
          </a:p>
          <a:p>
            <a:pPr marL="0" indent="0">
              <a:buNone/>
            </a:pPr>
            <a:r>
              <a:rPr lang="es-MX" sz="2400" dirty="0"/>
              <a:t>Para el carbonífero, el desarrollo de la semilla permite la evolución de un sin número de organismos, entre los cuales encontramos a las gimnospermas, plantas vasculares superiores que muestran gran diversidad morfológica y que se caracterizan por la semilla sin protección alguna, es decir “desnuda”. </a:t>
            </a:r>
            <a:r>
              <a:rPr lang="es-MX" sz="2400" dirty="0" smtClean="0"/>
              <a:t>( </a:t>
            </a:r>
            <a:r>
              <a:rPr lang="es-MX" sz="2400" dirty="0" err="1"/>
              <a:t>Stenens</a:t>
            </a:r>
            <a:r>
              <a:rPr lang="es-MX" sz="2400" dirty="0"/>
              <a:t>, 2010).</a:t>
            </a:r>
          </a:p>
          <a:p>
            <a:pPr marL="0" indent="0">
              <a:buNone/>
            </a:pPr>
            <a:r>
              <a:rPr lang="es-MX" sz="2400" dirty="0"/>
              <a:t> </a:t>
            </a:r>
          </a:p>
          <a:p>
            <a:pPr marL="109728" indent="0" algn="just">
              <a:buNone/>
            </a:pPr>
            <a:r>
              <a:rPr lang="es-MX" sz="2400" dirty="0" smtClean="0"/>
              <a:t>Dentro </a:t>
            </a:r>
            <a:r>
              <a:rPr lang="es-MX" sz="2400" dirty="0"/>
              <a:t>de las gimnospermas encontramos particularmente a las </a:t>
            </a:r>
            <a:r>
              <a:rPr lang="es-MX" sz="2400" dirty="0" err="1"/>
              <a:t>Pinaceae</a:t>
            </a:r>
            <a:r>
              <a:rPr lang="es-MX" sz="2400" dirty="0"/>
              <a:t>, donde un género muy significativo por su gran importancia antropocéntrica es </a:t>
            </a:r>
            <a:r>
              <a:rPr lang="es-MX" sz="2400" i="1" dirty="0" err="1"/>
              <a:t>Pinus</a:t>
            </a:r>
            <a:r>
              <a:rPr lang="es-MX" sz="2400" i="1" dirty="0"/>
              <a:t> </a:t>
            </a:r>
            <a:r>
              <a:rPr lang="es-MX" sz="2400" dirty="0"/>
              <a:t>sp. </a:t>
            </a:r>
          </a:p>
          <a:p>
            <a:pPr marL="109728" indent="0" algn="just">
              <a:buNone/>
            </a:pPr>
            <a:r>
              <a:rPr lang="es-MX" sz="2000" dirty="0"/>
              <a:t> </a:t>
            </a:r>
          </a:p>
          <a:p>
            <a:pPr algn="just" eaLnBrk="1" hangingPunct="1">
              <a:buFontTx/>
              <a:buNone/>
            </a:pPr>
            <a:endParaRPr lang="es-ES" altLang="es-MX" sz="2000" dirty="0" smtClean="0"/>
          </a:p>
        </p:txBody>
      </p:sp>
    </p:spTree>
    <p:extLst>
      <p:ext uri="{BB962C8B-B14F-4D97-AF65-F5344CB8AC3E}">
        <p14:creationId xmlns:p14="http://schemas.microsoft.com/office/powerpoint/2010/main" val="1455114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El tamaño de los conos varía desde unos 2.5 cm (</a:t>
            </a:r>
            <a:r>
              <a:rPr lang="es-MX" i="1" dirty="0" err="1"/>
              <a:t>Pinus</a:t>
            </a:r>
            <a:r>
              <a:rPr lang="es-MX" i="1" dirty="0"/>
              <a:t> </a:t>
            </a:r>
            <a:r>
              <a:rPr lang="es-MX" i="1" dirty="0" err="1"/>
              <a:t>herrerai</a:t>
            </a:r>
            <a:r>
              <a:rPr lang="es-MX" dirty="0"/>
              <a:t>)  hasta 40cm  (</a:t>
            </a:r>
            <a:r>
              <a:rPr lang="es-MX" i="1" dirty="0" err="1"/>
              <a:t>Pinus</a:t>
            </a:r>
            <a:r>
              <a:rPr lang="es-MX" i="1" dirty="0"/>
              <a:t> ayacahuite</a:t>
            </a:r>
            <a:r>
              <a:rPr lang="es-MX" dirty="0" smtClean="0"/>
              <a:t>)</a:t>
            </a:r>
          </a:p>
          <a:p>
            <a:r>
              <a:rPr lang="es-MX" dirty="0" smtClean="0"/>
              <a:t>Los </a:t>
            </a:r>
            <a:r>
              <a:rPr lang="es-MX" dirty="0"/>
              <a:t>conos después de la dehiscencia pueden ser prontamente caedizos o persistentes y madurar las semillas a la vez o en diferentes </a:t>
            </a:r>
            <a:r>
              <a:rPr lang="es-MX" dirty="0" smtClean="0"/>
              <a:t>épocas</a:t>
            </a:r>
            <a:r>
              <a:rPr lang="es-MX" dirty="0"/>
              <a:t>.</a:t>
            </a: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57200" y="28828"/>
            <a:ext cx="8229600" cy="1143000"/>
          </a:xfrm>
        </p:spPr>
        <p:txBody>
          <a:bodyPr/>
          <a:lstStyle/>
          <a:p>
            <a:pPr algn="ctr"/>
            <a:r>
              <a:rPr lang="es-MX" dirty="0">
                <a:effectLst/>
              </a:rPr>
              <a:t>Conos Femeninos 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0152" y="4221088"/>
            <a:ext cx="3087638" cy="2319319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6156176" y="6540407"/>
            <a:ext cx="232467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000" dirty="0"/>
              <a:t>http://biologia.fciencias.unam.mx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1600" y="4597963"/>
            <a:ext cx="2151963" cy="1440160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971600" y="6171075"/>
            <a:ext cx="237436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000" dirty="0"/>
              <a:t>https://www.biodiversidad.gob.mx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40788" y="2132856"/>
            <a:ext cx="8229600" cy="4525963"/>
          </a:xfrm>
        </p:spPr>
        <p:txBody>
          <a:bodyPr>
            <a:normAutofit/>
          </a:bodyPr>
          <a:lstStyle/>
          <a:p>
            <a:r>
              <a:rPr lang="es-MX" dirty="0" smtClean="0"/>
              <a:t>El </a:t>
            </a:r>
            <a:r>
              <a:rPr lang="es-MX" b="1" dirty="0" smtClean="0"/>
              <a:t>umbo</a:t>
            </a:r>
            <a:r>
              <a:rPr lang="es-MX" dirty="0" smtClean="0"/>
              <a:t>, que es una proyección cónica de la superficie de la cara dorsal de la escama y que puede ser dorsal o terminal. La </a:t>
            </a:r>
            <a:r>
              <a:rPr lang="es-MX" b="1" dirty="0" smtClean="0"/>
              <a:t>apófisis</a:t>
            </a:r>
            <a:r>
              <a:rPr lang="es-MX" dirty="0" smtClean="0"/>
              <a:t>, que es la parte terminal ensanchada y generalmente rómbica de las escamas de los conos. La quilla y  la espina</a:t>
            </a:r>
          </a:p>
          <a:p>
            <a:endParaRPr lang="es-MX" dirty="0"/>
          </a:p>
          <a:p>
            <a:endParaRPr lang="es-MX" dirty="0" smtClean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dirty="0">
                <a:effectLst/>
              </a:rPr>
              <a:t>Conos Femeninos </a:t>
            </a:r>
            <a:r>
              <a:rPr lang="es-MX" dirty="0" smtClean="0">
                <a:effectLst/>
              </a:rPr>
              <a:t/>
            </a:r>
            <a:br>
              <a:rPr lang="es-MX" dirty="0" smtClean="0">
                <a:effectLst/>
              </a:rPr>
            </a:br>
            <a:r>
              <a:rPr lang="es-MX" dirty="0" smtClean="0">
                <a:effectLst/>
              </a:rPr>
              <a:t>partes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323528" y="764704"/>
            <a:ext cx="8229600" cy="4525963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endParaRPr lang="es-MX" dirty="0" smtClean="0"/>
          </a:p>
          <a:p>
            <a:pPr marL="109728" indent="0">
              <a:buNone/>
            </a:pPr>
            <a:r>
              <a:rPr lang="es-MX" dirty="0" smtClean="0"/>
              <a:t> </a:t>
            </a: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251520" y="476672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 smtClean="0">
                <a:effectLst/>
              </a:rPr>
              <a:t>Conos Femeninos</a:t>
            </a:r>
            <a:br>
              <a:rPr lang="es-MX" dirty="0" smtClean="0">
                <a:effectLst/>
              </a:rPr>
            </a:br>
            <a:r>
              <a:rPr lang="es-MX" dirty="0" smtClean="0">
                <a:effectLst/>
              </a:rPr>
              <a:t>ejemplos  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975292"/>
            <a:ext cx="8455446" cy="4428491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7266806" y="6309320"/>
            <a:ext cx="158417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 smtClean="0"/>
              <a:t>Foto: White-Olascoaga </a:t>
            </a:r>
            <a:endParaRPr lang="es-MX" sz="1000" dirty="0"/>
          </a:p>
        </p:txBody>
      </p:sp>
    </p:spTree>
    <p:extLst>
      <p:ext uri="{BB962C8B-B14F-4D97-AF65-F5344CB8AC3E}">
        <p14:creationId xmlns:p14="http://schemas.microsoft.com/office/powerpoint/2010/main" val="234298752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75838" y="1196752"/>
            <a:ext cx="8229600" cy="4525963"/>
          </a:xfrm>
        </p:spPr>
        <p:txBody>
          <a:bodyPr/>
          <a:lstStyle/>
          <a:p>
            <a:r>
              <a:rPr lang="es-MX" dirty="0" smtClean="0"/>
              <a:t>De </a:t>
            </a:r>
            <a:r>
              <a:rPr lang="es-MX" dirty="0"/>
              <a:t>color moreno o </a:t>
            </a:r>
            <a:r>
              <a:rPr lang="es-MX" dirty="0" err="1"/>
              <a:t>negrusco</a:t>
            </a:r>
            <a:r>
              <a:rPr lang="es-MX" dirty="0"/>
              <a:t> son ovales o variadamente triangulares y se desarrollan dos por escama. </a:t>
            </a:r>
            <a:endParaRPr lang="es-MX" dirty="0" smtClean="0"/>
          </a:p>
          <a:p>
            <a:r>
              <a:rPr lang="es-MX" dirty="0" smtClean="0"/>
              <a:t>Con </a:t>
            </a:r>
            <a:r>
              <a:rPr lang="es-MX" dirty="0" smtClean="0"/>
              <a:t>o sin ala </a:t>
            </a:r>
            <a:endParaRPr lang="es-MX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Semillas </a:t>
            </a:r>
            <a:endParaRPr lang="es-MX" dirty="0"/>
          </a:p>
        </p:txBody>
      </p:sp>
      <p:sp>
        <p:nvSpPr>
          <p:cNvPr id="4" name="AutoShape 2" descr="http://www.biologia.edu.ar/botanica/animaciones/ciclos/pino/images/semilla.pn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9997" y="2661683"/>
            <a:ext cx="1943100" cy="3400425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6372200" y="6420847"/>
            <a:ext cx="188865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000" dirty="0"/>
              <a:t>http://www.biologia.edu.ar</a:t>
            </a: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568" y="3259992"/>
            <a:ext cx="3166243" cy="2373496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1331640" y="5833915"/>
            <a:ext cx="138691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000" dirty="0"/>
              <a:t>http://www.irta.cat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251520" y="980728"/>
            <a:ext cx="8229600" cy="4525963"/>
          </a:xfrm>
        </p:spPr>
        <p:txBody>
          <a:bodyPr>
            <a:normAutofit/>
          </a:bodyPr>
          <a:lstStyle/>
          <a:p>
            <a:r>
              <a:rPr lang="es-MX" dirty="0" smtClean="0"/>
              <a:t>Está </a:t>
            </a:r>
            <a:r>
              <a:rPr lang="es-MX" dirty="0"/>
              <a:t>constituida por una lámina papirácea o </a:t>
            </a:r>
            <a:r>
              <a:rPr lang="es-MX" dirty="0" smtClean="0"/>
              <a:t>apergaminada</a:t>
            </a:r>
          </a:p>
          <a:p>
            <a:r>
              <a:rPr lang="es-MX" dirty="0" err="1" smtClean="0"/>
              <a:t>Adnada</a:t>
            </a:r>
            <a:r>
              <a:rPr lang="es-MX" dirty="0" smtClean="0"/>
              <a:t>: </a:t>
            </a:r>
            <a:r>
              <a:rPr lang="es-MX" dirty="0"/>
              <a:t>a</a:t>
            </a:r>
            <a:r>
              <a:rPr lang="es-MX" dirty="0" smtClean="0"/>
              <a:t>dherida </a:t>
            </a:r>
            <a:r>
              <a:rPr lang="es-MX" dirty="0"/>
              <a:t>a la semilla </a:t>
            </a:r>
            <a:endParaRPr lang="es-MX" dirty="0" smtClean="0"/>
          </a:p>
          <a:p>
            <a:r>
              <a:rPr lang="es-MX" dirty="0" smtClean="0"/>
              <a:t>Articulada </a:t>
            </a:r>
            <a:r>
              <a:rPr lang="es-MX" dirty="0"/>
              <a:t>o </a:t>
            </a:r>
            <a:r>
              <a:rPr lang="es-MX" dirty="0" smtClean="0"/>
              <a:t>libre: en </a:t>
            </a:r>
            <a:r>
              <a:rPr lang="es-MX" dirty="0"/>
              <a:t>su </a:t>
            </a:r>
            <a:r>
              <a:rPr lang="es-MX" dirty="0" smtClean="0"/>
              <a:t>base tien</a:t>
            </a:r>
            <a:r>
              <a:rPr lang="es-MX" dirty="0"/>
              <a:t>e</a:t>
            </a:r>
            <a:r>
              <a:rPr lang="es-MX" dirty="0" smtClean="0"/>
              <a:t> </a:t>
            </a:r>
            <a:r>
              <a:rPr lang="es-MX" dirty="0"/>
              <a:t>dos ganchos formados de tejido </a:t>
            </a:r>
            <a:r>
              <a:rPr lang="es-MX" dirty="0" smtClean="0"/>
              <a:t>higroscópico.</a:t>
            </a:r>
            <a:endParaRPr lang="es-MX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57200" y="47565"/>
            <a:ext cx="8229600" cy="1143000"/>
          </a:xfrm>
        </p:spPr>
        <p:txBody>
          <a:bodyPr/>
          <a:lstStyle/>
          <a:p>
            <a:pPr algn="ctr"/>
            <a:r>
              <a:rPr lang="es-MX" dirty="0" smtClean="0"/>
              <a:t>Ala</a:t>
            </a:r>
            <a:endParaRPr lang="es-MX" dirty="0"/>
          </a:p>
        </p:txBody>
      </p:sp>
      <p:sp>
        <p:nvSpPr>
          <p:cNvPr id="4" name="CuadroTexto 3"/>
          <p:cNvSpPr txBox="1"/>
          <p:nvPr/>
        </p:nvSpPr>
        <p:spPr>
          <a:xfrm>
            <a:off x="7266806" y="6309320"/>
            <a:ext cx="158417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 smtClean="0"/>
              <a:t>Foto: White-Olascoaga </a:t>
            </a:r>
            <a:endParaRPr lang="es-MX" sz="1000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07" r="17144" b="21616"/>
          <a:stretch/>
        </p:blipFill>
        <p:spPr>
          <a:xfrm rot="10800000">
            <a:off x="3872608" y="3531506"/>
            <a:ext cx="4608512" cy="2777814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El género </a:t>
            </a:r>
            <a:r>
              <a:rPr lang="es-MX" i="1" dirty="0" err="1"/>
              <a:t>Pinus</a:t>
            </a:r>
            <a:r>
              <a:rPr lang="es-MX" i="1" dirty="0"/>
              <a:t>,</a:t>
            </a:r>
            <a:r>
              <a:rPr lang="es-MX" dirty="0"/>
              <a:t> comprende organismos con gran potencial económico, siendo posible la existencia de una enorme gama de usos poco conocida, siendo algunos de los más destacados.</a:t>
            </a:r>
          </a:p>
          <a:p>
            <a:endParaRPr lang="es-MX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384820" y="145059"/>
            <a:ext cx="8229600" cy="1143000"/>
          </a:xfrm>
        </p:spPr>
        <p:txBody>
          <a:bodyPr/>
          <a:lstStyle/>
          <a:p>
            <a:pPr algn="ctr"/>
            <a:r>
              <a:rPr lang="es-MX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Usos</a:t>
            </a:r>
            <a:endParaRPr lang="es-MX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1920" y="3356992"/>
            <a:ext cx="4762500" cy="333375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1817145" y="6251252"/>
            <a:ext cx="204094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000" dirty="0"/>
              <a:t>http://intainforma.inta.gov.ar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395536" y="836712"/>
            <a:ext cx="8229600" cy="4525963"/>
          </a:xfrm>
        </p:spPr>
        <p:txBody>
          <a:bodyPr>
            <a:normAutofit/>
          </a:bodyPr>
          <a:lstStyle/>
          <a:p>
            <a:r>
              <a:rPr lang="es-MX" dirty="0" smtClean="0"/>
              <a:t>Resina </a:t>
            </a:r>
            <a:r>
              <a:rPr lang="es-MX" dirty="0"/>
              <a:t>o </a:t>
            </a:r>
            <a:r>
              <a:rPr lang="es-MX" dirty="0" smtClean="0"/>
              <a:t>trementina.</a:t>
            </a:r>
          </a:p>
          <a:p>
            <a:r>
              <a:rPr lang="es-MX" dirty="0"/>
              <a:t>P</a:t>
            </a:r>
            <a:r>
              <a:rPr lang="es-MX" dirty="0" smtClean="0"/>
              <a:t>or  </a:t>
            </a:r>
            <a:r>
              <a:rPr lang="es-MX" dirty="0"/>
              <a:t>decantación se </a:t>
            </a:r>
            <a:r>
              <a:rPr lang="es-MX" dirty="0" smtClean="0"/>
              <a:t>obtiene:</a:t>
            </a:r>
          </a:p>
          <a:p>
            <a:pPr marL="109728" indent="0">
              <a:buNone/>
            </a:pPr>
            <a:r>
              <a:rPr lang="es-MX" dirty="0"/>
              <a:t>	</a:t>
            </a:r>
            <a:r>
              <a:rPr lang="es-MX" dirty="0" smtClean="0"/>
              <a:t>20</a:t>
            </a:r>
            <a:r>
              <a:rPr lang="es-MX" dirty="0"/>
              <a:t>% de </a:t>
            </a:r>
            <a:r>
              <a:rPr lang="es-MX" dirty="0" smtClean="0"/>
              <a:t>aguarrás: </a:t>
            </a:r>
            <a:r>
              <a:rPr lang="es-MX" dirty="0"/>
              <a:t>barnices, </a:t>
            </a:r>
            <a:endParaRPr lang="es-MX" dirty="0" smtClean="0"/>
          </a:p>
          <a:p>
            <a:pPr marL="109728" indent="0">
              <a:buNone/>
            </a:pPr>
            <a:r>
              <a:rPr lang="es-MX" dirty="0"/>
              <a:t>	</a:t>
            </a:r>
            <a:r>
              <a:rPr lang="es-MX" dirty="0" smtClean="0"/>
              <a:t>70 </a:t>
            </a:r>
            <a:r>
              <a:rPr lang="es-MX" dirty="0"/>
              <a:t>% de </a:t>
            </a:r>
            <a:r>
              <a:rPr lang="es-MX" dirty="0" smtClean="0"/>
              <a:t>brea: fabricación </a:t>
            </a:r>
            <a:r>
              <a:rPr lang="es-MX" dirty="0"/>
              <a:t>de jabón, papel, tintes y lubricantes </a:t>
            </a:r>
            <a:endParaRPr lang="es-MX" dirty="0" smtClean="0"/>
          </a:p>
          <a:p>
            <a:pPr marL="109728" indent="0">
              <a:buNone/>
            </a:pPr>
            <a:r>
              <a:rPr lang="es-MX" dirty="0"/>
              <a:t>	</a:t>
            </a:r>
            <a:r>
              <a:rPr lang="es-MX" dirty="0" smtClean="0"/>
              <a:t>10</a:t>
            </a:r>
            <a:r>
              <a:rPr lang="es-MX" dirty="0"/>
              <a:t>% de </a:t>
            </a:r>
            <a:r>
              <a:rPr lang="es-MX" dirty="0" smtClean="0"/>
              <a:t>desperdicios: se </a:t>
            </a:r>
            <a:r>
              <a:rPr lang="es-MX" dirty="0"/>
              <a:t>obtiene acido piroleñoso, acetona, alcohol metílico, acido acético, cloroformo, formol etc.</a:t>
            </a: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1143000"/>
          </a:xfrm>
        </p:spPr>
        <p:txBody>
          <a:bodyPr/>
          <a:lstStyle/>
          <a:p>
            <a:pPr algn="ctr"/>
            <a:r>
              <a:rPr lang="es-MX" dirty="0" smtClean="0"/>
              <a:t>Resina 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8104" y="4302472"/>
            <a:ext cx="3189040" cy="2494955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3347864" y="6381328"/>
            <a:ext cx="179408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000" dirty="0"/>
              <a:t>http://resinadepino.com/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1143000"/>
          </a:xfrm>
        </p:spPr>
        <p:txBody>
          <a:bodyPr/>
          <a:lstStyle/>
          <a:p>
            <a:pPr algn="ctr"/>
            <a:r>
              <a:rPr lang="es-MX" dirty="0" smtClean="0"/>
              <a:t>Trementina  </a:t>
            </a:r>
            <a:endParaRPr lang="es-MX" dirty="0"/>
          </a:p>
        </p:txBody>
      </p:sp>
      <p:pic>
        <p:nvPicPr>
          <p:cNvPr id="8194" name="Picture 2" descr="https://1.bp.blogspot.com/-cYaAD8-LY3s/UczaAFRpfoI/AAAAAAAAPJc/1E56_KM5WzI/s400/545-barniz-cristal-3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052736"/>
            <a:ext cx="1482264" cy="2646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ángulo 3"/>
          <p:cNvSpPr/>
          <p:nvPr/>
        </p:nvSpPr>
        <p:spPr>
          <a:xfrm>
            <a:off x="19131" y="3699636"/>
            <a:ext cx="256192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000" smtClean="0"/>
              <a:t>http://trazoautodidacta.blogspot.com</a:t>
            </a:r>
            <a:endParaRPr lang="es-MX" sz="1000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3"/>
          <a:srcRect l="34627" t="14952" r="18365" b="14536"/>
          <a:stretch/>
        </p:blipFill>
        <p:spPr>
          <a:xfrm>
            <a:off x="2915816" y="1268760"/>
            <a:ext cx="1656184" cy="2484276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2915816" y="3514970"/>
            <a:ext cx="16882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000" dirty="0"/>
              <a:t>https://www.nazza.es</a:t>
            </a:r>
            <a:r>
              <a:rPr lang="es-MX" dirty="0"/>
              <a:t>/</a:t>
            </a: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27090" y="1414276"/>
            <a:ext cx="3166875" cy="2100694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6732240" y="3638081"/>
            <a:ext cx="132921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000" dirty="0"/>
              <a:t>http://outletart.es</a:t>
            </a: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43250" y="3946245"/>
            <a:ext cx="2857500" cy="2857500"/>
          </a:xfrm>
          <a:prstGeom prst="rect">
            <a:avLst/>
          </a:prstGeom>
        </p:spPr>
      </p:pic>
      <p:sp>
        <p:nvSpPr>
          <p:cNvPr id="11" name="Rectángulo 10"/>
          <p:cNvSpPr/>
          <p:nvPr/>
        </p:nvSpPr>
        <p:spPr>
          <a:xfrm>
            <a:off x="6156176" y="6093296"/>
            <a:ext cx="177484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000" dirty="0"/>
              <a:t>https://mytaleiteach.com</a:t>
            </a:r>
          </a:p>
        </p:txBody>
      </p:sp>
    </p:spTree>
    <p:extLst>
      <p:ext uri="{BB962C8B-B14F-4D97-AF65-F5344CB8AC3E}">
        <p14:creationId xmlns:p14="http://schemas.microsoft.com/office/powerpoint/2010/main" val="285079705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138336" y="1412776"/>
            <a:ext cx="8867328" cy="4525963"/>
          </a:xfrm>
        </p:spPr>
        <p:txBody>
          <a:bodyPr/>
          <a:lstStyle/>
          <a:p>
            <a:r>
              <a:rPr lang="es-MX" dirty="0" smtClean="0"/>
              <a:t>Es </a:t>
            </a:r>
            <a:r>
              <a:rPr lang="es-MX" dirty="0"/>
              <a:t>muy apreciada en </a:t>
            </a:r>
            <a:r>
              <a:rPr lang="es-MX" dirty="0" smtClean="0"/>
              <a:t>la </a:t>
            </a:r>
            <a:r>
              <a:rPr lang="es-MX" dirty="0"/>
              <a:t>carpintería, </a:t>
            </a:r>
            <a:r>
              <a:rPr lang="es-MX" dirty="0" smtClean="0"/>
              <a:t>ebanistería </a:t>
            </a:r>
            <a:r>
              <a:rPr lang="es-MX" dirty="0"/>
              <a:t>y en </a:t>
            </a:r>
            <a:r>
              <a:rPr lang="es-MX" dirty="0" smtClean="0"/>
              <a:t>construcción.</a:t>
            </a:r>
          </a:p>
          <a:p>
            <a:endParaRPr lang="es-MX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pPr algn="ctr"/>
            <a:r>
              <a:rPr lang="es-MX" dirty="0" smtClean="0"/>
              <a:t>Madera 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9751" y="2492896"/>
            <a:ext cx="4552950" cy="300990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3572511" y="5968772"/>
            <a:ext cx="208743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000" dirty="0"/>
              <a:t>https://www.decorablog.com/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138336" y="1412776"/>
            <a:ext cx="8867328" cy="4525963"/>
          </a:xfrm>
        </p:spPr>
        <p:txBody>
          <a:bodyPr/>
          <a:lstStyle/>
          <a:p>
            <a:r>
              <a:rPr lang="es-MX" dirty="0" smtClean="0"/>
              <a:t>Es </a:t>
            </a:r>
            <a:r>
              <a:rPr lang="es-MX" dirty="0"/>
              <a:t>usada en la industria del aserrín, chapa y en la fabricación de tableros </a:t>
            </a:r>
            <a:r>
              <a:rPr lang="es-MX" dirty="0" smtClean="0"/>
              <a:t>contrachapados </a:t>
            </a:r>
          </a:p>
          <a:p>
            <a:r>
              <a:rPr lang="es-MX" dirty="0" smtClean="0"/>
              <a:t>Aglomerados </a:t>
            </a:r>
            <a:r>
              <a:rPr lang="es-MX" dirty="0"/>
              <a:t>y pasta de </a:t>
            </a:r>
            <a:r>
              <a:rPr lang="es-MX" dirty="0" smtClean="0"/>
              <a:t>celulosa.</a:t>
            </a:r>
          </a:p>
          <a:p>
            <a:endParaRPr lang="es-MX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pPr algn="ctr"/>
            <a:r>
              <a:rPr lang="es-MX" dirty="0" smtClean="0"/>
              <a:t>Madera 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b="10063"/>
          <a:stretch/>
        </p:blipFill>
        <p:spPr>
          <a:xfrm>
            <a:off x="5868144" y="2929749"/>
            <a:ext cx="3404891" cy="2254294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6783715" y="5589240"/>
            <a:ext cx="190308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000" dirty="0"/>
              <a:t>https://es.dreamstime.com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2952910"/>
            <a:ext cx="2974844" cy="2231133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827584" y="5692518"/>
            <a:ext cx="214834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000" dirty="0"/>
              <a:t>https://blogdecoraciones.com/</a:t>
            </a:r>
          </a:p>
        </p:txBody>
      </p:sp>
    </p:spTree>
    <p:extLst>
      <p:ext uri="{BB962C8B-B14F-4D97-AF65-F5344CB8AC3E}">
        <p14:creationId xmlns:p14="http://schemas.microsoft.com/office/powerpoint/2010/main" val="22698647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altLang="es-MX" b="1" dirty="0" err="1" smtClean="0"/>
              <a:t>Guión</a:t>
            </a:r>
            <a:r>
              <a:rPr lang="es-MX" altLang="es-MX" b="1" dirty="0" smtClean="0"/>
              <a:t> explicativo</a:t>
            </a:r>
          </a:p>
        </p:txBody>
      </p:sp>
      <p:sp>
        <p:nvSpPr>
          <p:cNvPr id="6147" name="2 Marcador de contenido"/>
          <p:cNvSpPr>
            <a:spLocks noGrp="1"/>
          </p:cNvSpPr>
          <p:nvPr>
            <p:ph idx="1"/>
          </p:nvPr>
        </p:nvSpPr>
        <p:spPr>
          <a:xfrm>
            <a:off x="251520" y="2204864"/>
            <a:ext cx="8229600" cy="4525963"/>
          </a:xfrm>
        </p:spPr>
        <p:txBody>
          <a:bodyPr>
            <a:normAutofit/>
          </a:bodyPr>
          <a:lstStyle/>
          <a:p>
            <a:pPr algn="just"/>
            <a:r>
              <a:rPr lang="es-MX" sz="2800" dirty="0" smtClean="0"/>
              <a:t>El </a:t>
            </a:r>
            <a:r>
              <a:rPr lang="es-MX" sz="2800" dirty="0"/>
              <a:t>presente trabajo, pretende dar a conocer más ampliamente al género </a:t>
            </a:r>
            <a:r>
              <a:rPr lang="es-MX" sz="2800" i="1" dirty="0" err="1"/>
              <a:t>Pinus</a:t>
            </a:r>
            <a:r>
              <a:rPr lang="es-MX" sz="2800" dirty="0"/>
              <a:t> </a:t>
            </a:r>
            <a:r>
              <a:rPr lang="es-MX" sz="2800" dirty="0" err="1"/>
              <a:t>sp</a:t>
            </a:r>
            <a:r>
              <a:rPr lang="es-MX" sz="2800" dirty="0"/>
              <a:t>. </a:t>
            </a:r>
            <a:r>
              <a:rPr lang="es-MX" sz="2800" dirty="0" smtClean="0"/>
              <a:t>sus características</a:t>
            </a:r>
            <a:r>
              <a:rPr lang="es-MX" sz="2800" dirty="0"/>
              <a:t>, </a:t>
            </a:r>
            <a:r>
              <a:rPr lang="es-MX" sz="2800" dirty="0" smtClean="0"/>
              <a:t>e importancia. Esto </a:t>
            </a:r>
            <a:r>
              <a:rPr lang="es-MX" sz="2800" dirty="0"/>
              <a:t>con el objetivo el ser una ayuda al discente y al docente en el estudio de la unidad de aprendizaje </a:t>
            </a:r>
            <a:r>
              <a:rPr lang="es-MX" sz="2800" b="1" dirty="0"/>
              <a:t>Pteridofitas y Gimnospermas</a:t>
            </a:r>
            <a:r>
              <a:rPr lang="es-MX" sz="2800" dirty="0"/>
              <a:t>.</a:t>
            </a:r>
          </a:p>
          <a:p>
            <a:endParaRPr lang="es-MX" altLang="es-MX" dirty="0" smtClean="0"/>
          </a:p>
        </p:txBody>
      </p:sp>
    </p:spTree>
    <p:extLst>
      <p:ext uri="{BB962C8B-B14F-4D97-AF65-F5344CB8AC3E}">
        <p14:creationId xmlns:p14="http://schemas.microsoft.com/office/powerpoint/2010/main" val="1072420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Artesanía </a:t>
            </a:r>
            <a:endParaRPr lang="es-MX" dirty="0"/>
          </a:p>
        </p:txBody>
      </p:sp>
      <p:pic>
        <p:nvPicPr>
          <p:cNvPr id="5122" name="Picture 2" descr="http://1.bp.blogspot.com/-dYMQV7zoc3M/UZJnwEA6jgI/AAAAAAAACs0/qORDkKV5jPQ/s320/IMG_4057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151" y="1052737"/>
            <a:ext cx="30480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ángulo 3"/>
          <p:cNvSpPr/>
          <p:nvPr/>
        </p:nvSpPr>
        <p:spPr>
          <a:xfrm>
            <a:off x="539552" y="3356992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sz="1000" dirty="0"/>
              <a:t>http://ideasdenegociosok.blogspot.com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16216" y="1052737"/>
            <a:ext cx="2619044" cy="2619044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6912489" y="3698584"/>
            <a:ext cx="177324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000" dirty="0"/>
              <a:t>https://ar.pinterest.com/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47864" y="3446210"/>
            <a:ext cx="2983558" cy="2685202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3851920" y="6381328"/>
            <a:ext cx="173957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000" dirty="0"/>
              <a:t>https://casaydiseno.com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Son</a:t>
            </a:r>
            <a:r>
              <a:rPr lang="es-MX" i="1" dirty="0"/>
              <a:t> </a:t>
            </a:r>
            <a:r>
              <a:rPr lang="es-MX" dirty="0"/>
              <a:t>importantes en la reforestación artificial y suelen ser cultivados como ornamentales</a:t>
            </a: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Reforestación 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9752" y="2348880"/>
            <a:ext cx="4870853" cy="4023866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4129007" y="6372746"/>
            <a:ext cx="129234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000" dirty="0"/>
              <a:t>https://andina.pe</a:t>
            </a:r>
          </a:p>
        </p:txBody>
      </p:sp>
    </p:spTree>
    <p:extLst>
      <p:ext uri="{BB962C8B-B14F-4D97-AF65-F5344CB8AC3E}">
        <p14:creationId xmlns:p14="http://schemas.microsoft.com/office/powerpoint/2010/main" val="29061954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i="1" dirty="0" err="1"/>
              <a:t>Pinus</a:t>
            </a:r>
            <a:r>
              <a:rPr lang="es-MX" i="1" dirty="0"/>
              <a:t> </a:t>
            </a:r>
            <a:r>
              <a:rPr lang="es-MX" i="1" dirty="0" err="1"/>
              <a:t>cembroides</a:t>
            </a:r>
            <a:r>
              <a:rPr lang="es-MX" dirty="0"/>
              <a:t>, conocido como pino </a:t>
            </a:r>
            <a:r>
              <a:rPr lang="es-MX" dirty="0" smtClean="0"/>
              <a:t>piñonero, </a:t>
            </a:r>
            <a:r>
              <a:rPr lang="es-MX" dirty="0"/>
              <a:t>su semilla es muy apreciada para repostería fina cuyo aprovechamiento está regulado por la NOM-007 RECNAT-1997 </a:t>
            </a: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611560" y="377222"/>
            <a:ext cx="8229600" cy="1143000"/>
          </a:xfrm>
        </p:spPr>
        <p:txBody>
          <a:bodyPr/>
          <a:lstStyle/>
          <a:p>
            <a:pPr algn="ctr"/>
            <a:r>
              <a:rPr lang="es-MX" dirty="0" smtClean="0"/>
              <a:t>Comestibles 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1799" y="3356992"/>
            <a:ext cx="3095049" cy="2736304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4427984" y="6453336"/>
            <a:ext cx="262123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000" dirty="0"/>
              <a:t>https://articulo.mercadolibre.com.mx/</a:t>
            </a:r>
          </a:p>
        </p:txBody>
      </p:sp>
    </p:spTree>
    <p:extLst>
      <p:ext uri="{BB962C8B-B14F-4D97-AF65-F5344CB8AC3E}">
        <p14:creationId xmlns:p14="http://schemas.microsoft.com/office/powerpoint/2010/main" val="103734875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contenido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1520" y="1412776"/>
            <a:ext cx="3180570" cy="2119055"/>
          </a:xfrm>
          <a:prstGeom prst="rect">
            <a:avLst/>
          </a:prstGeom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611560" y="377222"/>
            <a:ext cx="8229600" cy="1143000"/>
          </a:xfrm>
        </p:spPr>
        <p:txBody>
          <a:bodyPr/>
          <a:lstStyle/>
          <a:p>
            <a:pPr algn="ctr"/>
            <a:r>
              <a:rPr lang="es-MX" dirty="0" smtClean="0"/>
              <a:t>Piñón  </a:t>
            </a:r>
            <a:endParaRPr lang="es-MX" dirty="0"/>
          </a:p>
        </p:txBody>
      </p:sp>
      <p:sp>
        <p:nvSpPr>
          <p:cNvPr id="6" name="Rectángulo 5"/>
          <p:cNvSpPr/>
          <p:nvPr/>
        </p:nvSpPr>
        <p:spPr>
          <a:xfrm>
            <a:off x="611560" y="3573016"/>
            <a:ext cx="31870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/>
              <a:t>http://iselma.com/postres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0232" y="1380340"/>
            <a:ext cx="2481048" cy="2481048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7144041" y="4077072"/>
            <a:ext cx="168347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000" dirty="0"/>
              <a:t>https://foodbasket.mx/</a:t>
            </a: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79168" y="4077072"/>
            <a:ext cx="3004225" cy="2696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726438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0825" y="-100013"/>
            <a:ext cx="8185150" cy="1052513"/>
          </a:xfrm>
        </p:spPr>
        <p:txBody>
          <a:bodyPr/>
          <a:lstStyle/>
          <a:p>
            <a:pPr algn="ctr">
              <a:defRPr/>
            </a:pPr>
            <a:r>
              <a:rPr lang="es-MX" dirty="0" smtClean="0">
                <a:solidFill>
                  <a:schemeClr val="tx1"/>
                </a:solidFill>
              </a:rPr>
              <a:t>Asociaciones </a:t>
            </a:r>
            <a:endParaRPr lang="es-MX" dirty="0">
              <a:solidFill>
                <a:schemeClr val="tx1"/>
              </a:solidFill>
            </a:endParaRPr>
          </a:p>
        </p:txBody>
      </p:sp>
      <p:pic>
        <p:nvPicPr>
          <p:cNvPr id="30723" name="Marcador de conteni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43" r="24094"/>
          <a:stretch>
            <a:fillRect/>
          </a:stretch>
        </p:blipFill>
        <p:spPr>
          <a:xfrm>
            <a:off x="468313" y="1700213"/>
            <a:ext cx="3527425" cy="4187825"/>
          </a:xfrm>
        </p:spPr>
      </p:pic>
      <p:pic>
        <p:nvPicPr>
          <p:cNvPr id="30724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1125538"/>
            <a:ext cx="2905125" cy="385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5" name="Rectángulo 5"/>
          <p:cNvSpPr>
            <a:spLocks noChangeArrowheads="1"/>
          </p:cNvSpPr>
          <p:nvPr/>
        </p:nvSpPr>
        <p:spPr bwMode="auto">
          <a:xfrm>
            <a:off x="6588125" y="5765800"/>
            <a:ext cx="2214563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1000"/>
              <a:t>http://www.redesmicrobianas.com</a:t>
            </a:r>
          </a:p>
        </p:txBody>
      </p:sp>
    </p:spTree>
    <p:extLst>
      <p:ext uri="{BB962C8B-B14F-4D97-AF65-F5344CB8AC3E}">
        <p14:creationId xmlns:p14="http://schemas.microsoft.com/office/powerpoint/2010/main" val="425846141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1800" dirty="0" smtClean="0"/>
              <a:t>Norma oficial mexicana nom-144-semarnat-2012, que establece las medidas fitosanitarias reconocidas internacionalmente para el </a:t>
            </a:r>
            <a:r>
              <a:rPr lang="es-MX" sz="1800" dirty="0" smtClean="0">
                <a:solidFill>
                  <a:srgbClr val="FF0000"/>
                </a:solidFill>
              </a:rPr>
              <a:t>embalaje de madera, </a:t>
            </a:r>
            <a:r>
              <a:rPr lang="es-MX" sz="1800" dirty="0" smtClean="0"/>
              <a:t>que se utilizan en el comercio internacional de bienes y mercancías.</a:t>
            </a:r>
          </a:p>
          <a:p>
            <a:endParaRPr lang="es-MX" sz="1800" dirty="0" smtClean="0"/>
          </a:p>
          <a:p>
            <a:r>
              <a:rPr lang="es-MX" sz="1800" dirty="0" smtClean="0"/>
              <a:t>Norma oficial mexicana nom-013-semarnat-2010: que regula sanitariamente la </a:t>
            </a:r>
            <a:r>
              <a:rPr lang="es-MX" sz="1800" dirty="0" smtClean="0">
                <a:solidFill>
                  <a:srgbClr val="FF0000"/>
                </a:solidFill>
              </a:rPr>
              <a:t>importación de árboles de navidad naturales de las especies de los géneros </a:t>
            </a:r>
            <a:r>
              <a:rPr lang="es-MX" sz="1800" dirty="0" err="1">
                <a:solidFill>
                  <a:srgbClr val="FF0000"/>
                </a:solidFill>
              </a:rPr>
              <a:t>P</a:t>
            </a:r>
            <a:r>
              <a:rPr lang="es-MX" sz="1800" dirty="0" err="1" smtClean="0">
                <a:solidFill>
                  <a:srgbClr val="FF0000"/>
                </a:solidFill>
              </a:rPr>
              <a:t>inus</a:t>
            </a:r>
            <a:r>
              <a:rPr lang="es-MX" sz="1800" dirty="0" smtClean="0">
                <a:solidFill>
                  <a:srgbClr val="FF0000"/>
                </a:solidFill>
              </a:rPr>
              <a:t> y </a:t>
            </a:r>
            <a:r>
              <a:rPr lang="es-MX" sz="1800" dirty="0" err="1" smtClean="0">
                <a:solidFill>
                  <a:srgbClr val="FF0000"/>
                </a:solidFill>
              </a:rPr>
              <a:t>Abies</a:t>
            </a:r>
            <a:r>
              <a:rPr lang="es-MX" sz="1800" dirty="0" smtClean="0">
                <a:solidFill>
                  <a:srgbClr val="FF0000"/>
                </a:solidFill>
              </a:rPr>
              <a:t> y la especie </a:t>
            </a:r>
            <a:r>
              <a:rPr lang="es-MX" sz="1800" dirty="0" err="1">
                <a:solidFill>
                  <a:srgbClr val="FF0000"/>
                </a:solidFill>
              </a:rPr>
              <a:t>P</a:t>
            </a:r>
            <a:r>
              <a:rPr lang="es-MX" sz="1800" dirty="0" err="1" smtClean="0">
                <a:solidFill>
                  <a:srgbClr val="FF0000"/>
                </a:solidFill>
              </a:rPr>
              <a:t>seudotsuga</a:t>
            </a:r>
            <a:r>
              <a:rPr lang="es-MX" sz="1800" dirty="0" smtClean="0">
                <a:solidFill>
                  <a:srgbClr val="FF0000"/>
                </a:solidFill>
              </a:rPr>
              <a:t> </a:t>
            </a:r>
            <a:r>
              <a:rPr lang="es-MX" sz="1800" dirty="0" err="1" smtClean="0">
                <a:solidFill>
                  <a:srgbClr val="FF0000"/>
                </a:solidFill>
              </a:rPr>
              <a:t>menziesii</a:t>
            </a:r>
            <a:endParaRPr lang="es-MX" sz="1800" dirty="0" smtClean="0">
              <a:solidFill>
                <a:srgbClr val="FF0000"/>
              </a:solidFill>
            </a:endParaRPr>
          </a:p>
          <a:p>
            <a:endParaRPr lang="es-MX" sz="1800" dirty="0" smtClean="0"/>
          </a:p>
          <a:p>
            <a:r>
              <a:rPr lang="es-MX" sz="1800" dirty="0" smtClean="0"/>
              <a:t>Norma oficial mexicana nom-026-semarnat-2005, que establece los criterios y especificaciones técnicas para realizar el </a:t>
            </a:r>
            <a:r>
              <a:rPr lang="es-MX" sz="1800" dirty="0" smtClean="0">
                <a:solidFill>
                  <a:srgbClr val="FF0000"/>
                </a:solidFill>
              </a:rPr>
              <a:t>aprovechamiento comercial de resina de pino</a:t>
            </a:r>
            <a:endParaRPr lang="es-MX" sz="1800" dirty="0">
              <a:solidFill>
                <a:srgbClr val="FF0000"/>
              </a:solidFill>
            </a:endParaRP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Normas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64207621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Medicina </a:t>
            </a:r>
            <a:r>
              <a:rPr lang="es-MX" dirty="0" smtClean="0"/>
              <a:t> </a:t>
            </a:r>
            <a:endParaRPr lang="es-MX" dirty="0"/>
          </a:p>
        </p:txBody>
      </p:sp>
      <p:pic>
        <p:nvPicPr>
          <p:cNvPr id="7170" name="Picture 2" descr="https://lh3.googleusercontent.com/-JlpP9tNdfbs/VxlMsw30bjI/AAAAAAABGf0/iizDIHY2yqo/s640/blogger-image-76993270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431477"/>
            <a:ext cx="3322882" cy="2601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ángulo 3"/>
          <p:cNvSpPr/>
          <p:nvPr/>
        </p:nvSpPr>
        <p:spPr>
          <a:xfrm>
            <a:off x="539552" y="4351362"/>
            <a:ext cx="227337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000" dirty="0"/>
              <a:t>http://erikapaolar.blogspot.com/</a:t>
            </a:r>
          </a:p>
        </p:txBody>
      </p:sp>
      <p:sp>
        <p:nvSpPr>
          <p:cNvPr id="6" name="Rectángulo 5"/>
          <p:cNvSpPr/>
          <p:nvPr/>
        </p:nvSpPr>
        <p:spPr>
          <a:xfrm>
            <a:off x="3851920" y="1196752"/>
            <a:ext cx="45720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sz="2400" dirty="0"/>
              <a:t>La medicina popular indica que también es posible obtener beneficios y usos medicinales de la </a:t>
            </a:r>
            <a:r>
              <a:rPr lang="es-MX" sz="2400" dirty="0" smtClean="0"/>
              <a:t>trementina.</a:t>
            </a:r>
          </a:p>
          <a:p>
            <a:endParaRPr lang="es-MX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400" dirty="0"/>
              <a:t>Para el dolor de garganta.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400" dirty="0"/>
              <a:t>Congestión nasal.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400" dirty="0"/>
              <a:t>Para eliminar la tos</a:t>
            </a:r>
            <a:r>
              <a:rPr lang="es-MX" sz="2400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sz="2400" dirty="0" smtClean="0"/>
          </a:p>
          <a:p>
            <a:r>
              <a:rPr lang="es-MX" sz="2400" dirty="0" smtClean="0"/>
              <a:t>Debe tenerse cuidados 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278397095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1 Título"/>
          <p:cNvSpPr>
            <a:spLocks noGrp="1"/>
          </p:cNvSpPr>
          <p:nvPr>
            <p:ph type="title"/>
          </p:nvPr>
        </p:nvSpPr>
        <p:spPr>
          <a:xfrm>
            <a:off x="357188" y="0"/>
            <a:ext cx="8229600" cy="1143000"/>
          </a:xfrm>
        </p:spPr>
        <p:txBody>
          <a:bodyPr/>
          <a:lstStyle/>
          <a:p>
            <a:pPr algn="ctr" eaLnBrk="1" hangingPunct="1">
              <a:defRPr/>
            </a:pPr>
            <a:r>
              <a:rPr lang="es-MX" dirty="0" smtClean="0">
                <a:solidFill>
                  <a:schemeClr val="tx1"/>
                </a:solidFill>
              </a:rPr>
              <a:t>Referencias</a:t>
            </a:r>
            <a:endParaRPr lang="es-ES" dirty="0" smtClean="0">
              <a:solidFill>
                <a:schemeClr val="tx1"/>
              </a:solidFill>
            </a:endParaRPr>
          </a:p>
        </p:txBody>
      </p:sp>
      <p:sp>
        <p:nvSpPr>
          <p:cNvPr id="55299" name="2 Marcador de contenido"/>
          <p:cNvSpPr>
            <a:spLocks noGrp="1"/>
          </p:cNvSpPr>
          <p:nvPr>
            <p:ph idx="1"/>
          </p:nvPr>
        </p:nvSpPr>
        <p:spPr>
          <a:xfrm>
            <a:off x="323850" y="1052513"/>
            <a:ext cx="8229600" cy="4957762"/>
          </a:xfrm>
        </p:spPr>
        <p:txBody>
          <a:bodyPr>
            <a:normAutofit fontScale="25000" lnSpcReduction="20000"/>
          </a:bodyPr>
          <a:lstStyle/>
          <a:p>
            <a:pPr marL="0" indent="0" eaLnBrk="1" hangingPunct="1">
              <a:buFont typeface="Wingdings 2" panose="05020102010507070707" pitchFamily="18" charset="2"/>
              <a:buNone/>
              <a:defRPr/>
            </a:pPr>
            <a:r>
              <a:rPr lang="es-ES" sz="3100" dirty="0" smtClean="0"/>
              <a:t>Adame, J. y H. Adame (2000), Plantas curativas del noreste mexicano, Ediciones Castillo, Monterrey, México, 386 </a:t>
            </a:r>
            <a:r>
              <a:rPr lang="es-ES" sz="3100" dirty="0" err="1" smtClean="0"/>
              <a:t>pp</a:t>
            </a:r>
            <a:endParaRPr lang="es-ES" sz="3100" dirty="0" smtClean="0"/>
          </a:p>
          <a:p>
            <a:pPr marL="0" indent="0" eaLnBrk="1" hangingPunct="1">
              <a:buFont typeface="Wingdings 2" panose="05020102010507070707" pitchFamily="18" charset="2"/>
              <a:buNone/>
              <a:defRPr/>
            </a:pPr>
            <a:endParaRPr lang="es-ES" sz="3100" dirty="0" smtClean="0"/>
          </a:p>
          <a:p>
            <a:pPr marL="0" indent="0" eaLnBrk="1" hangingPunct="1">
              <a:buFont typeface="Wingdings 2" panose="05020102010507070707" pitchFamily="18" charset="2"/>
              <a:buNone/>
              <a:defRPr/>
            </a:pPr>
            <a:r>
              <a:rPr lang="es-ES" sz="3100" dirty="0" err="1" smtClean="0"/>
              <a:t>Benitez</a:t>
            </a:r>
            <a:r>
              <a:rPr lang="es-ES" sz="3100" dirty="0" smtClean="0"/>
              <a:t>, G. B; M. T. Pulido-Salas; M. </a:t>
            </a:r>
            <a:r>
              <a:rPr lang="es-ES" sz="3100" dirty="0" err="1" smtClean="0"/>
              <a:t>Equihua</a:t>
            </a:r>
            <a:r>
              <a:rPr lang="es-ES" sz="3100" dirty="0" smtClean="0"/>
              <a:t> Z. 2004. Árboles multiusos nativos de Veracruz: para reforestación, restauración y plantaciones. Instituto de Ecología, A.C.  Sistema de Investigación del Golfo de México. Comisión Nacional Forestal. México. 288pp</a:t>
            </a:r>
          </a:p>
          <a:p>
            <a:pPr marL="0" indent="0" eaLnBrk="1" hangingPunct="1">
              <a:buFont typeface="Wingdings 2" panose="05020102010507070707" pitchFamily="18" charset="2"/>
              <a:buNone/>
              <a:defRPr/>
            </a:pPr>
            <a:endParaRPr lang="es-ES" sz="3100" dirty="0" smtClean="0"/>
          </a:p>
          <a:p>
            <a:pPr marL="0" indent="0" eaLnBrk="1" hangingPunct="1">
              <a:buFont typeface="Wingdings 2" panose="05020102010507070707" pitchFamily="18" charset="2"/>
              <a:buNone/>
              <a:defRPr/>
            </a:pPr>
            <a:r>
              <a:rPr lang="es-ES" sz="3100" dirty="0" smtClean="0"/>
              <a:t>García A. A. y M. S. González E. 1998. </a:t>
            </a:r>
            <a:r>
              <a:rPr lang="es-ES" sz="3100" dirty="0" err="1" smtClean="0"/>
              <a:t>Pinaceae</a:t>
            </a:r>
            <a:r>
              <a:rPr lang="es-ES" sz="3100" dirty="0" smtClean="0"/>
              <a:t> de Durango. Instituto de Ecología A. C.  179pp.</a:t>
            </a:r>
          </a:p>
          <a:p>
            <a:pPr marL="0" indent="0" eaLnBrk="1" hangingPunct="1">
              <a:buFont typeface="Wingdings 2" panose="05020102010507070707" pitchFamily="18" charset="2"/>
              <a:buNone/>
              <a:defRPr/>
            </a:pPr>
            <a:endParaRPr lang="es-ES" sz="3100" dirty="0" smtClean="0"/>
          </a:p>
          <a:p>
            <a:pPr marL="0" indent="0" eaLnBrk="1" hangingPunct="1">
              <a:buFont typeface="Wingdings 2" panose="05020102010507070707" pitchFamily="18" charset="2"/>
              <a:buNone/>
              <a:defRPr/>
            </a:pPr>
            <a:r>
              <a:rPr lang="es-ES" sz="3100" dirty="0" smtClean="0"/>
              <a:t>Martínez, M. 1992. Los Pinos mexicanos. Ediciones Botas. México. 361p.</a:t>
            </a:r>
          </a:p>
          <a:p>
            <a:pPr marL="0" indent="0" eaLnBrk="1" hangingPunct="1">
              <a:buFont typeface="Wingdings 2" panose="05020102010507070707" pitchFamily="18" charset="2"/>
              <a:buNone/>
              <a:defRPr/>
            </a:pPr>
            <a:endParaRPr lang="es-ES" sz="3100" dirty="0" smtClean="0"/>
          </a:p>
          <a:p>
            <a:pPr marL="0" indent="0" eaLnBrk="1" hangingPunct="1">
              <a:buFont typeface="Wingdings 2" panose="05020102010507070707" pitchFamily="18" charset="2"/>
              <a:buNone/>
              <a:defRPr/>
            </a:pPr>
            <a:r>
              <a:rPr lang="es-ES" sz="3100" dirty="0" smtClean="0"/>
              <a:t>Martínez, A; V. Evangelista O; M. Mendoza C; G. Morales G; G. Toledo O y A. Wong L. (1995), Catálogo de plantas útiles de la sierra norte de Puebla, México, cuaderno 27, Instituto de Biología UNAM, México, 303 pp.</a:t>
            </a:r>
          </a:p>
          <a:p>
            <a:pPr marL="0" indent="0" eaLnBrk="1" hangingPunct="1">
              <a:buFont typeface="Wingdings 2" panose="05020102010507070707" pitchFamily="18" charset="2"/>
              <a:buNone/>
              <a:defRPr/>
            </a:pPr>
            <a:endParaRPr lang="es-ES" sz="3100" dirty="0" smtClean="0"/>
          </a:p>
          <a:p>
            <a:pPr marL="0" indent="0" eaLnBrk="1" hangingPunct="1">
              <a:buFont typeface="Wingdings 2" panose="05020102010507070707" pitchFamily="18" charset="2"/>
              <a:buNone/>
              <a:defRPr/>
            </a:pPr>
            <a:r>
              <a:rPr lang="es-ES" sz="3100" dirty="0" smtClean="0"/>
              <a:t>Nava, B. G; A. Endara A; H. H. </a:t>
            </a:r>
            <a:r>
              <a:rPr lang="es-ES" sz="3100" dirty="0" err="1" smtClean="0"/>
              <a:t>Regil</a:t>
            </a:r>
            <a:r>
              <a:rPr lang="es-ES" sz="3100" dirty="0" smtClean="0"/>
              <a:t> G; C. Estrada V; C. M. Arriaga J y S. Franco M. 2009. Atlas forestal del Estado de México. Universidad Autónoma del Estado de México. </a:t>
            </a:r>
          </a:p>
          <a:p>
            <a:pPr marL="0" indent="0" eaLnBrk="1" hangingPunct="1">
              <a:buFont typeface="Wingdings 2" panose="05020102010507070707" pitchFamily="18" charset="2"/>
              <a:buNone/>
              <a:defRPr/>
            </a:pPr>
            <a:endParaRPr lang="es-ES" sz="3100" dirty="0" smtClean="0"/>
          </a:p>
          <a:p>
            <a:pPr marL="0" indent="0" eaLnBrk="1" hangingPunct="1">
              <a:buFont typeface="Wingdings 2" panose="05020102010507070707" pitchFamily="18" charset="2"/>
              <a:buNone/>
              <a:defRPr/>
            </a:pPr>
            <a:r>
              <a:rPr lang="es-ES" sz="3100" dirty="0" smtClean="0"/>
              <a:t>NOM-ecol-059 (2001), Listado de especies de plantas y hongos que se encuentran en la Norma Oficial Mexicana. </a:t>
            </a:r>
          </a:p>
          <a:p>
            <a:pPr marL="0" indent="0" eaLnBrk="1" hangingPunct="1">
              <a:buFont typeface="Wingdings 2" panose="05020102010507070707" pitchFamily="18" charset="2"/>
              <a:buNone/>
              <a:defRPr/>
            </a:pPr>
            <a:endParaRPr lang="es-ES" sz="3100" dirty="0" smtClean="0"/>
          </a:p>
          <a:p>
            <a:pPr marL="0" indent="0" eaLnBrk="1" hangingPunct="1">
              <a:buFont typeface="Wingdings 2" panose="05020102010507070707" pitchFamily="18" charset="2"/>
              <a:buNone/>
              <a:defRPr/>
            </a:pPr>
            <a:r>
              <a:rPr lang="es-ES" sz="3100" dirty="0" smtClean="0"/>
              <a:t>Perry, J. P. 1991. </a:t>
            </a:r>
            <a:r>
              <a:rPr lang="es-ES" sz="3100" dirty="0" err="1" smtClean="0"/>
              <a:t>The</a:t>
            </a:r>
            <a:r>
              <a:rPr lang="es-ES" sz="3100" dirty="0" smtClean="0"/>
              <a:t> pines of </a:t>
            </a:r>
            <a:r>
              <a:rPr lang="es-ES" sz="3100" dirty="0" err="1" smtClean="0"/>
              <a:t>Mexico</a:t>
            </a:r>
            <a:r>
              <a:rPr lang="es-ES" sz="3100" dirty="0" smtClean="0"/>
              <a:t> and Central </a:t>
            </a:r>
            <a:r>
              <a:rPr lang="es-ES" sz="3100" dirty="0" err="1" smtClean="0"/>
              <a:t>America</a:t>
            </a:r>
            <a:r>
              <a:rPr lang="es-ES" sz="3100" dirty="0" smtClean="0"/>
              <a:t>. </a:t>
            </a:r>
            <a:r>
              <a:rPr lang="es-ES" sz="3100" dirty="0" err="1" smtClean="0"/>
              <a:t>Timber</a:t>
            </a:r>
            <a:r>
              <a:rPr lang="es-ES" sz="3100" dirty="0" smtClean="0"/>
              <a:t> </a:t>
            </a:r>
            <a:r>
              <a:rPr lang="es-ES" sz="3100" dirty="0" err="1" smtClean="0"/>
              <a:t>Press</a:t>
            </a:r>
            <a:r>
              <a:rPr lang="es-ES" sz="3100" dirty="0" smtClean="0"/>
              <a:t>. </a:t>
            </a:r>
            <a:r>
              <a:rPr lang="es-ES" sz="3100" dirty="0" err="1" smtClean="0"/>
              <a:t>Oregon</a:t>
            </a:r>
            <a:r>
              <a:rPr lang="es-ES" sz="3100" dirty="0" smtClean="0"/>
              <a:t> 231pp. </a:t>
            </a:r>
          </a:p>
          <a:p>
            <a:pPr marL="0" indent="0" eaLnBrk="1" hangingPunct="1">
              <a:buFont typeface="Wingdings 2" panose="05020102010507070707" pitchFamily="18" charset="2"/>
              <a:buNone/>
              <a:defRPr/>
            </a:pPr>
            <a:endParaRPr lang="es-ES" sz="3100" dirty="0" smtClean="0"/>
          </a:p>
          <a:p>
            <a:pPr marL="0" indent="0" eaLnBrk="1" hangingPunct="1">
              <a:buFont typeface="Wingdings 2" panose="05020102010507070707" pitchFamily="18" charset="2"/>
              <a:buNone/>
              <a:defRPr/>
            </a:pPr>
            <a:r>
              <a:rPr lang="es-ES" sz="3100" dirty="0" smtClean="0"/>
              <a:t>Puig, H. 1993. Árboles y arbustos del bosque </a:t>
            </a:r>
            <a:r>
              <a:rPr lang="es-ES" sz="3100" dirty="0" err="1" smtClean="0"/>
              <a:t>mesófilo</a:t>
            </a:r>
            <a:r>
              <a:rPr lang="es-ES" sz="3100" dirty="0" smtClean="0"/>
              <a:t> de montaña de la reserve El Cielo, Tamaulipas, México. Instituto de Ecología A. C.  84pp.</a:t>
            </a:r>
          </a:p>
          <a:p>
            <a:pPr marL="0" indent="0" eaLnBrk="1" hangingPunct="1">
              <a:buFont typeface="Wingdings 2" panose="05020102010507070707" pitchFamily="18" charset="2"/>
              <a:buNone/>
              <a:defRPr/>
            </a:pPr>
            <a:endParaRPr lang="es-ES" sz="3100" dirty="0" smtClean="0"/>
          </a:p>
          <a:p>
            <a:pPr marL="0" indent="0" eaLnBrk="1" hangingPunct="1">
              <a:buFont typeface="Wingdings 2" panose="05020102010507070707" pitchFamily="18" charset="2"/>
              <a:buNone/>
              <a:defRPr/>
            </a:pPr>
            <a:endParaRPr lang="es-ES" sz="3100" dirty="0" smtClean="0"/>
          </a:p>
          <a:p>
            <a:pPr marL="0" indent="0" eaLnBrk="1" hangingPunct="1">
              <a:buFont typeface="Wingdings 2" panose="05020102010507070707" pitchFamily="18" charset="2"/>
              <a:buNone/>
              <a:defRPr/>
            </a:pPr>
            <a:r>
              <a:rPr lang="es-ES" sz="3100" dirty="0" err="1" smtClean="0"/>
              <a:t>Raven</a:t>
            </a:r>
            <a:r>
              <a:rPr lang="es-ES" sz="3100" dirty="0" smtClean="0"/>
              <a:t>, P.H., R. F. </a:t>
            </a:r>
            <a:r>
              <a:rPr lang="es-ES" sz="3100" dirty="0" err="1" smtClean="0"/>
              <a:t>Evert</a:t>
            </a:r>
            <a:r>
              <a:rPr lang="es-ES" sz="3100" dirty="0" smtClean="0"/>
              <a:t> y S. E. </a:t>
            </a:r>
            <a:r>
              <a:rPr lang="es-ES" sz="3100" dirty="0" err="1" smtClean="0"/>
              <a:t>Eichhorn</a:t>
            </a:r>
            <a:r>
              <a:rPr lang="es-ES" sz="3100" dirty="0" smtClean="0"/>
              <a:t>. 1999. </a:t>
            </a:r>
            <a:r>
              <a:rPr lang="es-ES" sz="3100" dirty="0" err="1" smtClean="0"/>
              <a:t>Biology</a:t>
            </a:r>
            <a:r>
              <a:rPr lang="es-ES" sz="3100" dirty="0" smtClean="0"/>
              <a:t> of </a:t>
            </a:r>
            <a:r>
              <a:rPr lang="es-ES" sz="3100" dirty="0" err="1" smtClean="0"/>
              <a:t>Plants</a:t>
            </a:r>
            <a:r>
              <a:rPr lang="es-ES" sz="3100" dirty="0" smtClean="0"/>
              <a:t>. W.H. </a:t>
            </a:r>
            <a:r>
              <a:rPr lang="es-ES" sz="3100" dirty="0" err="1" smtClean="0"/>
              <a:t>Freeman</a:t>
            </a:r>
            <a:r>
              <a:rPr lang="es-ES" sz="3100" dirty="0" smtClean="0"/>
              <a:t> and </a:t>
            </a:r>
            <a:r>
              <a:rPr lang="es-ES" sz="3100" dirty="0" err="1" smtClean="0"/>
              <a:t>company</a:t>
            </a:r>
            <a:r>
              <a:rPr lang="es-ES" sz="3100" dirty="0" smtClean="0"/>
              <a:t>. </a:t>
            </a:r>
            <a:r>
              <a:rPr lang="es-ES" sz="3100" dirty="0" err="1" smtClean="0"/>
              <a:t>Sixth</a:t>
            </a:r>
            <a:r>
              <a:rPr lang="es-ES" sz="3100" dirty="0" smtClean="0"/>
              <a:t> </a:t>
            </a:r>
            <a:r>
              <a:rPr lang="es-ES" sz="3100" dirty="0" err="1" smtClean="0"/>
              <a:t>edition</a:t>
            </a:r>
            <a:r>
              <a:rPr lang="es-ES" sz="3100" dirty="0" smtClean="0"/>
              <a:t>. New York. 944 p.</a:t>
            </a:r>
          </a:p>
          <a:p>
            <a:pPr marL="0" indent="0" eaLnBrk="1" hangingPunct="1">
              <a:buFont typeface="Wingdings 2" panose="05020102010507070707" pitchFamily="18" charset="2"/>
              <a:buNone/>
              <a:defRPr/>
            </a:pPr>
            <a:endParaRPr lang="es-ES" sz="3100" dirty="0" smtClean="0"/>
          </a:p>
          <a:p>
            <a:pPr marL="0" indent="0" eaLnBrk="1" hangingPunct="1">
              <a:buFont typeface="Wingdings 2" panose="05020102010507070707" pitchFamily="18" charset="2"/>
              <a:buNone/>
              <a:defRPr/>
            </a:pPr>
            <a:r>
              <a:rPr lang="es-ES" sz="3100" dirty="0" smtClean="0"/>
              <a:t>Russell, S. G. 1978. Los pinos de México. Edición facsimilar tomada del original </a:t>
            </a:r>
            <a:r>
              <a:rPr lang="es-ES" sz="3100" dirty="0" err="1" smtClean="0"/>
              <a:t>Arn</a:t>
            </a:r>
            <a:r>
              <a:rPr lang="es-ES" sz="3100" dirty="0" smtClean="0"/>
              <a:t>. </a:t>
            </a:r>
            <a:r>
              <a:rPr lang="es-ES" sz="3100" dirty="0" err="1" smtClean="0"/>
              <a:t>Arb</a:t>
            </a:r>
            <a:r>
              <a:rPr lang="es-ES" sz="3100" dirty="0" smtClean="0"/>
              <a:t>. Boston </a:t>
            </a:r>
            <a:r>
              <a:rPr lang="es-ES" sz="3100" dirty="0" err="1" smtClean="0"/>
              <a:t>Mass</a:t>
            </a:r>
            <a:r>
              <a:rPr lang="es-ES" sz="3100" dirty="0" smtClean="0"/>
              <a:t>. 1909. </a:t>
            </a:r>
          </a:p>
          <a:p>
            <a:pPr marL="0" indent="0" eaLnBrk="1" hangingPunct="1">
              <a:buFont typeface="Wingdings 2" panose="05020102010507070707" pitchFamily="18" charset="2"/>
              <a:buNone/>
              <a:defRPr/>
            </a:pPr>
            <a:endParaRPr lang="es-ES" sz="3100" dirty="0" smtClean="0"/>
          </a:p>
          <a:p>
            <a:pPr marL="0" indent="0" eaLnBrk="1" hangingPunct="1">
              <a:buFont typeface="Wingdings 2" panose="05020102010507070707" pitchFamily="18" charset="2"/>
              <a:buNone/>
              <a:defRPr/>
            </a:pPr>
            <a:r>
              <a:rPr lang="es-ES" sz="3100" dirty="0" smtClean="0"/>
              <a:t>Rzedowski, C.G. y J. Rzedowski, 2001. Flora </a:t>
            </a:r>
            <a:r>
              <a:rPr lang="es-ES" sz="3100" dirty="0" err="1" smtClean="0"/>
              <a:t>fanerogámica</a:t>
            </a:r>
            <a:r>
              <a:rPr lang="es-ES" sz="3100" dirty="0" smtClean="0"/>
              <a:t> del Valle de México. CONABIO. Michoacán, México. 1406p. </a:t>
            </a:r>
          </a:p>
          <a:p>
            <a:pPr marL="0" indent="0" eaLnBrk="1" hangingPunct="1">
              <a:buFont typeface="Wingdings 2" panose="05020102010507070707" pitchFamily="18" charset="2"/>
              <a:buNone/>
              <a:defRPr/>
            </a:pPr>
            <a:endParaRPr lang="es-ES" sz="3100" dirty="0" smtClean="0"/>
          </a:p>
          <a:p>
            <a:pPr marL="0" indent="0" eaLnBrk="1" hangingPunct="1">
              <a:buFont typeface="Wingdings 2" panose="05020102010507070707" pitchFamily="18" charset="2"/>
              <a:buNone/>
              <a:defRPr/>
            </a:pPr>
            <a:r>
              <a:rPr lang="es-ES" sz="3100" dirty="0" smtClean="0"/>
              <a:t>Santiago-Vera, T; S. Ochoa-Gaona y T. Alemán-</a:t>
            </a:r>
            <a:r>
              <a:rPr lang="es-ES" sz="3100" dirty="0" err="1" smtClean="0"/>
              <a:t>Santillána</a:t>
            </a:r>
            <a:r>
              <a:rPr lang="es-ES" sz="3100" dirty="0" smtClean="0"/>
              <a:t>. 1997. Guía para identificar pinos de la meseta central de Chiapas, México. ECOSUR. El colegio de la frontera sur. 56pp.</a:t>
            </a:r>
          </a:p>
          <a:p>
            <a:pPr marL="0" indent="0" eaLnBrk="1" hangingPunct="1">
              <a:buFont typeface="Wingdings 2" panose="05020102010507070707" pitchFamily="18" charset="2"/>
              <a:buNone/>
              <a:defRPr/>
            </a:pPr>
            <a:endParaRPr lang="es-ES" sz="3100" dirty="0" smtClean="0"/>
          </a:p>
          <a:p>
            <a:pPr marL="0" indent="0" eaLnBrk="1" hangingPunct="1">
              <a:buFont typeface="Wingdings 2" panose="05020102010507070707" pitchFamily="18" charset="2"/>
              <a:buNone/>
              <a:defRPr/>
            </a:pPr>
            <a:r>
              <a:rPr lang="es-ES" sz="3100" dirty="0" err="1" smtClean="0"/>
              <a:t>Scagel</a:t>
            </a:r>
            <a:r>
              <a:rPr lang="es-ES" sz="3100" dirty="0" smtClean="0"/>
              <a:t>, R. F. , R. J. </a:t>
            </a:r>
            <a:r>
              <a:rPr lang="es-ES" sz="3100" dirty="0" err="1" smtClean="0"/>
              <a:t>Bandoni</a:t>
            </a:r>
            <a:r>
              <a:rPr lang="es-ES" sz="3100" dirty="0" smtClean="0"/>
              <a:t>, J. R. </a:t>
            </a:r>
            <a:r>
              <a:rPr lang="es-ES" sz="3100" dirty="0" err="1" smtClean="0"/>
              <a:t>Maze</a:t>
            </a:r>
            <a:r>
              <a:rPr lang="es-ES" sz="3100" dirty="0" smtClean="0"/>
              <a:t>, G. E. </a:t>
            </a:r>
            <a:r>
              <a:rPr lang="es-ES" sz="3100" dirty="0" err="1" smtClean="0"/>
              <a:t>Rouse</a:t>
            </a:r>
            <a:r>
              <a:rPr lang="es-ES" sz="3100" dirty="0" smtClean="0"/>
              <a:t>, W. B. </a:t>
            </a:r>
            <a:r>
              <a:rPr lang="es-ES" sz="3100" dirty="0" err="1" smtClean="0"/>
              <a:t>Schofield</a:t>
            </a:r>
            <a:r>
              <a:rPr lang="es-ES" sz="3100" dirty="0" smtClean="0"/>
              <a:t> y J. R. </a:t>
            </a:r>
            <a:r>
              <a:rPr lang="es-ES" sz="3100" dirty="0" err="1" smtClean="0"/>
              <a:t>Stein</a:t>
            </a:r>
            <a:r>
              <a:rPr lang="es-ES" sz="3100" dirty="0" smtClean="0"/>
              <a:t>. 1984. PLANTAS  </a:t>
            </a:r>
            <a:r>
              <a:rPr lang="es-ES" sz="3100" dirty="0" err="1" smtClean="0"/>
              <a:t>An</a:t>
            </a:r>
            <a:r>
              <a:rPr lang="es-ES" sz="3100" dirty="0" smtClean="0"/>
              <a:t> </a:t>
            </a:r>
            <a:r>
              <a:rPr lang="es-ES" sz="3100" dirty="0" err="1" smtClean="0"/>
              <a:t>Evolutionary</a:t>
            </a:r>
            <a:r>
              <a:rPr lang="es-ES" sz="3100" dirty="0" smtClean="0"/>
              <a:t> </a:t>
            </a:r>
            <a:r>
              <a:rPr lang="es-ES" sz="3100" dirty="0" err="1" smtClean="0"/>
              <a:t>Survey</a:t>
            </a:r>
            <a:r>
              <a:rPr lang="es-ES" sz="3100" dirty="0" smtClean="0"/>
              <a:t>. </a:t>
            </a:r>
            <a:r>
              <a:rPr lang="es-ES" sz="3100" dirty="0" err="1" smtClean="0"/>
              <a:t>Wadsworth</a:t>
            </a:r>
            <a:r>
              <a:rPr lang="es-ES" sz="3100" dirty="0" smtClean="0"/>
              <a:t> Publishing Co. 756p. </a:t>
            </a:r>
          </a:p>
          <a:p>
            <a:pPr marL="0" indent="0" eaLnBrk="1" hangingPunct="1">
              <a:buFont typeface="Wingdings 2" panose="05020102010507070707" pitchFamily="18" charset="2"/>
              <a:buNone/>
              <a:defRPr/>
            </a:pPr>
            <a:endParaRPr lang="es-ES" sz="3100" dirty="0" smtClean="0"/>
          </a:p>
          <a:p>
            <a:pPr marL="0" indent="0" eaLnBrk="1" hangingPunct="1">
              <a:buFont typeface="Wingdings 2" panose="05020102010507070707" pitchFamily="18" charset="2"/>
              <a:buNone/>
              <a:defRPr/>
            </a:pPr>
            <a:r>
              <a:rPr lang="es-ES" sz="3100" dirty="0" smtClean="0"/>
              <a:t>Scott, A.C. 1989. Historia temprana de la vida en tierra firme. EN: Weber, W. Morfología, reproducción y evolución de las arquegoniadas una antología. Universidad Nacional Autónoma de México. 1- 13pp.</a:t>
            </a:r>
          </a:p>
          <a:p>
            <a:pPr eaLnBrk="1" hangingPunct="1">
              <a:defRPr/>
            </a:pPr>
            <a:endParaRPr lang="es-ES" sz="3100" dirty="0" smtClean="0"/>
          </a:p>
          <a:p>
            <a:pPr eaLnBrk="1" hangingPunct="1">
              <a:defRPr/>
            </a:pPr>
            <a:endParaRPr lang="es-ES" sz="3100" dirty="0" smtClean="0"/>
          </a:p>
          <a:p>
            <a:pPr marL="0" indent="0" eaLnBrk="1" hangingPunct="1">
              <a:buFont typeface="Wingdings 2" panose="05020102010507070707" pitchFamily="18" charset="2"/>
              <a:buNone/>
              <a:defRPr/>
            </a:pPr>
            <a:r>
              <a:rPr lang="es-ES" sz="3100" dirty="0" err="1" smtClean="0"/>
              <a:t>Styles</a:t>
            </a:r>
            <a:r>
              <a:rPr lang="es-ES" sz="3100" dirty="0" smtClean="0"/>
              <a:t>, B. T. 1998. El género </a:t>
            </a:r>
            <a:r>
              <a:rPr lang="es-ES" sz="3100" dirty="0" err="1" smtClean="0"/>
              <a:t>Pinus</a:t>
            </a:r>
            <a:r>
              <a:rPr lang="es-ES" sz="3100" dirty="0" smtClean="0"/>
              <a:t>: su panorama en México. En: T. P. </a:t>
            </a:r>
            <a:r>
              <a:rPr lang="es-ES" sz="3100" dirty="0" err="1" smtClean="0"/>
              <a:t>Ramamoorthy</a:t>
            </a:r>
            <a:r>
              <a:rPr lang="es-ES" sz="3100" dirty="0" smtClean="0"/>
              <a:t>, R. </a:t>
            </a:r>
            <a:r>
              <a:rPr lang="es-ES" sz="3100" dirty="0" err="1" smtClean="0"/>
              <a:t>Bye</a:t>
            </a:r>
            <a:r>
              <a:rPr lang="es-ES" sz="3100" dirty="0" smtClean="0"/>
              <a:t>, A. Lot y J. Fa (eds.) Diversidad Biológica de México. Instituto de Biología UNAM. 385-408.</a:t>
            </a:r>
          </a:p>
          <a:p>
            <a:pPr eaLnBrk="1" hangingPunct="1">
              <a:defRPr/>
            </a:pPr>
            <a:endParaRPr lang="es-ES" sz="1400" dirty="0" smtClean="0"/>
          </a:p>
        </p:txBody>
      </p:sp>
    </p:spTree>
    <p:extLst>
      <p:ext uri="{BB962C8B-B14F-4D97-AF65-F5344CB8AC3E}">
        <p14:creationId xmlns:p14="http://schemas.microsoft.com/office/powerpoint/2010/main" val="40867486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14400" y="30163"/>
            <a:ext cx="8229600" cy="1143000"/>
          </a:xfrm>
        </p:spPr>
        <p:txBody>
          <a:bodyPr/>
          <a:lstStyle/>
          <a:p>
            <a:pPr eaLnBrk="1" hangingPunct="1"/>
            <a:r>
              <a:rPr lang="es-MX" altLang="es-MX" dirty="0" smtClean="0"/>
              <a:t>Índice</a:t>
            </a:r>
            <a:endParaRPr lang="es-ES" altLang="es-MX" dirty="0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143000"/>
            <a:ext cx="4433888" cy="4321175"/>
          </a:xfrm>
        </p:spPr>
        <p:txBody>
          <a:bodyPr>
            <a:normAutofit fontScale="92500" lnSpcReduction="10000"/>
          </a:bodyPr>
          <a:lstStyle/>
          <a:p>
            <a:pPr marL="533400" indent="-533400" eaLnBrk="1" hangingPunct="1">
              <a:lnSpc>
                <a:spcPct val="80000"/>
              </a:lnSpc>
              <a:buFontTx/>
              <a:buNone/>
              <a:defRPr/>
            </a:pPr>
            <a:r>
              <a:rPr lang="es-MX" altLang="es-MX" sz="2000" b="1" dirty="0" smtClean="0"/>
              <a:t>3. </a:t>
            </a:r>
            <a:r>
              <a:rPr lang="es-MX" altLang="es-MX" sz="2000" dirty="0" smtClean="0"/>
              <a:t>Guion </a:t>
            </a:r>
            <a:r>
              <a:rPr lang="es-MX" altLang="es-MX" sz="2000" dirty="0"/>
              <a:t>explicativo</a:t>
            </a:r>
            <a:endParaRPr lang="es-MX" altLang="es-MX" sz="2000" dirty="0" smtClean="0"/>
          </a:p>
          <a:p>
            <a:pPr marL="533400" indent="-533400" eaLnBrk="1" hangingPunct="1">
              <a:lnSpc>
                <a:spcPct val="80000"/>
              </a:lnSpc>
              <a:buFontTx/>
              <a:buNone/>
              <a:defRPr/>
            </a:pPr>
            <a:r>
              <a:rPr lang="es-MX" altLang="es-MX" sz="2000" dirty="0" smtClean="0"/>
              <a:t>4. Índice </a:t>
            </a:r>
          </a:p>
          <a:p>
            <a:pPr marL="533400" indent="-533400" eaLnBrk="1" hangingPunct="1">
              <a:lnSpc>
                <a:spcPct val="80000"/>
              </a:lnSpc>
              <a:buFontTx/>
              <a:buNone/>
              <a:defRPr/>
            </a:pPr>
            <a:r>
              <a:rPr lang="es-MX" altLang="es-MX" sz="2000" dirty="0" smtClean="0"/>
              <a:t>5. Secuencia didáctica</a:t>
            </a:r>
          </a:p>
          <a:p>
            <a:pPr marL="533400" indent="-533400" eaLnBrk="1" hangingPunct="1">
              <a:lnSpc>
                <a:spcPct val="80000"/>
              </a:lnSpc>
              <a:buFontTx/>
              <a:buNone/>
              <a:defRPr/>
            </a:pPr>
            <a:r>
              <a:rPr lang="es-MX" altLang="es-MX" sz="2000" dirty="0" smtClean="0"/>
              <a:t>6. </a:t>
            </a:r>
            <a:r>
              <a:rPr lang="es-MX" altLang="es-MX" sz="2000" i="1" dirty="0" err="1" smtClean="0"/>
              <a:t>Pinus</a:t>
            </a:r>
            <a:r>
              <a:rPr lang="es-MX" altLang="es-MX" sz="2000" dirty="0" smtClean="0"/>
              <a:t> </a:t>
            </a:r>
            <a:r>
              <a:rPr lang="es-MX" altLang="es-MX" sz="2000" dirty="0" err="1" smtClean="0"/>
              <a:t>sp</a:t>
            </a:r>
            <a:r>
              <a:rPr lang="es-MX" altLang="es-MX" sz="2000" dirty="0" smtClean="0"/>
              <a:t>.</a:t>
            </a:r>
          </a:p>
          <a:p>
            <a:pPr marL="0" indent="0">
              <a:spcBef>
                <a:spcPct val="50000"/>
              </a:spcBef>
              <a:buFontTx/>
              <a:buNone/>
              <a:defRPr/>
            </a:pPr>
            <a:r>
              <a:rPr lang="es-MX" altLang="es-MX" sz="2000" dirty="0" smtClean="0"/>
              <a:t>7. </a:t>
            </a:r>
            <a:r>
              <a:rPr lang="es-MX" sz="2000" dirty="0" smtClean="0"/>
              <a:t>Clasificación </a:t>
            </a:r>
          </a:p>
          <a:p>
            <a:pPr marL="533400" indent="-533400">
              <a:lnSpc>
                <a:spcPct val="80000"/>
              </a:lnSpc>
              <a:buNone/>
              <a:defRPr/>
            </a:pPr>
            <a:r>
              <a:rPr lang="es-MX" altLang="es-MX" sz="2000" dirty="0" smtClean="0"/>
              <a:t>8. </a:t>
            </a:r>
            <a:r>
              <a:rPr lang="es-ES" sz="2000" dirty="0" err="1" smtClean="0"/>
              <a:t>Coniferophyta</a:t>
            </a:r>
            <a:r>
              <a:rPr lang="es-ES" sz="2000" dirty="0" smtClean="0"/>
              <a:t> o </a:t>
            </a:r>
            <a:r>
              <a:rPr lang="es-ES" sz="2000" dirty="0" err="1" smtClean="0"/>
              <a:t>Pinophyta</a:t>
            </a:r>
            <a:r>
              <a:rPr lang="es-ES" sz="2000" dirty="0" smtClean="0"/>
              <a:t> </a:t>
            </a:r>
          </a:p>
          <a:p>
            <a:pPr marL="533400" indent="-533400">
              <a:lnSpc>
                <a:spcPct val="80000"/>
              </a:lnSpc>
              <a:buNone/>
              <a:defRPr/>
            </a:pPr>
            <a:r>
              <a:rPr lang="es-MX" altLang="es-MX" sz="2000" dirty="0" smtClean="0"/>
              <a:t>9. Clasificación</a:t>
            </a:r>
          </a:p>
          <a:p>
            <a:pPr marL="533400" indent="-533400" eaLnBrk="1" hangingPunct="1">
              <a:lnSpc>
                <a:spcPct val="80000"/>
              </a:lnSpc>
              <a:buFontTx/>
              <a:buNone/>
              <a:defRPr/>
            </a:pPr>
            <a:r>
              <a:rPr lang="es-MX" altLang="es-MX" sz="2000" dirty="0" smtClean="0"/>
              <a:t>10. Filogenia </a:t>
            </a:r>
          </a:p>
          <a:p>
            <a:pPr marL="533400" indent="-533400">
              <a:lnSpc>
                <a:spcPct val="80000"/>
              </a:lnSpc>
              <a:buNone/>
              <a:defRPr/>
            </a:pPr>
            <a:r>
              <a:rPr lang="es-MX" altLang="es-MX" sz="2000" dirty="0" smtClean="0"/>
              <a:t>11. Características  </a:t>
            </a:r>
            <a:endParaRPr lang="es-MX" altLang="es-MX" sz="2000" dirty="0"/>
          </a:p>
          <a:p>
            <a:pPr marL="533400" indent="-533400">
              <a:lnSpc>
                <a:spcPct val="80000"/>
              </a:lnSpc>
              <a:buNone/>
              <a:defRPr/>
            </a:pPr>
            <a:r>
              <a:rPr lang="es-MX" altLang="es-MX" sz="2000" dirty="0" smtClean="0"/>
              <a:t>12. Hojas </a:t>
            </a:r>
            <a:endParaRPr lang="es-MX" altLang="es-MX" sz="2000" dirty="0"/>
          </a:p>
          <a:p>
            <a:pPr marL="0" indent="0">
              <a:buNone/>
              <a:defRPr/>
            </a:pPr>
            <a:r>
              <a:rPr lang="es-MX" altLang="es-MX" sz="2000" dirty="0" smtClean="0"/>
              <a:t>13. </a:t>
            </a:r>
            <a:r>
              <a:rPr lang="es-MX" altLang="es-MX" sz="2000" dirty="0"/>
              <a:t>Hojas </a:t>
            </a:r>
            <a:endParaRPr lang="es-MX" altLang="es-MX" sz="2000" dirty="0" smtClean="0"/>
          </a:p>
          <a:p>
            <a:pPr marL="0" indent="0">
              <a:buNone/>
              <a:defRPr/>
            </a:pPr>
            <a:r>
              <a:rPr lang="es-MX" altLang="es-MX" sz="2000" dirty="0" smtClean="0"/>
              <a:t>14. Hojas </a:t>
            </a:r>
          </a:p>
          <a:p>
            <a:pPr marL="533400" indent="-533400">
              <a:lnSpc>
                <a:spcPct val="80000"/>
              </a:lnSpc>
              <a:buNone/>
              <a:defRPr/>
            </a:pPr>
            <a:r>
              <a:rPr lang="es-MX" altLang="es-MX" sz="2000" dirty="0" smtClean="0"/>
              <a:t>15. </a:t>
            </a:r>
            <a:r>
              <a:rPr lang="es-MX" altLang="es-MX" sz="2000" dirty="0"/>
              <a:t>Conos masculinos</a:t>
            </a:r>
          </a:p>
          <a:p>
            <a:pPr marL="533400" indent="-533400">
              <a:lnSpc>
                <a:spcPct val="80000"/>
              </a:lnSpc>
              <a:buNone/>
              <a:defRPr/>
            </a:pPr>
            <a:r>
              <a:rPr lang="es-MX" altLang="es-MX" sz="2000" dirty="0" smtClean="0"/>
              <a:t>16</a:t>
            </a:r>
            <a:r>
              <a:rPr lang="es-MX" altLang="es-MX" sz="2000" dirty="0"/>
              <a:t>. </a:t>
            </a:r>
            <a:r>
              <a:rPr lang="es-MX" altLang="es-MX" sz="2000" dirty="0"/>
              <a:t>Polen </a:t>
            </a:r>
            <a:endParaRPr lang="es-MX" altLang="es-MX" sz="2000" dirty="0" smtClean="0"/>
          </a:p>
          <a:p>
            <a:pPr marL="533400" indent="-533400">
              <a:lnSpc>
                <a:spcPct val="80000"/>
              </a:lnSpc>
              <a:buNone/>
              <a:defRPr/>
            </a:pPr>
            <a:r>
              <a:rPr lang="es-MX" altLang="es-MX" sz="2000" dirty="0" smtClean="0"/>
              <a:t>17</a:t>
            </a:r>
            <a:r>
              <a:rPr lang="es-MX" altLang="es-MX" sz="2000" dirty="0"/>
              <a:t>. </a:t>
            </a:r>
            <a:r>
              <a:rPr lang="es-MX" altLang="es-MX" sz="2000" dirty="0"/>
              <a:t>Conos femeninos </a:t>
            </a:r>
          </a:p>
          <a:p>
            <a:pPr marL="533400" indent="-533400" eaLnBrk="1" hangingPunct="1">
              <a:lnSpc>
                <a:spcPct val="80000"/>
              </a:lnSpc>
              <a:buFontTx/>
              <a:buNone/>
              <a:defRPr/>
            </a:pPr>
            <a:endParaRPr lang="es-MX" altLang="es-MX" sz="2000" dirty="0"/>
          </a:p>
          <a:p>
            <a:pPr marL="533400" indent="-533400" eaLnBrk="1" hangingPunct="1">
              <a:lnSpc>
                <a:spcPct val="80000"/>
              </a:lnSpc>
              <a:buFontTx/>
              <a:buNone/>
              <a:defRPr/>
            </a:pPr>
            <a:endParaRPr lang="es-MX" altLang="es-MX" sz="1600" dirty="0" smtClean="0">
              <a:solidFill>
                <a:srgbClr val="FF0000"/>
              </a:solidFill>
            </a:endParaRPr>
          </a:p>
          <a:p>
            <a:pPr marL="533400" indent="-533400" eaLnBrk="1" hangingPunct="1">
              <a:lnSpc>
                <a:spcPct val="80000"/>
              </a:lnSpc>
              <a:buFontTx/>
              <a:buNone/>
              <a:defRPr/>
            </a:pPr>
            <a:endParaRPr lang="es-ES" altLang="es-MX" sz="800" dirty="0" smtClean="0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500563" y="836613"/>
            <a:ext cx="4643437" cy="4392612"/>
          </a:xfrm>
        </p:spPr>
        <p:txBody>
          <a:bodyPr>
            <a:normAutofit fontScale="85000" lnSpcReduction="20000"/>
          </a:bodyPr>
          <a:lstStyle/>
          <a:p>
            <a:pPr marL="533400" indent="-533400" eaLnBrk="1" hangingPunct="1">
              <a:lnSpc>
                <a:spcPct val="80000"/>
              </a:lnSpc>
              <a:buFontTx/>
              <a:buNone/>
              <a:defRPr/>
            </a:pPr>
            <a:endParaRPr lang="es-MX" altLang="es-MX" sz="2000" b="1" dirty="0" smtClean="0">
              <a:solidFill>
                <a:srgbClr val="FF0000"/>
              </a:solidFill>
            </a:endParaRPr>
          </a:p>
          <a:p>
            <a:pPr marL="533400" indent="-533400" eaLnBrk="1" hangingPunct="1">
              <a:lnSpc>
                <a:spcPct val="80000"/>
              </a:lnSpc>
              <a:buFontTx/>
              <a:buNone/>
              <a:defRPr/>
            </a:pPr>
            <a:r>
              <a:rPr lang="es-ES" altLang="es-MX" sz="2000" dirty="0" smtClean="0"/>
              <a:t>18</a:t>
            </a:r>
            <a:r>
              <a:rPr lang="es-MX" altLang="es-MX" sz="2000" dirty="0"/>
              <a:t>. </a:t>
            </a:r>
            <a:r>
              <a:rPr lang="es-MX" altLang="es-MX" sz="2000" dirty="0" smtClean="0"/>
              <a:t>Conos femeninos </a:t>
            </a:r>
            <a:endParaRPr lang="es-MX" altLang="es-MX" sz="2000" dirty="0"/>
          </a:p>
          <a:p>
            <a:pPr marL="533400" indent="-533400">
              <a:lnSpc>
                <a:spcPct val="80000"/>
              </a:lnSpc>
              <a:buNone/>
              <a:defRPr/>
            </a:pPr>
            <a:r>
              <a:rPr lang="es-MX" altLang="es-MX" sz="2000" dirty="0"/>
              <a:t>19</a:t>
            </a:r>
            <a:r>
              <a:rPr lang="es-MX" altLang="es-MX" sz="2000" dirty="0" smtClean="0"/>
              <a:t>.</a:t>
            </a:r>
            <a:r>
              <a:rPr lang="es-MX" altLang="es-MX" sz="2000" dirty="0"/>
              <a:t> Conos femeninos </a:t>
            </a:r>
            <a:endParaRPr lang="es-MX" altLang="es-MX" sz="2000" dirty="0" smtClean="0"/>
          </a:p>
          <a:p>
            <a:pPr marL="533400" indent="-533400">
              <a:lnSpc>
                <a:spcPct val="80000"/>
              </a:lnSpc>
              <a:buNone/>
              <a:defRPr/>
            </a:pPr>
            <a:r>
              <a:rPr lang="es-MX" altLang="es-MX" sz="2000" dirty="0" smtClean="0"/>
              <a:t>20.</a:t>
            </a:r>
            <a:r>
              <a:rPr lang="es-MX" altLang="es-MX" sz="2000" dirty="0"/>
              <a:t> Conos </a:t>
            </a:r>
            <a:r>
              <a:rPr lang="es-MX" altLang="es-MX" sz="2000" dirty="0" smtClean="0"/>
              <a:t>femeninos</a:t>
            </a:r>
          </a:p>
          <a:p>
            <a:pPr marL="533400" indent="-533400">
              <a:lnSpc>
                <a:spcPct val="80000"/>
              </a:lnSpc>
              <a:buNone/>
              <a:defRPr/>
            </a:pPr>
            <a:r>
              <a:rPr lang="es-MX" altLang="es-MX" sz="2000" dirty="0" smtClean="0"/>
              <a:t>21</a:t>
            </a:r>
            <a:r>
              <a:rPr lang="es-MX" altLang="es-MX" sz="2000" dirty="0"/>
              <a:t>. </a:t>
            </a:r>
            <a:r>
              <a:rPr lang="es-MX" altLang="es-MX" sz="2000" dirty="0"/>
              <a:t>Conos femeninos. Partes </a:t>
            </a:r>
            <a:endParaRPr lang="es-MX" altLang="es-MX" sz="2000" dirty="0" smtClean="0"/>
          </a:p>
          <a:p>
            <a:pPr marL="533400" indent="-533400">
              <a:lnSpc>
                <a:spcPct val="80000"/>
              </a:lnSpc>
              <a:buNone/>
              <a:defRPr/>
            </a:pPr>
            <a:r>
              <a:rPr lang="es-MX" altLang="es-MX" sz="2000" dirty="0" smtClean="0"/>
              <a:t>22</a:t>
            </a:r>
            <a:r>
              <a:rPr lang="es-MX" altLang="es-MX" sz="2000" dirty="0"/>
              <a:t>. </a:t>
            </a:r>
            <a:r>
              <a:rPr lang="es-MX" altLang="es-MX" sz="2000" dirty="0"/>
              <a:t>Conos femeninos ejemplos </a:t>
            </a:r>
            <a:endParaRPr lang="es-MX" altLang="es-MX" sz="2000" dirty="0" smtClean="0"/>
          </a:p>
          <a:p>
            <a:pPr marL="533400" indent="-533400">
              <a:lnSpc>
                <a:spcPct val="80000"/>
              </a:lnSpc>
              <a:buNone/>
              <a:defRPr/>
            </a:pPr>
            <a:r>
              <a:rPr lang="es-MX" altLang="es-MX" sz="2000" dirty="0" smtClean="0"/>
              <a:t>23. </a:t>
            </a:r>
            <a:r>
              <a:rPr lang="es-MX" altLang="es-MX" sz="2000" dirty="0" smtClean="0"/>
              <a:t>Semilla</a:t>
            </a:r>
            <a:endParaRPr lang="es-MX" altLang="es-MX" sz="2000" dirty="0" smtClean="0"/>
          </a:p>
          <a:p>
            <a:pPr marL="533400" indent="-533400">
              <a:lnSpc>
                <a:spcPct val="80000"/>
              </a:lnSpc>
              <a:buNone/>
              <a:defRPr/>
            </a:pPr>
            <a:r>
              <a:rPr lang="es-MX" altLang="es-MX" sz="2000" dirty="0" smtClean="0"/>
              <a:t>24. </a:t>
            </a:r>
            <a:r>
              <a:rPr lang="es-MX" altLang="es-MX" sz="2000" dirty="0" smtClean="0"/>
              <a:t>Ala</a:t>
            </a:r>
            <a:r>
              <a:rPr lang="es-MX" altLang="es-MX" sz="2000" dirty="0" smtClean="0"/>
              <a:t>.</a:t>
            </a:r>
            <a:endParaRPr lang="es-MX" altLang="es-MX" sz="2000" dirty="0"/>
          </a:p>
          <a:p>
            <a:pPr marL="533400" indent="-533400">
              <a:lnSpc>
                <a:spcPct val="80000"/>
              </a:lnSpc>
              <a:buNone/>
              <a:defRPr/>
            </a:pPr>
            <a:r>
              <a:rPr lang="es-MX" altLang="es-MX" sz="2000" dirty="0" smtClean="0"/>
              <a:t>25</a:t>
            </a:r>
            <a:r>
              <a:rPr lang="es-MX" altLang="es-MX" sz="2000" dirty="0" smtClean="0"/>
              <a:t>. </a:t>
            </a:r>
            <a:r>
              <a:rPr lang="es-MX" altLang="es-MX" sz="2000" dirty="0" smtClean="0"/>
              <a:t>Usos</a:t>
            </a:r>
          </a:p>
          <a:p>
            <a:pPr marL="533400" indent="-533400">
              <a:lnSpc>
                <a:spcPct val="80000"/>
              </a:lnSpc>
              <a:buNone/>
              <a:defRPr/>
            </a:pPr>
            <a:r>
              <a:rPr lang="es-MX" altLang="es-MX" sz="2000" dirty="0" smtClean="0"/>
              <a:t>26</a:t>
            </a:r>
            <a:r>
              <a:rPr lang="es-MX" altLang="es-MX" sz="2000" dirty="0" smtClean="0"/>
              <a:t>. </a:t>
            </a:r>
            <a:r>
              <a:rPr lang="es-MX" altLang="es-MX" sz="2000" dirty="0" smtClean="0"/>
              <a:t>Resina</a:t>
            </a:r>
            <a:endParaRPr lang="es-MX" altLang="es-MX" sz="2000" dirty="0" smtClean="0"/>
          </a:p>
          <a:p>
            <a:pPr marL="533400" indent="-533400" eaLnBrk="1" hangingPunct="1">
              <a:lnSpc>
                <a:spcPct val="80000"/>
              </a:lnSpc>
              <a:buFontTx/>
              <a:buNone/>
              <a:defRPr/>
            </a:pPr>
            <a:r>
              <a:rPr lang="es-MX" altLang="es-MX" sz="2000" dirty="0" smtClean="0"/>
              <a:t>27</a:t>
            </a:r>
            <a:r>
              <a:rPr lang="es-MX" altLang="es-MX" sz="2000" dirty="0"/>
              <a:t>. </a:t>
            </a:r>
            <a:r>
              <a:rPr lang="es-MX" altLang="es-MX" sz="2000" dirty="0" smtClean="0"/>
              <a:t>Trementina </a:t>
            </a:r>
            <a:endParaRPr lang="es-MX" altLang="es-MX" sz="2000" dirty="0"/>
          </a:p>
          <a:p>
            <a:pPr marL="533400" indent="-533400" eaLnBrk="1" hangingPunct="1">
              <a:lnSpc>
                <a:spcPct val="80000"/>
              </a:lnSpc>
              <a:buFontTx/>
              <a:buNone/>
              <a:defRPr/>
            </a:pPr>
            <a:r>
              <a:rPr lang="es-MX" altLang="es-MX" sz="2000" dirty="0" smtClean="0"/>
              <a:t>28</a:t>
            </a:r>
            <a:r>
              <a:rPr lang="es-MX" altLang="es-MX" sz="2000" dirty="0"/>
              <a:t>. </a:t>
            </a:r>
            <a:r>
              <a:rPr lang="es-MX" altLang="es-MX" sz="2000" dirty="0" smtClean="0"/>
              <a:t>Madera</a:t>
            </a:r>
            <a:endParaRPr lang="es-MX" altLang="es-MX" sz="2000" dirty="0"/>
          </a:p>
          <a:p>
            <a:pPr marL="533400" indent="-533400" eaLnBrk="1" hangingPunct="1">
              <a:lnSpc>
                <a:spcPct val="80000"/>
              </a:lnSpc>
              <a:buFontTx/>
              <a:buNone/>
              <a:defRPr/>
            </a:pPr>
            <a:r>
              <a:rPr lang="es-MX" altLang="es-MX" sz="2000" dirty="0" smtClean="0"/>
              <a:t>29</a:t>
            </a:r>
            <a:r>
              <a:rPr lang="es-MX" altLang="es-MX" sz="2000" dirty="0"/>
              <a:t>. </a:t>
            </a:r>
            <a:r>
              <a:rPr lang="es-MX" altLang="es-MX" sz="2000" dirty="0" smtClean="0"/>
              <a:t>Madera</a:t>
            </a:r>
            <a:endParaRPr lang="es-MX" altLang="es-MX" sz="1600" dirty="0"/>
          </a:p>
          <a:p>
            <a:pPr marL="533400" indent="-533400" eaLnBrk="1" hangingPunct="1">
              <a:lnSpc>
                <a:spcPct val="80000"/>
              </a:lnSpc>
              <a:buFontTx/>
              <a:buNone/>
              <a:defRPr/>
            </a:pPr>
            <a:r>
              <a:rPr lang="es-MX" altLang="es-MX" sz="1600" dirty="0" smtClean="0"/>
              <a:t>30. </a:t>
            </a:r>
            <a:r>
              <a:rPr lang="es-MX" sz="2000" dirty="0" smtClean="0"/>
              <a:t>Artesanías </a:t>
            </a:r>
          </a:p>
          <a:p>
            <a:pPr marL="533400" indent="-533400" eaLnBrk="1" hangingPunct="1">
              <a:lnSpc>
                <a:spcPct val="80000"/>
              </a:lnSpc>
              <a:buFontTx/>
              <a:buNone/>
              <a:defRPr/>
            </a:pPr>
            <a:r>
              <a:rPr lang="es-MX" sz="2000" dirty="0" smtClean="0"/>
              <a:t>31. Reforestación</a:t>
            </a:r>
          </a:p>
          <a:p>
            <a:pPr marL="533400" indent="-533400" eaLnBrk="1" hangingPunct="1">
              <a:lnSpc>
                <a:spcPct val="80000"/>
              </a:lnSpc>
              <a:buFontTx/>
              <a:buNone/>
              <a:defRPr/>
            </a:pPr>
            <a:r>
              <a:rPr lang="es-MX" sz="2000" dirty="0" smtClean="0"/>
              <a:t>32. Comestibles</a:t>
            </a:r>
          </a:p>
          <a:p>
            <a:pPr marL="533400" indent="-533400" eaLnBrk="1" hangingPunct="1">
              <a:lnSpc>
                <a:spcPct val="80000"/>
              </a:lnSpc>
              <a:buFontTx/>
              <a:buNone/>
              <a:defRPr/>
            </a:pPr>
            <a:r>
              <a:rPr lang="es-MX" sz="2000" dirty="0" smtClean="0"/>
              <a:t>33. Piñón</a:t>
            </a:r>
          </a:p>
          <a:p>
            <a:pPr marL="533400" indent="-533400" eaLnBrk="1" hangingPunct="1">
              <a:lnSpc>
                <a:spcPct val="80000"/>
              </a:lnSpc>
              <a:buFontTx/>
              <a:buNone/>
              <a:defRPr/>
            </a:pPr>
            <a:r>
              <a:rPr lang="es-MX" sz="2000" dirty="0" smtClean="0"/>
              <a:t>34. Asociaciones</a:t>
            </a:r>
          </a:p>
          <a:p>
            <a:pPr marL="533400" indent="-533400" eaLnBrk="1" hangingPunct="1">
              <a:lnSpc>
                <a:spcPct val="80000"/>
              </a:lnSpc>
              <a:buFontTx/>
              <a:buNone/>
              <a:defRPr/>
            </a:pPr>
            <a:r>
              <a:rPr lang="es-MX" sz="2000" dirty="0" smtClean="0"/>
              <a:t>35. Normas</a:t>
            </a:r>
          </a:p>
          <a:p>
            <a:pPr marL="533400" indent="-533400" eaLnBrk="1" hangingPunct="1">
              <a:lnSpc>
                <a:spcPct val="80000"/>
              </a:lnSpc>
              <a:buFontTx/>
              <a:buNone/>
              <a:defRPr/>
            </a:pPr>
            <a:r>
              <a:rPr lang="es-MX" sz="2000" dirty="0" smtClean="0"/>
              <a:t>36. Medicina</a:t>
            </a:r>
          </a:p>
          <a:p>
            <a:pPr marL="533400" indent="-533400" eaLnBrk="1" hangingPunct="1">
              <a:lnSpc>
                <a:spcPct val="80000"/>
              </a:lnSpc>
              <a:buFontTx/>
              <a:buNone/>
              <a:defRPr/>
            </a:pPr>
            <a:r>
              <a:rPr lang="es-MX" sz="2000" dirty="0" smtClean="0"/>
              <a:t>37. Bibliografía </a:t>
            </a:r>
          </a:p>
          <a:p>
            <a:pPr marL="533400" indent="-533400" eaLnBrk="1" hangingPunct="1">
              <a:lnSpc>
                <a:spcPct val="80000"/>
              </a:lnSpc>
              <a:buFontTx/>
              <a:buNone/>
              <a:defRPr/>
            </a:pPr>
            <a:endParaRPr lang="es-MX" sz="2000" b="1" dirty="0" smtClean="0">
              <a:solidFill>
                <a:srgbClr val="FF0000"/>
              </a:solidFill>
            </a:endParaRPr>
          </a:p>
          <a:p>
            <a:pPr marL="533400" indent="-533400" eaLnBrk="1" hangingPunct="1">
              <a:lnSpc>
                <a:spcPct val="80000"/>
              </a:lnSpc>
              <a:buFontTx/>
              <a:buNone/>
              <a:defRPr/>
            </a:pPr>
            <a:endParaRPr lang="es-MX" sz="2000" b="1" dirty="0" smtClean="0">
              <a:solidFill>
                <a:srgbClr val="FF0000"/>
              </a:solidFill>
            </a:endParaRPr>
          </a:p>
          <a:p>
            <a:pPr marL="533400" indent="-533400" eaLnBrk="1" hangingPunct="1">
              <a:lnSpc>
                <a:spcPct val="80000"/>
              </a:lnSpc>
              <a:buFontTx/>
              <a:buNone/>
              <a:defRPr/>
            </a:pPr>
            <a:endParaRPr lang="es-MX" sz="2000" b="1" dirty="0" smtClean="0">
              <a:solidFill>
                <a:srgbClr val="FF0000"/>
              </a:solidFill>
            </a:endParaRPr>
          </a:p>
          <a:p>
            <a:pPr marL="533400" indent="-533400" eaLnBrk="1" hangingPunct="1">
              <a:lnSpc>
                <a:spcPct val="80000"/>
              </a:lnSpc>
              <a:buFontTx/>
              <a:buNone/>
              <a:defRPr/>
            </a:pPr>
            <a:endParaRPr lang="es-MX" sz="2000" b="1" dirty="0">
              <a:solidFill>
                <a:srgbClr val="FF0000"/>
              </a:solidFill>
            </a:endParaRPr>
          </a:p>
          <a:p>
            <a:pPr marL="533400" indent="-533400" eaLnBrk="1" hangingPunct="1">
              <a:lnSpc>
                <a:spcPct val="80000"/>
              </a:lnSpc>
              <a:buFontTx/>
              <a:buNone/>
              <a:defRPr/>
            </a:pPr>
            <a:endParaRPr lang="es-MX" altLang="es-MX" sz="1600" b="1" dirty="0" smtClean="0">
              <a:solidFill>
                <a:srgbClr val="FF0000"/>
              </a:solidFill>
            </a:endParaRPr>
          </a:p>
          <a:p>
            <a:pPr marL="533400" indent="-533400" eaLnBrk="1" hangingPunct="1">
              <a:lnSpc>
                <a:spcPct val="80000"/>
              </a:lnSpc>
              <a:buFontTx/>
              <a:buNone/>
              <a:defRPr/>
            </a:pPr>
            <a:endParaRPr lang="es-MX" altLang="es-MX" sz="1400" b="1" dirty="0"/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es-MX" altLang="es-MX" sz="1600" b="1" dirty="0"/>
          </a:p>
          <a:p>
            <a:pPr eaLnBrk="1" hangingPunct="1">
              <a:lnSpc>
                <a:spcPct val="80000"/>
              </a:lnSpc>
              <a:buFontTx/>
              <a:buAutoNum type="arabicPeriod" startAt="37"/>
              <a:defRPr/>
            </a:pPr>
            <a:endParaRPr lang="es-MX" altLang="es-MX" sz="1600" b="1" dirty="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80000"/>
              </a:lnSpc>
              <a:buFontTx/>
              <a:buAutoNum type="arabicPeriod" startAt="37"/>
              <a:defRPr/>
            </a:pPr>
            <a:endParaRPr lang="es-MX" altLang="es-MX" sz="1600" b="1" dirty="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80000"/>
              </a:lnSpc>
              <a:buFontTx/>
              <a:buAutoNum type="arabicPeriod" startAt="37"/>
              <a:defRPr/>
            </a:pPr>
            <a:endParaRPr lang="es-ES" altLang="es-MX" sz="1600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5880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9552" y="8336"/>
            <a:ext cx="8185150" cy="1050925"/>
          </a:xfrm>
        </p:spPr>
        <p:txBody>
          <a:bodyPr/>
          <a:lstStyle/>
          <a:p>
            <a:pPr algn="ctr">
              <a:defRPr/>
            </a:pPr>
            <a:r>
              <a:rPr lang="es-MX" dirty="0" smtClean="0">
                <a:solidFill>
                  <a:schemeClr val="tx1"/>
                </a:solidFill>
              </a:rPr>
              <a:t>SECUENCIA DIDACTICA </a:t>
            </a:r>
            <a:endParaRPr lang="es-MX" dirty="0">
              <a:solidFill>
                <a:schemeClr val="tx1"/>
              </a:solidFill>
            </a:endParaRPr>
          </a:p>
        </p:txBody>
      </p:sp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65140480"/>
              </p:ext>
            </p:extLst>
          </p:nvPr>
        </p:nvGraphicFramePr>
        <p:xfrm>
          <a:off x="520196" y="764704"/>
          <a:ext cx="8183562" cy="57987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30999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368300" y="0"/>
            <a:ext cx="7772400" cy="1052736"/>
          </a:xfrm>
        </p:spPr>
        <p:txBody>
          <a:bodyPr/>
          <a:lstStyle/>
          <a:p>
            <a:pPr algn="ctr"/>
            <a:r>
              <a:rPr lang="es-MX" i="1" dirty="0" err="1" smtClean="0">
                <a:solidFill>
                  <a:schemeClr val="tx1"/>
                </a:solidFill>
              </a:rPr>
              <a:t>Pinus</a:t>
            </a:r>
            <a:r>
              <a:rPr lang="es-MX" i="1" dirty="0" smtClean="0">
                <a:solidFill>
                  <a:schemeClr val="tx1"/>
                </a:solidFill>
              </a:rPr>
              <a:t> sp</a:t>
            </a:r>
            <a:r>
              <a:rPr lang="es-MX" dirty="0" smtClean="0"/>
              <a:t>. </a:t>
            </a:r>
            <a:endParaRPr lang="es-MX" dirty="0"/>
          </a:p>
        </p:txBody>
      </p:sp>
      <p:sp>
        <p:nvSpPr>
          <p:cNvPr id="23554" name="AutoShape 2" descr="http://www.google.com.mx/url?sa=i&amp;source=imgres&amp;cd=&amp;ved=0CAkQjBwwAA&amp;url=http%3A%2F%2Fwww.plantasparaeljardin.cl%2Finicio%2Fwp-content%2Fuploads%2F2011%2F10%2Fpino-insigne-bosque.jpg&amp;ei=kL9QVdTxFovCsAXO7IDQBA&amp;psig=AFQjCNGHP-cFcqQtazDi3UUhSdrKO29woA&amp;ust=1431441680443264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1189261"/>
            <a:ext cx="7263236" cy="4832027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-30785" y="6525345"/>
            <a:ext cx="1722465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/>
              <a:t>http://</a:t>
            </a:r>
            <a:r>
              <a:rPr lang="es-MX" sz="1000" dirty="0" smtClean="0"/>
              <a:t>mx.globedia.com</a:t>
            </a:r>
            <a:endParaRPr lang="es-MX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14 Imagen" descr="05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1188" y="0"/>
            <a:ext cx="2182812" cy="1481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0825" y="0"/>
            <a:ext cx="8229600" cy="1143000"/>
          </a:xfrm>
        </p:spPr>
        <p:txBody>
          <a:bodyPr/>
          <a:lstStyle/>
          <a:p>
            <a:pPr algn="ctr">
              <a:defRPr/>
            </a:pPr>
            <a:r>
              <a:rPr lang="es-MX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CLASIFICACIÓN</a:t>
            </a:r>
            <a:endParaRPr lang="es-MX" dirty="0">
              <a:solidFill>
                <a:schemeClr val="tx1"/>
              </a:solidFill>
            </a:endParaRPr>
          </a:p>
        </p:txBody>
      </p:sp>
      <p:pic>
        <p:nvPicPr>
          <p:cNvPr id="11268" name="10 Marcador de contenido" descr="LandplantTree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24" t="10849" r="17924" b="52382"/>
          <a:stretch>
            <a:fillRect/>
          </a:stretch>
        </p:blipFill>
        <p:spPr>
          <a:xfrm>
            <a:off x="0" y="1628775"/>
            <a:ext cx="5688013" cy="4095750"/>
          </a:xfrm>
          <a:ln>
            <a:solidFill>
              <a:schemeClr val="tx1"/>
            </a:solidFill>
            <a:prstDash val="sysDash"/>
          </a:ln>
        </p:spPr>
      </p:pic>
      <p:pic>
        <p:nvPicPr>
          <p:cNvPr id="11269" name="11 Imagen" descr="abeto-familia-de-las-coniferas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9063" y="1557338"/>
            <a:ext cx="1404937" cy="187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05" t="31679" r="17752" b="9961"/>
          <a:stretch>
            <a:fillRect/>
          </a:stretch>
        </p:blipFill>
        <p:spPr bwMode="auto">
          <a:xfrm>
            <a:off x="7699375" y="5084763"/>
            <a:ext cx="1444625" cy="177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71" name="5 Imagen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50" y="3429000"/>
            <a:ext cx="1619250" cy="173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7 Conector recto de flecha"/>
          <p:cNvCxnSpPr>
            <a:endCxn id="11271" idx="1"/>
          </p:cNvCxnSpPr>
          <p:nvPr/>
        </p:nvCxnSpPr>
        <p:spPr>
          <a:xfrm flipV="1">
            <a:off x="4500563" y="4298950"/>
            <a:ext cx="3024187" cy="42545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0" name="9 Conector recto de flecha"/>
          <p:cNvCxnSpPr/>
          <p:nvPr/>
        </p:nvCxnSpPr>
        <p:spPr>
          <a:xfrm>
            <a:off x="4356100" y="5300663"/>
            <a:ext cx="3414713" cy="81438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4" name="13 Conector recto de flecha"/>
          <p:cNvCxnSpPr/>
          <p:nvPr/>
        </p:nvCxnSpPr>
        <p:spPr>
          <a:xfrm flipV="1">
            <a:off x="3995738" y="1196975"/>
            <a:ext cx="3313112" cy="223202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2" name="21 Conector recto de flecha"/>
          <p:cNvCxnSpPr/>
          <p:nvPr/>
        </p:nvCxnSpPr>
        <p:spPr>
          <a:xfrm flipV="1">
            <a:off x="4724400" y="2644775"/>
            <a:ext cx="3313113" cy="17287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1276" name="15 CuadroTexto"/>
          <p:cNvSpPr txBox="1">
            <a:spLocks noChangeArrowheads="1"/>
          </p:cNvSpPr>
          <p:nvPr/>
        </p:nvSpPr>
        <p:spPr bwMode="auto">
          <a:xfrm>
            <a:off x="7235825" y="1125538"/>
            <a:ext cx="34575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MX" altLang="es-MX"/>
              <a:t>www. conifers.org.</a:t>
            </a:r>
          </a:p>
        </p:txBody>
      </p:sp>
      <p:sp>
        <p:nvSpPr>
          <p:cNvPr id="11277" name="16 CuadroTexto"/>
          <p:cNvSpPr txBox="1">
            <a:spLocks noChangeArrowheads="1"/>
          </p:cNvSpPr>
          <p:nvPr/>
        </p:nvSpPr>
        <p:spPr bwMode="auto">
          <a:xfrm>
            <a:off x="6443663" y="4868863"/>
            <a:ext cx="30241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MX" altLang="es-MX">
                <a:hlinkClick r:id="rId7"/>
              </a:rPr>
              <a:t>www.herbarivirtual</a:t>
            </a:r>
            <a:r>
              <a:rPr lang="es-MX" altLang="es-MX"/>
              <a:t>. uib.es </a:t>
            </a:r>
          </a:p>
        </p:txBody>
      </p:sp>
      <p:sp>
        <p:nvSpPr>
          <p:cNvPr id="11278" name="17 CuadroTexto"/>
          <p:cNvSpPr txBox="1">
            <a:spLocks noChangeArrowheads="1"/>
          </p:cNvSpPr>
          <p:nvPr/>
        </p:nvSpPr>
        <p:spPr bwMode="auto">
          <a:xfrm>
            <a:off x="3492500" y="5373688"/>
            <a:ext cx="41751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MX" altLang="es-MX"/>
              <a:t>Chaw  &amp; </a:t>
            </a:r>
            <a:r>
              <a:rPr lang="es-MX" altLang="es-MX" i="1"/>
              <a:t>el al ., </a:t>
            </a:r>
            <a:r>
              <a:rPr lang="es-MX" altLang="es-MX"/>
              <a:t>(2000). </a:t>
            </a:r>
          </a:p>
        </p:txBody>
      </p:sp>
      <p:sp>
        <p:nvSpPr>
          <p:cNvPr id="11279" name="18 CuadroTexto"/>
          <p:cNvSpPr txBox="1">
            <a:spLocks noChangeArrowheads="1"/>
          </p:cNvSpPr>
          <p:nvPr/>
        </p:nvSpPr>
        <p:spPr bwMode="auto">
          <a:xfrm>
            <a:off x="6948488" y="3068638"/>
            <a:ext cx="33115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MX" altLang="es-MX"/>
              <a:t>www.designrulz.com</a:t>
            </a:r>
          </a:p>
        </p:txBody>
      </p:sp>
      <p:sp>
        <p:nvSpPr>
          <p:cNvPr id="11280" name="19 CuadroTexto"/>
          <p:cNvSpPr txBox="1">
            <a:spLocks noChangeArrowheads="1"/>
          </p:cNvSpPr>
          <p:nvPr/>
        </p:nvSpPr>
        <p:spPr bwMode="auto">
          <a:xfrm>
            <a:off x="6372225" y="6488113"/>
            <a:ext cx="30956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MX" altLang="es-MX"/>
              <a:t>www.taxonomia-plantae.mx</a:t>
            </a:r>
          </a:p>
        </p:txBody>
      </p:sp>
      <p:sp>
        <p:nvSpPr>
          <p:cNvPr id="3" name="Elipse 2"/>
          <p:cNvSpPr/>
          <p:nvPr/>
        </p:nvSpPr>
        <p:spPr>
          <a:xfrm>
            <a:off x="3203848" y="3789040"/>
            <a:ext cx="2016224" cy="792088"/>
          </a:xfrm>
          <a:prstGeom prst="ellipse">
            <a:avLst/>
          </a:pr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91364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27088" y="404813"/>
            <a:ext cx="8185150" cy="1050925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s-ES" dirty="0" smtClean="0">
                <a:solidFill>
                  <a:schemeClr val="tx1"/>
                </a:solidFill>
              </a:rPr>
              <a:t>CONIFEROPHYTA o PINOPHYTA</a:t>
            </a:r>
            <a:r>
              <a:rPr lang="es-MX" dirty="0" smtClean="0">
                <a:solidFill>
                  <a:schemeClr val="tx1"/>
                </a:solidFill>
              </a:rPr>
              <a:t/>
            </a:r>
            <a:br>
              <a:rPr lang="es-MX" dirty="0" smtClean="0">
                <a:solidFill>
                  <a:schemeClr val="tx1"/>
                </a:solidFill>
              </a:rPr>
            </a:br>
            <a:endParaRPr lang="es-MX" dirty="0">
              <a:solidFill>
                <a:schemeClr val="tx1"/>
              </a:solidFill>
            </a:endParaRPr>
          </a:p>
        </p:txBody>
      </p:sp>
      <p:pic>
        <p:nvPicPr>
          <p:cNvPr id="12291" name="3 Marcador de contenido" descr="table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42988" y="1125538"/>
            <a:ext cx="6732587" cy="5111750"/>
          </a:xfrm>
        </p:spPr>
      </p:pic>
      <p:sp>
        <p:nvSpPr>
          <p:cNvPr id="3" name="Elipse 2"/>
          <p:cNvSpPr/>
          <p:nvPr/>
        </p:nvSpPr>
        <p:spPr>
          <a:xfrm>
            <a:off x="5580112" y="1052736"/>
            <a:ext cx="1944216" cy="86409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5647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611560" y="981074"/>
            <a:ext cx="7776864" cy="10077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3314" name="2 Marcador de contenido"/>
          <p:cNvSpPr>
            <a:spLocks noGrp="1"/>
          </p:cNvSpPr>
          <p:nvPr>
            <p:ph idx="1"/>
          </p:nvPr>
        </p:nvSpPr>
        <p:spPr>
          <a:xfrm>
            <a:off x="395288" y="981075"/>
            <a:ext cx="8280400" cy="5589588"/>
          </a:xfrm>
        </p:spPr>
        <p:txBody>
          <a:bodyPr/>
          <a:lstStyle/>
          <a:p>
            <a:r>
              <a:rPr lang="es-ES" altLang="es-MX" sz="2000" b="1" dirty="0" smtClean="0">
                <a:latin typeface="Arial" panose="020B0604020202020204" pitchFamily="34" charset="0"/>
                <a:ea typeface="Adobe Song Std L"/>
                <a:cs typeface="Arial" panose="020B0604020202020204" pitchFamily="34" charset="0"/>
              </a:rPr>
              <a:t>PINACEAE: </a:t>
            </a:r>
            <a:r>
              <a:rPr lang="es-ES" altLang="es-MX" sz="2000" b="1" i="1" dirty="0" err="1" smtClean="0">
                <a:latin typeface="Arial" panose="020B0604020202020204" pitchFamily="34" charset="0"/>
                <a:ea typeface="Adobe Song Std L"/>
                <a:cs typeface="Arial" panose="020B0604020202020204" pitchFamily="34" charset="0"/>
              </a:rPr>
              <a:t>Abies</a:t>
            </a:r>
            <a:r>
              <a:rPr lang="es-ES" altLang="es-MX" sz="2000" b="1" i="1" dirty="0" smtClean="0">
                <a:latin typeface="Arial" panose="020B0604020202020204" pitchFamily="34" charset="0"/>
                <a:ea typeface="Adobe Song Std L"/>
                <a:cs typeface="Arial" panose="020B0604020202020204" pitchFamily="34" charset="0"/>
              </a:rPr>
              <a:t>, Picea,</a:t>
            </a:r>
            <a:r>
              <a:rPr lang="es-ES" altLang="es-MX" sz="2000" b="1" dirty="0" smtClean="0">
                <a:latin typeface="Arial" panose="020B0604020202020204" pitchFamily="34" charset="0"/>
                <a:ea typeface="Adobe Song Std L"/>
                <a:cs typeface="Arial" panose="020B0604020202020204" pitchFamily="34" charset="0"/>
              </a:rPr>
              <a:t> </a:t>
            </a:r>
            <a:r>
              <a:rPr lang="es-ES" altLang="es-MX" sz="2000" b="1" i="1" dirty="0" err="1" smtClean="0">
                <a:latin typeface="Arial" panose="020B0604020202020204" pitchFamily="34" charset="0"/>
                <a:ea typeface="Adobe Song Std L"/>
                <a:cs typeface="Arial" panose="020B0604020202020204" pitchFamily="34" charset="0"/>
              </a:rPr>
              <a:t>Pinus</a:t>
            </a:r>
            <a:r>
              <a:rPr lang="es-ES" altLang="es-MX" sz="2000" b="1" i="1" dirty="0" smtClean="0">
                <a:latin typeface="Arial" panose="020B0604020202020204" pitchFamily="34" charset="0"/>
                <a:ea typeface="Adobe Song Std L"/>
                <a:cs typeface="Arial" panose="020B0604020202020204" pitchFamily="34" charset="0"/>
              </a:rPr>
              <a:t>, </a:t>
            </a:r>
            <a:r>
              <a:rPr lang="es-ES" altLang="es-MX" sz="2000" b="1" i="1" dirty="0" err="1" smtClean="0">
                <a:latin typeface="Arial" panose="020B0604020202020204" pitchFamily="34" charset="0"/>
                <a:ea typeface="Adobe Song Std L"/>
                <a:cs typeface="Arial" panose="020B0604020202020204" pitchFamily="34" charset="0"/>
              </a:rPr>
              <a:t>Larix</a:t>
            </a:r>
            <a:r>
              <a:rPr lang="es-ES" altLang="es-MX" sz="2000" b="1" i="1" dirty="0" smtClean="0">
                <a:latin typeface="Arial" panose="020B0604020202020204" pitchFamily="34" charset="0"/>
                <a:ea typeface="Adobe Song Std L"/>
                <a:cs typeface="Arial" panose="020B0604020202020204" pitchFamily="34" charset="0"/>
              </a:rPr>
              <a:t>,  </a:t>
            </a:r>
            <a:r>
              <a:rPr lang="es-ES" altLang="es-MX" sz="2000" b="1" i="1" dirty="0" err="1" smtClean="0">
                <a:latin typeface="Arial" panose="020B0604020202020204" pitchFamily="34" charset="0"/>
                <a:ea typeface="Adobe Song Std L"/>
                <a:cs typeface="Arial" panose="020B0604020202020204" pitchFamily="34" charset="0"/>
              </a:rPr>
              <a:t>Pseudotsuga</a:t>
            </a:r>
            <a:r>
              <a:rPr lang="es-ES" altLang="es-MX" sz="2000" i="1" dirty="0" smtClean="0">
                <a:latin typeface="Arial" panose="020B0604020202020204" pitchFamily="34" charset="0"/>
                <a:ea typeface="Adobe Song Std L"/>
                <a:cs typeface="Arial" panose="020B0604020202020204" pitchFamily="34" charset="0"/>
              </a:rPr>
              <a:t>, </a:t>
            </a:r>
            <a:r>
              <a:rPr lang="es-ES" altLang="es-MX" sz="2000" i="1" dirty="0" err="1" smtClean="0">
                <a:latin typeface="Arial" panose="020B0604020202020204" pitchFamily="34" charset="0"/>
                <a:ea typeface="Adobe Song Std L"/>
                <a:cs typeface="Arial" panose="020B0604020202020204" pitchFamily="34" charset="0"/>
              </a:rPr>
              <a:t>Tsuga</a:t>
            </a:r>
            <a:r>
              <a:rPr lang="es-ES" altLang="es-MX" sz="2000" i="1" dirty="0" smtClean="0">
                <a:latin typeface="Arial" panose="020B0604020202020204" pitchFamily="34" charset="0"/>
                <a:ea typeface="Adobe Song Std L"/>
                <a:cs typeface="Arial" panose="020B0604020202020204" pitchFamily="34" charset="0"/>
              </a:rPr>
              <a:t> </a:t>
            </a:r>
            <a:r>
              <a:rPr lang="es-ES" altLang="es-MX" sz="2000" dirty="0" smtClean="0">
                <a:latin typeface="Arial" panose="020B0604020202020204" pitchFamily="34" charset="0"/>
                <a:ea typeface="Adobe Song Std L"/>
                <a:cs typeface="Arial" panose="020B0604020202020204" pitchFamily="34" charset="0"/>
              </a:rPr>
              <a:t>(Hemisferio Norte).</a:t>
            </a:r>
          </a:p>
          <a:p>
            <a:endParaRPr lang="es-ES" altLang="es-MX" sz="2000" dirty="0" smtClean="0">
              <a:latin typeface="Arial" panose="020B0604020202020204" pitchFamily="34" charset="0"/>
              <a:ea typeface="Adobe Song Std L"/>
              <a:cs typeface="Arial" panose="020B0604020202020204" pitchFamily="34" charset="0"/>
            </a:endParaRPr>
          </a:p>
          <a:p>
            <a:r>
              <a:rPr lang="es-ES" altLang="es-MX" sz="2000" b="1" dirty="0" smtClean="0">
                <a:latin typeface="Arial" panose="020B0604020202020204" pitchFamily="34" charset="0"/>
                <a:ea typeface="Adobe Song Std L"/>
                <a:cs typeface="Arial" panose="020B0604020202020204" pitchFamily="34" charset="0"/>
              </a:rPr>
              <a:t>ARAUCARIACEAE: </a:t>
            </a:r>
            <a:r>
              <a:rPr lang="es-ES" altLang="es-MX" sz="2000" b="1" i="1" dirty="0" smtClean="0">
                <a:latin typeface="Arial" panose="020B0604020202020204" pitchFamily="34" charset="0"/>
                <a:ea typeface="Adobe Song Std L"/>
                <a:cs typeface="Arial" panose="020B0604020202020204" pitchFamily="34" charset="0"/>
              </a:rPr>
              <a:t>Araucaria,  </a:t>
            </a:r>
            <a:r>
              <a:rPr lang="es-ES" altLang="es-MX" sz="2000" b="1" i="1" dirty="0" err="1" smtClean="0">
                <a:latin typeface="Arial" panose="020B0604020202020204" pitchFamily="34" charset="0"/>
                <a:ea typeface="Adobe Song Std L"/>
                <a:cs typeface="Arial" panose="020B0604020202020204" pitchFamily="34" charset="0"/>
              </a:rPr>
              <a:t>Agathis</a:t>
            </a:r>
            <a:r>
              <a:rPr lang="es-ES" altLang="es-MX" sz="2000" b="1" i="1" dirty="0" smtClean="0">
                <a:latin typeface="Arial" panose="020B0604020202020204" pitchFamily="34" charset="0"/>
                <a:ea typeface="Adobe Song Std L"/>
                <a:cs typeface="Arial" panose="020B0604020202020204" pitchFamily="34" charset="0"/>
              </a:rPr>
              <a:t> y </a:t>
            </a:r>
            <a:r>
              <a:rPr lang="es-ES" altLang="es-MX" sz="2000" b="1" i="1" dirty="0" err="1" smtClean="0">
                <a:latin typeface="Arial" panose="020B0604020202020204" pitchFamily="34" charset="0"/>
                <a:ea typeface="Adobe Song Std L"/>
                <a:cs typeface="Arial" panose="020B0604020202020204" pitchFamily="34" charset="0"/>
              </a:rPr>
              <a:t>Wollemia</a:t>
            </a:r>
            <a:r>
              <a:rPr lang="es-ES" altLang="es-MX" sz="2000" b="1" dirty="0" smtClean="0">
                <a:latin typeface="Arial" panose="020B0604020202020204" pitchFamily="34" charset="0"/>
                <a:ea typeface="Adobe Song Std L"/>
                <a:cs typeface="Arial" panose="020B0604020202020204" pitchFamily="34" charset="0"/>
              </a:rPr>
              <a:t> </a:t>
            </a:r>
            <a:r>
              <a:rPr lang="es-ES" altLang="es-MX" sz="2000" dirty="0" smtClean="0">
                <a:latin typeface="Arial" panose="020B0604020202020204" pitchFamily="34" charset="0"/>
                <a:ea typeface="Adobe Song Std L"/>
                <a:cs typeface="Arial" panose="020B0604020202020204" pitchFamily="34" charset="0"/>
              </a:rPr>
              <a:t>(Hemisferio sur).</a:t>
            </a:r>
          </a:p>
          <a:p>
            <a:endParaRPr lang="es-ES" altLang="es-MX" sz="2000" dirty="0" smtClean="0">
              <a:latin typeface="Arial" panose="020B0604020202020204" pitchFamily="34" charset="0"/>
              <a:ea typeface="Adobe Song Std L"/>
              <a:cs typeface="Arial" panose="020B0604020202020204" pitchFamily="34" charset="0"/>
            </a:endParaRPr>
          </a:p>
          <a:p>
            <a:r>
              <a:rPr lang="es-ES" altLang="es-MX" sz="2000" b="1" dirty="0" smtClean="0">
                <a:latin typeface="Arial" panose="020B0604020202020204" pitchFamily="34" charset="0"/>
                <a:ea typeface="Adobe Song Std L"/>
                <a:cs typeface="Arial" panose="020B0604020202020204" pitchFamily="34" charset="0"/>
              </a:rPr>
              <a:t>PODOCARPACEAE: </a:t>
            </a:r>
            <a:r>
              <a:rPr lang="es-ES" altLang="es-MX" sz="2000" b="1" i="1" dirty="0" err="1" smtClean="0">
                <a:latin typeface="Arial" panose="020B0604020202020204" pitchFamily="34" charset="0"/>
                <a:ea typeface="Adobe Song Std L"/>
                <a:cs typeface="Arial" panose="020B0604020202020204" pitchFamily="34" charset="0"/>
              </a:rPr>
              <a:t>Podocarpus</a:t>
            </a:r>
            <a:r>
              <a:rPr lang="es-ES" altLang="es-MX" sz="2000" dirty="0" smtClean="0">
                <a:latin typeface="Arial" panose="020B0604020202020204" pitchFamily="34" charset="0"/>
                <a:ea typeface="Adobe Song Std L"/>
                <a:cs typeface="Arial" panose="020B0604020202020204" pitchFamily="34" charset="0"/>
              </a:rPr>
              <a:t>  (Hemisferio sur).</a:t>
            </a:r>
          </a:p>
          <a:p>
            <a:pPr>
              <a:buFont typeface="Wingdings 2" panose="05020102010507070707" pitchFamily="18" charset="2"/>
              <a:buNone/>
            </a:pPr>
            <a:r>
              <a:rPr lang="es-ES" altLang="es-MX" sz="2000" dirty="0" smtClean="0">
                <a:latin typeface="Arial" panose="020B0604020202020204" pitchFamily="34" charset="0"/>
                <a:ea typeface="Adobe Song Std L"/>
                <a:cs typeface="Arial" panose="020B0604020202020204" pitchFamily="34" charset="0"/>
              </a:rPr>
              <a:t>.</a:t>
            </a:r>
          </a:p>
          <a:p>
            <a:r>
              <a:rPr lang="es-MX" altLang="es-MX" sz="2000" b="1" dirty="0" smtClean="0">
                <a:latin typeface="Arial" panose="020B0604020202020204" pitchFamily="34" charset="0"/>
                <a:ea typeface="Adobe Song Std L"/>
                <a:cs typeface="Arial" panose="020B0604020202020204" pitchFamily="34" charset="0"/>
              </a:rPr>
              <a:t>SCIADOPITYACEAE: </a:t>
            </a:r>
            <a:r>
              <a:rPr lang="es-MX" altLang="es-MX" sz="2000" b="1" i="1" dirty="0" err="1" smtClean="0">
                <a:ea typeface="Adobe Song Std L"/>
                <a:cs typeface="Arial" panose="020B0604020202020204" pitchFamily="34" charset="0"/>
              </a:rPr>
              <a:t>Sciadopitys</a:t>
            </a:r>
            <a:r>
              <a:rPr lang="es-MX" altLang="es-MX" sz="2000" i="1" dirty="0" smtClean="0">
                <a:ea typeface="Adobe Song Std L"/>
                <a:cs typeface="Arial" panose="020B0604020202020204" pitchFamily="34" charset="0"/>
              </a:rPr>
              <a:t> </a:t>
            </a:r>
            <a:r>
              <a:rPr lang="es-MX" altLang="es-MX" sz="2000" dirty="0" smtClean="0">
                <a:ea typeface="Adobe Song Std L"/>
                <a:cs typeface="Arial" panose="020B0604020202020204" pitchFamily="34" charset="0"/>
              </a:rPr>
              <a:t>(Japón)</a:t>
            </a:r>
            <a:endParaRPr lang="es-ES" altLang="es-MX" sz="2000" dirty="0" smtClean="0">
              <a:latin typeface="Arial" panose="020B0604020202020204" pitchFamily="34" charset="0"/>
              <a:ea typeface="Adobe Song Std L"/>
              <a:cs typeface="Arial" panose="020B0604020202020204" pitchFamily="34" charset="0"/>
            </a:endParaRPr>
          </a:p>
          <a:p>
            <a:endParaRPr lang="es-MX" altLang="es-MX" sz="2000" dirty="0" smtClean="0">
              <a:latin typeface="Arial" panose="020B0604020202020204" pitchFamily="34" charset="0"/>
              <a:ea typeface="Adobe Song Std L"/>
              <a:cs typeface="Arial" panose="020B0604020202020204" pitchFamily="34" charset="0"/>
            </a:endParaRPr>
          </a:p>
          <a:p>
            <a:r>
              <a:rPr lang="es-ES" altLang="es-MX" sz="2000" b="1" dirty="0" smtClean="0">
                <a:latin typeface="Arial" panose="020B0604020202020204" pitchFamily="34" charset="0"/>
                <a:ea typeface="Adobe Song Std L"/>
                <a:cs typeface="Arial" panose="020B0604020202020204" pitchFamily="34" charset="0"/>
              </a:rPr>
              <a:t>CUPRESACEAE: </a:t>
            </a:r>
            <a:r>
              <a:rPr lang="es-ES" altLang="es-MX" sz="2000" b="1" i="1" dirty="0" err="1" smtClean="0">
                <a:latin typeface="Arial" panose="020B0604020202020204" pitchFamily="34" charset="0"/>
                <a:ea typeface="Adobe Song Std L"/>
                <a:cs typeface="Arial" panose="020B0604020202020204" pitchFamily="34" charset="0"/>
              </a:rPr>
              <a:t>Cupressus</a:t>
            </a:r>
            <a:r>
              <a:rPr lang="es-ES" altLang="es-MX" sz="2000" b="1" i="1" dirty="0" smtClean="0">
                <a:latin typeface="Arial" panose="020B0604020202020204" pitchFamily="34" charset="0"/>
                <a:ea typeface="Adobe Song Std L"/>
                <a:cs typeface="Arial" panose="020B0604020202020204" pitchFamily="34" charset="0"/>
              </a:rPr>
              <a:t>, </a:t>
            </a:r>
            <a:r>
              <a:rPr lang="es-ES" altLang="es-MX" sz="2000" b="1" i="1" dirty="0" err="1" smtClean="0">
                <a:latin typeface="Arial" panose="020B0604020202020204" pitchFamily="34" charset="0"/>
                <a:ea typeface="Adobe Song Std L"/>
                <a:cs typeface="Arial" panose="020B0604020202020204" pitchFamily="34" charset="0"/>
              </a:rPr>
              <a:t>Juniperus</a:t>
            </a:r>
            <a:r>
              <a:rPr lang="es-ES" altLang="es-MX" sz="2000" b="1" i="1" dirty="0" smtClean="0">
                <a:latin typeface="Arial" panose="020B0604020202020204" pitchFamily="34" charset="0"/>
                <a:ea typeface="Adobe Song Std L"/>
                <a:cs typeface="Arial" panose="020B0604020202020204" pitchFamily="34" charset="0"/>
              </a:rPr>
              <a:t>, </a:t>
            </a:r>
            <a:r>
              <a:rPr lang="es-ES" altLang="es-MX" sz="2000" b="1" i="1" dirty="0" err="1" smtClean="0">
                <a:latin typeface="Arial" panose="020B0604020202020204" pitchFamily="34" charset="0"/>
                <a:ea typeface="Adobe Song Std L"/>
                <a:cs typeface="Arial" panose="020B0604020202020204" pitchFamily="34" charset="0"/>
              </a:rPr>
              <a:t>Taxodium</a:t>
            </a:r>
            <a:r>
              <a:rPr lang="es-ES" altLang="es-MX" sz="2000" b="1" i="1" dirty="0" smtClean="0">
                <a:latin typeface="Arial" panose="020B0604020202020204" pitchFamily="34" charset="0"/>
                <a:ea typeface="Adobe Song Std L"/>
                <a:cs typeface="Arial" panose="020B0604020202020204" pitchFamily="34" charset="0"/>
              </a:rPr>
              <a:t>, Sequoias, </a:t>
            </a:r>
            <a:r>
              <a:rPr lang="es-ES" altLang="es-MX" sz="2000" b="1" i="1" dirty="0" err="1" smtClean="0">
                <a:latin typeface="Arial" panose="020B0604020202020204" pitchFamily="34" charset="0"/>
                <a:ea typeface="Adobe Song Std L"/>
                <a:cs typeface="Arial" panose="020B0604020202020204" pitchFamily="34" charset="0"/>
              </a:rPr>
              <a:t>Metasequoias</a:t>
            </a:r>
            <a:r>
              <a:rPr lang="es-ES" altLang="es-MX" sz="2000" dirty="0" smtClean="0">
                <a:latin typeface="Arial" panose="020B0604020202020204" pitchFamily="34" charset="0"/>
                <a:ea typeface="Adobe Song Std L"/>
                <a:cs typeface="Arial" panose="020B0604020202020204" pitchFamily="34" charset="0"/>
              </a:rPr>
              <a:t> (Ambos Hemisferios) (</a:t>
            </a:r>
            <a:r>
              <a:rPr lang="es-ES" altLang="es-MX" sz="2000" b="1" dirty="0" smtClean="0">
                <a:latin typeface="Arial" panose="020B0604020202020204" pitchFamily="34" charset="0"/>
                <a:ea typeface="Adobe Song Std L"/>
                <a:cs typeface="Arial" panose="020B0604020202020204" pitchFamily="34" charset="0"/>
              </a:rPr>
              <a:t>TAXODIACEAE).</a:t>
            </a:r>
            <a:endParaRPr lang="es-ES" altLang="es-MX" sz="2000" dirty="0" smtClean="0">
              <a:latin typeface="Arial" panose="020B0604020202020204" pitchFamily="34" charset="0"/>
              <a:ea typeface="Adobe Song Std L"/>
              <a:cs typeface="Arial" panose="020B0604020202020204" pitchFamily="34" charset="0"/>
            </a:endParaRPr>
          </a:p>
          <a:p>
            <a:endParaRPr lang="es-ES" altLang="es-MX" sz="2000" dirty="0" smtClean="0">
              <a:latin typeface="Arial" panose="020B0604020202020204" pitchFamily="34" charset="0"/>
              <a:ea typeface="Adobe Song Std L"/>
              <a:cs typeface="Arial" panose="020B0604020202020204" pitchFamily="34" charset="0"/>
            </a:endParaRPr>
          </a:p>
          <a:p>
            <a:r>
              <a:rPr lang="es-ES" altLang="es-MX" sz="2000" b="1" dirty="0" smtClean="0">
                <a:latin typeface="Arial" panose="020B0604020202020204" pitchFamily="34" charset="0"/>
                <a:ea typeface="Adobe Song Std L"/>
                <a:cs typeface="Arial" panose="020B0604020202020204" pitchFamily="34" charset="0"/>
              </a:rPr>
              <a:t>TAXACEAE: </a:t>
            </a:r>
            <a:r>
              <a:rPr lang="es-ES" altLang="es-MX" sz="2000" b="1" i="1" dirty="0" err="1" smtClean="0">
                <a:latin typeface="Arial" panose="020B0604020202020204" pitchFamily="34" charset="0"/>
                <a:ea typeface="Adobe Song Std L"/>
                <a:cs typeface="Arial" panose="020B0604020202020204" pitchFamily="34" charset="0"/>
              </a:rPr>
              <a:t>Taxus</a:t>
            </a:r>
            <a:r>
              <a:rPr lang="es-ES" altLang="es-MX" sz="2000" b="1" i="1" dirty="0" smtClean="0">
                <a:latin typeface="Arial" panose="020B0604020202020204" pitchFamily="34" charset="0"/>
                <a:ea typeface="Adobe Song Std L"/>
                <a:cs typeface="Arial" panose="020B0604020202020204" pitchFamily="34" charset="0"/>
              </a:rPr>
              <a:t>, </a:t>
            </a:r>
            <a:r>
              <a:rPr lang="es-ES" altLang="es-MX" sz="2000" b="1" i="1" dirty="0" err="1" smtClean="0">
                <a:latin typeface="Arial" panose="020B0604020202020204" pitchFamily="34" charset="0"/>
                <a:ea typeface="Adobe Song Std L"/>
                <a:cs typeface="Arial" panose="020B0604020202020204" pitchFamily="34" charset="0"/>
              </a:rPr>
              <a:t>Cephalotaxu</a:t>
            </a:r>
            <a:r>
              <a:rPr lang="es-ES" altLang="es-MX" sz="2000" b="1" dirty="0" err="1" smtClean="0">
                <a:latin typeface="Arial" panose="020B0604020202020204" pitchFamily="34" charset="0"/>
                <a:ea typeface="Adobe Song Std L"/>
                <a:cs typeface="Arial" panose="020B0604020202020204" pitchFamily="34" charset="0"/>
              </a:rPr>
              <a:t>s</a:t>
            </a:r>
            <a:r>
              <a:rPr lang="es-ES" altLang="es-MX" sz="2000" b="1" dirty="0" smtClean="0">
                <a:latin typeface="Arial" panose="020B0604020202020204" pitchFamily="34" charset="0"/>
                <a:ea typeface="Adobe Song Std L"/>
                <a:cs typeface="Arial" panose="020B0604020202020204" pitchFamily="34" charset="0"/>
              </a:rPr>
              <a:t> (CEPHALOTAXACEAE).</a:t>
            </a:r>
            <a:endParaRPr lang="es-ES" altLang="es-MX" sz="2000" dirty="0" smtClean="0">
              <a:latin typeface="Arial" panose="020B0604020202020204" pitchFamily="34" charset="0"/>
              <a:ea typeface="Adobe Song Std L"/>
              <a:cs typeface="Arial" panose="020B0604020202020204" pitchFamily="34" charset="0"/>
            </a:endParaRPr>
          </a:p>
          <a:p>
            <a:endParaRPr lang="es-MX" altLang="es-MX" sz="2000" dirty="0" smtClean="0">
              <a:latin typeface="Arial" panose="020B0604020202020204" pitchFamily="34" charset="0"/>
              <a:ea typeface="Adobe Song Std L"/>
              <a:cs typeface="Arial" panose="020B0604020202020204" pitchFamily="34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2352675" y="354013"/>
            <a:ext cx="362310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s-MX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CLASIFICACIÓN</a:t>
            </a:r>
            <a:endParaRPr lang="es-MX" sz="3600" dirty="0">
              <a:latin typeface="+mj-lt"/>
            </a:endParaRPr>
          </a:p>
        </p:txBody>
      </p:sp>
      <p:sp>
        <p:nvSpPr>
          <p:cNvPr id="4" name="Elipse 3"/>
          <p:cNvSpPr/>
          <p:nvPr/>
        </p:nvSpPr>
        <p:spPr>
          <a:xfrm>
            <a:off x="3851920" y="1000125"/>
            <a:ext cx="864096" cy="62867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12165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rencia">
  <a:themeElements>
    <a:clrScheme name="Concurrencia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rencia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renci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594</TotalTime>
  <Words>1756</Words>
  <Application>Microsoft Office PowerPoint</Application>
  <PresentationFormat>Presentación en pantalla (4:3)</PresentationFormat>
  <Paragraphs>252</Paragraphs>
  <Slides>37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37</vt:i4>
      </vt:variant>
    </vt:vector>
  </HeadingPairs>
  <TitlesOfParts>
    <vt:vector size="46" baseType="lpstr">
      <vt:lpstr>Adobe Song Std L</vt:lpstr>
      <vt:lpstr>Arial</vt:lpstr>
      <vt:lpstr>Arial Black</vt:lpstr>
      <vt:lpstr>Lucida Sans Unicode</vt:lpstr>
      <vt:lpstr>Times New Roman</vt:lpstr>
      <vt:lpstr>Verdana</vt:lpstr>
      <vt:lpstr>Wingdings 2</vt:lpstr>
      <vt:lpstr>Wingdings 3</vt:lpstr>
      <vt:lpstr>Concurrencia</vt:lpstr>
      <vt:lpstr>UNIVERSIDAD AUTÓNOMA DEL ESTADO DE MÉXICO</vt:lpstr>
      <vt:lpstr>Presentación</vt:lpstr>
      <vt:lpstr>Guión explicativo</vt:lpstr>
      <vt:lpstr>Índice</vt:lpstr>
      <vt:lpstr>SECUENCIA DIDACTICA </vt:lpstr>
      <vt:lpstr>Pinus sp. </vt:lpstr>
      <vt:lpstr>CLASIFICACIÓN</vt:lpstr>
      <vt:lpstr>CONIFEROPHYTA o PINOPHYTA </vt:lpstr>
      <vt:lpstr>Presentación de PowerPoint</vt:lpstr>
      <vt:lpstr>Filogenia </vt:lpstr>
      <vt:lpstr>Características</vt:lpstr>
      <vt:lpstr>Hojas </vt:lpstr>
      <vt:lpstr>Hojas </vt:lpstr>
      <vt:lpstr>Hojas </vt:lpstr>
      <vt:lpstr>Conos masculinos </vt:lpstr>
      <vt:lpstr>Polen </vt:lpstr>
      <vt:lpstr>Conos Femeninos</vt:lpstr>
      <vt:lpstr>Conos Femeninos</vt:lpstr>
      <vt:lpstr>Conos Femeninos </vt:lpstr>
      <vt:lpstr>Conos Femeninos </vt:lpstr>
      <vt:lpstr>Conos Femeninos  partes</vt:lpstr>
      <vt:lpstr>Conos Femeninos ejemplos  </vt:lpstr>
      <vt:lpstr>Semillas </vt:lpstr>
      <vt:lpstr>Ala</vt:lpstr>
      <vt:lpstr>Usos</vt:lpstr>
      <vt:lpstr>Resina </vt:lpstr>
      <vt:lpstr>Trementina  </vt:lpstr>
      <vt:lpstr>Madera </vt:lpstr>
      <vt:lpstr>Madera </vt:lpstr>
      <vt:lpstr>Artesanía </vt:lpstr>
      <vt:lpstr>Reforestación </vt:lpstr>
      <vt:lpstr>Comestibles </vt:lpstr>
      <vt:lpstr>Piñón  </vt:lpstr>
      <vt:lpstr>Asociaciones </vt:lpstr>
      <vt:lpstr>Normas</vt:lpstr>
      <vt:lpstr>Medicina  </vt:lpstr>
      <vt:lpstr>Referencias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Pinus sp.</dc:title>
  <dc:creator>Laura  White</dc:creator>
  <cp:lastModifiedBy>Laura White</cp:lastModifiedBy>
  <cp:revision>45</cp:revision>
  <dcterms:created xsi:type="dcterms:W3CDTF">2015-05-11T14:40:08Z</dcterms:created>
  <dcterms:modified xsi:type="dcterms:W3CDTF">2018-09-04T17:55:06Z</dcterms:modified>
</cp:coreProperties>
</file>