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1" r:id="rId9"/>
    <p:sldId id="275" r:id="rId10"/>
    <p:sldId id="256" r:id="rId11"/>
    <p:sldId id="264" r:id="rId12"/>
    <p:sldId id="266" r:id="rId13"/>
    <p:sldId id="265" r:id="rId14"/>
    <p:sldId id="274" r:id="rId15"/>
    <p:sldId id="267" r:id="rId16"/>
    <p:sldId id="268" r:id="rId17"/>
    <p:sldId id="269" r:id="rId18"/>
    <p:sldId id="306" r:id="rId19"/>
    <p:sldId id="307" r:id="rId20"/>
    <p:sldId id="342" r:id="rId21"/>
    <p:sldId id="272" r:id="rId22"/>
    <p:sldId id="340" r:id="rId23"/>
    <p:sldId id="341" r:id="rId24"/>
    <p:sldId id="309" r:id="rId25"/>
    <p:sldId id="312" r:id="rId26"/>
    <p:sldId id="308" r:id="rId27"/>
    <p:sldId id="311" r:id="rId28"/>
    <p:sldId id="310" r:id="rId29"/>
    <p:sldId id="322" r:id="rId30"/>
    <p:sldId id="323" r:id="rId31"/>
    <p:sldId id="321" r:id="rId32"/>
    <p:sldId id="314" r:id="rId33"/>
    <p:sldId id="324" r:id="rId34"/>
    <p:sldId id="313" r:id="rId35"/>
    <p:sldId id="339" r:id="rId3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8021B6-DF81-4C8E-922D-EB015C93238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DFBEB68A-F897-4493-9553-DC0347D6BBA9}">
      <dgm:prSet phldrT="[Texto]"/>
      <dgm:spPr/>
      <dgm:t>
        <a:bodyPr/>
        <a:lstStyle/>
        <a:p>
          <a:r>
            <a:rPr lang="es-MX" dirty="0" err="1" smtClean="0"/>
            <a:t>Agavaceae</a:t>
          </a:r>
          <a:endParaRPr lang="es-MX" dirty="0"/>
        </a:p>
      </dgm:t>
    </dgm:pt>
    <dgm:pt modelId="{C4757478-A1AF-4547-B516-5E5183D9F5DC}" type="parTrans" cxnId="{04CFF43D-9571-4F7C-9839-DCF5BF112808}">
      <dgm:prSet/>
      <dgm:spPr/>
      <dgm:t>
        <a:bodyPr/>
        <a:lstStyle/>
        <a:p>
          <a:endParaRPr lang="es-MX"/>
        </a:p>
      </dgm:t>
    </dgm:pt>
    <dgm:pt modelId="{942467F8-EB67-4C13-9805-761F972D8B63}" type="sibTrans" cxnId="{04CFF43D-9571-4F7C-9839-DCF5BF112808}">
      <dgm:prSet/>
      <dgm:spPr/>
      <dgm:t>
        <a:bodyPr/>
        <a:lstStyle/>
        <a:p>
          <a:endParaRPr lang="es-MX"/>
        </a:p>
      </dgm:t>
    </dgm:pt>
    <dgm:pt modelId="{87CDF0FD-1467-4731-9E97-0A7436F5B1CA}">
      <dgm:prSet phldrT="[Texto]"/>
      <dgm:spPr/>
      <dgm:t>
        <a:bodyPr/>
        <a:lstStyle/>
        <a:p>
          <a:r>
            <a:rPr lang="es-ES" altLang="es-MX" dirty="0" err="1" smtClean="0">
              <a:latin typeface="Arial Black" panose="020B0A04020102020204" pitchFamily="34" charset="0"/>
            </a:rPr>
            <a:t>Agavoideae</a:t>
          </a:r>
          <a:endParaRPr lang="es-MX" dirty="0">
            <a:solidFill>
              <a:schemeClr val="tx1"/>
            </a:solidFill>
          </a:endParaRPr>
        </a:p>
      </dgm:t>
    </dgm:pt>
    <dgm:pt modelId="{342AD6FC-EDD9-4C48-BE88-D447F4DD2D5A}" type="parTrans" cxnId="{8FC7720D-434A-4A4E-8692-E6755B90B6A3}">
      <dgm:prSet/>
      <dgm:spPr/>
      <dgm:t>
        <a:bodyPr/>
        <a:lstStyle/>
        <a:p>
          <a:endParaRPr lang="es-MX" dirty="0"/>
        </a:p>
      </dgm:t>
    </dgm:pt>
    <dgm:pt modelId="{20439B94-6F39-4CC9-8680-F9E4202B37AE}" type="sibTrans" cxnId="{8FC7720D-434A-4A4E-8692-E6755B90B6A3}">
      <dgm:prSet/>
      <dgm:spPr/>
      <dgm:t>
        <a:bodyPr/>
        <a:lstStyle/>
        <a:p>
          <a:endParaRPr lang="es-MX"/>
        </a:p>
      </dgm:t>
    </dgm:pt>
    <dgm:pt modelId="{5562BC9C-E2CF-425F-9973-424031641C4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Características </a:t>
          </a:r>
          <a:endParaRPr lang="es-MX" dirty="0">
            <a:solidFill>
              <a:schemeClr val="tx1"/>
            </a:solidFill>
          </a:endParaRPr>
        </a:p>
      </dgm:t>
    </dgm:pt>
    <dgm:pt modelId="{6D8D63A8-DD81-494B-B518-B807902AB53D}" type="parTrans" cxnId="{821CAF5F-D5DB-4668-8D64-F2301F08A989}">
      <dgm:prSet/>
      <dgm:spPr/>
      <dgm:t>
        <a:bodyPr/>
        <a:lstStyle/>
        <a:p>
          <a:endParaRPr lang="es-MX" dirty="0"/>
        </a:p>
      </dgm:t>
    </dgm:pt>
    <dgm:pt modelId="{712199D2-6662-4872-A6A7-0C108C3A0F6A}" type="sibTrans" cxnId="{821CAF5F-D5DB-4668-8D64-F2301F08A989}">
      <dgm:prSet/>
      <dgm:spPr/>
      <dgm:t>
        <a:bodyPr/>
        <a:lstStyle/>
        <a:p>
          <a:endParaRPr lang="es-MX"/>
        </a:p>
      </dgm:t>
    </dgm:pt>
    <dgm:pt modelId="{D78ADB9C-052A-4F4A-9B2D-23261F6A0BCE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Géneros</a:t>
          </a:r>
          <a:endParaRPr lang="es-MX" dirty="0">
            <a:solidFill>
              <a:schemeClr val="tx1"/>
            </a:solidFill>
          </a:endParaRPr>
        </a:p>
      </dgm:t>
    </dgm:pt>
    <dgm:pt modelId="{10550966-68CD-48A7-9CB7-AFE5223AB9A7}" type="parTrans" cxnId="{D35A5E9A-1708-4AAC-BEAB-94D0C8E83CD8}">
      <dgm:prSet/>
      <dgm:spPr/>
      <dgm:t>
        <a:bodyPr/>
        <a:lstStyle/>
        <a:p>
          <a:endParaRPr lang="es-MX" dirty="0"/>
        </a:p>
      </dgm:t>
    </dgm:pt>
    <dgm:pt modelId="{D41A2E3C-A2C6-40CA-881D-48A13D9BAFA1}" type="sibTrans" cxnId="{D35A5E9A-1708-4AAC-BEAB-94D0C8E83CD8}">
      <dgm:prSet/>
      <dgm:spPr/>
      <dgm:t>
        <a:bodyPr/>
        <a:lstStyle/>
        <a:p>
          <a:endParaRPr lang="es-MX"/>
        </a:p>
      </dgm:t>
    </dgm:pt>
    <dgm:pt modelId="{EB551202-43D8-4A32-9F03-39F81636192E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Usos</a:t>
          </a:r>
          <a:endParaRPr lang="es-MX" dirty="0">
            <a:solidFill>
              <a:schemeClr val="tx1"/>
            </a:solidFill>
          </a:endParaRPr>
        </a:p>
      </dgm:t>
    </dgm:pt>
    <dgm:pt modelId="{F518209B-F0CB-45BE-BD46-056BB9CB8069}" type="parTrans" cxnId="{7CE48C25-7DB7-4F81-9269-56409F032018}">
      <dgm:prSet/>
      <dgm:spPr/>
      <dgm:t>
        <a:bodyPr/>
        <a:lstStyle/>
        <a:p>
          <a:endParaRPr lang="es-MX" dirty="0"/>
        </a:p>
      </dgm:t>
    </dgm:pt>
    <dgm:pt modelId="{E264467F-DE98-4C45-9A6A-864827E81019}" type="sibTrans" cxnId="{7CE48C25-7DB7-4F81-9269-56409F032018}">
      <dgm:prSet/>
      <dgm:spPr/>
      <dgm:t>
        <a:bodyPr/>
        <a:lstStyle/>
        <a:p>
          <a:endParaRPr lang="es-MX"/>
        </a:p>
      </dgm:t>
    </dgm:pt>
    <dgm:pt modelId="{11118302-D702-4314-A243-F3FCDCA8493B}" type="pres">
      <dgm:prSet presAssocID="{3B8021B6-DF81-4C8E-922D-EB015C93238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361A7AE-8AFA-46FB-BE66-BF647F3379D5}" type="pres">
      <dgm:prSet presAssocID="{DFBEB68A-F897-4493-9553-DC0347D6BBA9}" presName="root1" presStyleCnt="0"/>
      <dgm:spPr/>
    </dgm:pt>
    <dgm:pt modelId="{97358F0A-BE64-464A-834D-C46A27AC0ACF}" type="pres">
      <dgm:prSet presAssocID="{DFBEB68A-F897-4493-9553-DC0347D6BBA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50698DD-667A-4C72-96AB-5DACBEE96784}" type="pres">
      <dgm:prSet presAssocID="{DFBEB68A-F897-4493-9553-DC0347D6BBA9}" presName="level2hierChild" presStyleCnt="0"/>
      <dgm:spPr/>
    </dgm:pt>
    <dgm:pt modelId="{D5D0C379-0C3F-4851-A7E7-BF6FC9D9C3D5}" type="pres">
      <dgm:prSet presAssocID="{342AD6FC-EDD9-4C48-BE88-D447F4DD2D5A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3935BC85-6C6D-4B39-B40C-68A4B609BC03}" type="pres">
      <dgm:prSet presAssocID="{342AD6FC-EDD9-4C48-BE88-D447F4DD2D5A}" presName="connTx" presStyleLbl="parChTrans1D2" presStyleIdx="0" presStyleCnt="4"/>
      <dgm:spPr/>
      <dgm:t>
        <a:bodyPr/>
        <a:lstStyle/>
        <a:p>
          <a:endParaRPr lang="es-MX"/>
        </a:p>
      </dgm:t>
    </dgm:pt>
    <dgm:pt modelId="{47B42387-836B-4EE8-84EB-75CD17745FA4}" type="pres">
      <dgm:prSet presAssocID="{87CDF0FD-1467-4731-9E97-0A7436F5B1CA}" presName="root2" presStyleCnt="0"/>
      <dgm:spPr/>
    </dgm:pt>
    <dgm:pt modelId="{011B3296-528B-4A3F-9562-EF589DEB0355}" type="pres">
      <dgm:prSet presAssocID="{87CDF0FD-1467-4731-9E97-0A7436F5B1CA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67298FB-05D0-42CC-8FE9-10F4B0181062}" type="pres">
      <dgm:prSet presAssocID="{87CDF0FD-1467-4731-9E97-0A7436F5B1CA}" presName="level3hierChild" presStyleCnt="0"/>
      <dgm:spPr/>
    </dgm:pt>
    <dgm:pt modelId="{8AC34CD0-1F90-425B-B181-DADF567AF3CC}" type="pres">
      <dgm:prSet presAssocID="{6D8D63A8-DD81-494B-B518-B807902AB53D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A4721C49-4FF2-467E-9154-5AA22B21F0B1}" type="pres">
      <dgm:prSet presAssocID="{6D8D63A8-DD81-494B-B518-B807902AB53D}" presName="connTx" presStyleLbl="parChTrans1D2" presStyleIdx="1" presStyleCnt="4"/>
      <dgm:spPr/>
      <dgm:t>
        <a:bodyPr/>
        <a:lstStyle/>
        <a:p>
          <a:endParaRPr lang="es-MX"/>
        </a:p>
      </dgm:t>
    </dgm:pt>
    <dgm:pt modelId="{B4209245-6C85-4E15-8877-49349FE6B479}" type="pres">
      <dgm:prSet presAssocID="{5562BC9C-E2CF-425F-9973-424031641C41}" presName="root2" presStyleCnt="0"/>
      <dgm:spPr/>
    </dgm:pt>
    <dgm:pt modelId="{F850B373-4EB3-4081-84C3-3FCAF45AB00E}" type="pres">
      <dgm:prSet presAssocID="{5562BC9C-E2CF-425F-9973-424031641C41}" presName="LevelTwoTextNode" presStyleLbl="node2" presStyleIdx="1" presStyleCnt="4" custLinFactNeighborX="-438" custLinFactNeighborY="-314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70474D1-493B-47B4-AA85-4B666F5BED60}" type="pres">
      <dgm:prSet presAssocID="{5562BC9C-E2CF-425F-9973-424031641C41}" presName="level3hierChild" presStyleCnt="0"/>
      <dgm:spPr/>
    </dgm:pt>
    <dgm:pt modelId="{85F0C492-CC79-4D69-9AE1-85489D195AB3}" type="pres">
      <dgm:prSet presAssocID="{10550966-68CD-48A7-9CB7-AFE5223AB9A7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B8764CBD-2945-4B15-A255-75FAF50F77DB}" type="pres">
      <dgm:prSet presAssocID="{10550966-68CD-48A7-9CB7-AFE5223AB9A7}" presName="connTx" presStyleLbl="parChTrans1D2" presStyleIdx="2" presStyleCnt="4"/>
      <dgm:spPr/>
      <dgm:t>
        <a:bodyPr/>
        <a:lstStyle/>
        <a:p>
          <a:endParaRPr lang="es-MX"/>
        </a:p>
      </dgm:t>
    </dgm:pt>
    <dgm:pt modelId="{94F88FE3-2E57-4CC5-AE14-B01323E4C064}" type="pres">
      <dgm:prSet presAssocID="{D78ADB9C-052A-4F4A-9B2D-23261F6A0BCE}" presName="root2" presStyleCnt="0"/>
      <dgm:spPr/>
    </dgm:pt>
    <dgm:pt modelId="{0CEC4543-8D23-4E6E-87D7-256FEE5330A3}" type="pres">
      <dgm:prSet presAssocID="{D78ADB9C-052A-4F4A-9B2D-23261F6A0BC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8049B5C-552A-4D51-BA53-438F12645678}" type="pres">
      <dgm:prSet presAssocID="{D78ADB9C-052A-4F4A-9B2D-23261F6A0BCE}" presName="level3hierChild" presStyleCnt="0"/>
      <dgm:spPr/>
    </dgm:pt>
    <dgm:pt modelId="{053547B6-480E-4708-89F3-EBBB0B8DED49}" type="pres">
      <dgm:prSet presAssocID="{F518209B-F0CB-45BE-BD46-056BB9CB8069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A46BDC05-9917-4475-9509-ADECE92889A4}" type="pres">
      <dgm:prSet presAssocID="{F518209B-F0CB-45BE-BD46-056BB9CB8069}" presName="connTx" presStyleLbl="parChTrans1D2" presStyleIdx="3" presStyleCnt="4"/>
      <dgm:spPr/>
      <dgm:t>
        <a:bodyPr/>
        <a:lstStyle/>
        <a:p>
          <a:endParaRPr lang="es-MX"/>
        </a:p>
      </dgm:t>
    </dgm:pt>
    <dgm:pt modelId="{ED8F5F4C-721A-4DD5-8318-A680DEDA5C6B}" type="pres">
      <dgm:prSet presAssocID="{EB551202-43D8-4A32-9F03-39F81636192E}" presName="root2" presStyleCnt="0"/>
      <dgm:spPr/>
    </dgm:pt>
    <dgm:pt modelId="{21B4DEC2-32AC-456F-87BA-82ADCBD21C15}" type="pres">
      <dgm:prSet presAssocID="{EB551202-43D8-4A32-9F03-39F81636192E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233BDC2-184A-4D7A-A309-0768E00F3CAD}" type="pres">
      <dgm:prSet presAssocID="{EB551202-43D8-4A32-9F03-39F81636192E}" presName="level3hierChild" presStyleCnt="0"/>
      <dgm:spPr/>
    </dgm:pt>
  </dgm:ptLst>
  <dgm:cxnLst>
    <dgm:cxn modelId="{B381B849-1F5F-4AF5-84D8-B7155D97C639}" type="presOf" srcId="{10550966-68CD-48A7-9CB7-AFE5223AB9A7}" destId="{85F0C492-CC79-4D69-9AE1-85489D195AB3}" srcOrd="0" destOrd="0" presId="urn:microsoft.com/office/officeart/2008/layout/HorizontalMultiLevelHierarchy"/>
    <dgm:cxn modelId="{4094913D-5F32-4120-8B2D-19E135EE56A7}" type="presOf" srcId="{342AD6FC-EDD9-4C48-BE88-D447F4DD2D5A}" destId="{D5D0C379-0C3F-4851-A7E7-BF6FC9D9C3D5}" srcOrd="0" destOrd="0" presId="urn:microsoft.com/office/officeart/2008/layout/HorizontalMultiLevelHierarchy"/>
    <dgm:cxn modelId="{7CE48C25-7DB7-4F81-9269-56409F032018}" srcId="{DFBEB68A-F897-4493-9553-DC0347D6BBA9}" destId="{EB551202-43D8-4A32-9F03-39F81636192E}" srcOrd="3" destOrd="0" parTransId="{F518209B-F0CB-45BE-BD46-056BB9CB8069}" sibTransId="{E264467F-DE98-4C45-9A6A-864827E81019}"/>
    <dgm:cxn modelId="{D35A5E9A-1708-4AAC-BEAB-94D0C8E83CD8}" srcId="{DFBEB68A-F897-4493-9553-DC0347D6BBA9}" destId="{D78ADB9C-052A-4F4A-9B2D-23261F6A0BCE}" srcOrd="2" destOrd="0" parTransId="{10550966-68CD-48A7-9CB7-AFE5223AB9A7}" sibTransId="{D41A2E3C-A2C6-40CA-881D-48A13D9BAFA1}"/>
    <dgm:cxn modelId="{14688C38-9F49-43F1-998B-141A3116BE97}" type="presOf" srcId="{D78ADB9C-052A-4F4A-9B2D-23261F6A0BCE}" destId="{0CEC4543-8D23-4E6E-87D7-256FEE5330A3}" srcOrd="0" destOrd="0" presId="urn:microsoft.com/office/officeart/2008/layout/HorizontalMultiLevelHierarchy"/>
    <dgm:cxn modelId="{8FC7720D-434A-4A4E-8692-E6755B90B6A3}" srcId="{DFBEB68A-F897-4493-9553-DC0347D6BBA9}" destId="{87CDF0FD-1467-4731-9E97-0A7436F5B1CA}" srcOrd="0" destOrd="0" parTransId="{342AD6FC-EDD9-4C48-BE88-D447F4DD2D5A}" sibTransId="{20439B94-6F39-4CC9-8680-F9E4202B37AE}"/>
    <dgm:cxn modelId="{17B31CE2-1B00-4786-B979-EA892E36134C}" type="presOf" srcId="{DFBEB68A-F897-4493-9553-DC0347D6BBA9}" destId="{97358F0A-BE64-464A-834D-C46A27AC0ACF}" srcOrd="0" destOrd="0" presId="urn:microsoft.com/office/officeart/2008/layout/HorizontalMultiLevelHierarchy"/>
    <dgm:cxn modelId="{00E0EB79-FC53-427A-A4FB-7EC33E32C157}" type="presOf" srcId="{6D8D63A8-DD81-494B-B518-B807902AB53D}" destId="{A4721C49-4FF2-467E-9154-5AA22B21F0B1}" srcOrd="1" destOrd="0" presId="urn:microsoft.com/office/officeart/2008/layout/HorizontalMultiLevelHierarchy"/>
    <dgm:cxn modelId="{15EDDFED-2D19-46B5-8DB4-9CD0B0142B0B}" type="presOf" srcId="{6D8D63A8-DD81-494B-B518-B807902AB53D}" destId="{8AC34CD0-1F90-425B-B181-DADF567AF3CC}" srcOrd="0" destOrd="0" presId="urn:microsoft.com/office/officeart/2008/layout/HorizontalMultiLevelHierarchy"/>
    <dgm:cxn modelId="{BA51E497-3070-4584-AE1D-65ED27193DCD}" type="presOf" srcId="{EB551202-43D8-4A32-9F03-39F81636192E}" destId="{21B4DEC2-32AC-456F-87BA-82ADCBD21C15}" srcOrd="0" destOrd="0" presId="urn:microsoft.com/office/officeart/2008/layout/HorizontalMultiLevelHierarchy"/>
    <dgm:cxn modelId="{04CFF43D-9571-4F7C-9839-DCF5BF112808}" srcId="{3B8021B6-DF81-4C8E-922D-EB015C932382}" destId="{DFBEB68A-F897-4493-9553-DC0347D6BBA9}" srcOrd="0" destOrd="0" parTransId="{C4757478-A1AF-4547-B516-5E5183D9F5DC}" sibTransId="{942467F8-EB67-4C13-9805-761F972D8B63}"/>
    <dgm:cxn modelId="{821CAF5F-D5DB-4668-8D64-F2301F08A989}" srcId="{DFBEB68A-F897-4493-9553-DC0347D6BBA9}" destId="{5562BC9C-E2CF-425F-9973-424031641C41}" srcOrd="1" destOrd="0" parTransId="{6D8D63A8-DD81-494B-B518-B807902AB53D}" sibTransId="{712199D2-6662-4872-A6A7-0C108C3A0F6A}"/>
    <dgm:cxn modelId="{3F43ECF8-CECF-4B2E-83D3-35BE84D37F88}" type="presOf" srcId="{10550966-68CD-48A7-9CB7-AFE5223AB9A7}" destId="{B8764CBD-2945-4B15-A255-75FAF50F77DB}" srcOrd="1" destOrd="0" presId="urn:microsoft.com/office/officeart/2008/layout/HorizontalMultiLevelHierarchy"/>
    <dgm:cxn modelId="{79F76A58-5E58-4F4E-876F-C942FB9FE3E9}" type="presOf" srcId="{3B8021B6-DF81-4C8E-922D-EB015C932382}" destId="{11118302-D702-4314-A243-F3FCDCA8493B}" srcOrd="0" destOrd="0" presId="urn:microsoft.com/office/officeart/2008/layout/HorizontalMultiLevelHierarchy"/>
    <dgm:cxn modelId="{690171B3-C621-4A67-8A59-4B6B3C3899FC}" type="presOf" srcId="{5562BC9C-E2CF-425F-9973-424031641C41}" destId="{F850B373-4EB3-4081-84C3-3FCAF45AB00E}" srcOrd="0" destOrd="0" presId="urn:microsoft.com/office/officeart/2008/layout/HorizontalMultiLevelHierarchy"/>
    <dgm:cxn modelId="{A8D88A86-E82A-4770-8C4D-9D20CCE93003}" type="presOf" srcId="{87CDF0FD-1467-4731-9E97-0A7436F5B1CA}" destId="{011B3296-528B-4A3F-9562-EF589DEB0355}" srcOrd="0" destOrd="0" presId="urn:microsoft.com/office/officeart/2008/layout/HorizontalMultiLevelHierarchy"/>
    <dgm:cxn modelId="{74D6ECDD-34E2-444B-B7A3-DC1120622A6D}" type="presOf" srcId="{F518209B-F0CB-45BE-BD46-056BB9CB8069}" destId="{A46BDC05-9917-4475-9509-ADECE92889A4}" srcOrd="1" destOrd="0" presId="urn:microsoft.com/office/officeart/2008/layout/HorizontalMultiLevelHierarchy"/>
    <dgm:cxn modelId="{093B39F8-190C-4181-ACB8-237E57B26333}" type="presOf" srcId="{342AD6FC-EDD9-4C48-BE88-D447F4DD2D5A}" destId="{3935BC85-6C6D-4B39-B40C-68A4B609BC03}" srcOrd="1" destOrd="0" presId="urn:microsoft.com/office/officeart/2008/layout/HorizontalMultiLevelHierarchy"/>
    <dgm:cxn modelId="{D30D0589-C593-47C3-AA54-CD437B6EA892}" type="presOf" srcId="{F518209B-F0CB-45BE-BD46-056BB9CB8069}" destId="{053547B6-480E-4708-89F3-EBBB0B8DED49}" srcOrd="0" destOrd="0" presId="urn:microsoft.com/office/officeart/2008/layout/HorizontalMultiLevelHierarchy"/>
    <dgm:cxn modelId="{542F27CC-2F2D-4B20-B5A6-D5F722F41C2F}" type="presParOf" srcId="{11118302-D702-4314-A243-F3FCDCA8493B}" destId="{F361A7AE-8AFA-46FB-BE66-BF647F3379D5}" srcOrd="0" destOrd="0" presId="urn:microsoft.com/office/officeart/2008/layout/HorizontalMultiLevelHierarchy"/>
    <dgm:cxn modelId="{6A7C2999-8155-4304-8792-1FF96F2916B0}" type="presParOf" srcId="{F361A7AE-8AFA-46FB-BE66-BF647F3379D5}" destId="{97358F0A-BE64-464A-834D-C46A27AC0ACF}" srcOrd="0" destOrd="0" presId="urn:microsoft.com/office/officeart/2008/layout/HorizontalMultiLevelHierarchy"/>
    <dgm:cxn modelId="{0E38B5F0-787D-4D4F-B63E-8146F82A21EF}" type="presParOf" srcId="{F361A7AE-8AFA-46FB-BE66-BF647F3379D5}" destId="{350698DD-667A-4C72-96AB-5DACBEE96784}" srcOrd="1" destOrd="0" presId="urn:microsoft.com/office/officeart/2008/layout/HorizontalMultiLevelHierarchy"/>
    <dgm:cxn modelId="{03C99672-41ED-4047-9643-FB3BC3784F0B}" type="presParOf" srcId="{350698DD-667A-4C72-96AB-5DACBEE96784}" destId="{D5D0C379-0C3F-4851-A7E7-BF6FC9D9C3D5}" srcOrd="0" destOrd="0" presId="urn:microsoft.com/office/officeart/2008/layout/HorizontalMultiLevelHierarchy"/>
    <dgm:cxn modelId="{CA9B21DE-DF10-4969-BFC9-92AC8FE8454E}" type="presParOf" srcId="{D5D0C379-0C3F-4851-A7E7-BF6FC9D9C3D5}" destId="{3935BC85-6C6D-4B39-B40C-68A4B609BC03}" srcOrd="0" destOrd="0" presId="urn:microsoft.com/office/officeart/2008/layout/HorizontalMultiLevelHierarchy"/>
    <dgm:cxn modelId="{C5ED50B1-FB7F-4846-B4D3-4EDA66B2F2EA}" type="presParOf" srcId="{350698DD-667A-4C72-96AB-5DACBEE96784}" destId="{47B42387-836B-4EE8-84EB-75CD17745FA4}" srcOrd="1" destOrd="0" presId="urn:microsoft.com/office/officeart/2008/layout/HorizontalMultiLevelHierarchy"/>
    <dgm:cxn modelId="{5BA7BCF9-5DA6-40BA-ACC8-BFCB45EC37A2}" type="presParOf" srcId="{47B42387-836B-4EE8-84EB-75CD17745FA4}" destId="{011B3296-528B-4A3F-9562-EF589DEB0355}" srcOrd="0" destOrd="0" presId="urn:microsoft.com/office/officeart/2008/layout/HorizontalMultiLevelHierarchy"/>
    <dgm:cxn modelId="{220D6F44-0549-458C-BE80-05B9688039CC}" type="presParOf" srcId="{47B42387-836B-4EE8-84EB-75CD17745FA4}" destId="{167298FB-05D0-42CC-8FE9-10F4B0181062}" srcOrd="1" destOrd="0" presId="urn:microsoft.com/office/officeart/2008/layout/HorizontalMultiLevelHierarchy"/>
    <dgm:cxn modelId="{3191FC9E-911E-4D30-9B05-5C6DA906D80E}" type="presParOf" srcId="{350698DD-667A-4C72-96AB-5DACBEE96784}" destId="{8AC34CD0-1F90-425B-B181-DADF567AF3CC}" srcOrd="2" destOrd="0" presId="urn:microsoft.com/office/officeart/2008/layout/HorizontalMultiLevelHierarchy"/>
    <dgm:cxn modelId="{27DE027A-FB1D-4E01-B196-8C28C9408663}" type="presParOf" srcId="{8AC34CD0-1F90-425B-B181-DADF567AF3CC}" destId="{A4721C49-4FF2-467E-9154-5AA22B21F0B1}" srcOrd="0" destOrd="0" presId="urn:microsoft.com/office/officeart/2008/layout/HorizontalMultiLevelHierarchy"/>
    <dgm:cxn modelId="{2C2D9447-F7FF-4983-8A27-259C21D5E47E}" type="presParOf" srcId="{350698DD-667A-4C72-96AB-5DACBEE96784}" destId="{B4209245-6C85-4E15-8877-49349FE6B479}" srcOrd="3" destOrd="0" presId="urn:microsoft.com/office/officeart/2008/layout/HorizontalMultiLevelHierarchy"/>
    <dgm:cxn modelId="{864FFBD5-5537-4F7E-A34D-BDE9425201C2}" type="presParOf" srcId="{B4209245-6C85-4E15-8877-49349FE6B479}" destId="{F850B373-4EB3-4081-84C3-3FCAF45AB00E}" srcOrd="0" destOrd="0" presId="urn:microsoft.com/office/officeart/2008/layout/HorizontalMultiLevelHierarchy"/>
    <dgm:cxn modelId="{3BAA9FC3-BCAC-4FA9-AC72-5C9C5864449E}" type="presParOf" srcId="{B4209245-6C85-4E15-8877-49349FE6B479}" destId="{D70474D1-493B-47B4-AA85-4B666F5BED60}" srcOrd="1" destOrd="0" presId="urn:microsoft.com/office/officeart/2008/layout/HorizontalMultiLevelHierarchy"/>
    <dgm:cxn modelId="{5BC1F851-2F51-4FB0-B152-38B34FCBD588}" type="presParOf" srcId="{350698DD-667A-4C72-96AB-5DACBEE96784}" destId="{85F0C492-CC79-4D69-9AE1-85489D195AB3}" srcOrd="4" destOrd="0" presId="urn:microsoft.com/office/officeart/2008/layout/HorizontalMultiLevelHierarchy"/>
    <dgm:cxn modelId="{DFA0D2CA-3972-4210-A92A-8DC8B0966108}" type="presParOf" srcId="{85F0C492-CC79-4D69-9AE1-85489D195AB3}" destId="{B8764CBD-2945-4B15-A255-75FAF50F77DB}" srcOrd="0" destOrd="0" presId="urn:microsoft.com/office/officeart/2008/layout/HorizontalMultiLevelHierarchy"/>
    <dgm:cxn modelId="{5DDFFCB7-515A-4CD5-99B4-0083C8E891DD}" type="presParOf" srcId="{350698DD-667A-4C72-96AB-5DACBEE96784}" destId="{94F88FE3-2E57-4CC5-AE14-B01323E4C064}" srcOrd="5" destOrd="0" presId="urn:microsoft.com/office/officeart/2008/layout/HorizontalMultiLevelHierarchy"/>
    <dgm:cxn modelId="{A74C90F3-0EFF-4E57-890C-0EFE27E1B797}" type="presParOf" srcId="{94F88FE3-2E57-4CC5-AE14-B01323E4C064}" destId="{0CEC4543-8D23-4E6E-87D7-256FEE5330A3}" srcOrd="0" destOrd="0" presId="urn:microsoft.com/office/officeart/2008/layout/HorizontalMultiLevelHierarchy"/>
    <dgm:cxn modelId="{D02E1E36-0218-4F10-B018-204E01B6C6C7}" type="presParOf" srcId="{94F88FE3-2E57-4CC5-AE14-B01323E4C064}" destId="{68049B5C-552A-4D51-BA53-438F12645678}" srcOrd="1" destOrd="0" presId="urn:microsoft.com/office/officeart/2008/layout/HorizontalMultiLevelHierarchy"/>
    <dgm:cxn modelId="{CBE79DEC-5DA1-450C-9980-6BB1C2B7BA8C}" type="presParOf" srcId="{350698DD-667A-4C72-96AB-5DACBEE96784}" destId="{053547B6-480E-4708-89F3-EBBB0B8DED49}" srcOrd="6" destOrd="0" presId="urn:microsoft.com/office/officeart/2008/layout/HorizontalMultiLevelHierarchy"/>
    <dgm:cxn modelId="{CD5792AF-7CA3-47F5-B770-8CEBB75EB1CA}" type="presParOf" srcId="{053547B6-480E-4708-89F3-EBBB0B8DED49}" destId="{A46BDC05-9917-4475-9509-ADECE92889A4}" srcOrd="0" destOrd="0" presId="urn:microsoft.com/office/officeart/2008/layout/HorizontalMultiLevelHierarchy"/>
    <dgm:cxn modelId="{E1057FB1-C5BB-4D9D-B31F-FF46E4020F7A}" type="presParOf" srcId="{350698DD-667A-4C72-96AB-5DACBEE96784}" destId="{ED8F5F4C-721A-4DD5-8318-A680DEDA5C6B}" srcOrd="7" destOrd="0" presId="urn:microsoft.com/office/officeart/2008/layout/HorizontalMultiLevelHierarchy"/>
    <dgm:cxn modelId="{A1EFE573-91EC-457D-ADD2-8D17B159FF0F}" type="presParOf" srcId="{ED8F5F4C-721A-4DD5-8318-A680DEDA5C6B}" destId="{21B4DEC2-32AC-456F-87BA-82ADCBD21C15}" srcOrd="0" destOrd="0" presId="urn:microsoft.com/office/officeart/2008/layout/HorizontalMultiLevelHierarchy"/>
    <dgm:cxn modelId="{06A5BC4A-CFB5-436C-B9A9-0CF1FEB0A65E}" type="presParOf" srcId="{ED8F5F4C-721A-4DD5-8318-A680DEDA5C6B}" destId="{D233BDC2-184A-4D7A-A309-0768E00F3CA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3547B6-480E-4708-89F3-EBBB0B8DED49}">
      <dsp:nvSpPr>
        <dsp:cNvPr id="0" name=""/>
        <dsp:cNvSpPr/>
      </dsp:nvSpPr>
      <dsp:spPr>
        <a:xfrm>
          <a:off x="1744609" y="2440744"/>
          <a:ext cx="608428" cy="1739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4214" y="0"/>
              </a:lnTo>
              <a:lnTo>
                <a:pt x="304214" y="1739030"/>
              </a:lnTo>
              <a:lnTo>
                <a:pt x="608428" y="1739030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 dirty="0"/>
        </a:p>
      </dsp:txBody>
      <dsp:txXfrm>
        <a:off x="2002764" y="3264199"/>
        <a:ext cx="92119" cy="92119"/>
      </dsp:txXfrm>
    </dsp:sp>
    <dsp:sp modelId="{85F0C492-CC79-4D69-9AE1-85489D195AB3}">
      <dsp:nvSpPr>
        <dsp:cNvPr id="0" name=""/>
        <dsp:cNvSpPr/>
      </dsp:nvSpPr>
      <dsp:spPr>
        <a:xfrm>
          <a:off x="1744609" y="2440744"/>
          <a:ext cx="608428" cy="579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4214" y="0"/>
              </a:lnTo>
              <a:lnTo>
                <a:pt x="304214" y="579676"/>
              </a:lnTo>
              <a:lnTo>
                <a:pt x="608428" y="579676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2027815" y="2709573"/>
        <a:ext cx="42018" cy="42018"/>
      </dsp:txXfrm>
    </dsp:sp>
    <dsp:sp modelId="{8AC34CD0-1F90-425B-B181-DADF567AF3CC}">
      <dsp:nvSpPr>
        <dsp:cNvPr id="0" name=""/>
        <dsp:cNvSpPr/>
      </dsp:nvSpPr>
      <dsp:spPr>
        <a:xfrm>
          <a:off x="1744609" y="1831897"/>
          <a:ext cx="595104" cy="608846"/>
        </a:xfrm>
        <a:custGeom>
          <a:avLst/>
          <a:gdLst/>
          <a:ahLst/>
          <a:cxnLst/>
          <a:rect l="0" t="0" r="0" b="0"/>
          <a:pathLst>
            <a:path>
              <a:moveTo>
                <a:pt x="0" y="608846"/>
              </a:moveTo>
              <a:lnTo>
                <a:pt x="297552" y="608846"/>
              </a:lnTo>
              <a:lnTo>
                <a:pt x="297552" y="0"/>
              </a:lnTo>
              <a:lnTo>
                <a:pt x="595104" y="0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2020877" y="2115036"/>
        <a:ext cx="42568" cy="42568"/>
      </dsp:txXfrm>
    </dsp:sp>
    <dsp:sp modelId="{D5D0C379-0C3F-4851-A7E7-BF6FC9D9C3D5}">
      <dsp:nvSpPr>
        <dsp:cNvPr id="0" name=""/>
        <dsp:cNvSpPr/>
      </dsp:nvSpPr>
      <dsp:spPr>
        <a:xfrm>
          <a:off x="1744609" y="701713"/>
          <a:ext cx="608428" cy="1739030"/>
        </a:xfrm>
        <a:custGeom>
          <a:avLst/>
          <a:gdLst/>
          <a:ahLst/>
          <a:cxnLst/>
          <a:rect l="0" t="0" r="0" b="0"/>
          <a:pathLst>
            <a:path>
              <a:moveTo>
                <a:pt x="0" y="1739030"/>
              </a:moveTo>
              <a:lnTo>
                <a:pt x="304214" y="1739030"/>
              </a:lnTo>
              <a:lnTo>
                <a:pt x="304214" y="0"/>
              </a:lnTo>
              <a:lnTo>
                <a:pt x="608428" y="0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 dirty="0"/>
        </a:p>
      </dsp:txBody>
      <dsp:txXfrm>
        <a:off x="2002764" y="1525169"/>
        <a:ext cx="92119" cy="92119"/>
      </dsp:txXfrm>
    </dsp:sp>
    <dsp:sp modelId="{97358F0A-BE64-464A-834D-C46A27AC0ACF}">
      <dsp:nvSpPr>
        <dsp:cNvPr id="0" name=""/>
        <dsp:cNvSpPr/>
      </dsp:nvSpPr>
      <dsp:spPr>
        <a:xfrm rot="16200000">
          <a:off x="-1159875" y="1977002"/>
          <a:ext cx="4881488" cy="9274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000" kern="1200" dirty="0" err="1" smtClean="0"/>
            <a:t>Agavaceae</a:t>
          </a:r>
          <a:endParaRPr lang="es-MX" sz="6000" kern="1200" dirty="0"/>
        </a:p>
      </dsp:txBody>
      <dsp:txXfrm>
        <a:off x="-1159875" y="1977002"/>
        <a:ext cx="4881488" cy="927482"/>
      </dsp:txXfrm>
    </dsp:sp>
    <dsp:sp modelId="{011B3296-528B-4A3F-9562-EF589DEB0355}">
      <dsp:nvSpPr>
        <dsp:cNvPr id="0" name=""/>
        <dsp:cNvSpPr/>
      </dsp:nvSpPr>
      <dsp:spPr>
        <a:xfrm>
          <a:off x="2353038" y="237972"/>
          <a:ext cx="3042143" cy="9274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altLang="es-MX" sz="3200" kern="1200" dirty="0" err="1" smtClean="0">
              <a:latin typeface="Arial Black" panose="020B0A04020102020204" pitchFamily="34" charset="0"/>
            </a:rPr>
            <a:t>Agavoideae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2353038" y="237972"/>
        <a:ext cx="3042143" cy="927482"/>
      </dsp:txXfrm>
    </dsp:sp>
    <dsp:sp modelId="{F850B373-4EB3-4081-84C3-3FCAF45AB00E}">
      <dsp:nvSpPr>
        <dsp:cNvPr id="0" name=""/>
        <dsp:cNvSpPr/>
      </dsp:nvSpPr>
      <dsp:spPr>
        <a:xfrm>
          <a:off x="2339713" y="1368156"/>
          <a:ext cx="3042143" cy="9274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Características 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2339713" y="1368156"/>
        <a:ext cx="3042143" cy="927482"/>
      </dsp:txXfrm>
    </dsp:sp>
    <dsp:sp modelId="{0CEC4543-8D23-4E6E-87D7-256FEE5330A3}">
      <dsp:nvSpPr>
        <dsp:cNvPr id="0" name=""/>
        <dsp:cNvSpPr/>
      </dsp:nvSpPr>
      <dsp:spPr>
        <a:xfrm>
          <a:off x="2353038" y="2556679"/>
          <a:ext cx="3042143" cy="9274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Géneros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2353038" y="2556679"/>
        <a:ext cx="3042143" cy="927482"/>
      </dsp:txXfrm>
    </dsp:sp>
    <dsp:sp modelId="{21B4DEC2-32AC-456F-87BA-82ADCBD21C15}">
      <dsp:nvSpPr>
        <dsp:cNvPr id="0" name=""/>
        <dsp:cNvSpPr/>
      </dsp:nvSpPr>
      <dsp:spPr>
        <a:xfrm>
          <a:off x="2353038" y="3716032"/>
          <a:ext cx="3042143" cy="9274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Usos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2353038" y="3716032"/>
        <a:ext cx="3042143" cy="927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332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249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6376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199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4769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5352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7036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5424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5327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749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241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3907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7229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9029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4679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20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BED78-9CCE-4935-8F14-B470A42E5CEE}" type="datetimeFigureOut">
              <a:rPr lang="es-MX" smtClean="0"/>
              <a:t>06/08/2018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537B4D5-8AB0-4BE3-A692-94335766D9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0888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72343" y="346075"/>
            <a:ext cx="7354888" cy="1219200"/>
          </a:xfrm>
        </p:spPr>
        <p:txBody>
          <a:bodyPr/>
          <a:lstStyle/>
          <a:p>
            <a:pPr eaLnBrk="1" hangingPunct="1"/>
            <a:r>
              <a:rPr lang="es-ES" altLang="es-MX" sz="3200" b="1" dirty="0"/>
              <a:t>UNIVERSIDAD AUTÓNOMA DEL ESTADO DE MÉXICO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389188" y="2060575"/>
            <a:ext cx="8278812" cy="41148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solidFill>
                  <a:schemeClr val="tx1"/>
                </a:solidFill>
                <a:latin typeface="Arial Black" panose="020B0A04020102020204" pitchFamily="34" charset="0"/>
              </a:rPr>
              <a:t>FACULTAD DE CIENCIAS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solidFill>
                  <a:schemeClr val="tx1"/>
                </a:solidFill>
                <a:latin typeface="Arial Black" panose="020B0A04020102020204" pitchFamily="34" charset="0"/>
              </a:rPr>
              <a:t>BIOLOGÍA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>
                <a:solidFill>
                  <a:schemeClr val="tx1"/>
                </a:solidFill>
                <a:latin typeface="Arial Black" panose="020B0A04020102020204" pitchFamily="34" charset="0"/>
              </a:rPr>
              <a:t>Unidad de </a:t>
            </a:r>
            <a:r>
              <a:rPr lang="es-MX" altLang="es-MX" sz="1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aprendizaje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MX" altLang="es-MX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 smtClean="0">
                <a:solidFill>
                  <a:schemeClr val="tx1"/>
                </a:solidFill>
              </a:rPr>
              <a:t>Angiospermas</a:t>
            </a:r>
            <a:endParaRPr lang="es-MX" altLang="es-MX" sz="1800" dirty="0">
              <a:solidFill>
                <a:schemeClr val="tx1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MX" altLang="es-MX" sz="1800" dirty="0">
              <a:solidFill>
                <a:schemeClr val="tx1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solidFill>
                <a:schemeClr val="tx1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“</a:t>
            </a:r>
            <a:r>
              <a:rPr lang="es-ES" altLang="es-MX" sz="1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Agavaceae</a:t>
            </a:r>
            <a:r>
              <a:rPr lang="es-ES" altLang="es-MX" sz="1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/ </a:t>
            </a:r>
            <a:r>
              <a:rPr lang="es-ES" altLang="es-MX" sz="1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Agavoideae</a:t>
            </a:r>
            <a:r>
              <a:rPr lang="es-ES" altLang="es-MX" sz="1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”</a:t>
            </a:r>
            <a:endParaRPr lang="es-ES" altLang="es-MX" sz="18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solidFill>
                  <a:schemeClr val="tx1"/>
                </a:solidFill>
                <a:latin typeface="Arial Black" panose="020B0A04020102020204" pitchFamily="34" charset="0"/>
              </a:rPr>
              <a:t>Autor: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solidFill>
                  <a:schemeClr val="tx1"/>
                </a:solidFill>
                <a:latin typeface="Arial Black" panose="020B0A04020102020204" pitchFamily="34" charset="0"/>
              </a:rPr>
              <a:t>Dra.  Laura White Olascoaga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latin typeface="Arial Black" panose="020B0A04020102020204" pitchFamily="34" charset="0"/>
            </a:endParaRPr>
          </a:p>
        </p:txBody>
      </p:sp>
      <p:pic>
        <p:nvPicPr>
          <p:cNvPr id="3076" name="Picture 4" descr="ua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732" y="313028"/>
            <a:ext cx="19431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uae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114" y="4421188"/>
            <a:ext cx="212407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524001" y="-23083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363595" y="6364484"/>
            <a:ext cx="2329998" cy="319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altLang="es-MX" dirty="0">
                <a:latin typeface="Arial Black" panose="020B0A04020102020204" pitchFamily="34" charset="0"/>
              </a:rPr>
              <a:t>Septiembre </a:t>
            </a:r>
            <a:r>
              <a:rPr lang="es-ES" altLang="es-MX" dirty="0" smtClean="0">
                <a:latin typeface="Arial Black" panose="020B0A04020102020204" pitchFamily="34" charset="0"/>
              </a:rPr>
              <a:t>2018</a:t>
            </a:r>
            <a:endParaRPr lang="es-ES" altLang="es-MX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96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039155" y="888642"/>
            <a:ext cx="9144000" cy="772733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AGAVACEAE</a:t>
            </a:r>
            <a:br>
              <a:rPr lang="es-MX" b="1" dirty="0" smtClean="0"/>
            </a:br>
            <a:endParaRPr lang="es-MX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648" y="888642"/>
            <a:ext cx="9765964" cy="585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1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81200" y="1481329"/>
            <a:ext cx="4114800" cy="4525963"/>
          </a:xfrm>
        </p:spPr>
        <p:txBody>
          <a:bodyPr>
            <a:normAutofit/>
          </a:bodyPr>
          <a:lstStyle/>
          <a:p>
            <a:r>
              <a:rPr lang="es-MX" sz="2400" dirty="0" smtClean="0"/>
              <a:t>Familia </a:t>
            </a:r>
            <a:r>
              <a:rPr lang="es-MX" sz="2400" dirty="0"/>
              <a:t>endémica de </a:t>
            </a:r>
            <a:r>
              <a:rPr lang="es-MX" sz="2400" dirty="0" smtClean="0"/>
              <a:t>América.</a:t>
            </a:r>
          </a:p>
          <a:p>
            <a:endParaRPr lang="es-MX" sz="2400" dirty="0"/>
          </a:p>
          <a:p>
            <a:endParaRPr lang="es-MX" sz="2400" dirty="0" smtClean="0"/>
          </a:p>
          <a:p>
            <a:r>
              <a:rPr lang="es-MX" sz="2400" dirty="0" smtClean="0"/>
              <a:t> </a:t>
            </a:r>
            <a:r>
              <a:rPr lang="es-MX" sz="2400" dirty="0"/>
              <a:t>México es el centro primario de riqueza y distribución, extendiéndose a las zona adyacente del sur de Estados Unidos. </a:t>
            </a:r>
            <a:endParaRPr lang="es-MX" sz="2400" dirty="0" smtClean="0"/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1754" y="40273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DISTRIBUCIÓN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18"/>
          <a:stretch/>
        </p:blipFill>
        <p:spPr>
          <a:xfrm>
            <a:off x="6319195" y="515154"/>
            <a:ext cx="5797142" cy="613034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218849" y="6239112"/>
            <a:ext cx="18974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catarina.udlap.mx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07646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4124" y="508000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ETIMOLOGÍA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86935" y="2056327"/>
            <a:ext cx="5537357" cy="3777622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El nombre del género tipo “</a:t>
            </a:r>
            <a:r>
              <a:rPr lang="es-MX" sz="2400" i="1" dirty="0" smtClean="0"/>
              <a:t>Agave</a:t>
            </a:r>
            <a:r>
              <a:rPr lang="es-MX" sz="2400" dirty="0" smtClean="0"/>
              <a:t>  L.” proviene de la palabra griega “agave” que significa “noble”; y se refiere a la alta inflorescencia escamosa que presenta. 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Árbol de las maravillas (Joseph Acosta)</a:t>
            </a:r>
            <a:endParaRPr lang="es-MX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900" y="508000"/>
            <a:ext cx="4229100" cy="63500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8244109" y="6490952"/>
            <a:ext cx="286340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>
                <a:solidFill>
                  <a:schemeClr val="bg1"/>
                </a:solidFill>
              </a:rPr>
              <a:t>https://</a:t>
            </a:r>
            <a:r>
              <a:rPr lang="es-MX" sz="1050" dirty="0" smtClean="0">
                <a:solidFill>
                  <a:schemeClr val="bg1"/>
                </a:solidFill>
              </a:rPr>
              <a:t>www.kcet.org</a:t>
            </a:r>
            <a:endParaRPr lang="es-MX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8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3523" y="276381"/>
            <a:ext cx="6705622" cy="1280890"/>
          </a:xfrm>
        </p:spPr>
        <p:txBody>
          <a:bodyPr/>
          <a:lstStyle/>
          <a:p>
            <a:pPr algn="ctr"/>
            <a:r>
              <a:rPr lang="es-MX" b="1" dirty="0" smtClean="0"/>
              <a:t>CARACTERÍSTICAS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61934" y="815394"/>
            <a:ext cx="5215385" cy="3777622"/>
          </a:xfrm>
        </p:spPr>
        <p:txBody>
          <a:bodyPr>
            <a:normAutofit/>
          </a:bodyPr>
          <a:lstStyle/>
          <a:p>
            <a:pPr algn="just"/>
            <a:r>
              <a:rPr lang="es-MX" sz="2400" dirty="0" err="1"/>
              <a:t>Rosetófilas</a:t>
            </a:r>
            <a:r>
              <a:rPr lang="es-MX" sz="2400" dirty="0"/>
              <a:t> acaules o caulescentes y entonces </a:t>
            </a:r>
            <a:r>
              <a:rPr lang="es-MX" sz="2400" dirty="0" smtClean="0"/>
              <a:t>arborescentes.</a:t>
            </a:r>
          </a:p>
          <a:p>
            <a:pPr algn="just"/>
            <a:r>
              <a:rPr lang="es-MX" sz="2400" dirty="0"/>
              <a:t>Tallos simples, ramificados o ausentes, </a:t>
            </a:r>
            <a:r>
              <a:rPr lang="es-MX" sz="2400" dirty="0" err="1"/>
              <a:t>rizomatosos</a:t>
            </a:r>
            <a:r>
              <a:rPr lang="es-MX" sz="2400" dirty="0"/>
              <a:t> o presencia de </a:t>
            </a:r>
            <a:r>
              <a:rPr lang="es-MX" sz="2400" dirty="0" smtClean="0"/>
              <a:t>cormo-bulbos.</a:t>
            </a:r>
          </a:p>
          <a:p>
            <a:pPr algn="just"/>
            <a:endParaRPr lang="es-MX" sz="2400" dirty="0"/>
          </a:p>
          <a:p>
            <a:pPr algn="just"/>
            <a:endParaRPr lang="es-MX" sz="2400" dirty="0" smtClean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499" y="916826"/>
            <a:ext cx="4022501" cy="301687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169499" y="3657242"/>
            <a:ext cx="21293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worldofsucculents.com</a:t>
            </a:r>
            <a:endParaRPr lang="es-MX" sz="1000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934" y="3181082"/>
            <a:ext cx="5948698" cy="367691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142176" y="6550019"/>
            <a:ext cx="246415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b="1" dirty="0">
                <a:solidFill>
                  <a:schemeClr val="bg1"/>
                </a:solidFill>
              </a:rPr>
              <a:t>http://</a:t>
            </a:r>
            <a:r>
              <a:rPr lang="es-MX" sz="1000" b="1" dirty="0" smtClean="0">
                <a:solidFill>
                  <a:schemeClr val="bg1"/>
                </a:solidFill>
              </a:rPr>
              <a:t>www.qjure.com</a:t>
            </a:r>
            <a:endParaRPr lang="es-MX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4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22468" y="121834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HOJAS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22468" y="1402724"/>
            <a:ext cx="4026817" cy="3777622"/>
          </a:xfrm>
        </p:spPr>
        <p:txBody>
          <a:bodyPr>
            <a:noAutofit/>
          </a:bodyPr>
          <a:lstStyle/>
          <a:p>
            <a:r>
              <a:rPr lang="es-MX" sz="2400" dirty="0" smtClean="0"/>
              <a:t>Hojas </a:t>
            </a:r>
            <a:r>
              <a:rPr lang="es-MX" sz="2400" dirty="0"/>
              <a:t>dispuestas en espiral</a:t>
            </a:r>
            <a:r>
              <a:rPr lang="es-MX" sz="2400" dirty="0" smtClean="0"/>
              <a:t>, </a:t>
            </a:r>
            <a:r>
              <a:rPr lang="es-MX" sz="2400" dirty="0"/>
              <a:t>en rosetas densas o </a:t>
            </a:r>
            <a:r>
              <a:rPr lang="es-MX" sz="2400" dirty="0" smtClean="0"/>
              <a:t>laxas.</a:t>
            </a:r>
          </a:p>
          <a:p>
            <a:endParaRPr lang="es-MX" sz="2400" dirty="0" smtClean="0"/>
          </a:p>
          <a:p>
            <a:r>
              <a:rPr lang="es-MX" sz="2400" dirty="0" smtClean="0"/>
              <a:t>Erectas </a:t>
            </a:r>
            <a:r>
              <a:rPr lang="es-MX" sz="2400" dirty="0"/>
              <a:t>o recurvadas, lineares, lanceoladas o </a:t>
            </a:r>
            <a:r>
              <a:rPr lang="es-MX" sz="2400" dirty="0" smtClean="0"/>
              <a:t>deltoides, ápice </a:t>
            </a:r>
            <a:r>
              <a:rPr lang="es-MX" sz="2400" dirty="0"/>
              <a:t>con espina </a:t>
            </a:r>
            <a:r>
              <a:rPr lang="es-MX" sz="2400" dirty="0" smtClean="0"/>
              <a:t>terminal. </a:t>
            </a:r>
          </a:p>
          <a:p>
            <a:endParaRPr lang="es-MX" sz="2400" dirty="0" smtClean="0"/>
          </a:p>
          <a:p>
            <a:r>
              <a:rPr lang="es-MX" sz="2400" dirty="0"/>
              <a:t>M</a:t>
            </a:r>
            <a:r>
              <a:rPr lang="es-MX" sz="2400" dirty="0" smtClean="0"/>
              <a:t>argen dentado.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285" y="1880315"/>
            <a:ext cx="5848832" cy="388314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349285" y="5509541"/>
            <a:ext cx="244271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b="1" dirty="0"/>
              <a:t>http://</a:t>
            </a:r>
            <a:r>
              <a:rPr lang="es-MX" sz="1050" b="1" dirty="0" smtClean="0"/>
              <a:t>www.ojodigital.com</a:t>
            </a:r>
            <a:endParaRPr lang="es-MX" sz="1050" b="1" dirty="0"/>
          </a:p>
        </p:txBody>
      </p:sp>
    </p:spTree>
    <p:extLst>
      <p:ext uri="{BB962C8B-B14F-4D97-AF65-F5344CB8AC3E}">
        <p14:creationId xmlns:p14="http://schemas.microsoft.com/office/powerpoint/2010/main" val="122648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55043" y="231820"/>
            <a:ext cx="8911687" cy="1312572"/>
          </a:xfrm>
        </p:spPr>
        <p:txBody>
          <a:bodyPr/>
          <a:lstStyle/>
          <a:p>
            <a:pPr algn="ctr"/>
            <a:r>
              <a:rPr lang="es-MX" b="1" dirty="0" smtClean="0"/>
              <a:t>INFLORESCENCIA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50575" y="1544392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Inflorescencias terminales </a:t>
            </a:r>
            <a:r>
              <a:rPr lang="es-MX" sz="2400" dirty="0" err="1"/>
              <a:t>racemosas</a:t>
            </a:r>
            <a:r>
              <a:rPr lang="es-MX" sz="2400" dirty="0"/>
              <a:t>, espiciformes o paniculadas con racimos laterales hasta de cuarto orden; pedúnculo con brácteas pareadas y bractéolas.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533" y="2856964"/>
            <a:ext cx="2812500" cy="37462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838" y="2884868"/>
            <a:ext cx="2839162" cy="377994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287533" y="6356993"/>
            <a:ext cx="19433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b="1" dirty="0"/>
              <a:t>http://</a:t>
            </a:r>
            <a:r>
              <a:rPr lang="es-MX" sz="1000" b="1" dirty="0" smtClean="0"/>
              <a:t>www.pd4pic.com</a:t>
            </a:r>
            <a:endParaRPr lang="es-MX" sz="1000" b="1" dirty="0"/>
          </a:p>
        </p:txBody>
      </p:sp>
      <p:sp>
        <p:nvSpPr>
          <p:cNvPr id="9" name="Rectángulo 8"/>
          <p:cNvSpPr/>
          <p:nvPr/>
        </p:nvSpPr>
        <p:spPr>
          <a:xfrm>
            <a:off x="9352838" y="6356992"/>
            <a:ext cx="24475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b="1" dirty="0"/>
              <a:t>https://</a:t>
            </a:r>
            <a:r>
              <a:rPr lang="es-MX" sz="1000" b="1" dirty="0" smtClean="0"/>
              <a:t>thumbs.dreamstime.com</a:t>
            </a:r>
            <a:endParaRPr lang="es-MX" sz="1000" b="1" dirty="0"/>
          </a:p>
        </p:txBody>
      </p:sp>
    </p:spTree>
    <p:extLst>
      <p:ext uri="{BB962C8B-B14F-4D97-AF65-F5344CB8AC3E}">
        <p14:creationId xmlns:p14="http://schemas.microsoft.com/office/powerpoint/2010/main" val="402249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66" y="127279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FLOR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67005" y="1863143"/>
            <a:ext cx="5872208" cy="3777622"/>
          </a:xfrm>
        </p:spPr>
        <p:txBody>
          <a:bodyPr>
            <a:normAutofit/>
          </a:bodyPr>
          <a:lstStyle/>
          <a:p>
            <a:r>
              <a:rPr lang="es-MX" sz="2400" dirty="0"/>
              <a:t>Flores bisexuales, actinomorfas a ligeramente zigomorfas, a veces </a:t>
            </a:r>
            <a:r>
              <a:rPr lang="es-MX" sz="2400" dirty="0" smtClean="0"/>
              <a:t>aromáticas.</a:t>
            </a:r>
          </a:p>
          <a:p>
            <a:r>
              <a:rPr lang="es-MX" sz="2400" dirty="0" err="1" smtClean="0"/>
              <a:t>Gamotépalo</a:t>
            </a:r>
            <a:r>
              <a:rPr lang="es-MX" sz="2400" dirty="0" smtClean="0"/>
              <a:t> </a:t>
            </a:r>
            <a:r>
              <a:rPr lang="es-MX" sz="2400" dirty="0"/>
              <a:t>o </a:t>
            </a:r>
            <a:r>
              <a:rPr lang="es-MX" sz="2400" dirty="0" err="1"/>
              <a:t>politépalo</a:t>
            </a:r>
            <a:r>
              <a:rPr lang="es-MX" sz="2400" dirty="0"/>
              <a:t>; tépalos 6, 2 </a:t>
            </a:r>
            <a:endParaRPr lang="es-MX" sz="2400" dirty="0" smtClean="0"/>
          </a:p>
          <a:p>
            <a:r>
              <a:rPr lang="es-MX" sz="2400" dirty="0" smtClean="0"/>
              <a:t>Estambres 6</a:t>
            </a:r>
            <a:r>
              <a:rPr lang="es-MX" sz="2400" dirty="0"/>
              <a:t> inclusos </a:t>
            </a:r>
            <a:r>
              <a:rPr lang="es-MX" sz="2400" dirty="0" smtClean="0"/>
              <a:t>o </a:t>
            </a:r>
            <a:r>
              <a:rPr lang="es-MX" sz="2400" dirty="0" err="1" smtClean="0"/>
              <a:t>exertos</a:t>
            </a:r>
            <a:endParaRPr lang="es-MX" sz="2400" dirty="0" smtClean="0"/>
          </a:p>
          <a:p>
            <a:r>
              <a:rPr lang="es-MX" sz="2400" dirty="0" smtClean="0"/>
              <a:t>Ovario </a:t>
            </a:r>
            <a:r>
              <a:rPr lang="es-MX" sz="2400" dirty="0"/>
              <a:t>ínfero, 3-carpelar, </a:t>
            </a:r>
            <a:r>
              <a:rPr lang="es-MX" sz="2400" dirty="0" smtClean="0"/>
              <a:t>3-locular</a:t>
            </a:r>
            <a:r>
              <a:rPr lang="es-MX" sz="2400" dirty="0"/>
              <a:t>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718" y="548783"/>
            <a:ext cx="4078310" cy="609027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791718" y="6639059"/>
            <a:ext cx="194900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b="1" dirty="0"/>
              <a:t>http://</a:t>
            </a:r>
            <a:r>
              <a:rPr lang="es-MX" sz="1000" b="1" dirty="0" smtClean="0"/>
              <a:t>sites.zf.jcu.cz</a:t>
            </a:r>
            <a:endParaRPr lang="es-MX" sz="1000" b="1" dirty="0"/>
          </a:p>
        </p:txBody>
      </p:sp>
    </p:spTree>
    <p:extLst>
      <p:ext uri="{BB962C8B-B14F-4D97-AF65-F5344CB8AC3E}">
        <p14:creationId xmlns:p14="http://schemas.microsoft.com/office/powerpoint/2010/main" val="143274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8373" y="0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FRUTO Y SEMILLA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17432" y="2133600"/>
            <a:ext cx="3863662" cy="3777622"/>
          </a:xfrm>
        </p:spPr>
        <p:txBody>
          <a:bodyPr>
            <a:normAutofit fontScale="92500"/>
          </a:bodyPr>
          <a:lstStyle/>
          <a:p>
            <a:r>
              <a:rPr lang="es-MX" sz="2400" dirty="0"/>
              <a:t>Frutos capsulares con dehiscencia </a:t>
            </a:r>
            <a:r>
              <a:rPr lang="es-MX" sz="2400" dirty="0" smtClean="0"/>
              <a:t>loculicida.</a:t>
            </a:r>
          </a:p>
          <a:p>
            <a:endParaRPr lang="es-MX" sz="2400" dirty="0"/>
          </a:p>
          <a:p>
            <a:r>
              <a:rPr lang="es-MX" sz="2400" dirty="0"/>
              <a:t>S</a:t>
            </a:r>
            <a:r>
              <a:rPr lang="es-MX" sz="2400" dirty="0" smtClean="0"/>
              <a:t>emillas </a:t>
            </a:r>
            <a:r>
              <a:rPr lang="es-MX" sz="2400" dirty="0" err="1"/>
              <a:t>lunulares</a:t>
            </a:r>
            <a:r>
              <a:rPr lang="es-MX" sz="2400" dirty="0" smtClean="0"/>
              <a:t>, triangulares</a:t>
            </a:r>
            <a:r>
              <a:rPr lang="es-MX" sz="2400" dirty="0"/>
              <a:t>, aplanadas, angostamente aladas en la porción convexa a </a:t>
            </a:r>
            <a:r>
              <a:rPr lang="es-MX" sz="2400" dirty="0" smtClean="0"/>
              <a:t>semiesféricas.</a:t>
            </a:r>
            <a:endParaRPr lang="es-MX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017" y="1280890"/>
            <a:ext cx="6350000" cy="48133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471017" y="5788111"/>
            <a:ext cx="217225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b="1" smtClean="0"/>
              <a:t>http://farm4.static.flickr.com</a:t>
            </a:r>
            <a:endParaRPr lang="es-MX" sz="1000" b="1" dirty="0"/>
          </a:p>
        </p:txBody>
      </p:sp>
    </p:spTree>
    <p:extLst>
      <p:ext uri="{BB962C8B-B14F-4D97-AF65-F5344CB8AC3E}">
        <p14:creationId xmlns:p14="http://schemas.microsoft.com/office/powerpoint/2010/main" val="63014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29243" y="146128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HISTORIA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29243" y="1427018"/>
            <a:ext cx="4161166" cy="5430982"/>
          </a:xfrm>
        </p:spPr>
        <p:txBody>
          <a:bodyPr>
            <a:normAutofit lnSpcReduction="10000"/>
          </a:bodyPr>
          <a:lstStyle/>
          <a:p>
            <a:r>
              <a:rPr lang="es-MX" sz="2000" dirty="0" smtClean="0"/>
              <a:t>Propagación vegetativa rec</a:t>
            </a:r>
            <a:r>
              <a:rPr lang="es-MX" sz="2000" dirty="0"/>
              <a:t>u</a:t>
            </a:r>
            <a:r>
              <a:rPr lang="es-MX" sz="2000" dirty="0" smtClean="0"/>
              <a:t>rrente (corte </a:t>
            </a:r>
            <a:r>
              <a:rPr lang="es-MX" sz="2000" dirty="0"/>
              <a:t>del </a:t>
            </a:r>
            <a:r>
              <a:rPr lang="es-MX" sz="2000" dirty="0" smtClean="0"/>
              <a:t>escapo floral).</a:t>
            </a:r>
          </a:p>
          <a:p>
            <a:r>
              <a:rPr lang="es-MX" sz="2000" dirty="0" smtClean="0"/>
              <a:t> 2 líneas evolutivas divergentes durante </a:t>
            </a:r>
            <a:r>
              <a:rPr lang="es-MX" sz="2000" dirty="0"/>
              <a:t>su </a:t>
            </a:r>
            <a:r>
              <a:rPr lang="es-MX" sz="2000" dirty="0" smtClean="0"/>
              <a:t>domesticación</a:t>
            </a:r>
            <a:r>
              <a:rPr lang="es-MX" sz="2000" dirty="0"/>
              <a:t>: </a:t>
            </a:r>
            <a:endParaRPr lang="es-MX" sz="2000" dirty="0" smtClean="0"/>
          </a:p>
          <a:p>
            <a:r>
              <a:rPr lang="es-MX" sz="2000" dirty="0" smtClean="0"/>
              <a:t>Producción </a:t>
            </a:r>
            <a:r>
              <a:rPr lang="es-MX" sz="2000" dirty="0"/>
              <a:t>de </a:t>
            </a:r>
            <a:r>
              <a:rPr lang="es-MX" sz="2000" dirty="0" smtClean="0"/>
              <a:t>alimento</a:t>
            </a:r>
            <a:endParaRPr lang="es-MX" sz="2000" dirty="0"/>
          </a:p>
          <a:p>
            <a:pPr lvl="1"/>
            <a:r>
              <a:rPr lang="es-MX" dirty="0" smtClean="0"/>
              <a:t>Gigantismo y alta concentración </a:t>
            </a:r>
            <a:r>
              <a:rPr lang="es-MX" dirty="0"/>
              <a:t>de </a:t>
            </a:r>
            <a:r>
              <a:rPr lang="es-MX" dirty="0" smtClean="0"/>
              <a:t>carbohidratos </a:t>
            </a:r>
            <a:r>
              <a:rPr lang="es-MX" dirty="0"/>
              <a:t>en el </a:t>
            </a:r>
            <a:r>
              <a:rPr lang="es-MX" dirty="0" smtClean="0"/>
              <a:t>tallo.</a:t>
            </a:r>
          </a:p>
          <a:p>
            <a:r>
              <a:rPr lang="es-MX" sz="2000" dirty="0"/>
              <a:t>P</a:t>
            </a:r>
            <a:r>
              <a:rPr lang="es-MX" sz="2000" dirty="0" smtClean="0"/>
              <a:t>roducción </a:t>
            </a:r>
            <a:r>
              <a:rPr lang="es-MX" sz="2000" dirty="0"/>
              <a:t>de </a:t>
            </a:r>
            <a:r>
              <a:rPr lang="es-MX" sz="2000" dirty="0" smtClean="0"/>
              <a:t>fibra </a:t>
            </a:r>
          </a:p>
          <a:p>
            <a:pPr lvl="1"/>
            <a:r>
              <a:rPr lang="es-MX" dirty="0" smtClean="0"/>
              <a:t>Gigantismo en hoja</a:t>
            </a:r>
            <a:r>
              <a:rPr lang="es-MX" dirty="0"/>
              <a:t>, alta </a:t>
            </a:r>
            <a:r>
              <a:rPr lang="es-MX" dirty="0" smtClean="0"/>
              <a:t>cantidad relativa </a:t>
            </a:r>
            <a:r>
              <a:rPr lang="es-MX" dirty="0"/>
              <a:t>de </a:t>
            </a:r>
            <a:r>
              <a:rPr lang="es-MX" dirty="0" smtClean="0"/>
              <a:t>fibra larga </a:t>
            </a:r>
            <a:r>
              <a:rPr lang="es-MX" dirty="0"/>
              <a:t>y </a:t>
            </a:r>
            <a:r>
              <a:rPr lang="es-MX" dirty="0" smtClean="0"/>
              <a:t>baja </a:t>
            </a:r>
            <a:r>
              <a:rPr lang="es-MX" sz="2000" dirty="0" smtClean="0"/>
              <a:t> </a:t>
            </a:r>
            <a:r>
              <a:rPr lang="es-MX" dirty="0" err="1" smtClean="0"/>
              <a:t>espinosidad</a:t>
            </a:r>
            <a:endParaRPr lang="es-MX" dirty="0" smtClean="0"/>
          </a:p>
          <a:p>
            <a:r>
              <a:rPr lang="es-MX" sz="2000" dirty="0" smtClean="0"/>
              <a:t>9000 años</a:t>
            </a:r>
          </a:p>
          <a:p>
            <a:r>
              <a:rPr lang="es-MX" sz="2000" dirty="0" smtClean="0"/>
              <a:t>Jalisco y Yucatán </a:t>
            </a:r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572" y="1857374"/>
            <a:ext cx="5621173" cy="421588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111656" y="6611779"/>
            <a:ext cx="25234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www.nzenzeflowerspauwels.be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93233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3262" y="658091"/>
            <a:ext cx="10159580" cy="6199909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2592925" y="2317173"/>
            <a:ext cx="763339" cy="810491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Elipse 5"/>
          <p:cNvSpPr/>
          <p:nvPr/>
        </p:nvSpPr>
        <p:spPr>
          <a:xfrm>
            <a:off x="9707234" y="2317173"/>
            <a:ext cx="763339" cy="810491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216881" y="6465860"/>
            <a:ext cx="25727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err="1" smtClean="0"/>
              <a:t>Zizumbo</a:t>
            </a:r>
            <a:r>
              <a:rPr lang="es-MX" sz="1050" dirty="0" smtClean="0"/>
              <a:t> </a:t>
            </a:r>
            <a:r>
              <a:rPr lang="es-MX" sz="1050" i="1" dirty="0" smtClean="0"/>
              <a:t>et al</a:t>
            </a:r>
            <a:r>
              <a:rPr lang="es-MX" sz="1050" dirty="0" smtClean="0"/>
              <a:t>., 2008</a:t>
            </a:r>
            <a:endParaRPr lang="es-MX" sz="1050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826689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b="1" dirty="0" smtClean="0"/>
              <a:t>CENTRO DE ORIGEN </a:t>
            </a:r>
            <a:endParaRPr lang="es-MX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335" y="1422399"/>
            <a:ext cx="1598050" cy="91754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0476018" y="2109108"/>
            <a:ext cx="118494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900" dirty="0"/>
              <a:t>http://elmundo.sv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200" y="1420786"/>
            <a:ext cx="1281665" cy="848016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650106" y="2179672"/>
            <a:ext cx="28719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www.ciudadypoder.mx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13705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425429" y="0"/>
            <a:ext cx="565785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MX" altLang="es-MX" sz="4400" b="1" dirty="0"/>
              <a:t>Presentación</a:t>
            </a:r>
            <a:endParaRPr lang="es-ES" altLang="es-MX" sz="4400" b="1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207568" y="1268761"/>
            <a:ext cx="7881938" cy="5324475"/>
          </a:xfrm>
        </p:spPr>
        <p:txBody>
          <a:bodyPr>
            <a:normAutofit lnSpcReduction="10000"/>
          </a:bodyPr>
          <a:lstStyle/>
          <a:p>
            <a:pPr algn="just"/>
            <a:endParaRPr lang="es-ES" alt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familia </a:t>
            </a:r>
            <a:r>
              <a:rPr lang="es-MX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Agavaceae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proviene de la palabra 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griega “agave” que significa “noble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”, 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hace referencia a 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alta inflorescencia 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presentan. </a:t>
            </a:r>
            <a:r>
              <a:rPr lang="es-ES" alt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México los agaves han tenido y tienen una gran importancia económica y cultural para numerosos pueblos indígenas desde la época prehispánica. Se han utilizado como fuente de alimentos, bebidas, medicina, combustible etc. (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Fierro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2004). </a:t>
            </a:r>
            <a:endParaRPr lang="es-MX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alt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64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USOS</a:t>
            </a:r>
            <a:endParaRPr lang="es-MX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6055" y="1064413"/>
            <a:ext cx="3659433" cy="2101111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83314" y="2727518"/>
            <a:ext cx="1558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elmundo.sv</a:t>
            </a:r>
            <a:endParaRPr lang="es-MX" sz="1000" dirty="0"/>
          </a:p>
        </p:txBody>
      </p:sp>
      <p:pic>
        <p:nvPicPr>
          <p:cNvPr id="6" name="Marcador de contenido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684" y="1338556"/>
            <a:ext cx="4223983" cy="266454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230617" y="3682882"/>
            <a:ext cx="276895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www.cocinadelirante.com</a:t>
            </a:r>
            <a:endParaRPr lang="es-MX" sz="1000" dirty="0"/>
          </a:p>
        </p:txBody>
      </p:sp>
      <p:pic>
        <p:nvPicPr>
          <p:cNvPr id="8" name="Picture 4" descr="http://4.bp.blogspot.com/-SBT7OUSTYkY/UVs06M2fxLI/AAAAAAAAAxQ/lQIx-Jr4qmo/s1600/mixio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431" y="2670830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7202931" y="6611779"/>
            <a:ext cx="20553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https://www.nuevamujer.com</a:t>
            </a:r>
          </a:p>
        </p:txBody>
      </p:sp>
    </p:spTree>
    <p:extLst>
      <p:ext uri="{BB962C8B-B14F-4D97-AF65-F5344CB8AC3E}">
        <p14:creationId xmlns:p14="http://schemas.microsoft.com/office/powerpoint/2010/main" val="312862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8982" y="0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USOS</a:t>
            </a:r>
            <a:br>
              <a:rPr lang="es-MX" b="1" dirty="0" smtClean="0"/>
            </a:br>
            <a:r>
              <a:rPr lang="es-MX" b="1" dirty="0" smtClean="0"/>
              <a:t>HENEQUÉN </a:t>
            </a:r>
            <a:endParaRPr lang="es-MX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762" y="1280890"/>
            <a:ext cx="4724176" cy="314372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08825" y="4185635"/>
            <a:ext cx="18934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tecnoagro.com.mx</a:t>
            </a:r>
            <a:endParaRPr lang="es-MX" sz="1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773" y="883904"/>
            <a:ext cx="3848227" cy="312298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0189529" y="3609902"/>
            <a:ext cx="20024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www.sancristobal.com</a:t>
            </a:r>
            <a:endParaRPr lang="es-MX" sz="1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9173" y="3834014"/>
            <a:ext cx="5266775" cy="302398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663138" y="6313792"/>
            <a:ext cx="1558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elmundo.sv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05222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8506" y="280442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BARBACOA</a:t>
            </a:r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8450" t="28159" r="70317" b="42531"/>
          <a:stretch/>
        </p:blipFill>
        <p:spPr>
          <a:xfrm>
            <a:off x="231820" y="1291921"/>
            <a:ext cx="4043966" cy="3138601"/>
          </a:xfrm>
          <a:prstGeom prst="rect">
            <a:avLst/>
          </a:prstGeom>
        </p:spPr>
      </p:pic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726" y="922985"/>
            <a:ext cx="5044225" cy="3181968"/>
          </a:xfrm>
        </p:spPr>
      </p:pic>
      <p:sp>
        <p:nvSpPr>
          <p:cNvPr id="9" name="Rectángulo 8"/>
          <p:cNvSpPr/>
          <p:nvPr/>
        </p:nvSpPr>
        <p:spPr>
          <a:xfrm>
            <a:off x="7147775" y="3760631"/>
            <a:ext cx="276895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www.cocinadelirante.com</a:t>
            </a:r>
            <a:endParaRPr lang="es-MX" sz="1000" dirty="0"/>
          </a:p>
        </p:txBody>
      </p:sp>
      <p:sp>
        <p:nvSpPr>
          <p:cNvPr id="3" name="Rectángulo 2"/>
          <p:cNvSpPr/>
          <p:nvPr/>
        </p:nvSpPr>
        <p:spPr>
          <a:xfrm>
            <a:off x="97957" y="3981843"/>
            <a:ext cx="24603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revistabuenviaje.com</a:t>
            </a:r>
            <a:endParaRPr lang="es-MX" sz="1000" dirty="0"/>
          </a:p>
        </p:txBody>
      </p:sp>
      <p:pic>
        <p:nvPicPr>
          <p:cNvPr id="1026" name="Picture 2" descr="Resultado de imagen para barbacoa con hojas de agav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819" y="4104954"/>
            <a:ext cx="5541382" cy="277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636819" y="6475535"/>
            <a:ext cx="25457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blog.seccionamarilla.com.mx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74046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3979" y="0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MIXOTES</a:t>
            </a:r>
            <a:endParaRPr lang="es-MX" b="1" dirty="0"/>
          </a:p>
        </p:txBody>
      </p:sp>
      <p:pic>
        <p:nvPicPr>
          <p:cNvPr id="2050" name="Picture 2" descr="Resultado de imagen para mixiotes con hojas de aga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95" y="1357628"/>
            <a:ext cx="2744537" cy="205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4.bp.blogspot.com/-SBT7OUSTYkY/UVs06M2fxLI/AAAAAAAAAxQ/lQIx-Jr4qmo/s1600/mixio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2153" y="2571750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2.bp.blogspot.com/-RZcK5Hlhtig/TitZx94y6BI/AAAAAAAAA54/tXASpUPHWN0/s320/hoja+o+pelicula+de+mixio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95" y="3817531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451853" y="6332454"/>
            <a:ext cx="28354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elfogondelena.blogspot.com</a:t>
            </a:r>
            <a:endParaRPr lang="es-MX" sz="1000" dirty="0"/>
          </a:p>
        </p:txBody>
      </p:sp>
      <p:sp>
        <p:nvSpPr>
          <p:cNvPr id="6" name="AutoShape 8" descr="https://media.metrolatam.com/2018/02/13/mixote1660x550-1200x80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9823" y="1280890"/>
            <a:ext cx="5166837" cy="344455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960130" y="6578675"/>
            <a:ext cx="20553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https://www.nuevamujer.com</a:t>
            </a:r>
          </a:p>
        </p:txBody>
      </p:sp>
    </p:spTree>
    <p:extLst>
      <p:ext uri="{BB962C8B-B14F-4D97-AF65-F5344CB8AC3E}">
        <p14:creationId xmlns:p14="http://schemas.microsoft.com/office/powerpoint/2010/main" val="316953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03378" y="0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SALSAS</a:t>
            </a:r>
            <a:endParaRPr lang="es-MX" b="1" dirty="0"/>
          </a:p>
        </p:txBody>
      </p:sp>
      <p:pic>
        <p:nvPicPr>
          <p:cNvPr id="4098" name="Picture 2" descr="Resultado de imagen para salsa borracha con pulq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2" y="2133600"/>
            <a:ext cx="6553200" cy="414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8710863" y="3284621"/>
            <a:ext cx="2586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Salsa borracha (con Pulque)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249968" y="6408639"/>
            <a:ext cx="22573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http://www.cocinadelirante.com</a:t>
            </a:r>
          </a:p>
        </p:txBody>
      </p:sp>
    </p:spTree>
    <p:extLst>
      <p:ext uri="{BB962C8B-B14F-4D97-AF65-F5344CB8AC3E}">
        <p14:creationId xmlns:p14="http://schemas.microsoft.com/office/powerpoint/2010/main" val="367486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8796" y="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/>
              <a:t>PAN</a:t>
            </a:r>
            <a:br>
              <a:rPr lang="es-MX" b="1" dirty="0" smtClean="0"/>
            </a:b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3074" name="Picture 2" descr="Receta de Pan de pulq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48" y="1264555"/>
            <a:ext cx="5379374" cy="402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an sin horno Â¡fÃ¡cil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904" y="1370061"/>
            <a:ext cx="5000291" cy="436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336048" y="5047674"/>
            <a:ext cx="20858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 smtClean="0"/>
              <a:t>https://www.recetasgratis.net/</a:t>
            </a:r>
            <a:endParaRPr lang="es-MX" sz="1000" dirty="0"/>
          </a:p>
        </p:txBody>
      </p:sp>
      <p:sp>
        <p:nvSpPr>
          <p:cNvPr id="5" name="Rectángulo 4"/>
          <p:cNvSpPr/>
          <p:nvPr/>
        </p:nvSpPr>
        <p:spPr>
          <a:xfrm>
            <a:off x="9592963" y="5827220"/>
            <a:ext cx="23134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http://www.cocinadelirante.com/</a:t>
            </a:r>
          </a:p>
        </p:txBody>
      </p:sp>
    </p:spTree>
    <p:extLst>
      <p:ext uri="{BB962C8B-B14F-4D97-AF65-F5344CB8AC3E}">
        <p14:creationId xmlns:p14="http://schemas.microsoft.com/office/powerpoint/2010/main" val="22435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869" y="-117470"/>
            <a:ext cx="9722539" cy="6905807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6121" y="2163651"/>
            <a:ext cx="5438662" cy="1280890"/>
          </a:xfrm>
        </p:spPr>
        <p:txBody>
          <a:bodyPr/>
          <a:lstStyle/>
          <a:p>
            <a:pPr algn="ctr"/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BEBIDAS</a:t>
            </a:r>
            <a:endParaRPr lang="es-MX" b="1" dirty="0"/>
          </a:p>
        </p:txBody>
      </p:sp>
      <p:sp>
        <p:nvSpPr>
          <p:cNvPr id="7" name="Rectángulo 6"/>
          <p:cNvSpPr/>
          <p:nvPr/>
        </p:nvSpPr>
        <p:spPr>
          <a:xfrm>
            <a:off x="2107086" y="6502309"/>
            <a:ext cx="22967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b="1" dirty="0"/>
              <a:t>https://</a:t>
            </a:r>
            <a:r>
              <a:rPr lang="es-MX" sz="1000" b="1" dirty="0" smtClean="0"/>
              <a:t>twitter.com/agavetip</a:t>
            </a:r>
            <a:endParaRPr lang="es-MX" sz="1000" b="1" dirty="0"/>
          </a:p>
        </p:txBody>
      </p:sp>
    </p:spTree>
    <p:extLst>
      <p:ext uri="{BB962C8B-B14F-4D97-AF65-F5344CB8AC3E}">
        <p14:creationId xmlns:p14="http://schemas.microsoft.com/office/powerpoint/2010/main" val="157710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1172" y="0"/>
            <a:ext cx="8911687" cy="811369"/>
          </a:xfrm>
        </p:spPr>
        <p:txBody>
          <a:bodyPr/>
          <a:lstStyle/>
          <a:p>
            <a:pPr algn="ctr"/>
            <a:r>
              <a:rPr lang="es-MX" b="1" dirty="0" smtClean="0"/>
              <a:t>MAYAHUEL</a:t>
            </a:r>
            <a:endParaRPr lang="es-MX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392" y="832714"/>
            <a:ext cx="7115856" cy="4546242"/>
          </a:xfrm>
        </p:spPr>
      </p:pic>
      <p:sp>
        <p:nvSpPr>
          <p:cNvPr id="5" name="Rectángulo 4"/>
          <p:cNvSpPr/>
          <p:nvPr/>
        </p:nvSpPr>
        <p:spPr>
          <a:xfrm>
            <a:off x="2301025" y="5682267"/>
            <a:ext cx="6469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rgbClr val="333333"/>
                </a:solidFill>
                <a:latin typeface="Helvetica Neue"/>
              </a:rPr>
              <a:t>A </a:t>
            </a:r>
            <a:r>
              <a:rPr lang="es-MX" b="1" dirty="0" err="1">
                <a:solidFill>
                  <a:srgbClr val="333333"/>
                </a:solidFill>
                <a:latin typeface="Helvetica Neue"/>
              </a:rPr>
              <a:t>Mayáhuel</a:t>
            </a:r>
            <a:r>
              <a:rPr lang="es-MX" b="1" dirty="0">
                <a:solidFill>
                  <a:srgbClr val="333333"/>
                </a:solidFill>
                <a:latin typeface="Helvetica Neue"/>
              </a:rPr>
              <a:t> se le representaba, habitualmente, brotando de una planta de maguey, o apareciendo junto a </a:t>
            </a:r>
            <a:r>
              <a:rPr lang="es-MX" b="1" dirty="0" smtClean="0">
                <a:solidFill>
                  <a:srgbClr val="333333"/>
                </a:solidFill>
                <a:latin typeface="Helvetica Neue"/>
              </a:rPr>
              <a:t>ella.</a:t>
            </a:r>
            <a:endParaRPr lang="es-MX" b="1" dirty="0"/>
          </a:p>
        </p:txBody>
      </p:sp>
      <p:sp>
        <p:nvSpPr>
          <p:cNvPr id="6" name="Rectángulo 5"/>
          <p:cNvSpPr/>
          <p:nvPr/>
        </p:nvSpPr>
        <p:spPr>
          <a:xfrm>
            <a:off x="9423042" y="6482487"/>
            <a:ext cx="276895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b="1" dirty="0"/>
              <a:t>http://</a:t>
            </a:r>
            <a:r>
              <a:rPr lang="es-MX" sz="1000" b="1" dirty="0" smtClean="0"/>
              <a:t>www.zonaarqueologica.com.mx</a:t>
            </a:r>
            <a:endParaRPr lang="es-MX" sz="1000" b="1" dirty="0"/>
          </a:p>
        </p:txBody>
      </p:sp>
    </p:spTree>
    <p:extLst>
      <p:ext uri="{BB962C8B-B14F-4D97-AF65-F5344CB8AC3E}">
        <p14:creationId xmlns:p14="http://schemas.microsoft.com/office/powerpoint/2010/main" val="210166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1252" y="0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PULQUE</a:t>
            </a:r>
            <a:endParaRPr lang="es-MX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53" y="1286355"/>
            <a:ext cx="4952595" cy="2680337"/>
          </a:xfrm>
        </p:spPr>
      </p:pic>
      <p:sp>
        <p:nvSpPr>
          <p:cNvPr id="5" name="Rectángulo 4"/>
          <p:cNvSpPr/>
          <p:nvPr/>
        </p:nvSpPr>
        <p:spPr>
          <a:xfrm>
            <a:off x="220653" y="3720471"/>
            <a:ext cx="19747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</a:t>
            </a:r>
            <a:r>
              <a:rPr lang="es-MX" sz="1000" dirty="0" smtClean="0">
                <a:solidFill>
                  <a:schemeClr val="bg1"/>
                </a:solidFill>
              </a:rPr>
              <a:t>www.alosanluis.com</a:t>
            </a:r>
            <a:endParaRPr lang="es-MX" sz="10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506" y="0"/>
            <a:ext cx="4168463" cy="277897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7920506" y="2503412"/>
            <a:ext cx="32583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https://www.elindependientedehidalgo.com.mx</a:t>
            </a:r>
            <a:r>
              <a:rPr lang="es-MX" sz="1000" dirty="0" smtClean="0">
                <a:solidFill>
                  <a:schemeClr val="bg1"/>
                </a:solidFill>
              </a:rPr>
              <a:t>/</a:t>
            </a:r>
            <a:endParaRPr lang="es-MX" sz="1000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941" y="3270543"/>
            <a:ext cx="5611030" cy="359105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202006" y="6615381"/>
            <a:ext cx="22124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labanderanoticias.com</a:t>
            </a:r>
            <a:endParaRPr lang="es-MX" sz="1000" dirty="0">
              <a:solidFill>
                <a:schemeClr val="bg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20653" y="432740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solidFill>
                  <a:srgbClr val="333333"/>
                </a:solidFill>
                <a:latin typeface="Helvetica Neue"/>
              </a:rPr>
              <a:t>El pulque mexicano</a:t>
            </a:r>
            <a:r>
              <a:rPr lang="es-MX" dirty="0" smtClean="0">
                <a:solidFill>
                  <a:srgbClr val="333333"/>
                </a:solidFill>
                <a:latin typeface="Helvetica Neue"/>
              </a:rPr>
              <a:t>, </a:t>
            </a:r>
            <a:r>
              <a:rPr lang="es-MX" dirty="0">
                <a:solidFill>
                  <a:srgbClr val="333333"/>
                </a:solidFill>
                <a:latin typeface="Helvetica Neue"/>
              </a:rPr>
              <a:t>tenía, en </a:t>
            </a:r>
            <a:r>
              <a:rPr lang="es-MX" dirty="0" smtClean="0">
                <a:solidFill>
                  <a:srgbClr val="333333"/>
                </a:solidFill>
                <a:latin typeface="Helvetica Neue"/>
              </a:rPr>
              <a:t>la época </a:t>
            </a:r>
            <a:r>
              <a:rPr lang="es-MX" dirty="0" err="1" smtClean="0">
                <a:solidFill>
                  <a:srgbClr val="333333"/>
                </a:solidFill>
                <a:latin typeface="Helvetica Neue"/>
              </a:rPr>
              <a:t>prehispanica</a:t>
            </a:r>
            <a:r>
              <a:rPr lang="es-MX" dirty="0" smtClean="0">
                <a:solidFill>
                  <a:srgbClr val="333333"/>
                </a:solidFill>
                <a:latin typeface="Helvetica Neue"/>
              </a:rPr>
              <a:t>, </a:t>
            </a:r>
            <a:r>
              <a:rPr lang="es-MX" dirty="0">
                <a:solidFill>
                  <a:srgbClr val="333333"/>
                </a:solidFill>
                <a:latin typeface="Helvetica Neue"/>
              </a:rPr>
              <a:t>su propia </a:t>
            </a:r>
            <a:r>
              <a:rPr lang="es-MX" dirty="0" smtClean="0">
                <a:solidFill>
                  <a:srgbClr val="333333"/>
                </a:solidFill>
                <a:latin typeface="Helvetica Neue"/>
              </a:rPr>
              <a:t>diosa </a:t>
            </a:r>
            <a:r>
              <a:rPr lang="es-MX" dirty="0" err="1">
                <a:solidFill>
                  <a:srgbClr val="333333"/>
                </a:solidFill>
                <a:latin typeface="Helvetica Neue"/>
              </a:rPr>
              <a:t>Mayáhuel</a:t>
            </a:r>
            <a:r>
              <a:rPr lang="es-MX" dirty="0">
                <a:solidFill>
                  <a:srgbClr val="333333"/>
                </a:solidFill>
                <a:latin typeface="Helvetica Neue"/>
              </a:rPr>
              <a:t>. Pulque significa en el idioma náhuatl, “vino de la tierra”.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05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4582" y="0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MEZCAL</a:t>
            </a:r>
            <a:endParaRPr lang="es-MX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62" y="1280890"/>
            <a:ext cx="6639575" cy="3778250"/>
          </a:xfrm>
        </p:spPr>
      </p:pic>
      <p:sp>
        <p:nvSpPr>
          <p:cNvPr id="5" name="Rectángulo 4"/>
          <p:cNvSpPr/>
          <p:nvPr/>
        </p:nvSpPr>
        <p:spPr>
          <a:xfrm>
            <a:off x="433588" y="4649273"/>
            <a:ext cx="24255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</a:t>
            </a:r>
            <a:r>
              <a:rPr lang="es-MX" sz="1000" dirty="0" smtClean="0">
                <a:solidFill>
                  <a:schemeClr val="bg1"/>
                </a:solidFill>
              </a:rPr>
              <a:t>sipse.com/mexico</a:t>
            </a:r>
            <a:endParaRPr lang="es-MX" sz="10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157" y="1280889"/>
            <a:ext cx="4481220" cy="336091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321631" y="3773510"/>
            <a:ext cx="22004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elempresario.mx</a:t>
            </a:r>
            <a:endParaRPr lang="es-MX" sz="1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110" y="3568634"/>
            <a:ext cx="4965745" cy="328936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859110" y="6340030"/>
            <a:ext cx="28719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www.ciudadypoder.mx</a:t>
            </a:r>
            <a:endParaRPr lang="es-MX" sz="1000" dirty="0">
              <a:solidFill>
                <a:schemeClr val="bg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960130" y="6578675"/>
            <a:ext cx="20553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https://www.nuevamujer.com</a:t>
            </a:r>
          </a:p>
        </p:txBody>
      </p:sp>
    </p:spTree>
    <p:extLst>
      <p:ext uri="{BB962C8B-B14F-4D97-AF65-F5344CB8AC3E}">
        <p14:creationId xmlns:p14="http://schemas.microsoft.com/office/powerpoint/2010/main" val="76706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>
          <a:xfrm>
            <a:off x="184752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altLang="es-MX" sz="4400" b="1" dirty="0"/>
              <a:t>Guión explicativo</a:t>
            </a:r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3071812" y="1628775"/>
            <a:ext cx="6172200" cy="381635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altLang="es-MX" sz="3200" dirty="0"/>
              <a:t>El presente trabajo, pretende dar a conocer más ampliamente las principales familias de angiospermas, que se presentan en el mundo. Esto con el objetivo de ser una ayuda al discente y al docente en el estudio de la unidad de aprendizaje </a:t>
            </a:r>
            <a:r>
              <a:rPr lang="es-MX" altLang="es-MX" sz="3200" b="1" dirty="0"/>
              <a:t>Angiospermas.</a:t>
            </a:r>
            <a:endParaRPr lang="es-MX" altLang="es-MX" sz="3200" dirty="0"/>
          </a:p>
          <a:p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2898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3522" y="0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BACANORA</a:t>
            </a:r>
            <a:endParaRPr lang="es-MX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06" y="1264555"/>
            <a:ext cx="3467100" cy="2552700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321" y="1264554"/>
            <a:ext cx="3214679" cy="428623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15606" y="3541690"/>
            <a:ext cx="290335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www.haciendalosmagueyes.com</a:t>
            </a:r>
            <a:endParaRPr lang="es-MX" sz="10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115" y="2145148"/>
            <a:ext cx="3859727" cy="283320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661365" y="55507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El BACANORA se elabora con Agave </a:t>
            </a:r>
            <a:r>
              <a:rPr lang="es-MX" dirty="0" smtClean="0">
                <a:solidFill>
                  <a:srgbClr val="000000"/>
                </a:solidFill>
                <a:latin typeface="Verdana" panose="020B0604030504040204" pitchFamily="34" charset="0"/>
              </a:rPr>
              <a:t>a</a:t>
            </a:r>
            <a:r>
              <a:rPr lang="es-MX" i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ngustifolia</a:t>
            </a:r>
            <a:r>
              <a:rPr lang="es-MX" dirty="0" smtClean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que crece en la región de la sierra sonorense.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8977321" y="5267460"/>
            <a:ext cx="301291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</a:t>
            </a:r>
            <a:r>
              <a:rPr lang="es-MX" sz="1000" dirty="0" smtClean="0">
                <a:solidFill>
                  <a:schemeClr val="bg1"/>
                </a:solidFill>
              </a:rPr>
              <a:t>www.facebook.com/BacanoraDeSon</a:t>
            </a:r>
            <a:endParaRPr lang="es-MX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81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7460" y="0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TEQUILA</a:t>
            </a:r>
            <a:endParaRPr lang="es-MX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28" y="1280890"/>
            <a:ext cx="5172075" cy="238125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331228" y="3394701"/>
            <a:ext cx="25571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dulcesregionaleselarrayan.com</a:t>
            </a:r>
            <a:endParaRPr lang="es-MX" sz="1000" dirty="0">
              <a:solidFill>
                <a:schemeClr val="bg1"/>
              </a:solidFill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265" y="3517811"/>
            <a:ext cx="5057857" cy="3346541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5283437" y="6611779"/>
            <a:ext cx="335828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www.brujuleamex.com</a:t>
            </a:r>
            <a:endParaRPr lang="es-MX" sz="1000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839" y="1280890"/>
            <a:ext cx="4621049" cy="2600422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8004049" y="3640922"/>
            <a:ext cx="19550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sinapsismx.com</a:t>
            </a:r>
            <a:endParaRPr lang="es-MX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09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5360" y="98897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ORNAMENTAL </a:t>
            </a:r>
            <a:endParaRPr lang="es-MX" b="1" dirty="0"/>
          </a:p>
        </p:txBody>
      </p:sp>
      <p:pic>
        <p:nvPicPr>
          <p:cNvPr id="5122" name="Picture 2" descr="AGAVE Victoria Regina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44" y="1379787"/>
            <a:ext cx="3548898" cy="354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09492" y="4682464"/>
            <a:ext cx="16754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www.ranchotissue.com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81689" y="5073134"/>
            <a:ext cx="246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>
                <a:solidFill>
                  <a:srgbClr val="000000"/>
                </a:solidFill>
                <a:latin typeface="Oxygen"/>
              </a:rPr>
              <a:t>A</a:t>
            </a:r>
            <a:r>
              <a:rPr lang="es-MX" i="1" dirty="0" smtClean="0">
                <a:solidFill>
                  <a:srgbClr val="000000"/>
                </a:solidFill>
                <a:latin typeface="Oxygen"/>
              </a:rPr>
              <a:t>gave victoria </a:t>
            </a:r>
            <a:r>
              <a:rPr lang="es-MX" i="1" dirty="0" err="1" smtClean="0">
                <a:solidFill>
                  <a:srgbClr val="000000"/>
                </a:solidFill>
                <a:latin typeface="Oxygen"/>
              </a:rPr>
              <a:t>reginae</a:t>
            </a:r>
            <a:endParaRPr lang="es-MX" b="0" i="1" u="none" strike="noStrike" dirty="0">
              <a:solidFill>
                <a:srgbClr val="000000"/>
              </a:solidFill>
              <a:effectLst/>
              <a:latin typeface="Oxygen"/>
            </a:endParaRPr>
          </a:p>
        </p:txBody>
      </p:sp>
      <p:pic>
        <p:nvPicPr>
          <p:cNvPr id="5124" name="Picture 4" descr="Resultado de imagen para agave americana margin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32" y="1379787"/>
            <a:ext cx="7627968" cy="397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9760889" y="5134689"/>
            <a:ext cx="21323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https://worldofsucculents.com/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256649" y="5442466"/>
            <a:ext cx="3570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s-MX" i="1" dirty="0">
                <a:solidFill>
                  <a:srgbClr val="19232D"/>
                </a:solidFill>
                <a:latin typeface="Roboto"/>
              </a:rPr>
              <a:t>Agave americana </a:t>
            </a:r>
            <a:r>
              <a:rPr lang="es-MX" i="1" dirty="0" smtClean="0">
                <a:solidFill>
                  <a:srgbClr val="19232D"/>
                </a:solidFill>
                <a:latin typeface="Roboto"/>
              </a:rPr>
              <a:t> </a:t>
            </a:r>
            <a:r>
              <a:rPr lang="es-MX" i="1" dirty="0" err="1" smtClean="0">
                <a:solidFill>
                  <a:srgbClr val="19232D"/>
                </a:solidFill>
                <a:latin typeface="Roboto"/>
              </a:rPr>
              <a:t>var</a:t>
            </a:r>
            <a:r>
              <a:rPr lang="es-MX" i="1" dirty="0" smtClean="0">
                <a:solidFill>
                  <a:srgbClr val="19232D"/>
                </a:solidFill>
                <a:latin typeface="Roboto"/>
              </a:rPr>
              <a:t>. </a:t>
            </a:r>
            <a:r>
              <a:rPr lang="es-MX" i="1" dirty="0" err="1" smtClean="0">
                <a:solidFill>
                  <a:srgbClr val="19232D"/>
                </a:solidFill>
                <a:latin typeface="Roboto"/>
              </a:rPr>
              <a:t>marginata</a:t>
            </a:r>
            <a:endParaRPr lang="es-MX" b="0" i="1" dirty="0">
              <a:solidFill>
                <a:srgbClr val="19232D"/>
              </a:solidFill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18097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426904" y="1451455"/>
            <a:ext cx="4883744" cy="4987981"/>
          </a:xfrm>
        </p:spPr>
        <p:txBody>
          <a:bodyPr>
            <a:normAutofit/>
          </a:bodyPr>
          <a:lstStyle/>
          <a:p>
            <a:r>
              <a:rPr lang="es-MX" sz="2400" dirty="0" smtClean="0"/>
              <a:t>El genero es endémico de México.</a:t>
            </a:r>
          </a:p>
          <a:p>
            <a:r>
              <a:rPr lang="es-MX" sz="2400" dirty="0" smtClean="0"/>
              <a:t> </a:t>
            </a:r>
          </a:p>
          <a:p>
            <a:r>
              <a:rPr lang="es-MX" sz="2400" dirty="0" smtClean="0"/>
              <a:t>Posee alrededor de 12 especies.</a:t>
            </a:r>
          </a:p>
          <a:p>
            <a:r>
              <a:rPr lang="es-MX" sz="2400" dirty="0" smtClean="0"/>
              <a:t> </a:t>
            </a:r>
          </a:p>
          <a:p>
            <a:r>
              <a:rPr lang="es-MX" sz="2400" i="1" dirty="0" smtClean="0"/>
              <a:t>P. tuberosa </a:t>
            </a:r>
            <a:r>
              <a:rPr lang="es-MX" sz="2400" dirty="0" smtClean="0"/>
              <a:t>no se conoce silvestre. 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314706" y="0"/>
            <a:ext cx="8911687" cy="1280890"/>
          </a:xfrm>
        </p:spPr>
        <p:txBody>
          <a:bodyPr/>
          <a:lstStyle/>
          <a:p>
            <a:pPr algn="ctr"/>
            <a:r>
              <a:rPr lang="es-MX" b="1" i="1" dirty="0" err="1" smtClean="0"/>
              <a:t>Polianthes</a:t>
            </a:r>
            <a:r>
              <a:rPr lang="es-MX" b="1" i="1" dirty="0" smtClean="0"/>
              <a:t> </a:t>
            </a:r>
            <a:endParaRPr lang="es-MX" b="1" i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749" y="1280890"/>
            <a:ext cx="6397251" cy="479793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9746656" y="6439436"/>
            <a:ext cx="194736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b="1" dirty="0"/>
              <a:t>http://</a:t>
            </a:r>
            <a:r>
              <a:rPr lang="es-MX" sz="1000" b="1" dirty="0" smtClean="0"/>
              <a:t>www.infoagro.com</a:t>
            </a:r>
            <a:endParaRPr lang="es-MX" sz="1000" b="1" dirty="0"/>
          </a:p>
        </p:txBody>
      </p:sp>
    </p:spTree>
    <p:extLst>
      <p:ext uri="{BB962C8B-B14F-4D97-AF65-F5344CB8AC3E}">
        <p14:creationId xmlns:p14="http://schemas.microsoft.com/office/powerpoint/2010/main" val="85818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3694" y="227067"/>
            <a:ext cx="8911687" cy="1280890"/>
          </a:xfrm>
        </p:spPr>
        <p:txBody>
          <a:bodyPr/>
          <a:lstStyle/>
          <a:p>
            <a:pPr algn="ctr"/>
            <a:r>
              <a:rPr lang="es-MX" b="1" dirty="0" smtClean="0"/>
              <a:t>YUCA</a:t>
            </a:r>
            <a:br>
              <a:rPr lang="es-MX" b="1" dirty="0" smtClean="0"/>
            </a:br>
            <a:r>
              <a:rPr lang="es-MX" b="1" dirty="0" err="1" smtClean="0"/>
              <a:t>Isote</a:t>
            </a:r>
            <a:r>
              <a:rPr lang="es-MX" b="1" dirty="0" smtClean="0"/>
              <a:t> </a:t>
            </a:r>
            <a:endParaRPr lang="es-MX" b="1" dirty="0"/>
          </a:p>
        </p:txBody>
      </p:sp>
      <p:pic>
        <p:nvPicPr>
          <p:cNvPr id="6146" name="Picture 2" descr="http://magazine.elsalvador.com/mg/imagen.aspx?idArt=5843734&amp;idCat=19975&amp;idImag=14004776&amp;res=1&amp;w=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01" y="1291389"/>
            <a:ext cx="5417231" cy="359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669434" y="5037039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http://magazine.elsalvador.com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046499" y="5160150"/>
            <a:ext cx="16898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https://www.pinterest.es</a:t>
            </a:r>
          </a:p>
        </p:txBody>
      </p:sp>
      <p:pic>
        <p:nvPicPr>
          <p:cNvPr id="6148" name="Picture 4" descr="Resultado de imagen para frituras de flores de izo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823" y="1507957"/>
            <a:ext cx="5289178" cy="352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6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84400" y="115888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MX" altLang="es-MX" sz="4400" b="1" dirty="0"/>
              <a:t>Bibliografía</a:t>
            </a:r>
            <a:endParaRPr lang="es-ES" altLang="es-MX" sz="4400" b="1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8050" y="1052514"/>
            <a:ext cx="7772400" cy="52292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n-GB" altLang="es-MX" sz="1400" dirty="0"/>
          </a:p>
          <a:p>
            <a:pPr marL="0" indent="0">
              <a:lnSpc>
                <a:spcPct val="80000"/>
              </a:lnSpc>
              <a:buNone/>
              <a:defRPr/>
            </a:pPr>
            <a:endParaRPr lang="en-US" altLang="es-MX" sz="1400" dirty="0"/>
          </a:p>
        </p:txBody>
      </p:sp>
      <p:sp>
        <p:nvSpPr>
          <p:cNvPr id="2" name="Rectángulo 1"/>
          <p:cNvSpPr/>
          <p:nvPr/>
        </p:nvSpPr>
        <p:spPr>
          <a:xfrm>
            <a:off x="1361209" y="1052514"/>
            <a:ext cx="1044286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/>
              <a:t>APG II. </a:t>
            </a:r>
            <a:r>
              <a:rPr lang="es-MX" sz="1400" dirty="0" err="1"/>
              <a:t>The</a:t>
            </a:r>
            <a:r>
              <a:rPr lang="es-MX" sz="1400" dirty="0"/>
              <a:t> </a:t>
            </a:r>
            <a:r>
              <a:rPr lang="es-MX" sz="1400" dirty="0" err="1"/>
              <a:t>Angiosperm</a:t>
            </a:r>
            <a:r>
              <a:rPr lang="es-MX" sz="1400" dirty="0"/>
              <a:t> </a:t>
            </a:r>
            <a:r>
              <a:rPr lang="es-MX" sz="1400" dirty="0" err="1"/>
              <a:t>Phylogenetic</a:t>
            </a:r>
            <a:r>
              <a:rPr lang="es-MX" sz="1400" dirty="0"/>
              <a:t> </a:t>
            </a:r>
            <a:r>
              <a:rPr lang="es-MX" sz="1400" dirty="0" err="1"/>
              <a:t>Group</a:t>
            </a:r>
            <a:r>
              <a:rPr lang="es-MX" sz="1400" dirty="0"/>
              <a:t>. 2003. </a:t>
            </a:r>
            <a:r>
              <a:rPr lang="es-MX" sz="1400" dirty="0" err="1"/>
              <a:t>An</a:t>
            </a:r>
            <a:r>
              <a:rPr lang="es-MX" sz="1400" dirty="0"/>
              <a:t> </a:t>
            </a:r>
            <a:r>
              <a:rPr lang="es-MX" sz="1400" dirty="0" err="1"/>
              <a:t>update</a:t>
            </a:r>
            <a:r>
              <a:rPr lang="es-MX" sz="1400" dirty="0"/>
              <a:t> of </a:t>
            </a:r>
            <a:r>
              <a:rPr lang="es-MX" sz="1400" dirty="0" err="1"/>
              <a:t>the</a:t>
            </a:r>
            <a:r>
              <a:rPr lang="es-MX" sz="1400" dirty="0"/>
              <a:t> </a:t>
            </a:r>
            <a:r>
              <a:rPr lang="es-MX" sz="1400" dirty="0" err="1"/>
              <a:t>Angiosperm</a:t>
            </a:r>
            <a:r>
              <a:rPr lang="es-MX" sz="1400" dirty="0"/>
              <a:t> </a:t>
            </a:r>
            <a:r>
              <a:rPr lang="es-MX" sz="1400" dirty="0" err="1"/>
              <a:t>Phylogeny</a:t>
            </a:r>
            <a:r>
              <a:rPr lang="es-MX" sz="1400" dirty="0"/>
              <a:t> </a:t>
            </a:r>
            <a:r>
              <a:rPr lang="es-MX" sz="1400" dirty="0" err="1"/>
              <a:t>Group</a:t>
            </a:r>
            <a:r>
              <a:rPr lang="es-MX" sz="1400" dirty="0"/>
              <a:t> </a:t>
            </a:r>
            <a:r>
              <a:rPr lang="es-MX" sz="1400" dirty="0" err="1"/>
              <a:t>classification</a:t>
            </a:r>
            <a:r>
              <a:rPr lang="es-MX" sz="1400" dirty="0"/>
              <a:t> </a:t>
            </a:r>
            <a:r>
              <a:rPr lang="es-MX" sz="1400" dirty="0" err="1"/>
              <a:t>for</a:t>
            </a:r>
            <a:r>
              <a:rPr lang="es-MX" sz="1400" dirty="0"/>
              <a:t> </a:t>
            </a:r>
            <a:r>
              <a:rPr lang="es-MX" sz="1400" dirty="0" err="1"/>
              <a:t>the</a:t>
            </a:r>
            <a:r>
              <a:rPr lang="es-MX" sz="1400" dirty="0"/>
              <a:t> </a:t>
            </a:r>
            <a:r>
              <a:rPr lang="es-MX" sz="1400" dirty="0" err="1"/>
              <a:t>orders</a:t>
            </a:r>
            <a:r>
              <a:rPr lang="es-MX" sz="1400" dirty="0"/>
              <a:t> and </a:t>
            </a:r>
            <a:r>
              <a:rPr lang="es-MX" sz="1400" dirty="0" err="1"/>
              <a:t>families</a:t>
            </a:r>
            <a:r>
              <a:rPr lang="es-MX" sz="1400" dirty="0"/>
              <a:t> of </a:t>
            </a:r>
            <a:r>
              <a:rPr lang="es-MX" sz="1400" dirty="0" err="1"/>
              <a:t>flowering</a:t>
            </a:r>
            <a:r>
              <a:rPr lang="es-MX" sz="1400" dirty="0"/>
              <a:t> </a:t>
            </a:r>
            <a:r>
              <a:rPr lang="es-MX" sz="1400" dirty="0" err="1"/>
              <a:t>plants</a:t>
            </a:r>
            <a:r>
              <a:rPr lang="es-MX" sz="1400" dirty="0"/>
              <a:t>: APG II. </a:t>
            </a:r>
            <a:r>
              <a:rPr lang="es-MX" sz="1400" dirty="0" err="1"/>
              <a:t>Botanical</a:t>
            </a:r>
            <a:r>
              <a:rPr lang="es-MX" sz="1400" dirty="0"/>
              <a:t> </a:t>
            </a:r>
            <a:r>
              <a:rPr lang="es-MX" sz="1400" dirty="0" err="1"/>
              <a:t>Journal</a:t>
            </a:r>
            <a:r>
              <a:rPr lang="es-MX" sz="1400" dirty="0"/>
              <a:t> of </a:t>
            </a:r>
            <a:r>
              <a:rPr lang="es-MX" sz="1400" dirty="0" err="1"/>
              <a:t>the</a:t>
            </a:r>
            <a:r>
              <a:rPr lang="es-MX" sz="1400" dirty="0"/>
              <a:t> </a:t>
            </a:r>
            <a:r>
              <a:rPr lang="es-MX" sz="1400" dirty="0" err="1"/>
              <a:t>Linnean</a:t>
            </a:r>
            <a:r>
              <a:rPr lang="es-MX" sz="1400" dirty="0"/>
              <a:t> </a:t>
            </a:r>
            <a:r>
              <a:rPr lang="es-MX" sz="1400" dirty="0" err="1"/>
              <a:t>Society</a:t>
            </a:r>
            <a:r>
              <a:rPr lang="es-MX" sz="1400" dirty="0"/>
              <a:t> 141 (4): 399–436. </a:t>
            </a:r>
            <a:endParaRPr lang="es-MX" sz="14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err="1" smtClean="0"/>
              <a:t>Cronquist</a:t>
            </a:r>
            <a:r>
              <a:rPr lang="es-MX" sz="1400" dirty="0"/>
              <a:t>, A. 1988 </a:t>
            </a:r>
            <a:r>
              <a:rPr lang="es-MX" sz="1400" dirty="0" err="1"/>
              <a:t>The</a:t>
            </a:r>
            <a:r>
              <a:rPr lang="es-MX" sz="1400" dirty="0"/>
              <a:t> </a:t>
            </a:r>
            <a:r>
              <a:rPr lang="es-MX" sz="1400" dirty="0" err="1"/>
              <a:t>evolution</a:t>
            </a:r>
            <a:r>
              <a:rPr lang="es-MX" sz="1400" dirty="0"/>
              <a:t> and </a:t>
            </a:r>
            <a:r>
              <a:rPr lang="es-MX" sz="1400" dirty="0" err="1"/>
              <a:t>classification</a:t>
            </a:r>
            <a:r>
              <a:rPr lang="es-MX" sz="1400" dirty="0"/>
              <a:t> of </a:t>
            </a:r>
            <a:r>
              <a:rPr lang="es-MX" sz="1400" dirty="0" err="1"/>
              <a:t>flowering</a:t>
            </a:r>
            <a:r>
              <a:rPr lang="es-MX" sz="1400" dirty="0"/>
              <a:t> </a:t>
            </a:r>
            <a:r>
              <a:rPr lang="es-MX" sz="1400" dirty="0" err="1"/>
              <a:t>plants</a:t>
            </a:r>
            <a:r>
              <a:rPr lang="es-MX" sz="1400" dirty="0"/>
              <a:t>. Ed. </a:t>
            </a:r>
            <a:r>
              <a:rPr lang="es-MX" sz="1400" dirty="0" err="1"/>
              <a:t>The</a:t>
            </a:r>
            <a:r>
              <a:rPr lang="es-MX" sz="1400" dirty="0"/>
              <a:t> New York </a:t>
            </a:r>
            <a:r>
              <a:rPr lang="es-MX" sz="1400" dirty="0" err="1"/>
              <a:t>Botanical</a:t>
            </a:r>
            <a:r>
              <a:rPr lang="es-MX" sz="1400" dirty="0"/>
              <a:t> Garden. 1-555. </a:t>
            </a:r>
            <a:endParaRPr lang="es-MX" sz="14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err="1" smtClean="0"/>
              <a:t>Dahlgren</a:t>
            </a:r>
            <a:r>
              <a:rPr lang="es-MX" sz="1400" dirty="0"/>
              <a:t>, R.M.T. 1985. </a:t>
            </a:r>
            <a:r>
              <a:rPr lang="es-MX" sz="1400" dirty="0" err="1"/>
              <a:t>The</a:t>
            </a:r>
            <a:r>
              <a:rPr lang="es-MX" sz="1400" dirty="0"/>
              <a:t> </a:t>
            </a:r>
            <a:r>
              <a:rPr lang="es-MX" sz="1400" dirty="0" err="1"/>
              <a:t>families</a:t>
            </a:r>
            <a:r>
              <a:rPr lang="es-MX" sz="1400" dirty="0"/>
              <a:t> of </a:t>
            </a:r>
            <a:r>
              <a:rPr lang="es-MX" sz="1400" dirty="0" err="1"/>
              <a:t>the</a:t>
            </a:r>
            <a:r>
              <a:rPr lang="es-MX" sz="1400" dirty="0"/>
              <a:t> </a:t>
            </a:r>
            <a:r>
              <a:rPr lang="es-MX" sz="1400" dirty="0" err="1"/>
              <a:t>Monocotyledons</a:t>
            </a:r>
            <a:r>
              <a:rPr lang="es-MX" sz="1400" dirty="0"/>
              <a:t>. </a:t>
            </a:r>
            <a:r>
              <a:rPr lang="es-MX" sz="1400" dirty="0" err="1"/>
              <a:t>Structure</a:t>
            </a:r>
            <a:r>
              <a:rPr lang="es-MX" sz="1400" dirty="0"/>
              <a:t>, </a:t>
            </a:r>
            <a:r>
              <a:rPr lang="es-MX" sz="1400" dirty="0" err="1"/>
              <a:t>evolution</a:t>
            </a:r>
            <a:r>
              <a:rPr lang="es-MX" sz="1400" dirty="0"/>
              <a:t> and </a:t>
            </a:r>
            <a:r>
              <a:rPr lang="es-MX" sz="1400" dirty="0" err="1"/>
              <a:t>taxonomy</a:t>
            </a:r>
            <a:r>
              <a:rPr lang="es-MX" sz="1400" dirty="0"/>
              <a:t>. </a:t>
            </a:r>
            <a:r>
              <a:rPr lang="es-MX" sz="1400" dirty="0" err="1"/>
              <a:t>Springer</a:t>
            </a:r>
            <a:r>
              <a:rPr lang="es-MX" sz="1400" dirty="0"/>
              <a:t> – </a:t>
            </a:r>
            <a:r>
              <a:rPr lang="es-MX" sz="1400" dirty="0" err="1"/>
              <a:t>Verlag</a:t>
            </a:r>
            <a:r>
              <a:rPr lang="es-MX" sz="1400" dirty="0"/>
              <a:t> </a:t>
            </a:r>
            <a:r>
              <a:rPr lang="es-MX" sz="1400" dirty="0" err="1"/>
              <a:t>Berlin</a:t>
            </a:r>
            <a:r>
              <a:rPr lang="es-MX" sz="1400" dirty="0"/>
              <a:t> Heidelberg. </a:t>
            </a:r>
            <a:r>
              <a:rPr lang="es-MX" sz="1400" dirty="0" err="1"/>
              <a:t>Germany</a:t>
            </a:r>
            <a:r>
              <a:rPr lang="es-MX" sz="1400" dirty="0"/>
              <a:t>. </a:t>
            </a:r>
            <a:endParaRPr lang="es-MX" sz="14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smtClean="0"/>
              <a:t>Freire </a:t>
            </a:r>
            <a:r>
              <a:rPr lang="es-MX" sz="1400" dirty="0"/>
              <a:t>Fierro, A. 2004. Botánica Sistemática Ecuatoriana. Missouri </a:t>
            </a:r>
            <a:r>
              <a:rPr lang="es-MX" sz="1400" dirty="0" err="1"/>
              <a:t>Botanical</a:t>
            </a:r>
            <a:r>
              <a:rPr lang="es-MX" sz="1400" dirty="0"/>
              <a:t> Garden, FUNDACYT, QCNE, RLB y FUNBOTANICA. Murray </a:t>
            </a:r>
            <a:r>
              <a:rPr lang="es-MX" sz="1400" dirty="0" err="1"/>
              <a:t>Print</a:t>
            </a:r>
            <a:r>
              <a:rPr lang="es-MX" sz="1400" dirty="0"/>
              <a:t>, St. Louis. 79-91. </a:t>
            </a:r>
            <a:endParaRPr lang="es-MX" sz="14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err="1" smtClean="0"/>
              <a:t>Guaglianone</a:t>
            </a:r>
            <a:r>
              <a:rPr lang="es-MX" sz="1400" dirty="0"/>
              <a:t>, E.R. 1996. </a:t>
            </a:r>
            <a:r>
              <a:rPr lang="es-MX" sz="1400" dirty="0" err="1"/>
              <a:t>Agavaceae</a:t>
            </a:r>
            <a:r>
              <a:rPr lang="es-MX" sz="1400" dirty="0"/>
              <a:t>. En Zuloaga, F.O. &amp; O., </a:t>
            </a:r>
            <a:r>
              <a:rPr lang="es-MX" sz="1400" dirty="0" err="1"/>
              <a:t>Morrone</a:t>
            </a:r>
            <a:r>
              <a:rPr lang="es-MX" sz="1400" dirty="0"/>
              <a:t> (ed.). Catálogo de Plantas Vasculares de la República Argentina. Missouri </a:t>
            </a:r>
            <a:r>
              <a:rPr lang="es-MX" sz="1400" dirty="0" err="1"/>
              <a:t>Botanical</a:t>
            </a:r>
            <a:r>
              <a:rPr lang="es-MX" sz="1400" dirty="0"/>
              <a:t> Garden. Buenos Aires 1: 84. </a:t>
            </a:r>
            <a:endParaRPr lang="es-MX" sz="14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err="1" smtClean="0"/>
              <a:t>Hurrell</a:t>
            </a:r>
            <a:r>
              <a:rPr lang="es-MX" sz="1400" dirty="0"/>
              <a:t>, J.A.; </a:t>
            </a:r>
            <a:r>
              <a:rPr lang="es-MX" sz="1400" dirty="0" err="1"/>
              <a:t>Bazzano</a:t>
            </a:r>
            <a:r>
              <a:rPr lang="es-MX" sz="1400" dirty="0"/>
              <a:t>, D.H. &amp; G., </a:t>
            </a:r>
            <a:r>
              <a:rPr lang="es-MX" sz="1400" dirty="0" err="1"/>
              <a:t>Delucchi</a:t>
            </a:r>
            <a:r>
              <a:rPr lang="es-MX" sz="1400" dirty="0"/>
              <a:t>. 2005. Biota Rioplatense X. Monocotiledóneas Herbáceas, Nativas y Exóticas. Ed. L.O.L.A. Buenos Aires, Argentina.1-319. </a:t>
            </a:r>
            <a:endParaRPr lang="es-MX" sz="14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err="1" smtClean="0"/>
              <a:t>Judd</a:t>
            </a:r>
            <a:r>
              <a:rPr lang="es-MX" sz="1400" dirty="0"/>
              <a:t>, W.S.; Campbell, C.S.; Kellogg, E.A. &amp; P.F., Stevens. 1999. </a:t>
            </a:r>
            <a:r>
              <a:rPr lang="es-MX" sz="1400" dirty="0" err="1"/>
              <a:t>Plant</a:t>
            </a:r>
            <a:r>
              <a:rPr lang="es-MX" sz="1400" dirty="0"/>
              <a:t> </a:t>
            </a:r>
            <a:r>
              <a:rPr lang="es-MX" sz="1400" dirty="0" err="1"/>
              <a:t>Systematics</a:t>
            </a:r>
            <a:r>
              <a:rPr lang="es-MX" sz="1400" dirty="0"/>
              <a:t>: A </a:t>
            </a:r>
            <a:r>
              <a:rPr lang="es-MX" sz="1400" dirty="0" err="1"/>
              <a:t>Phylogenetic</a:t>
            </a:r>
            <a:r>
              <a:rPr lang="es-MX" sz="1400" dirty="0"/>
              <a:t> </a:t>
            </a:r>
            <a:r>
              <a:rPr lang="es-MX" sz="1400" dirty="0" err="1"/>
              <a:t>Approach</a:t>
            </a:r>
            <a:r>
              <a:rPr lang="es-MX" sz="1400" dirty="0"/>
              <a:t>. </a:t>
            </a:r>
            <a:r>
              <a:rPr lang="es-MX" sz="1400" dirty="0" err="1"/>
              <a:t>Sinauer</a:t>
            </a:r>
            <a:r>
              <a:rPr lang="es-MX" sz="1400" dirty="0"/>
              <a:t>, </a:t>
            </a:r>
            <a:r>
              <a:rPr lang="es-MX" sz="1400" dirty="0" err="1"/>
              <a:t>Sunderland</a:t>
            </a:r>
            <a:r>
              <a:rPr lang="es-MX" sz="1400" dirty="0"/>
              <a:t>, </a:t>
            </a:r>
            <a:r>
              <a:rPr lang="es-MX" sz="1400" dirty="0" err="1"/>
              <a:t>Mass</a:t>
            </a:r>
            <a:r>
              <a:rPr lang="es-MX" sz="1400" dirty="0"/>
              <a:t>. </a:t>
            </a:r>
            <a:endParaRPr lang="es-MX" sz="14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smtClean="0"/>
              <a:t>León</a:t>
            </a:r>
            <a:r>
              <a:rPr lang="es-MX" sz="1400" dirty="0"/>
              <a:t>, J. 1987. Botánica de los cultivos tropicales. Inst. Interamericano de cooperación para la agricultura. 1-445. </a:t>
            </a:r>
            <a:endParaRPr lang="es-MX" sz="14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err="1" smtClean="0"/>
              <a:t>Scagel</a:t>
            </a:r>
            <a:r>
              <a:rPr lang="es-MX" sz="1400" dirty="0"/>
              <a:t>, R.F.; </a:t>
            </a:r>
            <a:r>
              <a:rPr lang="es-MX" sz="1400" dirty="0" err="1"/>
              <a:t>Bandoni</a:t>
            </a:r>
            <a:r>
              <a:rPr lang="es-MX" sz="1400" dirty="0"/>
              <a:t>, R.J., </a:t>
            </a:r>
            <a:r>
              <a:rPr lang="es-MX" sz="1400" dirty="0" err="1"/>
              <a:t>Rouse</a:t>
            </a:r>
            <a:r>
              <a:rPr lang="es-MX" sz="1400" dirty="0"/>
              <a:t>; G.E., </a:t>
            </a:r>
            <a:r>
              <a:rPr lang="es-MX" sz="1400" dirty="0" err="1"/>
              <a:t>Schofield</a:t>
            </a:r>
            <a:r>
              <a:rPr lang="es-MX" sz="1400" dirty="0"/>
              <a:t>, W.B.; </a:t>
            </a:r>
            <a:r>
              <a:rPr lang="es-MX" sz="1400" dirty="0" err="1"/>
              <a:t>Stein</a:t>
            </a:r>
            <a:r>
              <a:rPr lang="es-MX" sz="1400" dirty="0"/>
              <a:t>, J.R. &amp; T.M.C., Taylor.1983. El Reino Vegetal. Los grupos de plantas y sus relaciones evolutivas. Ediciones Omega, S.A. Barcelona. 1-659</a:t>
            </a:r>
            <a:r>
              <a:rPr lang="es-MX" sz="1400" dirty="0" smtClean="0"/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smtClean="0"/>
              <a:t> </a:t>
            </a:r>
            <a:r>
              <a:rPr lang="es-MX" sz="1400" dirty="0" err="1"/>
              <a:t>Soltis</a:t>
            </a:r>
            <a:r>
              <a:rPr lang="es-MX" sz="1400" dirty="0"/>
              <a:t>, D.E.; </a:t>
            </a:r>
            <a:r>
              <a:rPr lang="es-MX" sz="1400" dirty="0" err="1"/>
              <a:t>Soltis</a:t>
            </a:r>
            <a:r>
              <a:rPr lang="es-MX" sz="1400" dirty="0"/>
              <a:t>, P.S.; </a:t>
            </a:r>
            <a:r>
              <a:rPr lang="es-MX" sz="1400" dirty="0" err="1"/>
              <a:t>Endress</a:t>
            </a:r>
            <a:r>
              <a:rPr lang="es-MX" sz="1400" dirty="0"/>
              <a:t>, P.K. &amp; M.W., Chase. 2005. </a:t>
            </a:r>
            <a:r>
              <a:rPr lang="es-MX" sz="1400" dirty="0" err="1"/>
              <a:t>Phylogeny</a:t>
            </a:r>
            <a:r>
              <a:rPr lang="es-MX" sz="1400" dirty="0"/>
              <a:t> and </a:t>
            </a:r>
            <a:r>
              <a:rPr lang="es-MX" sz="1400" dirty="0" err="1"/>
              <a:t>Evolution</a:t>
            </a:r>
            <a:r>
              <a:rPr lang="es-MX" sz="1400" dirty="0"/>
              <a:t> of </a:t>
            </a:r>
            <a:r>
              <a:rPr lang="es-MX" sz="1400" dirty="0" err="1"/>
              <a:t>Angiosperms</a:t>
            </a:r>
            <a:r>
              <a:rPr lang="es-MX" sz="1400" dirty="0"/>
              <a:t>. </a:t>
            </a:r>
            <a:r>
              <a:rPr lang="es-MX" sz="1400" dirty="0" err="1"/>
              <a:t>Sinauer</a:t>
            </a:r>
            <a:r>
              <a:rPr lang="es-MX" sz="1400" dirty="0"/>
              <a:t> </a:t>
            </a:r>
            <a:r>
              <a:rPr lang="es-MX" sz="1400" dirty="0" err="1"/>
              <a:t>Associates</a:t>
            </a:r>
            <a:r>
              <a:rPr lang="es-MX" sz="1400" dirty="0"/>
              <a:t>, Inc. </a:t>
            </a:r>
            <a:r>
              <a:rPr lang="es-MX" sz="1400" dirty="0" err="1"/>
              <a:t>Publishers</a:t>
            </a:r>
            <a:r>
              <a:rPr lang="es-MX" sz="1400" dirty="0"/>
              <a:t>, U.S.A. Cap. </a:t>
            </a:r>
            <a:r>
              <a:rPr lang="es-MX" sz="1400" dirty="0" smtClean="0"/>
              <a:t>4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smtClean="0"/>
              <a:t>Souza</a:t>
            </a:r>
            <a:r>
              <a:rPr lang="es-MX" sz="1400" dirty="0"/>
              <a:t>, V.C. &amp; H., </a:t>
            </a:r>
            <a:r>
              <a:rPr lang="es-MX" sz="1400" dirty="0" err="1"/>
              <a:t>Lorenzi</a:t>
            </a:r>
            <a:r>
              <a:rPr lang="es-MX" sz="1400" dirty="0"/>
              <a:t>. 2005. Botánica Sistemática. Guía ilustrada para identificación de las familias de Angiospermas de la flora brasilera, basada en APG II. Instituto </a:t>
            </a:r>
            <a:r>
              <a:rPr lang="es-MX" sz="1400" dirty="0" err="1"/>
              <a:t>Plantarum</a:t>
            </a:r>
            <a:r>
              <a:rPr lang="es-MX" sz="1400" dirty="0"/>
              <a:t> de </a:t>
            </a:r>
            <a:r>
              <a:rPr lang="es-MX" sz="1400" dirty="0" err="1"/>
              <a:t>Estudos</a:t>
            </a:r>
            <a:r>
              <a:rPr lang="es-MX" sz="1400" dirty="0"/>
              <a:t> da Flora LTDA. Brasil. 134-135. </a:t>
            </a:r>
          </a:p>
        </p:txBody>
      </p:sp>
    </p:spTree>
    <p:extLst>
      <p:ext uri="{BB962C8B-B14F-4D97-AF65-F5344CB8AC3E}">
        <p14:creationId xmlns:p14="http://schemas.microsoft.com/office/powerpoint/2010/main" val="14489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35761" y="116632"/>
            <a:ext cx="1872208" cy="57606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altLang="es-MX" dirty="0" smtClean="0"/>
              <a:t>Índice</a:t>
            </a:r>
            <a:endParaRPr lang="es-ES" altLang="es-MX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58491" y="801004"/>
            <a:ext cx="4433888" cy="6237459"/>
          </a:xfrm>
        </p:spPr>
        <p:txBody>
          <a:bodyPr>
            <a:normAutofit/>
          </a:bodyPr>
          <a:lstStyle/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/>
              <a:t>4. Índice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/>
              <a:t>5. Secuencia </a:t>
            </a:r>
            <a:r>
              <a:rPr lang="es-MX" altLang="es-MX" sz="2000" dirty="0" smtClean="0"/>
              <a:t>didáctica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6. Monocotiledóneas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7</a:t>
            </a:r>
            <a:r>
              <a:rPr lang="es-MX" altLang="es-MX" sz="2000" dirty="0"/>
              <a:t>. </a:t>
            </a:r>
            <a:r>
              <a:rPr lang="es-MX" altLang="es-MX" sz="2000" dirty="0" smtClean="0"/>
              <a:t>Monocotiledóneas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8. </a:t>
            </a:r>
            <a:r>
              <a:rPr lang="es-MX" altLang="es-MX" sz="2000" dirty="0" err="1" smtClean="0"/>
              <a:t>Asparagales</a:t>
            </a:r>
            <a:endParaRPr lang="es-MX" altLang="es-MX" sz="20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9.</a:t>
            </a:r>
            <a:r>
              <a:rPr lang="es-MX" altLang="es-MX" sz="2000" dirty="0"/>
              <a:t> </a:t>
            </a:r>
            <a:r>
              <a:rPr lang="es-MX" altLang="es-MX" sz="2000" dirty="0" err="1" smtClean="0"/>
              <a:t>Asparagales</a:t>
            </a:r>
            <a:endParaRPr lang="es-MX" altLang="es-MX" sz="20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10. </a:t>
            </a:r>
            <a:r>
              <a:rPr lang="es-MX" altLang="es-MX" sz="2000" dirty="0" err="1" smtClean="0"/>
              <a:t>Agavaceae</a:t>
            </a:r>
            <a:endParaRPr lang="es-MX" altLang="es-MX" sz="20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11.Distribución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12. Etimología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13. Caracteristicas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14. Hoja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15.</a:t>
            </a:r>
            <a:r>
              <a:rPr lang="es-MX" altLang="es-MX" sz="2000" dirty="0"/>
              <a:t> </a:t>
            </a:r>
            <a:r>
              <a:rPr lang="es-MX" altLang="es-MX" sz="2000" dirty="0" smtClean="0"/>
              <a:t>Inflorescencia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16. Flor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/>
              <a:t>17. F</a:t>
            </a:r>
            <a:r>
              <a:rPr lang="es-MX" altLang="es-MX" sz="2000" dirty="0" smtClean="0"/>
              <a:t>ruto </a:t>
            </a:r>
            <a:r>
              <a:rPr lang="es-MX" altLang="es-MX" sz="2000" dirty="0"/>
              <a:t>y semilla)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endParaRPr lang="es-MX" altLang="es-MX" sz="2600" dirty="0"/>
          </a:p>
          <a:p>
            <a:pPr marL="533400" indent="-533400">
              <a:lnSpc>
                <a:spcPct val="80000"/>
              </a:lnSpc>
              <a:buNone/>
              <a:defRPr/>
            </a:pPr>
            <a:endParaRPr lang="es-MX" altLang="es-MX" sz="2800" dirty="0"/>
          </a:p>
          <a:p>
            <a:pPr marL="533400" indent="-533400">
              <a:lnSpc>
                <a:spcPct val="80000"/>
              </a:lnSpc>
              <a:buNone/>
              <a:defRPr/>
            </a:pPr>
            <a:endParaRPr lang="es-MX" altLang="es-MX" sz="2800" dirty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832053" y="909313"/>
            <a:ext cx="4538663" cy="602084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b="1" dirty="0"/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ES" altLang="es-MX" sz="1600" b="1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992379" y="605954"/>
            <a:ext cx="4433888" cy="57630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18. Historia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19. Centro de origen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20. Usos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600" dirty="0" smtClean="0"/>
              <a:t>21</a:t>
            </a:r>
            <a:r>
              <a:rPr lang="es-MX" altLang="es-MX" sz="2600" dirty="0"/>
              <a:t>. Henequén</a:t>
            </a:r>
            <a:endParaRPr lang="es-MX" altLang="es-MX" sz="2600" dirty="0" smtClean="0"/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22. Barbacoa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23</a:t>
            </a:r>
            <a:r>
              <a:rPr lang="es-MX" altLang="es-MX" sz="2600" dirty="0"/>
              <a:t>. </a:t>
            </a:r>
            <a:r>
              <a:rPr lang="es-MX" altLang="es-MX" sz="2600" dirty="0" smtClean="0"/>
              <a:t>Mixiotes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600" dirty="0"/>
              <a:t>24. Salsa</a:t>
            </a:r>
            <a:endParaRPr lang="es-MX" altLang="es-MX" sz="2600" dirty="0" smtClean="0"/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25. Pan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26.Bebidas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27.Mayahuel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28. Pulque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29.Mezcal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30.Bacanora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31. Tequila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32. Ornamentales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33. Nardo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34. Yuca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600" dirty="0" smtClean="0"/>
              <a:t>35. Bibliografía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endParaRPr lang="es-MX" altLang="es-MX" sz="2800" dirty="0" smtClean="0"/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endParaRPr lang="es-MX" altLang="es-MX" sz="2800" dirty="0" smtClean="0"/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endParaRPr lang="es-MX" altLang="es-MX" sz="2800" dirty="0" smtClean="0"/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endParaRPr lang="es-MX" altLang="es-MX" sz="1600" b="1" dirty="0" smtClean="0"/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endParaRPr lang="es-MX" altLang="es-MX" sz="1600" dirty="0" smtClean="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endParaRPr lang="es-ES" altLang="es-MX" sz="800" dirty="0"/>
          </a:p>
        </p:txBody>
      </p:sp>
    </p:spTree>
    <p:extLst>
      <p:ext uri="{BB962C8B-B14F-4D97-AF65-F5344CB8AC3E}">
        <p14:creationId xmlns:p14="http://schemas.microsoft.com/office/powerpoint/2010/main" val="360492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71812" y="34925"/>
            <a:ext cx="61722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altLang="es-MX" sz="4400" b="1" dirty="0"/>
              <a:t>Secuencia Didáctica  </a:t>
            </a:r>
            <a:endParaRPr lang="es-ES" altLang="es-MX" sz="4400" b="1" dirty="0">
              <a:latin typeface="+mn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667000" y="1700216"/>
            <a:ext cx="3325416" cy="5157787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None/>
            </a:pPr>
            <a:endParaRPr lang="es-ES" altLang="es-MX" sz="1600"/>
          </a:p>
          <a:p>
            <a:pPr marL="533400" indent="-533400">
              <a:lnSpc>
                <a:spcPct val="80000"/>
              </a:lnSpc>
              <a:buNone/>
            </a:pPr>
            <a:endParaRPr lang="es-MX" altLang="es-MX" sz="1600" b="1"/>
          </a:p>
          <a:p>
            <a:pPr marL="533400" indent="-533400">
              <a:lnSpc>
                <a:spcPct val="80000"/>
              </a:lnSpc>
              <a:buNone/>
            </a:pPr>
            <a:endParaRPr lang="es-MX" altLang="es-MX" sz="160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None/>
            </a:pPr>
            <a:endParaRPr lang="es-ES" altLang="es-MX" sz="800"/>
          </a:p>
        </p:txBody>
      </p:sp>
      <p:sp>
        <p:nvSpPr>
          <p:cNvPr id="71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6017420" y="1268416"/>
            <a:ext cx="3482579" cy="5445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s-MX" altLang="es-MX" sz="14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MX" altLang="es-MX" sz="1600" b="1"/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MX" altLang="es-MX" sz="1600" b="1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MX" altLang="es-MX" sz="1600" b="1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ES" altLang="es-MX" sz="1600" b="1">
              <a:solidFill>
                <a:srgbClr val="FF0000"/>
              </a:solidFill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696974373"/>
              </p:ext>
            </p:extLst>
          </p:nvPr>
        </p:nvGraphicFramePr>
        <p:xfrm>
          <a:off x="3287690" y="1484784"/>
          <a:ext cx="6212309" cy="4881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219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5" y="656428"/>
            <a:ext cx="8123093" cy="609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2711625" y="0"/>
            <a:ext cx="7514035" cy="779318"/>
          </a:xfrm>
        </p:spPr>
        <p:txBody>
          <a:bodyPr>
            <a:noAutofit/>
          </a:bodyPr>
          <a:lstStyle/>
          <a:p>
            <a:pPr algn="ctr" eaLnBrk="1" hangingPunct="1"/>
            <a:r>
              <a:rPr lang="es-MX" altLang="es-MX" sz="4400" b="1" dirty="0"/>
              <a:t>Monocotiledoneas</a:t>
            </a:r>
            <a:endParaRPr lang="es-ES" altLang="es-MX" sz="4400" b="1" dirty="0"/>
          </a:p>
        </p:txBody>
      </p:sp>
      <p:sp>
        <p:nvSpPr>
          <p:cNvPr id="4100" name="Line 6"/>
          <p:cNvSpPr>
            <a:spLocks noChangeShapeType="1"/>
          </p:cNvSpPr>
          <p:nvPr/>
        </p:nvSpPr>
        <p:spPr bwMode="auto">
          <a:xfrm>
            <a:off x="7176120" y="908720"/>
            <a:ext cx="2106216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1" name="Line 7"/>
          <p:cNvSpPr>
            <a:spLocks noChangeShapeType="1"/>
          </p:cNvSpPr>
          <p:nvPr/>
        </p:nvSpPr>
        <p:spPr bwMode="auto">
          <a:xfrm>
            <a:off x="7216598" y="5135707"/>
            <a:ext cx="2106215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2" name="Rectángulo 5"/>
          <p:cNvSpPr>
            <a:spLocks noChangeArrowheads="1"/>
          </p:cNvSpPr>
          <p:nvPr/>
        </p:nvSpPr>
        <p:spPr bwMode="auto">
          <a:xfrm>
            <a:off x="305104" y="6234570"/>
            <a:ext cx="20259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http://www.mobot.org</a:t>
            </a:r>
            <a:r>
              <a:rPr lang="es-MX" altLang="es-MX" dirty="0"/>
              <a:t>.</a:t>
            </a:r>
          </a:p>
        </p:txBody>
      </p:sp>
      <p:sp>
        <p:nvSpPr>
          <p:cNvPr id="2" name="Elipse 1"/>
          <p:cNvSpPr/>
          <p:nvPr/>
        </p:nvSpPr>
        <p:spPr>
          <a:xfrm>
            <a:off x="7534141" y="2768958"/>
            <a:ext cx="2794715" cy="70833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239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12"/>
          <a:stretch>
            <a:fillRect/>
          </a:stretch>
        </p:blipFill>
        <p:spPr bwMode="auto">
          <a:xfrm>
            <a:off x="2722947" y="3758"/>
            <a:ext cx="2674144" cy="685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 rot="16200000">
            <a:off x="-235081" y="3102478"/>
            <a:ext cx="4882138" cy="611385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es-MX" altLang="es-MX" sz="3600" b="1" dirty="0"/>
              <a:t>MONOCOTILEDONEAS</a:t>
            </a:r>
            <a:endParaRPr lang="es-ES" altLang="es-MX" sz="3600" b="1" dirty="0"/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4449990" y="4311096"/>
            <a:ext cx="5215892" cy="189831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4290373" y="2796607"/>
            <a:ext cx="5071421" cy="69214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3803518" y="2382815"/>
            <a:ext cx="2941287" cy="9681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3785754" y="3949440"/>
            <a:ext cx="2297608" cy="52592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3991314" y="3550085"/>
            <a:ext cx="4298009" cy="100589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 flipV="1">
            <a:off x="4449991" y="685800"/>
            <a:ext cx="4937330" cy="1916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4107727" y="4820049"/>
            <a:ext cx="2518172" cy="158908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 flipV="1">
            <a:off x="4449990" y="1662009"/>
            <a:ext cx="3642528" cy="416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5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038" y="3758"/>
            <a:ext cx="1223963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ángulo 4"/>
          <p:cNvSpPr>
            <a:spLocks noChangeArrowheads="1"/>
          </p:cNvSpPr>
          <p:nvPr/>
        </p:nvSpPr>
        <p:spPr bwMode="auto">
          <a:xfrm>
            <a:off x="9501188" y="1842081"/>
            <a:ext cx="11096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http://www.nps.gov</a:t>
            </a:r>
          </a:p>
        </p:txBody>
      </p:sp>
      <p:pic>
        <p:nvPicPr>
          <p:cNvPr id="29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668" y="1040395"/>
            <a:ext cx="1143000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ángulo 3"/>
          <p:cNvSpPr>
            <a:spLocks noChangeArrowheads="1"/>
          </p:cNvSpPr>
          <p:nvPr/>
        </p:nvSpPr>
        <p:spPr bwMode="auto">
          <a:xfrm>
            <a:off x="8043864" y="2595221"/>
            <a:ext cx="1457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http://www.iherbalstore.com</a:t>
            </a:r>
          </a:p>
        </p:txBody>
      </p:sp>
      <p:pic>
        <p:nvPicPr>
          <p:cNvPr id="31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032" y="1898438"/>
            <a:ext cx="1288256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ángulo 7"/>
          <p:cNvSpPr>
            <a:spLocks noChangeArrowheads="1"/>
          </p:cNvSpPr>
          <p:nvPr/>
        </p:nvSpPr>
        <p:spPr bwMode="auto">
          <a:xfrm>
            <a:off x="6703060" y="3369208"/>
            <a:ext cx="13894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http://upload.wikimedia.org</a:t>
            </a:r>
          </a:p>
        </p:txBody>
      </p:sp>
      <p:pic>
        <p:nvPicPr>
          <p:cNvPr id="36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595" y="2668104"/>
            <a:ext cx="2558577" cy="256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ángulo 4"/>
          <p:cNvSpPr>
            <a:spLocks noChangeArrowheads="1"/>
          </p:cNvSpPr>
          <p:nvPr/>
        </p:nvSpPr>
        <p:spPr bwMode="auto">
          <a:xfrm>
            <a:off x="9530870" y="2969060"/>
            <a:ext cx="12967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http://www.nps.gov</a:t>
            </a:r>
          </a:p>
        </p:txBody>
      </p:sp>
      <p:pic>
        <p:nvPicPr>
          <p:cNvPr id="38" name="Imagen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6" y="3758610"/>
            <a:ext cx="985838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ectángulo 10"/>
          <p:cNvSpPr>
            <a:spLocks noChangeArrowheads="1"/>
          </p:cNvSpPr>
          <p:nvPr/>
        </p:nvSpPr>
        <p:spPr bwMode="auto">
          <a:xfrm>
            <a:off x="8194399" y="5332017"/>
            <a:ext cx="15513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http://www.articulosweb.net</a:t>
            </a:r>
          </a:p>
        </p:txBody>
      </p:sp>
      <p:pic>
        <p:nvPicPr>
          <p:cNvPr id="40" name="Imagen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023" y="4287270"/>
            <a:ext cx="1221581" cy="12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ángulo 22"/>
          <p:cNvSpPr>
            <a:spLocks noChangeArrowheads="1"/>
          </p:cNvSpPr>
          <p:nvPr/>
        </p:nvSpPr>
        <p:spPr bwMode="auto">
          <a:xfrm>
            <a:off x="5960160" y="5245217"/>
            <a:ext cx="10989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http://yucatan.com</a:t>
            </a:r>
            <a:r>
              <a:rPr lang="es-MX" altLang="es-MX" dirty="0"/>
              <a:t>.</a:t>
            </a:r>
          </a:p>
        </p:txBody>
      </p:sp>
      <p:pic>
        <p:nvPicPr>
          <p:cNvPr id="43" name="Imagen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224" y="5321300"/>
            <a:ext cx="915590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Imagen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089" y="5972070"/>
            <a:ext cx="754856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ángulo 7"/>
          <p:cNvSpPr>
            <a:spLocks noChangeArrowheads="1"/>
          </p:cNvSpPr>
          <p:nvPr/>
        </p:nvSpPr>
        <p:spPr bwMode="auto">
          <a:xfrm>
            <a:off x="8328248" y="6611780"/>
            <a:ext cx="17281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http://upload.wikimedia.org</a:t>
            </a:r>
          </a:p>
        </p:txBody>
      </p:sp>
      <p:sp>
        <p:nvSpPr>
          <p:cNvPr id="48" name="Rectángulo 7"/>
          <p:cNvSpPr>
            <a:spLocks noChangeArrowheads="1"/>
          </p:cNvSpPr>
          <p:nvPr/>
        </p:nvSpPr>
        <p:spPr bwMode="auto">
          <a:xfrm>
            <a:off x="5375920" y="6611780"/>
            <a:ext cx="1800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http://upload.wikimedia.org</a:t>
            </a:r>
          </a:p>
        </p:txBody>
      </p:sp>
      <p:sp>
        <p:nvSpPr>
          <p:cNvPr id="32" name="Elipse 31"/>
          <p:cNvSpPr/>
          <p:nvPr/>
        </p:nvSpPr>
        <p:spPr>
          <a:xfrm>
            <a:off x="2630859" y="2511181"/>
            <a:ext cx="2189408" cy="553792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/>
          <p:cNvSpPr/>
          <p:nvPr/>
        </p:nvSpPr>
        <p:spPr>
          <a:xfrm>
            <a:off x="284884" y="6373205"/>
            <a:ext cx="1664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1000" dirty="0"/>
              <a:t>http://www.mobot.org</a:t>
            </a:r>
            <a:r>
              <a:rPr lang="es-MX" alt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876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5" y="0"/>
            <a:ext cx="5363602" cy="6688179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875239" y="2530184"/>
            <a:ext cx="5031368" cy="1280890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>
                <a:solidFill>
                  <a:srgbClr val="FF0000"/>
                </a:solidFill>
              </a:rPr>
              <a:t>ASPARAGALES</a:t>
            </a:r>
            <a:endParaRPr lang="es-MX" sz="4000" dirty="0">
              <a:solidFill>
                <a:srgbClr val="FF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037" y="0"/>
            <a:ext cx="2083656" cy="138467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376221" y="1331458"/>
            <a:ext cx="197476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pre06.deviantart.net</a:t>
            </a:r>
            <a:endParaRPr lang="es-MX" sz="10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803" y="384617"/>
            <a:ext cx="1906049" cy="155914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670466" y="138396"/>
            <a:ext cx="183738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www.naturalista.mx</a:t>
            </a:r>
            <a:endParaRPr lang="es-MX" sz="1000" dirty="0"/>
          </a:p>
        </p:txBody>
      </p:sp>
      <p:sp>
        <p:nvSpPr>
          <p:cNvPr id="10" name="AutoShape 2" descr="https://upload.wikimedia.org/wikipedia/commons/5/50/Kniphofia_caulescens_(Asphodelaceae)_plan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740" y="1587657"/>
            <a:ext cx="1691701" cy="2255602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5533654" y="3810789"/>
            <a:ext cx="22160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upload.wikimedia.org</a:t>
            </a:r>
            <a:endParaRPr lang="es-MX" sz="100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672" y="2414477"/>
            <a:ext cx="2777544" cy="2163398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7960811" y="2189986"/>
            <a:ext cx="24204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2.bp.blogspot.com</a:t>
            </a:r>
            <a:endParaRPr lang="es-MX" sz="1000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667" y="4403797"/>
            <a:ext cx="1440246" cy="1916260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5442484" y="6373261"/>
            <a:ext cx="278001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s-media-cache-ak0.pinimg.com</a:t>
            </a:r>
            <a:endParaRPr lang="es-MX" sz="1000" dirty="0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556" y="4403797"/>
            <a:ext cx="1921994" cy="2375585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10144556" y="6444084"/>
            <a:ext cx="24575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www.bloggang.com</a:t>
            </a:r>
            <a:endParaRPr lang="es-MX" sz="1000" dirty="0"/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3648990" y="98010"/>
            <a:ext cx="902312" cy="639069"/>
          </a:xfrm>
          <a:prstGeom prst="straightConnector1">
            <a:avLst/>
          </a:prstGeom>
          <a:ln w="571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 flipV="1">
            <a:off x="3556499" y="628563"/>
            <a:ext cx="4486902" cy="1560888"/>
          </a:xfrm>
          <a:prstGeom prst="straightConnector1">
            <a:avLst/>
          </a:prstGeom>
          <a:ln w="57150"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V="1">
            <a:off x="3863987" y="2174805"/>
            <a:ext cx="2005907" cy="461265"/>
          </a:xfrm>
          <a:prstGeom prst="straightConnector1">
            <a:avLst/>
          </a:prstGeom>
          <a:ln w="571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 flipV="1">
            <a:off x="3918898" y="3132535"/>
            <a:ext cx="4100672" cy="247313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3586831" y="3621183"/>
            <a:ext cx="2930899" cy="1181170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/>
          <p:nvPr/>
        </p:nvCxnSpPr>
        <p:spPr>
          <a:xfrm>
            <a:off x="3508754" y="3904305"/>
            <a:ext cx="6628351" cy="2340040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4100146" y="3000777"/>
            <a:ext cx="1358719" cy="1287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4045146" y="3697105"/>
            <a:ext cx="926411" cy="12879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ángulo 38"/>
          <p:cNvSpPr/>
          <p:nvPr/>
        </p:nvSpPr>
        <p:spPr>
          <a:xfrm>
            <a:off x="63500" y="6298019"/>
            <a:ext cx="1664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1000" dirty="0"/>
              <a:t>http://www.mobot.org</a:t>
            </a:r>
            <a:r>
              <a:rPr lang="es-MX" alt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836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81"/>
          <a:stretch/>
        </p:blipFill>
        <p:spPr>
          <a:xfrm>
            <a:off x="0" y="0"/>
            <a:ext cx="7285618" cy="6688179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875239" y="2530184"/>
            <a:ext cx="5031368" cy="1280890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>
                <a:solidFill>
                  <a:srgbClr val="FF0000"/>
                </a:solidFill>
              </a:rPr>
              <a:t>ASPARAGALES</a:t>
            </a:r>
            <a:endParaRPr lang="es-MX" sz="4000" dirty="0">
              <a:solidFill>
                <a:srgbClr val="FF0000"/>
              </a:solidFill>
            </a:endParaRPr>
          </a:p>
        </p:txBody>
      </p:sp>
      <p:sp>
        <p:nvSpPr>
          <p:cNvPr id="10" name="AutoShape 2" descr="https://upload.wikimedia.org/wikipedia/commons/5/50/Kniphofia_caulescens_(Asphodelaceae)_plan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513" y="4122063"/>
            <a:ext cx="3421487" cy="2566115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0075572" y="6565068"/>
            <a:ext cx="21164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upload.wikimedia.org</a:t>
            </a:r>
            <a:endParaRPr lang="es-MX" sz="1000" dirty="0"/>
          </a:p>
        </p:txBody>
      </p:sp>
      <p:sp>
        <p:nvSpPr>
          <p:cNvPr id="21" name="Rectángulo 20"/>
          <p:cNvSpPr/>
          <p:nvPr/>
        </p:nvSpPr>
        <p:spPr>
          <a:xfrm>
            <a:off x="63500" y="6298019"/>
            <a:ext cx="1664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1000" dirty="0"/>
              <a:t>http://www.mobot.org</a:t>
            </a:r>
            <a:r>
              <a:rPr lang="es-MX" altLang="es-MX" dirty="0"/>
              <a:t>.</a:t>
            </a:r>
          </a:p>
        </p:txBody>
      </p:sp>
      <p:sp>
        <p:nvSpPr>
          <p:cNvPr id="17" name="Elipse 16"/>
          <p:cNvSpPr/>
          <p:nvPr/>
        </p:nvSpPr>
        <p:spPr>
          <a:xfrm>
            <a:off x="5280338" y="3902299"/>
            <a:ext cx="1378039" cy="2034862"/>
          </a:xfrm>
          <a:prstGeom prst="ellipse">
            <a:avLst/>
          </a:prstGeom>
          <a:noFill/>
          <a:ln w="762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758" y="0"/>
            <a:ext cx="2820742" cy="3760989"/>
          </a:xfrm>
          <a:prstGeom prst="rect">
            <a:avLst/>
          </a:prstGeom>
        </p:spPr>
      </p:pic>
      <p:cxnSp>
        <p:nvCxnSpPr>
          <p:cNvPr id="23" name="Conector recto de flecha 22"/>
          <p:cNvCxnSpPr/>
          <p:nvPr/>
        </p:nvCxnSpPr>
        <p:spPr>
          <a:xfrm>
            <a:off x="6218582" y="6260431"/>
            <a:ext cx="2517105" cy="34826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 flipV="1">
            <a:off x="4921153" y="1313645"/>
            <a:ext cx="4248605" cy="306432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ángulo 28"/>
          <p:cNvSpPr/>
          <p:nvPr/>
        </p:nvSpPr>
        <p:spPr>
          <a:xfrm>
            <a:off x="6693203" y="3258355"/>
            <a:ext cx="737907" cy="300207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Rectángulo 29"/>
          <p:cNvSpPr/>
          <p:nvPr/>
        </p:nvSpPr>
        <p:spPr>
          <a:xfrm>
            <a:off x="9057668" y="3514768"/>
            <a:ext cx="27603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b="1" dirty="0">
                <a:solidFill>
                  <a:schemeClr val="bg1"/>
                </a:solidFill>
              </a:rPr>
              <a:t>http://</a:t>
            </a:r>
            <a:r>
              <a:rPr lang="es-MX" sz="1000" b="1" dirty="0" smtClean="0">
                <a:solidFill>
                  <a:schemeClr val="bg1"/>
                </a:solidFill>
              </a:rPr>
              <a:t>www.ascotvalegardencentre.com</a:t>
            </a:r>
            <a:endParaRPr lang="es-MX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44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923</TotalTime>
  <Words>1220</Words>
  <Application>Microsoft Office PowerPoint</Application>
  <PresentationFormat>Panorámica</PresentationFormat>
  <Paragraphs>220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5" baseType="lpstr">
      <vt:lpstr>Arial</vt:lpstr>
      <vt:lpstr>Arial Black</vt:lpstr>
      <vt:lpstr>Century Gothic</vt:lpstr>
      <vt:lpstr>Helvetica Neue</vt:lpstr>
      <vt:lpstr>Oxygen</vt:lpstr>
      <vt:lpstr>Roboto</vt:lpstr>
      <vt:lpstr>Times New Roman</vt:lpstr>
      <vt:lpstr>Verdana</vt:lpstr>
      <vt:lpstr>Wingdings 3</vt:lpstr>
      <vt:lpstr>Espiral</vt:lpstr>
      <vt:lpstr>UNIVERSIDAD AUTÓNOMA DEL ESTADO DE MÉXICO</vt:lpstr>
      <vt:lpstr>Presentación</vt:lpstr>
      <vt:lpstr>Guión explicativo</vt:lpstr>
      <vt:lpstr>Índice</vt:lpstr>
      <vt:lpstr>Secuencia Didáctica  </vt:lpstr>
      <vt:lpstr>Monocotiledoneas</vt:lpstr>
      <vt:lpstr>MONOCOTILEDONEAS</vt:lpstr>
      <vt:lpstr>ASPARAGALES</vt:lpstr>
      <vt:lpstr>ASPARAGALES</vt:lpstr>
      <vt:lpstr>AGAVACEAE </vt:lpstr>
      <vt:lpstr>DISTRIBUCIÓN </vt:lpstr>
      <vt:lpstr>ETIMOLOGÍA </vt:lpstr>
      <vt:lpstr>CARACTERÍSTICAS </vt:lpstr>
      <vt:lpstr>HOJAS </vt:lpstr>
      <vt:lpstr>INFLORESCENCIA </vt:lpstr>
      <vt:lpstr>FLOR</vt:lpstr>
      <vt:lpstr>FRUTO Y SEMILLA</vt:lpstr>
      <vt:lpstr>HISTORIA</vt:lpstr>
      <vt:lpstr>Presentación de PowerPoint</vt:lpstr>
      <vt:lpstr>USOS</vt:lpstr>
      <vt:lpstr>USOS HENEQUÉN </vt:lpstr>
      <vt:lpstr>BARBACOA</vt:lpstr>
      <vt:lpstr>MIXOTES</vt:lpstr>
      <vt:lpstr>SALSAS</vt:lpstr>
      <vt:lpstr>PAN  </vt:lpstr>
      <vt:lpstr> BEBIDAS</vt:lpstr>
      <vt:lpstr>MAYAHUEL</vt:lpstr>
      <vt:lpstr>PULQUE</vt:lpstr>
      <vt:lpstr>MEZCAL</vt:lpstr>
      <vt:lpstr>BACANORA</vt:lpstr>
      <vt:lpstr>TEQUILA</vt:lpstr>
      <vt:lpstr>ORNAMENTAL </vt:lpstr>
      <vt:lpstr>Polianthes </vt:lpstr>
      <vt:lpstr>YUCA Isote </vt:lpstr>
      <vt:lpstr>Bibliografía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</dc:title>
  <dc:creator>Laura White</dc:creator>
  <cp:lastModifiedBy>Laura White</cp:lastModifiedBy>
  <cp:revision>59</cp:revision>
  <dcterms:created xsi:type="dcterms:W3CDTF">2016-08-15T17:11:02Z</dcterms:created>
  <dcterms:modified xsi:type="dcterms:W3CDTF">2018-08-06T20:08:09Z</dcterms:modified>
</cp:coreProperties>
</file>