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1" r:id="rId2"/>
    <p:sldId id="257" r:id="rId3"/>
    <p:sldId id="263" r:id="rId4"/>
    <p:sldId id="262" r:id="rId5"/>
    <p:sldId id="264" r:id="rId6"/>
    <p:sldId id="265" r:id="rId7"/>
    <p:sldId id="266" r:id="rId8"/>
    <p:sldId id="267" r:id="rId9"/>
    <p:sldId id="268" r:id="rId10"/>
    <p:sldId id="256" r:id="rId11"/>
    <p:sldId id="270" r:id="rId12"/>
    <p:sldId id="269" r:id="rId13"/>
    <p:sldId id="271" r:id="rId14"/>
    <p:sldId id="258" r:id="rId15"/>
    <p:sldId id="259" r:id="rId16"/>
    <p:sldId id="260"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6B2FFB35-0809-4983-B022-91E686458D1C}" type="datetimeFigureOut">
              <a:rPr lang="es-MX" smtClean="0"/>
              <a:t>21/08/2018</a:t>
            </a:fld>
            <a:endParaRPr lang="es-MX"/>
          </a:p>
        </p:txBody>
      </p:sp>
      <p:sp>
        <p:nvSpPr>
          <p:cNvPr id="5" name="Footer Placeholder 4"/>
          <p:cNvSpPr>
            <a:spLocks noGrp="1"/>
          </p:cNvSpPr>
          <p:nvPr>
            <p:ph type="ftr" sz="quarter" idx="11"/>
          </p:nvPr>
        </p:nvSpPr>
        <p:spPr>
          <a:xfrm>
            <a:off x="812805" y="6272785"/>
            <a:ext cx="4745736" cy="365125"/>
          </a:xfrm>
        </p:spPr>
        <p:txBody>
          <a:bodyPr/>
          <a:lstStyle/>
          <a:p>
            <a:endParaRPr lang="es-MX"/>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FAF3FAE4-8425-4BD0-BAE8-DC8FF4E13D06}" type="slidenum">
              <a:rPr lang="es-MX" smtClean="0"/>
              <a:t>‹Nº›</a:t>
            </a:fld>
            <a:endParaRPr lang="es-MX"/>
          </a:p>
        </p:txBody>
      </p:sp>
    </p:spTree>
    <p:extLst>
      <p:ext uri="{BB962C8B-B14F-4D97-AF65-F5344CB8AC3E}">
        <p14:creationId xmlns:p14="http://schemas.microsoft.com/office/powerpoint/2010/main" val="1251785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B2FFB35-0809-4983-B022-91E686458D1C}" type="datetimeFigureOut">
              <a:rPr lang="es-MX" smtClean="0"/>
              <a:t>21/08/2018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AF3FAE4-8425-4BD0-BAE8-DC8FF4E13D06}" type="slidenum">
              <a:rPr lang="es-MX" smtClean="0"/>
              <a:t>‹Nº›</a:t>
            </a:fld>
            <a:endParaRPr lang="es-MX"/>
          </a:p>
        </p:txBody>
      </p:sp>
    </p:spTree>
    <p:extLst>
      <p:ext uri="{BB962C8B-B14F-4D97-AF65-F5344CB8AC3E}">
        <p14:creationId xmlns:p14="http://schemas.microsoft.com/office/powerpoint/2010/main" val="3156506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B2FFB35-0809-4983-B022-91E686458D1C}" type="datetimeFigureOut">
              <a:rPr lang="es-MX" smtClean="0"/>
              <a:t>21/08/2018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AF3FAE4-8425-4BD0-BAE8-DC8FF4E13D06}" type="slidenum">
              <a:rPr lang="es-MX" smtClean="0"/>
              <a:t>‹Nº›</a:t>
            </a:fld>
            <a:endParaRPr lang="es-MX"/>
          </a:p>
        </p:txBody>
      </p:sp>
    </p:spTree>
    <p:extLst>
      <p:ext uri="{BB962C8B-B14F-4D97-AF65-F5344CB8AC3E}">
        <p14:creationId xmlns:p14="http://schemas.microsoft.com/office/powerpoint/2010/main" val="417457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B2FFB35-0809-4983-B022-91E686458D1C}" type="datetimeFigureOut">
              <a:rPr lang="es-MX" smtClean="0"/>
              <a:t>21/08/2018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AF3FAE4-8425-4BD0-BAE8-DC8FF4E13D06}" type="slidenum">
              <a:rPr lang="es-MX" smtClean="0"/>
              <a:t>‹Nº›</a:t>
            </a:fld>
            <a:endParaRPr lang="es-MX"/>
          </a:p>
        </p:txBody>
      </p:sp>
    </p:spTree>
    <p:extLst>
      <p:ext uri="{BB962C8B-B14F-4D97-AF65-F5344CB8AC3E}">
        <p14:creationId xmlns:p14="http://schemas.microsoft.com/office/powerpoint/2010/main" val="3187418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6B2FFB35-0809-4983-B022-91E686458D1C}" type="datetimeFigureOut">
              <a:rPr lang="es-MX" smtClean="0"/>
              <a:t>21/08/2018</a:t>
            </a:fld>
            <a:endParaRPr lang="es-MX"/>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s-MX"/>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FAF3FAE4-8425-4BD0-BAE8-DC8FF4E13D06}" type="slidenum">
              <a:rPr lang="es-MX" smtClean="0"/>
              <a:t>‹Nº›</a:t>
            </a:fld>
            <a:endParaRPr lang="es-MX"/>
          </a:p>
        </p:txBody>
      </p:sp>
    </p:spTree>
    <p:extLst>
      <p:ext uri="{BB962C8B-B14F-4D97-AF65-F5344CB8AC3E}">
        <p14:creationId xmlns:p14="http://schemas.microsoft.com/office/powerpoint/2010/main" val="149101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B2FFB35-0809-4983-B022-91E686458D1C}" type="datetimeFigureOut">
              <a:rPr lang="es-MX" smtClean="0"/>
              <a:t>21/08/2018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AF3FAE4-8425-4BD0-BAE8-DC8FF4E13D06}" type="slidenum">
              <a:rPr lang="es-MX" smtClean="0"/>
              <a:t>‹Nº›</a:t>
            </a:fld>
            <a:endParaRPr lang="es-MX"/>
          </a:p>
        </p:txBody>
      </p:sp>
    </p:spTree>
    <p:extLst>
      <p:ext uri="{BB962C8B-B14F-4D97-AF65-F5344CB8AC3E}">
        <p14:creationId xmlns:p14="http://schemas.microsoft.com/office/powerpoint/2010/main" val="2867217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B2FFB35-0809-4983-B022-91E686458D1C}" type="datetimeFigureOut">
              <a:rPr lang="es-MX" smtClean="0"/>
              <a:t>21/08/2018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AF3FAE4-8425-4BD0-BAE8-DC8FF4E13D06}" type="slidenum">
              <a:rPr lang="es-MX" smtClean="0"/>
              <a:t>‹Nº›</a:t>
            </a:fld>
            <a:endParaRPr lang="es-MX"/>
          </a:p>
        </p:txBody>
      </p:sp>
    </p:spTree>
    <p:extLst>
      <p:ext uri="{BB962C8B-B14F-4D97-AF65-F5344CB8AC3E}">
        <p14:creationId xmlns:p14="http://schemas.microsoft.com/office/powerpoint/2010/main" val="4197848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6B2FFB35-0809-4983-B022-91E686458D1C}" type="datetimeFigureOut">
              <a:rPr lang="es-MX" smtClean="0"/>
              <a:t>21/08/2018</a:t>
            </a:fld>
            <a:endParaRPr lang="es-MX"/>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s-MX"/>
          </a:p>
        </p:txBody>
      </p:sp>
      <p:sp>
        <p:nvSpPr>
          <p:cNvPr id="5" name="Slide Number Placeholder 4"/>
          <p:cNvSpPr>
            <a:spLocks noGrp="1"/>
          </p:cNvSpPr>
          <p:nvPr>
            <p:ph type="sldNum" sz="quarter" idx="12"/>
          </p:nvPr>
        </p:nvSpPr>
        <p:spPr/>
        <p:txBody>
          <a:bodyPr/>
          <a:lstStyle/>
          <a:p>
            <a:fld id="{FAF3FAE4-8425-4BD0-BAE8-DC8FF4E13D06}" type="slidenum">
              <a:rPr lang="es-MX" smtClean="0"/>
              <a:t>‹Nº›</a:t>
            </a:fld>
            <a:endParaRPr lang="es-MX"/>
          </a:p>
        </p:txBody>
      </p:sp>
    </p:spTree>
    <p:extLst>
      <p:ext uri="{BB962C8B-B14F-4D97-AF65-F5344CB8AC3E}">
        <p14:creationId xmlns:p14="http://schemas.microsoft.com/office/powerpoint/2010/main" val="307310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FFB35-0809-4983-B022-91E686458D1C}" type="datetimeFigureOut">
              <a:rPr lang="es-MX" smtClean="0"/>
              <a:t>21/08/2018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AF3FAE4-8425-4BD0-BAE8-DC8FF4E13D06}" type="slidenum">
              <a:rPr lang="es-MX" smtClean="0"/>
              <a:t>‹Nº›</a:t>
            </a:fld>
            <a:endParaRPr lang="es-MX"/>
          </a:p>
        </p:txBody>
      </p:sp>
    </p:spTree>
    <p:extLst>
      <p:ext uri="{BB962C8B-B14F-4D97-AF65-F5344CB8AC3E}">
        <p14:creationId xmlns:p14="http://schemas.microsoft.com/office/powerpoint/2010/main" val="3325274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6B2FFB35-0809-4983-B022-91E686458D1C}" type="datetimeFigureOut">
              <a:rPr lang="es-MX" smtClean="0"/>
              <a:t>21/08/2018</a:t>
            </a:fld>
            <a:endParaRPr lang="es-MX"/>
          </a:p>
        </p:txBody>
      </p:sp>
      <p:sp>
        <p:nvSpPr>
          <p:cNvPr id="10" name="Footer Placeholder 9"/>
          <p:cNvSpPr>
            <a:spLocks noGrp="1"/>
          </p:cNvSpPr>
          <p:nvPr>
            <p:ph type="ftr" sz="quarter" idx="11"/>
          </p:nvPr>
        </p:nvSpPr>
        <p:spPr/>
        <p:txBody>
          <a:bodyPr/>
          <a:lstStyle/>
          <a:p>
            <a:endParaRPr lang="es-MX"/>
          </a:p>
        </p:txBody>
      </p:sp>
      <p:sp>
        <p:nvSpPr>
          <p:cNvPr id="11" name="Slide Number Placeholder 10"/>
          <p:cNvSpPr>
            <a:spLocks noGrp="1"/>
          </p:cNvSpPr>
          <p:nvPr>
            <p:ph type="sldNum" sz="quarter" idx="12"/>
          </p:nvPr>
        </p:nvSpPr>
        <p:spPr/>
        <p:txBody>
          <a:bodyPr/>
          <a:lstStyle/>
          <a:p>
            <a:fld id="{FAF3FAE4-8425-4BD0-BAE8-DC8FF4E13D06}" type="slidenum">
              <a:rPr lang="es-MX" smtClean="0"/>
              <a:t>‹Nº›</a:t>
            </a:fld>
            <a:endParaRPr lang="es-MX"/>
          </a:p>
        </p:txBody>
      </p:sp>
    </p:spTree>
    <p:extLst>
      <p:ext uri="{BB962C8B-B14F-4D97-AF65-F5344CB8AC3E}">
        <p14:creationId xmlns:p14="http://schemas.microsoft.com/office/powerpoint/2010/main" val="3176666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6B2FFB35-0809-4983-B022-91E686458D1C}" type="datetimeFigureOut">
              <a:rPr lang="es-MX" smtClean="0"/>
              <a:t>21/08/2018</a:t>
            </a:fld>
            <a:endParaRPr lang="es-MX"/>
          </a:p>
        </p:txBody>
      </p:sp>
      <p:sp>
        <p:nvSpPr>
          <p:cNvPr id="10" name="Slide Number Placeholder 9"/>
          <p:cNvSpPr>
            <a:spLocks noGrp="1"/>
          </p:cNvSpPr>
          <p:nvPr>
            <p:ph type="sldNum" sz="quarter" idx="12"/>
          </p:nvPr>
        </p:nvSpPr>
        <p:spPr/>
        <p:txBody>
          <a:bodyPr/>
          <a:lstStyle/>
          <a:p>
            <a:fld id="{FAF3FAE4-8425-4BD0-BAE8-DC8FF4E13D06}" type="slidenum">
              <a:rPr lang="es-MX" smtClean="0"/>
              <a:t>‹Nº›</a:t>
            </a:fld>
            <a:endParaRPr lang="es-MX"/>
          </a:p>
        </p:txBody>
      </p:sp>
    </p:spTree>
    <p:extLst>
      <p:ext uri="{BB962C8B-B14F-4D97-AF65-F5344CB8AC3E}">
        <p14:creationId xmlns:p14="http://schemas.microsoft.com/office/powerpoint/2010/main" val="2546616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6B2FFB35-0809-4983-B022-91E686458D1C}" type="datetimeFigureOut">
              <a:rPr lang="es-MX" smtClean="0"/>
              <a:t>21/08/2018</a:t>
            </a:fld>
            <a:endParaRPr lang="es-MX"/>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s-MX"/>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FAF3FAE4-8425-4BD0-BAE8-DC8FF4E13D06}" type="slidenum">
              <a:rPr lang="es-MX" smtClean="0"/>
              <a:t>‹Nº›</a:t>
            </a:fld>
            <a:endParaRPr lang="es-MX"/>
          </a:p>
        </p:txBody>
      </p:sp>
    </p:spTree>
    <p:extLst>
      <p:ext uri="{BB962C8B-B14F-4D97-AF65-F5344CB8AC3E}">
        <p14:creationId xmlns:p14="http://schemas.microsoft.com/office/powerpoint/2010/main" val="67971594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entornoturistico.com/13-datos-debes-conocer-cesar-ritz-padre-la-hoteleria-moderna/"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5.png"/><Relationship Id="rId5" Type="http://schemas.microsoft.com/office/2007/relationships/hdphoto" Target="../media/hdphoto1.wdp"/><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6.png"/><Relationship Id="rId5" Type="http://schemas.microsoft.com/office/2007/relationships/hdphoto" Target="../media/hdphoto1.wdp"/><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7.png"/><Relationship Id="rId5" Type="http://schemas.microsoft.com/office/2007/relationships/hdphoto" Target="../media/hdphoto1.wdp"/><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hyperlink" Target="http://conceptodefinicion.de/hosta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conceptodefinicion.de/hosta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hyperlink" Target="https://educalingo.com/es/dic-es/meson"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58654DE-5EFC-4184-8811-33C3DFC6F6F6}"/>
              </a:ext>
            </a:extLst>
          </p:cNvPr>
          <p:cNvSpPr>
            <a:spLocks noGrp="1"/>
          </p:cNvSpPr>
          <p:nvPr>
            <p:ph type="ctrTitle"/>
          </p:nvPr>
        </p:nvSpPr>
        <p:spPr/>
        <p:txBody>
          <a:bodyPr/>
          <a:lstStyle/>
          <a:p>
            <a:pPr algn="ctr"/>
            <a:r>
              <a:rPr lang="es-MX" dirty="0"/>
              <a:t>UNIDAD 1. GENERALIDADES DE LA INDUSTRIA DE LA HOSPITALIDAD</a:t>
            </a:r>
          </a:p>
        </p:txBody>
      </p:sp>
      <p:sp>
        <p:nvSpPr>
          <p:cNvPr id="2" name="Rectángulo 1">
            <a:extLst>
              <a:ext uri="{FF2B5EF4-FFF2-40B4-BE49-F238E27FC236}">
                <a16:creationId xmlns:a16="http://schemas.microsoft.com/office/drawing/2014/main" id="{A71031C3-466D-4C45-A715-9E52A438AC08}"/>
              </a:ext>
            </a:extLst>
          </p:cNvPr>
          <p:cNvSpPr/>
          <p:nvPr/>
        </p:nvSpPr>
        <p:spPr>
          <a:xfrm>
            <a:off x="683568" y="4498465"/>
            <a:ext cx="6696744" cy="923330"/>
          </a:xfrm>
          <a:prstGeom prst="rect">
            <a:avLst/>
          </a:prstGeom>
        </p:spPr>
        <p:txBody>
          <a:bodyPr wrap="square">
            <a:spAutoFit/>
          </a:bodyPr>
          <a:lstStyle/>
          <a:p>
            <a:r>
              <a:rPr lang="es-MX" dirty="0"/>
              <a:t>CONTENIDO: </a:t>
            </a:r>
          </a:p>
          <a:p>
            <a:r>
              <a:rPr lang="es-MX" dirty="0"/>
              <a:t>Tipología y clasificación de la industria de la hospitalidad </a:t>
            </a:r>
          </a:p>
          <a:p>
            <a:r>
              <a:rPr lang="es-MX" dirty="0"/>
              <a:t>Tendencias de la hospitalidad </a:t>
            </a:r>
          </a:p>
        </p:txBody>
      </p:sp>
      <p:sp>
        <p:nvSpPr>
          <p:cNvPr id="5" name="CuadroTexto 4">
            <a:extLst>
              <a:ext uri="{FF2B5EF4-FFF2-40B4-BE49-F238E27FC236}">
                <a16:creationId xmlns:a16="http://schemas.microsoft.com/office/drawing/2014/main" id="{18E8BDEF-F14D-447A-B628-A3B577441A5A}"/>
              </a:ext>
            </a:extLst>
          </p:cNvPr>
          <p:cNvSpPr txBox="1"/>
          <p:nvPr/>
        </p:nvSpPr>
        <p:spPr>
          <a:xfrm>
            <a:off x="2421037" y="6309320"/>
            <a:ext cx="6696744" cy="369332"/>
          </a:xfrm>
          <a:prstGeom prst="rect">
            <a:avLst/>
          </a:prstGeom>
          <a:noFill/>
        </p:spPr>
        <p:txBody>
          <a:bodyPr wrap="square" rtlCol="0">
            <a:spAutoFit/>
          </a:bodyPr>
          <a:lstStyle/>
          <a:p>
            <a:r>
              <a:rPr lang="es-MX" dirty="0"/>
              <a:t>ELABORÓ: M. EN D.T. AURORA VÁZQUEZ MONTALVO</a:t>
            </a:r>
          </a:p>
        </p:txBody>
      </p:sp>
    </p:spTree>
    <p:extLst>
      <p:ext uri="{BB962C8B-B14F-4D97-AF65-F5344CB8AC3E}">
        <p14:creationId xmlns:p14="http://schemas.microsoft.com/office/powerpoint/2010/main" val="15105371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1700808"/>
            <a:ext cx="8458200" cy="1222375"/>
          </a:xfrm>
        </p:spPr>
        <p:txBody>
          <a:bodyPr>
            <a:normAutofit fontScale="90000"/>
          </a:bodyPr>
          <a:lstStyle/>
          <a:p>
            <a:pPr algn="ctr"/>
            <a:r>
              <a:rPr lang="es-MX" sz="7200" dirty="0"/>
              <a:t>HOTELEROS</a:t>
            </a:r>
            <a:br>
              <a:rPr lang="es-MX" sz="7200" dirty="0"/>
            </a:br>
            <a:r>
              <a:rPr lang="es-MX" sz="7200" dirty="0"/>
              <a:t>famosos</a:t>
            </a:r>
          </a:p>
        </p:txBody>
      </p:sp>
    </p:spTree>
    <p:extLst>
      <p:ext uri="{BB962C8B-B14F-4D97-AF65-F5344CB8AC3E}">
        <p14:creationId xmlns:p14="http://schemas.microsoft.com/office/powerpoint/2010/main" val="2053449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A1D830-E73C-47A9-A534-323CEEFF5B3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F69FBEC-4C47-4288-962D-3FC20C79F3F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4F6FC82-E588-4DA0-8096-0C3BD54F17B5}"/>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551293" y="6229681"/>
            <a:ext cx="342900" cy="457200"/>
            <a:chOff x="11361456" y="6195813"/>
            <a:chExt cx="548640" cy="548640"/>
          </a:xfrm>
        </p:grpSpPr>
        <p:sp>
          <p:nvSpPr>
            <p:cNvPr id="16" name="Oval 15">
              <a:extLst>
                <a:ext uri="{FF2B5EF4-FFF2-40B4-BE49-F238E27FC236}">
                  <a16:creationId xmlns:a16="http://schemas.microsoft.com/office/drawing/2014/main" id="{E8898E90-044F-45FF-8B4D-CE0F6A630A46}"/>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7" name="Oval 16">
              <a:extLst>
                <a:ext uri="{FF2B5EF4-FFF2-40B4-BE49-F238E27FC236}">
                  <a16:creationId xmlns:a16="http://schemas.microsoft.com/office/drawing/2014/main" id="{923BF161-A852-4DA5-BB4C-2DFC336B7779}"/>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pic>
        <p:nvPicPr>
          <p:cNvPr id="6" name="Imagen 5">
            <a:extLst>
              <a:ext uri="{FF2B5EF4-FFF2-40B4-BE49-F238E27FC236}">
                <a16:creationId xmlns:a16="http://schemas.microsoft.com/office/drawing/2014/main" id="{1594D40C-5903-4DCD-AB7F-19437653F978}"/>
              </a:ext>
            </a:extLst>
          </p:cNvPr>
          <p:cNvPicPr>
            <a:picLocks noChangeAspect="1"/>
          </p:cNvPicPr>
          <p:nvPr/>
        </p:nvPicPr>
        <p:blipFill rotWithShape="1">
          <a:blip r:embed="rId5"/>
          <a:srcRect l="35179" r="22179"/>
          <a:stretch/>
        </p:blipFill>
        <p:spPr>
          <a:xfrm>
            <a:off x="20" y="10"/>
            <a:ext cx="5175811" cy="6857990"/>
          </a:xfrm>
          <a:prstGeom prst="rect">
            <a:avLst/>
          </a:prstGeom>
        </p:spPr>
      </p:pic>
      <p:sp>
        <p:nvSpPr>
          <p:cNvPr id="2" name="Título 1">
            <a:extLst>
              <a:ext uri="{FF2B5EF4-FFF2-40B4-BE49-F238E27FC236}">
                <a16:creationId xmlns:a16="http://schemas.microsoft.com/office/drawing/2014/main" id="{A4584DE3-4158-4EF8-8444-BE434BF19757}"/>
              </a:ext>
            </a:extLst>
          </p:cNvPr>
          <p:cNvSpPr>
            <a:spLocks noGrp="1"/>
          </p:cNvSpPr>
          <p:nvPr>
            <p:ph type="ctrTitle"/>
          </p:nvPr>
        </p:nvSpPr>
        <p:spPr>
          <a:xfrm>
            <a:off x="5650990" y="702365"/>
            <a:ext cx="2922198" cy="3765666"/>
          </a:xfrm>
        </p:spPr>
        <p:txBody>
          <a:bodyPr anchor="b">
            <a:normAutofit/>
          </a:bodyPr>
          <a:lstStyle/>
          <a:p>
            <a:r>
              <a:rPr lang="es-MX" sz="6300"/>
              <a:t>Cesar ritz</a:t>
            </a:r>
          </a:p>
        </p:txBody>
      </p:sp>
    </p:spTree>
    <p:extLst>
      <p:ext uri="{BB962C8B-B14F-4D97-AF65-F5344CB8AC3E}">
        <p14:creationId xmlns:p14="http://schemas.microsoft.com/office/powerpoint/2010/main" val="3283838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948F69D-F989-4204-9A7D-7A39DF755DCF}"/>
              </a:ext>
            </a:extLst>
          </p:cNvPr>
          <p:cNvSpPr>
            <a:spLocks noGrp="1"/>
          </p:cNvSpPr>
          <p:nvPr>
            <p:ph idx="1"/>
          </p:nvPr>
        </p:nvSpPr>
        <p:spPr>
          <a:xfrm>
            <a:off x="685800" y="404664"/>
            <a:ext cx="7772400" cy="6264696"/>
          </a:xfrm>
        </p:spPr>
        <p:txBody>
          <a:bodyPr>
            <a:normAutofit fontScale="92500" lnSpcReduction="10000"/>
          </a:bodyPr>
          <a:lstStyle/>
          <a:p>
            <a:pPr algn="just"/>
            <a:r>
              <a:rPr lang="es-MX" dirty="0"/>
              <a:t> Antes de ser un hotelero reconocido, trabajó como asistente, luego como mesero en restaurantes, aprendiz de </a:t>
            </a:r>
            <a:r>
              <a:rPr lang="es-MX" dirty="0" err="1"/>
              <a:t>sommelier</a:t>
            </a:r>
            <a:r>
              <a:rPr lang="es-MX" dirty="0"/>
              <a:t>, gerente y director de hoteles.</a:t>
            </a:r>
          </a:p>
          <a:p>
            <a:pPr algn="just"/>
            <a:r>
              <a:rPr lang="es-MX" dirty="0"/>
              <a:t>A los 24 años de edad ya es considerado maître </a:t>
            </a:r>
            <a:r>
              <a:rPr lang="es-MX" dirty="0" err="1"/>
              <a:t>d’hotel</a:t>
            </a:r>
            <a:r>
              <a:rPr lang="es-MX" dirty="0"/>
              <a:t> (en español: maestro de sala) del </a:t>
            </a:r>
            <a:r>
              <a:rPr lang="es-MX" dirty="0" err="1"/>
              <a:t>Righi-Kulm</a:t>
            </a:r>
            <a:r>
              <a:rPr lang="es-MX" dirty="0"/>
              <a:t>. Es ahí donde conoce al hotelero suizo </a:t>
            </a:r>
            <a:r>
              <a:rPr lang="es-MX" dirty="0" err="1"/>
              <a:t>Pfyffer</a:t>
            </a:r>
            <a:r>
              <a:rPr lang="es-MX" dirty="0"/>
              <a:t> </a:t>
            </a:r>
            <a:r>
              <a:rPr lang="es-MX" dirty="0" err="1"/>
              <a:t>d’Altishofen</a:t>
            </a:r>
            <a:r>
              <a:rPr lang="es-MX" dirty="0"/>
              <a:t>, fundador del Gran Hotel Nacional de Lucerna (uno de los mejores de la época) y en 1878 es nombrado gerente de este establecimiento.</a:t>
            </a:r>
          </a:p>
          <a:p>
            <a:pPr algn="just"/>
            <a:r>
              <a:rPr lang="es-MX" dirty="0"/>
              <a:t>Es pionero en la instalación de cuartos de baño en cada suite de hotel, además establece un sistema personalizado de atención al cliente, sobre todo para personas de dinero o viajeros de lujo, pues tenía un increíble buen gusto y elegancia.</a:t>
            </a:r>
          </a:p>
          <a:p>
            <a:pPr algn="just"/>
            <a:r>
              <a:rPr lang="es-MX" dirty="0"/>
              <a:t>Al lado de Augusto </a:t>
            </a:r>
            <a:r>
              <a:rPr lang="es-MX" dirty="0" err="1"/>
              <a:t>Escoffier</a:t>
            </a:r>
            <a:r>
              <a:rPr lang="es-MX" dirty="0"/>
              <a:t> (chef de origen francés), unen el servicio de alojamiento y el de alimentos y bebidas, por lo que son considerados pioneros del turismo moderno. Juntos, de 1889 a 1897 dirigen el Hotel </a:t>
            </a:r>
            <a:r>
              <a:rPr lang="es-MX" dirty="0" err="1"/>
              <a:t>Savoy</a:t>
            </a:r>
            <a:r>
              <a:rPr lang="es-MX" dirty="0"/>
              <a:t> en la Ciudad de Westminster en el centro de Londres, a donde acudían las grandes familias de la Realeza Europea. Cesar Ritz atribuía el éxito de este lugar al “ejercito de hombres” que conformaban su equipo. En 1898 fue despedido por fraude.</a:t>
            </a:r>
          </a:p>
          <a:p>
            <a:pPr algn="just"/>
            <a:r>
              <a:rPr lang="es-MX" dirty="0"/>
              <a:t>Los hoteles que le dieron fama y prestigio son los construidos bajo su mando: el Hotel Ritz en París y el Hotel Ritz en Londres.</a:t>
            </a:r>
          </a:p>
        </p:txBody>
      </p:sp>
    </p:spTree>
    <p:extLst>
      <p:ext uri="{BB962C8B-B14F-4D97-AF65-F5344CB8AC3E}">
        <p14:creationId xmlns:p14="http://schemas.microsoft.com/office/powerpoint/2010/main" val="4041146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EE63858-1752-4B43-8070-A1CD4C3C3E45}"/>
              </a:ext>
            </a:extLst>
          </p:cNvPr>
          <p:cNvSpPr>
            <a:spLocks noGrp="1"/>
          </p:cNvSpPr>
          <p:nvPr>
            <p:ph idx="1"/>
          </p:nvPr>
        </p:nvSpPr>
        <p:spPr>
          <a:xfrm>
            <a:off x="685800" y="692696"/>
            <a:ext cx="7772400" cy="5616624"/>
          </a:xfrm>
        </p:spPr>
        <p:txBody>
          <a:bodyPr>
            <a:normAutofit/>
          </a:bodyPr>
          <a:lstStyle/>
          <a:p>
            <a:pPr algn="just"/>
            <a:r>
              <a:rPr lang="es-MX" dirty="0"/>
              <a:t>Gracias a su vasta experiencia y amor por la hotelería, él mismo se autodenominaba “El perfecto servidor”.</a:t>
            </a:r>
          </a:p>
          <a:p>
            <a:pPr algn="just"/>
            <a:r>
              <a:rPr lang="es-MX" dirty="0"/>
              <a:t>Debido a que dirigió simultáneamente varios de los grandes hoteles de Europa en ciudades como: Roma, Frankfurt, </a:t>
            </a:r>
            <a:r>
              <a:rPr lang="es-MX" dirty="0" err="1"/>
              <a:t>Salsomaggiore</a:t>
            </a:r>
            <a:r>
              <a:rPr lang="es-MX" dirty="0"/>
              <a:t>, Palermo, Biarritz, Wiesbaden, Montecarlo, Lucerna, </a:t>
            </a:r>
            <a:r>
              <a:rPr lang="es-MX" dirty="0" err="1"/>
              <a:t>Menton</a:t>
            </a:r>
            <a:r>
              <a:rPr lang="es-MX" dirty="0"/>
              <a:t>, Madrid, El Cairo y Johannesburgo, fue conocido como: “El hotelero de los Reyes y el Rey de los Hoteleros”.</a:t>
            </a:r>
          </a:p>
          <a:p>
            <a:pPr algn="just"/>
            <a:r>
              <a:rPr lang="es-MX" dirty="0"/>
              <a:t>Cesar Ritz fue el primero en establecer que “el cliente siempre tiene la razón”. Tenía un código de conducta regido por el siguiente lema: “Observa a todos sin mirar, oye todo sin escuchar, está atento sin ser servil, anticípate sin ser presuntuoso, si un cliente se queja de un platillo o bebida, quítalo y remplázalo sin hacer preguntas”.</a:t>
            </a:r>
          </a:p>
          <a:p>
            <a:pPr algn="just"/>
            <a:r>
              <a:rPr lang="es-MX" dirty="0"/>
              <a:t>El proyecto cumbre de su carrera es la construcción del “Hotel Ritz” en 1898 en la famosa Place </a:t>
            </a:r>
            <a:r>
              <a:rPr lang="es-MX" dirty="0" err="1"/>
              <a:t>Vendome</a:t>
            </a:r>
            <a:r>
              <a:rPr lang="es-MX" dirty="0"/>
              <a:t>, en París, en colaboración con el millonario sudafricano Alfred Beit.</a:t>
            </a:r>
          </a:p>
          <a:p>
            <a:endParaRPr lang="es-MX" dirty="0"/>
          </a:p>
        </p:txBody>
      </p:sp>
      <p:sp>
        <p:nvSpPr>
          <p:cNvPr id="4" name="CuadroTexto 3">
            <a:extLst>
              <a:ext uri="{FF2B5EF4-FFF2-40B4-BE49-F238E27FC236}">
                <a16:creationId xmlns:a16="http://schemas.microsoft.com/office/drawing/2014/main" id="{67D7BDD7-E005-46C8-B76D-F2EADA6D5250}"/>
              </a:ext>
            </a:extLst>
          </p:cNvPr>
          <p:cNvSpPr txBox="1"/>
          <p:nvPr/>
        </p:nvSpPr>
        <p:spPr>
          <a:xfrm>
            <a:off x="2625552" y="6134692"/>
            <a:ext cx="5832648" cy="707886"/>
          </a:xfrm>
          <a:prstGeom prst="rect">
            <a:avLst/>
          </a:prstGeom>
          <a:noFill/>
        </p:spPr>
        <p:txBody>
          <a:bodyPr wrap="square" rtlCol="0">
            <a:spAutoFit/>
          </a:bodyPr>
          <a:lstStyle/>
          <a:p>
            <a:pPr algn="ctr"/>
            <a:r>
              <a:rPr lang="es-MX" sz="1000" dirty="0"/>
              <a:t>En: entorno turístico, hablemos de turismo. </a:t>
            </a:r>
          </a:p>
          <a:p>
            <a:pPr algn="ctr"/>
            <a:r>
              <a:rPr lang="es-MX" sz="1000" dirty="0"/>
              <a:t>Disponible en:  </a:t>
            </a:r>
            <a:r>
              <a:rPr lang="es-MX" sz="1000" dirty="0">
                <a:hlinkClick r:id="rId2"/>
              </a:rPr>
              <a:t>http://www.entornoturistico.com/13-datos-debes-conocer-cesar-ritz-padre-la-hoteleria-moderna/</a:t>
            </a:r>
            <a:endParaRPr lang="es-MX" sz="1000" dirty="0"/>
          </a:p>
          <a:p>
            <a:pPr algn="ctr"/>
            <a:r>
              <a:rPr lang="es-MX" sz="1000" dirty="0"/>
              <a:t> Consultado el 10/02/2018</a:t>
            </a:r>
          </a:p>
        </p:txBody>
      </p:sp>
    </p:spTree>
    <p:extLst>
      <p:ext uri="{BB962C8B-B14F-4D97-AF65-F5344CB8AC3E}">
        <p14:creationId xmlns:p14="http://schemas.microsoft.com/office/powerpoint/2010/main" val="1382910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8">
            <a:extLst>
              <a:ext uri="{FF2B5EF4-FFF2-40B4-BE49-F238E27FC236}">
                <a16:creationId xmlns:a16="http://schemas.microsoft.com/office/drawing/2014/main" id="{9A548D01-86BC-4A04-9A19-23363A0A5FE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53C06F-02C4-42B7-AAB4-056E8ECC692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000"/>
            <a:ext cx="9144000" cy="2295831"/>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0B2D325-F52B-42D3-B95B-0B567E1B2174}"/>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551293" y="6229681"/>
            <a:ext cx="342900" cy="457200"/>
            <a:chOff x="11361456" y="6195813"/>
            <a:chExt cx="548640" cy="548640"/>
          </a:xfrm>
        </p:grpSpPr>
        <p:sp>
          <p:nvSpPr>
            <p:cNvPr id="14" name="Oval 13">
              <a:extLst>
                <a:ext uri="{FF2B5EF4-FFF2-40B4-BE49-F238E27FC236}">
                  <a16:creationId xmlns:a16="http://schemas.microsoft.com/office/drawing/2014/main" id="{564412BC-E554-4709-B783-CCD157054F7B}"/>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4111AF4E-4C22-4675-8450-1A2447ECB048}"/>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pic>
        <p:nvPicPr>
          <p:cNvPr id="4" name="Imagen 3">
            <a:extLst>
              <a:ext uri="{FF2B5EF4-FFF2-40B4-BE49-F238E27FC236}">
                <a16:creationId xmlns:a16="http://schemas.microsoft.com/office/drawing/2014/main" id="{55055B5F-39EA-42CA-8C73-7A63D1971601}"/>
              </a:ext>
            </a:extLst>
          </p:cNvPr>
          <p:cNvPicPr>
            <a:picLocks noChangeAspect="1"/>
          </p:cNvPicPr>
          <p:nvPr/>
        </p:nvPicPr>
        <p:blipFill>
          <a:blip r:embed="rId6"/>
          <a:stretch>
            <a:fillRect/>
          </a:stretch>
        </p:blipFill>
        <p:spPr>
          <a:xfrm>
            <a:off x="4511524" y="1719352"/>
            <a:ext cx="4500316" cy="1980138"/>
          </a:xfrm>
          <a:prstGeom prst="rect">
            <a:avLst/>
          </a:prstGeom>
        </p:spPr>
      </p:pic>
      <p:sp>
        <p:nvSpPr>
          <p:cNvPr id="2" name="1 Título"/>
          <p:cNvSpPr>
            <a:spLocks noGrp="1"/>
          </p:cNvSpPr>
          <p:nvPr>
            <p:ph type="title"/>
          </p:nvPr>
        </p:nvSpPr>
        <p:spPr>
          <a:xfrm>
            <a:off x="802386" y="4846002"/>
            <a:ext cx="7543800" cy="1522993"/>
          </a:xfrm>
        </p:spPr>
        <p:txBody>
          <a:bodyPr>
            <a:normAutofit/>
          </a:bodyPr>
          <a:lstStyle/>
          <a:p>
            <a:r>
              <a:rPr lang="es-MX" sz="5200" dirty="0"/>
              <a:t>CONRAD HILTON</a:t>
            </a:r>
          </a:p>
        </p:txBody>
      </p:sp>
      <p:sp>
        <p:nvSpPr>
          <p:cNvPr id="3" name="2 Marcador de contenido"/>
          <p:cNvSpPr>
            <a:spLocks noGrp="1"/>
          </p:cNvSpPr>
          <p:nvPr>
            <p:ph idx="1"/>
          </p:nvPr>
        </p:nvSpPr>
        <p:spPr>
          <a:xfrm>
            <a:off x="485910" y="489005"/>
            <a:ext cx="3863156" cy="4192996"/>
          </a:xfrm>
        </p:spPr>
        <p:txBody>
          <a:bodyPr>
            <a:noAutofit/>
          </a:bodyPr>
          <a:lstStyle/>
          <a:p>
            <a:pPr algn="just"/>
            <a:r>
              <a:rPr lang="es-MX" sz="1600" dirty="0"/>
              <a:t>La gran depresión casi borro la industria hotelera. Después de la caída de la bolsa de valores. Pero un hotelero se mantuvo a flote gracias a sus inversiones en petróleo y gas.</a:t>
            </a:r>
          </a:p>
          <a:p>
            <a:pPr algn="just"/>
            <a:r>
              <a:rPr lang="es-MX" sz="1600" dirty="0"/>
              <a:t>En 1942, Hilton adquirió la Town House en Los Ángeles y un año después, se hizo cargo de los hoteles </a:t>
            </a:r>
            <a:r>
              <a:rPr lang="es-MX" sz="1600" dirty="0" err="1"/>
              <a:t>Roosvel</a:t>
            </a:r>
            <a:r>
              <a:rPr lang="es-MX" sz="1600" dirty="0"/>
              <a:t> y Plaza de Nueva York.</a:t>
            </a:r>
          </a:p>
          <a:p>
            <a:pPr algn="just"/>
            <a:r>
              <a:rPr lang="es-MX" sz="1600" dirty="0"/>
              <a:t>En los años siguientes Hilton Hotel </a:t>
            </a:r>
            <a:r>
              <a:rPr lang="es-MX" sz="1600" dirty="0" err="1"/>
              <a:t>Corporation</a:t>
            </a:r>
            <a:r>
              <a:rPr lang="es-MX" sz="1600" dirty="0"/>
              <a:t>, organizada en 1946, compro o construyo en todo el mundo un gran numero de hoteles de lujo y comprometió a las cadenas Sheraton y </a:t>
            </a:r>
            <a:r>
              <a:rPr lang="es-MX" sz="1600" dirty="0" err="1"/>
              <a:t>Statler</a:t>
            </a:r>
            <a:r>
              <a:rPr lang="es-MX" sz="1600" dirty="0"/>
              <a:t> a una feroz competencia.</a:t>
            </a:r>
          </a:p>
        </p:txBody>
      </p:sp>
    </p:spTree>
    <p:extLst>
      <p:ext uri="{BB962C8B-B14F-4D97-AF65-F5344CB8AC3E}">
        <p14:creationId xmlns:p14="http://schemas.microsoft.com/office/powerpoint/2010/main" val="2636748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A548D01-86BC-4A04-9A19-23363A0A5FE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53C06F-02C4-42B7-AAB4-056E8ECC692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000"/>
            <a:ext cx="9144000" cy="2295831"/>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0B2D325-F52B-42D3-B95B-0B567E1B2174}"/>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551293" y="6229681"/>
            <a:ext cx="342900" cy="457200"/>
            <a:chOff x="11361456" y="6195813"/>
            <a:chExt cx="548640" cy="548640"/>
          </a:xfrm>
        </p:grpSpPr>
        <p:sp>
          <p:nvSpPr>
            <p:cNvPr id="14" name="Oval 13">
              <a:extLst>
                <a:ext uri="{FF2B5EF4-FFF2-40B4-BE49-F238E27FC236}">
                  <a16:creationId xmlns:a16="http://schemas.microsoft.com/office/drawing/2014/main" id="{564412BC-E554-4709-B783-CCD157054F7B}"/>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4111AF4E-4C22-4675-8450-1A2447ECB048}"/>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pic>
        <p:nvPicPr>
          <p:cNvPr id="4" name="Imagen 3">
            <a:extLst>
              <a:ext uri="{FF2B5EF4-FFF2-40B4-BE49-F238E27FC236}">
                <a16:creationId xmlns:a16="http://schemas.microsoft.com/office/drawing/2014/main" id="{51EDA6DE-D123-457B-8B8A-1FCB804FAB44}"/>
              </a:ext>
            </a:extLst>
          </p:cNvPr>
          <p:cNvPicPr>
            <a:picLocks noChangeAspect="1"/>
          </p:cNvPicPr>
          <p:nvPr/>
        </p:nvPicPr>
        <p:blipFill>
          <a:blip r:embed="rId6"/>
          <a:stretch>
            <a:fillRect/>
          </a:stretch>
        </p:blipFill>
        <p:spPr>
          <a:xfrm>
            <a:off x="4914901" y="1037242"/>
            <a:ext cx="3979292" cy="2705918"/>
          </a:xfrm>
          <a:prstGeom prst="rect">
            <a:avLst/>
          </a:prstGeom>
        </p:spPr>
      </p:pic>
      <p:sp>
        <p:nvSpPr>
          <p:cNvPr id="2" name="1 Título"/>
          <p:cNvSpPr>
            <a:spLocks noGrp="1"/>
          </p:cNvSpPr>
          <p:nvPr>
            <p:ph type="title"/>
          </p:nvPr>
        </p:nvSpPr>
        <p:spPr>
          <a:xfrm>
            <a:off x="802386" y="4846002"/>
            <a:ext cx="7543800" cy="1522993"/>
          </a:xfrm>
        </p:spPr>
        <p:txBody>
          <a:bodyPr>
            <a:normAutofit/>
          </a:bodyPr>
          <a:lstStyle/>
          <a:p>
            <a:r>
              <a:rPr lang="es-MX" sz="5200"/>
              <a:t>Howard johnson</a:t>
            </a:r>
          </a:p>
        </p:txBody>
      </p:sp>
      <p:sp>
        <p:nvSpPr>
          <p:cNvPr id="3" name="2 Marcador de contenido"/>
          <p:cNvSpPr>
            <a:spLocks noGrp="1"/>
          </p:cNvSpPr>
          <p:nvPr>
            <p:ph idx="1"/>
          </p:nvPr>
        </p:nvSpPr>
        <p:spPr>
          <a:xfrm>
            <a:off x="539552" y="489005"/>
            <a:ext cx="3791148" cy="3964639"/>
          </a:xfrm>
        </p:spPr>
        <p:txBody>
          <a:bodyPr>
            <a:noAutofit/>
          </a:bodyPr>
          <a:lstStyle/>
          <a:p>
            <a:pPr algn="just"/>
            <a:r>
              <a:rPr lang="es-MX" dirty="0"/>
              <a:t>En 1954 Johnson había dado en concesión 400 restaurantes y decidió expandir su negocio a la industria del hospedaje. El primer Howard Johnson Motor </a:t>
            </a:r>
            <a:r>
              <a:rPr lang="es-MX" dirty="0" err="1"/>
              <a:t>Lodge</a:t>
            </a:r>
            <a:r>
              <a:rPr lang="es-MX" dirty="0"/>
              <a:t> (motel) se abrió ese mismo año.</a:t>
            </a:r>
          </a:p>
          <a:p>
            <a:pPr algn="just"/>
            <a:r>
              <a:rPr lang="es-MX" dirty="0"/>
              <a:t>Después los hoteles Howard Johnson son vendidos a la Marriot </a:t>
            </a:r>
            <a:r>
              <a:rPr lang="es-MX" dirty="0" err="1"/>
              <a:t>Corporation</a:t>
            </a:r>
            <a:r>
              <a:rPr lang="es-MX" dirty="0"/>
              <a:t>.</a:t>
            </a:r>
          </a:p>
        </p:txBody>
      </p:sp>
    </p:spTree>
    <p:extLst>
      <p:ext uri="{BB962C8B-B14F-4D97-AF65-F5344CB8AC3E}">
        <p14:creationId xmlns:p14="http://schemas.microsoft.com/office/powerpoint/2010/main" val="2414565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A548D01-86BC-4A04-9A19-23363A0A5FE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53C06F-02C4-42B7-AAB4-056E8ECC692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000"/>
            <a:ext cx="9144000" cy="2295831"/>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0B2D325-F52B-42D3-B95B-0B567E1B2174}"/>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551293" y="6229681"/>
            <a:ext cx="342900" cy="457200"/>
            <a:chOff x="11361456" y="6195813"/>
            <a:chExt cx="548640" cy="548640"/>
          </a:xfrm>
        </p:grpSpPr>
        <p:sp>
          <p:nvSpPr>
            <p:cNvPr id="14" name="Oval 13">
              <a:extLst>
                <a:ext uri="{FF2B5EF4-FFF2-40B4-BE49-F238E27FC236}">
                  <a16:creationId xmlns:a16="http://schemas.microsoft.com/office/drawing/2014/main" id="{564412BC-E554-4709-B783-CCD157054F7B}"/>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4111AF4E-4C22-4675-8450-1A2447ECB048}"/>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pic>
        <p:nvPicPr>
          <p:cNvPr id="4" name="Imagen 3">
            <a:extLst>
              <a:ext uri="{FF2B5EF4-FFF2-40B4-BE49-F238E27FC236}">
                <a16:creationId xmlns:a16="http://schemas.microsoft.com/office/drawing/2014/main" id="{528F4B65-7CD6-4692-9855-7B866B7F602B}"/>
              </a:ext>
            </a:extLst>
          </p:cNvPr>
          <p:cNvPicPr>
            <a:picLocks noChangeAspect="1"/>
          </p:cNvPicPr>
          <p:nvPr/>
        </p:nvPicPr>
        <p:blipFill>
          <a:blip r:embed="rId6"/>
          <a:stretch>
            <a:fillRect/>
          </a:stretch>
        </p:blipFill>
        <p:spPr>
          <a:xfrm>
            <a:off x="4813299" y="1393774"/>
            <a:ext cx="3570993" cy="2401492"/>
          </a:xfrm>
          <a:prstGeom prst="rect">
            <a:avLst/>
          </a:prstGeom>
        </p:spPr>
      </p:pic>
      <p:sp>
        <p:nvSpPr>
          <p:cNvPr id="2" name="1 Título"/>
          <p:cNvSpPr>
            <a:spLocks noGrp="1"/>
          </p:cNvSpPr>
          <p:nvPr>
            <p:ph type="title"/>
          </p:nvPr>
        </p:nvSpPr>
        <p:spPr>
          <a:xfrm>
            <a:off x="802386" y="4846002"/>
            <a:ext cx="7543800" cy="1522993"/>
          </a:xfrm>
        </p:spPr>
        <p:txBody>
          <a:bodyPr>
            <a:normAutofit/>
          </a:bodyPr>
          <a:lstStyle/>
          <a:p>
            <a:r>
              <a:rPr lang="es-MX" sz="5200" dirty="0"/>
              <a:t>WILLARD MARRIOT</a:t>
            </a:r>
          </a:p>
        </p:txBody>
      </p:sp>
      <p:sp>
        <p:nvSpPr>
          <p:cNvPr id="3" name="2 Marcador de contenido"/>
          <p:cNvSpPr>
            <a:spLocks noGrp="1"/>
          </p:cNvSpPr>
          <p:nvPr>
            <p:ph idx="1"/>
          </p:nvPr>
        </p:nvSpPr>
        <p:spPr>
          <a:xfrm>
            <a:off x="395536" y="965199"/>
            <a:ext cx="3935164" cy="3488445"/>
          </a:xfrm>
        </p:spPr>
        <p:txBody>
          <a:bodyPr>
            <a:normAutofit/>
          </a:bodyPr>
          <a:lstStyle/>
          <a:p>
            <a:pPr algn="just"/>
            <a:r>
              <a:rPr lang="es-MX" sz="2400" dirty="0"/>
              <a:t>Comenzó siendo dueño de un restaurante de comida rápida. Marriot se extendió al campo del hospedaje y construyó un imperio hotelero. La cadena hotelera ocupa el segundo lugar en el mundo.</a:t>
            </a:r>
          </a:p>
        </p:txBody>
      </p:sp>
    </p:spTree>
    <p:extLst>
      <p:ext uri="{BB962C8B-B14F-4D97-AF65-F5344CB8AC3E}">
        <p14:creationId xmlns:p14="http://schemas.microsoft.com/office/powerpoint/2010/main" val="2453317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52FBAD-5522-43E5-80DD-78A0562F02B5}"/>
              </a:ext>
            </a:extLst>
          </p:cNvPr>
          <p:cNvSpPr>
            <a:spLocks noGrp="1"/>
          </p:cNvSpPr>
          <p:nvPr>
            <p:ph type="title"/>
          </p:nvPr>
        </p:nvSpPr>
        <p:spPr/>
        <p:txBody>
          <a:bodyPr/>
          <a:lstStyle/>
          <a:p>
            <a:r>
              <a:rPr lang="es-MX" dirty="0"/>
              <a:t>referencias</a:t>
            </a:r>
          </a:p>
        </p:txBody>
      </p:sp>
      <p:sp>
        <p:nvSpPr>
          <p:cNvPr id="4" name="Marcador de contenido 3">
            <a:extLst>
              <a:ext uri="{FF2B5EF4-FFF2-40B4-BE49-F238E27FC236}">
                <a16:creationId xmlns:a16="http://schemas.microsoft.com/office/drawing/2014/main" id="{81FADDD5-19A0-46F0-BE18-1C08D9235721}"/>
              </a:ext>
            </a:extLst>
          </p:cNvPr>
          <p:cNvSpPr txBox="1">
            <a:spLocks noGrp="1"/>
          </p:cNvSpPr>
          <p:nvPr>
            <p:ph idx="1"/>
          </p:nvPr>
        </p:nvSpPr>
        <p:spPr>
          <a:xfrm>
            <a:off x="685800" y="2121408"/>
            <a:ext cx="7772400" cy="578620"/>
          </a:xfrm>
          <a:prstGeom prst="rect">
            <a:avLst/>
          </a:prstGeom>
          <a:noFill/>
        </p:spPr>
        <p:txBody>
          <a:bodyPr wrap="square" rtlCol="0">
            <a:spAutoFit/>
          </a:bodyPr>
          <a:lstStyle/>
          <a:p>
            <a:pPr marL="0" indent="0" algn="ctr">
              <a:buNone/>
            </a:pPr>
            <a:r>
              <a:rPr lang="es-MX" sz="1200" dirty="0" err="1"/>
              <a:t>Coceptodefinicionde</a:t>
            </a:r>
            <a:r>
              <a:rPr lang="es-MX" sz="1200" dirty="0"/>
              <a:t>. Disponible en: </a:t>
            </a:r>
            <a:r>
              <a:rPr lang="es-MX" sz="1200" dirty="0">
                <a:hlinkClick r:id="rId2"/>
              </a:rPr>
              <a:t>http://conceptodefinicion.de/hostal/</a:t>
            </a:r>
            <a:r>
              <a:rPr lang="es-MX" sz="1200" dirty="0"/>
              <a:t> Consultado</a:t>
            </a:r>
            <a:r>
              <a:rPr lang="es-MX" sz="1200"/>
              <a:t>: 10/02/2018</a:t>
            </a:r>
          </a:p>
          <a:p>
            <a:pPr marL="0" indent="0" algn="ctr">
              <a:buNone/>
            </a:pPr>
            <a:endParaRPr lang="es-MX" sz="1200" dirty="0"/>
          </a:p>
        </p:txBody>
      </p:sp>
    </p:spTree>
    <p:extLst>
      <p:ext uri="{BB962C8B-B14F-4D97-AF65-F5344CB8AC3E}">
        <p14:creationId xmlns:p14="http://schemas.microsoft.com/office/powerpoint/2010/main" val="253151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E38DF837-C5A1-40C8-8467-AA44670D3233}"/>
              </a:ext>
            </a:extLst>
          </p:cNvPr>
          <p:cNvPicPr>
            <a:picLocks noChangeAspect="1"/>
          </p:cNvPicPr>
          <p:nvPr/>
        </p:nvPicPr>
        <p:blipFill>
          <a:blip r:embed="rId2">
            <a:lum bright="70000" contrast="-70000"/>
            <a:extLst>
              <a:ext uri="{BEBA8EAE-BF5A-486C-A8C5-ECC9F3942E4B}">
                <a14:imgProps xmlns:a14="http://schemas.microsoft.com/office/drawing/2010/main">
                  <a14:imgLayer r:embed="rId3">
                    <a14:imgEffect>
                      <a14:colorTemperature colorTemp="11200"/>
                    </a14:imgEffect>
                    <a14:imgEffect>
                      <a14:saturation sat="72000"/>
                    </a14:imgEffect>
                  </a14:imgLayer>
                </a14:imgProps>
              </a:ext>
            </a:extLst>
          </a:blip>
          <a:stretch>
            <a:fillRect/>
          </a:stretch>
        </p:blipFill>
        <p:spPr>
          <a:xfrm>
            <a:off x="560907" y="1265677"/>
            <a:ext cx="8004067" cy="5326343"/>
          </a:xfrm>
          <a:prstGeom prst="rect">
            <a:avLst/>
          </a:prstGeom>
          <a:noFill/>
        </p:spPr>
      </p:pic>
      <p:sp>
        <p:nvSpPr>
          <p:cNvPr id="2" name="1 Título"/>
          <p:cNvSpPr>
            <a:spLocks noGrp="1"/>
          </p:cNvSpPr>
          <p:nvPr>
            <p:ph type="title"/>
          </p:nvPr>
        </p:nvSpPr>
        <p:spPr>
          <a:xfrm>
            <a:off x="676741" y="265980"/>
            <a:ext cx="7772400" cy="1609344"/>
          </a:xfrm>
        </p:spPr>
        <p:txBody>
          <a:bodyPr/>
          <a:lstStyle/>
          <a:p>
            <a:pPr algn="ctr"/>
            <a:r>
              <a:rPr lang="es-MX" dirty="0"/>
              <a:t>HOSTAL</a:t>
            </a:r>
          </a:p>
        </p:txBody>
      </p:sp>
      <p:sp>
        <p:nvSpPr>
          <p:cNvPr id="3" name="2 Marcador de contenido"/>
          <p:cNvSpPr>
            <a:spLocks noGrp="1"/>
          </p:cNvSpPr>
          <p:nvPr>
            <p:ph idx="1"/>
          </p:nvPr>
        </p:nvSpPr>
        <p:spPr>
          <a:xfrm>
            <a:off x="703917" y="1380837"/>
            <a:ext cx="7772400" cy="4050792"/>
          </a:xfrm>
        </p:spPr>
        <p:txBody>
          <a:bodyPr>
            <a:noAutofit/>
          </a:bodyPr>
          <a:lstStyle/>
          <a:p>
            <a:pPr algn="just"/>
            <a:r>
              <a:rPr lang="es-MX" sz="2800" b="1" dirty="0"/>
              <a:t>Etimológicamente el vocablo hostal proviene del latín “</a:t>
            </a:r>
            <a:r>
              <a:rPr lang="es-MX" sz="2800" b="1" dirty="0" err="1"/>
              <a:t>hospitālis</a:t>
            </a:r>
            <a:r>
              <a:rPr lang="es-MX" sz="2800" b="1" dirty="0"/>
              <a:t>”. La palabra hostal se utiliza para nombrar a la instauración o establecimiento que, usualmente es de menor categoría que un hotel, proporcionándoles un conjunto de servicios básicos. Un hostal, también conocido como </a:t>
            </a:r>
            <a:r>
              <a:rPr lang="es-MX" sz="2800" b="1" dirty="0" err="1"/>
              <a:t>hostel</a:t>
            </a:r>
            <a:r>
              <a:rPr lang="es-MX" sz="2800" b="1" dirty="0"/>
              <a:t>, es un sitio que brinda albergue o alojamiento a viajeros o mochileros, y que comúnmente estimulan a realizar actividades al aire libre y hasta el intercambio cultural entre jóvenes de distintos países.</a:t>
            </a:r>
          </a:p>
        </p:txBody>
      </p:sp>
      <p:sp>
        <p:nvSpPr>
          <p:cNvPr id="4" name="CuadroTexto 3">
            <a:extLst>
              <a:ext uri="{FF2B5EF4-FFF2-40B4-BE49-F238E27FC236}">
                <a16:creationId xmlns:a16="http://schemas.microsoft.com/office/drawing/2014/main" id="{6C4422CD-920A-4BE0-B54B-B0D40DC435E9}"/>
              </a:ext>
            </a:extLst>
          </p:cNvPr>
          <p:cNvSpPr txBox="1"/>
          <p:nvPr/>
        </p:nvSpPr>
        <p:spPr>
          <a:xfrm>
            <a:off x="3851920" y="6173313"/>
            <a:ext cx="4752528" cy="553998"/>
          </a:xfrm>
          <a:prstGeom prst="rect">
            <a:avLst/>
          </a:prstGeom>
          <a:noFill/>
        </p:spPr>
        <p:txBody>
          <a:bodyPr wrap="square" rtlCol="0">
            <a:spAutoFit/>
          </a:bodyPr>
          <a:lstStyle/>
          <a:p>
            <a:pPr algn="ctr"/>
            <a:r>
              <a:rPr lang="es-MX" sz="1000" dirty="0" err="1"/>
              <a:t>Coceptodefinicionde</a:t>
            </a:r>
            <a:r>
              <a:rPr lang="es-MX" sz="1000" dirty="0"/>
              <a:t>.</a:t>
            </a:r>
          </a:p>
          <a:p>
            <a:pPr algn="ctr"/>
            <a:r>
              <a:rPr lang="es-MX" sz="1000" dirty="0"/>
              <a:t> Disponible en: </a:t>
            </a:r>
            <a:r>
              <a:rPr lang="es-MX" sz="1000" dirty="0">
                <a:hlinkClick r:id="rId4"/>
              </a:rPr>
              <a:t>http://conceptodefinicion.de/hostal/</a:t>
            </a:r>
            <a:endParaRPr lang="es-MX" sz="1000" dirty="0"/>
          </a:p>
          <a:p>
            <a:pPr algn="ctr"/>
            <a:r>
              <a:rPr lang="es-MX" sz="1000" dirty="0"/>
              <a:t>Consultado: 10/02/2018</a:t>
            </a:r>
          </a:p>
        </p:txBody>
      </p:sp>
    </p:spTree>
    <p:extLst>
      <p:ext uri="{BB962C8B-B14F-4D97-AF65-F5344CB8AC3E}">
        <p14:creationId xmlns:p14="http://schemas.microsoft.com/office/powerpoint/2010/main" val="30876605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B363E3C-B834-4215-B23D-9447DFC6367E}"/>
              </a:ext>
            </a:extLst>
          </p:cNvPr>
          <p:cNvPicPr>
            <a:picLocks noChangeAspect="1"/>
          </p:cNvPicPr>
          <p:nvPr/>
        </p:nvPicPr>
        <p:blipFill>
          <a:blip r:embed="rId2"/>
          <a:stretch>
            <a:fillRect/>
          </a:stretch>
        </p:blipFill>
        <p:spPr>
          <a:xfrm>
            <a:off x="539552" y="620688"/>
            <a:ext cx="3787306" cy="2520280"/>
          </a:xfrm>
          <a:prstGeom prst="rect">
            <a:avLst/>
          </a:prstGeom>
        </p:spPr>
      </p:pic>
      <p:pic>
        <p:nvPicPr>
          <p:cNvPr id="3" name="Imagen 2">
            <a:extLst>
              <a:ext uri="{FF2B5EF4-FFF2-40B4-BE49-F238E27FC236}">
                <a16:creationId xmlns:a16="http://schemas.microsoft.com/office/drawing/2014/main" id="{EDC97476-846A-4232-9189-0CC8C5623CB5}"/>
              </a:ext>
            </a:extLst>
          </p:cNvPr>
          <p:cNvPicPr>
            <a:picLocks noChangeAspect="1"/>
          </p:cNvPicPr>
          <p:nvPr/>
        </p:nvPicPr>
        <p:blipFill>
          <a:blip r:embed="rId3"/>
          <a:stretch>
            <a:fillRect/>
          </a:stretch>
        </p:blipFill>
        <p:spPr>
          <a:xfrm>
            <a:off x="4793553" y="620688"/>
            <a:ext cx="3419759" cy="2275694"/>
          </a:xfrm>
          <a:prstGeom prst="rect">
            <a:avLst/>
          </a:prstGeom>
        </p:spPr>
      </p:pic>
      <p:pic>
        <p:nvPicPr>
          <p:cNvPr id="4" name="Imagen 3">
            <a:extLst>
              <a:ext uri="{FF2B5EF4-FFF2-40B4-BE49-F238E27FC236}">
                <a16:creationId xmlns:a16="http://schemas.microsoft.com/office/drawing/2014/main" id="{B0029A7F-7F90-4204-A84D-82623FAF6C5D}"/>
              </a:ext>
            </a:extLst>
          </p:cNvPr>
          <p:cNvPicPr>
            <a:picLocks noChangeAspect="1"/>
          </p:cNvPicPr>
          <p:nvPr/>
        </p:nvPicPr>
        <p:blipFill>
          <a:blip r:embed="rId4"/>
          <a:stretch>
            <a:fillRect/>
          </a:stretch>
        </p:blipFill>
        <p:spPr>
          <a:xfrm>
            <a:off x="3923928" y="2895956"/>
            <a:ext cx="3202811" cy="2131325"/>
          </a:xfrm>
          <a:prstGeom prst="rect">
            <a:avLst/>
          </a:prstGeom>
        </p:spPr>
      </p:pic>
      <p:pic>
        <p:nvPicPr>
          <p:cNvPr id="5" name="Imagen 4">
            <a:extLst>
              <a:ext uri="{FF2B5EF4-FFF2-40B4-BE49-F238E27FC236}">
                <a16:creationId xmlns:a16="http://schemas.microsoft.com/office/drawing/2014/main" id="{BF5AD257-39FE-49A7-AAEC-0C783CEE6466}"/>
              </a:ext>
            </a:extLst>
          </p:cNvPr>
          <p:cNvPicPr>
            <a:picLocks noChangeAspect="1"/>
          </p:cNvPicPr>
          <p:nvPr/>
        </p:nvPicPr>
        <p:blipFill>
          <a:blip r:embed="rId5"/>
          <a:stretch>
            <a:fillRect/>
          </a:stretch>
        </p:blipFill>
        <p:spPr>
          <a:xfrm>
            <a:off x="3062101" y="4716797"/>
            <a:ext cx="3472805" cy="2090893"/>
          </a:xfrm>
          <a:prstGeom prst="rect">
            <a:avLst/>
          </a:prstGeom>
        </p:spPr>
      </p:pic>
      <p:pic>
        <p:nvPicPr>
          <p:cNvPr id="6" name="Imagen 5">
            <a:extLst>
              <a:ext uri="{FF2B5EF4-FFF2-40B4-BE49-F238E27FC236}">
                <a16:creationId xmlns:a16="http://schemas.microsoft.com/office/drawing/2014/main" id="{95E0BC97-C3D2-4C22-91AE-C6A0BE5AF3B3}"/>
              </a:ext>
            </a:extLst>
          </p:cNvPr>
          <p:cNvPicPr>
            <a:picLocks noChangeAspect="1"/>
          </p:cNvPicPr>
          <p:nvPr/>
        </p:nvPicPr>
        <p:blipFill>
          <a:blip r:embed="rId6"/>
          <a:stretch>
            <a:fillRect/>
          </a:stretch>
        </p:blipFill>
        <p:spPr>
          <a:xfrm>
            <a:off x="370466" y="3140968"/>
            <a:ext cx="3570889" cy="2376264"/>
          </a:xfrm>
          <a:prstGeom prst="rect">
            <a:avLst/>
          </a:prstGeom>
        </p:spPr>
      </p:pic>
    </p:spTree>
    <p:extLst>
      <p:ext uri="{BB962C8B-B14F-4D97-AF65-F5344CB8AC3E}">
        <p14:creationId xmlns:p14="http://schemas.microsoft.com/office/powerpoint/2010/main" val="8576211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5941C57-C6CF-47EB-84ED-158503959CE7}"/>
              </a:ext>
            </a:extLst>
          </p:cNvPr>
          <p:cNvPicPr>
            <a:picLocks noChangeAspect="1"/>
          </p:cNvPicPr>
          <p:nvPr/>
        </p:nvPicPr>
        <p:blipFill>
          <a:blip r:embed="rId2">
            <a:lum bright="70000" contrast="-70000"/>
          </a:blip>
          <a:stretch>
            <a:fillRect/>
          </a:stretch>
        </p:blipFill>
        <p:spPr>
          <a:xfrm>
            <a:off x="444321" y="685800"/>
            <a:ext cx="8034871" cy="5339867"/>
          </a:xfrm>
          <a:prstGeom prst="rect">
            <a:avLst/>
          </a:prstGeom>
        </p:spPr>
      </p:pic>
      <p:sp>
        <p:nvSpPr>
          <p:cNvPr id="2" name="Título 1">
            <a:extLst>
              <a:ext uri="{FF2B5EF4-FFF2-40B4-BE49-F238E27FC236}">
                <a16:creationId xmlns:a16="http://schemas.microsoft.com/office/drawing/2014/main" id="{A83FCDC9-F07B-4B81-B75D-0AC2D6E0081E}"/>
              </a:ext>
            </a:extLst>
          </p:cNvPr>
          <p:cNvSpPr>
            <a:spLocks noGrp="1"/>
          </p:cNvSpPr>
          <p:nvPr>
            <p:ph type="title"/>
          </p:nvPr>
        </p:nvSpPr>
        <p:spPr/>
        <p:txBody>
          <a:bodyPr/>
          <a:lstStyle/>
          <a:p>
            <a:pPr algn="ctr"/>
            <a:r>
              <a:rPr lang="es-MX" dirty="0"/>
              <a:t>posada</a:t>
            </a:r>
          </a:p>
        </p:txBody>
      </p:sp>
      <p:sp>
        <p:nvSpPr>
          <p:cNvPr id="3" name="Marcador de contenido 2">
            <a:extLst>
              <a:ext uri="{FF2B5EF4-FFF2-40B4-BE49-F238E27FC236}">
                <a16:creationId xmlns:a16="http://schemas.microsoft.com/office/drawing/2014/main" id="{394835FB-C496-4E97-87F1-003F2C9D8FA0}"/>
              </a:ext>
            </a:extLst>
          </p:cNvPr>
          <p:cNvSpPr>
            <a:spLocks noGrp="1"/>
          </p:cNvSpPr>
          <p:nvPr>
            <p:ph idx="1"/>
          </p:nvPr>
        </p:nvSpPr>
        <p:spPr>
          <a:xfrm>
            <a:off x="685800" y="1844824"/>
            <a:ext cx="7772400" cy="4327376"/>
          </a:xfrm>
        </p:spPr>
        <p:txBody>
          <a:bodyPr>
            <a:normAutofit/>
          </a:bodyPr>
          <a:lstStyle/>
          <a:p>
            <a:pPr algn="just"/>
            <a:r>
              <a:rPr lang="es-MX" dirty="0"/>
              <a:t>El término posada se refiere a un tipo establecimiento hotelero que por lo general se localiza sobre rutas lejos de las ciudades, donde los viajeros que circulan por dichas rutas pueden encontrar alojamiento y también comida y bebida. Un dato interesante es que mucho antes de la invención del automóvil y la motocicleta, las posadas servían también para alimentar y dar descanso a los animales con los que los viajeros se trasladaban. Sin embargo en la actualidad, algunos hoteles reciben el nombre de posadas, cuando sus instalaciones no son excesivamente grandes. Es decir, que se trata de edificios con pocas habitaciones y que ofrecen los servicios más básicos y que se caracterizan porque mayormente son atendidas por sus propios dueños, una gran diferencia con respecto a los grandes hoteles.</a:t>
            </a:r>
          </a:p>
        </p:txBody>
      </p:sp>
      <p:sp>
        <p:nvSpPr>
          <p:cNvPr id="5" name="CuadroTexto 4">
            <a:extLst>
              <a:ext uri="{FF2B5EF4-FFF2-40B4-BE49-F238E27FC236}">
                <a16:creationId xmlns:a16="http://schemas.microsoft.com/office/drawing/2014/main" id="{505EEBC7-70A4-4C10-878A-B4A08A59E521}"/>
              </a:ext>
            </a:extLst>
          </p:cNvPr>
          <p:cNvSpPr txBox="1"/>
          <p:nvPr/>
        </p:nvSpPr>
        <p:spPr>
          <a:xfrm>
            <a:off x="3726665" y="5983809"/>
            <a:ext cx="4752528" cy="553998"/>
          </a:xfrm>
          <a:prstGeom prst="rect">
            <a:avLst/>
          </a:prstGeom>
          <a:noFill/>
        </p:spPr>
        <p:txBody>
          <a:bodyPr wrap="square" rtlCol="0">
            <a:spAutoFit/>
          </a:bodyPr>
          <a:lstStyle/>
          <a:p>
            <a:pPr algn="ctr"/>
            <a:r>
              <a:rPr lang="es-MX" sz="1000" dirty="0" err="1"/>
              <a:t>Coceptodefinicionde</a:t>
            </a:r>
            <a:r>
              <a:rPr lang="es-MX" sz="1000" dirty="0"/>
              <a:t>. </a:t>
            </a:r>
          </a:p>
          <a:p>
            <a:pPr algn="ctr"/>
            <a:r>
              <a:rPr lang="es-MX" sz="1000" dirty="0"/>
              <a:t>Disponible en: http://conceptodefinicion.de/posada-2/</a:t>
            </a:r>
          </a:p>
          <a:p>
            <a:pPr algn="ctr"/>
            <a:r>
              <a:rPr lang="es-MX" sz="1000" dirty="0"/>
              <a:t>Consultado: 10/02/2018</a:t>
            </a:r>
          </a:p>
        </p:txBody>
      </p:sp>
    </p:spTree>
    <p:extLst>
      <p:ext uri="{BB962C8B-B14F-4D97-AF65-F5344CB8AC3E}">
        <p14:creationId xmlns:p14="http://schemas.microsoft.com/office/powerpoint/2010/main" val="36458985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1BDC340-00A6-40E3-9A71-45E97BEA3F8B}"/>
              </a:ext>
            </a:extLst>
          </p:cNvPr>
          <p:cNvPicPr>
            <a:picLocks noChangeAspect="1"/>
          </p:cNvPicPr>
          <p:nvPr/>
        </p:nvPicPr>
        <p:blipFill>
          <a:blip r:embed="rId2"/>
          <a:stretch>
            <a:fillRect/>
          </a:stretch>
        </p:blipFill>
        <p:spPr>
          <a:xfrm>
            <a:off x="395536" y="188640"/>
            <a:ext cx="3906697" cy="2599729"/>
          </a:xfrm>
          <a:prstGeom prst="rect">
            <a:avLst/>
          </a:prstGeom>
        </p:spPr>
      </p:pic>
      <p:pic>
        <p:nvPicPr>
          <p:cNvPr id="3" name="Imagen 2">
            <a:extLst>
              <a:ext uri="{FF2B5EF4-FFF2-40B4-BE49-F238E27FC236}">
                <a16:creationId xmlns:a16="http://schemas.microsoft.com/office/drawing/2014/main" id="{E88F6263-27AA-4E79-8E7D-5B8554078E2E}"/>
              </a:ext>
            </a:extLst>
          </p:cNvPr>
          <p:cNvPicPr>
            <a:picLocks noChangeAspect="1"/>
          </p:cNvPicPr>
          <p:nvPr/>
        </p:nvPicPr>
        <p:blipFill>
          <a:blip r:embed="rId3"/>
          <a:stretch>
            <a:fillRect/>
          </a:stretch>
        </p:blipFill>
        <p:spPr>
          <a:xfrm>
            <a:off x="437632" y="2996952"/>
            <a:ext cx="3822503" cy="1800200"/>
          </a:xfrm>
          <a:prstGeom prst="rect">
            <a:avLst/>
          </a:prstGeom>
        </p:spPr>
      </p:pic>
      <p:pic>
        <p:nvPicPr>
          <p:cNvPr id="4" name="Imagen 3">
            <a:extLst>
              <a:ext uri="{FF2B5EF4-FFF2-40B4-BE49-F238E27FC236}">
                <a16:creationId xmlns:a16="http://schemas.microsoft.com/office/drawing/2014/main" id="{BC2AC48F-B502-4C72-801D-552487724D06}"/>
              </a:ext>
            </a:extLst>
          </p:cNvPr>
          <p:cNvPicPr>
            <a:picLocks noChangeAspect="1"/>
          </p:cNvPicPr>
          <p:nvPr/>
        </p:nvPicPr>
        <p:blipFill>
          <a:blip r:embed="rId4"/>
          <a:stretch>
            <a:fillRect/>
          </a:stretch>
        </p:blipFill>
        <p:spPr>
          <a:xfrm>
            <a:off x="4582264" y="188640"/>
            <a:ext cx="3576482" cy="2379986"/>
          </a:xfrm>
          <a:prstGeom prst="rect">
            <a:avLst/>
          </a:prstGeom>
        </p:spPr>
      </p:pic>
      <p:pic>
        <p:nvPicPr>
          <p:cNvPr id="5" name="Imagen 4">
            <a:extLst>
              <a:ext uri="{FF2B5EF4-FFF2-40B4-BE49-F238E27FC236}">
                <a16:creationId xmlns:a16="http://schemas.microsoft.com/office/drawing/2014/main" id="{B058A7BC-93CA-4359-ABAE-3B9F5458D309}"/>
              </a:ext>
            </a:extLst>
          </p:cNvPr>
          <p:cNvPicPr>
            <a:picLocks noChangeAspect="1"/>
          </p:cNvPicPr>
          <p:nvPr/>
        </p:nvPicPr>
        <p:blipFill>
          <a:blip r:embed="rId5"/>
          <a:stretch>
            <a:fillRect/>
          </a:stretch>
        </p:blipFill>
        <p:spPr>
          <a:xfrm>
            <a:off x="4499992" y="2925342"/>
            <a:ext cx="4404609" cy="2074342"/>
          </a:xfrm>
          <a:prstGeom prst="rect">
            <a:avLst/>
          </a:prstGeom>
        </p:spPr>
      </p:pic>
      <p:pic>
        <p:nvPicPr>
          <p:cNvPr id="6" name="Imagen 5">
            <a:extLst>
              <a:ext uri="{FF2B5EF4-FFF2-40B4-BE49-F238E27FC236}">
                <a16:creationId xmlns:a16="http://schemas.microsoft.com/office/drawing/2014/main" id="{06050025-4AE6-4659-A419-7E800149629F}"/>
              </a:ext>
            </a:extLst>
          </p:cNvPr>
          <p:cNvPicPr>
            <a:picLocks noChangeAspect="1"/>
          </p:cNvPicPr>
          <p:nvPr/>
        </p:nvPicPr>
        <p:blipFill>
          <a:blip r:embed="rId6"/>
          <a:stretch>
            <a:fillRect/>
          </a:stretch>
        </p:blipFill>
        <p:spPr>
          <a:xfrm>
            <a:off x="2555776" y="4999684"/>
            <a:ext cx="2619375" cy="1743075"/>
          </a:xfrm>
          <a:prstGeom prst="rect">
            <a:avLst/>
          </a:prstGeom>
        </p:spPr>
      </p:pic>
    </p:spTree>
    <p:extLst>
      <p:ext uri="{BB962C8B-B14F-4D97-AF65-F5344CB8AC3E}">
        <p14:creationId xmlns:p14="http://schemas.microsoft.com/office/powerpoint/2010/main" val="1108676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3CD244A7-EBAB-4682-B18A-D3D835AA3EE4}"/>
              </a:ext>
            </a:extLst>
          </p:cNvPr>
          <p:cNvPicPr>
            <a:picLocks noChangeAspect="1"/>
          </p:cNvPicPr>
          <p:nvPr/>
        </p:nvPicPr>
        <p:blipFill>
          <a:blip r:embed="rId2">
            <a:lum bright="70000" contrast="-70000"/>
          </a:blip>
          <a:stretch>
            <a:fillRect/>
          </a:stretch>
        </p:blipFill>
        <p:spPr>
          <a:xfrm>
            <a:off x="685800" y="844226"/>
            <a:ext cx="8075310" cy="5371020"/>
          </a:xfrm>
          <a:prstGeom prst="rect">
            <a:avLst/>
          </a:prstGeom>
        </p:spPr>
      </p:pic>
      <p:sp>
        <p:nvSpPr>
          <p:cNvPr id="2" name="Título 1">
            <a:extLst>
              <a:ext uri="{FF2B5EF4-FFF2-40B4-BE49-F238E27FC236}">
                <a16:creationId xmlns:a16="http://schemas.microsoft.com/office/drawing/2014/main" id="{347EC4F7-8D3C-4F91-BE5D-6096B74F162F}"/>
              </a:ext>
            </a:extLst>
          </p:cNvPr>
          <p:cNvSpPr>
            <a:spLocks noGrp="1"/>
          </p:cNvSpPr>
          <p:nvPr>
            <p:ph type="title"/>
          </p:nvPr>
        </p:nvSpPr>
        <p:spPr>
          <a:xfrm>
            <a:off x="685800" y="484632"/>
            <a:ext cx="7772400" cy="1216176"/>
          </a:xfrm>
        </p:spPr>
        <p:txBody>
          <a:bodyPr/>
          <a:lstStyle/>
          <a:p>
            <a:pPr algn="ctr"/>
            <a:r>
              <a:rPr lang="es-MX" dirty="0"/>
              <a:t>mesón</a:t>
            </a:r>
          </a:p>
        </p:txBody>
      </p:sp>
      <p:sp>
        <p:nvSpPr>
          <p:cNvPr id="3" name="Marcador de contenido 2">
            <a:extLst>
              <a:ext uri="{FF2B5EF4-FFF2-40B4-BE49-F238E27FC236}">
                <a16:creationId xmlns:a16="http://schemas.microsoft.com/office/drawing/2014/main" id="{F4AECCA8-D9B0-4590-9C4D-A6F6ECE4BDF7}"/>
              </a:ext>
            </a:extLst>
          </p:cNvPr>
          <p:cNvSpPr>
            <a:spLocks noGrp="1"/>
          </p:cNvSpPr>
          <p:nvPr>
            <p:ph idx="1"/>
          </p:nvPr>
        </p:nvSpPr>
        <p:spPr>
          <a:xfrm>
            <a:off x="685800" y="1707773"/>
            <a:ext cx="7772400" cy="4050792"/>
          </a:xfrm>
        </p:spPr>
        <p:txBody>
          <a:bodyPr>
            <a:normAutofit lnSpcReduction="10000"/>
          </a:bodyPr>
          <a:lstStyle/>
          <a:p>
            <a:pPr algn="just"/>
            <a:r>
              <a:rPr lang="es-MX" sz="3600" dirty="0"/>
              <a:t>La definición de mesón en el diccionario castellano es establecimiento típico, donde se sirven comidas y bebidas. Otro significado de mesón en el diccionario es también hospedaje público donde por dinero se daba albergue a viajeros, caballerías y carruajes.</a:t>
            </a:r>
          </a:p>
          <a:p>
            <a:endParaRPr lang="es-MX" dirty="0"/>
          </a:p>
        </p:txBody>
      </p:sp>
      <p:sp>
        <p:nvSpPr>
          <p:cNvPr id="4" name="CuadroTexto 3">
            <a:extLst>
              <a:ext uri="{FF2B5EF4-FFF2-40B4-BE49-F238E27FC236}">
                <a16:creationId xmlns:a16="http://schemas.microsoft.com/office/drawing/2014/main" id="{7EB8258D-A225-4C34-985D-99EF20BFF353}"/>
              </a:ext>
            </a:extLst>
          </p:cNvPr>
          <p:cNvSpPr txBox="1"/>
          <p:nvPr/>
        </p:nvSpPr>
        <p:spPr>
          <a:xfrm>
            <a:off x="3635896" y="5661248"/>
            <a:ext cx="5328592" cy="553998"/>
          </a:xfrm>
          <a:prstGeom prst="rect">
            <a:avLst/>
          </a:prstGeom>
          <a:noFill/>
        </p:spPr>
        <p:txBody>
          <a:bodyPr wrap="square" rtlCol="0">
            <a:spAutoFit/>
          </a:bodyPr>
          <a:lstStyle/>
          <a:p>
            <a:pPr algn="ctr"/>
            <a:r>
              <a:rPr lang="es-MX" sz="1000" dirty="0"/>
              <a:t>En: </a:t>
            </a:r>
            <a:r>
              <a:rPr lang="es-MX" sz="1000" dirty="0" err="1"/>
              <a:t>educalingo</a:t>
            </a:r>
            <a:r>
              <a:rPr lang="es-MX" sz="1000" dirty="0"/>
              <a:t>. </a:t>
            </a:r>
          </a:p>
          <a:p>
            <a:pPr algn="ctr"/>
            <a:r>
              <a:rPr lang="es-MX" sz="1000" dirty="0"/>
              <a:t>Disponible en: </a:t>
            </a:r>
            <a:r>
              <a:rPr lang="es-MX" sz="1000" dirty="0">
                <a:hlinkClick r:id="rId3"/>
              </a:rPr>
              <a:t>https://educalingo.com/es/dic-es/meson</a:t>
            </a:r>
            <a:endParaRPr lang="es-MX" sz="1000" dirty="0"/>
          </a:p>
          <a:p>
            <a:pPr algn="ctr"/>
            <a:r>
              <a:rPr lang="es-MX" sz="1000" dirty="0"/>
              <a:t> consultado: 10/02/2018 </a:t>
            </a:r>
          </a:p>
        </p:txBody>
      </p:sp>
    </p:spTree>
    <p:extLst>
      <p:ext uri="{BB962C8B-B14F-4D97-AF65-F5344CB8AC3E}">
        <p14:creationId xmlns:p14="http://schemas.microsoft.com/office/powerpoint/2010/main" val="77842328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BD557EF4-27F9-4FF6-AD5A-4FACD2AF83F5}"/>
              </a:ext>
            </a:extLst>
          </p:cNvPr>
          <p:cNvPicPr>
            <a:picLocks noChangeAspect="1"/>
          </p:cNvPicPr>
          <p:nvPr/>
        </p:nvPicPr>
        <p:blipFill>
          <a:blip r:embed="rId2"/>
          <a:stretch>
            <a:fillRect/>
          </a:stretch>
        </p:blipFill>
        <p:spPr>
          <a:xfrm>
            <a:off x="1907704" y="332656"/>
            <a:ext cx="5024709" cy="2520280"/>
          </a:xfrm>
          <a:prstGeom prst="rect">
            <a:avLst/>
          </a:prstGeom>
        </p:spPr>
      </p:pic>
      <p:pic>
        <p:nvPicPr>
          <p:cNvPr id="3" name="Imagen 2">
            <a:extLst>
              <a:ext uri="{FF2B5EF4-FFF2-40B4-BE49-F238E27FC236}">
                <a16:creationId xmlns:a16="http://schemas.microsoft.com/office/drawing/2014/main" id="{F2679249-BFC5-4627-A032-D6102E910CA4}"/>
              </a:ext>
            </a:extLst>
          </p:cNvPr>
          <p:cNvPicPr>
            <a:picLocks noChangeAspect="1"/>
          </p:cNvPicPr>
          <p:nvPr/>
        </p:nvPicPr>
        <p:blipFill>
          <a:blip r:embed="rId3"/>
          <a:stretch>
            <a:fillRect/>
          </a:stretch>
        </p:blipFill>
        <p:spPr>
          <a:xfrm>
            <a:off x="598016" y="2996952"/>
            <a:ext cx="2619375" cy="1743075"/>
          </a:xfrm>
          <a:prstGeom prst="rect">
            <a:avLst/>
          </a:prstGeom>
        </p:spPr>
      </p:pic>
      <p:pic>
        <p:nvPicPr>
          <p:cNvPr id="4" name="Imagen 3">
            <a:extLst>
              <a:ext uri="{FF2B5EF4-FFF2-40B4-BE49-F238E27FC236}">
                <a16:creationId xmlns:a16="http://schemas.microsoft.com/office/drawing/2014/main" id="{03D82038-4E48-4F0A-BFF1-2528848F5084}"/>
              </a:ext>
            </a:extLst>
          </p:cNvPr>
          <p:cNvPicPr>
            <a:picLocks noChangeAspect="1"/>
          </p:cNvPicPr>
          <p:nvPr/>
        </p:nvPicPr>
        <p:blipFill>
          <a:blip r:embed="rId4"/>
          <a:stretch>
            <a:fillRect/>
          </a:stretch>
        </p:blipFill>
        <p:spPr>
          <a:xfrm>
            <a:off x="3419872" y="2996952"/>
            <a:ext cx="2619375" cy="1743075"/>
          </a:xfrm>
          <a:prstGeom prst="rect">
            <a:avLst/>
          </a:prstGeom>
        </p:spPr>
      </p:pic>
      <p:pic>
        <p:nvPicPr>
          <p:cNvPr id="5" name="Imagen 4">
            <a:extLst>
              <a:ext uri="{FF2B5EF4-FFF2-40B4-BE49-F238E27FC236}">
                <a16:creationId xmlns:a16="http://schemas.microsoft.com/office/drawing/2014/main" id="{856597C4-A274-4808-B12A-F0207E52A1B1}"/>
              </a:ext>
            </a:extLst>
          </p:cNvPr>
          <p:cNvPicPr>
            <a:picLocks noChangeAspect="1"/>
          </p:cNvPicPr>
          <p:nvPr/>
        </p:nvPicPr>
        <p:blipFill>
          <a:blip r:embed="rId5"/>
          <a:stretch>
            <a:fillRect/>
          </a:stretch>
        </p:blipFill>
        <p:spPr>
          <a:xfrm>
            <a:off x="6146069" y="3041887"/>
            <a:ext cx="2857500" cy="1600200"/>
          </a:xfrm>
          <a:prstGeom prst="rect">
            <a:avLst/>
          </a:prstGeom>
        </p:spPr>
      </p:pic>
      <p:pic>
        <p:nvPicPr>
          <p:cNvPr id="6" name="Imagen 5">
            <a:extLst>
              <a:ext uri="{FF2B5EF4-FFF2-40B4-BE49-F238E27FC236}">
                <a16:creationId xmlns:a16="http://schemas.microsoft.com/office/drawing/2014/main" id="{AA665FD7-9F2E-4E9E-939A-D6ED27134966}"/>
              </a:ext>
            </a:extLst>
          </p:cNvPr>
          <p:cNvPicPr>
            <a:picLocks noChangeAspect="1"/>
          </p:cNvPicPr>
          <p:nvPr/>
        </p:nvPicPr>
        <p:blipFill>
          <a:blip r:embed="rId6"/>
          <a:stretch>
            <a:fillRect/>
          </a:stretch>
        </p:blipFill>
        <p:spPr>
          <a:xfrm>
            <a:off x="3147053" y="4884043"/>
            <a:ext cx="2667000" cy="1714500"/>
          </a:xfrm>
          <a:prstGeom prst="rect">
            <a:avLst/>
          </a:prstGeom>
        </p:spPr>
      </p:pic>
    </p:spTree>
    <p:extLst>
      <p:ext uri="{BB962C8B-B14F-4D97-AF65-F5344CB8AC3E}">
        <p14:creationId xmlns:p14="http://schemas.microsoft.com/office/powerpoint/2010/main" val="5868837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FD988C-1ACF-4BE6-80EA-2F6DFD476651}"/>
              </a:ext>
            </a:extLst>
          </p:cNvPr>
          <p:cNvSpPr>
            <a:spLocks noGrp="1"/>
          </p:cNvSpPr>
          <p:nvPr>
            <p:ph type="ctrTitle"/>
          </p:nvPr>
        </p:nvSpPr>
        <p:spPr/>
        <p:txBody>
          <a:bodyPr/>
          <a:lstStyle/>
          <a:p>
            <a:pPr algn="ctr"/>
            <a:r>
              <a:rPr lang="es-MX" dirty="0"/>
              <a:t>hotel</a:t>
            </a:r>
          </a:p>
        </p:txBody>
      </p:sp>
    </p:spTree>
    <p:extLst>
      <p:ext uri="{BB962C8B-B14F-4D97-AF65-F5344CB8AC3E}">
        <p14:creationId xmlns:p14="http://schemas.microsoft.com/office/powerpoint/2010/main" val="1816283475"/>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A472BAC6-F24C-45AD-AA4F-7855EB5DD9DC}"/>
              </a:ext>
            </a:extLst>
          </p:cNvPr>
          <p:cNvPicPr>
            <a:picLocks noChangeAspect="1"/>
          </p:cNvPicPr>
          <p:nvPr/>
        </p:nvPicPr>
        <p:blipFill>
          <a:blip r:embed="rId2">
            <a:lum bright="70000" contrast="-70000"/>
          </a:blip>
          <a:stretch>
            <a:fillRect/>
          </a:stretch>
        </p:blipFill>
        <p:spPr>
          <a:xfrm>
            <a:off x="630886" y="1105244"/>
            <a:ext cx="7827314" cy="3816423"/>
          </a:xfrm>
          <a:prstGeom prst="rect">
            <a:avLst/>
          </a:prstGeom>
        </p:spPr>
      </p:pic>
      <p:sp>
        <p:nvSpPr>
          <p:cNvPr id="3" name="Marcador de contenido 2">
            <a:extLst>
              <a:ext uri="{FF2B5EF4-FFF2-40B4-BE49-F238E27FC236}">
                <a16:creationId xmlns:a16="http://schemas.microsoft.com/office/drawing/2014/main" id="{7A4030F8-2571-4FAF-8732-401B623B13A0}"/>
              </a:ext>
            </a:extLst>
          </p:cNvPr>
          <p:cNvSpPr>
            <a:spLocks noGrp="1"/>
          </p:cNvSpPr>
          <p:nvPr>
            <p:ph idx="1"/>
          </p:nvPr>
        </p:nvSpPr>
        <p:spPr>
          <a:xfrm>
            <a:off x="685800" y="669507"/>
            <a:ext cx="7772400" cy="5767536"/>
          </a:xfrm>
        </p:spPr>
        <p:txBody>
          <a:bodyPr>
            <a:noAutofit/>
          </a:bodyPr>
          <a:lstStyle/>
          <a:p>
            <a:pPr algn="just"/>
            <a:r>
              <a:rPr lang="es-MX" sz="2400" dirty="0"/>
              <a:t>El origen de la palabra hotel, proviene del francés “</a:t>
            </a:r>
            <a:r>
              <a:rPr lang="es-MX" sz="2400" dirty="0" err="1"/>
              <a:t>hôtel</a:t>
            </a:r>
            <a:r>
              <a:rPr lang="es-MX" sz="2400" dirty="0"/>
              <a:t>”, varias fuentes afirman que el termino comenzó a utilizarse a finales del siglo XI para describir una “morada”, ya en el siglo XIX se utilizaba para designar cualquier lugar o establecimiento para huéspedes y viajeros; este vocablo a su vez viene del latín “</a:t>
            </a:r>
            <a:r>
              <a:rPr lang="es-MX" sz="2400" dirty="0" err="1"/>
              <a:t>hospitalis</a:t>
            </a:r>
            <a:r>
              <a:rPr lang="es-MX" sz="2400" dirty="0"/>
              <a:t> </a:t>
            </a:r>
            <a:r>
              <a:rPr lang="es-MX" sz="2400" dirty="0" err="1"/>
              <a:t>domus</a:t>
            </a:r>
            <a:r>
              <a:rPr lang="es-MX" sz="2400" dirty="0"/>
              <a:t>” que quiere decir “hospital para acoger a huéspedes”. Ahora bien se puede describir o definir como hotel al establecimiento o asentamiento en el cual se hospeda o se acoge a los huéspedes o viajeros, que pagan por su alojamiento, comida y otra serie de servicios brindado por dichos establecimientos.</a:t>
            </a:r>
          </a:p>
        </p:txBody>
      </p:sp>
      <p:sp>
        <p:nvSpPr>
          <p:cNvPr id="6" name="CuadroTexto 5">
            <a:extLst>
              <a:ext uri="{FF2B5EF4-FFF2-40B4-BE49-F238E27FC236}">
                <a16:creationId xmlns:a16="http://schemas.microsoft.com/office/drawing/2014/main" id="{F8EFF7BC-D3B4-4E61-9375-78E662D78671}"/>
              </a:ext>
            </a:extLst>
          </p:cNvPr>
          <p:cNvSpPr txBox="1"/>
          <p:nvPr/>
        </p:nvSpPr>
        <p:spPr>
          <a:xfrm>
            <a:off x="3635896" y="5661248"/>
            <a:ext cx="5328592" cy="553998"/>
          </a:xfrm>
          <a:prstGeom prst="rect">
            <a:avLst/>
          </a:prstGeom>
          <a:noFill/>
        </p:spPr>
        <p:txBody>
          <a:bodyPr wrap="square" rtlCol="0">
            <a:spAutoFit/>
          </a:bodyPr>
          <a:lstStyle/>
          <a:p>
            <a:pPr algn="ctr"/>
            <a:r>
              <a:rPr lang="es-MX" sz="1000" dirty="0"/>
              <a:t>En: </a:t>
            </a:r>
            <a:r>
              <a:rPr lang="es-MX" sz="1000" dirty="0" err="1"/>
              <a:t>consultade</a:t>
            </a:r>
            <a:r>
              <a:rPr lang="es-MX" sz="1000" dirty="0"/>
              <a:t>.  </a:t>
            </a:r>
          </a:p>
          <a:p>
            <a:pPr algn="ctr"/>
            <a:r>
              <a:rPr lang="es-MX" sz="1000" dirty="0"/>
              <a:t>Disponible </a:t>
            </a:r>
            <a:r>
              <a:rPr lang="es-MX" sz="1000" dirty="0" err="1"/>
              <a:t>en:http</a:t>
            </a:r>
            <a:r>
              <a:rPr lang="es-MX" sz="1000" dirty="0"/>
              <a:t>://</a:t>
            </a:r>
            <a:r>
              <a:rPr lang="es-MX" sz="1000" dirty="0" err="1"/>
              <a:t>conceptodefinicion.de</a:t>
            </a:r>
            <a:r>
              <a:rPr lang="es-MX" sz="1000" dirty="0"/>
              <a:t>/hotel/</a:t>
            </a:r>
          </a:p>
          <a:p>
            <a:pPr algn="ctr"/>
            <a:r>
              <a:rPr lang="es-MX" sz="1000" dirty="0"/>
              <a:t> consultado: 10/02/2018 </a:t>
            </a:r>
          </a:p>
        </p:txBody>
      </p:sp>
    </p:spTree>
    <p:extLst>
      <p:ext uri="{BB962C8B-B14F-4D97-AF65-F5344CB8AC3E}">
        <p14:creationId xmlns:p14="http://schemas.microsoft.com/office/powerpoint/2010/main" val="3939427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nodeType="clickEffect">
                                  <p:stCondLst>
                                    <p:cond delay="0"/>
                                  </p:stCondLst>
                                  <p:childTnLst>
                                    <p:animEffect transition="out" filter="circle(out)">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tras en madera">
  <a:themeElements>
    <a:clrScheme name="Letras en made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Letras en madera">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etras en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TM03090434[[fn=Madera]]</Template>
  <TotalTime>134</TotalTime>
  <Words>1161</Words>
  <Application>Microsoft Office PowerPoint</Application>
  <PresentationFormat>Presentación en pantalla (4:3)</PresentationFormat>
  <Paragraphs>50</Paragraphs>
  <Slides>17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17</vt:i4>
      </vt:variant>
    </vt:vector>
  </HeadingPairs>
  <TitlesOfParts>
    <vt:vector size="23" baseType="lpstr">
      <vt:lpstr>Calibri</vt:lpstr>
      <vt:lpstr>Rockwell</vt:lpstr>
      <vt:lpstr>Rockwell Condensed</vt:lpstr>
      <vt:lpstr>Rockwell Extra Bold</vt:lpstr>
      <vt:lpstr>Wingdings</vt:lpstr>
      <vt:lpstr>Letras en madera</vt:lpstr>
      <vt:lpstr>UNIDAD 1. GENERALIDADES DE LA INDUSTRIA DE LA HOSPITALIDAD</vt:lpstr>
      <vt:lpstr>HOSTAL</vt:lpstr>
      <vt:lpstr>Presentación de PowerPoint</vt:lpstr>
      <vt:lpstr>posada</vt:lpstr>
      <vt:lpstr>Presentación de PowerPoint</vt:lpstr>
      <vt:lpstr>mesón</vt:lpstr>
      <vt:lpstr>Presentación de PowerPoint</vt:lpstr>
      <vt:lpstr>hotel</vt:lpstr>
      <vt:lpstr>Presentación de PowerPoint</vt:lpstr>
      <vt:lpstr>HOTELEROS famosos</vt:lpstr>
      <vt:lpstr>Cesar ritz</vt:lpstr>
      <vt:lpstr>Presentación de PowerPoint</vt:lpstr>
      <vt:lpstr>Presentación de PowerPoint</vt:lpstr>
      <vt:lpstr>CONRAD HILTON</vt:lpstr>
      <vt:lpstr>Howard johnson</vt:lpstr>
      <vt:lpstr>WILLARD MARRIOT</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HOTELEROS</dc:title>
  <dc:creator>Maestra</dc:creator>
  <cp:lastModifiedBy>Aurora Vazquez Montalvo</cp:lastModifiedBy>
  <cp:revision>32</cp:revision>
  <dcterms:created xsi:type="dcterms:W3CDTF">2015-02-14T01:02:28Z</dcterms:created>
  <dcterms:modified xsi:type="dcterms:W3CDTF">2018-08-21T21:02:57Z</dcterms:modified>
</cp:coreProperties>
</file>