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40" r:id="rId4"/>
  </p:sldMasterIdLst>
  <p:notesMasterIdLst>
    <p:notesMasterId r:id="rId15"/>
  </p:notesMasterIdLst>
  <p:handoutMasterIdLst>
    <p:handoutMasterId r:id="rId16"/>
  </p:handoutMasterIdLst>
  <p:sldIdLst>
    <p:sldId id="267" r:id="rId5"/>
    <p:sldId id="258" r:id="rId6"/>
    <p:sldId id="260" r:id="rId7"/>
    <p:sldId id="261" r:id="rId8"/>
    <p:sldId id="263" r:id="rId9"/>
    <p:sldId id="259" r:id="rId10"/>
    <p:sldId id="264" r:id="rId11"/>
    <p:sldId id="265" r:id="rId12"/>
    <p:sldId id="262" r:id="rId13"/>
    <p:sldId id="266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72" d="100"/>
          <a:sy n="72" d="100"/>
        </p:scale>
        <p:origin x="384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1002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B7FB52-F715-4F5E-8E56-54C669BA8211}" type="datetimeFigureOut">
              <a:rPr lang="es-ES"/>
              <a:t>21/08/2018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D3B0C7-9A35-4A01-94E6-BCA70A26D3F8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776455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2FF6F4-E233-455C-AC9B-80C0A9A91A8A}" type="datetimeFigureOut">
              <a:rPr lang="es-ES"/>
              <a:t>21/08/2018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FA3906-5EC9-4029-BF49-DDD886D78639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31983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24893-DBDA-4BFA-9CE1-4BFE7CD0F8CF}" type="datetime1">
              <a:rPr lang="es-ES"/>
              <a:t>21/08/2018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42361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1">
              <a:rPr lang="es-ES"/>
              <a:t>21/08/2018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36256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274638"/>
            <a:ext cx="2628900" cy="589756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7734300" cy="5897562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1">
              <a:rPr lang="es-ES"/>
              <a:t>21/08/2018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58651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1">
              <a:rPr lang="es-ES"/>
              <a:t>21/08/2018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05082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es-ES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F84E2-2D7A-43CF-AC90-352A289A783A}" type="datetime1">
              <a:rPr lang="es-ES"/>
              <a:t>21/08/2018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43559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8800"/>
            <a:ext cx="5181600" cy="43513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1">
              <a:rPr lang="es-ES"/>
              <a:t>21/08/2018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49378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1681851"/>
            <a:ext cx="5156200" cy="731520"/>
          </a:xfrm>
        </p:spPr>
        <p:txBody>
          <a:bodyPr anchor="b">
            <a:norm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1248" y="2507550"/>
            <a:ext cx="5156200" cy="372825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5064" y="1681851"/>
            <a:ext cx="5157787" cy="73152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5064" y="2507550"/>
            <a:ext cx="5157787" cy="372825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1">
              <a:rPr lang="es-ES"/>
              <a:t>21/08/2018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‹Nº›</a:t>
            </a:fld>
            <a:endParaRPr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072378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1">
              <a:rPr lang="es-ES"/>
              <a:t>21/08/2018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‹Nº›</a:t>
            </a:fld>
            <a:endParaRPr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81886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1">
              <a:rPr lang="es-ES"/>
              <a:t>21/08/2018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92262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s-ES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039484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1">
              <a:rPr lang="es-ES"/>
              <a:t>21/08/2018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83897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s-ES"/>
              <a:t>Haga clic para modificar el estilo de título del patrón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041136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74940-A916-4C8B-9648-02A2D3898F9E}" type="datetime1">
              <a:rPr lang="es-ES"/>
              <a:t>21/08/2018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16615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586B75A-687E-405C-8A0B-8D00578BA2C3}" type="datetime1">
              <a:rPr lang="es-ES"/>
              <a:t>21/08/2018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775515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0F02AF-2784-4C89-9FF4-EAE503120A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9931" y="687208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s-MX" dirty="0"/>
              <a:t>UNIDAD 1. GENERALIDADES DE LA INDUSTRIA DE LA HOSPITALIDAD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DB39DD5-724E-46B6-A1AB-41B068E6EC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7566" y="3383377"/>
            <a:ext cx="9144000" cy="2036762"/>
          </a:xfrm>
        </p:spPr>
        <p:txBody>
          <a:bodyPr>
            <a:normAutofit/>
          </a:bodyPr>
          <a:lstStyle/>
          <a:p>
            <a:r>
              <a:rPr lang="es-MX" dirty="0"/>
              <a:t>CONTENIDO: </a:t>
            </a:r>
          </a:p>
          <a:p>
            <a:r>
              <a:rPr lang="es-MX" dirty="0"/>
              <a:t>Antecedentes de la hospitalidad </a:t>
            </a:r>
          </a:p>
          <a:p>
            <a:r>
              <a:rPr lang="es-MX" dirty="0"/>
              <a:t>Importancia de la hospitalidad en el turismo </a:t>
            </a:r>
          </a:p>
          <a:p>
            <a:r>
              <a:rPr lang="es-MX" dirty="0"/>
              <a:t>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AEB929C4-AB6A-4065-BF49-2D419DBAEB8A}"/>
              </a:ext>
            </a:extLst>
          </p:cNvPr>
          <p:cNvSpPr txBox="1"/>
          <p:nvPr/>
        </p:nvSpPr>
        <p:spPr>
          <a:xfrm>
            <a:off x="5830957" y="6477456"/>
            <a:ext cx="7421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ELABORÓ: M. EN D.T. AURORA VÁZQUEZ MONTALVO</a:t>
            </a:r>
          </a:p>
        </p:txBody>
      </p:sp>
    </p:spTree>
    <p:extLst>
      <p:ext uri="{BB962C8B-B14F-4D97-AF65-F5344CB8AC3E}">
        <p14:creationId xmlns:p14="http://schemas.microsoft.com/office/powerpoint/2010/main" val="4055465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52F746F-7888-4D56-A7BA-C389C7E3BD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REFERENCIAS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9082B9D-77C1-4274-A776-161F634F2B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5127" y="1828800"/>
            <a:ext cx="10515600" cy="4663440"/>
          </a:xfrm>
        </p:spPr>
        <p:txBody>
          <a:bodyPr>
            <a:normAutofit/>
          </a:bodyPr>
          <a:lstStyle/>
          <a:p>
            <a:endParaRPr lang="es-MX" dirty="0"/>
          </a:p>
          <a:p>
            <a:r>
              <a:rPr lang="es-MX" dirty="0"/>
              <a:t>En: hotelería.  Disponible en: https://hoteleria28.webnode.mx/cronologia-de-la-historia-de-la-hoteleria/ Consultado 02 de febrero 2018.</a:t>
            </a:r>
          </a:p>
          <a:p>
            <a:r>
              <a:rPr lang="es-MX"/>
              <a:t>Mendoza, </a:t>
            </a:r>
            <a:r>
              <a:rPr lang="es-MX" dirty="0"/>
              <a:t>P.E. (2014) Introducción al turismo, México: Grupo Editorial Patria.</a:t>
            </a:r>
          </a:p>
          <a:p>
            <a:r>
              <a:rPr lang="es-MX" dirty="0"/>
              <a:t>En: ri.ufg.edu.sv/</a:t>
            </a:r>
            <a:r>
              <a:rPr lang="es-MX" dirty="0" err="1"/>
              <a:t>jspui</a:t>
            </a:r>
            <a:r>
              <a:rPr lang="es-MX" dirty="0"/>
              <a:t>/</a:t>
            </a:r>
            <a:r>
              <a:rPr lang="es-MX" dirty="0" err="1"/>
              <a:t>bitstream</a:t>
            </a:r>
            <a:r>
              <a:rPr lang="es-MX" dirty="0"/>
              <a:t>/11592/6746/2/647.94-H558p-Capitulo%20I.pdf  Disponible en: http://ri.ufg.edu.sv/jspui/bitstream/11592/6746/2/647.94-H558p-Capitulo%20I.pdf/ Consultado 02 de febrero de 2018.</a:t>
            </a: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97550783"/>
      </p:ext>
    </p:extLst>
  </p:cSld>
  <p:clrMapOvr>
    <a:masterClrMapping/>
  </p:clrMapOvr>
  <p:transition spd="slow">
    <p:comb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EA4AE31-F627-402E-85FD-17B57F7C96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31106" y="4240710"/>
            <a:ext cx="9144000" cy="2387600"/>
          </a:xfrm>
        </p:spPr>
        <p:txBody>
          <a:bodyPr/>
          <a:lstStyle/>
          <a:p>
            <a:r>
              <a:rPr lang="es-MX" dirty="0"/>
              <a:t>HISTORIA DE LA HOTELERÍA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93D3AF87-765B-4690-8A3D-89415A1D98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105" y="1719798"/>
            <a:ext cx="5042234" cy="3142519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3BC72FD6-F425-4233-97AD-8035EFAF50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3339" y="698922"/>
            <a:ext cx="5993577" cy="3246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677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6B921C-3631-448C-B120-2FC357EF8E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3921874"/>
            <a:ext cx="9144000" cy="2387600"/>
          </a:xfrm>
        </p:spPr>
        <p:txBody>
          <a:bodyPr/>
          <a:lstStyle/>
          <a:p>
            <a:r>
              <a:rPr lang="es-MX" dirty="0"/>
              <a:t>EN EL MUNDO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6730F9E-EE50-4593-82AA-F658ECB946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952" y="825253"/>
            <a:ext cx="5933574" cy="3714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8695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A86083F-F7BC-42E5-9D31-196BA54587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5127" y="794084"/>
            <a:ext cx="10515600" cy="5386053"/>
          </a:xfrm>
        </p:spPr>
        <p:txBody>
          <a:bodyPr>
            <a:normAutofit lnSpcReduction="10000"/>
          </a:bodyPr>
          <a:lstStyle/>
          <a:p>
            <a:pPr algn="just"/>
            <a:r>
              <a:rPr lang="es-MX" dirty="0"/>
              <a:t>En tiempos bíblicos: Se tenia la creencia que los huéspedes eran enviados de dios (dar alojamiento era una obligación sagrada).</a:t>
            </a:r>
          </a:p>
          <a:p>
            <a:pPr algn="just"/>
            <a:r>
              <a:rPr lang="es-MX" dirty="0"/>
              <a:t>Las posadas nacen a lo largo de  los caminos para dar asilo a viajeros que se desplazaban con fines comerciales.</a:t>
            </a:r>
          </a:p>
          <a:p>
            <a:pPr algn="just"/>
            <a:r>
              <a:rPr lang="es-MX" dirty="0"/>
              <a:t>Grecia: 1,000 y 500 A.C. Se crearon lugares donde se alojaba a los viajeros sin ningún costo.</a:t>
            </a:r>
          </a:p>
          <a:p>
            <a:pPr algn="just"/>
            <a:r>
              <a:rPr lang="es-MX" dirty="0"/>
              <a:t>En Grecia se construyen las “hospederías” financiadas por el estado, proporcionaban alimento.</a:t>
            </a:r>
          </a:p>
          <a:p>
            <a:pPr algn="just"/>
            <a:r>
              <a:rPr lang="es-MX" dirty="0"/>
              <a:t>Los romanos construyen villas de todo tipo (sencillas y tipo palacio), sobre todo en ciudades costeras.</a:t>
            </a:r>
          </a:p>
          <a:p>
            <a:pPr algn="just"/>
            <a:r>
              <a:rPr lang="es-MX" dirty="0"/>
              <a:t>En la era cristiana surge el alojamiento proporcionado por los religiosos en los monasterios a cambio de dinero para sostenerse.</a:t>
            </a:r>
          </a:p>
        </p:txBody>
      </p:sp>
    </p:spTree>
    <p:extLst>
      <p:ext uri="{BB962C8B-B14F-4D97-AF65-F5344CB8AC3E}">
        <p14:creationId xmlns:p14="http://schemas.microsoft.com/office/powerpoint/2010/main" val="3720731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D26D307-A180-4727-B4C4-1776F7AA54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5127" y="589548"/>
            <a:ext cx="10515600" cy="5590590"/>
          </a:xfrm>
        </p:spPr>
        <p:txBody>
          <a:bodyPr/>
          <a:lstStyle/>
          <a:p>
            <a:r>
              <a:rPr lang="es-MX" dirty="0"/>
              <a:t>Tiempo después y con el incremento de viajeros surgen los mesones.</a:t>
            </a:r>
          </a:p>
          <a:p>
            <a:r>
              <a:rPr lang="es-MX" dirty="0"/>
              <a:t>XII Y XIII durante las cruzadas se crean las posadas.</a:t>
            </a:r>
          </a:p>
          <a:p>
            <a:r>
              <a:rPr lang="es-MX" dirty="0"/>
              <a:t>1872 a 1898 Cesar Ritz (padre de la hotelería moderna) mejora el servicio en los hoteles, agrega el baño dentro de la habitación y surgen los </a:t>
            </a:r>
            <a:r>
              <a:rPr lang="es-MX" dirty="0" err="1"/>
              <a:t>sommeliers</a:t>
            </a:r>
            <a:r>
              <a:rPr lang="es-MX" dirty="0"/>
              <a:t>.</a:t>
            </a:r>
          </a:p>
          <a:p>
            <a:r>
              <a:rPr lang="es-MX" dirty="0"/>
              <a:t>1943 Corral Hilton crea la primera cadena hotelera y en 1949 inaugura un hotel en Puerto Rico.</a:t>
            </a:r>
          </a:p>
          <a:p>
            <a:r>
              <a:rPr lang="es-MX" dirty="0"/>
              <a:t>Turismo de elite de 1950 a 1959.</a:t>
            </a:r>
          </a:p>
          <a:p>
            <a:r>
              <a:rPr lang="es-MX" dirty="0"/>
              <a:t>1974 se crea el primer organismo privado que clasifica a los hoteles.  Mendoza, P.E. (2014)</a:t>
            </a:r>
          </a:p>
        </p:txBody>
      </p:sp>
    </p:spTree>
    <p:extLst>
      <p:ext uri="{BB962C8B-B14F-4D97-AF65-F5344CB8AC3E}">
        <p14:creationId xmlns:p14="http://schemas.microsoft.com/office/powerpoint/2010/main" val="2251760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08D3AD4D-63DC-4EE3-AD07-6F038E1C9F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832" y="130590"/>
            <a:ext cx="8638673" cy="6609270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24F80DA4-CA84-40FC-A4B2-659C1FD77DA3}"/>
              </a:ext>
            </a:extLst>
          </p:cNvPr>
          <p:cNvSpPr txBox="1"/>
          <p:nvPr/>
        </p:nvSpPr>
        <p:spPr>
          <a:xfrm>
            <a:off x="9593179" y="5724197"/>
            <a:ext cx="25988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/>
              <a:t>En: hotelería.  Disponible en: https://hoteleria28.webnode.mx/cronologia-de-la-historia-de-la-hoteleria/ Consultado 02 de febrero 2018.</a:t>
            </a:r>
            <a:endParaRPr lang="es-MX" sz="1200" dirty="0"/>
          </a:p>
        </p:txBody>
      </p:sp>
    </p:spTree>
    <p:extLst>
      <p:ext uri="{BB962C8B-B14F-4D97-AF65-F5344CB8AC3E}">
        <p14:creationId xmlns:p14="http://schemas.microsoft.com/office/powerpoint/2010/main" val="260169705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03780A-665B-46DA-A06F-AFDFA37DA3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01190" y="4137908"/>
            <a:ext cx="9144000" cy="2387600"/>
          </a:xfrm>
        </p:spPr>
        <p:txBody>
          <a:bodyPr/>
          <a:lstStyle/>
          <a:p>
            <a:r>
              <a:rPr lang="es-MX" dirty="0"/>
              <a:t>EN MÉXICO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4F4EB74F-CCD1-4B9A-A8D1-C83CD8B164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516" y="332492"/>
            <a:ext cx="6713621" cy="4817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5245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78C3194-5FA8-4A2D-B25A-67F717211C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5127" y="517358"/>
            <a:ext cx="10515600" cy="5662779"/>
          </a:xfrm>
        </p:spPr>
        <p:txBody>
          <a:bodyPr>
            <a:normAutofit lnSpcReduction="10000"/>
          </a:bodyPr>
          <a:lstStyle/>
          <a:p>
            <a:r>
              <a:rPr lang="es-MX" dirty="0"/>
              <a:t>En la época prehispánica encontramos los </a:t>
            </a:r>
            <a:r>
              <a:rPr lang="es-MX" dirty="0" err="1"/>
              <a:t>caocallis</a:t>
            </a:r>
            <a:r>
              <a:rPr lang="es-MX" dirty="0"/>
              <a:t>, cercanos a las ciudades, para las clases altas.</a:t>
            </a:r>
          </a:p>
          <a:p>
            <a:r>
              <a:rPr lang="es-MX" dirty="0"/>
              <a:t>1525 se funda el primer mesón colonial en Veracruz.</a:t>
            </a:r>
          </a:p>
          <a:p>
            <a:r>
              <a:rPr lang="es-MX" dirty="0"/>
              <a:t>Los mesones se dividían en: 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/>
              <a:t>Tercera clase (para indígenas).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/>
              <a:t>Segunda clase (para personas pobres no indígenas).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/>
              <a:t>Primera clase (viajeros y comerciantes).</a:t>
            </a:r>
          </a:p>
          <a:p>
            <a:r>
              <a:rPr lang="es-MX" dirty="0"/>
              <a:t>En 1818 nace el Hotel de la Gran Sociedad, fundado por Don Pedro Hernández de Paniagua donde ofrece pan y vino.</a:t>
            </a:r>
          </a:p>
          <a:p>
            <a:r>
              <a:rPr lang="es-MX" dirty="0"/>
              <a:t>1874 existen 50 mesones en nuestro país.</a:t>
            </a:r>
          </a:p>
          <a:p>
            <a:r>
              <a:rPr lang="es-MX" dirty="0"/>
              <a:t>1940 a 1958 se crean los grandes hoteles y la Asociación Nacional de Hoteles. Mendoza, P.E. (2014) </a:t>
            </a:r>
          </a:p>
        </p:txBody>
      </p:sp>
    </p:spTree>
    <p:extLst>
      <p:ext uri="{BB962C8B-B14F-4D97-AF65-F5344CB8AC3E}">
        <p14:creationId xmlns:p14="http://schemas.microsoft.com/office/powerpoint/2010/main" val="277903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C783D0F3-BBDE-4857-A8EB-EA90730312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6928" y="289078"/>
            <a:ext cx="5931567" cy="6279843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0F1C2A64-1FC6-4D47-B9EF-8957AD144B17}"/>
              </a:ext>
            </a:extLst>
          </p:cNvPr>
          <p:cNvSpPr txBox="1"/>
          <p:nvPr/>
        </p:nvSpPr>
        <p:spPr>
          <a:xfrm>
            <a:off x="9372600" y="6003758"/>
            <a:ext cx="2671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100" dirty="0"/>
              <a:t>En: hotelería.  Disponible en: https://hoteleria28.webnode.mx/cronologia-de-la-historia-de-la-hoteleria/ Consultado 02 de febrero 2018.</a:t>
            </a:r>
          </a:p>
        </p:txBody>
      </p:sp>
    </p:spTree>
    <p:extLst>
      <p:ext uri="{BB962C8B-B14F-4D97-AF65-F5344CB8AC3E}">
        <p14:creationId xmlns:p14="http://schemas.microsoft.com/office/powerpoint/2010/main" val="1398252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Ligh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Description xmlns="2958f784-0ef9-4616-b22d-512a8cad1f0d">Track key dates and associated tasks along this horizontal timeline. The directional arrow with  circles graduating in color convey a progression. (Widescreen, 16X9 format)</APDescription>
    <AssetExpire xmlns="2958f784-0ef9-4616-b22d-512a8cad1f0d">2029-01-01T08:00:00+00:00</AssetExpire>
    <CampaignTagsTaxHTField0 xmlns="2958f784-0ef9-4616-b22d-512a8cad1f0d">
      <Terms xmlns="http://schemas.microsoft.com/office/infopath/2007/PartnerControls"/>
    </CampaignTagsTaxHTField0>
    <IntlLangReviewDate xmlns="2958f784-0ef9-4616-b22d-512a8cad1f0d" xsi:nil="true"/>
    <TPFriendlyName xmlns="2958f784-0ef9-4616-b22d-512a8cad1f0d" xsi:nil="true"/>
    <IntlLangReview xmlns="2958f784-0ef9-4616-b22d-512a8cad1f0d">false</IntlLangReview>
    <LocLastLocAttemptVersionLookup xmlns="2958f784-0ef9-4616-b22d-512a8cad1f0d">834373</LocLastLocAttemptVersionLookup>
    <PolicheckWords xmlns="2958f784-0ef9-4616-b22d-512a8cad1f0d" xsi:nil="true"/>
    <SubmitterId xmlns="2958f784-0ef9-4616-b22d-512a8cad1f0d" xsi:nil="true"/>
    <AcquiredFrom xmlns="2958f784-0ef9-4616-b22d-512a8cad1f0d">Internal MS</AcquiredFrom>
    <EditorialStatus xmlns="2958f784-0ef9-4616-b22d-512a8cad1f0d">Complete</EditorialStatus>
    <Markets xmlns="2958f784-0ef9-4616-b22d-512a8cad1f0d"/>
    <OriginAsset xmlns="2958f784-0ef9-4616-b22d-512a8cad1f0d" xsi:nil="true"/>
    <AssetStart xmlns="2958f784-0ef9-4616-b22d-512a8cad1f0d">2012-04-27T06:42:00+00:00</AssetStart>
    <FriendlyTitle xmlns="2958f784-0ef9-4616-b22d-512a8cad1f0d" xsi:nil="true"/>
    <MarketSpecific xmlns="2958f784-0ef9-4616-b22d-512a8cad1f0d">false</MarketSpecific>
    <TPNamespace xmlns="2958f784-0ef9-4616-b22d-512a8cad1f0d" xsi:nil="true"/>
    <PublishStatusLookup xmlns="2958f784-0ef9-4616-b22d-512a8cad1f0d">
      <Value>664530</Value>
    </PublishStatusLookup>
    <APAuthor xmlns="2958f784-0ef9-4616-b22d-512a8cad1f0d">
      <UserInfo>
        <DisplayName>REDMOND\v-soujap</DisplayName>
        <AccountId>1954</AccountId>
        <AccountType/>
      </UserInfo>
    </APAuthor>
    <TPCommandLine xmlns="2958f784-0ef9-4616-b22d-512a8cad1f0d" xsi:nil="true"/>
    <IntlLangReviewer xmlns="2958f784-0ef9-4616-b22d-512a8cad1f0d" xsi:nil="true"/>
    <OpenTemplate xmlns="2958f784-0ef9-4616-b22d-512a8cad1f0d">true</OpenTemplate>
    <CSXSubmissionDate xmlns="2958f784-0ef9-4616-b22d-512a8cad1f0d" xsi:nil="true"/>
    <TaxCatchAll xmlns="2958f784-0ef9-4616-b22d-512a8cad1f0d"/>
    <Manager xmlns="2958f784-0ef9-4616-b22d-512a8cad1f0d" xsi:nil="true"/>
    <NumericId xmlns="2958f784-0ef9-4616-b22d-512a8cad1f0d" xsi:nil="true"/>
    <ParentAssetId xmlns="2958f784-0ef9-4616-b22d-512a8cad1f0d" xsi:nil="true"/>
    <OriginalSourceMarket xmlns="2958f784-0ef9-4616-b22d-512a8cad1f0d">english</OriginalSourceMarket>
    <ApprovalStatus xmlns="2958f784-0ef9-4616-b22d-512a8cad1f0d">InProgress</ApprovalStatus>
    <TPComponent xmlns="2958f784-0ef9-4616-b22d-512a8cad1f0d" xsi:nil="true"/>
    <EditorialTags xmlns="2958f784-0ef9-4616-b22d-512a8cad1f0d" xsi:nil="true"/>
    <TPExecutable xmlns="2958f784-0ef9-4616-b22d-512a8cad1f0d" xsi:nil="true"/>
    <TPLaunchHelpLink xmlns="2958f784-0ef9-4616-b22d-512a8cad1f0d" xsi:nil="true"/>
    <LocComments xmlns="2958f784-0ef9-4616-b22d-512a8cad1f0d" xsi:nil="true"/>
    <LocRecommendedHandoff xmlns="2958f784-0ef9-4616-b22d-512a8cad1f0d" xsi:nil="true"/>
    <SourceTitle xmlns="2958f784-0ef9-4616-b22d-512a8cad1f0d" xsi:nil="true"/>
    <CSXUpdate xmlns="2958f784-0ef9-4616-b22d-512a8cad1f0d">false</CSXUpdate>
    <IntlLocPriority xmlns="2958f784-0ef9-4616-b22d-512a8cad1f0d" xsi:nil="true"/>
    <UAProjectedTotalWords xmlns="2958f784-0ef9-4616-b22d-512a8cad1f0d" xsi:nil="true"/>
    <AssetType xmlns="2958f784-0ef9-4616-b22d-512a8cad1f0d">TP</AssetType>
    <MachineTranslated xmlns="2958f784-0ef9-4616-b22d-512a8cad1f0d">false</MachineTranslated>
    <OutputCachingOn xmlns="2958f784-0ef9-4616-b22d-512a8cad1f0d">false</OutputCachingOn>
    <TemplateStatus xmlns="2958f784-0ef9-4616-b22d-512a8cad1f0d">Complete</TemplateStatus>
    <IsSearchable xmlns="2958f784-0ef9-4616-b22d-512a8cad1f0d">true</IsSearchable>
    <ContentItem xmlns="2958f784-0ef9-4616-b22d-512a8cad1f0d" xsi:nil="true"/>
    <HandoffToMSDN xmlns="2958f784-0ef9-4616-b22d-512a8cad1f0d" xsi:nil="true"/>
    <ShowIn xmlns="2958f784-0ef9-4616-b22d-512a8cad1f0d">Show everywhere</ShowIn>
    <ThumbnailAssetId xmlns="2958f784-0ef9-4616-b22d-512a8cad1f0d" xsi:nil="true"/>
    <UALocComments xmlns="2958f784-0ef9-4616-b22d-512a8cad1f0d" xsi:nil="true"/>
    <UALocRecommendation xmlns="2958f784-0ef9-4616-b22d-512a8cad1f0d">Localize</UALocRecommendation>
    <LastModifiedDateTime xmlns="2958f784-0ef9-4616-b22d-512a8cad1f0d" xsi:nil="true"/>
    <LegacyData xmlns="2958f784-0ef9-4616-b22d-512a8cad1f0d" xsi:nil="true"/>
    <LocManualTestRequired xmlns="2958f784-0ef9-4616-b22d-512a8cad1f0d">false</LocManualTestRequired>
    <ClipArtFilename xmlns="2958f784-0ef9-4616-b22d-512a8cad1f0d" xsi:nil="true"/>
    <TPApplication xmlns="2958f784-0ef9-4616-b22d-512a8cad1f0d" xsi:nil="true"/>
    <CSXHash xmlns="2958f784-0ef9-4616-b22d-512a8cad1f0d" xsi:nil="true"/>
    <DirectSourceMarket xmlns="2958f784-0ef9-4616-b22d-512a8cad1f0d">english</DirectSourceMarket>
    <PrimaryImageGen xmlns="2958f784-0ef9-4616-b22d-512a8cad1f0d">true</PrimaryImageGen>
    <PlannedPubDate xmlns="2958f784-0ef9-4616-b22d-512a8cad1f0d" xsi:nil="true"/>
    <CSXSubmissionMarket xmlns="2958f784-0ef9-4616-b22d-512a8cad1f0d" xsi:nil="true"/>
    <Downloads xmlns="2958f784-0ef9-4616-b22d-512a8cad1f0d">0</Downloads>
    <ArtSampleDocs xmlns="2958f784-0ef9-4616-b22d-512a8cad1f0d" xsi:nil="true"/>
    <TrustLevel xmlns="2958f784-0ef9-4616-b22d-512a8cad1f0d">1 Microsoft Managed Content</TrustLevel>
    <BlockPublish xmlns="2958f784-0ef9-4616-b22d-512a8cad1f0d">false</BlockPublish>
    <TPLaunchHelpLinkType xmlns="2958f784-0ef9-4616-b22d-512a8cad1f0d">Template</TPLaunchHelpLinkType>
    <LocalizationTagsTaxHTField0 xmlns="2958f784-0ef9-4616-b22d-512a8cad1f0d">
      <Terms xmlns="http://schemas.microsoft.com/office/infopath/2007/PartnerControls"/>
    </LocalizationTagsTaxHTField0>
    <BusinessGroup xmlns="2958f784-0ef9-4616-b22d-512a8cad1f0d" xsi:nil="true"/>
    <Providers xmlns="2958f784-0ef9-4616-b22d-512a8cad1f0d" xsi:nil="true"/>
    <TemplateTemplateType xmlns="2958f784-0ef9-4616-b22d-512a8cad1f0d">PowerPoint Presentation Template</TemplateTemplateType>
    <TimesCloned xmlns="2958f784-0ef9-4616-b22d-512a8cad1f0d" xsi:nil="true"/>
    <TPAppVersion xmlns="2958f784-0ef9-4616-b22d-512a8cad1f0d" xsi:nil="true"/>
    <VoteCount xmlns="2958f784-0ef9-4616-b22d-512a8cad1f0d" xsi:nil="true"/>
    <AverageRating xmlns="2958f784-0ef9-4616-b22d-512a8cad1f0d" xsi:nil="true"/>
    <FeatureTagsTaxHTField0 xmlns="2958f784-0ef9-4616-b22d-512a8cad1f0d">
      <Terms xmlns="http://schemas.microsoft.com/office/infopath/2007/PartnerControls"/>
    </FeatureTagsTaxHTField0>
    <Provider xmlns="2958f784-0ef9-4616-b22d-512a8cad1f0d" xsi:nil="true"/>
    <UACurrentWords xmlns="2958f784-0ef9-4616-b22d-512a8cad1f0d" xsi:nil="true"/>
    <AssetId xmlns="2958f784-0ef9-4616-b22d-512a8cad1f0d">TP102889187</AssetId>
    <TPClientViewer xmlns="2958f784-0ef9-4616-b22d-512a8cad1f0d" xsi:nil="true"/>
    <DSATActionTaken xmlns="2958f784-0ef9-4616-b22d-512a8cad1f0d" xsi:nil="true"/>
    <APEditor xmlns="2958f784-0ef9-4616-b22d-512a8cad1f0d">
      <UserInfo>
        <DisplayName/>
        <AccountId xsi:nil="true"/>
        <AccountType/>
      </UserInfo>
    </APEditor>
    <TPInstallLocation xmlns="2958f784-0ef9-4616-b22d-512a8cad1f0d" xsi:nil="true"/>
    <OOCacheId xmlns="2958f784-0ef9-4616-b22d-512a8cad1f0d" xsi:nil="true"/>
    <IsDeleted xmlns="2958f784-0ef9-4616-b22d-512a8cad1f0d">false</IsDeleted>
    <PublishTargets xmlns="2958f784-0ef9-4616-b22d-512a8cad1f0d">OfficeOnlineVNext</PublishTargets>
    <ApprovalLog xmlns="2958f784-0ef9-4616-b22d-512a8cad1f0d" xsi:nil="true"/>
    <BugNumber xmlns="2958f784-0ef9-4616-b22d-512a8cad1f0d" xsi:nil="true"/>
    <CrawlForDependencies xmlns="2958f784-0ef9-4616-b22d-512a8cad1f0d">false</CrawlForDependencies>
    <InternalTagsTaxHTField0 xmlns="2958f784-0ef9-4616-b22d-512a8cad1f0d">
      <Terms xmlns="http://schemas.microsoft.com/office/infopath/2007/PartnerControls"/>
    </InternalTagsTaxHTField0>
    <LastHandOff xmlns="2958f784-0ef9-4616-b22d-512a8cad1f0d" xsi:nil="true"/>
    <Milestone xmlns="2958f784-0ef9-4616-b22d-512a8cad1f0d" xsi:nil="true"/>
    <OriginalRelease xmlns="2958f784-0ef9-4616-b22d-512a8cad1f0d">15</OriginalRelease>
    <RecommendationsModifier xmlns="2958f784-0ef9-4616-b22d-512a8cad1f0d" xsi:nil="true"/>
    <ScenarioTagsTaxHTField0 xmlns="2958f784-0ef9-4616-b22d-512a8cad1f0d">
      <Terms xmlns="http://schemas.microsoft.com/office/infopath/2007/PartnerControls"/>
    </ScenarioTagsTaxHTField0>
    <UANotes xmlns="2958f784-0ef9-4616-b22d-512a8cad1f0d" xsi:nil="true"/>
    <Description0 xmlns="fb5acd76-e9f3-4601-9d69-91f53ab96ae6" xsi:nil="true"/>
    <Component xmlns="fb5acd76-e9f3-4601-9d69-91f53ab96ae6" xsi:nil="true"/>
    <LocMarketGroupTiers2 xmlns="2958f784-0ef9-4616-b22d-512a8cad1f0d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DE95A0C693CEB341887D38A4A2B58B45040072C752107C5A7B47AA91A1EE638E6F1F" ma:contentTypeVersion="55" ma:contentTypeDescription="Create a new document." ma:contentTypeScope="" ma:versionID="3c98c83416931a21d43ed007fda5e4dd">
  <xsd:schema xmlns:xsd="http://www.w3.org/2001/XMLSchema" xmlns:xs="http://www.w3.org/2001/XMLSchema" xmlns:p="http://schemas.microsoft.com/office/2006/metadata/properties" xmlns:ns2="2958f784-0ef9-4616-b22d-512a8cad1f0d" xmlns:ns3="fb5acd76-e9f3-4601-9d69-91f53ab96ae6" targetNamespace="http://schemas.microsoft.com/office/2006/metadata/properties" ma:root="true" ma:fieldsID="938018c4f46d99993d20879d4e9ddff8" ns2:_="" ns3:_="">
    <xsd:import namespace="2958f784-0ef9-4616-b22d-512a8cad1f0d"/>
    <xsd:import namespace="fb5acd76-e9f3-4601-9d69-91f53ab96ae6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  <xsd:element ref="ns3:Description0" minOccurs="0"/>
                <xsd:element ref="ns3:Compone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958f784-0ef9-4616-b22d-512a8cad1f0d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0:00:00Z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ca69c71e-a029-4733-aca1-cabc27411b08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8D80075B-F8CE-48D6-9BD2-D195F7E115A9}" ma:internalName="CSXSubmissionMarket" ma:readOnly="false" ma:showField="MarketName" ma:web="2958f784-0ef9-4616-b22d-512a8cad1f0d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9327d1a0-1a14-4b12-a74c-0f320f972977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1F044C38-11A0-4051-9DF8-A3AFA85E16DC}" ma:internalName="InProjectListLookup" ma:readOnly="true" ma:showField="InProjectList" ma:web="2958f784-0ef9-4616-b22d-512a8cad1f0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3b364bcb-a06e-4da1-8475-f5243c3236b2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1F044C38-11A0-4051-9DF8-A3AFA85E16DC}" ma:internalName="LastCompleteVersionLookup" ma:readOnly="true" ma:showField="LastCompleteVersion" ma:web="2958f784-0ef9-4616-b22d-512a8cad1f0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1F044C38-11A0-4051-9DF8-A3AFA85E16DC}" ma:internalName="LastPreviewErrorLookup" ma:readOnly="true" ma:showField="LastPreviewError" ma:web="2958f784-0ef9-4616-b22d-512a8cad1f0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1F044C38-11A0-4051-9DF8-A3AFA85E16DC}" ma:internalName="LastPreviewResultLookup" ma:readOnly="true" ma:showField="LastPreviewResult" ma:web="2958f784-0ef9-4616-b22d-512a8cad1f0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1F044C38-11A0-4051-9DF8-A3AFA85E16DC}" ma:internalName="LastPreviewAttemptDateLookup" ma:readOnly="true" ma:showField="LastPreviewAttemptDate" ma:web="2958f784-0ef9-4616-b22d-512a8cad1f0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1F044C38-11A0-4051-9DF8-A3AFA85E16DC}" ma:internalName="LastPreviewedByLookup" ma:readOnly="true" ma:showField="LastPreviewedBy" ma:web="2958f784-0ef9-4616-b22d-512a8cad1f0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1F044C38-11A0-4051-9DF8-A3AFA85E16DC}" ma:internalName="LastPreviewTimeLookup" ma:readOnly="true" ma:showField="LastPreviewTime" ma:web="2958f784-0ef9-4616-b22d-512a8cad1f0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1F044C38-11A0-4051-9DF8-A3AFA85E16DC}" ma:internalName="LastPreviewVersionLookup" ma:readOnly="true" ma:showField="LastPreviewVersion" ma:web="2958f784-0ef9-4616-b22d-512a8cad1f0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1F044C38-11A0-4051-9DF8-A3AFA85E16DC}" ma:internalName="LastPublishErrorLookup" ma:readOnly="true" ma:showField="LastPublishError" ma:web="2958f784-0ef9-4616-b22d-512a8cad1f0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1F044C38-11A0-4051-9DF8-A3AFA85E16DC}" ma:internalName="LastPublishResultLookup" ma:readOnly="true" ma:showField="LastPublishResult" ma:web="2958f784-0ef9-4616-b22d-512a8cad1f0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1F044C38-11A0-4051-9DF8-A3AFA85E16DC}" ma:internalName="LastPublishAttemptDateLookup" ma:readOnly="true" ma:showField="LastPublishAttemptDate" ma:web="2958f784-0ef9-4616-b22d-512a8cad1f0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1F044C38-11A0-4051-9DF8-A3AFA85E16DC}" ma:internalName="LastPublishedByLookup" ma:readOnly="true" ma:showField="LastPublishedBy" ma:web="2958f784-0ef9-4616-b22d-512a8cad1f0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1F044C38-11A0-4051-9DF8-A3AFA85E16DC}" ma:internalName="LastPublishTimeLookup" ma:readOnly="true" ma:showField="LastPublishTime" ma:web="2958f784-0ef9-4616-b22d-512a8cad1f0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1F044C38-11A0-4051-9DF8-A3AFA85E16DC}" ma:internalName="LastPublishVersionLookup" ma:readOnly="true" ma:showField="LastPublishVersion" ma:web="2958f784-0ef9-4616-b22d-512a8cad1f0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AC64899A-88C0-4725-BCFC-902FA402DE74}" ma:internalName="LocLastLocAttemptVersionLookup" ma:readOnly="false" ma:showField="LastLocAttemptVersion" ma:web="2958f784-0ef9-4616-b22d-512a8cad1f0d">
      <xsd:simpleType>
        <xsd:restriction base="dms:Lookup"/>
      </xsd:simpleType>
    </xsd:element>
    <xsd:element name="LocLastLocAttemptVersionTypeLookup" ma:index="72" nillable="true" ma:displayName="Loc Last Loc Attempt Version Type" ma:default="" ma:list="{AC64899A-88C0-4725-BCFC-902FA402DE74}" ma:internalName="LocLastLocAttemptVersionTypeLookup" ma:readOnly="true" ma:showField="LastLocAttemptVersionType" ma:web="2958f784-0ef9-4616-b22d-512a8cad1f0d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AC64899A-88C0-4725-BCFC-902FA402DE74}" ma:internalName="LocNewPublishedVersionLookup" ma:readOnly="true" ma:showField="NewPublishedVersion" ma:web="2958f784-0ef9-4616-b22d-512a8cad1f0d">
      <xsd:simpleType>
        <xsd:restriction base="dms:Lookup"/>
      </xsd:simpleType>
    </xsd:element>
    <xsd:element name="LocOverallHandbackStatusLookup" ma:index="76" nillable="true" ma:displayName="Loc Overall Handback Status" ma:default="" ma:list="{AC64899A-88C0-4725-BCFC-902FA402DE74}" ma:internalName="LocOverallHandbackStatusLookup" ma:readOnly="true" ma:showField="OverallHandbackStatus" ma:web="2958f784-0ef9-4616-b22d-512a8cad1f0d">
      <xsd:simpleType>
        <xsd:restriction base="dms:Lookup"/>
      </xsd:simpleType>
    </xsd:element>
    <xsd:element name="LocOverallLocStatusLookup" ma:index="77" nillable="true" ma:displayName="Loc Overall Localize Status" ma:default="" ma:list="{AC64899A-88C0-4725-BCFC-902FA402DE74}" ma:internalName="LocOverallLocStatusLookup" ma:readOnly="true" ma:showField="OverallLocStatus" ma:web="2958f784-0ef9-4616-b22d-512a8cad1f0d">
      <xsd:simpleType>
        <xsd:restriction base="dms:Lookup"/>
      </xsd:simpleType>
    </xsd:element>
    <xsd:element name="LocOverallPreviewStatusLookup" ma:index="78" nillable="true" ma:displayName="Loc Overall Preview Status" ma:default="" ma:list="{AC64899A-88C0-4725-BCFC-902FA402DE74}" ma:internalName="LocOverallPreviewStatusLookup" ma:readOnly="true" ma:showField="OverallPreviewStatus" ma:web="2958f784-0ef9-4616-b22d-512a8cad1f0d">
      <xsd:simpleType>
        <xsd:restriction base="dms:Lookup"/>
      </xsd:simpleType>
    </xsd:element>
    <xsd:element name="LocOverallPublishStatusLookup" ma:index="79" nillable="true" ma:displayName="Loc Overall Publish Status" ma:default="" ma:list="{AC64899A-88C0-4725-BCFC-902FA402DE74}" ma:internalName="LocOverallPublishStatusLookup" ma:readOnly="true" ma:showField="OverallPublishStatus" ma:web="2958f784-0ef9-4616-b22d-512a8cad1f0d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AC64899A-88C0-4725-BCFC-902FA402DE74}" ma:internalName="LocProcessedForHandoffsLookup" ma:readOnly="true" ma:showField="ProcessedForHandoffs" ma:web="2958f784-0ef9-4616-b22d-512a8cad1f0d">
      <xsd:simpleType>
        <xsd:restriction base="dms:Lookup"/>
      </xsd:simpleType>
    </xsd:element>
    <xsd:element name="LocProcessedForMarketsLookup" ma:index="82" nillable="true" ma:displayName="Loc Processed For Markets" ma:default="" ma:list="{AC64899A-88C0-4725-BCFC-902FA402DE74}" ma:internalName="LocProcessedForMarketsLookup" ma:readOnly="true" ma:showField="ProcessedForMarkets" ma:web="2958f784-0ef9-4616-b22d-512a8cad1f0d">
      <xsd:simpleType>
        <xsd:restriction base="dms:Lookup"/>
      </xsd:simpleType>
    </xsd:element>
    <xsd:element name="LocPublishedDependentAssetsLookup" ma:index="83" nillable="true" ma:displayName="Loc Published Dependent Assets" ma:default="" ma:list="{AC64899A-88C0-4725-BCFC-902FA402DE74}" ma:internalName="LocPublishedDependentAssetsLookup" ma:readOnly="true" ma:showField="PublishedDependentAssets" ma:web="2958f784-0ef9-4616-b22d-512a8cad1f0d">
      <xsd:simpleType>
        <xsd:restriction base="dms:Lookup"/>
      </xsd:simpleType>
    </xsd:element>
    <xsd:element name="LocPublishedLinkedAssetsLookup" ma:index="84" nillable="true" ma:displayName="Loc Published Linked Assets" ma:default="" ma:list="{AC64899A-88C0-4725-BCFC-902FA402DE74}" ma:internalName="LocPublishedLinkedAssetsLookup" ma:readOnly="true" ma:showField="PublishedLinkedAssets" ma:web="2958f784-0ef9-4616-b22d-512a8cad1f0d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251ee2d3-c117-4524-b3f1-1010c3cab2a3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8D80075B-F8CE-48D6-9BD2-D195F7E115A9}" ma:internalName="Markets" ma:readOnly="false" ma:showField="MarketName" ma:web="2958f784-0ef9-4616-b22d-512a8cad1f0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1F044C38-11A0-4051-9DF8-A3AFA85E16DC}" ma:internalName="NumOfRatingsLookup" ma:readOnly="true" ma:showField="NumOfRatings" ma:web="2958f784-0ef9-4616-b22d-512a8cad1f0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1F044C38-11A0-4051-9DF8-A3AFA85E16DC}" ma:internalName="PublishStatusLookup" ma:readOnly="false" ma:showField="PublishStatus" ma:web="2958f784-0ef9-4616-b22d-512a8cad1f0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654e2ea7-8c43-4b3c-9db4-bd71f7cfe4f4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33f01220-6030-4880-975f-b9ea0de09f53}" ma:internalName="TaxCatchAll" ma:showField="CatchAllData" ma:web="2958f784-0ef9-4616-b22d-512a8cad1f0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33f01220-6030-4880-975f-b9ea0de09f53}" ma:internalName="TaxCatchAllLabel" ma:readOnly="true" ma:showField="CatchAllDataLabel" ma:web="2958f784-0ef9-4616-b22d-512a8cad1f0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5acd76-e9f3-4601-9d69-91f53ab96ae6" elementFormDefault="qualified">
    <xsd:import namespace="http://schemas.microsoft.com/office/2006/documentManagement/types"/>
    <xsd:import namespace="http://schemas.microsoft.com/office/infopath/2007/PartnerControls"/>
    <xsd:element name="Description0" ma:index="134" nillable="true" ma:displayName="Description" ma:internalName="Description0">
      <xsd:simpleType>
        <xsd:restriction base="dms:Note"/>
      </xsd:simpleType>
    </xsd:element>
    <xsd:element name="Component" ma:index="135" nillable="true" ma:displayName="Component" ma:internalName="Component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35437AE-41FC-4290-ACEB-5F88D36EA64E}">
  <ds:schemaRefs>
    <ds:schemaRef ds:uri="http://schemas.microsoft.com/office/2006/metadata/properties"/>
    <ds:schemaRef ds:uri="http://schemas.microsoft.com/office/infopath/2007/PartnerControls"/>
    <ds:schemaRef ds:uri="2958f784-0ef9-4616-b22d-512a8cad1f0d"/>
    <ds:schemaRef ds:uri="fb5acd76-e9f3-4601-9d69-91f53ab96ae6"/>
  </ds:schemaRefs>
</ds:datastoreItem>
</file>

<file path=customXml/itemProps2.xml><?xml version="1.0" encoding="utf-8"?>
<ds:datastoreItem xmlns:ds="http://schemas.openxmlformats.org/officeDocument/2006/customXml" ds:itemID="{38D68C2D-F5F9-404A-A15B-E6B800EF6CF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F93A088-EDC7-46D6-AA36-4FCEBBA73A5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958f784-0ef9-4616-b22d-512a8cad1f0d"/>
    <ds:schemaRef ds:uri="fb5acd76-e9f3-4601-9d69-91f53ab96ae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tf02889188</Template>
  <TotalTime>0</TotalTime>
  <Words>518</Words>
  <Application>Microsoft Office PowerPoint</Application>
  <PresentationFormat>Panorámica</PresentationFormat>
  <Paragraphs>37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4" baseType="lpstr">
      <vt:lpstr>Arial</vt:lpstr>
      <vt:lpstr>Georgia</vt:lpstr>
      <vt:lpstr>Wingdings 2</vt:lpstr>
      <vt:lpstr>OfficeLight</vt:lpstr>
      <vt:lpstr>UNIDAD 1. GENERALIDADES DE LA INDUSTRIA DE LA HOSPITALIDAD</vt:lpstr>
      <vt:lpstr>HISTORIA DE LA HOTELERÍA</vt:lpstr>
      <vt:lpstr>EN EL MUNDO</vt:lpstr>
      <vt:lpstr>Presentación de PowerPoint</vt:lpstr>
      <vt:lpstr>Presentación de PowerPoint</vt:lpstr>
      <vt:lpstr>Presentación de PowerPoint</vt:lpstr>
      <vt:lpstr>EN MÉXICO</vt:lpstr>
      <vt:lpstr>Presentación de PowerPoint</vt:lpstr>
      <vt:lpstr>Presentación de PowerPoint</vt:lpstr>
      <vt:lpstr>REFERENCIAS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2018-02-03T00:56:53Z</dcterms:created>
  <dcterms:modified xsi:type="dcterms:W3CDTF">2018-08-21T21:03:11Z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0x010100DE95A0C693CEB341887D38A4A2B58B45040072C752107C5A7B47AA91A1EE638E6F1F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