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6" r:id="rId1"/>
  </p:sldMasterIdLst>
  <p:sldIdLst>
    <p:sldId id="265" r:id="rId2"/>
    <p:sldId id="270" r:id="rId3"/>
    <p:sldId id="269" r:id="rId4"/>
    <p:sldId id="267" r:id="rId5"/>
    <p:sldId id="266" r:id="rId6"/>
    <p:sldId id="273" r:id="rId7"/>
    <p:sldId id="274" r:id="rId8"/>
    <p:sldId id="275" r:id="rId9"/>
    <p:sldId id="271" r:id="rId10"/>
    <p:sldId id="272" r:id="rId11"/>
    <p:sldId id="256" r:id="rId12"/>
    <p:sldId id="257" r:id="rId13"/>
    <p:sldId id="258" r:id="rId14"/>
    <p:sldId id="259" r:id="rId15"/>
    <p:sldId id="260" r:id="rId16"/>
    <p:sldId id="261" r:id="rId17"/>
    <p:sldId id="262" r:id="rId18"/>
    <p:sldId id="277" r:id="rId19"/>
    <p:sldId id="280" r:id="rId20"/>
    <p:sldId id="282" r:id="rId21"/>
    <p:sldId id="276"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5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8" name="Picture 7" descr="Droplets-S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1313259" y="1300786"/>
            <a:ext cx="6517482" cy="2509213"/>
          </a:xfrm>
        </p:spPr>
        <p:txBody>
          <a:bodyPr anchor="b">
            <a:normAutofit/>
          </a:bodyPr>
          <a:lstStyle>
            <a:lvl1pPr algn="ctr">
              <a:defRPr sz="48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313259" y="3886201"/>
            <a:ext cx="6517482"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BA32B11E-138C-4962-88F2-B5B550A0DDE6}" type="datetimeFigureOut">
              <a:rPr lang="es-MX" smtClean="0"/>
              <a:t>21/08/2018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A6DFB4B-C5C7-444B-B92B-402A8C1A0A14}" type="slidenum">
              <a:rPr lang="es-MX" smtClean="0"/>
              <a:t>‹Nº›</a:t>
            </a:fld>
            <a:endParaRPr lang="es-MX"/>
          </a:p>
        </p:txBody>
      </p:sp>
    </p:spTree>
    <p:extLst>
      <p:ext uri="{BB962C8B-B14F-4D97-AF65-F5344CB8AC3E}">
        <p14:creationId xmlns:p14="http://schemas.microsoft.com/office/powerpoint/2010/main" val="4193559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46" y="4289374"/>
            <a:ext cx="7773324" cy="811610"/>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888558" y="698261"/>
            <a:ext cx="7366899"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85331" y="5108728"/>
            <a:ext cx="7773339"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BA32B11E-138C-4962-88F2-B5B550A0DDE6}" type="datetimeFigureOut">
              <a:rPr lang="es-MX" smtClean="0"/>
              <a:t>21/08/2018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9A6DFB4B-C5C7-444B-B92B-402A8C1A0A14}" type="slidenum">
              <a:rPr lang="es-MX" smtClean="0"/>
              <a:t>‹Nº›</a:t>
            </a:fld>
            <a:endParaRPr lang="es-MX"/>
          </a:p>
        </p:txBody>
      </p:sp>
    </p:spTree>
    <p:extLst>
      <p:ext uri="{BB962C8B-B14F-4D97-AF65-F5344CB8AC3E}">
        <p14:creationId xmlns:p14="http://schemas.microsoft.com/office/powerpoint/2010/main" val="14532606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609600"/>
            <a:ext cx="7773339" cy="3427245"/>
          </a:xfrm>
        </p:spPr>
        <p:txBody>
          <a:bodyPr anchor="ctr"/>
          <a:lstStyle>
            <a:lvl1pPr algn="ctr">
              <a:defRPr sz="320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685331" y="4204821"/>
            <a:ext cx="7773339"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BA32B11E-138C-4962-88F2-B5B550A0DDE6}" type="datetimeFigureOut">
              <a:rPr lang="es-MX" smtClean="0"/>
              <a:t>21/08/2018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9A6DFB4B-C5C7-444B-B92B-402A8C1A0A14}" type="slidenum">
              <a:rPr lang="es-MX" smtClean="0"/>
              <a:t>‹Nº›</a:t>
            </a:fld>
            <a:endParaRPr lang="es-MX"/>
          </a:p>
        </p:txBody>
      </p:sp>
    </p:spTree>
    <p:extLst>
      <p:ext uri="{BB962C8B-B14F-4D97-AF65-F5344CB8AC3E}">
        <p14:creationId xmlns:p14="http://schemas.microsoft.com/office/powerpoint/2010/main" val="20934044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pic>
        <p:nvPicPr>
          <p:cNvPr id="13" name="Picture 12"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1084659" y="872588"/>
            <a:ext cx="6977064" cy="2729915"/>
          </a:xfrm>
        </p:spPr>
        <p:txBody>
          <a:bodyPr anchor="ctr"/>
          <a:lstStyle>
            <a:lvl1pPr>
              <a:defRPr sz="3200"/>
            </a:lvl1pPr>
          </a:lstStyle>
          <a:p>
            <a:r>
              <a:rPr lang="es-ES"/>
              <a:t>Haga clic para modificar el estilo de título del patrón</a:t>
            </a:r>
            <a:endParaRPr lang="en-US" dirty="0"/>
          </a:p>
        </p:txBody>
      </p:sp>
      <p:sp>
        <p:nvSpPr>
          <p:cNvPr id="12" name="Text Placeholder 3"/>
          <p:cNvSpPr>
            <a:spLocks noGrp="1"/>
          </p:cNvSpPr>
          <p:nvPr>
            <p:ph type="body" sz="half" idx="13"/>
          </p:nvPr>
        </p:nvSpPr>
        <p:spPr>
          <a:xfrm>
            <a:off x="1290484" y="3610032"/>
            <a:ext cx="6564224"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4" name="Text Placeholder 3"/>
          <p:cNvSpPr>
            <a:spLocks noGrp="1"/>
          </p:cNvSpPr>
          <p:nvPr>
            <p:ph type="body" sz="half" idx="2"/>
          </p:nvPr>
        </p:nvSpPr>
        <p:spPr>
          <a:xfrm>
            <a:off x="685331" y="4372797"/>
            <a:ext cx="7773339"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BA32B11E-138C-4962-88F2-B5B550A0DDE6}" type="datetimeFigureOut">
              <a:rPr lang="es-MX" smtClean="0"/>
              <a:t>21/08/2018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9A6DFB4B-C5C7-444B-B92B-402A8C1A0A14}" type="slidenum">
              <a:rPr lang="es-MX" smtClean="0"/>
              <a:t>‹Nº›</a:t>
            </a:fld>
            <a:endParaRPr lang="es-MX"/>
          </a:p>
        </p:txBody>
      </p:sp>
      <p:sp>
        <p:nvSpPr>
          <p:cNvPr id="11" name="TextBox 10"/>
          <p:cNvSpPr txBox="1"/>
          <p:nvPr/>
        </p:nvSpPr>
        <p:spPr>
          <a:xfrm>
            <a:off x="737626" y="887859"/>
            <a:ext cx="546888"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7850130" y="3120015"/>
            <a:ext cx="553641"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17037623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2138722"/>
            <a:ext cx="7773339" cy="2511835"/>
          </a:xfrm>
        </p:spPr>
        <p:txBody>
          <a:bodyPr anchor="b"/>
          <a:lstStyle>
            <a:lvl1pPr algn="ctr">
              <a:defRPr sz="320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685331" y="4662335"/>
            <a:ext cx="777333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BA32B11E-138C-4962-88F2-B5B550A0DDE6}" type="datetimeFigureOut">
              <a:rPr lang="es-MX" smtClean="0"/>
              <a:t>21/08/2018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9A6DFB4B-C5C7-444B-B92B-402A8C1A0A14}" type="slidenum">
              <a:rPr lang="es-MX" smtClean="0"/>
              <a:t>‹Nº›</a:t>
            </a:fld>
            <a:endParaRPr lang="es-MX"/>
          </a:p>
        </p:txBody>
      </p:sp>
    </p:spTree>
    <p:extLst>
      <p:ext uri="{BB962C8B-B14F-4D97-AF65-F5344CB8AC3E}">
        <p14:creationId xmlns:p14="http://schemas.microsoft.com/office/powerpoint/2010/main" val="16174998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pic>
        <p:nvPicPr>
          <p:cNvPr id="14" name="Picture 13"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5" name="Title 1"/>
          <p:cNvSpPr>
            <a:spLocks noGrp="1"/>
          </p:cNvSpPr>
          <p:nvPr>
            <p:ph type="title"/>
          </p:nvPr>
        </p:nvSpPr>
        <p:spPr>
          <a:xfrm>
            <a:off x="685331" y="609600"/>
            <a:ext cx="7773339" cy="1605094"/>
          </a:xfrm>
        </p:spPr>
        <p:txBody>
          <a:bodyPr/>
          <a:lstStyle/>
          <a:p>
            <a:r>
              <a:rPr lang="es-ES"/>
              <a:t>Haga clic para modificar el estilo de título del patrón</a:t>
            </a:r>
            <a:endParaRPr lang="en-US" dirty="0"/>
          </a:p>
        </p:txBody>
      </p:sp>
      <p:sp>
        <p:nvSpPr>
          <p:cNvPr id="7" name="Text Placeholder 2"/>
          <p:cNvSpPr>
            <a:spLocks noGrp="1"/>
          </p:cNvSpPr>
          <p:nvPr>
            <p:ph type="body" idx="1"/>
          </p:nvPr>
        </p:nvSpPr>
        <p:spPr>
          <a:xfrm>
            <a:off x="685331" y="2367093"/>
            <a:ext cx="2474232"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8" name="Text Placeholder 3"/>
          <p:cNvSpPr>
            <a:spLocks noGrp="1"/>
          </p:cNvSpPr>
          <p:nvPr>
            <p:ph type="body" sz="half" idx="15"/>
          </p:nvPr>
        </p:nvSpPr>
        <p:spPr>
          <a:xfrm>
            <a:off x="685331" y="2943356"/>
            <a:ext cx="2474232"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9" name="Text Placeholder 4"/>
          <p:cNvSpPr>
            <a:spLocks noGrp="1"/>
          </p:cNvSpPr>
          <p:nvPr>
            <p:ph type="body" sz="quarter" idx="3"/>
          </p:nvPr>
        </p:nvSpPr>
        <p:spPr>
          <a:xfrm>
            <a:off x="3339292" y="2367093"/>
            <a:ext cx="2468641"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10" name="Text Placeholder 3"/>
          <p:cNvSpPr>
            <a:spLocks noGrp="1"/>
          </p:cNvSpPr>
          <p:nvPr>
            <p:ph type="body" sz="half" idx="16"/>
          </p:nvPr>
        </p:nvSpPr>
        <p:spPr>
          <a:xfrm>
            <a:off x="3331012" y="2943356"/>
            <a:ext cx="2477513"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11" name="Text Placeholder 4"/>
          <p:cNvSpPr>
            <a:spLocks noGrp="1"/>
          </p:cNvSpPr>
          <p:nvPr>
            <p:ph type="body" sz="quarter" idx="13"/>
          </p:nvPr>
        </p:nvSpPr>
        <p:spPr>
          <a:xfrm>
            <a:off x="5979974" y="2367093"/>
            <a:ext cx="2478696"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12" name="Text Placeholder 3"/>
          <p:cNvSpPr>
            <a:spLocks noGrp="1"/>
          </p:cNvSpPr>
          <p:nvPr>
            <p:ph type="body" sz="half" idx="17"/>
          </p:nvPr>
        </p:nvSpPr>
        <p:spPr>
          <a:xfrm>
            <a:off x="5979974" y="2943356"/>
            <a:ext cx="247869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3" name="Date Placeholder 2"/>
          <p:cNvSpPr>
            <a:spLocks noGrp="1"/>
          </p:cNvSpPr>
          <p:nvPr>
            <p:ph type="dt" sz="half" idx="10"/>
          </p:nvPr>
        </p:nvSpPr>
        <p:spPr/>
        <p:txBody>
          <a:bodyPr/>
          <a:lstStyle/>
          <a:p>
            <a:fld id="{BA32B11E-138C-4962-88F2-B5B550A0DDE6}" type="datetimeFigureOut">
              <a:rPr lang="es-MX" smtClean="0"/>
              <a:t>21/08/2018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9A6DFB4B-C5C7-444B-B92B-402A8C1A0A14}" type="slidenum">
              <a:rPr lang="es-MX" smtClean="0"/>
              <a:t>‹Nº›</a:t>
            </a:fld>
            <a:endParaRPr lang="es-MX"/>
          </a:p>
        </p:txBody>
      </p:sp>
    </p:spTree>
    <p:extLst>
      <p:ext uri="{BB962C8B-B14F-4D97-AF65-F5344CB8AC3E}">
        <p14:creationId xmlns:p14="http://schemas.microsoft.com/office/powerpoint/2010/main" val="32205560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pic>
        <p:nvPicPr>
          <p:cNvPr id="17" name="Picture 1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0" name="Title 1"/>
          <p:cNvSpPr>
            <a:spLocks noGrp="1"/>
          </p:cNvSpPr>
          <p:nvPr>
            <p:ph type="title"/>
          </p:nvPr>
        </p:nvSpPr>
        <p:spPr>
          <a:xfrm>
            <a:off x="685331" y="610772"/>
            <a:ext cx="7773339" cy="1603922"/>
          </a:xfrm>
        </p:spPr>
        <p:txBody>
          <a:bodyPr/>
          <a:lstStyle/>
          <a:p>
            <a:r>
              <a:rPr lang="es-ES"/>
              <a:t>Haga clic para modificar el estilo de título del patrón</a:t>
            </a:r>
            <a:endParaRPr lang="en-US" dirty="0"/>
          </a:p>
        </p:txBody>
      </p:sp>
      <p:sp>
        <p:nvSpPr>
          <p:cNvPr id="19" name="Text Placeholder 2"/>
          <p:cNvSpPr>
            <a:spLocks noGrp="1"/>
          </p:cNvSpPr>
          <p:nvPr>
            <p:ph type="body" idx="1"/>
          </p:nvPr>
        </p:nvSpPr>
        <p:spPr>
          <a:xfrm>
            <a:off x="685331" y="4204820"/>
            <a:ext cx="2472307"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20" name="Picture Placeholder 2"/>
          <p:cNvSpPr>
            <a:spLocks noGrp="1" noChangeAspect="1"/>
          </p:cNvSpPr>
          <p:nvPr>
            <p:ph type="pic" idx="15"/>
          </p:nvPr>
        </p:nvSpPr>
        <p:spPr>
          <a:xfrm>
            <a:off x="685331" y="2367093"/>
            <a:ext cx="2472307"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1" name="Text Placeholder 3"/>
          <p:cNvSpPr>
            <a:spLocks noGrp="1"/>
          </p:cNvSpPr>
          <p:nvPr>
            <p:ph type="body" sz="half" idx="18"/>
          </p:nvPr>
        </p:nvSpPr>
        <p:spPr>
          <a:xfrm>
            <a:off x="685331" y="4781082"/>
            <a:ext cx="2472307"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22" name="Text Placeholder 4"/>
          <p:cNvSpPr>
            <a:spLocks noGrp="1"/>
          </p:cNvSpPr>
          <p:nvPr>
            <p:ph type="body" sz="quarter" idx="3"/>
          </p:nvPr>
        </p:nvSpPr>
        <p:spPr>
          <a:xfrm>
            <a:off x="3332069" y="4204820"/>
            <a:ext cx="2476371"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23" name="Picture Placeholder 2"/>
          <p:cNvSpPr>
            <a:spLocks noGrp="1" noChangeAspect="1"/>
          </p:cNvSpPr>
          <p:nvPr>
            <p:ph type="pic" idx="21"/>
          </p:nvPr>
        </p:nvSpPr>
        <p:spPr>
          <a:xfrm>
            <a:off x="3331011" y="2367093"/>
            <a:ext cx="2477514"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4" name="Text Placeholder 3"/>
          <p:cNvSpPr>
            <a:spLocks noGrp="1"/>
          </p:cNvSpPr>
          <p:nvPr>
            <p:ph type="body" sz="half" idx="19"/>
          </p:nvPr>
        </p:nvSpPr>
        <p:spPr>
          <a:xfrm>
            <a:off x="3331011" y="4781081"/>
            <a:ext cx="2477514"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25" name="Text Placeholder 4"/>
          <p:cNvSpPr>
            <a:spLocks noGrp="1"/>
          </p:cNvSpPr>
          <p:nvPr>
            <p:ph type="body" sz="quarter" idx="13"/>
          </p:nvPr>
        </p:nvSpPr>
        <p:spPr>
          <a:xfrm>
            <a:off x="5979974" y="4204820"/>
            <a:ext cx="2475511"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26" name="Picture Placeholder 2"/>
          <p:cNvSpPr>
            <a:spLocks noGrp="1" noChangeAspect="1"/>
          </p:cNvSpPr>
          <p:nvPr>
            <p:ph type="pic" idx="22"/>
          </p:nvPr>
        </p:nvSpPr>
        <p:spPr>
          <a:xfrm>
            <a:off x="5979974" y="2367093"/>
            <a:ext cx="2478696"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7" name="Text Placeholder 3"/>
          <p:cNvSpPr>
            <a:spLocks noGrp="1"/>
          </p:cNvSpPr>
          <p:nvPr>
            <p:ph type="body" sz="half" idx="20"/>
          </p:nvPr>
        </p:nvSpPr>
        <p:spPr>
          <a:xfrm>
            <a:off x="5979880" y="4781079"/>
            <a:ext cx="2478790"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3" name="Date Placeholder 2"/>
          <p:cNvSpPr>
            <a:spLocks noGrp="1"/>
          </p:cNvSpPr>
          <p:nvPr>
            <p:ph type="dt" sz="half" idx="10"/>
          </p:nvPr>
        </p:nvSpPr>
        <p:spPr/>
        <p:txBody>
          <a:bodyPr/>
          <a:lstStyle/>
          <a:p>
            <a:fld id="{BA32B11E-138C-4962-88F2-B5B550A0DDE6}" type="datetimeFigureOut">
              <a:rPr lang="es-MX" smtClean="0"/>
              <a:t>21/08/2018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9A6DFB4B-C5C7-444B-B92B-402A8C1A0A14}" type="slidenum">
              <a:rPr lang="es-MX" smtClean="0"/>
              <a:t>‹Nº›</a:t>
            </a:fld>
            <a:endParaRPr lang="es-MX"/>
          </a:p>
        </p:txBody>
      </p:sp>
    </p:spTree>
    <p:extLst>
      <p:ext uri="{BB962C8B-B14F-4D97-AF65-F5344CB8AC3E}">
        <p14:creationId xmlns:p14="http://schemas.microsoft.com/office/powerpoint/2010/main" val="17874714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11" name="Vertical Text Placeholder 2"/>
          <p:cNvSpPr>
            <a:spLocks noGrp="1"/>
          </p:cNvSpPr>
          <p:nvPr>
            <p:ph type="body" orient="vert" sz="quarter" idx="13"/>
          </p:nvPr>
        </p:nvSpPr>
        <p:spPr>
          <a:xfrm>
            <a:off x="685331" y="2367094"/>
            <a:ext cx="7773339" cy="3424107"/>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A32B11E-138C-4962-88F2-B5B550A0DDE6}" type="datetimeFigureOut">
              <a:rPr lang="es-MX" smtClean="0"/>
              <a:t>21/08/2018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A6DFB4B-C5C7-444B-B92B-402A8C1A0A14}" type="slidenum">
              <a:rPr lang="es-MX" smtClean="0"/>
              <a:t>‹Nº›</a:t>
            </a:fld>
            <a:endParaRPr lang="es-MX"/>
          </a:p>
        </p:txBody>
      </p:sp>
    </p:spTree>
    <p:extLst>
      <p:ext uri="{BB962C8B-B14F-4D97-AF65-F5344CB8AC3E}">
        <p14:creationId xmlns:p14="http://schemas.microsoft.com/office/powerpoint/2010/main" val="27955584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pic>
        <p:nvPicPr>
          <p:cNvPr id="10" name="Picture 9"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Vertical Title 1"/>
          <p:cNvSpPr>
            <a:spLocks noGrp="1"/>
          </p:cNvSpPr>
          <p:nvPr>
            <p:ph type="title" orient="vert"/>
          </p:nvPr>
        </p:nvSpPr>
        <p:spPr>
          <a:xfrm>
            <a:off x="6543675" y="609602"/>
            <a:ext cx="1914995" cy="5181599"/>
          </a:xfrm>
        </p:spPr>
        <p:txBody>
          <a:bodyPr vert="eaVert"/>
          <a:lstStyle>
            <a:lvl1pPr algn="l">
              <a:defRPr/>
            </a:lvl1pPr>
          </a:lstStyle>
          <a:p>
            <a:r>
              <a:rPr lang="es-ES"/>
              <a:t>Haga clic para modificar el estilo de título del patrón</a:t>
            </a:r>
            <a:endParaRPr lang="en-US" dirty="0"/>
          </a:p>
        </p:txBody>
      </p:sp>
      <p:sp>
        <p:nvSpPr>
          <p:cNvPr id="8" name="Vertical Text Placeholder 2"/>
          <p:cNvSpPr>
            <a:spLocks noGrp="1"/>
          </p:cNvSpPr>
          <p:nvPr>
            <p:ph type="body" orient="vert" sz="quarter" idx="13"/>
          </p:nvPr>
        </p:nvSpPr>
        <p:spPr>
          <a:xfrm>
            <a:off x="685331" y="609602"/>
            <a:ext cx="5744043" cy="5181599"/>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A32B11E-138C-4962-88F2-B5B550A0DDE6}" type="datetimeFigureOut">
              <a:rPr lang="es-MX" smtClean="0"/>
              <a:t>21/08/2018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A6DFB4B-C5C7-444B-B92B-402A8C1A0A14}" type="slidenum">
              <a:rPr lang="es-MX" smtClean="0"/>
              <a:t>‹Nº›</a:t>
            </a:fld>
            <a:endParaRPr lang="es-MX"/>
          </a:p>
        </p:txBody>
      </p:sp>
    </p:spTree>
    <p:extLst>
      <p:ext uri="{BB962C8B-B14F-4D97-AF65-F5344CB8AC3E}">
        <p14:creationId xmlns:p14="http://schemas.microsoft.com/office/powerpoint/2010/main" val="3699907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12" name="Content Placeholder 2"/>
          <p:cNvSpPr>
            <a:spLocks noGrp="1"/>
          </p:cNvSpPr>
          <p:nvPr>
            <p:ph sz="quarter" idx="13"/>
          </p:nvPr>
        </p:nvSpPr>
        <p:spPr>
          <a:xfrm>
            <a:off x="685330" y="2367093"/>
            <a:ext cx="7772870" cy="3424107"/>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A32B11E-138C-4962-88F2-B5B550A0DDE6}" type="datetimeFigureOut">
              <a:rPr lang="es-MX" smtClean="0"/>
              <a:t>21/08/2018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A6DFB4B-C5C7-444B-B92B-402A8C1A0A14}" type="slidenum">
              <a:rPr lang="es-MX" smtClean="0"/>
              <a:t>‹Nº›</a:t>
            </a:fld>
            <a:endParaRPr lang="es-MX"/>
          </a:p>
        </p:txBody>
      </p:sp>
    </p:spTree>
    <p:extLst>
      <p:ext uri="{BB962C8B-B14F-4D97-AF65-F5344CB8AC3E}">
        <p14:creationId xmlns:p14="http://schemas.microsoft.com/office/powerpoint/2010/main" val="15831652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8" name="Picture 7"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828564"/>
            <a:ext cx="7763814" cy="2736819"/>
          </a:xfrm>
        </p:spPr>
        <p:txBody>
          <a:bodyPr anchor="b">
            <a:normAutofit/>
          </a:bodyPr>
          <a:lstStyle>
            <a:lvl1pPr>
              <a:defRPr sz="4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85331" y="3657458"/>
            <a:ext cx="7763814"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BA32B11E-138C-4962-88F2-B5B550A0DDE6}" type="datetimeFigureOut">
              <a:rPr lang="es-MX" smtClean="0"/>
              <a:t>21/08/2018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A6DFB4B-C5C7-444B-B92B-402A8C1A0A14}" type="slidenum">
              <a:rPr lang="es-MX" smtClean="0"/>
              <a:t>‹Nº›</a:t>
            </a:fld>
            <a:endParaRPr lang="es-MX"/>
          </a:p>
        </p:txBody>
      </p:sp>
    </p:spTree>
    <p:extLst>
      <p:ext uri="{BB962C8B-B14F-4D97-AF65-F5344CB8AC3E}">
        <p14:creationId xmlns:p14="http://schemas.microsoft.com/office/powerpoint/2010/main" val="13977821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Title 1"/>
          <p:cNvSpPr>
            <a:spLocks noGrp="1"/>
          </p:cNvSpPr>
          <p:nvPr>
            <p:ph type="title"/>
          </p:nvPr>
        </p:nvSpPr>
        <p:spPr>
          <a:xfrm>
            <a:off x="685332" y="618518"/>
            <a:ext cx="7773338" cy="1596177"/>
          </a:xfrm>
        </p:spPr>
        <p:txBody>
          <a:bodyPr/>
          <a:lstStyle/>
          <a:p>
            <a:r>
              <a:rPr lang="es-ES"/>
              <a:t>Haga clic para modificar el estilo de título del patrón</a:t>
            </a:r>
            <a:endParaRPr lang="en-US" dirty="0"/>
          </a:p>
        </p:txBody>
      </p:sp>
      <p:sp>
        <p:nvSpPr>
          <p:cNvPr id="12" name="Content Placeholder 2"/>
          <p:cNvSpPr>
            <a:spLocks noGrp="1"/>
          </p:cNvSpPr>
          <p:nvPr>
            <p:ph sz="quarter" idx="13"/>
          </p:nvPr>
        </p:nvSpPr>
        <p:spPr>
          <a:xfrm>
            <a:off x="685330" y="2367093"/>
            <a:ext cx="3829520" cy="3424107"/>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13" name="Content Placeholder 3"/>
          <p:cNvSpPr>
            <a:spLocks noGrp="1"/>
          </p:cNvSpPr>
          <p:nvPr>
            <p:ph sz="quarter" idx="14"/>
          </p:nvPr>
        </p:nvSpPr>
        <p:spPr>
          <a:xfrm>
            <a:off x="4629150" y="2367093"/>
            <a:ext cx="3829050" cy="3424107"/>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BA32B11E-138C-4962-88F2-B5B550A0DDE6}" type="datetimeFigureOut">
              <a:rPr lang="es-MX" smtClean="0"/>
              <a:t>21/08/2018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9A6DFB4B-C5C7-444B-B92B-402A8C1A0A14}" type="slidenum">
              <a:rPr lang="es-MX" smtClean="0"/>
              <a:t>‹Nº›</a:t>
            </a:fld>
            <a:endParaRPr lang="es-MX"/>
          </a:p>
        </p:txBody>
      </p:sp>
    </p:spTree>
    <p:extLst>
      <p:ext uri="{BB962C8B-B14F-4D97-AF65-F5344CB8AC3E}">
        <p14:creationId xmlns:p14="http://schemas.microsoft.com/office/powerpoint/2010/main" val="16790158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pic>
        <p:nvPicPr>
          <p:cNvPr id="11" name="Picture 10"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Title 1"/>
          <p:cNvSpPr>
            <a:spLocks noGrp="1"/>
          </p:cNvSpPr>
          <p:nvPr>
            <p:ph type="title"/>
          </p:nvPr>
        </p:nvSpPr>
        <p:spPr>
          <a:xfrm>
            <a:off x="685332" y="618518"/>
            <a:ext cx="7773338" cy="1596177"/>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59746" y="2371018"/>
            <a:ext cx="3655106" cy="679994"/>
          </a:xfrm>
        </p:spPr>
        <p:txBody>
          <a:bodyPr anchor="b">
            <a:noAutofit/>
          </a:bodyPr>
          <a:lstStyle>
            <a:lvl1pPr marL="0" indent="0">
              <a:lnSpc>
                <a:spcPct val="7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12" name="Content Placeholder 3"/>
          <p:cNvSpPr>
            <a:spLocks noGrp="1"/>
          </p:cNvSpPr>
          <p:nvPr>
            <p:ph sz="quarter" idx="13"/>
          </p:nvPr>
        </p:nvSpPr>
        <p:spPr>
          <a:xfrm>
            <a:off x="685331" y="3051013"/>
            <a:ext cx="3829520" cy="2740187"/>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797317" y="2371018"/>
            <a:ext cx="3661353" cy="679994"/>
          </a:xfrm>
        </p:spPr>
        <p:txBody>
          <a:bodyPr anchor="b">
            <a:noAutofit/>
          </a:bodyPr>
          <a:lstStyle>
            <a:lvl1pPr marL="0" indent="0">
              <a:lnSpc>
                <a:spcPct val="7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13" name="Content Placeholder 5"/>
          <p:cNvSpPr>
            <a:spLocks noGrp="1"/>
          </p:cNvSpPr>
          <p:nvPr>
            <p:ph sz="quarter" idx="14"/>
          </p:nvPr>
        </p:nvSpPr>
        <p:spPr>
          <a:xfrm>
            <a:off x="4629150" y="3051013"/>
            <a:ext cx="3829051" cy="2740187"/>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BA32B11E-138C-4962-88F2-B5B550A0DDE6}" type="datetimeFigureOut">
              <a:rPr lang="es-MX" smtClean="0"/>
              <a:t>21/08/2018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9A6DFB4B-C5C7-444B-B92B-402A8C1A0A14}" type="slidenum">
              <a:rPr lang="es-MX" smtClean="0"/>
              <a:t>‹Nº›</a:t>
            </a:fld>
            <a:endParaRPr lang="es-MX"/>
          </a:p>
        </p:txBody>
      </p:sp>
    </p:spTree>
    <p:extLst>
      <p:ext uri="{BB962C8B-B14F-4D97-AF65-F5344CB8AC3E}">
        <p14:creationId xmlns:p14="http://schemas.microsoft.com/office/powerpoint/2010/main" val="38369526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BA32B11E-138C-4962-88F2-B5B550A0DDE6}" type="datetimeFigureOut">
              <a:rPr lang="es-MX" smtClean="0"/>
              <a:t>21/08/2018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9A6DFB4B-C5C7-444B-B92B-402A8C1A0A14}" type="slidenum">
              <a:rPr lang="es-MX" smtClean="0"/>
              <a:t>‹Nº›</a:t>
            </a:fld>
            <a:endParaRPr lang="es-MX"/>
          </a:p>
        </p:txBody>
      </p:sp>
    </p:spTree>
    <p:extLst>
      <p:ext uri="{BB962C8B-B14F-4D97-AF65-F5344CB8AC3E}">
        <p14:creationId xmlns:p14="http://schemas.microsoft.com/office/powerpoint/2010/main" val="11542713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pic>
        <p:nvPicPr>
          <p:cNvPr id="6" name="Picture 5"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Date Placeholder 1"/>
          <p:cNvSpPr>
            <a:spLocks noGrp="1"/>
          </p:cNvSpPr>
          <p:nvPr>
            <p:ph type="dt" sz="half" idx="10"/>
          </p:nvPr>
        </p:nvSpPr>
        <p:spPr/>
        <p:txBody>
          <a:bodyPr/>
          <a:lstStyle/>
          <a:p>
            <a:fld id="{BA32B11E-138C-4962-88F2-B5B550A0DDE6}" type="datetimeFigureOut">
              <a:rPr lang="es-MX" smtClean="0"/>
              <a:t>21/08/2018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9A6DFB4B-C5C7-444B-B92B-402A8C1A0A14}" type="slidenum">
              <a:rPr lang="es-MX" smtClean="0"/>
              <a:t>‹Nº›</a:t>
            </a:fld>
            <a:endParaRPr lang="es-MX"/>
          </a:p>
        </p:txBody>
      </p:sp>
    </p:spTree>
    <p:extLst>
      <p:ext uri="{BB962C8B-B14F-4D97-AF65-F5344CB8AC3E}">
        <p14:creationId xmlns:p14="http://schemas.microsoft.com/office/powerpoint/2010/main" val="38527268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609600"/>
            <a:ext cx="2951766" cy="2023252"/>
          </a:xfrm>
        </p:spPr>
        <p:txBody>
          <a:bodyPr anchor="b"/>
          <a:lstStyle>
            <a:lvl1pPr algn="ctr">
              <a:defRPr sz="3200"/>
            </a:lvl1pPr>
          </a:lstStyle>
          <a:p>
            <a:r>
              <a:rPr lang="es-ES"/>
              <a:t>Haga clic para modificar el estilo de título del patrón</a:t>
            </a:r>
            <a:endParaRPr lang="en-US" dirty="0"/>
          </a:p>
        </p:txBody>
      </p:sp>
      <p:sp>
        <p:nvSpPr>
          <p:cNvPr id="10" name="Content Placeholder 2"/>
          <p:cNvSpPr>
            <a:spLocks noGrp="1"/>
          </p:cNvSpPr>
          <p:nvPr>
            <p:ph sz="quarter" idx="13"/>
          </p:nvPr>
        </p:nvSpPr>
        <p:spPr>
          <a:xfrm>
            <a:off x="3808547" y="609601"/>
            <a:ext cx="4650122" cy="5181599"/>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85331" y="2632852"/>
            <a:ext cx="2951767"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BA32B11E-138C-4962-88F2-B5B550A0DDE6}" type="datetimeFigureOut">
              <a:rPr lang="es-MX" smtClean="0"/>
              <a:t>21/08/2018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9A6DFB4B-C5C7-444B-B92B-402A8C1A0A14}" type="slidenum">
              <a:rPr lang="es-MX" smtClean="0"/>
              <a:t>‹Nº›</a:t>
            </a:fld>
            <a:endParaRPr lang="es-MX"/>
          </a:p>
        </p:txBody>
      </p:sp>
    </p:spTree>
    <p:extLst>
      <p:ext uri="{BB962C8B-B14F-4D97-AF65-F5344CB8AC3E}">
        <p14:creationId xmlns:p14="http://schemas.microsoft.com/office/powerpoint/2010/main" val="7428791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2" y="609600"/>
            <a:ext cx="4129618" cy="2023254"/>
          </a:xfrm>
        </p:spPr>
        <p:txBody>
          <a:bodyPr anchor="b"/>
          <a:lstStyle>
            <a:lvl1pPr algn="ct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5004270" y="609601"/>
            <a:ext cx="3005851"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85346" y="2632853"/>
            <a:ext cx="4129604"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BA32B11E-138C-4962-88F2-B5B550A0DDE6}" type="datetimeFigureOut">
              <a:rPr lang="es-MX" smtClean="0"/>
              <a:t>21/08/2018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9A6DFB4B-C5C7-444B-B92B-402A8C1A0A14}" type="slidenum">
              <a:rPr lang="es-MX" smtClean="0"/>
              <a:t>‹Nº›</a:t>
            </a:fld>
            <a:endParaRPr lang="es-MX"/>
          </a:p>
        </p:txBody>
      </p:sp>
    </p:spTree>
    <p:extLst>
      <p:ext uri="{BB962C8B-B14F-4D97-AF65-F5344CB8AC3E}">
        <p14:creationId xmlns:p14="http://schemas.microsoft.com/office/powerpoint/2010/main" val="32448682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1" y="-1"/>
            <a:ext cx="9144002"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685332" y="618518"/>
            <a:ext cx="7773338" cy="1596177"/>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85331" y="2367094"/>
            <a:ext cx="7773339" cy="3424107"/>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5759053" y="5883276"/>
            <a:ext cx="2057400" cy="365125"/>
          </a:xfrm>
          <a:prstGeom prst="rect">
            <a:avLst/>
          </a:prstGeom>
        </p:spPr>
        <p:txBody>
          <a:bodyPr vert="horz" lIns="91440" tIns="45720" rIns="91440" bIns="45720" rtlCol="0" anchor="ctr"/>
          <a:lstStyle>
            <a:lvl1pPr algn="r">
              <a:defRPr sz="1000">
                <a:solidFill>
                  <a:schemeClr val="tx1"/>
                </a:solidFill>
              </a:defRPr>
            </a:lvl1pPr>
          </a:lstStyle>
          <a:p>
            <a:fld id="{BA32B11E-138C-4962-88F2-B5B550A0DDE6}" type="datetimeFigureOut">
              <a:rPr lang="es-MX" smtClean="0"/>
              <a:t>21/08/2018</a:t>
            </a:fld>
            <a:endParaRPr lang="es-MX"/>
          </a:p>
        </p:txBody>
      </p:sp>
      <p:sp>
        <p:nvSpPr>
          <p:cNvPr id="5" name="Footer Placeholder 4"/>
          <p:cNvSpPr>
            <a:spLocks noGrp="1"/>
          </p:cNvSpPr>
          <p:nvPr>
            <p:ph type="ftr" sz="quarter" idx="3"/>
          </p:nvPr>
        </p:nvSpPr>
        <p:spPr>
          <a:xfrm>
            <a:off x="685331" y="5883276"/>
            <a:ext cx="5004665" cy="365125"/>
          </a:xfrm>
          <a:prstGeom prst="rect">
            <a:avLst/>
          </a:prstGeom>
        </p:spPr>
        <p:txBody>
          <a:bodyPr vert="horz" lIns="91440" tIns="45720" rIns="91440" bIns="45720" rtlCol="0" anchor="ctr"/>
          <a:lstStyle>
            <a:lvl1pPr algn="l">
              <a:defRPr sz="1000">
                <a:solidFill>
                  <a:schemeClr val="tx1"/>
                </a:solidFill>
              </a:defRPr>
            </a:lvl1pPr>
          </a:lstStyle>
          <a:p>
            <a:endParaRPr lang="es-MX"/>
          </a:p>
        </p:txBody>
      </p:sp>
      <p:sp>
        <p:nvSpPr>
          <p:cNvPr id="6" name="Slide Number Placeholder 5"/>
          <p:cNvSpPr>
            <a:spLocks noGrp="1"/>
          </p:cNvSpPr>
          <p:nvPr>
            <p:ph type="sldNum" sz="quarter" idx="4"/>
          </p:nvPr>
        </p:nvSpPr>
        <p:spPr>
          <a:xfrm>
            <a:off x="7885509" y="5883276"/>
            <a:ext cx="573161" cy="365125"/>
          </a:xfrm>
          <a:prstGeom prst="rect">
            <a:avLst/>
          </a:prstGeom>
        </p:spPr>
        <p:txBody>
          <a:bodyPr vert="horz" lIns="91440" tIns="45720" rIns="91440" bIns="45720" rtlCol="0" anchor="ctr"/>
          <a:lstStyle>
            <a:lvl1pPr algn="r">
              <a:defRPr sz="1000">
                <a:solidFill>
                  <a:schemeClr val="tx1"/>
                </a:solidFill>
              </a:defRPr>
            </a:lvl1pPr>
          </a:lstStyle>
          <a:p>
            <a:fld id="{9A6DFB4B-C5C7-444B-B92B-402A8C1A0A14}" type="slidenum">
              <a:rPr lang="es-MX" smtClean="0"/>
              <a:t>‹Nº›</a:t>
            </a:fld>
            <a:endParaRPr lang="es-MX"/>
          </a:p>
        </p:txBody>
      </p:sp>
    </p:spTree>
    <p:extLst>
      <p:ext uri="{BB962C8B-B14F-4D97-AF65-F5344CB8AC3E}">
        <p14:creationId xmlns:p14="http://schemas.microsoft.com/office/powerpoint/2010/main" val="3811797734"/>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40" r:id="rId14"/>
    <p:sldLayoutId id="2147483741" r:id="rId15"/>
    <p:sldLayoutId id="2147483742" r:id="rId16"/>
    <p:sldLayoutId id="2147483743"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hyperlink" Target="ANEXO-UNICO-LINEAMIENTOS-DEL-SCH.pdf" TargetMode="Externa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5873676-3D69-48B0-BA02-D759766A90D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2">
            <a:extLst>
              <a:ext uri="{FF2B5EF4-FFF2-40B4-BE49-F238E27FC236}">
                <a16:creationId xmlns:a16="http://schemas.microsoft.com/office/drawing/2014/main" id="{248E96D7-6599-4607-9958-FD9E1000131D}"/>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extLst>
              <a:ext uri="{28A0092B-C50C-407E-A947-70E740481C1C}">
                <a14:useLocalDpi xmlns:a14="http://schemas.microsoft.com/office/drawing/2010/main" val="0"/>
              </a:ext>
            </a:extLst>
          </a:blip>
          <a:srcRect/>
          <a:stretch>
            <a:fillRect/>
          </a:stretch>
        </p:blipFill>
        <p:spPr bwMode="auto">
          <a:xfrm>
            <a:off x="0" y="0"/>
            <a:ext cx="9144002" cy="6858001"/>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Straight Connector 12">
            <a:extLst>
              <a:ext uri="{FF2B5EF4-FFF2-40B4-BE49-F238E27FC236}">
                <a16:creationId xmlns:a16="http://schemas.microsoft.com/office/drawing/2014/main" id="{99478AA5-D1D0-4B5E-9FDE-6F55026DA306}"/>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4229100"/>
            <a:ext cx="9144000" cy="0"/>
          </a:xfrm>
          <a:prstGeom prst="line">
            <a:avLst/>
          </a:prstGeom>
          <a:ln w="82550" cap="sq">
            <a:solidFill>
              <a:srgbClr val="D9D9D9"/>
            </a:solidFill>
            <a:miter lim="800000"/>
          </a:ln>
          <a:scene3d>
            <a:camera prst="orthographicFront"/>
            <a:lightRig rig="threePt" dir="t">
              <a:rot lat="0" lon="0" rev="2700000"/>
            </a:lightRig>
          </a:scene3d>
          <a:sp3d contourW="6350">
            <a:bevelT h="38100"/>
            <a:contourClr>
              <a:srgbClr val="BFBFBF"/>
            </a:contourClr>
          </a:sp3d>
        </p:spPr>
        <p:style>
          <a:lnRef idx="1">
            <a:schemeClr val="accent1"/>
          </a:lnRef>
          <a:fillRef idx="0">
            <a:schemeClr val="accent1"/>
          </a:fillRef>
          <a:effectRef idx="0">
            <a:schemeClr val="accent1"/>
          </a:effectRef>
          <a:fontRef idx="minor">
            <a:schemeClr val="tx1"/>
          </a:fontRef>
        </p:style>
      </p:cxnSp>
      <p:pic>
        <p:nvPicPr>
          <p:cNvPr id="4" name="Imagen 3">
            <a:extLst>
              <a:ext uri="{FF2B5EF4-FFF2-40B4-BE49-F238E27FC236}">
                <a16:creationId xmlns:a16="http://schemas.microsoft.com/office/drawing/2014/main" id="{9B0F34A3-C883-4884-A8EB-2D804D531CF2}"/>
              </a:ext>
            </a:extLst>
          </p:cNvPr>
          <p:cNvPicPr>
            <a:picLocks noChangeAspect="1"/>
          </p:cNvPicPr>
          <p:nvPr/>
        </p:nvPicPr>
        <p:blipFill rotWithShape="1">
          <a:blip r:embed="rId3"/>
          <a:srcRect t="19929" b="11203"/>
          <a:stretch/>
        </p:blipFill>
        <p:spPr>
          <a:xfrm>
            <a:off x="20" y="10643"/>
            <a:ext cx="9143980" cy="4187739"/>
          </a:xfrm>
          <a:prstGeom prst="rect">
            <a:avLst/>
          </a:prstGeom>
        </p:spPr>
      </p:pic>
      <p:pic>
        <p:nvPicPr>
          <p:cNvPr id="15" name="Picture 14">
            <a:extLst>
              <a:ext uri="{FF2B5EF4-FFF2-40B4-BE49-F238E27FC236}">
                <a16:creationId xmlns:a16="http://schemas.microsoft.com/office/drawing/2014/main" id="{3CA8EEE2-DA9A-4635-9B41-33EB565145F4}"/>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ítulo 1">
            <a:extLst>
              <a:ext uri="{FF2B5EF4-FFF2-40B4-BE49-F238E27FC236}">
                <a16:creationId xmlns:a16="http://schemas.microsoft.com/office/drawing/2014/main" id="{619FF0A5-E240-43E2-950D-189C40E6A2BE}"/>
              </a:ext>
            </a:extLst>
          </p:cNvPr>
          <p:cNvSpPr>
            <a:spLocks noGrp="1"/>
          </p:cNvSpPr>
          <p:nvPr>
            <p:ph type="ctrTitle"/>
          </p:nvPr>
        </p:nvSpPr>
        <p:spPr>
          <a:xfrm>
            <a:off x="1790552" y="5182934"/>
            <a:ext cx="7424928" cy="1116711"/>
          </a:xfrm>
        </p:spPr>
        <p:txBody>
          <a:bodyPr>
            <a:normAutofit/>
          </a:bodyPr>
          <a:lstStyle/>
          <a:p>
            <a:r>
              <a:rPr lang="es-MX" sz="3200" b="1" dirty="0"/>
              <a:t>CLASIFICACIÓN HOTELERA</a:t>
            </a:r>
          </a:p>
        </p:txBody>
      </p:sp>
      <p:sp>
        <p:nvSpPr>
          <p:cNvPr id="3" name="Rectángulo 2">
            <a:extLst>
              <a:ext uri="{FF2B5EF4-FFF2-40B4-BE49-F238E27FC236}">
                <a16:creationId xmlns:a16="http://schemas.microsoft.com/office/drawing/2014/main" id="{B345D21C-3384-43B6-A688-622AE8065B73}"/>
              </a:ext>
            </a:extLst>
          </p:cNvPr>
          <p:cNvSpPr/>
          <p:nvPr/>
        </p:nvSpPr>
        <p:spPr>
          <a:xfrm>
            <a:off x="251520" y="2826833"/>
            <a:ext cx="7560840" cy="1323439"/>
          </a:xfrm>
          <a:prstGeom prst="rect">
            <a:avLst/>
          </a:prstGeom>
        </p:spPr>
        <p:txBody>
          <a:bodyPr wrap="square">
            <a:spAutoFit/>
          </a:bodyPr>
          <a:lstStyle/>
          <a:p>
            <a:pPr algn="ctr"/>
            <a:r>
              <a:rPr lang="es-MX" sz="4000" b="1" dirty="0"/>
              <a:t>UNIDAD 2. GESTIÓN DE LA INDUSTRIA DE LA HOSPITALIDAD</a:t>
            </a:r>
          </a:p>
        </p:txBody>
      </p:sp>
      <p:sp>
        <p:nvSpPr>
          <p:cNvPr id="5" name="Rectángulo 4">
            <a:extLst>
              <a:ext uri="{FF2B5EF4-FFF2-40B4-BE49-F238E27FC236}">
                <a16:creationId xmlns:a16="http://schemas.microsoft.com/office/drawing/2014/main" id="{96585AA9-F3AD-45B3-BCE3-38F28D3E19D9}"/>
              </a:ext>
            </a:extLst>
          </p:cNvPr>
          <p:cNvSpPr/>
          <p:nvPr/>
        </p:nvSpPr>
        <p:spPr>
          <a:xfrm>
            <a:off x="71500" y="4035154"/>
            <a:ext cx="7920880" cy="1754326"/>
          </a:xfrm>
          <a:prstGeom prst="rect">
            <a:avLst/>
          </a:prstGeom>
        </p:spPr>
        <p:txBody>
          <a:bodyPr wrap="square">
            <a:spAutoFit/>
          </a:bodyPr>
          <a:lstStyle/>
          <a:p>
            <a:endParaRPr lang="es-MX" b="1" dirty="0"/>
          </a:p>
          <a:p>
            <a:r>
              <a:rPr lang="es-MX" b="1" dirty="0"/>
              <a:t>CONTENIDO: </a:t>
            </a:r>
          </a:p>
          <a:p>
            <a:r>
              <a:rPr lang="es-MX" b="1" dirty="0"/>
              <a:t>MODELOS DE GESTIÓN HOTELERA    </a:t>
            </a:r>
          </a:p>
          <a:p>
            <a:r>
              <a:rPr lang="es-MX" b="1" dirty="0"/>
              <a:t>CARACTERÍSTICAS, ESTRUCTURA Y RELACIONES DEPARTAMENTALES </a:t>
            </a:r>
          </a:p>
          <a:p>
            <a:r>
              <a:rPr lang="es-MX" b="1" dirty="0"/>
              <a:t> PROCESOS DE OPERACIÓN Y SERVICIOS DE LA HOSPITALIDAD  </a:t>
            </a:r>
          </a:p>
          <a:p>
            <a:r>
              <a:rPr lang="es-MX" b="1" dirty="0"/>
              <a:t>GESTIÓN DEL ALOJAMIENTO  </a:t>
            </a:r>
          </a:p>
        </p:txBody>
      </p:sp>
      <p:sp>
        <p:nvSpPr>
          <p:cNvPr id="6" name="CuadroTexto 5">
            <a:extLst>
              <a:ext uri="{FF2B5EF4-FFF2-40B4-BE49-F238E27FC236}">
                <a16:creationId xmlns:a16="http://schemas.microsoft.com/office/drawing/2014/main" id="{E9CCD44C-CCF2-45E7-AC97-DDA12F80C330}"/>
              </a:ext>
            </a:extLst>
          </p:cNvPr>
          <p:cNvSpPr txBox="1"/>
          <p:nvPr/>
        </p:nvSpPr>
        <p:spPr>
          <a:xfrm>
            <a:off x="3851920" y="6504027"/>
            <a:ext cx="5544616" cy="369332"/>
          </a:xfrm>
          <a:prstGeom prst="rect">
            <a:avLst/>
          </a:prstGeom>
          <a:noFill/>
        </p:spPr>
        <p:txBody>
          <a:bodyPr wrap="square" rtlCol="0">
            <a:spAutoFit/>
          </a:bodyPr>
          <a:lstStyle/>
          <a:p>
            <a:r>
              <a:rPr lang="es-MX" dirty="0"/>
              <a:t>ELABORÓ: M. EN D.T. AURORA VÁZQUEZ MONTALVO</a:t>
            </a:r>
          </a:p>
        </p:txBody>
      </p:sp>
    </p:spTree>
    <p:extLst>
      <p:ext uri="{BB962C8B-B14F-4D97-AF65-F5344CB8AC3E}">
        <p14:creationId xmlns:p14="http://schemas.microsoft.com/office/powerpoint/2010/main" val="12001310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3D96898-4EEF-42CA-801C-1B4F6941523F}"/>
              </a:ext>
            </a:extLst>
          </p:cNvPr>
          <p:cNvSpPr>
            <a:spLocks noGrp="1"/>
          </p:cNvSpPr>
          <p:nvPr>
            <p:ph type="title"/>
          </p:nvPr>
        </p:nvSpPr>
        <p:spPr/>
        <p:txBody>
          <a:bodyPr/>
          <a:lstStyle/>
          <a:p>
            <a:pPr algn="l"/>
            <a:r>
              <a:rPr lang="es-MX" b="1" dirty="0"/>
              <a:t>REFERNCIAS</a:t>
            </a:r>
          </a:p>
        </p:txBody>
      </p:sp>
      <p:sp>
        <p:nvSpPr>
          <p:cNvPr id="3" name="Marcador de contenido 2">
            <a:extLst>
              <a:ext uri="{FF2B5EF4-FFF2-40B4-BE49-F238E27FC236}">
                <a16:creationId xmlns:a16="http://schemas.microsoft.com/office/drawing/2014/main" id="{ADF6CDF3-09BC-4CC9-A153-6E5FBD6B49F3}"/>
              </a:ext>
            </a:extLst>
          </p:cNvPr>
          <p:cNvSpPr>
            <a:spLocks noGrp="1"/>
          </p:cNvSpPr>
          <p:nvPr>
            <p:ph sz="quarter" idx="13"/>
          </p:nvPr>
        </p:nvSpPr>
        <p:spPr>
          <a:xfrm>
            <a:off x="0" y="2367093"/>
            <a:ext cx="9036496" cy="3872389"/>
          </a:xfrm>
        </p:spPr>
        <p:txBody>
          <a:bodyPr/>
          <a:lstStyle/>
          <a:p>
            <a:pPr algn="just"/>
            <a:r>
              <a:rPr lang="es-MX" sz="1800" dirty="0"/>
              <a:t>SECTUR, FACTOR DELTA, CONACYT Y CESTUR. (2012). Sistema de clasificación hotelera mexicano. 19/02/2018, de SECTUR Sitio web: http://ictur.sectur.gob.mx/pdf/estudioseinvestigacion/estudiosfondosectorial/analisismejorespracticas/2012_FSIDITT_ClasificacionHotelera_FactorDelta_VersionCorta.pdf</a:t>
            </a:r>
          </a:p>
          <a:p>
            <a:endParaRPr lang="es-MX" dirty="0"/>
          </a:p>
        </p:txBody>
      </p:sp>
    </p:spTree>
    <p:extLst>
      <p:ext uri="{BB962C8B-B14F-4D97-AF65-F5344CB8AC3E}">
        <p14:creationId xmlns:p14="http://schemas.microsoft.com/office/powerpoint/2010/main" val="42837960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5873676-3D69-48B0-BA02-D759766A90D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2">
            <a:extLst>
              <a:ext uri="{FF2B5EF4-FFF2-40B4-BE49-F238E27FC236}">
                <a16:creationId xmlns:a16="http://schemas.microsoft.com/office/drawing/2014/main" id="{248E96D7-6599-4607-9958-FD9E1000131D}"/>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extLst>
              <a:ext uri="{28A0092B-C50C-407E-A947-70E740481C1C}">
                <a14:useLocalDpi xmlns:a14="http://schemas.microsoft.com/office/drawing/2010/main" val="0"/>
              </a:ext>
            </a:extLst>
          </a:blip>
          <a:srcRect/>
          <a:stretch>
            <a:fillRect/>
          </a:stretch>
        </p:blipFill>
        <p:spPr bwMode="auto">
          <a:xfrm>
            <a:off x="0" y="0"/>
            <a:ext cx="9144002" cy="6858001"/>
          </a:xfrm>
          <a:prstGeom prst="rect">
            <a:avLst/>
          </a:prstGeom>
          <a:noFill/>
          <a:extLst>
            <a:ext uri="{909E8E84-426E-40DD-AFC4-6F175D3DCCD1}">
              <a14:hiddenFill xmlns:a14="http://schemas.microsoft.com/office/drawing/2010/main">
                <a:solidFill>
                  <a:srgbClr val="FFFFFF"/>
                </a:solidFill>
              </a14:hiddenFill>
            </a:ext>
          </a:extLst>
        </p:spPr>
      </p:pic>
      <p:cxnSp>
        <p:nvCxnSpPr>
          <p:cNvPr id="14" name="Straight Connector 13">
            <a:extLst>
              <a:ext uri="{FF2B5EF4-FFF2-40B4-BE49-F238E27FC236}">
                <a16:creationId xmlns:a16="http://schemas.microsoft.com/office/drawing/2014/main" id="{99478AA5-D1D0-4B5E-9FDE-6F55026DA306}"/>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4229100"/>
            <a:ext cx="9144000" cy="0"/>
          </a:xfrm>
          <a:prstGeom prst="line">
            <a:avLst/>
          </a:prstGeom>
          <a:ln w="82550" cap="sq">
            <a:solidFill>
              <a:srgbClr val="D9D9D9"/>
            </a:solidFill>
            <a:miter lim="800000"/>
          </a:ln>
          <a:scene3d>
            <a:camera prst="orthographicFront"/>
            <a:lightRig rig="threePt" dir="t">
              <a:rot lat="0" lon="0" rev="2700000"/>
            </a:lightRig>
          </a:scene3d>
          <a:sp3d contourW="6350">
            <a:bevelT h="38100"/>
            <a:contourClr>
              <a:srgbClr val="BFBFBF"/>
            </a:contourClr>
          </a:sp3d>
        </p:spPr>
        <p:style>
          <a:lnRef idx="1">
            <a:schemeClr val="accent1"/>
          </a:lnRef>
          <a:fillRef idx="0">
            <a:schemeClr val="accent1"/>
          </a:fillRef>
          <a:effectRef idx="0">
            <a:schemeClr val="accent1"/>
          </a:effectRef>
          <a:fontRef idx="minor">
            <a:schemeClr val="tx1"/>
          </a:fontRef>
        </p:style>
      </p:cxnSp>
      <p:pic>
        <p:nvPicPr>
          <p:cNvPr id="5" name="Imagen 4">
            <a:extLst>
              <a:ext uri="{FF2B5EF4-FFF2-40B4-BE49-F238E27FC236}">
                <a16:creationId xmlns:a16="http://schemas.microsoft.com/office/drawing/2014/main" id="{0C8CC6E6-54CF-432C-A773-9BEFB8AA369E}"/>
              </a:ext>
            </a:extLst>
          </p:cNvPr>
          <p:cNvPicPr>
            <a:picLocks noChangeAspect="1"/>
          </p:cNvPicPr>
          <p:nvPr/>
        </p:nvPicPr>
        <p:blipFill rotWithShape="1">
          <a:blip r:embed="rId3"/>
          <a:srcRect l="10280" r="4016" b="-2"/>
          <a:stretch/>
        </p:blipFill>
        <p:spPr>
          <a:xfrm>
            <a:off x="20" y="-1"/>
            <a:ext cx="9143980" cy="4187739"/>
          </a:xfrm>
          <a:prstGeom prst="rect">
            <a:avLst/>
          </a:prstGeom>
        </p:spPr>
      </p:pic>
      <p:pic>
        <p:nvPicPr>
          <p:cNvPr id="16" name="Picture 15">
            <a:extLst>
              <a:ext uri="{FF2B5EF4-FFF2-40B4-BE49-F238E27FC236}">
                <a16:creationId xmlns:a16="http://schemas.microsoft.com/office/drawing/2014/main" id="{3CA8EEE2-DA9A-4635-9B41-33EB565145F4}"/>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1 Título"/>
          <p:cNvSpPr>
            <a:spLocks noGrp="1"/>
          </p:cNvSpPr>
          <p:nvPr>
            <p:ph type="ctrTitle"/>
          </p:nvPr>
        </p:nvSpPr>
        <p:spPr>
          <a:xfrm>
            <a:off x="859536" y="4933884"/>
            <a:ext cx="7424928" cy="1116711"/>
          </a:xfrm>
        </p:spPr>
        <p:txBody>
          <a:bodyPr>
            <a:noAutofit/>
          </a:bodyPr>
          <a:lstStyle/>
          <a:p>
            <a:r>
              <a:rPr lang="es-MX" sz="8800" b="1" dirty="0"/>
              <a:t>DIAMANTES</a:t>
            </a:r>
          </a:p>
        </p:txBody>
      </p:sp>
    </p:spTree>
    <p:extLst>
      <p:ext uri="{BB962C8B-B14F-4D97-AF65-F5344CB8AC3E}">
        <p14:creationId xmlns:p14="http://schemas.microsoft.com/office/powerpoint/2010/main" val="22663546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4D4DD4CF-9732-4771-98FE-77886DC915F2}"/>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2">
            <a:extLst>
              <a:ext uri="{FF2B5EF4-FFF2-40B4-BE49-F238E27FC236}">
                <a16:creationId xmlns:a16="http://schemas.microsoft.com/office/drawing/2014/main" id="{0917E639-5738-4605-929E-1222198314AD}"/>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extLst>
              <a:ext uri="{28A0092B-C50C-407E-A947-70E740481C1C}">
                <a14:useLocalDpi xmlns:a14="http://schemas.microsoft.com/office/drawing/2010/main" val="0"/>
              </a:ext>
            </a:extLst>
          </a:blip>
          <a:srcRect/>
          <a:stretch>
            <a:fillRect/>
          </a:stretch>
        </p:blipFill>
        <p:spPr bwMode="auto">
          <a:xfrm>
            <a:off x="0" y="-1"/>
            <a:ext cx="9144002" cy="6858001"/>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a:extLst>
              <a:ext uri="{FF2B5EF4-FFF2-40B4-BE49-F238E27FC236}">
                <a16:creationId xmlns:a16="http://schemas.microsoft.com/office/drawing/2014/main" id="{A2861A9C-C970-4FFE-B67C-222B6F57328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09370" y="-2"/>
            <a:ext cx="60985" cy="6858002"/>
          </a:xfrm>
          <a:prstGeom prst="rect">
            <a:avLst/>
          </a:prstGeom>
          <a:gradFill flip="none" rotWithShape="1">
            <a:gsLst>
              <a:gs pos="84000">
                <a:srgbClr val="B5B5B5"/>
              </a:gs>
              <a:gs pos="60159">
                <a:srgbClr val="D5D5D5"/>
              </a:gs>
              <a:gs pos="50447">
                <a:srgbClr val="E6E6E6"/>
              </a:gs>
              <a:gs pos="44260">
                <a:srgbClr val="D5D5D5"/>
              </a:gs>
              <a:gs pos="15928">
                <a:srgbClr val="B5B5B5"/>
              </a:gs>
              <a:gs pos="7000">
                <a:srgbClr val="8A8A8A"/>
              </a:gs>
              <a:gs pos="0">
                <a:srgbClr val="BBBBBB"/>
              </a:gs>
              <a:gs pos="93000">
                <a:srgbClr val="8A8A8A"/>
              </a:gs>
              <a:gs pos="100000">
                <a:srgbClr val="BBBBB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a:extLst>
              <a:ext uri="{FF2B5EF4-FFF2-40B4-BE49-F238E27FC236}">
                <a16:creationId xmlns:a16="http://schemas.microsoft.com/office/drawing/2014/main" id="{9D702D94-76ED-4D54-8D91-8A653A383375}"/>
              </a:ext>
            </a:extLst>
          </p:cNvPr>
          <p:cNvPicPr>
            <a:picLocks noChangeAspect="1"/>
          </p:cNvPicPr>
          <p:nvPr/>
        </p:nvPicPr>
        <p:blipFill rotWithShape="1">
          <a:blip r:embed="rId3"/>
          <a:srcRect l="14620" r="31806" b="2"/>
          <a:stretch/>
        </p:blipFill>
        <p:spPr>
          <a:xfrm>
            <a:off x="20" y="10"/>
            <a:ext cx="5609348" cy="6857990"/>
          </a:xfrm>
          <a:prstGeom prst="rect">
            <a:avLst/>
          </a:prstGeom>
        </p:spPr>
      </p:pic>
      <p:pic>
        <p:nvPicPr>
          <p:cNvPr id="14" name="Picture 13">
            <a:extLst>
              <a:ext uri="{FF2B5EF4-FFF2-40B4-BE49-F238E27FC236}">
                <a16:creationId xmlns:a16="http://schemas.microsoft.com/office/drawing/2014/main" id="{D2FDF82E-EBD8-4EC5-AD10-CD9E70EE85CF}"/>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1 Marcador de contenido"/>
          <p:cNvSpPr>
            <a:spLocks noGrp="1"/>
          </p:cNvSpPr>
          <p:nvPr>
            <p:ph sz="quarter" idx="13"/>
          </p:nvPr>
        </p:nvSpPr>
        <p:spPr>
          <a:xfrm>
            <a:off x="5670355" y="764704"/>
            <a:ext cx="3211104" cy="5760640"/>
          </a:xfrm>
        </p:spPr>
        <p:txBody>
          <a:bodyPr>
            <a:normAutofit/>
          </a:bodyPr>
          <a:lstStyle/>
          <a:p>
            <a:pPr algn="just"/>
            <a:r>
              <a:rPr lang="es-MX" sz="2400" dirty="0"/>
              <a:t>Cuando un hotel cuenta con la leyenda AAA Five </a:t>
            </a:r>
            <a:r>
              <a:rPr lang="es-MX" sz="2400" dirty="0" err="1"/>
              <a:t>Diamontos</a:t>
            </a:r>
            <a:r>
              <a:rPr lang="es-MX" sz="2400" dirty="0"/>
              <a:t> </a:t>
            </a:r>
            <a:r>
              <a:rPr lang="es-MX" sz="2400" dirty="0" err="1"/>
              <a:t>Award</a:t>
            </a:r>
            <a:r>
              <a:rPr lang="es-MX" sz="2400" dirty="0"/>
              <a:t>. Hablamos lujo y servicios de alto nivel.</a:t>
            </a:r>
          </a:p>
          <a:p>
            <a:pPr algn="just"/>
            <a:r>
              <a:rPr lang="es-MX" sz="2400" dirty="0"/>
              <a:t>Este denominación existe en: Estados Unidos, México y Canadá. </a:t>
            </a:r>
          </a:p>
        </p:txBody>
      </p:sp>
    </p:spTree>
    <p:extLst>
      <p:ext uri="{BB962C8B-B14F-4D97-AF65-F5344CB8AC3E}">
        <p14:creationId xmlns:p14="http://schemas.microsoft.com/office/powerpoint/2010/main" val="29672420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EB5258CC-C4AB-4D91-8018-EB3EC379D9C7}"/>
              </a:ext>
            </a:extLst>
          </p:cNvPr>
          <p:cNvPicPr>
            <a:picLocks noChangeAspect="1"/>
          </p:cNvPicPr>
          <p:nvPr/>
        </p:nvPicPr>
        <p:blipFill rotWithShape="1">
          <a:blip r:embed="rId2"/>
          <a:srcRect l="936" r="10730" b="-1"/>
          <a:stretch/>
        </p:blipFill>
        <p:spPr>
          <a:xfrm>
            <a:off x="20" y="10"/>
            <a:ext cx="9143980" cy="6857990"/>
          </a:xfrm>
          <a:prstGeom prst="rect">
            <a:avLst/>
          </a:prstGeom>
        </p:spPr>
      </p:pic>
      <p:pic>
        <p:nvPicPr>
          <p:cNvPr id="17" name="Picture 8">
            <a:extLst>
              <a:ext uri="{FF2B5EF4-FFF2-40B4-BE49-F238E27FC236}">
                <a16:creationId xmlns:a16="http://schemas.microsoft.com/office/drawing/2014/main" id="{21CB8282-44AF-40D0-A7E2-03734788DC49}"/>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8" name="Rounded Rectangle 8">
            <a:extLst>
              <a:ext uri="{FF2B5EF4-FFF2-40B4-BE49-F238E27FC236}">
                <a16:creationId xmlns:a16="http://schemas.microsoft.com/office/drawing/2014/main" id="{D77CF7D5-36A3-4ED3-AE46-77E42D2AA7FD}"/>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778669" y="819150"/>
            <a:ext cx="7528204" cy="4972049"/>
          </a:xfrm>
          <a:prstGeom prst="roundRect">
            <a:avLst>
              <a:gd name="adj" fmla="val 4333"/>
            </a:avLst>
          </a:prstGeom>
          <a:solidFill>
            <a:schemeClr val="bg1">
              <a:alpha val="75000"/>
            </a:schemeClr>
          </a:solidFill>
          <a:ln w="82550">
            <a:solidFill>
              <a:srgbClr val="EAEAEA"/>
            </a:solidFill>
          </a:ln>
          <a:scene3d>
            <a:camera prst="orthographicFront"/>
            <a:lightRig rig="threePt" dir="t"/>
          </a:scene3d>
          <a:sp3d contourW="6350">
            <a:bevelT h="38100"/>
            <a:contourClr>
              <a:srgbClr val="C0C0C0"/>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2 Título"/>
          <p:cNvSpPr>
            <a:spLocks noGrp="1"/>
          </p:cNvSpPr>
          <p:nvPr>
            <p:ph type="title"/>
          </p:nvPr>
        </p:nvSpPr>
        <p:spPr>
          <a:xfrm>
            <a:off x="980611" y="950976"/>
            <a:ext cx="7124319" cy="1263718"/>
          </a:xfrm>
        </p:spPr>
        <p:txBody>
          <a:bodyPr>
            <a:normAutofit/>
          </a:bodyPr>
          <a:lstStyle/>
          <a:p>
            <a:r>
              <a:rPr lang="es-MX">
                <a:solidFill>
                  <a:srgbClr val="FFFFFF"/>
                </a:solidFill>
              </a:rPr>
              <a:t>PUNTOS A EVALUAR</a:t>
            </a:r>
          </a:p>
        </p:txBody>
      </p:sp>
      <p:sp>
        <p:nvSpPr>
          <p:cNvPr id="2" name="1 Marcador de contenido"/>
          <p:cNvSpPr>
            <a:spLocks noGrp="1"/>
          </p:cNvSpPr>
          <p:nvPr>
            <p:ph sz="quarter" idx="13"/>
          </p:nvPr>
        </p:nvSpPr>
        <p:spPr>
          <a:xfrm>
            <a:off x="1037761" y="1916832"/>
            <a:ext cx="7010019" cy="3672408"/>
          </a:xfrm>
        </p:spPr>
        <p:txBody>
          <a:bodyPr>
            <a:normAutofit/>
          </a:bodyPr>
          <a:lstStyle/>
          <a:p>
            <a:pPr marL="514350" indent="-514350">
              <a:buFont typeface="+mj-lt"/>
              <a:buAutoNum type="arabicPeriod"/>
            </a:pPr>
            <a:r>
              <a:rPr lang="es-MX" dirty="0">
                <a:solidFill>
                  <a:srgbClr val="FFFFFF"/>
                </a:solidFill>
              </a:rPr>
              <a:t>El personal debe de llamar al huésped por su nombre y no dejar timbrar el teléfono mas de 3 veces.</a:t>
            </a:r>
          </a:p>
          <a:p>
            <a:pPr marL="514350" indent="-514350">
              <a:buFont typeface="+mj-lt"/>
              <a:buAutoNum type="arabicPeriod"/>
            </a:pPr>
            <a:r>
              <a:rPr lang="es-MX" dirty="0">
                <a:solidFill>
                  <a:srgbClr val="FFFFFF"/>
                </a:solidFill>
              </a:rPr>
              <a:t>Adelantarse a las necesidades del huésped.</a:t>
            </a:r>
          </a:p>
          <a:p>
            <a:pPr marL="514350" indent="-514350">
              <a:buFont typeface="+mj-lt"/>
              <a:buAutoNum type="arabicPeriod"/>
            </a:pPr>
            <a:r>
              <a:rPr lang="es-MX" dirty="0" err="1">
                <a:solidFill>
                  <a:srgbClr val="FFFFFF"/>
                </a:solidFill>
              </a:rPr>
              <a:t>Room</a:t>
            </a:r>
            <a:r>
              <a:rPr lang="es-MX" dirty="0">
                <a:solidFill>
                  <a:srgbClr val="FFFFFF"/>
                </a:solidFill>
              </a:rPr>
              <a:t> </a:t>
            </a:r>
            <a:r>
              <a:rPr lang="es-MX" dirty="0" err="1">
                <a:solidFill>
                  <a:srgbClr val="FFFFFF"/>
                </a:solidFill>
              </a:rPr>
              <a:t>service</a:t>
            </a:r>
            <a:r>
              <a:rPr lang="es-MX" dirty="0">
                <a:solidFill>
                  <a:srgbClr val="FFFFFF"/>
                </a:solidFill>
              </a:rPr>
              <a:t> las 24 </a:t>
            </a:r>
            <a:r>
              <a:rPr lang="es-MX" dirty="0" err="1">
                <a:solidFill>
                  <a:srgbClr val="FFFFFF"/>
                </a:solidFill>
              </a:rPr>
              <a:t>hrs</a:t>
            </a:r>
            <a:r>
              <a:rPr lang="es-MX" dirty="0">
                <a:solidFill>
                  <a:srgbClr val="FFFFFF"/>
                </a:solidFill>
              </a:rPr>
              <a:t> del día.</a:t>
            </a:r>
          </a:p>
          <a:p>
            <a:pPr marL="514350" indent="-514350">
              <a:buFont typeface="+mj-lt"/>
              <a:buAutoNum type="arabicPeriod"/>
            </a:pPr>
            <a:r>
              <a:rPr lang="es-MX" dirty="0">
                <a:solidFill>
                  <a:srgbClr val="FFFFFF"/>
                </a:solidFill>
              </a:rPr>
              <a:t>Cortesías de lujo, arreglo floral de  bienvenida, kit de baño de marca, pantuflas, bata, reproductor </a:t>
            </a:r>
            <a:r>
              <a:rPr lang="es-MX" dirty="0" err="1">
                <a:solidFill>
                  <a:srgbClr val="FFFFFF"/>
                </a:solidFill>
              </a:rPr>
              <a:t>dvd</a:t>
            </a:r>
            <a:r>
              <a:rPr lang="es-MX" dirty="0">
                <a:solidFill>
                  <a:srgbClr val="FFFFFF"/>
                </a:solidFill>
              </a:rPr>
              <a:t>, tina, regadera por separado.</a:t>
            </a:r>
          </a:p>
          <a:p>
            <a:pPr marL="514350" indent="-514350">
              <a:buFont typeface="+mj-lt"/>
              <a:buAutoNum type="arabicPeriod"/>
            </a:pPr>
            <a:endParaRPr lang="es-MX" sz="1900" dirty="0">
              <a:solidFill>
                <a:srgbClr val="FFFFFF"/>
              </a:solidFill>
            </a:endParaRPr>
          </a:p>
          <a:p>
            <a:pPr marL="514350" indent="-514350">
              <a:buFont typeface="+mj-lt"/>
              <a:buAutoNum type="arabicPeriod"/>
            </a:pPr>
            <a:endParaRPr lang="es-MX" sz="1900" dirty="0">
              <a:solidFill>
                <a:srgbClr val="FFFFFF"/>
              </a:solidFill>
            </a:endParaRPr>
          </a:p>
        </p:txBody>
      </p:sp>
    </p:spTree>
    <p:extLst>
      <p:ext uri="{BB962C8B-B14F-4D97-AF65-F5344CB8AC3E}">
        <p14:creationId xmlns:p14="http://schemas.microsoft.com/office/powerpoint/2010/main" val="1221920795"/>
      </p:ext>
    </p:extLst>
  </p:cSld>
  <p:clrMapOvr>
    <a:overrideClrMapping bg1="dk1" tx1="lt1" bg2="dk2" tx2="lt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C57D984A-346C-408F-A131-FB6698C33FA1}"/>
              </a:ext>
            </a:extLst>
          </p:cNvPr>
          <p:cNvPicPr>
            <a:picLocks noChangeAspect="1"/>
          </p:cNvPicPr>
          <p:nvPr/>
        </p:nvPicPr>
        <p:blipFill rotWithShape="1">
          <a:blip r:embed="rId2"/>
          <a:srcRect l="936" r="10730" b="-1"/>
          <a:stretch/>
        </p:blipFill>
        <p:spPr>
          <a:xfrm>
            <a:off x="20" y="10"/>
            <a:ext cx="9143980" cy="6857990"/>
          </a:xfrm>
          <a:prstGeom prst="rect">
            <a:avLst/>
          </a:prstGeom>
        </p:spPr>
      </p:pic>
      <p:pic>
        <p:nvPicPr>
          <p:cNvPr id="8" name="Picture 7">
            <a:extLst>
              <a:ext uri="{FF2B5EF4-FFF2-40B4-BE49-F238E27FC236}">
                <a16:creationId xmlns:a16="http://schemas.microsoft.com/office/drawing/2014/main" id="{21CB8282-44AF-40D0-A7E2-03734788DC49}"/>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0" name="Rounded Rectangle 8">
            <a:extLst>
              <a:ext uri="{FF2B5EF4-FFF2-40B4-BE49-F238E27FC236}">
                <a16:creationId xmlns:a16="http://schemas.microsoft.com/office/drawing/2014/main" id="{D77CF7D5-36A3-4ED3-AE46-77E42D2AA7FD}"/>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778669" y="819150"/>
            <a:ext cx="7528204" cy="4972049"/>
          </a:xfrm>
          <a:prstGeom prst="roundRect">
            <a:avLst>
              <a:gd name="adj" fmla="val 4333"/>
            </a:avLst>
          </a:prstGeom>
          <a:solidFill>
            <a:schemeClr val="bg1">
              <a:alpha val="75000"/>
            </a:schemeClr>
          </a:solidFill>
          <a:ln w="82550">
            <a:solidFill>
              <a:srgbClr val="EAEAEA"/>
            </a:solidFill>
          </a:ln>
          <a:scene3d>
            <a:camera prst="orthographicFront"/>
            <a:lightRig rig="threePt" dir="t"/>
          </a:scene3d>
          <a:sp3d contourW="6350">
            <a:bevelT h="38100"/>
            <a:contourClr>
              <a:srgbClr val="C0C0C0"/>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1 Marcador de contenido"/>
          <p:cNvSpPr>
            <a:spLocks noGrp="1"/>
          </p:cNvSpPr>
          <p:nvPr>
            <p:ph sz="quarter" idx="13"/>
          </p:nvPr>
        </p:nvSpPr>
        <p:spPr>
          <a:xfrm>
            <a:off x="1037761" y="1196752"/>
            <a:ext cx="7010019" cy="3816423"/>
          </a:xfrm>
        </p:spPr>
        <p:txBody>
          <a:bodyPr>
            <a:normAutofit lnSpcReduction="10000"/>
          </a:bodyPr>
          <a:lstStyle/>
          <a:p>
            <a:pPr marL="457200" indent="-457200">
              <a:buFont typeface="+mj-lt"/>
              <a:buAutoNum type="arabicPeriod" startAt="5"/>
            </a:pPr>
            <a:r>
              <a:rPr lang="es-MX" sz="2800" dirty="0">
                <a:solidFill>
                  <a:srgbClr val="FFFFFF"/>
                </a:solidFill>
              </a:rPr>
              <a:t>Diseño arquitectónico, decoración e iluminación con estética.</a:t>
            </a:r>
          </a:p>
          <a:p>
            <a:pPr marL="457200" indent="-457200">
              <a:buFont typeface="+mj-lt"/>
              <a:buAutoNum type="arabicPeriod" startAt="5"/>
            </a:pPr>
            <a:r>
              <a:rPr lang="es-MX" sz="2800" dirty="0">
                <a:solidFill>
                  <a:srgbClr val="FFFFFF"/>
                </a:solidFill>
              </a:rPr>
              <a:t>Facilidades de acceso, cortesías de apoyo a discapacitados.</a:t>
            </a:r>
          </a:p>
          <a:p>
            <a:pPr marL="457200" indent="-457200">
              <a:buFont typeface="+mj-lt"/>
              <a:buAutoNum type="arabicPeriod" startAt="5"/>
            </a:pPr>
            <a:r>
              <a:rPr lang="es-MX" sz="2800" dirty="0">
                <a:solidFill>
                  <a:srgbClr val="FFFFFF"/>
                </a:solidFill>
              </a:rPr>
              <a:t>Contar con un programa de conservación del medio ambiente.</a:t>
            </a:r>
          </a:p>
          <a:p>
            <a:pPr marL="457200" indent="-457200">
              <a:buFont typeface="+mj-lt"/>
              <a:buAutoNum type="arabicPeriod" startAt="5"/>
            </a:pPr>
            <a:r>
              <a:rPr lang="es-MX" sz="2800" dirty="0">
                <a:solidFill>
                  <a:srgbClr val="FFFFFF"/>
                </a:solidFill>
              </a:rPr>
              <a:t>Mantenimiento impecable.</a:t>
            </a:r>
          </a:p>
          <a:p>
            <a:pPr marL="457200" indent="-457200">
              <a:buFont typeface="+mj-lt"/>
              <a:buAutoNum type="arabicPeriod" startAt="5"/>
            </a:pPr>
            <a:endParaRPr lang="es-MX" dirty="0">
              <a:solidFill>
                <a:srgbClr val="FFFFFF"/>
              </a:solidFill>
            </a:endParaRPr>
          </a:p>
        </p:txBody>
      </p:sp>
    </p:spTree>
    <p:extLst>
      <p:ext uri="{BB962C8B-B14F-4D97-AF65-F5344CB8AC3E}">
        <p14:creationId xmlns:p14="http://schemas.microsoft.com/office/powerpoint/2010/main" val="1601299958"/>
      </p:ext>
    </p:extLst>
  </p:cSld>
  <p:clrMapOvr>
    <a:overrideClrMapping bg1="dk1" tx1="lt1" bg2="dk2" tx2="lt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CEEB192A-8443-482C-AFF6-77DB793E242D}"/>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n 3">
            <a:extLst>
              <a:ext uri="{FF2B5EF4-FFF2-40B4-BE49-F238E27FC236}">
                <a16:creationId xmlns:a16="http://schemas.microsoft.com/office/drawing/2014/main" id="{6348AC37-7A7C-4566-87E5-B58D320ADF40}"/>
              </a:ext>
            </a:extLst>
          </p:cNvPr>
          <p:cNvPicPr>
            <a:picLocks noChangeAspect="1"/>
          </p:cNvPicPr>
          <p:nvPr/>
        </p:nvPicPr>
        <p:blipFill rotWithShape="1">
          <a:blip r:embed="rId2">
            <a:alphaModFix amt="25000"/>
            <a:extLst/>
          </a:blip>
          <a:srcRect l="31377" r="21978"/>
          <a:stretch/>
        </p:blipFill>
        <p:spPr>
          <a:xfrm>
            <a:off x="20" y="-3278"/>
            <a:ext cx="9143980" cy="6861278"/>
          </a:xfrm>
          <a:prstGeom prst="rect">
            <a:avLst/>
          </a:prstGeom>
        </p:spPr>
      </p:pic>
      <p:pic>
        <p:nvPicPr>
          <p:cNvPr id="11" name="Picture 10">
            <a:extLst>
              <a:ext uri="{FF2B5EF4-FFF2-40B4-BE49-F238E27FC236}">
                <a16:creationId xmlns:a16="http://schemas.microsoft.com/office/drawing/2014/main" id="{77CE03F7-0B3E-496D-9B90-C00E185FB30F}"/>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2 Título"/>
          <p:cNvSpPr>
            <a:spLocks noGrp="1"/>
          </p:cNvSpPr>
          <p:nvPr>
            <p:ph type="title"/>
          </p:nvPr>
        </p:nvSpPr>
        <p:spPr>
          <a:xfrm>
            <a:off x="690339" y="147702"/>
            <a:ext cx="7773338" cy="1154299"/>
          </a:xfrm>
        </p:spPr>
        <p:txBody>
          <a:bodyPr>
            <a:normAutofit/>
          </a:bodyPr>
          <a:lstStyle/>
          <a:p>
            <a:r>
              <a:rPr lang="es-MX" b="1" dirty="0"/>
              <a:t>DE 1 A 5 DIAMANTES</a:t>
            </a:r>
          </a:p>
        </p:txBody>
      </p:sp>
      <p:sp>
        <p:nvSpPr>
          <p:cNvPr id="2" name="1 Marcador de contenido"/>
          <p:cNvSpPr>
            <a:spLocks noGrp="1"/>
          </p:cNvSpPr>
          <p:nvPr>
            <p:ph sz="quarter" idx="13"/>
          </p:nvPr>
        </p:nvSpPr>
        <p:spPr>
          <a:xfrm>
            <a:off x="395536" y="1449703"/>
            <a:ext cx="8352928" cy="5260595"/>
          </a:xfrm>
        </p:spPr>
        <p:txBody>
          <a:bodyPr>
            <a:normAutofit fontScale="77500" lnSpcReduction="20000"/>
          </a:bodyPr>
          <a:lstStyle/>
          <a:p>
            <a:pPr marL="457200" indent="-457200">
              <a:buFont typeface="+mj-lt"/>
              <a:buAutoNum type="arabicPeriod"/>
            </a:pPr>
            <a:r>
              <a:rPr lang="es-MX" sz="3800" dirty="0"/>
              <a:t>Requisitos básicos, limpieza y hospitalidad.</a:t>
            </a:r>
          </a:p>
          <a:p>
            <a:pPr marL="457200" indent="-457200">
              <a:buFont typeface="+mj-lt"/>
              <a:buAutoNum type="arabicPeriod"/>
            </a:pPr>
            <a:r>
              <a:rPr lang="es-MX" sz="3800" dirty="0"/>
              <a:t>Precios moderados, cortesías y diseños.</a:t>
            </a:r>
          </a:p>
          <a:p>
            <a:pPr marL="457200" indent="-457200">
              <a:buFont typeface="+mj-lt"/>
              <a:buAutoNum type="arabicPeriod"/>
            </a:pPr>
            <a:r>
              <a:rPr lang="es-MX" sz="3800" dirty="0"/>
              <a:t>Estilo, comodidades y servicios.</a:t>
            </a:r>
          </a:p>
          <a:p>
            <a:pPr marL="457200" indent="-457200">
              <a:buFont typeface="+mj-lt"/>
              <a:buAutoNum type="arabicPeriod"/>
            </a:pPr>
            <a:r>
              <a:rPr lang="es-MX" sz="3800" dirty="0"/>
              <a:t>Alojamiento de lujo, refinado alto grado de  hospitalidad, servicio y atención al cliente.</a:t>
            </a:r>
          </a:p>
          <a:p>
            <a:pPr marL="457200" indent="-457200">
              <a:buFont typeface="+mj-lt"/>
              <a:buAutoNum type="arabicPeriod"/>
            </a:pPr>
            <a:r>
              <a:rPr lang="es-MX" sz="3800" dirty="0"/>
              <a:t>Instalaciones lujosas  y servicios altamente personalizados.</a:t>
            </a:r>
          </a:p>
          <a:p>
            <a:pPr marL="457200" indent="-457200">
              <a:buFont typeface="+mj-lt"/>
              <a:buAutoNum type="arabicPeriod"/>
            </a:pPr>
            <a:endParaRPr lang="es-MX" dirty="0"/>
          </a:p>
        </p:txBody>
      </p:sp>
    </p:spTree>
    <p:extLst>
      <p:ext uri="{BB962C8B-B14F-4D97-AF65-F5344CB8AC3E}">
        <p14:creationId xmlns:p14="http://schemas.microsoft.com/office/powerpoint/2010/main" val="3409788185"/>
      </p:ext>
    </p:extLst>
  </p:cSld>
  <p:clrMapOvr>
    <a:overrideClrMapping bg1="dk1" tx1="lt1" bg2="dk2" tx2="lt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CEEB192A-8443-482C-AFF6-77DB793E242D}"/>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n 3">
            <a:extLst>
              <a:ext uri="{FF2B5EF4-FFF2-40B4-BE49-F238E27FC236}">
                <a16:creationId xmlns:a16="http://schemas.microsoft.com/office/drawing/2014/main" id="{8CA50279-EA29-4C62-B74E-2FC4042218E3}"/>
              </a:ext>
            </a:extLst>
          </p:cNvPr>
          <p:cNvPicPr>
            <a:picLocks noChangeAspect="1"/>
          </p:cNvPicPr>
          <p:nvPr/>
        </p:nvPicPr>
        <p:blipFill rotWithShape="1">
          <a:blip r:embed="rId2">
            <a:alphaModFix amt="25000"/>
            <a:extLst/>
          </a:blip>
          <a:srcRect l="11992" r="15376" b="1"/>
          <a:stretch/>
        </p:blipFill>
        <p:spPr>
          <a:xfrm>
            <a:off x="20" y="-3278"/>
            <a:ext cx="9143980" cy="6861278"/>
          </a:xfrm>
          <a:prstGeom prst="rect">
            <a:avLst/>
          </a:prstGeom>
        </p:spPr>
      </p:pic>
      <p:pic>
        <p:nvPicPr>
          <p:cNvPr id="11" name="Picture 10">
            <a:extLst>
              <a:ext uri="{FF2B5EF4-FFF2-40B4-BE49-F238E27FC236}">
                <a16:creationId xmlns:a16="http://schemas.microsoft.com/office/drawing/2014/main" id="{77CE03F7-0B3E-496D-9B90-C00E185FB30F}"/>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2 Título"/>
          <p:cNvSpPr>
            <a:spLocks noGrp="1"/>
          </p:cNvSpPr>
          <p:nvPr>
            <p:ph type="title"/>
          </p:nvPr>
        </p:nvSpPr>
        <p:spPr>
          <a:xfrm>
            <a:off x="685331" y="618517"/>
            <a:ext cx="7773338" cy="1298315"/>
          </a:xfrm>
        </p:spPr>
        <p:txBody>
          <a:bodyPr>
            <a:normAutofit/>
          </a:bodyPr>
          <a:lstStyle/>
          <a:p>
            <a:r>
              <a:rPr lang="es-MX" sz="4800" b="1" dirty="0"/>
              <a:t>GRAN TURISMO</a:t>
            </a:r>
          </a:p>
        </p:txBody>
      </p:sp>
      <p:sp>
        <p:nvSpPr>
          <p:cNvPr id="2" name="1 Marcador de contenido"/>
          <p:cNvSpPr>
            <a:spLocks noGrp="1"/>
          </p:cNvSpPr>
          <p:nvPr>
            <p:ph sz="quarter" idx="13"/>
          </p:nvPr>
        </p:nvSpPr>
        <p:spPr>
          <a:xfrm>
            <a:off x="684862" y="1916832"/>
            <a:ext cx="7991594" cy="4680520"/>
          </a:xfrm>
        </p:spPr>
        <p:txBody>
          <a:bodyPr>
            <a:normAutofit fontScale="92500"/>
          </a:bodyPr>
          <a:lstStyle/>
          <a:p>
            <a:pPr algn="just"/>
            <a:br>
              <a:rPr lang="es-MX" dirty="0"/>
            </a:br>
            <a:r>
              <a:rPr lang="es-MX" sz="2800" u="sng" dirty="0"/>
              <a:t>Gran Turismo.</a:t>
            </a:r>
            <a:r>
              <a:rPr lang="es-MX" sz="2800" dirty="0"/>
              <a:t> Son hoteles que se especializan en buscar exceder las expectativas de sus huéspedes, generar experiencias vacacionales memorables, esta categoría se le otorga a hoteles con instalaciones han sido diseñadas con gustos refinados, ofrecen alto confort y servicios especializados de valor agregado. Equivalente a Cuatro Diamantes de la AAA.</a:t>
            </a:r>
            <a:br>
              <a:rPr lang="es-MX" dirty="0"/>
            </a:br>
            <a:endParaRPr lang="es-MX" dirty="0"/>
          </a:p>
          <a:p>
            <a:endParaRPr lang="es-MX" dirty="0"/>
          </a:p>
        </p:txBody>
      </p:sp>
    </p:spTree>
    <p:extLst>
      <p:ext uri="{BB962C8B-B14F-4D97-AF65-F5344CB8AC3E}">
        <p14:creationId xmlns:p14="http://schemas.microsoft.com/office/powerpoint/2010/main" val="731917247"/>
      </p:ext>
    </p:extLst>
  </p:cSld>
  <p:clrMapOvr>
    <a:overrideClrMapping bg1="dk1" tx1="lt1" bg2="dk2" tx2="lt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CEEB192A-8443-482C-AFF6-77DB793E242D}"/>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n 3">
            <a:extLst>
              <a:ext uri="{FF2B5EF4-FFF2-40B4-BE49-F238E27FC236}">
                <a16:creationId xmlns:a16="http://schemas.microsoft.com/office/drawing/2014/main" id="{8EAA1789-1D9E-430D-8790-2617024BF627}"/>
              </a:ext>
            </a:extLst>
          </p:cNvPr>
          <p:cNvPicPr>
            <a:picLocks noChangeAspect="1"/>
          </p:cNvPicPr>
          <p:nvPr/>
        </p:nvPicPr>
        <p:blipFill rotWithShape="1">
          <a:blip r:embed="rId2">
            <a:alphaModFix amt="25000"/>
            <a:extLst/>
          </a:blip>
          <a:srcRect b="6205"/>
          <a:stretch/>
        </p:blipFill>
        <p:spPr>
          <a:xfrm>
            <a:off x="20" y="-3278"/>
            <a:ext cx="9143980" cy="6861278"/>
          </a:xfrm>
          <a:prstGeom prst="rect">
            <a:avLst/>
          </a:prstGeom>
        </p:spPr>
      </p:pic>
      <p:pic>
        <p:nvPicPr>
          <p:cNvPr id="11" name="Picture 10">
            <a:extLst>
              <a:ext uri="{FF2B5EF4-FFF2-40B4-BE49-F238E27FC236}">
                <a16:creationId xmlns:a16="http://schemas.microsoft.com/office/drawing/2014/main" id="{77CE03F7-0B3E-496D-9B90-C00E185FB30F}"/>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1 Marcador de contenido"/>
          <p:cNvSpPr>
            <a:spLocks noGrp="1"/>
          </p:cNvSpPr>
          <p:nvPr>
            <p:ph sz="quarter" idx="13"/>
          </p:nvPr>
        </p:nvSpPr>
        <p:spPr>
          <a:xfrm>
            <a:off x="685330" y="836712"/>
            <a:ext cx="7991126" cy="5544616"/>
          </a:xfrm>
        </p:spPr>
        <p:txBody>
          <a:bodyPr>
            <a:normAutofit lnSpcReduction="10000"/>
          </a:bodyPr>
          <a:lstStyle/>
          <a:p>
            <a:pPr algn="just">
              <a:lnSpc>
                <a:spcPct val="110000"/>
              </a:lnSpc>
            </a:pPr>
            <a:r>
              <a:rPr lang="es-MX" sz="2400" dirty="0"/>
              <a:t> </a:t>
            </a:r>
          </a:p>
          <a:p>
            <a:pPr algn="just">
              <a:lnSpc>
                <a:spcPct val="110000"/>
              </a:lnSpc>
            </a:pPr>
            <a:r>
              <a:rPr lang="es-MX" sz="2400" u="sng" dirty="0"/>
              <a:t>Categoría Especial.</a:t>
            </a:r>
            <a:r>
              <a:rPr lang="es-MX" sz="2400" dirty="0"/>
              <a:t> Son hoteles que se caracterizan por su exclusividad, servicio personalizado, alto lujo, instalaciones únicas y hermosas. La arquitectura de los hoteles suele ser histórica, refinada e innovadoras. Estos hoteles vinculan la experiencia vacacional con detalles en arte, cultura y permite la recreación en sofisticados </a:t>
            </a:r>
            <a:r>
              <a:rPr lang="es-MX" sz="2400" dirty="0" err="1"/>
              <a:t>SPA´s</a:t>
            </a:r>
            <a:r>
              <a:rPr lang="es-MX" sz="2400" dirty="0"/>
              <a:t>. Sus continuas evaluaciones de calidad permiten mejorar y siempre exceder en las expectativas del huésped, la hospitalidad es inolvidable. Equivalente a Cinco Diamantes de la AAA.</a:t>
            </a:r>
          </a:p>
          <a:p>
            <a:pPr>
              <a:lnSpc>
                <a:spcPct val="110000"/>
              </a:lnSpc>
            </a:pPr>
            <a:r>
              <a:rPr lang="es-MX" sz="1700" dirty="0"/>
              <a:t> </a:t>
            </a:r>
          </a:p>
          <a:p>
            <a:pPr>
              <a:lnSpc>
                <a:spcPct val="110000"/>
              </a:lnSpc>
            </a:pPr>
            <a:endParaRPr lang="es-MX" sz="1700" dirty="0"/>
          </a:p>
        </p:txBody>
      </p:sp>
    </p:spTree>
    <p:extLst>
      <p:ext uri="{BB962C8B-B14F-4D97-AF65-F5344CB8AC3E}">
        <p14:creationId xmlns:p14="http://schemas.microsoft.com/office/powerpoint/2010/main" val="1143804652"/>
      </p:ext>
    </p:extLst>
  </p:cSld>
  <p:clrMapOvr>
    <a:overrideClrMapping bg1="dk1" tx1="lt1" bg2="dk2" tx2="lt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40FCD49-2060-48B9-8212-8A5F1DF4726F}"/>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n 3">
            <a:extLst>
              <a:ext uri="{FF2B5EF4-FFF2-40B4-BE49-F238E27FC236}">
                <a16:creationId xmlns:a16="http://schemas.microsoft.com/office/drawing/2014/main" id="{00DB3863-5FED-42FB-9E2A-DFC8B61FBAFA}"/>
              </a:ext>
            </a:extLst>
          </p:cNvPr>
          <p:cNvPicPr>
            <a:picLocks noChangeAspect="1"/>
          </p:cNvPicPr>
          <p:nvPr/>
        </p:nvPicPr>
        <p:blipFill rotWithShape="1">
          <a:blip r:embed="rId2">
            <a:alphaModFix amt="35000"/>
            <a:extLst/>
          </a:blip>
          <a:srcRect r="665" b="-2"/>
          <a:stretch/>
        </p:blipFill>
        <p:spPr>
          <a:xfrm>
            <a:off x="20" y="10"/>
            <a:ext cx="9143980" cy="6857990"/>
          </a:xfrm>
          <a:prstGeom prst="rect">
            <a:avLst/>
          </a:prstGeom>
        </p:spPr>
      </p:pic>
      <p:pic>
        <p:nvPicPr>
          <p:cNvPr id="11" name="Picture 10">
            <a:extLst>
              <a:ext uri="{FF2B5EF4-FFF2-40B4-BE49-F238E27FC236}">
                <a16:creationId xmlns:a16="http://schemas.microsoft.com/office/drawing/2014/main" id="{83A45DCD-B5FB-4A86-88D2-91088C7FFC5F}"/>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ítulo 1">
            <a:extLst>
              <a:ext uri="{FF2B5EF4-FFF2-40B4-BE49-F238E27FC236}">
                <a16:creationId xmlns:a16="http://schemas.microsoft.com/office/drawing/2014/main" id="{9118D8E4-4104-4344-8A5D-377A3B90096C}"/>
              </a:ext>
            </a:extLst>
          </p:cNvPr>
          <p:cNvSpPr>
            <a:spLocks noGrp="1"/>
          </p:cNvSpPr>
          <p:nvPr>
            <p:ph type="ctrTitle"/>
          </p:nvPr>
        </p:nvSpPr>
        <p:spPr>
          <a:xfrm>
            <a:off x="1313259" y="1300785"/>
            <a:ext cx="6517482" cy="2509213"/>
          </a:xfrm>
        </p:spPr>
        <p:txBody>
          <a:bodyPr>
            <a:normAutofit/>
          </a:bodyPr>
          <a:lstStyle/>
          <a:p>
            <a:r>
              <a:rPr lang="es-MX" dirty="0"/>
              <a:t>PLANES DE ALOJAMIENTO</a:t>
            </a:r>
          </a:p>
        </p:txBody>
      </p:sp>
    </p:spTree>
    <p:extLst>
      <p:ext uri="{BB962C8B-B14F-4D97-AF65-F5344CB8AC3E}">
        <p14:creationId xmlns:p14="http://schemas.microsoft.com/office/powerpoint/2010/main" val="1448401598"/>
      </p:ext>
    </p:extLst>
  </p:cSld>
  <p:clrMapOvr>
    <a:overrideClrMapping bg1="dk1" tx1="lt1" bg2="dk2" tx2="lt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pic>
        <p:nvPicPr>
          <p:cNvPr id="10" name="Picture 2">
            <a:extLst>
              <a:ext uri="{FF2B5EF4-FFF2-40B4-BE49-F238E27FC236}">
                <a16:creationId xmlns:a16="http://schemas.microsoft.com/office/drawing/2014/main" id="{68FBBF1E-1555-488E-8C0C-058E5710BE8D}"/>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extLst>
              <a:ext uri="{28A0092B-C50C-407E-A947-70E740481C1C}">
                <a14:useLocalDpi xmlns:a14="http://schemas.microsoft.com/office/drawing/2010/main" val="0"/>
              </a:ext>
            </a:extLst>
          </a:blip>
          <a:srcRect/>
          <a:stretch>
            <a:fillRect/>
          </a:stretch>
        </p:blipFill>
        <p:spPr bwMode="auto">
          <a:xfrm>
            <a:off x="0" y="-1"/>
            <a:ext cx="9144002" cy="685800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F53966F8-4E34-4797-9621-E8C53362EBAE}"/>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useBgFill="1">
        <p:nvSpPr>
          <p:cNvPr id="14" name="Rectangle 13">
            <a:extLst>
              <a:ext uri="{FF2B5EF4-FFF2-40B4-BE49-F238E27FC236}">
                <a16:creationId xmlns:a16="http://schemas.microsoft.com/office/drawing/2014/main" id="{CE14AE92-8479-4004-BAD5-49502E3EA3FC}"/>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2">
            <a:extLst>
              <a:ext uri="{FF2B5EF4-FFF2-40B4-BE49-F238E27FC236}">
                <a16:creationId xmlns:a16="http://schemas.microsoft.com/office/drawing/2014/main" id="{0FE9F282-3FA1-484E-AF39-0C8C10F74A65}"/>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extLst>
              <a:ext uri="{28A0092B-C50C-407E-A947-70E740481C1C}">
                <a14:useLocalDpi xmlns:a14="http://schemas.microsoft.com/office/drawing/2010/main" val="0"/>
              </a:ext>
            </a:extLst>
          </a:blip>
          <a:srcRect/>
          <a:stretch>
            <a:fillRect/>
          </a:stretch>
        </p:blipFill>
        <p:spPr bwMode="auto">
          <a:xfrm>
            <a:off x="0" y="-1"/>
            <a:ext cx="9144002" cy="6858001"/>
          </a:xfrm>
          <a:prstGeom prst="rect">
            <a:avLst/>
          </a:prstGeom>
          <a:noFill/>
          <a:extLst>
            <a:ext uri="{909E8E84-426E-40DD-AFC4-6F175D3DCCD1}">
              <a14:hiddenFill xmlns:a14="http://schemas.microsoft.com/office/drawing/2010/main">
                <a:solidFill>
                  <a:srgbClr val="FFFFFF"/>
                </a:solidFill>
              </a14:hiddenFill>
            </a:ext>
          </a:extLst>
        </p:spPr>
      </p:pic>
      <p:sp>
        <p:nvSpPr>
          <p:cNvPr id="18" name="Rounded Rectangle 12">
            <a:extLst>
              <a:ext uri="{FF2B5EF4-FFF2-40B4-BE49-F238E27FC236}">
                <a16:creationId xmlns:a16="http://schemas.microsoft.com/office/drawing/2014/main" id="{4E1727D7-C4C0-42F3-94D0-69379A21EBA3}"/>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3447" y="643467"/>
            <a:ext cx="8057105" cy="5564129"/>
          </a:xfrm>
          <a:prstGeom prst="roundRect">
            <a:avLst>
              <a:gd name="adj" fmla="val 4448"/>
            </a:avLst>
          </a:prstGeom>
          <a:solidFill>
            <a:srgbClr val="FFFFFF"/>
          </a:solid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vert="horz" lIns="91440" tIns="45720" rIns="91440" bIns="45720" rtlCol="0" anchor="t">
            <a:normAutofit/>
          </a:bodyPr>
          <a:lstStyle/>
          <a:p>
            <a:pPr algn="ctr">
              <a:lnSpc>
                <a:spcPct val="120000"/>
              </a:lnSpc>
              <a:spcBef>
                <a:spcPts val="1000"/>
              </a:spcBef>
              <a:buClr>
                <a:schemeClr val="tx1"/>
              </a:buClr>
              <a:buFont typeface="Arial" panose="020B0604020202020204" pitchFamily="34" charset="0"/>
              <a:buNone/>
            </a:pPr>
            <a:endParaRPr lang="en-US" sz="3200" cap="all">
              <a:solidFill>
                <a:schemeClr val="bg1">
                  <a:lumMod val="50000"/>
                </a:schemeClr>
              </a:solidFill>
            </a:endParaRPr>
          </a:p>
        </p:txBody>
      </p:sp>
      <p:pic>
        <p:nvPicPr>
          <p:cNvPr id="4" name="Marcador de contenido 3">
            <a:extLst>
              <a:ext uri="{FF2B5EF4-FFF2-40B4-BE49-F238E27FC236}">
                <a16:creationId xmlns:a16="http://schemas.microsoft.com/office/drawing/2014/main" id="{E3E0C08D-918A-4769-9B18-BF9CA5C501D3}"/>
              </a:ext>
            </a:extLst>
          </p:cNvPr>
          <p:cNvPicPr>
            <a:picLocks noGrp="1" noChangeAspect="1"/>
          </p:cNvPicPr>
          <p:nvPr>
            <p:ph sz="quarter" idx="13"/>
          </p:nvPr>
        </p:nvPicPr>
        <p:blipFill>
          <a:blip r:embed="rId4"/>
          <a:stretch>
            <a:fillRect/>
          </a:stretch>
        </p:blipFill>
        <p:spPr>
          <a:xfrm rot="456912">
            <a:off x="6370094" y="1651763"/>
            <a:ext cx="2652448" cy="1989336"/>
          </a:xfrm>
          <a:prstGeom prst="rect">
            <a:avLst/>
          </a:prstGeom>
        </p:spPr>
      </p:pic>
      <p:pic>
        <p:nvPicPr>
          <p:cNvPr id="5" name="Marcador de contenido 7">
            <a:extLst>
              <a:ext uri="{FF2B5EF4-FFF2-40B4-BE49-F238E27FC236}">
                <a16:creationId xmlns:a16="http://schemas.microsoft.com/office/drawing/2014/main" id="{31A6D601-396E-4CA2-AA45-7E3D974CAB3E}"/>
              </a:ext>
            </a:extLst>
          </p:cNvPr>
          <p:cNvPicPr>
            <a:picLocks noChangeAspect="1"/>
          </p:cNvPicPr>
          <p:nvPr/>
        </p:nvPicPr>
        <p:blipFill>
          <a:blip r:embed="rId5"/>
          <a:stretch>
            <a:fillRect/>
          </a:stretch>
        </p:blipFill>
        <p:spPr>
          <a:xfrm>
            <a:off x="733657" y="764704"/>
            <a:ext cx="5516321" cy="5076605"/>
          </a:xfrm>
          <a:prstGeom prst="rect">
            <a:avLst/>
          </a:prstGeom>
        </p:spPr>
      </p:pic>
      <p:pic>
        <p:nvPicPr>
          <p:cNvPr id="20" name="Picture 19">
            <a:extLst>
              <a:ext uri="{FF2B5EF4-FFF2-40B4-BE49-F238E27FC236}">
                <a16:creationId xmlns:a16="http://schemas.microsoft.com/office/drawing/2014/main" id="{D0B5DF69-9834-4AA8-A8AB-B8A1E08F0EC6}"/>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Rectángulo 5">
            <a:extLst>
              <a:ext uri="{FF2B5EF4-FFF2-40B4-BE49-F238E27FC236}">
                <a16:creationId xmlns:a16="http://schemas.microsoft.com/office/drawing/2014/main" id="{844B2199-9BCE-442A-97B1-464EB142FB9C}"/>
              </a:ext>
            </a:extLst>
          </p:cNvPr>
          <p:cNvSpPr/>
          <p:nvPr/>
        </p:nvSpPr>
        <p:spPr>
          <a:xfrm>
            <a:off x="6808747" y="5838264"/>
            <a:ext cx="1556836" cy="369332"/>
          </a:xfrm>
          <a:prstGeom prst="rect">
            <a:avLst/>
          </a:prstGeom>
        </p:spPr>
        <p:txBody>
          <a:bodyPr wrap="none">
            <a:spAutoFit/>
          </a:bodyPr>
          <a:lstStyle/>
          <a:p>
            <a:r>
              <a:rPr lang="es-MX" dirty="0"/>
              <a:t>SENA. (2015). </a:t>
            </a:r>
          </a:p>
        </p:txBody>
      </p:sp>
    </p:spTree>
    <p:extLst>
      <p:ext uri="{BB962C8B-B14F-4D97-AF65-F5344CB8AC3E}">
        <p14:creationId xmlns:p14="http://schemas.microsoft.com/office/powerpoint/2010/main" val="41134417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5873676-3D69-48B0-BA02-D759766A90D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2">
            <a:extLst>
              <a:ext uri="{FF2B5EF4-FFF2-40B4-BE49-F238E27FC236}">
                <a16:creationId xmlns:a16="http://schemas.microsoft.com/office/drawing/2014/main" id="{248E96D7-6599-4607-9958-FD9E1000131D}"/>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extLst>
              <a:ext uri="{28A0092B-C50C-407E-A947-70E740481C1C}">
                <a14:useLocalDpi xmlns:a14="http://schemas.microsoft.com/office/drawing/2010/main" val="0"/>
              </a:ext>
            </a:extLst>
          </a:blip>
          <a:srcRect/>
          <a:stretch>
            <a:fillRect/>
          </a:stretch>
        </p:blipFill>
        <p:spPr bwMode="auto">
          <a:xfrm>
            <a:off x="0" y="0"/>
            <a:ext cx="9144002" cy="6858001"/>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Straight Connector 12">
            <a:extLst>
              <a:ext uri="{FF2B5EF4-FFF2-40B4-BE49-F238E27FC236}">
                <a16:creationId xmlns:a16="http://schemas.microsoft.com/office/drawing/2014/main" id="{99478AA5-D1D0-4B5E-9FDE-6F55026DA306}"/>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4229100"/>
            <a:ext cx="9144000" cy="0"/>
          </a:xfrm>
          <a:prstGeom prst="line">
            <a:avLst/>
          </a:prstGeom>
          <a:ln w="82550" cap="sq">
            <a:solidFill>
              <a:srgbClr val="D9D9D9"/>
            </a:solidFill>
            <a:miter lim="800000"/>
          </a:ln>
          <a:scene3d>
            <a:camera prst="orthographicFront"/>
            <a:lightRig rig="threePt" dir="t">
              <a:rot lat="0" lon="0" rev="2700000"/>
            </a:lightRig>
          </a:scene3d>
          <a:sp3d contourW="6350">
            <a:bevelT h="38100"/>
            <a:contourClr>
              <a:srgbClr val="BFBFBF"/>
            </a:contourClr>
          </a:sp3d>
        </p:spPr>
        <p:style>
          <a:lnRef idx="1">
            <a:schemeClr val="accent1"/>
          </a:lnRef>
          <a:fillRef idx="0">
            <a:schemeClr val="accent1"/>
          </a:fillRef>
          <a:effectRef idx="0">
            <a:schemeClr val="accent1"/>
          </a:effectRef>
          <a:fontRef idx="minor">
            <a:schemeClr val="tx1"/>
          </a:fontRef>
        </p:style>
      </p:cxnSp>
      <p:pic>
        <p:nvPicPr>
          <p:cNvPr id="4" name="Imagen 3">
            <a:extLst>
              <a:ext uri="{FF2B5EF4-FFF2-40B4-BE49-F238E27FC236}">
                <a16:creationId xmlns:a16="http://schemas.microsoft.com/office/drawing/2014/main" id="{3BBBC840-F0AA-4C32-8D37-B8F857616BD0}"/>
              </a:ext>
            </a:extLst>
          </p:cNvPr>
          <p:cNvPicPr>
            <a:picLocks noChangeAspect="1"/>
          </p:cNvPicPr>
          <p:nvPr/>
        </p:nvPicPr>
        <p:blipFill rotWithShape="1">
          <a:blip r:embed="rId3"/>
          <a:srcRect t="14503" b="4079"/>
          <a:stretch/>
        </p:blipFill>
        <p:spPr>
          <a:xfrm>
            <a:off x="20" y="-1"/>
            <a:ext cx="9143980" cy="4187739"/>
          </a:xfrm>
          <a:prstGeom prst="rect">
            <a:avLst/>
          </a:prstGeom>
        </p:spPr>
      </p:pic>
      <p:pic>
        <p:nvPicPr>
          <p:cNvPr id="15" name="Picture 14">
            <a:extLst>
              <a:ext uri="{FF2B5EF4-FFF2-40B4-BE49-F238E27FC236}">
                <a16:creationId xmlns:a16="http://schemas.microsoft.com/office/drawing/2014/main" id="{3CA8EEE2-DA9A-4635-9B41-33EB565145F4}"/>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ítulo 1">
            <a:extLst>
              <a:ext uri="{FF2B5EF4-FFF2-40B4-BE49-F238E27FC236}">
                <a16:creationId xmlns:a16="http://schemas.microsoft.com/office/drawing/2014/main" id="{CACC2EA2-77B4-41BE-8AD2-56F3B07870DD}"/>
              </a:ext>
            </a:extLst>
          </p:cNvPr>
          <p:cNvSpPr>
            <a:spLocks noGrp="1"/>
          </p:cNvSpPr>
          <p:nvPr>
            <p:ph type="ctrTitle"/>
          </p:nvPr>
        </p:nvSpPr>
        <p:spPr>
          <a:xfrm>
            <a:off x="859536" y="4933884"/>
            <a:ext cx="7424928" cy="1116711"/>
          </a:xfrm>
        </p:spPr>
        <p:txBody>
          <a:bodyPr>
            <a:noAutofit/>
          </a:bodyPr>
          <a:lstStyle/>
          <a:p>
            <a:r>
              <a:rPr lang="es-MX" sz="8800" b="1" dirty="0"/>
              <a:t>estrellas</a:t>
            </a:r>
          </a:p>
        </p:txBody>
      </p:sp>
    </p:spTree>
    <p:extLst>
      <p:ext uri="{BB962C8B-B14F-4D97-AF65-F5344CB8AC3E}">
        <p14:creationId xmlns:p14="http://schemas.microsoft.com/office/powerpoint/2010/main" val="41723918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arcador de contenido 4">
            <a:extLst>
              <a:ext uri="{FF2B5EF4-FFF2-40B4-BE49-F238E27FC236}">
                <a16:creationId xmlns:a16="http://schemas.microsoft.com/office/drawing/2014/main" id="{0D416129-EE93-4DC2-8F99-6532B62B598B}"/>
              </a:ext>
            </a:extLst>
          </p:cNvPr>
          <p:cNvPicPr>
            <a:picLocks noGrp="1" noChangeAspect="1"/>
          </p:cNvPicPr>
          <p:nvPr>
            <p:ph sz="quarter" idx="13"/>
          </p:nvPr>
        </p:nvPicPr>
        <p:blipFill>
          <a:blip r:embed="rId2"/>
          <a:stretch>
            <a:fillRect/>
          </a:stretch>
        </p:blipFill>
        <p:spPr>
          <a:xfrm rot="20748962">
            <a:off x="144000" y="2011375"/>
            <a:ext cx="3443956" cy="2582968"/>
          </a:xfrm>
          <a:prstGeom prst="rect">
            <a:avLst/>
          </a:prstGeom>
        </p:spPr>
      </p:pic>
      <p:sp>
        <p:nvSpPr>
          <p:cNvPr id="4" name="Marcador de contenido 3">
            <a:extLst>
              <a:ext uri="{FF2B5EF4-FFF2-40B4-BE49-F238E27FC236}">
                <a16:creationId xmlns:a16="http://schemas.microsoft.com/office/drawing/2014/main" id="{CF958B1A-7760-4813-B4CA-9A2CF1BAD104}"/>
              </a:ext>
            </a:extLst>
          </p:cNvPr>
          <p:cNvSpPr>
            <a:spLocks noGrp="1"/>
          </p:cNvSpPr>
          <p:nvPr>
            <p:ph sz="quarter" idx="14"/>
          </p:nvPr>
        </p:nvSpPr>
        <p:spPr>
          <a:xfrm>
            <a:off x="3851920" y="23166"/>
            <a:ext cx="5040560" cy="6718201"/>
          </a:xfrm>
        </p:spPr>
        <p:txBody>
          <a:bodyPr>
            <a:noAutofit/>
          </a:bodyPr>
          <a:lstStyle/>
          <a:p>
            <a:pPr marL="0" indent="0" algn="ctr">
              <a:buNone/>
            </a:pPr>
            <a:r>
              <a:rPr lang="es-MX" b="1" cap="none" dirty="0"/>
              <a:t>PLAN AMERICANO (PA)</a:t>
            </a:r>
          </a:p>
          <a:p>
            <a:pPr marL="0" indent="0">
              <a:buNone/>
            </a:pPr>
            <a:r>
              <a:rPr lang="es-MX" dirty="0"/>
              <a:t>Incluye en su cotización tanto alojamiento como tres comidas diarias.</a:t>
            </a:r>
          </a:p>
          <a:p>
            <a:pPr marL="0" indent="0">
              <a:buNone/>
            </a:pPr>
            <a:endParaRPr lang="es-MX" dirty="0"/>
          </a:p>
          <a:p>
            <a:pPr marL="0" indent="0" algn="ctr">
              <a:buNone/>
            </a:pPr>
            <a:r>
              <a:rPr lang="es-MX" b="1" cap="none" dirty="0"/>
              <a:t>PLAN AMERICANO MODIFICADO (PAM</a:t>
            </a:r>
            <a:r>
              <a:rPr lang="es-MX" dirty="0"/>
              <a:t>)</a:t>
            </a:r>
          </a:p>
          <a:p>
            <a:pPr marL="0" indent="0">
              <a:buNone/>
            </a:pPr>
            <a:r>
              <a:rPr lang="es-MX" dirty="0"/>
              <a:t>Este plan de alojamiento incluye por el mismo precio, además de la habitación, un desayuno, con la opción de atender adicionalmente almuerzo o comida, es decir, dos comidas por día. Tiene la ventaja para el huésped</a:t>
            </a:r>
          </a:p>
        </p:txBody>
      </p:sp>
      <p:sp>
        <p:nvSpPr>
          <p:cNvPr id="6" name="Rectángulo 5">
            <a:extLst>
              <a:ext uri="{FF2B5EF4-FFF2-40B4-BE49-F238E27FC236}">
                <a16:creationId xmlns:a16="http://schemas.microsoft.com/office/drawing/2014/main" id="{30356206-FE0D-4253-B69A-719D48E8620C}"/>
              </a:ext>
            </a:extLst>
          </p:cNvPr>
          <p:cNvSpPr/>
          <p:nvPr/>
        </p:nvSpPr>
        <p:spPr>
          <a:xfrm>
            <a:off x="539552" y="6220431"/>
            <a:ext cx="1556836" cy="369332"/>
          </a:xfrm>
          <a:prstGeom prst="rect">
            <a:avLst/>
          </a:prstGeom>
        </p:spPr>
        <p:txBody>
          <a:bodyPr wrap="none">
            <a:spAutoFit/>
          </a:bodyPr>
          <a:lstStyle/>
          <a:p>
            <a:r>
              <a:rPr lang="es-MX" dirty="0"/>
              <a:t>SENA. (2015). </a:t>
            </a:r>
          </a:p>
        </p:txBody>
      </p:sp>
    </p:spTree>
    <p:extLst>
      <p:ext uri="{BB962C8B-B14F-4D97-AF65-F5344CB8AC3E}">
        <p14:creationId xmlns:p14="http://schemas.microsoft.com/office/powerpoint/2010/main" val="32054993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A7C69D0-6A66-461A-B69A-1C3049E6AB11}"/>
              </a:ext>
            </a:extLst>
          </p:cNvPr>
          <p:cNvSpPr>
            <a:spLocks noGrp="1"/>
          </p:cNvSpPr>
          <p:nvPr>
            <p:ph type="title"/>
          </p:nvPr>
        </p:nvSpPr>
        <p:spPr/>
        <p:txBody>
          <a:bodyPr/>
          <a:lstStyle/>
          <a:p>
            <a:r>
              <a:rPr lang="es-MX" dirty="0"/>
              <a:t>REFERENCIAS</a:t>
            </a:r>
          </a:p>
        </p:txBody>
      </p:sp>
      <p:sp>
        <p:nvSpPr>
          <p:cNvPr id="3" name="Marcador de contenido 2">
            <a:extLst>
              <a:ext uri="{FF2B5EF4-FFF2-40B4-BE49-F238E27FC236}">
                <a16:creationId xmlns:a16="http://schemas.microsoft.com/office/drawing/2014/main" id="{E55C9354-DF70-4DA9-9E5E-2813C1545A12}"/>
              </a:ext>
            </a:extLst>
          </p:cNvPr>
          <p:cNvSpPr>
            <a:spLocks noGrp="1"/>
          </p:cNvSpPr>
          <p:nvPr>
            <p:ph sz="quarter" idx="13"/>
          </p:nvPr>
        </p:nvSpPr>
        <p:spPr/>
        <p:txBody>
          <a:bodyPr/>
          <a:lstStyle/>
          <a:p>
            <a:pPr algn="just"/>
            <a:r>
              <a:rPr lang="es-MX" dirty="0"/>
              <a:t>SENA. (2015). Clasificación de alojamientos. 19/02/2018, de FAVA Sitio web: https://senaintro.blackboard.com/bbcswebdav/institution/semillas/634122_1_VIRTUAL-2015/OAAPs/OAAP6_Fase3/swf/aa1_oa2/oa.pdf</a:t>
            </a:r>
          </a:p>
          <a:p>
            <a:endParaRPr lang="es-MX" dirty="0"/>
          </a:p>
        </p:txBody>
      </p:sp>
    </p:spTree>
    <p:extLst>
      <p:ext uri="{BB962C8B-B14F-4D97-AF65-F5344CB8AC3E}">
        <p14:creationId xmlns:p14="http://schemas.microsoft.com/office/powerpoint/2010/main" val="42473903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043FC81-F565-41A5-A2C6-0B7D3E9E51E3}"/>
              </a:ext>
            </a:extLst>
          </p:cNvPr>
          <p:cNvSpPr>
            <a:spLocks noGrp="1"/>
          </p:cNvSpPr>
          <p:nvPr>
            <p:ph type="title"/>
          </p:nvPr>
        </p:nvSpPr>
        <p:spPr/>
        <p:txBody>
          <a:bodyPr/>
          <a:lstStyle/>
          <a:p>
            <a:r>
              <a:rPr lang="es-MX" dirty="0"/>
              <a:t>ACTORES INVOLUCRADOS EN LA CLASIFICACIÓN HOTELERA</a:t>
            </a:r>
          </a:p>
        </p:txBody>
      </p:sp>
      <p:pic>
        <p:nvPicPr>
          <p:cNvPr id="4" name="Marcador de contenido 3">
            <a:extLst>
              <a:ext uri="{FF2B5EF4-FFF2-40B4-BE49-F238E27FC236}">
                <a16:creationId xmlns:a16="http://schemas.microsoft.com/office/drawing/2014/main" id="{24C5B13B-E267-4D55-BABD-35422AF7B59C}"/>
              </a:ext>
            </a:extLst>
          </p:cNvPr>
          <p:cNvPicPr>
            <a:picLocks noGrp="1" noChangeAspect="1"/>
          </p:cNvPicPr>
          <p:nvPr>
            <p:ph sz="quarter" idx="13"/>
          </p:nvPr>
        </p:nvPicPr>
        <p:blipFill>
          <a:blip r:embed="rId2"/>
          <a:stretch>
            <a:fillRect/>
          </a:stretch>
        </p:blipFill>
        <p:spPr>
          <a:xfrm>
            <a:off x="899592" y="2019923"/>
            <a:ext cx="7200800" cy="4869292"/>
          </a:xfrm>
          <a:prstGeom prst="rect">
            <a:avLst/>
          </a:prstGeom>
        </p:spPr>
      </p:pic>
      <p:sp>
        <p:nvSpPr>
          <p:cNvPr id="6" name="CuadroTexto 5">
            <a:extLst>
              <a:ext uri="{FF2B5EF4-FFF2-40B4-BE49-F238E27FC236}">
                <a16:creationId xmlns:a16="http://schemas.microsoft.com/office/drawing/2014/main" id="{858F5A59-74EF-4D5A-B61D-220AA7945CB9}"/>
              </a:ext>
            </a:extLst>
          </p:cNvPr>
          <p:cNvSpPr txBox="1"/>
          <p:nvPr/>
        </p:nvSpPr>
        <p:spPr>
          <a:xfrm>
            <a:off x="6479704" y="6453336"/>
            <a:ext cx="2664296" cy="246221"/>
          </a:xfrm>
          <a:prstGeom prst="rect">
            <a:avLst/>
          </a:prstGeom>
          <a:noFill/>
        </p:spPr>
        <p:txBody>
          <a:bodyPr wrap="square" rtlCol="0">
            <a:spAutoFit/>
          </a:bodyPr>
          <a:lstStyle/>
          <a:p>
            <a:r>
              <a:rPr lang="es-MX" sz="1000" dirty="0"/>
              <a:t>Fuente: SECTUR, 2011</a:t>
            </a:r>
          </a:p>
        </p:txBody>
      </p:sp>
    </p:spTree>
    <p:extLst>
      <p:ext uri="{BB962C8B-B14F-4D97-AF65-F5344CB8AC3E}">
        <p14:creationId xmlns:p14="http://schemas.microsoft.com/office/powerpoint/2010/main" val="36619348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39A275D-5F88-49A5-9F03-AAFDAE89E485}"/>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85B861DC-9E1D-4E16-9E52-BB9950BB4B93}"/>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7759" y="480060"/>
            <a:ext cx="8428482" cy="589788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2BCC327B-86D9-48CD-8E5B-E3D942395689}"/>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2599" y="643468"/>
            <a:ext cx="8178800" cy="557106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Imagen 1">
            <a:extLst>
              <a:ext uri="{FF2B5EF4-FFF2-40B4-BE49-F238E27FC236}">
                <a16:creationId xmlns:a16="http://schemas.microsoft.com/office/drawing/2014/main" id="{2246A0DA-DCA2-4C61-8063-12AFAF3F5164}"/>
              </a:ext>
            </a:extLst>
          </p:cNvPr>
          <p:cNvPicPr>
            <a:picLocks noChangeAspect="1"/>
          </p:cNvPicPr>
          <p:nvPr/>
        </p:nvPicPr>
        <p:blipFill>
          <a:blip r:embed="rId2"/>
          <a:stretch>
            <a:fillRect/>
          </a:stretch>
        </p:blipFill>
        <p:spPr>
          <a:xfrm>
            <a:off x="840357" y="1933896"/>
            <a:ext cx="7463281" cy="2984061"/>
          </a:xfrm>
          <a:prstGeom prst="rect">
            <a:avLst/>
          </a:prstGeom>
        </p:spPr>
      </p:pic>
      <p:pic>
        <p:nvPicPr>
          <p:cNvPr id="3" name="Imagen 2">
            <a:extLst>
              <a:ext uri="{FF2B5EF4-FFF2-40B4-BE49-F238E27FC236}">
                <a16:creationId xmlns:a16="http://schemas.microsoft.com/office/drawing/2014/main" id="{EDBDD75E-A232-40E4-8769-01AEFA601203}"/>
              </a:ext>
            </a:extLst>
          </p:cNvPr>
          <p:cNvPicPr>
            <a:picLocks noChangeAspect="1"/>
          </p:cNvPicPr>
          <p:nvPr/>
        </p:nvPicPr>
        <p:blipFill>
          <a:blip r:embed="rId3"/>
          <a:stretch>
            <a:fillRect/>
          </a:stretch>
        </p:blipFill>
        <p:spPr>
          <a:xfrm>
            <a:off x="6971546" y="5852604"/>
            <a:ext cx="2664183" cy="274344"/>
          </a:xfrm>
          <a:prstGeom prst="rect">
            <a:avLst/>
          </a:prstGeom>
        </p:spPr>
      </p:pic>
    </p:spTree>
    <p:extLst>
      <p:ext uri="{BB962C8B-B14F-4D97-AF65-F5344CB8AC3E}">
        <p14:creationId xmlns:p14="http://schemas.microsoft.com/office/powerpoint/2010/main" val="39610949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7E607C4-A0A1-44FA-981D-EA3B8139636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Imagen 1">
            <a:extLst>
              <a:ext uri="{FF2B5EF4-FFF2-40B4-BE49-F238E27FC236}">
                <a16:creationId xmlns:a16="http://schemas.microsoft.com/office/drawing/2014/main" id="{AE1BACE7-E6DB-4BE5-B4DC-729021FE770A}"/>
              </a:ext>
            </a:extLst>
          </p:cNvPr>
          <p:cNvPicPr>
            <a:picLocks noChangeAspect="1"/>
          </p:cNvPicPr>
          <p:nvPr/>
        </p:nvPicPr>
        <p:blipFill>
          <a:blip r:embed="rId2"/>
          <a:stretch>
            <a:fillRect/>
          </a:stretch>
        </p:blipFill>
        <p:spPr>
          <a:xfrm>
            <a:off x="482600" y="1359665"/>
            <a:ext cx="8178799" cy="4138669"/>
          </a:xfrm>
          <a:prstGeom prst="rect">
            <a:avLst/>
          </a:prstGeom>
        </p:spPr>
      </p:pic>
    </p:spTree>
    <p:extLst>
      <p:ext uri="{BB962C8B-B14F-4D97-AF65-F5344CB8AC3E}">
        <p14:creationId xmlns:p14="http://schemas.microsoft.com/office/powerpoint/2010/main" val="33610053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9FDC5272-FF72-4E22-B261-3EA2FF3BAB36}"/>
              </a:ext>
            </a:extLst>
          </p:cNvPr>
          <p:cNvSpPr>
            <a:spLocks noGrp="1"/>
          </p:cNvSpPr>
          <p:nvPr>
            <p:ph sz="quarter" idx="13"/>
          </p:nvPr>
        </p:nvSpPr>
        <p:spPr>
          <a:xfrm>
            <a:off x="621715" y="1844824"/>
            <a:ext cx="3829520" cy="2740187"/>
          </a:xfrm>
        </p:spPr>
        <p:txBody>
          <a:bodyPr>
            <a:noAutofit/>
          </a:bodyPr>
          <a:lstStyle/>
          <a:p>
            <a:pPr algn="just"/>
            <a:r>
              <a:rPr lang="es-MX" sz="4000" dirty="0"/>
              <a:t>económicos </a:t>
            </a:r>
          </a:p>
          <a:p>
            <a:pPr algn="just"/>
            <a:r>
              <a:rPr lang="es-MX" sz="4000" dirty="0"/>
              <a:t>una habitación privada, con baño privado.</a:t>
            </a:r>
          </a:p>
        </p:txBody>
      </p:sp>
      <p:pic>
        <p:nvPicPr>
          <p:cNvPr id="10" name="Imagen 9">
            <a:extLst>
              <a:ext uri="{FF2B5EF4-FFF2-40B4-BE49-F238E27FC236}">
                <a16:creationId xmlns:a16="http://schemas.microsoft.com/office/drawing/2014/main" id="{3EC50C50-63ED-4B4F-9E8F-35BFFB13B47B}"/>
              </a:ext>
            </a:extLst>
          </p:cNvPr>
          <p:cNvPicPr>
            <a:picLocks noChangeAspect="1"/>
          </p:cNvPicPr>
          <p:nvPr/>
        </p:nvPicPr>
        <p:blipFill>
          <a:blip r:embed="rId2"/>
          <a:stretch>
            <a:fillRect/>
          </a:stretch>
        </p:blipFill>
        <p:spPr>
          <a:xfrm>
            <a:off x="5652120" y="1042954"/>
            <a:ext cx="719390" cy="634039"/>
          </a:xfrm>
          <a:prstGeom prst="rect">
            <a:avLst/>
          </a:prstGeom>
        </p:spPr>
      </p:pic>
      <p:pic>
        <p:nvPicPr>
          <p:cNvPr id="11" name="Imagen 10">
            <a:extLst>
              <a:ext uri="{FF2B5EF4-FFF2-40B4-BE49-F238E27FC236}">
                <a16:creationId xmlns:a16="http://schemas.microsoft.com/office/drawing/2014/main" id="{E57B117C-3245-4DCE-B1D5-ADB1E0C7C32F}"/>
              </a:ext>
            </a:extLst>
          </p:cNvPr>
          <p:cNvPicPr>
            <a:picLocks noChangeAspect="1"/>
          </p:cNvPicPr>
          <p:nvPr/>
        </p:nvPicPr>
        <p:blipFill>
          <a:blip r:embed="rId2"/>
          <a:stretch>
            <a:fillRect/>
          </a:stretch>
        </p:blipFill>
        <p:spPr>
          <a:xfrm>
            <a:off x="6529926" y="1042954"/>
            <a:ext cx="719390" cy="634039"/>
          </a:xfrm>
          <a:prstGeom prst="rect">
            <a:avLst/>
          </a:prstGeom>
        </p:spPr>
      </p:pic>
      <p:sp>
        <p:nvSpPr>
          <p:cNvPr id="8" name="Marcador de contenido 7">
            <a:extLst>
              <a:ext uri="{FF2B5EF4-FFF2-40B4-BE49-F238E27FC236}">
                <a16:creationId xmlns:a16="http://schemas.microsoft.com/office/drawing/2014/main" id="{88C6D138-26EB-4579-B746-040D477B6DBF}"/>
              </a:ext>
            </a:extLst>
          </p:cNvPr>
          <p:cNvSpPr>
            <a:spLocks noGrp="1"/>
          </p:cNvSpPr>
          <p:nvPr>
            <p:ph sz="quarter" idx="14"/>
          </p:nvPr>
        </p:nvSpPr>
        <p:spPr>
          <a:xfrm>
            <a:off x="4629148" y="1676993"/>
            <a:ext cx="3829051" cy="4848351"/>
          </a:xfrm>
        </p:spPr>
        <p:txBody>
          <a:bodyPr>
            <a:normAutofit/>
          </a:bodyPr>
          <a:lstStyle/>
          <a:p>
            <a:r>
              <a:rPr lang="es-MX" sz="2400" dirty="0"/>
              <a:t>baño privado, guardarropa, mesa y silla; por lo general ofrecen</a:t>
            </a:r>
          </a:p>
          <a:p>
            <a:r>
              <a:rPr lang="es-MX" sz="2400" dirty="0"/>
              <a:t>alimentación corriente en tres servicios diarios, así como bebidas y tragos.</a:t>
            </a:r>
          </a:p>
          <a:p>
            <a:r>
              <a:rPr lang="es-MX" sz="2400" dirty="0"/>
              <a:t> OFRECEN una atención más calificada.</a:t>
            </a:r>
          </a:p>
        </p:txBody>
      </p:sp>
      <p:sp>
        <p:nvSpPr>
          <p:cNvPr id="9" name="Estrella: 5 puntas 8">
            <a:extLst>
              <a:ext uri="{FF2B5EF4-FFF2-40B4-BE49-F238E27FC236}">
                <a16:creationId xmlns:a16="http://schemas.microsoft.com/office/drawing/2014/main" id="{24FC8225-7EC3-4974-B962-C53B3A53C0EC}"/>
              </a:ext>
            </a:extLst>
          </p:cNvPr>
          <p:cNvSpPr/>
          <p:nvPr/>
        </p:nvSpPr>
        <p:spPr>
          <a:xfrm>
            <a:off x="2123728" y="980728"/>
            <a:ext cx="648072" cy="57606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8" name="CuadroTexto 17">
            <a:extLst>
              <a:ext uri="{FF2B5EF4-FFF2-40B4-BE49-F238E27FC236}">
                <a16:creationId xmlns:a16="http://schemas.microsoft.com/office/drawing/2014/main" id="{D1CF6C22-7199-4E96-B734-A703633B9300}"/>
              </a:ext>
            </a:extLst>
          </p:cNvPr>
          <p:cNvSpPr txBox="1"/>
          <p:nvPr/>
        </p:nvSpPr>
        <p:spPr>
          <a:xfrm>
            <a:off x="1115616" y="6340678"/>
            <a:ext cx="2016224" cy="369332"/>
          </a:xfrm>
          <a:prstGeom prst="rect">
            <a:avLst/>
          </a:prstGeom>
          <a:noFill/>
        </p:spPr>
        <p:txBody>
          <a:bodyPr wrap="square" rtlCol="0">
            <a:spAutoFit/>
          </a:bodyPr>
          <a:lstStyle/>
          <a:p>
            <a:r>
              <a:rPr lang="es-MX" dirty="0"/>
              <a:t>SENA. (2015).</a:t>
            </a:r>
          </a:p>
        </p:txBody>
      </p:sp>
    </p:spTree>
    <p:extLst>
      <p:ext uri="{BB962C8B-B14F-4D97-AF65-F5344CB8AC3E}">
        <p14:creationId xmlns:p14="http://schemas.microsoft.com/office/powerpoint/2010/main" val="39170976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8">
            <a:extLst>
              <a:ext uri="{FF2B5EF4-FFF2-40B4-BE49-F238E27FC236}">
                <a16:creationId xmlns:a16="http://schemas.microsoft.com/office/drawing/2014/main" id="{99D10618-7E46-478C-9F06-31E5F5E921E6}"/>
              </a:ext>
            </a:extLst>
          </p:cNvPr>
          <p:cNvPicPr>
            <a:picLocks noChangeAspect="1"/>
          </p:cNvPicPr>
          <p:nvPr/>
        </p:nvPicPr>
        <p:blipFill>
          <a:blip r:embed="rId2"/>
          <a:stretch>
            <a:fillRect/>
          </a:stretch>
        </p:blipFill>
        <p:spPr>
          <a:xfrm>
            <a:off x="772538" y="1092265"/>
            <a:ext cx="719390" cy="634039"/>
          </a:xfrm>
          <a:prstGeom prst="rect">
            <a:avLst/>
          </a:prstGeom>
        </p:spPr>
      </p:pic>
      <p:pic>
        <p:nvPicPr>
          <p:cNvPr id="10" name="Imagen 9">
            <a:extLst>
              <a:ext uri="{FF2B5EF4-FFF2-40B4-BE49-F238E27FC236}">
                <a16:creationId xmlns:a16="http://schemas.microsoft.com/office/drawing/2014/main" id="{8900C668-4093-489D-A813-77A97E0A3854}"/>
              </a:ext>
            </a:extLst>
          </p:cNvPr>
          <p:cNvPicPr>
            <a:picLocks noChangeAspect="1"/>
          </p:cNvPicPr>
          <p:nvPr/>
        </p:nvPicPr>
        <p:blipFill>
          <a:blip r:embed="rId2"/>
          <a:stretch>
            <a:fillRect/>
          </a:stretch>
        </p:blipFill>
        <p:spPr>
          <a:xfrm>
            <a:off x="1548457" y="1112755"/>
            <a:ext cx="719390" cy="634039"/>
          </a:xfrm>
          <a:prstGeom prst="rect">
            <a:avLst/>
          </a:prstGeom>
        </p:spPr>
      </p:pic>
      <p:pic>
        <p:nvPicPr>
          <p:cNvPr id="11" name="Imagen 10">
            <a:extLst>
              <a:ext uri="{FF2B5EF4-FFF2-40B4-BE49-F238E27FC236}">
                <a16:creationId xmlns:a16="http://schemas.microsoft.com/office/drawing/2014/main" id="{2E0EB4E6-5AA4-435C-8EAA-0676DD93A224}"/>
              </a:ext>
            </a:extLst>
          </p:cNvPr>
          <p:cNvPicPr>
            <a:picLocks noChangeAspect="1"/>
          </p:cNvPicPr>
          <p:nvPr/>
        </p:nvPicPr>
        <p:blipFill>
          <a:blip r:embed="rId2"/>
          <a:stretch>
            <a:fillRect/>
          </a:stretch>
        </p:blipFill>
        <p:spPr>
          <a:xfrm>
            <a:off x="2488937" y="1112755"/>
            <a:ext cx="719390" cy="634039"/>
          </a:xfrm>
          <a:prstGeom prst="rect">
            <a:avLst/>
          </a:prstGeom>
        </p:spPr>
      </p:pic>
      <p:sp>
        <p:nvSpPr>
          <p:cNvPr id="3" name="Marcador de contenido 2">
            <a:extLst>
              <a:ext uri="{FF2B5EF4-FFF2-40B4-BE49-F238E27FC236}">
                <a16:creationId xmlns:a16="http://schemas.microsoft.com/office/drawing/2014/main" id="{5CCEA04A-0E33-448B-93B1-FDAF1A744A85}"/>
              </a:ext>
            </a:extLst>
          </p:cNvPr>
          <p:cNvSpPr>
            <a:spLocks noGrp="1"/>
          </p:cNvSpPr>
          <p:nvPr>
            <p:ph sz="quarter" idx="13"/>
          </p:nvPr>
        </p:nvSpPr>
        <p:spPr>
          <a:xfrm>
            <a:off x="698662" y="2132856"/>
            <a:ext cx="3829520" cy="4044406"/>
          </a:xfrm>
        </p:spPr>
        <p:txBody>
          <a:bodyPr>
            <a:normAutofit fontScale="92500"/>
          </a:bodyPr>
          <a:lstStyle/>
          <a:p>
            <a:r>
              <a:rPr lang="es-MX" dirty="0"/>
              <a:t> cuentan con baño privado y artículos de aseo, televisión con conexión por cable e Internet, teléfono privado y mobiliario básico con sillas, mesas y armarios. El servicio de restaurante ofrece una amplia gama de platos y bebidas, pudiendo atender a público externo al hotel. </a:t>
            </a:r>
          </a:p>
        </p:txBody>
      </p:sp>
      <p:pic>
        <p:nvPicPr>
          <p:cNvPr id="12" name="Imagen 11">
            <a:extLst>
              <a:ext uri="{FF2B5EF4-FFF2-40B4-BE49-F238E27FC236}">
                <a16:creationId xmlns:a16="http://schemas.microsoft.com/office/drawing/2014/main" id="{2ECC079B-E8E4-4C64-AD0B-1EADD2241079}"/>
              </a:ext>
            </a:extLst>
          </p:cNvPr>
          <p:cNvPicPr>
            <a:picLocks noChangeAspect="1"/>
          </p:cNvPicPr>
          <p:nvPr/>
        </p:nvPicPr>
        <p:blipFill>
          <a:blip r:embed="rId2"/>
          <a:stretch>
            <a:fillRect/>
          </a:stretch>
        </p:blipFill>
        <p:spPr>
          <a:xfrm>
            <a:off x="5283201" y="1112755"/>
            <a:ext cx="719390" cy="634039"/>
          </a:xfrm>
          <a:prstGeom prst="rect">
            <a:avLst/>
          </a:prstGeom>
        </p:spPr>
      </p:pic>
      <p:sp>
        <p:nvSpPr>
          <p:cNvPr id="8" name="Marcador de contenido 7">
            <a:extLst>
              <a:ext uri="{FF2B5EF4-FFF2-40B4-BE49-F238E27FC236}">
                <a16:creationId xmlns:a16="http://schemas.microsoft.com/office/drawing/2014/main" id="{104B0AF1-B835-40AF-BF0D-D64DF8F8A5FD}"/>
              </a:ext>
            </a:extLst>
          </p:cNvPr>
          <p:cNvSpPr>
            <a:spLocks noGrp="1"/>
          </p:cNvSpPr>
          <p:nvPr>
            <p:ph sz="quarter" idx="14"/>
          </p:nvPr>
        </p:nvSpPr>
        <p:spPr>
          <a:xfrm>
            <a:off x="4629150" y="1988840"/>
            <a:ext cx="3829051" cy="4392487"/>
          </a:xfrm>
        </p:spPr>
        <p:txBody>
          <a:bodyPr>
            <a:normAutofit fontScale="77500" lnSpcReduction="20000"/>
          </a:bodyPr>
          <a:lstStyle/>
          <a:p>
            <a:pPr algn="ctr"/>
            <a:r>
              <a:rPr lang="es-MX" dirty="0"/>
              <a:t>Sus habitaciones son grandes, muy bien decoradas y equipamiento de accesorios como tina de Baño, secador para el cabello, gel de baño para el cuerpo, acceso a sistemas de información y comunicación por cable e inalámbrica. Cuenta con facilidades como lavandería, centro de negocios empresariales y espacios para la recreación. Su restaurante oferta comida internacional y platos típicos de reconocida calidad y tradición. Su administración está fundamentada en una gerencia hotelera calificada.</a:t>
            </a:r>
          </a:p>
        </p:txBody>
      </p:sp>
      <p:pic>
        <p:nvPicPr>
          <p:cNvPr id="13" name="Imagen 12">
            <a:extLst>
              <a:ext uri="{FF2B5EF4-FFF2-40B4-BE49-F238E27FC236}">
                <a16:creationId xmlns:a16="http://schemas.microsoft.com/office/drawing/2014/main" id="{91743CBD-42D7-4CA1-88C1-19B30CA208EE}"/>
              </a:ext>
            </a:extLst>
          </p:cNvPr>
          <p:cNvPicPr>
            <a:picLocks noChangeAspect="1"/>
          </p:cNvPicPr>
          <p:nvPr/>
        </p:nvPicPr>
        <p:blipFill>
          <a:blip r:embed="rId2"/>
          <a:stretch>
            <a:fillRect/>
          </a:stretch>
        </p:blipFill>
        <p:spPr>
          <a:xfrm>
            <a:off x="6128841" y="1127612"/>
            <a:ext cx="719390" cy="634039"/>
          </a:xfrm>
          <a:prstGeom prst="rect">
            <a:avLst/>
          </a:prstGeom>
        </p:spPr>
      </p:pic>
      <p:pic>
        <p:nvPicPr>
          <p:cNvPr id="14" name="Imagen 13">
            <a:extLst>
              <a:ext uri="{FF2B5EF4-FFF2-40B4-BE49-F238E27FC236}">
                <a16:creationId xmlns:a16="http://schemas.microsoft.com/office/drawing/2014/main" id="{2077EF59-85BD-4F2D-9C5B-FFA23FFC0EA8}"/>
              </a:ext>
            </a:extLst>
          </p:cNvPr>
          <p:cNvPicPr>
            <a:picLocks noChangeAspect="1"/>
          </p:cNvPicPr>
          <p:nvPr/>
        </p:nvPicPr>
        <p:blipFill>
          <a:blip r:embed="rId2"/>
          <a:stretch>
            <a:fillRect/>
          </a:stretch>
        </p:blipFill>
        <p:spPr>
          <a:xfrm>
            <a:off x="6927039" y="1112755"/>
            <a:ext cx="719390" cy="634039"/>
          </a:xfrm>
          <a:prstGeom prst="rect">
            <a:avLst/>
          </a:prstGeom>
        </p:spPr>
      </p:pic>
      <p:pic>
        <p:nvPicPr>
          <p:cNvPr id="15" name="Imagen 14">
            <a:extLst>
              <a:ext uri="{FF2B5EF4-FFF2-40B4-BE49-F238E27FC236}">
                <a16:creationId xmlns:a16="http://schemas.microsoft.com/office/drawing/2014/main" id="{B1D191CA-049C-4DCC-8785-381CD35DBD20}"/>
              </a:ext>
            </a:extLst>
          </p:cNvPr>
          <p:cNvPicPr>
            <a:picLocks noChangeAspect="1"/>
          </p:cNvPicPr>
          <p:nvPr/>
        </p:nvPicPr>
        <p:blipFill>
          <a:blip r:embed="rId2"/>
          <a:stretch>
            <a:fillRect/>
          </a:stretch>
        </p:blipFill>
        <p:spPr>
          <a:xfrm>
            <a:off x="7725237" y="1112755"/>
            <a:ext cx="719390" cy="634039"/>
          </a:xfrm>
          <a:prstGeom prst="rect">
            <a:avLst/>
          </a:prstGeom>
        </p:spPr>
      </p:pic>
      <p:pic>
        <p:nvPicPr>
          <p:cNvPr id="20" name="Imagen 19">
            <a:extLst>
              <a:ext uri="{FF2B5EF4-FFF2-40B4-BE49-F238E27FC236}">
                <a16:creationId xmlns:a16="http://schemas.microsoft.com/office/drawing/2014/main" id="{92AFDAD6-6D0D-4CB9-BE42-D99241E59CE6}"/>
              </a:ext>
            </a:extLst>
          </p:cNvPr>
          <p:cNvPicPr>
            <a:picLocks noChangeAspect="1"/>
          </p:cNvPicPr>
          <p:nvPr/>
        </p:nvPicPr>
        <p:blipFill>
          <a:blip r:embed="rId3"/>
          <a:stretch>
            <a:fillRect/>
          </a:stretch>
        </p:blipFill>
        <p:spPr>
          <a:xfrm>
            <a:off x="422214" y="6386869"/>
            <a:ext cx="2066723" cy="493819"/>
          </a:xfrm>
          <a:prstGeom prst="rect">
            <a:avLst/>
          </a:prstGeom>
        </p:spPr>
      </p:pic>
    </p:spTree>
    <p:extLst>
      <p:ext uri="{BB962C8B-B14F-4D97-AF65-F5344CB8AC3E}">
        <p14:creationId xmlns:p14="http://schemas.microsoft.com/office/powerpoint/2010/main" val="35141869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E40CA956-82A2-4D18-9596-5568A60FA029}"/>
              </a:ext>
            </a:extLst>
          </p:cNvPr>
          <p:cNvPicPr>
            <a:picLocks noChangeAspect="1"/>
          </p:cNvPicPr>
          <p:nvPr/>
        </p:nvPicPr>
        <p:blipFill>
          <a:blip r:embed="rId2"/>
          <a:stretch>
            <a:fillRect/>
          </a:stretch>
        </p:blipFill>
        <p:spPr>
          <a:xfrm>
            <a:off x="2002982" y="1016133"/>
            <a:ext cx="719390" cy="634039"/>
          </a:xfrm>
          <a:prstGeom prst="rect">
            <a:avLst/>
          </a:prstGeom>
        </p:spPr>
      </p:pic>
      <p:pic>
        <p:nvPicPr>
          <p:cNvPr id="6" name="Marcador de contenido 5">
            <a:extLst>
              <a:ext uri="{FF2B5EF4-FFF2-40B4-BE49-F238E27FC236}">
                <a16:creationId xmlns:a16="http://schemas.microsoft.com/office/drawing/2014/main" id="{2A8D3C08-B53D-4170-9314-1BC04EA095A5}"/>
              </a:ext>
            </a:extLst>
          </p:cNvPr>
          <p:cNvPicPr>
            <a:picLocks noGrp="1" noChangeAspect="1"/>
          </p:cNvPicPr>
          <p:nvPr>
            <p:ph sz="quarter" idx="13"/>
          </p:nvPr>
        </p:nvPicPr>
        <p:blipFill>
          <a:blip r:embed="rId2"/>
          <a:stretch>
            <a:fillRect/>
          </a:stretch>
        </p:blipFill>
        <p:spPr>
          <a:xfrm>
            <a:off x="3058799" y="1002064"/>
            <a:ext cx="719390" cy="634039"/>
          </a:xfrm>
          <a:prstGeom prst="rect">
            <a:avLst/>
          </a:prstGeom>
        </p:spPr>
      </p:pic>
      <p:pic>
        <p:nvPicPr>
          <p:cNvPr id="7" name="Imagen 6">
            <a:extLst>
              <a:ext uri="{FF2B5EF4-FFF2-40B4-BE49-F238E27FC236}">
                <a16:creationId xmlns:a16="http://schemas.microsoft.com/office/drawing/2014/main" id="{2089F3C8-2564-4E18-ADA6-B371F72FCF9A}"/>
              </a:ext>
            </a:extLst>
          </p:cNvPr>
          <p:cNvPicPr>
            <a:picLocks noChangeAspect="1"/>
          </p:cNvPicPr>
          <p:nvPr/>
        </p:nvPicPr>
        <p:blipFill>
          <a:blip r:embed="rId2"/>
          <a:stretch>
            <a:fillRect/>
          </a:stretch>
        </p:blipFill>
        <p:spPr>
          <a:xfrm>
            <a:off x="4067600" y="1002065"/>
            <a:ext cx="719390" cy="634039"/>
          </a:xfrm>
          <a:prstGeom prst="rect">
            <a:avLst/>
          </a:prstGeom>
        </p:spPr>
      </p:pic>
      <p:pic>
        <p:nvPicPr>
          <p:cNvPr id="8" name="Imagen 7">
            <a:extLst>
              <a:ext uri="{FF2B5EF4-FFF2-40B4-BE49-F238E27FC236}">
                <a16:creationId xmlns:a16="http://schemas.microsoft.com/office/drawing/2014/main" id="{9FA21C6B-8550-4038-A6B3-C6E073FB7887}"/>
              </a:ext>
            </a:extLst>
          </p:cNvPr>
          <p:cNvPicPr>
            <a:picLocks noChangeAspect="1"/>
          </p:cNvPicPr>
          <p:nvPr/>
        </p:nvPicPr>
        <p:blipFill>
          <a:blip r:embed="rId2"/>
          <a:stretch>
            <a:fillRect/>
          </a:stretch>
        </p:blipFill>
        <p:spPr>
          <a:xfrm>
            <a:off x="5076401" y="1010948"/>
            <a:ext cx="719390" cy="634039"/>
          </a:xfrm>
          <a:prstGeom prst="rect">
            <a:avLst/>
          </a:prstGeom>
        </p:spPr>
      </p:pic>
      <p:pic>
        <p:nvPicPr>
          <p:cNvPr id="9" name="Imagen 8">
            <a:extLst>
              <a:ext uri="{FF2B5EF4-FFF2-40B4-BE49-F238E27FC236}">
                <a16:creationId xmlns:a16="http://schemas.microsoft.com/office/drawing/2014/main" id="{FF69C706-34F7-4ADC-9BDB-58B86D7080EB}"/>
              </a:ext>
            </a:extLst>
          </p:cNvPr>
          <p:cNvPicPr>
            <a:picLocks noChangeAspect="1"/>
          </p:cNvPicPr>
          <p:nvPr/>
        </p:nvPicPr>
        <p:blipFill>
          <a:blip r:embed="rId2"/>
          <a:stretch>
            <a:fillRect/>
          </a:stretch>
        </p:blipFill>
        <p:spPr>
          <a:xfrm>
            <a:off x="6228184" y="1039083"/>
            <a:ext cx="719390" cy="634039"/>
          </a:xfrm>
          <a:prstGeom prst="rect">
            <a:avLst/>
          </a:prstGeom>
        </p:spPr>
      </p:pic>
      <p:sp>
        <p:nvSpPr>
          <p:cNvPr id="10" name="Rectángulo 9">
            <a:extLst>
              <a:ext uri="{FF2B5EF4-FFF2-40B4-BE49-F238E27FC236}">
                <a16:creationId xmlns:a16="http://schemas.microsoft.com/office/drawing/2014/main" id="{9F37D254-699F-4336-8749-3E5AB3C2DAB6}"/>
              </a:ext>
            </a:extLst>
          </p:cNvPr>
          <p:cNvSpPr/>
          <p:nvPr/>
        </p:nvSpPr>
        <p:spPr>
          <a:xfrm>
            <a:off x="1043608" y="1720840"/>
            <a:ext cx="7272808" cy="3970318"/>
          </a:xfrm>
          <a:prstGeom prst="rect">
            <a:avLst/>
          </a:prstGeom>
        </p:spPr>
        <p:txBody>
          <a:bodyPr wrap="square">
            <a:spAutoFit/>
          </a:bodyPr>
          <a:lstStyle/>
          <a:p>
            <a:pPr algn="just"/>
            <a:r>
              <a:rPr lang="es-MX" sz="2800" dirty="0"/>
              <a:t>El servicio de restaurante está ofertado por varios de ellos (generalmente tres) dentro de sus instalaciones, los cuales brindan alimentación con calidad internacional. Las habitaciones cuentan con gran variedad de comodidades como: Jacuzzi, televisión por cable y servicio de bar. Cuentan con instalaciones para piscina, gimnasio, peluquería y almacenes con variedades y recuerdos.</a:t>
            </a:r>
          </a:p>
        </p:txBody>
      </p:sp>
      <p:pic>
        <p:nvPicPr>
          <p:cNvPr id="11" name="Imagen 10">
            <a:extLst>
              <a:ext uri="{FF2B5EF4-FFF2-40B4-BE49-F238E27FC236}">
                <a16:creationId xmlns:a16="http://schemas.microsoft.com/office/drawing/2014/main" id="{896781F2-D551-4063-AFEA-B588900C96B4}"/>
              </a:ext>
            </a:extLst>
          </p:cNvPr>
          <p:cNvPicPr>
            <a:picLocks noChangeAspect="1"/>
          </p:cNvPicPr>
          <p:nvPr/>
        </p:nvPicPr>
        <p:blipFill>
          <a:blip r:embed="rId3"/>
          <a:stretch>
            <a:fillRect/>
          </a:stretch>
        </p:blipFill>
        <p:spPr>
          <a:xfrm>
            <a:off x="7283054" y="6165304"/>
            <a:ext cx="2066723" cy="493819"/>
          </a:xfrm>
          <a:prstGeom prst="rect">
            <a:avLst/>
          </a:prstGeom>
        </p:spPr>
      </p:pic>
    </p:spTree>
    <p:extLst>
      <p:ext uri="{BB962C8B-B14F-4D97-AF65-F5344CB8AC3E}">
        <p14:creationId xmlns:p14="http://schemas.microsoft.com/office/powerpoint/2010/main" val="17270956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pic>
        <p:nvPicPr>
          <p:cNvPr id="9" name="Picture 2">
            <a:extLst>
              <a:ext uri="{FF2B5EF4-FFF2-40B4-BE49-F238E27FC236}">
                <a16:creationId xmlns:a16="http://schemas.microsoft.com/office/drawing/2014/main" id="{25496B42-CC46-4183-B481-887CD3E8C725}"/>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extLst>
              <a:ext uri="{28A0092B-C50C-407E-A947-70E740481C1C}">
                <a14:useLocalDpi xmlns:a14="http://schemas.microsoft.com/office/drawing/2010/main" val="0"/>
              </a:ext>
            </a:extLst>
          </a:blip>
          <a:srcRect/>
          <a:stretch>
            <a:fillRect/>
          </a:stretch>
        </p:blipFill>
        <p:spPr bwMode="auto">
          <a:xfrm>
            <a:off x="0" y="-1"/>
            <a:ext cx="9144002" cy="685800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E2758CE0-F916-4DCE-88D1-71430BE441B2}"/>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useBgFill="1">
        <p:nvSpPr>
          <p:cNvPr id="13" name="Rectangle 12">
            <a:extLst>
              <a:ext uri="{FF2B5EF4-FFF2-40B4-BE49-F238E27FC236}">
                <a16:creationId xmlns:a16="http://schemas.microsoft.com/office/drawing/2014/main" id="{7E2BA2D5-46A3-46C0-98C9-A072D543B3A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Marcador de contenido 3">
            <a:extLst>
              <a:ext uri="{FF2B5EF4-FFF2-40B4-BE49-F238E27FC236}">
                <a16:creationId xmlns:a16="http://schemas.microsoft.com/office/drawing/2014/main" id="{F0C03E77-6D70-4907-8C62-627A0F59879C}"/>
              </a:ext>
            </a:extLst>
          </p:cNvPr>
          <p:cNvPicPr>
            <a:picLocks noGrp="1" noChangeAspect="1"/>
          </p:cNvPicPr>
          <p:nvPr>
            <p:ph sz="quarter" idx="13"/>
          </p:nvPr>
        </p:nvPicPr>
        <p:blipFill>
          <a:blip r:embed="rId4"/>
          <a:stretch>
            <a:fillRect/>
          </a:stretch>
        </p:blipFill>
        <p:spPr>
          <a:xfrm>
            <a:off x="720090" y="1975845"/>
            <a:ext cx="4501824" cy="2903676"/>
          </a:xfrm>
          <a:prstGeom prst="roundRect">
            <a:avLst>
              <a:gd name="adj" fmla="val 5301"/>
            </a:avLst>
          </a:prstGeom>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pic>
      <p:pic>
        <p:nvPicPr>
          <p:cNvPr id="15" name="Picture 14">
            <a:extLst>
              <a:ext uri="{FF2B5EF4-FFF2-40B4-BE49-F238E27FC236}">
                <a16:creationId xmlns:a16="http://schemas.microsoft.com/office/drawing/2014/main" id="{3573895B-DA42-4260-AE1E-182BA4123286}"/>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ítulo 1">
            <a:extLst>
              <a:ext uri="{FF2B5EF4-FFF2-40B4-BE49-F238E27FC236}">
                <a16:creationId xmlns:a16="http://schemas.microsoft.com/office/drawing/2014/main" id="{BE4A8934-4603-4057-8107-077CE4BCBCB7}"/>
              </a:ext>
            </a:extLst>
          </p:cNvPr>
          <p:cNvSpPr>
            <a:spLocks noGrp="1"/>
          </p:cNvSpPr>
          <p:nvPr>
            <p:ph type="title"/>
          </p:nvPr>
        </p:nvSpPr>
        <p:spPr>
          <a:xfrm>
            <a:off x="5677786" y="957486"/>
            <a:ext cx="2780883" cy="3131913"/>
          </a:xfrm>
        </p:spPr>
        <p:txBody>
          <a:bodyPr vert="horz" lIns="91440" tIns="45720" rIns="91440" bIns="45720" rtlCol="0" anchor="b">
            <a:normAutofit/>
          </a:bodyPr>
          <a:lstStyle/>
          <a:p>
            <a:r>
              <a:rPr lang="en-US" sz="4800">
                <a:hlinkClick r:id="rId5" action="ppaction://hlinkfile"/>
              </a:rPr>
              <a:t>Manual sectur</a:t>
            </a:r>
            <a:endParaRPr lang="en-US" sz="4800"/>
          </a:p>
        </p:txBody>
      </p:sp>
    </p:spTree>
    <p:extLst>
      <p:ext uri="{BB962C8B-B14F-4D97-AF65-F5344CB8AC3E}">
        <p14:creationId xmlns:p14="http://schemas.microsoft.com/office/powerpoint/2010/main" val="1959141227"/>
      </p:ext>
    </p:extLst>
  </p:cSld>
  <p:clrMapOvr>
    <a:masterClrMapping/>
  </p:clrMapOvr>
</p:sld>
</file>

<file path=ppt/theme/theme1.xml><?xml version="1.0" encoding="utf-8"?>
<a:theme xmlns:a="http://schemas.openxmlformats.org/drawingml/2006/main" name="Gota">
  <a:themeElements>
    <a:clrScheme name="Gota">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Gota">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ota">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docProps/app.xml><?xml version="1.0" encoding="utf-8"?>
<Properties xmlns="http://schemas.openxmlformats.org/officeDocument/2006/extended-properties" xmlns:vt="http://schemas.openxmlformats.org/officeDocument/2006/docPropsVTypes">
  <Template>Gota</Template>
  <TotalTime>160</TotalTime>
  <Words>668</Words>
  <Application>Microsoft Office PowerPoint</Application>
  <PresentationFormat>Presentación en pantalla (4:3)</PresentationFormat>
  <Paragraphs>57</Paragraphs>
  <Slides>21</Slides>
  <Notes>0</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21</vt:i4>
      </vt:variant>
    </vt:vector>
  </HeadingPairs>
  <TitlesOfParts>
    <vt:vector size="24" baseType="lpstr">
      <vt:lpstr>Arial</vt:lpstr>
      <vt:lpstr>Tw Cen MT</vt:lpstr>
      <vt:lpstr>Gota</vt:lpstr>
      <vt:lpstr>CLASIFICACIÓN HOTELERA</vt:lpstr>
      <vt:lpstr>estrellas</vt:lpstr>
      <vt:lpstr>ACTORES INVOLUCRADOS EN LA CLASIFICACIÓN HOTELERA</vt:lpstr>
      <vt:lpstr>Presentación de PowerPoint</vt:lpstr>
      <vt:lpstr>Presentación de PowerPoint</vt:lpstr>
      <vt:lpstr>Presentación de PowerPoint</vt:lpstr>
      <vt:lpstr>Presentación de PowerPoint</vt:lpstr>
      <vt:lpstr>Presentación de PowerPoint</vt:lpstr>
      <vt:lpstr>Manual sectur</vt:lpstr>
      <vt:lpstr>REFERNCIAS</vt:lpstr>
      <vt:lpstr>DIAMANTES</vt:lpstr>
      <vt:lpstr>Presentación de PowerPoint</vt:lpstr>
      <vt:lpstr>PUNTOS A EVALUAR</vt:lpstr>
      <vt:lpstr>Presentación de PowerPoint</vt:lpstr>
      <vt:lpstr>DE 1 A 5 DIAMANTES</vt:lpstr>
      <vt:lpstr>GRAN TURISMO</vt:lpstr>
      <vt:lpstr>Presentación de PowerPoint</vt:lpstr>
      <vt:lpstr>PLANES DE ALOJAMIENTO</vt:lpstr>
      <vt:lpstr>Presentación de PowerPoint</vt:lpstr>
      <vt:lpstr>Presentación de PowerPoint</vt:lpstr>
      <vt:lpstr>REFERENCIAS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Maestra</dc:creator>
  <cp:lastModifiedBy>Aurora Vazquez Montalvo</cp:lastModifiedBy>
  <cp:revision>43</cp:revision>
  <dcterms:created xsi:type="dcterms:W3CDTF">2015-02-22T02:07:05Z</dcterms:created>
  <dcterms:modified xsi:type="dcterms:W3CDTF">2018-08-21T21:16:33Z</dcterms:modified>
</cp:coreProperties>
</file>