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70" r:id="rId2"/>
    <p:sldId id="256" r:id="rId3"/>
    <p:sldId id="257" r:id="rId4"/>
    <p:sldId id="258" r:id="rId5"/>
    <p:sldId id="263" r:id="rId6"/>
    <p:sldId id="269" r:id="rId7"/>
    <p:sldId id="259" r:id="rId8"/>
    <p:sldId id="260" r:id="rId9"/>
    <p:sldId id="261" r:id="rId10"/>
    <p:sldId id="262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8134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8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091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792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616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575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5880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034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52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352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43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F1BB647-36D8-4E3F-B2B0-202DB2CD6BA8}" type="datetimeFigureOut">
              <a:rPr lang="es-MX" smtClean="0"/>
              <a:t>21/08/2018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82FA882-D86D-4EC3-AA4E-57A8F79B6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257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7C0F3C-939F-4191-A91B-D63F58745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404" y="36576"/>
            <a:ext cx="7063740" cy="404164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UNIDAD 2. GESTIÓN DE LA INDUSTRIA DE LA HOSPITALIDAD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97892E-3113-4C96-AD2A-038983A49C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4110880"/>
            <a:ext cx="7063740" cy="2376264"/>
          </a:xfrm>
        </p:spPr>
        <p:txBody>
          <a:bodyPr>
            <a:normAutofit lnSpcReduction="10000"/>
          </a:bodyPr>
          <a:lstStyle/>
          <a:p>
            <a:r>
              <a:rPr lang="es-MX" dirty="0"/>
              <a:t>CONTENIDO:</a:t>
            </a:r>
          </a:p>
          <a:p>
            <a:pPr>
              <a:lnSpc>
                <a:spcPct val="100000"/>
              </a:lnSpc>
            </a:pPr>
            <a:r>
              <a:rPr lang="es-MX" dirty="0"/>
              <a:t>Modelos de gestión hotelera   </a:t>
            </a:r>
          </a:p>
          <a:p>
            <a:pPr>
              <a:lnSpc>
                <a:spcPct val="100000"/>
              </a:lnSpc>
            </a:pPr>
            <a:r>
              <a:rPr lang="es-MX" dirty="0"/>
              <a:t>Características, estructura y relaciones departamentales </a:t>
            </a:r>
          </a:p>
          <a:p>
            <a:pPr>
              <a:lnSpc>
                <a:spcPct val="100000"/>
              </a:lnSpc>
            </a:pPr>
            <a:r>
              <a:rPr lang="es-MX" dirty="0"/>
              <a:t> Procesos de operación y servicios de la hospitalidad  </a:t>
            </a:r>
          </a:p>
          <a:p>
            <a:pPr>
              <a:lnSpc>
                <a:spcPct val="100000"/>
              </a:lnSpc>
            </a:pPr>
            <a:r>
              <a:rPr lang="es-MX" dirty="0"/>
              <a:t>Gestión del alojamiento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103731E-EAA5-47F7-A4E8-F11A6E4CE8D6}"/>
              </a:ext>
            </a:extLst>
          </p:cNvPr>
          <p:cNvSpPr txBox="1"/>
          <p:nvPr/>
        </p:nvSpPr>
        <p:spPr>
          <a:xfrm>
            <a:off x="2699792" y="6487144"/>
            <a:ext cx="805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2983470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5470D1-A9BC-450A-94B8-E09E222C0C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42E43C-D40D-4231-887F-A151902A5BC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4309" y="0"/>
            <a:ext cx="542532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7A3B9AA-A296-41DB-B2FF-B80B643125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7" r="14043"/>
          <a:stretch/>
        </p:blipFill>
        <p:spPr>
          <a:xfrm>
            <a:off x="3490721" y="10"/>
            <a:ext cx="4978909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500" y="643467"/>
            <a:ext cx="2472808" cy="164253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TWIN</a:t>
            </a:r>
            <a:br>
              <a:rPr lang="en-US" dirty="0"/>
            </a:br>
            <a:r>
              <a:rPr lang="en-US" dirty="0"/>
              <a:t>T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4370" y="2314134"/>
            <a:ext cx="2472808" cy="1642533"/>
          </a:xfrm>
          <a:noFill/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 Tiene dos camas de 1 m de ancho </a:t>
            </a:r>
            <a:r>
              <a:rPr lang="en-US" sz="4000" dirty="0" err="1"/>
              <a:t>por</a:t>
            </a:r>
            <a:r>
              <a:rPr lang="en-US" sz="4000" dirty="0"/>
              <a:t> 2 m de largo.</a:t>
            </a:r>
          </a:p>
        </p:txBody>
      </p:sp>
    </p:spTree>
    <p:extLst>
      <p:ext uri="{BB962C8B-B14F-4D97-AF65-F5344CB8AC3E}">
        <p14:creationId xmlns:p14="http://schemas.microsoft.com/office/powerpoint/2010/main" val="40667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694156-B30C-4AE1-9886-0D236EC019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33A33ED-75B4-4D37-9B44-8B8295DA3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722" y="1847105"/>
            <a:ext cx="4616802" cy="317405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2873" y="640080"/>
            <a:ext cx="2767819" cy="1325562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QUEEN</a:t>
            </a:r>
            <a:br>
              <a:rPr lang="es-MX" b="1" dirty="0"/>
            </a:br>
            <a:r>
              <a:rPr lang="es-MX" b="1" dirty="0"/>
              <a:t>Q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2873" y="1936955"/>
            <a:ext cx="2767819" cy="4243182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Tiene una cama de 1.50 de ancho por 1.90 de largo.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3212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5D5E0904-721C-4D68-9EB8-1C9752E329A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121F5E60-4E89-4B16-A245-12BD9935998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7437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B298ECBA-3258-45DF-8FD4-7581736BCCB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44"/>
            <a:ext cx="3429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B62BF453-BD82-4B90-9FE7-51703133806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0"/>
            <a:ext cx="812673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6">
            <a:extLst>
              <a:ext uri="{FF2B5EF4-FFF2-40B4-BE49-F238E27FC236}">
                <a16:creationId xmlns:a16="http://schemas.microsoft.com/office/drawing/2014/main" id="{072366D3-9B5C-42E1-9906-77FF6BB55EA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212" y="0"/>
            <a:ext cx="567075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41F3EF-BE8F-428E-8E1A-EBC8DD3B9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81" y="1763279"/>
            <a:ext cx="4962617" cy="332495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38567" y="758952"/>
            <a:ext cx="2101646" cy="15179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3800" b="1" dirty="0">
                <a:solidFill>
                  <a:srgbClr val="FFFFFF"/>
                </a:solidFill>
              </a:rPr>
              <a:t>SUITE</a:t>
            </a:r>
            <a:br>
              <a:rPr lang="en-US" sz="3800" b="1" dirty="0">
                <a:solidFill>
                  <a:srgbClr val="FFFFFF"/>
                </a:solidFill>
              </a:rPr>
            </a:br>
            <a:r>
              <a:rPr lang="en-US" sz="3800" b="1" dirty="0">
                <a:solidFill>
                  <a:srgbClr val="FFFFFF"/>
                </a:solidFill>
              </a:rPr>
              <a:t>ST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38566" y="2492896"/>
            <a:ext cx="2581445" cy="396044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800" dirty="0" err="1">
                <a:solidFill>
                  <a:srgbClr val="D9D9D9"/>
                </a:solidFill>
              </a:rPr>
              <a:t>Habitación</a:t>
            </a:r>
            <a:r>
              <a:rPr lang="en-US" sz="2800" dirty="0">
                <a:solidFill>
                  <a:srgbClr val="D9D9D9"/>
                </a:solidFill>
              </a:rPr>
              <a:t> que </a:t>
            </a:r>
            <a:r>
              <a:rPr lang="en-US" sz="2800" dirty="0" err="1">
                <a:solidFill>
                  <a:srgbClr val="D9D9D9"/>
                </a:solidFill>
              </a:rPr>
              <a:t>tiene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sala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adjunta</a:t>
            </a:r>
            <a:r>
              <a:rPr lang="en-US" sz="2800" dirty="0">
                <a:solidFill>
                  <a:srgbClr val="D9D9D9"/>
                </a:solidFill>
              </a:rPr>
              <a:t>, </a:t>
            </a:r>
            <a:r>
              <a:rPr lang="en-US" sz="2800" dirty="0" err="1">
                <a:solidFill>
                  <a:srgbClr val="D9D9D9"/>
                </a:solidFill>
              </a:rPr>
              <a:t>también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puede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tener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una</a:t>
            </a:r>
            <a:r>
              <a:rPr lang="en-US" sz="2800" dirty="0">
                <a:solidFill>
                  <a:srgbClr val="D9D9D9"/>
                </a:solidFill>
              </a:rPr>
              <a:t> suite con </a:t>
            </a:r>
            <a:r>
              <a:rPr lang="en-US" sz="2800" dirty="0" err="1">
                <a:solidFill>
                  <a:srgbClr val="D9D9D9"/>
                </a:solidFill>
              </a:rPr>
              <a:t>una</a:t>
            </a:r>
            <a:r>
              <a:rPr lang="en-US" sz="2800" dirty="0">
                <a:solidFill>
                  <a:srgbClr val="D9D9D9"/>
                </a:solidFill>
              </a:rPr>
              <a:t> </a:t>
            </a:r>
            <a:r>
              <a:rPr lang="en-US" sz="2800" dirty="0" err="1">
                <a:solidFill>
                  <a:srgbClr val="D9D9D9"/>
                </a:solidFill>
              </a:rPr>
              <a:t>sala</a:t>
            </a:r>
            <a:r>
              <a:rPr lang="en-US" sz="2800" dirty="0">
                <a:solidFill>
                  <a:srgbClr val="D9D9D9"/>
                </a:solidFill>
              </a:rPr>
              <a:t> y 2 o 3 </a:t>
            </a:r>
            <a:r>
              <a:rPr lang="en-US" sz="2800" dirty="0" err="1">
                <a:solidFill>
                  <a:srgbClr val="D9D9D9"/>
                </a:solidFill>
              </a:rPr>
              <a:t>recamaras</a:t>
            </a:r>
            <a:endParaRPr lang="en-US" sz="2800" dirty="0">
              <a:solidFill>
                <a:srgbClr val="D9D9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4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F1ACBE00-0221-433D-8EA5-D9D7B45F35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51A9405-6487-4503-914C-1688D3E42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01" r="18488"/>
          <a:stretch/>
        </p:blipFill>
        <p:spPr>
          <a:xfrm>
            <a:off x="331839" y="10"/>
            <a:ext cx="5338916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35328" y="758952"/>
            <a:ext cx="2139754" cy="16916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5200" b="1" dirty="0"/>
              <a:t>KING</a:t>
            </a:r>
            <a:br>
              <a:rPr lang="en-US" sz="5200" b="1" dirty="0"/>
            </a:br>
            <a:r>
              <a:rPr lang="en-US" sz="5200" b="1" dirty="0"/>
              <a:t>K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23897" y="2924944"/>
            <a:ext cx="2151185" cy="169164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tx1">
                    <a:lumMod val="85000"/>
                  </a:schemeClr>
                </a:solidFill>
              </a:rPr>
              <a:t>Tiene </a:t>
            </a:r>
            <a:r>
              <a:rPr lang="en-US" sz="3200" dirty="0" err="1">
                <a:solidFill>
                  <a:schemeClr val="tx1">
                    <a:lumMod val="85000"/>
                  </a:schemeClr>
                </a:solidFill>
              </a:rPr>
              <a:t>una</a:t>
            </a:r>
            <a:r>
              <a:rPr lang="en-US" sz="32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85000"/>
                  </a:schemeClr>
                </a:solidFill>
              </a:rPr>
              <a:t>cama</a:t>
            </a:r>
            <a:r>
              <a:rPr lang="en-US" sz="3200" dirty="0">
                <a:solidFill>
                  <a:schemeClr val="tx1">
                    <a:lumMod val="85000"/>
                  </a:schemeClr>
                </a:solidFill>
              </a:rPr>
              <a:t> de 2 m de ancho </a:t>
            </a:r>
            <a:r>
              <a:rPr lang="en-US" sz="3200" dirty="0" err="1">
                <a:solidFill>
                  <a:schemeClr val="tx1">
                    <a:lumMod val="85000"/>
                  </a:schemeClr>
                </a:solidFill>
              </a:rPr>
              <a:t>por</a:t>
            </a:r>
            <a:r>
              <a:rPr lang="en-US" sz="3200" dirty="0">
                <a:solidFill>
                  <a:schemeClr val="tx1">
                    <a:lumMod val="85000"/>
                  </a:schemeClr>
                </a:solidFill>
              </a:rPr>
              <a:t> 1.90 de largo</a:t>
            </a:r>
          </a:p>
        </p:txBody>
      </p:sp>
    </p:spTree>
    <p:extLst>
      <p:ext uri="{BB962C8B-B14F-4D97-AF65-F5344CB8AC3E}">
        <p14:creationId xmlns:p14="http://schemas.microsoft.com/office/powerpoint/2010/main" val="268615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ACBE00-0221-433D-8EA5-D9D7B45F35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F575D68-1B79-46A3-8676-195856BA37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1489"/>
            <a:ext cx="8469630" cy="2606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6CA057-2C64-4F52-9CE2-7BB6B6F295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7" r="5106" b="1"/>
          <a:stretch/>
        </p:blipFill>
        <p:spPr>
          <a:xfrm>
            <a:off x="342900" y="10"/>
            <a:ext cx="8126730" cy="425147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E0418F-EF32-49B5-A0CF-7CE8D16648F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4841" y="4153437"/>
            <a:ext cx="7333202" cy="115252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3900" b="1" dirty="0"/>
              <a:t>HOLLYWOOD</a:t>
            </a:r>
            <a:br>
              <a:rPr lang="en-US" sz="3900" b="1" dirty="0"/>
            </a:br>
            <a:r>
              <a:rPr lang="en-US" sz="3900" b="1" dirty="0"/>
              <a:t>H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39664" y="5257564"/>
            <a:ext cx="7333202" cy="59436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Tiene 2 camas de 1 m ancho </a:t>
            </a:r>
            <a:r>
              <a:rPr lang="en-US" sz="3200" dirty="0" err="1">
                <a:solidFill>
                  <a:schemeClr val="tx1">
                    <a:lumMod val="75000"/>
                  </a:schemeClr>
                </a:solidFill>
              </a:rPr>
              <a:t>por</a:t>
            </a: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 1.90 largo </a:t>
            </a:r>
            <a:r>
              <a:rPr lang="en-US" sz="3200" dirty="0" err="1">
                <a:solidFill>
                  <a:schemeClr val="tx1">
                    <a:lumMod val="75000"/>
                  </a:schemeClr>
                </a:solidFill>
              </a:rPr>
              <a:t>pero</a:t>
            </a: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 se </a:t>
            </a:r>
            <a:r>
              <a:rPr lang="en-US" sz="3200" dirty="0" err="1">
                <a:solidFill>
                  <a:schemeClr val="tx1">
                    <a:lumMod val="75000"/>
                  </a:schemeClr>
                </a:solidFill>
              </a:rPr>
              <a:t>puede</a:t>
            </a: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</a:schemeClr>
                </a:solidFill>
              </a:rPr>
              <a:t>unir</a:t>
            </a: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 para </a:t>
            </a:r>
            <a:r>
              <a:rPr lang="en-US" sz="3200" dirty="0" err="1">
                <a:solidFill>
                  <a:schemeClr val="tx1">
                    <a:lumMod val="75000"/>
                  </a:schemeClr>
                </a:solidFill>
              </a:rPr>
              <a:t>formar</a:t>
            </a:r>
            <a:r>
              <a:rPr lang="en-US" sz="3200" dirty="0">
                <a:solidFill>
                  <a:schemeClr val="tx1">
                    <a:lumMod val="75000"/>
                  </a:schemeClr>
                </a:solidFill>
              </a:rPr>
              <a:t> Twin o King</a:t>
            </a:r>
          </a:p>
        </p:txBody>
      </p:sp>
    </p:spTree>
    <p:extLst>
      <p:ext uri="{BB962C8B-B14F-4D97-AF65-F5344CB8AC3E}">
        <p14:creationId xmlns:p14="http://schemas.microsoft.com/office/powerpoint/2010/main" val="245781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F575D68-1B79-46A3-8676-195856BA37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1489"/>
            <a:ext cx="8469630" cy="2606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27E51E4-097C-4AAB-880A-645B4C76DE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96" r="1" b="8110"/>
          <a:stretch/>
        </p:blipFill>
        <p:spPr>
          <a:xfrm>
            <a:off x="342900" y="10"/>
            <a:ext cx="8126730" cy="425147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E0418F-EF32-49B5-A0CF-7CE8D16648F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624001"/>
            <a:ext cx="7333202" cy="1152524"/>
          </a:xfrm>
        </p:spPr>
        <p:txBody>
          <a:bodyPr>
            <a:normAutofit/>
          </a:bodyPr>
          <a:lstStyle/>
          <a:p>
            <a:br>
              <a:rPr lang="es-MX" sz="3900"/>
            </a:br>
            <a:r>
              <a:rPr lang="es-MX" sz="3900"/>
              <a:t>TIPO DE HABITACIONES</a:t>
            </a:r>
          </a:p>
        </p:txBody>
      </p:sp>
    </p:spTree>
    <p:extLst>
      <p:ext uri="{BB962C8B-B14F-4D97-AF65-F5344CB8AC3E}">
        <p14:creationId xmlns:p14="http://schemas.microsoft.com/office/powerpoint/2010/main" val="118805757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B67D982-25C5-4CC2-AA64-276BE3B2CA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5279A2F-1640-479D-AE97-5C31FF04EE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09" r="19355" b="-1"/>
          <a:stretch/>
        </p:blipFill>
        <p:spPr>
          <a:xfrm>
            <a:off x="20" y="10"/>
            <a:ext cx="5664688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68144" y="604358"/>
            <a:ext cx="2306877" cy="1325562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 </a:t>
            </a:r>
            <a:r>
              <a:rPr lang="es-MX" sz="2800" b="1" dirty="0"/>
              <a:t>SENCILLA</a:t>
            </a:r>
            <a:br>
              <a:rPr lang="es-MX" sz="2800" b="1" dirty="0"/>
            </a:br>
            <a:r>
              <a:rPr lang="es-MX" sz="2800" b="1" dirty="0"/>
              <a:t>SGL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4708" y="1936954"/>
            <a:ext cx="2723716" cy="42809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Este tipo de habitación presenta las siguientes características:</a:t>
            </a:r>
          </a:p>
          <a:p>
            <a:pPr algn="just"/>
            <a:r>
              <a:rPr lang="es-MX" dirty="0"/>
              <a:t>-Posee una cama simple o individual. (1m x 2m)</a:t>
            </a:r>
          </a:p>
          <a:p>
            <a:pPr algn="just"/>
            <a:r>
              <a:rPr lang="es-MX" dirty="0"/>
              <a:t>-Tiene el mobiliario básico de toda habitación.</a:t>
            </a:r>
          </a:p>
          <a:p>
            <a:pPr algn="just"/>
            <a:r>
              <a:rPr lang="es-MX" dirty="0"/>
              <a:t>-Posee cuarto de baño.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004244996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0CF6C96-4596-4D83-A9F9-A3AB22AB4D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AFCA73D-3450-4FCF-A86C-31DE869A7A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41" r="30967" b="-1"/>
          <a:stretch/>
        </p:blipFill>
        <p:spPr>
          <a:xfrm>
            <a:off x="20" y="10"/>
            <a:ext cx="4571094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15348" y="365760"/>
            <a:ext cx="3400535" cy="1325562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DOBLE</a:t>
            </a:r>
            <a:br>
              <a:rPr lang="es-MX" b="1" dirty="0"/>
            </a:br>
            <a:r>
              <a:rPr lang="es-MX" b="1" dirty="0"/>
              <a:t>DBL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5347" y="1828800"/>
            <a:ext cx="3429001" cy="4351337"/>
          </a:xfrm>
        </p:spPr>
        <p:txBody>
          <a:bodyPr>
            <a:normAutofit/>
          </a:bodyPr>
          <a:lstStyle/>
          <a:p>
            <a:r>
              <a:rPr lang="es-MX" sz="2000" dirty="0"/>
              <a:t>Este tipo de habitación existe en todos los hoteles, tiene las siguientes características:</a:t>
            </a:r>
          </a:p>
          <a:p>
            <a:r>
              <a:rPr lang="es-MX" sz="2000" dirty="0"/>
              <a:t>-Posee dos camas individuales (1m x 2m)</a:t>
            </a:r>
          </a:p>
          <a:p>
            <a:r>
              <a:rPr lang="es-MX" sz="2000" dirty="0"/>
              <a:t>-Tiene el mobiliario básico de toda habitación</a:t>
            </a:r>
          </a:p>
          <a:p>
            <a:r>
              <a:rPr lang="es-MX" sz="2000" dirty="0"/>
              <a:t>-Posee cuarto de baño.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1600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694156-B30C-4AE1-9886-0D236EC019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6F5B7B8-86CE-448C-9A21-6A0E26F6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722" y="1835563"/>
            <a:ext cx="4616802" cy="319713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2873" y="640080"/>
            <a:ext cx="2767819" cy="1325562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TRIPLE</a:t>
            </a:r>
            <a:br>
              <a:rPr lang="es-MX" b="1" dirty="0"/>
            </a:br>
            <a:r>
              <a:rPr lang="es-MX" b="1" dirty="0"/>
              <a:t>TPL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3" y="1936954"/>
            <a:ext cx="3071180" cy="4372365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Tiene tres camas de 1 m de ancho por ó 2m de largo.</a:t>
            </a:r>
          </a:p>
          <a:p>
            <a:pPr algn="just"/>
            <a:r>
              <a:rPr lang="es-MX" sz="2800" dirty="0"/>
              <a:t>Cama doble 2 x 2mts y una cama de 1x 2 </a:t>
            </a:r>
            <a:r>
              <a:rPr lang="es-MX" sz="2800" dirty="0" err="1"/>
              <a:t>mts</a:t>
            </a:r>
            <a:r>
              <a:rPr lang="es-MX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3726745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B67D982-25C5-4CC2-AA64-276BE3B2CA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A1EEE9E-A097-4E17-844F-168DDC75E9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65" r="18099" b="-1"/>
          <a:stretch/>
        </p:blipFill>
        <p:spPr>
          <a:xfrm>
            <a:off x="20" y="10"/>
            <a:ext cx="5664688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033534" cy="1708800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/>
              <a:t>CUADRUPLE</a:t>
            </a:r>
            <a:br>
              <a:rPr lang="es-MX" sz="3200" b="1" dirty="0"/>
            </a:br>
            <a:r>
              <a:rPr lang="es-MX" sz="3200" b="1" dirty="0"/>
              <a:t>CPL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41401" y="2614818"/>
            <a:ext cx="2306877" cy="4243182"/>
          </a:xfrm>
        </p:spPr>
        <p:txBody>
          <a:bodyPr>
            <a:normAutofit/>
          </a:bodyPr>
          <a:lstStyle/>
          <a:p>
            <a:pPr algn="ctr"/>
            <a:r>
              <a:rPr lang="es-MX" sz="3600" dirty="0"/>
              <a:t>Dos camas matrimoniales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79981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CD670A7-EB3F-4E27-89CC-F536966EC55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7CC4465-68C0-4B41-8981-EC3857782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94" y="1991791"/>
            <a:ext cx="4088720" cy="284166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95936" y="365760"/>
            <a:ext cx="4219947" cy="1325562"/>
          </a:xfrm>
        </p:spPr>
        <p:txBody>
          <a:bodyPr>
            <a:noAutofit/>
          </a:bodyPr>
          <a:lstStyle/>
          <a:p>
            <a:pPr algn="ctr"/>
            <a:r>
              <a:rPr lang="es-MX" b="1" dirty="0"/>
              <a:t>JUNIOR SUITE</a:t>
            </a:r>
            <a:br>
              <a:rPr lang="es-MX" b="1" dirty="0"/>
            </a:br>
            <a:r>
              <a:rPr lang="es-MX" b="1" dirty="0"/>
              <a:t>JS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5347" y="1828800"/>
            <a:ext cx="3429001" cy="4351337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800" dirty="0"/>
              <a:t>Este tipo de suite consta de un dormitorio con baño y salón de estar o recibo. El dormitorio posee el mobiliario básico de toda habitación, con dos camas individuales o una matrimonial.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257497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CED38CF-5A4C-4EA3-A882-52BD3C72648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C28B516-A716-48A4-BC89-559A68ECA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29" r="9178" b="-1"/>
          <a:stretch/>
        </p:blipFill>
        <p:spPr>
          <a:xfrm>
            <a:off x="602371" y="634949"/>
            <a:ext cx="5195255" cy="558810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24499" y="476672"/>
            <a:ext cx="2306877" cy="132556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/>
              <a:t>DOBLE </a:t>
            </a:r>
            <a:r>
              <a:rPr lang="es-MX" sz="2800" b="1" dirty="0" err="1"/>
              <a:t>DOBLE</a:t>
            </a:r>
            <a:br>
              <a:rPr lang="es-MX" sz="2800" b="1" dirty="0"/>
            </a:br>
            <a:r>
              <a:rPr lang="es-MX" sz="2800" b="1" dirty="0"/>
              <a:t>DD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70754" y="1936954"/>
            <a:ext cx="2545130" cy="4588389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Este tipo de suite consta de dos dormitorios, uno con cama matrimonial y otro con dos camas individuales, cada dormitorio con su baño. Además tiene recibo o salón de estar con mobiliario básico, igual a las demás habitaciones.</a:t>
            </a:r>
          </a:p>
          <a:p>
            <a:pPr marL="0" indent="0">
              <a:buNone/>
            </a:pPr>
            <a:endParaRPr lang="es-MX" sz="1400" dirty="0"/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495450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B67D982-25C5-4CC2-AA64-276BE3B2CA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AD013DA-5768-406A-927E-1DF872A57C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59" r="26841"/>
          <a:stretch/>
        </p:blipFill>
        <p:spPr>
          <a:xfrm>
            <a:off x="20" y="10"/>
            <a:ext cx="5664688" cy="685799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35299" y="355823"/>
            <a:ext cx="3024336" cy="1604299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/>
              <a:t>SUITE PRESIDENCIAL</a:t>
            </a:r>
            <a:br>
              <a:rPr lang="es-MX" sz="2400" b="1" dirty="0"/>
            </a:br>
            <a:r>
              <a:rPr lang="es-MX" sz="2400" b="1" dirty="0"/>
              <a:t>ST-P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4708" y="1936955"/>
            <a:ext cx="2579700" cy="4565222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Este tipo de suite consta de varios dormitorios con sus baños, salón recibo y algunas veces posee comedor y cocina, dependiendo de la categoría del hotel. El mobiliario es muy lujoso tiene accesorios de valor y objetos de arte como alfombras, lámparas, floreros, cuadros.</a:t>
            </a:r>
          </a:p>
          <a:p>
            <a:pPr marL="0" indent="0">
              <a:buNone/>
            </a:pPr>
            <a:endParaRPr lang="es-MX" dirty="0"/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391019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isualización">
  <a:themeElements>
    <a:clrScheme name="Visualización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sualización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sualización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225</TotalTime>
  <Words>359</Words>
  <Application>Microsoft Office PowerPoint</Application>
  <PresentationFormat>Presentación en pantalla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Century Schoolbook</vt:lpstr>
      <vt:lpstr>Wingdings 2</vt:lpstr>
      <vt:lpstr>Visualización</vt:lpstr>
      <vt:lpstr>UNIDAD 2. GESTIÓN DE LA INDUSTRIA DE LA HOSPITALIDAD</vt:lpstr>
      <vt:lpstr> TIPO DE HABITACIONES</vt:lpstr>
      <vt:lpstr> SENCILLA SGL</vt:lpstr>
      <vt:lpstr>DOBLE DBL</vt:lpstr>
      <vt:lpstr>TRIPLE TPL</vt:lpstr>
      <vt:lpstr>CUADRUPLE CPL</vt:lpstr>
      <vt:lpstr>JUNIOR SUITE JS</vt:lpstr>
      <vt:lpstr>DOBLE DOBLE DD</vt:lpstr>
      <vt:lpstr>SUITE PRESIDENCIAL ST-P</vt:lpstr>
      <vt:lpstr>TWIN T</vt:lpstr>
      <vt:lpstr>QUEEN Q</vt:lpstr>
      <vt:lpstr>SUITE ST</vt:lpstr>
      <vt:lpstr>KING K</vt:lpstr>
      <vt:lpstr>HOLLYWOOD 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HABITACIONES</dc:title>
  <dc:creator>Maestra</dc:creator>
  <cp:lastModifiedBy>Aurora Vazquez Montalvo</cp:lastModifiedBy>
  <cp:revision>45</cp:revision>
  <dcterms:created xsi:type="dcterms:W3CDTF">2015-02-22T03:39:32Z</dcterms:created>
  <dcterms:modified xsi:type="dcterms:W3CDTF">2018-08-21T21:12:20Z</dcterms:modified>
</cp:coreProperties>
</file>