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59" r:id="rId4"/>
    <p:sldId id="260" r:id="rId5"/>
    <p:sldId id="261" r:id="rId6"/>
    <p:sldId id="262" r:id="rId7"/>
    <p:sldId id="263" r:id="rId8"/>
    <p:sldId id="264" r:id="rId9"/>
    <p:sldId id="265" r:id="rId10"/>
    <p:sldId id="269" r:id="rId11"/>
    <p:sldId id="266" r:id="rId12"/>
    <p:sldId id="268" r:id="rId13"/>
    <p:sldId id="267" r:id="rId14"/>
    <p:sldId id="270" r:id="rId15"/>
    <p:sldId id="271" r:id="rId16"/>
    <p:sldId id="272" r:id="rId17"/>
    <p:sldId id="273" r:id="rId18"/>
    <p:sldId id="276" r:id="rId19"/>
    <p:sldId id="274" r:id="rId20"/>
    <p:sldId id="275" r:id="rId21"/>
    <p:sldId id="277" r:id="rId22"/>
    <p:sldId id="280" r:id="rId23"/>
    <p:sldId id="278" r:id="rId24"/>
    <p:sldId id="279" r:id="rId25"/>
    <p:sldId id="258" r:id="rId2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706" autoAdjust="0"/>
  </p:normalViewPr>
  <p:slideViewPr>
    <p:cSldViewPr>
      <p:cViewPr varScale="1">
        <p:scale>
          <a:sx n="72" d="100"/>
          <a:sy n="72" d="100"/>
        </p:scale>
        <p:origin x="660" y="78"/>
      </p:cViewPr>
      <p:guideLst/>
    </p:cSldViewPr>
  </p:slideViewPr>
  <p:notesTextViewPr>
    <p:cViewPr>
      <p:scale>
        <a:sx n="1" d="1"/>
        <a:sy n="1" d="1"/>
      </p:scale>
      <p:origin x="0" y="0"/>
    </p:cViewPr>
  </p:notesTextViewPr>
  <p:notesViewPr>
    <p:cSldViewPr showGuides="1">
      <p:cViewPr varScale="1">
        <p:scale>
          <a:sx n="88" d="100"/>
          <a:sy n="88" d="100"/>
        </p:scale>
        <p:origin x="306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3352395-1AEB-4317-8FBF-76B3F892E133}" type="datetime1">
              <a:rPr lang="es-ES" smtClean="0"/>
              <a:t>04/09/2018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B3C20D7-F8F1-4196-9585-26F31AFC85C9}" type="slidenum">
              <a:rPr lang="es-ES" smtClean="0"/>
              <a:t>‹Nº›</a:t>
            </a:fld>
            <a:endParaRPr lang="es-ES" dirty="0"/>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36A53-D1B8-4E48-B2A1-5F9F232D50C8}" type="datetime1">
              <a:rPr lang="es-ES" noProof="0" smtClean="0"/>
              <a:pPr/>
              <a:t>04/09/2018</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DAEC444-603B-4F09-9A06-5917518DD901}" type="slidenum">
              <a:rPr lang="es-ES" noProof="0" smtClean="0"/>
              <a:t>‹Nº›</a:t>
            </a:fld>
            <a:endParaRPr lang="es-ES" noProof="0" dirty="0"/>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DAEC444-603B-4F09-9A06-5917518DD901}" type="slidenum">
              <a:rPr lang="es-ES" smtClean="0"/>
              <a:t>1</a:t>
            </a:fld>
            <a:endParaRPr lang="es-ES" dirty="0"/>
          </a:p>
        </p:txBody>
      </p:sp>
    </p:spTree>
    <p:extLst>
      <p:ext uri="{BB962C8B-B14F-4D97-AF65-F5344CB8AC3E}">
        <p14:creationId xmlns:p14="http://schemas.microsoft.com/office/powerpoint/2010/main" val="4039154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noProof="0" dirty="0"/>
          </a:p>
        </p:txBody>
      </p:sp>
      <p:sp>
        <p:nvSpPr>
          <p:cNvPr id="4" name="Marcador de número de diapositiva 3"/>
          <p:cNvSpPr>
            <a:spLocks noGrp="1"/>
          </p:cNvSpPr>
          <p:nvPr>
            <p:ph type="sldNum" sz="quarter" idx="10"/>
          </p:nvPr>
        </p:nvSpPr>
        <p:spPr/>
        <p:txBody>
          <a:bodyPr/>
          <a:lstStyle/>
          <a:p>
            <a:pPr rtl="0"/>
            <a:fld id="{8DAEC444-603B-4F09-9A06-5917518DD901}" type="slidenum">
              <a:rPr lang="es-ES" noProof="0" smtClean="0"/>
              <a:t>2</a:t>
            </a:fld>
            <a:endParaRPr lang="es-ES" noProof="0" dirty="0"/>
          </a:p>
        </p:txBody>
      </p:sp>
    </p:spTree>
    <p:extLst>
      <p:ext uri="{BB962C8B-B14F-4D97-AF65-F5344CB8AC3E}">
        <p14:creationId xmlns:p14="http://schemas.microsoft.com/office/powerpoint/2010/main" val="2223755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ángulo"/>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ctrTitle"/>
          </p:nvPr>
        </p:nvSpPr>
        <p:spPr>
          <a:xfrm>
            <a:off x="838201" y="4114800"/>
            <a:ext cx="10515598" cy="1158446"/>
          </a:xfrm>
        </p:spPr>
        <p:txBody>
          <a:bodyPr rtlCol="0" anchor="b">
            <a:normAutofit/>
          </a:bodyPr>
          <a:lstStyle>
            <a:lvl1pPr algn="l">
              <a:defRPr sz="5200">
                <a:solidFill>
                  <a:schemeClr val="tx1"/>
                </a:solidFill>
              </a:defRPr>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838201" y="5338170"/>
            <a:ext cx="10515598" cy="474836"/>
          </a:xfrm>
        </p:spPr>
        <p:txBody>
          <a:bodyPr rtlCol="0"/>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endParaRPr lang="es-ES" noProof="0" dirty="0"/>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lvl1pPr>
              <a:defRPr/>
            </a:lvl1pPr>
          </a:lstStyle>
          <a:p>
            <a:fld id="{0C863A0B-0AB0-4A00-A4B2-3FF1454F4C71}" type="datetime1">
              <a:rPr lang="es-ES" noProof="0" smtClean="0"/>
              <a:pPr/>
              <a:t>04/09/2018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741693" y="365125"/>
            <a:ext cx="1600200" cy="5811838"/>
          </a:xfrm>
        </p:spPr>
        <p:txBody>
          <a:bodyPr vert="eaVert" rtlCol="0"/>
          <a:lstStyle>
            <a:lvl1pPr>
              <a:defRPr/>
            </a:lvl1pPr>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838200" y="365125"/>
            <a:ext cx="8534400" cy="5811838"/>
          </a:xfrm>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lvl1pPr>
              <a:defRPr/>
            </a:lvl1pPr>
          </a:lstStyle>
          <a:p>
            <a:fld id="{944B7F50-4B16-4A43-AC5E-B60D726CE620}" type="datetime1">
              <a:rPr lang="es-ES" noProof="0" smtClean="0"/>
              <a:pPr/>
              <a:t>04/09/2018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pie de página 3"/>
          <p:cNvSpPr>
            <a:spLocks noGrp="1"/>
          </p:cNvSpPr>
          <p:nvPr>
            <p:ph type="ftr" sz="quarter" idx="11"/>
          </p:nvPr>
        </p:nvSpPr>
        <p:spPr/>
        <p:txBody>
          <a:bodyPr rtlCol="0"/>
          <a:lstStyle/>
          <a:p>
            <a:pPr rtl="0"/>
            <a:endParaRPr lang="es-ES" noProof="0" dirty="0"/>
          </a:p>
        </p:txBody>
      </p:sp>
      <p:sp>
        <p:nvSpPr>
          <p:cNvPr id="4" name="Marcador de posición de fecha 4"/>
          <p:cNvSpPr>
            <a:spLocks noGrp="1"/>
          </p:cNvSpPr>
          <p:nvPr>
            <p:ph type="dt" sz="half" idx="10"/>
          </p:nvPr>
        </p:nvSpPr>
        <p:spPr/>
        <p:txBody>
          <a:bodyPr rtlCol="0"/>
          <a:lstStyle/>
          <a:p>
            <a:pPr rtl="0"/>
            <a:fld id="{46F2B14F-3395-4E65-8AC3-52BC76612979}" type="datetime1">
              <a:rPr lang="es-ES" noProof="0" smtClean="0"/>
              <a:t>04/09/2018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ángulo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841248" y="3429000"/>
            <a:ext cx="9601200" cy="1838519"/>
          </a:xfrm>
        </p:spPr>
        <p:txBody>
          <a:bodyPr rtlCol="0" anchor="b">
            <a:normAutofit/>
          </a:bodyPr>
          <a:lstStyle>
            <a:lvl1pPr>
              <a:defRPr sz="5200">
                <a:solidFill>
                  <a:schemeClr val="bg1"/>
                </a:solidFill>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841248" y="5340096"/>
            <a:ext cx="9601200" cy="475488"/>
          </a:xfrm>
        </p:spPr>
        <p:txBody>
          <a:bodyPr rtlCol="0"/>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a:t>Editar los estilos de texto del patrón</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1145224"/>
          </a:xfrm>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838200" y="1825625"/>
            <a:ext cx="5029200" cy="4351338"/>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324600" y="1825625"/>
            <a:ext cx="5029200" cy="4351338"/>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p>
            <a:pPr rtl="0"/>
            <a:fld id="{C4664A15-61A4-40CE-9F54-1A4B860DCEAD}" type="datetime1">
              <a:rPr lang="es-ES" noProof="0" smtClean="0"/>
              <a:t>04/09/2018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839788" y="1828800"/>
            <a:ext cx="5029200" cy="685800"/>
          </a:xfrm>
        </p:spPr>
        <p:txBody>
          <a:bodyPr rtlCol="0"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4" name="Marcador de posición de contenido 3"/>
          <p:cNvSpPr>
            <a:spLocks noGrp="1"/>
          </p:cNvSpPr>
          <p:nvPr>
            <p:ph sz="half" idx="2"/>
          </p:nvPr>
        </p:nvSpPr>
        <p:spPr>
          <a:xfrm>
            <a:off x="839788" y="2514600"/>
            <a:ext cx="5029200" cy="3675063"/>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326188" y="1828800"/>
            <a:ext cx="5029200" cy="685800"/>
          </a:xfrm>
        </p:spPr>
        <p:txBody>
          <a:bodyPr rtlCol="0"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6" name="Marcador de posición de contenido 5"/>
          <p:cNvSpPr>
            <a:spLocks noGrp="1"/>
          </p:cNvSpPr>
          <p:nvPr>
            <p:ph sz="quarter" idx="4"/>
          </p:nvPr>
        </p:nvSpPr>
        <p:spPr>
          <a:xfrm>
            <a:off x="6326188" y="2514600"/>
            <a:ext cx="5029200" cy="3675063"/>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8" name="Marcador de posición de pie de página 6"/>
          <p:cNvSpPr>
            <a:spLocks noGrp="1"/>
          </p:cNvSpPr>
          <p:nvPr>
            <p:ph type="ftr" sz="quarter" idx="11"/>
          </p:nvPr>
        </p:nvSpPr>
        <p:spPr/>
        <p:txBody>
          <a:bodyPr rtlCol="0"/>
          <a:lstStyle/>
          <a:p>
            <a:pPr rtl="0"/>
            <a:endParaRPr lang="es-ES" noProof="0" dirty="0"/>
          </a:p>
        </p:txBody>
      </p:sp>
      <p:sp>
        <p:nvSpPr>
          <p:cNvPr id="7" name="Marcador de posición de fecha 7"/>
          <p:cNvSpPr>
            <a:spLocks noGrp="1"/>
          </p:cNvSpPr>
          <p:nvPr>
            <p:ph type="dt" sz="half" idx="10"/>
          </p:nvPr>
        </p:nvSpPr>
        <p:spPr/>
        <p:txBody>
          <a:bodyPr rtlCol="0"/>
          <a:lstStyle/>
          <a:p>
            <a:pPr rtl="0"/>
            <a:fld id="{F5F397B3-1B87-43FA-8C97-E72B844712DC}" type="datetime1">
              <a:rPr lang="es-ES" noProof="0" smtClean="0"/>
              <a:t>04/09/2018</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4" name="Marcador de posición de pie de página 2"/>
          <p:cNvSpPr>
            <a:spLocks noGrp="1"/>
          </p:cNvSpPr>
          <p:nvPr>
            <p:ph type="ftr" sz="quarter" idx="11"/>
          </p:nvPr>
        </p:nvSpPr>
        <p:spPr/>
        <p:txBody>
          <a:bodyPr rtlCol="0"/>
          <a:lstStyle/>
          <a:p>
            <a:pPr rtl="0"/>
            <a:endParaRPr lang="es-ES" noProof="0" dirty="0"/>
          </a:p>
        </p:txBody>
      </p:sp>
      <p:sp>
        <p:nvSpPr>
          <p:cNvPr id="3" name="Marcador de posición de fecha 3"/>
          <p:cNvSpPr>
            <a:spLocks noGrp="1"/>
          </p:cNvSpPr>
          <p:nvPr>
            <p:ph type="dt" sz="half" idx="10"/>
          </p:nvPr>
        </p:nvSpPr>
        <p:spPr/>
        <p:txBody>
          <a:bodyPr rtlCol="0"/>
          <a:lstStyle>
            <a:lvl1pPr>
              <a:defRPr/>
            </a:lvl1pPr>
          </a:lstStyle>
          <a:p>
            <a:fld id="{90AC6B63-9EA6-453A-9419-839BA22E14BD}" type="datetime1">
              <a:rPr lang="es-ES" smtClean="0"/>
              <a:pPr/>
              <a:t>04/09/2018</a:t>
            </a:fld>
            <a:endParaRPr lang="es-ES" dirty="0"/>
          </a:p>
        </p:txBody>
      </p:sp>
      <p:sp>
        <p:nvSpPr>
          <p:cNvPr id="5" name="Marcador de posición de número de diapositiva 4"/>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Marcador de pie de página 1"/>
          <p:cNvSpPr>
            <a:spLocks noGrp="1"/>
          </p:cNvSpPr>
          <p:nvPr>
            <p:ph type="ftr" sz="quarter" idx="11"/>
          </p:nvPr>
        </p:nvSpPr>
        <p:spPr/>
        <p:txBody>
          <a:bodyPr rtlCol="0"/>
          <a:lstStyle/>
          <a:p>
            <a:pPr rtl="0"/>
            <a:endParaRPr lang="es-ES" noProof="0" dirty="0"/>
          </a:p>
        </p:txBody>
      </p:sp>
      <p:sp>
        <p:nvSpPr>
          <p:cNvPr id="2" name="Marcador de posición de fecha 2"/>
          <p:cNvSpPr>
            <a:spLocks noGrp="1"/>
          </p:cNvSpPr>
          <p:nvPr>
            <p:ph type="dt" sz="half" idx="10"/>
          </p:nvPr>
        </p:nvSpPr>
        <p:spPr/>
        <p:txBody>
          <a:bodyPr rtlCol="0"/>
          <a:lstStyle>
            <a:lvl1pPr>
              <a:defRPr/>
            </a:lvl1pPr>
          </a:lstStyle>
          <a:p>
            <a:fld id="{56991A91-982D-4D0A-97BA-3C973229C17D}" type="datetime1">
              <a:rPr lang="es-ES" noProof="0" smtClean="0"/>
              <a:pPr/>
              <a:t>04/09/2018</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7924800" y="1524000"/>
            <a:ext cx="3429000" cy="1905000"/>
          </a:xfrm>
        </p:spPr>
        <p:txBody>
          <a:bodyPr rtlCol="0" anchor="b">
            <a:normAutofit/>
          </a:bodyPr>
          <a:lstStyle>
            <a:lvl1pPr>
              <a:defRPr sz="3400"/>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838200" y="685800"/>
            <a:ext cx="6400800" cy="52578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7924800" y="3581400"/>
            <a:ext cx="3429000" cy="1828800"/>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p>
            <a:pPr rtl="0"/>
            <a:fld id="{AA2A4C16-5248-430E-B264-231FA6214EAA}" type="datetime1">
              <a:rPr lang="es-ES" noProof="0" smtClean="0"/>
              <a:t>04/09/2018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924800" y="1527048"/>
            <a:ext cx="3429000" cy="1901952"/>
          </a:xfrm>
        </p:spPr>
        <p:txBody>
          <a:bodyPr rtlCol="0" anchor="b">
            <a:normAutofit/>
          </a:bodyPr>
          <a:lstStyle>
            <a:lvl1pPr>
              <a:defRPr sz="3400"/>
            </a:lvl1pPr>
          </a:lstStyle>
          <a:p>
            <a:pPr rtl="0"/>
            <a:r>
              <a:rPr lang="es-ES" noProof="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838198" y="685800"/>
            <a:ext cx="6400800" cy="5257800"/>
          </a:xfrm>
        </p:spPr>
        <p:txBody>
          <a:bodyPr rtlCol="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7924800" y="3581400"/>
            <a:ext cx="3428999" cy="1828800"/>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Editar los estilos de texto del patrón</a:t>
            </a:r>
          </a:p>
        </p:txBody>
      </p:sp>
      <p:sp>
        <p:nvSpPr>
          <p:cNvPr id="6" name="Marcador de posición de pie de página 4"/>
          <p:cNvSpPr>
            <a:spLocks noGrp="1"/>
          </p:cNvSpPr>
          <p:nvPr>
            <p:ph type="ftr" sz="quarter" idx="11"/>
          </p:nvPr>
        </p:nvSpPr>
        <p:spPr/>
        <p:txBody>
          <a:bodyPr rtlCol="0"/>
          <a:lstStyle/>
          <a:p>
            <a:pPr rtl="0"/>
            <a:endParaRPr lang="es-ES" noProof="0" dirty="0"/>
          </a:p>
        </p:txBody>
      </p:sp>
      <p:sp>
        <p:nvSpPr>
          <p:cNvPr id="5" name="Marcador de posición de fecha 5"/>
          <p:cNvSpPr>
            <a:spLocks noGrp="1"/>
          </p:cNvSpPr>
          <p:nvPr>
            <p:ph type="dt" sz="half" idx="10"/>
          </p:nvPr>
        </p:nvSpPr>
        <p:spPr/>
        <p:txBody>
          <a:bodyPr rtlCol="0"/>
          <a:lstStyle>
            <a:lvl1pPr>
              <a:defRPr/>
            </a:lvl1pPr>
          </a:lstStyle>
          <a:p>
            <a:fld id="{4D8792BC-57D2-4D97-9D81-68C5B807A8FB}" type="datetime1">
              <a:rPr lang="es-ES" noProof="0" smtClean="0"/>
              <a:pPr/>
              <a:t>04/09/2018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B13333A4-2EF1-4B79-B68C-AB20E66B4822}" type="slidenum">
              <a:rPr lang="es-ES" noProof="0" smtClean="0"/>
              <a:t>‹Nº›</a:t>
            </a:fld>
            <a:endParaRPr lang="es-ES" noProof="0" dirty="0"/>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Marcador de posición de título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osición de pie de página 3"/>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1100">
                <a:solidFill>
                  <a:schemeClr val="bg1">
                    <a:lumMod val="40000"/>
                    <a:lumOff val="60000"/>
                  </a:schemeClr>
                </a:solidFill>
              </a:defRPr>
            </a:lvl1pPr>
          </a:lstStyle>
          <a:p>
            <a:pPr rtl="0"/>
            <a:endParaRPr lang="es-ES" noProof="0" dirty="0"/>
          </a:p>
        </p:txBody>
      </p:sp>
      <p:sp>
        <p:nvSpPr>
          <p:cNvPr id="4" name="Marcador de posición de fecha 4"/>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fld id="{670DFA3D-F034-4938-9094-D7E14211575F}" type="datetime1">
              <a:rPr lang="es-ES" noProof="0" smtClean="0"/>
              <a:pPr/>
              <a:t>04/09/2018</a:t>
            </a:fld>
            <a:endParaRPr lang="es-ES" noProof="0" dirty="0"/>
          </a:p>
        </p:txBody>
      </p:sp>
      <p:sp>
        <p:nvSpPr>
          <p:cNvPr id="6" name="Marcador de posición de número de diapositiva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1100">
                <a:solidFill>
                  <a:schemeClr val="bg1">
                    <a:lumMod val="40000"/>
                    <a:lumOff val="60000"/>
                  </a:schemeClr>
                </a:solidFill>
              </a:defRPr>
            </a:lvl1pPr>
          </a:lstStyle>
          <a:p>
            <a:pPr rtl="0"/>
            <a:fld id="{B13333A4-2EF1-4B79-B68C-AB20E66B4822}" type="slidenum">
              <a:rPr lang="es-ES" noProof="0" smtClean="0"/>
              <a:pPr rtl="0"/>
              <a:t>‹Nº›</a:t>
            </a:fld>
            <a:endParaRPr lang="es-ES" noProof="0" dirty="0"/>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38201" y="3947366"/>
            <a:ext cx="10515598" cy="1628222"/>
          </a:xfrm>
        </p:spPr>
        <p:txBody>
          <a:bodyPr rtlCol="0">
            <a:normAutofit/>
          </a:bodyPr>
          <a:lstStyle/>
          <a:p>
            <a:pPr algn="ctr"/>
            <a:r>
              <a:rPr lang="es-MX" sz="3600" dirty="0"/>
              <a:t>Unidad 1.</a:t>
            </a:r>
            <a:br>
              <a:rPr lang="es-MX" sz="3600" dirty="0"/>
            </a:br>
            <a:r>
              <a:rPr lang="es-MX" sz="3600" dirty="0"/>
              <a:t> Introducción al estudio de la ciencia geográfica </a:t>
            </a:r>
            <a:br>
              <a:rPr lang="es-MX" sz="3600" dirty="0"/>
            </a:br>
            <a:endParaRPr lang="es-ES" sz="3600" dirty="0"/>
          </a:p>
        </p:txBody>
      </p:sp>
      <p:sp>
        <p:nvSpPr>
          <p:cNvPr id="3" name="Subtítulo 2"/>
          <p:cNvSpPr>
            <a:spLocks noGrp="1"/>
          </p:cNvSpPr>
          <p:nvPr>
            <p:ph type="subTitle" idx="1"/>
          </p:nvPr>
        </p:nvSpPr>
        <p:spPr>
          <a:xfrm>
            <a:off x="227348" y="5132364"/>
            <a:ext cx="11737304" cy="886448"/>
          </a:xfrm>
        </p:spPr>
        <p:txBody>
          <a:bodyPr rtlCol="0">
            <a:normAutofit fontScale="70000" lnSpcReduction="20000"/>
          </a:bodyPr>
          <a:lstStyle/>
          <a:p>
            <a:pPr algn="ctr" rtl="0"/>
            <a:r>
              <a:rPr lang="es-ES" dirty="0"/>
              <a:t>GEOGRAFÍA FÍSICA</a:t>
            </a:r>
          </a:p>
          <a:p>
            <a:pPr algn="ctr" rtl="0"/>
            <a:r>
              <a:rPr lang="es-ES" dirty="0"/>
              <a:t>COORDENADAS GEOGRÁFICAS Y HUSOS HOARARIOS</a:t>
            </a:r>
          </a:p>
          <a:p>
            <a:pPr algn="ctr" rtl="0"/>
            <a:endParaRPr lang="es-ES" dirty="0"/>
          </a:p>
          <a:p>
            <a:pPr algn="r" rtl="0"/>
            <a:r>
              <a:rPr lang="es-ES" dirty="0"/>
              <a:t>ELABORÓ: M. EN D.T. AURORA VÁZQUEZ MONTALVO</a:t>
            </a:r>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A8E8851-5860-465F-9D71-1A04B3DACE23}"/>
              </a:ext>
            </a:extLst>
          </p:cNvPr>
          <p:cNvPicPr>
            <a:picLocks noChangeAspect="1"/>
          </p:cNvPicPr>
          <p:nvPr/>
        </p:nvPicPr>
        <p:blipFill>
          <a:blip r:embed="rId2"/>
          <a:stretch>
            <a:fillRect/>
          </a:stretch>
        </p:blipFill>
        <p:spPr>
          <a:xfrm>
            <a:off x="1271464" y="258955"/>
            <a:ext cx="8444630" cy="6340090"/>
          </a:xfrm>
          <a:prstGeom prst="rect">
            <a:avLst/>
          </a:prstGeom>
        </p:spPr>
      </p:pic>
    </p:spTree>
    <p:extLst>
      <p:ext uri="{BB962C8B-B14F-4D97-AF65-F5344CB8AC3E}">
        <p14:creationId xmlns:p14="http://schemas.microsoft.com/office/powerpoint/2010/main" val="1443791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9560B0F-5339-442C-9C45-D68910DBC71A}"/>
              </a:ext>
            </a:extLst>
          </p:cNvPr>
          <p:cNvPicPr>
            <a:picLocks noChangeAspect="1"/>
          </p:cNvPicPr>
          <p:nvPr/>
        </p:nvPicPr>
        <p:blipFill rotWithShape="1">
          <a:blip r:embed="rId2"/>
          <a:srcRect l="31691" t="27939" r="5112" b="9033"/>
          <a:stretch/>
        </p:blipFill>
        <p:spPr>
          <a:xfrm>
            <a:off x="587388" y="340058"/>
            <a:ext cx="11017224" cy="6177883"/>
          </a:xfrm>
          <a:prstGeom prst="rect">
            <a:avLst/>
          </a:prstGeom>
        </p:spPr>
      </p:pic>
      <p:sp>
        <p:nvSpPr>
          <p:cNvPr id="3" name="Rectángulo 2">
            <a:extLst>
              <a:ext uri="{FF2B5EF4-FFF2-40B4-BE49-F238E27FC236}">
                <a16:creationId xmlns:a16="http://schemas.microsoft.com/office/drawing/2014/main" id="{6A89AF2B-D3AB-4FF5-AE4B-3A11DE5FB693}"/>
              </a:ext>
            </a:extLst>
          </p:cNvPr>
          <p:cNvSpPr/>
          <p:nvPr/>
        </p:nvSpPr>
        <p:spPr>
          <a:xfrm>
            <a:off x="8400256" y="6627168"/>
            <a:ext cx="6096000" cy="230832"/>
          </a:xfrm>
          <a:prstGeom prst="rect">
            <a:avLst/>
          </a:prstGeom>
        </p:spPr>
        <p:txBody>
          <a:bodyPr>
            <a:spAutoFit/>
          </a:bodyPr>
          <a:lstStyle/>
          <a:p>
            <a:r>
              <a:rPr lang="es-MX" sz="900" dirty="0"/>
              <a:t>https://www.bing.com/maps?q=san+petesburgo&amp;FORM=HDRSC4</a:t>
            </a:r>
          </a:p>
        </p:txBody>
      </p:sp>
    </p:spTree>
    <p:extLst>
      <p:ext uri="{BB962C8B-B14F-4D97-AF65-F5344CB8AC3E}">
        <p14:creationId xmlns:p14="http://schemas.microsoft.com/office/powerpoint/2010/main" val="2587331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24FF737-76CD-4981-B125-E850428B6386}"/>
              </a:ext>
            </a:extLst>
          </p:cNvPr>
          <p:cNvPicPr>
            <a:picLocks noChangeAspect="1"/>
          </p:cNvPicPr>
          <p:nvPr/>
        </p:nvPicPr>
        <p:blipFill>
          <a:blip r:embed="rId2"/>
          <a:stretch>
            <a:fillRect/>
          </a:stretch>
        </p:blipFill>
        <p:spPr>
          <a:xfrm>
            <a:off x="1343472" y="160581"/>
            <a:ext cx="8706686" cy="6352172"/>
          </a:xfrm>
          <a:prstGeom prst="rect">
            <a:avLst/>
          </a:prstGeom>
        </p:spPr>
      </p:pic>
      <p:sp>
        <p:nvSpPr>
          <p:cNvPr id="3" name="Rectángulo 2">
            <a:extLst>
              <a:ext uri="{FF2B5EF4-FFF2-40B4-BE49-F238E27FC236}">
                <a16:creationId xmlns:a16="http://schemas.microsoft.com/office/drawing/2014/main" id="{BE2BC05B-BF8B-47F9-B1E6-A5EC88B454C6}"/>
              </a:ext>
            </a:extLst>
          </p:cNvPr>
          <p:cNvSpPr/>
          <p:nvPr/>
        </p:nvSpPr>
        <p:spPr>
          <a:xfrm>
            <a:off x="6510637" y="6512753"/>
            <a:ext cx="5681363" cy="369332"/>
          </a:xfrm>
          <a:prstGeom prst="rect">
            <a:avLst/>
          </a:prstGeom>
        </p:spPr>
        <p:txBody>
          <a:bodyPr wrap="none">
            <a:spAutoFit/>
          </a:bodyPr>
          <a:lstStyle/>
          <a:p>
            <a:r>
              <a:rPr lang="es-MX" dirty="0"/>
              <a:t>https://es.slideshare.net/yoinesab/latitud-y-longitud</a:t>
            </a:r>
          </a:p>
        </p:txBody>
      </p:sp>
    </p:spTree>
    <p:extLst>
      <p:ext uri="{BB962C8B-B14F-4D97-AF65-F5344CB8AC3E}">
        <p14:creationId xmlns:p14="http://schemas.microsoft.com/office/powerpoint/2010/main" val="1441214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A9B8B8B-1DB1-4357-8399-4354E343B2C7}"/>
              </a:ext>
            </a:extLst>
          </p:cNvPr>
          <p:cNvSpPr>
            <a:spLocks noGrp="1"/>
          </p:cNvSpPr>
          <p:nvPr>
            <p:ph type="title"/>
          </p:nvPr>
        </p:nvSpPr>
        <p:spPr/>
        <p:txBody>
          <a:bodyPr>
            <a:noAutofit/>
          </a:bodyPr>
          <a:lstStyle/>
          <a:p>
            <a:pPr algn="ctr"/>
            <a:r>
              <a:rPr lang="es-MX" sz="8000" dirty="0"/>
              <a:t>ALTITUD</a:t>
            </a:r>
          </a:p>
        </p:txBody>
      </p:sp>
      <p:sp>
        <p:nvSpPr>
          <p:cNvPr id="3" name="Marcador de contenido 2">
            <a:extLst>
              <a:ext uri="{FF2B5EF4-FFF2-40B4-BE49-F238E27FC236}">
                <a16:creationId xmlns:a16="http://schemas.microsoft.com/office/drawing/2014/main" id="{A80F2289-3EB7-4715-A925-3185E3A2E1CE}"/>
              </a:ext>
            </a:extLst>
          </p:cNvPr>
          <p:cNvSpPr>
            <a:spLocks noGrp="1"/>
          </p:cNvSpPr>
          <p:nvPr>
            <p:ph idx="1"/>
          </p:nvPr>
        </p:nvSpPr>
        <p:spPr/>
        <p:txBody>
          <a:bodyPr>
            <a:normAutofit/>
          </a:bodyPr>
          <a:lstStyle/>
          <a:p>
            <a:pPr algn="just"/>
            <a:r>
              <a:rPr lang="es-MX" sz="2800" dirty="0"/>
              <a:t>DISTANCIA MEDIDA EN METROS DE UN PUNTO DE LA SUPERFICIE TERRESTRE A PARTIR DEL NIVEL MEDIO DEL MAR. LOS PUNTOS UBICADOS SOBRE EL NIVEL DEL MAR TENDRAN ALTITUD POSITIVA; EJEMPLO LA CIMA DEL EVEREST CON 8,848 MSNM, MIENTRAS QUE LOS PUNTOS UBICADOS BAJO EL NIVEL DEL MAR TENDRÁN ALTITUD NEGATIVA, POR EJEMPLO LA PROFUNDIDAD DEL MAR MUERTO QUE ESTA A -394 METROS DE ALTITUD.</a:t>
            </a:r>
          </a:p>
        </p:txBody>
      </p:sp>
      <p:pic>
        <p:nvPicPr>
          <p:cNvPr id="4" name="Imagen 3">
            <a:extLst>
              <a:ext uri="{FF2B5EF4-FFF2-40B4-BE49-F238E27FC236}">
                <a16:creationId xmlns:a16="http://schemas.microsoft.com/office/drawing/2014/main" id="{FBCA125F-6B7E-498B-8C57-FB767A2905D1}"/>
              </a:ext>
            </a:extLst>
          </p:cNvPr>
          <p:cNvPicPr>
            <a:picLocks noChangeAspect="1"/>
          </p:cNvPicPr>
          <p:nvPr/>
        </p:nvPicPr>
        <p:blipFill>
          <a:blip r:embed="rId2"/>
          <a:stretch>
            <a:fillRect/>
          </a:stretch>
        </p:blipFill>
        <p:spPr>
          <a:xfrm>
            <a:off x="9984432" y="6492238"/>
            <a:ext cx="2060627" cy="493819"/>
          </a:xfrm>
          <a:prstGeom prst="rect">
            <a:avLst/>
          </a:prstGeom>
        </p:spPr>
      </p:pic>
    </p:spTree>
    <p:extLst>
      <p:ext uri="{BB962C8B-B14F-4D97-AF65-F5344CB8AC3E}">
        <p14:creationId xmlns:p14="http://schemas.microsoft.com/office/powerpoint/2010/main" val="25848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F22725A-C2EF-4EB5-97BB-7E6E81FD3810}"/>
              </a:ext>
            </a:extLst>
          </p:cNvPr>
          <p:cNvPicPr>
            <a:picLocks noChangeAspect="1"/>
          </p:cNvPicPr>
          <p:nvPr/>
        </p:nvPicPr>
        <p:blipFill>
          <a:blip r:embed="rId2"/>
          <a:stretch>
            <a:fillRect/>
          </a:stretch>
        </p:blipFill>
        <p:spPr>
          <a:xfrm>
            <a:off x="2279576" y="188640"/>
            <a:ext cx="7272808" cy="6275729"/>
          </a:xfrm>
          <a:prstGeom prst="rect">
            <a:avLst/>
          </a:prstGeom>
        </p:spPr>
      </p:pic>
      <p:sp>
        <p:nvSpPr>
          <p:cNvPr id="6" name="Rectángulo 5">
            <a:extLst>
              <a:ext uri="{FF2B5EF4-FFF2-40B4-BE49-F238E27FC236}">
                <a16:creationId xmlns:a16="http://schemas.microsoft.com/office/drawing/2014/main" id="{63170853-BA7E-4628-AE03-3374CB0BC8A3}"/>
              </a:ext>
            </a:extLst>
          </p:cNvPr>
          <p:cNvSpPr/>
          <p:nvPr/>
        </p:nvSpPr>
        <p:spPr>
          <a:xfrm>
            <a:off x="6096000" y="6346194"/>
            <a:ext cx="6096000" cy="646331"/>
          </a:xfrm>
          <a:prstGeom prst="rect">
            <a:avLst/>
          </a:prstGeom>
        </p:spPr>
        <p:txBody>
          <a:bodyPr>
            <a:spAutoFit/>
          </a:bodyPr>
          <a:lstStyle/>
          <a:p>
            <a:r>
              <a:rPr lang="es-MX" sz="900" dirty="0"/>
              <a:t>https://www.bing.com/images/search?view=detailV2&amp;ccid=%2fou9xBMG&amp;id=9525E08F66C7324598D3EBA825F06153B7D3C24F&amp;thid=OIP._ou9xBMGpsSEEAtGlRZMKgHaGZ&amp;mediaurl=http%3a%2f%2ffactoresclimaticos.galeon.com%2faltitud.jpg&amp;exph=321&amp;expw=372&amp;q=ALTITUD&amp;simid=608012928974393116&amp;selectedIndex=1</a:t>
            </a:r>
          </a:p>
        </p:txBody>
      </p:sp>
    </p:spTree>
    <p:extLst>
      <p:ext uri="{BB962C8B-B14F-4D97-AF65-F5344CB8AC3E}">
        <p14:creationId xmlns:p14="http://schemas.microsoft.com/office/powerpoint/2010/main" val="3501378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17B5C7-F7CD-45CA-9AD4-A16D8058EC5F}"/>
              </a:ext>
            </a:extLst>
          </p:cNvPr>
          <p:cNvSpPr>
            <a:spLocks noGrp="1"/>
          </p:cNvSpPr>
          <p:nvPr>
            <p:ph type="title"/>
          </p:nvPr>
        </p:nvSpPr>
        <p:spPr/>
        <p:txBody>
          <a:bodyPr/>
          <a:lstStyle/>
          <a:p>
            <a:pPr algn="ctr"/>
            <a:r>
              <a:rPr lang="es-MX" dirty="0"/>
              <a:t>MONTAÑAS MÁS ALTAS EN MÉXICO</a:t>
            </a:r>
          </a:p>
        </p:txBody>
      </p:sp>
      <p:sp>
        <p:nvSpPr>
          <p:cNvPr id="3" name="Marcador de contenido 2">
            <a:extLst>
              <a:ext uri="{FF2B5EF4-FFF2-40B4-BE49-F238E27FC236}">
                <a16:creationId xmlns:a16="http://schemas.microsoft.com/office/drawing/2014/main" id="{1343E392-ED0C-49D5-A36F-CB41069D3DDB}"/>
              </a:ext>
            </a:extLst>
          </p:cNvPr>
          <p:cNvSpPr>
            <a:spLocks noGrp="1"/>
          </p:cNvSpPr>
          <p:nvPr>
            <p:ph idx="1"/>
          </p:nvPr>
        </p:nvSpPr>
        <p:spPr/>
        <p:txBody>
          <a:bodyPr>
            <a:normAutofit/>
          </a:bodyPr>
          <a:lstStyle/>
          <a:p>
            <a:pPr marL="0" indent="0" algn="just">
              <a:buNone/>
            </a:pPr>
            <a:r>
              <a:rPr lang="es-MX" sz="3200" dirty="0"/>
              <a:t>1.- PICO DE ORIZABA 5,610 MSNM.</a:t>
            </a:r>
          </a:p>
          <a:p>
            <a:pPr marL="0" indent="0" algn="just">
              <a:buNone/>
            </a:pPr>
            <a:r>
              <a:rPr lang="es-MX" sz="3200" dirty="0"/>
              <a:t>2.- POPOCATÉPETL 5,452 MSNM.</a:t>
            </a:r>
          </a:p>
          <a:p>
            <a:pPr marL="0" indent="0" algn="just">
              <a:buNone/>
            </a:pPr>
            <a:r>
              <a:rPr lang="es-MX" sz="3200" dirty="0"/>
              <a:t>3.- IZTACCÍHUATL 5,282 MSNM.</a:t>
            </a:r>
          </a:p>
          <a:p>
            <a:pPr marL="0" indent="0" algn="just">
              <a:buNone/>
            </a:pPr>
            <a:r>
              <a:rPr lang="es-MX" sz="3200" dirty="0"/>
              <a:t>4.- NEVADO DE TOLUCA 4,559 MSNM.</a:t>
            </a:r>
          </a:p>
          <a:p>
            <a:pPr marL="0" indent="0" algn="just">
              <a:buNone/>
            </a:pPr>
            <a:r>
              <a:rPr lang="es-MX" sz="3200" dirty="0"/>
              <a:t>5.- VOLCÁN SIERRA NEGRA (PUEBLA, EN EL PARQUE NACIONAL PICO DE ORIZABA) 4,580 MSNM.</a:t>
            </a:r>
          </a:p>
        </p:txBody>
      </p:sp>
    </p:spTree>
    <p:extLst>
      <p:ext uri="{BB962C8B-B14F-4D97-AF65-F5344CB8AC3E}">
        <p14:creationId xmlns:p14="http://schemas.microsoft.com/office/powerpoint/2010/main" val="3624185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073BFA-DC48-430D-BCEE-6FB7BB72A2B8}"/>
              </a:ext>
            </a:extLst>
          </p:cNvPr>
          <p:cNvSpPr>
            <a:spLocks noGrp="1"/>
          </p:cNvSpPr>
          <p:nvPr>
            <p:ph type="title"/>
          </p:nvPr>
        </p:nvSpPr>
        <p:spPr/>
        <p:txBody>
          <a:bodyPr>
            <a:noAutofit/>
          </a:bodyPr>
          <a:lstStyle/>
          <a:p>
            <a:pPr algn="ctr"/>
            <a:r>
              <a:rPr lang="es-MX" sz="8000" b="1" dirty="0"/>
              <a:t>EJERCICIOS</a:t>
            </a:r>
          </a:p>
        </p:txBody>
      </p:sp>
      <p:sp>
        <p:nvSpPr>
          <p:cNvPr id="3" name="Marcador de contenido 2">
            <a:extLst>
              <a:ext uri="{FF2B5EF4-FFF2-40B4-BE49-F238E27FC236}">
                <a16:creationId xmlns:a16="http://schemas.microsoft.com/office/drawing/2014/main" id="{B6F8D2F8-293F-4DE1-ABE0-B8B6597324AF}"/>
              </a:ext>
            </a:extLst>
          </p:cNvPr>
          <p:cNvSpPr>
            <a:spLocks noGrp="1"/>
          </p:cNvSpPr>
          <p:nvPr>
            <p:ph sz="half" idx="1"/>
          </p:nvPr>
        </p:nvSpPr>
        <p:spPr>
          <a:xfrm>
            <a:off x="3810000" y="2656931"/>
            <a:ext cx="5029200" cy="3735736"/>
          </a:xfrm>
        </p:spPr>
        <p:txBody>
          <a:bodyPr>
            <a:normAutofit fontScale="92500" lnSpcReduction="10000"/>
          </a:bodyPr>
          <a:lstStyle/>
          <a:p>
            <a:pPr algn="ctr"/>
            <a:endParaRPr lang="es-MX" sz="4400" dirty="0"/>
          </a:p>
          <a:p>
            <a:pPr algn="ctr"/>
            <a:endParaRPr lang="es-MX" sz="4400" dirty="0"/>
          </a:p>
          <a:p>
            <a:pPr marL="0" indent="0" algn="ctr">
              <a:buNone/>
            </a:pPr>
            <a:endParaRPr lang="es-MX" sz="2400" dirty="0"/>
          </a:p>
          <a:p>
            <a:pPr marL="0" indent="0" algn="ctr">
              <a:buNone/>
            </a:pPr>
            <a:r>
              <a:rPr lang="es-MX" sz="2400" dirty="0"/>
              <a:t>(  ) LATITUD NORTE O SUR </a:t>
            </a:r>
            <a:r>
              <a:rPr lang="es-MX" sz="2400" dirty="0">
                <a:solidFill>
                  <a:srgbClr val="FFFF00"/>
                </a:solidFill>
              </a:rPr>
              <a:t>PARALELOS</a:t>
            </a:r>
          </a:p>
          <a:p>
            <a:pPr marL="0" indent="0" algn="ctr">
              <a:buNone/>
            </a:pPr>
            <a:r>
              <a:rPr lang="es-MX" sz="2400" dirty="0"/>
              <a:t>(  ) LONGITUD OESTE O ESTE</a:t>
            </a:r>
          </a:p>
          <a:p>
            <a:pPr marL="0" indent="0" algn="ctr">
              <a:buNone/>
            </a:pPr>
            <a:r>
              <a:rPr lang="es-MX" sz="2400" dirty="0">
                <a:solidFill>
                  <a:srgbClr val="FFFF00"/>
                </a:solidFill>
              </a:rPr>
              <a:t>MERIDIANOS</a:t>
            </a:r>
          </a:p>
        </p:txBody>
      </p:sp>
      <p:pic>
        <p:nvPicPr>
          <p:cNvPr id="5" name="Imagen 4">
            <a:extLst>
              <a:ext uri="{FF2B5EF4-FFF2-40B4-BE49-F238E27FC236}">
                <a16:creationId xmlns:a16="http://schemas.microsoft.com/office/drawing/2014/main" id="{197240B4-2E8D-4329-81E6-59AF866908F1}"/>
              </a:ext>
            </a:extLst>
          </p:cNvPr>
          <p:cNvPicPr>
            <a:picLocks noChangeAspect="1"/>
          </p:cNvPicPr>
          <p:nvPr/>
        </p:nvPicPr>
        <p:blipFill rotWithShape="1">
          <a:blip r:embed="rId2"/>
          <a:srcRect l="73970" t="65809" r="407" b="18383"/>
          <a:stretch/>
        </p:blipFill>
        <p:spPr>
          <a:xfrm>
            <a:off x="3659301" y="1721261"/>
            <a:ext cx="5330598" cy="2407366"/>
          </a:xfrm>
          <a:prstGeom prst="rect">
            <a:avLst/>
          </a:prstGeom>
        </p:spPr>
      </p:pic>
      <p:sp>
        <p:nvSpPr>
          <p:cNvPr id="6" name="Rectángulo 5">
            <a:extLst>
              <a:ext uri="{FF2B5EF4-FFF2-40B4-BE49-F238E27FC236}">
                <a16:creationId xmlns:a16="http://schemas.microsoft.com/office/drawing/2014/main" id="{F3D87082-6C64-4355-8B21-7E150C72D994}"/>
              </a:ext>
            </a:extLst>
          </p:cNvPr>
          <p:cNvSpPr/>
          <p:nvPr/>
        </p:nvSpPr>
        <p:spPr>
          <a:xfrm>
            <a:off x="6324600" y="6476014"/>
            <a:ext cx="5573962" cy="369332"/>
          </a:xfrm>
          <a:prstGeom prst="rect">
            <a:avLst/>
          </a:prstGeom>
        </p:spPr>
        <p:txBody>
          <a:bodyPr wrap="none">
            <a:spAutoFit/>
          </a:bodyPr>
          <a:lstStyle/>
          <a:p>
            <a:r>
              <a:rPr lang="es-MX" dirty="0"/>
              <a:t>http://es.slideshare.net/yoinesab/latitud-y-longitud</a:t>
            </a:r>
          </a:p>
        </p:txBody>
      </p:sp>
    </p:spTree>
    <p:extLst>
      <p:ext uri="{BB962C8B-B14F-4D97-AF65-F5344CB8AC3E}">
        <p14:creationId xmlns:p14="http://schemas.microsoft.com/office/powerpoint/2010/main" val="1994360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79EE95-C2DD-45B3-BB68-2EB8E843C395}"/>
              </a:ext>
            </a:extLst>
          </p:cNvPr>
          <p:cNvSpPr>
            <a:spLocks noGrp="1"/>
          </p:cNvSpPr>
          <p:nvPr>
            <p:ph type="title"/>
          </p:nvPr>
        </p:nvSpPr>
        <p:spPr>
          <a:xfrm>
            <a:off x="838200" y="524549"/>
            <a:ext cx="10515600" cy="1145224"/>
          </a:xfrm>
        </p:spPr>
        <p:txBody>
          <a:bodyPr>
            <a:normAutofit fontScale="90000"/>
          </a:bodyPr>
          <a:lstStyle/>
          <a:p>
            <a:pPr algn="ctr"/>
            <a:r>
              <a:rPr lang="es-MX" sz="6000" b="1" dirty="0"/>
              <a:t>HUSOS HORARIOS</a:t>
            </a:r>
            <a:br>
              <a:rPr lang="es-MX" sz="6000" b="1" dirty="0"/>
            </a:br>
            <a:r>
              <a:rPr lang="es-MX" sz="6000" b="1" dirty="0"/>
              <a:t>O FRANJA HORARIA</a:t>
            </a:r>
          </a:p>
        </p:txBody>
      </p:sp>
      <p:sp>
        <p:nvSpPr>
          <p:cNvPr id="3" name="Marcador de contenido 2">
            <a:extLst>
              <a:ext uri="{FF2B5EF4-FFF2-40B4-BE49-F238E27FC236}">
                <a16:creationId xmlns:a16="http://schemas.microsoft.com/office/drawing/2014/main" id="{ED1E235A-7F6D-43B2-9C87-D38B15E7B0F3}"/>
              </a:ext>
            </a:extLst>
          </p:cNvPr>
          <p:cNvSpPr>
            <a:spLocks noGrp="1"/>
          </p:cNvSpPr>
          <p:nvPr>
            <p:ph idx="1"/>
          </p:nvPr>
        </p:nvSpPr>
        <p:spPr/>
        <p:txBody>
          <a:bodyPr>
            <a:normAutofit/>
          </a:bodyPr>
          <a:lstStyle/>
          <a:p>
            <a:pPr marL="0" indent="0" algn="just">
              <a:buNone/>
            </a:pPr>
            <a:r>
              <a:rPr lang="es-MX" sz="3600" dirty="0"/>
              <a:t>EN 1884 EN WASHINGTON SE LLEVÓ A CABO LA CONFERENCIA INTERNACIONAL DE MERIDIANOS, PARA ESTABLECER QUE LA CIRCINFERENCIA DE 360 GRADOS SE DIVIDIRIA EN FRANJAS DE 15 GRADOS CADA UNA PARA OBTENER EL 24 HUSOS HARARIOS, ES DECIR QUE CADA FRANJA REPFRESENTA UNA HORA DE TIEMPO.</a:t>
            </a:r>
          </a:p>
        </p:txBody>
      </p:sp>
      <p:sp>
        <p:nvSpPr>
          <p:cNvPr id="4" name="Rectángulo 3">
            <a:extLst>
              <a:ext uri="{FF2B5EF4-FFF2-40B4-BE49-F238E27FC236}">
                <a16:creationId xmlns:a16="http://schemas.microsoft.com/office/drawing/2014/main" id="{F7C3ED11-2A2F-4694-A4B4-1685CD755DFB}"/>
              </a:ext>
            </a:extLst>
          </p:cNvPr>
          <p:cNvSpPr/>
          <p:nvPr/>
        </p:nvSpPr>
        <p:spPr>
          <a:xfrm>
            <a:off x="8760296" y="6488668"/>
            <a:ext cx="3239990" cy="369332"/>
          </a:xfrm>
          <a:prstGeom prst="rect">
            <a:avLst/>
          </a:prstGeom>
        </p:spPr>
        <p:txBody>
          <a:bodyPr wrap="none">
            <a:spAutoFit/>
          </a:bodyPr>
          <a:lstStyle/>
          <a:p>
            <a:r>
              <a:rPr lang="es-MX" dirty="0"/>
              <a:t>De la Torre. J., et al. (2009). </a:t>
            </a:r>
          </a:p>
        </p:txBody>
      </p:sp>
    </p:spTree>
    <p:extLst>
      <p:ext uri="{BB962C8B-B14F-4D97-AF65-F5344CB8AC3E}">
        <p14:creationId xmlns:p14="http://schemas.microsoft.com/office/powerpoint/2010/main" val="135418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7FA17CF-5CBB-40C8-AE12-D473A92BA524}"/>
              </a:ext>
            </a:extLst>
          </p:cNvPr>
          <p:cNvSpPr>
            <a:spLocks noGrp="1"/>
          </p:cNvSpPr>
          <p:nvPr>
            <p:ph idx="1"/>
          </p:nvPr>
        </p:nvSpPr>
        <p:spPr>
          <a:xfrm>
            <a:off x="838200" y="332656"/>
            <a:ext cx="10515600" cy="5844307"/>
          </a:xfrm>
        </p:spPr>
        <p:txBody>
          <a:bodyPr>
            <a:normAutofit/>
          </a:bodyPr>
          <a:lstStyle/>
          <a:p>
            <a:pPr marL="0" indent="0" algn="ctr">
              <a:buNone/>
            </a:pPr>
            <a:r>
              <a:rPr lang="es-MX" sz="3200" dirty="0"/>
              <a:t>LA TIERRA GIRA 360 GRADOS EN 24 HORAS DE OESTE A ESTE</a:t>
            </a:r>
          </a:p>
          <a:p>
            <a:pPr marL="0" indent="0" algn="ctr">
              <a:buNone/>
            </a:pPr>
            <a:r>
              <a:rPr lang="es-MX" sz="3200" dirty="0"/>
              <a:t>360 GRADOS/ 24 HORAS= 15 GRADOS POR HORA</a:t>
            </a:r>
          </a:p>
          <a:p>
            <a:pPr marL="0" indent="0" algn="ctr">
              <a:buNone/>
            </a:pPr>
            <a:r>
              <a:rPr lang="es-MX" sz="3200" dirty="0"/>
              <a:t>1 HUSO= 15 GRADOS</a:t>
            </a:r>
          </a:p>
          <a:p>
            <a:pPr marL="0" indent="0" algn="ctr">
              <a:buNone/>
            </a:pPr>
            <a:r>
              <a:rPr lang="es-MX" sz="3200" dirty="0"/>
              <a:t>24 HORAS= 24 HUSOS</a:t>
            </a:r>
          </a:p>
          <a:p>
            <a:pPr marL="0" indent="0" algn="ctr">
              <a:buNone/>
            </a:pPr>
            <a:r>
              <a:rPr lang="es-MX" sz="3200" dirty="0"/>
              <a:t>ENTRE 1 USO Y OTRO HAY 1 HORA DE DIREFENCIA</a:t>
            </a:r>
          </a:p>
          <a:p>
            <a:pPr marL="0" indent="0" algn="ctr">
              <a:buNone/>
            </a:pPr>
            <a:r>
              <a:rPr lang="es-MX" sz="3200" dirty="0"/>
              <a:t>ESTE= 1 HORA MÁS</a:t>
            </a:r>
          </a:p>
          <a:p>
            <a:pPr marL="0" indent="0" algn="ctr">
              <a:buNone/>
            </a:pPr>
            <a:r>
              <a:rPr lang="es-MX" sz="3200" dirty="0"/>
              <a:t>0ESTE= 1 HORA MENOS</a:t>
            </a:r>
          </a:p>
        </p:txBody>
      </p:sp>
    </p:spTree>
    <p:extLst>
      <p:ext uri="{BB962C8B-B14F-4D97-AF65-F5344CB8AC3E}">
        <p14:creationId xmlns:p14="http://schemas.microsoft.com/office/powerpoint/2010/main" val="367026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B784ADA-0903-4E83-9770-1F222EAF4121}"/>
              </a:ext>
            </a:extLst>
          </p:cNvPr>
          <p:cNvPicPr>
            <a:picLocks noChangeAspect="1"/>
          </p:cNvPicPr>
          <p:nvPr/>
        </p:nvPicPr>
        <p:blipFill>
          <a:blip r:embed="rId2"/>
          <a:stretch>
            <a:fillRect/>
          </a:stretch>
        </p:blipFill>
        <p:spPr>
          <a:xfrm>
            <a:off x="479376" y="283692"/>
            <a:ext cx="11272678" cy="6238284"/>
          </a:xfrm>
          <a:prstGeom prst="rect">
            <a:avLst/>
          </a:prstGeom>
        </p:spPr>
      </p:pic>
      <p:sp>
        <p:nvSpPr>
          <p:cNvPr id="5" name="Rectángulo 4">
            <a:extLst>
              <a:ext uri="{FF2B5EF4-FFF2-40B4-BE49-F238E27FC236}">
                <a16:creationId xmlns:a16="http://schemas.microsoft.com/office/drawing/2014/main" id="{E83F14E1-C915-46E3-B10B-545044D41D31}"/>
              </a:ext>
            </a:extLst>
          </p:cNvPr>
          <p:cNvSpPr/>
          <p:nvPr/>
        </p:nvSpPr>
        <p:spPr>
          <a:xfrm>
            <a:off x="6188015" y="6521975"/>
            <a:ext cx="6035627" cy="369332"/>
          </a:xfrm>
          <a:prstGeom prst="rect">
            <a:avLst/>
          </a:prstGeom>
        </p:spPr>
        <p:txBody>
          <a:bodyPr wrap="none">
            <a:spAutoFit/>
          </a:bodyPr>
          <a:lstStyle/>
          <a:p>
            <a:r>
              <a:rPr lang="es-MX" dirty="0"/>
              <a:t>https://www.thinglink.com/scene/877627836163162112</a:t>
            </a:r>
          </a:p>
        </p:txBody>
      </p:sp>
    </p:spTree>
    <p:extLst>
      <p:ext uri="{BB962C8B-B14F-4D97-AF65-F5344CB8AC3E}">
        <p14:creationId xmlns:p14="http://schemas.microsoft.com/office/powerpoint/2010/main" val="338740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algn="ctr" rtl="0"/>
            <a:r>
              <a:rPr lang="es-ES" b="1" dirty="0"/>
              <a:t>¿QUÉ SON LAS COORDENADAS GEOGRÁFICAS?</a:t>
            </a:r>
          </a:p>
        </p:txBody>
      </p:sp>
      <p:sp>
        <p:nvSpPr>
          <p:cNvPr id="3" name="Marcador de posición de contenido 2"/>
          <p:cNvSpPr>
            <a:spLocks noGrp="1"/>
          </p:cNvSpPr>
          <p:nvPr>
            <p:ph idx="1"/>
          </p:nvPr>
        </p:nvSpPr>
        <p:spPr>
          <a:xfrm>
            <a:off x="838200" y="1825625"/>
            <a:ext cx="10515600" cy="4051647"/>
          </a:xfrm>
        </p:spPr>
        <p:txBody>
          <a:bodyPr rtlCol="0">
            <a:normAutofit fontScale="92500" lnSpcReduction="10000"/>
          </a:bodyPr>
          <a:lstStyle/>
          <a:p>
            <a:pPr marL="0" indent="0" algn="just" rtl="0">
              <a:buNone/>
            </a:pPr>
            <a:r>
              <a:rPr lang="es-ES" sz="4000" dirty="0"/>
              <a:t>SON UN SISTEMA O RED DE PARALELOS Y MERIDIANOS QUE PERMITEN UBICAR CUALQUIER PUNTO SOBRE LA SUPERFICIE TERRESTRE. </a:t>
            </a:r>
          </a:p>
          <a:p>
            <a:pPr marL="0" indent="0" algn="just" rtl="0">
              <a:buNone/>
            </a:pPr>
            <a:endParaRPr lang="es-ES" sz="4000" dirty="0"/>
          </a:p>
          <a:p>
            <a:pPr marL="0" indent="0" algn="just" rtl="0">
              <a:buNone/>
            </a:pPr>
            <a:r>
              <a:rPr lang="es-ES" sz="4000" dirty="0"/>
              <a:t>LAS COORDENADAS GEOGRÁFICAS SON: </a:t>
            </a:r>
            <a:r>
              <a:rPr lang="es-ES" sz="4000" b="1" dirty="0">
                <a:solidFill>
                  <a:srgbClr val="FFFF00"/>
                </a:solidFill>
              </a:rPr>
              <a:t>LATITUD, LONGITUD Y ALTITUD.</a:t>
            </a:r>
          </a:p>
          <a:p>
            <a:pPr rtl="0"/>
            <a:endParaRPr lang="es-ES" dirty="0"/>
          </a:p>
        </p:txBody>
      </p:sp>
      <p:sp>
        <p:nvSpPr>
          <p:cNvPr id="4" name="Rectángulo 3">
            <a:extLst>
              <a:ext uri="{FF2B5EF4-FFF2-40B4-BE49-F238E27FC236}">
                <a16:creationId xmlns:a16="http://schemas.microsoft.com/office/drawing/2014/main" id="{D8E74892-387F-4C5B-82F3-446390E2F747}"/>
              </a:ext>
            </a:extLst>
          </p:cNvPr>
          <p:cNvSpPr/>
          <p:nvPr/>
        </p:nvSpPr>
        <p:spPr>
          <a:xfrm>
            <a:off x="10056440" y="6481366"/>
            <a:ext cx="1976823" cy="369332"/>
          </a:xfrm>
          <a:prstGeom prst="rect">
            <a:avLst/>
          </a:prstGeom>
        </p:spPr>
        <p:txBody>
          <a:bodyPr wrap="none">
            <a:spAutoFit/>
          </a:bodyPr>
          <a:lstStyle/>
          <a:p>
            <a:r>
              <a:rPr lang="es-MX" dirty="0"/>
              <a:t>Rojas, L. (2007). </a:t>
            </a:r>
          </a:p>
        </p:txBody>
      </p:sp>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D1D28655-F212-4315-866C-DB386266D8DF}"/>
              </a:ext>
            </a:extLst>
          </p:cNvPr>
          <p:cNvPicPr>
            <a:picLocks noChangeAspect="1"/>
          </p:cNvPicPr>
          <p:nvPr/>
        </p:nvPicPr>
        <p:blipFill>
          <a:blip r:embed="rId2"/>
          <a:stretch>
            <a:fillRect/>
          </a:stretch>
        </p:blipFill>
        <p:spPr>
          <a:xfrm>
            <a:off x="1199456" y="0"/>
            <a:ext cx="9284523" cy="6546304"/>
          </a:xfrm>
          <a:prstGeom prst="rect">
            <a:avLst/>
          </a:prstGeom>
        </p:spPr>
      </p:pic>
      <p:sp>
        <p:nvSpPr>
          <p:cNvPr id="3" name="Rectángulo 2">
            <a:extLst>
              <a:ext uri="{FF2B5EF4-FFF2-40B4-BE49-F238E27FC236}">
                <a16:creationId xmlns:a16="http://schemas.microsoft.com/office/drawing/2014/main" id="{DC5CCCF8-0F21-4C39-8879-8EACDC2F2E6A}"/>
              </a:ext>
            </a:extLst>
          </p:cNvPr>
          <p:cNvSpPr/>
          <p:nvPr/>
        </p:nvSpPr>
        <p:spPr>
          <a:xfrm>
            <a:off x="7536160" y="6546304"/>
            <a:ext cx="6096000" cy="276999"/>
          </a:xfrm>
          <a:prstGeom prst="rect">
            <a:avLst/>
          </a:prstGeom>
        </p:spPr>
        <p:txBody>
          <a:bodyPr>
            <a:spAutoFit/>
          </a:bodyPr>
          <a:lstStyle/>
          <a:p>
            <a:r>
              <a:rPr lang="es-MX" sz="1200" dirty="0"/>
              <a:t>http://www.slideshare.net/Sandy-66/husos-horarios-57532227</a:t>
            </a:r>
          </a:p>
        </p:txBody>
      </p:sp>
    </p:spTree>
    <p:extLst>
      <p:ext uri="{BB962C8B-B14F-4D97-AF65-F5344CB8AC3E}">
        <p14:creationId xmlns:p14="http://schemas.microsoft.com/office/powerpoint/2010/main" val="420999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67BB55-83DE-4CDB-8CC3-210A0D1C0467}"/>
              </a:ext>
            </a:extLst>
          </p:cNvPr>
          <p:cNvSpPr>
            <a:spLocks noGrp="1"/>
          </p:cNvSpPr>
          <p:nvPr>
            <p:ph type="title"/>
          </p:nvPr>
        </p:nvSpPr>
        <p:spPr/>
        <p:txBody>
          <a:bodyPr>
            <a:noAutofit/>
          </a:bodyPr>
          <a:lstStyle/>
          <a:p>
            <a:pPr algn="ctr"/>
            <a:r>
              <a:rPr lang="es-MX" sz="8000" dirty="0"/>
              <a:t>EJERCICIOS</a:t>
            </a:r>
          </a:p>
        </p:txBody>
      </p:sp>
      <p:sp>
        <p:nvSpPr>
          <p:cNvPr id="3" name="Marcador de contenido 2">
            <a:extLst>
              <a:ext uri="{FF2B5EF4-FFF2-40B4-BE49-F238E27FC236}">
                <a16:creationId xmlns:a16="http://schemas.microsoft.com/office/drawing/2014/main" id="{B040AD14-29F0-449C-AA8E-DB521C86609B}"/>
              </a:ext>
            </a:extLst>
          </p:cNvPr>
          <p:cNvSpPr>
            <a:spLocks noGrp="1"/>
          </p:cNvSpPr>
          <p:nvPr>
            <p:ph idx="1"/>
          </p:nvPr>
        </p:nvSpPr>
        <p:spPr>
          <a:xfrm>
            <a:off x="-96688" y="1430439"/>
            <a:ext cx="10515600" cy="4351338"/>
          </a:xfrm>
        </p:spPr>
        <p:txBody>
          <a:bodyPr>
            <a:normAutofit/>
          </a:bodyPr>
          <a:lstStyle/>
          <a:p>
            <a:pPr marL="0" indent="0" algn="ctr">
              <a:buNone/>
            </a:pPr>
            <a:r>
              <a:rPr lang="es-MX" sz="2400" dirty="0"/>
              <a:t>1 HORA= 15 GRADOS= 1 HUSO</a:t>
            </a:r>
          </a:p>
          <a:p>
            <a:pPr marL="0" indent="0" algn="ctr">
              <a:buNone/>
            </a:pPr>
            <a:r>
              <a:rPr lang="es-MX" sz="2400" dirty="0"/>
              <a:t>SI UN PUNTO DE LONGITUD 15 GRADOS ESTE SON LAS 9:00 HORAS ¿QUÉ HORA SERÁ EN EL PUNTO SITUADO EN LONGITUD 120 GRADOS ESTE?</a:t>
            </a:r>
          </a:p>
          <a:p>
            <a:pPr marL="0" indent="0" algn="ctr">
              <a:buNone/>
            </a:pPr>
            <a:r>
              <a:rPr lang="es-MX" sz="2400" dirty="0"/>
              <a:t>120 GRADOS – 15 GRADOS= 105 GRADOS</a:t>
            </a:r>
          </a:p>
          <a:p>
            <a:pPr marL="0" indent="0" algn="ctr">
              <a:buNone/>
            </a:pPr>
            <a:r>
              <a:rPr lang="es-MX" sz="2400" dirty="0"/>
              <a:t>105 GRADOS/ 15 GRADOS= 7</a:t>
            </a:r>
          </a:p>
          <a:p>
            <a:pPr marL="0" indent="0" algn="ctr">
              <a:buNone/>
            </a:pPr>
            <a:r>
              <a:rPr lang="es-MX" sz="2400" dirty="0"/>
              <a:t>105 GRADOS= 7 HUSOS</a:t>
            </a:r>
          </a:p>
          <a:p>
            <a:pPr marL="0" indent="0" algn="ctr">
              <a:buNone/>
            </a:pPr>
            <a:r>
              <a:rPr lang="es-MX" sz="2400" dirty="0"/>
              <a:t>7 HORAS + 9 HORAS = 16 HORAS</a:t>
            </a:r>
          </a:p>
        </p:txBody>
      </p:sp>
      <p:pic>
        <p:nvPicPr>
          <p:cNvPr id="4" name="Imagen 3">
            <a:extLst>
              <a:ext uri="{FF2B5EF4-FFF2-40B4-BE49-F238E27FC236}">
                <a16:creationId xmlns:a16="http://schemas.microsoft.com/office/drawing/2014/main" id="{114C3976-8B17-49EC-BC2C-7B946F49775C}"/>
              </a:ext>
            </a:extLst>
          </p:cNvPr>
          <p:cNvPicPr>
            <a:picLocks noChangeAspect="1"/>
          </p:cNvPicPr>
          <p:nvPr/>
        </p:nvPicPr>
        <p:blipFill rotWithShape="1">
          <a:blip r:embed="rId2"/>
          <a:srcRect l="42322" t="32141" r="20470" b="24788"/>
          <a:stretch/>
        </p:blipFill>
        <p:spPr>
          <a:xfrm>
            <a:off x="7680176" y="3870073"/>
            <a:ext cx="4545294" cy="2958049"/>
          </a:xfrm>
          <a:prstGeom prst="rect">
            <a:avLst/>
          </a:prstGeom>
        </p:spPr>
      </p:pic>
      <p:pic>
        <p:nvPicPr>
          <p:cNvPr id="5" name="Imagen 4">
            <a:extLst>
              <a:ext uri="{FF2B5EF4-FFF2-40B4-BE49-F238E27FC236}">
                <a16:creationId xmlns:a16="http://schemas.microsoft.com/office/drawing/2014/main" id="{4895DAA6-9823-426B-BDFE-2703DD227F9C}"/>
              </a:ext>
            </a:extLst>
          </p:cNvPr>
          <p:cNvPicPr>
            <a:picLocks noChangeAspect="1"/>
          </p:cNvPicPr>
          <p:nvPr/>
        </p:nvPicPr>
        <p:blipFill>
          <a:blip r:embed="rId3"/>
          <a:stretch>
            <a:fillRect/>
          </a:stretch>
        </p:blipFill>
        <p:spPr>
          <a:xfrm>
            <a:off x="-35565" y="4960063"/>
            <a:ext cx="2603173" cy="1835724"/>
          </a:xfrm>
          <a:prstGeom prst="rect">
            <a:avLst/>
          </a:prstGeom>
        </p:spPr>
      </p:pic>
    </p:spTree>
    <p:extLst>
      <p:ext uri="{BB962C8B-B14F-4D97-AF65-F5344CB8AC3E}">
        <p14:creationId xmlns:p14="http://schemas.microsoft.com/office/powerpoint/2010/main" val="26078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EB54532-54D9-44BB-8AD6-8313D9FF39E2}"/>
              </a:ext>
            </a:extLst>
          </p:cNvPr>
          <p:cNvPicPr>
            <a:picLocks noChangeAspect="1"/>
          </p:cNvPicPr>
          <p:nvPr/>
        </p:nvPicPr>
        <p:blipFill rotWithShape="1">
          <a:blip r:embed="rId2"/>
          <a:srcRect l="30510" t="14283" r="19288" b="6929"/>
          <a:stretch/>
        </p:blipFill>
        <p:spPr>
          <a:xfrm>
            <a:off x="551384" y="7708"/>
            <a:ext cx="7772399" cy="6858000"/>
          </a:xfrm>
          <a:prstGeom prst="rect">
            <a:avLst/>
          </a:prstGeom>
        </p:spPr>
      </p:pic>
      <p:pic>
        <p:nvPicPr>
          <p:cNvPr id="3" name="Imagen 2">
            <a:extLst>
              <a:ext uri="{FF2B5EF4-FFF2-40B4-BE49-F238E27FC236}">
                <a16:creationId xmlns:a16="http://schemas.microsoft.com/office/drawing/2014/main" id="{11295BFE-37E5-4B5A-8177-EBF2033CFA06}"/>
              </a:ext>
            </a:extLst>
          </p:cNvPr>
          <p:cNvPicPr>
            <a:picLocks noChangeAspect="1"/>
          </p:cNvPicPr>
          <p:nvPr/>
        </p:nvPicPr>
        <p:blipFill>
          <a:blip r:embed="rId3"/>
          <a:stretch>
            <a:fillRect/>
          </a:stretch>
        </p:blipFill>
        <p:spPr>
          <a:xfrm>
            <a:off x="8627297" y="6453336"/>
            <a:ext cx="3700593" cy="493819"/>
          </a:xfrm>
          <a:prstGeom prst="rect">
            <a:avLst/>
          </a:prstGeom>
        </p:spPr>
      </p:pic>
    </p:spTree>
    <p:extLst>
      <p:ext uri="{BB962C8B-B14F-4D97-AF65-F5344CB8AC3E}">
        <p14:creationId xmlns:p14="http://schemas.microsoft.com/office/powerpoint/2010/main" val="212788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5A5340-3DD1-4F58-AAE6-487352486DE2}"/>
              </a:ext>
            </a:extLst>
          </p:cNvPr>
          <p:cNvSpPr>
            <a:spLocks noGrp="1"/>
          </p:cNvSpPr>
          <p:nvPr>
            <p:ph type="title"/>
          </p:nvPr>
        </p:nvSpPr>
        <p:spPr/>
        <p:txBody>
          <a:bodyPr>
            <a:normAutofit/>
          </a:bodyPr>
          <a:lstStyle/>
          <a:p>
            <a:pPr algn="ctr"/>
            <a:r>
              <a:rPr lang="es-MX" sz="6000" dirty="0"/>
              <a:t>ESTACIONES DEL AÑO</a:t>
            </a:r>
          </a:p>
        </p:txBody>
      </p:sp>
      <p:sp>
        <p:nvSpPr>
          <p:cNvPr id="3" name="Marcador de contenido 2">
            <a:extLst>
              <a:ext uri="{FF2B5EF4-FFF2-40B4-BE49-F238E27FC236}">
                <a16:creationId xmlns:a16="http://schemas.microsoft.com/office/drawing/2014/main" id="{8C7B2EA1-6E20-4520-BF4B-41D869C8D31D}"/>
              </a:ext>
            </a:extLst>
          </p:cNvPr>
          <p:cNvSpPr>
            <a:spLocks noGrp="1"/>
          </p:cNvSpPr>
          <p:nvPr>
            <p:ph idx="1"/>
          </p:nvPr>
        </p:nvSpPr>
        <p:spPr>
          <a:xfrm>
            <a:off x="838200" y="1700808"/>
            <a:ext cx="10515600" cy="4608512"/>
          </a:xfrm>
        </p:spPr>
        <p:txBody>
          <a:bodyPr>
            <a:normAutofit/>
          </a:bodyPr>
          <a:lstStyle/>
          <a:p>
            <a:pPr algn="just"/>
            <a:r>
              <a:rPr lang="es-MX" sz="2400" dirty="0"/>
              <a:t>El inicio y el fin de las estaciones está marcado por los solsticios y equinoccios. Solsticio quiere decir “Sol que se detiene” y equinoccio “días y noches iguales” Hay dos equinoccios (uno de primavera y uno de otoño) y dos solsticios (uno de verano y otro de invierno) en el transcurso del año.</a:t>
            </a:r>
          </a:p>
          <a:p>
            <a:pPr algn="just"/>
            <a:r>
              <a:rPr lang="es-MX" sz="2400" dirty="0"/>
              <a:t>El equinoccio ocurre en las dos únicas fechas en que los días y las noches duran 12 horas en el Ecuador y los rayos del Sol caen perpendiculares al Ecuador, marcando el inicio de la primavera en el hemisferio norte y del otoño en el hemisferio sur.</a:t>
            </a:r>
          </a:p>
          <a:p>
            <a:pPr algn="just"/>
            <a:r>
              <a:rPr lang="es-MX" sz="2400" dirty="0"/>
              <a:t>El solsticio corresponde a dos fechas en las que la duración del día y de la noche es desigual; durante esta época, los rayos del Sol caen verticalmente sobre uno de los trópicos. </a:t>
            </a:r>
          </a:p>
          <a:p>
            <a:endParaRPr lang="es-MX" dirty="0"/>
          </a:p>
          <a:p>
            <a:pPr marL="0" indent="0">
              <a:buNone/>
            </a:pPr>
            <a:endParaRPr lang="es-MX" dirty="0"/>
          </a:p>
        </p:txBody>
      </p:sp>
      <p:sp>
        <p:nvSpPr>
          <p:cNvPr id="4" name="Rectángulo 3">
            <a:extLst>
              <a:ext uri="{FF2B5EF4-FFF2-40B4-BE49-F238E27FC236}">
                <a16:creationId xmlns:a16="http://schemas.microsoft.com/office/drawing/2014/main" id="{11E4C5EE-1608-4823-A155-538E51A4DA81}"/>
              </a:ext>
            </a:extLst>
          </p:cNvPr>
          <p:cNvSpPr/>
          <p:nvPr/>
        </p:nvSpPr>
        <p:spPr>
          <a:xfrm>
            <a:off x="8400256" y="6492238"/>
            <a:ext cx="3632726" cy="369332"/>
          </a:xfrm>
          <a:prstGeom prst="rect">
            <a:avLst/>
          </a:prstGeom>
        </p:spPr>
        <p:txBody>
          <a:bodyPr wrap="none">
            <a:spAutoFit/>
          </a:bodyPr>
          <a:lstStyle/>
          <a:p>
            <a:r>
              <a:rPr lang="es-MX" dirty="0"/>
              <a:t>Barrera, N. &amp; Palma, A. (2008). </a:t>
            </a:r>
          </a:p>
        </p:txBody>
      </p:sp>
    </p:spTree>
    <p:extLst>
      <p:ext uri="{BB962C8B-B14F-4D97-AF65-F5344CB8AC3E}">
        <p14:creationId xmlns:p14="http://schemas.microsoft.com/office/powerpoint/2010/main" val="201006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4155F031-13C7-4CC9-8810-AEFE5DB4B661}"/>
              </a:ext>
            </a:extLst>
          </p:cNvPr>
          <p:cNvPicPr>
            <a:picLocks noGrp="1" noChangeAspect="1"/>
          </p:cNvPicPr>
          <p:nvPr>
            <p:ph idx="1"/>
          </p:nvPr>
        </p:nvPicPr>
        <p:blipFill rotWithShape="1">
          <a:blip r:embed="rId2"/>
          <a:srcRect l="21593" t="18955" r="7390" b="10309"/>
          <a:stretch/>
        </p:blipFill>
        <p:spPr>
          <a:xfrm>
            <a:off x="623392" y="285131"/>
            <a:ext cx="11167733" cy="6253932"/>
          </a:xfrm>
          <a:prstGeom prst="rect">
            <a:avLst/>
          </a:prstGeom>
        </p:spPr>
      </p:pic>
      <p:sp>
        <p:nvSpPr>
          <p:cNvPr id="5" name="Rectángulo 4">
            <a:extLst>
              <a:ext uri="{FF2B5EF4-FFF2-40B4-BE49-F238E27FC236}">
                <a16:creationId xmlns:a16="http://schemas.microsoft.com/office/drawing/2014/main" id="{59FF6830-39A9-45FF-A149-64231E0A740F}"/>
              </a:ext>
            </a:extLst>
          </p:cNvPr>
          <p:cNvSpPr/>
          <p:nvPr/>
        </p:nvSpPr>
        <p:spPr>
          <a:xfrm>
            <a:off x="8688288" y="6539062"/>
            <a:ext cx="3632726" cy="369332"/>
          </a:xfrm>
          <a:prstGeom prst="rect">
            <a:avLst/>
          </a:prstGeom>
        </p:spPr>
        <p:txBody>
          <a:bodyPr wrap="none">
            <a:spAutoFit/>
          </a:bodyPr>
          <a:lstStyle/>
          <a:p>
            <a:r>
              <a:rPr lang="es-MX" dirty="0"/>
              <a:t>Barrera, N. &amp; Palma, A. (2008). </a:t>
            </a:r>
          </a:p>
        </p:txBody>
      </p:sp>
    </p:spTree>
    <p:extLst>
      <p:ext uri="{BB962C8B-B14F-4D97-AF65-F5344CB8AC3E}">
        <p14:creationId xmlns:p14="http://schemas.microsoft.com/office/powerpoint/2010/main" val="55329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A93E64-6EDA-435E-A079-6905AD91D1F4}"/>
              </a:ext>
            </a:extLst>
          </p:cNvPr>
          <p:cNvSpPr>
            <a:spLocks noGrp="1"/>
          </p:cNvSpPr>
          <p:nvPr>
            <p:ph type="title"/>
          </p:nvPr>
        </p:nvSpPr>
        <p:spPr/>
        <p:txBody>
          <a:bodyPr/>
          <a:lstStyle/>
          <a:p>
            <a:pPr algn="ctr"/>
            <a:r>
              <a:rPr lang="es-MX" dirty="0"/>
              <a:t>REFERENCIAS</a:t>
            </a:r>
          </a:p>
        </p:txBody>
      </p:sp>
      <p:sp>
        <p:nvSpPr>
          <p:cNvPr id="3" name="Marcador de contenido 2">
            <a:extLst>
              <a:ext uri="{FF2B5EF4-FFF2-40B4-BE49-F238E27FC236}">
                <a16:creationId xmlns:a16="http://schemas.microsoft.com/office/drawing/2014/main" id="{E5D728EF-81CD-4A48-866F-BC6763A88086}"/>
              </a:ext>
            </a:extLst>
          </p:cNvPr>
          <p:cNvSpPr>
            <a:spLocks noGrp="1"/>
          </p:cNvSpPr>
          <p:nvPr>
            <p:ph idx="1"/>
          </p:nvPr>
        </p:nvSpPr>
        <p:spPr/>
        <p:txBody>
          <a:bodyPr/>
          <a:lstStyle/>
          <a:p>
            <a:r>
              <a:rPr lang="es-MX" dirty="0"/>
              <a:t>Barrera, N. &amp; Palma, A. (2008). Geografía. México: Secretaría de Educación de Veracruz.</a:t>
            </a:r>
          </a:p>
          <a:p>
            <a:r>
              <a:rPr lang="es-MX" dirty="0"/>
              <a:t>De la Torre. J., et al. (2009). Geografía. México: Mc Graw Hill.</a:t>
            </a:r>
          </a:p>
          <a:p>
            <a:r>
              <a:rPr lang="es-MX" dirty="0"/>
              <a:t>Rojas, L. (2007). Geografía. México: Thomson.</a:t>
            </a:r>
          </a:p>
          <a:p>
            <a:pPr marL="0" indent="0">
              <a:buNone/>
            </a:pPr>
            <a:endParaRPr lang="es-MX" dirty="0"/>
          </a:p>
        </p:txBody>
      </p:sp>
    </p:spTree>
    <p:extLst>
      <p:ext uri="{BB962C8B-B14F-4D97-AF65-F5344CB8AC3E}">
        <p14:creationId xmlns:p14="http://schemas.microsoft.com/office/powerpoint/2010/main" val="3174839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EF01A5-39AE-461F-84BF-7C05FB2B61AA}"/>
              </a:ext>
            </a:extLst>
          </p:cNvPr>
          <p:cNvSpPr>
            <a:spLocks noGrp="1"/>
          </p:cNvSpPr>
          <p:nvPr>
            <p:ph type="title"/>
          </p:nvPr>
        </p:nvSpPr>
        <p:spPr>
          <a:xfrm>
            <a:off x="838200" y="260648"/>
            <a:ext cx="10515600" cy="1145224"/>
          </a:xfrm>
        </p:spPr>
        <p:txBody>
          <a:bodyPr>
            <a:noAutofit/>
          </a:bodyPr>
          <a:lstStyle/>
          <a:p>
            <a:pPr algn="ctr"/>
            <a:r>
              <a:rPr lang="es-MX" sz="8000" b="1" dirty="0"/>
              <a:t>LATITUD</a:t>
            </a:r>
          </a:p>
        </p:txBody>
      </p:sp>
      <p:sp>
        <p:nvSpPr>
          <p:cNvPr id="3" name="Marcador de contenido 2">
            <a:extLst>
              <a:ext uri="{FF2B5EF4-FFF2-40B4-BE49-F238E27FC236}">
                <a16:creationId xmlns:a16="http://schemas.microsoft.com/office/drawing/2014/main" id="{F9F497F1-B4C8-42C8-8C17-0AC9AB6B11F1}"/>
              </a:ext>
            </a:extLst>
          </p:cNvPr>
          <p:cNvSpPr>
            <a:spLocks noGrp="1"/>
          </p:cNvSpPr>
          <p:nvPr>
            <p:ph idx="1"/>
          </p:nvPr>
        </p:nvSpPr>
        <p:spPr>
          <a:xfrm>
            <a:off x="838199" y="1628800"/>
            <a:ext cx="10515600" cy="4351338"/>
          </a:xfrm>
        </p:spPr>
        <p:txBody>
          <a:bodyPr>
            <a:noAutofit/>
          </a:bodyPr>
          <a:lstStyle/>
          <a:p>
            <a:pPr marL="0" indent="0" algn="just">
              <a:buNone/>
            </a:pPr>
            <a:r>
              <a:rPr lang="es-MX" sz="2400" dirty="0"/>
              <a:t>DISTANCIA MEDIDA EN GRADOS, MINUTOS Y SEGUNDOS DE UN PUNTO DE LA SUPERFICIE TERRESTRE, TOMANDO COMO REFERENCIA AL ECUADOR COMO A LOS 0 GRADOS Y AUMENTA LATITUDINALMENTE HASTA LOS POLOS (NORTE Y SUR) A LOS 90 GRADOS, ASI LA LATITUD MÁXIMA DE UN PUNTO EN LA SUPERFICIE ES DE 90 GRADOS. </a:t>
            </a:r>
          </a:p>
          <a:p>
            <a:pPr marL="0" indent="0" algn="just">
              <a:buNone/>
            </a:pPr>
            <a:r>
              <a:rPr lang="es-MX" sz="2400" dirty="0"/>
              <a:t>LOS PUNTOS ARRIBA DEL ECUADOR HASTA 90 GRADOS (POLO NORTE TENDRÁN LATITUD NORTE Y TODOS LOS PUNTOS DEBAJO DEL ECUADOR HSTA 90 GRADSOS (POLO SUR) TENDRÁN LATITUD SUR.</a:t>
            </a:r>
          </a:p>
          <a:p>
            <a:pPr marL="0" indent="0" algn="just">
              <a:buNone/>
            </a:pPr>
            <a:r>
              <a:rPr lang="es-MX" sz="2400" dirty="0"/>
              <a:t>TODOS LOS PUNTOS UBICADOS SOBRE UN MISMO PARALELO TENDRÁN LA MISMA LATITUD Y LOS GRADOS SE OBTENDRÁN DE LA PARTE DERECHA E IZQUIERDA DEL MAPA.</a:t>
            </a:r>
          </a:p>
          <a:p>
            <a:pPr marL="0" indent="0" algn="just">
              <a:buNone/>
            </a:pPr>
            <a:endParaRPr lang="es-MX" sz="2800" dirty="0"/>
          </a:p>
        </p:txBody>
      </p:sp>
      <p:sp>
        <p:nvSpPr>
          <p:cNvPr id="4" name="Rectángulo 3">
            <a:extLst>
              <a:ext uri="{FF2B5EF4-FFF2-40B4-BE49-F238E27FC236}">
                <a16:creationId xmlns:a16="http://schemas.microsoft.com/office/drawing/2014/main" id="{F99B9774-789D-433F-8432-B80C25EC93B6}"/>
              </a:ext>
            </a:extLst>
          </p:cNvPr>
          <p:cNvSpPr/>
          <p:nvPr/>
        </p:nvSpPr>
        <p:spPr>
          <a:xfrm>
            <a:off x="10365388" y="6488668"/>
            <a:ext cx="1976823" cy="369332"/>
          </a:xfrm>
          <a:prstGeom prst="rect">
            <a:avLst/>
          </a:prstGeom>
        </p:spPr>
        <p:txBody>
          <a:bodyPr wrap="none">
            <a:spAutoFit/>
          </a:bodyPr>
          <a:lstStyle/>
          <a:p>
            <a:r>
              <a:rPr lang="es-MX" dirty="0"/>
              <a:t>Rojas, L. (2007). </a:t>
            </a:r>
          </a:p>
        </p:txBody>
      </p:sp>
    </p:spTree>
    <p:extLst>
      <p:ext uri="{BB962C8B-B14F-4D97-AF65-F5344CB8AC3E}">
        <p14:creationId xmlns:p14="http://schemas.microsoft.com/office/powerpoint/2010/main" val="3199279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B63E578-EE20-499F-B635-E2F65F14EC5B}"/>
              </a:ext>
            </a:extLst>
          </p:cNvPr>
          <p:cNvPicPr>
            <a:picLocks noChangeAspect="1"/>
          </p:cNvPicPr>
          <p:nvPr/>
        </p:nvPicPr>
        <p:blipFill rotWithShape="1">
          <a:blip r:embed="rId2"/>
          <a:srcRect l="1083" r="50000"/>
          <a:stretch/>
        </p:blipFill>
        <p:spPr>
          <a:xfrm>
            <a:off x="2855640" y="313516"/>
            <a:ext cx="6096000" cy="6230967"/>
          </a:xfrm>
          <a:prstGeom prst="rect">
            <a:avLst/>
          </a:prstGeom>
        </p:spPr>
      </p:pic>
      <p:sp>
        <p:nvSpPr>
          <p:cNvPr id="3" name="Rectángulo 2">
            <a:extLst>
              <a:ext uri="{FF2B5EF4-FFF2-40B4-BE49-F238E27FC236}">
                <a16:creationId xmlns:a16="http://schemas.microsoft.com/office/drawing/2014/main" id="{34A896EE-0B20-4129-8D91-5475C2C189C9}"/>
              </a:ext>
            </a:extLst>
          </p:cNvPr>
          <p:cNvSpPr/>
          <p:nvPr/>
        </p:nvSpPr>
        <p:spPr>
          <a:xfrm>
            <a:off x="7176120" y="6672548"/>
            <a:ext cx="6096000" cy="230832"/>
          </a:xfrm>
          <a:prstGeom prst="rect">
            <a:avLst/>
          </a:prstGeom>
        </p:spPr>
        <p:txBody>
          <a:bodyPr>
            <a:spAutoFit/>
          </a:bodyPr>
          <a:lstStyle/>
          <a:p>
            <a:r>
              <a:rPr lang="es-MX" sz="900" dirty="0"/>
              <a:t>http://manualdelcientifico.blogspot.com/2016/02/como-situarnos-en-el-espacio-terrestre.html</a:t>
            </a:r>
          </a:p>
        </p:txBody>
      </p:sp>
    </p:spTree>
    <p:extLst>
      <p:ext uri="{BB962C8B-B14F-4D97-AF65-F5344CB8AC3E}">
        <p14:creationId xmlns:p14="http://schemas.microsoft.com/office/powerpoint/2010/main" val="1529116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407DD7F-A1DA-4A56-B0C4-3AE17C8DB6CC}"/>
              </a:ext>
            </a:extLst>
          </p:cNvPr>
          <p:cNvPicPr>
            <a:picLocks noChangeAspect="1"/>
          </p:cNvPicPr>
          <p:nvPr/>
        </p:nvPicPr>
        <p:blipFill rotWithShape="1">
          <a:blip r:embed="rId2"/>
          <a:srcRect r="29856" b="50000"/>
          <a:stretch/>
        </p:blipFill>
        <p:spPr>
          <a:xfrm>
            <a:off x="839416" y="548680"/>
            <a:ext cx="10225850" cy="5472608"/>
          </a:xfrm>
          <a:prstGeom prst="rect">
            <a:avLst/>
          </a:prstGeom>
        </p:spPr>
      </p:pic>
      <p:sp>
        <p:nvSpPr>
          <p:cNvPr id="3" name="Rectángulo 2">
            <a:extLst>
              <a:ext uri="{FF2B5EF4-FFF2-40B4-BE49-F238E27FC236}">
                <a16:creationId xmlns:a16="http://schemas.microsoft.com/office/drawing/2014/main" id="{D02AB28C-AD4D-4271-AA9F-D2B435A47288}"/>
              </a:ext>
            </a:extLst>
          </p:cNvPr>
          <p:cNvSpPr/>
          <p:nvPr/>
        </p:nvSpPr>
        <p:spPr>
          <a:xfrm>
            <a:off x="5591944" y="6021288"/>
            <a:ext cx="5573962" cy="369332"/>
          </a:xfrm>
          <a:prstGeom prst="rect">
            <a:avLst/>
          </a:prstGeom>
        </p:spPr>
        <p:txBody>
          <a:bodyPr wrap="none">
            <a:spAutoFit/>
          </a:bodyPr>
          <a:lstStyle/>
          <a:p>
            <a:r>
              <a:rPr lang="es-MX" dirty="0"/>
              <a:t>http://es.slideshare.net/yoinesab/latitud-y-longitud</a:t>
            </a:r>
          </a:p>
        </p:txBody>
      </p:sp>
    </p:spTree>
    <p:extLst>
      <p:ext uri="{BB962C8B-B14F-4D97-AF65-F5344CB8AC3E}">
        <p14:creationId xmlns:p14="http://schemas.microsoft.com/office/powerpoint/2010/main" val="2266544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1B4029-3FD1-4880-A460-796CA2611465}"/>
              </a:ext>
            </a:extLst>
          </p:cNvPr>
          <p:cNvSpPr>
            <a:spLocks noGrp="1"/>
          </p:cNvSpPr>
          <p:nvPr>
            <p:ph type="title"/>
          </p:nvPr>
        </p:nvSpPr>
        <p:spPr/>
        <p:txBody>
          <a:bodyPr>
            <a:noAutofit/>
          </a:bodyPr>
          <a:lstStyle/>
          <a:p>
            <a:pPr algn="ctr"/>
            <a:r>
              <a:rPr lang="es-MX" sz="8000" dirty="0"/>
              <a:t>LONGITUD</a:t>
            </a:r>
          </a:p>
        </p:txBody>
      </p:sp>
      <p:sp>
        <p:nvSpPr>
          <p:cNvPr id="3" name="Marcador de contenido 2">
            <a:extLst>
              <a:ext uri="{FF2B5EF4-FFF2-40B4-BE49-F238E27FC236}">
                <a16:creationId xmlns:a16="http://schemas.microsoft.com/office/drawing/2014/main" id="{2ED4C640-6DF9-4F47-A4F0-60555F34F3E2}"/>
              </a:ext>
            </a:extLst>
          </p:cNvPr>
          <p:cNvSpPr>
            <a:spLocks noGrp="1"/>
          </p:cNvSpPr>
          <p:nvPr>
            <p:ph idx="1"/>
          </p:nvPr>
        </p:nvSpPr>
        <p:spPr>
          <a:xfrm>
            <a:off x="838200" y="1510350"/>
            <a:ext cx="10515600" cy="4798970"/>
          </a:xfrm>
        </p:spPr>
        <p:txBody>
          <a:bodyPr/>
          <a:lstStyle/>
          <a:p>
            <a:pPr algn="just"/>
            <a:r>
              <a:rPr lang="es-MX" sz="2400" dirty="0"/>
              <a:t>DISTANCIA MEDIDA EN GRADOS, MINUTOS Y SEGUNDOS DE CUALQUIER PUNTO DE LA SUPERFICIE TERRESTRE A PARTIR DEL MERIDIANO DE GREENWICH.</a:t>
            </a:r>
          </a:p>
          <a:p>
            <a:pPr algn="just"/>
            <a:r>
              <a:rPr lang="es-MX" sz="2400" dirty="0"/>
              <a:t>TODOS LOS PUNTOS UBICADOS A LA DERECHA DEL MERIDIANO TENDRAN LONGITUD ESTE Y LOS QUE SE UBIQUEN EN LA IZQUIERDA TENDRAN LONGITUD OESTE. </a:t>
            </a:r>
          </a:p>
          <a:p>
            <a:pPr algn="just"/>
            <a:r>
              <a:rPr lang="es-MX" sz="2400" dirty="0"/>
              <a:t>LA LONGITUD COMIENZA A MEDIRSE A PARTIR DEL MERIDIANO O GRADOS Y AUMENTA HASTA  180 GRADOS AL ESTE Y AL OESTE.</a:t>
            </a:r>
          </a:p>
          <a:p>
            <a:pPr algn="just"/>
            <a:r>
              <a:rPr lang="es-MX" sz="2400" dirty="0"/>
              <a:t>TODOS LOS PUNTOS UBICADOS SOBRE EL MISMO MERIDIANO TENDRÁN LA MISMA LONGITUD. LOS GRADOS SE OBTIENEN DE LA PARTE SUPERIOR O INFERIOR DEL MAPA.</a:t>
            </a:r>
          </a:p>
          <a:p>
            <a:endParaRPr lang="es-MX" dirty="0"/>
          </a:p>
        </p:txBody>
      </p:sp>
      <p:pic>
        <p:nvPicPr>
          <p:cNvPr id="4" name="Imagen 3">
            <a:extLst>
              <a:ext uri="{FF2B5EF4-FFF2-40B4-BE49-F238E27FC236}">
                <a16:creationId xmlns:a16="http://schemas.microsoft.com/office/drawing/2014/main" id="{A8BA65FE-7ED5-4E92-BBE1-26A5165EE175}"/>
              </a:ext>
            </a:extLst>
          </p:cNvPr>
          <p:cNvPicPr>
            <a:picLocks noChangeAspect="1"/>
          </p:cNvPicPr>
          <p:nvPr/>
        </p:nvPicPr>
        <p:blipFill>
          <a:blip r:embed="rId2"/>
          <a:stretch>
            <a:fillRect/>
          </a:stretch>
        </p:blipFill>
        <p:spPr>
          <a:xfrm>
            <a:off x="10112847" y="6466572"/>
            <a:ext cx="2060627" cy="493819"/>
          </a:xfrm>
          <a:prstGeom prst="rect">
            <a:avLst/>
          </a:prstGeom>
        </p:spPr>
      </p:pic>
    </p:spTree>
    <p:extLst>
      <p:ext uri="{BB962C8B-B14F-4D97-AF65-F5344CB8AC3E}">
        <p14:creationId xmlns:p14="http://schemas.microsoft.com/office/powerpoint/2010/main" val="542383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736E742-5F95-4E84-BDAC-8FA87850E4A6}"/>
              </a:ext>
            </a:extLst>
          </p:cNvPr>
          <p:cNvPicPr>
            <a:picLocks noChangeAspect="1"/>
          </p:cNvPicPr>
          <p:nvPr/>
        </p:nvPicPr>
        <p:blipFill rotWithShape="1">
          <a:blip r:embed="rId2"/>
          <a:srcRect l="50000"/>
          <a:stretch/>
        </p:blipFill>
        <p:spPr>
          <a:xfrm>
            <a:off x="2351584" y="72108"/>
            <a:ext cx="6560883" cy="6560883"/>
          </a:xfrm>
          <a:prstGeom prst="rect">
            <a:avLst/>
          </a:prstGeom>
        </p:spPr>
      </p:pic>
      <p:pic>
        <p:nvPicPr>
          <p:cNvPr id="3" name="Imagen 2">
            <a:extLst>
              <a:ext uri="{FF2B5EF4-FFF2-40B4-BE49-F238E27FC236}">
                <a16:creationId xmlns:a16="http://schemas.microsoft.com/office/drawing/2014/main" id="{48AF72F8-39A6-420B-AB1A-91419EE9B9EC}"/>
              </a:ext>
            </a:extLst>
          </p:cNvPr>
          <p:cNvPicPr>
            <a:picLocks noChangeAspect="1"/>
          </p:cNvPicPr>
          <p:nvPr/>
        </p:nvPicPr>
        <p:blipFill>
          <a:blip r:embed="rId3"/>
          <a:stretch>
            <a:fillRect/>
          </a:stretch>
        </p:blipFill>
        <p:spPr>
          <a:xfrm>
            <a:off x="6960096" y="6632991"/>
            <a:ext cx="6096528" cy="249958"/>
          </a:xfrm>
          <a:prstGeom prst="rect">
            <a:avLst/>
          </a:prstGeom>
        </p:spPr>
      </p:pic>
    </p:spTree>
    <p:extLst>
      <p:ext uri="{BB962C8B-B14F-4D97-AF65-F5344CB8AC3E}">
        <p14:creationId xmlns:p14="http://schemas.microsoft.com/office/powerpoint/2010/main" val="115467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7FF993B-4799-42F3-A006-658B1A67E3E1}"/>
              </a:ext>
            </a:extLst>
          </p:cNvPr>
          <p:cNvPicPr>
            <a:picLocks noChangeAspect="1"/>
          </p:cNvPicPr>
          <p:nvPr/>
        </p:nvPicPr>
        <p:blipFill rotWithShape="1">
          <a:blip r:embed="rId2"/>
          <a:srcRect l="2602" t="48422" r="28671" b="4230"/>
          <a:stretch/>
        </p:blipFill>
        <p:spPr>
          <a:xfrm>
            <a:off x="623391" y="598341"/>
            <a:ext cx="10902011" cy="5638971"/>
          </a:xfrm>
          <a:prstGeom prst="rect">
            <a:avLst/>
          </a:prstGeom>
        </p:spPr>
      </p:pic>
      <p:sp>
        <p:nvSpPr>
          <p:cNvPr id="3" name="Rectángulo 2">
            <a:extLst>
              <a:ext uri="{FF2B5EF4-FFF2-40B4-BE49-F238E27FC236}">
                <a16:creationId xmlns:a16="http://schemas.microsoft.com/office/drawing/2014/main" id="{E57B00CA-BEDF-4099-92CE-A3A4D2E1E189}"/>
              </a:ext>
            </a:extLst>
          </p:cNvPr>
          <p:cNvSpPr/>
          <p:nvPr/>
        </p:nvSpPr>
        <p:spPr>
          <a:xfrm>
            <a:off x="6312024" y="6237312"/>
            <a:ext cx="5573962" cy="369332"/>
          </a:xfrm>
          <a:prstGeom prst="rect">
            <a:avLst/>
          </a:prstGeom>
        </p:spPr>
        <p:txBody>
          <a:bodyPr wrap="none">
            <a:spAutoFit/>
          </a:bodyPr>
          <a:lstStyle/>
          <a:p>
            <a:r>
              <a:rPr lang="es-MX" dirty="0"/>
              <a:t>http://es.slideshare.net/yoinesab/latitud-y-longitud</a:t>
            </a:r>
          </a:p>
        </p:txBody>
      </p:sp>
    </p:spTree>
    <p:extLst>
      <p:ext uri="{BB962C8B-B14F-4D97-AF65-F5344CB8AC3E}">
        <p14:creationId xmlns:p14="http://schemas.microsoft.com/office/powerpoint/2010/main" val="2521248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7DD5918-648E-4F06-95BF-5EF6EA136DC5}"/>
              </a:ext>
            </a:extLst>
          </p:cNvPr>
          <p:cNvPicPr>
            <a:picLocks noChangeAspect="1"/>
          </p:cNvPicPr>
          <p:nvPr/>
        </p:nvPicPr>
        <p:blipFill>
          <a:blip r:embed="rId2"/>
          <a:stretch>
            <a:fillRect/>
          </a:stretch>
        </p:blipFill>
        <p:spPr>
          <a:xfrm>
            <a:off x="1703512" y="132538"/>
            <a:ext cx="8708457" cy="6375332"/>
          </a:xfrm>
          <a:prstGeom prst="rect">
            <a:avLst/>
          </a:prstGeom>
        </p:spPr>
      </p:pic>
      <p:sp>
        <p:nvSpPr>
          <p:cNvPr id="3" name="Rectángulo 2">
            <a:extLst>
              <a:ext uri="{FF2B5EF4-FFF2-40B4-BE49-F238E27FC236}">
                <a16:creationId xmlns:a16="http://schemas.microsoft.com/office/drawing/2014/main" id="{698D6F35-7F36-4D51-B800-8AAE8543AE11}"/>
              </a:ext>
            </a:extLst>
          </p:cNvPr>
          <p:cNvSpPr/>
          <p:nvPr/>
        </p:nvSpPr>
        <p:spPr>
          <a:xfrm>
            <a:off x="6618038" y="6476468"/>
            <a:ext cx="5573962" cy="369332"/>
          </a:xfrm>
          <a:prstGeom prst="rect">
            <a:avLst/>
          </a:prstGeom>
        </p:spPr>
        <p:txBody>
          <a:bodyPr wrap="none">
            <a:spAutoFit/>
          </a:bodyPr>
          <a:lstStyle/>
          <a:p>
            <a:r>
              <a:rPr lang="es-MX" dirty="0"/>
              <a:t>http://es.slideshare.net/yoinesab/latitud-y-longitud</a:t>
            </a:r>
          </a:p>
        </p:txBody>
      </p:sp>
    </p:spTree>
    <p:extLst>
      <p:ext uri="{BB962C8B-B14F-4D97-AF65-F5344CB8AC3E}">
        <p14:creationId xmlns:p14="http://schemas.microsoft.com/office/powerpoint/2010/main" val="3166586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CETO DE CIUDAD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0525755_TF03031010_TF03031010.potx" id="{6502C5B4-BC1D-4665-B660-4778CE5B702E}" vid="{AC68B619-44AC-48CE-8735-52326BEA3D6C}"/>
    </a:ext>
  </a:extLst>
</a:theme>
</file>

<file path=ppt/theme/theme2.xml><?xml version="1.0" encoding="utf-8"?>
<a:theme xmlns:a="http://schemas.openxmlformats.org/drawingml/2006/main" name="Tema de Offic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Fondo de presentación de un boceto de una ciudad con oficinas (pantalla panorámica)</Template>
  <TotalTime>250</TotalTime>
  <Words>1009</Words>
  <Application>Microsoft Office PowerPoint</Application>
  <PresentationFormat>Panorámica</PresentationFormat>
  <Paragraphs>74</Paragraphs>
  <Slides>25</Slides>
  <Notes>2</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25</vt:i4>
      </vt:variant>
    </vt:vector>
  </HeadingPairs>
  <TitlesOfParts>
    <vt:vector size="28" baseType="lpstr">
      <vt:lpstr>Arial</vt:lpstr>
      <vt:lpstr>Century Schoolbook</vt:lpstr>
      <vt:lpstr>BOCETO DE CIUDAD 16X9</vt:lpstr>
      <vt:lpstr>Unidad 1.  Introducción al estudio de la ciencia geográfica  </vt:lpstr>
      <vt:lpstr>¿QUÉ SON LAS COORDENADAS GEOGRÁFICAS?</vt:lpstr>
      <vt:lpstr>LATITUD</vt:lpstr>
      <vt:lpstr>Presentación de PowerPoint</vt:lpstr>
      <vt:lpstr>Presentación de PowerPoint</vt:lpstr>
      <vt:lpstr>LONGITUD</vt:lpstr>
      <vt:lpstr>Presentación de PowerPoint</vt:lpstr>
      <vt:lpstr>Presentación de PowerPoint</vt:lpstr>
      <vt:lpstr>Presentación de PowerPoint</vt:lpstr>
      <vt:lpstr>Presentación de PowerPoint</vt:lpstr>
      <vt:lpstr>Presentación de PowerPoint</vt:lpstr>
      <vt:lpstr>Presentación de PowerPoint</vt:lpstr>
      <vt:lpstr>ALTITUD</vt:lpstr>
      <vt:lpstr>Presentación de PowerPoint</vt:lpstr>
      <vt:lpstr>MONTAÑAS MÁS ALTAS EN MÉXICO</vt:lpstr>
      <vt:lpstr>EJERCICIOS</vt:lpstr>
      <vt:lpstr>HUSOS HORARIOS O FRANJA HORARIA</vt:lpstr>
      <vt:lpstr>Presentación de PowerPoint</vt:lpstr>
      <vt:lpstr>Presentación de PowerPoint</vt:lpstr>
      <vt:lpstr>Presentación de PowerPoint</vt:lpstr>
      <vt:lpstr>EJERCICIOS</vt:lpstr>
      <vt:lpstr>Presentación de PowerPoint</vt:lpstr>
      <vt:lpstr>ESTACIONES DEL AÑO</vt:lpstr>
      <vt:lpstr>Presentación de PowerPoint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1.  Introducción al estudio de la ciencia geográfica  </dc:title>
  <dc:creator>Aurora Vazquez Montalvo</dc:creator>
  <cp:lastModifiedBy>Aurora Vazquez Montalvo</cp:lastModifiedBy>
  <cp:revision>60</cp:revision>
  <dcterms:created xsi:type="dcterms:W3CDTF">2018-08-28T23:01:41Z</dcterms:created>
  <dcterms:modified xsi:type="dcterms:W3CDTF">2018-09-04T23:21:35Z</dcterms:modified>
</cp:coreProperties>
</file>