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87" r:id="rId5"/>
    <p:sldId id="257" r:id="rId6"/>
    <p:sldId id="272" r:id="rId7"/>
    <p:sldId id="278" r:id="rId8"/>
    <p:sldId id="282" r:id="rId9"/>
    <p:sldId id="285" r:id="rId10"/>
    <p:sldId id="286" r:id="rId11"/>
    <p:sldId id="279" r:id="rId1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2478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D89C0C2-8A3B-4968-9009-5AE0FCA939F8}" type="datetime1">
              <a:rPr lang="es-ES" smtClean="0"/>
              <a:t>11/08/2018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9C567D4A-04CB-4EDF-8FB1-342A02FC8EC5}" type="slidenum">
              <a:rPr lang="es-ES" smtClean="0"/>
              <a:pPr algn="r" rtl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D7A11987-E5A7-42B0-A14C-FA9C541A1496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2E61351F-DBB1-4664-ADA9-83BC7CB8848D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7149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0684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8882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1"/>
            <a:ext cx="23044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5936" y="1122363"/>
            <a:ext cx="8789286" cy="2387600"/>
          </a:xfrm>
        </p:spPr>
        <p:txBody>
          <a:bodyPr anchor="b">
            <a:normAutofit/>
          </a:bodyPr>
          <a:lstStyle>
            <a:lvl1pPr algn="l">
              <a:defRPr sz="47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5936" y="3602038"/>
            <a:ext cx="8789286" cy="1655762"/>
          </a:xfrm>
        </p:spPr>
        <p:txBody>
          <a:bodyPr>
            <a:normAutofit/>
          </a:bodyPr>
          <a:lstStyle>
            <a:lvl1pPr marL="0" indent="0" algn="l">
              <a:buNone/>
              <a:defRPr sz="1999" cap="all" baseline="0">
                <a:solidFill>
                  <a:schemeClr val="tx2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5668" y="5410202"/>
            <a:ext cx="2742486" cy="365125"/>
          </a:xfrm>
        </p:spPr>
        <p:txBody>
          <a:bodyPr/>
          <a:lstStyle/>
          <a:p>
            <a:fld id="{E66DA79D-E823-4104-A8ED-C191E4F80CC8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5936" y="5410202"/>
            <a:ext cx="5123551" cy="365125"/>
          </a:xfrm>
        </p:spPr>
        <p:txBody>
          <a:bodyPr/>
          <a:lstStyle/>
          <a:p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4334" y="5410200"/>
            <a:ext cx="770888" cy="365125"/>
          </a:xfrm>
        </p:spPr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3318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3" y="4304665"/>
            <a:ext cx="9909774" cy="819355"/>
          </a:xfrm>
        </p:spPr>
        <p:txBody>
          <a:bodyPr anchor="b">
            <a:normAutofit/>
          </a:bodyPr>
          <a:lstStyle>
            <a:lvl1pPr>
              <a:defRPr sz="31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114" y="606426"/>
            <a:ext cx="9909773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199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067" y="5124020"/>
            <a:ext cx="9908278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867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59" y="609600"/>
            <a:ext cx="9903375" cy="3429000"/>
          </a:xfrm>
        </p:spPr>
        <p:txBody>
          <a:bodyPr anchor="ctr">
            <a:normAutofit/>
          </a:bodyPr>
          <a:lstStyle>
            <a:lvl1pPr>
              <a:defRPr sz="35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113" y="4419600"/>
            <a:ext cx="9901880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0750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836" y="609600"/>
            <a:ext cx="9300329" cy="2748429"/>
          </a:xfrm>
        </p:spPr>
        <p:txBody>
          <a:bodyPr anchor="ctr">
            <a:normAutofit/>
          </a:bodyPr>
          <a:lstStyle>
            <a:lvl1pPr>
              <a:defRPr sz="35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196" y="3365557"/>
            <a:ext cx="8750020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114" y="4309919"/>
            <a:ext cx="990342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0" name="TextBox 59"/>
          <p:cNvSpPr txBox="1"/>
          <p:nvPr/>
        </p:nvSpPr>
        <p:spPr>
          <a:xfrm>
            <a:off x="903277" y="732394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4626" y="2764972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890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3" y="2134042"/>
            <a:ext cx="9903421" cy="2511835"/>
          </a:xfrm>
        </p:spPr>
        <p:txBody>
          <a:bodyPr anchor="b">
            <a:normAutofit/>
          </a:bodyPr>
          <a:lstStyle>
            <a:lvl1pPr>
              <a:defRPr sz="35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067" y="4657655"/>
            <a:ext cx="9901926" cy="1140644"/>
          </a:xfrm>
        </p:spPr>
        <p:txBody>
          <a:bodyPr anchor="t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5742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116" y="609600"/>
            <a:ext cx="990341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113" y="2674463"/>
            <a:ext cx="319606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3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625" y="3360263"/>
            <a:ext cx="3207899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3591" y="2677635"/>
            <a:ext cx="318355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3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3040" y="3363435"/>
            <a:ext cx="319499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0397" y="2674463"/>
            <a:ext cx="319413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3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0397" y="3360263"/>
            <a:ext cx="319413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2556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114" y="609600"/>
            <a:ext cx="990341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116" y="4404596"/>
            <a:ext cx="3194408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9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116" y="2666998"/>
            <a:ext cx="3194408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999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116" y="4980859"/>
            <a:ext cx="3194408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7884" y="4404596"/>
            <a:ext cx="3199567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9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7884" y="2666998"/>
            <a:ext cx="319810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999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6424" y="4980857"/>
            <a:ext cx="3199567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0523" y="4404595"/>
            <a:ext cx="318991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9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0398" y="2666998"/>
            <a:ext cx="319413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999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0397" y="4980855"/>
            <a:ext cx="319413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2341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143F-C8A2-48B6-A8F6-7D05156B30FB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9334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0046" y="609600"/>
            <a:ext cx="2004489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113" y="609600"/>
            <a:ext cx="7746572" cy="5181601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A088-74BC-468F-8C7E-EFAB85AD81C0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2235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27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4" y="1419227"/>
            <a:ext cx="9903420" cy="2852737"/>
          </a:xfrm>
        </p:spPr>
        <p:txBody>
          <a:bodyPr anchor="b">
            <a:normAutofit/>
          </a:bodyPr>
          <a:lstStyle>
            <a:lvl1pPr>
              <a:defRPr sz="35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114" y="4424362"/>
            <a:ext cx="9903420" cy="1374776"/>
          </a:xfrm>
        </p:spPr>
        <p:txBody>
          <a:bodyPr>
            <a:normAutofit/>
          </a:bodyPr>
          <a:lstStyle>
            <a:lvl1pPr marL="0" indent="0">
              <a:buNone/>
              <a:defRPr sz="1799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D1E0-AEB8-403B-A545-17921D9FC2DD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738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113" y="2249486"/>
            <a:ext cx="4877119" cy="354171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3" y="2249486"/>
            <a:ext cx="4873941" cy="3541714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0741-58DE-49C0-A5D3-7F27D1D091F0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2516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4" y="619127"/>
            <a:ext cx="990342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9663" y="2249486"/>
            <a:ext cx="464857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3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113" y="3073398"/>
            <a:ext cx="4877121" cy="271780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9141" y="2249485"/>
            <a:ext cx="464539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399" b="0" cap="all" baseline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3073398"/>
            <a:ext cx="4873940" cy="271780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620AA-05C3-434F-A6B4-531532F7DC39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0893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827FD-0E1D-4E93-A412-9AA2943EB687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5787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9EF-77D6-407D-964B-B1456DA7E1A1}" type="datetime1">
              <a:rPr lang="es-ES" noProof="0" smtClean="0"/>
              <a:pPr/>
              <a:t>11/08/2018</a:t>
            </a:fld>
            <a:endParaRPr lang="es-E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noProof="0" smtClean="0"/>
              <a:pPr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4959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407" y="609601"/>
            <a:ext cx="3855033" cy="1639884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4858" y="592666"/>
            <a:ext cx="5889675" cy="5198534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407" y="2249486"/>
            <a:ext cx="3855033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642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116" y="609600"/>
            <a:ext cx="5932963" cy="1639886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78799" y="609602"/>
            <a:ext cx="3665735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113" y="2249486"/>
            <a:ext cx="5932966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73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8882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4" y="1"/>
            <a:ext cx="12050749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116" y="618518"/>
            <a:ext cx="990341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115" y="2249487"/>
            <a:ext cx="990341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4979" y="5883277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97F0C-0414-4CB4-A4EB-58D2291450D8}" type="datetime1">
              <a:rPr lang="es-ES" smtClean="0"/>
              <a:pPr/>
              <a:t>11/08/2018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114" y="5883276"/>
            <a:ext cx="62376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3645" y="5883275"/>
            <a:ext cx="770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EFA0A-2F20-4B60-98C6-5FFDA469AA1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3302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3599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onceptodefinicion.de/efect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C68F39D-867D-4AFF-94C4-C3829AD5C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88827" cy="6858001"/>
            <a:chOff x="0" y="-1"/>
            <a:chExt cx="12192003" cy="6858001"/>
          </a:xfrm>
        </p:grpSpPr>
        <p:sp useBgFill="1">
          <p:nvSpPr>
            <p:cNvPr id="10" name="Rectangle 9">
              <a:extLst>
                <a:ext uri="{FF2B5EF4-FFF2-40B4-BE49-F238E27FC236}">
                  <a16:creationId xmlns:a16="http://schemas.microsoft.com/office/drawing/2014/main" id="{8EC3C6AD-76A6-4B9E-9700-E70BCEA5BC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DC213DD1-BF02-41F7-80A7-E6A5694F5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:p14="http://schemas.microsoft.com/office/powerpoint/2010/main" xmlns:a14="http://schemas.microsoft.com/office/drawing/2010/main" xmlns:a16="http://schemas.microsoft.com/office/drawing/2014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2FD52EB2-947F-4F92-8DB7-5DE7FF5AB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7919" y="488950"/>
            <a:ext cx="6246209" cy="2474912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Unidad 1. Turismo como generador de impactos.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047E7FA-2629-4F47-914E-E33A19D08B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7531" y="3215481"/>
            <a:ext cx="5435687" cy="29940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3600" b="1" dirty="0">
                <a:solidFill>
                  <a:schemeClr val="bg1"/>
                </a:solidFill>
              </a:rPr>
              <a:t>Contenidos: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3600" b="1" dirty="0">
                <a:solidFill>
                  <a:schemeClr val="bg1"/>
                </a:solidFill>
              </a:rPr>
              <a:t>Conceptos generales.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3600" b="1" dirty="0">
                <a:solidFill>
                  <a:schemeClr val="bg1"/>
                </a:solidFill>
              </a:rPr>
              <a:t> Impacto y efecto Impacto positivo y negativo.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2000" b="1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01593D8-08F3-45AD-8358-800F4C7D97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46" r="20353" b="1"/>
          <a:stretch/>
        </p:blipFill>
        <p:spPr>
          <a:xfrm>
            <a:off x="-5595" y="10"/>
            <a:ext cx="4634375" cy="685799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466CCD0-FEF9-460D-9FB6-11613A492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0"/>
            <a:ext cx="2304473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F642B7E9-F9AF-4BC0-B586-E7B0E8E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6CE5EA6-3C76-4E5C-9257-D6A61A31C5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DD7BCC42-B325-4F92-B500-14A2933DA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97BF445-29BA-4C54-A1B4-A4390F0225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B10C1630-E8C0-489C-8FFB-C9BBAEDE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B8778BE5-6D1F-4629-A045-8A87E2C756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7885ADB-F1C4-4FF3-93CD-7C9337E87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59FC4F71-6E39-414E-9F39-CE1479FF8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3FC9614F-1D2C-4CAC-8CE9-32DC7D8636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2A872F50-76EA-4A5B-AA68-3CE2E26738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CE389546-6A1F-4203-ACD1-BC17DDBFB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1BA89DC9-FE9A-4228-A4BE-D3A37F865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FA3E79A5-9B81-48B5-B96F-8D55B02FD5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A76D4D27-C537-45E4-96DE-C5FD2C9A37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C1B158DD-2DCB-42FF-B1FE-3C947FEF0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3307DC3E-0C6E-4E70-AFA2-96538CE3C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53A9F721-7EE3-4844-BB91-0B995BAC15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8F057800-5B8F-4775-805B-89727A78A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FC6DF692-3394-4FDD-92BA-CA0C41EBC3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B825CD97-262B-4A33-B1E5-55F0D81F4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F00EA2FE-C735-4E1E-B9DC-636C49061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95B50260-0DDF-4260-8DC1-D504B06435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BBB491EB-35C1-4159-94B2-A367ADC13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7EAA4E1C-EC83-44E0-A4AB-4B0F509A8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BE561717-C43F-46C1-BBCE-C830DE4A1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CC840BC4-F1CE-4A1B-A1DE-BB922689E2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03B586C7-6126-46E0-9BEF-522798686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45C5C565-0EB6-4E0C-9752-84084CDBB8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Rectangle 33">
              <a:extLst>
                <a:ext uri="{FF2B5EF4-FFF2-40B4-BE49-F238E27FC236}">
                  <a16:creationId xmlns:a16="http://schemas.microsoft.com/office/drawing/2014/main" id="{5CABC7BF-500C-4275-9EAA-9563EF43C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C7AA982B-BB49-4311-A724-81AAF8ABC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89D49DD1-C07D-4ADD-BD4A-D6AA72575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359B9DB-1A95-4934-A839-A76774D792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2B7EEF08-F28B-48E9-BA1D-E61AC62013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E846B9B0-7D1C-4E1B-9256-7F25E8E88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E31B0CE6-7913-4D1C-AC18-2ED44DF92F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0F3517CE-D006-4218-9BB0-65269371E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DE7DB798-CAAE-42A3-BDFE-D6AD0E0DA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07A53F87-B4E0-4C4E-B913-D336D8993D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587D3AD0-B188-4D2E-A497-5180C1F225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E8B4429B-56DB-4ED5-8296-1C4EB6AE0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Rectangle 45">
              <a:extLst>
                <a:ext uri="{FF2B5EF4-FFF2-40B4-BE49-F238E27FC236}">
                  <a16:creationId xmlns:a16="http://schemas.microsoft.com/office/drawing/2014/main" id="{ABBE178E-641F-4008-8760-5134D226A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BB7A09DD-4AE2-4235-BCBA-B52CB79867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64DBEF94-3525-4008-AD35-D566A238B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1C0CEBA3-32C8-4D37-BBD0-8863B008E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D12DBC8B-AE05-43C6-BF30-3F9CDADE9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47D642DC-B097-481B-8F32-671DE6AB56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0D7CD8F4-0787-4106-9E76-FF0AFA0ACE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3ED06726-52C5-468C-BEA2-0194993F8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1541CE8F-816C-4189-8522-7AAA7EABD8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3D0F8D98-15AC-458C-B872-777F4BBF3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5">
              <a:extLst>
                <a:ext uri="{FF2B5EF4-FFF2-40B4-BE49-F238E27FC236}">
                  <a16:creationId xmlns:a16="http://schemas.microsoft.com/office/drawing/2014/main" id="{C9DE1ACE-C20F-4504-B0A1-5A37CA0D1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6">
              <a:extLst>
                <a:ext uri="{FF2B5EF4-FFF2-40B4-BE49-F238E27FC236}">
                  <a16:creationId xmlns:a16="http://schemas.microsoft.com/office/drawing/2014/main" id="{E4BDEE62-868F-49A1-B97A-DE8EDC86F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57">
              <a:extLst>
                <a:ext uri="{FF2B5EF4-FFF2-40B4-BE49-F238E27FC236}">
                  <a16:creationId xmlns:a16="http://schemas.microsoft.com/office/drawing/2014/main" id="{B71AB3E3-099B-47DC-AD0D-215F18FD3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58">
              <a:extLst>
                <a:ext uri="{FF2B5EF4-FFF2-40B4-BE49-F238E27FC236}">
                  <a16:creationId xmlns:a16="http://schemas.microsoft.com/office/drawing/2014/main" id="{7D4B7844-C6A2-45AA-9147-C1CEC0CB83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76E1971-1C4C-46C8-A821-637664280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1969" y="0"/>
            <a:ext cx="674513" cy="6848476"/>
            <a:chOff x="11364912" y="0"/>
            <a:chExt cx="674688" cy="6848476"/>
          </a:xfrm>
          <a:gradFill flip="none" rotWithShape="1"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 scaled="0"/>
            <a:tileRect/>
          </a:gradFill>
        </p:grpSpPr>
        <p:sp>
          <p:nvSpPr>
            <p:cNvPr id="70" name="Freeform 32">
              <a:extLst>
                <a:ext uri="{FF2B5EF4-FFF2-40B4-BE49-F238E27FC236}">
                  <a16:creationId xmlns:a16="http://schemas.microsoft.com/office/drawing/2014/main" id="{35FAC14F-8CA0-40F3-ADE4-31DBF8BD7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778F8CB9-0C96-4B66-B943-C5BF1A1B5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34">
              <a:extLst>
                <a:ext uri="{FF2B5EF4-FFF2-40B4-BE49-F238E27FC236}">
                  <a16:creationId xmlns:a16="http://schemas.microsoft.com/office/drawing/2014/main" id="{DB1C8E93-74F9-42A0-B326-E06DC9C58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35">
              <a:extLst>
                <a:ext uri="{FF2B5EF4-FFF2-40B4-BE49-F238E27FC236}">
                  <a16:creationId xmlns:a16="http://schemas.microsoft.com/office/drawing/2014/main" id="{EC6EA429-8E16-49E0-82D7-5846CDA76C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36">
              <a:extLst>
                <a:ext uri="{FF2B5EF4-FFF2-40B4-BE49-F238E27FC236}">
                  <a16:creationId xmlns:a16="http://schemas.microsoft.com/office/drawing/2014/main" id="{8F64C508-2357-44C9-93D8-FC81B85AE2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37">
              <a:extLst>
                <a:ext uri="{FF2B5EF4-FFF2-40B4-BE49-F238E27FC236}">
                  <a16:creationId xmlns:a16="http://schemas.microsoft.com/office/drawing/2014/main" id="{82F6F3F7-8F51-41B4-AC2B-699593A1F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38">
              <a:extLst>
                <a:ext uri="{FF2B5EF4-FFF2-40B4-BE49-F238E27FC236}">
                  <a16:creationId xmlns:a16="http://schemas.microsoft.com/office/drawing/2014/main" id="{6F2FC65A-DA31-4602-B324-E53F76BD9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39">
              <a:extLst>
                <a:ext uri="{FF2B5EF4-FFF2-40B4-BE49-F238E27FC236}">
                  <a16:creationId xmlns:a16="http://schemas.microsoft.com/office/drawing/2014/main" id="{0E9B7CF9-E3CC-495E-A513-A8A1C24228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40">
              <a:extLst>
                <a:ext uri="{FF2B5EF4-FFF2-40B4-BE49-F238E27FC236}">
                  <a16:creationId xmlns:a16="http://schemas.microsoft.com/office/drawing/2014/main" id="{35C09477-23EA-4E6A-A8C2-5B447B25E9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Rectangle 41">
              <a:extLst>
                <a:ext uri="{FF2B5EF4-FFF2-40B4-BE49-F238E27FC236}">
                  <a16:creationId xmlns:a16="http://schemas.microsoft.com/office/drawing/2014/main" id="{80A5D070-0FE6-4F72-8077-E259B2D35A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13FF2F98-7AD9-477F-A664-BCBB73A1193E}"/>
              </a:ext>
            </a:extLst>
          </p:cNvPr>
          <p:cNvSpPr txBox="1"/>
          <p:nvPr/>
        </p:nvSpPr>
        <p:spPr>
          <a:xfrm>
            <a:off x="5004923" y="6409809"/>
            <a:ext cx="531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2804157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16DCFC9-6877-407C-8170-608FCB8E35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88827" cy="6858001"/>
            <a:chOff x="0" y="-1"/>
            <a:chExt cx="12192003" cy="6858001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F7D8B73A-1349-4BA6-8F85-03A21ED56E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969ADA7C-B6B2-4FD7-AA5E-CC52AAE8CD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2E7E608F-5853-4BE4-B411-14FFEC21E7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/>
          </a:blip>
          <a:srcRect r="4943" b="1"/>
          <a:stretch/>
        </p:blipFill>
        <p:spPr>
          <a:xfrm>
            <a:off x="35805" y="31489"/>
            <a:ext cx="12185215" cy="68579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9353FE7-0D03-4AD2-8B8A-60A06F6BDA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5737" y="2235200"/>
            <a:ext cx="10979201" cy="2396067"/>
            <a:chOff x="605895" y="2235200"/>
            <a:chExt cx="10982062" cy="2396067"/>
          </a:xfrm>
        </p:grpSpPr>
        <p:sp>
          <p:nvSpPr>
            <p:cNvPr id="13" name="Round Diagonal Corner Rectangle 7">
              <a:extLst>
                <a:ext uri="{FF2B5EF4-FFF2-40B4-BE49-F238E27FC236}">
                  <a16:creationId xmlns:a16="http://schemas.microsoft.com/office/drawing/2014/main" id="{0C7A0320-FBCC-4F40-AF6E-CE65FFB3DA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82333" y="2235200"/>
              <a:ext cx="7027334" cy="2396067"/>
            </a:xfrm>
            <a:prstGeom prst="round2DiagRect">
              <a:avLst>
                <a:gd name="adj1" fmla="val 9246"/>
                <a:gd name="adj2" fmla="val 0"/>
              </a:avLst>
            </a:prstGeom>
            <a:solidFill>
              <a:schemeClr val="bg1">
                <a:alpha val="80000"/>
              </a:schemeClr>
            </a:solidFill>
            <a:ln w="19050" cap="sq">
              <a:solidFill>
                <a:schemeClr val="tx2">
                  <a:alpha val="60000"/>
                </a:schemeClr>
              </a:solidFill>
              <a:miter lim="800000"/>
            </a:ln>
            <a:effectLst>
              <a:outerShdw blurRad="889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50A26E4-02C9-4F83-A334-0920B8CCF2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05895" y="2900097"/>
              <a:ext cx="10982062" cy="1211524"/>
              <a:chOff x="605895" y="2900097"/>
              <a:chExt cx="10982062" cy="121152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06617CD6-4185-402B-8E23-BC52780534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 flipV="1">
                <a:off x="9653587" y="3379784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2C305CC9-3511-47F4-BF11-BC635C30C9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 flipV="1">
                <a:off x="10078244" y="3310728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5C70C5D1-31E4-48B9-AEB6-6460A2B81F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 flipV="1">
                <a:off x="11146631" y="3574253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18" name="Freeform 37">
                <a:extLst>
                  <a:ext uri="{FF2B5EF4-FFF2-40B4-BE49-F238E27FC236}">
                    <a16:creationId xmlns:a16="http://schemas.microsoft.com/office/drawing/2014/main" id="{1F033CE1-D380-43F1-81EC-97B6C86F393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 flipV="1">
                <a:off x="10230644" y="3034502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19" name="Freeform 35">
                <a:extLst>
                  <a:ext uri="{FF2B5EF4-FFF2-40B4-BE49-F238E27FC236}">
                    <a16:creationId xmlns:a16="http://schemas.microsoft.com/office/drawing/2014/main" id="{6997F95D-DC27-48A3-850A-2308C3C0808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034587" y="256275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0" name="Freeform 36">
                <a:extLst>
                  <a:ext uri="{FF2B5EF4-FFF2-40B4-BE49-F238E27FC236}">
                    <a16:creationId xmlns:a16="http://schemas.microsoft.com/office/drawing/2014/main" id="{569AE469-76B7-4FFE-B68B-0D7A77413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747375" y="3232679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1" name="Freeform 38">
                <a:extLst>
                  <a:ext uri="{FF2B5EF4-FFF2-40B4-BE49-F238E27FC236}">
                    <a16:creationId xmlns:a16="http://schemas.microsoft.com/office/drawing/2014/main" id="{DD99CF64-0E82-4D1A-BD2A-08942182F4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1399044" y="3095360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98C12D33-1747-4B24-89ED-F441AE4A0C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10353675" y="2153178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A60200CC-BAEC-4310-8C9B-F7BB783E98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9848850" y="330887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4" name="Rectangle 41">
                <a:extLst>
                  <a:ext uri="{FF2B5EF4-FFF2-40B4-BE49-F238E27FC236}">
                    <a16:creationId xmlns:a16="http://schemas.microsoft.com/office/drawing/2014/main" id="{2A7F40BF-B0BE-4B09-87EE-F56632B7EDB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9721056" y="3284272"/>
                <a:ext cx="23813" cy="25241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5" name="Freeform 32">
                <a:extLst>
                  <a:ext uri="{FF2B5EF4-FFF2-40B4-BE49-F238E27FC236}">
                    <a16:creationId xmlns:a16="http://schemas.microsoft.com/office/drawing/2014/main" id="{353978AF-8FB9-4A61-A2EA-1995A14F39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 flipV="1">
                <a:off x="2122751" y="3532184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6" name="Freeform 33">
                <a:extLst>
                  <a:ext uri="{FF2B5EF4-FFF2-40B4-BE49-F238E27FC236}">
                    <a16:creationId xmlns:a16="http://schemas.microsoft.com/office/drawing/2014/main" id="{B20F89C3-4BAD-42AA-8D31-6F6DF17FE9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 flipV="1">
                <a:off x="1958445" y="3463128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7" name="Freeform 34">
                <a:extLst>
                  <a:ext uri="{FF2B5EF4-FFF2-40B4-BE49-F238E27FC236}">
                    <a16:creationId xmlns:a16="http://schemas.microsoft.com/office/drawing/2014/main" id="{A60FE276-3FF2-4622-BF99-D4E4B249E5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 flipV="1">
                <a:off x="858308" y="3726653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8" name="Freeform 37">
                <a:extLst>
                  <a:ext uri="{FF2B5EF4-FFF2-40B4-BE49-F238E27FC236}">
                    <a16:creationId xmlns:a16="http://schemas.microsoft.com/office/drawing/2014/main" id="{B05A0D3F-808B-48D6-A821-1FE9E86E8C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 flipV="1">
                <a:off x="1658407" y="3186902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29" name="Freeform 35">
                <a:extLst>
                  <a:ext uri="{FF2B5EF4-FFF2-40B4-BE49-F238E27FC236}">
                    <a16:creationId xmlns:a16="http://schemas.microsoft.com/office/drawing/2014/main" id="{69F7D438-BAA0-4DAD-9BC5-198B677A75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1860814" y="271515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30" name="Freeform 36">
                <a:extLst>
                  <a:ext uri="{FF2B5EF4-FFF2-40B4-BE49-F238E27FC236}">
                    <a16:creationId xmlns:a16="http://schemas.microsoft.com/office/drawing/2014/main" id="{EC63B186-43B8-4552-AFDB-A544240A7C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1289314" y="3385079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31" name="Freeform 38">
                <a:extLst>
                  <a:ext uri="{FF2B5EF4-FFF2-40B4-BE49-F238E27FC236}">
                    <a16:creationId xmlns:a16="http://schemas.microsoft.com/office/drawing/2014/main" id="{8542E82D-01AD-4BD8-8C5F-A6CDAD039B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605895" y="3247760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32" name="Freeform 39">
                <a:extLst>
                  <a:ext uri="{FF2B5EF4-FFF2-40B4-BE49-F238E27FC236}">
                    <a16:creationId xmlns:a16="http://schemas.microsoft.com/office/drawing/2014/main" id="{6285CF32-2BD3-47D0-9A6C-3EE7FD639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1532202" y="2305578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33" name="Freeform 40">
                <a:extLst>
                  <a:ext uri="{FF2B5EF4-FFF2-40B4-BE49-F238E27FC236}">
                    <a16:creationId xmlns:a16="http://schemas.microsoft.com/office/drawing/2014/main" id="{FA36D129-7B33-4379-B9EE-5624B95766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2154501" y="346127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  <p:sp>
            <p:nvSpPr>
              <p:cNvPr id="34" name="Rectangle 41">
                <a:extLst>
                  <a:ext uri="{FF2B5EF4-FFF2-40B4-BE49-F238E27FC236}">
                    <a16:creationId xmlns:a16="http://schemas.microsoft.com/office/drawing/2014/main" id="{0229A187-4E69-4262-B001-C5F0B55225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16200000" flipH="1">
                <a:off x="2448983" y="3436672"/>
                <a:ext cx="23813" cy="25241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58000"/>
                  </a:srgbClr>
                </a:outerShdw>
              </a:effectLst>
              <a:extLst/>
            </p:spPr>
          </p:sp>
        </p:grp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0660" y="2990584"/>
            <a:ext cx="6856214" cy="1367896"/>
          </a:xfrm>
        </p:spPr>
        <p:txBody>
          <a:bodyPr rtlCol="0">
            <a:noAutofit/>
          </a:bodyPr>
          <a:lstStyle/>
          <a:p>
            <a:pPr algn="ctr" rtl="0"/>
            <a:r>
              <a:rPr lang="es-ES" sz="6600" b="1" dirty="0"/>
              <a:t>IMPACTOS DEL TURISMO</a:t>
            </a: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981844" y="476672"/>
            <a:ext cx="10801199" cy="612068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endParaRPr lang="es-MX" sz="4400" dirty="0"/>
          </a:p>
          <a:p>
            <a:pPr marL="0" indent="0" algn="just">
              <a:buNone/>
            </a:pPr>
            <a:r>
              <a:rPr lang="es-MX" sz="4400" dirty="0"/>
              <a:t>El término de impacto proviene de la voz </a:t>
            </a:r>
            <a:r>
              <a:rPr lang="es-MX" sz="4400" dirty="0" err="1"/>
              <a:t>impactus</a:t>
            </a:r>
            <a:r>
              <a:rPr lang="es-MX" sz="4400" dirty="0"/>
              <a:t> , del latín tardío, y significa, en su tercera acepción, “impresión o  efecto muy intensos dejados a largo plazo en alguien o en algo por cualquier acción o suceso” (OECD, 2002). </a:t>
            </a:r>
          </a:p>
          <a:p>
            <a:pPr marL="0" indent="0">
              <a:buNone/>
            </a:pPr>
            <a:r>
              <a:rPr lang="es-MX" dirty="0"/>
              <a:t>Organización para la Cooperación y el Desarrollo Económico (Paris).</a:t>
            </a: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D86DE36-F915-4B2A-8FE5-836CBC9BCA3A}"/>
              </a:ext>
            </a:extLst>
          </p:cNvPr>
          <p:cNvSpPr txBox="1"/>
          <p:nvPr/>
        </p:nvSpPr>
        <p:spPr>
          <a:xfrm>
            <a:off x="2277988" y="26064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MX" sz="6000" dirty="0">
                <a:solidFill>
                  <a:schemeClr val="bg2"/>
                </a:solidFill>
              </a:rPr>
              <a:t>IMPACTO</a:t>
            </a:r>
          </a:p>
        </p:txBody>
      </p:sp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B8E503-3174-45C5-B0B7-F065FD176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95" y="24340"/>
            <a:ext cx="9903418" cy="1478570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>
                <a:solidFill>
                  <a:schemeClr val="bg2"/>
                </a:solidFill>
              </a:rPr>
              <a:t>EFECTO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4D1C9A-A641-401A-A7E8-384ABD0DB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255" y="1307068"/>
            <a:ext cx="9601200" cy="4992960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La voz efecto proviene del latín “</a:t>
            </a:r>
            <a:r>
              <a:rPr lang="es-MX" sz="3200" dirty="0" err="1"/>
              <a:t>effectus</a:t>
            </a:r>
            <a:r>
              <a:rPr lang="es-MX" sz="3200" dirty="0"/>
              <a:t>”. </a:t>
            </a:r>
          </a:p>
          <a:p>
            <a:pPr algn="just"/>
            <a:r>
              <a:rPr lang="es-MX" sz="3200" dirty="0"/>
              <a:t>El efecto es aquello que se considera como conclusión, el fin o consecuencia de una cosa, de ahí deriva el inicio fundamental de causa y efecto de la ciencia y de la filosofía. </a:t>
            </a:r>
          </a:p>
          <a:p>
            <a:pPr algn="just"/>
            <a:r>
              <a:rPr lang="es-MX" sz="3200" dirty="0"/>
              <a:t>Pero también se le llama efecto a una emoción, un impacto o una impresión producida en el ánimo o en los sentimientos de un individuo.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86B55B9-DB68-44D4-95DF-0B9E5C1FA5C1}"/>
              </a:ext>
            </a:extLst>
          </p:cNvPr>
          <p:cNvSpPr/>
          <p:nvPr/>
        </p:nvSpPr>
        <p:spPr>
          <a:xfrm>
            <a:off x="8254652" y="6300028"/>
            <a:ext cx="3423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Definición.de</a:t>
            </a:r>
            <a:r>
              <a:rPr lang="es-MX" dirty="0"/>
              <a:t>. (julio 16, 2016). </a:t>
            </a:r>
          </a:p>
        </p:txBody>
      </p:sp>
    </p:spTree>
    <p:extLst>
      <p:ext uri="{BB962C8B-B14F-4D97-AF65-F5344CB8AC3E}">
        <p14:creationId xmlns:p14="http://schemas.microsoft.com/office/powerpoint/2010/main" val="847054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F55083-2014-47F4-922F-3246D9D5B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9916" y="3068960"/>
            <a:ext cx="8458200" cy="3200400"/>
          </a:xfrm>
        </p:spPr>
        <p:txBody>
          <a:bodyPr>
            <a:noAutofit/>
          </a:bodyPr>
          <a:lstStyle/>
          <a:p>
            <a:pPr algn="ctr"/>
            <a:r>
              <a:rPr lang="es-MX" sz="8000" b="1" dirty="0"/>
              <a:t>IMPACTOS POSITIVOS </a:t>
            </a:r>
            <a:br>
              <a:rPr lang="es-MX" sz="8000" b="1" dirty="0"/>
            </a:br>
            <a:r>
              <a:rPr lang="es-MX" sz="8000" b="1" dirty="0"/>
              <a:t>Y </a:t>
            </a:r>
            <a:br>
              <a:rPr lang="es-MX" sz="8000" b="1" dirty="0"/>
            </a:br>
            <a:r>
              <a:rPr lang="es-MX" sz="8000" b="1" dirty="0"/>
              <a:t>NEGATIVOS, según su efecto</a:t>
            </a:r>
          </a:p>
        </p:txBody>
      </p:sp>
    </p:spTree>
    <p:extLst>
      <p:ext uri="{BB962C8B-B14F-4D97-AF65-F5344CB8AC3E}">
        <p14:creationId xmlns:p14="http://schemas.microsoft.com/office/powerpoint/2010/main" val="75559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08B8F6E-923A-43F2-959F-1A843166EA28}"/>
              </a:ext>
            </a:extLst>
          </p:cNvPr>
          <p:cNvSpPr/>
          <p:nvPr/>
        </p:nvSpPr>
        <p:spPr>
          <a:xfrm>
            <a:off x="1197868" y="751344"/>
            <a:ext cx="1051316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/>
              <a:t>Impactos positivos: Son aquéllos que implican un mejoramiento de las condiciones de sustentabilidad y/o subsistencia de un ecosistema o de sus componentes.</a:t>
            </a:r>
          </a:p>
          <a:p>
            <a:pPr algn="ctr"/>
            <a:endParaRPr lang="es-MX" sz="3200" b="1" dirty="0"/>
          </a:p>
          <a:p>
            <a:pPr algn="just"/>
            <a:r>
              <a:rPr lang="es-MX" sz="3200" dirty="0"/>
              <a:t>Ejemplos: </a:t>
            </a:r>
          </a:p>
          <a:p>
            <a:pPr algn="just"/>
            <a:r>
              <a:rPr lang="es-MX" sz="3200" dirty="0"/>
              <a:t>Mejoramiento de las comunicaciones por la instalación de una autopista.</a:t>
            </a:r>
          </a:p>
          <a:p>
            <a:pPr algn="just"/>
            <a:r>
              <a:rPr lang="es-MX" sz="3200" dirty="0"/>
              <a:t> Mejoramiento de la calidad de aire a causa de algún proceso de reforestación.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C855A9B-1BC9-4585-BC16-2E93201B70B1}"/>
              </a:ext>
            </a:extLst>
          </p:cNvPr>
          <p:cNvSpPr/>
          <p:nvPr/>
        </p:nvSpPr>
        <p:spPr>
          <a:xfrm>
            <a:off x="6886500" y="6353005"/>
            <a:ext cx="4538615" cy="461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9" dirty="0" err="1">
                <a:solidFill>
                  <a:prstClr val="white"/>
                </a:solidFill>
              </a:rPr>
              <a:t>Estrucplanonline</a:t>
            </a:r>
            <a:r>
              <a:rPr lang="es-MX" sz="2399" dirty="0">
                <a:solidFill>
                  <a:prstClr val="white"/>
                </a:solidFill>
              </a:rPr>
              <a:t>. (enero 01, 2000).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721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3D2EF6C-DDE8-4312-B57E-C4CD85A619D5}"/>
              </a:ext>
            </a:extLst>
          </p:cNvPr>
          <p:cNvSpPr/>
          <p:nvPr/>
        </p:nvSpPr>
        <p:spPr>
          <a:xfrm>
            <a:off x="909836" y="620688"/>
            <a:ext cx="105851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/>
              <a:t>Impactos negativos: Son aquéllos que implican un empeoramiento de las condiciones de sustentabilidad y/o subsistencia de un ecosistema o de sus componentes.</a:t>
            </a:r>
          </a:p>
          <a:p>
            <a:pPr algn="ctr"/>
            <a:endParaRPr lang="es-MX" sz="3200" dirty="0"/>
          </a:p>
          <a:p>
            <a:r>
              <a:rPr lang="es-MX" sz="3200" dirty="0"/>
              <a:t>Ejemplos:</a:t>
            </a:r>
          </a:p>
          <a:p>
            <a:r>
              <a:rPr lang="es-MX" sz="3200" dirty="0"/>
              <a:t>Empeoramiento de la calidad de la atmósfera por la emisión de contaminantes de chimeneas de establecimientos industriales</a:t>
            </a:r>
          </a:p>
          <a:p>
            <a:r>
              <a:rPr lang="es-MX" sz="3200" dirty="0"/>
              <a:t> Empeoramiento de la calidad del agua por el vuelco de efluentes cloacales sin tratamiento.</a:t>
            </a:r>
          </a:p>
          <a:p>
            <a:endParaRPr lang="es-MX" sz="32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ED44E5D-5C2D-47E2-976A-5323DDC0D734}"/>
              </a:ext>
            </a:extLst>
          </p:cNvPr>
          <p:cNvSpPr/>
          <p:nvPr/>
        </p:nvSpPr>
        <p:spPr>
          <a:xfrm>
            <a:off x="6814492" y="6269766"/>
            <a:ext cx="4538615" cy="461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399" dirty="0" err="1">
                <a:solidFill>
                  <a:prstClr val="white"/>
                </a:solidFill>
              </a:rPr>
              <a:t>Estrucplanonline</a:t>
            </a:r>
            <a:r>
              <a:rPr lang="es-MX" sz="2399" dirty="0">
                <a:solidFill>
                  <a:prstClr val="white"/>
                </a:solidFill>
              </a:rPr>
              <a:t>. (enero 01, 2000).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5928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FF9399-706B-4096-AB61-30E67C0B2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35D324-EDB5-4130-AA63-B3720D816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96" y="1676400"/>
            <a:ext cx="11161239" cy="4495800"/>
          </a:xfrm>
        </p:spPr>
        <p:txBody>
          <a:bodyPr/>
          <a:lstStyle/>
          <a:p>
            <a:pPr algn="just"/>
            <a:r>
              <a:rPr lang="es-MX" dirty="0" err="1"/>
              <a:t>Definición.de</a:t>
            </a:r>
            <a:r>
              <a:rPr lang="es-MX" dirty="0"/>
              <a:t>. (julio 16, 2016). Definición de efecto. agosto 06, 2018, de </a:t>
            </a:r>
            <a:r>
              <a:rPr lang="es-MX" dirty="0" err="1"/>
              <a:t>Venedemia</a:t>
            </a:r>
            <a:r>
              <a:rPr lang="es-MX" dirty="0"/>
              <a:t> Sitio web: </a:t>
            </a:r>
            <a:r>
              <a:rPr lang="es-MX" dirty="0">
                <a:hlinkClick r:id="rId2"/>
              </a:rPr>
              <a:t>http://conceptodefinicion.de/efecto/</a:t>
            </a:r>
            <a:endParaRPr lang="es-MX" dirty="0"/>
          </a:p>
          <a:p>
            <a:pPr algn="just"/>
            <a:r>
              <a:rPr lang="es-MX" dirty="0" err="1"/>
              <a:t>Estrucplanonline</a:t>
            </a:r>
            <a:r>
              <a:rPr lang="es-MX" dirty="0"/>
              <a:t>. (enero 01, 2000). Clasificación de impactos, según su efecto. agosto 07, 2018, de </a:t>
            </a:r>
            <a:r>
              <a:rPr lang="es-MX" dirty="0" err="1"/>
              <a:t>estrucplan</a:t>
            </a:r>
            <a:r>
              <a:rPr lang="es-MX" dirty="0"/>
              <a:t> Sitio web: http://www.estrucplan.com.ar/Producciones/entrega.asp?IdEntrega=1766</a:t>
            </a:r>
          </a:p>
        </p:txBody>
      </p:sp>
    </p:spTree>
    <p:extLst>
      <p:ext uri="{BB962C8B-B14F-4D97-AF65-F5344CB8AC3E}">
        <p14:creationId xmlns:p14="http://schemas.microsoft.com/office/powerpoint/2010/main" val="1171319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e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395</Words>
  <Application>Microsoft Office PowerPoint</Application>
  <PresentationFormat>Personalizado</PresentationFormat>
  <Paragraphs>35</Paragraphs>
  <Slides>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Euphemia</vt:lpstr>
      <vt:lpstr>Trebuchet MS</vt:lpstr>
      <vt:lpstr>Tw Cen MT</vt:lpstr>
      <vt:lpstr>Circuito</vt:lpstr>
      <vt:lpstr>Unidad 1. Turismo como generador de impactos. </vt:lpstr>
      <vt:lpstr>IMPACTOS DEL TURISMO</vt:lpstr>
      <vt:lpstr>Presentación de PowerPoint</vt:lpstr>
      <vt:lpstr>EFECTO</vt:lpstr>
      <vt:lpstr>IMPACTOS POSITIVOS  Y  NEGATIVOS, según su efecto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IMPACTOS DEL TURISMO</dc:title>
  <dc:creator>Aurora Vazquez Montalvo</dc:creator>
  <cp:lastModifiedBy>Aurora Vazquez Montalvo</cp:lastModifiedBy>
  <cp:revision>16</cp:revision>
  <dcterms:created xsi:type="dcterms:W3CDTF">2018-08-09T23:16:16Z</dcterms:created>
  <dcterms:modified xsi:type="dcterms:W3CDTF">2018-08-11T19:43:42Z</dcterms:modified>
</cp:coreProperties>
</file>