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5" r:id="rId3"/>
    <p:sldId id="299" r:id="rId4"/>
    <p:sldId id="279" r:id="rId5"/>
    <p:sldId id="291" r:id="rId6"/>
    <p:sldId id="292" r:id="rId7"/>
    <p:sldId id="285" r:id="rId8"/>
    <p:sldId id="286" r:id="rId9"/>
    <p:sldId id="301" r:id="rId10"/>
    <p:sldId id="287" r:id="rId11"/>
    <p:sldId id="288" r:id="rId12"/>
    <p:sldId id="289" r:id="rId13"/>
    <p:sldId id="290" r:id="rId14"/>
    <p:sldId id="293" r:id="rId15"/>
    <p:sldId id="300" r:id="rId16"/>
    <p:sldId id="297" r:id="rId17"/>
    <p:sldId id="298" r:id="rId18"/>
    <p:sldId id="284" r:id="rId19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294" autoAdjust="0"/>
  </p:normalViewPr>
  <p:slideViewPr>
    <p:cSldViewPr snapToGrid="0">
      <p:cViewPr varScale="1">
        <p:scale>
          <a:sx n="72" d="100"/>
          <a:sy n="72" d="100"/>
        </p:scale>
        <p:origin x="138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E3FAD59-92B4-4703-9BF1-ABC7E5CC294A}" type="datetime1">
              <a:rPr lang="es-ES" smtClean="0"/>
              <a:t>13/08/2018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0699CC-E798-494C-856B-ED84AB35FEEE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9813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370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3167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003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pic>
        <p:nvPicPr>
          <p:cNvPr id="8" name="Imagen 7" descr="Nubes blancas y esponjosas en un cielo azul intens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Imagen 9" descr="Primer plano del tallo de una planta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Imagen 10" descr="Ola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DC781-CB57-4062-B09C-81FF42BCE73D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editar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3EF067-3BD7-4195-88F8-49200083A5C8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>
            <a:lvl1pPr marL="0" indent="0">
              <a:defRPr/>
            </a:lvl1pPr>
          </a:lstStyle>
          <a:p>
            <a:fld id="{9CD8D479-8942-46E8-A226-A4E01F7A105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D9F02B-2DC8-4099-A266-B747EC68FF67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 rtl="0"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pic>
        <p:nvPicPr>
          <p:cNvPr id="11" name="Imagen 10" descr="Primer plano de plantas verd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Imagen 8" descr="Ola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10DF40-6381-4575-BB53-B641DE6E80E1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1188A6-F960-4ED5-975C-FE039292E0F0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4F1B32-3E5D-4ECB-89A5-901115EE1EF9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60FE62-507F-4526-A445-3A3BC99BF160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FA044B-7BC4-4947-ABBF-9764D9ADB49F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37AC02-EA6D-465F-BF03-15EFEA467FA6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1" name="Rectángulo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-1" y="6629400"/>
            <a:ext cx="45340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504679" y="6629400"/>
            <a:ext cx="936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0BE2D4B3-46EE-4BB5-8269-7C35761664DD}" type="datetime1">
              <a:rPr lang="es-ES" noProof="0" smtClean="0"/>
              <a:t>13/08/2018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trucplan.com.ar/Producciones/entrega.asp?IdEntrega=176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44542" y="304800"/>
            <a:ext cx="4846320" cy="238760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es-ES" dirty="0"/>
              <a:t>UNIDAD 1. TURISMO COMO GENERADOR DE IMPACTOS.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1777" y="3087757"/>
            <a:ext cx="4846320" cy="2742193"/>
          </a:xfrm>
        </p:spPr>
        <p:txBody>
          <a:bodyPr rtlCol="0">
            <a:normAutofit/>
          </a:bodyPr>
          <a:lstStyle/>
          <a:p>
            <a:r>
              <a:rPr lang="es-MX" sz="2400" dirty="0"/>
              <a:t>CONTENIDOS: </a:t>
            </a:r>
          </a:p>
          <a:p>
            <a:endParaRPr lang="es-MX" sz="2400" dirty="0"/>
          </a:p>
          <a:p>
            <a:r>
              <a:rPr lang="es-MX" sz="2400" dirty="0"/>
              <a:t>Tipología de impactos del turismo</a:t>
            </a:r>
          </a:p>
          <a:p>
            <a:r>
              <a:rPr lang="es-MX" sz="2400" dirty="0"/>
              <a:t> Naturales </a:t>
            </a:r>
          </a:p>
          <a:p>
            <a:r>
              <a:rPr lang="es-MX" sz="2400" dirty="0"/>
              <a:t>Económicos </a:t>
            </a:r>
          </a:p>
          <a:p>
            <a:r>
              <a:rPr lang="es-MX" sz="2400" dirty="0"/>
              <a:t>Sociales</a:t>
            </a:r>
          </a:p>
          <a:p>
            <a:r>
              <a:rPr lang="es-MX" sz="2400" dirty="0"/>
              <a:t> y culturales </a:t>
            </a:r>
          </a:p>
          <a:p>
            <a:r>
              <a:rPr lang="es-MX" sz="2400" dirty="0"/>
              <a:t>Otros impactos. </a:t>
            </a:r>
            <a:endParaRPr lang="es-ES" sz="2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0DD1E9E-1E88-489C-8903-B1D9EAD0E61C}"/>
              </a:ext>
            </a:extLst>
          </p:cNvPr>
          <p:cNvSpPr txBox="1"/>
          <p:nvPr/>
        </p:nvSpPr>
        <p:spPr>
          <a:xfrm>
            <a:off x="5936974" y="6215270"/>
            <a:ext cx="6679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AEAEA9-D55B-4E5E-8CEC-5FCB7DDD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024" y="382435"/>
            <a:ext cx="9371949" cy="1183566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/>
              <a:t>ALTERACIÓN DE CORREDORES BIOLÓGICOS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D95FF5-6212-40BA-8BDB-7CBCD82B7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000" dirty="0"/>
              <a:t>La Comisión Centroamericana de Ambiente y Desarrollo define a un corredor biológico como “un espacio geográfico delimitado que proporciona conectividad entre paisajes, ecosistemas y hábitat, naturales o modificados, y asegura el mantenimiento de la diversidad biológica y los procesos ecológicos y evolutivos”.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4365AD2-6435-4DCD-AF9A-0C729C4A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982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36A54D61-6761-4796-9CC9-7C3D6AC368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3582" y="158540"/>
            <a:ext cx="6868469" cy="6445795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4D5092F-B230-400C-8E81-6EEB1530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E8D7D80-DAD2-4241-BEBF-6F471FC22911}"/>
              </a:ext>
            </a:extLst>
          </p:cNvPr>
          <p:cNvSpPr/>
          <p:nvPr/>
        </p:nvSpPr>
        <p:spPr>
          <a:xfrm>
            <a:off x="5261113" y="6514794"/>
            <a:ext cx="80440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https://armagazinepty.com/corredor-biologico-mesoamericano/</a:t>
            </a:r>
          </a:p>
        </p:txBody>
      </p:sp>
    </p:spTree>
    <p:extLst>
      <p:ext uri="{BB962C8B-B14F-4D97-AF65-F5344CB8AC3E}">
        <p14:creationId xmlns:p14="http://schemas.microsoft.com/office/powerpoint/2010/main" val="233250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3C56FD-25C8-409B-8C11-CD588AA79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870" y="382435"/>
            <a:ext cx="9371949" cy="1183566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/>
              <a:t>TRÁFICO O EXPLOTACIÓN DE ESPECIES EXÓTICAS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53343696-66BD-49EA-A3F4-99298EF96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0669" y="1382535"/>
            <a:ext cx="3426775" cy="5278339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89FBBA5-B6AF-4156-BCD4-1B6567D5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D845B2-3015-41C9-9E3D-B7EF6BE135CD}"/>
              </a:ext>
            </a:extLst>
          </p:cNvPr>
          <p:cNvSpPr/>
          <p:nvPr/>
        </p:nvSpPr>
        <p:spPr>
          <a:xfrm>
            <a:off x="5593830" y="6620589"/>
            <a:ext cx="109860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http://archivo.eluniversal.com.mx/nacion-mexico/2015/se-dispara-trafico-de-animales-exoticos-en-el-pais-1093533.html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43D089B-F926-466F-A858-2896FEE3E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89" y="1566001"/>
            <a:ext cx="3613143" cy="202336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8590238-04DC-4D5A-A191-64AA10CD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971" y="1956961"/>
            <a:ext cx="3827160" cy="254680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07B6480-B168-40DF-A590-46D22CDC6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89" y="3821705"/>
            <a:ext cx="2987711" cy="223789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797974E-CE35-42A0-80A9-8364797688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5667" y="4635448"/>
            <a:ext cx="2297617" cy="198514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DE069EC-8ACA-4F18-B33A-20BD6548CA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2739" y="4662742"/>
            <a:ext cx="2291160" cy="171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4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071771-34E1-4479-8198-5451F3B51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024" y="382435"/>
            <a:ext cx="9371949" cy="1183566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/>
              <a:t>EL USO DE BLOQUEADORES Y BRONCEADORES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7BAC88-1C56-4FBA-8B1A-5D71904EC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400" dirty="0"/>
              <a:t>Genera una capa de grasa sobre el agua del mar, lo que impide la fotosíntesis de los corales, que tardan hasta 1 año en crecer 1 centímetro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58933F-D7D7-4AD1-83D7-2D540A43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B46A910-D32C-4037-A964-5F152E2D1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4151638"/>
            <a:ext cx="4870316" cy="259328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003CFA9-E57F-4FC4-83F6-84750B5BA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936" y="3729113"/>
            <a:ext cx="5156066" cy="290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0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8533" y="386104"/>
            <a:ext cx="9371949" cy="1183566"/>
          </a:xfrm>
        </p:spPr>
        <p:txBody>
          <a:bodyPr rtlCol="0">
            <a:noAutofit/>
          </a:bodyPr>
          <a:lstStyle/>
          <a:p>
            <a:pPr algn="ctr" rtl="0"/>
            <a:r>
              <a:rPr lang="es-ES" sz="4800" b="1" dirty="0"/>
              <a:t>IMPACTOS ECONÓMICOS DEL TURISMO</a:t>
            </a: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s-ES" smtClean="0"/>
              <a:t>14</a:t>
            </a:fld>
            <a:endParaRPr lang="es-ES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E176703-8FF1-4689-ACD3-E31F27005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4885" y="1780784"/>
            <a:ext cx="6746465" cy="451399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0786EB5-DCE0-472D-9440-1F02CED40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168" y="1393342"/>
            <a:ext cx="4891502" cy="56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F31642-7792-4608-8BBA-DB76494F9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6934" y="454550"/>
            <a:ext cx="4608576" cy="823912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POSITIVOS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BC11FDE-7A74-4669-A100-552BEAB47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9699" y="1294697"/>
            <a:ext cx="4608576" cy="4950722"/>
          </a:xfrm>
        </p:spPr>
        <p:txBody>
          <a:bodyPr>
            <a:normAutofit/>
          </a:bodyPr>
          <a:lstStyle/>
          <a:p>
            <a:r>
              <a:rPr lang="es-MX" sz="2400" dirty="0"/>
              <a:t>Creación de empleos (directo e indirecto).</a:t>
            </a:r>
          </a:p>
          <a:p>
            <a:r>
              <a:rPr lang="es-MX" sz="2400" dirty="0"/>
              <a:t>Mayores inversiones nacionales y extranjeras.</a:t>
            </a:r>
          </a:p>
          <a:p>
            <a:r>
              <a:rPr lang="es-MX" sz="2400" dirty="0"/>
              <a:t>Mejora en la distribución de los ingresos.</a:t>
            </a:r>
          </a:p>
          <a:p>
            <a:r>
              <a:rPr lang="es-MX" sz="2400" dirty="0"/>
              <a:t>Mayor control sobre precios turísticos.</a:t>
            </a:r>
          </a:p>
          <a:p>
            <a:r>
              <a:rPr lang="es-MX" sz="2400" dirty="0"/>
              <a:t>Diversificación de la economía.</a:t>
            </a:r>
          </a:p>
          <a:p>
            <a:r>
              <a:rPr lang="es-MX" sz="2400" dirty="0"/>
              <a:t>Establecimiento de infraestructura.</a:t>
            </a:r>
          </a:p>
          <a:p>
            <a:r>
              <a:rPr lang="es-MX" sz="2400" dirty="0"/>
              <a:t>Servicios básicos.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2229A8F-4D7E-4C55-B977-C5C319DBC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1875" y="454550"/>
            <a:ext cx="4610100" cy="823912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NEGATIVOS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71EC8BF-5DEF-427A-9D4B-971DFB4B8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294697"/>
            <a:ext cx="4610100" cy="4950722"/>
          </a:xfrm>
        </p:spPr>
        <p:txBody>
          <a:bodyPr>
            <a:noAutofit/>
          </a:bodyPr>
          <a:lstStyle/>
          <a:p>
            <a:r>
              <a:rPr lang="es-MX" sz="2800" dirty="0"/>
              <a:t>Incompatibilidad con otras actividades (costo de oportunidad).</a:t>
            </a:r>
          </a:p>
          <a:p>
            <a:r>
              <a:rPr lang="es-MX" sz="2800" dirty="0"/>
              <a:t>Inflación.</a:t>
            </a:r>
          </a:p>
          <a:p>
            <a:r>
              <a:rPr lang="es-MX" sz="2800" dirty="0"/>
              <a:t>Especulación.</a:t>
            </a:r>
          </a:p>
          <a:p>
            <a:r>
              <a:rPr lang="es-MX" sz="2800" dirty="0"/>
              <a:t>Distorsiones en la economía local (concentración excesiva en una sola región de trabajadores de otros sectores).</a:t>
            </a:r>
          </a:p>
          <a:p>
            <a:r>
              <a:rPr lang="es-MX" sz="2800" dirty="0"/>
              <a:t>Excesiva dependencia de la actividad turística.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3C9832-CE27-4826-B77C-54356843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15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6841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1785" y="386104"/>
            <a:ext cx="9371949" cy="1183566"/>
          </a:xfrm>
        </p:spPr>
        <p:txBody>
          <a:bodyPr rtlCol="0">
            <a:noAutofit/>
          </a:bodyPr>
          <a:lstStyle/>
          <a:p>
            <a:pPr algn="ctr" rtl="0"/>
            <a:r>
              <a:rPr lang="es-ES" sz="4800" b="1" dirty="0"/>
              <a:t>IMPACTOS SOCIOCULTURALES DEL TURISMO</a:t>
            </a: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s-ES" smtClean="0"/>
              <a:t>16</a:t>
            </a:fld>
            <a:endParaRPr lang="es-ES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D76B1FBA-CC8C-4B9D-A424-47283D991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1342" y="1815995"/>
            <a:ext cx="6104932" cy="465590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01566BB-0211-45C6-AAA7-B49AF2441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523" y="2531164"/>
            <a:ext cx="5136693" cy="342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5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FE6D69-BD01-4AD7-A946-CE764001C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9699" y="621524"/>
            <a:ext cx="4608576" cy="823912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NEGATIVO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00F8D2-CBD4-4B39-8529-71CFF71FE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9699" y="1465979"/>
            <a:ext cx="4608576" cy="4779439"/>
          </a:xfrm>
        </p:spPr>
        <p:txBody>
          <a:bodyPr/>
          <a:lstStyle/>
          <a:p>
            <a:r>
              <a:rPr lang="es-MX" dirty="0"/>
              <a:t>Incremento de la dependencia económica del turismo.</a:t>
            </a:r>
          </a:p>
          <a:p>
            <a:r>
              <a:rPr lang="es-MX" dirty="0"/>
              <a:t>Alteración de los hábitos y niveles de consumo de la población.</a:t>
            </a:r>
          </a:p>
          <a:p>
            <a:r>
              <a:rPr lang="es-MX" dirty="0"/>
              <a:t>Aumento de la prostitución.</a:t>
            </a:r>
          </a:p>
          <a:p>
            <a:r>
              <a:rPr lang="es-MX" dirty="0"/>
              <a:t>Auge de “turismo sexual” y de “drogas”.</a:t>
            </a:r>
          </a:p>
          <a:p>
            <a:r>
              <a:rPr lang="es-MX" dirty="0"/>
              <a:t>Aumento de la delincuencia.</a:t>
            </a:r>
          </a:p>
          <a:p>
            <a:r>
              <a:rPr lang="es-MX" dirty="0"/>
              <a:t>Efectos sobre los usos y costumbres de la población.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956D20-19DF-4FDC-BCBB-3656CCDD1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602310"/>
            <a:ext cx="4610100" cy="823912"/>
          </a:xfrm>
        </p:spPr>
        <p:txBody>
          <a:bodyPr>
            <a:normAutofit/>
          </a:bodyPr>
          <a:lstStyle/>
          <a:p>
            <a:pPr algn="ctr"/>
            <a:r>
              <a:rPr lang="es-MX" sz="4000"/>
              <a:t>POSITIVOS</a:t>
            </a:r>
            <a:endParaRPr lang="es-MX" sz="40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995EC-B8D0-41EF-ADF0-4C4A47D7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465980"/>
            <a:ext cx="4610100" cy="4779439"/>
          </a:xfrm>
        </p:spPr>
        <p:txBody>
          <a:bodyPr/>
          <a:lstStyle/>
          <a:p>
            <a:r>
              <a:rPr lang="es-MX" dirty="0"/>
              <a:t>Preservación de monumentos arqueológicos y testimonios de culturas antiguas.</a:t>
            </a:r>
          </a:p>
          <a:p>
            <a:r>
              <a:rPr lang="es-MX" dirty="0"/>
              <a:t>Revalorización de los usos y costumbres de la población.</a:t>
            </a:r>
          </a:p>
          <a:p>
            <a:r>
              <a:rPr lang="es-MX" dirty="0"/>
              <a:t>Revitalización de zonas de las ciudades que han perdido su función original.</a:t>
            </a:r>
          </a:p>
          <a:p>
            <a:r>
              <a:rPr lang="es-MX" dirty="0"/>
              <a:t>Reconversión de edificios  e instalaciones obsoletas o en desuso.</a:t>
            </a:r>
          </a:p>
          <a:p>
            <a:r>
              <a:rPr lang="es-MX" dirty="0"/>
              <a:t>Fomento a las actividades culturales.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AF0321A-9338-4B20-A881-7B1EBDD3B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17</a:t>
            </a:fld>
            <a:endParaRPr lang="es-ES" noProof="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C59EBDC-234D-4985-AEF6-0FA8BCD067EA}"/>
              </a:ext>
            </a:extLst>
          </p:cNvPr>
          <p:cNvSpPr/>
          <p:nvPr/>
        </p:nvSpPr>
        <p:spPr>
          <a:xfrm>
            <a:off x="9606119" y="6260068"/>
            <a:ext cx="219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Acerenza</a:t>
            </a:r>
            <a:r>
              <a:rPr lang="es-MX" dirty="0"/>
              <a:t>, M. (2006). </a:t>
            </a:r>
          </a:p>
        </p:txBody>
      </p:sp>
    </p:spTree>
    <p:extLst>
      <p:ext uri="{BB962C8B-B14F-4D97-AF65-F5344CB8AC3E}">
        <p14:creationId xmlns:p14="http://schemas.microsoft.com/office/powerpoint/2010/main" val="9577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A99814-CE1B-4F9B-9DCB-DBB4C6D41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15ADC0-ACC3-4BD7-930C-58194674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Acerenza</a:t>
            </a:r>
            <a:r>
              <a:rPr lang="es-MX" dirty="0"/>
              <a:t>, M. (2006). Efectos económicos, socioculturales y ambientales del turismo. México: Trillas</a:t>
            </a:r>
          </a:p>
          <a:p>
            <a:r>
              <a:rPr lang="es-MX" dirty="0"/>
              <a:t>Alvarado, E., Estrada, A., &amp; Melgoza, A. (2015, abril 19). Se dispara tráfico de animales exóticos en el país. El Universal, p.5.</a:t>
            </a:r>
          </a:p>
          <a:p>
            <a:r>
              <a:rPr lang="es-MX" dirty="0" err="1"/>
              <a:t>Estrucplanonline</a:t>
            </a:r>
            <a:r>
              <a:rPr lang="es-MX" dirty="0"/>
              <a:t>. (enero 01, 2000). Clasificación de impactos, según su efecto. agosto 07, 2018, de </a:t>
            </a:r>
            <a:r>
              <a:rPr lang="es-MX" dirty="0" err="1"/>
              <a:t>estrucplan</a:t>
            </a:r>
            <a:r>
              <a:rPr lang="es-MX" dirty="0"/>
              <a:t> Sitio web: </a:t>
            </a:r>
            <a:r>
              <a:rPr lang="es-MX" dirty="0">
                <a:hlinkClick r:id="rId2"/>
              </a:rPr>
              <a:t>http://www.estrucplan.com.ar/Producciones/entrega.asp?IdEntrega=1766</a:t>
            </a:r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95CF54-0788-4B02-9791-A6AA4408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614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8533" y="386104"/>
            <a:ext cx="9371949" cy="1183566"/>
          </a:xfrm>
        </p:spPr>
        <p:txBody>
          <a:bodyPr rtlCol="0">
            <a:noAutofit/>
          </a:bodyPr>
          <a:lstStyle/>
          <a:p>
            <a:pPr algn="ctr" rtl="0"/>
            <a:r>
              <a:rPr lang="es-ES" sz="4800" b="1" dirty="0"/>
              <a:t>IMPACTOS NATURALES DEL TURISMO</a:t>
            </a: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38715E4A-9D0A-4C8D-AEA5-0E3C3451A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4627" y="1569670"/>
            <a:ext cx="5928773" cy="4443622"/>
          </a:xfrm>
          <a:prstGeom prst="rect">
            <a:avLst/>
          </a:prstGeom>
        </p:spPr>
      </p:pic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s-ES" smtClean="0"/>
              <a:t>2</a:t>
            </a:fld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58C0B68-B958-4166-B194-E29CC58F9F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922" y="1426243"/>
            <a:ext cx="4420436" cy="485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F441F0-C7F6-4E9E-BB5C-CD2EDFBCE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7908" y="414793"/>
            <a:ext cx="4608576" cy="823912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POSITIVOS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DCED49-12CC-4B5C-901E-16F4E299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7908" y="1238705"/>
            <a:ext cx="4608576" cy="5006712"/>
          </a:xfrm>
        </p:spPr>
        <p:txBody>
          <a:bodyPr/>
          <a:lstStyle/>
          <a:p>
            <a:pPr marL="285750" indent="-285750" algn="just"/>
            <a:endParaRPr lang="es-MX" sz="2400" dirty="0"/>
          </a:p>
          <a:p>
            <a:pPr marL="285750" indent="-285750" algn="just"/>
            <a:r>
              <a:rPr lang="es-MX" sz="2800" dirty="0"/>
              <a:t>Estimulo para la conservación y mejora del entorno.</a:t>
            </a:r>
          </a:p>
          <a:p>
            <a:pPr marL="285750" indent="-285750" algn="just"/>
            <a:r>
              <a:rPr lang="es-MX" sz="2800" dirty="0"/>
              <a:t>Creación de parques naturales, protección , restauración y preservación de áreas.</a:t>
            </a:r>
          </a:p>
          <a:p>
            <a:pPr marL="285750" indent="-285750" algn="just"/>
            <a:r>
              <a:rPr lang="es-MX" sz="2800" dirty="0"/>
              <a:t>Introducción de medidas de planificación y gestión.</a:t>
            </a:r>
          </a:p>
          <a:p>
            <a:pPr marL="285750" indent="-285750" algn="just"/>
            <a:r>
              <a:rPr lang="es-MX" sz="2800" dirty="0"/>
              <a:t>Sensibilización.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6FD2185-992E-4EF6-BAB6-04DDC34296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1875" y="414793"/>
            <a:ext cx="4610100" cy="823912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NEGATIVOS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721D8FA-8BF3-4A65-B469-61327F176B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238705"/>
            <a:ext cx="4610100" cy="5006713"/>
          </a:xfrm>
        </p:spPr>
        <p:txBody>
          <a:bodyPr/>
          <a:lstStyle/>
          <a:p>
            <a:endParaRPr lang="es-MX" dirty="0"/>
          </a:p>
          <a:p>
            <a:r>
              <a:rPr lang="es-MX" sz="2800" dirty="0"/>
              <a:t>Deforestación.</a:t>
            </a:r>
          </a:p>
          <a:p>
            <a:r>
              <a:rPr lang="es-MX" sz="2800" dirty="0"/>
              <a:t>Erosión.</a:t>
            </a:r>
          </a:p>
          <a:p>
            <a:r>
              <a:rPr lang="es-MX" sz="2800" dirty="0"/>
              <a:t>Perdida de playas.</a:t>
            </a:r>
          </a:p>
          <a:p>
            <a:r>
              <a:rPr lang="es-MX" sz="2800" dirty="0"/>
              <a:t>Contaminación.</a:t>
            </a:r>
          </a:p>
          <a:p>
            <a:r>
              <a:rPr lang="es-MX" sz="2800" dirty="0"/>
              <a:t>Destrucción de ecosistemas.</a:t>
            </a:r>
          </a:p>
          <a:p>
            <a:r>
              <a:rPr lang="es-MX" sz="2800" dirty="0"/>
              <a:t>Alteración de corredores biológicos.</a:t>
            </a:r>
          </a:p>
          <a:p>
            <a:r>
              <a:rPr lang="es-MX" sz="2800" dirty="0"/>
              <a:t> Tráfico o explotación  de especies en peligro.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832C14-85BC-432F-865B-7CAB652C6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3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254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0025" y="97922"/>
            <a:ext cx="9371949" cy="1183566"/>
          </a:xfrm>
        </p:spPr>
        <p:txBody>
          <a:bodyPr rtlCol="0">
            <a:normAutofit/>
          </a:bodyPr>
          <a:lstStyle/>
          <a:p>
            <a:pPr algn="ctr" rtl="0"/>
            <a:r>
              <a:rPr lang="es-ES" sz="4800" b="1" dirty="0"/>
              <a:t>DEFORESTACIÓN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187607" y="1523364"/>
            <a:ext cx="4608576" cy="3811271"/>
          </a:xfrm>
        </p:spPr>
        <p:txBody>
          <a:bodyPr rtlCol="0"/>
          <a:lstStyle/>
          <a:p>
            <a:pPr marL="0" indent="0" algn="ctr">
              <a:buNone/>
            </a:pPr>
            <a:r>
              <a:rPr lang="es-MX" sz="4800" dirty="0"/>
              <a:t>Eliminación permanente del bosque y de sus estratos vegetales.</a:t>
            </a:r>
          </a:p>
          <a:p>
            <a:pPr rtl="0"/>
            <a:endParaRPr lang="es-E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781BFA2-0107-455F-BC9B-7323A7586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891" y="1369952"/>
            <a:ext cx="4017450" cy="3026771"/>
          </a:xfrm>
          <a:prstGeom prst="rect">
            <a:avLst/>
          </a:prstGeom>
        </p:spPr>
      </p:pic>
      <p:pic>
        <p:nvPicPr>
          <p:cNvPr id="13" name="Marcador de contenido 12">
            <a:extLst>
              <a:ext uri="{FF2B5EF4-FFF2-40B4-BE49-F238E27FC236}">
                <a16:creationId xmlns:a16="http://schemas.microsoft.com/office/drawing/2014/main" id="{3867923A-DEFD-49E9-BF34-B1E2EA3EC1F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908509" y="4509864"/>
            <a:ext cx="2974620" cy="2233836"/>
          </a:xfrm>
          <a:prstGeom prst="rect">
            <a:avLst/>
          </a:prstGeom>
        </p:spPr>
      </p:pic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s-ES" smtClean="0"/>
              <a:t>4</a:t>
            </a:fld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9880FB06-CE13-450C-AF64-3D3CE6417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212" y="4534541"/>
            <a:ext cx="4028788" cy="219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F572CA-2C36-4289-BCBC-60DE57440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/>
              <a:t>EROSIÓN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D31DDB12-3D58-4203-9F55-7612550053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365" y="1459653"/>
            <a:ext cx="4758565" cy="3564331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43B4F0-6B05-421D-B1DC-8232E3C0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3637A56-0DAF-49EC-AEDD-AE619C68C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468" y="1459653"/>
            <a:ext cx="4105897" cy="273228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A435DAF-0F97-47E1-ADCB-9D81A283B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896" y="3909573"/>
            <a:ext cx="1957386" cy="261321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8429B1A-4DC6-4A36-A371-94F8AF6D3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6646" y="4401073"/>
            <a:ext cx="3218415" cy="194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B1255F-0ECA-494B-884A-94B3BA5C6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/>
              <a:t>PERDIDA DE PLAYAS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88079013-627C-41EF-AB04-EF2A9C1BE3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9636" y="1565275"/>
            <a:ext cx="8872728" cy="4621213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022613-D0E6-45F5-893F-C605FF8FD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522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0244F-C5BC-41F0-B209-09BC3B088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800" b="1" dirty="0"/>
              <a:t>CONTAMINACIÓN</a:t>
            </a:r>
            <a:r>
              <a:rPr lang="es-MX" b="1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3CEBD3-52E1-4B11-B5AA-CD443B218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AGUA.</a:t>
            </a:r>
          </a:p>
          <a:p>
            <a:r>
              <a:rPr lang="es-MX" sz="4000" dirty="0"/>
              <a:t>SUELO.</a:t>
            </a:r>
          </a:p>
          <a:p>
            <a:r>
              <a:rPr lang="es-MX" sz="4000" dirty="0"/>
              <a:t>AIRE.</a:t>
            </a:r>
          </a:p>
          <a:p>
            <a:r>
              <a:rPr lang="es-MX" sz="4000" dirty="0"/>
              <a:t>AUDITIVA.</a:t>
            </a:r>
          </a:p>
          <a:p>
            <a:r>
              <a:rPr lang="es-MX" sz="4000" dirty="0"/>
              <a:t>VISUAL.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9D396B-845A-4816-A075-D5E27ECD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481D30D-440D-4D00-B28F-48E554932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191" y="1566001"/>
            <a:ext cx="7047513" cy="476743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7701D4F-0CEF-45DF-BB7A-E83FBE2161C9}"/>
              </a:ext>
            </a:extLst>
          </p:cNvPr>
          <p:cNvSpPr/>
          <p:nvPr/>
        </p:nvSpPr>
        <p:spPr>
          <a:xfrm>
            <a:off x="6689704" y="6333436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http://nocontamineswey.blogspot.com/2014/01/los-tipos-de-contaminacion-mas.htm</a:t>
            </a:r>
          </a:p>
        </p:txBody>
      </p:sp>
    </p:spTree>
    <p:extLst>
      <p:ext uri="{BB962C8B-B14F-4D97-AF65-F5344CB8AC3E}">
        <p14:creationId xmlns:p14="http://schemas.microsoft.com/office/powerpoint/2010/main" val="247624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90BC2F-C33B-4A5E-8BB9-4ED213237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/>
              <a:t>DESTRUCCIÓN DE ECOSISTEMAS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68469DE9-F650-41FC-BDA6-D641B8C624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0026" y="1715664"/>
            <a:ext cx="3656217" cy="1928684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9E1B8B-CE2C-41AB-8BD3-8F004C5F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A04610-305F-4138-91E1-8516C7C0F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907" y="4444705"/>
            <a:ext cx="3565143" cy="192868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0290315-F8EC-4D7C-95A8-E96702DF0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664" y="2395608"/>
            <a:ext cx="3285491" cy="192868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FCA88FF-84C9-4A8D-BCAB-C9C2E8FC3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0410" y="4699296"/>
            <a:ext cx="3072192" cy="204440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F69C0DE-44C2-43F8-831D-A98AE53555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3690" y="1505878"/>
            <a:ext cx="3129296" cy="17144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7CB3F2E-9866-46FB-B520-871479A156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700" y="4042327"/>
            <a:ext cx="2466975" cy="184785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D7570D6-5843-4ABD-885C-D04D9BB4AB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5402" y="3352329"/>
            <a:ext cx="1825693" cy="12149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1C55447-BD53-4684-8F85-9B2E6B31C0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8338" y="4817284"/>
            <a:ext cx="1564648" cy="18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61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79C9F6-E659-41FE-925F-68D0DBFF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025" y="89254"/>
            <a:ext cx="9371949" cy="1183566"/>
          </a:xfrm>
        </p:spPr>
        <p:txBody>
          <a:bodyPr>
            <a:noAutofit/>
          </a:bodyPr>
          <a:lstStyle/>
          <a:p>
            <a:pPr algn="ctr"/>
            <a:r>
              <a:rPr lang="es-MX" sz="8000" b="1" dirty="0"/>
              <a:t>ECOSISTEMAS</a:t>
            </a: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DF1DC848-2E3C-4AE7-867E-0A3220DDFE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27868" y="1976535"/>
            <a:ext cx="3514271" cy="4621213"/>
          </a:xfrm>
          <a:prstGeom prst="rect">
            <a:avLst/>
          </a:prstGeom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8B578B3-B8DF-499F-8828-9240F1462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9</a:t>
            </a:fld>
            <a:endParaRPr lang="es-ES" noProof="0" dirty="0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09C8703A-5849-4B75-B59B-B5D906F9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10DF40-6381-4575-BB53-B641DE6E80E1}" type="datetime1">
              <a:rPr lang="es-ES" noProof="0" smtClean="0"/>
              <a:t>13/08/2018</a:t>
            </a:fld>
            <a:endParaRPr lang="es-ES" noProof="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569039A-D9EE-4E8B-A903-0629B263F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531" y="6522457"/>
            <a:ext cx="3121423" cy="49381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DC3A150-AD24-48A0-9B1C-4C7C95EFC82B}"/>
              </a:ext>
            </a:extLst>
          </p:cNvPr>
          <p:cNvSpPr txBox="1"/>
          <p:nvPr/>
        </p:nvSpPr>
        <p:spPr>
          <a:xfrm>
            <a:off x="2014755" y="1440011"/>
            <a:ext cx="197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MÉXICO</a:t>
            </a:r>
          </a:p>
        </p:txBody>
      </p:sp>
      <p:pic>
        <p:nvPicPr>
          <p:cNvPr id="17" name="Marcador de contenido 16">
            <a:extLst>
              <a:ext uri="{FF2B5EF4-FFF2-40B4-BE49-F238E27FC236}">
                <a16:creationId xmlns:a16="http://schemas.microsoft.com/office/drawing/2014/main" id="{88F0994E-AA54-4F22-A677-70AC36BC8A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42139" y="1809343"/>
            <a:ext cx="7768001" cy="4508145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F72FEE60-D9FB-447C-B13F-9AB6E83B8728}"/>
              </a:ext>
            </a:extLst>
          </p:cNvPr>
          <p:cNvSpPr/>
          <p:nvPr/>
        </p:nvSpPr>
        <p:spPr>
          <a:xfrm>
            <a:off x="7342530" y="6551349"/>
            <a:ext cx="73284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https://es.wikipedia.org/wiki/Ecosistema#/media/File:Vegetation-spanish.png</a:t>
            </a:r>
          </a:p>
        </p:txBody>
      </p:sp>
    </p:spTree>
    <p:extLst>
      <p:ext uri="{BB962C8B-B14F-4D97-AF65-F5344CB8AC3E}">
        <p14:creationId xmlns:p14="http://schemas.microsoft.com/office/powerpoint/2010/main" val="63564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ía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4212_TF03098889.potx" id="{99B7B45F-DC7D-44EA-8DF0-8A66079C22E3}" vid="{03709ECD-8C5E-4EE5-A4EC-DA515FF5B39C}"/>
    </a:ext>
  </a:extLst>
</a:theme>
</file>

<file path=ppt/theme/theme2.xml><?xml version="1.0" encoding="utf-8"?>
<a:theme xmlns:a="http://schemas.openxmlformats.org/drawingml/2006/main" name="Tema de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fotografías de ecología para el ámbito educativo</Template>
  <TotalTime>374</TotalTime>
  <Words>606</Words>
  <Application>Microsoft Office PowerPoint</Application>
  <PresentationFormat>Panorámica</PresentationFormat>
  <Paragraphs>105</Paragraphs>
  <Slides>18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Arial</vt:lpstr>
      <vt:lpstr>Corbel</vt:lpstr>
      <vt:lpstr>Ecología 16x9</vt:lpstr>
      <vt:lpstr>UNIDAD 1. TURISMO COMO GENERADOR DE IMPACTOS. </vt:lpstr>
      <vt:lpstr>IMPACTOS NATURALES DEL TURISMO</vt:lpstr>
      <vt:lpstr>Presentación de PowerPoint</vt:lpstr>
      <vt:lpstr>DEFORESTACIÓN</vt:lpstr>
      <vt:lpstr>EROSIÓN</vt:lpstr>
      <vt:lpstr>PERDIDA DE PLAYAS</vt:lpstr>
      <vt:lpstr>CONTAMINACIÓN </vt:lpstr>
      <vt:lpstr>DESTRUCCIÓN DE ECOSISTEMAS</vt:lpstr>
      <vt:lpstr>ECOSISTEMAS</vt:lpstr>
      <vt:lpstr>ALTERACIÓN DE CORREDORES BIOLÓGICOS</vt:lpstr>
      <vt:lpstr>Presentación de PowerPoint</vt:lpstr>
      <vt:lpstr>TRÁFICO O EXPLOTACIÓN DE ESPECIES EXÓTICAS</vt:lpstr>
      <vt:lpstr>EL USO DE BLOQUEADORES Y BRONCEADORES </vt:lpstr>
      <vt:lpstr>IMPACTOS ECONÓMICOS DEL TURISMO</vt:lpstr>
      <vt:lpstr>Presentación de PowerPoint</vt:lpstr>
      <vt:lpstr>IMPACTOS SOCIOCULTURALES DEL TURISMO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1. TURISMO COMO GENERADOR DE IMPACTOS. </dc:title>
  <dc:creator>Aurora Vazquez Montalvo</dc:creator>
  <cp:lastModifiedBy>Aurora Vazquez Montalvo</cp:lastModifiedBy>
  <cp:revision>56</cp:revision>
  <dcterms:created xsi:type="dcterms:W3CDTF">2018-08-11T19:29:45Z</dcterms:created>
  <dcterms:modified xsi:type="dcterms:W3CDTF">2018-08-13T21:57:44Z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