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3" r:id="rId2"/>
    <p:sldId id="256" r:id="rId3"/>
    <p:sldId id="259" r:id="rId4"/>
    <p:sldId id="265" r:id="rId5"/>
    <p:sldId id="268" r:id="rId6"/>
    <p:sldId id="267" r:id="rId7"/>
    <p:sldId id="266" r:id="rId8"/>
    <p:sldId id="262" r:id="rId9"/>
    <p:sldId id="269" r:id="rId10"/>
    <p:sldId id="271" r:id="rId11"/>
    <p:sldId id="270" r:id="rId12"/>
    <p:sldId id="273" r:id="rId13"/>
    <p:sldId id="278" r:id="rId14"/>
    <p:sldId id="263" r:id="rId15"/>
    <p:sldId id="280" r:id="rId16"/>
    <p:sldId id="279" r:id="rId17"/>
    <p:sldId id="264" r:id="rId18"/>
    <p:sldId id="281" r:id="rId19"/>
    <p:sldId id="282" r:id="rId20"/>
    <p:sldId id="25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videoplayback.mp4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F08F6A-1BF3-4D1A-A239-48AE9F384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811687" y="38031"/>
            <a:ext cx="9755187" cy="2766528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Unidad 2. Cambios y transformaciones de las organizaciones turísticas ante la innovación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032CB81-B94F-44BD-B825-9825177B7847}"/>
              </a:ext>
            </a:extLst>
          </p:cNvPr>
          <p:cNvSpPr txBox="1"/>
          <p:nvPr/>
        </p:nvSpPr>
        <p:spPr>
          <a:xfrm>
            <a:off x="437323" y="2922901"/>
            <a:ext cx="75272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Contenidos: </a:t>
            </a:r>
          </a:p>
          <a:p>
            <a:r>
              <a:rPr lang="es-MX" sz="2000" dirty="0"/>
              <a:t>La organización innovadora. </a:t>
            </a:r>
          </a:p>
          <a:p>
            <a:r>
              <a:rPr lang="es-MX" sz="2000" dirty="0"/>
              <a:t>Administración de la innovación.</a:t>
            </a:r>
          </a:p>
          <a:p>
            <a:r>
              <a:rPr lang="es-MX" sz="2000" dirty="0"/>
              <a:t> Enfoque de la creatividad: de la invención a la innovación. </a:t>
            </a:r>
          </a:p>
          <a:p>
            <a:r>
              <a:rPr lang="es-MX" sz="2000" dirty="0"/>
              <a:t>Técnicas creativas para el desarrollo de nuevos productos y servicios. </a:t>
            </a:r>
          </a:p>
        </p:txBody>
      </p:sp>
    </p:spTree>
    <p:extLst>
      <p:ext uri="{BB962C8B-B14F-4D97-AF65-F5344CB8AC3E}">
        <p14:creationId xmlns:p14="http://schemas.microsoft.com/office/powerpoint/2010/main" val="291607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863D511-4A7F-41DB-B1FE-3728DCDEB23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8C8E5A9-4602-47CC-B762-4BEE040C30B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30C1404-08E7-4CBA-88A7-FC9C77313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9649" y="281519"/>
            <a:ext cx="8440615" cy="5873192"/>
          </a:xfrm>
          <a:prstGeom prst="rect">
            <a:avLst/>
          </a:prstGeom>
          <a:ln>
            <a:noFill/>
          </a:ln>
        </p:spPr>
      </p:pic>
      <p:sp>
        <p:nvSpPr>
          <p:cNvPr id="11" name="Freeform 9">
            <a:extLst>
              <a:ext uri="{FF2B5EF4-FFF2-40B4-BE49-F238E27FC236}">
                <a16:creationId xmlns:a16="http://schemas.microsoft.com/office/drawing/2014/main" id="{1A15162E-27E6-4D95-9796-3DF1EB8BD26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7D01A1F-5C77-49C6-8A8E-543C1CC50411}"/>
              </a:ext>
            </a:extLst>
          </p:cNvPr>
          <p:cNvSpPr/>
          <p:nvPr/>
        </p:nvSpPr>
        <p:spPr>
          <a:xfrm>
            <a:off x="7450156" y="6096954"/>
            <a:ext cx="45297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Mapa de Empatía. Fuente: http://www.extremeservicedesign.com</a:t>
            </a:r>
          </a:p>
        </p:txBody>
      </p:sp>
    </p:spTree>
    <p:extLst>
      <p:ext uri="{BB962C8B-B14F-4D97-AF65-F5344CB8AC3E}">
        <p14:creationId xmlns:p14="http://schemas.microsoft.com/office/powerpoint/2010/main" val="2381086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776460-D03E-4FF2-A5CB-046C9D8A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59" y="102705"/>
            <a:ext cx="10396882" cy="964095"/>
          </a:xfrm>
        </p:spPr>
        <p:txBody>
          <a:bodyPr/>
          <a:lstStyle/>
          <a:p>
            <a:pPr algn="ctr"/>
            <a:r>
              <a:rPr lang="es-MX" dirty="0" err="1"/>
              <a:t>competividad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F6865E-950F-4E77-80FA-D697414F314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7566" y="1066800"/>
            <a:ext cx="11184834" cy="4909930"/>
          </a:xfrm>
        </p:spPr>
        <p:txBody>
          <a:bodyPr>
            <a:normAutofit fontScale="77500" lnSpcReduction="20000"/>
          </a:bodyPr>
          <a:lstStyle/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World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Economic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Forum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 publicó un informe sobre la competitividad de las naciones, donde menciona ocho factores que determinan la competitividad de un país:</a:t>
            </a:r>
          </a:p>
          <a:p>
            <a:endParaRPr lang="es-MX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La disponibilidad y calidad del recurso humano.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La fortaleza de la economía doméstica.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La capacidad científica y tecnológica.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La infraestructura al servicio de las empresas de negocios.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 eficiencia de los mercados de capitales y la calidad de los servicios financieros.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La capacidad de innovación, la responsabilidad y la audacia del sector empresarial.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Las políticas del gobierno orientadas a la competitividad.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El grado de internacionalización de la economía, entendido como el nivel de participación del país en los flujos internacionales de comercio e inversión.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38644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648AB946-D147-4202-BDB1-8F4689CE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696953"/>
              </p:ext>
            </p:extLst>
          </p:nvPr>
        </p:nvGraphicFramePr>
        <p:xfrm>
          <a:off x="768626" y="357809"/>
          <a:ext cx="10283687" cy="58177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61940">
                  <a:extLst>
                    <a:ext uri="{9D8B030D-6E8A-4147-A177-3AD203B41FA5}">
                      <a16:colId xmlns:a16="http://schemas.microsoft.com/office/drawing/2014/main" val="53215957"/>
                    </a:ext>
                  </a:extLst>
                </a:gridCol>
                <a:gridCol w="5321747">
                  <a:extLst>
                    <a:ext uri="{9D8B030D-6E8A-4147-A177-3AD203B41FA5}">
                      <a16:colId xmlns:a16="http://schemas.microsoft.com/office/drawing/2014/main" val="3174030456"/>
                    </a:ext>
                  </a:extLst>
                </a:gridCol>
              </a:tblGrid>
              <a:tr h="5850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ACTIVIDAD TURÍSTICA ANTES</a:t>
                      </a:r>
                      <a:endParaRPr lang="es-MX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ACTIVIDAD TURÍSTICA HOY</a:t>
                      </a:r>
                      <a:endParaRPr lang="es-MX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298919248"/>
                  </a:ext>
                </a:extLst>
              </a:tr>
              <a:tr h="9758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Productos estandarizados a precios reducidos: demanda homogénea, poco diferenciada.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Productos diferenciados: demanda segmentada, consumidores experimentados.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2622590385"/>
                  </a:ext>
                </a:extLst>
              </a:tr>
              <a:tr h="901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Control; liderazgo; venta de marcas, productos y destinos.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Cambio/adaptación, innovación, nuevas tecnologías, fidelización.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092438245"/>
                  </a:ext>
                </a:extLst>
              </a:tr>
              <a:tr h="4507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Mercados locales, regionales, nacionales.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Globalización.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568694979"/>
                  </a:ext>
                </a:extLst>
              </a:tr>
              <a:tr h="901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Unidad de producción - empresa.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Internacionalización de productos y servicios (marcas y cadenas productivas de valor).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98887796"/>
                  </a:ext>
                </a:extLst>
              </a:tr>
              <a:tr h="901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Centralización, intervención estatal, experiencia, con los mínimos recursos.</a:t>
                      </a:r>
                      <a:endParaRPr lang="es-MX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Descentralización (regionalización), desregulación, investigación.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235308804"/>
                  </a:ext>
                </a:extLst>
              </a:tr>
              <a:tr h="650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Productos turísticos sin garantía.</a:t>
                      </a:r>
                      <a:endParaRPr lang="es-MX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Sistema de aseguramiento, gestión de calidad.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2083806298"/>
                  </a:ext>
                </a:extLst>
              </a:tr>
              <a:tr h="4507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Exclusividad, rigidez.</a:t>
                      </a:r>
                      <a:endParaRPr lang="es-MX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Amplia cobertura, flexibilidad, movilidad.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4264081518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963301F6-3D6C-43BB-97C0-B331E150C6C9}"/>
              </a:ext>
            </a:extLst>
          </p:cNvPr>
          <p:cNvSpPr/>
          <p:nvPr/>
        </p:nvSpPr>
        <p:spPr>
          <a:xfrm>
            <a:off x="7714987" y="-11523"/>
            <a:ext cx="3708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Beltán, L., López, H. &amp; Gómez, J. (2002). </a:t>
            </a:r>
          </a:p>
        </p:txBody>
      </p:sp>
    </p:spTree>
    <p:extLst>
      <p:ext uri="{BB962C8B-B14F-4D97-AF65-F5344CB8AC3E}">
        <p14:creationId xmlns:p14="http://schemas.microsoft.com/office/powerpoint/2010/main" val="1393922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Marcador de contenido 11">
            <a:extLst>
              <a:ext uri="{FF2B5EF4-FFF2-40B4-BE49-F238E27FC236}">
                <a16:creationId xmlns:a16="http://schemas.microsoft.com/office/drawing/2014/main" id="{1B2D5C6E-E94A-4B1D-BD78-8BDC37AEA97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708751" y="797891"/>
            <a:ext cx="4273666" cy="4279763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43AA56B0-AD3E-4FA3-9A8B-145CB64E3332}"/>
              </a:ext>
            </a:extLst>
          </p:cNvPr>
          <p:cNvSpPr/>
          <p:nvPr/>
        </p:nvSpPr>
        <p:spPr>
          <a:xfrm>
            <a:off x="381254" y="562565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/>
              <a:t>•	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Reconocer como elemento central la mejora continua y la innovación en los métodos y la tecnología de producción o prestación de servicios turísticos. Ello requiere inversiones en investigación, recursos humanos e inversiones de capital en valores y tasas elevados.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94DD35-E7C4-4336-A70C-DAF4F486F8D4}"/>
              </a:ext>
            </a:extLst>
          </p:cNvPr>
          <p:cNvSpPr txBox="1"/>
          <p:nvPr/>
        </p:nvSpPr>
        <p:spPr>
          <a:xfrm>
            <a:off x="8239217" y="4871437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>
                <a:hlinkClick r:id="rId3" action="ppaction://hlinkfile"/>
              </a:rPr>
              <a:t>VIDEO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406432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7F243-20D7-4AC9-ABA3-E30216F8C8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ANÁLISIS DEL ENTORNO</a:t>
            </a:r>
            <a:br>
              <a:rPr lang="es-MX" dirty="0"/>
            </a:br>
            <a:r>
              <a:rPr lang="es-MX" dirty="0"/>
              <a:t>Y DETECCIÓN DE NECESIDAES </a:t>
            </a:r>
          </a:p>
        </p:txBody>
      </p:sp>
    </p:spTree>
    <p:extLst>
      <p:ext uri="{BB962C8B-B14F-4D97-AF65-F5344CB8AC3E}">
        <p14:creationId xmlns:p14="http://schemas.microsoft.com/office/powerpoint/2010/main" val="4256868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770B4CD-535A-4FF2-B700-8C40F0031E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2AB5EEF-5DB7-47EA-BB55-DC7DAC8A6870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2" name="Rectangle 11">
              <a:extLst>
                <a:ext uri="{FF2B5EF4-FFF2-40B4-BE49-F238E27FC236}">
                  <a16:creationId xmlns:a16="http://schemas.microsoft.com/office/drawing/2014/main" id="{2D031218-C353-46BE-8BA0-03B929089EA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3018239-79C0-4159-AE08-A6113D9AD9C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68094AE-62A3-4DD8-B617-758BE447B78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9F5E1885-4B77-4930-AF94-83DC34F5166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2CED8F1-A066-4193-A0C6-FA32AABA2B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C2AD83-6F23-413C-AD90-9F32AF8275B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9528" y="6581"/>
            <a:ext cx="11741281" cy="56002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7E91ED6E-158B-4FC4-8020-1788216E40A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3120904" y="321733"/>
            <a:ext cx="5484342" cy="496332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3A1CF79-E584-4525-AB80-C5E826445E2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80499" y="0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367BE40-CEB0-42C0-A019-83612A9D1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9527" y="6581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DFF68DC-7619-4C0C-B291-0018372D27F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600215"/>
            <a:ext cx="11731752" cy="780581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5003435F-4995-49A0-9B3D-4955D2822A2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63766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B133849-0119-4DC3-8F1A-E75A643BDE20}"/>
              </a:ext>
            </a:extLst>
          </p:cNvPr>
          <p:cNvSpPr/>
          <p:nvPr/>
        </p:nvSpPr>
        <p:spPr>
          <a:xfrm>
            <a:off x="4600135" y="5342575"/>
            <a:ext cx="82296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http://entornosdelosnegociosinternacionales.blogspot.mx/2013/08/macroambiente-y-microambiente.html</a:t>
            </a:r>
          </a:p>
        </p:txBody>
      </p:sp>
    </p:spTree>
    <p:extLst>
      <p:ext uri="{BB962C8B-B14F-4D97-AF65-F5344CB8AC3E}">
        <p14:creationId xmlns:p14="http://schemas.microsoft.com/office/powerpoint/2010/main" val="2314111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EBDF3C-61A6-450C-8532-9276D9A1EB0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0240" y="457200"/>
            <a:ext cx="7045932" cy="4686138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3B5AC56-AF7C-4024-95A8-A49851098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707" y="889187"/>
            <a:ext cx="6557897" cy="3819975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E4FA5C-9E25-4248-968E-DE6AFBEA81E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09539" y="597877"/>
            <a:ext cx="3882221" cy="4686138"/>
          </a:xfrm>
        </p:spPr>
        <p:txBody>
          <a:bodyPr anchor="t">
            <a:normAutofit fontScale="92500"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Ser comprendido.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Sentirse bienvenido.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Sentirse importante.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 comodidad.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 confianza.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Sentirse escuchado.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Sentirse seguro</a:t>
            </a:r>
          </a:p>
          <a:p>
            <a:endParaRPr lang="es-MX" sz="1700" dirty="0"/>
          </a:p>
        </p:txBody>
      </p:sp>
    </p:spTree>
    <p:extLst>
      <p:ext uri="{BB962C8B-B14F-4D97-AF65-F5344CB8AC3E}">
        <p14:creationId xmlns:p14="http://schemas.microsoft.com/office/powerpoint/2010/main" val="645029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3C8D6A-D97E-4261-8E14-5E6B5B64BC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ANÁLISIS DE COMPETENCIAS ORGANIZACIONALES</a:t>
            </a:r>
          </a:p>
        </p:txBody>
      </p:sp>
    </p:spTree>
    <p:extLst>
      <p:ext uri="{BB962C8B-B14F-4D97-AF65-F5344CB8AC3E}">
        <p14:creationId xmlns:p14="http://schemas.microsoft.com/office/powerpoint/2010/main" val="9276137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770B4CD-535A-4FF2-B700-8C40F0031E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2AB5EEF-5DB7-47EA-BB55-DC7DAC8A6870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3" name="Rectangle 12">
              <a:extLst>
                <a:ext uri="{FF2B5EF4-FFF2-40B4-BE49-F238E27FC236}">
                  <a16:creationId xmlns:a16="http://schemas.microsoft.com/office/drawing/2014/main" id="{2D031218-C353-46BE-8BA0-03B929089EA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63018239-79C0-4159-AE08-A6113D9AD9C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68094AE-62A3-4DD8-B617-758BE447B78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F5E1885-4B77-4930-AF94-83DC34F5166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2CED8F1-A066-4193-A0C6-FA32AABA2B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C2AD83-6F23-413C-AD90-9F32AF8275B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9528" y="6581"/>
            <a:ext cx="11741281" cy="56002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C510418A-F98E-4488-8E1B-F8CEAE36822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2799292" y="321733"/>
            <a:ext cx="6127566" cy="496332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A1CF79-E584-4525-AB80-C5E826445E2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80499" y="0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367BE40-CEB0-42C0-A019-83612A9D1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9527" y="6581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DFF68DC-7619-4C0C-B291-0018372D27F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600215"/>
            <a:ext cx="11731752" cy="780581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9">
            <a:extLst>
              <a:ext uri="{FF2B5EF4-FFF2-40B4-BE49-F238E27FC236}">
                <a16:creationId xmlns:a16="http://schemas.microsoft.com/office/drawing/2014/main" id="{5003435F-4995-49A0-9B3D-4955D2822A2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63766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2575BD0-EFB8-44B2-B402-7FCE35CE3E4C}"/>
              </a:ext>
            </a:extLst>
          </p:cNvPr>
          <p:cNvSpPr/>
          <p:nvPr/>
        </p:nvSpPr>
        <p:spPr>
          <a:xfrm>
            <a:off x="6916076" y="5240756"/>
            <a:ext cx="4580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https://tiempodenegocios.com/analisis-foda/</a:t>
            </a:r>
          </a:p>
        </p:txBody>
      </p:sp>
    </p:spTree>
    <p:extLst>
      <p:ext uri="{BB962C8B-B14F-4D97-AF65-F5344CB8AC3E}">
        <p14:creationId xmlns:p14="http://schemas.microsoft.com/office/powerpoint/2010/main" val="2537975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>
            <a:extLst>
              <a:ext uri="{FF2B5EF4-FFF2-40B4-BE49-F238E27FC236}">
                <a16:creationId xmlns:a16="http://schemas.microsoft.com/office/drawing/2014/main" id="{F770B4CD-535A-4FF2-B700-8C40F0031E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0">
            <a:extLst>
              <a:ext uri="{FF2B5EF4-FFF2-40B4-BE49-F238E27FC236}">
                <a16:creationId xmlns:a16="http://schemas.microsoft.com/office/drawing/2014/main" id="{42AB5EEF-5DB7-47EA-BB55-DC7DAC8A6870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2" name="Rectangle 11">
              <a:extLst>
                <a:ext uri="{FF2B5EF4-FFF2-40B4-BE49-F238E27FC236}">
                  <a16:creationId xmlns:a16="http://schemas.microsoft.com/office/drawing/2014/main" id="{2D031218-C353-46BE-8BA0-03B929089EA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3018239-79C0-4159-AE08-A6113D9AD9C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68094AE-62A3-4DD8-B617-758BE447B78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9F5E1885-4B77-4930-AF94-83DC34F5166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2CED8F1-A066-4193-A0C6-FA32AABA2B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C2AD83-6F23-413C-AD90-9F32AF8275B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9528" y="6581"/>
            <a:ext cx="11741281" cy="56002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3951A72D-2131-4E15-ABC4-E9AD79EE2AD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2404310" y="321733"/>
            <a:ext cx="6917530" cy="496332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3A1CF79-E584-4525-AB80-C5E826445E2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80499" y="0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367BE40-CEB0-42C0-A019-83612A9D1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9527" y="6581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DFF68DC-7619-4C0C-B291-0018372D27F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600215"/>
            <a:ext cx="11731752" cy="780581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5003435F-4995-49A0-9B3D-4955D2822A2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63766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9350F92-2582-48BB-AB8D-449786DE581C}"/>
              </a:ext>
            </a:extLst>
          </p:cNvPr>
          <p:cNvSpPr/>
          <p:nvPr/>
        </p:nvSpPr>
        <p:spPr>
          <a:xfrm>
            <a:off x="7104185" y="5864104"/>
            <a:ext cx="81170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http://www.sintec.com/expertise/desarrollo-de-competencias-2/</a:t>
            </a:r>
          </a:p>
        </p:txBody>
      </p:sp>
    </p:spTree>
    <p:extLst>
      <p:ext uri="{BB962C8B-B14F-4D97-AF65-F5344CB8AC3E}">
        <p14:creationId xmlns:p14="http://schemas.microsoft.com/office/powerpoint/2010/main" val="9274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346F41A-9A9F-4DA4-A770-D0DD7DF115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91" t="1145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9" name="Freeform 9">
            <a:extLst>
              <a:ext uri="{FF2B5EF4-FFF2-40B4-BE49-F238E27FC236}">
                <a16:creationId xmlns:a16="http://schemas.microsoft.com/office/drawing/2014/main" id="{BE135C2E-C781-46AF-BE4C-9B57C07D9C4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8288" y="2698990"/>
            <a:ext cx="11338098" cy="3612111"/>
          </a:xfrm>
          <a:custGeom>
            <a:avLst/>
            <a:gdLst>
              <a:gd name="connsiteX0" fmla="*/ 0 w 11329257"/>
              <a:gd name="connsiteY0" fmla="*/ 1672253 h 3112578"/>
              <a:gd name="connsiteX1" fmla="*/ 11201741 w 11329257"/>
              <a:gd name="connsiteY1" fmla="*/ 0 h 3112578"/>
              <a:gd name="connsiteX2" fmla="*/ 11329257 w 11329257"/>
              <a:gd name="connsiteY2" fmla="*/ 2508571 h 3112578"/>
              <a:gd name="connsiteX3" fmla="*/ 0 w 11329257"/>
              <a:gd name="connsiteY3" fmla="*/ 3112578 h 3112578"/>
              <a:gd name="connsiteX4" fmla="*/ 0 w 11329257"/>
              <a:gd name="connsiteY4" fmla="*/ 1672253 h 3112578"/>
              <a:gd name="connsiteX0" fmla="*/ 8467 w 11329257"/>
              <a:gd name="connsiteY0" fmla="*/ 994919 h 3112578"/>
              <a:gd name="connsiteX1" fmla="*/ 11201741 w 11329257"/>
              <a:gd name="connsiteY1" fmla="*/ 0 h 3112578"/>
              <a:gd name="connsiteX2" fmla="*/ 11329257 w 11329257"/>
              <a:gd name="connsiteY2" fmla="*/ 2508571 h 3112578"/>
              <a:gd name="connsiteX3" fmla="*/ 0 w 11329257"/>
              <a:gd name="connsiteY3" fmla="*/ 3112578 h 3112578"/>
              <a:gd name="connsiteX4" fmla="*/ 8467 w 11329257"/>
              <a:gd name="connsiteY4" fmla="*/ 994919 h 3112578"/>
              <a:gd name="connsiteX0" fmla="*/ 814 w 11330070"/>
              <a:gd name="connsiteY0" fmla="*/ 732453 h 3112578"/>
              <a:gd name="connsiteX1" fmla="*/ 11202554 w 11330070"/>
              <a:gd name="connsiteY1" fmla="*/ 0 h 3112578"/>
              <a:gd name="connsiteX2" fmla="*/ 11330070 w 11330070"/>
              <a:gd name="connsiteY2" fmla="*/ 2508571 h 3112578"/>
              <a:gd name="connsiteX3" fmla="*/ 813 w 11330070"/>
              <a:gd name="connsiteY3" fmla="*/ 3112578 h 3112578"/>
              <a:gd name="connsiteX4" fmla="*/ 814 w 11330070"/>
              <a:gd name="connsiteY4" fmla="*/ 732453 h 3112578"/>
              <a:gd name="connsiteX0" fmla="*/ 375 w 11338098"/>
              <a:gd name="connsiteY0" fmla="*/ 622387 h 3112578"/>
              <a:gd name="connsiteX1" fmla="*/ 11210582 w 11338098"/>
              <a:gd name="connsiteY1" fmla="*/ 0 h 3112578"/>
              <a:gd name="connsiteX2" fmla="*/ 11338098 w 11338098"/>
              <a:gd name="connsiteY2" fmla="*/ 2508571 h 3112578"/>
              <a:gd name="connsiteX3" fmla="*/ 8841 w 11338098"/>
              <a:gd name="connsiteY3" fmla="*/ 3112578 h 3112578"/>
              <a:gd name="connsiteX4" fmla="*/ 375 w 11338098"/>
              <a:gd name="connsiteY4" fmla="*/ 622387 h 3112578"/>
              <a:gd name="connsiteX0" fmla="*/ 375 w 11338098"/>
              <a:gd name="connsiteY0" fmla="*/ 1020320 h 3510511"/>
              <a:gd name="connsiteX1" fmla="*/ 11176715 w 11338098"/>
              <a:gd name="connsiteY1" fmla="*/ 0 h 3510511"/>
              <a:gd name="connsiteX2" fmla="*/ 11338098 w 11338098"/>
              <a:gd name="connsiteY2" fmla="*/ 2906504 h 3510511"/>
              <a:gd name="connsiteX3" fmla="*/ 8841 w 11338098"/>
              <a:gd name="connsiteY3" fmla="*/ 3510511 h 3510511"/>
              <a:gd name="connsiteX4" fmla="*/ 375 w 11338098"/>
              <a:gd name="connsiteY4" fmla="*/ 1020320 h 3510511"/>
              <a:gd name="connsiteX0" fmla="*/ 375 w 11338098"/>
              <a:gd name="connsiteY0" fmla="*/ 664720 h 3510511"/>
              <a:gd name="connsiteX1" fmla="*/ 11176715 w 11338098"/>
              <a:gd name="connsiteY1" fmla="*/ 0 h 3510511"/>
              <a:gd name="connsiteX2" fmla="*/ 11338098 w 11338098"/>
              <a:gd name="connsiteY2" fmla="*/ 2906504 h 3510511"/>
              <a:gd name="connsiteX3" fmla="*/ 8841 w 11338098"/>
              <a:gd name="connsiteY3" fmla="*/ 3510511 h 3510511"/>
              <a:gd name="connsiteX4" fmla="*/ 375 w 11338098"/>
              <a:gd name="connsiteY4" fmla="*/ 664720 h 3510511"/>
              <a:gd name="connsiteX0" fmla="*/ 375 w 11338098"/>
              <a:gd name="connsiteY0" fmla="*/ 605454 h 3510511"/>
              <a:gd name="connsiteX1" fmla="*/ 11176715 w 11338098"/>
              <a:gd name="connsiteY1" fmla="*/ 0 h 3510511"/>
              <a:gd name="connsiteX2" fmla="*/ 11338098 w 11338098"/>
              <a:gd name="connsiteY2" fmla="*/ 2906504 h 3510511"/>
              <a:gd name="connsiteX3" fmla="*/ 8841 w 11338098"/>
              <a:gd name="connsiteY3" fmla="*/ 3510511 h 3510511"/>
              <a:gd name="connsiteX4" fmla="*/ 375 w 11338098"/>
              <a:gd name="connsiteY4" fmla="*/ 605454 h 3510511"/>
              <a:gd name="connsiteX0" fmla="*/ 375 w 11338098"/>
              <a:gd name="connsiteY0" fmla="*/ 707054 h 3612111"/>
              <a:gd name="connsiteX1" fmla="*/ 11176715 w 11338098"/>
              <a:gd name="connsiteY1" fmla="*/ 0 h 3612111"/>
              <a:gd name="connsiteX2" fmla="*/ 11338098 w 11338098"/>
              <a:gd name="connsiteY2" fmla="*/ 3008104 h 3612111"/>
              <a:gd name="connsiteX3" fmla="*/ 8841 w 11338098"/>
              <a:gd name="connsiteY3" fmla="*/ 3612111 h 3612111"/>
              <a:gd name="connsiteX4" fmla="*/ 375 w 11338098"/>
              <a:gd name="connsiteY4" fmla="*/ 707054 h 3612111"/>
              <a:gd name="connsiteX0" fmla="*/ 375 w 11338098"/>
              <a:gd name="connsiteY0" fmla="*/ 571588 h 3612111"/>
              <a:gd name="connsiteX1" fmla="*/ 11176715 w 11338098"/>
              <a:gd name="connsiteY1" fmla="*/ 0 h 3612111"/>
              <a:gd name="connsiteX2" fmla="*/ 11338098 w 11338098"/>
              <a:gd name="connsiteY2" fmla="*/ 3008104 h 3612111"/>
              <a:gd name="connsiteX3" fmla="*/ 8841 w 11338098"/>
              <a:gd name="connsiteY3" fmla="*/ 3612111 h 3612111"/>
              <a:gd name="connsiteX4" fmla="*/ 375 w 11338098"/>
              <a:gd name="connsiteY4" fmla="*/ 571588 h 3612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8098" h="3612111">
                <a:moveTo>
                  <a:pt x="375" y="571588"/>
                </a:moveTo>
                <a:lnTo>
                  <a:pt x="11176715" y="0"/>
                </a:lnTo>
                <a:lnTo>
                  <a:pt x="11338098" y="3008104"/>
                </a:lnTo>
                <a:lnTo>
                  <a:pt x="8841" y="3612111"/>
                </a:lnTo>
                <a:cubicBezTo>
                  <a:pt x="11663" y="2906225"/>
                  <a:pt x="-2447" y="1277474"/>
                  <a:pt x="375" y="571588"/>
                </a:cubicBezTo>
                <a:close/>
              </a:path>
            </a:pathLst>
          </a:cu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5-Point Star 12">
            <a:extLst>
              <a:ext uri="{FF2B5EF4-FFF2-40B4-BE49-F238E27FC236}">
                <a16:creationId xmlns:a16="http://schemas.microsoft.com/office/drawing/2014/main" id="{EB803A74-8E46-4CF3-B85A-2F618214CF5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5DEE24C-B649-4D68-8776-0BB17E8AD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669259" y="4122067"/>
            <a:ext cx="10264470" cy="125006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7400" dirty="0">
                <a:solidFill>
                  <a:schemeClr val="bg1"/>
                </a:solidFill>
              </a:rPr>
              <a:t> innovación EN LAS ORGANIZACIONES TURÍSTICAS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DAC6017-E9E0-45B0-A510-F2CABB1A19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538344" y="4356657"/>
            <a:ext cx="10271534" cy="49416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endParaRPr lang="es-MX" sz="240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</a:pPr>
            <a:endParaRPr lang="es-MX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50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3ED78C-9E71-4D95-8126-643E00365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5F7786-8106-442C-8132-9FB71DFD9E3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Molina, M. (2015). Estrategia Federal Gestión de Destinos, Innovación y Desarrollo de Productos. Plan Nacional de Desarrollo 2013-2018, 1, 85. 17/02/2018, De Subsecretaría de Innovación y Desarrollo Turístico Base de datos Base de datos.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SERNATUR. (2015). Manual paso a paso para el diseño de productos turísticos integrados . Chile: Subdirección de productos y destinos sustentables.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Beltán, L., López, H. &amp; Gómez, J. (2002). Diseño y comercialización de productos turísticos. Gestión y desarrollo del turismo cultural, 1, 136. 27/02/2018, De Universidad Externado de Colombia Base de datos.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5465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D7BE49D-A34B-4F25-BC8C-CE9E2B37FA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6DFDEE3-F2F4-48C9-8222-CA273412CD3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2C63EFE-E0A4-4296-8D31-A79D1E19E8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903" r="17059" b="-2"/>
          <a:stretch/>
        </p:blipFill>
        <p:spPr>
          <a:xfrm>
            <a:off x="6327849" y="234347"/>
            <a:ext cx="5146360" cy="5903415"/>
          </a:xfrm>
          <a:prstGeom prst="rect">
            <a:avLst/>
          </a:prstGeom>
          <a:ln>
            <a:noFill/>
          </a:ln>
        </p:spPr>
      </p:pic>
      <p:sp>
        <p:nvSpPr>
          <p:cNvPr id="14" name="Freeform 9">
            <a:extLst>
              <a:ext uri="{FF2B5EF4-FFF2-40B4-BE49-F238E27FC236}">
                <a16:creationId xmlns:a16="http://schemas.microsoft.com/office/drawing/2014/main" id="{95A09B00-70D2-4998-8FA5-3A8ED576D9B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5FB9F9-CCF5-4072-83C3-3B45E1409F7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85002-0E9B-4DF8-9190-D30A50EBC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>
            <a:normAutofit/>
          </a:bodyPr>
          <a:lstStyle/>
          <a:p>
            <a:r>
              <a:rPr lang="es-MX" sz="4200">
                <a:solidFill>
                  <a:schemeClr val="bg1"/>
                </a:solidFill>
              </a:rPr>
              <a:t>PODEMOS INNOVAR EN: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4FD712-8D92-4100-8508-2174E4B1666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837305"/>
            <a:ext cx="4957273" cy="4300458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bg1"/>
                </a:solidFill>
              </a:rPr>
              <a:t>EMPRESAS.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DESTINOS.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PRODUCTOS.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SISTEMAS Y PROCESOS.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TECNOLOGÍA. </a:t>
            </a:r>
          </a:p>
          <a:p>
            <a:endParaRPr lang="es-MX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404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F8F1FA-C446-4C98-95FF-7BDC2A058F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92" r="14382" b="1"/>
          <a:stretch/>
        </p:blipFill>
        <p:spPr>
          <a:xfrm>
            <a:off x="6094410" y="10"/>
            <a:ext cx="5310189" cy="5301586"/>
          </a:xfrm>
          <a:prstGeom prst="rect">
            <a:avLst/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B99052D-1FB9-46F5-BC73-94D12758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401" y="0"/>
            <a:ext cx="4951408" cy="1151965"/>
          </a:xfrm>
        </p:spPr>
        <p:txBody>
          <a:bodyPr>
            <a:normAutofit fontScale="90000"/>
          </a:bodyPr>
          <a:lstStyle/>
          <a:p>
            <a:pPr algn="ctr"/>
            <a:br>
              <a:rPr lang="es-MX" sz="1800" dirty="0"/>
            </a:br>
            <a:br>
              <a:rPr lang="es-MX" sz="1800" dirty="0"/>
            </a:br>
            <a:br>
              <a:rPr lang="es-MX" sz="1800" dirty="0"/>
            </a:br>
            <a:r>
              <a:rPr lang="es-MX" sz="4400" dirty="0"/>
              <a:t>EL PRODUCTO TURÍSTICO ES: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439B56-EA7E-463F-BDCC-33AB3153D5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77800" y="1409782"/>
            <a:ext cx="5738809" cy="4992592"/>
          </a:xfrm>
        </p:spPr>
        <p:txBody>
          <a:bodyPr>
            <a:noAutofit/>
          </a:bodyPr>
          <a:lstStyle/>
          <a:p>
            <a:pPr algn="just"/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En otras palabras, es un conjunto de factores tangibles (infraestructura, equipamiento, alojamiento, etc.) e intangibles (emociones vividas, cultura, hospitalidad, etc.)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71736AA4-6303-4836-BC7B-27197BB14FA4}"/>
              </a:ext>
            </a:extLst>
          </p:cNvPr>
          <p:cNvSpPr/>
          <p:nvPr/>
        </p:nvSpPr>
        <p:spPr>
          <a:xfrm>
            <a:off x="7094471" y="5921273"/>
            <a:ext cx="1872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SERNATUR. (2015). </a:t>
            </a:r>
          </a:p>
        </p:txBody>
      </p:sp>
    </p:spTree>
    <p:extLst>
      <p:ext uri="{BB962C8B-B14F-4D97-AF65-F5344CB8AC3E}">
        <p14:creationId xmlns:p14="http://schemas.microsoft.com/office/powerpoint/2010/main" val="147410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4A082F-0673-41E7-921C-842AB328C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31450"/>
            <a:ext cx="10396882" cy="1151965"/>
          </a:xfrm>
        </p:spPr>
        <p:txBody>
          <a:bodyPr/>
          <a:lstStyle/>
          <a:p>
            <a:pPr algn="ctr"/>
            <a:r>
              <a:rPr lang="es-MX" dirty="0"/>
              <a:t>Finalidad del producto turístico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9CAFB4-C852-405B-996D-7DB721C0340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483415"/>
            <a:ext cx="10394707" cy="4069245"/>
          </a:xfrm>
        </p:spPr>
        <p:txBody>
          <a:bodyPr>
            <a:noAutofit/>
          </a:bodyPr>
          <a:lstStyle/>
          <a:p>
            <a:pPr algn="just"/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satisfacer las necesidades y expectativas que motivaron el viaje de nuestro consumidor, de manera tal que queden deseos de volver a consumir el producto que diseñamos y recomendarlo a nuevos turistas. </a:t>
            </a:r>
          </a:p>
        </p:txBody>
      </p:sp>
    </p:spTree>
    <p:extLst>
      <p:ext uri="{BB962C8B-B14F-4D97-AF65-F5344CB8AC3E}">
        <p14:creationId xmlns:p14="http://schemas.microsoft.com/office/powerpoint/2010/main" val="4185293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EC4CA9E-7B81-4681-AF2F-527EFFF012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98" t="9091" r="1905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10">
            <a:extLst>
              <a:ext uri="{FF2B5EF4-FFF2-40B4-BE49-F238E27FC236}">
                <a16:creationId xmlns:a16="http://schemas.microsoft.com/office/drawing/2014/main" id="{1195E126-5CB4-434D-8B36-832C6512C45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rot="21420000">
            <a:off x="4300962" y="605592"/>
            <a:ext cx="8044106" cy="5638800"/>
          </a:xfrm>
          <a:custGeom>
            <a:avLst/>
            <a:gdLst/>
            <a:ahLst/>
            <a:cxnLst/>
            <a:rect l="l" t="t" r="r" b="b"/>
            <a:pathLst>
              <a:path w="8044106" h="5638800">
                <a:moveTo>
                  <a:pt x="8044106" y="0"/>
                </a:moveTo>
                <a:lnTo>
                  <a:pt x="7748589" y="5638800"/>
                </a:lnTo>
                <a:lnTo>
                  <a:pt x="0" y="5638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6D947D5-AF33-46EA-B5DF-A9BC8EBC4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420000">
            <a:off x="4989928" y="945809"/>
            <a:ext cx="6851126" cy="1151965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PRODUCTOS TURÍSTICOS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F32A1D-0BF8-465E-8AA6-0C20A3AA3C9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 rot="21420000">
            <a:off x="4797846" y="2453465"/>
            <a:ext cx="6867212" cy="3650097"/>
          </a:xfrm>
        </p:spPr>
        <p:txBody>
          <a:bodyPr>
            <a:noAutofit/>
          </a:bodyPr>
          <a:lstStyle/>
          <a:p>
            <a:r>
              <a:rPr lang="es-MX" sz="3200" dirty="0">
                <a:solidFill>
                  <a:schemeClr val="bg1"/>
                </a:solidFill>
              </a:rPr>
              <a:t>RECURSOS Y ATRACTIVOS.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SERVICIOS Y ORGANIZACIÓN.</a:t>
            </a:r>
          </a:p>
          <a:p>
            <a:r>
              <a:rPr lang="es-MX" sz="3200" dirty="0">
                <a:solidFill>
                  <a:schemeClr val="bg1"/>
                </a:solidFill>
              </a:rPr>
              <a:t>ACTIVIDADES Y EXPERINCIAS.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INFRAESTRUCTURA.</a:t>
            </a:r>
          </a:p>
          <a:p>
            <a:r>
              <a:rPr lang="es-MX" sz="3200" dirty="0">
                <a:solidFill>
                  <a:schemeClr val="bg1"/>
                </a:solidFill>
              </a:rPr>
              <a:t>EQUIPAMIENTO. </a:t>
            </a:r>
          </a:p>
        </p:txBody>
      </p:sp>
    </p:spTree>
    <p:extLst>
      <p:ext uri="{BB962C8B-B14F-4D97-AF65-F5344CB8AC3E}">
        <p14:creationId xmlns:p14="http://schemas.microsoft.com/office/powerpoint/2010/main" val="4052051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7B8E633-D8BA-4DD7-953B-D5D620F7F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559" y="1179444"/>
            <a:ext cx="10448984" cy="507344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F36A334-FF71-4B55-A48C-4BACD5F2EC49}"/>
              </a:ext>
            </a:extLst>
          </p:cNvPr>
          <p:cNvSpPr txBox="1"/>
          <p:nvPr/>
        </p:nvSpPr>
        <p:spPr>
          <a:xfrm>
            <a:off x="407962" y="379828"/>
            <a:ext cx="10816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/>
              <a:t>EN LA INNOVACIÓN DE DESTINOS HAY QUE TOMAR EN CUENTA: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566EC74-A90A-4EE8-9509-81971677F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559" y="5912352"/>
            <a:ext cx="1883827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623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6A0627-87BC-426D-9389-D97618D483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MERCADO, COMPETITIVIDAD E INNOVACIÓN</a:t>
            </a:r>
          </a:p>
        </p:txBody>
      </p:sp>
    </p:spTree>
    <p:extLst>
      <p:ext uri="{BB962C8B-B14F-4D97-AF65-F5344CB8AC3E}">
        <p14:creationId xmlns:p14="http://schemas.microsoft.com/office/powerpoint/2010/main" val="2085266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37342-00DF-4087-9B49-B4CED7CB8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275" y="157381"/>
            <a:ext cx="10396882" cy="1158140"/>
          </a:xfrm>
        </p:spPr>
        <p:txBody>
          <a:bodyPr/>
          <a:lstStyle/>
          <a:p>
            <a:pPr algn="ctr"/>
            <a:r>
              <a:rPr lang="es-MX" dirty="0"/>
              <a:t>Segmento del mercado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DA4D5B-653E-4477-AB5D-6E03E86BB0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245856"/>
            <a:ext cx="6251644" cy="4366287"/>
          </a:xfrm>
        </p:spPr>
        <p:txBody>
          <a:bodyPr>
            <a:noAutofit/>
          </a:bodyPr>
          <a:lstStyle/>
          <a:p>
            <a:pPr algn="just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“un segmento de mercado está compuesto por un grupo de consumidores que muestran un comportamiento de compra y de consumo homogéneo”.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F858B2F-5A54-4FC4-88C6-6AD93ACE88C9}"/>
              </a:ext>
            </a:extLst>
          </p:cNvPr>
          <p:cNvSpPr/>
          <p:nvPr/>
        </p:nvSpPr>
        <p:spPr>
          <a:xfrm>
            <a:off x="4100997" y="5857462"/>
            <a:ext cx="120037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100" dirty="0"/>
              <a:t>CNCA, </a:t>
            </a:r>
            <a:r>
              <a:rPr lang="es-MX" sz="1100" dirty="0" err="1"/>
              <a:t>Patrimonia</a:t>
            </a:r>
            <a:r>
              <a:rPr lang="es-MX" sz="1100" dirty="0"/>
              <a:t> Consultores. Guía Metodológica para proyectos y productos de turismo cultural sustentable)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13B7219-DE2C-4719-BD1F-0537C103F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644" y="1786630"/>
            <a:ext cx="5254556" cy="245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313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vento principal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Evento principal</Template>
  <TotalTime>562</TotalTime>
  <Words>679</Words>
  <Application>Microsoft Office PowerPoint</Application>
  <PresentationFormat>Panorámica</PresentationFormat>
  <Paragraphs>76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Arial</vt:lpstr>
      <vt:lpstr>Impact</vt:lpstr>
      <vt:lpstr>Times New Roman</vt:lpstr>
      <vt:lpstr>Evento principal</vt:lpstr>
      <vt:lpstr>Unidad 2. Cambios y transformaciones de las organizaciones turísticas ante la innovación </vt:lpstr>
      <vt:lpstr> innovación EN LAS ORGANIZACIONES TURÍSTICAS</vt:lpstr>
      <vt:lpstr>PODEMOS INNOVAR EN: </vt:lpstr>
      <vt:lpstr>   EL PRODUCTO TURÍSTICO ES: </vt:lpstr>
      <vt:lpstr>Finalidad del producto turístico</vt:lpstr>
      <vt:lpstr>PRODUCTOS TURÍSTICOS</vt:lpstr>
      <vt:lpstr>Presentación de PowerPoint</vt:lpstr>
      <vt:lpstr>MERCADO, COMPETITIVIDAD E INNOVACIÓN</vt:lpstr>
      <vt:lpstr>Segmento del mercado</vt:lpstr>
      <vt:lpstr>Presentación de PowerPoint</vt:lpstr>
      <vt:lpstr>competividad</vt:lpstr>
      <vt:lpstr>Presentación de PowerPoint</vt:lpstr>
      <vt:lpstr>Presentación de PowerPoint</vt:lpstr>
      <vt:lpstr>ANÁLISIS DEL ENTORNO Y DETECCIÓN DE NECESIDAES </vt:lpstr>
      <vt:lpstr>Presentación de PowerPoint</vt:lpstr>
      <vt:lpstr>Presentación de PowerPoint</vt:lpstr>
      <vt:lpstr>ANÁLISIS DE COMPETENCIAS ORGANIZACIONALES</vt:lpstr>
      <vt:lpstr>Presentación de PowerPoint</vt:lpstr>
      <vt:lpstr>Presentación de PowerPoint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Gestión de la innovación</dc:title>
  <dc:creator>Aurora</dc:creator>
  <cp:lastModifiedBy>Aurora Vazquez Montalvo</cp:lastModifiedBy>
  <cp:revision>57</cp:revision>
  <dcterms:created xsi:type="dcterms:W3CDTF">2018-02-18T00:10:02Z</dcterms:created>
  <dcterms:modified xsi:type="dcterms:W3CDTF">2018-08-09T23:06:38Z</dcterms:modified>
</cp:coreProperties>
</file>