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33"/>
  </p:notesMasterIdLst>
  <p:handoutMasterIdLst>
    <p:handoutMasterId r:id="rId34"/>
  </p:handoutMasterIdLst>
  <p:sldIdLst>
    <p:sldId id="282" r:id="rId2"/>
    <p:sldId id="321" r:id="rId3"/>
    <p:sldId id="283" r:id="rId4"/>
    <p:sldId id="284" r:id="rId5"/>
    <p:sldId id="330" r:id="rId6"/>
    <p:sldId id="322" r:id="rId7"/>
    <p:sldId id="324" r:id="rId8"/>
    <p:sldId id="325" r:id="rId9"/>
    <p:sldId id="327" r:id="rId10"/>
    <p:sldId id="326" r:id="rId11"/>
    <p:sldId id="291" r:id="rId12"/>
    <p:sldId id="292" r:id="rId13"/>
    <p:sldId id="295" r:id="rId14"/>
    <p:sldId id="297" r:id="rId15"/>
    <p:sldId id="328" r:id="rId16"/>
    <p:sldId id="301" r:id="rId17"/>
    <p:sldId id="313" r:id="rId18"/>
    <p:sldId id="315" r:id="rId19"/>
    <p:sldId id="303" r:id="rId20"/>
    <p:sldId id="299" r:id="rId21"/>
    <p:sldId id="304" r:id="rId22"/>
    <p:sldId id="306" r:id="rId23"/>
    <p:sldId id="307" r:id="rId24"/>
    <p:sldId id="308" r:id="rId25"/>
    <p:sldId id="309" r:id="rId26"/>
    <p:sldId id="310" r:id="rId27"/>
    <p:sldId id="311" r:id="rId28"/>
    <p:sldId id="319" r:id="rId29"/>
    <p:sldId id="320" r:id="rId30"/>
    <p:sldId id="286" r:id="rId31"/>
    <p:sldId id="287" r:id="rId32"/>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C3C"/>
    <a:srgbClr val="B01513"/>
    <a:srgbClr val="E5ED12"/>
    <a:srgbClr val="ACD433"/>
    <a:srgbClr val="EF7A24"/>
    <a:srgbClr val="FFFF00"/>
    <a:srgbClr val="FF9518"/>
    <a:srgbClr val="092C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80431" autoAdjust="0"/>
  </p:normalViewPr>
  <p:slideViewPr>
    <p:cSldViewPr snapToGrid="0">
      <p:cViewPr varScale="1">
        <p:scale>
          <a:sx n="44" d="100"/>
          <a:sy n="44" d="100"/>
        </p:scale>
        <p:origin x="1061" y="461"/>
      </p:cViewPr>
      <p:guideLst>
        <p:guide pos="3840"/>
        <p:guide orient="horz" pos="2160"/>
      </p:guideLst>
    </p:cSldViewPr>
  </p:slideViewPr>
  <p:notesTextViewPr>
    <p:cViewPr>
      <p:scale>
        <a:sx n="1" d="1"/>
        <a:sy n="1" d="1"/>
      </p:scale>
      <p:origin x="0" y="0"/>
    </p:cViewPr>
  </p:notesTextViewPr>
  <p:sorterViewPr>
    <p:cViewPr>
      <p:scale>
        <a:sx n="58" d="100"/>
        <a:sy n="58" d="100"/>
      </p:scale>
      <p:origin x="0" y="0"/>
    </p:cViewPr>
  </p:sorterViewPr>
  <p:notesViewPr>
    <p:cSldViewPr snapToGrid="0">
      <p:cViewPr varScale="1">
        <p:scale>
          <a:sx n="88" d="100"/>
          <a:sy n="88" d="100"/>
        </p:scale>
        <p:origin x="3072"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D:\Drive\TRABAJO%20ORDENADO\Empleo%20b&#225;sico%202.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1200"/>
            </a:pPr>
            <a:r>
              <a:rPr lang="en-US" sz="1200" dirty="0" smtClean="0"/>
              <a:t>Extensión </a:t>
            </a:r>
            <a:r>
              <a:rPr lang="en-US" sz="1200" dirty="0"/>
              <a:t>Territorial: 2910.58 </a:t>
            </a:r>
            <a:r>
              <a:rPr lang="en-US" sz="1200" dirty="0" smtClean="0"/>
              <a:t>Kilómetros </a:t>
            </a:r>
            <a:r>
              <a:rPr lang="en-US" sz="1200" dirty="0"/>
              <a:t>cuadrados
</a:t>
            </a:r>
          </a:p>
        </c:rich>
      </c:tx>
      <c:layout>
        <c:manualLayout>
          <c:xMode val="edge"/>
          <c:yMode val="edge"/>
          <c:x val="0.38393338763689022"/>
          <c:y val="0.16296296296296298"/>
        </c:manualLayout>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5.9741999502800798E-2"/>
          <c:y val="0.22204549431321099"/>
          <c:w val="0.58242181900391399"/>
          <c:h val="0.77695523476232098"/>
        </c:manualLayout>
      </c:layout>
      <c:pie3DChart>
        <c:varyColors val="1"/>
        <c:ser>
          <c:idx val="0"/>
          <c:order val="0"/>
          <c:tx>
            <c:strRef>
              <c:f>Hoja1!$B$1</c:f>
              <c:strCache>
                <c:ptCount val="1"/>
                <c:pt idx="0">
                  <c:v>Extensiòn Territorial: 2910.58 Kilometros cuadrados
</c:v>
                </c:pt>
              </c:strCache>
            </c:strRef>
          </c:tx>
          <c:dLbls>
            <c:spPr>
              <a:noFill/>
              <a:ln>
                <a:noFill/>
              </a:ln>
              <a:effectLst/>
            </c:spPr>
            <c:showLegendKey val="0"/>
            <c:showVal val="0"/>
            <c:showCatName val="0"/>
            <c:showSerName val="0"/>
            <c:showPercent val="1"/>
            <c:showBubbleSize val="0"/>
            <c:showLeaderLines val="0"/>
            <c:extLst>
              <c:ext xmlns:c15="http://schemas.microsoft.com/office/drawing/2012/chart" uri="{CE6537A1-D6FC-4f65-9D91-7224C49458BB}">
                <c15:layout/>
              </c:ext>
            </c:extLst>
          </c:dLbls>
          <c:cat>
            <c:strRef>
              <c:f>Hoja1!$A$2:$A$30</c:f>
              <c:strCache>
                <c:ptCount val="29"/>
                <c:pt idx="0">
                  <c:v>Iztapalapa</c:v>
                </c:pt>
                <c:pt idx="1">
                  <c:v>Ecatepec</c:v>
                </c:pt>
                <c:pt idx="2">
                  <c:v>Gustavo A. Madero </c:v>
                </c:pt>
                <c:pt idx="3">
                  <c:v>Nezahualcóyotl</c:v>
                </c:pt>
                <c:pt idx="4">
                  <c:v>Naucalpan de Juàrez</c:v>
                </c:pt>
                <c:pt idx="5">
                  <c:v>Àlvaro Obregon</c:v>
                </c:pt>
                <c:pt idx="6">
                  <c:v>Tlalnepantla</c:v>
                </c:pt>
                <c:pt idx="7">
                  <c:v>Tlalpan</c:v>
                </c:pt>
                <c:pt idx="8">
                  <c:v>Coyoacàn</c:v>
                </c:pt>
                <c:pt idx="9">
                  <c:v>Cuauhtémoc</c:v>
                </c:pt>
                <c:pt idx="10">
                  <c:v>Tultitlàn</c:v>
                </c:pt>
                <c:pt idx="11">
                  <c:v>Venustiano Carranza</c:v>
                </c:pt>
                <c:pt idx="12">
                  <c:v>Benito Juàrez</c:v>
                </c:pt>
                <c:pt idx="13">
                  <c:v>Xoximilco </c:v>
                </c:pt>
                <c:pt idx="14">
                  <c:v>Azcapotzalco</c:v>
                </c:pt>
                <c:pt idx="15">
                  <c:v>Valle de chalco solidaridad</c:v>
                </c:pt>
                <c:pt idx="16">
                  <c:v>Iztacalco</c:v>
                </c:pt>
                <c:pt idx="17">
                  <c:v>Miguel hidalgo</c:v>
                </c:pt>
                <c:pt idx="18">
                  <c:v>Tlahuàc</c:v>
                </c:pt>
                <c:pt idx="19">
                  <c:v>Chalco</c:v>
                </c:pt>
                <c:pt idx="20">
                  <c:v>La Paz</c:v>
                </c:pt>
                <c:pt idx="21">
                  <c:v>Coacalco de berriozábal</c:v>
                </c:pt>
                <c:pt idx="22">
                  <c:v>Huixquilucan</c:v>
                </c:pt>
                <c:pt idx="23">
                  <c:v>La Magdalena Contreras</c:v>
                </c:pt>
                <c:pt idx="24">
                  <c:v>Cuajimalpa</c:v>
                </c:pt>
                <c:pt idx="25">
                  <c:v>Milpa Alta</c:v>
                </c:pt>
                <c:pt idx="26">
                  <c:v>Ocoyoacac</c:v>
                </c:pt>
                <c:pt idx="27">
                  <c:v>Xalatlaco </c:v>
                </c:pt>
                <c:pt idx="28">
                  <c:v>Juchitepec</c:v>
                </c:pt>
              </c:strCache>
            </c:strRef>
          </c:cat>
          <c:val>
            <c:numRef>
              <c:f>Hoja1!$B$2:$B$30</c:f>
              <c:numCache>
                <c:formatCode>General</c:formatCode>
                <c:ptCount val="29"/>
                <c:pt idx="0">
                  <c:v>0.11862487230518599</c:v>
                </c:pt>
                <c:pt idx="1">
                  <c:v>0.108877850325745</c:v>
                </c:pt>
                <c:pt idx="2">
                  <c:v>7.5572161352639305E-2</c:v>
                </c:pt>
                <c:pt idx="3">
                  <c:v>6.7485228741559405E-2</c:v>
                </c:pt>
                <c:pt idx="4">
                  <c:v>5.4788076093356702E-2</c:v>
                </c:pt>
                <c:pt idx="5">
                  <c:v>4.8672288688892201E-2</c:v>
                </c:pt>
                <c:pt idx="6">
                  <c:v>4.5476194818171903E-2</c:v>
                </c:pt>
                <c:pt idx="7">
                  <c:v>4.3942656437626001E-2</c:v>
                </c:pt>
                <c:pt idx="8">
                  <c:v>3.9489035135681201E-2</c:v>
                </c:pt>
                <c:pt idx="9">
                  <c:v>3.4561593955769097E-2</c:v>
                </c:pt>
                <c:pt idx="10">
                  <c:v>3.37830782379092E-2</c:v>
                </c:pt>
                <c:pt idx="11">
                  <c:v>2.7728489593193101E-2</c:v>
                </c:pt>
                <c:pt idx="12">
                  <c:v>2.7089439553699499E-2</c:v>
                </c:pt>
                <c:pt idx="13">
                  <c:v>2.6993195905017701E-2</c:v>
                </c:pt>
                <c:pt idx="14">
                  <c:v>2.5969625556394399E-2</c:v>
                </c:pt>
                <c:pt idx="15">
                  <c:v>2.57097741947479E-2</c:v>
                </c:pt>
                <c:pt idx="16">
                  <c:v>2.53327820469447E-2</c:v>
                </c:pt>
                <c:pt idx="17">
                  <c:v>2.3651341255511701E-2</c:v>
                </c:pt>
                <c:pt idx="18">
                  <c:v>2.3466641711244501E-2</c:v>
                </c:pt>
                <c:pt idx="19">
                  <c:v>2.2305487724586601E-2</c:v>
                </c:pt>
                <c:pt idx="20">
                  <c:v>1.9062148151748799E-2</c:v>
                </c:pt>
                <c:pt idx="21">
                  <c:v>1.8460998510657099E-2</c:v>
                </c:pt>
                <c:pt idx="22">
                  <c:v>1.7383433073899501E-2</c:v>
                </c:pt>
                <c:pt idx="23">
                  <c:v>1.5827699597029201E-2</c:v>
                </c:pt>
                <c:pt idx="24">
                  <c:v>1.2929227690472399E-2</c:v>
                </c:pt>
                <c:pt idx="25">
                  <c:v>8.9511785109413697E-3</c:v>
                </c:pt>
                <c:pt idx="26">
                  <c:v>4.29559481203252E-3</c:v>
                </c:pt>
                <c:pt idx="27">
                  <c:v>1.9191619546974699E-3</c:v>
                </c:pt>
                <c:pt idx="28">
                  <c:v>1.6507440646451E-3</c:v>
                </c:pt>
              </c:numCache>
            </c:numRef>
          </c:val>
        </c:ser>
        <c:dLbls>
          <c:showLegendKey val="0"/>
          <c:showVal val="0"/>
          <c:showCatName val="0"/>
          <c:showSerName val="0"/>
          <c:showPercent val="1"/>
          <c:showBubbleSize val="0"/>
          <c:showLeaderLines val="0"/>
        </c:dLbls>
      </c:pie3DChart>
    </c:plotArea>
    <c:legend>
      <c:legendPos val="r"/>
      <c:layout/>
      <c:overlay val="0"/>
    </c:legend>
    <c:plotVisOnly val="1"/>
    <c:dispBlanksAs val="gap"/>
    <c:showDLblsOverMax val="0"/>
  </c:chart>
  <c:txPr>
    <a:bodyPr/>
    <a:lstStyle/>
    <a:p>
      <a:pPr>
        <a:defRPr sz="1800"/>
      </a:pPr>
      <a:endParaRPr lang="es-MX"/>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Edad Promedio (2015)</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Hoja1!$A$2:$A$30</c:f>
              <c:strCache>
                <c:ptCount val="29"/>
                <c:pt idx="0">
                  <c:v>Benito Juàrez</c:v>
                </c:pt>
                <c:pt idx="1">
                  <c:v>Coyoacàn</c:v>
                </c:pt>
                <c:pt idx="2">
                  <c:v>Miguel hidalgo</c:v>
                </c:pt>
                <c:pt idx="3">
                  <c:v>Azcapotzalco</c:v>
                </c:pt>
                <c:pt idx="4">
                  <c:v>Cuauhtémoc</c:v>
                </c:pt>
                <c:pt idx="5">
                  <c:v>Iztacalco</c:v>
                </c:pt>
                <c:pt idx="6">
                  <c:v>Venustiano Carranza</c:v>
                </c:pt>
                <c:pt idx="7">
                  <c:v>Gustavo A. Madero </c:v>
                </c:pt>
                <c:pt idx="8">
                  <c:v>Àlvaro Obregon</c:v>
                </c:pt>
                <c:pt idx="9">
                  <c:v>La Magdalena Contreras</c:v>
                </c:pt>
                <c:pt idx="10">
                  <c:v>Tlalnepantla</c:v>
                </c:pt>
                <c:pt idx="11">
                  <c:v>Tlalpan</c:v>
                </c:pt>
                <c:pt idx="12">
                  <c:v>Coacalco de berriozábal</c:v>
                </c:pt>
                <c:pt idx="13">
                  <c:v>Nezahualcóyotl</c:v>
                </c:pt>
                <c:pt idx="14">
                  <c:v>Cuajimalpa</c:v>
                </c:pt>
                <c:pt idx="15">
                  <c:v>Iztapalapa</c:v>
                </c:pt>
                <c:pt idx="16">
                  <c:v>Naucalpan de Juàrez</c:v>
                </c:pt>
                <c:pt idx="17">
                  <c:v>Xoximilco </c:v>
                </c:pt>
                <c:pt idx="18">
                  <c:v>Ecatepec</c:v>
                </c:pt>
                <c:pt idx="19">
                  <c:v>Huixquilucan</c:v>
                </c:pt>
                <c:pt idx="20">
                  <c:v>Tlahuàc</c:v>
                </c:pt>
                <c:pt idx="21">
                  <c:v>Milpa Alta</c:v>
                </c:pt>
                <c:pt idx="22">
                  <c:v>Ocoyoacac</c:v>
                </c:pt>
                <c:pt idx="23">
                  <c:v>Tultitlàn</c:v>
                </c:pt>
                <c:pt idx="24">
                  <c:v>La Paz</c:v>
                </c:pt>
                <c:pt idx="25">
                  <c:v>Chalco</c:v>
                </c:pt>
                <c:pt idx="26">
                  <c:v>Juchitepec</c:v>
                </c:pt>
                <c:pt idx="27">
                  <c:v>Valle de chalco solidaridad</c:v>
                </c:pt>
                <c:pt idx="28">
                  <c:v>Xalatlaco </c:v>
                </c:pt>
              </c:strCache>
            </c:strRef>
          </c:cat>
          <c:val>
            <c:numRef>
              <c:f>Hoja1!$B$2:$B$30</c:f>
              <c:numCache>
                <c:formatCode>General</c:formatCode>
                <c:ptCount val="29"/>
                <c:pt idx="0">
                  <c:v>41</c:v>
                </c:pt>
                <c:pt idx="1">
                  <c:v>39</c:v>
                </c:pt>
                <c:pt idx="2">
                  <c:v>39</c:v>
                </c:pt>
                <c:pt idx="3">
                  <c:v>38</c:v>
                </c:pt>
                <c:pt idx="4">
                  <c:v>38</c:v>
                </c:pt>
                <c:pt idx="5">
                  <c:v>37</c:v>
                </c:pt>
                <c:pt idx="6">
                  <c:v>37</c:v>
                </c:pt>
                <c:pt idx="7">
                  <c:v>36</c:v>
                </c:pt>
                <c:pt idx="8">
                  <c:v>35</c:v>
                </c:pt>
                <c:pt idx="9">
                  <c:v>35</c:v>
                </c:pt>
                <c:pt idx="10">
                  <c:v>35</c:v>
                </c:pt>
                <c:pt idx="11">
                  <c:v>35</c:v>
                </c:pt>
                <c:pt idx="12">
                  <c:v>34</c:v>
                </c:pt>
                <c:pt idx="13">
                  <c:v>34</c:v>
                </c:pt>
                <c:pt idx="14">
                  <c:v>33</c:v>
                </c:pt>
                <c:pt idx="15">
                  <c:v>33</c:v>
                </c:pt>
                <c:pt idx="16">
                  <c:v>33</c:v>
                </c:pt>
                <c:pt idx="17">
                  <c:v>33</c:v>
                </c:pt>
                <c:pt idx="18">
                  <c:v>32</c:v>
                </c:pt>
                <c:pt idx="19">
                  <c:v>32</c:v>
                </c:pt>
                <c:pt idx="20">
                  <c:v>32</c:v>
                </c:pt>
                <c:pt idx="21">
                  <c:v>31</c:v>
                </c:pt>
                <c:pt idx="22">
                  <c:v>31</c:v>
                </c:pt>
                <c:pt idx="23">
                  <c:v>31</c:v>
                </c:pt>
                <c:pt idx="24">
                  <c:v>30</c:v>
                </c:pt>
                <c:pt idx="25">
                  <c:v>29</c:v>
                </c:pt>
                <c:pt idx="26">
                  <c:v>29</c:v>
                </c:pt>
                <c:pt idx="27">
                  <c:v>29</c:v>
                </c:pt>
                <c:pt idx="28">
                  <c:v>28</c:v>
                </c:pt>
              </c:numCache>
            </c:numRef>
          </c:val>
        </c:ser>
        <c:dLbls>
          <c:showLegendKey val="0"/>
          <c:showVal val="1"/>
          <c:showCatName val="0"/>
          <c:showSerName val="0"/>
          <c:showPercent val="0"/>
          <c:showBubbleSize val="0"/>
        </c:dLbls>
        <c:gapWidth val="150"/>
        <c:overlap val="-25"/>
        <c:axId val="243557040"/>
        <c:axId val="243557600"/>
      </c:barChart>
      <c:catAx>
        <c:axId val="243557040"/>
        <c:scaling>
          <c:orientation val="minMax"/>
        </c:scaling>
        <c:delete val="0"/>
        <c:axPos val="b"/>
        <c:numFmt formatCode="General" sourceLinked="0"/>
        <c:majorTickMark val="none"/>
        <c:minorTickMark val="none"/>
        <c:tickLblPos val="nextTo"/>
        <c:spPr>
          <a:noFill/>
          <a:ln w="9525" cap="rnd" cmpd="sng" algn="ctr">
            <a:solidFill>
              <a:schemeClr val="tx1">
                <a:tint val="75000"/>
              </a:schemeClr>
            </a:solidFill>
            <a:prstDash val="solid"/>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s-MX"/>
          </a:p>
        </c:txPr>
        <c:crossAx val="243557600"/>
        <c:crosses val="autoZero"/>
        <c:auto val="1"/>
        <c:lblAlgn val="ctr"/>
        <c:lblOffset val="100"/>
        <c:noMultiLvlLbl val="0"/>
      </c:catAx>
      <c:valAx>
        <c:axId val="243557600"/>
        <c:scaling>
          <c:orientation val="minMax"/>
        </c:scaling>
        <c:delete val="1"/>
        <c:axPos val="l"/>
        <c:numFmt formatCode="General" sourceLinked="1"/>
        <c:majorTickMark val="out"/>
        <c:minorTickMark val="none"/>
        <c:tickLblPos val="nextTo"/>
        <c:crossAx val="243557040"/>
        <c:crosses val="autoZero"/>
        <c:crossBetween val="between"/>
      </c:valAx>
      <c:spPr>
        <a:noFill/>
        <a:ln>
          <a:noFill/>
        </a:ln>
        <a:effectLst/>
      </c:spPr>
    </c:plotArea>
    <c:plotVisOnly val="1"/>
    <c:dispBlanksAs val="gap"/>
    <c:showDLblsOverMax val="0"/>
  </c:chart>
  <c:spPr>
    <a:noFill/>
    <a:ln w="9525" cap="rnd" cmpd="sng" algn="ctr">
      <a:noFill/>
      <a:prstDash val="solid"/>
    </a:ln>
    <a:effectLst/>
  </c:spPr>
  <c:txPr>
    <a:bodyPr/>
    <a:lstStyle/>
    <a:p>
      <a:pPr>
        <a:defRPr sz="1800"/>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es-ES" sz="1600" dirty="0"/>
              <a:t>Municipios/Delegaciones </a:t>
            </a:r>
            <a:r>
              <a:rPr lang="es-ES" sz="1600" baseline="0" dirty="0"/>
              <a:t> con </a:t>
            </a:r>
            <a:r>
              <a:rPr lang="es-ES" sz="1600" baseline="0" dirty="0" smtClean="0"/>
              <a:t>Economía Local (2015)</a:t>
            </a:r>
            <a:endParaRPr lang="es-ES" sz="1600" dirty="0"/>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s-MX"/>
        </a:p>
      </c:txPr>
    </c:title>
    <c:autoTitleDeleted val="0"/>
    <c:plotArea>
      <c:layout/>
      <c:barChart>
        <c:barDir val="col"/>
        <c:grouping val="clustered"/>
        <c:varyColors val="0"/>
        <c:ser>
          <c:idx val="0"/>
          <c:order val="0"/>
          <c:tx>
            <c:strRef>
              <c:f>Hoja6!$B$1</c:f>
              <c:strCache>
                <c:ptCount val="1"/>
                <c:pt idx="0">
                  <c:v>EMPLEO EN ACTIVIDADES PARA EL CONSUMO LOCAL
(NO BÀSICO)</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Hoja6!$A$2:$A$19</c:f>
              <c:strCache>
                <c:ptCount val="18"/>
                <c:pt idx="0">
                  <c:v>Tlalpan</c:v>
                </c:pt>
                <c:pt idx="1">
                  <c:v>Iztapalapa</c:v>
                </c:pt>
                <c:pt idx="2">
                  <c:v>La Magdalena Contreras</c:v>
                </c:pt>
                <c:pt idx="3">
                  <c:v>Coacalco</c:v>
                </c:pt>
                <c:pt idx="4">
                  <c:v>Gustavo A. Madero</c:v>
                </c:pt>
                <c:pt idx="5">
                  <c:v>Coyoacac</c:v>
                </c:pt>
                <c:pt idx="6">
                  <c:v>Àlvaro Obregòn</c:v>
                </c:pt>
                <c:pt idx="7">
                  <c:v>Xalatlaco</c:v>
                </c:pt>
                <c:pt idx="8">
                  <c:v>Ecatepec</c:v>
                </c:pt>
                <c:pt idx="9">
                  <c:v>Cuauhtèmoc</c:v>
                </c:pt>
                <c:pt idx="10">
                  <c:v>Milpa Alta</c:v>
                </c:pt>
                <c:pt idx="11">
                  <c:v>Nezahualcòyotl</c:v>
                </c:pt>
                <c:pt idx="12">
                  <c:v>Tlàhuac</c:v>
                </c:pt>
                <c:pt idx="13">
                  <c:v>Xochimilco</c:v>
                </c:pt>
                <c:pt idx="14">
                  <c:v>Iztacalco</c:v>
                </c:pt>
                <c:pt idx="15">
                  <c:v>Huixquilucan</c:v>
                </c:pt>
                <c:pt idx="16">
                  <c:v>Cuajimalpa</c:v>
                </c:pt>
                <c:pt idx="17">
                  <c:v>Benito Juàrez</c:v>
                </c:pt>
              </c:strCache>
            </c:strRef>
          </c:cat>
          <c:val>
            <c:numRef>
              <c:f>Hoja6!$B$2:$B$19</c:f>
              <c:numCache>
                <c:formatCode>0%</c:formatCode>
                <c:ptCount val="18"/>
                <c:pt idx="0">
                  <c:v>0.82142857142857295</c:v>
                </c:pt>
                <c:pt idx="1">
                  <c:v>0.8125</c:v>
                </c:pt>
                <c:pt idx="2">
                  <c:v>0.79166666666666596</c:v>
                </c:pt>
                <c:pt idx="3">
                  <c:v>0.77777777777777801</c:v>
                </c:pt>
                <c:pt idx="4">
                  <c:v>0.76086956521739102</c:v>
                </c:pt>
                <c:pt idx="5">
                  <c:v>0.70833333333333404</c:v>
                </c:pt>
                <c:pt idx="6">
                  <c:v>0.66666666666666696</c:v>
                </c:pt>
                <c:pt idx="7">
                  <c:v>0.66666666666666696</c:v>
                </c:pt>
                <c:pt idx="8">
                  <c:v>0.66000000000000103</c:v>
                </c:pt>
                <c:pt idx="9">
                  <c:v>0.64102564102564197</c:v>
                </c:pt>
                <c:pt idx="10">
                  <c:v>0.64000000000000101</c:v>
                </c:pt>
                <c:pt idx="11">
                  <c:v>0.63888888888888995</c:v>
                </c:pt>
                <c:pt idx="12">
                  <c:v>0.63636363636363702</c:v>
                </c:pt>
                <c:pt idx="13">
                  <c:v>0.63636363636363702</c:v>
                </c:pt>
                <c:pt idx="14">
                  <c:v>0.60869565217391497</c:v>
                </c:pt>
                <c:pt idx="15">
                  <c:v>0.60869565217391497</c:v>
                </c:pt>
                <c:pt idx="16">
                  <c:v>0.60714285714285798</c:v>
                </c:pt>
                <c:pt idx="17">
                  <c:v>0.60526315789473595</c:v>
                </c:pt>
              </c:numCache>
            </c:numRef>
          </c:val>
        </c:ser>
        <c:ser>
          <c:idx val="1"/>
          <c:order val="1"/>
          <c:tx>
            <c:strRef>
              <c:f>Hoja6!$C$1</c:f>
              <c:strCache>
                <c:ptCount val="1"/>
                <c:pt idx="0">
                  <c:v>EMPLEO EN ACTIVIDADES CON EXCEDENTE DE PRODUCCIÓN 
(BÀSICO)</c:v>
                </c:pt>
              </c:strCache>
            </c:strRef>
          </c:tx>
          <c:spPr>
            <a:solidFill>
              <a:schemeClr val="accent2"/>
            </a:solidFill>
            <a:ln>
              <a:noFill/>
            </a:ln>
            <a:effectLst/>
          </c:spPr>
          <c:invertIfNegative val="0"/>
          <c:dLbls>
            <c:delete val="1"/>
          </c:dLbls>
          <c:cat>
            <c:strRef>
              <c:f>Hoja6!$A$2:$A$19</c:f>
              <c:strCache>
                <c:ptCount val="18"/>
                <c:pt idx="0">
                  <c:v>Tlalpan</c:v>
                </c:pt>
                <c:pt idx="1">
                  <c:v>Iztapalapa</c:v>
                </c:pt>
                <c:pt idx="2">
                  <c:v>La Magdalena Contreras</c:v>
                </c:pt>
                <c:pt idx="3">
                  <c:v>Coacalco</c:v>
                </c:pt>
                <c:pt idx="4">
                  <c:v>Gustavo A. Madero</c:v>
                </c:pt>
                <c:pt idx="5">
                  <c:v>Coyoacac</c:v>
                </c:pt>
                <c:pt idx="6">
                  <c:v>Àlvaro Obregòn</c:v>
                </c:pt>
                <c:pt idx="7">
                  <c:v>Xalatlaco</c:v>
                </c:pt>
                <c:pt idx="8">
                  <c:v>Ecatepec</c:v>
                </c:pt>
                <c:pt idx="9">
                  <c:v>Cuauhtèmoc</c:v>
                </c:pt>
                <c:pt idx="10">
                  <c:v>Milpa Alta</c:v>
                </c:pt>
                <c:pt idx="11">
                  <c:v>Nezahualcòyotl</c:v>
                </c:pt>
                <c:pt idx="12">
                  <c:v>Tlàhuac</c:v>
                </c:pt>
                <c:pt idx="13">
                  <c:v>Xochimilco</c:v>
                </c:pt>
                <c:pt idx="14">
                  <c:v>Iztacalco</c:v>
                </c:pt>
                <c:pt idx="15">
                  <c:v>Huixquilucan</c:v>
                </c:pt>
                <c:pt idx="16">
                  <c:v>Cuajimalpa</c:v>
                </c:pt>
                <c:pt idx="17">
                  <c:v>Benito Juàrez</c:v>
                </c:pt>
              </c:strCache>
            </c:strRef>
          </c:cat>
          <c:val>
            <c:numRef>
              <c:f>Hoja6!$C$2:$C$19</c:f>
              <c:numCache>
                <c:formatCode>0%</c:formatCode>
                <c:ptCount val="18"/>
                <c:pt idx="0">
                  <c:v>0.17857142857142899</c:v>
                </c:pt>
                <c:pt idx="1">
                  <c:v>0.1875</c:v>
                </c:pt>
                <c:pt idx="2">
                  <c:v>0.20833333333333401</c:v>
                </c:pt>
                <c:pt idx="3">
                  <c:v>0.22222222222222199</c:v>
                </c:pt>
                <c:pt idx="4">
                  <c:v>0.23913043478260901</c:v>
                </c:pt>
                <c:pt idx="5">
                  <c:v>0.29166666666666702</c:v>
                </c:pt>
                <c:pt idx="6">
                  <c:v>0.33333333333333298</c:v>
                </c:pt>
                <c:pt idx="7">
                  <c:v>0.33333333333333298</c:v>
                </c:pt>
                <c:pt idx="8">
                  <c:v>0.34</c:v>
                </c:pt>
                <c:pt idx="9">
                  <c:v>0.35897435897435997</c:v>
                </c:pt>
                <c:pt idx="10">
                  <c:v>0.36</c:v>
                </c:pt>
                <c:pt idx="11">
                  <c:v>0.36111111111111099</c:v>
                </c:pt>
                <c:pt idx="12">
                  <c:v>0.36363636363636398</c:v>
                </c:pt>
                <c:pt idx="13">
                  <c:v>0.36363636363636398</c:v>
                </c:pt>
                <c:pt idx="14">
                  <c:v>0.39130434782608797</c:v>
                </c:pt>
                <c:pt idx="15">
                  <c:v>0.39130434782608797</c:v>
                </c:pt>
                <c:pt idx="16">
                  <c:v>0.39285714285714302</c:v>
                </c:pt>
                <c:pt idx="17">
                  <c:v>0.394736842105264</c:v>
                </c:pt>
              </c:numCache>
            </c:numRef>
          </c:val>
        </c:ser>
        <c:dLbls>
          <c:showLegendKey val="0"/>
          <c:showVal val="1"/>
          <c:showCatName val="0"/>
          <c:showSerName val="0"/>
          <c:showPercent val="0"/>
          <c:showBubbleSize val="0"/>
        </c:dLbls>
        <c:gapWidth val="150"/>
        <c:overlap val="-25"/>
        <c:axId val="139954496"/>
        <c:axId val="139955056"/>
      </c:barChart>
      <c:catAx>
        <c:axId val="139954496"/>
        <c:scaling>
          <c:orientation val="minMax"/>
        </c:scaling>
        <c:delete val="0"/>
        <c:axPos val="b"/>
        <c:numFmt formatCode="General" sourceLinked="0"/>
        <c:majorTickMark val="none"/>
        <c:minorTickMark val="none"/>
        <c:tickLblPos val="nextTo"/>
        <c:spPr>
          <a:noFill/>
          <a:ln w="9525" cap="rnd"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s-MX"/>
          </a:p>
        </c:txPr>
        <c:crossAx val="139955056"/>
        <c:crosses val="autoZero"/>
        <c:auto val="1"/>
        <c:lblAlgn val="ctr"/>
        <c:lblOffset val="100"/>
        <c:noMultiLvlLbl val="0"/>
      </c:catAx>
      <c:valAx>
        <c:axId val="139955056"/>
        <c:scaling>
          <c:orientation val="minMax"/>
        </c:scaling>
        <c:delete val="1"/>
        <c:axPos val="l"/>
        <c:numFmt formatCode="0%" sourceLinked="1"/>
        <c:majorTickMark val="out"/>
        <c:minorTickMark val="none"/>
        <c:tickLblPos val="nextTo"/>
        <c:crossAx val="139954496"/>
        <c:crosses val="autoZero"/>
        <c:crossBetween val="between"/>
      </c:valAx>
      <c:spPr>
        <a:noFill/>
        <a:ln>
          <a:noFill/>
        </a:ln>
        <a:effectLst/>
      </c:spPr>
    </c:plotArea>
    <c:legend>
      <c:legendPos val="t"/>
      <c:layout>
        <c:manualLayout>
          <c:xMode val="edge"/>
          <c:yMode val="edge"/>
          <c:x val="0.20787527329369351"/>
          <c:y val="4.9169358129575375E-2"/>
          <c:w val="0.64646408672691003"/>
          <c:h val="0.18308706207291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s-MX"/>
        </a:p>
      </c:txPr>
    </c:legend>
    <c:plotVisOnly val="1"/>
    <c:dispBlanksAs val="gap"/>
    <c:showDLblsOverMax val="0"/>
  </c:chart>
  <c:spPr>
    <a:noFill/>
    <a:ln w="9525" cap="rnd" cmpd="sng" algn="ctr">
      <a:noFill/>
      <a:prstDash val="solid"/>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5">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01">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8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2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599A387E-3A87-4142-9BC0-88770B3E2B0B}" type="datetime1">
              <a:rPr lang="es-ES" smtClean="0"/>
              <a:t>17/09/2018</a:t>
            </a:fld>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BAE14B8-3CC9-472D-9BC5-A84D80684DE2}" type="slidenum">
              <a:rPr lang="es-ES"/>
              <a:t>‹Nº›</a:t>
            </a:fld>
            <a:endParaRPr lang="es-ES" dirty="0"/>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19C180A-6FD4-44A0-8382-0D18527153B9}" type="datetime1">
              <a:rPr lang="es-ES" smtClean="0"/>
              <a:t>17/09/2018</a:t>
            </a:fld>
            <a:endParaRPr lang="es-ES"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dirty="0"/>
          </a:p>
        </p:txBody>
      </p:sp>
      <p:sp>
        <p:nvSpPr>
          <p:cNvPr id="5" name="Marcador de posición de notas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rtl="0"/>
            <a:r>
              <a:rPr lang="es-ES" noProof="0" dirty="0" smtClean="0"/>
              <a:t>Haga clic para modificar el estilo de texto del patrón</a:t>
            </a:r>
          </a:p>
          <a:p>
            <a:pPr lvl="1" rtl="0"/>
            <a:r>
              <a:rPr lang="es-ES" noProof="0" dirty="0" smtClean="0"/>
              <a:t>Segundo </a:t>
            </a:r>
            <a:r>
              <a:rPr lang="es-ES" noProof="0" dirty="0"/>
              <a:t>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FB667E1-E601-4AAF-B95C-B25720D70A60}" type="slidenum">
              <a:rPr lang="es-ES"/>
              <a:t>‹Nº›</a:t>
            </a:fld>
            <a:endParaRPr lang="es-ES" dirty="0"/>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presenta la información requerida que permite la correcta identificación</a:t>
            </a:r>
            <a:r>
              <a:rPr lang="es-MX" baseline="0" dirty="0" smtClean="0"/>
              <a:t> </a:t>
            </a:r>
            <a:r>
              <a:rPr lang="es-MX" dirty="0" smtClean="0"/>
              <a:t>de</a:t>
            </a:r>
            <a:r>
              <a:rPr lang="es-MX" baseline="0" dirty="0" smtClean="0"/>
              <a:t> </a:t>
            </a:r>
            <a:r>
              <a:rPr lang="es-MX" dirty="0" smtClean="0"/>
              <a:t>las diapositivas utilizadas</a:t>
            </a:r>
            <a:r>
              <a:rPr lang="es-MX" baseline="0" dirty="0" smtClean="0"/>
              <a:t> en la unidad de aprendizaje de Estructura Económica Regional, considerando la u</a:t>
            </a:r>
            <a:r>
              <a:rPr lang="es-MX" dirty="0" smtClean="0"/>
              <a:t>nidad de competencia 2</a:t>
            </a:r>
            <a:r>
              <a:rPr lang="es-MX" baseline="0" dirty="0" smtClean="0"/>
              <a:t> en la cual , el alumno </a:t>
            </a:r>
            <a:r>
              <a:rPr lang="es-MX" sz="1200" dirty="0" smtClean="0">
                <a:solidFill>
                  <a:schemeClr val="bg1"/>
                </a:solidFill>
                <a:ea typeface="Verdana" panose="020B0604030504040204" pitchFamily="34" charset="0"/>
                <a:cs typeface="Verdana" panose="020B0604030504040204" pitchFamily="34" charset="0"/>
              </a:rPr>
              <a:t>identificará los determinantes del </a:t>
            </a:r>
            <a:r>
              <a:rPr lang="es-MX" sz="1200" dirty="0" smtClean="0">
                <a:solidFill>
                  <a:schemeClr val="bg1"/>
                </a:solidFill>
              </a:rPr>
              <a:t>desarrollo nacional y regional, mediante el análisis comparado interregional, en busca de los mecanismos que propicien un desarrollo regional equilibrado</a:t>
            </a:r>
            <a:r>
              <a:rPr lang="es-MX" sz="1200" baseline="0" dirty="0" smtClean="0">
                <a:solidFill>
                  <a:schemeClr val="bg1"/>
                </a:solidFill>
              </a:rPr>
              <a:t> y e</a:t>
            </a:r>
            <a:r>
              <a:rPr lang="es-MX" sz="1200" dirty="0" smtClean="0">
                <a:solidFill>
                  <a:schemeClr val="bg1"/>
                </a:solidFill>
              </a:rPr>
              <a:t>l tema a exponer es el </a:t>
            </a:r>
            <a:r>
              <a:rPr lang="es-MX" dirty="0" smtClean="0"/>
              <a:t>tema</a:t>
            </a:r>
            <a:r>
              <a:rPr lang="es-MX" baseline="0" dirty="0" smtClean="0"/>
              <a:t> cuatro</a:t>
            </a:r>
            <a:r>
              <a:rPr lang="es-MX" dirty="0" smtClean="0"/>
              <a:t>:</a:t>
            </a:r>
            <a:r>
              <a:rPr lang="es-MX" baseline="0" dirty="0" smtClean="0"/>
              <a:t> </a:t>
            </a:r>
            <a:r>
              <a:rPr lang="es-MX" sz="1200" b="0" i="0" u="none" strike="noStrike" kern="1200" baseline="0" dirty="0" smtClean="0">
                <a:solidFill>
                  <a:schemeClr val="tx1"/>
                </a:solidFill>
                <a:latin typeface="+mn-lt"/>
                <a:ea typeface="+mn-ea"/>
                <a:cs typeface="+mn-cs"/>
              </a:rPr>
              <a:t>Aplicación del modelo gravitacional (Población, PBT y Valor Agregado Censal).</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a:t>
            </a:fld>
            <a:endParaRPr lang="es-MX" dirty="0"/>
          </a:p>
        </p:txBody>
      </p:sp>
    </p:spTree>
    <p:extLst>
      <p:ext uri="{BB962C8B-B14F-4D97-AF65-F5344CB8AC3E}">
        <p14:creationId xmlns:p14="http://schemas.microsoft.com/office/powerpoint/2010/main" val="413495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El</a:t>
            </a:r>
            <a:r>
              <a:rPr lang="es-MX" baseline="0" dirty="0" smtClean="0"/>
              <a:t> espacio más grande es considerado como un área central, la cual tienen influencia en los espacios de menor tamaño. Para elegir el área central, se considera el lugar con mayor numero de población, producto bruto o valor agregado.</a:t>
            </a:r>
          </a:p>
          <a:p>
            <a:endParaRPr lang="es-MX" baseline="0" dirty="0" smtClean="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10</a:t>
            </a:fld>
            <a:endParaRPr lang="es-ES" dirty="0"/>
          </a:p>
        </p:txBody>
      </p:sp>
    </p:spTree>
    <p:extLst>
      <p:ext uri="{BB962C8B-B14F-4D97-AF65-F5344CB8AC3E}">
        <p14:creationId xmlns:p14="http://schemas.microsoft.com/office/powerpoint/2010/main" val="32143679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Continúa la segunda parte de la presentación. En esta sección se expone</a:t>
            </a:r>
            <a:r>
              <a:rPr lang="es-MX" baseline="0" dirty="0" smtClean="0"/>
              <a:t> l</a:t>
            </a:r>
            <a:r>
              <a:rPr lang="es-MX" dirty="0" smtClean="0"/>
              <a:t>a Evolución de la ZMVM</a:t>
            </a:r>
            <a:r>
              <a:rPr lang="es-MX" baseline="0" dirty="0" smtClean="0"/>
              <a:t> </a:t>
            </a:r>
            <a:r>
              <a:rPr lang="es-MX" dirty="0" smtClean="0"/>
              <a:t>y se</a:t>
            </a:r>
            <a:r>
              <a:rPr lang="es-MX" baseline="0" dirty="0" smtClean="0"/>
              <a:t> delimitan los municipios que forman parte de la zona a aplicar el modelo gravitacional. En este caso son: municipios del Estado de México conurbados a la Ciudad de México.</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11</a:t>
            </a:fld>
            <a:endParaRPr lang="es-ES" dirty="0"/>
          </a:p>
        </p:txBody>
      </p:sp>
    </p:spTree>
    <p:extLst>
      <p:ext uri="{BB962C8B-B14F-4D97-AF65-F5344CB8AC3E}">
        <p14:creationId xmlns:p14="http://schemas.microsoft.com/office/powerpoint/2010/main" val="3531677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kern="1200" dirty="0" smtClean="0">
                <a:solidFill>
                  <a:schemeClr val="tx1"/>
                </a:solidFill>
                <a:effectLst/>
                <a:latin typeface="+mn-lt"/>
                <a:ea typeface="+mn-ea"/>
                <a:cs typeface="+mn-cs"/>
              </a:rPr>
              <a:t>La Zona Metropolitana del Valle de México (ZMVM), comprende el territorio de tres entidades federales: Distrito Federal, Estado de México e Hidalgo. En este trabajo se toman en cuenta solamente los municipios del Estado de México conturbados, principalmente los municipios que comparten frontera con el Distrito Federal. Y en conjunto las dieciséis delegaciones de la Ciudad de México.</a:t>
            </a:r>
          </a:p>
          <a:p>
            <a:pPr algn="just"/>
            <a:endParaRPr lang="es-MX" sz="1200" kern="1200" dirty="0" smtClean="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12</a:t>
            </a:fld>
            <a:endParaRPr lang="es-ES" dirty="0"/>
          </a:p>
        </p:txBody>
      </p:sp>
    </p:spTree>
    <p:extLst>
      <p:ext uri="{BB962C8B-B14F-4D97-AF65-F5344CB8AC3E}">
        <p14:creationId xmlns:p14="http://schemas.microsoft.com/office/powerpoint/2010/main" val="2407606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kern="1200" dirty="0" smtClean="0">
                <a:solidFill>
                  <a:schemeClr val="tx1"/>
                </a:solidFill>
                <a:effectLst/>
                <a:latin typeface="+mn-lt"/>
                <a:ea typeface="+mn-ea"/>
                <a:cs typeface="+mn-cs"/>
              </a:rPr>
              <a:t>La concentración de la población en centros urbanos es un fenómeno importante que influye en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los procesos de metropolización.</a:t>
            </a:r>
            <a:r>
              <a:rPr lang="es-MX" sz="1200" kern="1200" baseline="0" dirty="0" smtClean="0">
                <a:solidFill>
                  <a:schemeClr val="tx1"/>
                </a:solidFill>
                <a:effectLst/>
                <a:latin typeface="+mn-lt"/>
                <a:ea typeface="+mn-ea"/>
                <a:cs typeface="+mn-cs"/>
              </a:rPr>
              <a:t> P</a:t>
            </a:r>
            <a:r>
              <a:rPr lang="es-MX" sz="1200" kern="1200" dirty="0" smtClean="0">
                <a:solidFill>
                  <a:schemeClr val="tx1"/>
                </a:solidFill>
                <a:effectLst/>
                <a:latin typeface="+mn-lt"/>
                <a:ea typeface="+mn-ea"/>
                <a:cs typeface="+mn-cs"/>
              </a:rPr>
              <a:t>ara esta presentación</a:t>
            </a:r>
            <a:r>
              <a:rPr lang="es-MX" sz="1200" kern="1200" baseline="0" dirty="0" smtClean="0">
                <a:solidFill>
                  <a:schemeClr val="tx1"/>
                </a:solidFill>
                <a:effectLst/>
                <a:latin typeface="+mn-lt"/>
                <a:ea typeface="+mn-ea"/>
                <a:cs typeface="+mn-cs"/>
              </a:rPr>
              <a:t> se consideran </a:t>
            </a:r>
            <a:r>
              <a:rPr lang="es-MX" sz="1200" kern="1200" dirty="0" smtClean="0">
                <a:solidFill>
                  <a:schemeClr val="tx1"/>
                </a:solidFill>
                <a:effectLst/>
                <a:latin typeface="+mn-lt"/>
                <a:ea typeface="+mn-ea"/>
                <a:cs typeface="+mn-cs"/>
              </a:rPr>
              <a:t>las los siguientes municipios del Estado de México que</a:t>
            </a:r>
            <a:r>
              <a:rPr lang="es-MX" sz="1200" kern="1200" baseline="0" dirty="0" smtClean="0">
                <a:solidFill>
                  <a:schemeClr val="tx1"/>
                </a:solidFill>
                <a:effectLst/>
                <a:latin typeface="+mn-lt"/>
                <a:ea typeface="+mn-ea"/>
                <a:cs typeface="+mn-cs"/>
              </a:rPr>
              <a:t> están conurbados a la Ciudad de México. Estos son:</a:t>
            </a:r>
            <a:r>
              <a:rPr lang="es-MX" sz="1200" kern="1200" dirty="0" smtClean="0">
                <a:solidFill>
                  <a:schemeClr val="tx1"/>
                </a:solidFill>
                <a:effectLst/>
                <a:latin typeface="+mn-lt"/>
                <a:ea typeface="+mn-ea"/>
                <a:cs typeface="+mn-cs"/>
              </a:rPr>
              <a:t> </a:t>
            </a:r>
            <a:r>
              <a:rPr lang="es-MX" dirty="0" smtClean="0"/>
              <a:t>Coacalco, Chalco,</a:t>
            </a:r>
            <a:r>
              <a:rPr lang="es-MX" baseline="0" dirty="0" smtClean="0"/>
              <a:t> </a:t>
            </a:r>
            <a:r>
              <a:rPr lang="es-MX" dirty="0" smtClean="0"/>
              <a:t>Ecatepec, Huixquilucan, Xalatlaco, Juchitepec,</a:t>
            </a:r>
            <a:r>
              <a:rPr lang="es-MX" baseline="0" dirty="0" smtClean="0"/>
              <a:t> </a:t>
            </a:r>
            <a:r>
              <a:rPr lang="es-MX" dirty="0" smtClean="0"/>
              <a:t>Naucalpan, Nezahualcóyotl, Ocoyoacac, La Paz, Tlalnepantla,</a:t>
            </a:r>
            <a:r>
              <a:rPr lang="es-MX" baseline="0" dirty="0" smtClean="0"/>
              <a:t> </a:t>
            </a:r>
            <a:r>
              <a:rPr lang="es-MX" dirty="0" smtClean="0"/>
              <a:t>Tultitlan y Valle de Chalco Solidaridad.</a:t>
            </a:r>
          </a:p>
          <a:p>
            <a:endParaRPr lang="es-MX" sz="1200" kern="1200" dirty="0" smtClean="0">
              <a:solidFill>
                <a:schemeClr val="tx1"/>
              </a:solidFill>
              <a:effectLst/>
              <a:latin typeface="+mn-lt"/>
              <a:ea typeface="+mn-ea"/>
              <a:cs typeface="+mn-cs"/>
            </a:endParaRPr>
          </a:p>
          <a:p>
            <a:endParaRPr lang="es-MX" sz="120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13</a:t>
            </a:fld>
            <a:endParaRPr lang="es-ES" dirty="0"/>
          </a:p>
        </p:txBody>
      </p:sp>
    </p:spTree>
    <p:extLst>
      <p:ext uri="{BB962C8B-B14F-4D97-AF65-F5344CB8AC3E}">
        <p14:creationId xmlns:p14="http://schemas.microsoft.com/office/powerpoint/2010/main" val="4132559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 la extensión territorial</a:t>
            </a:r>
            <a:r>
              <a:rPr lang="es-MX" baseline="0" dirty="0" smtClean="0"/>
              <a:t> de las delegaciones de la ciudad de México y de los municipios del Estado de México que están conurbados a la ciudad. En  conjunto forman 2910.58 kilómetros cuadrados.</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14</a:t>
            </a:fld>
            <a:endParaRPr lang="es-ES" dirty="0"/>
          </a:p>
        </p:txBody>
      </p:sp>
    </p:spTree>
    <p:extLst>
      <p:ext uri="{BB962C8B-B14F-4D97-AF65-F5344CB8AC3E}">
        <p14:creationId xmlns:p14="http://schemas.microsoft.com/office/powerpoint/2010/main" val="8706447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kern="1200" dirty="0" smtClean="0">
                <a:solidFill>
                  <a:schemeClr val="tx1"/>
                </a:solidFill>
                <a:effectLst/>
                <a:latin typeface="+mn-lt"/>
                <a:ea typeface="+mn-ea"/>
                <a:cs typeface="+mn-cs"/>
              </a:rPr>
              <a:t>Ecatepec, Nezahualcóyotl y Tlalnepantla son los municipios con mayor población proveniente de otros municipios. Además, son los municipios que reciben mayores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ingresos brutos por capitulo.</a:t>
            </a:r>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15</a:t>
            </a:fld>
            <a:endParaRPr lang="es-ES" dirty="0"/>
          </a:p>
        </p:txBody>
      </p:sp>
    </p:spTree>
    <p:extLst>
      <p:ext uri="{BB962C8B-B14F-4D97-AF65-F5344CB8AC3E}">
        <p14:creationId xmlns:p14="http://schemas.microsoft.com/office/powerpoint/2010/main" val="3892093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kern="1200" dirty="0" smtClean="0">
                <a:solidFill>
                  <a:schemeClr val="tx1"/>
                </a:solidFill>
                <a:effectLst/>
                <a:latin typeface="+mn-lt"/>
                <a:ea typeface="+mn-ea"/>
                <a:cs typeface="+mn-cs"/>
              </a:rPr>
              <a:t>En la zona</a:t>
            </a:r>
            <a:r>
              <a:rPr lang="es-MX" sz="1200" kern="1200" baseline="0" dirty="0" smtClean="0">
                <a:solidFill>
                  <a:schemeClr val="tx1"/>
                </a:solidFill>
                <a:effectLst/>
                <a:latin typeface="+mn-lt"/>
                <a:ea typeface="+mn-ea"/>
                <a:cs typeface="+mn-cs"/>
              </a:rPr>
              <a:t> delimitada, l</a:t>
            </a:r>
            <a:r>
              <a:rPr lang="es-MX" sz="1200" kern="1200" dirty="0" smtClean="0">
                <a:solidFill>
                  <a:schemeClr val="tx1"/>
                </a:solidFill>
                <a:effectLst/>
                <a:latin typeface="+mn-lt"/>
                <a:ea typeface="+mn-ea"/>
                <a:cs typeface="+mn-cs"/>
              </a:rPr>
              <a:t>a población </a:t>
            </a:r>
            <a:r>
              <a:rPr lang="es-MX" sz="1200" kern="1200" baseline="0" dirty="0" smtClean="0">
                <a:solidFill>
                  <a:schemeClr val="tx1"/>
                </a:solidFill>
                <a:effectLst/>
                <a:latin typeface="+mn-lt"/>
                <a:ea typeface="+mn-ea"/>
                <a:cs typeface="+mn-cs"/>
              </a:rPr>
              <a:t>es r</a:t>
            </a:r>
            <a:r>
              <a:rPr lang="es-MX" sz="1200" kern="1200" dirty="0" smtClean="0">
                <a:solidFill>
                  <a:schemeClr val="tx1"/>
                </a:solidFill>
                <a:effectLst/>
                <a:latin typeface="+mn-lt"/>
                <a:ea typeface="+mn-ea"/>
                <a:cs typeface="+mn-cs"/>
              </a:rPr>
              <a:t>elativamente joven pues</a:t>
            </a:r>
            <a:r>
              <a:rPr lang="es-MX" sz="1200" kern="1200" baseline="0" dirty="0" smtClean="0">
                <a:solidFill>
                  <a:schemeClr val="tx1"/>
                </a:solidFill>
                <a:effectLst/>
                <a:latin typeface="+mn-lt"/>
                <a:ea typeface="+mn-ea"/>
                <a:cs typeface="+mn-cs"/>
              </a:rPr>
              <a:t> se encuentra en</a:t>
            </a:r>
            <a:r>
              <a:rPr lang="es-MX" sz="1200" kern="1200" dirty="0" smtClean="0">
                <a:solidFill>
                  <a:schemeClr val="tx1"/>
                </a:solidFill>
                <a:effectLst/>
                <a:latin typeface="+mn-lt"/>
                <a:ea typeface="+mn-ea"/>
                <a:cs typeface="+mn-cs"/>
              </a:rPr>
              <a:t> un rango que va desde los 20 a los 45 años. Los municipios más poblados son: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Ecatepec, Nezahualcóyotl, Naucalpan y Tlalnepantla.</a:t>
            </a:r>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16</a:t>
            </a:fld>
            <a:endParaRPr lang="es-ES" dirty="0"/>
          </a:p>
        </p:txBody>
      </p:sp>
    </p:spTree>
    <p:extLst>
      <p:ext uri="{BB962C8B-B14F-4D97-AF65-F5344CB8AC3E}">
        <p14:creationId xmlns:p14="http://schemas.microsoft.com/office/powerpoint/2010/main" val="10015381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kern="1200" dirty="0" smtClean="0">
                <a:solidFill>
                  <a:schemeClr val="tx1"/>
                </a:solidFill>
                <a:effectLst/>
                <a:latin typeface="+mn-lt"/>
                <a:ea typeface="+mn-ea"/>
                <a:cs typeface="+mn-cs"/>
              </a:rPr>
              <a:t>Con respecto a la mortandad, la cantidad de personas que han fallecido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se relaciona con la edad,</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pues es a partir de los 65 años que se presenta una tendencia creciente y llega a su punto máximo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en 85 años y más. Enfermedades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como la diabetes, obesidad y tumores cancerígenos son las explicaciones a dicha situación</a:t>
            </a:r>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17</a:t>
            </a:fld>
            <a:endParaRPr lang="es-ES" dirty="0"/>
          </a:p>
        </p:txBody>
      </p:sp>
    </p:spTree>
    <p:extLst>
      <p:ext uri="{BB962C8B-B14F-4D97-AF65-F5344CB8AC3E}">
        <p14:creationId xmlns:p14="http://schemas.microsoft.com/office/powerpoint/2010/main" val="27064606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Gran</a:t>
            </a:r>
            <a:r>
              <a:rPr lang="es-MX" sz="1200" kern="1200" baseline="0" dirty="0" smtClean="0">
                <a:solidFill>
                  <a:schemeClr val="tx1"/>
                </a:solidFill>
                <a:effectLst/>
                <a:latin typeface="+mn-lt"/>
                <a:ea typeface="+mn-ea"/>
                <a:cs typeface="+mn-cs"/>
              </a:rPr>
              <a:t> parte </a:t>
            </a:r>
            <a:r>
              <a:rPr lang="es-MX" sz="1200" kern="1200" dirty="0" smtClean="0">
                <a:solidFill>
                  <a:schemeClr val="tx1"/>
                </a:solidFill>
                <a:effectLst/>
                <a:latin typeface="+mn-lt"/>
                <a:ea typeface="+mn-ea"/>
                <a:cs typeface="+mn-cs"/>
              </a:rPr>
              <a:t>de la población puede acceder a los servicios públicos, aunque se presentan problemas en la obtención y distribución de agua potable</a:t>
            </a:r>
            <a:r>
              <a:rPr lang="es-MX" sz="1200" kern="1200" baseline="0" dirty="0" smtClean="0">
                <a:solidFill>
                  <a:schemeClr val="tx1"/>
                </a:solidFill>
                <a:effectLst/>
                <a:latin typeface="+mn-lt"/>
                <a:ea typeface="+mn-ea"/>
                <a:cs typeface="+mn-cs"/>
              </a:rPr>
              <a:t> y</a:t>
            </a:r>
            <a:r>
              <a:rPr lang="es-MX" sz="1200" kern="1200" dirty="0" smtClean="0">
                <a:solidFill>
                  <a:schemeClr val="tx1"/>
                </a:solidFill>
                <a:effectLst/>
                <a:latin typeface="+mn-lt"/>
                <a:ea typeface="+mn-ea"/>
                <a:cs typeface="+mn-cs"/>
              </a:rPr>
              <a:t> contaminación debido a las aglomeraciones</a:t>
            </a:r>
            <a:r>
              <a:rPr lang="es-MX" sz="1200" kern="1200" baseline="0" dirty="0" smtClean="0">
                <a:solidFill>
                  <a:schemeClr val="tx1"/>
                </a:solidFill>
                <a:effectLst/>
                <a:latin typeface="+mn-lt"/>
                <a:ea typeface="+mn-ea"/>
                <a:cs typeface="+mn-cs"/>
              </a:rPr>
              <a:t> y </a:t>
            </a:r>
            <a:r>
              <a:rPr lang="es-MX" sz="1200" kern="1200" dirty="0" smtClean="0">
                <a:solidFill>
                  <a:schemeClr val="tx1"/>
                </a:solidFill>
                <a:effectLst/>
                <a:latin typeface="+mn-lt"/>
                <a:ea typeface="+mn-ea"/>
                <a:cs typeface="+mn-cs"/>
              </a:rPr>
              <a:t>pérdida de ecosistemas.</a:t>
            </a:r>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18</a:t>
            </a:fld>
            <a:endParaRPr lang="es-ES" dirty="0"/>
          </a:p>
        </p:txBody>
      </p:sp>
    </p:spTree>
    <p:extLst>
      <p:ext uri="{BB962C8B-B14F-4D97-AF65-F5344CB8AC3E}">
        <p14:creationId xmlns:p14="http://schemas.microsoft.com/office/powerpoint/2010/main" val="3163028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 en</a:t>
            </a:r>
            <a:r>
              <a:rPr lang="es-MX" baseline="0" dirty="0" smtClean="0"/>
              <a:t> valor del producto interno bruto. Naucalpan, Tlalnepantla y Ecatepec son los municipios que generan mayor producto interno.</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19</a:t>
            </a:fld>
            <a:endParaRPr lang="es-ES" dirty="0"/>
          </a:p>
        </p:txBody>
      </p:sp>
    </p:spTree>
    <p:extLst>
      <p:ext uri="{BB962C8B-B14F-4D97-AF65-F5344CB8AC3E}">
        <p14:creationId xmlns:p14="http://schemas.microsoft.com/office/powerpoint/2010/main" val="2036226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hace mención del objetivo de la elaboración del presente material.</a:t>
            </a:r>
            <a:r>
              <a:rPr lang="es-MX" baseline="0" dirty="0" smtClean="0"/>
              <a:t> La expectativa es</a:t>
            </a:r>
            <a:r>
              <a:rPr lang="es-MX" dirty="0" smtClean="0"/>
              <a:t> despertar el interés del alumno </a:t>
            </a:r>
            <a:r>
              <a:rPr lang="es-MX" baseline="0" dirty="0" smtClean="0"/>
              <a:t>que esta inscrito en la unidad de aprendizaje de Estructura Económica Regional. La exposición </a:t>
            </a:r>
            <a:r>
              <a:rPr lang="es-MX" dirty="0" smtClean="0"/>
              <a:t>corresponde a la unidad dos en la cual se </a:t>
            </a:r>
            <a:r>
              <a:rPr lang="es-MX" sz="1200" dirty="0" smtClean="0">
                <a:solidFill>
                  <a:schemeClr val="bg1"/>
                </a:solidFill>
                <a:ea typeface="Verdana" panose="020B0604030504040204" pitchFamily="34" charset="0"/>
                <a:cs typeface="Verdana" panose="020B0604030504040204" pitchFamily="34" charset="0"/>
              </a:rPr>
              <a:t>identificarán los determinantes del </a:t>
            </a:r>
            <a:r>
              <a:rPr lang="es-MX" sz="1200" dirty="0" smtClean="0">
                <a:solidFill>
                  <a:schemeClr val="bg1"/>
                </a:solidFill>
              </a:rPr>
              <a:t>desarrollo nacional y regional, mediante el análisis comparado interregional, en busca de los mecanismos que propicien un desarrollo regional equilibrado</a:t>
            </a:r>
            <a:r>
              <a:rPr lang="es-MX" sz="1200" dirty="0" smtClean="0">
                <a:solidFill>
                  <a:schemeClr val="tx1"/>
                </a:solidFill>
              </a:rPr>
              <a:t>.</a:t>
            </a:r>
            <a:r>
              <a:rPr lang="es-MX" sz="1200" baseline="0" dirty="0" smtClean="0">
                <a:solidFill>
                  <a:schemeClr val="tx1"/>
                </a:solidFill>
              </a:rPr>
              <a:t> </a:t>
            </a:r>
            <a:r>
              <a:rPr lang="es-MX" smtClean="0"/>
              <a:t>El</a:t>
            </a:r>
            <a:r>
              <a:rPr lang="es-MX" baseline="0" smtClean="0"/>
              <a:t> </a:t>
            </a:r>
            <a:r>
              <a:rPr lang="es-MX" baseline="0" dirty="0" smtClean="0"/>
              <a:t>tema a exponer es el tema cuatro</a:t>
            </a:r>
            <a:r>
              <a:rPr lang="es-MX" dirty="0" smtClean="0"/>
              <a:t>: </a:t>
            </a:r>
            <a:r>
              <a:rPr lang="es-MX" sz="1200" b="0" i="0" u="none" strike="noStrike" kern="1200" baseline="0" dirty="0" smtClean="0">
                <a:solidFill>
                  <a:schemeClr val="tx1"/>
                </a:solidFill>
                <a:latin typeface="+mn-lt"/>
                <a:ea typeface="+mn-ea"/>
                <a:cs typeface="+mn-cs"/>
              </a:rPr>
              <a:t>Aplicación del modelo gravitacional (Población, PBT y Valor Agregado Censal).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s-MX" dirty="0" smtClean="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a:t>
            </a:fld>
            <a:endParaRPr lang="es-ES" dirty="0"/>
          </a:p>
        </p:txBody>
      </p:sp>
    </p:spTree>
    <p:extLst>
      <p:ext uri="{BB962C8B-B14F-4D97-AF65-F5344CB8AC3E}">
        <p14:creationId xmlns:p14="http://schemas.microsoft.com/office/powerpoint/2010/main" val="7667166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muestran las</a:t>
            </a:r>
            <a:r>
              <a:rPr lang="es-MX" baseline="0" dirty="0" smtClean="0"/>
              <a:t> actividades que presentan mayor nivel de especialización a través de los valores de los coeficientes.</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20</a:t>
            </a:fld>
            <a:endParaRPr lang="es-ES" dirty="0"/>
          </a:p>
        </p:txBody>
      </p:sp>
    </p:spTree>
    <p:extLst>
      <p:ext uri="{BB962C8B-B14F-4D97-AF65-F5344CB8AC3E}">
        <p14:creationId xmlns:p14="http://schemas.microsoft.com/office/powerpoint/2010/main" val="35564794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b="0" dirty="0" smtClean="0"/>
              <a:t>Con el objetivo de identificar el empleo que se utiliza para la producción local y el empleo en actividades que generan excedentes para exportar, se analizaron 251 actividades que en estudios anteriores presentaron un coeficiente de especialización mayor a uno.</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21</a:t>
            </a:fld>
            <a:endParaRPr lang="es-ES" dirty="0"/>
          </a:p>
        </p:txBody>
      </p:sp>
    </p:spTree>
    <p:extLst>
      <p:ext uri="{BB962C8B-B14F-4D97-AF65-F5344CB8AC3E}">
        <p14:creationId xmlns:p14="http://schemas.microsoft.com/office/powerpoint/2010/main" val="32435135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En el 2015 los municipios/localidades ya presentan mayor cantidad de actividades con coeficiente</a:t>
            </a:r>
            <a:r>
              <a:rPr lang="es-MX" baseline="0" dirty="0" smtClean="0"/>
              <a:t> </a:t>
            </a:r>
            <a:r>
              <a:rPr lang="es-MX" dirty="0" smtClean="0"/>
              <a:t>de especialización mayor a uno y por lo tanto superan las actividades que no generan excedentes.</a:t>
            </a:r>
            <a:r>
              <a:rPr lang="es-MX" baseline="0" dirty="0" smtClean="0"/>
              <a:t> </a:t>
            </a:r>
            <a:r>
              <a:rPr lang="es-MX" dirty="0" smtClean="0"/>
              <a:t>Así, los municipios que tienen más actividades exportadoras que importadoras son: Coyoacac, Cuajimalpa. Gustavo A. Madero, Iztacalco, Iztapalapa, La Magdalena Contreras, Milpa Alta, Álvaro Obregón, Tláhuac, Tlalpan, Xochimilco, Benito Juárez, Cuauhtémoc, Miguel Hidalgo, Coacalco de Berriozábal, Venustiano Carranza, Chalco, Ecatepec, Huixquilucan y Xalatlaco (Veinticuatro de</a:t>
            </a:r>
            <a:r>
              <a:rPr lang="es-MX" baseline="0" dirty="0" smtClean="0"/>
              <a:t> </a:t>
            </a:r>
            <a:r>
              <a:rPr lang="es-MX" dirty="0" smtClean="0"/>
              <a:t>treinta municipios/localidades que integran la</a:t>
            </a:r>
            <a:r>
              <a:rPr lang="es-MX" baseline="0" dirty="0" smtClean="0"/>
              <a:t> </a:t>
            </a:r>
            <a:r>
              <a:rPr lang="es-MX" dirty="0" smtClean="0"/>
              <a:t>zona delimitada).</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22</a:t>
            </a:fld>
            <a:endParaRPr lang="es-ES" dirty="0"/>
          </a:p>
        </p:txBody>
      </p:sp>
    </p:spTree>
    <p:extLst>
      <p:ext uri="{BB962C8B-B14F-4D97-AF65-F5344CB8AC3E}">
        <p14:creationId xmlns:p14="http://schemas.microsoft.com/office/powerpoint/2010/main" val="38455646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muestran las actividades</a:t>
            </a:r>
            <a:r>
              <a:rPr lang="es-MX" baseline="0" dirty="0" smtClean="0"/>
              <a:t> predominantes en el empleo básico y no básico.</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23</a:t>
            </a:fld>
            <a:endParaRPr lang="es-ES" dirty="0"/>
          </a:p>
        </p:txBody>
      </p:sp>
    </p:spTree>
    <p:extLst>
      <p:ext uri="{BB962C8B-B14F-4D97-AF65-F5344CB8AC3E}">
        <p14:creationId xmlns:p14="http://schemas.microsoft.com/office/powerpoint/2010/main" val="29114504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Para el caso de la Zona</a:t>
            </a:r>
            <a:r>
              <a:rPr lang="es-MX" baseline="0" dirty="0" smtClean="0"/>
              <a:t> delimitada, Iztapalapa es el lugar central por ser el espacio con mayor numero de población.</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24</a:t>
            </a:fld>
            <a:endParaRPr lang="es-ES" dirty="0"/>
          </a:p>
        </p:txBody>
      </p:sp>
    </p:spTree>
    <p:extLst>
      <p:ext uri="{BB962C8B-B14F-4D97-AF65-F5344CB8AC3E}">
        <p14:creationId xmlns:p14="http://schemas.microsoft.com/office/powerpoint/2010/main" val="4387819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muestran los resultados de</a:t>
            </a:r>
            <a:r>
              <a:rPr lang="es-MX" baseline="0" dirty="0" smtClean="0"/>
              <a:t> la aplicación del Modelo Gravitacional, es decir la influencia de mercado que tiene Iztapalapa el cual cubre más del 50% .</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25</a:t>
            </a:fld>
            <a:endParaRPr lang="es-ES" dirty="0"/>
          </a:p>
        </p:txBody>
      </p:sp>
    </p:spTree>
    <p:extLst>
      <p:ext uri="{BB962C8B-B14F-4D97-AF65-F5344CB8AC3E}">
        <p14:creationId xmlns:p14="http://schemas.microsoft.com/office/powerpoint/2010/main" val="1490232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Ecatepec es</a:t>
            </a:r>
            <a:r>
              <a:rPr lang="es-MX" baseline="0" dirty="0" smtClean="0"/>
              <a:t> otro lugar considerado como central por ser el segundo espacio con mayor numero de población.</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26</a:t>
            </a:fld>
            <a:endParaRPr lang="es-ES" dirty="0"/>
          </a:p>
        </p:txBody>
      </p:sp>
    </p:spTree>
    <p:extLst>
      <p:ext uri="{BB962C8B-B14F-4D97-AF65-F5344CB8AC3E}">
        <p14:creationId xmlns:p14="http://schemas.microsoft.com/office/powerpoint/2010/main" val="38150889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baseline="0" dirty="0" smtClean="0"/>
              <a:t>La influencia de mercado que tiene Ecatepec es hasta más del 90%.</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27</a:t>
            </a:fld>
            <a:endParaRPr lang="es-ES" dirty="0"/>
          </a:p>
        </p:txBody>
      </p:sp>
    </p:spTree>
    <p:extLst>
      <p:ext uri="{BB962C8B-B14F-4D97-AF65-F5344CB8AC3E}">
        <p14:creationId xmlns:p14="http://schemas.microsoft.com/office/powerpoint/2010/main" val="36965048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presenta la tercera y última parte</a:t>
            </a:r>
            <a:r>
              <a:rPr lang="es-MX" baseline="0" dirty="0" smtClean="0"/>
              <a:t> de la exposición. En este apartado se ejemplifican algunas estrategias de crecimiento para la zona delimitada basada en los resultados del Modelo Gravitacional.</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28</a:t>
            </a:fld>
            <a:endParaRPr lang="es-ES" dirty="0"/>
          </a:p>
        </p:txBody>
      </p:sp>
    </p:spTree>
    <p:extLst>
      <p:ext uri="{BB962C8B-B14F-4D97-AF65-F5344CB8AC3E}">
        <p14:creationId xmlns:p14="http://schemas.microsoft.com/office/powerpoint/2010/main" val="19199197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enlistan las estrategias de crecimiento para la zona delimitada. Se propone impulsar</a:t>
            </a:r>
            <a:r>
              <a:rPr lang="es-MX" baseline="0" dirty="0" smtClean="0"/>
              <a:t> economías de escalas y a las pequeñas y medianas empresas son olvidar la relación entre lo cultural, lo social y lo político.</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29</a:t>
            </a:fld>
            <a:endParaRPr lang="es-ES" dirty="0"/>
          </a:p>
        </p:txBody>
      </p:sp>
    </p:spTree>
    <p:extLst>
      <p:ext uri="{BB962C8B-B14F-4D97-AF65-F5344CB8AC3E}">
        <p14:creationId xmlns:p14="http://schemas.microsoft.com/office/powerpoint/2010/main" val="126806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a:t>
            </a:r>
            <a:r>
              <a:rPr lang="es-MX" baseline="0" dirty="0" smtClean="0"/>
              <a:t> presenta el mapa curricular ,donde esta ubicada la unidad de aprendizaje Estructura Económica Regional y se haya en el décimo semestre como optativa 4.</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a:t>
            </a:fld>
            <a:endParaRPr lang="es-ES" dirty="0"/>
          </a:p>
        </p:txBody>
      </p:sp>
    </p:spTree>
    <p:extLst>
      <p:ext uri="{BB962C8B-B14F-4D97-AF65-F5344CB8AC3E}">
        <p14:creationId xmlns:p14="http://schemas.microsoft.com/office/powerpoint/2010/main" val="2142257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 presentan las principales</a:t>
            </a:r>
            <a:r>
              <a:rPr lang="es-MX" baseline="0" dirty="0" smtClean="0"/>
              <a:t> conclusiones del tema abordado.</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30</a:t>
            </a:fld>
            <a:endParaRPr lang="es-ES" dirty="0"/>
          </a:p>
        </p:txBody>
      </p:sp>
    </p:spTree>
    <p:extLst>
      <p:ext uri="{BB962C8B-B14F-4D97-AF65-F5344CB8AC3E}">
        <p14:creationId xmlns:p14="http://schemas.microsoft.com/office/powerpoint/2010/main" val="28520704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Finalmente se presenta la bibliografía utilizada.</a:t>
            </a:r>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31</a:t>
            </a:fld>
            <a:endParaRPr lang="es-ES" dirty="0"/>
          </a:p>
        </p:txBody>
      </p:sp>
    </p:spTree>
    <p:extLst>
      <p:ext uri="{BB962C8B-B14F-4D97-AF65-F5344CB8AC3E}">
        <p14:creationId xmlns:p14="http://schemas.microsoft.com/office/powerpoint/2010/main" val="3077325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plantea la forma de</a:t>
            </a:r>
            <a:r>
              <a:rPr lang="es-MX" baseline="0" dirty="0" smtClean="0"/>
              <a:t> abordar la Aplicación del Modelo Gravitacional.  </a:t>
            </a:r>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4</a:t>
            </a:fld>
            <a:endParaRPr lang="es-ES" dirty="0"/>
          </a:p>
        </p:txBody>
      </p:sp>
    </p:spTree>
    <p:extLst>
      <p:ext uri="{BB962C8B-B14F-4D97-AF65-F5344CB8AC3E}">
        <p14:creationId xmlns:p14="http://schemas.microsoft.com/office/powerpoint/2010/main" val="3294898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plantea la forma de</a:t>
            </a:r>
            <a:r>
              <a:rPr lang="es-MX" baseline="0" dirty="0" smtClean="0"/>
              <a:t> abordar la Aplicación del Modelo Gravitacional.  </a:t>
            </a:r>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5</a:t>
            </a:fld>
            <a:endParaRPr lang="es-ES" dirty="0"/>
          </a:p>
        </p:txBody>
      </p:sp>
    </p:spTree>
    <p:extLst>
      <p:ext uri="{BB962C8B-B14F-4D97-AF65-F5344CB8AC3E}">
        <p14:creationId xmlns:p14="http://schemas.microsoft.com/office/powerpoint/2010/main" val="3232097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plantea la forma de</a:t>
            </a:r>
            <a:r>
              <a:rPr lang="es-MX" baseline="0" dirty="0" smtClean="0"/>
              <a:t> desarrollar la Aplicación del Modelo Gravitacional.</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6</a:t>
            </a:fld>
            <a:endParaRPr lang="es-ES" dirty="0"/>
          </a:p>
        </p:txBody>
      </p:sp>
    </p:spTree>
    <p:extLst>
      <p:ext uri="{BB962C8B-B14F-4D97-AF65-F5344CB8AC3E}">
        <p14:creationId xmlns:p14="http://schemas.microsoft.com/office/powerpoint/2010/main" val="2987107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Comienza</a:t>
            </a:r>
            <a:r>
              <a:rPr lang="es-MX" baseline="0" dirty="0" smtClean="0"/>
              <a:t> </a:t>
            </a:r>
            <a:r>
              <a:rPr lang="es-MX" dirty="0" smtClean="0"/>
              <a:t>la primera parte de la presentación.</a:t>
            </a:r>
            <a:r>
              <a:rPr lang="es-MX" baseline="0" dirty="0" smtClean="0"/>
              <a:t> En esta sección se dan las bases teóricas para la aplicación del Modelo Gravitacional.</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7</a:t>
            </a:fld>
            <a:endParaRPr lang="es-ES" dirty="0"/>
          </a:p>
        </p:txBody>
      </p:sp>
    </p:spTree>
    <p:extLst>
      <p:ext uri="{BB962C8B-B14F-4D97-AF65-F5344CB8AC3E}">
        <p14:creationId xmlns:p14="http://schemas.microsoft.com/office/powerpoint/2010/main" val="3993462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a:t>
            </a:r>
            <a:r>
              <a:rPr lang="es-MX" baseline="0" dirty="0" smtClean="0"/>
              <a:t> Modelo Gravitacional tiene sus bases en la física, pues considera la atracción gravitacional en los espacios territoriales. </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8</a:t>
            </a:fld>
            <a:endParaRPr lang="es-ES" dirty="0"/>
          </a:p>
        </p:txBody>
      </p:sp>
    </p:spTree>
    <p:extLst>
      <p:ext uri="{BB962C8B-B14F-4D97-AF65-F5344CB8AC3E}">
        <p14:creationId xmlns:p14="http://schemas.microsoft.com/office/powerpoint/2010/main" val="3998349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explica que anteriormente</a:t>
            </a:r>
            <a:r>
              <a:rPr lang="es-MX" baseline="0" dirty="0" smtClean="0"/>
              <a:t> ya se había modelado la relación entre la física y el comportamiento humano, siendo pionero el analista de investigación de mercados William J. </a:t>
            </a:r>
            <a:r>
              <a:rPr lang="es-MX" baseline="0" dirty="0" err="1" smtClean="0"/>
              <a:t>Reilly</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9</a:t>
            </a:fld>
            <a:endParaRPr lang="es-ES" dirty="0"/>
          </a:p>
        </p:txBody>
      </p:sp>
    </p:spTree>
    <p:extLst>
      <p:ext uri="{BB962C8B-B14F-4D97-AF65-F5344CB8AC3E}">
        <p14:creationId xmlns:p14="http://schemas.microsoft.com/office/powerpoint/2010/main" val="120761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F69BFEA-BB60-42CD-BC59-75B0B10F629B}"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914983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C77184C-6D77-4B8D-82CD-E6B31C9674B7}"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274259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74B57E2-09E0-4A88-AB33-690AB2673452}"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3240663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90CA38B-89E4-417D-8450-888790F3B207}"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21008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4E52626-7592-4BFB-A99A-55227F159C4A}"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3061956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DBA8EA0-4EA3-4D28-B5B6-3AEC194ACFD6}"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0530030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AF739EA-28B1-4ED9-A4AA-701C40005A44}"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6417230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C4C2F58-48FF-4F1F-8491-32D3A0EB3914}"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1423972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1629CFB-8E10-4288-8678-190766C8A071}"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1762344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73F90301-FEA4-48B2-8066-AB82CB48A4BC}"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50967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592502E-54B1-4C78-B3D6-FCFF423D7AF1}"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632735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B3F926-278E-48D5-9761-A31D6DE27173}"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878646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9BF412C-3491-410C-A561-6ADC94CDDA90}"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n-US" dirty="0">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83021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3B0B9475-EE43-470B-B44F-C797D4A6D777}"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881936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F41F10CC-FF9B-4EAF-98B3-6788A522FC97}"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3408976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5D7463C9-C3A3-4FCE-8C73-129353DBC0D9}"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674436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9B41FDB-1C12-42B9-91CF-A79C8F1DB4E1}"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D57F1E4F-1CFF-5643-939E-02111984F565}" type="slidenum">
              <a:rPr lang="en-US" smtClean="0">
                <a:solidFill>
                  <a:prstClr val="white">
                    <a:tint val="75000"/>
                  </a:prstClr>
                </a:solidFill>
              </a:rPr>
              <a:pPr/>
              <a:t>‹Nº›</a:t>
            </a:fld>
            <a:endParaRPr lang="en-US" dirty="0">
              <a:solidFill>
                <a:prstClr val="white">
                  <a:tint val="75000"/>
                </a:prstClr>
              </a:solidFill>
            </a:endParaRPr>
          </a:p>
        </p:txBody>
      </p:sp>
    </p:spTree>
    <p:extLst>
      <p:ext uri="{BB962C8B-B14F-4D97-AF65-F5344CB8AC3E}">
        <p14:creationId xmlns:p14="http://schemas.microsoft.com/office/powerpoint/2010/main" val="2582036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defTabSz="457200"/>
            <a:fld id="{BB7066F9-337E-4011-BC46-FE7543D507EE}" type="datetime1">
              <a:rPr lang="en-US" smtClean="0">
                <a:solidFill>
                  <a:prstClr val="white">
                    <a:tint val="75000"/>
                    <a:alpha val="60000"/>
                  </a:prstClr>
                </a:solidFill>
              </a:rPr>
              <a:t>9/17/2018</a:t>
            </a:fld>
            <a:endParaRPr lang="en-US" dirty="0">
              <a:solidFill>
                <a:prstClr val="white">
                  <a:tint val="75000"/>
                  <a:alpha val="60000"/>
                </a:prstClr>
              </a:solidFill>
            </a:endParaRP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defTabSz="457200"/>
            <a:endParaRPr lang="en-US" dirty="0">
              <a:solidFill>
                <a:prstClr val="white">
                  <a:tint val="75000"/>
                  <a:alpha val="60000"/>
                </a:prstClr>
              </a:solidFill>
            </a:endParaRP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pPr defTabSz="457200"/>
            <a:fld id="{D57F1E4F-1CFF-5643-939E-02111984F565}" type="slidenum">
              <a:rPr lang="en-US" smtClean="0">
                <a:solidFill>
                  <a:prstClr val="white">
                    <a:tint val="75000"/>
                  </a:prstClr>
                </a:solidFill>
              </a:rPr>
              <a:pPr defTabSz="457200"/>
              <a:t>‹Nº›</a:t>
            </a:fld>
            <a:endParaRPr lang="en-US" dirty="0">
              <a:solidFill>
                <a:prstClr val="white">
                  <a:tint val="75000"/>
                </a:prstClr>
              </a:solidFill>
            </a:endParaRPr>
          </a:p>
        </p:txBody>
      </p:sp>
    </p:spTree>
    <p:extLst>
      <p:ext uri="{BB962C8B-B14F-4D97-AF65-F5344CB8AC3E}">
        <p14:creationId xmlns:p14="http://schemas.microsoft.com/office/powerpoint/2010/main" val="917670634"/>
      </p:ext>
    </p:extLst>
  </p:cSld>
  <p:clrMap bg1="dk1" tx1="lt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7.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flaticon.com/"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35.png"/><Relationship Id="rId4" Type="http://schemas.microsoft.com/office/2007/relationships/hdphoto" Target="../media/hdphoto3.wdp"/></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www.revista.unam.mx/vol.10/num7/art40/int40.htm"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hyperlink" Target="http://www.inegi.org.mx/"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26BF341D-6697-469D-A8FB-1EAEBBFE9D59}"/>
              </a:ext>
            </a:extLst>
          </p:cNvPr>
          <p:cNvSpPr/>
          <p:nvPr/>
        </p:nvSpPr>
        <p:spPr>
          <a:xfrm>
            <a:off x="2061345" y="376808"/>
            <a:ext cx="8077200" cy="5940088"/>
          </a:xfrm>
          <a:prstGeom prst="rect">
            <a:avLst/>
          </a:prstGeom>
        </p:spPr>
        <p:txBody>
          <a:bodyPr wrap="square">
            <a:spAutoFit/>
          </a:bodyPr>
          <a:lstStyle/>
          <a:p>
            <a:pPr algn="ctr" defTabSz="685800"/>
            <a:r>
              <a:rPr lang="es-MX" sz="1900" b="1" i="1" dirty="0"/>
              <a:t>Universidad Autónoma del Estado de México</a:t>
            </a:r>
          </a:p>
          <a:p>
            <a:pPr algn="ctr" defTabSz="685800"/>
            <a:r>
              <a:rPr lang="es-MX" sz="1900" b="1" i="1" dirty="0"/>
              <a:t> Facultad de Economía</a:t>
            </a:r>
          </a:p>
          <a:p>
            <a:pPr algn="ctr" defTabSz="685800"/>
            <a:endParaRPr lang="en-US" sz="1900" i="1" dirty="0">
              <a:solidFill>
                <a:schemeClr val="bg2">
                  <a:lumMod val="50000"/>
                  <a:lumOff val="50000"/>
                </a:schemeClr>
              </a:solidFill>
            </a:endParaRPr>
          </a:p>
          <a:p>
            <a:pPr algn="ctr" defTabSz="685800"/>
            <a:endParaRPr lang="es-MX" sz="1900" dirty="0"/>
          </a:p>
          <a:p>
            <a:pPr algn="ctr" defTabSz="685800"/>
            <a:r>
              <a:rPr lang="es-MX" sz="1900" dirty="0" smtClean="0">
                <a:ea typeface="Verdana" panose="020B0604030504040204" pitchFamily="34" charset="0"/>
                <a:cs typeface="Verdana" panose="020B0604030504040204" pitchFamily="34" charset="0"/>
              </a:rPr>
              <a:t>Programa educativo: Licenciatura en Economía</a:t>
            </a:r>
          </a:p>
          <a:p>
            <a:pPr algn="ctr" defTabSz="685800"/>
            <a:r>
              <a:rPr lang="es-MX" sz="1900" kern="0" dirty="0"/>
              <a:t>Unidad de Aprendizaje: </a:t>
            </a:r>
            <a:r>
              <a:rPr lang="es-MX" sz="1900" kern="0" dirty="0" smtClean="0"/>
              <a:t>Estructura Económica Regional</a:t>
            </a:r>
            <a:endParaRPr lang="es-MX" sz="1900" kern="0" dirty="0"/>
          </a:p>
          <a:p>
            <a:pPr algn="ctr" defTabSz="685800"/>
            <a:endParaRPr lang="es-MX" sz="1900" dirty="0" smtClean="0">
              <a:ea typeface="Verdana" panose="020B0604030504040204" pitchFamily="34" charset="0"/>
              <a:cs typeface="Verdana" panose="020B0604030504040204" pitchFamily="34" charset="0"/>
            </a:endParaRPr>
          </a:p>
          <a:p>
            <a:pPr algn="ctr" defTabSz="685800"/>
            <a:r>
              <a:rPr lang="es-MX" sz="1900" dirty="0" smtClean="0">
                <a:ea typeface="Verdana" panose="020B0604030504040204" pitchFamily="34" charset="0"/>
                <a:cs typeface="Verdana" panose="020B0604030504040204" pitchFamily="34" charset="0"/>
              </a:rPr>
              <a:t>Unidad  de competencia 2</a:t>
            </a:r>
            <a:endParaRPr lang="es-MX" sz="1900" dirty="0">
              <a:ea typeface="Verdana" panose="020B0604030504040204" pitchFamily="34" charset="0"/>
              <a:cs typeface="Verdana" panose="020B0604030504040204" pitchFamily="34" charset="0"/>
            </a:endParaRPr>
          </a:p>
          <a:p>
            <a:pPr algn="ctr" defTabSz="685800"/>
            <a:endParaRPr lang="es-MX" sz="1900" dirty="0" smtClean="0">
              <a:ea typeface="Verdana" panose="020B0604030504040204" pitchFamily="34" charset="0"/>
              <a:cs typeface="Verdana" panose="020B0604030504040204" pitchFamily="34" charset="0"/>
            </a:endParaRPr>
          </a:p>
          <a:p>
            <a:pPr algn="ctr" defTabSz="685800"/>
            <a:r>
              <a:rPr lang="es-MX" sz="1900" dirty="0" smtClean="0">
                <a:ea typeface="Verdana" panose="020B0604030504040204" pitchFamily="34" charset="0"/>
                <a:cs typeface="Verdana" panose="020B0604030504040204" pitchFamily="34" charset="0"/>
              </a:rPr>
              <a:t>Tema </a:t>
            </a:r>
            <a:r>
              <a:rPr lang="es-MX" sz="1900" dirty="0">
                <a:ea typeface="Verdana" panose="020B0604030504040204" pitchFamily="34" charset="0"/>
                <a:cs typeface="Verdana" panose="020B0604030504040204" pitchFamily="34" charset="0"/>
              </a:rPr>
              <a:t>4</a:t>
            </a:r>
            <a:r>
              <a:rPr lang="es-MX" sz="1900" dirty="0" smtClean="0">
                <a:ea typeface="Verdana" panose="020B0604030504040204" pitchFamily="34" charset="0"/>
                <a:cs typeface="Verdana" panose="020B0604030504040204" pitchFamily="34" charset="0"/>
              </a:rPr>
              <a:t> </a:t>
            </a:r>
            <a:r>
              <a:rPr lang="es-MX" sz="1900" dirty="0">
                <a:ea typeface="Verdana" panose="020B0604030504040204" pitchFamily="34" charset="0"/>
                <a:cs typeface="Verdana" panose="020B0604030504040204" pitchFamily="34" charset="0"/>
              </a:rPr>
              <a:t>: </a:t>
            </a:r>
          </a:p>
          <a:p>
            <a:pPr algn="ctr" defTabSz="685800"/>
            <a:r>
              <a:rPr lang="es-MX" sz="1900" b="1" dirty="0" smtClean="0">
                <a:solidFill>
                  <a:srgbClr val="B01513"/>
                </a:solidFill>
                <a:ea typeface="Verdana" panose="020B0604030504040204" pitchFamily="34" charset="0"/>
                <a:cs typeface="Verdana" panose="020B0604030504040204" pitchFamily="34" charset="0"/>
              </a:rPr>
              <a:t>APLICACIÓN </a:t>
            </a:r>
            <a:r>
              <a:rPr lang="es-MX" sz="1900" b="1" dirty="0" smtClean="0">
                <a:solidFill>
                  <a:srgbClr val="B01513"/>
                </a:solidFill>
                <a:ea typeface="Verdana" panose="020B0604030504040204" pitchFamily="34" charset="0"/>
                <a:cs typeface="Verdana" panose="020B0604030504040204" pitchFamily="34" charset="0"/>
              </a:rPr>
              <a:t>DEL MODELO GRAVITACIONAL</a:t>
            </a:r>
          </a:p>
          <a:p>
            <a:pPr algn="ctr" defTabSz="685800"/>
            <a:r>
              <a:rPr lang="es-MX" sz="1900" b="1" dirty="0" smtClean="0">
                <a:solidFill>
                  <a:srgbClr val="B01513"/>
                </a:solidFill>
                <a:ea typeface="Verdana" panose="020B0604030504040204" pitchFamily="34" charset="0"/>
                <a:cs typeface="Verdana" panose="020B0604030504040204" pitchFamily="34" charset="0"/>
              </a:rPr>
              <a:t>(POBLACIÓN, PBT Y VALOR AGREGADO CENSAL)</a:t>
            </a:r>
            <a:endParaRPr lang="es-MX" sz="1900" b="1" dirty="0">
              <a:solidFill>
                <a:srgbClr val="B01513"/>
              </a:solidFill>
              <a:ea typeface="Verdana" panose="020B0604030504040204" pitchFamily="34" charset="0"/>
              <a:cs typeface="Verdana" panose="020B0604030504040204" pitchFamily="34" charset="0"/>
            </a:endParaRPr>
          </a:p>
          <a:p>
            <a:pPr algn="ctr" defTabSz="685800"/>
            <a:endParaRPr lang="en-US" sz="1900" b="1" cap="small" dirty="0">
              <a:solidFill>
                <a:schemeClr val="bg2">
                  <a:lumMod val="50000"/>
                  <a:lumOff val="50000"/>
                </a:schemeClr>
              </a:solidFill>
              <a:ea typeface="Verdana" panose="020B0604030504040204" pitchFamily="34" charset="0"/>
              <a:cs typeface="Verdana" panose="020B0604030504040204" pitchFamily="34" charset="0"/>
            </a:endParaRPr>
          </a:p>
          <a:p>
            <a:pPr algn="ctr" defTabSz="685800">
              <a:defRPr/>
            </a:pPr>
            <a:r>
              <a:rPr lang="es-MX" sz="1900" kern="0" dirty="0" smtClean="0"/>
              <a:t>Créditos </a:t>
            </a:r>
            <a:r>
              <a:rPr lang="es-MX" sz="1900" kern="0" dirty="0"/>
              <a:t>Institucionales : 10</a:t>
            </a:r>
          </a:p>
          <a:p>
            <a:pPr algn="ctr" defTabSz="685800">
              <a:defRPr/>
            </a:pPr>
            <a:r>
              <a:rPr lang="es-ES" sz="1900" kern="0" dirty="0"/>
              <a:t>Clave: </a:t>
            </a:r>
            <a:r>
              <a:rPr lang="es-ES" sz="1900" kern="0" dirty="0" smtClean="0"/>
              <a:t>L43063</a:t>
            </a:r>
            <a:endParaRPr lang="es-ES" sz="1900" kern="0" dirty="0"/>
          </a:p>
          <a:p>
            <a:pPr algn="ctr" defTabSz="685800">
              <a:defRPr/>
            </a:pPr>
            <a:endParaRPr lang="es-MX" sz="1900" b="1" i="1" dirty="0"/>
          </a:p>
          <a:p>
            <a:pPr algn="ctr" defTabSz="685800">
              <a:defRPr/>
            </a:pPr>
            <a:r>
              <a:rPr lang="es-MX" sz="1900" b="1" i="1" dirty="0"/>
              <a:t>Dr. Oscar Manuel </a:t>
            </a:r>
            <a:r>
              <a:rPr lang="es-MX" sz="1900" b="1" i="1" dirty="0" smtClean="0"/>
              <a:t>Rodríguez Pichardo</a:t>
            </a:r>
          </a:p>
          <a:p>
            <a:pPr algn="ctr" defTabSz="685800">
              <a:defRPr/>
            </a:pPr>
            <a:r>
              <a:rPr lang="en-US" sz="1900" i="1" dirty="0" smtClean="0"/>
              <a:t>Agosto 2018</a:t>
            </a:r>
            <a:endParaRPr lang="es-MX" sz="1900" i="1" dirty="0" smtClean="0"/>
          </a:p>
          <a:p>
            <a:pPr algn="ctr" defTabSz="685800">
              <a:defRPr/>
            </a:pPr>
            <a:endParaRPr lang="es-MX" sz="1900" b="1" kern="0" dirty="0">
              <a:solidFill>
                <a:schemeClr val="bg2">
                  <a:lumMod val="50000"/>
                  <a:lumOff val="50000"/>
                </a:schemeClr>
              </a:solidFill>
            </a:endParaRPr>
          </a:p>
          <a:p>
            <a:pPr algn="ctr" defTabSz="685800"/>
            <a:endParaRPr lang="en-US" sz="1900" b="1" cap="small" dirty="0">
              <a:solidFill>
                <a:schemeClr val="bg2">
                  <a:lumMod val="50000"/>
                  <a:lumOff val="50000"/>
                </a:schemeClr>
              </a:solidFill>
              <a:ea typeface="Verdana" pitchFamily="34" charset="0"/>
              <a:cs typeface="Verdana" pitchFamily="34" charset="0"/>
            </a:endParaRPr>
          </a:p>
        </p:txBody>
      </p:sp>
      <p:pic>
        <p:nvPicPr>
          <p:cNvPr id="6" name="36 Imagen" descr="logo a color UAEM.JPG">
            <a:extLst>
              <a:ext uri="{FF2B5EF4-FFF2-40B4-BE49-F238E27FC236}">
                <a16:creationId xmlns:a16="http://schemas.microsoft.com/office/drawing/2014/main" xmlns="" id="{69EE39F7-5DA7-495D-BA9D-F466C90D9B16}"/>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728662" y="189839"/>
            <a:ext cx="1623195" cy="1260135"/>
          </a:xfrm>
          <a:prstGeom prst="rect">
            <a:avLst/>
          </a:prstGeom>
        </p:spPr>
      </p:pic>
      <p:cxnSp>
        <p:nvCxnSpPr>
          <p:cNvPr id="9" name="Conector recto 8">
            <a:extLst>
              <a:ext uri="{FF2B5EF4-FFF2-40B4-BE49-F238E27FC236}">
                <a16:creationId xmlns:a16="http://schemas.microsoft.com/office/drawing/2014/main" xmlns="" id="{B47A11FC-87FB-45E9-B1B7-C6317FAE35F7}"/>
              </a:ext>
            </a:extLst>
          </p:cNvPr>
          <p:cNvCxnSpPr/>
          <p:nvPr/>
        </p:nvCxnSpPr>
        <p:spPr>
          <a:xfrm>
            <a:off x="2642370" y="1449974"/>
            <a:ext cx="6915150" cy="0"/>
          </a:xfrm>
          <a:prstGeom prst="line">
            <a:avLst/>
          </a:prstGeom>
          <a:ln w="57150">
            <a:solidFill>
              <a:schemeClr val="accent1"/>
            </a:solidFill>
          </a:ln>
        </p:spPr>
        <p:style>
          <a:lnRef idx="2">
            <a:schemeClr val="accent2"/>
          </a:lnRef>
          <a:fillRef idx="0">
            <a:schemeClr val="accent2"/>
          </a:fillRef>
          <a:effectRef idx="1">
            <a:schemeClr val="accent2"/>
          </a:effectRef>
          <a:fontRef idx="minor">
            <a:schemeClr val="tx1"/>
          </a:fontRef>
        </p:style>
      </p:cxnSp>
      <p:sp>
        <p:nvSpPr>
          <p:cNvPr id="2" name="Marcador de número de diapositiva 1">
            <a:extLst>
              <a:ext uri="{FF2B5EF4-FFF2-40B4-BE49-F238E27FC236}">
                <a16:creationId xmlns:a16="http://schemas.microsoft.com/office/drawing/2014/main" xmlns="" id="{B75CBEE9-9634-49C4-A6A2-DC800EE94E1C}"/>
              </a:ext>
            </a:extLst>
          </p:cNvPr>
          <p:cNvSpPr>
            <a:spLocks noGrp="1"/>
          </p:cNvSpPr>
          <p:nvPr>
            <p:ph type="sldNum" sz="quarter" idx="12"/>
          </p:nvPr>
        </p:nvSpPr>
        <p:spPr>
          <a:prstGeom prst="rect">
            <a:avLst/>
          </a:prstGeom>
        </p:spPr>
        <p:txBody>
          <a:bodyPr/>
          <a:lstStyle/>
          <a:p>
            <a:fld id="{6D22F896-40B5-4ADD-8801-0D06FADFA095}" type="slidenum">
              <a:rPr lang="en-US" smtClean="0"/>
              <a:pPr/>
              <a:t>1</a:t>
            </a:fld>
            <a:endParaRPr lang="en-US" dirty="0"/>
          </a:p>
        </p:txBody>
      </p:sp>
      <p:pic>
        <p:nvPicPr>
          <p:cNvPr id="7" name="Picture 3" descr="http://www.uaemex.mx/feconomia/marcos/EscudoEc.jpg">
            <a:extLst>
              <a:ext uri="{FF2B5EF4-FFF2-40B4-BE49-F238E27FC236}">
                <a16:creationId xmlns:a16="http://schemas.microsoft.com/office/drawing/2014/main" xmlns="" id="{D6F4A4B7-B7A9-45B7-9212-F02716CE20A2}"/>
              </a:ext>
            </a:extLst>
          </p:cNvPr>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9836523" y="295729"/>
            <a:ext cx="1354216" cy="1073166"/>
          </a:xfrm>
          <a:prstGeom prst="rect">
            <a:avLst/>
          </a:prstGeom>
          <a:noFill/>
          <a:ln w="9525">
            <a:noFill/>
            <a:miter lim="800000"/>
            <a:headEnd/>
            <a:tailEnd/>
          </a:ln>
        </p:spPr>
      </p:pic>
      <p:sp>
        <p:nvSpPr>
          <p:cNvPr id="8" name="Rectángulo 7"/>
          <p:cNvSpPr/>
          <p:nvPr/>
        </p:nvSpPr>
        <p:spPr>
          <a:xfrm>
            <a:off x="10352540" y="0"/>
            <a:ext cx="1839460" cy="295729"/>
          </a:xfrm>
          <a:prstGeom prst="rect">
            <a:avLst/>
          </a:prstGeom>
          <a:solidFill>
            <a:srgbClr val="092C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cxnSp>
        <p:nvCxnSpPr>
          <p:cNvPr id="11" name="Conector recto 10">
            <a:extLst>
              <a:ext uri="{FF2B5EF4-FFF2-40B4-BE49-F238E27FC236}">
                <a16:creationId xmlns:a16="http://schemas.microsoft.com/office/drawing/2014/main" xmlns="" id="{B47A11FC-87FB-45E9-B1B7-C6317FAE35F7}"/>
              </a:ext>
            </a:extLst>
          </p:cNvPr>
          <p:cNvCxnSpPr/>
          <p:nvPr/>
        </p:nvCxnSpPr>
        <p:spPr>
          <a:xfrm>
            <a:off x="2642370" y="5821448"/>
            <a:ext cx="6915150" cy="0"/>
          </a:xfrm>
          <a:prstGeom prst="line">
            <a:avLst/>
          </a:prstGeom>
          <a:ln w="57150">
            <a:solidFill>
              <a:schemeClr val="accent1"/>
            </a:solidFill>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2038081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10</a:t>
            </a:fld>
            <a:endParaRPr lang="en-US" dirty="0">
              <a:solidFill>
                <a:prstClr val="white">
                  <a:tint val="75000"/>
                </a:prstClr>
              </a:solidFill>
            </a:endParaRPr>
          </a:p>
        </p:txBody>
      </p:sp>
      <p:sp>
        <p:nvSpPr>
          <p:cNvPr id="6" name="Rectángulo 5"/>
          <p:cNvSpPr/>
          <p:nvPr/>
        </p:nvSpPr>
        <p:spPr>
          <a:xfrm>
            <a:off x="923409" y="2090580"/>
            <a:ext cx="10267330" cy="3477875"/>
          </a:xfrm>
          <a:prstGeom prst="rect">
            <a:avLst/>
          </a:prstGeom>
        </p:spPr>
        <p:txBody>
          <a:bodyPr wrap="square">
            <a:spAutoFit/>
          </a:bodyPr>
          <a:lstStyle/>
          <a:p>
            <a:pPr marL="285750" indent="-285750" algn="just">
              <a:buFont typeface="Wingdings" panose="05000000000000000000" pitchFamily="2" charset="2"/>
              <a:buChar char="q"/>
            </a:pPr>
            <a:r>
              <a:rPr lang="es-MX" sz="2000" dirty="0"/>
              <a:t>A</a:t>
            </a:r>
            <a:r>
              <a:rPr lang="es-MX" sz="2000" dirty="0" smtClean="0"/>
              <a:t>plica </a:t>
            </a:r>
            <a:r>
              <a:rPr lang="es-MX" sz="2000" dirty="0"/>
              <a:t>la Ley de gravedad </a:t>
            </a:r>
            <a:r>
              <a:rPr lang="es-MX" sz="2000" dirty="0" smtClean="0"/>
              <a:t>para descubrir </a:t>
            </a:r>
            <a:r>
              <a:rPr lang="es-MX" sz="2000" dirty="0"/>
              <a:t>interacciones entre los centros y las zonas urbanas.</a:t>
            </a:r>
          </a:p>
          <a:p>
            <a:pPr marL="285750" indent="-285750" algn="just">
              <a:buFont typeface="Wingdings" panose="05000000000000000000" pitchFamily="2" charset="2"/>
              <a:buChar char="q"/>
            </a:pPr>
            <a:endParaRPr lang="es-MX" sz="2000" dirty="0" smtClean="0"/>
          </a:p>
          <a:p>
            <a:pPr marL="285750" indent="-285750" algn="just">
              <a:buFont typeface="Wingdings" panose="05000000000000000000" pitchFamily="2" charset="2"/>
              <a:buChar char="q"/>
            </a:pPr>
            <a:r>
              <a:rPr lang="es-MX" sz="2000" dirty="0" smtClean="0"/>
              <a:t>Delimita </a:t>
            </a:r>
            <a:r>
              <a:rPr lang="es-MX" sz="2000" dirty="0"/>
              <a:t>el área de mercado que tienen los </a:t>
            </a:r>
            <a:r>
              <a:rPr lang="es-MX" sz="2000" dirty="0" smtClean="0"/>
              <a:t>espacios centrales alrededor </a:t>
            </a:r>
            <a:r>
              <a:rPr lang="es-MX" sz="2000" dirty="0"/>
              <a:t>de </a:t>
            </a:r>
            <a:r>
              <a:rPr lang="es-MX" sz="2000" dirty="0" smtClean="0"/>
              <a:t>los lugares de menor tamaño. </a:t>
            </a:r>
          </a:p>
          <a:p>
            <a:pPr marL="285750" indent="-285750" algn="just">
              <a:buFont typeface="Wingdings" panose="05000000000000000000" pitchFamily="2" charset="2"/>
              <a:buChar char="q"/>
            </a:pPr>
            <a:endParaRPr lang="es-MX" sz="2000" dirty="0"/>
          </a:p>
          <a:p>
            <a:pPr marL="285750" indent="-285750" algn="just">
              <a:buFont typeface="Wingdings" panose="05000000000000000000" pitchFamily="2" charset="2"/>
              <a:buChar char="q"/>
            </a:pPr>
            <a:r>
              <a:rPr lang="es-MX" sz="2000" dirty="0" smtClean="0"/>
              <a:t>La información de las variables: población, producto bruto y/o valor agregado se obtienen de los censos de población y censos económicos respectivamente, que son emitidos por el Instituto Nacional de Estadística y Geografía.</a:t>
            </a:r>
            <a:endParaRPr lang="es-MX" sz="2000" dirty="0"/>
          </a:p>
          <a:p>
            <a:pPr algn="just"/>
            <a:endParaRPr lang="es-MX" sz="2000" dirty="0"/>
          </a:p>
        </p:txBody>
      </p:sp>
      <p:sp>
        <p:nvSpPr>
          <p:cNvPr id="14" name="Título 1"/>
          <p:cNvSpPr txBox="1">
            <a:spLocks/>
          </p:cNvSpPr>
          <p:nvPr/>
        </p:nvSpPr>
        <p:spPr>
          <a:xfrm>
            <a:off x="1028862" y="580593"/>
            <a:ext cx="10841138" cy="860048"/>
          </a:xfrm>
          <a:prstGeom prst="rect">
            <a:avLst/>
          </a:prstGeom>
        </p:spPr>
        <p:txBody>
          <a:bodyPr vert="horz" lIns="91440" tIns="45720" rIns="91440" bIns="45720"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b="1" dirty="0" smtClean="0">
                <a:solidFill>
                  <a:srgbClr val="C00000"/>
                </a:solidFill>
              </a:rPr>
              <a:t>1.2. Características</a:t>
            </a:r>
            <a:r>
              <a:rPr lang="es-MX" sz="3200" b="1" dirty="0">
                <a:solidFill>
                  <a:srgbClr val="C00000"/>
                </a:solidFill>
              </a:rPr>
              <a:t> </a:t>
            </a:r>
            <a:r>
              <a:rPr lang="es-MX" sz="3200" b="1" dirty="0" smtClean="0">
                <a:solidFill>
                  <a:srgbClr val="C00000"/>
                </a:solidFill>
              </a:rPr>
              <a:t>del Modelo </a:t>
            </a:r>
          </a:p>
          <a:p>
            <a:r>
              <a:rPr lang="es-MX" sz="3200" b="1" dirty="0" smtClean="0">
                <a:solidFill>
                  <a:srgbClr val="C00000"/>
                </a:solidFill>
              </a:rPr>
              <a:t>Gravitacional</a:t>
            </a:r>
            <a:endParaRPr lang="es-MX" sz="3200" b="1" dirty="0">
              <a:solidFill>
                <a:srgbClr val="C00000"/>
              </a:solidFill>
            </a:endParaRPr>
          </a:p>
        </p:txBody>
      </p:sp>
    </p:spTree>
    <p:extLst>
      <p:ext uri="{BB962C8B-B14F-4D97-AF65-F5344CB8AC3E}">
        <p14:creationId xmlns:p14="http://schemas.microsoft.com/office/powerpoint/2010/main" val="24949126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43746" y="3332956"/>
            <a:ext cx="4446993" cy="1447800"/>
          </a:xfrm>
        </p:spPr>
        <p:txBody>
          <a:bodyPr/>
          <a:lstStyle/>
          <a:p>
            <a:pPr algn="ctr"/>
            <a:r>
              <a:rPr lang="es-MX" sz="3200" b="1" dirty="0" smtClean="0">
                <a:solidFill>
                  <a:srgbClr val="B01513"/>
                </a:solidFill>
              </a:rPr>
              <a:t>2. CONTEXTO SOCIECONÓMICO DE LA ZONA EN LA QUE SE APLICA EL MODELO GRAVITACIONAL</a:t>
            </a:r>
            <a:endParaRPr lang="es-MX" sz="3200" b="1" dirty="0">
              <a:solidFill>
                <a:srgbClr val="B01513"/>
              </a:solidFill>
            </a:endParaRPr>
          </a:p>
        </p:txBody>
      </p:sp>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11</a:t>
            </a:fld>
            <a:endParaRPr lang="en-US" dirty="0">
              <a:solidFill>
                <a:prstClr val="white">
                  <a:tint val="75000"/>
                </a:prstClr>
              </a:solidFill>
            </a:endParaRP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5484" y="1321677"/>
            <a:ext cx="5202621" cy="4572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9538336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1040336" y="421853"/>
            <a:ext cx="9166163" cy="860048"/>
          </a:xfrm>
        </p:spPr>
        <p:txBody>
          <a:bodyPr/>
          <a:lstStyle/>
          <a:p>
            <a:r>
              <a:rPr lang="es-MX" b="1" dirty="0" smtClean="0">
                <a:solidFill>
                  <a:srgbClr val="C00000"/>
                </a:solidFill>
              </a:rPr>
              <a:t>2.1. Evolución Histórica de la ZMVM </a:t>
            </a:r>
            <a:endParaRPr lang="es-MX" b="1" dirty="0">
              <a:solidFill>
                <a:srgbClr val="C00000"/>
              </a:solidFill>
            </a:endParaRPr>
          </a:p>
        </p:txBody>
      </p:sp>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12</a:t>
            </a:fld>
            <a:endParaRPr lang="en-US" dirty="0">
              <a:solidFill>
                <a:prstClr val="white">
                  <a:tint val="75000"/>
                </a:prstClr>
              </a:solidFill>
            </a:endParaRPr>
          </a:p>
        </p:txBody>
      </p:sp>
      <p:sp>
        <p:nvSpPr>
          <p:cNvPr id="5" name="4 Rectángulo"/>
          <p:cNvSpPr>
            <a:spLocks noChangeArrowheads="1"/>
          </p:cNvSpPr>
          <p:nvPr/>
        </p:nvSpPr>
        <p:spPr bwMode="auto">
          <a:xfrm>
            <a:off x="6180083" y="1992119"/>
            <a:ext cx="4853001" cy="3375048"/>
          </a:xfrm>
          <a:prstGeom prst="rect">
            <a:avLst/>
          </a:prstGeom>
          <a:blipFill dpi="0" rotWithShape="1">
            <a:blip r:embed="rId3"/>
            <a:srcRect/>
            <a:stretch>
              <a:fillRect/>
            </a:stretch>
          </a:blipFill>
          <a:ln w="25400">
            <a:noFill/>
            <a:miter lim="800000"/>
            <a:headEnd/>
            <a:tailEnd/>
          </a:ln>
        </p:spPr>
        <p:txBody>
          <a:bodyPr vert="horz" wrap="square" lIns="91440" tIns="45720" rIns="91440" bIns="45720" numCol="1" anchor="ctr" anchorCtr="0" compatLnSpc="1">
            <a:prstTxWarp prst="textNoShape">
              <a:avLst/>
            </a:prstTxWarp>
          </a:bodyPr>
          <a:lstStyle/>
          <a:p>
            <a:endParaRPr lang="es-ES" dirty="0"/>
          </a:p>
        </p:txBody>
      </p:sp>
      <p:sp>
        <p:nvSpPr>
          <p:cNvPr id="6" name="4 CuadroTexto"/>
          <p:cNvSpPr txBox="1"/>
          <p:nvPr/>
        </p:nvSpPr>
        <p:spPr>
          <a:xfrm>
            <a:off x="1040336" y="1992119"/>
            <a:ext cx="4383375" cy="3662541"/>
          </a:xfrm>
          <a:prstGeom prst="rect">
            <a:avLst/>
          </a:prstGeom>
          <a:noFill/>
        </p:spPr>
        <p:txBody>
          <a:bodyPr wrap="square" rtlCol="0">
            <a:spAutoFit/>
          </a:bodyPr>
          <a:lstStyle/>
          <a:p>
            <a:pPr algn="just">
              <a:lnSpc>
                <a:spcPct val="150000"/>
              </a:lnSpc>
            </a:pPr>
            <a:r>
              <a:rPr lang="es-MX" sz="1600" dirty="0" smtClean="0">
                <a:latin typeface="Didot" charset="0"/>
                <a:ea typeface="Didot" charset="0"/>
                <a:cs typeface="Didot" charset="0"/>
              </a:rPr>
              <a:t>El </a:t>
            </a:r>
            <a:r>
              <a:rPr lang="es-MX" sz="1600" dirty="0">
                <a:latin typeface="Didot" charset="0"/>
                <a:ea typeface="Didot" charset="0"/>
                <a:cs typeface="Didot" charset="0"/>
              </a:rPr>
              <a:t>crecimiento de la Zona Metropolitana del Valle de México (ZMVM) en las últimas décadas se ha dado de manera dispersa en la periferia del área urbana, tanto en el territorio del Distrito Federal como del Estado de México, sobre tierras rurales, terrenos de alto riesgo como cañadas y sobre las áreas verdes de la ZMVM. (Escobar y </a:t>
            </a:r>
            <a:r>
              <a:rPr lang="es-MX" sz="1600" dirty="0" smtClean="0">
                <a:latin typeface="Didot" charset="0"/>
                <a:ea typeface="Didot" charset="0"/>
                <a:cs typeface="Didot" charset="0"/>
              </a:rPr>
              <a:t>Jiménez, </a:t>
            </a:r>
            <a:r>
              <a:rPr lang="es-MX" sz="1600" dirty="0">
                <a:latin typeface="Didot" charset="0"/>
                <a:ea typeface="Didot" charset="0"/>
                <a:cs typeface="Didot" charset="0"/>
              </a:rPr>
              <a:t>2009).</a:t>
            </a:r>
            <a:endParaRPr lang="es-ES" sz="1600" dirty="0">
              <a:latin typeface="Didot" charset="0"/>
              <a:ea typeface="Didot" charset="0"/>
              <a:cs typeface="Didot" charset="0"/>
            </a:endParaRPr>
          </a:p>
          <a:p>
            <a:pPr algn="just"/>
            <a:endParaRPr lang="es-ES" sz="1600" dirty="0">
              <a:latin typeface="Didot" charset="0"/>
              <a:ea typeface="Didot" charset="0"/>
              <a:cs typeface="Didot" charset="0"/>
            </a:endParaRPr>
          </a:p>
        </p:txBody>
      </p:sp>
    </p:spTree>
    <p:extLst>
      <p:ext uri="{BB962C8B-B14F-4D97-AF65-F5344CB8AC3E}">
        <p14:creationId xmlns:p14="http://schemas.microsoft.com/office/powerpoint/2010/main" val="29041444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1008805" y="535471"/>
            <a:ext cx="9166163" cy="860048"/>
          </a:xfrm>
        </p:spPr>
        <p:txBody>
          <a:bodyPr/>
          <a:lstStyle/>
          <a:p>
            <a:r>
              <a:rPr lang="es-MX" b="1" dirty="0" smtClean="0">
                <a:solidFill>
                  <a:srgbClr val="C00000"/>
                </a:solidFill>
              </a:rPr>
              <a:t>2.2. Zona delimitada</a:t>
            </a:r>
            <a:endParaRPr lang="es-MX" b="1" dirty="0">
              <a:solidFill>
                <a:srgbClr val="C00000"/>
              </a:solidFill>
            </a:endParaRPr>
          </a:p>
        </p:txBody>
      </p:sp>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13</a:t>
            </a:fld>
            <a:endParaRPr lang="en-US" dirty="0">
              <a:solidFill>
                <a:prstClr val="white">
                  <a:tint val="75000"/>
                </a:prstClr>
              </a:solidFill>
            </a:endParaRPr>
          </a:p>
        </p:txBody>
      </p:sp>
      <p:pic>
        <p:nvPicPr>
          <p:cNvPr id="9" name="Picture 2"/>
          <p:cNvPicPr>
            <a:picLocks noChangeAspect="1" noChangeArrowheads="1"/>
          </p:cNvPicPr>
          <p:nvPr/>
        </p:nvPicPr>
        <p:blipFill rotWithShape="1">
          <a:blip r:embed="rId3"/>
          <a:srcRect l="4158" t="5188" r="14064" b="14903"/>
          <a:stretch/>
        </p:blipFill>
        <p:spPr bwMode="auto">
          <a:xfrm>
            <a:off x="1008805" y="2191971"/>
            <a:ext cx="3785936" cy="321199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graphicFrame>
        <p:nvGraphicFramePr>
          <p:cNvPr id="2" name="Tabla 1"/>
          <p:cNvGraphicFramePr>
            <a:graphicFrameLocks noGrp="1"/>
          </p:cNvGraphicFramePr>
          <p:nvPr>
            <p:extLst>
              <p:ext uri="{D42A27DB-BD31-4B8C-83A1-F6EECF244321}">
                <p14:modId xmlns:p14="http://schemas.microsoft.com/office/powerpoint/2010/main" val="570628099"/>
              </p:ext>
            </p:extLst>
          </p:nvPr>
        </p:nvGraphicFramePr>
        <p:xfrm>
          <a:off x="5882139" y="2331118"/>
          <a:ext cx="4889500" cy="2933700"/>
        </p:xfrm>
        <a:graphic>
          <a:graphicData uri="http://schemas.openxmlformats.org/drawingml/2006/table">
            <a:tbl>
              <a:tblPr>
                <a:tableStyleId>{793D81CF-94F2-401A-BA57-92F5A7B2D0C5}</a:tableStyleId>
              </a:tblPr>
              <a:tblGrid>
                <a:gridCol w="1536700"/>
                <a:gridCol w="317500"/>
                <a:gridCol w="1244600"/>
                <a:gridCol w="254000"/>
                <a:gridCol w="1536700"/>
              </a:tblGrid>
              <a:tr h="209550">
                <a:tc>
                  <a:txBody>
                    <a:bodyPr/>
                    <a:lstStyle/>
                    <a:p>
                      <a:pPr algn="l" rtl="0" fontAlgn="b"/>
                      <a:r>
                        <a:rPr lang="es-MX" sz="1100" u="none" strike="noStrike" dirty="0" smtClean="0">
                          <a:effectLst/>
                        </a:rPr>
                        <a:t>Álvaro Obregón</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Huixquilucan</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t"/>
                      <a:endParaRPr lang="es-MX" sz="1100" b="0" i="0" u="none" strike="noStrike" dirty="0">
                        <a:solidFill>
                          <a:srgbClr val="000000"/>
                        </a:solidFill>
                        <a:effectLst/>
                        <a:latin typeface="Calibri" panose="020F0502020204030204" pitchFamily="34" charset="0"/>
                      </a:endParaRPr>
                    </a:p>
                  </a:txBody>
                  <a:tcPr marL="9525" marR="9525" marT="9525" marB="0"/>
                </a:tc>
                <a:tc>
                  <a:txBody>
                    <a:bodyPr/>
                    <a:lstStyle/>
                    <a:p>
                      <a:pPr algn="l" rtl="0" fontAlgn="b"/>
                      <a:r>
                        <a:rPr lang="es-MX" sz="1100" u="none" strike="noStrike" dirty="0">
                          <a:effectLst/>
                        </a:rPr>
                        <a:t>Ocoyoacac</a:t>
                      </a:r>
                      <a:endParaRPr lang="es-MX" sz="1100" b="0" i="0" u="none" strike="noStrike" dirty="0">
                        <a:solidFill>
                          <a:srgbClr val="000000"/>
                        </a:solidFill>
                        <a:effectLst/>
                        <a:latin typeface="Century Gothic" panose="020B0502020202020204" pitchFamily="34" charset="0"/>
                      </a:endParaRPr>
                    </a:p>
                  </a:txBody>
                  <a:tcPr marL="9525" marR="9525" marT="9525" marB="0" anchor="b"/>
                </a:tc>
              </a:tr>
              <a:tr h="209550">
                <a:tc>
                  <a:txBody>
                    <a:bodyPr/>
                    <a:lstStyle/>
                    <a:p>
                      <a:pPr algn="l" rtl="0" fontAlgn="b"/>
                      <a:r>
                        <a:rPr lang="es-MX" sz="1100" u="none" strike="noStrike" dirty="0">
                          <a:effectLst/>
                        </a:rPr>
                        <a:t>Azcapotzalco</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Iztacalco</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t"/>
                      <a:endParaRPr lang="es-MX" sz="1100" b="0" i="0" u="none" strike="noStrike" dirty="0">
                        <a:solidFill>
                          <a:srgbClr val="000000"/>
                        </a:solidFill>
                        <a:effectLst/>
                        <a:latin typeface="Calibri" panose="020F0502020204030204" pitchFamily="34" charset="0"/>
                      </a:endParaRPr>
                    </a:p>
                  </a:txBody>
                  <a:tcPr marL="9525" marR="9525" marT="9525" marB="0"/>
                </a:tc>
                <a:tc>
                  <a:txBody>
                    <a:bodyPr/>
                    <a:lstStyle/>
                    <a:p>
                      <a:pPr algn="l" rtl="0" fontAlgn="b"/>
                      <a:r>
                        <a:rPr lang="es-MX" sz="1100" u="none" strike="noStrike" dirty="0" smtClean="0">
                          <a:effectLst/>
                        </a:rPr>
                        <a:t>Tláhuac</a:t>
                      </a:r>
                      <a:endParaRPr lang="es-MX" sz="1100" b="0" i="0" u="none" strike="noStrike" dirty="0">
                        <a:solidFill>
                          <a:srgbClr val="000000"/>
                        </a:solidFill>
                        <a:effectLst/>
                        <a:latin typeface="Century Gothic" panose="020B0502020202020204" pitchFamily="34" charset="0"/>
                      </a:endParaRPr>
                    </a:p>
                  </a:txBody>
                  <a:tcPr marL="9525" marR="9525" marT="9525" marB="0" anchor="b"/>
                </a:tc>
              </a:tr>
              <a:tr h="209550">
                <a:tc>
                  <a:txBody>
                    <a:bodyPr/>
                    <a:lstStyle/>
                    <a:p>
                      <a:pPr algn="l" rtl="0" fontAlgn="b"/>
                      <a:r>
                        <a:rPr lang="es-MX" sz="1100" u="none" strike="noStrike" dirty="0">
                          <a:effectLst/>
                        </a:rPr>
                        <a:t>Benito </a:t>
                      </a:r>
                      <a:r>
                        <a:rPr lang="es-MX" sz="1100" u="none" strike="noStrike" dirty="0" smtClean="0">
                          <a:effectLst/>
                        </a:rPr>
                        <a:t>Juárez</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Iztapalapa</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t"/>
                      <a:endParaRPr lang="es-MX" sz="1100" b="0" i="0" u="none" strike="noStrike" dirty="0">
                        <a:solidFill>
                          <a:srgbClr val="000000"/>
                        </a:solidFill>
                        <a:effectLst/>
                        <a:latin typeface="Calibri" panose="020F0502020204030204" pitchFamily="34" charset="0"/>
                      </a:endParaRPr>
                    </a:p>
                  </a:txBody>
                  <a:tcPr marL="9525" marR="9525" marT="9525" marB="0"/>
                </a:tc>
                <a:tc>
                  <a:txBody>
                    <a:bodyPr/>
                    <a:lstStyle/>
                    <a:p>
                      <a:pPr algn="l" rtl="0" fontAlgn="b"/>
                      <a:r>
                        <a:rPr lang="es-MX" sz="1100" u="none" strike="noStrike" dirty="0">
                          <a:effectLst/>
                        </a:rPr>
                        <a:t>Tlalnepantla</a:t>
                      </a:r>
                      <a:endParaRPr lang="es-MX" sz="1100" b="0" i="0" u="none" strike="noStrike" dirty="0">
                        <a:solidFill>
                          <a:srgbClr val="000000"/>
                        </a:solidFill>
                        <a:effectLst/>
                        <a:latin typeface="Century Gothic" panose="020B0502020202020204" pitchFamily="34" charset="0"/>
                      </a:endParaRPr>
                    </a:p>
                  </a:txBody>
                  <a:tcPr marL="9525" marR="9525" marT="9525" marB="0" anchor="b"/>
                </a:tc>
              </a:tr>
              <a:tr h="209550">
                <a:tc>
                  <a:txBody>
                    <a:bodyPr/>
                    <a:lstStyle/>
                    <a:p>
                      <a:pPr algn="l" rtl="0" fontAlgn="b"/>
                      <a:r>
                        <a:rPr lang="es-MX" sz="1100" u="none" strike="noStrike" dirty="0">
                          <a:effectLst/>
                        </a:rPr>
                        <a:t>Chalco</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Juchitepec</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t"/>
                      <a:endParaRPr lang="es-MX" sz="1100" b="0" i="0" u="none" strike="noStrike" dirty="0">
                        <a:solidFill>
                          <a:srgbClr val="000000"/>
                        </a:solidFill>
                        <a:effectLst/>
                        <a:latin typeface="Calibri" panose="020F0502020204030204" pitchFamily="34" charset="0"/>
                      </a:endParaRPr>
                    </a:p>
                  </a:txBody>
                  <a:tcPr marL="9525" marR="9525" marT="9525" marB="0"/>
                </a:tc>
                <a:tc>
                  <a:txBody>
                    <a:bodyPr/>
                    <a:lstStyle/>
                    <a:p>
                      <a:pPr algn="l" rtl="0" fontAlgn="b"/>
                      <a:r>
                        <a:rPr lang="es-MX" sz="1100" u="none" strike="noStrike" dirty="0">
                          <a:effectLst/>
                        </a:rPr>
                        <a:t>Tlalpan</a:t>
                      </a:r>
                      <a:endParaRPr lang="es-MX" sz="1100" b="0" i="0" u="none" strike="noStrike" dirty="0">
                        <a:solidFill>
                          <a:srgbClr val="000000"/>
                        </a:solidFill>
                        <a:effectLst/>
                        <a:latin typeface="Century Gothic" panose="020B0502020202020204" pitchFamily="34" charset="0"/>
                      </a:endParaRPr>
                    </a:p>
                  </a:txBody>
                  <a:tcPr marL="9525" marR="9525" marT="9525" marB="0" anchor="b"/>
                </a:tc>
              </a:tr>
              <a:tr h="419100">
                <a:tc>
                  <a:txBody>
                    <a:bodyPr/>
                    <a:lstStyle/>
                    <a:p>
                      <a:pPr algn="l" rtl="0" fontAlgn="b"/>
                      <a:r>
                        <a:rPr lang="es-MX" sz="1100" u="none" strike="noStrike" dirty="0">
                          <a:effectLst/>
                        </a:rPr>
                        <a:t>Coacalco de </a:t>
                      </a:r>
                      <a:r>
                        <a:rPr lang="es-MX" sz="1100" u="none" strike="noStrike" dirty="0" smtClean="0">
                          <a:effectLst/>
                        </a:rPr>
                        <a:t>Berriozábal</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La Magdalena Contreras</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t"/>
                      <a:endParaRPr lang="es-MX" sz="1100" b="0" i="0" u="none" strike="noStrike" dirty="0">
                        <a:solidFill>
                          <a:srgbClr val="000000"/>
                        </a:solidFill>
                        <a:effectLst/>
                        <a:latin typeface="Calibri" panose="020F0502020204030204" pitchFamily="34" charset="0"/>
                      </a:endParaRPr>
                    </a:p>
                  </a:txBody>
                  <a:tcPr marL="9525" marR="9525" marT="9525" marB="0"/>
                </a:tc>
                <a:tc>
                  <a:txBody>
                    <a:bodyPr/>
                    <a:lstStyle/>
                    <a:p>
                      <a:pPr algn="l" rtl="0" fontAlgn="b"/>
                      <a:r>
                        <a:rPr lang="es-MX" sz="1100" u="none" strike="noStrike" dirty="0" smtClean="0">
                          <a:effectLst/>
                        </a:rPr>
                        <a:t>Tultitlán</a:t>
                      </a:r>
                      <a:endParaRPr lang="es-MX" sz="1100" b="0" i="0" u="none" strike="noStrike" dirty="0">
                        <a:solidFill>
                          <a:srgbClr val="000000"/>
                        </a:solidFill>
                        <a:effectLst/>
                        <a:latin typeface="Century Gothic" panose="020B0502020202020204" pitchFamily="34" charset="0"/>
                      </a:endParaRPr>
                    </a:p>
                  </a:txBody>
                  <a:tcPr marL="9525" marR="9525" marT="9525" marB="0" anchor="b"/>
                </a:tc>
              </a:tr>
              <a:tr h="419100">
                <a:tc>
                  <a:txBody>
                    <a:bodyPr/>
                    <a:lstStyle/>
                    <a:p>
                      <a:pPr algn="l" rtl="0" fontAlgn="b"/>
                      <a:r>
                        <a:rPr lang="es-MX" sz="1100" u="none" strike="noStrike" dirty="0" smtClean="0">
                          <a:effectLst/>
                        </a:rPr>
                        <a:t>Coyoacán</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La Paz</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t"/>
                      <a:endParaRPr lang="es-MX" sz="1100" b="0" i="0" u="none" strike="noStrike" dirty="0">
                        <a:solidFill>
                          <a:srgbClr val="000000"/>
                        </a:solidFill>
                        <a:effectLst/>
                        <a:latin typeface="Calibri" panose="020F0502020204030204" pitchFamily="34" charset="0"/>
                      </a:endParaRPr>
                    </a:p>
                  </a:txBody>
                  <a:tcPr marL="9525" marR="9525" marT="9525" marB="0"/>
                </a:tc>
                <a:tc>
                  <a:txBody>
                    <a:bodyPr/>
                    <a:lstStyle/>
                    <a:p>
                      <a:pPr algn="l" rtl="0" fontAlgn="b"/>
                      <a:r>
                        <a:rPr lang="es-MX" sz="1100" u="none" strike="noStrike" dirty="0">
                          <a:effectLst/>
                        </a:rPr>
                        <a:t>Valle de </a:t>
                      </a:r>
                      <a:r>
                        <a:rPr lang="es-MX" sz="1100" u="none" strike="noStrike" dirty="0" smtClean="0">
                          <a:effectLst/>
                        </a:rPr>
                        <a:t>Chalco </a:t>
                      </a:r>
                      <a:r>
                        <a:rPr lang="es-MX" sz="1100" u="none" strike="noStrike" dirty="0">
                          <a:effectLst/>
                        </a:rPr>
                        <a:t>solidaridad</a:t>
                      </a:r>
                      <a:endParaRPr lang="es-MX" sz="1100" b="0" i="0" u="none" strike="noStrike" dirty="0">
                        <a:solidFill>
                          <a:srgbClr val="000000"/>
                        </a:solidFill>
                        <a:effectLst/>
                        <a:latin typeface="Century Gothic" panose="020B0502020202020204" pitchFamily="34" charset="0"/>
                      </a:endParaRPr>
                    </a:p>
                  </a:txBody>
                  <a:tcPr marL="9525" marR="9525" marT="9525" marB="0" anchor="b"/>
                </a:tc>
              </a:tr>
              <a:tr h="419100">
                <a:tc>
                  <a:txBody>
                    <a:bodyPr/>
                    <a:lstStyle/>
                    <a:p>
                      <a:pPr algn="l" rtl="0" fontAlgn="b"/>
                      <a:r>
                        <a:rPr lang="es-MX" sz="1100" u="none" strike="noStrike" dirty="0">
                          <a:effectLst/>
                        </a:rPr>
                        <a:t>Cuajimalpa</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Miguel hidalgo</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Venustiano Carranza</a:t>
                      </a:r>
                      <a:endParaRPr lang="es-MX" sz="1100" b="0" i="0" u="none" strike="noStrike" dirty="0">
                        <a:solidFill>
                          <a:srgbClr val="000000"/>
                        </a:solidFill>
                        <a:effectLst/>
                        <a:latin typeface="Century Gothic" panose="020B0502020202020204" pitchFamily="34" charset="0"/>
                      </a:endParaRPr>
                    </a:p>
                  </a:txBody>
                  <a:tcPr marL="9525" marR="9525" marT="9525" marB="0" anchor="b"/>
                </a:tc>
              </a:tr>
              <a:tr h="209550">
                <a:tc>
                  <a:txBody>
                    <a:bodyPr/>
                    <a:lstStyle/>
                    <a:p>
                      <a:pPr algn="l" rtl="0" fontAlgn="b"/>
                      <a:r>
                        <a:rPr lang="es-MX" sz="1100" u="none" strike="noStrike" dirty="0">
                          <a:effectLst/>
                        </a:rPr>
                        <a:t>Cuauhtémoc</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Milpa Alta</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Xalatlaco </a:t>
                      </a:r>
                      <a:endParaRPr lang="es-MX" sz="1100" b="0" i="0" u="none" strike="noStrike" dirty="0">
                        <a:solidFill>
                          <a:srgbClr val="000000"/>
                        </a:solidFill>
                        <a:effectLst/>
                        <a:latin typeface="Century Gothic" panose="020B0502020202020204" pitchFamily="34" charset="0"/>
                      </a:endParaRPr>
                    </a:p>
                  </a:txBody>
                  <a:tcPr marL="9525" marR="9525" marT="9525" marB="0" anchor="b"/>
                </a:tc>
              </a:tr>
              <a:tr h="419100">
                <a:tc>
                  <a:txBody>
                    <a:bodyPr/>
                    <a:lstStyle/>
                    <a:p>
                      <a:pPr algn="l" rtl="0" fontAlgn="b"/>
                      <a:r>
                        <a:rPr lang="es-MX" sz="1100" u="none" strike="noStrike" dirty="0">
                          <a:effectLst/>
                        </a:rPr>
                        <a:t>Ecatepec</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Naucalpan de </a:t>
                      </a:r>
                      <a:r>
                        <a:rPr lang="es-MX" sz="1100" u="none" strike="noStrike" dirty="0" smtClean="0">
                          <a:effectLst/>
                        </a:rPr>
                        <a:t>Juárez</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Xoximilco </a:t>
                      </a:r>
                      <a:endParaRPr lang="es-MX" sz="1100" b="0" i="0" u="none" strike="noStrike" dirty="0">
                        <a:solidFill>
                          <a:srgbClr val="000000"/>
                        </a:solidFill>
                        <a:effectLst/>
                        <a:latin typeface="Century Gothic" panose="020B0502020202020204" pitchFamily="34" charset="0"/>
                      </a:endParaRPr>
                    </a:p>
                  </a:txBody>
                  <a:tcPr marL="9525" marR="9525" marT="9525" marB="0" anchor="b"/>
                </a:tc>
              </a:tr>
              <a:tr h="209550">
                <a:tc>
                  <a:txBody>
                    <a:bodyPr/>
                    <a:lstStyle/>
                    <a:p>
                      <a:pPr algn="l" rtl="0" fontAlgn="b"/>
                      <a:r>
                        <a:rPr lang="es-MX" sz="1100" u="none" strike="noStrike" dirty="0">
                          <a:effectLst/>
                        </a:rPr>
                        <a:t>Gustavo A. Madero </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rtl="0" fontAlgn="b"/>
                      <a:r>
                        <a:rPr lang="es-MX" sz="1100" u="none" strike="noStrike" dirty="0">
                          <a:effectLst/>
                        </a:rPr>
                        <a:t>Nezahualcóyotl</a:t>
                      </a:r>
                      <a:endParaRPr lang="es-MX" sz="1100" b="0" i="0" u="none" strike="noStrike" dirty="0">
                        <a:solidFill>
                          <a:srgbClr val="000000"/>
                        </a:solidFill>
                        <a:effectLst/>
                        <a:latin typeface="Century Gothic" panose="020B050202020202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6" name="CuadroTexto 5"/>
          <p:cNvSpPr txBox="1"/>
          <p:nvPr/>
        </p:nvSpPr>
        <p:spPr>
          <a:xfrm>
            <a:off x="566820" y="5664200"/>
            <a:ext cx="5315319" cy="307777"/>
          </a:xfrm>
          <a:prstGeom prst="rect">
            <a:avLst/>
          </a:prstGeom>
          <a:noFill/>
        </p:spPr>
        <p:txBody>
          <a:bodyPr wrap="square" rtlCol="0">
            <a:spAutoFit/>
          </a:bodyPr>
          <a:lstStyle/>
          <a:p>
            <a:r>
              <a:rPr lang="es-MX" sz="1400" dirty="0" smtClean="0"/>
              <a:t>Fuente: Instituto Nacional de Estadística y Geografía</a:t>
            </a:r>
            <a:endParaRPr lang="es-MX" sz="1400" dirty="0"/>
          </a:p>
        </p:txBody>
      </p:sp>
    </p:spTree>
    <p:extLst>
      <p:ext uri="{BB962C8B-B14F-4D97-AF65-F5344CB8AC3E}">
        <p14:creationId xmlns:p14="http://schemas.microsoft.com/office/powerpoint/2010/main" val="3254172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951449" y="0"/>
            <a:ext cx="9166163" cy="860048"/>
          </a:xfrm>
        </p:spPr>
        <p:txBody>
          <a:bodyPr/>
          <a:lstStyle/>
          <a:p>
            <a:r>
              <a:rPr lang="es-MX" sz="3200" b="1" dirty="0" smtClean="0">
                <a:solidFill>
                  <a:srgbClr val="C00000"/>
                </a:solidFill>
              </a:rPr>
              <a:t>2.2.1. Características territoriales</a:t>
            </a:r>
            <a:endParaRPr lang="es-MX" sz="3200" b="1" dirty="0">
              <a:solidFill>
                <a:srgbClr val="C00000"/>
              </a:solidFill>
            </a:endParaRPr>
          </a:p>
        </p:txBody>
      </p:sp>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14</a:t>
            </a:fld>
            <a:endParaRPr lang="en-US" dirty="0">
              <a:solidFill>
                <a:prstClr val="white">
                  <a:tint val="75000"/>
                </a:prstClr>
              </a:solidFill>
            </a:endParaRPr>
          </a:p>
        </p:txBody>
      </p:sp>
      <p:graphicFrame>
        <p:nvGraphicFramePr>
          <p:cNvPr id="6" name="8 Gráfico"/>
          <p:cNvGraphicFramePr/>
          <p:nvPr>
            <p:extLst>
              <p:ext uri="{D42A27DB-BD31-4B8C-83A1-F6EECF244321}">
                <p14:modId xmlns:p14="http://schemas.microsoft.com/office/powerpoint/2010/main" val="3633584039"/>
              </p:ext>
            </p:extLst>
          </p:nvPr>
        </p:nvGraphicFramePr>
        <p:xfrm>
          <a:off x="278344" y="0"/>
          <a:ext cx="11601450"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2" name="CuadroTexto 1"/>
          <p:cNvSpPr txBox="1"/>
          <p:nvPr/>
        </p:nvSpPr>
        <p:spPr>
          <a:xfrm>
            <a:off x="1665053" y="6354010"/>
            <a:ext cx="5315319" cy="307777"/>
          </a:xfrm>
          <a:prstGeom prst="rect">
            <a:avLst/>
          </a:prstGeom>
          <a:noFill/>
        </p:spPr>
        <p:txBody>
          <a:bodyPr wrap="square" rtlCol="0">
            <a:spAutoFit/>
          </a:bodyPr>
          <a:lstStyle/>
          <a:p>
            <a:r>
              <a:rPr lang="es-MX" sz="1400" dirty="0" smtClean="0"/>
              <a:t>Fuente: Instituto Nacional de Estadística y Geografía</a:t>
            </a:r>
            <a:endParaRPr lang="es-MX" sz="1400" dirty="0"/>
          </a:p>
        </p:txBody>
      </p:sp>
    </p:spTree>
    <p:extLst>
      <p:ext uri="{BB962C8B-B14F-4D97-AF65-F5344CB8AC3E}">
        <p14:creationId xmlns:p14="http://schemas.microsoft.com/office/powerpoint/2010/main" val="411126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15</a:t>
            </a:fld>
            <a:endParaRPr lang="en-US" dirty="0">
              <a:solidFill>
                <a:prstClr val="white">
                  <a:tint val="75000"/>
                </a:prstClr>
              </a:solidFill>
            </a:endParaRPr>
          </a:p>
        </p:txBody>
      </p:sp>
      <p:pic>
        <p:nvPicPr>
          <p:cNvPr id="5" name="Picture 3"/>
          <p:cNvPicPr>
            <a:picLocks noChangeAspect="1" noChangeArrowheads="1"/>
          </p:cNvPicPr>
          <p:nvPr/>
        </p:nvPicPr>
        <p:blipFill>
          <a:blip r:embed="rId3"/>
          <a:srcRect/>
          <a:stretch>
            <a:fillRect/>
          </a:stretch>
        </p:blipFill>
        <p:spPr bwMode="auto">
          <a:xfrm>
            <a:off x="980559" y="1724180"/>
            <a:ext cx="10210180" cy="4390870"/>
          </a:xfrm>
          <a:prstGeom prst="rect">
            <a:avLst/>
          </a:prstGeom>
          <a:ln>
            <a:noFill/>
          </a:ln>
          <a:effectLst>
            <a:softEdge rad="112500"/>
          </a:effectLst>
        </p:spPr>
      </p:pic>
      <p:sp>
        <p:nvSpPr>
          <p:cNvPr id="6" name="Título 1"/>
          <p:cNvSpPr txBox="1">
            <a:spLocks/>
          </p:cNvSpPr>
          <p:nvPr/>
        </p:nvSpPr>
        <p:spPr>
          <a:xfrm>
            <a:off x="980559" y="533750"/>
            <a:ext cx="9166163" cy="860048"/>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i="0" kern="1200" cap="none">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b="1" dirty="0" smtClean="0">
                <a:solidFill>
                  <a:srgbClr val="C00000"/>
                </a:solidFill>
              </a:rPr>
              <a:t>2.2.2 Características sociales</a:t>
            </a:r>
            <a:endParaRPr lang="es-MX" sz="3200" b="1" dirty="0">
              <a:solidFill>
                <a:srgbClr val="C00000"/>
              </a:solidFill>
            </a:endParaRPr>
          </a:p>
        </p:txBody>
      </p:sp>
      <p:sp>
        <p:nvSpPr>
          <p:cNvPr id="7" name="CuadroTexto 6"/>
          <p:cNvSpPr txBox="1"/>
          <p:nvPr/>
        </p:nvSpPr>
        <p:spPr>
          <a:xfrm>
            <a:off x="4023243" y="6137655"/>
            <a:ext cx="5315319" cy="307777"/>
          </a:xfrm>
          <a:prstGeom prst="rect">
            <a:avLst/>
          </a:prstGeom>
          <a:noFill/>
        </p:spPr>
        <p:txBody>
          <a:bodyPr wrap="square" rtlCol="0">
            <a:spAutoFit/>
          </a:bodyPr>
          <a:lstStyle/>
          <a:p>
            <a:r>
              <a:rPr lang="es-MX" sz="1400" dirty="0" smtClean="0"/>
              <a:t>Fuente: Instituto Nacional de Estadística y Geografía</a:t>
            </a:r>
            <a:endParaRPr lang="es-MX" sz="1400" dirty="0"/>
          </a:p>
        </p:txBody>
      </p:sp>
    </p:spTree>
    <p:extLst>
      <p:ext uri="{BB962C8B-B14F-4D97-AF65-F5344CB8AC3E}">
        <p14:creationId xmlns:p14="http://schemas.microsoft.com/office/powerpoint/2010/main" val="24532760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1018659" y="437133"/>
            <a:ext cx="9166163" cy="860048"/>
          </a:xfrm>
        </p:spPr>
        <p:txBody>
          <a:bodyPr/>
          <a:lstStyle/>
          <a:p>
            <a:r>
              <a:rPr lang="es-MX" sz="3200" b="1" dirty="0" smtClean="0">
                <a:solidFill>
                  <a:srgbClr val="C00000"/>
                </a:solidFill>
              </a:rPr>
              <a:t>2.2.2. Características sociales</a:t>
            </a:r>
            <a:endParaRPr lang="es-MX" sz="3200" b="1" dirty="0">
              <a:solidFill>
                <a:srgbClr val="C00000"/>
              </a:solidFill>
            </a:endParaRPr>
          </a:p>
        </p:txBody>
      </p:sp>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16</a:t>
            </a:fld>
            <a:endParaRPr lang="en-US" dirty="0">
              <a:solidFill>
                <a:prstClr val="white">
                  <a:tint val="75000"/>
                </a:prstClr>
              </a:solidFill>
            </a:endParaRPr>
          </a:p>
        </p:txBody>
      </p:sp>
      <p:sp>
        <p:nvSpPr>
          <p:cNvPr id="3" name="Rectángulo 2"/>
          <p:cNvSpPr/>
          <p:nvPr/>
        </p:nvSpPr>
        <p:spPr>
          <a:xfrm>
            <a:off x="2925471" y="6096000"/>
            <a:ext cx="6264857" cy="369332"/>
          </a:xfrm>
          <a:prstGeom prst="rect">
            <a:avLst/>
          </a:prstGeom>
        </p:spPr>
        <p:txBody>
          <a:bodyPr wrap="none">
            <a:spAutoFit/>
          </a:bodyPr>
          <a:lstStyle/>
          <a:p>
            <a:pPr algn="ctr"/>
            <a:r>
              <a:rPr lang="es-ES" dirty="0"/>
              <a:t>Edad Promedio en la Zona </a:t>
            </a:r>
            <a:r>
              <a:rPr lang="es-ES" dirty="0" smtClean="0"/>
              <a:t>Delimitada (2014):  </a:t>
            </a:r>
            <a:r>
              <a:rPr lang="es-ES" dirty="0"/>
              <a:t>34 años</a:t>
            </a:r>
          </a:p>
        </p:txBody>
      </p:sp>
      <p:graphicFrame>
        <p:nvGraphicFramePr>
          <p:cNvPr id="8" name="5 Marcador de contenido"/>
          <p:cNvGraphicFramePr>
            <a:graphicFrameLocks/>
          </p:cNvGraphicFramePr>
          <p:nvPr>
            <p:extLst>
              <p:ext uri="{D42A27DB-BD31-4B8C-83A1-F6EECF244321}">
                <p14:modId xmlns:p14="http://schemas.microsoft.com/office/powerpoint/2010/main" val="3316243761"/>
              </p:ext>
            </p:extLst>
          </p:nvPr>
        </p:nvGraphicFramePr>
        <p:xfrm>
          <a:off x="877339" y="1744662"/>
          <a:ext cx="10046699"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6" name="CuadroTexto 5"/>
          <p:cNvSpPr txBox="1"/>
          <p:nvPr/>
        </p:nvSpPr>
        <p:spPr>
          <a:xfrm>
            <a:off x="3501508" y="6389592"/>
            <a:ext cx="5315319" cy="307777"/>
          </a:xfrm>
          <a:prstGeom prst="rect">
            <a:avLst/>
          </a:prstGeom>
          <a:noFill/>
        </p:spPr>
        <p:txBody>
          <a:bodyPr wrap="square" rtlCol="0">
            <a:spAutoFit/>
          </a:bodyPr>
          <a:lstStyle/>
          <a:p>
            <a:r>
              <a:rPr lang="es-MX" sz="1400" dirty="0" smtClean="0"/>
              <a:t>Fuente: Instituto Nacional de Estadística y Geografía</a:t>
            </a:r>
            <a:endParaRPr lang="es-MX" sz="1400" dirty="0"/>
          </a:p>
        </p:txBody>
      </p:sp>
    </p:spTree>
    <p:extLst>
      <p:ext uri="{BB962C8B-B14F-4D97-AF65-F5344CB8AC3E}">
        <p14:creationId xmlns:p14="http://schemas.microsoft.com/office/powerpoint/2010/main" val="7224568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17</a:t>
            </a:fld>
            <a:endParaRPr lang="en-US" dirty="0">
              <a:solidFill>
                <a:prstClr val="white">
                  <a:tint val="75000"/>
                </a:prstClr>
              </a:solidFill>
            </a:endParaRPr>
          </a:p>
        </p:txBody>
      </p:sp>
      <p:pic>
        <p:nvPicPr>
          <p:cNvPr id="5" name="Picture 1"/>
          <p:cNvPicPr>
            <a:picLocks noChangeAspect="1" noChangeArrowheads="1"/>
          </p:cNvPicPr>
          <p:nvPr/>
        </p:nvPicPr>
        <p:blipFill>
          <a:blip r:embed="rId3"/>
          <a:srcRect/>
          <a:stretch>
            <a:fillRect/>
          </a:stretch>
        </p:blipFill>
        <p:spPr bwMode="auto">
          <a:xfrm>
            <a:off x="4121662" y="3876255"/>
            <a:ext cx="7069076" cy="2562645"/>
          </a:xfrm>
          <a:prstGeom prst="rect">
            <a:avLst/>
          </a:prstGeom>
          <a:ln>
            <a:noFill/>
          </a:ln>
          <a:effectLst>
            <a:softEdge rad="112500"/>
          </a:effectLst>
        </p:spPr>
      </p:pic>
      <p:pic>
        <p:nvPicPr>
          <p:cNvPr id="6" name="Picture 2"/>
          <p:cNvPicPr>
            <a:picLocks noChangeAspect="1" noChangeArrowheads="1"/>
          </p:cNvPicPr>
          <p:nvPr/>
        </p:nvPicPr>
        <p:blipFill>
          <a:blip r:embed="rId4"/>
          <a:srcRect/>
          <a:stretch>
            <a:fillRect/>
          </a:stretch>
        </p:blipFill>
        <p:spPr bwMode="auto">
          <a:xfrm>
            <a:off x="4121661" y="1276697"/>
            <a:ext cx="7069077" cy="2346059"/>
          </a:xfrm>
          <a:prstGeom prst="rect">
            <a:avLst/>
          </a:prstGeom>
          <a:ln>
            <a:noFill/>
          </a:ln>
          <a:effectLst>
            <a:softEdge rad="112500"/>
          </a:effectLst>
        </p:spPr>
      </p:pic>
      <p:sp>
        <p:nvSpPr>
          <p:cNvPr id="8" name="Título 1"/>
          <p:cNvSpPr txBox="1">
            <a:spLocks/>
          </p:cNvSpPr>
          <p:nvPr/>
        </p:nvSpPr>
        <p:spPr>
          <a:xfrm>
            <a:off x="999609" y="416649"/>
            <a:ext cx="9166163" cy="860048"/>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i="0" kern="1200" cap="none">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b="1" dirty="0" smtClean="0">
                <a:solidFill>
                  <a:srgbClr val="C00000"/>
                </a:solidFill>
              </a:rPr>
              <a:t>2.2.2. Características sociales</a:t>
            </a:r>
            <a:endParaRPr lang="es-MX" sz="3200" b="1" dirty="0">
              <a:solidFill>
                <a:srgbClr val="C00000"/>
              </a:solidFill>
            </a:endParaRPr>
          </a:p>
        </p:txBody>
      </p:sp>
      <p:pic>
        <p:nvPicPr>
          <p:cNvPr id="9" name="Imagen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18687" y="1858547"/>
            <a:ext cx="2004354" cy="1349874"/>
          </a:xfrm>
          <a:prstGeom prst="rect">
            <a:avLst/>
          </a:prstGeom>
        </p:spPr>
      </p:pic>
      <p:pic>
        <p:nvPicPr>
          <p:cNvPr id="10" name="Imagen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18687" y="3876255"/>
            <a:ext cx="2004354" cy="2004354"/>
          </a:xfrm>
          <a:prstGeom prst="rect">
            <a:avLst/>
          </a:prstGeom>
        </p:spPr>
      </p:pic>
      <p:sp>
        <p:nvSpPr>
          <p:cNvPr id="11" name="CuadroTexto 10"/>
          <p:cNvSpPr txBox="1"/>
          <p:nvPr/>
        </p:nvSpPr>
        <p:spPr>
          <a:xfrm>
            <a:off x="5582690" y="6384622"/>
            <a:ext cx="5315319" cy="307777"/>
          </a:xfrm>
          <a:prstGeom prst="rect">
            <a:avLst/>
          </a:prstGeom>
          <a:noFill/>
        </p:spPr>
        <p:txBody>
          <a:bodyPr wrap="square" rtlCol="0">
            <a:spAutoFit/>
          </a:bodyPr>
          <a:lstStyle/>
          <a:p>
            <a:r>
              <a:rPr lang="es-MX" sz="1400" dirty="0" smtClean="0"/>
              <a:t>Fuente: Instituto Nacional de Estadística y Geografía</a:t>
            </a:r>
            <a:endParaRPr lang="es-MX" sz="1400" dirty="0"/>
          </a:p>
        </p:txBody>
      </p:sp>
    </p:spTree>
    <p:extLst>
      <p:ext uri="{BB962C8B-B14F-4D97-AF65-F5344CB8AC3E}">
        <p14:creationId xmlns:p14="http://schemas.microsoft.com/office/powerpoint/2010/main" val="24479451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18</a:t>
            </a:fld>
            <a:endParaRPr lang="en-US" dirty="0">
              <a:solidFill>
                <a:prstClr val="white">
                  <a:tint val="75000"/>
                </a:prstClr>
              </a:solidFill>
            </a:endParaRPr>
          </a:p>
        </p:txBody>
      </p:sp>
      <p:pic>
        <p:nvPicPr>
          <p:cNvPr id="7" name="Picture 2"/>
          <p:cNvPicPr>
            <a:picLocks noChangeAspect="1" noChangeArrowheads="1"/>
          </p:cNvPicPr>
          <p:nvPr/>
        </p:nvPicPr>
        <p:blipFill>
          <a:blip r:embed="rId3"/>
          <a:srcRect/>
          <a:stretch>
            <a:fillRect/>
          </a:stretch>
        </p:blipFill>
        <p:spPr bwMode="auto">
          <a:xfrm>
            <a:off x="1133962" y="1476530"/>
            <a:ext cx="5429288" cy="2786082"/>
          </a:xfrm>
          <a:prstGeom prst="rect">
            <a:avLst/>
          </a:prstGeom>
          <a:ln>
            <a:noFill/>
          </a:ln>
          <a:effectLst>
            <a:softEdge rad="112500"/>
          </a:effectLst>
        </p:spPr>
      </p:pic>
      <p:sp>
        <p:nvSpPr>
          <p:cNvPr id="8" name="Título 1"/>
          <p:cNvSpPr txBox="1">
            <a:spLocks/>
          </p:cNvSpPr>
          <p:nvPr/>
        </p:nvSpPr>
        <p:spPr>
          <a:xfrm>
            <a:off x="1017073" y="368614"/>
            <a:ext cx="9166163" cy="860048"/>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i="0" kern="1200" cap="none">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b="1" dirty="0" smtClean="0">
                <a:solidFill>
                  <a:srgbClr val="C00000"/>
                </a:solidFill>
              </a:rPr>
              <a:t>2.2.3.Características económicas</a:t>
            </a:r>
            <a:endParaRPr lang="es-MX" sz="3200" b="1" dirty="0">
              <a:solidFill>
                <a:srgbClr val="C00000"/>
              </a:solidFill>
            </a:endParaRPr>
          </a:p>
        </p:txBody>
      </p:sp>
      <p:pic>
        <p:nvPicPr>
          <p:cNvPr id="9" name="Picture 3"/>
          <p:cNvPicPr>
            <a:picLocks noChangeAspect="1" noChangeArrowheads="1"/>
          </p:cNvPicPr>
          <p:nvPr/>
        </p:nvPicPr>
        <p:blipFill>
          <a:blip r:embed="rId4"/>
          <a:srcRect/>
          <a:stretch>
            <a:fillRect/>
          </a:stretch>
        </p:blipFill>
        <p:spPr bwMode="auto">
          <a:xfrm>
            <a:off x="6272204" y="3863976"/>
            <a:ext cx="4918535" cy="2689225"/>
          </a:xfrm>
          <a:prstGeom prst="rect">
            <a:avLst/>
          </a:prstGeom>
          <a:ln>
            <a:noFill/>
          </a:ln>
          <a:effectLst>
            <a:softEdge rad="112500"/>
          </a:effectLst>
        </p:spPr>
      </p:pic>
      <p:pic>
        <p:nvPicPr>
          <p:cNvPr id="10" name="Imagen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4226" y="1410126"/>
            <a:ext cx="2272386" cy="2272386"/>
          </a:xfrm>
          <a:prstGeom prst="rect">
            <a:avLst/>
          </a:prstGeom>
        </p:spPr>
      </p:pic>
      <p:pic>
        <p:nvPicPr>
          <p:cNvPr id="12" name="Imagen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45762" y="4225432"/>
            <a:ext cx="2272386" cy="2272386"/>
          </a:xfrm>
          <a:prstGeom prst="rect">
            <a:avLst/>
          </a:prstGeom>
        </p:spPr>
      </p:pic>
      <p:sp>
        <p:nvSpPr>
          <p:cNvPr id="11" name="CuadroTexto 10"/>
          <p:cNvSpPr txBox="1"/>
          <p:nvPr/>
        </p:nvSpPr>
        <p:spPr>
          <a:xfrm>
            <a:off x="1665053" y="6354010"/>
            <a:ext cx="5315319" cy="307777"/>
          </a:xfrm>
          <a:prstGeom prst="rect">
            <a:avLst/>
          </a:prstGeom>
          <a:noFill/>
        </p:spPr>
        <p:txBody>
          <a:bodyPr wrap="square" rtlCol="0">
            <a:spAutoFit/>
          </a:bodyPr>
          <a:lstStyle/>
          <a:p>
            <a:r>
              <a:rPr lang="es-MX" sz="1400" dirty="0" smtClean="0"/>
              <a:t>Fuente: Instituto Nacional de Estadística y Geografía</a:t>
            </a:r>
            <a:endParaRPr lang="es-MX" sz="1400" dirty="0"/>
          </a:p>
        </p:txBody>
      </p:sp>
    </p:spTree>
    <p:extLst>
      <p:ext uri="{BB962C8B-B14F-4D97-AF65-F5344CB8AC3E}">
        <p14:creationId xmlns:p14="http://schemas.microsoft.com/office/powerpoint/2010/main" val="36013026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9424" y="1687862"/>
            <a:ext cx="9439791" cy="993902"/>
          </a:xfrm>
        </p:spPr>
        <p:txBody>
          <a:bodyPr>
            <a:noAutofit/>
          </a:bodyPr>
          <a:lstStyle/>
          <a:p>
            <a:r>
              <a:rPr lang="es-ES" sz="2400" dirty="0">
                <a:latin typeface="Futura Medium" charset="0"/>
                <a:ea typeface="Futura Medium" charset="0"/>
                <a:cs typeface="Futura Medium" charset="0"/>
              </a:rPr>
              <a:t>PRODUCTO INTERNO BRUTO </a:t>
            </a:r>
            <a:r>
              <a:rPr lang="es-ES" sz="2400" dirty="0" smtClean="0">
                <a:latin typeface="Futura Medium" charset="0"/>
                <a:ea typeface="Futura Medium" charset="0"/>
                <a:cs typeface="Futura Medium" charset="0"/>
              </a:rPr>
              <a:t>2015</a:t>
            </a:r>
            <a:endParaRPr lang="es-ES" sz="2400" dirty="0">
              <a:latin typeface="Futura Medium" charset="0"/>
              <a:ea typeface="Futura Medium" charset="0"/>
              <a:cs typeface="Futura Medium" charset="0"/>
            </a:endParaRPr>
          </a:p>
        </p:txBody>
      </p:sp>
      <p:sp>
        <p:nvSpPr>
          <p:cNvPr id="5" name="Marcador de número de diapositiva 4"/>
          <p:cNvSpPr>
            <a:spLocks noGrp="1"/>
          </p:cNvSpPr>
          <p:nvPr>
            <p:ph type="sldNum" sz="quarter" idx="12"/>
          </p:nvPr>
        </p:nvSpPr>
        <p:spPr/>
        <p:txBody>
          <a:bodyPr/>
          <a:lstStyle/>
          <a:p>
            <a:fld id="{D57F1E4F-1CFF-5643-939E-02111984F565}" type="slidenum">
              <a:rPr lang="en-US" smtClean="0">
                <a:solidFill>
                  <a:prstClr val="white">
                    <a:tint val="75000"/>
                  </a:prstClr>
                </a:solidFill>
              </a:rPr>
              <a:pPr/>
              <a:t>19</a:t>
            </a:fld>
            <a:endParaRPr lang="en-US" dirty="0">
              <a:solidFill>
                <a:prstClr val="white">
                  <a:tint val="75000"/>
                </a:prstClr>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72546645"/>
              </p:ext>
            </p:extLst>
          </p:nvPr>
        </p:nvGraphicFramePr>
        <p:xfrm>
          <a:off x="7719101" y="1687862"/>
          <a:ext cx="3203082" cy="4132637"/>
        </p:xfrm>
        <a:graphic>
          <a:graphicData uri="http://schemas.openxmlformats.org/drawingml/2006/table">
            <a:tbl>
              <a:tblPr>
                <a:tableStyleId>{69C7853C-536D-4A76-A0AE-DD22124D55A5}</a:tableStyleId>
              </a:tblPr>
              <a:tblGrid>
                <a:gridCol w="1758555"/>
                <a:gridCol w="1444527"/>
              </a:tblGrid>
              <a:tr h="446737">
                <a:tc gridSpan="2">
                  <a:txBody>
                    <a:bodyPr/>
                    <a:lstStyle/>
                    <a:p>
                      <a:pPr algn="ctr" fontAlgn="ctr"/>
                      <a:r>
                        <a:rPr lang="es-ES" sz="1200" u="none" strike="noStrike" dirty="0"/>
                        <a:t>PIB 2015</a:t>
                      </a:r>
                      <a:br>
                        <a:rPr lang="es-ES" sz="1200" u="none" strike="noStrike" dirty="0"/>
                      </a:br>
                      <a:r>
                        <a:rPr lang="es-ES" sz="1200" u="none" strike="noStrike" dirty="0"/>
                        <a:t>Millones de pesos</a:t>
                      </a:r>
                      <a:br>
                        <a:rPr lang="es-ES" sz="1200" u="none" strike="noStrike" dirty="0"/>
                      </a:br>
                      <a:r>
                        <a:rPr lang="es-ES" sz="1200" u="none" strike="noStrike" dirty="0"/>
                        <a:t>(2008=100)</a:t>
                      </a:r>
                      <a:endParaRPr lang="es-ES" sz="1200" b="0" i="0" u="none" strike="noStrike" dirty="0">
                        <a:solidFill>
                          <a:srgbClr val="000000"/>
                        </a:solidFill>
                        <a:latin typeface="Calibri"/>
                      </a:endParaRPr>
                    </a:p>
                  </a:txBody>
                  <a:tcPr marL="7110" marR="7110" marT="7110" marB="0" anchor="ctr"/>
                </a:tc>
                <a:tc hMerge="1">
                  <a:txBody>
                    <a:bodyPr/>
                    <a:lstStyle/>
                    <a:p>
                      <a:endParaRPr lang="es-ES"/>
                    </a:p>
                  </a:txBody>
                  <a:tcPr/>
                </a:tc>
              </a:tr>
              <a:tr h="257377">
                <a:tc>
                  <a:txBody>
                    <a:bodyPr/>
                    <a:lstStyle/>
                    <a:p>
                      <a:pPr algn="l" fontAlgn="b"/>
                      <a:r>
                        <a:rPr lang="es-ES" sz="1200" u="none" strike="noStrike" dirty="0"/>
                        <a:t>Naucalpan de </a:t>
                      </a:r>
                      <a:r>
                        <a:rPr lang="es-ES" sz="1200" u="none" strike="noStrike" dirty="0" smtClean="0"/>
                        <a:t>Juárez</a:t>
                      </a:r>
                      <a:endParaRPr lang="es-ES" sz="1200" b="0" i="0" u="none" strike="noStrike" dirty="0">
                        <a:solidFill>
                          <a:srgbClr val="000000"/>
                        </a:solidFill>
                        <a:latin typeface="Calibri"/>
                      </a:endParaRPr>
                    </a:p>
                  </a:txBody>
                  <a:tcPr marL="7110" marR="7110" marT="7110" marB="0" anchor="b"/>
                </a:tc>
                <a:tc>
                  <a:txBody>
                    <a:bodyPr/>
                    <a:lstStyle/>
                    <a:p>
                      <a:pPr algn="ctr" fontAlgn="ctr"/>
                      <a:r>
                        <a:rPr lang="es-ES" sz="1200" u="none" strike="noStrike" dirty="0"/>
                        <a:t> $           233.355,42 </a:t>
                      </a:r>
                      <a:endParaRPr lang="es-ES" sz="1200" b="0" i="0" u="none" strike="noStrike" dirty="0">
                        <a:solidFill>
                          <a:srgbClr val="000000"/>
                        </a:solidFill>
                        <a:latin typeface="Calibri"/>
                      </a:endParaRPr>
                    </a:p>
                  </a:txBody>
                  <a:tcPr marL="7110" marR="7110" marT="7110" marB="0" anchor="ctr"/>
                </a:tc>
              </a:tr>
              <a:tr h="257377">
                <a:tc>
                  <a:txBody>
                    <a:bodyPr/>
                    <a:lstStyle/>
                    <a:p>
                      <a:pPr algn="l" fontAlgn="b"/>
                      <a:r>
                        <a:rPr lang="es-ES" sz="1200" u="none" strike="noStrike" dirty="0"/>
                        <a:t>Tlalnepantla</a:t>
                      </a:r>
                      <a:endParaRPr lang="es-ES" sz="1200" b="0" i="0" u="none" strike="noStrike" dirty="0">
                        <a:solidFill>
                          <a:srgbClr val="000000"/>
                        </a:solidFill>
                        <a:latin typeface="Calibri"/>
                      </a:endParaRPr>
                    </a:p>
                  </a:txBody>
                  <a:tcPr marL="7110" marR="7110" marT="7110" marB="0" anchor="b"/>
                </a:tc>
                <a:tc>
                  <a:txBody>
                    <a:bodyPr/>
                    <a:lstStyle/>
                    <a:p>
                      <a:pPr algn="l" fontAlgn="b"/>
                      <a:r>
                        <a:rPr lang="es-ES" sz="1200" u="none" strike="noStrike" dirty="0"/>
                        <a:t> $           153.041,31 </a:t>
                      </a:r>
                      <a:endParaRPr lang="es-ES" sz="1200" b="0" i="0" u="none" strike="noStrike" dirty="0">
                        <a:solidFill>
                          <a:srgbClr val="000000"/>
                        </a:solidFill>
                        <a:latin typeface="Calibri"/>
                      </a:endParaRPr>
                    </a:p>
                  </a:txBody>
                  <a:tcPr marL="7110" marR="7110" marT="7110" marB="0" anchor="b"/>
                </a:tc>
              </a:tr>
              <a:tr h="257377">
                <a:tc>
                  <a:txBody>
                    <a:bodyPr/>
                    <a:lstStyle/>
                    <a:p>
                      <a:pPr algn="l" fontAlgn="b"/>
                      <a:r>
                        <a:rPr lang="es-ES" sz="1200" u="none" strike="noStrike" dirty="0"/>
                        <a:t>Ecatepec</a:t>
                      </a:r>
                      <a:endParaRPr lang="es-ES" sz="1200" b="0" i="0" u="none" strike="noStrike" dirty="0">
                        <a:solidFill>
                          <a:srgbClr val="000000"/>
                        </a:solidFill>
                        <a:latin typeface="Calibri"/>
                      </a:endParaRPr>
                    </a:p>
                  </a:txBody>
                  <a:tcPr marL="7110" marR="7110" marT="7110" marB="0" anchor="b"/>
                </a:tc>
                <a:tc>
                  <a:txBody>
                    <a:bodyPr/>
                    <a:lstStyle/>
                    <a:p>
                      <a:pPr algn="r" fontAlgn="b"/>
                      <a:r>
                        <a:rPr lang="es-ES" sz="1200" u="none" strike="noStrike" dirty="0"/>
                        <a:t> $           128.905,85 </a:t>
                      </a:r>
                      <a:endParaRPr lang="es-ES" sz="1200" b="0" i="0" u="none" strike="noStrike" dirty="0">
                        <a:solidFill>
                          <a:srgbClr val="000000"/>
                        </a:solidFill>
                        <a:latin typeface="Calibri"/>
                      </a:endParaRPr>
                    </a:p>
                  </a:txBody>
                  <a:tcPr marL="7110" marR="7110" marT="7110" marB="0" anchor="b"/>
                </a:tc>
              </a:tr>
              <a:tr h="257377">
                <a:tc>
                  <a:txBody>
                    <a:bodyPr/>
                    <a:lstStyle/>
                    <a:p>
                      <a:pPr algn="l" fontAlgn="b"/>
                      <a:r>
                        <a:rPr lang="es-ES" sz="1200" u="none" strike="noStrike" dirty="0" smtClean="0"/>
                        <a:t>Tultitlán</a:t>
                      </a:r>
                      <a:endParaRPr lang="es-ES" sz="1200" b="0" i="0" u="none" strike="noStrike" dirty="0">
                        <a:solidFill>
                          <a:srgbClr val="000000"/>
                        </a:solidFill>
                        <a:latin typeface="Calibri"/>
                      </a:endParaRPr>
                    </a:p>
                  </a:txBody>
                  <a:tcPr marL="7110" marR="7110" marT="7110" marB="0" anchor="b"/>
                </a:tc>
                <a:tc>
                  <a:txBody>
                    <a:bodyPr/>
                    <a:lstStyle/>
                    <a:p>
                      <a:pPr algn="l" fontAlgn="b"/>
                      <a:r>
                        <a:rPr lang="es-ES" sz="1200" u="none" strike="noStrike" dirty="0"/>
                        <a:t> $             45.337,30 </a:t>
                      </a:r>
                      <a:endParaRPr lang="es-ES" sz="1200" b="0" i="0" u="none" strike="noStrike" dirty="0">
                        <a:solidFill>
                          <a:srgbClr val="000000"/>
                        </a:solidFill>
                        <a:latin typeface="Calibri"/>
                      </a:endParaRPr>
                    </a:p>
                  </a:txBody>
                  <a:tcPr marL="7110" marR="7110" marT="7110" marB="0" anchor="b"/>
                </a:tc>
              </a:tr>
              <a:tr h="257377">
                <a:tc>
                  <a:txBody>
                    <a:bodyPr/>
                    <a:lstStyle/>
                    <a:p>
                      <a:pPr algn="l" fontAlgn="b"/>
                      <a:r>
                        <a:rPr lang="es-ES" sz="1200" u="none" strike="noStrike" dirty="0"/>
                        <a:t>Nezahualcóyotl</a:t>
                      </a:r>
                      <a:endParaRPr lang="es-ES" sz="1200" b="0" i="0" u="none" strike="noStrike" dirty="0">
                        <a:solidFill>
                          <a:srgbClr val="000000"/>
                        </a:solidFill>
                        <a:latin typeface="Calibri"/>
                      </a:endParaRPr>
                    </a:p>
                  </a:txBody>
                  <a:tcPr marL="7110" marR="7110" marT="7110" marB="0" anchor="b"/>
                </a:tc>
                <a:tc>
                  <a:txBody>
                    <a:bodyPr/>
                    <a:lstStyle/>
                    <a:p>
                      <a:pPr algn="ctr" fontAlgn="ctr"/>
                      <a:r>
                        <a:rPr lang="es-ES" sz="1200" u="none" strike="noStrike" dirty="0"/>
                        <a:t> $             35.253,06 </a:t>
                      </a:r>
                      <a:endParaRPr lang="es-ES" sz="1200" b="0" i="0" u="none" strike="noStrike" dirty="0">
                        <a:solidFill>
                          <a:srgbClr val="000000"/>
                        </a:solidFill>
                        <a:latin typeface="Calibri"/>
                      </a:endParaRPr>
                    </a:p>
                  </a:txBody>
                  <a:tcPr marL="7110" marR="7110" marT="7110" marB="0" anchor="ctr"/>
                </a:tc>
              </a:tr>
              <a:tr h="257377">
                <a:tc>
                  <a:txBody>
                    <a:bodyPr/>
                    <a:lstStyle/>
                    <a:p>
                      <a:pPr algn="l" fontAlgn="b"/>
                      <a:r>
                        <a:rPr lang="es-ES" sz="1200" u="none" strike="noStrike" dirty="0"/>
                        <a:t>La Paz</a:t>
                      </a:r>
                      <a:endParaRPr lang="es-ES" sz="1200" b="0" i="0" u="none" strike="noStrike" dirty="0">
                        <a:solidFill>
                          <a:srgbClr val="000000"/>
                        </a:solidFill>
                        <a:latin typeface="Calibri"/>
                      </a:endParaRPr>
                    </a:p>
                  </a:txBody>
                  <a:tcPr marL="7110" marR="7110" marT="7110" marB="0" anchor="b"/>
                </a:tc>
                <a:tc>
                  <a:txBody>
                    <a:bodyPr/>
                    <a:lstStyle/>
                    <a:p>
                      <a:pPr algn="ctr" fontAlgn="ctr"/>
                      <a:r>
                        <a:rPr lang="es-ES" sz="1200" u="none" strike="noStrike" dirty="0"/>
                        <a:t> $             31.630,17 </a:t>
                      </a:r>
                      <a:endParaRPr lang="es-ES" sz="1200" b="0" i="0" u="none" strike="noStrike" dirty="0">
                        <a:solidFill>
                          <a:srgbClr val="000000"/>
                        </a:solidFill>
                        <a:latin typeface="Calibri"/>
                      </a:endParaRPr>
                    </a:p>
                  </a:txBody>
                  <a:tcPr marL="7110" marR="7110" marT="7110" marB="0" anchor="ctr"/>
                </a:tc>
              </a:tr>
              <a:tr h="257377">
                <a:tc>
                  <a:txBody>
                    <a:bodyPr/>
                    <a:lstStyle/>
                    <a:p>
                      <a:pPr algn="l" fontAlgn="b"/>
                      <a:r>
                        <a:rPr lang="es-ES" sz="1200" u="none" strike="noStrike" dirty="0"/>
                        <a:t>Huixquilucan</a:t>
                      </a:r>
                      <a:endParaRPr lang="es-ES" sz="1200" b="0" i="0" u="none" strike="noStrike" dirty="0">
                        <a:solidFill>
                          <a:srgbClr val="000000"/>
                        </a:solidFill>
                        <a:latin typeface="Calibri"/>
                      </a:endParaRPr>
                    </a:p>
                  </a:txBody>
                  <a:tcPr marL="7110" marR="7110" marT="7110" marB="0" anchor="b"/>
                </a:tc>
                <a:tc>
                  <a:txBody>
                    <a:bodyPr/>
                    <a:lstStyle/>
                    <a:p>
                      <a:pPr algn="r" fontAlgn="b"/>
                      <a:r>
                        <a:rPr lang="es-ES" sz="1200" u="none" strike="noStrike" dirty="0"/>
                        <a:t> $             29.014,64 </a:t>
                      </a:r>
                      <a:endParaRPr lang="es-ES" sz="1200" b="0" i="0" u="none" strike="noStrike" dirty="0">
                        <a:solidFill>
                          <a:srgbClr val="000000"/>
                        </a:solidFill>
                        <a:latin typeface="Calibri"/>
                      </a:endParaRPr>
                    </a:p>
                  </a:txBody>
                  <a:tcPr marL="7110" marR="7110" marT="7110" marB="0" anchor="b"/>
                </a:tc>
              </a:tr>
              <a:tr h="257377">
                <a:tc>
                  <a:txBody>
                    <a:bodyPr/>
                    <a:lstStyle/>
                    <a:p>
                      <a:pPr algn="l" fontAlgn="b"/>
                      <a:r>
                        <a:rPr lang="es-ES" sz="1200" u="none" strike="noStrike" dirty="0"/>
                        <a:t>Chalco</a:t>
                      </a:r>
                      <a:endParaRPr lang="es-ES" sz="1200" b="0" i="0" u="none" strike="noStrike" dirty="0">
                        <a:solidFill>
                          <a:srgbClr val="000000"/>
                        </a:solidFill>
                        <a:latin typeface="Calibri"/>
                      </a:endParaRPr>
                    </a:p>
                  </a:txBody>
                  <a:tcPr marL="7110" marR="7110" marT="7110" marB="0" anchor="b"/>
                </a:tc>
                <a:tc>
                  <a:txBody>
                    <a:bodyPr/>
                    <a:lstStyle/>
                    <a:p>
                      <a:pPr algn="r" fontAlgn="b"/>
                      <a:r>
                        <a:rPr lang="es-ES" sz="1200" u="none" strike="noStrike" dirty="0"/>
                        <a:t> $             17.009,63 </a:t>
                      </a:r>
                      <a:endParaRPr lang="es-ES" sz="1200" b="0" i="0" u="none" strike="noStrike" dirty="0">
                        <a:solidFill>
                          <a:srgbClr val="000000"/>
                        </a:solidFill>
                        <a:latin typeface="Calibri"/>
                      </a:endParaRPr>
                    </a:p>
                  </a:txBody>
                  <a:tcPr marL="7110" marR="7110" marT="7110" marB="0" anchor="b"/>
                </a:tc>
              </a:tr>
              <a:tr h="257377">
                <a:tc>
                  <a:txBody>
                    <a:bodyPr/>
                    <a:lstStyle/>
                    <a:p>
                      <a:pPr algn="l" fontAlgn="b"/>
                      <a:r>
                        <a:rPr lang="es-ES" sz="1200" u="none" strike="noStrike" dirty="0"/>
                        <a:t>Ocoyoacac</a:t>
                      </a:r>
                      <a:endParaRPr lang="es-ES" sz="1200" b="0" i="0" u="none" strike="noStrike" dirty="0">
                        <a:solidFill>
                          <a:srgbClr val="000000"/>
                        </a:solidFill>
                        <a:latin typeface="Calibri"/>
                      </a:endParaRPr>
                    </a:p>
                  </a:txBody>
                  <a:tcPr marL="7110" marR="7110" marT="7110" marB="0" anchor="b"/>
                </a:tc>
                <a:tc>
                  <a:txBody>
                    <a:bodyPr/>
                    <a:lstStyle/>
                    <a:p>
                      <a:pPr algn="ctr" fontAlgn="ctr"/>
                      <a:r>
                        <a:rPr lang="es-ES" sz="1200" u="none" strike="noStrike" dirty="0"/>
                        <a:t> $             10.759,18 </a:t>
                      </a:r>
                      <a:endParaRPr lang="es-ES" sz="1200" b="0" i="0" u="none" strike="noStrike" dirty="0">
                        <a:solidFill>
                          <a:srgbClr val="000000"/>
                        </a:solidFill>
                        <a:latin typeface="Calibri"/>
                      </a:endParaRPr>
                    </a:p>
                  </a:txBody>
                  <a:tcPr marL="7110" marR="7110" marT="7110" marB="0" anchor="ctr"/>
                </a:tc>
              </a:tr>
              <a:tr h="257377">
                <a:tc>
                  <a:txBody>
                    <a:bodyPr/>
                    <a:lstStyle/>
                    <a:p>
                      <a:pPr algn="l" fontAlgn="b"/>
                      <a:r>
                        <a:rPr lang="es-ES" sz="1200" u="none" strike="noStrike" dirty="0"/>
                        <a:t>Valle de </a:t>
                      </a:r>
                      <a:r>
                        <a:rPr lang="es-ES" sz="1200" u="none" strike="noStrike" dirty="0" smtClean="0"/>
                        <a:t>Chalco </a:t>
                      </a:r>
                      <a:r>
                        <a:rPr lang="es-ES" sz="1200" u="none" strike="noStrike" dirty="0"/>
                        <a:t>solidaridad</a:t>
                      </a:r>
                      <a:endParaRPr lang="es-ES" sz="1200" b="0" i="0" u="none" strike="noStrike" dirty="0">
                        <a:solidFill>
                          <a:srgbClr val="000000"/>
                        </a:solidFill>
                        <a:latin typeface="Calibri"/>
                      </a:endParaRPr>
                    </a:p>
                  </a:txBody>
                  <a:tcPr marL="7110" marR="7110" marT="7110" marB="0" anchor="b"/>
                </a:tc>
                <a:tc>
                  <a:txBody>
                    <a:bodyPr/>
                    <a:lstStyle/>
                    <a:p>
                      <a:pPr algn="l" fontAlgn="b"/>
                      <a:r>
                        <a:rPr lang="es-ES" sz="1200" u="none" strike="noStrike" dirty="0"/>
                        <a:t> $               4.408,29 </a:t>
                      </a:r>
                      <a:endParaRPr lang="es-ES" sz="1200" b="0" i="0" u="none" strike="noStrike" dirty="0">
                        <a:solidFill>
                          <a:srgbClr val="000000"/>
                        </a:solidFill>
                        <a:latin typeface="Calibri"/>
                      </a:endParaRPr>
                    </a:p>
                  </a:txBody>
                  <a:tcPr marL="7110" marR="7110" marT="7110" marB="0" anchor="b"/>
                </a:tc>
              </a:tr>
              <a:tr h="257377">
                <a:tc>
                  <a:txBody>
                    <a:bodyPr/>
                    <a:lstStyle/>
                    <a:p>
                      <a:pPr algn="l" fontAlgn="b"/>
                      <a:r>
                        <a:rPr lang="es-ES" sz="1200" u="none" strike="noStrike" dirty="0"/>
                        <a:t>Coacalco de </a:t>
                      </a:r>
                      <a:r>
                        <a:rPr lang="es-ES" sz="1200" u="none" strike="noStrike" dirty="0" smtClean="0"/>
                        <a:t>Berriozábal</a:t>
                      </a:r>
                      <a:endParaRPr lang="es-ES" sz="1200" b="0" i="0" u="none" strike="noStrike" dirty="0">
                        <a:solidFill>
                          <a:srgbClr val="000000"/>
                        </a:solidFill>
                        <a:latin typeface="Calibri"/>
                      </a:endParaRPr>
                    </a:p>
                  </a:txBody>
                  <a:tcPr marL="7110" marR="7110" marT="7110" marB="0" anchor="b"/>
                </a:tc>
                <a:tc>
                  <a:txBody>
                    <a:bodyPr/>
                    <a:lstStyle/>
                    <a:p>
                      <a:pPr algn="r" fontAlgn="b"/>
                      <a:r>
                        <a:rPr lang="es-ES" sz="1200" u="none" strike="noStrike" dirty="0"/>
                        <a:t> $               1.694,61 </a:t>
                      </a:r>
                      <a:endParaRPr lang="es-ES" sz="1200" b="0" i="0" u="none" strike="noStrike" dirty="0">
                        <a:solidFill>
                          <a:srgbClr val="000000"/>
                        </a:solidFill>
                        <a:latin typeface="Calibri"/>
                      </a:endParaRPr>
                    </a:p>
                  </a:txBody>
                  <a:tcPr marL="7110" marR="7110" marT="7110" marB="0" anchor="b"/>
                </a:tc>
              </a:tr>
              <a:tr h="257377">
                <a:tc>
                  <a:txBody>
                    <a:bodyPr/>
                    <a:lstStyle/>
                    <a:p>
                      <a:pPr algn="l" fontAlgn="b"/>
                      <a:r>
                        <a:rPr lang="es-ES" sz="1200" u="none" strike="noStrike" dirty="0"/>
                        <a:t>Juchitepec</a:t>
                      </a:r>
                      <a:endParaRPr lang="es-ES" sz="1200" b="0" i="0" u="none" strike="noStrike" dirty="0">
                        <a:solidFill>
                          <a:srgbClr val="000000"/>
                        </a:solidFill>
                        <a:latin typeface="Calibri"/>
                      </a:endParaRPr>
                    </a:p>
                  </a:txBody>
                  <a:tcPr marL="7110" marR="7110" marT="7110" marB="0" anchor="b"/>
                </a:tc>
                <a:tc>
                  <a:txBody>
                    <a:bodyPr/>
                    <a:lstStyle/>
                    <a:p>
                      <a:pPr algn="ctr" fontAlgn="ctr"/>
                      <a:r>
                        <a:rPr lang="es-ES" sz="1200" u="none" strike="noStrike" dirty="0"/>
                        <a:t> $                   550,28 </a:t>
                      </a:r>
                      <a:endParaRPr lang="es-ES" sz="1200" b="0" i="0" u="none" strike="noStrike" dirty="0">
                        <a:solidFill>
                          <a:srgbClr val="000000"/>
                        </a:solidFill>
                        <a:latin typeface="Calibri"/>
                      </a:endParaRPr>
                    </a:p>
                  </a:txBody>
                  <a:tcPr marL="7110" marR="7110" marT="7110" marB="0" anchor="ctr"/>
                </a:tc>
              </a:tr>
              <a:tr h="257377">
                <a:tc>
                  <a:txBody>
                    <a:bodyPr/>
                    <a:lstStyle/>
                    <a:p>
                      <a:pPr algn="l" fontAlgn="b"/>
                      <a:r>
                        <a:rPr lang="es-ES" sz="1200" u="none" strike="noStrike" dirty="0"/>
                        <a:t>Xalatlaco </a:t>
                      </a:r>
                      <a:endParaRPr lang="es-ES" sz="1200" b="0" i="0" u="none" strike="noStrike" dirty="0">
                        <a:solidFill>
                          <a:srgbClr val="000000"/>
                        </a:solidFill>
                        <a:latin typeface="Calibri"/>
                      </a:endParaRPr>
                    </a:p>
                  </a:txBody>
                  <a:tcPr marL="7110" marR="7110" marT="7110" marB="0" anchor="b"/>
                </a:tc>
                <a:tc>
                  <a:txBody>
                    <a:bodyPr/>
                    <a:lstStyle/>
                    <a:p>
                      <a:pPr algn="l" fontAlgn="b"/>
                      <a:r>
                        <a:rPr lang="es-ES" sz="1200" u="none" strike="noStrike" dirty="0"/>
                        <a:t> $                   260,72 </a:t>
                      </a:r>
                      <a:endParaRPr lang="es-ES" sz="1200" b="0" i="0" u="none" strike="noStrike" dirty="0">
                        <a:solidFill>
                          <a:srgbClr val="000000"/>
                        </a:solidFill>
                        <a:latin typeface="Calibri"/>
                      </a:endParaRPr>
                    </a:p>
                  </a:txBody>
                  <a:tcPr marL="7110" marR="7110" marT="7110" marB="0" anchor="b"/>
                </a:tc>
              </a:tr>
            </a:tbl>
          </a:graphicData>
        </a:graphic>
      </p:graphicFrame>
      <p:sp>
        <p:nvSpPr>
          <p:cNvPr id="8" name="Título 1"/>
          <p:cNvSpPr txBox="1">
            <a:spLocks/>
          </p:cNvSpPr>
          <p:nvPr/>
        </p:nvSpPr>
        <p:spPr>
          <a:xfrm>
            <a:off x="923409" y="460173"/>
            <a:ext cx="9166163" cy="860048"/>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i="0" kern="1200" cap="none">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200" b="1" dirty="0" smtClean="0">
                <a:solidFill>
                  <a:srgbClr val="C00000"/>
                </a:solidFill>
              </a:rPr>
              <a:t>2.2.3. Características económicas</a:t>
            </a:r>
            <a:endParaRPr lang="es-MX" sz="3200" b="1" dirty="0">
              <a:solidFill>
                <a:srgbClr val="C00000"/>
              </a:solidFill>
            </a:endParaRPr>
          </a:p>
        </p:txBody>
      </p:sp>
      <p:pic>
        <p:nvPicPr>
          <p:cNvPr id="3" name="Imagen 2"/>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533483" y="2184813"/>
            <a:ext cx="5344385" cy="3445612"/>
          </a:xfrm>
          <a:prstGeom prst="rect">
            <a:avLst/>
          </a:prstGeom>
        </p:spPr>
      </p:pic>
      <p:sp>
        <p:nvSpPr>
          <p:cNvPr id="7" name="CuadroTexto 6"/>
          <p:cNvSpPr txBox="1"/>
          <p:nvPr/>
        </p:nvSpPr>
        <p:spPr>
          <a:xfrm>
            <a:off x="1729222" y="5666610"/>
            <a:ext cx="5315319" cy="307777"/>
          </a:xfrm>
          <a:prstGeom prst="rect">
            <a:avLst/>
          </a:prstGeom>
          <a:noFill/>
        </p:spPr>
        <p:txBody>
          <a:bodyPr wrap="square" rtlCol="0">
            <a:spAutoFit/>
          </a:bodyPr>
          <a:lstStyle/>
          <a:p>
            <a:r>
              <a:rPr lang="es-MX" sz="1400" dirty="0" smtClean="0"/>
              <a:t>Fuente: Instituto Nacional de Estadística y Geografía</a:t>
            </a:r>
            <a:endParaRPr lang="es-MX" sz="1400" dirty="0"/>
          </a:p>
        </p:txBody>
      </p:sp>
    </p:spTree>
    <p:extLst>
      <p:ext uri="{BB962C8B-B14F-4D97-AF65-F5344CB8AC3E}">
        <p14:creationId xmlns:p14="http://schemas.microsoft.com/office/powerpoint/2010/main" val="15379233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figur vor poster"/>
          <p:cNvSpPr>
            <a:spLocks noChangeAspect="1" noChangeArrowheads="1"/>
          </p:cNvSpPr>
          <p:nvPr/>
        </p:nvSpPr>
        <p:spPr bwMode="auto">
          <a:xfrm>
            <a:off x="7436069" y="2632840"/>
            <a:ext cx="2617068" cy="26170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9" name="AutoShape 6" descr="Aula icono grati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2" name="Marcador de número de diapositiva 1"/>
          <p:cNvSpPr>
            <a:spLocks noGrp="1"/>
          </p:cNvSpPr>
          <p:nvPr>
            <p:ph type="sldNum" sz="quarter" idx="12"/>
          </p:nvPr>
        </p:nvSpPr>
        <p:spPr/>
        <p:txBody>
          <a:bodyPr/>
          <a:lstStyle/>
          <a:p>
            <a:pPr rtl="0"/>
            <a:fld id="{CA8D9AD5-F248-4919-864A-CFD76CC027D6}" type="slidenum">
              <a:rPr lang="es-ES" noProof="0" smtClean="0"/>
              <a:pPr rtl="0"/>
              <a:t>2</a:t>
            </a:fld>
            <a:endParaRPr lang="es-ES" noProof="0" dirty="0"/>
          </a:p>
        </p:txBody>
      </p:sp>
      <p:sp>
        <p:nvSpPr>
          <p:cNvPr id="13" name="Título 5"/>
          <p:cNvSpPr txBox="1">
            <a:spLocks/>
          </p:cNvSpPr>
          <p:nvPr/>
        </p:nvSpPr>
        <p:spPr>
          <a:xfrm>
            <a:off x="980636" y="536193"/>
            <a:ext cx="8825658" cy="831456"/>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i="0" kern="1200" cap="none">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rgbClr val="B01513"/>
                </a:solidFill>
              </a:rPr>
              <a:t>PRESENTACIÓN</a:t>
            </a:r>
            <a:endParaRPr lang="es-MX" b="1" dirty="0">
              <a:solidFill>
                <a:srgbClr val="B01513"/>
              </a:solidFill>
            </a:endParaRPr>
          </a:p>
        </p:txBody>
      </p:sp>
      <p:sp>
        <p:nvSpPr>
          <p:cNvPr id="3" name="Rectángulo 2"/>
          <p:cNvSpPr/>
          <p:nvPr/>
        </p:nvSpPr>
        <p:spPr>
          <a:xfrm>
            <a:off x="4178519" y="1801042"/>
            <a:ext cx="7012220" cy="3139321"/>
          </a:xfrm>
          <a:prstGeom prst="rect">
            <a:avLst/>
          </a:prstGeom>
        </p:spPr>
        <p:txBody>
          <a:bodyPr wrap="square">
            <a:spAutoFit/>
          </a:bodyPr>
          <a:lstStyle/>
          <a:p>
            <a:pPr algn="just">
              <a:defRPr/>
            </a:pPr>
            <a:r>
              <a:rPr lang="es-MX" dirty="0"/>
              <a:t>El material se presenta de acuerdo con la </a:t>
            </a:r>
            <a:r>
              <a:rPr lang="es-MX" dirty="0" smtClean="0"/>
              <a:t>asignatura de </a:t>
            </a:r>
            <a:r>
              <a:rPr lang="es-MX" dirty="0"/>
              <a:t>Estructura Económica Regional y pertenece a la unidad de competencia dos, en la </a:t>
            </a:r>
            <a:r>
              <a:rPr lang="es-MX" dirty="0" smtClean="0"/>
              <a:t>cual el alumno </a:t>
            </a:r>
            <a:r>
              <a:rPr lang="es-MX" dirty="0" smtClean="0">
                <a:ea typeface="Verdana" panose="020B0604030504040204" pitchFamily="34" charset="0"/>
                <a:cs typeface="Verdana" panose="020B0604030504040204" pitchFamily="34" charset="0"/>
              </a:rPr>
              <a:t>identificará </a:t>
            </a:r>
            <a:r>
              <a:rPr lang="es-MX" dirty="0">
                <a:ea typeface="Verdana" panose="020B0604030504040204" pitchFamily="34" charset="0"/>
                <a:cs typeface="Verdana" panose="020B0604030504040204" pitchFamily="34" charset="0"/>
              </a:rPr>
              <a:t>los determinantes del </a:t>
            </a:r>
            <a:r>
              <a:rPr lang="es-MX" dirty="0"/>
              <a:t>desarrollo nacional y regional, mediante el análisis comparado interregional, en busca de los mecanismos que propicien un desarrollo regional equilibrado. El tema a exponer es el tema </a:t>
            </a:r>
            <a:r>
              <a:rPr lang="es-MX" dirty="0" smtClean="0"/>
              <a:t>cuatro: </a:t>
            </a:r>
            <a:r>
              <a:rPr lang="es-MX" dirty="0"/>
              <a:t>“Aplicación del modelo gravitacional (Población, PBT y Valor Agregado Censal</a:t>
            </a:r>
            <a:r>
              <a:rPr lang="es-MX" dirty="0" smtClean="0"/>
              <a:t>)”.</a:t>
            </a:r>
          </a:p>
          <a:p>
            <a:pPr lvl="0" algn="just">
              <a:defRPr/>
            </a:pPr>
            <a:endParaRPr lang="es-MX" dirty="0" smtClean="0"/>
          </a:p>
          <a:p>
            <a:pPr lvl="0" algn="just">
              <a:defRPr/>
            </a:pPr>
            <a:endParaRPr lang="es-MX" dirty="0"/>
          </a:p>
        </p:txBody>
      </p:sp>
      <p:sp>
        <p:nvSpPr>
          <p:cNvPr id="10" name="Rectángulo 9"/>
          <p:cNvSpPr/>
          <p:nvPr/>
        </p:nvSpPr>
        <p:spPr>
          <a:xfrm>
            <a:off x="980636" y="5873966"/>
            <a:ext cx="10210103" cy="577081"/>
          </a:xfrm>
          <a:prstGeom prst="rect">
            <a:avLst/>
          </a:prstGeom>
        </p:spPr>
        <p:txBody>
          <a:bodyPr wrap="square">
            <a:spAutoFit/>
          </a:bodyPr>
          <a:lstStyle/>
          <a:p>
            <a:pPr algn="just"/>
            <a:r>
              <a:rPr lang="es-MX" sz="1050" dirty="0" smtClean="0"/>
              <a:t>*Las imágenes, iconos y diseños de plantillas </a:t>
            </a:r>
            <a:r>
              <a:rPr lang="es-MX" sz="1050" dirty="0"/>
              <a:t>utilizados en este material </a:t>
            </a:r>
            <a:r>
              <a:rPr lang="es-MX" sz="1050" dirty="0" smtClean="0"/>
              <a:t>pertenecen a Freepik desde </a:t>
            </a:r>
            <a:r>
              <a:rPr lang="es-MX" sz="1050" dirty="0" smtClean="0">
                <a:hlinkClick r:id="rId3"/>
              </a:rPr>
              <a:t>www.flaticon.com</a:t>
            </a:r>
            <a:r>
              <a:rPr lang="es-MX" sz="1050" dirty="0" smtClean="0"/>
              <a:t>, a los colaboradores de </a:t>
            </a:r>
            <a:r>
              <a:rPr lang="es-MX" sz="1050" b="1" u="sng" dirty="0" smtClean="0"/>
              <a:t>stock.adobe.com. </a:t>
            </a:r>
            <a:r>
              <a:rPr lang="es-MX" sz="1050" b="1" dirty="0" smtClean="0"/>
              <a:t>y a </a:t>
            </a:r>
            <a:r>
              <a:rPr lang="es-MX" sz="1050" b="1" u="sng" dirty="0" smtClean="0"/>
              <a:t>www.showeet.com</a:t>
            </a:r>
            <a:endParaRPr lang="es-MX" sz="1050" b="1" u="sng" dirty="0"/>
          </a:p>
          <a:p>
            <a:pPr algn="just"/>
            <a:endParaRPr lang="es-MX" sz="1050" dirty="0"/>
          </a:p>
        </p:txBody>
      </p:sp>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9167" y="1801042"/>
            <a:ext cx="3141154" cy="3385179"/>
          </a:xfrm>
          <a:prstGeom prst="rect">
            <a:avLst/>
          </a:prstGeom>
          <a:ln>
            <a:noFill/>
          </a:ln>
          <a:effectLst>
            <a:softEdge rad="112500"/>
          </a:effectLst>
        </p:spPr>
      </p:pic>
      <p:sp>
        <p:nvSpPr>
          <p:cNvPr id="6" name="Rectángulo 5"/>
          <p:cNvSpPr/>
          <p:nvPr/>
        </p:nvSpPr>
        <p:spPr>
          <a:xfrm>
            <a:off x="4256540" y="4539890"/>
            <a:ext cx="6934199" cy="646331"/>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algn="ctr"/>
            <a:r>
              <a:rPr lang="es-MX" dirty="0"/>
              <a:t>Objetivo:</a:t>
            </a:r>
          </a:p>
          <a:p>
            <a:pPr algn="ctr"/>
            <a:r>
              <a:rPr lang="es-MX" dirty="0"/>
              <a:t>Aplicar el Modelo Gravitacional en los lugares centrales.</a:t>
            </a:r>
          </a:p>
        </p:txBody>
      </p:sp>
    </p:spTree>
    <p:extLst>
      <p:ext uri="{BB962C8B-B14F-4D97-AF65-F5344CB8AC3E}">
        <p14:creationId xmlns:p14="http://schemas.microsoft.com/office/powerpoint/2010/main" val="41760517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980559" y="388508"/>
            <a:ext cx="9166163" cy="860048"/>
          </a:xfrm>
        </p:spPr>
        <p:txBody>
          <a:bodyPr/>
          <a:lstStyle/>
          <a:p>
            <a:r>
              <a:rPr lang="es-MX" b="1" dirty="0" smtClean="0">
                <a:solidFill>
                  <a:srgbClr val="C00000"/>
                </a:solidFill>
              </a:rPr>
              <a:t>2.2.3. Características económicas</a:t>
            </a:r>
            <a:endParaRPr lang="es-MX" b="1" dirty="0">
              <a:solidFill>
                <a:srgbClr val="C00000"/>
              </a:solidFill>
            </a:endParaRPr>
          </a:p>
        </p:txBody>
      </p:sp>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20</a:t>
            </a:fld>
            <a:endParaRPr lang="en-US" dirty="0">
              <a:solidFill>
                <a:prstClr val="white">
                  <a:tint val="75000"/>
                </a:prstClr>
              </a:solidFill>
            </a:endParaRPr>
          </a:p>
        </p:txBody>
      </p:sp>
      <p:graphicFrame>
        <p:nvGraphicFramePr>
          <p:cNvPr id="5" name="5 Tabla"/>
          <p:cNvGraphicFramePr>
            <a:graphicFrameLocks noGrp="1"/>
          </p:cNvGraphicFramePr>
          <p:nvPr>
            <p:extLst>
              <p:ext uri="{D42A27DB-BD31-4B8C-83A1-F6EECF244321}">
                <p14:modId xmlns:p14="http://schemas.microsoft.com/office/powerpoint/2010/main" val="3056731141"/>
              </p:ext>
            </p:extLst>
          </p:nvPr>
        </p:nvGraphicFramePr>
        <p:xfrm>
          <a:off x="2686050" y="1881535"/>
          <a:ext cx="6286544" cy="2080260"/>
        </p:xfrm>
        <a:graphic>
          <a:graphicData uri="http://schemas.openxmlformats.org/drawingml/2006/table">
            <a:tbl>
              <a:tblPr>
                <a:tableStyleId>{69C7853C-536D-4A76-A0AE-DD22124D55A5}</a:tableStyleId>
              </a:tblPr>
              <a:tblGrid>
                <a:gridCol w="682233"/>
                <a:gridCol w="2344953"/>
                <a:gridCol w="3259358"/>
              </a:tblGrid>
              <a:tr h="190500">
                <a:tc gridSpan="3">
                  <a:txBody>
                    <a:bodyPr/>
                    <a:lstStyle/>
                    <a:p>
                      <a:pPr algn="ctr">
                        <a:lnSpc>
                          <a:spcPct val="150000"/>
                        </a:lnSpc>
                        <a:spcAft>
                          <a:spcPts val="0"/>
                        </a:spcAft>
                      </a:pPr>
                      <a:r>
                        <a:rPr lang="es-ES" sz="800" dirty="0"/>
                        <a:t>COEFICIENTES DE ESPECIALIZACIÒN(GENERAL) EN LA ZONA </a:t>
                      </a:r>
                      <a:r>
                        <a:rPr lang="es-ES" sz="800" dirty="0" smtClean="0"/>
                        <a:t>(2015)</a:t>
                      </a:r>
                      <a:endParaRPr lang="es-ES" sz="1200" dirty="0">
                        <a:latin typeface="Arial"/>
                        <a:ea typeface="Calibri"/>
                        <a:cs typeface="Times New Roman"/>
                      </a:endParaRPr>
                    </a:p>
                  </a:txBody>
                  <a:tcPr marL="44450" marR="44450" marT="0" marB="0" anchor="b"/>
                </a:tc>
                <a:tc hMerge="1">
                  <a:txBody>
                    <a:bodyPr/>
                    <a:lstStyle/>
                    <a:p>
                      <a:endParaRPr lang="es-ES"/>
                    </a:p>
                  </a:txBody>
                  <a:tcPr/>
                </a:tc>
                <a:tc hMerge="1">
                  <a:txBody>
                    <a:bodyPr/>
                    <a:lstStyle/>
                    <a:p>
                      <a:endParaRPr lang="es-ES"/>
                    </a:p>
                  </a:txBody>
                  <a:tcPr/>
                </a:tc>
              </a:tr>
              <a:tr h="285750">
                <a:tc>
                  <a:txBody>
                    <a:bodyPr/>
                    <a:lstStyle/>
                    <a:p>
                      <a:pPr algn="r">
                        <a:lnSpc>
                          <a:spcPct val="150000"/>
                        </a:lnSpc>
                        <a:spcAft>
                          <a:spcPts val="0"/>
                        </a:spcAft>
                      </a:pPr>
                      <a:r>
                        <a:rPr lang="es-ES" sz="800" dirty="0"/>
                        <a:t>477,44</a:t>
                      </a:r>
                      <a:endParaRPr lang="es-ES" sz="1200" dirty="0">
                        <a:latin typeface="Arial"/>
                        <a:ea typeface="Calibri"/>
                        <a:cs typeface="Times New Roman"/>
                      </a:endParaRPr>
                    </a:p>
                  </a:txBody>
                  <a:tcPr marL="44450" marR="44450" marT="0" marB="0" anchor="b"/>
                </a:tc>
                <a:tc>
                  <a:txBody>
                    <a:bodyPr/>
                    <a:lstStyle/>
                    <a:p>
                      <a:pPr>
                        <a:lnSpc>
                          <a:spcPct val="150000"/>
                        </a:lnSpc>
                        <a:spcAft>
                          <a:spcPts val="0"/>
                        </a:spcAft>
                      </a:pPr>
                      <a:r>
                        <a:rPr lang="es-ES" sz="800" dirty="0"/>
                        <a:t>La Magdalena Contreras</a:t>
                      </a:r>
                      <a:endParaRPr lang="es-ES" sz="1200" dirty="0">
                        <a:latin typeface="Arial"/>
                        <a:ea typeface="Calibri"/>
                        <a:cs typeface="Times New Roman"/>
                      </a:endParaRPr>
                    </a:p>
                  </a:txBody>
                  <a:tcPr marL="44450" marR="44450" marT="0" marB="0" anchor="b"/>
                </a:tc>
                <a:tc>
                  <a:txBody>
                    <a:bodyPr/>
                    <a:lstStyle/>
                    <a:p>
                      <a:pPr>
                        <a:lnSpc>
                          <a:spcPct val="150000"/>
                        </a:lnSpc>
                        <a:spcAft>
                          <a:spcPts val="0"/>
                        </a:spcAft>
                      </a:pPr>
                      <a:r>
                        <a:rPr lang="es-ES" sz="800" dirty="0"/>
                        <a:t>3341 Fabricación de computadoras y equipo periférico</a:t>
                      </a:r>
                      <a:endParaRPr lang="es-ES" sz="1200" dirty="0">
                        <a:latin typeface="Arial"/>
                        <a:ea typeface="Calibri"/>
                        <a:cs typeface="Times New Roman"/>
                      </a:endParaRPr>
                    </a:p>
                  </a:txBody>
                  <a:tcPr marL="44450" marR="44450" marT="0" marB="0"/>
                </a:tc>
              </a:tr>
              <a:tr h="190500">
                <a:tc>
                  <a:txBody>
                    <a:bodyPr/>
                    <a:lstStyle/>
                    <a:p>
                      <a:pPr algn="r">
                        <a:lnSpc>
                          <a:spcPct val="150000"/>
                        </a:lnSpc>
                        <a:spcAft>
                          <a:spcPts val="0"/>
                        </a:spcAft>
                      </a:pPr>
                      <a:r>
                        <a:rPr lang="es-ES" sz="800" dirty="0"/>
                        <a:t>430,61</a:t>
                      </a:r>
                      <a:endParaRPr lang="es-ES" sz="1200" dirty="0">
                        <a:latin typeface="Arial"/>
                        <a:ea typeface="Calibri"/>
                        <a:cs typeface="Times New Roman"/>
                      </a:endParaRPr>
                    </a:p>
                  </a:txBody>
                  <a:tcPr marL="44450" marR="44450" marT="0" marB="0" anchor="b"/>
                </a:tc>
                <a:tc>
                  <a:txBody>
                    <a:bodyPr/>
                    <a:lstStyle/>
                    <a:p>
                      <a:pPr>
                        <a:lnSpc>
                          <a:spcPct val="150000"/>
                        </a:lnSpc>
                        <a:spcAft>
                          <a:spcPts val="0"/>
                        </a:spcAft>
                      </a:pPr>
                      <a:r>
                        <a:rPr lang="es-ES" sz="800" dirty="0"/>
                        <a:t>Juchitepec</a:t>
                      </a:r>
                      <a:endParaRPr lang="es-ES" sz="1200" dirty="0">
                        <a:latin typeface="Arial"/>
                        <a:ea typeface="Calibri"/>
                        <a:cs typeface="Times New Roman"/>
                      </a:endParaRPr>
                    </a:p>
                  </a:txBody>
                  <a:tcPr marL="44450" marR="44450" marT="0" marB="0" anchor="b"/>
                </a:tc>
                <a:tc>
                  <a:txBody>
                    <a:bodyPr/>
                    <a:lstStyle/>
                    <a:p>
                      <a:pPr>
                        <a:lnSpc>
                          <a:spcPct val="150000"/>
                        </a:lnSpc>
                        <a:spcAft>
                          <a:spcPts val="0"/>
                        </a:spcAft>
                      </a:pPr>
                      <a:r>
                        <a:rPr lang="es-ES" sz="800" dirty="0"/>
                        <a:t>3274 Fabricación de cal, yeso y productos de yeso</a:t>
                      </a:r>
                      <a:endParaRPr lang="es-ES" sz="1200" dirty="0">
                        <a:latin typeface="Arial"/>
                        <a:ea typeface="Calibri"/>
                        <a:cs typeface="Times New Roman"/>
                      </a:endParaRPr>
                    </a:p>
                  </a:txBody>
                  <a:tcPr marL="44450" marR="44450" marT="0" marB="0"/>
                </a:tc>
              </a:tr>
              <a:tr h="285750">
                <a:tc>
                  <a:txBody>
                    <a:bodyPr/>
                    <a:lstStyle/>
                    <a:p>
                      <a:pPr algn="r">
                        <a:lnSpc>
                          <a:spcPct val="150000"/>
                        </a:lnSpc>
                        <a:spcAft>
                          <a:spcPts val="0"/>
                        </a:spcAft>
                      </a:pPr>
                      <a:r>
                        <a:rPr lang="es-ES" sz="800" dirty="0"/>
                        <a:t>206,25</a:t>
                      </a:r>
                      <a:endParaRPr lang="es-ES" sz="1200" dirty="0">
                        <a:latin typeface="Arial"/>
                        <a:ea typeface="Calibri"/>
                        <a:cs typeface="Times New Roman"/>
                      </a:endParaRPr>
                    </a:p>
                  </a:txBody>
                  <a:tcPr marL="44450" marR="44450" marT="0" marB="0" anchor="b"/>
                </a:tc>
                <a:tc>
                  <a:txBody>
                    <a:bodyPr/>
                    <a:lstStyle/>
                    <a:p>
                      <a:pPr>
                        <a:lnSpc>
                          <a:spcPct val="150000"/>
                        </a:lnSpc>
                        <a:spcAft>
                          <a:spcPts val="0"/>
                        </a:spcAft>
                      </a:pPr>
                      <a:r>
                        <a:rPr lang="es-ES" sz="800" dirty="0"/>
                        <a:t>Huixquilucan</a:t>
                      </a:r>
                      <a:endParaRPr lang="es-ES" sz="1200" dirty="0">
                        <a:latin typeface="Arial"/>
                        <a:ea typeface="Calibri"/>
                        <a:cs typeface="Times New Roman"/>
                      </a:endParaRPr>
                    </a:p>
                  </a:txBody>
                  <a:tcPr marL="44450" marR="44450" marT="0" marB="0" anchor="b"/>
                </a:tc>
                <a:tc>
                  <a:txBody>
                    <a:bodyPr/>
                    <a:lstStyle/>
                    <a:p>
                      <a:pPr>
                        <a:lnSpc>
                          <a:spcPct val="150000"/>
                        </a:lnSpc>
                        <a:spcAft>
                          <a:spcPts val="0"/>
                        </a:spcAft>
                      </a:pPr>
                      <a:r>
                        <a:rPr lang="es-ES" sz="800" dirty="0"/>
                        <a:t>3117 Preparación y envasado de pescados y mariscos</a:t>
                      </a:r>
                      <a:endParaRPr lang="es-ES" sz="1200" dirty="0">
                        <a:latin typeface="Arial"/>
                        <a:ea typeface="Calibri"/>
                        <a:cs typeface="Times New Roman"/>
                      </a:endParaRPr>
                    </a:p>
                  </a:txBody>
                  <a:tcPr marL="44450" marR="44450" marT="0" marB="0"/>
                </a:tc>
              </a:tr>
              <a:tr h="190500">
                <a:tc>
                  <a:txBody>
                    <a:bodyPr/>
                    <a:lstStyle/>
                    <a:p>
                      <a:pPr algn="r">
                        <a:lnSpc>
                          <a:spcPct val="150000"/>
                        </a:lnSpc>
                        <a:spcAft>
                          <a:spcPts val="0"/>
                        </a:spcAft>
                      </a:pPr>
                      <a:r>
                        <a:rPr lang="es-ES" sz="800" dirty="0"/>
                        <a:t>0,00</a:t>
                      </a:r>
                      <a:endParaRPr lang="es-ES" sz="1200" dirty="0">
                        <a:latin typeface="Arial"/>
                        <a:ea typeface="Calibri"/>
                        <a:cs typeface="Times New Roman"/>
                      </a:endParaRPr>
                    </a:p>
                  </a:txBody>
                  <a:tcPr marL="44450" marR="44450" marT="0" marB="0"/>
                </a:tc>
                <a:tc>
                  <a:txBody>
                    <a:bodyPr/>
                    <a:lstStyle/>
                    <a:p>
                      <a:pPr>
                        <a:lnSpc>
                          <a:spcPct val="150000"/>
                        </a:lnSpc>
                        <a:spcAft>
                          <a:spcPts val="0"/>
                        </a:spcAft>
                      </a:pPr>
                      <a:r>
                        <a:rPr lang="es-ES" sz="800" dirty="0" smtClean="0"/>
                        <a:t>Tláhuac</a:t>
                      </a:r>
                      <a:endParaRPr lang="es-ES" sz="1200" dirty="0">
                        <a:latin typeface="Arial"/>
                        <a:ea typeface="Calibri"/>
                        <a:cs typeface="Times New Roman"/>
                      </a:endParaRPr>
                    </a:p>
                  </a:txBody>
                  <a:tcPr marL="44450" marR="44450" marT="0" marB="0" anchor="b"/>
                </a:tc>
                <a:tc>
                  <a:txBody>
                    <a:bodyPr/>
                    <a:lstStyle/>
                    <a:p>
                      <a:pPr>
                        <a:lnSpc>
                          <a:spcPct val="150000"/>
                        </a:lnSpc>
                        <a:spcAft>
                          <a:spcPts val="0"/>
                        </a:spcAft>
                      </a:pPr>
                      <a:r>
                        <a:rPr lang="es-ES" sz="800" dirty="0"/>
                        <a:t>4921 Servicios de </a:t>
                      </a:r>
                      <a:r>
                        <a:rPr lang="es-ES" sz="800" dirty="0" smtClean="0"/>
                        <a:t>mensajería </a:t>
                      </a:r>
                      <a:r>
                        <a:rPr lang="es-ES" sz="800" dirty="0"/>
                        <a:t>y paquetería foránea</a:t>
                      </a:r>
                      <a:endParaRPr lang="es-ES" sz="1200" dirty="0">
                        <a:latin typeface="Arial"/>
                        <a:ea typeface="Calibri"/>
                        <a:cs typeface="Times New Roman"/>
                      </a:endParaRPr>
                    </a:p>
                  </a:txBody>
                  <a:tcPr marL="44450" marR="44450" marT="0" marB="0"/>
                </a:tc>
              </a:tr>
              <a:tr h="285750">
                <a:tc>
                  <a:txBody>
                    <a:bodyPr/>
                    <a:lstStyle/>
                    <a:p>
                      <a:pPr algn="r">
                        <a:lnSpc>
                          <a:spcPct val="150000"/>
                        </a:lnSpc>
                        <a:spcAft>
                          <a:spcPts val="0"/>
                        </a:spcAft>
                      </a:pPr>
                      <a:r>
                        <a:rPr lang="es-ES" sz="800" dirty="0"/>
                        <a:t>0,00</a:t>
                      </a:r>
                      <a:endParaRPr lang="es-ES" sz="1200" dirty="0">
                        <a:latin typeface="Arial"/>
                        <a:ea typeface="Calibri"/>
                        <a:cs typeface="Times New Roman"/>
                      </a:endParaRPr>
                    </a:p>
                  </a:txBody>
                  <a:tcPr marL="44450" marR="44450" marT="0" marB="0"/>
                </a:tc>
                <a:tc>
                  <a:txBody>
                    <a:bodyPr/>
                    <a:lstStyle/>
                    <a:p>
                      <a:pPr>
                        <a:lnSpc>
                          <a:spcPct val="150000"/>
                        </a:lnSpc>
                        <a:spcAft>
                          <a:spcPts val="0"/>
                        </a:spcAft>
                      </a:pPr>
                      <a:r>
                        <a:rPr lang="es-ES" sz="800" dirty="0"/>
                        <a:t>Tlalpan</a:t>
                      </a:r>
                      <a:endParaRPr lang="es-ES" sz="1200" dirty="0">
                        <a:latin typeface="Arial"/>
                        <a:ea typeface="Calibri"/>
                        <a:cs typeface="Times New Roman"/>
                      </a:endParaRPr>
                    </a:p>
                  </a:txBody>
                  <a:tcPr marL="44450" marR="44450" marT="0" marB="0" anchor="b"/>
                </a:tc>
                <a:tc>
                  <a:txBody>
                    <a:bodyPr/>
                    <a:lstStyle/>
                    <a:p>
                      <a:pPr>
                        <a:lnSpc>
                          <a:spcPct val="150000"/>
                        </a:lnSpc>
                        <a:spcAft>
                          <a:spcPts val="0"/>
                        </a:spcAft>
                      </a:pPr>
                      <a:r>
                        <a:rPr lang="es-ES" sz="800" dirty="0"/>
                        <a:t>4312 Comercio al por mayor de bebidas, hielo y tabaco</a:t>
                      </a:r>
                      <a:endParaRPr lang="es-ES" sz="1200" dirty="0">
                        <a:latin typeface="Arial"/>
                        <a:ea typeface="Calibri"/>
                        <a:cs typeface="Times New Roman"/>
                      </a:endParaRPr>
                    </a:p>
                  </a:txBody>
                  <a:tcPr marL="44450" marR="44450" marT="0" marB="0"/>
                </a:tc>
              </a:tr>
              <a:tr h="285750">
                <a:tc>
                  <a:txBody>
                    <a:bodyPr/>
                    <a:lstStyle/>
                    <a:p>
                      <a:pPr algn="r">
                        <a:lnSpc>
                          <a:spcPct val="150000"/>
                        </a:lnSpc>
                        <a:spcAft>
                          <a:spcPts val="0"/>
                        </a:spcAft>
                      </a:pPr>
                      <a:r>
                        <a:rPr lang="es-ES" sz="800" dirty="0"/>
                        <a:t>0,00</a:t>
                      </a:r>
                      <a:endParaRPr lang="es-ES" sz="1200" dirty="0">
                        <a:latin typeface="Arial"/>
                        <a:ea typeface="Calibri"/>
                        <a:cs typeface="Times New Roman"/>
                      </a:endParaRPr>
                    </a:p>
                  </a:txBody>
                  <a:tcPr marL="44450" marR="44450" marT="0" marB="0"/>
                </a:tc>
                <a:tc>
                  <a:txBody>
                    <a:bodyPr/>
                    <a:lstStyle/>
                    <a:p>
                      <a:pPr>
                        <a:lnSpc>
                          <a:spcPct val="150000"/>
                        </a:lnSpc>
                        <a:spcAft>
                          <a:spcPts val="0"/>
                        </a:spcAft>
                      </a:pPr>
                      <a:r>
                        <a:rPr lang="es-ES" sz="800" dirty="0"/>
                        <a:t>Benito </a:t>
                      </a:r>
                      <a:r>
                        <a:rPr lang="es-ES" sz="800" dirty="0" smtClean="0"/>
                        <a:t>Juárez</a:t>
                      </a:r>
                      <a:endParaRPr lang="es-ES" sz="1200" dirty="0">
                        <a:latin typeface="Arial"/>
                        <a:ea typeface="Calibri"/>
                        <a:cs typeface="Times New Roman"/>
                      </a:endParaRPr>
                    </a:p>
                  </a:txBody>
                  <a:tcPr marL="44450" marR="44450" marT="0" marB="0" anchor="b"/>
                </a:tc>
                <a:tc>
                  <a:txBody>
                    <a:bodyPr/>
                    <a:lstStyle/>
                    <a:p>
                      <a:pPr>
                        <a:lnSpc>
                          <a:spcPct val="150000"/>
                        </a:lnSpc>
                        <a:spcAft>
                          <a:spcPts val="0"/>
                        </a:spcAft>
                      </a:pPr>
                      <a:r>
                        <a:rPr lang="es-ES" sz="800" dirty="0"/>
                        <a:t>3322 Fabricación de herramientas de mano sin motor y utensilios de cocina metálicos</a:t>
                      </a:r>
                      <a:endParaRPr lang="es-ES" sz="1200" dirty="0">
                        <a:latin typeface="Arial"/>
                        <a:ea typeface="Calibri"/>
                        <a:cs typeface="Times New Roman"/>
                      </a:endParaRPr>
                    </a:p>
                  </a:txBody>
                  <a:tcPr marL="44450" marR="44450" marT="0" marB="0"/>
                </a:tc>
              </a:tr>
              <a:tr h="285750">
                <a:tc>
                  <a:txBody>
                    <a:bodyPr/>
                    <a:lstStyle/>
                    <a:p>
                      <a:pPr algn="r">
                        <a:lnSpc>
                          <a:spcPct val="150000"/>
                        </a:lnSpc>
                        <a:spcAft>
                          <a:spcPts val="0"/>
                        </a:spcAft>
                      </a:pPr>
                      <a:r>
                        <a:rPr lang="es-ES" sz="800" dirty="0"/>
                        <a:t>0,00</a:t>
                      </a:r>
                      <a:endParaRPr lang="es-ES" sz="1200" dirty="0">
                        <a:latin typeface="Arial"/>
                        <a:ea typeface="Calibri"/>
                        <a:cs typeface="Times New Roman"/>
                      </a:endParaRPr>
                    </a:p>
                  </a:txBody>
                  <a:tcPr marL="44450" marR="44450" marT="0" marB="0" anchor="b"/>
                </a:tc>
                <a:tc>
                  <a:txBody>
                    <a:bodyPr/>
                    <a:lstStyle/>
                    <a:p>
                      <a:pPr>
                        <a:lnSpc>
                          <a:spcPct val="150000"/>
                        </a:lnSpc>
                        <a:spcAft>
                          <a:spcPts val="0"/>
                        </a:spcAft>
                      </a:pPr>
                      <a:r>
                        <a:rPr lang="es-ES" sz="800" dirty="0"/>
                        <a:t>Azcapotzalco</a:t>
                      </a:r>
                      <a:endParaRPr lang="es-ES" sz="1200" dirty="0">
                        <a:latin typeface="Arial"/>
                        <a:ea typeface="Calibri"/>
                        <a:cs typeface="Times New Roman"/>
                      </a:endParaRPr>
                    </a:p>
                  </a:txBody>
                  <a:tcPr marL="44450" marR="44450" marT="0" marB="0" anchor="b"/>
                </a:tc>
                <a:tc>
                  <a:txBody>
                    <a:bodyPr/>
                    <a:lstStyle/>
                    <a:p>
                      <a:pPr>
                        <a:lnSpc>
                          <a:spcPct val="150000"/>
                        </a:lnSpc>
                        <a:spcAft>
                          <a:spcPts val="0"/>
                        </a:spcAft>
                      </a:pPr>
                      <a:r>
                        <a:rPr lang="es-ES" sz="800" dirty="0"/>
                        <a:t>3252 Fabricación de resinas y hules sintéticos, y fibras químicas</a:t>
                      </a:r>
                      <a:endParaRPr lang="es-ES" sz="1200" dirty="0">
                        <a:latin typeface="Arial"/>
                        <a:ea typeface="Calibri"/>
                        <a:cs typeface="Times New Roman"/>
                      </a:endParaRPr>
                    </a:p>
                  </a:txBody>
                  <a:tcPr marL="44450" marR="44450" marT="0" marB="0"/>
                </a:tc>
              </a:tr>
            </a:tbl>
          </a:graphicData>
        </a:graphic>
      </p:graphicFrame>
      <p:grpSp>
        <p:nvGrpSpPr>
          <p:cNvPr id="3" name="Grupo 2"/>
          <p:cNvGrpSpPr/>
          <p:nvPr/>
        </p:nvGrpSpPr>
        <p:grpSpPr>
          <a:xfrm>
            <a:off x="1235644" y="4367700"/>
            <a:ext cx="9187356" cy="1709250"/>
            <a:chOff x="976805" y="4329600"/>
            <a:chExt cx="9187356" cy="1709250"/>
          </a:xfrm>
          <a:effectLst>
            <a:reflection blurRad="6350" stA="50000" endA="275" endPos="40000" dist="101600" dir="5400000" sy="-100000" algn="bl" rotWithShape="0"/>
          </a:effectLst>
        </p:grpSpPr>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6805" y="4329605"/>
              <a:ext cx="1709245" cy="1709245"/>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2705" y="4329604"/>
              <a:ext cx="1709245" cy="1709245"/>
            </a:xfrm>
            <a:prstGeom prst="rect">
              <a:avLst/>
            </a:prstGeom>
          </p:spPr>
        </p:pic>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48605" y="4329603"/>
              <a:ext cx="1709245" cy="170924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75233" y="4329602"/>
              <a:ext cx="1709245" cy="1709245"/>
            </a:xfrm>
            <a:prstGeom prst="rect">
              <a:avLst/>
            </a:prstGeom>
          </p:spPr>
        </p:pic>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1133" y="4329601"/>
              <a:ext cx="1709245" cy="1709245"/>
            </a:xfrm>
            <a:prstGeom prst="rect">
              <a:avLst/>
            </a:prstGeom>
          </p:spPr>
        </p:pic>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54916" y="4329600"/>
              <a:ext cx="1709245" cy="1709245"/>
            </a:xfrm>
            <a:prstGeom prst="rect">
              <a:avLst/>
            </a:prstGeom>
          </p:spPr>
        </p:pic>
      </p:grpSp>
      <p:sp>
        <p:nvSpPr>
          <p:cNvPr id="12" name="CuadroTexto 11"/>
          <p:cNvSpPr txBox="1"/>
          <p:nvPr/>
        </p:nvSpPr>
        <p:spPr>
          <a:xfrm>
            <a:off x="3398436" y="4010857"/>
            <a:ext cx="5315319" cy="307777"/>
          </a:xfrm>
          <a:prstGeom prst="rect">
            <a:avLst/>
          </a:prstGeom>
          <a:noFill/>
        </p:spPr>
        <p:txBody>
          <a:bodyPr wrap="square" rtlCol="0">
            <a:spAutoFit/>
          </a:bodyPr>
          <a:lstStyle/>
          <a:p>
            <a:r>
              <a:rPr lang="es-MX" sz="1400" dirty="0" smtClean="0"/>
              <a:t>Fuente: Instituto Nacional de Estadística y Geografía</a:t>
            </a:r>
            <a:endParaRPr lang="es-MX" sz="1400" dirty="0"/>
          </a:p>
        </p:txBody>
      </p:sp>
    </p:spTree>
    <p:extLst>
      <p:ext uri="{BB962C8B-B14F-4D97-AF65-F5344CB8AC3E}">
        <p14:creationId xmlns:p14="http://schemas.microsoft.com/office/powerpoint/2010/main" val="11773924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999609" y="619038"/>
            <a:ext cx="9166163" cy="860048"/>
          </a:xfrm>
          <a:prstGeom prst="rect">
            <a:avLst/>
          </a:prstGeom>
        </p:spPr>
        <p:txBody>
          <a:bodyPr vert="horz" lIns="91440" tIns="45720" rIns="91440" bIns="45720"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400" b="1" dirty="0" smtClean="0">
                <a:solidFill>
                  <a:srgbClr val="C00000"/>
                </a:solidFill>
              </a:rPr>
              <a:t>2.2.4. Tipo de empleo</a:t>
            </a:r>
            <a:endParaRPr lang="es-MX" sz="4400" b="1" dirty="0">
              <a:solidFill>
                <a:srgbClr val="C00000"/>
              </a:solidFill>
            </a:endParaRPr>
          </a:p>
        </p:txBody>
      </p:sp>
      <p:sp>
        <p:nvSpPr>
          <p:cNvPr id="7" name="3 Rectángulo"/>
          <p:cNvSpPr/>
          <p:nvPr/>
        </p:nvSpPr>
        <p:spPr>
          <a:xfrm>
            <a:off x="999609" y="1244739"/>
            <a:ext cx="10191130" cy="5170646"/>
          </a:xfrm>
          <a:prstGeom prst="rect">
            <a:avLst/>
          </a:prstGeom>
        </p:spPr>
        <p:txBody>
          <a:bodyPr wrap="square">
            <a:spAutoFit/>
          </a:bodyPr>
          <a:lstStyle/>
          <a:p>
            <a:pPr algn="just">
              <a:lnSpc>
                <a:spcPct val="150000"/>
              </a:lnSpc>
            </a:pPr>
            <a:endParaRPr lang="es-ES" sz="2000" dirty="0"/>
          </a:p>
          <a:p>
            <a:pPr marL="342900" indent="-342900" algn="just">
              <a:lnSpc>
                <a:spcPct val="150000"/>
              </a:lnSpc>
              <a:buAutoNum type="arabicPeriod"/>
            </a:pPr>
            <a:r>
              <a:rPr lang="es-ES" sz="2000" dirty="0"/>
              <a:t>A nivel Metropolitano, el 53% de las actividades generan excedentes de producción, mientras que el resto (47%) ocupan empleo para producción local.</a:t>
            </a:r>
          </a:p>
          <a:p>
            <a:pPr marL="342900" indent="-342900" algn="just">
              <a:lnSpc>
                <a:spcPct val="150000"/>
              </a:lnSpc>
              <a:buFontTx/>
              <a:buAutoNum type="arabicPeriod"/>
            </a:pPr>
            <a:endParaRPr lang="es-ES" sz="2000" dirty="0"/>
          </a:p>
          <a:p>
            <a:pPr marL="342900" indent="-342900" algn="just">
              <a:lnSpc>
                <a:spcPct val="150000"/>
              </a:lnSpc>
              <a:buFontTx/>
              <a:buAutoNum type="arabicPeriod"/>
            </a:pPr>
            <a:r>
              <a:rPr lang="es-ES" sz="2000" dirty="0"/>
              <a:t>Se clasificaron las actividades en sectores para calcular la participación en generación de empleo básico y no básico, siendo la industria manufacturera el sector predominante, seguido del comercio, servicios, minería y energía eléctrica obteniendo resultados similares para ambos tipos de empleo.   </a:t>
            </a:r>
          </a:p>
          <a:p>
            <a:pPr marL="342900" indent="-342900" algn="just">
              <a:lnSpc>
                <a:spcPct val="150000"/>
              </a:lnSpc>
              <a:buAutoNum type="arabicPeriod"/>
            </a:pPr>
            <a:endParaRPr lang="es-ES" sz="2000" dirty="0"/>
          </a:p>
          <a:p>
            <a:pPr algn="just">
              <a:lnSpc>
                <a:spcPct val="150000"/>
              </a:lnSpc>
            </a:pPr>
            <a:endParaRPr lang="es-ES" sz="2000" dirty="0"/>
          </a:p>
        </p:txBody>
      </p:sp>
      <p:sp>
        <p:nvSpPr>
          <p:cNvPr id="2" name="Marcador de número de diapositiva 1"/>
          <p:cNvSpPr>
            <a:spLocks noGrp="1"/>
          </p:cNvSpPr>
          <p:nvPr>
            <p:ph type="sldNum" sz="quarter" idx="12"/>
          </p:nvPr>
        </p:nvSpPr>
        <p:spPr/>
        <p:txBody>
          <a:bodyPr/>
          <a:lstStyle/>
          <a:p>
            <a:fld id="{D57F1E4F-1CFF-5643-939E-02111984F565}" type="slidenum">
              <a:rPr lang="en-US" smtClean="0">
                <a:solidFill>
                  <a:prstClr val="white">
                    <a:tint val="75000"/>
                  </a:prstClr>
                </a:solidFill>
              </a:rPr>
              <a:pPr/>
              <a:t>21</a:t>
            </a:fld>
            <a:endParaRPr lang="en-US" dirty="0">
              <a:solidFill>
                <a:prstClr val="white">
                  <a:tint val="75000"/>
                </a:prstClr>
              </a:solidFill>
            </a:endParaRPr>
          </a:p>
        </p:txBody>
      </p:sp>
    </p:spTree>
    <p:extLst>
      <p:ext uri="{BB962C8B-B14F-4D97-AF65-F5344CB8AC3E}">
        <p14:creationId xmlns:p14="http://schemas.microsoft.com/office/powerpoint/2010/main" val="4630163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Gráfico"/>
          <p:cNvGraphicFramePr/>
          <p:nvPr>
            <p:extLst>
              <p:ext uri="{D42A27DB-BD31-4B8C-83A1-F6EECF244321}">
                <p14:modId xmlns:p14="http://schemas.microsoft.com/office/powerpoint/2010/main" val="539933926"/>
              </p:ext>
            </p:extLst>
          </p:nvPr>
        </p:nvGraphicFramePr>
        <p:xfrm>
          <a:off x="789387" y="1486383"/>
          <a:ext cx="10373913" cy="4714908"/>
        </p:xfrm>
        <a:graphic>
          <a:graphicData uri="http://schemas.openxmlformats.org/drawingml/2006/chart">
            <c:chart xmlns:c="http://schemas.openxmlformats.org/drawingml/2006/chart" xmlns:r="http://schemas.openxmlformats.org/officeDocument/2006/relationships" r:id="rId3"/>
          </a:graphicData>
        </a:graphic>
      </p:graphicFrame>
      <p:sp>
        <p:nvSpPr>
          <p:cNvPr id="5" name="Título 1"/>
          <p:cNvSpPr txBox="1">
            <a:spLocks/>
          </p:cNvSpPr>
          <p:nvPr/>
        </p:nvSpPr>
        <p:spPr>
          <a:xfrm>
            <a:off x="923409" y="414852"/>
            <a:ext cx="9166163" cy="860048"/>
          </a:xfrm>
          <a:prstGeom prst="rect">
            <a:avLst/>
          </a:prstGeom>
        </p:spPr>
        <p:txBody>
          <a:bodyPr vert="horz" lIns="91440" tIns="45720" rIns="91440" bIns="45720"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400" b="1" dirty="0" smtClean="0">
                <a:solidFill>
                  <a:srgbClr val="C00000"/>
                </a:solidFill>
              </a:rPr>
              <a:t>2.2.4. Tipo de empleo</a:t>
            </a:r>
            <a:endParaRPr lang="es-MX" sz="4400" b="1" dirty="0">
              <a:solidFill>
                <a:srgbClr val="C00000"/>
              </a:solidFill>
            </a:endParaRPr>
          </a:p>
        </p:txBody>
      </p:sp>
      <p:sp>
        <p:nvSpPr>
          <p:cNvPr id="2" name="Marcador de número de diapositiva 1"/>
          <p:cNvSpPr>
            <a:spLocks noGrp="1"/>
          </p:cNvSpPr>
          <p:nvPr>
            <p:ph type="sldNum" sz="quarter" idx="12"/>
          </p:nvPr>
        </p:nvSpPr>
        <p:spPr/>
        <p:txBody>
          <a:bodyPr/>
          <a:lstStyle/>
          <a:p>
            <a:fld id="{D57F1E4F-1CFF-5643-939E-02111984F565}" type="slidenum">
              <a:rPr lang="en-US" smtClean="0">
                <a:solidFill>
                  <a:prstClr val="white">
                    <a:tint val="75000"/>
                  </a:prstClr>
                </a:solidFill>
              </a:rPr>
              <a:pPr/>
              <a:t>22</a:t>
            </a:fld>
            <a:endParaRPr lang="en-US" dirty="0">
              <a:solidFill>
                <a:prstClr val="white">
                  <a:tint val="75000"/>
                </a:prstClr>
              </a:solidFill>
            </a:endParaRPr>
          </a:p>
        </p:txBody>
      </p:sp>
      <p:sp>
        <p:nvSpPr>
          <p:cNvPr id="6" name="CuadroTexto 5"/>
          <p:cNvSpPr txBox="1"/>
          <p:nvPr/>
        </p:nvSpPr>
        <p:spPr>
          <a:xfrm>
            <a:off x="2203860" y="6104997"/>
            <a:ext cx="7885712" cy="307777"/>
          </a:xfrm>
          <a:prstGeom prst="rect">
            <a:avLst/>
          </a:prstGeom>
          <a:noFill/>
        </p:spPr>
        <p:txBody>
          <a:bodyPr wrap="square" rtlCol="0">
            <a:spAutoFit/>
          </a:bodyPr>
          <a:lstStyle/>
          <a:p>
            <a:r>
              <a:rPr lang="es-MX" sz="1400" dirty="0" smtClean="0"/>
              <a:t>Fuente: Elaboración propia con datos del Instituto Nacional de Estadística y Geografía</a:t>
            </a:r>
            <a:endParaRPr lang="es-MX" sz="1400" dirty="0"/>
          </a:p>
        </p:txBody>
      </p:sp>
    </p:spTree>
    <p:extLst>
      <p:ext uri="{BB962C8B-B14F-4D97-AF65-F5344CB8AC3E}">
        <p14:creationId xmlns:p14="http://schemas.microsoft.com/office/powerpoint/2010/main" val="24500546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509" y="2443140"/>
            <a:ext cx="2850365" cy="1071570"/>
          </a:xfrm>
        </p:spPr>
        <p:txBody>
          <a:bodyPr>
            <a:noAutofit/>
          </a:bodyPr>
          <a:lstStyle/>
          <a:p>
            <a:pPr algn="ctr"/>
            <a:r>
              <a:rPr lang="es-ES" sz="2800" dirty="0">
                <a:latin typeface="Futura Medium" charset="0"/>
                <a:ea typeface="Futura Medium" charset="0"/>
                <a:cs typeface="Futura Medium" charset="0"/>
              </a:rPr>
              <a:t>Actividades predominantes en de cada </a:t>
            </a:r>
            <a:r>
              <a:rPr lang="es-ES" sz="2800" dirty="0" smtClean="0">
                <a:latin typeface="Futura Medium" charset="0"/>
                <a:ea typeface="Futura Medium" charset="0"/>
                <a:cs typeface="Futura Medium" charset="0"/>
              </a:rPr>
              <a:t>sector</a:t>
            </a:r>
            <a:br>
              <a:rPr lang="es-ES" sz="2800" dirty="0" smtClean="0">
                <a:latin typeface="Futura Medium" charset="0"/>
                <a:ea typeface="Futura Medium" charset="0"/>
                <a:cs typeface="Futura Medium" charset="0"/>
              </a:rPr>
            </a:br>
            <a:r>
              <a:rPr lang="es-ES" sz="2800" dirty="0" smtClean="0">
                <a:latin typeface="Futura Medium" charset="0"/>
                <a:ea typeface="Futura Medium" charset="0"/>
                <a:cs typeface="Futura Medium" charset="0"/>
              </a:rPr>
              <a:t>(2015)</a:t>
            </a:r>
            <a:br>
              <a:rPr lang="es-ES" sz="2800" dirty="0" smtClean="0">
                <a:latin typeface="Futura Medium" charset="0"/>
                <a:ea typeface="Futura Medium" charset="0"/>
                <a:cs typeface="Futura Medium" charset="0"/>
              </a:rPr>
            </a:br>
            <a:endParaRPr lang="es-ES" sz="2800" dirty="0">
              <a:latin typeface="Futura Medium" charset="0"/>
              <a:ea typeface="Futura Medium" charset="0"/>
              <a:cs typeface="Futura Medium" charset="0"/>
            </a:endParaRPr>
          </a:p>
        </p:txBody>
      </p:sp>
      <p:sp>
        <p:nvSpPr>
          <p:cNvPr id="3" name="Marcador de número de diapositiva 2"/>
          <p:cNvSpPr>
            <a:spLocks noGrp="1"/>
          </p:cNvSpPr>
          <p:nvPr>
            <p:ph type="sldNum" sz="quarter" idx="12"/>
          </p:nvPr>
        </p:nvSpPr>
        <p:spPr/>
        <p:txBody>
          <a:bodyPr/>
          <a:lstStyle/>
          <a:p>
            <a:fld id="{D57F1E4F-1CFF-5643-939E-02111984F565}" type="slidenum">
              <a:rPr lang="en-US" smtClean="0">
                <a:solidFill>
                  <a:prstClr val="white">
                    <a:tint val="75000"/>
                  </a:prstClr>
                </a:solidFill>
              </a:rPr>
              <a:pPr/>
              <a:t>23</a:t>
            </a:fld>
            <a:endParaRPr lang="en-US" dirty="0">
              <a:solidFill>
                <a:prstClr val="white">
                  <a:tint val="75000"/>
                </a:prstClr>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1760825446"/>
              </p:ext>
            </p:extLst>
          </p:nvPr>
        </p:nvGraphicFramePr>
        <p:xfrm>
          <a:off x="3049874" y="1130024"/>
          <a:ext cx="8572500" cy="5363228"/>
        </p:xfrm>
        <a:graphic>
          <a:graphicData uri="http://schemas.openxmlformats.org/drawingml/2006/table">
            <a:tbl>
              <a:tblPr>
                <a:tableStyleId>{69C7853C-536D-4A76-A0AE-DD22124D55A5}</a:tableStyleId>
              </a:tblPr>
              <a:tblGrid>
                <a:gridCol w="3115143"/>
                <a:gridCol w="2857500"/>
                <a:gridCol w="2599857"/>
              </a:tblGrid>
              <a:tr h="136520">
                <a:tc>
                  <a:txBody>
                    <a:bodyPr/>
                    <a:lstStyle/>
                    <a:p>
                      <a:pPr algn="ctr">
                        <a:lnSpc>
                          <a:spcPct val="150000"/>
                        </a:lnSpc>
                        <a:spcAft>
                          <a:spcPts val="0"/>
                        </a:spcAft>
                      </a:pPr>
                      <a:r>
                        <a:rPr lang="es-ES" sz="800" dirty="0"/>
                        <a:t>EMPLEO BÀSICO</a:t>
                      </a:r>
                      <a:endParaRPr lang="es-ES" sz="800" dirty="0">
                        <a:latin typeface="Arial"/>
                        <a:ea typeface="Calibri"/>
                        <a:cs typeface="Times New Roman"/>
                      </a:endParaRPr>
                    </a:p>
                  </a:txBody>
                  <a:tcPr marL="24019" marR="24019" marT="0" marB="0"/>
                </a:tc>
                <a:tc gridSpan="2">
                  <a:txBody>
                    <a:bodyPr/>
                    <a:lstStyle/>
                    <a:p>
                      <a:pPr algn="ctr">
                        <a:lnSpc>
                          <a:spcPct val="150000"/>
                        </a:lnSpc>
                        <a:spcAft>
                          <a:spcPts val="0"/>
                        </a:spcAft>
                      </a:pPr>
                      <a:r>
                        <a:rPr lang="es-ES" sz="800" dirty="0"/>
                        <a:t>EMPLEO NO BÀSICO</a:t>
                      </a:r>
                      <a:endParaRPr lang="es-ES" sz="800" dirty="0">
                        <a:latin typeface="Arial"/>
                        <a:ea typeface="Calibri"/>
                        <a:cs typeface="Times New Roman"/>
                      </a:endParaRPr>
                    </a:p>
                  </a:txBody>
                  <a:tcPr marL="24019" marR="24019" marT="0" marB="0"/>
                </a:tc>
                <a:tc hMerge="1">
                  <a:txBody>
                    <a:bodyPr/>
                    <a:lstStyle/>
                    <a:p>
                      <a:endParaRPr lang="es-ES"/>
                    </a:p>
                  </a:txBody>
                  <a:tcPr/>
                </a:tc>
              </a:tr>
              <a:tr h="354095">
                <a:tc>
                  <a:txBody>
                    <a:bodyPr/>
                    <a:lstStyle/>
                    <a:p>
                      <a:pPr>
                        <a:lnSpc>
                          <a:spcPct val="150000"/>
                        </a:lnSpc>
                        <a:spcAft>
                          <a:spcPts val="0"/>
                        </a:spcAft>
                      </a:pPr>
                      <a:r>
                        <a:rPr lang="es-ES" sz="800" dirty="0"/>
                        <a:t>Comercio al por mayor de materias primas agropecuarias y forestales</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de artículos de ferretería, tlapalería y vidrios</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Maquinado de piezas metálicas y fabricación de tornillos</a:t>
                      </a:r>
                      <a:endParaRPr lang="es-ES" sz="800" dirty="0">
                        <a:latin typeface="Arial"/>
                        <a:ea typeface="Calibri"/>
                        <a:cs typeface="Times New Roman"/>
                      </a:endParaRPr>
                    </a:p>
                  </a:txBody>
                  <a:tcPr marL="24019" marR="24019" marT="0" marB="0"/>
                </a:tc>
              </a:tr>
              <a:tr h="472127">
                <a:tc>
                  <a:txBody>
                    <a:bodyPr/>
                    <a:lstStyle/>
                    <a:p>
                      <a:pPr>
                        <a:lnSpc>
                          <a:spcPct val="150000"/>
                        </a:lnSpc>
                        <a:spcAft>
                          <a:spcPts val="0"/>
                        </a:spcAft>
                      </a:pPr>
                      <a:r>
                        <a:rPr lang="es-ES" sz="800" dirty="0"/>
                        <a:t>Matanza, empacado y procesamiento de carne de ganado, aves y otros animales comestibles</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de artículos de papelería, libros, revistas y periódicos</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 Comercio al por mayor de artículos de perfumería, cosméticos y joyería</a:t>
                      </a:r>
                      <a:endParaRPr lang="es-ES" sz="800" dirty="0">
                        <a:latin typeface="Arial"/>
                        <a:ea typeface="Calibri"/>
                        <a:cs typeface="Times New Roman"/>
                      </a:endParaRPr>
                    </a:p>
                  </a:txBody>
                  <a:tcPr marL="24019" marR="24019" marT="0" marB="0"/>
                </a:tc>
              </a:tr>
              <a:tr h="472127">
                <a:tc>
                  <a:txBody>
                    <a:bodyPr/>
                    <a:lstStyle/>
                    <a:p>
                      <a:pPr>
                        <a:lnSpc>
                          <a:spcPct val="150000"/>
                        </a:lnSpc>
                        <a:spcAft>
                          <a:spcPts val="0"/>
                        </a:spcAft>
                      </a:pPr>
                      <a:r>
                        <a:rPr lang="es-ES" sz="800" dirty="0"/>
                        <a:t>Confección de accesorios de vestir y otras prendas de vestir no clasificad</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Restaurantes de autoservicio, comida para llevar y otros restaurantes con servicio limitado</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de calzado</a:t>
                      </a:r>
                      <a:endParaRPr lang="es-ES" sz="800" dirty="0">
                        <a:latin typeface="Arial"/>
                        <a:ea typeface="Calibri"/>
                        <a:cs typeface="Times New Roman"/>
                      </a:endParaRPr>
                    </a:p>
                  </a:txBody>
                  <a:tcPr marL="24019" marR="24019" marT="0" marB="0"/>
                </a:tc>
              </a:tr>
              <a:tr h="354095">
                <a:tc>
                  <a:txBody>
                    <a:bodyPr/>
                    <a:lstStyle/>
                    <a:p>
                      <a:pPr>
                        <a:lnSpc>
                          <a:spcPct val="150000"/>
                        </a:lnSpc>
                        <a:spcAft>
                          <a:spcPts val="0"/>
                        </a:spcAft>
                      </a:pPr>
                      <a:r>
                        <a:rPr lang="es-ES" sz="800" dirty="0"/>
                        <a:t>Minería de minerales no metálicos</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de artículos para el cuidado de la salud</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de muebles para el hogar y otros enseres domésticos</a:t>
                      </a:r>
                      <a:endParaRPr lang="es-ES" sz="800" dirty="0">
                        <a:latin typeface="Arial"/>
                        <a:ea typeface="Calibri"/>
                        <a:cs typeface="Times New Roman"/>
                      </a:endParaRPr>
                    </a:p>
                  </a:txBody>
                  <a:tcPr marL="24019" marR="24019" marT="0" marB="0"/>
                </a:tc>
              </a:tr>
              <a:tr h="354095">
                <a:tc>
                  <a:txBody>
                    <a:bodyPr/>
                    <a:lstStyle/>
                    <a:p>
                      <a:pPr>
                        <a:lnSpc>
                          <a:spcPct val="150000"/>
                        </a:lnSpc>
                        <a:spcAft>
                          <a:spcPts val="0"/>
                        </a:spcAft>
                      </a:pPr>
                      <a:r>
                        <a:rPr lang="es-ES" sz="800" dirty="0"/>
                        <a:t>Fabricación de cal, yeso y productos de yeso</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Fabricación de estructuras metálicas y productos de herrería</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 Captación, tratamiento y suministro de agua</a:t>
                      </a:r>
                      <a:endParaRPr lang="es-ES" sz="800" dirty="0">
                        <a:latin typeface="Arial"/>
                        <a:ea typeface="Calibri"/>
                        <a:cs typeface="Times New Roman"/>
                      </a:endParaRPr>
                    </a:p>
                  </a:txBody>
                  <a:tcPr marL="24019" marR="24019" marT="0" marB="0"/>
                </a:tc>
              </a:tr>
              <a:tr h="354095">
                <a:tc>
                  <a:txBody>
                    <a:bodyPr/>
                    <a:lstStyle/>
                    <a:p>
                      <a:pPr>
                        <a:lnSpc>
                          <a:spcPct val="150000"/>
                        </a:lnSpc>
                        <a:spcAft>
                          <a:spcPts val="0"/>
                        </a:spcAft>
                      </a:pPr>
                      <a:r>
                        <a:rPr lang="es-ES" sz="800" dirty="0"/>
                        <a:t>Curtido y acabado de cuero y piel</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de abarrotes y alimentos</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de motocicletas y otros vehículos de motor</a:t>
                      </a:r>
                      <a:endParaRPr lang="es-ES" sz="800" dirty="0">
                        <a:latin typeface="Arial"/>
                        <a:ea typeface="Calibri"/>
                        <a:cs typeface="Times New Roman"/>
                      </a:endParaRPr>
                    </a:p>
                  </a:txBody>
                  <a:tcPr marL="24019" marR="24019" marT="0" marB="0"/>
                </a:tc>
              </a:tr>
              <a:tr h="236063">
                <a:tc>
                  <a:txBody>
                    <a:bodyPr/>
                    <a:lstStyle/>
                    <a:p>
                      <a:pPr>
                        <a:lnSpc>
                          <a:spcPct val="150000"/>
                        </a:lnSpc>
                        <a:spcAft>
                          <a:spcPts val="0"/>
                        </a:spcAft>
                      </a:pPr>
                      <a:r>
                        <a:rPr lang="es-ES" sz="800" dirty="0"/>
                        <a:t>Aserrado y conservación de la madera</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Elaboración de productos de panadería y tortillas</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de automóviles y camionetas</a:t>
                      </a:r>
                      <a:endParaRPr lang="es-ES" sz="800" dirty="0">
                        <a:latin typeface="Arial"/>
                        <a:ea typeface="Calibri"/>
                        <a:cs typeface="Times New Roman"/>
                      </a:endParaRPr>
                    </a:p>
                  </a:txBody>
                  <a:tcPr marL="24019" marR="24019" marT="0" marB="0"/>
                </a:tc>
              </a:tr>
              <a:tr h="472127">
                <a:tc>
                  <a:txBody>
                    <a:bodyPr/>
                    <a:lstStyle/>
                    <a:p>
                      <a:pPr>
                        <a:lnSpc>
                          <a:spcPct val="150000"/>
                        </a:lnSpc>
                        <a:spcAft>
                          <a:spcPts val="0"/>
                        </a:spcAft>
                      </a:pPr>
                      <a:r>
                        <a:rPr lang="es-ES" sz="800" dirty="0"/>
                        <a:t>Fabricación de maquinaria y equipo para las industrias manufactureras, excepto la metalmecánica</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Fabricación de muebles, excepto de oficina y estantería</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Fabricación de productos de plástico</a:t>
                      </a:r>
                      <a:endParaRPr lang="es-ES" sz="800" dirty="0">
                        <a:latin typeface="Arial"/>
                        <a:ea typeface="Calibri"/>
                        <a:cs typeface="Times New Roman"/>
                      </a:endParaRPr>
                    </a:p>
                  </a:txBody>
                  <a:tcPr marL="24019" marR="24019" marT="0" marB="0"/>
                </a:tc>
              </a:tr>
              <a:tr h="354095">
                <a:tc>
                  <a:txBody>
                    <a:bodyPr/>
                    <a:lstStyle/>
                    <a:p>
                      <a:pPr>
                        <a:lnSpc>
                          <a:spcPct val="150000"/>
                        </a:lnSpc>
                        <a:spcAft>
                          <a:spcPts val="0"/>
                        </a:spcAft>
                      </a:pPr>
                      <a:r>
                        <a:rPr lang="es-ES" sz="800" dirty="0"/>
                        <a:t>Comercio al por menor de abarrotes y alimentos</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mayor de abarrotes y alimentos</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Fabricación de alambre, productos de alambre y resortes</a:t>
                      </a:r>
                      <a:endParaRPr lang="es-ES" sz="800" dirty="0">
                        <a:latin typeface="Arial"/>
                        <a:ea typeface="Calibri"/>
                        <a:cs typeface="Times New Roman"/>
                      </a:endParaRPr>
                    </a:p>
                  </a:txBody>
                  <a:tcPr marL="24019" marR="24019" marT="0" marB="0"/>
                </a:tc>
              </a:tr>
              <a:tr h="236063">
                <a:tc>
                  <a:txBody>
                    <a:bodyPr/>
                    <a:lstStyle/>
                    <a:p>
                      <a:pPr>
                        <a:lnSpc>
                          <a:spcPct val="150000"/>
                        </a:lnSpc>
                        <a:spcAft>
                          <a:spcPts val="0"/>
                        </a:spcAft>
                      </a:pPr>
                      <a:r>
                        <a:rPr lang="es-ES" sz="800" dirty="0"/>
                        <a:t> </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en tiendas de autoservicio</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mayor de productos farmacéuticos</a:t>
                      </a:r>
                      <a:endParaRPr lang="es-ES" sz="800" dirty="0">
                        <a:latin typeface="Arial"/>
                        <a:ea typeface="Calibri"/>
                        <a:cs typeface="Times New Roman"/>
                      </a:endParaRPr>
                    </a:p>
                  </a:txBody>
                  <a:tcPr marL="24019" marR="24019" marT="0" marB="0"/>
                </a:tc>
              </a:tr>
              <a:tr h="472127">
                <a:tc>
                  <a:txBody>
                    <a:bodyPr/>
                    <a:lstStyle/>
                    <a:p>
                      <a:pPr>
                        <a:lnSpc>
                          <a:spcPct val="150000"/>
                        </a:lnSpc>
                        <a:spcAft>
                          <a:spcPts val="0"/>
                        </a:spcAft>
                      </a:pPr>
                      <a:r>
                        <a:rPr lang="es-ES" sz="800" dirty="0"/>
                        <a:t> </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de mascotas, regalos, artículos religiosos, desechables y otros artículos de uso personal</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mayor de maquinaria y equipo agropecuario, forestal y para la pesca</a:t>
                      </a:r>
                      <a:endParaRPr lang="es-ES" sz="800" dirty="0">
                        <a:latin typeface="Arial"/>
                        <a:ea typeface="Calibri"/>
                        <a:cs typeface="Times New Roman"/>
                      </a:endParaRPr>
                    </a:p>
                  </a:txBody>
                  <a:tcPr marL="24019" marR="24019" marT="0" marB="0"/>
                </a:tc>
              </a:tr>
              <a:tr h="236063">
                <a:tc>
                  <a:txBody>
                    <a:bodyPr/>
                    <a:lstStyle/>
                    <a:p>
                      <a:pPr>
                        <a:lnSpc>
                          <a:spcPct val="150000"/>
                        </a:lnSpc>
                        <a:spcAft>
                          <a:spcPts val="0"/>
                        </a:spcAft>
                      </a:pPr>
                      <a:r>
                        <a:rPr lang="es-ES" sz="800" dirty="0"/>
                        <a:t> </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 Alquiler sin intermediación de bienes raíces</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en tiendas departamentales</a:t>
                      </a:r>
                      <a:endParaRPr lang="es-ES" sz="800" dirty="0">
                        <a:latin typeface="Arial"/>
                        <a:ea typeface="Calibri"/>
                        <a:cs typeface="Times New Roman"/>
                      </a:endParaRPr>
                    </a:p>
                  </a:txBody>
                  <a:tcPr marL="24019" marR="24019" marT="0" marB="0"/>
                </a:tc>
              </a:tr>
              <a:tr h="354095">
                <a:tc>
                  <a:txBody>
                    <a:bodyPr/>
                    <a:lstStyle/>
                    <a:p>
                      <a:pPr>
                        <a:lnSpc>
                          <a:spcPct val="150000"/>
                        </a:lnSpc>
                        <a:spcAft>
                          <a:spcPts val="0"/>
                        </a:spcAft>
                      </a:pPr>
                      <a:r>
                        <a:rPr lang="es-ES" sz="800" dirty="0"/>
                        <a:t> </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 </a:t>
                      </a:r>
                      <a:endParaRPr lang="es-ES" sz="800" dirty="0">
                        <a:latin typeface="Arial"/>
                        <a:ea typeface="Calibri"/>
                        <a:cs typeface="Times New Roman"/>
                      </a:endParaRPr>
                    </a:p>
                  </a:txBody>
                  <a:tcPr marL="24019" marR="24019" marT="0" marB="0"/>
                </a:tc>
                <a:tc>
                  <a:txBody>
                    <a:bodyPr/>
                    <a:lstStyle/>
                    <a:p>
                      <a:pPr>
                        <a:lnSpc>
                          <a:spcPct val="150000"/>
                        </a:lnSpc>
                        <a:spcAft>
                          <a:spcPts val="0"/>
                        </a:spcAft>
                      </a:pPr>
                      <a:r>
                        <a:rPr lang="es-ES" sz="800" dirty="0"/>
                        <a:t>Comercio al por menor de productos textiles, excepto ropa</a:t>
                      </a:r>
                      <a:endParaRPr lang="es-ES" sz="800" dirty="0">
                        <a:latin typeface="Arial"/>
                        <a:ea typeface="Calibri"/>
                        <a:cs typeface="Times New Roman"/>
                      </a:endParaRPr>
                    </a:p>
                  </a:txBody>
                  <a:tcPr marL="24019" marR="24019" marT="0" marB="0"/>
                </a:tc>
              </a:tr>
            </a:tbl>
          </a:graphicData>
        </a:graphic>
      </p:graphicFrame>
      <p:sp>
        <p:nvSpPr>
          <p:cNvPr id="7" name="Título 1"/>
          <p:cNvSpPr txBox="1">
            <a:spLocks/>
          </p:cNvSpPr>
          <p:nvPr/>
        </p:nvSpPr>
        <p:spPr>
          <a:xfrm>
            <a:off x="923409" y="295729"/>
            <a:ext cx="9166163" cy="860048"/>
          </a:xfrm>
          <a:prstGeom prst="rect">
            <a:avLst/>
          </a:prstGeom>
        </p:spPr>
        <p:txBody>
          <a:bodyPr vert="horz" lIns="91440" tIns="45720" rIns="91440" bIns="45720"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400" b="1" dirty="0" smtClean="0">
                <a:solidFill>
                  <a:srgbClr val="C00000"/>
                </a:solidFill>
              </a:rPr>
              <a:t>2.2.4. Tipo de empleo</a:t>
            </a:r>
            <a:endParaRPr lang="es-MX" sz="4400" b="1" dirty="0">
              <a:solidFill>
                <a:srgbClr val="C00000"/>
              </a:solidFill>
            </a:endParaRPr>
          </a:p>
        </p:txBody>
      </p:sp>
      <p:sp>
        <p:nvSpPr>
          <p:cNvPr id="6" name="CuadroTexto 5"/>
          <p:cNvSpPr txBox="1"/>
          <p:nvPr/>
        </p:nvSpPr>
        <p:spPr>
          <a:xfrm>
            <a:off x="3552309" y="6482254"/>
            <a:ext cx="7885712" cy="307777"/>
          </a:xfrm>
          <a:prstGeom prst="rect">
            <a:avLst/>
          </a:prstGeom>
          <a:noFill/>
        </p:spPr>
        <p:txBody>
          <a:bodyPr wrap="square" rtlCol="0">
            <a:spAutoFit/>
          </a:bodyPr>
          <a:lstStyle/>
          <a:p>
            <a:r>
              <a:rPr lang="es-MX" sz="1400" dirty="0" smtClean="0"/>
              <a:t>Fuente: Elaboración propia con datos del Instituto Nacional de Estadística y Geografía</a:t>
            </a:r>
            <a:endParaRPr lang="es-MX" sz="1400" dirty="0"/>
          </a:p>
        </p:txBody>
      </p:sp>
    </p:spTree>
    <p:extLst>
      <p:ext uri="{BB962C8B-B14F-4D97-AF65-F5344CB8AC3E}">
        <p14:creationId xmlns:p14="http://schemas.microsoft.com/office/powerpoint/2010/main" val="2681525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975928" y="332674"/>
            <a:ext cx="9376612" cy="954107"/>
          </a:xfrm>
          <a:prstGeom prst="rect">
            <a:avLst/>
          </a:prstGeom>
          <a:noFill/>
        </p:spPr>
        <p:txBody>
          <a:bodyPr wrap="square" rtlCol="0">
            <a:spAutoFit/>
          </a:bodyPr>
          <a:lstStyle/>
          <a:p>
            <a:pPr algn="just"/>
            <a:r>
              <a:rPr lang="es-MX" sz="2800" dirty="0" smtClean="0">
                <a:solidFill>
                  <a:srgbClr val="C00000"/>
                </a:solidFill>
                <a:latin typeface="Futura Medium" charset="0"/>
                <a:ea typeface="Futura Medium" charset="0"/>
                <a:cs typeface="Futura Medium" charset="0"/>
              </a:rPr>
              <a:t>2.3. Aplicación del Modelo Gravitacional: Influencia </a:t>
            </a:r>
            <a:r>
              <a:rPr lang="es-MX" sz="2800" dirty="0">
                <a:solidFill>
                  <a:srgbClr val="C00000"/>
                </a:solidFill>
                <a:latin typeface="Futura Medium" charset="0"/>
                <a:ea typeface="Futura Medium" charset="0"/>
                <a:cs typeface="Futura Medium" charset="0"/>
              </a:rPr>
              <a:t>de </a:t>
            </a:r>
            <a:r>
              <a:rPr lang="es-MX" sz="2800" dirty="0" smtClean="0">
                <a:solidFill>
                  <a:srgbClr val="C00000"/>
                </a:solidFill>
                <a:latin typeface="Futura Medium" charset="0"/>
                <a:ea typeface="Futura Medium" charset="0"/>
                <a:cs typeface="Futura Medium" charset="0"/>
              </a:rPr>
              <a:t>Mercado (Iztapalapa)</a:t>
            </a:r>
            <a:endParaRPr lang="es-ES_tradnl" sz="2800" dirty="0">
              <a:solidFill>
                <a:srgbClr val="C00000"/>
              </a:solidFill>
              <a:latin typeface="Futura Medium" charset="0"/>
              <a:ea typeface="Futura Medium" charset="0"/>
              <a:cs typeface="Futura Medium" charset="0"/>
            </a:endParaRPr>
          </a:p>
        </p:txBody>
      </p:sp>
      <p:graphicFrame>
        <p:nvGraphicFramePr>
          <p:cNvPr id="5" name="Tabla 4"/>
          <p:cNvGraphicFramePr>
            <a:graphicFrameLocks noGrp="1"/>
          </p:cNvGraphicFramePr>
          <p:nvPr>
            <p:extLst>
              <p:ext uri="{D42A27DB-BD31-4B8C-83A1-F6EECF244321}">
                <p14:modId xmlns:p14="http://schemas.microsoft.com/office/powerpoint/2010/main" val="1935472279"/>
              </p:ext>
            </p:extLst>
          </p:nvPr>
        </p:nvGraphicFramePr>
        <p:xfrm>
          <a:off x="975928" y="1805403"/>
          <a:ext cx="10214812" cy="3830787"/>
        </p:xfrm>
        <a:graphic>
          <a:graphicData uri="http://schemas.openxmlformats.org/drawingml/2006/table">
            <a:tbl>
              <a:tblPr>
                <a:tableStyleId>{793D81CF-94F2-401A-BA57-92F5A7B2D0C5}</a:tableStyleId>
              </a:tblPr>
              <a:tblGrid>
                <a:gridCol w="2408970"/>
                <a:gridCol w="1274424"/>
                <a:gridCol w="1153973"/>
                <a:gridCol w="854796"/>
                <a:gridCol w="979131"/>
                <a:gridCol w="1833925"/>
                <a:gridCol w="1709593"/>
              </a:tblGrid>
              <a:tr h="333192">
                <a:tc>
                  <a:txBody>
                    <a:bodyPr/>
                    <a:lstStyle/>
                    <a:p>
                      <a:pPr algn="l" fontAlgn="b"/>
                      <a:r>
                        <a:rPr lang="es-MX" sz="1100" u="none" strike="noStrike" dirty="0" smtClean="0">
                          <a:solidFill>
                            <a:schemeClr val="tx1"/>
                          </a:solidFill>
                          <a:effectLst/>
                        </a:rPr>
                        <a:t>Población </a:t>
                      </a:r>
                      <a:r>
                        <a:rPr lang="es-MX" sz="1100" u="none" strike="noStrike" dirty="0">
                          <a:solidFill>
                            <a:schemeClr val="tx1"/>
                          </a:solidFill>
                          <a:effectLst/>
                        </a:rPr>
                        <a:t>en Iztapalapa </a:t>
                      </a:r>
                      <a:endParaRPr lang="es-MX" sz="1100" b="0" i="0" u="none" strike="noStrike" dirty="0">
                        <a:solidFill>
                          <a:schemeClr val="tx1"/>
                        </a:solidFill>
                        <a:effectLst/>
                        <a:latin typeface="Calibri" panose="020F0502020204030204" pitchFamily="34" charset="0"/>
                      </a:endParaRPr>
                    </a:p>
                  </a:txBody>
                  <a:tcPr marL="9525" marR="9525" marT="9525" marB="0" anchor="b">
                    <a:solidFill>
                      <a:schemeClr val="bg1"/>
                    </a:solidFill>
                  </a:tcPr>
                </a:tc>
                <a:tc gridSpan="6">
                  <a:txBody>
                    <a:bodyPr/>
                    <a:lstStyle/>
                    <a:p>
                      <a:pPr algn="l" fontAlgn="b"/>
                      <a:r>
                        <a:rPr lang="es-MX" sz="1100" u="none" strike="noStrike" dirty="0">
                          <a:solidFill>
                            <a:schemeClr val="tx1"/>
                          </a:solidFill>
                          <a:effectLst/>
                        </a:rPr>
                        <a:t>1827868</a:t>
                      </a:r>
                      <a:endParaRPr lang="es-MX" sz="1100" b="0" i="0" u="none" strike="noStrike" dirty="0">
                        <a:solidFill>
                          <a:schemeClr val="tx1"/>
                        </a:solidFill>
                        <a:effectLst/>
                        <a:latin typeface="Calibri" panose="020F0502020204030204" pitchFamily="34" charset="0"/>
                      </a:endParaRPr>
                    </a:p>
                  </a:txBody>
                  <a:tcPr marL="9525" marR="9525" marT="9525" marB="0" anchor="b">
                    <a:solidFill>
                      <a:schemeClr val="bg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920419">
                <a:tc>
                  <a:txBody>
                    <a:bodyPr/>
                    <a:lstStyle/>
                    <a:p>
                      <a:pPr algn="ctr" fontAlgn="ctr"/>
                      <a:r>
                        <a:rPr lang="es-MX" sz="1100" u="none" strike="noStrike" dirty="0">
                          <a:effectLst/>
                        </a:rPr>
                        <a:t>MUNICIPIO</a:t>
                      </a:r>
                      <a:br>
                        <a:rPr lang="es-MX" sz="1100" u="none" strike="noStrike" dirty="0">
                          <a:effectLst/>
                        </a:rPr>
                      </a:br>
                      <a:r>
                        <a:rPr lang="es-MX" sz="1100" u="none" strike="noStrike" dirty="0">
                          <a:effectLst/>
                        </a:rPr>
                        <a:t>DELEGACIÒN</a:t>
                      </a:r>
                      <a:endParaRPr lang="es-MX"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100" u="none" strike="noStrike" dirty="0" smtClean="0">
                          <a:effectLst/>
                        </a:rPr>
                        <a:t>Población </a:t>
                      </a:r>
                      <a:r>
                        <a:rPr lang="es-MX" sz="1100" u="none" strike="noStrike" dirty="0">
                          <a:effectLst/>
                        </a:rPr>
                        <a:t>(PB)</a:t>
                      </a:r>
                      <a:br>
                        <a:rPr lang="es-MX" sz="1100" u="none" strike="noStrike" dirty="0">
                          <a:effectLst/>
                        </a:rPr>
                      </a:br>
                      <a:r>
                        <a:rPr lang="es-MX" sz="1100" u="none" strike="noStrike" dirty="0">
                          <a:effectLst/>
                        </a:rPr>
                        <a:t>2015</a:t>
                      </a:r>
                      <a:endParaRPr lang="es-MX"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100" u="none" strike="noStrike" dirty="0">
                          <a:effectLst/>
                        </a:rPr>
                        <a:t>LUGAR CENTRAL </a:t>
                      </a:r>
                      <a:br>
                        <a:rPr lang="es-MX" sz="1100" u="none" strike="noStrike" dirty="0">
                          <a:effectLst/>
                        </a:rPr>
                      </a:br>
                      <a:r>
                        <a:rPr lang="es-MX" sz="1100" u="none" strike="noStrike" dirty="0">
                          <a:effectLst/>
                        </a:rPr>
                        <a:t>IZTAPALAPA </a:t>
                      </a:r>
                      <a:br>
                        <a:rPr lang="es-MX" sz="1100" u="none" strike="noStrike" dirty="0">
                          <a:effectLst/>
                        </a:rPr>
                      </a:br>
                      <a:r>
                        <a:rPr lang="es-MX" sz="1100" u="none" strike="noStrike" dirty="0">
                          <a:effectLst/>
                        </a:rPr>
                        <a:t>(KM)</a:t>
                      </a:r>
                      <a:endParaRPr lang="es-MX"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100" u="none" strike="noStrike" dirty="0">
                          <a:effectLst/>
                        </a:rPr>
                        <a:t>PB/PA</a:t>
                      </a:r>
                      <a:endParaRPr lang="es-MX"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100" u="none" strike="noStrike" dirty="0">
                          <a:effectLst/>
                        </a:rPr>
                        <a:t>(PB/PA)´1/2</a:t>
                      </a:r>
                      <a:endParaRPr lang="es-MX"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MX" sz="1100" u="none" strike="noStrike" dirty="0">
                          <a:effectLst/>
                        </a:rPr>
                        <a:t>Influencia de Mercado </a:t>
                      </a:r>
                      <a:br>
                        <a:rPr lang="es-MX" sz="1100" u="none" strike="noStrike" dirty="0">
                          <a:effectLst/>
                        </a:rPr>
                      </a:br>
                      <a:r>
                        <a:rPr lang="es-MX" sz="1100" u="none" strike="noStrike" dirty="0">
                          <a:effectLst/>
                        </a:rPr>
                        <a:t>Iztapalapa</a:t>
                      </a:r>
                      <a:endParaRPr lang="es-MX"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MX" sz="1100" u="none" strike="noStrike" dirty="0">
                          <a:effectLst/>
                        </a:rPr>
                        <a:t>Influencia de Mercado Restante </a:t>
                      </a:r>
                      <a:br>
                        <a:rPr lang="es-MX" sz="1100" u="none" strike="noStrike" dirty="0">
                          <a:effectLst/>
                        </a:rPr>
                      </a:br>
                      <a:endParaRPr lang="es-MX" sz="1100" b="1"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a:effectLst/>
                        </a:rPr>
                        <a:t>Ecatepec</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1677678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32.4</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0.918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0.96</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16.5</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15.8</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a:effectLst/>
                        </a:rPr>
                        <a:t>Gustavo A. Madero </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1164477</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13.8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0.64</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0.80</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7.7</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6.1</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a:effectLst/>
                        </a:rPr>
                        <a:t>Nezahualcóyotl</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1039867</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9.4</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0.57</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0.75</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5.4</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4.0</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a:effectLst/>
                        </a:rPr>
                        <a:t>Naucalpan de </a:t>
                      </a:r>
                      <a:r>
                        <a:rPr lang="es-MX" sz="1100" u="none" strike="noStrike" dirty="0" smtClean="0">
                          <a:effectLst/>
                        </a:rPr>
                        <a:t>Juárez</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844219</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19.9</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0.46</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0.68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11.8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8.0</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smtClean="0">
                          <a:effectLst/>
                        </a:rPr>
                        <a:t>Álvaro Obregón</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749982</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11.2</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0.41</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0.64</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6.8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4.4</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a:effectLst/>
                        </a:rPr>
                        <a:t>Tlalnepantla</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700734</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23.7</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0.38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0.62</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14.6</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9.0</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a:effectLst/>
                        </a:rPr>
                        <a:t>Tlalpan</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677104</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11.0</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0.37</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0.61</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6.8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4.2</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smtClean="0">
                          <a:effectLst/>
                        </a:rPr>
                        <a:t>Coyoacán</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608479</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8.9</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0.33</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0.58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5.6</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3.3</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a:effectLst/>
                        </a:rPr>
                        <a:t>Cuauhtémoc</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532553</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10.2</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0.29</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0.54</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6.6</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3.6</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smtClean="0">
                          <a:effectLst/>
                        </a:rPr>
                        <a:t>Tultitlán</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520557</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32.6</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0.28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0.53</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21.3</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11.3</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a:effectLst/>
                        </a:rPr>
                        <a:t>Venustiano Carranza</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427263</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6.9</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0.23</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0.48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4.6</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2.2</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a:effectLst/>
                        </a:rPr>
                        <a:t>Benito </a:t>
                      </a:r>
                      <a:r>
                        <a:rPr lang="es-MX" sz="1100" u="none" strike="noStrike" dirty="0" smtClean="0">
                          <a:effectLst/>
                        </a:rPr>
                        <a:t>Juárez</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417416</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7.8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0.23</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0.48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5.3</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2.5</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a:effectLst/>
                        </a:rPr>
                        <a:t>Xoximilco </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415933</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12.4</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0.23</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0.48</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8.4</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4.0</a:t>
                      </a:r>
                      <a:endParaRPr lang="es-MX" sz="1100" b="0" i="0" u="none" strike="noStrike" dirty="0">
                        <a:solidFill>
                          <a:srgbClr val="000000"/>
                        </a:solidFill>
                        <a:effectLst/>
                        <a:latin typeface="Calibri" panose="020F0502020204030204" pitchFamily="34" charset="0"/>
                      </a:endParaRPr>
                    </a:p>
                  </a:txBody>
                  <a:tcPr marL="9525" marR="9525" marT="9525" marB="0" anchor="b"/>
                </a:tc>
              </a:tr>
              <a:tr h="184084">
                <a:tc>
                  <a:txBody>
                    <a:bodyPr/>
                    <a:lstStyle/>
                    <a:p>
                      <a:pPr algn="l" fontAlgn="b"/>
                      <a:r>
                        <a:rPr lang="es-MX" sz="1100" u="none" strike="noStrike" dirty="0">
                          <a:effectLst/>
                        </a:rPr>
                        <a:t>Azcapotzalco</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400161</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16.6</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0.22</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0.47</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11.3</a:t>
                      </a:r>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MX" sz="1100" u="none" strike="noStrike" dirty="0">
                          <a:effectLst/>
                        </a:rPr>
                        <a:t>5.3</a:t>
                      </a:r>
                      <a:endParaRPr lang="es-MX"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2" name="Marcador de número de diapositiva 1"/>
          <p:cNvSpPr>
            <a:spLocks noGrp="1"/>
          </p:cNvSpPr>
          <p:nvPr>
            <p:ph type="sldNum" sz="quarter" idx="12"/>
          </p:nvPr>
        </p:nvSpPr>
        <p:spPr/>
        <p:txBody>
          <a:bodyPr/>
          <a:lstStyle/>
          <a:p>
            <a:fld id="{D57F1E4F-1CFF-5643-939E-02111984F565}" type="slidenum">
              <a:rPr lang="en-US" smtClean="0">
                <a:solidFill>
                  <a:prstClr val="white">
                    <a:tint val="75000"/>
                  </a:prstClr>
                </a:solidFill>
              </a:rPr>
              <a:pPr/>
              <a:t>24</a:t>
            </a:fld>
            <a:endParaRPr lang="en-US" dirty="0">
              <a:solidFill>
                <a:prstClr val="white">
                  <a:tint val="75000"/>
                </a:prstClr>
              </a:solidFill>
            </a:endParaRPr>
          </a:p>
        </p:txBody>
      </p:sp>
    </p:spTree>
    <p:extLst>
      <p:ext uri="{BB962C8B-B14F-4D97-AF65-F5344CB8AC3E}">
        <p14:creationId xmlns:p14="http://schemas.microsoft.com/office/powerpoint/2010/main" val="17615312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0 Imagen" descr="Mapa 1.jpeg"/>
          <p:cNvPicPr/>
          <p:nvPr/>
        </p:nvPicPr>
        <p:blipFill>
          <a:blip r:embed="rId3"/>
          <a:srcRect l="30889" t="5594" r="29735"/>
          <a:stretch>
            <a:fillRect/>
          </a:stretch>
        </p:blipFill>
        <p:spPr>
          <a:xfrm>
            <a:off x="1062692" y="1396703"/>
            <a:ext cx="4444490" cy="42275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25</a:t>
            </a:fld>
            <a:endParaRPr lang="en-US" dirty="0">
              <a:solidFill>
                <a:prstClr val="white">
                  <a:tint val="75000"/>
                </a:prstClr>
              </a:solidFill>
            </a:endParaRPr>
          </a:p>
        </p:txBody>
      </p:sp>
      <p:pic>
        <p:nvPicPr>
          <p:cNvPr id="6" name="3 Imagen" descr="Mapa 2 el que no se ve es tiltitlan.png"/>
          <p:cNvPicPr/>
          <p:nvPr/>
        </p:nvPicPr>
        <p:blipFill>
          <a:blip r:embed="rId4"/>
          <a:srcRect l="40224" t="13500" r="40717" b="11951"/>
          <a:stretch>
            <a:fillRect/>
          </a:stretch>
        </p:blipFill>
        <p:spPr>
          <a:xfrm>
            <a:off x="6272713" y="1528511"/>
            <a:ext cx="4491540" cy="40957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CuadroTexto 6"/>
          <p:cNvSpPr txBox="1"/>
          <p:nvPr/>
        </p:nvSpPr>
        <p:spPr>
          <a:xfrm>
            <a:off x="3494689" y="5935452"/>
            <a:ext cx="5315319" cy="307777"/>
          </a:xfrm>
          <a:prstGeom prst="rect">
            <a:avLst/>
          </a:prstGeom>
          <a:noFill/>
        </p:spPr>
        <p:txBody>
          <a:bodyPr wrap="square" rtlCol="0">
            <a:spAutoFit/>
          </a:bodyPr>
          <a:lstStyle/>
          <a:p>
            <a:r>
              <a:rPr lang="es-MX" sz="1400" dirty="0" smtClean="0"/>
              <a:t>Fuente: Instituto Nacional de Estadística y Geografía</a:t>
            </a:r>
            <a:endParaRPr lang="es-MX" sz="1400" dirty="0"/>
          </a:p>
        </p:txBody>
      </p:sp>
      <p:sp>
        <p:nvSpPr>
          <p:cNvPr id="8" name="CuadroTexto 7"/>
          <p:cNvSpPr txBox="1"/>
          <p:nvPr/>
        </p:nvSpPr>
        <p:spPr>
          <a:xfrm>
            <a:off x="975928" y="332674"/>
            <a:ext cx="9376612" cy="954107"/>
          </a:xfrm>
          <a:prstGeom prst="rect">
            <a:avLst/>
          </a:prstGeom>
          <a:noFill/>
        </p:spPr>
        <p:txBody>
          <a:bodyPr wrap="square" rtlCol="0">
            <a:spAutoFit/>
          </a:bodyPr>
          <a:lstStyle/>
          <a:p>
            <a:pPr algn="just"/>
            <a:r>
              <a:rPr lang="es-MX" sz="2800" dirty="0" smtClean="0">
                <a:solidFill>
                  <a:srgbClr val="C00000"/>
                </a:solidFill>
                <a:latin typeface="Futura Medium" charset="0"/>
                <a:ea typeface="Futura Medium" charset="0"/>
                <a:cs typeface="Futura Medium" charset="0"/>
              </a:rPr>
              <a:t>2.3. Aplicación del Modelo Gravitacional: Influencia </a:t>
            </a:r>
            <a:r>
              <a:rPr lang="es-MX" sz="2800" dirty="0">
                <a:solidFill>
                  <a:srgbClr val="C00000"/>
                </a:solidFill>
                <a:latin typeface="Futura Medium" charset="0"/>
                <a:ea typeface="Futura Medium" charset="0"/>
                <a:cs typeface="Futura Medium" charset="0"/>
              </a:rPr>
              <a:t>de </a:t>
            </a:r>
            <a:r>
              <a:rPr lang="es-MX" sz="2800" dirty="0" smtClean="0">
                <a:solidFill>
                  <a:srgbClr val="C00000"/>
                </a:solidFill>
                <a:latin typeface="Futura Medium" charset="0"/>
                <a:ea typeface="Futura Medium" charset="0"/>
                <a:cs typeface="Futura Medium" charset="0"/>
              </a:rPr>
              <a:t>Mercado (Iztapalapa)</a:t>
            </a:r>
            <a:endParaRPr lang="es-ES_tradnl" sz="2800" dirty="0">
              <a:solidFill>
                <a:srgbClr val="C00000"/>
              </a:solidFill>
              <a:latin typeface="Futura Medium" charset="0"/>
              <a:ea typeface="Futura Medium" charset="0"/>
              <a:cs typeface="Futura Medium" charset="0"/>
            </a:endParaRPr>
          </a:p>
        </p:txBody>
      </p:sp>
    </p:spTree>
    <p:extLst>
      <p:ext uri="{BB962C8B-B14F-4D97-AF65-F5344CB8AC3E}">
        <p14:creationId xmlns:p14="http://schemas.microsoft.com/office/powerpoint/2010/main" val="41188540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2087760690"/>
              </p:ext>
            </p:extLst>
          </p:nvPr>
        </p:nvGraphicFramePr>
        <p:xfrm>
          <a:off x="993834" y="1564477"/>
          <a:ext cx="10112315" cy="4036223"/>
        </p:xfrm>
        <a:graphic>
          <a:graphicData uri="http://schemas.openxmlformats.org/drawingml/2006/table">
            <a:tbl>
              <a:tblPr firstRow="1" firstCol="1" bandRow="1">
                <a:tableStyleId>{793D81CF-94F2-401A-BA57-92F5A7B2D0C5}</a:tableStyleId>
              </a:tblPr>
              <a:tblGrid>
                <a:gridCol w="3023087"/>
                <a:gridCol w="1343594"/>
                <a:gridCol w="2917014"/>
                <a:gridCol w="1414310"/>
                <a:gridCol w="1414310"/>
              </a:tblGrid>
              <a:tr h="225498">
                <a:tc>
                  <a:txBody>
                    <a:bodyPr/>
                    <a:lstStyle/>
                    <a:p>
                      <a:pPr>
                        <a:lnSpc>
                          <a:spcPct val="107000"/>
                        </a:lnSpc>
                        <a:spcAft>
                          <a:spcPts val="800"/>
                        </a:spcAft>
                      </a:pPr>
                      <a:r>
                        <a:rPr lang="es-ES" sz="1100" dirty="0" smtClean="0">
                          <a:effectLst/>
                        </a:rPr>
                        <a:t>Población </a:t>
                      </a:r>
                      <a:r>
                        <a:rPr lang="es-ES" sz="1100" dirty="0">
                          <a:effectLst/>
                        </a:rPr>
                        <a:t>en Ecatepec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gridSpan="4">
                  <a:txBody>
                    <a:bodyPr/>
                    <a:lstStyle/>
                    <a:p>
                      <a:pPr>
                        <a:lnSpc>
                          <a:spcPct val="107000"/>
                        </a:lnSpc>
                        <a:spcAft>
                          <a:spcPts val="800"/>
                        </a:spcAft>
                      </a:pPr>
                      <a:r>
                        <a:rPr lang="es-ES" sz="1100" dirty="0">
                          <a:effectLst/>
                        </a:rPr>
                        <a:t>1677678</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hMerge="1">
                  <a:txBody>
                    <a:bodyPr/>
                    <a:lstStyle/>
                    <a:p>
                      <a:endParaRPr lang="es-MX"/>
                    </a:p>
                  </a:txBody>
                  <a:tcPr/>
                </a:tc>
                <a:tc hMerge="1">
                  <a:txBody>
                    <a:bodyPr/>
                    <a:lstStyle/>
                    <a:p>
                      <a:endParaRPr lang="es-MX"/>
                    </a:p>
                  </a:txBody>
                  <a:tcPr/>
                </a:tc>
                <a:tc hMerge="1">
                  <a:txBody>
                    <a:bodyPr/>
                    <a:lstStyle/>
                    <a:p>
                      <a:endParaRPr lang="es-MX"/>
                    </a:p>
                  </a:txBody>
                  <a:tcPr/>
                </a:tc>
              </a:tr>
              <a:tr h="653753">
                <a:tc>
                  <a:txBody>
                    <a:bodyPr/>
                    <a:lstStyle/>
                    <a:p>
                      <a:pPr>
                        <a:lnSpc>
                          <a:spcPct val="107000"/>
                        </a:lnSpc>
                        <a:spcAft>
                          <a:spcPts val="800"/>
                        </a:spcAft>
                      </a:pPr>
                      <a:r>
                        <a:rPr lang="es-ES" sz="1100" dirty="0">
                          <a:effectLst/>
                        </a:rPr>
                        <a:t>MUNICIPIO</a:t>
                      </a:r>
                      <a:br>
                        <a:rPr lang="es-ES" sz="1100" dirty="0">
                          <a:effectLst/>
                        </a:rPr>
                      </a:br>
                      <a:r>
                        <a:rPr lang="es-ES" sz="1100" dirty="0">
                          <a:effectLst/>
                        </a:rPr>
                        <a:t>DELEGACIÒN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ctr"/>
                </a:tc>
                <a:tc>
                  <a:txBody>
                    <a:bodyPr/>
                    <a:lstStyle/>
                    <a:p>
                      <a:pPr>
                        <a:lnSpc>
                          <a:spcPct val="107000"/>
                        </a:lnSpc>
                        <a:spcAft>
                          <a:spcPts val="800"/>
                        </a:spcAft>
                      </a:pPr>
                      <a:r>
                        <a:rPr lang="es-ES" sz="1100" dirty="0" smtClean="0">
                          <a:effectLst/>
                        </a:rPr>
                        <a:t>Población </a:t>
                      </a:r>
                      <a:r>
                        <a:rPr lang="es-ES" sz="1100" dirty="0">
                          <a:effectLst/>
                        </a:rPr>
                        <a:t>(PB)</a:t>
                      </a:r>
                      <a:br>
                        <a:rPr lang="es-ES" sz="1100" dirty="0">
                          <a:effectLst/>
                        </a:rPr>
                      </a:br>
                      <a:r>
                        <a:rPr lang="es-ES" sz="1100" dirty="0">
                          <a:effectLst/>
                        </a:rPr>
                        <a:t>2015</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ctr"/>
                </a:tc>
                <a:tc>
                  <a:txBody>
                    <a:bodyPr/>
                    <a:lstStyle/>
                    <a:p>
                      <a:pPr>
                        <a:lnSpc>
                          <a:spcPct val="107000"/>
                        </a:lnSpc>
                        <a:spcAft>
                          <a:spcPts val="800"/>
                        </a:spcAft>
                      </a:pPr>
                      <a:r>
                        <a:rPr lang="es-ES" sz="1100" dirty="0">
                          <a:effectLst/>
                        </a:rPr>
                        <a:t>LUGAR CENTRAL </a:t>
                      </a:r>
                      <a:br>
                        <a:rPr lang="es-ES" sz="1100" dirty="0">
                          <a:effectLst/>
                        </a:rPr>
                      </a:br>
                      <a:r>
                        <a:rPr lang="es-ES" sz="1100" dirty="0">
                          <a:effectLst/>
                        </a:rPr>
                        <a:t>ECATEPEC</a:t>
                      </a:r>
                      <a:br>
                        <a:rPr lang="es-ES" sz="1100" dirty="0">
                          <a:effectLst/>
                        </a:rPr>
                      </a:br>
                      <a:r>
                        <a:rPr lang="es-ES" sz="1100" dirty="0">
                          <a:effectLst/>
                        </a:rPr>
                        <a:t>(KM)</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ctr"/>
                </a:tc>
                <a:tc>
                  <a:txBody>
                    <a:bodyPr/>
                    <a:lstStyle/>
                    <a:p>
                      <a:pPr>
                        <a:lnSpc>
                          <a:spcPct val="107000"/>
                        </a:lnSpc>
                        <a:spcAft>
                          <a:spcPts val="800"/>
                        </a:spcAft>
                      </a:pPr>
                      <a:r>
                        <a:rPr lang="es-ES" sz="1100" dirty="0">
                          <a:effectLst/>
                        </a:rPr>
                        <a:t>Influencia de Mercado </a:t>
                      </a:r>
                      <a:br>
                        <a:rPr lang="es-ES" sz="1100" dirty="0">
                          <a:effectLst/>
                        </a:rPr>
                      </a:br>
                      <a:r>
                        <a:rPr lang="es-ES" sz="1100" dirty="0">
                          <a:effectLst/>
                        </a:rPr>
                        <a:t>Ecatepec</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ctr"/>
                </a:tc>
                <a:tc>
                  <a:txBody>
                    <a:bodyPr/>
                    <a:lstStyle/>
                    <a:p>
                      <a:pPr>
                        <a:lnSpc>
                          <a:spcPct val="107000"/>
                        </a:lnSpc>
                        <a:spcAft>
                          <a:spcPts val="800"/>
                        </a:spcAft>
                      </a:pPr>
                      <a:r>
                        <a:rPr lang="es-ES" sz="1100" dirty="0">
                          <a:effectLst/>
                        </a:rPr>
                        <a:t>Influencia de Mercado Restante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Iztapalapa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1827868</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32,377</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17,6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14,8</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Gustavo A. Madero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1164477</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20,534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13,9</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6,7</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Nezahualcóyotl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1039867</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26,09</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18,8</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7,2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Naucalpan de </a:t>
                      </a:r>
                      <a:r>
                        <a:rPr lang="es-ES" sz="1100" dirty="0" smtClean="0">
                          <a:effectLst/>
                        </a:rPr>
                        <a:t>Juárez</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844219</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29,05</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23,2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5,9</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smtClean="0">
                          <a:effectLst/>
                        </a:rPr>
                        <a:t>Álvaro Obregón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749982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35,07</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29,2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5,8</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Tlalnepantla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700734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23,776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20,2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3,5</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Tlalpan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677104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42,353</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36,4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5,9</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Coyoacac</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608479</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36,632</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32,4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4,3</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Cuauhtémoc</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532553</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26,11</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23,7</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smtClean="0">
                          <a:effectLst/>
                        </a:rPr>
                        <a:t>Tultitlán</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520557</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16,484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15,0</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Venustiano Carranza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427263</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26,529</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24,9</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Benito </a:t>
                      </a:r>
                      <a:r>
                        <a:rPr lang="es-ES" sz="1100" dirty="0" smtClean="0">
                          <a:effectLst/>
                        </a:rPr>
                        <a:t>Juárez</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417416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32,431</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30,5</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1,9</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Xoximilco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415933</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44,261</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41,7</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r h="225498">
                <a:tc>
                  <a:txBody>
                    <a:bodyPr/>
                    <a:lstStyle/>
                    <a:p>
                      <a:pPr>
                        <a:lnSpc>
                          <a:spcPct val="107000"/>
                        </a:lnSpc>
                        <a:spcAft>
                          <a:spcPts val="800"/>
                        </a:spcAft>
                      </a:pPr>
                      <a:r>
                        <a:rPr lang="es-ES" sz="1100" dirty="0">
                          <a:effectLst/>
                        </a:rPr>
                        <a:t>Azcapotzalco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400161</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25,106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23,8</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c>
                  <a:txBody>
                    <a:bodyPr/>
                    <a:lstStyle/>
                    <a:p>
                      <a:pPr>
                        <a:lnSpc>
                          <a:spcPct val="107000"/>
                        </a:lnSpc>
                        <a:spcAft>
                          <a:spcPts val="800"/>
                        </a:spcAft>
                      </a:pPr>
                      <a:r>
                        <a:rPr lang="es-ES" sz="1100" dirty="0">
                          <a:effectLst/>
                        </a:rPr>
                        <a:t>1,4</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50" marR="31750" marT="9525" marB="0" anchor="b"/>
                </a:tc>
              </a:tr>
            </a:tbl>
          </a:graphicData>
        </a:graphic>
      </p:graphicFrame>
      <p:sp>
        <p:nvSpPr>
          <p:cNvPr id="2" name="Marcador de número de diapositiva 1"/>
          <p:cNvSpPr>
            <a:spLocks noGrp="1"/>
          </p:cNvSpPr>
          <p:nvPr>
            <p:ph type="sldNum" sz="quarter" idx="12"/>
          </p:nvPr>
        </p:nvSpPr>
        <p:spPr/>
        <p:txBody>
          <a:bodyPr/>
          <a:lstStyle/>
          <a:p>
            <a:fld id="{D57F1E4F-1CFF-5643-939E-02111984F565}" type="slidenum">
              <a:rPr lang="en-US" smtClean="0">
                <a:solidFill>
                  <a:prstClr val="white">
                    <a:tint val="75000"/>
                  </a:prstClr>
                </a:solidFill>
              </a:rPr>
              <a:pPr/>
              <a:t>26</a:t>
            </a:fld>
            <a:endParaRPr lang="en-US" dirty="0">
              <a:solidFill>
                <a:prstClr val="white">
                  <a:tint val="75000"/>
                </a:prstClr>
              </a:solidFill>
            </a:endParaRPr>
          </a:p>
        </p:txBody>
      </p:sp>
      <p:sp>
        <p:nvSpPr>
          <p:cNvPr id="6" name="CuadroTexto 5"/>
          <p:cNvSpPr txBox="1"/>
          <p:nvPr/>
        </p:nvSpPr>
        <p:spPr>
          <a:xfrm>
            <a:off x="975928" y="332674"/>
            <a:ext cx="9376612" cy="954107"/>
          </a:xfrm>
          <a:prstGeom prst="rect">
            <a:avLst/>
          </a:prstGeom>
          <a:noFill/>
        </p:spPr>
        <p:txBody>
          <a:bodyPr wrap="square" rtlCol="0">
            <a:spAutoFit/>
          </a:bodyPr>
          <a:lstStyle/>
          <a:p>
            <a:pPr algn="just"/>
            <a:r>
              <a:rPr lang="es-MX" sz="2800" dirty="0" smtClean="0">
                <a:solidFill>
                  <a:srgbClr val="C00000"/>
                </a:solidFill>
                <a:latin typeface="Futura Medium" charset="0"/>
                <a:ea typeface="Futura Medium" charset="0"/>
                <a:cs typeface="Futura Medium" charset="0"/>
              </a:rPr>
              <a:t>2.4. Aplicación del Modelo Gravitacional: Influencia </a:t>
            </a:r>
            <a:r>
              <a:rPr lang="es-MX" sz="2800" dirty="0">
                <a:solidFill>
                  <a:srgbClr val="C00000"/>
                </a:solidFill>
                <a:latin typeface="Futura Medium" charset="0"/>
                <a:ea typeface="Futura Medium" charset="0"/>
                <a:cs typeface="Futura Medium" charset="0"/>
              </a:rPr>
              <a:t>de </a:t>
            </a:r>
            <a:r>
              <a:rPr lang="es-MX" sz="2800" dirty="0" smtClean="0">
                <a:solidFill>
                  <a:srgbClr val="C00000"/>
                </a:solidFill>
                <a:latin typeface="Futura Medium" charset="0"/>
                <a:ea typeface="Futura Medium" charset="0"/>
                <a:cs typeface="Futura Medium" charset="0"/>
              </a:rPr>
              <a:t>Mercado (Ecatepec)</a:t>
            </a:r>
            <a:endParaRPr lang="es-ES_tradnl" sz="2800" dirty="0">
              <a:solidFill>
                <a:srgbClr val="C00000"/>
              </a:solidFill>
              <a:latin typeface="Futura Medium" charset="0"/>
              <a:ea typeface="Futura Medium" charset="0"/>
              <a:cs typeface="Futura Medium" charset="0"/>
            </a:endParaRPr>
          </a:p>
        </p:txBody>
      </p:sp>
    </p:spTree>
    <p:extLst>
      <p:ext uri="{BB962C8B-B14F-4D97-AF65-F5344CB8AC3E}">
        <p14:creationId xmlns:p14="http://schemas.microsoft.com/office/powerpoint/2010/main" val="13793389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8 Imagen" descr="Mapa 3.jpeg"/>
          <p:cNvPicPr/>
          <p:nvPr/>
        </p:nvPicPr>
        <p:blipFill>
          <a:blip r:embed="rId3"/>
          <a:srcRect l="38187" t="6818" r="22607" b="2273"/>
          <a:stretch>
            <a:fillRect/>
          </a:stretch>
        </p:blipFill>
        <p:spPr>
          <a:xfrm>
            <a:off x="1043129" y="1849472"/>
            <a:ext cx="4725031" cy="39846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9 Imagen" descr="Mapa 4.png"/>
          <p:cNvPicPr/>
          <p:nvPr/>
        </p:nvPicPr>
        <p:blipFill>
          <a:blip r:embed="rId4"/>
          <a:srcRect l="37508" t="8564" r="38208"/>
          <a:stretch>
            <a:fillRect/>
          </a:stretch>
        </p:blipFill>
        <p:spPr>
          <a:xfrm>
            <a:off x="6316783" y="1849472"/>
            <a:ext cx="4713167" cy="39846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Marcador de número de diapositiva 1"/>
          <p:cNvSpPr>
            <a:spLocks noGrp="1"/>
          </p:cNvSpPr>
          <p:nvPr>
            <p:ph type="sldNum" sz="quarter" idx="12"/>
          </p:nvPr>
        </p:nvSpPr>
        <p:spPr/>
        <p:txBody>
          <a:bodyPr/>
          <a:lstStyle/>
          <a:p>
            <a:fld id="{D57F1E4F-1CFF-5643-939E-02111984F565}" type="slidenum">
              <a:rPr lang="en-US" smtClean="0">
                <a:solidFill>
                  <a:prstClr val="white">
                    <a:tint val="75000"/>
                  </a:prstClr>
                </a:solidFill>
              </a:rPr>
              <a:pPr/>
              <a:t>27</a:t>
            </a:fld>
            <a:endParaRPr lang="en-US" dirty="0">
              <a:solidFill>
                <a:prstClr val="white">
                  <a:tint val="75000"/>
                </a:prstClr>
              </a:solidFill>
            </a:endParaRPr>
          </a:p>
        </p:txBody>
      </p:sp>
      <p:sp>
        <p:nvSpPr>
          <p:cNvPr id="6" name="CuadroTexto 5"/>
          <p:cNvSpPr txBox="1"/>
          <p:nvPr/>
        </p:nvSpPr>
        <p:spPr>
          <a:xfrm>
            <a:off x="3659123" y="6092307"/>
            <a:ext cx="5315319" cy="307777"/>
          </a:xfrm>
          <a:prstGeom prst="rect">
            <a:avLst/>
          </a:prstGeom>
          <a:noFill/>
        </p:spPr>
        <p:txBody>
          <a:bodyPr wrap="square" rtlCol="0">
            <a:spAutoFit/>
          </a:bodyPr>
          <a:lstStyle/>
          <a:p>
            <a:r>
              <a:rPr lang="es-MX" sz="1400" dirty="0" smtClean="0"/>
              <a:t>Fuente: Instituto Nacional de Estadística y Geografía</a:t>
            </a:r>
            <a:endParaRPr lang="es-MX" sz="1400" dirty="0"/>
          </a:p>
        </p:txBody>
      </p:sp>
      <p:sp>
        <p:nvSpPr>
          <p:cNvPr id="7" name="CuadroTexto 6"/>
          <p:cNvSpPr txBox="1"/>
          <p:nvPr/>
        </p:nvSpPr>
        <p:spPr>
          <a:xfrm>
            <a:off x="975928" y="332674"/>
            <a:ext cx="9376612" cy="954107"/>
          </a:xfrm>
          <a:prstGeom prst="rect">
            <a:avLst/>
          </a:prstGeom>
          <a:noFill/>
        </p:spPr>
        <p:txBody>
          <a:bodyPr wrap="square" rtlCol="0">
            <a:spAutoFit/>
          </a:bodyPr>
          <a:lstStyle/>
          <a:p>
            <a:pPr algn="just"/>
            <a:r>
              <a:rPr lang="es-MX" sz="2800" dirty="0" smtClean="0">
                <a:solidFill>
                  <a:srgbClr val="C00000"/>
                </a:solidFill>
                <a:latin typeface="Futura Medium" charset="0"/>
                <a:ea typeface="Futura Medium" charset="0"/>
                <a:cs typeface="Futura Medium" charset="0"/>
              </a:rPr>
              <a:t>2.4. Aplicación del Modelo Gravitacional: Influencia </a:t>
            </a:r>
            <a:r>
              <a:rPr lang="es-MX" sz="2800" dirty="0">
                <a:solidFill>
                  <a:srgbClr val="C00000"/>
                </a:solidFill>
                <a:latin typeface="Futura Medium" charset="0"/>
                <a:ea typeface="Futura Medium" charset="0"/>
                <a:cs typeface="Futura Medium" charset="0"/>
              </a:rPr>
              <a:t>de </a:t>
            </a:r>
            <a:r>
              <a:rPr lang="es-MX" sz="2800" dirty="0" smtClean="0">
                <a:solidFill>
                  <a:srgbClr val="C00000"/>
                </a:solidFill>
                <a:latin typeface="Futura Medium" charset="0"/>
                <a:ea typeface="Futura Medium" charset="0"/>
                <a:cs typeface="Futura Medium" charset="0"/>
              </a:rPr>
              <a:t>Mercado (Ecatepec)</a:t>
            </a:r>
            <a:endParaRPr lang="es-ES_tradnl" sz="2800" dirty="0">
              <a:solidFill>
                <a:srgbClr val="C00000"/>
              </a:solidFill>
              <a:latin typeface="Futura Medium" charset="0"/>
              <a:ea typeface="Futura Medium" charset="0"/>
              <a:cs typeface="Futura Medium" charset="0"/>
            </a:endParaRPr>
          </a:p>
        </p:txBody>
      </p:sp>
    </p:spTree>
    <p:extLst>
      <p:ext uri="{BB962C8B-B14F-4D97-AF65-F5344CB8AC3E}">
        <p14:creationId xmlns:p14="http://schemas.microsoft.com/office/powerpoint/2010/main" val="911409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extLst>
              <a:ext uri="{BEBA8EAE-BF5A-486C-A8C5-ECC9F3942E4B}">
                <a14:imgProps xmlns:a14="http://schemas.microsoft.com/office/drawing/2010/main">
                  <a14:imgLayer r:embed="rId4">
                    <a14:imgEffect>
                      <a14:artisticPhotocopy/>
                    </a14:imgEffect>
                  </a14:imgLayer>
                </a14:imgProps>
              </a:ext>
            </a:extLst>
          </a:blip>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078757" y="1604433"/>
            <a:ext cx="4068443" cy="2910417"/>
          </a:xfrm>
        </p:spPr>
        <p:txBody>
          <a:bodyPr/>
          <a:lstStyle/>
          <a:p>
            <a:pPr algn="ctr"/>
            <a:r>
              <a:rPr lang="es-MX" b="1" dirty="0">
                <a:solidFill>
                  <a:srgbClr val="B01513"/>
                </a:solidFill>
              </a:rPr>
              <a:t>3</a:t>
            </a:r>
            <a:r>
              <a:rPr lang="es-MX" b="1" dirty="0" smtClean="0">
                <a:solidFill>
                  <a:srgbClr val="B01513"/>
                </a:solidFill>
              </a:rPr>
              <a:t>. ESTRATEGIAS DE CRECIMIENTO</a:t>
            </a:r>
            <a:endParaRPr lang="es-MX" b="1" dirty="0">
              <a:solidFill>
                <a:srgbClr val="B01513"/>
              </a:solidFill>
            </a:endParaRPr>
          </a:p>
        </p:txBody>
      </p:sp>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28</a:t>
            </a:fld>
            <a:endParaRPr lang="en-US" dirty="0">
              <a:solidFill>
                <a:prstClr val="white">
                  <a:tint val="75000"/>
                </a:prstClr>
              </a:solidFill>
            </a:endParaRPr>
          </a:p>
        </p:txBody>
      </p:sp>
      <p:pic>
        <p:nvPicPr>
          <p:cNvPr id="3" name="Imagen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67784" y="1063416"/>
            <a:ext cx="5202371" cy="5202371"/>
          </a:xfrm>
          <a:prstGeom prst="rect">
            <a:avLst/>
          </a:prstGeom>
        </p:spPr>
      </p:pic>
    </p:spTree>
    <p:extLst>
      <p:ext uri="{BB962C8B-B14F-4D97-AF65-F5344CB8AC3E}">
        <p14:creationId xmlns:p14="http://schemas.microsoft.com/office/powerpoint/2010/main" val="20348992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29</a:t>
            </a:fld>
            <a:endParaRPr lang="en-US" dirty="0">
              <a:solidFill>
                <a:prstClr val="white">
                  <a:tint val="75000"/>
                </a:prstClr>
              </a:solidFill>
            </a:endParaRPr>
          </a:p>
        </p:txBody>
      </p:sp>
      <p:sp>
        <p:nvSpPr>
          <p:cNvPr id="5" name="Rectángulo 4"/>
          <p:cNvSpPr/>
          <p:nvPr/>
        </p:nvSpPr>
        <p:spPr>
          <a:xfrm>
            <a:off x="1028699" y="491916"/>
            <a:ext cx="9867901" cy="6324808"/>
          </a:xfrm>
          <a:prstGeom prst="rect">
            <a:avLst/>
          </a:prstGeom>
        </p:spPr>
        <p:txBody>
          <a:bodyPr wrap="square">
            <a:spAutoFit/>
          </a:bodyPr>
          <a:lstStyle/>
          <a:p>
            <a:pPr algn="just">
              <a:lnSpc>
                <a:spcPct val="150000"/>
              </a:lnSpc>
            </a:pPr>
            <a:r>
              <a:rPr lang="es-ES" sz="1600" b="1" dirty="0"/>
              <a:t>Estrategia de las pequeñas empresas en los procesos de desarrollo que permitan obtener </a:t>
            </a:r>
            <a:endParaRPr lang="es-ES" sz="1600" b="1" dirty="0" smtClean="0"/>
          </a:p>
          <a:p>
            <a:pPr algn="just">
              <a:lnSpc>
                <a:spcPct val="150000"/>
              </a:lnSpc>
            </a:pPr>
            <a:r>
              <a:rPr lang="es-ES" sz="1600" b="1" dirty="0" smtClean="0"/>
              <a:t>economías </a:t>
            </a:r>
            <a:r>
              <a:rPr lang="es-ES" sz="1600" b="1" dirty="0"/>
              <a:t>de escala  y de alcance y reducir los costos de transacción: </a:t>
            </a:r>
          </a:p>
          <a:p>
            <a:pPr algn="just">
              <a:lnSpc>
                <a:spcPct val="150000"/>
              </a:lnSpc>
            </a:pPr>
            <a:endParaRPr lang="es-ES" sz="1600" dirty="0"/>
          </a:p>
          <a:p>
            <a:pPr marL="742950" lvl="1" indent="-285750" algn="just">
              <a:lnSpc>
                <a:spcPct val="150000"/>
              </a:lnSpc>
              <a:buFont typeface="Wingdings" panose="05000000000000000000" pitchFamily="2" charset="2"/>
              <a:buChar char="q"/>
            </a:pPr>
            <a:r>
              <a:rPr lang="es-ES" sz="1600" dirty="0"/>
              <a:t>De acuerdo a los resultados del modelo gravitacional, Ecatepec es el municipio que tiene mayor influencia de mercado en la zona delimitada . Por lo tanto,  se debería de establecer una red de intercambio en dónde las ramas  en que no está especializado Ecatepec se cubran con excedentes de los municipios que si tienen esta especialización, por ejemplo :</a:t>
            </a:r>
          </a:p>
          <a:p>
            <a:pPr marL="742950" lvl="1" indent="-285750" algn="just">
              <a:lnSpc>
                <a:spcPct val="150000"/>
              </a:lnSpc>
              <a:buFont typeface="Wingdings" panose="05000000000000000000" pitchFamily="2" charset="2"/>
              <a:buChar char="q"/>
            </a:pPr>
            <a:endParaRPr lang="es-ES" sz="1600" dirty="0"/>
          </a:p>
          <a:p>
            <a:pPr marL="742950" lvl="1" indent="-285750" algn="just">
              <a:lnSpc>
                <a:spcPct val="150000"/>
              </a:lnSpc>
              <a:buFont typeface="Wingdings" panose="05000000000000000000" pitchFamily="2" charset="2"/>
              <a:buChar char="q"/>
            </a:pPr>
            <a:r>
              <a:rPr lang="es-ES" sz="1600" dirty="0"/>
              <a:t> Ecatepec carece de especialización en la rama 3222 la cual puede ser cubierta por: Azcapotzalco, Tultitlan, La Paz o </a:t>
            </a:r>
            <a:r>
              <a:rPr lang="es-ES" sz="1600" b="1" dirty="0"/>
              <a:t>Tlalnepantla </a:t>
            </a:r>
          </a:p>
          <a:p>
            <a:pPr marL="742950" lvl="1" indent="-285750" algn="just">
              <a:lnSpc>
                <a:spcPct val="150000"/>
              </a:lnSpc>
              <a:buFont typeface="Wingdings" panose="05000000000000000000" pitchFamily="2" charset="2"/>
              <a:buChar char="q"/>
            </a:pPr>
            <a:endParaRPr lang="es-ES" sz="1600" b="1" dirty="0"/>
          </a:p>
          <a:p>
            <a:pPr marL="742950" lvl="1" indent="-285750" algn="just">
              <a:lnSpc>
                <a:spcPct val="150000"/>
              </a:lnSpc>
              <a:buFont typeface="Wingdings" panose="05000000000000000000" pitchFamily="2" charset="2"/>
              <a:buChar char="q"/>
            </a:pPr>
            <a:r>
              <a:rPr lang="es-ES" sz="1600" dirty="0" smtClean="0"/>
              <a:t>Una </a:t>
            </a:r>
            <a:r>
              <a:rPr lang="es-ES" sz="1600" dirty="0"/>
              <a:t>vez localizada la especialización productiva, crear un sistema productivo como un conglomerado de micro y pequeñas empresas que se desenvuelven bajo un sistema de producción especializado  con una estrecha integración entre lo cultural, lo social y lo político.</a:t>
            </a:r>
          </a:p>
          <a:p>
            <a:pPr lvl="1" algn="just">
              <a:lnSpc>
                <a:spcPct val="150000"/>
              </a:lnSpc>
            </a:pPr>
            <a:endParaRPr lang="es-ES" sz="1400" dirty="0" smtClean="0"/>
          </a:p>
        </p:txBody>
      </p:sp>
    </p:spTree>
    <p:extLst>
      <p:ext uri="{BB962C8B-B14F-4D97-AF65-F5344CB8AC3E}">
        <p14:creationId xmlns:p14="http://schemas.microsoft.com/office/powerpoint/2010/main" val="27916657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3000"/>
                <a:shade val="98000"/>
                <a:satMod val="150000"/>
                <a:lumMod val="102000"/>
              </a:schemeClr>
            </a:gs>
            <a:gs pos="50000">
              <a:schemeClr val="bg2">
                <a:tint val="98000"/>
                <a:shade val="90000"/>
                <a:satMod val="130000"/>
                <a:lumMod val="103000"/>
              </a:schemeClr>
            </a:gs>
            <a:gs pos="100000">
              <a:schemeClr val="bg2">
                <a:shade val="63000"/>
                <a:satMod val="120000"/>
              </a:schemeClr>
            </a:gs>
          </a:gsLst>
          <a:lin ang="5400000" scaled="0"/>
        </a:gradFill>
        <a:effectLst/>
      </p:bgPr>
    </p:bg>
    <p:spTree>
      <p:nvGrpSpPr>
        <p:cNvPr id="1" name=""/>
        <p:cNvGrpSpPr/>
        <p:nvPr/>
      </p:nvGrpSpPr>
      <p:grpSpPr>
        <a:xfrm>
          <a:off x="0" y="0"/>
          <a:ext cx="0" cy="0"/>
          <a:chOff x="0" y="0"/>
          <a:chExt cx="0" cy="0"/>
        </a:xfrm>
      </p:grpSpPr>
      <p:sp>
        <p:nvSpPr>
          <p:cNvPr id="6" name="Rectángulo redondeado 5"/>
          <p:cNvSpPr/>
          <p:nvPr/>
        </p:nvSpPr>
        <p:spPr>
          <a:xfrm>
            <a:off x="0" y="0"/>
            <a:ext cx="12192000" cy="6858000"/>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Rectángulo 7"/>
          <p:cNvSpPr/>
          <p:nvPr/>
        </p:nvSpPr>
        <p:spPr>
          <a:xfrm>
            <a:off x="10961924" y="3429000"/>
            <a:ext cx="1124042" cy="664612"/>
          </a:xfrm>
          <a:prstGeom prst="rect">
            <a:avLst/>
          </a:prstGeom>
          <a:solidFill>
            <a:srgbClr val="00206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Rectángulo 8"/>
          <p:cNvSpPr/>
          <p:nvPr/>
        </p:nvSpPr>
        <p:spPr>
          <a:xfrm>
            <a:off x="4972724" y="5994328"/>
            <a:ext cx="1123276" cy="664612"/>
          </a:xfrm>
          <a:prstGeom prst="rect">
            <a:avLst/>
          </a:prstGeom>
          <a:solidFill>
            <a:srgbClr val="00206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 name="Marcador de número de diapositiva 1"/>
          <p:cNvSpPr>
            <a:spLocks noGrp="1"/>
          </p:cNvSpPr>
          <p:nvPr>
            <p:ph type="sldNum" sz="quarter" idx="12"/>
          </p:nvPr>
        </p:nvSpPr>
        <p:spPr/>
        <p:txBody>
          <a:bodyPr/>
          <a:lstStyle/>
          <a:p>
            <a:fld id="{D57F1E4F-1CFF-5643-939E-02111984F565}" type="slidenum">
              <a:rPr lang="en-US" smtClean="0">
                <a:solidFill>
                  <a:prstClr val="white">
                    <a:tint val="75000"/>
                  </a:prstClr>
                </a:solidFill>
              </a:rPr>
              <a:pPr/>
              <a:t>3</a:t>
            </a:fld>
            <a:endParaRPr lang="en-US" dirty="0">
              <a:solidFill>
                <a:prstClr val="white">
                  <a:tint val="75000"/>
                </a:prstClr>
              </a:solidFill>
            </a:endParaRPr>
          </a:p>
        </p:txBody>
      </p:sp>
    </p:spTree>
    <p:extLst>
      <p:ext uri="{BB962C8B-B14F-4D97-AF65-F5344CB8AC3E}">
        <p14:creationId xmlns:p14="http://schemas.microsoft.com/office/powerpoint/2010/main" val="34777978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2477" y="-1333500"/>
            <a:ext cx="9144000" cy="2667000"/>
          </a:xfrm>
        </p:spPr>
        <p:txBody>
          <a:bodyPr/>
          <a:lstStyle/>
          <a:p>
            <a:r>
              <a:rPr lang="es-MX" b="1" dirty="0" smtClean="0">
                <a:solidFill>
                  <a:srgbClr val="B01513"/>
                </a:solidFill>
              </a:rPr>
              <a:t>CONCLUSIONES</a:t>
            </a:r>
            <a:endParaRPr lang="es-MX" b="1" dirty="0">
              <a:solidFill>
                <a:srgbClr val="B01513"/>
              </a:solidFill>
            </a:endParaRPr>
          </a:p>
        </p:txBody>
      </p:sp>
      <p:sp>
        <p:nvSpPr>
          <p:cNvPr id="3" name="Marcador de número de diapositiva 2"/>
          <p:cNvSpPr>
            <a:spLocks noGrp="1"/>
          </p:cNvSpPr>
          <p:nvPr>
            <p:ph type="sldNum" sz="quarter" idx="12"/>
          </p:nvPr>
        </p:nvSpPr>
        <p:spPr/>
        <p:txBody>
          <a:bodyPr/>
          <a:lstStyle/>
          <a:p>
            <a:fld id="{D57F1E4F-1CFF-5643-939E-02111984F565}" type="slidenum">
              <a:rPr lang="en-US" smtClean="0">
                <a:solidFill>
                  <a:prstClr val="white">
                    <a:tint val="75000"/>
                  </a:prstClr>
                </a:solidFill>
              </a:rPr>
              <a:pPr/>
              <a:t>30</a:t>
            </a:fld>
            <a:endParaRPr lang="en-US" dirty="0">
              <a:solidFill>
                <a:prstClr val="white">
                  <a:tint val="75000"/>
                </a:prstClr>
              </a:solidFill>
            </a:endParaRPr>
          </a:p>
        </p:txBody>
      </p:sp>
      <p:sp>
        <p:nvSpPr>
          <p:cNvPr id="4" name="Rectángulo 3"/>
          <p:cNvSpPr/>
          <p:nvPr/>
        </p:nvSpPr>
        <p:spPr>
          <a:xfrm>
            <a:off x="1181100" y="1961287"/>
            <a:ext cx="10009639" cy="2930610"/>
          </a:xfrm>
          <a:prstGeom prst="rect">
            <a:avLst/>
          </a:prstGeom>
        </p:spPr>
        <p:txBody>
          <a:bodyPr wrap="square">
            <a:spAutoFit/>
          </a:bodyPr>
          <a:lstStyle/>
          <a:p>
            <a:pPr algn="just">
              <a:lnSpc>
                <a:spcPct val="200000"/>
              </a:lnSpc>
            </a:pPr>
            <a:r>
              <a:rPr lang="es-MX" sz="2400" dirty="0"/>
              <a:t>Los territorios con el transcurso del tiempo deben </a:t>
            </a:r>
            <a:r>
              <a:rPr lang="es-MX" sz="2400" dirty="0" smtClean="0"/>
              <a:t>de ir </a:t>
            </a:r>
            <a:r>
              <a:rPr lang="es-MX" sz="2400" dirty="0"/>
              <a:t>especializando </a:t>
            </a:r>
            <a:r>
              <a:rPr lang="es-MX" sz="2400" dirty="0" smtClean="0"/>
              <a:t>y diversificando </a:t>
            </a:r>
            <a:r>
              <a:rPr lang="es-MX" sz="2400" dirty="0"/>
              <a:t>su base productiva, el </a:t>
            </a:r>
            <a:r>
              <a:rPr lang="es-MX" sz="2400" dirty="0" smtClean="0"/>
              <a:t>tipo </a:t>
            </a:r>
            <a:r>
              <a:rPr lang="es-MX" sz="2400" dirty="0"/>
              <a:t>de actividad que desarrollen </a:t>
            </a:r>
            <a:r>
              <a:rPr lang="es-MX" sz="2400" dirty="0" smtClean="0"/>
              <a:t>será elemento </a:t>
            </a:r>
            <a:r>
              <a:rPr lang="es-MX" sz="2400" dirty="0"/>
              <a:t>clave para tener un mayor crecimiento y desarrollo.</a:t>
            </a:r>
          </a:p>
        </p:txBody>
      </p:sp>
    </p:spTree>
    <p:extLst>
      <p:ext uri="{BB962C8B-B14F-4D97-AF65-F5344CB8AC3E}">
        <p14:creationId xmlns:p14="http://schemas.microsoft.com/office/powerpoint/2010/main" val="42295711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5444" y="-1598857"/>
            <a:ext cx="9144000" cy="2667000"/>
          </a:xfrm>
        </p:spPr>
        <p:txBody>
          <a:bodyPr/>
          <a:lstStyle/>
          <a:p>
            <a:r>
              <a:rPr lang="es-MX" b="1" dirty="0" smtClean="0">
                <a:solidFill>
                  <a:srgbClr val="B01513"/>
                </a:solidFill>
              </a:rPr>
              <a:t>BIBLIOGRAFÍA</a:t>
            </a:r>
            <a:endParaRPr lang="es-MX" b="1" dirty="0">
              <a:solidFill>
                <a:srgbClr val="B01513"/>
              </a:solidFill>
            </a:endParaRPr>
          </a:p>
        </p:txBody>
      </p:sp>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31</a:t>
            </a:fld>
            <a:endParaRPr lang="en-US" dirty="0">
              <a:solidFill>
                <a:prstClr val="white">
                  <a:tint val="75000"/>
                </a:prstClr>
              </a:solidFill>
            </a:endParaRPr>
          </a:p>
        </p:txBody>
      </p:sp>
      <p:sp>
        <p:nvSpPr>
          <p:cNvPr id="5" name="Rectangle 1"/>
          <p:cNvSpPr>
            <a:spLocks noChangeArrowheads="1"/>
          </p:cNvSpPr>
          <p:nvPr/>
        </p:nvSpPr>
        <p:spPr bwMode="auto">
          <a:xfrm>
            <a:off x="585444" y="1389296"/>
            <a:ext cx="10605295"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228600" marR="0" lvl="0" indent="-228600" defTabSz="914400" rtl="0" eaLnBrk="0" fontAlgn="base" latinLnBrk="0" hangingPunct="0">
              <a:lnSpc>
                <a:spcPct val="100000"/>
              </a:lnSpc>
              <a:spcBef>
                <a:spcPct val="0"/>
              </a:spcBef>
              <a:spcAft>
                <a:spcPct val="0"/>
              </a:spcAft>
              <a:buClrTx/>
              <a:buSzTx/>
              <a:buFont typeface="+mj-lt"/>
              <a:buAutoNum type="arabicPeriod"/>
              <a:tabLst/>
            </a:pP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Escobar Delgadillo, J. L., &amp; Jiménez Rivera, J. S. (2009). </a:t>
            </a:r>
            <a:r>
              <a:rPr kumimoji="0" lang="es-ES" altLang="es-MX"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Urbanismo y sustentabilidad: estado actual del desarrollo urbano de la ZMVM.</a:t>
            </a: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Obtenido de </a:t>
            </a: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hlinkClick r:id="rId3"/>
              </a:rPr>
              <a:t>http://www.revista.unam.mx/vol.10/num7/art40/int40.htm</a:t>
            </a:r>
            <a:endPar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endParaRPr>
          </a:p>
          <a:p>
            <a:pPr marL="228600" marR="0" lvl="0" indent="-228600" defTabSz="914400" rtl="0" eaLnBrk="0" fontAlgn="base" latinLnBrk="0" hangingPunct="0">
              <a:lnSpc>
                <a:spcPct val="100000"/>
              </a:lnSpc>
              <a:spcBef>
                <a:spcPct val="0"/>
              </a:spcBef>
              <a:spcAft>
                <a:spcPct val="0"/>
              </a:spcAft>
              <a:buClrTx/>
              <a:buSzTx/>
              <a:buFont typeface="+mj-lt"/>
              <a:buAutoNum type="arabicPeriod"/>
              <a:tabLst/>
            </a:pPr>
            <a:endParaRPr kumimoji="0" lang="es-MX" altLang="es-MX" b="0" i="0" u="none" strike="noStrike" cap="none" normalizeH="0" baseline="0" dirty="0" smtClean="0">
              <a:ln>
                <a:noFill/>
              </a:ln>
              <a:solidFill>
                <a:schemeClr val="tx1"/>
              </a:solidFill>
              <a:effectLst/>
            </a:endParaRPr>
          </a:p>
          <a:p>
            <a:pPr marL="228600" marR="0" lvl="0" indent="-228600" defTabSz="914400" rtl="0" eaLnBrk="0" fontAlgn="base" latinLnBrk="0" hangingPunct="0">
              <a:lnSpc>
                <a:spcPct val="100000"/>
              </a:lnSpc>
              <a:spcBef>
                <a:spcPct val="0"/>
              </a:spcBef>
              <a:spcAft>
                <a:spcPct val="0"/>
              </a:spcAft>
              <a:buClrTx/>
              <a:buSzTx/>
              <a:buFont typeface="+mj-lt"/>
              <a:buAutoNum type="arabicPeriod"/>
              <a:tabLst/>
            </a:pP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Instituto Nacional de Estadística y Geografía . (s.f.). </a:t>
            </a:r>
            <a:r>
              <a:rPr kumimoji="0" lang="es-ES" altLang="es-MX"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Censos de población y vivienda</a:t>
            </a: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Obtenido de </a:t>
            </a: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hlinkClick r:id="rId4"/>
              </a:rPr>
              <a:t>www.inegi.org.mx</a:t>
            </a:r>
            <a:endPar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endParaRPr>
          </a:p>
          <a:p>
            <a:pPr marL="228600" marR="0" lvl="0" indent="-228600" defTabSz="914400" rtl="0" eaLnBrk="0" fontAlgn="base" latinLnBrk="0" hangingPunct="0">
              <a:lnSpc>
                <a:spcPct val="100000"/>
              </a:lnSpc>
              <a:spcBef>
                <a:spcPct val="0"/>
              </a:spcBef>
              <a:spcAft>
                <a:spcPct val="0"/>
              </a:spcAft>
              <a:buClrTx/>
              <a:buSzTx/>
              <a:buFont typeface="+mj-lt"/>
              <a:buAutoNum type="arabicPeriod"/>
              <a:tabLst/>
            </a:pPr>
            <a:endParaRPr kumimoji="0" lang="es-MX" altLang="es-MX" b="0" i="0" u="none" strike="noStrike" cap="none" normalizeH="0" baseline="0" dirty="0" smtClean="0">
              <a:ln>
                <a:noFill/>
              </a:ln>
              <a:solidFill>
                <a:schemeClr val="tx1"/>
              </a:solidFill>
              <a:effectLst/>
            </a:endParaRPr>
          </a:p>
          <a:p>
            <a:pPr marL="228600" marR="0" lvl="0" indent="-228600" defTabSz="914400" rtl="0" eaLnBrk="0" fontAlgn="base" latinLnBrk="0" hangingPunct="0">
              <a:lnSpc>
                <a:spcPct val="100000"/>
              </a:lnSpc>
              <a:spcBef>
                <a:spcPct val="0"/>
              </a:spcBef>
              <a:spcAft>
                <a:spcPct val="0"/>
              </a:spcAft>
              <a:buClrTx/>
              <a:buSzTx/>
              <a:buFont typeface="+mj-lt"/>
              <a:buAutoNum type="arabicPeriod"/>
              <a:tabLst/>
            </a:pP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Instituto Nacional de Estadística y Geografía. (s.f.). </a:t>
            </a:r>
            <a:r>
              <a:rPr kumimoji="0" lang="es-ES" altLang="es-MX"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Censos económicos</a:t>
            </a: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Obtenido de </a:t>
            </a: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hlinkClick r:id="rId4"/>
              </a:rPr>
              <a:t>www.inegi.org.mx</a:t>
            </a:r>
            <a:endPar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endParaRPr>
          </a:p>
          <a:p>
            <a:pPr marL="228600" marR="0" lvl="0" indent="-228600" defTabSz="914400" rtl="0" eaLnBrk="0" fontAlgn="base" latinLnBrk="0" hangingPunct="0">
              <a:lnSpc>
                <a:spcPct val="100000"/>
              </a:lnSpc>
              <a:spcBef>
                <a:spcPct val="0"/>
              </a:spcBef>
              <a:spcAft>
                <a:spcPct val="0"/>
              </a:spcAft>
              <a:buClrTx/>
              <a:buSzTx/>
              <a:buFont typeface="+mj-lt"/>
              <a:buAutoNum type="arabicPeriod"/>
              <a:tabLst/>
            </a:pPr>
            <a:endParaRPr kumimoji="0" lang="es-MX" altLang="es-MX" b="0" i="0" u="none" strike="noStrike" cap="none" normalizeH="0" baseline="0" dirty="0" smtClean="0">
              <a:ln>
                <a:noFill/>
              </a:ln>
              <a:solidFill>
                <a:schemeClr val="tx1"/>
              </a:solidFill>
              <a:effectLst/>
            </a:endParaRPr>
          </a:p>
          <a:p>
            <a:pPr marL="228600" marR="0" lvl="0" indent="-228600" defTabSz="914400" rtl="0" eaLnBrk="0" fontAlgn="base" latinLnBrk="0" hangingPunct="0">
              <a:lnSpc>
                <a:spcPct val="100000"/>
              </a:lnSpc>
              <a:spcBef>
                <a:spcPct val="0"/>
              </a:spcBef>
              <a:spcAft>
                <a:spcPct val="0"/>
              </a:spcAft>
              <a:buClrTx/>
              <a:buSzTx/>
              <a:buFont typeface="+mj-lt"/>
              <a:buAutoNum type="arabicPeriod"/>
              <a:tabLst/>
            </a:pP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Instituto Nacional de Estadística y Geografía. (s.f.). </a:t>
            </a:r>
            <a:r>
              <a:rPr kumimoji="0" lang="es-ES" altLang="es-MX" b="0" i="1"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Mapa Digital</a:t>
            </a: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Obtenido de </a:t>
            </a:r>
            <a:r>
              <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hlinkClick r:id="rId4"/>
              </a:rPr>
              <a:t>www.inegi.org.mx</a:t>
            </a:r>
            <a:endPar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endParaRPr>
          </a:p>
          <a:p>
            <a:pPr marL="228600" marR="0" lvl="0" indent="-228600" defTabSz="914400" rtl="0" eaLnBrk="0" fontAlgn="base" latinLnBrk="0" hangingPunct="0">
              <a:lnSpc>
                <a:spcPct val="100000"/>
              </a:lnSpc>
              <a:spcBef>
                <a:spcPct val="0"/>
              </a:spcBef>
              <a:spcAft>
                <a:spcPct val="0"/>
              </a:spcAft>
              <a:buClrTx/>
              <a:buSzTx/>
              <a:buFont typeface="+mj-lt"/>
              <a:buAutoNum type="arabicPeriod"/>
              <a:tabLst/>
            </a:pPr>
            <a:endParaRPr kumimoji="0" lang="es-ES" altLang="es-MX"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endParaRPr>
          </a:p>
          <a:p>
            <a:pPr marL="228600" lvl="0" indent="-228600">
              <a:buFont typeface="+mj-lt"/>
              <a:buAutoNum type="arabicPeriod"/>
            </a:pPr>
            <a:r>
              <a:rPr lang="es-MX" altLang="es-MX" dirty="0"/>
              <a:t>Torres </a:t>
            </a:r>
            <a:r>
              <a:rPr lang="es-MX" altLang="es-MX" dirty="0" err="1"/>
              <a:t>Torres</a:t>
            </a:r>
            <a:r>
              <a:rPr lang="es-MX" altLang="es-MX" dirty="0"/>
              <a:t>, F., </a:t>
            </a:r>
            <a:r>
              <a:rPr lang="es-MX" altLang="es-MX" dirty="0" err="1"/>
              <a:t>Ryszard</a:t>
            </a:r>
            <a:r>
              <a:rPr lang="es-MX" altLang="es-MX" dirty="0"/>
              <a:t> </a:t>
            </a:r>
            <a:r>
              <a:rPr lang="es-MX" altLang="es-MX" dirty="0" err="1"/>
              <a:t>Rozga</a:t>
            </a:r>
            <a:r>
              <a:rPr lang="es-MX" altLang="es-MX" dirty="0"/>
              <a:t>, L., García de León, A. &amp; Delgadillo Macías, J., 2009. Técnicas para el análisis regional. Desarrollo y aplicaciones. En: México: Trillas.</a:t>
            </a:r>
          </a:p>
          <a:p>
            <a:pPr marL="228600" lvl="0" indent="-228600">
              <a:buFont typeface="+mj-lt"/>
              <a:buAutoNum type="arabicPeriod"/>
            </a:pPr>
            <a:endParaRPr lang="es-MX" altLang="es-MX" dirty="0"/>
          </a:p>
          <a:p>
            <a:pPr marL="228600" marR="0" lvl="0" indent="-228600" defTabSz="914400" rtl="0" eaLnBrk="0" fontAlgn="base" latinLnBrk="0" hangingPunct="0">
              <a:lnSpc>
                <a:spcPct val="100000"/>
              </a:lnSpc>
              <a:spcBef>
                <a:spcPct val="0"/>
              </a:spcBef>
              <a:spcAft>
                <a:spcPct val="0"/>
              </a:spcAft>
              <a:buClrTx/>
              <a:buSzTx/>
              <a:buFont typeface="+mj-lt"/>
              <a:buAutoNum type="arabicPeriod"/>
              <a:tabLst/>
            </a:pPr>
            <a:endParaRPr kumimoji="0" lang="es-MX" altLang="es-MX" b="0" i="0" u="none" strike="noStrike" cap="none" normalizeH="0" baseline="0" dirty="0" smtClean="0">
              <a:ln>
                <a:noFill/>
              </a:ln>
              <a:solidFill>
                <a:schemeClr val="tx1"/>
              </a:solidFill>
              <a:effectLst/>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17644516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5455" y="-754015"/>
            <a:ext cx="8825657" cy="1915647"/>
          </a:xfrm>
        </p:spPr>
        <p:txBody>
          <a:bodyPr/>
          <a:lstStyle/>
          <a:p>
            <a:r>
              <a:rPr lang="es-MX" b="1" dirty="0" smtClean="0">
                <a:solidFill>
                  <a:srgbClr val="B01513"/>
                </a:solidFill>
              </a:rPr>
              <a:t>CONTENIDO</a:t>
            </a:r>
            <a:endParaRPr lang="es-MX" b="1" dirty="0">
              <a:solidFill>
                <a:srgbClr val="B01513"/>
              </a:solidFill>
            </a:endParaRPr>
          </a:p>
        </p:txBody>
      </p:sp>
      <p:sp>
        <p:nvSpPr>
          <p:cNvPr id="3" name="Marcador de número de diapositiva 2"/>
          <p:cNvSpPr>
            <a:spLocks noGrp="1"/>
          </p:cNvSpPr>
          <p:nvPr>
            <p:ph type="sldNum" sz="quarter" idx="12"/>
          </p:nvPr>
        </p:nvSpPr>
        <p:spPr/>
        <p:txBody>
          <a:bodyPr/>
          <a:lstStyle/>
          <a:p>
            <a:fld id="{D57F1E4F-1CFF-5643-939E-02111984F565}" type="slidenum">
              <a:rPr lang="en-US" smtClean="0">
                <a:solidFill>
                  <a:prstClr val="white">
                    <a:tint val="75000"/>
                  </a:prstClr>
                </a:solidFill>
              </a:rPr>
              <a:pPr/>
              <a:t>4</a:t>
            </a:fld>
            <a:endParaRPr lang="en-US" dirty="0">
              <a:solidFill>
                <a:prstClr val="white">
                  <a:tint val="75000"/>
                </a:prstClr>
              </a:solidFill>
            </a:endParaRPr>
          </a:p>
        </p:txBody>
      </p:sp>
      <p:sp>
        <p:nvSpPr>
          <p:cNvPr id="5" name="Título 1"/>
          <p:cNvSpPr txBox="1">
            <a:spLocks/>
          </p:cNvSpPr>
          <p:nvPr/>
        </p:nvSpPr>
        <p:spPr>
          <a:xfrm>
            <a:off x="11076071" y="5165926"/>
            <a:ext cx="8825657" cy="1100414"/>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i="0" kern="1200" cap="none">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800" b="1" dirty="0" smtClean="0">
                <a:solidFill>
                  <a:schemeClr val="tx1"/>
                </a:solidFill>
              </a:rPr>
              <a:t>CONCLUSIONES</a:t>
            </a:r>
          </a:p>
          <a:p>
            <a:r>
              <a:rPr lang="es-MX" sz="2800" b="1" dirty="0" smtClean="0">
                <a:solidFill>
                  <a:schemeClr val="tx1"/>
                </a:solidFill>
              </a:rPr>
              <a:t>REFERENCIAS</a:t>
            </a:r>
            <a:endParaRPr lang="es-MX" sz="2800" b="1" dirty="0">
              <a:solidFill>
                <a:schemeClr val="tx1"/>
              </a:solidFill>
            </a:endParaRPr>
          </a:p>
        </p:txBody>
      </p:sp>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7454" y="2200692"/>
            <a:ext cx="2953285" cy="2822779"/>
          </a:xfrm>
          <a:prstGeom prst="rect">
            <a:avLst/>
          </a:prstGeom>
          <a:ln>
            <a:noFill/>
          </a:ln>
          <a:effectLst>
            <a:outerShdw blurRad="292100" dist="139700" dir="2700000" algn="tl" rotWithShape="0">
              <a:srgbClr val="333333">
                <a:alpha val="65000"/>
              </a:srgbClr>
            </a:outerShdw>
          </a:effectLst>
        </p:spPr>
      </p:pic>
      <p:sp>
        <p:nvSpPr>
          <p:cNvPr id="4" name="Rectángulo 3"/>
          <p:cNvSpPr/>
          <p:nvPr/>
        </p:nvSpPr>
        <p:spPr>
          <a:xfrm>
            <a:off x="675455" y="1616105"/>
            <a:ext cx="8825657" cy="4674613"/>
          </a:xfrm>
          <a:prstGeom prst="rect">
            <a:avLst/>
          </a:prstGeom>
        </p:spPr>
        <p:txBody>
          <a:bodyPr wrap="square">
            <a:spAutoFit/>
          </a:bodyPr>
          <a:lstStyle/>
          <a:p>
            <a:pPr>
              <a:lnSpc>
                <a:spcPct val="107000"/>
              </a:lnSpc>
              <a:spcAft>
                <a:spcPts val="800"/>
              </a:spcAft>
              <a:tabLst>
                <a:tab pos="2076450" algn="l"/>
              </a:tabLst>
            </a:pPr>
            <a:r>
              <a:rPr lang="es-MX" b="1" dirty="0">
                <a:latin typeface="Calibri" panose="020F0502020204030204" pitchFamily="34" charset="0"/>
                <a:ea typeface="Calibri" panose="020F0502020204030204" pitchFamily="34" charset="0"/>
                <a:cs typeface="Times New Roman" panose="02020603050405020304" pitchFamily="18" charset="0"/>
              </a:rPr>
              <a:t>1. MODELO GRAVITACIONAL</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2076450" algn="l"/>
              </a:tabLst>
            </a:pPr>
            <a:r>
              <a:rPr lang="es-MX" dirty="0">
                <a:latin typeface="Calibri" panose="020F0502020204030204" pitchFamily="34" charset="0"/>
                <a:ea typeface="Calibri" panose="020F0502020204030204" pitchFamily="34" charset="0"/>
                <a:cs typeface="Times New Roman" panose="02020603050405020304" pitchFamily="18" charset="0"/>
              </a:rPr>
              <a:t>1.1. Inicios del Modelo Gravitacional</a:t>
            </a:r>
          </a:p>
          <a:p>
            <a:pPr>
              <a:lnSpc>
                <a:spcPct val="107000"/>
              </a:lnSpc>
              <a:spcAft>
                <a:spcPts val="800"/>
              </a:spcAft>
              <a:tabLst>
                <a:tab pos="2076450" algn="l"/>
              </a:tabLst>
            </a:pPr>
            <a:r>
              <a:rPr lang="es-MX" dirty="0">
                <a:latin typeface="Calibri" panose="020F0502020204030204" pitchFamily="34" charset="0"/>
                <a:ea typeface="Calibri" panose="020F0502020204030204" pitchFamily="34" charset="0"/>
                <a:cs typeface="Times New Roman" panose="02020603050405020304" pitchFamily="18" charset="0"/>
              </a:rPr>
              <a:t>1.2. Características del Modelo Gravitacional</a:t>
            </a:r>
          </a:p>
          <a:p>
            <a:pPr>
              <a:lnSpc>
                <a:spcPct val="107000"/>
              </a:lnSpc>
              <a:spcAft>
                <a:spcPts val="800"/>
              </a:spcAft>
              <a:tabLst>
                <a:tab pos="2076450" algn="l"/>
              </a:tabLst>
            </a:pPr>
            <a:endParaRPr lang="es-MX" b="1"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2076450" algn="l"/>
              </a:tabLst>
            </a:pPr>
            <a:r>
              <a:rPr lang="es-MX" b="1" dirty="0" smtClean="0">
                <a:latin typeface="Calibri" panose="020F0502020204030204" pitchFamily="34" charset="0"/>
                <a:ea typeface="Calibri" panose="020F0502020204030204" pitchFamily="34" charset="0"/>
                <a:cs typeface="Times New Roman" panose="02020603050405020304" pitchFamily="18" charset="0"/>
              </a:rPr>
              <a:t>2</a:t>
            </a:r>
            <a:r>
              <a:rPr lang="es-MX" b="1" dirty="0">
                <a:latin typeface="Calibri" panose="020F0502020204030204" pitchFamily="34" charset="0"/>
                <a:ea typeface="Calibri" panose="020F0502020204030204" pitchFamily="34" charset="0"/>
                <a:cs typeface="Times New Roman" panose="02020603050405020304" pitchFamily="18" charset="0"/>
              </a:rPr>
              <a:t>. CONTEXTO SOCIECONÓMICO DE LA ZONA EN LA QUE SE APLICA EL MODELO GRAVITACIONAL</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2076450" algn="l"/>
              </a:tabLst>
            </a:pPr>
            <a:r>
              <a:rPr lang="es-MX" dirty="0">
                <a:latin typeface="Calibri" panose="020F0502020204030204" pitchFamily="34" charset="0"/>
                <a:ea typeface="Calibri" panose="020F0502020204030204" pitchFamily="34" charset="0"/>
                <a:cs typeface="Times New Roman" panose="02020603050405020304" pitchFamily="18" charset="0"/>
              </a:rPr>
              <a:t>2.1. Evolución Histórica de la </a:t>
            </a:r>
            <a:r>
              <a:rPr lang="es-MX" dirty="0" smtClean="0">
                <a:latin typeface="Calibri" panose="020F0502020204030204" pitchFamily="34" charset="0"/>
                <a:ea typeface="Calibri" panose="020F0502020204030204" pitchFamily="34" charset="0"/>
                <a:cs typeface="Times New Roman" panose="02020603050405020304" pitchFamily="18" charset="0"/>
              </a:rPr>
              <a:t>ZMVM</a:t>
            </a:r>
          </a:p>
          <a:p>
            <a:pPr>
              <a:lnSpc>
                <a:spcPct val="107000"/>
              </a:lnSpc>
              <a:spcAft>
                <a:spcPts val="800"/>
              </a:spcAft>
              <a:tabLst>
                <a:tab pos="2076450" algn="l"/>
              </a:tabLst>
            </a:pPr>
            <a:r>
              <a:rPr lang="es-MX" dirty="0" smtClean="0">
                <a:latin typeface="Calibri" panose="020F0502020204030204" pitchFamily="34" charset="0"/>
                <a:ea typeface="Calibri" panose="020F0502020204030204" pitchFamily="34" charset="0"/>
                <a:cs typeface="Times New Roman" panose="02020603050405020304" pitchFamily="18" charset="0"/>
              </a:rPr>
              <a:t>2.2 </a:t>
            </a:r>
            <a:r>
              <a:rPr lang="es-MX" dirty="0">
                <a:latin typeface="Calibri" panose="020F0502020204030204" pitchFamily="34" charset="0"/>
                <a:ea typeface="Calibri" panose="020F0502020204030204" pitchFamily="34" charset="0"/>
                <a:cs typeface="Times New Roman" panose="02020603050405020304" pitchFamily="18" charset="0"/>
              </a:rPr>
              <a:t>Zona delimitada</a:t>
            </a:r>
          </a:p>
          <a:p>
            <a:pPr>
              <a:lnSpc>
                <a:spcPct val="107000"/>
              </a:lnSpc>
              <a:spcAft>
                <a:spcPts val="800"/>
              </a:spcAft>
              <a:tabLst>
                <a:tab pos="2076450" algn="l"/>
              </a:tabLst>
            </a:pPr>
            <a:r>
              <a:rPr lang="es-MX" dirty="0" smtClean="0">
                <a:latin typeface="Calibri" panose="020F0502020204030204" pitchFamily="34" charset="0"/>
                <a:ea typeface="Calibri" panose="020F0502020204030204" pitchFamily="34" charset="0"/>
                <a:cs typeface="Times New Roman" panose="02020603050405020304" pitchFamily="18" charset="0"/>
              </a:rPr>
              <a:t>    2.2.1</a:t>
            </a:r>
            <a:r>
              <a:rPr lang="es-MX" dirty="0">
                <a:latin typeface="Calibri" panose="020F0502020204030204" pitchFamily="34" charset="0"/>
                <a:ea typeface="Calibri" panose="020F0502020204030204" pitchFamily="34" charset="0"/>
                <a:cs typeface="Times New Roman" panose="02020603050405020304" pitchFamily="18" charset="0"/>
              </a:rPr>
              <a:t>. Características territoriales</a:t>
            </a:r>
          </a:p>
          <a:p>
            <a:pPr>
              <a:lnSpc>
                <a:spcPct val="107000"/>
              </a:lnSpc>
              <a:spcAft>
                <a:spcPts val="800"/>
              </a:spcAft>
              <a:tabLst>
                <a:tab pos="2076450" algn="l"/>
              </a:tabLst>
            </a:pPr>
            <a:r>
              <a:rPr lang="es-MX" dirty="0" smtClean="0">
                <a:latin typeface="Calibri" panose="020F0502020204030204" pitchFamily="34" charset="0"/>
                <a:ea typeface="Calibri" panose="020F0502020204030204" pitchFamily="34" charset="0"/>
                <a:cs typeface="Times New Roman" panose="02020603050405020304" pitchFamily="18" charset="0"/>
              </a:rPr>
              <a:t>    2.2.2</a:t>
            </a:r>
            <a:r>
              <a:rPr lang="es-MX" dirty="0">
                <a:latin typeface="Calibri" panose="020F0502020204030204" pitchFamily="34" charset="0"/>
                <a:ea typeface="Calibri" panose="020F0502020204030204" pitchFamily="34" charset="0"/>
                <a:cs typeface="Times New Roman" panose="02020603050405020304" pitchFamily="18" charset="0"/>
              </a:rPr>
              <a:t>. Características sociales</a:t>
            </a:r>
          </a:p>
          <a:p>
            <a:pPr>
              <a:lnSpc>
                <a:spcPct val="107000"/>
              </a:lnSpc>
              <a:spcAft>
                <a:spcPts val="800"/>
              </a:spcAft>
              <a:tabLst>
                <a:tab pos="2076450" algn="l"/>
              </a:tabLst>
            </a:pPr>
            <a:r>
              <a:rPr lang="es-MX" dirty="0" smtClean="0">
                <a:latin typeface="Calibri" panose="020F0502020204030204" pitchFamily="34" charset="0"/>
                <a:ea typeface="Calibri" panose="020F0502020204030204" pitchFamily="34" charset="0"/>
                <a:cs typeface="Times New Roman" panose="02020603050405020304" pitchFamily="18" charset="0"/>
              </a:rPr>
              <a:t>    2.2.3</a:t>
            </a:r>
            <a:r>
              <a:rPr lang="es-MX" dirty="0">
                <a:latin typeface="Calibri" panose="020F0502020204030204" pitchFamily="34" charset="0"/>
                <a:ea typeface="Calibri" panose="020F0502020204030204" pitchFamily="34" charset="0"/>
                <a:cs typeface="Times New Roman" panose="02020603050405020304" pitchFamily="18" charset="0"/>
              </a:rPr>
              <a:t>. Características económicas</a:t>
            </a:r>
          </a:p>
          <a:p>
            <a:pPr>
              <a:lnSpc>
                <a:spcPct val="107000"/>
              </a:lnSpc>
              <a:spcAft>
                <a:spcPts val="800"/>
              </a:spcAft>
              <a:tabLst>
                <a:tab pos="2076450" algn="l"/>
              </a:tabLst>
            </a:pPr>
            <a:r>
              <a:rPr lang="es-MX" dirty="0" smtClean="0">
                <a:latin typeface="Calibri" panose="020F0502020204030204" pitchFamily="34" charset="0"/>
                <a:ea typeface="Calibri" panose="020F0502020204030204" pitchFamily="34" charset="0"/>
                <a:cs typeface="Times New Roman" panose="02020603050405020304" pitchFamily="18" charset="0"/>
              </a:rPr>
              <a:t>    2.2.4</a:t>
            </a:r>
            <a:r>
              <a:rPr lang="es-MX" dirty="0">
                <a:latin typeface="Calibri" panose="020F0502020204030204" pitchFamily="34" charset="0"/>
                <a:ea typeface="Calibri" panose="020F0502020204030204" pitchFamily="34" charset="0"/>
                <a:cs typeface="Times New Roman" panose="02020603050405020304" pitchFamily="18" charset="0"/>
              </a:rPr>
              <a:t>. Tipo de </a:t>
            </a:r>
            <a:r>
              <a:rPr lang="es-MX" dirty="0" smtClean="0">
                <a:latin typeface="Calibri" panose="020F0502020204030204" pitchFamily="34" charset="0"/>
                <a:ea typeface="Calibri" panose="020F0502020204030204" pitchFamily="34" charset="0"/>
                <a:cs typeface="Times New Roman" panose="02020603050405020304" pitchFamily="18" charset="0"/>
              </a:rPr>
              <a:t>empleo</a:t>
            </a:r>
            <a:endParaRPr lang="es-MX"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161794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5456" y="-957824"/>
            <a:ext cx="8825657" cy="1915647"/>
          </a:xfrm>
        </p:spPr>
        <p:txBody>
          <a:bodyPr/>
          <a:lstStyle/>
          <a:p>
            <a:r>
              <a:rPr lang="es-MX" b="1" dirty="0" smtClean="0">
                <a:solidFill>
                  <a:srgbClr val="B01513"/>
                </a:solidFill>
              </a:rPr>
              <a:t>CONTENIDO</a:t>
            </a:r>
            <a:endParaRPr lang="es-MX" b="1" dirty="0">
              <a:solidFill>
                <a:srgbClr val="B01513"/>
              </a:solidFill>
            </a:endParaRPr>
          </a:p>
        </p:txBody>
      </p:sp>
      <p:sp>
        <p:nvSpPr>
          <p:cNvPr id="3" name="Marcador de número de diapositiva 2"/>
          <p:cNvSpPr>
            <a:spLocks noGrp="1"/>
          </p:cNvSpPr>
          <p:nvPr>
            <p:ph type="sldNum" sz="quarter" idx="12"/>
          </p:nvPr>
        </p:nvSpPr>
        <p:spPr/>
        <p:txBody>
          <a:bodyPr/>
          <a:lstStyle/>
          <a:p>
            <a:fld id="{D57F1E4F-1CFF-5643-939E-02111984F565}" type="slidenum">
              <a:rPr lang="en-US" smtClean="0">
                <a:solidFill>
                  <a:prstClr val="white">
                    <a:tint val="75000"/>
                  </a:prstClr>
                </a:solidFill>
              </a:rPr>
              <a:pPr/>
              <a:t>5</a:t>
            </a:fld>
            <a:endParaRPr lang="en-US" dirty="0">
              <a:solidFill>
                <a:prstClr val="white">
                  <a:tint val="75000"/>
                </a:prstClr>
              </a:solidFill>
            </a:endParaRPr>
          </a:p>
        </p:txBody>
      </p:sp>
      <p:sp>
        <p:nvSpPr>
          <p:cNvPr id="5" name="Título 1"/>
          <p:cNvSpPr txBox="1">
            <a:spLocks/>
          </p:cNvSpPr>
          <p:nvPr/>
        </p:nvSpPr>
        <p:spPr>
          <a:xfrm>
            <a:off x="11076071" y="5165926"/>
            <a:ext cx="8825657" cy="1100414"/>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i="0" kern="1200" cap="none">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800" b="1" dirty="0" smtClean="0">
                <a:solidFill>
                  <a:schemeClr val="tx1"/>
                </a:solidFill>
              </a:rPr>
              <a:t>CONCLUSIONES</a:t>
            </a:r>
          </a:p>
          <a:p>
            <a:r>
              <a:rPr lang="es-MX" sz="2800" b="1" dirty="0" smtClean="0">
                <a:solidFill>
                  <a:schemeClr val="tx1"/>
                </a:solidFill>
              </a:rPr>
              <a:t>REFERENCIAS</a:t>
            </a:r>
            <a:endParaRPr lang="es-MX" sz="2800" b="1" dirty="0">
              <a:solidFill>
                <a:schemeClr val="tx1"/>
              </a:solidFill>
            </a:endParaRPr>
          </a:p>
        </p:txBody>
      </p:sp>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7454" y="2200692"/>
            <a:ext cx="2953285" cy="2822779"/>
          </a:xfrm>
          <a:prstGeom prst="rect">
            <a:avLst/>
          </a:prstGeom>
          <a:ln>
            <a:noFill/>
          </a:ln>
          <a:effectLst>
            <a:outerShdw blurRad="292100" dist="139700" dir="2700000" algn="tl" rotWithShape="0">
              <a:srgbClr val="333333">
                <a:alpha val="65000"/>
              </a:srgbClr>
            </a:outerShdw>
          </a:effectLst>
        </p:spPr>
      </p:pic>
      <p:sp>
        <p:nvSpPr>
          <p:cNvPr id="4" name="Rectángulo 3"/>
          <p:cNvSpPr/>
          <p:nvPr/>
        </p:nvSpPr>
        <p:spPr>
          <a:xfrm>
            <a:off x="675455" y="1192772"/>
            <a:ext cx="8825657" cy="2782428"/>
          </a:xfrm>
          <a:prstGeom prst="rect">
            <a:avLst/>
          </a:prstGeom>
        </p:spPr>
        <p:txBody>
          <a:bodyPr wrap="square">
            <a:spAutoFit/>
          </a:bodyPr>
          <a:lstStyle/>
          <a:p>
            <a:pPr>
              <a:lnSpc>
                <a:spcPct val="107000"/>
              </a:lnSpc>
              <a:spcAft>
                <a:spcPts val="800"/>
              </a:spcAft>
              <a:tabLst>
                <a:tab pos="2076450" algn="l"/>
              </a:tabLst>
            </a:pPr>
            <a:r>
              <a:rPr lang="es-MX" dirty="0">
                <a:latin typeface="Calibri" panose="020F0502020204030204" pitchFamily="34" charset="0"/>
                <a:ea typeface="Calibri" panose="020F0502020204030204" pitchFamily="34" charset="0"/>
                <a:cs typeface="Times New Roman" panose="02020603050405020304" pitchFamily="18" charset="0"/>
              </a:rPr>
              <a:t>2.3. Aplicación del Modelo Gravitacional: Influencia de Mercado (Iztapalapa)</a:t>
            </a:r>
          </a:p>
          <a:p>
            <a:pPr>
              <a:lnSpc>
                <a:spcPct val="107000"/>
              </a:lnSpc>
              <a:spcAft>
                <a:spcPts val="800"/>
              </a:spcAft>
              <a:tabLst>
                <a:tab pos="2076450" algn="l"/>
              </a:tabLst>
            </a:pPr>
            <a:r>
              <a:rPr lang="es-MX" dirty="0">
                <a:latin typeface="Calibri" panose="020F0502020204030204" pitchFamily="34" charset="0"/>
                <a:ea typeface="Calibri" panose="020F0502020204030204" pitchFamily="34" charset="0"/>
                <a:cs typeface="Times New Roman" panose="02020603050405020304" pitchFamily="18" charset="0"/>
              </a:rPr>
              <a:t>2.4. Aplicación del Modelo Gravitacional: Influencia de Mercado (Ecatepec</a:t>
            </a:r>
            <a:r>
              <a:rPr lang="es-MX"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tabLst>
                <a:tab pos="2076450" algn="l"/>
              </a:tabLst>
            </a:pPr>
            <a:endParaRPr lang="es-MX" b="1"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2076450" algn="l"/>
              </a:tabLst>
            </a:pPr>
            <a:r>
              <a:rPr lang="es-MX" b="1" dirty="0" smtClean="0">
                <a:latin typeface="Calibri" panose="020F0502020204030204" pitchFamily="34" charset="0"/>
                <a:ea typeface="Calibri" panose="020F0502020204030204" pitchFamily="34" charset="0"/>
                <a:cs typeface="Times New Roman" panose="02020603050405020304" pitchFamily="18" charset="0"/>
              </a:rPr>
              <a:t>3. ESTRATEGIAS DE CRECIMIENTO</a:t>
            </a:r>
          </a:p>
          <a:p>
            <a:pPr>
              <a:lnSpc>
                <a:spcPct val="107000"/>
              </a:lnSpc>
              <a:spcAft>
                <a:spcPts val="800"/>
              </a:spcAft>
              <a:tabLst>
                <a:tab pos="2076450" algn="l"/>
              </a:tabLst>
            </a:pPr>
            <a:endParaRPr lang="es-MX"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2076450" algn="l"/>
              </a:tabLst>
            </a:pPr>
            <a:r>
              <a:rPr lang="es-MX" b="1" dirty="0" smtClean="0">
                <a:latin typeface="Calibri" panose="020F0502020204030204" pitchFamily="34" charset="0"/>
                <a:ea typeface="Calibri" panose="020F0502020204030204" pitchFamily="34" charset="0"/>
                <a:cs typeface="Times New Roman" panose="02020603050405020304" pitchFamily="18" charset="0"/>
              </a:rPr>
              <a:t>CONCLUSIONES</a:t>
            </a:r>
          </a:p>
          <a:p>
            <a:pPr>
              <a:lnSpc>
                <a:spcPct val="107000"/>
              </a:lnSpc>
              <a:spcAft>
                <a:spcPts val="800"/>
              </a:spcAft>
              <a:tabLst>
                <a:tab pos="2076450" algn="l"/>
              </a:tabLst>
            </a:pPr>
            <a:r>
              <a:rPr lang="es-MX" b="1" dirty="0" smtClean="0">
                <a:latin typeface="Calibri" panose="020F0502020204030204" pitchFamily="34" charset="0"/>
                <a:ea typeface="Calibri" panose="020F0502020204030204" pitchFamily="34" charset="0"/>
                <a:cs typeface="Times New Roman" panose="02020603050405020304" pitchFamily="18" charset="0"/>
              </a:rPr>
              <a:t>BIBLIOGRAFÍA</a:t>
            </a:r>
            <a:endParaRPr lang="es-MX"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70785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3821" y="-1333500"/>
            <a:ext cx="9144000" cy="2667000"/>
          </a:xfrm>
        </p:spPr>
        <p:txBody>
          <a:bodyPr/>
          <a:lstStyle/>
          <a:p>
            <a:r>
              <a:rPr lang="es-MX" b="1" dirty="0" smtClean="0">
                <a:solidFill>
                  <a:srgbClr val="B01513"/>
                </a:solidFill>
              </a:rPr>
              <a:t>GUIÓN EXPLICATIVO</a:t>
            </a:r>
            <a:endParaRPr lang="es-MX" b="1" dirty="0">
              <a:solidFill>
                <a:srgbClr val="B01513"/>
              </a:solidFill>
            </a:endParaRPr>
          </a:p>
        </p:txBody>
      </p:sp>
      <p:sp>
        <p:nvSpPr>
          <p:cNvPr id="7" name="Marcador de número de diapositiva 6"/>
          <p:cNvSpPr>
            <a:spLocks noGrp="1"/>
          </p:cNvSpPr>
          <p:nvPr>
            <p:ph type="sldNum" sz="quarter" idx="12"/>
          </p:nvPr>
        </p:nvSpPr>
        <p:spPr/>
        <p:txBody>
          <a:bodyPr/>
          <a:lstStyle/>
          <a:p>
            <a:pPr rtl="0"/>
            <a:fld id="{CA8D9AD5-F248-4919-864A-CFD76CC027D6}" type="slidenum">
              <a:rPr lang="es-ES" noProof="0" smtClean="0"/>
              <a:pPr rtl="0"/>
              <a:t>6</a:t>
            </a:fld>
            <a:endParaRPr lang="es-ES" noProof="0" dirty="0"/>
          </a:p>
        </p:txBody>
      </p:sp>
      <p:sp>
        <p:nvSpPr>
          <p:cNvPr id="3" name="Rectángulo 2"/>
          <p:cNvSpPr/>
          <p:nvPr/>
        </p:nvSpPr>
        <p:spPr>
          <a:xfrm>
            <a:off x="4269074" y="1841789"/>
            <a:ext cx="6921665" cy="4219617"/>
          </a:xfrm>
          <a:prstGeom prst="rect">
            <a:avLst/>
          </a:prstGeom>
        </p:spPr>
        <p:txBody>
          <a:bodyPr wrap="square">
            <a:spAutoFit/>
          </a:bodyPr>
          <a:lstStyle/>
          <a:p>
            <a:pPr lvl="0" algn="just" defTabSz="933450">
              <a:lnSpc>
                <a:spcPct val="90000"/>
              </a:lnSpc>
              <a:spcBef>
                <a:spcPct val="0"/>
              </a:spcBef>
              <a:spcAft>
                <a:spcPct val="35000"/>
              </a:spcAft>
            </a:pPr>
            <a:r>
              <a:rPr lang="es-MX" dirty="0"/>
              <a:t>El material se presenta de acuerdo con la asignatura: Estructura Económica Regional y pertenece a la unidad de competencia dos, en la cual se </a:t>
            </a:r>
            <a:r>
              <a:rPr lang="es-MX" dirty="0">
                <a:ea typeface="Verdana" panose="020B0604030504040204" pitchFamily="34" charset="0"/>
                <a:cs typeface="Verdana" panose="020B0604030504040204" pitchFamily="34" charset="0"/>
              </a:rPr>
              <a:t>identificarán los determinantes del </a:t>
            </a:r>
            <a:r>
              <a:rPr lang="es-MX" dirty="0"/>
              <a:t>desarrollo nacional y regional, mediante el análisis comparado interregional, en busca de los mecanismos que propicien un desarrollo regional equilibrado. El tema a exponer es el tema </a:t>
            </a:r>
            <a:r>
              <a:rPr lang="es-MX" dirty="0" smtClean="0"/>
              <a:t>cuatro: </a:t>
            </a:r>
            <a:r>
              <a:rPr lang="es-MX" dirty="0"/>
              <a:t>Aplicación del modelo gravitacional (Población, PBT y Valor Agregado </a:t>
            </a:r>
            <a:r>
              <a:rPr lang="es-MX" dirty="0" smtClean="0"/>
              <a:t>Censal.</a:t>
            </a:r>
          </a:p>
          <a:p>
            <a:pPr lvl="0" algn="just" defTabSz="933450">
              <a:lnSpc>
                <a:spcPct val="90000"/>
              </a:lnSpc>
              <a:spcBef>
                <a:spcPct val="0"/>
              </a:spcBef>
              <a:spcAft>
                <a:spcPct val="35000"/>
              </a:spcAft>
            </a:pPr>
            <a:endParaRPr lang="es-MX" dirty="0"/>
          </a:p>
          <a:p>
            <a:pPr lvl="0" algn="just" defTabSz="933450">
              <a:lnSpc>
                <a:spcPct val="90000"/>
              </a:lnSpc>
              <a:spcBef>
                <a:spcPct val="0"/>
              </a:spcBef>
              <a:spcAft>
                <a:spcPct val="35000"/>
              </a:spcAft>
            </a:pPr>
            <a:r>
              <a:rPr lang="es-MX" dirty="0"/>
              <a:t>El </a:t>
            </a:r>
            <a:r>
              <a:rPr lang="es-MX" dirty="0" smtClean="0"/>
              <a:t>profesor mostrará el desarrollo teórico y la información necesaria para poder aplicar el Modelo Gravitacional.</a:t>
            </a:r>
          </a:p>
          <a:p>
            <a:pPr lvl="0" algn="just" defTabSz="933450">
              <a:lnSpc>
                <a:spcPct val="90000"/>
              </a:lnSpc>
              <a:spcBef>
                <a:spcPct val="0"/>
              </a:spcBef>
              <a:spcAft>
                <a:spcPct val="35000"/>
              </a:spcAft>
            </a:pPr>
            <a:endParaRPr lang="es-MX" dirty="0" smtClean="0"/>
          </a:p>
          <a:p>
            <a:pPr lvl="0" algn="just" defTabSz="933450">
              <a:lnSpc>
                <a:spcPct val="90000"/>
              </a:lnSpc>
              <a:spcBef>
                <a:spcPct val="0"/>
              </a:spcBef>
              <a:spcAft>
                <a:spcPct val="35000"/>
              </a:spcAft>
            </a:pPr>
            <a:r>
              <a:rPr lang="es-MX" dirty="0"/>
              <a:t>Los </a:t>
            </a:r>
            <a:r>
              <a:rPr lang="es-MX" dirty="0" smtClean="0"/>
              <a:t>alumnos obtendrán las bases necesarias para llevar a cabo la aplicaci</a:t>
            </a:r>
            <a:r>
              <a:rPr lang="es-MX" dirty="0"/>
              <a:t>ó</a:t>
            </a:r>
            <a:r>
              <a:rPr lang="es-MX" dirty="0" smtClean="0"/>
              <a:t>n del Modelo Gravitacional .</a:t>
            </a:r>
            <a:endParaRPr lang="es-MX" dirty="0"/>
          </a:p>
        </p:txBody>
      </p:sp>
      <p:grpSp>
        <p:nvGrpSpPr>
          <p:cNvPr id="8" name="Group 21">
            <a:extLst>
              <a:ext uri="{FF2B5EF4-FFF2-40B4-BE49-F238E27FC236}">
                <a16:creationId xmlns="" xmlns:a16="http://schemas.microsoft.com/office/drawing/2014/main" xmlns:lc="http://schemas.openxmlformats.org/drawingml/2006/lockedCanvas" id="{66AD0038-3FB8-4EC7-AF39-6A669E29A98D}"/>
              </a:ext>
            </a:extLst>
          </p:cNvPr>
          <p:cNvGrpSpPr/>
          <p:nvPr/>
        </p:nvGrpSpPr>
        <p:grpSpPr>
          <a:xfrm>
            <a:off x="371773" y="1841788"/>
            <a:ext cx="3883133" cy="4219617"/>
            <a:chOff x="2786743" y="1867066"/>
            <a:chExt cx="3570515" cy="3399172"/>
          </a:xfrm>
        </p:grpSpPr>
        <p:sp>
          <p:nvSpPr>
            <p:cNvPr id="9" name="Figure">
              <a:extLst>
                <a:ext uri="{FF2B5EF4-FFF2-40B4-BE49-F238E27FC236}">
                  <a16:creationId xmlns="" xmlns:a16="http://schemas.microsoft.com/office/drawing/2014/main" xmlns:lc="http://schemas.openxmlformats.org/drawingml/2006/lockedCanvas" id="{B5AD642D-8E4C-4E9C-8B0A-643C00F74FC6}"/>
                </a:ext>
              </a:extLst>
            </p:cNvPr>
            <p:cNvSpPr/>
            <p:nvPr/>
          </p:nvSpPr>
          <p:spPr>
            <a:xfrm>
              <a:off x="3145847" y="3503552"/>
              <a:ext cx="2408559" cy="1762686"/>
            </a:xfrm>
            <a:custGeom>
              <a:avLst/>
              <a:gdLst/>
              <a:ahLst/>
              <a:cxnLst>
                <a:cxn ang="0">
                  <a:pos x="wd2" y="hd2"/>
                </a:cxn>
                <a:cxn ang="5400000">
                  <a:pos x="wd2" y="hd2"/>
                </a:cxn>
                <a:cxn ang="10800000">
                  <a:pos x="wd2" y="hd2"/>
                </a:cxn>
                <a:cxn ang="16200000">
                  <a:pos x="wd2" y="hd2"/>
                </a:cxn>
              </a:cxnLst>
              <a:rect l="0" t="0" r="r" b="b"/>
              <a:pathLst>
                <a:path w="21600" h="21600" extrusionOk="0">
                  <a:moveTo>
                    <a:pt x="13742" y="21600"/>
                  </a:moveTo>
                  <a:lnTo>
                    <a:pt x="345" y="21600"/>
                  </a:lnTo>
                  <a:cubicBezTo>
                    <a:pt x="156" y="21600"/>
                    <a:pt x="0" y="21386"/>
                    <a:pt x="0" y="21129"/>
                  </a:cubicBezTo>
                  <a:lnTo>
                    <a:pt x="0" y="15012"/>
                  </a:lnTo>
                  <a:cubicBezTo>
                    <a:pt x="0" y="14754"/>
                    <a:pt x="156" y="14540"/>
                    <a:pt x="345" y="14540"/>
                  </a:cubicBezTo>
                  <a:lnTo>
                    <a:pt x="4610" y="14540"/>
                  </a:lnTo>
                  <a:lnTo>
                    <a:pt x="4610" y="8323"/>
                  </a:lnTo>
                  <a:cubicBezTo>
                    <a:pt x="4610" y="8065"/>
                    <a:pt x="4766" y="7852"/>
                    <a:pt x="4955" y="7852"/>
                  </a:cubicBezTo>
                  <a:cubicBezTo>
                    <a:pt x="5144" y="7852"/>
                    <a:pt x="5300" y="8065"/>
                    <a:pt x="5300" y="8323"/>
                  </a:cubicBezTo>
                  <a:lnTo>
                    <a:pt x="5300" y="15012"/>
                  </a:lnTo>
                  <a:cubicBezTo>
                    <a:pt x="5300" y="15270"/>
                    <a:pt x="5144" y="15483"/>
                    <a:pt x="4955" y="15483"/>
                  </a:cubicBezTo>
                  <a:lnTo>
                    <a:pt x="690" y="15483"/>
                  </a:lnTo>
                  <a:lnTo>
                    <a:pt x="690" y="20657"/>
                  </a:lnTo>
                  <a:lnTo>
                    <a:pt x="13402" y="20657"/>
                  </a:lnTo>
                  <a:lnTo>
                    <a:pt x="13402" y="13509"/>
                  </a:lnTo>
                  <a:cubicBezTo>
                    <a:pt x="13402" y="13252"/>
                    <a:pt x="13558" y="13038"/>
                    <a:pt x="13747" y="13038"/>
                  </a:cubicBezTo>
                  <a:lnTo>
                    <a:pt x="17708" y="13038"/>
                  </a:lnTo>
                  <a:cubicBezTo>
                    <a:pt x="17896" y="13038"/>
                    <a:pt x="18053" y="13252"/>
                    <a:pt x="18053" y="13509"/>
                  </a:cubicBezTo>
                  <a:lnTo>
                    <a:pt x="18053" y="20123"/>
                  </a:lnTo>
                  <a:lnTo>
                    <a:pt x="20910" y="20123"/>
                  </a:lnTo>
                  <a:lnTo>
                    <a:pt x="20878" y="471"/>
                  </a:lnTo>
                  <a:cubicBezTo>
                    <a:pt x="20878" y="214"/>
                    <a:pt x="21030" y="0"/>
                    <a:pt x="21223" y="0"/>
                  </a:cubicBezTo>
                  <a:cubicBezTo>
                    <a:pt x="21223" y="0"/>
                    <a:pt x="21223" y="0"/>
                    <a:pt x="21223" y="0"/>
                  </a:cubicBezTo>
                  <a:cubicBezTo>
                    <a:pt x="21411" y="0"/>
                    <a:pt x="21568" y="207"/>
                    <a:pt x="21568" y="471"/>
                  </a:cubicBezTo>
                  <a:lnTo>
                    <a:pt x="21600" y="20594"/>
                  </a:lnTo>
                  <a:cubicBezTo>
                    <a:pt x="21600" y="20720"/>
                    <a:pt x="21563" y="20839"/>
                    <a:pt x="21499" y="20927"/>
                  </a:cubicBezTo>
                  <a:cubicBezTo>
                    <a:pt x="21434" y="21015"/>
                    <a:pt x="21347" y="21066"/>
                    <a:pt x="21255" y="21066"/>
                  </a:cubicBezTo>
                  <a:lnTo>
                    <a:pt x="17708" y="21066"/>
                  </a:lnTo>
                  <a:cubicBezTo>
                    <a:pt x="17519" y="21066"/>
                    <a:pt x="17363" y="20852"/>
                    <a:pt x="17363" y="20594"/>
                  </a:cubicBezTo>
                  <a:lnTo>
                    <a:pt x="17363" y="13981"/>
                  </a:lnTo>
                  <a:lnTo>
                    <a:pt x="14092" y="13981"/>
                  </a:lnTo>
                  <a:lnTo>
                    <a:pt x="14092" y="21135"/>
                  </a:lnTo>
                  <a:cubicBezTo>
                    <a:pt x="14087" y="21393"/>
                    <a:pt x="13935" y="21600"/>
                    <a:pt x="13742" y="21600"/>
                  </a:cubicBezTo>
                  <a:close/>
                </a:path>
              </a:pathLst>
            </a:custGeom>
            <a:solidFill>
              <a:schemeClr val="accent1"/>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0" name="Figure">
              <a:extLst>
                <a:ext uri="{FF2B5EF4-FFF2-40B4-BE49-F238E27FC236}">
                  <a16:creationId xmlns="" xmlns:a16="http://schemas.microsoft.com/office/drawing/2014/main" xmlns:lc="http://schemas.openxmlformats.org/drawingml/2006/lockedCanvas" id="{7E56286E-94BC-4003-8B61-3D89ADC2E798}"/>
                </a:ext>
              </a:extLst>
            </p:cNvPr>
            <p:cNvSpPr/>
            <p:nvPr/>
          </p:nvSpPr>
          <p:spPr>
            <a:xfrm>
              <a:off x="5264558" y="2631443"/>
              <a:ext cx="491551" cy="453007"/>
            </a:xfrm>
            <a:custGeom>
              <a:avLst/>
              <a:gdLst/>
              <a:ahLst/>
              <a:cxnLst>
                <a:cxn ang="0">
                  <a:pos x="wd2" y="hd2"/>
                </a:cxn>
                <a:cxn ang="5400000">
                  <a:pos x="wd2" y="hd2"/>
                </a:cxn>
                <a:cxn ang="10800000">
                  <a:pos x="wd2" y="hd2"/>
                </a:cxn>
                <a:cxn ang="16200000">
                  <a:pos x="wd2" y="hd2"/>
                </a:cxn>
              </a:cxnLst>
              <a:rect l="0" t="0" r="r" b="b"/>
              <a:pathLst>
                <a:path w="21249" h="21577" extrusionOk="0">
                  <a:moveTo>
                    <a:pt x="20139" y="806"/>
                  </a:moveTo>
                  <a:cubicBezTo>
                    <a:pt x="19230" y="244"/>
                    <a:pt x="17655" y="195"/>
                    <a:pt x="16213" y="1906"/>
                  </a:cubicBezTo>
                  <a:cubicBezTo>
                    <a:pt x="15637" y="2590"/>
                    <a:pt x="15149" y="3690"/>
                    <a:pt x="14750" y="5009"/>
                  </a:cubicBezTo>
                  <a:cubicBezTo>
                    <a:pt x="14040" y="4960"/>
                    <a:pt x="13331" y="4862"/>
                    <a:pt x="12687" y="4691"/>
                  </a:cubicBezTo>
                  <a:cubicBezTo>
                    <a:pt x="13685" y="3910"/>
                    <a:pt x="13796" y="3005"/>
                    <a:pt x="13752" y="2566"/>
                  </a:cubicBezTo>
                  <a:cubicBezTo>
                    <a:pt x="13685" y="1295"/>
                    <a:pt x="12222" y="0"/>
                    <a:pt x="10625" y="0"/>
                  </a:cubicBezTo>
                  <a:cubicBezTo>
                    <a:pt x="9028" y="0"/>
                    <a:pt x="7565" y="1295"/>
                    <a:pt x="7498" y="2566"/>
                  </a:cubicBezTo>
                  <a:cubicBezTo>
                    <a:pt x="7476" y="3005"/>
                    <a:pt x="7565" y="3910"/>
                    <a:pt x="8563" y="4691"/>
                  </a:cubicBezTo>
                  <a:cubicBezTo>
                    <a:pt x="7919" y="4838"/>
                    <a:pt x="7210" y="4960"/>
                    <a:pt x="6500" y="5009"/>
                  </a:cubicBezTo>
                  <a:cubicBezTo>
                    <a:pt x="6101" y="3690"/>
                    <a:pt x="5613" y="2590"/>
                    <a:pt x="5037" y="1906"/>
                  </a:cubicBezTo>
                  <a:cubicBezTo>
                    <a:pt x="3595" y="195"/>
                    <a:pt x="2020" y="244"/>
                    <a:pt x="1111" y="806"/>
                  </a:cubicBezTo>
                  <a:cubicBezTo>
                    <a:pt x="246" y="1344"/>
                    <a:pt x="-175" y="2321"/>
                    <a:pt x="69" y="3274"/>
                  </a:cubicBezTo>
                  <a:cubicBezTo>
                    <a:pt x="335" y="4374"/>
                    <a:pt x="1023" y="5278"/>
                    <a:pt x="2020" y="5889"/>
                  </a:cubicBezTo>
                  <a:cubicBezTo>
                    <a:pt x="2952" y="6451"/>
                    <a:pt x="4105" y="6719"/>
                    <a:pt x="5325" y="6793"/>
                  </a:cubicBezTo>
                  <a:cubicBezTo>
                    <a:pt x="6367" y="11167"/>
                    <a:pt x="6766" y="17788"/>
                    <a:pt x="6833" y="20720"/>
                  </a:cubicBezTo>
                  <a:cubicBezTo>
                    <a:pt x="6855" y="21209"/>
                    <a:pt x="7210" y="21600"/>
                    <a:pt x="7653" y="21576"/>
                  </a:cubicBezTo>
                  <a:cubicBezTo>
                    <a:pt x="8097" y="21551"/>
                    <a:pt x="8452" y="21160"/>
                    <a:pt x="8430" y="20671"/>
                  </a:cubicBezTo>
                  <a:cubicBezTo>
                    <a:pt x="8407" y="19548"/>
                    <a:pt x="8163" y="12119"/>
                    <a:pt x="6944" y="6768"/>
                  </a:cubicBezTo>
                  <a:cubicBezTo>
                    <a:pt x="8008" y="6671"/>
                    <a:pt x="9028" y="6451"/>
                    <a:pt x="9938" y="6157"/>
                  </a:cubicBezTo>
                  <a:cubicBezTo>
                    <a:pt x="10181" y="6084"/>
                    <a:pt x="10403" y="5986"/>
                    <a:pt x="10625" y="5864"/>
                  </a:cubicBezTo>
                  <a:cubicBezTo>
                    <a:pt x="10847" y="5962"/>
                    <a:pt x="11069" y="6060"/>
                    <a:pt x="11312" y="6157"/>
                  </a:cubicBezTo>
                  <a:cubicBezTo>
                    <a:pt x="12200" y="6475"/>
                    <a:pt x="13242" y="6695"/>
                    <a:pt x="14306" y="6768"/>
                  </a:cubicBezTo>
                  <a:cubicBezTo>
                    <a:pt x="13087" y="12144"/>
                    <a:pt x="12865" y="19572"/>
                    <a:pt x="12820" y="20671"/>
                  </a:cubicBezTo>
                  <a:cubicBezTo>
                    <a:pt x="12798" y="21160"/>
                    <a:pt x="13153" y="21576"/>
                    <a:pt x="13597" y="21576"/>
                  </a:cubicBezTo>
                  <a:cubicBezTo>
                    <a:pt x="14040" y="21600"/>
                    <a:pt x="14417" y="21209"/>
                    <a:pt x="14417" y="20720"/>
                  </a:cubicBezTo>
                  <a:cubicBezTo>
                    <a:pt x="14484" y="17788"/>
                    <a:pt x="14905" y="11167"/>
                    <a:pt x="15925" y="6793"/>
                  </a:cubicBezTo>
                  <a:cubicBezTo>
                    <a:pt x="17123" y="6719"/>
                    <a:pt x="18298" y="6451"/>
                    <a:pt x="19230" y="5889"/>
                  </a:cubicBezTo>
                  <a:cubicBezTo>
                    <a:pt x="20227" y="5278"/>
                    <a:pt x="20893" y="4374"/>
                    <a:pt x="21181" y="3274"/>
                  </a:cubicBezTo>
                  <a:cubicBezTo>
                    <a:pt x="21425" y="2321"/>
                    <a:pt x="21004" y="1344"/>
                    <a:pt x="20139" y="806"/>
                  </a:cubicBezTo>
                  <a:close/>
                  <a:moveTo>
                    <a:pt x="2797" y="4325"/>
                  </a:moveTo>
                  <a:cubicBezTo>
                    <a:pt x="2176" y="3958"/>
                    <a:pt x="1799" y="3445"/>
                    <a:pt x="1621" y="2810"/>
                  </a:cubicBezTo>
                  <a:cubicBezTo>
                    <a:pt x="1599" y="2663"/>
                    <a:pt x="1710" y="2492"/>
                    <a:pt x="1887" y="2370"/>
                  </a:cubicBezTo>
                  <a:cubicBezTo>
                    <a:pt x="2287" y="2126"/>
                    <a:pt x="3041" y="2175"/>
                    <a:pt x="3861" y="3128"/>
                  </a:cubicBezTo>
                  <a:cubicBezTo>
                    <a:pt x="4216" y="3543"/>
                    <a:pt x="4526" y="4178"/>
                    <a:pt x="4793" y="4985"/>
                  </a:cubicBezTo>
                  <a:cubicBezTo>
                    <a:pt x="4061" y="4862"/>
                    <a:pt x="3351" y="4667"/>
                    <a:pt x="2797" y="4325"/>
                  </a:cubicBezTo>
                  <a:close/>
                  <a:moveTo>
                    <a:pt x="10625" y="3836"/>
                  </a:moveTo>
                  <a:cubicBezTo>
                    <a:pt x="9494" y="3421"/>
                    <a:pt x="9073" y="2932"/>
                    <a:pt x="9095" y="2688"/>
                  </a:cubicBezTo>
                  <a:cubicBezTo>
                    <a:pt x="9117" y="2419"/>
                    <a:pt x="9960" y="1808"/>
                    <a:pt x="10625" y="1808"/>
                  </a:cubicBezTo>
                  <a:cubicBezTo>
                    <a:pt x="11290" y="1808"/>
                    <a:pt x="12133" y="2419"/>
                    <a:pt x="12155" y="2688"/>
                  </a:cubicBezTo>
                  <a:cubicBezTo>
                    <a:pt x="12177" y="2932"/>
                    <a:pt x="11756" y="3445"/>
                    <a:pt x="10625" y="3836"/>
                  </a:cubicBezTo>
                  <a:close/>
                  <a:moveTo>
                    <a:pt x="18476" y="4325"/>
                  </a:moveTo>
                  <a:cubicBezTo>
                    <a:pt x="17899" y="4667"/>
                    <a:pt x="17211" y="4862"/>
                    <a:pt x="16480" y="4960"/>
                  </a:cubicBezTo>
                  <a:cubicBezTo>
                    <a:pt x="16746" y="4154"/>
                    <a:pt x="17056" y="3519"/>
                    <a:pt x="17411" y="3103"/>
                  </a:cubicBezTo>
                  <a:cubicBezTo>
                    <a:pt x="18209" y="2150"/>
                    <a:pt x="18963" y="2101"/>
                    <a:pt x="19385" y="2346"/>
                  </a:cubicBezTo>
                  <a:cubicBezTo>
                    <a:pt x="19584" y="2468"/>
                    <a:pt x="19695" y="2639"/>
                    <a:pt x="19651" y="2786"/>
                  </a:cubicBezTo>
                  <a:cubicBezTo>
                    <a:pt x="19473" y="3445"/>
                    <a:pt x="19096" y="3934"/>
                    <a:pt x="18476" y="4325"/>
                  </a:cubicBezTo>
                  <a:close/>
                </a:path>
              </a:pathLst>
            </a:custGeom>
            <a:solidFill>
              <a:schemeClr val="accent2">
                <a:lumMod val="75000"/>
              </a:schemeClr>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1" name="Figure">
              <a:extLst>
                <a:ext uri="{FF2B5EF4-FFF2-40B4-BE49-F238E27FC236}">
                  <a16:creationId xmlns="" xmlns:a16="http://schemas.microsoft.com/office/drawing/2014/main" xmlns:lc="http://schemas.openxmlformats.org/drawingml/2006/lockedCanvas" id="{B2340358-01BA-46EC-A42B-CF35559AA833}"/>
                </a:ext>
              </a:extLst>
            </p:cNvPr>
            <p:cNvSpPr/>
            <p:nvPr/>
          </p:nvSpPr>
          <p:spPr>
            <a:xfrm>
              <a:off x="4992665" y="2185129"/>
              <a:ext cx="1036270" cy="909558"/>
            </a:xfrm>
            <a:custGeom>
              <a:avLst/>
              <a:gdLst/>
              <a:ahLst/>
              <a:cxnLst>
                <a:cxn ang="0">
                  <a:pos x="wd2" y="hd2"/>
                </a:cxn>
                <a:cxn ang="5400000">
                  <a:pos x="wd2" y="hd2"/>
                </a:cxn>
                <a:cxn ang="10800000">
                  <a:pos x="wd2" y="hd2"/>
                </a:cxn>
                <a:cxn ang="16200000">
                  <a:pos x="wd2" y="hd2"/>
                </a:cxn>
              </a:cxnLst>
              <a:rect l="0" t="0" r="r" b="b"/>
              <a:pathLst>
                <a:path w="21600" h="21576" extrusionOk="0">
                  <a:moveTo>
                    <a:pt x="4074" y="21576"/>
                  </a:moveTo>
                  <a:cubicBezTo>
                    <a:pt x="3850" y="21576"/>
                    <a:pt x="3625" y="21478"/>
                    <a:pt x="3454" y="21296"/>
                  </a:cubicBezTo>
                  <a:cubicBezTo>
                    <a:pt x="1262" y="18984"/>
                    <a:pt x="0" y="15698"/>
                    <a:pt x="0" y="12291"/>
                  </a:cubicBezTo>
                  <a:cubicBezTo>
                    <a:pt x="0" y="5513"/>
                    <a:pt x="4844" y="0"/>
                    <a:pt x="10800" y="0"/>
                  </a:cubicBezTo>
                  <a:cubicBezTo>
                    <a:pt x="16756" y="0"/>
                    <a:pt x="21600" y="5513"/>
                    <a:pt x="21600" y="12291"/>
                  </a:cubicBezTo>
                  <a:cubicBezTo>
                    <a:pt x="21600" y="15698"/>
                    <a:pt x="20402" y="18862"/>
                    <a:pt x="18232" y="21198"/>
                  </a:cubicBezTo>
                  <a:cubicBezTo>
                    <a:pt x="17868" y="21600"/>
                    <a:pt x="17280" y="21576"/>
                    <a:pt x="16938" y="21162"/>
                  </a:cubicBezTo>
                  <a:cubicBezTo>
                    <a:pt x="16585" y="20748"/>
                    <a:pt x="16606" y="20079"/>
                    <a:pt x="16970" y="19689"/>
                  </a:cubicBezTo>
                  <a:cubicBezTo>
                    <a:pt x="18766" y="17742"/>
                    <a:pt x="19761" y="15114"/>
                    <a:pt x="19761" y="12291"/>
                  </a:cubicBezTo>
                  <a:cubicBezTo>
                    <a:pt x="19761" y="6669"/>
                    <a:pt x="15740" y="2093"/>
                    <a:pt x="10800" y="2093"/>
                  </a:cubicBezTo>
                  <a:cubicBezTo>
                    <a:pt x="5860" y="2093"/>
                    <a:pt x="1839" y="6669"/>
                    <a:pt x="1839" y="12291"/>
                  </a:cubicBezTo>
                  <a:cubicBezTo>
                    <a:pt x="1839" y="15114"/>
                    <a:pt x="2887" y="17840"/>
                    <a:pt x="4705" y="19762"/>
                  </a:cubicBezTo>
                  <a:cubicBezTo>
                    <a:pt x="5079" y="20152"/>
                    <a:pt x="5101" y="20821"/>
                    <a:pt x="4748" y="21235"/>
                  </a:cubicBezTo>
                  <a:cubicBezTo>
                    <a:pt x="4566" y="21466"/>
                    <a:pt x="4320" y="21576"/>
                    <a:pt x="4074" y="21576"/>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2" name="Figure">
              <a:extLst>
                <a:ext uri="{FF2B5EF4-FFF2-40B4-BE49-F238E27FC236}">
                  <a16:creationId xmlns="" xmlns:a16="http://schemas.microsoft.com/office/drawing/2014/main" xmlns:lc="http://schemas.openxmlformats.org/drawingml/2006/lockedCanvas" id="{4C20F025-875C-4D01-8BDA-9B34FA353DD7}"/>
                </a:ext>
              </a:extLst>
            </p:cNvPr>
            <p:cNvSpPr/>
            <p:nvPr/>
          </p:nvSpPr>
          <p:spPr>
            <a:xfrm>
              <a:off x="5259427" y="3108538"/>
              <a:ext cx="504284" cy="8618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843"/>
                    <a:pt x="20765" y="21600"/>
                    <a:pt x="19732" y="21600"/>
                  </a:cubicBezTo>
                  <a:lnTo>
                    <a:pt x="1868" y="21600"/>
                  </a:lnTo>
                  <a:cubicBezTo>
                    <a:pt x="835" y="21600"/>
                    <a:pt x="0" y="16714"/>
                    <a:pt x="0" y="10800"/>
                  </a:cubicBezTo>
                  <a:lnTo>
                    <a:pt x="0" y="10800"/>
                  </a:lnTo>
                  <a:cubicBezTo>
                    <a:pt x="0" y="4757"/>
                    <a:pt x="835" y="0"/>
                    <a:pt x="1868" y="0"/>
                  </a:cubicBezTo>
                  <a:lnTo>
                    <a:pt x="19732" y="0"/>
                  </a:lnTo>
                  <a:cubicBezTo>
                    <a:pt x="20787" y="0"/>
                    <a:pt x="21600" y="4757"/>
                    <a:pt x="21600" y="10800"/>
                  </a:cubicBezTo>
                  <a:lnTo>
                    <a:pt x="21600" y="10800"/>
                  </a:lnTo>
                  <a:close/>
                </a:path>
              </a:pathLst>
            </a:custGeom>
            <a:solidFill>
              <a:schemeClr val="accent3"/>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3" name="Figure">
              <a:extLst>
                <a:ext uri="{FF2B5EF4-FFF2-40B4-BE49-F238E27FC236}">
                  <a16:creationId xmlns="" xmlns:a16="http://schemas.microsoft.com/office/drawing/2014/main" xmlns:lc="http://schemas.openxmlformats.org/drawingml/2006/lockedCanvas" id="{CBE1CED8-3918-4A0F-AE8C-5E69C2D2DA63}"/>
                </a:ext>
              </a:extLst>
            </p:cNvPr>
            <p:cNvSpPr/>
            <p:nvPr/>
          </p:nvSpPr>
          <p:spPr>
            <a:xfrm>
              <a:off x="5259427" y="3221399"/>
              <a:ext cx="504284" cy="86708"/>
            </a:xfrm>
            <a:custGeom>
              <a:avLst/>
              <a:gdLst/>
              <a:ahLst/>
              <a:cxnLst>
                <a:cxn ang="0">
                  <a:pos x="wd2" y="hd2"/>
                </a:cxn>
                <a:cxn ang="5400000">
                  <a:pos x="wd2" y="hd2"/>
                </a:cxn>
                <a:cxn ang="10800000">
                  <a:pos x="wd2" y="hd2"/>
                </a:cxn>
                <a:cxn ang="16200000">
                  <a:pos x="wd2" y="hd2"/>
                </a:cxn>
              </a:cxnLst>
              <a:rect l="0" t="0" r="r" b="b"/>
              <a:pathLst>
                <a:path w="21600" h="21475" extrusionOk="0">
                  <a:moveTo>
                    <a:pt x="21600" y="10675"/>
                  </a:moveTo>
                  <a:cubicBezTo>
                    <a:pt x="21600" y="16647"/>
                    <a:pt x="20765" y="21475"/>
                    <a:pt x="19732" y="21475"/>
                  </a:cubicBezTo>
                  <a:lnTo>
                    <a:pt x="1868" y="21475"/>
                  </a:lnTo>
                  <a:cubicBezTo>
                    <a:pt x="835" y="21475"/>
                    <a:pt x="0" y="16647"/>
                    <a:pt x="0" y="10675"/>
                  </a:cubicBezTo>
                  <a:lnTo>
                    <a:pt x="0" y="10675"/>
                  </a:lnTo>
                  <a:cubicBezTo>
                    <a:pt x="0" y="4703"/>
                    <a:pt x="835" y="2"/>
                    <a:pt x="1868" y="2"/>
                  </a:cubicBezTo>
                  <a:lnTo>
                    <a:pt x="19732" y="2"/>
                  </a:lnTo>
                  <a:cubicBezTo>
                    <a:pt x="20787" y="-125"/>
                    <a:pt x="21600" y="4703"/>
                    <a:pt x="21600" y="10675"/>
                  </a:cubicBezTo>
                  <a:lnTo>
                    <a:pt x="21600" y="10675"/>
                  </a:lnTo>
                  <a:close/>
                </a:path>
              </a:pathLst>
            </a:custGeom>
            <a:solidFill>
              <a:schemeClr val="accent3"/>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4" name="Figure">
              <a:extLst>
                <a:ext uri="{FF2B5EF4-FFF2-40B4-BE49-F238E27FC236}">
                  <a16:creationId xmlns="" xmlns:a16="http://schemas.microsoft.com/office/drawing/2014/main" xmlns:lc="http://schemas.openxmlformats.org/drawingml/2006/lockedCanvas" id="{F0CF26EC-168D-4F56-ADD0-229966413E65}"/>
                </a:ext>
              </a:extLst>
            </p:cNvPr>
            <p:cNvSpPr/>
            <p:nvPr/>
          </p:nvSpPr>
          <p:spPr>
            <a:xfrm>
              <a:off x="5259427" y="3329131"/>
              <a:ext cx="504284" cy="86195"/>
            </a:xfrm>
            <a:custGeom>
              <a:avLst/>
              <a:gdLst/>
              <a:ahLst/>
              <a:cxnLst>
                <a:cxn ang="0">
                  <a:pos x="wd2" y="hd2"/>
                </a:cxn>
                <a:cxn ang="5400000">
                  <a:pos x="wd2" y="hd2"/>
                </a:cxn>
                <a:cxn ang="10800000">
                  <a:pos x="wd2" y="hd2"/>
                </a:cxn>
                <a:cxn ang="16200000">
                  <a:pos x="wd2" y="hd2"/>
                </a:cxn>
              </a:cxnLst>
              <a:rect l="0" t="0" r="r" b="b"/>
              <a:pathLst>
                <a:path w="21600" h="21475" extrusionOk="0">
                  <a:moveTo>
                    <a:pt x="21600" y="10739"/>
                  </a:moveTo>
                  <a:cubicBezTo>
                    <a:pt x="21600" y="16746"/>
                    <a:pt x="20765" y="21475"/>
                    <a:pt x="19732" y="21475"/>
                  </a:cubicBezTo>
                  <a:lnTo>
                    <a:pt x="1868" y="21475"/>
                  </a:lnTo>
                  <a:cubicBezTo>
                    <a:pt x="835" y="21475"/>
                    <a:pt x="0" y="16618"/>
                    <a:pt x="0" y="10739"/>
                  </a:cubicBezTo>
                  <a:lnTo>
                    <a:pt x="0" y="10739"/>
                  </a:lnTo>
                  <a:cubicBezTo>
                    <a:pt x="0" y="4732"/>
                    <a:pt x="835" y="3"/>
                    <a:pt x="1868" y="3"/>
                  </a:cubicBezTo>
                  <a:lnTo>
                    <a:pt x="19732" y="3"/>
                  </a:lnTo>
                  <a:cubicBezTo>
                    <a:pt x="20787" y="-125"/>
                    <a:pt x="21600" y="4732"/>
                    <a:pt x="21600" y="10739"/>
                  </a:cubicBezTo>
                  <a:lnTo>
                    <a:pt x="21600" y="10739"/>
                  </a:lnTo>
                  <a:close/>
                </a:path>
              </a:pathLst>
            </a:custGeom>
            <a:solidFill>
              <a:schemeClr val="accent3"/>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5" name="Figure">
              <a:extLst>
                <a:ext uri="{FF2B5EF4-FFF2-40B4-BE49-F238E27FC236}">
                  <a16:creationId xmlns="" xmlns:a16="http://schemas.microsoft.com/office/drawing/2014/main" xmlns:lc="http://schemas.openxmlformats.org/drawingml/2006/lockedCanvas" id="{82CBAC4F-4E93-4165-9C06-EB30F65F682B}"/>
                </a:ext>
              </a:extLst>
            </p:cNvPr>
            <p:cNvSpPr/>
            <p:nvPr/>
          </p:nvSpPr>
          <p:spPr>
            <a:xfrm>
              <a:off x="5351768" y="3441991"/>
              <a:ext cx="316012" cy="1374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3949"/>
                  </a:lnTo>
                  <a:cubicBezTo>
                    <a:pt x="0" y="13701"/>
                    <a:pt x="3436" y="21600"/>
                    <a:pt x="7679" y="21600"/>
                  </a:cubicBezTo>
                  <a:lnTo>
                    <a:pt x="13921" y="21600"/>
                  </a:lnTo>
                  <a:cubicBezTo>
                    <a:pt x="18164" y="21600"/>
                    <a:pt x="21600" y="13701"/>
                    <a:pt x="21600" y="3949"/>
                  </a:cubicBezTo>
                  <a:lnTo>
                    <a:pt x="21600" y="0"/>
                  </a:lnTo>
                  <a:lnTo>
                    <a:pt x="0" y="0"/>
                  </a:lnTo>
                  <a:close/>
                </a:path>
              </a:pathLst>
            </a:custGeom>
            <a:solidFill>
              <a:schemeClr val="accent1"/>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6" name="Figure">
              <a:extLst>
                <a:ext uri="{FF2B5EF4-FFF2-40B4-BE49-F238E27FC236}">
                  <a16:creationId xmlns="" xmlns:a16="http://schemas.microsoft.com/office/drawing/2014/main" xmlns:lc="http://schemas.openxmlformats.org/drawingml/2006/lockedCanvas" id="{5D553764-D6E2-4B50-94E2-7BEDBE53EFC6}"/>
                </a:ext>
              </a:extLst>
            </p:cNvPr>
            <p:cNvSpPr/>
            <p:nvPr/>
          </p:nvSpPr>
          <p:spPr>
            <a:xfrm>
              <a:off x="6105885" y="2718654"/>
              <a:ext cx="251373" cy="77464"/>
            </a:xfrm>
            <a:custGeom>
              <a:avLst/>
              <a:gdLst/>
              <a:ahLst/>
              <a:cxnLst>
                <a:cxn ang="0">
                  <a:pos x="wd2" y="hd2"/>
                </a:cxn>
                <a:cxn ang="5400000">
                  <a:pos x="wd2" y="hd2"/>
                </a:cxn>
                <a:cxn ang="10800000">
                  <a:pos x="wd2" y="hd2"/>
                </a:cxn>
                <a:cxn ang="16200000">
                  <a:pos x="wd2" y="hd2"/>
                </a:cxn>
              </a:cxnLst>
              <a:rect l="0" t="0" r="r" b="b"/>
              <a:pathLst>
                <a:path w="21600" h="21600" extrusionOk="0">
                  <a:moveTo>
                    <a:pt x="18294" y="21600"/>
                  </a:moveTo>
                  <a:cubicBezTo>
                    <a:pt x="18294" y="21600"/>
                    <a:pt x="18294" y="21600"/>
                    <a:pt x="18294" y="21600"/>
                  </a:cubicBezTo>
                  <a:lnTo>
                    <a:pt x="3306" y="21457"/>
                  </a:lnTo>
                  <a:cubicBezTo>
                    <a:pt x="1499" y="21457"/>
                    <a:pt x="0" y="16593"/>
                    <a:pt x="0" y="10728"/>
                  </a:cubicBezTo>
                  <a:cubicBezTo>
                    <a:pt x="0" y="4864"/>
                    <a:pt x="1499" y="0"/>
                    <a:pt x="3306" y="0"/>
                  </a:cubicBezTo>
                  <a:cubicBezTo>
                    <a:pt x="3306" y="0"/>
                    <a:pt x="3306" y="0"/>
                    <a:pt x="3306" y="0"/>
                  </a:cubicBezTo>
                  <a:lnTo>
                    <a:pt x="18294" y="143"/>
                  </a:lnTo>
                  <a:cubicBezTo>
                    <a:pt x="20101" y="143"/>
                    <a:pt x="21600" y="5007"/>
                    <a:pt x="21600" y="10872"/>
                  </a:cubicBezTo>
                  <a:cubicBezTo>
                    <a:pt x="21600" y="16736"/>
                    <a:pt x="20101" y="21600"/>
                    <a:pt x="18294" y="21600"/>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7" name="Figure">
              <a:extLst>
                <a:ext uri="{FF2B5EF4-FFF2-40B4-BE49-F238E27FC236}">
                  <a16:creationId xmlns="" xmlns:a16="http://schemas.microsoft.com/office/drawing/2014/main" xmlns:lc="http://schemas.openxmlformats.org/drawingml/2006/lockedCanvas" id="{59C37409-9915-4E93-95AC-8EFAD4218187}"/>
                </a:ext>
              </a:extLst>
            </p:cNvPr>
            <p:cNvSpPr/>
            <p:nvPr/>
          </p:nvSpPr>
          <p:spPr>
            <a:xfrm>
              <a:off x="4654082" y="2718654"/>
              <a:ext cx="255990" cy="77464"/>
            </a:xfrm>
            <a:custGeom>
              <a:avLst/>
              <a:gdLst/>
              <a:ahLst/>
              <a:cxnLst>
                <a:cxn ang="0">
                  <a:pos x="wd2" y="hd2"/>
                </a:cxn>
                <a:cxn ang="5400000">
                  <a:pos x="wd2" y="hd2"/>
                </a:cxn>
                <a:cxn ang="10800000">
                  <a:pos x="wd2" y="hd2"/>
                </a:cxn>
                <a:cxn ang="16200000">
                  <a:pos x="wd2" y="hd2"/>
                </a:cxn>
              </a:cxnLst>
              <a:rect l="0" t="0" r="r" b="b"/>
              <a:pathLst>
                <a:path w="21600" h="21600" extrusionOk="0">
                  <a:moveTo>
                    <a:pt x="18354" y="21600"/>
                  </a:moveTo>
                  <a:cubicBezTo>
                    <a:pt x="18354" y="21600"/>
                    <a:pt x="18354" y="21600"/>
                    <a:pt x="18354" y="21600"/>
                  </a:cubicBezTo>
                  <a:lnTo>
                    <a:pt x="3246" y="21457"/>
                  </a:lnTo>
                  <a:cubicBezTo>
                    <a:pt x="1472" y="21457"/>
                    <a:pt x="0" y="16593"/>
                    <a:pt x="0" y="10728"/>
                  </a:cubicBezTo>
                  <a:cubicBezTo>
                    <a:pt x="0" y="4864"/>
                    <a:pt x="1472" y="0"/>
                    <a:pt x="3246" y="0"/>
                  </a:cubicBezTo>
                  <a:cubicBezTo>
                    <a:pt x="3246" y="0"/>
                    <a:pt x="3246" y="0"/>
                    <a:pt x="3246" y="0"/>
                  </a:cubicBezTo>
                  <a:lnTo>
                    <a:pt x="18354" y="143"/>
                  </a:lnTo>
                  <a:cubicBezTo>
                    <a:pt x="20128" y="143"/>
                    <a:pt x="21600" y="5007"/>
                    <a:pt x="21600" y="10872"/>
                  </a:cubicBezTo>
                  <a:cubicBezTo>
                    <a:pt x="21600" y="16736"/>
                    <a:pt x="20128" y="21600"/>
                    <a:pt x="18354" y="21600"/>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8" name="Figure">
              <a:extLst>
                <a:ext uri="{FF2B5EF4-FFF2-40B4-BE49-F238E27FC236}">
                  <a16:creationId xmlns="" xmlns:a16="http://schemas.microsoft.com/office/drawing/2014/main" xmlns:lc="http://schemas.openxmlformats.org/drawingml/2006/lockedCanvas" id="{D211C137-1646-4A80-8706-D8F3E00A4530}"/>
                </a:ext>
              </a:extLst>
            </p:cNvPr>
            <p:cNvSpPr/>
            <p:nvPr/>
          </p:nvSpPr>
          <p:spPr>
            <a:xfrm>
              <a:off x="5469759" y="1867066"/>
              <a:ext cx="76952" cy="24111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0800" y="21600"/>
                    <a:pt x="10800" y="21600"/>
                    <a:pt x="10800" y="21600"/>
                  </a:cubicBezTo>
                  <a:cubicBezTo>
                    <a:pt x="4752" y="21600"/>
                    <a:pt x="0" y="20037"/>
                    <a:pt x="0" y="18153"/>
                  </a:cubicBezTo>
                  <a:lnTo>
                    <a:pt x="0" y="3447"/>
                  </a:lnTo>
                  <a:cubicBezTo>
                    <a:pt x="0" y="1563"/>
                    <a:pt x="4896" y="0"/>
                    <a:pt x="10800" y="0"/>
                  </a:cubicBezTo>
                  <a:cubicBezTo>
                    <a:pt x="10800" y="0"/>
                    <a:pt x="10800" y="0"/>
                    <a:pt x="10800" y="0"/>
                  </a:cubicBezTo>
                  <a:cubicBezTo>
                    <a:pt x="16704" y="0"/>
                    <a:pt x="21600" y="1563"/>
                    <a:pt x="21600" y="3447"/>
                  </a:cubicBezTo>
                  <a:lnTo>
                    <a:pt x="21600" y="18153"/>
                  </a:lnTo>
                  <a:cubicBezTo>
                    <a:pt x="21600" y="20037"/>
                    <a:pt x="16704" y="21600"/>
                    <a:pt x="10800" y="21600"/>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9" name="Figure">
              <a:extLst>
                <a:ext uri="{FF2B5EF4-FFF2-40B4-BE49-F238E27FC236}">
                  <a16:creationId xmlns="" xmlns:a16="http://schemas.microsoft.com/office/drawing/2014/main" xmlns:lc="http://schemas.openxmlformats.org/drawingml/2006/lockedCanvas" id="{D096A456-4574-44CF-BA8E-1CD9D8106243}"/>
                </a:ext>
              </a:extLst>
            </p:cNvPr>
            <p:cNvSpPr/>
            <p:nvPr/>
          </p:nvSpPr>
          <p:spPr>
            <a:xfrm>
              <a:off x="5946854" y="2123568"/>
              <a:ext cx="185965" cy="185580"/>
            </a:xfrm>
            <a:custGeom>
              <a:avLst/>
              <a:gdLst/>
              <a:ahLst/>
              <a:cxnLst>
                <a:cxn ang="0">
                  <a:pos x="wd2" y="hd2"/>
                </a:cxn>
                <a:cxn ang="5400000">
                  <a:pos x="wd2" y="hd2"/>
                </a:cxn>
                <a:cxn ang="10800000">
                  <a:pos x="wd2" y="hd2"/>
                </a:cxn>
                <a:cxn ang="16200000">
                  <a:pos x="wd2" y="hd2"/>
                </a:cxn>
              </a:cxnLst>
              <a:rect l="0" t="0" r="r" b="b"/>
              <a:pathLst>
                <a:path w="20769" h="21176" extrusionOk="0">
                  <a:moveTo>
                    <a:pt x="4283" y="21176"/>
                  </a:moveTo>
                  <a:cubicBezTo>
                    <a:pt x="3195" y="21176"/>
                    <a:pt x="2106" y="20766"/>
                    <a:pt x="1247" y="19888"/>
                  </a:cubicBezTo>
                  <a:cubicBezTo>
                    <a:pt x="-415" y="18191"/>
                    <a:pt x="-415" y="15381"/>
                    <a:pt x="1247" y="13683"/>
                  </a:cubicBezTo>
                  <a:lnTo>
                    <a:pt x="13450" y="1274"/>
                  </a:lnTo>
                  <a:cubicBezTo>
                    <a:pt x="15112" y="-424"/>
                    <a:pt x="17862" y="-424"/>
                    <a:pt x="19523" y="1274"/>
                  </a:cubicBezTo>
                  <a:cubicBezTo>
                    <a:pt x="21185" y="2971"/>
                    <a:pt x="21185" y="5781"/>
                    <a:pt x="19523" y="7478"/>
                  </a:cubicBezTo>
                  <a:lnTo>
                    <a:pt x="7320" y="19888"/>
                  </a:lnTo>
                  <a:cubicBezTo>
                    <a:pt x="6518" y="20766"/>
                    <a:pt x="5372" y="21176"/>
                    <a:pt x="4283" y="21176"/>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0" name="Figure">
              <a:extLst>
                <a:ext uri="{FF2B5EF4-FFF2-40B4-BE49-F238E27FC236}">
                  <a16:creationId xmlns="" xmlns:a16="http://schemas.microsoft.com/office/drawing/2014/main" xmlns:lc="http://schemas.openxmlformats.org/drawingml/2006/lockedCanvas" id="{2735CCD3-CF18-41FE-B114-D8B469FA8A1D}"/>
                </a:ext>
              </a:extLst>
            </p:cNvPr>
            <p:cNvSpPr/>
            <p:nvPr/>
          </p:nvSpPr>
          <p:spPr>
            <a:xfrm>
              <a:off x="4879803" y="2174869"/>
              <a:ext cx="185452" cy="185067"/>
            </a:xfrm>
            <a:custGeom>
              <a:avLst/>
              <a:gdLst/>
              <a:ahLst/>
              <a:cxnLst>
                <a:cxn ang="0">
                  <a:pos x="wd2" y="hd2"/>
                </a:cxn>
                <a:cxn ang="5400000">
                  <a:pos x="wd2" y="hd2"/>
                </a:cxn>
                <a:cxn ang="10800000">
                  <a:pos x="wd2" y="hd2"/>
                </a:cxn>
                <a:cxn ang="16200000">
                  <a:pos x="wd2" y="hd2"/>
                </a:cxn>
              </a:cxnLst>
              <a:rect l="0" t="0" r="r" b="b"/>
              <a:pathLst>
                <a:path w="20767" h="21174" extrusionOk="0">
                  <a:moveTo>
                    <a:pt x="16473" y="21174"/>
                  </a:moveTo>
                  <a:cubicBezTo>
                    <a:pt x="15382" y="21174"/>
                    <a:pt x="14290" y="20763"/>
                    <a:pt x="13429" y="19883"/>
                  </a:cubicBezTo>
                  <a:lnTo>
                    <a:pt x="1250" y="7498"/>
                  </a:lnTo>
                  <a:cubicBezTo>
                    <a:pt x="-416" y="5796"/>
                    <a:pt x="-416" y="2978"/>
                    <a:pt x="1250" y="1276"/>
                  </a:cubicBezTo>
                  <a:cubicBezTo>
                    <a:pt x="2916" y="-426"/>
                    <a:pt x="5673" y="-426"/>
                    <a:pt x="7339" y="1276"/>
                  </a:cubicBezTo>
                  <a:lnTo>
                    <a:pt x="19518" y="13661"/>
                  </a:lnTo>
                  <a:cubicBezTo>
                    <a:pt x="21184" y="15363"/>
                    <a:pt x="21184" y="18181"/>
                    <a:pt x="19518" y="19883"/>
                  </a:cubicBezTo>
                  <a:cubicBezTo>
                    <a:pt x="18714" y="20763"/>
                    <a:pt x="17565" y="21174"/>
                    <a:pt x="16473" y="21174"/>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1" name="Figure">
              <a:extLst>
                <a:ext uri="{FF2B5EF4-FFF2-40B4-BE49-F238E27FC236}">
                  <a16:creationId xmlns="" xmlns:a16="http://schemas.microsoft.com/office/drawing/2014/main" xmlns:lc="http://schemas.openxmlformats.org/drawingml/2006/lockedCanvas" id="{E213CAFC-FF33-467B-9952-F167B2FBFE40}"/>
                </a:ext>
              </a:extLst>
            </p:cNvPr>
            <p:cNvSpPr/>
            <p:nvPr/>
          </p:nvSpPr>
          <p:spPr>
            <a:xfrm>
              <a:off x="3022726" y="3159838"/>
              <a:ext cx="1598388" cy="1346639"/>
            </a:xfrm>
            <a:custGeom>
              <a:avLst/>
              <a:gdLst/>
              <a:ahLst/>
              <a:cxnLst>
                <a:cxn ang="0">
                  <a:pos x="wd2" y="hd2"/>
                </a:cxn>
                <a:cxn ang="5400000">
                  <a:pos x="wd2" y="hd2"/>
                </a:cxn>
                <a:cxn ang="10800000">
                  <a:pos x="wd2" y="hd2"/>
                </a:cxn>
                <a:cxn ang="16200000">
                  <a:pos x="wd2" y="hd2"/>
                </a:cxn>
              </a:cxnLst>
              <a:rect l="0" t="0" r="r" b="b"/>
              <a:pathLst>
                <a:path w="21130" h="21600" extrusionOk="0">
                  <a:moveTo>
                    <a:pt x="12917" y="21600"/>
                  </a:moveTo>
                  <a:cubicBezTo>
                    <a:pt x="12632" y="21600"/>
                    <a:pt x="12347" y="21559"/>
                    <a:pt x="12063" y="21485"/>
                  </a:cubicBezTo>
                  <a:cubicBezTo>
                    <a:pt x="11032" y="21213"/>
                    <a:pt x="10157" y="20464"/>
                    <a:pt x="9587" y="19387"/>
                  </a:cubicBezTo>
                  <a:cubicBezTo>
                    <a:pt x="9126" y="18514"/>
                    <a:pt x="8916" y="17510"/>
                    <a:pt x="8977" y="16498"/>
                  </a:cubicBezTo>
                  <a:cubicBezTo>
                    <a:pt x="8346" y="16729"/>
                    <a:pt x="7661" y="16762"/>
                    <a:pt x="7003" y="16581"/>
                  </a:cubicBezTo>
                  <a:cubicBezTo>
                    <a:pt x="5945" y="16301"/>
                    <a:pt x="5044" y="15511"/>
                    <a:pt x="4487" y="14400"/>
                  </a:cubicBezTo>
                  <a:cubicBezTo>
                    <a:pt x="4026" y="14474"/>
                    <a:pt x="3558" y="14458"/>
                    <a:pt x="3097" y="14334"/>
                  </a:cubicBezTo>
                  <a:cubicBezTo>
                    <a:pt x="2066" y="14063"/>
                    <a:pt x="1185" y="13322"/>
                    <a:pt x="622" y="12244"/>
                  </a:cubicBezTo>
                  <a:cubicBezTo>
                    <a:pt x="52" y="11166"/>
                    <a:pt x="-131" y="9883"/>
                    <a:pt x="93" y="8640"/>
                  </a:cubicBezTo>
                  <a:cubicBezTo>
                    <a:pt x="405" y="6912"/>
                    <a:pt x="1463" y="5563"/>
                    <a:pt x="2839" y="5077"/>
                  </a:cubicBezTo>
                  <a:cubicBezTo>
                    <a:pt x="2853" y="4880"/>
                    <a:pt x="2880" y="4690"/>
                    <a:pt x="2914" y="4501"/>
                  </a:cubicBezTo>
                  <a:cubicBezTo>
                    <a:pt x="3307" y="2320"/>
                    <a:pt x="4928" y="741"/>
                    <a:pt x="6766" y="741"/>
                  </a:cubicBezTo>
                  <a:cubicBezTo>
                    <a:pt x="7051" y="741"/>
                    <a:pt x="7336" y="782"/>
                    <a:pt x="7621" y="856"/>
                  </a:cubicBezTo>
                  <a:cubicBezTo>
                    <a:pt x="7716" y="880"/>
                    <a:pt x="7810" y="913"/>
                    <a:pt x="7905" y="946"/>
                  </a:cubicBezTo>
                  <a:cubicBezTo>
                    <a:pt x="8584" y="329"/>
                    <a:pt x="9411" y="0"/>
                    <a:pt x="10259" y="0"/>
                  </a:cubicBezTo>
                  <a:cubicBezTo>
                    <a:pt x="10544" y="0"/>
                    <a:pt x="10828" y="41"/>
                    <a:pt x="11113" y="115"/>
                  </a:cubicBezTo>
                  <a:cubicBezTo>
                    <a:pt x="11886" y="321"/>
                    <a:pt x="12592" y="806"/>
                    <a:pt x="13134" y="1506"/>
                  </a:cubicBezTo>
                  <a:cubicBezTo>
                    <a:pt x="13867" y="1152"/>
                    <a:pt x="14674" y="1070"/>
                    <a:pt x="15447" y="1275"/>
                  </a:cubicBezTo>
                  <a:cubicBezTo>
                    <a:pt x="17183" y="1736"/>
                    <a:pt x="18431" y="3538"/>
                    <a:pt x="18539" y="5653"/>
                  </a:cubicBezTo>
                  <a:cubicBezTo>
                    <a:pt x="20384" y="6468"/>
                    <a:pt x="21469" y="8805"/>
                    <a:pt x="21035" y="11183"/>
                  </a:cubicBezTo>
                  <a:cubicBezTo>
                    <a:pt x="20893" y="11956"/>
                    <a:pt x="20608" y="12664"/>
                    <a:pt x="20187" y="13256"/>
                  </a:cubicBezTo>
                  <a:cubicBezTo>
                    <a:pt x="20682" y="14293"/>
                    <a:pt x="20845" y="15519"/>
                    <a:pt x="20635" y="16696"/>
                  </a:cubicBezTo>
                  <a:cubicBezTo>
                    <a:pt x="20241" y="18876"/>
                    <a:pt x="18621" y="20456"/>
                    <a:pt x="16783" y="20456"/>
                  </a:cubicBezTo>
                  <a:cubicBezTo>
                    <a:pt x="16783" y="20456"/>
                    <a:pt x="16783" y="20456"/>
                    <a:pt x="16783" y="20456"/>
                  </a:cubicBezTo>
                  <a:cubicBezTo>
                    <a:pt x="16498" y="20456"/>
                    <a:pt x="16213" y="20415"/>
                    <a:pt x="15928" y="20341"/>
                  </a:cubicBezTo>
                  <a:cubicBezTo>
                    <a:pt x="15847" y="20316"/>
                    <a:pt x="15759" y="20292"/>
                    <a:pt x="15677" y="20259"/>
                  </a:cubicBezTo>
                  <a:cubicBezTo>
                    <a:pt x="14931" y="21115"/>
                    <a:pt x="13948" y="21600"/>
                    <a:pt x="12917" y="21600"/>
                  </a:cubicBezTo>
                  <a:close/>
                  <a:moveTo>
                    <a:pt x="9662" y="14836"/>
                  </a:moveTo>
                  <a:cubicBezTo>
                    <a:pt x="9777" y="14836"/>
                    <a:pt x="9886" y="14885"/>
                    <a:pt x="9981" y="14968"/>
                  </a:cubicBezTo>
                  <a:cubicBezTo>
                    <a:pt x="10150" y="15132"/>
                    <a:pt x="10211" y="15404"/>
                    <a:pt x="10143" y="15651"/>
                  </a:cubicBezTo>
                  <a:cubicBezTo>
                    <a:pt x="10103" y="15791"/>
                    <a:pt x="10076" y="15914"/>
                    <a:pt x="10048" y="16046"/>
                  </a:cubicBezTo>
                  <a:cubicBezTo>
                    <a:pt x="9879" y="16976"/>
                    <a:pt x="10021" y="17922"/>
                    <a:pt x="10442" y="18720"/>
                  </a:cubicBezTo>
                  <a:cubicBezTo>
                    <a:pt x="10862" y="19518"/>
                    <a:pt x="11513" y="20069"/>
                    <a:pt x="12280" y="20275"/>
                  </a:cubicBezTo>
                  <a:cubicBezTo>
                    <a:pt x="12490" y="20333"/>
                    <a:pt x="12700" y="20357"/>
                    <a:pt x="12910" y="20357"/>
                  </a:cubicBezTo>
                  <a:cubicBezTo>
                    <a:pt x="13765" y="20357"/>
                    <a:pt x="14572" y="19905"/>
                    <a:pt x="15128" y="19115"/>
                  </a:cubicBezTo>
                  <a:cubicBezTo>
                    <a:pt x="15270" y="18917"/>
                    <a:pt x="15494" y="18843"/>
                    <a:pt x="15698" y="18942"/>
                  </a:cubicBezTo>
                  <a:cubicBezTo>
                    <a:pt x="15840" y="19008"/>
                    <a:pt x="15983" y="19066"/>
                    <a:pt x="16132" y="19099"/>
                  </a:cubicBezTo>
                  <a:cubicBezTo>
                    <a:pt x="16342" y="19156"/>
                    <a:pt x="16552" y="19181"/>
                    <a:pt x="16762" y="19181"/>
                  </a:cubicBezTo>
                  <a:cubicBezTo>
                    <a:pt x="18126" y="19181"/>
                    <a:pt x="19326" y="18004"/>
                    <a:pt x="19618" y="16391"/>
                  </a:cubicBezTo>
                  <a:cubicBezTo>
                    <a:pt x="19801" y="15387"/>
                    <a:pt x="19618" y="14342"/>
                    <a:pt x="19109" y="13511"/>
                  </a:cubicBezTo>
                  <a:cubicBezTo>
                    <a:pt x="18953" y="13256"/>
                    <a:pt x="18980" y="12911"/>
                    <a:pt x="19170" y="12697"/>
                  </a:cubicBezTo>
                  <a:cubicBezTo>
                    <a:pt x="19597" y="12203"/>
                    <a:pt x="19889" y="11578"/>
                    <a:pt x="20018" y="10878"/>
                  </a:cubicBezTo>
                  <a:cubicBezTo>
                    <a:pt x="20357" y="8994"/>
                    <a:pt x="19421" y="7151"/>
                    <a:pt x="17881" y="6673"/>
                  </a:cubicBezTo>
                  <a:cubicBezTo>
                    <a:pt x="17651" y="6599"/>
                    <a:pt x="17488" y="6344"/>
                    <a:pt x="17502" y="6048"/>
                  </a:cubicBezTo>
                  <a:cubicBezTo>
                    <a:pt x="17556" y="4328"/>
                    <a:pt x="16593" y="2814"/>
                    <a:pt x="15203" y="2444"/>
                  </a:cubicBezTo>
                  <a:cubicBezTo>
                    <a:pt x="14531" y="2263"/>
                    <a:pt x="13819" y="2378"/>
                    <a:pt x="13209" y="2773"/>
                  </a:cubicBezTo>
                  <a:cubicBezTo>
                    <a:pt x="12992" y="2913"/>
                    <a:pt x="12720" y="2839"/>
                    <a:pt x="12565" y="2600"/>
                  </a:cubicBezTo>
                  <a:cubicBezTo>
                    <a:pt x="12144" y="1934"/>
                    <a:pt x="11540" y="1473"/>
                    <a:pt x="10869" y="1292"/>
                  </a:cubicBezTo>
                  <a:cubicBezTo>
                    <a:pt x="10659" y="1234"/>
                    <a:pt x="10449" y="1210"/>
                    <a:pt x="10238" y="1210"/>
                  </a:cubicBezTo>
                  <a:cubicBezTo>
                    <a:pt x="9533" y="1210"/>
                    <a:pt x="8855" y="1522"/>
                    <a:pt x="8319" y="2082"/>
                  </a:cubicBezTo>
                  <a:cubicBezTo>
                    <a:pt x="8177" y="2230"/>
                    <a:pt x="7980" y="2271"/>
                    <a:pt x="7804" y="2189"/>
                  </a:cubicBezTo>
                  <a:cubicBezTo>
                    <a:pt x="7668" y="2123"/>
                    <a:pt x="7526" y="2074"/>
                    <a:pt x="7376" y="2032"/>
                  </a:cubicBezTo>
                  <a:cubicBezTo>
                    <a:pt x="7166" y="1975"/>
                    <a:pt x="6956" y="1950"/>
                    <a:pt x="6746" y="1950"/>
                  </a:cubicBezTo>
                  <a:cubicBezTo>
                    <a:pt x="5383" y="1950"/>
                    <a:pt x="4182" y="3127"/>
                    <a:pt x="3891" y="4740"/>
                  </a:cubicBezTo>
                  <a:cubicBezTo>
                    <a:pt x="3843" y="5003"/>
                    <a:pt x="3823" y="5266"/>
                    <a:pt x="3823" y="5538"/>
                  </a:cubicBezTo>
                  <a:cubicBezTo>
                    <a:pt x="3823" y="5834"/>
                    <a:pt x="3646" y="6097"/>
                    <a:pt x="3402" y="6147"/>
                  </a:cubicBezTo>
                  <a:cubicBezTo>
                    <a:pt x="2236" y="6402"/>
                    <a:pt x="1320" y="7480"/>
                    <a:pt x="1063" y="8879"/>
                  </a:cubicBezTo>
                  <a:cubicBezTo>
                    <a:pt x="893" y="9808"/>
                    <a:pt x="1035" y="10755"/>
                    <a:pt x="1456" y="11553"/>
                  </a:cubicBezTo>
                  <a:cubicBezTo>
                    <a:pt x="1876" y="12351"/>
                    <a:pt x="2527" y="12902"/>
                    <a:pt x="3294" y="13108"/>
                  </a:cubicBezTo>
                  <a:cubicBezTo>
                    <a:pt x="3728" y="13223"/>
                    <a:pt x="4182" y="13215"/>
                    <a:pt x="4609" y="13092"/>
                  </a:cubicBezTo>
                  <a:cubicBezTo>
                    <a:pt x="4840" y="13026"/>
                    <a:pt x="5084" y="13157"/>
                    <a:pt x="5186" y="13421"/>
                  </a:cubicBezTo>
                  <a:cubicBezTo>
                    <a:pt x="5579" y="14408"/>
                    <a:pt x="6312" y="15116"/>
                    <a:pt x="7193" y="15346"/>
                  </a:cubicBezTo>
                  <a:cubicBezTo>
                    <a:pt x="7404" y="15404"/>
                    <a:pt x="7614" y="15429"/>
                    <a:pt x="7824" y="15429"/>
                  </a:cubicBezTo>
                  <a:cubicBezTo>
                    <a:pt x="8367" y="15429"/>
                    <a:pt x="8902" y="15239"/>
                    <a:pt x="9370" y="14894"/>
                  </a:cubicBezTo>
                  <a:cubicBezTo>
                    <a:pt x="9479" y="14861"/>
                    <a:pt x="9574" y="14836"/>
                    <a:pt x="9662" y="14836"/>
                  </a:cubicBezTo>
                  <a:close/>
                </a:path>
              </a:pathLst>
            </a:custGeom>
            <a:solidFill>
              <a:schemeClr val="accent6"/>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2" name="Figure">
              <a:extLst>
                <a:ext uri="{FF2B5EF4-FFF2-40B4-BE49-F238E27FC236}">
                  <a16:creationId xmlns="" xmlns:a16="http://schemas.microsoft.com/office/drawing/2014/main" xmlns:lc="http://schemas.openxmlformats.org/drawingml/2006/lockedCanvas" id="{A9030C5C-212F-4582-9AD3-87EBF19C8815}"/>
                </a:ext>
              </a:extLst>
            </p:cNvPr>
            <p:cNvSpPr/>
            <p:nvPr/>
          </p:nvSpPr>
          <p:spPr>
            <a:xfrm>
              <a:off x="3284359" y="2872556"/>
              <a:ext cx="192974" cy="266805"/>
            </a:xfrm>
            <a:custGeom>
              <a:avLst/>
              <a:gdLst/>
              <a:ahLst/>
              <a:cxnLst>
                <a:cxn ang="0">
                  <a:pos x="wd2" y="hd2"/>
                </a:cxn>
                <a:cxn ang="5400000">
                  <a:pos x="wd2" y="hd2"/>
                </a:cxn>
                <a:cxn ang="10800000">
                  <a:pos x="wd2" y="hd2"/>
                </a:cxn>
                <a:cxn ang="16200000">
                  <a:pos x="wd2" y="hd2"/>
                </a:cxn>
              </a:cxnLst>
              <a:rect l="0" t="0" r="r" b="b"/>
              <a:pathLst>
                <a:path w="20415" h="21156" extrusionOk="0">
                  <a:moveTo>
                    <a:pt x="16340" y="21156"/>
                  </a:moveTo>
                  <a:cubicBezTo>
                    <a:pt x="14983" y="21156"/>
                    <a:pt x="13626" y="20627"/>
                    <a:pt x="12866" y="19692"/>
                  </a:cubicBezTo>
                  <a:lnTo>
                    <a:pt x="601" y="4641"/>
                  </a:lnTo>
                  <a:cubicBezTo>
                    <a:pt x="-593" y="3217"/>
                    <a:pt x="58" y="1305"/>
                    <a:pt x="1958" y="451"/>
                  </a:cubicBezTo>
                  <a:cubicBezTo>
                    <a:pt x="3857" y="-444"/>
                    <a:pt x="6408" y="44"/>
                    <a:pt x="7548" y="1468"/>
                  </a:cubicBezTo>
                  <a:lnTo>
                    <a:pt x="19813" y="16519"/>
                  </a:lnTo>
                  <a:cubicBezTo>
                    <a:pt x="21007" y="17942"/>
                    <a:pt x="20356" y="19854"/>
                    <a:pt x="18456" y="20709"/>
                  </a:cubicBezTo>
                  <a:cubicBezTo>
                    <a:pt x="17805" y="21034"/>
                    <a:pt x="17099" y="21156"/>
                    <a:pt x="16340" y="21156"/>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3" name="Figure">
              <a:extLst>
                <a:ext uri="{FF2B5EF4-FFF2-40B4-BE49-F238E27FC236}">
                  <a16:creationId xmlns="" xmlns:a16="http://schemas.microsoft.com/office/drawing/2014/main" xmlns:lc="http://schemas.openxmlformats.org/drawingml/2006/lockedCanvas" id="{6FC4CC24-2166-421A-A6AE-FC361205C875}"/>
                </a:ext>
              </a:extLst>
            </p:cNvPr>
            <p:cNvSpPr/>
            <p:nvPr/>
          </p:nvSpPr>
          <p:spPr>
            <a:xfrm>
              <a:off x="3961525" y="2810995"/>
              <a:ext cx="116046" cy="297597"/>
            </a:xfrm>
            <a:custGeom>
              <a:avLst/>
              <a:gdLst/>
              <a:ahLst/>
              <a:cxnLst>
                <a:cxn ang="0">
                  <a:pos x="wd2" y="hd2"/>
                </a:cxn>
                <a:cxn ang="5400000">
                  <a:pos x="wd2" y="hd2"/>
                </a:cxn>
                <a:cxn ang="10800000">
                  <a:pos x="wd2" y="hd2"/>
                </a:cxn>
                <a:cxn ang="16200000">
                  <a:pos x="wd2" y="hd2"/>
                </a:cxn>
              </a:cxnLst>
              <a:rect l="0" t="0" r="r" b="b"/>
              <a:pathLst>
                <a:path w="20530" h="21383" extrusionOk="0">
                  <a:moveTo>
                    <a:pt x="6816" y="21383"/>
                  </a:moveTo>
                  <a:cubicBezTo>
                    <a:pt x="6453" y="21383"/>
                    <a:pt x="5999" y="21383"/>
                    <a:pt x="5636" y="21346"/>
                  </a:cubicBezTo>
                  <a:cubicBezTo>
                    <a:pt x="1915" y="21088"/>
                    <a:pt x="-535" y="19651"/>
                    <a:pt x="100" y="18139"/>
                  </a:cubicBezTo>
                  <a:lnTo>
                    <a:pt x="6998" y="2289"/>
                  </a:lnTo>
                  <a:cubicBezTo>
                    <a:pt x="7633" y="778"/>
                    <a:pt x="11173" y="-217"/>
                    <a:pt x="14894" y="41"/>
                  </a:cubicBezTo>
                  <a:cubicBezTo>
                    <a:pt x="18615" y="299"/>
                    <a:pt x="21065" y="1737"/>
                    <a:pt x="20430" y="3248"/>
                  </a:cubicBezTo>
                  <a:lnTo>
                    <a:pt x="13532" y="19098"/>
                  </a:lnTo>
                  <a:cubicBezTo>
                    <a:pt x="12988" y="20425"/>
                    <a:pt x="10083" y="21383"/>
                    <a:pt x="6816" y="21383"/>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4" name="Figure">
              <a:extLst>
                <a:ext uri="{FF2B5EF4-FFF2-40B4-BE49-F238E27FC236}">
                  <a16:creationId xmlns="" xmlns:a16="http://schemas.microsoft.com/office/drawing/2014/main" xmlns:lc="http://schemas.openxmlformats.org/drawingml/2006/lockedCanvas" id="{78A4DBE4-AE3A-4B94-A0E0-D0954BD096BA}"/>
                </a:ext>
              </a:extLst>
            </p:cNvPr>
            <p:cNvSpPr/>
            <p:nvPr/>
          </p:nvSpPr>
          <p:spPr>
            <a:xfrm>
              <a:off x="4371929" y="3036717"/>
              <a:ext cx="231535" cy="241454"/>
            </a:xfrm>
            <a:custGeom>
              <a:avLst/>
              <a:gdLst/>
              <a:ahLst/>
              <a:cxnLst>
                <a:cxn ang="0">
                  <a:pos x="wd2" y="hd2"/>
                </a:cxn>
                <a:cxn ang="5400000">
                  <a:pos x="wd2" y="hd2"/>
                </a:cxn>
                <a:cxn ang="10800000">
                  <a:pos x="wd2" y="hd2"/>
                </a:cxn>
                <a:cxn ang="16200000">
                  <a:pos x="wd2" y="hd2"/>
                </a:cxn>
              </a:cxnLst>
              <a:rect l="0" t="0" r="r" b="b"/>
              <a:pathLst>
                <a:path w="20831" h="21224" extrusionOk="0">
                  <a:moveTo>
                    <a:pt x="10784" y="15136"/>
                  </a:moveTo>
                  <a:lnTo>
                    <a:pt x="5984" y="20142"/>
                  </a:lnTo>
                  <a:cubicBezTo>
                    <a:pt x="5292" y="20863"/>
                    <a:pt x="4369" y="21224"/>
                    <a:pt x="3446" y="21224"/>
                  </a:cubicBezTo>
                  <a:cubicBezTo>
                    <a:pt x="2615" y="21224"/>
                    <a:pt x="1738" y="20908"/>
                    <a:pt x="1092" y="20322"/>
                  </a:cubicBezTo>
                  <a:cubicBezTo>
                    <a:pt x="-293" y="19059"/>
                    <a:pt x="-385" y="16895"/>
                    <a:pt x="953" y="15542"/>
                  </a:cubicBezTo>
                  <a:lnTo>
                    <a:pt x="14846" y="1067"/>
                  </a:lnTo>
                  <a:cubicBezTo>
                    <a:pt x="16138" y="-286"/>
                    <a:pt x="18353" y="-376"/>
                    <a:pt x="19738" y="932"/>
                  </a:cubicBezTo>
                  <a:cubicBezTo>
                    <a:pt x="21123" y="2194"/>
                    <a:pt x="21215" y="4359"/>
                    <a:pt x="19877" y="5712"/>
                  </a:cubicBezTo>
                  <a:lnTo>
                    <a:pt x="10784" y="15136"/>
                  </a:lnTo>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5" name="Figure">
              <a:extLst>
                <a:ext uri="{FF2B5EF4-FFF2-40B4-BE49-F238E27FC236}">
                  <a16:creationId xmlns="" xmlns:a16="http://schemas.microsoft.com/office/drawing/2014/main" xmlns:lc="http://schemas.openxmlformats.org/drawingml/2006/lockedCanvas" id="{19E5625A-30FE-4CCF-9ED4-A3BCBF12FAA5}"/>
                </a:ext>
              </a:extLst>
            </p:cNvPr>
            <p:cNvSpPr/>
            <p:nvPr/>
          </p:nvSpPr>
          <p:spPr>
            <a:xfrm>
              <a:off x="4633561" y="3570242"/>
              <a:ext cx="295859" cy="98681"/>
            </a:xfrm>
            <a:custGeom>
              <a:avLst/>
              <a:gdLst/>
              <a:ahLst/>
              <a:cxnLst>
                <a:cxn ang="0">
                  <a:pos x="wd2" y="hd2"/>
                </a:cxn>
                <a:cxn ang="5400000">
                  <a:pos x="wd2" y="hd2"/>
                </a:cxn>
                <a:cxn ang="10800000">
                  <a:pos x="wd2" y="hd2"/>
                </a:cxn>
                <a:cxn ang="16200000">
                  <a:pos x="wd2" y="hd2"/>
                </a:cxn>
              </a:cxnLst>
              <a:rect l="0" t="0" r="r" b="b"/>
              <a:pathLst>
                <a:path w="21331" h="21199" extrusionOk="0">
                  <a:moveTo>
                    <a:pt x="2787" y="21199"/>
                  </a:moveTo>
                  <a:cubicBezTo>
                    <a:pt x="1381" y="21199"/>
                    <a:pt x="161" y="18003"/>
                    <a:pt x="13" y="13705"/>
                  </a:cubicBezTo>
                  <a:cubicBezTo>
                    <a:pt x="-135" y="9187"/>
                    <a:pt x="975" y="5109"/>
                    <a:pt x="2491" y="4668"/>
                  </a:cubicBezTo>
                  <a:lnTo>
                    <a:pt x="18284" y="40"/>
                  </a:lnTo>
                  <a:cubicBezTo>
                    <a:pt x="19801" y="-401"/>
                    <a:pt x="21169" y="2905"/>
                    <a:pt x="21317" y="7423"/>
                  </a:cubicBezTo>
                  <a:cubicBezTo>
                    <a:pt x="21465" y="11942"/>
                    <a:pt x="20355" y="16019"/>
                    <a:pt x="18839" y="16460"/>
                  </a:cubicBezTo>
                  <a:lnTo>
                    <a:pt x="3046" y="21089"/>
                  </a:lnTo>
                  <a:cubicBezTo>
                    <a:pt x="2972" y="21199"/>
                    <a:pt x="2861" y="21199"/>
                    <a:pt x="2787" y="21199"/>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6" name="Figure">
              <a:extLst>
                <a:ext uri="{FF2B5EF4-FFF2-40B4-BE49-F238E27FC236}">
                  <a16:creationId xmlns="" xmlns:a16="http://schemas.microsoft.com/office/drawing/2014/main" xmlns:lc="http://schemas.openxmlformats.org/drawingml/2006/lockedCanvas" id="{F3606748-6EBE-4A7A-9581-E101DABA0D9A}"/>
                </a:ext>
              </a:extLst>
            </p:cNvPr>
            <p:cNvSpPr/>
            <p:nvPr/>
          </p:nvSpPr>
          <p:spPr>
            <a:xfrm>
              <a:off x="2786743" y="3339390"/>
              <a:ext cx="250966" cy="162933"/>
            </a:xfrm>
            <a:custGeom>
              <a:avLst/>
              <a:gdLst/>
              <a:ahLst/>
              <a:cxnLst>
                <a:cxn ang="0">
                  <a:pos x="wd2" y="hd2"/>
                </a:cxn>
                <a:cxn ang="5400000">
                  <a:pos x="wd2" y="hd2"/>
                </a:cxn>
                <a:cxn ang="10800000">
                  <a:pos x="wd2" y="hd2"/>
                </a:cxn>
                <a:cxn ang="16200000">
                  <a:pos x="wd2" y="hd2"/>
                </a:cxn>
              </a:cxnLst>
              <a:rect l="0" t="0" r="r" b="b"/>
              <a:pathLst>
                <a:path w="20719" h="20915" extrusionOk="0">
                  <a:moveTo>
                    <a:pt x="17560" y="20915"/>
                  </a:moveTo>
                  <a:cubicBezTo>
                    <a:pt x="17094" y="20915"/>
                    <a:pt x="16628" y="20783"/>
                    <a:pt x="16162" y="20388"/>
                  </a:cubicBezTo>
                  <a:lnTo>
                    <a:pt x="1762" y="9325"/>
                  </a:lnTo>
                  <a:cubicBezTo>
                    <a:pt x="195" y="8139"/>
                    <a:pt x="-440" y="5176"/>
                    <a:pt x="322" y="2739"/>
                  </a:cubicBezTo>
                  <a:cubicBezTo>
                    <a:pt x="1085" y="303"/>
                    <a:pt x="2991" y="-685"/>
                    <a:pt x="4558" y="500"/>
                  </a:cubicBezTo>
                  <a:lnTo>
                    <a:pt x="18958" y="11564"/>
                  </a:lnTo>
                  <a:cubicBezTo>
                    <a:pt x="20525" y="12749"/>
                    <a:pt x="21160" y="15713"/>
                    <a:pt x="20398" y="18149"/>
                  </a:cubicBezTo>
                  <a:cubicBezTo>
                    <a:pt x="19889" y="19927"/>
                    <a:pt x="18746" y="20915"/>
                    <a:pt x="17560" y="20915"/>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7" name="Figure">
              <a:extLst>
                <a:ext uri="{FF2B5EF4-FFF2-40B4-BE49-F238E27FC236}">
                  <a16:creationId xmlns="" xmlns:a16="http://schemas.microsoft.com/office/drawing/2014/main" xmlns:lc="http://schemas.openxmlformats.org/drawingml/2006/lockedCanvas" id="{4FC74C9D-F966-4933-8E1C-D10D965724B9}"/>
                </a:ext>
              </a:extLst>
            </p:cNvPr>
            <p:cNvSpPr/>
            <p:nvPr/>
          </p:nvSpPr>
          <p:spPr>
            <a:xfrm>
              <a:off x="2807263" y="4052467"/>
              <a:ext cx="255479" cy="152877"/>
            </a:xfrm>
            <a:custGeom>
              <a:avLst/>
              <a:gdLst/>
              <a:ahLst/>
              <a:cxnLst>
                <a:cxn ang="0">
                  <a:pos x="wd2" y="hd2"/>
                </a:cxn>
                <a:cxn ang="5400000">
                  <a:pos x="wd2" y="hd2"/>
                </a:cxn>
                <a:cxn ang="10800000">
                  <a:pos x="wd2" y="hd2"/>
                </a:cxn>
                <a:cxn ang="16200000">
                  <a:pos x="wd2" y="hd2"/>
                </a:cxn>
              </a:cxnLst>
              <a:rect l="0" t="0" r="r" b="b"/>
              <a:pathLst>
                <a:path w="20766" h="20899" extrusionOk="0">
                  <a:moveTo>
                    <a:pt x="3127" y="20899"/>
                  </a:moveTo>
                  <a:cubicBezTo>
                    <a:pt x="1918" y="20899"/>
                    <a:pt x="751" y="19707"/>
                    <a:pt x="250" y="17743"/>
                  </a:cubicBezTo>
                  <a:cubicBezTo>
                    <a:pt x="-417" y="15078"/>
                    <a:pt x="292" y="11992"/>
                    <a:pt x="1876" y="10870"/>
                  </a:cubicBezTo>
                  <a:lnTo>
                    <a:pt x="16429" y="421"/>
                  </a:lnTo>
                  <a:cubicBezTo>
                    <a:pt x="18014" y="-701"/>
                    <a:pt x="19849" y="491"/>
                    <a:pt x="20516" y="3156"/>
                  </a:cubicBezTo>
                  <a:cubicBezTo>
                    <a:pt x="21183" y="5821"/>
                    <a:pt x="20474" y="8907"/>
                    <a:pt x="18890" y="10029"/>
                  </a:cubicBezTo>
                  <a:lnTo>
                    <a:pt x="4337" y="20478"/>
                  </a:lnTo>
                  <a:cubicBezTo>
                    <a:pt x="3961" y="20759"/>
                    <a:pt x="3544" y="20899"/>
                    <a:pt x="3127" y="20899"/>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8" name="Figure">
              <a:extLst>
                <a:ext uri="{FF2B5EF4-FFF2-40B4-BE49-F238E27FC236}">
                  <a16:creationId xmlns="" xmlns:a16="http://schemas.microsoft.com/office/drawing/2014/main" xmlns:lc="http://schemas.openxmlformats.org/drawingml/2006/lockedCanvas" id="{3492BC39-025D-4E65-8111-7B920D999411}"/>
                </a:ext>
              </a:extLst>
            </p:cNvPr>
            <p:cNvSpPr/>
            <p:nvPr/>
          </p:nvSpPr>
          <p:spPr>
            <a:xfrm>
              <a:off x="3966655" y="3565113"/>
              <a:ext cx="498641" cy="498128"/>
            </a:xfrm>
            <a:custGeom>
              <a:avLst/>
              <a:gdLst/>
              <a:ahLst/>
              <a:cxnLst>
                <a:cxn ang="0">
                  <a:pos x="wd2" y="hd2"/>
                </a:cxn>
                <a:cxn ang="5400000">
                  <a:pos x="wd2" y="hd2"/>
                </a:cxn>
                <a:cxn ang="10800000">
                  <a:pos x="wd2" y="hd2"/>
                </a:cxn>
                <a:cxn ang="16200000">
                  <a:pos x="wd2" y="hd2"/>
                </a:cxn>
              </a:cxnLst>
              <a:rect l="0" t="0" r="r" b="b"/>
              <a:pathLst>
                <a:path w="21600" h="21600" extrusionOk="0">
                  <a:moveTo>
                    <a:pt x="19956" y="9098"/>
                  </a:moveTo>
                  <a:cubicBezTo>
                    <a:pt x="19711" y="7786"/>
                    <a:pt x="19200" y="6585"/>
                    <a:pt x="18467" y="5517"/>
                  </a:cubicBezTo>
                  <a:lnTo>
                    <a:pt x="19600" y="4382"/>
                  </a:lnTo>
                  <a:lnTo>
                    <a:pt x="17200" y="1980"/>
                  </a:lnTo>
                  <a:lnTo>
                    <a:pt x="16067" y="3114"/>
                  </a:lnTo>
                  <a:cubicBezTo>
                    <a:pt x="15000" y="2380"/>
                    <a:pt x="13800" y="1869"/>
                    <a:pt x="12489" y="1624"/>
                  </a:cubicBezTo>
                  <a:lnTo>
                    <a:pt x="12489" y="0"/>
                  </a:lnTo>
                  <a:lnTo>
                    <a:pt x="10778" y="0"/>
                  </a:lnTo>
                  <a:lnTo>
                    <a:pt x="9089" y="0"/>
                  </a:lnTo>
                  <a:lnTo>
                    <a:pt x="9089" y="1624"/>
                  </a:lnTo>
                  <a:cubicBezTo>
                    <a:pt x="7778" y="1869"/>
                    <a:pt x="6578" y="2380"/>
                    <a:pt x="5511" y="3114"/>
                  </a:cubicBezTo>
                  <a:lnTo>
                    <a:pt x="4378" y="1980"/>
                  </a:lnTo>
                  <a:lnTo>
                    <a:pt x="1978" y="4382"/>
                  </a:lnTo>
                  <a:lnTo>
                    <a:pt x="3111" y="5517"/>
                  </a:lnTo>
                  <a:cubicBezTo>
                    <a:pt x="2378" y="6562"/>
                    <a:pt x="1867" y="7786"/>
                    <a:pt x="1622" y="9098"/>
                  </a:cubicBezTo>
                  <a:lnTo>
                    <a:pt x="0" y="9098"/>
                  </a:lnTo>
                  <a:lnTo>
                    <a:pt x="0" y="12502"/>
                  </a:lnTo>
                  <a:lnTo>
                    <a:pt x="1622" y="12502"/>
                  </a:lnTo>
                  <a:cubicBezTo>
                    <a:pt x="1867" y="13814"/>
                    <a:pt x="2378" y="15015"/>
                    <a:pt x="3111" y="16083"/>
                  </a:cubicBezTo>
                  <a:lnTo>
                    <a:pt x="1978" y="17218"/>
                  </a:lnTo>
                  <a:lnTo>
                    <a:pt x="4378" y="19620"/>
                  </a:lnTo>
                  <a:lnTo>
                    <a:pt x="5511" y="18486"/>
                  </a:lnTo>
                  <a:cubicBezTo>
                    <a:pt x="6556" y="19220"/>
                    <a:pt x="7778" y="19731"/>
                    <a:pt x="9089" y="19976"/>
                  </a:cubicBezTo>
                  <a:lnTo>
                    <a:pt x="9089" y="21600"/>
                  </a:lnTo>
                  <a:lnTo>
                    <a:pt x="10800" y="21600"/>
                  </a:lnTo>
                  <a:lnTo>
                    <a:pt x="12511" y="21600"/>
                  </a:lnTo>
                  <a:lnTo>
                    <a:pt x="12511" y="19976"/>
                  </a:lnTo>
                  <a:cubicBezTo>
                    <a:pt x="13822" y="19731"/>
                    <a:pt x="15022" y="19220"/>
                    <a:pt x="16089" y="18486"/>
                  </a:cubicBezTo>
                  <a:lnTo>
                    <a:pt x="17222" y="19620"/>
                  </a:lnTo>
                  <a:lnTo>
                    <a:pt x="19622" y="17218"/>
                  </a:lnTo>
                  <a:lnTo>
                    <a:pt x="18489" y="16083"/>
                  </a:lnTo>
                  <a:cubicBezTo>
                    <a:pt x="19222" y="15015"/>
                    <a:pt x="19733" y="13814"/>
                    <a:pt x="19978" y="12502"/>
                  </a:cubicBezTo>
                  <a:lnTo>
                    <a:pt x="21600" y="12502"/>
                  </a:lnTo>
                  <a:lnTo>
                    <a:pt x="21600" y="9098"/>
                  </a:lnTo>
                  <a:lnTo>
                    <a:pt x="19956" y="9098"/>
                  </a:lnTo>
                  <a:close/>
                  <a:moveTo>
                    <a:pt x="10800" y="16862"/>
                  </a:moveTo>
                  <a:lnTo>
                    <a:pt x="10800" y="16862"/>
                  </a:lnTo>
                  <a:cubicBezTo>
                    <a:pt x="7444" y="16862"/>
                    <a:pt x="4733" y="14148"/>
                    <a:pt x="4733" y="10789"/>
                  </a:cubicBezTo>
                  <a:cubicBezTo>
                    <a:pt x="4733" y="7430"/>
                    <a:pt x="7444" y="4716"/>
                    <a:pt x="10800" y="4716"/>
                  </a:cubicBezTo>
                  <a:lnTo>
                    <a:pt x="10800" y="4716"/>
                  </a:lnTo>
                  <a:cubicBezTo>
                    <a:pt x="14156" y="4716"/>
                    <a:pt x="16867" y="7430"/>
                    <a:pt x="16867" y="10789"/>
                  </a:cubicBezTo>
                  <a:cubicBezTo>
                    <a:pt x="16867" y="14148"/>
                    <a:pt x="14133" y="16862"/>
                    <a:pt x="10800" y="16862"/>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9" name="Figure">
              <a:extLst>
                <a:ext uri="{FF2B5EF4-FFF2-40B4-BE49-F238E27FC236}">
                  <a16:creationId xmlns="" xmlns:a16="http://schemas.microsoft.com/office/drawing/2014/main" xmlns:lc="http://schemas.openxmlformats.org/drawingml/2006/lockedCanvas" id="{BE62C349-29CA-44D3-A071-CBB54607CE09}"/>
                </a:ext>
              </a:extLst>
            </p:cNvPr>
            <p:cNvSpPr/>
            <p:nvPr/>
          </p:nvSpPr>
          <p:spPr>
            <a:xfrm>
              <a:off x="4089775" y="3359911"/>
              <a:ext cx="179552" cy="179552"/>
            </a:xfrm>
            <a:custGeom>
              <a:avLst/>
              <a:gdLst/>
              <a:ahLst/>
              <a:cxnLst>
                <a:cxn ang="0">
                  <a:pos x="wd2" y="hd2"/>
                </a:cxn>
                <a:cxn ang="5400000">
                  <a:pos x="wd2" y="hd2"/>
                </a:cxn>
                <a:cxn ang="10800000">
                  <a:pos x="wd2" y="hd2"/>
                </a:cxn>
                <a:cxn ang="16200000">
                  <a:pos x="wd2" y="hd2"/>
                </a:cxn>
              </a:cxnLst>
              <a:rect l="0" t="0" r="r" b="b"/>
              <a:pathLst>
                <a:path w="21600" h="21600" extrusionOk="0">
                  <a:moveTo>
                    <a:pt x="19995" y="9072"/>
                  </a:moveTo>
                  <a:cubicBezTo>
                    <a:pt x="19749" y="7776"/>
                    <a:pt x="19255" y="6542"/>
                    <a:pt x="18514" y="5493"/>
                  </a:cubicBezTo>
                  <a:lnTo>
                    <a:pt x="19687" y="4320"/>
                  </a:lnTo>
                  <a:lnTo>
                    <a:pt x="17280" y="1913"/>
                  </a:lnTo>
                  <a:lnTo>
                    <a:pt x="16107" y="3086"/>
                  </a:lnTo>
                  <a:cubicBezTo>
                    <a:pt x="15058" y="2345"/>
                    <a:pt x="13824" y="1851"/>
                    <a:pt x="12528" y="1605"/>
                  </a:cubicBezTo>
                  <a:lnTo>
                    <a:pt x="12528" y="0"/>
                  </a:lnTo>
                  <a:lnTo>
                    <a:pt x="10800" y="0"/>
                  </a:lnTo>
                  <a:lnTo>
                    <a:pt x="9072" y="0"/>
                  </a:lnTo>
                  <a:lnTo>
                    <a:pt x="9072" y="1605"/>
                  </a:lnTo>
                  <a:cubicBezTo>
                    <a:pt x="7776" y="1851"/>
                    <a:pt x="6542" y="2345"/>
                    <a:pt x="5493" y="3086"/>
                  </a:cubicBezTo>
                  <a:lnTo>
                    <a:pt x="4320" y="1913"/>
                  </a:lnTo>
                  <a:lnTo>
                    <a:pt x="1913" y="4320"/>
                  </a:lnTo>
                  <a:lnTo>
                    <a:pt x="3086" y="5493"/>
                  </a:lnTo>
                  <a:cubicBezTo>
                    <a:pt x="2345" y="6542"/>
                    <a:pt x="1851" y="7776"/>
                    <a:pt x="1605" y="9072"/>
                  </a:cubicBezTo>
                  <a:lnTo>
                    <a:pt x="0" y="9072"/>
                  </a:lnTo>
                  <a:lnTo>
                    <a:pt x="0" y="12528"/>
                  </a:lnTo>
                  <a:lnTo>
                    <a:pt x="1605" y="12528"/>
                  </a:lnTo>
                  <a:cubicBezTo>
                    <a:pt x="1851" y="13824"/>
                    <a:pt x="2345" y="15058"/>
                    <a:pt x="3086" y="16107"/>
                  </a:cubicBezTo>
                  <a:lnTo>
                    <a:pt x="1913" y="17280"/>
                  </a:lnTo>
                  <a:lnTo>
                    <a:pt x="4320" y="19687"/>
                  </a:lnTo>
                  <a:lnTo>
                    <a:pt x="5493" y="18514"/>
                  </a:lnTo>
                  <a:cubicBezTo>
                    <a:pt x="6542" y="19255"/>
                    <a:pt x="7776" y="19749"/>
                    <a:pt x="9072" y="19995"/>
                  </a:cubicBezTo>
                  <a:lnTo>
                    <a:pt x="9072" y="21600"/>
                  </a:lnTo>
                  <a:lnTo>
                    <a:pt x="10800" y="21600"/>
                  </a:lnTo>
                  <a:lnTo>
                    <a:pt x="12528" y="21600"/>
                  </a:lnTo>
                  <a:lnTo>
                    <a:pt x="12528" y="19995"/>
                  </a:lnTo>
                  <a:cubicBezTo>
                    <a:pt x="13824" y="19749"/>
                    <a:pt x="15058" y="19255"/>
                    <a:pt x="16107" y="18514"/>
                  </a:cubicBezTo>
                  <a:lnTo>
                    <a:pt x="17280" y="19687"/>
                  </a:lnTo>
                  <a:lnTo>
                    <a:pt x="19687" y="17280"/>
                  </a:lnTo>
                  <a:lnTo>
                    <a:pt x="18514" y="16107"/>
                  </a:lnTo>
                  <a:cubicBezTo>
                    <a:pt x="19255" y="15058"/>
                    <a:pt x="19749" y="13824"/>
                    <a:pt x="19995" y="12528"/>
                  </a:cubicBezTo>
                  <a:lnTo>
                    <a:pt x="21600" y="12528"/>
                  </a:lnTo>
                  <a:lnTo>
                    <a:pt x="21600" y="9072"/>
                  </a:lnTo>
                  <a:lnTo>
                    <a:pt x="19995" y="9072"/>
                  </a:lnTo>
                  <a:close/>
                  <a:moveTo>
                    <a:pt x="10800" y="17712"/>
                  </a:moveTo>
                  <a:lnTo>
                    <a:pt x="10800" y="17712"/>
                  </a:lnTo>
                  <a:cubicBezTo>
                    <a:pt x="6974" y="17712"/>
                    <a:pt x="3888" y="14626"/>
                    <a:pt x="3888" y="10800"/>
                  </a:cubicBezTo>
                  <a:cubicBezTo>
                    <a:pt x="3888" y="6974"/>
                    <a:pt x="6974" y="3888"/>
                    <a:pt x="10800" y="3888"/>
                  </a:cubicBezTo>
                  <a:lnTo>
                    <a:pt x="10800" y="3888"/>
                  </a:lnTo>
                  <a:cubicBezTo>
                    <a:pt x="14626" y="3888"/>
                    <a:pt x="17712" y="6974"/>
                    <a:pt x="17712" y="10800"/>
                  </a:cubicBezTo>
                  <a:cubicBezTo>
                    <a:pt x="17712" y="14626"/>
                    <a:pt x="14626" y="17712"/>
                    <a:pt x="10800" y="17712"/>
                  </a:cubicBezTo>
                  <a:close/>
                </a:path>
              </a:pathLst>
            </a:custGeom>
            <a:solidFill>
              <a:schemeClr val="accent3"/>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0" name="Figure">
              <a:extLst>
                <a:ext uri="{FF2B5EF4-FFF2-40B4-BE49-F238E27FC236}">
                  <a16:creationId xmlns="" xmlns:a16="http://schemas.microsoft.com/office/drawing/2014/main" xmlns:lc="http://schemas.openxmlformats.org/drawingml/2006/lockedCanvas" id="{8DC1F43E-5289-4D06-BB64-DB9EE6A36052}"/>
                </a:ext>
              </a:extLst>
            </p:cNvPr>
            <p:cNvSpPr/>
            <p:nvPr/>
          </p:nvSpPr>
          <p:spPr>
            <a:xfrm>
              <a:off x="3397219" y="3795965"/>
              <a:ext cx="178526" cy="178013"/>
            </a:xfrm>
            <a:custGeom>
              <a:avLst/>
              <a:gdLst/>
              <a:ahLst/>
              <a:cxnLst>
                <a:cxn ang="0">
                  <a:pos x="wd2" y="hd2"/>
                </a:cxn>
                <a:cxn ang="5400000">
                  <a:pos x="wd2" y="hd2"/>
                </a:cxn>
                <a:cxn ang="10800000">
                  <a:pos x="wd2" y="hd2"/>
                </a:cxn>
                <a:cxn ang="16200000">
                  <a:pos x="wd2" y="hd2"/>
                </a:cxn>
              </a:cxnLst>
              <a:rect l="0" t="0" r="r" b="b"/>
              <a:pathLst>
                <a:path w="21600" h="21600" extrusionOk="0">
                  <a:moveTo>
                    <a:pt x="20048" y="12325"/>
                  </a:moveTo>
                  <a:cubicBezTo>
                    <a:pt x="20297" y="11018"/>
                    <a:pt x="20172" y="9648"/>
                    <a:pt x="19862" y="8403"/>
                  </a:cubicBezTo>
                  <a:lnTo>
                    <a:pt x="21352" y="7719"/>
                  </a:lnTo>
                  <a:lnTo>
                    <a:pt x="19924" y="4606"/>
                  </a:lnTo>
                  <a:lnTo>
                    <a:pt x="18434" y="5291"/>
                  </a:lnTo>
                  <a:cubicBezTo>
                    <a:pt x="17690" y="4233"/>
                    <a:pt x="16697" y="3361"/>
                    <a:pt x="15579" y="2677"/>
                  </a:cubicBezTo>
                  <a:lnTo>
                    <a:pt x="16138" y="1120"/>
                  </a:lnTo>
                  <a:lnTo>
                    <a:pt x="14524" y="560"/>
                  </a:lnTo>
                  <a:lnTo>
                    <a:pt x="12910" y="0"/>
                  </a:lnTo>
                  <a:lnTo>
                    <a:pt x="12352" y="1556"/>
                  </a:lnTo>
                  <a:cubicBezTo>
                    <a:pt x="11048" y="1307"/>
                    <a:pt x="9683" y="1432"/>
                    <a:pt x="8441" y="1743"/>
                  </a:cubicBezTo>
                  <a:lnTo>
                    <a:pt x="7759" y="249"/>
                  </a:lnTo>
                  <a:lnTo>
                    <a:pt x="4655" y="1681"/>
                  </a:lnTo>
                  <a:lnTo>
                    <a:pt x="5338" y="3175"/>
                  </a:lnTo>
                  <a:cubicBezTo>
                    <a:pt x="4283" y="3922"/>
                    <a:pt x="3414" y="4918"/>
                    <a:pt x="2731" y="6038"/>
                  </a:cubicBezTo>
                  <a:lnTo>
                    <a:pt x="1179" y="5478"/>
                  </a:lnTo>
                  <a:lnTo>
                    <a:pt x="0" y="8715"/>
                  </a:lnTo>
                  <a:lnTo>
                    <a:pt x="1552" y="9275"/>
                  </a:lnTo>
                  <a:cubicBezTo>
                    <a:pt x="1303" y="10582"/>
                    <a:pt x="1428" y="11952"/>
                    <a:pt x="1738" y="13197"/>
                  </a:cubicBezTo>
                  <a:lnTo>
                    <a:pt x="248" y="13881"/>
                  </a:lnTo>
                  <a:lnTo>
                    <a:pt x="1676" y="16994"/>
                  </a:lnTo>
                  <a:lnTo>
                    <a:pt x="3166" y="16309"/>
                  </a:lnTo>
                  <a:cubicBezTo>
                    <a:pt x="3910" y="17367"/>
                    <a:pt x="4903" y="18239"/>
                    <a:pt x="6021" y="18923"/>
                  </a:cubicBezTo>
                  <a:lnTo>
                    <a:pt x="5462" y="20480"/>
                  </a:lnTo>
                  <a:lnTo>
                    <a:pt x="7076" y="21040"/>
                  </a:lnTo>
                  <a:lnTo>
                    <a:pt x="8690" y="21600"/>
                  </a:lnTo>
                  <a:lnTo>
                    <a:pt x="9248" y="20044"/>
                  </a:lnTo>
                  <a:cubicBezTo>
                    <a:pt x="10552" y="20293"/>
                    <a:pt x="11917" y="20168"/>
                    <a:pt x="13159" y="19857"/>
                  </a:cubicBezTo>
                  <a:lnTo>
                    <a:pt x="13841" y="21351"/>
                  </a:lnTo>
                  <a:lnTo>
                    <a:pt x="16945" y="19919"/>
                  </a:lnTo>
                  <a:lnTo>
                    <a:pt x="16262" y="18425"/>
                  </a:lnTo>
                  <a:cubicBezTo>
                    <a:pt x="17317" y="17678"/>
                    <a:pt x="18186" y="16682"/>
                    <a:pt x="18869" y="15562"/>
                  </a:cubicBezTo>
                  <a:lnTo>
                    <a:pt x="20421" y="16122"/>
                  </a:lnTo>
                  <a:lnTo>
                    <a:pt x="21600" y="12885"/>
                  </a:lnTo>
                  <a:lnTo>
                    <a:pt x="20048" y="12325"/>
                  </a:lnTo>
                  <a:close/>
                  <a:moveTo>
                    <a:pt x="8441" y="17305"/>
                  </a:moveTo>
                  <a:lnTo>
                    <a:pt x="8441" y="17305"/>
                  </a:lnTo>
                  <a:cubicBezTo>
                    <a:pt x="4841" y="15998"/>
                    <a:pt x="2979" y="12014"/>
                    <a:pt x="4283" y="8403"/>
                  </a:cubicBezTo>
                  <a:cubicBezTo>
                    <a:pt x="5586" y="4793"/>
                    <a:pt x="9559" y="2926"/>
                    <a:pt x="13159" y="4233"/>
                  </a:cubicBezTo>
                  <a:lnTo>
                    <a:pt x="13159" y="4233"/>
                  </a:lnTo>
                  <a:cubicBezTo>
                    <a:pt x="16759" y="5540"/>
                    <a:pt x="18621" y="9524"/>
                    <a:pt x="17317" y="13134"/>
                  </a:cubicBezTo>
                  <a:cubicBezTo>
                    <a:pt x="16014" y="16745"/>
                    <a:pt x="12041" y="18612"/>
                    <a:pt x="8441" y="17305"/>
                  </a:cubicBezTo>
                  <a:close/>
                </a:path>
              </a:pathLst>
            </a:custGeom>
            <a:solidFill>
              <a:schemeClr val="tx1"/>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1" name="Figure">
              <a:extLst>
                <a:ext uri="{FF2B5EF4-FFF2-40B4-BE49-F238E27FC236}">
                  <a16:creationId xmlns="" xmlns:a16="http://schemas.microsoft.com/office/drawing/2014/main" xmlns:lc="http://schemas.openxmlformats.org/drawingml/2006/lockedCanvas" id="{C9DC3FE8-6C02-4209-AA76-A0F1B8C2C3CA}"/>
                </a:ext>
              </a:extLst>
            </p:cNvPr>
            <p:cNvSpPr/>
            <p:nvPr/>
          </p:nvSpPr>
          <p:spPr>
            <a:xfrm>
              <a:off x="3602422" y="3708754"/>
              <a:ext cx="355598" cy="355598"/>
            </a:xfrm>
            <a:custGeom>
              <a:avLst/>
              <a:gdLst/>
              <a:ahLst/>
              <a:cxnLst>
                <a:cxn ang="0">
                  <a:pos x="wd2" y="hd2"/>
                </a:cxn>
                <a:cxn ang="5400000">
                  <a:pos x="wd2" y="hd2"/>
                </a:cxn>
                <a:cxn ang="10800000">
                  <a:pos x="wd2" y="hd2"/>
                </a:cxn>
                <a:cxn ang="16200000">
                  <a:pos x="wd2" y="hd2"/>
                </a:cxn>
              </a:cxnLst>
              <a:rect l="0" t="0" r="r" b="b"/>
              <a:pathLst>
                <a:path w="21420" h="21420" extrusionOk="0">
                  <a:moveTo>
                    <a:pt x="18451" y="6059"/>
                  </a:moveTo>
                  <a:lnTo>
                    <a:pt x="19903" y="5194"/>
                  </a:lnTo>
                  <a:cubicBezTo>
                    <a:pt x="19162" y="3989"/>
                    <a:pt x="18204" y="2938"/>
                    <a:pt x="17091" y="2104"/>
                  </a:cubicBezTo>
                  <a:lnTo>
                    <a:pt x="16071" y="3464"/>
                  </a:lnTo>
                  <a:cubicBezTo>
                    <a:pt x="15144" y="2753"/>
                    <a:pt x="14063" y="2258"/>
                    <a:pt x="12889" y="1949"/>
                  </a:cubicBezTo>
                  <a:lnTo>
                    <a:pt x="13290" y="312"/>
                  </a:lnTo>
                  <a:cubicBezTo>
                    <a:pt x="11962" y="-28"/>
                    <a:pt x="10540" y="-90"/>
                    <a:pt x="9119" y="126"/>
                  </a:cubicBezTo>
                  <a:lnTo>
                    <a:pt x="9366" y="1795"/>
                  </a:lnTo>
                  <a:cubicBezTo>
                    <a:pt x="8377" y="1949"/>
                    <a:pt x="7450" y="2258"/>
                    <a:pt x="6616" y="2660"/>
                  </a:cubicBezTo>
                  <a:cubicBezTo>
                    <a:pt x="6430" y="2753"/>
                    <a:pt x="6245" y="2846"/>
                    <a:pt x="6059" y="2969"/>
                  </a:cubicBezTo>
                  <a:lnTo>
                    <a:pt x="5194" y="1517"/>
                  </a:lnTo>
                  <a:cubicBezTo>
                    <a:pt x="3989" y="2258"/>
                    <a:pt x="2938" y="3216"/>
                    <a:pt x="2104" y="4329"/>
                  </a:cubicBezTo>
                  <a:lnTo>
                    <a:pt x="3464" y="5349"/>
                  </a:lnTo>
                  <a:cubicBezTo>
                    <a:pt x="2753" y="6307"/>
                    <a:pt x="2259" y="7357"/>
                    <a:pt x="1949" y="8531"/>
                  </a:cubicBezTo>
                  <a:lnTo>
                    <a:pt x="312" y="8130"/>
                  </a:lnTo>
                  <a:cubicBezTo>
                    <a:pt x="-28" y="9458"/>
                    <a:pt x="-90" y="10880"/>
                    <a:pt x="126" y="12301"/>
                  </a:cubicBezTo>
                  <a:lnTo>
                    <a:pt x="1795" y="12054"/>
                  </a:lnTo>
                  <a:cubicBezTo>
                    <a:pt x="1980" y="13259"/>
                    <a:pt x="2382" y="14372"/>
                    <a:pt x="2969" y="15361"/>
                  </a:cubicBezTo>
                  <a:lnTo>
                    <a:pt x="1517" y="16226"/>
                  </a:lnTo>
                  <a:cubicBezTo>
                    <a:pt x="2258" y="17431"/>
                    <a:pt x="3216" y="18482"/>
                    <a:pt x="4329" y="19316"/>
                  </a:cubicBezTo>
                  <a:lnTo>
                    <a:pt x="5349" y="17956"/>
                  </a:lnTo>
                  <a:cubicBezTo>
                    <a:pt x="6276" y="18667"/>
                    <a:pt x="7357" y="19162"/>
                    <a:pt x="8531" y="19471"/>
                  </a:cubicBezTo>
                  <a:lnTo>
                    <a:pt x="8130" y="21108"/>
                  </a:lnTo>
                  <a:cubicBezTo>
                    <a:pt x="9459" y="21448"/>
                    <a:pt x="10880" y="21510"/>
                    <a:pt x="12301" y="21294"/>
                  </a:cubicBezTo>
                  <a:lnTo>
                    <a:pt x="12054" y="19625"/>
                  </a:lnTo>
                  <a:cubicBezTo>
                    <a:pt x="13043" y="19471"/>
                    <a:pt x="13970" y="19162"/>
                    <a:pt x="14804" y="18760"/>
                  </a:cubicBezTo>
                  <a:cubicBezTo>
                    <a:pt x="14990" y="18667"/>
                    <a:pt x="15175" y="18574"/>
                    <a:pt x="15361" y="18451"/>
                  </a:cubicBezTo>
                  <a:lnTo>
                    <a:pt x="16226" y="19903"/>
                  </a:lnTo>
                  <a:cubicBezTo>
                    <a:pt x="17431" y="19162"/>
                    <a:pt x="18482" y="18204"/>
                    <a:pt x="19316" y="17091"/>
                  </a:cubicBezTo>
                  <a:lnTo>
                    <a:pt x="17956" y="16071"/>
                  </a:lnTo>
                  <a:cubicBezTo>
                    <a:pt x="18667" y="15144"/>
                    <a:pt x="19162" y="14063"/>
                    <a:pt x="19471" y="12889"/>
                  </a:cubicBezTo>
                  <a:lnTo>
                    <a:pt x="21108" y="13290"/>
                  </a:lnTo>
                  <a:cubicBezTo>
                    <a:pt x="21448" y="11962"/>
                    <a:pt x="21510" y="10540"/>
                    <a:pt x="21294" y="9119"/>
                  </a:cubicBezTo>
                  <a:lnTo>
                    <a:pt x="19625" y="9366"/>
                  </a:lnTo>
                  <a:cubicBezTo>
                    <a:pt x="19471" y="8161"/>
                    <a:pt x="19038" y="7048"/>
                    <a:pt x="18451" y="6059"/>
                  </a:cubicBezTo>
                  <a:close/>
                  <a:moveTo>
                    <a:pt x="15052" y="10046"/>
                  </a:moveTo>
                  <a:cubicBezTo>
                    <a:pt x="15330" y="11962"/>
                    <a:pt x="14341" y="13754"/>
                    <a:pt x="12703" y="14588"/>
                  </a:cubicBezTo>
                  <a:cubicBezTo>
                    <a:pt x="12301" y="14804"/>
                    <a:pt x="11838" y="14928"/>
                    <a:pt x="11374" y="15021"/>
                  </a:cubicBezTo>
                  <a:cubicBezTo>
                    <a:pt x="8995" y="15361"/>
                    <a:pt x="6770" y="13723"/>
                    <a:pt x="6430" y="11343"/>
                  </a:cubicBezTo>
                  <a:cubicBezTo>
                    <a:pt x="6152" y="9428"/>
                    <a:pt x="7141" y="7635"/>
                    <a:pt x="8779" y="6801"/>
                  </a:cubicBezTo>
                  <a:cubicBezTo>
                    <a:pt x="9180" y="6585"/>
                    <a:pt x="9644" y="6461"/>
                    <a:pt x="10107" y="6368"/>
                  </a:cubicBezTo>
                  <a:cubicBezTo>
                    <a:pt x="12456" y="6028"/>
                    <a:pt x="14681" y="7666"/>
                    <a:pt x="15052" y="10046"/>
                  </a:cubicBezTo>
                  <a:close/>
                </a:path>
              </a:pathLst>
            </a:custGeom>
            <a:solidFill>
              <a:schemeClr val="tx2"/>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2" name="Figure">
              <a:extLst>
                <a:ext uri="{FF2B5EF4-FFF2-40B4-BE49-F238E27FC236}">
                  <a16:creationId xmlns="" xmlns:a16="http://schemas.microsoft.com/office/drawing/2014/main" xmlns:lc="http://schemas.openxmlformats.org/drawingml/2006/lockedCanvas" id="{54392628-DA62-4B2D-9EDF-42B3E621BB5D}"/>
                </a:ext>
              </a:extLst>
            </p:cNvPr>
            <p:cNvSpPr/>
            <p:nvPr/>
          </p:nvSpPr>
          <p:spPr>
            <a:xfrm>
              <a:off x="3823013" y="4006297"/>
              <a:ext cx="371929" cy="371417"/>
            </a:xfrm>
            <a:custGeom>
              <a:avLst/>
              <a:gdLst/>
              <a:ahLst/>
              <a:cxnLst>
                <a:cxn ang="0">
                  <a:pos x="wd2" y="hd2"/>
                </a:cxn>
                <a:cxn ang="5400000">
                  <a:pos x="wd2" y="hd2"/>
                </a:cxn>
                <a:cxn ang="10800000">
                  <a:pos x="wd2" y="hd2"/>
                </a:cxn>
                <a:cxn ang="16200000">
                  <a:pos x="wd2" y="hd2"/>
                </a:cxn>
              </a:cxnLst>
              <a:rect l="0" t="0" r="r" b="b"/>
              <a:pathLst>
                <a:path w="21600" h="21600" extrusionOk="0">
                  <a:moveTo>
                    <a:pt x="19872" y="10173"/>
                  </a:moveTo>
                  <a:lnTo>
                    <a:pt x="21600" y="10054"/>
                  </a:lnTo>
                  <a:cubicBezTo>
                    <a:pt x="21511" y="8622"/>
                    <a:pt x="21123" y="7250"/>
                    <a:pt x="20498" y="5967"/>
                  </a:cubicBezTo>
                  <a:lnTo>
                    <a:pt x="18948" y="6743"/>
                  </a:lnTo>
                  <a:cubicBezTo>
                    <a:pt x="18412" y="5668"/>
                    <a:pt x="17697" y="4714"/>
                    <a:pt x="16774" y="3938"/>
                  </a:cubicBezTo>
                  <a:lnTo>
                    <a:pt x="17906" y="2625"/>
                  </a:lnTo>
                  <a:cubicBezTo>
                    <a:pt x="16863" y="1730"/>
                    <a:pt x="15641" y="985"/>
                    <a:pt x="14241" y="537"/>
                  </a:cubicBezTo>
                  <a:lnTo>
                    <a:pt x="13705" y="2178"/>
                  </a:lnTo>
                  <a:cubicBezTo>
                    <a:pt x="12751" y="1850"/>
                    <a:pt x="11768" y="1701"/>
                    <a:pt x="10815" y="1701"/>
                  </a:cubicBezTo>
                  <a:cubicBezTo>
                    <a:pt x="10606" y="1701"/>
                    <a:pt x="10398" y="1701"/>
                    <a:pt x="10159" y="1730"/>
                  </a:cubicBezTo>
                  <a:lnTo>
                    <a:pt x="10040" y="0"/>
                  </a:lnTo>
                  <a:cubicBezTo>
                    <a:pt x="8610" y="89"/>
                    <a:pt x="7240" y="477"/>
                    <a:pt x="5959" y="1104"/>
                  </a:cubicBezTo>
                  <a:lnTo>
                    <a:pt x="6733" y="2655"/>
                  </a:lnTo>
                  <a:cubicBezTo>
                    <a:pt x="5661" y="3192"/>
                    <a:pt x="4707" y="3908"/>
                    <a:pt x="3933" y="4833"/>
                  </a:cubicBezTo>
                  <a:lnTo>
                    <a:pt x="2622" y="3699"/>
                  </a:lnTo>
                  <a:cubicBezTo>
                    <a:pt x="1728" y="4744"/>
                    <a:pt x="983" y="5967"/>
                    <a:pt x="536" y="7369"/>
                  </a:cubicBezTo>
                  <a:lnTo>
                    <a:pt x="2175" y="7906"/>
                  </a:lnTo>
                  <a:cubicBezTo>
                    <a:pt x="1788" y="9070"/>
                    <a:pt x="1639" y="10263"/>
                    <a:pt x="1728" y="11427"/>
                  </a:cubicBezTo>
                  <a:lnTo>
                    <a:pt x="0" y="11546"/>
                  </a:lnTo>
                  <a:cubicBezTo>
                    <a:pt x="89" y="12978"/>
                    <a:pt x="477" y="14350"/>
                    <a:pt x="1102" y="15633"/>
                  </a:cubicBezTo>
                  <a:lnTo>
                    <a:pt x="2652" y="14857"/>
                  </a:lnTo>
                  <a:cubicBezTo>
                    <a:pt x="3188" y="15931"/>
                    <a:pt x="3903" y="16886"/>
                    <a:pt x="4826" y="17662"/>
                  </a:cubicBezTo>
                  <a:lnTo>
                    <a:pt x="3694" y="18975"/>
                  </a:lnTo>
                  <a:cubicBezTo>
                    <a:pt x="4737" y="19870"/>
                    <a:pt x="5959" y="20615"/>
                    <a:pt x="7359" y="21063"/>
                  </a:cubicBezTo>
                  <a:lnTo>
                    <a:pt x="7895" y="19422"/>
                  </a:lnTo>
                  <a:cubicBezTo>
                    <a:pt x="8849" y="19750"/>
                    <a:pt x="9832" y="19899"/>
                    <a:pt x="10785" y="19899"/>
                  </a:cubicBezTo>
                  <a:cubicBezTo>
                    <a:pt x="10994" y="19899"/>
                    <a:pt x="11202" y="19899"/>
                    <a:pt x="11441" y="19870"/>
                  </a:cubicBezTo>
                  <a:lnTo>
                    <a:pt x="11560" y="21600"/>
                  </a:lnTo>
                  <a:cubicBezTo>
                    <a:pt x="12990" y="21511"/>
                    <a:pt x="14360" y="21123"/>
                    <a:pt x="15641" y="20496"/>
                  </a:cubicBezTo>
                  <a:lnTo>
                    <a:pt x="14867" y="18945"/>
                  </a:lnTo>
                  <a:cubicBezTo>
                    <a:pt x="15939" y="18408"/>
                    <a:pt x="16893" y="17692"/>
                    <a:pt x="17667" y="16767"/>
                  </a:cubicBezTo>
                  <a:lnTo>
                    <a:pt x="18978" y="17901"/>
                  </a:lnTo>
                  <a:cubicBezTo>
                    <a:pt x="19872" y="16856"/>
                    <a:pt x="20617" y="15633"/>
                    <a:pt x="21064" y="14231"/>
                  </a:cubicBezTo>
                  <a:lnTo>
                    <a:pt x="19425" y="13694"/>
                  </a:lnTo>
                  <a:cubicBezTo>
                    <a:pt x="19812" y="12530"/>
                    <a:pt x="19961" y="11337"/>
                    <a:pt x="19872" y="10173"/>
                  </a:cubicBezTo>
                  <a:close/>
                  <a:moveTo>
                    <a:pt x="14986" y="12202"/>
                  </a:moveTo>
                  <a:cubicBezTo>
                    <a:pt x="14360" y="14052"/>
                    <a:pt x="12662" y="15215"/>
                    <a:pt x="10815" y="15215"/>
                  </a:cubicBezTo>
                  <a:cubicBezTo>
                    <a:pt x="10368" y="15215"/>
                    <a:pt x="9891" y="15156"/>
                    <a:pt x="9415" y="14977"/>
                  </a:cubicBezTo>
                  <a:cubicBezTo>
                    <a:pt x="7121" y="14201"/>
                    <a:pt x="5869" y="11695"/>
                    <a:pt x="6644" y="9398"/>
                  </a:cubicBezTo>
                  <a:cubicBezTo>
                    <a:pt x="7270" y="7548"/>
                    <a:pt x="8968" y="6385"/>
                    <a:pt x="10815" y="6385"/>
                  </a:cubicBezTo>
                  <a:cubicBezTo>
                    <a:pt x="11292" y="6385"/>
                    <a:pt x="11738" y="6444"/>
                    <a:pt x="12215" y="6623"/>
                  </a:cubicBezTo>
                  <a:cubicBezTo>
                    <a:pt x="14509" y="7399"/>
                    <a:pt x="15731" y="9905"/>
                    <a:pt x="14986" y="12202"/>
                  </a:cubicBezTo>
                  <a:close/>
                </a:path>
              </a:pathLst>
            </a:custGeom>
            <a:solidFill>
              <a:schemeClr val="accent3"/>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3" name="Figure">
              <a:extLst>
                <a:ext uri="{FF2B5EF4-FFF2-40B4-BE49-F238E27FC236}">
                  <a16:creationId xmlns="" xmlns:a16="http://schemas.microsoft.com/office/drawing/2014/main" xmlns:lc="http://schemas.openxmlformats.org/drawingml/2006/lockedCanvas" id="{203F9EFD-569A-44BA-ABF5-B35223B5A4F7}"/>
                </a:ext>
              </a:extLst>
            </p:cNvPr>
            <p:cNvSpPr/>
            <p:nvPr/>
          </p:nvSpPr>
          <p:spPr>
            <a:xfrm>
              <a:off x="4212898" y="4037077"/>
              <a:ext cx="259580" cy="260093"/>
            </a:xfrm>
            <a:custGeom>
              <a:avLst/>
              <a:gdLst/>
              <a:ahLst/>
              <a:cxnLst>
                <a:cxn ang="0">
                  <a:pos x="wd2" y="hd2"/>
                </a:cxn>
                <a:cxn ang="5400000">
                  <a:pos x="wd2" y="hd2"/>
                </a:cxn>
                <a:cxn ang="10800000">
                  <a:pos x="wd2" y="hd2"/>
                </a:cxn>
                <a:cxn ang="16200000">
                  <a:pos x="wd2" y="hd2"/>
                </a:cxn>
              </a:cxnLst>
              <a:rect l="0" t="0" r="r" b="b"/>
              <a:pathLst>
                <a:path w="21600" h="21600" extrusionOk="0">
                  <a:moveTo>
                    <a:pt x="19892" y="8947"/>
                  </a:moveTo>
                  <a:lnTo>
                    <a:pt x="21600" y="8606"/>
                  </a:lnTo>
                  <a:cubicBezTo>
                    <a:pt x="21301" y="7200"/>
                    <a:pt x="20746" y="5837"/>
                    <a:pt x="19935" y="4644"/>
                  </a:cubicBezTo>
                  <a:lnTo>
                    <a:pt x="18484" y="5624"/>
                  </a:lnTo>
                  <a:cubicBezTo>
                    <a:pt x="17801" y="4644"/>
                    <a:pt x="16947" y="3749"/>
                    <a:pt x="15923" y="3067"/>
                  </a:cubicBezTo>
                  <a:lnTo>
                    <a:pt x="16904" y="1619"/>
                  </a:lnTo>
                  <a:cubicBezTo>
                    <a:pt x="15709" y="852"/>
                    <a:pt x="14386" y="298"/>
                    <a:pt x="12934" y="0"/>
                  </a:cubicBezTo>
                  <a:lnTo>
                    <a:pt x="12593" y="1704"/>
                  </a:lnTo>
                  <a:cubicBezTo>
                    <a:pt x="11568" y="1491"/>
                    <a:pt x="10587" y="1491"/>
                    <a:pt x="9605" y="1619"/>
                  </a:cubicBezTo>
                  <a:cubicBezTo>
                    <a:pt x="9391" y="1662"/>
                    <a:pt x="9178" y="1704"/>
                    <a:pt x="8964" y="1747"/>
                  </a:cubicBezTo>
                  <a:lnTo>
                    <a:pt x="8623" y="43"/>
                  </a:lnTo>
                  <a:cubicBezTo>
                    <a:pt x="7214" y="341"/>
                    <a:pt x="5848" y="895"/>
                    <a:pt x="4653" y="1704"/>
                  </a:cubicBezTo>
                  <a:lnTo>
                    <a:pt x="5635" y="3153"/>
                  </a:lnTo>
                  <a:cubicBezTo>
                    <a:pt x="4653" y="3834"/>
                    <a:pt x="3757" y="4686"/>
                    <a:pt x="3074" y="5709"/>
                  </a:cubicBezTo>
                  <a:lnTo>
                    <a:pt x="1622" y="4729"/>
                  </a:lnTo>
                  <a:cubicBezTo>
                    <a:pt x="854" y="5922"/>
                    <a:pt x="299" y="7243"/>
                    <a:pt x="0" y="8691"/>
                  </a:cubicBezTo>
                  <a:lnTo>
                    <a:pt x="1708" y="9032"/>
                  </a:lnTo>
                  <a:cubicBezTo>
                    <a:pt x="1451" y="10267"/>
                    <a:pt x="1494" y="11503"/>
                    <a:pt x="1708" y="12653"/>
                  </a:cubicBezTo>
                  <a:lnTo>
                    <a:pt x="0" y="12994"/>
                  </a:lnTo>
                  <a:cubicBezTo>
                    <a:pt x="299" y="14400"/>
                    <a:pt x="854" y="15763"/>
                    <a:pt x="1665" y="16956"/>
                  </a:cubicBezTo>
                  <a:lnTo>
                    <a:pt x="3116" y="15976"/>
                  </a:lnTo>
                  <a:cubicBezTo>
                    <a:pt x="3799" y="16956"/>
                    <a:pt x="4653" y="17851"/>
                    <a:pt x="5677" y="18533"/>
                  </a:cubicBezTo>
                  <a:lnTo>
                    <a:pt x="4696" y="19981"/>
                  </a:lnTo>
                  <a:cubicBezTo>
                    <a:pt x="5848" y="20748"/>
                    <a:pt x="7214" y="21302"/>
                    <a:pt x="8666" y="21600"/>
                  </a:cubicBezTo>
                  <a:lnTo>
                    <a:pt x="9007" y="19896"/>
                  </a:lnTo>
                  <a:cubicBezTo>
                    <a:pt x="10032" y="20109"/>
                    <a:pt x="11013" y="20109"/>
                    <a:pt x="11995" y="19981"/>
                  </a:cubicBezTo>
                  <a:cubicBezTo>
                    <a:pt x="12209" y="19938"/>
                    <a:pt x="12422" y="19896"/>
                    <a:pt x="12636" y="19853"/>
                  </a:cubicBezTo>
                  <a:lnTo>
                    <a:pt x="12977" y="21557"/>
                  </a:lnTo>
                  <a:cubicBezTo>
                    <a:pt x="14386" y="21259"/>
                    <a:pt x="15752" y="20705"/>
                    <a:pt x="16947" y="19896"/>
                  </a:cubicBezTo>
                  <a:lnTo>
                    <a:pt x="15965" y="18447"/>
                  </a:lnTo>
                  <a:cubicBezTo>
                    <a:pt x="16947" y="17766"/>
                    <a:pt x="17843" y="16914"/>
                    <a:pt x="18526" y="15891"/>
                  </a:cubicBezTo>
                  <a:lnTo>
                    <a:pt x="19978" y="16871"/>
                  </a:lnTo>
                  <a:cubicBezTo>
                    <a:pt x="20746" y="15678"/>
                    <a:pt x="21301" y="14357"/>
                    <a:pt x="21600" y="12909"/>
                  </a:cubicBezTo>
                  <a:lnTo>
                    <a:pt x="19892" y="12568"/>
                  </a:lnTo>
                  <a:cubicBezTo>
                    <a:pt x="20149" y="11333"/>
                    <a:pt x="20106" y="10097"/>
                    <a:pt x="19892" y="8947"/>
                  </a:cubicBezTo>
                  <a:close/>
                  <a:moveTo>
                    <a:pt x="15197" y="11631"/>
                  </a:moveTo>
                  <a:cubicBezTo>
                    <a:pt x="14813" y="13591"/>
                    <a:pt x="13233" y="14996"/>
                    <a:pt x="11398" y="15209"/>
                  </a:cubicBezTo>
                  <a:cubicBezTo>
                    <a:pt x="10928" y="15252"/>
                    <a:pt x="10458" y="15252"/>
                    <a:pt x="9946" y="15167"/>
                  </a:cubicBezTo>
                  <a:cubicBezTo>
                    <a:pt x="7513" y="14698"/>
                    <a:pt x="5934" y="12355"/>
                    <a:pt x="6403" y="9927"/>
                  </a:cubicBezTo>
                  <a:cubicBezTo>
                    <a:pt x="6787" y="7967"/>
                    <a:pt x="8367" y="6561"/>
                    <a:pt x="10202" y="6348"/>
                  </a:cubicBezTo>
                  <a:cubicBezTo>
                    <a:pt x="10672" y="6305"/>
                    <a:pt x="11142" y="6305"/>
                    <a:pt x="11654" y="6391"/>
                  </a:cubicBezTo>
                  <a:cubicBezTo>
                    <a:pt x="14087" y="6859"/>
                    <a:pt x="15666" y="9202"/>
                    <a:pt x="15197" y="11631"/>
                  </a:cubicBezTo>
                  <a:close/>
                </a:path>
              </a:pathLst>
            </a:custGeom>
            <a:solidFill>
              <a:schemeClr val="accent2">
                <a:lumMod val="75000"/>
              </a:schemeClr>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4" name="Figure">
              <a:extLst>
                <a:ext uri="{FF2B5EF4-FFF2-40B4-BE49-F238E27FC236}">
                  <a16:creationId xmlns="" xmlns:a16="http://schemas.microsoft.com/office/drawing/2014/main" xmlns:lc="http://schemas.openxmlformats.org/drawingml/2006/lockedCanvas" id="{BF91C5A4-0D6B-417C-9D5C-14A42EDCD699}"/>
                </a:ext>
              </a:extLst>
            </p:cNvPr>
            <p:cNvSpPr/>
            <p:nvPr/>
          </p:nvSpPr>
          <p:spPr>
            <a:xfrm>
              <a:off x="3135587" y="3616412"/>
              <a:ext cx="269328" cy="268815"/>
            </a:xfrm>
            <a:custGeom>
              <a:avLst/>
              <a:gdLst/>
              <a:ahLst/>
              <a:cxnLst>
                <a:cxn ang="0">
                  <a:pos x="wd2" y="hd2"/>
                </a:cxn>
                <a:cxn ang="5400000">
                  <a:pos x="wd2" y="hd2"/>
                </a:cxn>
                <a:cxn ang="10800000">
                  <a:pos x="wd2" y="hd2"/>
                </a:cxn>
                <a:cxn ang="16200000">
                  <a:pos x="wd2" y="hd2"/>
                </a:cxn>
              </a:cxnLst>
              <a:rect l="0" t="0" r="r" b="b"/>
              <a:pathLst>
                <a:path w="21600" h="21600" extrusionOk="0">
                  <a:moveTo>
                    <a:pt x="19872" y="10140"/>
                  </a:moveTo>
                  <a:lnTo>
                    <a:pt x="21600" y="10017"/>
                  </a:lnTo>
                  <a:cubicBezTo>
                    <a:pt x="21518" y="8574"/>
                    <a:pt x="21106" y="7214"/>
                    <a:pt x="20489" y="5936"/>
                  </a:cubicBezTo>
                  <a:lnTo>
                    <a:pt x="18967" y="6719"/>
                  </a:lnTo>
                  <a:cubicBezTo>
                    <a:pt x="18432" y="5647"/>
                    <a:pt x="17691" y="4699"/>
                    <a:pt x="16786" y="3916"/>
                  </a:cubicBezTo>
                  <a:lnTo>
                    <a:pt x="17897" y="2597"/>
                  </a:lnTo>
                  <a:cubicBezTo>
                    <a:pt x="16869" y="1690"/>
                    <a:pt x="15634" y="989"/>
                    <a:pt x="14235" y="495"/>
                  </a:cubicBezTo>
                  <a:lnTo>
                    <a:pt x="13701" y="2144"/>
                  </a:lnTo>
                  <a:cubicBezTo>
                    <a:pt x="12754" y="1814"/>
                    <a:pt x="11767" y="1690"/>
                    <a:pt x="10821" y="1690"/>
                  </a:cubicBezTo>
                  <a:cubicBezTo>
                    <a:pt x="10615" y="1690"/>
                    <a:pt x="10409" y="1690"/>
                    <a:pt x="10162" y="1731"/>
                  </a:cubicBezTo>
                  <a:lnTo>
                    <a:pt x="10039" y="0"/>
                  </a:lnTo>
                  <a:cubicBezTo>
                    <a:pt x="8599" y="82"/>
                    <a:pt x="7241" y="495"/>
                    <a:pt x="5966" y="1113"/>
                  </a:cubicBezTo>
                  <a:lnTo>
                    <a:pt x="6747" y="2638"/>
                  </a:lnTo>
                  <a:cubicBezTo>
                    <a:pt x="5678" y="3174"/>
                    <a:pt x="4731" y="3916"/>
                    <a:pt x="3950" y="4823"/>
                  </a:cubicBezTo>
                  <a:lnTo>
                    <a:pt x="2633" y="3710"/>
                  </a:lnTo>
                  <a:cubicBezTo>
                    <a:pt x="1728" y="4740"/>
                    <a:pt x="1029" y="5977"/>
                    <a:pt x="535" y="7379"/>
                  </a:cubicBezTo>
                  <a:lnTo>
                    <a:pt x="2181" y="7914"/>
                  </a:lnTo>
                  <a:cubicBezTo>
                    <a:pt x="1810" y="9069"/>
                    <a:pt x="1646" y="10264"/>
                    <a:pt x="1728" y="11460"/>
                  </a:cubicBezTo>
                  <a:lnTo>
                    <a:pt x="0" y="11583"/>
                  </a:lnTo>
                  <a:cubicBezTo>
                    <a:pt x="82" y="13026"/>
                    <a:pt x="494" y="14386"/>
                    <a:pt x="1111" y="15664"/>
                  </a:cubicBezTo>
                  <a:lnTo>
                    <a:pt x="2633" y="14881"/>
                  </a:lnTo>
                  <a:cubicBezTo>
                    <a:pt x="3168" y="15953"/>
                    <a:pt x="3909" y="16901"/>
                    <a:pt x="4814" y="17684"/>
                  </a:cubicBezTo>
                  <a:lnTo>
                    <a:pt x="3703" y="19003"/>
                  </a:lnTo>
                  <a:cubicBezTo>
                    <a:pt x="4731" y="19910"/>
                    <a:pt x="5966" y="20611"/>
                    <a:pt x="7365" y="21105"/>
                  </a:cubicBezTo>
                  <a:lnTo>
                    <a:pt x="7899" y="19456"/>
                  </a:lnTo>
                  <a:cubicBezTo>
                    <a:pt x="8846" y="19786"/>
                    <a:pt x="9833" y="19910"/>
                    <a:pt x="10779" y="19910"/>
                  </a:cubicBezTo>
                  <a:cubicBezTo>
                    <a:pt x="10985" y="19910"/>
                    <a:pt x="11191" y="19910"/>
                    <a:pt x="11438" y="19869"/>
                  </a:cubicBezTo>
                  <a:lnTo>
                    <a:pt x="11561" y="21600"/>
                  </a:lnTo>
                  <a:cubicBezTo>
                    <a:pt x="13001" y="21518"/>
                    <a:pt x="14359" y="21105"/>
                    <a:pt x="15634" y="20487"/>
                  </a:cubicBezTo>
                  <a:lnTo>
                    <a:pt x="14853" y="18962"/>
                  </a:lnTo>
                  <a:cubicBezTo>
                    <a:pt x="15922" y="18426"/>
                    <a:pt x="16869" y="17684"/>
                    <a:pt x="17650" y="16777"/>
                  </a:cubicBezTo>
                  <a:lnTo>
                    <a:pt x="18967" y="17890"/>
                  </a:lnTo>
                  <a:cubicBezTo>
                    <a:pt x="19872" y="16860"/>
                    <a:pt x="20571" y="15623"/>
                    <a:pt x="21065" y="14221"/>
                  </a:cubicBezTo>
                  <a:lnTo>
                    <a:pt x="19419" y="13686"/>
                  </a:lnTo>
                  <a:cubicBezTo>
                    <a:pt x="19831" y="12490"/>
                    <a:pt x="19954" y="11295"/>
                    <a:pt x="19872" y="10140"/>
                  </a:cubicBezTo>
                  <a:close/>
                  <a:moveTo>
                    <a:pt x="14565" y="12037"/>
                  </a:moveTo>
                  <a:cubicBezTo>
                    <a:pt x="14030" y="13686"/>
                    <a:pt x="12466" y="14757"/>
                    <a:pt x="10821" y="14757"/>
                  </a:cubicBezTo>
                  <a:cubicBezTo>
                    <a:pt x="10409" y="14757"/>
                    <a:pt x="9998" y="14675"/>
                    <a:pt x="9586" y="14551"/>
                  </a:cubicBezTo>
                  <a:cubicBezTo>
                    <a:pt x="7529" y="13850"/>
                    <a:pt x="6377" y="11624"/>
                    <a:pt x="7077" y="9522"/>
                  </a:cubicBezTo>
                  <a:cubicBezTo>
                    <a:pt x="7611" y="7873"/>
                    <a:pt x="9175" y="6802"/>
                    <a:pt x="10821" y="6802"/>
                  </a:cubicBezTo>
                  <a:cubicBezTo>
                    <a:pt x="11232" y="6802"/>
                    <a:pt x="11643" y="6884"/>
                    <a:pt x="12055" y="7008"/>
                  </a:cubicBezTo>
                  <a:cubicBezTo>
                    <a:pt x="14153" y="7750"/>
                    <a:pt x="15264" y="9976"/>
                    <a:pt x="14565" y="12037"/>
                  </a:cubicBezTo>
                  <a:close/>
                </a:path>
              </a:pathLst>
            </a:custGeom>
            <a:solidFill>
              <a:schemeClr val="accent1"/>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5" name="Figure">
              <a:extLst>
                <a:ext uri="{FF2B5EF4-FFF2-40B4-BE49-F238E27FC236}">
                  <a16:creationId xmlns="" xmlns:a16="http://schemas.microsoft.com/office/drawing/2014/main" xmlns:lc="http://schemas.openxmlformats.org/drawingml/2006/lockedCanvas" id="{CBA0C14D-0935-46EA-AF4D-AFF7333DCFE9}"/>
                </a:ext>
              </a:extLst>
            </p:cNvPr>
            <p:cNvSpPr/>
            <p:nvPr/>
          </p:nvSpPr>
          <p:spPr>
            <a:xfrm>
              <a:off x="3766583" y="3349650"/>
              <a:ext cx="308830" cy="308830"/>
            </a:xfrm>
            <a:custGeom>
              <a:avLst/>
              <a:gdLst/>
              <a:ahLst/>
              <a:cxnLst>
                <a:cxn ang="0">
                  <a:pos x="wd2" y="hd2"/>
                </a:cxn>
                <a:cxn ang="5400000">
                  <a:pos x="wd2" y="hd2"/>
                </a:cxn>
                <a:cxn ang="10800000">
                  <a:pos x="wd2" y="hd2"/>
                </a:cxn>
                <a:cxn ang="16200000">
                  <a:pos x="wd2" y="hd2"/>
                </a:cxn>
              </a:cxnLst>
              <a:rect l="0" t="0" r="r" b="b"/>
              <a:pathLst>
                <a:path w="21600" h="21600" extrusionOk="0">
                  <a:moveTo>
                    <a:pt x="19878" y="9401"/>
                  </a:moveTo>
                  <a:lnTo>
                    <a:pt x="21600" y="9149"/>
                  </a:lnTo>
                  <a:cubicBezTo>
                    <a:pt x="21385" y="7714"/>
                    <a:pt x="20882" y="6351"/>
                    <a:pt x="20129" y="5131"/>
                  </a:cubicBezTo>
                  <a:lnTo>
                    <a:pt x="18658" y="6028"/>
                  </a:lnTo>
                  <a:cubicBezTo>
                    <a:pt x="18048" y="4987"/>
                    <a:pt x="17223" y="4090"/>
                    <a:pt x="16218" y="3373"/>
                  </a:cubicBezTo>
                  <a:lnTo>
                    <a:pt x="17258" y="1973"/>
                  </a:lnTo>
                  <a:cubicBezTo>
                    <a:pt x="16146" y="1148"/>
                    <a:pt x="14819" y="538"/>
                    <a:pt x="13383" y="179"/>
                  </a:cubicBezTo>
                  <a:lnTo>
                    <a:pt x="12989" y="1866"/>
                  </a:lnTo>
                  <a:cubicBezTo>
                    <a:pt x="11984" y="1615"/>
                    <a:pt x="11015" y="1543"/>
                    <a:pt x="10047" y="1650"/>
                  </a:cubicBezTo>
                  <a:cubicBezTo>
                    <a:pt x="9831" y="1686"/>
                    <a:pt x="9616" y="1686"/>
                    <a:pt x="9401" y="1722"/>
                  </a:cubicBezTo>
                  <a:lnTo>
                    <a:pt x="9149" y="0"/>
                  </a:lnTo>
                  <a:cubicBezTo>
                    <a:pt x="7714" y="215"/>
                    <a:pt x="6351" y="718"/>
                    <a:pt x="5131" y="1471"/>
                  </a:cubicBezTo>
                  <a:lnTo>
                    <a:pt x="6028" y="2942"/>
                  </a:lnTo>
                  <a:cubicBezTo>
                    <a:pt x="4987" y="3552"/>
                    <a:pt x="4090" y="4377"/>
                    <a:pt x="3373" y="5382"/>
                  </a:cubicBezTo>
                  <a:lnTo>
                    <a:pt x="1973" y="4342"/>
                  </a:lnTo>
                  <a:cubicBezTo>
                    <a:pt x="1148" y="5454"/>
                    <a:pt x="538" y="6781"/>
                    <a:pt x="179" y="8217"/>
                  </a:cubicBezTo>
                  <a:lnTo>
                    <a:pt x="1866" y="8611"/>
                  </a:lnTo>
                  <a:cubicBezTo>
                    <a:pt x="1579" y="9831"/>
                    <a:pt x="1543" y="11051"/>
                    <a:pt x="1722" y="12199"/>
                  </a:cubicBezTo>
                  <a:lnTo>
                    <a:pt x="0" y="12451"/>
                  </a:lnTo>
                  <a:cubicBezTo>
                    <a:pt x="215" y="13886"/>
                    <a:pt x="718" y="15249"/>
                    <a:pt x="1471" y="16469"/>
                  </a:cubicBezTo>
                  <a:lnTo>
                    <a:pt x="2942" y="15572"/>
                  </a:lnTo>
                  <a:cubicBezTo>
                    <a:pt x="3552" y="16613"/>
                    <a:pt x="4377" y="17510"/>
                    <a:pt x="5382" y="18227"/>
                  </a:cubicBezTo>
                  <a:lnTo>
                    <a:pt x="4342" y="19627"/>
                  </a:lnTo>
                  <a:cubicBezTo>
                    <a:pt x="5454" y="20452"/>
                    <a:pt x="6781" y="21062"/>
                    <a:pt x="8217" y="21421"/>
                  </a:cubicBezTo>
                  <a:lnTo>
                    <a:pt x="8611" y="19734"/>
                  </a:lnTo>
                  <a:cubicBezTo>
                    <a:pt x="9616" y="19985"/>
                    <a:pt x="10585" y="20057"/>
                    <a:pt x="11553" y="19950"/>
                  </a:cubicBezTo>
                  <a:cubicBezTo>
                    <a:pt x="11769" y="19914"/>
                    <a:pt x="11984" y="19914"/>
                    <a:pt x="12199" y="19878"/>
                  </a:cubicBezTo>
                  <a:lnTo>
                    <a:pt x="12450" y="21600"/>
                  </a:lnTo>
                  <a:cubicBezTo>
                    <a:pt x="13886" y="21385"/>
                    <a:pt x="15249" y="20882"/>
                    <a:pt x="16469" y="20129"/>
                  </a:cubicBezTo>
                  <a:lnTo>
                    <a:pt x="15572" y="18658"/>
                  </a:lnTo>
                  <a:cubicBezTo>
                    <a:pt x="16613" y="18048"/>
                    <a:pt x="17510" y="17223"/>
                    <a:pt x="18227" y="16218"/>
                  </a:cubicBezTo>
                  <a:lnTo>
                    <a:pt x="19627" y="17258"/>
                  </a:lnTo>
                  <a:cubicBezTo>
                    <a:pt x="20452" y="16146"/>
                    <a:pt x="21062" y="14819"/>
                    <a:pt x="21421" y="13383"/>
                  </a:cubicBezTo>
                  <a:lnTo>
                    <a:pt x="19734" y="12989"/>
                  </a:lnTo>
                  <a:cubicBezTo>
                    <a:pt x="20021" y="11769"/>
                    <a:pt x="20057" y="10549"/>
                    <a:pt x="19878" y="9401"/>
                  </a:cubicBezTo>
                  <a:close/>
                  <a:moveTo>
                    <a:pt x="15106" y="11841"/>
                  </a:moveTo>
                  <a:cubicBezTo>
                    <a:pt x="14639" y="13742"/>
                    <a:pt x="13025" y="15070"/>
                    <a:pt x="11159" y="15213"/>
                  </a:cubicBezTo>
                  <a:cubicBezTo>
                    <a:pt x="10692" y="15249"/>
                    <a:pt x="10226" y="15213"/>
                    <a:pt x="9724" y="15106"/>
                  </a:cubicBezTo>
                  <a:cubicBezTo>
                    <a:pt x="7320" y="14532"/>
                    <a:pt x="5884" y="12128"/>
                    <a:pt x="6458" y="9724"/>
                  </a:cubicBezTo>
                  <a:cubicBezTo>
                    <a:pt x="6925" y="7822"/>
                    <a:pt x="8540" y="6494"/>
                    <a:pt x="10405" y="6351"/>
                  </a:cubicBezTo>
                  <a:cubicBezTo>
                    <a:pt x="10872" y="6315"/>
                    <a:pt x="11338" y="6351"/>
                    <a:pt x="11841" y="6458"/>
                  </a:cubicBezTo>
                  <a:cubicBezTo>
                    <a:pt x="14245" y="7068"/>
                    <a:pt x="15680" y="9472"/>
                    <a:pt x="15106" y="11841"/>
                  </a:cubicBezTo>
                  <a:close/>
                </a:path>
              </a:pathLst>
            </a:custGeom>
            <a:solidFill>
              <a:schemeClr val="accent2"/>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6" name="Figure">
              <a:extLst>
                <a:ext uri="{FF2B5EF4-FFF2-40B4-BE49-F238E27FC236}">
                  <a16:creationId xmlns="" xmlns:a16="http://schemas.microsoft.com/office/drawing/2014/main" xmlns:lc="http://schemas.openxmlformats.org/drawingml/2006/lockedCanvas" id="{DD858270-4B8E-40BB-951F-80112B01EB89}"/>
                </a:ext>
              </a:extLst>
            </p:cNvPr>
            <p:cNvSpPr/>
            <p:nvPr/>
          </p:nvSpPr>
          <p:spPr>
            <a:xfrm>
              <a:off x="3689632" y="3267569"/>
              <a:ext cx="129278" cy="129278"/>
            </a:xfrm>
            <a:custGeom>
              <a:avLst/>
              <a:gdLst/>
              <a:ahLst/>
              <a:cxnLst>
                <a:cxn ang="0">
                  <a:pos x="wd2" y="hd2"/>
                </a:cxn>
                <a:cxn ang="5400000">
                  <a:pos x="wd2" y="hd2"/>
                </a:cxn>
                <a:cxn ang="10800000">
                  <a:pos x="wd2" y="hd2"/>
                </a:cxn>
                <a:cxn ang="16200000">
                  <a:pos x="wd2" y="hd2"/>
                </a:cxn>
              </a:cxnLst>
              <a:rect l="0" t="0" r="r" b="b"/>
              <a:pathLst>
                <a:path w="21600" h="21600" extrusionOk="0">
                  <a:moveTo>
                    <a:pt x="19886" y="10200"/>
                  </a:moveTo>
                  <a:lnTo>
                    <a:pt x="21600" y="10114"/>
                  </a:lnTo>
                  <a:cubicBezTo>
                    <a:pt x="21514" y="8657"/>
                    <a:pt x="21086" y="7286"/>
                    <a:pt x="20486" y="6000"/>
                  </a:cubicBezTo>
                  <a:lnTo>
                    <a:pt x="18943" y="6771"/>
                  </a:lnTo>
                  <a:cubicBezTo>
                    <a:pt x="18429" y="5743"/>
                    <a:pt x="17657" y="4714"/>
                    <a:pt x="16800" y="3943"/>
                  </a:cubicBezTo>
                  <a:lnTo>
                    <a:pt x="17914" y="2657"/>
                  </a:lnTo>
                  <a:cubicBezTo>
                    <a:pt x="16886" y="1714"/>
                    <a:pt x="15600" y="1029"/>
                    <a:pt x="14229" y="600"/>
                  </a:cubicBezTo>
                  <a:lnTo>
                    <a:pt x="13714" y="2229"/>
                  </a:lnTo>
                  <a:cubicBezTo>
                    <a:pt x="12771" y="1886"/>
                    <a:pt x="11743" y="1714"/>
                    <a:pt x="10800" y="1714"/>
                  </a:cubicBezTo>
                  <a:cubicBezTo>
                    <a:pt x="10543" y="1714"/>
                    <a:pt x="10371" y="1714"/>
                    <a:pt x="10114" y="1714"/>
                  </a:cubicBezTo>
                  <a:lnTo>
                    <a:pt x="10029" y="0"/>
                  </a:lnTo>
                  <a:cubicBezTo>
                    <a:pt x="8571" y="86"/>
                    <a:pt x="7200" y="514"/>
                    <a:pt x="5914" y="1114"/>
                  </a:cubicBezTo>
                  <a:lnTo>
                    <a:pt x="6686" y="2657"/>
                  </a:lnTo>
                  <a:cubicBezTo>
                    <a:pt x="5657" y="3171"/>
                    <a:pt x="4629" y="3943"/>
                    <a:pt x="3857" y="4800"/>
                  </a:cubicBezTo>
                  <a:lnTo>
                    <a:pt x="2571" y="3686"/>
                  </a:lnTo>
                  <a:cubicBezTo>
                    <a:pt x="1629" y="4714"/>
                    <a:pt x="943" y="6000"/>
                    <a:pt x="514" y="7371"/>
                  </a:cubicBezTo>
                  <a:lnTo>
                    <a:pt x="2143" y="7886"/>
                  </a:lnTo>
                  <a:cubicBezTo>
                    <a:pt x="1714" y="9086"/>
                    <a:pt x="1629" y="10286"/>
                    <a:pt x="1714" y="11400"/>
                  </a:cubicBezTo>
                  <a:lnTo>
                    <a:pt x="0" y="11486"/>
                  </a:lnTo>
                  <a:cubicBezTo>
                    <a:pt x="86" y="12943"/>
                    <a:pt x="514" y="14314"/>
                    <a:pt x="1114" y="15600"/>
                  </a:cubicBezTo>
                  <a:lnTo>
                    <a:pt x="2657" y="14829"/>
                  </a:lnTo>
                  <a:cubicBezTo>
                    <a:pt x="3171" y="15857"/>
                    <a:pt x="3943" y="16886"/>
                    <a:pt x="4800" y="17657"/>
                  </a:cubicBezTo>
                  <a:lnTo>
                    <a:pt x="3686" y="18943"/>
                  </a:lnTo>
                  <a:cubicBezTo>
                    <a:pt x="4714" y="19886"/>
                    <a:pt x="6000" y="20571"/>
                    <a:pt x="7371" y="21000"/>
                  </a:cubicBezTo>
                  <a:lnTo>
                    <a:pt x="7886" y="19371"/>
                  </a:lnTo>
                  <a:cubicBezTo>
                    <a:pt x="8829" y="19714"/>
                    <a:pt x="9857" y="19886"/>
                    <a:pt x="10800" y="19886"/>
                  </a:cubicBezTo>
                  <a:cubicBezTo>
                    <a:pt x="11057" y="19886"/>
                    <a:pt x="11229" y="19886"/>
                    <a:pt x="11486" y="19886"/>
                  </a:cubicBezTo>
                  <a:lnTo>
                    <a:pt x="11571" y="21600"/>
                  </a:lnTo>
                  <a:cubicBezTo>
                    <a:pt x="13029" y="21514"/>
                    <a:pt x="14400" y="21086"/>
                    <a:pt x="15686" y="20486"/>
                  </a:cubicBezTo>
                  <a:lnTo>
                    <a:pt x="14914" y="18943"/>
                  </a:lnTo>
                  <a:cubicBezTo>
                    <a:pt x="15943" y="18429"/>
                    <a:pt x="16971" y="17657"/>
                    <a:pt x="17743" y="16800"/>
                  </a:cubicBezTo>
                  <a:lnTo>
                    <a:pt x="19029" y="17914"/>
                  </a:lnTo>
                  <a:cubicBezTo>
                    <a:pt x="19971" y="16886"/>
                    <a:pt x="20657" y="15600"/>
                    <a:pt x="21086" y="14229"/>
                  </a:cubicBezTo>
                  <a:lnTo>
                    <a:pt x="19457" y="13714"/>
                  </a:lnTo>
                  <a:cubicBezTo>
                    <a:pt x="19886" y="12600"/>
                    <a:pt x="19971" y="11400"/>
                    <a:pt x="19886" y="10200"/>
                  </a:cubicBezTo>
                  <a:close/>
                  <a:moveTo>
                    <a:pt x="15000" y="12257"/>
                  </a:moveTo>
                  <a:cubicBezTo>
                    <a:pt x="14400" y="14143"/>
                    <a:pt x="12686" y="15257"/>
                    <a:pt x="10800" y="15257"/>
                  </a:cubicBezTo>
                  <a:cubicBezTo>
                    <a:pt x="10371" y="15257"/>
                    <a:pt x="9857" y="15171"/>
                    <a:pt x="9429" y="15000"/>
                  </a:cubicBezTo>
                  <a:cubicBezTo>
                    <a:pt x="7114" y="14229"/>
                    <a:pt x="5829" y="11743"/>
                    <a:pt x="6600" y="9429"/>
                  </a:cubicBezTo>
                  <a:cubicBezTo>
                    <a:pt x="7200" y="7543"/>
                    <a:pt x="8914" y="6429"/>
                    <a:pt x="10800" y="6429"/>
                  </a:cubicBezTo>
                  <a:cubicBezTo>
                    <a:pt x="11229" y="6429"/>
                    <a:pt x="11743" y="6514"/>
                    <a:pt x="12171" y="6686"/>
                  </a:cubicBezTo>
                  <a:cubicBezTo>
                    <a:pt x="14486" y="7457"/>
                    <a:pt x="15771" y="9943"/>
                    <a:pt x="15000" y="12257"/>
                  </a:cubicBezTo>
                  <a:close/>
                </a:path>
              </a:pathLst>
            </a:custGeom>
            <a:solidFill>
              <a:srgbClr val="000000"/>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7" name="Figure">
              <a:extLst>
                <a:ext uri="{FF2B5EF4-FFF2-40B4-BE49-F238E27FC236}">
                  <a16:creationId xmlns="" xmlns:a16="http://schemas.microsoft.com/office/drawing/2014/main" xmlns:lc="http://schemas.openxmlformats.org/drawingml/2006/lockedCanvas" id="{9F34A56C-BC6C-4A93-B3F5-A04233F2604F}"/>
                </a:ext>
              </a:extLst>
            </p:cNvPr>
            <p:cNvSpPr/>
            <p:nvPr/>
          </p:nvSpPr>
          <p:spPr>
            <a:xfrm>
              <a:off x="3345918" y="3349650"/>
              <a:ext cx="405275" cy="405788"/>
            </a:xfrm>
            <a:custGeom>
              <a:avLst/>
              <a:gdLst/>
              <a:ahLst/>
              <a:cxnLst>
                <a:cxn ang="0">
                  <a:pos x="wd2" y="hd2"/>
                </a:cxn>
                <a:cxn ang="5400000">
                  <a:pos x="wd2" y="hd2"/>
                </a:cxn>
                <a:cxn ang="10800000">
                  <a:pos x="wd2" y="hd2"/>
                </a:cxn>
                <a:cxn ang="16200000">
                  <a:pos x="wd2" y="hd2"/>
                </a:cxn>
              </a:cxnLst>
              <a:rect l="0" t="0" r="r" b="b"/>
              <a:pathLst>
                <a:path w="21600" h="21600" extrusionOk="0">
                  <a:moveTo>
                    <a:pt x="19932" y="8957"/>
                  </a:moveTo>
                  <a:cubicBezTo>
                    <a:pt x="19686" y="7646"/>
                    <a:pt x="19139" y="6444"/>
                    <a:pt x="18401" y="5407"/>
                  </a:cubicBezTo>
                  <a:lnTo>
                    <a:pt x="19522" y="4260"/>
                  </a:lnTo>
                  <a:lnTo>
                    <a:pt x="17089" y="1884"/>
                  </a:lnTo>
                  <a:lnTo>
                    <a:pt x="15968" y="3031"/>
                  </a:lnTo>
                  <a:cubicBezTo>
                    <a:pt x="14901" y="2321"/>
                    <a:pt x="13671" y="1830"/>
                    <a:pt x="12358" y="1611"/>
                  </a:cubicBezTo>
                  <a:lnTo>
                    <a:pt x="12331" y="0"/>
                  </a:lnTo>
                  <a:lnTo>
                    <a:pt x="10636" y="27"/>
                  </a:lnTo>
                  <a:lnTo>
                    <a:pt x="8941" y="55"/>
                  </a:lnTo>
                  <a:lnTo>
                    <a:pt x="8968" y="1666"/>
                  </a:lnTo>
                  <a:cubicBezTo>
                    <a:pt x="7656" y="1912"/>
                    <a:pt x="6453" y="2458"/>
                    <a:pt x="5414" y="3195"/>
                  </a:cubicBezTo>
                  <a:lnTo>
                    <a:pt x="4265" y="2075"/>
                  </a:lnTo>
                  <a:lnTo>
                    <a:pt x="1887" y="4506"/>
                  </a:lnTo>
                  <a:lnTo>
                    <a:pt x="3035" y="5625"/>
                  </a:lnTo>
                  <a:cubicBezTo>
                    <a:pt x="2324" y="6690"/>
                    <a:pt x="1832" y="7919"/>
                    <a:pt x="1613" y="9230"/>
                  </a:cubicBezTo>
                  <a:lnTo>
                    <a:pt x="0" y="9257"/>
                  </a:lnTo>
                  <a:lnTo>
                    <a:pt x="55" y="12671"/>
                  </a:lnTo>
                  <a:lnTo>
                    <a:pt x="1668" y="12643"/>
                  </a:lnTo>
                  <a:cubicBezTo>
                    <a:pt x="1914" y="13954"/>
                    <a:pt x="2461" y="15156"/>
                    <a:pt x="3199" y="16193"/>
                  </a:cubicBezTo>
                  <a:lnTo>
                    <a:pt x="2078" y="17340"/>
                  </a:lnTo>
                  <a:lnTo>
                    <a:pt x="4511" y="19716"/>
                  </a:lnTo>
                  <a:lnTo>
                    <a:pt x="5632" y="18569"/>
                  </a:lnTo>
                  <a:cubicBezTo>
                    <a:pt x="6699" y="19279"/>
                    <a:pt x="7929" y="19770"/>
                    <a:pt x="9242" y="19989"/>
                  </a:cubicBezTo>
                  <a:lnTo>
                    <a:pt x="9269" y="21600"/>
                  </a:lnTo>
                  <a:lnTo>
                    <a:pt x="10964" y="21573"/>
                  </a:lnTo>
                  <a:lnTo>
                    <a:pt x="12659" y="21545"/>
                  </a:lnTo>
                  <a:lnTo>
                    <a:pt x="12632" y="19934"/>
                  </a:lnTo>
                  <a:cubicBezTo>
                    <a:pt x="13944" y="19688"/>
                    <a:pt x="15147" y="19142"/>
                    <a:pt x="16186" y="18405"/>
                  </a:cubicBezTo>
                  <a:lnTo>
                    <a:pt x="17335" y="19525"/>
                  </a:lnTo>
                  <a:lnTo>
                    <a:pt x="19713" y="17094"/>
                  </a:lnTo>
                  <a:lnTo>
                    <a:pt x="18565" y="15975"/>
                  </a:lnTo>
                  <a:cubicBezTo>
                    <a:pt x="19276" y="14910"/>
                    <a:pt x="19768" y="13681"/>
                    <a:pt x="19987" y="12370"/>
                  </a:cubicBezTo>
                  <a:lnTo>
                    <a:pt x="21600" y="12343"/>
                  </a:lnTo>
                  <a:lnTo>
                    <a:pt x="21545" y="8929"/>
                  </a:lnTo>
                  <a:lnTo>
                    <a:pt x="19932" y="8957"/>
                  </a:lnTo>
                  <a:close/>
                  <a:moveTo>
                    <a:pt x="10882" y="17640"/>
                  </a:moveTo>
                  <a:lnTo>
                    <a:pt x="10882" y="17640"/>
                  </a:lnTo>
                  <a:cubicBezTo>
                    <a:pt x="7082" y="17695"/>
                    <a:pt x="3965" y="14664"/>
                    <a:pt x="3910" y="10841"/>
                  </a:cubicBezTo>
                  <a:cubicBezTo>
                    <a:pt x="3855" y="7045"/>
                    <a:pt x="6890" y="3932"/>
                    <a:pt x="10718" y="3878"/>
                  </a:cubicBezTo>
                  <a:lnTo>
                    <a:pt x="10718" y="3878"/>
                  </a:lnTo>
                  <a:cubicBezTo>
                    <a:pt x="14518" y="3823"/>
                    <a:pt x="17635" y="6854"/>
                    <a:pt x="17690" y="10677"/>
                  </a:cubicBezTo>
                  <a:cubicBezTo>
                    <a:pt x="17745" y="14473"/>
                    <a:pt x="14683" y="17613"/>
                    <a:pt x="10882" y="17640"/>
                  </a:cubicBezTo>
                  <a:close/>
                </a:path>
              </a:pathLst>
            </a:custGeom>
            <a:solidFill>
              <a:schemeClr val="accent6"/>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8" name="Figure">
              <a:extLst>
                <a:ext uri="{FF2B5EF4-FFF2-40B4-BE49-F238E27FC236}">
                  <a16:creationId xmlns="" xmlns:a16="http://schemas.microsoft.com/office/drawing/2014/main" xmlns:lc="http://schemas.openxmlformats.org/drawingml/2006/lockedCanvas" id="{C9B8D16B-2474-40FC-A42B-1555B7A4A6BF}"/>
                </a:ext>
              </a:extLst>
            </p:cNvPr>
            <p:cNvSpPr/>
            <p:nvPr/>
          </p:nvSpPr>
          <p:spPr>
            <a:xfrm>
              <a:off x="3458780" y="3462511"/>
              <a:ext cx="173407" cy="173407"/>
            </a:xfrm>
            <a:custGeom>
              <a:avLst/>
              <a:gdLst/>
              <a:ahLst/>
              <a:cxnLst>
                <a:cxn ang="0">
                  <a:pos x="wd2" y="hd2"/>
                </a:cxn>
                <a:cxn ang="5400000">
                  <a:pos x="wd2" y="hd2"/>
                </a:cxn>
                <a:cxn ang="10800000">
                  <a:pos x="wd2" y="hd2"/>
                </a:cxn>
                <a:cxn ang="16200000">
                  <a:pos x="wd2" y="hd2"/>
                </a:cxn>
              </a:cxnLst>
              <a:rect l="0" t="0" r="r" b="b"/>
              <a:pathLst>
                <a:path w="21474" h="21474" extrusionOk="0">
                  <a:moveTo>
                    <a:pt x="10864" y="21473"/>
                  </a:moveTo>
                  <a:lnTo>
                    <a:pt x="10864" y="21473"/>
                  </a:lnTo>
                  <a:cubicBezTo>
                    <a:pt x="4956" y="21537"/>
                    <a:pt x="64" y="16772"/>
                    <a:pt x="1" y="10864"/>
                  </a:cubicBezTo>
                  <a:cubicBezTo>
                    <a:pt x="-63" y="4956"/>
                    <a:pt x="4702" y="64"/>
                    <a:pt x="10610" y="1"/>
                  </a:cubicBezTo>
                  <a:lnTo>
                    <a:pt x="10610" y="1"/>
                  </a:lnTo>
                  <a:cubicBezTo>
                    <a:pt x="16518" y="-63"/>
                    <a:pt x="21410" y="4702"/>
                    <a:pt x="21473" y="10610"/>
                  </a:cubicBezTo>
                  <a:cubicBezTo>
                    <a:pt x="21537" y="16518"/>
                    <a:pt x="16772" y="21346"/>
                    <a:pt x="10864" y="21473"/>
                  </a:cubicBezTo>
                  <a:close/>
                </a:path>
              </a:pathLst>
            </a:custGeom>
            <a:solidFill>
              <a:schemeClr val="accent6"/>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9" name="Figure">
              <a:extLst>
                <a:ext uri="{FF2B5EF4-FFF2-40B4-BE49-F238E27FC236}">
                  <a16:creationId xmlns="" xmlns:a16="http://schemas.microsoft.com/office/drawing/2014/main" xmlns:lc="http://schemas.openxmlformats.org/drawingml/2006/lockedCanvas" id="{CC6D4B93-E900-4527-9A0E-52DA3F8BF9E6}"/>
                </a:ext>
              </a:extLst>
            </p:cNvPr>
            <p:cNvSpPr/>
            <p:nvPr/>
          </p:nvSpPr>
          <p:spPr>
            <a:xfrm>
              <a:off x="3970579" y="4155068"/>
              <a:ext cx="76796" cy="76439"/>
            </a:xfrm>
            <a:custGeom>
              <a:avLst/>
              <a:gdLst/>
              <a:ahLst/>
              <a:cxnLst>
                <a:cxn ang="0">
                  <a:pos x="wd2" y="hd2"/>
                </a:cxn>
                <a:cxn ang="5400000">
                  <a:pos x="wd2" y="hd2"/>
                </a:cxn>
                <a:cxn ang="10800000">
                  <a:pos x="wd2" y="hd2"/>
                </a:cxn>
                <a:cxn ang="16200000">
                  <a:pos x="wd2" y="hd2"/>
                </a:cxn>
              </a:cxnLst>
              <a:rect l="0" t="0" r="r" b="b"/>
              <a:pathLst>
                <a:path w="19247" h="21600" extrusionOk="0">
                  <a:moveTo>
                    <a:pt x="18752" y="14207"/>
                  </a:moveTo>
                  <a:cubicBezTo>
                    <a:pt x="17466" y="18701"/>
                    <a:pt x="13737" y="21600"/>
                    <a:pt x="9623" y="21600"/>
                  </a:cubicBezTo>
                  <a:cubicBezTo>
                    <a:pt x="8594" y="21600"/>
                    <a:pt x="7566" y="21455"/>
                    <a:pt x="6537" y="21020"/>
                  </a:cubicBezTo>
                  <a:cubicBezTo>
                    <a:pt x="1523" y="19136"/>
                    <a:pt x="-1177" y="13047"/>
                    <a:pt x="494" y="7393"/>
                  </a:cubicBezTo>
                  <a:cubicBezTo>
                    <a:pt x="1780" y="2899"/>
                    <a:pt x="5509" y="0"/>
                    <a:pt x="9623" y="0"/>
                  </a:cubicBezTo>
                  <a:cubicBezTo>
                    <a:pt x="10652" y="0"/>
                    <a:pt x="11680" y="145"/>
                    <a:pt x="12709" y="580"/>
                  </a:cubicBezTo>
                  <a:cubicBezTo>
                    <a:pt x="17723" y="2465"/>
                    <a:pt x="20423" y="8553"/>
                    <a:pt x="18752" y="14207"/>
                  </a:cubicBezTo>
                  <a:close/>
                </a:path>
              </a:pathLst>
            </a:custGeom>
            <a:solidFill>
              <a:schemeClr val="tx2">
                <a:lumMod val="75000"/>
                <a:lumOff val="25000"/>
              </a:schemeClr>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grpSp>
    </p:spTree>
    <p:extLst>
      <p:ext uri="{BB962C8B-B14F-4D97-AF65-F5344CB8AC3E}">
        <p14:creationId xmlns:p14="http://schemas.microsoft.com/office/powerpoint/2010/main" val="2694307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8757" y="1063416"/>
            <a:ext cx="4007594" cy="1900767"/>
          </a:xfrm>
        </p:spPr>
        <p:txBody>
          <a:bodyPr/>
          <a:lstStyle/>
          <a:p>
            <a:pPr algn="ctr"/>
            <a:r>
              <a:rPr lang="es-MX" sz="3600" b="1" dirty="0">
                <a:solidFill>
                  <a:srgbClr val="B01513"/>
                </a:solidFill>
              </a:rPr>
              <a:t>1</a:t>
            </a:r>
            <a:r>
              <a:rPr lang="es-MX" sz="3600" b="1" dirty="0" smtClean="0">
                <a:solidFill>
                  <a:srgbClr val="B01513"/>
                </a:solidFill>
              </a:rPr>
              <a:t>. MODELO GRAVITACIONAL</a:t>
            </a:r>
            <a:endParaRPr lang="es-MX" sz="3600" b="1" dirty="0">
              <a:solidFill>
                <a:srgbClr val="B01513"/>
              </a:solidFill>
            </a:endParaRPr>
          </a:p>
        </p:txBody>
      </p:sp>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7</a:t>
            </a:fld>
            <a:endParaRPr lang="en-US" dirty="0">
              <a:solidFill>
                <a:prstClr val="white">
                  <a:tint val="75000"/>
                </a:prstClr>
              </a:solidFill>
            </a:endParaRPr>
          </a:p>
        </p:txBody>
      </p:sp>
      <p:pic>
        <p:nvPicPr>
          <p:cNvPr id="3" name="Imagen 2"/>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988368" y="1063416"/>
            <a:ext cx="5202371" cy="5202371"/>
          </a:xfrm>
          <a:prstGeom prst="rect">
            <a:avLst/>
          </a:prstGeom>
        </p:spPr>
      </p:pic>
    </p:spTree>
    <p:extLst>
      <p:ext uri="{BB962C8B-B14F-4D97-AF65-F5344CB8AC3E}">
        <p14:creationId xmlns:p14="http://schemas.microsoft.com/office/powerpoint/2010/main" val="3183944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D57F1E4F-1CFF-5643-939E-02111984F565}" type="slidenum">
              <a:rPr lang="en-US" smtClean="0">
                <a:solidFill>
                  <a:prstClr val="white">
                    <a:tint val="75000"/>
                  </a:prstClr>
                </a:solidFill>
              </a:rPr>
              <a:pPr/>
              <a:t>8</a:t>
            </a:fld>
            <a:endParaRPr lang="en-US" dirty="0">
              <a:solidFill>
                <a:prstClr val="white">
                  <a:tint val="75000"/>
                </a:prstClr>
              </a:solidFill>
            </a:endParaRPr>
          </a:p>
        </p:txBody>
      </p:sp>
      <p:sp>
        <p:nvSpPr>
          <p:cNvPr id="2" name="Rectángulo 1"/>
          <p:cNvSpPr/>
          <p:nvPr/>
        </p:nvSpPr>
        <p:spPr>
          <a:xfrm>
            <a:off x="933767" y="1897605"/>
            <a:ext cx="10022991" cy="2117183"/>
          </a:xfrm>
          <a:prstGeom prst="rect">
            <a:avLst/>
          </a:prstGeom>
        </p:spPr>
        <p:txBody>
          <a:bodyPr wrap="square">
            <a:spAutoFit/>
          </a:bodyPr>
          <a:lstStyle/>
          <a:p>
            <a:pPr algn="just">
              <a:lnSpc>
                <a:spcPct val="150000"/>
              </a:lnSpc>
            </a:pPr>
            <a:r>
              <a:rPr lang="es-MX" dirty="0">
                <a:latin typeface="Calibri" panose="020F0502020204030204" pitchFamily="34" charset="0"/>
                <a:ea typeface="Calibri" panose="020F0502020204030204" pitchFamily="34" charset="0"/>
                <a:cs typeface="Times New Roman" panose="02020603050405020304" pitchFamily="18" charset="0"/>
              </a:rPr>
              <a:t>En la década de 1940 John Q. Stewart y George Kingsley Zipf utilizan la física de Newton para predecir fenómenos humanos que interactúan en el espacio. “ Una de esas leyes es la ecuación del “inverso del cuadrado de la distancia” para la atracción gravitacional F</a:t>
            </a:r>
            <a:r>
              <a:rPr lang="es-MX" baseline="-25000" dirty="0">
                <a:latin typeface="Calibri" panose="020F0502020204030204" pitchFamily="34" charset="0"/>
                <a:ea typeface="Calibri" panose="020F0502020204030204" pitchFamily="34" charset="0"/>
                <a:cs typeface="Times New Roman" panose="02020603050405020304" pitchFamily="18" charset="0"/>
              </a:rPr>
              <a:t>AB</a:t>
            </a:r>
            <a:r>
              <a:rPr lang="es-MX" dirty="0">
                <a:latin typeface="Calibri" panose="020F0502020204030204" pitchFamily="34" charset="0"/>
                <a:ea typeface="Calibri" panose="020F0502020204030204" pitchFamily="34" charset="0"/>
                <a:cs typeface="Times New Roman" panose="02020603050405020304" pitchFamily="18" charset="0"/>
              </a:rPr>
              <a:t> ejercida por dos cuerpos celestes A y B entre sí</a:t>
            </a:r>
            <a:r>
              <a:rPr lang="es-MX" dirty="0" smtClean="0">
                <a:latin typeface="Calibri" panose="020F0502020204030204" pitchFamily="34" charset="0"/>
                <a:ea typeface="Calibri" panose="020F0502020204030204" pitchFamily="34" charset="0"/>
                <a:cs typeface="Times New Roman" panose="02020603050405020304" pitchFamily="18" charset="0"/>
              </a:rPr>
              <a:t>”. (</a:t>
            </a:r>
            <a:r>
              <a:rPr lang="es-MX" dirty="0" smtClean="0">
                <a:latin typeface="Calibri" panose="020F0502020204030204" pitchFamily="34" charset="0"/>
                <a:ea typeface="Times New Roman" panose="02020603050405020304" pitchFamily="18" charset="0"/>
                <a:cs typeface="Times New Roman" panose="02020603050405020304" pitchFamily="18" charset="0"/>
              </a:rPr>
              <a:t>Torres </a:t>
            </a:r>
            <a:r>
              <a:rPr lang="es-MX" dirty="0" err="1">
                <a:latin typeface="Calibri" panose="020F0502020204030204" pitchFamily="34" charset="0"/>
                <a:ea typeface="Times New Roman" panose="02020603050405020304" pitchFamily="18" charset="0"/>
                <a:cs typeface="Times New Roman" panose="02020603050405020304" pitchFamily="18" charset="0"/>
              </a:rPr>
              <a:t>Torres</a:t>
            </a:r>
            <a:r>
              <a:rPr lang="es-MX" dirty="0">
                <a:latin typeface="Calibri" panose="020F0502020204030204" pitchFamily="34" charset="0"/>
                <a:ea typeface="Times New Roman" panose="02020603050405020304" pitchFamily="18" charset="0"/>
                <a:cs typeface="Times New Roman" panose="02020603050405020304" pitchFamily="18" charset="0"/>
              </a:rPr>
              <a:t>, et al., 2009)</a:t>
            </a:r>
            <a:endParaRPr lang="es-MX" dirty="0"/>
          </a:p>
          <a:p>
            <a:pPr algn="just">
              <a:lnSpc>
                <a:spcPct val="150000"/>
              </a:lnSpc>
            </a:pPr>
            <a:endParaRPr lang="es-MX" dirty="0"/>
          </a:p>
        </p:txBody>
      </p:sp>
      <p:sp>
        <p:nvSpPr>
          <p:cNvPr id="7" name="Título 1"/>
          <p:cNvSpPr txBox="1">
            <a:spLocks/>
          </p:cNvSpPr>
          <p:nvPr/>
        </p:nvSpPr>
        <p:spPr>
          <a:xfrm>
            <a:off x="933767" y="413353"/>
            <a:ext cx="10841138" cy="860048"/>
          </a:xfrm>
          <a:prstGeom prst="rect">
            <a:avLst/>
          </a:prstGeom>
        </p:spPr>
        <p:txBody>
          <a:bodyPr vert="horz" lIns="91440" tIns="45720" rIns="91440" bIns="45720"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000" b="1" dirty="0" smtClean="0">
                <a:solidFill>
                  <a:srgbClr val="C00000"/>
                </a:solidFill>
              </a:rPr>
              <a:t>1.1. Inicios del Modelo Gravitacional</a:t>
            </a:r>
            <a:endParaRPr lang="es-MX" sz="4000" b="1" dirty="0">
              <a:solidFill>
                <a:srgbClr val="C00000"/>
              </a:solidFill>
            </a:endParaRPr>
          </a:p>
        </p:txBody>
      </p:sp>
      <mc:AlternateContent xmlns:mc="http://schemas.openxmlformats.org/markup-compatibility/2006" xmlns:a14="http://schemas.microsoft.com/office/drawing/2010/main">
        <mc:Choice Requires="a14">
          <p:sp>
            <p:nvSpPr>
              <p:cNvPr id="8" name="Rectángulo 7"/>
              <p:cNvSpPr/>
              <p:nvPr/>
            </p:nvSpPr>
            <p:spPr>
              <a:xfrm>
                <a:off x="2560167" y="4224773"/>
                <a:ext cx="1909433" cy="7837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MX" sz="2400" i="1">
                          <a:latin typeface="Cambria Math" panose="02040503050406030204" pitchFamily="18" charset="0"/>
                        </a:rPr>
                        <m:t>𝐹</m:t>
                      </m:r>
                      <m:r>
                        <a:rPr lang="es-MX" sz="2400" i="0">
                          <a:latin typeface="Cambria Math" panose="02040503050406030204" pitchFamily="18" charset="0"/>
                        </a:rPr>
                        <m:t>=</m:t>
                      </m:r>
                      <m:r>
                        <a:rPr lang="es-MX" sz="2400" i="1">
                          <a:latin typeface="Cambria Math" panose="02040503050406030204" pitchFamily="18" charset="0"/>
                        </a:rPr>
                        <m:t>𝐾</m:t>
                      </m:r>
                      <m:f>
                        <m:fPr>
                          <m:ctrlPr>
                            <a:rPr lang="es-MX" sz="2400" i="1">
                              <a:latin typeface="Cambria Math" panose="02040503050406030204" pitchFamily="18" charset="0"/>
                            </a:rPr>
                          </m:ctrlPr>
                        </m:fPr>
                        <m:num>
                          <m:sSub>
                            <m:sSubPr>
                              <m:ctrlPr>
                                <a:rPr lang="es-MX" sz="2400" i="1">
                                  <a:latin typeface="Cambria Math" panose="02040503050406030204" pitchFamily="18" charset="0"/>
                                </a:rPr>
                              </m:ctrlPr>
                            </m:sSubPr>
                            <m:e>
                              <m:r>
                                <a:rPr lang="es-MX" sz="2400" i="1">
                                  <a:latin typeface="Cambria Math" panose="02040503050406030204" pitchFamily="18" charset="0"/>
                                </a:rPr>
                                <m:t>𝑀</m:t>
                              </m:r>
                            </m:e>
                            <m:sub>
                              <m:r>
                                <a:rPr lang="es-MX" sz="2400" i="0">
                                  <a:latin typeface="Cambria Math" panose="02040503050406030204" pitchFamily="18" charset="0"/>
                                </a:rPr>
                                <m:t>1</m:t>
                              </m:r>
                            </m:sub>
                          </m:sSub>
                          <m:sSub>
                            <m:sSubPr>
                              <m:ctrlPr>
                                <a:rPr lang="es-MX" sz="2400" i="1">
                                  <a:latin typeface="Cambria Math" panose="02040503050406030204" pitchFamily="18" charset="0"/>
                                </a:rPr>
                              </m:ctrlPr>
                            </m:sSubPr>
                            <m:e>
                              <m:r>
                                <a:rPr lang="es-MX" sz="2400" i="1">
                                  <a:latin typeface="Cambria Math" panose="02040503050406030204" pitchFamily="18" charset="0"/>
                                </a:rPr>
                                <m:t>𝑀</m:t>
                              </m:r>
                            </m:e>
                            <m:sub>
                              <m:r>
                                <a:rPr lang="es-MX" sz="2400" i="0">
                                  <a:latin typeface="Cambria Math" panose="02040503050406030204" pitchFamily="18" charset="0"/>
                                </a:rPr>
                                <m:t>2</m:t>
                              </m:r>
                            </m:sub>
                          </m:sSub>
                        </m:num>
                        <m:den>
                          <m:sSup>
                            <m:sSupPr>
                              <m:ctrlPr>
                                <a:rPr lang="es-MX" sz="2400" i="1">
                                  <a:latin typeface="Cambria Math" panose="02040503050406030204" pitchFamily="18" charset="0"/>
                                </a:rPr>
                              </m:ctrlPr>
                            </m:sSupPr>
                            <m:e>
                              <m:r>
                                <a:rPr lang="es-MX" sz="2400" i="1">
                                  <a:latin typeface="Cambria Math" panose="02040503050406030204" pitchFamily="18" charset="0"/>
                                </a:rPr>
                                <m:t>𝑑</m:t>
                              </m:r>
                            </m:e>
                            <m:sup>
                              <m:r>
                                <a:rPr lang="es-MX" sz="2400" i="0">
                                  <a:latin typeface="Cambria Math" panose="02040503050406030204" pitchFamily="18" charset="0"/>
                                </a:rPr>
                                <m:t>2</m:t>
                              </m:r>
                            </m:sup>
                          </m:sSup>
                        </m:den>
                      </m:f>
                    </m:oMath>
                  </m:oMathPara>
                </a14:m>
                <a:endParaRPr lang="es-MX" sz="2400" dirty="0"/>
              </a:p>
            </p:txBody>
          </p:sp>
        </mc:Choice>
        <mc:Fallback xmlns="">
          <p:sp>
            <p:nvSpPr>
              <p:cNvPr id="8" name="Rectángulo 7"/>
              <p:cNvSpPr>
                <a:spLocks noRot="1" noChangeAspect="1" noMove="1" noResize="1" noEditPoints="1" noAdjustHandles="1" noChangeArrowheads="1" noChangeShapeType="1" noTextEdit="1"/>
              </p:cNvSpPr>
              <p:nvPr/>
            </p:nvSpPr>
            <p:spPr>
              <a:xfrm>
                <a:off x="2560167" y="4224773"/>
                <a:ext cx="1909433" cy="783741"/>
              </a:xfrm>
              <a:prstGeom prst="rect">
                <a:avLst/>
              </a:prstGeom>
              <a:blipFill rotWithShape="0">
                <a:blip r:embed="rId3"/>
                <a:stretch>
                  <a:fillRect/>
                </a:stretch>
              </a:blipFill>
            </p:spPr>
            <p:txBody>
              <a:bodyPr/>
              <a:lstStyle/>
              <a:p>
                <a:r>
                  <a:rPr lang="es-MX">
                    <a:noFill/>
                  </a:rPr>
                  <a:t> </a:t>
                </a:r>
              </a:p>
            </p:txBody>
          </p:sp>
        </mc:Fallback>
      </mc:AlternateContent>
      <p:sp>
        <p:nvSpPr>
          <p:cNvPr id="9" name="Rectángulo 8"/>
          <p:cNvSpPr/>
          <p:nvPr/>
        </p:nvSpPr>
        <p:spPr>
          <a:xfrm>
            <a:off x="6096000" y="3663714"/>
            <a:ext cx="6096000" cy="1554785"/>
          </a:xfrm>
          <a:prstGeom prst="rect">
            <a:avLst/>
          </a:prstGeom>
        </p:spPr>
        <p:txBody>
          <a:bodyPr>
            <a:spAutoFit/>
          </a:bodyPr>
          <a:lstStyle/>
          <a:p>
            <a:pPr algn="just">
              <a:lnSpc>
                <a:spcPct val="107000"/>
              </a:lnSpc>
              <a:spcAft>
                <a:spcPts val="0"/>
              </a:spcAft>
            </a:pPr>
            <a:r>
              <a:rPr lang="es-MX" dirty="0" smtClean="0">
                <a:latin typeface="Calibri" panose="020F0502020204030204" pitchFamily="34" charset="0"/>
                <a:ea typeface="Calibri" panose="020F0502020204030204" pitchFamily="34" charset="0"/>
                <a:cs typeface="Times New Roman" panose="02020603050405020304" pitchFamily="18" charset="0"/>
              </a:rPr>
              <a:t>Donde:</a:t>
            </a:r>
          </a:p>
          <a:p>
            <a:pPr algn="just">
              <a:lnSpc>
                <a:spcPct val="107000"/>
              </a:lnSpc>
              <a:spcAft>
                <a:spcPts val="0"/>
              </a:spcAft>
            </a:pPr>
            <a:r>
              <a:rPr lang="es-MX" dirty="0" smtClean="0">
                <a:latin typeface="Calibri" panose="020F0502020204030204" pitchFamily="34" charset="0"/>
                <a:ea typeface="Calibri" panose="020F0502020204030204" pitchFamily="34" charset="0"/>
                <a:cs typeface="Times New Roman" panose="02020603050405020304" pitchFamily="18" charset="0"/>
              </a:rPr>
              <a:t>F</a:t>
            </a:r>
            <a:r>
              <a:rPr lang="es-MX" dirty="0">
                <a:latin typeface="Calibri" panose="020F0502020204030204" pitchFamily="34" charset="0"/>
                <a:ea typeface="Calibri" panose="020F0502020204030204" pitchFamily="34" charset="0"/>
                <a:cs typeface="Times New Roman" panose="02020603050405020304" pitchFamily="18" charset="0"/>
              </a:rPr>
              <a:t>= La fuerza de atracción ente dos cuerpos</a:t>
            </a:r>
          </a:p>
          <a:p>
            <a:pPr algn="just">
              <a:lnSpc>
                <a:spcPct val="107000"/>
              </a:lnSpc>
              <a:spcAft>
                <a:spcPts val="0"/>
              </a:spcAft>
            </a:pPr>
            <a:r>
              <a:rPr lang="es-MX" dirty="0">
                <a:latin typeface="Calibri" panose="020F0502020204030204" pitchFamily="34" charset="0"/>
                <a:ea typeface="Calibri" panose="020F0502020204030204" pitchFamily="34" charset="0"/>
                <a:cs typeface="Times New Roman" panose="02020603050405020304" pitchFamily="18" charset="0"/>
              </a:rPr>
              <a:t>M</a:t>
            </a:r>
            <a:r>
              <a:rPr lang="es-MX" baseline="-25000" dirty="0">
                <a:latin typeface="Calibri" panose="020F0502020204030204" pitchFamily="34" charset="0"/>
                <a:ea typeface="Calibri" panose="020F0502020204030204" pitchFamily="34" charset="0"/>
                <a:cs typeface="Times New Roman" panose="02020603050405020304" pitchFamily="18" charset="0"/>
              </a:rPr>
              <a:t>1</a:t>
            </a:r>
            <a:r>
              <a:rPr lang="es-MX" dirty="0">
                <a:latin typeface="Calibri" panose="020F0502020204030204" pitchFamily="34" charset="0"/>
                <a:ea typeface="Calibri" panose="020F0502020204030204" pitchFamily="34" charset="0"/>
                <a:cs typeface="Times New Roman" panose="02020603050405020304" pitchFamily="18" charset="0"/>
              </a:rPr>
              <a:t> y</a:t>
            </a:r>
            <a:r>
              <a:rPr lang="es-MX" baseline="-25000" dirty="0">
                <a:latin typeface="Calibri" panose="020F0502020204030204" pitchFamily="34" charset="0"/>
                <a:ea typeface="Calibri" panose="020F0502020204030204" pitchFamily="34" charset="0"/>
                <a:cs typeface="Times New Roman" panose="02020603050405020304" pitchFamily="18" charset="0"/>
              </a:rPr>
              <a:t> </a:t>
            </a:r>
            <a:r>
              <a:rPr lang="es-MX" dirty="0">
                <a:latin typeface="Calibri" panose="020F0502020204030204" pitchFamily="34" charset="0"/>
                <a:ea typeface="Calibri" panose="020F0502020204030204" pitchFamily="34" charset="0"/>
                <a:cs typeface="Times New Roman" panose="02020603050405020304" pitchFamily="18" charset="0"/>
              </a:rPr>
              <a:t>M</a:t>
            </a:r>
            <a:r>
              <a:rPr lang="es-MX" baseline="-25000" dirty="0">
                <a:latin typeface="Calibri" panose="020F0502020204030204" pitchFamily="34" charset="0"/>
                <a:ea typeface="Calibri" panose="020F0502020204030204" pitchFamily="34" charset="0"/>
                <a:cs typeface="Times New Roman" panose="02020603050405020304" pitchFamily="18" charset="0"/>
              </a:rPr>
              <a:t>2 </a:t>
            </a:r>
            <a:r>
              <a:rPr lang="es-MX" dirty="0">
                <a:latin typeface="Calibri" panose="020F0502020204030204" pitchFamily="34" charset="0"/>
                <a:ea typeface="Calibri" panose="020F0502020204030204" pitchFamily="34" charset="0"/>
                <a:cs typeface="Times New Roman" panose="02020603050405020304" pitchFamily="18" charset="0"/>
              </a:rPr>
              <a:t>= La masa respectiva de los dos </a:t>
            </a:r>
            <a:r>
              <a:rPr lang="es-MX" dirty="0" smtClean="0">
                <a:latin typeface="Calibri" panose="020F0502020204030204" pitchFamily="34" charset="0"/>
                <a:ea typeface="Calibri" panose="020F0502020204030204" pitchFamily="34" charset="0"/>
                <a:cs typeface="Times New Roman" panose="02020603050405020304" pitchFamily="18" charset="0"/>
              </a:rPr>
              <a:t>cuerpos</a:t>
            </a:r>
            <a:endParaRPr lang="es-MX"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MX" dirty="0">
                <a:latin typeface="Calibri" panose="020F0502020204030204" pitchFamily="34" charset="0"/>
                <a:ea typeface="Calibri" panose="020F0502020204030204" pitchFamily="34" charset="0"/>
                <a:cs typeface="Times New Roman" panose="02020603050405020304" pitchFamily="18" charset="0"/>
              </a:rPr>
              <a:t>d= Distancia entre los dos cuerpos</a:t>
            </a:r>
          </a:p>
          <a:p>
            <a:pPr algn="just"/>
            <a:r>
              <a:rPr lang="es-MX" dirty="0">
                <a:latin typeface="Calibri" panose="020F0502020204030204" pitchFamily="34" charset="0"/>
                <a:ea typeface="Calibri" panose="020F0502020204030204" pitchFamily="34" charset="0"/>
                <a:cs typeface="Times New Roman" panose="02020603050405020304" pitchFamily="18" charset="0"/>
              </a:rPr>
              <a:t>K= La constante gravitacional</a:t>
            </a:r>
            <a:endParaRPr lang="es-MX" dirty="0"/>
          </a:p>
        </p:txBody>
      </p:sp>
    </p:spTree>
    <p:extLst>
      <p:ext uri="{BB962C8B-B14F-4D97-AF65-F5344CB8AC3E}">
        <p14:creationId xmlns:p14="http://schemas.microsoft.com/office/powerpoint/2010/main" val="31341778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1033219" y="1892497"/>
            <a:ext cx="10157520" cy="4195481"/>
          </a:xfrm>
        </p:spPr>
        <p:txBody>
          <a:bodyPr/>
          <a:lstStyle/>
          <a:p>
            <a:pPr marL="0" indent="0" algn="just">
              <a:buNone/>
            </a:pPr>
            <a:endParaRPr lang="es-MX" dirty="0"/>
          </a:p>
          <a:p>
            <a:pPr marL="0" indent="0" algn="just">
              <a:buNone/>
            </a:pPr>
            <a:endParaRPr lang="es-MX" dirty="0"/>
          </a:p>
        </p:txBody>
      </p:sp>
      <p:sp>
        <p:nvSpPr>
          <p:cNvPr id="3" name="Marcador de número de diapositiva 2"/>
          <p:cNvSpPr>
            <a:spLocks noGrp="1"/>
          </p:cNvSpPr>
          <p:nvPr>
            <p:ph type="sldNum" sz="quarter" idx="12"/>
          </p:nvPr>
        </p:nvSpPr>
        <p:spPr/>
        <p:txBody>
          <a:bodyPr/>
          <a:lstStyle/>
          <a:p>
            <a:fld id="{D57F1E4F-1CFF-5643-939E-02111984F565}" type="slidenum">
              <a:rPr lang="en-US" smtClean="0">
                <a:solidFill>
                  <a:prstClr val="white">
                    <a:tint val="75000"/>
                  </a:prstClr>
                </a:solidFill>
              </a:rPr>
              <a:pPr/>
              <a:t>9</a:t>
            </a:fld>
            <a:endParaRPr lang="en-US" dirty="0">
              <a:solidFill>
                <a:prstClr val="white">
                  <a:tint val="75000"/>
                </a:prstClr>
              </a:solidFill>
            </a:endParaRPr>
          </a:p>
        </p:txBody>
      </p:sp>
      <mc:AlternateContent xmlns:mc="http://schemas.openxmlformats.org/markup-compatibility/2006" xmlns:a14="http://schemas.microsoft.com/office/drawing/2010/main">
        <mc:Choice Requires="a14">
          <p:sp>
            <p:nvSpPr>
              <p:cNvPr id="7" name="Rectángulo 6"/>
              <p:cNvSpPr/>
              <p:nvPr/>
            </p:nvSpPr>
            <p:spPr>
              <a:xfrm>
                <a:off x="8259417" y="4239106"/>
                <a:ext cx="1618072" cy="96282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𝑑</m:t>
                          </m:r>
                        </m:e>
                        <m:sub>
                          <m:r>
                            <a:rPr lang="es-MX" i="1">
                              <a:latin typeface="Cambria Math" panose="02040503050406030204" pitchFamily="18" charset="0"/>
                            </a:rPr>
                            <m:t>𝐴</m:t>
                          </m:r>
                        </m:sub>
                      </m:sSub>
                      <m:r>
                        <a:rPr lang="es-MX" i="0">
                          <a:latin typeface="Cambria Math" panose="02040503050406030204" pitchFamily="18" charset="0"/>
                        </a:rPr>
                        <m:t>=</m:t>
                      </m:r>
                      <m:f>
                        <m:fPr>
                          <m:ctrlPr>
                            <a:rPr lang="es-MX" i="1">
                              <a:latin typeface="Cambria Math" panose="02040503050406030204" pitchFamily="18" charset="0"/>
                            </a:rPr>
                          </m:ctrlPr>
                        </m:fPr>
                        <m:num>
                          <m:sSub>
                            <m:sSubPr>
                              <m:ctrlPr>
                                <a:rPr lang="es-MX" i="1">
                                  <a:latin typeface="Cambria Math" panose="02040503050406030204" pitchFamily="18" charset="0"/>
                                </a:rPr>
                              </m:ctrlPr>
                            </m:sSubPr>
                            <m:e>
                              <m:r>
                                <a:rPr lang="es-MX" i="1">
                                  <a:latin typeface="Cambria Math" panose="02040503050406030204" pitchFamily="18" charset="0"/>
                                </a:rPr>
                                <m:t>𝑑</m:t>
                              </m:r>
                            </m:e>
                            <m:sub>
                              <m:r>
                                <a:rPr lang="es-MX" i="1">
                                  <a:latin typeface="Cambria Math" panose="02040503050406030204" pitchFamily="18" charset="0"/>
                                </a:rPr>
                                <m:t>𝐴𝐵</m:t>
                              </m:r>
                            </m:sub>
                          </m:sSub>
                        </m:num>
                        <m:den>
                          <m:r>
                            <a:rPr lang="es-MX" i="0">
                              <a:latin typeface="Cambria Math" panose="02040503050406030204" pitchFamily="18" charset="0"/>
                            </a:rPr>
                            <m:t>1+</m:t>
                          </m:r>
                          <m:rad>
                            <m:radPr>
                              <m:degHide m:val="on"/>
                              <m:ctrlPr>
                                <a:rPr lang="es-MX" i="1">
                                  <a:latin typeface="Cambria Math" panose="02040503050406030204" pitchFamily="18" charset="0"/>
                                </a:rPr>
                              </m:ctrlPr>
                            </m:radPr>
                            <m:deg/>
                            <m:e>
                              <m:f>
                                <m:fPr>
                                  <m:ctrlPr>
                                    <a:rPr lang="es-MX" i="1">
                                      <a:latin typeface="Cambria Math" panose="02040503050406030204" pitchFamily="18" charset="0"/>
                                    </a:rPr>
                                  </m:ctrlPr>
                                </m:fPr>
                                <m:num>
                                  <m:sSub>
                                    <m:sSubPr>
                                      <m:ctrlPr>
                                        <a:rPr lang="es-MX" i="1">
                                          <a:latin typeface="Cambria Math" panose="02040503050406030204" pitchFamily="18" charset="0"/>
                                        </a:rPr>
                                      </m:ctrlPr>
                                    </m:sSubPr>
                                    <m:e>
                                      <m:r>
                                        <a:rPr lang="es-MX" i="1">
                                          <a:latin typeface="Cambria Math" panose="02040503050406030204" pitchFamily="18" charset="0"/>
                                        </a:rPr>
                                        <m:t>𝑃</m:t>
                                      </m:r>
                                    </m:e>
                                    <m:sub>
                                      <m:r>
                                        <a:rPr lang="es-MX" i="1">
                                          <a:latin typeface="Cambria Math" panose="02040503050406030204" pitchFamily="18" charset="0"/>
                                        </a:rPr>
                                        <m:t>𝐵</m:t>
                                      </m:r>
                                    </m:sub>
                                  </m:sSub>
                                </m:num>
                                <m:den>
                                  <m:sSub>
                                    <m:sSubPr>
                                      <m:ctrlPr>
                                        <a:rPr lang="es-MX" i="1">
                                          <a:latin typeface="Cambria Math" panose="02040503050406030204" pitchFamily="18" charset="0"/>
                                        </a:rPr>
                                      </m:ctrlPr>
                                    </m:sSubPr>
                                    <m:e>
                                      <m:r>
                                        <a:rPr lang="es-MX" i="1">
                                          <a:latin typeface="Cambria Math" panose="02040503050406030204" pitchFamily="18" charset="0"/>
                                        </a:rPr>
                                        <m:t>𝑃</m:t>
                                      </m:r>
                                    </m:e>
                                    <m:sub>
                                      <m:r>
                                        <a:rPr lang="es-MX" i="1">
                                          <a:latin typeface="Cambria Math" panose="02040503050406030204" pitchFamily="18" charset="0"/>
                                        </a:rPr>
                                        <m:t>𝐴</m:t>
                                      </m:r>
                                    </m:sub>
                                  </m:sSub>
                                </m:den>
                              </m:f>
                            </m:e>
                          </m:rad>
                        </m:den>
                      </m:f>
                    </m:oMath>
                  </m:oMathPara>
                </a14:m>
                <a:endParaRPr lang="es-MX" dirty="0"/>
              </a:p>
            </p:txBody>
          </p:sp>
        </mc:Choice>
        <mc:Fallback xmlns="">
          <p:sp>
            <p:nvSpPr>
              <p:cNvPr id="7" name="Rectángulo 6"/>
              <p:cNvSpPr>
                <a:spLocks noRot="1" noChangeAspect="1" noMove="1" noResize="1" noEditPoints="1" noAdjustHandles="1" noChangeArrowheads="1" noChangeShapeType="1" noTextEdit="1"/>
              </p:cNvSpPr>
              <p:nvPr/>
            </p:nvSpPr>
            <p:spPr>
              <a:xfrm>
                <a:off x="8259417" y="4239106"/>
                <a:ext cx="1618072" cy="962828"/>
              </a:xfrm>
              <a:prstGeom prst="rect">
                <a:avLst/>
              </a:prstGeom>
              <a:blipFill rotWithShape="0">
                <a:blip r:embed="rId3"/>
                <a:stretch>
                  <a:fillRect/>
                </a:stretch>
              </a:blipFill>
            </p:spPr>
            <p:txBody>
              <a:bodyPr/>
              <a:lstStyle/>
              <a:p>
                <a:r>
                  <a:rPr lang="es-MX">
                    <a:noFill/>
                  </a:rPr>
                  <a:t> </a:t>
                </a:r>
              </a:p>
            </p:txBody>
          </p:sp>
        </mc:Fallback>
      </mc:AlternateContent>
      <p:grpSp>
        <p:nvGrpSpPr>
          <p:cNvPr id="18" name="Grupo 17"/>
          <p:cNvGrpSpPr/>
          <p:nvPr/>
        </p:nvGrpSpPr>
        <p:grpSpPr>
          <a:xfrm>
            <a:off x="2037347" y="3990237"/>
            <a:ext cx="4908821" cy="1696631"/>
            <a:chOff x="1203158" y="4186812"/>
            <a:chExt cx="4908821" cy="1696631"/>
          </a:xfrm>
        </p:grpSpPr>
        <p:grpSp>
          <p:nvGrpSpPr>
            <p:cNvPr id="16" name="Grupo 15"/>
            <p:cNvGrpSpPr/>
            <p:nvPr/>
          </p:nvGrpSpPr>
          <p:grpSpPr>
            <a:xfrm>
              <a:off x="1203158" y="4186812"/>
              <a:ext cx="4908821" cy="858431"/>
              <a:chOff x="1203158" y="4331191"/>
              <a:chExt cx="4908821" cy="858431"/>
            </a:xfrm>
          </p:grpSpPr>
          <p:sp>
            <p:nvSpPr>
              <p:cNvPr id="8" name="Rectángulo 7"/>
              <p:cNvSpPr/>
              <p:nvPr/>
            </p:nvSpPr>
            <p:spPr>
              <a:xfrm>
                <a:off x="1203158" y="4379495"/>
                <a:ext cx="1090863" cy="786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a:t>
                </a:r>
                <a:endParaRPr lang="es-MX" dirty="0"/>
              </a:p>
            </p:txBody>
          </p:sp>
          <p:sp>
            <p:nvSpPr>
              <p:cNvPr id="9" name="Rectángulo 8"/>
              <p:cNvSpPr/>
              <p:nvPr/>
            </p:nvSpPr>
            <p:spPr>
              <a:xfrm>
                <a:off x="5021116" y="4403559"/>
                <a:ext cx="1090863" cy="786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B</a:t>
                </a:r>
              </a:p>
            </p:txBody>
          </p:sp>
          <p:cxnSp>
            <p:nvCxnSpPr>
              <p:cNvPr id="11" name="Conector recto de flecha 10"/>
              <p:cNvCxnSpPr>
                <a:stCxn id="8" idx="3"/>
                <a:endCxn id="9" idx="1"/>
              </p:cNvCxnSpPr>
              <p:nvPr/>
            </p:nvCxnSpPr>
            <p:spPr>
              <a:xfrm>
                <a:off x="2294021" y="4772527"/>
                <a:ext cx="2727095" cy="2406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Rectángulo 11"/>
                  <p:cNvSpPr/>
                  <p:nvPr/>
                </p:nvSpPr>
                <p:spPr>
                  <a:xfrm>
                    <a:off x="2463960" y="4331191"/>
                    <a:ext cx="49379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i="1">
                                  <a:latin typeface="Cambria Math" panose="02040503050406030204" pitchFamily="18" charset="0"/>
                                </a:rPr>
                                <m:t>𝑑</m:t>
                              </m:r>
                            </m:e>
                            <m:sub>
                              <m:r>
                                <a:rPr lang="es-MX" i="1">
                                  <a:latin typeface="Cambria Math" panose="02040503050406030204" pitchFamily="18" charset="0"/>
                                </a:rPr>
                                <m:t>𝐴</m:t>
                              </m:r>
                            </m:sub>
                          </m:sSub>
                        </m:oMath>
                      </m:oMathPara>
                    </a14:m>
                    <a:endParaRPr lang="es-MX" dirty="0"/>
                  </a:p>
                </p:txBody>
              </p:sp>
            </mc:Choice>
            <mc:Fallback xmlns="">
              <p:sp>
                <p:nvSpPr>
                  <p:cNvPr id="12" name="Rectángulo 11"/>
                  <p:cNvSpPr>
                    <a:spLocks noRot="1" noChangeAspect="1" noMove="1" noResize="1" noEditPoints="1" noAdjustHandles="1" noChangeArrowheads="1" noChangeShapeType="1" noTextEdit="1"/>
                  </p:cNvSpPr>
                  <p:nvPr/>
                </p:nvSpPr>
                <p:spPr>
                  <a:xfrm>
                    <a:off x="2463960" y="4331191"/>
                    <a:ext cx="493790" cy="369332"/>
                  </a:xfrm>
                  <a:prstGeom prst="rect">
                    <a:avLst/>
                  </a:prstGeom>
                  <a:blipFill rotWithShape="0">
                    <a:blip r:embed="rId4"/>
                    <a:stretch>
                      <a:fillRect b="-3333"/>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3" name="Rectángulo 12"/>
                  <p:cNvSpPr/>
                  <p:nvPr/>
                </p:nvSpPr>
                <p:spPr>
                  <a:xfrm>
                    <a:off x="4493918" y="4367193"/>
                    <a:ext cx="50969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i="1">
                                  <a:latin typeface="Cambria Math" panose="02040503050406030204" pitchFamily="18" charset="0"/>
                                </a:rPr>
                                <m:t>𝑑</m:t>
                              </m:r>
                            </m:e>
                            <m:sub>
                              <m:r>
                                <a:rPr lang="es-MX" b="0" i="1" smtClean="0">
                                  <a:latin typeface="Cambria Math" panose="02040503050406030204" pitchFamily="18" charset="0"/>
                                </a:rPr>
                                <m:t>𝐵</m:t>
                              </m:r>
                            </m:sub>
                          </m:sSub>
                        </m:oMath>
                      </m:oMathPara>
                    </a14:m>
                    <a:endParaRPr lang="es-MX" dirty="0"/>
                  </a:p>
                </p:txBody>
              </p:sp>
            </mc:Choice>
            <mc:Fallback xmlns="">
              <p:sp>
                <p:nvSpPr>
                  <p:cNvPr id="13" name="Rectángulo 12"/>
                  <p:cNvSpPr>
                    <a:spLocks noRot="1" noChangeAspect="1" noMove="1" noResize="1" noEditPoints="1" noAdjustHandles="1" noChangeArrowheads="1" noChangeShapeType="1" noTextEdit="1"/>
                  </p:cNvSpPr>
                  <p:nvPr/>
                </p:nvSpPr>
                <p:spPr>
                  <a:xfrm>
                    <a:off x="4493918" y="4367193"/>
                    <a:ext cx="509691" cy="369332"/>
                  </a:xfrm>
                  <a:prstGeom prst="rect">
                    <a:avLst/>
                  </a:prstGeom>
                  <a:blipFill rotWithShape="0">
                    <a:blip r:embed="rId5"/>
                    <a:stretch>
                      <a:fillRect b="-1639"/>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4" name="Rectángulo 13"/>
                  <p:cNvSpPr/>
                  <p:nvPr/>
                </p:nvSpPr>
                <p:spPr>
                  <a:xfrm>
                    <a:off x="3496185" y="4820290"/>
                    <a:ext cx="61042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i="1">
                                  <a:latin typeface="Cambria Math" panose="02040503050406030204" pitchFamily="18" charset="0"/>
                                </a:rPr>
                                <m:t>𝑑</m:t>
                              </m:r>
                            </m:e>
                            <m:sub>
                              <m:r>
                                <a:rPr lang="es-MX" b="0" i="1" smtClean="0">
                                  <a:latin typeface="Cambria Math" panose="02040503050406030204" pitchFamily="18" charset="0"/>
                                </a:rPr>
                                <m:t>𝐴𝐵</m:t>
                              </m:r>
                            </m:sub>
                          </m:sSub>
                        </m:oMath>
                      </m:oMathPara>
                    </a14:m>
                    <a:endParaRPr lang="es-MX" dirty="0"/>
                  </a:p>
                </p:txBody>
              </p:sp>
            </mc:Choice>
            <mc:Fallback xmlns="">
              <p:sp>
                <p:nvSpPr>
                  <p:cNvPr id="14" name="Rectángulo 13"/>
                  <p:cNvSpPr>
                    <a:spLocks noRot="1" noChangeAspect="1" noMove="1" noResize="1" noEditPoints="1" noAdjustHandles="1" noChangeArrowheads="1" noChangeShapeType="1" noTextEdit="1"/>
                  </p:cNvSpPr>
                  <p:nvPr/>
                </p:nvSpPr>
                <p:spPr>
                  <a:xfrm>
                    <a:off x="3496185" y="4820290"/>
                    <a:ext cx="610424" cy="369332"/>
                  </a:xfrm>
                  <a:prstGeom prst="rect">
                    <a:avLst/>
                  </a:prstGeom>
                  <a:blipFill rotWithShape="0">
                    <a:blip r:embed="rId6"/>
                    <a:stretch>
                      <a:fillRect b="-3333"/>
                    </a:stretch>
                  </a:blipFill>
                </p:spPr>
                <p:txBody>
                  <a:bodyPr/>
                  <a:lstStyle/>
                  <a:p>
                    <a:r>
                      <a:rPr lang="es-MX">
                        <a:noFill/>
                      </a:rPr>
                      <a:t> </a:t>
                    </a:r>
                  </a:p>
                </p:txBody>
              </p:sp>
            </mc:Fallback>
          </mc:AlternateContent>
        </p:grpSp>
        <p:sp>
          <p:nvSpPr>
            <p:cNvPr id="17" name="Rectángulo 16"/>
            <p:cNvSpPr/>
            <p:nvPr/>
          </p:nvSpPr>
          <p:spPr>
            <a:xfrm>
              <a:off x="1950570" y="5514111"/>
              <a:ext cx="3701654" cy="369332"/>
            </a:xfrm>
            <a:prstGeom prst="rect">
              <a:avLst/>
            </a:prstGeom>
          </p:spPr>
          <p:txBody>
            <a:bodyPr wrap="none">
              <a:spAutoFit/>
            </a:bodyPr>
            <a:lstStyle/>
            <a:p>
              <a:r>
                <a:rPr lang="es-MX" dirty="0" smtClean="0"/>
                <a:t>Modelo Gravitacional de </a:t>
              </a:r>
              <a:r>
                <a:rPr lang="es-MX" dirty="0" err="1" smtClean="0"/>
                <a:t>Reilly</a:t>
              </a:r>
              <a:r>
                <a:rPr lang="es-MX" dirty="0" smtClean="0"/>
                <a:t> </a:t>
              </a:r>
              <a:endParaRPr lang="es-MX" dirty="0"/>
            </a:p>
          </p:txBody>
        </p:sp>
      </p:grpSp>
      <p:sp>
        <p:nvSpPr>
          <p:cNvPr id="19" name="Rectángulo 18"/>
          <p:cNvSpPr/>
          <p:nvPr/>
        </p:nvSpPr>
        <p:spPr>
          <a:xfrm>
            <a:off x="7808082" y="5977002"/>
            <a:ext cx="3382657" cy="369332"/>
          </a:xfrm>
          <a:prstGeom prst="rect">
            <a:avLst/>
          </a:prstGeom>
        </p:spPr>
        <p:txBody>
          <a:bodyPr wrap="none">
            <a:spAutoFit/>
          </a:bodyPr>
          <a:lstStyle/>
          <a:p>
            <a:r>
              <a:rPr lang="es-MX" dirty="0" smtClean="0">
                <a:latin typeface="Calibri" panose="020F0502020204030204" pitchFamily="34" charset="0"/>
                <a:ea typeface="Times New Roman" panose="02020603050405020304" pitchFamily="18" charset="0"/>
                <a:cs typeface="Times New Roman" panose="02020603050405020304" pitchFamily="18" charset="0"/>
              </a:rPr>
              <a:t>Fuente: Torres </a:t>
            </a:r>
            <a:r>
              <a:rPr lang="es-MX" dirty="0">
                <a:latin typeface="Calibri" panose="020F0502020204030204" pitchFamily="34" charset="0"/>
                <a:ea typeface="Times New Roman" panose="02020603050405020304" pitchFamily="18" charset="0"/>
                <a:cs typeface="Times New Roman" panose="02020603050405020304" pitchFamily="18" charset="0"/>
              </a:rPr>
              <a:t>Torres, et al., </a:t>
            </a:r>
            <a:r>
              <a:rPr lang="es-MX" dirty="0" smtClean="0">
                <a:latin typeface="Calibri" panose="020F0502020204030204" pitchFamily="34" charset="0"/>
                <a:ea typeface="Times New Roman" panose="02020603050405020304" pitchFamily="18" charset="0"/>
                <a:cs typeface="Times New Roman" panose="02020603050405020304" pitchFamily="18" charset="0"/>
              </a:rPr>
              <a:t>2009</a:t>
            </a:r>
            <a:endParaRPr lang="es-MX" dirty="0"/>
          </a:p>
        </p:txBody>
      </p:sp>
      <p:sp>
        <p:nvSpPr>
          <p:cNvPr id="20" name="Rectángulo 19"/>
          <p:cNvSpPr/>
          <p:nvPr/>
        </p:nvSpPr>
        <p:spPr>
          <a:xfrm>
            <a:off x="923409" y="1436339"/>
            <a:ext cx="10129602" cy="1938992"/>
          </a:xfrm>
          <a:prstGeom prst="rect">
            <a:avLst/>
          </a:prstGeom>
        </p:spPr>
        <p:txBody>
          <a:bodyPr wrap="square">
            <a:spAutoFit/>
          </a:bodyPr>
          <a:lstStyle/>
          <a:p>
            <a:pPr algn="just">
              <a:lnSpc>
                <a:spcPct val="150000"/>
              </a:lnSpc>
            </a:pPr>
            <a:r>
              <a:rPr lang="es-MX" sz="2000" dirty="0">
                <a:ea typeface="Calibri" panose="020F0502020204030204" pitchFamily="34" charset="0"/>
                <a:cs typeface="Times New Roman" panose="02020603050405020304" pitchFamily="18" charset="0"/>
              </a:rPr>
              <a:t>Aunque John Q. Stewart y George </a:t>
            </a:r>
            <a:r>
              <a:rPr lang="es-MX" sz="2000" dirty="0" err="1">
                <a:ea typeface="Calibri" panose="020F0502020204030204" pitchFamily="34" charset="0"/>
                <a:cs typeface="Times New Roman" panose="02020603050405020304" pitchFamily="18" charset="0"/>
              </a:rPr>
              <a:t>Kingsley</a:t>
            </a:r>
            <a:r>
              <a:rPr lang="es-MX" sz="2000" dirty="0">
                <a:ea typeface="Calibri" panose="020F0502020204030204" pitchFamily="34" charset="0"/>
                <a:cs typeface="Times New Roman" panose="02020603050405020304" pitchFamily="18" charset="0"/>
              </a:rPr>
              <a:t> </a:t>
            </a:r>
            <a:r>
              <a:rPr lang="es-MX" sz="2000" dirty="0" err="1">
                <a:ea typeface="Calibri" panose="020F0502020204030204" pitchFamily="34" charset="0"/>
                <a:cs typeface="Times New Roman" panose="02020603050405020304" pitchFamily="18" charset="0"/>
              </a:rPr>
              <a:t>Zipf</a:t>
            </a:r>
            <a:r>
              <a:rPr lang="es-MX" sz="2000" dirty="0">
                <a:ea typeface="Calibri" panose="020F0502020204030204" pitchFamily="34" charset="0"/>
                <a:cs typeface="Times New Roman" panose="02020603050405020304" pitchFamily="18" charset="0"/>
              </a:rPr>
              <a:t>  fueron los primeros teóricos que relacionaron la física con el comportamiento </a:t>
            </a:r>
            <a:r>
              <a:rPr lang="es-MX" sz="2000" dirty="0" smtClean="0">
                <a:ea typeface="Calibri" panose="020F0502020204030204" pitchFamily="34" charset="0"/>
                <a:cs typeface="Times New Roman" panose="02020603050405020304" pitchFamily="18" charset="0"/>
              </a:rPr>
              <a:t>humano, fue en el año </a:t>
            </a:r>
            <a:r>
              <a:rPr lang="es-MX" sz="2000" dirty="0" smtClean="0"/>
              <a:t>1929 que William </a:t>
            </a:r>
            <a:r>
              <a:rPr lang="es-MX" sz="2000" dirty="0"/>
              <a:t>J. </a:t>
            </a:r>
            <a:r>
              <a:rPr lang="es-MX" sz="2000" dirty="0" err="1" smtClean="0"/>
              <a:t>Reilly</a:t>
            </a:r>
            <a:r>
              <a:rPr lang="es-MX" sz="2000" dirty="0"/>
              <a:t> </a:t>
            </a:r>
            <a:r>
              <a:rPr lang="es-MX" sz="2000" dirty="0" smtClean="0"/>
              <a:t>ya había usado </a:t>
            </a:r>
            <a:r>
              <a:rPr lang="es-MX" sz="2000" dirty="0"/>
              <a:t>esa relación para delimitar las áreas de mercado alrededor de las poblaciones menores.</a:t>
            </a:r>
          </a:p>
        </p:txBody>
      </p:sp>
      <p:sp>
        <p:nvSpPr>
          <p:cNvPr id="21" name="Título 1"/>
          <p:cNvSpPr txBox="1">
            <a:spLocks/>
          </p:cNvSpPr>
          <p:nvPr/>
        </p:nvSpPr>
        <p:spPr>
          <a:xfrm>
            <a:off x="933767" y="413353"/>
            <a:ext cx="10841138" cy="860048"/>
          </a:xfrm>
          <a:prstGeom prst="rect">
            <a:avLst/>
          </a:prstGeom>
        </p:spPr>
        <p:txBody>
          <a:bodyPr vert="horz" lIns="91440" tIns="45720" rIns="91440" bIns="45720"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000" b="1" dirty="0" smtClean="0">
                <a:solidFill>
                  <a:srgbClr val="C00000"/>
                </a:solidFill>
              </a:rPr>
              <a:t>1.1. Inicios del Modelo Gravitacional</a:t>
            </a:r>
            <a:endParaRPr lang="es-MX" sz="4000" b="1" dirty="0">
              <a:solidFill>
                <a:srgbClr val="C00000"/>
              </a:solidFill>
            </a:endParaRPr>
          </a:p>
        </p:txBody>
      </p:sp>
    </p:spTree>
    <p:extLst>
      <p:ext uri="{BB962C8B-B14F-4D97-AF65-F5344CB8AC3E}">
        <p14:creationId xmlns:p14="http://schemas.microsoft.com/office/powerpoint/2010/main" val="3023137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Tema de Office">
  <a:themeElements>
    <a:clrScheme name="Banded Design 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Tema de Office">
  <a:themeElements>
    <a:clrScheme name="Banded Design 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885</TotalTime>
  <Words>3319</Words>
  <Application>Microsoft Office PowerPoint</Application>
  <PresentationFormat>Panorámica</PresentationFormat>
  <Paragraphs>536</Paragraphs>
  <Slides>31</Slides>
  <Notes>31</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31</vt:i4>
      </vt:variant>
    </vt:vector>
  </HeadingPairs>
  <TitlesOfParts>
    <vt:vector size="43" baseType="lpstr">
      <vt:lpstr>Arial</vt:lpstr>
      <vt:lpstr>Calibri</vt:lpstr>
      <vt:lpstr>Cambria Math</vt:lpstr>
      <vt:lpstr>Century Gothic</vt:lpstr>
      <vt:lpstr>Corbel</vt:lpstr>
      <vt:lpstr>Didot</vt:lpstr>
      <vt:lpstr>Futura Medium</vt:lpstr>
      <vt:lpstr>Times New Roman</vt:lpstr>
      <vt:lpstr>Verdana</vt:lpstr>
      <vt:lpstr>Wingdings</vt:lpstr>
      <vt:lpstr>Wingdings 3</vt:lpstr>
      <vt:lpstr>Ion</vt:lpstr>
      <vt:lpstr>Presentación de PowerPoint</vt:lpstr>
      <vt:lpstr>Presentación de PowerPoint</vt:lpstr>
      <vt:lpstr>Presentación de PowerPoint</vt:lpstr>
      <vt:lpstr>CONTENIDO</vt:lpstr>
      <vt:lpstr>CONTENIDO</vt:lpstr>
      <vt:lpstr>GUIÓN EXPLICATIVO</vt:lpstr>
      <vt:lpstr>1. MODELO GRAVITACIONAL</vt:lpstr>
      <vt:lpstr>Presentación de PowerPoint</vt:lpstr>
      <vt:lpstr>Presentación de PowerPoint</vt:lpstr>
      <vt:lpstr>Presentación de PowerPoint</vt:lpstr>
      <vt:lpstr>2. CONTEXTO SOCIECONÓMICO DE LA ZONA EN LA QUE SE APLICA EL MODELO GRAVITACIONAL</vt:lpstr>
      <vt:lpstr>2.1. Evolución Histórica de la ZMVM </vt:lpstr>
      <vt:lpstr>2.2. Zona delimitada</vt:lpstr>
      <vt:lpstr>2.2.1. Características territoriales</vt:lpstr>
      <vt:lpstr>Presentación de PowerPoint</vt:lpstr>
      <vt:lpstr>2.2.2. Características sociales</vt:lpstr>
      <vt:lpstr>Presentación de PowerPoint</vt:lpstr>
      <vt:lpstr>Presentación de PowerPoint</vt:lpstr>
      <vt:lpstr>PRODUCTO INTERNO BRUTO 2015</vt:lpstr>
      <vt:lpstr>2.2.3. Características económicas</vt:lpstr>
      <vt:lpstr>Presentación de PowerPoint</vt:lpstr>
      <vt:lpstr>Presentación de PowerPoint</vt:lpstr>
      <vt:lpstr>Actividades predominantes en de cada sector (2015) </vt:lpstr>
      <vt:lpstr>Presentación de PowerPoint</vt:lpstr>
      <vt:lpstr>Presentación de PowerPoint</vt:lpstr>
      <vt:lpstr>Presentación de PowerPoint</vt:lpstr>
      <vt:lpstr>Presentación de PowerPoint</vt:lpstr>
      <vt:lpstr>3. ESTRATEGIAS DE CRECIMIENTO</vt:lpstr>
      <vt:lpstr>Presentación de PowerPoint</vt:lpstr>
      <vt:lpstr>CONCLUSIONES</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Rocks</dc:creator>
  <cp:lastModifiedBy>TCP-OSCAR</cp:lastModifiedBy>
  <cp:revision>142</cp:revision>
  <dcterms:created xsi:type="dcterms:W3CDTF">2018-08-21T23:28:15Z</dcterms:created>
  <dcterms:modified xsi:type="dcterms:W3CDTF">2018-09-17T18:00:04Z</dcterms:modified>
</cp:coreProperties>
</file>