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handoutMasterIdLst>
    <p:handoutMasterId r:id="rId33"/>
  </p:handoutMasterIdLst>
  <p:sldIdLst>
    <p:sldId id="270" r:id="rId2"/>
    <p:sldId id="271" r:id="rId3"/>
    <p:sldId id="272" r:id="rId4"/>
    <p:sldId id="273" r:id="rId5"/>
    <p:sldId id="274" r:id="rId6"/>
    <p:sldId id="326" r:id="rId7"/>
    <p:sldId id="327" r:id="rId8"/>
    <p:sldId id="328" r:id="rId9"/>
    <p:sldId id="329" r:id="rId10"/>
    <p:sldId id="330" r:id="rId11"/>
    <p:sldId id="310" r:id="rId12"/>
    <p:sldId id="281" r:id="rId13"/>
    <p:sldId id="311" r:id="rId14"/>
    <p:sldId id="282" r:id="rId15"/>
    <p:sldId id="283" r:id="rId16"/>
    <p:sldId id="296" r:id="rId17"/>
    <p:sldId id="320" r:id="rId18"/>
    <p:sldId id="321" r:id="rId19"/>
    <p:sldId id="325" r:id="rId20"/>
    <p:sldId id="331" r:id="rId21"/>
    <p:sldId id="291" r:id="rId22"/>
    <p:sldId id="292" r:id="rId23"/>
    <p:sldId id="305" r:id="rId24"/>
    <p:sldId id="302" r:id="rId25"/>
    <p:sldId id="306" r:id="rId26"/>
    <p:sldId id="307" r:id="rId27"/>
    <p:sldId id="308" r:id="rId28"/>
    <p:sldId id="309" r:id="rId29"/>
    <p:sldId id="312" r:id="rId30"/>
    <p:sldId id="313" r:id="rId31"/>
  </p:sldIdLst>
  <p:sldSz cx="12188825"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B727"/>
    <a:srgbClr val="404040"/>
    <a:srgbClr val="FF6766"/>
    <a:srgbClr val="1829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32" autoAdjust="0"/>
    <p:restoredTop sz="84022" autoAdjust="0"/>
  </p:normalViewPr>
  <p:slideViewPr>
    <p:cSldViewPr>
      <p:cViewPr varScale="1">
        <p:scale>
          <a:sx n="46" d="100"/>
          <a:sy n="46" d="100"/>
        </p:scale>
        <p:origin x="979" y="43"/>
      </p:cViewPr>
      <p:guideLst>
        <p:guide pos="3839"/>
        <p:guide orient="horz" pos="2160"/>
      </p:guideLst>
    </p:cSldViewPr>
  </p:slideViewPr>
  <p:outlineViewPr>
    <p:cViewPr>
      <p:scale>
        <a:sx n="33" d="100"/>
        <a:sy n="33" d="100"/>
      </p:scale>
      <p:origin x="0" y="-3966"/>
    </p:cViewPr>
  </p:outlineViewPr>
  <p:notesTextViewPr>
    <p:cViewPr>
      <p:scale>
        <a:sx n="1" d="1"/>
        <a:sy n="1" d="1"/>
      </p:scale>
      <p:origin x="0" y="0"/>
    </p:cViewPr>
  </p:notesTextViewPr>
  <p:sorterViewPr>
    <p:cViewPr>
      <p:scale>
        <a:sx n="34" d="100"/>
        <a:sy n="34" d="100"/>
      </p:scale>
      <p:origin x="0" y="0"/>
    </p:cViewPr>
  </p:sorterViewPr>
  <p:notesViewPr>
    <p:cSldViewPr showGuides="1">
      <p:cViewPr varScale="1">
        <p:scale>
          <a:sx n="76" d="100"/>
          <a:sy n="76" d="100"/>
        </p:scale>
        <p:origin x="318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file:///C:\Users\Ross\Downloads\oaxaca.xls"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r>
              <a:rPr lang="es-MX" dirty="0"/>
              <a:t>Tasa</a:t>
            </a:r>
            <a:r>
              <a:rPr lang="es-MX" baseline="0" dirty="0"/>
              <a:t> de Crecimiento anual</a:t>
            </a:r>
          </a:p>
          <a:p>
            <a:pPr>
              <a:defRPr/>
            </a:pPr>
            <a:r>
              <a:rPr lang="es-MX" baseline="0" dirty="0"/>
              <a:t>2003-2014</a:t>
            </a:r>
            <a:endParaRPr lang="es-MX" dirty="0"/>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s-MX"/>
        </a:p>
      </c:txPr>
    </c:title>
    <c:autoTitleDeleted val="0"/>
    <c:plotArea>
      <c:layout/>
      <c:lineChart>
        <c:grouping val="standard"/>
        <c:varyColors val="0"/>
        <c:ser>
          <c:idx val="0"/>
          <c:order val="0"/>
          <c:tx>
            <c:strRef>
              <c:f>'[oaxaca.xls]Página 1'!$B$40</c:f>
              <c:strCache>
                <c:ptCount val="1"/>
                <c:pt idx="0">
                  <c:v>Nacional</c:v>
                </c:pt>
              </c:strCache>
            </c:strRef>
          </c:tx>
          <c:spPr>
            <a:ln w="19050" cap="rnd" cmpd="sng" algn="ctr">
              <a:solidFill>
                <a:schemeClr val="accent6"/>
              </a:solidFill>
              <a:prstDash val="solid"/>
              <a:round/>
            </a:ln>
            <a:effectLst/>
          </c:spPr>
          <c:marker>
            <c:symbol val="none"/>
          </c:marker>
          <c:cat>
            <c:numRef>
              <c:f>'[oaxaca.xls]Página 1'!$A$41:$A$52</c:f>
              <c:numCache>
                <c:formatCode>General</c:formatCode>
                <c:ptCount val="12"/>
                <c:pt idx="0">
                  <c:v>2003</c:v>
                </c:pt>
                <c:pt idx="1">
                  <c:v>2004</c:v>
                </c:pt>
                <c:pt idx="2">
                  <c:v>2005</c:v>
                </c:pt>
                <c:pt idx="3">
                  <c:v>2006</c:v>
                </c:pt>
                <c:pt idx="4">
                  <c:v>2007</c:v>
                </c:pt>
                <c:pt idx="5">
                  <c:v>2008</c:v>
                </c:pt>
                <c:pt idx="6">
                  <c:v>2009</c:v>
                </c:pt>
                <c:pt idx="7">
                  <c:v>2010</c:v>
                </c:pt>
                <c:pt idx="8">
                  <c:v>2011</c:v>
                </c:pt>
                <c:pt idx="9">
                  <c:v>2012</c:v>
                </c:pt>
                <c:pt idx="10">
                  <c:v>2013</c:v>
                </c:pt>
                <c:pt idx="11">
                  <c:v>2014</c:v>
                </c:pt>
              </c:numCache>
            </c:numRef>
          </c:cat>
          <c:val>
            <c:numRef>
              <c:f>'[oaxaca.xls]Página 1'!$B$41:$B$52</c:f>
              <c:numCache>
                <c:formatCode>0.0</c:formatCode>
                <c:ptCount val="12"/>
                <c:pt idx="0">
                  <c:v>4.2096436885359045</c:v>
                </c:pt>
                <c:pt idx="1">
                  <c:v>3.0741347935777052</c:v>
                </c:pt>
                <c:pt idx="2">
                  <c:v>4.9754877226617991</c:v>
                </c:pt>
                <c:pt idx="3">
                  <c:v>3.22437506368995</c:v>
                </c:pt>
                <c:pt idx="4">
                  <c:v>1.3780749141486215</c:v>
                </c:pt>
                <c:pt idx="5">
                  <c:v>-4.7446651074816542</c:v>
                </c:pt>
                <c:pt idx="6">
                  <c:v>5.1988458551252208</c:v>
                </c:pt>
                <c:pt idx="7">
                  <c:v>3.9201019126574721</c:v>
                </c:pt>
                <c:pt idx="8">
                  <c:v>4.0372698214689482</c:v>
                </c:pt>
                <c:pt idx="9">
                  <c:v>1.4098779853319234</c:v>
                </c:pt>
                <c:pt idx="10">
                  <c:v>2.1671802879139244</c:v>
                </c:pt>
                <c:pt idx="11">
                  <c:v>2.5330325122144073</c:v>
                </c:pt>
              </c:numCache>
            </c:numRef>
          </c:val>
          <c:smooth val="0"/>
          <c:extLst xmlns:c16r2="http://schemas.microsoft.com/office/drawing/2015/06/chart">
            <c:ext xmlns:c16="http://schemas.microsoft.com/office/drawing/2014/chart" uri="{C3380CC4-5D6E-409C-BE32-E72D297353CC}">
              <c16:uniqueId val="{00000000-5ED3-419E-920C-298DED913C36}"/>
            </c:ext>
          </c:extLst>
        </c:ser>
        <c:ser>
          <c:idx val="1"/>
          <c:order val="1"/>
          <c:tx>
            <c:strRef>
              <c:f>'[oaxaca.xls]Página 1'!$C$40</c:f>
              <c:strCache>
                <c:ptCount val="1"/>
                <c:pt idx="0">
                  <c:v>Estatal</c:v>
                </c:pt>
              </c:strCache>
            </c:strRef>
          </c:tx>
          <c:spPr>
            <a:ln w="19050" cap="rnd" cmpd="sng" algn="ctr">
              <a:solidFill>
                <a:schemeClr val="accent5"/>
              </a:solidFill>
              <a:prstDash val="solid"/>
              <a:round/>
            </a:ln>
            <a:effectLst/>
          </c:spPr>
          <c:marker>
            <c:symbol val="none"/>
          </c:marker>
          <c:cat>
            <c:numRef>
              <c:f>'[oaxaca.xls]Página 1'!$A$41:$A$52</c:f>
              <c:numCache>
                <c:formatCode>General</c:formatCode>
                <c:ptCount val="12"/>
                <c:pt idx="0">
                  <c:v>2003</c:v>
                </c:pt>
                <c:pt idx="1">
                  <c:v>2004</c:v>
                </c:pt>
                <c:pt idx="2">
                  <c:v>2005</c:v>
                </c:pt>
                <c:pt idx="3">
                  <c:v>2006</c:v>
                </c:pt>
                <c:pt idx="4">
                  <c:v>2007</c:v>
                </c:pt>
                <c:pt idx="5">
                  <c:v>2008</c:v>
                </c:pt>
                <c:pt idx="6">
                  <c:v>2009</c:v>
                </c:pt>
                <c:pt idx="7">
                  <c:v>2010</c:v>
                </c:pt>
                <c:pt idx="8">
                  <c:v>2011</c:v>
                </c:pt>
                <c:pt idx="9">
                  <c:v>2012</c:v>
                </c:pt>
                <c:pt idx="10">
                  <c:v>2013</c:v>
                </c:pt>
                <c:pt idx="11">
                  <c:v>2014</c:v>
                </c:pt>
              </c:numCache>
            </c:numRef>
          </c:cat>
          <c:val>
            <c:numRef>
              <c:f>'[oaxaca.xls]Página 1'!$C$41:$C$52</c:f>
              <c:numCache>
                <c:formatCode>0.0</c:formatCode>
                <c:ptCount val="12"/>
                <c:pt idx="0">
                  <c:v>3.5794942156535612</c:v>
                </c:pt>
                <c:pt idx="1">
                  <c:v>1.1725645692020414</c:v>
                </c:pt>
                <c:pt idx="2">
                  <c:v>1.4254289495265353</c:v>
                </c:pt>
                <c:pt idx="3">
                  <c:v>1.855314504338345</c:v>
                </c:pt>
                <c:pt idx="4">
                  <c:v>1.1955423455416239</c:v>
                </c:pt>
                <c:pt idx="5">
                  <c:v>-0.97039745841179992</c:v>
                </c:pt>
                <c:pt idx="6">
                  <c:v>0.20214501910148799</c:v>
                </c:pt>
                <c:pt idx="7">
                  <c:v>1.9</c:v>
                </c:pt>
                <c:pt idx="8">
                  <c:v>2.7397002401605004</c:v>
                </c:pt>
                <c:pt idx="9">
                  <c:v>2.7180571050535685</c:v>
                </c:pt>
                <c:pt idx="10">
                  <c:v>2.7950441152947829</c:v>
                </c:pt>
                <c:pt idx="11">
                  <c:v>1.525495002398197</c:v>
                </c:pt>
              </c:numCache>
            </c:numRef>
          </c:val>
          <c:smooth val="0"/>
          <c:extLst xmlns:c16r2="http://schemas.microsoft.com/office/drawing/2015/06/chart">
            <c:ext xmlns:c16="http://schemas.microsoft.com/office/drawing/2014/chart" uri="{C3380CC4-5D6E-409C-BE32-E72D297353CC}">
              <c16:uniqueId val="{00000001-5ED3-419E-920C-298DED913C36}"/>
            </c:ext>
          </c:extLst>
        </c:ser>
        <c:dLbls>
          <c:showLegendKey val="0"/>
          <c:showVal val="0"/>
          <c:showCatName val="0"/>
          <c:showSerName val="0"/>
          <c:showPercent val="0"/>
          <c:showBubbleSize val="0"/>
        </c:dLbls>
        <c:smooth val="0"/>
        <c:axId val="181129600"/>
        <c:axId val="181130160"/>
      </c:lineChart>
      <c:catAx>
        <c:axId val="181129600"/>
        <c:scaling>
          <c:orientation val="minMax"/>
        </c:scaling>
        <c:delete val="0"/>
        <c:axPos val="b"/>
        <c:numFmt formatCode="General" sourceLinked="1"/>
        <c:majorTickMark val="none"/>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s-MX"/>
          </a:p>
        </c:txPr>
        <c:crossAx val="181130160"/>
        <c:crosses val="autoZero"/>
        <c:auto val="1"/>
        <c:lblAlgn val="ctr"/>
        <c:lblOffset val="100"/>
        <c:noMultiLvlLbl val="0"/>
      </c:catAx>
      <c:valAx>
        <c:axId val="181130160"/>
        <c:scaling>
          <c:orientation val="minMax"/>
        </c:scaling>
        <c:delete val="0"/>
        <c:axPos val="l"/>
        <c:majorGridlines>
          <c:spPr>
            <a:ln w="6350" cap="flat" cmpd="sng" algn="ctr">
              <a:solidFill>
                <a:schemeClr val="tx1">
                  <a:tint val="75000"/>
                </a:schemeClr>
              </a:solidFill>
              <a:prstDash val="solid"/>
              <a:round/>
            </a:ln>
            <a:effectLst/>
          </c:spPr>
        </c:majorGridlines>
        <c:title>
          <c:tx>
            <c:rich>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s-MX" dirty="0"/>
                  <a:t>Tasa</a:t>
                </a:r>
              </a:p>
            </c:rich>
          </c:tx>
          <c:layout/>
          <c:overlay val="0"/>
          <c:spPr>
            <a:noFill/>
            <a:ln>
              <a:noFill/>
            </a:ln>
            <a:effectLst/>
          </c:spPr>
          <c:txPr>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s-MX"/>
            </a:p>
          </c:txPr>
        </c:title>
        <c:numFmt formatCode="0.0" sourceLinked="1"/>
        <c:majorTickMark val="none"/>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s-MX"/>
          </a:p>
        </c:txPr>
        <c:crossAx val="181129600"/>
        <c:crosses val="autoZero"/>
        <c:crossBetween val="between"/>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s-MX"/>
        </a:p>
      </c:txPr>
    </c:legend>
    <c:plotVisOnly val="1"/>
    <c:dispBlanksAs val="gap"/>
    <c:showDLblsOverMax val="0"/>
  </c:chart>
  <c:spPr>
    <a:noFill/>
    <a:ln w="6350" cap="flat" cmpd="sng" algn="ctr">
      <a:noFill/>
      <a:prstDash val="solid"/>
      <a:miter lim="800000"/>
    </a:ln>
    <a:effectLst/>
  </c:spPr>
  <c:txPr>
    <a:bodyPr/>
    <a:lstStyle/>
    <a:p>
      <a:pPr>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doughnutChart>
        <c:varyColors val="1"/>
        <c:ser>
          <c:idx val="0"/>
          <c:order val="0"/>
          <c:tx>
            <c:strRef>
              <c:f>Hoja1!$B$1</c:f>
              <c:strCache>
                <c:ptCount val="1"/>
                <c:pt idx="0">
                  <c:v>ACTIVIDADES ECONÓMICAS</c:v>
                </c:pt>
              </c:strCache>
            </c:strRef>
          </c:tx>
          <c:dPt>
            <c:idx val="0"/>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1-DF38-49A9-995C-D147351E630D}"/>
              </c:ext>
            </c:extLst>
          </c:dPt>
          <c:dPt>
            <c:idx val="1"/>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3-DF38-49A9-995C-D147351E630D}"/>
              </c:ext>
            </c:extLst>
          </c:dPt>
          <c:dPt>
            <c:idx val="2"/>
            <c:bubble3D val="0"/>
            <c:spPr>
              <a:solidFill>
                <a:schemeClr val="accent6"/>
              </a:solidFill>
              <a:ln w="19050">
                <a:solidFill>
                  <a:schemeClr val="lt1"/>
                </a:solidFill>
              </a:ln>
              <a:effectLst/>
            </c:spPr>
            <c:extLst xmlns:c16r2="http://schemas.microsoft.com/office/drawing/2015/06/chart">
              <c:ext xmlns:c16="http://schemas.microsoft.com/office/drawing/2014/chart" uri="{C3380CC4-5D6E-409C-BE32-E72D297353CC}">
                <c16:uniqueId val="{00000005-DF38-49A9-995C-D147351E630D}"/>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s-MX"/>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15:layout/>
              </c:ext>
            </c:extLst>
          </c:dLbls>
          <c:cat>
            <c:strRef>
              <c:f>Hoja1!$A$2:$A$4</c:f>
              <c:strCache>
                <c:ptCount val="3"/>
                <c:pt idx="0">
                  <c:v>Primario</c:v>
                </c:pt>
                <c:pt idx="1">
                  <c:v>Secundario</c:v>
                </c:pt>
                <c:pt idx="2">
                  <c:v>Terciario</c:v>
                </c:pt>
              </c:strCache>
            </c:strRef>
          </c:cat>
          <c:val>
            <c:numRef>
              <c:f>Hoja1!$B$2:$B$4</c:f>
              <c:numCache>
                <c:formatCode>0.00%</c:formatCode>
                <c:ptCount val="3"/>
                <c:pt idx="0">
                  <c:v>5.79E-2</c:v>
                </c:pt>
                <c:pt idx="1">
                  <c:v>0.33550000000000002</c:v>
                </c:pt>
                <c:pt idx="2">
                  <c:v>0.60599999999999998</c:v>
                </c:pt>
              </c:numCache>
            </c:numRef>
          </c:val>
          <c:extLst xmlns:c16r2="http://schemas.microsoft.com/office/drawing/2015/06/chart">
            <c:ext xmlns:c16="http://schemas.microsoft.com/office/drawing/2014/chart" uri="{C3380CC4-5D6E-409C-BE32-E72D297353CC}">
              <c16:uniqueId val="{00000000-A8FF-4A7D-818F-45F773C3043A}"/>
            </c:ext>
          </c:extLst>
        </c:ser>
        <c:dLbls>
          <c:showLegendKey val="0"/>
          <c:showVal val="0"/>
          <c:showCatName val="0"/>
          <c:showSerName val="0"/>
          <c:showPercent val="1"/>
          <c:showBubbleSize val="0"/>
          <c:showLeaderLines val="1"/>
        </c:dLbls>
        <c:firstSliceAng val="0"/>
        <c:holeSize val="75"/>
      </c:doughnut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1">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8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2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B38D7E-5438-4B7B-81C5-00E3AE787F05}" type="doc">
      <dgm:prSet loTypeId="urn:microsoft.com/office/officeart/2005/8/layout/hList6" loCatId="list" qsTypeId="urn:microsoft.com/office/officeart/2005/8/quickstyle/simple4" qsCatId="simple" csTypeId="urn:microsoft.com/office/officeart/2005/8/colors/colorful4" csCatId="colorful" phldr="1"/>
      <dgm:spPr/>
    </dgm:pt>
    <dgm:pt modelId="{62008680-D260-4CF6-82F9-13960AA85F51}">
      <dgm:prSet phldrT="[Texto]" custT="1"/>
      <dgm:spPr/>
      <dgm:t>
        <a:bodyPr/>
        <a:lstStyle/>
        <a:p>
          <a:r>
            <a:rPr lang="es-ES" sz="2800" dirty="0" smtClean="0"/>
            <a:t>Población Total: </a:t>
          </a:r>
          <a:r>
            <a:rPr lang="es-ES" sz="2400" dirty="0" smtClean="0">
              <a:latin typeface="Arial" panose="020B0604020202020204" pitchFamily="34" charset="0"/>
              <a:cs typeface="Arial" panose="020B0604020202020204" pitchFamily="34" charset="0"/>
            </a:rPr>
            <a:t>4 012 295</a:t>
          </a:r>
          <a:endParaRPr lang="es-ES" sz="2800" dirty="0">
            <a:latin typeface="Arial" panose="020B0604020202020204" pitchFamily="34" charset="0"/>
            <a:cs typeface="Arial" panose="020B0604020202020204" pitchFamily="34" charset="0"/>
          </a:endParaRPr>
        </a:p>
      </dgm:t>
    </dgm:pt>
    <dgm:pt modelId="{A19CD923-8662-4B16-8316-FF245428EEEF}" type="parTrans" cxnId="{7CC520E5-BEC7-45A0-9EA4-AD5E1B28D101}">
      <dgm:prSet/>
      <dgm:spPr/>
      <dgm:t>
        <a:bodyPr/>
        <a:lstStyle/>
        <a:p>
          <a:endParaRPr lang="es-ES"/>
        </a:p>
      </dgm:t>
    </dgm:pt>
    <dgm:pt modelId="{ABE7A0CF-A873-43D6-A80D-0365492501BD}" type="sibTrans" cxnId="{7CC520E5-BEC7-45A0-9EA4-AD5E1B28D101}">
      <dgm:prSet/>
      <dgm:spPr/>
      <dgm:t>
        <a:bodyPr/>
        <a:lstStyle/>
        <a:p>
          <a:endParaRPr lang="es-ES"/>
        </a:p>
      </dgm:t>
    </dgm:pt>
    <dgm:pt modelId="{7118712D-6C37-4472-BBA0-64496EF9F303}">
      <dgm:prSet phldrT="[Texto]" custT="1"/>
      <dgm:spPr/>
      <dgm:t>
        <a:bodyPr/>
        <a:lstStyle/>
        <a:p>
          <a:r>
            <a:rPr lang="es-ES" sz="2800" dirty="0" smtClean="0"/>
            <a:t>Promedio Escolar en años: 7.3 </a:t>
          </a:r>
          <a:endParaRPr lang="es-ES" sz="2800" dirty="0">
            <a:latin typeface="Arial" panose="020B0604020202020204" pitchFamily="34" charset="0"/>
            <a:cs typeface="Arial" panose="020B0604020202020204" pitchFamily="34" charset="0"/>
          </a:endParaRPr>
        </a:p>
      </dgm:t>
    </dgm:pt>
    <dgm:pt modelId="{12291E2A-6E21-4A62-B546-62F06EA1C780}" type="parTrans" cxnId="{B52817CC-D2D9-4DEF-8533-C9E99338B5AD}">
      <dgm:prSet/>
      <dgm:spPr/>
      <dgm:t>
        <a:bodyPr/>
        <a:lstStyle/>
        <a:p>
          <a:endParaRPr lang="es-ES"/>
        </a:p>
      </dgm:t>
    </dgm:pt>
    <dgm:pt modelId="{ADCF83F4-9C44-44EA-AB82-D306CDBA4035}" type="sibTrans" cxnId="{B52817CC-D2D9-4DEF-8533-C9E99338B5AD}">
      <dgm:prSet/>
      <dgm:spPr/>
      <dgm:t>
        <a:bodyPr/>
        <a:lstStyle/>
        <a:p>
          <a:endParaRPr lang="es-ES"/>
        </a:p>
      </dgm:t>
    </dgm:pt>
    <dgm:pt modelId="{78B90662-9920-4734-BAA2-BCF565ED5C95}">
      <dgm:prSet phldrT="[Texto]" custT="1"/>
      <dgm:spPr/>
      <dgm:t>
        <a:bodyPr/>
        <a:lstStyle/>
        <a:p>
          <a:r>
            <a:rPr lang="es-ES" sz="2400" dirty="0" smtClean="0"/>
            <a:t>Porcentaje de urbanización: </a:t>
          </a:r>
          <a:r>
            <a:rPr lang="es-ES" sz="2400" dirty="0" smtClean="0">
              <a:latin typeface="Arial" panose="020B0604020202020204" pitchFamily="34" charset="0"/>
              <a:cs typeface="Arial" panose="020B0604020202020204" pitchFamily="34" charset="0"/>
            </a:rPr>
            <a:t>48.5 %</a:t>
          </a:r>
          <a:endParaRPr lang="es-ES" sz="2400" dirty="0"/>
        </a:p>
      </dgm:t>
    </dgm:pt>
    <dgm:pt modelId="{DD815FD5-1E7A-4A49-A8A7-03A7B0CC460D}" type="parTrans" cxnId="{7C3435D9-8BAE-4A8C-AEF8-04E534EA8AAB}">
      <dgm:prSet/>
      <dgm:spPr/>
      <dgm:t>
        <a:bodyPr/>
        <a:lstStyle/>
        <a:p>
          <a:endParaRPr lang="es-ES"/>
        </a:p>
      </dgm:t>
    </dgm:pt>
    <dgm:pt modelId="{EBC37313-21A6-47B7-9218-2953D8BBA937}" type="sibTrans" cxnId="{7C3435D9-8BAE-4A8C-AEF8-04E534EA8AAB}">
      <dgm:prSet/>
      <dgm:spPr/>
      <dgm:t>
        <a:bodyPr/>
        <a:lstStyle/>
        <a:p>
          <a:endParaRPr lang="es-ES"/>
        </a:p>
      </dgm:t>
    </dgm:pt>
    <dgm:pt modelId="{F4316E79-04AE-4F0B-8A30-32DD28E6191A}">
      <dgm:prSet phldrT="[Texto]"/>
      <dgm:spPr/>
      <dgm:t>
        <a:bodyPr/>
        <a:lstStyle/>
        <a:p>
          <a:r>
            <a:rPr lang="es-MX" dirty="0" smtClean="0"/>
            <a:t>Posición entre las 32 entidades federativas según el Índice de Desarrollo Humano: 30</a:t>
          </a:r>
          <a:endParaRPr lang="es-ES" dirty="0"/>
        </a:p>
      </dgm:t>
    </dgm:pt>
    <dgm:pt modelId="{3EBEF631-49A4-4284-B6A7-5E9E37656124}" type="parTrans" cxnId="{EC2EE419-4F00-44B6-AB8D-0595D5303209}">
      <dgm:prSet/>
      <dgm:spPr/>
      <dgm:t>
        <a:bodyPr/>
        <a:lstStyle/>
        <a:p>
          <a:endParaRPr lang="es-ES"/>
        </a:p>
      </dgm:t>
    </dgm:pt>
    <dgm:pt modelId="{99F93499-41FA-4E94-928A-F3C8378D2588}" type="sibTrans" cxnId="{EC2EE419-4F00-44B6-AB8D-0595D5303209}">
      <dgm:prSet/>
      <dgm:spPr/>
      <dgm:t>
        <a:bodyPr/>
        <a:lstStyle/>
        <a:p>
          <a:endParaRPr lang="es-ES"/>
        </a:p>
      </dgm:t>
    </dgm:pt>
    <dgm:pt modelId="{CCDEDA17-6861-4BAD-95A6-25579A1249FD}" type="pres">
      <dgm:prSet presAssocID="{2FB38D7E-5438-4B7B-81C5-00E3AE787F05}" presName="Name0" presStyleCnt="0">
        <dgm:presLayoutVars>
          <dgm:dir/>
          <dgm:resizeHandles val="exact"/>
        </dgm:presLayoutVars>
      </dgm:prSet>
      <dgm:spPr/>
    </dgm:pt>
    <dgm:pt modelId="{9E739B7B-9780-48B1-A387-C7E22AD6DBB6}" type="pres">
      <dgm:prSet presAssocID="{62008680-D260-4CF6-82F9-13960AA85F51}" presName="node" presStyleLbl="node1" presStyleIdx="0" presStyleCnt="4">
        <dgm:presLayoutVars>
          <dgm:bulletEnabled val="1"/>
        </dgm:presLayoutVars>
      </dgm:prSet>
      <dgm:spPr/>
      <dgm:t>
        <a:bodyPr/>
        <a:lstStyle/>
        <a:p>
          <a:endParaRPr lang="es-MX"/>
        </a:p>
      </dgm:t>
    </dgm:pt>
    <dgm:pt modelId="{4BFF3137-DFF1-4219-A69C-0E3C731E02DA}" type="pres">
      <dgm:prSet presAssocID="{ABE7A0CF-A873-43D6-A80D-0365492501BD}" presName="sibTrans" presStyleCnt="0"/>
      <dgm:spPr/>
    </dgm:pt>
    <dgm:pt modelId="{733E71BC-2D35-47C7-8798-093632DAD68B}" type="pres">
      <dgm:prSet presAssocID="{7118712D-6C37-4472-BBA0-64496EF9F303}" presName="node" presStyleLbl="node1" presStyleIdx="1" presStyleCnt="4">
        <dgm:presLayoutVars>
          <dgm:bulletEnabled val="1"/>
        </dgm:presLayoutVars>
      </dgm:prSet>
      <dgm:spPr/>
      <dgm:t>
        <a:bodyPr/>
        <a:lstStyle/>
        <a:p>
          <a:endParaRPr lang="es-MX"/>
        </a:p>
      </dgm:t>
    </dgm:pt>
    <dgm:pt modelId="{E2075C63-A310-4F2A-82FC-F1D99817C0D3}" type="pres">
      <dgm:prSet presAssocID="{ADCF83F4-9C44-44EA-AB82-D306CDBA4035}" presName="sibTrans" presStyleCnt="0"/>
      <dgm:spPr/>
    </dgm:pt>
    <dgm:pt modelId="{8BE05E40-9780-4CD2-A116-4B48BFF2E413}" type="pres">
      <dgm:prSet presAssocID="{78B90662-9920-4734-BAA2-BCF565ED5C95}" presName="node" presStyleLbl="node1" presStyleIdx="2" presStyleCnt="4">
        <dgm:presLayoutVars>
          <dgm:bulletEnabled val="1"/>
        </dgm:presLayoutVars>
      </dgm:prSet>
      <dgm:spPr/>
      <dgm:t>
        <a:bodyPr/>
        <a:lstStyle/>
        <a:p>
          <a:endParaRPr lang="es-MX"/>
        </a:p>
      </dgm:t>
    </dgm:pt>
    <dgm:pt modelId="{E3174E85-E63E-4C2F-ADA3-C3F4AF1E5AF1}" type="pres">
      <dgm:prSet presAssocID="{EBC37313-21A6-47B7-9218-2953D8BBA937}" presName="sibTrans" presStyleCnt="0"/>
      <dgm:spPr/>
    </dgm:pt>
    <dgm:pt modelId="{6255B841-F93E-4418-8D0F-AB0237AA5A2B}" type="pres">
      <dgm:prSet presAssocID="{F4316E79-04AE-4F0B-8A30-32DD28E6191A}" presName="node" presStyleLbl="node1" presStyleIdx="3" presStyleCnt="4">
        <dgm:presLayoutVars>
          <dgm:bulletEnabled val="1"/>
        </dgm:presLayoutVars>
      </dgm:prSet>
      <dgm:spPr/>
      <dgm:t>
        <a:bodyPr/>
        <a:lstStyle/>
        <a:p>
          <a:endParaRPr lang="es-MX"/>
        </a:p>
      </dgm:t>
    </dgm:pt>
  </dgm:ptLst>
  <dgm:cxnLst>
    <dgm:cxn modelId="{D6A17A16-3EC2-4409-A06F-ACC3771D68EE}" type="presOf" srcId="{7118712D-6C37-4472-BBA0-64496EF9F303}" destId="{733E71BC-2D35-47C7-8798-093632DAD68B}" srcOrd="0" destOrd="0" presId="urn:microsoft.com/office/officeart/2005/8/layout/hList6"/>
    <dgm:cxn modelId="{7CC520E5-BEC7-45A0-9EA4-AD5E1B28D101}" srcId="{2FB38D7E-5438-4B7B-81C5-00E3AE787F05}" destId="{62008680-D260-4CF6-82F9-13960AA85F51}" srcOrd="0" destOrd="0" parTransId="{A19CD923-8662-4B16-8316-FF245428EEEF}" sibTransId="{ABE7A0CF-A873-43D6-A80D-0365492501BD}"/>
    <dgm:cxn modelId="{15A62C77-0F2E-4009-85B8-144E4C114254}" type="presOf" srcId="{78B90662-9920-4734-BAA2-BCF565ED5C95}" destId="{8BE05E40-9780-4CD2-A116-4B48BFF2E413}" srcOrd="0" destOrd="0" presId="urn:microsoft.com/office/officeart/2005/8/layout/hList6"/>
    <dgm:cxn modelId="{7C3435D9-8BAE-4A8C-AEF8-04E534EA8AAB}" srcId="{2FB38D7E-5438-4B7B-81C5-00E3AE787F05}" destId="{78B90662-9920-4734-BAA2-BCF565ED5C95}" srcOrd="2" destOrd="0" parTransId="{DD815FD5-1E7A-4A49-A8A7-03A7B0CC460D}" sibTransId="{EBC37313-21A6-47B7-9218-2953D8BBA937}"/>
    <dgm:cxn modelId="{EC2EE419-4F00-44B6-AB8D-0595D5303209}" srcId="{2FB38D7E-5438-4B7B-81C5-00E3AE787F05}" destId="{F4316E79-04AE-4F0B-8A30-32DD28E6191A}" srcOrd="3" destOrd="0" parTransId="{3EBEF631-49A4-4284-B6A7-5E9E37656124}" sibTransId="{99F93499-41FA-4E94-928A-F3C8378D2588}"/>
    <dgm:cxn modelId="{097F7114-1EEE-4813-8A2E-6A401BC82B3E}" type="presOf" srcId="{F4316E79-04AE-4F0B-8A30-32DD28E6191A}" destId="{6255B841-F93E-4418-8D0F-AB0237AA5A2B}" srcOrd="0" destOrd="0" presId="urn:microsoft.com/office/officeart/2005/8/layout/hList6"/>
    <dgm:cxn modelId="{236E6108-F5F6-4C2D-A860-621B1FFDC082}" type="presOf" srcId="{62008680-D260-4CF6-82F9-13960AA85F51}" destId="{9E739B7B-9780-48B1-A387-C7E22AD6DBB6}" srcOrd="0" destOrd="0" presId="urn:microsoft.com/office/officeart/2005/8/layout/hList6"/>
    <dgm:cxn modelId="{038E825B-7F09-4D0D-BD31-E64652939F2E}" type="presOf" srcId="{2FB38D7E-5438-4B7B-81C5-00E3AE787F05}" destId="{CCDEDA17-6861-4BAD-95A6-25579A1249FD}" srcOrd="0" destOrd="0" presId="urn:microsoft.com/office/officeart/2005/8/layout/hList6"/>
    <dgm:cxn modelId="{B52817CC-D2D9-4DEF-8533-C9E99338B5AD}" srcId="{2FB38D7E-5438-4B7B-81C5-00E3AE787F05}" destId="{7118712D-6C37-4472-BBA0-64496EF9F303}" srcOrd="1" destOrd="0" parTransId="{12291E2A-6E21-4A62-B546-62F06EA1C780}" sibTransId="{ADCF83F4-9C44-44EA-AB82-D306CDBA4035}"/>
    <dgm:cxn modelId="{BB13FE2E-9810-4528-AFA0-537E57B4A2D9}" type="presParOf" srcId="{CCDEDA17-6861-4BAD-95A6-25579A1249FD}" destId="{9E739B7B-9780-48B1-A387-C7E22AD6DBB6}" srcOrd="0" destOrd="0" presId="urn:microsoft.com/office/officeart/2005/8/layout/hList6"/>
    <dgm:cxn modelId="{3744B5A9-E61F-4F2E-AED9-4398B97A2990}" type="presParOf" srcId="{CCDEDA17-6861-4BAD-95A6-25579A1249FD}" destId="{4BFF3137-DFF1-4219-A69C-0E3C731E02DA}" srcOrd="1" destOrd="0" presId="urn:microsoft.com/office/officeart/2005/8/layout/hList6"/>
    <dgm:cxn modelId="{26320FE3-7B9C-453C-94CA-E2605826B52A}" type="presParOf" srcId="{CCDEDA17-6861-4BAD-95A6-25579A1249FD}" destId="{733E71BC-2D35-47C7-8798-093632DAD68B}" srcOrd="2" destOrd="0" presId="urn:microsoft.com/office/officeart/2005/8/layout/hList6"/>
    <dgm:cxn modelId="{E3E0B5CD-F847-4E0F-B69C-8AFF0B6D0FF7}" type="presParOf" srcId="{CCDEDA17-6861-4BAD-95A6-25579A1249FD}" destId="{E2075C63-A310-4F2A-82FC-F1D99817C0D3}" srcOrd="3" destOrd="0" presId="urn:microsoft.com/office/officeart/2005/8/layout/hList6"/>
    <dgm:cxn modelId="{97EC8D72-FFA7-48CE-8BD7-D20A8D01E6A7}" type="presParOf" srcId="{CCDEDA17-6861-4BAD-95A6-25579A1249FD}" destId="{8BE05E40-9780-4CD2-A116-4B48BFF2E413}" srcOrd="4" destOrd="0" presId="urn:microsoft.com/office/officeart/2005/8/layout/hList6"/>
    <dgm:cxn modelId="{98125986-E8B1-480B-A6D8-5CDDD5753602}" type="presParOf" srcId="{CCDEDA17-6861-4BAD-95A6-25579A1249FD}" destId="{E3174E85-E63E-4C2F-ADA3-C3F4AF1E5AF1}" srcOrd="5" destOrd="0" presId="urn:microsoft.com/office/officeart/2005/8/layout/hList6"/>
    <dgm:cxn modelId="{6A82DE76-2D49-43E8-A300-05094C973CF7}" type="presParOf" srcId="{CCDEDA17-6861-4BAD-95A6-25579A1249FD}" destId="{6255B841-F93E-4418-8D0F-AB0237AA5A2B}" srcOrd="6"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739B7B-9780-48B1-A387-C7E22AD6DBB6}">
      <dsp:nvSpPr>
        <dsp:cNvPr id="0" name=""/>
        <dsp:cNvSpPr/>
      </dsp:nvSpPr>
      <dsp:spPr>
        <a:xfrm rot="16200000">
          <a:off x="-461088" y="463299"/>
          <a:ext cx="3096345" cy="2169745"/>
        </a:xfrm>
        <a:prstGeom prst="flowChartManualOperation">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0" rIns="177800" bIns="0" numCol="1" spcCol="1270" anchor="ctr" anchorCtr="0">
          <a:noAutofit/>
        </a:bodyPr>
        <a:lstStyle/>
        <a:p>
          <a:pPr lvl="0" algn="ctr" defTabSz="1244600">
            <a:lnSpc>
              <a:spcPct val="90000"/>
            </a:lnSpc>
            <a:spcBef>
              <a:spcPct val="0"/>
            </a:spcBef>
            <a:spcAft>
              <a:spcPct val="35000"/>
            </a:spcAft>
          </a:pPr>
          <a:r>
            <a:rPr lang="es-ES" sz="2800" kern="1200" dirty="0" smtClean="0"/>
            <a:t>Población Total: </a:t>
          </a:r>
          <a:r>
            <a:rPr lang="es-ES" sz="2400" kern="1200" dirty="0" smtClean="0">
              <a:latin typeface="Arial" panose="020B0604020202020204" pitchFamily="34" charset="0"/>
              <a:cs typeface="Arial" panose="020B0604020202020204" pitchFamily="34" charset="0"/>
            </a:rPr>
            <a:t>4 012 295</a:t>
          </a:r>
          <a:endParaRPr lang="es-ES" sz="2800" kern="1200" dirty="0">
            <a:latin typeface="Arial" panose="020B0604020202020204" pitchFamily="34" charset="0"/>
            <a:cs typeface="Arial" panose="020B0604020202020204" pitchFamily="34" charset="0"/>
          </a:endParaRPr>
        </a:p>
      </dsp:txBody>
      <dsp:txXfrm rot="5400000">
        <a:off x="2212" y="619268"/>
        <a:ext cx="2169745" cy="1857807"/>
      </dsp:txXfrm>
    </dsp:sp>
    <dsp:sp modelId="{733E71BC-2D35-47C7-8798-093632DAD68B}">
      <dsp:nvSpPr>
        <dsp:cNvPr id="0" name=""/>
        <dsp:cNvSpPr/>
      </dsp:nvSpPr>
      <dsp:spPr>
        <a:xfrm rot="16200000">
          <a:off x="1871387" y="463299"/>
          <a:ext cx="3096345" cy="2169745"/>
        </a:xfrm>
        <a:prstGeom prst="flowChartManualOperation">
          <a:avLst/>
        </a:prstGeom>
        <a:gradFill rotWithShape="0">
          <a:gsLst>
            <a:gs pos="0">
              <a:schemeClr val="accent4">
                <a:hueOff val="914518"/>
                <a:satOff val="33067"/>
                <a:lumOff val="-131"/>
                <a:alphaOff val="0"/>
                <a:satMod val="103000"/>
                <a:lumMod val="102000"/>
                <a:tint val="94000"/>
              </a:schemeClr>
            </a:gs>
            <a:gs pos="50000">
              <a:schemeClr val="accent4">
                <a:hueOff val="914518"/>
                <a:satOff val="33067"/>
                <a:lumOff val="-131"/>
                <a:alphaOff val="0"/>
                <a:satMod val="110000"/>
                <a:lumMod val="100000"/>
                <a:shade val="100000"/>
              </a:schemeClr>
            </a:gs>
            <a:gs pos="100000">
              <a:schemeClr val="accent4">
                <a:hueOff val="914518"/>
                <a:satOff val="33067"/>
                <a:lumOff val="-13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0" rIns="177800" bIns="0" numCol="1" spcCol="1270" anchor="ctr" anchorCtr="0">
          <a:noAutofit/>
        </a:bodyPr>
        <a:lstStyle/>
        <a:p>
          <a:pPr lvl="0" algn="ctr" defTabSz="1244600">
            <a:lnSpc>
              <a:spcPct val="90000"/>
            </a:lnSpc>
            <a:spcBef>
              <a:spcPct val="0"/>
            </a:spcBef>
            <a:spcAft>
              <a:spcPct val="35000"/>
            </a:spcAft>
          </a:pPr>
          <a:r>
            <a:rPr lang="es-ES" sz="2800" kern="1200" dirty="0" smtClean="0"/>
            <a:t>Promedio Escolar en años: 7.3 </a:t>
          </a:r>
          <a:endParaRPr lang="es-ES" sz="2800" kern="1200" dirty="0">
            <a:latin typeface="Arial" panose="020B0604020202020204" pitchFamily="34" charset="0"/>
            <a:cs typeface="Arial" panose="020B0604020202020204" pitchFamily="34" charset="0"/>
          </a:endParaRPr>
        </a:p>
      </dsp:txBody>
      <dsp:txXfrm rot="5400000">
        <a:off x="2334687" y="619268"/>
        <a:ext cx="2169745" cy="1857807"/>
      </dsp:txXfrm>
    </dsp:sp>
    <dsp:sp modelId="{8BE05E40-9780-4CD2-A116-4B48BFF2E413}">
      <dsp:nvSpPr>
        <dsp:cNvPr id="0" name=""/>
        <dsp:cNvSpPr/>
      </dsp:nvSpPr>
      <dsp:spPr>
        <a:xfrm rot="16200000">
          <a:off x="4203862" y="463299"/>
          <a:ext cx="3096345" cy="2169745"/>
        </a:xfrm>
        <a:prstGeom prst="flowChartManualOperation">
          <a:avLst/>
        </a:prstGeom>
        <a:gradFill rotWithShape="0">
          <a:gsLst>
            <a:gs pos="0">
              <a:schemeClr val="accent4">
                <a:hueOff val="1829036"/>
                <a:satOff val="66133"/>
                <a:lumOff val="-262"/>
                <a:alphaOff val="0"/>
                <a:satMod val="103000"/>
                <a:lumMod val="102000"/>
                <a:tint val="94000"/>
              </a:schemeClr>
            </a:gs>
            <a:gs pos="50000">
              <a:schemeClr val="accent4">
                <a:hueOff val="1829036"/>
                <a:satOff val="66133"/>
                <a:lumOff val="-262"/>
                <a:alphaOff val="0"/>
                <a:satMod val="110000"/>
                <a:lumMod val="100000"/>
                <a:shade val="100000"/>
              </a:schemeClr>
            </a:gs>
            <a:gs pos="100000">
              <a:schemeClr val="accent4">
                <a:hueOff val="1829036"/>
                <a:satOff val="66133"/>
                <a:lumOff val="-26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0" tIns="0" rIns="152400" bIns="0" numCol="1" spcCol="1270" anchor="ctr" anchorCtr="0">
          <a:noAutofit/>
        </a:bodyPr>
        <a:lstStyle/>
        <a:p>
          <a:pPr lvl="0" algn="ctr" defTabSz="1066800">
            <a:lnSpc>
              <a:spcPct val="90000"/>
            </a:lnSpc>
            <a:spcBef>
              <a:spcPct val="0"/>
            </a:spcBef>
            <a:spcAft>
              <a:spcPct val="35000"/>
            </a:spcAft>
          </a:pPr>
          <a:r>
            <a:rPr lang="es-ES" sz="2400" kern="1200" dirty="0" smtClean="0"/>
            <a:t>Porcentaje de urbanización: </a:t>
          </a:r>
          <a:r>
            <a:rPr lang="es-ES" sz="2400" kern="1200" dirty="0" smtClean="0">
              <a:latin typeface="Arial" panose="020B0604020202020204" pitchFamily="34" charset="0"/>
              <a:cs typeface="Arial" panose="020B0604020202020204" pitchFamily="34" charset="0"/>
            </a:rPr>
            <a:t>48.5 %</a:t>
          </a:r>
          <a:endParaRPr lang="es-ES" sz="2400" kern="1200" dirty="0"/>
        </a:p>
      </dsp:txBody>
      <dsp:txXfrm rot="5400000">
        <a:off x="4667162" y="619268"/>
        <a:ext cx="2169745" cy="1857807"/>
      </dsp:txXfrm>
    </dsp:sp>
    <dsp:sp modelId="{6255B841-F93E-4418-8D0F-AB0237AA5A2B}">
      <dsp:nvSpPr>
        <dsp:cNvPr id="0" name=""/>
        <dsp:cNvSpPr/>
      </dsp:nvSpPr>
      <dsp:spPr>
        <a:xfrm rot="16200000">
          <a:off x="6536338" y="463299"/>
          <a:ext cx="3096345" cy="2169745"/>
        </a:xfrm>
        <a:prstGeom prst="flowChartManualOperation">
          <a:avLst/>
        </a:prstGeom>
        <a:gradFill rotWithShape="0">
          <a:gsLst>
            <a:gs pos="0">
              <a:schemeClr val="accent4">
                <a:hueOff val="2743554"/>
                <a:satOff val="99200"/>
                <a:lumOff val="-393"/>
                <a:alphaOff val="0"/>
                <a:satMod val="103000"/>
                <a:lumMod val="102000"/>
                <a:tint val="94000"/>
              </a:schemeClr>
            </a:gs>
            <a:gs pos="50000">
              <a:schemeClr val="accent4">
                <a:hueOff val="2743554"/>
                <a:satOff val="99200"/>
                <a:lumOff val="-393"/>
                <a:alphaOff val="0"/>
                <a:satMod val="110000"/>
                <a:lumMod val="100000"/>
                <a:shade val="100000"/>
              </a:schemeClr>
            </a:gs>
            <a:gs pos="100000">
              <a:schemeClr val="accent4">
                <a:hueOff val="2743554"/>
                <a:satOff val="99200"/>
                <a:lumOff val="-393"/>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9700" tIns="0" rIns="141139" bIns="0" numCol="1" spcCol="1270" anchor="ctr" anchorCtr="0">
          <a:noAutofit/>
        </a:bodyPr>
        <a:lstStyle/>
        <a:p>
          <a:pPr lvl="0" algn="ctr" defTabSz="977900">
            <a:lnSpc>
              <a:spcPct val="90000"/>
            </a:lnSpc>
            <a:spcBef>
              <a:spcPct val="0"/>
            </a:spcBef>
            <a:spcAft>
              <a:spcPct val="35000"/>
            </a:spcAft>
          </a:pPr>
          <a:r>
            <a:rPr lang="es-MX" sz="2200" kern="1200" dirty="0" smtClean="0"/>
            <a:t>Posición entre las 32 entidades federativas según el Índice de Desarrollo Humano: 30</a:t>
          </a:r>
          <a:endParaRPr lang="es-ES" sz="2200" kern="1200" dirty="0"/>
        </a:p>
      </dsp:txBody>
      <dsp:txXfrm rot="5400000">
        <a:off x="6999638" y="619268"/>
        <a:ext cx="2169745" cy="1857807"/>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s-ES" dirty="0"/>
          </a:p>
        </p:txBody>
      </p:sp>
      <p:sp>
        <p:nvSpPr>
          <p:cNvPr id="3" name="Marcador de posición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C2446EEE-9F74-414C-8CF3-76F72C6C9CBB}" type="datetime1">
              <a:rPr lang="es-ES" smtClean="0"/>
              <a:t>17/09/2018</a:t>
            </a:fld>
            <a:endParaRPr lang="es-ES" dirty="0"/>
          </a:p>
        </p:txBody>
      </p:sp>
      <p:sp>
        <p:nvSpPr>
          <p:cNvPr id="4" name="Marcador de posición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posición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A850423A-8BCE-448E-A97B-03A88B2B12C1}" type="slidenum">
              <a:rPr lang="es-ES"/>
              <a:t>‹Nº›</a:t>
            </a:fld>
            <a:endParaRPr lang="es-ES" dirty="0"/>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posición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848FC2AD-8B93-45A4-8827-85E82B2F4F55}" type="datetime1">
              <a:rPr lang="es-ES" noProof="0" smtClean="0"/>
              <a:t>17/09/2018</a:t>
            </a:fld>
            <a:endParaRPr lang="es-ES" noProof="0" dirty="0"/>
          </a:p>
        </p:txBody>
      </p:sp>
      <p:sp>
        <p:nvSpPr>
          <p:cNvPr id="4" name="Marcador de posición de imagen de diapositiva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posición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noProof="0" dirty="0"/>
              <a:t>Editar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osición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posición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01F2A70B-78F2-4DCF-B53B-C990D2FAFB8A}" type="slidenum">
              <a:rPr lang="es-ES" noProof="0"/>
              <a:t>‹Nº›</a:t>
            </a:fld>
            <a:endParaRPr lang="es-ES" noProof="0" dirty="0"/>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a:t>Se presenta la información requerida que permite la correcta </a:t>
            </a:r>
            <a:r>
              <a:rPr lang="es-MX" dirty="0" smtClean="0"/>
              <a:t>identificación</a:t>
            </a:r>
            <a:r>
              <a:rPr lang="es-MX" baseline="0" dirty="0" smtClean="0"/>
              <a:t> </a:t>
            </a:r>
            <a:r>
              <a:rPr lang="es-MX" dirty="0" smtClean="0"/>
              <a:t>de las diapositivas a utilizar en la asignatura Estructura</a:t>
            </a:r>
            <a:r>
              <a:rPr lang="es-MX" baseline="0" dirty="0" smtClean="0"/>
              <a:t> Económica Regional. Se desarrolla el tema 6 “Curvas de Localización”</a:t>
            </a:r>
            <a:r>
              <a:rPr lang="es-MX" dirty="0" smtClean="0"/>
              <a:t> que</a:t>
            </a:r>
            <a:r>
              <a:rPr lang="es-MX" baseline="0" dirty="0" smtClean="0"/>
              <a:t> pertenece a</a:t>
            </a:r>
            <a:r>
              <a:rPr lang="es-MX" dirty="0" smtClean="0"/>
              <a:t> </a:t>
            </a:r>
            <a:r>
              <a:rPr lang="es-MX" dirty="0"/>
              <a:t>la </a:t>
            </a:r>
            <a:r>
              <a:rPr lang="es-MX" dirty="0" smtClean="0"/>
              <a:t>unidad 3</a:t>
            </a:r>
            <a:r>
              <a:rPr lang="es-MX" baseline="0" dirty="0" smtClean="0"/>
              <a:t> en donde el alumno </a:t>
            </a:r>
            <a:r>
              <a:rPr lang="es-MX" sz="1200" baseline="0" dirty="0" smtClean="0"/>
              <a:t>i</a:t>
            </a:r>
            <a:r>
              <a:rPr lang="es-MX" sz="1200" dirty="0" smtClean="0"/>
              <a:t>dentificará las características económicas en el territorio, mediante la aplicación de técnicas y modelos de análisis regionales, en busca de condiciones equitativas de crecimiento. </a:t>
            </a:r>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a:t>
            </a:fld>
            <a:endParaRPr lang="es-MX" dirty="0"/>
          </a:p>
        </p:txBody>
      </p:sp>
    </p:spTree>
    <p:extLst>
      <p:ext uri="{BB962C8B-B14F-4D97-AF65-F5344CB8AC3E}">
        <p14:creationId xmlns:p14="http://schemas.microsoft.com/office/powerpoint/2010/main" val="31684973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muestra el orden en que se deben de acomodar los datos para poder dar una interpretación a los resultados.</a:t>
            </a:r>
            <a:r>
              <a:rPr lang="es-MX" baseline="0" dirty="0" smtClean="0"/>
              <a:t> Esto a</a:t>
            </a:r>
            <a:r>
              <a:rPr lang="es-MX" dirty="0" smtClean="0"/>
              <a:t> través de la generación de las curvas de localización.</a:t>
            </a:r>
            <a:endParaRPr lang="es-MX" dirty="0"/>
          </a:p>
        </p:txBody>
      </p:sp>
      <p:sp>
        <p:nvSpPr>
          <p:cNvPr id="4" name="Marcador de número de diapositiva 3"/>
          <p:cNvSpPr>
            <a:spLocks noGrp="1"/>
          </p:cNvSpPr>
          <p:nvPr>
            <p:ph type="sldNum" sz="quarter" idx="10"/>
          </p:nvPr>
        </p:nvSpPr>
        <p:spPr/>
        <p:txBody>
          <a:bodyPr/>
          <a:lstStyle/>
          <a:p>
            <a:pPr rtl="0"/>
            <a:fld id="{01F2A70B-78F2-4DCF-B53B-C990D2FAFB8A}" type="slidenum">
              <a:rPr lang="es-ES" noProof="0" smtClean="0"/>
              <a:t>10</a:t>
            </a:fld>
            <a:endParaRPr lang="es-ES" noProof="0" dirty="0"/>
          </a:p>
        </p:txBody>
      </p:sp>
    </p:spTree>
    <p:extLst>
      <p:ext uri="{BB962C8B-B14F-4D97-AF65-F5344CB8AC3E}">
        <p14:creationId xmlns:p14="http://schemas.microsoft.com/office/powerpoint/2010/main" val="34359647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Continúa la segunda parte de la presentación. En este apartado se muestran las características sociales y económicas del Estado de Oaxaca.</a:t>
            </a:r>
            <a:endParaRPr lang="es-MX" dirty="0"/>
          </a:p>
        </p:txBody>
      </p:sp>
      <p:sp>
        <p:nvSpPr>
          <p:cNvPr id="4" name="Marcador de número de diapositiva 3"/>
          <p:cNvSpPr>
            <a:spLocks noGrp="1"/>
          </p:cNvSpPr>
          <p:nvPr>
            <p:ph type="sldNum" sz="quarter" idx="10"/>
          </p:nvPr>
        </p:nvSpPr>
        <p:spPr/>
        <p:txBody>
          <a:bodyPr/>
          <a:lstStyle/>
          <a:p>
            <a:pPr rtl="0"/>
            <a:fld id="{01F2A70B-78F2-4DCF-B53B-C990D2FAFB8A}" type="slidenum">
              <a:rPr lang="es-ES" noProof="0" smtClean="0"/>
              <a:t>11</a:t>
            </a:fld>
            <a:endParaRPr lang="es-ES" noProof="0" dirty="0"/>
          </a:p>
        </p:txBody>
      </p:sp>
    </p:spTree>
    <p:extLst>
      <p:ext uri="{BB962C8B-B14F-4D97-AF65-F5344CB8AC3E}">
        <p14:creationId xmlns:p14="http://schemas.microsoft.com/office/powerpoint/2010/main" val="33782125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a:t>Se mencionan las características del Estado de Oaxaca en relación a su población</a:t>
            </a:r>
            <a:r>
              <a:rPr lang="es-MX" dirty="0" smtClean="0"/>
              <a:t>, promedio escolar, </a:t>
            </a:r>
            <a:r>
              <a:rPr lang="es-MX" dirty="0"/>
              <a:t>grado de </a:t>
            </a:r>
            <a:r>
              <a:rPr lang="es-MX" dirty="0" smtClean="0"/>
              <a:t>urbanización</a:t>
            </a:r>
            <a:r>
              <a:rPr lang="es-MX" baseline="0" dirty="0" smtClean="0"/>
              <a:t> y </a:t>
            </a:r>
            <a:r>
              <a:rPr lang="es-MX" dirty="0" smtClean="0"/>
              <a:t>posición del Estado</a:t>
            </a:r>
            <a:r>
              <a:rPr lang="es-MX" baseline="0" dirty="0" smtClean="0"/>
              <a:t> basado en el</a:t>
            </a:r>
            <a:r>
              <a:rPr lang="es-MX" dirty="0" smtClean="0"/>
              <a:t> IDH comparado con las otras entidades. Cabe</a:t>
            </a:r>
            <a:r>
              <a:rPr lang="es-MX" baseline="0" dirty="0" smtClean="0"/>
              <a:t> mencionar que </a:t>
            </a:r>
            <a:r>
              <a:rPr lang="es-MX" dirty="0" smtClean="0"/>
              <a:t>Oaxaca es el quinto Estado más grande de la República.</a:t>
            </a:r>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12</a:t>
            </a:fld>
            <a:endParaRPr lang="es-MX" dirty="0"/>
          </a:p>
        </p:txBody>
      </p:sp>
    </p:spTree>
    <p:extLst>
      <p:ext uri="{BB962C8B-B14F-4D97-AF65-F5344CB8AC3E}">
        <p14:creationId xmlns:p14="http://schemas.microsoft.com/office/powerpoint/2010/main" val="16964905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observa que predomina el personal ocupado con primaria terminada. Lo cual tiene lógica, pues </a:t>
            </a:r>
            <a:r>
              <a:rPr lang="es-MX" dirty="0" smtClean="0"/>
              <a:t>el</a:t>
            </a:r>
            <a:r>
              <a:rPr lang="es-MX" baseline="0" dirty="0" smtClean="0"/>
              <a:t> </a:t>
            </a:r>
            <a:r>
              <a:rPr lang="es-MX" dirty="0" smtClean="0"/>
              <a:t>promedio </a:t>
            </a:r>
            <a:r>
              <a:rPr lang="es-MX" dirty="0"/>
              <a:t>escolar de la población del Estado es de 7 años aproximadamente.</a:t>
            </a:r>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13</a:t>
            </a:fld>
            <a:endParaRPr lang="es-MX" dirty="0"/>
          </a:p>
        </p:txBody>
      </p:sp>
    </p:spTree>
    <p:extLst>
      <p:ext uri="{BB962C8B-B14F-4D97-AF65-F5344CB8AC3E}">
        <p14:creationId xmlns:p14="http://schemas.microsoft.com/office/powerpoint/2010/main" val="310427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realiza un comparativo entre los Estados en cuanto a  la cantidad de Producción Bruta Total. Oaxaca tiene una participación en el PIB Nacional  del 1.6%</a:t>
            </a:r>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14</a:t>
            </a:fld>
            <a:endParaRPr lang="es-MX" dirty="0"/>
          </a:p>
        </p:txBody>
      </p:sp>
    </p:spTree>
    <p:extLst>
      <p:ext uri="{BB962C8B-B14F-4D97-AF65-F5344CB8AC3E}">
        <p14:creationId xmlns:p14="http://schemas.microsoft.com/office/powerpoint/2010/main" val="19906937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kern="1200" dirty="0" smtClean="0">
                <a:solidFill>
                  <a:schemeClr val="tx1"/>
                </a:solidFill>
                <a:effectLst/>
                <a:latin typeface="+mn-lt"/>
                <a:ea typeface="+mn-ea"/>
                <a:cs typeface="+mn-cs"/>
              </a:rPr>
              <a:t>Si </a:t>
            </a:r>
            <a:r>
              <a:rPr lang="es-MX" sz="1200" kern="1200" dirty="0">
                <a:solidFill>
                  <a:schemeClr val="tx1"/>
                </a:solidFill>
                <a:effectLst/>
                <a:latin typeface="+mn-lt"/>
                <a:ea typeface="+mn-ea"/>
                <a:cs typeface="+mn-cs"/>
              </a:rPr>
              <a:t>bien, el </a:t>
            </a:r>
            <a:r>
              <a:rPr lang="es-MX" sz="1200" kern="1200" dirty="0" smtClean="0">
                <a:solidFill>
                  <a:schemeClr val="tx1"/>
                </a:solidFill>
                <a:effectLst/>
                <a:latin typeface="+mn-lt"/>
                <a:ea typeface="+mn-ea"/>
                <a:cs typeface="+mn-cs"/>
              </a:rPr>
              <a:t>sector </a:t>
            </a:r>
            <a:r>
              <a:rPr lang="es-MX" sz="1200" kern="1200" dirty="0">
                <a:solidFill>
                  <a:schemeClr val="tx1"/>
                </a:solidFill>
                <a:effectLst/>
                <a:latin typeface="+mn-lt"/>
                <a:ea typeface="+mn-ea"/>
                <a:cs typeface="+mn-cs"/>
              </a:rPr>
              <a:t>primario a nivel estatal no representa gran porcentaje si lo hace a nivel nacional, pues el Estado es productor de  maíz, sorgo, cacahuate, alfalfa, frijol, alpiste, café, trigo, arroz, ajonjolí, cebada, caña de azúcar, piña, algodón, copra, limón, tamarindo, plátano, piña, naranja, mango, papaya, sandía, toronja, ciruela, manzana, tuna, durazno, aguacate y </a:t>
            </a:r>
            <a:r>
              <a:rPr lang="es-MX" sz="1200" kern="1200" dirty="0" smtClean="0">
                <a:solidFill>
                  <a:schemeClr val="tx1"/>
                </a:solidFill>
                <a:effectLst/>
                <a:latin typeface="+mn-lt"/>
                <a:ea typeface="+mn-ea"/>
                <a:cs typeface="+mn-cs"/>
              </a:rPr>
              <a:t>nuez.</a:t>
            </a:r>
            <a:endParaRPr lang="es-MX"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MX" sz="1200" kern="1200" dirty="0">
              <a:solidFill>
                <a:schemeClr val="tx1"/>
              </a:solidFill>
              <a:effectLst/>
              <a:latin typeface="+mn-lt"/>
              <a:ea typeface="+mn-ea"/>
              <a:cs typeface="+mn-cs"/>
            </a:endParaRPr>
          </a:p>
          <a:p>
            <a:endParaRPr lang="es-MX" dirty="0"/>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15</a:t>
            </a:fld>
            <a:endParaRPr lang="es-MX" dirty="0"/>
          </a:p>
        </p:txBody>
      </p:sp>
    </p:spTree>
    <p:extLst>
      <p:ext uri="{BB962C8B-B14F-4D97-AF65-F5344CB8AC3E}">
        <p14:creationId xmlns:p14="http://schemas.microsoft.com/office/powerpoint/2010/main" val="20165371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dirty="0" smtClean="0">
                <a:latin typeface="Calibri" panose="020F0502020204030204" pitchFamily="34" charset="0"/>
                <a:ea typeface="SimSun" panose="02010600030101010101" pitchFamily="2" charset="-122"/>
                <a:cs typeface="Arial" panose="020B0604020202020204" pitchFamily="34" charset="0"/>
              </a:rPr>
              <a:t>Se observa que el comportamiento económico de Oaxaca es muy susceptible al comportamiento nacional y reflejo de una dependencia hacia otros ingresos.</a:t>
            </a:r>
            <a:endParaRPr lang="es-MX" dirty="0" smtClean="0">
              <a:effectLst/>
              <a:latin typeface="Calibri" panose="020F0502020204030204" pitchFamily="34" charset="0"/>
              <a:ea typeface="SimSun" panose="02010600030101010101" pitchFamily="2" charset="-122"/>
              <a:cs typeface="Arial" panose="020B0604020202020204" pitchFamily="34" charset="0"/>
            </a:endParaRPr>
          </a:p>
          <a:p>
            <a:endParaRPr lang="es-MX" dirty="0"/>
          </a:p>
        </p:txBody>
      </p:sp>
      <p:sp>
        <p:nvSpPr>
          <p:cNvPr id="4" name="Marcador de número de diapositiva 3"/>
          <p:cNvSpPr>
            <a:spLocks noGrp="1"/>
          </p:cNvSpPr>
          <p:nvPr>
            <p:ph type="sldNum" sz="quarter" idx="10"/>
          </p:nvPr>
        </p:nvSpPr>
        <p:spPr/>
        <p:txBody>
          <a:bodyPr/>
          <a:lstStyle/>
          <a:p>
            <a:pPr rtl="0"/>
            <a:fld id="{01F2A70B-78F2-4DCF-B53B-C990D2FAFB8A}" type="slidenum">
              <a:rPr lang="es-ES" noProof="0" smtClean="0"/>
              <a:t>16</a:t>
            </a:fld>
            <a:endParaRPr lang="es-ES" noProof="0" dirty="0"/>
          </a:p>
        </p:txBody>
      </p:sp>
    </p:spTree>
    <p:extLst>
      <p:ext uri="{BB962C8B-B14F-4D97-AF65-F5344CB8AC3E}">
        <p14:creationId xmlns:p14="http://schemas.microsoft.com/office/powerpoint/2010/main" val="29141847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muestra participación que tiene cada sector en el PIB  de Oaxaca expresada en porcentaje la . Las actividades que más aportan son las que pertenecen al sector secundario e industrial.</a:t>
            </a:r>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17</a:t>
            </a:fld>
            <a:endParaRPr lang="es-MX" dirty="0"/>
          </a:p>
        </p:txBody>
      </p:sp>
    </p:spTree>
    <p:extLst>
      <p:ext uri="{BB962C8B-B14F-4D97-AF65-F5344CB8AC3E}">
        <p14:creationId xmlns:p14="http://schemas.microsoft.com/office/powerpoint/2010/main" val="24324828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presentas las actividades del municipio que generan un mayor valor agregado</a:t>
            </a:r>
          </a:p>
        </p:txBody>
      </p:sp>
      <p:sp>
        <p:nvSpPr>
          <p:cNvPr id="4" name="Marcador de número de diapositiva 3"/>
          <p:cNvSpPr>
            <a:spLocks noGrp="1"/>
          </p:cNvSpPr>
          <p:nvPr>
            <p:ph type="sldNum" sz="quarter" idx="10"/>
          </p:nvPr>
        </p:nvSpPr>
        <p:spPr/>
        <p:txBody>
          <a:bodyPr/>
          <a:lstStyle/>
          <a:p>
            <a:fld id="{C51ED523-0AC3-4DE0-A1CC-BCC34F4BC22B}" type="slidenum">
              <a:rPr lang="es-MX" smtClean="0"/>
              <a:t>18</a:t>
            </a:fld>
            <a:endParaRPr lang="es-MX" dirty="0"/>
          </a:p>
        </p:txBody>
      </p:sp>
    </p:spTree>
    <p:extLst>
      <p:ext uri="{BB962C8B-B14F-4D97-AF65-F5344CB8AC3E}">
        <p14:creationId xmlns:p14="http://schemas.microsoft.com/office/powerpoint/2010/main" val="20502548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presenta un resumen de</a:t>
            </a:r>
            <a:r>
              <a:rPr lang="es-MX" baseline="0" dirty="0" smtClean="0"/>
              <a:t> las características del Estado.</a:t>
            </a:r>
            <a:endParaRPr lang="es-MX" dirty="0"/>
          </a:p>
        </p:txBody>
      </p:sp>
      <p:sp>
        <p:nvSpPr>
          <p:cNvPr id="4" name="Marcador de número de diapositiva 3"/>
          <p:cNvSpPr>
            <a:spLocks noGrp="1"/>
          </p:cNvSpPr>
          <p:nvPr>
            <p:ph type="sldNum" sz="quarter" idx="10"/>
          </p:nvPr>
        </p:nvSpPr>
        <p:spPr/>
        <p:txBody>
          <a:bodyPr/>
          <a:lstStyle/>
          <a:p>
            <a:pPr rtl="0"/>
            <a:fld id="{01F2A70B-78F2-4DCF-B53B-C990D2FAFB8A}" type="slidenum">
              <a:rPr lang="es-ES" noProof="0" smtClean="0"/>
              <a:t>19</a:t>
            </a:fld>
            <a:endParaRPr lang="es-ES" noProof="0" dirty="0"/>
          </a:p>
        </p:txBody>
      </p:sp>
    </p:spTree>
    <p:extLst>
      <p:ext uri="{BB962C8B-B14F-4D97-AF65-F5344CB8AC3E}">
        <p14:creationId xmlns:p14="http://schemas.microsoft.com/office/powerpoint/2010/main" val="23339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 hace mención del objetivo de la elaboración del presente material.</a:t>
            </a:r>
            <a:r>
              <a:rPr lang="es-MX" baseline="0" dirty="0" smtClean="0"/>
              <a:t> La expectativa es</a:t>
            </a:r>
            <a:r>
              <a:rPr lang="es-MX" dirty="0" smtClean="0"/>
              <a:t> despertar el interés del alumno </a:t>
            </a:r>
            <a:r>
              <a:rPr lang="es-MX" baseline="0" dirty="0" smtClean="0"/>
              <a:t>que esta inscrito en la unidad de aprendizaje de Estructura Económica Regional. La exposición </a:t>
            </a:r>
            <a:r>
              <a:rPr lang="es-MX" dirty="0" smtClean="0"/>
              <a:t>corresponde a la unidad</a:t>
            </a:r>
            <a:r>
              <a:rPr lang="es-MX" baseline="0" dirty="0" smtClean="0"/>
              <a:t> de competencia tres en donde el alumno </a:t>
            </a:r>
            <a:r>
              <a:rPr lang="es-MX" sz="1200" b="0" i="0" u="none" strike="noStrike" kern="1200" baseline="0" dirty="0" smtClean="0">
                <a:solidFill>
                  <a:schemeClr val="tx1"/>
                </a:solidFill>
                <a:latin typeface="+mn-lt"/>
                <a:ea typeface="+mn-ea"/>
                <a:cs typeface="+mn-cs"/>
              </a:rPr>
              <a:t>identificará las características económicas en el territorio, mediante la aplicación de técnicas y modelos de análisis regionales, en busca de condiciones equitativas de crecimiento exponiendo </a:t>
            </a:r>
            <a:r>
              <a:rPr lang="es-MX" baseline="0" dirty="0" smtClean="0"/>
              <a:t>el </a:t>
            </a:r>
            <a:r>
              <a:rPr lang="es-MX" dirty="0" smtClean="0"/>
              <a:t>tema seis: Curvas de Localización.</a:t>
            </a:r>
          </a:p>
          <a:p>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2</a:t>
            </a:fld>
            <a:endParaRPr lang="es-ES" dirty="0"/>
          </a:p>
        </p:txBody>
      </p:sp>
    </p:spTree>
    <p:extLst>
      <p:ext uri="{BB962C8B-B14F-4D97-AF65-F5344CB8AC3E}">
        <p14:creationId xmlns:p14="http://schemas.microsoft.com/office/powerpoint/2010/main" val="15317432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a:t>
            </a:r>
            <a:r>
              <a:rPr lang="es-MX" baseline="0" dirty="0" smtClean="0"/>
              <a:t> presenta la tercera y última </a:t>
            </a:r>
            <a:r>
              <a:rPr lang="es-MX" dirty="0" smtClean="0"/>
              <a:t>parte de la presentación. En este apartado se</a:t>
            </a:r>
            <a:r>
              <a:rPr lang="es-MX" baseline="0" dirty="0" smtClean="0"/>
              <a:t> aplica la teoría vista anteriormente para poder realizar las curvas de localización.</a:t>
            </a:r>
            <a:endParaRPr lang="es-MX" dirty="0"/>
          </a:p>
        </p:txBody>
      </p:sp>
      <p:sp>
        <p:nvSpPr>
          <p:cNvPr id="4" name="Marcador de número de diapositiva 3"/>
          <p:cNvSpPr>
            <a:spLocks noGrp="1"/>
          </p:cNvSpPr>
          <p:nvPr>
            <p:ph type="sldNum" sz="quarter" idx="10"/>
          </p:nvPr>
        </p:nvSpPr>
        <p:spPr/>
        <p:txBody>
          <a:bodyPr/>
          <a:lstStyle/>
          <a:p>
            <a:pPr rtl="0"/>
            <a:fld id="{01F2A70B-78F2-4DCF-B53B-C990D2FAFB8A}" type="slidenum">
              <a:rPr lang="es-ES" noProof="0" smtClean="0"/>
              <a:t>20</a:t>
            </a:fld>
            <a:endParaRPr lang="es-ES" noProof="0" dirty="0"/>
          </a:p>
        </p:txBody>
      </p:sp>
    </p:spTree>
    <p:extLst>
      <p:ext uri="{BB962C8B-B14F-4D97-AF65-F5344CB8AC3E}">
        <p14:creationId xmlns:p14="http://schemas.microsoft.com/office/powerpoint/2010/main" val="38368290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muestran los valores</a:t>
            </a:r>
            <a:r>
              <a:rPr lang="es-MX" baseline="0" dirty="0" smtClean="0"/>
              <a:t> del coeficiente de localización que obtuvieron los municipios más representativos del Estado de Oaxaca en cada sector. La variable que se utiliza es: Población ocupada.</a:t>
            </a:r>
            <a:endParaRPr lang="es-MX" dirty="0"/>
          </a:p>
        </p:txBody>
      </p:sp>
      <p:sp>
        <p:nvSpPr>
          <p:cNvPr id="4" name="Marcador de número de diapositiva 3"/>
          <p:cNvSpPr>
            <a:spLocks noGrp="1"/>
          </p:cNvSpPr>
          <p:nvPr>
            <p:ph type="sldNum" sz="quarter" idx="10"/>
          </p:nvPr>
        </p:nvSpPr>
        <p:spPr/>
        <p:txBody>
          <a:bodyPr/>
          <a:lstStyle/>
          <a:p>
            <a:pPr rtl="0"/>
            <a:fld id="{01F2A70B-78F2-4DCF-B53B-C990D2FAFB8A}" type="slidenum">
              <a:rPr lang="es-ES" noProof="0" smtClean="0"/>
              <a:t>21</a:t>
            </a:fld>
            <a:endParaRPr lang="es-ES" noProof="0" dirty="0"/>
          </a:p>
        </p:txBody>
      </p:sp>
    </p:spTree>
    <p:extLst>
      <p:ext uri="{BB962C8B-B14F-4D97-AF65-F5344CB8AC3E}">
        <p14:creationId xmlns:p14="http://schemas.microsoft.com/office/powerpoint/2010/main" val="35406404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presentan</a:t>
            </a:r>
            <a:r>
              <a:rPr lang="es-MX" baseline="0" dirty="0" smtClean="0"/>
              <a:t> los valores ordenados de acuerdo con la teoría presentada anteriormente.  La metodología  anterior también aplica para valores de valor agregado. Por lo que en las siguientes diapositivas sólo se muestran resultados.</a:t>
            </a:r>
            <a:endParaRPr lang="es-MX" dirty="0"/>
          </a:p>
        </p:txBody>
      </p:sp>
      <p:sp>
        <p:nvSpPr>
          <p:cNvPr id="4" name="Marcador de número de diapositiva 3"/>
          <p:cNvSpPr>
            <a:spLocks noGrp="1"/>
          </p:cNvSpPr>
          <p:nvPr>
            <p:ph type="sldNum" sz="quarter" idx="10"/>
          </p:nvPr>
        </p:nvSpPr>
        <p:spPr/>
        <p:txBody>
          <a:bodyPr/>
          <a:lstStyle/>
          <a:p>
            <a:pPr rtl="0"/>
            <a:fld id="{01F2A70B-78F2-4DCF-B53B-C990D2FAFB8A}" type="slidenum">
              <a:rPr lang="es-ES" noProof="0" smtClean="0"/>
              <a:t>22</a:t>
            </a:fld>
            <a:endParaRPr lang="es-ES" noProof="0" dirty="0"/>
          </a:p>
        </p:txBody>
      </p:sp>
    </p:spTree>
    <p:extLst>
      <p:ext uri="{BB962C8B-B14F-4D97-AF65-F5344CB8AC3E}">
        <p14:creationId xmlns:p14="http://schemas.microsoft.com/office/powerpoint/2010/main" val="16928113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Se muestra</a:t>
            </a:r>
            <a:r>
              <a:rPr lang="es-MX" baseline="0" dirty="0" smtClean="0"/>
              <a:t> un comparativo entre el año 2009 y 2014 de los municipios más representativos del Estado en el sector primario. E</a:t>
            </a:r>
            <a:r>
              <a:rPr lang="es-MX" dirty="0" smtClean="0"/>
              <a:t>n el municipio Villa Sola de Vega (277), la especialización en el sector terciario junto con el crecimiento del sector primario que se ha mantenido constante durante 5 años situaciones han facilitado que el municipio concentre la mayor cantidad</a:t>
            </a:r>
            <a:r>
              <a:rPr lang="es-MX" baseline="0" dirty="0" smtClean="0"/>
              <a:t> de empleos.</a:t>
            </a:r>
          </a:p>
          <a:p>
            <a:endParaRPr lang="es-MX" dirty="0"/>
          </a:p>
        </p:txBody>
      </p:sp>
      <p:sp>
        <p:nvSpPr>
          <p:cNvPr id="4" name="Marcador de número de diapositiva 3"/>
          <p:cNvSpPr>
            <a:spLocks noGrp="1"/>
          </p:cNvSpPr>
          <p:nvPr>
            <p:ph type="sldNum" sz="quarter" idx="10"/>
          </p:nvPr>
        </p:nvSpPr>
        <p:spPr/>
        <p:txBody>
          <a:bodyPr/>
          <a:lstStyle/>
          <a:p>
            <a:pPr rtl="0"/>
            <a:fld id="{01F2A70B-78F2-4DCF-B53B-C990D2FAFB8A}" type="slidenum">
              <a:rPr lang="es-ES" noProof="0" smtClean="0"/>
              <a:t>23</a:t>
            </a:fld>
            <a:endParaRPr lang="es-ES" noProof="0" dirty="0"/>
          </a:p>
        </p:txBody>
      </p:sp>
    </p:spTree>
    <p:extLst>
      <p:ext uri="{BB962C8B-B14F-4D97-AF65-F5344CB8AC3E}">
        <p14:creationId xmlns:p14="http://schemas.microsoft.com/office/powerpoint/2010/main" val="5306812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 muestra</a:t>
            </a:r>
            <a:r>
              <a:rPr lang="es-MX" baseline="0" dirty="0" smtClean="0"/>
              <a:t> un comparativo entre el año 2009 y 2014 de los municipios más representativos del Estado en el sector secundario. E</a:t>
            </a:r>
            <a:r>
              <a:rPr lang="es-MX" dirty="0" smtClean="0"/>
              <a:t>l municipio Villa Sola de Vega (277)</a:t>
            </a:r>
            <a:r>
              <a:rPr lang="es-MX" baseline="0" dirty="0" smtClean="0"/>
              <a:t> no presenta cambios en los sectores anteriores,</a:t>
            </a:r>
            <a:r>
              <a:rPr lang="es-MX" dirty="0" smtClean="0"/>
              <a:t> </a:t>
            </a:r>
            <a:r>
              <a:rPr lang="es-MX" baseline="0" dirty="0" smtClean="0"/>
              <a:t>sin embargo el sector secundario ha ido disminuyendo.</a:t>
            </a:r>
            <a:endParaRPr lang="es-MX" dirty="0" smtClean="0"/>
          </a:p>
          <a:p>
            <a:endParaRPr lang="es-MX" dirty="0"/>
          </a:p>
        </p:txBody>
      </p:sp>
      <p:sp>
        <p:nvSpPr>
          <p:cNvPr id="4" name="Marcador de número de diapositiva 3"/>
          <p:cNvSpPr>
            <a:spLocks noGrp="1"/>
          </p:cNvSpPr>
          <p:nvPr>
            <p:ph type="sldNum" sz="quarter" idx="10"/>
          </p:nvPr>
        </p:nvSpPr>
        <p:spPr/>
        <p:txBody>
          <a:bodyPr/>
          <a:lstStyle/>
          <a:p>
            <a:pPr rtl="0"/>
            <a:fld id="{01F2A70B-78F2-4DCF-B53B-C990D2FAFB8A}" type="slidenum">
              <a:rPr lang="es-ES" noProof="0" smtClean="0"/>
              <a:t>24</a:t>
            </a:fld>
            <a:endParaRPr lang="es-ES" noProof="0" dirty="0"/>
          </a:p>
        </p:txBody>
      </p:sp>
    </p:spTree>
    <p:extLst>
      <p:ext uri="{BB962C8B-B14F-4D97-AF65-F5344CB8AC3E}">
        <p14:creationId xmlns:p14="http://schemas.microsoft.com/office/powerpoint/2010/main" val="5422624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Se muestra</a:t>
            </a:r>
            <a:r>
              <a:rPr lang="es-MX" baseline="0" dirty="0" smtClean="0"/>
              <a:t> un comparativo entre el año 2009 y 2014 de los municipios más representativos del Estado en el sector terciario. Este sector es el que más empleos genera.</a:t>
            </a:r>
            <a:endParaRPr lang="es-MX" dirty="0" smtClean="0"/>
          </a:p>
          <a:p>
            <a:endParaRPr lang="es-MX" dirty="0"/>
          </a:p>
        </p:txBody>
      </p:sp>
      <p:sp>
        <p:nvSpPr>
          <p:cNvPr id="4" name="Marcador de número de diapositiva 3"/>
          <p:cNvSpPr>
            <a:spLocks noGrp="1"/>
          </p:cNvSpPr>
          <p:nvPr>
            <p:ph type="sldNum" sz="quarter" idx="10"/>
          </p:nvPr>
        </p:nvSpPr>
        <p:spPr/>
        <p:txBody>
          <a:bodyPr/>
          <a:lstStyle/>
          <a:p>
            <a:pPr rtl="0"/>
            <a:fld id="{01F2A70B-78F2-4DCF-B53B-C990D2FAFB8A}" type="slidenum">
              <a:rPr lang="es-ES" noProof="0" smtClean="0"/>
              <a:t>25</a:t>
            </a:fld>
            <a:endParaRPr lang="es-ES" noProof="0" dirty="0"/>
          </a:p>
        </p:txBody>
      </p:sp>
    </p:spTree>
    <p:extLst>
      <p:ext uri="{BB962C8B-B14F-4D97-AF65-F5344CB8AC3E}">
        <p14:creationId xmlns:p14="http://schemas.microsoft.com/office/powerpoint/2010/main" val="41754472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 muestra</a:t>
            </a:r>
            <a:r>
              <a:rPr lang="es-MX" baseline="0" dirty="0" smtClean="0"/>
              <a:t> un comparativo entre el año 2009 y 2014 de los municipios más representativos del Estado en el sector primario. </a:t>
            </a:r>
            <a:r>
              <a:rPr lang="es-MX" sz="1200" kern="1200" dirty="0" smtClean="0">
                <a:solidFill>
                  <a:schemeClr val="tx1"/>
                </a:solidFill>
                <a:effectLst/>
                <a:latin typeface="+mn-lt"/>
                <a:ea typeface="+mn-ea"/>
                <a:cs typeface="+mn-cs"/>
              </a:rPr>
              <a:t>Para San Pedro Pochutla (324), su alto posicionamiento de localización se debe al incremento en el proceso productivo que ha tenido en la Agricultura, cría y explotación de animales, aprovechamiento forestal pesca y caza, el transcurso que ha tenido del 2009 al 2014, ha incrementado su productividad en dichas áreas.</a:t>
            </a:r>
            <a:endParaRPr lang="es-MX" dirty="0" smtClean="0"/>
          </a:p>
          <a:p>
            <a:endParaRPr lang="es-MX" dirty="0"/>
          </a:p>
        </p:txBody>
      </p:sp>
      <p:sp>
        <p:nvSpPr>
          <p:cNvPr id="4" name="Marcador de número de diapositiva 3"/>
          <p:cNvSpPr>
            <a:spLocks noGrp="1"/>
          </p:cNvSpPr>
          <p:nvPr>
            <p:ph type="sldNum" sz="quarter" idx="10"/>
          </p:nvPr>
        </p:nvSpPr>
        <p:spPr/>
        <p:txBody>
          <a:bodyPr/>
          <a:lstStyle/>
          <a:p>
            <a:pPr rtl="0"/>
            <a:fld id="{01F2A70B-78F2-4DCF-B53B-C990D2FAFB8A}" type="slidenum">
              <a:rPr lang="es-ES" noProof="0" smtClean="0"/>
              <a:t>26</a:t>
            </a:fld>
            <a:endParaRPr lang="es-ES" noProof="0" dirty="0"/>
          </a:p>
        </p:txBody>
      </p:sp>
    </p:spTree>
    <p:extLst>
      <p:ext uri="{BB962C8B-B14F-4D97-AF65-F5344CB8AC3E}">
        <p14:creationId xmlns:p14="http://schemas.microsoft.com/office/powerpoint/2010/main" val="21073304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 muestra</a:t>
            </a:r>
            <a:r>
              <a:rPr lang="es-MX" baseline="0" dirty="0" smtClean="0"/>
              <a:t> un comparativo entre el año 2009 y 2014 de los municipios más representativos del Estado en el sector secundario. </a:t>
            </a:r>
            <a:r>
              <a:rPr lang="es-MX" sz="1200" kern="1200" dirty="0" smtClean="0">
                <a:solidFill>
                  <a:schemeClr val="tx1"/>
                </a:solidFill>
                <a:effectLst/>
                <a:latin typeface="+mn-lt"/>
                <a:ea typeface="+mn-ea"/>
                <a:cs typeface="+mn-cs"/>
              </a:rPr>
              <a:t>Para el 2009 los municipios que lograron posicionarse en una alta especialización en el sector secundario en el estado de Oaxaca fueron (79) Salina Cruz, (553) Tlalixtac de Cabrera. (103) San Antonino Castillo Velasco y para el 2014</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el municipio (79) Salina Cruz fue el único que logro conservar su especialización.</a:t>
            </a:r>
            <a:endParaRPr lang="es-MX" dirty="0" smtClean="0"/>
          </a:p>
          <a:p>
            <a:endParaRPr lang="es-MX" dirty="0"/>
          </a:p>
        </p:txBody>
      </p:sp>
      <p:sp>
        <p:nvSpPr>
          <p:cNvPr id="4" name="Marcador de número de diapositiva 3"/>
          <p:cNvSpPr>
            <a:spLocks noGrp="1"/>
          </p:cNvSpPr>
          <p:nvPr>
            <p:ph type="sldNum" sz="quarter" idx="10"/>
          </p:nvPr>
        </p:nvSpPr>
        <p:spPr/>
        <p:txBody>
          <a:bodyPr/>
          <a:lstStyle/>
          <a:p>
            <a:pPr rtl="0"/>
            <a:fld id="{01F2A70B-78F2-4DCF-B53B-C990D2FAFB8A}" type="slidenum">
              <a:rPr lang="es-ES" noProof="0" smtClean="0"/>
              <a:t>27</a:t>
            </a:fld>
            <a:endParaRPr lang="es-ES" noProof="0" dirty="0"/>
          </a:p>
        </p:txBody>
      </p:sp>
    </p:spTree>
    <p:extLst>
      <p:ext uri="{BB962C8B-B14F-4D97-AF65-F5344CB8AC3E}">
        <p14:creationId xmlns:p14="http://schemas.microsoft.com/office/powerpoint/2010/main" val="327910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Se muestra</a:t>
            </a:r>
            <a:r>
              <a:rPr lang="es-MX" baseline="0" dirty="0" smtClean="0"/>
              <a:t> un comparativo entre el año 2009 y 2014 de los municipios más representativos del Estado en el sector terciario. </a:t>
            </a:r>
            <a:r>
              <a:rPr lang="es-MX" sz="1200" kern="1200" dirty="0" smtClean="0">
                <a:solidFill>
                  <a:schemeClr val="tx1"/>
                </a:solidFill>
                <a:effectLst/>
                <a:latin typeface="+mn-lt"/>
                <a:ea typeface="+mn-ea"/>
                <a:cs typeface="+mn-cs"/>
              </a:rPr>
              <a:t>En el estado de Oaxaca, el sector más importante es el terciario, por lo que es comprensible que la mayoría de los municipios</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tengan un mejor</a:t>
            </a:r>
            <a:r>
              <a:rPr lang="es-MX" sz="1200" kern="1200" baseline="0" dirty="0" smtClean="0">
                <a:solidFill>
                  <a:schemeClr val="tx1"/>
                </a:solidFill>
                <a:effectLst/>
                <a:latin typeface="+mn-lt"/>
                <a:ea typeface="+mn-ea"/>
                <a:cs typeface="+mn-cs"/>
              </a:rPr>
              <a:t> </a:t>
            </a:r>
            <a:r>
              <a:rPr lang="es-MX" sz="1200" kern="1200" dirty="0" smtClean="0">
                <a:solidFill>
                  <a:schemeClr val="tx1"/>
                </a:solidFill>
                <a:effectLst/>
                <a:latin typeface="+mn-lt"/>
                <a:ea typeface="+mn-ea"/>
                <a:cs typeface="+mn-cs"/>
              </a:rPr>
              <a:t>posicionamiento.</a:t>
            </a:r>
            <a:endParaRPr lang="es-MX" dirty="0"/>
          </a:p>
        </p:txBody>
      </p:sp>
      <p:sp>
        <p:nvSpPr>
          <p:cNvPr id="4" name="Marcador de número de diapositiva 3"/>
          <p:cNvSpPr>
            <a:spLocks noGrp="1"/>
          </p:cNvSpPr>
          <p:nvPr>
            <p:ph type="sldNum" sz="quarter" idx="10"/>
          </p:nvPr>
        </p:nvSpPr>
        <p:spPr/>
        <p:txBody>
          <a:bodyPr/>
          <a:lstStyle/>
          <a:p>
            <a:pPr rtl="0"/>
            <a:fld id="{01F2A70B-78F2-4DCF-B53B-C990D2FAFB8A}" type="slidenum">
              <a:rPr lang="es-ES" noProof="0" smtClean="0"/>
              <a:t>28</a:t>
            </a:fld>
            <a:endParaRPr lang="es-ES" noProof="0" dirty="0"/>
          </a:p>
        </p:txBody>
      </p:sp>
    </p:spTree>
    <p:extLst>
      <p:ext uri="{BB962C8B-B14F-4D97-AF65-F5344CB8AC3E}">
        <p14:creationId xmlns:p14="http://schemas.microsoft.com/office/powerpoint/2010/main" val="25039495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Se presentan las principales</a:t>
            </a:r>
            <a:r>
              <a:rPr lang="es-MX" baseline="0" dirty="0" smtClean="0"/>
              <a:t> conclusiones del tema abordado.</a:t>
            </a:r>
            <a:endParaRPr lang="es-MX" dirty="0" smtClean="0"/>
          </a:p>
          <a:p>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29</a:t>
            </a:fld>
            <a:endParaRPr lang="es-ES" dirty="0"/>
          </a:p>
        </p:txBody>
      </p:sp>
    </p:spTree>
    <p:extLst>
      <p:ext uri="{BB962C8B-B14F-4D97-AF65-F5344CB8AC3E}">
        <p14:creationId xmlns:p14="http://schemas.microsoft.com/office/powerpoint/2010/main" val="2591300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a:t>
            </a:r>
            <a:r>
              <a:rPr lang="es-MX" baseline="0" dirty="0" smtClean="0"/>
              <a:t> presenta el mapa curricular donde está ubicada la unidad de aprendizaje de Estructura Económica Regional y se encuentra en el décimo semestre como optativa 4.</a:t>
            </a:r>
            <a:endParaRPr lang="es-MX" dirty="0" smtClean="0"/>
          </a:p>
          <a:p>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3</a:t>
            </a:fld>
            <a:endParaRPr lang="es-ES" dirty="0"/>
          </a:p>
        </p:txBody>
      </p:sp>
    </p:spTree>
    <p:extLst>
      <p:ext uri="{BB962C8B-B14F-4D97-AF65-F5344CB8AC3E}">
        <p14:creationId xmlns:p14="http://schemas.microsoft.com/office/powerpoint/2010/main" val="34030221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Finalmente se presenta la bibliografía utilizada.</a:t>
            </a:r>
          </a:p>
          <a:p>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30</a:t>
            </a:fld>
            <a:endParaRPr lang="es-ES" dirty="0"/>
          </a:p>
        </p:txBody>
      </p:sp>
    </p:spTree>
    <p:extLst>
      <p:ext uri="{BB962C8B-B14F-4D97-AF65-F5344CB8AC3E}">
        <p14:creationId xmlns:p14="http://schemas.microsoft.com/office/powerpoint/2010/main" val="881471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dirty="0" smtClean="0"/>
              <a:t>Se plantea la forma de</a:t>
            </a:r>
            <a:r>
              <a:rPr lang="es-MX" baseline="0" dirty="0" smtClean="0"/>
              <a:t> abordar el tema de Las curvas de Localización. Primero se presenta la base teórica de las curvas de localización para después poder aplicarlas en los municipios más representativos del Estado de Oaxaca.</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4</a:t>
            </a:fld>
            <a:endParaRPr lang="es-ES" dirty="0"/>
          </a:p>
        </p:txBody>
      </p:sp>
    </p:spTree>
    <p:extLst>
      <p:ext uri="{BB962C8B-B14F-4D97-AF65-F5344CB8AC3E}">
        <p14:creationId xmlns:p14="http://schemas.microsoft.com/office/powerpoint/2010/main" val="1849915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Se presenta la manera de abordar el tema de Curvas de Localización.</a:t>
            </a:r>
            <a:endParaRPr lang="es-MX" dirty="0"/>
          </a:p>
        </p:txBody>
      </p:sp>
      <p:sp>
        <p:nvSpPr>
          <p:cNvPr id="4" name="Marcador de número de diapositiva 3"/>
          <p:cNvSpPr>
            <a:spLocks noGrp="1"/>
          </p:cNvSpPr>
          <p:nvPr>
            <p:ph type="sldNum" sz="quarter" idx="10"/>
          </p:nvPr>
        </p:nvSpPr>
        <p:spPr/>
        <p:txBody>
          <a:bodyPr/>
          <a:lstStyle/>
          <a:p>
            <a:pPr rtl="0"/>
            <a:fld id="{7FB667E1-E601-4AAF-B95C-B25720D70A60}" type="slidenum">
              <a:rPr lang="es-ES" smtClean="0"/>
              <a:t>5</a:t>
            </a:fld>
            <a:endParaRPr lang="es-ES" dirty="0"/>
          </a:p>
        </p:txBody>
      </p:sp>
    </p:spTree>
    <p:extLst>
      <p:ext uri="{BB962C8B-B14F-4D97-AF65-F5344CB8AC3E}">
        <p14:creationId xmlns:p14="http://schemas.microsoft.com/office/powerpoint/2010/main" val="34298911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Comienza la</a:t>
            </a:r>
            <a:r>
              <a:rPr lang="es-MX" baseline="0" dirty="0" smtClean="0"/>
              <a:t> primera parte de la presentación. En esta sección se expone la teoría para la realización de las curvas de localización.</a:t>
            </a:r>
            <a:endParaRPr lang="es-MX" dirty="0"/>
          </a:p>
        </p:txBody>
      </p:sp>
      <p:sp>
        <p:nvSpPr>
          <p:cNvPr id="4" name="Marcador de número de diapositiva 3"/>
          <p:cNvSpPr>
            <a:spLocks noGrp="1"/>
          </p:cNvSpPr>
          <p:nvPr>
            <p:ph type="sldNum" sz="quarter" idx="10"/>
          </p:nvPr>
        </p:nvSpPr>
        <p:spPr/>
        <p:txBody>
          <a:bodyPr/>
          <a:lstStyle/>
          <a:p>
            <a:pPr rtl="0"/>
            <a:fld id="{01F2A70B-78F2-4DCF-B53B-C990D2FAFB8A}" type="slidenum">
              <a:rPr lang="es-ES" noProof="0" smtClean="0"/>
              <a:t>6</a:t>
            </a:fld>
            <a:endParaRPr lang="es-ES" noProof="0" dirty="0"/>
          </a:p>
        </p:txBody>
      </p:sp>
    </p:spTree>
    <p:extLst>
      <p:ext uri="{BB962C8B-B14F-4D97-AF65-F5344CB8AC3E}">
        <p14:creationId xmlns:p14="http://schemas.microsoft.com/office/powerpoint/2010/main" val="8897864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La curva de localización</a:t>
            </a:r>
            <a:r>
              <a:rPr lang="es-MX" baseline="0" dirty="0" smtClean="0"/>
              <a:t> forma parte de los instrumentos para medir el grado de especialización </a:t>
            </a:r>
            <a:r>
              <a:rPr lang="es-MX" dirty="0" smtClean="0"/>
              <a:t>en los espacios regionales</a:t>
            </a:r>
            <a:r>
              <a:rPr lang="es-MX" baseline="0" dirty="0" smtClean="0"/>
              <a:t> y fue desarrollada por Hoover en 1936. </a:t>
            </a:r>
            <a:endParaRPr lang="es-MX" dirty="0"/>
          </a:p>
        </p:txBody>
      </p:sp>
      <p:sp>
        <p:nvSpPr>
          <p:cNvPr id="4" name="Marcador de número de diapositiva 3"/>
          <p:cNvSpPr>
            <a:spLocks noGrp="1"/>
          </p:cNvSpPr>
          <p:nvPr>
            <p:ph type="sldNum" sz="quarter" idx="10"/>
          </p:nvPr>
        </p:nvSpPr>
        <p:spPr/>
        <p:txBody>
          <a:bodyPr/>
          <a:lstStyle/>
          <a:p>
            <a:pPr rtl="0"/>
            <a:fld id="{01F2A70B-78F2-4DCF-B53B-C990D2FAFB8A}" type="slidenum">
              <a:rPr lang="es-ES" noProof="0" smtClean="0"/>
              <a:t>7</a:t>
            </a:fld>
            <a:endParaRPr lang="es-ES" noProof="0" dirty="0"/>
          </a:p>
        </p:txBody>
      </p:sp>
    </p:spTree>
    <p:extLst>
      <p:ext uri="{BB962C8B-B14F-4D97-AF65-F5344CB8AC3E}">
        <p14:creationId xmlns:p14="http://schemas.microsoft.com/office/powerpoint/2010/main" val="27989672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La curva</a:t>
            </a:r>
            <a:r>
              <a:rPr lang="es-MX" baseline="0" dirty="0" smtClean="0"/>
              <a:t> de localización puede interpretarse de acuerdo con los resultados que presentan los coeficientes o índices de localización.</a:t>
            </a:r>
            <a:endParaRPr lang="es-MX" dirty="0"/>
          </a:p>
        </p:txBody>
      </p:sp>
      <p:sp>
        <p:nvSpPr>
          <p:cNvPr id="4" name="Marcador de número de diapositiva 3"/>
          <p:cNvSpPr>
            <a:spLocks noGrp="1"/>
          </p:cNvSpPr>
          <p:nvPr>
            <p:ph type="sldNum" sz="quarter" idx="10"/>
          </p:nvPr>
        </p:nvSpPr>
        <p:spPr/>
        <p:txBody>
          <a:bodyPr/>
          <a:lstStyle/>
          <a:p>
            <a:pPr rtl="0"/>
            <a:fld id="{01F2A70B-78F2-4DCF-B53B-C990D2FAFB8A}" type="slidenum">
              <a:rPr lang="es-ES" noProof="0" smtClean="0"/>
              <a:t>8</a:t>
            </a:fld>
            <a:endParaRPr lang="es-ES" noProof="0" dirty="0"/>
          </a:p>
        </p:txBody>
      </p:sp>
    </p:spTree>
    <p:extLst>
      <p:ext uri="{BB962C8B-B14F-4D97-AF65-F5344CB8AC3E}">
        <p14:creationId xmlns:p14="http://schemas.microsoft.com/office/powerpoint/2010/main" val="9871656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MX" dirty="0" smtClean="0"/>
              <a:t>En esta</a:t>
            </a:r>
            <a:r>
              <a:rPr lang="es-MX" baseline="0" dirty="0" smtClean="0"/>
              <a:t> parte, se muestra un ejemplo numérico para poder realizar las curvas de localización.</a:t>
            </a:r>
            <a:endParaRPr lang="es-MX" dirty="0"/>
          </a:p>
        </p:txBody>
      </p:sp>
      <p:sp>
        <p:nvSpPr>
          <p:cNvPr id="4" name="Marcador de número de diapositiva 3"/>
          <p:cNvSpPr>
            <a:spLocks noGrp="1"/>
          </p:cNvSpPr>
          <p:nvPr>
            <p:ph type="sldNum" sz="quarter" idx="10"/>
          </p:nvPr>
        </p:nvSpPr>
        <p:spPr/>
        <p:txBody>
          <a:bodyPr/>
          <a:lstStyle/>
          <a:p>
            <a:pPr rtl="0"/>
            <a:fld id="{01F2A70B-78F2-4DCF-B53B-C990D2FAFB8A}" type="slidenum">
              <a:rPr lang="es-ES" noProof="0" smtClean="0"/>
              <a:t>9</a:t>
            </a:fld>
            <a:endParaRPr lang="es-ES" noProof="0" dirty="0"/>
          </a:p>
        </p:txBody>
      </p:sp>
    </p:spTree>
    <p:extLst>
      <p:ext uri="{BB962C8B-B14F-4D97-AF65-F5344CB8AC3E}">
        <p14:creationId xmlns:p14="http://schemas.microsoft.com/office/powerpoint/2010/main" val="1487177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2413" y="1905000"/>
            <a:ext cx="9144000" cy="2667000"/>
          </a:xfrm>
        </p:spPr>
        <p:txBody>
          <a:bodyPr rtlCol="0">
            <a:noAutofit/>
          </a:bodyPr>
          <a:lstStyle>
            <a:lvl1pPr rtl="0">
              <a:defRPr sz="5400"/>
            </a:lvl1pPr>
          </a:lstStyle>
          <a:p>
            <a:pPr rtl="0"/>
            <a:r>
              <a:rPr lang="es-ES" noProof="0" smtClean="0"/>
              <a:t>Haga clic para modificar el estilo de título del patrón</a:t>
            </a:r>
            <a:endParaRPr lang="es-ES" noProof="0" dirty="0"/>
          </a:p>
        </p:txBody>
      </p:sp>
      <p:grpSp>
        <p:nvGrpSpPr>
          <p:cNvPr id="256" name="línea" descr="Gráfico de líneas"/>
          <p:cNvGrpSpPr/>
          <p:nvPr/>
        </p:nvGrpSpPr>
        <p:grpSpPr bwMode="invGray">
          <a:xfrm>
            <a:off x="1584896" y="4724400"/>
            <a:ext cx="8631936" cy="64008"/>
            <a:chOff x="-4110038" y="2703513"/>
            <a:chExt cx="17394239" cy="160336"/>
          </a:xfrm>
          <a:solidFill>
            <a:schemeClr val="accent1"/>
          </a:solidFill>
        </p:grpSpPr>
        <p:sp>
          <p:nvSpPr>
            <p:cNvPr id="257" name="Forma libre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58" name="Forma libre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59" name="Forma libre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60" name="Forma libre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61" name="Forma libre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62" name="Forma libre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63" name="Forma libre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64" name="Forma libre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65" name="Forma libre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66" name="Forma libre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67" name="Forma libre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68" name="Forma libre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69" name="Forma libre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70" name="Forma libre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71" name="Forma libre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72" name="Forma libre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73" name="Forma libre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74" name="Forma libre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75" name="Forma libre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76" name="Forma libre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77" name="Forma libre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78" name="Forma libre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79" name="Forma libre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80" name="Forma libre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81" name="Forma libre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82" name="Forma libre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83" name="Forma libre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84" name="Forma libre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85" name="Forma libre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86" name="Forma libre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87" name="Forma libre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88" name="Forma libre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89" name="Forma libre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90" name="Forma libre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91" name="Forma libre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92" name="Forma libre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93" name="Forma libre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94" name="Forma libre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95" name="Forma libre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96" name="Forma libre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97" name="Forma libre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98" name="Forma libre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99" name="Forma libre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00" name="Forma libre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01" name="Forma libre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02" name="Forma libre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03" name="Forma libre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04" name="Forma libre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05" name="Forma libre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06" name="Forma libre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07" name="Forma libre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08" name="Forma libre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09" name="Forma libre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10" name="Forma libre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11" name="Forma libre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12" name="Forma libre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13" name="Forma libre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14" name="Forma libre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15" name="Forma libre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16" name="Forma libre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17" name="Forma libre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18" name="Forma libre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19" name="Forma libre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20" name="Forma libre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21" name="Forma libre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22" name="Forma libre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23" name="Forma libre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24" name="Forma libre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25" name="Forma libre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26" name="Forma libre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27" name="Forma libre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28" name="Forma libre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29" name="Forma libre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30" name="Forma libre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31" name="Forma libre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32" name="Forma libre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33" name="Forma libre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34" name="Forma libre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35" name="Forma libre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36" name="Forma libre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37" name="Forma libre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38" name="Forma libre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39" name="Forma libre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40" name="Forma libre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41" name="Forma libre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42" name="Forma libre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43" name="Forma libre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44" name="Forma libre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45" name="Forma libre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46" name="Forma libre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47" name="Forma libre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48" name="Forma libre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49" name="Forma libre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50" name="Forma libre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51" name="Forma libre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52" name="Forma libre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53" name="Forma libre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54" name="Forma libre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55" name="Forma libre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56" name="Forma libre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57" name="Forma libre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58" name="Forma libre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59" name="Forma libre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60" name="Forma libre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61" name="Forma libre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62" name="Forma libre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63" name="Forma libre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64" name="Forma libre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65" name="Forma libre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66" name="Forma libre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67" name="Forma libre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68" name="Forma libre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69" name="Forma libre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70" name="Forma libre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71" name="Forma libre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72" name="Forma libre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73" name="Forma libre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74" name="Forma libre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75" name="Forma libre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76" name="Forma libre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77" name="Forma libre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78" name="Forma libre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79" name="Forma libre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grpSp>
      <p:sp>
        <p:nvSpPr>
          <p:cNvPr id="3" name="Subtítulo 2"/>
          <p:cNvSpPr>
            <a:spLocks noGrp="1"/>
          </p:cNvSpPr>
          <p:nvPr>
            <p:ph type="subTitle" idx="1"/>
          </p:nvPr>
        </p:nvSpPr>
        <p:spPr>
          <a:xfrm>
            <a:off x="1522413" y="5105400"/>
            <a:ext cx="9143999" cy="1066800"/>
          </a:xfrm>
        </p:spPr>
        <p:txBody>
          <a:bodyPr rtlCol="0"/>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noProof="0" smtClean="0"/>
              <a:t>Haga clic para modificar el estilo de subtítulo del patrón</a:t>
            </a:r>
            <a:endParaRPr lang="es-ES" noProof="0" dirty="0"/>
          </a:p>
        </p:txBody>
      </p:sp>
    </p:spTree>
    <p:extLst>
      <p:ext uri="{BB962C8B-B14F-4D97-AF65-F5344CB8AC3E}">
        <p14:creationId xmlns:p14="http://schemas.microsoft.com/office/powerpoint/2010/main" val="67435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rtl="0">
              <a:defRPr/>
            </a:lvl1pPr>
          </a:lstStyle>
          <a:p>
            <a:pPr rtl="0"/>
            <a:r>
              <a:rPr lang="es-ES" noProof="0" smtClean="0"/>
              <a:t>Haga clic para modificar el estilo de título del patrón</a:t>
            </a:r>
            <a:endParaRPr lang="es-ES" noProof="0" dirty="0"/>
          </a:p>
        </p:txBody>
      </p:sp>
      <p:grpSp>
        <p:nvGrpSpPr>
          <p:cNvPr id="7" name="línea" descr="Gráfico de líneas"/>
          <p:cNvGrpSpPr/>
          <p:nvPr/>
        </p:nvGrpSpPr>
        <p:grpSpPr bwMode="invGray">
          <a:xfrm>
            <a:off x="1522413" y="1514475"/>
            <a:ext cx="10569575" cy="64008"/>
            <a:chOff x="1522413" y="1514475"/>
            <a:chExt cx="10569575" cy="64008"/>
          </a:xfrm>
        </p:grpSpPr>
        <p:sp>
          <p:nvSpPr>
            <p:cNvPr id="8" name="Forma libre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 name="Forma libre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0" name="Forma libre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1" name="Forma libre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2" name="Forma libre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3" name="Forma libre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4" name="Forma libre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5" name="Forma libre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 name="Forma libre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 name="Forma libre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 name="Forma libre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 name="Forma libre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 name="Forma libre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 name="Forma libre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 name="Forma libre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 name="Forma libre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4" name="Forma libre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5" name="Forma libre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6" name="Forma libre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7" name="Forma libre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8" name="Forma libre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9" name="Forma libre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30" name="Forma libre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31" name="Forma libre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32" name="Forma libre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33" name="Forma libre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34" name="Forma libre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35" name="Forma libre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36" name="Forma libre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37" name="Forma libre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38" name="Forma libre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39" name="Forma libre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40" name="Forma libre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41" name="Forma libre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42" name="Forma libre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43" name="Forma libre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44" name="Forma libre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45" name="Forma libre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46" name="Forma libre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47" name="Forma libre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48" name="Forma libre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49" name="Forma libre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50" name="Forma libre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51" name="Forma libre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52" name="Forma libre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53" name="Forma libre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54" name="Forma libre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55" name="Forma libre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56" name="Forma libre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57" name="Forma libre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58" name="Forma libre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59" name="Forma libre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0" name="Forma libre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1" name="Forma libre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2" name="Forma libre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3" name="Forma libre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4" name="Forma libre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5" name="Forma libre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6" name="Forma libre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7" name="Forma libre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8" name="Forma libre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9" name="Forma libre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0" name="Forma libre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1" name="Forma libre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2" name="Forma libre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3" name="Forma libre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4" name="Forma libre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5" name="Forma libre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6" name="Forma libre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7" name="Forma libre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8" name="Forma libre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9" name="Forma libre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0" name="Forma libre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1" name="Forma libre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grpSp>
      <p:sp>
        <p:nvSpPr>
          <p:cNvPr id="3" name="Marcador de posición de texto vertical 2"/>
          <p:cNvSpPr>
            <a:spLocks noGrp="1"/>
          </p:cNvSpPr>
          <p:nvPr>
            <p:ph type="body" orient="vert" idx="1"/>
          </p:nvPr>
        </p:nvSpPr>
        <p:spPr/>
        <p:txBody>
          <a:bodyPr vert="eaVert" rtlCol="0"/>
          <a:lstStyle>
            <a:lvl5pPr>
              <a:defRPr/>
            </a:lvl5pPr>
            <a:lvl6pPr marL="1956816">
              <a:defRPr/>
            </a:lvl6pPr>
            <a:lvl7pPr marL="1956816">
              <a:defRPr/>
            </a:lvl7pPr>
            <a:lvl8pPr marL="1956816">
              <a:defRPr/>
            </a:lvl8pPr>
            <a:lvl9pPr marL="1956816">
              <a:defRPr/>
            </a:lvl9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4" name="Marcador de posición de fecha 3"/>
          <p:cNvSpPr>
            <a:spLocks noGrp="1"/>
          </p:cNvSpPr>
          <p:nvPr>
            <p:ph type="dt" sz="half" idx="10"/>
          </p:nvPr>
        </p:nvSpPr>
        <p:spPr/>
        <p:txBody>
          <a:bodyPr rtlCol="0"/>
          <a:lstStyle/>
          <a:p>
            <a:pPr rtl="0"/>
            <a:fld id="{B17B7B63-23D9-448E-9C83-BE8B9032CFFD}" type="datetime1">
              <a:rPr lang="es-ES" noProof="0" smtClean="0"/>
              <a:t>17/09/2018</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25BA54BD-C84D-46CE-8B72-31BFB26ABA43}" type="slidenum">
              <a:rPr lang="es-ES" noProof="0"/>
              <a:t>‹Nº›</a:t>
            </a:fld>
            <a:endParaRPr lang="es-ES" noProof="0" dirty="0"/>
          </a:p>
        </p:txBody>
      </p:sp>
    </p:spTree>
    <p:extLst>
      <p:ext uri="{BB962C8B-B14F-4D97-AF65-F5344CB8AC3E}">
        <p14:creationId xmlns:p14="http://schemas.microsoft.com/office/powerpoint/2010/main" val="212679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y texto vertical">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10361612" y="274639"/>
            <a:ext cx="1371600" cy="5901747"/>
          </a:xfrm>
        </p:spPr>
        <p:txBody>
          <a:bodyPr vert="eaVert" rtlCol="0"/>
          <a:lstStyle>
            <a:lvl1pPr rtl="0">
              <a:defRPr/>
            </a:lvl1pPr>
          </a:lstStyle>
          <a:p>
            <a:pPr rtl="0"/>
            <a:r>
              <a:rPr lang="es-ES" noProof="0" smtClean="0"/>
              <a:t>Haga clic para modificar el estilo de título del patrón</a:t>
            </a:r>
            <a:endParaRPr lang="es-ES" noProof="0" dirty="0"/>
          </a:p>
        </p:txBody>
      </p:sp>
      <p:grpSp>
        <p:nvGrpSpPr>
          <p:cNvPr id="7" name="línea" descr="Gráfico de líneas"/>
          <p:cNvGrpSpPr/>
          <p:nvPr/>
        </p:nvGrpSpPr>
        <p:grpSpPr bwMode="invGray">
          <a:xfrm rot="5400000">
            <a:off x="6864412" y="3472598"/>
            <a:ext cx="6492240" cy="64008"/>
            <a:chOff x="1522413" y="1514475"/>
            <a:chExt cx="10569575" cy="64008"/>
          </a:xfrm>
        </p:grpSpPr>
        <p:sp>
          <p:nvSpPr>
            <p:cNvPr id="8" name="Forma libre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 name="Forma libre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0" name="Forma libre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1" name="Forma libre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2" name="Forma libre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3" name="Forma libre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4" name="Forma libre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5" name="Forma libre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 name="Forma libre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 name="Forma libre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 name="Forma libre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 name="Forma libre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 name="Forma libre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 name="Forma libre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 name="Forma libre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 name="Forma libre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4" name="Forma libre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5" name="Forma libre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6" name="Forma libre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7" name="Forma libre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8" name="Forma libre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9" name="Forma libre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30" name="Forma libre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31" name="Forma libre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32" name="Forma libre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33" name="Forma libre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34" name="Forma libre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35" name="Forma libre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36" name="Forma libre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37" name="Forma libre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38" name="Forma libre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39" name="Forma libre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40" name="Forma libre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41" name="Forma libre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42" name="Forma libre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43" name="Forma libre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44" name="Forma libre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45" name="Forma libre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46" name="Forma libre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47" name="Forma libre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48" name="Forma libre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49" name="Forma libre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50" name="Forma libre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51" name="Forma libre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52" name="Forma libre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53" name="Forma libre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54" name="Forma libre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55" name="Forma libre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56" name="Forma libre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57" name="Forma libre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58" name="Forma libre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59" name="Forma libre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0" name="Forma libre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1" name="Forma libre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2" name="Forma libre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3" name="Forma libre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4" name="Forma libre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5" name="Forma libre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6" name="Forma libre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7" name="Forma libre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8" name="Forma libre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9" name="Forma libre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0" name="Forma libre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1" name="Forma libre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2" name="Forma libre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3" name="Forma libre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4" name="Forma libre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5" name="Forma libre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6" name="Forma libre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7" name="Forma libre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8" name="Forma libre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9" name="Forma libre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0" name="Forma libre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1" name="Forma libre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grpSp>
      <p:sp>
        <p:nvSpPr>
          <p:cNvPr id="3" name="Marcador de posición de texto vertical 2"/>
          <p:cNvSpPr>
            <a:spLocks noGrp="1"/>
          </p:cNvSpPr>
          <p:nvPr>
            <p:ph type="body" orient="vert" idx="1"/>
          </p:nvPr>
        </p:nvSpPr>
        <p:spPr>
          <a:xfrm>
            <a:off x="608012" y="277813"/>
            <a:ext cx="9144001" cy="5898573"/>
          </a:xfrm>
        </p:spPr>
        <p:txBody>
          <a:bodyPr vert="eaVert" rtlCol="0"/>
          <a:lstStyle>
            <a:lvl5pPr>
              <a:defRPr/>
            </a:lvl5pPr>
            <a:lvl6pPr marL="1261872" indent="0">
              <a:buNone/>
              <a:defRPr/>
            </a:lvl6pPr>
            <a:lvl7pPr>
              <a:defRPr/>
            </a:lvl7pPr>
            <a:lvl8pPr>
              <a:defRPr baseline="0"/>
            </a:lvl8pPr>
            <a:lvl9pPr>
              <a:defRPr baseline="0"/>
            </a:lvl9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4" name="Marcador de posición de fecha 3"/>
          <p:cNvSpPr>
            <a:spLocks noGrp="1"/>
          </p:cNvSpPr>
          <p:nvPr>
            <p:ph type="dt" sz="half" idx="10"/>
          </p:nvPr>
        </p:nvSpPr>
        <p:spPr/>
        <p:txBody>
          <a:bodyPr rtlCol="0"/>
          <a:lstStyle/>
          <a:p>
            <a:pPr rtl="0"/>
            <a:fld id="{8F515B2D-C406-4D82-BCB2-A49738149772}" type="datetime1">
              <a:rPr lang="es-ES" noProof="0" smtClean="0"/>
              <a:t>17/09/2018</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25BA54BD-C84D-46CE-8B72-31BFB26ABA43}" type="slidenum">
              <a:rPr lang="es-ES" noProof="0"/>
              <a:t>‹Nº›</a:t>
            </a:fld>
            <a:endParaRPr lang="es-ES" noProof="0" dirty="0"/>
          </a:p>
        </p:txBody>
      </p:sp>
    </p:spTree>
    <p:extLst>
      <p:ext uri="{BB962C8B-B14F-4D97-AF65-F5344CB8AC3E}">
        <p14:creationId xmlns:p14="http://schemas.microsoft.com/office/powerpoint/2010/main" val="221179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a:xfrm>
            <a:off x="1522414" y="274638"/>
            <a:ext cx="9143998" cy="1020762"/>
          </a:xfrm>
        </p:spPr>
        <p:txBody>
          <a:bodyPr rtlCol="0"/>
          <a:lstStyle>
            <a:lvl1pPr rtl="0">
              <a:defRPr/>
            </a:lvl1pPr>
          </a:lstStyle>
          <a:p>
            <a:pPr rtl="0"/>
            <a:r>
              <a:rPr lang="es-ES" noProof="0" smtClean="0"/>
              <a:t>Haga clic para modificar el estilo de título del patrón</a:t>
            </a:r>
            <a:endParaRPr lang="es-ES" noProof="0" dirty="0"/>
          </a:p>
        </p:txBody>
      </p:sp>
      <p:grpSp>
        <p:nvGrpSpPr>
          <p:cNvPr id="167" name="línea" descr="Gráfico de líneas"/>
          <p:cNvGrpSpPr/>
          <p:nvPr/>
        </p:nvGrpSpPr>
        <p:grpSpPr bwMode="invGray">
          <a:xfrm>
            <a:off x="1522413" y="1514475"/>
            <a:ext cx="10569575" cy="64008"/>
            <a:chOff x="1522413" y="1514475"/>
            <a:chExt cx="10569575" cy="64008"/>
          </a:xfrm>
        </p:grpSpPr>
        <p:sp>
          <p:nvSpPr>
            <p:cNvPr id="168" name="Forma libre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9" name="Forma libre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0" name="Forma libre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1" name="Forma libre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2" name="Forma libre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3" name="Forma libre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4" name="Forma libre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5" name="Forma libre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6" name="Forma libre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7" name="Forma libre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8" name="Forma libre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9" name="Forma libre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0" name="Forma libre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1" name="Forma libre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2" name="Forma libre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3" name="Forma libre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4" name="Forma libre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5" name="Forma libre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6" name="Forma libre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7" name="Forma libre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8" name="Forma libre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9" name="Forma libre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0" name="Forma libre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1" name="Forma libre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2" name="Forma libre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3" name="Forma libre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4" name="Forma libre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5" name="Forma libre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6" name="Forma libre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7" name="Forma libre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8" name="Forma libre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9" name="Forma libre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0" name="Forma libre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1" name="Forma libre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2" name="Forma libre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3" name="Forma libre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4" name="Forma libre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5" name="Forma libre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6" name="Forma libre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7" name="Forma libre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8" name="Forma libre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9" name="Forma libre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0" name="Forma libre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1" name="Forma libre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2" name="Forma libre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3" name="Forma libre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4" name="Forma libre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5" name="Forma libre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6" name="Forma libre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7" name="Forma libre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8" name="Forma libre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9" name="Forma libre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0" name="Forma libre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1" name="Forma libre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2" name="Forma libre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3" name="Forma libre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4" name="Forma libre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5" name="Forma libre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6" name="Forma libre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7" name="Forma libre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8" name="Forma libre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9" name="Forma libre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0" name="Forma libre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1" name="Forma libre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2" name="Forma libre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3" name="Forma libre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4" name="Forma libre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5" name="Forma libre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6" name="Forma libre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7" name="Forma libre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8" name="Forma libre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9" name="Forma libre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40" name="Forma libre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41" name="Forma libre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grpSp>
      <p:sp>
        <p:nvSpPr>
          <p:cNvPr id="3" name="Marcador de posición de contenido 2"/>
          <p:cNvSpPr>
            <a:spLocks noGrp="1"/>
          </p:cNvSpPr>
          <p:nvPr>
            <p:ph idx="1"/>
          </p:nvPr>
        </p:nvSpPr>
        <p:spPr/>
        <p:txBody>
          <a:bodyPr rtlCol="0"/>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dirty="0"/>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4" name="Marcador de posición de fecha 3"/>
          <p:cNvSpPr>
            <a:spLocks noGrp="1"/>
          </p:cNvSpPr>
          <p:nvPr>
            <p:ph type="dt" sz="half" idx="10"/>
          </p:nvPr>
        </p:nvSpPr>
        <p:spPr/>
        <p:txBody>
          <a:bodyPr rtlCol="0"/>
          <a:lstStyle/>
          <a:p>
            <a:pPr rtl="0"/>
            <a:fld id="{D5F03845-C3D8-4757-94D5-EA9F9CBE8145}" type="datetime1">
              <a:rPr lang="es-ES" noProof="0" smtClean="0"/>
              <a:t>17/09/2018</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25BA54BD-C84D-46CE-8B72-31BFB26ABA43}" type="slidenum">
              <a:rPr lang="es-ES" noProof="0"/>
              <a:t>‹Nº›</a:t>
            </a:fld>
            <a:endParaRPr lang="es-ES" noProof="0" dirty="0"/>
          </a:p>
        </p:txBody>
      </p:sp>
    </p:spTree>
    <p:extLst>
      <p:ext uri="{BB962C8B-B14F-4D97-AF65-F5344CB8AC3E}">
        <p14:creationId xmlns:p14="http://schemas.microsoft.com/office/powerpoint/2010/main" val="2614472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1522413" y="1905000"/>
            <a:ext cx="9144000" cy="2667000"/>
          </a:xfrm>
        </p:spPr>
        <p:txBody>
          <a:bodyPr rtlCol="0" anchor="b">
            <a:noAutofit/>
          </a:bodyPr>
          <a:lstStyle>
            <a:lvl1pPr algn="l" rtl="0">
              <a:defRPr sz="4400" b="0" cap="none" baseline="0"/>
            </a:lvl1pPr>
          </a:lstStyle>
          <a:p>
            <a:pPr rtl="0"/>
            <a:r>
              <a:rPr lang="es-ES" noProof="0" smtClean="0"/>
              <a:t>Haga clic para modificar el estilo de título del patrón</a:t>
            </a:r>
            <a:endParaRPr lang="es-ES" noProof="0" dirty="0"/>
          </a:p>
        </p:txBody>
      </p:sp>
      <p:grpSp>
        <p:nvGrpSpPr>
          <p:cNvPr id="255" name="línea" descr="Gráfico de líneas"/>
          <p:cNvGrpSpPr/>
          <p:nvPr/>
        </p:nvGrpSpPr>
        <p:grpSpPr bwMode="invGray">
          <a:xfrm>
            <a:off x="1584896" y="4724400"/>
            <a:ext cx="8631936" cy="64008"/>
            <a:chOff x="-4110038" y="2703513"/>
            <a:chExt cx="17394239" cy="160336"/>
          </a:xfrm>
          <a:solidFill>
            <a:schemeClr val="accent1"/>
          </a:solidFill>
        </p:grpSpPr>
        <p:sp>
          <p:nvSpPr>
            <p:cNvPr id="256" name="Forma libre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57" name="Forma libre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58" name="Forma libre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59" name="Forma libre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60" name="Forma libre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61" name="Forma libre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62" name="Forma libre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63" name="Forma libre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64" name="Forma libre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65" name="Forma libre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66" name="Forma libre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67" name="Forma libre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68" name="Forma libre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69" name="Forma libre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70" name="Forma libre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71" name="Forma libre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72" name="Forma libre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73" name="Forma libre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74" name="Forma libre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75" name="Forma libre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76" name="Forma libre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77" name="Forma libre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78" name="Forma libre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79" name="Forma libre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80" name="Forma libre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81" name="Forma libre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82" name="Forma libre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83" name="Forma libre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84" name="Forma libre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85" name="Forma libre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86" name="Forma libre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87" name="Forma libre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88" name="Forma libre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89" name="Forma libre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90" name="Forma libre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91" name="Forma libre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92" name="Forma libre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93" name="Forma libre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94" name="Forma libre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95" name="Forma libre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96" name="Forma libre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97" name="Forma libre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98" name="Forma libre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299" name="Forma libre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00" name="Forma libre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01" name="Forma libre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02" name="Forma libre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03" name="Forma libre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04" name="Forma libre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05" name="Forma libre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06" name="Forma libre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07" name="Forma libre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08" name="Forma libre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09" name="Forma libre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10" name="Forma libre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11" name="Forma libre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12" name="Forma libre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13" name="Forma libre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14" name="Forma libre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15" name="Forma libre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16" name="Forma libre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17" name="Forma libre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18" name="Forma libre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19" name="Forma libre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20" name="Forma libre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21" name="Forma libre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22" name="Forma libre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23" name="Forma libre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24" name="Forma libre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25" name="Forma libre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26" name="Forma libre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27" name="Forma libre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28" name="Forma libre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29" name="Forma libre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30" name="Forma libre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31" name="Forma libre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32" name="Forma libre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33" name="Forma libre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34" name="Forma libre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35" name="Forma libre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36" name="Forma libre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37" name="Forma libre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38" name="Forma libre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39" name="Forma libre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40" name="Forma libre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41" name="Forma libre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42" name="Forma libre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43" name="Forma libre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44" name="Forma libre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45" name="Forma libre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46" name="Forma libre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47" name="Forma libre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48" name="Forma libre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49" name="Forma libre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50" name="Forma libre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51" name="Forma libre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52" name="Forma libre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53" name="Forma libre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54" name="Forma libre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55" name="Forma libre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56" name="Forma libre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57" name="Forma libre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58" name="Forma libre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59" name="Forma libre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60" name="Forma libre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61" name="Forma libre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62" name="Forma libre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63" name="Forma libre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64" name="Forma libre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65" name="Forma libre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66" name="Forma libre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67" name="Forma libre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68" name="Forma libre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69" name="Forma libre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70" name="Forma libre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71" name="Forma libre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72" name="Forma libre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73" name="Forma libre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74" name="Forma libre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75" name="Forma libre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76" name="Forma libre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77" name="Forma libre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sp>
          <p:nvSpPr>
            <p:cNvPr id="378" name="Forma libre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p>
          </p:txBody>
        </p:sp>
      </p:grpSp>
      <p:sp>
        <p:nvSpPr>
          <p:cNvPr id="3" name="Marcador de posición de texto 2"/>
          <p:cNvSpPr>
            <a:spLocks noGrp="1"/>
          </p:cNvSpPr>
          <p:nvPr>
            <p:ph type="body" idx="1"/>
          </p:nvPr>
        </p:nvSpPr>
        <p:spPr>
          <a:xfrm>
            <a:off x="1522413" y="5102525"/>
            <a:ext cx="9143999" cy="1069675"/>
          </a:xfrm>
        </p:spPr>
        <p:txBody>
          <a:bodyPr rtlCol="0"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noProof="0" smtClean="0"/>
              <a:t>Haga clic para modificar el estilo de texto del patrón</a:t>
            </a:r>
          </a:p>
        </p:txBody>
      </p:sp>
      <p:sp>
        <p:nvSpPr>
          <p:cNvPr id="5" name="Marcador de posición de pie de página 4"/>
          <p:cNvSpPr>
            <a:spLocks noGrp="1"/>
          </p:cNvSpPr>
          <p:nvPr>
            <p:ph type="ftr" sz="quarter" idx="11"/>
          </p:nvPr>
        </p:nvSpPr>
        <p:spPr/>
        <p:txBody>
          <a:bodyPr rtlCol="0"/>
          <a:lstStyle/>
          <a:p>
            <a:pPr rtl="0"/>
            <a:endParaRPr lang="es-ES" noProof="0" dirty="0"/>
          </a:p>
        </p:txBody>
      </p:sp>
      <p:sp>
        <p:nvSpPr>
          <p:cNvPr id="4" name="Marcador de posición de fecha 3"/>
          <p:cNvSpPr>
            <a:spLocks noGrp="1"/>
          </p:cNvSpPr>
          <p:nvPr>
            <p:ph type="dt" sz="half" idx="10"/>
          </p:nvPr>
        </p:nvSpPr>
        <p:spPr/>
        <p:txBody>
          <a:bodyPr rtlCol="0"/>
          <a:lstStyle/>
          <a:p>
            <a:pPr rtl="0"/>
            <a:fld id="{1B8AA104-CAEC-4F1A-B699-A2472D2AF8D2}" type="datetime1">
              <a:rPr lang="es-ES" noProof="0" smtClean="0"/>
              <a:t>17/09/2018</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25BA54BD-C84D-46CE-8B72-31BFB26ABA43}" type="slidenum">
              <a:rPr lang="es-ES" noProof="0"/>
              <a:t>‹Nº›</a:t>
            </a:fld>
            <a:endParaRPr lang="es-ES" noProof="0" dirty="0"/>
          </a:p>
        </p:txBody>
      </p:sp>
    </p:spTree>
    <p:extLst>
      <p:ext uri="{BB962C8B-B14F-4D97-AF65-F5344CB8AC3E}">
        <p14:creationId xmlns:p14="http://schemas.microsoft.com/office/powerpoint/2010/main" val="405879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1522414" y="274638"/>
            <a:ext cx="9143998" cy="1020762"/>
          </a:xfrm>
        </p:spPr>
        <p:txBody>
          <a:bodyPr rtlCol="0"/>
          <a:lstStyle>
            <a:lvl1pPr rtl="0">
              <a:defRPr/>
            </a:lvl1pPr>
          </a:lstStyle>
          <a:p>
            <a:pPr rtl="0"/>
            <a:r>
              <a:rPr lang="es-ES" noProof="0" smtClean="0"/>
              <a:t>Haga clic para modificar el estilo de título del patrón</a:t>
            </a:r>
            <a:endParaRPr lang="es-ES" noProof="0" dirty="0"/>
          </a:p>
        </p:txBody>
      </p:sp>
      <p:grpSp>
        <p:nvGrpSpPr>
          <p:cNvPr id="158" name="línea" descr="Gráfico de líneas"/>
          <p:cNvGrpSpPr/>
          <p:nvPr/>
        </p:nvGrpSpPr>
        <p:grpSpPr bwMode="invGray">
          <a:xfrm>
            <a:off x="1522413" y="1514475"/>
            <a:ext cx="10569575" cy="64008"/>
            <a:chOff x="1522413" y="1514475"/>
            <a:chExt cx="10569575" cy="64008"/>
          </a:xfrm>
        </p:grpSpPr>
        <p:sp>
          <p:nvSpPr>
            <p:cNvPr id="159" name="Forma libre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0" name="Forma libre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1" name="Forma libre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2" name="Forma libre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3" name="Forma libre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4" name="Forma libre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5" name="Forma libre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6" name="Forma libre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7" name="Forma libre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8" name="Forma libre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9" name="Forma libre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0" name="Forma libre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1" name="Forma libre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2" name="Forma libre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3" name="Forma libre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4" name="Forma libre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5" name="Forma libre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6" name="Forma libre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7" name="Forma libre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8" name="Forma libre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9" name="Forma libre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0" name="Forma libre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1" name="Forma libre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2" name="Forma libre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3" name="Forma libre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4" name="Forma libre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5" name="Forma libre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6" name="Forma libre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7" name="Forma libre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8" name="Forma libre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9" name="Forma libre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0" name="Forma libre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1" name="Forma libre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2" name="Forma libre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3" name="Forma libre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4" name="Forma libre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5" name="Forma libre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6" name="Forma libre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7" name="Forma libre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8" name="Forma libre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9" name="Forma libre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0" name="Forma libre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1" name="Forma libre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2" name="Forma libre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3" name="Forma libre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4" name="Forma libre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5" name="Forma libre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6" name="Forma libre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7" name="Forma libre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8" name="Forma libre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9" name="Forma libre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0" name="Forma libre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1" name="Forma libre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2" name="Forma libre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3" name="Forma libre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4" name="Forma libre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5" name="Forma libre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6" name="Forma libre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7" name="Forma libre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8" name="Forma libre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9" name="Forma libre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0" name="Forma libre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1" name="Forma libre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2" name="Forma libre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3" name="Forma libre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4" name="Forma libre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5" name="Forma libre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6" name="Forma libre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7" name="Forma libre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8" name="Forma libre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9" name="Forma libre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0" name="Forma libre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1" name="Forma libre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2" name="Forma libre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grpSp>
      <p:sp>
        <p:nvSpPr>
          <p:cNvPr id="3" name="Marcador de posición de contenido 2"/>
          <p:cNvSpPr>
            <a:spLocks noGrp="1"/>
          </p:cNvSpPr>
          <p:nvPr>
            <p:ph sz="half" idx="1"/>
          </p:nvPr>
        </p:nvSpPr>
        <p:spPr>
          <a:xfrm>
            <a:off x="1522413" y="1905000"/>
            <a:ext cx="4419599" cy="4267200"/>
          </a:xfrm>
        </p:spPr>
        <p:txBody>
          <a:bodyPr rtlCol="0">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dirty="0"/>
          </a:p>
        </p:txBody>
      </p:sp>
      <p:sp>
        <p:nvSpPr>
          <p:cNvPr id="4" name="Marcador de posición de contenido 3"/>
          <p:cNvSpPr>
            <a:spLocks noGrp="1"/>
          </p:cNvSpPr>
          <p:nvPr>
            <p:ph sz="half" idx="2"/>
          </p:nvPr>
        </p:nvSpPr>
        <p:spPr>
          <a:xfrm>
            <a:off x="6246815" y="1905000"/>
            <a:ext cx="4419598" cy="4267200"/>
          </a:xfrm>
        </p:spPr>
        <p:txBody>
          <a:bodyPr rtlCol="0">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dirty="0"/>
          </a:p>
        </p:txBody>
      </p:sp>
      <p:sp>
        <p:nvSpPr>
          <p:cNvPr id="6" name="Marcador de posición de pie de página 5"/>
          <p:cNvSpPr>
            <a:spLocks noGrp="1"/>
          </p:cNvSpPr>
          <p:nvPr>
            <p:ph type="ftr" sz="quarter" idx="11"/>
          </p:nvPr>
        </p:nvSpPr>
        <p:spPr/>
        <p:txBody>
          <a:bodyPr rtlCol="0"/>
          <a:lstStyle/>
          <a:p>
            <a:pPr rtl="0"/>
            <a:endParaRPr lang="es-ES" noProof="0" dirty="0"/>
          </a:p>
        </p:txBody>
      </p:sp>
      <p:sp>
        <p:nvSpPr>
          <p:cNvPr id="5" name="Marcador de posición de fecha 4"/>
          <p:cNvSpPr>
            <a:spLocks noGrp="1"/>
          </p:cNvSpPr>
          <p:nvPr>
            <p:ph type="dt" sz="half" idx="10"/>
          </p:nvPr>
        </p:nvSpPr>
        <p:spPr/>
        <p:txBody>
          <a:bodyPr rtlCol="0"/>
          <a:lstStyle/>
          <a:p>
            <a:pPr rtl="0"/>
            <a:fld id="{175B920E-803D-4903-83C2-7897A4F42C4F}" type="datetime1">
              <a:rPr lang="es-ES" noProof="0" smtClean="0"/>
              <a:t>17/09/2018</a:t>
            </a:fld>
            <a:endParaRPr lang="es-ES" noProof="0" dirty="0"/>
          </a:p>
        </p:txBody>
      </p:sp>
      <p:sp>
        <p:nvSpPr>
          <p:cNvPr id="7" name="Marcador de posición de número de diapositiva 6"/>
          <p:cNvSpPr>
            <a:spLocks noGrp="1"/>
          </p:cNvSpPr>
          <p:nvPr>
            <p:ph type="sldNum" sz="quarter" idx="12"/>
          </p:nvPr>
        </p:nvSpPr>
        <p:spPr/>
        <p:txBody>
          <a:bodyPr rtlCol="0"/>
          <a:lstStyle/>
          <a:p>
            <a:pPr rtl="0"/>
            <a:fld id="{25BA54BD-C84D-46CE-8B72-31BFB26ABA43}" type="slidenum">
              <a:rPr lang="es-ES" noProof="0"/>
              <a:t>‹Nº›</a:t>
            </a:fld>
            <a:endParaRPr lang="es-ES" noProof="0" dirty="0"/>
          </a:p>
        </p:txBody>
      </p:sp>
    </p:spTree>
    <p:extLst>
      <p:ext uri="{BB962C8B-B14F-4D97-AF65-F5344CB8AC3E}">
        <p14:creationId xmlns:p14="http://schemas.microsoft.com/office/powerpoint/2010/main" val="168329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1522414" y="274638"/>
            <a:ext cx="9143998" cy="1020762"/>
          </a:xfrm>
        </p:spPr>
        <p:txBody>
          <a:bodyPr rtlCol="0"/>
          <a:lstStyle>
            <a:lvl1pPr rtl="0">
              <a:defRPr/>
            </a:lvl1pPr>
          </a:lstStyle>
          <a:p>
            <a:pPr rtl="0"/>
            <a:r>
              <a:rPr lang="es-ES" noProof="0" smtClean="0"/>
              <a:t>Haga clic para modificar el estilo de título del patrón</a:t>
            </a:r>
            <a:endParaRPr lang="es-ES" noProof="0" dirty="0"/>
          </a:p>
        </p:txBody>
      </p:sp>
      <p:grpSp>
        <p:nvGrpSpPr>
          <p:cNvPr id="160" name="línea" descr="Gráfico de líneas"/>
          <p:cNvGrpSpPr/>
          <p:nvPr/>
        </p:nvGrpSpPr>
        <p:grpSpPr bwMode="invGray">
          <a:xfrm>
            <a:off x="1522413" y="1514475"/>
            <a:ext cx="10569575" cy="64008"/>
            <a:chOff x="1522413" y="1514475"/>
            <a:chExt cx="10569575" cy="64008"/>
          </a:xfrm>
        </p:grpSpPr>
        <p:sp>
          <p:nvSpPr>
            <p:cNvPr id="161" name="Forma libre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2" name="Forma libre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3" name="Forma libre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4" name="Forma libre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5" name="Forma libre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6" name="Forma libre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7" name="Forma libre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8" name="Forma libre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9" name="Forma libre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0" name="Forma libre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1" name="Forma libre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2" name="Forma libre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3" name="Forma libre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4" name="Forma libre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5" name="Forma libre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6" name="Forma libre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7" name="Forma libre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8" name="Forma libre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9" name="Forma libre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0" name="Forma libre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1" name="Forma libre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2" name="Forma libre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3" name="Forma libre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4" name="Forma libre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5" name="Forma libre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6" name="Forma libre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7" name="Forma libre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8" name="Forma libre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9" name="Forma libre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0" name="Forma libre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1" name="Forma libre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2" name="Forma libre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3" name="Forma libre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4" name="Forma libre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5" name="Forma libre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6" name="Forma libre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7" name="Forma libre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8" name="Forma libre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9" name="Forma libre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0" name="Forma libre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1" name="Forma libre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2" name="Forma libre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3" name="Forma libre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4" name="Forma libre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5" name="Forma libre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6" name="Forma libre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7" name="Forma libre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8" name="Forma libre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9" name="Forma libre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0" name="Forma libre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1" name="Forma libre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2" name="Forma libre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3" name="Forma libre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4" name="Forma libre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5" name="Forma libre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6" name="Forma libre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7" name="Forma libre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8" name="Forma libre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9" name="Forma libre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0" name="Forma libre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1" name="Forma libre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2" name="Forma libre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3" name="Forma libre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4" name="Forma libre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5" name="Forma libre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6" name="Forma libre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7" name="Forma libre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8" name="Forma libre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9" name="Forma libre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0" name="Forma libre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1" name="Forma libre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2" name="Forma libre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3" name="Forma libre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4" name="Forma libre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grpSp>
      <p:sp>
        <p:nvSpPr>
          <p:cNvPr id="3" name="Marcador de posición de texto 2"/>
          <p:cNvSpPr>
            <a:spLocks noGrp="1"/>
          </p:cNvSpPr>
          <p:nvPr>
            <p:ph type="body" idx="1"/>
          </p:nvPr>
        </p:nvSpPr>
        <p:spPr>
          <a:xfrm>
            <a:off x="1522413"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noProof="0" smtClean="0"/>
              <a:t>Haga clic para modificar el estilo de texto del patrón</a:t>
            </a:r>
          </a:p>
        </p:txBody>
      </p:sp>
      <p:sp>
        <p:nvSpPr>
          <p:cNvPr id="4" name="Marcador de posición de contenido 3"/>
          <p:cNvSpPr>
            <a:spLocks noGrp="1"/>
          </p:cNvSpPr>
          <p:nvPr>
            <p:ph sz="half" idx="2"/>
          </p:nvPr>
        </p:nvSpPr>
        <p:spPr>
          <a:xfrm>
            <a:off x="1522413" y="2819399"/>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dirty="0"/>
          </a:p>
        </p:txBody>
      </p:sp>
      <p:sp>
        <p:nvSpPr>
          <p:cNvPr id="5" name="Marcador de posición de texto 4"/>
          <p:cNvSpPr>
            <a:spLocks noGrp="1"/>
          </p:cNvSpPr>
          <p:nvPr>
            <p:ph type="body" sz="quarter" idx="3"/>
          </p:nvPr>
        </p:nvSpPr>
        <p:spPr>
          <a:xfrm>
            <a:off x="6249860"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noProof="0" smtClean="0"/>
              <a:t>Haga clic para modificar el estilo de texto del patrón</a:t>
            </a:r>
          </a:p>
        </p:txBody>
      </p:sp>
      <p:sp>
        <p:nvSpPr>
          <p:cNvPr id="8" name="Marcador de posición de pie de página 7"/>
          <p:cNvSpPr>
            <a:spLocks noGrp="1"/>
          </p:cNvSpPr>
          <p:nvPr>
            <p:ph type="ftr" sz="quarter" idx="11"/>
          </p:nvPr>
        </p:nvSpPr>
        <p:spPr/>
        <p:txBody>
          <a:bodyPr rtlCol="0"/>
          <a:lstStyle/>
          <a:p>
            <a:pPr rtl="0"/>
            <a:endParaRPr lang="es-ES" noProof="0" dirty="0"/>
          </a:p>
        </p:txBody>
      </p:sp>
      <p:sp>
        <p:nvSpPr>
          <p:cNvPr id="7" name="Marcador de posición de fecha 6"/>
          <p:cNvSpPr>
            <a:spLocks noGrp="1"/>
          </p:cNvSpPr>
          <p:nvPr>
            <p:ph type="dt" sz="half" idx="10"/>
          </p:nvPr>
        </p:nvSpPr>
        <p:spPr/>
        <p:txBody>
          <a:bodyPr rtlCol="0"/>
          <a:lstStyle/>
          <a:p>
            <a:pPr rtl="0"/>
            <a:fld id="{7657AE51-4A6D-4EC0-A828-2F6389390166}" type="datetime1">
              <a:rPr lang="es-ES" noProof="0" smtClean="0"/>
              <a:t>17/09/2018</a:t>
            </a:fld>
            <a:endParaRPr lang="es-ES" noProof="0" dirty="0"/>
          </a:p>
        </p:txBody>
      </p:sp>
      <p:sp>
        <p:nvSpPr>
          <p:cNvPr id="9" name="Marcador de posición de número de diapositiva 8"/>
          <p:cNvSpPr>
            <a:spLocks noGrp="1"/>
          </p:cNvSpPr>
          <p:nvPr>
            <p:ph type="sldNum" sz="quarter" idx="12"/>
          </p:nvPr>
        </p:nvSpPr>
        <p:spPr/>
        <p:txBody>
          <a:bodyPr rtlCol="0"/>
          <a:lstStyle/>
          <a:p>
            <a:pPr rtl="0"/>
            <a:fld id="{25BA54BD-C84D-46CE-8B72-31BFB26ABA43}" type="slidenum">
              <a:rPr lang="es-ES" noProof="0"/>
              <a:t>‹Nº›</a:t>
            </a:fld>
            <a:endParaRPr lang="es-ES" noProof="0" dirty="0"/>
          </a:p>
        </p:txBody>
      </p:sp>
      <p:sp>
        <p:nvSpPr>
          <p:cNvPr id="85" name="Marcador de posición de contenido 3"/>
          <p:cNvSpPr>
            <a:spLocks noGrp="1"/>
          </p:cNvSpPr>
          <p:nvPr>
            <p:ph sz="half" idx="13"/>
          </p:nvPr>
        </p:nvSpPr>
        <p:spPr>
          <a:xfrm>
            <a:off x="6246812" y="2819400"/>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dirty="0"/>
          </a:p>
        </p:txBody>
      </p:sp>
    </p:spTree>
    <p:extLst>
      <p:ext uri="{BB962C8B-B14F-4D97-AF65-F5344CB8AC3E}">
        <p14:creationId xmlns:p14="http://schemas.microsoft.com/office/powerpoint/2010/main" val="418249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lvl1pPr rtl="0">
              <a:defRPr/>
            </a:lvl1pPr>
          </a:lstStyle>
          <a:p>
            <a:pPr rtl="0"/>
            <a:r>
              <a:rPr lang="es-ES" noProof="0" smtClean="0"/>
              <a:t>Haga clic para modificar el estilo de título del patrón</a:t>
            </a:r>
            <a:endParaRPr lang="es-ES" noProof="0" dirty="0"/>
          </a:p>
        </p:txBody>
      </p:sp>
      <p:grpSp>
        <p:nvGrpSpPr>
          <p:cNvPr id="156" name="línea" descr="Gráfico de líneas"/>
          <p:cNvGrpSpPr/>
          <p:nvPr/>
        </p:nvGrpSpPr>
        <p:grpSpPr bwMode="invGray">
          <a:xfrm>
            <a:off x="1522413" y="1514475"/>
            <a:ext cx="10569575" cy="64008"/>
            <a:chOff x="1522413" y="1514475"/>
            <a:chExt cx="10569575" cy="64008"/>
          </a:xfrm>
        </p:grpSpPr>
        <p:sp>
          <p:nvSpPr>
            <p:cNvPr id="157" name="Forma libre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58" name="Forma libre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59" name="Forma libre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0" name="Forma libre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1" name="Forma libre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2" name="Forma libre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3" name="Forma libre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4" name="Forma libre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5" name="Forma libre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6" name="Forma libre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7" name="Forma libre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8" name="Forma libre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69" name="Forma libre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0" name="Forma libre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1" name="Forma libre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2" name="Forma libre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3" name="Forma libre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4" name="Forma libre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5" name="Forma libre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6" name="Forma libre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7" name="Forma libre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8" name="Forma libre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79" name="Forma libre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0" name="Forma libre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1" name="Forma libre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2" name="Forma libre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3" name="Forma libre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4" name="Forma libre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5" name="Forma libre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6" name="Forma libre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7" name="Forma libre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8" name="Forma libre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89" name="Forma libre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0" name="Forma libre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1" name="Forma libre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2" name="Forma libre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3" name="Forma libre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4" name="Forma libre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5" name="Forma libre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6" name="Forma libre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7" name="Forma libre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8" name="Forma libre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199" name="Forma libre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0" name="Forma libre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1" name="Forma libre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2" name="Forma libre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3" name="Forma libre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4" name="Forma libre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5" name="Forma libre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6" name="Forma libre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7" name="Forma libre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8" name="Forma libre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09" name="Forma libre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0" name="Forma libre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1" name="Forma libre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2" name="Forma libre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3" name="Forma libre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4" name="Forma libre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5" name="Forma libre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6" name="Forma libre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7" name="Forma libre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8" name="Forma libre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19" name="Forma libre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0" name="Forma libre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1" name="Forma libre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2" name="Forma libre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3" name="Forma libre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4" name="Forma libre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5" name="Forma libre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6" name="Forma libre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7" name="Forma libre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8" name="Forma libre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29" name="Forma libre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230" name="Forma libre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grpSp>
      <p:sp>
        <p:nvSpPr>
          <p:cNvPr id="4" name="Marcador de posición de pie de página 3"/>
          <p:cNvSpPr>
            <a:spLocks noGrp="1"/>
          </p:cNvSpPr>
          <p:nvPr>
            <p:ph type="ftr" sz="quarter" idx="11"/>
          </p:nvPr>
        </p:nvSpPr>
        <p:spPr/>
        <p:txBody>
          <a:bodyPr rtlCol="0"/>
          <a:lstStyle/>
          <a:p>
            <a:pPr rtl="0"/>
            <a:endParaRPr lang="es-ES" noProof="0" dirty="0"/>
          </a:p>
        </p:txBody>
      </p:sp>
      <p:sp>
        <p:nvSpPr>
          <p:cNvPr id="3" name="Marcador de posición de fecha 2"/>
          <p:cNvSpPr>
            <a:spLocks noGrp="1"/>
          </p:cNvSpPr>
          <p:nvPr>
            <p:ph type="dt" sz="half" idx="10"/>
          </p:nvPr>
        </p:nvSpPr>
        <p:spPr/>
        <p:txBody>
          <a:bodyPr rtlCol="0"/>
          <a:lstStyle/>
          <a:p>
            <a:pPr rtl="0"/>
            <a:fld id="{376E76A0-D9D6-4724-A1B8-1320702610AA}" type="datetime1">
              <a:rPr lang="es-ES" noProof="0" smtClean="0"/>
              <a:t>17/09/2018</a:t>
            </a:fld>
            <a:endParaRPr lang="es-ES" noProof="0" dirty="0"/>
          </a:p>
        </p:txBody>
      </p:sp>
      <p:sp>
        <p:nvSpPr>
          <p:cNvPr id="5" name="Marcador de posición de número de diapositiva 4"/>
          <p:cNvSpPr>
            <a:spLocks noGrp="1"/>
          </p:cNvSpPr>
          <p:nvPr>
            <p:ph type="sldNum" sz="quarter" idx="12"/>
          </p:nvPr>
        </p:nvSpPr>
        <p:spPr/>
        <p:txBody>
          <a:bodyPr rtlCol="0"/>
          <a:lstStyle/>
          <a:p>
            <a:pPr rtl="0"/>
            <a:fld id="{25BA54BD-C84D-46CE-8B72-31BFB26ABA43}" type="slidenum">
              <a:rPr lang="es-ES" noProof="0"/>
              <a:t>‹Nº›</a:t>
            </a:fld>
            <a:endParaRPr lang="es-ES" noProof="0" dirty="0"/>
          </a:p>
        </p:txBody>
      </p:sp>
    </p:spTree>
    <p:extLst>
      <p:ext uri="{BB962C8B-B14F-4D97-AF65-F5344CB8AC3E}">
        <p14:creationId xmlns:p14="http://schemas.microsoft.com/office/powerpoint/2010/main" val="2531561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3" name="Marcador de posición de pie de página 2"/>
          <p:cNvSpPr>
            <a:spLocks noGrp="1"/>
          </p:cNvSpPr>
          <p:nvPr>
            <p:ph type="ftr" sz="quarter" idx="11"/>
          </p:nvPr>
        </p:nvSpPr>
        <p:spPr/>
        <p:txBody>
          <a:bodyPr rtlCol="0"/>
          <a:lstStyle/>
          <a:p>
            <a:pPr rtl="0"/>
            <a:endParaRPr lang="es-ES" noProof="0" dirty="0"/>
          </a:p>
        </p:txBody>
      </p:sp>
      <p:sp>
        <p:nvSpPr>
          <p:cNvPr id="2" name="Marcador de posición de fecha 1"/>
          <p:cNvSpPr>
            <a:spLocks noGrp="1"/>
          </p:cNvSpPr>
          <p:nvPr>
            <p:ph type="dt" sz="half" idx="10"/>
          </p:nvPr>
        </p:nvSpPr>
        <p:spPr/>
        <p:txBody>
          <a:bodyPr rtlCol="0"/>
          <a:lstStyle/>
          <a:p>
            <a:pPr rtl="0"/>
            <a:fld id="{5782085A-B028-4A10-9202-3F96496CCC32}" type="datetime1">
              <a:rPr lang="es-ES" noProof="0" smtClean="0"/>
              <a:t>17/09/2018</a:t>
            </a:fld>
            <a:endParaRPr lang="es-ES" noProof="0" dirty="0"/>
          </a:p>
        </p:txBody>
      </p:sp>
      <p:sp>
        <p:nvSpPr>
          <p:cNvPr id="4" name="Marcador de posición de número de diapositiva 3"/>
          <p:cNvSpPr>
            <a:spLocks noGrp="1"/>
          </p:cNvSpPr>
          <p:nvPr>
            <p:ph type="sldNum" sz="quarter" idx="12"/>
          </p:nvPr>
        </p:nvSpPr>
        <p:spPr/>
        <p:txBody>
          <a:bodyPr rtlCol="0"/>
          <a:lstStyle/>
          <a:p>
            <a:pPr rtl="0"/>
            <a:fld id="{25BA54BD-C84D-46CE-8B72-31BFB26ABA43}" type="slidenum">
              <a:rPr lang="es-ES" noProof="0"/>
              <a:t>‹Nº›</a:t>
            </a:fld>
            <a:endParaRPr lang="es-ES" noProof="0" dirty="0"/>
          </a:p>
        </p:txBody>
      </p:sp>
    </p:spTree>
    <p:extLst>
      <p:ext uri="{BB962C8B-B14F-4D97-AF65-F5344CB8AC3E}">
        <p14:creationId xmlns:p14="http://schemas.microsoft.com/office/powerpoint/2010/main" val="140596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522414" y="274638"/>
            <a:ext cx="9143998" cy="1020762"/>
          </a:xfrm>
        </p:spPr>
        <p:txBody>
          <a:bodyPr rtlCol="0" anchor="b">
            <a:noAutofit/>
          </a:bodyPr>
          <a:lstStyle>
            <a:lvl1pPr algn="l" rtl="0">
              <a:defRPr sz="3200" b="0"/>
            </a:lvl1pPr>
          </a:lstStyle>
          <a:p>
            <a:pPr rtl="0"/>
            <a:r>
              <a:rPr lang="es-ES" noProof="0" smtClean="0"/>
              <a:t>Haga clic para modificar el estilo de título del patrón</a:t>
            </a:r>
            <a:endParaRPr lang="es-ES" noProof="0" dirty="0"/>
          </a:p>
        </p:txBody>
      </p:sp>
      <p:sp>
        <p:nvSpPr>
          <p:cNvPr id="4" name="Marcador de posición de texto 3"/>
          <p:cNvSpPr>
            <a:spLocks noGrp="1"/>
          </p:cNvSpPr>
          <p:nvPr>
            <p:ph type="body" sz="half" idx="2"/>
          </p:nvPr>
        </p:nvSpPr>
        <p:spPr>
          <a:xfrm>
            <a:off x="1522413" y="3429000"/>
            <a:ext cx="2743200" cy="2743200"/>
          </a:xfrm>
        </p:spPr>
        <p:txBody>
          <a:bodyPr rtlCol="0"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noProof="0" smtClean="0"/>
              <a:t>Haga clic para modificar el estilo de texto del patrón</a:t>
            </a:r>
          </a:p>
        </p:txBody>
      </p:sp>
      <p:sp>
        <p:nvSpPr>
          <p:cNvPr id="3" name="Marcador de posición de contenido 2"/>
          <p:cNvSpPr>
            <a:spLocks noGrp="1"/>
          </p:cNvSpPr>
          <p:nvPr>
            <p:ph idx="1"/>
          </p:nvPr>
        </p:nvSpPr>
        <p:spPr>
          <a:xfrm>
            <a:off x="4710022" y="1905000"/>
            <a:ext cx="5669280" cy="40386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dirty="0"/>
          </a:p>
        </p:txBody>
      </p:sp>
      <p:grpSp>
        <p:nvGrpSpPr>
          <p:cNvPr id="615" name="marco" descr="Gráfico de cuadro"/>
          <p:cNvGrpSpPr/>
          <p:nvPr/>
        </p:nvGrpSpPr>
        <p:grpSpPr bwMode="invGray">
          <a:xfrm>
            <a:off x="4417839" y="1630821"/>
            <a:ext cx="6291028" cy="4575885"/>
            <a:chOff x="4417839" y="1630821"/>
            <a:chExt cx="6291028" cy="4575885"/>
          </a:xfrm>
        </p:grpSpPr>
        <p:grpSp>
          <p:nvGrpSpPr>
            <p:cNvPr id="616" name="Grupo 615"/>
            <p:cNvGrpSpPr/>
            <p:nvPr/>
          </p:nvGrpSpPr>
          <p:grpSpPr bwMode="invGray">
            <a:xfrm>
              <a:off x="5414491" y="1630821"/>
              <a:ext cx="5294376" cy="4114800"/>
              <a:chOff x="3310555" y="716546"/>
              <a:chExt cx="5294376" cy="4114800"/>
            </a:xfrm>
          </p:grpSpPr>
          <p:grpSp>
            <p:nvGrpSpPr>
              <p:cNvPr id="768" name="Grupo 767"/>
              <p:cNvGrpSpPr/>
              <p:nvPr/>
            </p:nvGrpSpPr>
            <p:grpSpPr bwMode="invGray">
              <a:xfrm flipH="1">
                <a:off x="3310555" y="737968"/>
                <a:ext cx="5294376" cy="54864"/>
                <a:chOff x="1522413" y="1514475"/>
                <a:chExt cx="10569575" cy="64008"/>
              </a:xfrm>
              <a:solidFill>
                <a:schemeClr val="accent1"/>
              </a:solidFill>
            </p:grpSpPr>
            <p:sp>
              <p:nvSpPr>
                <p:cNvPr id="844" name="Forma libre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45" name="Forma libre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46" name="Forma libre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47" name="Forma libre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48" name="Forma libre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49" name="Forma libre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50" name="Forma libre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51" name="Forma libre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52" name="Forma libre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53" name="Forma libre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54" name="Forma libre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55" name="Forma libre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56" name="Forma libre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57" name="Forma libre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58" name="Forma libre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59" name="Forma libre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60" name="Forma libre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61" name="Forma libre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62" name="Forma libre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63" name="Forma libre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64" name="Forma libre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65" name="Forma libre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66" name="Forma libre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67" name="Forma libre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68" name="Forma libre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69" name="Forma libre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70" name="Forma libre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71" name="Forma libre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72" name="Forma libre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73" name="Forma libre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74" name="Forma libre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75" name="Forma libre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76" name="Forma libre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77" name="Forma libre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78" name="Forma libre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79" name="Forma libre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80" name="Forma libre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81" name="Forma libre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82" name="Forma libre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83" name="Forma libre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84" name="Forma libre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85" name="Forma libre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86" name="Forma libre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87" name="Forma libre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88" name="Forma libre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89" name="Forma libre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90" name="Forma libre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91" name="Forma libre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92" name="Forma libre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93" name="Forma libre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94" name="Forma libre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95" name="Forma libre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96" name="Forma libre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97" name="Forma libre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98" name="Forma libre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99" name="Forma libre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00" name="Forma libre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01" name="Forma libre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02" name="Forma libre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03" name="Forma libre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04" name="Forma libre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05" name="Forma libre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06" name="Forma libre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07" name="Forma libre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08" name="Forma libre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09" name="Forma libre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10" name="Forma libre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11" name="Forma libre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12" name="Forma libre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13" name="Forma libre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14" name="Forma libre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15" name="Forma libre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16" name="Forma libre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17" name="Forma libre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grpSp>
          <p:grpSp>
            <p:nvGrpSpPr>
              <p:cNvPr id="769" name="Grupo 768"/>
              <p:cNvGrpSpPr/>
              <p:nvPr/>
            </p:nvGrpSpPr>
            <p:grpSpPr bwMode="invGray">
              <a:xfrm rot="16200000" flipH="1">
                <a:off x="6492229" y="2755658"/>
                <a:ext cx="4114800" cy="36576"/>
                <a:chOff x="1522413" y="1514475"/>
                <a:chExt cx="10569575" cy="64008"/>
              </a:xfrm>
              <a:solidFill>
                <a:schemeClr val="accent1"/>
              </a:solidFill>
            </p:grpSpPr>
            <p:sp>
              <p:nvSpPr>
                <p:cNvPr id="770" name="Forma libre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71" name="Forma libre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72" name="Forma libre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73" name="Forma libre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74" name="Forma libre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75" name="Forma libre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76" name="Forma libre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77" name="Forma libre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78" name="Forma libre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79" name="Forma libre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80" name="Forma libre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81" name="Forma libre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82" name="Forma libre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83" name="Forma libre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84" name="Forma libre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85" name="Forma libre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86" name="Forma libre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87" name="Forma libre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88" name="Forma libre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89" name="Forma libre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90" name="Forma libre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91" name="Forma libre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92" name="Forma libre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93" name="Forma libre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94" name="Forma libre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95" name="Forma libre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96" name="Forma libre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97" name="Forma libre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98" name="Forma libre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99" name="Forma libre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00" name="Forma libre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01" name="Forma libre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02" name="Forma libre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03" name="Forma libre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04" name="Forma libre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05" name="Forma libre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06" name="Forma libre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07" name="Forma libre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08" name="Forma libre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09" name="Forma libre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10" name="Forma libre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11" name="Forma libre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12" name="Forma libre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13" name="Forma libre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14" name="Forma libre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15" name="Forma libre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16" name="Forma libre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17" name="Forma libre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18" name="Forma libre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19" name="Forma libre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20" name="Forma libre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21" name="Forma libre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22" name="Forma libre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23" name="Forma libre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24" name="Forma libre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25" name="Forma libre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26" name="Forma libre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27" name="Forma libre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28" name="Forma libre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29" name="Forma libre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30" name="Forma libre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31" name="Forma libre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32" name="Forma libre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33" name="Forma libre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34" name="Forma libre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35" name="Forma libre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36" name="Forma libre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37" name="Forma libre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38" name="Forma libre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39" name="Forma libre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40" name="Forma libre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41" name="Forma libre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42" name="Forma libre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43" name="Forma libre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grpSp>
        </p:grpSp>
        <p:grpSp>
          <p:nvGrpSpPr>
            <p:cNvPr id="617" name="Grupo 616"/>
            <p:cNvGrpSpPr/>
            <p:nvPr/>
          </p:nvGrpSpPr>
          <p:grpSpPr bwMode="invGray">
            <a:xfrm rot="10800000">
              <a:off x="4417839" y="2091906"/>
              <a:ext cx="5294376" cy="4114800"/>
              <a:chOff x="3310555" y="716546"/>
              <a:chExt cx="5294376" cy="4114800"/>
            </a:xfrm>
          </p:grpSpPr>
          <p:grpSp>
            <p:nvGrpSpPr>
              <p:cNvPr id="618" name="Grupo 617"/>
              <p:cNvGrpSpPr/>
              <p:nvPr/>
            </p:nvGrpSpPr>
            <p:grpSpPr bwMode="invGray">
              <a:xfrm flipH="1">
                <a:off x="3310555" y="737968"/>
                <a:ext cx="5294376" cy="54864"/>
                <a:chOff x="1522413" y="1514475"/>
                <a:chExt cx="10569575" cy="64008"/>
              </a:xfrm>
              <a:solidFill>
                <a:schemeClr val="accent1"/>
              </a:solidFill>
            </p:grpSpPr>
            <p:sp>
              <p:nvSpPr>
                <p:cNvPr id="694" name="Forma libre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95" name="Forma libre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96" name="Forma libre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97" name="Forma libre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98" name="Forma libre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99" name="Forma libre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00" name="Forma libre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01" name="Forma libre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02" name="Forma libre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03" name="Forma libre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04" name="Forma libre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05" name="Forma libre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06" name="Forma libre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07" name="Forma libre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08" name="Forma libre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09" name="Forma libre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10" name="Forma libre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11" name="Forma libre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12" name="Forma libre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13" name="Forma libre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14" name="Forma libre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15" name="Forma libre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16" name="Forma libre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17" name="Forma libre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18" name="Forma libre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19" name="Forma libre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20" name="Forma libre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21" name="Forma libre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22" name="Forma libre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23" name="Forma libre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24" name="Forma libre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25" name="Forma libre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26" name="Forma libre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27" name="Forma libre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28" name="Forma libre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29" name="Forma libre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30" name="Forma libre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31" name="Forma libre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32" name="Forma libre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33" name="Forma libre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34" name="Forma libre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35" name="Forma libre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36" name="Forma libre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37" name="Forma libre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38" name="Forma libre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39" name="Forma libre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40" name="Forma libre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41" name="Forma libre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42" name="Forma libre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43" name="Forma libre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44" name="Forma libre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45" name="Forma libre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46" name="Forma libre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47" name="Forma libre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48" name="Forma libre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49" name="Forma libre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50" name="Forma libre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51" name="Forma libre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52" name="Forma libre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53" name="Forma libre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54" name="Forma libre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55" name="Forma libre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56" name="Forma libre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57" name="Forma libre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58" name="Forma libre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59" name="Forma libre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60" name="Forma libre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61" name="Forma libre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62" name="Forma libre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63" name="Forma libre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64" name="Forma libre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65" name="Forma libre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66" name="Forma libre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67" name="Forma libre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grpSp>
          <p:grpSp>
            <p:nvGrpSpPr>
              <p:cNvPr id="619" name="Grupo 618"/>
              <p:cNvGrpSpPr/>
              <p:nvPr/>
            </p:nvGrpSpPr>
            <p:grpSpPr bwMode="invGray">
              <a:xfrm rot="16200000" flipH="1">
                <a:off x="6492229" y="2755658"/>
                <a:ext cx="4114800" cy="36576"/>
                <a:chOff x="1522413" y="1514475"/>
                <a:chExt cx="10569575" cy="64008"/>
              </a:xfrm>
              <a:solidFill>
                <a:schemeClr val="accent1"/>
              </a:solidFill>
            </p:grpSpPr>
            <p:sp>
              <p:nvSpPr>
                <p:cNvPr id="620" name="Forma libre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21" name="Forma libre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22" name="Forma libre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23" name="Forma libre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24" name="Forma libre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25" name="Forma libre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26" name="Forma libre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27" name="Forma libre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28" name="Forma libre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29" name="Forma libre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30" name="Forma libre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31" name="Forma libre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32" name="Forma libre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33" name="Forma libre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34" name="Forma libre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35" name="Forma libre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36" name="Forma libre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37" name="Forma libre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38" name="Forma libre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39" name="Forma libre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40" name="Forma libre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41" name="Forma libre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42" name="Forma libre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43" name="Forma libre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44" name="Forma libre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45" name="Forma libre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46" name="Forma libre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47" name="Forma libre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48" name="Forma libre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49" name="Forma libre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50" name="Forma libre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51" name="Forma libre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52" name="Forma libre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53" name="Forma libre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54" name="Forma libre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55" name="Forma libre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56" name="Forma libre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57" name="Forma libre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58" name="Forma libre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59" name="Forma libre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60" name="Forma libre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61" name="Forma libre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62" name="Forma libre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63" name="Forma libre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64" name="Forma libre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65" name="Forma libre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66" name="Forma libre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67" name="Forma libre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68" name="Forma libre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69" name="Forma libre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70" name="Forma libre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71" name="Forma libre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72" name="Forma libre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73" name="Forma libre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74" name="Forma libre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75" name="Forma libre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76" name="Forma libre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77" name="Forma libre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78" name="Forma libre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79" name="Forma libre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80" name="Forma libre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81" name="Forma libre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82" name="Forma libre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83" name="Forma libre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84" name="Forma libre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85" name="Forma libre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86" name="Forma libre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87" name="Forma libre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88" name="Forma libre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89" name="Forma libre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90" name="Forma libre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91" name="Forma libre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92" name="Forma libre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93" name="Forma libre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grpSp>
        </p:grpSp>
      </p:grpSp>
      <p:sp>
        <p:nvSpPr>
          <p:cNvPr id="6" name="Marcador de posición de pie de página 5"/>
          <p:cNvSpPr>
            <a:spLocks noGrp="1"/>
          </p:cNvSpPr>
          <p:nvPr>
            <p:ph type="ftr" sz="quarter" idx="11"/>
          </p:nvPr>
        </p:nvSpPr>
        <p:spPr/>
        <p:txBody>
          <a:bodyPr rtlCol="0"/>
          <a:lstStyle/>
          <a:p>
            <a:pPr rtl="0"/>
            <a:endParaRPr lang="es-ES" noProof="0" dirty="0"/>
          </a:p>
        </p:txBody>
      </p:sp>
      <p:sp>
        <p:nvSpPr>
          <p:cNvPr id="5" name="Marcador de posición de fecha 4"/>
          <p:cNvSpPr>
            <a:spLocks noGrp="1"/>
          </p:cNvSpPr>
          <p:nvPr>
            <p:ph type="dt" sz="half" idx="10"/>
          </p:nvPr>
        </p:nvSpPr>
        <p:spPr/>
        <p:txBody>
          <a:bodyPr rtlCol="0"/>
          <a:lstStyle/>
          <a:p>
            <a:pPr rtl="0"/>
            <a:fld id="{E59799E1-EB76-4D39-A336-C5CB1218220D}" type="datetime1">
              <a:rPr lang="es-ES" noProof="0" smtClean="0"/>
              <a:t>17/09/2018</a:t>
            </a:fld>
            <a:endParaRPr lang="es-ES" noProof="0" dirty="0"/>
          </a:p>
        </p:txBody>
      </p:sp>
      <p:sp>
        <p:nvSpPr>
          <p:cNvPr id="7" name="Marcador de posición de número de diapositiva 6"/>
          <p:cNvSpPr>
            <a:spLocks noGrp="1"/>
          </p:cNvSpPr>
          <p:nvPr>
            <p:ph type="sldNum" sz="quarter" idx="12"/>
          </p:nvPr>
        </p:nvSpPr>
        <p:spPr/>
        <p:txBody>
          <a:bodyPr rtlCol="0"/>
          <a:lstStyle/>
          <a:p>
            <a:pPr rtl="0"/>
            <a:fld id="{25BA54BD-C84D-46CE-8B72-31BFB26ABA43}" type="slidenum">
              <a:rPr lang="es-ES" noProof="0"/>
              <a:t>‹Nº›</a:t>
            </a:fld>
            <a:endParaRPr lang="es-ES" noProof="0" dirty="0"/>
          </a:p>
        </p:txBody>
      </p:sp>
    </p:spTree>
    <p:extLst>
      <p:ext uri="{BB962C8B-B14F-4D97-AF65-F5344CB8AC3E}">
        <p14:creationId xmlns:p14="http://schemas.microsoft.com/office/powerpoint/2010/main" val="96211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spTree>
      <p:nvGrpSpPr>
        <p:cNvPr id="1" name=""/>
        <p:cNvGrpSpPr/>
        <p:nvPr/>
      </p:nvGrpSpPr>
      <p:grpSpPr>
        <a:xfrm>
          <a:off x="0" y="0"/>
          <a:ext cx="0" cy="0"/>
          <a:chOff x="0" y="0"/>
          <a:chExt cx="0" cy="0"/>
        </a:xfrm>
      </p:grpSpPr>
      <p:sp>
        <p:nvSpPr>
          <p:cNvPr id="2" name="Título 1"/>
          <p:cNvSpPr>
            <a:spLocks noGrp="1"/>
          </p:cNvSpPr>
          <p:nvPr>
            <p:ph type="title"/>
          </p:nvPr>
        </p:nvSpPr>
        <p:spPr>
          <a:xfrm>
            <a:off x="1522414" y="274638"/>
            <a:ext cx="9143998" cy="1020762"/>
          </a:xfrm>
        </p:spPr>
        <p:txBody>
          <a:bodyPr rtlCol="0" anchor="b">
            <a:noAutofit/>
          </a:bodyPr>
          <a:lstStyle>
            <a:lvl1pPr algn="l" rtl="0">
              <a:defRPr sz="3200" b="0"/>
            </a:lvl1pPr>
          </a:lstStyle>
          <a:p>
            <a:pPr rtl="0"/>
            <a:r>
              <a:rPr lang="es-ES" noProof="0" smtClean="0"/>
              <a:t>Haga clic para modificar el estilo de título del patrón</a:t>
            </a:r>
            <a:endParaRPr lang="es-ES" noProof="0" dirty="0"/>
          </a:p>
        </p:txBody>
      </p:sp>
      <p:sp>
        <p:nvSpPr>
          <p:cNvPr id="3" name="Marcador de posición de imagen 2" descr="Marcador de posición vacío para agregar una imagen. Haga clic en el marcador de posición y seleccione la imagen que quiera agregar."/>
          <p:cNvSpPr>
            <a:spLocks noGrp="1"/>
          </p:cNvSpPr>
          <p:nvPr>
            <p:ph type="pic" idx="1"/>
          </p:nvPr>
        </p:nvSpPr>
        <p:spPr>
          <a:xfrm>
            <a:off x="1745838" y="1884311"/>
            <a:ext cx="5669280" cy="4041648"/>
          </a:xfrm>
          <a:solidFill>
            <a:schemeClr val="bg1"/>
          </a:solidFill>
        </p:spPr>
        <p:txBody>
          <a:bodyPr tIns="9144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dirty="0" smtClean="0"/>
              <a:t>Haga clic en el icono para agregar una imagen</a:t>
            </a:r>
            <a:endParaRPr lang="es-ES" noProof="0" dirty="0"/>
          </a:p>
        </p:txBody>
      </p:sp>
      <p:grpSp>
        <p:nvGrpSpPr>
          <p:cNvPr id="614" name="marco" descr="Gráfico de cuadro"/>
          <p:cNvGrpSpPr/>
          <p:nvPr/>
        </p:nvGrpSpPr>
        <p:grpSpPr bwMode="invGray">
          <a:xfrm flipH="1">
            <a:off x="1447500" y="1630821"/>
            <a:ext cx="6291028" cy="4575885"/>
            <a:chOff x="4417839" y="1630821"/>
            <a:chExt cx="6291028" cy="4575885"/>
          </a:xfrm>
        </p:grpSpPr>
        <p:grpSp>
          <p:nvGrpSpPr>
            <p:cNvPr id="615" name="Grupo 614"/>
            <p:cNvGrpSpPr/>
            <p:nvPr/>
          </p:nvGrpSpPr>
          <p:grpSpPr bwMode="invGray">
            <a:xfrm>
              <a:off x="5414491" y="1630821"/>
              <a:ext cx="5294376" cy="4114800"/>
              <a:chOff x="3310555" y="716546"/>
              <a:chExt cx="5294376" cy="4114800"/>
            </a:xfrm>
          </p:grpSpPr>
          <p:grpSp>
            <p:nvGrpSpPr>
              <p:cNvPr id="767" name="Grupo 766"/>
              <p:cNvGrpSpPr/>
              <p:nvPr/>
            </p:nvGrpSpPr>
            <p:grpSpPr bwMode="invGray">
              <a:xfrm flipH="1">
                <a:off x="3310555" y="737968"/>
                <a:ext cx="5294376" cy="54864"/>
                <a:chOff x="1522413" y="1514475"/>
                <a:chExt cx="10569575" cy="64008"/>
              </a:xfrm>
              <a:solidFill>
                <a:schemeClr val="accent1"/>
              </a:solidFill>
            </p:grpSpPr>
            <p:sp>
              <p:nvSpPr>
                <p:cNvPr id="843" name="Forma libre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44" name="Forma libre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45" name="Forma libre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46" name="Forma libre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47" name="Forma libre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48" name="Forma libre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49" name="Forma libre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50" name="Forma libre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51" name="Forma libre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52" name="Forma libre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53" name="Forma libre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54" name="Forma libre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55" name="Forma libre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56" name="Forma libre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57" name="Forma libre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58" name="Forma libre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59" name="Forma libre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60" name="Forma libre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61" name="Forma libre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62" name="Forma libre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63" name="Forma libre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64" name="Forma libre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65" name="Forma libre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66" name="Forma libre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67" name="Forma libre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68" name="Forma libre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69" name="Forma libre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70" name="Forma libre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71" name="Forma libre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72" name="Forma libre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73" name="Forma libre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74" name="Forma libre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75" name="Forma libre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76" name="Forma libre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77" name="Forma libre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78" name="Forma libre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79" name="Forma libre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80" name="Forma libre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81" name="Forma libre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82" name="Forma libre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83" name="Forma libre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84" name="Forma libre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85" name="Forma libre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86" name="Forma libre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87" name="Forma libre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88" name="Forma libre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89" name="Forma libre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90" name="Forma libre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91" name="Forma libre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92" name="Forma libre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93" name="Forma libre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94" name="Forma libre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95" name="Forma libre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96" name="Forma libre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97" name="Forma libre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98" name="Forma libre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99" name="Forma libre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00" name="Forma libre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01" name="Forma libre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02" name="Forma libre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03" name="Forma libre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04" name="Forma libre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05" name="Forma libre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06" name="Forma libre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07" name="Forma libre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08" name="Forma libre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09" name="Forma libre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10" name="Forma libre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11" name="Forma libre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12" name="Forma libre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13" name="Forma libre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14" name="Forma libre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15" name="Forma libre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916" name="Forma libre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grpSp>
          <p:grpSp>
            <p:nvGrpSpPr>
              <p:cNvPr id="768" name="Grupo 767"/>
              <p:cNvGrpSpPr/>
              <p:nvPr/>
            </p:nvGrpSpPr>
            <p:grpSpPr bwMode="invGray">
              <a:xfrm rot="16200000" flipH="1">
                <a:off x="6492229" y="2755658"/>
                <a:ext cx="4114800" cy="36576"/>
                <a:chOff x="1522413" y="1514475"/>
                <a:chExt cx="10569575" cy="64008"/>
              </a:xfrm>
              <a:solidFill>
                <a:schemeClr val="accent1"/>
              </a:solidFill>
            </p:grpSpPr>
            <p:sp>
              <p:nvSpPr>
                <p:cNvPr id="769" name="Forma libre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70" name="Forma libre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71" name="Forma libre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72" name="Forma libre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73" name="Forma libre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74" name="Forma libre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75" name="Forma libre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76" name="Forma libre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77" name="Forma libre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78" name="Forma libre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79" name="Forma libre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80" name="Forma libre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81" name="Forma libre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82" name="Forma libre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83" name="Forma libre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84" name="Forma libre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85" name="Forma libre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86" name="Forma libre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87" name="Forma libre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88" name="Forma libre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89" name="Forma libre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90" name="Forma libre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91" name="Forma libre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92" name="Forma libre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93" name="Forma libre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94" name="Forma libre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95" name="Forma libre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96" name="Forma libre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97" name="Forma libre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98" name="Forma libre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99" name="Forma libre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00" name="Forma libre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01" name="Forma libre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02" name="Forma libre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03" name="Forma libre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04" name="Forma libre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05" name="Forma libre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06" name="Forma libre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07" name="Forma libre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08" name="Forma libre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09" name="Forma libre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10" name="Forma libre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11" name="Forma libre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12" name="Forma libre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13" name="Forma libre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14" name="Forma libre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15" name="Forma libre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16" name="Forma libre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17" name="Forma libre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18" name="Forma libre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19" name="Forma libre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20" name="Forma libre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21" name="Forma libre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22" name="Forma libre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23" name="Forma libre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24" name="Forma libre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25" name="Forma libre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26" name="Forma libre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27" name="Forma libre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28" name="Forma libre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29" name="Forma libre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30" name="Forma libre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31" name="Forma libre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32" name="Forma libre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33" name="Forma libre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34" name="Forma libre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35" name="Forma libre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36" name="Forma libre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37" name="Forma libre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38" name="Forma libre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39" name="Forma libre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40" name="Forma libre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41" name="Forma libre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842" name="Forma libre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grpSp>
        </p:grpSp>
        <p:grpSp>
          <p:nvGrpSpPr>
            <p:cNvPr id="616" name="Grupo 615"/>
            <p:cNvGrpSpPr/>
            <p:nvPr/>
          </p:nvGrpSpPr>
          <p:grpSpPr bwMode="invGray">
            <a:xfrm rot="10800000">
              <a:off x="4417839" y="2091906"/>
              <a:ext cx="5294376" cy="4114800"/>
              <a:chOff x="3310555" y="716546"/>
              <a:chExt cx="5294376" cy="4114800"/>
            </a:xfrm>
          </p:grpSpPr>
          <p:grpSp>
            <p:nvGrpSpPr>
              <p:cNvPr id="617" name="Grupo 616"/>
              <p:cNvGrpSpPr/>
              <p:nvPr/>
            </p:nvGrpSpPr>
            <p:grpSpPr bwMode="invGray">
              <a:xfrm flipH="1">
                <a:off x="3310555" y="737968"/>
                <a:ext cx="5294376" cy="54864"/>
                <a:chOff x="1522413" y="1514475"/>
                <a:chExt cx="10569575" cy="64008"/>
              </a:xfrm>
              <a:solidFill>
                <a:schemeClr val="accent1"/>
              </a:solidFill>
            </p:grpSpPr>
            <p:sp>
              <p:nvSpPr>
                <p:cNvPr id="693" name="Forma libre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94" name="Forma libre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95" name="Forma libre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96" name="Forma libre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97" name="Forma libre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98" name="Forma libre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99" name="Forma libre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00" name="Forma libre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01" name="Forma libre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02" name="Forma libre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03" name="Forma libre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04" name="Forma libre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05" name="Forma libre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06" name="Forma libre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07" name="Forma libre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08" name="Forma libre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09" name="Forma libre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10" name="Forma libre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11" name="Forma libre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12" name="Forma libre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13" name="Forma libre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14" name="Forma libre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15" name="Forma libre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16" name="Forma libre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17" name="Forma libre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18" name="Forma libre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19" name="Forma libre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20" name="Forma libre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21" name="Forma libre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22" name="Forma libre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23" name="Forma libre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24" name="Forma libre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25" name="Forma libre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26" name="Forma libre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27" name="Forma libre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28" name="Forma libre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29" name="Forma libre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30" name="Forma libre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31" name="Forma libre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32" name="Forma libre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33" name="Forma libre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34" name="Forma libre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35" name="Forma libre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36" name="Forma libre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37" name="Forma libre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38" name="Forma libre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39" name="Forma libre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40" name="Forma libre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41" name="Forma libre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42" name="Forma libre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43" name="Forma libre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44" name="Forma libre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45" name="Forma libre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46" name="Forma libre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47" name="Forma libre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48" name="Forma libre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49" name="Forma libre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50" name="Forma libre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51" name="Forma libre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52" name="Forma libre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53" name="Forma libre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54" name="Forma libre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55" name="Forma libre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56" name="Forma libre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57" name="Forma libre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58" name="Forma libre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59" name="Forma libre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60" name="Forma libre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61" name="Forma libre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62" name="Forma libre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63" name="Forma libre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64" name="Forma libre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65" name="Forma libre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766" name="Forma libre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grpSp>
          <p:grpSp>
            <p:nvGrpSpPr>
              <p:cNvPr id="618" name="Grupo 617"/>
              <p:cNvGrpSpPr/>
              <p:nvPr/>
            </p:nvGrpSpPr>
            <p:grpSpPr bwMode="invGray">
              <a:xfrm rot="16200000" flipH="1">
                <a:off x="6492229" y="2755658"/>
                <a:ext cx="4114800" cy="36576"/>
                <a:chOff x="1522413" y="1514475"/>
                <a:chExt cx="10569575" cy="64008"/>
              </a:xfrm>
              <a:solidFill>
                <a:schemeClr val="accent1"/>
              </a:solidFill>
            </p:grpSpPr>
            <p:sp>
              <p:nvSpPr>
                <p:cNvPr id="619" name="Forma libre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20" name="Forma libre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21" name="Forma libre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22" name="Forma libre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23" name="Forma libre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24" name="Forma libre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25" name="Forma libre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26" name="Forma libre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27" name="Forma libre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28" name="Forma libre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29" name="Forma libre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30" name="Forma libre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31" name="Forma libre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32" name="Forma libre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33" name="Forma libre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34" name="Forma libre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35" name="Forma libre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36" name="Forma libre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37" name="Forma libre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38" name="Forma libre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39" name="Forma libre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40" name="Forma libre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41" name="Forma libre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42" name="Forma libre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43" name="Forma libre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44" name="Forma libre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45" name="Forma libre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46" name="Forma libre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47" name="Forma libre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48" name="Forma libre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49" name="Forma libre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50" name="Forma libre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51" name="Forma libre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52" name="Forma libre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53" name="Forma libre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54" name="Forma libre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55" name="Forma libre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56" name="Forma libre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57" name="Forma libre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58" name="Forma libre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59" name="Forma libre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60" name="Forma libre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61" name="Forma libre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62" name="Forma libre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63" name="Forma libre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64" name="Forma libre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65" name="Forma libre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66" name="Forma libre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67" name="Forma libre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68" name="Forma libre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69" name="Forma libre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70" name="Forma libre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71" name="Forma libre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72" name="Forma libre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73" name="Forma libre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74" name="Forma libre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75" name="Forma libre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76" name="Forma libre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77" name="Forma libre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78" name="Forma libre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79" name="Forma libre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80" name="Forma libre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81" name="Forma libre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82" name="Forma libre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83" name="Forma libre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84" name="Forma libre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85" name="Forma libre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86" name="Forma libre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87" name="Forma libre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88" name="Forma libre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89" name="Forma libre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90" name="Forma libre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91" name="Forma libre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sp>
              <p:nvSpPr>
                <p:cNvPr id="692" name="Forma libre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es-ES" noProof="0" dirty="0">
                    <a:ln>
                      <a:noFill/>
                    </a:ln>
                  </a:endParaRPr>
                </a:p>
              </p:txBody>
            </p:sp>
          </p:grpSp>
        </p:grpSp>
      </p:grpSp>
      <p:sp>
        <p:nvSpPr>
          <p:cNvPr id="4" name="Marcador de posición de texto 3"/>
          <p:cNvSpPr>
            <a:spLocks noGrp="1"/>
          </p:cNvSpPr>
          <p:nvPr>
            <p:ph type="body" sz="half" idx="2"/>
          </p:nvPr>
        </p:nvSpPr>
        <p:spPr>
          <a:xfrm>
            <a:off x="7905959" y="3411748"/>
            <a:ext cx="2743200" cy="2743200"/>
          </a:xfrm>
        </p:spPr>
        <p:txBody>
          <a:bodyPr rtlCol="0"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noProof="0" smtClean="0"/>
              <a:t>Haga clic para modificar el estilo de texto del patrón</a:t>
            </a:r>
          </a:p>
        </p:txBody>
      </p:sp>
      <p:sp>
        <p:nvSpPr>
          <p:cNvPr id="6" name="Marcador de posición de pie de página 5"/>
          <p:cNvSpPr>
            <a:spLocks noGrp="1"/>
          </p:cNvSpPr>
          <p:nvPr>
            <p:ph type="ftr" sz="quarter" idx="11"/>
          </p:nvPr>
        </p:nvSpPr>
        <p:spPr/>
        <p:txBody>
          <a:bodyPr rtlCol="0"/>
          <a:lstStyle/>
          <a:p>
            <a:pPr rtl="0"/>
            <a:endParaRPr lang="es-ES" noProof="0" dirty="0"/>
          </a:p>
        </p:txBody>
      </p:sp>
      <p:sp>
        <p:nvSpPr>
          <p:cNvPr id="5" name="Marcador de posición de fecha 4"/>
          <p:cNvSpPr>
            <a:spLocks noGrp="1"/>
          </p:cNvSpPr>
          <p:nvPr>
            <p:ph type="dt" sz="half" idx="10"/>
          </p:nvPr>
        </p:nvSpPr>
        <p:spPr/>
        <p:txBody>
          <a:bodyPr rtlCol="0"/>
          <a:lstStyle/>
          <a:p>
            <a:pPr rtl="0"/>
            <a:fld id="{785F750F-E2CB-478F-B41C-86317E0800A5}" type="datetime1">
              <a:rPr lang="es-ES" noProof="0" smtClean="0"/>
              <a:t>17/09/2018</a:t>
            </a:fld>
            <a:endParaRPr lang="es-ES" noProof="0" dirty="0"/>
          </a:p>
        </p:txBody>
      </p:sp>
      <p:sp>
        <p:nvSpPr>
          <p:cNvPr id="7" name="Marcador de posición de número de diapositiva 6"/>
          <p:cNvSpPr>
            <a:spLocks noGrp="1"/>
          </p:cNvSpPr>
          <p:nvPr>
            <p:ph type="sldNum" sz="quarter" idx="12"/>
          </p:nvPr>
        </p:nvSpPr>
        <p:spPr/>
        <p:txBody>
          <a:bodyPr rtlCol="0"/>
          <a:lstStyle/>
          <a:p>
            <a:pPr rtl="0"/>
            <a:fld id="{25BA54BD-C84D-46CE-8B72-31BFB26ABA43}" type="slidenum">
              <a:rPr lang="es-ES" noProof="0"/>
              <a:t>‹Nº›</a:t>
            </a:fld>
            <a:endParaRPr lang="es-ES" noProof="0" dirty="0"/>
          </a:p>
        </p:txBody>
      </p:sp>
    </p:spTree>
    <p:extLst>
      <p:ext uri="{BB962C8B-B14F-4D97-AF65-F5344CB8AC3E}">
        <p14:creationId xmlns:p14="http://schemas.microsoft.com/office/powerpoint/2010/main" val="361769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2" name="Marcador de posición de título 1"/>
          <p:cNvSpPr>
            <a:spLocks noGrp="1"/>
          </p:cNvSpPr>
          <p:nvPr>
            <p:ph type="title"/>
          </p:nvPr>
        </p:nvSpPr>
        <p:spPr>
          <a:xfrm>
            <a:off x="1522414" y="274638"/>
            <a:ext cx="9143998" cy="1020762"/>
          </a:xfrm>
          <a:prstGeom prst="rect">
            <a:avLst/>
          </a:prstGeom>
        </p:spPr>
        <p:txBody>
          <a:bodyPr vert="horz" lIns="91440" tIns="45720" rIns="91440" bIns="45720" rtlCol="0" anchor="b">
            <a:normAutofit/>
          </a:bodyPr>
          <a:lstStyle/>
          <a:p>
            <a:pPr rtl="0"/>
            <a:r>
              <a:rPr lang="es-ES" dirty="0"/>
              <a:t>Haga clic para modificar el estilo de título del patrón</a:t>
            </a:r>
            <a:endParaRPr lang="es-ES" noProof="0" dirty="0"/>
          </a:p>
        </p:txBody>
      </p:sp>
      <p:sp>
        <p:nvSpPr>
          <p:cNvPr id="3" name="Marcador de posición de texto 2"/>
          <p:cNvSpPr>
            <a:spLocks noGrp="1"/>
          </p:cNvSpPr>
          <p:nvPr>
            <p:ph type="body" idx="1"/>
          </p:nvPr>
        </p:nvSpPr>
        <p:spPr>
          <a:xfrm>
            <a:off x="1522414" y="1905000"/>
            <a:ext cx="9144000" cy="4267200"/>
          </a:xfrm>
          <a:prstGeom prst="rect">
            <a:avLst/>
          </a:prstGeom>
        </p:spPr>
        <p:txBody>
          <a:bodyPr vert="horz" lIns="91440" tIns="45720" rIns="91440" bIns="45720" rtlCol="0">
            <a:normAutofit/>
          </a:bodyPr>
          <a:lstStyle/>
          <a:p>
            <a:pPr lvl="0"/>
            <a:r>
              <a:rPr lang="es-ES" dirty="0"/>
              <a:t>Editar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5" name="Marcador de posición de pie de página 4"/>
          <p:cNvSpPr>
            <a:spLocks noGrp="1"/>
          </p:cNvSpPr>
          <p:nvPr>
            <p:ph type="ftr" sz="quarter" idx="3"/>
          </p:nvPr>
        </p:nvSpPr>
        <p:spPr>
          <a:xfrm>
            <a:off x="1522413" y="6400801"/>
            <a:ext cx="6324599" cy="276226"/>
          </a:xfrm>
          <a:prstGeom prst="rect">
            <a:avLst/>
          </a:prstGeom>
        </p:spPr>
        <p:txBody>
          <a:bodyPr vert="horz" lIns="91440" tIns="45720" rIns="91440" bIns="45720" rtlCol="0" anchor="ctr"/>
          <a:lstStyle>
            <a:lvl1pPr algn="l">
              <a:defRPr sz="1200">
                <a:solidFill>
                  <a:schemeClr val="tx1">
                    <a:tint val="75000"/>
                  </a:schemeClr>
                </a:solidFill>
              </a:defRPr>
            </a:lvl1pPr>
          </a:lstStyle>
          <a:p>
            <a:pPr rtl="0"/>
            <a:endParaRPr lang="es-ES" noProof="0" dirty="0"/>
          </a:p>
        </p:txBody>
      </p:sp>
      <p:sp>
        <p:nvSpPr>
          <p:cNvPr id="4" name="Marcador de posición de fecha 3"/>
          <p:cNvSpPr>
            <a:spLocks noGrp="1"/>
          </p:cNvSpPr>
          <p:nvPr>
            <p:ph type="dt" sz="half" idx="2"/>
          </p:nvPr>
        </p:nvSpPr>
        <p:spPr>
          <a:xfrm>
            <a:off x="8075612" y="6400801"/>
            <a:ext cx="1243859" cy="276226"/>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A71E18C8-A3B2-4B15-A652-D9E8B32A0945}" type="datetime1">
              <a:rPr lang="es-ES" noProof="0" smtClean="0"/>
              <a:t>17/09/2018</a:t>
            </a:fld>
            <a:endParaRPr lang="es-ES" noProof="0" dirty="0"/>
          </a:p>
        </p:txBody>
      </p:sp>
      <p:sp>
        <p:nvSpPr>
          <p:cNvPr id="6" name="Marcador de posición de número de diapositiva 5"/>
          <p:cNvSpPr>
            <a:spLocks noGrp="1"/>
          </p:cNvSpPr>
          <p:nvPr>
            <p:ph type="sldNum" sz="quarter" idx="4"/>
          </p:nvPr>
        </p:nvSpPr>
        <p:spPr>
          <a:xfrm>
            <a:off x="9523412" y="6400801"/>
            <a:ext cx="1143002" cy="276226"/>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25BA54BD-C84D-46CE-8B72-31BFB26ABA43}" type="slidenum">
              <a:rPr lang="es-ES" noProof="0" smtClean="0"/>
              <a:pPr rtl="0"/>
              <a:t>‹Nº›</a:t>
            </a:fld>
            <a:endParaRPr lang="es-ES" noProof="0" dirty="0"/>
          </a:p>
        </p:txBody>
      </p:sp>
    </p:spTree>
    <p:extLst>
      <p:ext uri="{BB962C8B-B14F-4D97-AF65-F5344CB8AC3E}">
        <p14:creationId xmlns:p14="http://schemas.microsoft.com/office/powerpoint/2010/main" val="53563648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http://www.uaemex.mx/feconomia/marcos/EscudoEc.jpg"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3.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 xmlns:a16="http://schemas.microsoft.com/office/drawing/2014/main" id="{26BF341D-6697-469D-A8FB-1EAEBBFE9D59}"/>
              </a:ext>
            </a:extLst>
          </p:cNvPr>
          <p:cNvSpPr/>
          <p:nvPr/>
        </p:nvSpPr>
        <p:spPr>
          <a:xfrm>
            <a:off x="2060807" y="377603"/>
            <a:ext cx="8075097" cy="6370975"/>
          </a:xfrm>
          <a:prstGeom prst="rect">
            <a:avLst/>
          </a:prstGeom>
        </p:spPr>
        <p:txBody>
          <a:bodyPr wrap="square">
            <a:spAutoFit/>
          </a:bodyPr>
          <a:lstStyle/>
          <a:p>
            <a:pPr algn="ctr" defTabSz="685594"/>
            <a:r>
              <a:rPr lang="es-MX" sz="2400" b="1" i="1" dirty="0"/>
              <a:t>Universidad Autónoma del Estado de México</a:t>
            </a:r>
          </a:p>
          <a:p>
            <a:pPr algn="ctr" defTabSz="685594"/>
            <a:r>
              <a:rPr lang="es-MX" sz="2400" b="1" i="1" dirty="0"/>
              <a:t> Facultad de Economía</a:t>
            </a:r>
          </a:p>
          <a:p>
            <a:pPr algn="ctr" defTabSz="685594"/>
            <a:endParaRPr lang="en-US" sz="2000" i="1" dirty="0">
              <a:solidFill>
                <a:schemeClr val="bg2">
                  <a:lumMod val="50000"/>
                  <a:lumOff val="50000"/>
                </a:schemeClr>
              </a:solidFill>
            </a:endParaRPr>
          </a:p>
          <a:p>
            <a:pPr algn="ctr" defTabSz="685594"/>
            <a:endParaRPr lang="es-MX" sz="2000" dirty="0" smtClean="0"/>
          </a:p>
          <a:p>
            <a:pPr algn="ctr" defTabSz="685594"/>
            <a:r>
              <a:rPr lang="es-MX" sz="2000" dirty="0" smtClean="0">
                <a:ea typeface="Verdana" panose="020B0604030504040204" pitchFamily="34" charset="0"/>
                <a:cs typeface="Verdana" panose="020B0604030504040204" pitchFamily="34" charset="0"/>
              </a:rPr>
              <a:t>Programa </a:t>
            </a:r>
            <a:r>
              <a:rPr lang="es-MX" sz="2000" dirty="0">
                <a:ea typeface="Verdana" panose="020B0604030504040204" pitchFamily="34" charset="0"/>
                <a:cs typeface="Verdana" panose="020B0604030504040204" pitchFamily="34" charset="0"/>
              </a:rPr>
              <a:t>educativo: Licenciatura en Economía</a:t>
            </a:r>
          </a:p>
          <a:p>
            <a:pPr algn="ctr" defTabSz="685594"/>
            <a:r>
              <a:rPr lang="es-MX" sz="2000" kern="0" dirty="0"/>
              <a:t>Unidad de Aprendizaje: </a:t>
            </a:r>
            <a:r>
              <a:rPr lang="es-MX" sz="2000" kern="0" dirty="0" smtClean="0"/>
              <a:t>Estructura Económica Regional</a:t>
            </a:r>
            <a:endParaRPr lang="es-MX" sz="2000" kern="0" dirty="0"/>
          </a:p>
          <a:p>
            <a:pPr algn="ctr" defTabSz="685594"/>
            <a:endParaRPr lang="es-MX" sz="2000" dirty="0">
              <a:ea typeface="Verdana" panose="020B0604030504040204" pitchFamily="34" charset="0"/>
              <a:cs typeface="Verdana" panose="020B0604030504040204" pitchFamily="34" charset="0"/>
            </a:endParaRPr>
          </a:p>
          <a:p>
            <a:pPr algn="ctr" defTabSz="685594"/>
            <a:r>
              <a:rPr lang="es-MX" sz="2000" dirty="0">
                <a:ea typeface="Verdana" panose="020B0604030504040204" pitchFamily="34" charset="0"/>
                <a:cs typeface="Verdana" panose="020B0604030504040204" pitchFamily="34" charset="0"/>
              </a:rPr>
              <a:t>Unidad </a:t>
            </a:r>
            <a:r>
              <a:rPr lang="es-MX" sz="2000" dirty="0" smtClean="0">
                <a:ea typeface="Verdana" panose="020B0604030504040204" pitchFamily="34" charset="0"/>
                <a:cs typeface="Verdana" panose="020B0604030504040204" pitchFamily="34" charset="0"/>
              </a:rPr>
              <a:t>3</a:t>
            </a:r>
            <a:endParaRPr lang="es-MX" sz="2000" dirty="0">
              <a:ea typeface="Verdana" panose="020B0604030504040204" pitchFamily="34" charset="0"/>
              <a:cs typeface="Verdana" panose="020B0604030504040204" pitchFamily="34" charset="0"/>
            </a:endParaRPr>
          </a:p>
          <a:p>
            <a:pPr algn="ctr" defTabSz="685594"/>
            <a:r>
              <a:rPr lang="es-MX" sz="2000" dirty="0">
                <a:ea typeface="Verdana" panose="020B0604030504040204" pitchFamily="34" charset="0"/>
                <a:cs typeface="Verdana" panose="020B0604030504040204" pitchFamily="34" charset="0"/>
              </a:rPr>
              <a:t>Tema </a:t>
            </a:r>
            <a:r>
              <a:rPr lang="es-MX" sz="2000" dirty="0" smtClean="0">
                <a:ea typeface="Verdana" panose="020B0604030504040204" pitchFamily="34" charset="0"/>
                <a:cs typeface="Verdana" panose="020B0604030504040204" pitchFamily="34" charset="0"/>
              </a:rPr>
              <a:t>6 </a:t>
            </a:r>
            <a:r>
              <a:rPr lang="es-MX" sz="2000" dirty="0">
                <a:ea typeface="Verdana" panose="020B0604030504040204" pitchFamily="34" charset="0"/>
                <a:cs typeface="Verdana" panose="020B0604030504040204" pitchFamily="34" charset="0"/>
              </a:rPr>
              <a:t>: </a:t>
            </a:r>
          </a:p>
          <a:p>
            <a:pPr algn="ctr" defTabSz="685594"/>
            <a:r>
              <a:rPr lang="es-MX" sz="2000" b="1" dirty="0" smtClean="0">
                <a:ea typeface="Verdana" panose="020B0604030504040204" pitchFamily="34" charset="0"/>
                <a:cs typeface="Verdana" panose="020B0604030504040204" pitchFamily="34" charset="0"/>
              </a:rPr>
              <a:t>CURVAS DE LOCALIZACIÓN</a:t>
            </a:r>
            <a:endParaRPr lang="es-MX" sz="2000" b="1" dirty="0">
              <a:ea typeface="Verdana" panose="020B0604030504040204" pitchFamily="34" charset="0"/>
              <a:cs typeface="Verdana" panose="020B0604030504040204" pitchFamily="34" charset="0"/>
            </a:endParaRPr>
          </a:p>
          <a:p>
            <a:pPr algn="ctr" defTabSz="685594"/>
            <a:endParaRPr lang="en-US" sz="2000" b="1" cap="small" dirty="0">
              <a:solidFill>
                <a:schemeClr val="bg2">
                  <a:lumMod val="50000"/>
                  <a:lumOff val="50000"/>
                </a:schemeClr>
              </a:solidFill>
              <a:ea typeface="Verdana" panose="020B0604030504040204" pitchFamily="34" charset="0"/>
              <a:cs typeface="Verdana" panose="020B0604030504040204" pitchFamily="34" charset="0"/>
            </a:endParaRPr>
          </a:p>
          <a:p>
            <a:pPr algn="ctr" defTabSz="685594">
              <a:defRPr/>
            </a:pPr>
            <a:r>
              <a:rPr lang="es-MX" sz="2000" kern="0" dirty="0"/>
              <a:t>Créditos Institucionales : 10</a:t>
            </a:r>
          </a:p>
          <a:p>
            <a:pPr algn="ctr" defTabSz="685594">
              <a:defRPr/>
            </a:pPr>
            <a:r>
              <a:rPr lang="es-ES" sz="2000" kern="0" dirty="0"/>
              <a:t>Clave: </a:t>
            </a:r>
            <a:r>
              <a:rPr lang="es-ES" sz="2000" kern="0" dirty="0" smtClean="0"/>
              <a:t>L43063</a:t>
            </a:r>
            <a:endParaRPr lang="es-ES" sz="2000" kern="0" dirty="0"/>
          </a:p>
          <a:p>
            <a:pPr algn="ctr" defTabSz="685594">
              <a:defRPr/>
            </a:pPr>
            <a:endParaRPr lang="es-ES" sz="2000" kern="0" dirty="0"/>
          </a:p>
          <a:p>
            <a:pPr algn="ctr" defTabSz="685594">
              <a:defRPr/>
            </a:pPr>
            <a:endParaRPr lang="es-MX" sz="2000" b="1" i="1" dirty="0"/>
          </a:p>
          <a:p>
            <a:pPr algn="ctr" defTabSz="685594">
              <a:defRPr/>
            </a:pPr>
            <a:r>
              <a:rPr lang="es-MX" sz="2000" b="1" i="1" dirty="0"/>
              <a:t>Dr. Oscar Manuel Rodríguez </a:t>
            </a:r>
            <a:r>
              <a:rPr lang="es-MX" sz="2000" b="1" i="1" dirty="0" smtClean="0"/>
              <a:t>Pichardo</a:t>
            </a:r>
          </a:p>
          <a:p>
            <a:pPr algn="ctr" defTabSz="685594">
              <a:defRPr/>
            </a:pPr>
            <a:endParaRPr lang="es-MX" sz="2000" b="1" i="1" dirty="0"/>
          </a:p>
          <a:p>
            <a:pPr algn="ctr" defTabSz="685594">
              <a:defRPr/>
            </a:pPr>
            <a:r>
              <a:rPr lang="en-US" sz="2000" i="1" dirty="0"/>
              <a:t>Agosto 2018</a:t>
            </a:r>
            <a:endParaRPr lang="es-MX" sz="2000" i="1" dirty="0"/>
          </a:p>
          <a:p>
            <a:pPr algn="ctr" defTabSz="685594">
              <a:defRPr/>
            </a:pPr>
            <a:endParaRPr lang="es-MX" sz="2000" b="1" kern="0" dirty="0">
              <a:solidFill>
                <a:schemeClr val="bg2">
                  <a:lumMod val="50000"/>
                  <a:lumOff val="50000"/>
                </a:schemeClr>
              </a:solidFill>
            </a:endParaRPr>
          </a:p>
          <a:p>
            <a:pPr algn="ctr" defTabSz="685594"/>
            <a:endParaRPr lang="en-US" sz="2000" b="1" cap="small" dirty="0">
              <a:solidFill>
                <a:schemeClr val="bg2">
                  <a:lumMod val="50000"/>
                  <a:lumOff val="50000"/>
                </a:schemeClr>
              </a:solidFill>
              <a:ea typeface="Verdana" pitchFamily="34" charset="0"/>
              <a:cs typeface="Verdana" pitchFamily="34" charset="0"/>
            </a:endParaRPr>
          </a:p>
        </p:txBody>
      </p:sp>
      <p:pic>
        <p:nvPicPr>
          <p:cNvPr id="6" name="36 Imagen" descr="logo a color UAEM.JPG">
            <a:extLst>
              <a:ext uri="{FF2B5EF4-FFF2-40B4-BE49-F238E27FC236}">
                <a16:creationId xmlns="" xmlns:a16="http://schemas.microsoft.com/office/drawing/2014/main" id="{69EE39F7-5DA7-495D-BA9D-F466C90D9B16}"/>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2100" b="96325" l="0" r="100000"/>
                    </a14:imgEffect>
                  </a14:imgLayer>
                </a14:imgProps>
              </a:ext>
            </a:extLst>
          </a:blip>
          <a:stretch>
            <a:fillRect/>
          </a:stretch>
        </p:blipFill>
        <p:spPr>
          <a:xfrm>
            <a:off x="728472" y="190683"/>
            <a:ext cx="1622772" cy="1259807"/>
          </a:xfrm>
          <a:prstGeom prst="rect">
            <a:avLst/>
          </a:prstGeom>
        </p:spPr>
      </p:pic>
      <p:cxnSp>
        <p:nvCxnSpPr>
          <p:cNvPr id="9" name="Conector recto 8">
            <a:extLst>
              <a:ext uri="{FF2B5EF4-FFF2-40B4-BE49-F238E27FC236}">
                <a16:creationId xmlns="" xmlns:a16="http://schemas.microsoft.com/office/drawing/2014/main" id="{B47A11FC-87FB-45E9-B1B7-C6317FAE35F7}"/>
              </a:ext>
            </a:extLst>
          </p:cNvPr>
          <p:cNvCxnSpPr/>
          <p:nvPr/>
        </p:nvCxnSpPr>
        <p:spPr>
          <a:xfrm>
            <a:off x="2641681" y="1450489"/>
            <a:ext cx="6913349" cy="0"/>
          </a:xfrm>
          <a:prstGeom prst="line">
            <a:avLst/>
          </a:prstGeom>
          <a:ln w="57150"/>
        </p:spPr>
        <p:style>
          <a:lnRef idx="1">
            <a:schemeClr val="accent2"/>
          </a:lnRef>
          <a:fillRef idx="0">
            <a:schemeClr val="accent2"/>
          </a:fillRef>
          <a:effectRef idx="0">
            <a:schemeClr val="accent2"/>
          </a:effectRef>
          <a:fontRef idx="minor">
            <a:schemeClr val="tx1"/>
          </a:fontRef>
        </p:style>
      </p:cxnSp>
      <p:sp>
        <p:nvSpPr>
          <p:cNvPr id="2" name="Marcador de número de diapositiva 1">
            <a:extLst>
              <a:ext uri="{FF2B5EF4-FFF2-40B4-BE49-F238E27FC236}">
                <a16:creationId xmlns="" xmlns:a16="http://schemas.microsoft.com/office/drawing/2014/main" id="{B75CBEE9-9634-49C4-A6A2-DC800EE94E1C}"/>
              </a:ext>
            </a:extLst>
          </p:cNvPr>
          <p:cNvSpPr>
            <a:spLocks noGrp="1"/>
          </p:cNvSpPr>
          <p:nvPr>
            <p:ph type="sldNum" sz="quarter" idx="12"/>
          </p:nvPr>
        </p:nvSpPr>
        <p:spPr>
          <a:prstGeom prst="rect">
            <a:avLst/>
          </a:prstGeom>
        </p:spPr>
        <p:txBody>
          <a:bodyPr/>
          <a:lstStyle/>
          <a:p>
            <a:fld id="{6D22F896-40B5-4ADD-8801-0D06FADFA095}" type="slidenum">
              <a:rPr lang="en-US" smtClean="0"/>
              <a:pPr/>
              <a:t>1</a:t>
            </a:fld>
            <a:endParaRPr lang="en-US" dirty="0"/>
          </a:p>
        </p:txBody>
      </p:sp>
      <p:pic>
        <p:nvPicPr>
          <p:cNvPr id="7" name="Picture 3" descr="http://www.uaemex.mx/feconomia/marcos/EscudoEc.jpg">
            <a:extLst>
              <a:ext uri="{FF2B5EF4-FFF2-40B4-BE49-F238E27FC236}">
                <a16:creationId xmlns="" xmlns:a16="http://schemas.microsoft.com/office/drawing/2014/main" id="{D6F4A4B7-B7A9-45B7-9212-F02716CE20A2}"/>
              </a:ext>
            </a:extLst>
          </p:cNvPr>
          <p:cNvPicPr>
            <a:picLocks noChangeAspect="1" noChangeArrowheads="1"/>
          </p:cNvPicPr>
          <p:nvPr/>
        </p:nvPicPr>
        <p:blipFill>
          <a:blip r:embed="rId5" r:link="rId7" cstate="print">
            <a:extLst>
              <a:ext uri="{BEBA8EAE-BF5A-486C-A8C5-ECC9F3942E4B}">
                <a14:imgProps xmlns:a14="http://schemas.microsoft.com/office/drawing/2010/main">
                  <a14:imgLayer r:embed="rId6">
                    <a14:imgEffect>
                      <a14:saturation sat="0"/>
                    </a14:imgEffect>
                    <a14:imgEffect>
                      <a14:brightnessContrast contrast="-20000"/>
                    </a14:imgEffect>
                  </a14:imgLayer>
                </a14:imgProps>
              </a:ext>
            </a:extLst>
          </a:blip>
          <a:srcRect/>
          <a:stretch>
            <a:fillRect/>
          </a:stretch>
        </p:blipFill>
        <p:spPr bwMode="auto">
          <a:xfrm>
            <a:off x="9833961" y="296545"/>
            <a:ext cx="1353863" cy="1072887"/>
          </a:xfrm>
          <a:prstGeom prst="rect">
            <a:avLst/>
          </a:prstGeom>
          <a:noFill/>
          <a:ln w="9525">
            <a:noFill/>
            <a:miter lim="800000"/>
            <a:headEnd/>
            <a:tailEnd/>
          </a:ln>
        </p:spPr>
      </p:pic>
      <p:cxnSp>
        <p:nvCxnSpPr>
          <p:cNvPr id="11" name="Conector recto 10">
            <a:extLst>
              <a:ext uri="{FF2B5EF4-FFF2-40B4-BE49-F238E27FC236}">
                <a16:creationId xmlns="" xmlns:a16="http://schemas.microsoft.com/office/drawing/2014/main" id="{B47A11FC-87FB-45E9-B1B7-C6317FAE35F7}"/>
              </a:ext>
            </a:extLst>
          </p:cNvPr>
          <p:cNvCxnSpPr/>
          <p:nvPr/>
        </p:nvCxnSpPr>
        <p:spPr>
          <a:xfrm>
            <a:off x="2782044" y="5589240"/>
            <a:ext cx="6913349" cy="0"/>
          </a:xfrm>
          <a:prstGeom prst="line">
            <a:avLst/>
          </a:prstGeom>
          <a:ln w="57150"/>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3571358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rtl="0"/>
            <a:fld id="{25BA54BD-C84D-46CE-8B72-31BFB26ABA43}" type="slidenum">
              <a:rPr lang="es-ES" noProof="0" smtClean="0"/>
              <a:t>10</a:t>
            </a:fld>
            <a:endParaRPr lang="es-ES" noProof="0" dirty="0"/>
          </a:p>
        </p:txBody>
      </p:sp>
      <p:sp>
        <p:nvSpPr>
          <p:cNvPr id="3" name="Rectángulo 2"/>
          <p:cNvSpPr/>
          <p:nvPr/>
        </p:nvSpPr>
        <p:spPr>
          <a:xfrm>
            <a:off x="837828" y="692696"/>
            <a:ext cx="10081120" cy="880369"/>
          </a:xfrm>
          <a:prstGeom prst="rect">
            <a:avLst/>
          </a:prstGeom>
        </p:spPr>
        <p:txBody>
          <a:bodyPr wrap="square">
            <a:spAutoFit/>
          </a:bodyPr>
          <a:lstStyle/>
          <a:p>
            <a:pPr algn="just">
              <a:lnSpc>
                <a:spcPct val="150000"/>
              </a:lnSpc>
            </a:pPr>
            <a:r>
              <a:rPr lang="es-MX" dirty="0"/>
              <a:t>Se necesita calcular una tabla para cada sector (3 tablas). Graficando ahora el coeficiente de localización correspondiente al sector 1, para ello se debe ordenar el mismo de mayor a menor, es decir:</a:t>
            </a:r>
          </a:p>
        </p:txBody>
      </p:sp>
      <p:pic>
        <p:nvPicPr>
          <p:cNvPr id="4" name="Imagen 3"/>
          <p:cNvPicPr>
            <a:picLocks noChangeAspect="1"/>
          </p:cNvPicPr>
          <p:nvPr/>
        </p:nvPicPr>
        <p:blipFill>
          <a:blip r:embed="rId3"/>
          <a:stretch>
            <a:fillRect/>
          </a:stretch>
        </p:blipFill>
        <p:spPr>
          <a:xfrm>
            <a:off x="7030516" y="1844824"/>
            <a:ext cx="4429125" cy="1905000"/>
          </a:xfrm>
          <a:prstGeom prst="rect">
            <a:avLst/>
          </a:prstGeom>
        </p:spPr>
      </p:pic>
      <p:pic>
        <p:nvPicPr>
          <p:cNvPr id="5" name="Imagen 4"/>
          <p:cNvPicPr>
            <a:picLocks noChangeAspect="1"/>
          </p:cNvPicPr>
          <p:nvPr/>
        </p:nvPicPr>
        <p:blipFill>
          <a:blip r:embed="rId4"/>
          <a:stretch>
            <a:fillRect/>
          </a:stretch>
        </p:blipFill>
        <p:spPr>
          <a:xfrm>
            <a:off x="873224" y="1844824"/>
            <a:ext cx="5943600" cy="3990975"/>
          </a:xfrm>
          <a:prstGeom prst="rect">
            <a:avLst/>
          </a:prstGeom>
        </p:spPr>
      </p:pic>
      <p:sp>
        <p:nvSpPr>
          <p:cNvPr id="6" name="Rectángulo 5"/>
          <p:cNvSpPr/>
          <p:nvPr/>
        </p:nvSpPr>
        <p:spPr>
          <a:xfrm>
            <a:off x="8073314" y="6400801"/>
            <a:ext cx="2343527" cy="338554"/>
          </a:xfrm>
          <a:prstGeom prst="rect">
            <a:avLst/>
          </a:prstGeom>
        </p:spPr>
        <p:txBody>
          <a:bodyPr wrap="none">
            <a:spAutoFit/>
          </a:bodyPr>
          <a:lstStyle/>
          <a:p>
            <a:r>
              <a:rPr lang="es-MX" sz="1600" dirty="0" smtClean="0"/>
              <a:t>Fuente: Hoover</a:t>
            </a:r>
            <a:r>
              <a:rPr lang="es-MX" sz="1600" dirty="0"/>
              <a:t>, E. (1951</a:t>
            </a:r>
            <a:r>
              <a:rPr lang="es-MX" sz="1600" dirty="0" smtClean="0"/>
              <a:t>) </a:t>
            </a:r>
            <a:endParaRPr lang="es-MX" sz="1600" dirty="0"/>
          </a:p>
        </p:txBody>
      </p:sp>
    </p:spTree>
    <p:extLst>
      <p:ext uri="{BB962C8B-B14F-4D97-AF65-F5344CB8AC3E}">
        <p14:creationId xmlns:p14="http://schemas.microsoft.com/office/powerpoint/2010/main" val="9686307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C0C0BF7-4C10-4618-83B0-7BAD2EC6FB1F}"/>
              </a:ext>
            </a:extLst>
          </p:cNvPr>
          <p:cNvSpPr>
            <a:spLocks noGrp="1"/>
          </p:cNvSpPr>
          <p:nvPr>
            <p:ph type="title"/>
          </p:nvPr>
        </p:nvSpPr>
        <p:spPr>
          <a:xfrm>
            <a:off x="909836" y="367402"/>
            <a:ext cx="11017224" cy="1020762"/>
          </a:xfrm>
        </p:spPr>
        <p:txBody>
          <a:bodyPr>
            <a:noAutofit/>
          </a:bodyPr>
          <a:lstStyle/>
          <a:p>
            <a:pPr algn="ctr"/>
            <a:r>
              <a:rPr lang="es-MX" sz="4000" b="1" dirty="0" smtClean="0">
                <a:solidFill>
                  <a:srgbClr val="A6B727"/>
                </a:solidFill>
              </a:rPr>
              <a:t>2. CONTEXTUALIZACIÓN SOCIOECONÓMICA DEL </a:t>
            </a:r>
            <a:r>
              <a:rPr lang="es-MX" sz="4000" b="1" dirty="0" smtClean="0">
                <a:solidFill>
                  <a:srgbClr val="A6B727"/>
                </a:solidFill>
              </a:rPr>
              <a:t>ESTADO </a:t>
            </a:r>
            <a:r>
              <a:rPr lang="es-MX" sz="4000" b="1" dirty="0" smtClean="0">
                <a:solidFill>
                  <a:srgbClr val="A6B727"/>
                </a:solidFill>
              </a:rPr>
              <a:t>DE OAXACA</a:t>
            </a:r>
            <a:endParaRPr lang="es-MX" sz="4000" b="1" dirty="0">
              <a:solidFill>
                <a:srgbClr val="A6B727"/>
              </a:solidFill>
            </a:endParaRPr>
          </a:p>
        </p:txBody>
      </p:sp>
      <p:sp>
        <p:nvSpPr>
          <p:cNvPr id="5" name="Marcador de posición de imagen 4"/>
          <p:cNvSpPr>
            <a:spLocks noGrp="1"/>
          </p:cNvSpPr>
          <p:nvPr>
            <p:ph type="pic" idx="1"/>
          </p:nvPr>
        </p:nvSpPr>
        <p:spPr/>
      </p:sp>
      <p:sp>
        <p:nvSpPr>
          <p:cNvPr id="3" name="Marcador de contenido 2">
            <a:extLst>
              <a:ext uri="{FF2B5EF4-FFF2-40B4-BE49-F238E27FC236}">
                <a16:creationId xmlns:a16="http://schemas.microsoft.com/office/drawing/2014/main" xmlns="" id="{2DE2EF27-A069-4D10-BE82-BE4613942BBC}"/>
              </a:ext>
            </a:extLst>
          </p:cNvPr>
          <p:cNvSpPr>
            <a:spLocks noGrp="1"/>
          </p:cNvSpPr>
          <p:nvPr>
            <p:ph type="body" sz="half" idx="2"/>
          </p:nvPr>
        </p:nvSpPr>
        <p:spPr/>
        <p:txBody>
          <a:bodyPr/>
          <a:lstStyle/>
          <a:p>
            <a:r>
              <a:rPr lang="es-MX" dirty="0" smtClean="0"/>
              <a:t>Periodo: 2014</a:t>
            </a:r>
            <a:endParaRPr lang="es-MX" dirty="0"/>
          </a:p>
          <a:p>
            <a:r>
              <a:rPr lang="es-MX" dirty="0" smtClean="0"/>
              <a:t>Variable: social y económica</a:t>
            </a:r>
            <a:endParaRPr lang="es-MX" dirty="0"/>
          </a:p>
        </p:txBody>
      </p:sp>
      <p:sp>
        <p:nvSpPr>
          <p:cNvPr id="4" name="Marcador de número de diapositiva 3">
            <a:extLst>
              <a:ext uri="{FF2B5EF4-FFF2-40B4-BE49-F238E27FC236}">
                <a16:creationId xmlns:a16="http://schemas.microsoft.com/office/drawing/2014/main" xmlns="" id="{3713870A-BBFC-4782-A378-213B8DE2521D}"/>
              </a:ext>
            </a:extLst>
          </p:cNvPr>
          <p:cNvSpPr>
            <a:spLocks noGrp="1"/>
          </p:cNvSpPr>
          <p:nvPr>
            <p:ph type="sldNum" sz="quarter" idx="12"/>
          </p:nvPr>
        </p:nvSpPr>
        <p:spPr/>
        <p:txBody>
          <a:bodyPr/>
          <a:lstStyle/>
          <a:p>
            <a:fld id="{6D22F896-40B5-4ADD-8801-0D06FADFA095}" type="slidenum">
              <a:rPr lang="en-US" smtClean="0"/>
              <a:t>11</a:t>
            </a:fld>
            <a:endParaRPr lang="en-US" dirty="0"/>
          </a:p>
        </p:txBody>
      </p:sp>
      <p:pic>
        <p:nvPicPr>
          <p:cNvPr id="6" name="Imagen 5"/>
          <p:cNvPicPr>
            <a:picLocks noChangeAspect="1"/>
          </p:cNvPicPr>
          <p:nvPr/>
        </p:nvPicPr>
        <p:blipFill>
          <a:blip r:embed="rId3"/>
          <a:stretch>
            <a:fillRect/>
          </a:stretch>
        </p:blipFill>
        <p:spPr>
          <a:xfrm>
            <a:off x="1745838" y="1912779"/>
            <a:ext cx="5669280" cy="4013180"/>
          </a:xfrm>
          <a:prstGeom prst="rect">
            <a:avLst/>
          </a:prstGeom>
        </p:spPr>
      </p:pic>
    </p:spTree>
    <p:extLst>
      <p:ext uri="{BB962C8B-B14F-4D97-AF65-F5344CB8AC3E}">
        <p14:creationId xmlns:p14="http://schemas.microsoft.com/office/powerpoint/2010/main" val="11561408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5D0DF39-A298-49CA-B9D6-F285353D5EFF}"/>
              </a:ext>
            </a:extLst>
          </p:cNvPr>
          <p:cNvSpPr>
            <a:spLocks noGrp="1"/>
          </p:cNvSpPr>
          <p:nvPr>
            <p:ph type="title"/>
          </p:nvPr>
        </p:nvSpPr>
        <p:spPr>
          <a:xfrm>
            <a:off x="1675963" y="248288"/>
            <a:ext cx="10512862" cy="1325218"/>
          </a:xfrm>
        </p:spPr>
        <p:txBody>
          <a:bodyPr>
            <a:noAutofit/>
          </a:bodyPr>
          <a:lstStyle/>
          <a:p>
            <a:r>
              <a:rPr lang="es-MX" sz="4399" b="1" dirty="0" smtClean="0">
                <a:solidFill>
                  <a:schemeClr val="accent6"/>
                </a:solidFill>
              </a:rPr>
              <a:t>2.1. Características Sociales</a:t>
            </a:r>
            <a:endParaRPr lang="es-MX" sz="4399" b="1" dirty="0">
              <a:solidFill>
                <a:schemeClr val="accent6"/>
              </a:solidFill>
            </a:endParaRPr>
          </a:p>
        </p:txBody>
      </p:sp>
      <p:graphicFrame>
        <p:nvGraphicFramePr>
          <p:cNvPr id="4" name="Diagrama 3">
            <a:extLst>
              <a:ext uri="{FF2B5EF4-FFF2-40B4-BE49-F238E27FC236}">
                <a16:creationId xmlns:a16="http://schemas.microsoft.com/office/drawing/2014/main" xmlns="" id="{A5072CA0-2627-4137-B0EB-E1480A549975}"/>
              </a:ext>
            </a:extLst>
          </p:cNvPr>
          <p:cNvGraphicFramePr/>
          <p:nvPr>
            <p:extLst>
              <p:ext uri="{D42A27DB-BD31-4B8C-83A1-F6EECF244321}">
                <p14:modId xmlns:p14="http://schemas.microsoft.com/office/powerpoint/2010/main" val="775260182"/>
              </p:ext>
            </p:extLst>
          </p:nvPr>
        </p:nvGraphicFramePr>
        <p:xfrm>
          <a:off x="1917948" y="2150489"/>
          <a:ext cx="9171595" cy="30963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uadroTexto 4">
            <a:extLst>
              <a:ext uri="{FF2B5EF4-FFF2-40B4-BE49-F238E27FC236}">
                <a16:creationId xmlns:a16="http://schemas.microsoft.com/office/drawing/2014/main" xmlns="" id="{BBFF6701-57CB-415F-A797-20081A7B4E8F}"/>
              </a:ext>
            </a:extLst>
          </p:cNvPr>
          <p:cNvSpPr txBox="1"/>
          <p:nvPr/>
        </p:nvSpPr>
        <p:spPr>
          <a:xfrm>
            <a:off x="2276441" y="5885429"/>
            <a:ext cx="7635940" cy="369236"/>
          </a:xfrm>
          <a:prstGeom prst="rect">
            <a:avLst/>
          </a:prstGeom>
          <a:noFill/>
        </p:spPr>
        <p:txBody>
          <a:bodyPr wrap="square" rtlCol="0">
            <a:spAutoFit/>
          </a:bodyPr>
          <a:lstStyle/>
          <a:p>
            <a:r>
              <a:rPr lang="es-MX" sz="1799" dirty="0"/>
              <a:t>Fuente: Anuario Estadístico y Geográfico por Entidad Federativa 2016. INEGI</a:t>
            </a:r>
          </a:p>
        </p:txBody>
      </p:sp>
      <p:sp>
        <p:nvSpPr>
          <p:cNvPr id="6" name="Marcador de número de diapositiva 5">
            <a:extLst>
              <a:ext uri="{FF2B5EF4-FFF2-40B4-BE49-F238E27FC236}">
                <a16:creationId xmlns:a16="http://schemas.microsoft.com/office/drawing/2014/main" xmlns="" id="{4E6BC643-F0B1-4155-9263-5412B5D012E5}"/>
              </a:ext>
            </a:extLst>
          </p:cNvPr>
          <p:cNvSpPr>
            <a:spLocks noGrp="1"/>
          </p:cNvSpPr>
          <p:nvPr>
            <p:ph type="sldNum" sz="quarter" idx="12"/>
          </p:nvPr>
        </p:nvSpPr>
        <p:spPr/>
        <p:txBody>
          <a:bodyPr/>
          <a:lstStyle/>
          <a:p>
            <a:fld id="{6D22F896-40B5-4ADD-8801-0D06FADFA095}" type="slidenum">
              <a:rPr lang="en-US" smtClean="0"/>
              <a:t>12</a:t>
            </a:fld>
            <a:endParaRPr lang="en-US" dirty="0"/>
          </a:p>
        </p:txBody>
      </p:sp>
    </p:spTree>
    <p:extLst>
      <p:ext uri="{BB962C8B-B14F-4D97-AF65-F5344CB8AC3E}">
        <p14:creationId xmlns:p14="http://schemas.microsoft.com/office/powerpoint/2010/main" val="39953025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6EE787F6-5A53-4DB1-A18F-5198EB9A652D}"/>
              </a:ext>
            </a:extLst>
          </p:cNvPr>
          <p:cNvSpPr>
            <a:spLocks noGrp="1"/>
          </p:cNvSpPr>
          <p:nvPr>
            <p:ph idx="1"/>
          </p:nvPr>
        </p:nvSpPr>
        <p:spPr>
          <a:xfrm>
            <a:off x="1119708" y="1826042"/>
            <a:ext cx="10231135" cy="5031064"/>
          </a:xfrm>
        </p:spPr>
        <p:txBody>
          <a:bodyPr/>
          <a:lstStyle/>
          <a:p>
            <a:pPr algn="just"/>
            <a:r>
              <a:rPr lang="es-MX" dirty="0"/>
              <a:t>La cantidad de personal ocupado es una proporción pequeña en comparación del tamaño de la población. Aunque existen incrementos en los niveles de instrucción, predomina el personal ocupado con primaria terminada.</a:t>
            </a:r>
          </a:p>
        </p:txBody>
      </p:sp>
      <p:pic>
        <p:nvPicPr>
          <p:cNvPr id="4" name="Imagen 3">
            <a:extLst>
              <a:ext uri="{FF2B5EF4-FFF2-40B4-BE49-F238E27FC236}">
                <a16:creationId xmlns:a16="http://schemas.microsoft.com/office/drawing/2014/main" xmlns="" id="{9B238689-20E1-4623-9CDE-36B62D3DB4C5}"/>
              </a:ext>
            </a:extLst>
          </p:cNvPr>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637458" y="3378293"/>
            <a:ext cx="9195633" cy="2331113"/>
          </a:xfrm>
          <a:prstGeom prst="rect">
            <a:avLst/>
          </a:prstGeom>
          <a:ln>
            <a:noFill/>
          </a:ln>
          <a:effectLst>
            <a:softEdge rad="112500"/>
          </a:effectLst>
        </p:spPr>
      </p:pic>
      <p:sp>
        <p:nvSpPr>
          <p:cNvPr id="5" name="Marcador de número de diapositiva 4">
            <a:extLst>
              <a:ext uri="{FF2B5EF4-FFF2-40B4-BE49-F238E27FC236}">
                <a16:creationId xmlns:a16="http://schemas.microsoft.com/office/drawing/2014/main" xmlns="" id="{ED013497-7C27-4E8C-8F07-4F1F3C9CDA57}"/>
              </a:ext>
            </a:extLst>
          </p:cNvPr>
          <p:cNvSpPr>
            <a:spLocks noGrp="1"/>
          </p:cNvSpPr>
          <p:nvPr>
            <p:ph type="sldNum" sz="quarter" idx="12"/>
          </p:nvPr>
        </p:nvSpPr>
        <p:spPr/>
        <p:txBody>
          <a:bodyPr/>
          <a:lstStyle/>
          <a:p>
            <a:fld id="{6D22F896-40B5-4ADD-8801-0D06FADFA095}" type="slidenum">
              <a:rPr lang="en-US" smtClean="0"/>
              <a:t>13</a:t>
            </a:fld>
            <a:endParaRPr lang="en-US" dirty="0"/>
          </a:p>
        </p:txBody>
      </p:sp>
      <p:sp>
        <p:nvSpPr>
          <p:cNvPr id="6" name="CuadroTexto 5">
            <a:extLst>
              <a:ext uri="{FF2B5EF4-FFF2-40B4-BE49-F238E27FC236}">
                <a16:creationId xmlns:a16="http://schemas.microsoft.com/office/drawing/2014/main" xmlns="" id="{AC4FE4E6-248B-4CC6-B8B0-E18CE01AB818}"/>
              </a:ext>
            </a:extLst>
          </p:cNvPr>
          <p:cNvSpPr txBox="1"/>
          <p:nvPr/>
        </p:nvSpPr>
        <p:spPr>
          <a:xfrm>
            <a:off x="9262764" y="5766244"/>
            <a:ext cx="3755682" cy="369236"/>
          </a:xfrm>
          <a:prstGeom prst="rect">
            <a:avLst/>
          </a:prstGeom>
          <a:noFill/>
        </p:spPr>
        <p:txBody>
          <a:bodyPr wrap="square" rtlCol="0">
            <a:spAutoFit/>
          </a:bodyPr>
          <a:lstStyle/>
          <a:p>
            <a:r>
              <a:rPr lang="en-US" sz="1799" dirty="0"/>
              <a:t>Fuente: INEGI</a:t>
            </a:r>
            <a:endParaRPr lang="es-MX" sz="1799" dirty="0"/>
          </a:p>
        </p:txBody>
      </p:sp>
      <p:sp>
        <p:nvSpPr>
          <p:cNvPr id="8" name="Título 1">
            <a:extLst>
              <a:ext uri="{FF2B5EF4-FFF2-40B4-BE49-F238E27FC236}">
                <a16:creationId xmlns:a16="http://schemas.microsoft.com/office/drawing/2014/main" xmlns="" id="{D5D0DF39-A298-49CA-B9D6-F285353D5EFF}"/>
              </a:ext>
            </a:extLst>
          </p:cNvPr>
          <p:cNvSpPr>
            <a:spLocks noGrp="1"/>
          </p:cNvSpPr>
          <p:nvPr>
            <p:ph type="title"/>
          </p:nvPr>
        </p:nvSpPr>
        <p:spPr>
          <a:xfrm>
            <a:off x="1689093" y="387430"/>
            <a:ext cx="9143998" cy="1020762"/>
          </a:xfrm>
        </p:spPr>
        <p:txBody>
          <a:bodyPr>
            <a:noAutofit/>
          </a:bodyPr>
          <a:lstStyle/>
          <a:p>
            <a:r>
              <a:rPr lang="es-MX" sz="4399" b="1" dirty="0" smtClean="0">
                <a:solidFill>
                  <a:schemeClr val="accent6"/>
                </a:solidFill>
              </a:rPr>
              <a:t>2.1. Características Sociales</a:t>
            </a:r>
            <a:endParaRPr lang="es-MX" sz="4399" b="1" dirty="0">
              <a:solidFill>
                <a:schemeClr val="accent6"/>
              </a:solidFill>
            </a:endParaRPr>
          </a:p>
        </p:txBody>
      </p:sp>
    </p:spTree>
    <p:extLst>
      <p:ext uri="{BB962C8B-B14F-4D97-AF65-F5344CB8AC3E}">
        <p14:creationId xmlns:p14="http://schemas.microsoft.com/office/powerpoint/2010/main" val="25691299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2547EDA-0439-433E-864D-1933E9F8EA63}"/>
              </a:ext>
            </a:extLst>
          </p:cNvPr>
          <p:cNvSpPr>
            <a:spLocks noGrp="1"/>
          </p:cNvSpPr>
          <p:nvPr>
            <p:ph type="title"/>
          </p:nvPr>
        </p:nvSpPr>
        <p:spPr>
          <a:xfrm>
            <a:off x="1644302" y="372577"/>
            <a:ext cx="9143998" cy="1020762"/>
          </a:xfrm>
        </p:spPr>
        <p:txBody>
          <a:bodyPr>
            <a:normAutofit fontScale="90000"/>
          </a:bodyPr>
          <a:lstStyle/>
          <a:p>
            <a:r>
              <a:rPr lang="es-MX" sz="4400" b="1" dirty="0" smtClean="0">
                <a:solidFill>
                  <a:schemeClr val="accent6"/>
                </a:solidFill>
              </a:rPr>
              <a:t>2.2. Características </a:t>
            </a:r>
            <a:r>
              <a:rPr lang="es-MX" sz="4400" b="1" dirty="0">
                <a:solidFill>
                  <a:schemeClr val="accent6"/>
                </a:solidFill>
              </a:rPr>
              <a:t>Económicas</a:t>
            </a:r>
          </a:p>
        </p:txBody>
      </p:sp>
      <p:sp>
        <p:nvSpPr>
          <p:cNvPr id="3" name="Marcador de contenido 2">
            <a:extLst>
              <a:ext uri="{FF2B5EF4-FFF2-40B4-BE49-F238E27FC236}">
                <a16:creationId xmlns:a16="http://schemas.microsoft.com/office/drawing/2014/main" xmlns="" id="{4105FE13-8D18-48D7-B70B-7CDE121DA9B1}"/>
              </a:ext>
            </a:extLst>
          </p:cNvPr>
          <p:cNvSpPr>
            <a:spLocks noGrp="1"/>
          </p:cNvSpPr>
          <p:nvPr>
            <p:ph idx="1"/>
          </p:nvPr>
        </p:nvSpPr>
        <p:spPr>
          <a:xfrm>
            <a:off x="1119708" y="1826042"/>
            <a:ext cx="4525241" cy="4350205"/>
          </a:xfrm>
        </p:spPr>
        <p:txBody>
          <a:bodyPr>
            <a:normAutofit lnSpcReduction="10000"/>
          </a:bodyPr>
          <a:lstStyle/>
          <a:p>
            <a:pPr marL="0" indent="0" algn="just">
              <a:lnSpc>
                <a:spcPct val="150000"/>
              </a:lnSpc>
              <a:buNone/>
            </a:pPr>
            <a:r>
              <a:rPr lang="es-ES" dirty="0"/>
              <a:t>De acuerdo con la información emitida por el INEGI en el Censo Económico 2014, el estado de Oaxaca generó una </a:t>
            </a:r>
            <a:r>
              <a:rPr lang="es-ES" b="1" dirty="0"/>
              <a:t>Producción Bruta Total de 213 783 millones de pesos, </a:t>
            </a:r>
            <a:r>
              <a:rPr lang="es-ES" dirty="0"/>
              <a:t>teniendo una participación en el PIB Nacional  de tan sólo 1.6%. </a:t>
            </a:r>
            <a:endParaRPr lang="es-MX" dirty="0"/>
          </a:p>
          <a:p>
            <a:pPr algn="just"/>
            <a:endParaRPr lang="es-MX" dirty="0"/>
          </a:p>
        </p:txBody>
      </p:sp>
      <p:pic>
        <p:nvPicPr>
          <p:cNvPr id="5" name="Imagen 4">
            <a:extLst>
              <a:ext uri="{FF2B5EF4-FFF2-40B4-BE49-F238E27FC236}">
                <a16:creationId xmlns:a16="http://schemas.microsoft.com/office/drawing/2014/main" xmlns="" id="{1BCE556F-5F27-4D5B-9F1D-49823CDE4AEF}"/>
              </a:ext>
            </a:extLst>
          </p:cNvPr>
          <p:cNvPicPr>
            <a:picLocks noChangeAspect="1"/>
          </p:cNvPicPr>
          <p:nvPr/>
        </p:nvPicPr>
        <p:blipFill>
          <a:blip r:embed="rId3">
            <a:duotone>
              <a:schemeClr val="accent3">
                <a:shade val="45000"/>
                <a:satMod val="135000"/>
              </a:schemeClr>
              <a:prstClr val="white"/>
            </a:duotone>
          </a:blip>
          <a:stretch>
            <a:fillRect/>
          </a:stretch>
        </p:blipFill>
        <p:spPr>
          <a:xfrm>
            <a:off x="6216301" y="1691140"/>
            <a:ext cx="4845058" cy="4023265"/>
          </a:xfrm>
          <a:prstGeom prst="rect">
            <a:avLst/>
          </a:prstGeom>
          <a:ln>
            <a:noFill/>
          </a:ln>
          <a:effectLst>
            <a:softEdge rad="112500"/>
          </a:effectLst>
        </p:spPr>
      </p:pic>
      <p:sp>
        <p:nvSpPr>
          <p:cNvPr id="6" name="Rectángulo 5">
            <a:extLst>
              <a:ext uri="{FF2B5EF4-FFF2-40B4-BE49-F238E27FC236}">
                <a16:creationId xmlns:a16="http://schemas.microsoft.com/office/drawing/2014/main" xmlns="" id="{0071016C-C26A-4B36-8CD5-89DAFF88E9AD}"/>
              </a:ext>
            </a:extLst>
          </p:cNvPr>
          <p:cNvSpPr/>
          <p:nvPr/>
        </p:nvSpPr>
        <p:spPr>
          <a:xfrm>
            <a:off x="6771016" y="5714405"/>
            <a:ext cx="3735627" cy="388595"/>
          </a:xfrm>
          <a:prstGeom prst="rect">
            <a:avLst/>
          </a:prstGeom>
        </p:spPr>
        <p:txBody>
          <a:bodyPr wrap="none">
            <a:spAutoFit/>
          </a:bodyPr>
          <a:lstStyle/>
          <a:p>
            <a:pPr algn="just">
              <a:lnSpc>
                <a:spcPct val="107000"/>
              </a:lnSpc>
              <a:spcAft>
                <a:spcPts val="800"/>
              </a:spcAft>
            </a:pPr>
            <a:r>
              <a:rPr lang="es-ES" sz="1799" dirty="0">
                <a:latin typeface="Calibri" panose="020F0502020204030204" pitchFamily="34" charset="0"/>
                <a:ea typeface="SimSun" panose="02010600030101010101" pitchFamily="2" charset="-122"/>
                <a:cs typeface="Arial" panose="020B0604020202020204" pitchFamily="34" charset="0"/>
              </a:rPr>
              <a:t>Fuente: http://cuentame.inegi.org.mx</a:t>
            </a:r>
            <a:endParaRPr lang="es-MX" sz="3199" dirty="0">
              <a:latin typeface="Calibri" panose="020F0502020204030204" pitchFamily="34" charset="0"/>
              <a:ea typeface="SimSun" panose="02010600030101010101" pitchFamily="2" charset="-122"/>
              <a:cs typeface="Arial" panose="020B0604020202020204" pitchFamily="34" charset="0"/>
            </a:endParaRPr>
          </a:p>
        </p:txBody>
      </p:sp>
      <p:sp>
        <p:nvSpPr>
          <p:cNvPr id="7" name="Marcador de número de diapositiva 6">
            <a:extLst>
              <a:ext uri="{FF2B5EF4-FFF2-40B4-BE49-F238E27FC236}">
                <a16:creationId xmlns:a16="http://schemas.microsoft.com/office/drawing/2014/main" xmlns="" id="{34C5BC67-CD52-4AC8-81E1-FF986240CEBD}"/>
              </a:ext>
            </a:extLst>
          </p:cNvPr>
          <p:cNvSpPr>
            <a:spLocks noGrp="1"/>
          </p:cNvSpPr>
          <p:nvPr>
            <p:ph type="sldNum" sz="quarter" idx="12"/>
          </p:nvPr>
        </p:nvSpPr>
        <p:spPr/>
        <p:txBody>
          <a:bodyPr/>
          <a:lstStyle/>
          <a:p>
            <a:fld id="{6D22F896-40B5-4ADD-8801-0D06FADFA095}" type="slidenum">
              <a:rPr lang="en-US" smtClean="0"/>
              <a:t>14</a:t>
            </a:fld>
            <a:endParaRPr lang="en-US" dirty="0"/>
          </a:p>
        </p:txBody>
      </p:sp>
    </p:spTree>
    <p:extLst>
      <p:ext uri="{BB962C8B-B14F-4D97-AF65-F5344CB8AC3E}">
        <p14:creationId xmlns:p14="http://schemas.microsoft.com/office/powerpoint/2010/main" val="35042192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xmlns="" id="{47EA9838-14E7-41B1-9188-F8B452B6B7E1}"/>
              </a:ext>
            </a:extLst>
          </p:cNvPr>
          <p:cNvSpPr/>
          <p:nvPr/>
        </p:nvSpPr>
        <p:spPr>
          <a:xfrm>
            <a:off x="6744116" y="6194845"/>
            <a:ext cx="4946931" cy="344069"/>
          </a:xfrm>
          <a:prstGeom prst="rect">
            <a:avLst/>
          </a:prstGeom>
        </p:spPr>
        <p:txBody>
          <a:bodyPr wrap="none">
            <a:spAutoFit/>
          </a:bodyPr>
          <a:lstStyle/>
          <a:p>
            <a:pPr algn="ctr">
              <a:lnSpc>
                <a:spcPct val="107000"/>
              </a:lnSpc>
              <a:spcAft>
                <a:spcPts val="800"/>
              </a:spcAft>
            </a:pPr>
            <a:r>
              <a:rPr lang="es-ES" sz="1600" dirty="0">
                <a:latin typeface="Calibri" panose="020F0502020204030204" pitchFamily="34" charset="0"/>
                <a:ea typeface="SimSun" panose="02010600030101010101" pitchFamily="2" charset="-122"/>
                <a:cs typeface="Arial" panose="020B0604020202020204" pitchFamily="34" charset="0"/>
              </a:rPr>
              <a:t>Fuente: Instituto Nacional de Estadística y Geografía (BIE)</a:t>
            </a:r>
            <a:endParaRPr lang="es-MX" sz="1600" dirty="0">
              <a:latin typeface="Calibri" panose="020F0502020204030204" pitchFamily="34" charset="0"/>
              <a:ea typeface="SimSun" panose="02010600030101010101" pitchFamily="2" charset="-122"/>
              <a:cs typeface="Arial" panose="020B0604020202020204" pitchFamily="34" charset="0"/>
            </a:endParaRPr>
          </a:p>
        </p:txBody>
      </p:sp>
      <p:sp>
        <p:nvSpPr>
          <p:cNvPr id="6" name="CuadroTexto 5">
            <a:extLst>
              <a:ext uri="{FF2B5EF4-FFF2-40B4-BE49-F238E27FC236}">
                <a16:creationId xmlns:a16="http://schemas.microsoft.com/office/drawing/2014/main" xmlns="" id="{4A493A1E-40FA-4E68-BEBE-3F73C55385A8}"/>
              </a:ext>
            </a:extLst>
          </p:cNvPr>
          <p:cNvSpPr txBox="1"/>
          <p:nvPr/>
        </p:nvSpPr>
        <p:spPr>
          <a:xfrm>
            <a:off x="378785" y="311787"/>
            <a:ext cx="9198969" cy="676852"/>
          </a:xfrm>
          <a:prstGeom prst="rect">
            <a:avLst/>
          </a:prstGeom>
          <a:noFill/>
        </p:spPr>
        <p:txBody>
          <a:bodyPr wrap="square" rtlCol="0">
            <a:spAutoFit/>
          </a:bodyPr>
          <a:lstStyle/>
          <a:p>
            <a:endParaRPr lang="es-MX" sz="1799" dirty="0"/>
          </a:p>
          <a:p>
            <a:endParaRPr lang="es-MX" sz="1999" dirty="0"/>
          </a:p>
        </p:txBody>
      </p:sp>
      <p:pic>
        <p:nvPicPr>
          <p:cNvPr id="9" name="Imagen 8">
            <a:extLst>
              <a:ext uri="{FF2B5EF4-FFF2-40B4-BE49-F238E27FC236}">
                <a16:creationId xmlns:a16="http://schemas.microsoft.com/office/drawing/2014/main" xmlns="" id="{915D4164-9CCE-4F91-8534-5D40C5BB6223}"/>
              </a:ext>
            </a:extLst>
          </p:cNvPr>
          <p:cNvPicPr>
            <a:picLocks noChangeAspect="1"/>
          </p:cNvPicPr>
          <p:nvPr/>
        </p:nvPicPr>
        <p:blipFill>
          <a:blip r:embed="rId3">
            <a:duotone>
              <a:schemeClr val="accent1">
                <a:shade val="45000"/>
                <a:satMod val="135000"/>
              </a:schemeClr>
              <a:prstClr val="white"/>
            </a:duotone>
          </a:blip>
          <a:stretch>
            <a:fillRect/>
          </a:stretch>
        </p:blipFill>
        <p:spPr>
          <a:xfrm>
            <a:off x="6580113" y="1760500"/>
            <a:ext cx="5274939" cy="4388930"/>
          </a:xfrm>
          <a:prstGeom prst="rect">
            <a:avLst/>
          </a:prstGeom>
        </p:spPr>
      </p:pic>
      <p:sp>
        <p:nvSpPr>
          <p:cNvPr id="10" name="Rectángulo 9">
            <a:extLst>
              <a:ext uri="{FF2B5EF4-FFF2-40B4-BE49-F238E27FC236}">
                <a16:creationId xmlns:a16="http://schemas.microsoft.com/office/drawing/2014/main" xmlns="" id="{9C9E5004-92FF-406B-90F4-85B440D4A3BA}"/>
              </a:ext>
            </a:extLst>
          </p:cNvPr>
          <p:cNvSpPr/>
          <p:nvPr/>
        </p:nvSpPr>
        <p:spPr>
          <a:xfrm>
            <a:off x="1701924" y="4256925"/>
            <a:ext cx="3956704" cy="119981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3">
            <a:schemeClr val="lt1"/>
          </a:lnRef>
          <a:fillRef idx="1">
            <a:schemeClr val="accent6"/>
          </a:fillRef>
          <a:effectRef idx="1">
            <a:schemeClr val="accent6"/>
          </a:effectRef>
          <a:fontRef idx="minor">
            <a:schemeClr val="lt1"/>
          </a:fontRef>
        </p:style>
        <p:txBody>
          <a:bodyPr wrap="square">
            <a:spAutoFit/>
          </a:bodyPr>
          <a:lstStyle/>
          <a:p>
            <a:pPr algn="ctr"/>
            <a:r>
              <a:rPr lang="es-MX" sz="1799" dirty="0">
                <a:solidFill>
                  <a:schemeClr val="tx1"/>
                </a:solidFill>
              </a:rPr>
              <a:t>Promedio  Estatal: 1.6</a:t>
            </a:r>
          </a:p>
          <a:p>
            <a:pPr algn="ctr"/>
            <a:endParaRPr lang="es-MX" sz="1799" dirty="0">
              <a:solidFill>
                <a:schemeClr val="tx1"/>
              </a:solidFill>
            </a:endParaRPr>
          </a:p>
          <a:p>
            <a:pPr algn="ctr"/>
            <a:r>
              <a:rPr lang="es-MX" sz="1799" dirty="0">
                <a:solidFill>
                  <a:schemeClr val="tx1"/>
                </a:solidFill>
              </a:rPr>
              <a:t>Sector que genera más Ingresos: Secundario</a:t>
            </a:r>
          </a:p>
        </p:txBody>
      </p:sp>
      <p:sp>
        <p:nvSpPr>
          <p:cNvPr id="11" name="Marcador de número de diapositiva 10">
            <a:extLst>
              <a:ext uri="{FF2B5EF4-FFF2-40B4-BE49-F238E27FC236}">
                <a16:creationId xmlns:a16="http://schemas.microsoft.com/office/drawing/2014/main" xmlns="" id="{5EFC5761-183B-4416-A5A9-C26839C68C97}"/>
              </a:ext>
            </a:extLst>
          </p:cNvPr>
          <p:cNvSpPr>
            <a:spLocks noGrp="1"/>
          </p:cNvSpPr>
          <p:nvPr>
            <p:ph type="sldNum" sz="quarter" idx="12"/>
          </p:nvPr>
        </p:nvSpPr>
        <p:spPr/>
        <p:txBody>
          <a:bodyPr/>
          <a:lstStyle/>
          <a:p>
            <a:fld id="{6D22F896-40B5-4ADD-8801-0D06FADFA095}" type="slidenum">
              <a:rPr lang="en-US" smtClean="0"/>
              <a:t>15</a:t>
            </a:fld>
            <a:endParaRPr lang="en-US" dirty="0"/>
          </a:p>
        </p:txBody>
      </p:sp>
      <p:sp>
        <p:nvSpPr>
          <p:cNvPr id="8" name="Título 1">
            <a:extLst>
              <a:ext uri="{FF2B5EF4-FFF2-40B4-BE49-F238E27FC236}">
                <a16:creationId xmlns:a16="http://schemas.microsoft.com/office/drawing/2014/main" xmlns="" id="{12547EDA-0439-433E-864D-1933E9F8EA63}"/>
              </a:ext>
            </a:extLst>
          </p:cNvPr>
          <p:cNvSpPr>
            <a:spLocks noGrp="1"/>
          </p:cNvSpPr>
          <p:nvPr>
            <p:ph type="title"/>
          </p:nvPr>
        </p:nvSpPr>
        <p:spPr>
          <a:xfrm>
            <a:off x="1701924" y="405415"/>
            <a:ext cx="9143998" cy="1020762"/>
          </a:xfrm>
        </p:spPr>
        <p:txBody>
          <a:bodyPr>
            <a:normAutofit fontScale="90000"/>
          </a:bodyPr>
          <a:lstStyle/>
          <a:p>
            <a:r>
              <a:rPr lang="es-MX" sz="4400" b="1" dirty="0" smtClean="0">
                <a:solidFill>
                  <a:schemeClr val="accent6"/>
                </a:solidFill>
              </a:rPr>
              <a:t>2.2. Características </a:t>
            </a:r>
            <a:r>
              <a:rPr lang="es-MX" sz="4400" b="1" dirty="0">
                <a:solidFill>
                  <a:schemeClr val="accent6"/>
                </a:solidFill>
              </a:rPr>
              <a:t>Económicas</a:t>
            </a:r>
          </a:p>
        </p:txBody>
      </p:sp>
      <p:sp>
        <p:nvSpPr>
          <p:cNvPr id="3" name="Rectángulo 2"/>
          <p:cNvSpPr/>
          <p:nvPr/>
        </p:nvSpPr>
        <p:spPr>
          <a:xfrm>
            <a:off x="362171" y="1760500"/>
            <a:ext cx="6092825" cy="2031325"/>
          </a:xfrm>
          <a:prstGeom prst="rect">
            <a:avLst/>
          </a:prstGeom>
        </p:spPr>
        <p:txBody>
          <a:bodyPr>
            <a:spAutoFit/>
          </a:bodyPr>
          <a:lstStyle/>
          <a:p>
            <a:pPr lvl="0" algn="just">
              <a:defRPr/>
            </a:pPr>
            <a:r>
              <a:rPr lang="es-ES" dirty="0"/>
              <a:t>Durante el periodo </a:t>
            </a:r>
            <a:r>
              <a:rPr lang="es-MX" dirty="0" smtClean="0"/>
              <a:t>2003-2015 se observa </a:t>
            </a:r>
            <a:r>
              <a:rPr lang="es-MX" dirty="0"/>
              <a:t>el mismo comportamiento en el PIB</a:t>
            </a:r>
            <a:r>
              <a:rPr lang="es-ES" dirty="0"/>
              <a:t>: el Estado de Oaxaca durante los últimos 11 años no ha podido superar el porcentaje de participación respecto al PIB nacional representando cada año cifras que no superan el 1.6%. Esta situación también se ve reflejada en pequeñas tasas de crecimiento. Además de que el sector que genera más ingresos sigue siendo el terciario.</a:t>
            </a:r>
          </a:p>
        </p:txBody>
      </p:sp>
    </p:spTree>
    <p:extLst>
      <p:ext uri="{BB962C8B-B14F-4D97-AF65-F5344CB8AC3E}">
        <p14:creationId xmlns:p14="http://schemas.microsoft.com/office/powerpoint/2010/main" val="3645593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áfico 1">
            <a:extLst>
              <a:ext uri="{FF2B5EF4-FFF2-40B4-BE49-F238E27FC236}">
                <a16:creationId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lc="http://schemas.openxmlformats.org/drawingml/2006/lockedCanvas" id="{B406DACD-D1F3-4912-BD11-C18141E94353}"/>
              </a:ext>
            </a:extLst>
          </p:cNvPr>
          <p:cNvGraphicFramePr/>
          <p:nvPr>
            <p:extLst>
              <p:ext uri="{D42A27DB-BD31-4B8C-83A1-F6EECF244321}">
                <p14:modId xmlns:p14="http://schemas.microsoft.com/office/powerpoint/2010/main" val="2457385924"/>
              </p:ext>
            </p:extLst>
          </p:nvPr>
        </p:nvGraphicFramePr>
        <p:xfrm>
          <a:off x="1341884" y="1998712"/>
          <a:ext cx="9324528" cy="3590528"/>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ángulo 2"/>
          <p:cNvSpPr/>
          <p:nvPr/>
        </p:nvSpPr>
        <p:spPr>
          <a:xfrm>
            <a:off x="1788554" y="6012105"/>
            <a:ext cx="4363567" cy="388696"/>
          </a:xfrm>
          <a:prstGeom prst="rect">
            <a:avLst/>
          </a:prstGeom>
        </p:spPr>
        <p:txBody>
          <a:bodyPr wrap="none">
            <a:spAutoFit/>
          </a:bodyPr>
          <a:lstStyle/>
          <a:p>
            <a:pPr algn="ctr">
              <a:lnSpc>
                <a:spcPct val="107000"/>
              </a:lnSpc>
              <a:spcAft>
                <a:spcPts val="800"/>
              </a:spcAft>
            </a:pPr>
            <a:r>
              <a:rPr lang="es-ES" dirty="0" smtClean="0">
                <a:latin typeface="Calibri" panose="020F0502020204030204" pitchFamily="34" charset="0"/>
                <a:ea typeface="SimSun" panose="02010600030101010101" pitchFamily="2" charset="-122"/>
                <a:cs typeface="Arial" panose="020B0604020202020204" pitchFamily="34" charset="0"/>
              </a:rPr>
              <a:t>Fuente: Elaborac</a:t>
            </a:r>
            <a:r>
              <a:rPr lang="es-MX" dirty="0">
                <a:latin typeface="Calibri" panose="020F0502020204030204" pitchFamily="34" charset="0"/>
                <a:ea typeface="SimSun" panose="02010600030101010101" pitchFamily="2" charset="-122"/>
                <a:cs typeface="Arial" panose="020B0604020202020204" pitchFamily="34" charset="0"/>
              </a:rPr>
              <a:t>ión propia con datos del BIE</a:t>
            </a:r>
            <a:endParaRPr lang="es-MX" dirty="0">
              <a:effectLst/>
              <a:latin typeface="Calibri" panose="020F0502020204030204" pitchFamily="34" charset="0"/>
              <a:ea typeface="SimSun" panose="02010600030101010101" pitchFamily="2" charset="-122"/>
              <a:cs typeface="Arial" panose="020B0604020202020204" pitchFamily="34" charset="0"/>
            </a:endParaRPr>
          </a:p>
        </p:txBody>
      </p:sp>
      <p:sp>
        <p:nvSpPr>
          <p:cNvPr id="5" name="Título 4"/>
          <p:cNvSpPr>
            <a:spLocks noGrp="1"/>
          </p:cNvSpPr>
          <p:nvPr>
            <p:ph type="title"/>
          </p:nvPr>
        </p:nvSpPr>
        <p:spPr>
          <a:xfrm>
            <a:off x="1830771" y="277508"/>
            <a:ext cx="9143998" cy="1020762"/>
          </a:xfrm>
        </p:spPr>
        <p:txBody>
          <a:bodyPr>
            <a:normAutofit fontScale="90000"/>
          </a:bodyPr>
          <a:lstStyle/>
          <a:p>
            <a:r>
              <a:rPr lang="en-US" sz="4400" b="1" dirty="0" smtClean="0">
                <a:solidFill>
                  <a:schemeClr val="accent6"/>
                </a:solidFill>
              </a:rPr>
              <a:t>2.2. </a:t>
            </a:r>
            <a:r>
              <a:rPr lang="en-US" sz="4400" b="1" dirty="0" err="1" smtClean="0">
                <a:solidFill>
                  <a:schemeClr val="accent6"/>
                </a:solidFill>
              </a:rPr>
              <a:t>Caracter</a:t>
            </a:r>
            <a:r>
              <a:rPr lang="es-MX" sz="4400" b="1" dirty="0" smtClean="0">
                <a:solidFill>
                  <a:schemeClr val="accent6"/>
                </a:solidFill>
              </a:rPr>
              <a:t>ísticas</a:t>
            </a:r>
            <a:r>
              <a:rPr lang="es-MX" sz="4400" b="1" dirty="0">
                <a:solidFill>
                  <a:schemeClr val="accent6"/>
                </a:solidFill>
              </a:rPr>
              <a:t> </a:t>
            </a:r>
            <a:r>
              <a:rPr lang="es-MX" sz="4400" b="1" dirty="0" smtClean="0">
                <a:solidFill>
                  <a:schemeClr val="accent6"/>
                </a:solidFill>
              </a:rPr>
              <a:t>Económicas</a:t>
            </a:r>
            <a:endParaRPr lang="es-MX" sz="4400" dirty="0"/>
          </a:p>
        </p:txBody>
      </p:sp>
      <p:sp>
        <p:nvSpPr>
          <p:cNvPr id="4" name="Marcador de número de diapositiva 3"/>
          <p:cNvSpPr>
            <a:spLocks noGrp="1"/>
          </p:cNvSpPr>
          <p:nvPr>
            <p:ph type="sldNum" sz="quarter" idx="12"/>
          </p:nvPr>
        </p:nvSpPr>
        <p:spPr/>
        <p:txBody>
          <a:bodyPr/>
          <a:lstStyle/>
          <a:p>
            <a:pPr rtl="0"/>
            <a:fld id="{25BA54BD-C84D-46CE-8B72-31BFB26ABA43}" type="slidenum">
              <a:rPr lang="es-ES" noProof="0" smtClean="0"/>
              <a:t>16</a:t>
            </a:fld>
            <a:endParaRPr lang="es-ES" noProof="0" dirty="0"/>
          </a:p>
        </p:txBody>
      </p:sp>
    </p:spTree>
    <p:extLst>
      <p:ext uri="{BB962C8B-B14F-4D97-AF65-F5344CB8AC3E}">
        <p14:creationId xmlns:p14="http://schemas.microsoft.com/office/powerpoint/2010/main" val="36188402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6">
            <a:extLst>
              <a:ext uri="{FF2B5EF4-FFF2-40B4-BE49-F238E27FC236}">
                <a16:creationId xmlns:a16="http://schemas.microsoft.com/office/drawing/2014/main" xmlns="" id="{98112ABE-97D4-4BE2-9A82-9540AE35FFF6}"/>
              </a:ext>
            </a:extLst>
          </p:cNvPr>
          <p:cNvSpPr>
            <a:spLocks noGrp="1"/>
          </p:cNvSpPr>
          <p:nvPr>
            <p:ph type="sldNum" sz="quarter" idx="12"/>
          </p:nvPr>
        </p:nvSpPr>
        <p:spPr/>
        <p:txBody>
          <a:bodyPr/>
          <a:lstStyle/>
          <a:p>
            <a:fld id="{6D22F896-40B5-4ADD-8801-0D06FADFA095}" type="slidenum">
              <a:rPr lang="en-US" smtClean="0"/>
              <a:t>17</a:t>
            </a:fld>
            <a:endParaRPr lang="en-US" dirty="0"/>
          </a:p>
        </p:txBody>
      </p:sp>
      <p:graphicFrame>
        <p:nvGraphicFramePr>
          <p:cNvPr id="6" name="Marcador de contenido 5">
            <a:extLst>
              <a:ext uri="{FF2B5EF4-FFF2-40B4-BE49-F238E27FC236}">
                <a16:creationId xmlns:a16="http://schemas.microsoft.com/office/drawing/2014/main" xmlns="" id="{EC38D6FA-1135-4E87-B881-447542281C11}"/>
              </a:ext>
            </a:extLst>
          </p:cNvPr>
          <p:cNvGraphicFramePr>
            <a:graphicFrameLocks noGrp="1"/>
          </p:cNvGraphicFramePr>
          <p:nvPr>
            <p:ph idx="4294967295"/>
            <p:extLst/>
          </p:nvPr>
        </p:nvGraphicFramePr>
        <p:xfrm>
          <a:off x="437427" y="1599951"/>
          <a:ext cx="11751397" cy="4351338"/>
        </p:xfrm>
        <a:graphic>
          <a:graphicData uri="http://schemas.openxmlformats.org/drawingml/2006/chart">
            <c:chart xmlns:c="http://schemas.openxmlformats.org/drawingml/2006/chart" xmlns:r="http://schemas.openxmlformats.org/officeDocument/2006/relationships" r:id="rId3"/>
          </a:graphicData>
        </a:graphic>
      </p:graphicFrame>
      <p:pic>
        <p:nvPicPr>
          <p:cNvPr id="2052" name="Picture 4" descr="store, tienda icon">
            <a:extLst>
              <a:ext uri="{FF2B5EF4-FFF2-40B4-BE49-F238E27FC236}">
                <a16:creationId xmlns:a16="http://schemas.microsoft.com/office/drawing/2014/main" xmlns="" id="{3F7D2889-E541-48DD-A085-84125D4582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6170" y="2854078"/>
            <a:ext cx="2353332" cy="235333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pic>
        <p:nvPicPr>
          <p:cNvPr id="2054" name="Picture 6" descr="factory, industry, manufacturer, production icon">
            <a:extLst>
              <a:ext uri="{FF2B5EF4-FFF2-40B4-BE49-F238E27FC236}">
                <a16:creationId xmlns:a16="http://schemas.microsoft.com/office/drawing/2014/main" xmlns="" id="{832F397F-61C6-4654-926D-0787BF435C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67478" y="2343830"/>
            <a:ext cx="2863580" cy="28635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4" name="Rectángulo 3"/>
          <p:cNvSpPr/>
          <p:nvPr/>
        </p:nvSpPr>
        <p:spPr>
          <a:xfrm>
            <a:off x="1326170" y="2180195"/>
            <a:ext cx="3748911" cy="369332"/>
          </a:xfrm>
          <a:prstGeom prst="rect">
            <a:avLst/>
          </a:prstGeom>
        </p:spPr>
        <p:txBody>
          <a:bodyPr wrap="none">
            <a:spAutoFit/>
          </a:bodyPr>
          <a:lstStyle/>
          <a:p>
            <a:r>
              <a:rPr lang="es-MX" b="1" dirty="0">
                <a:solidFill>
                  <a:schemeClr val="accent6"/>
                </a:solidFill>
              </a:rPr>
              <a:t>-Participación Sectorial en el Estado</a:t>
            </a:r>
            <a:endParaRPr lang="es-MX" dirty="0"/>
          </a:p>
        </p:txBody>
      </p:sp>
      <p:sp>
        <p:nvSpPr>
          <p:cNvPr id="11" name="Título 1">
            <a:extLst>
              <a:ext uri="{FF2B5EF4-FFF2-40B4-BE49-F238E27FC236}">
                <a16:creationId xmlns:a16="http://schemas.microsoft.com/office/drawing/2014/main" xmlns="" id="{12547EDA-0439-433E-864D-1933E9F8EA63}"/>
              </a:ext>
            </a:extLst>
          </p:cNvPr>
          <p:cNvSpPr>
            <a:spLocks noGrp="1"/>
          </p:cNvSpPr>
          <p:nvPr>
            <p:ph type="title"/>
          </p:nvPr>
        </p:nvSpPr>
        <p:spPr>
          <a:xfrm>
            <a:off x="1741126" y="384372"/>
            <a:ext cx="9143998" cy="1020762"/>
          </a:xfrm>
        </p:spPr>
        <p:txBody>
          <a:bodyPr>
            <a:normAutofit fontScale="90000"/>
          </a:bodyPr>
          <a:lstStyle/>
          <a:p>
            <a:r>
              <a:rPr lang="es-MX" sz="4400" b="1" dirty="0" smtClean="0">
                <a:solidFill>
                  <a:schemeClr val="accent6"/>
                </a:solidFill>
              </a:rPr>
              <a:t>2.2. Características </a:t>
            </a:r>
            <a:r>
              <a:rPr lang="es-MX" sz="4400" b="1" dirty="0">
                <a:solidFill>
                  <a:schemeClr val="accent6"/>
                </a:solidFill>
              </a:rPr>
              <a:t>Económicas</a:t>
            </a:r>
          </a:p>
        </p:txBody>
      </p:sp>
    </p:spTree>
    <p:extLst>
      <p:ext uri="{BB962C8B-B14F-4D97-AF65-F5344CB8AC3E}">
        <p14:creationId xmlns:p14="http://schemas.microsoft.com/office/powerpoint/2010/main" val="41467020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xmlns="" id="{E475FCBA-3019-4C4B-846D-956913117CA8}"/>
              </a:ext>
            </a:extLst>
          </p:cNvPr>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522414" y="2063143"/>
            <a:ext cx="9752330" cy="34919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Rectángulo 4">
            <a:extLst>
              <a:ext uri="{FF2B5EF4-FFF2-40B4-BE49-F238E27FC236}">
                <a16:creationId xmlns:a16="http://schemas.microsoft.com/office/drawing/2014/main" xmlns="" id="{3580B4F9-E38B-4F0F-8EA4-9A94B96B2C43}"/>
              </a:ext>
            </a:extLst>
          </p:cNvPr>
          <p:cNvSpPr/>
          <p:nvPr/>
        </p:nvSpPr>
        <p:spPr>
          <a:xfrm>
            <a:off x="1217612" y="1648213"/>
            <a:ext cx="9043854" cy="388595"/>
          </a:xfrm>
          <a:prstGeom prst="rect">
            <a:avLst/>
          </a:prstGeom>
        </p:spPr>
        <p:txBody>
          <a:bodyPr wrap="square">
            <a:spAutoFit/>
          </a:bodyPr>
          <a:lstStyle/>
          <a:p>
            <a:pPr algn="just">
              <a:lnSpc>
                <a:spcPct val="107000"/>
              </a:lnSpc>
              <a:spcAft>
                <a:spcPts val="800"/>
              </a:spcAft>
            </a:pPr>
            <a:r>
              <a:rPr lang="es-ES" sz="1799" dirty="0">
                <a:latin typeface="Calibri" panose="020F0502020204030204" pitchFamily="34" charset="0"/>
                <a:ea typeface="SimSun" panose="02010600030101010101" pitchFamily="2" charset="-122"/>
                <a:cs typeface="Arial" panose="020B0604020202020204" pitchFamily="34" charset="0"/>
              </a:rPr>
              <a:t>Dentro de las actividades que generan un mayor valor agregado se encuentran:</a:t>
            </a:r>
            <a:endParaRPr lang="es-MX" sz="1799" dirty="0">
              <a:latin typeface="Calibri" panose="020F0502020204030204" pitchFamily="34" charset="0"/>
              <a:ea typeface="SimSun" panose="02010600030101010101" pitchFamily="2" charset="-122"/>
              <a:cs typeface="Arial" panose="020B0604020202020204" pitchFamily="34" charset="0"/>
            </a:endParaRPr>
          </a:p>
        </p:txBody>
      </p:sp>
      <p:sp>
        <p:nvSpPr>
          <p:cNvPr id="6" name="Rectángulo 5">
            <a:extLst>
              <a:ext uri="{FF2B5EF4-FFF2-40B4-BE49-F238E27FC236}">
                <a16:creationId xmlns:a16="http://schemas.microsoft.com/office/drawing/2014/main" xmlns="" id="{9B586632-9DE0-40BC-82B6-CC7AC18D861F}"/>
              </a:ext>
            </a:extLst>
          </p:cNvPr>
          <p:cNvSpPr/>
          <p:nvPr/>
        </p:nvSpPr>
        <p:spPr>
          <a:xfrm>
            <a:off x="1217613" y="5680085"/>
            <a:ext cx="3302865" cy="388595"/>
          </a:xfrm>
          <a:prstGeom prst="rect">
            <a:avLst/>
          </a:prstGeom>
        </p:spPr>
        <p:txBody>
          <a:bodyPr wrap="none">
            <a:spAutoFit/>
          </a:bodyPr>
          <a:lstStyle/>
          <a:p>
            <a:pPr algn="ctr">
              <a:lnSpc>
                <a:spcPct val="107000"/>
              </a:lnSpc>
              <a:spcAft>
                <a:spcPts val="800"/>
              </a:spcAft>
            </a:pPr>
            <a:r>
              <a:rPr lang="es-ES" sz="1799" dirty="0">
                <a:latin typeface="Calibri" panose="020F0502020204030204" pitchFamily="34" charset="0"/>
                <a:ea typeface="SimSun" panose="02010600030101010101" pitchFamily="2" charset="-122"/>
                <a:cs typeface="Arial" panose="020B0604020202020204" pitchFamily="34" charset="0"/>
              </a:rPr>
              <a:t>Fuente: Censos Económicos 2014</a:t>
            </a:r>
            <a:endParaRPr lang="es-MX" sz="1799" dirty="0">
              <a:latin typeface="Calibri" panose="020F0502020204030204" pitchFamily="34" charset="0"/>
              <a:ea typeface="SimSun" panose="02010600030101010101" pitchFamily="2" charset="-122"/>
              <a:cs typeface="Arial" panose="020B0604020202020204" pitchFamily="34" charset="0"/>
            </a:endParaRPr>
          </a:p>
        </p:txBody>
      </p:sp>
      <p:sp>
        <p:nvSpPr>
          <p:cNvPr id="7" name="Marcador de número de diapositiva 6">
            <a:extLst>
              <a:ext uri="{FF2B5EF4-FFF2-40B4-BE49-F238E27FC236}">
                <a16:creationId xmlns:a16="http://schemas.microsoft.com/office/drawing/2014/main" xmlns="" id="{8452B2E0-C24C-4326-BC54-49F58739D0A5}"/>
              </a:ext>
            </a:extLst>
          </p:cNvPr>
          <p:cNvSpPr>
            <a:spLocks noGrp="1"/>
          </p:cNvSpPr>
          <p:nvPr>
            <p:ph type="sldNum" sz="quarter" idx="12"/>
          </p:nvPr>
        </p:nvSpPr>
        <p:spPr/>
        <p:txBody>
          <a:bodyPr/>
          <a:lstStyle/>
          <a:p>
            <a:fld id="{6D22F896-40B5-4ADD-8801-0D06FADFA095}" type="slidenum">
              <a:rPr lang="en-US" smtClean="0"/>
              <a:t>18</a:t>
            </a:fld>
            <a:endParaRPr lang="en-US" dirty="0"/>
          </a:p>
        </p:txBody>
      </p:sp>
      <p:sp>
        <p:nvSpPr>
          <p:cNvPr id="8" name="Título 1">
            <a:extLst>
              <a:ext uri="{FF2B5EF4-FFF2-40B4-BE49-F238E27FC236}">
                <a16:creationId xmlns:a16="http://schemas.microsoft.com/office/drawing/2014/main" xmlns="" id="{12547EDA-0439-433E-864D-1933E9F8EA63}"/>
              </a:ext>
            </a:extLst>
          </p:cNvPr>
          <p:cNvSpPr>
            <a:spLocks noGrp="1"/>
          </p:cNvSpPr>
          <p:nvPr>
            <p:ph type="title"/>
          </p:nvPr>
        </p:nvSpPr>
        <p:spPr>
          <a:xfrm>
            <a:off x="1826580" y="292081"/>
            <a:ext cx="9143998" cy="1020762"/>
          </a:xfrm>
        </p:spPr>
        <p:txBody>
          <a:bodyPr>
            <a:normAutofit fontScale="90000"/>
          </a:bodyPr>
          <a:lstStyle/>
          <a:p>
            <a:r>
              <a:rPr lang="es-MX" sz="4400" b="1" dirty="0" smtClean="0">
                <a:solidFill>
                  <a:schemeClr val="accent6"/>
                </a:solidFill>
              </a:rPr>
              <a:t>2.2. Características </a:t>
            </a:r>
            <a:r>
              <a:rPr lang="es-MX" sz="4400" b="1" dirty="0">
                <a:solidFill>
                  <a:schemeClr val="accent6"/>
                </a:solidFill>
              </a:rPr>
              <a:t>Económicas</a:t>
            </a:r>
          </a:p>
        </p:txBody>
      </p:sp>
    </p:spTree>
    <p:extLst>
      <p:ext uri="{BB962C8B-B14F-4D97-AF65-F5344CB8AC3E}">
        <p14:creationId xmlns:p14="http://schemas.microsoft.com/office/powerpoint/2010/main" val="4680839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ítulo 1">
            <a:extLst>
              <a:ext uri="{FF2B5EF4-FFF2-40B4-BE49-F238E27FC236}">
                <a16:creationId xmlns:a16="http://schemas.microsoft.com/office/drawing/2014/main" xmlns="" id="{B19AAE05-4640-484D-BEF6-BCDB4ED5DE41}"/>
              </a:ext>
            </a:extLst>
          </p:cNvPr>
          <p:cNvSpPr txBox="1">
            <a:spLocks/>
          </p:cNvSpPr>
          <p:nvPr/>
        </p:nvSpPr>
        <p:spPr>
          <a:xfrm>
            <a:off x="1629916" y="404664"/>
            <a:ext cx="9143998" cy="1020762"/>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n-US" sz="3600" b="1" dirty="0" smtClean="0">
                <a:solidFill>
                  <a:schemeClr val="accent6"/>
                </a:solidFill>
              </a:rPr>
              <a:t>2.3. </a:t>
            </a:r>
            <a:r>
              <a:rPr lang="en-US" sz="3600" b="1" dirty="0" err="1" smtClean="0">
                <a:solidFill>
                  <a:schemeClr val="accent6"/>
                </a:solidFill>
              </a:rPr>
              <a:t>Caracter</a:t>
            </a:r>
            <a:r>
              <a:rPr lang="es-MX" sz="3600" b="1" dirty="0" smtClean="0">
                <a:solidFill>
                  <a:schemeClr val="accent6"/>
                </a:solidFill>
              </a:rPr>
              <a:t>ísticas generales del Estado </a:t>
            </a:r>
            <a:endParaRPr lang="es-MX" sz="3600" dirty="0">
              <a:solidFill>
                <a:schemeClr val="accent6"/>
              </a:solidFill>
            </a:endParaRPr>
          </a:p>
        </p:txBody>
      </p:sp>
      <p:pic>
        <p:nvPicPr>
          <p:cNvPr id="22" name="Imagen 21"/>
          <p:cNvPicPr>
            <a:picLocks noChangeAspect="1"/>
          </p:cNvPicPr>
          <p:nvPr/>
        </p:nvPicPr>
        <p:blipFill rotWithShape="1">
          <a:blip r:embed="rId3"/>
          <a:srcRect l="-328" t="-2930" r="657" b="2930"/>
          <a:stretch/>
        </p:blipFill>
        <p:spPr>
          <a:xfrm>
            <a:off x="693812" y="1556792"/>
            <a:ext cx="10765780" cy="4914900"/>
          </a:xfrm>
          <a:prstGeom prst="rect">
            <a:avLst/>
          </a:prstGeom>
        </p:spPr>
      </p:pic>
    </p:spTree>
    <p:extLst>
      <p:ext uri="{BB962C8B-B14F-4D97-AF65-F5344CB8AC3E}">
        <p14:creationId xmlns:p14="http://schemas.microsoft.com/office/powerpoint/2010/main" val="14520206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idx="4294967295"/>
          </p:nvPr>
        </p:nvSpPr>
        <p:spPr>
          <a:xfrm>
            <a:off x="981844" y="-1577327"/>
            <a:ext cx="9144000" cy="2667001"/>
          </a:xfrm>
        </p:spPr>
        <p:txBody>
          <a:bodyPr>
            <a:normAutofit/>
          </a:bodyPr>
          <a:lstStyle/>
          <a:p>
            <a:r>
              <a:rPr lang="es-MX" sz="4400" b="1" dirty="0" smtClean="0">
                <a:solidFill>
                  <a:srgbClr val="A6B727"/>
                </a:solidFill>
              </a:rPr>
              <a:t>PRESENTACIÓN</a:t>
            </a:r>
            <a:endParaRPr lang="es-MX" sz="4400" b="1" dirty="0">
              <a:solidFill>
                <a:srgbClr val="A6B727"/>
              </a:solidFill>
            </a:endParaRPr>
          </a:p>
        </p:txBody>
      </p:sp>
      <p:grpSp>
        <p:nvGrpSpPr>
          <p:cNvPr id="3" name="Grupo 2"/>
          <p:cNvGrpSpPr/>
          <p:nvPr/>
        </p:nvGrpSpPr>
        <p:grpSpPr>
          <a:xfrm>
            <a:off x="981845" y="1293535"/>
            <a:ext cx="10513167" cy="3970318"/>
            <a:chOff x="1053853" y="1484784"/>
            <a:chExt cx="9549208" cy="3970318"/>
          </a:xfrm>
        </p:grpSpPr>
        <p:pic>
          <p:nvPicPr>
            <p:cNvPr id="9" name="Imagen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3853" y="1628800"/>
              <a:ext cx="2354599" cy="3384376"/>
            </a:xfrm>
            <a:prstGeom prst="rect">
              <a:avLst/>
            </a:prstGeom>
          </p:spPr>
        </p:pic>
        <p:sp>
          <p:nvSpPr>
            <p:cNvPr id="2" name="Rectángulo 1"/>
            <p:cNvSpPr/>
            <p:nvPr/>
          </p:nvSpPr>
          <p:spPr>
            <a:xfrm>
              <a:off x="3604668" y="1484784"/>
              <a:ext cx="6998393" cy="3970318"/>
            </a:xfrm>
            <a:prstGeom prst="rect">
              <a:avLst/>
            </a:prstGeom>
          </p:spPr>
          <p:txBody>
            <a:bodyPr wrap="square">
              <a:spAutoFit/>
            </a:bodyPr>
            <a:lstStyle/>
            <a:p>
              <a:pPr algn="just">
                <a:lnSpc>
                  <a:spcPct val="150000"/>
                </a:lnSpc>
              </a:pPr>
              <a:r>
                <a:rPr lang="es-MX" dirty="0"/>
                <a:t>El material  de exposición  se presenta   de acuerdo con la asignatura: Estructura Económica </a:t>
              </a:r>
              <a:r>
                <a:rPr lang="es-MX" dirty="0" smtClean="0"/>
                <a:t>Regional; unidad tres para identificar </a:t>
              </a:r>
              <a:r>
                <a:rPr lang="es-MX" dirty="0"/>
                <a:t>las características económicas en el territorio, mediante la aplicación de técnicas y modelos de análisis regionales, en busca de condiciones equitativas de </a:t>
              </a:r>
              <a:r>
                <a:rPr lang="es-MX" dirty="0" smtClean="0"/>
                <a:t>crecimiento. El </a:t>
              </a:r>
              <a:r>
                <a:rPr lang="es-MX" dirty="0"/>
                <a:t>tema a tratar es el </a:t>
              </a:r>
              <a:r>
                <a:rPr lang="es-MX" dirty="0" smtClean="0"/>
                <a:t>tema seis:  “Curvas de Localización”. </a:t>
              </a:r>
            </a:p>
            <a:p>
              <a:pPr algn="just">
                <a:lnSpc>
                  <a:spcPct val="150000"/>
                </a:lnSpc>
              </a:pPr>
              <a:endParaRPr lang="es-MX" sz="2400" b="1" dirty="0"/>
            </a:p>
            <a:p>
              <a:pPr algn="just">
                <a:lnSpc>
                  <a:spcPct val="150000"/>
                </a:lnSpc>
              </a:pPr>
              <a:r>
                <a:rPr lang="es-MX" b="1" dirty="0" smtClean="0"/>
                <a:t>OBJETIVO</a:t>
              </a:r>
            </a:p>
            <a:p>
              <a:pPr algn="just">
                <a:lnSpc>
                  <a:spcPct val="150000"/>
                </a:lnSpc>
              </a:pPr>
              <a:r>
                <a:rPr lang="es-MX" b="1" dirty="0" smtClean="0"/>
                <a:t>Conocer  el sustento teórico de las curvas de localización y aplicarlo como ejemplo para los municipios más representativos del Estado de Oaxaca.</a:t>
              </a:r>
              <a:endParaRPr lang="es-MX" dirty="0"/>
            </a:p>
          </p:txBody>
        </p:sp>
      </p:grpSp>
      <p:sp>
        <p:nvSpPr>
          <p:cNvPr id="13" name="Marcador de número de diapositiva 12"/>
          <p:cNvSpPr>
            <a:spLocks noGrp="1"/>
          </p:cNvSpPr>
          <p:nvPr>
            <p:ph type="sldNum" sz="quarter" idx="12"/>
          </p:nvPr>
        </p:nvSpPr>
        <p:spPr/>
        <p:txBody>
          <a:bodyPr/>
          <a:lstStyle/>
          <a:p>
            <a:pPr rtl="0"/>
            <a:fld id="{25BA54BD-C84D-46CE-8B72-31BFB26ABA43}" type="slidenum">
              <a:rPr lang="es-ES" noProof="0" smtClean="0"/>
              <a:t>2</a:t>
            </a:fld>
            <a:endParaRPr lang="es-ES" noProof="0" dirty="0"/>
          </a:p>
        </p:txBody>
      </p:sp>
    </p:spTree>
    <p:extLst>
      <p:ext uri="{BB962C8B-B14F-4D97-AF65-F5344CB8AC3E}">
        <p14:creationId xmlns:p14="http://schemas.microsoft.com/office/powerpoint/2010/main" val="40507046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C0C0BF7-4C10-4618-83B0-7BAD2EC6FB1F}"/>
              </a:ext>
            </a:extLst>
          </p:cNvPr>
          <p:cNvSpPr>
            <a:spLocks noGrp="1"/>
          </p:cNvSpPr>
          <p:nvPr>
            <p:ph type="title"/>
          </p:nvPr>
        </p:nvSpPr>
        <p:spPr>
          <a:xfrm>
            <a:off x="909836" y="367402"/>
            <a:ext cx="11017224" cy="1020762"/>
          </a:xfrm>
        </p:spPr>
        <p:txBody>
          <a:bodyPr>
            <a:noAutofit/>
          </a:bodyPr>
          <a:lstStyle/>
          <a:p>
            <a:pPr algn="ctr"/>
            <a:r>
              <a:rPr lang="es-MX" sz="4000" b="1" dirty="0">
                <a:solidFill>
                  <a:srgbClr val="A6B727"/>
                </a:solidFill>
              </a:rPr>
              <a:t>3</a:t>
            </a:r>
            <a:r>
              <a:rPr lang="es-MX" sz="4000" b="1" dirty="0" smtClean="0">
                <a:solidFill>
                  <a:srgbClr val="A6B727"/>
                </a:solidFill>
              </a:rPr>
              <a:t>. APLICACIÓN DE LAS CURVAS DE LOCALIZACIÓN</a:t>
            </a:r>
            <a:endParaRPr lang="es-MX" sz="4000" b="1" dirty="0">
              <a:solidFill>
                <a:srgbClr val="A6B727"/>
              </a:solidFill>
            </a:endParaRPr>
          </a:p>
        </p:txBody>
      </p:sp>
      <p:pic>
        <p:nvPicPr>
          <p:cNvPr id="7" name="Marcador de posición de imagen 6"/>
          <p:cNvPicPr>
            <a:picLocks noGrp="1" noChangeAspect="1"/>
          </p:cNvPicPr>
          <p:nvPr>
            <p:ph type="pic" idx="1"/>
          </p:nvPr>
        </p:nvPicPr>
        <p:blipFill>
          <a:blip r:embed="rId3">
            <a:extLst>
              <a:ext uri="{28A0092B-C50C-407E-A947-70E740481C1C}">
                <a14:useLocalDpi xmlns:a14="http://schemas.microsoft.com/office/drawing/2010/main" val="0"/>
              </a:ext>
            </a:extLst>
          </a:blip>
          <a:srcRect l="930" r="930"/>
          <a:stretch>
            <a:fillRect/>
          </a:stretch>
        </p:blipFill>
        <p:spPr/>
      </p:pic>
      <p:sp>
        <p:nvSpPr>
          <p:cNvPr id="4" name="Marcador de número de diapositiva 3">
            <a:extLst>
              <a:ext uri="{FF2B5EF4-FFF2-40B4-BE49-F238E27FC236}">
                <a16:creationId xmlns:a16="http://schemas.microsoft.com/office/drawing/2014/main" xmlns="" id="{3713870A-BBFC-4782-A378-213B8DE2521D}"/>
              </a:ext>
            </a:extLst>
          </p:cNvPr>
          <p:cNvSpPr>
            <a:spLocks noGrp="1"/>
          </p:cNvSpPr>
          <p:nvPr>
            <p:ph type="sldNum" sz="quarter" idx="12"/>
          </p:nvPr>
        </p:nvSpPr>
        <p:spPr/>
        <p:txBody>
          <a:bodyPr/>
          <a:lstStyle/>
          <a:p>
            <a:fld id="{6D22F896-40B5-4ADD-8801-0D06FADFA095}" type="slidenum">
              <a:rPr lang="en-US" smtClean="0"/>
              <a:t>20</a:t>
            </a:fld>
            <a:endParaRPr lang="en-US" dirty="0"/>
          </a:p>
        </p:txBody>
      </p:sp>
    </p:spTree>
    <p:extLst>
      <p:ext uri="{BB962C8B-B14F-4D97-AF65-F5344CB8AC3E}">
        <p14:creationId xmlns:p14="http://schemas.microsoft.com/office/powerpoint/2010/main" val="26615933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22412" y="365343"/>
            <a:ext cx="9143998" cy="1020762"/>
          </a:xfrm>
        </p:spPr>
        <p:txBody>
          <a:bodyPr>
            <a:noAutofit/>
          </a:bodyPr>
          <a:lstStyle/>
          <a:p>
            <a:pPr algn="just"/>
            <a:r>
              <a:rPr lang="es-MX" sz="3600" b="1" dirty="0" smtClean="0">
                <a:solidFill>
                  <a:schemeClr val="accent6"/>
                </a:solidFill>
              </a:rPr>
              <a:t>3.1. Coeficientes </a:t>
            </a:r>
            <a:r>
              <a:rPr lang="es-MX" sz="3600" b="1" dirty="0">
                <a:solidFill>
                  <a:schemeClr val="accent6"/>
                </a:solidFill>
              </a:rPr>
              <a:t>de localización con Población Ocupada</a:t>
            </a:r>
            <a:endParaRPr lang="es-MX" sz="3600"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103173965"/>
              </p:ext>
            </p:extLst>
          </p:nvPr>
        </p:nvGraphicFramePr>
        <p:xfrm>
          <a:off x="1773932" y="2132856"/>
          <a:ext cx="8892478" cy="2630805"/>
        </p:xfrm>
        <a:graphic>
          <a:graphicData uri="http://schemas.openxmlformats.org/drawingml/2006/table">
            <a:tbl>
              <a:tblPr>
                <a:tableStyleId>{69012ECD-51FC-41F1-AA8D-1B2483CD663E}</a:tableStyleId>
              </a:tblPr>
              <a:tblGrid>
                <a:gridCol w="1270354"/>
                <a:gridCol w="1270354"/>
                <a:gridCol w="1270354"/>
                <a:gridCol w="1270354"/>
                <a:gridCol w="1270354"/>
                <a:gridCol w="1270354"/>
                <a:gridCol w="1270354"/>
              </a:tblGrid>
              <a:tr h="333375">
                <a:tc gridSpan="7">
                  <a:txBody>
                    <a:bodyPr/>
                    <a:lstStyle/>
                    <a:p>
                      <a:pPr algn="ctr" fontAlgn="ctr"/>
                      <a:r>
                        <a:rPr lang="es-MX" sz="1100" u="none" strike="noStrike" dirty="0">
                          <a:effectLst/>
                        </a:rPr>
                        <a:t>Coeficiente de Localización por municipio </a:t>
                      </a:r>
                      <a:br>
                        <a:rPr lang="es-MX" sz="1100" u="none" strike="noStrike" dirty="0">
                          <a:effectLst/>
                        </a:rPr>
                      </a:br>
                      <a:r>
                        <a:rPr lang="es-MX" sz="1100" u="none" strike="noStrike" dirty="0">
                          <a:effectLst/>
                        </a:rPr>
                        <a:t>2009 y 2015</a:t>
                      </a:r>
                      <a:endParaRPr lang="es-MX"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190500">
                <a:tc>
                  <a:txBody>
                    <a:bodyPr/>
                    <a:lstStyle/>
                    <a:p>
                      <a:pPr algn="ctr" fontAlgn="ctr"/>
                      <a:r>
                        <a:rPr lang="es-MX" sz="1100" u="none" strike="noStrike" dirty="0">
                          <a:effectLst/>
                        </a:rPr>
                        <a:t>Municipio</a:t>
                      </a:r>
                      <a:endParaRPr lang="es-MX"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gridSpan="2">
                  <a:txBody>
                    <a:bodyPr/>
                    <a:lstStyle/>
                    <a:p>
                      <a:pPr algn="ctr" fontAlgn="b"/>
                      <a:r>
                        <a:rPr lang="es-MX" sz="1100" u="none" strike="noStrike" dirty="0">
                          <a:effectLst/>
                        </a:rPr>
                        <a:t>Primario</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s-MX"/>
                    </a:p>
                  </a:txBody>
                  <a:tcPr/>
                </a:tc>
                <a:tc gridSpan="2">
                  <a:txBody>
                    <a:bodyPr/>
                    <a:lstStyle/>
                    <a:p>
                      <a:pPr algn="ctr" fontAlgn="b"/>
                      <a:r>
                        <a:rPr lang="es-MX" sz="1100" u="none" strike="noStrike" dirty="0">
                          <a:effectLst/>
                        </a:rPr>
                        <a:t>Secundario</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s-MX"/>
                    </a:p>
                  </a:txBody>
                  <a:tcPr/>
                </a:tc>
                <a:tc gridSpan="2">
                  <a:txBody>
                    <a:bodyPr/>
                    <a:lstStyle/>
                    <a:p>
                      <a:pPr algn="ctr" fontAlgn="b"/>
                      <a:r>
                        <a:rPr lang="es-MX" sz="1100" u="none" strike="noStrike" dirty="0">
                          <a:effectLst/>
                        </a:rPr>
                        <a:t>Terciario</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s-MX"/>
                    </a:p>
                  </a:txBody>
                  <a:tcPr/>
                </a:tc>
              </a:tr>
              <a:tr h="190500">
                <a:tc>
                  <a:txBody>
                    <a:bodyPr/>
                    <a:lstStyle/>
                    <a:p>
                      <a:pPr algn="ctr" fontAlgn="ctr"/>
                      <a:r>
                        <a:rPr lang="es-MX" sz="1100" u="none" strike="noStrike" dirty="0">
                          <a:effectLst/>
                        </a:rPr>
                        <a:t> </a:t>
                      </a:r>
                      <a:endParaRPr lang="es-MX"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2009</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2014</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2009</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2014</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2009</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2014</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90500">
                <a:tc>
                  <a:txBody>
                    <a:bodyPr/>
                    <a:lstStyle/>
                    <a:p>
                      <a:pPr algn="ctr" fontAlgn="b"/>
                      <a:r>
                        <a:rPr lang="es-MX" sz="1100" u="none" strike="noStrike" dirty="0">
                          <a:effectLst/>
                        </a:rPr>
                        <a:t>39</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2.1</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2.6</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0.4</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0.4</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1.1</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1.1</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90500">
                <a:tc>
                  <a:txBody>
                    <a:bodyPr/>
                    <a:lstStyle/>
                    <a:p>
                      <a:pPr algn="ctr" fontAlgn="b"/>
                      <a:r>
                        <a:rPr lang="es-MX" sz="1100" u="none" strike="noStrike" dirty="0">
                          <a:effectLst/>
                        </a:rPr>
                        <a:t>68</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1.2</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1.1</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90500">
                <a:tc>
                  <a:txBody>
                    <a:bodyPr/>
                    <a:lstStyle/>
                    <a:p>
                      <a:pPr algn="ctr" fontAlgn="b"/>
                      <a:r>
                        <a:rPr lang="es-MX" sz="1100" u="none" strike="noStrike" dirty="0">
                          <a:effectLst/>
                        </a:rPr>
                        <a:t>79</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2.2</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2.3</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1.4</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1.3</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0.9</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0.9</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90500">
                <a:tc>
                  <a:txBody>
                    <a:bodyPr/>
                    <a:lstStyle/>
                    <a:p>
                      <a:pPr algn="ctr" fontAlgn="b"/>
                      <a:r>
                        <a:rPr lang="es-MX" sz="1100" u="none" strike="noStrike" dirty="0">
                          <a:effectLst/>
                        </a:rPr>
                        <a:t>103</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2.3</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1.6</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0.7</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0.9</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90500">
                <a:tc>
                  <a:txBody>
                    <a:bodyPr/>
                    <a:lstStyle/>
                    <a:p>
                      <a:pPr algn="ctr" fontAlgn="b"/>
                      <a:r>
                        <a:rPr lang="es-MX" sz="1100" u="none" strike="noStrike" dirty="0">
                          <a:effectLst/>
                        </a:rPr>
                        <a:t>277</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0.8</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0.4</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1.1</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1.2</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90500">
                <a:tc>
                  <a:txBody>
                    <a:bodyPr/>
                    <a:lstStyle/>
                    <a:p>
                      <a:pPr algn="ctr" fontAlgn="b"/>
                      <a:r>
                        <a:rPr lang="es-MX" sz="1100" u="none" strike="noStrike" dirty="0">
                          <a:effectLst/>
                        </a:rPr>
                        <a:t>324</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4.8</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3.3</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0.8</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0.3</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1.1</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90500">
                <a:tc>
                  <a:txBody>
                    <a:bodyPr/>
                    <a:lstStyle/>
                    <a:p>
                      <a:pPr algn="ctr" fontAlgn="b"/>
                      <a:r>
                        <a:rPr lang="es-MX" sz="1100" u="none" strike="noStrike" dirty="0">
                          <a:effectLst/>
                        </a:rPr>
                        <a:t>515</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2.5</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3.0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0.8</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0.7</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90500">
                <a:tc>
                  <a:txBody>
                    <a:bodyPr/>
                    <a:lstStyle/>
                    <a:p>
                      <a:pPr algn="ctr" fontAlgn="b"/>
                      <a:r>
                        <a:rPr lang="es-MX" sz="1100" u="none" strike="noStrike" dirty="0">
                          <a:effectLst/>
                        </a:rPr>
                        <a:t>551</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1.1</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90500">
                <a:tc>
                  <a:txBody>
                    <a:bodyPr/>
                    <a:lstStyle/>
                    <a:p>
                      <a:pPr algn="ctr" fontAlgn="b"/>
                      <a:r>
                        <a:rPr lang="es-MX" sz="1100" u="none" strike="noStrike" dirty="0">
                          <a:effectLst/>
                        </a:rPr>
                        <a:t>553</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2.6</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0.6</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0.7</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0.3</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90500">
                <a:tc>
                  <a:txBody>
                    <a:bodyPr/>
                    <a:lstStyle/>
                    <a:p>
                      <a:pPr algn="ctr" fontAlgn="b"/>
                      <a:r>
                        <a:rPr lang="es-MX" sz="1100" u="none" strike="noStrike" dirty="0">
                          <a:effectLst/>
                        </a:rPr>
                        <a:t>570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0.8</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1.1</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sp>
        <p:nvSpPr>
          <p:cNvPr id="5" name="Marcador de número de diapositiva 4"/>
          <p:cNvSpPr>
            <a:spLocks noGrp="1"/>
          </p:cNvSpPr>
          <p:nvPr>
            <p:ph type="sldNum" sz="quarter" idx="12"/>
          </p:nvPr>
        </p:nvSpPr>
        <p:spPr/>
        <p:txBody>
          <a:bodyPr/>
          <a:lstStyle/>
          <a:p>
            <a:pPr rtl="0"/>
            <a:fld id="{25BA54BD-C84D-46CE-8B72-31BFB26ABA43}" type="slidenum">
              <a:rPr lang="es-ES" noProof="0" smtClean="0"/>
              <a:t>21</a:t>
            </a:fld>
            <a:endParaRPr lang="es-ES" noProof="0" dirty="0"/>
          </a:p>
        </p:txBody>
      </p:sp>
      <p:sp>
        <p:nvSpPr>
          <p:cNvPr id="6" name="Rectángulo 5"/>
          <p:cNvSpPr/>
          <p:nvPr/>
        </p:nvSpPr>
        <p:spPr>
          <a:xfrm>
            <a:off x="3173758" y="4941168"/>
            <a:ext cx="6092825" cy="325538"/>
          </a:xfrm>
          <a:prstGeom prst="rect">
            <a:avLst/>
          </a:prstGeom>
        </p:spPr>
        <p:txBody>
          <a:bodyPr>
            <a:spAutoFit/>
          </a:bodyPr>
          <a:lstStyle/>
          <a:p>
            <a:pPr algn="ctr">
              <a:lnSpc>
                <a:spcPct val="115000"/>
              </a:lnSpc>
              <a:spcAft>
                <a:spcPts val="1000"/>
              </a:spcAft>
            </a:pPr>
            <a:r>
              <a:rPr lang="es-MX" sz="1400" dirty="0">
                <a:latin typeface="Calibri" panose="020F0502020204030204" pitchFamily="34" charset="0"/>
                <a:ea typeface="Calibri" panose="020F0502020204030204" pitchFamily="34" charset="0"/>
                <a:cs typeface="Times New Roman" panose="02020603050405020304" pitchFamily="18" charset="0"/>
              </a:rPr>
              <a:t>Fuente: Elaboración propia con datos del Censo Económico 2009 Y 2014</a:t>
            </a:r>
          </a:p>
        </p:txBody>
      </p:sp>
    </p:spTree>
    <p:extLst>
      <p:ext uri="{BB962C8B-B14F-4D97-AF65-F5344CB8AC3E}">
        <p14:creationId xmlns:p14="http://schemas.microsoft.com/office/powerpoint/2010/main" val="41737191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16292" y="406049"/>
            <a:ext cx="9143998" cy="1020762"/>
          </a:xfrm>
        </p:spPr>
        <p:txBody>
          <a:bodyPr>
            <a:normAutofit/>
          </a:bodyPr>
          <a:lstStyle/>
          <a:p>
            <a:r>
              <a:rPr lang="es-MX" sz="4400" b="1" dirty="0" smtClean="0">
                <a:solidFill>
                  <a:schemeClr val="accent6"/>
                </a:solidFill>
              </a:rPr>
              <a:t>3.2. Curvas de localización</a:t>
            </a:r>
            <a:endParaRPr lang="es-MX" sz="4400" b="1" dirty="0">
              <a:solidFill>
                <a:schemeClr val="accent6"/>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977764375"/>
              </p:ext>
            </p:extLst>
          </p:nvPr>
        </p:nvGraphicFramePr>
        <p:xfrm>
          <a:off x="1910172" y="1790583"/>
          <a:ext cx="8756240" cy="2638425"/>
        </p:xfrm>
        <a:graphic>
          <a:graphicData uri="http://schemas.openxmlformats.org/drawingml/2006/table">
            <a:tbl>
              <a:tblPr>
                <a:tableStyleId>{69012ECD-51FC-41F1-AA8D-1B2483CD663E}</a:tableStyleId>
              </a:tblPr>
              <a:tblGrid>
                <a:gridCol w="875624"/>
                <a:gridCol w="875624"/>
                <a:gridCol w="875624"/>
                <a:gridCol w="875624"/>
                <a:gridCol w="875624"/>
                <a:gridCol w="875624"/>
                <a:gridCol w="875624"/>
                <a:gridCol w="875624"/>
                <a:gridCol w="875624"/>
                <a:gridCol w="875624"/>
              </a:tblGrid>
              <a:tr h="352425">
                <a:tc gridSpan="10">
                  <a:txBody>
                    <a:bodyPr/>
                    <a:lstStyle/>
                    <a:p>
                      <a:pPr algn="ctr" fontAlgn="ctr"/>
                      <a:r>
                        <a:rPr lang="es-MX" sz="1100" u="none" strike="noStrike" dirty="0">
                          <a:effectLst/>
                        </a:rPr>
                        <a:t>Sector Primario </a:t>
                      </a:r>
                      <a:br>
                        <a:rPr lang="es-MX" sz="1100" u="none" strike="noStrike" dirty="0">
                          <a:effectLst/>
                        </a:rPr>
                      </a:br>
                      <a:r>
                        <a:rPr lang="es-MX" sz="1100" u="none" strike="noStrike" dirty="0">
                          <a:effectLst/>
                        </a:rPr>
                        <a:t>2009</a:t>
                      </a:r>
                      <a:endParaRPr lang="es-MX"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381000">
                <a:tc>
                  <a:txBody>
                    <a:bodyPr/>
                    <a:lstStyle/>
                    <a:p>
                      <a:pPr algn="ctr" fontAlgn="ctr"/>
                      <a:r>
                        <a:rPr lang="es-MX" sz="1100" u="none" strike="noStrike" dirty="0">
                          <a:effectLst/>
                        </a:rPr>
                        <a:t>Municipio</a:t>
                      </a:r>
                      <a:endParaRPr lang="es-MX"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ctr"/>
                      <a:r>
                        <a:rPr lang="es-MX" sz="1100" u="none" strike="noStrike" dirty="0">
                          <a:effectLst/>
                        </a:rPr>
                        <a:t>CL</a:t>
                      </a:r>
                      <a:endParaRPr lang="es-MX"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ctr"/>
                      <a:r>
                        <a:rPr lang="es-MX" sz="1200" u="none" strike="noStrike" dirty="0">
                          <a:effectLst/>
                        </a:rPr>
                        <a:t>Eij/Ej</a:t>
                      </a:r>
                      <a:endParaRPr lang="es-MX" sz="12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ctr"/>
                      <a:r>
                        <a:rPr lang="es-MX" sz="1100" u="none" strike="noStrike" dirty="0">
                          <a:effectLst/>
                        </a:rPr>
                        <a:t>Acumulado</a:t>
                      </a:r>
                      <a:endParaRPr lang="es-MX"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ctr"/>
                      <a:r>
                        <a:rPr lang="es-MX" sz="1100" u="none" strike="noStrike" dirty="0">
                          <a:effectLst/>
                        </a:rPr>
                        <a:t>% de </a:t>
                      </a:r>
                      <a:r>
                        <a:rPr lang="es-MX" sz="1100" u="none" strike="noStrike" dirty="0" smtClean="0">
                          <a:effectLst/>
                        </a:rPr>
                        <a:t>Acumulado</a:t>
                      </a:r>
                      <a:endParaRPr lang="es-MX"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ctr"/>
                      <a:r>
                        <a:rPr lang="es-MX" sz="1100" u="none" strike="noStrike" dirty="0" smtClean="0">
                          <a:effectLst/>
                        </a:rPr>
                        <a:t>Acumulado </a:t>
                      </a:r>
                      <a:r>
                        <a:rPr lang="es-MX" sz="1100" u="none" strike="noStrike" dirty="0">
                          <a:effectLst/>
                        </a:rPr>
                        <a:t>de %</a:t>
                      </a:r>
                      <a:endParaRPr lang="es-MX"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ctr"/>
                      <a:r>
                        <a:rPr lang="es-MX" sz="1100" u="none" strike="noStrike" dirty="0">
                          <a:effectLst/>
                        </a:rPr>
                        <a:t>E1/EN</a:t>
                      </a:r>
                      <a:endParaRPr lang="es-MX"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ctr"/>
                      <a:r>
                        <a:rPr lang="es-MX" sz="1100" u="none" strike="noStrike" dirty="0">
                          <a:effectLst/>
                        </a:rPr>
                        <a:t>Acumulado</a:t>
                      </a:r>
                      <a:endParaRPr lang="es-MX"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ctr"/>
                      <a:r>
                        <a:rPr lang="es-MX" sz="1100" u="none" strike="noStrike" dirty="0">
                          <a:effectLst/>
                        </a:rPr>
                        <a:t>% de Acululado</a:t>
                      </a:r>
                      <a:endParaRPr lang="es-MX"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ctr"/>
                      <a:r>
                        <a:rPr lang="es-MX" sz="1100" u="none" strike="noStrike" dirty="0" smtClean="0">
                          <a:effectLst/>
                        </a:rPr>
                        <a:t>Acumulado </a:t>
                      </a:r>
                      <a:r>
                        <a:rPr lang="es-MX" sz="1100" u="none" strike="noStrike" dirty="0">
                          <a:effectLst/>
                        </a:rPr>
                        <a:t>de %</a:t>
                      </a:r>
                      <a:endParaRPr lang="es-MX"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90500">
                <a:tc>
                  <a:txBody>
                    <a:bodyPr/>
                    <a:lstStyle/>
                    <a:p>
                      <a:pPr algn="r" fontAlgn="b"/>
                      <a:r>
                        <a:rPr lang="es-MX" sz="1100" u="none" strike="noStrike" dirty="0">
                          <a:effectLst/>
                        </a:rPr>
                        <a:t>324</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4.8</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0.09</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0.09</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13%</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13</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0.02</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0.02</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3%</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3</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90500">
                <a:tc>
                  <a:txBody>
                    <a:bodyPr/>
                    <a:lstStyle/>
                    <a:p>
                      <a:pPr algn="r" fontAlgn="b"/>
                      <a:r>
                        <a:rPr lang="es-MX" sz="1100" u="none" strike="noStrike" dirty="0">
                          <a:effectLst/>
                        </a:rPr>
                        <a:t>515</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2.5</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0.04</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0.13</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20%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33</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0.02</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0.04</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6%</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9</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90500">
                <a:tc>
                  <a:txBody>
                    <a:bodyPr/>
                    <a:lstStyle/>
                    <a:p>
                      <a:pPr algn="r" fontAlgn="b"/>
                      <a:r>
                        <a:rPr lang="es-MX" sz="1100" u="none" strike="noStrike" dirty="0">
                          <a:effectLst/>
                        </a:rPr>
                        <a:t>79</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2.2</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0.04</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0.17</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26%</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59</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0.02</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0.05</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9%</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18</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90500">
                <a:tc>
                  <a:txBody>
                    <a:bodyPr/>
                    <a:lstStyle/>
                    <a:p>
                      <a:pPr algn="r" fontAlgn="b"/>
                      <a:r>
                        <a:rPr lang="es-MX" sz="1100" u="none" strike="noStrike" dirty="0">
                          <a:effectLst/>
                        </a:rPr>
                        <a:t>39</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2.1</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0.04</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0.04</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6%</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65</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0.02</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0.02</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3%</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21</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90500">
                <a:tc>
                  <a:txBody>
                    <a:bodyPr/>
                    <a:lstStyle/>
                    <a:p>
                      <a:pPr algn="r" fontAlgn="b"/>
                      <a:r>
                        <a:rPr lang="es-MX" sz="1100" u="none" strike="noStrike" dirty="0">
                          <a:effectLst/>
                        </a:rPr>
                        <a:t>68</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0.04</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6%</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71</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0.02</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0.04</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6%</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26</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90500">
                <a:tc>
                  <a:txBody>
                    <a:bodyPr/>
                    <a:lstStyle/>
                    <a:p>
                      <a:pPr algn="r" fontAlgn="b"/>
                      <a:r>
                        <a:rPr lang="es-MX" sz="1100" u="none" strike="noStrike" dirty="0">
                          <a:effectLst/>
                        </a:rPr>
                        <a:t>103</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0.04</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6%</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77</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0.02</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0.05</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9%</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35</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90500">
                <a:tc>
                  <a:txBody>
                    <a:bodyPr/>
                    <a:lstStyle/>
                    <a:p>
                      <a:pPr algn="r" fontAlgn="b"/>
                      <a:r>
                        <a:rPr lang="es-MX" sz="1100" u="none" strike="noStrike" dirty="0">
                          <a:effectLst/>
                        </a:rPr>
                        <a:t>277</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0.04</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6%</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82</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0.02</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0.07</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12%</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47</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90500">
                <a:tc>
                  <a:txBody>
                    <a:bodyPr/>
                    <a:lstStyle/>
                    <a:p>
                      <a:pPr algn="r" fontAlgn="b"/>
                      <a:r>
                        <a:rPr lang="es-MX" sz="1100" u="none" strike="noStrike" dirty="0">
                          <a:effectLst/>
                        </a:rPr>
                        <a:t>551</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0.04</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6%</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88</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0.02</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0.09</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15%</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62</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90500">
                <a:tc>
                  <a:txBody>
                    <a:bodyPr/>
                    <a:lstStyle/>
                    <a:p>
                      <a:pPr algn="r" fontAlgn="b"/>
                      <a:r>
                        <a:rPr lang="es-MX" sz="1100" u="none" strike="noStrike" dirty="0">
                          <a:effectLst/>
                        </a:rPr>
                        <a:t>553</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0.04</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6%</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94</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0.02</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0.11</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18%</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79</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90500">
                <a:tc>
                  <a:txBody>
                    <a:bodyPr/>
                    <a:lstStyle/>
                    <a:p>
                      <a:pPr algn="r" fontAlgn="b"/>
                      <a:r>
                        <a:rPr lang="es-MX" sz="1100" u="none" strike="noStrike" dirty="0">
                          <a:effectLst/>
                        </a:rPr>
                        <a:t>570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0.04</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6%</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0.02</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0.13</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21%</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es-MX" sz="1100" u="none" strike="noStrike" dirty="0">
                          <a:effectLst/>
                        </a:rPr>
                        <a:t>100</a:t>
                      </a:r>
                      <a:endParaRPr lang="es-MX"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sp>
        <p:nvSpPr>
          <p:cNvPr id="6" name="Marcador de número de diapositiva 5"/>
          <p:cNvSpPr>
            <a:spLocks noGrp="1"/>
          </p:cNvSpPr>
          <p:nvPr>
            <p:ph type="sldNum" sz="quarter" idx="12"/>
          </p:nvPr>
        </p:nvSpPr>
        <p:spPr/>
        <p:txBody>
          <a:bodyPr/>
          <a:lstStyle/>
          <a:p>
            <a:pPr rtl="0"/>
            <a:fld id="{25BA54BD-C84D-46CE-8B72-31BFB26ABA43}" type="slidenum">
              <a:rPr lang="es-ES" noProof="0" smtClean="0"/>
              <a:t>22</a:t>
            </a:fld>
            <a:endParaRPr lang="es-ES" noProof="0" dirty="0"/>
          </a:p>
        </p:txBody>
      </p:sp>
      <p:sp>
        <p:nvSpPr>
          <p:cNvPr id="7" name="Rectángulo 6"/>
          <p:cNvSpPr/>
          <p:nvPr/>
        </p:nvSpPr>
        <p:spPr>
          <a:xfrm>
            <a:off x="3241878" y="4792780"/>
            <a:ext cx="6092825" cy="325538"/>
          </a:xfrm>
          <a:prstGeom prst="rect">
            <a:avLst/>
          </a:prstGeom>
        </p:spPr>
        <p:txBody>
          <a:bodyPr>
            <a:spAutoFit/>
          </a:bodyPr>
          <a:lstStyle/>
          <a:p>
            <a:pPr algn="ctr">
              <a:lnSpc>
                <a:spcPct val="115000"/>
              </a:lnSpc>
              <a:spcAft>
                <a:spcPts val="1000"/>
              </a:spcAft>
            </a:pPr>
            <a:r>
              <a:rPr lang="es-MX" sz="1400" dirty="0">
                <a:latin typeface="Calibri" panose="020F0502020204030204" pitchFamily="34" charset="0"/>
                <a:ea typeface="Calibri" panose="020F0502020204030204" pitchFamily="34" charset="0"/>
                <a:cs typeface="Times New Roman" panose="02020603050405020304" pitchFamily="18" charset="0"/>
              </a:rPr>
              <a:t>Fuente: Elaboración propia con datos del Censo Económico 2009 Y 2014</a:t>
            </a:r>
          </a:p>
        </p:txBody>
      </p:sp>
    </p:spTree>
    <p:extLst>
      <p:ext uri="{BB962C8B-B14F-4D97-AF65-F5344CB8AC3E}">
        <p14:creationId xmlns:p14="http://schemas.microsoft.com/office/powerpoint/2010/main" val="11805459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698" y="210501"/>
            <a:ext cx="5966903" cy="3475857"/>
          </a:xfrm>
          <a:prstGeom prst="rect">
            <a:avLst/>
          </a:prstGeom>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4483" y="2924944"/>
            <a:ext cx="5966903" cy="3475857"/>
          </a:xfrm>
          <a:prstGeom prst="rect">
            <a:avLst/>
          </a:prstGeom>
        </p:spPr>
      </p:pic>
      <p:sp>
        <p:nvSpPr>
          <p:cNvPr id="9" name="Marcador de número de diapositiva 8"/>
          <p:cNvSpPr>
            <a:spLocks noGrp="1"/>
          </p:cNvSpPr>
          <p:nvPr>
            <p:ph type="sldNum" sz="quarter" idx="12"/>
          </p:nvPr>
        </p:nvSpPr>
        <p:spPr/>
        <p:txBody>
          <a:bodyPr/>
          <a:lstStyle/>
          <a:p>
            <a:pPr rtl="0"/>
            <a:fld id="{25BA54BD-C84D-46CE-8B72-31BFB26ABA43}" type="slidenum">
              <a:rPr lang="es-ES" noProof="0" smtClean="0"/>
              <a:t>23</a:t>
            </a:fld>
            <a:endParaRPr lang="es-ES" noProof="0" dirty="0"/>
          </a:p>
        </p:txBody>
      </p:sp>
      <p:pic>
        <p:nvPicPr>
          <p:cNvPr id="12" name="Imagen 11"/>
          <p:cNvPicPr/>
          <p:nvPr/>
        </p:nvPicPr>
        <p:blipFill>
          <a:blip r:embed="rId4">
            <a:extLst>
              <a:ext uri="{28A0092B-C50C-407E-A947-70E740481C1C}">
                <a14:useLocalDpi xmlns:a14="http://schemas.microsoft.com/office/drawing/2010/main" val="0"/>
              </a:ext>
            </a:extLst>
          </a:blip>
          <a:srcRect/>
          <a:stretch>
            <a:fillRect/>
          </a:stretch>
        </p:blipFill>
        <p:spPr bwMode="auto">
          <a:xfrm>
            <a:off x="549796" y="537141"/>
            <a:ext cx="4968552" cy="2822575"/>
          </a:xfrm>
          <a:prstGeom prst="rect">
            <a:avLst/>
          </a:prstGeom>
          <a:ln>
            <a:noFill/>
          </a:ln>
          <a:effectLst>
            <a:softEdge rad="112500"/>
          </a:effectLst>
        </p:spPr>
      </p:pic>
      <p:pic>
        <p:nvPicPr>
          <p:cNvPr id="13" name="Imagen 12"/>
          <p:cNvPicPr/>
          <p:nvPr/>
        </p:nvPicPr>
        <p:blipFill>
          <a:blip r:embed="rId5">
            <a:extLst>
              <a:ext uri="{28A0092B-C50C-407E-A947-70E740481C1C}">
                <a14:useLocalDpi xmlns:a14="http://schemas.microsoft.com/office/drawing/2010/main" val="0"/>
              </a:ext>
            </a:extLst>
          </a:blip>
          <a:srcRect/>
          <a:stretch>
            <a:fillRect/>
          </a:stretch>
        </p:blipFill>
        <p:spPr bwMode="auto">
          <a:xfrm>
            <a:off x="6496479" y="3233429"/>
            <a:ext cx="4943654" cy="2822575"/>
          </a:xfrm>
          <a:prstGeom prst="rect">
            <a:avLst/>
          </a:prstGeom>
          <a:ln>
            <a:noFill/>
          </a:ln>
          <a:effectLst>
            <a:softEdge rad="112500"/>
          </a:effectLst>
        </p:spPr>
      </p:pic>
      <p:sp>
        <p:nvSpPr>
          <p:cNvPr id="2" name="Rectángulo 1"/>
          <p:cNvSpPr/>
          <p:nvPr/>
        </p:nvSpPr>
        <p:spPr>
          <a:xfrm>
            <a:off x="900396" y="4293096"/>
            <a:ext cx="4458272" cy="1200329"/>
          </a:xfrm>
          <a:prstGeom prst="rect">
            <a:avLst/>
          </a:prstGeom>
          <a:noFill/>
        </p:spPr>
        <p:txBody>
          <a:bodyPr wrap="none" lIns="91440" tIns="45720" rIns="91440" bIns="45720">
            <a:spAutoFit/>
          </a:bodyPr>
          <a:lstStyle/>
          <a:p>
            <a:pPr algn="ctr"/>
            <a:r>
              <a:rPr lang="es-ES" sz="7200" b="1" dirty="0" smtClean="0">
                <a:ln w="6600">
                  <a:solidFill>
                    <a:schemeClr val="accent2"/>
                  </a:solidFill>
                  <a:prstDash val="solid"/>
                </a:ln>
                <a:solidFill>
                  <a:srgbClr val="FFFFFF"/>
                </a:solidFill>
                <a:effectLst>
                  <a:outerShdw dist="38100" dir="2700000" algn="tl" rotWithShape="0">
                    <a:schemeClr val="accent2"/>
                  </a:outerShdw>
                </a:effectLst>
              </a:rPr>
              <a:t>PRIMARIO</a:t>
            </a:r>
            <a:endParaRPr lang="es-ES" sz="72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1" name="Rectángulo 10"/>
          <p:cNvSpPr/>
          <p:nvPr/>
        </p:nvSpPr>
        <p:spPr>
          <a:xfrm>
            <a:off x="6758287" y="246688"/>
            <a:ext cx="5233099" cy="2308324"/>
          </a:xfrm>
          <a:prstGeom prst="rect">
            <a:avLst/>
          </a:prstGeom>
          <a:noFill/>
        </p:spPr>
        <p:txBody>
          <a:bodyPr wrap="none" lIns="91440" tIns="45720" rIns="91440" bIns="45720">
            <a:spAutoFit/>
          </a:bodyPr>
          <a:lstStyle/>
          <a:p>
            <a:pPr algn="ctr"/>
            <a:r>
              <a:rPr lang="es-ES" sz="7200" b="1" dirty="0" smtClean="0">
                <a:ln w="6600">
                  <a:solidFill>
                    <a:schemeClr val="accent2"/>
                  </a:solidFill>
                  <a:prstDash val="solid"/>
                </a:ln>
                <a:solidFill>
                  <a:schemeClr val="accent6"/>
                </a:solidFill>
                <a:effectLst>
                  <a:outerShdw dist="38100" dir="2700000" algn="tl" rotWithShape="0">
                    <a:schemeClr val="accent2"/>
                  </a:outerShdw>
                </a:effectLst>
              </a:rPr>
              <a:t>POBLACIÓN</a:t>
            </a:r>
          </a:p>
          <a:p>
            <a:pPr algn="ctr"/>
            <a:r>
              <a:rPr lang="es-ES" sz="7200" b="1" dirty="0" smtClean="0">
                <a:ln w="6600">
                  <a:solidFill>
                    <a:schemeClr val="accent2"/>
                  </a:solidFill>
                  <a:prstDash val="solid"/>
                </a:ln>
                <a:solidFill>
                  <a:schemeClr val="accent6"/>
                </a:solidFill>
                <a:effectLst>
                  <a:outerShdw dist="38100" dir="2700000" algn="tl" rotWithShape="0">
                    <a:schemeClr val="accent2"/>
                  </a:outerShdw>
                </a:effectLst>
              </a:rPr>
              <a:t>OCUPADA</a:t>
            </a:r>
            <a:endParaRPr lang="es-ES" sz="7200" b="1" dirty="0">
              <a:ln w="6600">
                <a:solidFill>
                  <a:schemeClr val="accent2"/>
                </a:solidFill>
                <a:prstDash val="solid"/>
              </a:ln>
              <a:solidFill>
                <a:schemeClr val="accent6"/>
              </a:solidFill>
              <a:effectLst>
                <a:outerShdw dist="38100" dir="2700000" algn="tl" rotWithShape="0">
                  <a:schemeClr val="accent2"/>
                </a:outerShdw>
              </a:effectLst>
            </a:endParaRPr>
          </a:p>
        </p:txBody>
      </p:sp>
    </p:spTree>
    <p:extLst>
      <p:ext uri="{BB962C8B-B14F-4D97-AF65-F5344CB8AC3E}">
        <p14:creationId xmlns:p14="http://schemas.microsoft.com/office/powerpoint/2010/main" val="2534252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698" y="210501"/>
            <a:ext cx="5966903" cy="3475857"/>
          </a:xfrm>
          <a:prstGeom prst="rect">
            <a:avLst/>
          </a:prstGeom>
        </p:spPr>
      </p:pic>
      <p:pic>
        <p:nvPicPr>
          <p:cNvPr id="2" name="Imagen 1"/>
          <p:cNvPicPr/>
          <p:nvPr/>
        </p:nvPicPr>
        <p:blipFill>
          <a:blip r:embed="rId4">
            <a:extLst>
              <a:ext uri="{28A0092B-C50C-407E-A947-70E740481C1C}">
                <a14:useLocalDpi xmlns:a14="http://schemas.microsoft.com/office/drawing/2010/main" val="0"/>
              </a:ext>
            </a:extLst>
          </a:blip>
          <a:srcRect/>
          <a:stretch>
            <a:fillRect/>
          </a:stretch>
        </p:blipFill>
        <p:spPr bwMode="auto">
          <a:xfrm>
            <a:off x="406016" y="492461"/>
            <a:ext cx="5212973" cy="2950845"/>
          </a:xfrm>
          <a:prstGeom prst="rect">
            <a:avLst/>
          </a:prstGeom>
          <a:ln>
            <a:noFill/>
          </a:ln>
          <a:effectLst>
            <a:softEdge rad="112500"/>
          </a:effectLst>
        </p:spPr>
      </p:pic>
      <p:grpSp>
        <p:nvGrpSpPr>
          <p:cNvPr id="11" name="Grupo 10"/>
          <p:cNvGrpSpPr/>
          <p:nvPr/>
        </p:nvGrpSpPr>
        <p:grpSpPr>
          <a:xfrm>
            <a:off x="6024483" y="2924944"/>
            <a:ext cx="5966903" cy="3475857"/>
            <a:chOff x="5662364" y="2924943"/>
            <a:chExt cx="5966903" cy="3475857"/>
          </a:xfrm>
        </p:grpSpPr>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2364" y="2924943"/>
              <a:ext cx="5966903" cy="3475857"/>
            </a:xfrm>
            <a:prstGeom prst="rect">
              <a:avLst/>
            </a:prstGeom>
          </p:spPr>
        </p:pic>
        <p:pic>
          <p:nvPicPr>
            <p:cNvPr id="3" name="Imagen 2"/>
            <p:cNvPicPr/>
            <p:nvPr/>
          </p:nvPicPr>
          <p:blipFill>
            <a:blip r:embed="rId5">
              <a:extLst>
                <a:ext uri="{28A0092B-C50C-407E-A947-70E740481C1C}">
                  <a14:useLocalDpi xmlns:a14="http://schemas.microsoft.com/office/drawing/2010/main" val="0"/>
                </a:ext>
              </a:extLst>
            </a:blip>
            <a:srcRect/>
            <a:stretch>
              <a:fillRect/>
            </a:stretch>
          </p:blipFill>
          <p:spPr bwMode="auto">
            <a:xfrm>
              <a:off x="6050801" y="3187448"/>
              <a:ext cx="5146655" cy="2950845"/>
            </a:xfrm>
            <a:prstGeom prst="rect">
              <a:avLst/>
            </a:prstGeom>
            <a:ln>
              <a:noFill/>
            </a:ln>
            <a:effectLst>
              <a:softEdge rad="112500"/>
            </a:effectLst>
          </p:spPr>
        </p:pic>
      </p:grpSp>
      <p:sp>
        <p:nvSpPr>
          <p:cNvPr id="9" name="Marcador de número de diapositiva 8"/>
          <p:cNvSpPr>
            <a:spLocks noGrp="1"/>
          </p:cNvSpPr>
          <p:nvPr>
            <p:ph type="sldNum" sz="quarter" idx="12"/>
          </p:nvPr>
        </p:nvSpPr>
        <p:spPr/>
        <p:txBody>
          <a:bodyPr/>
          <a:lstStyle/>
          <a:p>
            <a:pPr rtl="0"/>
            <a:fld id="{25BA54BD-C84D-46CE-8B72-31BFB26ABA43}" type="slidenum">
              <a:rPr lang="es-ES" noProof="0" smtClean="0"/>
              <a:t>24</a:t>
            </a:fld>
            <a:endParaRPr lang="es-ES" noProof="0" dirty="0"/>
          </a:p>
        </p:txBody>
      </p:sp>
      <p:sp>
        <p:nvSpPr>
          <p:cNvPr id="12" name="Rectángulo 11"/>
          <p:cNvSpPr/>
          <p:nvPr/>
        </p:nvSpPr>
        <p:spPr>
          <a:xfrm>
            <a:off x="223522" y="4654792"/>
            <a:ext cx="5856090" cy="1200329"/>
          </a:xfrm>
          <a:prstGeom prst="rect">
            <a:avLst/>
          </a:prstGeom>
          <a:noFill/>
        </p:spPr>
        <p:txBody>
          <a:bodyPr wrap="none" lIns="91440" tIns="45720" rIns="91440" bIns="45720">
            <a:spAutoFit/>
          </a:bodyPr>
          <a:lstStyle/>
          <a:p>
            <a:pPr algn="ctr"/>
            <a:r>
              <a:rPr lang="es-ES" sz="7200" b="1" dirty="0" smtClean="0">
                <a:ln w="6600">
                  <a:solidFill>
                    <a:schemeClr val="accent2"/>
                  </a:solidFill>
                  <a:prstDash val="solid"/>
                </a:ln>
                <a:solidFill>
                  <a:srgbClr val="FFFFFF"/>
                </a:solidFill>
                <a:effectLst>
                  <a:outerShdw dist="38100" dir="2700000" algn="tl" rotWithShape="0">
                    <a:schemeClr val="accent2"/>
                  </a:outerShdw>
                </a:effectLst>
              </a:rPr>
              <a:t>SECUNDARIO</a:t>
            </a:r>
            <a:endParaRPr lang="es-ES" sz="72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3" name="Rectángulo 12"/>
          <p:cNvSpPr/>
          <p:nvPr/>
        </p:nvSpPr>
        <p:spPr>
          <a:xfrm>
            <a:off x="6758287" y="246688"/>
            <a:ext cx="5233099" cy="2308324"/>
          </a:xfrm>
          <a:prstGeom prst="rect">
            <a:avLst/>
          </a:prstGeom>
          <a:noFill/>
        </p:spPr>
        <p:txBody>
          <a:bodyPr wrap="none" lIns="91440" tIns="45720" rIns="91440" bIns="45720">
            <a:spAutoFit/>
          </a:bodyPr>
          <a:lstStyle/>
          <a:p>
            <a:pPr algn="ctr"/>
            <a:r>
              <a:rPr lang="es-ES" sz="7200" b="1" dirty="0" smtClean="0">
                <a:ln w="6600">
                  <a:solidFill>
                    <a:schemeClr val="accent2"/>
                  </a:solidFill>
                  <a:prstDash val="solid"/>
                </a:ln>
                <a:solidFill>
                  <a:schemeClr val="accent6"/>
                </a:solidFill>
                <a:effectLst>
                  <a:outerShdw dist="38100" dir="2700000" algn="tl" rotWithShape="0">
                    <a:schemeClr val="accent2"/>
                  </a:outerShdw>
                </a:effectLst>
              </a:rPr>
              <a:t>POBLACIÓN</a:t>
            </a:r>
          </a:p>
          <a:p>
            <a:pPr algn="ctr"/>
            <a:r>
              <a:rPr lang="es-ES" sz="7200" b="1" dirty="0" smtClean="0">
                <a:ln w="6600">
                  <a:solidFill>
                    <a:schemeClr val="accent2"/>
                  </a:solidFill>
                  <a:prstDash val="solid"/>
                </a:ln>
                <a:solidFill>
                  <a:schemeClr val="accent6"/>
                </a:solidFill>
                <a:effectLst>
                  <a:outerShdw dist="38100" dir="2700000" algn="tl" rotWithShape="0">
                    <a:schemeClr val="accent2"/>
                  </a:outerShdw>
                </a:effectLst>
              </a:rPr>
              <a:t>OCUPADA</a:t>
            </a:r>
            <a:endParaRPr lang="es-ES" sz="7200" b="1" dirty="0">
              <a:ln w="6600">
                <a:solidFill>
                  <a:schemeClr val="accent2"/>
                </a:solidFill>
                <a:prstDash val="solid"/>
              </a:ln>
              <a:solidFill>
                <a:schemeClr val="accent6"/>
              </a:solidFill>
              <a:effectLst>
                <a:outerShdw dist="38100" dir="2700000" algn="tl" rotWithShape="0">
                  <a:schemeClr val="accent2"/>
                </a:outerShdw>
              </a:effectLst>
            </a:endParaRPr>
          </a:p>
        </p:txBody>
      </p:sp>
    </p:spTree>
    <p:extLst>
      <p:ext uri="{BB962C8B-B14F-4D97-AF65-F5344CB8AC3E}">
        <p14:creationId xmlns:p14="http://schemas.microsoft.com/office/powerpoint/2010/main" val="26041515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698" y="210501"/>
            <a:ext cx="5966903" cy="3475857"/>
          </a:xfrm>
          <a:prstGeom prst="rect">
            <a:avLst/>
          </a:prstGeom>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4483" y="2924944"/>
            <a:ext cx="5966903" cy="3475857"/>
          </a:xfrm>
          <a:prstGeom prst="rect">
            <a:avLst/>
          </a:prstGeom>
        </p:spPr>
      </p:pic>
      <p:sp>
        <p:nvSpPr>
          <p:cNvPr id="9" name="Marcador de número de diapositiva 8"/>
          <p:cNvSpPr>
            <a:spLocks noGrp="1"/>
          </p:cNvSpPr>
          <p:nvPr>
            <p:ph type="sldNum" sz="quarter" idx="12"/>
          </p:nvPr>
        </p:nvSpPr>
        <p:spPr/>
        <p:txBody>
          <a:bodyPr/>
          <a:lstStyle/>
          <a:p>
            <a:pPr rtl="0"/>
            <a:fld id="{25BA54BD-C84D-46CE-8B72-31BFB26ABA43}" type="slidenum">
              <a:rPr lang="es-ES" noProof="0" smtClean="0"/>
              <a:t>25</a:t>
            </a:fld>
            <a:endParaRPr lang="es-ES" noProof="0" dirty="0"/>
          </a:p>
        </p:txBody>
      </p:sp>
      <p:pic>
        <p:nvPicPr>
          <p:cNvPr id="12" name="Imagen 11"/>
          <p:cNvPicPr/>
          <p:nvPr/>
        </p:nvPicPr>
        <p:blipFill>
          <a:blip r:embed="rId4">
            <a:extLst>
              <a:ext uri="{28A0092B-C50C-407E-A947-70E740481C1C}">
                <a14:useLocalDpi xmlns:a14="http://schemas.microsoft.com/office/drawing/2010/main" val="0"/>
              </a:ext>
            </a:extLst>
          </a:blip>
          <a:srcRect/>
          <a:stretch>
            <a:fillRect/>
          </a:stretch>
        </p:blipFill>
        <p:spPr bwMode="auto">
          <a:xfrm>
            <a:off x="477788" y="491421"/>
            <a:ext cx="5040560" cy="2914015"/>
          </a:xfrm>
          <a:prstGeom prst="rect">
            <a:avLst/>
          </a:prstGeom>
          <a:ln>
            <a:noFill/>
          </a:ln>
          <a:effectLst>
            <a:softEdge rad="112500"/>
          </a:effectLst>
        </p:spPr>
      </p:pic>
      <p:pic>
        <p:nvPicPr>
          <p:cNvPr id="13" name="Imagen 12"/>
          <p:cNvPicPr/>
          <p:nvPr/>
        </p:nvPicPr>
        <p:blipFill>
          <a:blip r:embed="rId5">
            <a:extLst>
              <a:ext uri="{28A0092B-C50C-407E-A947-70E740481C1C}">
                <a14:useLocalDpi xmlns:a14="http://schemas.microsoft.com/office/drawing/2010/main" val="0"/>
              </a:ext>
            </a:extLst>
          </a:blip>
          <a:srcRect/>
          <a:stretch>
            <a:fillRect/>
          </a:stretch>
        </p:blipFill>
        <p:spPr bwMode="auto">
          <a:xfrm>
            <a:off x="6448172" y="3266824"/>
            <a:ext cx="5028523" cy="2826472"/>
          </a:xfrm>
          <a:prstGeom prst="rect">
            <a:avLst/>
          </a:prstGeom>
          <a:ln>
            <a:noFill/>
          </a:ln>
          <a:effectLst>
            <a:softEdge rad="112500"/>
          </a:effectLst>
        </p:spPr>
      </p:pic>
      <p:sp>
        <p:nvSpPr>
          <p:cNvPr id="7" name="Rectángulo 6"/>
          <p:cNvSpPr/>
          <p:nvPr/>
        </p:nvSpPr>
        <p:spPr>
          <a:xfrm>
            <a:off x="516289" y="4433821"/>
            <a:ext cx="4732386" cy="1200329"/>
          </a:xfrm>
          <a:prstGeom prst="rect">
            <a:avLst/>
          </a:prstGeom>
          <a:noFill/>
        </p:spPr>
        <p:txBody>
          <a:bodyPr wrap="none" lIns="91440" tIns="45720" rIns="91440" bIns="45720">
            <a:spAutoFit/>
          </a:bodyPr>
          <a:lstStyle/>
          <a:p>
            <a:pPr algn="ctr"/>
            <a:r>
              <a:rPr lang="es-ES" sz="7200" b="1" dirty="0" smtClean="0">
                <a:ln w="6600">
                  <a:solidFill>
                    <a:schemeClr val="accent2"/>
                  </a:solidFill>
                  <a:prstDash val="solid"/>
                </a:ln>
                <a:solidFill>
                  <a:srgbClr val="FFFFFF"/>
                </a:solidFill>
                <a:effectLst>
                  <a:outerShdw dist="38100" dir="2700000" algn="tl" rotWithShape="0">
                    <a:schemeClr val="accent2"/>
                  </a:outerShdw>
                </a:effectLst>
              </a:rPr>
              <a:t>TERCIARIO</a:t>
            </a:r>
            <a:endParaRPr lang="es-ES" sz="72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1" name="Rectángulo 10"/>
          <p:cNvSpPr/>
          <p:nvPr/>
        </p:nvSpPr>
        <p:spPr>
          <a:xfrm>
            <a:off x="6758287" y="246688"/>
            <a:ext cx="5233099" cy="2308324"/>
          </a:xfrm>
          <a:prstGeom prst="rect">
            <a:avLst/>
          </a:prstGeom>
          <a:noFill/>
        </p:spPr>
        <p:txBody>
          <a:bodyPr wrap="none" lIns="91440" tIns="45720" rIns="91440" bIns="45720">
            <a:spAutoFit/>
          </a:bodyPr>
          <a:lstStyle/>
          <a:p>
            <a:pPr algn="ctr"/>
            <a:r>
              <a:rPr lang="es-ES" sz="7200" b="1" dirty="0" smtClean="0">
                <a:ln w="6600">
                  <a:solidFill>
                    <a:schemeClr val="accent2"/>
                  </a:solidFill>
                  <a:prstDash val="solid"/>
                </a:ln>
                <a:solidFill>
                  <a:schemeClr val="accent6"/>
                </a:solidFill>
                <a:effectLst>
                  <a:outerShdw dist="38100" dir="2700000" algn="tl" rotWithShape="0">
                    <a:schemeClr val="accent2"/>
                  </a:outerShdw>
                </a:effectLst>
              </a:rPr>
              <a:t>POBLACIÓN</a:t>
            </a:r>
          </a:p>
          <a:p>
            <a:pPr algn="ctr"/>
            <a:r>
              <a:rPr lang="es-ES" sz="7200" b="1" dirty="0" smtClean="0">
                <a:ln w="6600">
                  <a:solidFill>
                    <a:schemeClr val="accent2"/>
                  </a:solidFill>
                  <a:prstDash val="solid"/>
                </a:ln>
                <a:solidFill>
                  <a:schemeClr val="accent6"/>
                </a:solidFill>
                <a:effectLst>
                  <a:outerShdw dist="38100" dir="2700000" algn="tl" rotWithShape="0">
                    <a:schemeClr val="accent2"/>
                  </a:outerShdw>
                </a:effectLst>
              </a:rPr>
              <a:t>OCUPADA</a:t>
            </a:r>
            <a:endParaRPr lang="es-ES" sz="7200" b="1" dirty="0">
              <a:ln w="6600">
                <a:solidFill>
                  <a:schemeClr val="accent2"/>
                </a:solidFill>
                <a:prstDash val="solid"/>
              </a:ln>
              <a:solidFill>
                <a:schemeClr val="accent6"/>
              </a:solidFill>
              <a:effectLst>
                <a:outerShdw dist="38100" dir="2700000" algn="tl" rotWithShape="0">
                  <a:schemeClr val="accent2"/>
                </a:outerShdw>
              </a:effectLst>
            </a:endParaRPr>
          </a:p>
        </p:txBody>
      </p:sp>
    </p:spTree>
    <p:extLst>
      <p:ext uri="{BB962C8B-B14F-4D97-AF65-F5344CB8AC3E}">
        <p14:creationId xmlns:p14="http://schemas.microsoft.com/office/powerpoint/2010/main" val="21835467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698" y="210501"/>
            <a:ext cx="5966903" cy="3475857"/>
          </a:xfrm>
          <a:prstGeom prst="rect">
            <a:avLst/>
          </a:prstGeom>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4483" y="2924944"/>
            <a:ext cx="5966903" cy="3475857"/>
          </a:xfrm>
          <a:prstGeom prst="rect">
            <a:avLst/>
          </a:prstGeom>
        </p:spPr>
      </p:pic>
      <p:sp>
        <p:nvSpPr>
          <p:cNvPr id="9" name="Marcador de número de diapositiva 8"/>
          <p:cNvSpPr>
            <a:spLocks noGrp="1"/>
          </p:cNvSpPr>
          <p:nvPr>
            <p:ph type="sldNum" sz="quarter" idx="12"/>
          </p:nvPr>
        </p:nvSpPr>
        <p:spPr/>
        <p:txBody>
          <a:bodyPr/>
          <a:lstStyle/>
          <a:p>
            <a:pPr rtl="0"/>
            <a:fld id="{25BA54BD-C84D-46CE-8B72-31BFB26ABA43}" type="slidenum">
              <a:rPr lang="es-ES" noProof="0" smtClean="0"/>
              <a:t>26</a:t>
            </a:fld>
            <a:endParaRPr lang="es-ES" noProof="0" dirty="0"/>
          </a:p>
        </p:txBody>
      </p:sp>
      <p:pic>
        <p:nvPicPr>
          <p:cNvPr id="5" name="Imagen 4"/>
          <p:cNvPicPr/>
          <p:nvPr/>
        </p:nvPicPr>
        <p:blipFill>
          <a:blip r:embed="rId4">
            <a:extLst>
              <a:ext uri="{28A0092B-C50C-407E-A947-70E740481C1C}">
                <a14:useLocalDpi xmlns:a14="http://schemas.microsoft.com/office/drawing/2010/main" val="0"/>
              </a:ext>
            </a:extLst>
          </a:blip>
          <a:srcRect/>
          <a:stretch>
            <a:fillRect/>
          </a:stretch>
        </p:blipFill>
        <p:spPr bwMode="auto">
          <a:xfrm>
            <a:off x="504988" y="476672"/>
            <a:ext cx="5112568" cy="2956560"/>
          </a:xfrm>
          <a:prstGeom prst="rect">
            <a:avLst/>
          </a:prstGeom>
          <a:ln>
            <a:noFill/>
          </a:ln>
          <a:effectLst>
            <a:softEdge rad="112500"/>
          </a:effectLst>
        </p:spPr>
      </p:pic>
      <p:pic>
        <p:nvPicPr>
          <p:cNvPr id="6" name="Imagen 5"/>
          <p:cNvPicPr/>
          <p:nvPr/>
        </p:nvPicPr>
        <p:blipFill>
          <a:blip r:embed="rId5">
            <a:extLst>
              <a:ext uri="{28A0092B-C50C-407E-A947-70E740481C1C}">
                <a14:useLocalDpi xmlns:a14="http://schemas.microsoft.com/office/drawing/2010/main" val="0"/>
              </a:ext>
            </a:extLst>
          </a:blip>
          <a:srcRect/>
          <a:stretch>
            <a:fillRect/>
          </a:stretch>
        </p:blipFill>
        <p:spPr bwMode="auto">
          <a:xfrm>
            <a:off x="6396764" y="3181418"/>
            <a:ext cx="5222340" cy="2962910"/>
          </a:xfrm>
          <a:prstGeom prst="rect">
            <a:avLst/>
          </a:prstGeom>
          <a:ln>
            <a:noFill/>
          </a:ln>
          <a:effectLst>
            <a:softEdge rad="112500"/>
          </a:effectLst>
        </p:spPr>
      </p:pic>
      <p:sp>
        <p:nvSpPr>
          <p:cNvPr id="7" name="Rectángulo 6"/>
          <p:cNvSpPr/>
          <p:nvPr/>
        </p:nvSpPr>
        <p:spPr>
          <a:xfrm>
            <a:off x="900396" y="4293096"/>
            <a:ext cx="4458272" cy="1200329"/>
          </a:xfrm>
          <a:prstGeom prst="rect">
            <a:avLst/>
          </a:prstGeom>
          <a:noFill/>
        </p:spPr>
        <p:txBody>
          <a:bodyPr wrap="none" lIns="91440" tIns="45720" rIns="91440" bIns="45720">
            <a:spAutoFit/>
          </a:bodyPr>
          <a:lstStyle/>
          <a:p>
            <a:pPr algn="ctr"/>
            <a:r>
              <a:rPr lang="es-ES" sz="7200" b="1" dirty="0" smtClean="0">
                <a:ln w="6600">
                  <a:solidFill>
                    <a:schemeClr val="accent2"/>
                  </a:solidFill>
                  <a:prstDash val="solid"/>
                </a:ln>
                <a:solidFill>
                  <a:srgbClr val="FFFFFF"/>
                </a:solidFill>
                <a:effectLst>
                  <a:outerShdw dist="38100" dir="2700000" algn="tl" rotWithShape="0">
                    <a:schemeClr val="accent2"/>
                  </a:outerShdw>
                </a:effectLst>
              </a:rPr>
              <a:t>PRIMARIO</a:t>
            </a:r>
            <a:endParaRPr lang="es-ES" sz="72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1" name="Rectángulo 10"/>
          <p:cNvSpPr/>
          <p:nvPr/>
        </p:nvSpPr>
        <p:spPr>
          <a:xfrm>
            <a:off x="6849661" y="246688"/>
            <a:ext cx="5050357" cy="2308324"/>
          </a:xfrm>
          <a:prstGeom prst="rect">
            <a:avLst/>
          </a:prstGeom>
          <a:noFill/>
        </p:spPr>
        <p:txBody>
          <a:bodyPr wrap="none" lIns="91440" tIns="45720" rIns="91440" bIns="45720">
            <a:spAutoFit/>
          </a:bodyPr>
          <a:lstStyle/>
          <a:p>
            <a:pPr algn="ctr"/>
            <a:r>
              <a:rPr lang="es-ES" sz="7200" b="1" dirty="0" smtClean="0">
                <a:ln w="6600">
                  <a:solidFill>
                    <a:schemeClr val="accent2"/>
                  </a:solidFill>
                  <a:prstDash val="solid"/>
                </a:ln>
                <a:solidFill>
                  <a:schemeClr val="accent6"/>
                </a:solidFill>
                <a:effectLst>
                  <a:outerShdw dist="38100" dir="2700000" algn="tl" rotWithShape="0">
                    <a:schemeClr val="accent2"/>
                  </a:outerShdw>
                </a:effectLst>
              </a:rPr>
              <a:t>VALOR </a:t>
            </a:r>
          </a:p>
          <a:p>
            <a:pPr algn="ctr"/>
            <a:r>
              <a:rPr lang="es-ES" sz="7200" b="1" dirty="0" smtClean="0">
                <a:ln w="6600">
                  <a:solidFill>
                    <a:schemeClr val="accent2"/>
                  </a:solidFill>
                  <a:prstDash val="solid"/>
                </a:ln>
                <a:solidFill>
                  <a:schemeClr val="accent6"/>
                </a:solidFill>
                <a:effectLst>
                  <a:outerShdw dist="38100" dir="2700000" algn="tl" rotWithShape="0">
                    <a:schemeClr val="accent2"/>
                  </a:outerShdw>
                </a:effectLst>
              </a:rPr>
              <a:t>AGREGADO</a:t>
            </a:r>
            <a:endParaRPr lang="es-ES" sz="7200" b="1" dirty="0">
              <a:ln w="6600">
                <a:solidFill>
                  <a:schemeClr val="accent2"/>
                </a:solidFill>
                <a:prstDash val="solid"/>
              </a:ln>
              <a:solidFill>
                <a:schemeClr val="accent6"/>
              </a:solidFill>
              <a:effectLst>
                <a:outerShdw dist="38100" dir="2700000" algn="tl" rotWithShape="0">
                  <a:schemeClr val="accent2"/>
                </a:outerShdw>
              </a:effectLst>
            </a:endParaRPr>
          </a:p>
        </p:txBody>
      </p:sp>
    </p:spTree>
    <p:extLst>
      <p:ext uri="{BB962C8B-B14F-4D97-AF65-F5344CB8AC3E}">
        <p14:creationId xmlns:p14="http://schemas.microsoft.com/office/powerpoint/2010/main" val="8870425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698" y="210501"/>
            <a:ext cx="5966903" cy="3475857"/>
          </a:xfrm>
          <a:prstGeom prst="rect">
            <a:avLst/>
          </a:prstGeom>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4483" y="2924944"/>
            <a:ext cx="5966903" cy="3475857"/>
          </a:xfrm>
          <a:prstGeom prst="rect">
            <a:avLst/>
          </a:prstGeom>
        </p:spPr>
      </p:pic>
      <p:sp>
        <p:nvSpPr>
          <p:cNvPr id="9" name="Marcador de número de diapositiva 8"/>
          <p:cNvSpPr>
            <a:spLocks noGrp="1"/>
          </p:cNvSpPr>
          <p:nvPr>
            <p:ph type="sldNum" sz="quarter" idx="12"/>
          </p:nvPr>
        </p:nvSpPr>
        <p:spPr/>
        <p:txBody>
          <a:bodyPr/>
          <a:lstStyle/>
          <a:p>
            <a:pPr rtl="0"/>
            <a:fld id="{25BA54BD-C84D-46CE-8B72-31BFB26ABA43}" type="slidenum">
              <a:rPr lang="es-ES" noProof="0" smtClean="0"/>
              <a:t>27</a:t>
            </a:fld>
            <a:endParaRPr lang="es-ES" noProof="0" dirty="0"/>
          </a:p>
        </p:txBody>
      </p:sp>
      <p:pic>
        <p:nvPicPr>
          <p:cNvPr id="5" name="Imagen 4"/>
          <p:cNvPicPr/>
          <p:nvPr/>
        </p:nvPicPr>
        <p:blipFill>
          <a:blip r:embed="rId4">
            <a:extLst>
              <a:ext uri="{28A0092B-C50C-407E-A947-70E740481C1C}">
                <a14:useLocalDpi xmlns:a14="http://schemas.microsoft.com/office/drawing/2010/main" val="0"/>
              </a:ext>
            </a:extLst>
          </a:blip>
          <a:srcRect/>
          <a:stretch>
            <a:fillRect/>
          </a:stretch>
        </p:blipFill>
        <p:spPr bwMode="auto">
          <a:xfrm>
            <a:off x="405780" y="488478"/>
            <a:ext cx="5040560" cy="2880320"/>
          </a:xfrm>
          <a:prstGeom prst="rect">
            <a:avLst/>
          </a:prstGeom>
          <a:ln>
            <a:noFill/>
          </a:ln>
          <a:effectLst>
            <a:softEdge rad="112500"/>
          </a:effectLst>
        </p:spPr>
      </p:pic>
      <p:pic>
        <p:nvPicPr>
          <p:cNvPr id="6" name="Imagen 5"/>
          <p:cNvPicPr/>
          <p:nvPr/>
        </p:nvPicPr>
        <p:blipFill>
          <a:blip r:embed="rId5">
            <a:extLst>
              <a:ext uri="{28A0092B-C50C-407E-A947-70E740481C1C}">
                <a14:useLocalDpi xmlns:a14="http://schemas.microsoft.com/office/drawing/2010/main" val="0"/>
              </a:ext>
            </a:extLst>
          </a:blip>
          <a:srcRect/>
          <a:stretch>
            <a:fillRect/>
          </a:stretch>
        </p:blipFill>
        <p:spPr bwMode="auto">
          <a:xfrm>
            <a:off x="6412488" y="3232784"/>
            <a:ext cx="5181477" cy="2860178"/>
          </a:xfrm>
          <a:prstGeom prst="rect">
            <a:avLst/>
          </a:prstGeom>
          <a:ln>
            <a:noFill/>
          </a:ln>
          <a:effectLst>
            <a:softEdge rad="112500"/>
          </a:effectLst>
        </p:spPr>
      </p:pic>
      <p:sp>
        <p:nvSpPr>
          <p:cNvPr id="7" name="Rectángulo 6"/>
          <p:cNvSpPr/>
          <p:nvPr/>
        </p:nvSpPr>
        <p:spPr>
          <a:xfrm>
            <a:off x="223522" y="4654792"/>
            <a:ext cx="5856090" cy="1200329"/>
          </a:xfrm>
          <a:prstGeom prst="rect">
            <a:avLst/>
          </a:prstGeom>
          <a:noFill/>
        </p:spPr>
        <p:txBody>
          <a:bodyPr wrap="none" lIns="91440" tIns="45720" rIns="91440" bIns="45720">
            <a:spAutoFit/>
          </a:bodyPr>
          <a:lstStyle/>
          <a:p>
            <a:pPr algn="ctr"/>
            <a:r>
              <a:rPr lang="es-ES" sz="7200" b="1" dirty="0" smtClean="0">
                <a:ln w="6600">
                  <a:solidFill>
                    <a:schemeClr val="accent2"/>
                  </a:solidFill>
                  <a:prstDash val="solid"/>
                </a:ln>
                <a:solidFill>
                  <a:srgbClr val="FFFFFF"/>
                </a:solidFill>
                <a:effectLst>
                  <a:outerShdw dist="38100" dir="2700000" algn="tl" rotWithShape="0">
                    <a:schemeClr val="accent2"/>
                  </a:outerShdw>
                </a:effectLst>
              </a:rPr>
              <a:t>SECUNDARIO</a:t>
            </a:r>
            <a:endParaRPr lang="es-ES" sz="72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1" name="Rectángulo 10"/>
          <p:cNvSpPr/>
          <p:nvPr/>
        </p:nvSpPr>
        <p:spPr>
          <a:xfrm>
            <a:off x="6849661" y="246688"/>
            <a:ext cx="5050357" cy="2308324"/>
          </a:xfrm>
          <a:prstGeom prst="rect">
            <a:avLst/>
          </a:prstGeom>
          <a:noFill/>
        </p:spPr>
        <p:txBody>
          <a:bodyPr wrap="none" lIns="91440" tIns="45720" rIns="91440" bIns="45720">
            <a:spAutoFit/>
          </a:bodyPr>
          <a:lstStyle/>
          <a:p>
            <a:pPr algn="ctr"/>
            <a:r>
              <a:rPr lang="es-ES" sz="7200" b="1" dirty="0" smtClean="0">
                <a:ln w="6600">
                  <a:solidFill>
                    <a:schemeClr val="accent2"/>
                  </a:solidFill>
                  <a:prstDash val="solid"/>
                </a:ln>
                <a:solidFill>
                  <a:schemeClr val="accent6"/>
                </a:solidFill>
                <a:effectLst>
                  <a:outerShdw dist="38100" dir="2700000" algn="tl" rotWithShape="0">
                    <a:schemeClr val="accent2"/>
                  </a:outerShdw>
                </a:effectLst>
              </a:rPr>
              <a:t>VALOR </a:t>
            </a:r>
          </a:p>
          <a:p>
            <a:pPr algn="ctr"/>
            <a:r>
              <a:rPr lang="es-ES" sz="7200" b="1" dirty="0" smtClean="0">
                <a:ln w="6600">
                  <a:solidFill>
                    <a:schemeClr val="accent2"/>
                  </a:solidFill>
                  <a:prstDash val="solid"/>
                </a:ln>
                <a:solidFill>
                  <a:schemeClr val="accent6"/>
                </a:solidFill>
                <a:effectLst>
                  <a:outerShdw dist="38100" dir="2700000" algn="tl" rotWithShape="0">
                    <a:schemeClr val="accent2"/>
                  </a:outerShdw>
                </a:effectLst>
              </a:rPr>
              <a:t>AGREGADO</a:t>
            </a:r>
            <a:endParaRPr lang="es-ES" sz="7200" b="1" dirty="0">
              <a:ln w="6600">
                <a:solidFill>
                  <a:schemeClr val="accent2"/>
                </a:solidFill>
                <a:prstDash val="solid"/>
              </a:ln>
              <a:solidFill>
                <a:schemeClr val="accent6"/>
              </a:solidFill>
              <a:effectLst>
                <a:outerShdw dist="38100" dir="2700000" algn="tl" rotWithShape="0">
                  <a:schemeClr val="accent2"/>
                </a:outerShdw>
              </a:effectLst>
            </a:endParaRPr>
          </a:p>
        </p:txBody>
      </p:sp>
    </p:spTree>
    <p:extLst>
      <p:ext uri="{BB962C8B-B14F-4D97-AF65-F5344CB8AC3E}">
        <p14:creationId xmlns:p14="http://schemas.microsoft.com/office/powerpoint/2010/main" val="39713370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698" y="210501"/>
            <a:ext cx="5966903" cy="3475857"/>
          </a:xfrm>
          <a:prstGeom prst="rect">
            <a:avLst/>
          </a:prstGeom>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4483" y="2924944"/>
            <a:ext cx="5966903" cy="3475857"/>
          </a:xfrm>
          <a:prstGeom prst="rect">
            <a:avLst/>
          </a:prstGeom>
        </p:spPr>
      </p:pic>
      <p:sp>
        <p:nvSpPr>
          <p:cNvPr id="9" name="Marcador de número de diapositiva 8"/>
          <p:cNvSpPr>
            <a:spLocks noGrp="1"/>
          </p:cNvSpPr>
          <p:nvPr>
            <p:ph type="sldNum" sz="quarter" idx="12"/>
          </p:nvPr>
        </p:nvSpPr>
        <p:spPr/>
        <p:txBody>
          <a:bodyPr/>
          <a:lstStyle/>
          <a:p>
            <a:pPr rtl="0"/>
            <a:fld id="{25BA54BD-C84D-46CE-8B72-31BFB26ABA43}" type="slidenum">
              <a:rPr lang="es-ES" noProof="0" smtClean="0"/>
              <a:t>28</a:t>
            </a:fld>
            <a:endParaRPr lang="es-ES" noProof="0" dirty="0"/>
          </a:p>
        </p:txBody>
      </p:sp>
      <p:pic>
        <p:nvPicPr>
          <p:cNvPr id="5" name="Imagen 4"/>
          <p:cNvPicPr/>
          <p:nvPr/>
        </p:nvPicPr>
        <p:blipFill>
          <a:blip r:embed="rId4">
            <a:extLst>
              <a:ext uri="{28A0092B-C50C-407E-A947-70E740481C1C}">
                <a14:useLocalDpi xmlns:a14="http://schemas.microsoft.com/office/drawing/2010/main" val="0"/>
              </a:ext>
            </a:extLst>
          </a:blip>
          <a:srcRect/>
          <a:stretch>
            <a:fillRect/>
          </a:stretch>
        </p:blipFill>
        <p:spPr bwMode="auto">
          <a:xfrm>
            <a:off x="405780" y="404664"/>
            <a:ext cx="5184576" cy="2952328"/>
          </a:xfrm>
          <a:prstGeom prst="rect">
            <a:avLst/>
          </a:prstGeom>
          <a:ln>
            <a:noFill/>
          </a:ln>
          <a:effectLst>
            <a:softEdge rad="112500"/>
          </a:effectLst>
        </p:spPr>
      </p:pic>
      <p:pic>
        <p:nvPicPr>
          <p:cNvPr id="6" name="Imagen 5"/>
          <p:cNvPicPr/>
          <p:nvPr/>
        </p:nvPicPr>
        <p:blipFill>
          <a:blip r:embed="rId5">
            <a:extLst>
              <a:ext uri="{28A0092B-C50C-407E-A947-70E740481C1C}">
                <a14:useLocalDpi xmlns:a14="http://schemas.microsoft.com/office/drawing/2010/main" val="0"/>
              </a:ext>
            </a:extLst>
          </a:blip>
          <a:srcRect/>
          <a:stretch>
            <a:fillRect/>
          </a:stretch>
        </p:blipFill>
        <p:spPr bwMode="auto">
          <a:xfrm>
            <a:off x="6503728" y="3270080"/>
            <a:ext cx="4868203" cy="2785585"/>
          </a:xfrm>
          <a:prstGeom prst="rect">
            <a:avLst/>
          </a:prstGeom>
          <a:ln>
            <a:noFill/>
          </a:ln>
          <a:effectLst>
            <a:softEdge rad="112500"/>
          </a:effectLst>
        </p:spPr>
      </p:pic>
      <p:sp>
        <p:nvSpPr>
          <p:cNvPr id="7" name="Rectángulo 6"/>
          <p:cNvSpPr/>
          <p:nvPr/>
        </p:nvSpPr>
        <p:spPr>
          <a:xfrm>
            <a:off x="516289" y="4433821"/>
            <a:ext cx="4732386" cy="1200329"/>
          </a:xfrm>
          <a:prstGeom prst="rect">
            <a:avLst/>
          </a:prstGeom>
          <a:noFill/>
        </p:spPr>
        <p:txBody>
          <a:bodyPr wrap="none" lIns="91440" tIns="45720" rIns="91440" bIns="45720">
            <a:spAutoFit/>
          </a:bodyPr>
          <a:lstStyle/>
          <a:p>
            <a:pPr algn="ctr"/>
            <a:r>
              <a:rPr lang="es-ES" sz="7200" b="1" dirty="0" smtClean="0">
                <a:ln w="6600">
                  <a:solidFill>
                    <a:schemeClr val="accent2"/>
                  </a:solidFill>
                  <a:prstDash val="solid"/>
                </a:ln>
                <a:solidFill>
                  <a:srgbClr val="FFFFFF"/>
                </a:solidFill>
                <a:effectLst>
                  <a:outerShdw dist="38100" dir="2700000" algn="tl" rotWithShape="0">
                    <a:schemeClr val="accent2"/>
                  </a:outerShdw>
                </a:effectLst>
              </a:rPr>
              <a:t>TERCIARIO</a:t>
            </a:r>
            <a:endParaRPr lang="es-ES" sz="72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1" name="Rectángulo 10"/>
          <p:cNvSpPr/>
          <p:nvPr/>
        </p:nvSpPr>
        <p:spPr>
          <a:xfrm>
            <a:off x="6849661" y="246688"/>
            <a:ext cx="5050357" cy="2308324"/>
          </a:xfrm>
          <a:prstGeom prst="rect">
            <a:avLst/>
          </a:prstGeom>
          <a:noFill/>
        </p:spPr>
        <p:txBody>
          <a:bodyPr wrap="none" lIns="91440" tIns="45720" rIns="91440" bIns="45720">
            <a:spAutoFit/>
          </a:bodyPr>
          <a:lstStyle/>
          <a:p>
            <a:pPr algn="ctr"/>
            <a:r>
              <a:rPr lang="es-ES" sz="7200" b="1" dirty="0" smtClean="0">
                <a:ln w="6600">
                  <a:solidFill>
                    <a:schemeClr val="accent2"/>
                  </a:solidFill>
                  <a:prstDash val="solid"/>
                </a:ln>
                <a:solidFill>
                  <a:schemeClr val="accent6"/>
                </a:solidFill>
                <a:effectLst>
                  <a:outerShdw dist="38100" dir="2700000" algn="tl" rotWithShape="0">
                    <a:schemeClr val="accent2"/>
                  </a:outerShdw>
                </a:effectLst>
              </a:rPr>
              <a:t>VALOR </a:t>
            </a:r>
          </a:p>
          <a:p>
            <a:pPr algn="ctr"/>
            <a:r>
              <a:rPr lang="es-ES" sz="7200" b="1" dirty="0" smtClean="0">
                <a:ln w="6600">
                  <a:solidFill>
                    <a:schemeClr val="accent2"/>
                  </a:solidFill>
                  <a:prstDash val="solid"/>
                </a:ln>
                <a:solidFill>
                  <a:schemeClr val="accent6"/>
                </a:solidFill>
                <a:effectLst>
                  <a:outerShdw dist="38100" dir="2700000" algn="tl" rotWithShape="0">
                    <a:schemeClr val="accent2"/>
                  </a:outerShdw>
                </a:effectLst>
              </a:rPr>
              <a:t>AGREGADO</a:t>
            </a:r>
            <a:endParaRPr lang="es-ES" sz="7200" b="1" dirty="0">
              <a:ln w="6600">
                <a:solidFill>
                  <a:schemeClr val="accent2"/>
                </a:solidFill>
                <a:prstDash val="solid"/>
              </a:ln>
              <a:solidFill>
                <a:schemeClr val="accent6"/>
              </a:solidFill>
              <a:effectLst>
                <a:outerShdw dist="38100" dir="2700000" algn="tl" rotWithShape="0">
                  <a:schemeClr val="accent2"/>
                </a:outerShdw>
              </a:effectLst>
            </a:endParaRPr>
          </a:p>
        </p:txBody>
      </p:sp>
    </p:spTree>
    <p:extLst>
      <p:ext uri="{BB962C8B-B14F-4D97-AF65-F5344CB8AC3E}">
        <p14:creationId xmlns:p14="http://schemas.microsoft.com/office/powerpoint/2010/main" val="35893684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1053852" y="-1467544"/>
            <a:ext cx="9142413" cy="2667000"/>
          </a:xfrm>
        </p:spPr>
        <p:txBody>
          <a:bodyPr>
            <a:normAutofit/>
          </a:bodyPr>
          <a:lstStyle/>
          <a:p>
            <a:r>
              <a:rPr lang="es-MX" sz="4400" b="1" dirty="0" smtClean="0">
                <a:solidFill>
                  <a:srgbClr val="A6B727"/>
                </a:solidFill>
              </a:rPr>
              <a:t>CONCLUSIONES</a:t>
            </a:r>
            <a:endParaRPr lang="es-MX" sz="4400" b="1" dirty="0">
              <a:solidFill>
                <a:srgbClr val="A6B727"/>
              </a:solidFill>
            </a:endParaRPr>
          </a:p>
        </p:txBody>
      </p:sp>
      <p:sp>
        <p:nvSpPr>
          <p:cNvPr id="4" name="Marcador de número de diapositiva 3"/>
          <p:cNvSpPr>
            <a:spLocks noGrp="1"/>
          </p:cNvSpPr>
          <p:nvPr>
            <p:ph type="sldNum" sz="quarter" idx="12"/>
          </p:nvPr>
        </p:nvSpPr>
        <p:spPr/>
        <p:txBody>
          <a:bodyPr/>
          <a:lstStyle/>
          <a:p>
            <a:pPr rtl="0"/>
            <a:fld id="{25BA54BD-C84D-46CE-8B72-31BFB26ABA43}" type="slidenum">
              <a:rPr lang="es-ES" noProof="0" smtClean="0"/>
              <a:t>29</a:t>
            </a:fld>
            <a:endParaRPr lang="es-ES" noProof="0" dirty="0"/>
          </a:p>
        </p:txBody>
      </p:sp>
      <p:sp>
        <p:nvSpPr>
          <p:cNvPr id="3" name="Rectángulo 2"/>
          <p:cNvSpPr/>
          <p:nvPr/>
        </p:nvSpPr>
        <p:spPr>
          <a:xfrm>
            <a:off x="1053852" y="1412776"/>
            <a:ext cx="10081120" cy="4708981"/>
          </a:xfrm>
          <a:prstGeom prst="rect">
            <a:avLst/>
          </a:prstGeom>
        </p:spPr>
        <p:txBody>
          <a:bodyPr wrap="square">
            <a:spAutoFit/>
          </a:bodyPr>
          <a:lstStyle/>
          <a:p>
            <a:pPr marL="342900" indent="-342900" algn="just">
              <a:buFont typeface="Wingdings" panose="05000000000000000000" pitchFamily="2" charset="2"/>
              <a:buChar char="Ø"/>
            </a:pPr>
            <a:r>
              <a:rPr lang="es-MX" sz="2000" dirty="0" smtClean="0">
                <a:ea typeface="Calibri" panose="020F0502020204030204" pitchFamily="34" charset="0"/>
                <a:cs typeface="Times New Roman" panose="02020603050405020304" pitchFamily="18" charset="0"/>
              </a:rPr>
              <a:t>Con las Curvas </a:t>
            </a:r>
            <a:r>
              <a:rPr lang="es-MX" sz="2000" dirty="0">
                <a:ea typeface="Calibri" panose="020F0502020204030204" pitchFamily="34" charset="0"/>
                <a:cs typeface="Times New Roman" panose="02020603050405020304" pitchFamily="18" charset="0"/>
              </a:rPr>
              <a:t>de Localización se pueden identificar las oportunidades que tiene cada municipio para generar </a:t>
            </a:r>
            <a:r>
              <a:rPr lang="es-MX" sz="2000" dirty="0" smtClean="0">
                <a:ea typeface="Calibri" panose="020F0502020204030204" pitchFamily="34" charset="0"/>
                <a:cs typeface="Times New Roman" panose="02020603050405020304" pitchFamily="18" charset="0"/>
              </a:rPr>
              <a:t>empleo.</a:t>
            </a:r>
          </a:p>
          <a:p>
            <a:pPr marL="342900" indent="-342900" algn="just">
              <a:buFont typeface="Wingdings" panose="05000000000000000000" pitchFamily="2" charset="2"/>
              <a:buChar char="Ø"/>
            </a:pPr>
            <a:endParaRPr lang="es-MX" sz="2000" dirty="0" smtClean="0">
              <a:ea typeface="Calibri" panose="020F0502020204030204" pitchFamily="34" charset="0"/>
              <a:cs typeface="Times New Roman" panose="02020603050405020304" pitchFamily="18" charset="0"/>
            </a:endParaRPr>
          </a:p>
          <a:p>
            <a:pPr marL="342900" indent="-342900" algn="just">
              <a:buFont typeface="Wingdings" panose="05000000000000000000" pitchFamily="2" charset="2"/>
              <a:buChar char="Ø"/>
            </a:pPr>
            <a:endParaRPr lang="es-MX" sz="2000" dirty="0">
              <a:cs typeface="Times New Roman" panose="02020603050405020304" pitchFamily="18" charset="0"/>
            </a:endParaRPr>
          </a:p>
          <a:p>
            <a:pPr marL="342900" indent="-342900" algn="just">
              <a:buFont typeface="Wingdings" panose="05000000000000000000" pitchFamily="2" charset="2"/>
              <a:buChar char="Ø"/>
            </a:pPr>
            <a:r>
              <a:rPr lang="es-MX" sz="2000" dirty="0" smtClean="0"/>
              <a:t>Conocer el cambio y estructura de las curvas de localización permite formular políticas que ayuden a impulsar la productividad. </a:t>
            </a:r>
          </a:p>
          <a:p>
            <a:pPr marL="342900" indent="-342900" algn="just">
              <a:buFont typeface="Wingdings" panose="05000000000000000000" pitchFamily="2" charset="2"/>
              <a:buChar char="Ø"/>
            </a:pPr>
            <a:endParaRPr lang="es-MX" sz="2000" dirty="0" smtClean="0"/>
          </a:p>
          <a:p>
            <a:pPr marL="342900" indent="-342900" algn="just">
              <a:buFont typeface="Wingdings" panose="05000000000000000000" pitchFamily="2" charset="2"/>
              <a:buChar char="Ø"/>
            </a:pPr>
            <a:endParaRPr lang="es-MX" sz="2000" dirty="0" smtClean="0"/>
          </a:p>
          <a:p>
            <a:pPr marL="342900" indent="-342900" algn="just">
              <a:buFont typeface="Wingdings" panose="05000000000000000000" pitchFamily="2" charset="2"/>
              <a:buChar char="Ø"/>
            </a:pPr>
            <a:r>
              <a:rPr lang="es-MX" sz="2000" dirty="0" smtClean="0"/>
              <a:t>En el caso aplicado, se recomienda aumentar la </a:t>
            </a:r>
            <a:r>
              <a:rPr lang="es-MX" sz="2000" dirty="0"/>
              <a:t>especialización en el sector primario y revertir la tendencia del bajo crecimiento </a:t>
            </a:r>
            <a:r>
              <a:rPr lang="es-MX" sz="2000" dirty="0" smtClean="0"/>
              <a:t>industrial para no depender </a:t>
            </a:r>
            <a:r>
              <a:rPr lang="es-MX" sz="2000" dirty="0"/>
              <a:t>de los </a:t>
            </a:r>
            <a:r>
              <a:rPr lang="es-MX" sz="2000" dirty="0" smtClean="0"/>
              <a:t>servicios pues, concentrar </a:t>
            </a:r>
            <a:r>
              <a:rPr lang="es-MX" sz="2000" dirty="0"/>
              <a:t>el empleo en actividades relacionadas con servicios (que además presentan niveles bajos de productividad) hará que </a:t>
            </a:r>
            <a:r>
              <a:rPr lang="es-MX" sz="2000" dirty="0" smtClean="0"/>
              <a:t>los municipios </a:t>
            </a:r>
            <a:r>
              <a:rPr lang="es-MX" sz="2000" dirty="0"/>
              <a:t>sólo </a:t>
            </a:r>
            <a:r>
              <a:rPr lang="es-MX" sz="2000" dirty="0" smtClean="0"/>
              <a:t>intercambien </a:t>
            </a:r>
            <a:r>
              <a:rPr lang="es-MX" sz="2000" dirty="0"/>
              <a:t>mercancías o servicios sin que hayan sido transformados ahí </a:t>
            </a:r>
            <a:r>
              <a:rPr lang="es-MX" sz="2000" dirty="0" smtClean="0"/>
              <a:t>mismo.  Por lo tanto, la </a:t>
            </a:r>
            <a:r>
              <a:rPr lang="es-MX" sz="2000" dirty="0"/>
              <a:t>obtención y transformación de recursos es lo que va conducir hacia un crecimiento económico junto con la </a:t>
            </a:r>
            <a:r>
              <a:rPr lang="es-MX" sz="2000" dirty="0" smtClean="0"/>
              <a:t>especialización</a:t>
            </a:r>
            <a:endParaRPr lang="es-MX" sz="2000" dirty="0"/>
          </a:p>
        </p:txBody>
      </p:sp>
    </p:spTree>
    <p:extLst>
      <p:ext uri="{BB962C8B-B14F-4D97-AF65-F5344CB8AC3E}">
        <p14:creationId xmlns:p14="http://schemas.microsoft.com/office/powerpoint/2010/main" val="8205696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redondeado 5"/>
          <p:cNvSpPr/>
          <p:nvPr/>
        </p:nvSpPr>
        <p:spPr>
          <a:xfrm>
            <a:off x="-1" y="893"/>
            <a:ext cx="12188825" cy="6856214"/>
          </a:xfrm>
          <a:prstGeom prst="roundRect">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799" dirty="0"/>
          </a:p>
        </p:txBody>
      </p:sp>
      <p:sp>
        <p:nvSpPr>
          <p:cNvPr id="8" name="Rectángulo 7"/>
          <p:cNvSpPr/>
          <p:nvPr/>
        </p:nvSpPr>
        <p:spPr>
          <a:xfrm>
            <a:off x="10990956" y="3356992"/>
            <a:ext cx="1123749" cy="736447"/>
          </a:xfrm>
          <a:prstGeom prst="rect">
            <a:avLst/>
          </a:prstGeom>
          <a:solidFill>
            <a:srgbClr val="00206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799" dirty="0"/>
          </a:p>
        </p:txBody>
      </p:sp>
      <p:sp>
        <p:nvSpPr>
          <p:cNvPr id="9" name="Rectángulo 8"/>
          <p:cNvSpPr/>
          <p:nvPr/>
        </p:nvSpPr>
        <p:spPr>
          <a:xfrm>
            <a:off x="4971428" y="6012588"/>
            <a:ext cx="1122983" cy="664439"/>
          </a:xfrm>
          <a:prstGeom prst="rect">
            <a:avLst/>
          </a:prstGeom>
          <a:solidFill>
            <a:srgbClr val="00206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799" dirty="0"/>
          </a:p>
        </p:txBody>
      </p:sp>
      <p:sp>
        <p:nvSpPr>
          <p:cNvPr id="2" name="Marcador de número de diapositiva 1"/>
          <p:cNvSpPr>
            <a:spLocks noGrp="1"/>
          </p:cNvSpPr>
          <p:nvPr>
            <p:ph type="sldNum" sz="quarter" idx="12"/>
          </p:nvPr>
        </p:nvSpPr>
        <p:spPr/>
        <p:txBody>
          <a:bodyPr/>
          <a:lstStyle/>
          <a:p>
            <a:pPr rtl="0"/>
            <a:fld id="{25BA54BD-C84D-46CE-8B72-31BFB26ABA43}" type="slidenum">
              <a:rPr lang="es-ES" noProof="0" smtClean="0"/>
              <a:t>3</a:t>
            </a:fld>
            <a:endParaRPr lang="es-ES" noProof="0" dirty="0"/>
          </a:p>
        </p:txBody>
      </p:sp>
    </p:spTree>
    <p:extLst>
      <p:ext uri="{BB962C8B-B14F-4D97-AF65-F5344CB8AC3E}">
        <p14:creationId xmlns:p14="http://schemas.microsoft.com/office/powerpoint/2010/main" val="14502247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1053852" y="-1467544"/>
            <a:ext cx="9140825" cy="2667000"/>
          </a:xfrm>
        </p:spPr>
        <p:txBody>
          <a:bodyPr>
            <a:normAutofit/>
          </a:bodyPr>
          <a:lstStyle/>
          <a:p>
            <a:r>
              <a:rPr lang="es-MX" sz="4400" b="1" dirty="0" smtClean="0">
                <a:solidFill>
                  <a:srgbClr val="A6B727"/>
                </a:solidFill>
              </a:rPr>
              <a:t>BIBLIOGRAFÍA</a:t>
            </a:r>
            <a:endParaRPr lang="es-MX" sz="4400" b="1" dirty="0">
              <a:solidFill>
                <a:srgbClr val="A6B727"/>
              </a:solidFill>
            </a:endParaRPr>
          </a:p>
        </p:txBody>
      </p:sp>
      <p:sp>
        <p:nvSpPr>
          <p:cNvPr id="4" name="Rectángulo 3"/>
          <p:cNvSpPr/>
          <p:nvPr/>
        </p:nvSpPr>
        <p:spPr>
          <a:xfrm>
            <a:off x="1053852" y="980728"/>
            <a:ext cx="9588391" cy="6524863"/>
          </a:xfrm>
          <a:prstGeom prst="rect">
            <a:avLst/>
          </a:prstGeom>
        </p:spPr>
        <p:txBody>
          <a:bodyPr wrap="square">
            <a:spAutoFit/>
          </a:bodyPr>
          <a:lstStyle/>
          <a:p>
            <a:pPr marL="342900" indent="-342900" algn="just">
              <a:buFont typeface="+mj-lt"/>
              <a:buAutoNum type="arabicPeriod"/>
            </a:pPr>
            <a:endParaRPr lang="es-ES" sz="2200" dirty="0" smtClean="0"/>
          </a:p>
          <a:p>
            <a:pPr marL="342900" indent="-342900" algn="just">
              <a:buFont typeface="+mj-lt"/>
              <a:buAutoNum type="arabicPeriod"/>
            </a:pPr>
            <a:r>
              <a:rPr lang="es-MX" sz="2200" dirty="0" smtClean="0"/>
              <a:t>Hoover, </a:t>
            </a:r>
            <a:r>
              <a:rPr lang="es-MX" sz="2200" dirty="0"/>
              <a:t>E. (1951), </a:t>
            </a:r>
            <a:r>
              <a:rPr lang="es-MX" sz="2200" dirty="0" smtClean="0"/>
              <a:t>Localización de la actividad económica </a:t>
            </a:r>
            <a:r>
              <a:rPr lang="es-MX" sz="2200" dirty="0"/>
              <a:t>F.C.E.. MEXICO</a:t>
            </a:r>
            <a:r>
              <a:rPr lang="es-MX" sz="2200" dirty="0" smtClean="0"/>
              <a:t>.</a:t>
            </a:r>
          </a:p>
          <a:p>
            <a:pPr marL="342900" indent="-342900" algn="just">
              <a:buFont typeface="+mj-lt"/>
              <a:buAutoNum type="arabicPeriod"/>
            </a:pPr>
            <a:endParaRPr lang="es-MX" sz="2200" dirty="0" smtClean="0"/>
          </a:p>
          <a:p>
            <a:pPr marL="342900" indent="-342900" algn="just">
              <a:buFont typeface="+mj-lt"/>
              <a:buAutoNum type="arabicPeriod"/>
            </a:pPr>
            <a:r>
              <a:rPr lang="es-ES" sz="2200" dirty="0"/>
              <a:t>Instituto Nacional de Estadística y Geografía . (2016). </a:t>
            </a:r>
            <a:r>
              <a:rPr lang="es-ES" sz="2200" i="1" dirty="0"/>
              <a:t>Anuario estadístico y geográfico por entidad federativa 2016.</a:t>
            </a:r>
            <a:r>
              <a:rPr lang="es-ES" sz="2200" dirty="0"/>
              <a:t> México: INEGI.</a:t>
            </a:r>
          </a:p>
          <a:p>
            <a:pPr marL="342900" indent="-342900" algn="just">
              <a:buFont typeface="+mj-lt"/>
              <a:buAutoNum type="arabicPeriod"/>
            </a:pPr>
            <a:endParaRPr lang="es-MX" sz="2200" dirty="0"/>
          </a:p>
          <a:p>
            <a:pPr marL="342900" indent="-342900" algn="just">
              <a:buFont typeface="+mj-lt"/>
              <a:buAutoNum type="arabicPeriod"/>
            </a:pPr>
            <a:r>
              <a:rPr lang="es-ES" sz="2200" dirty="0"/>
              <a:t>Instituto Nacional de Estadística y Geografía . (s.f.). </a:t>
            </a:r>
            <a:r>
              <a:rPr lang="es-ES" sz="2200" i="1" dirty="0"/>
              <a:t>Banco de Información Económica</a:t>
            </a:r>
            <a:r>
              <a:rPr lang="es-ES" sz="2200" dirty="0"/>
              <a:t>.</a:t>
            </a:r>
          </a:p>
          <a:p>
            <a:pPr marL="342900" indent="-342900" algn="just">
              <a:buFont typeface="+mj-lt"/>
              <a:buAutoNum type="arabicPeriod"/>
            </a:pPr>
            <a:endParaRPr lang="es-MX" sz="2200" dirty="0"/>
          </a:p>
          <a:p>
            <a:pPr marL="342900" indent="-342900" algn="just">
              <a:buFont typeface="+mj-lt"/>
              <a:buAutoNum type="arabicPeriod"/>
            </a:pPr>
            <a:r>
              <a:rPr lang="es-ES" sz="2200" dirty="0"/>
              <a:t>Instituto Nacional de Estadística y Geografía. (s.f.). </a:t>
            </a:r>
            <a:r>
              <a:rPr lang="es-ES" sz="2200" i="1" dirty="0"/>
              <a:t>Censos Económicos</a:t>
            </a:r>
            <a:r>
              <a:rPr lang="es-ES" sz="2200" dirty="0"/>
              <a:t>.</a:t>
            </a:r>
          </a:p>
          <a:p>
            <a:pPr marL="342900" indent="-342900" algn="just">
              <a:buFont typeface="+mj-lt"/>
              <a:buAutoNum type="arabicPeriod"/>
            </a:pPr>
            <a:endParaRPr lang="es-MX" sz="2200" dirty="0"/>
          </a:p>
          <a:p>
            <a:pPr marL="342900" indent="-342900" algn="just">
              <a:buFont typeface="+mj-lt"/>
              <a:buAutoNum type="arabicPeriod"/>
            </a:pPr>
            <a:r>
              <a:rPr lang="es-ES" sz="2200" dirty="0"/>
              <a:t>Instituto Nacional de Estadística y Geografía. (s.f.). </a:t>
            </a:r>
            <a:r>
              <a:rPr lang="es-ES" sz="2200" i="1" dirty="0"/>
              <a:t>Cuéntame INEGI</a:t>
            </a:r>
            <a:r>
              <a:rPr lang="es-ES" sz="2200" dirty="0"/>
              <a:t>.</a:t>
            </a:r>
          </a:p>
          <a:p>
            <a:pPr algn="just"/>
            <a:endParaRPr lang="es-MX" sz="2200" dirty="0" smtClean="0"/>
          </a:p>
          <a:p>
            <a:pPr algn="just"/>
            <a:r>
              <a:rPr lang="es-MX" sz="2200" dirty="0" smtClean="0"/>
              <a:t>6. Torres </a:t>
            </a:r>
            <a:r>
              <a:rPr lang="es-MX" sz="2200" dirty="0" err="1"/>
              <a:t>Torres</a:t>
            </a:r>
            <a:r>
              <a:rPr lang="es-MX" sz="2200" dirty="0"/>
              <a:t>, F., </a:t>
            </a:r>
            <a:r>
              <a:rPr lang="es-MX" sz="2200" dirty="0" err="1"/>
              <a:t>Ryszard</a:t>
            </a:r>
            <a:r>
              <a:rPr lang="es-MX" sz="2200" dirty="0"/>
              <a:t> </a:t>
            </a:r>
            <a:r>
              <a:rPr lang="es-MX" sz="2200" dirty="0" err="1"/>
              <a:t>Rozga</a:t>
            </a:r>
            <a:r>
              <a:rPr lang="es-MX" sz="2200" dirty="0"/>
              <a:t>, L., García de León, A. &amp; Delgadillo Macías, J., 2009. Técnicas para el análisis regional. Desarrollo y aplicaciones. En: México: Trillas.</a:t>
            </a:r>
          </a:p>
          <a:p>
            <a:pPr marL="342900" indent="-342900" algn="just">
              <a:buFont typeface="+mj-lt"/>
              <a:buAutoNum type="arabicPeriod"/>
            </a:pPr>
            <a:endParaRPr lang="es-MX" sz="2200" dirty="0"/>
          </a:p>
          <a:p>
            <a:pPr marL="342900" indent="-342900" algn="just">
              <a:buFont typeface="+mj-lt"/>
              <a:buAutoNum type="arabicPeriod"/>
            </a:pPr>
            <a:endParaRPr lang="es-MX" sz="2200" dirty="0" smtClean="0"/>
          </a:p>
          <a:p>
            <a:pPr marL="342900" indent="-342900" algn="just">
              <a:buFont typeface="+mj-lt"/>
              <a:buAutoNum type="arabicPeriod"/>
            </a:pPr>
            <a:endParaRPr lang="es-MX" sz="2200" dirty="0"/>
          </a:p>
        </p:txBody>
      </p:sp>
      <p:sp>
        <p:nvSpPr>
          <p:cNvPr id="5" name="Marcador de número de diapositiva 4"/>
          <p:cNvSpPr>
            <a:spLocks noGrp="1"/>
          </p:cNvSpPr>
          <p:nvPr>
            <p:ph type="sldNum" sz="quarter" idx="12"/>
          </p:nvPr>
        </p:nvSpPr>
        <p:spPr/>
        <p:txBody>
          <a:bodyPr/>
          <a:lstStyle/>
          <a:p>
            <a:pPr rtl="0"/>
            <a:fld id="{25BA54BD-C84D-46CE-8B72-31BFB26ABA43}" type="slidenum">
              <a:rPr lang="es-ES" noProof="0" smtClean="0"/>
              <a:t>30</a:t>
            </a:fld>
            <a:endParaRPr lang="es-ES" noProof="0" dirty="0"/>
          </a:p>
        </p:txBody>
      </p:sp>
    </p:spTree>
    <p:extLst>
      <p:ext uri="{BB962C8B-B14F-4D97-AF65-F5344CB8AC3E}">
        <p14:creationId xmlns:p14="http://schemas.microsoft.com/office/powerpoint/2010/main" val="20517924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981844" y="188640"/>
            <a:ext cx="9144000" cy="1020762"/>
          </a:xfrm>
        </p:spPr>
        <p:txBody>
          <a:bodyPr/>
          <a:lstStyle/>
          <a:p>
            <a:r>
              <a:rPr lang="es-MX" sz="4800" b="1" dirty="0" smtClean="0">
                <a:solidFill>
                  <a:srgbClr val="A6B727"/>
                </a:solidFill>
              </a:rPr>
              <a:t>CONTENIDO</a:t>
            </a:r>
            <a:endParaRPr lang="es-MX" b="1" dirty="0">
              <a:solidFill>
                <a:srgbClr val="A6B727"/>
              </a:solidFill>
            </a:endParaRPr>
          </a:p>
        </p:txBody>
      </p:sp>
      <p:sp>
        <p:nvSpPr>
          <p:cNvPr id="4" name="CuadroTexto 3"/>
          <p:cNvSpPr txBox="1"/>
          <p:nvPr/>
        </p:nvSpPr>
        <p:spPr>
          <a:xfrm>
            <a:off x="1125860" y="1340768"/>
            <a:ext cx="9897544" cy="6001643"/>
          </a:xfrm>
          <a:prstGeom prst="rect">
            <a:avLst/>
          </a:prstGeom>
          <a:noFill/>
        </p:spPr>
        <p:txBody>
          <a:bodyPr wrap="square" rtlCol="0">
            <a:spAutoFit/>
          </a:bodyPr>
          <a:lstStyle/>
          <a:p>
            <a:pPr marL="457200" indent="-457200">
              <a:buAutoNum type="arabicPeriod"/>
            </a:pPr>
            <a:r>
              <a:rPr lang="es-MX" sz="2400" b="1" dirty="0" smtClean="0"/>
              <a:t>CURVAS </a:t>
            </a:r>
            <a:r>
              <a:rPr lang="es-MX" sz="2400" b="1" dirty="0"/>
              <a:t>DE </a:t>
            </a:r>
            <a:r>
              <a:rPr lang="es-MX" sz="2400" b="1" dirty="0" smtClean="0"/>
              <a:t>LOCALIZACIÓN</a:t>
            </a:r>
          </a:p>
          <a:p>
            <a:pPr marL="457200" indent="-457200">
              <a:buAutoNum type="arabicPeriod"/>
            </a:pPr>
            <a:endParaRPr lang="es-MX" sz="2400" b="1" dirty="0"/>
          </a:p>
          <a:p>
            <a:r>
              <a:rPr lang="es-MX" sz="2400" b="1" dirty="0"/>
              <a:t>2. CONTEXTUALIZACIÓN SOCIOECONÓMICA DEL ESTADO DE OAXACA</a:t>
            </a:r>
          </a:p>
          <a:p>
            <a:r>
              <a:rPr lang="es-MX" sz="2400" dirty="0"/>
              <a:t>2.1. Características sociales</a:t>
            </a:r>
          </a:p>
          <a:p>
            <a:r>
              <a:rPr lang="es-MX" sz="2400" dirty="0"/>
              <a:t>2.2. Características económicas</a:t>
            </a:r>
          </a:p>
          <a:p>
            <a:r>
              <a:rPr lang="es-MX" sz="2400" dirty="0"/>
              <a:t>2.3. Características generales del </a:t>
            </a:r>
            <a:r>
              <a:rPr lang="es-MX" sz="2400" dirty="0" smtClean="0"/>
              <a:t>Estado</a:t>
            </a:r>
          </a:p>
          <a:p>
            <a:endParaRPr lang="es-MX" sz="2400" dirty="0"/>
          </a:p>
          <a:p>
            <a:r>
              <a:rPr lang="es-MX" sz="2400" b="1" dirty="0"/>
              <a:t>3. APLICACIÓN DE LAS CURVAS DE LOCALIZACIÓN</a:t>
            </a:r>
          </a:p>
          <a:p>
            <a:r>
              <a:rPr lang="es-MX" sz="2400" dirty="0"/>
              <a:t>3.1. Coeficientes de localización con Población Ocupada</a:t>
            </a:r>
          </a:p>
          <a:p>
            <a:r>
              <a:rPr lang="es-MX" sz="2400" dirty="0"/>
              <a:t>3.2. Curvas de localización</a:t>
            </a:r>
          </a:p>
          <a:p>
            <a:pPr algn="just"/>
            <a:endParaRPr lang="es-MX" sz="2400" b="1" dirty="0" smtClean="0"/>
          </a:p>
          <a:p>
            <a:pPr algn="just"/>
            <a:r>
              <a:rPr lang="es-MX" sz="2400" b="1" dirty="0" smtClean="0"/>
              <a:t>CONCLUSIONES</a:t>
            </a:r>
            <a:endParaRPr lang="es-MX" sz="2400" b="1" dirty="0"/>
          </a:p>
          <a:p>
            <a:pPr algn="just"/>
            <a:r>
              <a:rPr lang="es-MX" sz="2400" b="1" dirty="0"/>
              <a:t>BIBLIOGRAFÍA</a:t>
            </a:r>
          </a:p>
          <a:p>
            <a:pPr algn="just"/>
            <a:endParaRPr lang="es-MX" sz="2400" dirty="0"/>
          </a:p>
          <a:p>
            <a:pPr algn="just"/>
            <a:endParaRPr lang="es-MX" sz="2400" dirty="0"/>
          </a:p>
          <a:p>
            <a:pPr algn="just"/>
            <a:endParaRPr lang="es-MX" sz="2400" dirty="0"/>
          </a:p>
        </p:txBody>
      </p:sp>
      <p:sp>
        <p:nvSpPr>
          <p:cNvPr id="5" name="Marcador de número de diapositiva 4"/>
          <p:cNvSpPr>
            <a:spLocks noGrp="1"/>
          </p:cNvSpPr>
          <p:nvPr>
            <p:ph type="sldNum" sz="quarter" idx="12"/>
          </p:nvPr>
        </p:nvSpPr>
        <p:spPr/>
        <p:txBody>
          <a:bodyPr/>
          <a:lstStyle/>
          <a:p>
            <a:pPr rtl="0"/>
            <a:fld id="{25BA54BD-C84D-46CE-8B72-31BFB26ABA43}" type="slidenum">
              <a:rPr lang="es-ES" noProof="0" smtClean="0"/>
              <a:t>4</a:t>
            </a:fld>
            <a:endParaRPr lang="es-ES" noProof="0" dirty="0"/>
          </a:p>
        </p:txBody>
      </p:sp>
    </p:spTree>
    <p:extLst>
      <p:ext uri="{BB962C8B-B14F-4D97-AF65-F5344CB8AC3E}">
        <p14:creationId xmlns:p14="http://schemas.microsoft.com/office/powerpoint/2010/main" val="37942723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971971" y="-1562672"/>
            <a:ext cx="9140825" cy="2667000"/>
          </a:xfrm>
        </p:spPr>
        <p:txBody>
          <a:bodyPr>
            <a:normAutofit/>
          </a:bodyPr>
          <a:lstStyle/>
          <a:p>
            <a:r>
              <a:rPr lang="es-MX" sz="4400" b="1" dirty="0" smtClean="0">
                <a:solidFill>
                  <a:srgbClr val="A6B727"/>
                </a:solidFill>
              </a:rPr>
              <a:t>GUION EXPLICATIVO</a:t>
            </a:r>
            <a:endParaRPr lang="es-MX" sz="4400" b="1" dirty="0">
              <a:solidFill>
                <a:srgbClr val="A6B727"/>
              </a:solidFill>
            </a:endParaRPr>
          </a:p>
        </p:txBody>
      </p:sp>
      <p:sp>
        <p:nvSpPr>
          <p:cNvPr id="6" name="Rectángulo 5"/>
          <p:cNvSpPr/>
          <p:nvPr/>
        </p:nvSpPr>
        <p:spPr>
          <a:xfrm>
            <a:off x="1700111" y="1657188"/>
            <a:ext cx="8957853" cy="329144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9989" tIns="79989" rIns="79989" bIns="79989" numCol="1" spcCol="1270" anchor="ctr" anchorCtr="0">
            <a:noAutofit/>
          </a:bodyPr>
          <a:lstStyle/>
          <a:p>
            <a:pPr defTabSz="933170">
              <a:lnSpc>
                <a:spcPct val="90000"/>
              </a:lnSpc>
              <a:spcBef>
                <a:spcPct val="0"/>
              </a:spcBef>
              <a:spcAft>
                <a:spcPct val="35000"/>
              </a:spcAft>
            </a:pPr>
            <a:endParaRPr lang="es-MX" sz="2099" dirty="0"/>
          </a:p>
        </p:txBody>
      </p:sp>
      <p:sp>
        <p:nvSpPr>
          <p:cNvPr id="8" name="Rectángulo 7"/>
          <p:cNvSpPr/>
          <p:nvPr/>
        </p:nvSpPr>
        <p:spPr>
          <a:xfrm>
            <a:off x="4537011" y="1654603"/>
            <a:ext cx="6984776" cy="4124206"/>
          </a:xfrm>
          <a:prstGeom prst="rect">
            <a:avLst/>
          </a:prstGeom>
        </p:spPr>
        <p:txBody>
          <a:bodyPr wrap="square">
            <a:spAutoFit/>
          </a:bodyPr>
          <a:lstStyle/>
          <a:p>
            <a:pPr algn="just" defTabSz="933450">
              <a:lnSpc>
                <a:spcPct val="90000"/>
              </a:lnSpc>
              <a:spcBef>
                <a:spcPct val="0"/>
              </a:spcBef>
              <a:spcAft>
                <a:spcPct val="35000"/>
              </a:spcAft>
            </a:pPr>
            <a:r>
              <a:rPr lang="es-MX" sz="2000" dirty="0"/>
              <a:t>El material se presenta de acuerdo con la asignatura: Estructura Económica Regional y pertenece a la unidad de competencia </a:t>
            </a:r>
            <a:r>
              <a:rPr lang="es-MX" sz="2000" dirty="0" smtClean="0"/>
              <a:t>tres en donde se identifican </a:t>
            </a:r>
            <a:r>
              <a:rPr lang="es-MX" sz="2000" dirty="0"/>
              <a:t>las características económicas en el territorio, mediante la aplicación de técnicas y modelos de análisis </a:t>
            </a:r>
            <a:r>
              <a:rPr lang="es-MX" sz="2000" dirty="0" smtClean="0"/>
              <a:t>regionales. </a:t>
            </a:r>
            <a:r>
              <a:rPr lang="es-MX" sz="2000" dirty="0"/>
              <a:t>El tema a tratar es el tema seis:  “Curvas de Localización”. </a:t>
            </a:r>
            <a:endParaRPr lang="es-MX" sz="2000" dirty="0" smtClean="0"/>
          </a:p>
          <a:p>
            <a:pPr algn="just" defTabSz="933450">
              <a:lnSpc>
                <a:spcPct val="90000"/>
              </a:lnSpc>
              <a:spcBef>
                <a:spcPct val="0"/>
              </a:spcBef>
              <a:spcAft>
                <a:spcPct val="35000"/>
              </a:spcAft>
            </a:pPr>
            <a:endParaRPr lang="es-MX" sz="2000" dirty="0"/>
          </a:p>
          <a:p>
            <a:pPr lvl="0" algn="just" defTabSz="933450">
              <a:lnSpc>
                <a:spcPct val="90000"/>
              </a:lnSpc>
              <a:spcBef>
                <a:spcPct val="0"/>
              </a:spcBef>
              <a:spcAft>
                <a:spcPct val="35000"/>
              </a:spcAft>
            </a:pPr>
            <a:r>
              <a:rPr lang="es-MX" sz="2000" dirty="0"/>
              <a:t>El </a:t>
            </a:r>
            <a:r>
              <a:rPr lang="es-MX" sz="2000" dirty="0" smtClean="0"/>
              <a:t>profesor expondrá las bases teóricas para poder calcular  las curvas de localización ocupando como ejemplo los municipios más representativos del Estado de Oaxaca. </a:t>
            </a:r>
          </a:p>
          <a:p>
            <a:pPr lvl="0" algn="just" defTabSz="933450">
              <a:lnSpc>
                <a:spcPct val="90000"/>
              </a:lnSpc>
              <a:spcBef>
                <a:spcPct val="0"/>
              </a:spcBef>
              <a:spcAft>
                <a:spcPct val="35000"/>
              </a:spcAft>
            </a:pPr>
            <a:endParaRPr lang="es-MX" sz="2000" dirty="0"/>
          </a:p>
          <a:p>
            <a:pPr algn="just" defTabSz="933450">
              <a:lnSpc>
                <a:spcPct val="90000"/>
              </a:lnSpc>
              <a:spcBef>
                <a:spcPct val="0"/>
              </a:spcBef>
              <a:spcAft>
                <a:spcPct val="35000"/>
              </a:spcAft>
            </a:pPr>
            <a:r>
              <a:rPr lang="es-MX" sz="2000" dirty="0"/>
              <a:t>Los </a:t>
            </a:r>
            <a:r>
              <a:rPr lang="es-MX" sz="2000" dirty="0" smtClean="0"/>
              <a:t>alumnos aplicarán la técnica de las Curvas de Localización en el Estado asignado.</a:t>
            </a:r>
            <a:endParaRPr lang="es-MX" sz="2000" dirty="0"/>
          </a:p>
        </p:txBody>
      </p:sp>
      <p:sp>
        <p:nvSpPr>
          <p:cNvPr id="10" name="Marcador de número de diapositiva 9"/>
          <p:cNvSpPr>
            <a:spLocks noGrp="1"/>
          </p:cNvSpPr>
          <p:nvPr>
            <p:ph type="sldNum" sz="quarter" idx="12"/>
          </p:nvPr>
        </p:nvSpPr>
        <p:spPr/>
        <p:txBody>
          <a:bodyPr/>
          <a:lstStyle/>
          <a:p>
            <a:pPr rtl="0"/>
            <a:fld id="{25BA54BD-C84D-46CE-8B72-31BFB26ABA43}" type="slidenum">
              <a:rPr lang="es-ES" noProof="0" smtClean="0"/>
              <a:t>5</a:t>
            </a:fld>
            <a:endParaRPr lang="es-ES" noProof="0" dirty="0"/>
          </a:p>
        </p:txBody>
      </p:sp>
      <p:grpSp>
        <p:nvGrpSpPr>
          <p:cNvPr id="7" name="Group 21">
            <a:extLst>
              <a:ext uri="{FF2B5EF4-FFF2-40B4-BE49-F238E27FC236}">
                <a16:creationId xmlns="" xmlns:a16="http://schemas.microsoft.com/office/drawing/2014/main" xmlns:lc="http://schemas.openxmlformats.org/drawingml/2006/lockedCanvas" id="{66AD0038-3FB8-4EC7-AF39-6A669E29A98D}"/>
              </a:ext>
            </a:extLst>
          </p:cNvPr>
          <p:cNvGrpSpPr/>
          <p:nvPr/>
        </p:nvGrpSpPr>
        <p:grpSpPr>
          <a:xfrm>
            <a:off x="477788" y="1340768"/>
            <a:ext cx="3883133" cy="4219617"/>
            <a:chOff x="2786743" y="1867066"/>
            <a:chExt cx="3570515" cy="3399172"/>
          </a:xfrm>
        </p:grpSpPr>
        <p:sp>
          <p:nvSpPr>
            <p:cNvPr id="11" name="Figure">
              <a:extLst>
                <a:ext uri="{FF2B5EF4-FFF2-40B4-BE49-F238E27FC236}">
                  <a16:creationId xmlns="" xmlns:a16="http://schemas.microsoft.com/office/drawing/2014/main" xmlns:lc="http://schemas.openxmlformats.org/drawingml/2006/lockedCanvas" id="{B5AD642D-8E4C-4E9C-8B0A-643C00F74FC6}"/>
                </a:ext>
              </a:extLst>
            </p:cNvPr>
            <p:cNvSpPr/>
            <p:nvPr/>
          </p:nvSpPr>
          <p:spPr>
            <a:xfrm>
              <a:off x="3145847" y="3503552"/>
              <a:ext cx="2408559" cy="1762686"/>
            </a:xfrm>
            <a:custGeom>
              <a:avLst/>
              <a:gdLst/>
              <a:ahLst/>
              <a:cxnLst>
                <a:cxn ang="0">
                  <a:pos x="wd2" y="hd2"/>
                </a:cxn>
                <a:cxn ang="5400000">
                  <a:pos x="wd2" y="hd2"/>
                </a:cxn>
                <a:cxn ang="10800000">
                  <a:pos x="wd2" y="hd2"/>
                </a:cxn>
                <a:cxn ang="16200000">
                  <a:pos x="wd2" y="hd2"/>
                </a:cxn>
              </a:cxnLst>
              <a:rect l="0" t="0" r="r" b="b"/>
              <a:pathLst>
                <a:path w="21600" h="21600" extrusionOk="0">
                  <a:moveTo>
                    <a:pt x="13742" y="21600"/>
                  </a:moveTo>
                  <a:lnTo>
                    <a:pt x="345" y="21600"/>
                  </a:lnTo>
                  <a:cubicBezTo>
                    <a:pt x="156" y="21600"/>
                    <a:pt x="0" y="21386"/>
                    <a:pt x="0" y="21129"/>
                  </a:cubicBezTo>
                  <a:lnTo>
                    <a:pt x="0" y="15012"/>
                  </a:lnTo>
                  <a:cubicBezTo>
                    <a:pt x="0" y="14754"/>
                    <a:pt x="156" y="14540"/>
                    <a:pt x="345" y="14540"/>
                  </a:cubicBezTo>
                  <a:lnTo>
                    <a:pt x="4610" y="14540"/>
                  </a:lnTo>
                  <a:lnTo>
                    <a:pt x="4610" y="8323"/>
                  </a:lnTo>
                  <a:cubicBezTo>
                    <a:pt x="4610" y="8065"/>
                    <a:pt x="4766" y="7852"/>
                    <a:pt x="4955" y="7852"/>
                  </a:cubicBezTo>
                  <a:cubicBezTo>
                    <a:pt x="5144" y="7852"/>
                    <a:pt x="5300" y="8065"/>
                    <a:pt x="5300" y="8323"/>
                  </a:cubicBezTo>
                  <a:lnTo>
                    <a:pt x="5300" y="15012"/>
                  </a:lnTo>
                  <a:cubicBezTo>
                    <a:pt x="5300" y="15270"/>
                    <a:pt x="5144" y="15483"/>
                    <a:pt x="4955" y="15483"/>
                  </a:cubicBezTo>
                  <a:lnTo>
                    <a:pt x="690" y="15483"/>
                  </a:lnTo>
                  <a:lnTo>
                    <a:pt x="690" y="20657"/>
                  </a:lnTo>
                  <a:lnTo>
                    <a:pt x="13402" y="20657"/>
                  </a:lnTo>
                  <a:lnTo>
                    <a:pt x="13402" y="13509"/>
                  </a:lnTo>
                  <a:cubicBezTo>
                    <a:pt x="13402" y="13252"/>
                    <a:pt x="13558" y="13038"/>
                    <a:pt x="13747" y="13038"/>
                  </a:cubicBezTo>
                  <a:lnTo>
                    <a:pt x="17708" y="13038"/>
                  </a:lnTo>
                  <a:cubicBezTo>
                    <a:pt x="17896" y="13038"/>
                    <a:pt x="18053" y="13252"/>
                    <a:pt x="18053" y="13509"/>
                  </a:cubicBezTo>
                  <a:lnTo>
                    <a:pt x="18053" y="20123"/>
                  </a:lnTo>
                  <a:lnTo>
                    <a:pt x="20910" y="20123"/>
                  </a:lnTo>
                  <a:lnTo>
                    <a:pt x="20878" y="471"/>
                  </a:lnTo>
                  <a:cubicBezTo>
                    <a:pt x="20878" y="214"/>
                    <a:pt x="21030" y="0"/>
                    <a:pt x="21223" y="0"/>
                  </a:cubicBezTo>
                  <a:cubicBezTo>
                    <a:pt x="21223" y="0"/>
                    <a:pt x="21223" y="0"/>
                    <a:pt x="21223" y="0"/>
                  </a:cubicBezTo>
                  <a:cubicBezTo>
                    <a:pt x="21411" y="0"/>
                    <a:pt x="21568" y="207"/>
                    <a:pt x="21568" y="471"/>
                  </a:cubicBezTo>
                  <a:lnTo>
                    <a:pt x="21600" y="20594"/>
                  </a:lnTo>
                  <a:cubicBezTo>
                    <a:pt x="21600" y="20720"/>
                    <a:pt x="21563" y="20839"/>
                    <a:pt x="21499" y="20927"/>
                  </a:cubicBezTo>
                  <a:cubicBezTo>
                    <a:pt x="21434" y="21015"/>
                    <a:pt x="21347" y="21066"/>
                    <a:pt x="21255" y="21066"/>
                  </a:cubicBezTo>
                  <a:lnTo>
                    <a:pt x="17708" y="21066"/>
                  </a:lnTo>
                  <a:cubicBezTo>
                    <a:pt x="17519" y="21066"/>
                    <a:pt x="17363" y="20852"/>
                    <a:pt x="17363" y="20594"/>
                  </a:cubicBezTo>
                  <a:lnTo>
                    <a:pt x="17363" y="13981"/>
                  </a:lnTo>
                  <a:lnTo>
                    <a:pt x="14092" y="13981"/>
                  </a:lnTo>
                  <a:lnTo>
                    <a:pt x="14092" y="21135"/>
                  </a:lnTo>
                  <a:cubicBezTo>
                    <a:pt x="14087" y="21393"/>
                    <a:pt x="13935" y="21600"/>
                    <a:pt x="13742" y="21600"/>
                  </a:cubicBezTo>
                  <a:close/>
                </a:path>
              </a:pathLst>
            </a:custGeom>
            <a:solidFill>
              <a:schemeClr val="accent1"/>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12" name="Figure">
              <a:extLst>
                <a:ext uri="{FF2B5EF4-FFF2-40B4-BE49-F238E27FC236}">
                  <a16:creationId xmlns="" xmlns:a16="http://schemas.microsoft.com/office/drawing/2014/main" xmlns:lc="http://schemas.openxmlformats.org/drawingml/2006/lockedCanvas" id="{7E56286E-94BC-4003-8B61-3D89ADC2E798}"/>
                </a:ext>
              </a:extLst>
            </p:cNvPr>
            <p:cNvSpPr/>
            <p:nvPr/>
          </p:nvSpPr>
          <p:spPr>
            <a:xfrm>
              <a:off x="5264558" y="2631443"/>
              <a:ext cx="491551" cy="453007"/>
            </a:xfrm>
            <a:custGeom>
              <a:avLst/>
              <a:gdLst/>
              <a:ahLst/>
              <a:cxnLst>
                <a:cxn ang="0">
                  <a:pos x="wd2" y="hd2"/>
                </a:cxn>
                <a:cxn ang="5400000">
                  <a:pos x="wd2" y="hd2"/>
                </a:cxn>
                <a:cxn ang="10800000">
                  <a:pos x="wd2" y="hd2"/>
                </a:cxn>
                <a:cxn ang="16200000">
                  <a:pos x="wd2" y="hd2"/>
                </a:cxn>
              </a:cxnLst>
              <a:rect l="0" t="0" r="r" b="b"/>
              <a:pathLst>
                <a:path w="21249" h="21577" extrusionOk="0">
                  <a:moveTo>
                    <a:pt x="20139" y="806"/>
                  </a:moveTo>
                  <a:cubicBezTo>
                    <a:pt x="19230" y="244"/>
                    <a:pt x="17655" y="195"/>
                    <a:pt x="16213" y="1906"/>
                  </a:cubicBezTo>
                  <a:cubicBezTo>
                    <a:pt x="15637" y="2590"/>
                    <a:pt x="15149" y="3690"/>
                    <a:pt x="14750" y="5009"/>
                  </a:cubicBezTo>
                  <a:cubicBezTo>
                    <a:pt x="14040" y="4960"/>
                    <a:pt x="13331" y="4862"/>
                    <a:pt x="12687" y="4691"/>
                  </a:cubicBezTo>
                  <a:cubicBezTo>
                    <a:pt x="13685" y="3910"/>
                    <a:pt x="13796" y="3005"/>
                    <a:pt x="13752" y="2566"/>
                  </a:cubicBezTo>
                  <a:cubicBezTo>
                    <a:pt x="13685" y="1295"/>
                    <a:pt x="12222" y="0"/>
                    <a:pt x="10625" y="0"/>
                  </a:cubicBezTo>
                  <a:cubicBezTo>
                    <a:pt x="9028" y="0"/>
                    <a:pt x="7565" y="1295"/>
                    <a:pt x="7498" y="2566"/>
                  </a:cubicBezTo>
                  <a:cubicBezTo>
                    <a:pt x="7476" y="3005"/>
                    <a:pt x="7565" y="3910"/>
                    <a:pt x="8563" y="4691"/>
                  </a:cubicBezTo>
                  <a:cubicBezTo>
                    <a:pt x="7919" y="4838"/>
                    <a:pt x="7210" y="4960"/>
                    <a:pt x="6500" y="5009"/>
                  </a:cubicBezTo>
                  <a:cubicBezTo>
                    <a:pt x="6101" y="3690"/>
                    <a:pt x="5613" y="2590"/>
                    <a:pt x="5037" y="1906"/>
                  </a:cubicBezTo>
                  <a:cubicBezTo>
                    <a:pt x="3595" y="195"/>
                    <a:pt x="2020" y="244"/>
                    <a:pt x="1111" y="806"/>
                  </a:cubicBezTo>
                  <a:cubicBezTo>
                    <a:pt x="246" y="1344"/>
                    <a:pt x="-175" y="2321"/>
                    <a:pt x="69" y="3274"/>
                  </a:cubicBezTo>
                  <a:cubicBezTo>
                    <a:pt x="335" y="4374"/>
                    <a:pt x="1023" y="5278"/>
                    <a:pt x="2020" y="5889"/>
                  </a:cubicBezTo>
                  <a:cubicBezTo>
                    <a:pt x="2952" y="6451"/>
                    <a:pt x="4105" y="6719"/>
                    <a:pt x="5325" y="6793"/>
                  </a:cubicBezTo>
                  <a:cubicBezTo>
                    <a:pt x="6367" y="11167"/>
                    <a:pt x="6766" y="17788"/>
                    <a:pt x="6833" y="20720"/>
                  </a:cubicBezTo>
                  <a:cubicBezTo>
                    <a:pt x="6855" y="21209"/>
                    <a:pt x="7210" y="21600"/>
                    <a:pt x="7653" y="21576"/>
                  </a:cubicBezTo>
                  <a:cubicBezTo>
                    <a:pt x="8097" y="21551"/>
                    <a:pt x="8452" y="21160"/>
                    <a:pt x="8430" y="20671"/>
                  </a:cubicBezTo>
                  <a:cubicBezTo>
                    <a:pt x="8407" y="19548"/>
                    <a:pt x="8163" y="12119"/>
                    <a:pt x="6944" y="6768"/>
                  </a:cubicBezTo>
                  <a:cubicBezTo>
                    <a:pt x="8008" y="6671"/>
                    <a:pt x="9028" y="6451"/>
                    <a:pt x="9938" y="6157"/>
                  </a:cubicBezTo>
                  <a:cubicBezTo>
                    <a:pt x="10181" y="6084"/>
                    <a:pt x="10403" y="5986"/>
                    <a:pt x="10625" y="5864"/>
                  </a:cubicBezTo>
                  <a:cubicBezTo>
                    <a:pt x="10847" y="5962"/>
                    <a:pt x="11069" y="6060"/>
                    <a:pt x="11312" y="6157"/>
                  </a:cubicBezTo>
                  <a:cubicBezTo>
                    <a:pt x="12200" y="6475"/>
                    <a:pt x="13242" y="6695"/>
                    <a:pt x="14306" y="6768"/>
                  </a:cubicBezTo>
                  <a:cubicBezTo>
                    <a:pt x="13087" y="12144"/>
                    <a:pt x="12865" y="19572"/>
                    <a:pt x="12820" y="20671"/>
                  </a:cubicBezTo>
                  <a:cubicBezTo>
                    <a:pt x="12798" y="21160"/>
                    <a:pt x="13153" y="21576"/>
                    <a:pt x="13597" y="21576"/>
                  </a:cubicBezTo>
                  <a:cubicBezTo>
                    <a:pt x="14040" y="21600"/>
                    <a:pt x="14417" y="21209"/>
                    <a:pt x="14417" y="20720"/>
                  </a:cubicBezTo>
                  <a:cubicBezTo>
                    <a:pt x="14484" y="17788"/>
                    <a:pt x="14905" y="11167"/>
                    <a:pt x="15925" y="6793"/>
                  </a:cubicBezTo>
                  <a:cubicBezTo>
                    <a:pt x="17123" y="6719"/>
                    <a:pt x="18298" y="6451"/>
                    <a:pt x="19230" y="5889"/>
                  </a:cubicBezTo>
                  <a:cubicBezTo>
                    <a:pt x="20227" y="5278"/>
                    <a:pt x="20893" y="4374"/>
                    <a:pt x="21181" y="3274"/>
                  </a:cubicBezTo>
                  <a:cubicBezTo>
                    <a:pt x="21425" y="2321"/>
                    <a:pt x="21004" y="1344"/>
                    <a:pt x="20139" y="806"/>
                  </a:cubicBezTo>
                  <a:close/>
                  <a:moveTo>
                    <a:pt x="2797" y="4325"/>
                  </a:moveTo>
                  <a:cubicBezTo>
                    <a:pt x="2176" y="3958"/>
                    <a:pt x="1799" y="3445"/>
                    <a:pt x="1621" y="2810"/>
                  </a:cubicBezTo>
                  <a:cubicBezTo>
                    <a:pt x="1599" y="2663"/>
                    <a:pt x="1710" y="2492"/>
                    <a:pt x="1887" y="2370"/>
                  </a:cubicBezTo>
                  <a:cubicBezTo>
                    <a:pt x="2287" y="2126"/>
                    <a:pt x="3041" y="2175"/>
                    <a:pt x="3861" y="3128"/>
                  </a:cubicBezTo>
                  <a:cubicBezTo>
                    <a:pt x="4216" y="3543"/>
                    <a:pt x="4526" y="4178"/>
                    <a:pt x="4793" y="4985"/>
                  </a:cubicBezTo>
                  <a:cubicBezTo>
                    <a:pt x="4061" y="4862"/>
                    <a:pt x="3351" y="4667"/>
                    <a:pt x="2797" y="4325"/>
                  </a:cubicBezTo>
                  <a:close/>
                  <a:moveTo>
                    <a:pt x="10625" y="3836"/>
                  </a:moveTo>
                  <a:cubicBezTo>
                    <a:pt x="9494" y="3421"/>
                    <a:pt x="9073" y="2932"/>
                    <a:pt x="9095" y="2688"/>
                  </a:cubicBezTo>
                  <a:cubicBezTo>
                    <a:pt x="9117" y="2419"/>
                    <a:pt x="9960" y="1808"/>
                    <a:pt x="10625" y="1808"/>
                  </a:cubicBezTo>
                  <a:cubicBezTo>
                    <a:pt x="11290" y="1808"/>
                    <a:pt x="12133" y="2419"/>
                    <a:pt x="12155" y="2688"/>
                  </a:cubicBezTo>
                  <a:cubicBezTo>
                    <a:pt x="12177" y="2932"/>
                    <a:pt x="11756" y="3445"/>
                    <a:pt x="10625" y="3836"/>
                  </a:cubicBezTo>
                  <a:close/>
                  <a:moveTo>
                    <a:pt x="18476" y="4325"/>
                  </a:moveTo>
                  <a:cubicBezTo>
                    <a:pt x="17899" y="4667"/>
                    <a:pt x="17211" y="4862"/>
                    <a:pt x="16480" y="4960"/>
                  </a:cubicBezTo>
                  <a:cubicBezTo>
                    <a:pt x="16746" y="4154"/>
                    <a:pt x="17056" y="3519"/>
                    <a:pt x="17411" y="3103"/>
                  </a:cubicBezTo>
                  <a:cubicBezTo>
                    <a:pt x="18209" y="2150"/>
                    <a:pt x="18963" y="2101"/>
                    <a:pt x="19385" y="2346"/>
                  </a:cubicBezTo>
                  <a:cubicBezTo>
                    <a:pt x="19584" y="2468"/>
                    <a:pt x="19695" y="2639"/>
                    <a:pt x="19651" y="2786"/>
                  </a:cubicBezTo>
                  <a:cubicBezTo>
                    <a:pt x="19473" y="3445"/>
                    <a:pt x="19096" y="3934"/>
                    <a:pt x="18476" y="4325"/>
                  </a:cubicBezTo>
                  <a:close/>
                </a:path>
              </a:pathLst>
            </a:custGeom>
            <a:solidFill>
              <a:schemeClr val="accent2">
                <a:lumMod val="75000"/>
              </a:schemeClr>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13" name="Figure">
              <a:extLst>
                <a:ext uri="{FF2B5EF4-FFF2-40B4-BE49-F238E27FC236}">
                  <a16:creationId xmlns="" xmlns:a16="http://schemas.microsoft.com/office/drawing/2014/main" xmlns:lc="http://schemas.openxmlformats.org/drawingml/2006/lockedCanvas" id="{B2340358-01BA-46EC-A42B-CF35559AA833}"/>
                </a:ext>
              </a:extLst>
            </p:cNvPr>
            <p:cNvSpPr/>
            <p:nvPr/>
          </p:nvSpPr>
          <p:spPr>
            <a:xfrm>
              <a:off x="4992665" y="2185129"/>
              <a:ext cx="1036270" cy="909558"/>
            </a:xfrm>
            <a:custGeom>
              <a:avLst/>
              <a:gdLst/>
              <a:ahLst/>
              <a:cxnLst>
                <a:cxn ang="0">
                  <a:pos x="wd2" y="hd2"/>
                </a:cxn>
                <a:cxn ang="5400000">
                  <a:pos x="wd2" y="hd2"/>
                </a:cxn>
                <a:cxn ang="10800000">
                  <a:pos x="wd2" y="hd2"/>
                </a:cxn>
                <a:cxn ang="16200000">
                  <a:pos x="wd2" y="hd2"/>
                </a:cxn>
              </a:cxnLst>
              <a:rect l="0" t="0" r="r" b="b"/>
              <a:pathLst>
                <a:path w="21600" h="21576" extrusionOk="0">
                  <a:moveTo>
                    <a:pt x="4074" y="21576"/>
                  </a:moveTo>
                  <a:cubicBezTo>
                    <a:pt x="3850" y="21576"/>
                    <a:pt x="3625" y="21478"/>
                    <a:pt x="3454" y="21296"/>
                  </a:cubicBezTo>
                  <a:cubicBezTo>
                    <a:pt x="1262" y="18984"/>
                    <a:pt x="0" y="15698"/>
                    <a:pt x="0" y="12291"/>
                  </a:cubicBezTo>
                  <a:cubicBezTo>
                    <a:pt x="0" y="5513"/>
                    <a:pt x="4844" y="0"/>
                    <a:pt x="10800" y="0"/>
                  </a:cubicBezTo>
                  <a:cubicBezTo>
                    <a:pt x="16756" y="0"/>
                    <a:pt x="21600" y="5513"/>
                    <a:pt x="21600" y="12291"/>
                  </a:cubicBezTo>
                  <a:cubicBezTo>
                    <a:pt x="21600" y="15698"/>
                    <a:pt x="20402" y="18862"/>
                    <a:pt x="18232" y="21198"/>
                  </a:cubicBezTo>
                  <a:cubicBezTo>
                    <a:pt x="17868" y="21600"/>
                    <a:pt x="17280" y="21576"/>
                    <a:pt x="16938" y="21162"/>
                  </a:cubicBezTo>
                  <a:cubicBezTo>
                    <a:pt x="16585" y="20748"/>
                    <a:pt x="16606" y="20079"/>
                    <a:pt x="16970" y="19689"/>
                  </a:cubicBezTo>
                  <a:cubicBezTo>
                    <a:pt x="18766" y="17742"/>
                    <a:pt x="19761" y="15114"/>
                    <a:pt x="19761" y="12291"/>
                  </a:cubicBezTo>
                  <a:cubicBezTo>
                    <a:pt x="19761" y="6669"/>
                    <a:pt x="15740" y="2093"/>
                    <a:pt x="10800" y="2093"/>
                  </a:cubicBezTo>
                  <a:cubicBezTo>
                    <a:pt x="5860" y="2093"/>
                    <a:pt x="1839" y="6669"/>
                    <a:pt x="1839" y="12291"/>
                  </a:cubicBezTo>
                  <a:cubicBezTo>
                    <a:pt x="1839" y="15114"/>
                    <a:pt x="2887" y="17840"/>
                    <a:pt x="4705" y="19762"/>
                  </a:cubicBezTo>
                  <a:cubicBezTo>
                    <a:pt x="5079" y="20152"/>
                    <a:pt x="5101" y="20821"/>
                    <a:pt x="4748" y="21235"/>
                  </a:cubicBezTo>
                  <a:cubicBezTo>
                    <a:pt x="4566" y="21466"/>
                    <a:pt x="4320" y="21576"/>
                    <a:pt x="4074" y="21576"/>
                  </a:cubicBezTo>
                  <a:close/>
                </a:path>
              </a:pathLst>
            </a:custGeom>
            <a:solidFill>
              <a:schemeClr val="accent4"/>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14" name="Figure">
              <a:extLst>
                <a:ext uri="{FF2B5EF4-FFF2-40B4-BE49-F238E27FC236}">
                  <a16:creationId xmlns="" xmlns:a16="http://schemas.microsoft.com/office/drawing/2014/main" xmlns:lc="http://schemas.openxmlformats.org/drawingml/2006/lockedCanvas" id="{4C20F025-875C-4D01-8BDA-9B34FA353DD7}"/>
                </a:ext>
              </a:extLst>
            </p:cNvPr>
            <p:cNvSpPr/>
            <p:nvPr/>
          </p:nvSpPr>
          <p:spPr>
            <a:xfrm>
              <a:off x="5259427" y="3108538"/>
              <a:ext cx="504284" cy="8618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843"/>
                    <a:pt x="20765" y="21600"/>
                    <a:pt x="19732" y="21600"/>
                  </a:cubicBezTo>
                  <a:lnTo>
                    <a:pt x="1868" y="21600"/>
                  </a:lnTo>
                  <a:cubicBezTo>
                    <a:pt x="835" y="21600"/>
                    <a:pt x="0" y="16714"/>
                    <a:pt x="0" y="10800"/>
                  </a:cubicBezTo>
                  <a:lnTo>
                    <a:pt x="0" y="10800"/>
                  </a:lnTo>
                  <a:cubicBezTo>
                    <a:pt x="0" y="4757"/>
                    <a:pt x="835" y="0"/>
                    <a:pt x="1868" y="0"/>
                  </a:cubicBezTo>
                  <a:lnTo>
                    <a:pt x="19732" y="0"/>
                  </a:lnTo>
                  <a:cubicBezTo>
                    <a:pt x="20787" y="0"/>
                    <a:pt x="21600" y="4757"/>
                    <a:pt x="21600" y="10800"/>
                  </a:cubicBezTo>
                  <a:lnTo>
                    <a:pt x="21600" y="10800"/>
                  </a:lnTo>
                  <a:close/>
                </a:path>
              </a:pathLst>
            </a:custGeom>
            <a:solidFill>
              <a:schemeClr val="accent3"/>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15" name="Figure">
              <a:extLst>
                <a:ext uri="{FF2B5EF4-FFF2-40B4-BE49-F238E27FC236}">
                  <a16:creationId xmlns="" xmlns:a16="http://schemas.microsoft.com/office/drawing/2014/main" xmlns:lc="http://schemas.openxmlformats.org/drawingml/2006/lockedCanvas" id="{CBE1CED8-3918-4A0F-AE8C-5E69C2D2DA63}"/>
                </a:ext>
              </a:extLst>
            </p:cNvPr>
            <p:cNvSpPr/>
            <p:nvPr/>
          </p:nvSpPr>
          <p:spPr>
            <a:xfrm>
              <a:off x="5259427" y="3221399"/>
              <a:ext cx="504284" cy="86708"/>
            </a:xfrm>
            <a:custGeom>
              <a:avLst/>
              <a:gdLst/>
              <a:ahLst/>
              <a:cxnLst>
                <a:cxn ang="0">
                  <a:pos x="wd2" y="hd2"/>
                </a:cxn>
                <a:cxn ang="5400000">
                  <a:pos x="wd2" y="hd2"/>
                </a:cxn>
                <a:cxn ang="10800000">
                  <a:pos x="wd2" y="hd2"/>
                </a:cxn>
                <a:cxn ang="16200000">
                  <a:pos x="wd2" y="hd2"/>
                </a:cxn>
              </a:cxnLst>
              <a:rect l="0" t="0" r="r" b="b"/>
              <a:pathLst>
                <a:path w="21600" h="21475" extrusionOk="0">
                  <a:moveTo>
                    <a:pt x="21600" y="10675"/>
                  </a:moveTo>
                  <a:cubicBezTo>
                    <a:pt x="21600" y="16647"/>
                    <a:pt x="20765" y="21475"/>
                    <a:pt x="19732" y="21475"/>
                  </a:cubicBezTo>
                  <a:lnTo>
                    <a:pt x="1868" y="21475"/>
                  </a:lnTo>
                  <a:cubicBezTo>
                    <a:pt x="835" y="21475"/>
                    <a:pt x="0" y="16647"/>
                    <a:pt x="0" y="10675"/>
                  </a:cubicBezTo>
                  <a:lnTo>
                    <a:pt x="0" y="10675"/>
                  </a:lnTo>
                  <a:cubicBezTo>
                    <a:pt x="0" y="4703"/>
                    <a:pt x="835" y="2"/>
                    <a:pt x="1868" y="2"/>
                  </a:cubicBezTo>
                  <a:lnTo>
                    <a:pt x="19732" y="2"/>
                  </a:lnTo>
                  <a:cubicBezTo>
                    <a:pt x="20787" y="-125"/>
                    <a:pt x="21600" y="4703"/>
                    <a:pt x="21600" y="10675"/>
                  </a:cubicBezTo>
                  <a:lnTo>
                    <a:pt x="21600" y="10675"/>
                  </a:lnTo>
                  <a:close/>
                </a:path>
              </a:pathLst>
            </a:custGeom>
            <a:solidFill>
              <a:schemeClr val="accent3"/>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16" name="Figure">
              <a:extLst>
                <a:ext uri="{FF2B5EF4-FFF2-40B4-BE49-F238E27FC236}">
                  <a16:creationId xmlns="" xmlns:a16="http://schemas.microsoft.com/office/drawing/2014/main" xmlns:lc="http://schemas.openxmlformats.org/drawingml/2006/lockedCanvas" id="{F0CF26EC-168D-4F56-ADD0-229966413E65}"/>
                </a:ext>
              </a:extLst>
            </p:cNvPr>
            <p:cNvSpPr/>
            <p:nvPr/>
          </p:nvSpPr>
          <p:spPr>
            <a:xfrm>
              <a:off x="5259427" y="3329131"/>
              <a:ext cx="504284" cy="86195"/>
            </a:xfrm>
            <a:custGeom>
              <a:avLst/>
              <a:gdLst/>
              <a:ahLst/>
              <a:cxnLst>
                <a:cxn ang="0">
                  <a:pos x="wd2" y="hd2"/>
                </a:cxn>
                <a:cxn ang="5400000">
                  <a:pos x="wd2" y="hd2"/>
                </a:cxn>
                <a:cxn ang="10800000">
                  <a:pos x="wd2" y="hd2"/>
                </a:cxn>
                <a:cxn ang="16200000">
                  <a:pos x="wd2" y="hd2"/>
                </a:cxn>
              </a:cxnLst>
              <a:rect l="0" t="0" r="r" b="b"/>
              <a:pathLst>
                <a:path w="21600" h="21475" extrusionOk="0">
                  <a:moveTo>
                    <a:pt x="21600" y="10739"/>
                  </a:moveTo>
                  <a:cubicBezTo>
                    <a:pt x="21600" y="16746"/>
                    <a:pt x="20765" y="21475"/>
                    <a:pt x="19732" y="21475"/>
                  </a:cubicBezTo>
                  <a:lnTo>
                    <a:pt x="1868" y="21475"/>
                  </a:lnTo>
                  <a:cubicBezTo>
                    <a:pt x="835" y="21475"/>
                    <a:pt x="0" y="16618"/>
                    <a:pt x="0" y="10739"/>
                  </a:cubicBezTo>
                  <a:lnTo>
                    <a:pt x="0" y="10739"/>
                  </a:lnTo>
                  <a:cubicBezTo>
                    <a:pt x="0" y="4732"/>
                    <a:pt x="835" y="3"/>
                    <a:pt x="1868" y="3"/>
                  </a:cubicBezTo>
                  <a:lnTo>
                    <a:pt x="19732" y="3"/>
                  </a:lnTo>
                  <a:cubicBezTo>
                    <a:pt x="20787" y="-125"/>
                    <a:pt x="21600" y="4732"/>
                    <a:pt x="21600" y="10739"/>
                  </a:cubicBezTo>
                  <a:lnTo>
                    <a:pt x="21600" y="10739"/>
                  </a:lnTo>
                  <a:close/>
                </a:path>
              </a:pathLst>
            </a:custGeom>
            <a:solidFill>
              <a:schemeClr val="accent3"/>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17" name="Figure">
              <a:extLst>
                <a:ext uri="{FF2B5EF4-FFF2-40B4-BE49-F238E27FC236}">
                  <a16:creationId xmlns="" xmlns:a16="http://schemas.microsoft.com/office/drawing/2014/main" xmlns:lc="http://schemas.openxmlformats.org/drawingml/2006/lockedCanvas" id="{82CBAC4F-4E93-4165-9C06-EB30F65F682B}"/>
                </a:ext>
              </a:extLst>
            </p:cNvPr>
            <p:cNvSpPr/>
            <p:nvPr/>
          </p:nvSpPr>
          <p:spPr>
            <a:xfrm>
              <a:off x="5351768" y="3441991"/>
              <a:ext cx="316012" cy="13748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3949"/>
                  </a:lnTo>
                  <a:cubicBezTo>
                    <a:pt x="0" y="13701"/>
                    <a:pt x="3436" y="21600"/>
                    <a:pt x="7679" y="21600"/>
                  </a:cubicBezTo>
                  <a:lnTo>
                    <a:pt x="13921" y="21600"/>
                  </a:lnTo>
                  <a:cubicBezTo>
                    <a:pt x="18164" y="21600"/>
                    <a:pt x="21600" y="13701"/>
                    <a:pt x="21600" y="3949"/>
                  </a:cubicBezTo>
                  <a:lnTo>
                    <a:pt x="21600" y="0"/>
                  </a:lnTo>
                  <a:lnTo>
                    <a:pt x="0" y="0"/>
                  </a:lnTo>
                  <a:close/>
                </a:path>
              </a:pathLst>
            </a:custGeom>
            <a:solidFill>
              <a:schemeClr val="accent1"/>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18" name="Figure">
              <a:extLst>
                <a:ext uri="{FF2B5EF4-FFF2-40B4-BE49-F238E27FC236}">
                  <a16:creationId xmlns="" xmlns:a16="http://schemas.microsoft.com/office/drawing/2014/main" xmlns:lc="http://schemas.openxmlformats.org/drawingml/2006/lockedCanvas" id="{5D553764-D6E2-4B50-94E2-7BEDBE53EFC6}"/>
                </a:ext>
              </a:extLst>
            </p:cNvPr>
            <p:cNvSpPr/>
            <p:nvPr/>
          </p:nvSpPr>
          <p:spPr>
            <a:xfrm>
              <a:off x="6105885" y="2718654"/>
              <a:ext cx="251373" cy="77464"/>
            </a:xfrm>
            <a:custGeom>
              <a:avLst/>
              <a:gdLst/>
              <a:ahLst/>
              <a:cxnLst>
                <a:cxn ang="0">
                  <a:pos x="wd2" y="hd2"/>
                </a:cxn>
                <a:cxn ang="5400000">
                  <a:pos x="wd2" y="hd2"/>
                </a:cxn>
                <a:cxn ang="10800000">
                  <a:pos x="wd2" y="hd2"/>
                </a:cxn>
                <a:cxn ang="16200000">
                  <a:pos x="wd2" y="hd2"/>
                </a:cxn>
              </a:cxnLst>
              <a:rect l="0" t="0" r="r" b="b"/>
              <a:pathLst>
                <a:path w="21600" h="21600" extrusionOk="0">
                  <a:moveTo>
                    <a:pt x="18294" y="21600"/>
                  </a:moveTo>
                  <a:cubicBezTo>
                    <a:pt x="18294" y="21600"/>
                    <a:pt x="18294" y="21600"/>
                    <a:pt x="18294" y="21600"/>
                  </a:cubicBezTo>
                  <a:lnTo>
                    <a:pt x="3306" y="21457"/>
                  </a:lnTo>
                  <a:cubicBezTo>
                    <a:pt x="1499" y="21457"/>
                    <a:pt x="0" y="16593"/>
                    <a:pt x="0" y="10728"/>
                  </a:cubicBezTo>
                  <a:cubicBezTo>
                    <a:pt x="0" y="4864"/>
                    <a:pt x="1499" y="0"/>
                    <a:pt x="3306" y="0"/>
                  </a:cubicBezTo>
                  <a:cubicBezTo>
                    <a:pt x="3306" y="0"/>
                    <a:pt x="3306" y="0"/>
                    <a:pt x="3306" y="0"/>
                  </a:cubicBezTo>
                  <a:lnTo>
                    <a:pt x="18294" y="143"/>
                  </a:lnTo>
                  <a:cubicBezTo>
                    <a:pt x="20101" y="143"/>
                    <a:pt x="21600" y="5007"/>
                    <a:pt x="21600" y="10872"/>
                  </a:cubicBezTo>
                  <a:cubicBezTo>
                    <a:pt x="21600" y="16736"/>
                    <a:pt x="20101" y="21600"/>
                    <a:pt x="18294" y="21600"/>
                  </a:cubicBezTo>
                  <a:close/>
                </a:path>
              </a:pathLst>
            </a:custGeom>
            <a:solidFill>
              <a:schemeClr val="accent4"/>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19" name="Figure">
              <a:extLst>
                <a:ext uri="{FF2B5EF4-FFF2-40B4-BE49-F238E27FC236}">
                  <a16:creationId xmlns="" xmlns:a16="http://schemas.microsoft.com/office/drawing/2014/main" xmlns:lc="http://schemas.openxmlformats.org/drawingml/2006/lockedCanvas" id="{59C37409-9915-4E93-95AC-8EFAD4218187}"/>
                </a:ext>
              </a:extLst>
            </p:cNvPr>
            <p:cNvSpPr/>
            <p:nvPr/>
          </p:nvSpPr>
          <p:spPr>
            <a:xfrm>
              <a:off x="4654082" y="2718654"/>
              <a:ext cx="255990" cy="77464"/>
            </a:xfrm>
            <a:custGeom>
              <a:avLst/>
              <a:gdLst/>
              <a:ahLst/>
              <a:cxnLst>
                <a:cxn ang="0">
                  <a:pos x="wd2" y="hd2"/>
                </a:cxn>
                <a:cxn ang="5400000">
                  <a:pos x="wd2" y="hd2"/>
                </a:cxn>
                <a:cxn ang="10800000">
                  <a:pos x="wd2" y="hd2"/>
                </a:cxn>
                <a:cxn ang="16200000">
                  <a:pos x="wd2" y="hd2"/>
                </a:cxn>
              </a:cxnLst>
              <a:rect l="0" t="0" r="r" b="b"/>
              <a:pathLst>
                <a:path w="21600" h="21600" extrusionOk="0">
                  <a:moveTo>
                    <a:pt x="18354" y="21600"/>
                  </a:moveTo>
                  <a:cubicBezTo>
                    <a:pt x="18354" y="21600"/>
                    <a:pt x="18354" y="21600"/>
                    <a:pt x="18354" y="21600"/>
                  </a:cubicBezTo>
                  <a:lnTo>
                    <a:pt x="3246" y="21457"/>
                  </a:lnTo>
                  <a:cubicBezTo>
                    <a:pt x="1472" y="21457"/>
                    <a:pt x="0" y="16593"/>
                    <a:pt x="0" y="10728"/>
                  </a:cubicBezTo>
                  <a:cubicBezTo>
                    <a:pt x="0" y="4864"/>
                    <a:pt x="1472" y="0"/>
                    <a:pt x="3246" y="0"/>
                  </a:cubicBezTo>
                  <a:cubicBezTo>
                    <a:pt x="3246" y="0"/>
                    <a:pt x="3246" y="0"/>
                    <a:pt x="3246" y="0"/>
                  </a:cubicBezTo>
                  <a:lnTo>
                    <a:pt x="18354" y="143"/>
                  </a:lnTo>
                  <a:cubicBezTo>
                    <a:pt x="20128" y="143"/>
                    <a:pt x="21600" y="5007"/>
                    <a:pt x="21600" y="10872"/>
                  </a:cubicBezTo>
                  <a:cubicBezTo>
                    <a:pt x="21600" y="16736"/>
                    <a:pt x="20128" y="21600"/>
                    <a:pt x="18354" y="21600"/>
                  </a:cubicBezTo>
                  <a:close/>
                </a:path>
              </a:pathLst>
            </a:custGeom>
            <a:solidFill>
              <a:schemeClr val="accent4"/>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20" name="Figure">
              <a:extLst>
                <a:ext uri="{FF2B5EF4-FFF2-40B4-BE49-F238E27FC236}">
                  <a16:creationId xmlns="" xmlns:a16="http://schemas.microsoft.com/office/drawing/2014/main" xmlns:lc="http://schemas.openxmlformats.org/drawingml/2006/lockedCanvas" id="{D211C137-1646-4A80-8706-D8F3E00A4530}"/>
                </a:ext>
              </a:extLst>
            </p:cNvPr>
            <p:cNvSpPr/>
            <p:nvPr/>
          </p:nvSpPr>
          <p:spPr>
            <a:xfrm>
              <a:off x="5469759" y="1867066"/>
              <a:ext cx="76952" cy="241112"/>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0800" y="21600"/>
                    <a:pt x="10800" y="21600"/>
                    <a:pt x="10800" y="21600"/>
                  </a:cubicBezTo>
                  <a:cubicBezTo>
                    <a:pt x="4752" y="21600"/>
                    <a:pt x="0" y="20037"/>
                    <a:pt x="0" y="18153"/>
                  </a:cubicBezTo>
                  <a:lnTo>
                    <a:pt x="0" y="3447"/>
                  </a:lnTo>
                  <a:cubicBezTo>
                    <a:pt x="0" y="1563"/>
                    <a:pt x="4896" y="0"/>
                    <a:pt x="10800" y="0"/>
                  </a:cubicBezTo>
                  <a:cubicBezTo>
                    <a:pt x="10800" y="0"/>
                    <a:pt x="10800" y="0"/>
                    <a:pt x="10800" y="0"/>
                  </a:cubicBezTo>
                  <a:cubicBezTo>
                    <a:pt x="16704" y="0"/>
                    <a:pt x="21600" y="1563"/>
                    <a:pt x="21600" y="3447"/>
                  </a:cubicBezTo>
                  <a:lnTo>
                    <a:pt x="21600" y="18153"/>
                  </a:lnTo>
                  <a:cubicBezTo>
                    <a:pt x="21600" y="20037"/>
                    <a:pt x="16704" y="21600"/>
                    <a:pt x="10800" y="21600"/>
                  </a:cubicBezTo>
                  <a:close/>
                </a:path>
              </a:pathLst>
            </a:custGeom>
            <a:solidFill>
              <a:schemeClr val="accent4"/>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21" name="Figure">
              <a:extLst>
                <a:ext uri="{FF2B5EF4-FFF2-40B4-BE49-F238E27FC236}">
                  <a16:creationId xmlns="" xmlns:a16="http://schemas.microsoft.com/office/drawing/2014/main" xmlns:lc="http://schemas.openxmlformats.org/drawingml/2006/lockedCanvas" id="{D096A456-4574-44CF-BA8E-1CD9D8106243}"/>
                </a:ext>
              </a:extLst>
            </p:cNvPr>
            <p:cNvSpPr/>
            <p:nvPr/>
          </p:nvSpPr>
          <p:spPr>
            <a:xfrm>
              <a:off x="5946854" y="2123568"/>
              <a:ext cx="185965" cy="185580"/>
            </a:xfrm>
            <a:custGeom>
              <a:avLst/>
              <a:gdLst/>
              <a:ahLst/>
              <a:cxnLst>
                <a:cxn ang="0">
                  <a:pos x="wd2" y="hd2"/>
                </a:cxn>
                <a:cxn ang="5400000">
                  <a:pos x="wd2" y="hd2"/>
                </a:cxn>
                <a:cxn ang="10800000">
                  <a:pos x="wd2" y="hd2"/>
                </a:cxn>
                <a:cxn ang="16200000">
                  <a:pos x="wd2" y="hd2"/>
                </a:cxn>
              </a:cxnLst>
              <a:rect l="0" t="0" r="r" b="b"/>
              <a:pathLst>
                <a:path w="20769" h="21176" extrusionOk="0">
                  <a:moveTo>
                    <a:pt x="4283" y="21176"/>
                  </a:moveTo>
                  <a:cubicBezTo>
                    <a:pt x="3195" y="21176"/>
                    <a:pt x="2106" y="20766"/>
                    <a:pt x="1247" y="19888"/>
                  </a:cubicBezTo>
                  <a:cubicBezTo>
                    <a:pt x="-415" y="18191"/>
                    <a:pt x="-415" y="15381"/>
                    <a:pt x="1247" y="13683"/>
                  </a:cubicBezTo>
                  <a:lnTo>
                    <a:pt x="13450" y="1274"/>
                  </a:lnTo>
                  <a:cubicBezTo>
                    <a:pt x="15112" y="-424"/>
                    <a:pt x="17862" y="-424"/>
                    <a:pt x="19523" y="1274"/>
                  </a:cubicBezTo>
                  <a:cubicBezTo>
                    <a:pt x="21185" y="2971"/>
                    <a:pt x="21185" y="5781"/>
                    <a:pt x="19523" y="7478"/>
                  </a:cubicBezTo>
                  <a:lnTo>
                    <a:pt x="7320" y="19888"/>
                  </a:lnTo>
                  <a:cubicBezTo>
                    <a:pt x="6518" y="20766"/>
                    <a:pt x="5372" y="21176"/>
                    <a:pt x="4283" y="21176"/>
                  </a:cubicBezTo>
                  <a:close/>
                </a:path>
              </a:pathLst>
            </a:custGeom>
            <a:solidFill>
              <a:schemeClr val="accent4"/>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22" name="Figure">
              <a:extLst>
                <a:ext uri="{FF2B5EF4-FFF2-40B4-BE49-F238E27FC236}">
                  <a16:creationId xmlns="" xmlns:a16="http://schemas.microsoft.com/office/drawing/2014/main" xmlns:lc="http://schemas.openxmlformats.org/drawingml/2006/lockedCanvas" id="{2735CCD3-CF18-41FE-B114-D8B469FA8A1D}"/>
                </a:ext>
              </a:extLst>
            </p:cNvPr>
            <p:cNvSpPr/>
            <p:nvPr/>
          </p:nvSpPr>
          <p:spPr>
            <a:xfrm>
              <a:off x="4879803" y="2174869"/>
              <a:ext cx="185452" cy="185067"/>
            </a:xfrm>
            <a:custGeom>
              <a:avLst/>
              <a:gdLst/>
              <a:ahLst/>
              <a:cxnLst>
                <a:cxn ang="0">
                  <a:pos x="wd2" y="hd2"/>
                </a:cxn>
                <a:cxn ang="5400000">
                  <a:pos x="wd2" y="hd2"/>
                </a:cxn>
                <a:cxn ang="10800000">
                  <a:pos x="wd2" y="hd2"/>
                </a:cxn>
                <a:cxn ang="16200000">
                  <a:pos x="wd2" y="hd2"/>
                </a:cxn>
              </a:cxnLst>
              <a:rect l="0" t="0" r="r" b="b"/>
              <a:pathLst>
                <a:path w="20767" h="21174" extrusionOk="0">
                  <a:moveTo>
                    <a:pt x="16473" y="21174"/>
                  </a:moveTo>
                  <a:cubicBezTo>
                    <a:pt x="15382" y="21174"/>
                    <a:pt x="14290" y="20763"/>
                    <a:pt x="13429" y="19883"/>
                  </a:cubicBezTo>
                  <a:lnTo>
                    <a:pt x="1250" y="7498"/>
                  </a:lnTo>
                  <a:cubicBezTo>
                    <a:pt x="-416" y="5796"/>
                    <a:pt x="-416" y="2978"/>
                    <a:pt x="1250" y="1276"/>
                  </a:cubicBezTo>
                  <a:cubicBezTo>
                    <a:pt x="2916" y="-426"/>
                    <a:pt x="5673" y="-426"/>
                    <a:pt x="7339" y="1276"/>
                  </a:cubicBezTo>
                  <a:lnTo>
                    <a:pt x="19518" y="13661"/>
                  </a:lnTo>
                  <a:cubicBezTo>
                    <a:pt x="21184" y="15363"/>
                    <a:pt x="21184" y="18181"/>
                    <a:pt x="19518" y="19883"/>
                  </a:cubicBezTo>
                  <a:cubicBezTo>
                    <a:pt x="18714" y="20763"/>
                    <a:pt x="17565" y="21174"/>
                    <a:pt x="16473" y="21174"/>
                  </a:cubicBezTo>
                  <a:close/>
                </a:path>
              </a:pathLst>
            </a:custGeom>
            <a:solidFill>
              <a:schemeClr val="accent4"/>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23" name="Figure">
              <a:extLst>
                <a:ext uri="{FF2B5EF4-FFF2-40B4-BE49-F238E27FC236}">
                  <a16:creationId xmlns="" xmlns:a16="http://schemas.microsoft.com/office/drawing/2014/main" xmlns:lc="http://schemas.openxmlformats.org/drawingml/2006/lockedCanvas" id="{E213CAFC-FF33-467B-9952-F167B2FBFE40}"/>
                </a:ext>
              </a:extLst>
            </p:cNvPr>
            <p:cNvSpPr/>
            <p:nvPr/>
          </p:nvSpPr>
          <p:spPr>
            <a:xfrm>
              <a:off x="3022726" y="3159838"/>
              <a:ext cx="1598388" cy="1346639"/>
            </a:xfrm>
            <a:custGeom>
              <a:avLst/>
              <a:gdLst/>
              <a:ahLst/>
              <a:cxnLst>
                <a:cxn ang="0">
                  <a:pos x="wd2" y="hd2"/>
                </a:cxn>
                <a:cxn ang="5400000">
                  <a:pos x="wd2" y="hd2"/>
                </a:cxn>
                <a:cxn ang="10800000">
                  <a:pos x="wd2" y="hd2"/>
                </a:cxn>
                <a:cxn ang="16200000">
                  <a:pos x="wd2" y="hd2"/>
                </a:cxn>
              </a:cxnLst>
              <a:rect l="0" t="0" r="r" b="b"/>
              <a:pathLst>
                <a:path w="21130" h="21600" extrusionOk="0">
                  <a:moveTo>
                    <a:pt x="12917" y="21600"/>
                  </a:moveTo>
                  <a:cubicBezTo>
                    <a:pt x="12632" y="21600"/>
                    <a:pt x="12347" y="21559"/>
                    <a:pt x="12063" y="21485"/>
                  </a:cubicBezTo>
                  <a:cubicBezTo>
                    <a:pt x="11032" y="21213"/>
                    <a:pt x="10157" y="20464"/>
                    <a:pt x="9587" y="19387"/>
                  </a:cubicBezTo>
                  <a:cubicBezTo>
                    <a:pt x="9126" y="18514"/>
                    <a:pt x="8916" y="17510"/>
                    <a:pt x="8977" y="16498"/>
                  </a:cubicBezTo>
                  <a:cubicBezTo>
                    <a:pt x="8346" y="16729"/>
                    <a:pt x="7661" y="16762"/>
                    <a:pt x="7003" y="16581"/>
                  </a:cubicBezTo>
                  <a:cubicBezTo>
                    <a:pt x="5945" y="16301"/>
                    <a:pt x="5044" y="15511"/>
                    <a:pt x="4487" y="14400"/>
                  </a:cubicBezTo>
                  <a:cubicBezTo>
                    <a:pt x="4026" y="14474"/>
                    <a:pt x="3558" y="14458"/>
                    <a:pt x="3097" y="14334"/>
                  </a:cubicBezTo>
                  <a:cubicBezTo>
                    <a:pt x="2066" y="14063"/>
                    <a:pt x="1185" y="13322"/>
                    <a:pt x="622" y="12244"/>
                  </a:cubicBezTo>
                  <a:cubicBezTo>
                    <a:pt x="52" y="11166"/>
                    <a:pt x="-131" y="9883"/>
                    <a:pt x="93" y="8640"/>
                  </a:cubicBezTo>
                  <a:cubicBezTo>
                    <a:pt x="405" y="6912"/>
                    <a:pt x="1463" y="5563"/>
                    <a:pt x="2839" y="5077"/>
                  </a:cubicBezTo>
                  <a:cubicBezTo>
                    <a:pt x="2853" y="4880"/>
                    <a:pt x="2880" y="4690"/>
                    <a:pt x="2914" y="4501"/>
                  </a:cubicBezTo>
                  <a:cubicBezTo>
                    <a:pt x="3307" y="2320"/>
                    <a:pt x="4928" y="741"/>
                    <a:pt x="6766" y="741"/>
                  </a:cubicBezTo>
                  <a:cubicBezTo>
                    <a:pt x="7051" y="741"/>
                    <a:pt x="7336" y="782"/>
                    <a:pt x="7621" y="856"/>
                  </a:cubicBezTo>
                  <a:cubicBezTo>
                    <a:pt x="7716" y="880"/>
                    <a:pt x="7810" y="913"/>
                    <a:pt x="7905" y="946"/>
                  </a:cubicBezTo>
                  <a:cubicBezTo>
                    <a:pt x="8584" y="329"/>
                    <a:pt x="9411" y="0"/>
                    <a:pt x="10259" y="0"/>
                  </a:cubicBezTo>
                  <a:cubicBezTo>
                    <a:pt x="10544" y="0"/>
                    <a:pt x="10828" y="41"/>
                    <a:pt x="11113" y="115"/>
                  </a:cubicBezTo>
                  <a:cubicBezTo>
                    <a:pt x="11886" y="321"/>
                    <a:pt x="12592" y="806"/>
                    <a:pt x="13134" y="1506"/>
                  </a:cubicBezTo>
                  <a:cubicBezTo>
                    <a:pt x="13867" y="1152"/>
                    <a:pt x="14674" y="1070"/>
                    <a:pt x="15447" y="1275"/>
                  </a:cubicBezTo>
                  <a:cubicBezTo>
                    <a:pt x="17183" y="1736"/>
                    <a:pt x="18431" y="3538"/>
                    <a:pt x="18539" y="5653"/>
                  </a:cubicBezTo>
                  <a:cubicBezTo>
                    <a:pt x="20384" y="6468"/>
                    <a:pt x="21469" y="8805"/>
                    <a:pt x="21035" y="11183"/>
                  </a:cubicBezTo>
                  <a:cubicBezTo>
                    <a:pt x="20893" y="11956"/>
                    <a:pt x="20608" y="12664"/>
                    <a:pt x="20187" y="13256"/>
                  </a:cubicBezTo>
                  <a:cubicBezTo>
                    <a:pt x="20682" y="14293"/>
                    <a:pt x="20845" y="15519"/>
                    <a:pt x="20635" y="16696"/>
                  </a:cubicBezTo>
                  <a:cubicBezTo>
                    <a:pt x="20241" y="18876"/>
                    <a:pt x="18621" y="20456"/>
                    <a:pt x="16783" y="20456"/>
                  </a:cubicBezTo>
                  <a:cubicBezTo>
                    <a:pt x="16783" y="20456"/>
                    <a:pt x="16783" y="20456"/>
                    <a:pt x="16783" y="20456"/>
                  </a:cubicBezTo>
                  <a:cubicBezTo>
                    <a:pt x="16498" y="20456"/>
                    <a:pt x="16213" y="20415"/>
                    <a:pt x="15928" y="20341"/>
                  </a:cubicBezTo>
                  <a:cubicBezTo>
                    <a:pt x="15847" y="20316"/>
                    <a:pt x="15759" y="20292"/>
                    <a:pt x="15677" y="20259"/>
                  </a:cubicBezTo>
                  <a:cubicBezTo>
                    <a:pt x="14931" y="21115"/>
                    <a:pt x="13948" y="21600"/>
                    <a:pt x="12917" y="21600"/>
                  </a:cubicBezTo>
                  <a:close/>
                  <a:moveTo>
                    <a:pt x="9662" y="14836"/>
                  </a:moveTo>
                  <a:cubicBezTo>
                    <a:pt x="9777" y="14836"/>
                    <a:pt x="9886" y="14885"/>
                    <a:pt x="9981" y="14968"/>
                  </a:cubicBezTo>
                  <a:cubicBezTo>
                    <a:pt x="10150" y="15132"/>
                    <a:pt x="10211" y="15404"/>
                    <a:pt x="10143" y="15651"/>
                  </a:cubicBezTo>
                  <a:cubicBezTo>
                    <a:pt x="10103" y="15791"/>
                    <a:pt x="10076" y="15914"/>
                    <a:pt x="10048" y="16046"/>
                  </a:cubicBezTo>
                  <a:cubicBezTo>
                    <a:pt x="9879" y="16976"/>
                    <a:pt x="10021" y="17922"/>
                    <a:pt x="10442" y="18720"/>
                  </a:cubicBezTo>
                  <a:cubicBezTo>
                    <a:pt x="10862" y="19518"/>
                    <a:pt x="11513" y="20069"/>
                    <a:pt x="12280" y="20275"/>
                  </a:cubicBezTo>
                  <a:cubicBezTo>
                    <a:pt x="12490" y="20333"/>
                    <a:pt x="12700" y="20357"/>
                    <a:pt x="12910" y="20357"/>
                  </a:cubicBezTo>
                  <a:cubicBezTo>
                    <a:pt x="13765" y="20357"/>
                    <a:pt x="14572" y="19905"/>
                    <a:pt x="15128" y="19115"/>
                  </a:cubicBezTo>
                  <a:cubicBezTo>
                    <a:pt x="15270" y="18917"/>
                    <a:pt x="15494" y="18843"/>
                    <a:pt x="15698" y="18942"/>
                  </a:cubicBezTo>
                  <a:cubicBezTo>
                    <a:pt x="15840" y="19008"/>
                    <a:pt x="15983" y="19066"/>
                    <a:pt x="16132" y="19099"/>
                  </a:cubicBezTo>
                  <a:cubicBezTo>
                    <a:pt x="16342" y="19156"/>
                    <a:pt x="16552" y="19181"/>
                    <a:pt x="16762" y="19181"/>
                  </a:cubicBezTo>
                  <a:cubicBezTo>
                    <a:pt x="18126" y="19181"/>
                    <a:pt x="19326" y="18004"/>
                    <a:pt x="19618" y="16391"/>
                  </a:cubicBezTo>
                  <a:cubicBezTo>
                    <a:pt x="19801" y="15387"/>
                    <a:pt x="19618" y="14342"/>
                    <a:pt x="19109" y="13511"/>
                  </a:cubicBezTo>
                  <a:cubicBezTo>
                    <a:pt x="18953" y="13256"/>
                    <a:pt x="18980" y="12911"/>
                    <a:pt x="19170" y="12697"/>
                  </a:cubicBezTo>
                  <a:cubicBezTo>
                    <a:pt x="19597" y="12203"/>
                    <a:pt x="19889" y="11578"/>
                    <a:pt x="20018" y="10878"/>
                  </a:cubicBezTo>
                  <a:cubicBezTo>
                    <a:pt x="20357" y="8994"/>
                    <a:pt x="19421" y="7151"/>
                    <a:pt x="17881" y="6673"/>
                  </a:cubicBezTo>
                  <a:cubicBezTo>
                    <a:pt x="17651" y="6599"/>
                    <a:pt x="17488" y="6344"/>
                    <a:pt x="17502" y="6048"/>
                  </a:cubicBezTo>
                  <a:cubicBezTo>
                    <a:pt x="17556" y="4328"/>
                    <a:pt x="16593" y="2814"/>
                    <a:pt x="15203" y="2444"/>
                  </a:cubicBezTo>
                  <a:cubicBezTo>
                    <a:pt x="14531" y="2263"/>
                    <a:pt x="13819" y="2378"/>
                    <a:pt x="13209" y="2773"/>
                  </a:cubicBezTo>
                  <a:cubicBezTo>
                    <a:pt x="12992" y="2913"/>
                    <a:pt x="12720" y="2839"/>
                    <a:pt x="12565" y="2600"/>
                  </a:cubicBezTo>
                  <a:cubicBezTo>
                    <a:pt x="12144" y="1934"/>
                    <a:pt x="11540" y="1473"/>
                    <a:pt x="10869" y="1292"/>
                  </a:cubicBezTo>
                  <a:cubicBezTo>
                    <a:pt x="10659" y="1234"/>
                    <a:pt x="10449" y="1210"/>
                    <a:pt x="10238" y="1210"/>
                  </a:cubicBezTo>
                  <a:cubicBezTo>
                    <a:pt x="9533" y="1210"/>
                    <a:pt x="8855" y="1522"/>
                    <a:pt x="8319" y="2082"/>
                  </a:cubicBezTo>
                  <a:cubicBezTo>
                    <a:pt x="8177" y="2230"/>
                    <a:pt x="7980" y="2271"/>
                    <a:pt x="7804" y="2189"/>
                  </a:cubicBezTo>
                  <a:cubicBezTo>
                    <a:pt x="7668" y="2123"/>
                    <a:pt x="7526" y="2074"/>
                    <a:pt x="7376" y="2032"/>
                  </a:cubicBezTo>
                  <a:cubicBezTo>
                    <a:pt x="7166" y="1975"/>
                    <a:pt x="6956" y="1950"/>
                    <a:pt x="6746" y="1950"/>
                  </a:cubicBezTo>
                  <a:cubicBezTo>
                    <a:pt x="5383" y="1950"/>
                    <a:pt x="4182" y="3127"/>
                    <a:pt x="3891" y="4740"/>
                  </a:cubicBezTo>
                  <a:cubicBezTo>
                    <a:pt x="3843" y="5003"/>
                    <a:pt x="3823" y="5266"/>
                    <a:pt x="3823" y="5538"/>
                  </a:cubicBezTo>
                  <a:cubicBezTo>
                    <a:pt x="3823" y="5834"/>
                    <a:pt x="3646" y="6097"/>
                    <a:pt x="3402" y="6147"/>
                  </a:cubicBezTo>
                  <a:cubicBezTo>
                    <a:pt x="2236" y="6402"/>
                    <a:pt x="1320" y="7480"/>
                    <a:pt x="1063" y="8879"/>
                  </a:cubicBezTo>
                  <a:cubicBezTo>
                    <a:pt x="893" y="9808"/>
                    <a:pt x="1035" y="10755"/>
                    <a:pt x="1456" y="11553"/>
                  </a:cubicBezTo>
                  <a:cubicBezTo>
                    <a:pt x="1876" y="12351"/>
                    <a:pt x="2527" y="12902"/>
                    <a:pt x="3294" y="13108"/>
                  </a:cubicBezTo>
                  <a:cubicBezTo>
                    <a:pt x="3728" y="13223"/>
                    <a:pt x="4182" y="13215"/>
                    <a:pt x="4609" y="13092"/>
                  </a:cubicBezTo>
                  <a:cubicBezTo>
                    <a:pt x="4840" y="13026"/>
                    <a:pt x="5084" y="13157"/>
                    <a:pt x="5186" y="13421"/>
                  </a:cubicBezTo>
                  <a:cubicBezTo>
                    <a:pt x="5579" y="14408"/>
                    <a:pt x="6312" y="15116"/>
                    <a:pt x="7193" y="15346"/>
                  </a:cubicBezTo>
                  <a:cubicBezTo>
                    <a:pt x="7404" y="15404"/>
                    <a:pt x="7614" y="15429"/>
                    <a:pt x="7824" y="15429"/>
                  </a:cubicBezTo>
                  <a:cubicBezTo>
                    <a:pt x="8367" y="15429"/>
                    <a:pt x="8902" y="15239"/>
                    <a:pt x="9370" y="14894"/>
                  </a:cubicBezTo>
                  <a:cubicBezTo>
                    <a:pt x="9479" y="14861"/>
                    <a:pt x="9574" y="14836"/>
                    <a:pt x="9662" y="14836"/>
                  </a:cubicBezTo>
                  <a:close/>
                </a:path>
              </a:pathLst>
            </a:custGeom>
            <a:solidFill>
              <a:schemeClr val="accent6"/>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24" name="Figure">
              <a:extLst>
                <a:ext uri="{FF2B5EF4-FFF2-40B4-BE49-F238E27FC236}">
                  <a16:creationId xmlns="" xmlns:a16="http://schemas.microsoft.com/office/drawing/2014/main" xmlns:lc="http://schemas.openxmlformats.org/drawingml/2006/lockedCanvas" id="{A9030C5C-212F-4582-9AD3-87EBF19C8815}"/>
                </a:ext>
              </a:extLst>
            </p:cNvPr>
            <p:cNvSpPr/>
            <p:nvPr/>
          </p:nvSpPr>
          <p:spPr>
            <a:xfrm>
              <a:off x="3284359" y="2872556"/>
              <a:ext cx="192974" cy="266805"/>
            </a:xfrm>
            <a:custGeom>
              <a:avLst/>
              <a:gdLst/>
              <a:ahLst/>
              <a:cxnLst>
                <a:cxn ang="0">
                  <a:pos x="wd2" y="hd2"/>
                </a:cxn>
                <a:cxn ang="5400000">
                  <a:pos x="wd2" y="hd2"/>
                </a:cxn>
                <a:cxn ang="10800000">
                  <a:pos x="wd2" y="hd2"/>
                </a:cxn>
                <a:cxn ang="16200000">
                  <a:pos x="wd2" y="hd2"/>
                </a:cxn>
              </a:cxnLst>
              <a:rect l="0" t="0" r="r" b="b"/>
              <a:pathLst>
                <a:path w="20415" h="21156" extrusionOk="0">
                  <a:moveTo>
                    <a:pt x="16340" y="21156"/>
                  </a:moveTo>
                  <a:cubicBezTo>
                    <a:pt x="14983" y="21156"/>
                    <a:pt x="13626" y="20627"/>
                    <a:pt x="12866" y="19692"/>
                  </a:cubicBezTo>
                  <a:lnTo>
                    <a:pt x="601" y="4641"/>
                  </a:lnTo>
                  <a:cubicBezTo>
                    <a:pt x="-593" y="3217"/>
                    <a:pt x="58" y="1305"/>
                    <a:pt x="1958" y="451"/>
                  </a:cubicBezTo>
                  <a:cubicBezTo>
                    <a:pt x="3857" y="-444"/>
                    <a:pt x="6408" y="44"/>
                    <a:pt x="7548" y="1468"/>
                  </a:cubicBezTo>
                  <a:lnTo>
                    <a:pt x="19813" y="16519"/>
                  </a:lnTo>
                  <a:cubicBezTo>
                    <a:pt x="21007" y="17942"/>
                    <a:pt x="20356" y="19854"/>
                    <a:pt x="18456" y="20709"/>
                  </a:cubicBezTo>
                  <a:cubicBezTo>
                    <a:pt x="17805" y="21034"/>
                    <a:pt x="17099" y="21156"/>
                    <a:pt x="16340" y="21156"/>
                  </a:cubicBezTo>
                  <a:close/>
                </a:path>
              </a:pathLst>
            </a:custGeom>
            <a:solidFill>
              <a:schemeClr val="accent5"/>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25" name="Figure">
              <a:extLst>
                <a:ext uri="{FF2B5EF4-FFF2-40B4-BE49-F238E27FC236}">
                  <a16:creationId xmlns="" xmlns:a16="http://schemas.microsoft.com/office/drawing/2014/main" xmlns:lc="http://schemas.openxmlformats.org/drawingml/2006/lockedCanvas" id="{6FC4CC24-2166-421A-A6AE-FC361205C875}"/>
                </a:ext>
              </a:extLst>
            </p:cNvPr>
            <p:cNvSpPr/>
            <p:nvPr/>
          </p:nvSpPr>
          <p:spPr>
            <a:xfrm>
              <a:off x="3961525" y="2810995"/>
              <a:ext cx="116046" cy="297597"/>
            </a:xfrm>
            <a:custGeom>
              <a:avLst/>
              <a:gdLst/>
              <a:ahLst/>
              <a:cxnLst>
                <a:cxn ang="0">
                  <a:pos x="wd2" y="hd2"/>
                </a:cxn>
                <a:cxn ang="5400000">
                  <a:pos x="wd2" y="hd2"/>
                </a:cxn>
                <a:cxn ang="10800000">
                  <a:pos x="wd2" y="hd2"/>
                </a:cxn>
                <a:cxn ang="16200000">
                  <a:pos x="wd2" y="hd2"/>
                </a:cxn>
              </a:cxnLst>
              <a:rect l="0" t="0" r="r" b="b"/>
              <a:pathLst>
                <a:path w="20530" h="21383" extrusionOk="0">
                  <a:moveTo>
                    <a:pt x="6816" y="21383"/>
                  </a:moveTo>
                  <a:cubicBezTo>
                    <a:pt x="6453" y="21383"/>
                    <a:pt x="5999" y="21383"/>
                    <a:pt x="5636" y="21346"/>
                  </a:cubicBezTo>
                  <a:cubicBezTo>
                    <a:pt x="1915" y="21088"/>
                    <a:pt x="-535" y="19651"/>
                    <a:pt x="100" y="18139"/>
                  </a:cubicBezTo>
                  <a:lnTo>
                    <a:pt x="6998" y="2289"/>
                  </a:lnTo>
                  <a:cubicBezTo>
                    <a:pt x="7633" y="778"/>
                    <a:pt x="11173" y="-217"/>
                    <a:pt x="14894" y="41"/>
                  </a:cubicBezTo>
                  <a:cubicBezTo>
                    <a:pt x="18615" y="299"/>
                    <a:pt x="21065" y="1737"/>
                    <a:pt x="20430" y="3248"/>
                  </a:cubicBezTo>
                  <a:lnTo>
                    <a:pt x="13532" y="19098"/>
                  </a:lnTo>
                  <a:cubicBezTo>
                    <a:pt x="12988" y="20425"/>
                    <a:pt x="10083" y="21383"/>
                    <a:pt x="6816" y="21383"/>
                  </a:cubicBezTo>
                  <a:close/>
                </a:path>
              </a:pathLst>
            </a:custGeom>
            <a:solidFill>
              <a:schemeClr val="accent5"/>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26" name="Figure">
              <a:extLst>
                <a:ext uri="{FF2B5EF4-FFF2-40B4-BE49-F238E27FC236}">
                  <a16:creationId xmlns="" xmlns:a16="http://schemas.microsoft.com/office/drawing/2014/main" xmlns:lc="http://schemas.openxmlformats.org/drawingml/2006/lockedCanvas" id="{78A4DBE4-AE3A-4B94-A0E0-D0954BD096BA}"/>
                </a:ext>
              </a:extLst>
            </p:cNvPr>
            <p:cNvSpPr/>
            <p:nvPr/>
          </p:nvSpPr>
          <p:spPr>
            <a:xfrm>
              <a:off x="4371929" y="3036717"/>
              <a:ext cx="231535" cy="241454"/>
            </a:xfrm>
            <a:custGeom>
              <a:avLst/>
              <a:gdLst/>
              <a:ahLst/>
              <a:cxnLst>
                <a:cxn ang="0">
                  <a:pos x="wd2" y="hd2"/>
                </a:cxn>
                <a:cxn ang="5400000">
                  <a:pos x="wd2" y="hd2"/>
                </a:cxn>
                <a:cxn ang="10800000">
                  <a:pos x="wd2" y="hd2"/>
                </a:cxn>
                <a:cxn ang="16200000">
                  <a:pos x="wd2" y="hd2"/>
                </a:cxn>
              </a:cxnLst>
              <a:rect l="0" t="0" r="r" b="b"/>
              <a:pathLst>
                <a:path w="20831" h="21224" extrusionOk="0">
                  <a:moveTo>
                    <a:pt x="10784" y="15136"/>
                  </a:moveTo>
                  <a:lnTo>
                    <a:pt x="5984" y="20142"/>
                  </a:lnTo>
                  <a:cubicBezTo>
                    <a:pt x="5292" y="20863"/>
                    <a:pt x="4369" y="21224"/>
                    <a:pt x="3446" y="21224"/>
                  </a:cubicBezTo>
                  <a:cubicBezTo>
                    <a:pt x="2615" y="21224"/>
                    <a:pt x="1738" y="20908"/>
                    <a:pt x="1092" y="20322"/>
                  </a:cubicBezTo>
                  <a:cubicBezTo>
                    <a:pt x="-293" y="19059"/>
                    <a:pt x="-385" y="16895"/>
                    <a:pt x="953" y="15542"/>
                  </a:cubicBezTo>
                  <a:lnTo>
                    <a:pt x="14846" y="1067"/>
                  </a:lnTo>
                  <a:cubicBezTo>
                    <a:pt x="16138" y="-286"/>
                    <a:pt x="18353" y="-376"/>
                    <a:pt x="19738" y="932"/>
                  </a:cubicBezTo>
                  <a:cubicBezTo>
                    <a:pt x="21123" y="2194"/>
                    <a:pt x="21215" y="4359"/>
                    <a:pt x="19877" y="5712"/>
                  </a:cubicBezTo>
                  <a:lnTo>
                    <a:pt x="10784" y="15136"/>
                  </a:lnTo>
                </a:path>
              </a:pathLst>
            </a:custGeom>
            <a:solidFill>
              <a:schemeClr val="accent5"/>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27" name="Figure">
              <a:extLst>
                <a:ext uri="{FF2B5EF4-FFF2-40B4-BE49-F238E27FC236}">
                  <a16:creationId xmlns="" xmlns:a16="http://schemas.microsoft.com/office/drawing/2014/main" xmlns:lc="http://schemas.openxmlformats.org/drawingml/2006/lockedCanvas" id="{19E5625A-30FE-4CCF-9ED4-A3BCBF12FAA5}"/>
                </a:ext>
              </a:extLst>
            </p:cNvPr>
            <p:cNvSpPr/>
            <p:nvPr/>
          </p:nvSpPr>
          <p:spPr>
            <a:xfrm>
              <a:off x="4633561" y="3570242"/>
              <a:ext cx="295859" cy="98681"/>
            </a:xfrm>
            <a:custGeom>
              <a:avLst/>
              <a:gdLst/>
              <a:ahLst/>
              <a:cxnLst>
                <a:cxn ang="0">
                  <a:pos x="wd2" y="hd2"/>
                </a:cxn>
                <a:cxn ang="5400000">
                  <a:pos x="wd2" y="hd2"/>
                </a:cxn>
                <a:cxn ang="10800000">
                  <a:pos x="wd2" y="hd2"/>
                </a:cxn>
                <a:cxn ang="16200000">
                  <a:pos x="wd2" y="hd2"/>
                </a:cxn>
              </a:cxnLst>
              <a:rect l="0" t="0" r="r" b="b"/>
              <a:pathLst>
                <a:path w="21331" h="21199" extrusionOk="0">
                  <a:moveTo>
                    <a:pt x="2787" y="21199"/>
                  </a:moveTo>
                  <a:cubicBezTo>
                    <a:pt x="1381" y="21199"/>
                    <a:pt x="161" y="18003"/>
                    <a:pt x="13" y="13705"/>
                  </a:cubicBezTo>
                  <a:cubicBezTo>
                    <a:pt x="-135" y="9187"/>
                    <a:pt x="975" y="5109"/>
                    <a:pt x="2491" y="4668"/>
                  </a:cubicBezTo>
                  <a:lnTo>
                    <a:pt x="18284" y="40"/>
                  </a:lnTo>
                  <a:cubicBezTo>
                    <a:pt x="19801" y="-401"/>
                    <a:pt x="21169" y="2905"/>
                    <a:pt x="21317" y="7423"/>
                  </a:cubicBezTo>
                  <a:cubicBezTo>
                    <a:pt x="21465" y="11942"/>
                    <a:pt x="20355" y="16019"/>
                    <a:pt x="18839" y="16460"/>
                  </a:cubicBezTo>
                  <a:lnTo>
                    <a:pt x="3046" y="21089"/>
                  </a:lnTo>
                  <a:cubicBezTo>
                    <a:pt x="2972" y="21199"/>
                    <a:pt x="2861" y="21199"/>
                    <a:pt x="2787" y="21199"/>
                  </a:cubicBezTo>
                  <a:close/>
                </a:path>
              </a:pathLst>
            </a:custGeom>
            <a:solidFill>
              <a:schemeClr val="accent5"/>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28" name="Figure">
              <a:extLst>
                <a:ext uri="{FF2B5EF4-FFF2-40B4-BE49-F238E27FC236}">
                  <a16:creationId xmlns="" xmlns:a16="http://schemas.microsoft.com/office/drawing/2014/main" xmlns:lc="http://schemas.openxmlformats.org/drawingml/2006/lockedCanvas" id="{F3606748-6EBE-4A7A-9581-E101DABA0D9A}"/>
                </a:ext>
              </a:extLst>
            </p:cNvPr>
            <p:cNvSpPr/>
            <p:nvPr/>
          </p:nvSpPr>
          <p:spPr>
            <a:xfrm>
              <a:off x="2786743" y="3339390"/>
              <a:ext cx="250966" cy="162933"/>
            </a:xfrm>
            <a:custGeom>
              <a:avLst/>
              <a:gdLst/>
              <a:ahLst/>
              <a:cxnLst>
                <a:cxn ang="0">
                  <a:pos x="wd2" y="hd2"/>
                </a:cxn>
                <a:cxn ang="5400000">
                  <a:pos x="wd2" y="hd2"/>
                </a:cxn>
                <a:cxn ang="10800000">
                  <a:pos x="wd2" y="hd2"/>
                </a:cxn>
                <a:cxn ang="16200000">
                  <a:pos x="wd2" y="hd2"/>
                </a:cxn>
              </a:cxnLst>
              <a:rect l="0" t="0" r="r" b="b"/>
              <a:pathLst>
                <a:path w="20719" h="20915" extrusionOk="0">
                  <a:moveTo>
                    <a:pt x="17560" y="20915"/>
                  </a:moveTo>
                  <a:cubicBezTo>
                    <a:pt x="17094" y="20915"/>
                    <a:pt x="16628" y="20783"/>
                    <a:pt x="16162" y="20388"/>
                  </a:cubicBezTo>
                  <a:lnTo>
                    <a:pt x="1762" y="9325"/>
                  </a:lnTo>
                  <a:cubicBezTo>
                    <a:pt x="195" y="8139"/>
                    <a:pt x="-440" y="5176"/>
                    <a:pt x="322" y="2739"/>
                  </a:cubicBezTo>
                  <a:cubicBezTo>
                    <a:pt x="1085" y="303"/>
                    <a:pt x="2991" y="-685"/>
                    <a:pt x="4558" y="500"/>
                  </a:cubicBezTo>
                  <a:lnTo>
                    <a:pt x="18958" y="11564"/>
                  </a:lnTo>
                  <a:cubicBezTo>
                    <a:pt x="20525" y="12749"/>
                    <a:pt x="21160" y="15713"/>
                    <a:pt x="20398" y="18149"/>
                  </a:cubicBezTo>
                  <a:cubicBezTo>
                    <a:pt x="19889" y="19927"/>
                    <a:pt x="18746" y="20915"/>
                    <a:pt x="17560" y="20915"/>
                  </a:cubicBezTo>
                  <a:close/>
                </a:path>
              </a:pathLst>
            </a:custGeom>
            <a:solidFill>
              <a:schemeClr val="accent5"/>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29" name="Figure">
              <a:extLst>
                <a:ext uri="{FF2B5EF4-FFF2-40B4-BE49-F238E27FC236}">
                  <a16:creationId xmlns="" xmlns:a16="http://schemas.microsoft.com/office/drawing/2014/main" xmlns:lc="http://schemas.openxmlformats.org/drawingml/2006/lockedCanvas" id="{4FC74C9D-F966-4933-8E1C-D10D965724B9}"/>
                </a:ext>
              </a:extLst>
            </p:cNvPr>
            <p:cNvSpPr/>
            <p:nvPr/>
          </p:nvSpPr>
          <p:spPr>
            <a:xfrm>
              <a:off x="2807263" y="4052467"/>
              <a:ext cx="255479" cy="152877"/>
            </a:xfrm>
            <a:custGeom>
              <a:avLst/>
              <a:gdLst/>
              <a:ahLst/>
              <a:cxnLst>
                <a:cxn ang="0">
                  <a:pos x="wd2" y="hd2"/>
                </a:cxn>
                <a:cxn ang="5400000">
                  <a:pos x="wd2" y="hd2"/>
                </a:cxn>
                <a:cxn ang="10800000">
                  <a:pos x="wd2" y="hd2"/>
                </a:cxn>
                <a:cxn ang="16200000">
                  <a:pos x="wd2" y="hd2"/>
                </a:cxn>
              </a:cxnLst>
              <a:rect l="0" t="0" r="r" b="b"/>
              <a:pathLst>
                <a:path w="20766" h="20899" extrusionOk="0">
                  <a:moveTo>
                    <a:pt x="3127" y="20899"/>
                  </a:moveTo>
                  <a:cubicBezTo>
                    <a:pt x="1918" y="20899"/>
                    <a:pt x="751" y="19707"/>
                    <a:pt x="250" y="17743"/>
                  </a:cubicBezTo>
                  <a:cubicBezTo>
                    <a:pt x="-417" y="15078"/>
                    <a:pt x="292" y="11992"/>
                    <a:pt x="1876" y="10870"/>
                  </a:cubicBezTo>
                  <a:lnTo>
                    <a:pt x="16429" y="421"/>
                  </a:lnTo>
                  <a:cubicBezTo>
                    <a:pt x="18014" y="-701"/>
                    <a:pt x="19849" y="491"/>
                    <a:pt x="20516" y="3156"/>
                  </a:cubicBezTo>
                  <a:cubicBezTo>
                    <a:pt x="21183" y="5821"/>
                    <a:pt x="20474" y="8907"/>
                    <a:pt x="18890" y="10029"/>
                  </a:cubicBezTo>
                  <a:lnTo>
                    <a:pt x="4337" y="20478"/>
                  </a:lnTo>
                  <a:cubicBezTo>
                    <a:pt x="3961" y="20759"/>
                    <a:pt x="3544" y="20899"/>
                    <a:pt x="3127" y="20899"/>
                  </a:cubicBezTo>
                  <a:close/>
                </a:path>
              </a:pathLst>
            </a:custGeom>
            <a:solidFill>
              <a:schemeClr val="accent5"/>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30" name="Figure">
              <a:extLst>
                <a:ext uri="{FF2B5EF4-FFF2-40B4-BE49-F238E27FC236}">
                  <a16:creationId xmlns="" xmlns:a16="http://schemas.microsoft.com/office/drawing/2014/main" xmlns:lc="http://schemas.openxmlformats.org/drawingml/2006/lockedCanvas" id="{3492BC39-025D-4E65-8111-7B920D999411}"/>
                </a:ext>
              </a:extLst>
            </p:cNvPr>
            <p:cNvSpPr/>
            <p:nvPr/>
          </p:nvSpPr>
          <p:spPr>
            <a:xfrm>
              <a:off x="3966655" y="3565113"/>
              <a:ext cx="498641" cy="498128"/>
            </a:xfrm>
            <a:custGeom>
              <a:avLst/>
              <a:gdLst/>
              <a:ahLst/>
              <a:cxnLst>
                <a:cxn ang="0">
                  <a:pos x="wd2" y="hd2"/>
                </a:cxn>
                <a:cxn ang="5400000">
                  <a:pos x="wd2" y="hd2"/>
                </a:cxn>
                <a:cxn ang="10800000">
                  <a:pos x="wd2" y="hd2"/>
                </a:cxn>
                <a:cxn ang="16200000">
                  <a:pos x="wd2" y="hd2"/>
                </a:cxn>
              </a:cxnLst>
              <a:rect l="0" t="0" r="r" b="b"/>
              <a:pathLst>
                <a:path w="21600" h="21600" extrusionOk="0">
                  <a:moveTo>
                    <a:pt x="19956" y="9098"/>
                  </a:moveTo>
                  <a:cubicBezTo>
                    <a:pt x="19711" y="7786"/>
                    <a:pt x="19200" y="6585"/>
                    <a:pt x="18467" y="5517"/>
                  </a:cubicBezTo>
                  <a:lnTo>
                    <a:pt x="19600" y="4382"/>
                  </a:lnTo>
                  <a:lnTo>
                    <a:pt x="17200" y="1980"/>
                  </a:lnTo>
                  <a:lnTo>
                    <a:pt x="16067" y="3114"/>
                  </a:lnTo>
                  <a:cubicBezTo>
                    <a:pt x="15000" y="2380"/>
                    <a:pt x="13800" y="1869"/>
                    <a:pt x="12489" y="1624"/>
                  </a:cubicBezTo>
                  <a:lnTo>
                    <a:pt x="12489" y="0"/>
                  </a:lnTo>
                  <a:lnTo>
                    <a:pt x="10778" y="0"/>
                  </a:lnTo>
                  <a:lnTo>
                    <a:pt x="9089" y="0"/>
                  </a:lnTo>
                  <a:lnTo>
                    <a:pt x="9089" y="1624"/>
                  </a:lnTo>
                  <a:cubicBezTo>
                    <a:pt x="7778" y="1869"/>
                    <a:pt x="6578" y="2380"/>
                    <a:pt x="5511" y="3114"/>
                  </a:cubicBezTo>
                  <a:lnTo>
                    <a:pt x="4378" y="1980"/>
                  </a:lnTo>
                  <a:lnTo>
                    <a:pt x="1978" y="4382"/>
                  </a:lnTo>
                  <a:lnTo>
                    <a:pt x="3111" y="5517"/>
                  </a:lnTo>
                  <a:cubicBezTo>
                    <a:pt x="2378" y="6562"/>
                    <a:pt x="1867" y="7786"/>
                    <a:pt x="1622" y="9098"/>
                  </a:cubicBezTo>
                  <a:lnTo>
                    <a:pt x="0" y="9098"/>
                  </a:lnTo>
                  <a:lnTo>
                    <a:pt x="0" y="12502"/>
                  </a:lnTo>
                  <a:lnTo>
                    <a:pt x="1622" y="12502"/>
                  </a:lnTo>
                  <a:cubicBezTo>
                    <a:pt x="1867" y="13814"/>
                    <a:pt x="2378" y="15015"/>
                    <a:pt x="3111" y="16083"/>
                  </a:cubicBezTo>
                  <a:lnTo>
                    <a:pt x="1978" y="17218"/>
                  </a:lnTo>
                  <a:lnTo>
                    <a:pt x="4378" y="19620"/>
                  </a:lnTo>
                  <a:lnTo>
                    <a:pt x="5511" y="18486"/>
                  </a:lnTo>
                  <a:cubicBezTo>
                    <a:pt x="6556" y="19220"/>
                    <a:pt x="7778" y="19731"/>
                    <a:pt x="9089" y="19976"/>
                  </a:cubicBezTo>
                  <a:lnTo>
                    <a:pt x="9089" y="21600"/>
                  </a:lnTo>
                  <a:lnTo>
                    <a:pt x="10800" y="21600"/>
                  </a:lnTo>
                  <a:lnTo>
                    <a:pt x="12511" y="21600"/>
                  </a:lnTo>
                  <a:lnTo>
                    <a:pt x="12511" y="19976"/>
                  </a:lnTo>
                  <a:cubicBezTo>
                    <a:pt x="13822" y="19731"/>
                    <a:pt x="15022" y="19220"/>
                    <a:pt x="16089" y="18486"/>
                  </a:cubicBezTo>
                  <a:lnTo>
                    <a:pt x="17222" y="19620"/>
                  </a:lnTo>
                  <a:lnTo>
                    <a:pt x="19622" y="17218"/>
                  </a:lnTo>
                  <a:lnTo>
                    <a:pt x="18489" y="16083"/>
                  </a:lnTo>
                  <a:cubicBezTo>
                    <a:pt x="19222" y="15015"/>
                    <a:pt x="19733" y="13814"/>
                    <a:pt x="19978" y="12502"/>
                  </a:cubicBezTo>
                  <a:lnTo>
                    <a:pt x="21600" y="12502"/>
                  </a:lnTo>
                  <a:lnTo>
                    <a:pt x="21600" y="9098"/>
                  </a:lnTo>
                  <a:lnTo>
                    <a:pt x="19956" y="9098"/>
                  </a:lnTo>
                  <a:close/>
                  <a:moveTo>
                    <a:pt x="10800" y="16862"/>
                  </a:moveTo>
                  <a:lnTo>
                    <a:pt x="10800" y="16862"/>
                  </a:lnTo>
                  <a:cubicBezTo>
                    <a:pt x="7444" y="16862"/>
                    <a:pt x="4733" y="14148"/>
                    <a:pt x="4733" y="10789"/>
                  </a:cubicBezTo>
                  <a:cubicBezTo>
                    <a:pt x="4733" y="7430"/>
                    <a:pt x="7444" y="4716"/>
                    <a:pt x="10800" y="4716"/>
                  </a:cubicBezTo>
                  <a:lnTo>
                    <a:pt x="10800" y="4716"/>
                  </a:lnTo>
                  <a:cubicBezTo>
                    <a:pt x="14156" y="4716"/>
                    <a:pt x="16867" y="7430"/>
                    <a:pt x="16867" y="10789"/>
                  </a:cubicBezTo>
                  <a:cubicBezTo>
                    <a:pt x="16867" y="14148"/>
                    <a:pt x="14133" y="16862"/>
                    <a:pt x="10800" y="16862"/>
                  </a:cubicBezTo>
                  <a:close/>
                </a:path>
              </a:pathLst>
            </a:custGeom>
            <a:solidFill>
              <a:schemeClr val="accent5"/>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31" name="Figure">
              <a:extLst>
                <a:ext uri="{FF2B5EF4-FFF2-40B4-BE49-F238E27FC236}">
                  <a16:creationId xmlns="" xmlns:a16="http://schemas.microsoft.com/office/drawing/2014/main" xmlns:lc="http://schemas.openxmlformats.org/drawingml/2006/lockedCanvas" id="{BE62C349-29CA-44D3-A071-CBB54607CE09}"/>
                </a:ext>
              </a:extLst>
            </p:cNvPr>
            <p:cNvSpPr/>
            <p:nvPr/>
          </p:nvSpPr>
          <p:spPr>
            <a:xfrm>
              <a:off x="4089775" y="3359911"/>
              <a:ext cx="179552" cy="179552"/>
            </a:xfrm>
            <a:custGeom>
              <a:avLst/>
              <a:gdLst/>
              <a:ahLst/>
              <a:cxnLst>
                <a:cxn ang="0">
                  <a:pos x="wd2" y="hd2"/>
                </a:cxn>
                <a:cxn ang="5400000">
                  <a:pos x="wd2" y="hd2"/>
                </a:cxn>
                <a:cxn ang="10800000">
                  <a:pos x="wd2" y="hd2"/>
                </a:cxn>
                <a:cxn ang="16200000">
                  <a:pos x="wd2" y="hd2"/>
                </a:cxn>
              </a:cxnLst>
              <a:rect l="0" t="0" r="r" b="b"/>
              <a:pathLst>
                <a:path w="21600" h="21600" extrusionOk="0">
                  <a:moveTo>
                    <a:pt x="19995" y="9072"/>
                  </a:moveTo>
                  <a:cubicBezTo>
                    <a:pt x="19749" y="7776"/>
                    <a:pt x="19255" y="6542"/>
                    <a:pt x="18514" y="5493"/>
                  </a:cubicBezTo>
                  <a:lnTo>
                    <a:pt x="19687" y="4320"/>
                  </a:lnTo>
                  <a:lnTo>
                    <a:pt x="17280" y="1913"/>
                  </a:lnTo>
                  <a:lnTo>
                    <a:pt x="16107" y="3086"/>
                  </a:lnTo>
                  <a:cubicBezTo>
                    <a:pt x="15058" y="2345"/>
                    <a:pt x="13824" y="1851"/>
                    <a:pt x="12528" y="1605"/>
                  </a:cubicBezTo>
                  <a:lnTo>
                    <a:pt x="12528" y="0"/>
                  </a:lnTo>
                  <a:lnTo>
                    <a:pt x="10800" y="0"/>
                  </a:lnTo>
                  <a:lnTo>
                    <a:pt x="9072" y="0"/>
                  </a:lnTo>
                  <a:lnTo>
                    <a:pt x="9072" y="1605"/>
                  </a:lnTo>
                  <a:cubicBezTo>
                    <a:pt x="7776" y="1851"/>
                    <a:pt x="6542" y="2345"/>
                    <a:pt x="5493" y="3086"/>
                  </a:cubicBezTo>
                  <a:lnTo>
                    <a:pt x="4320" y="1913"/>
                  </a:lnTo>
                  <a:lnTo>
                    <a:pt x="1913" y="4320"/>
                  </a:lnTo>
                  <a:lnTo>
                    <a:pt x="3086" y="5493"/>
                  </a:lnTo>
                  <a:cubicBezTo>
                    <a:pt x="2345" y="6542"/>
                    <a:pt x="1851" y="7776"/>
                    <a:pt x="1605" y="9072"/>
                  </a:cubicBezTo>
                  <a:lnTo>
                    <a:pt x="0" y="9072"/>
                  </a:lnTo>
                  <a:lnTo>
                    <a:pt x="0" y="12528"/>
                  </a:lnTo>
                  <a:lnTo>
                    <a:pt x="1605" y="12528"/>
                  </a:lnTo>
                  <a:cubicBezTo>
                    <a:pt x="1851" y="13824"/>
                    <a:pt x="2345" y="15058"/>
                    <a:pt x="3086" y="16107"/>
                  </a:cubicBezTo>
                  <a:lnTo>
                    <a:pt x="1913" y="17280"/>
                  </a:lnTo>
                  <a:lnTo>
                    <a:pt x="4320" y="19687"/>
                  </a:lnTo>
                  <a:lnTo>
                    <a:pt x="5493" y="18514"/>
                  </a:lnTo>
                  <a:cubicBezTo>
                    <a:pt x="6542" y="19255"/>
                    <a:pt x="7776" y="19749"/>
                    <a:pt x="9072" y="19995"/>
                  </a:cubicBezTo>
                  <a:lnTo>
                    <a:pt x="9072" y="21600"/>
                  </a:lnTo>
                  <a:lnTo>
                    <a:pt x="10800" y="21600"/>
                  </a:lnTo>
                  <a:lnTo>
                    <a:pt x="12528" y="21600"/>
                  </a:lnTo>
                  <a:lnTo>
                    <a:pt x="12528" y="19995"/>
                  </a:lnTo>
                  <a:cubicBezTo>
                    <a:pt x="13824" y="19749"/>
                    <a:pt x="15058" y="19255"/>
                    <a:pt x="16107" y="18514"/>
                  </a:cubicBezTo>
                  <a:lnTo>
                    <a:pt x="17280" y="19687"/>
                  </a:lnTo>
                  <a:lnTo>
                    <a:pt x="19687" y="17280"/>
                  </a:lnTo>
                  <a:lnTo>
                    <a:pt x="18514" y="16107"/>
                  </a:lnTo>
                  <a:cubicBezTo>
                    <a:pt x="19255" y="15058"/>
                    <a:pt x="19749" y="13824"/>
                    <a:pt x="19995" y="12528"/>
                  </a:cubicBezTo>
                  <a:lnTo>
                    <a:pt x="21600" y="12528"/>
                  </a:lnTo>
                  <a:lnTo>
                    <a:pt x="21600" y="9072"/>
                  </a:lnTo>
                  <a:lnTo>
                    <a:pt x="19995" y="9072"/>
                  </a:lnTo>
                  <a:close/>
                  <a:moveTo>
                    <a:pt x="10800" y="17712"/>
                  </a:moveTo>
                  <a:lnTo>
                    <a:pt x="10800" y="17712"/>
                  </a:lnTo>
                  <a:cubicBezTo>
                    <a:pt x="6974" y="17712"/>
                    <a:pt x="3888" y="14626"/>
                    <a:pt x="3888" y="10800"/>
                  </a:cubicBezTo>
                  <a:cubicBezTo>
                    <a:pt x="3888" y="6974"/>
                    <a:pt x="6974" y="3888"/>
                    <a:pt x="10800" y="3888"/>
                  </a:cubicBezTo>
                  <a:lnTo>
                    <a:pt x="10800" y="3888"/>
                  </a:lnTo>
                  <a:cubicBezTo>
                    <a:pt x="14626" y="3888"/>
                    <a:pt x="17712" y="6974"/>
                    <a:pt x="17712" y="10800"/>
                  </a:cubicBezTo>
                  <a:cubicBezTo>
                    <a:pt x="17712" y="14626"/>
                    <a:pt x="14626" y="17712"/>
                    <a:pt x="10800" y="17712"/>
                  </a:cubicBezTo>
                  <a:close/>
                </a:path>
              </a:pathLst>
            </a:custGeom>
            <a:solidFill>
              <a:schemeClr val="accent3"/>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32" name="Figure">
              <a:extLst>
                <a:ext uri="{FF2B5EF4-FFF2-40B4-BE49-F238E27FC236}">
                  <a16:creationId xmlns="" xmlns:a16="http://schemas.microsoft.com/office/drawing/2014/main" xmlns:lc="http://schemas.openxmlformats.org/drawingml/2006/lockedCanvas" id="{8DC1F43E-5289-4D06-BB64-DB9EE6A36052}"/>
                </a:ext>
              </a:extLst>
            </p:cNvPr>
            <p:cNvSpPr/>
            <p:nvPr/>
          </p:nvSpPr>
          <p:spPr>
            <a:xfrm>
              <a:off x="3397219" y="3795965"/>
              <a:ext cx="178526" cy="178013"/>
            </a:xfrm>
            <a:custGeom>
              <a:avLst/>
              <a:gdLst/>
              <a:ahLst/>
              <a:cxnLst>
                <a:cxn ang="0">
                  <a:pos x="wd2" y="hd2"/>
                </a:cxn>
                <a:cxn ang="5400000">
                  <a:pos x="wd2" y="hd2"/>
                </a:cxn>
                <a:cxn ang="10800000">
                  <a:pos x="wd2" y="hd2"/>
                </a:cxn>
                <a:cxn ang="16200000">
                  <a:pos x="wd2" y="hd2"/>
                </a:cxn>
              </a:cxnLst>
              <a:rect l="0" t="0" r="r" b="b"/>
              <a:pathLst>
                <a:path w="21600" h="21600" extrusionOk="0">
                  <a:moveTo>
                    <a:pt x="20048" y="12325"/>
                  </a:moveTo>
                  <a:cubicBezTo>
                    <a:pt x="20297" y="11018"/>
                    <a:pt x="20172" y="9648"/>
                    <a:pt x="19862" y="8403"/>
                  </a:cubicBezTo>
                  <a:lnTo>
                    <a:pt x="21352" y="7719"/>
                  </a:lnTo>
                  <a:lnTo>
                    <a:pt x="19924" y="4606"/>
                  </a:lnTo>
                  <a:lnTo>
                    <a:pt x="18434" y="5291"/>
                  </a:lnTo>
                  <a:cubicBezTo>
                    <a:pt x="17690" y="4233"/>
                    <a:pt x="16697" y="3361"/>
                    <a:pt x="15579" y="2677"/>
                  </a:cubicBezTo>
                  <a:lnTo>
                    <a:pt x="16138" y="1120"/>
                  </a:lnTo>
                  <a:lnTo>
                    <a:pt x="14524" y="560"/>
                  </a:lnTo>
                  <a:lnTo>
                    <a:pt x="12910" y="0"/>
                  </a:lnTo>
                  <a:lnTo>
                    <a:pt x="12352" y="1556"/>
                  </a:lnTo>
                  <a:cubicBezTo>
                    <a:pt x="11048" y="1307"/>
                    <a:pt x="9683" y="1432"/>
                    <a:pt x="8441" y="1743"/>
                  </a:cubicBezTo>
                  <a:lnTo>
                    <a:pt x="7759" y="249"/>
                  </a:lnTo>
                  <a:lnTo>
                    <a:pt x="4655" y="1681"/>
                  </a:lnTo>
                  <a:lnTo>
                    <a:pt x="5338" y="3175"/>
                  </a:lnTo>
                  <a:cubicBezTo>
                    <a:pt x="4283" y="3922"/>
                    <a:pt x="3414" y="4918"/>
                    <a:pt x="2731" y="6038"/>
                  </a:cubicBezTo>
                  <a:lnTo>
                    <a:pt x="1179" y="5478"/>
                  </a:lnTo>
                  <a:lnTo>
                    <a:pt x="0" y="8715"/>
                  </a:lnTo>
                  <a:lnTo>
                    <a:pt x="1552" y="9275"/>
                  </a:lnTo>
                  <a:cubicBezTo>
                    <a:pt x="1303" y="10582"/>
                    <a:pt x="1428" y="11952"/>
                    <a:pt x="1738" y="13197"/>
                  </a:cubicBezTo>
                  <a:lnTo>
                    <a:pt x="248" y="13881"/>
                  </a:lnTo>
                  <a:lnTo>
                    <a:pt x="1676" y="16994"/>
                  </a:lnTo>
                  <a:lnTo>
                    <a:pt x="3166" y="16309"/>
                  </a:lnTo>
                  <a:cubicBezTo>
                    <a:pt x="3910" y="17367"/>
                    <a:pt x="4903" y="18239"/>
                    <a:pt x="6021" y="18923"/>
                  </a:cubicBezTo>
                  <a:lnTo>
                    <a:pt x="5462" y="20480"/>
                  </a:lnTo>
                  <a:lnTo>
                    <a:pt x="7076" y="21040"/>
                  </a:lnTo>
                  <a:lnTo>
                    <a:pt x="8690" y="21600"/>
                  </a:lnTo>
                  <a:lnTo>
                    <a:pt x="9248" y="20044"/>
                  </a:lnTo>
                  <a:cubicBezTo>
                    <a:pt x="10552" y="20293"/>
                    <a:pt x="11917" y="20168"/>
                    <a:pt x="13159" y="19857"/>
                  </a:cubicBezTo>
                  <a:lnTo>
                    <a:pt x="13841" y="21351"/>
                  </a:lnTo>
                  <a:lnTo>
                    <a:pt x="16945" y="19919"/>
                  </a:lnTo>
                  <a:lnTo>
                    <a:pt x="16262" y="18425"/>
                  </a:lnTo>
                  <a:cubicBezTo>
                    <a:pt x="17317" y="17678"/>
                    <a:pt x="18186" y="16682"/>
                    <a:pt x="18869" y="15562"/>
                  </a:cubicBezTo>
                  <a:lnTo>
                    <a:pt x="20421" y="16122"/>
                  </a:lnTo>
                  <a:lnTo>
                    <a:pt x="21600" y="12885"/>
                  </a:lnTo>
                  <a:lnTo>
                    <a:pt x="20048" y="12325"/>
                  </a:lnTo>
                  <a:close/>
                  <a:moveTo>
                    <a:pt x="8441" y="17305"/>
                  </a:moveTo>
                  <a:lnTo>
                    <a:pt x="8441" y="17305"/>
                  </a:lnTo>
                  <a:cubicBezTo>
                    <a:pt x="4841" y="15998"/>
                    <a:pt x="2979" y="12014"/>
                    <a:pt x="4283" y="8403"/>
                  </a:cubicBezTo>
                  <a:cubicBezTo>
                    <a:pt x="5586" y="4793"/>
                    <a:pt x="9559" y="2926"/>
                    <a:pt x="13159" y="4233"/>
                  </a:cubicBezTo>
                  <a:lnTo>
                    <a:pt x="13159" y="4233"/>
                  </a:lnTo>
                  <a:cubicBezTo>
                    <a:pt x="16759" y="5540"/>
                    <a:pt x="18621" y="9524"/>
                    <a:pt x="17317" y="13134"/>
                  </a:cubicBezTo>
                  <a:cubicBezTo>
                    <a:pt x="16014" y="16745"/>
                    <a:pt x="12041" y="18612"/>
                    <a:pt x="8441" y="17305"/>
                  </a:cubicBezTo>
                  <a:close/>
                </a:path>
              </a:pathLst>
            </a:custGeom>
            <a:solidFill>
              <a:schemeClr val="tx1"/>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33" name="Figure">
              <a:extLst>
                <a:ext uri="{FF2B5EF4-FFF2-40B4-BE49-F238E27FC236}">
                  <a16:creationId xmlns="" xmlns:a16="http://schemas.microsoft.com/office/drawing/2014/main" xmlns:lc="http://schemas.openxmlformats.org/drawingml/2006/lockedCanvas" id="{C9DC3FE8-6C02-4209-AA76-A0F1B8C2C3CA}"/>
                </a:ext>
              </a:extLst>
            </p:cNvPr>
            <p:cNvSpPr/>
            <p:nvPr/>
          </p:nvSpPr>
          <p:spPr>
            <a:xfrm>
              <a:off x="3602422" y="3708754"/>
              <a:ext cx="355598" cy="355598"/>
            </a:xfrm>
            <a:custGeom>
              <a:avLst/>
              <a:gdLst/>
              <a:ahLst/>
              <a:cxnLst>
                <a:cxn ang="0">
                  <a:pos x="wd2" y="hd2"/>
                </a:cxn>
                <a:cxn ang="5400000">
                  <a:pos x="wd2" y="hd2"/>
                </a:cxn>
                <a:cxn ang="10800000">
                  <a:pos x="wd2" y="hd2"/>
                </a:cxn>
                <a:cxn ang="16200000">
                  <a:pos x="wd2" y="hd2"/>
                </a:cxn>
              </a:cxnLst>
              <a:rect l="0" t="0" r="r" b="b"/>
              <a:pathLst>
                <a:path w="21420" h="21420" extrusionOk="0">
                  <a:moveTo>
                    <a:pt x="18451" y="6059"/>
                  </a:moveTo>
                  <a:lnTo>
                    <a:pt x="19903" y="5194"/>
                  </a:lnTo>
                  <a:cubicBezTo>
                    <a:pt x="19162" y="3989"/>
                    <a:pt x="18204" y="2938"/>
                    <a:pt x="17091" y="2104"/>
                  </a:cubicBezTo>
                  <a:lnTo>
                    <a:pt x="16071" y="3464"/>
                  </a:lnTo>
                  <a:cubicBezTo>
                    <a:pt x="15144" y="2753"/>
                    <a:pt x="14063" y="2258"/>
                    <a:pt x="12889" y="1949"/>
                  </a:cubicBezTo>
                  <a:lnTo>
                    <a:pt x="13290" y="312"/>
                  </a:lnTo>
                  <a:cubicBezTo>
                    <a:pt x="11962" y="-28"/>
                    <a:pt x="10540" y="-90"/>
                    <a:pt x="9119" y="126"/>
                  </a:cubicBezTo>
                  <a:lnTo>
                    <a:pt x="9366" y="1795"/>
                  </a:lnTo>
                  <a:cubicBezTo>
                    <a:pt x="8377" y="1949"/>
                    <a:pt x="7450" y="2258"/>
                    <a:pt x="6616" y="2660"/>
                  </a:cubicBezTo>
                  <a:cubicBezTo>
                    <a:pt x="6430" y="2753"/>
                    <a:pt x="6245" y="2846"/>
                    <a:pt x="6059" y="2969"/>
                  </a:cubicBezTo>
                  <a:lnTo>
                    <a:pt x="5194" y="1517"/>
                  </a:lnTo>
                  <a:cubicBezTo>
                    <a:pt x="3989" y="2258"/>
                    <a:pt x="2938" y="3216"/>
                    <a:pt x="2104" y="4329"/>
                  </a:cubicBezTo>
                  <a:lnTo>
                    <a:pt x="3464" y="5349"/>
                  </a:lnTo>
                  <a:cubicBezTo>
                    <a:pt x="2753" y="6307"/>
                    <a:pt x="2259" y="7357"/>
                    <a:pt x="1949" y="8531"/>
                  </a:cubicBezTo>
                  <a:lnTo>
                    <a:pt x="312" y="8130"/>
                  </a:lnTo>
                  <a:cubicBezTo>
                    <a:pt x="-28" y="9458"/>
                    <a:pt x="-90" y="10880"/>
                    <a:pt x="126" y="12301"/>
                  </a:cubicBezTo>
                  <a:lnTo>
                    <a:pt x="1795" y="12054"/>
                  </a:lnTo>
                  <a:cubicBezTo>
                    <a:pt x="1980" y="13259"/>
                    <a:pt x="2382" y="14372"/>
                    <a:pt x="2969" y="15361"/>
                  </a:cubicBezTo>
                  <a:lnTo>
                    <a:pt x="1517" y="16226"/>
                  </a:lnTo>
                  <a:cubicBezTo>
                    <a:pt x="2258" y="17431"/>
                    <a:pt x="3216" y="18482"/>
                    <a:pt x="4329" y="19316"/>
                  </a:cubicBezTo>
                  <a:lnTo>
                    <a:pt x="5349" y="17956"/>
                  </a:lnTo>
                  <a:cubicBezTo>
                    <a:pt x="6276" y="18667"/>
                    <a:pt x="7357" y="19162"/>
                    <a:pt x="8531" y="19471"/>
                  </a:cubicBezTo>
                  <a:lnTo>
                    <a:pt x="8130" y="21108"/>
                  </a:lnTo>
                  <a:cubicBezTo>
                    <a:pt x="9459" y="21448"/>
                    <a:pt x="10880" y="21510"/>
                    <a:pt x="12301" y="21294"/>
                  </a:cubicBezTo>
                  <a:lnTo>
                    <a:pt x="12054" y="19625"/>
                  </a:lnTo>
                  <a:cubicBezTo>
                    <a:pt x="13043" y="19471"/>
                    <a:pt x="13970" y="19162"/>
                    <a:pt x="14804" y="18760"/>
                  </a:cubicBezTo>
                  <a:cubicBezTo>
                    <a:pt x="14990" y="18667"/>
                    <a:pt x="15175" y="18574"/>
                    <a:pt x="15361" y="18451"/>
                  </a:cubicBezTo>
                  <a:lnTo>
                    <a:pt x="16226" y="19903"/>
                  </a:lnTo>
                  <a:cubicBezTo>
                    <a:pt x="17431" y="19162"/>
                    <a:pt x="18482" y="18204"/>
                    <a:pt x="19316" y="17091"/>
                  </a:cubicBezTo>
                  <a:lnTo>
                    <a:pt x="17956" y="16071"/>
                  </a:lnTo>
                  <a:cubicBezTo>
                    <a:pt x="18667" y="15144"/>
                    <a:pt x="19162" y="14063"/>
                    <a:pt x="19471" y="12889"/>
                  </a:cubicBezTo>
                  <a:lnTo>
                    <a:pt x="21108" y="13290"/>
                  </a:lnTo>
                  <a:cubicBezTo>
                    <a:pt x="21448" y="11962"/>
                    <a:pt x="21510" y="10540"/>
                    <a:pt x="21294" y="9119"/>
                  </a:cubicBezTo>
                  <a:lnTo>
                    <a:pt x="19625" y="9366"/>
                  </a:lnTo>
                  <a:cubicBezTo>
                    <a:pt x="19471" y="8161"/>
                    <a:pt x="19038" y="7048"/>
                    <a:pt x="18451" y="6059"/>
                  </a:cubicBezTo>
                  <a:close/>
                  <a:moveTo>
                    <a:pt x="15052" y="10046"/>
                  </a:moveTo>
                  <a:cubicBezTo>
                    <a:pt x="15330" y="11962"/>
                    <a:pt x="14341" y="13754"/>
                    <a:pt x="12703" y="14588"/>
                  </a:cubicBezTo>
                  <a:cubicBezTo>
                    <a:pt x="12301" y="14804"/>
                    <a:pt x="11838" y="14928"/>
                    <a:pt x="11374" y="15021"/>
                  </a:cubicBezTo>
                  <a:cubicBezTo>
                    <a:pt x="8995" y="15361"/>
                    <a:pt x="6770" y="13723"/>
                    <a:pt x="6430" y="11343"/>
                  </a:cubicBezTo>
                  <a:cubicBezTo>
                    <a:pt x="6152" y="9428"/>
                    <a:pt x="7141" y="7635"/>
                    <a:pt x="8779" y="6801"/>
                  </a:cubicBezTo>
                  <a:cubicBezTo>
                    <a:pt x="9180" y="6585"/>
                    <a:pt x="9644" y="6461"/>
                    <a:pt x="10107" y="6368"/>
                  </a:cubicBezTo>
                  <a:cubicBezTo>
                    <a:pt x="12456" y="6028"/>
                    <a:pt x="14681" y="7666"/>
                    <a:pt x="15052" y="10046"/>
                  </a:cubicBezTo>
                  <a:close/>
                </a:path>
              </a:pathLst>
            </a:custGeom>
            <a:solidFill>
              <a:schemeClr val="tx2"/>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34" name="Figure">
              <a:extLst>
                <a:ext uri="{FF2B5EF4-FFF2-40B4-BE49-F238E27FC236}">
                  <a16:creationId xmlns="" xmlns:a16="http://schemas.microsoft.com/office/drawing/2014/main" xmlns:lc="http://schemas.openxmlformats.org/drawingml/2006/lockedCanvas" id="{54392628-DA62-4B2D-9EDF-42B3E621BB5D}"/>
                </a:ext>
              </a:extLst>
            </p:cNvPr>
            <p:cNvSpPr/>
            <p:nvPr/>
          </p:nvSpPr>
          <p:spPr>
            <a:xfrm>
              <a:off x="3823013" y="4006297"/>
              <a:ext cx="371929" cy="371417"/>
            </a:xfrm>
            <a:custGeom>
              <a:avLst/>
              <a:gdLst/>
              <a:ahLst/>
              <a:cxnLst>
                <a:cxn ang="0">
                  <a:pos x="wd2" y="hd2"/>
                </a:cxn>
                <a:cxn ang="5400000">
                  <a:pos x="wd2" y="hd2"/>
                </a:cxn>
                <a:cxn ang="10800000">
                  <a:pos x="wd2" y="hd2"/>
                </a:cxn>
                <a:cxn ang="16200000">
                  <a:pos x="wd2" y="hd2"/>
                </a:cxn>
              </a:cxnLst>
              <a:rect l="0" t="0" r="r" b="b"/>
              <a:pathLst>
                <a:path w="21600" h="21600" extrusionOk="0">
                  <a:moveTo>
                    <a:pt x="19872" y="10173"/>
                  </a:moveTo>
                  <a:lnTo>
                    <a:pt x="21600" y="10054"/>
                  </a:lnTo>
                  <a:cubicBezTo>
                    <a:pt x="21511" y="8622"/>
                    <a:pt x="21123" y="7250"/>
                    <a:pt x="20498" y="5967"/>
                  </a:cubicBezTo>
                  <a:lnTo>
                    <a:pt x="18948" y="6743"/>
                  </a:lnTo>
                  <a:cubicBezTo>
                    <a:pt x="18412" y="5668"/>
                    <a:pt x="17697" y="4714"/>
                    <a:pt x="16774" y="3938"/>
                  </a:cubicBezTo>
                  <a:lnTo>
                    <a:pt x="17906" y="2625"/>
                  </a:lnTo>
                  <a:cubicBezTo>
                    <a:pt x="16863" y="1730"/>
                    <a:pt x="15641" y="985"/>
                    <a:pt x="14241" y="537"/>
                  </a:cubicBezTo>
                  <a:lnTo>
                    <a:pt x="13705" y="2178"/>
                  </a:lnTo>
                  <a:cubicBezTo>
                    <a:pt x="12751" y="1850"/>
                    <a:pt x="11768" y="1701"/>
                    <a:pt x="10815" y="1701"/>
                  </a:cubicBezTo>
                  <a:cubicBezTo>
                    <a:pt x="10606" y="1701"/>
                    <a:pt x="10398" y="1701"/>
                    <a:pt x="10159" y="1730"/>
                  </a:cubicBezTo>
                  <a:lnTo>
                    <a:pt x="10040" y="0"/>
                  </a:lnTo>
                  <a:cubicBezTo>
                    <a:pt x="8610" y="89"/>
                    <a:pt x="7240" y="477"/>
                    <a:pt x="5959" y="1104"/>
                  </a:cubicBezTo>
                  <a:lnTo>
                    <a:pt x="6733" y="2655"/>
                  </a:lnTo>
                  <a:cubicBezTo>
                    <a:pt x="5661" y="3192"/>
                    <a:pt x="4707" y="3908"/>
                    <a:pt x="3933" y="4833"/>
                  </a:cubicBezTo>
                  <a:lnTo>
                    <a:pt x="2622" y="3699"/>
                  </a:lnTo>
                  <a:cubicBezTo>
                    <a:pt x="1728" y="4744"/>
                    <a:pt x="983" y="5967"/>
                    <a:pt x="536" y="7369"/>
                  </a:cubicBezTo>
                  <a:lnTo>
                    <a:pt x="2175" y="7906"/>
                  </a:lnTo>
                  <a:cubicBezTo>
                    <a:pt x="1788" y="9070"/>
                    <a:pt x="1639" y="10263"/>
                    <a:pt x="1728" y="11427"/>
                  </a:cubicBezTo>
                  <a:lnTo>
                    <a:pt x="0" y="11546"/>
                  </a:lnTo>
                  <a:cubicBezTo>
                    <a:pt x="89" y="12978"/>
                    <a:pt x="477" y="14350"/>
                    <a:pt x="1102" y="15633"/>
                  </a:cubicBezTo>
                  <a:lnTo>
                    <a:pt x="2652" y="14857"/>
                  </a:lnTo>
                  <a:cubicBezTo>
                    <a:pt x="3188" y="15931"/>
                    <a:pt x="3903" y="16886"/>
                    <a:pt x="4826" y="17662"/>
                  </a:cubicBezTo>
                  <a:lnTo>
                    <a:pt x="3694" y="18975"/>
                  </a:lnTo>
                  <a:cubicBezTo>
                    <a:pt x="4737" y="19870"/>
                    <a:pt x="5959" y="20615"/>
                    <a:pt x="7359" y="21063"/>
                  </a:cubicBezTo>
                  <a:lnTo>
                    <a:pt x="7895" y="19422"/>
                  </a:lnTo>
                  <a:cubicBezTo>
                    <a:pt x="8849" y="19750"/>
                    <a:pt x="9832" y="19899"/>
                    <a:pt x="10785" y="19899"/>
                  </a:cubicBezTo>
                  <a:cubicBezTo>
                    <a:pt x="10994" y="19899"/>
                    <a:pt x="11202" y="19899"/>
                    <a:pt x="11441" y="19870"/>
                  </a:cubicBezTo>
                  <a:lnTo>
                    <a:pt x="11560" y="21600"/>
                  </a:lnTo>
                  <a:cubicBezTo>
                    <a:pt x="12990" y="21511"/>
                    <a:pt x="14360" y="21123"/>
                    <a:pt x="15641" y="20496"/>
                  </a:cubicBezTo>
                  <a:lnTo>
                    <a:pt x="14867" y="18945"/>
                  </a:lnTo>
                  <a:cubicBezTo>
                    <a:pt x="15939" y="18408"/>
                    <a:pt x="16893" y="17692"/>
                    <a:pt x="17667" y="16767"/>
                  </a:cubicBezTo>
                  <a:lnTo>
                    <a:pt x="18978" y="17901"/>
                  </a:lnTo>
                  <a:cubicBezTo>
                    <a:pt x="19872" y="16856"/>
                    <a:pt x="20617" y="15633"/>
                    <a:pt x="21064" y="14231"/>
                  </a:cubicBezTo>
                  <a:lnTo>
                    <a:pt x="19425" y="13694"/>
                  </a:lnTo>
                  <a:cubicBezTo>
                    <a:pt x="19812" y="12530"/>
                    <a:pt x="19961" y="11337"/>
                    <a:pt x="19872" y="10173"/>
                  </a:cubicBezTo>
                  <a:close/>
                  <a:moveTo>
                    <a:pt x="14986" y="12202"/>
                  </a:moveTo>
                  <a:cubicBezTo>
                    <a:pt x="14360" y="14052"/>
                    <a:pt x="12662" y="15215"/>
                    <a:pt x="10815" y="15215"/>
                  </a:cubicBezTo>
                  <a:cubicBezTo>
                    <a:pt x="10368" y="15215"/>
                    <a:pt x="9891" y="15156"/>
                    <a:pt x="9415" y="14977"/>
                  </a:cubicBezTo>
                  <a:cubicBezTo>
                    <a:pt x="7121" y="14201"/>
                    <a:pt x="5869" y="11695"/>
                    <a:pt x="6644" y="9398"/>
                  </a:cubicBezTo>
                  <a:cubicBezTo>
                    <a:pt x="7270" y="7548"/>
                    <a:pt x="8968" y="6385"/>
                    <a:pt x="10815" y="6385"/>
                  </a:cubicBezTo>
                  <a:cubicBezTo>
                    <a:pt x="11292" y="6385"/>
                    <a:pt x="11738" y="6444"/>
                    <a:pt x="12215" y="6623"/>
                  </a:cubicBezTo>
                  <a:cubicBezTo>
                    <a:pt x="14509" y="7399"/>
                    <a:pt x="15731" y="9905"/>
                    <a:pt x="14986" y="12202"/>
                  </a:cubicBezTo>
                  <a:close/>
                </a:path>
              </a:pathLst>
            </a:custGeom>
            <a:solidFill>
              <a:schemeClr val="accent3"/>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35" name="Figure">
              <a:extLst>
                <a:ext uri="{FF2B5EF4-FFF2-40B4-BE49-F238E27FC236}">
                  <a16:creationId xmlns="" xmlns:a16="http://schemas.microsoft.com/office/drawing/2014/main" xmlns:lc="http://schemas.openxmlformats.org/drawingml/2006/lockedCanvas" id="{203F9EFD-569A-44BA-ABF5-B35223B5A4F7}"/>
                </a:ext>
              </a:extLst>
            </p:cNvPr>
            <p:cNvSpPr/>
            <p:nvPr/>
          </p:nvSpPr>
          <p:spPr>
            <a:xfrm>
              <a:off x="4212898" y="4037077"/>
              <a:ext cx="259580" cy="260093"/>
            </a:xfrm>
            <a:custGeom>
              <a:avLst/>
              <a:gdLst/>
              <a:ahLst/>
              <a:cxnLst>
                <a:cxn ang="0">
                  <a:pos x="wd2" y="hd2"/>
                </a:cxn>
                <a:cxn ang="5400000">
                  <a:pos x="wd2" y="hd2"/>
                </a:cxn>
                <a:cxn ang="10800000">
                  <a:pos x="wd2" y="hd2"/>
                </a:cxn>
                <a:cxn ang="16200000">
                  <a:pos x="wd2" y="hd2"/>
                </a:cxn>
              </a:cxnLst>
              <a:rect l="0" t="0" r="r" b="b"/>
              <a:pathLst>
                <a:path w="21600" h="21600" extrusionOk="0">
                  <a:moveTo>
                    <a:pt x="19892" y="8947"/>
                  </a:moveTo>
                  <a:lnTo>
                    <a:pt x="21600" y="8606"/>
                  </a:lnTo>
                  <a:cubicBezTo>
                    <a:pt x="21301" y="7200"/>
                    <a:pt x="20746" y="5837"/>
                    <a:pt x="19935" y="4644"/>
                  </a:cubicBezTo>
                  <a:lnTo>
                    <a:pt x="18484" y="5624"/>
                  </a:lnTo>
                  <a:cubicBezTo>
                    <a:pt x="17801" y="4644"/>
                    <a:pt x="16947" y="3749"/>
                    <a:pt x="15923" y="3067"/>
                  </a:cubicBezTo>
                  <a:lnTo>
                    <a:pt x="16904" y="1619"/>
                  </a:lnTo>
                  <a:cubicBezTo>
                    <a:pt x="15709" y="852"/>
                    <a:pt x="14386" y="298"/>
                    <a:pt x="12934" y="0"/>
                  </a:cubicBezTo>
                  <a:lnTo>
                    <a:pt x="12593" y="1704"/>
                  </a:lnTo>
                  <a:cubicBezTo>
                    <a:pt x="11568" y="1491"/>
                    <a:pt x="10587" y="1491"/>
                    <a:pt x="9605" y="1619"/>
                  </a:cubicBezTo>
                  <a:cubicBezTo>
                    <a:pt x="9391" y="1662"/>
                    <a:pt x="9178" y="1704"/>
                    <a:pt x="8964" y="1747"/>
                  </a:cubicBezTo>
                  <a:lnTo>
                    <a:pt x="8623" y="43"/>
                  </a:lnTo>
                  <a:cubicBezTo>
                    <a:pt x="7214" y="341"/>
                    <a:pt x="5848" y="895"/>
                    <a:pt x="4653" y="1704"/>
                  </a:cubicBezTo>
                  <a:lnTo>
                    <a:pt x="5635" y="3153"/>
                  </a:lnTo>
                  <a:cubicBezTo>
                    <a:pt x="4653" y="3834"/>
                    <a:pt x="3757" y="4686"/>
                    <a:pt x="3074" y="5709"/>
                  </a:cubicBezTo>
                  <a:lnTo>
                    <a:pt x="1622" y="4729"/>
                  </a:lnTo>
                  <a:cubicBezTo>
                    <a:pt x="854" y="5922"/>
                    <a:pt x="299" y="7243"/>
                    <a:pt x="0" y="8691"/>
                  </a:cubicBezTo>
                  <a:lnTo>
                    <a:pt x="1708" y="9032"/>
                  </a:lnTo>
                  <a:cubicBezTo>
                    <a:pt x="1451" y="10267"/>
                    <a:pt x="1494" y="11503"/>
                    <a:pt x="1708" y="12653"/>
                  </a:cubicBezTo>
                  <a:lnTo>
                    <a:pt x="0" y="12994"/>
                  </a:lnTo>
                  <a:cubicBezTo>
                    <a:pt x="299" y="14400"/>
                    <a:pt x="854" y="15763"/>
                    <a:pt x="1665" y="16956"/>
                  </a:cubicBezTo>
                  <a:lnTo>
                    <a:pt x="3116" y="15976"/>
                  </a:lnTo>
                  <a:cubicBezTo>
                    <a:pt x="3799" y="16956"/>
                    <a:pt x="4653" y="17851"/>
                    <a:pt x="5677" y="18533"/>
                  </a:cubicBezTo>
                  <a:lnTo>
                    <a:pt x="4696" y="19981"/>
                  </a:lnTo>
                  <a:cubicBezTo>
                    <a:pt x="5848" y="20748"/>
                    <a:pt x="7214" y="21302"/>
                    <a:pt x="8666" y="21600"/>
                  </a:cubicBezTo>
                  <a:lnTo>
                    <a:pt x="9007" y="19896"/>
                  </a:lnTo>
                  <a:cubicBezTo>
                    <a:pt x="10032" y="20109"/>
                    <a:pt x="11013" y="20109"/>
                    <a:pt x="11995" y="19981"/>
                  </a:cubicBezTo>
                  <a:cubicBezTo>
                    <a:pt x="12209" y="19938"/>
                    <a:pt x="12422" y="19896"/>
                    <a:pt x="12636" y="19853"/>
                  </a:cubicBezTo>
                  <a:lnTo>
                    <a:pt x="12977" y="21557"/>
                  </a:lnTo>
                  <a:cubicBezTo>
                    <a:pt x="14386" y="21259"/>
                    <a:pt x="15752" y="20705"/>
                    <a:pt x="16947" y="19896"/>
                  </a:cubicBezTo>
                  <a:lnTo>
                    <a:pt x="15965" y="18447"/>
                  </a:lnTo>
                  <a:cubicBezTo>
                    <a:pt x="16947" y="17766"/>
                    <a:pt x="17843" y="16914"/>
                    <a:pt x="18526" y="15891"/>
                  </a:cubicBezTo>
                  <a:lnTo>
                    <a:pt x="19978" y="16871"/>
                  </a:lnTo>
                  <a:cubicBezTo>
                    <a:pt x="20746" y="15678"/>
                    <a:pt x="21301" y="14357"/>
                    <a:pt x="21600" y="12909"/>
                  </a:cubicBezTo>
                  <a:lnTo>
                    <a:pt x="19892" y="12568"/>
                  </a:lnTo>
                  <a:cubicBezTo>
                    <a:pt x="20149" y="11333"/>
                    <a:pt x="20106" y="10097"/>
                    <a:pt x="19892" y="8947"/>
                  </a:cubicBezTo>
                  <a:close/>
                  <a:moveTo>
                    <a:pt x="15197" y="11631"/>
                  </a:moveTo>
                  <a:cubicBezTo>
                    <a:pt x="14813" y="13591"/>
                    <a:pt x="13233" y="14996"/>
                    <a:pt x="11398" y="15209"/>
                  </a:cubicBezTo>
                  <a:cubicBezTo>
                    <a:pt x="10928" y="15252"/>
                    <a:pt x="10458" y="15252"/>
                    <a:pt x="9946" y="15167"/>
                  </a:cubicBezTo>
                  <a:cubicBezTo>
                    <a:pt x="7513" y="14698"/>
                    <a:pt x="5934" y="12355"/>
                    <a:pt x="6403" y="9927"/>
                  </a:cubicBezTo>
                  <a:cubicBezTo>
                    <a:pt x="6787" y="7967"/>
                    <a:pt x="8367" y="6561"/>
                    <a:pt x="10202" y="6348"/>
                  </a:cubicBezTo>
                  <a:cubicBezTo>
                    <a:pt x="10672" y="6305"/>
                    <a:pt x="11142" y="6305"/>
                    <a:pt x="11654" y="6391"/>
                  </a:cubicBezTo>
                  <a:cubicBezTo>
                    <a:pt x="14087" y="6859"/>
                    <a:pt x="15666" y="9202"/>
                    <a:pt x="15197" y="11631"/>
                  </a:cubicBezTo>
                  <a:close/>
                </a:path>
              </a:pathLst>
            </a:custGeom>
            <a:solidFill>
              <a:schemeClr val="accent2">
                <a:lumMod val="75000"/>
              </a:schemeClr>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36" name="Figure">
              <a:extLst>
                <a:ext uri="{FF2B5EF4-FFF2-40B4-BE49-F238E27FC236}">
                  <a16:creationId xmlns="" xmlns:a16="http://schemas.microsoft.com/office/drawing/2014/main" xmlns:lc="http://schemas.openxmlformats.org/drawingml/2006/lockedCanvas" id="{BF91C5A4-0D6B-417C-9D5C-14A42EDCD699}"/>
                </a:ext>
              </a:extLst>
            </p:cNvPr>
            <p:cNvSpPr/>
            <p:nvPr/>
          </p:nvSpPr>
          <p:spPr>
            <a:xfrm>
              <a:off x="3135587" y="3616412"/>
              <a:ext cx="269328" cy="268815"/>
            </a:xfrm>
            <a:custGeom>
              <a:avLst/>
              <a:gdLst/>
              <a:ahLst/>
              <a:cxnLst>
                <a:cxn ang="0">
                  <a:pos x="wd2" y="hd2"/>
                </a:cxn>
                <a:cxn ang="5400000">
                  <a:pos x="wd2" y="hd2"/>
                </a:cxn>
                <a:cxn ang="10800000">
                  <a:pos x="wd2" y="hd2"/>
                </a:cxn>
                <a:cxn ang="16200000">
                  <a:pos x="wd2" y="hd2"/>
                </a:cxn>
              </a:cxnLst>
              <a:rect l="0" t="0" r="r" b="b"/>
              <a:pathLst>
                <a:path w="21600" h="21600" extrusionOk="0">
                  <a:moveTo>
                    <a:pt x="19872" y="10140"/>
                  </a:moveTo>
                  <a:lnTo>
                    <a:pt x="21600" y="10017"/>
                  </a:lnTo>
                  <a:cubicBezTo>
                    <a:pt x="21518" y="8574"/>
                    <a:pt x="21106" y="7214"/>
                    <a:pt x="20489" y="5936"/>
                  </a:cubicBezTo>
                  <a:lnTo>
                    <a:pt x="18967" y="6719"/>
                  </a:lnTo>
                  <a:cubicBezTo>
                    <a:pt x="18432" y="5647"/>
                    <a:pt x="17691" y="4699"/>
                    <a:pt x="16786" y="3916"/>
                  </a:cubicBezTo>
                  <a:lnTo>
                    <a:pt x="17897" y="2597"/>
                  </a:lnTo>
                  <a:cubicBezTo>
                    <a:pt x="16869" y="1690"/>
                    <a:pt x="15634" y="989"/>
                    <a:pt x="14235" y="495"/>
                  </a:cubicBezTo>
                  <a:lnTo>
                    <a:pt x="13701" y="2144"/>
                  </a:lnTo>
                  <a:cubicBezTo>
                    <a:pt x="12754" y="1814"/>
                    <a:pt x="11767" y="1690"/>
                    <a:pt x="10821" y="1690"/>
                  </a:cubicBezTo>
                  <a:cubicBezTo>
                    <a:pt x="10615" y="1690"/>
                    <a:pt x="10409" y="1690"/>
                    <a:pt x="10162" y="1731"/>
                  </a:cubicBezTo>
                  <a:lnTo>
                    <a:pt x="10039" y="0"/>
                  </a:lnTo>
                  <a:cubicBezTo>
                    <a:pt x="8599" y="82"/>
                    <a:pt x="7241" y="495"/>
                    <a:pt x="5966" y="1113"/>
                  </a:cubicBezTo>
                  <a:lnTo>
                    <a:pt x="6747" y="2638"/>
                  </a:lnTo>
                  <a:cubicBezTo>
                    <a:pt x="5678" y="3174"/>
                    <a:pt x="4731" y="3916"/>
                    <a:pt x="3950" y="4823"/>
                  </a:cubicBezTo>
                  <a:lnTo>
                    <a:pt x="2633" y="3710"/>
                  </a:lnTo>
                  <a:cubicBezTo>
                    <a:pt x="1728" y="4740"/>
                    <a:pt x="1029" y="5977"/>
                    <a:pt x="535" y="7379"/>
                  </a:cubicBezTo>
                  <a:lnTo>
                    <a:pt x="2181" y="7914"/>
                  </a:lnTo>
                  <a:cubicBezTo>
                    <a:pt x="1810" y="9069"/>
                    <a:pt x="1646" y="10264"/>
                    <a:pt x="1728" y="11460"/>
                  </a:cubicBezTo>
                  <a:lnTo>
                    <a:pt x="0" y="11583"/>
                  </a:lnTo>
                  <a:cubicBezTo>
                    <a:pt x="82" y="13026"/>
                    <a:pt x="494" y="14386"/>
                    <a:pt x="1111" y="15664"/>
                  </a:cubicBezTo>
                  <a:lnTo>
                    <a:pt x="2633" y="14881"/>
                  </a:lnTo>
                  <a:cubicBezTo>
                    <a:pt x="3168" y="15953"/>
                    <a:pt x="3909" y="16901"/>
                    <a:pt x="4814" y="17684"/>
                  </a:cubicBezTo>
                  <a:lnTo>
                    <a:pt x="3703" y="19003"/>
                  </a:lnTo>
                  <a:cubicBezTo>
                    <a:pt x="4731" y="19910"/>
                    <a:pt x="5966" y="20611"/>
                    <a:pt x="7365" y="21105"/>
                  </a:cubicBezTo>
                  <a:lnTo>
                    <a:pt x="7899" y="19456"/>
                  </a:lnTo>
                  <a:cubicBezTo>
                    <a:pt x="8846" y="19786"/>
                    <a:pt x="9833" y="19910"/>
                    <a:pt x="10779" y="19910"/>
                  </a:cubicBezTo>
                  <a:cubicBezTo>
                    <a:pt x="10985" y="19910"/>
                    <a:pt x="11191" y="19910"/>
                    <a:pt x="11438" y="19869"/>
                  </a:cubicBezTo>
                  <a:lnTo>
                    <a:pt x="11561" y="21600"/>
                  </a:lnTo>
                  <a:cubicBezTo>
                    <a:pt x="13001" y="21518"/>
                    <a:pt x="14359" y="21105"/>
                    <a:pt x="15634" y="20487"/>
                  </a:cubicBezTo>
                  <a:lnTo>
                    <a:pt x="14853" y="18962"/>
                  </a:lnTo>
                  <a:cubicBezTo>
                    <a:pt x="15922" y="18426"/>
                    <a:pt x="16869" y="17684"/>
                    <a:pt x="17650" y="16777"/>
                  </a:cubicBezTo>
                  <a:lnTo>
                    <a:pt x="18967" y="17890"/>
                  </a:lnTo>
                  <a:cubicBezTo>
                    <a:pt x="19872" y="16860"/>
                    <a:pt x="20571" y="15623"/>
                    <a:pt x="21065" y="14221"/>
                  </a:cubicBezTo>
                  <a:lnTo>
                    <a:pt x="19419" y="13686"/>
                  </a:lnTo>
                  <a:cubicBezTo>
                    <a:pt x="19831" y="12490"/>
                    <a:pt x="19954" y="11295"/>
                    <a:pt x="19872" y="10140"/>
                  </a:cubicBezTo>
                  <a:close/>
                  <a:moveTo>
                    <a:pt x="14565" y="12037"/>
                  </a:moveTo>
                  <a:cubicBezTo>
                    <a:pt x="14030" y="13686"/>
                    <a:pt x="12466" y="14757"/>
                    <a:pt x="10821" y="14757"/>
                  </a:cubicBezTo>
                  <a:cubicBezTo>
                    <a:pt x="10409" y="14757"/>
                    <a:pt x="9998" y="14675"/>
                    <a:pt x="9586" y="14551"/>
                  </a:cubicBezTo>
                  <a:cubicBezTo>
                    <a:pt x="7529" y="13850"/>
                    <a:pt x="6377" y="11624"/>
                    <a:pt x="7077" y="9522"/>
                  </a:cubicBezTo>
                  <a:cubicBezTo>
                    <a:pt x="7611" y="7873"/>
                    <a:pt x="9175" y="6802"/>
                    <a:pt x="10821" y="6802"/>
                  </a:cubicBezTo>
                  <a:cubicBezTo>
                    <a:pt x="11232" y="6802"/>
                    <a:pt x="11643" y="6884"/>
                    <a:pt x="12055" y="7008"/>
                  </a:cubicBezTo>
                  <a:cubicBezTo>
                    <a:pt x="14153" y="7750"/>
                    <a:pt x="15264" y="9976"/>
                    <a:pt x="14565" y="12037"/>
                  </a:cubicBezTo>
                  <a:close/>
                </a:path>
              </a:pathLst>
            </a:custGeom>
            <a:solidFill>
              <a:schemeClr val="accent1"/>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37" name="Figure">
              <a:extLst>
                <a:ext uri="{FF2B5EF4-FFF2-40B4-BE49-F238E27FC236}">
                  <a16:creationId xmlns="" xmlns:a16="http://schemas.microsoft.com/office/drawing/2014/main" xmlns:lc="http://schemas.openxmlformats.org/drawingml/2006/lockedCanvas" id="{CBA0C14D-0935-46EA-AF4D-AFF7333DCFE9}"/>
                </a:ext>
              </a:extLst>
            </p:cNvPr>
            <p:cNvSpPr/>
            <p:nvPr/>
          </p:nvSpPr>
          <p:spPr>
            <a:xfrm>
              <a:off x="3766583" y="3349650"/>
              <a:ext cx="308830" cy="308830"/>
            </a:xfrm>
            <a:custGeom>
              <a:avLst/>
              <a:gdLst/>
              <a:ahLst/>
              <a:cxnLst>
                <a:cxn ang="0">
                  <a:pos x="wd2" y="hd2"/>
                </a:cxn>
                <a:cxn ang="5400000">
                  <a:pos x="wd2" y="hd2"/>
                </a:cxn>
                <a:cxn ang="10800000">
                  <a:pos x="wd2" y="hd2"/>
                </a:cxn>
                <a:cxn ang="16200000">
                  <a:pos x="wd2" y="hd2"/>
                </a:cxn>
              </a:cxnLst>
              <a:rect l="0" t="0" r="r" b="b"/>
              <a:pathLst>
                <a:path w="21600" h="21600" extrusionOk="0">
                  <a:moveTo>
                    <a:pt x="19878" y="9401"/>
                  </a:moveTo>
                  <a:lnTo>
                    <a:pt x="21600" y="9149"/>
                  </a:lnTo>
                  <a:cubicBezTo>
                    <a:pt x="21385" y="7714"/>
                    <a:pt x="20882" y="6351"/>
                    <a:pt x="20129" y="5131"/>
                  </a:cubicBezTo>
                  <a:lnTo>
                    <a:pt x="18658" y="6028"/>
                  </a:lnTo>
                  <a:cubicBezTo>
                    <a:pt x="18048" y="4987"/>
                    <a:pt x="17223" y="4090"/>
                    <a:pt x="16218" y="3373"/>
                  </a:cubicBezTo>
                  <a:lnTo>
                    <a:pt x="17258" y="1973"/>
                  </a:lnTo>
                  <a:cubicBezTo>
                    <a:pt x="16146" y="1148"/>
                    <a:pt x="14819" y="538"/>
                    <a:pt x="13383" y="179"/>
                  </a:cubicBezTo>
                  <a:lnTo>
                    <a:pt x="12989" y="1866"/>
                  </a:lnTo>
                  <a:cubicBezTo>
                    <a:pt x="11984" y="1615"/>
                    <a:pt x="11015" y="1543"/>
                    <a:pt x="10047" y="1650"/>
                  </a:cubicBezTo>
                  <a:cubicBezTo>
                    <a:pt x="9831" y="1686"/>
                    <a:pt x="9616" y="1686"/>
                    <a:pt x="9401" y="1722"/>
                  </a:cubicBezTo>
                  <a:lnTo>
                    <a:pt x="9149" y="0"/>
                  </a:lnTo>
                  <a:cubicBezTo>
                    <a:pt x="7714" y="215"/>
                    <a:pt x="6351" y="718"/>
                    <a:pt x="5131" y="1471"/>
                  </a:cubicBezTo>
                  <a:lnTo>
                    <a:pt x="6028" y="2942"/>
                  </a:lnTo>
                  <a:cubicBezTo>
                    <a:pt x="4987" y="3552"/>
                    <a:pt x="4090" y="4377"/>
                    <a:pt x="3373" y="5382"/>
                  </a:cubicBezTo>
                  <a:lnTo>
                    <a:pt x="1973" y="4342"/>
                  </a:lnTo>
                  <a:cubicBezTo>
                    <a:pt x="1148" y="5454"/>
                    <a:pt x="538" y="6781"/>
                    <a:pt x="179" y="8217"/>
                  </a:cubicBezTo>
                  <a:lnTo>
                    <a:pt x="1866" y="8611"/>
                  </a:lnTo>
                  <a:cubicBezTo>
                    <a:pt x="1579" y="9831"/>
                    <a:pt x="1543" y="11051"/>
                    <a:pt x="1722" y="12199"/>
                  </a:cubicBezTo>
                  <a:lnTo>
                    <a:pt x="0" y="12451"/>
                  </a:lnTo>
                  <a:cubicBezTo>
                    <a:pt x="215" y="13886"/>
                    <a:pt x="718" y="15249"/>
                    <a:pt x="1471" y="16469"/>
                  </a:cubicBezTo>
                  <a:lnTo>
                    <a:pt x="2942" y="15572"/>
                  </a:lnTo>
                  <a:cubicBezTo>
                    <a:pt x="3552" y="16613"/>
                    <a:pt x="4377" y="17510"/>
                    <a:pt x="5382" y="18227"/>
                  </a:cubicBezTo>
                  <a:lnTo>
                    <a:pt x="4342" y="19627"/>
                  </a:lnTo>
                  <a:cubicBezTo>
                    <a:pt x="5454" y="20452"/>
                    <a:pt x="6781" y="21062"/>
                    <a:pt x="8217" y="21421"/>
                  </a:cubicBezTo>
                  <a:lnTo>
                    <a:pt x="8611" y="19734"/>
                  </a:lnTo>
                  <a:cubicBezTo>
                    <a:pt x="9616" y="19985"/>
                    <a:pt x="10585" y="20057"/>
                    <a:pt x="11553" y="19950"/>
                  </a:cubicBezTo>
                  <a:cubicBezTo>
                    <a:pt x="11769" y="19914"/>
                    <a:pt x="11984" y="19914"/>
                    <a:pt x="12199" y="19878"/>
                  </a:cubicBezTo>
                  <a:lnTo>
                    <a:pt x="12450" y="21600"/>
                  </a:lnTo>
                  <a:cubicBezTo>
                    <a:pt x="13886" y="21385"/>
                    <a:pt x="15249" y="20882"/>
                    <a:pt x="16469" y="20129"/>
                  </a:cubicBezTo>
                  <a:lnTo>
                    <a:pt x="15572" y="18658"/>
                  </a:lnTo>
                  <a:cubicBezTo>
                    <a:pt x="16613" y="18048"/>
                    <a:pt x="17510" y="17223"/>
                    <a:pt x="18227" y="16218"/>
                  </a:cubicBezTo>
                  <a:lnTo>
                    <a:pt x="19627" y="17258"/>
                  </a:lnTo>
                  <a:cubicBezTo>
                    <a:pt x="20452" y="16146"/>
                    <a:pt x="21062" y="14819"/>
                    <a:pt x="21421" y="13383"/>
                  </a:cubicBezTo>
                  <a:lnTo>
                    <a:pt x="19734" y="12989"/>
                  </a:lnTo>
                  <a:cubicBezTo>
                    <a:pt x="20021" y="11769"/>
                    <a:pt x="20057" y="10549"/>
                    <a:pt x="19878" y="9401"/>
                  </a:cubicBezTo>
                  <a:close/>
                  <a:moveTo>
                    <a:pt x="15106" y="11841"/>
                  </a:moveTo>
                  <a:cubicBezTo>
                    <a:pt x="14639" y="13742"/>
                    <a:pt x="13025" y="15070"/>
                    <a:pt x="11159" y="15213"/>
                  </a:cubicBezTo>
                  <a:cubicBezTo>
                    <a:pt x="10692" y="15249"/>
                    <a:pt x="10226" y="15213"/>
                    <a:pt x="9724" y="15106"/>
                  </a:cubicBezTo>
                  <a:cubicBezTo>
                    <a:pt x="7320" y="14532"/>
                    <a:pt x="5884" y="12128"/>
                    <a:pt x="6458" y="9724"/>
                  </a:cubicBezTo>
                  <a:cubicBezTo>
                    <a:pt x="6925" y="7822"/>
                    <a:pt x="8540" y="6494"/>
                    <a:pt x="10405" y="6351"/>
                  </a:cubicBezTo>
                  <a:cubicBezTo>
                    <a:pt x="10872" y="6315"/>
                    <a:pt x="11338" y="6351"/>
                    <a:pt x="11841" y="6458"/>
                  </a:cubicBezTo>
                  <a:cubicBezTo>
                    <a:pt x="14245" y="7068"/>
                    <a:pt x="15680" y="9472"/>
                    <a:pt x="15106" y="11841"/>
                  </a:cubicBezTo>
                  <a:close/>
                </a:path>
              </a:pathLst>
            </a:custGeom>
            <a:solidFill>
              <a:schemeClr val="accent2"/>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38" name="Figure">
              <a:extLst>
                <a:ext uri="{FF2B5EF4-FFF2-40B4-BE49-F238E27FC236}">
                  <a16:creationId xmlns="" xmlns:a16="http://schemas.microsoft.com/office/drawing/2014/main" xmlns:lc="http://schemas.openxmlformats.org/drawingml/2006/lockedCanvas" id="{DD858270-4B8E-40BB-951F-80112B01EB89}"/>
                </a:ext>
              </a:extLst>
            </p:cNvPr>
            <p:cNvSpPr/>
            <p:nvPr/>
          </p:nvSpPr>
          <p:spPr>
            <a:xfrm>
              <a:off x="3689632" y="3267569"/>
              <a:ext cx="129278" cy="129278"/>
            </a:xfrm>
            <a:custGeom>
              <a:avLst/>
              <a:gdLst/>
              <a:ahLst/>
              <a:cxnLst>
                <a:cxn ang="0">
                  <a:pos x="wd2" y="hd2"/>
                </a:cxn>
                <a:cxn ang="5400000">
                  <a:pos x="wd2" y="hd2"/>
                </a:cxn>
                <a:cxn ang="10800000">
                  <a:pos x="wd2" y="hd2"/>
                </a:cxn>
                <a:cxn ang="16200000">
                  <a:pos x="wd2" y="hd2"/>
                </a:cxn>
              </a:cxnLst>
              <a:rect l="0" t="0" r="r" b="b"/>
              <a:pathLst>
                <a:path w="21600" h="21600" extrusionOk="0">
                  <a:moveTo>
                    <a:pt x="19886" y="10200"/>
                  </a:moveTo>
                  <a:lnTo>
                    <a:pt x="21600" y="10114"/>
                  </a:lnTo>
                  <a:cubicBezTo>
                    <a:pt x="21514" y="8657"/>
                    <a:pt x="21086" y="7286"/>
                    <a:pt x="20486" y="6000"/>
                  </a:cubicBezTo>
                  <a:lnTo>
                    <a:pt x="18943" y="6771"/>
                  </a:lnTo>
                  <a:cubicBezTo>
                    <a:pt x="18429" y="5743"/>
                    <a:pt x="17657" y="4714"/>
                    <a:pt x="16800" y="3943"/>
                  </a:cubicBezTo>
                  <a:lnTo>
                    <a:pt x="17914" y="2657"/>
                  </a:lnTo>
                  <a:cubicBezTo>
                    <a:pt x="16886" y="1714"/>
                    <a:pt x="15600" y="1029"/>
                    <a:pt x="14229" y="600"/>
                  </a:cubicBezTo>
                  <a:lnTo>
                    <a:pt x="13714" y="2229"/>
                  </a:lnTo>
                  <a:cubicBezTo>
                    <a:pt x="12771" y="1886"/>
                    <a:pt x="11743" y="1714"/>
                    <a:pt x="10800" y="1714"/>
                  </a:cubicBezTo>
                  <a:cubicBezTo>
                    <a:pt x="10543" y="1714"/>
                    <a:pt x="10371" y="1714"/>
                    <a:pt x="10114" y="1714"/>
                  </a:cubicBezTo>
                  <a:lnTo>
                    <a:pt x="10029" y="0"/>
                  </a:lnTo>
                  <a:cubicBezTo>
                    <a:pt x="8571" y="86"/>
                    <a:pt x="7200" y="514"/>
                    <a:pt x="5914" y="1114"/>
                  </a:cubicBezTo>
                  <a:lnTo>
                    <a:pt x="6686" y="2657"/>
                  </a:lnTo>
                  <a:cubicBezTo>
                    <a:pt x="5657" y="3171"/>
                    <a:pt x="4629" y="3943"/>
                    <a:pt x="3857" y="4800"/>
                  </a:cubicBezTo>
                  <a:lnTo>
                    <a:pt x="2571" y="3686"/>
                  </a:lnTo>
                  <a:cubicBezTo>
                    <a:pt x="1629" y="4714"/>
                    <a:pt x="943" y="6000"/>
                    <a:pt x="514" y="7371"/>
                  </a:cubicBezTo>
                  <a:lnTo>
                    <a:pt x="2143" y="7886"/>
                  </a:lnTo>
                  <a:cubicBezTo>
                    <a:pt x="1714" y="9086"/>
                    <a:pt x="1629" y="10286"/>
                    <a:pt x="1714" y="11400"/>
                  </a:cubicBezTo>
                  <a:lnTo>
                    <a:pt x="0" y="11486"/>
                  </a:lnTo>
                  <a:cubicBezTo>
                    <a:pt x="86" y="12943"/>
                    <a:pt x="514" y="14314"/>
                    <a:pt x="1114" y="15600"/>
                  </a:cubicBezTo>
                  <a:lnTo>
                    <a:pt x="2657" y="14829"/>
                  </a:lnTo>
                  <a:cubicBezTo>
                    <a:pt x="3171" y="15857"/>
                    <a:pt x="3943" y="16886"/>
                    <a:pt x="4800" y="17657"/>
                  </a:cubicBezTo>
                  <a:lnTo>
                    <a:pt x="3686" y="18943"/>
                  </a:lnTo>
                  <a:cubicBezTo>
                    <a:pt x="4714" y="19886"/>
                    <a:pt x="6000" y="20571"/>
                    <a:pt x="7371" y="21000"/>
                  </a:cubicBezTo>
                  <a:lnTo>
                    <a:pt x="7886" y="19371"/>
                  </a:lnTo>
                  <a:cubicBezTo>
                    <a:pt x="8829" y="19714"/>
                    <a:pt x="9857" y="19886"/>
                    <a:pt x="10800" y="19886"/>
                  </a:cubicBezTo>
                  <a:cubicBezTo>
                    <a:pt x="11057" y="19886"/>
                    <a:pt x="11229" y="19886"/>
                    <a:pt x="11486" y="19886"/>
                  </a:cubicBezTo>
                  <a:lnTo>
                    <a:pt x="11571" y="21600"/>
                  </a:lnTo>
                  <a:cubicBezTo>
                    <a:pt x="13029" y="21514"/>
                    <a:pt x="14400" y="21086"/>
                    <a:pt x="15686" y="20486"/>
                  </a:cubicBezTo>
                  <a:lnTo>
                    <a:pt x="14914" y="18943"/>
                  </a:lnTo>
                  <a:cubicBezTo>
                    <a:pt x="15943" y="18429"/>
                    <a:pt x="16971" y="17657"/>
                    <a:pt x="17743" y="16800"/>
                  </a:cubicBezTo>
                  <a:lnTo>
                    <a:pt x="19029" y="17914"/>
                  </a:lnTo>
                  <a:cubicBezTo>
                    <a:pt x="19971" y="16886"/>
                    <a:pt x="20657" y="15600"/>
                    <a:pt x="21086" y="14229"/>
                  </a:cubicBezTo>
                  <a:lnTo>
                    <a:pt x="19457" y="13714"/>
                  </a:lnTo>
                  <a:cubicBezTo>
                    <a:pt x="19886" y="12600"/>
                    <a:pt x="19971" y="11400"/>
                    <a:pt x="19886" y="10200"/>
                  </a:cubicBezTo>
                  <a:close/>
                  <a:moveTo>
                    <a:pt x="15000" y="12257"/>
                  </a:moveTo>
                  <a:cubicBezTo>
                    <a:pt x="14400" y="14143"/>
                    <a:pt x="12686" y="15257"/>
                    <a:pt x="10800" y="15257"/>
                  </a:cubicBezTo>
                  <a:cubicBezTo>
                    <a:pt x="10371" y="15257"/>
                    <a:pt x="9857" y="15171"/>
                    <a:pt x="9429" y="15000"/>
                  </a:cubicBezTo>
                  <a:cubicBezTo>
                    <a:pt x="7114" y="14229"/>
                    <a:pt x="5829" y="11743"/>
                    <a:pt x="6600" y="9429"/>
                  </a:cubicBezTo>
                  <a:cubicBezTo>
                    <a:pt x="7200" y="7543"/>
                    <a:pt x="8914" y="6429"/>
                    <a:pt x="10800" y="6429"/>
                  </a:cubicBezTo>
                  <a:cubicBezTo>
                    <a:pt x="11229" y="6429"/>
                    <a:pt x="11743" y="6514"/>
                    <a:pt x="12171" y="6686"/>
                  </a:cubicBezTo>
                  <a:cubicBezTo>
                    <a:pt x="14486" y="7457"/>
                    <a:pt x="15771" y="9943"/>
                    <a:pt x="15000" y="12257"/>
                  </a:cubicBezTo>
                  <a:close/>
                </a:path>
              </a:pathLst>
            </a:custGeom>
            <a:solidFill>
              <a:srgbClr val="000000"/>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39" name="Figure">
              <a:extLst>
                <a:ext uri="{FF2B5EF4-FFF2-40B4-BE49-F238E27FC236}">
                  <a16:creationId xmlns="" xmlns:a16="http://schemas.microsoft.com/office/drawing/2014/main" xmlns:lc="http://schemas.openxmlformats.org/drawingml/2006/lockedCanvas" id="{9F34A56C-BC6C-4A93-B3F5-A04233F2604F}"/>
                </a:ext>
              </a:extLst>
            </p:cNvPr>
            <p:cNvSpPr/>
            <p:nvPr/>
          </p:nvSpPr>
          <p:spPr>
            <a:xfrm>
              <a:off x="3345918" y="3349650"/>
              <a:ext cx="405275" cy="405788"/>
            </a:xfrm>
            <a:custGeom>
              <a:avLst/>
              <a:gdLst/>
              <a:ahLst/>
              <a:cxnLst>
                <a:cxn ang="0">
                  <a:pos x="wd2" y="hd2"/>
                </a:cxn>
                <a:cxn ang="5400000">
                  <a:pos x="wd2" y="hd2"/>
                </a:cxn>
                <a:cxn ang="10800000">
                  <a:pos x="wd2" y="hd2"/>
                </a:cxn>
                <a:cxn ang="16200000">
                  <a:pos x="wd2" y="hd2"/>
                </a:cxn>
              </a:cxnLst>
              <a:rect l="0" t="0" r="r" b="b"/>
              <a:pathLst>
                <a:path w="21600" h="21600" extrusionOk="0">
                  <a:moveTo>
                    <a:pt x="19932" y="8957"/>
                  </a:moveTo>
                  <a:cubicBezTo>
                    <a:pt x="19686" y="7646"/>
                    <a:pt x="19139" y="6444"/>
                    <a:pt x="18401" y="5407"/>
                  </a:cubicBezTo>
                  <a:lnTo>
                    <a:pt x="19522" y="4260"/>
                  </a:lnTo>
                  <a:lnTo>
                    <a:pt x="17089" y="1884"/>
                  </a:lnTo>
                  <a:lnTo>
                    <a:pt x="15968" y="3031"/>
                  </a:lnTo>
                  <a:cubicBezTo>
                    <a:pt x="14901" y="2321"/>
                    <a:pt x="13671" y="1830"/>
                    <a:pt x="12358" y="1611"/>
                  </a:cubicBezTo>
                  <a:lnTo>
                    <a:pt x="12331" y="0"/>
                  </a:lnTo>
                  <a:lnTo>
                    <a:pt x="10636" y="27"/>
                  </a:lnTo>
                  <a:lnTo>
                    <a:pt x="8941" y="55"/>
                  </a:lnTo>
                  <a:lnTo>
                    <a:pt x="8968" y="1666"/>
                  </a:lnTo>
                  <a:cubicBezTo>
                    <a:pt x="7656" y="1912"/>
                    <a:pt x="6453" y="2458"/>
                    <a:pt x="5414" y="3195"/>
                  </a:cubicBezTo>
                  <a:lnTo>
                    <a:pt x="4265" y="2075"/>
                  </a:lnTo>
                  <a:lnTo>
                    <a:pt x="1887" y="4506"/>
                  </a:lnTo>
                  <a:lnTo>
                    <a:pt x="3035" y="5625"/>
                  </a:lnTo>
                  <a:cubicBezTo>
                    <a:pt x="2324" y="6690"/>
                    <a:pt x="1832" y="7919"/>
                    <a:pt x="1613" y="9230"/>
                  </a:cubicBezTo>
                  <a:lnTo>
                    <a:pt x="0" y="9257"/>
                  </a:lnTo>
                  <a:lnTo>
                    <a:pt x="55" y="12671"/>
                  </a:lnTo>
                  <a:lnTo>
                    <a:pt x="1668" y="12643"/>
                  </a:lnTo>
                  <a:cubicBezTo>
                    <a:pt x="1914" y="13954"/>
                    <a:pt x="2461" y="15156"/>
                    <a:pt x="3199" y="16193"/>
                  </a:cubicBezTo>
                  <a:lnTo>
                    <a:pt x="2078" y="17340"/>
                  </a:lnTo>
                  <a:lnTo>
                    <a:pt x="4511" y="19716"/>
                  </a:lnTo>
                  <a:lnTo>
                    <a:pt x="5632" y="18569"/>
                  </a:lnTo>
                  <a:cubicBezTo>
                    <a:pt x="6699" y="19279"/>
                    <a:pt x="7929" y="19770"/>
                    <a:pt x="9242" y="19989"/>
                  </a:cubicBezTo>
                  <a:lnTo>
                    <a:pt x="9269" y="21600"/>
                  </a:lnTo>
                  <a:lnTo>
                    <a:pt x="10964" y="21573"/>
                  </a:lnTo>
                  <a:lnTo>
                    <a:pt x="12659" y="21545"/>
                  </a:lnTo>
                  <a:lnTo>
                    <a:pt x="12632" y="19934"/>
                  </a:lnTo>
                  <a:cubicBezTo>
                    <a:pt x="13944" y="19688"/>
                    <a:pt x="15147" y="19142"/>
                    <a:pt x="16186" y="18405"/>
                  </a:cubicBezTo>
                  <a:lnTo>
                    <a:pt x="17335" y="19525"/>
                  </a:lnTo>
                  <a:lnTo>
                    <a:pt x="19713" y="17094"/>
                  </a:lnTo>
                  <a:lnTo>
                    <a:pt x="18565" y="15975"/>
                  </a:lnTo>
                  <a:cubicBezTo>
                    <a:pt x="19276" y="14910"/>
                    <a:pt x="19768" y="13681"/>
                    <a:pt x="19987" y="12370"/>
                  </a:cubicBezTo>
                  <a:lnTo>
                    <a:pt x="21600" y="12343"/>
                  </a:lnTo>
                  <a:lnTo>
                    <a:pt x="21545" y="8929"/>
                  </a:lnTo>
                  <a:lnTo>
                    <a:pt x="19932" y="8957"/>
                  </a:lnTo>
                  <a:close/>
                  <a:moveTo>
                    <a:pt x="10882" y="17640"/>
                  </a:moveTo>
                  <a:lnTo>
                    <a:pt x="10882" y="17640"/>
                  </a:lnTo>
                  <a:cubicBezTo>
                    <a:pt x="7082" y="17695"/>
                    <a:pt x="3965" y="14664"/>
                    <a:pt x="3910" y="10841"/>
                  </a:cubicBezTo>
                  <a:cubicBezTo>
                    <a:pt x="3855" y="7045"/>
                    <a:pt x="6890" y="3932"/>
                    <a:pt x="10718" y="3878"/>
                  </a:cubicBezTo>
                  <a:lnTo>
                    <a:pt x="10718" y="3878"/>
                  </a:lnTo>
                  <a:cubicBezTo>
                    <a:pt x="14518" y="3823"/>
                    <a:pt x="17635" y="6854"/>
                    <a:pt x="17690" y="10677"/>
                  </a:cubicBezTo>
                  <a:cubicBezTo>
                    <a:pt x="17745" y="14473"/>
                    <a:pt x="14683" y="17613"/>
                    <a:pt x="10882" y="17640"/>
                  </a:cubicBezTo>
                  <a:close/>
                </a:path>
              </a:pathLst>
            </a:custGeom>
            <a:solidFill>
              <a:schemeClr val="accent6"/>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40" name="Figure">
              <a:extLst>
                <a:ext uri="{FF2B5EF4-FFF2-40B4-BE49-F238E27FC236}">
                  <a16:creationId xmlns="" xmlns:a16="http://schemas.microsoft.com/office/drawing/2014/main" xmlns:lc="http://schemas.openxmlformats.org/drawingml/2006/lockedCanvas" id="{C9B8D16B-2474-40FC-A42B-1555B7A4A6BF}"/>
                </a:ext>
              </a:extLst>
            </p:cNvPr>
            <p:cNvSpPr/>
            <p:nvPr/>
          </p:nvSpPr>
          <p:spPr>
            <a:xfrm>
              <a:off x="3458780" y="3462511"/>
              <a:ext cx="173407" cy="173407"/>
            </a:xfrm>
            <a:custGeom>
              <a:avLst/>
              <a:gdLst/>
              <a:ahLst/>
              <a:cxnLst>
                <a:cxn ang="0">
                  <a:pos x="wd2" y="hd2"/>
                </a:cxn>
                <a:cxn ang="5400000">
                  <a:pos x="wd2" y="hd2"/>
                </a:cxn>
                <a:cxn ang="10800000">
                  <a:pos x="wd2" y="hd2"/>
                </a:cxn>
                <a:cxn ang="16200000">
                  <a:pos x="wd2" y="hd2"/>
                </a:cxn>
              </a:cxnLst>
              <a:rect l="0" t="0" r="r" b="b"/>
              <a:pathLst>
                <a:path w="21474" h="21474" extrusionOk="0">
                  <a:moveTo>
                    <a:pt x="10864" y="21473"/>
                  </a:moveTo>
                  <a:lnTo>
                    <a:pt x="10864" y="21473"/>
                  </a:lnTo>
                  <a:cubicBezTo>
                    <a:pt x="4956" y="21537"/>
                    <a:pt x="64" y="16772"/>
                    <a:pt x="1" y="10864"/>
                  </a:cubicBezTo>
                  <a:cubicBezTo>
                    <a:pt x="-63" y="4956"/>
                    <a:pt x="4702" y="64"/>
                    <a:pt x="10610" y="1"/>
                  </a:cubicBezTo>
                  <a:lnTo>
                    <a:pt x="10610" y="1"/>
                  </a:lnTo>
                  <a:cubicBezTo>
                    <a:pt x="16518" y="-63"/>
                    <a:pt x="21410" y="4702"/>
                    <a:pt x="21473" y="10610"/>
                  </a:cubicBezTo>
                  <a:cubicBezTo>
                    <a:pt x="21537" y="16518"/>
                    <a:pt x="16772" y="21346"/>
                    <a:pt x="10864" y="21473"/>
                  </a:cubicBezTo>
                  <a:close/>
                </a:path>
              </a:pathLst>
            </a:custGeom>
            <a:solidFill>
              <a:schemeClr val="accent6"/>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sp>
          <p:nvSpPr>
            <p:cNvPr id="41" name="Figure">
              <a:extLst>
                <a:ext uri="{FF2B5EF4-FFF2-40B4-BE49-F238E27FC236}">
                  <a16:creationId xmlns="" xmlns:a16="http://schemas.microsoft.com/office/drawing/2014/main" xmlns:lc="http://schemas.openxmlformats.org/drawingml/2006/lockedCanvas" id="{CC6D4B93-E900-4527-9A0E-52DA3F8BF9E6}"/>
                </a:ext>
              </a:extLst>
            </p:cNvPr>
            <p:cNvSpPr/>
            <p:nvPr/>
          </p:nvSpPr>
          <p:spPr>
            <a:xfrm>
              <a:off x="3970579" y="4155068"/>
              <a:ext cx="76796" cy="76439"/>
            </a:xfrm>
            <a:custGeom>
              <a:avLst/>
              <a:gdLst/>
              <a:ahLst/>
              <a:cxnLst>
                <a:cxn ang="0">
                  <a:pos x="wd2" y="hd2"/>
                </a:cxn>
                <a:cxn ang="5400000">
                  <a:pos x="wd2" y="hd2"/>
                </a:cxn>
                <a:cxn ang="10800000">
                  <a:pos x="wd2" y="hd2"/>
                </a:cxn>
                <a:cxn ang="16200000">
                  <a:pos x="wd2" y="hd2"/>
                </a:cxn>
              </a:cxnLst>
              <a:rect l="0" t="0" r="r" b="b"/>
              <a:pathLst>
                <a:path w="19247" h="21600" extrusionOk="0">
                  <a:moveTo>
                    <a:pt x="18752" y="14207"/>
                  </a:moveTo>
                  <a:cubicBezTo>
                    <a:pt x="17466" y="18701"/>
                    <a:pt x="13737" y="21600"/>
                    <a:pt x="9623" y="21600"/>
                  </a:cubicBezTo>
                  <a:cubicBezTo>
                    <a:pt x="8594" y="21600"/>
                    <a:pt x="7566" y="21455"/>
                    <a:pt x="6537" y="21020"/>
                  </a:cubicBezTo>
                  <a:cubicBezTo>
                    <a:pt x="1523" y="19136"/>
                    <a:pt x="-1177" y="13047"/>
                    <a:pt x="494" y="7393"/>
                  </a:cubicBezTo>
                  <a:cubicBezTo>
                    <a:pt x="1780" y="2899"/>
                    <a:pt x="5509" y="0"/>
                    <a:pt x="9623" y="0"/>
                  </a:cubicBezTo>
                  <a:cubicBezTo>
                    <a:pt x="10652" y="0"/>
                    <a:pt x="11680" y="145"/>
                    <a:pt x="12709" y="580"/>
                  </a:cubicBezTo>
                  <a:cubicBezTo>
                    <a:pt x="17723" y="2465"/>
                    <a:pt x="20423" y="8553"/>
                    <a:pt x="18752" y="14207"/>
                  </a:cubicBezTo>
                  <a:close/>
                </a:path>
              </a:pathLst>
            </a:custGeom>
            <a:solidFill>
              <a:schemeClr val="tx2">
                <a:lumMod val="75000"/>
                <a:lumOff val="25000"/>
              </a:schemeClr>
            </a:solidFill>
            <a:ln w="12700">
              <a:miter lim="400000"/>
            </a:ln>
          </p:spPr>
          <p:txBody>
            <a:bodyPr lIns="28575" tIns="28575" rIns="28575" bIns="28575" anchor="ctr"/>
            <a:lstStyle>
              <a:defPPr>
                <a:defRPr lang="fr-FR"/>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a:lstStyle>
            <a:p>
              <a:pPr>
                <a:defRPr sz="3000">
                  <a:solidFill>
                    <a:srgbClr val="FFFFFF"/>
                  </a:solidFill>
                  <a:effectLst>
                    <a:outerShdw blurRad="38100" dist="12700" dir="5400000" rotWithShape="0">
                      <a:srgbClr val="000000">
                        <a:alpha val="50000"/>
                      </a:srgbClr>
                    </a:outerShdw>
                  </a:effectLst>
                </a:defRPr>
              </a:pPr>
              <a:endParaRPr sz="2250"/>
            </a:p>
          </p:txBody>
        </p:sp>
      </p:grpSp>
    </p:spTree>
    <p:extLst>
      <p:ext uri="{BB962C8B-B14F-4D97-AF65-F5344CB8AC3E}">
        <p14:creationId xmlns:p14="http://schemas.microsoft.com/office/powerpoint/2010/main" val="34490332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C0C0BF7-4C10-4618-83B0-7BAD2EC6FB1F}"/>
              </a:ext>
            </a:extLst>
          </p:cNvPr>
          <p:cNvSpPr>
            <a:spLocks noGrp="1"/>
          </p:cNvSpPr>
          <p:nvPr>
            <p:ph type="title"/>
          </p:nvPr>
        </p:nvSpPr>
        <p:spPr>
          <a:xfrm>
            <a:off x="155665" y="188640"/>
            <a:ext cx="9143998" cy="1020762"/>
          </a:xfrm>
        </p:spPr>
        <p:txBody>
          <a:bodyPr>
            <a:normAutofit/>
          </a:bodyPr>
          <a:lstStyle/>
          <a:p>
            <a:pPr algn="ctr"/>
            <a:r>
              <a:rPr lang="es-MX" sz="4400" b="1" dirty="0">
                <a:solidFill>
                  <a:srgbClr val="A6B727"/>
                </a:solidFill>
              </a:rPr>
              <a:t>1</a:t>
            </a:r>
            <a:r>
              <a:rPr lang="es-MX" sz="4400" b="1" dirty="0" smtClean="0">
                <a:solidFill>
                  <a:srgbClr val="A6B727"/>
                </a:solidFill>
              </a:rPr>
              <a:t>.CURVAS DE LOCALIZACIÓN</a:t>
            </a:r>
            <a:endParaRPr lang="es-MX" sz="4400" b="1" dirty="0">
              <a:solidFill>
                <a:srgbClr val="A6B727"/>
              </a:solidFill>
            </a:endParaRPr>
          </a:p>
        </p:txBody>
      </p:sp>
      <p:pic>
        <p:nvPicPr>
          <p:cNvPr id="8" name="Marcador de posición de imagen 7"/>
          <p:cNvPicPr>
            <a:picLocks noGrp="1" noChangeAspect="1"/>
          </p:cNvPicPr>
          <p:nvPr>
            <p:ph type="pic" idx="1"/>
          </p:nvPr>
        </p:nvPicPr>
        <p:blipFill>
          <a:blip r:embed="rId3">
            <a:extLst>
              <a:ext uri="{28A0092B-C50C-407E-A947-70E740481C1C}">
                <a14:useLocalDpi xmlns:a14="http://schemas.microsoft.com/office/drawing/2010/main" val="0"/>
              </a:ext>
            </a:extLst>
          </a:blip>
          <a:srcRect l="2986" r="2986"/>
          <a:stretch>
            <a:fillRect/>
          </a:stretch>
        </p:blipFill>
        <p:spPr/>
      </p:pic>
      <p:sp>
        <p:nvSpPr>
          <p:cNvPr id="4" name="Marcador de número de diapositiva 3">
            <a:extLst>
              <a:ext uri="{FF2B5EF4-FFF2-40B4-BE49-F238E27FC236}">
                <a16:creationId xmlns:a16="http://schemas.microsoft.com/office/drawing/2014/main" xmlns="" id="{3713870A-BBFC-4782-A378-213B8DE2521D}"/>
              </a:ext>
            </a:extLst>
          </p:cNvPr>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14467124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pPr rtl="0"/>
            <a:fld id="{25BA54BD-C84D-46CE-8B72-31BFB26ABA43}" type="slidenum">
              <a:rPr lang="es-ES" noProof="0" smtClean="0"/>
              <a:t>7</a:t>
            </a:fld>
            <a:endParaRPr lang="es-ES" noProof="0" dirty="0"/>
          </a:p>
        </p:txBody>
      </p:sp>
      <p:sp>
        <p:nvSpPr>
          <p:cNvPr id="2" name="Rectángulo 1"/>
          <p:cNvSpPr/>
          <p:nvPr/>
        </p:nvSpPr>
        <p:spPr>
          <a:xfrm>
            <a:off x="909836" y="980728"/>
            <a:ext cx="5688632" cy="4939814"/>
          </a:xfrm>
          <a:prstGeom prst="rect">
            <a:avLst/>
          </a:prstGeom>
        </p:spPr>
        <p:txBody>
          <a:bodyPr wrap="square">
            <a:spAutoFit/>
          </a:bodyPr>
          <a:lstStyle/>
          <a:p>
            <a:pPr algn="just">
              <a:lnSpc>
                <a:spcPct val="150000"/>
              </a:lnSpc>
            </a:pPr>
            <a:r>
              <a:rPr lang="es-MX" dirty="0" smtClean="0">
                <a:cs typeface="Arial" panose="020B0604020202020204" pitchFamily="34" charset="0"/>
              </a:rPr>
              <a:t>En determinadas ocasiones, la curva de localización  resulta más efectiva que el mismo coeficiente de localización y de especialización, a esta curva se le conoce también como curva de Lorenz, la curva de localización la desarrolló Hoover en 1936. Para su determinación, se siguen los siguientes pasos:</a:t>
            </a:r>
          </a:p>
          <a:p>
            <a:pPr algn="just">
              <a:lnSpc>
                <a:spcPct val="150000"/>
              </a:lnSpc>
            </a:pPr>
            <a:endParaRPr lang="es-MX" dirty="0" smtClean="0">
              <a:cs typeface="Arial" panose="020B0604020202020204" pitchFamily="34" charset="0"/>
            </a:endParaRPr>
          </a:p>
          <a:p>
            <a:pPr algn="just">
              <a:lnSpc>
                <a:spcPct val="150000"/>
              </a:lnSpc>
            </a:pPr>
            <a:r>
              <a:rPr lang="es-MX" dirty="0" smtClean="0"/>
              <a:t>Partiendo de las tablas de coeficientes de localización del sector iésimo, se ordenan los coeficientes de mayor a menor acumulándolos. Supongamos que tenemos cuatro regiones.</a:t>
            </a:r>
            <a:endParaRPr lang="es-MX" dirty="0" smtClean="0">
              <a:cs typeface="Arial" panose="020B0604020202020204" pitchFamily="34" charset="0"/>
            </a:endParaRPr>
          </a:p>
          <a:p>
            <a:pPr algn="just"/>
            <a:endParaRPr lang="es-MX" dirty="0">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3"/>
          <a:stretch>
            <a:fillRect/>
          </a:stretch>
        </p:blipFill>
        <p:spPr>
          <a:xfrm>
            <a:off x="7030516" y="1772816"/>
            <a:ext cx="4448175" cy="2962275"/>
          </a:xfrm>
          <a:prstGeom prst="rect">
            <a:avLst/>
          </a:prstGeom>
          <a:ln>
            <a:noFill/>
          </a:ln>
          <a:effectLst>
            <a:softEdge rad="112500"/>
          </a:effectLst>
        </p:spPr>
      </p:pic>
      <p:sp>
        <p:nvSpPr>
          <p:cNvPr id="4" name="Rectángulo 3"/>
          <p:cNvSpPr/>
          <p:nvPr/>
        </p:nvSpPr>
        <p:spPr>
          <a:xfrm>
            <a:off x="8082839" y="6338473"/>
            <a:ext cx="2343527" cy="338554"/>
          </a:xfrm>
          <a:prstGeom prst="rect">
            <a:avLst/>
          </a:prstGeom>
        </p:spPr>
        <p:txBody>
          <a:bodyPr wrap="none">
            <a:spAutoFit/>
          </a:bodyPr>
          <a:lstStyle/>
          <a:p>
            <a:r>
              <a:rPr lang="es-MX" sz="1600" dirty="0" smtClean="0"/>
              <a:t>Fuente: Hoover</a:t>
            </a:r>
            <a:r>
              <a:rPr lang="es-MX" sz="1600" dirty="0"/>
              <a:t>, E. (1951</a:t>
            </a:r>
            <a:r>
              <a:rPr lang="es-MX" sz="1600" dirty="0" smtClean="0"/>
              <a:t>) </a:t>
            </a:r>
            <a:endParaRPr lang="es-MX" sz="1600" dirty="0"/>
          </a:p>
        </p:txBody>
      </p:sp>
    </p:spTree>
    <p:extLst>
      <p:ext uri="{BB962C8B-B14F-4D97-AF65-F5344CB8AC3E}">
        <p14:creationId xmlns:p14="http://schemas.microsoft.com/office/powerpoint/2010/main" val="15511583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pPr rtl="0"/>
            <a:fld id="{25BA54BD-C84D-46CE-8B72-31BFB26ABA43}" type="slidenum">
              <a:rPr lang="es-ES" noProof="0" smtClean="0"/>
              <a:t>8</a:t>
            </a:fld>
            <a:endParaRPr lang="es-ES" noProof="0" dirty="0"/>
          </a:p>
        </p:txBody>
      </p:sp>
      <p:sp>
        <p:nvSpPr>
          <p:cNvPr id="2" name="Rectángulo 1"/>
          <p:cNvSpPr/>
          <p:nvPr/>
        </p:nvSpPr>
        <p:spPr>
          <a:xfrm>
            <a:off x="1053852" y="980728"/>
            <a:ext cx="9793088" cy="5078313"/>
          </a:xfrm>
          <a:prstGeom prst="rect">
            <a:avLst/>
          </a:prstGeom>
        </p:spPr>
        <p:txBody>
          <a:bodyPr wrap="square">
            <a:spAutoFit/>
          </a:bodyPr>
          <a:lstStyle/>
          <a:p>
            <a:pPr algn="just">
              <a:lnSpc>
                <a:spcPct val="150000"/>
              </a:lnSpc>
            </a:pPr>
            <a:r>
              <a:rPr lang="es-MX" dirty="0">
                <a:latin typeface="Arial" panose="020B0604020202020204" pitchFamily="34" charset="0"/>
                <a:cs typeface="Arial" panose="020B0604020202020204" pitchFamily="34" charset="0"/>
              </a:rPr>
              <a:t>Si los índices de localización fuesen iguales, caerían sobre la diagonal, pero como no son iguales, se obtiene una curva que pasa por encima de la recta diagonal</a:t>
            </a:r>
            <a:r>
              <a:rPr lang="es-MX" dirty="0" smtClean="0">
                <a:latin typeface="Arial" panose="020B0604020202020204" pitchFamily="34" charset="0"/>
                <a:cs typeface="Arial" panose="020B0604020202020204" pitchFamily="34" charset="0"/>
              </a:rPr>
              <a:t>.</a:t>
            </a:r>
          </a:p>
          <a:p>
            <a:pPr algn="just">
              <a:lnSpc>
                <a:spcPct val="150000"/>
              </a:lnSpc>
            </a:pPr>
            <a:endParaRPr lang="es-MX" dirty="0">
              <a:latin typeface="Arial" panose="020B0604020202020204" pitchFamily="34" charset="0"/>
              <a:cs typeface="Arial" panose="020B0604020202020204" pitchFamily="34" charset="0"/>
            </a:endParaRPr>
          </a:p>
          <a:p>
            <a:pPr algn="just">
              <a:lnSpc>
                <a:spcPct val="150000"/>
              </a:lnSpc>
            </a:pPr>
            <a:r>
              <a:rPr lang="es-MX" dirty="0" smtClean="0">
                <a:latin typeface="Arial" panose="020B0604020202020204" pitchFamily="34" charset="0"/>
                <a:cs typeface="Arial" panose="020B0604020202020204" pitchFamily="34" charset="0"/>
              </a:rPr>
              <a:t>Existen </a:t>
            </a:r>
            <a:r>
              <a:rPr lang="es-MX" dirty="0">
                <a:latin typeface="Arial" panose="020B0604020202020204" pitchFamily="34" charset="0"/>
                <a:cs typeface="Arial" panose="020B0604020202020204" pitchFamily="34" charset="0"/>
              </a:rPr>
              <a:t>tantas curvas como sectores existen en la economía del país. Analógicamente  se puede construir la curva de especialización</a:t>
            </a:r>
            <a:r>
              <a:rPr lang="es-MX" dirty="0" smtClean="0">
                <a:latin typeface="Arial" panose="020B0604020202020204" pitchFamily="34" charset="0"/>
                <a:cs typeface="Arial" panose="020B0604020202020204" pitchFamily="34" charset="0"/>
              </a:rPr>
              <a:t>.</a:t>
            </a:r>
          </a:p>
          <a:p>
            <a:pPr algn="just">
              <a:lnSpc>
                <a:spcPct val="150000"/>
              </a:lnSpc>
            </a:pPr>
            <a:endParaRPr lang="es-MX" dirty="0">
              <a:latin typeface="Arial" panose="020B0604020202020204" pitchFamily="34" charset="0"/>
              <a:cs typeface="Arial" panose="020B0604020202020204" pitchFamily="34" charset="0"/>
            </a:endParaRPr>
          </a:p>
          <a:p>
            <a:pPr algn="just">
              <a:lnSpc>
                <a:spcPct val="150000"/>
              </a:lnSpc>
            </a:pPr>
            <a:r>
              <a:rPr lang="es-MX" dirty="0">
                <a:latin typeface="Arial" panose="020B0604020202020204" pitchFamily="34" charset="0"/>
                <a:cs typeface="Arial" panose="020B0604020202020204" pitchFamily="34" charset="0"/>
              </a:rPr>
              <a:t> Esta curva muestra la estructura sectorial de la unidad geográfica estudiada. Existen tantas curvas como regiones tenga el país. </a:t>
            </a:r>
            <a:endParaRPr lang="es-MX" dirty="0" smtClean="0">
              <a:latin typeface="Arial" panose="020B0604020202020204" pitchFamily="34" charset="0"/>
              <a:cs typeface="Arial" panose="020B0604020202020204" pitchFamily="34" charset="0"/>
            </a:endParaRPr>
          </a:p>
          <a:p>
            <a:pPr algn="just">
              <a:lnSpc>
                <a:spcPct val="150000"/>
              </a:lnSpc>
            </a:pPr>
            <a:endParaRPr lang="es-MX" dirty="0">
              <a:latin typeface="Arial" panose="020B0604020202020204" pitchFamily="34" charset="0"/>
              <a:cs typeface="Arial" panose="020B0604020202020204" pitchFamily="34" charset="0"/>
            </a:endParaRPr>
          </a:p>
          <a:p>
            <a:pPr algn="just">
              <a:lnSpc>
                <a:spcPct val="150000"/>
              </a:lnSpc>
            </a:pPr>
            <a:r>
              <a:rPr lang="es-MX" dirty="0">
                <a:latin typeface="Arial" panose="020B0604020202020204" pitchFamily="34" charset="0"/>
                <a:cs typeface="Arial" panose="020B0604020202020204" pitchFamily="34" charset="0"/>
              </a:rPr>
              <a:t>Mientras mayor sea el área entre la curva y la recta diagonal, mayor será la diferencia entre  la distribución geográfica del sector, o estructura sectorial de la región y la correspondiente distribución del empleo nacional</a:t>
            </a:r>
            <a:r>
              <a:rPr lang="es-MX" dirty="0"/>
              <a:t>.</a:t>
            </a:r>
          </a:p>
        </p:txBody>
      </p:sp>
      <p:sp>
        <p:nvSpPr>
          <p:cNvPr id="6" name="Rectángulo 5"/>
          <p:cNvSpPr/>
          <p:nvPr/>
        </p:nvSpPr>
        <p:spPr>
          <a:xfrm>
            <a:off x="8038628" y="6400801"/>
            <a:ext cx="2343527" cy="338554"/>
          </a:xfrm>
          <a:prstGeom prst="rect">
            <a:avLst/>
          </a:prstGeom>
        </p:spPr>
        <p:txBody>
          <a:bodyPr wrap="none">
            <a:spAutoFit/>
          </a:bodyPr>
          <a:lstStyle/>
          <a:p>
            <a:r>
              <a:rPr lang="es-MX" sz="1600" dirty="0" smtClean="0"/>
              <a:t>Fuente: Hoover</a:t>
            </a:r>
            <a:r>
              <a:rPr lang="es-MX" sz="1600" dirty="0"/>
              <a:t>, E. (1951</a:t>
            </a:r>
            <a:r>
              <a:rPr lang="es-MX" sz="1600" dirty="0" smtClean="0"/>
              <a:t>) </a:t>
            </a:r>
            <a:endParaRPr lang="es-MX" sz="1600" dirty="0"/>
          </a:p>
        </p:txBody>
      </p:sp>
    </p:spTree>
    <p:extLst>
      <p:ext uri="{BB962C8B-B14F-4D97-AF65-F5344CB8AC3E}">
        <p14:creationId xmlns:p14="http://schemas.microsoft.com/office/powerpoint/2010/main" val="7135418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pPr rtl="0"/>
            <a:fld id="{25BA54BD-C84D-46CE-8B72-31BFB26ABA43}" type="slidenum">
              <a:rPr lang="es-ES" noProof="0" smtClean="0"/>
              <a:t>9</a:t>
            </a:fld>
            <a:endParaRPr lang="es-ES" noProof="0" dirty="0"/>
          </a:p>
        </p:txBody>
      </p:sp>
      <p:sp>
        <p:nvSpPr>
          <p:cNvPr id="2" name="Rectángulo 1"/>
          <p:cNvSpPr/>
          <p:nvPr/>
        </p:nvSpPr>
        <p:spPr>
          <a:xfrm>
            <a:off x="909836" y="692696"/>
            <a:ext cx="10369152" cy="923330"/>
          </a:xfrm>
          <a:prstGeom prst="rect">
            <a:avLst/>
          </a:prstGeom>
        </p:spPr>
        <p:txBody>
          <a:bodyPr wrap="square">
            <a:spAutoFit/>
          </a:bodyPr>
          <a:lstStyle/>
          <a:p>
            <a:r>
              <a:rPr lang="es-MX" dirty="0" smtClean="0"/>
              <a:t>EJEMPLO NÚMERICO</a:t>
            </a:r>
          </a:p>
          <a:p>
            <a:endParaRPr lang="es-MX" dirty="0"/>
          </a:p>
          <a:p>
            <a:r>
              <a:rPr lang="es-MX" dirty="0" smtClean="0"/>
              <a:t>Supóngase </a:t>
            </a:r>
            <a:r>
              <a:rPr lang="es-MX" dirty="0"/>
              <a:t>el país estructurado en 4 grandes regiones económicas y con </a:t>
            </a:r>
            <a:r>
              <a:rPr lang="es-MX" dirty="0" smtClean="0"/>
              <a:t>sólo </a:t>
            </a:r>
            <a:r>
              <a:rPr lang="es-MX" dirty="0"/>
              <a:t>tres sectores económicos</a:t>
            </a:r>
          </a:p>
        </p:txBody>
      </p:sp>
      <p:pic>
        <p:nvPicPr>
          <p:cNvPr id="4" name="Imagen 3"/>
          <p:cNvPicPr>
            <a:picLocks noChangeAspect="1"/>
          </p:cNvPicPr>
          <p:nvPr/>
        </p:nvPicPr>
        <p:blipFill>
          <a:blip r:embed="rId3"/>
          <a:stretch>
            <a:fillRect/>
          </a:stretch>
        </p:blipFill>
        <p:spPr>
          <a:xfrm>
            <a:off x="3430116" y="1988840"/>
            <a:ext cx="5667375" cy="1581150"/>
          </a:xfrm>
          <a:prstGeom prst="rect">
            <a:avLst/>
          </a:prstGeom>
        </p:spPr>
      </p:pic>
      <p:sp>
        <p:nvSpPr>
          <p:cNvPr id="6" name="Rectángulo 5"/>
          <p:cNvSpPr/>
          <p:nvPr/>
        </p:nvSpPr>
        <p:spPr>
          <a:xfrm>
            <a:off x="1053852" y="3758138"/>
            <a:ext cx="9793088" cy="369332"/>
          </a:xfrm>
          <a:prstGeom prst="rect">
            <a:avLst/>
          </a:prstGeom>
        </p:spPr>
        <p:txBody>
          <a:bodyPr wrap="square">
            <a:spAutoFit/>
          </a:bodyPr>
          <a:lstStyle/>
          <a:p>
            <a:r>
              <a:rPr lang="es-MX" dirty="0"/>
              <a:t>Dados los datos anteriores, se determinará el coeficiente de localización. Calculándolo para el sector 1:</a:t>
            </a:r>
          </a:p>
        </p:txBody>
      </p:sp>
      <p:pic>
        <p:nvPicPr>
          <p:cNvPr id="7" name="Imagen 6"/>
          <p:cNvPicPr>
            <a:picLocks noChangeAspect="1"/>
          </p:cNvPicPr>
          <p:nvPr/>
        </p:nvPicPr>
        <p:blipFill>
          <a:blip r:embed="rId4"/>
          <a:stretch>
            <a:fillRect/>
          </a:stretch>
        </p:blipFill>
        <p:spPr>
          <a:xfrm>
            <a:off x="3498849" y="4441878"/>
            <a:ext cx="5598642" cy="1571625"/>
          </a:xfrm>
          <a:prstGeom prst="rect">
            <a:avLst/>
          </a:prstGeom>
        </p:spPr>
      </p:pic>
      <p:sp>
        <p:nvSpPr>
          <p:cNvPr id="8" name="Rectángulo 7"/>
          <p:cNvSpPr/>
          <p:nvPr/>
        </p:nvSpPr>
        <p:spPr>
          <a:xfrm>
            <a:off x="8110636" y="6371138"/>
            <a:ext cx="2343527" cy="338554"/>
          </a:xfrm>
          <a:prstGeom prst="rect">
            <a:avLst/>
          </a:prstGeom>
        </p:spPr>
        <p:txBody>
          <a:bodyPr wrap="none">
            <a:spAutoFit/>
          </a:bodyPr>
          <a:lstStyle/>
          <a:p>
            <a:r>
              <a:rPr lang="es-MX" sz="1600" dirty="0" smtClean="0"/>
              <a:t>Fuente: Hoover</a:t>
            </a:r>
            <a:r>
              <a:rPr lang="es-MX" sz="1600" dirty="0"/>
              <a:t>, E. (1951</a:t>
            </a:r>
            <a:r>
              <a:rPr lang="es-MX" sz="1600" dirty="0" smtClean="0"/>
              <a:t>) </a:t>
            </a:r>
            <a:endParaRPr lang="es-MX" sz="1600" dirty="0"/>
          </a:p>
        </p:txBody>
      </p:sp>
    </p:spTree>
    <p:extLst>
      <p:ext uri="{BB962C8B-B14F-4D97-AF65-F5344CB8AC3E}">
        <p14:creationId xmlns:p14="http://schemas.microsoft.com/office/powerpoint/2010/main" val="11246175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zarra 16 x 9">
  <a:themeElements>
    <a:clrScheme name="Marquesina">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name="Office_9529500_TF02804846_TF02804846" id="{65FD6923-A55A-4D8A-AB6E-792F5126A260}" vid="{862C69AA-365A-4DD1-97BC-168A1699736E}"/>
    </a:ext>
  </a:extLst>
</a:theme>
</file>

<file path=ppt/theme/theme2.xml><?xml version="1.0" encoding="utf-8"?>
<a:theme xmlns:a="http://schemas.openxmlformats.org/drawingml/2006/main" name="Tema de Offic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395</TotalTime>
  <Words>2574</Words>
  <Application>Microsoft Office PowerPoint</Application>
  <PresentationFormat>Personalizado</PresentationFormat>
  <Paragraphs>424</Paragraphs>
  <Slides>30</Slides>
  <Notes>30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30</vt:i4>
      </vt:variant>
    </vt:vector>
  </HeadingPairs>
  <TitlesOfParts>
    <vt:vector size="39" baseType="lpstr">
      <vt:lpstr>SimSun</vt:lpstr>
      <vt:lpstr>Arial</vt:lpstr>
      <vt:lpstr>Calibri</vt:lpstr>
      <vt:lpstr>Consolas</vt:lpstr>
      <vt:lpstr>Corbel</vt:lpstr>
      <vt:lpstr>Times New Roman</vt:lpstr>
      <vt:lpstr>Verdana</vt:lpstr>
      <vt:lpstr>Wingdings</vt:lpstr>
      <vt:lpstr>Pizarra 16 x 9</vt:lpstr>
      <vt:lpstr>Presentación de PowerPoint</vt:lpstr>
      <vt:lpstr>PRESENTACIÓN</vt:lpstr>
      <vt:lpstr>Presentación de PowerPoint</vt:lpstr>
      <vt:lpstr>CONTENIDO</vt:lpstr>
      <vt:lpstr>GUION EXPLICATIVO</vt:lpstr>
      <vt:lpstr>1.CURVAS DE LOCALIZACIÓN</vt:lpstr>
      <vt:lpstr>Presentación de PowerPoint</vt:lpstr>
      <vt:lpstr>Presentación de PowerPoint</vt:lpstr>
      <vt:lpstr>Presentación de PowerPoint</vt:lpstr>
      <vt:lpstr>Presentación de PowerPoint</vt:lpstr>
      <vt:lpstr>2. CONTEXTUALIZACIÓN SOCIOECONÓMICA DEL ESTADO DE OAXACA</vt:lpstr>
      <vt:lpstr>2.1. Características Sociales</vt:lpstr>
      <vt:lpstr>2.1. Características Sociales</vt:lpstr>
      <vt:lpstr>2.2. Características Económicas</vt:lpstr>
      <vt:lpstr>2.2. Características Económicas</vt:lpstr>
      <vt:lpstr>2.2. Características Económicas</vt:lpstr>
      <vt:lpstr>2.2. Características Económicas</vt:lpstr>
      <vt:lpstr>2.2. Características Económicas</vt:lpstr>
      <vt:lpstr>Presentación de PowerPoint</vt:lpstr>
      <vt:lpstr>3. APLICACIÓN DE LAS CURVAS DE LOCALIZACIÓN</vt:lpstr>
      <vt:lpstr>3.1. Coeficientes de localización con Población Ocupada</vt:lpstr>
      <vt:lpstr>3.2. Curvas de localización</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Rocks</dc:creator>
  <cp:lastModifiedBy>TCP-OSCAR</cp:lastModifiedBy>
  <cp:revision>81</cp:revision>
  <dcterms:created xsi:type="dcterms:W3CDTF">2018-09-03T17:09:22Z</dcterms:created>
  <dcterms:modified xsi:type="dcterms:W3CDTF">2018-09-17T17:57:07Z</dcterms:modified>
</cp:coreProperties>
</file>