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61" r:id="rId3"/>
    <p:sldId id="459" r:id="rId4"/>
    <p:sldId id="257" r:id="rId5"/>
    <p:sldId id="258" r:id="rId6"/>
    <p:sldId id="260" r:id="rId7"/>
    <p:sldId id="458" r:id="rId8"/>
    <p:sldId id="262" r:id="rId9"/>
    <p:sldId id="472" r:id="rId10"/>
    <p:sldId id="263" r:id="rId11"/>
    <p:sldId id="474" r:id="rId12"/>
    <p:sldId id="460" r:id="rId13"/>
    <p:sldId id="267" r:id="rId14"/>
    <p:sldId id="269" r:id="rId15"/>
    <p:sldId id="271" r:id="rId16"/>
    <p:sldId id="272" r:id="rId17"/>
    <p:sldId id="273" r:id="rId18"/>
    <p:sldId id="468" r:id="rId19"/>
    <p:sldId id="467" r:id="rId20"/>
    <p:sldId id="276" r:id="rId21"/>
    <p:sldId id="277" r:id="rId22"/>
    <p:sldId id="280" r:id="rId23"/>
    <p:sldId id="279" r:id="rId24"/>
    <p:sldId id="281" r:id="rId25"/>
    <p:sldId id="469" r:id="rId26"/>
    <p:sldId id="283" r:id="rId27"/>
    <p:sldId id="285" r:id="rId28"/>
    <p:sldId id="286" r:id="rId29"/>
    <p:sldId id="294" r:id="rId30"/>
    <p:sldId id="295" r:id="rId31"/>
    <p:sldId id="475" r:id="rId32"/>
    <p:sldId id="453" r:id="rId33"/>
    <p:sldId id="454" r:id="rId34"/>
  </p:sldIdLst>
  <p:sldSz cx="9144000" cy="6858000" type="screen4x3"/>
  <p:notesSz cx="6797675" cy="9928225"/>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7" autoAdjust="0"/>
    <p:restoredTop sz="94669" autoAdjust="0"/>
  </p:normalViewPr>
  <p:slideViewPr>
    <p:cSldViewPr>
      <p:cViewPr varScale="1">
        <p:scale>
          <a:sx n="83" d="100"/>
          <a:sy n="83" d="100"/>
        </p:scale>
        <p:origin x="-1500" y="-84"/>
      </p:cViewPr>
      <p:guideLst>
        <p:guide orient="horz" pos="2160"/>
        <p:guide pos="2880"/>
      </p:guideLst>
    </p:cSldViewPr>
  </p:slideViewPr>
  <p:outlineViewPr>
    <p:cViewPr>
      <p:scale>
        <a:sx n="33" d="100"/>
        <a:sy n="33" d="100"/>
      </p:scale>
      <p:origin x="0" y="852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BB924158-FB1A-4D7E-A92F-37F3D1D3EE48}" type="datetimeFigureOut">
              <a:rPr lang="es-MX" smtClean="0"/>
              <a:t>17/08/2018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4224709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B924158-FB1A-4D7E-A92F-37F3D1D3EE48}" type="datetimeFigureOut">
              <a:rPr lang="es-MX" smtClean="0"/>
              <a:t>17/08/2018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576222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B924158-FB1A-4D7E-A92F-37F3D1D3EE48}" type="datetimeFigureOut">
              <a:rPr lang="es-MX" smtClean="0"/>
              <a:t>17/08/2018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4136983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B924158-FB1A-4D7E-A92F-37F3D1D3EE48}" type="datetimeFigureOut">
              <a:rPr lang="es-MX" smtClean="0"/>
              <a:t>17/08/2018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3541071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B924158-FB1A-4D7E-A92F-37F3D1D3EE48}" type="datetimeFigureOut">
              <a:rPr lang="es-MX" smtClean="0"/>
              <a:t>17/08/2018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117826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BB924158-FB1A-4D7E-A92F-37F3D1D3EE48}" type="datetimeFigureOut">
              <a:rPr lang="es-MX" smtClean="0"/>
              <a:t>17/08/2018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3878106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BB924158-FB1A-4D7E-A92F-37F3D1D3EE48}" type="datetimeFigureOut">
              <a:rPr lang="es-MX" smtClean="0"/>
              <a:t>17/08/2018</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595008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BB924158-FB1A-4D7E-A92F-37F3D1D3EE48}" type="datetimeFigureOut">
              <a:rPr lang="es-MX" smtClean="0"/>
              <a:t>17/08/2018</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3575951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B924158-FB1A-4D7E-A92F-37F3D1D3EE48}" type="datetimeFigureOut">
              <a:rPr lang="es-MX" smtClean="0"/>
              <a:t>17/08/2018</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2717014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B924158-FB1A-4D7E-A92F-37F3D1D3EE48}" type="datetimeFigureOut">
              <a:rPr lang="es-MX" smtClean="0"/>
              <a:t>17/08/2018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3102432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B924158-FB1A-4D7E-A92F-37F3D1D3EE48}" type="datetimeFigureOut">
              <a:rPr lang="es-MX" smtClean="0"/>
              <a:t>17/08/2018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2362347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5000">
              <a:schemeClr val="bg2">
                <a:tint val="80000"/>
                <a:satMod val="300000"/>
                <a:lumMod val="67000"/>
                <a:lumOff val="33000"/>
                <a:alpha val="0"/>
              </a:schemeClr>
            </a:gs>
            <a:gs pos="91000">
              <a:schemeClr val="bg2">
                <a:lumMod val="7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924158-FB1A-4D7E-A92F-37F3D1D3EE48}" type="datetimeFigureOut">
              <a:rPr lang="es-MX" smtClean="0"/>
              <a:t>17/08/2018</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EAE018-3AAD-4537-9216-516F8D26E0E7}" type="slidenum">
              <a:rPr lang="es-MX" smtClean="0"/>
              <a:t>‹Nº›</a:t>
            </a:fld>
            <a:endParaRPr lang="es-MX"/>
          </a:p>
        </p:txBody>
      </p:sp>
    </p:spTree>
    <p:extLst>
      <p:ext uri="{BB962C8B-B14F-4D97-AF65-F5344CB8AC3E}">
        <p14:creationId xmlns:p14="http://schemas.microsoft.com/office/powerpoint/2010/main" val="84723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es.wikipedia.org/wiki/Cinematograf%C3%ADa" TargetMode="External"/><Relationship Id="rId2" Type="http://schemas.openxmlformats.org/officeDocument/2006/relationships/hyperlink" Target="https://es.wikipedia.org/wiki/Literatura" TargetMode="External"/><Relationship Id="rId1" Type="http://schemas.openxmlformats.org/officeDocument/2006/relationships/slideLayout" Target="../slideLayouts/slideLayout2.xml"/><Relationship Id="rId5" Type="http://schemas.openxmlformats.org/officeDocument/2006/relationships/hyperlink" Target="https://es.wikipedia.org/wiki/Lat%C3%ADn" TargetMode="External"/><Relationship Id="rId4" Type="http://schemas.openxmlformats.org/officeDocument/2006/relationships/hyperlink" Target="https://es.wikipedia.org/wiki/Historieta"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23528" y="1772816"/>
            <a:ext cx="8352928" cy="2403699"/>
          </a:xfrm>
        </p:spPr>
        <p:txBody>
          <a:bodyPr>
            <a:normAutofit fontScale="90000"/>
          </a:bodyPr>
          <a:lstStyle/>
          <a:p>
            <a:r>
              <a:rPr lang="es-ES" sz="2200" b="1" dirty="0" smtClean="0">
                <a:solidFill>
                  <a:schemeClr val="tx1"/>
                </a:solidFill>
              </a:rPr>
              <a:t/>
            </a:r>
            <a:br>
              <a:rPr lang="es-ES" sz="2200" b="1" dirty="0" smtClean="0">
                <a:solidFill>
                  <a:schemeClr val="tx1"/>
                </a:solidFill>
              </a:rPr>
            </a:br>
            <a:r>
              <a:rPr lang="es-ES" sz="2200" dirty="0"/>
              <a:t>Universidad Autónoma del Estado de </a:t>
            </a:r>
            <a:r>
              <a:rPr lang="es-ES" sz="2200" dirty="0" smtClean="0"/>
              <a:t>México</a:t>
            </a:r>
            <a:br>
              <a:rPr lang="es-ES" sz="2200" dirty="0" smtClean="0"/>
            </a:br>
            <a:r>
              <a:rPr lang="es-ES" sz="2200" b="1" dirty="0" smtClean="0">
                <a:solidFill>
                  <a:schemeClr val="tx1"/>
                </a:solidFill>
              </a:rPr>
              <a:t>Licenciatura en Lengua y Literatura Hispánicas </a:t>
            </a:r>
            <a:r>
              <a:rPr lang="es-ES" sz="2200" dirty="0" smtClean="0">
                <a:solidFill>
                  <a:schemeClr val="tx1"/>
                </a:solidFill>
              </a:rPr>
              <a:t/>
            </a:r>
            <a:br>
              <a:rPr lang="es-ES" sz="2200" dirty="0" smtClean="0">
                <a:solidFill>
                  <a:schemeClr val="tx1"/>
                </a:solidFill>
              </a:rPr>
            </a:br>
            <a:r>
              <a:rPr lang="es-ES" sz="2200" dirty="0" smtClean="0">
                <a:solidFill>
                  <a:schemeClr val="tx1"/>
                </a:solidFill>
              </a:rPr>
              <a:t>CU UAEM Amecameca </a:t>
            </a:r>
            <a:br>
              <a:rPr lang="es-ES" sz="2200" dirty="0" smtClean="0">
                <a:solidFill>
                  <a:schemeClr val="tx1"/>
                </a:solidFill>
              </a:rPr>
            </a:br>
            <a:r>
              <a:rPr lang="es-ES" sz="2200" b="1" dirty="0" smtClean="0">
                <a:solidFill>
                  <a:schemeClr val="tx1"/>
                </a:solidFill>
              </a:rPr>
              <a:t/>
            </a:r>
            <a:br>
              <a:rPr lang="es-ES" sz="2200" b="1" dirty="0" smtClean="0">
                <a:solidFill>
                  <a:schemeClr val="tx1"/>
                </a:solidFill>
              </a:rPr>
            </a:br>
            <a:r>
              <a:rPr lang="es-ES" sz="2200" b="1" dirty="0"/>
              <a:t/>
            </a:r>
            <a:br>
              <a:rPr lang="es-ES" sz="2200" b="1" dirty="0"/>
            </a:br>
            <a:r>
              <a:rPr lang="es-ES" sz="2200" b="1" dirty="0" smtClean="0"/>
              <a:t/>
            </a:r>
            <a:br>
              <a:rPr lang="es-ES" sz="2200" b="1" dirty="0" smtClean="0"/>
            </a:br>
            <a:r>
              <a:rPr lang="es-ES_tradnl" sz="2700" b="1" dirty="0" smtClean="0"/>
              <a:t>Unidad de Aprendizaje:</a:t>
            </a:r>
            <a:br>
              <a:rPr lang="es-ES_tradnl" sz="2700" b="1" dirty="0" smtClean="0"/>
            </a:br>
            <a:r>
              <a:rPr lang="es-ES_tradnl" sz="5100" b="1" dirty="0" smtClean="0"/>
              <a:t>Géneros narrativos no ficcionales</a:t>
            </a:r>
            <a:br>
              <a:rPr lang="es-ES_tradnl" sz="5100" b="1" dirty="0" smtClean="0"/>
            </a:br>
            <a:r>
              <a:rPr lang="es-ES_tradnl" sz="5100" b="1" dirty="0" smtClean="0"/>
              <a:t/>
            </a:r>
            <a:br>
              <a:rPr lang="es-ES_tradnl" sz="5100" b="1" dirty="0" smtClean="0"/>
            </a:br>
            <a:r>
              <a:rPr lang="es-MX" dirty="0"/>
              <a:t/>
            </a:r>
            <a:br>
              <a:rPr lang="es-MX" dirty="0"/>
            </a:br>
            <a:endParaRPr lang="es-MX" dirty="0"/>
          </a:p>
        </p:txBody>
      </p:sp>
      <p:sp>
        <p:nvSpPr>
          <p:cNvPr id="3" name="2 Subtítulo"/>
          <p:cNvSpPr>
            <a:spLocks noGrp="1"/>
          </p:cNvSpPr>
          <p:nvPr>
            <p:ph type="subTitle" idx="1"/>
          </p:nvPr>
        </p:nvSpPr>
        <p:spPr>
          <a:xfrm>
            <a:off x="971600" y="3645024"/>
            <a:ext cx="6800800" cy="2232248"/>
          </a:xfrm>
        </p:spPr>
        <p:txBody>
          <a:bodyPr>
            <a:normAutofit fontScale="92500" lnSpcReduction="20000"/>
          </a:bodyPr>
          <a:lstStyle/>
          <a:p>
            <a:r>
              <a:rPr lang="es-ES_tradnl" sz="2700" b="1" u="sng" dirty="0" smtClean="0">
                <a:solidFill>
                  <a:schemeClr val="tx1"/>
                </a:solidFill>
              </a:rPr>
              <a:t>Unidad </a:t>
            </a:r>
            <a:r>
              <a:rPr lang="es-ES_tradnl" sz="2700" b="1" u="sng" dirty="0">
                <a:solidFill>
                  <a:schemeClr val="tx1"/>
                </a:solidFill>
              </a:rPr>
              <a:t>1. Conceptos y problemas preliminares</a:t>
            </a:r>
            <a:r>
              <a:rPr lang="es-MX" dirty="0"/>
              <a:t/>
            </a:r>
            <a:br>
              <a:rPr lang="es-MX" dirty="0"/>
            </a:br>
            <a:endParaRPr lang="es-MX" dirty="0" smtClean="0"/>
          </a:p>
          <a:p>
            <a:endParaRPr lang="es-ES" dirty="0" smtClean="0">
              <a:solidFill>
                <a:schemeClr val="tx1"/>
              </a:solidFill>
            </a:endParaRPr>
          </a:p>
          <a:p>
            <a:r>
              <a:rPr lang="es-ES" sz="2200" dirty="0" smtClean="0">
                <a:solidFill>
                  <a:schemeClr val="tx1"/>
                </a:solidFill>
              </a:rPr>
              <a:t>Profesor (responsable de la elaboración): </a:t>
            </a:r>
            <a:br>
              <a:rPr lang="es-ES" sz="2200" dirty="0" smtClean="0">
                <a:solidFill>
                  <a:schemeClr val="tx1"/>
                </a:solidFill>
              </a:rPr>
            </a:br>
            <a:r>
              <a:rPr lang="es-ES" sz="2200" b="1" dirty="0" smtClean="0">
                <a:solidFill>
                  <a:schemeClr val="tx1"/>
                </a:solidFill>
              </a:rPr>
              <a:t>Alfredo Ramírez Membrillo</a:t>
            </a:r>
          </a:p>
          <a:p>
            <a:r>
              <a:rPr lang="es-ES" sz="1800" b="1" u="sng" dirty="0" smtClean="0">
                <a:solidFill>
                  <a:schemeClr val="tx1"/>
                </a:solidFill>
              </a:rPr>
              <a:t>Semestre 2018A</a:t>
            </a:r>
          </a:p>
          <a:p>
            <a:endParaRPr lang="es-ES" sz="1600" dirty="0" smtClean="0">
              <a:solidFill>
                <a:schemeClr val="tx1"/>
              </a:solidFill>
            </a:endParaRPr>
          </a:p>
          <a:p>
            <a:endParaRPr lang="es-ES" sz="1600" dirty="0">
              <a:solidFill>
                <a:schemeClr val="tx1"/>
              </a:solidFill>
            </a:endParaRPr>
          </a:p>
        </p:txBody>
      </p:sp>
      <p:pic>
        <p:nvPicPr>
          <p:cNvPr id="4" name="3 Imagen"/>
          <p:cNvPicPr/>
          <p:nvPr/>
        </p:nvPicPr>
        <p:blipFill rotWithShape="1">
          <a:blip r:embed="rId2" cstate="print">
            <a:extLst>
              <a:ext uri="{28A0092B-C50C-407E-A947-70E740481C1C}">
                <a14:useLocalDpi xmlns:a14="http://schemas.microsoft.com/office/drawing/2010/main" val="0"/>
              </a:ext>
            </a:extLst>
          </a:blip>
          <a:srcRect l="50343" t="3632" r="35349" b="81652"/>
          <a:stretch/>
        </p:blipFill>
        <p:spPr bwMode="auto">
          <a:xfrm>
            <a:off x="7312260" y="548680"/>
            <a:ext cx="936104" cy="86409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653877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090"/>
          </a:xfrm>
        </p:spPr>
        <p:txBody>
          <a:bodyPr>
            <a:normAutofit/>
          </a:bodyPr>
          <a:lstStyle/>
          <a:p>
            <a:r>
              <a:rPr lang="es-MX" sz="3200" b="1" dirty="0" smtClean="0"/>
              <a:t>Lo verosímil</a:t>
            </a:r>
            <a:endParaRPr lang="es-MX" sz="3200" b="1" dirty="0"/>
          </a:p>
        </p:txBody>
      </p:sp>
      <p:sp>
        <p:nvSpPr>
          <p:cNvPr id="3" name="2 Marcador de contenido"/>
          <p:cNvSpPr>
            <a:spLocks noGrp="1"/>
          </p:cNvSpPr>
          <p:nvPr>
            <p:ph idx="1"/>
          </p:nvPr>
        </p:nvSpPr>
        <p:spPr>
          <a:xfrm>
            <a:off x="457200" y="1052736"/>
            <a:ext cx="8229600" cy="5073427"/>
          </a:xfrm>
        </p:spPr>
        <p:txBody>
          <a:bodyPr>
            <a:normAutofit fontScale="85000" lnSpcReduction="20000"/>
          </a:bodyPr>
          <a:lstStyle/>
          <a:p>
            <a:pPr marL="0" indent="0">
              <a:buNone/>
            </a:pPr>
            <a:r>
              <a:rPr lang="es-MX" dirty="0"/>
              <a:t>(</a:t>
            </a:r>
            <a:r>
              <a:rPr lang="es-MX" i="1" dirty="0" smtClean="0"/>
              <a:t>Real Academia Española</a:t>
            </a:r>
            <a:r>
              <a:rPr lang="es-MX" dirty="0" smtClean="0"/>
              <a:t>)</a:t>
            </a:r>
            <a:endParaRPr lang="es-MX" dirty="0"/>
          </a:p>
          <a:p>
            <a:pPr marL="0" indent="0">
              <a:buNone/>
            </a:pPr>
            <a:r>
              <a:rPr lang="es-MX" b="1" dirty="0"/>
              <a:t>Verosímil</a:t>
            </a:r>
            <a:r>
              <a:rPr lang="es-MX" dirty="0"/>
              <a:t> </a:t>
            </a:r>
          </a:p>
          <a:p>
            <a:pPr marL="0" indent="0">
              <a:buNone/>
            </a:pPr>
            <a:r>
              <a:rPr lang="es-MX" dirty="0"/>
              <a:t>De </a:t>
            </a:r>
            <a:r>
              <a:rPr lang="es-MX" i="1" dirty="0"/>
              <a:t>verisímil,</a:t>
            </a:r>
            <a:r>
              <a:rPr lang="es-MX" dirty="0"/>
              <a:t> alterado por </a:t>
            </a:r>
            <a:r>
              <a:rPr lang="es-MX" dirty="0" err="1"/>
              <a:t>infl</a:t>
            </a:r>
            <a:r>
              <a:rPr lang="es-MX" dirty="0"/>
              <a:t>. de </a:t>
            </a:r>
            <a:r>
              <a:rPr lang="es-MX" i="1" dirty="0"/>
              <a:t>vero</a:t>
            </a:r>
            <a:r>
              <a:rPr lang="es-MX" baseline="30000" dirty="0"/>
              <a:t>2</a:t>
            </a:r>
            <a:r>
              <a:rPr lang="es-MX" dirty="0"/>
              <a:t>.</a:t>
            </a:r>
          </a:p>
          <a:p>
            <a:pPr marL="0" indent="0">
              <a:buNone/>
            </a:pPr>
            <a:r>
              <a:rPr lang="es-MX" dirty="0"/>
              <a:t>1. </a:t>
            </a:r>
            <a:r>
              <a:rPr lang="es-MX" dirty="0" err="1"/>
              <a:t>adj</a:t>
            </a:r>
            <a:r>
              <a:rPr lang="es-MX" dirty="0"/>
              <a:t>. Que tiene apariencia de verdadero.</a:t>
            </a:r>
          </a:p>
          <a:p>
            <a:pPr marL="0" indent="0">
              <a:buNone/>
            </a:pPr>
            <a:r>
              <a:rPr lang="es-MX" dirty="0"/>
              <a:t>2. </a:t>
            </a:r>
            <a:r>
              <a:rPr lang="es-MX" dirty="0" err="1"/>
              <a:t>adj</a:t>
            </a:r>
            <a:r>
              <a:rPr lang="es-MX" dirty="0"/>
              <a:t>. Creíble por no ofrecer carácter alguno de falsedad.</a:t>
            </a:r>
          </a:p>
          <a:p>
            <a:pPr marL="0" indent="0">
              <a:buNone/>
            </a:pPr>
            <a:r>
              <a:rPr lang="es-ES_tradnl" dirty="0"/>
              <a:t> </a:t>
            </a:r>
            <a:endParaRPr lang="es-MX" dirty="0"/>
          </a:p>
          <a:p>
            <a:pPr marL="0" indent="0">
              <a:buNone/>
            </a:pPr>
            <a:r>
              <a:rPr lang="es-ES_tradnl" dirty="0"/>
              <a:t> </a:t>
            </a:r>
            <a:endParaRPr lang="es-MX" dirty="0"/>
          </a:p>
          <a:p>
            <a:pPr marL="0" indent="0">
              <a:buNone/>
            </a:pPr>
            <a:r>
              <a:rPr lang="es-ES_tradnl" dirty="0"/>
              <a:t> </a:t>
            </a:r>
            <a:endParaRPr lang="es-MX" dirty="0"/>
          </a:p>
          <a:p>
            <a:pPr marL="0" indent="0">
              <a:buNone/>
            </a:pPr>
            <a:r>
              <a:rPr lang="es-ES_tradnl" dirty="0"/>
              <a:t>Obras de </a:t>
            </a:r>
            <a:r>
              <a:rPr lang="es-ES_tradnl" b="1" dirty="0"/>
              <a:t>ficción</a:t>
            </a:r>
            <a:r>
              <a:rPr lang="es-ES_tradnl" dirty="0"/>
              <a:t> (</a:t>
            </a:r>
            <a:r>
              <a:rPr lang="es-ES_tradnl" b="1" dirty="0"/>
              <a:t>imaginarias</a:t>
            </a:r>
            <a:r>
              <a:rPr lang="es-ES_tradnl" dirty="0"/>
              <a:t>) </a:t>
            </a:r>
            <a:endParaRPr lang="es-MX" dirty="0"/>
          </a:p>
          <a:p>
            <a:pPr marL="0" indent="0">
              <a:buNone/>
            </a:pPr>
            <a:r>
              <a:rPr lang="es-ES_tradnl" dirty="0"/>
              <a:t> </a:t>
            </a:r>
            <a:endParaRPr lang="es-MX" dirty="0"/>
          </a:p>
          <a:p>
            <a:pPr lvl="0"/>
            <a:r>
              <a:rPr lang="es-ES_tradnl" dirty="0"/>
              <a:t>Con verosimilitud realista.</a:t>
            </a:r>
            <a:endParaRPr lang="es-MX" dirty="0"/>
          </a:p>
          <a:p>
            <a:pPr lvl="0"/>
            <a:r>
              <a:rPr lang="es-ES_tradnl" dirty="0"/>
              <a:t>Con verosimilitud fantástica </a:t>
            </a:r>
            <a:endParaRPr lang="es-MX" dirty="0"/>
          </a:p>
          <a:p>
            <a:endParaRPr lang="es-MX" dirty="0"/>
          </a:p>
        </p:txBody>
      </p:sp>
    </p:spTree>
    <p:extLst>
      <p:ext uri="{BB962C8B-B14F-4D97-AF65-F5344CB8AC3E}">
        <p14:creationId xmlns:p14="http://schemas.microsoft.com/office/powerpoint/2010/main" val="8629379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Ficción y realidad</a:t>
            </a:r>
            <a:endParaRPr lang="es-MX"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3648" y="1628800"/>
            <a:ext cx="6372707" cy="424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13190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
            </a:r>
            <a:br>
              <a:rPr lang="es-MX" dirty="0" smtClean="0"/>
            </a:br>
            <a:r>
              <a:rPr lang="es-MX" dirty="0" smtClean="0"/>
              <a:t>¿Ficción o no ficción? </a:t>
            </a:r>
            <a:br>
              <a:rPr lang="es-MX" dirty="0" smtClean="0"/>
            </a:br>
            <a:r>
              <a:rPr lang="es-MX" dirty="0" smtClean="0"/>
              <a:t>¿Falso o verdadero? </a:t>
            </a:r>
            <a:endParaRPr lang="es-MX"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63687" y="2159421"/>
            <a:ext cx="5616625" cy="39667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539416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48680"/>
            <a:ext cx="8229600" cy="216024"/>
          </a:xfrm>
        </p:spPr>
        <p:txBody>
          <a:bodyPr>
            <a:normAutofit fontScale="90000"/>
          </a:bodyPr>
          <a:lstStyle/>
          <a:p>
            <a:pPr algn="l"/>
            <a:r>
              <a:rPr lang="es-ES_tradnl" sz="2000" dirty="0" smtClean="0"/>
              <a:t>De </a:t>
            </a:r>
            <a:r>
              <a:rPr lang="es-ES_tradnl" sz="2000" dirty="0"/>
              <a:t>este cuadro. ¿Qué tipos o géneros de textos narrativos (excluyendo al teatro y a la poesía) son ficcionales? </a:t>
            </a:r>
            <a:r>
              <a:rPr lang="es-ES_tradnl" sz="2000" b="1" dirty="0" smtClean="0"/>
              <a:t>¿Y cuáles son NO FICCIONALES? </a:t>
            </a:r>
            <a:r>
              <a:rPr lang="es-MX" b="1" dirty="0"/>
              <a:t/>
            </a:r>
            <a:br>
              <a:rPr lang="es-MX" b="1" dirty="0"/>
            </a:br>
            <a:endParaRPr lang="es-MX"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899570152"/>
              </p:ext>
            </p:extLst>
          </p:nvPr>
        </p:nvGraphicFramePr>
        <p:xfrm>
          <a:off x="1959997" y="1052736"/>
          <a:ext cx="5130568" cy="4565862"/>
        </p:xfrm>
        <a:graphic>
          <a:graphicData uri="http://schemas.openxmlformats.org/drawingml/2006/table">
            <a:tbl>
              <a:tblPr firstRow="1" firstCol="1" bandRow="1">
                <a:tableStyleId>{5C22544A-7EE6-4342-B048-85BDC9FD1C3A}</a:tableStyleId>
              </a:tblPr>
              <a:tblGrid>
                <a:gridCol w="1282356"/>
                <a:gridCol w="1282356"/>
                <a:gridCol w="1282928"/>
                <a:gridCol w="1282928"/>
              </a:tblGrid>
              <a:tr h="150865">
                <a:tc>
                  <a:txBody>
                    <a:bodyPr/>
                    <a:lstStyle/>
                    <a:p>
                      <a:pPr>
                        <a:spcAft>
                          <a:spcPts val="0"/>
                        </a:spcAft>
                      </a:pPr>
                      <a:r>
                        <a:rPr lang="es-ES_tradnl" sz="1000" dirty="0" smtClean="0">
                          <a:solidFill>
                            <a:schemeClr val="tx1"/>
                          </a:solidFill>
                          <a:effectLst/>
                        </a:rPr>
                        <a:t> </a:t>
                      </a:r>
                      <a:endParaRPr lang="es-MX" sz="1100" dirty="0">
                        <a:solidFill>
                          <a:schemeClr val="tx1"/>
                        </a:solidFill>
                        <a:effectLst/>
                        <a:latin typeface="Times New Roman"/>
                        <a:ea typeface="Calibri"/>
                      </a:endParaRPr>
                    </a:p>
                  </a:txBody>
                  <a:tcPr marL="61718" marR="61718" marT="0" marB="0">
                    <a:noFill/>
                  </a:tcPr>
                </a:tc>
                <a:tc>
                  <a:txBody>
                    <a:bodyPr/>
                    <a:lstStyle/>
                    <a:p>
                      <a:pPr>
                        <a:spcAft>
                          <a:spcPts val="0"/>
                        </a:spcAft>
                      </a:pPr>
                      <a:r>
                        <a:rPr lang="es-ES_tradnl" sz="1000" dirty="0" smtClean="0">
                          <a:solidFill>
                            <a:schemeClr val="tx1"/>
                          </a:solidFill>
                          <a:effectLst/>
                        </a:rPr>
                        <a:t> </a:t>
                      </a:r>
                      <a:endParaRPr lang="es-MX" sz="1100" dirty="0">
                        <a:solidFill>
                          <a:schemeClr val="tx1"/>
                        </a:solidFill>
                        <a:effectLst/>
                        <a:latin typeface="Times New Roman"/>
                        <a:ea typeface="Calibri"/>
                      </a:endParaRPr>
                    </a:p>
                  </a:txBody>
                  <a:tcPr marL="61718" marR="61718" marT="0" marB="0">
                    <a:noFill/>
                  </a:tcPr>
                </a:tc>
                <a:tc>
                  <a:txBody>
                    <a:bodyPr/>
                    <a:lstStyle/>
                    <a:p>
                      <a:pPr>
                        <a:spcAft>
                          <a:spcPts val="0"/>
                        </a:spcAft>
                      </a:pPr>
                      <a:r>
                        <a:rPr lang="es-ES_tradnl" sz="1000" dirty="0" smtClean="0">
                          <a:solidFill>
                            <a:schemeClr val="tx1"/>
                          </a:solidFill>
                          <a:effectLst/>
                        </a:rPr>
                        <a:t>Subgéneros </a:t>
                      </a:r>
                      <a:endParaRPr lang="es-MX" sz="1100" dirty="0">
                        <a:solidFill>
                          <a:schemeClr val="tx1"/>
                        </a:solidFill>
                        <a:effectLst/>
                        <a:latin typeface="Times New Roman"/>
                        <a:ea typeface="Calibri"/>
                      </a:endParaRPr>
                    </a:p>
                  </a:txBody>
                  <a:tcPr marL="61718" marR="61718" marT="0" marB="0">
                    <a:noFill/>
                  </a:tcPr>
                </a:tc>
                <a:tc>
                  <a:txBody>
                    <a:bodyPr/>
                    <a:lstStyle/>
                    <a:p>
                      <a:pPr>
                        <a:spcAft>
                          <a:spcPts val="0"/>
                        </a:spcAft>
                      </a:pPr>
                      <a:r>
                        <a:rPr lang="es-ES_tradnl" sz="1000" dirty="0" smtClean="0">
                          <a:solidFill>
                            <a:schemeClr val="tx1"/>
                          </a:solidFill>
                          <a:effectLst/>
                        </a:rPr>
                        <a:t> </a:t>
                      </a:r>
                      <a:endParaRPr lang="es-MX" sz="1100" dirty="0">
                        <a:solidFill>
                          <a:schemeClr val="tx1"/>
                        </a:solidFill>
                        <a:effectLst/>
                        <a:latin typeface="Times New Roman"/>
                        <a:ea typeface="Calibri"/>
                      </a:endParaRPr>
                    </a:p>
                  </a:txBody>
                  <a:tcPr marL="61718" marR="61718" marT="0" marB="0">
                    <a:noFill/>
                  </a:tcPr>
                </a:tc>
              </a:tr>
              <a:tr h="1357789">
                <a:tc>
                  <a:txBody>
                    <a:bodyPr/>
                    <a:lstStyle/>
                    <a:p>
                      <a:pPr>
                        <a:spcAft>
                          <a:spcPts val="0"/>
                        </a:spcAft>
                      </a:pPr>
                      <a:endParaRPr lang="es-ES_tradnl" sz="1000" dirty="0">
                        <a:effectLst/>
                        <a:latin typeface="Leelawadee UI Semilight"/>
                        <a:ea typeface="Meiryo"/>
                      </a:endParaRPr>
                    </a:p>
                  </a:txBody>
                  <a:tcPr marL="61718" marR="61718" marT="0" marB="0">
                    <a:noFill/>
                  </a:tcPr>
                </a:tc>
                <a:tc>
                  <a:txBody>
                    <a:bodyPr/>
                    <a:lstStyle/>
                    <a:p>
                      <a:pPr>
                        <a:spcAft>
                          <a:spcPts val="0"/>
                        </a:spcAft>
                      </a:pPr>
                      <a:r>
                        <a:rPr lang="es-ES_tradnl" sz="1000" dirty="0">
                          <a:effectLst/>
                          <a:latin typeface="+mn-lt"/>
                        </a:rPr>
                        <a:t> </a:t>
                      </a:r>
                      <a:endParaRPr lang="es-MX" sz="1100" dirty="0">
                        <a:effectLst/>
                        <a:latin typeface="+mn-lt"/>
                      </a:endParaRPr>
                    </a:p>
                    <a:p>
                      <a:pPr>
                        <a:spcAft>
                          <a:spcPts val="0"/>
                        </a:spcAft>
                      </a:pPr>
                      <a:r>
                        <a:rPr lang="es-ES_tradnl" sz="1000" dirty="0">
                          <a:effectLst/>
                          <a:latin typeface="+mn-lt"/>
                        </a:rPr>
                        <a:t> </a:t>
                      </a:r>
                      <a:endParaRPr lang="es-MX" sz="1100" dirty="0">
                        <a:effectLst/>
                        <a:latin typeface="+mn-lt"/>
                      </a:endParaRPr>
                    </a:p>
                    <a:p>
                      <a:pPr>
                        <a:spcAft>
                          <a:spcPts val="0"/>
                        </a:spcAft>
                      </a:pPr>
                      <a:r>
                        <a:rPr lang="es-ES_tradnl" sz="1000" dirty="0">
                          <a:effectLst/>
                          <a:latin typeface="+mn-lt"/>
                        </a:rPr>
                        <a:t> </a:t>
                      </a:r>
                      <a:endParaRPr lang="es-MX" sz="1100" dirty="0">
                        <a:effectLst/>
                        <a:latin typeface="+mn-lt"/>
                      </a:endParaRPr>
                    </a:p>
                    <a:p>
                      <a:pPr>
                        <a:spcAft>
                          <a:spcPts val="0"/>
                        </a:spcAft>
                      </a:pPr>
                      <a:r>
                        <a:rPr lang="es-MX" sz="900" dirty="0">
                          <a:effectLst/>
                          <a:latin typeface="+mn-lt"/>
                        </a:rPr>
                        <a:t/>
                      </a:r>
                      <a:br>
                        <a:rPr lang="es-MX" sz="900" dirty="0">
                          <a:effectLst/>
                          <a:latin typeface="+mn-lt"/>
                        </a:rPr>
                      </a:br>
                      <a:r>
                        <a:rPr lang="es-ES_tradnl" sz="1000" dirty="0">
                          <a:effectLst/>
                          <a:latin typeface="+mn-lt"/>
                        </a:rPr>
                        <a:t>Narrativa </a:t>
                      </a:r>
                      <a:endParaRPr lang="es-MX" sz="1100" dirty="0">
                        <a:effectLst/>
                        <a:latin typeface="+mn-lt"/>
                      </a:endParaRPr>
                    </a:p>
                    <a:p>
                      <a:pPr>
                        <a:spcAft>
                          <a:spcPts val="0"/>
                        </a:spcAft>
                      </a:pPr>
                      <a:r>
                        <a:rPr lang="es-ES_tradnl" sz="1000" dirty="0">
                          <a:effectLst/>
                          <a:latin typeface="+mn-lt"/>
                        </a:rPr>
                        <a:t>(antiguamente: Épica) </a:t>
                      </a:r>
                      <a:endParaRPr lang="es-MX" sz="1100" dirty="0">
                        <a:effectLst/>
                        <a:latin typeface="+mn-lt"/>
                        <a:ea typeface="Calibri"/>
                      </a:endParaRPr>
                    </a:p>
                  </a:txBody>
                  <a:tcPr marL="61718" marR="61718" marT="0" marB="0">
                    <a:noFill/>
                  </a:tcPr>
                </a:tc>
                <a:tc>
                  <a:txBody>
                    <a:bodyPr/>
                    <a:lstStyle/>
                    <a:p>
                      <a:pPr>
                        <a:spcAft>
                          <a:spcPts val="0"/>
                        </a:spcAft>
                      </a:pPr>
                      <a:endParaRPr lang="es-ES_tradnl" sz="1000" dirty="0">
                        <a:effectLst/>
                        <a:latin typeface="+mn-lt"/>
                      </a:endParaRPr>
                    </a:p>
                    <a:p>
                      <a:pPr>
                        <a:spcAft>
                          <a:spcPts val="0"/>
                        </a:spcAft>
                      </a:pPr>
                      <a:r>
                        <a:rPr lang="es-ES_tradnl" sz="1000" dirty="0">
                          <a:effectLst/>
                          <a:latin typeface="+mn-lt"/>
                        </a:rPr>
                        <a:t> </a:t>
                      </a:r>
                      <a:endParaRPr lang="es-MX" sz="1100" dirty="0">
                        <a:effectLst/>
                        <a:latin typeface="+mn-lt"/>
                      </a:endParaRPr>
                    </a:p>
                    <a:p>
                      <a:pPr>
                        <a:spcAft>
                          <a:spcPts val="0"/>
                        </a:spcAft>
                      </a:pPr>
                      <a:r>
                        <a:rPr lang="es-MX" sz="1100" dirty="0" smtClean="0">
                          <a:effectLst/>
                          <a:latin typeface="+mn-lt"/>
                        </a:rPr>
                        <a:t>Novela</a:t>
                      </a:r>
                      <a:endParaRPr lang="es-MX" sz="1100" dirty="0">
                        <a:effectLst/>
                        <a:latin typeface="+mn-lt"/>
                      </a:endParaRPr>
                    </a:p>
                    <a:p>
                      <a:pPr>
                        <a:spcAft>
                          <a:spcPts val="0"/>
                        </a:spcAft>
                      </a:pPr>
                      <a:r>
                        <a:rPr lang="es-MX" sz="1100" dirty="0" smtClean="0">
                          <a:effectLst/>
                          <a:latin typeface="+mn-lt"/>
                        </a:rPr>
                        <a:t>Cuento</a:t>
                      </a:r>
                      <a:endParaRPr lang="es-MX" sz="1100" dirty="0">
                        <a:effectLst/>
                        <a:latin typeface="+mn-lt"/>
                      </a:endParaRPr>
                    </a:p>
                    <a:p>
                      <a:pPr>
                        <a:spcAft>
                          <a:spcPts val="0"/>
                        </a:spcAft>
                      </a:pPr>
                      <a:r>
                        <a:rPr lang="es-MX" sz="1100" dirty="0" smtClean="0">
                          <a:effectLst/>
                          <a:latin typeface="+mn-lt"/>
                        </a:rPr>
                        <a:t>Leyenda</a:t>
                      </a:r>
                      <a:endParaRPr lang="es-MX" sz="1100" dirty="0">
                        <a:effectLst/>
                        <a:latin typeface="+mn-lt"/>
                      </a:endParaRPr>
                    </a:p>
                    <a:p>
                      <a:pPr>
                        <a:spcAft>
                          <a:spcPts val="0"/>
                        </a:spcAft>
                      </a:pPr>
                      <a:r>
                        <a:rPr lang="es-MX" sz="1100" dirty="0" smtClean="0">
                          <a:effectLst/>
                          <a:latin typeface="+mn-lt"/>
                        </a:rPr>
                        <a:t>Autobiografía</a:t>
                      </a:r>
                      <a:endParaRPr lang="es-MX" sz="1100" dirty="0">
                        <a:effectLst/>
                        <a:latin typeface="+mn-lt"/>
                      </a:endParaRPr>
                    </a:p>
                    <a:p>
                      <a:pPr>
                        <a:spcAft>
                          <a:spcPts val="0"/>
                        </a:spcAft>
                      </a:pPr>
                      <a:r>
                        <a:rPr lang="es-MX" sz="1100" dirty="0" smtClean="0">
                          <a:effectLst/>
                          <a:latin typeface="+mn-lt"/>
                          <a:ea typeface="Calibri"/>
                        </a:rPr>
                        <a:t>Crónica</a:t>
                      </a:r>
                      <a:endParaRPr lang="es-MX" sz="1100" dirty="0">
                        <a:effectLst/>
                        <a:latin typeface="+mn-lt"/>
                        <a:ea typeface="Calibri"/>
                      </a:endParaRPr>
                    </a:p>
                  </a:txBody>
                  <a:tcPr marL="61718" marR="61718" marT="0" marB="0">
                    <a:noFill/>
                  </a:tcPr>
                </a:tc>
                <a:tc>
                  <a:txBody>
                    <a:bodyPr/>
                    <a:lstStyle/>
                    <a:p>
                      <a:pPr>
                        <a:spcAft>
                          <a:spcPts val="0"/>
                        </a:spcAft>
                      </a:pPr>
                      <a:r>
                        <a:rPr lang="es-ES_tradnl" sz="1000" dirty="0">
                          <a:effectLst/>
                          <a:latin typeface="+mn-lt"/>
                        </a:rPr>
                        <a:t> </a:t>
                      </a:r>
                      <a:endParaRPr lang="es-MX" sz="1100" dirty="0">
                        <a:effectLst/>
                        <a:latin typeface="+mn-lt"/>
                      </a:endParaRPr>
                    </a:p>
                    <a:p>
                      <a:pPr>
                        <a:spcAft>
                          <a:spcPts val="0"/>
                        </a:spcAft>
                      </a:pPr>
                      <a:r>
                        <a:rPr lang="es-ES_tradnl" sz="1000" dirty="0">
                          <a:effectLst/>
                          <a:latin typeface="+mn-lt"/>
                        </a:rPr>
                        <a:t> </a:t>
                      </a:r>
                      <a:endParaRPr lang="es-MX" sz="1100" dirty="0">
                        <a:effectLst/>
                        <a:latin typeface="+mn-lt"/>
                      </a:endParaRPr>
                    </a:p>
                    <a:p>
                      <a:pPr>
                        <a:spcAft>
                          <a:spcPts val="0"/>
                        </a:spcAft>
                      </a:pPr>
                      <a:r>
                        <a:rPr lang="es-ES_tradnl" sz="1000" dirty="0">
                          <a:effectLst/>
                          <a:latin typeface="+mn-lt"/>
                        </a:rPr>
                        <a:t> </a:t>
                      </a:r>
                      <a:endParaRPr lang="es-MX" sz="1100" dirty="0">
                        <a:effectLst/>
                        <a:latin typeface="+mn-lt"/>
                      </a:endParaRPr>
                    </a:p>
                    <a:p>
                      <a:pPr>
                        <a:spcAft>
                          <a:spcPts val="0"/>
                        </a:spcAft>
                      </a:pPr>
                      <a:r>
                        <a:rPr lang="es-ES_tradnl" sz="1000" dirty="0">
                          <a:effectLst/>
                          <a:latin typeface="+mn-lt"/>
                        </a:rPr>
                        <a:t> </a:t>
                      </a:r>
                      <a:endParaRPr lang="es-MX" sz="1100" dirty="0">
                        <a:effectLst/>
                        <a:latin typeface="+mn-lt"/>
                      </a:endParaRPr>
                    </a:p>
                    <a:p>
                      <a:pPr>
                        <a:spcAft>
                          <a:spcPts val="0"/>
                        </a:spcAft>
                      </a:pPr>
                      <a:r>
                        <a:rPr lang="es-ES_tradnl" sz="1000" dirty="0">
                          <a:effectLst/>
                          <a:latin typeface="+mn-lt"/>
                        </a:rPr>
                        <a:t> </a:t>
                      </a:r>
                      <a:endParaRPr lang="es-MX" sz="1100" dirty="0">
                        <a:effectLst/>
                        <a:latin typeface="+mn-lt"/>
                      </a:endParaRPr>
                    </a:p>
                    <a:p>
                      <a:pPr>
                        <a:spcAft>
                          <a:spcPts val="0"/>
                        </a:spcAft>
                      </a:pPr>
                      <a:r>
                        <a:rPr lang="es-ES_tradnl" sz="1000" dirty="0" smtClean="0">
                          <a:effectLst/>
                          <a:latin typeface="+mn-lt"/>
                        </a:rPr>
                        <a:t>Crónica</a:t>
                      </a:r>
                      <a:r>
                        <a:rPr lang="es-ES_tradnl" sz="1000" baseline="0" dirty="0" smtClean="0">
                          <a:effectLst/>
                          <a:latin typeface="+mn-lt"/>
                        </a:rPr>
                        <a:t> antigua </a:t>
                      </a:r>
                    </a:p>
                    <a:p>
                      <a:pPr>
                        <a:spcAft>
                          <a:spcPts val="0"/>
                        </a:spcAft>
                      </a:pPr>
                      <a:r>
                        <a:rPr lang="es-ES_tradnl" sz="1000" dirty="0">
                          <a:effectLst/>
                          <a:latin typeface="+mn-lt"/>
                        </a:rPr>
                        <a:t> </a:t>
                      </a:r>
                      <a:endParaRPr lang="es-ES_tradnl" sz="1000" dirty="0" smtClean="0">
                        <a:effectLst/>
                        <a:latin typeface="+mn-lt"/>
                      </a:endParaRPr>
                    </a:p>
                    <a:p>
                      <a:pPr>
                        <a:spcAft>
                          <a:spcPts val="0"/>
                        </a:spcAft>
                      </a:pPr>
                      <a:r>
                        <a:rPr lang="es-ES_tradnl" sz="1000" dirty="0" smtClean="0">
                          <a:effectLst/>
                          <a:latin typeface="+mn-lt"/>
                        </a:rPr>
                        <a:t>Crónica  moderna</a:t>
                      </a:r>
                      <a:r>
                        <a:rPr lang="es-ES_tradnl" sz="1000" baseline="0" dirty="0" smtClean="0">
                          <a:effectLst/>
                          <a:latin typeface="+mn-lt"/>
                        </a:rPr>
                        <a:t> (periodística)</a:t>
                      </a:r>
                      <a:endParaRPr lang="es-MX" sz="1100" dirty="0">
                        <a:effectLst/>
                        <a:latin typeface="+mn-lt"/>
                      </a:endParaRPr>
                    </a:p>
                  </a:txBody>
                  <a:tcPr marL="61718" marR="61718" marT="0" marB="0">
                    <a:noFill/>
                  </a:tcPr>
                </a:tc>
              </a:tr>
              <a:tr h="1357789">
                <a:tc>
                  <a:txBody>
                    <a:bodyPr/>
                    <a:lstStyle/>
                    <a:p>
                      <a:pPr>
                        <a:spcAft>
                          <a:spcPts val="0"/>
                        </a:spcAft>
                      </a:pPr>
                      <a:r>
                        <a:rPr lang="es-ES_tradnl" sz="1000">
                          <a:effectLst/>
                        </a:rPr>
                        <a:t> </a:t>
                      </a:r>
                      <a:endParaRPr lang="es-MX" sz="1100">
                        <a:effectLst/>
                      </a:endParaRPr>
                    </a:p>
                    <a:p>
                      <a:pPr>
                        <a:spcAft>
                          <a:spcPts val="0"/>
                        </a:spcAft>
                      </a:pPr>
                      <a:r>
                        <a:rPr lang="es-ES_tradnl" sz="1000">
                          <a:effectLst/>
                        </a:rPr>
                        <a:t> </a:t>
                      </a:r>
                      <a:endParaRPr lang="es-MX" sz="1100">
                        <a:effectLst/>
                      </a:endParaRPr>
                    </a:p>
                    <a:p>
                      <a:pPr>
                        <a:spcAft>
                          <a:spcPts val="0"/>
                        </a:spcAft>
                      </a:pPr>
                      <a:r>
                        <a:rPr lang="es-ES_tradnl" sz="1000">
                          <a:effectLst/>
                        </a:rPr>
                        <a:t> </a:t>
                      </a:r>
                      <a:endParaRPr lang="es-MX" sz="1100">
                        <a:effectLst/>
                      </a:endParaRPr>
                    </a:p>
                    <a:p>
                      <a:pPr>
                        <a:spcAft>
                          <a:spcPts val="0"/>
                        </a:spcAft>
                      </a:pPr>
                      <a:r>
                        <a:rPr lang="es-ES_tradnl" sz="1000">
                          <a:effectLst/>
                        </a:rPr>
                        <a:t> </a:t>
                      </a:r>
                      <a:endParaRPr lang="es-MX" sz="1100">
                        <a:effectLst/>
                      </a:endParaRPr>
                    </a:p>
                    <a:p>
                      <a:pPr>
                        <a:spcAft>
                          <a:spcPts val="0"/>
                        </a:spcAft>
                      </a:pPr>
                      <a:r>
                        <a:rPr lang="es-ES_tradnl" sz="1000">
                          <a:effectLst/>
                        </a:rPr>
                        <a:t> </a:t>
                      </a:r>
                      <a:endParaRPr lang="es-MX" sz="1100">
                        <a:effectLst/>
                      </a:endParaRPr>
                    </a:p>
                    <a:p>
                      <a:pPr>
                        <a:spcAft>
                          <a:spcPts val="0"/>
                        </a:spcAft>
                      </a:pPr>
                      <a:r>
                        <a:rPr lang="es-ES_tradnl" sz="1000">
                          <a:effectLst/>
                        </a:rPr>
                        <a:t>Géneros literarios </a:t>
                      </a:r>
                      <a:endParaRPr lang="es-MX" sz="1100">
                        <a:effectLst/>
                      </a:endParaRPr>
                    </a:p>
                    <a:p>
                      <a:pPr>
                        <a:spcAft>
                          <a:spcPts val="0"/>
                        </a:spcAft>
                      </a:pPr>
                      <a:r>
                        <a:rPr lang="es-ES_tradnl" sz="1000">
                          <a:effectLst/>
                        </a:rPr>
                        <a:t> </a:t>
                      </a:r>
                      <a:endParaRPr lang="es-MX" sz="1100">
                        <a:effectLst/>
                        <a:latin typeface="Times New Roman"/>
                        <a:ea typeface="Calibri"/>
                      </a:endParaRPr>
                    </a:p>
                  </a:txBody>
                  <a:tcPr marL="61718" marR="61718" marT="0" marB="0">
                    <a:noFill/>
                  </a:tcPr>
                </a:tc>
                <a:tc>
                  <a:txBody>
                    <a:bodyPr/>
                    <a:lstStyle/>
                    <a:p>
                      <a:pPr>
                        <a:spcAft>
                          <a:spcPts val="0"/>
                        </a:spcAft>
                      </a:pPr>
                      <a:endParaRPr lang="es-MX" sz="1100">
                        <a:effectLst/>
                        <a:latin typeface="+mn-lt"/>
                      </a:endParaRPr>
                    </a:p>
                    <a:p>
                      <a:pPr>
                        <a:spcAft>
                          <a:spcPts val="0"/>
                        </a:spcAft>
                      </a:pPr>
                      <a:r>
                        <a:rPr lang="es-ES_tradnl" sz="1000">
                          <a:effectLst/>
                          <a:latin typeface="+mn-lt"/>
                        </a:rPr>
                        <a:t> </a:t>
                      </a:r>
                      <a:endParaRPr lang="es-MX" sz="1100">
                        <a:effectLst/>
                        <a:latin typeface="+mn-lt"/>
                      </a:endParaRPr>
                    </a:p>
                    <a:p>
                      <a:pPr>
                        <a:spcAft>
                          <a:spcPts val="0"/>
                        </a:spcAft>
                      </a:pPr>
                      <a:r>
                        <a:rPr lang="es-ES_tradnl" sz="1000">
                          <a:effectLst/>
                          <a:latin typeface="+mn-lt"/>
                        </a:rPr>
                        <a:t> </a:t>
                      </a:r>
                      <a:endParaRPr lang="es-MX" sz="1100">
                        <a:effectLst/>
                        <a:latin typeface="+mn-lt"/>
                      </a:endParaRPr>
                    </a:p>
                    <a:p>
                      <a:pPr>
                        <a:spcAft>
                          <a:spcPts val="0"/>
                        </a:spcAft>
                      </a:pPr>
                      <a:r>
                        <a:rPr lang="es-ES_tradnl" sz="1000">
                          <a:effectLst/>
                          <a:latin typeface="+mn-lt"/>
                        </a:rPr>
                        <a:t>Teatro </a:t>
                      </a:r>
                      <a:endParaRPr lang="es-MX" sz="1100">
                        <a:effectLst/>
                        <a:latin typeface="+mn-lt"/>
                      </a:endParaRPr>
                    </a:p>
                    <a:p>
                      <a:pPr>
                        <a:spcAft>
                          <a:spcPts val="0"/>
                        </a:spcAft>
                      </a:pPr>
                      <a:r>
                        <a:rPr lang="es-ES_tradnl" sz="1000">
                          <a:effectLst/>
                          <a:latin typeface="+mn-lt"/>
                        </a:rPr>
                        <a:t>(antiguamente: Dramática) </a:t>
                      </a:r>
                      <a:endParaRPr lang="es-MX" sz="1100">
                        <a:effectLst/>
                        <a:latin typeface="+mn-lt"/>
                        <a:ea typeface="Calibri"/>
                      </a:endParaRPr>
                    </a:p>
                  </a:txBody>
                  <a:tcPr marL="61718" marR="61718" marT="0" marB="0">
                    <a:noFill/>
                  </a:tcPr>
                </a:tc>
                <a:tc>
                  <a:txBody>
                    <a:bodyPr/>
                    <a:lstStyle/>
                    <a:p>
                      <a:pPr>
                        <a:spcAft>
                          <a:spcPts val="0"/>
                        </a:spcAft>
                      </a:pPr>
                      <a:r>
                        <a:rPr lang="es-ES_tradnl" sz="1000" dirty="0">
                          <a:solidFill>
                            <a:schemeClr val="tx1"/>
                          </a:solidFill>
                          <a:effectLst/>
                          <a:latin typeface="+mn-lt"/>
                        </a:rPr>
                        <a:t>Tragedia </a:t>
                      </a:r>
                      <a:endParaRPr lang="es-MX" sz="1100" dirty="0">
                        <a:solidFill>
                          <a:schemeClr val="tx1"/>
                        </a:solidFill>
                        <a:effectLst/>
                        <a:latin typeface="+mn-lt"/>
                      </a:endParaRPr>
                    </a:p>
                    <a:p>
                      <a:pPr>
                        <a:spcAft>
                          <a:spcPts val="0"/>
                        </a:spcAft>
                      </a:pPr>
                      <a:r>
                        <a:rPr lang="es-ES_tradnl" sz="1000" dirty="0">
                          <a:solidFill>
                            <a:schemeClr val="tx1"/>
                          </a:solidFill>
                          <a:effectLst/>
                          <a:latin typeface="+mn-lt"/>
                        </a:rPr>
                        <a:t>Comedia </a:t>
                      </a:r>
                      <a:endParaRPr lang="es-MX" sz="1100" dirty="0">
                        <a:solidFill>
                          <a:schemeClr val="tx1"/>
                        </a:solidFill>
                        <a:effectLst/>
                        <a:latin typeface="+mn-lt"/>
                      </a:endParaRPr>
                    </a:p>
                    <a:p>
                      <a:pPr>
                        <a:spcAft>
                          <a:spcPts val="0"/>
                        </a:spcAft>
                      </a:pPr>
                      <a:r>
                        <a:rPr lang="es-ES_tradnl" sz="1000" dirty="0">
                          <a:solidFill>
                            <a:schemeClr val="tx1"/>
                          </a:solidFill>
                          <a:effectLst/>
                          <a:latin typeface="+mn-lt"/>
                        </a:rPr>
                        <a:t>Pieza </a:t>
                      </a:r>
                      <a:endParaRPr lang="es-MX" sz="1100" dirty="0">
                        <a:solidFill>
                          <a:schemeClr val="tx1"/>
                        </a:solidFill>
                        <a:effectLst/>
                        <a:latin typeface="+mn-lt"/>
                      </a:endParaRPr>
                    </a:p>
                    <a:p>
                      <a:pPr>
                        <a:spcAft>
                          <a:spcPts val="0"/>
                        </a:spcAft>
                      </a:pPr>
                      <a:r>
                        <a:rPr lang="es-ES_tradnl" sz="1000" dirty="0">
                          <a:solidFill>
                            <a:schemeClr val="tx1"/>
                          </a:solidFill>
                          <a:effectLst/>
                          <a:latin typeface="+mn-lt"/>
                        </a:rPr>
                        <a:t>Farsa </a:t>
                      </a:r>
                      <a:endParaRPr lang="es-MX" sz="1100" dirty="0">
                        <a:solidFill>
                          <a:schemeClr val="tx1"/>
                        </a:solidFill>
                        <a:effectLst/>
                        <a:latin typeface="+mn-lt"/>
                      </a:endParaRPr>
                    </a:p>
                    <a:p>
                      <a:pPr>
                        <a:spcAft>
                          <a:spcPts val="0"/>
                        </a:spcAft>
                      </a:pPr>
                      <a:r>
                        <a:rPr lang="es-ES_tradnl" sz="1000" dirty="0">
                          <a:solidFill>
                            <a:schemeClr val="tx1"/>
                          </a:solidFill>
                          <a:effectLst/>
                          <a:latin typeface="+mn-lt"/>
                        </a:rPr>
                        <a:t>Melodrama </a:t>
                      </a:r>
                      <a:endParaRPr lang="es-MX" sz="1100" dirty="0">
                        <a:solidFill>
                          <a:schemeClr val="tx1"/>
                        </a:solidFill>
                        <a:effectLst/>
                        <a:latin typeface="+mn-lt"/>
                      </a:endParaRPr>
                    </a:p>
                    <a:p>
                      <a:pPr>
                        <a:spcAft>
                          <a:spcPts val="0"/>
                        </a:spcAft>
                      </a:pPr>
                      <a:r>
                        <a:rPr lang="es-ES_tradnl" sz="1000" dirty="0">
                          <a:solidFill>
                            <a:schemeClr val="tx1"/>
                          </a:solidFill>
                          <a:effectLst/>
                          <a:latin typeface="+mn-lt"/>
                        </a:rPr>
                        <a:t>Tragicomedia </a:t>
                      </a:r>
                      <a:endParaRPr lang="es-MX" sz="1100" dirty="0">
                        <a:solidFill>
                          <a:schemeClr val="tx1"/>
                        </a:solidFill>
                        <a:effectLst/>
                        <a:latin typeface="+mn-lt"/>
                      </a:endParaRPr>
                    </a:p>
                    <a:p>
                      <a:pPr>
                        <a:spcAft>
                          <a:spcPts val="0"/>
                        </a:spcAft>
                      </a:pPr>
                      <a:r>
                        <a:rPr lang="es-ES_tradnl" sz="1000" dirty="0">
                          <a:solidFill>
                            <a:schemeClr val="tx1"/>
                          </a:solidFill>
                          <a:effectLst/>
                          <a:latin typeface="+mn-lt"/>
                        </a:rPr>
                        <a:t>Etc. </a:t>
                      </a:r>
                      <a:endParaRPr lang="es-MX" sz="1100" dirty="0">
                        <a:solidFill>
                          <a:schemeClr val="tx1"/>
                        </a:solidFill>
                        <a:effectLst/>
                        <a:latin typeface="+mn-lt"/>
                      </a:endParaRPr>
                    </a:p>
                    <a:p>
                      <a:pPr>
                        <a:spcAft>
                          <a:spcPts val="0"/>
                        </a:spcAft>
                      </a:pPr>
                      <a:r>
                        <a:rPr lang="es-ES_tradnl" sz="1000" dirty="0">
                          <a:solidFill>
                            <a:schemeClr val="tx1"/>
                          </a:solidFill>
                          <a:effectLst/>
                          <a:latin typeface="+mn-lt"/>
                        </a:rPr>
                        <a:t> </a:t>
                      </a:r>
                      <a:endParaRPr lang="es-MX" sz="1100" dirty="0">
                        <a:solidFill>
                          <a:schemeClr val="tx1"/>
                        </a:solidFill>
                        <a:effectLst/>
                        <a:latin typeface="+mn-lt"/>
                      </a:endParaRPr>
                    </a:p>
                    <a:p>
                      <a:pPr>
                        <a:spcAft>
                          <a:spcPts val="0"/>
                        </a:spcAft>
                      </a:pPr>
                      <a:r>
                        <a:rPr lang="es-ES_tradnl" sz="1000" dirty="0">
                          <a:effectLst/>
                          <a:latin typeface="+mn-lt"/>
                        </a:rPr>
                        <a:t> </a:t>
                      </a:r>
                      <a:endParaRPr lang="es-MX" sz="1100" dirty="0">
                        <a:effectLst/>
                        <a:latin typeface="+mn-lt"/>
                        <a:ea typeface="Calibri"/>
                      </a:endParaRPr>
                    </a:p>
                  </a:txBody>
                  <a:tcPr marL="61718" marR="61718" marT="0" marB="0">
                    <a:noFill/>
                  </a:tcPr>
                </a:tc>
                <a:tc>
                  <a:txBody>
                    <a:bodyPr/>
                    <a:lstStyle/>
                    <a:p>
                      <a:pPr>
                        <a:spcAft>
                          <a:spcPts val="0"/>
                        </a:spcAft>
                      </a:pPr>
                      <a:r>
                        <a:rPr lang="es-ES_tradnl" sz="1000" dirty="0">
                          <a:effectLst/>
                          <a:latin typeface="+mn-lt"/>
                        </a:rPr>
                        <a:t> </a:t>
                      </a:r>
                      <a:endParaRPr lang="es-MX" sz="1100" dirty="0">
                        <a:effectLst/>
                        <a:latin typeface="+mn-lt"/>
                        <a:ea typeface="Calibri"/>
                      </a:endParaRPr>
                    </a:p>
                  </a:txBody>
                  <a:tcPr marL="61718" marR="61718" marT="0" marB="0">
                    <a:noFill/>
                  </a:tcPr>
                </a:tc>
              </a:tr>
              <a:tr h="1056058">
                <a:tc>
                  <a:txBody>
                    <a:bodyPr/>
                    <a:lstStyle/>
                    <a:p>
                      <a:pPr>
                        <a:spcAft>
                          <a:spcPts val="0"/>
                        </a:spcAft>
                      </a:pPr>
                      <a:r>
                        <a:rPr lang="es-ES_tradnl" sz="1000" dirty="0">
                          <a:effectLst/>
                        </a:rPr>
                        <a:t> </a:t>
                      </a:r>
                      <a:endParaRPr lang="es-MX" sz="1100" dirty="0">
                        <a:effectLst/>
                        <a:latin typeface="Times New Roman"/>
                        <a:ea typeface="Calibri"/>
                      </a:endParaRPr>
                    </a:p>
                  </a:txBody>
                  <a:tcPr marL="61718" marR="61718" marT="0" marB="0">
                    <a:noFill/>
                  </a:tcPr>
                </a:tc>
                <a:tc>
                  <a:txBody>
                    <a:bodyPr/>
                    <a:lstStyle/>
                    <a:p>
                      <a:pPr>
                        <a:spcAft>
                          <a:spcPts val="0"/>
                        </a:spcAft>
                      </a:pPr>
                      <a:endParaRPr lang="es-MX" sz="1100" dirty="0">
                        <a:effectLst/>
                        <a:latin typeface="+mn-lt"/>
                      </a:endParaRPr>
                    </a:p>
                    <a:p>
                      <a:pPr>
                        <a:spcAft>
                          <a:spcPts val="0"/>
                        </a:spcAft>
                      </a:pPr>
                      <a:r>
                        <a:rPr lang="es-ES_tradnl" sz="1000" dirty="0">
                          <a:effectLst/>
                          <a:latin typeface="+mn-lt"/>
                        </a:rPr>
                        <a:t> </a:t>
                      </a:r>
                      <a:endParaRPr lang="es-MX" sz="1100" dirty="0">
                        <a:effectLst/>
                        <a:latin typeface="+mn-lt"/>
                      </a:endParaRPr>
                    </a:p>
                    <a:p>
                      <a:pPr>
                        <a:spcAft>
                          <a:spcPts val="0"/>
                        </a:spcAft>
                      </a:pPr>
                      <a:r>
                        <a:rPr lang="es-ES_tradnl" sz="1000" dirty="0">
                          <a:effectLst/>
                          <a:latin typeface="+mn-lt"/>
                        </a:rPr>
                        <a:t>Poesía (antiguamente: Lírica)</a:t>
                      </a:r>
                      <a:endParaRPr lang="es-MX" sz="1100" dirty="0">
                        <a:effectLst/>
                        <a:latin typeface="+mn-lt"/>
                      </a:endParaRPr>
                    </a:p>
                    <a:p>
                      <a:pPr>
                        <a:spcAft>
                          <a:spcPts val="0"/>
                        </a:spcAft>
                      </a:pPr>
                      <a:r>
                        <a:rPr lang="es-ES_tradnl" sz="1000" dirty="0">
                          <a:effectLst/>
                          <a:latin typeface="+mn-lt"/>
                        </a:rPr>
                        <a:t> </a:t>
                      </a:r>
                      <a:endParaRPr lang="es-MX" sz="1100" dirty="0">
                        <a:effectLst/>
                        <a:latin typeface="+mn-lt"/>
                        <a:ea typeface="Calibri"/>
                      </a:endParaRPr>
                    </a:p>
                  </a:txBody>
                  <a:tcPr marL="61718" marR="61718" marT="0" marB="0">
                    <a:noFill/>
                  </a:tcPr>
                </a:tc>
                <a:tc>
                  <a:txBody>
                    <a:bodyPr/>
                    <a:lstStyle/>
                    <a:p>
                      <a:pPr>
                        <a:spcAft>
                          <a:spcPts val="0"/>
                        </a:spcAft>
                      </a:pPr>
                      <a:r>
                        <a:rPr lang="es-ES_tradnl" sz="1000" dirty="0" smtClean="0">
                          <a:effectLst/>
                          <a:latin typeface="+mn-lt"/>
                        </a:rPr>
                        <a:t>Soneto </a:t>
                      </a:r>
                      <a:endParaRPr lang="es-MX" sz="1100" dirty="0" smtClean="0">
                        <a:effectLst/>
                        <a:latin typeface="+mn-lt"/>
                      </a:endParaRPr>
                    </a:p>
                    <a:p>
                      <a:pPr>
                        <a:spcAft>
                          <a:spcPts val="0"/>
                        </a:spcAft>
                      </a:pPr>
                      <a:r>
                        <a:rPr lang="es-ES_tradnl" sz="1000" dirty="0" smtClean="0">
                          <a:effectLst/>
                          <a:latin typeface="+mn-lt"/>
                        </a:rPr>
                        <a:t>Décima  </a:t>
                      </a:r>
                      <a:endParaRPr lang="es-MX" sz="1100" dirty="0" smtClean="0">
                        <a:effectLst/>
                        <a:latin typeface="+mn-lt"/>
                      </a:endParaRPr>
                    </a:p>
                    <a:p>
                      <a:pPr>
                        <a:spcAft>
                          <a:spcPts val="0"/>
                        </a:spcAft>
                      </a:pPr>
                      <a:r>
                        <a:rPr lang="es-ES_tradnl" sz="1000" dirty="0" smtClean="0">
                          <a:effectLst/>
                          <a:latin typeface="+mn-lt"/>
                        </a:rPr>
                        <a:t>Verso libre </a:t>
                      </a:r>
                      <a:endParaRPr lang="es-MX" sz="1100" dirty="0" smtClean="0">
                        <a:effectLst/>
                        <a:latin typeface="+mn-lt"/>
                      </a:endParaRPr>
                    </a:p>
                    <a:p>
                      <a:pPr>
                        <a:spcAft>
                          <a:spcPts val="0"/>
                        </a:spcAft>
                      </a:pPr>
                      <a:r>
                        <a:rPr lang="es-ES_tradnl" sz="1000" dirty="0" smtClean="0">
                          <a:effectLst/>
                          <a:latin typeface="+mn-lt"/>
                        </a:rPr>
                        <a:t>Poema en prosa </a:t>
                      </a:r>
                      <a:endParaRPr lang="es-MX" sz="1100" dirty="0" smtClean="0">
                        <a:effectLst/>
                        <a:latin typeface="+mn-lt"/>
                      </a:endParaRPr>
                    </a:p>
                    <a:p>
                      <a:pPr>
                        <a:spcAft>
                          <a:spcPts val="0"/>
                        </a:spcAft>
                      </a:pPr>
                      <a:r>
                        <a:rPr lang="es-ES_tradnl" sz="1000" dirty="0" smtClean="0">
                          <a:effectLst/>
                          <a:latin typeface="+mn-lt"/>
                        </a:rPr>
                        <a:t>Epigrama </a:t>
                      </a:r>
                      <a:endParaRPr lang="es-MX" sz="1100" dirty="0" smtClean="0">
                        <a:effectLst/>
                        <a:latin typeface="+mn-lt"/>
                      </a:endParaRPr>
                    </a:p>
                    <a:p>
                      <a:pPr>
                        <a:spcAft>
                          <a:spcPts val="0"/>
                        </a:spcAft>
                      </a:pPr>
                      <a:r>
                        <a:rPr lang="es-ES_tradnl" sz="1000" dirty="0" smtClean="0">
                          <a:effectLst/>
                          <a:latin typeface="+mn-lt"/>
                        </a:rPr>
                        <a:t>Etc. </a:t>
                      </a:r>
                      <a:endParaRPr lang="es-MX" sz="1100" dirty="0" smtClean="0">
                        <a:effectLst/>
                        <a:latin typeface="+mn-lt"/>
                      </a:endParaRPr>
                    </a:p>
                    <a:p>
                      <a:pPr>
                        <a:spcAft>
                          <a:spcPts val="0"/>
                        </a:spcAft>
                      </a:pPr>
                      <a:r>
                        <a:rPr lang="es-ES_tradnl" sz="1000" dirty="0">
                          <a:effectLst/>
                          <a:latin typeface="+mn-lt"/>
                        </a:rPr>
                        <a:t> </a:t>
                      </a:r>
                      <a:endParaRPr lang="es-MX" sz="1100" dirty="0">
                        <a:effectLst/>
                        <a:latin typeface="+mn-lt"/>
                        <a:ea typeface="Calibri"/>
                      </a:endParaRPr>
                    </a:p>
                  </a:txBody>
                  <a:tcPr marL="61718" marR="61718" marT="0" marB="0">
                    <a:noFill/>
                  </a:tcPr>
                </a:tc>
                <a:tc>
                  <a:txBody>
                    <a:bodyPr/>
                    <a:lstStyle/>
                    <a:p>
                      <a:pPr>
                        <a:spcAft>
                          <a:spcPts val="0"/>
                        </a:spcAft>
                      </a:pPr>
                      <a:r>
                        <a:rPr lang="es-ES_tradnl" sz="1000" dirty="0">
                          <a:effectLst/>
                          <a:latin typeface="+mn-lt"/>
                        </a:rPr>
                        <a:t> </a:t>
                      </a:r>
                      <a:endParaRPr lang="es-MX" sz="1100" dirty="0">
                        <a:effectLst/>
                        <a:latin typeface="+mn-lt"/>
                        <a:ea typeface="Calibri"/>
                      </a:endParaRPr>
                    </a:p>
                  </a:txBody>
                  <a:tcPr marL="61718" marR="61718" marT="0" marB="0">
                    <a:noFill/>
                  </a:tcPr>
                </a:tc>
              </a:tr>
              <a:tr h="603462">
                <a:tc>
                  <a:txBody>
                    <a:bodyPr/>
                    <a:lstStyle/>
                    <a:p>
                      <a:pPr>
                        <a:spcAft>
                          <a:spcPts val="0"/>
                        </a:spcAft>
                      </a:pPr>
                      <a:r>
                        <a:rPr lang="es-ES_tradnl" sz="1000" dirty="0">
                          <a:effectLst/>
                        </a:rPr>
                        <a:t> </a:t>
                      </a:r>
                      <a:endParaRPr lang="es-MX" sz="1100" dirty="0">
                        <a:effectLst/>
                        <a:latin typeface="Times New Roman"/>
                        <a:ea typeface="Calibri"/>
                      </a:endParaRPr>
                    </a:p>
                  </a:txBody>
                  <a:tcPr marL="61718" marR="61718" marT="0" marB="0">
                    <a:noFill/>
                  </a:tcPr>
                </a:tc>
                <a:tc>
                  <a:txBody>
                    <a:bodyPr/>
                    <a:lstStyle/>
                    <a:p>
                      <a:pPr>
                        <a:spcAft>
                          <a:spcPts val="0"/>
                        </a:spcAft>
                      </a:pPr>
                      <a:endParaRPr lang="es-MX" sz="1100" dirty="0">
                        <a:effectLst/>
                        <a:latin typeface="+mn-lt"/>
                      </a:endParaRPr>
                    </a:p>
                    <a:p>
                      <a:pPr>
                        <a:spcAft>
                          <a:spcPts val="0"/>
                        </a:spcAft>
                      </a:pPr>
                      <a:r>
                        <a:rPr lang="es-ES_tradnl" sz="1000" dirty="0">
                          <a:effectLst/>
                          <a:latin typeface="+mn-lt"/>
                        </a:rPr>
                        <a:t>Ensayo </a:t>
                      </a:r>
                      <a:endParaRPr lang="es-MX" sz="1100" dirty="0">
                        <a:effectLst/>
                        <a:latin typeface="+mn-lt"/>
                      </a:endParaRPr>
                    </a:p>
                    <a:p>
                      <a:pPr>
                        <a:spcAft>
                          <a:spcPts val="0"/>
                        </a:spcAft>
                      </a:pPr>
                      <a:r>
                        <a:rPr lang="es-ES_tradnl" sz="1000" dirty="0">
                          <a:effectLst/>
                          <a:latin typeface="+mn-lt"/>
                        </a:rPr>
                        <a:t> </a:t>
                      </a:r>
                      <a:endParaRPr lang="es-MX" sz="1100" dirty="0">
                        <a:effectLst/>
                        <a:latin typeface="+mn-lt"/>
                        <a:ea typeface="Calibri"/>
                      </a:endParaRPr>
                    </a:p>
                  </a:txBody>
                  <a:tcPr marL="61718" marR="61718" marT="0" marB="0">
                    <a:noFill/>
                  </a:tcPr>
                </a:tc>
                <a:tc>
                  <a:txBody>
                    <a:bodyPr/>
                    <a:lstStyle/>
                    <a:p>
                      <a:pPr>
                        <a:spcAft>
                          <a:spcPts val="0"/>
                        </a:spcAft>
                      </a:pPr>
                      <a:r>
                        <a:rPr lang="es-ES_tradnl" sz="1000" dirty="0">
                          <a:effectLst/>
                          <a:latin typeface="+mn-lt"/>
                        </a:rPr>
                        <a:t>Ensayo académico </a:t>
                      </a:r>
                      <a:endParaRPr lang="es-MX" sz="1100" dirty="0">
                        <a:effectLst/>
                        <a:latin typeface="+mn-lt"/>
                      </a:endParaRPr>
                    </a:p>
                    <a:p>
                      <a:pPr>
                        <a:spcAft>
                          <a:spcPts val="0"/>
                        </a:spcAft>
                      </a:pPr>
                      <a:r>
                        <a:rPr lang="es-ES_tradnl" sz="1000" dirty="0">
                          <a:effectLst/>
                          <a:latin typeface="+mn-lt"/>
                        </a:rPr>
                        <a:t>Ensayo literario (libre) </a:t>
                      </a:r>
                      <a:endParaRPr lang="es-MX" sz="1100" dirty="0">
                        <a:effectLst/>
                        <a:latin typeface="+mn-lt"/>
                      </a:endParaRPr>
                    </a:p>
                    <a:p>
                      <a:pPr>
                        <a:spcAft>
                          <a:spcPts val="0"/>
                        </a:spcAft>
                      </a:pPr>
                      <a:r>
                        <a:rPr lang="es-ES_tradnl" sz="1000" dirty="0">
                          <a:effectLst/>
                          <a:latin typeface="+mn-lt"/>
                        </a:rPr>
                        <a:t>Ensayo crítico</a:t>
                      </a:r>
                      <a:endParaRPr lang="es-MX" sz="1100" dirty="0">
                        <a:effectLst/>
                        <a:latin typeface="+mn-lt"/>
                        <a:ea typeface="Calibri"/>
                      </a:endParaRPr>
                    </a:p>
                  </a:txBody>
                  <a:tcPr marL="61718" marR="61718" marT="0" marB="0">
                    <a:noFill/>
                  </a:tcPr>
                </a:tc>
                <a:tc>
                  <a:txBody>
                    <a:bodyPr/>
                    <a:lstStyle/>
                    <a:p>
                      <a:pPr>
                        <a:spcAft>
                          <a:spcPts val="0"/>
                        </a:spcAft>
                      </a:pPr>
                      <a:r>
                        <a:rPr lang="es-ES_tradnl" sz="1000" dirty="0">
                          <a:effectLst/>
                          <a:latin typeface="+mn-lt"/>
                        </a:rPr>
                        <a:t> </a:t>
                      </a:r>
                      <a:endParaRPr lang="es-MX" sz="1100" dirty="0">
                        <a:effectLst/>
                        <a:latin typeface="+mn-lt"/>
                        <a:ea typeface="Calibri"/>
                      </a:endParaRPr>
                    </a:p>
                  </a:txBody>
                  <a:tcPr marL="61718" marR="61718" marT="0" marB="0">
                    <a:noFill/>
                  </a:tcPr>
                </a:tc>
              </a:tr>
            </a:tbl>
          </a:graphicData>
        </a:graphic>
      </p:graphicFrame>
      <p:sp>
        <p:nvSpPr>
          <p:cNvPr id="7" name="AutoShape 3"/>
          <p:cNvSpPr>
            <a:spLocks/>
          </p:cNvSpPr>
          <p:nvPr/>
        </p:nvSpPr>
        <p:spPr bwMode="auto">
          <a:xfrm>
            <a:off x="4477995" y="1520789"/>
            <a:ext cx="90487" cy="936104"/>
          </a:xfrm>
          <a:prstGeom prst="leftBrace">
            <a:avLst>
              <a:gd name="adj1" fmla="val 97222"/>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AutoShape 12"/>
          <p:cNvSpPr>
            <a:spLocks/>
          </p:cNvSpPr>
          <p:nvPr/>
        </p:nvSpPr>
        <p:spPr bwMode="auto">
          <a:xfrm>
            <a:off x="4180681" y="2622325"/>
            <a:ext cx="342557" cy="1052738"/>
          </a:xfrm>
          <a:prstGeom prst="leftBrace">
            <a:avLst>
              <a:gd name="adj1" fmla="val 75292"/>
              <a:gd name="adj2" fmla="val 6034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Rectangle 9"/>
          <p:cNvSpPr>
            <a:spLocks noChangeArrowheads="1"/>
          </p:cNvSpPr>
          <p:nvPr/>
        </p:nvSpPr>
        <p:spPr bwMode="auto">
          <a:xfrm>
            <a:off x="2999014" y="637980"/>
            <a:ext cx="364901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altLang="es-MX" sz="1400" b="1" i="0" u="none" strike="noStrike" cap="none" normalizeH="0" baseline="0" dirty="0" smtClean="0">
                <a:ln>
                  <a:noFill/>
                </a:ln>
                <a:solidFill>
                  <a:schemeClr val="tx1"/>
                </a:solidFill>
                <a:effectLst/>
                <a:ea typeface="Meiryo"/>
                <a:cs typeface="Leelawadee UI Semilight" pitchFamily="34" charset="-34"/>
              </a:rPr>
              <a:t>Cuadro guía: Géneros literarios y periodísticos</a:t>
            </a:r>
            <a:endParaRPr kumimoji="0" lang="es-MX" altLang="es-MX" sz="700" b="0" i="0" u="none" strike="noStrike" cap="none" normalizeH="0" baseline="0" dirty="0" smtClean="0">
              <a:ln>
                <a:noFill/>
              </a:ln>
              <a:solidFill>
                <a:schemeClr val="tx1"/>
              </a:solidFill>
              <a:effectLs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cs typeface="Arial" pitchFamily="34" charset="0"/>
            </a:endParaRPr>
          </a:p>
        </p:txBody>
      </p:sp>
      <p:sp>
        <p:nvSpPr>
          <p:cNvPr id="15" name="Rectangle 10"/>
          <p:cNvSpPr>
            <a:spLocks noChangeArrowheads="1"/>
          </p:cNvSpPr>
          <p:nvPr/>
        </p:nvSpPr>
        <p:spPr bwMode="auto">
          <a:xfrm>
            <a:off x="2671763" y="39004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AutoShape 3"/>
          <p:cNvSpPr>
            <a:spLocks/>
          </p:cNvSpPr>
          <p:nvPr/>
        </p:nvSpPr>
        <p:spPr bwMode="auto">
          <a:xfrm>
            <a:off x="4455089" y="3900488"/>
            <a:ext cx="90487" cy="1055687"/>
          </a:xfrm>
          <a:prstGeom prst="leftBrace">
            <a:avLst>
              <a:gd name="adj1" fmla="val 97222"/>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7" name="AutoShape 3"/>
          <p:cNvSpPr>
            <a:spLocks/>
          </p:cNvSpPr>
          <p:nvPr/>
        </p:nvSpPr>
        <p:spPr bwMode="auto">
          <a:xfrm>
            <a:off x="5004048" y="2125155"/>
            <a:ext cx="720080" cy="396047"/>
          </a:xfrm>
          <a:prstGeom prst="leftBrace">
            <a:avLst>
              <a:gd name="adj1" fmla="val 97222"/>
              <a:gd name="adj2" fmla="val 32723"/>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8" name="AutoShape 3"/>
          <p:cNvSpPr>
            <a:spLocks/>
          </p:cNvSpPr>
          <p:nvPr/>
        </p:nvSpPr>
        <p:spPr bwMode="auto">
          <a:xfrm>
            <a:off x="3851920" y="5085184"/>
            <a:ext cx="716562" cy="347823"/>
          </a:xfrm>
          <a:prstGeom prst="leftBrace">
            <a:avLst>
              <a:gd name="adj1" fmla="val 97222"/>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aphicFrame>
        <p:nvGraphicFramePr>
          <p:cNvPr id="19" name="18 Tabla"/>
          <p:cNvGraphicFramePr>
            <a:graphicFrameLocks noGrp="1"/>
          </p:cNvGraphicFramePr>
          <p:nvPr>
            <p:extLst>
              <p:ext uri="{D42A27DB-BD31-4B8C-83A1-F6EECF244321}">
                <p14:modId xmlns:p14="http://schemas.microsoft.com/office/powerpoint/2010/main" val="3140040927"/>
              </p:ext>
            </p:extLst>
          </p:nvPr>
        </p:nvGraphicFramePr>
        <p:xfrm>
          <a:off x="2451721" y="5661248"/>
          <a:ext cx="3800475" cy="853440"/>
        </p:xfrm>
        <a:graphic>
          <a:graphicData uri="http://schemas.openxmlformats.org/drawingml/2006/table">
            <a:tbl>
              <a:tblPr firstRow="1" firstCol="1" bandRow="1">
                <a:tableStyleId>{5C22544A-7EE6-4342-B048-85BDC9FD1C3A}</a:tableStyleId>
              </a:tblPr>
              <a:tblGrid>
                <a:gridCol w="1899920"/>
                <a:gridCol w="1900555"/>
              </a:tblGrid>
              <a:tr h="0">
                <a:tc>
                  <a:txBody>
                    <a:bodyPr/>
                    <a:lstStyle/>
                    <a:p>
                      <a:pPr>
                        <a:spcAft>
                          <a:spcPts val="0"/>
                        </a:spcAft>
                      </a:pPr>
                      <a:r>
                        <a:rPr lang="es-ES_tradnl" sz="1100" dirty="0">
                          <a:solidFill>
                            <a:schemeClr val="tx1"/>
                          </a:solidFill>
                          <a:effectLst/>
                          <a:latin typeface="+mn-lt"/>
                        </a:rPr>
                        <a:t>	</a:t>
                      </a:r>
                      <a:r>
                        <a:rPr lang="es-MX" sz="1200" dirty="0">
                          <a:solidFill>
                            <a:schemeClr val="tx1"/>
                          </a:solidFill>
                          <a:effectLst/>
                          <a:latin typeface="+mn-lt"/>
                        </a:rPr>
                        <a:t> </a:t>
                      </a:r>
                      <a:endParaRPr lang="es-MX" sz="1200" dirty="0">
                        <a:solidFill>
                          <a:schemeClr val="tx1"/>
                        </a:solidFill>
                        <a:effectLst/>
                        <a:latin typeface="+mn-lt"/>
                        <a:ea typeface="Calibri"/>
                      </a:endParaRPr>
                    </a:p>
                  </a:txBody>
                  <a:tcPr marL="68580" marR="68580" marT="0" marB="0">
                    <a:noFill/>
                  </a:tcPr>
                </a:tc>
                <a:tc>
                  <a:txBody>
                    <a:bodyPr/>
                    <a:lstStyle/>
                    <a:p>
                      <a:pPr>
                        <a:spcAft>
                          <a:spcPts val="0"/>
                        </a:spcAft>
                      </a:pPr>
                      <a:r>
                        <a:rPr lang="es-MX" sz="1050" b="0" dirty="0" smtClean="0">
                          <a:solidFill>
                            <a:schemeClr val="tx1"/>
                          </a:solidFill>
                          <a:effectLst/>
                          <a:latin typeface="+mn-lt"/>
                          <a:ea typeface="Calibri"/>
                        </a:rPr>
                        <a:t>Noticia</a:t>
                      </a:r>
                      <a:endParaRPr lang="es-MX" sz="1050" b="0" dirty="0">
                        <a:solidFill>
                          <a:schemeClr val="tx1"/>
                        </a:solidFill>
                        <a:effectLst/>
                        <a:latin typeface="+mn-lt"/>
                        <a:ea typeface="Calibri"/>
                      </a:endParaRPr>
                    </a:p>
                  </a:txBody>
                  <a:tcPr marL="68580" marR="68580" marT="0" marB="0">
                    <a:noFill/>
                  </a:tcPr>
                </a:tc>
              </a:tr>
              <a:tr h="0">
                <a:tc>
                  <a:txBody>
                    <a:bodyPr/>
                    <a:lstStyle/>
                    <a:p>
                      <a:pPr>
                        <a:spcAft>
                          <a:spcPts val="0"/>
                        </a:spcAft>
                      </a:pPr>
                      <a:r>
                        <a:rPr lang="es-ES_tradnl" sz="1100" dirty="0">
                          <a:solidFill>
                            <a:schemeClr val="tx1"/>
                          </a:solidFill>
                          <a:effectLst/>
                          <a:latin typeface="+mn-lt"/>
                        </a:rPr>
                        <a:t> </a:t>
                      </a:r>
                      <a:endParaRPr lang="es-MX" sz="1200" dirty="0">
                        <a:solidFill>
                          <a:schemeClr val="tx1"/>
                        </a:solidFill>
                        <a:effectLst/>
                        <a:latin typeface="+mn-lt"/>
                        <a:ea typeface="Calibri"/>
                      </a:endParaRPr>
                    </a:p>
                  </a:txBody>
                  <a:tcPr marL="68580" marR="68580" marT="0" marB="0">
                    <a:noFill/>
                  </a:tcPr>
                </a:tc>
                <a:tc>
                  <a:txBody>
                    <a:bodyPr/>
                    <a:lstStyle/>
                    <a:p>
                      <a:pPr>
                        <a:spcAft>
                          <a:spcPts val="0"/>
                        </a:spcAft>
                      </a:pPr>
                      <a:r>
                        <a:rPr lang="es-ES_tradnl" sz="1050" dirty="0">
                          <a:solidFill>
                            <a:schemeClr val="tx1"/>
                          </a:solidFill>
                          <a:effectLst/>
                          <a:latin typeface="+mn-lt"/>
                        </a:rPr>
                        <a:t>Artículo de opinión </a:t>
                      </a:r>
                      <a:endParaRPr lang="es-MX" sz="1050" dirty="0">
                        <a:solidFill>
                          <a:schemeClr val="tx1"/>
                        </a:solidFill>
                        <a:effectLst/>
                        <a:latin typeface="+mn-lt"/>
                        <a:ea typeface="Calibri"/>
                      </a:endParaRPr>
                    </a:p>
                  </a:txBody>
                  <a:tcPr marL="68580" marR="68580" marT="0" marB="0">
                    <a:noFill/>
                  </a:tcPr>
                </a:tc>
              </a:tr>
              <a:tr h="0">
                <a:tc>
                  <a:txBody>
                    <a:bodyPr/>
                    <a:lstStyle/>
                    <a:p>
                      <a:pPr>
                        <a:spcAft>
                          <a:spcPts val="0"/>
                        </a:spcAft>
                      </a:pPr>
                      <a:r>
                        <a:rPr lang="es-ES_tradnl" sz="1100" dirty="0">
                          <a:solidFill>
                            <a:schemeClr val="tx1"/>
                          </a:solidFill>
                          <a:effectLst/>
                          <a:latin typeface="+mn-lt"/>
                        </a:rPr>
                        <a:t>Géneros periodísticos </a:t>
                      </a:r>
                      <a:endParaRPr lang="es-MX" sz="1200" dirty="0">
                        <a:solidFill>
                          <a:schemeClr val="tx1"/>
                        </a:solidFill>
                        <a:effectLst/>
                        <a:latin typeface="+mn-lt"/>
                        <a:ea typeface="Calibri"/>
                      </a:endParaRPr>
                    </a:p>
                  </a:txBody>
                  <a:tcPr marL="68580" marR="68580" marT="0" marB="0">
                    <a:noFill/>
                  </a:tcPr>
                </a:tc>
                <a:tc>
                  <a:txBody>
                    <a:bodyPr/>
                    <a:lstStyle/>
                    <a:p>
                      <a:pPr>
                        <a:spcAft>
                          <a:spcPts val="0"/>
                        </a:spcAft>
                      </a:pPr>
                      <a:r>
                        <a:rPr lang="es-MX" sz="1050" dirty="0" smtClean="0">
                          <a:solidFill>
                            <a:schemeClr val="tx1"/>
                          </a:solidFill>
                          <a:effectLst/>
                          <a:latin typeface="+mn-lt"/>
                          <a:ea typeface="Calibri"/>
                        </a:rPr>
                        <a:t>Crónica</a:t>
                      </a:r>
                      <a:endParaRPr lang="es-MX" sz="1050" dirty="0">
                        <a:solidFill>
                          <a:schemeClr val="tx1"/>
                        </a:solidFill>
                        <a:effectLst/>
                        <a:latin typeface="+mn-lt"/>
                        <a:ea typeface="Calibri"/>
                      </a:endParaRPr>
                    </a:p>
                  </a:txBody>
                  <a:tcPr marL="68580" marR="68580" marT="0" marB="0">
                    <a:noFill/>
                  </a:tcPr>
                </a:tc>
              </a:tr>
              <a:tr h="0">
                <a:tc>
                  <a:txBody>
                    <a:bodyPr/>
                    <a:lstStyle/>
                    <a:p>
                      <a:pPr>
                        <a:spcAft>
                          <a:spcPts val="0"/>
                        </a:spcAft>
                      </a:pPr>
                      <a:r>
                        <a:rPr lang="es-ES_tradnl" sz="1100" dirty="0">
                          <a:solidFill>
                            <a:schemeClr val="tx1"/>
                          </a:solidFill>
                          <a:effectLst/>
                          <a:latin typeface="+mn-lt"/>
                        </a:rPr>
                        <a:t> </a:t>
                      </a:r>
                      <a:endParaRPr lang="es-MX" sz="1200" dirty="0">
                        <a:solidFill>
                          <a:schemeClr val="tx1"/>
                        </a:solidFill>
                        <a:effectLst/>
                        <a:latin typeface="+mn-lt"/>
                        <a:ea typeface="Calibri"/>
                      </a:endParaRPr>
                    </a:p>
                  </a:txBody>
                  <a:tcPr marL="68580" marR="68580" marT="0" marB="0">
                    <a:noFill/>
                  </a:tcPr>
                </a:tc>
                <a:tc>
                  <a:txBody>
                    <a:bodyPr/>
                    <a:lstStyle/>
                    <a:p>
                      <a:pPr>
                        <a:spcAft>
                          <a:spcPts val="0"/>
                        </a:spcAft>
                      </a:pPr>
                      <a:r>
                        <a:rPr lang="es-MX" sz="1050" dirty="0" smtClean="0">
                          <a:solidFill>
                            <a:schemeClr val="tx1"/>
                          </a:solidFill>
                          <a:effectLst/>
                          <a:latin typeface="+mn-lt"/>
                          <a:ea typeface="Calibri"/>
                        </a:rPr>
                        <a:t>Reportaje </a:t>
                      </a:r>
                      <a:endParaRPr lang="es-MX" sz="1050" dirty="0">
                        <a:solidFill>
                          <a:schemeClr val="tx1"/>
                        </a:solidFill>
                        <a:effectLst/>
                        <a:latin typeface="+mn-lt"/>
                        <a:ea typeface="Calibri"/>
                      </a:endParaRPr>
                    </a:p>
                  </a:txBody>
                  <a:tcPr marL="68580" marR="68580" marT="0" marB="0">
                    <a:noFill/>
                  </a:tcPr>
                </a:tc>
              </a:tr>
              <a:tr h="0">
                <a:tc>
                  <a:txBody>
                    <a:bodyPr/>
                    <a:lstStyle/>
                    <a:p>
                      <a:pPr>
                        <a:spcAft>
                          <a:spcPts val="0"/>
                        </a:spcAft>
                      </a:pPr>
                      <a:r>
                        <a:rPr lang="es-ES_tradnl" sz="1100">
                          <a:solidFill>
                            <a:schemeClr val="tx1"/>
                          </a:solidFill>
                          <a:effectLst/>
                          <a:latin typeface="+mn-lt"/>
                        </a:rPr>
                        <a:t> </a:t>
                      </a:r>
                      <a:endParaRPr lang="es-MX" sz="1200">
                        <a:solidFill>
                          <a:schemeClr val="tx1"/>
                        </a:solidFill>
                        <a:effectLst/>
                        <a:latin typeface="+mn-lt"/>
                        <a:ea typeface="Calibri"/>
                      </a:endParaRPr>
                    </a:p>
                  </a:txBody>
                  <a:tcPr marL="68580" marR="68580" marT="0" marB="0">
                    <a:noFill/>
                  </a:tcPr>
                </a:tc>
                <a:tc>
                  <a:txBody>
                    <a:bodyPr/>
                    <a:lstStyle/>
                    <a:p>
                      <a:pPr>
                        <a:spcAft>
                          <a:spcPts val="0"/>
                        </a:spcAft>
                      </a:pPr>
                      <a:r>
                        <a:rPr lang="es-ES_tradnl" sz="1050" dirty="0">
                          <a:solidFill>
                            <a:schemeClr val="tx1"/>
                          </a:solidFill>
                          <a:effectLst/>
                          <a:latin typeface="+mn-lt"/>
                        </a:rPr>
                        <a:t>Etc. </a:t>
                      </a:r>
                      <a:endParaRPr lang="es-MX" sz="1050" dirty="0">
                        <a:solidFill>
                          <a:schemeClr val="tx1"/>
                        </a:solidFill>
                        <a:effectLst/>
                        <a:latin typeface="+mn-lt"/>
                        <a:ea typeface="Calibri"/>
                      </a:endParaRPr>
                    </a:p>
                  </a:txBody>
                  <a:tcPr marL="68580" marR="68580" marT="0" marB="0">
                    <a:noFill/>
                  </a:tcPr>
                </a:tc>
              </a:tr>
            </a:tbl>
          </a:graphicData>
        </a:graphic>
      </p:graphicFrame>
      <p:sp>
        <p:nvSpPr>
          <p:cNvPr id="20" name="AutoShape 12"/>
          <p:cNvSpPr>
            <a:spLocks/>
          </p:cNvSpPr>
          <p:nvPr/>
        </p:nvSpPr>
        <p:spPr bwMode="auto">
          <a:xfrm>
            <a:off x="3995936" y="5661248"/>
            <a:ext cx="281015" cy="817562"/>
          </a:xfrm>
          <a:prstGeom prst="leftBrace">
            <a:avLst>
              <a:gd name="adj1" fmla="val 75292"/>
              <a:gd name="adj2" fmla="val 53994"/>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10978397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48680"/>
            <a:ext cx="8229600" cy="216024"/>
          </a:xfrm>
        </p:spPr>
        <p:txBody>
          <a:bodyPr>
            <a:normAutofit fontScale="90000"/>
          </a:bodyPr>
          <a:lstStyle/>
          <a:p>
            <a:pPr algn="l"/>
            <a:r>
              <a:rPr lang="es-ES_tradnl" sz="2000" dirty="0"/>
              <a:t>Entonces, de este cuadro. ¿Qué tipos o géneros de textos narrativos (excluyendo al teatro y a la poesía) son ficcionales? </a:t>
            </a:r>
            <a:r>
              <a:rPr lang="es-ES_tradnl" sz="2000" b="1" dirty="0" smtClean="0"/>
              <a:t>¿Y cuáles no ficcionales? </a:t>
            </a:r>
            <a:r>
              <a:rPr lang="es-MX" b="1" dirty="0"/>
              <a:t/>
            </a:r>
            <a:br>
              <a:rPr lang="es-MX" b="1" dirty="0"/>
            </a:br>
            <a:endParaRPr lang="es-MX"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011951753"/>
              </p:ext>
            </p:extLst>
          </p:nvPr>
        </p:nvGraphicFramePr>
        <p:xfrm>
          <a:off x="1959997" y="1052736"/>
          <a:ext cx="5130568" cy="4565862"/>
        </p:xfrm>
        <a:graphic>
          <a:graphicData uri="http://schemas.openxmlformats.org/drawingml/2006/table">
            <a:tbl>
              <a:tblPr firstRow="1" firstCol="1" bandRow="1">
                <a:tableStyleId>{5C22544A-7EE6-4342-B048-85BDC9FD1C3A}</a:tableStyleId>
              </a:tblPr>
              <a:tblGrid>
                <a:gridCol w="1282356"/>
                <a:gridCol w="1282356"/>
                <a:gridCol w="1282928"/>
                <a:gridCol w="1282928"/>
              </a:tblGrid>
              <a:tr h="150865">
                <a:tc>
                  <a:txBody>
                    <a:bodyPr/>
                    <a:lstStyle/>
                    <a:p>
                      <a:pPr>
                        <a:spcAft>
                          <a:spcPts val="0"/>
                        </a:spcAft>
                      </a:pPr>
                      <a:r>
                        <a:rPr lang="es-ES_tradnl" sz="1000" dirty="0">
                          <a:solidFill>
                            <a:schemeClr val="tx1"/>
                          </a:solidFill>
                          <a:effectLst/>
                        </a:rPr>
                        <a:t> </a:t>
                      </a:r>
                      <a:endParaRPr lang="es-MX" sz="1100" dirty="0">
                        <a:solidFill>
                          <a:schemeClr val="tx1"/>
                        </a:solidFill>
                        <a:effectLst/>
                        <a:latin typeface="Times New Roman"/>
                        <a:ea typeface="Calibri"/>
                      </a:endParaRPr>
                    </a:p>
                  </a:txBody>
                  <a:tcPr marL="61718" marR="61718" marT="0" marB="0">
                    <a:noFill/>
                  </a:tcPr>
                </a:tc>
                <a:tc>
                  <a:txBody>
                    <a:bodyPr/>
                    <a:lstStyle/>
                    <a:p>
                      <a:pPr>
                        <a:spcAft>
                          <a:spcPts val="0"/>
                        </a:spcAft>
                      </a:pPr>
                      <a:r>
                        <a:rPr lang="es-ES_tradnl" sz="1000" dirty="0">
                          <a:solidFill>
                            <a:schemeClr val="tx1"/>
                          </a:solidFill>
                          <a:effectLst/>
                        </a:rPr>
                        <a:t> </a:t>
                      </a:r>
                      <a:endParaRPr lang="es-MX" sz="1100" dirty="0">
                        <a:solidFill>
                          <a:schemeClr val="tx1"/>
                        </a:solidFill>
                        <a:effectLst/>
                        <a:latin typeface="Times New Roman"/>
                        <a:ea typeface="Calibri"/>
                      </a:endParaRPr>
                    </a:p>
                  </a:txBody>
                  <a:tcPr marL="61718" marR="61718" marT="0" marB="0">
                    <a:noFill/>
                  </a:tcPr>
                </a:tc>
                <a:tc>
                  <a:txBody>
                    <a:bodyPr/>
                    <a:lstStyle/>
                    <a:p>
                      <a:pPr>
                        <a:spcAft>
                          <a:spcPts val="0"/>
                        </a:spcAft>
                      </a:pPr>
                      <a:r>
                        <a:rPr lang="es-ES_tradnl" sz="1000" dirty="0">
                          <a:solidFill>
                            <a:schemeClr val="tx1"/>
                          </a:solidFill>
                          <a:effectLst/>
                        </a:rPr>
                        <a:t>Subgéneros </a:t>
                      </a:r>
                      <a:endParaRPr lang="es-MX" sz="1100" dirty="0">
                        <a:solidFill>
                          <a:schemeClr val="tx1"/>
                        </a:solidFill>
                        <a:effectLst/>
                        <a:latin typeface="Times New Roman"/>
                        <a:ea typeface="Calibri"/>
                      </a:endParaRPr>
                    </a:p>
                  </a:txBody>
                  <a:tcPr marL="61718" marR="61718" marT="0" marB="0">
                    <a:noFill/>
                  </a:tcPr>
                </a:tc>
                <a:tc>
                  <a:txBody>
                    <a:bodyPr/>
                    <a:lstStyle/>
                    <a:p>
                      <a:pPr>
                        <a:spcAft>
                          <a:spcPts val="0"/>
                        </a:spcAft>
                      </a:pPr>
                      <a:r>
                        <a:rPr lang="es-ES_tradnl" sz="1000" dirty="0">
                          <a:solidFill>
                            <a:schemeClr val="tx1"/>
                          </a:solidFill>
                          <a:effectLst/>
                        </a:rPr>
                        <a:t> </a:t>
                      </a:r>
                      <a:endParaRPr lang="es-MX" sz="1100" dirty="0">
                        <a:solidFill>
                          <a:schemeClr val="tx1"/>
                        </a:solidFill>
                        <a:effectLst/>
                        <a:latin typeface="Times New Roman"/>
                        <a:ea typeface="Calibri"/>
                      </a:endParaRPr>
                    </a:p>
                  </a:txBody>
                  <a:tcPr marL="61718" marR="61718" marT="0" marB="0">
                    <a:noFill/>
                  </a:tcPr>
                </a:tc>
              </a:tr>
              <a:tr h="1357789">
                <a:tc>
                  <a:txBody>
                    <a:bodyPr/>
                    <a:lstStyle/>
                    <a:p>
                      <a:pPr>
                        <a:spcAft>
                          <a:spcPts val="0"/>
                        </a:spcAft>
                      </a:pPr>
                      <a:endParaRPr lang="es-ES_tradnl" sz="1000" dirty="0">
                        <a:effectLst/>
                        <a:latin typeface="Leelawadee UI Semilight"/>
                        <a:ea typeface="Meiryo"/>
                      </a:endParaRPr>
                    </a:p>
                  </a:txBody>
                  <a:tcPr marL="61718" marR="61718" marT="0" marB="0">
                    <a:noFill/>
                  </a:tcPr>
                </a:tc>
                <a:tc>
                  <a:txBody>
                    <a:bodyPr/>
                    <a:lstStyle/>
                    <a:p>
                      <a:pPr>
                        <a:spcAft>
                          <a:spcPts val="0"/>
                        </a:spcAft>
                      </a:pPr>
                      <a:r>
                        <a:rPr lang="es-ES_tradnl" sz="1000" dirty="0">
                          <a:effectLst/>
                        </a:rPr>
                        <a:t> </a:t>
                      </a:r>
                      <a:endParaRPr lang="es-MX" sz="1100" dirty="0">
                        <a:effectLst/>
                      </a:endParaRPr>
                    </a:p>
                    <a:p>
                      <a:pPr>
                        <a:spcAft>
                          <a:spcPts val="0"/>
                        </a:spcAft>
                      </a:pPr>
                      <a:r>
                        <a:rPr lang="es-ES_tradnl" sz="1000" dirty="0">
                          <a:effectLst/>
                        </a:rPr>
                        <a:t> </a:t>
                      </a:r>
                      <a:endParaRPr lang="es-MX" sz="1100" dirty="0">
                        <a:effectLst/>
                      </a:endParaRPr>
                    </a:p>
                    <a:p>
                      <a:pPr>
                        <a:spcAft>
                          <a:spcPts val="0"/>
                        </a:spcAft>
                      </a:pPr>
                      <a:r>
                        <a:rPr lang="es-ES_tradnl" sz="1000" dirty="0">
                          <a:effectLst/>
                        </a:rPr>
                        <a:t> </a:t>
                      </a:r>
                      <a:endParaRPr lang="es-MX" sz="1100" dirty="0">
                        <a:effectLst/>
                      </a:endParaRPr>
                    </a:p>
                    <a:p>
                      <a:pPr>
                        <a:spcAft>
                          <a:spcPts val="0"/>
                        </a:spcAft>
                      </a:pPr>
                      <a:r>
                        <a:rPr lang="es-MX" sz="900" dirty="0">
                          <a:effectLst/>
                        </a:rPr>
                        <a:t/>
                      </a:r>
                      <a:br>
                        <a:rPr lang="es-MX" sz="900" dirty="0">
                          <a:effectLst/>
                        </a:rPr>
                      </a:br>
                      <a:r>
                        <a:rPr lang="es-ES_tradnl" sz="1000" dirty="0">
                          <a:effectLst/>
                        </a:rPr>
                        <a:t>Narrativa </a:t>
                      </a:r>
                      <a:endParaRPr lang="es-MX" sz="1100" dirty="0">
                        <a:effectLst/>
                      </a:endParaRPr>
                    </a:p>
                    <a:p>
                      <a:pPr>
                        <a:spcAft>
                          <a:spcPts val="0"/>
                        </a:spcAft>
                      </a:pPr>
                      <a:r>
                        <a:rPr lang="es-ES_tradnl" sz="1000" dirty="0">
                          <a:effectLst/>
                        </a:rPr>
                        <a:t>(antiguamente: Épica) </a:t>
                      </a:r>
                      <a:endParaRPr lang="es-MX" sz="1100" dirty="0">
                        <a:effectLst/>
                        <a:latin typeface="Times New Roman"/>
                        <a:ea typeface="Calibri"/>
                      </a:endParaRPr>
                    </a:p>
                  </a:txBody>
                  <a:tcPr marL="61718" marR="61718" marT="0" marB="0">
                    <a:noFill/>
                  </a:tcPr>
                </a:tc>
                <a:tc>
                  <a:txBody>
                    <a:bodyPr/>
                    <a:lstStyle/>
                    <a:p>
                      <a:pPr>
                        <a:spcAft>
                          <a:spcPts val="0"/>
                        </a:spcAft>
                      </a:pPr>
                      <a:endParaRPr lang="es-ES_tradnl" sz="1000" dirty="0">
                        <a:effectLst/>
                      </a:endParaRPr>
                    </a:p>
                    <a:p>
                      <a:pPr>
                        <a:spcAft>
                          <a:spcPts val="0"/>
                        </a:spcAft>
                      </a:pPr>
                      <a:r>
                        <a:rPr lang="es-ES_tradnl" sz="1000" dirty="0">
                          <a:effectLst/>
                        </a:rPr>
                        <a:t> </a:t>
                      </a:r>
                      <a:endParaRPr lang="es-MX" sz="1100" dirty="0">
                        <a:effectLst/>
                      </a:endParaRPr>
                    </a:p>
                    <a:p>
                      <a:pPr>
                        <a:spcAft>
                          <a:spcPts val="0"/>
                        </a:spcAft>
                      </a:pPr>
                      <a:r>
                        <a:rPr lang="es-ES_tradnl" sz="1000" dirty="0">
                          <a:effectLst/>
                          <a:highlight>
                            <a:srgbClr val="FFFF00"/>
                          </a:highlight>
                        </a:rPr>
                        <a:t>Novela </a:t>
                      </a:r>
                      <a:endParaRPr lang="es-MX" sz="1100" dirty="0">
                        <a:effectLst/>
                      </a:endParaRPr>
                    </a:p>
                    <a:p>
                      <a:pPr>
                        <a:spcAft>
                          <a:spcPts val="0"/>
                        </a:spcAft>
                      </a:pPr>
                      <a:r>
                        <a:rPr lang="es-ES_tradnl" sz="1000" dirty="0">
                          <a:effectLst/>
                          <a:highlight>
                            <a:srgbClr val="FFFF00"/>
                          </a:highlight>
                        </a:rPr>
                        <a:t>Cuento</a:t>
                      </a:r>
                      <a:endParaRPr lang="es-MX" sz="1100" dirty="0">
                        <a:effectLst/>
                      </a:endParaRPr>
                    </a:p>
                    <a:p>
                      <a:pPr>
                        <a:spcAft>
                          <a:spcPts val="0"/>
                        </a:spcAft>
                      </a:pPr>
                      <a:r>
                        <a:rPr lang="es-ES_tradnl" sz="1000" dirty="0">
                          <a:effectLst/>
                          <a:highlight>
                            <a:srgbClr val="00FF00"/>
                          </a:highlight>
                        </a:rPr>
                        <a:t>Leyenda</a:t>
                      </a:r>
                      <a:endParaRPr lang="es-MX" sz="1100" dirty="0">
                        <a:effectLst/>
                      </a:endParaRPr>
                    </a:p>
                    <a:p>
                      <a:pPr>
                        <a:spcAft>
                          <a:spcPts val="0"/>
                        </a:spcAft>
                      </a:pPr>
                      <a:r>
                        <a:rPr lang="es-ES_tradnl" sz="1000" dirty="0">
                          <a:effectLst/>
                          <a:highlight>
                            <a:srgbClr val="00FF00"/>
                          </a:highlight>
                        </a:rPr>
                        <a:t>Autobiografía </a:t>
                      </a:r>
                      <a:endParaRPr lang="es-MX" sz="1100" dirty="0">
                        <a:effectLst/>
                      </a:endParaRPr>
                    </a:p>
                    <a:p>
                      <a:pPr>
                        <a:spcAft>
                          <a:spcPts val="0"/>
                        </a:spcAft>
                      </a:pPr>
                      <a:r>
                        <a:rPr lang="es-ES_tradnl" sz="1000" dirty="0">
                          <a:effectLst/>
                          <a:highlight>
                            <a:srgbClr val="00FF00"/>
                          </a:highlight>
                        </a:rPr>
                        <a:t>Crónica</a:t>
                      </a:r>
                      <a:r>
                        <a:rPr lang="es-ES_tradnl" sz="1000" dirty="0">
                          <a:effectLst/>
                        </a:rPr>
                        <a:t> </a:t>
                      </a:r>
                      <a:endParaRPr lang="es-MX" sz="1100" dirty="0">
                        <a:effectLst/>
                        <a:latin typeface="Times New Roman"/>
                        <a:ea typeface="Calibri"/>
                      </a:endParaRPr>
                    </a:p>
                  </a:txBody>
                  <a:tcPr marL="61718" marR="61718" marT="0" marB="0">
                    <a:noFill/>
                  </a:tcPr>
                </a:tc>
                <a:tc>
                  <a:txBody>
                    <a:bodyPr/>
                    <a:lstStyle/>
                    <a:p>
                      <a:pPr>
                        <a:spcAft>
                          <a:spcPts val="0"/>
                        </a:spcAft>
                      </a:pPr>
                      <a:r>
                        <a:rPr lang="es-ES_tradnl" sz="1000" dirty="0">
                          <a:effectLst/>
                        </a:rPr>
                        <a:t> </a:t>
                      </a:r>
                      <a:endParaRPr lang="es-MX" sz="1100" dirty="0">
                        <a:effectLst/>
                      </a:endParaRPr>
                    </a:p>
                    <a:p>
                      <a:pPr>
                        <a:spcAft>
                          <a:spcPts val="0"/>
                        </a:spcAft>
                      </a:pPr>
                      <a:r>
                        <a:rPr lang="es-ES_tradnl" sz="1000" dirty="0">
                          <a:effectLst/>
                        </a:rPr>
                        <a:t> </a:t>
                      </a:r>
                      <a:endParaRPr lang="es-MX" sz="1100" dirty="0">
                        <a:effectLst/>
                      </a:endParaRPr>
                    </a:p>
                    <a:p>
                      <a:pPr>
                        <a:spcAft>
                          <a:spcPts val="0"/>
                        </a:spcAft>
                      </a:pPr>
                      <a:r>
                        <a:rPr lang="es-ES_tradnl" sz="1000" dirty="0">
                          <a:effectLst/>
                        </a:rPr>
                        <a:t> </a:t>
                      </a:r>
                      <a:endParaRPr lang="es-MX" sz="1100" dirty="0">
                        <a:effectLst/>
                      </a:endParaRPr>
                    </a:p>
                    <a:p>
                      <a:pPr>
                        <a:spcAft>
                          <a:spcPts val="0"/>
                        </a:spcAft>
                      </a:pPr>
                      <a:r>
                        <a:rPr lang="es-ES_tradnl" sz="1000" dirty="0">
                          <a:effectLst/>
                        </a:rPr>
                        <a:t> </a:t>
                      </a:r>
                      <a:endParaRPr lang="es-MX" sz="1100" dirty="0">
                        <a:effectLst/>
                      </a:endParaRPr>
                    </a:p>
                    <a:p>
                      <a:pPr>
                        <a:spcAft>
                          <a:spcPts val="0"/>
                        </a:spcAft>
                      </a:pPr>
                      <a:r>
                        <a:rPr lang="es-ES_tradnl" sz="1000" dirty="0">
                          <a:effectLst/>
                        </a:rPr>
                        <a:t> </a:t>
                      </a:r>
                      <a:endParaRPr lang="es-MX" sz="1100" dirty="0">
                        <a:effectLst/>
                      </a:endParaRPr>
                    </a:p>
                    <a:p>
                      <a:pPr>
                        <a:spcAft>
                          <a:spcPts val="0"/>
                        </a:spcAft>
                      </a:pPr>
                      <a:r>
                        <a:rPr lang="es-ES_tradnl" sz="1000" dirty="0">
                          <a:effectLst/>
                          <a:highlight>
                            <a:srgbClr val="00FF00"/>
                          </a:highlight>
                        </a:rPr>
                        <a:t>Crónica antigua</a:t>
                      </a:r>
                      <a:r>
                        <a:rPr lang="es-ES_tradnl" sz="1000" dirty="0">
                          <a:effectLst/>
                        </a:rPr>
                        <a:t> </a:t>
                      </a:r>
                      <a:endParaRPr lang="es-MX" sz="1100" dirty="0">
                        <a:effectLst/>
                      </a:endParaRPr>
                    </a:p>
                    <a:p>
                      <a:pPr>
                        <a:spcAft>
                          <a:spcPts val="0"/>
                        </a:spcAft>
                      </a:pPr>
                      <a:r>
                        <a:rPr lang="es-ES_tradnl" sz="1000" dirty="0">
                          <a:effectLst/>
                        </a:rPr>
                        <a:t> </a:t>
                      </a:r>
                      <a:endParaRPr lang="es-MX" sz="1100" dirty="0">
                        <a:effectLst/>
                      </a:endParaRPr>
                    </a:p>
                    <a:p>
                      <a:pPr>
                        <a:spcAft>
                          <a:spcPts val="0"/>
                        </a:spcAft>
                      </a:pPr>
                      <a:r>
                        <a:rPr lang="es-ES_tradnl" sz="1000" dirty="0">
                          <a:effectLst/>
                          <a:highlight>
                            <a:srgbClr val="00FF00"/>
                          </a:highlight>
                        </a:rPr>
                        <a:t>Crónica moderna (periodística)</a:t>
                      </a:r>
                      <a:r>
                        <a:rPr lang="es-ES_tradnl" sz="1000" dirty="0">
                          <a:effectLst/>
                        </a:rPr>
                        <a:t> </a:t>
                      </a:r>
                      <a:endParaRPr lang="es-MX" sz="1100" dirty="0">
                        <a:effectLst/>
                        <a:latin typeface="Times New Roman"/>
                        <a:ea typeface="Calibri"/>
                      </a:endParaRPr>
                    </a:p>
                  </a:txBody>
                  <a:tcPr marL="61718" marR="61718" marT="0" marB="0">
                    <a:noFill/>
                  </a:tcPr>
                </a:tc>
              </a:tr>
              <a:tr h="1357789">
                <a:tc>
                  <a:txBody>
                    <a:bodyPr/>
                    <a:lstStyle/>
                    <a:p>
                      <a:pPr>
                        <a:spcAft>
                          <a:spcPts val="0"/>
                        </a:spcAft>
                      </a:pPr>
                      <a:r>
                        <a:rPr lang="es-ES_tradnl" sz="1000">
                          <a:effectLst/>
                        </a:rPr>
                        <a:t> </a:t>
                      </a:r>
                      <a:endParaRPr lang="es-MX" sz="1100">
                        <a:effectLst/>
                      </a:endParaRPr>
                    </a:p>
                    <a:p>
                      <a:pPr>
                        <a:spcAft>
                          <a:spcPts val="0"/>
                        </a:spcAft>
                      </a:pPr>
                      <a:r>
                        <a:rPr lang="es-ES_tradnl" sz="1000">
                          <a:effectLst/>
                        </a:rPr>
                        <a:t> </a:t>
                      </a:r>
                      <a:endParaRPr lang="es-MX" sz="1100">
                        <a:effectLst/>
                      </a:endParaRPr>
                    </a:p>
                    <a:p>
                      <a:pPr>
                        <a:spcAft>
                          <a:spcPts val="0"/>
                        </a:spcAft>
                      </a:pPr>
                      <a:r>
                        <a:rPr lang="es-ES_tradnl" sz="1000">
                          <a:effectLst/>
                        </a:rPr>
                        <a:t> </a:t>
                      </a:r>
                      <a:endParaRPr lang="es-MX" sz="1100">
                        <a:effectLst/>
                      </a:endParaRPr>
                    </a:p>
                    <a:p>
                      <a:pPr>
                        <a:spcAft>
                          <a:spcPts val="0"/>
                        </a:spcAft>
                      </a:pPr>
                      <a:r>
                        <a:rPr lang="es-ES_tradnl" sz="1000">
                          <a:effectLst/>
                        </a:rPr>
                        <a:t> </a:t>
                      </a:r>
                      <a:endParaRPr lang="es-MX" sz="1100">
                        <a:effectLst/>
                      </a:endParaRPr>
                    </a:p>
                    <a:p>
                      <a:pPr>
                        <a:spcAft>
                          <a:spcPts val="0"/>
                        </a:spcAft>
                      </a:pPr>
                      <a:r>
                        <a:rPr lang="es-ES_tradnl" sz="1000">
                          <a:effectLst/>
                        </a:rPr>
                        <a:t> </a:t>
                      </a:r>
                      <a:endParaRPr lang="es-MX" sz="1100">
                        <a:effectLst/>
                      </a:endParaRPr>
                    </a:p>
                    <a:p>
                      <a:pPr>
                        <a:spcAft>
                          <a:spcPts val="0"/>
                        </a:spcAft>
                      </a:pPr>
                      <a:r>
                        <a:rPr lang="es-ES_tradnl" sz="1000">
                          <a:effectLst/>
                        </a:rPr>
                        <a:t>Géneros literarios </a:t>
                      </a:r>
                      <a:endParaRPr lang="es-MX" sz="1100">
                        <a:effectLst/>
                      </a:endParaRPr>
                    </a:p>
                    <a:p>
                      <a:pPr>
                        <a:spcAft>
                          <a:spcPts val="0"/>
                        </a:spcAft>
                      </a:pPr>
                      <a:r>
                        <a:rPr lang="es-ES_tradnl" sz="1000">
                          <a:effectLst/>
                        </a:rPr>
                        <a:t> </a:t>
                      </a:r>
                      <a:endParaRPr lang="es-MX" sz="1100">
                        <a:effectLst/>
                        <a:latin typeface="Times New Roman"/>
                        <a:ea typeface="Calibri"/>
                      </a:endParaRPr>
                    </a:p>
                  </a:txBody>
                  <a:tcPr marL="61718" marR="61718" marT="0" marB="0">
                    <a:noFill/>
                  </a:tcPr>
                </a:tc>
                <a:tc>
                  <a:txBody>
                    <a:bodyPr/>
                    <a:lstStyle/>
                    <a:p>
                      <a:pPr>
                        <a:spcAft>
                          <a:spcPts val="0"/>
                        </a:spcAft>
                      </a:pPr>
                      <a:endParaRPr lang="es-MX" sz="1100">
                        <a:effectLst/>
                      </a:endParaRPr>
                    </a:p>
                    <a:p>
                      <a:pPr>
                        <a:spcAft>
                          <a:spcPts val="0"/>
                        </a:spcAft>
                      </a:pPr>
                      <a:r>
                        <a:rPr lang="es-ES_tradnl" sz="1000">
                          <a:effectLst/>
                        </a:rPr>
                        <a:t> </a:t>
                      </a:r>
                      <a:endParaRPr lang="es-MX" sz="1100">
                        <a:effectLst/>
                      </a:endParaRPr>
                    </a:p>
                    <a:p>
                      <a:pPr>
                        <a:spcAft>
                          <a:spcPts val="0"/>
                        </a:spcAft>
                      </a:pPr>
                      <a:r>
                        <a:rPr lang="es-ES_tradnl" sz="1000">
                          <a:effectLst/>
                        </a:rPr>
                        <a:t> </a:t>
                      </a:r>
                      <a:endParaRPr lang="es-MX" sz="1100">
                        <a:effectLst/>
                      </a:endParaRPr>
                    </a:p>
                    <a:p>
                      <a:pPr>
                        <a:spcAft>
                          <a:spcPts val="0"/>
                        </a:spcAft>
                      </a:pPr>
                      <a:r>
                        <a:rPr lang="es-ES_tradnl" sz="1000">
                          <a:effectLst/>
                        </a:rPr>
                        <a:t>Teatro </a:t>
                      </a:r>
                      <a:endParaRPr lang="es-MX" sz="1100">
                        <a:effectLst/>
                      </a:endParaRPr>
                    </a:p>
                    <a:p>
                      <a:pPr>
                        <a:spcAft>
                          <a:spcPts val="0"/>
                        </a:spcAft>
                      </a:pPr>
                      <a:r>
                        <a:rPr lang="es-ES_tradnl" sz="1000">
                          <a:effectLst/>
                        </a:rPr>
                        <a:t>(antiguamente: Dramática) </a:t>
                      </a:r>
                      <a:endParaRPr lang="es-MX" sz="1100">
                        <a:effectLst/>
                        <a:latin typeface="Times New Roman"/>
                        <a:ea typeface="Calibri"/>
                      </a:endParaRPr>
                    </a:p>
                  </a:txBody>
                  <a:tcPr marL="61718" marR="61718" marT="0" marB="0">
                    <a:noFill/>
                  </a:tcPr>
                </a:tc>
                <a:tc>
                  <a:txBody>
                    <a:bodyPr/>
                    <a:lstStyle/>
                    <a:p>
                      <a:pPr>
                        <a:spcAft>
                          <a:spcPts val="0"/>
                        </a:spcAft>
                      </a:pPr>
                      <a:r>
                        <a:rPr lang="es-ES_tradnl" sz="1000" dirty="0">
                          <a:solidFill>
                            <a:schemeClr val="tx1"/>
                          </a:solidFill>
                          <a:effectLst/>
                        </a:rPr>
                        <a:t>Tragedia </a:t>
                      </a:r>
                      <a:endParaRPr lang="es-MX" sz="1100" dirty="0">
                        <a:solidFill>
                          <a:schemeClr val="tx1"/>
                        </a:solidFill>
                        <a:effectLst/>
                      </a:endParaRPr>
                    </a:p>
                    <a:p>
                      <a:pPr>
                        <a:spcAft>
                          <a:spcPts val="0"/>
                        </a:spcAft>
                      </a:pPr>
                      <a:r>
                        <a:rPr lang="es-ES_tradnl" sz="1000" dirty="0">
                          <a:solidFill>
                            <a:schemeClr val="tx1"/>
                          </a:solidFill>
                          <a:effectLst/>
                        </a:rPr>
                        <a:t>Comedia </a:t>
                      </a:r>
                      <a:endParaRPr lang="es-MX" sz="1100" dirty="0">
                        <a:solidFill>
                          <a:schemeClr val="tx1"/>
                        </a:solidFill>
                        <a:effectLst/>
                      </a:endParaRPr>
                    </a:p>
                    <a:p>
                      <a:pPr>
                        <a:spcAft>
                          <a:spcPts val="0"/>
                        </a:spcAft>
                      </a:pPr>
                      <a:r>
                        <a:rPr lang="es-ES_tradnl" sz="1000" dirty="0">
                          <a:solidFill>
                            <a:schemeClr val="tx1"/>
                          </a:solidFill>
                          <a:effectLst/>
                        </a:rPr>
                        <a:t>Pieza </a:t>
                      </a:r>
                      <a:endParaRPr lang="es-MX" sz="1100" dirty="0">
                        <a:solidFill>
                          <a:schemeClr val="tx1"/>
                        </a:solidFill>
                        <a:effectLst/>
                      </a:endParaRPr>
                    </a:p>
                    <a:p>
                      <a:pPr>
                        <a:spcAft>
                          <a:spcPts val="0"/>
                        </a:spcAft>
                      </a:pPr>
                      <a:r>
                        <a:rPr lang="es-ES_tradnl" sz="1000" dirty="0">
                          <a:solidFill>
                            <a:schemeClr val="tx1"/>
                          </a:solidFill>
                          <a:effectLst/>
                        </a:rPr>
                        <a:t>Farsa </a:t>
                      </a:r>
                      <a:endParaRPr lang="es-MX" sz="1100" dirty="0">
                        <a:solidFill>
                          <a:schemeClr val="tx1"/>
                        </a:solidFill>
                        <a:effectLst/>
                      </a:endParaRPr>
                    </a:p>
                    <a:p>
                      <a:pPr>
                        <a:spcAft>
                          <a:spcPts val="0"/>
                        </a:spcAft>
                      </a:pPr>
                      <a:r>
                        <a:rPr lang="es-ES_tradnl" sz="1000" dirty="0">
                          <a:solidFill>
                            <a:schemeClr val="tx1"/>
                          </a:solidFill>
                          <a:effectLst/>
                        </a:rPr>
                        <a:t>Melodrama </a:t>
                      </a:r>
                      <a:endParaRPr lang="es-MX" sz="1100" dirty="0">
                        <a:solidFill>
                          <a:schemeClr val="tx1"/>
                        </a:solidFill>
                        <a:effectLst/>
                      </a:endParaRPr>
                    </a:p>
                    <a:p>
                      <a:pPr>
                        <a:spcAft>
                          <a:spcPts val="0"/>
                        </a:spcAft>
                      </a:pPr>
                      <a:r>
                        <a:rPr lang="es-ES_tradnl" sz="1000" dirty="0">
                          <a:solidFill>
                            <a:schemeClr val="tx1"/>
                          </a:solidFill>
                          <a:effectLst/>
                        </a:rPr>
                        <a:t>Tragicomedia </a:t>
                      </a:r>
                      <a:endParaRPr lang="es-MX" sz="1100" dirty="0">
                        <a:solidFill>
                          <a:schemeClr val="tx1"/>
                        </a:solidFill>
                        <a:effectLst/>
                      </a:endParaRPr>
                    </a:p>
                    <a:p>
                      <a:pPr>
                        <a:spcAft>
                          <a:spcPts val="0"/>
                        </a:spcAft>
                      </a:pPr>
                      <a:r>
                        <a:rPr lang="es-ES_tradnl" sz="1000" dirty="0">
                          <a:solidFill>
                            <a:schemeClr val="tx1"/>
                          </a:solidFill>
                          <a:effectLst/>
                        </a:rPr>
                        <a:t>Etc. </a:t>
                      </a:r>
                      <a:endParaRPr lang="es-MX" sz="1100" dirty="0">
                        <a:solidFill>
                          <a:schemeClr val="tx1"/>
                        </a:solidFill>
                        <a:effectLst/>
                      </a:endParaRPr>
                    </a:p>
                    <a:p>
                      <a:pPr>
                        <a:spcAft>
                          <a:spcPts val="0"/>
                        </a:spcAft>
                      </a:pPr>
                      <a:r>
                        <a:rPr lang="es-ES_tradnl" sz="1000" dirty="0">
                          <a:solidFill>
                            <a:schemeClr val="tx1"/>
                          </a:solidFill>
                          <a:effectLst/>
                        </a:rPr>
                        <a:t> </a:t>
                      </a:r>
                      <a:endParaRPr lang="es-MX" sz="1100" dirty="0">
                        <a:solidFill>
                          <a:schemeClr val="tx1"/>
                        </a:solidFill>
                        <a:effectLst/>
                      </a:endParaRPr>
                    </a:p>
                    <a:p>
                      <a:pPr>
                        <a:spcAft>
                          <a:spcPts val="0"/>
                        </a:spcAft>
                      </a:pPr>
                      <a:r>
                        <a:rPr lang="es-ES_tradnl" sz="1000" dirty="0">
                          <a:effectLst/>
                        </a:rPr>
                        <a:t> </a:t>
                      </a:r>
                      <a:endParaRPr lang="es-MX" sz="1100" dirty="0">
                        <a:effectLst/>
                        <a:latin typeface="Times New Roman"/>
                        <a:ea typeface="Calibri"/>
                      </a:endParaRPr>
                    </a:p>
                  </a:txBody>
                  <a:tcPr marL="61718" marR="61718" marT="0" marB="0">
                    <a:noFill/>
                  </a:tcPr>
                </a:tc>
                <a:tc>
                  <a:txBody>
                    <a:bodyPr/>
                    <a:lstStyle/>
                    <a:p>
                      <a:pPr>
                        <a:spcAft>
                          <a:spcPts val="0"/>
                        </a:spcAft>
                      </a:pPr>
                      <a:r>
                        <a:rPr lang="es-ES_tradnl" sz="1000" dirty="0">
                          <a:effectLst/>
                        </a:rPr>
                        <a:t> </a:t>
                      </a:r>
                      <a:endParaRPr lang="es-MX" sz="1100" dirty="0">
                        <a:effectLst/>
                        <a:latin typeface="Times New Roman"/>
                        <a:ea typeface="Calibri"/>
                      </a:endParaRPr>
                    </a:p>
                  </a:txBody>
                  <a:tcPr marL="61718" marR="61718" marT="0" marB="0">
                    <a:noFill/>
                  </a:tcPr>
                </a:tc>
              </a:tr>
              <a:tr h="1056058">
                <a:tc>
                  <a:txBody>
                    <a:bodyPr/>
                    <a:lstStyle/>
                    <a:p>
                      <a:pPr>
                        <a:spcAft>
                          <a:spcPts val="0"/>
                        </a:spcAft>
                      </a:pPr>
                      <a:r>
                        <a:rPr lang="es-ES_tradnl" sz="1000">
                          <a:effectLst/>
                        </a:rPr>
                        <a:t> </a:t>
                      </a:r>
                      <a:endParaRPr lang="es-MX" sz="1100">
                        <a:effectLst/>
                        <a:latin typeface="Times New Roman"/>
                        <a:ea typeface="Calibri"/>
                      </a:endParaRPr>
                    </a:p>
                  </a:txBody>
                  <a:tcPr marL="61718" marR="61718" marT="0" marB="0">
                    <a:noFill/>
                  </a:tcPr>
                </a:tc>
                <a:tc>
                  <a:txBody>
                    <a:bodyPr/>
                    <a:lstStyle/>
                    <a:p>
                      <a:pPr>
                        <a:spcAft>
                          <a:spcPts val="0"/>
                        </a:spcAft>
                      </a:pPr>
                      <a:endParaRPr lang="es-MX" sz="1100">
                        <a:effectLst/>
                      </a:endParaRPr>
                    </a:p>
                    <a:p>
                      <a:pPr>
                        <a:spcAft>
                          <a:spcPts val="0"/>
                        </a:spcAft>
                      </a:pPr>
                      <a:r>
                        <a:rPr lang="es-ES_tradnl" sz="1000">
                          <a:effectLst/>
                        </a:rPr>
                        <a:t> </a:t>
                      </a:r>
                      <a:endParaRPr lang="es-MX" sz="1100">
                        <a:effectLst/>
                      </a:endParaRPr>
                    </a:p>
                    <a:p>
                      <a:pPr>
                        <a:spcAft>
                          <a:spcPts val="0"/>
                        </a:spcAft>
                      </a:pPr>
                      <a:r>
                        <a:rPr lang="es-ES_tradnl" sz="1000">
                          <a:effectLst/>
                        </a:rPr>
                        <a:t>Poesía (antiguamente: Lírica)</a:t>
                      </a:r>
                      <a:endParaRPr lang="es-MX" sz="1100">
                        <a:effectLst/>
                      </a:endParaRPr>
                    </a:p>
                    <a:p>
                      <a:pPr>
                        <a:spcAft>
                          <a:spcPts val="0"/>
                        </a:spcAft>
                      </a:pPr>
                      <a:r>
                        <a:rPr lang="es-ES_tradnl" sz="1000">
                          <a:effectLst/>
                        </a:rPr>
                        <a:t> </a:t>
                      </a:r>
                      <a:endParaRPr lang="es-MX" sz="1100">
                        <a:effectLst/>
                        <a:latin typeface="Times New Roman"/>
                        <a:ea typeface="Calibri"/>
                      </a:endParaRPr>
                    </a:p>
                  </a:txBody>
                  <a:tcPr marL="61718" marR="61718" marT="0" marB="0">
                    <a:noFill/>
                  </a:tcPr>
                </a:tc>
                <a:tc>
                  <a:txBody>
                    <a:bodyPr/>
                    <a:lstStyle/>
                    <a:p>
                      <a:pPr>
                        <a:spcAft>
                          <a:spcPts val="0"/>
                        </a:spcAft>
                      </a:pPr>
                      <a:r>
                        <a:rPr lang="es-ES_tradnl" sz="1000" dirty="0" smtClean="0">
                          <a:effectLst/>
                        </a:rPr>
                        <a:t>Soneto </a:t>
                      </a:r>
                      <a:endParaRPr lang="es-MX" sz="1100" dirty="0" smtClean="0">
                        <a:effectLst/>
                      </a:endParaRPr>
                    </a:p>
                    <a:p>
                      <a:pPr>
                        <a:spcAft>
                          <a:spcPts val="0"/>
                        </a:spcAft>
                      </a:pPr>
                      <a:r>
                        <a:rPr lang="es-ES_tradnl" sz="1000" dirty="0" smtClean="0">
                          <a:effectLst/>
                        </a:rPr>
                        <a:t>Décima  </a:t>
                      </a:r>
                      <a:endParaRPr lang="es-MX" sz="1100" dirty="0" smtClean="0">
                        <a:effectLst/>
                      </a:endParaRPr>
                    </a:p>
                    <a:p>
                      <a:pPr>
                        <a:spcAft>
                          <a:spcPts val="0"/>
                        </a:spcAft>
                      </a:pPr>
                      <a:r>
                        <a:rPr lang="es-ES_tradnl" sz="1000" dirty="0" smtClean="0">
                          <a:effectLst/>
                        </a:rPr>
                        <a:t>Verso libre </a:t>
                      </a:r>
                      <a:endParaRPr lang="es-MX" sz="1100" dirty="0" smtClean="0">
                        <a:effectLst/>
                      </a:endParaRPr>
                    </a:p>
                    <a:p>
                      <a:pPr>
                        <a:spcAft>
                          <a:spcPts val="0"/>
                        </a:spcAft>
                      </a:pPr>
                      <a:r>
                        <a:rPr lang="es-ES_tradnl" sz="1000" dirty="0" smtClean="0">
                          <a:effectLst/>
                        </a:rPr>
                        <a:t>Poema en prosa </a:t>
                      </a:r>
                      <a:endParaRPr lang="es-MX" sz="1100" dirty="0" smtClean="0">
                        <a:effectLst/>
                      </a:endParaRPr>
                    </a:p>
                    <a:p>
                      <a:pPr>
                        <a:spcAft>
                          <a:spcPts val="0"/>
                        </a:spcAft>
                      </a:pPr>
                      <a:r>
                        <a:rPr lang="es-ES_tradnl" sz="1000" dirty="0" smtClean="0">
                          <a:effectLst/>
                        </a:rPr>
                        <a:t>Epigrama </a:t>
                      </a:r>
                      <a:endParaRPr lang="es-MX" sz="1100" dirty="0" smtClean="0">
                        <a:effectLst/>
                      </a:endParaRPr>
                    </a:p>
                    <a:p>
                      <a:pPr>
                        <a:spcAft>
                          <a:spcPts val="0"/>
                        </a:spcAft>
                      </a:pPr>
                      <a:r>
                        <a:rPr lang="es-ES_tradnl" sz="1000" dirty="0" smtClean="0">
                          <a:effectLst/>
                        </a:rPr>
                        <a:t>Etc. </a:t>
                      </a:r>
                      <a:endParaRPr lang="es-MX" sz="1100" dirty="0" smtClean="0">
                        <a:effectLst/>
                      </a:endParaRPr>
                    </a:p>
                    <a:p>
                      <a:pPr>
                        <a:spcAft>
                          <a:spcPts val="0"/>
                        </a:spcAft>
                      </a:pPr>
                      <a:r>
                        <a:rPr lang="es-ES_tradnl" sz="1000" dirty="0">
                          <a:effectLst/>
                        </a:rPr>
                        <a:t> </a:t>
                      </a:r>
                      <a:endParaRPr lang="es-MX" sz="1100" dirty="0">
                        <a:effectLst/>
                        <a:latin typeface="Times New Roman"/>
                        <a:ea typeface="Calibri"/>
                      </a:endParaRPr>
                    </a:p>
                  </a:txBody>
                  <a:tcPr marL="61718" marR="61718" marT="0" marB="0">
                    <a:noFill/>
                  </a:tcPr>
                </a:tc>
                <a:tc>
                  <a:txBody>
                    <a:bodyPr/>
                    <a:lstStyle/>
                    <a:p>
                      <a:pPr>
                        <a:spcAft>
                          <a:spcPts val="0"/>
                        </a:spcAft>
                      </a:pPr>
                      <a:r>
                        <a:rPr lang="es-ES_tradnl" sz="1000" dirty="0">
                          <a:effectLst/>
                        </a:rPr>
                        <a:t> </a:t>
                      </a:r>
                      <a:endParaRPr lang="es-MX" sz="1100" dirty="0">
                        <a:effectLst/>
                        <a:latin typeface="Times New Roman"/>
                        <a:ea typeface="Calibri"/>
                      </a:endParaRPr>
                    </a:p>
                  </a:txBody>
                  <a:tcPr marL="61718" marR="61718" marT="0" marB="0">
                    <a:noFill/>
                  </a:tcPr>
                </a:tc>
              </a:tr>
              <a:tr h="603462">
                <a:tc>
                  <a:txBody>
                    <a:bodyPr/>
                    <a:lstStyle/>
                    <a:p>
                      <a:pPr>
                        <a:spcAft>
                          <a:spcPts val="0"/>
                        </a:spcAft>
                      </a:pPr>
                      <a:r>
                        <a:rPr lang="es-ES_tradnl" sz="1000">
                          <a:effectLst/>
                        </a:rPr>
                        <a:t> </a:t>
                      </a:r>
                      <a:endParaRPr lang="es-MX" sz="1100">
                        <a:effectLst/>
                        <a:latin typeface="Times New Roman"/>
                        <a:ea typeface="Calibri"/>
                      </a:endParaRPr>
                    </a:p>
                  </a:txBody>
                  <a:tcPr marL="61718" marR="61718" marT="0" marB="0">
                    <a:noFill/>
                  </a:tcPr>
                </a:tc>
                <a:tc>
                  <a:txBody>
                    <a:bodyPr/>
                    <a:lstStyle/>
                    <a:p>
                      <a:pPr>
                        <a:spcAft>
                          <a:spcPts val="0"/>
                        </a:spcAft>
                      </a:pPr>
                      <a:endParaRPr lang="es-MX" sz="1100" dirty="0">
                        <a:effectLst/>
                      </a:endParaRPr>
                    </a:p>
                    <a:p>
                      <a:pPr>
                        <a:spcAft>
                          <a:spcPts val="0"/>
                        </a:spcAft>
                      </a:pPr>
                      <a:r>
                        <a:rPr lang="es-ES_tradnl" sz="1000" dirty="0">
                          <a:effectLst/>
                        </a:rPr>
                        <a:t>Ensayo </a:t>
                      </a:r>
                      <a:endParaRPr lang="es-MX" sz="1100" dirty="0">
                        <a:effectLst/>
                      </a:endParaRPr>
                    </a:p>
                    <a:p>
                      <a:pPr>
                        <a:spcAft>
                          <a:spcPts val="0"/>
                        </a:spcAft>
                      </a:pPr>
                      <a:r>
                        <a:rPr lang="es-ES_tradnl" sz="1000" dirty="0">
                          <a:effectLst/>
                        </a:rPr>
                        <a:t> </a:t>
                      </a:r>
                      <a:endParaRPr lang="es-MX" sz="1100" dirty="0">
                        <a:effectLst/>
                        <a:latin typeface="Times New Roman"/>
                        <a:ea typeface="Calibri"/>
                      </a:endParaRPr>
                    </a:p>
                  </a:txBody>
                  <a:tcPr marL="61718" marR="61718" marT="0" marB="0">
                    <a:noFill/>
                  </a:tcPr>
                </a:tc>
                <a:tc>
                  <a:txBody>
                    <a:bodyPr/>
                    <a:lstStyle/>
                    <a:p>
                      <a:pPr>
                        <a:spcAft>
                          <a:spcPts val="0"/>
                        </a:spcAft>
                      </a:pPr>
                      <a:r>
                        <a:rPr lang="es-ES_tradnl" sz="1000" dirty="0">
                          <a:effectLst/>
                        </a:rPr>
                        <a:t>Ensayo académico </a:t>
                      </a:r>
                      <a:endParaRPr lang="es-MX" sz="1100" dirty="0">
                        <a:effectLst/>
                      </a:endParaRPr>
                    </a:p>
                    <a:p>
                      <a:pPr>
                        <a:spcAft>
                          <a:spcPts val="0"/>
                        </a:spcAft>
                      </a:pPr>
                      <a:r>
                        <a:rPr lang="es-ES_tradnl" sz="1000" dirty="0">
                          <a:effectLst/>
                        </a:rPr>
                        <a:t>Ensayo literario (libre) </a:t>
                      </a:r>
                      <a:endParaRPr lang="es-MX" sz="1100" dirty="0">
                        <a:effectLst/>
                      </a:endParaRPr>
                    </a:p>
                    <a:p>
                      <a:pPr>
                        <a:spcAft>
                          <a:spcPts val="0"/>
                        </a:spcAft>
                      </a:pPr>
                      <a:r>
                        <a:rPr lang="es-ES_tradnl" sz="1000" dirty="0">
                          <a:effectLst/>
                        </a:rPr>
                        <a:t>Ensayo crítico</a:t>
                      </a:r>
                      <a:endParaRPr lang="es-MX" sz="1100" dirty="0">
                        <a:effectLst/>
                        <a:latin typeface="Times New Roman"/>
                        <a:ea typeface="Calibri"/>
                      </a:endParaRPr>
                    </a:p>
                  </a:txBody>
                  <a:tcPr marL="61718" marR="61718" marT="0" marB="0">
                    <a:noFill/>
                  </a:tcPr>
                </a:tc>
                <a:tc>
                  <a:txBody>
                    <a:bodyPr/>
                    <a:lstStyle/>
                    <a:p>
                      <a:pPr>
                        <a:spcAft>
                          <a:spcPts val="0"/>
                        </a:spcAft>
                      </a:pPr>
                      <a:r>
                        <a:rPr lang="es-ES_tradnl" sz="1000" dirty="0">
                          <a:effectLst/>
                        </a:rPr>
                        <a:t> </a:t>
                      </a:r>
                      <a:endParaRPr lang="es-MX" sz="1100" dirty="0">
                        <a:effectLst/>
                        <a:latin typeface="Times New Roman"/>
                        <a:ea typeface="Calibri"/>
                      </a:endParaRPr>
                    </a:p>
                  </a:txBody>
                  <a:tcPr marL="61718" marR="61718" marT="0" marB="0">
                    <a:noFill/>
                  </a:tcPr>
                </a:tc>
              </a:tr>
            </a:tbl>
          </a:graphicData>
        </a:graphic>
      </p:graphicFrame>
      <p:sp>
        <p:nvSpPr>
          <p:cNvPr id="7" name="AutoShape 3"/>
          <p:cNvSpPr>
            <a:spLocks/>
          </p:cNvSpPr>
          <p:nvPr/>
        </p:nvSpPr>
        <p:spPr bwMode="auto">
          <a:xfrm>
            <a:off x="4477995" y="1520789"/>
            <a:ext cx="90487" cy="936104"/>
          </a:xfrm>
          <a:prstGeom prst="leftBrace">
            <a:avLst>
              <a:gd name="adj1" fmla="val 97222"/>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AutoShape 12"/>
          <p:cNvSpPr>
            <a:spLocks/>
          </p:cNvSpPr>
          <p:nvPr/>
        </p:nvSpPr>
        <p:spPr bwMode="auto">
          <a:xfrm>
            <a:off x="4180681" y="2622325"/>
            <a:ext cx="342557" cy="1052738"/>
          </a:xfrm>
          <a:prstGeom prst="leftBrace">
            <a:avLst>
              <a:gd name="adj1" fmla="val 75292"/>
              <a:gd name="adj2" fmla="val 6034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Rectangle 9"/>
          <p:cNvSpPr>
            <a:spLocks noChangeArrowheads="1"/>
          </p:cNvSpPr>
          <p:nvPr/>
        </p:nvSpPr>
        <p:spPr bwMode="auto">
          <a:xfrm>
            <a:off x="2999014" y="637980"/>
            <a:ext cx="364901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altLang="es-MX" sz="1400" b="1" i="0" u="none" strike="noStrike" cap="none" normalizeH="0" baseline="0" dirty="0" smtClean="0">
                <a:ln>
                  <a:noFill/>
                </a:ln>
                <a:solidFill>
                  <a:schemeClr val="tx1"/>
                </a:solidFill>
                <a:effectLst/>
                <a:latin typeface="Leelawadee UI Semilight" pitchFamily="34" charset="-34"/>
                <a:ea typeface="Meiryo"/>
                <a:cs typeface="Leelawadee UI Semilight" pitchFamily="34" charset="-34"/>
              </a:rPr>
              <a:t>Cuadro guía: Géneros literarios y periodísticos</a:t>
            </a:r>
            <a:endParaRPr kumimoji="0" lang="es-MX" altLang="es-MX"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10"/>
          <p:cNvSpPr>
            <a:spLocks noChangeArrowheads="1"/>
          </p:cNvSpPr>
          <p:nvPr/>
        </p:nvSpPr>
        <p:spPr bwMode="auto">
          <a:xfrm>
            <a:off x="2671763" y="39004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AutoShape 3"/>
          <p:cNvSpPr>
            <a:spLocks/>
          </p:cNvSpPr>
          <p:nvPr/>
        </p:nvSpPr>
        <p:spPr bwMode="auto">
          <a:xfrm>
            <a:off x="4455089" y="3900488"/>
            <a:ext cx="90487" cy="1055687"/>
          </a:xfrm>
          <a:prstGeom prst="leftBrace">
            <a:avLst>
              <a:gd name="adj1" fmla="val 97222"/>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7" name="AutoShape 3"/>
          <p:cNvSpPr>
            <a:spLocks/>
          </p:cNvSpPr>
          <p:nvPr/>
        </p:nvSpPr>
        <p:spPr bwMode="auto">
          <a:xfrm>
            <a:off x="5004048" y="2060846"/>
            <a:ext cx="720080" cy="504057"/>
          </a:xfrm>
          <a:prstGeom prst="leftBrace">
            <a:avLst>
              <a:gd name="adj1" fmla="val 97222"/>
              <a:gd name="adj2" fmla="val 32723"/>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8" name="AutoShape 3"/>
          <p:cNvSpPr>
            <a:spLocks/>
          </p:cNvSpPr>
          <p:nvPr/>
        </p:nvSpPr>
        <p:spPr bwMode="auto">
          <a:xfrm>
            <a:off x="3851920" y="5085184"/>
            <a:ext cx="716562" cy="347823"/>
          </a:xfrm>
          <a:prstGeom prst="leftBrace">
            <a:avLst>
              <a:gd name="adj1" fmla="val 97222"/>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aphicFrame>
        <p:nvGraphicFramePr>
          <p:cNvPr id="19" name="18 Tabla"/>
          <p:cNvGraphicFramePr>
            <a:graphicFrameLocks noGrp="1"/>
          </p:cNvGraphicFramePr>
          <p:nvPr>
            <p:extLst>
              <p:ext uri="{D42A27DB-BD31-4B8C-83A1-F6EECF244321}">
                <p14:modId xmlns:p14="http://schemas.microsoft.com/office/powerpoint/2010/main" val="554191048"/>
              </p:ext>
            </p:extLst>
          </p:nvPr>
        </p:nvGraphicFramePr>
        <p:xfrm>
          <a:off x="2451721" y="5661248"/>
          <a:ext cx="3800475" cy="853440"/>
        </p:xfrm>
        <a:graphic>
          <a:graphicData uri="http://schemas.openxmlformats.org/drawingml/2006/table">
            <a:tbl>
              <a:tblPr firstRow="1" firstCol="1" bandRow="1">
                <a:tableStyleId>{5C22544A-7EE6-4342-B048-85BDC9FD1C3A}</a:tableStyleId>
              </a:tblPr>
              <a:tblGrid>
                <a:gridCol w="1899920"/>
                <a:gridCol w="1900555"/>
              </a:tblGrid>
              <a:tr h="0">
                <a:tc>
                  <a:txBody>
                    <a:bodyPr/>
                    <a:lstStyle/>
                    <a:p>
                      <a:pPr>
                        <a:spcAft>
                          <a:spcPts val="0"/>
                        </a:spcAft>
                      </a:pPr>
                      <a:r>
                        <a:rPr lang="es-ES_tradnl" sz="1100" dirty="0">
                          <a:solidFill>
                            <a:schemeClr val="tx1"/>
                          </a:solidFill>
                          <a:effectLst/>
                        </a:rPr>
                        <a:t>	</a:t>
                      </a:r>
                      <a:r>
                        <a:rPr lang="es-MX" sz="1200" dirty="0">
                          <a:solidFill>
                            <a:schemeClr val="tx1"/>
                          </a:solidFill>
                          <a:effectLst/>
                        </a:rPr>
                        <a:t> </a:t>
                      </a:r>
                      <a:endParaRPr lang="es-MX" sz="1200" dirty="0">
                        <a:solidFill>
                          <a:schemeClr val="tx1"/>
                        </a:solidFill>
                        <a:effectLst/>
                        <a:latin typeface="Times New Roman"/>
                        <a:ea typeface="Calibri"/>
                      </a:endParaRPr>
                    </a:p>
                  </a:txBody>
                  <a:tcPr marL="68580" marR="68580" marT="0" marB="0">
                    <a:noFill/>
                  </a:tcPr>
                </a:tc>
                <a:tc>
                  <a:txBody>
                    <a:bodyPr/>
                    <a:lstStyle/>
                    <a:p>
                      <a:pPr>
                        <a:spcAft>
                          <a:spcPts val="0"/>
                        </a:spcAft>
                      </a:pPr>
                      <a:r>
                        <a:rPr lang="es-ES_tradnl" sz="1100" b="0" dirty="0">
                          <a:solidFill>
                            <a:schemeClr val="tx1"/>
                          </a:solidFill>
                          <a:effectLst/>
                          <a:highlight>
                            <a:srgbClr val="00FF00"/>
                          </a:highlight>
                        </a:rPr>
                        <a:t>Noticia</a:t>
                      </a:r>
                      <a:r>
                        <a:rPr lang="es-ES_tradnl" sz="1100" b="0" dirty="0">
                          <a:solidFill>
                            <a:schemeClr val="tx1"/>
                          </a:solidFill>
                          <a:effectLst/>
                        </a:rPr>
                        <a:t> </a:t>
                      </a:r>
                      <a:endParaRPr lang="es-MX" sz="1200" b="0" dirty="0">
                        <a:solidFill>
                          <a:schemeClr val="tx1"/>
                        </a:solidFill>
                        <a:effectLst/>
                        <a:latin typeface="Times New Roman"/>
                        <a:ea typeface="Calibri"/>
                      </a:endParaRPr>
                    </a:p>
                  </a:txBody>
                  <a:tcPr marL="68580" marR="68580" marT="0" marB="0">
                    <a:noFill/>
                  </a:tcPr>
                </a:tc>
              </a:tr>
              <a:tr h="0">
                <a:tc>
                  <a:txBody>
                    <a:bodyPr/>
                    <a:lstStyle/>
                    <a:p>
                      <a:pPr>
                        <a:spcAft>
                          <a:spcPts val="0"/>
                        </a:spcAft>
                      </a:pPr>
                      <a:r>
                        <a:rPr lang="es-ES_tradnl" sz="1100" dirty="0">
                          <a:solidFill>
                            <a:schemeClr val="tx1"/>
                          </a:solidFill>
                          <a:effectLst/>
                        </a:rPr>
                        <a:t> </a:t>
                      </a:r>
                      <a:endParaRPr lang="es-MX" sz="1200" dirty="0">
                        <a:solidFill>
                          <a:schemeClr val="tx1"/>
                        </a:solidFill>
                        <a:effectLst/>
                        <a:latin typeface="Times New Roman"/>
                        <a:ea typeface="Calibri"/>
                      </a:endParaRPr>
                    </a:p>
                  </a:txBody>
                  <a:tcPr marL="68580" marR="68580" marT="0" marB="0">
                    <a:noFill/>
                  </a:tcPr>
                </a:tc>
                <a:tc>
                  <a:txBody>
                    <a:bodyPr/>
                    <a:lstStyle/>
                    <a:p>
                      <a:pPr>
                        <a:spcAft>
                          <a:spcPts val="0"/>
                        </a:spcAft>
                      </a:pPr>
                      <a:r>
                        <a:rPr lang="es-ES_tradnl" sz="1100" dirty="0">
                          <a:solidFill>
                            <a:schemeClr val="tx1"/>
                          </a:solidFill>
                          <a:effectLst/>
                        </a:rPr>
                        <a:t>Artículo de opinión </a:t>
                      </a:r>
                      <a:endParaRPr lang="es-MX" sz="1200" dirty="0">
                        <a:solidFill>
                          <a:schemeClr val="tx1"/>
                        </a:solidFill>
                        <a:effectLst/>
                        <a:latin typeface="Times New Roman"/>
                        <a:ea typeface="Calibri"/>
                      </a:endParaRPr>
                    </a:p>
                  </a:txBody>
                  <a:tcPr marL="68580" marR="68580" marT="0" marB="0">
                    <a:noFill/>
                  </a:tcPr>
                </a:tc>
              </a:tr>
              <a:tr h="0">
                <a:tc>
                  <a:txBody>
                    <a:bodyPr/>
                    <a:lstStyle/>
                    <a:p>
                      <a:pPr>
                        <a:spcAft>
                          <a:spcPts val="0"/>
                        </a:spcAft>
                      </a:pPr>
                      <a:r>
                        <a:rPr lang="es-ES_tradnl" sz="1100" dirty="0">
                          <a:solidFill>
                            <a:schemeClr val="tx1"/>
                          </a:solidFill>
                          <a:effectLst/>
                        </a:rPr>
                        <a:t>Géneros periodísticos </a:t>
                      </a:r>
                      <a:endParaRPr lang="es-MX" sz="1200" dirty="0">
                        <a:solidFill>
                          <a:schemeClr val="tx1"/>
                        </a:solidFill>
                        <a:effectLst/>
                        <a:latin typeface="Times New Roman"/>
                        <a:ea typeface="Calibri"/>
                      </a:endParaRPr>
                    </a:p>
                  </a:txBody>
                  <a:tcPr marL="68580" marR="68580" marT="0" marB="0">
                    <a:noFill/>
                  </a:tcPr>
                </a:tc>
                <a:tc>
                  <a:txBody>
                    <a:bodyPr/>
                    <a:lstStyle/>
                    <a:p>
                      <a:pPr>
                        <a:spcAft>
                          <a:spcPts val="0"/>
                        </a:spcAft>
                      </a:pPr>
                      <a:r>
                        <a:rPr lang="es-ES_tradnl" sz="1100" dirty="0">
                          <a:solidFill>
                            <a:schemeClr val="tx1"/>
                          </a:solidFill>
                          <a:effectLst/>
                          <a:highlight>
                            <a:srgbClr val="00FF00"/>
                          </a:highlight>
                        </a:rPr>
                        <a:t>Crónica </a:t>
                      </a:r>
                      <a:endParaRPr lang="es-MX" sz="1200" dirty="0">
                        <a:solidFill>
                          <a:schemeClr val="tx1"/>
                        </a:solidFill>
                        <a:effectLst/>
                        <a:latin typeface="Times New Roman"/>
                        <a:ea typeface="Calibri"/>
                      </a:endParaRPr>
                    </a:p>
                  </a:txBody>
                  <a:tcPr marL="68580" marR="68580" marT="0" marB="0">
                    <a:noFill/>
                  </a:tcPr>
                </a:tc>
              </a:tr>
              <a:tr h="0">
                <a:tc>
                  <a:txBody>
                    <a:bodyPr/>
                    <a:lstStyle/>
                    <a:p>
                      <a:pPr>
                        <a:spcAft>
                          <a:spcPts val="0"/>
                        </a:spcAft>
                      </a:pPr>
                      <a:r>
                        <a:rPr lang="es-ES_tradnl" sz="1100">
                          <a:solidFill>
                            <a:schemeClr val="tx1"/>
                          </a:solidFill>
                          <a:effectLst/>
                        </a:rPr>
                        <a:t> </a:t>
                      </a:r>
                      <a:endParaRPr lang="es-MX" sz="1200">
                        <a:solidFill>
                          <a:schemeClr val="tx1"/>
                        </a:solidFill>
                        <a:effectLst/>
                        <a:latin typeface="Times New Roman"/>
                        <a:ea typeface="Calibri"/>
                      </a:endParaRPr>
                    </a:p>
                  </a:txBody>
                  <a:tcPr marL="68580" marR="68580" marT="0" marB="0">
                    <a:noFill/>
                  </a:tcPr>
                </a:tc>
                <a:tc>
                  <a:txBody>
                    <a:bodyPr/>
                    <a:lstStyle/>
                    <a:p>
                      <a:pPr>
                        <a:spcAft>
                          <a:spcPts val="0"/>
                        </a:spcAft>
                      </a:pPr>
                      <a:r>
                        <a:rPr lang="es-ES_tradnl" sz="1100" dirty="0">
                          <a:solidFill>
                            <a:schemeClr val="tx1"/>
                          </a:solidFill>
                          <a:effectLst/>
                          <a:highlight>
                            <a:srgbClr val="00FF00"/>
                          </a:highlight>
                        </a:rPr>
                        <a:t>Reportaje </a:t>
                      </a:r>
                      <a:endParaRPr lang="es-MX" sz="1200" dirty="0">
                        <a:solidFill>
                          <a:schemeClr val="tx1"/>
                        </a:solidFill>
                        <a:effectLst/>
                        <a:latin typeface="Times New Roman"/>
                        <a:ea typeface="Calibri"/>
                      </a:endParaRPr>
                    </a:p>
                  </a:txBody>
                  <a:tcPr marL="68580" marR="68580" marT="0" marB="0">
                    <a:noFill/>
                  </a:tcPr>
                </a:tc>
              </a:tr>
              <a:tr h="0">
                <a:tc>
                  <a:txBody>
                    <a:bodyPr/>
                    <a:lstStyle/>
                    <a:p>
                      <a:pPr>
                        <a:spcAft>
                          <a:spcPts val="0"/>
                        </a:spcAft>
                      </a:pPr>
                      <a:r>
                        <a:rPr lang="es-ES_tradnl" sz="1100">
                          <a:solidFill>
                            <a:schemeClr val="tx1"/>
                          </a:solidFill>
                          <a:effectLst/>
                        </a:rPr>
                        <a:t> </a:t>
                      </a:r>
                      <a:endParaRPr lang="es-MX" sz="1200">
                        <a:solidFill>
                          <a:schemeClr val="tx1"/>
                        </a:solidFill>
                        <a:effectLst/>
                        <a:latin typeface="Times New Roman"/>
                        <a:ea typeface="Calibri"/>
                      </a:endParaRPr>
                    </a:p>
                  </a:txBody>
                  <a:tcPr marL="68580" marR="68580" marT="0" marB="0">
                    <a:noFill/>
                  </a:tcPr>
                </a:tc>
                <a:tc>
                  <a:txBody>
                    <a:bodyPr/>
                    <a:lstStyle/>
                    <a:p>
                      <a:pPr>
                        <a:spcAft>
                          <a:spcPts val="0"/>
                        </a:spcAft>
                      </a:pPr>
                      <a:r>
                        <a:rPr lang="es-ES_tradnl" sz="1100" dirty="0">
                          <a:solidFill>
                            <a:schemeClr val="tx1"/>
                          </a:solidFill>
                          <a:effectLst/>
                        </a:rPr>
                        <a:t>Etc. </a:t>
                      </a:r>
                      <a:endParaRPr lang="es-MX" sz="1200" dirty="0">
                        <a:solidFill>
                          <a:schemeClr val="tx1"/>
                        </a:solidFill>
                        <a:effectLst/>
                        <a:latin typeface="Times New Roman"/>
                        <a:ea typeface="Calibri"/>
                      </a:endParaRPr>
                    </a:p>
                  </a:txBody>
                  <a:tcPr marL="68580" marR="68580" marT="0" marB="0">
                    <a:noFill/>
                  </a:tcPr>
                </a:tc>
              </a:tr>
            </a:tbl>
          </a:graphicData>
        </a:graphic>
      </p:graphicFrame>
      <p:sp>
        <p:nvSpPr>
          <p:cNvPr id="20" name="AutoShape 12"/>
          <p:cNvSpPr>
            <a:spLocks/>
          </p:cNvSpPr>
          <p:nvPr/>
        </p:nvSpPr>
        <p:spPr bwMode="auto">
          <a:xfrm>
            <a:off x="3995936" y="5661248"/>
            <a:ext cx="281015" cy="817562"/>
          </a:xfrm>
          <a:prstGeom prst="leftBrace">
            <a:avLst>
              <a:gd name="adj1" fmla="val 75292"/>
              <a:gd name="adj2" fmla="val 53994"/>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9327282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797810661"/>
              </p:ext>
            </p:extLst>
          </p:nvPr>
        </p:nvGraphicFramePr>
        <p:xfrm>
          <a:off x="1953156" y="1491102"/>
          <a:ext cx="5931212" cy="3915324"/>
        </p:xfrm>
        <a:graphic>
          <a:graphicData uri="http://schemas.openxmlformats.org/drawingml/2006/table">
            <a:tbl>
              <a:tblPr firstRow="1" firstCol="1" bandRow="1">
                <a:tableStyleId>{5C22544A-7EE6-4342-B048-85BDC9FD1C3A}</a:tableStyleId>
              </a:tblPr>
              <a:tblGrid>
                <a:gridCol w="1482472"/>
                <a:gridCol w="1482472"/>
                <a:gridCol w="1483134"/>
                <a:gridCol w="1483134"/>
              </a:tblGrid>
              <a:tr h="100151">
                <a:tc>
                  <a:txBody>
                    <a:bodyPr/>
                    <a:lstStyle/>
                    <a:p>
                      <a:pPr>
                        <a:spcAft>
                          <a:spcPts val="0"/>
                        </a:spcAft>
                      </a:pPr>
                      <a:r>
                        <a:rPr lang="es-ES_tradnl" sz="1000" dirty="0">
                          <a:solidFill>
                            <a:schemeClr val="tx1"/>
                          </a:solidFill>
                          <a:effectLst/>
                        </a:rPr>
                        <a:t> </a:t>
                      </a:r>
                      <a:endParaRPr lang="es-MX" sz="1100" dirty="0">
                        <a:solidFill>
                          <a:schemeClr val="tx1"/>
                        </a:solidFill>
                        <a:effectLst/>
                        <a:latin typeface="Times New Roman"/>
                        <a:ea typeface="Calibri"/>
                      </a:endParaRPr>
                    </a:p>
                  </a:txBody>
                  <a:tcPr marL="61718" marR="61718" marT="0" marB="0">
                    <a:noFill/>
                  </a:tcPr>
                </a:tc>
                <a:tc>
                  <a:txBody>
                    <a:bodyPr/>
                    <a:lstStyle/>
                    <a:p>
                      <a:pPr>
                        <a:spcAft>
                          <a:spcPts val="0"/>
                        </a:spcAft>
                      </a:pPr>
                      <a:r>
                        <a:rPr lang="es-ES_tradnl" sz="1000" dirty="0">
                          <a:solidFill>
                            <a:schemeClr val="tx1"/>
                          </a:solidFill>
                          <a:effectLst/>
                        </a:rPr>
                        <a:t> </a:t>
                      </a:r>
                      <a:endParaRPr lang="es-MX" sz="1100" dirty="0">
                        <a:solidFill>
                          <a:schemeClr val="tx1"/>
                        </a:solidFill>
                        <a:effectLst/>
                        <a:latin typeface="Times New Roman"/>
                        <a:ea typeface="Calibri"/>
                      </a:endParaRPr>
                    </a:p>
                  </a:txBody>
                  <a:tcPr marL="61718" marR="61718" marT="0" marB="0">
                    <a:noFill/>
                  </a:tcPr>
                </a:tc>
                <a:tc>
                  <a:txBody>
                    <a:bodyPr/>
                    <a:lstStyle/>
                    <a:p>
                      <a:pPr>
                        <a:spcAft>
                          <a:spcPts val="0"/>
                        </a:spcAft>
                      </a:pPr>
                      <a:r>
                        <a:rPr lang="es-ES_tradnl" sz="1000" dirty="0">
                          <a:solidFill>
                            <a:schemeClr val="tx1"/>
                          </a:solidFill>
                          <a:effectLst/>
                        </a:rPr>
                        <a:t>Subgéneros </a:t>
                      </a:r>
                      <a:endParaRPr lang="es-MX" sz="1100" dirty="0">
                        <a:solidFill>
                          <a:schemeClr val="tx1"/>
                        </a:solidFill>
                        <a:effectLst/>
                        <a:latin typeface="Times New Roman"/>
                        <a:ea typeface="Calibri"/>
                      </a:endParaRPr>
                    </a:p>
                  </a:txBody>
                  <a:tcPr marL="61718" marR="61718" marT="0" marB="0">
                    <a:noFill/>
                  </a:tcPr>
                </a:tc>
                <a:tc>
                  <a:txBody>
                    <a:bodyPr/>
                    <a:lstStyle/>
                    <a:p>
                      <a:pPr>
                        <a:spcAft>
                          <a:spcPts val="0"/>
                        </a:spcAft>
                      </a:pPr>
                      <a:r>
                        <a:rPr lang="es-ES_tradnl" sz="1000" dirty="0">
                          <a:solidFill>
                            <a:schemeClr val="tx1"/>
                          </a:solidFill>
                          <a:effectLst/>
                        </a:rPr>
                        <a:t> </a:t>
                      </a:r>
                      <a:endParaRPr lang="es-MX" sz="1100" dirty="0">
                        <a:solidFill>
                          <a:schemeClr val="tx1"/>
                        </a:solidFill>
                        <a:effectLst/>
                        <a:latin typeface="Times New Roman"/>
                        <a:ea typeface="Calibri"/>
                      </a:endParaRPr>
                    </a:p>
                  </a:txBody>
                  <a:tcPr marL="61718" marR="61718" marT="0" marB="0">
                    <a:noFill/>
                  </a:tcPr>
                </a:tc>
              </a:tr>
              <a:tr h="8012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600" dirty="0" smtClean="0">
                          <a:solidFill>
                            <a:schemeClr val="tx1"/>
                          </a:solidFill>
                          <a:effectLst/>
                        </a:rPr>
                        <a:t>Géneros literarios </a:t>
                      </a:r>
                      <a:endParaRPr lang="es-MX" sz="1600" dirty="0" smtClean="0">
                        <a:solidFill>
                          <a:schemeClr val="tx1"/>
                        </a:solidFill>
                        <a:effectLst/>
                      </a:endParaRPr>
                    </a:p>
                    <a:p>
                      <a:pPr>
                        <a:spcAft>
                          <a:spcPts val="0"/>
                        </a:spcAft>
                      </a:pPr>
                      <a:endParaRPr lang="es-ES_tradnl" sz="1600" dirty="0">
                        <a:solidFill>
                          <a:schemeClr val="tx1"/>
                        </a:solidFill>
                        <a:effectLst/>
                        <a:latin typeface="Leelawadee UI Semilight"/>
                        <a:ea typeface="Meiryo"/>
                      </a:endParaRPr>
                    </a:p>
                  </a:txBody>
                  <a:tcPr marL="61718" marR="61718" marT="0" marB="0">
                    <a:noFill/>
                  </a:tcPr>
                </a:tc>
                <a:tc>
                  <a:txBody>
                    <a:bodyPr/>
                    <a:lstStyle/>
                    <a:p>
                      <a:pPr>
                        <a:spcAft>
                          <a:spcPts val="0"/>
                        </a:spcAft>
                      </a:pPr>
                      <a:r>
                        <a:rPr lang="es-ES_tradnl" sz="1600" dirty="0">
                          <a:solidFill>
                            <a:schemeClr val="tx1"/>
                          </a:solidFill>
                          <a:effectLst/>
                        </a:rPr>
                        <a:t> </a:t>
                      </a:r>
                      <a:endParaRPr lang="es-MX" sz="1600" dirty="0">
                        <a:solidFill>
                          <a:schemeClr val="tx1"/>
                        </a:solidFill>
                        <a:effectLst/>
                      </a:endParaRPr>
                    </a:p>
                    <a:p>
                      <a:pPr>
                        <a:spcAft>
                          <a:spcPts val="0"/>
                        </a:spcAft>
                      </a:pPr>
                      <a:r>
                        <a:rPr lang="es-ES_tradnl" sz="1600" dirty="0">
                          <a:solidFill>
                            <a:schemeClr val="tx1"/>
                          </a:solidFill>
                          <a:effectLst/>
                        </a:rPr>
                        <a:t> </a:t>
                      </a:r>
                      <a:r>
                        <a:rPr lang="es-ES_tradnl" sz="1600" dirty="0" smtClean="0">
                          <a:solidFill>
                            <a:schemeClr val="tx1"/>
                          </a:solidFill>
                          <a:effectLst/>
                        </a:rPr>
                        <a:t>Narrativa </a:t>
                      </a:r>
                      <a:endParaRPr lang="es-MX" sz="1600" dirty="0">
                        <a:solidFill>
                          <a:schemeClr val="tx1"/>
                        </a:solidFill>
                        <a:effectLst/>
                      </a:endParaRPr>
                    </a:p>
                  </a:txBody>
                  <a:tcPr marL="61718" marR="61718" marT="0" marB="0">
                    <a:noFill/>
                  </a:tcPr>
                </a:tc>
                <a:tc>
                  <a:txBody>
                    <a:bodyPr/>
                    <a:lstStyle/>
                    <a:p>
                      <a:pPr>
                        <a:spcAft>
                          <a:spcPts val="0"/>
                        </a:spcAft>
                      </a:pPr>
                      <a:r>
                        <a:rPr lang="es-ES_tradnl" sz="1600" dirty="0" smtClean="0">
                          <a:solidFill>
                            <a:schemeClr val="tx1"/>
                          </a:solidFill>
                          <a:effectLst/>
                          <a:highlight>
                            <a:srgbClr val="00FF00"/>
                          </a:highlight>
                        </a:rPr>
                        <a:t>Leyenda</a:t>
                      </a:r>
                      <a:endParaRPr lang="es-MX" sz="1600" dirty="0">
                        <a:solidFill>
                          <a:schemeClr val="tx1"/>
                        </a:solidFill>
                        <a:effectLst/>
                      </a:endParaRPr>
                    </a:p>
                    <a:p>
                      <a:pPr>
                        <a:spcAft>
                          <a:spcPts val="0"/>
                        </a:spcAft>
                      </a:pPr>
                      <a:r>
                        <a:rPr lang="es-ES_tradnl" sz="1600" dirty="0">
                          <a:solidFill>
                            <a:schemeClr val="tx1"/>
                          </a:solidFill>
                          <a:effectLst/>
                          <a:highlight>
                            <a:srgbClr val="00FF00"/>
                          </a:highlight>
                        </a:rPr>
                        <a:t>Autobiografía </a:t>
                      </a:r>
                      <a:endParaRPr lang="es-MX" sz="1600" dirty="0">
                        <a:solidFill>
                          <a:schemeClr val="tx1"/>
                        </a:solidFill>
                        <a:effectLst/>
                      </a:endParaRPr>
                    </a:p>
                    <a:p>
                      <a:pPr>
                        <a:spcAft>
                          <a:spcPts val="0"/>
                        </a:spcAft>
                      </a:pPr>
                      <a:r>
                        <a:rPr lang="es-ES_tradnl" sz="1600" dirty="0" smtClean="0">
                          <a:solidFill>
                            <a:schemeClr val="tx1"/>
                          </a:solidFill>
                          <a:effectLst/>
                          <a:highlight>
                            <a:srgbClr val="00FF00"/>
                          </a:highlight>
                        </a:rPr>
                        <a:t>Crónica</a:t>
                      </a:r>
                    </a:p>
                    <a:p>
                      <a:pPr>
                        <a:spcAft>
                          <a:spcPts val="0"/>
                        </a:spcAft>
                      </a:pPr>
                      <a:r>
                        <a:rPr lang="es-ES_tradnl" sz="1600" dirty="0" smtClean="0">
                          <a:solidFill>
                            <a:schemeClr val="tx1"/>
                          </a:solidFill>
                          <a:effectLst/>
                          <a:highlight>
                            <a:srgbClr val="00FF00"/>
                          </a:highlight>
                        </a:rPr>
                        <a:t>Testimonio</a:t>
                      </a:r>
                    </a:p>
                    <a:p>
                      <a:pPr>
                        <a:spcAft>
                          <a:spcPts val="0"/>
                        </a:spcAft>
                      </a:pPr>
                      <a:r>
                        <a:rPr lang="es-ES_tradnl" sz="1600" dirty="0" smtClean="0">
                          <a:solidFill>
                            <a:schemeClr val="tx1"/>
                          </a:solidFill>
                          <a:effectLst/>
                          <a:highlight>
                            <a:srgbClr val="00FF00"/>
                          </a:highlight>
                        </a:rPr>
                        <a:t>Diario </a:t>
                      </a:r>
                    </a:p>
                    <a:p>
                      <a:pPr>
                        <a:spcAft>
                          <a:spcPts val="0"/>
                        </a:spcAft>
                      </a:pPr>
                      <a:r>
                        <a:rPr lang="es-ES_tradnl" sz="1600" dirty="0" smtClean="0">
                          <a:solidFill>
                            <a:schemeClr val="tx1"/>
                          </a:solidFill>
                          <a:effectLst/>
                          <a:highlight>
                            <a:srgbClr val="00FF00"/>
                          </a:highlight>
                        </a:rPr>
                        <a:t>Biografía</a:t>
                      </a:r>
                    </a:p>
                    <a:p>
                      <a:pPr>
                        <a:spcAft>
                          <a:spcPts val="0"/>
                        </a:spcAft>
                      </a:pPr>
                      <a:r>
                        <a:rPr lang="es-ES_tradnl" sz="1600" dirty="0" smtClean="0">
                          <a:solidFill>
                            <a:schemeClr val="tx1"/>
                          </a:solidFill>
                          <a:effectLst/>
                          <a:highlight>
                            <a:srgbClr val="00FF00"/>
                          </a:highlight>
                        </a:rPr>
                        <a:t>Relato de viaje</a:t>
                      </a:r>
                      <a:r>
                        <a:rPr lang="es-ES_tradnl" sz="1600" baseline="0" dirty="0" smtClean="0">
                          <a:solidFill>
                            <a:schemeClr val="tx1"/>
                          </a:solidFill>
                          <a:effectLst/>
                          <a:highlight>
                            <a:srgbClr val="00FF00"/>
                          </a:highlight>
                        </a:rPr>
                        <a:t> </a:t>
                      </a:r>
                      <a:r>
                        <a:rPr lang="es-ES_tradnl" sz="1600" dirty="0" smtClean="0">
                          <a:solidFill>
                            <a:schemeClr val="tx1"/>
                          </a:solidFill>
                          <a:effectLst/>
                        </a:rPr>
                        <a:t> </a:t>
                      </a:r>
                    </a:p>
                    <a:p>
                      <a:pPr>
                        <a:spcAft>
                          <a:spcPts val="0"/>
                        </a:spcAft>
                      </a:pPr>
                      <a:endParaRPr lang="es-MX" sz="1600" dirty="0">
                        <a:solidFill>
                          <a:schemeClr val="tx1"/>
                        </a:solidFill>
                        <a:effectLst/>
                        <a:latin typeface="Times New Roman"/>
                        <a:ea typeface="Calibri"/>
                      </a:endParaRPr>
                    </a:p>
                  </a:txBody>
                  <a:tcPr marL="61718" marR="61718" marT="0" marB="0">
                    <a:noFill/>
                  </a:tcPr>
                </a:tc>
                <a:tc>
                  <a:txBody>
                    <a:bodyPr/>
                    <a:lstStyle/>
                    <a:p>
                      <a:pPr>
                        <a:spcAft>
                          <a:spcPts val="0"/>
                        </a:spcAft>
                      </a:pPr>
                      <a:r>
                        <a:rPr lang="es-ES_tradnl" sz="1600" dirty="0">
                          <a:solidFill>
                            <a:schemeClr val="tx1"/>
                          </a:solidFill>
                          <a:effectLst/>
                        </a:rPr>
                        <a:t> </a:t>
                      </a:r>
                      <a:endParaRPr lang="es-MX" sz="1600" dirty="0">
                        <a:solidFill>
                          <a:schemeClr val="tx1"/>
                        </a:solidFill>
                        <a:effectLst/>
                      </a:endParaRPr>
                    </a:p>
                    <a:p>
                      <a:pPr>
                        <a:spcAft>
                          <a:spcPts val="0"/>
                        </a:spcAft>
                      </a:pPr>
                      <a:r>
                        <a:rPr lang="es-ES_tradnl" sz="1600" dirty="0">
                          <a:solidFill>
                            <a:schemeClr val="tx1"/>
                          </a:solidFill>
                          <a:effectLst/>
                        </a:rPr>
                        <a:t>  </a:t>
                      </a:r>
                      <a:endParaRPr lang="es-MX" sz="1600" dirty="0" smtClean="0">
                        <a:solidFill>
                          <a:schemeClr val="tx1"/>
                        </a:solidFill>
                        <a:effectLst/>
                      </a:endParaRPr>
                    </a:p>
                    <a:p>
                      <a:pPr>
                        <a:spcAft>
                          <a:spcPts val="0"/>
                        </a:spcAft>
                      </a:pPr>
                      <a:r>
                        <a:rPr lang="es-ES_tradnl" sz="1600" dirty="0" smtClean="0">
                          <a:solidFill>
                            <a:schemeClr val="tx1"/>
                          </a:solidFill>
                          <a:effectLst/>
                          <a:highlight>
                            <a:srgbClr val="00FF00"/>
                          </a:highlight>
                        </a:rPr>
                        <a:t>Crónica </a:t>
                      </a:r>
                      <a:r>
                        <a:rPr lang="es-ES_tradnl" sz="1600" dirty="0">
                          <a:solidFill>
                            <a:schemeClr val="tx1"/>
                          </a:solidFill>
                          <a:effectLst/>
                          <a:highlight>
                            <a:srgbClr val="00FF00"/>
                          </a:highlight>
                        </a:rPr>
                        <a:t>antigua</a:t>
                      </a:r>
                      <a:r>
                        <a:rPr lang="es-ES_tradnl" sz="1600" dirty="0">
                          <a:solidFill>
                            <a:schemeClr val="tx1"/>
                          </a:solidFill>
                          <a:effectLst/>
                        </a:rPr>
                        <a:t> </a:t>
                      </a:r>
                      <a:endParaRPr lang="es-MX" sz="1600" dirty="0">
                        <a:solidFill>
                          <a:schemeClr val="tx1"/>
                        </a:solidFill>
                        <a:effectLst/>
                      </a:endParaRPr>
                    </a:p>
                    <a:p>
                      <a:pPr>
                        <a:spcAft>
                          <a:spcPts val="0"/>
                        </a:spcAft>
                      </a:pPr>
                      <a:endParaRPr lang="es-ES_tradnl" sz="1600" dirty="0" smtClean="0">
                        <a:solidFill>
                          <a:schemeClr val="tx1"/>
                        </a:solidFill>
                        <a:effectLst/>
                      </a:endParaRPr>
                    </a:p>
                    <a:p>
                      <a:pPr>
                        <a:spcAft>
                          <a:spcPts val="0"/>
                        </a:spcAft>
                      </a:pPr>
                      <a:r>
                        <a:rPr lang="es-ES_tradnl" sz="1600" dirty="0">
                          <a:solidFill>
                            <a:schemeClr val="tx1"/>
                          </a:solidFill>
                          <a:effectLst/>
                        </a:rPr>
                        <a:t> </a:t>
                      </a:r>
                      <a:endParaRPr lang="es-MX" sz="1600" dirty="0">
                        <a:solidFill>
                          <a:schemeClr val="tx1"/>
                        </a:solidFill>
                        <a:effectLst/>
                      </a:endParaRPr>
                    </a:p>
                    <a:p>
                      <a:pPr>
                        <a:spcAft>
                          <a:spcPts val="0"/>
                        </a:spcAft>
                      </a:pPr>
                      <a:r>
                        <a:rPr lang="es-ES_tradnl" sz="1600" dirty="0">
                          <a:solidFill>
                            <a:schemeClr val="tx1"/>
                          </a:solidFill>
                          <a:effectLst/>
                          <a:highlight>
                            <a:srgbClr val="00FF00"/>
                          </a:highlight>
                        </a:rPr>
                        <a:t>Crónica moderna (periodística)</a:t>
                      </a:r>
                      <a:r>
                        <a:rPr lang="es-ES_tradnl" sz="1600" dirty="0">
                          <a:solidFill>
                            <a:schemeClr val="tx1"/>
                          </a:solidFill>
                          <a:effectLst/>
                        </a:rPr>
                        <a:t> </a:t>
                      </a:r>
                      <a:endParaRPr lang="es-MX" sz="1600" dirty="0">
                        <a:solidFill>
                          <a:schemeClr val="tx1"/>
                        </a:solidFill>
                        <a:effectLst/>
                        <a:latin typeface="Times New Roman"/>
                        <a:ea typeface="Calibri"/>
                      </a:endParaRPr>
                    </a:p>
                  </a:txBody>
                  <a:tcPr marL="61718" marR="61718" marT="0" marB="0">
                    <a:noFill/>
                  </a:tcPr>
                </a:tc>
              </a:tr>
              <a:tr h="701057">
                <a:tc>
                  <a:txBody>
                    <a:bodyPr/>
                    <a:lstStyle/>
                    <a:p>
                      <a:pPr>
                        <a:spcAft>
                          <a:spcPts val="0"/>
                        </a:spcAft>
                      </a:pPr>
                      <a:r>
                        <a:rPr lang="es-ES_tradnl" sz="1600" dirty="0">
                          <a:solidFill>
                            <a:schemeClr val="tx1"/>
                          </a:solidFill>
                          <a:effectLst/>
                        </a:rPr>
                        <a:t> </a:t>
                      </a:r>
                      <a:endParaRPr lang="es-MX" sz="1600" dirty="0">
                        <a:solidFill>
                          <a:schemeClr val="tx1"/>
                        </a:solidFill>
                        <a:effectLst/>
                      </a:endParaRPr>
                    </a:p>
                    <a:p>
                      <a:pPr>
                        <a:spcAft>
                          <a:spcPts val="0"/>
                        </a:spcAft>
                      </a:pPr>
                      <a:r>
                        <a:rPr lang="es-ES_tradnl" sz="1600" dirty="0">
                          <a:solidFill>
                            <a:schemeClr val="tx1"/>
                          </a:solidFill>
                          <a:effectLst/>
                        </a:rPr>
                        <a:t> </a:t>
                      </a:r>
                      <a:endParaRPr lang="es-MX" sz="1600" dirty="0">
                        <a:solidFill>
                          <a:schemeClr val="tx1"/>
                        </a:solidFill>
                        <a:effectLst/>
                      </a:endParaRPr>
                    </a:p>
                    <a:p>
                      <a:pPr>
                        <a:spcAft>
                          <a:spcPts val="0"/>
                        </a:spcAft>
                      </a:pPr>
                      <a:r>
                        <a:rPr lang="es-ES_tradnl" sz="1600" dirty="0">
                          <a:solidFill>
                            <a:schemeClr val="tx1"/>
                          </a:solidFill>
                          <a:effectLst/>
                        </a:rPr>
                        <a:t> </a:t>
                      </a:r>
                      <a:endParaRPr lang="es-MX" sz="1600" dirty="0">
                        <a:solidFill>
                          <a:schemeClr val="tx1"/>
                        </a:solidFill>
                        <a:effectLst/>
                      </a:endParaRPr>
                    </a:p>
                    <a:p>
                      <a:pPr>
                        <a:spcAft>
                          <a:spcPts val="0"/>
                        </a:spcAft>
                      </a:pPr>
                      <a:r>
                        <a:rPr lang="es-ES_tradnl" sz="1600" dirty="0">
                          <a:solidFill>
                            <a:schemeClr val="tx1"/>
                          </a:solidFill>
                          <a:effectLst/>
                        </a:rPr>
                        <a:t> </a:t>
                      </a:r>
                      <a:endParaRPr lang="es-MX" sz="1600" dirty="0">
                        <a:solidFill>
                          <a:schemeClr val="tx1"/>
                        </a:solidFill>
                        <a:effectLst/>
                      </a:endParaRPr>
                    </a:p>
                    <a:p>
                      <a:pPr>
                        <a:spcAft>
                          <a:spcPts val="0"/>
                        </a:spcAft>
                      </a:pPr>
                      <a:r>
                        <a:rPr lang="es-ES_tradnl" sz="1600" dirty="0">
                          <a:solidFill>
                            <a:schemeClr val="tx1"/>
                          </a:solidFill>
                          <a:effectLst/>
                        </a:rPr>
                        <a:t> </a:t>
                      </a:r>
                      <a:endParaRPr lang="es-MX" sz="1600" dirty="0">
                        <a:solidFill>
                          <a:schemeClr val="tx1"/>
                        </a:solidFill>
                        <a:effectLst/>
                      </a:endParaRPr>
                    </a:p>
                    <a:p>
                      <a:pPr>
                        <a:spcAft>
                          <a:spcPts val="0"/>
                        </a:spcAft>
                      </a:pPr>
                      <a:r>
                        <a:rPr lang="es-ES_tradnl" sz="1600" dirty="0">
                          <a:solidFill>
                            <a:schemeClr val="tx1"/>
                          </a:solidFill>
                          <a:effectLst/>
                        </a:rPr>
                        <a:t> </a:t>
                      </a:r>
                      <a:endParaRPr lang="es-MX" sz="1600" dirty="0">
                        <a:solidFill>
                          <a:schemeClr val="tx1"/>
                        </a:solidFill>
                        <a:effectLst/>
                        <a:latin typeface="Times New Roman"/>
                        <a:ea typeface="Calibri"/>
                      </a:endParaRPr>
                    </a:p>
                  </a:txBody>
                  <a:tcPr marL="61718" marR="61718" marT="0" marB="0">
                    <a:noFill/>
                  </a:tcPr>
                </a:tc>
                <a:tc>
                  <a:txBody>
                    <a:bodyPr/>
                    <a:lstStyle/>
                    <a:p>
                      <a:pPr>
                        <a:spcAft>
                          <a:spcPts val="0"/>
                        </a:spcAft>
                      </a:pPr>
                      <a:endParaRPr lang="es-MX" sz="1600" dirty="0">
                        <a:solidFill>
                          <a:schemeClr val="tx1"/>
                        </a:solidFill>
                        <a:effectLst/>
                        <a:latin typeface="Times New Roman"/>
                        <a:ea typeface="Calibri"/>
                      </a:endParaRPr>
                    </a:p>
                  </a:txBody>
                  <a:tcPr marL="61718" marR="61718" marT="0" marB="0">
                    <a:noFill/>
                  </a:tcPr>
                </a:tc>
                <a:tc>
                  <a:txBody>
                    <a:bodyPr/>
                    <a:lstStyle/>
                    <a:p>
                      <a:pPr>
                        <a:spcAft>
                          <a:spcPts val="0"/>
                        </a:spcAft>
                      </a:pPr>
                      <a:endParaRPr lang="es-MX" sz="1600" dirty="0">
                        <a:solidFill>
                          <a:schemeClr val="tx1"/>
                        </a:solidFill>
                        <a:effectLst/>
                        <a:latin typeface="Times New Roman"/>
                        <a:ea typeface="Calibri"/>
                      </a:endParaRPr>
                    </a:p>
                  </a:txBody>
                  <a:tcPr marL="61718" marR="61718" marT="0" marB="0">
                    <a:noFill/>
                  </a:tcPr>
                </a:tc>
                <a:tc>
                  <a:txBody>
                    <a:bodyPr/>
                    <a:lstStyle/>
                    <a:p>
                      <a:pPr>
                        <a:spcAft>
                          <a:spcPts val="0"/>
                        </a:spcAft>
                      </a:pPr>
                      <a:r>
                        <a:rPr lang="es-ES_tradnl" sz="1600" dirty="0">
                          <a:solidFill>
                            <a:schemeClr val="tx1"/>
                          </a:solidFill>
                          <a:effectLst/>
                        </a:rPr>
                        <a:t> </a:t>
                      </a:r>
                      <a:endParaRPr lang="es-MX" sz="1600" dirty="0">
                        <a:solidFill>
                          <a:schemeClr val="tx1"/>
                        </a:solidFill>
                        <a:effectLst/>
                        <a:latin typeface="Times New Roman"/>
                        <a:ea typeface="Calibri"/>
                      </a:endParaRPr>
                    </a:p>
                  </a:txBody>
                  <a:tcPr marL="61718" marR="61718" marT="0" marB="0">
                    <a:noFill/>
                  </a:tcPr>
                </a:tc>
              </a:tr>
              <a:tr h="181524">
                <a:tc>
                  <a:txBody>
                    <a:bodyPr/>
                    <a:lstStyle/>
                    <a:p>
                      <a:pPr>
                        <a:spcAft>
                          <a:spcPts val="0"/>
                        </a:spcAft>
                      </a:pPr>
                      <a:r>
                        <a:rPr lang="es-ES_tradnl" sz="1000">
                          <a:effectLst/>
                        </a:rPr>
                        <a:t> </a:t>
                      </a:r>
                      <a:endParaRPr lang="es-MX" sz="1100">
                        <a:effectLst/>
                        <a:latin typeface="Times New Roman"/>
                        <a:ea typeface="Calibri"/>
                      </a:endParaRPr>
                    </a:p>
                  </a:txBody>
                  <a:tcPr marL="61718" marR="61718" marT="0" marB="0">
                    <a:noFill/>
                  </a:tcPr>
                </a:tc>
                <a:tc>
                  <a:txBody>
                    <a:bodyPr/>
                    <a:lstStyle/>
                    <a:p>
                      <a:pPr>
                        <a:spcAft>
                          <a:spcPts val="0"/>
                        </a:spcAft>
                      </a:pPr>
                      <a:endParaRPr lang="es-MX" sz="1100" dirty="0">
                        <a:effectLst/>
                        <a:latin typeface="Times New Roman"/>
                        <a:ea typeface="Calibri"/>
                      </a:endParaRPr>
                    </a:p>
                  </a:txBody>
                  <a:tcPr marL="61718" marR="61718" marT="0" marB="0">
                    <a:noFill/>
                  </a:tcPr>
                </a:tc>
                <a:tc>
                  <a:txBody>
                    <a:bodyPr/>
                    <a:lstStyle/>
                    <a:p>
                      <a:pPr>
                        <a:spcAft>
                          <a:spcPts val="0"/>
                        </a:spcAft>
                      </a:pPr>
                      <a:endParaRPr lang="es-MX" sz="1100" dirty="0">
                        <a:effectLst/>
                        <a:latin typeface="Times New Roman"/>
                        <a:ea typeface="Calibri"/>
                      </a:endParaRPr>
                    </a:p>
                  </a:txBody>
                  <a:tcPr marL="61718" marR="61718" marT="0" marB="0">
                    <a:noFill/>
                  </a:tcPr>
                </a:tc>
                <a:tc>
                  <a:txBody>
                    <a:bodyPr/>
                    <a:lstStyle/>
                    <a:p>
                      <a:pPr>
                        <a:spcAft>
                          <a:spcPts val="0"/>
                        </a:spcAft>
                      </a:pPr>
                      <a:r>
                        <a:rPr lang="es-ES_tradnl" sz="1000" dirty="0">
                          <a:effectLst/>
                        </a:rPr>
                        <a:t> </a:t>
                      </a:r>
                      <a:endParaRPr lang="es-MX" sz="1100" dirty="0">
                        <a:effectLst/>
                        <a:latin typeface="Times New Roman"/>
                        <a:ea typeface="Calibri"/>
                      </a:endParaRPr>
                    </a:p>
                  </a:txBody>
                  <a:tcPr marL="61718" marR="61718" marT="0" marB="0">
                    <a:noFill/>
                  </a:tcPr>
                </a:tc>
              </a:tr>
              <a:tr h="110166">
                <a:tc>
                  <a:txBody>
                    <a:bodyPr/>
                    <a:lstStyle/>
                    <a:p>
                      <a:pPr>
                        <a:spcAft>
                          <a:spcPts val="0"/>
                        </a:spcAft>
                      </a:pPr>
                      <a:r>
                        <a:rPr lang="es-ES_tradnl" sz="1000">
                          <a:effectLst/>
                        </a:rPr>
                        <a:t> </a:t>
                      </a:r>
                      <a:endParaRPr lang="es-MX" sz="1100">
                        <a:effectLst/>
                        <a:latin typeface="Times New Roman"/>
                        <a:ea typeface="Calibri"/>
                      </a:endParaRPr>
                    </a:p>
                  </a:txBody>
                  <a:tcPr marL="61718" marR="61718" marT="0" marB="0">
                    <a:noFill/>
                  </a:tcPr>
                </a:tc>
                <a:tc>
                  <a:txBody>
                    <a:bodyPr/>
                    <a:lstStyle/>
                    <a:p>
                      <a:pPr>
                        <a:spcAft>
                          <a:spcPts val="0"/>
                        </a:spcAft>
                      </a:pPr>
                      <a:endParaRPr lang="es-MX" sz="1100" dirty="0">
                        <a:effectLst/>
                        <a:latin typeface="Times New Roman"/>
                        <a:ea typeface="Calibri"/>
                      </a:endParaRPr>
                    </a:p>
                  </a:txBody>
                  <a:tcPr marL="61718" marR="61718" marT="0" marB="0">
                    <a:noFill/>
                  </a:tcPr>
                </a:tc>
                <a:tc>
                  <a:txBody>
                    <a:bodyPr/>
                    <a:lstStyle/>
                    <a:p>
                      <a:pPr>
                        <a:spcAft>
                          <a:spcPts val="0"/>
                        </a:spcAft>
                      </a:pPr>
                      <a:endParaRPr lang="es-MX" sz="1100" dirty="0">
                        <a:effectLst/>
                        <a:latin typeface="Times New Roman"/>
                        <a:ea typeface="Calibri"/>
                      </a:endParaRPr>
                    </a:p>
                  </a:txBody>
                  <a:tcPr marL="61718" marR="61718" marT="0" marB="0">
                    <a:noFill/>
                  </a:tcPr>
                </a:tc>
                <a:tc>
                  <a:txBody>
                    <a:bodyPr/>
                    <a:lstStyle/>
                    <a:p>
                      <a:pPr>
                        <a:spcAft>
                          <a:spcPts val="0"/>
                        </a:spcAft>
                      </a:pPr>
                      <a:r>
                        <a:rPr lang="es-ES_tradnl" sz="1000" dirty="0">
                          <a:effectLst/>
                        </a:rPr>
                        <a:t> </a:t>
                      </a:r>
                      <a:endParaRPr lang="es-MX" sz="1100" dirty="0">
                        <a:effectLst/>
                        <a:latin typeface="Times New Roman"/>
                        <a:ea typeface="Calibri"/>
                      </a:endParaRPr>
                    </a:p>
                  </a:txBody>
                  <a:tcPr marL="61718" marR="61718" marT="0" marB="0">
                    <a:noFill/>
                  </a:tcPr>
                </a:tc>
              </a:tr>
            </a:tbl>
          </a:graphicData>
        </a:graphic>
      </p:graphicFrame>
      <p:sp>
        <p:nvSpPr>
          <p:cNvPr id="7" name="AutoShape 3"/>
          <p:cNvSpPr>
            <a:spLocks/>
          </p:cNvSpPr>
          <p:nvPr/>
        </p:nvSpPr>
        <p:spPr bwMode="auto">
          <a:xfrm>
            <a:off x="4368389" y="1712278"/>
            <a:ext cx="563651" cy="1716722"/>
          </a:xfrm>
          <a:prstGeom prst="leftBrace">
            <a:avLst>
              <a:gd name="adj1" fmla="val 97222"/>
              <a:gd name="adj2" fmla="val 207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Rectangle 9"/>
          <p:cNvSpPr>
            <a:spLocks noChangeArrowheads="1"/>
          </p:cNvSpPr>
          <p:nvPr/>
        </p:nvSpPr>
        <p:spPr bwMode="auto">
          <a:xfrm>
            <a:off x="1475656" y="576425"/>
            <a:ext cx="640871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altLang="es-MX" sz="2000" b="1" i="0" u="none" strike="noStrike" cap="none" normalizeH="0" baseline="0" dirty="0" smtClean="0">
                <a:ln>
                  <a:noFill/>
                </a:ln>
                <a:solidFill>
                  <a:schemeClr val="tx1"/>
                </a:solidFill>
                <a:effectLst/>
                <a:ea typeface="Meiryo"/>
                <a:cs typeface="Leelawadee UI Semilight" pitchFamily="34" charset="-34"/>
              </a:rPr>
              <a:t>Cuadro guía: Géneros NO FICCIONALES</a:t>
            </a:r>
            <a:endParaRPr kumimoji="0" lang="es-MX" altLang="es-MX" sz="2000" b="0" i="0" u="none" strike="noStrike" cap="none" normalizeH="0" baseline="0" dirty="0" smtClean="0">
              <a:ln>
                <a:noFill/>
              </a:ln>
              <a:solidFill>
                <a:schemeClr val="tx1"/>
              </a:solidFill>
              <a:effectLs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MX" altLang="es-MX" sz="2000" b="0" i="0" u="none" strike="noStrike" cap="none" normalizeH="0" baseline="0" dirty="0" smtClean="0">
              <a:ln>
                <a:noFill/>
              </a:ln>
              <a:solidFill>
                <a:schemeClr val="tx1"/>
              </a:solidFill>
              <a:effectLst/>
              <a:cs typeface="Arial" pitchFamily="34" charset="0"/>
            </a:endParaRPr>
          </a:p>
        </p:txBody>
      </p:sp>
      <p:sp>
        <p:nvSpPr>
          <p:cNvPr id="17" name="AutoShape 3"/>
          <p:cNvSpPr>
            <a:spLocks/>
          </p:cNvSpPr>
          <p:nvPr/>
        </p:nvSpPr>
        <p:spPr bwMode="auto">
          <a:xfrm>
            <a:off x="5868144" y="2180878"/>
            <a:ext cx="436602" cy="816074"/>
          </a:xfrm>
          <a:prstGeom prst="leftBrace">
            <a:avLst>
              <a:gd name="adj1" fmla="val 97222"/>
              <a:gd name="adj2" fmla="val 8303"/>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aphicFrame>
        <p:nvGraphicFramePr>
          <p:cNvPr id="19" name="18 Tabla"/>
          <p:cNvGraphicFramePr>
            <a:graphicFrameLocks noGrp="1"/>
          </p:cNvGraphicFramePr>
          <p:nvPr>
            <p:extLst>
              <p:ext uri="{D42A27DB-BD31-4B8C-83A1-F6EECF244321}">
                <p14:modId xmlns:p14="http://schemas.microsoft.com/office/powerpoint/2010/main" val="3957909260"/>
              </p:ext>
            </p:extLst>
          </p:nvPr>
        </p:nvGraphicFramePr>
        <p:xfrm>
          <a:off x="2779774" y="4318570"/>
          <a:ext cx="3800475" cy="2164080"/>
        </p:xfrm>
        <a:graphic>
          <a:graphicData uri="http://schemas.openxmlformats.org/drawingml/2006/table">
            <a:tbl>
              <a:tblPr firstRow="1" firstCol="1" bandRow="1">
                <a:tableStyleId>{5C22544A-7EE6-4342-B048-85BDC9FD1C3A}</a:tableStyleId>
              </a:tblPr>
              <a:tblGrid>
                <a:gridCol w="1899920"/>
                <a:gridCol w="1900555"/>
              </a:tblGrid>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sz="1600" dirty="0" smtClean="0">
                        <a:solidFill>
                          <a:schemeClr val="tx1"/>
                        </a:solidFill>
                        <a:effectLs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ES_tradnl" sz="1600" dirty="0" smtClean="0">
                        <a:solidFill>
                          <a:schemeClr val="tx1"/>
                        </a:solidFill>
                        <a:effectLst/>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600" dirty="0" smtClean="0">
                          <a:solidFill>
                            <a:schemeClr val="tx1"/>
                          </a:solidFill>
                          <a:effectLst/>
                        </a:rPr>
                        <a:t>Géneros periodísticos </a:t>
                      </a:r>
                      <a:endParaRPr lang="es-MX" sz="1600" dirty="0" smtClean="0">
                        <a:solidFill>
                          <a:schemeClr val="tx1"/>
                        </a:solidFill>
                        <a:effectLst/>
                        <a:latin typeface="Times New Roman"/>
                        <a:ea typeface="Calibri"/>
                      </a:endParaRPr>
                    </a:p>
                    <a:p>
                      <a:pPr>
                        <a:spcAft>
                          <a:spcPts val="0"/>
                        </a:spcAft>
                      </a:pPr>
                      <a:endParaRPr lang="es-MX" sz="1600" dirty="0">
                        <a:solidFill>
                          <a:schemeClr val="tx1"/>
                        </a:solidFill>
                        <a:effectLst/>
                        <a:latin typeface="Times New Roman"/>
                        <a:ea typeface="Calibri"/>
                      </a:endParaRPr>
                    </a:p>
                  </a:txBody>
                  <a:tcPr marL="68580" marR="68580" marT="0" marB="0">
                    <a:noFill/>
                  </a:tcPr>
                </a:tc>
                <a:tc>
                  <a:txBody>
                    <a:bodyPr/>
                    <a:lstStyle/>
                    <a:p>
                      <a:pPr>
                        <a:spcAft>
                          <a:spcPts val="0"/>
                        </a:spcAft>
                      </a:pPr>
                      <a:endParaRPr lang="es-ES_tradnl" sz="1600" b="0" dirty="0" smtClean="0">
                        <a:solidFill>
                          <a:schemeClr val="tx1"/>
                        </a:solidFill>
                        <a:effectLst/>
                        <a:highlight>
                          <a:srgbClr val="00FF00"/>
                        </a:highlight>
                      </a:endParaRPr>
                    </a:p>
                    <a:p>
                      <a:pPr>
                        <a:spcAft>
                          <a:spcPts val="0"/>
                        </a:spcAft>
                      </a:pPr>
                      <a:r>
                        <a:rPr lang="es-ES_tradnl" sz="1600" b="0" dirty="0" smtClean="0">
                          <a:solidFill>
                            <a:schemeClr val="tx1"/>
                          </a:solidFill>
                          <a:effectLst/>
                          <a:highlight>
                            <a:srgbClr val="00FF00"/>
                          </a:highlight>
                        </a:rPr>
                        <a:t>Noticia</a:t>
                      </a:r>
                      <a:r>
                        <a:rPr lang="es-ES_tradnl" sz="1600" b="0" dirty="0" smtClean="0">
                          <a:solidFill>
                            <a:schemeClr val="tx1"/>
                          </a:solidFill>
                          <a:effectLst/>
                        </a:rPr>
                        <a:t> </a:t>
                      </a: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600" b="0" dirty="0" smtClean="0">
                          <a:solidFill>
                            <a:schemeClr val="tx1"/>
                          </a:solidFill>
                          <a:effectLst/>
                          <a:highlight>
                            <a:srgbClr val="00FF00"/>
                          </a:highlight>
                        </a:rPr>
                        <a:t>Crónica </a:t>
                      </a:r>
                      <a:endParaRPr lang="es-MX" sz="1600" b="0" dirty="0" smtClean="0">
                        <a:solidFill>
                          <a:schemeClr val="tx1"/>
                        </a:solidFill>
                        <a:effectLst/>
                        <a:latin typeface="Times New Roman"/>
                        <a:ea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1600" b="0" dirty="0" smtClean="0">
                          <a:solidFill>
                            <a:schemeClr val="tx1"/>
                          </a:solidFill>
                          <a:effectLst/>
                          <a:highlight>
                            <a:srgbClr val="00FF00"/>
                          </a:highlight>
                        </a:rPr>
                        <a:t>Reportaje</a:t>
                      </a:r>
                      <a:endParaRPr lang="es-MX" sz="1600" b="0" dirty="0" smtClean="0">
                        <a:solidFill>
                          <a:schemeClr val="tx1"/>
                        </a:solidFill>
                        <a:effectLst/>
                        <a:latin typeface="Times New Roman"/>
                        <a:ea typeface="Calibri"/>
                      </a:endParaRPr>
                    </a:p>
                    <a:p>
                      <a:pPr>
                        <a:spcAft>
                          <a:spcPts val="0"/>
                        </a:spcAft>
                      </a:pPr>
                      <a:endParaRPr lang="es-MX" sz="1600" b="0" dirty="0">
                        <a:solidFill>
                          <a:schemeClr val="tx1"/>
                        </a:solidFill>
                        <a:effectLst/>
                        <a:latin typeface="Times New Roman"/>
                        <a:ea typeface="Calibri"/>
                      </a:endParaRPr>
                    </a:p>
                  </a:txBody>
                  <a:tcPr marL="68580" marR="68580" marT="0" marB="0">
                    <a:noFill/>
                  </a:tcPr>
                </a:tc>
              </a:tr>
              <a:tr h="0">
                <a:tc>
                  <a:txBody>
                    <a:bodyPr/>
                    <a:lstStyle/>
                    <a:p>
                      <a:pPr>
                        <a:spcAft>
                          <a:spcPts val="0"/>
                        </a:spcAft>
                      </a:pPr>
                      <a:r>
                        <a:rPr lang="es-ES_tradnl" sz="1600" dirty="0">
                          <a:solidFill>
                            <a:schemeClr val="tx1"/>
                          </a:solidFill>
                          <a:effectLst/>
                        </a:rPr>
                        <a:t> </a:t>
                      </a:r>
                      <a:endParaRPr lang="es-MX" sz="1600" dirty="0">
                        <a:solidFill>
                          <a:schemeClr val="tx1"/>
                        </a:solidFill>
                        <a:effectLst/>
                        <a:latin typeface="Times New Roman"/>
                        <a:ea typeface="Calibri"/>
                      </a:endParaRPr>
                    </a:p>
                  </a:txBody>
                  <a:tcPr marL="68580" marR="68580" marT="0" marB="0">
                    <a:noFill/>
                  </a:tcPr>
                </a:tc>
                <a:tc>
                  <a:txBody>
                    <a:bodyPr/>
                    <a:lstStyle/>
                    <a:p>
                      <a:pPr>
                        <a:spcAft>
                          <a:spcPts val="0"/>
                        </a:spcAft>
                      </a:pPr>
                      <a:endParaRPr lang="es-MX" sz="1600" dirty="0">
                        <a:solidFill>
                          <a:schemeClr val="tx1"/>
                        </a:solidFill>
                        <a:effectLst/>
                        <a:latin typeface="Times New Roman"/>
                        <a:ea typeface="Calibri"/>
                      </a:endParaRPr>
                    </a:p>
                  </a:txBody>
                  <a:tcPr marL="68580" marR="68580" marT="0" marB="0">
                    <a:noFill/>
                  </a:tcPr>
                </a:tc>
              </a:tr>
              <a:tr h="0">
                <a:tc>
                  <a:txBody>
                    <a:bodyPr/>
                    <a:lstStyle/>
                    <a:p>
                      <a:pPr>
                        <a:spcAft>
                          <a:spcPts val="0"/>
                        </a:spcAft>
                      </a:pPr>
                      <a:endParaRPr lang="es-MX" sz="1600" dirty="0">
                        <a:solidFill>
                          <a:schemeClr val="tx1"/>
                        </a:solidFill>
                        <a:effectLst/>
                        <a:latin typeface="Times New Roman"/>
                        <a:ea typeface="Calibri"/>
                      </a:endParaRPr>
                    </a:p>
                  </a:txBody>
                  <a:tcPr marL="68580" marR="68580" marT="0" marB="0">
                    <a:noFill/>
                  </a:tcPr>
                </a:tc>
                <a:tc>
                  <a:txBody>
                    <a:bodyPr/>
                    <a:lstStyle/>
                    <a:p>
                      <a:pPr>
                        <a:spcAft>
                          <a:spcPts val="0"/>
                        </a:spcAft>
                      </a:pPr>
                      <a:endParaRPr lang="es-MX" sz="1600" dirty="0">
                        <a:solidFill>
                          <a:schemeClr val="tx1"/>
                        </a:solidFill>
                        <a:effectLst/>
                        <a:latin typeface="Times New Roman"/>
                        <a:ea typeface="Calibri"/>
                      </a:endParaRPr>
                    </a:p>
                  </a:txBody>
                  <a:tcPr marL="68580" marR="68580" marT="0" marB="0">
                    <a:noFill/>
                  </a:tcPr>
                </a:tc>
              </a:tr>
              <a:tr h="0">
                <a:tc>
                  <a:txBody>
                    <a:bodyPr/>
                    <a:lstStyle/>
                    <a:p>
                      <a:pPr>
                        <a:spcAft>
                          <a:spcPts val="0"/>
                        </a:spcAft>
                      </a:pPr>
                      <a:r>
                        <a:rPr lang="es-ES_tradnl" sz="1100">
                          <a:solidFill>
                            <a:schemeClr val="tx1"/>
                          </a:solidFill>
                          <a:effectLst/>
                        </a:rPr>
                        <a:t> </a:t>
                      </a:r>
                      <a:endParaRPr lang="es-MX" sz="1200">
                        <a:solidFill>
                          <a:schemeClr val="tx1"/>
                        </a:solidFill>
                        <a:effectLst/>
                        <a:latin typeface="Times New Roman"/>
                        <a:ea typeface="Calibri"/>
                      </a:endParaRPr>
                    </a:p>
                  </a:txBody>
                  <a:tcPr marL="68580" marR="68580" marT="0" marB="0">
                    <a:noFill/>
                  </a:tcPr>
                </a:tc>
                <a:tc>
                  <a:txBody>
                    <a:bodyPr/>
                    <a:lstStyle/>
                    <a:p>
                      <a:endParaRPr lang="es-MX" dirty="0"/>
                    </a:p>
                  </a:txBody>
                  <a:tcPr marL="68580" marR="68580" marT="0" marB="0">
                    <a:noFill/>
                  </a:tcPr>
                </a:tc>
              </a:tr>
              <a:tr h="0">
                <a:tc>
                  <a:txBody>
                    <a:bodyPr/>
                    <a:lstStyle/>
                    <a:p>
                      <a:pPr>
                        <a:spcAft>
                          <a:spcPts val="0"/>
                        </a:spcAft>
                      </a:pPr>
                      <a:r>
                        <a:rPr lang="es-ES_tradnl" sz="1100">
                          <a:solidFill>
                            <a:schemeClr val="tx1"/>
                          </a:solidFill>
                          <a:effectLst/>
                        </a:rPr>
                        <a:t> </a:t>
                      </a:r>
                      <a:endParaRPr lang="es-MX" sz="1200">
                        <a:solidFill>
                          <a:schemeClr val="tx1"/>
                        </a:solidFill>
                        <a:effectLst/>
                        <a:latin typeface="Times New Roman"/>
                        <a:ea typeface="Calibri"/>
                      </a:endParaRPr>
                    </a:p>
                  </a:txBody>
                  <a:tcPr marL="68580" marR="68580" marT="0" marB="0">
                    <a:noFill/>
                  </a:tcPr>
                </a:tc>
                <a:tc>
                  <a:txBody>
                    <a:bodyPr/>
                    <a:lstStyle/>
                    <a:p>
                      <a:pPr>
                        <a:spcAft>
                          <a:spcPts val="0"/>
                        </a:spcAft>
                      </a:pPr>
                      <a:endParaRPr lang="es-MX" sz="1200" dirty="0">
                        <a:solidFill>
                          <a:schemeClr val="tx1"/>
                        </a:solidFill>
                        <a:effectLst/>
                        <a:latin typeface="Times New Roman"/>
                        <a:ea typeface="Calibri"/>
                      </a:endParaRPr>
                    </a:p>
                  </a:txBody>
                  <a:tcPr marL="68580" marR="68580" marT="0" marB="0">
                    <a:noFill/>
                  </a:tcPr>
                </a:tc>
              </a:tr>
            </a:tbl>
          </a:graphicData>
        </a:graphic>
      </p:graphicFrame>
      <p:sp>
        <p:nvSpPr>
          <p:cNvPr id="20" name="AutoShape 12"/>
          <p:cNvSpPr>
            <a:spLocks/>
          </p:cNvSpPr>
          <p:nvPr/>
        </p:nvSpPr>
        <p:spPr bwMode="auto">
          <a:xfrm>
            <a:off x="3851921" y="4581128"/>
            <a:ext cx="828092" cy="720080"/>
          </a:xfrm>
          <a:prstGeom prst="leftBrace">
            <a:avLst>
              <a:gd name="adj1" fmla="val 75292"/>
              <a:gd name="adj2" fmla="val 48969"/>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18255396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11560" y="332656"/>
            <a:ext cx="7772400" cy="1470025"/>
          </a:xfrm>
        </p:spPr>
        <p:txBody>
          <a:bodyPr>
            <a:normAutofit fontScale="90000"/>
          </a:bodyPr>
          <a:lstStyle/>
          <a:p>
            <a:r>
              <a:rPr lang="es-ES_tradnl" b="1" dirty="0" smtClean="0"/>
              <a:t>1.3. </a:t>
            </a:r>
            <a:r>
              <a:rPr lang="es-ES_tradnl" b="1" dirty="0"/>
              <a:t>Problemas teóricos en torno a </a:t>
            </a:r>
            <a:r>
              <a:rPr lang="es-ES_tradnl" b="1" dirty="0" smtClean="0"/>
              <a:t>la </a:t>
            </a:r>
            <a:r>
              <a:rPr lang="es-ES_tradnl" b="1" dirty="0"/>
              <a:t>no ficción</a:t>
            </a:r>
            <a:r>
              <a:rPr lang="es-MX" dirty="0"/>
              <a:t/>
            </a:r>
            <a:br>
              <a:rPr lang="es-MX" dirty="0"/>
            </a:br>
            <a:endParaRPr lang="es-MX" dirty="0"/>
          </a:p>
        </p:txBody>
      </p:sp>
      <p:sp>
        <p:nvSpPr>
          <p:cNvPr id="2" name="AutoShape 2" descr="Resultado de imagen para teoria"/>
          <p:cNvSpPr>
            <a:spLocks noChangeAspect="1" noChangeArrowheads="1"/>
          </p:cNvSpPr>
          <p:nvPr/>
        </p:nvSpPr>
        <p:spPr bwMode="auto">
          <a:xfrm>
            <a:off x="155575" y="-2179638"/>
            <a:ext cx="4391025" cy="45529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14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3050820"/>
            <a:ext cx="3312368" cy="30319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descr="Resultado de imagen para problemas teóric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0002" y="1516837"/>
            <a:ext cx="4000500" cy="2952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01845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b="1" dirty="0" smtClean="0"/>
              <a:t>Pregunta grupal: </a:t>
            </a:r>
            <a:r>
              <a:rPr lang="es-MX" dirty="0"/>
              <a:t/>
            </a:r>
            <a:br>
              <a:rPr lang="es-MX" dirty="0"/>
            </a:br>
            <a:endParaRPr lang="es-MX" dirty="0"/>
          </a:p>
        </p:txBody>
      </p:sp>
      <p:sp>
        <p:nvSpPr>
          <p:cNvPr id="3" name="2 Marcador de contenido"/>
          <p:cNvSpPr>
            <a:spLocks noGrp="1"/>
          </p:cNvSpPr>
          <p:nvPr>
            <p:ph idx="1"/>
          </p:nvPr>
        </p:nvSpPr>
        <p:spPr/>
        <p:txBody>
          <a:bodyPr/>
          <a:lstStyle/>
          <a:p>
            <a:pPr marL="0" indent="0" algn="just">
              <a:buNone/>
            </a:pPr>
            <a:r>
              <a:rPr lang="es-ES_tradnl" dirty="0" smtClean="0"/>
              <a:t>a</a:t>
            </a:r>
            <a:r>
              <a:rPr lang="es-ES_tradnl" dirty="0"/>
              <a:t>) Si un texto es de </a:t>
            </a:r>
            <a:r>
              <a:rPr lang="es-ES_tradnl" u="sng" dirty="0"/>
              <a:t>no ficción</a:t>
            </a:r>
            <a:r>
              <a:rPr lang="es-ES_tradnl" dirty="0"/>
              <a:t> (llámese historia, autobiografía, crónica o reportaje, por ejemplo), esta sola etiqueta implica o supone </a:t>
            </a:r>
            <a:r>
              <a:rPr lang="es-ES_tradnl" i="1" dirty="0"/>
              <a:t>que se está diciendo la verdad</a:t>
            </a:r>
            <a:r>
              <a:rPr lang="es-ES_tradnl" dirty="0"/>
              <a:t>, </a:t>
            </a:r>
            <a:r>
              <a:rPr lang="es-ES_tradnl" i="1" dirty="0"/>
              <a:t>que se está plasmando o representando la realidad</a:t>
            </a:r>
            <a:r>
              <a:rPr lang="es-ES_tradnl" dirty="0" smtClean="0"/>
              <a:t>? ¿Puede ocurrir esto? ¿En qué medida? </a:t>
            </a:r>
            <a:endParaRPr lang="es-MX" dirty="0"/>
          </a:p>
          <a:p>
            <a:endParaRPr lang="es-MX" dirty="0"/>
          </a:p>
        </p:txBody>
      </p:sp>
    </p:spTree>
    <p:extLst>
      <p:ext uri="{BB962C8B-B14F-4D97-AF65-F5344CB8AC3E}">
        <p14:creationId xmlns:p14="http://schemas.microsoft.com/office/powerpoint/2010/main" val="36478209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67744" y="1196752"/>
            <a:ext cx="4525963"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76156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b="1" dirty="0" smtClean="0"/>
              <a:t>Pregunta grupal: </a:t>
            </a:r>
            <a:r>
              <a:rPr lang="es-MX" dirty="0"/>
              <a:t/>
            </a:r>
            <a:br>
              <a:rPr lang="es-MX" dirty="0"/>
            </a:br>
            <a:endParaRPr lang="es-MX" dirty="0"/>
          </a:p>
        </p:txBody>
      </p:sp>
      <p:sp>
        <p:nvSpPr>
          <p:cNvPr id="3" name="2 Marcador de contenido"/>
          <p:cNvSpPr>
            <a:spLocks noGrp="1"/>
          </p:cNvSpPr>
          <p:nvPr>
            <p:ph idx="1"/>
          </p:nvPr>
        </p:nvSpPr>
        <p:spPr/>
        <p:txBody>
          <a:bodyPr/>
          <a:lstStyle/>
          <a:p>
            <a:r>
              <a:rPr lang="es-ES_tradnl" dirty="0"/>
              <a:t>b) ¿La historia es un relato que establece lo que sucedió realmente en el pasado? Si no es así, entonces ¿qué hace, o para qué sirve? </a:t>
            </a:r>
            <a:endParaRPr lang="es-MX" dirty="0"/>
          </a:p>
          <a:p>
            <a:pPr marL="0" indent="0">
              <a:buNone/>
            </a:pPr>
            <a:endParaRPr lang="es-MX" dirty="0"/>
          </a:p>
        </p:txBody>
      </p:sp>
    </p:spTree>
    <p:extLst>
      <p:ext uri="{BB962C8B-B14F-4D97-AF65-F5344CB8AC3E}">
        <p14:creationId xmlns:p14="http://schemas.microsoft.com/office/powerpoint/2010/main" val="3203085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764704"/>
            <a:ext cx="8229600" cy="1143000"/>
          </a:xfrm>
        </p:spPr>
        <p:txBody>
          <a:bodyPr>
            <a:normAutofit/>
          </a:bodyPr>
          <a:lstStyle/>
          <a:p>
            <a:r>
              <a:rPr lang="es-MX" sz="3200" b="1" dirty="0"/>
              <a:t>Justificación académica respecto a los objetivos de la unidad de </a:t>
            </a:r>
            <a:r>
              <a:rPr lang="es-MX" sz="3200" b="1" dirty="0" smtClean="0"/>
              <a:t>aprendizaje</a:t>
            </a:r>
            <a:endParaRPr lang="es-MX" sz="3200" dirty="0"/>
          </a:p>
        </p:txBody>
      </p:sp>
      <p:sp>
        <p:nvSpPr>
          <p:cNvPr id="3" name="2 Marcador de contenido"/>
          <p:cNvSpPr>
            <a:spLocks noGrp="1"/>
          </p:cNvSpPr>
          <p:nvPr>
            <p:ph idx="1"/>
          </p:nvPr>
        </p:nvSpPr>
        <p:spPr>
          <a:xfrm>
            <a:off x="457200" y="2132856"/>
            <a:ext cx="8229600" cy="4392488"/>
          </a:xfrm>
        </p:spPr>
        <p:txBody>
          <a:bodyPr>
            <a:normAutofit fontScale="55000" lnSpcReduction="20000"/>
          </a:bodyPr>
          <a:lstStyle/>
          <a:p>
            <a:pPr marL="0" indent="0" algn="just">
              <a:buNone/>
            </a:pPr>
            <a:r>
              <a:rPr lang="es-MX" sz="4000" dirty="0"/>
              <a:t>La </a:t>
            </a:r>
            <a:r>
              <a:rPr lang="es-MX" sz="4000" b="1" dirty="0"/>
              <a:t>Unidad 1. Conceptos y problemas preliminares</a:t>
            </a:r>
            <a:r>
              <a:rPr lang="es-MX" sz="4000" dirty="0"/>
              <a:t> del curso </a:t>
            </a:r>
            <a:r>
              <a:rPr lang="es-MX" sz="4000" i="1" dirty="0"/>
              <a:t>Géneros narrativos no ficcionales</a:t>
            </a:r>
            <a:r>
              <a:rPr lang="es-MX" sz="4000" dirty="0"/>
              <a:t> constituye el soporte temático nuclear para el desarrollo de la unidad de aprendizaje en adelante y en su conjunto. En esta </a:t>
            </a:r>
            <a:r>
              <a:rPr lang="es-MX" sz="4000" b="1" dirty="0"/>
              <a:t>Unidad 1</a:t>
            </a:r>
            <a:r>
              <a:rPr lang="es-MX" sz="4000" dirty="0"/>
              <a:t> se exponen y se debaten las bases teóricas que, en los subsiguientes capítulos y apartados, </a:t>
            </a:r>
            <a:r>
              <a:rPr lang="es-MX" sz="4000" dirty="0" smtClean="0"/>
              <a:t>funcionan </a:t>
            </a:r>
            <a:r>
              <a:rPr lang="es-MX" sz="4000" dirty="0"/>
              <a:t>como eje del análisis de textos y como base de la reflexión semántico-pragmática en torno a estas vertientes narrativas. En consideración de lo anterior, se presenta este material de apoyo visual, el cual tiene como fin, en primer término, proyectar en pantalla la definición de distintos conceptos fundamentales y, en segundo término, generar, por medio de preguntas y esquemas, un ambiente de discusión en el aula con base en técnicas grupales, todo ello con el auxilio de una serie de imágenes significativas que sirvan como detonadores didácticos en el proceso de enseñanza aprendizaje. </a:t>
            </a:r>
          </a:p>
          <a:p>
            <a:endParaRPr lang="es-MX" sz="4000" b="1" dirty="0">
              <a:solidFill>
                <a:srgbClr val="FF0000"/>
              </a:solidFill>
            </a:endParaRPr>
          </a:p>
        </p:txBody>
      </p:sp>
    </p:spTree>
    <p:extLst>
      <p:ext uri="{BB962C8B-B14F-4D97-AF65-F5344CB8AC3E}">
        <p14:creationId xmlns:p14="http://schemas.microsoft.com/office/powerpoint/2010/main" val="40249149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Pregunta grupal </a:t>
            </a:r>
            <a:endParaRPr lang="es-MX" dirty="0"/>
          </a:p>
        </p:txBody>
      </p:sp>
      <p:sp>
        <p:nvSpPr>
          <p:cNvPr id="3" name="2 Marcador de contenido"/>
          <p:cNvSpPr>
            <a:spLocks noGrp="1"/>
          </p:cNvSpPr>
          <p:nvPr>
            <p:ph idx="1"/>
          </p:nvPr>
        </p:nvSpPr>
        <p:spPr/>
        <p:txBody>
          <a:bodyPr/>
          <a:lstStyle/>
          <a:p>
            <a:pPr marL="0" indent="0" algn="just">
              <a:buNone/>
            </a:pPr>
            <a:r>
              <a:rPr lang="es-ES_tradnl" dirty="0"/>
              <a:t>c) ¿Se puede decir entonces que un texto de </a:t>
            </a:r>
            <a:r>
              <a:rPr lang="es-ES_tradnl" u="sng" dirty="0"/>
              <a:t>no ficción</a:t>
            </a:r>
            <a:r>
              <a:rPr lang="es-ES_tradnl" dirty="0"/>
              <a:t> (llámese historia, autobiografía, crónica o reportaje, por ejemplo), en el fondo no es más que ficción, que en realidad también eso es </a:t>
            </a:r>
            <a:r>
              <a:rPr lang="es-ES_tradnl" i="1" dirty="0"/>
              <a:t>imaginario</a:t>
            </a:r>
            <a:r>
              <a:rPr lang="es-ES_tradnl" dirty="0"/>
              <a:t>, y por tanto </a:t>
            </a:r>
            <a:r>
              <a:rPr lang="es-ES_tradnl" i="1" dirty="0"/>
              <a:t>ficcional</a:t>
            </a:r>
            <a:r>
              <a:rPr lang="es-ES_tradnl" dirty="0"/>
              <a:t>?</a:t>
            </a:r>
            <a:endParaRPr lang="es-MX" dirty="0"/>
          </a:p>
          <a:p>
            <a:pPr marL="0" indent="0">
              <a:buNone/>
            </a:pPr>
            <a:endParaRPr lang="es-MX" dirty="0"/>
          </a:p>
        </p:txBody>
      </p:sp>
    </p:spTree>
    <p:extLst>
      <p:ext uri="{BB962C8B-B14F-4D97-AF65-F5344CB8AC3E}">
        <p14:creationId xmlns:p14="http://schemas.microsoft.com/office/powerpoint/2010/main" val="9585380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229600" cy="1143000"/>
          </a:xfrm>
        </p:spPr>
        <p:txBody>
          <a:bodyPr>
            <a:normAutofit fontScale="90000"/>
          </a:bodyPr>
          <a:lstStyle/>
          <a:p>
            <a:r>
              <a:rPr lang="es-ES_tradnl" dirty="0"/>
              <a:t>Tres posiciones principales sobre estas problemáticas: </a:t>
            </a:r>
            <a:r>
              <a:rPr lang="es-MX" dirty="0"/>
              <a:t/>
            </a:r>
            <a:br>
              <a:rPr lang="es-MX" dirty="0"/>
            </a:br>
            <a:endParaRPr lang="es-MX" dirty="0"/>
          </a:p>
        </p:txBody>
      </p:sp>
      <p:sp>
        <p:nvSpPr>
          <p:cNvPr id="3" name="2 Marcador de contenido"/>
          <p:cNvSpPr>
            <a:spLocks noGrp="1"/>
          </p:cNvSpPr>
          <p:nvPr>
            <p:ph idx="1"/>
          </p:nvPr>
        </p:nvSpPr>
        <p:spPr>
          <a:xfrm>
            <a:off x="457200" y="2492896"/>
            <a:ext cx="8229600" cy="3633267"/>
          </a:xfrm>
        </p:spPr>
        <p:txBody>
          <a:bodyPr/>
          <a:lstStyle/>
          <a:p>
            <a:pPr marL="0" indent="0" algn="just">
              <a:buNone/>
            </a:pPr>
            <a:r>
              <a:rPr lang="es-ES_tradnl" dirty="0"/>
              <a:t>- </a:t>
            </a:r>
            <a:r>
              <a:rPr lang="es-ES_tradnl" b="1" u="sng" dirty="0"/>
              <a:t>Deconstruccionismo</a:t>
            </a:r>
            <a:r>
              <a:rPr lang="es-ES_tradnl" dirty="0"/>
              <a:t>: Todo relato de no ficción, es de hecho ficción (imaginación): no hay posibilidad de escapar de ello. </a:t>
            </a:r>
            <a:endParaRPr lang="es-MX" dirty="0"/>
          </a:p>
          <a:p>
            <a:endParaRPr lang="es-MX" dirty="0"/>
          </a:p>
        </p:txBody>
      </p:sp>
    </p:spTree>
    <p:extLst>
      <p:ext uri="{BB962C8B-B14F-4D97-AF65-F5344CB8AC3E}">
        <p14:creationId xmlns:p14="http://schemas.microsoft.com/office/powerpoint/2010/main" val="1169634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229600" cy="1143000"/>
          </a:xfrm>
        </p:spPr>
        <p:txBody>
          <a:bodyPr>
            <a:normAutofit fontScale="90000"/>
          </a:bodyPr>
          <a:lstStyle/>
          <a:p>
            <a:r>
              <a:rPr lang="es-ES_tradnl" dirty="0"/>
              <a:t>Tres posiciones principales sobre estas problemáticas: </a:t>
            </a:r>
            <a:r>
              <a:rPr lang="es-MX" dirty="0"/>
              <a:t/>
            </a:r>
            <a:br>
              <a:rPr lang="es-MX" dirty="0"/>
            </a:br>
            <a:endParaRPr lang="es-MX" dirty="0"/>
          </a:p>
        </p:txBody>
      </p:sp>
      <p:sp>
        <p:nvSpPr>
          <p:cNvPr id="3" name="2 Marcador de contenido"/>
          <p:cNvSpPr>
            <a:spLocks noGrp="1"/>
          </p:cNvSpPr>
          <p:nvPr>
            <p:ph idx="1"/>
          </p:nvPr>
        </p:nvSpPr>
        <p:spPr>
          <a:xfrm>
            <a:off x="457200" y="1988840"/>
            <a:ext cx="8229600" cy="4137323"/>
          </a:xfrm>
        </p:spPr>
        <p:txBody>
          <a:bodyPr>
            <a:normAutofit fontScale="62500" lnSpcReduction="20000"/>
          </a:bodyPr>
          <a:lstStyle/>
          <a:p>
            <a:pPr algn="just">
              <a:buFontTx/>
              <a:buChar char="-"/>
            </a:pPr>
            <a:r>
              <a:rPr lang="es-ES_tradnl" sz="5100" b="1" u="sng" dirty="0" smtClean="0"/>
              <a:t>Pragmática</a:t>
            </a:r>
            <a:r>
              <a:rPr lang="es-ES_tradnl" sz="5100" dirty="0"/>
              <a:t>: Cada texto tiene un pacto (contrato) de lectura (con el lector) diferente. </a:t>
            </a:r>
            <a:endParaRPr lang="es-ES_tradnl" sz="5100" dirty="0" smtClean="0"/>
          </a:p>
          <a:p>
            <a:pPr marL="0" indent="0">
              <a:buNone/>
            </a:pPr>
            <a:endParaRPr lang="es-ES_tradnl" dirty="0" smtClean="0"/>
          </a:p>
          <a:p>
            <a:pPr algn="just"/>
            <a:r>
              <a:rPr lang="es-ES_tradnl" sz="4300" dirty="0"/>
              <a:t>Pacto de ficción (</a:t>
            </a:r>
            <a:r>
              <a:rPr lang="es-ES_tradnl" sz="4300" b="1" dirty="0"/>
              <a:t>relato ficcional o de ficción</a:t>
            </a:r>
            <a:r>
              <a:rPr lang="es-ES_tradnl" sz="4300" dirty="0"/>
              <a:t>): El lector asume que lo dicho en el relato es imaginario. </a:t>
            </a:r>
            <a:endParaRPr lang="es-MX" sz="4300" dirty="0"/>
          </a:p>
          <a:p>
            <a:pPr marL="0" indent="0" algn="just">
              <a:buNone/>
            </a:pPr>
            <a:r>
              <a:rPr lang="es-ES_tradnl" sz="4300" dirty="0"/>
              <a:t> </a:t>
            </a:r>
            <a:endParaRPr lang="es-MX" sz="4300" dirty="0"/>
          </a:p>
          <a:p>
            <a:pPr algn="just"/>
            <a:r>
              <a:rPr lang="es-ES_tradnl" sz="4300" dirty="0"/>
              <a:t>Pacto de no ficción (</a:t>
            </a:r>
            <a:r>
              <a:rPr lang="es-ES_tradnl" sz="4300" b="1" dirty="0"/>
              <a:t>relato fáctico o factual, o de no ficción</a:t>
            </a:r>
            <a:r>
              <a:rPr lang="es-ES_tradnl" sz="4300" dirty="0"/>
              <a:t>): El lector asume que lo dicho en el relato representa o intenta representar la realidad o la verdad.</a:t>
            </a:r>
            <a:endParaRPr lang="es-MX" sz="4300" dirty="0"/>
          </a:p>
          <a:p>
            <a:pPr marL="0" indent="0">
              <a:buNone/>
            </a:pPr>
            <a:endParaRPr lang="es-ES_tradnl" dirty="0"/>
          </a:p>
          <a:p>
            <a:pPr>
              <a:buFontTx/>
              <a:buChar char="-"/>
            </a:pPr>
            <a:endParaRPr lang="es-MX" dirty="0"/>
          </a:p>
        </p:txBody>
      </p:sp>
    </p:spTree>
    <p:extLst>
      <p:ext uri="{BB962C8B-B14F-4D97-AF65-F5344CB8AC3E}">
        <p14:creationId xmlns:p14="http://schemas.microsoft.com/office/powerpoint/2010/main" val="14012795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229600" cy="1143000"/>
          </a:xfrm>
        </p:spPr>
        <p:txBody>
          <a:bodyPr>
            <a:normAutofit fontScale="90000"/>
          </a:bodyPr>
          <a:lstStyle/>
          <a:p>
            <a:r>
              <a:rPr lang="es-ES_tradnl" dirty="0"/>
              <a:t>Tres posiciones principales sobre estas problemáticas: </a:t>
            </a:r>
            <a:r>
              <a:rPr lang="es-MX" dirty="0"/>
              <a:t/>
            </a:r>
            <a:br>
              <a:rPr lang="es-MX" dirty="0"/>
            </a:br>
            <a:endParaRPr lang="es-MX" dirty="0"/>
          </a:p>
        </p:txBody>
      </p:sp>
      <p:sp>
        <p:nvSpPr>
          <p:cNvPr id="3" name="2 Marcador de contenido"/>
          <p:cNvSpPr>
            <a:spLocks noGrp="1"/>
          </p:cNvSpPr>
          <p:nvPr>
            <p:ph idx="1"/>
          </p:nvPr>
        </p:nvSpPr>
        <p:spPr>
          <a:xfrm>
            <a:off x="457200" y="1916832"/>
            <a:ext cx="8229600" cy="4209331"/>
          </a:xfrm>
        </p:spPr>
        <p:txBody>
          <a:bodyPr>
            <a:normAutofit fontScale="92500" lnSpcReduction="20000"/>
          </a:bodyPr>
          <a:lstStyle/>
          <a:p>
            <a:r>
              <a:rPr lang="es-ES_tradnl" b="1" dirty="0"/>
              <a:t>- </a:t>
            </a:r>
            <a:r>
              <a:rPr lang="es-ES_tradnl" b="1" u="sng" dirty="0"/>
              <a:t>Hermenéutica</a:t>
            </a:r>
            <a:r>
              <a:rPr lang="es-ES_tradnl" b="1" dirty="0"/>
              <a:t>: </a:t>
            </a:r>
            <a:endParaRPr lang="es-MX" dirty="0"/>
          </a:p>
          <a:p>
            <a:pPr marL="0" indent="0">
              <a:buNone/>
            </a:pPr>
            <a:endParaRPr lang="es-MX" dirty="0"/>
          </a:p>
          <a:p>
            <a:pPr algn="just"/>
            <a:r>
              <a:rPr lang="es-ES_tradnl" dirty="0"/>
              <a:t>La valoración fáctica o ficcional se genera a partir de un proceso de interpretación. Esta interpretación suele ser personal, pero por lo común se encuentra condicionada por el conocimiento o la lectura de otros discursos o textos. Una posibilidad: la </a:t>
            </a:r>
            <a:r>
              <a:rPr lang="es-ES_tradnl" dirty="0" err="1"/>
              <a:t>refiguración</a:t>
            </a:r>
            <a:r>
              <a:rPr lang="es-ES_tradnl" dirty="0"/>
              <a:t> cruzada (de Paul </a:t>
            </a:r>
            <a:r>
              <a:rPr lang="es-ES_tradnl" dirty="0" err="1"/>
              <a:t>Ricoeur</a:t>
            </a:r>
            <a:r>
              <a:rPr lang="es-ES_tradnl" dirty="0"/>
              <a:t>). </a:t>
            </a:r>
            <a:r>
              <a:rPr lang="it-IT" dirty="0"/>
              <a:t>(Ricoeur, </a:t>
            </a:r>
            <a:r>
              <a:rPr lang="it-IT" dirty="0" smtClean="0"/>
              <a:t>1995, </a:t>
            </a:r>
            <a:r>
              <a:rPr lang="it-IT" dirty="0"/>
              <a:t>p. 155; Ricoeur, </a:t>
            </a:r>
            <a:r>
              <a:rPr lang="it-IT" dirty="0" smtClean="0"/>
              <a:t>1996, </a:t>
            </a:r>
            <a:r>
              <a:rPr lang="it-IT" dirty="0"/>
              <a:t>p. 780)</a:t>
            </a:r>
            <a:endParaRPr lang="es-MX" dirty="0"/>
          </a:p>
          <a:p>
            <a:endParaRPr lang="es-MX" dirty="0"/>
          </a:p>
        </p:txBody>
      </p:sp>
    </p:spTree>
    <p:extLst>
      <p:ext uri="{BB962C8B-B14F-4D97-AF65-F5344CB8AC3E}">
        <p14:creationId xmlns:p14="http://schemas.microsoft.com/office/powerpoint/2010/main" val="14012795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20688"/>
            <a:ext cx="8229600" cy="1143000"/>
          </a:xfrm>
        </p:spPr>
        <p:txBody>
          <a:bodyPr>
            <a:normAutofit fontScale="90000"/>
          </a:bodyPr>
          <a:lstStyle/>
          <a:p>
            <a:r>
              <a:rPr lang="es-ES_tradnl" dirty="0" smtClean="0"/>
              <a:t>¿Cuáles </a:t>
            </a:r>
            <a:r>
              <a:rPr lang="es-ES_tradnl" dirty="0"/>
              <a:t>son </a:t>
            </a:r>
            <a:r>
              <a:rPr lang="es-ES_tradnl" dirty="0" smtClean="0"/>
              <a:t>algunos de los </a:t>
            </a:r>
            <a:r>
              <a:rPr lang="es-ES_tradnl" dirty="0"/>
              <a:t>mecanismos esenciales que desatan </a:t>
            </a:r>
            <a:r>
              <a:rPr lang="es-ES_tradnl" u="sng" dirty="0"/>
              <a:t>el pacto de no ficción</a:t>
            </a:r>
            <a:r>
              <a:rPr lang="es-ES_tradnl" dirty="0"/>
              <a:t>?</a:t>
            </a:r>
            <a:endParaRPr lang="es-MX" dirty="0"/>
          </a:p>
        </p:txBody>
      </p:sp>
      <p:sp>
        <p:nvSpPr>
          <p:cNvPr id="3" name="2 Marcador de contenido"/>
          <p:cNvSpPr>
            <a:spLocks noGrp="1"/>
          </p:cNvSpPr>
          <p:nvPr>
            <p:ph idx="1"/>
          </p:nvPr>
        </p:nvSpPr>
        <p:spPr>
          <a:xfrm>
            <a:off x="457200" y="2708920"/>
            <a:ext cx="8229600" cy="3417243"/>
          </a:xfrm>
        </p:spPr>
        <p:txBody>
          <a:bodyPr>
            <a:normAutofit fontScale="92500"/>
          </a:bodyPr>
          <a:lstStyle/>
          <a:p>
            <a:pPr algn="just"/>
            <a:r>
              <a:rPr lang="es-ES_tradnl" dirty="0" smtClean="0"/>
              <a:t>El </a:t>
            </a:r>
            <a:r>
              <a:rPr lang="es-ES_tradnl" b="1" dirty="0" err="1" smtClean="0"/>
              <a:t>paratexto</a:t>
            </a:r>
            <a:r>
              <a:rPr lang="es-ES_tradnl" dirty="0" smtClean="0"/>
              <a:t> </a:t>
            </a:r>
            <a:r>
              <a:rPr lang="es-ES_tradnl" dirty="0"/>
              <a:t>que, en términos de Gérard </a:t>
            </a:r>
            <a:r>
              <a:rPr lang="es-ES_tradnl" dirty="0" err="1"/>
              <a:t>Genette</a:t>
            </a:r>
            <a:r>
              <a:rPr lang="es-ES_tradnl" dirty="0"/>
              <a:t>, designa a la información periférica contenida en una obra: título, subtítulo, prefacios, epílogos, advertencias, notas al margen, notas a pie de página, epígrafes, ilustraciones, sobrecubierta y muchos tipos de señales accesorias que dan al discurso un entorno.</a:t>
            </a:r>
            <a:endParaRPr lang="es-MX" dirty="0"/>
          </a:p>
        </p:txBody>
      </p:sp>
    </p:spTree>
    <p:extLst>
      <p:ext uri="{BB962C8B-B14F-4D97-AF65-F5344CB8AC3E}">
        <p14:creationId xmlns:p14="http://schemas.microsoft.com/office/powerpoint/2010/main" val="10020067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9632" y="1196752"/>
            <a:ext cx="6820917"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85442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20688"/>
            <a:ext cx="8229600" cy="1143000"/>
          </a:xfrm>
        </p:spPr>
        <p:txBody>
          <a:bodyPr>
            <a:normAutofit fontScale="90000"/>
          </a:bodyPr>
          <a:lstStyle/>
          <a:p>
            <a:r>
              <a:rPr lang="es-ES_tradnl" dirty="0" smtClean="0"/>
              <a:t>¿Cuáles </a:t>
            </a:r>
            <a:r>
              <a:rPr lang="es-ES_tradnl" dirty="0"/>
              <a:t>son </a:t>
            </a:r>
            <a:r>
              <a:rPr lang="es-ES_tradnl" dirty="0" smtClean="0"/>
              <a:t>algunos de los </a:t>
            </a:r>
            <a:r>
              <a:rPr lang="es-ES_tradnl" dirty="0"/>
              <a:t>mecanismos esenciales que desatan </a:t>
            </a:r>
            <a:r>
              <a:rPr lang="es-ES_tradnl" u="sng" dirty="0"/>
              <a:t>el pacto de no ficción</a:t>
            </a:r>
            <a:r>
              <a:rPr lang="es-ES_tradnl" dirty="0"/>
              <a:t>?</a:t>
            </a:r>
            <a:endParaRPr lang="es-MX" dirty="0"/>
          </a:p>
        </p:txBody>
      </p:sp>
      <p:sp>
        <p:nvSpPr>
          <p:cNvPr id="3" name="2 Marcador de contenido"/>
          <p:cNvSpPr>
            <a:spLocks noGrp="1"/>
          </p:cNvSpPr>
          <p:nvPr>
            <p:ph idx="1"/>
          </p:nvPr>
        </p:nvSpPr>
        <p:spPr>
          <a:xfrm>
            <a:off x="457200" y="2708920"/>
            <a:ext cx="8229600" cy="3417243"/>
          </a:xfrm>
        </p:spPr>
        <p:txBody>
          <a:bodyPr>
            <a:normAutofit/>
          </a:bodyPr>
          <a:lstStyle/>
          <a:p>
            <a:pPr algn="just"/>
            <a:r>
              <a:rPr lang="es-ES_tradnl" dirty="0" smtClean="0"/>
              <a:t>El </a:t>
            </a:r>
            <a:r>
              <a:rPr lang="es-ES_tradnl" b="1" dirty="0" err="1" smtClean="0"/>
              <a:t>epitexto</a:t>
            </a:r>
            <a:r>
              <a:rPr lang="es-ES_tradnl" dirty="0"/>
              <a:t>, es decir, </a:t>
            </a:r>
            <a:r>
              <a:rPr lang="es-ES_tradnl" dirty="0" smtClean="0"/>
              <a:t>las </a:t>
            </a:r>
            <a:r>
              <a:rPr lang="es-AR" dirty="0"/>
              <a:t>aclaraciones posteriores del autor que brindan información acerca de las intenciones de su obra. </a:t>
            </a:r>
            <a:r>
              <a:rPr lang="es-ES_tradnl" dirty="0"/>
              <a:t>(</a:t>
            </a:r>
            <a:r>
              <a:rPr lang="es-ES_tradnl" dirty="0" err="1"/>
              <a:t>Genette</a:t>
            </a:r>
            <a:r>
              <a:rPr lang="es-ES_tradnl" dirty="0"/>
              <a:t>, 1989, pp. 11-14; </a:t>
            </a:r>
            <a:r>
              <a:rPr lang="es-ES_tradnl" dirty="0" err="1"/>
              <a:t>Genette</a:t>
            </a:r>
            <a:r>
              <a:rPr lang="es-ES_tradnl" dirty="0"/>
              <a:t>, 1993, p. 73) </a:t>
            </a:r>
            <a:endParaRPr lang="es-MX" dirty="0"/>
          </a:p>
        </p:txBody>
      </p:sp>
    </p:spTree>
    <p:extLst>
      <p:ext uri="{BB962C8B-B14F-4D97-AF65-F5344CB8AC3E}">
        <p14:creationId xmlns:p14="http://schemas.microsoft.com/office/powerpoint/2010/main" val="2538033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20688"/>
            <a:ext cx="8229600" cy="1143000"/>
          </a:xfrm>
        </p:spPr>
        <p:txBody>
          <a:bodyPr>
            <a:normAutofit fontScale="90000"/>
          </a:bodyPr>
          <a:lstStyle/>
          <a:p>
            <a:r>
              <a:rPr lang="es-ES_tradnl" dirty="0" smtClean="0"/>
              <a:t>¿Cuáles </a:t>
            </a:r>
            <a:r>
              <a:rPr lang="es-ES_tradnl" dirty="0"/>
              <a:t>son </a:t>
            </a:r>
            <a:r>
              <a:rPr lang="es-ES_tradnl" dirty="0" smtClean="0"/>
              <a:t>algunos de los </a:t>
            </a:r>
            <a:r>
              <a:rPr lang="es-ES_tradnl" dirty="0"/>
              <a:t>mecanismos esenciales que desatan </a:t>
            </a:r>
            <a:r>
              <a:rPr lang="es-ES_tradnl" u="sng" dirty="0"/>
              <a:t>el pacto de no ficción</a:t>
            </a:r>
            <a:r>
              <a:rPr lang="es-ES_tradnl" dirty="0"/>
              <a:t>?</a:t>
            </a:r>
            <a:endParaRPr lang="es-MX" dirty="0"/>
          </a:p>
        </p:txBody>
      </p:sp>
      <p:sp>
        <p:nvSpPr>
          <p:cNvPr id="3" name="2 Marcador de contenido"/>
          <p:cNvSpPr>
            <a:spLocks noGrp="1"/>
          </p:cNvSpPr>
          <p:nvPr>
            <p:ph idx="1"/>
          </p:nvPr>
        </p:nvSpPr>
        <p:spPr>
          <a:xfrm>
            <a:off x="457200" y="2708920"/>
            <a:ext cx="8229600" cy="3417243"/>
          </a:xfrm>
        </p:spPr>
        <p:txBody>
          <a:bodyPr>
            <a:normAutofit fontScale="85000" lnSpcReduction="20000"/>
          </a:bodyPr>
          <a:lstStyle/>
          <a:p>
            <a:pPr algn="just"/>
            <a:r>
              <a:rPr lang="es-MX" dirty="0" smtClean="0"/>
              <a:t>Hay algunos elementos narrativos que pueden confundirnos: </a:t>
            </a:r>
          </a:p>
          <a:p>
            <a:pPr marL="0" indent="0" algn="just">
              <a:buNone/>
            </a:pPr>
            <a:r>
              <a:rPr lang="es-ES_tradnl" dirty="0" smtClean="0"/>
              <a:t>Los </a:t>
            </a:r>
            <a:r>
              <a:rPr lang="es-ES_tradnl" dirty="0"/>
              <a:t>modos, las voces y la focalización narrativas —el uso de la primera persona o el empleo del estilo directo</a:t>
            </a:r>
            <a:r>
              <a:rPr lang="es-ES_tradnl" dirty="0" smtClean="0"/>
              <a:t>,—, </a:t>
            </a:r>
            <a:r>
              <a:rPr lang="es-ES_tradnl" dirty="0"/>
              <a:t>que conducen, durante la marcha de la lectura, a una interpretación </a:t>
            </a:r>
            <a:r>
              <a:rPr lang="es-ES_tradnl" i="1" dirty="0"/>
              <a:t>fáctica</a:t>
            </a:r>
            <a:r>
              <a:rPr lang="es-ES_tradnl" dirty="0"/>
              <a:t> pero que, como se infiere de lo expuesto, deberán ser cotejadas o confirmadas a través de los instrumentos </a:t>
            </a:r>
            <a:r>
              <a:rPr lang="es-ES_tradnl" dirty="0" err="1"/>
              <a:t>paratextuales</a:t>
            </a:r>
            <a:r>
              <a:rPr lang="es-ES_tradnl" dirty="0"/>
              <a:t> y </a:t>
            </a:r>
            <a:r>
              <a:rPr lang="es-ES_tradnl" dirty="0" err="1"/>
              <a:t>epitextuales</a:t>
            </a:r>
            <a:r>
              <a:rPr lang="es-ES_tradnl" dirty="0"/>
              <a:t>. (</a:t>
            </a:r>
            <a:r>
              <a:rPr lang="es-ES_tradnl" dirty="0" err="1"/>
              <a:t>Genette</a:t>
            </a:r>
            <a:r>
              <a:rPr lang="es-ES_tradnl" dirty="0"/>
              <a:t>, 1993, pp. 61-72) </a:t>
            </a:r>
            <a:endParaRPr lang="es-MX" dirty="0"/>
          </a:p>
        </p:txBody>
      </p:sp>
    </p:spTree>
    <p:extLst>
      <p:ext uri="{BB962C8B-B14F-4D97-AF65-F5344CB8AC3E}">
        <p14:creationId xmlns:p14="http://schemas.microsoft.com/office/powerpoint/2010/main" val="21372509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Gerard </a:t>
            </a:r>
            <a:r>
              <a:rPr lang="es-ES_tradnl" dirty="0" err="1" smtClean="0"/>
              <a:t>Genette</a:t>
            </a:r>
            <a:endParaRPr lang="es-MX" dirty="0"/>
          </a:p>
        </p:txBody>
      </p:sp>
      <p:sp>
        <p:nvSpPr>
          <p:cNvPr id="3" name="2 Marcador de contenido"/>
          <p:cNvSpPr>
            <a:spLocks noGrp="1"/>
          </p:cNvSpPr>
          <p:nvPr>
            <p:ph idx="1"/>
          </p:nvPr>
        </p:nvSpPr>
        <p:spPr/>
        <p:txBody>
          <a:bodyPr/>
          <a:lstStyle/>
          <a:p>
            <a:pPr algn="just"/>
            <a:r>
              <a:rPr lang="es-ES_tradnl" b="1" i="1" dirty="0" smtClean="0"/>
              <a:t>Relato </a:t>
            </a:r>
            <a:r>
              <a:rPr lang="es-ES_tradnl" b="1" i="1" dirty="0"/>
              <a:t>factual</a:t>
            </a:r>
            <a:r>
              <a:rPr lang="es-ES_tradnl" b="1" dirty="0"/>
              <a:t> o </a:t>
            </a:r>
            <a:r>
              <a:rPr lang="es-ES_tradnl" b="1" i="1" dirty="0"/>
              <a:t>fáctico</a:t>
            </a:r>
            <a:r>
              <a:rPr lang="es-ES_tradnl" b="1" dirty="0"/>
              <a:t> </a:t>
            </a:r>
            <a:r>
              <a:rPr lang="es-ES_tradnl" dirty="0"/>
              <a:t>a aquel cuya historia se propone como “verdadera”, basada en hechos reales y, en el lado opuesto, </a:t>
            </a:r>
            <a:endParaRPr lang="es-ES_tradnl" dirty="0" smtClean="0"/>
          </a:p>
          <a:p>
            <a:pPr algn="just"/>
            <a:endParaRPr lang="es-ES_tradnl" dirty="0" smtClean="0"/>
          </a:p>
          <a:p>
            <a:pPr algn="just"/>
            <a:r>
              <a:rPr lang="es-ES_tradnl" b="1" i="1" dirty="0" smtClean="0"/>
              <a:t>Relato </a:t>
            </a:r>
            <a:r>
              <a:rPr lang="es-ES_tradnl" b="1" i="1" dirty="0"/>
              <a:t>ficcional</a:t>
            </a:r>
            <a:r>
              <a:rPr lang="es-ES_tradnl" b="1" dirty="0"/>
              <a:t> </a:t>
            </a:r>
            <a:r>
              <a:rPr lang="es-ES_tradnl" dirty="0"/>
              <a:t>a aquel que se propone como invención, producto imaginario, de quien lo cuenta. (</a:t>
            </a:r>
            <a:r>
              <a:rPr lang="es-ES_tradnl" dirty="0" err="1"/>
              <a:t>Genette</a:t>
            </a:r>
            <a:r>
              <a:rPr lang="es-ES_tradnl" dirty="0"/>
              <a:t>, 1993, pp. 54-55) </a:t>
            </a:r>
            <a:endParaRPr lang="es-MX" dirty="0"/>
          </a:p>
          <a:p>
            <a:endParaRPr lang="es-MX" dirty="0"/>
          </a:p>
        </p:txBody>
      </p:sp>
    </p:spTree>
    <p:extLst>
      <p:ext uri="{BB962C8B-B14F-4D97-AF65-F5344CB8AC3E}">
        <p14:creationId xmlns:p14="http://schemas.microsoft.com/office/powerpoint/2010/main" val="34875270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492896"/>
            <a:ext cx="8229600" cy="1647056"/>
          </a:xfrm>
        </p:spPr>
        <p:txBody>
          <a:bodyPr>
            <a:normAutofit fontScale="90000"/>
          </a:bodyPr>
          <a:lstStyle/>
          <a:p>
            <a:r>
              <a:rPr lang="es-ES_tradnl" b="1" dirty="0" smtClean="0"/>
              <a:t>1.4. </a:t>
            </a:r>
            <a:r>
              <a:rPr lang="es-ES_tradnl" b="1" dirty="0"/>
              <a:t>Los géneros narrativos no ficcionales: una propuesta de clasificación </a:t>
            </a:r>
            <a:r>
              <a:rPr lang="es-MX" dirty="0"/>
              <a:t/>
            </a:r>
            <a:br>
              <a:rPr lang="es-MX" dirty="0"/>
            </a:br>
            <a:endParaRPr lang="es-MX" dirty="0"/>
          </a:p>
        </p:txBody>
      </p:sp>
    </p:spTree>
    <p:extLst>
      <p:ext uri="{BB962C8B-B14F-4D97-AF65-F5344CB8AC3E}">
        <p14:creationId xmlns:p14="http://schemas.microsoft.com/office/powerpoint/2010/main" val="469090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31640" y="836712"/>
            <a:ext cx="6956590" cy="52174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445049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547664" y="332656"/>
            <a:ext cx="7139136" cy="5793507"/>
          </a:xfrm>
        </p:spPr>
        <p:txBody>
          <a:bodyPr>
            <a:normAutofit fontScale="62500" lnSpcReduction="20000"/>
          </a:bodyPr>
          <a:lstStyle/>
          <a:p>
            <a:pPr marL="0" indent="0">
              <a:buNone/>
            </a:pPr>
            <a:r>
              <a:rPr lang="es-ES_tradnl" b="1" dirty="0" smtClean="0"/>
              <a:t>Unidad 2</a:t>
            </a:r>
            <a:r>
              <a:rPr lang="es-ES_tradnl" b="1" dirty="0"/>
              <a:t>. </a:t>
            </a:r>
            <a:r>
              <a:rPr lang="es-MX" b="1" dirty="0" smtClean="0"/>
              <a:t>Formas simples </a:t>
            </a:r>
            <a:endParaRPr lang="es-MX" dirty="0"/>
          </a:p>
          <a:p>
            <a:pPr marL="0" indent="0">
              <a:buNone/>
            </a:pPr>
            <a:r>
              <a:rPr lang="es-ES_tradnl" dirty="0"/>
              <a:t>2.1. </a:t>
            </a:r>
            <a:r>
              <a:rPr lang="es-MX" dirty="0" smtClean="0"/>
              <a:t>Leyenda </a:t>
            </a:r>
            <a:endParaRPr lang="es-MX" dirty="0"/>
          </a:p>
          <a:p>
            <a:pPr marL="0" indent="0">
              <a:buNone/>
            </a:pPr>
            <a:r>
              <a:rPr lang="es-ES_tradnl" dirty="0"/>
              <a:t>2.2. </a:t>
            </a:r>
            <a:r>
              <a:rPr lang="es-ES_tradnl" dirty="0" smtClean="0"/>
              <a:t>Mito</a:t>
            </a:r>
            <a:endParaRPr lang="es-MX" dirty="0"/>
          </a:p>
          <a:p>
            <a:pPr marL="0" indent="0">
              <a:buNone/>
            </a:pPr>
            <a:r>
              <a:rPr lang="es-ES_tradnl" dirty="0"/>
              <a:t>2.3. </a:t>
            </a:r>
            <a:r>
              <a:rPr lang="es-ES_tradnl" dirty="0" smtClean="0"/>
              <a:t>Carta </a:t>
            </a:r>
            <a:endParaRPr lang="es-MX" dirty="0"/>
          </a:p>
          <a:p>
            <a:pPr marL="0" indent="0">
              <a:buNone/>
            </a:pPr>
            <a:r>
              <a:rPr lang="es-ES_tradnl" dirty="0"/>
              <a:t> </a:t>
            </a:r>
            <a:endParaRPr lang="es-MX" dirty="0"/>
          </a:p>
          <a:p>
            <a:pPr marL="0" indent="0">
              <a:buNone/>
            </a:pPr>
            <a:r>
              <a:rPr lang="es-ES_tradnl" b="1" dirty="0" smtClean="0"/>
              <a:t>Unidad 3</a:t>
            </a:r>
            <a:r>
              <a:rPr lang="es-ES_tradnl" b="1" dirty="0"/>
              <a:t>. </a:t>
            </a:r>
            <a:r>
              <a:rPr lang="es-ES_tradnl" b="1" dirty="0" smtClean="0"/>
              <a:t>Formas complejas: las escrituras del yo </a:t>
            </a:r>
            <a:endParaRPr lang="es-MX" dirty="0"/>
          </a:p>
          <a:p>
            <a:pPr marL="0" indent="0">
              <a:buNone/>
            </a:pPr>
            <a:r>
              <a:rPr lang="es-ES" dirty="0"/>
              <a:t>3.1 </a:t>
            </a:r>
            <a:r>
              <a:rPr lang="es-ES" dirty="0" smtClean="0"/>
              <a:t>Autobiografía</a:t>
            </a:r>
            <a:endParaRPr lang="es-MX" dirty="0"/>
          </a:p>
          <a:p>
            <a:pPr marL="0" indent="0">
              <a:buNone/>
            </a:pPr>
            <a:r>
              <a:rPr lang="es-ES" dirty="0" smtClean="0"/>
              <a:t>3.2</a:t>
            </a:r>
            <a:r>
              <a:rPr lang="es-ES" dirty="0"/>
              <a:t>. </a:t>
            </a:r>
            <a:r>
              <a:rPr lang="es-MX" dirty="0" smtClean="0"/>
              <a:t>Memoria y </a:t>
            </a:r>
            <a:r>
              <a:rPr lang="es-MX" dirty="0" err="1" smtClean="0"/>
              <a:t>memorabilia</a:t>
            </a:r>
            <a:r>
              <a:rPr lang="es-MX" dirty="0" smtClean="0"/>
              <a:t> </a:t>
            </a:r>
            <a:endParaRPr lang="es-MX" dirty="0"/>
          </a:p>
          <a:p>
            <a:pPr marL="0" indent="0">
              <a:buNone/>
            </a:pPr>
            <a:r>
              <a:rPr lang="es-ES" dirty="0"/>
              <a:t>3.3. </a:t>
            </a:r>
            <a:r>
              <a:rPr lang="es-MX" dirty="0" smtClean="0"/>
              <a:t>Biografía </a:t>
            </a:r>
            <a:endParaRPr lang="es-MX" dirty="0"/>
          </a:p>
          <a:p>
            <a:pPr marL="0" indent="0">
              <a:buNone/>
            </a:pPr>
            <a:r>
              <a:rPr lang="es-ES" dirty="0"/>
              <a:t>3.4. </a:t>
            </a:r>
            <a:r>
              <a:rPr lang="es-ES" dirty="0" smtClean="0"/>
              <a:t>Diario </a:t>
            </a:r>
            <a:endParaRPr lang="es-MX" dirty="0"/>
          </a:p>
          <a:p>
            <a:pPr marL="0" indent="0">
              <a:buNone/>
            </a:pPr>
            <a:r>
              <a:rPr lang="es-ES" dirty="0"/>
              <a:t>3.5. </a:t>
            </a:r>
            <a:r>
              <a:rPr lang="es-MX" dirty="0" smtClean="0"/>
              <a:t>Epistolario </a:t>
            </a:r>
            <a:endParaRPr lang="es-MX" dirty="0"/>
          </a:p>
          <a:p>
            <a:pPr marL="0" indent="0">
              <a:buNone/>
            </a:pPr>
            <a:endParaRPr lang="es-ES_tradnl" dirty="0" smtClean="0"/>
          </a:p>
          <a:p>
            <a:pPr marL="0" indent="0">
              <a:buNone/>
            </a:pPr>
            <a:r>
              <a:rPr lang="es-ES_tradnl" b="1" dirty="0" smtClean="0"/>
              <a:t>Unidad 4. Formas híbridas </a:t>
            </a:r>
          </a:p>
          <a:p>
            <a:pPr marL="0" indent="0">
              <a:buNone/>
            </a:pPr>
            <a:r>
              <a:rPr lang="es-ES_tradnl" dirty="0" smtClean="0"/>
              <a:t>4.1. Relato de </a:t>
            </a:r>
            <a:r>
              <a:rPr lang="es-ES_tradnl" dirty="0"/>
              <a:t> </a:t>
            </a:r>
            <a:r>
              <a:rPr lang="es-ES_tradnl" dirty="0" smtClean="0"/>
              <a:t>viaje </a:t>
            </a:r>
          </a:p>
          <a:p>
            <a:pPr marL="0" indent="0">
              <a:buNone/>
            </a:pPr>
            <a:r>
              <a:rPr lang="es-ES_tradnl" dirty="0" smtClean="0"/>
              <a:t>4.2. Ensayo </a:t>
            </a:r>
          </a:p>
          <a:p>
            <a:pPr marL="0" indent="0">
              <a:buNone/>
            </a:pPr>
            <a:r>
              <a:rPr lang="es-ES_tradnl" dirty="0" smtClean="0"/>
              <a:t>4.3  Novela testimonio </a:t>
            </a:r>
          </a:p>
          <a:p>
            <a:pPr marL="0" indent="0">
              <a:buNone/>
            </a:pPr>
            <a:r>
              <a:rPr lang="es-ES_tradnl" dirty="0" smtClean="0"/>
              <a:t>4.4. </a:t>
            </a:r>
            <a:r>
              <a:rPr lang="es-ES_tradnl" i="1" dirty="0" err="1" smtClean="0"/>
              <a:t>Faction</a:t>
            </a:r>
            <a:endParaRPr lang="es-ES_tradnl" i="1" dirty="0" smtClean="0"/>
          </a:p>
          <a:p>
            <a:pPr marL="0" indent="0">
              <a:buNone/>
            </a:pPr>
            <a:r>
              <a:rPr lang="es-ES_tradnl" dirty="0" smtClean="0"/>
              <a:t>4.5. Periodismo y ‘nuevo periodismo’</a:t>
            </a:r>
          </a:p>
          <a:p>
            <a:pPr marL="0" indent="0">
              <a:buNone/>
            </a:pPr>
            <a:endParaRPr lang="es-ES_tradnl" dirty="0" smtClean="0"/>
          </a:p>
          <a:p>
            <a:pPr marL="0" indent="0">
              <a:buNone/>
            </a:pPr>
            <a:endParaRPr lang="es-ES_tradnl" dirty="0" smtClean="0"/>
          </a:p>
          <a:p>
            <a:pPr marL="0" indent="0">
              <a:buNone/>
            </a:pPr>
            <a:endParaRPr lang="es-MX" dirty="0"/>
          </a:p>
          <a:p>
            <a:endParaRPr lang="es-MX" dirty="0"/>
          </a:p>
        </p:txBody>
      </p:sp>
    </p:spTree>
    <p:extLst>
      <p:ext uri="{BB962C8B-B14F-4D97-AF65-F5344CB8AC3E}">
        <p14:creationId xmlns:p14="http://schemas.microsoft.com/office/powerpoint/2010/main" val="1776864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5577" y="548681"/>
            <a:ext cx="3888432" cy="3888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AutoShape 4" descr="Resultado de imagen para escritor"/>
          <p:cNvSpPr>
            <a:spLocks noChangeAspect="1" noChangeArrowheads="1"/>
          </p:cNvSpPr>
          <p:nvPr/>
        </p:nvSpPr>
        <p:spPr bwMode="auto">
          <a:xfrm>
            <a:off x="155575" y="-2179638"/>
            <a:ext cx="5391150" cy="45529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26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4008" y="2636912"/>
            <a:ext cx="4244814" cy="3341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094735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94122"/>
          </a:xfrm>
        </p:spPr>
        <p:txBody>
          <a:bodyPr/>
          <a:lstStyle/>
          <a:p>
            <a:r>
              <a:rPr lang="es-MX" b="1" dirty="0" smtClean="0"/>
              <a:t>Referencias </a:t>
            </a:r>
            <a:endParaRPr lang="es-MX" b="1" dirty="0"/>
          </a:p>
        </p:txBody>
      </p:sp>
      <p:sp>
        <p:nvSpPr>
          <p:cNvPr id="3" name="2 Marcador de contenido"/>
          <p:cNvSpPr>
            <a:spLocks noGrp="1"/>
          </p:cNvSpPr>
          <p:nvPr>
            <p:ph idx="1"/>
          </p:nvPr>
        </p:nvSpPr>
        <p:spPr>
          <a:xfrm>
            <a:off x="457200" y="1412776"/>
            <a:ext cx="8229600" cy="5112568"/>
          </a:xfrm>
        </p:spPr>
        <p:txBody>
          <a:bodyPr>
            <a:normAutofit fontScale="40000" lnSpcReduction="20000"/>
          </a:bodyPr>
          <a:lstStyle/>
          <a:p>
            <a:pPr algn="just"/>
            <a:r>
              <a:rPr lang="es-MX" sz="4300" dirty="0" err="1"/>
              <a:t>Genette</a:t>
            </a:r>
            <a:r>
              <a:rPr lang="es-MX" sz="4300" dirty="0"/>
              <a:t>, Gérard, 1989. </a:t>
            </a:r>
            <a:r>
              <a:rPr lang="es-MX" sz="4300" i="1" dirty="0"/>
              <a:t>Palimpsestos. La literatura en segundo grado </a:t>
            </a:r>
            <a:r>
              <a:rPr lang="es-MX" sz="4300" dirty="0"/>
              <a:t>(Madrid: Taurus).</a:t>
            </a:r>
          </a:p>
          <a:p>
            <a:pPr marL="0" indent="0" algn="just">
              <a:buNone/>
            </a:pPr>
            <a:r>
              <a:rPr lang="es-MX" sz="4300" dirty="0"/>
              <a:t> </a:t>
            </a:r>
          </a:p>
          <a:p>
            <a:pPr algn="just"/>
            <a:r>
              <a:rPr lang="es-MX" sz="4300" dirty="0" err="1"/>
              <a:t>Genette</a:t>
            </a:r>
            <a:r>
              <a:rPr lang="es-MX" sz="4300" dirty="0"/>
              <a:t>, Gérard, 1993. </a:t>
            </a:r>
            <a:r>
              <a:rPr lang="es-MX" sz="4300" i="1" dirty="0"/>
              <a:t>Ficción y dicción </a:t>
            </a:r>
            <a:r>
              <a:rPr lang="es-MX" sz="4300" dirty="0"/>
              <a:t>(Barcelona: Lumen).</a:t>
            </a:r>
          </a:p>
          <a:p>
            <a:pPr marL="0" indent="0" algn="just">
              <a:buNone/>
            </a:pPr>
            <a:r>
              <a:rPr lang="es-MX" sz="4300" dirty="0"/>
              <a:t> </a:t>
            </a:r>
          </a:p>
          <a:p>
            <a:pPr algn="just"/>
            <a:r>
              <a:rPr lang="es-MX" sz="4300" dirty="0"/>
              <a:t> </a:t>
            </a:r>
            <a:r>
              <a:rPr lang="es-ES_tradnl" sz="4300" dirty="0"/>
              <a:t>“Glosario de conceptos filosóficos”, 2018.</a:t>
            </a:r>
            <a:r>
              <a:rPr lang="es-ES_tradnl" sz="4300" i="1" dirty="0"/>
              <a:t> En Congregación para el clero </a:t>
            </a:r>
            <a:r>
              <a:rPr lang="es-ES_tradnl" sz="4300" dirty="0"/>
              <a:t>[http://www.clerus.org/bibliaclerusonline/es/pm.htm]</a:t>
            </a:r>
            <a:endParaRPr lang="es-MX" sz="4300" dirty="0"/>
          </a:p>
          <a:p>
            <a:pPr marL="0" indent="0" algn="just">
              <a:buNone/>
            </a:pPr>
            <a:r>
              <a:rPr lang="es-MX" sz="4300" dirty="0"/>
              <a:t> </a:t>
            </a:r>
          </a:p>
          <a:p>
            <a:pPr algn="just"/>
            <a:r>
              <a:rPr lang="es-MX" sz="4300" dirty="0"/>
              <a:t>“Glosario de filosofía”, 2018. En</a:t>
            </a:r>
            <a:r>
              <a:rPr lang="es-MX" sz="4300" i="1" dirty="0"/>
              <a:t> Webdianoia.com </a:t>
            </a:r>
            <a:r>
              <a:rPr lang="es-MX" sz="4300" dirty="0"/>
              <a:t>[https://www.webdianoia.com/glosario/index.htm] </a:t>
            </a:r>
          </a:p>
          <a:p>
            <a:pPr marL="0" indent="0" algn="just">
              <a:buNone/>
            </a:pPr>
            <a:r>
              <a:rPr lang="es-ES_tradnl" sz="4300" dirty="0"/>
              <a:t> </a:t>
            </a:r>
            <a:endParaRPr lang="es-MX" sz="4300" dirty="0"/>
          </a:p>
          <a:p>
            <a:pPr algn="just"/>
            <a:r>
              <a:rPr lang="es-MX" sz="4300" dirty="0" smtClean="0"/>
              <a:t>Real </a:t>
            </a:r>
            <a:r>
              <a:rPr lang="es-MX" sz="4300" dirty="0"/>
              <a:t>Academia </a:t>
            </a:r>
            <a:r>
              <a:rPr lang="es-MX" sz="4300" dirty="0" smtClean="0"/>
              <a:t>Española, </a:t>
            </a:r>
            <a:r>
              <a:rPr lang="es-MX" sz="4300" dirty="0"/>
              <a:t>2018. </a:t>
            </a:r>
            <a:r>
              <a:rPr lang="es-MX" sz="4300" i="1" dirty="0"/>
              <a:t>Diccionario de la lengua española </a:t>
            </a:r>
            <a:r>
              <a:rPr lang="es-MX" sz="4300" dirty="0"/>
              <a:t>(Madrid: Real Academia Española). [http://dle.rae.es/?w=diccionario]</a:t>
            </a:r>
          </a:p>
          <a:p>
            <a:pPr marL="0" indent="0" algn="just">
              <a:buNone/>
            </a:pPr>
            <a:r>
              <a:rPr lang="es-MX" sz="4300" dirty="0"/>
              <a:t> </a:t>
            </a:r>
          </a:p>
          <a:p>
            <a:pPr algn="just"/>
            <a:r>
              <a:rPr lang="es-MX" sz="4300" dirty="0" err="1"/>
              <a:t>Ricoeur</a:t>
            </a:r>
            <a:r>
              <a:rPr lang="es-MX" sz="4300" dirty="0"/>
              <a:t>, Paul, 1995. </a:t>
            </a:r>
            <a:r>
              <a:rPr lang="es-MX" sz="4300" i="1" dirty="0"/>
              <a:t>Tiempo y narración I. Configuración del tiempo en el relato histórico </a:t>
            </a:r>
            <a:r>
              <a:rPr lang="es-MX" sz="4300" dirty="0"/>
              <a:t>(México: Siglo XXI).</a:t>
            </a:r>
          </a:p>
          <a:p>
            <a:pPr marL="0" indent="0" algn="just">
              <a:buNone/>
            </a:pPr>
            <a:r>
              <a:rPr lang="es-MX" sz="4300" dirty="0"/>
              <a:t> </a:t>
            </a:r>
          </a:p>
          <a:p>
            <a:pPr algn="just"/>
            <a:r>
              <a:rPr lang="es-MX" sz="4300" dirty="0" err="1"/>
              <a:t>Ricoeur</a:t>
            </a:r>
            <a:r>
              <a:rPr lang="es-MX" sz="4300" dirty="0"/>
              <a:t>, Paul, 1996. </a:t>
            </a:r>
            <a:r>
              <a:rPr lang="es-MX" sz="4300" i="1" dirty="0"/>
              <a:t>Tiempo y narración III. El tiempo narrado </a:t>
            </a:r>
            <a:r>
              <a:rPr lang="es-MX" sz="4300" dirty="0"/>
              <a:t>(México: Siglo XXI).</a:t>
            </a:r>
          </a:p>
          <a:p>
            <a:pPr marL="0" indent="0" algn="just">
              <a:buNone/>
            </a:pPr>
            <a:r>
              <a:rPr lang="es-MX" sz="4300" dirty="0"/>
              <a:t> </a:t>
            </a:r>
          </a:p>
          <a:p>
            <a:pPr algn="just"/>
            <a:r>
              <a:rPr lang="es-MX" sz="4300" i="1" dirty="0"/>
              <a:t>Wikipedia. La enciclopedia libre</a:t>
            </a:r>
            <a:r>
              <a:rPr lang="es-MX" sz="4300" dirty="0"/>
              <a:t>, 2018. [https://es.wikipedia.org] </a:t>
            </a:r>
          </a:p>
          <a:p>
            <a:endParaRPr lang="es-MX" dirty="0"/>
          </a:p>
        </p:txBody>
      </p:sp>
    </p:spTree>
    <p:extLst>
      <p:ext uri="{BB962C8B-B14F-4D97-AF65-F5344CB8AC3E}">
        <p14:creationId xmlns:p14="http://schemas.microsoft.com/office/powerpoint/2010/main" val="13525002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900" b="1" dirty="0" smtClean="0"/>
              <a:t>Guion explicativo para uso del material </a:t>
            </a:r>
            <a:endParaRPr lang="es-MX" sz="3900" b="1" dirty="0"/>
          </a:p>
        </p:txBody>
      </p:sp>
      <p:sp>
        <p:nvSpPr>
          <p:cNvPr id="3" name="2 Marcador de contenido"/>
          <p:cNvSpPr>
            <a:spLocks noGrp="1"/>
          </p:cNvSpPr>
          <p:nvPr>
            <p:ph idx="1"/>
          </p:nvPr>
        </p:nvSpPr>
        <p:spPr>
          <a:xfrm>
            <a:off x="457200" y="1412776"/>
            <a:ext cx="8229600" cy="4968552"/>
          </a:xfrm>
        </p:spPr>
        <p:txBody>
          <a:bodyPr>
            <a:normAutofit fontScale="47500" lnSpcReduction="20000"/>
          </a:bodyPr>
          <a:lstStyle/>
          <a:p>
            <a:pPr lvl="0" algn="just"/>
            <a:r>
              <a:rPr lang="es-MX" sz="4200" dirty="0"/>
              <a:t>De las diapositivas 3 a la 15 el material sirve como apoyo, ante todo, de una técnica expositiva por parte del docente. En estas diapositivas se presentan distintos conceptos básicos y fundamentales (la </a:t>
            </a:r>
            <a:r>
              <a:rPr lang="es-MX" sz="4200" i="1" dirty="0"/>
              <a:t>narración</a:t>
            </a:r>
            <a:r>
              <a:rPr lang="es-MX" sz="4200" dirty="0"/>
              <a:t>, la </a:t>
            </a:r>
            <a:r>
              <a:rPr lang="es-MX" sz="4200" i="1" dirty="0"/>
              <a:t>ficción</a:t>
            </a:r>
            <a:r>
              <a:rPr lang="es-MX" sz="4200" dirty="0"/>
              <a:t>, la </a:t>
            </a:r>
            <a:r>
              <a:rPr lang="es-MX" sz="4200" i="1" dirty="0"/>
              <a:t>no ficción</a:t>
            </a:r>
            <a:r>
              <a:rPr lang="es-MX" sz="4200" dirty="0"/>
              <a:t>, </a:t>
            </a:r>
            <a:r>
              <a:rPr lang="es-MX" sz="4200" i="1" dirty="0"/>
              <a:t>lo real</a:t>
            </a:r>
            <a:r>
              <a:rPr lang="es-MX" sz="4200" dirty="0"/>
              <a:t>, una posible clasificación de los géneros narrativos no ficcionales, etc.) para que el docente los proyecte y los explique, y para que los estudiantes, por su parte, reflexionen sobre los mismos. Varias de las imágenes incluidas en esta sección pueden dar pie a distintas ideas expositivas por parte del docente. </a:t>
            </a:r>
          </a:p>
          <a:p>
            <a:pPr lvl="0" algn="just"/>
            <a:r>
              <a:rPr lang="es-MX" sz="4200" dirty="0"/>
              <a:t>De las diapositivas 16 a la 31 el material sirve como apoyo, sobre todo, para generar, por medio de preguntas y esquemas, un ambiente de discusión en el </a:t>
            </a:r>
            <a:r>
              <a:rPr lang="es-MX" sz="4200" dirty="0" smtClean="0"/>
              <a:t>aula, </a:t>
            </a:r>
            <a:r>
              <a:rPr lang="es-MX" sz="4200" dirty="0"/>
              <a:t>con base en técnicas </a:t>
            </a:r>
            <a:r>
              <a:rPr lang="es-MX" sz="4200" dirty="0" smtClean="0"/>
              <a:t>grupales, </a:t>
            </a:r>
            <a:r>
              <a:rPr lang="es-MX" sz="4200" dirty="0"/>
              <a:t>acerca de </a:t>
            </a:r>
            <a:r>
              <a:rPr lang="es-MX" sz="4200" b="1" dirty="0" smtClean="0"/>
              <a:t>1.3</a:t>
            </a:r>
            <a:r>
              <a:rPr lang="es-MX" sz="4200" b="1" dirty="0"/>
              <a:t>. Problemas teóricos en torno a la no ficción</a:t>
            </a:r>
            <a:r>
              <a:rPr lang="es-MX" sz="4200" dirty="0"/>
              <a:t>. </a:t>
            </a:r>
            <a:r>
              <a:rPr lang="es-MX" sz="4200" dirty="0" smtClean="0"/>
              <a:t>Asimismo </a:t>
            </a:r>
            <a:r>
              <a:rPr lang="es-MX" sz="4200" dirty="0"/>
              <a:t>una serie de imágenes significativas puede facilitar la técnica expositiva por parte del docente.</a:t>
            </a:r>
          </a:p>
          <a:p>
            <a:pPr algn="just"/>
            <a:r>
              <a:rPr lang="es-MX" sz="4200" b="1" dirty="0">
                <a:solidFill>
                  <a:srgbClr val="FF0000"/>
                </a:solidFill>
              </a:rPr>
              <a:t>Nota importante: Todas las imágenes empleadas en este material de apoyo fueron obtenidas del buscador </a:t>
            </a:r>
            <a:r>
              <a:rPr lang="es-MX" sz="4200" b="1" i="1" dirty="0" smtClean="0">
                <a:solidFill>
                  <a:srgbClr val="FF0000"/>
                </a:solidFill>
              </a:rPr>
              <a:t>Google</a:t>
            </a:r>
            <a:r>
              <a:rPr lang="es-MX" sz="4200" b="1" dirty="0" smtClean="0">
                <a:solidFill>
                  <a:srgbClr val="FF0000"/>
                </a:solidFill>
              </a:rPr>
              <a:t>; </a:t>
            </a:r>
            <a:r>
              <a:rPr lang="es-MX" sz="4200" b="1" dirty="0">
                <a:solidFill>
                  <a:srgbClr val="FF0000"/>
                </a:solidFill>
              </a:rPr>
              <a:t>al respecto, todas las imágenes fueron obtenidas, en cuanto a los Derechos de Uso, en las categorías “Etiquetadas para reutilización” y “Etiquetadas para reutilización no comercial”.  </a:t>
            </a:r>
            <a:endParaRPr lang="es-MX" sz="4200" dirty="0">
              <a:solidFill>
                <a:srgbClr val="FF0000"/>
              </a:solidFill>
            </a:endParaRPr>
          </a:p>
          <a:p>
            <a:endParaRPr lang="es-MX" sz="4000" b="1" dirty="0" smtClean="0">
              <a:solidFill>
                <a:srgbClr val="FF0000"/>
              </a:solidFill>
            </a:endParaRPr>
          </a:p>
          <a:p>
            <a:endParaRPr lang="es-MX" sz="4000" b="1" dirty="0">
              <a:solidFill>
                <a:srgbClr val="FF0000"/>
              </a:solidFill>
            </a:endParaRPr>
          </a:p>
        </p:txBody>
      </p:sp>
    </p:spTree>
    <p:extLst>
      <p:ext uri="{BB962C8B-B14F-4D97-AF65-F5344CB8AC3E}">
        <p14:creationId xmlns:p14="http://schemas.microsoft.com/office/powerpoint/2010/main" val="2086709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556792"/>
            <a:ext cx="8229600" cy="652934"/>
          </a:xfrm>
        </p:spPr>
        <p:txBody>
          <a:bodyPr>
            <a:normAutofit fontScale="90000"/>
          </a:bodyPr>
          <a:lstStyle/>
          <a:p>
            <a:r>
              <a:rPr lang="es-ES_tradnl" sz="4000" b="1" dirty="0" smtClean="0"/>
              <a:t>UNIDAD 1</a:t>
            </a:r>
            <a:r>
              <a:rPr lang="es-ES_tradnl" sz="4000" b="1" dirty="0"/>
              <a:t>. Conceptos y problemas preliminares  </a:t>
            </a:r>
            <a:r>
              <a:rPr lang="es-MX" dirty="0"/>
              <a:t/>
            </a:r>
            <a:br>
              <a:rPr lang="es-MX" dirty="0"/>
            </a:br>
            <a:endParaRPr lang="es-MX" dirty="0"/>
          </a:p>
        </p:txBody>
      </p:sp>
      <p:sp>
        <p:nvSpPr>
          <p:cNvPr id="3" name="2 Marcador de contenido"/>
          <p:cNvSpPr>
            <a:spLocks noGrp="1"/>
          </p:cNvSpPr>
          <p:nvPr>
            <p:ph idx="1"/>
          </p:nvPr>
        </p:nvSpPr>
        <p:spPr>
          <a:xfrm>
            <a:off x="467544" y="2996952"/>
            <a:ext cx="8229600" cy="2304257"/>
          </a:xfrm>
        </p:spPr>
        <p:txBody>
          <a:bodyPr>
            <a:normAutofit/>
          </a:bodyPr>
          <a:lstStyle/>
          <a:p>
            <a:pPr marL="0" indent="0" algn="just">
              <a:buNone/>
            </a:pPr>
            <a:r>
              <a:rPr lang="es-MX" b="1" dirty="0" smtClean="0"/>
              <a:t>Objetivo</a:t>
            </a:r>
            <a:r>
              <a:rPr lang="es-MX" dirty="0" smtClean="0"/>
              <a:t>: </a:t>
            </a:r>
            <a:r>
              <a:rPr lang="es-MX" dirty="0"/>
              <a:t> </a:t>
            </a:r>
            <a:r>
              <a:rPr lang="es-MX" dirty="0" smtClean="0"/>
              <a:t>Analizar </a:t>
            </a:r>
            <a:r>
              <a:rPr lang="es-MX" dirty="0"/>
              <a:t>los términos ‘ficción’ y ‘no ficción’, a través de la comparación, para comprender la naturaleza de los géneros narrativos no ficcionales. 	</a:t>
            </a:r>
          </a:p>
          <a:p>
            <a:pPr marL="0" indent="0">
              <a:buNone/>
            </a:pPr>
            <a:endParaRPr lang="es-MX" dirty="0"/>
          </a:p>
          <a:p>
            <a:pPr marL="0" indent="0">
              <a:buNone/>
            </a:pPr>
            <a:endParaRPr lang="es-MX" dirty="0"/>
          </a:p>
        </p:txBody>
      </p:sp>
    </p:spTree>
    <p:extLst>
      <p:ext uri="{BB962C8B-B14F-4D97-AF65-F5344CB8AC3E}">
        <p14:creationId xmlns:p14="http://schemas.microsoft.com/office/powerpoint/2010/main" val="3606227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332656"/>
            <a:ext cx="8229600" cy="5976664"/>
          </a:xfrm>
        </p:spPr>
        <p:txBody>
          <a:bodyPr>
            <a:normAutofit fontScale="77500" lnSpcReduction="20000"/>
          </a:bodyPr>
          <a:lstStyle/>
          <a:p>
            <a:pPr marL="0" indent="0">
              <a:buNone/>
            </a:pPr>
            <a:endParaRPr lang="es-ES_tradnl" sz="2300" dirty="0" smtClean="0"/>
          </a:p>
          <a:p>
            <a:pPr marL="0" indent="0">
              <a:buNone/>
            </a:pPr>
            <a:endParaRPr lang="es-ES_tradnl" sz="2300" dirty="0"/>
          </a:p>
          <a:p>
            <a:pPr marL="0" indent="0">
              <a:buNone/>
            </a:pPr>
            <a:endParaRPr lang="es-ES_tradnl" sz="2300" dirty="0" smtClean="0"/>
          </a:p>
          <a:p>
            <a:pPr marL="0" indent="0">
              <a:buNone/>
            </a:pPr>
            <a:endParaRPr lang="es-ES_tradnl" sz="2300" dirty="0"/>
          </a:p>
          <a:p>
            <a:pPr marL="0" indent="0">
              <a:buNone/>
            </a:pPr>
            <a:r>
              <a:rPr lang="es-ES_tradnl" sz="2300" dirty="0" smtClean="0"/>
              <a:t>(</a:t>
            </a:r>
            <a:r>
              <a:rPr lang="es-ES_tradnl" sz="2300" i="1" dirty="0" smtClean="0"/>
              <a:t>Real Academia Española</a:t>
            </a:r>
            <a:r>
              <a:rPr lang="es-ES_tradnl" sz="2300" dirty="0" smtClean="0"/>
              <a:t>)</a:t>
            </a:r>
            <a:endParaRPr lang="es-MX" sz="2300" dirty="0" smtClean="0"/>
          </a:p>
          <a:p>
            <a:pPr marL="0" indent="0">
              <a:buNone/>
            </a:pPr>
            <a:r>
              <a:rPr lang="es-MX" sz="2300" b="1" dirty="0" smtClean="0"/>
              <a:t>Narrar</a:t>
            </a:r>
            <a:r>
              <a:rPr lang="es-MX" sz="2300" dirty="0" smtClean="0"/>
              <a:t> </a:t>
            </a:r>
          </a:p>
          <a:p>
            <a:pPr marL="0" indent="0" fontAlgn="base">
              <a:buNone/>
            </a:pPr>
            <a:r>
              <a:rPr lang="es-MX" sz="2300" dirty="0" smtClean="0"/>
              <a:t>Del lat. </a:t>
            </a:r>
            <a:r>
              <a:rPr lang="es-MX" sz="2300" i="1" dirty="0" err="1" smtClean="0"/>
              <a:t>narrāre</a:t>
            </a:r>
            <a:r>
              <a:rPr lang="es-MX" sz="2300" i="1" dirty="0" smtClean="0"/>
              <a:t>.</a:t>
            </a:r>
            <a:endParaRPr lang="es-MX" sz="2300" dirty="0" smtClean="0"/>
          </a:p>
          <a:p>
            <a:pPr marL="0" indent="0" fontAlgn="base">
              <a:buNone/>
            </a:pPr>
            <a:r>
              <a:rPr lang="es-MX" sz="2300" b="1" dirty="0" smtClean="0"/>
              <a:t>1. </a:t>
            </a:r>
            <a:r>
              <a:rPr lang="es-MX" sz="2300" dirty="0" err="1" smtClean="0"/>
              <a:t>tr</a:t>
            </a:r>
            <a:r>
              <a:rPr lang="es-MX" sz="2300" dirty="0" smtClean="0"/>
              <a:t>. Contar, referir lo sucedido, o un hecho o una historia ficticios.</a:t>
            </a:r>
          </a:p>
          <a:p>
            <a:pPr marL="0" indent="0" fontAlgn="base">
              <a:buNone/>
            </a:pPr>
            <a:endParaRPr lang="es-MX" sz="2300" dirty="0"/>
          </a:p>
          <a:p>
            <a:pPr marL="0" indent="0" fontAlgn="base">
              <a:buNone/>
            </a:pPr>
            <a:endParaRPr lang="es-MX" sz="2300" dirty="0" smtClean="0"/>
          </a:p>
          <a:p>
            <a:pPr marL="0" indent="0" fontAlgn="base">
              <a:buNone/>
            </a:pPr>
            <a:endParaRPr lang="es-MX" sz="2300" dirty="0" smtClean="0"/>
          </a:p>
          <a:p>
            <a:pPr marL="0" indent="0">
              <a:buNone/>
            </a:pPr>
            <a:r>
              <a:rPr lang="es-ES_tradnl" sz="2400" dirty="0" smtClean="0"/>
              <a:t>(</a:t>
            </a:r>
            <a:r>
              <a:rPr lang="es-ES_tradnl" sz="2400" i="1" dirty="0"/>
              <a:t>Wikipedia</a:t>
            </a:r>
            <a:r>
              <a:rPr lang="es-ES_tradnl" sz="2400" dirty="0"/>
              <a:t>) </a:t>
            </a:r>
            <a:endParaRPr lang="es-MX" sz="2400" dirty="0"/>
          </a:p>
          <a:p>
            <a:pPr marL="0" indent="0">
              <a:buNone/>
            </a:pPr>
            <a:r>
              <a:rPr lang="es-ES_tradnl" sz="2400" b="1" dirty="0"/>
              <a:t>Narración</a:t>
            </a:r>
            <a:r>
              <a:rPr lang="es-ES_tradnl" sz="2400" dirty="0"/>
              <a:t> </a:t>
            </a:r>
            <a:endParaRPr lang="es-MX" sz="2400" dirty="0"/>
          </a:p>
          <a:p>
            <a:pPr marL="0" indent="0" algn="just">
              <a:buNone/>
            </a:pPr>
            <a:r>
              <a:rPr lang="es-ES" sz="2400" dirty="0" smtClean="0"/>
              <a:t>Se </a:t>
            </a:r>
            <a:r>
              <a:rPr lang="es-ES" sz="2400" dirty="0"/>
              <a:t>denomina </a:t>
            </a:r>
            <a:r>
              <a:rPr lang="es-ES" sz="2400" b="1" dirty="0"/>
              <a:t>narración</a:t>
            </a:r>
            <a:r>
              <a:rPr lang="es-ES" sz="2400" dirty="0"/>
              <a:t> a la manera de contar una secuencia o una serie de acciones realizadas por unos personajes en un lugar determinado a lo largo de un tiempo, es decir, se refiere lingüística o visualmente una sucesión de hechos.</a:t>
            </a:r>
            <a:endParaRPr lang="es-MX" sz="2400" dirty="0"/>
          </a:p>
          <a:p>
            <a:pPr marL="0" indent="0" algn="just">
              <a:buNone/>
            </a:pPr>
            <a:endParaRPr lang="es-ES" sz="2400" dirty="0" smtClean="0"/>
          </a:p>
          <a:p>
            <a:pPr marL="0" indent="0" algn="just">
              <a:buNone/>
            </a:pPr>
            <a:r>
              <a:rPr lang="es-ES" sz="2400" dirty="0" smtClean="0"/>
              <a:t>Tanto </a:t>
            </a:r>
            <a:r>
              <a:rPr lang="es-ES" sz="2400" dirty="0"/>
              <a:t>las acciones, como los personajes y el lugar, pueden ser reales o imaginarios. Esto no afecta al carácter de la narración, porque el objetivo del autor de la narración es que el lector se imagine los sucesos que se cuentan.</a:t>
            </a:r>
            <a:endParaRPr lang="es-MX" sz="2400" dirty="0"/>
          </a:p>
          <a:p>
            <a:pPr marL="0" indent="0" fontAlgn="base">
              <a:buNone/>
            </a:pPr>
            <a:endParaRPr lang="es-MX" sz="2300" dirty="0" smtClean="0"/>
          </a:p>
          <a:p>
            <a:pPr marL="0" indent="0" fontAlgn="base">
              <a:buNone/>
            </a:pPr>
            <a:endParaRPr lang="es-MX" sz="2300" dirty="0"/>
          </a:p>
          <a:p>
            <a:pPr marL="0" indent="0" fontAlgn="base">
              <a:buNone/>
            </a:pPr>
            <a:endParaRPr lang="es-MX" sz="2300" dirty="0" smtClean="0"/>
          </a:p>
        </p:txBody>
      </p:sp>
      <p:sp>
        <p:nvSpPr>
          <p:cNvPr id="4" name="2 Marcador de contenido"/>
          <p:cNvSpPr txBox="1">
            <a:spLocks/>
          </p:cNvSpPr>
          <p:nvPr/>
        </p:nvSpPr>
        <p:spPr>
          <a:xfrm>
            <a:off x="443558" y="260648"/>
            <a:ext cx="8229600" cy="136815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s-ES_tradnl" b="1" dirty="0" smtClean="0"/>
              <a:t>1.1. El género narrativo</a:t>
            </a:r>
            <a:endParaRPr lang="es-MX" dirty="0" smtClean="0"/>
          </a:p>
          <a:p>
            <a:pPr marL="0" indent="0">
              <a:buFont typeface="Arial" panose="020B0604020202020204" pitchFamily="34" charset="0"/>
              <a:buNone/>
            </a:pPr>
            <a:endParaRPr lang="es-MX" dirty="0" smtClean="0"/>
          </a:p>
          <a:p>
            <a:pPr marL="0" indent="0">
              <a:buFont typeface="Arial" panose="020B0604020202020204" pitchFamily="34" charset="0"/>
              <a:buNone/>
            </a:pPr>
            <a:endParaRPr lang="es-MX" dirty="0" smtClean="0"/>
          </a:p>
          <a:p>
            <a:pPr marL="0" indent="0">
              <a:buFont typeface="Arial" panose="020B0604020202020204" pitchFamily="34" charset="0"/>
              <a:buNone/>
            </a:pPr>
            <a:endParaRPr lang="es-MX" dirty="0"/>
          </a:p>
          <a:p>
            <a:pPr marL="0" indent="0">
              <a:buFont typeface="Arial" panose="020B0604020202020204" pitchFamily="34" charset="0"/>
              <a:buNone/>
            </a:pPr>
            <a:endParaRPr lang="es-MX" dirty="0" smtClean="0"/>
          </a:p>
          <a:p>
            <a:pPr marL="0" indent="0">
              <a:buFont typeface="Arial" panose="020B0604020202020204" pitchFamily="34" charset="0"/>
              <a:buNone/>
            </a:pPr>
            <a:endParaRPr lang="es-MX"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0073" y="2708920"/>
            <a:ext cx="2016224" cy="1073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571788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772816"/>
            <a:ext cx="8229600" cy="4752528"/>
          </a:xfrm>
        </p:spPr>
        <p:txBody>
          <a:bodyPr>
            <a:normAutofit fontScale="92500" lnSpcReduction="10000"/>
          </a:bodyPr>
          <a:lstStyle/>
          <a:p>
            <a:pPr marL="0" indent="0">
              <a:spcBef>
                <a:spcPts val="0"/>
              </a:spcBef>
              <a:buNone/>
            </a:pPr>
            <a:r>
              <a:rPr lang="es-MX" sz="2000" i="1" dirty="0"/>
              <a:t>(</a:t>
            </a:r>
            <a:r>
              <a:rPr lang="es-MX" sz="2000" i="1" dirty="0" smtClean="0"/>
              <a:t>Real Academia Española)</a:t>
            </a:r>
            <a:endParaRPr lang="es-MX" sz="2000" dirty="0"/>
          </a:p>
          <a:p>
            <a:pPr marL="0" indent="0">
              <a:spcBef>
                <a:spcPts val="0"/>
              </a:spcBef>
              <a:buNone/>
            </a:pPr>
            <a:r>
              <a:rPr lang="es-MX" sz="2000" b="1" dirty="0"/>
              <a:t>Realidad </a:t>
            </a:r>
            <a:endParaRPr lang="es-MX" sz="2000" dirty="0"/>
          </a:p>
          <a:p>
            <a:pPr marL="0" indent="0" fontAlgn="base">
              <a:spcBef>
                <a:spcPts val="0"/>
              </a:spcBef>
              <a:buNone/>
            </a:pPr>
            <a:r>
              <a:rPr lang="es-MX" sz="2000" b="1" dirty="0"/>
              <a:t>1. </a:t>
            </a:r>
            <a:r>
              <a:rPr lang="es-MX" sz="2000" dirty="0"/>
              <a:t>f. Existencia real y efectiva de algo.</a:t>
            </a:r>
          </a:p>
          <a:p>
            <a:pPr marL="0" indent="0" algn="just" fontAlgn="base">
              <a:spcBef>
                <a:spcPts val="0"/>
              </a:spcBef>
              <a:buNone/>
            </a:pPr>
            <a:r>
              <a:rPr lang="es-MX" sz="2000" b="1" dirty="0"/>
              <a:t>2. </a:t>
            </a:r>
            <a:r>
              <a:rPr lang="es-MX" sz="2000" dirty="0"/>
              <a:t>f. Verdad, lo que ocurre verdaderamente.</a:t>
            </a:r>
          </a:p>
          <a:p>
            <a:pPr marL="0" indent="0" algn="just" fontAlgn="base">
              <a:spcBef>
                <a:spcPts val="0"/>
              </a:spcBef>
              <a:buNone/>
            </a:pPr>
            <a:r>
              <a:rPr lang="es-MX" sz="2000" b="1" dirty="0"/>
              <a:t>3. </a:t>
            </a:r>
            <a:r>
              <a:rPr lang="es-MX" sz="2000" dirty="0"/>
              <a:t>f. Lo que es efectivo o tiene valor práctico, en contraposición con lo </a:t>
            </a:r>
            <a:r>
              <a:rPr lang="es-MX" sz="2000" dirty="0" err="1" smtClean="0"/>
              <a:t>fantás</a:t>
            </a:r>
            <a:r>
              <a:rPr lang="es-MX" sz="2000" dirty="0" smtClean="0"/>
              <a:t>-tico</a:t>
            </a:r>
            <a:r>
              <a:rPr lang="es-MX" sz="2000" dirty="0"/>
              <a:t> e ilusorio</a:t>
            </a:r>
            <a:r>
              <a:rPr lang="es-MX" sz="2000" dirty="0" smtClean="0"/>
              <a:t>.</a:t>
            </a:r>
          </a:p>
          <a:p>
            <a:pPr marL="0" indent="0" algn="just">
              <a:spcBef>
                <a:spcPts val="0"/>
              </a:spcBef>
              <a:buNone/>
            </a:pPr>
            <a:endParaRPr lang="es-MX" sz="2000" dirty="0" smtClean="0"/>
          </a:p>
          <a:p>
            <a:pPr marL="0" indent="0" algn="just">
              <a:spcBef>
                <a:spcPts val="0"/>
              </a:spcBef>
              <a:buNone/>
            </a:pPr>
            <a:endParaRPr lang="es-MX" sz="2000" dirty="0"/>
          </a:p>
          <a:p>
            <a:pPr marL="0" indent="0" algn="just">
              <a:spcBef>
                <a:spcPts val="0"/>
              </a:spcBef>
              <a:buNone/>
            </a:pPr>
            <a:r>
              <a:rPr lang="es-MX" sz="2000" dirty="0" smtClean="0"/>
              <a:t>(“</a:t>
            </a:r>
            <a:r>
              <a:rPr lang="es-MX" sz="2000" i="1" dirty="0" smtClean="0"/>
              <a:t>Glosario </a:t>
            </a:r>
            <a:r>
              <a:rPr lang="es-MX" sz="2000" i="1" dirty="0"/>
              <a:t>de </a:t>
            </a:r>
            <a:r>
              <a:rPr lang="es-MX" sz="2000" i="1" dirty="0" smtClean="0"/>
              <a:t>filosofía”) </a:t>
            </a:r>
            <a:endParaRPr lang="es-MX" sz="2000" dirty="0"/>
          </a:p>
          <a:p>
            <a:pPr marL="0" indent="0" algn="just">
              <a:spcBef>
                <a:spcPts val="0"/>
              </a:spcBef>
              <a:buNone/>
            </a:pPr>
            <a:r>
              <a:rPr lang="es-ES_tradnl" sz="2000" b="1" dirty="0"/>
              <a:t>REALIDAD</a:t>
            </a:r>
            <a:r>
              <a:rPr lang="es-ES_tradnl" sz="2000" dirty="0"/>
              <a:t>: Término con el que nos referimos, de un modo general, al conjunto de lo que existe, en oposición a lo que consideramos ficticio, ilusorio, aparente, o meramente posible. </a:t>
            </a:r>
            <a:endParaRPr lang="es-MX" sz="2000" dirty="0"/>
          </a:p>
          <a:p>
            <a:pPr marL="0" indent="0" algn="just">
              <a:spcBef>
                <a:spcPts val="0"/>
              </a:spcBef>
              <a:buNone/>
            </a:pPr>
            <a:endParaRPr lang="es-MX" sz="2000" dirty="0"/>
          </a:p>
          <a:p>
            <a:pPr marL="0" indent="0" algn="just">
              <a:spcBef>
                <a:spcPts val="0"/>
              </a:spcBef>
              <a:buNone/>
            </a:pPr>
            <a:r>
              <a:rPr lang="es-ES_tradnl" sz="2000" dirty="0"/>
              <a:t> </a:t>
            </a:r>
            <a:endParaRPr lang="es-MX" sz="2000" dirty="0"/>
          </a:p>
          <a:p>
            <a:pPr marL="0" indent="0" algn="just">
              <a:spcBef>
                <a:spcPts val="0"/>
              </a:spcBef>
              <a:buNone/>
            </a:pPr>
            <a:r>
              <a:rPr lang="es-ES_tradnl" sz="2000" dirty="0" smtClean="0"/>
              <a:t>(“</a:t>
            </a:r>
            <a:r>
              <a:rPr lang="es-ES_tradnl" sz="2000" i="1" dirty="0" smtClean="0"/>
              <a:t>Glosario </a:t>
            </a:r>
            <a:r>
              <a:rPr lang="es-ES_tradnl" sz="2000" i="1" dirty="0"/>
              <a:t>de conceptos </a:t>
            </a:r>
            <a:r>
              <a:rPr lang="es-ES_tradnl" sz="2000" i="1" dirty="0" smtClean="0"/>
              <a:t>filosóficos”</a:t>
            </a:r>
            <a:r>
              <a:rPr lang="es-ES_tradnl" sz="2000" dirty="0" smtClean="0"/>
              <a:t>)</a:t>
            </a:r>
            <a:endParaRPr lang="es-MX" sz="2000" dirty="0"/>
          </a:p>
          <a:p>
            <a:pPr marL="0" indent="0" algn="just">
              <a:spcBef>
                <a:spcPts val="0"/>
              </a:spcBef>
              <a:buNone/>
            </a:pPr>
            <a:r>
              <a:rPr lang="es-ES_tradnl" sz="2000" b="1" dirty="0"/>
              <a:t>REALIDAD</a:t>
            </a:r>
            <a:r>
              <a:rPr lang="es-ES_tradnl" sz="2000" dirty="0"/>
              <a:t>: Cuanto posee ser, es decir, es res (o cosa). Lo que existe de hecho, frente a lo teórico, imaginario o meramente posible.</a:t>
            </a:r>
            <a:endParaRPr lang="es-MX" sz="2000" dirty="0"/>
          </a:p>
          <a:p>
            <a:pPr marL="0" indent="0" fontAlgn="base">
              <a:buNone/>
            </a:pPr>
            <a:endParaRPr lang="es-MX" sz="2000" dirty="0"/>
          </a:p>
          <a:p>
            <a:pPr marL="0" indent="0" fontAlgn="base">
              <a:buNone/>
            </a:pPr>
            <a:endParaRPr lang="es-MX" sz="2000" dirty="0"/>
          </a:p>
          <a:p>
            <a:pPr marL="0" indent="0">
              <a:buNone/>
            </a:pPr>
            <a:endParaRPr lang="es-MX" dirty="0"/>
          </a:p>
        </p:txBody>
      </p:sp>
      <p:sp>
        <p:nvSpPr>
          <p:cNvPr id="5" name="4 Título"/>
          <p:cNvSpPr>
            <a:spLocks noGrp="1"/>
          </p:cNvSpPr>
          <p:nvPr>
            <p:ph type="title"/>
          </p:nvPr>
        </p:nvSpPr>
        <p:spPr/>
        <p:txBody>
          <a:bodyPr>
            <a:normAutofit fontScale="90000"/>
          </a:bodyPr>
          <a:lstStyle/>
          <a:p>
            <a:r>
              <a:rPr lang="es-ES_tradnl" b="1" dirty="0" smtClean="0"/>
              <a:t>1.2. </a:t>
            </a:r>
            <a:r>
              <a:rPr lang="es-ES_tradnl" b="1" dirty="0"/>
              <a:t>Narrativas ficcionales y</a:t>
            </a:r>
            <a:br>
              <a:rPr lang="es-ES_tradnl" b="1" dirty="0"/>
            </a:br>
            <a:r>
              <a:rPr lang="es-ES_tradnl" b="1" dirty="0"/>
              <a:t> no ficcionales</a:t>
            </a:r>
            <a:endParaRPr lang="es-MX" dirty="0"/>
          </a:p>
        </p:txBody>
      </p:sp>
    </p:spTree>
    <p:extLst>
      <p:ext uri="{BB962C8B-B14F-4D97-AF65-F5344CB8AC3E}">
        <p14:creationId xmlns:p14="http://schemas.microsoft.com/office/powerpoint/2010/main" val="32792172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Ficción y realidad</a:t>
            </a:r>
            <a:endParaRPr lang="es-MX" dirty="0"/>
          </a:p>
        </p:txBody>
      </p:sp>
      <p:pic>
        <p:nvPicPr>
          <p:cNvPr id="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64751" y="1600200"/>
            <a:ext cx="6814498"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6850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lstStyle/>
          <a:p>
            <a:pPr marL="0" indent="0">
              <a:buNone/>
            </a:pPr>
            <a:r>
              <a:rPr lang="es-ES_tradnl" sz="1800" dirty="0"/>
              <a:t>(</a:t>
            </a:r>
            <a:r>
              <a:rPr lang="es-ES_tradnl" sz="1800" i="1" dirty="0" smtClean="0"/>
              <a:t>Real Academia Española</a:t>
            </a:r>
            <a:r>
              <a:rPr lang="es-ES_tradnl" sz="1800" dirty="0" smtClean="0"/>
              <a:t>)</a:t>
            </a:r>
            <a:endParaRPr lang="es-MX" sz="1800" dirty="0"/>
          </a:p>
          <a:p>
            <a:pPr marL="0" indent="0">
              <a:buNone/>
            </a:pPr>
            <a:r>
              <a:rPr lang="es-MX" sz="1800" b="1" dirty="0"/>
              <a:t>Ficción</a:t>
            </a:r>
            <a:endParaRPr lang="es-MX" sz="1800" dirty="0"/>
          </a:p>
          <a:p>
            <a:pPr marL="0" indent="0" fontAlgn="base">
              <a:buNone/>
            </a:pPr>
            <a:r>
              <a:rPr lang="es-MX" sz="1800" dirty="0"/>
              <a:t>Del lat. </a:t>
            </a:r>
            <a:r>
              <a:rPr lang="es-MX" sz="1800" i="1" dirty="0" err="1"/>
              <a:t>fictio</a:t>
            </a:r>
            <a:r>
              <a:rPr lang="es-MX" sz="1800" i="1" dirty="0"/>
              <a:t>, -</a:t>
            </a:r>
            <a:r>
              <a:rPr lang="es-MX" sz="1800" i="1" dirty="0" err="1"/>
              <a:t>ōnis</a:t>
            </a:r>
            <a:r>
              <a:rPr lang="es-MX" sz="1800" i="1" dirty="0"/>
              <a:t>.</a:t>
            </a:r>
            <a:endParaRPr lang="es-MX" sz="1800" dirty="0"/>
          </a:p>
          <a:p>
            <a:pPr marL="0" indent="0" fontAlgn="base">
              <a:buNone/>
            </a:pPr>
            <a:r>
              <a:rPr lang="es-MX" sz="1800" b="1" dirty="0"/>
              <a:t>1. </a:t>
            </a:r>
            <a:r>
              <a:rPr lang="es-MX" sz="1800" dirty="0"/>
              <a:t>f. Acción y efecto de fingir.</a:t>
            </a:r>
          </a:p>
          <a:p>
            <a:pPr marL="0" indent="0" fontAlgn="base">
              <a:buNone/>
            </a:pPr>
            <a:r>
              <a:rPr lang="es-MX" sz="1800" b="1" dirty="0"/>
              <a:t>2. </a:t>
            </a:r>
            <a:r>
              <a:rPr lang="es-MX" sz="1800" dirty="0"/>
              <a:t>f. Invención, cosa fingida.</a:t>
            </a:r>
          </a:p>
          <a:p>
            <a:pPr marL="0" indent="0" algn="just" fontAlgn="base">
              <a:buNone/>
            </a:pPr>
            <a:r>
              <a:rPr lang="es-MX" sz="1800" b="1" dirty="0"/>
              <a:t>3. </a:t>
            </a:r>
            <a:r>
              <a:rPr lang="es-MX" sz="1800" dirty="0"/>
              <a:t>f. Clase de obras literarias o cinematográficas, generalmente narrativas, </a:t>
            </a:r>
            <a:r>
              <a:rPr lang="es-MX" sz="1800" dirty="0" smtClean="0"/>
              <a:t>que tratan</a:t>
            </a:r>
            <a:r>
              <a:rPr lang="es-MX" sz="1800" dirty="0"/>
              <a:t> de sucesos y personajes imaginarios. </a:t>
            </a:r>
            <a:r>
              <a:rPr lang="es-MX" sz="1800" i="1" dirty="0"/>
              <a:t>Obra, libro de ficción</a:t>
            </a:r>
            <a:r>
              <a:rPr lang="es-MX" sz="1800" i="1" dirty="0" smtClean="0"/>
              <a:t>.</a:t>
            </a:r>
          </a:p>
          <a:p>
            <a:pPr marL="0" indent="0" fontAlgn="base">
              <a:buNone/>
            </a:pPr>
            <a:endParaRPr lang="es-MX" sz="1800" i="1" dirty="0"/>
          </a:p>
          <a:p>
            <a:pPr marL="0" indent="0" fontAlgn="base">
              <a:buNone/>
            </a:pPr>
            <a:endParaRPr lang="es-MX" sz="1800" i="1" dirty="0" smtClean="0"/>
          </a:p>
          <a:p>
            <a:pPr marL="0" indent="0" fontAlgn="base">
              <a:buNone/>
            </a:pPr>
            <a:endParaRPr lang="es-MX" sz="1800" i="1" dirty="0" smtClean="0"/>
          </a:p>
          <a:p>
            <a:pPr marL="0" indent="0">
              <a:buNone/>
            </a:pPr>
            <a:r>
              <a:rPr lang="es-ES_tradnl" sz="1800" dirty="0"/>
              <a:t>(</a:t>
            </a:r>
            <a:r>
              <a:rPr lang="es-ES_tradnl" sz="1800" i="1" dirty="0"/>
              <a:t>Wikipedia</a:t>
            </a:r>
            <a:r>
              <a:rPr lang="es-ES_tradnl" sz="1800" dirty="0"/>
              <a:t>)</a:t>
            </a:r>
            <a:endParaRPr lang="es-MX" sz="1800" dirty="0"/>
          </a:p>
          <a:p>
            <a:pPr marL="0" indent="0">
              <a:buNone/>
            </a:pPr>
            <a:r>
              <a:rPr lang="es-ES_tradnl" sz="1800" b="1" dirty="0"/>
              <a:t>Ficción </a:t>
            </a:r>
            <a:endParaRPr lang="es-MX" sz="1800" dirty="0"/>
          </a:p>
          <a:p>
            <a:pPr marL="0" indent="0" algn="just">
              <a:buNone/>
            </a:pPr>
            <a:r>
              <a:rPr lang="es-ES_tradnl" sz="1800" dirty="0"/>
              <a:t>Se denomina </a:t>
            </a:r>
            <a:r>
              <a:rPr lang="es-ES_tradnl" sz="1800" b="1" dirty="0"/>
              <a:t>ficción</a:t>
            </a:r>
            <a:r>
              <a:rPr lang="es-ES_tradnl" sz="1800" dirty="0"/>
              <a:t> a la simulación de la realidad que realizan las obras </a:t>
            </a:r>
            <a:r>
              <a:rPr lang="es-ES_tradnl" sz="1800" dirty="0">
                <a:hlinkClick r:id="rId2" tooltip="Literatura"/>
              </a:rPr>
              <a:t>literarias</a:t>
            </a:r>
            <a:r>
              <a:rPr lang="es-ES_tradnl" sz="1800" dirty="0"/>
              <a:t>, </a:t>
            </a:r>
            <a:r>
              <a:rPr lang="es-ES_tradnl" sz="1800" dirty="0">
                <a:hlinkClick r:id="rId3" tooltip="Cinematografía"/>
              </a:rPr>
              <a:t>cinematográficas</a:t>
            </a:r>
            <a:r>
              <a:rPr lang="es-ES_tradnl" sz="1800" dirty="0"/>
              <a:t>, </a:t>
            </a:r>
            <a:r>
              <a:rPr lang="es-ES_tradnl" sz="1800" dirty="0" err="1">
                <a:hlinkClick r:id="rId4" tooltip="Historieta"/>
              </a:rPr>
              <a:t>historietísticas</a:t>
            </a:r>
            <a:r>
              <a:rPr lang="es-ES_tradnl" sz="1800" dirty="0"/>
              <a:t> o de otro tipo, cuando presentan un mundo imaginario al receptor. El término procede del </a:t>
            </a:r>
            <a:r>
              <a:rPr lang="es-ES_tradnl" sz="1800" dirty="0">
                <a:hlinkClick r:id="rId5" tooltip="Latín"/>
              </a:rPr>
              <a:t>latín</a:t>
            </a:r>
            <a:r>
              <a:rPr lang="es-ES_tradnl" sz="1800" dirty="0"/>
              <a:t> </a:t>
            </a:r>
            <a:r>
              <a:rPr lang="es-ES_tradnl" sz="1800" i="1" dirty="0" err="1"/>
              <a:t>fictus</a:t>
            </a:r>
            <a:r>
              <a:rPr lang="es-ES_tradnl" sz="1800" dirty="0"/>
              <a:t> ("fingido" o "inventado"), participio del verbo </a:t>
            </a:r>
            <a:r>
              <a:rPr lang="es-ES_tradnl" sz="1800" i="1" dirty="0"/>
              <a:t>fingiere</a:t>
            </a:r>
            <a:r>
              <a:rPr lang="es-ES_tradnl" sz="1800" dirty="0"/>
              <a:t>.</a:t>
            </a:r>
            <a:endParaRPr lang="es-MX" sz="1800" dirty="0"/>
          </a:p>
          <a:p>
            <a:pPr marL="0" indent="0" fontAlgn="base">
              <a:buNone/>
            </a:pPr>
            <a:endParaRPr lang="es-MX" sz="1800" i="1" dirty="0" smtClean="0"/>
          </a:p>
          <a:p>
            <a:pPr marL="0" indent="0" fontAlgn="base">
              <a:buNone/>
            </a:pPr>
            <a:endParaRPr lang="es-MX" sz="1800" i="1" dirty="0"/>
          </a:p>
          <a:p>
            <a:pPr marL="0" indent="0" fontAlgn="base">
              <a:buNone/>
            </a:pPr>
            <a:endParaRPr lang="es-MX" sz="1800" dirty="0"/>
          </a:p>
          <a:p>
            <a:pPr marL="0" indent="0">
              <a:buNone/>
            </a:pPr>
            <a:endParaRPr lang="es-MX" dirty="0"/>
          </a:p>
        </p:txBody>
      </p:sp>
    </p:spTree>
    <p:extLst>
      <p:ext uri="{BB962C8B-B14F-4D97-AF65-F5344CB8AC3E}">
        <p14:creationId xmlns:p14="http://schemas.microsoft.com/office/powerpoint/2010/main" val="34172762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Ficción = Imaginario </a:t>
            </a:r>
            <a:endParaRPr lang="es-MX" dirty="0"/>
          </a:p>
        </p:txBody>
      </p:sp>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55776" y="1628800"/>
            <a:ext cx="4135190" cy="41351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3446078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2926</TotalTime>
  <Words>1306</Words>
  <Application>Microsoft Office PowerPoint</Application>
  <PresentationFormat>Presentación en pantalla (4:3)</PresentationFormat>
  <Paragraphs>347</Paragraphs>
  <Slides>33</Slides>
  <Notes>0</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Tema de Office</vt:lpstr>
      <vt:lpstr> Universidad Autónoma del Estado de México Licenciatura en Lengua y Literatura Hispánicas  CU UAEM Amecameca     Unidad de Aprendizaje: Géneros narrativos no ficcionales   </vt:lpstr>
      <vt:lpstr>Justificación académica respecto a los objetivos de la unidad de aprendizaje</vt:lpstr>
      <vt:lpstr>Presentación de PowerPoint</vt:lpstr>
      <vt:lpstr>UNIDAD 1. Conceptos y problemas preliminares   </vt:lpstr>
      <vt:lpstr>Presentación de PowerPoint</vt:lpstr>
      <vt:lpstr>1.2. Narrativas ficcionales y  no ficcionales</vt:lpstr>
      <vt:lpstr>Ficción y realidad</vt:lpstr>
      <vt:lpstr>Presentación de PowerPoint</vt:lpstr>
      <vt:lpstr>Ficción = Imaginario </vt:lpstr>
      <vt:lpstr>Lo verosímil</vt:lpstr>
      <vt:lpstr>Ficción y realidad</vt:lpstr>
      <vt:lpstr> ¿Ficción o no ficción?  ¿Falso o verdadero? </vt:lpstr>
      <vt:lpstr>De este cuadro. ¿Qué tipos o géneros de textos narrativos (excluyendo al teatro y a la poesía) son ficcionales? ¿Y cuáles son NO FICCIONALES?  </vt:lpstr>
      <vt:lpstr>Entonces, de este cuadro. ¿Qué tipos o géneros de textos narrativos (excluyendo al teatro y a la poesía) son ficcionales? ¿Y cuáles no ficcionales?  </vt:lpstr>
      <vt:lpstr>Presentación de PowerPoint</vt:lpstr>
      <vt:lpstr>1.3. Problemas teóricos en torno a la no ficción </vt:lpstr>
      <vt:lpstr>Pregunta grupal:  </vt:lpstr>
      <vt:lpstr>Presentación de PowerPoint</vt:lpstr>
      <vt:lpstr>Pregunta grupal:  </vt:lpstr>
      <vt:lpstr>Pregunta grupal </vt:lpstr>
      <vt:lpstr>Tres posiciones principales sobre estas problemáticas:  </vt:lpstr>
      <vt:lpstr>Tres posiciones principales sobre estas problemáticas:  </vt:lpstr>
      <vt:lpstr>Tres posiciones principales sobre estas problemáticas:  </vt:lpstr>
      <vt:lpstr>¿Cuáles son algunos de los mecanismos esenciales que desatan el pacto de no ficción?</vt:lpstr>
      <vt:lpstr>Presentación de PowerPoint</vt:lpstr>
      <vt:lpstr>¿Cuáles son algunos de los mecanismos esenciales que desatan el pacto de no ficción?</vt:lpstr>
      <vt:lpstr>¿Cuáles son algunos de los mecanismos esenciales que desatan el pacto de no ficción?</vt:lpstr>
      <vt:lpstr>Gerard Genette</vt:lpstr>
      <vt:lpstr>1.4. Los géneros narrativos no ficcionales: una propuesta de clasificación  </vt:lpstr>
      <vt:lpstr>Presentación de PowerPoint</vt:lpstr>
      <vt:lpstr>Presentación de PowerPoint</vt:lpstr>
      <vt:lpstr>Referencias </vt:lpstr>
      <vt:lpstr>Guion explicativo para uso del material </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Géneros narrativos no ficcionales</dc:title>
  <dc:creator>Alfredo-PC</dc:creator>
  <cp:lastModifiedBy>Alfredo-PC</cp:lastModifiedBy>
  <cp:revision>111</cp:revision>
  <cp:lastPrinted>2018-04-19T23:03:36Z</cp:lastPrinted>
  <dcterms:created xsi:type="dcterms:W3CDTF">2017-01-27T20:06:05Z</dcterms:created>
  <dcterms:modified xsi:type="dcterms:W3CDTF">2018-08-17T20:23:54Z</dcterms:modified>
</cp:coreProperties>
</file>