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9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0D06A-DDDB-4525-95C6-F1FAA421C468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C342BD6-87E0-4B35-9BA3-94510BFBE163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noProof="0" dirty="0" smtClean="0"/>
            <a:t>Right now,</a:t>
          </a:r>
          <a:endParaRPr lang="en-US" sz="2000" b="1" noProof="0" dirty="0"/>
        </a:p>
      </dgm:t>
    </dgm:pt>
    <dgm:pt modelId="{07252E89-D70E-46FB-9C54-9E2F55CC2B86}" type="parTrans" cxnId="{F972D28C-1F45-43FF-982E-FCB1487FD42B}">
      <dgm:prSet/>
      <dgm:spPr/>
      <dgm:t>
        <a:bodyPr/>
        <a:lstStyle/>
        <a:p>
          <a:endParaRPr lang="es-MX" sz="1600" b="1"/>
        </a:p>
      </dgm:t>
    </dgm:pt>
    <dgm:pt modelId="{B8D8CEDE-1308-4806-AA53-C66690B8705C}" type="sibTrans" cxnId="{F972D28C-1F45-43FF-982E-FCB1487FD42B}">
      <dgm:prSet/>
      <dgm:spPr/>
      <dgm:t>
        <a:bodyPr/>
        <a:lstStyle/>
        <a:p>
          <a:endParaRPr lang="es-MX" sz="1600" b="1"/>
        </a:p>
      </dgm:t>
    </dgm:pt>
    <dgm:pt modelId="{4CE37BE6-C7BE-4E86-81B8-B1BE301B9053}">
      <dgm:prSet phldrT="[Texto]" custT="1"/>
      <dgm:spPr/>
      <dgm:t>
        <a:bodyPr/>
        <a:lstStyle/>
        <a:p>
          <a:r>
            <a:rPr lang="en-US" sz="2400" b="1" noProof="0" dirty="0" smtClean="0">
              <a:solidFill>
                <a:schemeClr val="accent2"/>
              </a:solidFill>
            </a:rPr>
            <a:t> </a:t>
          </a:r>
          <a:r>
            <a:rPr lang="en-US" sz="2400" b="1" noProof="0" dirty="0" smtClean="0">
              <a:solidFill>
                <a:schemeClr val="accent1"/>
              </a:solidFill>
            </a:rPr>
            <a:t>I’m talking on the phone.</a:t>
          </a:r>
          <a:endParaRPr lang="en-US" sz="2400" b="1" noProof="0" dirty="0">
            <a:solidFill>
              <a:schemeClr val="accent1"/>
            </a:solidFill>
          </a:endParaRPr>
        </a:p>
      </dgm:t>
    </dgm:pt>
    <dgm:pt modelId="{BCEF3C2D-01F2-4FC3-B074-37C27BA745B9}" type="parTrans" cxnId="{42C3BEE4-E4D4-42DB-9055-1771732B24E2}">
      <dgm:prSet/>
      <dgm:spPr/>
      <dgm:t>
        <a:bodyPr/>
        <a:lstStyle/>
        <a:p>
          <a:endParaRPr lang="es-MX" sz="1600" b="1"/>
        </a:p>
      </dgm:t>
    </dgm:pt>
    <dgm:pt modelId="{E7A630C7-5251-4FAB-8EDB-DCD5CB55FA57}" type="sibTrans" cxnId="{42C3BEE4-E4D4-42DB-9055-1771732B24E2}">
      <dgm:prSet/>
      <dgm:spPr/>
      <dgm:t>
        <a:bodyPr/>
        <a:lstStyle/>
        <a:p>
          <a:endParaRPr lang="es-MX" sz="1600" b="1"/>
        </a:p>
      </dgm:t>
    </dgm:pt>
    <dgm:pt modelId="{050B432D-28C5-4C16-AA5E-8A45C6D91827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noProof="0" dirty="0" smtClean="0"/>
            <a:t>Now,</a:t>
          </a:r>
          <a:endParaRPr lang="en-US" sz="2000" b="1" noProof="0" dirty="0"/>
        </a:p>
      </dgm:t>
    </dgm:pt>
    <dgm:pt modelId="{9EDF0677-8811-4C11-A542-6B8794345FC8}" type="parTrans" cxnId="{DBB3F655-0EC0-412F-BF2A-215ED080684F}">
      <dgm:prSet/>
      <dgm:spPr/>
      <dgm:t>
        <a:bodyPr/>
        <a:lstStyle/>
        <a:p>
          <a:endParaRPr lang="es-MX" sz="1600" b="1"/>
        </a:p>
      </dgm:t>
    </dgm:pt>
    <dgm:pt modelId="{99F29521-EF6F-47F0-A069-51AF03E914E5}" type="sibTrans" cxnId="{DBB3F655-0EC0-412F-BF2A-215ED080684F}">
      <dgm:prSet/>
      <dgm:spPr/>
      <dgm:t>
        <a:bodyPr/>
        <a:lstStyle/>
        <a:p>
          <a:endParaRPr lang="es-MX" sz="1600" b="1"/>
        </a:p>
      </dgm:t>
    </dgm:pt>
    <dgm:pt modelId="{972028D9-706B-4900-96CA-B36CF52A373C}">
      <dgm:prSet phldrT="[Texto]" custT="1"/>
      <dgm:spPr/>
      <dgm:t>
        <a:bodyPr/>
        <a:lstStyle/>
        <a:p>
          <a:r>
            <a:rPr lang="en-US" sz="2400" b="1" noProof="0" dirty="0" smtClean="0">
              <a:solidFill>
                <a:schemeClr val="accent3"/>
              </a:solidFill>
            </a:rPr>
            <a:t>I’m writing a letter to my friend.</a:t>
          </a:r>
          <a:endParaRPr lang="en-US" sz="2400" b="1" noProof="0" dirty="0">
            <a:solidFill>
              <a:schemeClr val="accent3"/>
            </a:solidFill>
          </a:endParaRPr>
        </a:p>
      </dgm:t>
    </dgm:pt>
    <dgm:pt modelId="{30C6C28E-6DBE-4D43-AF03-069322331A39}" type="parTrans" cxnId="{40359DD6-FACB-4E6B-9709-0DF08C71F809}">
      <dgm:prSet/>
      <dgm:spPr/>
      <dgm:t>
        <a:bodyPr/>
        <a:lstStyle/>
        <a:p>
          <a:endParaRPr lang="es-MX" sz="1600" b="1"/>
        </a:p>
      </dgm:t>
    </dgm:pt>
    <dgm:pt modelId="{E081EA47-5682-476F-ACAA-12E27D8EDE18}" type="sibTrans" cxnId="{40359DD6-FACB-4E6B-9709-0DF08C71F809}">
      <dgm:prSet/>
      <dgm:spPr/>
      <dgm:t>
        <a:bodyPr/>
        <a:lstStyle/>
        <a:p>
          <a:endParaRPr lang="es-MX" sz="1600" b="1"/>
        </a:p>
      </dgm:t>
    </dgm:pt>
    <dgm:pt modelId="{7FCB16A6-C38F-4521-A1B5-B5DF7F21D2D1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noProof="0" dirty="0" smtClean="0"/>
            <a:t>At the moment</a:t>
          </a:r>
          <a:endParaRPr lang="en-US" sz="2000" b="1" noProof="0" dirty="0"/>
        </a:p>
      </dgm:t>
    </dgm:pt>
    <dgm:pt modelId="{960778D3-E677-4094-9A19-34305B08443E}" type="parTrans" cxnId="{29710596-25B4-4994-846E-4F0B2ED4E076}">
      <dgm:prSet/>
      <dgm:spPr/>
      <dgm:t>
        <a:bodyPr/>
        <a:lstStyle/>
        <a:p>
          <a:endParaRPr lang="es-MX" sz="1600" b="1"/>
        </a:p>
      </dgm:t>
    </dgm:pt>
    <dgm:pt modelId="{7C9D628E-8647-4745-BACD-EA08A3FB2C31}" type="sibTrans" cxnId="{29710596-25B4-4994-846E-4F0B2ED4E076}">
      <dgm:prSet/>
      <dgm:spPr/>
      <dgm:t>
        <a:bodyPr/>
        <a:lstStyle/>
        <a:p>
          <a:endParaRPr lang="es-MX" sz="1600" b="1"/>
        </a:p>
      </dgm:t>
    </dgm:pt>
    <dgm:pt modelId="{084E8402-97E6-4C4F-917A-33F0D4BC3004}">
      <dgm:prSet phldrT="[Texto]" custT="1"/>
      <dgm:spPr/>
      <dgm:t>
        <a:bodyPr/>
        <a:lstStyle/>
        <a:p>
          <a:r>
            <a:rPr lang="en-US" sz="2400" b="1" noProof="0" dirty="0" smtClean="0">
              <a:solidFill>
                <a:schemeClr val="accent4"/>
              </a:solidFill>
            </a:rPr>
            <a:t>I’m listening to pop music.</a:t>
          </a:r>
          <a:endParaRPr lang="en-US" sz="2400" b="1" noProof="0" dirty="0">
            <a:solidFill>
              <a:schemeClr val="accent4"/>
            </a:solidFill>
          </a:endParaRPr>
        </a:p>
      </dgm:t>
    </dgm:pt>
    <dgm:pt modelId="{94178D50-8FA3-40CC-8242-2B2D52D432DC}" type="parTrans" cxnId="{9A910B24-E107-4930-A4A0-8D53E62B64C0}">
      <dgm:prSet/>
      <dgm:spPr/>
      <dgm:t>
        <a:bodyPr/>
        <a:lstStyle/>
        <a:p>
          <a:endParaRPr lang="es-MX" sz="1600" b="1"/>
        </a:p>
      </dgm:t>
    </dgm:pt>
    <dgm:pt modelId="{87904084-A0CC-4DC5-9E83-C354ED3FF67E}" type="sibTrans" cxnId="{9A910B24-E107-4930-A4A0-8D53E62B64C0}">
      <dgm:prSet/>
      <dgm:spPr/>
      <dgm:t>
        <a:bodyPr/>
        <a:lstStyle/>
        <a:p>
          <a:endParaRPr lang="es-MX" sz="1600" b="1"/>
        </a:p>
      </dgm:t>
    </dgm:pt>
    <dgm:pt modelId="{42E49C95-6FDB-4BA1-BAAC-BE52EC6C0A91}" type="pres">
      <dgm:prSet presAssocID="{85E0D06A-DDDB-4525-95C6-F1FAA421C46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445ABF0-3C4D-4B42-BD81-872928DB8BC2}" type="pres">
      <dgm:prSet presAssocID="{1C342BD6-87E0-4B35-9BA3-94510BFBE163}" presName="composite" presStyleCnt="0"/>
      <dgm:spPr/>
    </dgm:pt>
    <dgm:pt modelId="{934C6DD5-A854-4E5F-AE76-06C242B3872F}" type="pres">
      <dgm:prSet presAssocID="{1C342BD6-87E0-4B35-9BA3-94510BFBE163}" presName="FirstChild" presStyleLbl="revTx" presStyleIdx="0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18C2A9-8663-4324-B153-E67B4D26E74A}" type="pres">
      <dgm:prSet presAssocID="{1C342BD6-87E0-4B35-9BA3-94510BFBE163}" presName="Parent" presStyleLbl="alignNode1" presStyleIdx="0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D578DA-EED7-416E-BE44-94CD226760E2}" type="pres">
      <dgm:prSet presAssocID="{1C342BD6-87E0-4B35-9BA3-94510BFBE163}" presName="Accent" presStyleLbl="parChTrans1D1" presStyleIdx="0" presStyleCnt="3"/>
      <dgm:spPr/>
    </dgm:pt>
    <dgm:pt modelId="{802B3AC6-8BC1-47CB-BAB9-179B1C051BFD}" type="pres">
      <dgm:prSet presAssocID="{B8D8CEDE-1308-4806-AA53-C66690B8705C}" presName="sibTrans" presStyleCnt="0"/>
      <dgm:spPr/>
    </dgm:pt>
    <dgm:pt modelId="{AAA0A5D2-3A3C-49FC-8790-A08ADE1C0986}" type="pres">
      <dgm:prSet presAssocID="{050B432D-28C5-4C16-AA5E-8A45C6D91827}" presName="composite" presStyleCnt="0"/>
      <dgm:spPr/>
    </dgm:pt>
    <dgm:pt modelId="{B8D70C0E-1E9B-4650-BC88-4EA4D65E9DDA}" type="pres">
      <dgm:prSet presAssocID="{050B432D-28C5-4C16-AA5E-8A45C6D91827}" presName="FirstChild" presStyleLbl="revTx" presStyleIdx="1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0CBC40-46FD-42B1-B8FE-CFA4748BA9E2}" type="pres">
      <dgm:prSet presAssocID="{050B432D-28C5-4C16-AA5E-8A45C6D91827}" presName="Parent" presStyleLbl="alignNode1" presStyleIdx="1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37F068-55B7-4781-9834-4035FC692BCA}" type="pres">
      <dgm:prSet presAssocID="{050B432D-28C5-4C16-AA5E-8A45C6D91827}" presName="Accent" presStyleLbl="parChTrans1D1" presStyleIdx="1" presStyleCnt="3"/>
      <dgm:spPr/>
    </dgm:pt>
    <dgm:pt modelId="{95394C1E-7C65-46FA-8B49-38C51A2DA2EF}" type="pres">
      <dgm:prSet presAssocID="{99F29521-EF6F-47F0-A069-51AF03E914E5}" presName="sibTrans" presStyleCnt="0"/>
      <dgm:spPr/>
    </dgm:pt>
    <dgm:pt modelId="{C13C210A-A415-41BF-B456-6D821D111325}" type="pres">
      <dgm:prSet presAssocID="{7FCB16A6-C38F-4521-A1B5-B5DF7F21D2D1}" presName="composite" presStyleCnt="0"/>
      <dgm:spPr/>
    </dgm:pt>
    <dgm:pt modelId="{8DF32B30-D35C-4CFD-B453-5D888E7DDAAA}" type="pres">
      <dgm:prSet presAssocID="{7FCB16A6-C38F-4521-A1B5-B5DF7F21D2D1}" presName="FirstChild" presStyleLbl="revTx" presStyleIdx="2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925328-56ED-4904-B0C0-12AE0CCAAED4}" type="pres">
      <dgm:prSet presAssocID="{7FCB16A6-C38F-4521-A1B5-B5DF7F21D2D1}" presName="Parent" presStyleLbl="alignNode1" presStyleIdx="2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604E81-AFA3-44EE-852F-4B511EB3E774}" type="pres">
      <dgm:prSet presAssocID="{7FCB16A6-C38F-4521-A1B5-B5DF7F21D2D1}" presName="Accent" presStyleLbl="parChTrans1D1" presStyleIdx="2" presStyleCnt="3"/>
      <dgm:spPr/>
    </dgm:pt>
  </dgm:ptLst>
  <dgm:cxnLst>
    <dgm:cxn modelId="{8C52C39A-7E2D-44A8-B4FD-78FDF6658528}" type="presOf" srcId="{1C342BD6-87E0-4B35-9BA3-94510BFBE163}" destId="{8118C2A9-8663-4324-B153-E67B4D26E74A}" srcOrd="0" destOrd="0" presId="urn:microsoft.com/office/officeart/2011/layout/TabList"/>
    <dgm:cxn modelId="{29710596-25B4-4994-846E-4F0B2ED4E076}" srcId="{85E0D06A-DDDB-4525-95C6-F1FAA421C468}" destId="{7FCB16A6-C38F-4521-A1B5-B5DF7F21D2D1}" srcOrd="2" destOrd="0" parTransId="{960778D3-E677-4094-9A19-34305B08443E}" sibTransId="{7C9D628E-8647-4745-BACD-EA08A3FB2C31}"/>
    <dgm:cxn modelId="{FC7EDF9F-D8BB-4622-BCF6-392909886D0C}" type="presOf" srcId="{4CE37BE6-C7BE-4E86-81B8-B1BE301B9053}" destId="{934C6DD5-A854-4E5F-AE76-06C242B3872F}" srcOrd="0" destOrd="0" presId="urn:microsoft.com/office/officeart/2011/layout/TabList"/>
    <dgm:cxn modelId="{9A910B24-E107-4930-A4A0-8D53E62B64C0}" srcId="{7FCB16A6-C38F-4521-A1B5-B5DF7F21D2D1}" destId="{084E8402-97E6-4C4F-917A-33F0D4BC3004}" srcOrd="0" destOrd="0" parTransId="{94178D50-8FA3-40CC-8242-2B2D52D432DC}" sibTransId="{87904084-A0CC-4DC5-9E83-C354ED3FF67E}"/>
    <dgm:cxn modelId="{42C3BEE4-E4D4-42DB-9055-1771732B24E2}" srcId="{1C342BD6-87E0-4B35-9BA3-94510BFBE163}" destId="{4CE37BE6-C7BE-4E86-81B8-B1BE301B9053}" srcOrd="0" destOrd="0" parTransId="{BCEF3C2D-01F2-4FC3-B074-37C27BA745B9}" sibTransId="{E7A630C7-5251-4FAB-8EDB-DCD5CB55FA57}"/>
    <dgm:cxn modelId="{0ACA6505-8C67-4138-9735-998F841508B0}" type="presOf" srcId="{972028D9-706B-4900-96CA-B36CF52A373C}" destId="{B8D70C0E-1E9B-4650-BC88-4EA4D65E9DDA}" srcOrd="0" destOrd="0" presId="urn:microsoft.com/office/officeart/2011/layout/TabList"/>
    <dgm:cxn modelId="{25C8F150-B844-44B8-80F3-141DB3BFF281}" type="presOf" srcId="{050B432D-28C5-4C16-AA5E-8A45C6D91827}" destId="{630CBC40-46FD-42B1-B8FE-CFA4748BA9E2}" srcOrd="0" destOrd="0" presId="urn:microsoft.com/office/officeart/2011/layout/TabList"/>
    <dgm:cxn modelId="{DBB3F655-0EC0-412F-BF2A-215ED080684F}" srcId="{85E0D06A-DDDB-4525-95C6-F1FAA421C468}" destId="{050B432D-28C5-4C16-AA5E-8A45C6D91827}" srcOrd="1" destOrd="0" parTransId="{9EDF0677-8811-4C11-A542-6B8794345FC8}" sibTransId="{99F29521-EF6F-47F0-A069-51AF03E914E5}"/>
    <dgm:cxn modelId="{0E53074F-B7EA-4821-8828-AF9B7DCF8044}" type="presOf" srcId="{084E8402-97E6-4C4F-917A-33F0D4BC3004}" destId="{8DF32B30-D35C-4CFD-B453-5D888E7DDAAA}" srcOrd="0" destOrd="0" presId="urn:microsoft.com/office/officeart/2011/layout/TabList"/>
    <dgm:cxn modelId="{6370AFCE-9AD2-448C-B93C-D1C2D32C70A6}" type="presOf" srcId="{85E0D06A-DDDB-4525-95C6-F1FAA421C468}" destId="{42E49C95-6FDB-4BA1-BAAC-BE52EC6C0A91}" srcOrd="0" destOrd="0" presId="urn:microsoft.com/office/officeart/2011/layout/TabList"/>
    <dgm:cxn modelId="{40359DD6-FACB-4E6B-9709-0DF08C71F809}" srcId="{050B432D-28C5-4C16-AA5E-8A45C6D91827}" destId="{972028D9-706B-4900-96CA-B36CF52A373C}" srcOrd="0" destOrd="0" parTransId="{30C6C28E-6DBE-4D43-AF03-069322331A39}" sibTransId="{E081EA47-5682-476F-ACAA-12E27D8EDE18}"/>
    <dgm:cxn modelId="{1DE489B9-56FA-4F1F-A91D-3B1C261E6F0A}" type="presOf" srcId="{7FCB16A6-C38F-4521-A1B5-B5DF7F21D2D1}" destId="{16925328-56ED-4904-B0C0-12AE0CCAAED4}" srcOrd="0" destOrd="0" presId="urn:microsoft.com/office/officeart/2011/layout/TabList"/>
    <dgm:cxn modelId="{F972D28C-1F45-43FF-982E-FCB1487FD42B}" srcId="{85E0D06A-DDDB-4525-95C6-F1FAA421C468}" destId="{1C342BD6-87E0-4B35-9BA3-94510BFBE163}" srcOrd="0" destOrd="0" parTransId="{07252E89-D70E-46FB-9C54-9E2F55CC2B86}" sibTransId="{B8D8CEDE-1308-4806-AA53-C66690B8705C}"/>
    <dgm:cxn modelId="{E1433386-E9FA-412A-A978-D9030805265C}" type="presParOf" srcId="{42E49C95-6FDB-4BA1-BAAC-BE52EC6C0A91}" destId="{4445ABF0-3C4D-4B42-BD81-872928DB8BC2}" srcOrd="0" destOrd="0" presId="urn:microsoft.com/office/officeart/2011/layout/TabList"/>
    <dgm:cxn modelId="{A04FE389-562C-4B04-A589-AFF565DC0A19}" type="presParOf" srcId="{4445ABF0-3C4D-4B42-BD81-872928DB8BC2}" destId="{934C6DD5-A854-4E5F-AE76-06C242B3872F}" srcOrd="0" destOrd="0" presId="urn:microsoft.com/office/officeart/2011/layout/TabList"/>
    <dgm:cxn modelId="{D79EF72B-59A1-4847-BF0D-0531331404D6}" type="presParOf" srcId="{4445ABF0-3C4D-4B42-BD81-872928DB8BC2}" destId="{8118C2A9-8663-4324-B153-E67B4D26E74A}" srcOrd="1" destOrd="0" presId="urn:microsoft.com/office/officeart/2011/layout/TabList"/>
    <dgm:cxn modelId="{AD9D298D-8D4E-43D6-B842-10F7C38E88BB}" type="presParOf" srcId="{4445ABF0-3C4D-4B42-BD81-872928DB8BC2}" destId="{20D578DA-EED7-416E-BE44-94CD226760E2}" srcOrd="2" destOrd="0" presId="urn:microsoft.com/office/officeart/2011/layout/TabList"/>
    <dgm:cxn modelId="{F4132112-B918-4EF2-9991-495DFD51D64A}" type="presParOf" srcId="{42E49C95-6FDB-4BA1-BAAC-BE52EC6C0A91}" destId="{802B3AC6-8BC1-47CB-BAB9-179B1C051BFD}" srcOrd="1" destOrd="0" presId="urn:microsoft.com/office/officeart/2011/layout/TabList"/>
    <dgm:cxn modelId="{ECC26DA6-F2F9-4D1F-9544-5D4C7F0A5FD1}" type="presParOf" srcId="{42E49C95-6FDB-4BA1-BAAC-BE52EC6C0A91}" destId="{AAA0A5D2-3A3C-49FC-8790-A08ADE1C0986}" srcOrd="2" destOrd="0" presId="urn:microsoft.com/office/officeart/2011/layout/TabList"/>
    <dgm:cxn modelId="{623ECBE7-AD33-49A5-A4BB-1FF69E6A6366}" type="presParOf" srcId="{AAA0A5D2-3A3C-49FC-8790-A08ADE1C0986}" destId="{B8D70C0E-1E9B-4650-BC88-4EA4D65E9DDA}" srcOrd="0" destOrd="0" presId="urn:microsoft.com/office/officeart/2011/layout/TabList"/>
    <dgm:cxn modelId="{64065E12-15A6-4EE0-B4BF-08C0F07B7624}" type="presParOf" srcId="{AAA0A5D2-3A3C-49FC-8790-A08ADE1C0986}" destId="{630CBC40-46FD-42B1-B8FE-CFA4748BA9E2}" srcOrd="1" destOrd="0" presId="urn:microsoft.com/office/officeart/2011/layout/TabList"/>
    <dgm:cxn modelId="{394406F7-21A2-42D7-ACA2-54A396FB186A}" type="presParOf" srcId="{AAA0A5D2-3A3C-49FC-8790-A08ADE1C0986}" destId="{B037F068-55B7-4781-9834-4035FC692BCA}" srcOrd="2" destOrd="0" presId="urn:microsoft.com/office/officeart/2011/layout/TabList"/>
    <dgm:cxn modelId="{14ECEDDC-ECBD-4687-B91E-DF566E446D5F}" type="presParOf" srcId="{42E49C95-6FDB-4BA1-BAAC-BE52EC6C0A91}" destId="{95394C1E-7C65-46FA-8B49-38C51A2DA2EF}" srcOrd="3" destOrd="0" presId="urn:microsoft.com/office/officeart/2011/layout/TabList"/>
    <dgm:cxn modelId="{D6A68EE0-28F0-4DB2-9F1D-1D90C4053654}" type="presParOf" srcId="{42E49C95-6FDB-4BA1-BAAC-BE52EC6C0A91}" destId="{C13C210A-A415-41BF-B456-6D821D111325}" srcOrd="4" destOrd="0" presId="urn:microsoft.com/office/officeart/2011/layout/TabList"/>
    <dgm:cxn modelId="{76238374-4A58-4910-A378-78D7717D64F9}" type="presParOf" srcId="{C13C210A-A415-41BF-B456-6D821D111325}" destId="{8DF32B30-D35C-4CFD-B453-5D888E7DDAAA}" srcOrd="0" destOrd="0" presId="urn:microsoft.com/office/officeart/2011/layout/TabList"/>
    <dgm:cxn modelId="{8DCEF2E6-E275-4F94-8FF1-C314D14E05ED}" type="presParOf" srcId="{C13C210A-A415-41BF-B456-6D821D111325}" destId="{16925328-56ED-4904-B0C0-12AE0CCAAED4}" srcOrd="1" destOrd="0" presId="urn:microsoft.com/office/officeart/2011/layout/TabList"/>
    <dgm:cxn modelId="{1EC137F5-4654-4B9F-AD12-2B1D0407414D}" type="presParOf" srcId="{C13C210A-A415-41BF-B456-6D821D111325}" destId="{40604E81-AFA3-44EE-852F-4B511EB3E774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D8DB23-01E6-4CD1-86A2-FA4B1B2C1CD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818DF0A-52AB-4AAB-BCE1-3B4C1EA72758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dirty="0" smtClean="0"/>
            <a:t>am</a:t>
          </a:r>
        </a:p>
        <a:p>
          <a:r>
            <a:rPr lang="es-MX" sz="2400" dirty="0" err="1" smtClean="0"/>
            <a:t>is</a:t>
          </a:r>
          <a:endParaRPr lang="es-MX" sz="2400" dirty="0" smtClean="0"/>
        </a:p>
        <a:p>
          <a:r>
            <a:rPr lang="es-MX" sz="2400" dirty="0" smtClean="0"/>
            <a:t>are</a:t>
          </a:r>
          <a:endParaRPr lang="es-MX" sz="2400" dirty="0"/>
        </a:p>
      </dgm:t>
    </dgm:pt>
    <dgm:pt modelId="{23EFDCFE-9A60-4E2B-B498-A34CD66C48D3}" type="parTrans" cxnId="{4BC81CEE-3A80-4479-A630-8E53367F4F5F}">
      <dgm:prSet/>
      <dgm:spPr/>
      <dgm:t>
        <a:bodyPr/>
        <a:lstStyle/>
        <a:p>
          <a:endParaRPr lang="es-MX"/>
        </a:p>
      </dgm:t>
    </dgm:pt>
    <dgm:pt modelId="{CD39D7C3-0CEF-42ED-94D6-2300518F306F}" type="sibTrans" cxnId="{4BC81CEE-3A80-4479-A630-8E53367F4F5F}">
      <dgm:prSet/>
      <dgm:spPr/>
      <dgm:t>
        <a:bodyPr/>
        <a:lstStyle/>
        <a:p>
          <a:endParaRPr lang="es-MX"/>
        </a:p>
      </dgm:t>
    </dgm:pt>
    <dgm:pt modelId="{5A6A96F6-9F48-4719-B42A-5981CD2D91B6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8000" dirty="0" smtClean="0">
              <a:solidFill>
                <a:schemeClr val="accent5"/>
              </a:solidFill>
            </a:rPr>
            <a:t>+</a:t>
          </a:r>
          <a:endParaRPr lang="es-MX" sz="8000" dirty="0">
            <a:solidFill>
              <a:schemeClr val="accent5"/>
            </a:solidFill>
          </a:endParaRPr>
        </a:p>
      </dgm:t>
    </dgm:pt>
    <dgm:pt modelId="{813FC05C-53A0-43AA-9D2A-0401C8D03587}" type="parTrans" cxnId="{5CFE4801-A45E-4ECC-9A72-5E39AB0C667B}">
      <dgm:prSet/>
      <dgm:spPr/>
      <dgm:t>
        <a:bodyPr/>
        <a:lstStyle/>
        <a:p>
          <a:endParaRPr lang="es-MX"/>
        </a:p>
      </dgm:t>
    </dgm:pt>
    <dgm:pt modelId="{A164A28E-A573-4325-908A-31C74E071C0D}" type="sibTrans" cxnId="{5CFE4801-A45E-4ECC-9A72-5E39AB0C667B}">
      <dgm:prSet/>
      <dgm:spPr/>
      <dgm:t>
        <a:bodyPr/>
        <a:lstStyle/>
        <a:p>
          <a:endParaRPr lang="es-MX"/>
        </a:p>
      </dgm:t>
    </dgm:pt>
    <dgm:pt modelId="{4163B2B4-4933-43E3-A56C-B6AAF372AFDB}">
      <dgm:prSet phldrT="[Texto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err="1" smtClean="0"/>
            <a:t>playing</a:t>
          </a:r>
          <a:endParaRPr lang="es-MX" dirty="0" smtClean="0"/>
        </a:p>
        <a:p>
          <a:r>
            <a:rPr lang="es-MX" dirty="0" err="1" smtClean="0"/>
            <a:t>singing</a:t>
          </a:r>
          <a:endParaRPr lang="es-MX" dirty="0" smtClean="0"/>
        </a:p>
        <a:p>
          <a:r>
            <a:rPr lang="es-MX" dirty="0" err="1" smtClean="0"/>
            <a:t>dancing</a:t>
          </a:r>
          <a:endParaRPr lang="es-MX" dirty="0" smtClean="0"/>
        </a:p>
        <a:p>
          <a:r>
            <a:rPr lang="es-MX" dirty="0" smtClean="0"/>
            <a:t>etc.</a:t>
          </a:r>
          <a:endParaRPr lang="es-MX" dirty="0"/>
        </a:p>
      </dgm:t>
    </dgm:pt>
    <dgm:pt modelId="{C35718D0-A731-46C8-8A55-70D24B007BD5}" type="parTrans" cxnId="{A0326AB9-9A38-4B8F-B264-AAFAFCA43FF1}">
      <dgm:prSet/>
      <dgm:spPr/>
      <dgm:t>
        <a:bodyPr/>
        <a:lstStyle/>
        <a:p>
          <a:endParaRPr lang="es-MX"/>
        </a:p>
      </dgm:t>
    </dgm:pt>
    <dgm:pt modelId="{C96504B0-4657-47DC-8A80-C9AE99A3FB8B}" type="sibTrans" cxnId="{A0326AB9-9A38-4B8F-B264-AAFAFCA43FF1}">
      <dgm:prSet/>
      <dgm:spPr/>
      <dgm:t>
        <a:bodyPr/>
        <a:lstStyle/>
        <a:p>
          <a:endParaRPr lang="es-MX"/>
        </a:p>
      </dgm:t>
    </dgm:pt>
    <dgm:pt modelId="{BD9E5907-24F8-412A-AA48-479D1F4BC79A}" type="pres">
      <dgm:prSet presAssocID="{CBD8DB23-01E6-4CD1-86A2-FA4B1B2C1CD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EB7DF18B-D91B-4948-B973-DFB4F5926AED}" type="pres">
      <dgm:prSet presAssocID="{4163B2B4-4933-43E3-A56C-B6AAF372AFDB}" presName="Accent3" presStyleCnt="0"/>
      <dgm:spPr/>
    </dgm:pt>
    <dgm:pt modelId="{DA56C871-903F-4637-A69C-A73C1F070366}" type="pres">
      <dgm:prSet presAssocID="{4163B2B4-4933-43E3-A56C-B6AAF372AFDB}" presName="Accent" presStyleLbl="node1" presStyleIdx="0" presStyleCnt="3"/>
      <dgm:spPr/>
    </dgm:pt>
    <dgm:pt modelId="{E8522668-024E-461C-BC9A-F1D80FE7C698}" type="pres">
      <dgm:prSet presAssocID="{4163B2B4-4933-43E3-A56C-B6AAF372AFDB}" presName="ParentBackground3" presStyleCnt="0"/>
      <dgm:spPr/>
    </dgm:pt>
    <dgm:pt modelId="{4C44B057-E9D7-4FCD-AC0E-12B5F18AD819}" type="pres">
      <dgm:prSet presAssocID="{4163B2B4-4933-43E3-A56C-B6AAF372AFDB}" presName="ParentBackground" presStyleLbl="fgAcc1" presStyleIdx="0" presStyleCnt="3"/>
      <dgm:spPr/>
      <dgm:t>
        <a:bodyPr/>
        <a:lstStyle/>
        <a:p>
          <a:endParaRPr lang="es-MX"/>
        </a:p>
      </dgm:t>
    </dgm:pt>
    <dgm:pt modelId="{1FCCB7B8-520D-4B4D-9EE5-D4008E51FCBD}" type="pres">
      <dgm:prSet presAssocID="{4163B2B4-4933-43E3-A56C-B6AAF372AFDB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24B1AF-8D78-482B-B6C0-7C998778D15F}" type="pres">
      <dgm:prSet presAssocID="{5A6A96F6-9F48-4719-B42A-5981CD2D91B6}" presName="Accent2" presStyleCnt="0"/>
      <dgm:spPr/>
    </dgm:pt>
    <dgm:pt modelId="{B4CC777F-B619-49BB-B0BF-72CDD5DB0533}" type="pres">
      <dgm:prSet presAssocID="{5A6A96F6-9F48-4719-B42A-5981CD2D91B6}" presName="Accent" presStyleLbl="node1" presStyleIdx="1" presStyleCnt="3"/>
      <dgm:spPr/>
    </dgm:pt>
    <dgm:pt modelId="{8C721AF7-8935-45E6-B0B2-E352AEF75214}" type="pres">
      <dgm:prSet presAssocID="{5A6A96F6-9F48-4719-B42A-5981CD2D91B6}" presName="ParentBackground2" presStyleCnt="0"/>
      <dgm:spPr/>
    </dgm:pt>
    <dgm:pt modelId="{F4FF2592-C914-465D-83FB-F93635D2BDB4}" type="pres">
      <dgm:prSet presAssocID="{5A6A96F6-9F48-4719-B42A-5981CD2D91B6}" presName="ParentBackground" presStyleLbl="fgAcc1" presStyleIdx="1" presStyleCnt="3"/>
      <dgm:spPr/>
      <dgm:t>
        <a:bodyPr/>
        <a:lstStyle/>
        <a:p>
          <a:endParaRPr lang="es-MX"/>
        </a:p>
      </dgm:t>
    </dgm:pt>
    <dgm:pt modelId="{010B40C2-651D-490C-B8A1-92F512261B3C}" type="pres">
      <dgm:prSet presAssocID="{5A6A96F6-9F48-4719-B42A-5981CD2D91B6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63A69-8564-49BA-ACE9-32FA620674F8}" type="pres">
      <dgm:prSet presAssocID="{7818DF0A-52AB-4AAB-BCE1-3B4C1EA72758}" presName="Accent1" presStyleCnt="0"/>
      <dgm:spPr/>
    </dgm:pt>
    <dgm:pt modelId="{3BF76C17-C900-4439-933B-3EA36616D40F}" type="pres">
      <dgm:prSet presAssocID="{7818DF0A-52AB-4AAB-BCE1-3B4C1EA72758}" presName="Accent" presStyleLbl="node1" presStyleIdx="2" presStyleCnt="3"/>
      <dgm:spPr/>
    </dgm:pt>
    <dgm:pt modelId="{188A75DF-3BF9-47D7-8CE9-55A5CA1AA536}" type="pres">
      <dgm:prSet presAssocID="{7818DF0A-52AB-4AAB-BCE1-3B4C1EA72758}" presName="ParentBackground1" presStyleCnt="0"/>
      <dgm:spPr/>
    </dgm:pt>
    <dgm:pt modelId="{9F9C5F86-73EA-47C2-94A8-B9F7CFF3E8CE}" type="pres">
      <dgm:prSet presAssocID="{7818DF0A-52AB-4AAB-BCE1-3B4C1EA72758}" presName="ParentBackground" presStyleLbl="fgAcc1" presStyleIdx="2" presStyleCnt="3"/>
      <dgm:spPr/>
      <dgm:t>
        <a:bodyPr/>
        <a:lstStyle/>
        <a:p>
          <a:endParaRPr lang="es-MX"/>
        </a:p>
      </dgm:t>
    </dgm:pt>
    <dgm:pt modelId="{0FA14DEC-EDEC-4525-ADCA-9A2FDE841E4C}" type="pres">
      <dgm:prSet presAssocID="{7818DF0A-52AB-4AAB-BCE1-3B4C1EA72758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CD3AB8B-2084-46FA-8AFB-5F621F9AFCD7}" type="presOf" srcId="{5A6A96F6-9F48-4719-B42A-5981CD2D91B6}" destId="{F4FF2592-C914-465D-83FB-F93635D2BDB4}" srcOrd="0" destOrd="0" presId="urn:microsoft.com/office/officeart/2011/layout/CircleProcess"/>
    <dgm:cxn modelId="{ADFA002B-04A6-4C78-BCD3-843A034404CD}" type="presOf" srcId="{4163B2B4-4933-43E3-A56C-B6AAF372AFDB}" destId="{4C44B057-E9D7-4FCD-AC0E-12B5F18AD819}" srcOrd="0" destOrd="0" presId="urn:microsoft.com/office/officeart/2011/layout/CircleProcess"/>
    <dgm:cxn modelId="{5CFE4801-A45E-4ECC-9A72-5E39AB0C667B}" srcId="{CBD8DB23-01E6-4CD1-86A2-FA4B1B2C1CDE}" destId="{5A6A96F6-9F48-4719-B42A-5981CD2D91B6}" srcOrd="1" destOrd="0" parTransId="{813FC05C-53A0-43AA-9D2A-0401C8D03587}" sibTransId="{A164A28E-A573-4325-908A-31C74E071C0D}"/>
    <dgm:cxn modelId="{A0326AB9-9A38-4B8F-B264-AAFAFCA43FF1}" srcId="{CBD8DB23-01E6-4CD1-86A2-FA4B1B2C1CDE}" destId="{4163B2B4-4933-43E3-A56C-B6AAF372AFDB}" srcOrd="2" destOrd="0" parTransId="{C35718D0-A731-46C8-8A55-70D24B007BD5}" sibTransId="{C96504B0-4657-47DC-8A80-C9AE99A3FB8B}"/>
    <dgm:cxn modelId="{0971CAA8-D3D0-44C0-A8D3-4A36CB950AA0}" type="presOf" srcId="{5A6A96F6-9F48-4719-B42A-5981CD2D91B6}" destId="{010B40C2-651D-490C-B8A1-92F512261B3C}" srcOrd="1" destOrd="0" presId="urn:microsoft.com/office/officeart/2011/layout/CircleProcess"/>
    <dgm:cxn modelId="{05509BAE-B317-457B-8857-39897CDBB9C4}" type="presOf" srcId="{7818DF0A-52AB-4AAB-BCE1-3B4C1EA72758}" destId="{9F9C5F86-73EA-47C2-94A8-B9F7CFF3E8CE}" srcOrd="0" destOrd="0" presId="urn:microsoft.com/office/officeart/2011/layout/CircleProcess"/>
    <dgm:cxn modelId="{9C1EBC49-2826-4C53-899C-ED0613F04688}" type="presOf" srcId="{7818DF0A-52AB-4AAB-BCE1-3B4C1EA72758}" destId="{0FA14DEC-EDEC-4525-ADCA-9A2FDE841E4C}" srcOrd="1" destOrd="0" presId="urn:microsoft.com/office/officeart/2011/layout/CircleProcess"/>
    <dgm:cxn modelId="{D178464D-5D86-4F4C-B3BA-5150898544A2}" type="presOf" srcId="{CBD8DB23-01E6-4CD1-86A2-FA4B1B2C1CDE}" destId="{BD9E5907-24F8-412A-AA48-479D1F4BC79A}" srcOrd="0" destOrd="0" presId="urn:microsoft.com/office/officeart/2011/layout/CircleProcess"/>
    <dgm:cxn modelId="{0D343E62-5B27-4DC8-AECF-E6503DCB1460}" type="presOf" srcId="{4163B2B4-4933-43E3-A56C-B6AAF372AFDB}" destId="{1FCCB7B8-520D-4B4D-9EE5-D4008E51FCBD}" srcOrd="1" destOrd="0" presId="urn:microsoft.com/office/officeart/2011/layout/CircleProcess"/>
    <dgm:cxn modelId="{4BC81CEE-3A80-4479-A630-8E53367F4F5F}" srcId="{CBD8DB23-01E6-4CD1-86A2-FA4B1B2C1CDE}" destId="{7818DF0A-52AB-4AAB-BCE1-3B4C1EA72758}" srcOrd="0" destOrd="0" parTransId="{23EFDCFE-9A60-4E2B-B498-A34CD66C48D3}" sibTransId="{CD39D7C3-0CEF-42ED-94D6-2300518F306F}"/>
    <dgm:cxn modelId="{94AE6509-CCED-4935-ABBF-65917D817450}" type="presParOf" srcId="{BD9E5907-24F8-412A-AA48-479D1F4BC79A}" destId="{EB7DF18B-D91B-4948-B973-DFB4F5926AED}" srcOrd="0" destOrd="0" presId="urn:microsoft.com/office/officeart/2011/layout/CircleProcess"/>
    <dgm:cxn modelId="{77006916-ACD0-4C27-B1E6-1EE6A08087FA}" type="presParOf" srcId="{EB7DF18B-D91B-4948-B973-DFB4F5926AED}" destId="{DA56C871-903F-4637-A69C-A73C1F070366}" srcOrd="0" destOrd="0" presId="urn:microsoft.com/office/officeart/2011/layout/CircleProcess"/>
    <dgm:cxn modelId="{E586DE9B-BCB2-4D35-85E9-6BAAA7C73852}" type="presParOf" srcId="{BD9E5907-24F8-412A-AA48-479D1F4BC79A}" destId="{E8522668-024E-461C-BC9A-F1D80FE7C698}" srcOrd="1" destOrd="0" presId="urn:microsoft.com/office/officeart/2011/layout/CircleProcess"/>
    <dgm:cxn modelId="{C577A137-8F2B-4318-8469-CB57E5E647F8}" type="presParOf" srcId="{E8522668-024E-461C-BC9A-F1D80FE7C698}" destId="{4C44B057-E9D7-4FCD-AC0E-12B5F18AD819}" srcOrd="0" destOrd="0" presId="urn:microsoft.com/office/officeart/2011/layout/CircleProcess"/>
    <dgm:cxn modelId="{6E657F1C-8AD4-4EB9-A978-3A288C5D61D6}" type="presParOf" srcId="{BD9E5907-24F8-412A-AA48-479D1F4BC79A}" destId="{1FCCB7B8-520D-4B4D-9EE5-D4008E51FCBD}" srcOrd="2" destOrd="0" presId="urn:microsoft.com/office/officeart/2011/layout/CircleProcess"/>
    <dgm:cxn modelId="{E02B9CC2-A36E-4CDC-BB3E-FE3053808001}" type="presParOf" srcId="{BD9E5907-24F8-412A-AA48-479D1F4BC79A}" destId="{0D24B1AF-8D78-482B-B6C0-7C998778D15F}" srcOrd="3" destOrd="0" presId="urn:microsoft.com/office/officeart/2011/layout/CircleProcess"/>
    <dgm:cxn modelId="{250C2EA2-9D5F-45B2-AAEC-198702BDACA1}" type="presParOf" srcId="{0D24B1AF-8D78-482B-B6C0-7C998778D15F}" destId="{B4CC777F-B619-49BB-B0BF-72CDD5DB0533}" srcOrd="0" destOrd="0" presId="urn:microsoft.com/office/officeart/2011/layout/CircleProcess"/>
    <dgm:cxn modelId="{C3D85535-F1F2-44E1-ACA6-2C1F1F33B784}" type="presParOf" srcId="{BD9E5907-24F8-412A-AA48-479D1F4BC79A}" destId="{8C721AF7-8935-45E6-B0B2-E352AEF75214}" srcOrd="4" destOrd="0" presId="urn:microsoft.com/office/officeart/2011/layout/CircleProcess"/>
    <dgm:cxn modelId="{8D96CB92-0B0F-4637-999C-FE8396134366}" type="presParOf" srcId="{8C721AF7-8935-45E6-B0B2-E352AEF75214}" destId="{F4FF2592-C914-465D-83FB-F93635D2BDB4}" srcOrd="0" destOrd="0" presId="urn:microsoft.com/office/officeart/2011/layout/CircleProcess"/>
    <dgm:cxn modelId="{F643A5FD-8B82-4567-B3B1-B6A1DC80E471}" type="presParOf" srcId="{BD9E5907-24F8-412A-AA48-479D1F4BC79A}" destId="{010B40C2-651D-490C-B8A1-92F512261B3C}" srcOrd="5" destOrd="0" presId="urn:microsoft.com/office/officeart/2011/layout/CircleProcess"/>
    <dgm:cxn modelId="{E7F2E4AC-2EBC-4DF8-8A62-E1B8121C30E2}" type="presParOf" srcId="{BD9E5907-24F8-412A-AA48-479D1F4BC79A}" destId="{BD463A69-8564-49BA-ACE9-32FA620674F8}" srcOrd="6" destOrd="0" presId="urn:microsoft.com/office/officeart/2011/layout/CircleProcess"/>
    <dgm:cxn modelId="{75A2687E-6A77-47E6-8B61-EF61EDACA66F}" type="presParOf" srcId="{BD463A69-8564-49BA-ACE9-32FA620674F8}" destId="{3BF76C17-C900-4439-933B-3EA36616D40F}" srcOrd="0" destOrd="0" presId="urn:microsoft.com/office/officeart/2011/layout/CircleProcess"/>
    <dgm:cxn modelId="{C278F6B7-7398-404C-826A-522CE77389A7}" type="presParOf" srcId="{BD9E5907-24F8-412A-AA48-479D1F4BC79A}" destId="{188A75DF-3BF9-47D7-8CE9-55A5CA1AA536}" srcOrd="7" destOrd="0" presId="urn:microsoft.com/office/officeart/2011/layout/CircleProcess"/>
    <dgm:cxn modelId="{5707254F-B859-485A-B996-DCA8F8B722D2}" type="presParOf" srcId="{188A75DF-3BF9-47D7-8CE9-55A5CA1AA536}" destId="{9F9C5F86-73EA-47C2-94A8-B9F7CFF3E8CE}" srcOrd="0" destOrd="0" presId="urn:microsoft.com/office/officeart/2011/layout/CircleProcess"/>
    <dgm:cxn modelId="{544514D6-8CBA-4ABE-A905-70C2EC3810E3}" type="presParOf" srcId="{BD9E5907-24F8-412A-AA48-479D1F4BC79A}" destId="{0FA14DEC-EDEC-4525-ADCA-9A2FDE841E4C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604E81-AFA3-44EE-852F-4B511EB3E774}">
      <dsp:nvSpPr>
        <dsp:cNvPr id="0" name=""/>
        <dsp:cNvSpPr/>
      </dsp:nvSpPr>
      <dsp:spPr>
        <a:xfrm>
          <a:off x="52101" y="1944150"/>
          <a:ext cx="7181800" cy="0"/>
        </a:xfrm>
        <a:prstGeom prst="line">
          <a:avLst/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7F068-55B7-4781-9834-4035FC692BCA}">
      <dsp:nvSpPr>
        <dsp:cNvPr id="0" name=""/>
        <dsp:cNvSpPr/>
      </dsp:nvSpPr>
      <dsp:spPr>
        <a:xfrm>
          <a:off x="52101" y="1285670"/>
          <a:ext cx="7181800" cy="0"/>
        </a:xfrm>
        <a:prstGeom prst="line">
          <a:avLst/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578DA-EED7-416E-BE44-94CD226760E2}">
      <dsp:nvSpPr>
        <dsp:cNvPr id="0" name=""/>
        <dsp:cNvSpPr/>
      </dsp:nvSpPr>
      <dsp:spPr>
        <a:xfrm>
          <a:off x="52101" y="627189"/>
          <a:ext cx="7181800" cy="0"/>
        </a:xfrm>
        <a:prstGeom prst="line">
          <a:avLst/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4C6DD5-A854-4E5F-AE76-06C242B3872F}">
      <dsp:nvSpPr>
        <dsp:cNvPr id="0" name=""/>
        <dsp:cNvSpPr/>
      </dsp:nvSpPr>
      <dsp:spPr>
        <a:xfrm>
          <a:off x="2041895" y="65"/>
          <a:ext cx="5069478" cy="627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>
              <a:solidFill>
                <a:schemeClr val="accent2"/>
              </a:solidFill>
            </a:rPr>
            <a:t> </a:t>
          </a:r>
          <a:r>
            <a:rPr lang="en-US" sz="2400" b="1" kern="1200" noProof="0" dirty="0" smtClean="0">
              <a:solidFill>
                <a:schemeClr val="accent1"/>
              </a:solidFill>
            </a:rPr>
            <a:t>I’m talking on the phone.</a:t>
          </a:r>
          <a:endParaRPr lang="en-US" sz="2400" b="1" kern="1200" noProof="0" dirty="0">
            <a:solidFill>
              <a:schemeClr val="accent1"/>
            </a:solidFill>
          </a:endParaRPr>
        </a:p>
      </dsp:txBody>
      <dsp:txXfrm>
        <a:off x="2041895" y="65"/>
        <a:ext cx="5069478" cy="627124"/>
      </dsp:txXfrm>
    </dsp:sp>
    <dsp:sp modelId="{8118C2A9-8663-4324-B153-E67B4D26E74A}">
      <dsp:nvSpPr>
        <dsp:cNvPr id="0" name=""/>
        <dsp:cNvSpPr/>
      </dsp:nvSpPr>
      <dsp:spPr>
        <a:xfrm>
          <a:off x="-52101" y="65"/>
          <a:ext cx="2075673" cy="62712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Right now,</a:t>
          </a:r>
          <a:endParaRPr lang="en-US" sz="2000" b="1" kern="1200" noProof="0" dirty="0"/>
        </a:p>
      </dsp:txBody>
      <dsp:txXfrm>
        <a:off x="-21482" y="30684"/>
        <a:ext cx="2014435" cy="596505"/>
      </dsp:txXfrm>
    </dsp:sp>
    <dsp:sp modelId="{B8D70C0E-1E9B-4650-BC88-4EA4D65E9DDA}">
      <dsp:nvSpPr>
        <dsp:cNvPr id="0" name=""/>
        <dsp:cNvSpPr/>
      </dsp:nvSpPr>
      <dsp:spPr>
        <a:xfrm>
          <a:off x="2041895" y="658545"/>
          <a:ext cx="5069478" cy="627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>
              <a:solidFill>
                <a:schemeClr val="accent3"/>
              </a:solidFill>
            </a:rPr>
            <a:t>I’m writing a letter to my friend.</a:t>
          </a:r>
          <a:endParaRPr lang="en-US" sz="2400" b="1" kern="1200" noProof="0" dirty="0">
            <a:solidFill>
              <a:schemeClr val="accent3"/>
            </a:solidFill>
          </a:endParaRPr>
        </a:p>
      </dsp:txBody>
      <dsp:txXfrm>
        <a:off x="2041895" y="658545"/>
        <a:ext cx="5069478" cy="627124"/>
      </dsp:txXfrm>
    </dsp:sp>
    <dsp:sp modelId="{630CBC40-46FD-42B1-B8FE-CFA4748BA9E2}">
      <dsp:nvSpPr>
        <dsp:cNvPr id="0" name=""/>
        <dsp:cNvSpPr/>
      </dsp:nvSpPr>
      <dsp:spPr>
        <a:xfrm>
          <a:off x="-52101" y="658545"/>
          <a:ext cx="2075673" cy="627124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/>
        </a:solidFill>
        <a:ln w="1905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Now,</a:t>
          </a:r>
          <a:endParaRPr lang="en-US" sz="2000" b="1" kern="1200" noProof="0" dirty="0"/>
        </a:p>
      </dsp:txBody>
      <dsp:txXfrm>
        <a:off x="-21482" y="689164"/>
        <a:ext cx="2014435" cy="596505"/>
      </dsp:txXfrm>
    </dsp:sp>
    <dsp:sp modelId="{8DF32B30-D35C-4CFD-B453-5D888E7DDAAA}">
      <dsp:nvSpPr>
        <dsp:cNvPr id="0" name=""/>
        <dsp:cNvSpPr/>
      </dsp:nvSpPr>
      <dsp:spPr>
        <a:xfrm>
          <a:off x="2041895" y="1317026"/>
          <a:ext cx="5069478" cy="627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>
              <a:solidFill>
                <a:schemeClr val="accent4"/>
              </a:solidFill>
            </a:rPr>
            <a:t>I’m listening to pop music.</a:t>
          </a:r>
          <a:endParaRPr lang="en-US" sz="2400" b="1" kern="1200" noProof="0" dirty="0">
            <a:solidFill>
              <a:schemeClr val="accent4"/>
            </a:solidFill>
          </a:endParaRPr>
        </a:p>
      </dsp:txBody>
      <dsp:txXfrm>
        <a:off x="2041895" y="1317026"/>
        <a:ext cx="5069478" cy="627124"/>
      </dsp:txXfrm>
    </dsp:sp>
    <dsp:sp modelId="{16925328-56ED-4904-B0C0-12AE0CCAAED4}">
      <dsp:nvSpPr>
        <dsp:cNvPr id="0" name=""/>
        <dsp:cNvSpPr/>
      </dsp:nvSpPr>
      <dsp:spPr>
        <a:xfrm>
          <a:off x="-52101" y="1317026"/>
          <a:ext cx="2075673" cy="627124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/>
        </a:solidFill>
        <a:ln w="1905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At the moment</a:t>
          </a:r>
          <a:endParaRPr lang="en-US" sz="2000" b="1" kern="1200" noProof="0" dirty="0"/>
        </a:p>
      </dsp:txBody>
      <dsp:txXfrm>
        <a:off x="-21482" y="1347645"/>
        <a:ext cx="2014435" cy="596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56C871-903F-4637-A69C-A73C1F070366}">
      <dsp:nvSpPr>
        <dsp:cNvPr id="0" name=""/>
        <dsp:cNvSpPr/>
      </dsp:nvSpPr>
      <dsp:spPr>
        <a:xfrm>
          <a:off x="5531677" y="1421772"/>
          <a:ext cx="2413015" cy="24134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44B057-E9D7-4FCD-AC0E-12B5F18AD819}">
      <dsp:nvSpPr>
        <dsp:cNvPr id="0" name=""/>
        <dsp:cNvSpPr/>
      </dsp:nvSpPr>
      <dsp:spPr>
        <a:xfrm>
          <a:off x="5611797" y="1502235"/>
          <a:ext cx="2252776" cy="2252536"/>
        </a:xfrm>
        <a:prstGeom prst="ellipse">
          <a:avLst/>
        </a:prstGeom>
        <a:solidFill>
          <a:schemeClr val="accent6"/>
        </a:solidFill>
        <a:ln w="53975" cap="flat" cmpd="dbl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err="1" smtClean="0"/>
            <a:t>playing</a:t>
          </a:r>
          <a:endParaRPr lang="es-MX" sz="21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err="1" smtClean="0"/>
            <a:t>singing</a:t>
          </a:r>
          <a:endParaRPr lang="es-MX" sz="21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err="1" smtClean="0"/>
            <a:t>dancing</a:t>
          </a:r>
          <a:endParaRPr lang="es-MX" sz="21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etc.</a:t>
          </a:r>
          <a:endParaRPr lang="es-MX" sz="2100" kern="1200" dirty="0"/>
        </a:p>
      </dsp:txBody>
      <dsp:txXfrm>
        <a:off x="5933847" y="1824087"/>
        <a:ext cx="1608676" cy="1608833"/>
      </dsp:txXfrm>
    </dsp:sp>
    <dsp:sp modelId="{B4CC777F-B619-49BB-B0BF-72CDD5DB0533}">
      <dsp:nvSpPr>
        <dsp:cNvPr id="0" name=""/>
        <dsp:cNvSpPr/>
      </dsp:nvSpPr>
      <dsp:spPr>
        <a:xfrm rot="2700000">
          <a:off x="3040663" y="1424690"/>
          <a:ext cx="2407203" cy="2407203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FF2592-C914-465D-83FB-F93635D2BDB4}">
      <dsp:nvSpPr>
        <dsp:cNvPr id="0" name=""/>
        <dsp:cNvSpPr/>
      </dsp:nvSpPr>
      <dsp:spPr>
        <a:xfrm>
          <a:off x="3117877" y="1502235"/>
          <a:ext cx="2252776" cy="2252536"/>
        </a:xfrm>
        <a:prstGeom prst="ellipse">
          <a:avLst/>
        </a:prstGeom>
        <a:solidFill>
          <a:schemeClr val="accent4">
            <a:tint val="63000"/>
            <a:satMod val="130000"/>
          </a:schemeClr>
        </a:solidFill>
        <a:ln w="10000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1600" tIns="101600" rIns="101600" bIns="10160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0" kern="1200" dirty="0" smtClean="0">
              <a:solidFill>
                <a:schemeClr val="accent5"/>
              </a:solidFill>
            </a:rPr>
            <a:t>+</a:t>
          </a:r>
          <a:endParaRPr lang="es-MX" sz="8000" kern="1200" dirty="0">
            <a:solidFill>
              <a:schemeClr val="accent5"/>
            </a:solidFill>
          </a:endParaRPr>
        </a:p>
      </dsp:txBody>
      <dsp:txXfrm>
        <a:off x="3439926" y="1824087"/>
        <a:ext cx="1608676" cy="1608833"/>
      </dsp:txXfrm>
    </dsp:sp>
    <dsp:sp modelId="{3BF76C17-C900-4439-933B-3EA36616D40F}">
      <dsp:nvSpPr>
        <dsp:cNvPr id="0" name=""/>
        <dsp:cNvSpPr/>
      </dsp:nvSpPr>
      <dsp:spPr>
        <a:xfrm rot="2700000">
          <a:off x="546742" y="1424690"/>
          <a:ext cx="2407203" cy="2407203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C5F86-73EA-47C2-94A8-B9F7CFF3E8CE}">
      <dsp:nvSpPr>
        <dsp:cNvPr id="0" name=""/>
        <dsp:cNvSpPr/>
      </dsp:nvSpPr>
      <dsp:spPr>
        <a:xfrm>
          <a:off x="623956" y="1502235"/>
          <a:ext cx="2252776" cy="2252536"/>
        </a:xfrm>
        <a:prstGeom prst="ellipse">
          <a:avLst/>
        </a:prstGeom>
        <a:solidFill>
          <a:schemeClr val="accent3"/>
        </a:solidFill>
        <a:ln w="1905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am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err="1" smtClean="0"/>
            <a:t>is</a:t>
          </a:r>
          <a:endParaRPr lang="es-MX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are</a:t>
          </a:r>
          <a:endParaRPr lang="es-MX" sz="2400" kern="1200" dirty="0"/>
        </a:p>
      </dsp:txBody>
      <dsp:txXfrm>
        <a:off x="946006" y="1824087"/>
        <a:ext cx="1608676" cy="1608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fichas"/>
  <dgm:desc val="Se usa para mostrar bloques de información no secuencial o agrupados. Funciona bien con listas con una cantidad pequeña de texto de Nivel 1. El primer elemento de Nivel 2 se muestra junto al texto de Nivel 1. El resto de texto de Nivel 2 aparece debajo del texto de Ni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o de círculos"/>
  <dgm:desc val="Se usa para mostrar pasos secuenciales en un proceso. Se limita a once formas de Nivel 1 con un número ilimitado de formas de Nivel 2. Funciona mejor con poco texto. No aparece texto sin utilizar, pero queda disponible si cambia entre diseño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A73D5-B273-4734-BB3D-EFB8B534476D}" type="datetimeFigureOut">
              <a:rPr lang="es-MX" smtClean="0"/>
              <a:t>15/09/2018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1FF4C-AAF3-45D4-BDB6-390026CF8E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3996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92097-E368-4C11-8DA2-2674A365389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692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536" y="591855"/>
            <a:ext cx="6390928" cy="56742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12E3A7E-F812-4BB9-B5A6-64664D9E78D3}" type="datetime1">
              <a:rPr lang="es-MX" smtClean="0"/>
              <a:t>15/09/2018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33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2FF-BD27-4D04-B5E4-6808AEEBF947}" type="datetime1">
              <a:rPr lang="es-MX" smtClean="0"/>
              <a:t>15/09/2018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134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7A71-FC13-411F-BC4B-C37CF215EC21}" type="datetime1">
              <a:rPr lang="es-MX" smtClean="0"/>
              <a:t>15/09/2018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306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09600"/>
            <a:ext cx="11468100" cy="1356360"/>
          </a:xfrm>
        </p:spPr>
        <p:txBody>
          <a:bodyPr/>
          <a:lstStyle>
            <a:lvl1pPr algn="ctr">
              <a:defRPr b="1" cap="none" spc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057400"/>
            <a:ext cx="11468100" cy="40386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FC4C-2A81-49F6-8F97-52A7A9AA2AEF}" type="datetime1">
              <a:rPr lang="es-MX" smtClean="0"/>
              <a:t>15/09/2018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6228" y="250700"/>
            <a:ext cx="6379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39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1BE7-3E5C-4C0F-AE50-717F20C80F76}" type="datetime1">
              <a:rPr lang="es-MX" smtClean="0"/>
              <a:t>15/09/2018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48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4B78-A971-400B-B5BB-5366A3D2CC0B}" type="datetime1">
              <a:rPr lang="es-MX" smtClean="0"/>
              <a:t>15/09/2018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11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0500-7F2F-4A78-9C6E-84169E81D386}" type="datetime1">
              <a:rPr lang="es-MX" smtClean="0"/>
              <a:t>15/09/2018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050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E666-8A1A-45F6-9E30-3694AB154EA9}" type="datetime1">
              <a:rPr lang="es-MX" smtClean="0"/>
              <a:t>15/09/2018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10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C459-3765-4615-8413-AA5A93DE4C98}" type="datetime1">
              <a:rPr lang="es-MX" smtClean="0"/>
              <a:t>15/09/2018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540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3BF9-66B7-4DC3-9DE1-27615D422337}" type="datetime1">
              <a:rPr lang="es-MX" smtClean="0"/>
              <a:t>15/09/2018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537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28B8-DEE5-4E30-B22F-7B493F51FE95}" type="datetime1">
              <a:rPr lang="es-MX" smtClean="0"/>
              <a:t>15/09/2018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905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536" y="591855"/>
            <a:ext cx="6390928" cy="5674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D961B90-7B4D-458C-8166-5DDB3315E334}" type="datetime1">
              <a:rPr lang="es-MX" smtClean="0"/>
              <a:t>15/09/2018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82E2B7D-8503-4F9C-84CB-2C10949095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84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slide" Target="slide6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slide" Target="slide6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slide" Target="slide6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slide" Target="slide6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6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10.png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7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6.xml"/><Relationship Id="rId4" Type="http://schemas.openxmlformats.org/officeDocument/2006/relationships/image" Target="../media/image73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2.xml"/><Relationship Id="rId7" Type="http://schemas.openxmlformats.org/officeDocument/2006/relationships/slide" Target="slide6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s-MX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Ocasiones Especiales: ¿Qué está pasando? y ¿Qué hacen las personas que están a mí alrededor</a:t>
            </a:r>
          </a:p>
          <a:p>
            <a:endParaRPr lang="es-MX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304800" y="546100"/>
            <a:ext cx="11582400" cy="3262356"/>
          </a:xfrm>
        </p:spPr>
        <p:txBody>
          <a:bodyPr>
            <a:noAutofit/>
          </a:bodyPr>
          <a:lstStyle/>
          <a:p>
            <a: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Material Didáctico Audiovisual</a:t>
            </a:r>
            <a:b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Sólo Visión </a:t>
            </a:r>
            <a:r>
              <a:rPr lang="es-MX" sz="4800" cap="none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Proyectables</a:t>
            </a:r>
            <a: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Diapositivas</a:t>
            </a:r>
            <a:b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Inglés </a:t>
            </a:r>
            <a:r>
              <a:rPr lang="es-MX" sz="4800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2 - Módulo </a:t>
            </a:r>
            <a: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</a:t>
            </a:r>
            <a:b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s-MX" sz="4800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Bachillerato Universitario 2015</a:t>
            </a:r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304800" y="5251815"/>
            <a:ext cx="11582400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3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3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M. en I. y G. E. </a:t>
            </a:r>
            <a:r>
              <a:rPr lang="es-MX" sz="3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Cesar Martínez Acevedo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70560" y="5925104"/>
            <a:ext cx="1084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698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1889" y="66688"/>
            <a:ext cx="10584180" cy="1450757"/>
          </a:xfrm>
        </p:spPr>
        <p:txBody>
          <a:bodyPr/>
          <a:lstStyle/>
          <a:p>
            <a:pPr algn="ctr"/>
            <a:r>
              <a:rPr lang="en-GB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Describe the activities that you usually do in these occasions.</a:t>
            </a:r>
            <a:endParaRPr lang="en-GB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9105719"/>
              </p:ext>
            </p:extLst>
          </p:nvPr>
        </p:nvGraphicFramePr>
        <p:xfrm>
          <a:off x="1004779" y="1909763"/>
          <a:ext cx="100584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8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Occasion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Activities</a:t>
                      </a:r>
                      <a:endParaRPr lang="en-GB" sz="2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Easter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Birthday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Christmas Eve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Mother’s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Day of the 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New Year’s Eve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Valentine’s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Wedding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3 CuadroTexto"/>
          <p:cNvSpPr txBox="1"/>
          <p:nvPr/>
        </p:nvSpPr>
        <p:spPr>
          <a:xfrm>
            <a:off x="144710" y="147554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92786" y="1068480"/>
            <a:ext cx="8482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What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you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usually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in…?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9" name="Imagen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85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700" y="137521"/>
            <a:ext cx="12052300" cy="1450757"/>
          </a:xfrm>
        </p:spPr>
        <p:txBody>
          <a:bodyPr>
            <a:normAutofit/>
          </a:bodyPr>
          <a:lstStyle/>
          <a:p>
            <a:pPr algn="ctr"/>
            <a:r>
              <a:rPr lang="en-GB" sz="3200" b="1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 Activity</a:t>
            </a:r>
            <a:br>
              <a:rPr lang="en-GB" sz="3200" b="1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1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</a:t>
            </a:r>
            <a:r>
              <a:rPr lang="en-GB" sz="3200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ork with a partner. Draw a chart in your notebook and complete the chart with his/her information.</a:t>
            </a:r>
            <a:endParaRPr lang="en-GB" sz="3200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11</a:t>
            </a:fld>
            <a:endParaRPr lang="en-GB" dirty="0"/>
          </a:p>
        </p:txBody>
      </p:sp>
      <p:graphicFrame>
        <p:nvGraphicFramePr>
          <p:cNvPr id="6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0632090"/>
              </p:ext>
            </p:extLst>
          </p:nvPr>
        </p:nvGraphicFramePr>
        <p:xfrm>
          <a:off x="1420147" y="2087563"/>
          <a:ext cx="100584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8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Occasion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Friend’s Activities</a:t>
                      </a:r>
                      <a:endParaRPr lang="en-GB" sz="2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Easter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Birthday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Christmas Eve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Mother’s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Day of the 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New Year’s Eve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Valentine’s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Wedding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1136779" y="1220880"/>
            <a:ext cx="106251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What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you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usually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in…?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9" name="Imagen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834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681" y="0"/>
            <a:ext cx="10547949" cy="1485900"/>
          </a:xfrm>
        </p:spPr>
        <p:txBody>
          <a:bodyPr>
            <a:normAutofit/>
          </a:bodyPr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50" y="1281258"/>
            <a:ext cx="4938712" cy="1710729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4195" y="1291155"/>
            <a:ext cx="3292538" cy="2189538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12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214959" y="169607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848" y="1281258"/>
            <a:ext cx="3213461" cy="219943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854544" y="3124200"/>
            <a:ext cx="779412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5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148" y="1275470"/>
            <a:ext cx="3235797" cy="2160000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121" y="4554143"/>
            <a:ext cx="1988950" cy="2160000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13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222250" y="146703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4269" y="3630940"/>
            <a:ext cx="1940676" cy="2160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72304" y="1275470"/>
            <a:ext cx="779412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71842" y="0"/>
            <a:ext cx="10656558" cy="1485900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dirty="0"/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7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681" y="0"/>
            <a:ext cx="10547949" cy="1485900"/>
          </a:xfrm>
        </p:spPr>
        <p:txBody>
          <a:bodyPr>
            <a:normAutofit/>
          </a:bodyPr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09" y="1248857"/>
            <a:ext cx="3240000" cy="2160000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93" y="3851121"/>
            <a:ext cx="3242495" cy="2160000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14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249509" y="224319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775" y="4931121"/>
            <a:ext cx="2441619" cy="162649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855336" y="1248857"/>
            <a:ext cx="78921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06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681" y="0"/>
            <a:ext cx="10547949" cy="1485900"/>
          </a:xfrm>
        </p:spPr>
        <p:txBody>
          <a:bodyPr>
            <a:normAutofit/>
          </a:bodyPr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44" y="1373382"/>
            <a:ext cx="3240000" cy="2158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748" y="1366963"/>
            <a:ext cx="2880000" cy="2160000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15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216053" y="197681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60" y="3910175"/>
            <a:ext cx="2934169" cy="2160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629682" y="2913956"/>
            <a:ext cx="779412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46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15128" y="1788454"/>
            <a:ext cx="8498872" cy="209822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Present Vs. Present </a:t>
            </a:r>
            <a:r>
              <a:rPr 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Continuous 2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What’s the difference?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524" y="4423828"/>
            <a:ext cx="2702079" cy="1800000"/>
          </a:xfrm>
          <a:prstGeom prst="rect">
            <a:avLst/>
          </a:prstGeom>
        </p:spPr>
      </p:pic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7" y="957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3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17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61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72814"/>
            <a:ext cx="11485305" cy="9046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17500" y="2736838"/>
            <a:ext cx="11530464" cy="3981462"/>
          </a:xfrm>
        </p:spPr>
        <p:txBody>
          <a:bodyPr>
            <a:normAutofit/>
          </a:bodyPr>
          <a:lstStyle/>
          <a:p>
            <a:pPr algn="just"/>
            <a:r>
              <a:rPr lang="es-ES" altLang="es-MX" sz="3200" dirty="0"/>
              <a:t>Use </a:t>
            </a:r>
            <a:r>
              <a:rPr lang="es-ES" altLang="es-MX" sz="3200" dirty="0" err="1"/>
              <a:t>the</a:t>
            </a:r>
            <a:r>
              <a:rPr lang="es-ES" altLang="es-MX" sz="3200" dirty="0"/>
              <a:t> </a:t>
            </a:r>
            <a:r>
              <a:rPr lang="es-ES" altLang="es-MX" sz="3200" b="1" dirty="0" err="1" smtClean="0">
                <a:solidFill>
                  <a:srgbClr val="FF0000"/>
                </a:solidFill>
              </a:rPr>
              <a:t>PRESENT</a:t>
            </a:r>
            <a:r>
              <a:rPr lang="es-ES" altLang="es-MX" sz="3200" b="1" dirty="0" smtClean="0">
                <a:solidFill>
                  <a:srgbClr val="FF0000"/>
                </a:solidFill>
              </a:rPr>
              <a:t> SIMPLE </a:t>
            </a:r>
            <a:r>
              <a:rPr lang="es-ES" altLang="es-MX" sz="3200" dirty="0" smtClean="0"/>
              <a:t>to </a:t>
            </a:r>
            <a:r>
              <a:rPr lang="es-ES" altLang="es-MX" sz="3200" dirty="0" err="1"/>
              <a:t>express</a:t>
            </a:r>
            <a:r>
              <a:rPr lang="es-ES" altLang="es-MX" sz="3200" dirty="0"/>
              <a:t> regular </a:t>
            </a:r>
            <a:r>
              <a:rPr lang="es-ES" altLang="es-MX" sz="3200" dirty="0" err="1"/>
              <a:t>routines</a:t>
            </a:r>
            <a:r>
              <a:rPr lang="es-ES" altLang="es-MX" sz="3200" dirty="0"/>
              <a:t> and </a:t>
            </a:r>
            <a:r>
              <a:rPr lang="es-ES" altLang="es-MX" sz="3200" dirty="0" err="1"/>
              <a:t>habits</a:t>
            </a:r>
            <a:r>
              <a:rPr lang="es-ES" altLang="es-MX" sz="3200" dirty="0"/>
              <a:t>. </a:t>
            </a:r>
            <a:endParaRPr lang="es-ES" altLang="es-MX" sz="3200" dirty="0" smtClean="0"/>
          </a:p>
          <a:p>
            <a:pPr algn="just"/>
            <a:r>
              <a:rPr lang="en-GB" altLang="es-MX" sz="3200" dirty="0" smtClean="0"/>
              <a:t>The </a:t>
            </a:r>
            <a:r>
              <a:rPr lang="en-GB" altLang="es-MX" sz="3200" b="1" dirty="0" smtClean="0">
                <a:solidFill>
                  <a:srgbClr val="FF0000"/>
                </a:solidFill>
              </a:rPr>
              <a:t>PRESENT SIMPLE </a:t>
            </a:r>
            <a:r>
              <a:rPr lang="en-GB" altLang="es-MX" sz="3200" dirty="0" smtClean="0"/>
              <a:t>is </a:t>
            </a:r>
            <a:r>
              <a:rPr lang="en-GB" altLang="es-MX" sz="3200" dirty="0"/>
              <a:t>used to talk about actions and situations that are generally or permanently </a:t>
            </a:r>
            <a:r>
              <a:rPr lang="en-GB" altLang="es-MX" sz="3200" dirty="0" smtClean="0"/>
              <a:t>true. </a:t>
            </a:r>
          </a:p>
          <a:p>
            <a:pPr algn="just"/>
            <a:r>
              <a:rPr lang="es-ES" altLang="es-MX" sz="3200" dirty="0" err="1" smtClean="0"/>
              <a:t>The</a:t>
            </a:r>
            <a:r>
              <a:rPr lang="es-ES" altLang="es-MX" sz="3200" dirty="0" smtClean="0"/>
              <a:t> </a:t>
            </a:r>
            <a:r>
              <a:rPr lang="es-ES" altLang="es-MX" sz="3200" b="1" dirty="0" err="1" smtClean="0">
                <a:solidFill>
                  <a:srgbClr val="FF0000"/>
                </a:solidFill>
              </a:rPr>
              <a:t>PRESENT</a:t>
            </a:r>
            <a:r>
              <a:rPr lang="es-ES" altLang="es-MX" sz="3200" b="1" dirty="0" smtClean="0">
                <a:solidFill>
                  <a:srgbClr val="FF0000"/>
                </a:solidFill>
              </a:rPr>
              <a:t> SIMPLE </a:t>
            </a:r>
            <a:r>
              <a:rPr lang="es-ES" altLang="es-MX" sz="3200" dirty="0" err="1" smtClean="0"/>
              <a:t>is</a:t>
            </a:r>
            <a:r>
              <a:rPr lang="es-ES" altLang="es-MX" sz="3200" dirty="0" smtClean="0"/>
              <a:t> </a:t>
            </a:r>
            <a:r>
              <a:rPr lang="es-ES" altLang="es-MX" sz="3200" dirty="0" err="1"/>
              <a:t>often</a:t>
            </a:r>
            <a:r>
              <a:rPr lang="es-ES" altLang="es-MX" sz="3200" dirty="0"/>
              <a:t> </a:t>
            </a:r>
            <a:r>
              <a:rPr lang="es-ES" altLang="es-MX" sz="3200" dirty="0" err="1"/>
              <a:t>used</a:t>
            </a:r>
            <a:r>
              <a:rPr lang="es-ES" altLang="es-MX" sz="3200" dirty="0"/>
              <a:t> </a:t>
            </a:r>
            <a:r>
              <a:rPr lang="es-ES" altLang="es-MX" sz="3200" dirty="0" err="1"/>
              <a:t>with</a:t>
            </a:r>
            <a:r>
              <a:rPr lang="es-ES" altLang="es-MX" sz="3200" dirty="0"/>
              <a:t> </a:t>
            </a:r>
            <a:r>
              <a:rPr lang="es-ES" altLang="es-MX" sz="3200" dirty="0" err="1"/>
              <a:t>adverbs</a:t>
            </a:r>
            <a:r>
              <a:rPr lang="es-ES" altLang="es-MX" sz="3200" dirty="0"/>
              <a:t> of </a:t>
            </a:r>
            <a:r>
              <a:rPr lang="es-ES" altLang="es-MX" sz="3200" dirty="0" err="1" smtClean="0"/>
              <a:t>frequency</a:t>
            </a:r>
            <a:r>
              <a:rPr lang="es-ES" altLang="es-MX" sz="3200" dirty="0" smtClean="0"/>
              <a:t>.</a:t>
            </a:r>
          </a:p>
          <a:p>
            <a:pPr algn="just"/>
            <a:r>
              <a:rPr lang="en-US" sz="3200" dirty="0" smtClean="0"/>
              <a:t>Remember: </a:t>
            </a:r>
            <a:r>
              <a:rPr lang="en-US" sz="3200" dirty="0"/>
              <a:t>Verb + “s” or “</a:t>
            </a:r>
            <a:r>
              <a:rPr lang="en-US" sz="3200" dirty="0" err="1"/>
              <a:t>es</a:t>
            </a:r>
            <a:r>
              <a:rPr lang="en-US" sz="3200" dirty="0"/>
              <a:t>”</a:t>
            </a:r>
          </a:p>
        </p:txBody>
      </p:sp>
      <p:grpSp>
        <p:nvGrpSpPr>
          <p:cNvPr id="10" name="18 Grupo"/>
          <p:cNvGrpSpPr/>
          <p:nvPr/>
        </p:nvGrpSpPr>
        <p:grpSpPr>
          <a:xfrm>
            <a:off x="1693111" y="1071486"/>
            <a:ext cx="8489527" cy="1449452"/>
            <a:chOff x="371816" y="2924944"/>
            <a:chExt cx="8489527" cy="1449452"/>
          </a:xfrm>
        </p:grpSpPr>
        <p:sp>
          <p:nvSpPr>
            <p:cNvPr id="11" name="5 Rectángulo redondeado"/>
            <p:cNvSpPr/>
            <p:nvPr/>
          </p:nvSpPr>
          <p:spPr>
            <a:xfrm>
              <a:off x="611560" y="2924944"/>
              <a:ext cx="7848872" cy="28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6 Flecha abajo"/>
            <p:cNvSpPr/>
            <p:nvPr/>
          </p:nvSpPr>
          <p:spPr>
            <a:xfrm>
              <a:off x="611560" y="3414734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7 Flecha abajo"/>
            <p:cNvSpPr/>
            <p:nvPr/>
          </p:nvSpPr>
          <p:spPr>
            <a:xfrm>
              <a:off x="8352420" y="3404660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8 CuadroTexto"/>
            <p:cNvSpPr txBox="1"/>
            <p:nvPr/>
          </p:nvSpPr>
          <p:spPr>
            <a:xfrm>
              <a:off x="371816" y="4005064"/>
              <a:ext cx="637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PAST</a:t>
              </a:r>
            </a:p>
          </p:txBody>
        </p:sp>
        <p:sp>
          <p:nvSpPr>
            <p:cNvPr id="15" name="9 CuadroTexto"/>
            <p:cNvSpPr txBox="1"/>
            <p:nvPr/>
          </p:nvSpPr>
          <p:spPr>
            <a:xfrm>
              <a:off x="3975401" y="4005064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PRESENT</a:t>
              </a:r>
            </a:p>
          </p:txBody>
        </p:sp>
        <p:sp>
          <p:nvSpPr>
            <p:cNvPr id="17" name="17 Rectángulo redondeado"/>
            <p:cNvSpPr/>
            <p:nvPr/>
          </p:nvSpPr>
          <p:spPr>
            <a:xfrm>
              <a:off x="4188240" y="2924944"/>
              <a:ext cx="504056" cy="28803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1 CuadroTexto"/>
            <p:cNvSpPr txBox="1"/>
            <p:nvPr/>
          </p:nvSpPr>
          <p:spPr>
            <a:xfrm>
              <a:off x="7979370" y="400506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FUTURE</a:t>
              </a:r>
            </a:p>
          </p:txBody>
        </p:sp>
        <p:sp>
          <p:nvSpPr>
            <p:cNvPr id="22" name="7 Flecha abajo"/>
            <p:cNvSpPr/>
            <p:nvPr/>
          </p:nvSpPr>
          <p:spPr>
            <a:xfrm>
              <a:off x="4372448" y="3320988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6" name="3 CuadroTexto"/>
          <p:cNvSpPr txBox="1"/>
          <p:nvPr/>
        </p:nvSpPr>
        <p:spPr>
          <a:xfrm>
            <a:off x="239586" y="27245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18</a:t>
            </a:fld>
            <a:endParaRPr lang="es-MX"/>
          </a:p>
        </p:txBody>
      </p:sp>
      <p:pic>
        <p:nvPicPr>
          <p:cNvPr id="19" name="Imagen 1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6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3348" y="35171"/>
            <a:ext cx="11485305" cy="78893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731404" y="933123"/>
            <a:ext cx="10729192" cy="989849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80000"/>
              </a:lnSpc>
              <a:buNone/>
            </a:pPr>
            <a:r>
              <a:rPr lang="en-US" sz="3200" dirty="0"/>
              <a:t>We use </a:t>
            </a:r>
            <a:r>
              <a:rPr lang="en-US" sz="3200" b="1" dirty="0">
                <a:solidFill>
                  <a:srgbClr val="FF0000"/>
                </a:solidFill>
              </a:rPr>
              <a:t>PRESENT CONTINUOUS </a:t>
            </a:r>
            <a:r>
              <a:rPr lang="en-US" sz="3200" dirty="0"/>
              <a:t>to show that an action is happening at the moment.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200" b="1" dirty="0"/>
              <a:t>			               </a:t>
            </a:r>
          </a:p>
        </p:txBody>
      </p:sp>
      <p:grpSp>
        <p:nvGrpSpPr>
          <p:cNvPr id="19" name="18 Grupo"/>
          <p:cNvGrpSpPr/>
          <p:nvPr/>
        </p:nvGrpSpPr>
        <p:grpSpPr>
          <a:xfrm>
            <a:off x="1070744" y="2031986"/>
            <a:ext cx="10050512" cy="1449452"/>
            <a:chOff x="371816" y="2924944"/>
            <a:chExt cx="8489527" cy="1449452"/>
          </a:xfrm>
        </p:grpSpPr>
        <p:sp>
          <p:nvSpPr>
            <p:cNvPr id="6" name="5 Rectángulo redondeado"/>
            <p:cNvSpPr/>
            <p:nvPr/>
          </p:nvSpPr>
          <p:spPr>
            <a:xfrm>
              <a:off x="611560" y="2924944"/>
              <a:ext cx="7848872" cy="28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Flecha abajo"/>
            <p:cNvSpPr/>
            <p:nvPr/>
          </p:nvSpPr>
          <p:spPr>
            <a:xfrm>
              <a:off x="611560" y="3414734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7 Flecha abajo"/>
            <p:cNvSpPr/>
            <p:nvPr/>
          </p:nvSpPr>
          <p:spPr>
            <a:xfrm>
              <a:off x="8352420" y="3404660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71816" y="4005064"/>
              <a:ext cx="637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PAST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975401" y="4005064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PRESENT</a:t>
              </a:r>
            </a:p>
          </p:txBody>
        </p:sp>
        <p:sp>
          <p:nvSpPr>
            <p:cNvPr id="11" name="10 Flecha izquierda y derecha"/>
            <p:cNvSpPr/>
            <p:nvPr/>
          </p:nvSpPr>
          <p:spPr>
            <a:xfrm>
              <a:off x="2915816" y="3246884"/>
              <a:ext cx="3240360" cy="576064"/>
            </a:xfrm>
            <a:prstGeom prst="left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2627784" y="2924944"/>
              <a:ext cx="3816424" cy="288032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979370" y="400506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FUTURE</a:t>
              </a: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2555776" y="2924944"/>
              <a:ext cx="144016" cy="86409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6372200" y="2924944"/>
              <a:ext cx="144016" cy="86409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3526431" y="3333434"/>
              <a:ext cx="1874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Action in  progress</a:t>
              </a: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4619836" y="3892721"/>
            <a:ext cx="2952328" cy="2376264"/>
            <a:chOff x="5940152" y="4221088"/>
            <a:chExt cx="2952328" cy="2376264"/>
          </a:xfrm>
        </p:grpSpPr>
        <p:sp>
          <p:nvSpPr>
            <p:cNvPr id="26" name="25 Rectángulo redondeado"/>
            <p:cNvSpPr/>
            <p:nvPr/>
          </p:nvSpPr>
          <p:spPr>
            <a:xfrm>
              <a:off x="5940152" y="4221088"/>
              <a:ext cx="2952328" cy="23762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>
                <a:solidFill>
                  <a:schemeClr val="bg1"/>
                </a:solidFill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6133789" y="4603214"/>
              <a:ext cx="588624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AM</a:t>
              </a:r>
            </a:p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IS</a:t>
              </a:r>
            </a:p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ARE</a:t>
              </a:r>
            </a:p>
          </p:txBody>
        </p:sp>
        <p:sp>
          <p:nvSpPr>
            <p:cNvPr id="27" name="26 Más"/>
            <p:cNvSpPr/>
            <p:nvPr/>
          </p:nvSpPr>
          <p:spPr>
            <a:xfrm>
              <a:off x="6717106" y="5025950"/>
              <a:ext cx="823446" cy="823446"/>
            </a:xfrm>
            <a:prstGeom prst="mathPlu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>
                <a:solidFill>
                  <a:schemeClr val="bg1"/>
                </a:solidFill>
              </a:endParaRP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7531238" y="4422011"/>
              <a:ext cx="1289959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dancing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sleeping</a:t>
              </a: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doing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crying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watching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eating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etc.</a:t>
              </a:r>
            </a:p>
          </p:txBody>
        </p:sp>
      </p:grpSp>
      <p:sp>
        <p:nvSpPr>
          <p:cNvPr id="21" name="3 CuadroTexto"/>
          <p:cNvSpPr txBox="1"/>
          <p:nvPr/>
        </p:nvSpPr>
        <p:spPr>
          <a:xfrm>
            <a:off x="115408" y="169704"/>
            <a:ext cx="2019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19</a:t>
            </a:fld>
            <a:endParaRPr lang="es-MX"/>
          </a:p>
        </p:txBody>
      </p:sp>
      <p:pic>
        <p:nvPicPr>
          <p:cNvPr id="24" name="Imagen 2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64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solidFill>
                  <a:schemeClr val="tx1"/>
                </a:solidFill>
              </a:rPr>
              <a:t>PROPÓSITO GENERAL </a:t>
            </a:r>
          </a:p>
          <a:p>
            <a:pPr algn="just">
              <a:lnSpc>
                <a:spcPct val="150000"/>
              </a:lnSpc>
            </a:pPr>
            <a:r>
              <a:rPr lang="es-MX" sz="2400" dirty="0"/>
              <a:t>Emplea el idioma inglés para satisfacer sus necesidades inmediatas de interacción, supervivencia y de relación con su entorno inmediato, de forma simple, por medio de expresiones cotidianas, frases comunes, familiares y aprendidas; y representaciones lingüísticas asociadas al contexto cultural y social. 	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/>
                </a:solidFill>
              </a:rPr>
              <a:t>Inglés 2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5" name="Rectángulo 4">
            <a:hlinkClick r:id="" action="ppaction://hlinkshowjump?jump=nextslide"/>
          </p:cNvPr>
          <p:cNvSpPr/>
          <p:nvPr/>
        </p:nvSpPr>
        <p:spPr>
          <a:xfrm>
            <a:off x="8739192" y="5719663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Inglés 2 - M. en I. y G. E. Cesar Martínez Acevedo</a:t>
            </a:r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026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9771" y="226280"/>
            <a:ext cx="10976528" cy="108883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vs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3128" y="1359382"/>
            <a:ext cx="4855848" cy="5115134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Every day, I </a:t>
            </a:r>
            <a:r>
              <a:rPr lang="en-US" sz="3200" b="1" dirty="0" smtClean="0">
                <a:solidFill>
                  <a:srgbClr val="FF0000"/>
                </a:solidFill>
              </a:rPr>
              <a:t>watch</a:t>
            </a:r>
            <a:r>
              <a:rPr lang="en-US" sz="3200" dirty="0" smtClean="0"/>
              <a:t> TV at night. 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In the evenings, </a:t>
            </a:r>
            <a:r>
              <a:rPr lang="en-US" sz="3200" dirty="0"/>
              <a:t>my sister </a:t>
            </a:r>
            <a:r>
              <a:rPr lang="en-US" sz="3200" b="1" dirty="0" smtClean="0">
                <a:solidFill>
                  <a:srgbClr val="FF0000"/>
                </a:solidFill>
              </a:rPr>
              <a:t>does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/>
              <a:t>her homework.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My father </a:t>
            </a:r>
            <a:r>
              <a:rPr lang="en-US" sz="3200" b="1" dirty="0" smtClean="0">
                <a:solidFill>
                  <a:srgbClr val="FF0000"/>
                </a:solidFill>
              </a:rPr>
              <a:t>always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cooks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dinner</a:t>
            </a:r>
            <a:r>
              <a:rPr lang="en-US" sz="32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Every weekend, </a:t>
            </a:r>
            <a:r>
              <a:rPr lang="en-US" sz="3200" dirty="0"/>
              <a:t>my mother </a:t>
            </a:r>
            <a:r>
              <a:rPr lang="en-US" sz="3200" b="1" dirty="0" smtClean="0">
                <a:solidFill>
                  <a:srgbClr val="FF0000"/>
                </a:solidFill>
              </a:rPr>
              <a:t>cleans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the </a:t>
            </a:r>
            <a:r>
              <a:rPr lang="en-US" sz="3200" dirty="0"/>
              <a:t>kitchen.</a:t>
            </a:r>
          </a:p>
          <a:p>
            <a:pPr marL="310896" lvl="2" indent="0">
              <a:buNone/>
            </a:pPr>
            <a:endParaRPr lang="es-MX" dirty="0"/>
          </a:p>
        </p:txBody>
      </p:sp>
      <p:sp>
        <p:nvSpPr>
          <p:cNvPr id="5" name="19 CuadroTexto"/>
          <p:cNvSpPr txBox="1"/>
          <p:nvPr/>
        </p:nvSpPr>
        <p:spPr>
          <a:xfrm>
            <a:off x="5894614" y="1359382"/>
            <a:ext cx="554461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/>
              <a:t>Right now, I’</a:t>
            </a:r>
            <a:r>
              <a:rPr lang="en-US" sz="3300" b="1" dirty="0">
                <a:solidFill>
                  <a:srgbClr val="FF0000"/>
                </a:solidFill>
              </a:rPr>
              <a:t>m</a:t>
            </a:r>
            <a:r>
              <a:rPr lang="en-US" sz="3300" dirty="0"/>
              <a:t> </a:t>
            </a:r>
            <a:r>
              <a:rPr lang="en-US" sz="3300" b="1" dirty="0">
                <a:solidFill>
                  <a:srgbClr val="FF0000"/>
                </a:solidFill>
              </a:rPr>
              <a:t>watching</a:t>
            </a:r>
            <a:r>
              <a:rPr lang="en-US" sz="3300" dirty="0"/>
              <a:t> my favorite TV series</a:t>
            </a:r>
            <a:r>
              <a:rPr lang="en-US" sz="3300" dirty="0" smtClean="0"/>
              <a:t>.</a:t>
            </a:r>
            <a:r>
              <a:rPr lang="en-US" sz="3300" dirty="0"/>
              <a:t> </a:t>
            </a:r>
            <a:endParaRPr lang="en-US" sz="33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At </a:t>
            </a:r>
            <a:r>
              <a:rPr lang="en-US" sz="3300" dirty="0"/>
              <a:t>the moment, my sister </a:t>
            </a:r>
            <a:r>
              <a:rPr lang="en-US" sz="3300" b="1" dirty="0">
                <a:solidFill>
                  <a:srgbClr val="FF0000"/>
                </a:solidFill>
              </a:rPr>
              <a:t>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b="1" dirty="0">
                <a:solidFill>
                  <a:srgbClr val="FF0000"/>
                </a:solidFill>
              </a:rPr>
              <a:t>doing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/>
              <a:t>her </a:t>
            </a:r>
            <a:r>
              <a:rPr lang="en-US" sz="3300" dirty="0" smtClean="0"/>
              <a:t>homework.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Now</a:t>
            </a:r>
            <a:r>
              <a:rPr lang="en-US" sz="3300" dirty="0"/>
              <a:t>, my father </a:t>
            </a:r>
            <a:r>
              <a:rPr lang="en-US" sz="3300" b="1" dirty="0">
                <a:solidFill>
                  <a:srgbClr val="FF0000"/>
                </a:solidFill>
              </a:rPr>
              <a:t>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b="1" dirty="0">
                <a:solidFill>
                  <a:srgbClr val="FF0000"/>
                </a:solidFill>
              </a:rPr>
              <a:t>having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/>
              <a:t>dinner.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Look! My </a:t>
            </a:r>
            <a:r>
              <a:rPr lang="en-US" sz="3300" dirty="0"/>
              <a:t>mother </a:t>
            </a:r>
            <a:r>
              <a:rPr lang="en-US" sz="3300" b="1" dirty="0">
                <a:solidFill>
                  <a:srgbClr val="FF0000"/>
                </a:solidFill>
              </a:rPr>
              <a:t>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b="1" dirty="0">
                <a:solidFill>
                  <a:srgbClr val="FF0000"/>
                </a:solidFill>
              </a:rPr>
              <a:t>cleaning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/>
              <a:t>the kitchen</a:t>
            </a:r>
            <a:r>
              <a:rPr lang="en-US" sz="3300" dirty="0" smtClean="0"/>
              <a:t>.</a:t>
            </a:r>
            <a:endParaRPr lang="en-US" sz="3300" dirty="0"/>
          </a:p>
        </p:txBody>
      </p:sp>
      <p:sp>
        <p:nvSpPr>
          <p:cNvPr id="6" name="3 CuadroTexto"/>
          <p:cNvSpPr txBox="1"/>
          <p:nvPr/>
        </p:nvSpPr>
        <p:spPr>
          <a:xfrm>
            <a:off x="177999" y="182017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20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35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5964" y="-27384"/>
            <a:ext cx="9720072" cy="101212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Expressions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574292"/>
              </p:ext>
            </p:extLst>
          </p:nvPr>
        </p:nvGraphicFramePr>
        <p:xfrm>
          <a:off x="516000" y="928076"/>
          <a:ext cx="11160000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5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SIMPLE </a:t>
                      </a:r>
                      <a:r>
                        <a:rPr lang="es-MX" sz="3200" dirty="0" err="1" smtClean="0"/>
                        <a:t>PRESENT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PRESENT</a:t>
                      </a: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CONTINUOUS</a:t>
                      </a:r>
                      <a:endParaRPr lang="es-MX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Adverbs</a:t>
                      </a:r>
                      <a:r>
                        <a:rPr lang="es-MX" sz="3200" dirty="0" smtClean="0"/>
                        <a:t> of </a:t>
                      </a:r>
                      <a:r>
                        <a:rPr lang="es-MX" sz="3200" dirty="0" err="1" smtClean="0"/>
                        <a:t>frequency</a:t>
                      </a:r>
                      <a:r>
                        <a:rPr lang="es-MX" sz="3200" dirty="0" smtClean="0"/>
                        <a:t> (</a:t>
                      </a:r>
                      <a:r>
                        <a:rPr lang="en-US" sz="3200" dirty="0" smtClean="0"/>
                        <a:t>always, usually, 	often, frequently, sometimes, seldom, rarely, hardly ever, never)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Ever day, every week, every month, every year, etc.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Once,</a:t>
                      </a:r>
                      <a:r>
                        <a:rPr lang="en-US" sz="3200" baseline="0" dirty="0" smtClean="0"/>
                        <a:t> twice, three times, four times… etc. a day/week/month/year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Now</a:t>
                      </a:r>
                      <a:endParaRPr lang="es-MX" sz="3200" dirty="0" smtClean="0"/>
                    </a:p>
                    <a:p>
                      <a:pPr algn="ctr"/>
                      <a:r>
                        <a:rPr lang="es-MX" sz="3200" dirty="0" err="1" smtClean="0"/>
                        <a:t>Right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Now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smtClean="0"/>
                        <a:t>At </a:t>
                      </a:r>
                      <a:r>
                        <a:rPr lang="es-MX" sz="3200" baseline="0" dirty="0" err="1" smtClean="0"/>
                        <a:t>the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moment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err="1" smtClean="0"/>
                        <a:t>Today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smtClean="0"/>
                        <a:t>Listen!</a:t>
                      </a:r>
                    </a:p>
                    <a:p>
                      <a:pPr algn="ctr"/>
                      <a:r>
                        <a:rPr lang="es-MX" sz="3200" baseline="0" dirty="0" smtClean="0"/>
                        <a:t>Look!</a:t>
                      </a:r>
                    </a:p>
                    <a:p>
                      <a:pPr algn="ctr"/>
                      <a:r>
                        <a:rPr lang="es-MX" sz="3200" baseline="0" dirty="0" err="1" smtClean="0"/>
                        <a:t>Wait</a:t>
                      </a:r>
                      <a:r>
                        <a:rPr lang="es-MX" sz="3200" baseline="0" dirty="0" smtClean="0"/>
                        <a:t>!</a:t>
                      </a:r>
                      <a:endParaRPr lang="es-MX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184150" y="202422"/>
            <a:ext cx="1921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21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7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5340" y="151619"/>
            <a:ext cx="11881320" cy="829109"/>
          </a:xfrm>
        </p:spPr>
        <p:txBody>
          <a:bodyPr>
            <a:normAutofit/>
          </a:bodyPr>
          <a:lstStyle/>
          <a:p>
            <a:r>
              <a:rPr lang="es-MX" sz="3400" dirty="0" smtClean="0"/>
              <a:t>Look at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picture</a:t>
            </a:r>
            <a:r>
              <a:rPr lang="es-MX" sz="3400" dirty="0" smtClean="0"/>
              <a:t> and </a:t>
            </a:r>
            <a:r>
              <a:rPr lang="es-MX" sz="3400" dirty="0" err="1" smtClean="0"/>
              <a:t>choose</a:t>
            </a:r>
            <a:r>
              <a:rPr lang="es-MX" sz="3400" dirty="0" smtClean="0"/>
              <a:t>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correct</a:t>
            </a:r>
            <a:r>
              <a:rPr lang="es-MX" sz="3400" dirty="0" smtClean="0"/>
              <a:t> </a:t>
            </a:r>
            <a:r>
              <a:rPr lang="es-MX" sz="3400" dirty="0" err="1" smtClean="0"/>
              <a:t>answer</a:t>
            </a:r>
            <a:endParaRPr lang="es-MX" sz="34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8276" y="991272"/>
            <a:ext cx="5895448" cy="300324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316469" y="4005063"/>
            <a:ext cx="9559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1</a:t>
            </a:r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Peter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drives / is driving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a taxi in London.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2.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works / is working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12 hours a day.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3.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isn’t working / doesn’t work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now.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4.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is reading / reads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a newspaper. 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22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9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6" y="715389"/>
            <a:ext cx="5895448" cy="32019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5340" y="151619"/>
            <a:ext cx="11881320" cy="829109"/>
          </a:xfrm>
        </p:spPr>
        <p:txBody>
          <a:bodyPr>
            <a:normAutofit/>
          </a:bodyPr>
          <a:lstStyle/>
          <a:p>
            <a:r>
              <a:rPr lang="es-MX" sz="3400" dirty="0" smtClean="0"/>
              <a:t>Look at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picture</a:t>
            </a:r>
            <a:r>
              <a:rPr lang="es-MX" sz="3400" dirty="0" smtClean="0"/>
              <a:t> and </a:t>
            </a:r>
            <a:r>
              <a:rPr lang="es-MX" sz="3400" dirty="0" err="1" smtClean="0"/>
              <a:t>choose</a:t>
            </a:r>
            <a:r>
              <a:rPr lang="es-MX" sz="3400" dirty="0" smtClean="0"/>
              <a:t>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correct</a:t>
            </a:r>
            <a:r>
              <a:rPr lang="es-MX" sz="3400" dirty="0" smtClean="0"/>
              <a:t> </a:t>
            </a:r>
            <a:r>
              <a:rPr lang="es-MX" sz="3400" dirty="0" err="1" smtClean="0"/>
              <a:t>answer</a:t>
            </a:r>
            <a:endParaRPr lang="es-MX" sz="3400" dirty="0"/>
          </a:p>
        </p:txBody>
      </p:sp>
      <p:sp>
        <p:nvSpPr>
          <p:cNvPr id="4" name="Rectángulo 3"/>
          <p:cNvSpPr/>
          <p:nvPr/>
        </p:nvSpPr>
        <p:spPr>
          <a:xfrm>
            <a:off x="736600" y="3441680"/>
            <a:ext cx="11455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5</a:t>
            </a:r>
            <a:r>
              <a:rPr lang="en-US" sz="3600" b="1" dirty="0"/>
              <a:t>. </a:t>
            </a:r>
            <a:r>
              <a:rPr lang="en-US" sz="3600" dirty="0"/>
              <a:t>Kate is a teacher. She </a:t>
            </a:r>
            <a:r>
              <a:rPr lang="en-US" sz="3600" b="1" dirty="0">
                <a:solidFill>
                  <a:srgbClr val="FF0000"/>
                </a:solidFill>
              </a:rPr>
              <a:t>teaches / is teaching </a:t>
            </a:r>
            <a:r>
              <a:rPr lang="en-US" sz="3600" dirty="0"/>
              <a:t>physics. </a:t>
            </a:r>
          </a:p>
          <a:p>
            <a:r>
              <a:rPr lang="en-US" sz="3600" b="1" dirty="0"/>
              <a:t>6.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isn’t teaching / doesn’t teach </a:t>
            </a:r>
            <a:r>
              <a:rPr lang="en-US" sz="3600" dirty="0"/>
              <a:t>now. </a:t>
            </a:r>
          </a:p>
          <a:p>
            <a:r>
              <a:rPr lang="en-US" sz="3600" b="1" dirty="0"/>
              <a:t>7.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has / is having </a:t>
            </a:r>
            <a:r>
              <a:rPr lang="en-US" sz="3600" dirty="0"/>
              <a:t>a coffee. </a:t>
            </a:r>
          </a:p>
          <a:p>
            <a:r>
              <a:rPr lang="en-US" sz="3600" b="1" dirty="0"/>
              <a:t>8.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learns / is learning </a:t>
            </a:r>
            <a:r>
              <a:rPr lang="en-US" sz="3600" dirty="0"/>
              <a:t>Greek because ... </a:t>
            </a:r>
          </a:p>
          <a:p>
            <a:r>
              <a:rPr lang="en-US" sz="3600" b="1" dirty="0"/>
              <a:t>9. </a:t>
            </a:r>
            <a:r>
              <a:rPr lang="en-US" sz="3600" dirty="0"/>
              <a:t>…she </a:t>
            </a:r>
            <a:r>
              <a:rPr lang="en-US" sz="3600" b="1" dirty="0">
                <a:solidFill>
                  <a:srgbClr val="FF0000"/>
                </a:solidFill>
              </a:rPr>
              <a:t>is going / goes </a:t>
            </a:r>
            <a:r>
              <a:rPr lang="en-US" sz="3600" dirty="0"/>
              <a:t>to Greece every summer. 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23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2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2250" y="467326"/>
            <a:ext cx="11665296" cy="95861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Fill in the blanks with the present continuous or the simple present of the verb in brackets.</a:t>
            </a:r>
            <a:r>
              <a:rPr lang="en-US" sz="3600" dirty="0"/>
              <a:t/>
            </a:r>
            <a:br>
              <a:rPr lang="en-US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09701" y="1196802"/>
            <a:ext cx="10737224" cy="525658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 </a:t>
            </a:r>
            <a:r>
              <a:rPr lang="en-US" sz="3200" dirty="0"/>
              <a:t>______________ (go) to town right now. I ______________ (want) some groceries.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He </a:t>
            </a:r>
            <a:r>
              <a:rPr lang="en-US" sz="3200" dirty="0"/>
              <a:t>______________ (write) a letter to his family now. He ____________ (never) forgets </a:t>
            </a:r>
            <a:r>
              <a:rPr lang="en-US" sz="3200" dirty="0" smtClean="0"/>
              <a:t>to write</a:t>
            </a:r>
            <a:r>
              <a:rPr lang="en-US" sz="32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He </a:t>
            </a:r>
            <a:r>
              <a:rPr lang="en-US" sz="3200" dirty="0"/>
              <a:t>______________ (not think) it is a good idea. He ______________ (want) to </a:t>
            </a:r>
            <a:r>
              <a:rPr lang="en-US" sz="3200" dirty="0" smtClean="0"/>
              <a:t>do something </a:t>
            </a:r>
            <a:r>
              <a:rPr lang="en-US" sz="3200" dirty="0"/>
              <a:t>else.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She </a:t>
            </a:r>
            <a:r>
              <a:rPr lang="en-US" sz="3200" dirty="0"/>
              <a:t>______________ (talk) to her friend at the moment. She ______________ (not </a:t>
            </a:r>
            <a:r>
              <a:rPr lang="en-US" sz="3200" dirty="0" smtClean="0"/>
              <a:t>listen) to </a:t>
            </a:r>
            <a:r>
              <a:rPr lang="en-US" sz="3200" dirty="0"/>
              <a:t>the teacher.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 </a:t>
            </a:r>
            <a:r>
              <a:rPr lang="en-US" sz="3200" dirty="0"/>
              <a:t>______________ (read) an interesting book now. I ____________ (enjoy) it very much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7" name="3 CuadroTexto"/>
          <p:cNvSpPr txBox="1"/>
          <p:nvPr/>
        </p:nvSpPr>
        <p:spPr>
          <a:xfrm>
            <a:off x="10750388" y="-83423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24</a:t>
            </a:fld>
            <a:endParaRPr lang="es-MX"/>
          </a:p>
        </p:txBody>
      </p:sp>
      <p:pic>
        <p:nvPicPr>
          <p:cNvPr id="9" name="Imagen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3" y="835725"/>
            <a:ext cx="1554555" cy="557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37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336" y="316687"/>
            <a:ext cx="11665296" cy="12995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Fill in the blanks with the present continuous or the simple present of the verb in brackets.</a:t>
            </a:r>
            <a:r>
              <a:rPr lang="en-US" sz="3600" dirty="0"/>
              <a:t/>
            </a:r>
            <a:br>
              <a:rPr lang="en-US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5000" y="1196752"/>
            <a:ext cx="11149632" cy="52565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We </a:t>
            </a:r>
            <a:r>
              <a:rPr lang="en-US" sz="3200" dirty="0"/>
              <a:t>______________ (watch) the news on television every morning.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He </a:t>
            </a:r>
            <a:r>
              <a:rPr lang="en-US" sz="3200" dirty="0"/>
              <a:t>______________ (teach) his friend how to play chess now. His friend ______________ (not know) how to play.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I </a:t>
            </a:r>
            <a:r>
              <a:rPr lang="en-US" sz="3200" dirty="0"/>
              <a:t>____________ (believe) you. You ______________ (not need) to explain.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The </a:t>
            </a:r>
            <a:r>
              <a:rPr lang="en-US" sz="3200" dirty="0"/>
              <a:t>film ______________ (begin) right now. Please be quiet.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 </a:t>
            </a:r>
            <a:r>
              <a:rPr lang="en-US" sz="3200" dirty="0"/>
              <a:t>The sun is shining. It ______________ (not rain).</a:t>
            </a:r>
            <a:endParaRPr lang="es-MX" sz="32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25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50388" y="-83423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01199" y="4878341"/>
            <a:ext cx="2257575" cy="1710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9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758" y="-91153"/>
            <a:ext cx="11881320" cy="100811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tr-TR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 or Present Continuous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7700" y="836712"/>
            <a:ext cx="10992916" cy="5904656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tr-TR" sz="2800" dirty="0" smtClean="0"/>
              <a:t>He _____________________ </a:t>
            </a:r>
            <a:r>
              <a:rPr lang="tr-TR" sz="2800" dirty="0"/>
              <a:t>to work everyday</a:t>
            </a:r>
            <a:r>
              <a:rPr lang="tr-TR" sz="2800" dirty="0" smtClean="0"/>
              <a:t>.</a:t>
            </a:r>
            <a:r>
              <a:rPr lang="tr-TR" sz="2800" dirty="0"/>
              <a:t> (go)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Anne </a:t>
            </a:r>
            <a:r>
              <a:rPr lang="tr-TR" sz="2800" dirty="0" smtClean="0"/>
              <a:t>_____________________ </a:t>
            </a:r>
            <a:r>
              <a:rPr lang="tr-TR" sz="2800" dirty="0"/>
              <a:t>to the music at the moment</a:t>
            </a:r>
            <a:r>
              <a:rPr lang="tr-TR" sz="2800" dirty="0" smtClean="0"/>
              <a:t>.</a:t>
            </a:r>
            <a:r>
              <a:rPr lang="es-MX" sz="2800" dirty="0" smtClean="0"/>
              <a:t> </a:t>
            </a:r>
            <a:r>
              <a:rPr lang="tr-TR" sz="2800" dirty="0"/>
              <a:t>(listen)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They </a:t>
            </a:r>
            <a:r>
              <a:rPr lang="tr-TR" sz="2800" dirty="0" smtClean="0"/>
              <a:t>_____________________ </a:t>
            </a:r>
            <a:r>
              <a:rPr lang="tr-TR" sz="2800" dirty="0"/>
              <a:t>right now</a:t>
            </a:r>
            <a:r>
              <a:rPr lang="tr-TR" sz="2800" dirty="0" smtClean="0"/>
              <a:t>.</a:t>
            </a:r>
            <a:r>
              <a:rPr lang="tr-TR" sz="2800" dirty="0"/>
              <a:t> (talk)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I </a:t>
            </a:r>
            <a:r>
              <a:rPr lang="tr-TR" sz="2800" dirty="0" smtClean="0"/>
              <a:t>_____________________ </a:t>
            </a:r>
            <a:r>
              <a:rPr lang="tr-TR" sz="2800" dirty="0"/>
              <a:t>every morning</a:t>
            </a:r>
            <a:r>
              <a:rPr lang="tr-TR" sz="2800" dirty="0" smtClean="0"/>
              <a:t>.</a:t>
            </a:r>
            <a:r>
              <a:rPr lang="tr-TR" sz="2800" dirty="0"/>
              <a:t> (jog)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He </a:t>
            </a:r>
            <a:r>
              <a:rPr lang="tr-TR" sz="2800" dirty="0" smtClean="0"/>
              <a:t>_____________________ </a:t>
            </a:r>
            <a:r>
              <a:rPr lang="tr-TR" sz="2800" dirty="0"/>
              <a:t>friend this week</a:t>
            </a:r>
            <a:r>
              <a:rPr lang="tr-TR" sz="2800" dirty="0" smtClean="0"/>
              <a:t>.</a:t>
            </a:r>
            <a:r>
              <a:rPr lang="tr-TR" sz="2800" dirty="0"/>
              <a:t> (help)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Mike </a:t>
            </a:r>
            <a:r>
              <a:rPr lang="tr-TR" sz="2800" dirty="0" smtClean="0"/>
              <a:t>_____________________ </a:t>
            </a:r>
            <a:r>
              <a:rPr lang="tr-TR" sz="2800" dirty="0"/>
              <a:t>in the meeting</a:t>
            </a:r>
            <a:r>
              <a:rPr lang="tr-TR" sz="2800" dirty="0" smtClean="0"/>
              <a:t>.</a:t>
            </a:r>
            <a:r>
              <a:rPr lang="tr-TR" sz="2800" dirty="0"/>
              <a:t> (sit)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We always </a:t>
            </a:r>
            <a:r>
              <a:rPr lang="tr-TR" sz="2800" dirty="0" smtClean="0"/>
              <a:t>_____________________ </a:t>
            </a:r>
            <a:r>
              <a:rPr lang="tr-TR" sz="2800" dirty="0"/>
              <a:t>you</a:t>
            </a:r>
            <a:r>
              <a:rPr lang="tr-TR" sz="2800" dirty="0" smtClean="0"/>
              <a:t>.</a:t>
            </a:r>
            <a:r>
              <a:rPr lang="tr-TR" sz="2800" dirty="0"/>
              <a:t> (help)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You </a:t>
            </a:r>
            <a:r>
              <a:rPr lang="tr-TR" sz="2800" dirty="0" smtClean="0"/>
              <a:t>_____________________ </a:t>
            </a:r>
            <a:r>
              <a:rPr lang="tr-TR" sz="2800" dirty="0"/>
              <a:t>for your test</a:t>
            </a:r>
            <a:r>
              <a:rPr lang="tr-TR" sz="2800" dirty="0" smtClean="0"/>
              <a:t>.</a:t>
            </a:r>
            <a:r>
              <a:rPr lang="tr-TR" sz="2800" dirty="0"/>
              <a:t> (learn)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Sometimes Mike </a:t>
            </a:r>
            <a:r>
              <a:rPr lang="tr-TR" sz="2800" dirty="0" smtClean="0"/>
              <a:t>_____________________ </a:t>
            </a:r>
            <a:r>
              <a:rPr lang="tr-TR" sz="2800" dirty="0"/>
              <a:t>pizza</a:t>
            </a:r>
            <a:r>
              <a:rPr lang="tr-TR" sz="2800" dirty="0" smtClean="0"/>
              <a:t>.</a:t>
            </a:r>
            <a:r>
              <a:rPr lang="tr-TR" sz="2800" dirty="0"/>
              <a:t> (eat)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He </a:t>
            </a:r>
            <a:r>
              <a:rPr lang="tr-TR" sz="2800" dirty="0" smtClean="0"/>
              <a:t>_____________________ </a:t>
            </a:r>
            <a:r>
              <a:rPr lang="tr-TR" sz="2800" dirty="0"/>
              <a:t>in New york this year</a:t>
            </a:r>
            <a:r>
              <a:rPr lang="tr-TR" sz="2800" dirty="0" smtClean="0"/>
              <a:t>.</a:t>
            </a:r>
            <a:r>
              <a:rPr lang="tr-TR" sz="2800" dirty="0"/>
              <a:t> (live)</a:t>
            </a:r>
            <a:endParaRPr lang="es-MX" sz="2800" dirty="0"/>
          </a:p>
          <a:p>
            <a:pPr marL="457200" indent="-457200">
              <a:buFont typeface="+mj-lt"/>
              <a:buAutoNum type="arabicPeriod"/>
            </a:pPr>
            <a:endParaRPr lang="es-MX" sz="2800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26</a:t>
            </a:fld>
            <a:endParaRPr lang="es-MX"/>
          </a:p>
        </p:txBody>
      </p:sp>
      <p:sp>
        <p:nvSpPr>
          <p:cNvPr id="10" name="3 CuadroTexto"/>
          <p:cNvSpPr txBox="1"/>
          <p:nvPr/>
        </p:nvSpPr>
        <p:spPr>
          <a:xfrm>
            <a:off x="10662276" y="-78451"/>
            <a:ext cx="1529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66922" y="2642428"/>
            <a:ext cx="3304998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9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Review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Describing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averyday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activities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82" y="4238977"/>
            <a:ext cx="3242026" cy="216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438" y="4100487"/>
            <a:ext cx="3240000" cy="216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300" y="4238977"/>
            <a:ext cx="2290345" cy="2160000"/>
          </a:xfrm>
          <a:prstGeom prst="rect">
            <a:avLst/>
          </a:prstGeom>
        </p:spPr>
      </p:pic>
      <p:pic>
        <p:nvPicPr>
          <p:cNvPr id="9" name="Imagen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7" y="957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0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28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98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Instructions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3200" dirty="0">
                <a:solidFill>
                  <a:schemeClr val="tx1"/>
                </a:solidFill>
              </a:rPr>
              <a:t>Look at the pictures and describe the activity they do everyday.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4293096"/>
            <a:ext cx="2520000" cy="177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08" y="4437113"/>
            <a:ext cx="2520000" cy="177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760" y="3140969"/>
            <a:ext cx="2520000" cy="1779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2" y="2996953"/>
            <a:ext cx="2520000" cy="177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29</a:t>
            </a:fld>
            <a:endParaRPr lang="es-MX"/>
          </a:p>
        </p:txBody>
      </p:sp>
      <p:pic>
        <p:nvPicPr>
          <p:cNvPr id="10" name="Imagen 9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94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Módulo I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Nombre del Módulo</a:t>
            </a:r>
          </a:p>
          <a:p>
            <a:pPr algn="just"/>
            <a:r>
              <a:rPr lang="es-MX" sz="2800" dirty="0" smtClean="0"/>
              <a:t>Ocasiones </a:t>
            </a:r>
            <a:r>
              <a:rPr lang="es-MX" sz="2800" dirty="0"/>
              <a:t>especiales: ¿Qué está pasando? y ¿Qué hacen las personas que están a mí alrededor?</a:t>
            </a:r>
            <a:endParaRPr lang="es-MX" sz="2800" dirty="0" smtClean="0"/>
          </a:p>
          <a:p>
            <a:pPr algn="just"/>
            <a:endParaRPr lang="es-MX" sz="2800" dirty="0"/>
          </a:p>
          <a:p>
            <a:pPr algn="just"/>
            <a:r>
              <a:rPr lang="es-MX" sz="2800" b="1" dirty="0" smtClean="0"/>
              <a:t>Propósitos del Módulo</a:t>
            </a:r>
          </a:p>
          <a:p>
            <a:pPr algn="just"/>
            <a:r>
              <a:rPr lang="es-MX" sz="2800" dirty="0"/>
              <a:t>Describe su entorno social inmediato mencionando lo que está pasando a su alrededor y lo que hacen las personas a su alrededor. </a:t>
            </a:r>
          </a:p>
        </p:txBody>
      </p:sp>
      <p:sp>
        <p:nvSpPr>
          <p:cNvPr id="7" name="Rectángulo 6">
            <a:hlinkClick r:id="" action="ppaction://hlinkshowjump?jump=nextslide"/>
          </p:cNvPr>
          <p:cNvSpPr/>
          <p:nvPr/>
        </p:nvSpPr>
        <p:spPr>
          <a:xfrm>
            <a:off x="8724383" y="5732363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742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91"/>
          <a:stretch>
            <a:fillRect/>
          </a:stretch>
        </p:blipFill>
        <p:spPr bwMode="auto">
          <a:xfrm>
            <a:off x="2073275" y="590551"/>
            <a:ext cx="798830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3 CuadroTexto"/>
          <p:cNvSpPr txBox="1"/>
          <p:nvPr/>
        </p:nvSpPr>
        <p:spPr>
          <a:xfrm>
            <a:off x="222250" y="190441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30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57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31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222250" y="190441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69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91"/>
          <a:stretch>
            <a:fillRect/>
          </a:stretch>
        </p:blipFill>
        <p:spPr bwMode="auto">
          <a:xfrm>
            <a:off x="2073275" y="596900"/>
            <a:ext cx="798830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32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921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608014"/>
            <a:ext cx="8001000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33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586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6900"/>
            <a:ext cx="804545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34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743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35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005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6"/>
          <a:stretch>
            <a:fillRect/>
          </a:stretch>
        </p:blipFill>
        <p:spPr bwMode="auto">
          <a:xfrm>
            <a:off x="2051051" y="601664"/>
            <a:ext cx="80311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36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265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1" y="601664"/>
            <a:ext cx="799941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37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565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590551"/>
            <a:ext cx="800100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38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510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91"/>
          <a:stretch>
            <a:fillRect/>
          </a:stretch>
        </p:blipFill>
        <p:spPr bwMode="auto">
          <a:xfrm>
            <a:off x="2073275" y="601664"/>
            <a:ext cx="798830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39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751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6794" y="305420"/>
            <a:ext cx="11485305" cy="80303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2901" y="1206500"/>
            <a:ext cx="11480799" cy="4813300"/>
          </a:xfrm>
        </p:spPr>
        <p:txBody>
          <a:bodyPr>
            <a:noAutofit/>
          </a:bodyPr>
          <a:lstStyle/>
          <a:p>
            <a:pPr algn="just"/>
            <a:r>
              <a:rPr lang="es-MX" sz="2800" b="1" dirty="0"/>
              <a:t>Comunicación Básica </a:t>
            </a:r>
          </a:p>
          <a:p>
            <a:pPr algn="just"/>
            <a:r>
              <a:rPr lang="es-MX" sz="28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algn="just"/>
            <a:r>
              <a:rPr lang="es-MX" sz="2800" dirty="0"/>
              <a:t>11. Se comunica en una lengua extranjera mediante un discurso lógico, oral o escrito, congruente con la situación comunicativa. </a:t>
            </a:r>
          </a:p>
          <a:p>
            <a:pPr algn="just"/>
            <a:r>
              <a:rPr lang="es-MX" sz="2800" b="1" dirty="0"/>
              <a:t>Extendida </a:t>
            </a:r>
          </a:p>
          <a:p>
            <a:pPr algn="just"/>
            <a:r>
              <a:rPr lang="es-MX" sz="2800" dirty="0"/>
              <a:t>9. Trasmite mensajes en una segunda lengua o lengua extranjera atendiéndolas características de contextos socioculturales diferentes. 	</a:t>
            </a:r>
          </a:p>
          <a:p>
            <a:pPr algn="just"/>
            <a:endParaRPr lang="es-MX" sz="28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724383" y="5700229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536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579439"/>
            <a:ext cx="8043863" cy="570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40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035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601664"/>
            <a:ext cx="804545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41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259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01"/>
          <a:stretch>
            <a:fillRect/>
          </a:stretch>
        </p:blipFill>
        <p:spPr bwMode="auto">
          <a:xfrm>
            <a:off x="2051050" y="596900"/>
            <a:ext cx="800735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42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002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1"/>
          <a:stretch>
            <a:fillRect/>
          </a:stretch>
        </p:blipFill>
        <p:spPr bwMode="auto">
          <a:xfrm>
            <a:off x="2073276" y="585789"/>
            <a:ext cx="7986713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43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358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1"/>
          <a:stretch>
            <a:fillRect/>
          </a:stretch>
        </p:blipFill>
        <p:spPr bwMode="auto">
          <a:xfrm>
            <a:off x="2073276" y="596900"/>
            <a:ext cx="7986713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44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271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45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19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46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769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88"/>
          <a:stretch>
            <a:fillRect/>
          </a:stretch>
        </p:blipFill>
        <p:spPr bwMode="auto">
          <a:xfrm>
            <a:off x="2073276" y="585789"/>
            <a:ext cx="7972425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47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36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1" y="590551"/>
            <a:ext cx="8088313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48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577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49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895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3348" y="306634"/>
            <a:ext cx="11485305" cy="8030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Genérica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2901" y="1106691"/>
            <a:ext cx="11455399" cy="4048573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4 Escucha, interpreta y emite mensajes pertinentes en distintos contextos mediante la utilización de medios, códigos y herramientas apropiados. </a:t>
            </a:r>
          </a:p>
          <a:p>
            <a:pPr algn="just"/>
            <a:r>
              <a:rPr lang="es-MX" sz="2400" dirty="0"/>
              <a:t>4.4 Se comunica en una segunda lengua en situaciones cotidianas. </a:t>
            </a:r>
          </a:p>
          <a:p>
            <a:pPr algn="just"/>
            <a:r>
              <a:rPr lang="es-MX" sz="2400" dirty="0"/>
              <a:t>7. Aprende por iniciativa e interés propio a lo largo de la vida. </a:t>
            </a:r>
          </a:p>
          <a:p>
            <a:pPr algn="just"/>
            <a:r>
              <a:rPr lang="es-MX" sz="2400" dirty="0"/>
              <a:t>7.1 Define metas y da seguimiento a sus procesos de construcción de conocimiento. </a:t>
            </a:r>
          </a:p>
          <a:p>
            <a:pPr algn="just"/>
            <a:r>
              <a:rPr lang="es-MX" sz="2400" dirty="0"/>
              <a:t>10. Mantiene una actitud respetuosa hacia la interculturalidad y la diversidad de creencias, valores, ideas y prácticas sociales. </a:t>
            </a:r>
          </a:p>
          <a:p>
            <a:pPr algn="just"/>
            <a:r>
              <a:rPr lang="es-MX" sz="2400" dirty="0"/>
              <a:t>10.2 Dialoga y aprende de personas con distintos puntos de vista y tradiciones culturales mediante la ubicación de sus propias circunstancias en un contexto más amplio. 	</a:t>
            </a:r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682863" y="568806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E2B7D-8503-4F9C-84CB-2C10949095A7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431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50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334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590551"/>
            <a:ext cx="8043863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51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56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590551"/>
            <a:ext cx="800100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52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608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8014"/>
            <a:ext cx="8043863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53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910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6900"/>
            <a:ext cx="804545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54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773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1"/>
          <a:stretch>
            <a:fillRect/>
          </a:stretch>
        </p:blipFill>
        <p:spPr bwMode="auto">
          <a:xfrm>
            <a:off x="2073276" y="585789"/>
            <a:ext cx="7986713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55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397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601664"/>
            <a:ext cx="800100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56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223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57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56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58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69239" y="190441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596900"/>
            <a:ext cx="800100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59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222250" y="19679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8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0742" y="314571"/>
            <a:ext cx="11485305" cy="942729"/>
          </a:xfrm>
        </p:spPr>
        <p:txBody>
          <a:bodyPr>
            <a:noAutofit/>
          </a:bodyPr>
          <a:lstStyle/>
          <a:p>
            <a:r>
              <a:rPr lang="es-MX" sz="6600" dirty="0">
                <a:solidFill>
                  <a:schemeClr val="accent2"/>
                </a:solidFill>
              </a:rPr>
              <a:t>TEMAS</a:t>
            </a:r>
          </a:p>
        </p:txBody>
      </p:sp>
      <p:sp>
        <p:nvSpPr>
          <p:cNvPr id="8" name="Pentágono 7">
            <a:hlinkClick r:id="rId2" action="ppaction://hlinksldjump"/>
          </p:cNvPr>
          <p:cNvSpPr/>
          <p:nvPr/>
        </p:nvSpPr>
        <p:spPr>
          <a:xfrm>
            <a:off x="490794" y="1600200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Simple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vs.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Continuous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</a:t>
            </a:r>
          </a:p>
        </p:txBody>
      </p:sp>
      <p:sp>
        <p:nvSpPr>
          <p:cNvPr id="9" name="Pentágono 8">
            <a:hlinkClick r:id="rId3" action="ppaction://hlinksldjump"/>
          </p:cNvPr>
          <p:cNvSpPr/>
          <p:nvPr/>
        </p:nvSpPr>
        <p:spPr>
          <a:xfrm>
            <a:off x="1846962" y="3929592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Simple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Review</a:t>
            </a:r>
            <a:endParaRPr lang="es-MX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Pentágono 5">
            <a:hlinkClick r:id="rId4" action="ppaction://hlinksldjump"/>
          </p:cNvPr>
          <p:cNvSpPr/>
          <p:nvPr/>
        </p:nvSpPr>
        <p:spPr>
          <a:xfrm>
            <a:off x="2525047" y="5094288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Continuous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Review</a:t>
            </a:r>
            <a:endParaRPr lang="es-MX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6</a:t>
            </a:fld>
            <a:endParaRPr lang="es-MX"/>
          </a:p>
        </p:txBody>
      </p:sp>
      <p:sp>
        <p:nvSpPr>
          <p:cNvPr id="10" name="Pentágono 9">
            <a:hlinkClick r:id="rId5" action="ppaction://hlinksldjump"/>
          </p:cNvPr>
          <p:cNvSpPr/>
          <p:nvPr/>
        </p:nvSpPr>
        <p:spPr>
          <a:xfrm>
            <a:off x="1168878" y="2764896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Simple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vs.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Continuous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351164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95500" y="644753"/>
            <a:ext cx="8001000" cy="570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60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222250" y="244643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7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293224" y="1484315"/>
          <a:ext cx="8979240" cy="473360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993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3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93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5956">
                <a:tc gridSpan="3">
                  <a:txBody>
                    <a:bodyPr/>
                    <a:lstStyle/>
                    <a:p>
                      <a:r>
                        <a:rPr lang="en-US" sz="2400" noProof="0" dirty="0" smtClean="0"/>
                        <a:t>Write two things you do…</a:t>
                      </a:r>
                      <a:endParaRPr lang="en-US" sz="24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In the morning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noProof="0" dirty="0" smtClean="0"/>
                        <a:t>I get</a:t>
                      </a:r>
                      <a:r>
                        <a:rPr lang="en-US" sz="2400" i="1" baseline="0" noProof="0" dirty="0" smtClean="0"/>
                        <a:t> up early</a:t>
                      </a:r>
                      <a:endParaRPr lang="en-US" sz="2400" i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noProof="0" dirty="0" smtClean="0"/>
                        <a:t>I have breakfast</a:t>
                      </a:r>
                      <a:endParaRPr lang="en-US" sz="2400" i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At night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At</a:t>
                      </a:r>
                      <a:r>
                        <a:rPr lang="en-US" sz="2400" baseline="0" noProof="0" dirty="0" smtClean="0"/>
                        <a:t> noon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On Mondays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At the weekends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After</a:t>
                      </a:r>
                      <a:r>
                        <a:rPr lang="en-US" sz="2400" baseline="0" noProof="0" dirty="0" smtClean="0"/>
                        <a:t> breakfast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Every day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Before bed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96536" y="200055"/>
            <a:ext cx="8043232" cy="108012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Complete the chart with your everyday activities.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222250" y="194146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61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68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47528" y="548680"/>
            <a:ext cx="7543800" cy="78671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Use of English (Grammar)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1200" y="1387089"/>
            <a:ext cx="11480800" cy="4608761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Put these words in the correct order to form sentences: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1. get/I/at/7/up/o'clock 		           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2. I/a/at/shower/have/o'clock/8	     	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3. breakfast/at/he/has/half/past/8  	     	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4. goes/school/to/she/at/o'clock/9         	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5. has/she/lunch/at/o'clock/12	     	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6. past/half/3/home/I/go/at 	                	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7. dinner/have/I/o'clock/5/at 	     	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8. bed/I/to/at/go/o'clock/9 	                	__________________________________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222250" y="17397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62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0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75520" y="260649"/>
            <a:ext cx="7543800" cy="97265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 Statements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90" y="1233306"/>
            <a:ext cx="8073978" cy="289835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7472" y="3365204"/>
            <a:ext cx="3761825" cy="2891903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222250" y="260649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63</a:t>
            </a:fld>
            <a:endParaRPr lang="es-MX"/>
          </a:p>
        </p:txBody>
      </p:sp>
      <p:pic>
        <p:nvPicPr>
          <p:cNvPr id="9" name="Imagen 8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63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26852" y="107412"/>
            <a:ext cx="9538297" cy="108012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Complete the sentences with the correct verb form.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268" y="1825066"/>
            <a:ext cx="11124935" cy="4405915"/>
          </a:xfrm>
          <a:prstGeom prst="rect">
            <a:avLst/>
          </a:prstGeom>
        </p:spPr>
      </p:pic>
      <p:sp>
        <p:nvSpPr>
          <p:cNvPr id="7" name="3 CuadroTexto"/>
          <p:cNvSpPr txBox="1"/>
          <p:nvPr/>
        </p:nvSpPr>
        <p:spPr>
          <a:xfrm>
            <a:off x="259797" y="247362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64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3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642344" y="1379958"/>
            <a:ext cx="11613156" cy="507342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1 </a:t>
            </a:r>
            <a:r>
              <a:rPr lang="en-US" sz="2400" dirty="0">
                <a:solidFill>
                  <a:schemeClr val="tx1"/>
                </a:solidFill>
              </a:rPr>
              <a:t>What time do you get up?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2 Do you usually have a shower in the morning?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3 How do you go to work or college?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4 What time do you start work or college?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5 Where do you usually have lunch? 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6 What do you have for lunch?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7 What time do you have dinner?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8 Who do you have dinner with?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9 What do you do in the evening?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10 What time do you go to bed?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1267322" y="299838"/>
            <a:ext cx="9657356" cy="108012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Answer the questions about you.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222250" y="218676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65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8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1847528" y="260649"/>
            <a:ext cx="8043232" cy="108012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Exercise: Ask two classmates the questions and complete the chart.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229096"/>
              </p:ext>
            </p:extLst>
          </p:nvPr>
        </p:nvGraphicFramePr>
        <p:xfrm>
          <a:off x="850900" y="1340766"/>
          <a:ext cx="9565580" cy="4921100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466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9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9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Questions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Classmate 1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Classmate 2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1 What time do you get up?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2 Do you usually have a shower in the morning?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3 How do you go to work or college?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4 What time do you start work or college?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5 Where do you usually have lunch?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6 What do you have for lunch?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7 What time do you have dinner?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8 Who do you have dinner with?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9 What do you do in the evening?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10 What time do you go to bed?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3 CuadroTexto"/>
          <p:cNvSpPr txBox="1"/>
          <p:nvPr/>
        </p:nvSpPr>
        <p:spPr>
          <a:xfrm>
            <a:off x="222250" y="200543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66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1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379244"/>
            <a:ext cx="7543800" cy="918426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Adverbs of frequency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5499" y="1272815"/>
            <a:ext cx="11214101" cy="98984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Adverbs of frequency are words that we use to say how often we do an activity.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919537" y="2780928"/>
            <a:ext cx="3888432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ALWAYS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USUALLY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OFTEN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SOMETIMES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OCASSIONALLY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RARELY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HARLY EVER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NEVER</a:t>
            </a:r>
          </a:p>
        </p:txBody>
      </p:sp>
      <p:sp>
        <p:nvSpPr>
          <p:cNvPr id="5" name="4 Flecha arriba y abajo"/>
          <p:cNvSpPr/>
          <p:nvPr/>
        </p:nvSpPr>
        <p:spPr>
          <a:xfrm>
            <a:off x="4491121" y="3269749"/>
            <a:ext cx="720080" cy="1989051"/>
          </a:xfrm>
          <a:prstGeom prst="up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4469006" y="2785999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100%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602535" y="537321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0%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807969" y="2389449"/>
            <a:ext cx="466102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I </a:t>
            </a:r>
            <a:r>
              <a:rPr lang="en-US" sz="2000" b="1" dirty="0">
                <a:solidFill>
                  <a:srgbClr val="FF0000"/>
                </a:solidFill>
              </a:rPr>
              <a:t>always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study at night.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We </a:t>
            </a:r>
            <a:r>
              <a:rPr lang="en-US" sz="2000" b="1" dirty="0">
                <a:solidFill>
                  <a:srgbClr val="FF0000"/>
                </a:solidFill>
              </a:rPr>
              <a:t>usually</a:t>
            </a:r>
            <a:r>
              <a:rPr lang="en-US" sz="2000" dirty="0"/>
              <a:t> play soccer in the park.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She </a:t>
            </a:r>
            <a:r>
              <a:rPr lang="en-US" sz="2000" b="1" dirty="0">
                <a:solidFill>
                  <a:srgbClr val="FF0000"/>
                </a:solidFill>
              </a:rPr>
              <a:t>often</a:t>
            </a:r>
            <a:r>
              <a:rPr lang="en-US" sz="2000" dirty="0"/>
              <a:t> goes to the movies.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They </a:t>
            </a:r>
            <a:r>
              <a:rPr lang="en-US" sz="2000" b="1" dirty="0">
                <a:solidFill>
                  <a:srgbClr val="FF0000"/>
                </a:solidFill>
              </a:rPr>
              <a:t>sometime</a:t>
            </a:r>
            <a:r>
              <a:rPr lang="en-US" sz="2000" dirty="0"/>
              <a:t> copy in the exams.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My cousin </a:t>
            </a:r>
            <a:r>
              <a:rPr lang="en-US" sz="2000" b="1" dirty="0">
                <a:solidFill>
                  <a:srgbClr val="FF0000"/>
                </a:solidFill>
              </a:rPr>
              <a:t>occasionally</a:t>
            </a:r>
            <a:r>
              <a:rPr lang="en-US" sz="2000" dirty="0"/>
              <a:t> sends an email.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 </a:t>
            </a:r>
            <a:r>
              <a:rPr lang="en-US" sz="2000" b="1" dirty="0">
                <a:solidFill>
                  <a:srgbClr val="FF0000"/>
                </a:solidFill>
              </a:rPr>
              <a:t>seldom</a:t>
            </a:r>
            <a:r>
              <a:rPr lang="en-US" sz="2000" dirty="0"/>
              <a:t> do exercise.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rarely</a:t>
            </a:r>
            <a:r>
              <a:rPr lang="en-US" sz="2000" dirty="0"/>
              <a:t> check your Facebook account.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 </a:t>
            </a:r>
            <a:r>
              <a:rPr lang="en-US" sz="2000" b="1" dirty="0">
                <a:solidFill>
                  <a:srgbClr val="FF0000"/>
                </a:solidFill>
              </a:rPr>
              <a:t>never</a:t>
            </a:r>
            <a:r>
              <a:rPr lang="en-US" sz="2000" dirty="0"/>
              <a:t> help my friend with her homework.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807969" y="2062609"/>
            <a:ext cx="1293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EXAMPLES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227279" y="225865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67</a:t>
            </a:fld>
            <a:endParaRPr lang="es-MX"/>
          </a:p>
        </p:txBody>
      </p:sp>
      <p:pic>
        <p:nvPicPr>
          <p:cNvPr id="13" name="Imagen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06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125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3" presetClass="emph" presetSubtype="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3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3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3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3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3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  <p:bldP spid="5" grpId="0" animBg="1"/>
      <p:bldP spid="6" grpId="0"/>
      <p:bldP spid="7" grpId="0"/>
      <p:bldP spid="8" grpId="0"/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8333" y="241889"/>
            <a:ext cx="7543800" cy="78382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Adverbs of frequency</a:t>
            </a: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1718334" y="1043494"/>
            <a:ext cx="8407893" cy="91784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s-MX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YOU…?</a:t>
            </a:r>
          </a:p>
        </p:txBody>
      </p:sp>
      <p:sp>
        <p:nvSpPr>
          <p:cNvPr id="11" name="9 Marcador de contenido"/>
          <p:cNvSpPr txBox="1">
            <a:spLocks/>
          </p:cNvSpPr>
          <p:nvPr/>
        </p:nvSpPr>
        <p:spPr>
          <a:xfrm>
            <a:off x="1732871" y="1817318"/>
            <a:ext cx="8407893" cy="7514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sz="36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go to the movies?</a:t>
            </a:r>
          </a:p>
          <a:p>
            <a:pPr marL="45720" indent="0">
              <a:buNone/>
            </a:pPr>
            <a:endParaRPr lang="en-US" sz="36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732870" y="2607083"/>
            <a:ext cx="3483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cook at home?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1732870" y="3291740"/>
            <a:ext cx="30176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do exercise?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732870" y="3976397"/>
            <a:ext cx="4107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clean your room?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732870" y="4661054"/>
            <a:ext cx="6441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check your Facebook account?</a:t>
            </a:r>
            <a:endParaRPr lang="es-MX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732870" y="5345711"/>
            <a:ext cx="54331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visit your grandparents?</a:t>
            </a:r>
          </a:p>
        </p:txBody>
      </p:sp>
      <p:sp>
        <p:nvSpPr>
          <p:cNvPr id="18" name="2 Marcador de contenido"/>
          <p:cNvSpPr txBox="1">
            <a:spLocks/>
          </p:cNvSpPr>
          <p:nvPr/>
        </p:nvSpPr>
        <p:spPr>
          <a:xfrm>
            <a:off x="9174394" y="1958721"/>
            <a:ext cx="2514565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b="1" dirty="0"/>
              <a:t>ALWAYS</a:t>
            </a:r>
          </a:p>
          <a:p>
            <a:pPr marL="45720" indent="0" algn="r">
              <a:buNone/>
            </a:pPr>
            <a:r>
              <a:rPr lang="en-US" b="1" dirty="0"/>
              <a:t>USUALLY</a:t>
            </a:r>
          </a:p>
          <a:p>
            <a:pPr marL="45720" indent="0" algn="r">
              <a:buNone/>
            </a:pPr>
            <a:r>
              <a:rPr lang="en-US" b="1" dirty="0"/>
              <a:t>OFTEN</a:t>
            </a:r>
          </a:p>
          <a:p>
            <a:pPr marL="45720" indent="0" algn="r">
              <a:buNone/>
            </a:pPr>
            <a:r>
              <a:rPr lang="en-US" b="1" dirty="0"/>
              <a:t>SOMETIMES</a:t>
            </a:r>
          </a:p>
          <a:p>
            <a:pPr marL="45720" indent="0" algn="r">
              <a:buNone/>
            </a:pPr>
            <a:r>
              <a:rPr lang="en-US" b="1" dirty="0"/>
              <a:t>OCASSIONALLY</a:t>
            </a:r>
          </a:p>
          <a:p>
            <a:pPr marL="45720" indent="0" algn="r">
              <a:buNone/>
            </a:pPr>
            <a:r>
              <a:rPr lang="en-US" b="1" dirty="0"/>
              <a:t>SELDOM</a:t>
            </a:r>
          </a:p>
          <a:p>
            <a:pPr marL="45720" indent="0" algn="r">
              <a:buNone/>
            </a:pPr>
            <a:r>
              <a:rPr lang="en-US" b="1" dirty="0"/>
              <a:t>RARELY</a:t>
            </a:r>
          </a:p>
          <a:p>
            <a:pPr marL="45720" indent="0" algn="r">
              <a:buNone/>
            </a:pPr>
            <a:r>
              <a:rPr lang="en-US" b="1" dirty="0"/>
              <a:t>NEVER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259797" y="23369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68</a:t>
            </a:fld>
            <a:endParaRPr lang="es-MX"/>
          </a:p>
        </p:txBody>
      </p:sp>
      <p:pic>
        <p:nvPicPr>
          <p:cNvPr id="19" name="Imagen 1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8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mph" presetSubtype="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  <p:bldP spid="18" grpId="0"/>
      <p:bldP spid="18" grpId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783836" y="954772"/>
            <a:ext cx="8776660" cy="5210532"/>
          </a:xfrm>
        </p:spPr>
        <p:txBody>
          <a:bodyPr>
            <a:noAutofit/>
          </a:bodyPr>
          <a:lstStyle/>
          <a:p>
            <a:r>
              <a:rPr lang="en-US" sz="2200" b="1" dirty="0">
                <a:solidFill>
                  <a:schemeClr val="tx1"/>
                </a:solidFill>
              </a:rPr>
              <a:t>Rewrite the sentence putting the </a:t>
            </a:r>
            <a:r>
              <a:rPr lang="en-US" sz="2200" b="1" dirty="0">
                <a:solidFill>
                  <a:srgbClr val="FF0000"/>
                </a:solidFill>
              </a:rPr>
              <a:t>Adverb of Frequency </a:t>
            </a:r>
            <a:r>
              <a:rPr lang="en-US" sz="2200" b="1" dirty="0">
                <a:solidFill>
                  <a:schemeClr val="tx1"/>
                </a:solidFill>
              </a:rPr>
              <a:t>in the correct place.</a:t>
            </a:r>
          </a:p>
          <a:p>
            <a:r>
              <a:rPr lang="en-US" sz="2200" dirty="0">
                <a:solidFill>
                  <a:schemeClr val="tx1"/>
                </a:solidFill>
              </a:rPr>
              <a:t>1. Karla listens to the pop music. (</a:t>
            </a:r>
            <a:r>
              <a:rPr lang="en-US" sz="2200" dirty="0">
                <a:solidFill>
                  <a:srgbClr val="FF0000"/>
                </a:solidFill>
              </a:rPr>
              <a:t>sometimes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2. Joseph reads a book. (</a:t>
            </a:r>
            <a:r>
              <a:rPr lang="en-US" sz="2200" dirty="0">
                <a:solidFill>
                  <a:srgbClr val="FF0000"/>
                </a:solidFill>
              </a:rPr>
              <a:t>always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3. My mother gets angry. (</a:t>
            </a:r>
            <a:r>
              <a:rPr lang="en-US" sz="2200" dirty="0">
                <a:solidFill>
                  <a:srgbClr val="FF0000"/>
                </a:solidFill>
              </a:rPr>
              <a:t>never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4. Jessica is very friendly. (</a:t>
            </a:r>
            <a:r>
              <a:rPr lang="en-US" sz="2200" dirty="0">
                <a:solidFill>
                  <a:srgbClr val="FF0000"/>
                </a:solidFill>
              </a:rPr>
              <a:t>occasionally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5. I take sugar in my coffee. (</a:t>
            </a:r>
            <a:r>
              <a:rPr lang="en-US" sz="2200" dirty="0">
                <a:solidFill>
                  <a:srgbClr val="FF0000"/>
                </a:solidFill>
              </a:rPr>
              <a:t>never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6. Fabiola is hungry. (</a:t>
            </a:r>
            <a:r>
              <a:rPr lang="en-US" sz="2200" dirty="0">
                <a:solidFill>
                  <a:srgbClr val="FF0000"/>
                </a:solidFill>
              </a:rPr>
              <a:t>often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7. My father goes for a walk in the morning. (</a:t>
            </a:r>
            <a:r>
              <a:rPr lang="en-US" sz="2200" dirty="0">
                <a:solidFill>
                  <a:srgbClr val="FF0000"/>
                </a:solidFill>
              </a:rPr>
              <a:t>always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8. Walter helps his father in the kitchen. (</a:t>
            </a:r>
            <a:r>
              <a:rPr lang="en-US" sz="2200" dirty="0">
                <a:solidFill>
                  <a:srgbClr val="FF0000"/>
                </a:solidFill>
              </a:rPr>
              <a:t>usually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9. Maria and Steve watch TV at night. (</a:t>
            </a:r>
            <a:r>
              <a:rPr lang="en-US" sz="2200" dirty="0">
                <a:solidFill>
                  <a:srgbClr val="FF0000"/>
                </a:solidFill>
              </a:rPr>
              <a:t>hardly ever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10. Michael smokes after dinner. (</a:t>
            </a:r>
            <a:r>
              <a:rPr lang="en-US" sz="2200" dirty="0">
                <a:solidFill>
                  <a:srgbClr val="FF0000"/>
                </a:solidFill>
              </a:rPr>
              <a:t>seldom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75520" y="188640"/>
            <a:ext cx="7543800" cy="766132"/>
          </a:xfrm>
        </p:spPr>
        <p:txBody>
          <a:bodyPr/>
          <a:lstStyle/>
          <a:p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Adverbs of frequency</a:t>
            </a:r>
            <a:endParaRPr lang="en-US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222250" y="188640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69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01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15127" y="705376"/>
            <a:ext cx="8549673" cy="209822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Present Vs. Present </a:t>
            </a:r>
            <a:r>
              <a:rPr 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Continuous 1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3241" y="2866583"/>
            <a:ext cx="9525000" cy="1771319"/>
          </a:xfrm>
        </p:spPr>
        <p:txBody>
          <a:bodyPr>
            <a:noAutofit/>
          </a:bodyPr>
          <a:lstStyle/>
          <a:p>
            <a:r>
              <a:rPr lang="es-MX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Hábitos, rutinas y descripción de </a:t>
            </a:r>
            <a:r>
              <a:rPr lang="es-MX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acciones</a:t>
            </a:r>
          </a:p>
          <a:p>
            <a:r>
              <a:rPr lang="es-MX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que </a:t>
            </a:r>
            <a:r>
              <a:rPr lang="es-MX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ocurren en el momento durante ocasiones especiales</a:t>
            </a:r>
            <a:r>
              <a:rPr lang="es-MX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93" y="4397095"/>
            <a:ext cx="2702079" cy="180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3803" y="4397095"/>
            <a:ext cx="1868853" cy="1800000"/>
          </a:xfrm>
          <a:prstGeom prst="rect">
            <a:avLst/>
          </a:prstGeom>
        </p:spPr>
      </p:pic>
      <p:pic>
        <p:nvPicPr>
          <p:cNvPr id="6" name="Imagen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7" y="957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4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58091" y="394403"/>
            <a:ext cx="7543800" cy="828641"/>
          </a:xfrm>
        </p:spPr>
        <p:txBody>
          <a:bodyPr/>
          <a:lstStyle/>
          <a:p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often do you…?</a:t>
            </a:r>
            <a:endParaRPr lang="en-US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58091" y="1217336"/>
            <a:ext cx="10541726" cy="515719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n-US" b="1" dirty="0" smtClean="0">
                <a:solidFill>
                  <a:schemeClr val="tx1"/>
                </a:solidFill>
              </a:rPr>
              <a:t>Think about the activities you do and describe some of them using Adverbs of frequency.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 </a:t>
            </a:r>
            <a:r>
              <a:rPr lang="en-US" b="1" dirty="0" smtClean="0">
                <a:solidFill>
                  <a:srgbClr val="FF0000"/>
                </a:solidFill>
              </a:rPr>
              <a:t>usually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do exercise in the morning. 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 </a:t>
            </a:r>
            <a:r>
              <a:rPr lang="en-US" b="1" dirty="0" smtClean="0">
                <a:solidFill>
                  <a:srgbClr val="FF0000"/>
                </a:solidFill>
              </a:rPr>
              <a:t>sometimes</a:t>
            </a:r>
            <a:r>
              <a:rPr lang="en-US" dirty="0" smtClean="0">
                <a:solidFill>
                  <a:schemeClr val="tx1"/>
                </a:solidFill>
              </a:rPr>
              <a:t> watch series on TV.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 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	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222250" y="168308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70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8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30894" y="244399"/>
            <a:ext cx="7543800" cy="851292"/>
          </a:xfrm>
        </p:spPr>
        <p:txBody>
          <a:bodyPr/>
          <a:lstStyle/>
          <a:p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Making Questions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80096" y="645442"/>
            <a:ext cx="9728834" cy="134550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Instructions</a:t>
            </a:r>
          </a:p>
          <a:p>
            <a:pPr marL="4572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Work in pairs in order to find out about your classmate’s activities?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2000" y1="41000" x2="57250" y2="19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745" y="31801"/>
            <a:ext cx="4063255" cy="3047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Rectángulo"/>
          <p:cNvSpPr/>
          <p:nvPr/>
        </p:nvSpPr>
        <p:spPr>
          <a:xfrm>
            <a:off x="771174" y="2684279"/>
            <a:ext cx="9637756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play soccer?		Yes, I do.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study English? 	No, I don’t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listen to music?  	Yes, I listen to pop.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71174" y="4371351"/>
            <a:ext cx="11469811" cy="206210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 play soccer? 	I never play soccer.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 study English?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always study English.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 listen to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music? I </a:t>
            </a: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sometimes listen to music.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771174" y="1982092"/>
            <a:ext cx="3254897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do you?</a:t>
            </a:r>
          </a:p>
        </p:txBody>
      </p:sp>
      <p:sp>
        <p:nvSpPr>
          <p:cNvPr id="9" name="3 CuadroTexto"/>
          <p:cNvSpPr txBox="1"/>
          <p:nvPr/>
        </p:nvSpPr>
        <p:spPr>
          <a:xfrm>
            <a:off x="222250" y="186626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71</a:t>
            </a:fld>
            <a:endParaRPr lang="es-MX"/>
          </a:p>
        </p:txBody>
      </p:sp>
      <p:pic>
        <p:nvPicPr>
          <p:cNvPr id="11" name="Imagen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68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animBg="1"/>
      <p:bldP spid="7" grpId="0" animBg="1"/>
      <p:bldP spid="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50227" y="1686802"/>
            <a:ext cx="1109472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r>
              <a:rPr lang="es-MX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Continuous</a:t>
            </a:r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Review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9905" y="5086789"/>
            <a:ext cx="6831673" cy="1086237"/>
          </a:xfrm>
        </p:spPr>
        <p:txBody>
          <a:bodyPr/>
          <a:lstStyle/>
          <a:p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Describing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activities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in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the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moment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of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speaking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647" y="713993"/>
            <a:ext cx="3201363" cy="216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978" y="713993"/>
            <a:ext cx="3273061" cy="216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1007" y="713993"/>
            <a:ext cx="3239352" cy="2160000"/>
          </a:xfrm>
          <a:prstGeom prst="rect">
            <a:avLst/>
          </a:prstGeom>
        </p:spPr>
      </p:pic>
      <p:pic>
        <p:nvPicPr>
          <p:cNvPr id="9" name="Imagen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7" y="957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65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73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23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931083" y="483185"/>
            <a:ext cx="8329834" cy="5342850"/>
          </a:xfrm>
        </p:spPr>
        <p:txBody>
          <a:bodyPr>
            <a:noAutofit/>
          </a:bodyPr>
          <a:lstStyle/>
          <a:p>
            <a:pPr algn="ctr"/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SPEAKING ACTIVITY</a:t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Look at the following pictures and describe what’s happening.</a:t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Use Present Continuous</a:t>
            </a:r>
            <a:endParaRPr lang="en-US" sz="5400" b="1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74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23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852" y="1472648"/>
            <a:ext cx="7236296" cy="4522685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324100" y="12071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5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75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8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569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736" y="1268760"/>
            <a:ext cx="4928592" cy="492859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412132" y="-2664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76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714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640" y="1340768"/>
            <a:ext cx="6516216" cy="488716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41848" y="32668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</a:t>
            </a:r>
            <a:r>
              <a:rPr lang="en-US" sz="4000" dirty="0" smtClean="0"/>
              <a:t>picture?</a:t>
            </a:r>
            <a:endParaRPr lang="en-US" sz="4000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77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217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7" y="1412776"/>
            <a:ext cx="6973487" cy="465044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54460" y="66576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78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317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341848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1412777"/>
            <a:ext cx="7092280" cy="4719855"/>
          </a:xfrm>
          <a:prstGeom prst="rect">
            <a:avLst/>
          </a:prstGeo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79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382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04198"/>
          </a:xfrm>
        </p:spPr>
        <p:txBody>
          <a:bodyPr>
            <a:normAutofit/>
          </a:bodyPr>
          <a:lstStyle/>
          <a:p>
            <a:pPr algn="ctr"/>
            <a:r>
              <a:rPr lang="en-GB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Special Occasions</a:t>
            </a:r>
            <a:endParaRPr lang="en-GB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6468" y="990802"/>
            <a:ext cx="10058400" cy="73865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Look at the pictures and describe the occasions.</a:t>
            </a:r>
          </a:p>
          <a:p>
            <a:pPr algn="ctr"/>
            <a:endParaRPr lang="en-GB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8</a:t>
            </a:fld>
            <a:endParaRPr lang="en-GB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7994" y="4350538"/>
            <a:ext cx="3242495" cy="216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3" y="1635751"/>
            <a:ext cx="3239723" cy="216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3" y="4293386"/>
            <a:ext cx="3456000" cy="216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0489" y="1888246"/>
            <a:ext cx="3240000" cy="2160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006096" y="2138522"/>
            <a:ext cx="1918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Easter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077008" y="4289427"/>
            <a:ext cx="4098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Christmas Eve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505785" y="5517002"/>
            <a:ext cx="3973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Mother’s 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924186" y="3061852"/>
            <a:ext cx="2555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Birthday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5" name="Imagen 1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6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871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648" y="1529349"/>
            <a:ext cx="6313104" cy="4734828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12300" y="78592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80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397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6" y="1583305"/>
            <a:ext cx="6948264" cy="4632176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41848" y="132548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81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581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597" y="1624346"/>
            <a:ext cx="6811568" cy="453650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57481" y="173589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82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857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1412777"/>
            <a:ext cx="7020272" cy="4678353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079" y="-3798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83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428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720" y="1196752"/>
            <a:ext cx="4941168" cy="4941168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4404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84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745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584" y="1196753"/>
            <a:ext cx="7452320" cy="4968213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05844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85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815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712" y="1196752"/>
            <a:ext cx="5013176" cy="5013176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079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86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2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1196752"/>
            <a:ext cx="7236296" cy="488242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41848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87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317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809" y="1340768"/>
            <a:ext cx="3489565" cy="486916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40691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88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204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11223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595" y="1279489"/>
            <a:ext cx="5481057" cy="4735467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89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2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04198"/>
          </a:xfrm>
        </p:spPr>
        <p:txBody>
          <a:bodyPr>
            <a:normAutofit/>
          </a:bodyPr>
          <a:lstStyle/>
          <a:p>
            <a:pPr algn="ctr"/>
            <a:r>
              <a:rPr lang="en-GB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Special Occasions</a:t>
            </a:r>
            <a:endParaRPr lang="en-GB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6468" y="990802"/>
            <a:ext cx="10058400" cy="73865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Look at the pictures and describe the occasions.</a:t>
            </a:r>
          </a:p>
          <a:p>
            <a:pPr algn="ctr"/>
            <a:endParaRPr lang="en-GB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9</a:t>
            </a:fld>
            <a:endParaRPr lang="en-GB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2026" y="4293386"/>
            <a:ext cx="3239421" cy="216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64" y="1661403"/>
            <a:ext cx="3239723" cy="215630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64" y="4305512"/>
            <a:ext cx="2160000" cy="216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8290" y="1824738"/>
            <a:ext cx="2463157" cy="2160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579175" y="1680682"/>
            <a:ext cx="4637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Day of the dead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666338" y="4340136"/>
            <a:ext cx="4449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Valentine’s 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649701" y="5503917"/>
            <a:ext cx="3911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Wedding 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649701" y="3068367"/>
            <a:ext cx="4394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New Year’s Eve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6" name="Imagen 1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7" name="3 CuadroTexto"/>
          <p:cNvSpPr txBox="1"/>
          <p:nvPr/>
        </p:nvSpPr>
        <p:spPr>
          <a:xfrm>
            <a:off x="222250" y="1778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84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There some expressions that we use in Present Continuous</a:t>
            </a:r>
            <a:endParaRPr lang="en-US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4 Hexágono"/>
          <p:cNvSpPr/>
          <p:nvPr/>
        </p:nvSpPr>
        <p:spPr>
          <a:xfrm>
            <a:off x="3143672" y="2332112"/>
            <a:ext cx="1944216" cy="1676048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NOW</a:t>
            </a:r>
          </a:p>
        </p:txBody>
      </p:sp>
      <p:sp>
        <p:nvSpPr>
          <p:cNvPr id="6" name="5 Hexágono"/>
          <p:cNvSpPr/>
          <p:nvPr/>
        </p:nvSpPr>
        <p:spPr>
          <a:xfrm>
            <a:off x="3143672" y="4365104"/>
            <a:ext cx="1944216" cy="1676048"/>
          </a:xfrm>
          <a:prstGeom prst="hexagon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RIGHTNOW</a:t>
            </a:r>
          </a:p>
        </p:txBody>
      </p:sp>
      <p:sp>
        <p:nvSpPr>
          <p:cNvPr id="7" name="6 Hexágono"/>
          <p:cNvSpPr/>
          <p:nvPr/>
        </p:nvSpPr>
        <p:spPr>
          <a:xfrm>
            <a:off x="7104112" y="2332112"/>
            <a:ext cx="1944216" cy="1676048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Listen!</a:t>
            </a:r>
          </a:p>
        </p:txBody>
      </p:sp>
      <p:sp>
        <p:nvSpPr>
          <p:cNvPr id="8" name="7 Hexágono"/>
          <p:cNvSpPr/>
          <p:nvPr/>
        </p:nvSpPr>
        <p:spPr>
          <a:xfrm>
            <a:off x="4836076" y="3077478"/>
            <a:ext cx="2536122" cy="2186313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AT THE MOMENT</a:t>
            </a:r>
          </a:p>
        </p:txBody>
      </p:sp>
      <p:sp>
        <p:nvSpPr>
          <p:cNvPr id="9" name="8 Hexágono"/>
          <p:cNvSpPr/>
          <p:nvPr/>
        </p:nvSpPr>
        <p:spPr>
          <a:xfrm>
            <a:off x="7104112" y="4365104"/>
            <a:ext cx="1944216" cy="1676048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Look!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90</a:t>
            </a:fld>
            <a:endParaRPr lang="es-MX"/>
          </a:p>
        </p:txBody>
      </p:sp>
      <p:pic>
        <p:nvPicPr>
          <p:cNvPr id="10" name="Imagen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2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95600" y="1916832"/>
            <a:ext cx="7024744" cy="736179"/>
          </a:xfrm>
        </p:spPr>
        <p:txBody>
          <a:bodyPr>
            <a:normAutofit/>
          </a:bodyPr>
          <a:lstStyle/>
          <a:p>
            <a:pPr algn="l"/>
            <a:r>
              <a:rPr lang="es-MX" sz="4000" dirty="0">
                <a:solidFill>
                  <a:schemeClr val="tx1"/>
                </a:solidFill>
              </a:rPr>
              <a:t>And </a:t>
            </a:r>
            <a:r>
              <a:rPr lang="es-MX" sz="4000" dirty="0" err="1">
                <a:solidFill>
                  <a:schemeClr val="tx1"/>
                </a:solidFill>
              </a:rPr>
              <a:t>you</a:t>
            </a:r>
            <a:r>
              <a:rPr lang="es-MX" sz="4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95601" y="2852937"/>
            <a:ext cx="6777317" cy="961331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are you doing?</a:t>
            </a:r>
          </a:p>
        </p:txBody>
      </p:sp>
      <p:graphicFrame>
        <p:nvGraphicFramePr>
          <p:cNvPr id="5" name="4 Diagrama"/>
          <p:cNvGraphicFramePr/>
          <p:nvPr>
            <p:extLst/>
          </p:nvPr>
        </p:nvGraphicFramePr>
        <p:xfrm>
          <a:off x="2495600" y="4149080"/>
          <a:ext cx="718180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157689" y="116632"/>
            <a:ext cx="106641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WRITING ACTIVITY</a:t>
            </a:r>
          </a:p>
          <a:p>
            <a:r>
              <a:rPr lang="en-US" sz="3600" dirty="0"/>
              <a:t>Describe three different activities that you </a:t>
            </a:r>
          </a:p>
          <a:p>
            <a:r>
              <a:rPr lang="en-US" sz="3600" dirty="0"/>
              <a:t>are doing at this moment.</a:t>
            </a:r>
          </a:p>
        </p:txBody>
      </p:sp>
      <p:sp>
        <p:nvSpPr>
          <p:cNvPr id="6" name="Rectángulo 5"/>
          <p:cNvSpPr/>
          <p:nvPr/>
        </p:nvSpPr>
        <p:spPr>
          <a:xfrm rot="19800000">
            <a:off x="8819367" y="4848672"/>
            <a:ext cx="2970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Examples</a:t>
            </a:r>
          </a:p>
        </p:txBody>
      </p:sp>
      <p:sp>
        <p:nvSpPr>
          <p:cNvPr id="7" name="3 CuadroTexto"/>
          <p:cNvSpPr txBox="1"/>
          <p:nvPr/>
        </p:nvSpPr>
        <p:spPr>
          <a:xfrm>
            <a:off x="158750" y="203200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91</a:t>
            </a:fld>
            <a:endParaRPr lang="es-MX"/>
          </a:p>
        </p:txBody>
      </p:sp>
      <p:pic>
        <p:nvPicPr>
          <p:cNvPr id="10" name="Imagen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6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01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1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1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1"/>
                            </p:stCondLst>
                            <p:childTnLst>
                              <p:par>
                                <p:cTn id="3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01"/>
                            </p:stCondLst>
                            <p:childTnLst>
                              <p:par>
                                <p:cTn id="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1"/>
                            </p:stCondLst>
                            <p:childTnLst>
                              <p:par>
                                <p:cTn id="6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801"/>
                            </p:stCondLst>
                            <p:childTnLst>
                              <p:par>
                                <p:cTn id="8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801"/>
                            </p:stCondLst>
                            <p:childTnLst>
                              <p:par>
                                <p:cTn id="10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801"/>
                            </p:stCondLst>
                            <p:childTnLst>
                              <p:par>
                                <p:cTn id="12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801"/>
                            </p:stCondLst>
                            <p:childTnLst>
                              <p:par>
                                <p:cTn id="13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801"/>
                            </p:stCondLst>
                            <p:childTnLst>
                              <p:par>
                                <p:cTn id="15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1801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Graphic spid="5" grpId="0">
        <p:bldSub>
          <a:bldDgm bld="lvlOne"/>
        </p:bldSub>
      </p:bldGraphic>
      <p:bldP spid="6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forget…</a:t>
            </a:r>
            <a:endParaRPr lang="en-US" dirty="0"/>
          </a:p>
        </p:txBody>
      </p:sp>
      <p:graphicFrame>
        <p:nvGraphicFramePr>
          <p:cNvPr id="4" name="3 Diagrama"/>
          <p:cNvGraphicFramePr/>
          <p:nvPr>
            <p:extLst/>
          </p:nvPr>
        </p:nvGraphicFramePr>
        <p:xfrm>
          <a:off x="1919536" y="980728"/>
          <a:ext cx="79928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92</a:t>
            </a:fld>
            <a:endParaRPr lang="es-MX"/>
          </a:p>
        </p:txBody>
      </p:sp>
      <p:pic>
        <p:nvPicPr>
          <p:cNvPr id="6" name="Imagen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08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2323"/>
          <a:stretch/>
        </p:blipFill>
        <p:spPr>
          <a:xfrm>
            <a:off x="1432442" y="762598"/>
            <a:ext cx="9720817" cy="5896233"/>
          </a:xfrm>
          <a:prstGeom prst="rect">
            <a:avLst/>
          </a:prstGeom>
        </p:spPr>
      </p:pic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850900" y="332656"/>
            <a:ext cx="10883900" cy="635386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Exercise: Choose the correct verb to complete the sentence.</a:t>
            </a:r>
          </a:p>
        </p:txBody>
      </p:sp>
      <p:sp>
        <p:nvSpPr>
          <p:cNvPr id="7" name="3 CuadroTexto"/>
          <p:cNvSpPr txBox="1"/>
          <p:nvPr/>
        </p:nvSpPr>
        <p:spPr>
          <a:xfrm>
            <a:off x="222250" y="147517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93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73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10629900" y="-6722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736600" y="980728"/>
            <a:ext cx="10335897" cy="51845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chemeClr val="tx1"/>
                </a:solidFill>
              </a:rPr>
              <a:t>Example</a:t>
            </a:r>
            <a:r>
              <a:rPr lang="en-US" b="1" dirty="0">
                <a:solidFill>
                  <a:schemeClr val="tx1"/>
                </a:solidFill>
              </a:rPr>
              <a:t>: He is writing a letter now.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) I _______________ to the pet shop. (to go)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) Look! The robber _______________  a bag. (to steal)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) Listen! Pete and Joe _______________  . (to scream)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4</a:t>
            </a:r>
            <a:r>
              <a:rPr lang="en-US" dirty="0">
                <a:solidFill>
                  <a:schemeClr val="tx1"/>
                </a:solidFill>
              </a:rPr>
              <a:t>) Look! They _______________  hands. (to shake)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5</a:t>
            </a:r>
            <a:r>
              <a:rPr lang="en-US" dirty="0">
                <a:solidFill>
                  <a:schemeClr val="tx1"/>
                </a:solidFill>
              </a:rPr>
              <a:t>) Listen! Angela _______________  home. (to come)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6</a:t>
            </a:r>
            <a:r>
              <a:rPr lang="en-US" dirty="0">
                <a:solidFill>
                  <a:schemeClr val="tx1"/>
                </a:solidFill>
              </a:rPr>
              <a:t>) I _______________  a bath right now. (to have)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) Timmy _______________  the picnic basket. (to pack)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8</a:t>
            </a:r>
            <a:r>
              <a:rPr lang="en-US" dirty="0">
                <a:solidFill>
                  <a:schemeClr val="tx1"/>
                </a:solidFill>
              </a:rPr>
              <a:t>) Dennis _______________  comics with Peter at the moment. (to swap)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9</a:t>
            </a:r>
            <a:r>
              <a:rPr lang="en-US" dirty="0">
                <a:solidFill>
                  <a:schemeClr val="tx1"/>
                </a:solidFill>
              </a:rPr>
              <a:t>) We _______________  Stan from school. (to collect)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10</a:t>
            </a:r>
            <a:r>
              <a:rPr lang="en-US" dirty="0">
                <a:solidFill>
                  <a:schemeClr val="tx1"/>
                </a:solidFill>
              </a:rPr>
              <a:t>) The cat _______________  through the window. (to climb)</a:t>
            </a: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endParaRPr lang="es-MX" sz="18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s-MX" sz="1800" dirty="0">
              <a:solidFill>
                <a:schemeClr val="tx1"/>
              </a:solidFill>
            </a:endParaRPr>
          </a:p>
        </p:txBody>
      </p:sp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632126" y="377280"/>
            <a:ext cx="9870774" cy="60344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Exercise: Fill in the blanks with the verbs in brackets.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94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4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95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237" y="159274"/>
            <a:ext cx="1219204" cy="121920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685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666922" y="196341"/>
            <a:ext cx="2585278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62881" y="610661"/>
            <a:ext cx="10772866" cy="549869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000" b="1" dirty="0" err="1">
                <a:solidFill>
                  <a:schemeClr val="tx1"/>
                </a:solidFill>
              </a:rPr>
              <a:t>Mesografía</a:t>
            </a: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400" b="1" dirty="0" smtClean="0">
                <a:solidFill>
                  <a:srgbClr val="CC9900"/>
                </a:solidFill>
              </a:rPr>
              <a:t>Presente </a:t>
            </a:r>
            <a:r>
              <a:rPr lang="es-MX" sz="1400" b="1" dirty="0">
                <a:solidFill>
                  <a:srgbClr val="CC9900"/>
                </a:solidFill>
              </a:rPr>
              <a:t>S</a:t>
            </a:r>
            <a:r>
              <a:rPr lang="es-MX" sz="1400" b="1" dirty="0" smtClean="0">
                <a:solidFill>
                  <a:srgbClr val="CC9900"/>
                </a:solidFill>
              </a:rPr>
              <a:t>imple vs Presente Continuo 1 &amp; 2</a:t>
            </a:r>
            <a:endParaRPr lang="es-MX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tx1"/>
                </a:solidFill>
              </a:rPr>
              <a:t>http://</a:t>
            </a:r>
            <a:r>
              <a:rPr lang="es-MX" sz="1600" dirty="0" err="1">
                <a:solidFill>
                  <a:schemeClr val="tx1"/>
                </a:solidFill>
              </a:rPr>
              <a:t>www.geocities.ws</a:t>
            </a:r>
            <a:r>
              <a:rPr lang="es-MX" sz="1600" dirty="0">
                <a:solidFill>
                  <a:schemeClr val="tx1"/>
                </a:solidFill>
              </a:rPr>
              <a:t>/</a:t>
            </a:r>
            <a:r>
              <a:rPr lang="es-MX" sz="1600" dirty="0" err="1">
                <a:solidFill>
                  <a:schemeClr val="tx1"/>
                </a:solidFill>
              </a:rPr>
              <a:t>hurtadopons</a:t>
            </a:r>
            <a:r>
              <a:rPr lang="es-MX" sz="1600" dirty="0">
                <a:solidFill>
                  <a:schemeClr val="tx1"/>
                </a:solidFill>
              </a:rPr>
              <a:t>/</a:t>
            </a:r>
            <a:r>
              <a:rPr lang="es-MX" sz="1600" dirty="0" err="1">
                <a:solidFill>
                  <a:schemeClr val="tx1"/>
                </a:solidFill>
              </a:rPr>
              <a:t>presents.pdf</a:t>
            </a:r>
            <a:endParaRPr lang="es-MX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b="1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dirty="0">
                <a:solidFill>
                  <a:srgbClr val="CC9900"/>
                </a:solidFill>
              </a:rPr>
              <a:t>Repaso Presente Simple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 err="1">
                <a:solidFill>
                  <a:schemeClr val="tx1"/>
                </a:solidFill>
              </a:rPr>
              <a:t>http</a:t>
            </a:r>
            <a:r>
              <a:rPr lang="pt-BR" sz="1600" dirty="0">
                <a:solidFill>
                  <a:schemeClr val="tx1"/>
                </a:solidFill>
              </a:rPr>
              <a:t>://</a:t>
            </a:r>
            <a:r>
              <a:rPr lang="pt-BR" sz="1600" dirty="0" err="1">
                <a:solidFill>
                  <a:schemeClr val="tx1"/>
                </a:solidFill>
              </a:rPr>
              <a:t>www.mes-english.com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flashcards</a:t>
            </a:r>
            <a:r>
              <a:rPr lang="pt-BR" sz="1600" dirty="0">
                <a:solidFill>
                  <a:schemeClr val="tx1"/>
                </a:solidFill>
              </a:rPr>
              <a:t>/files/</a:t>
            </a:r>
            <a:r>
              <a:rPr lang="pt-BR" sz="1600" dirty="0" err="1">
                <a:solidFill>
                  <a:schemeClr val="tx1"/>
                </a:solidFill>
              </a:rPr>
              <a:t>ppt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dailyroutines1.ppt</a:t>
            </a: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 err="1">
                <a:solidFill>
                  <a:schemeClr val="tx1"/>
                </a:solidFill>
              </a:rPr>
              <a:t>http</a:t>
            </a:r>
            <a:r>
              <a:rPr lang="pt-BR" sz="1600" dirty="0">
                <a:solidFill>
                  <a:schemeClr val="tx1"/>
                </a:solidFill>
              </a:rPr>
              <a:t>://</a:t>
            </a:r>
            <a:r>
              <a:rPr lang="pt-BR" sz="1600" dirty="0" err="1">
                <a:solidFill>
                  <a:schemeClr val="tx1"/>
                </a:solidFill>
              </a:rPr>
              <a:t>www.mes-english.com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flashcards</a:t>
            </a:r>
            <a:r>
              <a:rPr lang="pt-BR" sz="1600" dirty="0">
                <a:solidFill>
                  <a:schemeClr val="tx1"/>
                </a:solidFill>
              </a:rPr>
              <a:t>/files/</a:t>
            </a:r>
            <a:r>
              <a:rPr lang="pt-BR" sz="1600" dirty="0" err="1">
                <a:solidFill>
                  <a:schemeClr val="tx1"/>
                </a:solidFill>
              </a:rPr>
              <a:t>ppt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dailyroutines2.ppt</a:t>
            </a: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http://www.englishexercises.org/makeagame/viewgame.asp?id=80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http://www.esl.net/samples/touchstone/TE1U4.pdf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http://www.cambridge.org/us/esl/touchstone/images/pdf/SB1U4.pdf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http://www.language-worksheets.com/support-files/elementaryadverbsoffrequencyexercises.pdf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dirty="0">
                <a:solidFill>
                  <a:srgbClr val="CC9900"/>
                </a:solidFill>
              </a:rPr>
              <a:t>Repaso Presente Continuo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tx1"/>
                </a:solidFill>
              </a:rPr>
              <a:t>http://</a:t>
            </a:r>
            <a:r>
              <a:rPr lang="es-MX" sz="1600" dirty="0" err="1" smtClean="0">
                <a:solidFill>
                  <a:schemeClr val="tx1"/>
                </a:solidFill>
              </a:rPr>
              <a:t>www.englisch-hilfen.de</a:t>
            </a:r>
            <a:r>
              <a:rPr lang="es-MX" sz="1600" dirty="0" smtClean="0">
                <a:solidFill>
                  <a:schemeClr val="tx1"/>
                </a:solidFill>
              </a:rPr>
              <a:t>/en/</a:t>
            </a:r>
            <a:r>
              <a:rPr lang="es-MX" sz="1600" dirty="0" err="1" smtClean="0">
                <a:solidFill>
                  <a:schemeClr val="tx1"/>
                </a:solidFill>
              </a:rPr>
              <a:t>download</a:t>
            </a:r>
            <a:r>
              <a:rPr lang="es-MX" sz="1600" dirty="0" smtClean="0">
                <a:solidFill>
                  <a:schemeClr val="tx1"/>
                </a:solidFill>
              </a:rPr>
              <a:t>/</a:t>
            </a:r>
            <a:r>
              <a:rPr lang="es-MX" sz="1600" dirty="0" err="1" smtClean="0">
                <a:solidFill>
                  <a:schemeClr val="tx1"/>
                </a:solidFill>
              </a:rPr>
              <a:t>test_present_progressive_en.pdf</a:t>
            </a: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 smtClean="0">
                <a:solidFill>
                  <a:schemeClr val="tx1"/>
                </a:solidFill>
              </a:rPr>
              <a:t>https</a:t>
            </a:r>
            <a:r>
              <a:rPr lang="it-IT" sz="1600" dirty="0">
                <a:solidFill>
                  <a:schemeClr val="tx1"/>
                </a:solidFill>
              </a:rPr>
              <a:t>://</a:t>
            </a:r>
            <a:r>
              <a:rPr lang="it-IT" sz="1600" dirty="0" smtClean="0">
                <a:solidFill>
                  <a:schemeClr val="tx1"/>
                </a:solidFill>
              </a:rPr>
              <a:t>www.englisch-hilfen.de/en/download/test_present_progressive_en_answers.pdf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 smtClean="0">
                <a:solidFill>
                  <a:schemeClr val="tx1"/>
                </a:solidFill>
              </a:rPr>
              <a:t>Imágenes</a:t>
            </a:r>
            <a:endParaRPr lang="it-IT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 smtClean="0">
                <a:solidFill>
                  <a:schemeClr val="tx1"/>
                </a:solidFill>
              </a:rPr>
              <a:t>Las imágenes se obtuvieron del sitio Freepik: http:www.freepik.com</a:t>
            </a:r>
            <a:endParaRPr lang="it-IT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 err="1">
                <a:solidFill>
                  <a:schemeClr val="tx1"/>
                </a:solidFill>
              </a:rPr>
              <a:t>http</a:t>
            </a:r>
            <a:r>
              <a:rPr lang="pt-BR" sz="1600" dirty="0">
                <a:solidFill>
                  <a:schemeClr val="tx1"/>
                </a:solidFill>
              </a:rPr>
              <a:t>://</a:t>
            </a:r>
            <a:r>
              <a:rPr lang="pt-BR" sz="1600" dirty="0" err="1">
                <a:solidFill>
                  <a:schemeClr val="tx1"/>
                </a:solidFill>
              </a:rPr>
              <a:t>www.mes-english.com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flashcards</a:t>
            </a:r>
            <a:r>
              <a:rPr lang="pt-BR" sz="1600" dirty="0">
                <a:solidFill>
                  <a:schemeClr val="tx1"/>
                </a:solidFill>
              </a:rPr>
              <a:t>/files/</a:t>
            </a:r>
            <a:r>
              <a:rPr lang="pt-BR" sz="1600" dirty="0" err="1">
                <a:solidFill>
                  <a:schemeClr val="tx1"/>
                </a:solidFill>
              </a:rPr>
              <a:t>ppt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dailyroutines1.ppt</a:t>
            </a: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 err="1">
                <a:solidFill>
                  <a:schemeClr val="tx1"/>
                </a:solidFill>
              </a:rPr>
              <a:t>http</a:t>
            </a:r>
            <a:r>
              <a:rPr lang="pt-BR" sz="1600" dirty="0">
                <a:solidFill>
                  <a:schemeClr val="tx1"/>
                </a:solidFill>
              </a:rPr>
              <a:t>://</a:t>
            </a:r>
            <a:r>
              <a:rPr lang="pt-BR" sz="1600" dirty="0" err="1">
                <a:solidFill>
                  <a:schemeClr val="tx1"/>
                </a:solidFill>
              </a:rPr>
              <a:t>www.mes-english.com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flashcards</a:t>
            </a:r>
            <a:r>
              <a:rPr lang="pt-BR" sz="1600" dirty="0">
                <a:solidFill>
                  <a:schemeClr val="tx1"/>
                </a:solidFill>
              </a:rPr>
              <a:t>/files/</a:t>
            </a:r>
            <a:r>
              <a:rPr lang="pt-BR" sz="1600" dirty="0" err="1">
                <a:solidFill>
                  <a:schemeClr val="tx1"/>
                </a:solidFill>
              </a:rPr>
              <a:t>ppt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dailyroutines2.ppt</a:t>
            </a: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96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78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44</TotalTime>
  <Words>4189</Words>
  <Application>Microsoft Office PowerPoint</Application>
  <PresentationFormat>Panorámica</PresentationFormat>
  <Paragraphs>757</Paragraphs>
  <Slides>96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96</vt:i4>
      </vt:variant>
    </vt:vector>
  </HeadingPairs>
  <TitlesOfParts>
    <vt:vector size="103" baseType="lpstr">
      <vt:lpstr>Arial</vt:lpstr>
      <vt:lpstr>Calibri</vt:lpstr>
      <vt:lpstr>Corbel</vt:lpstr>
      <vt:lpstr>Tahoma</vt:lpstr>
      <vt:lpstr>Times New Roman</vt:lpstr>
      <vt:lpstr>Wingdings 2</vt:lpstr>
      <vt:lpstr>Base</vt:lpstr>
      <vt:lpstr>Material Didáctico Audiovisual Sólo Visión Proyectables Diapositivas  Inglés 2 - Módulo I Bachillerato Universitario 2015</vt:lpstr>
      <vt:lpstr>Inglés 2</vt:lpstr>
      <vt:lpstr>Módulo I</vt:lpstr>
      <vt:lpstr>Competencia Disciplinar</vt:lpstr>
      <vt:lpstr>Competencia Genérica</vt:lpstr>
      <vt:lpstr>TEMAS</vt:lpstr>
      <vt:lpstr>Simple Present Vs. Present Continuous 1</vt:lpstr>
      <vt:lpstr>Special Occasions</vt:lpstr>
      <vt:lpstr>Special Occasions</vt:lpstr>
      <vt:lpstr>Describe the activities that you usually do in these occasions.</vt:lpstr>
      <vt:lpstr>Speaking Activity Work with a partner. Draw a chart in your notebook and complete the chart with his/her information.</vt:lpstr>
      <vt:lpstr>Look at the pictures and describe the activities that the people is doing now.</vt:lpstr>
      <vt:lpstr>Look at the pictures and describe the activities that the people is doing now.</vt:lpstr>
      <vt:lpstr>Look at the pictures and describe the activities that the people is doing now.</vt:lpstr>
      <vt:lpstr>Look at the pictures and describe the activities that the people is doing now.</vt:lpstr>
      <vt:lpstr>Simple Present Vs. Present Continuous 2</vt:lpstr>
      <vt:lpstr>Competencias</vt:lpstr>
      <vt:lpstr>Simple Present</vt:lpstr>
      <vt:lpstr>Present Continuous</vt:lpstr>
      <vt:lpstr>Simple Present vs Present Cotinuous</vt:lpstr>
      <vt:lpstr>Expressions</vt:lpstr>
      <vt:lpstr>Look at the picture and choose the correct answer</vt:lpstr>
      <vt:lpstr>Look at the picture and choose the correct answer</vt:lpstr>
      <vt:lpstr>Fill in the blanks with the present continuous or the simple present of the verb in brackets. </vt:lpstr>
      <vt:lpstr>Fill in the blanks with the present continuous or the simple present of the verb in brackets. </vt:lpstr>
      <vt:lpstr>Simple Present or Present Continuous</vt:lpstr>
      <vt:lpstr>Simple Present Review</vt:lpstr>
      <vt:lpstr>Competencias</vt:lpstr>
      <vt:lpstr>Instructions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Exercise Complete the chart with your everyday activities.</vt:lpstr>
      <vt:lpstr>Use of English (Grammar)</vt:lpstr>
      <vt:lpstr>Simple Present Statements</vt:lpstr>
      <vt:lpstr>Exercise Complete the sentences with the correct verb form.</vt:lpstr>
      <vt:lpstr>Exercise Answer the questions about you.</vt:lpstr>
      <vt:lpstr>Exercise: Ask two classmates the questions and complete the chart.</vt:lpstr>
      <vt:lpstr>Adverbs of frequency</vt:lpstr>
      <vt:lpstr>Adverbs of frequency</vt:lpstr>
      <vt:lpstr>Adverbs of frequency</vt:lpstr>
      <vt:lpstr>How often do you…?</vt:lpstr>
      <vt:lpstr>Making Questions</vt:lpstr>
      <vt:lpstr>Present Continuous Review</vt:lpstr>
      <vt:lpstr>Competencias</vt:lpstr>
      <vt:lpstr>SPEAKING ACTIVITY  Look at the following pictures and describe what’s happening.  Use Present Continuous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There some expressions that we use in Present Continuous</vt:lpstr>
      <vt:lpstr>And you…</vt:lpstr>
      <vt:lpstr>Don’t forget…</vt:lpstr>
      <vt:lpstr>Exercise: Choose the correct verb to complete the sentence.</vt:lpstr>
      <vt:lpstr>Exercise: Fill in the blanks with the verbs in brackets.</vt:lpstr>
      <vt:lpstr>Presentación de PowerPoint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2 - Módulo I Bachillerato Universitario 2015</dc:title>
  <dc:creator>CMTZA</dc:creator>
  <cp:lastModifiedBy>CMTZA</cp:lastModifiedBy>
  <cp:revision>13</cp:revision>
  <dcterms:created xsi:type="dcterms:W3CDTF">2018-08-20T22:33:06Z</dcterms:created>
  <dcterms:modified xsi:type="dcterms:W3CDTF">2018-09-15T16:37:07Z</dcterms:modified>
</cp:coreProperties>
</file>