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1"/>
  </p:notesMasterIdLst>
  <p:sldIdLst>
    <p:sldId id="257" r:id="rId2"/>
    <p:sldId id="258" r:id="rId3"/>
    <p:sldId id="259" r:id="rId4"/>
    <p:sldId id="260" r:id="rId5"/>
    <p:sldId id="261" r:id="rId6"/>
    <p:sldId id="262" r:id="rId7"/>
    <p:sldId id="364" r:id="rId8"/>
    <p:sldId id="353" r:id="rId9"/>
    <p:sldId id="354" r:id="rId10"/>
    <p:sldId id="355" r:id="rId11"/>
    <p:sldId id="356" r:id="rId12"/>
    <p:sldId id="357" r:id="rId13"/>
    <p:sldId id="358" r:id="rId14"/>
    <p:sldId id="359" r:id="rId15"/>
    <p:sldId id="360" r:id="rId16"/>
    <p:sldId id="361" r:id="rId17"/>
    <p:sldId id="362" r:id="rId18"/>
    <p:sldId id="382" r:id="rId19"/>
    <p:sldId id="363" r:id="rId20"/>
    <p:sldId id="365" r:id="rId21"/>
    <p:sldId id="366" r:id="rId22"/>
    <p:sldId id="367" r:id="rId23"/>
    <p:sldId id="368" r:id="rId24"/>
    <p:sldId id="369" r:id="rId25"/>
    <p:sldId id="380" r:id="rId26"/>
    <p:sldId id="370" r:id="rId27"/>
    <p:sldId id="378" r:id="rId28"/>
    <p:sldId id="379" r:id="rId29"/>
    <p:sldId id="371" r:id="rId30"/>
    <p:sldId id="372" r:id="rId31"/>
    <p:sldId id="373" r:id="rId32"/>
    <p:sldId id="374" r:id="rId33"/>
    <p:sldId id="375" r:id="rId34"/>
    <p:sldId id="376" r:id="rId35"/>
    <p:sldId id="381" r:id="rId36"/>
    <p:sldId id="383" r:id="rId37"/>
    <p:sldId id="377" r:id="rId38"/>
    <p:sldId id="384" r:id="rId39"/>
    <p:sldId id="385" r:id="rId40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C8412"/>
    <a:srgbClr val="274E37"/>
    <a:srgbClr val="006600"/>
    <a:srgbClr val="0080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8" autoAdjust="0"/>
    <p:restoredTop sz="94660"/>
  </p:normalViewPr>
  <p:slideViewPr>
    <p:cSldViewPr snapToGrid="0">
      <p:cViewPr varScale="1">
        <p:scale>
          <a:sx n="75" d="100"/>
          <a:sy n="75" d="100"/>
        </p:scale>
        <p:origin x="52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202C6B-6C9E-41E1-8F95-3E520FD8A94E}" type="doc">
      <dgm:prSet loTypeId="urn:microsoft.com/office/officeart/2005/8/layout/equation2" loCatId="process" qsTypeId="urn:microsoft.com/office/officeart/2005/8/quickstyle/simple1" qsCatId="simple" csTypeId="urn:microsoft.com/office/officeart/2005/8/colors/colorful1" csCatId="colorful" phldr="1"/>
      <dgm:spPr/>
    </dgm:pt>
    <dgm:pt modelId="{8832D14C-9182-4A17-9EFE-0B5EE712B8E3}">
      <dgm:prSet phldrT="[Texto]" custT="1"/>
      <dgm:spPr/>
      <dgm:t>
        <a:bodyPr/>
        <a:lstStyle/>
        <a:p>
          <a:r>
            <a:rPr lang="es-MX" sz="4400" dirty="0" err="1" smtClean="0"/>
            <a:t>Verb</a:t>
          </a:r>
          <a:r>
            <a:rPr lang="es-MX" sz="4400" dirty="0" smtClean="0"/>
            <a:t> </a:t>
          </a:r>
        </a:p>
        <a:p>
          <a:r>
            <a:rPr lang="es-MX" sz="4400" dirty="0" err="1" smtClean="0"/>
            <a:t>Have</a:t>
          </a:r>
          <a:endParaRPr lang="es-MX" sz="4400" dirty="0"/>
        </a:p>
      </dgm:t>
    </dgm:pt>
    <dgm:pt modelId="{2F2BA9DE-ACB8-491C-A121-6C39AA65AD53}" type="parTrans" cxnId="{7B171877-0D70-489D-81A0-CA9DBC459651}">
      <dgm:prSet/>
      <dgm:spPr/>
      <dgm:t>
        <a:bodyPr/>
        <a:lstStyle/>
        <a:p>
          <a:endParaRPr lang="es-MX"/>
        </a:p>
      </dgm:t>
    </dgm:pt>
    <dgm:pt modelId="{78424903-2A1F-40CC-9A75-6B22ADAAD1A8}" type="sibTrans" cxnId="{7B171877-0D70-489D-81A0-CA9DBC459651}">
      <dgm:prSet/>
      <dgm:spPr/>
      <dgm:t>
        <a:bodyPr/>
        <a:lstStyle/>
        <a:p>
          <a:endParaRPr lang="es-MX"/>
        </a:p>
      </dgm:t>
    </dgm:pt>
    <dgm:pt modelId="{34385391-6303-4A97-835F-DC7EDA17E0CE}">
      <dgm:prSet phldrT="[Texto]"/>
      <dgm:spPr/>
      <dgm:t>
        <a:bodyPr/>
        <a:lstStyle/>
        <a:p>
          <a:r>
            <a:rPr lang="es-MX" dirty="0" err="1" smtClean="0"/>
            <a:t>Verb</a:t>
          </a:r>
          <a:r>
            <a:rPr lang="es-MX" dirty="0" smtClean="0"/>
            <a:t> in </a:t>
          </a:r>
          <a:r>
            <a:rPr lang="es-MX" dirty="0" err="1" smtClean="0"/>
            <a:t>Past</a:t>
          </a:r>
          <a:r>
            <a:rPr lang="es-MX" dirty="0" smtClean="0"/>
            <a:t> </a:t>
          </a:r>
          <a:r>
            <a:rPr lang="es-MX" dirty="0" err="1" smtClean="0"/>
            <a:t>Participle</a:t>
          </a:r>
          <a:endParaRPr lang="es-MX" dirty="0"/>
        </a:p>
      </dgm:t>
    </dgm:pt>
    <dgm:pt modelId="{C96F65F2-A59E-49BB-A077-C23D6ECAA869}" type="parTrans" cxnId="{D631FF0B-25C4-4334-95A7-77A6F6AFC959}">
      <dgm:prSet/>
      <dgm:spPr/>
      <dgm:t>
        <a:bodyPr/>
        <a:lstStyle/>
        <a:p>
          <a:endParaRPr lang="es-MX"/>
        </a:p>
      </dgm:t>
    </dgm:pt>
    <dgm:pt modelId="{14D02076-A08D-4703-8006-EF00B5923609}" type="sibTrans" cxnId="{D631FF0B-25C4-4334-95A7-77A6F6AFC959}">
      <dgm:prSet/>
      <dgm:spPr/>
      <dgm:t>
        <a:bodyPr/>
        <a:lstStyle/>
        <a:p>
          <a:endParaRPr lang="es-MX"/>
        </a:p>
      </dgm:t>
    </dgm:pt>
    <dgm:pt modelId="{2C6EBD44-8792-4DDF-B89E-D3766AF0EC72}">
      <dgm:prSet phldrT="[Texto]"/>
      <dgm:spPr/>
      <dgm:t>
        <a:bodyPr/>
        <a:lstStyle/>
        <a:p>
          <a:r>
            <a:rPr lang="es-MX" dirty="0" err="1" smtClean="0"/>
            <a:t>Have</a:t>
          </a:r>
          <a:r>
            <a:rPr lang="es-MX" dirty="0" smtClean="0"/>
            <a:t> </a:t>
          </a:r>
          <a:r>
            <a:rPr lang="es-MX" dirty="0" err="1" smtClean="0"/>
            <a:t>gone</a:t>
          </a:r>
          <a:endParaRPr lang="es-MX" dirty="0" smtClean="0"/>
        </a:p>
        <a:p>
          <a:r>
            <a:rPr lang="es-MX" dirty="0" err="1" smtClean="0"/>
            <a:t>Have</a:t>
          </a:r>
          <a:r>
            <a:rPr lang="es-MX" dirty="0" smtClean="0"/>
            <a:t> </a:t>
          </a:r>
          <a:r>
            <a:rPr lang="es-MX" dirty="0" err="1" smtClean="0"/>
            <a:t>been</a:t>
          </a:r>
          <a:endParaRPr lang="es-MX" dirty="0" smtClean="0"/>
        </a:p>
        <a:p>
          <a:r>
            <a:rPr lang="es-MX" dirty="0" err="1" smtClean="0"/>
            <a:t>Have</a:t>
          </a:r>
          <a:r>
            <a:rPr lang="es-MX" dirty="0" smtClean="0"/>
            <a:t> </a:t>
          </a:r>
          <a:r>
            <a:rPr lang="es-MX" dirty="0" err="1" smtClean="0"/>
            <a:t>eaten</a:t>
          </a:r>
          <a:endParaRPr lang="es-MX" dirty="0" smtClean="0"/>
        </a:p>
        <a:p>
          <a:r>
            <a:rPr lang="es-MX" dirty="0" err="1" smtClean="0"/>
            <a:t>Have</a:t>
          </a:r>
          <a:r>
            <a:rPr lang="es-MX" dirty="0" smtClean="0"/>
            <a:t> </a:t>
          </a:r>
          <a:r>
            <a:rPr lang="es-MX" dirty="0" err="1" smtClean="0"/>
            <a:t>danced</a:t>
          </a:r>
          <a:endParaRPr lang="es-MX" dirty="0" smtClean="0"/>
        </a:p>
        <a:p>
          <a:r>
            <a:rPr lang="es-MX" dirty="0" err="1" smtClean="0"/>
            <a:t>Have</a:t>
          </a:r>
          <a:r>
            <a:rPr lang="es-MX" dirty="0" smtClean="0"/>
            <a:t> </a:t>
          </a:r>
          <a:r>
            <a:rPr lang="es-MX" dirty="0" err="1" smtClean="0"/>
            <a:t>worked</a:t>
          </a:r>
          <a:r>
            <a:rPr lang="es-MX" dirty="0" smtClean="0"/>
            <a:t> </a:t>
          </a:r>
          <a:endParaRPr lang="es-MX" dirty="0"/>
        </a:p>
      </dgm:t>
    </dgm:pt>
    <dgm:pt modelId="{828C793C-0E9E-4BD3-A52C-B708A63065F0}" type="parTrans" cxnId="{511C5C6E-14FB-43F0-B79E-5D06DAC0F957}">
      <dgm:prSet/>
      <dgm:spPr/>
      <dgm:t>
        <a:bodyPr/>
        <a:lstStyle/>
        <a:p>
          <a:endParaRPr lang="es-MX"/>
        </a:p>
      </dgm:t>
    </dgm:pt>
    <dgm:pt modelId="{7E715F49-1793-4BDC-ADAF-FA75F2D188B6}" type="sibTrans" cxnId="{511C5C6E-14FB-43F0-B79E-5D06DAC0F957}">
      <dgm:prSet/>
      <dgm:spPr/>
      <dgm:t>
        <a:bodyPr/>
        <a:lstStyle/>
        <a:p>
          <a:endParaRPr lang="es-MX"/>
        </a:p>
      </dgm:t>
    </dgm:pt>
    <dgm:pt modelId="{CFBF38E8-A3DA-4B11-9AEF-3E41797955E4}" type="pres">
      <dgm:prSet presAssocID="{A6202C6B-6C9E-41E1-8F95-3E520FD8A94E}" presName="Name0" presStyleCnt="0">
        <dgm:presLayoutVars>
          <dgm:dir/>
          <dgm:resizeHandles val="exact"/>
        </dgm:presLayoutVars>
      </dgm:prSet>
      <dgm:spPr/>
    </dgm:pt>
    <dgm:pt modelId="{2F0E9849-7DF4-4B13-B945-2240B90CF48A}" type="pres">
      <dgm:prSet presAssocID="{A6202C6B-6C9E-41E1-8F95-3E520FD8A94E}" presName="vNodes" presStyleCnt="0"/>
      <dgm:spPr/>
    </dgm:pt>
    <dgm:pt modelId="{0D9AF5B4-A5D9-4859-8D14-78F11CEB5DAB}" type="pres">
      <dgm:prSet presAssocID="{8832D14C-9182-4A17-9EFE-0B5EE712B8E3}" presName="node" presStyleLbl="node1" presStyleIdx="0" presStyleCnt="3" custScaleX="165805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s-MX"/>
        </a:p>
      </dgm:t>
    </dgm:pt>
    <dgm:pt modelId="{86BB63DC-5724-4C66-877F-5BE60EABC7DD}" type="pres">
      <dgm:prSet presAssocID="{78424903-2A1F-40CC-9A75-6B22ADAAD1A8}" presName="spacerT" presStyleCnt="0"/>
      <dgm:spPr/>
    </dgm:pt>
    <dgm:pt modelId="{DCA2BCA0-9F07-463F-ADB9-1FDEC03D4CC5}" type="pres">
      <dgm:prSet presAssocID="{78424903-2A1F-40CC-9A75-6B22ADAAD1A8}" presName="sibTrans" presStyleLbl="sibTrans2D1" presStyleIdx="0" presStyleCnt="2"/>
      <dgm:spPr/>
      <dgm:t>
        <a:bodyPr/>
        <a:lstStyle/>
        <a:p>
          <a:endParaRPr lang="es-MX"/>
        </a:p>
      </dgm:t>
    </dgm:pt>
    <dgm:pt modelId="{C758883D-EF1E-41F3-A741-A5927A1963FD}" type="pres">
      <dgm:prSet presAssocID="{78424903-2A1F-40CC-9A75-6B22ADAAD1A8}" presName="spacerB" presStyleCnt="0"/>
      <dgm:spPr/>
    </dgm:pt>
    <dgm:pt modelId="{3C814CB9-E030-4673-815B-D549CAB74165}" type="pres">
      <dgm:prSet presAssocID="{34385391-6303-4A97-835F-DC7EDA17E0CE}" presName="node" presStyleLbl="node1" presStyleIdx="1" presStyleCnt="3" custScaleX="165805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s-MX"/>
        </a:p>
      </dgm:t>
    </dgm:pt>
    <dgm:pt modelId="{082B0D26-B39A-44C1-90B5-481B73EF82EC}" type="pres">
      <dgm:prSet presAssocID="{A6202C6B-6C9E-41E1-8F95-3E520FD8A94E}" presName="sibTransLast" presStyleLbl="sibTrans2D1" presStyleIdx="1" presStyleCnt="2"/>
      <dgm:spPr/>
      <dgm:t>
        <a:bodyPr/>
        <a:lstStyle/>
        <a:p>
          <a:endParaRPr lang="es-MX"/>
        </a:p>
      </dgm:t>
    </dgm:pt>
    <dgm:pt modelId="{3F6E9416-9C14-4C2A-9A7E-96D6288FA6D2}" type="pres">
      <dgm:prSet presAssocID="{A6202C6B-6C9E-41E1-8F95-3E520FD8A94E}" presName="connectorText" presStyleLbl="sibTrans2D1" presStyleIdx="1" presStyleCnt="2"/>
      <dgm:spPr/>
      <dgm:t>
        <a:bodyPr/>
        <a:lstStyle/>
        <a:p>
          <a:endParaRPr lang="es-MX"/>
        </a:p>
      </dgm:t>
    </dgm:pt>
    <dgm:pt modelId="{33626CD2-1395-4AA7-BEAB-FC5254E31A76}" type="pres">
      <dgm:prSet presAssocID="{A6202C6B-6C9E-41E1-8F95-3E520FD8A94E}" presName="lastNode" presStyleLbl="node1" presStyleIdx="2" presStyleCnt="3" custScaleX="110877" custScaleY="123683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es-MX"/>
        </a:p>
      </dgm:t>
    </dgm:pt>
  </dgm:ptLst>
  <dgm:cxnLst>
    <dgm:cxn modelId="{7695AA2D-914B-4532-B10C-8923D75834AA}" type="presOf" srcId="{14D02076-A08D-4703-8006-EF00B5923609}" destId="{3F6E9416-9C14-4C2A-9A7E-96D6288FA6D2}" srcOrd="1" destOrd="0" presId="urn:microsoft.com/office/officeart/2005/8/layout/equation2"/>
    <dgm:cxn modelId="{D631FF0B-25C4-4334-95A7-77A6F6AFC959}" srcId="{A6202C6B-6C9E-41E1-8F95-3E520FD8A94E}" destId="{34385391-6303-4A97-835F-DC7EDA17E0CE}" srcOrd="1" destOrd="0" parTransId="{C96F65F2-A59E-49BB-A077-C23D6ECAA869}" sibTransId="{14D02076-A08D-4703-8006-EF00B5923609}"/>
    <dgm:cxn modelId="{796BA816-B2E7-420C-A688-35C1B8792235}" type="presOf" srcId="{14D02076-A08D-4703-8006-EF00B5923609}" destId="{082B0D26-B39A-44C1-90B5-481B73EF82EC}" srcOrd="0" destOrd="0" presId="urn:microsoft.com/office/officeart/2005/8/layout/equation2"/>
    <dgm:cxn modelId="{A26DD90B-A094-4A6B-9489-F13A19139AAF}" type="presOf" srcId="{2C6EBD44-8792-4DDF-B89E-D3766AF0EC72}" destId="{33626CD2-1395-4AA7-BEAB-FC5254E31A76}" srcOrd="0" destOrd="0" presId="urn:microsoft.com/office/officeart/2005/8/layout/equation2"/>
    <dgm:cxn modelId="{36B5BB14-5DDA-42DE-830A-5D17054B7222}" type="presOf" srcId="{34385391-6303-4A97-835F-DC7EDA17E0CE}" destId="{3C814CB9-E030-4673-815B-D549CAB74165}" srcOrd="0" destOrd="0" presId="urn:microsoft.com/office/officeart/2005/8/layout/equation2"/>
    <dgm:cxn modelId="{D6F607FB-8F1D-42C4-BA62-FAB14B4E66E2}" type="presOf" srcId="{A6202C6B-6C9E-41E1-8F95-3E520FD8A94E}" destId="{CFBF38E8-A3DA-4B11-9AEF-3E41797955E4}" srcOrd="0" destOrd="0" presId="urn:microsoft.com/office/officeart/2005/8/layout/equation2"/>
    <dgm:cxn modelId="{511C5C6E-14FB-43F0-B79E-5D06DAC0F957}" srcId="{A6202C6B-6C9E-41E1-8F95-3E520FD8A94E}" destId="{2C6EBD44-8792-4DDF-B89E-D3766AF0EC72}" srcOrd="2" destOrd="0" parTransId="{828C793C-0E9E-4BD3-A52C-B708A63065F0}" sibTransId="{7E715F49-1793-4BDC-ADAF-FA75F2D188B6}"/>
    <dgm:cxn modelId="{7B171877-0D70-489D-81A0-CA9DBC459651}" srcId="{A6202C6B-6C9E-41E1-8F95-3E520FD8A94E}" destId="{8832D14C-9182-4A17-9EFE-0B5EE712B8E3}" srcOrd="0" destOrd="0" parTransId="{2F2BA9DE-ACB8-491C-A121-6C39AA65AD53}" sibTransId="{78424903-2A1F-40CC-9A75-6B22ADAAD1A8}"/>
    <dgm:cxn modelId="{675A872B-F702-4652-8D01-59E36CE49CC4}" type="presOf" srcId="{78424903-2A1F-40CC-9A75-6B22ADAAD1A8}" destId="{DCA2BCA0-9F07-463F-ADB9-1FDEC03D4CC5}" srcOrd="0" destOrd="0" presId="urn:microsoft.com/office/officeart/2005/8/layout/equation2"/>
    <dgm:cxn modelId="{5F16F6D8-5EC3-4DB7-B222-2B4A09F3B191}" type="presOf" srcId="{8832D14C-9182-4A17-9EFE-0B5EE712B8E3}" destId="{0D9AF5B4-A5D9-4859-8D14-78F11CEB5DAB}" srcOrd="0" destOrd="0" presId="urn:microsoft.com/office/officeart/2005/8/layout/equation2"/>
    <dgm:cxn modelId="{4190532D-EE47-4275-A2FF-F0C80FA39111}" type="presParOf" srcId="{CFBF38E8-A3DA-4B11-9AEF-3E41797955E4}" destId="{2F0E9849-7DF4-4B13-B945-2240B90CF48A}" srcOrd="0" destOrd="0" presId="urn:microsoft.com/office/officeart/2005/8/layout/equation2"/>
    <dgm:cxn modelId="{B42DB95B-5DF3-48F3-BC4D-19A696022B6A}" type="presParOf" srcId="{2F0E9849-7DF4-4B13-B945-2240B90CF48A}" destId="{0D9AF5B4-A5D9-4859-8D14-78F11CEB5DAB}" srcOrd="0" destOrd="0" presId="urn:microsoft.com/office/officeart/2005/8/layout/equation2"/>
    <dgm:cxn modelId="{D479901C-0DC4-41FD-B3EE-E9D6A66C8657}" type="presParOf" srcId="{2F0E9849-7DF4-4B13-B945-2240B90CF48A}" destId="{86BB63DC-5724-4C66-877F-5BE60EABC7DD}" srcOrd="1" destOrd="0" presId="urn:microsoft.com/office/officeart/2005/8/layout/equation2"/>
    <dgm:cxn modelId="{8E262E97-EFE0-435A-A1CB-198BE6925325}" type="presParOf" srcId="{2F0E9849-7DF4-4B13-B945-2240B90CF48A}" destId="{DCA2BCA0-9F07-463F-ADB9-1FDEC03D4CC5}" srcOrd="2" destOrd="0" presId="urn:microsoft.com/office/officeart/2005/8/layout/equation2"/>
    <dgm:cxn modelId="{1C8EDE17-9569-4C68-9C14-85A2308190D4}" type="presParOf" srcId="{2F0E9849-7DF4-4B13-B945-2240B90CF48A}" destId="{C758883D-EF1E-41F3-A741-A5927A1963FD}" srcOrd="3" destOrd="0" presId="urn:microsoft.com/office/officeart/2005/8/layout/equation2"/>
    <dgm:cxn modelId="{1DA566F1-AF99-4282-ABB7-06340368160F}" type="presParOf" srcId="{2F0E9849-7DF4-4B13-B945-2240B90CF48A}" destId="{3C814CB9-E030-4673-815B-D549CAB74165}" srcOrd="4" destOrd="0" presId="urn:microsoft.com/office/officeart/2005/8/layout/equation2"/>
    <dgm:cxn modelId="{8322344B-9F9B-472B-9E2C-61191F2348BF}" type="presParOf" srcId="{CFBF38E8-A3DA-4B11-9AEF-3E41797955E4}" destId="{082B0D26-B39A-44C1-90B5-481B73EF82EC}" srcOrd="1" destOrd="0" presId="urn:microsoft.com/office/officeart/2005/8/layout/equation2"/>
    <dgm:cxn modelId="{4199FD87-0D56-431A-A456-CFA2690896FF}" type="presParOf" srcId="{082B0D26-B39A-44C1-90B5-481B73EF82EC}" destId="{3F6E9416-9C14-4C2A-9A7E-96D6288FA6D2}" srcOrd="0" destOrd="0" presId="urn:microsoft.com/office/officeart/2005/8/layout/equation2"/>
    <dgm:cxn modelId="{A61092C0-0D8A-4F99-93E2-AD184A28F2DE}" type="presParOf" srcId="{CFBF38E8-A3DA-4B11-9AEF-3E41797955E4}" destId="{33626CD2-1395-4AA7-BEAB-FC5254E31A76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9AF5B4-A5D9-4859-8D14-78F11CEB5DAB}">
      <dsp:nvSpPr>
        <dsp:cNvPr id="0" name=""/>
        <dsp:cNvSpPr/>
      </dsp:nvSpPr>
      <dsp:spPr>
        <a:xfrm>
          <a:off x="1477961" y="302"/>
          <a:ext cx="3239917" cy="1954052"/>
        </a:xfrm>
        <a:prstGeom prst="round2Same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400" kern="1200" dirty="0" err="1" smtClean="0"/>
            <a:t>Verb</a:t>
          </a:r>
          <a:r>
            <a:rPr lang="es-MX" sz="4400" kern="1200" dirty="0" smtClean="0"/>
            <a:t> </a:t>
          </a:r>
        </a:p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400" kern="1200" dirty="0" err="1" smtClean="0"/>
            <a:t>Have</a:t>
          </a:r>
          <a:endParaRPr lang="es-MX" sz="4400" kern="1200" dirty="0"/>
        </a:p>
      </dsp:txBody>
      <dsp:txXfrm>
        <a:off x="1573350" y="95691"/>
        <a:ext cx="3049139" cy="1858663"/>
      </dsp:txXfrm>
    </dsp:sp>
    <dsp:sp modelId="{DCA2BCA0-9F07-463F-ADB9-1FDEC03D4CC5}">
      <dsp:nvSpPr>
        <dsp:cNvPr id="0" name=""/>
        <dsp:cNvSpPr/>
      </dsp:nvSpPr>
      <dsp:spPr>
        <a:xfrm>
          <a:off x="2531244" y="2113024"/>
          <a:ext cx="1133350" cy="1133350"/>
        </a:xfrm>
        <a:prstGeom prst="mathPlus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900" kern="1200"/>
        </a:p>
      </dsp:txBody>
      <dsp:txXfrm>
        <a:off x="2681470" y="2546417"/>
        <a:ext cx="832898" cy="266564"/>
      </dsp:txXfrm>
    </dsp:sp>
    <dsp:sp modelId="{3C814CB9-E030-4673-815B-D549CAB74165}">
      <dsp:nvSpPr>
        <dsp:cNvPr id="0" name=""/>
        <dsp:cNvSpPr/>
      </dsp:nvSpPr>
      <dsp:spPr>
        <a:xfrm>
          <a:off x="1477961" y="3405044"/>
          <a:ext cx="3239917" cy="1954052"/>
        </a:xfrm>
        <a:prstGeom prst="round2Same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70" tIns="52070" rIns="52070" bIns="5207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100" kern="1200" dirty="0" err="1" smtClean="0"/>
            <a:t>Verb</a:t>
          </a:r>
          <a:r>
            <a:rPr lang="es-MX" sz="4100" kern="1200" dirty="0" smtClean="0"/>
            <a:t> in </a:t>
          </a:r>
          <a:r>
            <a:rPr lang="es-MX" sz="4100" kern="1200" dirty="0" err="1" smtClean="0"/>
            <a:t>Past</a:t>
          </a:r>
          <a:r>
            <a:rPr lang="es-MX" sz="4100" kern="1200" dirty="0" smtClean="0"/>
            <a:t> </a:t>
          </a:r>
          <a:r>
            <a:rPr lang="es-MX" sz="4100" kern="1200" dirty="0" err="1" smtClean="0"/>
            <a:t>Participle</a:t>
          </a:r>
          <a:endParaRPr lang="es-MX" sz="4100" kern="1200" dirty="0"/>
        </a:p>
      </dsp:txBody>
      <dsp:txXfrm>
        <a:off x="1573350" y="3500433"/>
        <a:ext cx="3049139" cy="1858663"/>
      </dsp:txXfrm>
    </dsp:sp>
    <dsp:sp modelId="{082B0D26-B39A-44C1-90B5-481B73EF82EC}">
      <dsp:nvSpPr>
        <dsp:cNvPr id="0" name=""/>
        <dsp:cNvSpPr/>
      </dsp:nvSpPr>
      <dsp:spPr>
        <a:xfrm>
          <a:off x="5010986" y="2316246"/>
          <a:ext cx="621388" cy="72690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100" kern="1200"/>
        </a:p>
      </dsp:txBody>
      <dsp:txXfrm>
        <a:off x="5010986" y="2461627"/>
        <a:ext cx="434972" cy="436145"/>
      </dsp:txXfrm>
    </dsp:sp>
    <dsp:sp modelId="{33626CD2-1395-4AA7-BEAB-FC5254E31A76}">
      <dsp:nvSpPr>
        <dsp:cNvPr id="0" name=""/>
        <dsp:cNvSpPr/>
      </dsp:nvSpPr>
      <dsp:spPr>
        <a:xfrm>
          <a:off x="5890310" y="262868"/>
          <a:ext cx="4333190" cy="4833662"/>
        </a:xfrm>
        <a:prstGeom prst="flowChartAlternateProcess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610" tIns="54610" rIns="54610" bIns="5461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300" kern="1200" dirty="0" err="1" smtClean="0"/>
            <a:t>Have</a:t>
          </a:r>
          <a:r>
            <a:rPr lang="es-MX" sz="4300" kern="1200" dirty="0" smtClean="0"/>
            <a:t> </a:t>
          </a:r>
          <a:r>
            <a:rPr lang="es-MX" sz="4300" kern="1200" dirty="0" err="1" smtClean="0"/>
            <a:t>gone</a:t>
          </a:r>
          <a:endParaRPr lang="es-MX" sz="4300" kern="1200" dirty="0" smtClean="0"/>
        </a:p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300" kern="1200" dirty="0" err="1" smtClean="0"/>
            <a:t>Have</a:t>
          </a:r>
          <a:r>
            <a:rPr lang="es-MX" sz="4300" kern="1200" dirty="0" smtClean="0"/>
            <a:t> </a:t>
          </a:r>
          <a:r>
            <a:rPr lang="es-MX" sz="4300" kern="1200" dirty="0" err="1" smtClean="0"/>
            <a:t>been</a:t>
          </a:r>
          <a:endParaRPr lang="es-MX" sz="4300" kern="1200" dirty="0" smtClean="0"/>
        </a:p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300" kern="1200" dirty="0" err="1" smtClean="0"/>
            <a:t>Have</a:t>
          </a:r>
          <a:r>
            <a:rPr lang="es-MX" sz="4300" kern="1200" dirty="0" smtClean="0"/>
            <a:t> </a:t>
          </a:r>
          <a:r>
            <a:rPr lang="es-MX" sz="4300" kern="1200" dirty="0" err="1" smtClean="0"/>
            <a:t>eaten</a:t>
          </a:r>
          <a:endParaRPr lang="es-MX" sz="4300" kern="1200" dirty="0" smtClean="0"/>
        </a:p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300" kern="1200" dirty="0" err="1" smtClean="0"/>
            <a:t>Have</a:t>
          </a:r>
          <a:r>
            <a:rPr lang="es-MX" sz="4300" kern="1200" dirty="0" smtClean="0"/>
            <a:t> </a:t>
          </a:r>
          <a:r>
            <a:rPr lang="es-MX" sz="4300" kern="1200" dirty="0" err="1" smtClean="0"/>
            <a:t>danced</a:t>
          </a:r>
          <a:endParaRPr lang="es-MX" sz="4300" kern="1200" dirty="0" smtClean="0"/>
        </a:p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300" kern="1200" dirty="0" err="1" smtClean="0"/>
            <a:t>Have</a:t>
          </a:r>
          <a:r>
            <a:rPr lang="es-MX" sz="4300" kern="1200" dirty="0" smtClean="0"/>
            <a:t> </a:t>
          </a:r>
          <a:r>
            <a:rPr lang="es-MX" sz="4300" kern="1200" dirty="0" err="1" smtClean="0"/>
            <a:t>worked</a:t>
          </a:r>
          <a:r>
            <a:rPr lang="es-MX" sz="4300" kern="1200" dirty="0" smtClean="0"/>
            <a:t> </a:t>
          </a:r>
          <a:endParaRPr lang="es-MX" sz="4300" kern="1200" dirty="0"/>
        </a:p>
      </dsp:txBody>
      <dsp:txXfrm>
        <a:off x="6101835" y="474393"/>
        <a:ext cx="3910140" cy="44106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9FBC7F-E28D-44D6-882C-30440C86B771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FBDC37-24D9-4B37-92F3-E0253BD9110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89345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FBDC37-24D9-4B37-92F3-E0253BD91106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204958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FBDC37-24D9-4B37-92F3-E0253BD91106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15096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63255" y="413358"/>
            <a:ext cx="11448789" cy="2090129"/>
          </a:xfrm>
        </p:spPr>
        <p:txBody>
          <a:bodyPr anchor="b"/>
          <a:lstStyle>
            <a:lvl1pPr algn="ctr">
              <a:defRPr sz="6000" b="1" cap="none" spc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38200" y="2503488"/>
            <a:ext cx="10515600" cy="2754312"/>
          </a:xfrm>
        </p:spPr>
        <p:txBody>
          <a:bodyPr/>
          <a:lstStyle>
            <a:lvl1pPr marL="0" indent="0" algn="ctr">
              <a:buNone/>
              <a:defRPr sz="24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02F1C-D4C2-47C0-8B93-E0FF1B6F4E56}" type="datetime1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19344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0C51A-AC35-4928-AF31-CBEEB0745ECA}" type="datetime1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7106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FC56F-66AD-429C-AD90-ACA148C3EA77}" type="datetime1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27788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8307" y="388307"/>
            <a:ext cx="11386159" cy="937256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306" y="1325562"/>
            <a:ext cx="11386160" cy="4887347"/>
          </a:xfr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5F77B-FFD4-4D8D-AD4D-9D481E792393}" type="datetime1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58560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02BD4-1D9A-45FC-B0B9-EAB0EAE7C30B}" type="datetime1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9903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79E2-9B41-46DC-87E8-6A3D7C9135B4}" type="datetime1">
              <a:rPr lang="es-MX" smtClean="0"/>
              <a:t>27/09/2018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7460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70B05-59A3-4062-A3C1-1B8636FFD737}" type="datetime1">
              <a:rPr lang="es-MX" smtClean="0"/>
              <a:t>27/09/2018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1080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EE704-3FC2-49D9-B00A-81EF67015BE3}" type="datetime1">
              <a:rPr lang="es-MX" smtClean="0"/>
              <a:t>27/09/2018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12369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12CE3-7CC5-45FC-B80B-6A6B2335DEA8}" type="datetime1">
              <a:rPr lang="es-MX" smtClean="0"/>
              <a:t>27/09/2018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80598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B2249-75EB-4701-9FA8-29CAA79C872A}" type="datetime1">
              <a:rPr lang="es-MX" smtClean="0"/>
              <a:t>27/09/2018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71678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F330-C9B9-4D10-B038-E0887144B83B}" type="datetime1">
              <a:rPr lang="es-MX" smtClean="0"/>
              <a:t>27/09/2018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94908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13" cstate="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6036" y="650011"/>
            <a:ext cx="6259928" cy="5557979"/>
          </a:xfrm>
          <a:prstGeom prst="rect">
            <a:avLst/>
          </a:prstGeom>
        </p:spPr>
      </p:pic>
      <p:sp>
        <p:nvSpPr>
          <p:cNvPr id="8" name="Rectángulo 7"/>
          <p:cNvSpPr/>
          <p:nvPr userDrawn="1"/>
        </p:nvSpPr>
        <p:spPr>
          <a:xfrm rot="5400000">
            <a:off x="5901014" y="-5906724"/>
            <a:ext cx="382043" cy="12199931"/>
          </a:xfrm>
          <a:prstGeom prst="rect">
            <a:avLst/>
          </a:prstGeom>
          <a:solidFill>
            <a:srgbClr val="274E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DAA25-D139-4ADD-A573-6E2C19E7C114}" type="datetime1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Rectángulo 8"/>
          <p:cNvSpPr/>
          <p:nvPr userDrawn="1"/>
        </p:nvSpPr>
        <p:spPr>
          <a:xfrm rot="16200000">
            <a:off x="6025955" y="695519"/>
            <a:ext cx="140091" cy="12192001"/>
          </a:xfrm>
          <a:prstGeom prst="rect">
            <a:avLst/>
          </a:prstGeom>
          <a:solidFill>
            <a:srgbClr val="9C84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26" y="16616"/>
            <a:ext cx="425323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051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 cap="none" spc="0">
          <a:ln w="22225">
            <a:solidFill>
              <a:schemeClr val="accent2"/>
            </a:solidFill>
            <a:prstDash val="solid"/>
          </a:ln>
          <a:solidFill>
            <a:schemeClr val="accent2">
              <a:lumMod val="40000"/>
              <a:lumOff val="6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slide" Target="slide6.xml"/><Relationship Id="rId4" Type="http://schemas.openxmlformats.org/officeDocument/2006/relationships/image" Target="../media/image19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slide" Target="slide6.xml"/><Relationship Id="rId4" Type="http://schemas.openxmlformats.org/officeDocument/2006/relationships/image" Target="../media/image19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slide" Target="slide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33401" y="1207334"/>
            <a:ext cx="11125200" cy="3018833"/>
          </a:xfrm>
        </p:spPr>
        <p:txBody>
          <a:bodyPr>
            <a:normAutofit fontScale="90000"/>
          </a:bodyPr>
          <a:lstStyle/>
          <a:p>
            <a:r>
              <a:rPr lang="es-MX" sz="4800" dirty="0"/>
              <a:t>Material Didáctico Audiovisual</a:t>
            </a:r>
            <a:br>
              <a:rPr lang="es-MX" sz="4800" dirty="0"/>
            </a:br>
            <a:r>
              <a:rPr lang="es-MX" sz="4800" dirty="0"/>
              <a:t>Sólo Visión </a:t>
            </a:r>
            <a:r>
              <a:rPr lang="es-MX" sz="4800" dirty="0" err="1"/>
              <a:t>Proyectables</a:t>
            </a:r>
            <a:r>
              <a:rPr lang="es-MX" sz="4800" dirty="0"/>
              <a:t> Diapositivas</a:t>
            </a:r>
            <a:br>
              <a:rPr lang="es-MX" sz="4800" dirty="0"/>
            </a:br>
            <a:r>
              <a:rPr lang="es-MX" sz="4800" dirty="0"/>
              <a:t/>
            </a:r>
            <a:br>
              <a:rPr lang="es-MX" sz="4800" dirty="0"/>
            </a:br>
            <a:r>
              <a:rPr lang="es-MX" sz="4800" dirty="0"/>
              <a:t>Inglés </a:t>
            </a:r>
            <a:r>
              <a:rPr lang="es-MX" sz="4800" dirty="0" smtClean="0"/>
              <a:t>3 - Módulo II</a:t>
            </a:r>
            <a:r>
              <a:rPr lang="es-MX" sz="4800" dirty="0"/>
              <a:t/>
            </a:r>
            <a:br>
              <a:rPr lang="es-MX" sz="4800" dirty="0"/>
            </a:br>
            <a:r>
              <a:rPr lang="es-MX" sz="4800" dirty="0"/>
              <a:t>Bachillerato Universitario 2015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796682" y="4361362"/>
            <a:ext cx="10598638" cy="577780"/>
          </a:xfrm>
        </p:spPr>
        <p:txBody>
          <a:bodyPr>
            <a:noAutofit/>
          </a:bodyPr>
          <a:lstStyle/>
          <a:p>
            <a:r>
              <a:rPr lang="es-MX" sz="320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Mis </a:t>
            </a:r>
            <a:r>
              <a:rPr lang="es-MX" sz="320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Experiencias</a:t>
            </a:r>
            <a:endParaRPr lang="es-MX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958851" y="6219851"/>
            <a:ext cx="10274300" cy="46166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MX" sz="2400" b="1" dirty="0" smtClean="0">
                <a:ln w="0"/>
                <a:solidFill>
                  <a:srgbClr val="CC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Plantel “Dr. Ángel Ma. Garibay </a:t>
            </a:r>
            <a:r>
              <a:rPr lang="es-MX" sz="2400" b="1" dirty="0" err="1" smtClean="0">
                <a:ln w="0"/>
                <a:solidFill>
                  <a:srgbClr val="CC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Kintana</a:t>
            </a:r>
            <a:r>
              <a:rPr lang="es-MX" sz="2400" b="1" dirty="0" smtClean="0">
                <a:ln w="0"/>
                <a:solidFill>
                  <a:srgbClr val="CC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” de la Escuela Preparatoria</a:t>
            </a:r>
            <a:endParaRPr lang="es-MX" sz="2400" b="1" dirty="0">
              <a:ln w="0"/>
              <a:solidFill>
                <a:srgbClr val="CC99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2 Subtítulo"/>
          <p:cNvSpPr txBox="1">
            <a:spLocks/>
          </p:cNvSpPr>
          <p:nvPr/>
        </p:nvSpPr>
        <p:spPr>
          <a:xfrm>
            <a:off x="412799" y="5074338"/>
            <a:ext cx="11366404" cy="6761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4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Elaborado por: </a:t>
            </a:r>
            <a:r>
              <a:rPr lang="es-MX" sz="4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M. en I. y G. E. </a:t>
            </a:r>
            <a:r>
              <a:rPr lang="es-MX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Cesar </a:t>
            </a:r>
            <a:r>
              <a:rPr lang="es-MX" sz="4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Martínez Acevedo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12192000" cy="113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461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5364" y="435991"/>
            <a:ext cx="11701272" cy="811784"/>
          </a:xfrm>
        </p:spPr>
        <p:txBody>
          <a:bodyPr>
            <a:noAutofit/>
          </a:bodyPr>
          <a:lstStyle/>
          <a:p>
            <a:r>
              <a:rPr lang="es-MX" sz="6000" dirty="0" err="1" smtClean="0">
                <a:solidFill>
                  <a:srgbClr val="0070C0"/>
                </a:solidFill>
              </a:rPr>
              <a:t>Examples</a:t>
            </a:r>
            <a:endParaRPr lang="es-MX" sz="6000" dirty="0">
              <a:solidFill>
                <a:srgbClr val="0070C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87528" y="1397000"/>
            <a:ext cx="11701272" cy="4686300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4000" dirty="0"/>
              <a:t>I </a:t>
            </a:r>
            <a:r>
              <a:rPr lang="en-US" sz="4000" b="1" dirty="0">
                <a:solidFill>
                  <a:srgbClr val="FF0000"/>
                </a:solidFill>
              </a:rPr>
              <a:t>have been</a:t>
            </a:r>
            <a:r>
              <a:rPr lang="en-US" sz="4000" dirty="0"/>
              <a:t> to </a:t>
            </a:r>
            <a:r>
              <a:rPr lang="en-US" sz="4000" dirty="0" smtClean="0"/>
              <a:t>France many times.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I</a:t>
            </a:r>
            <a:r>
              <a:rPr lang="en-US" sz="4000" dirty="0"/>
              <a:t> </a:t>
            </a:r>
            <a:r>
              <a:rPr lang="en-US" sz="4000" b="1" dirty="0">
                <a:solidFill>
                  <a:srgbClr val="FF0000"/>
                </a:solidFill>
              </a:rPr>
              <a:t>have had</a:t>
            </a:r>
            <a:r>
              <a:rPr lang="en-US" sz="4000" dirty="0"/>
              <a:t> four quizzes and five tests so far this semester.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I</a:t>
            </a:r>
            <a:r>
              <a:rPr lang="en-US" sz="4000" dirty="0"/>
              <a:t> </a:t>
            </a:r>
            <a:r>
              <a:rPr lang="en-US" sz="4000" b="1" dirty="0">
                <a:solidFill>
                  <a:srgbClr val="FF0000"/>
                </a:solidFill>
              </a:rPr>
              <a:t>have seen</a:t>
            </a:r>
            <a:r>
              <a:rPr lang="en-US" sz="4000" dirty="0"/>
              <a:t> that movie twenty times.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There</a:t>
            </a:r>
            <a:r>
              <a:rPr lang="en-US" sz="4000" dirty="0"/>
              <a:t> </a:t>
            </a:r>
            <a:r>
              <a:rPr lang="en-US" sz="4000" b="1" dirty="0">
                <a:solidFill>
                  <a:srgbClr val="FF0000"/>
                </a:solidFill>
              </a:rPr>
              <a:t>have been</a:t>
            </a:r>
            <a:r>
              <a:rPr lang="en-US" sz="4000" dirty="0"/>
              <a:t> many earthquakes in California.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/>
              <a:t>People </a:t>
            </a:r>
            <a:r>
              <a:rPr lang="en-US" sz="4000" b="1" dirty="0">
                <a:solidFill>
                  <a:srgbClr val="FF0000"/>
                </a:solidFill>
              </a:rPr>
              <a:t>have traveled</a:t>
            </a:r>
            <a:r>
              <a:rPr lang="en-US" sz="4000" dirty="0"/>
              <a:t> to the Moon</a:t>
            </a:r>
            <a:r>
              <a:rPr lang="en-US" sz="4000" dirty="0" smtClean="0"/>
              <a:t>.</a:t>
            </a:r>
            <a:endParaRPr lang="en-US" sz="40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6186" y="4726213"/>
            <a:ext cx="2380018" cy="1585687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9982617" y="-92680"/>
            <a:ext cx="222208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Explanation</a:t>
            </a:r>
            <a:endParaRPr lang="es-ES" sz="2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1743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7528" y="140716"/>
            <a:ext cx="11701272" cy="811784"/>
          </a:xfrm>
        </p:spPr>
        <p:txBody>
          <a:bodyPr>
            <a:noAutofit/>
          </a:bodyPr>
          <a:lstStyle/>
          <a:p>
            <a:r>
              <a:rPr lang="es-MX" sz="6000" dirty="0" err="1" smtClean="0">
                <a:solidFill>
                  <a:srgbClr val="0070C0"/>
                </a:solidFill>
              </a:rPr>
              <a:t>Structure</a:t>
            </a:r>
            <a:endParaRPr lang="es-MX" sz="6000" dirty="0">
              <a:solidFill>
                <a:srgbClr val="0070C0"/>
              </a:solidFill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/>
          </p:nvPr>
        </p:nvGraphicFramePr>
        <p:xfrm>
          <a:off x="287338" y="952500"/>
          <a:ext cx="11701462" cy="5359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ángulo 6"/>
          <p:cNvSpPr/>
          <p:nvPr/>
        </p:nvSpPr>
        <p:spPr>
          <a:xfrm>
            <a:off x="9982617" y="-92680"/>
            <a:ext cx="222208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Explanation</a:t>
            </a:r>
            <a:endParaRPr lang="es-ES" sz="2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65174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7024" y="165101"/>
            <a:ext cx="9057953" cy="658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ángulo 5"/>
          <p:cNvSpPr/>
          <p:nvPr/>
        </p:nvSpPr>
        <p:spPr>
          <a:xfrm>
            <a:off x="10626883" y="-92680"/>
            <a:ext cx="161935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Practice</a:t>
            </a:r>
            <a:endParaRPr lang="es-ES" sz="2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94903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sz="60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Experiences</a:t>
            </a:r>
            <a:r>
              <a:rPr lang="es-MX" sz="60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&amp; </a:t>
            </a:r>
            <a:r>
              <a:rPr lang="es-MX" sz="6000" b="1" cap="none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R</a:t>
            </a:r>
            <a:r>
              <a:rPr lang="es-MX" sz="60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ecent</a:t>
            </a:r>
            <a:r>
              <a:rPr lang="es-MX" sz="60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6000" b="1" cap="none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A</a:t>
            </a:r>
            <a:r>
              <a:rPr lang="es-MX" sz="60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ctivities</a:t>
            </a:r>
            <a:endParaRPr lang="es-MX" sz="60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2945" y="3119641"/>
            <a:ext cx="3782910" cy="25200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800" y="1859641"/>
            <a:ext cx="3780000" cy="25200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4001" y="4154450"/>
            <a:ext cx="3783695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956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7528" y="420116"/>
            <a:ext cx="11701272" cy="811784"/>
          </a:xfrm>
        </p:spPr>
        <p:txBody>
          <a:bodyPr>
            <a:noAutofit/>
          </a:bodyPr>
          <a:lstStyle/>
          <a:p>
            <a:r>
              <a:rPr lang="es-MX" sz="6000" dirty="0" err="1" smtClean="0">
                <a:solidFill>
                  <a:srgbClr val="0070C0"/>
                </a:solidFill>
              </a:rPr>
              <a:t>Recent</a:t>
            </a:r>
            <a:r>
              <a:rPr lang="es-MX" sz="6000" dirty="0" smtClean="0">
                <a:solidFill>
                  <a:srgbClr val="0070C0"/>
                </a:solidFill>
              </a:rPr>
              <a:t> </a:t>
            </a:r>
            <a:r>
              <a:rPr lang="es-MX" sz="6000" dirty="0" err="1" smtClean="0">
                <a:solidFill>
                  <a:srgbClr val="0070C0"/>
                </a:solidFill>
              </a:rPr>
              <a:t>Activities</a:t>
            </a:r>
            <a:endParaRPr lang="es-MX" sz="6000" dirty="0">
              <a:solidFill>
                <a:srgbClr val="0070C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87528" y="1130300"/>
            <a:ext cx="11701272" cy="56769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4000" dirty="0" smtClean="0"/>
              <a:t>Think about different activities that you </a:t>
            </a:r>
            <a:r>
              <a:rPr lang="en-US" sz="4000" i="1" u="sng" dirty="0" smtClean="0">
                <a:solidFill>
                  <a:srgbClr val="FF0000"/>
                </a:solidFill>
              </a:rPr>
              <a:t>have done recently</a:t>
            </a:r>
            <a:r>
              <a:rPr lang="en-US" sz="4000" dirty="0" smtClean="0"/>
              <a:t> and write some of them.</a:t>
            </a:r>
          </a:p>
          <a:p>
            <a:pPr marL="0" indent="0" algn="just">
              <a:buNone/>
            </a:pPr>
            <a:r>
              <a:rPr lang="en-US" sz="4000" i="1" dirty="0" smtClean="0"/>
              <a:t>	</a:t>
            </a:r>
            <a:r>
              <a:rPr lang="en-US" sz="4000" i="1" dirty="0" smtClean="0">
                <a:solidFill>
                  <a:srgbClr val="0070C0"/>
                </a:solidFill>
              </a:rPr>
              <a:t>Example: I </a:t>
            </a:r>
            <a:r>
              <a:rPr lang="en-US" sz="4000" i="1" dirty="0" smtClean="0">
                <a:solidFill>
                  <a:srgbClr val="FF0000"/>
                </a:solidFill>
              </a:rPr>
              <a:t>have listened </a:t>
            </a:r>
            <a:r>
              <a:rPr lang="en-US" sz="4000" i="1" dirty="0" smtClean="0">
                <a:solidFill>
                  <a:srgbClr val="0070C0"/>
                </a:solidFill>
              </a:rPr>
              <a:t>to pop music.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en-US" sz="4000" dirty="0" smtClean="0"/>
              <a:t>I have…__________________________.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en-US" sz="4000" dirty="0" smtClean="0"/>
              <a:t>_________________________________.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en-US" sz="4000" dirty="0" smtClean="0"/>
              <a:t>_________________________________.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en-US" sz="4000" dirty="0" smtClean="0"/>
              <a:t>_________________________________.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en-US" sz="4000" dirty="0"/>
              <a:t>_________________________________.</a:t>
            </a:r>
          </a:p>
        </p:txBody>
      </p:sp>
      <p:sp>
        <p:nvSpPr>
          <p:cNvPr id="7" name="Rectángulo 6"/>
          <p:cNvSpPr/>
          <p:nvPr/>
        </p:nvSpPr>
        <p:spPr>
          <a:xfrm>
            <a:off x="10835538" y="-79980"/>
            <a:ext cx="135646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Writing</a:t>
            </a:r>
            <a:endParaRPr lang="es-ES" sz="2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6481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7528" y="140716"/>
            <a:ext cx="11701272" cy="811784"/>
          </a:xfrm>
        </p:spPr>
        <p:txBody>
          <a:bodyPr>
            <a:noAutofit/>
          </a:bodyPr>
          <a:lstStyle/>
          <a:p>
            <a:pPr algn="ctr"/>
            <a:r>
              <a:rPr lang="es-MX" sz="6000" dirty="0" err="1" smtClean="0">
                <a:solidFill>
                  <a:srgbClr val="0070C0"/>
                </a:solidFill>
              </a:rPr>
              <a:t>Have</a:t>
            </a:r>
            <a:r>
              <a:rPr lang="es-MX" sz="6000" dirty="0" smtClean="0">
                <a:solidFill>
                  <a:srgbClr val="0070C0"/>
                </a:solidFill>
              </a:rPr>
              <a:t> </a:t>
            </a:r>
            <a:r>
              <a:rPr lang="es-MX" sz="6000" dirty="0" err="1" smtClean="0">
                <a:solidFill>
                  <a:srgbClr val="0070C0"/>
                </a:solidFill>
              </a:rPr>
              <a:t>you</a:t>
            </a:r>
            <a:r>
              <a:rPr lang="es-MX" sz="6000" dirty="0" smtClean="0">
                <a:solidFill>
                  <a:srgbClr val="0070C0"/>
                </a:solidFill>
              </a:rPr>
              <a:t> </a:t>
            </a:r>
            <a:r>
              <a:rPr lang="es-MX" sz="6000" dirty="0" err="1" smtClean="0">
                <a:solidFill>
                  <a:srgbClr val="0070C0"/>
                </a:solidFill>
              </a:rPr>
              <a:t>ever</a:t>
            </a:r>
            <a:r>
              <a:rPr lang="es-MX" sz="6000" dirty="0" smtClean="0">
                <a:solidFill>
                  <a:srgbClr val="0070C0"/>
                </a:solidFill>
              </a:rPr>
              <a:t>…?</a:t>
            </a:r>
            <a:endParaRPr lang="es-MX" sz="6000" dirty="0">
              <a:solidFill>
                <a:srgbClr val="0070C0"/>
              </a:solidFill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/>
          </p:nvPr>
        </p:nvGraphicFramePr>
        <p:xfrm>
          <a:off x="287338" y="952500"/>
          <a:ext cx="7688263" cy="569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816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66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800" noProof="0" dirty="0" smtClean="0"/>
                        <a:t>Activity</a:t>
                      </a:r>
                      <a:endParaRPr lang="en-GB" sz="28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noProof="0" dirty="0" smtClean="0"/>
                        <a:t>Me</a:t>
                      </a:r>
                      <a:endParaRPr lang="en-GB" sz="2800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 tried Chinese food?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 kissed an stranger?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 cheated</a:t>
                      </a:r>
                      <a:r>
                        <a:rPr lang="en-GB" sz="2800" baseline="0" noProof="0" dirty="0" smtClean="0"/>
                        <a:t> on exams?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 stolen anything</a:t>
                      </a:r>
                      <a:r>
                        <a:rPr lang="en-GB" sz="2800" baseline="0" noProof="0" dirty="0" smtClean="0"/>
                        <a:t> from a shop?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 fallen in front</a:t>
                      </a:r>
                      <a:r>
                        <a:rPr lang="en-GB" sz="2800" baseline="0" noProof="0" dirty="0" smtClean="0"/>
                        <a:t> of people?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 found a lot of money?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7" name="Rectángulo 6"/>
          <p:cNvSpPr/>
          <p:nvPr/>
        </p:nvSpPr>
        <p:spPr>
          <a:xfrm>
            <a:off x="10835538" y="-79980"/>
            <a:ext cx="135646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Writing</a:t>
            </a:r>
            <a:endParaRPr lang="es-ES" sz="2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33997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7528" y="140716"/>
            <a:ext cx="11701272" cy="811784"/>
          </a:xfrm>
        </p:spPr>
        <p:txBody>
          <a:bodyPr>
            <a:noAutofit/>
          </a:bodyPr>
          <a:lstStyle/>
          <a:p>
            <a:pPr algn="ctr"/>
            <a:r>
              <a:rPr lang="es-MX" sz="6000" dirty="0" err="1" smtClean="0">
                <a:solidFill>
                  <a:srgbClr val="0070C0"/>
                </a:solidFill>
              </a:rPr>
              <a:t>Have</a:t>
            </a:r>
            <a:r>
              <a:rPr lang="es-MX" sz="6000" dirty="0" smtClean="0">
                <a:solidFill>
                  <a:srgbClr val="0070C0"/>
                </a:solidFill>
              </a:rPr>
              <a:t> </a:t>
            </a:r>
            <a:r>
              <a:rPr lang="es-MX" sz="6000" dirty="0" err="1" smtClean="0">
                <a:solidFill>
                  <a:srgbClr val="0070C0"/>
                </a:solidFill>
              </a:rPr>
              <a:t>you</a:t>
            </a:r>
            <a:r>
              <a:rPr lang="es-MX" sz="6000" dirty="0" smtClean="0">
                <a:solidFill>
                  <a:srgbClr val="0070C0"/>
                </a:solidFill>
              </a:rPr>
              <a:t> </a:t>
            </a:r>
            <a:r>
              <a:rPr lang="es-MX" sz="6000" dirty="0" err="1" smtClean="0">
                <a:solidFill>
                  <a:srgbClr val="0070C0"/>
                </a:solidFill>
              </a:rPr>
              <a:t>ever</a:t>
            </a:r>
            <a:r>
              <a:rPr lang="es-MX" sz="6000" dirty="0" smtClean="0">
                <a:solidFill>
                  <a:srgbClr val="0070C0"/>
                </a:solidFill>
              </a:rPr>
              <a:t>…?</a:t>
            </a:r>
            <a:endParaRPr lang="es-MX" sz="6000" dirty="0">
              <a:solidFill>
                <a:srgbClr val="0070C0"/>
              </a:solidFill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/>
          </p:nvPr>
        </p:nvGraphicFramePr>
        <p:xfrm>
          <a:off x="287338" y="952500"/>
          <a:ext cx="11701465" cy="569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816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66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66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066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800" noProof="0" dirty="0" smtClean="0"/>
                        <a:t>Activity</a:t>
                      </a:r>
                      <a:endParaRPr lang="en-GB" sz="28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noProof="0" dirty="0" smtClean="0"/>
                        <a:t>Me</a:t>
                      </a:r>
                      <a:endParaRPr lang="en-GB" sz="28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noProof="0" dirty="0" smtClean="0"/>
                        <a:t>Friend 1</a:t>
                      </a:r>
                      <a:endParaRPr lang="en-GB" sz="28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noProof="0" dirty="0" smtClean="0"/>
                        <a:t>Friend 2</a:t>
                      </a:r>
                      <a:endParaRPr lang="en-GB" sz="2800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 tried Chinese food?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 kissed an stranger?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 cheated</a:t>
                      </a:r>
                      <a:r>
                        <a:rPr lang="en-GB" sz="2800" baseline="0" noProof="0" dirty="0" smtClean="0"/>
                        <a:t> on exams?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 stolen anything</a:t>
                      </a:r>
                      <a:r>
                        <a:rPr lang="en-GB" sz="2800" baseline="0" noProof="0" dirty="0" smtClean="0"/>
                        <a:t> from a shop?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 fallen in front</a:t>
                      </a:r>
                      <a:r>
                        <a:rPr lang="en-GB" sz="2800" baseline="0" noProof="0" dirty="0" smtClean="0"/>
                        <a:t> of people?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 found a lot of money?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7" name="Rectángulo 6"/>
          <p:cNvSpPr/>
          <p:nvPr/>
        </p:nvSpPr>
        <p:spPr>
          <a:xfrm>
            <a:off x="8752989" y="-79980"/>
            <a:ext cx="343876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Speaking</a:t>
            </a:r>
            <a:r>
              <a:rPr lang="es-ES" sz="28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&amp; </a:t>
            </a:r>
            <a:r>
              <a:rPr lang="es-ES" sz="28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Writing</a:t>
            </a:r>
            <a:endParaRPr lang="es-ES" sz="2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83699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7528" y="1016"/>
            <a:ext cx="11701272" cy="1205484"/>
          </a:xfrm>
        </p:spPr>
        <p:txBody>
          <a:bodyPr>
            <a:noAutofit/>
          </a:bodyPr>
          <a:lstStyle/>
          <a:p>
            <a:r>
              <a:rPr lang="es-MX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Complete </a:t>
            </a:r>
            <a:r>
              <a:rPr lang="es-MX" sz="44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the</a:t>
            </a:r>
            <a:r>
              <a:rPr lang="es-MX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4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following</a:t>
            </a:r>
            <a:r>
              <a:rPr lang="es-MX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4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sentences</a:t>
            </a:r>
            <a:r>
              <a:rPr lang="es-MX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4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using</a:t>
            </a:r>
            <a:r>
              <a:rPr lang="es-MX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400" b="1" cap="none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</a:t>
            </a:r>
            <a:r>
              <a:rPr lang="es-MX" sz="44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resent</a:t>
            </a:r>
            <a:r>
              <a:rPr lang="es-MX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4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Perfect</a:t>
            </a:r>
            <a:r>
              <a:rPr lang="es-MX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.</a:t>
            </a:r>
            <a:endParaRPr lang="es-MX" sz="4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87528" y="1206500"/>
            <a:ext cx="11701272" cy="605790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I ____________ War and Peace many times. (</a:t>
            </a:r>
            <a:r>
              <a:rPr lang="en-GB" sz="2800" dirty="0" smtClean="0">
                <a:solidFill>
                  <a:srgbClr val="FF0000"/>
                </a:solidFill>
              </a:rPr>
              <a:t>read</a:t>
            </a:r>
            <a:r>
              <a:rPr lang="en-GB" sz="2800" dirty="0" smtClean="0"/>
              <a:t>)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He ____________ the film “The Conjuring 2” ten times. (</a:t>
            </a:r>
            <a:r>
              <a:rPr lang="en-GB" sz="2800" dirty="0" smtClean="0">
                <a:solidFill>
                  <a:srgbClr val="FF0000"/>
                </a:solidFill>
              </a:rPr>
              <a:t>see</a:t>
            </a:r>
            <a:r>
              <a:rPr lang="en-GB" sz="2800" dirty="0" smtClean="0"/>
              <a:t>)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She ____________ too many chocolates this week. (</a:t>
            </a:r>
            <a:r>
              <a:rPr lang="en-GB" sz="2800" dirty="0" smtClean="0">
                <a:solidFill>
                  <a:srgbClr val="FF0000"/>
                </a:solidFill>
              </a:rPr>
              <a:t>eat</a:t>
            </a:r>
            <a:r>
              <a:rPr lang="en-GB" sz="2800" dirty="0" smtClean="0"/>
              <a:t>)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Man ____________ to the moon once. (</a:t>
            </a:r>
            <a:r>
              <a:rPr lang="en-GB" sz="2800" dirty="0" smtClean="0">
                <a:solidFill>
                  <a:srgbClr val="FF0000"/>
                </a:solidFill>
              </a:rPr>
              <a:t>be</a:t>
            </a:r>
            <a:r>
              <a:rPr lang="en-GB" sz="2800" dirty="0" smtClean="0"/>
              <a:t>)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I hope all of you ____________ a lot on the Network. (</a:t>
            </a:r>
            <a:r>
              <a:rPr lang="en-GB" sz="2800" dirty="0" smtClean="0">
                <a:solidFill>
                  <a:srgbClr val="FF0000"/>
                </a:solidFill>
              </a:rPr>
              <a:t>learn</a:t>
            </a:r>
            <a:r>
              <a:rPr lang="en-GB" sz="2800" dirty="0" smtClean="0"/>
              <a:t>)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We ____________ to do the test in the lesson. (</a:t>
            </a:r>
            <a:r>
              <a:rPr lang="en-GB" sz="2800" dirty="0" smtClean="0">
                <a:solidFill>
                  <a:srgbClr val="FF0000"/>
                </a:solidFill>
              </a:rPr>
              <a:t>forget</a:t>
            </a:r>
            <a:r>
              <a:rPr lang="en-GB" sz="2800" dirty="0" smtClean="0"/>
              <a:t>)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No one ____________ on the moon. (</a:t>
            </a:r>
            <a:r>
              <a:rPr lang="en-GB" sz="2800" dirty="0" smtClean="0">
                <a:solidFill>
                  <a:srgbClr val="FF0000"/>
                </a:solidFill>
              </a:rPr>
              <a:t>live</a:t>
            </a:r>
            <a:r>
              <a:rPr lang="en-GB" sz="2800" dirty="0" smtClean="0"/>
              <a:t>)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I ____________ my medicine, but it ____________ a nasty taste in my mouth. (</a:t>
            </a:r>
            <a:r>
              <a:rPr lang="en-GB" sz="2800" dirty="0" smtClean="0">
                <a:solidFill>
                  <a:srgbClr val="FF0000"/>
                </a:solidFill>
              </a:rPr>
              <a:t>take/leave</a:t>
            </a:r>
            <a:r>
              <a:rPr lang="en-GB" sz="2800" dirty="0" smtClean="0"/>
              <a:t>)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I ____________ that they ____________ a new singer. (</a:t>
            </a:r>
            <a:r>
              <a:rPr lang="en-GB" sz="2800" dirty="0" smtClean="0">
                <a:solidFill>
                  <a:srgbClr val="FF0000"/>
                </a:solidFill>
              </a:rPr>
              <a:t>hear/find</a:t>
            </a:r>
            <a:r>
              <a:rPr lang="en-GB" sz="2800" dirty="0" smtClean="0"/>
              <a:t>)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My mother _______________ spaghetti all this week. (</a:t>
            </a:r>
            <a:r>
              <a:rPr lang="en-GB" sz="2800" dirty="0" smtClean="0">
                <a:solidFill>
                  <a:srgbClr val="FF0000"/>
                </a:solidFill>
              </a:rPr>
              <a:t>cook</a:t>
            </a:r>
            <a:r>
              <a:rPr lang="en-GB" sz="2800" dirty="0" smtClean="0"/>
              <a:t>)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574640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200" y="114300"/>
            <a:ext cx="12115800" cy="1325563"/>
          </a:xfrm>
        </p:spPr>
        <p:txBody>
          <a:bodyPr>
            <a:normAutofit/>
          </a:bodyPr>
          <a:lstStyle/>
          <a:p>
            <a:r>
              <a:rPr lang="en-US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Complete the following sentences with the present perfect of the verb in parentheses. </a:t>
            </a:r>
            <a:endParaRPr lang="es-MX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2400" y="1325562"/>
            <a:ext cx="11912600" cy="539591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3000" dirty="0" smtClean="0"/>
              <a:t>Belton </a:t>
            </a:r>
            <a:r>
              <a:rPr lang="en-US" sz="3000" dirty="0"/>
              <a:t>is a small town. Brad Peltry (live) ____has lived___ in Belton all his life. Brad is 58 years old. Brad is married. He (be) ______________ married to Dora for 25 years. They (know) _______________ each other since high school. Brad and Dora have a son. He is a student at a university in Atlanta. He (study) ____________ medicine for three years now. Brad owns the grocery store in town. He (own) ______________ the store for 22 years. He (work) ________________ in the store for 22 years. Something strange has happened this week. Nobody (see) __________________ Brad for four days. His truck (disappear) ________________. Dora doesn’t know where he is. Dora (be) _________________ worried. Brad (have) _______</a:t>
            </a:r>
            <a:r>
              <a:rPr lang="es-MX" sz="3000" dirty="0"/>
              <a:t>_________ </a:t>
            </a:r>
            <a:r>
              <a:rPr lang="es-MX" sz="3000" dirty="0" err="1"/>
              <a:t>money</a:t>
            </a:r>
            <a:r>
              <a:rPr lang="es-MX" sz="3000" dirty="0"/>
              <a:t> </a:t>
            </a:r>
            <a:r>
              <a:rPr lang="es-MX" sz="3000" dirty="0" err="1"/>
              <a:t>problems</a:t>
            </a:r>
            <a:r>
              <a:rPr lang="es-MX" sz="3000" dirty="0"/>
              <a:t> </a:t>
            </a:r>
            <a:r>
              <a:rPr lang="es-MX" sz="3000" dirty="0" err="1"/>
              <a:t>lately</a:t>
            </a:r>
            <a:r>
              <a:rPr lang="es-MX" sz="3000" dirty="0"/>
              <a:t>.</a:t>
            </a:r>
          </a:p>
          <a:p>
            <a:pPr algn="just"/>
            <a:endParaRPr lang="es-MX" sz="3000" dirty="0"/>
          </a:p>
        </p:txBody>
      </p:sp>
    </p:spTree>
    <p:extLst>
      <p:ext uri="{BB962C8B-B14F-4D97-AF65-F5344CB8AC3E}">
        <p14:creationId xmlns:p14="http://schemas.microsoft.com/office/powerpoint/2010/main" val="2900220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7527" y="293116"/>
            <a:ext cx="11701272" cy="811784"/>
          </a:xfrm>
        </p:spPr>
        <p:txBody>
          <a:bodyPr>
            <a:noAutofit/>
          </a:bodyPr>
          <a:lstStyle/>
          <a:p>
            <a:pPr algn="ctr"/>
            <a:r>
              <a:rPr lang="es-MX" sz="480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Write</a:t>
            </a:r>
            <a:r>
              <a:rPr lang="es-MX" sz="480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80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Sentences</a:t>
            </a:r>
            <a:r>
              <a:rPr lang="es-MX" sz="480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80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Using</a:t>
            </a:r>
            <a:r>
              <a:rPr lang="es-MX" sz="480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80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Present</a:t>
            </a:r>
            <a:r>
              <a:rPr lang="es-MX" sz="480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80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Perfect</a:t>
            </a:r>
            <a:r>
              <a:rPr lang="es-MX" sz="480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.</a:t>
            </a:r>
            <a:endParaRPr lang="es-MX" sz="480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1762" y="1104900"/>
            <a:ext cx="7752803" cy="5664200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10835538" y="-79980"/>
            <a:ext cx="135646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Writing</a:t>
            </a:r>
            <a:endParaRPr lang="es-ES" sz="2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24560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Propósito General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es-MX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Inglés 3</a:t>
            </a:r>
          </a:p>
          <a:p>
            <a:pPr algn="just"/>
            <a:endParaRPr lang="es-MX" sz="4000" dirty="0"/>
          </a:p>
          <a:p>
            <a:pPr marL="0" indent="0" algn="just">
              <a:buNone/>
            </a:pPr>
            <a:r>
              <a:rPr lang="es-MX" sz="3800" dirty="0"/>
              <a:t>Interactúa en el idioma inglés de forma oral y escrita, en situaciones sociales o académicas relacionadas con áreas de experiencia que</a:t>
            </a:r>
          </a:p>
          <a:p>
            <a:pPr marL="0" indent="0" algn="just">
              <a:buNone/>
            </a:pPr>
            <a:r>
              <a:rPr lang="es-MX" sz="3800" dirty="0"/>
              <a:t>le son especialmente familiares, para proporcionar información sobre sí mismo u obtener información de las personas que le rodean,</a:t>
            </a:r>
          </a:p>
          <a:p>
            <a:pPr marL="0" indent="0" algn="just">
              <a:buNone/>
            </a:pPr>
            <a:r>
              <a:rPr lang="es-MX" sz="3800" dirty="0"/>
              <a:t>pasatiempos, describir intereses, actividades rutinarias, actividades en progreso, aspectos de su pasado personal y del lugar en donde</a:t>
            </a:r>
          </a:p>
          <a:p>
            <a:pPr marL="0" indent="0" algn="just">
              <a:buNone/>
            </a:pPr>
            <a:r>
              <a:rPr lang="es-MX" sz="3800" dirty="0"/>
              <a:t>vive, eventos recientes, experiencias de vida; así como extraer información de distintas fuentes: visuales, auditivas y audiovisuales.</a:t>
            </a:r>
          </a:p>
        </p:txBody>
      </p:sp>
      <p:sp>
        <p:nvSpPr>
          <p:cNvPr id="6" name="Rectángulo 5">
            <a:hlinkClick r:id="rId3" action="ppaction://hlinksldjump"/>
          </p:cNvPr>
          <p:cNvSpPr/>
          <p:nvPr/>
        </p:nvSpPr>
        <p:spPr>
          <a:xfrm>
            <a:off x="8622783" y="5901790"/>
            <a:ext cx="34676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Continuar</a:t>
            </a:r>
          </a:p>
        </p:txBody>
      </p:sp>
    </p:spTree>
    <p:extLst>
      <p:ext uri="{BB962C8B-B14F-4D97-AF65-F5344CB8AC3E}">
        <p14:creationId xmlns:p14="http://schemas.microsoft.com/office/powerpoint/2010/main" val="702976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MX" sz="7200" dirty="0" err="1" smtClean="0"/>
              <a:t>Already</a:t>
            </a:r>
            <a:r>
              <a:rPr lang="es-MX" sz="7200" dirty="0" smtClean="0"/>
              <a:t> &amp; </a:t>
            </a:r>
            <a:r>
              <a:rPr lang="es-MX" sz="7200" dirty="0" err="1" smtClean="0"/>
              <a:t>YET</a:t>
            </a:r>
            <a:endParaRPr lang="es-MX" sz="7200" dirty="0"/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MX" sz="3200" i="1" dirty="0" err="1" smtClean="0"/>
              <a:t>Things</a:t>
            </a:r>
            <a:r>
              <a:rPr lang="es-MX" sz="3200" i="1" dirty="0" smtClean="0"/>
              <a:t> </a:t>
            </a:r>
            <a:r>
              <a:rPr lang="es-MX" sz="3200" i="1" dirty="0" err="1" smtClean="0"/>
              <a:t>I’ve</a:t>
            </a:r>
            <a:r>
              <a:rPr lang="es-MX" sz="3200" i="1" dirty="0" smtClean="0"/>
              <a:t> done &amp; </a:t>
            </a:r>
            <a:r>
              <a:rPr lang="es-MX" sz="3200" i="1" dirty="0" err="1" smtClean="0"/>
              <a:t>haven’t</a:t>
            </a:r>
            <a:r>
              <a:rPr lang="es-MX" sz="3200" i="1" dirty="0" smtClean="0"/>
              <a:t> done</a:t>
            </a:r>
            <a:endParaRPr lang="es-MX" sz="3200" i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0406" y="4154958"/>
            <a:ext cx="3226988" cy="216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476" y="4154958"/>
            <a:ext cx="3242494" cy="216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1232" y="4154958"/>
            <a:ext cx="3242236" cy="216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Imagen 8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2044" y="6138000"/>
            <a:ext cx="720000" cy="7200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67351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51764" y="152532"/>
            <a:ext cx="9720072" cy="1499616"/>
          </a:xfrm>
        </p:spPr>
        <p:txBody>
          <a:bodyPr/>
          <a:lstStyle/>
          <a:p>
            <a:r>
              <a:rPr lang="en-GB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Already &amp; Yet</a:t>
            </a:r>
            <a:endParaRPr lang="en-GB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79400" y="1804680"/>
            <a:ext cx="10464801" cy="2399616"/>
          </a:xfrm>
        </p:spPr>
        <p:txBody>
          <a:bodyPr>
            <a:normAutofit/>
          </a:bodyPr>
          <a:lstStyle/>
          <a:p>
            <a:r>
              <a:rPr lang="en-GB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Already</a:t>
            </a:r>
          </a:p>
          <a:p>
            <a:r>
              <a:rPr lang="en-GB" sz="4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We use “</a:t>
            </a:r>
            <a:r>
              <a:rPr lang="en-GB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ALREADY</a:t>
            </a:r>
            <a:r>
              <a:rPr lang="en-GB" sz="4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” in </a:t>
            </a:r>
            <a:r>
              <a:rPr lang="en-GB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positive </a:t>
            </a:r>
            <a:r>
              <a:rPr lang="en-GB" sz="4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sentences.</a:t>
            </a:r>
          </a:p>
          <a:p>
            <a:r>
              <a:rPr lang="en-GB" sz="4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Example: I have </a:t>
            </a:r>
            <a:r>
              <a:rPr lang="en-GB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already</a:t>
            </a:r>
            <a:r>
              <a:rPr lang="en-GB" sz="4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ridden a horse.</a:t>
            </a:r>
          </a:p>
          <a:p>
            <a:endParaRPr lang="en-GB" sz="4000" b="1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843" y="599616"/>
            <a:ext cx="2147537" cy="18000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843" y="4509360"/>
            <a:ext cx="1362062" cy="1800000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279400" y="4509360"/>
            <a:ext cx="9448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Yet</a:t>
            </a:r>
          </a:p>
          <a:p>
            <a:r>
              <a:rPr lang="en-GB" sz="40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We use “</a:t>
            </a:r>
            <a:r>
              <a:rPr lang="en-GB" sz="4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YET</a:t>
            </a:r>
            <a:r>
              <a:rPr lang="en-GB" sz="40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” in </a:t>
            </a:r>
            <a:r>
              <a:rPr lang="en-GB" sz="4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negative</a:t>
            </a:r>
            <a:r>
              <a:rPr lang="en-GB" sz="40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sentences.</a:t>
            </a:r>
          </a:p>
          <a:p>
            <a:r>
              <a:rPr lang="en-GB" sz="40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My sister hasn’t played golf </a:t>
            </a:r>
            <a:r>
              <a:rPr lang="en-GB" sz="4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yet</a:t>
            </a:r>
            <a:r>
              <a:rPr lang="en-GB" sz="40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.</a:t>
            </a:r>
          </a:p>
        </p:txBody>
      </p:sp>
      <p:sp>
        <p:nvSpPr>
          <p:cNvPr id="7" name="Rectángulo 6"/>
          <p:cNvSpPr/>
          <p:nvPr/>
        </p:nvSpPr>
        <p:spPr>
          <a:xfrm>
            <a:off x="9982617" y="-92680"/>
            <a:ext cx="222208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Explanation</a:t>
            </a:r>
            <a:endParaRPr lang="es-ES" sz="2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12441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584292"/>
            <a:ext cx="3378200" cy="1510518"/>
          </a:xfrm>
        </p:spPr>
        <p:txBody>
          <a:bodyPr>
            <a:noAutofit/>
          </a:bodyPr>
          <a:lstStyle/>
          <a:p>
            <a:r>
              <a:rPr lang="es-ES" sz="54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ALREADY</a:t>
            </a:r>
            <a:r>
              <a:rPr lang="es-ES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AND </a:t>
            </a:r>
            <a:r>
              <a:rPr lang="es-ES" sz="54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YET</a:t>
            </a:r>
            <a:endParaRPr lang="es-MX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86198" y="680606"/>
            <a:ext cx="8186783" cy="2182810"/>
          </a:xfrm>
        </p:spPr>
        <p:txBody>
          <a:bodyPr>
            <a:normAutofit/>
          </a:bodyPr>
          <a:lstStyle/>
          <a:p>
            <a:pPr marL="109728" indent="0" algn="r">
              <a:buNone/>
            </a:pPr>
            <a:r>
              <a:rPr lang="es-ES" sz="3600" dirty="0" smtClean="0">
                <a:solidFill>
                  <a:srgbClr val="0070C0"/>
                </a:solidFill>
              </a:rPr>
              <a:t>I </a:t>
            </a:r>
            <a:r>
              <a:rPr lang="es-ES" sz="3600" dirty="0" err="1" smtClean="0">
                <a:solidFill>
                  <a:srgbClr val="0070C0"/>
                </a:solidFill>
              </a:rPr>
              <a:t>have</a:t>
            </a:r>
            <a:r>
              <a:rPr lang="es-ES" sz="3600" dirty="0" smtClean="0">
                <a:solidFill>
                  <a:srgbClr val="0070C0"/>
                </a:solidFill>
              </a:rPr>
              <a:t> </a:t>
            </a:r>
            <a:r>
              <a:rPr lang="es-ES" sz="3600" dirty="0" err="1" smtClean="0">
                <a:solidFill>
                  <a:srgbClr val="0070C0"/>
                </a:solidFill>
              </a:rPr>
              <a:t>bought</a:t>
            </a:r>
            <a:r>
              <a:rPr lang="es-ES" sz="3600" dirty="0" smtClean="0">
                <a:solidFill>
                  <a:srgbClr val="0070C0"/>
                </a:solidFill>
              </a:rPr>
              <a:t> a new car.</a:t>
            </a:r>
          </a:p>
          <a:p>
            <a:pPr marL="109728" indent="0" algn="r">
              <a:buNone/>
            </a:pPr>
            <a:r>
              <a:rPr lang="es-ES" sz="3600" dirty="0" smtClean="0">
                <a:solidFill>
                  <a:srgbClr val="0070C0"/>
                </a:solidFill>
              </a:rPr>
              <a:t>I </a:t>
            </a:r>
            <a:r>
              <a:rPr lang="es-ES" sz="3600" dirty="0" err="1" smtClean="0">
                <a:solidFill>
                  <a:srgbClr val="0070C0"/>
                </a:solidFill>
              </a:rPr>
              <a:t>have</a:t>
            </a:r>
            <a:r>
              <a:rPr lang="es-ES" sz="3600" dirty="0" smtClean="0">
                <a:solidFill>
                  <a:srgbClr val="0070C0"/>
                </a:solidFill>
              </a:rPr>
              <a:t> </a:t>
            </a:r>
            <a:r>
              <a:rPr lang="es-ES" sz="3600" b="1" dirty="0" err="1" smtClean="0">
                <a:solidFill>
                  <a:srgbClr val="FF0000"/>
                </a:solidFill>
              </a:rPr>
              <a:t>already</a:t>
            </a:r>
            <a:r>
              <a:rPr lang="es-ES" sz="3600" dirty="0" smtClean="0">
                <a:solidFill>
                  <a:srgbClr val="FF0000"/>
                </a:solidFill>
              </a:rPr>
              <a:t> </a:t>
            </a:r>
            <a:r>
              <a:rPr lang="es-ES" sz="3600" dirty="0" err="1" smtClean="0">
                <a:solidFill>
                  <a:srgbClr val="0070C0"/>
                </a:solidFill>
              </a:rPr>
              <a:t>bought</a:t>
            </a:r>
            <a:r>
              <a:rPr lang="es-ES" sz="3600" dirty="0" smtClean="0">
                <a:solidFill>
                  <a:srgbClr val="0070C0"/>
                </a:solidFill>
              </a:rPr>
              <a:t> a new car.</a:t>
            </a:r>
            <a:endParaRPr lang="es-MX" sz="3600" dirty="0" smtClean="0">
              <a:solidFill>
                <a:srgbClr val="0070C0"/>
              </a:solidFill>
            </a:endParaRPr>
          </a:p>
          <a:p>
            <a:pPr marL="109728" indent="0" algn="r">
              <a:buNone/>
            </a:pPr>
            <a:r>
              <a:rPr lang="es-ES" sz="3600" dirty="0" smtClean="0">
                <a:solidFill>
                  <a:srgbClr val="0070C0"/>
                </a:solidFill>
              </a:rPr>
              <a:t>I </a:t>
            </a:r>
            <a:r>
              <a:rPr lang="es-ES" sz="3600" dirty="0" err="1" smtClean="0">
                <a:solidFill>
                  <a:srgbClr val="00B050"/>
                </a:solidFill>
              </a:rPr>
              <a:t>haven’t</a:t>
            </a:r>
            <a:r>
              <a:rPr lang="es-ES" sz="3600" dirty="0" smtClean="0">
                <a:solidFill>
                  <a:srgbClr val="00B050"/>
                </a:solidFill>
              </a:rPr>
              <a:t> </a:t>
            </a:r>
            <a:r>
              <a:rPr lang="es-ES" sz="3600" dirty="0" err="1">
                <a:solidFill>
                  <a:srgbClr val="0070C0"/>
                </a:solidFill>
              </a:rPr>
              <a:t>bought</a:t>
            </a:r>
            <a:r>
              <a:rPr lang="es-ES" sz="3600" dirty="0">
                <a:solidFill>
                  <a:srgbClr val="0070C0"/>
                </a:solidFill>
              </a:rPr>
              <a:t> a </a:t>
            </a:r>
            <a:r>
              <a:rPr lang="es-ES" sz="3600" dirty="0" smtClean="0">
                <a:solidFill>
                  <a:srgbClr val="0070C0"/>
                </a:solidFill>
              </a:rPr>
              <a:t>new car </a:t>
            </a:r>
            <a:r>
              <a:rPr lang="es-ES" sz="3600" b="1" dirty="0" err="1" smtClean="0">
                <a:solidFill>
                  <a:srgbClr val="FF0000"/>
                </a:solidFill>
              </a:rPr>
              <a:t>yet</a:t>
            </a:r>
            <a:r>
              <a:rPr lang="es-ES" sz="3600" dirty="0" smtClean="0">
                <a:solidFill>
                  <a:srgbClr val="0070C0"/>
                </a:solidFill>
              </a:rPr>
              <a:t>.</a:t>
            </a:r>
            <a:endParaRPr lang="es-MX" sz="3600" dirty="0">
              <a:solidFill>
                <a:srgbClr val="0070C0"/>
              </a:solidFill>
            </a:endParaRPr>
          </a:p>
          <a:p>
            <a:pPr marL="109728" indent="0" algn="r">
              <a:buNone/>
            </a:pPr>
            <a:endParaRPr lang="es-ES" sz="3600" dirty="0" smtClean="0">
              <a:solidFill>
                <a:srgbClr val="0070C0"/>
              </a:solidFill>
            </a:endParaRPr>
          </a:p>
          <a:p>
            <a:pPr marL="109728" indent="0" algn="r">
              <a:buNone/>
            </a:pPr>
            <a:endParaRPr lang="es-ES" sz="3600" dirty="0">
              <a:solidFill>
                <a:srgbClr val="0070C0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4001829" y="4805620"/>
            <a:ext cx="795552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algn="r">
              <a:buNone/>
            </a:pPr>
            <a:r>
              <a:rPr lang="es-ES" sz="3600" dirty="0" err="1">
                <a:solidFill>
                  <a:srgbClr val="0070C0"/>
                </a:solidFill>
              </a:rPr>
              <a:t>They</a:t>
            </a:r>
            <a:r>
              <a:rPr lang="es-ES" sz="3600" dirty="0">
                <a:solidFill>
                  <a:srgbClr val="0070C0"/>
                </a:solidFill>
              </a:rPr>
              <a:t> </a:t>
            </a:r>
            <a:r>
              <a:rPr lang="es-ES" sz="3600" dirty="0" err="1">
                <a:solidFill>
                  <a:srgbClr val="0070C0"/>
                </a:solidFill>
              </a:rPr>
              <a:t>have</a:t>
            </a:r>
            <a:r>
              <a:rPr lang="es-ES" sz="3600" dirty="0">
                <a:solidFill>
                  <a:srgbClr val="0070C0"/>
                </a:solidFill>
              </a:rPr>
              <a:t> won </a:t>
            </a:r>
            <a:r>
              <a:rPr lang="es-ES" sz="3600" dirty="0" err="1">
                <a:solidFill>
                  <a:srgbClr val="0070C0"/>
                </a:solidFill>
              </a:rPr>
              <a:t>the</a:t>
            </a:r>
            <a:r>
              <a:rPr lang="es-ES" sz="3600" dirty="0">
                <a:solidFill>
                  <a:srgbClr val="0070C0"/>
                </a:solidFill>
              </a:rPr>
              <a:t> final.</a:t>
            </a:r>
          </a:p>
          <a:p>
            <a:pPr marL="109728" indent="0" algn="r">
              <a:buNone/>
            </a:pPr>
            <a:r>
              <a:rPr lang="es-ES" sz="3600" dirty="0" err="1">
                <a:solidFill>
                  <a:srgbClr val="0070C0"/>
                </a:solidFill>
              </a:rPr>
              <a:t>They</a:t>
            </a:r>
            <a:r>
              <a:rPr lang="es-ES" sz="3600" dirty="0">
                <a:solidFill>
                  <a:srgbClr val="0070C0"/>
                </a:solidFill>
              </a:rPr>
              <a:t> </a:t>
            </a:r>
            <a:r>
              <a:rPr lang="es-ES" sz="3600" dirty="0" err="1">
                <a:solidFill>
                  <a:srgbClr val="0070C0"/>
                </a:solidFill>
              </a:rPr>
              <a:t>have</a:t>
            </a:r>
            <a:r>
              <a:rPr lang="es-ES" sz="3600" dirty="0">
                <a:solidFill>
                  <a:srgbClr val="0070C0"/>
                </a:solidFill>
              </a:rPr>
              <a:t> </a:t>
            </a:r>
            <a:r>
              <a:rPr lang="es-ES" sz="3600" b="1" dirty="0" err="1">
                <a:solidFill>
                  <a:srgbClr val="FF0000"/>
                </a:solidFill>
              </a:rPr>
              <a:t>already</a:t>
            </a:r>
            <a:r>
              <a:rPr lang="es-ES" sz="3600" dirty="0">
                <a:solidFill>
                  <a:srgbClr val="FF0000"/>
                </a:solidFill>
              </a:rPr>
              <a:t> </a:t>
            </a:r>
            <a:r>
              <a:rPr lang="es-ES" sz="3600" dirty="0">
                <a:solidFill>
                  <a:srgbClr val="0070C0"/>
                </a:solidFill>
              </a:rPr>
              <a:t>won </a:t>
            </a:r>
            <a:r>
              <a:rPr lang="es-ES" sz="3600" dirty="0" err="1">
                <a:solidFill>
                  <a:srgbClr val="0070C0"/>
                </a:solidFill>
              </a:rPr>
              <a:t>the</a:t>
            </a:r>
            <a:r>
              <a:rPr lang="es-ES" sz="3600" dirty="0">
                <a:solidFill>
                  <a:srgbClr val="0070C0"/>
                </a:solidFill>
              </a:rPr>
              <a:t> final.</a:t>
            </a:r>
          </a:p>
          <a:p>
            <a:pPr marL="109728" indent="0" algn="r">
              <a:buNone/>
            </a:pPr>
            <a:r>
              <a:rPr lang="es-ES" sz="3600" dirty="0" err="1">
                <a:solidFill>
                  <a:srgbClr val="0070C0"/>
                </a:solidFill>
              </a:rPr>
              <a:t>They</a:t>
            </a:r>
            <a:r>
              <a:rPr lang="es-ES" sz="3600" dirty="0">
                <a:solidFill>
                  <a:srgbClr val="0070C0"/>
                </a:solidFill>
              </a:rPr>
              <a:t> </a:t>
            </a:r>
            <a:r>
              <a:rPr lang="es-ES" sz="3600" dirty="0" err="1">
                <a:solidFill>
                  <a:srgbClr val="00B050"/>
                </a:solidFill>
              </a:rPr>
              <a:t>haven’t</a:t>
            </a:r>
            <a:r>
              <a:rPr lang="es-ES" sz="3600" dirty="0">
                <a:solidFill>
                  <a:srgbClr val="00B050"/>
                </a:solidFill>
              </a:rPr>
              <a:t> </a:t>
            </a:r>
            <a:r>
              <a:rPr lang="es-ES" sz="3600" dirty="0">
                <a:solidFill>
                  <a:srgbClr val="0070C0"/>
                </a:solidFill>
              </a:rPr>
              <a:t>won </a:t>
            </a:r>
            <a:r>
              <a:rPr lang="es-ES" sz="3600" dirty="0" err="1">
                <a:solidFill>
                  <a:srgbClr val="0070C0"/>
                </a:solidFill>
              </a:rPr>
              <a:t>the</a:t>
            </a:r>
            <a:r>
              <a:rPr lang="es-ES" sz="3600" dirty="0">
                <a:solidFill>
                  <a:srgbClr val="0070C0"/>
                </a:solidFill>
              </a:rPr>
              <a:t> final </a:t>
            </a:r>
            <a:r>
              <a:rPr lang="es-ES" sz="3600" b="1" dirty="0" err="1">
                <a:solidFill>
                  <a:srgbClr val="FF0000"/>
                </a:solidFill>
              </a:rPr>
              <a:t>yet</a:t>
            </a:r>
            <a:r>
              <a:rPr lang="es-ES" sz="3600" dirty="0">
                <a:solidFill>
                  <a:srgbClr val="0070C0"/>
                </a:solidFill>
              </a:rPr>
              <a:t>.</a:t>
            </a:r>
            <a:endParaRPr lang="es-MX" sz="3600" dirty="0">
              <a:solidFill>
                <a:srgbClr val="0070C0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27000" y="2865322"/>
            <a:ext cx="8686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>
              <a:buNone/>
            </a:pPr>
            <a:r>
              <a:rPr lang="es-ES" sz="3600" dirty="0" err="1">
                <a:solidFill>
                  <a:srgbClr val="0070C0"/>
                </a:solidFill>
              </a:rPr>
              <a:t>Maria</a:t>
            </a:r>
            <a:r>
              <a:rPr lang="es-ES" sz="3600" dirty="0">
                <a:solidFill>
                  <a:srgbClr val="0070C0"/>
                </a:solidFill>
              </a:rPr>
              <a:t> has </a:t>
            </a:r>
            <a:r>
              <a:rPr lang="es-ES" sz="3600" dirty="0" err="1">
                <a:solidFill>
                  <a:srgbClr val="0070C0"/>
                </a:solidFill>
              </a:rPr>
              <a:t>met</a:t>
            </a:r>
            <a:r>
              <a:rPr lang="es-ES" sz="3600" dirty="0">
                <a:solidFill>
                  <a:srgbClr val="0070C0"/>
                </a:solidFill>
              </a:rPr>
              <a:t> </a:t>
            </a:r>
            <a:r>
              <a:rPr lang="es-ES" sz="3600" dirty="0" err="1">
                <a:solidFill>
                  <a:srgbClr val="0070C0"/>
                </a:solidFill>
              </a:rPr>
              <a:t>her</a:t>
            </a:r>
            <a:r>
              <a:rPr lang="es-ES" sz="3600" dirty="0">
                <a:solidFill>
                  <a:srgbClr val="0070C0"/>
                </a:solidFill>
              </a:rPr>
              <a:t> true </a:t>
            </a:r>
            <a:r>
              <a:rPr lang="es-ES" sz="3600" dirty="0" err="1">
                <a:solidFill>
                  <a:srgbClr val="0070C0"/>
                </a:solidFill>
              </a:rPr>
              <a:t>love</a:t>
            </a:r>
            <a:r>
              <a:rPr lang="es-ES" sz="3600" dirty="0">
                <a:solidFill>
                  <a:srgbClr val="0070C0"/>
                </a:solidFill>
              </a:rPr>
              <a:t>.</a:t>
            </a:r>
          </a:p>
          <a:p>
            <a:pPr marL="109728" indent="0">
              <a:buNone/>
            </a:pPr>
            <a:r>
              <a:rPr lang="es-ES" sz="3600" dirty="0" err="1">
                <a:solidFill>
                  <a:srgbClr val="0070C0"/>
                </a:solidFill>
              </a:rPr>
              <a:t>Maria</a:t>
            </a:r>
            <a:r>
              <a:rPr lang="es-ES" sz="3600" dirty="0">
                <a:solidFill>
                  <a:srgbClr val="0070C0"/>
                </a:solidFill>
              </a:rPr>
              <a:t> has </a:t>
            </a:r>
            <a:r>
              <a:rPr lang="es-ES" sz="3600" b="1" dirty="0" err="1">
                <a:solidFill>
                  <a:srgbClr val="FF0000"/>
                </a:solidFill>
              </a:rPr>
              <a:t>already</a:t>
            </a:r>
            <a:r>
              <a:rPr lang="es-ES" sz="3600" dirty="0">
                <a:solidFill>
                  <a:srgbClr val="FF0000"/>
                </a:solidFill>
              </a:rPr>
              <a:t> </a:t>
            </a:r>
            <a:r>
              <a:rPr lang="es-ES" sz="3600" dirty="0" err="1">
                <a:solidFill>
                  <a:srgbClr val="0070C0"/>
                </a:solidFill>
              </a:rPr>
              <a:t>met</a:t>
            </a:r>
            <a:r>
              <a:rPr lang="es-ES" sz="3600" dirty="0">
                <a:solidFill>
                  <a:srgbClr val="0070C0"/>
                </a:solidFill>
              </a:rPr>
              <a:t> </a:t>
            </a:r>
            <a:r>
              <a:rPr lang="es-ES" sz="3600" dirty="0" err="1">
                <a:solidFill>
                  <a:srgbClr val="0070C0"/>
                </a:solidFill>
              </a:rPr>
              <a:t>her</a:t>
            </a:r>
            <a:r>
              <a:rPr lang="es-ES" sz="3600" dirty="0">
                <a:solidFill>
                  <a:srgbClr val="0070C0"/>
                </a:solidFill>
              </a:rPr>
              <a:t> true </a:t>
            </a:r>
            <a:r>
              <a:rPr lang="es-ES" sz="3600" dirty="0" err="1">
                <a:solidFill>
                  <a:srgbClr val="0070C0"/>
                </a:solidFill>
              </a:rPr>
              <a:t>love</a:t>
            </a:r>
            <a:r>
              <a:rPr lang="es-ES" sz="3600" dirty="0">
                <a:solidFill>
                  <a:srgbClr val="0070C0"/>
                </a:solidFill>
              </a:rPr>
              <a:t>.</a:t>
            </a:r>
          </a:p>
          <a:p>
            <a:pPr marL="109728" indent="0">
              <a:buNone/>
            </a:pPr>
            <a:r>
              <a:rPr lang="es-ES" sz="3600" dirty="0" err="1">
                <a:solidFill>
                  <a:srgbClr val="0070C0"/>
                </a:solidFill>
              </a:rPr>
              <a:t>Maria</a:t>
            </a:r>
            <a:r>
              <a:rPr lang="es-ES" sz="3600" dirty="0">
                <a:solidFill>
                  <a:srgbClr val="0070C0"/>
                </a:solidFill>
              </a:rPr>
              <a:t> </a:t>
            </a:r>
            <a:r>
              <a:rPr lang="es-ES" sz="3600" dirty="0" err="1">
                <a:solidFill>
                  <a:srgbClr val="00B050"/>
                </a:solidFill>
              </a:rPr>
              <a:t>hasn’t</a:t>
            </a:r>
            <a:r>
              <a:rPr lang="es-ES" sz="3600" dirty="0">
                <a:solidFill>
                  <a:srgbClr val="00B050"/>
                </a:solidFill>
              </a:rPr>
              <a:t> </a:t>
            </a:r>
            <a:r>
              <a:rPr lang="es-ES" sz="3600" dirty="0" err="1">
                <a:solidFill>
                  <a:srgbClr val="0070C0"/>
                </a:solidFill>
              </a:rPr>
              <a:t>met</a:t>
            </a:r>
            <a:r>
              <a:rPr lang="es-ES" sz="3600" dirty="0">
                <a:solidFill>
                  <a:srgbClr val="0070C0"/>
                </a:solidFill>
              </a:rPr>
              <a:t> </a:t>
            </a:r>
            <a:r>
              <a:rPr lang="es-ES" sz="3600" dirty="0" err="1">
                <a:solidFill>
                  <a:srgbClr val="0070C0"/>
                </a:solidFill>
              </a:rPr>
              <a:t>her</a:t>
            </a:r>
            <a:r>
              <a:rPr lang="es-ES" sz="3600" dirty="0">
                <a:solidFill>
                  <a:srgbClr val="0070C0"/>
                </a:solidFill>
              </a:rPr>
              <a:t> true </a:t>
            </a:r>
            <a:r>
              <a:rPr lang="es-ES" sz="3600" dirty="0" err="1">
                <a:solidFill>
                  <a:srgbClr val="0070C0"/>
                </a:solidFill>
              </a:rPr>
              <a:t>love</a:t>
            </a:r>
            <a:r>
              <a:rPr lang="es-ES" sz="3600" dirty="0">
                <a:solidFill>
                  <a:srgbClr val="0070C0"/>
                </a:solidFill>
              </a:rPr>
              <a:t> </a:t>
            </a:r>
            <a:r>
              <a:rPr lang="es-ES" sz="3600" b="1" dirty="0" err="1">
                <a:solidFill>
                  <a:srgbClr val="FF0000"/>
                </a:solidFill>
              </a:rPr>
              <a:t>yet</a:t>
            </a:r>
            <a:r>
              <a:rPr lang="es-ES" sz="3600" dirty="0">
                <a:solidFill>
                  <a:srgbClr val="0070C0"/>
                </a:solidFill>
              </a:rPr>
              <a:t>.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4900" y="259551"/>
            <a:ext cx="2511628" cy="10800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8563" y="5121564"/>
            <a:ext cx="1379273" cy="1465752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0773" y="2817742"/>
            <a:ext cx="1800000" cy="1800000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9982617" y="-92680"/>
            <a:ext cx="222208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Explanation</a:t>
            </a:r>
            <a:endParaRPr lang="es-ES" sz="2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85466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1614" y="270109"/>
            <a:ext cx="11555886" cy="647586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200" dirty="0" err="1" smtClean="0"/>
              <a:t>Write</a:t>
            </a:r>
            <a:r>
              <a:rPr lang="es-MX" sz="3200" dirty="0" smtClean="0"/>
              <a:t> 5 </a:t>
            </a:r>
            <a:r>
              <a:rPr lang="es-MX" sz="3200" dirty="0" err="1" smtClean="0"/>
              <a:t>things</a:t>
            </a:r>
            <a:r>
              <a:rPr lang="es-MX" sz="3200" dirty="0" smtClean="0"/>
              <a:t> </a:t>
            </a:r>
            <a:r>
              <a:rPr lang="es-MX" sz="3200" dirty="0" err="1" smtClean="0"/>
              <a:t>that</a:t>
            </a:r>
            <a:r>
              <a:rPr lang="es-MX" sz="3200" dirty="0" smtClean="0"/>
              <a:t> </a:t>
            </a:r>
            <a:r>
              <a:rPr lang="es-MX" sz="3200" dirty="0" err="1" smtClean="0"/>
              <a:t>you</a:t>
            </a:r>
            <a:r>
              <a:rPr lang="es-MX" sz="3200" dirty="0" smtClean="0"/>
              <a:t> </a:t>
            </a:r>
            <a:r>
              <a:rPr lang="es-MX" sz="3200" b="1" dirty="0" err="1" smtClean="0">
                <a:solidFill>
                  <a:srgbClr val="00B050"/>
                </a:solidFill>
              </a:rPr>
              <a:t>have</a:t>
            </a:r>
            <a:r>
              <a:rPr lang="es-MX" sz="3200" b="1" dirty="0" smtClean="0">
                <a:solidFill>
                  <a:srgbClr val="00B050"/>
                </a:solidFill>
              </a:rPr>
              <a:t> </a:t>
            </a:r>
            <a:r>
              <a:rPr lang="es-MX" sz="3200" b="1" dirty="0" err="1" smtClean="0">
                <a:solidFill>
                  <a:srgbClr val="FF0000"/>
                </a:solidFill>
              </a:rPr>
              <a:t>ALREADY</a:t>
            </a:r>
            <a:r>
              <a:rPr lang="es-MX" sz="3200" b="1" dirty="0" smtClean="0">
                <a:solidFill>
                  <a:srgbClr val="FF0000"/>
                </a:solidFill>
              </a:rPr>
              <a:t> </a:t>
            </a:r>
            <a:r>
              <a:rPr lang="es-MX" sz="3200" dirty="0" smtClean="0"/>
              <a:t>done.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200" dirty="0" smtClean="0"/>
              <a:t>1. I </a:t>
            </a:r>
            <a:r>
              <a:rPr lang="es-MX" sz="3200" dirty="0" err="1" smtClean="0">
                <a:solidFill>
                  <a:srgbClr val="00B050"/>
                </a:solidFill>
              </a:rPr>
              <a:t>have</a:t>
            </a:r>
            <a:r>
              <a:rPr lang="es-MX" sz="3200" dirty="0" smtClean="0">
                <a:solidFill>
                  <a:srgbClr val="00B050"/>
                </a:solidFill>
              </a:rPr>
              <a:t> </a:t>
            </a:r>
            <a:r>
              <a:rPr lang="es-MX" sz="3200" dirty="0" err="1" smtClean="0">
                <a:solidFill>
                  <a:srgbClr val="FF0000"/>
                </a:solidFill>
              </a:rPr>
              <a:t>already</a:t>
            </a:r>
            <a:r>
              <a:rPr lang="es-MX" sz="3200" dirty="0" smtClean="0">
                <a:solidFill>
                  <a:srgbClr val="FF0000"/>
                </a:solidFill>
              </a:rPr>
              <a:t> </a:t>
            </a:r>
            <a:r>
              <a:rPr lang="es-MX" sz="3200" dirty="0" smtClean="0"/>
              <a:t>________________________________.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200" dirty="0" smtClean="0"/>
              <a:t>2. ____________________________________________.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200" dirty="0" smtClean="0"/>
              <a:t>3. ____________________________________________.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200" dirty="0" smtClean="0"/>
              <a:t>4. ____________________________________________.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200" dirty="0" smtClean="0"/>
              <a:t>5. ____________________________________________.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s-MX" sz="32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200" dirty="0" err="1" smtClean="0"/>
              <a:t>Write</a:t>
            </a:r>
            <a:r>
              <a:rPr lang="es-MX" sz="3200" dirty="0" smtClean="0"/>
              <a:t> 5 </a:t>
            </a:r>
            <a:r>
              <a:rPr lang="es-MX" sz="3200" dirty="0" err="1" smtClean="0"/>
              <a:t>things</a:t>
            </a:r>
            <a:r>
              <a:rPr lang="es-MX" sz="3200" dirty="0" smtClean="0"/>
              <a:t> </a:t>
            </a:r>
            <a:r>
              <a:rPr lang="es-MX" sz="3200" dirty="0" err="1" smtClean="0"/>
              <a:t>that</a:t>
            </a:r>
            <a:r>
              <a:rPr lang="es-MX" sz="3200" dirty="0" smtClean="0"/>
              <a:t> </a:t>
            </a:r>
            <a:r>
              <a:rPr lang="es-MX" sz="3200" dirty="0" err="1" smtClean="0"/>
              <a:t>you</a:t>
            </a:r>
            <a:r>
              <a:rPr lang="es-MX" sz="3200" dirty="0" smtClean="0"/>
              <a:t> </a:t>
            </a:r>
            <a:r>
              <a:rPr lang="es-MX" sz="3200" b="1" dirty="0" err="1" smtClean="0">
                <a:solidFill>
                  <a:srgbClr val="00B050"/>
                </a:solidFill>
              </a:rPr>
              <a:t>haven’t</a:t>
            </a:r>
            <a:r>
              <a:rPr lang="es-MX" sz="3200" dirty="0" smtClean="0">
                <a:solidFill>
                  <a:srgbClr val="00B050"/>
                </a:solidFill>
              </a:rPr>
              <a:t> </a:t>
            </a:r>
            <a:r>
              <a:rPr lang="es-MX" sz="3200" dirty="0" smtClean="0"/>
              <a:t>done </a:t>
            </a:r>
            <a:r>
              <a:rPr lang="es-MX" sz="3200" b="1" dirty="0" err="1" smtClean="0">
                <a:solidFill>
                  <a:srgbClr val="FF0000"/>
                </a:solidFill>
              </a:rPr>
              <a:t>YET</a:t>
            </a:r>
            <a:r>
              <a:rPr lang="es-MX" sz="3200" dirty="0" smtClean="0"/>
              <a:t>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200" dirty="0"/>
              <a:t>1. I</a:t>
            </a:r>
            <a:r>
              <a:rPr lang="es-MX" sz="3200" dirty="0" smtClean="0"/>
              <a:t> </a:t>
            </a:r>
            <a:r>
              <a:rPr lang="es-MX" sz="3200" dirty="0" err="1" smtClean="0">
                <a:solidFill>
                  <a:srgbClr val="00B050"/>
                </a:solidFill>
              </a:rPr>
              <a:t>haven’t</a:t>
            </a:r>
            <a:r>
              <a:rPr lang="es-MX" sz="3200" dirty="0" smtClean="0">
                <a:solidFill>
                  <a:srgbClr val="00B050"/>
                </a:solidFill>
              </a:rPr>
              <a:t> </a:t>
            </a:r>
            <a:r>
              <a:rPr lang="es-MX" sz="3200" dirty="0" smtClean="0"/>
              <a:t>__________________________________ </a:t>
            </a:r>
            <a:r>
              <a:rPr lang="es-MX" sz="3200" dirty="0" err="1" smtClean="0">
                <a:solidFill>
                  <a:srgbClr val="FF0000"/>
                </a:solidFill>
              </a:rPr>
              <a:t>yet</a:t>
            </a:r>
            <a:r>
              <a:rPr lang="es-MX" sz="3200" dirty="0" smtClean="0"/>
              <a:t>.</a:t>
            </a:r>
            <a:endParaRPr lang="es-MX" sz="32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200" dirty="0"/>
              <a:t>2. ____________________________________________.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200" dirty="0"/>
              <a:t>3. ____________________________________________.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200" dirty="0"/>
              <a:t>4. ____________________________________________.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200" dirty="0"/>
              <a:t>5. ____________________________________________.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s-MX" sz="32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5100" y="5022376"/>
            <a:ext cx="1260000" cy="10800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5612" y="1591769"/>
            <a:ext cx="1980152" cy="1080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0835538" y="-105380"/>
            <a:ext cx="135646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Writing</a:t>
            </a:r>
            <a:endParaRPr lang="es-ES" sz="2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0500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232009"/>
            <a:ext cx="12228986" cy="647586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8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Tell</a:t>
            </a:r>
            <a:r>
              <a:rPr lang="es-MX" sz="3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me </a:t>
            </a:r>
            <a:r>
              <a:rPr lang="es-MX" sz="38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one</a:t>
            </a:r>
            <a:r>
              <a:rPr lang="es-MX" sz="3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38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thing</a:t>
            </a:r>
            <a:r>
              <a:rPr lang="es-MX" sz="3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38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that</a:t>
            </a:r>
            <a:r>
              <a:rPr lang="es-MX" sz="3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38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you</a:t>
            </a:r>
            <a:r>
              <a:rPr lang="es-MX" sz="3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38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have</a:t>
            </a:r>
            <a:r>
              <a:rPr lang="es-MX" sz="3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38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already</a:t>
            </a:r>
            <a:r>
              <a:rPr lang="es-MX" sz="3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done.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200" dirty="0" smtClean="0"/>
              <a:t>1. Mario </a:t>
            </a:r>
            <a:r>
              <a:rPr lang="es-MX" sz="3200" dirty="0" smtClean="0">
                <a:solidFill>
                  <a:srgbClr val="00B050"/>
                </a:solidFill>
              </a:rPr>
              <a:t>has</a:t>
            </a:r>
            <a:r>
              <a:rPr lang="es-MX" sz="3200" dirty="0" smtClean="0"/>
              <a:t> </a:t>
            </a:r>
            <a:r>
              <a:rPr lang="es-MX" sz="3200" dirty="0" err="1" smtClean="0">
                <a:solidFill>
                  <a:srgbClr val="FF0000"/>
                </a:solidFill>
              </a:rPr>
              <a:t>already</a:t>
            </a:r>
            <a:r>
              <a:rPr lang="es-MX" sz="3200" dirty="0" smtClean="0"/>
              <a:t>_____________________________.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200" dirty="0" smtClean="0"/>
              <a:t>2. Jessica </a:t>
            </a:r>
            <a:r>
              <a:rPr lang="es-MX" sz="3200" dirty="0">
                <a:solidFill>
                  <a:srgbClr val="00B050"/>
                </a:solidFill>
              </a:rPr>
              <a:t>has</a:t>
            </a:r>
            <a:r>
              <a:rPr lang="es-MX" sz="3200" dirty="0" smtClean="0"/>
              <a:t> </a:t>
            </a:r>
            <a:r>
              <a:rPr lang="es-MX" sz="3200" dirty="0" err="1">
                <a:solidFill>
                  <a:srgbClr val="FF0000"/>
                </a:solidFill>
              </a:rPr>
              <a:t>already</a:t>
            </a:r>
            <a:r>
              <a:rPr lang="es-MX" sz="3200" dirty="0">
                <a:solidFill>
                  <a:srgbClr val="FF0000"/>
                </a:solidFill>
              </a:rPr>
              <a:t> </a:t>
            </a:r>
            <a:r>
              <a:rPr lang="es-MX" sz="3200" dirty="0" smtClean="0"/>
              <a:t>____________________________.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200" dirty="0" smtClean="0"/>
              <a:t>3. Stella </a:t>
            </a:r>
            <a:r>
              <a:rPr lang="es-MX" sz="3200" dirty="0">
                <a:solidFill>
                  <a:srgbClr val="00B050"/>
                </a:solidFill>
              </a:rPr>
              <a:t>has</a:t>
            </a:r>
            <a:r>
              <a:rPr lang="es-MX" sz="3200" dirty="0" smtClean="0"/>
              <a:t> </a:t>
            </a:r>
            <a:r>
              <a:rPr lang="es-MX" sz="3200" dirty="0" err="1">
                <a:solidFill>
                  <a:srgbClr val="FF0000"/>
                </a:solidFill>
              </a:rPr>
              <a:t>already</a:t>
            </a:r>
            <a:r>
              <a:rPr lang="es-MX" sz="3200" dirty="0"/>
              <a:t> </a:t>
            </a:r>
            <a:r>
              <a:rPr lang="es-MX" sz="3200" dirty="0" smtClean="0"/>
              <a:t>_____________________________.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200" dirty="0" smtClean="0"/>
              <a:t>4. Anna </a:t>
            </a:r>
            <a:r>
              <a:rPr lang="es-MX" sz="3200" dirty="0">
                <a:solidFill>
                  <a:srgbClr val="00B050"/>
                </a:solidFill>
              </a:rPr>
              <a:t>has</a:t>
            </a:r>
            <a:r>
              <a:rPr lang="es-MX" sz="3200" dirty="0" smtClean="0"/>
              <a:t> </a:t>
            </a:r>
            <a:r>
              <a:rPr lang="es-MX" sz="3200" dirty="0" err="1">
                <a:solidFill>
                  <a:srgbClr val="FF0000"/>
                </a:solidFill>
              </a:rPr>
              <a:t>already</a:t>
            </a:r>
            <a:r>
              <a:rPr lang="es-MX" sz="3200" dirty="0"/>
              <a:t> </a:t>
            </a:r>
            <a:r>
              <a:rPr lang="es-MX" sz="3200" dirty="0" smtClean="0"/>
              <a:t>_____________________________.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200" dirty="0" smtClean="0"/>
              <a:t>5. Joseph </a:t>
            </a:r>
            <a:r>
              <a:rPr lang="es-MX" sz="3200" dirty="0">
                <a:solidFill>
                  <a:srgbClr val="00B050"/>
                </a:solidFill>
              </a:rPr>
              <a:t>has</a:t>
            </a:r>
            <a:r>
              <a:rPr lang="es-MX" sz="3200" dirty="0" smtClean="0"/>
              <a:t> </a:t>
            </a:r>
            <a:r>
              <a:rPr lang="es-MX" sz="3200" dirty="0" err="1">
                <a:solidFill>
                  <a:srgbClr val="FF0000"/>
                </a:solidFill>
              </a:rPr>
              <a:t>already</a:t>
            </a:r>
            <a:r>
              <a:rPr lang="es-MX" sz="3200" dirty="0"/>
              <a:t> </a:t>
            </a:r>
            <a:r>
              <a:rPr lang="es-MX" sz="3200" dirty="0" smtClean="0"/>
              <a:t>____________________________.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s-MX" sz="32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40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Tell</a:t>
            </a:r>
            <a:r>
              <a:rPr lang="es-MX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me </a:t>
            </a:r>
            <a:r>
              <a:rPr lang="es-MX" sz="40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one</a:t>
            </a:r>
            <a:r>
              <a:rPr lang="es-MX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0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thing</a:t>
            </a:r>
            <a:r>
              <a:rPr lang="es-MX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0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that</a:t>
            </a:r>
            <a:r>
              <a:rPr lang="es-MX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0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you</a:t>
            </a:r>
            <a:r>
              <a:rPr lang="es-MX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0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haven’t</a:t>
            </a:r>
            <a:r>
              <a:rPr lang="es-MX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done </a:t>
            </a:r>
            <a:r>
              <a:rPr lang="es-MX" sz="40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yet</a:t>
            </a:r>
            <a:r>
              <a:rPr lang="es-MX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200" dirty="0"/>
              <a:t>1. </a:t>
            </a:r>
            <a:r>
              <a:rPr lang="es-MX" sz="3200" dirty="0" smtClean="0"/>
              <a:t>Melissa </a:t>
            </a:r>
            <a:r>
              <a:rPr lang="es-MX" sz="3200" dirty="0">
                <a:solidFill>
                  <a:srgbClr val="00B050"/>
                </a:solidFill>
              </a:rPr>
              <a:t>hasn’t</a:t>
            </a:r>
            <a:r>
              <a:rPr lang="es-MX" sz="3200" dirty="0" smtClean="0"/>
              <a:t>______________________________</a:t>
            </a:r>
            <a:r>
              <a:rPr lang="es-MX" sz="3200" dirty="0" err="1">
                <a:solidFill>
                  <a:srgbClr val="FF0000"/>
                </a:solidFill>
              </a:rPr>
              <a:t>yet</a:t>
            </a:r>
            <a:r>
              <a:rPr lang="es-MX" sz="3200" dirty="0" smtClean="0"/>
              <a:t>.</a:t>
            </a:r>
            <a:endParaRPr lang="es-MX" sz="32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200" dirty="0"/>
              <a:t>2. </a:t>
            </a:r>
            <a:r>
              <a:rPr lang="es-MX" sz="3200" dirty="0" err="1" smtClean="0"/>
              <a:t>Tanya</a:t>
            </a:r>
            <a:r>
              <a:rPr lang="es-MX" sz="3200" dirty="0" smtClean="0"/>
              <a:t> </a:t>
            </a:r>
            <a:r>
              <a:rPr lang="es-MX" sz="3200" dirty="0" err="1">
                <a:solidFill>
                  <a:srgbClr val="00B050"/>
                </a:solidFill>
              </a:rPr>
              <a:t>hasn’t</a:t>
            </a:r>
            <a:r>
              <a:rPr lang="es-MX" sz="3200" dirty="0" smtClean="0"/>
              <a:t> _______________________________</a:t>
            </a:r>
            <a:r>
              <a:rPr lang="es-MX" sz="3200" dirty="0" err="1">
                <a:solidFill>
                  <a:srgbClr val="FF0000"/>
                </a:solidFill>
              </a:rPr>
              <a:t>yet</a:t>
            </a:r>
            <a:r>
              <a:rPr lang="es-MX" sz="3200" dirty="0" smtClean="0"/>
              <a:t>.</a:t>
            </a:r>
            <a:endParaRPr lang="es-MX" sz="32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200" dirty="0"/>
              <a:t>3. </a:t>
            </a:r>
            <a:r>
              <a:rPr lang="es-MX" sz="3200" dirty="0" smtClean="0"/>
              <a:t>Pedro </a:t>
            </a:r>
            <a:r>
              <a:rPr lang="es-MX" sz="3200" dirty="0" err="1">
                <a:solidFill>
                  <a:srgbClr val="00B050"/>
                </a:solidFill>
              </a:rPr>
              <a:t>hasn’t</a:t>
            </a:r>
            <a:r>
              <a:rPr lang="es-MX" sz="3200" dirty="0" smtClean="0"/>
              <a:t> _______________________________</a:t>
            </a:r>
            <a:r>
              <a:rPr lang="es-MX" sz="3200" dirty="0" err="1">
                <a:solidFill>
                  <a:srgbClr val="FF0000"/>
                </a:solidFill>
              </a:rPr>
              <a:t>yet</a:t>
            </a:r>
            <a:r>
              <a:rPr lang="es-MX" sz="3200" dirty="0" smtClean="0"/>
              <a:t>.</a:t>
            </a:r>
            <a:endParaRPr lang="es-MX" sz="32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200" dirty="0"/>
              <a:t>4. </a:t>
            </a:r>
            <a:r>
              <a:rPr lang="es-MX" sz="3200" dirty="0" smtClean="0"/>
              <a:t>Lucy </a:t>
            </a:r>
            <a:r>
              <a:rPr lang="es-MX" sz="3200" dirty="0" err="1">
                <a:solidFill>
                  <a:srgbClr val="00B050"/>
                </a:solidFill>
              </a:rPr>
              <a:t>hasn’t</a:t>
            </a:r>
            <a:r>
              <a:rPr lang="es-MX" sz="3200" dirty="0" smtClean="0"/>
              <a:t> ________________________________</a:t>
            </a:r>
            <a:r>
              <a:rPr lang="es-MX" sz="3200" dirty="0" err="1">
                <a:solidFill>
                  <a:srgbClr val="FF0000"/>
                </a:solidFill>
              </a:rPr>
              <a:t>yet</a:t>
            </a:r>
            <a:r>
              <a:rPr lang="es-MX" sz="3200" dirty="0" smtClean="0"/>
              <a:t>.</a:t>
            </a:r>
            <a:endParaRPr lang="es-MX" sz="32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200" dirty="0"/>
              <a:t>5. </a:t>
            </a:r>
            <a:r>
              <a:rPr lang="es-MX" sz="3200" dirty="0" err="1" smtClean="0"/>
              <a:t>Dave</a:t>
            </a:r>
            <a:r>
              <a:rPr lang="es-MX" sz="3200" dirty="0" smtClean="0"/>
              <a:t> </a:t>
            </a:r>
            <a:r>
              <a:rPr lang="es-MX" sz="3200" dirty="0" err="1">
                <a:solidFill>
                  <a:srgbClr val="00B050"/>
                </a:solidFill>
              </a:rPr>
              <a:t>hasn’t</a:t>
            </a:r>
            <a:r>
              <a:rPr lang="es-MX" sz="3200" dirty="0" smtClean="0"/>
              <a:t> _______________________________</a:t>
            </a:r>
            <a:r>
              <a:rPr lang="es-MX" sz="3200" dirty="0" err="1">
                <a:solidFill>
                  <a:srgbClr val="FF0000"/>
                </a:solidFill>
              </a:rPr>
              <a:t>yet</a:t>
            </a:r>
            <a:r>
              <a:rPr lang="es-MX" sz="3200" dirty="0" smtClean="0"/>
              <a:t>.</a:t>
            </a:r>
            <a:endParaRPr lang="es-MX" sz="32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s-MX" sz="32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6393" y="4882676"/>
            <a:ext cx="1260000" cy="10800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7112" y="1701799"/>
            <a:ext cx="1359281" cy="741369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0835538" y="-105380"/>
            <a:ext cx="135646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Writing</a:t>
            </a:r>
            <a:endParaRPr lang="es-ES" sz="2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9117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533401"/>
            <a:ext cx="12191999" cy="792162"/>
          </a:xfrm>
        </p:spPr>
        <p:txBody>
          <a:bodyPr>
            <a:noAutofit/>
          </a:bodyPr>
          <a:lstStyle/>
          <a:p>
            <a:r>
              <a:rPr lang="en-US" sz="380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Rewrite the sentences </a:t>
            </a:r>
            <a:r>
              <a:rPr lang="en-US" sz="380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adding: Already &amp; Yet</a:t>
            </a:r>
            <a:endParaRPr lang="es-MX" sz="380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4300" y="1325562"/>
            <a:ext cx="12077700" cy="4887347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1</a:t>
            </a:r>
            <a:r>
              <a:rPr lang="en-US" dirty="0"/>
              <a:t>. I have eaten sushi before. (already</a:t>
            </a:r>
            <a:r>
              <a:rPr lang="en-US" dirty="0" smtClean="0"/>
              <a:t>) __________________________</a:t>
            </a:r>
            <a:endParaRPr lang="en-US" dirty="0"/>
          </a:p>
          <a:p>
            <a:r>
              <a:rPr lang="en-US" dirty="0"/>
              <a:t>2. She hasn’t visited Germany. (yet</a:t>
            </a:r>
            <a:r>
              <a:rPr lang="en-US" dirty="0" smtClean="0"/>
              <a:t>) </a:t>
            </a:r>
            <a:r>
              <a:rPr lang="en-US" dirty="0"/>
              <a:t>__________________________</a:t>
            </a:r>
          </a:p>
          <a:p>
            <a:r>
              <a:rPr lang="en-US" dirty="0"/>
              <a:t>3. They have seen this movie. (already</a:t>
            </a:r>
            <a:r>
              <a:rPr lang="en-US" dirty="0" smtClean="0"/>
              <a:t>) </a:t>
            </a:r>
            <a:r>
              <a:rPr lang="en-US" dirty="0"/>
              <a:t>__________________________</a:t>
            </a:r>
          </a:p>
          <a:p>
            <a:r>
              <a:rPr lang="en-US" dirty="0"/>
              <a:t>4. We have met your teacher. </a:t>
            </a:r>
            <a:r>
              <a:rPr lang="en-US" dirty="0" smtClean="0"/>
              <a:t>(</a:t>
            </a:r>
            <a:r>
              <a:rPr lang="en-US" dirty="0"/>
              <a:t>already</a:t>
            </a:r>
            <a:r>
              <a:rPr lang="en-US" dirty="0" smtClean="0"/>
              <a:t>) </a:t>
            </a:r>
            <a:r>
              <a:rPr lang="en-US" dirty="0"/>
              <a:t>__________________________</a:t>
            </a:r>
          </a:p>
          <a:p>
            <a:r>
              <a:rPr lang="en-US" dirty="0"/>
              <a:t>5. My brother hasn’t started school. (yet</a:t>
            </a:r>
            <a:r>
              <a:rPr lang="en-US" dirty="0" smtClean="0"/>
              <a:t>) </a:t>
            </a:r>
            <a:r>
              <a:rPr lang="en-US" dirty="0"/>
              <a:t>__________________________</a:t>
            </a:r>
          </a:p>
          <a:p>
            <a:r>
              <a:rPr lang="en-US" dirty="0"/>
              <a:t>6. Daniel hasn’t fixed the broken pipe. (yet</a:t>
            </a:r>
            <a:r>
              <a:rPr lang="en-US" dirty="0" smtClean="0"/>
              <a:t>) _______________________</a:t>
            </a:r>
            <a:endParaRPr lang="en-US" dirty="0"/>
          </a:p>
          <a:p>
            <a:r>
              <a:rPr lang="en-US" dirty="0"/>
              <a:t>7. We haven’t participated in any internship programs. (yet</a:t>
            </a:r>
            <a:r>
              <a:rPr lang="en-US" dirty="0" smtClean="0"/>
              <a:t>) ____________</a:t>
            </a:r>
            <a:endParaRPr lang="en-US" dirty="0"/>
          </a:p>
          <a:p>
            <a:r>
              <a:rPr lang="en-US" dirty="0"/>
              <a:t>8. My daughter has lost her purse. </a:t>
            </a:r>
            <a:r>
              <a:rPr lang="en-US" dirty="0" smtClean="0"/>
              <a:t>(</a:t>
            </a:r>
            <a:r>
              <a:rPr lang="en-US" dirty="0"/>
              <a:t>already</a:t>
            </a:r>
            <a:r>
              <a:rPr lang="en-US" dirty="0" smtClean="0"/>
              <a:t>) </a:t>
            </a:r>
            <a:r>
              <a:rPr lang="en-US" dirty="0"/>
              <a:t>__________________________</a:t>
            </a:r>
          </a:p>
          <a:p>
            <a:r>
              <a:rPr lang="en-US" dirty="0" smtClean="0"/>
              <a:t>9. He has finished his assignment. (already) </a:t>
            </a:r>
            <a:r>
              <a:rPr lang="en-US" dirty="0"/>
              <a:t>__________________________</a:t>
            </a:r>
            <a:endParaRPr lang="en-US" dirty="0" smtClean="0"/>
          </a:p>
          <a:p>
            <a:r>
              <a:rPr lang="en-US" dirty="0" smtClean="0"/>
              <a:t>10. Your son has broken his arm. (</a:t>
            </a:r>
            <a:r>
              <a:rPr lang="en-US" dirty="0"/>
              <a:t>already</a:t>
            </a:r>
            <a:r>
              <a:rPr lang="en-US" dirty="0" smtClean="0"/>
              <a:t>) </a:t>
            </a:r>
            <a:r>
              <a:rPr lang="en-US" dirty="0"/>
              <a:t>__________________________</a:t>
            </a:r>
            <a:endParaRPr lang="en-US" dirty="0" smtClean="0"/>
          </a:p>
          <a:p>
            <a:endParaRPr lang="es-MX" dirty="0"/>
          </a:p>
        </p:txBody>
      </p:sp>
      <p:sp>
        <p:nvSpPr>
          <p:cNvPr id="6" name="Rectángulo 5"/>
          <p:cNvSpPr/>
          <p:nvPr/>
        </p:nvSpPr>
        <p:spPr>
          <a:xfrm>
            <a:off x="10835538" y="-105380"/>
            <a:ext cx="135646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Writing</a:t>
            </a:r>
            <a:endParaRPr lang="es-ES" sz="2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1432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MX" sz="7200" dirty="0" err="1" smtClean="0"/>
              <a:t>JUST</a:t>
            </a:r>
            <a:r>
              <a:rPr lang="es-MX" sz="7200" dirty="0" smtClean="0"/>
              <a:t> &amp; </a:t>
            </a:r>
            <a:r>
              <a:rPr lang="es-MX" sz="7200" dirty="0" err="1" smtClean="0"/>
              <a:t>STILL</a:t>
            </a:r>
            <a:endParaRPr lang="es-MX" sz="7200" dirty="0"/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MX" sz="3200" i="1" dirty="0" err="1" smtClean="0"/>
              <a:t>Things</a:t>
            </a:r>
            <a:r>
              <a:rPr lang="es-MX" sz="3200" i="1" dirty="0" smtClean="0"/>
              <a:t> </a:t>
            </a:r>
            <a:r>
              <a:rPr lang="es-MX" sz="3200" i="1" dirty="0" err="1" smtClean="0"/>
              <a:t>I’ve</a:t>
            </a:r>
            <a:r>
              <a:rPr lang="es-MX" sz="3200" i="1" dirty="0" smtClean="0"/>
              <a:t> done </a:t>
            </a:r>
            <a:r>
              <a:rPr lang="es-MX" sz="3200" i="1" dirty="0" err="1" smtClean="0"/>
              <a:t>recently</a:t>
            </a:r>
            <a:endParaRPr lang="es-MX" sz="3200" i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895" y="4166379"/>
            <a:ext cx="3226988" cy="216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476" y="4166379"/>
            <a:ext cx="3242494" cy="216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9808" y="4166379"/>
            <a:ext cx="3242236" cy="216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Imagen 8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2044" y="6138000"/>
            <a:ext cx="720000" cy="7200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36518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37894" y="406400"/>
            <a:ext cx="9720072" cy="876300"/>
          </a:xfrm>
        </p:spPr>
        <p:txBody>
          <a:bodyPr/>
          <a:lstStyle/>
          <a:p>
            <a:r>
              <a:rPr lang="es-MX" dirty="0" err="1" smtClean="0"/>
              <a:t>RECENT</a:t>
            </a:r>
            <a:r>
              <a:rPr lang="es-MX" dirty="0" smtClean="0"/>
              <a:t> </a:t>
            </a:r>
            <a:r>
              <a:rPr lang="es-MX" dirty="0" err="1" smtClean="0"/>
              <a:t>EVENTS</a:t>
            </a:r>
            <a:r>
              <a:rPr lang="es-MX" dirty="0" smtClean="0"/>
              <a:t>: </a:t>
            </a:r>
            <a:r>
              <a:rPr lang="es-MX" dirty="0" err="1" smtClean="0"/>
              <a:t>JUST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92100" y="1282700"/>
            <a:ext cx="11574272" cy="5422900"/>
          </a:xfrm>
        </p:spPr>
        <p:txBody>
          <a:bodyPr>
            <a:noAutofit/>
          </a:bodyPr>
          <a:lstStyle/>
          <a:p>
            <a:r>
              <a:rPr lang="es-MX" sz="3200" dirty="0" err="1" smtClean="0"/>
              <a:t>We</a:t>
            </a:r>
            <a:r>
              <a:rPr lang="es-MX" sz="3200" dirty="0" smtClean="0"/>
              <a:t> use “</a:t>
            </a:r>
            <a:r>
              <a:rPr lang="es-MX" sz="3200" b="1" dirty="0" err="1" smtClean="0">
                <a:solidFill>
                  <a:srgbClr val="00B0F0"/>
                </a:solidFill>
              </a:rPr>
              <a:t>JUST</a:t>
            </a:r>
            <a:r>
              <a:rPr lang="es-MX" sz="3200" dirty="0" smtClean="0"/>
              <a:t>” to </a:t>
            </a:r>
            <a:r>
              <a:rPr lang="es-MX" sz="3200" dirty="0" err="1" smtClean="0"/>
              <a:t>talk</a:t>
            </a:r>
            <a:r>
              <a:rPr lang="es-MX" sz="3200" dirty="0" smtClean="0"/>
              <a:t> </a:t>
            </a:r>
            <a:r>
              <a:rPr lang="es-MX" sz="3200" dirty="0" err="1" smtClean="0"/>
              <a:t>about</a:t>
            </a:r>
            <a:r>
              <a:rPr lang="es-MX" sz="3200" dirty="0" smtClean="0"/>
              <a:t> </a:t>
            </a:r>
            <a:r>
              <a:rPr lang="es-MX" sz="3200" dirty="0" err="1" smtClean="0"/>
              <a:t>recent</a:t>
            </a:r>
            <a:r>
              <a:rPr lang="es-MX" sz="3200" dirty="0" smtClean="0"/>
              <a:t> </a:t>
            </a:r>
            <a:r>
              <a:rPr lang="es-MX" sz="3200" dirty="0" err="1" smtClean="0"/>
              <a:t>events</a:t>
            </a:r>
            <a:r>
              <a:rPr lang="es-MX" sz="3200" dirty="0" smtClean="0"/>
              <a:t>. “</a:t>
            </a:r>
            <a:r>
              <a:rPr lang="es-MX" sz="3200" b="1" dirty="0" err="1" smtClean="0">
                <a:solidFill>
                  <a:srgbClr val="00B0F0"/>
                </a:solidFill>
              </a:rPr>
              <a:t>JUST</a:t>
            </a:r>
            <a:r>
              <a:rPr lang="es-MX" sz="3200" dirty="0" smtClean="0"/>
              <a:t>” </a:t>
            </a:r>
            <a:r>
              <a:rPr lang="es-MX" sz="3200" dirty="0" err="1" smtClean="0"/>
              <a:t>goes</a:t>
            </a:r>
            <a:r>
              <a:rPr lang="es-MX" sz="3200" dirty="0" smtClean="0"/>
              <a:t> </a:t>
            </a:r>
            <a:r>
              <a:rPr lang="es-MX" sz="3200" dirty="0" err="1" smtClean="0"/>
              <a:t>before</a:t>
            </a:r>
            <a:r>
              <a:rPr lang="es-MX" sz="3200" dirty="0" smtClean="0"/>
              <a:t> </a:t>
            </a:r>
            <a:r>
              <a:rPr lang="es-MX" sz="3200" dirty="0" err="1" smtClean="0"/>
              <a:t>the</a:t>
            </a:r>
            <a:r>
              <a:rPr lang="es-MX" sz="3200" dirty="0" smtClean="0"/>
              <a:t> </a:t>
            </a:r>
            <a:r>
              <a:rPr lang="es-MX" sz="3200" dirty="0" err="1" smtClean="0"/>
              <a:t>main</a:t>
            </a:r>
            <a:r>
              <a:rPr lang="es-MX" sz="3200" dirty="0" smtClean="0"/>
              <a:t> </a:t>
            </a:r>
            <a:r>
              <a:rPr lang="es-MX" sz="3200" dirty="0" err="1" smtClean="0"/>
              <a:t>verb</a:t>
            </a:r>
            <a:r>
              <a:rPr lang="es-MX" sz="3200" dirty="0" smtClean="0"/>
              <a:t>.</a:t>
            </a:r>
          </a:p>
          <a:p>
            <a:r>
              <a:rPr lang="es-MX" sz="3200" dirty="0" err="1" smtClean="0"/>
              <a:t>Examples</a:t>
            </a:r>
            <a:r>
              <a:rPr lang="es-MX" sz="3200" dirty="0" smtClean="0"/>
              <a:t>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sz="3200" dirty="0" smtClean="0"/>
              <a:t>I </a:t>
            </a:r>
            <a:r>
              <a:rPr lang="es-MX" sz="3200" dirty="0" err="1" smtClean="0"/>
              <a:t>have</a:t>
            </a:r>
            <a:r>
              <a:rPr lang="es-MX" sz="3200" dirty="0" smtClean="0"/>
              <a:t> </a:t>
            </a:r>
            <a:r>
              <a:rPr lang="es-MX" sz="3200" dirty="0" err="1" smtClean="0"/>
              <a:t>eaten</a:t>
            </a:r>
            <a:r>
              <a:rPr lang="es-MX" sz="3200" dirty="0" smtClean="0"/>
              <a:t> </a:t>
            </a:r>
            <a:r>
              <a:rPr lang="es-MX" sz="3200" dirty="0" err="1" smtClean="0"/>
              <a:t>Chinese</a:t>
            </a:r>
            <a:r>
              <a:rPr lang="es-MX" sz="3200" dirty="0" smtClean="0"/>
              <a:t> </a:t>
            </a:r>
            <a:r>
              <a:rPr lang="es-MX" sz="3200" dirty="0" err="1" smtClean="0"/>
              <a:t>food</a:t>
            </a:r>
            <a:r>
              <a:rPr lang="es-MX" sz="3200" dirty="0" smtClean="0"/>
              <a:t>.</a:t>
            </a:r>
          </a:p>
          <a:p>
            <a:pPr>
              <a:buFont typeface="Wingdings" panose="05000000000000000000" pitchFamily="2" charset="2"/>
              <a:buChar char="v"/>
            </a:pPr>
            <a:endParaRPr lang="es-MX" sz="3200" dirty="0"/>
          </a:p>
          <a:p>
            <a:pPr>
              <a:buFont typeface="Wingdings" panose="05000000000000000000" pitchFamily="2" charset="2"/>
              <a:buChar char="v"/>
            </a:pPr>
            <a:r>
              <a:rPr lang="es-MX" sz="3200" dirty="0" smtClean="0"/>
              <a:t>Anna has </a:t>
            </a:r>
            <a:r>
              <a:rPr lang="es-MX" sz="3200" dirty="0" err="1" smtClean="0"/>
              <a:t>finished</a:t>
            </a:r>
            <a:r>
              <a:rPr lang="es-MX" sz="3200" dirty="0" smtClean="0"/>
              <a:t> </a:t>
            </a:r>
            <a:r>
              <a:rPr lang="es-MX" sz="3200" dirty="0" err="1" smtClean="0"/>
              <a:t>homework</a:t>
            </a:r>
            <a:r>
              <a:rPr lang="es-MX" sz="3200" dirty="0" smtClean="0"/>
              <a:t>.</a:t>
            </a:r>
          </a:p>
          <a:p>
            <a:pPr>
              <a:buFont typeface="Wingdings" panose="05000000000000000000" pitchFamily="2" charset="2"/>
              <a:buChar char="v"/>
            </a:pPr>
            <a:endParaRPr lang="es-MX" sz="3200" dirty="0"/>
          </a:p>
          <a:p>
            <a:pPr>
              <a:buFont typeface="Wingdings" panose="05000000000000000000" pitchFamily="2" charset="2"/>
              <a:buChar char="v"/>
            </a:pPr>
            <a:r>
              <a:rPr lang="es-MX" sz="3200" dirty="0" err="1" smtClean="0"/>
              <a:t>We</a:t>
            </a:r>
            <a:r>
              <a:rPr lang="es-MX" sz="3200" dirty="0" smtClean="0"/>
              <a:t> </a:t>
            </a:r>
            <a:r>
              <a:rPr lang="es-MX" sz="3200" dirty="0" err="1" smtClean="0"/>
              <a:t>have</a:t>
            </a:r>
            <a:r>
              <a:rPr lang="es-MX" sz="3200" dirty="0" smtClean="0"/>
              <a:t> </a:t>
            </a:r>
            <a:r>
              <a:rPr lang="es-MX" sz="3200" dirty="0" err="1" smtClean="0"/>
              <a:t>gone</a:t>
            </a:r>
            <a:r>
              <a:rPr lang="es-MX" sz="3200" dirty="0" smtClean="0"/>
              <a:t> to </a:t>
            </a:r>
            <a:r>
              <a:rPr lang="es-MX" sz="3200" dirty="0" err="1" smtClean="0"/>
              <a:t>the</a:t>
            </a:r>
            <a:r>
              <a:rPr lang="es-MX" sz="3200" dirty="0" smtClean="0"/>
              <a:t> </a:t>
            </a:r>
            <a:r>
              <a:rPr lang="es-MX" sz="3200" dirty="0" err="1" smtClean="0"/>
              <a:t>movies</a:t>
            </a:r>
            <a:r>
              <a:rPr lang="es-MX" sz="3200" dirty="0" smtClean="0"/>
              <a:t>.</a:t>
            </a:r>
          </a:p>
          <a:p>
            <a:pPr>
              <a:buFont typeface="Wingdings" panose="05000000000000000000" pitchFamily="2" charset="2"/>
              <a:buChar char="v"/>
            </a:pPr>
            <a:endParaRPr lang="es-MX" sz="3200" dirty="0"/>
          </a:p>
          <a:p>
            <a:endParaRPr lang="es-MX" sz="3200" dirty="0"/>
          </a:p>
        </p:txBody>
      </p:sp>
      <p:sp>
        <p:nvSpPr>
          <p:cNvPr id="4" name="Rectángulo 3"/>
          <p:cNvSpPr/>
          <p:nvPr/>
        </p:nvSpPr>
        <p:spPr>
          <a:xfrm>
            <a:off x="640144" y="3300680"/>
            <a:ext cx="52577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dirty="0"/>
              <a:t>I </a:t>
            </a:r>
            <a:r>
              <a:rPr lang="es-MX" sz="3200" dirty="0" err="1"/>
              <a:t>have</a:t>
            </a:r>
            <a:r>
              <a:rPr lang="es-MX" sz="3200" dirty="0"/>
              <a:t> </a:t>
            </a:r>
            <a:r>
              <a:rPr lang="es-MX" sz="3200" b="1" dirty="0" err="1">
                <a:solidFill>
                  <a:srgbClr val="FF0000"/>
                </a:solidFill>
              </a:rPr>
              <a:t>just</a:t>
            </a:r>
            <a:r>
              <a:rPr lang="es-MX" sz="3200" dirty="0">
                <a:solidFill>
                  <a:srgbClr val="FF0000"/>
                </a:solidFill>
              </a:rPr>
              <a:t> </a:t>
            </a:r>
            <a:r>
              <a:rPr lang="es-MX" sz="3200" dirty="0" err="1"/>
              <a:t>eaten</a:t>
            </a:r>
            <a:r>
              <a:rPr lang="es-MX" sz="3200" dirty="0"/>
              <a:t> </a:t>
            </a:r>
            <a:r>
              <a:rPr lang="es-MX" sz="3200" dirty="0" err="1"/>
              <a:t>Chinese</a:t>
            </a:r>
            <a:r>
              <a:rPr lang="es-MX" sz="3200" dirty="0"/>
              <a:t> </a:t>
            </a:r>
            <a:r>
              <a:rPr lang="es-MX" sz="3200" dirty="0" err="1"/>
              <a:t>food</a:t>
            </a:r>
            <a:r>
              <a:rPr lang="es-MX" sz="3200" dirty="0"/>
              <a:t>.</a:t>
            </a:r>
          </a:p>
        </p:txBody>
      </p:sp>
      <p:sp>
        <p:nvSpPr>
          <p:cNvPr id="5" name="Rectángulo 4"/>
          <p:cNvSpPr/>
          <p:nvPr/>
        </p:nvSpPr>
        <p:spPr>
          <a:xfrm>
            <a:off x="640144" y="4478532"/>
            <a:ext cx="56058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dirty="0"/>
              <a:t>Anna has </a:t>
            </a:r>
            <a:r>
              <a:rPr lang="es-MX" sz="3200" b="1" dirty="0" err="1" smtClean="0">
                <a:solidFill>
                  <a:srgbClr val="FF0000"/>
                </a:solidFill>
              </a:rPr>
              <a:t>just</a:t>
            </a:r>
            <a:r>
              <a:rPr lang="es-MX" sz="3200" dirty="0" smtClean="0">
                <a:solidFill>
                  <a:srgbClr val="FF0000"/>
                </a:solidFill>
              </a:rPr>
              <a:t> </a:t>
            </a:r>
            <a:r>
              <a:rPr lang="es-MX" sz="3200" dirty="0" err="1" smtClean="0"/>
              <a:t>finished</a:t>
            </a:r>
            <a:r>
              <a:rPr lang="es-MX" sz="3200" dirty="0" smtClean="0"/>
              <a:t> </a:t>
            </a:r>
            <a:r>
              <a:rPr lang="es-MX" sz="3200" dirty="0" err="1"/>
              <a:t>homework</a:t>
            </a:r>
            <a:r>
              <a:rPr lang="es-MX" sz="3200" dirty="0"/>
              <a:t>.</a:t>
            </a:r>
          </a:p>
        </p:txBody>
      </p:sp>
      <p:sp>
        <p:nvSpPr>
          <p:cNvPr id="6" name="Rectángulo 5"/>
          <p:cNvSpPr/>
          <p:nvPr/>
        </p:nvSpPr>
        <p:spPr>
          <a:xfrm>
            <a:off x="640144" y="5656385"/>
            <a:ext cx="56426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dirty="0" err="1"/>
              <a:t>We</a:t>
            </a:r>
            <a:r>
              <a:rPr lang="es-MX" sz="3200" dirty="0"/>
              <a:t> </a:t>
            </a:r>
            <a:r>
              <a:rPr lang="es-MX" sz="3200" dirty="0" err="1"/>
              <a:t>have</a:t>
            </a:r>
            <a:r>
              <a:rPr lang="es-MX" sz="3200" dirty="0"/>
              <a:t> </a:t>
            </a:r>
            <a:r>
              <a:rPr lang="es-MX" sz="3200" b="1" dirty="0" err="1" smtClean="0">
                <a:solidFill>
                  <a:srgbClr val="FF0000"/>
                </a:solidFill>
              </a:rPr>
              <a:t>just</a:t>
            </a:r>
            <a:r>
              <a:rPr lang="es-MX" sz="3200" dirty="0" smtClean="0">
                <a:solidFill>
                  <a:srgbClr val="FF0000"/>
                </a:solidFill>
              </a:rPr>
              <a:t> </a:t>
            </a:r>
            <a:r>
              <a:rPr lang="es-MX" sz="3200" dirty="0" err="1" smtClean="0"/>
              <a:t>gone</a:t>
            </a:r>
            <a:r>
              <a:rPr lang="es-MX" sz="3200" dirty="0" smtClean="0"/>
              <a:t> </a:t>
            </a:r>
            <a:r>
              <a:rPr lang="es-MX" sz="3200" dirty="0"/>
              <a:t>to </a:t>
            </a:r>
            <a:r>
              <a:rPr lang="es-MX" sz="3200" dirty="0" err="1"/>
              <a:t>the</a:t>
            </a:r>
            <a:r>
              <a:rPr lang="es-MX" sz="3200" dirty="0"/>
              <a:t> </a:t>
            </a:r>
            <a:r>
              <a:rPr lang="es-MX" sz="3200" dirty="0" err="1"/>
              <a:t>movies</a:t>
            </a:r>
            <a:r>
              <a:rPr lang="es-MX" sz="3200" dirty="0"/>
              <a:t>.</a:t>
            </a:r>
          </a:p>
        </p:txBody>
      </p:sp>
      <p:sp>
        <p:nvSpPr>
          <p:cNvPr id="7" name="Rectángulo 6"/>
          <p:cNvSpPr/>
          <p:nvPr/>
        </p:nvSpPr>
        <p:spPr>
          <a:xfrm>
            <a:off x="9982617" y="-92680"/>
            <a:ext cx="222208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Explanation</a:t>
            </a:r>
            <a:endParaRPr lang="es-ES" sz="2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59067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35964" y="152400"/>
            <a:ext cx="9720072" cy="977900"/>
          </a:xfrm>
        </p:spPr>
        <p:txBody>
          <a:bodyPr/>
          <a:lstStyle/>
          <a:p>
            <a:r>
              <a:rPr lang="en-GB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I’ve just…</a:t>
            </a:r>
            <a:endParaRPr lang="en-GB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87528" y="977900"/>
            <a:ext cx="11536172" cy="2717800"/>
          </a:xfrm>
          <a:solidFill>
            <a:srgbClr val="00B050"/>
          </a:solidFill>
        </p:spPr>
        <p:txBody>
          <a:bodyPr>
            <a:noAutofit/>
          </a:bodyPr>
          <a:lstStyle/>
          <a:p>
            <a:pPr algn="just"/>
            <a:r>
              <a:rPr lang="en-GB" sz="2800" b="1" dirty="0" smtClean="0">
                <a:solidFill>
                  <a:schemeClr val="bg1"/>
                </a:solidFill>
              </a:rPr>
              <a:t>Part 1. Think about some recent activities that you have done and write 3 of them. The activities have to be important or meaningful for you.</a:t>
            </a:r>
          </a:p>
          <a:p>
            <a:pPr algn="just"/>
            <a:r>
              <a:rPr lang="en-GB" sz="2800" dirty="0" smtClean="0">
                <a:solidFill>
                  <a:srgbClr val="002060"/>
                </a:solidFill>
              </a:rPr>
              <a:t>1. I have just broken up with my girlfriend.</a:t>
            </a:r>
          </a:p>
          <a:p>
            <a:pPr algn="just"/>
            <a:r>
              <a:rPr lang="en-GB" sz="2800" dirty="0" smtClean="0">
                <a:solidFill>
                  <a:srgbClr val="002060"/>
                </a:solidFill>
              </a:rPr>
              <a:t>2. I have just bought a nice car.</a:t>
            </a:r>
          </a:p>
          <a:p>
            <a:pPr algn="just"/>
            <a:r>
              <a:rPr lang="en-GB" sz="2800" dirty="0" smtClean="0">
                <a:solidFill>
                  <a:srgbClr val="002060"/>
                </a:solidFill>
              </a:rPr>
              <a:t>3. I have just lost all my money.</a:t>
            </a:r>
            <a:endParaRPr lang="en-GB" sz="2800" dirty="0">
              <a:solidFill>
                <a:srgbClr val="002060"/>
              </a:solidFill>
            </a:endParaRP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287528" y="3797300"/>
            <a:ext cx="7065772" cy="2971800"/>
          </a:xfrm>
          <a:prstGeom prst="rect">
            <a:avLst/>
          </a:prstGeom>
          <a:solidFill>
            <a:srgbClr val="FFC000"/>
          </a:solidFill>
        </p:spPr>
        <p:txBody>
          <a:bodyPr vert="horz" lIns="45720" tIns="45720" rIns="4572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2800" b="1" dirty="0" smtClean="0">
                <a:solidFill>
                  <a:schemeClr val="bg1"/>
                </a:solidFill>
              </a:rPr>
              <a:t>Part 2. Speaking: Ask 5 different classmates about their information. Try to memorize the information</a:t>
            </a:r>
          </a:p>
          <a:p>
            <a:pPr algn="just"/>
            <a:r>
              <a:rPr lang="en-GB" sz="4000" dirty="0" smtClean="0">
                <a:solidFill>
                  <a:srgbClr val="0070C0"/>
                </a:solidFill>
              </a:rPr>
              <a:t>Have you…?</a:t>
            </a:r>
          </a:p>
          <a:p>
            <a:pPr algn="just"/>
            <a:r>
              <a:rPr lang="en-GB" sz="4000" dirty="0" smtClean="0">
                <a:solidFill>
                  <a:srgbClr val="FF0000"/>
                </a:solidFill>
              </a:rPr>
              <a:t>No, but I’ve just…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7543800" y="3797300"/>
            <a:ext cx="4279900" cy="2971800"/>
          </a:xfrm>
          <a:prstGeom prst="rect">
            <a:avLst/>
          </a:prstGeom>
          <a:solidFill>
            <a:srgbClr val="0070C0"/>
          </a:solidFill>
        </p:spPr>
        <p:txBody>
          <a:bodyPr vert="horz" lIns="45720" tIns="45720" rIns="4572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2800" b="1" dirty="0" smtClean="0">
                <a:solidFill>
                  <a:schemeClr val="bg1"/>
                </a:solidFill>
              </a:rPr>
              <a:t>Part 3. Writing: Write your classmates’ information.</a:t>
            </a:r>
          </a:p>
          <a:p>
            <a:pPr algn="just"/>
            <a:r>
              <a:rPr lang="en-GB" sz="2800" dirty="0" smtClean="0">
                <a:solidFill>
                  <a:schemeClr val="bg1"/>
                </a:solidFill>
              </a:rPr>
              <a:t>1. Maria has just found a lot of money.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0537983" y="-92680"/>
            <a:ext cx="161935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Practice</a:t>
            </a:r>
            <a:endParaRPr lang="es-ES" sz="2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06601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1752" y="174700"/>
            <a:ext cx="9008496" cy="404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8435" y="4221088"/>
            <a:ext cx="8895133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10835538" y="-79980"/>
            <a:ext cx="135646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Writing</a:t>
            </a:r>
            <a:endParaRPr lang="es-ES" sz="2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61305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Módulo I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Nombre del Módulo</a:t>
            </a:r>
          </a:p>
          <a:p>
            <a:pPr algn="just"/>
            <a:r>
              <a:rPr lang="en-US" dirty="0" err="1"/>
              <a:t>Mis</a:t>
            </a:r>
            <a:r>
              <a:rPr lang="en-US" dirty="0"/>
              <a:t> </a:t>
            </a:r>
            <a:r>
              <a:rPr lang="en-US" dirty="0" err="1" smtClean="0"/>
              <a:t>experiencias</a:t>
            </a:r>
            <a:endParaRPr lang="en-US" dirty="0" smtClean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r>
              <a:rPr lang="es-MX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Propósitos del Módulo</a:t>
            </a:r>
          </a:p>
          <a:p>
            <a:pPr algn="just"/>
            <a:r>
              <a:rPr lang="es-MX" dirty="0"/>
              <a:t>Asocia elementos lingüístico – comunicativos para que de manera oral o escrita exprese sus planes en el futuro y </a:t>
            </a:r>
            <a:r>
              <a:rPr lang="es-MX" dirty="0" smtClean="0"/>
              <a:t>haga predicciones </a:t>
            </a:r>
            <a:r>
              <a:rPr lang="es-MX" dirty="0"/>
              <a:t>basadas en una situación familiar que le sea familiar</a:t>
            </a:r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6" name="Rectángulo 5">
            <a:hlinkClick r:id="rId2" action="ppaction://hlinksldjump"/>
          </p:cNvPr>
          <p:cNvSpPr/>
          <p:nvPr/>
        </p:nvSpPr>
        <p:spPr>
          <a:xfrm>
            <a:off x="8622783" y="5901790"/>
            <a:ext cx="34676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Continuar</a:t>
            </a:r>
          </a:p>
        </p:txBody>
      </p:sp>
    </p:spTree>
    <p:extLst>
      <p:ext uri="{BB962C8B-B14F-4D97-AF65-F5344CB8AC3E}">
        <p14:creationId xmlns:p14="http://schemas.microsoft.com/office/powerpoint/2010/main" val="1697222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503" y="117567"/>
            <a:ext cx="2886891" cy="1066800"/>
          </a:xfrm>
        </p:spPr>
        <p:txBody>
          <a:bodyPr/>
          <a:lstStyle/>
          <a:p>
            <a:r>
              <a:rPr lang="es-ES" dirty="0" err="1" smtClean="0"/>
              <a:t>Just</a:t>
            </a:r>
            <a:r>
              <a:rPr lang="es-ES" dirty="0" smtClean="0"/>
              <a:t> &amp; </a:t>
            </a:r>
            <a:r>
              <a:rPr lang="es-ES" dirty="0" err="1" smtClean="0"/>
              <a:t>Still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79800" y="437469"/>
            <a:ext cx="8619307" cy="1696184"/>
          </a:xfrm>
        </p:spPr>
        <p:txBody>
          <a:bodyPr>
            <a:noAutofit/>
          </a:bodyPr>
          <a:lstStyle/>
          <a:p>
            <a:pPr marL="109728" indent="0" algn="r">
              <a:buNone/>
            </a:pPr>
            <a:r>
              <a:rPr lang="es-ES" sz="3600" dirty="0" smtClean="0">
                <a:solidFill>
                  <a:srgbClr val="0070C0"/>
                </a:solidFill>
              </a:rPr>
              <a:t>I </a:t>
            </a:r>
            <a:r>
              <a:rPr lang="es-ES" sz="3600" dirty="0" err="1" smtClean="0">
                <a:solidFill>
                  <a:srgbClr val="0070C0"/>
                </a:solidFill>
              </a:rPr>
              <a:t>have</a:t>
            </a:r>
            <a:r>
              <a:rPr lang="es-ES" sz="3600" dirty="0" smtClean="0">
                <a:solidFill>
                  <a:srgbClr val="0070C0"/>
                </a:solidFill>
              </a:rPr>
              <a:t> </a:t>
            </a:r>
            <a:r>
              <a:rPr lang="es-ES" sz="3600" dirty="0" err="1" smtClean="0">
                <a:solidFill>
                  <a:srgbClr val="0070C0"/>
                </a:solidFill>
              </a:rPr>
              <a:t>bought</a:t>
            </a:r>
            <a:r>
              <a:rPr lang="es-ES" sz="3600" dirty="0" smtClean="0">
                <a:solidFill>
                  <a:srgbClr val="0070C0"/>
                </a:solidFill>
              </a:rPr>
              <a:t> a car </a:t>
            </a:r>
            <a:r>
              <a:rPr lang="es-ES" sz="3600" dirty="0" err="1" smtClean="0">
                <a:solidFill>
                  <a:srgbClr val="0070C0"/>
                </a:solidFill>
              </a:rPr>
              <a:t>recently</a:t>
            </a:r>
            <a:r>
              <a:rPr lang="es-ES" sz="3600" dirty="0" smtClean="0">
                <a:solidFill>
                  <a:srgbClr val="0070C0"/>
                </a:solidFill>
              </a:rPr>
              <a:t>.</a:t>
            </a:r>
          </a:p>
          <a:p>
            <a:pPr marL="109728" indent="0" algn="r">
              <a:buNone/>
            </a:pPr>
            <a:r>
              <a:rPr lang="es-ES" sz="3600" dirty="0" smtClean="0">
                <a:solidFill>
                  <a:srgbClr val="0070C0"/>
                </a:solidFill>
              </a:rPr>
              <a:t>I </a:t>
            </a:r>
            <a:r>
              <a:rPr lang="es-ES" sz="3600" dirty="0" err="1" smtClean="0">
                <a:solidFill>
                  <a:srgbClr val="0070C0"/>
                </a:solidFill>
              </a:rPr>
              <a:t>have</a:t>
            </a:r>
            <a:r>
              <a:rPr lang="es-ES" sz="3600" dirty="0" smtClean="0">
                <a:solidFill>
                  <a:srgbClr val="0070C0"/>
                </a:solidFill>
              </a:rPr>
              <a:t> </a:t>
            </a:r>
            <a:r>
              <a:rPr lang="es-ES" sz="3600" b="1" dirty="0" err="1" smtClean="0">
                <a:solidFill>
                  <a:srgbClr val="FF0000"/>
                </a:solidFill>
              </a:rPr>
              <a:t>just</a:t>
            </a:r>
            <a:r>
              <a:rPr lang="es-ES" sz="3600" b="1" dirty="0" smtClean="0">
                <a:solidFill>
                  <a:srgbClr val="FF0000"/>
                </a:solidFill>
              </a:rPr>
              <a:t> </a:t>
            </a:r>
            <a:r>
              <a:rPr lang="es-ES" sz="3600" dirty="0" err="1" smtClean="0">
                <a:solidFill>
                  <a:srgbClr val="0070C0"/>
                </a:solidFill>
              </a:rPr>
              <a:t>bought</a:t>
            </a:r>
            <a:r>
              <a:rPr lang="es-ES" sz="3600" dirty="0" smtClean="0">
                <a:solidFill>
                  <a:srgbClr val="0070C0"/>
                </a:solidFill>
              </a:rPr>
              <a:t> a car </a:t>
            </a:r>
            <a:r>
              <a:rPr lang="es-ES" sz="3600" dirty="0" err="1" smtClean="0">
                <a:solidFill>
                  <a:srgbClr val="0070C0"/>
                </a:solidFill>
              </a:rPr>
              <a:t>recently</a:t>
            </a:r>
            <a:r>
              <a:rPr lang="es-ES" sz="3600" dirty="0" smtClean="0">
                <a:solidFill>
                  <a:srgbClr val="0070C0"/>
                </a:solidFill>
              </a:rPr>
              <a:t>.</a:t>
            </a:r>
            <a:endParaRPr lang="es-MX" sz="3600" dirty="0" smtClean="0">
              <a:solidFill>
                <a:srgbClr val="0070C0"/>
              </a:solidFill>
            </a:endParaRPr>
          </a:p>
          <a:p>
            <a:pPr marL="109728" indent="0" algn="r">
              <a:buNone/>
            </a:pPr>
            <a:r>
              <a:rPr lang="es-ES" sz="3600" dirty="0" smtClean="0">
                <a:solidFill>
                  <a:srgbClr val="0070C0"/>
                </a:solidFill>
              </a:rPr>
              <a:t>I </a:t>
            </a:r>
            <a:r>
              <a:rPr lang="es-ES" sz="3600" dirty="0" err="1" smtClean="0">
                <a:solidFill>
                  <a:srgbClr val="00B050"/>
                </a:solidFill>
              </a:rPr>
              <a:t>haven’t</a:t>
            </a:r>
            <a:r>
              <a:rPr lang="es-ES" sz="3600" dirty="0" smtClean="0">
                <a:solidFill>
                  <a:srgbClr val="00B050"/>
                </a:solidFill>
              </a:rPr>
              <a:t> </a:t>
            </a:r>
            <a:r>
              <a:rPr lang="es-ES" sz="3600" b="1" dirty="0" err="1" smtClean="0">
                <a:solidFill>
                  <a:srgbClr val="FF0000"/>
                </a:solidFill>
              </a:rPr>
              <a:t>still</a:t>
            </a:r>
            <a:r>
              <a:rPr lang="es-ES" sz="3600" b="1" dirty="0" smtClean="0">
                <a:solidFill>
                  <a:srgbClr val="FF0000"/>
                </a:solidFill>
              </a:rPr>
              <a:t> </a:t>
            </a:r>
            <a:r>
              <a:rPr lang="es-ES" sz="3600" dirty="0" err="1" smtClean="0">
                <a:solidFill>
                  <a:srgbClr val="0070C0"/>
                </a:solidFill>
              </a:rPr>
              <a:t>bought</a:t>
            </a:r>
            <a:r>
              <a:rPr lang="es-ES" sz="3600" b="1" dirty="0" smtClean="0">
                <a:solidFill>
                  <a:srgbClr val="0070C0"/>
                </a:solidFill>
              </a:rPr>
              <a:t> </a:t>
            </a:r>
            <a:r>
              <a:rPr lang="es-ES" sz="3600" dirty="0" smtClean="0">
                <a:solidFill>
                  <a:srgbClr val="0070C0"/>
                </a:solidFill>
              </a:rPr>
              <a:t>a </a:t>
            </a:r>
            <a:r>
              <a:rPr lang="es-ES" sz="3600" dirty="0">
                <a:solidFill>
                  <a:srgbClr val="0070C0"/>
                </a:solidFill>
              </a:rPr>
              <a:t>car </a:t>
            </a:r>
            <a:r>
              <a:rPr lang="es-ES" sz="3600" dirty="0" err="1" smtClean="0">
                <a:solidFill>
                  <a:srgbClr val="0070C0"/>
                </a:solidFill>
              </a:rPr>
              <a:t>recently</a:t>
            </a:r>
            <a:r>
              <a:rPr lang="es-ES" sz="3600" dirty="0" smtClean="0">
                <a:solidFill>
                  <a:srgbClr val="0070C0"/>
                </a:solidFill>
              </a:rPr>
              <a:t>.</a:t>
            </a:r>
            <a:endParaRPr lang="es-MX" sz="3600" dirty="0">
              <a:solidFill>
                <a:srgbClr val="0070C0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5401" y="2613503"/>
            <a:ext cx="823939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>
              <a:buNone/>
            </a:pPr>
            <a:r>
              <a:rPr lang="es-ES" sz="3600" dirty="0" err="1">
                <a:solidFill>
                  <a:srgbClr val="0070C0"/>
                </a:solidFill>
              </a:rPr>
              <a:t>Maria</a:t>
            </a:r>
            <a:r>
              <a:rPr lang="es-ES" sz="3600" dirty="0">
                <a:solidFill>
                  <a:srgbClr val="0070C0"/>
                </a:solidFill>
              </a:rPr>
              <a:t> has </a:t>
            </a:r>
            <a:r>
              <a:rPr lang="es-ES" sz="3600" dirty="0" err="1">
                <a:solidFill>
                  <a:srgbClr val="0070C0"/>
                </a:solidFill>
              </a:rPr>
              <a:t>met</a:t>
            </a:r>
            <a:r>
              <a:rPr lang="es-ES" sz="3600" dirty="0">
                <a:solidFill>
                  <a:srgbClr val="0070C0"/>
                </a:solidFill>
              </a:rPr>
              <a:t> </a:t>
            </a:r>
            <a:r>
              <a:rPr lang="es-ES" sz="3600" dirty="0" err="1">
                <a:solidFill>
                  <a:srgbClr val="0070C0"/>
                </a:solidFill>
              </a:rPr>
              <a:t>her</a:t>
            </a:r>
            <a:r>
              <a:rPr lang="es-ES" sz="3600" dirty="0">
                <a:solidFill>
                  <a:srgbClr val="0070C0"/>
                </a:solidFill>
              </a:rPr>
              <a:t> true </a:t>
            </a:r>
            <a:r>
              <a:rPr lang="es-ES" sz="3600" dirty="0" err="1">
                <a:solidFill>
                  <a:srgbClr val="0070C0"/>
                </a:solidFill>
              </a:rPr>
              <a:t>love</a:t>
            </a:r>
            <a:r>
              <a:rPr lang="es-ES" sz="3600" dirty="0">
                <a:solidFill>
                  <a:srgbClr val="0070C0"/>
                </a:solidFill>
              </a:rPr>
              <a:t>.</a:t>
            </a:r>
          </a:p>
          <a:p>
            <a:pPr marL="109728" indent="0">
              <a:buNone/>
            </a:pPr>
            <a:r>
              <a:rPr lang="es-ES" sz="3600" dirty="0" err="1">
                <a:solidFill>
                  <a:srgbClr val="0070C0"/>
                </a:solidFill>
              </a:rPr>
              <a:t>Maria</a:t>
            </a:r>
            <a:r>
              <a:rPr lang="es-ES" sz="3600" dirty="0">
                <a:solidFill>
                  <a:srgbClr val="0070C0"/>
                </a:solidFill>
              </a:rPr>
              <a:t> has </a:t>
            </a:r>
            <a:r>
              <a:rPr lang="es-ES" sz="3600" b="1" dirty="0" err="1">
                <a:solidFill>
                  <a:srgbClr val="FF0000"/>
                </a:solidFill>
              </a:rPr>
              <a:t>just</a:t>
            </a:r>
            <a:r>
              <a:rPr lang="es-ES" sz="3600" b="1" dirty="0">
                <a:solidFill>
                  <a:srgbClr val="FF0000"/>
                </a:solidFill>
              </a:rPr>
              <a:t> </a:t>
            </a:r>
            <a:r>
              <a:rPr lang="es-ES" sz="3600" dirty="0" err="1">
                <a:solidFill>
                  <a:srgbClr val="0070C0"/>
                </a:solidFill>
              </a:rPr>
              <a:t>met</a:t>
            </a:r>
            <a:r>
              <a:rPr lang="es-ES" sz="3600" dirty="0">
                <a:solidFill>
                  <a:srgbClr val="0070C0"/>
                </a:solidFill>
              </a:rPr>
              <a:t> </a:t>
            </a:r>
            <a:r>
              <a:rPr lang="es-ES" sz="3600" dirty="0" err="1">
                <a:solidFill>
                  <a:srgbClr val="0070C0"/>
                </a:solidFill>
              </a:rPr>
              <a:t>her</a:t>
            </a:r>
            <a:r>
              <a:rPr lang="es-ES" sz="3600" dirty="0">
                <a:solidFill>
                  <a:srgbClr val="0070C0"/>
                </a:solidFill>
              </a:rPr>
              <a:t> true </a:t>
            </a:r>
            <a:r>
              <a:rPr lang="es-ES" sz="3600" dirty="0" err="1">
                <a:solidFill>
                  <a:srgbClr val="0070C0"/>
                </a:solidFill>
              </a:rPr>
              <a:t>love</a:t>
            </a:r>
            <a:r>
              <a:rPr lang="es-ES" sz="3600" dirty="0">
                <a:solidFill>
                  <a:srgbClr val="0070C0"/>
                </a:solidFill>
              </a:rPr>
              <a:t>.</a:t>
            </a:r>
          </a:p>
          <a:p>
            <a:pPr marL="109728" indent="0">
              <a:buNone/>
            </a:pPr>
            <a:r>
              <a:rPr lang="es-ES" sz="3600" dirty="0" err="1">
                <a:solidFill>
                  <a:srgbClr val="0070C0"/>
                </a:solidFill>
              </a:rPr>
              <a:t>Maria</a:t>
            </a:r>
            <a:r>
              <a:rPr lang="es-ES" sz="3600" dirty="0">
                <a:solidFill>
                  <a:srgbClr val="0070C0"/>
                </a:solidFill>
              </a:rPr>
              <a:t> </a:t>
            </a:r>
            <a:r>
              <a:rPr lang="es-ES" sz="3600" dirty="0" err="1">
                <a:solidFill>
                  <a:srgbClr val="00B050"/>
                </a:solidFill>
              </a:rPr>
              <a:t>hasn’t</a:t>
            </a:r>
            <a:r>
              <a:rPr lang="es-ES" sz="3600" dirty="0">
                <a:solidFill>
                  <a:srgbClr val="00B050"/>
                </a:solidFill>
              </a:rPr>
              <a:t> </a:t>
            </a:r>
            <a:r>
              <a:rPr lang="es-ES" sz="3600" b="1" dirty="0" err="1">
                <a:solidFill>
                  <a:srgbClr val="FF0000"/>
                </a:solidFill>
              </a:rPr>
              <a:t>still</a:t>
            </a:r>
            <a:r>
              <a:rPr lang="es-ES" sz="3600" b="1" dirty="0">
                <a:solidFill>
                  <a:srgbClr val="FF0000"/>
                </a:solidFill>
              </a:rPr>
              <a:t> </a:t>
            </a:r>
            <a:r>
              <a:rPr lang="es-ES" sz="3600" dirty="0" err="1">
                <a:solidFill>
                  <a:srgbClr val="0070C0"/>
                </a:solidFill>
              </a:rPr>
              <a:t>met</a:t>
            </a:r>
            <a:r>
              <a:rPr lang="es-ES" sz="3600" dirty="0">
                <a:solidFill>
                  <a:srgbClr val="0070C0"/>
                </a:solidFill>
              </a:rPr>
              <a:t> </a:t>
            </a:r>
            <a:r>
              <a:rPr lang="es-ES" sz="3600" dirty="0" err="1">
                <a:solidFill>
                  <a:srgbClr val="0070C0"/>
                </a:solidFill>
              </a:rPr>
              <a:t>her</a:t>
            </a:r>
            <a:r>
              <a:rPr lang="es-ES" sz="3600" dirty="0">
                <a:solidFill>
                  <a:srgbClr val="0070C0"/>
                </a:solidFill>
              </a:rPr>
              <a:t> true </a:t>
            </a:r>
            <a:r>
              <a:rPr lang="es-ES" sz="3600" dirty="0" err="1">
                <a:solidFill>
                  <a:srgbClr val="0070C0"/>
                </a:solidFill>
              </a:rPr>
              <a:t>love</a:t>
            </a:r>
            <a:r>
              <a:rPr lang="es-ES" sz="3600" dirty="0" smtClean="0">
                <a:solidFill>
                  <a:srgbClr val="0070C0"/>
                </a:solidFill>
              </a:rPr>
              <a:t>.</a:t>
            </a:r>
            <a:endParaRPr lang="es-ES" sz="3600" dirty="0">
              <a:solidFill>
                <a:srgbClr val="0070C0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4864101" y="4847680"/>
            <a:ext cx="73279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algn="r">
              <a:buNone/>
            </a:pPr>
            <a:r>
              <a:rPr lang="es-ES" sz="3600" dirty="0" err="1">
                <a:solidFill>
                  <a:srgbClr val="0070C0"/>
                </a:solidFill>
              </a:rPr>
              <a:t>They</a:t>
            </a:r>
            <a:r>
              <a:rPr lang="es-ES" sz="3600" dirty="0">
                <a:solidFill>
                  <a:srgbClr val="0070C0"/>
                </a:solidFill>
              </a:rPr>
              <a:t> </a:t>
            </a:r>
            <a:r>
              <a:rPr lang="es-ES" sz="3600" dirty="0" err="1">
                <a:solidFill>
                  <a:srgbClr val="0070C0"/>
                </a:solidFill>
              </a:rPr>
              <a:t>have</a:t>
            </a:r>
            <a:r>
              <a:rPr lang="es-ES" sz="3600" dirty="0">
                <a:solidFill>
                  <a:srgbClr val="0070C0"/>
                </a:solidFill>
              </a:rPr>
              <a:t> won </a:t>
            </a:r>
            <a:r>
              <a:rPr lang="es-ES" sz="3600" dirty="0" err="1">
                <a:solidFill>
                  <a:srgbClr val="0070C0"/>
                </a:solidFill>
              </a:rPr>
              <a:t>the</a:t>
            </a:r>
            <a:r>
              <a:rPr lang="es-ES" sz="3600" dirty="0">
                <a:solidFill>
                  <a:srgbClr val="0070C0"/>
                </a:solidFill>
              </a:rPr>
              <a:t> final.</a:t>
            </a:r>
          </a:p>
          <a:p>
            <a:pPr marL="109728" indent="0" algn="r">
              <a:buNone/>
            </a:pPr>
            <a:r>
              <a:rPr lang="es-ES" sz="3600" dirty="0" err="1">
                <a:solidFill>
                  <a:srgbClr val="0070C0"/>
                </a:solidFill>
              </a:rPr>
              <a:t>They</a:t>
            </a:r>
            <a:r>
              <a:rPr lang="es-ES" sz="3600" dirty="0">
                <a:solidFill>
                  <a:srgbClr val="0070C0"/>
                </a:solidFill>
              </a:rPr>
              <a:t> </a:t>
            </a:r>
            <a:r>
              <a:rPr lang="es-ES" sz="3600" dirty="0" err="1">
                <a:solidFill>
                  <a:srgbClr val="0070C0"/>
                </a:solidFill>
              </a:rPr>
              <a:t>have</a:t>
            </a:r>
            <a:r>
              <a:rPr lang="es-ES" sz="3600" dirty="0">
                <a:solidFill>
                  <a:srgbClr val="0070C0"/>
                </a:solidFill>
              </a:rPr>
              <a:t> </a:t>
            </a:r>
            <a:r>
              <a:rPr lang="es-ES" sz="3600" b="1" dirty="0" err="1">
                <a:solidFill>
                  <a:srgbClr val="FF0000"/>
                </a:solidFill>
              </a:rPr>
              <a:t>just</a:t>
            </a:r>
            <a:r>
              <a:rPr lang="es-ES" sz="3600" b="1" dirty="0">
                <a:solidFill>
                  <a:srgbClr val="FF0000"/>
                </a:solidFill>
              </a:rPr>
              <a:t> </a:t>
            </a:r>
            <a:r>
              <a:rPr lang="es-ES" sz="3600" dirty="0">
                <a:solidFill>
                  <a:srgbClr val="0070C0"/>
                </a:solidFill>
              </a:rPr>
              <a:t>won </a:t>
            </a:r>
            <a:r>
              <a:rPr lang="es-ES" sz="3600" dirty="0" err="1">
                <a:solidFill>
                  <a:srgbClr val="0070C0"/>
                </a:solidFill>
              </a:rPr>
              <a:t>the</a:t>
            </a:r>
            <a:r>
              <a:rPr lang="es-ES" sz="3600" dirty="0">
                <a:solidFill>
                  <a:srgbClr val="0070C0"/>
                </a:solidFill>
              </a:rPr>
              <a:t> final.</a:t>
            </a:r>
          </a:p>
          <a:p>
            <a:pPr marL="109728" indent="0" algn="r">
              <a:buNone/>
            </a:pPr>
            <a:r>
              <a:rPr lang="es-ES" sz="3600" dirty="0" err="1">
                <a:solidFill>
                  <a:srgbClr val="0070C0"/>
                </a:solidFill>
              </a:rPr>
              <a:t>They</a:t>
            </a:r>
            <a:r>
              <a:rPr lang="es-ES" sz="3600" dirty="0">
                <a:solidFill>
                  <a:srgbClr val="0070C0"/>
                </a:solidFill>
              </a:rPr>
              <a:t> </a:t>
            </a:r>
            <a:r>
              <a:rPr lang="es-ES" sz="3600" dirty="0" err="1">
                <a:solidFill>
                  <a:srgbClr val="00B050"/>
                </a:solidFill>
              </a:rPr>
              <a:t>haven’t</a:t>
            </a:r>
            <a:r>
              <a:rPr lang="es-ES" sz="3600" dirty="0">
                <a:solidFill>
                  <a:srgbClr val="00B050"/>
                </a:solidFill>
              </a:rPr>
              <a:t> </a:t>
            </a:r>
            <a:r>
              <a:rPr lang="es-ES" sz="3600" b="1" dirty="0" err="1">
                <a:solidFill>
                  <a:srgbClr val="FF0000"/>
                </a:solidFill>
              </a:rPr>
              <a:t>still</a:t>
            </a:r>
            <a:r>
              <a:rPr lang="es-ES" sz="3600" b="1" dirty="0">
                <a:solidFill>
                  <a:srgbClr val="FF0000"/>
                </a:solidFill>
              </a:rPr>
              <a:t> </a:t>
            </a:r>
            <a:r>
              <a:rPr lang="es-ES" sz="3600" dirty="0">
                <a:solidFill>
                  <a:srgbClr val="0070C0"/>
                </a:solidFill>
              </a:rPr>
              <a:t>won </a:t>
            </a:r>
            <a:r>
              <a:rPr lang="es-ES" sz="3600" dirty="0" err="1">
                <a:solidFill>
                  <a:srgbClr val="0070C0"/>
                </a:solidFill>
              </a:rPr>
              <a:t>the</a:t>
            </a:r>
            <a:r>
              <a:rPr lang="es-ES" sz="3600" dirty="0">
                <a:solidFill>
                  <a:srgbClr val="0070C0"/>
                </a:solidFill>
              </a:rPr>
              <a:t> final.</a:t>
            </a:r>
            <a:endParaRPr lang="es-MX" sz="3600" dirty="0">
              <a:solidFill>
                <a:srgbClr val="0070C0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9982617" y="-92680"/>
            <a:ext cx="222208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Explanation</a:t>
            </a:r>
            <a:endParaRPr lang="es-ES" sz="2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81717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 redondeado"/>
          <p:cNvSpPr/>
          <p:nvPr/>
        </p:nvSpPr>
        <p:spPr>
          <a:xfrm>
            <a:off x="4954268" y="1704948"/>
            <a:ext cx="7110056" cy="4835552"/>
          </a:xfrm>
          <a:prstGeom prst="roundRect">
            <a:avLst/>
          </a:prstGeom>
          <a:solidFill>
            <a:srgbClr val="F96A1B">
              <a:alpha val="50196"/>
            </a:srgb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00976" y="398294"/>
            <a:ext cx="9791024" cy="1066800"/>
          </a:xfrm>
        </p:spPr>
        <p:txBody>
          <a:bodyPr>
            <a:normAutofit fontScale="90000"/>
          </a:bodyPr>
          <a:lstStyle/>
          <a:p>
            <a:pPr algn="r"/>
            <a:r>
              <a:rPr lang="en-GB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Make true sentences using </a:t>
            </a:r>
            <a:br>
              <a:rPr lang="en-GB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</a:br>
            <a:r>
              <a:rPr lang="en-GB" dirty="0" smtClean="0">
                <a:solidFill>
                  <a:srgbClr val="FF0000"/>
                </a:solidFill>
              </a:rPr>
              <a:t>ALREADY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00B050"/>
                </a:solidFill>
              </a:rPr>
              <a:t>YET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00B0F0"/>
                </a:solidFill>
              </a:rPr>
              <a:t>JUST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C00000"/>
                </a:solidFill>
              </a:rPr>
              <a:t>STILL </a:t>
            </a:r>
            <a:r>
              <a:rPr lang="en-GB" dirty="0" smtClean="0"/>
              <a:t>&amp; </a:t>
            </a:r>
            <a:r>
              <a:rPr lang="en-GB" dirty="0" smtClean="0">
                <a:solidFill>
                  <a:srgbClr val="7030A0"/>
                </a:solidFill>
              </a:rPr>
              <a:t>NEVER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-124468" y="1084380"/>
            <a:ext cx="5585468" cy="6421320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en-GB" sz="3600" dirty="0" smtClean="0">
                <a:solidFill>
                  <a:srgbClr val="FF0000"/>
                </a:solidFill>
              </a:rPr>
              <a:t>Play volleyball</a:t>
            </a:r>
          </a:p>
          <a:p>
            <a:pPr marL="109728" indent="0">
              <a:buNone/>
            </a:pPr>
            <a:r>
              <a:rPr lang="en-GB" sz="3600" dirty="0" smtClean="0">
                <a:solidFill>
                  <a:srgbClr val="00B050"/>
                </a:solidFill>
              </a:rPr>
              <a:t>Eat seafood</a:t>
            </a:r>
          </a:p>
          <a:p>
            <a:pPr marL="109728" indent="0">
              <a:buNone/>
            </a:pPr>
            <a:r>
              <a:rPr lang="en-GB" sz="3600" dirty="0" smtClean="0">
                <a:solidFill>
                  <a:srgbClr val="00B050"/>
                </a:solidFill>
              </a:rPr>
              <a:t>Dance salsa</a:t>
            </a:r>
          </a:p>
          <a:p>
            <a:pPr marL="109728" indent="0">
              <a:buNone/>
            </a:pPr>
            <a:r>
              <a:rPr lang="en-GB" sz="3600" dirty="0" smtClean="0">
                <a:solidFill>
                  <a:srgbClr val="00B050"/>
                </a:solidFill>
              </a:rPr>
              <a:t>Buy a house</a:t>
            </a:r>
          </a:p>
          <a:p>
            <a:pPr marL="109728" indent="0">
              <a:buNone/>
            </a:pPr>
            <a:r>
              <a:rPr lang="en-GB" sz="3600" dirty="0" smtClean="0">
                <a:solidFill>
                  <a:srgbClr val="00B050"/>
                </a:solidFill>
              </a:rPr>
              <a:t>Travel to Europe</a:t>
            </a:r>
          </a:p>
          <a:p>
            <a:pPr marL="109728" indent="0">
              <a:buNone/>
            </a:pPr>
            <a:r>
              <a:rPr lang="en-GB" sz="3600" dirty="0" smtClean="0">
                <a:solidFill>
                  <a:srgbClr val="00B050"/>
                </a:solidFill>
              </a:rPr>
              <a:t>Meet a famous actor</a:t>
            </a:r>
          </a:p>
          <a:p>
            <a:pPr marL="109728" indent="0">
              <a:buNone/>
            </a:pPr>
            <a:r>
              <a:rPr lang="en-GB" sz="3600" dirty="0" smtClean="0">
                <a:solidFill>
                  <a:srgbClr val="00B050"/>
                </a:solidFill>
              </a:rPr>
              <a:t>Work in an office</a:t>
            </a:r>
          </a:p>
          <a:p>
            <a:pPr marL="109728" indent="0">
              <a:buNone/>
            </a:pPr>
            <a:r>
              <a:rPr lang="en-GB" sz="3600" dirty="0" smtClean="0">
                <a:solidFill>
                  <a:srgbClr val="00B050"/>
                </a:solidFill>
              </a:rPr>
              <a:t>Kiss someone</a:t>
            </a:r>
          </a:p>
          <a:p>
            <a:pPr marL="109728" indent="0">
              <a:buNone/>
            </a:pPr>
            <a:r>
              <a:rPr lang="en-GB" sz="3600" dirty="0" smtClean="0">
                <a:solidFill>
                  <a:srgbClr val="00B050"/>
                </a:solidFill>
              </a:rPr>
              <a:t>Listen to metal music</a:t>
            </a:r>
          </a:p>
          <a:p>
            <a:pPr marL="109728" indent="0">
              <a:buNone/>
            </a:pPr>
            <a:endParaRPr lang="en-GB" sz="3600" dirty="0">
              <a:solidFill>
                <a:srgbClr val="00B050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104904" y="2245008"/>
            <a:ext cx="62840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dirty="0"/>
              <a:t>I </a:t>
            </a:r>
            <a:r>
              <a:rPr lang="es-ES" sz="3200" dirty="0" err="1"/>
              <a:t>have</a:t>
            </a:r>
            <a:r>
              <a:rPr lang="es-ES" sz="3200" dirty="0"/>
              <a:t> </a:t>
            </a:r>
            <a:r>
              <a:rPr lang="es-ES" sz="3200" b="1" dirty="0" err="1">
                <a:solidFill>
                  <a:srgbClr val="7030A0"/>
                </a:solidFill>
              </a:rPr>
              <a:t>never</a:t>
            </a:r>
            <a:r>
              <a:rPr lang="es-ES" sz="3200" dirty="0">
                <a:solidFill>
                  <a:srgbClr val="7030A0"/>
                </a:solidFill>
              </a:rPr>
              <a:t> </a:t>
            </a:r>
            <a:r>
              <a:rPr lang="es-ES" sz="3200" dirty="0" err="1"/>
              <a:t>played</a:t>
            </a:r>
            <a:r>
              <a:rPr lang="es-ES" sz="3200" dirty="0"/>
              <a:t> </a:t>
            </a:r>
            <a:r>
              <a:rPr lang="es-ES" sz="3200" dirty="0" err="1"/>
              <a:t>volleyball</a:t>
            </a:r>
            <a:r>
              <a:rPr lang="es-ES" sz="3200" dirty="0"/>
              <a:t>.</a:t>
            </a:r>
            <a:endParaRPr lang="es-MX" sz="3200" dirty="0"/>
          </a:p>
        </p:txBody>
      </p:sp>
      <p:sp>
        <p:nvSpPr>
          <p:cNvPr id="5" name="4 CuadroTexto"/>
          <p:cNvSpPr txBox="1"/>
          <p:nvPr/>
        </p:nvSpPr>
        <p:spPr>
          <a:xfrm>
            <a:off x="5104905" y="3001092"/>
            <a:ext cx="66832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dirty="0"/>
              <a:t>I </a:t>
            </a:r>
            <a:r>
              <a:rPr lang="es-ES" sz="3200" dirty="0" err="1"/>
              <a:t>have</a:t>
            </a:r>
            <a:r>
              <a:rPr lang="es-ES" sz="3200" dirty="0"/>
              <a:t> </a:t>
            </a:r>
            <a:r>
              <a:rPr lang="es-ES" sz="3200" b="1" dirty="0" err="1">
                <a:solidFill>
                  <a:srgbClr val="FF0000"/>
                </a:solidFill>
              </a:rPr>
              <a:t>already</a:t>
            </a:r>
            <a:r>
              <a:rPr lang="es-ES" sz="3200" dirty="0">
                <a:solidFill>
                  <a:srgbClr val="FF0000"/>
                </a:solidFill>
              </a:rPr>
              <a:t> </a:t>
            </a:r>
            <a:r>
              <a:rPr lang="es-ES" sz="3200" dirty="0" err="1"/>
              <a:t>played</a:t>
            </a:r>
            <a:r>
              <a:rPr lang="es-ES" sz="3200" dirty="0"/>
              <a:t> </a:t>
            </a:r>
            <a:r>
              <a:rPr lang="es-ES" sz="3200" dirty="0" err="1"/>
              <a:t>volleyball</a:t>
            </a:r>
            <a:r>
              <a:rPr lang="es-ES" sz="3200" dirty="0"/>
              <a:t>.</a:t>
            </a:r>
            <a:endParaRPr lang="es-MX" sz="3200" dirty="0"/>
          </a:p>
        </p:txBody>
      </p:sp>
      <p:sp>
        <p:nvSpPr>
          <p:cNvPr id="6" name="5 CuadroTexto"/>
          <p:cNvSpPr txBox="1"/>
          <p:nvPr/>
        </p:nvSpPr>
        <p:spPr>
          <a:xfrm>
            <a:off x="5104905" y="3757176"/>
            <a:ext cx="57823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dirty="0"/>
              <a:t>I </a:t>
            </a:r>
            <a:r>
              <a:rPr lang="es-ES" sz="3200" dirty="0" err="1"/>
              <a:t>have</a:t>
            </a:r>
            <a:r>
              <a:rPr lang="es-ES" sz="3200" dirty="0"/>
              <a:t> </a:t>
            </a:r>
            <a:r>
              <a:rPr lang="es-ES" sz="3200" b="1" dirty="0" err="1">
                <a:solidFill>
                  <a:srgbClr val="00B0F0"/>
                </a:solidFill>
              </a:rPr>
              <a:t>just</a:t>
            </a:r>
            <a:r>
              <a:rPr lang="es-ES" sz="3200" dirty="0">
                <a:solidFill>
                  <a:srgbClr val="FF0000"/>
                </a:solidFill>
              </a:rPr>
              <a:t> </a:t>
            </a:r>
            <a:r>
              <a:rPr lang="es-ES" sz="3200" dirty="0" err="1"/>
              <a:t>played</a:t>
            </a:r>
            <a:r>
              <a:rPr lang="es-ES" sz="3200" dirty="0"/>
              <a:t> </a:t>
            </a:r>
            <a:r>
              <a:rPr lang="es-ES" sz="3200" dirty="0" err="1"/>
              <a:t>volleyball</a:t>
            </a:r>
            <a:r>
              <a:rPr lang="es-ES" sz="3200" dirty="0"/>
              <a:t>.</a:t>
            </a:r>
            <a:endParaRPr lang="es-MX" sz="3200" dirty="0"/>
          </a:p>
        </p:txBody>
      </p:sp>
      <p:sp>
        <p:nvSpPr>
          <p:cNvPr id="7" name="6 CuadroTexto"/>
          <p:cNvSpPr txBox="1"/>
          <p:nvPr/>
        </p:nvSpPr>
        <p:spPr>
          <a:xfrm>
            <a:off x="5104904" y="4513260"/>
            <a:ext cx="62279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dirty="0"/>
              <a:t>I </a:t>
            </a:r>
            <a:r>
              <a:rPr lang="es-ES" sz="3200" dirty="0" err="1">
                <a:solidFill>
                  <a:schemeClr val="accent2">
                    <a:lumMod val="75000"/>
                  </a:schemeClr>
                </a:solidFill>
              </a:rPr>
              <a:t>haven’t</a:t>
            </a:r>
            <a:r>
              <a:rPr lang="es-ES" sz="32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3200" b="1" dirty="0" err="1">
                <a:solidFill>
                  <a:srgbClr val="C00000"/>
                </a:solidFill>
              </a:rPr>
              <a:t>still</a:t>
            </a:r>
            <a:r>
              <a:rPr lang="es-ES" sz="3200" dirty="0">
                <a:solidFill>
                  <a:srgbClr val="C00000"/>
                </a:solidFill>
              </a:rPr>
              <a:t> </a:t>
            </a:r>
            <a:r>
              <a:rPr lang="es-ES" sz="3200" dirty="0" err="1"/>
              <a:t>played</a:t>
            </a:r>
            <a:r>
              <a:rPr lang="es-ES" sz="3200" dirty="0"/>
              <a:t> </a:t>
            </a:r>
            <a:r>
              <a:rPr lang="es-ES" sz="3200" dirty="0" err="1"/>
              <a:t>volleyball</a:t>
            </a:r>
            <a:r>
              <a:rPr lang="es-ES" sz="3200" dirty="0"/>
              <a:t>.</a:t>
            </a:r>
            <a:endParaRPr lang="es-MX" sz="3200" dirty="0"/>
          </a:p>
        </p:txBody>
      </p:sp>
      <p:sp>
        <p:nvSpPr>
          <p:cNvPr id="8" name="7 CuadroTexto"/>
          <p:cNvSpPr txBox="1"/>
          <p:nvPr/>
        </p:nvSpPr>
        <p:spPr>
          <a:xfrm>
            <a:off x="5104904" y="5269344"/>
            <a:ext cx="63097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dirty="0"/>
              <a:t>I </a:t>
            </a:r>
            <a:r>
              <a:rPr lang="es-ES" sz="3200" dirty="0" err="1">
                <a:solidFill>
                  <a:schemeClr val="accent2">
                    <a:lumMod val="75000"/>
                  </a:schemeClr>
                </a:solidFill>
              </a:rPr>
              <a:t>haven’t</a:t>
            </a:r>
            <a:r>
              <a:rPr lang="es-ES" sz="32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3200" dirty="0" err="1"/>
              <a:t>played</a:t>
            </a:r>
            <a:r>
              <a:rPr lang="es-ES" sz="3200" dirty="0"/>
              <a:t> </a:t>
            </a:r>
            <a:r>
              <a:rPr lang="es-ES" sz="3200" dirty="0" err="1"/>
              <a:t>volleyball</a:t>
            </a:r>
            <a:r>
              <a:rPr lang="es-ES" sz="3200" dirty="0"/>
              <a:t> </a:t>
            </a:r>
            <a:r>
              <a:rPr lang="es-ES" sz="3200" b="1" dirty="0" err="1">
                <a:solidFill>
                  <a:srgbClr val="00B050"/>
                </a:solidFill>
              </a:rPr>
              <a:t>yet</a:t>
            </a:r>
            <a:r>
              <a:rPr lang="es-ES" sz="3200" dirty="0"/>
              <a:t>.</a:t>
            </a:r>
            <a:endParaRPr lang="es-MX" sz="3200" dirty="0"/>
          </a:p>
        </p:txBody>
      </p:sp>
      <p:sp>
        <p:nvSpPr>
          <p:cNvPr id="10" name="Rectángulo 9"/>
          <p:cNvSpPr/>
          <p:nvPr/>
        </p:nvSpPr>
        <p:spPr>
          <a:xfrm>
            <a:off x="10809129" y="-92680"/>
            <a:ext cx="135646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Writing</a:t>
            </a:r>
            <a:endParaRPr lang="es-ES" sz="2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4749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" grpId="0" build="p"/>
      <p:bldP spid="4" grpId="0"/>
      <p:bldP spid="5" grpId="0"/>
      <p:bldP spid="6" grpId="0"/>
      <p:bldP spid="7" grpId="0"/>
      <p:bldP spid="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90727" y="2273300"/>
            <a:ext cx="9720073" cy="4023360"/>
          </a:xfrm>
        </p:spPr>
        <p:txBody>
          <a:bodyPr>
            <a:normAutofit fontScale="92500" lnSpcReduction="20000"/>
          </a:bodyPr>
          <a:lstStyle/>
          <a:p>
            <a:pPr marL="624078" indent="-514350">
              <a:buAutoNum type="arabicPeriod"/>
            </a:pPr>
            <a:r>
              <a:rPr lang="es-ES" sz="3600" dirty="0" smtClean="0"/>
              <a:t>_____________________________.</a:t>
            </a:r>
          </a:p>
          <a:p>
            <a:pPr marL="624078" indent="-514350">
              <a:buAutoNum type="arabicPeriod"/>
            </a:pPr>
            <a:r>
              <a:rPr lang="es-ES" sz="3600" dirty="0" smtClean="0"/>
              <a:t>_____________________________.</a:t>
            </a:r>
          </a:p>
          <a:p>
            <a:pPr marL="624078" indent="-514350">
              <a:buAutoNum type="arabicPeriod"/>
            </a:pPr>
            <a:r>
              <a:rPr lang="es-ES" sz="3600" dirty="0" smtClean="0"/>
              <a:t>_____________________________.</a:t>
            </a:r>
          </a:p>
          <a:p>
            <a:pPr marL="624078" indent="-514350">
              <a:buAutoNum type="arabicPeriod"/>
            </a:pPr>
            <a:r>
              <a:rPr lang="es-ES" sz="3600" dirty="0" smtClean="0"/>
              <a:t>_____________________________.</a:t>
            </a:r>
          </a:p>
          <a:p>
            <a:pPr marL="624078" indent="-514350">
              <a:buAutoNum type="arabicPeriod"/>
            </a:pPr>
            <a:r>
              <a:rPr lang="es-ES" sz="3600" dirty="0" smtClean="0"/>
              <a:t>_____________________________.</a:t>
            </a:r>
          </a:p>
          <a:p>
            <a:pPr marL="624078" indent="-514350">
              <a:buAutoNum type="arabicPeriod"/>
            </a:pPr>
            <a:r>
              <a:rPr lang="es-ES" sz="3600" dirty="0" smtClean="0"/>
              <a:t>_____________________________.</a:t>
            </a:r>
          </a:p>
          <a:p>
            <a:pPr marL="624078" indent="-514350">
              <a:buAutoNum type="arabicPeriod"/>
            </a:pPr>
            <a:r>
              <a:rPr lang="es-ES" sz="3600" dirty="0" smtClean="0"/>
              <a:t>_____________________________.</a:t>
            </a:r>
          </a:p>
          <a:p>
            <a:pPr marL="624078" indent="-514350">
              <a:buAutoNum type="arabicPeriod"/>
            </a:pPr>
            <a:r>
              <a:rPr lang="es-ES" sz="3600" dirty="0"/>
              <a:t>_____________________________.</a:t>
            </a:r>
            <a:endParaRPr lang="es-MX" sz="3600" dirty="0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490727" y="646212"/>
            <a:ext cx="10299700" cy="1385788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400" dirty="0">
                <a:solidFill>
                  <a:schemeClr val="tx1"/>
                </a:solidFill>
                <a:latin typeface="+mn-lt"/>
              </a:rPr>
              <a:t>Make true sentences using </a:t>
            </a:r>
            <a:br>
              <a:rPr lang="en-GB" sz="4400" dirty="0">
                <a:solidFill>
                  <a:schemeClr val="tx1"/>
                </a:solidFill>
                <a:latin typeface="+mn-lt"/>
              </a:rPr>
            </a:br>
            <a:r>
              <a:rPr lang="en-GB" sz="4400" dirty="0">
                <a:solidFill>
                  <a:srgbClr val="FF0000"/>
                </a:solidFill>
                <a:latin typeface="+mn-lt"/>
              </a:rPr>
              <a:t>ALREADY</a:t>
            </a:r>
            <a:r>
              <a:rPr lang="en-GB" sz="4400" dirty="0">
                <a:latin typeface="+mn-lt"/>
              </a:rPr>
              <a:t>, </a:t>
            </a:r>
            <a:r>
              <a:rPr lang="en-GB" sz="4400" dirty="0">
                <a:solidFill>
                  <a:srgbClr val="00B050"/>
                </a:solidFill>
                <a:latin typeface="+mn-lt"/>
              </a:rPr>
              <a:t>YET</a:t>
            </a:r>
            <a:r>
              <a:rPr lang="en-GB" sz="4400" dirty="0">
                <a:latin typeface="+mn-lt"/>
              </a:rPr>
              <a:t>, </a:t>
            </a:r>
            <a:r>
              <a:rPr lang="en-GB" sz="4400" dirty="0">
                <a:solidFill>
                  <a:srgbClr val="00B0F0"/>
                </a:solidFill>
                <a:latin typeface="+mn-lt"/>
              </a:rPr>
              <a:t>JUST</a:t>
            </a:r>
            <a:r>
              <a:rPr lang="en-GB" sz="4400" dirty="0">
                <a:latin typeface="+mn-lt"/>
              </a:rPr>
              <a:t>, </a:t>
            </a:r>
            <a:r>
              <a:rPr lang="en-GB" sz="4400" dirty="0">
                <a:solidFill>
                  <a:srgbClr val="C00000"/>
                </a:solidFill>
                <a:latin typeface="+mn-lt"/>
              </a:rPr>
              <a:t>STILL </a:t>
            </a:r>
            <a:r>
              <a:rPr lang="en-GB" sz="4400" dirty="0">
                <a:latin typeface="+mn-lt"/>
              </a:rPr>
              <a:t>&amp; </a:t>
            </a:r>
            <a:r>
              <a:rPr lang="en-GB" sz="4400" dirty="0">
                <a:solidFill>
                  <a:srgbClr val="7030A0"/>
                </a:solidFill>
                <a:latin typeface="+mn-lt"/>
              </a:rPr>
              <a:t>NEVER</a:t>
            </a:r>
            <a:r>
              <a:rPr lang="en-GB" sz="4400" dirty="0">
                <a:latin typeface="+mn-lt"/>
              </a:rPr>
              <a:t>.</a:t>
            </a:r>
          </a:p>
        </p:txBody>
      </p:sp>
      <p:sp>
        <p:nvSpPr>
          <p:cNvPr id="4" name="Rectángulo 3"/>
          <p:cNvSpPr/>
          <p:nvPr/>
        </p:nvSpPr>
        <p:spPr>
          <a:xfrm>
            <a:off x="10809129" y="-92680"/>
            <a:ext cx="135646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Writing</a:t>
            </a:r>
            <a:endParaRPr lang="es-ES" sz="2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39097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8307" y="388306"/>
            <a:ext cx="11386159" cy="1224593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 err="1" smtClean="0">
                <a:solidFill>
                  <a:srgbClr val="FF0000"/>
                </a:solidFill>
                <a:latin typeface="+mn-lt"/>
              </a:rPr>
              <a:t>Now</a:t>
            </a:r>
            <a:r>
              <a:rPr lang="es-ES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s-ES" dirty="0" err="1" smtClean="0">
                <a:solidFill>
                  <a:srgbClr val="FF0000"/>
                </a:solidFill>
                <a:latin typeface="+mn-lt"/>
              </a:rPr>
              <a:t>ask</a:t>
            </a:r>
            <a:r>
              <a:rPr lang="es-ES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s-ES" dirty="0" err="1" smtClean="0">
                <a:solidFill>
                  <a:srgbClr val="FF0000"/>
                </a:solidFill>
                <a:latin typeface="+mn-lt"/>
              </a:rPr>
              <a:t>some</a:t>
            </a:r>
            <a:r>
              <a:rPr lang="es-ES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s-ES" dirty="0" err="1" smtClean="0">
                <a:solidFill>
                  <a:srgbClr val="FF0000"/>
                </a:solidFill>
                <a:latin typeface="+mn-lt"/>
              </a:rPr>
              <a:t>friends</a:t>
            </a:r>
            <a:r>
              <a:rPr lang="es-ES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s-ES" dirty="0" err="1" smtClean="0">
                <a:solidFill>
                  <a:srgbClr val="FF0000"/>
                </a:solidFill>
                <a:latin typeface="+mn-lt"/>
              </a:rPr>
              <a:t>about</a:t>
            </a:r>
            <a:r>
              <a:rPr lang="es-ES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s-ES" dirty="0" err="1" smtClean="0">
                <a:solidFill>
                  <a:srgbClr val="FF0000"/>
                </a:solidFill>
                <a:latin typeface="+mn-lt"/>
              </a:rPr>
              <a:t>the</a:t>
            </a:r>
            <a:r>
              <a:rPr lang="es-ES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s-ES" dirty="0" err="1" smtClean="0">
                <a:solidFill>
                  <a:srgbClr val="FF0000"/>
                </a:solidFill>
                <a:latin typeface="+mn-lt"/>
              </a:rPr>
              <a:t>activites</a:t>
            </a:r>
            <a:r>
              <a:rPr lang="es-ES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s-ES" dirty="0" err="1" smtClean="0">
                <a:solidFill>
                  <a:srgbClr val="FF0000"/>
                </a:solidFill>
                <a:latin typeface="+mn-lt"/>
              </a:rPr>
              <a:t>you</a:t>
            </a:r>
            <a:r>
              <a:rPr lang="es-ES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s-ES" dirty="0" err="1" smtClean="0">
                <a:solidFill>
                  <a:srgbClr val="FF0000"/>
                </a:solidFill>
                <a:latin typeface="+mn-lt"/>
              </a:rPr>
              <a:t>described</a:t>
            </a:r>
            <a:endParaRPr lang="es-MX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8306" y="2070100"/>
            <a:ext cx="11386160" cy="4142809"/>
          </a:xfrm>
        </p:spPr>
        <p:txBody>
          <a:bodyPr>
            <a:noAutofit/>
          </a:bodyPr>
          <a:lstStyle/>
          <a:p>
            <a:pPr marL="109728" indent="0" algn="ctr">
              <a:buNone/>
            </a:pPr>
            <a:r>
              <a:rPr lang="es-ES" sz="4400" dirty="0" smtClean="0"/>
              <a:t>Use </a:t>
            </a:r>
            <a:r>
              <a:rPr lang="es-ES" sz="4400" dirty="0" err="1"/>
              <a:t>the</a:t>
            </a:r>
            <a:r>
              <a:rPr lang="es-ES" sz="4400" dirty="0"/>
              <a:t> </a:t>
            </a:r>
            <a:r>
              <a:rPr lang="es-ES" sz="4400" dirty="0" err="1"/>
              <a:t>following</a:t>
            </a:r>
            <a:r>
              <a:rPr lang="es-ES" sz="4400" dirty="0"/>
              <a:t> </a:t>
            </a:r>
            <a:r>
              <a:rPr lang="es-ES" sz="4400" dirty="0" err="1"/>
              <a:t>question</a:t>
            </a:r>
            <a:endParaRPr lang="es-ES" sz="4400" dirty="0"/>
          </a:p>
          <a:p>
            <a:pPr marL="109728" indent="0" algn="ctr">
              <a:buNone/>
            </a:pPr>
            <a:endParaRPr lang="es-ES" sz="4400" dirty="0"/>
          </a:p>
          <a:p>
            <a:pPr marL="109728" indent="0" algn="ctr">
              <a:buNone/>
            </a:pPr>
            <a:r>
              <a:rPr lang="es-ES" sz="4400" dirty="0" err="1">
                <a:solidFill>
                  <a:srgbClr val="FF0000"/>
                </a:solidFill>
              </a:rPr>
              <a:t>Have</a:t>
            </a:r>
            <a:r>
              <a:rPr lang="es-ES" sz="4400" dirty="0">
                <a:solidFill>
                  <a:srgbClr val="FF0000"/>
                </a:solidFill>
              </a:rPr>
              <a:t> </a:t>
            </a:r>
            <a:r>
              <a:rPr lang="es-ES" sz="4400" dirty="0" err="1">
                <a:solidFill>
                  <a:srgbClr val="FF0000"/>
                </a:solidFill>
              </a:rPr>
              <a:t>you</a:t>
            </a:r>
            <a:r>
              <a:rPr lang="es-ES" sz="4400" dirty="0">
                <a:solidFill>
                  <a:srgbClr val="FF0000"/>
                </a:solidFill>
              </a:rPr>
              <a:t> </a:t>
            </a:r>
            <a:r>
              <a:rPr lang="es-ES" sz="4400" dirty="0" err="1">
                <a:solidFill>
                  <a:srgbClr val="FF0000"/>
                </a:solidFill>
              </a:rPr>
              <a:t>ever</a:t>
            </a:r>
            <a:r>
              <a:rPr lang="es-ES" sz="4400" dirty="0">
                <a:solidFill>
                  <a:srgbClr val="FF0000"/>
                </a:solidFill>
              </a:rPr>
              <a:t> ….?</a:t>
            </a:r>
          </a:p>
          <a:p>
            <a:pPr marL="109728" indent="0" algn="ctr">
              <a:buNone/>
            </a:pPr>
            <a:endParaRPr lang="es-ES" sz="4400" dirty="0"/>
          </a:p>
          <a:p>
            <a:pPr marL="109728" indent="0" algn="ctr">
              <a:buNone/>
            </a:pPr>
            <a:r>
              <a:rPr lang="es-ES" sz="4400" dirty="0" err="1">
                <a:solidFill>
                  <a:srgbClr val="0070C0"/>
                </a:solidFill>
              </a:rPr>
              <a:t>Have</a:t>
            </a:r>
            <a:r>
              <a:rPr lang="es-ES" sz="4400" dirty="0">
                <a:solidFill>
                  <a:srgbClr val="0070C0"/>
                </a:solidFill>
              </a:rPr>
              <a:t> </a:t>
            </a:r>
            <a:r>
              <a:rPr lang="es-ES" sz="4400" dirty="0" err="1">
                <a:solidFill>
                  <a:srgbClr val="0070C0"/>
                </a:solidFill>
              </a:rPr>
              <a:t>you</a:t>
            </a:r>
            <a:r>
              <a:rPr lang="es-ES" sz="4400" dirty="0">
                <a:solidFill>
                  <a:srgbClr val="0070C0"/>
                </a:solidFill>
              </a:rPr>
              <a:t> </a:t>
            </a:r>
            <a:r>
              <a:rPr lang="es-ES" sz="4400" dirty="0" err="1">
                <a:solidFill>
                  <a:srgbClr val="0070C0"/>
                </a:solidFill>
              </a:rPr>
              <a:t>ever</a:t>
            </a:r>
            <a:r>
              <a:rPr lang="es-ES" sz="4400" dirty="0">
                <a:solidFill>
                  <a:srgbClr val="0070C0"/>
                </a:solidFill>
              </a:rPr>
              <a:t> </a:t>
            </a:r>
            <a:r>
              <a:rPr lang="es-ES" sz="4400" dirty="0" err="1">
                <a:solidFill>
                  <a:srgbClr val="0070C0"/>
                </a:solidFill>
              </a:rPr>
              <a:t>played</a:t>
            </a:r>
            <a:r>
              <a:rPr lang="es-ES" sz="4400" dirty="0">
                <a:solidFill>
                  <a:srgbClr val="0070C0"/>
                </a:solidFill>
              </a:rPr>
              <a:t> </a:t>
            </a:r>
            <a:r>
              <a:rPr lang="es-ES" sz="4400" dirty="0" err="1">
                <a:solidFill>
                  <a:srgbClr val="0070C0"/>
                </a:solidFill>
              </a:rPr>
              <a:t>volleyball</a:t>
            </a:r>
            <a:r>
              <a:rPr lang="es-ES" sz="4400" dirty="0">
                <a:solidFill>
                  <a:srgbClr val="0070C0"/>
                </a:solidFill>
              </a:rPr>
              <a:t>?</a:t>
            </a:r>
            <a:endParaRPr lang="es-MX" sz="4400" dirty="0">
              <a:solidFill>
                <a:srgbClr val="0070C0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0386195" y="-92680"/>
            <a:ext cx="182133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Speaking</a:t>
            </a:r>
            <a:endParaRPr lang="es-ES" sz="2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0547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17" y="3308712"/>
            <a:ext cx="2962672" cy="1637003"/>
          </a:xfrm>
        </p:spPr>
        <p:txBody>
          <a:bodyPr>
            <a:noAutofit/>
          </a:bodyPr>
          <a:lstStyle/>
          <a:p>
            <a:pPr marL="109728" indent="0" algn="ctr">
              <a:buNone/>
            </a:pPr>
            <a:r>
              <a:rPr lang="en-GB" sz="4000" dirty="0">
                <a:solidFill>
                  <a:srgbClr val="FF0000"/>
                </a:solidFill>
              </a:rPr>
              <a:t>Play volleyball</a:t>
            </a:r>
          </a:p>
          <a:p>
            <a:pPr marL="109728" indent="0" algn="ctr">
              <a:buNone/>
            </a:pP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077003" y="2465348"/>
            <a:ext cx="85683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400" dirty="0"/>
              <a:t>I </a:t>
            </a:r>
            <a:r>
              <a:rPr lang="es-ES" sz="4400" dirty="0" err="1"/>
              <a:t>have</a:t>
            </a:r>
            <a:r>
              <a:rPr lang="es-ES" sz="4400" dirty="0"/>
              <a:t> </a:t>
            </a:r>
            <a:r>
              <a:rPr lang="es-ES" sz="4400" dirty="0" err="1">
                <a:solidFill>
                  <a:srgbClr val="7030A0"/>
                </a:solidFill>
              </a:rPr>
              <a:t>never</a:t>
            </a:r>
            <a:r>
              <a:rPr lang="es-ES" sz="4400" dirty="0">
                <a:solidFill>
                  <a:srgbClr val="7030A0"/>
                </a:solidFill>
              </a:rPr>
              <a:t> </a:t>
            </a:r>
            <a:r>
              <a:rPr lang="es-ES" sz="4400" dirty="0" err="1"/>
              <a:t>played</a:t>
            </a:r>
            <a:r>
              <a:rPr lang="es-ES" sz="4400" dirty="0"/>
              <a:t> </a:t>
            </a:r>
            <a:r>
              <a:rPr lang="es-ES" sz="4400" dirty="0" err="1"/>
              <a:t>volleyball</a:t>
            </a:r>
            <a:r>
              <a:rPr lang="es-ES" sz="4400" dirty="0"/>
              <a:t>.</a:t>
            </a:r>
            <a:endParaRPr lang="es-MX" sz="4400" dirty="0"/>
          </a:p>
        </p:txBody>
      </p:sp>
      <p:sp>
        <p:nvSpPr>
          <p:cNvPr id="5" name="4 CuadroTexto"/>
          <p:cNvSpPr txBox="1"/>
          <p:nvPr/>
        </p:nvSpPr>
        <p:spPr>
          <a:xfrm>
            <a:off x="3077004" y="3221432"/>
            <a:ext cx="91149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400" dirty="0"/>
              <a:t>I </a:t>
            </a:r>
            <a:r>
              <a:rPr lang="es-ES" sz="4400" dirty="0" err="1"/>
              <a:t>have</a:t>
            </a:r>
            <a:r>
              <a:rPr lang="es-ES" sz="4400" dirty="0"/>
              <a:t> </a:t>
            </a:r>
            <a:r>
              <a:rPr lang="es-ES" sz="4400" dirty="0" err="1">
                <a:solidFill>
                  <a:srgbClr val="FF0000"/>
                </a:solidFill>
              </a:rPr>
              <a:t>already</a:t>
            </a:r>
            <a:r>
              <a:rPr lang="es-ES" sz="4400" dirty="0">
                <a:solidFill>
                  <a:srgbClr val="FF0000"/>
                </a:solidFill>
              </a:rPr>
              <a:t> </a:t>
            </a:r>
            <a:r>
              <a:rPr lang="es-ES" sz="4400" dirty="0" err="1"/>
              <a:t>played</a:t>
            </a:r>
            <a:r>
              <a:rPr lang="es-ES" sz="4400" dirty="0"/>
              <a:t> </a:t>
            </a:r>
            <a:r>
              <a:rPr lang="es-ES" sz="4400" dirty="0" err="1"/>
              <a:t>volleyball</a:t>
            </a:r>
            <a:r>
              <a:rPr lang="es-ES" sz="4400" dirty="0"/>
              <a:t>.</a:t>
            </a:r>
            <a:endParaRPr lang="es-MX" sz="4400" dirty="0"/>
          </a:p>
        </p:txBody>
      </p:sp>
      <p:sp>
        <p:nvSpPr>
          <p:cNvPr id="6" name="5 CuadroTexto"/>
          <p:cNvSpPr txBox="1"/>
          <p:nvPr/>
        </p:nvSpPr>
        <p:spPr>
          <a:xfrm>
            <a:off x="3077004" y="3977516"/>
            <a:ext cx="787587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400" dirty="0"/>
              <a:t>I </a:t>
            </a:r>
            <a:r>
              <a:rPr lang="es-ES" sz="4400" dirty="0" err="1"/>
              <a:t>have</a:t>
            </a:r>
            <a:r>
              <a:rPr lang="es-ES" sz="4400" dirty="0"/>
              <a:t> </a:t>
            </a:r>
            <a:r>
              <a:rPr lang="es-ES" sz="4400" dirty="0" err="1">
                <a:solidFill>
                  <a:srgbClr val="00B0F0"/>
                </a:solidFill>
              </a:rPr>
              <a:t>just</a:t>
            </a:r>
            <a:r>
              <a:rPr lang="es-ES" sz="4400" dirty="0">
                <a:solidFill>
                  <a:srgbClr val="FF0000"/>
                </a:solidFill>
              </a:rPr>
              <a:t> </a:t>
            </a:r>
            <a:r>
              <a:rPr lang="es-ES" sz="4400" dirty="0" err="1"/>
              <a:t>played</a:t>
            </a:r>
            <a:r>
              <a:rPr lang="es-ES" sz="4400" dirty="0"/>
              <a:t> </a:t>
            </a:r>
            <a:r>
              <a:rPr lang="es-ES" sz="4400" dirty="0" err="1"/>
              <a:t>volleyball</a:t>
            </a:r>
            <a:r>
              <a:rPr lang="es-ES" sz="4400" dirty="0"/>
              <a:t>.</a:t>
            </a:r>
            <a:endParaRPr lang="es-MX" sz="4400" dirty="0"/>
          </a:p>
        </p:txBody>
      </p:sp>
      <p:sp>
        <p:nvSpPr>
          <p:cNvPr id="7" name="6 CuadroTexto"/>
          <p:cNvSpPr txBox="1"/>
          <p:nvPr/>
        </p:nvSpPr>
        <p:spPr>
          <a:xfrm>
            <a:off x="3077003" y="4733600"/>
            <a:ext cx="848822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400" dirty="0"/>
              <a:t>I </a:t>
            </a:r>
            <a:r>
              <a:rPr lang="es-ES" sz="4400" dirty="0" err="1">
                <a:solidFill>
                  <a:schemeClr val="accent2">
                    <a:lumMod val="75000"/>
                  </a:schemeClr>
                </a:solidFill>
              </a:rPr>
              <a:t>haven’t</a:t>
            </a:r>
            <a:r>
              <a:rPr lang="es-ES" sz="4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4400" dirty="0" err="1">
                <a:solidFill>
                  <a:srgbClr val="C00000"/>
                </a:solidFill>
              </a:rPr>
              <a:t>still</a:t>
            </a:r>
            <a:r>
              <a:rPr lang="es-ES" sz="4400" dirty="0">
                <a:solidFill>
                  <a:srgbClr val="C00000"/>
                </a:solidFill>
              </a:rPr>
              <a:t> </a:t>
            </a:r>
            <a:r>
              <a:rPr lang="es-ES" sz="4400" dirty="0" err="1"/>
              <a:t>played</a:t>
            </a:r>
            <a:r>
              <a:rPr lang="es-ES" sz="4400" dirty="0"/>
              <a:t> </a:t>
            </a:r>
            <a:r>
              <a:rPr lang="es-ES" sz="4400" dirty="0" err="1"/>
              <a:t>volleyball</a:t>
            </a:r>
            <a:r>
              <a:rPr lang="es-ES" sz="4400" dirty="0"/>
              <a:t>.</a:t>
            </a:r>
            <a:endParaRPr lang="es-MX" sz="4400" dirty="0"/>
          </a:p>
        </p:txBody>
      </p:sp>
      <p:sp>
        <p:nvSpPr>
          <p:cNvPr id="8" name="7 CuadroTexto"/>
          <p:cNvSpPr txBox="1"/>
          <p:nvPr/>
        </p:nvSpPr>
        <p:spPr>
          <a:xfrm>
            <a:off x="3077003" y="5489684"/>
            <a:ext cx="86020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400" dirty="0"/>
              <a:t>I </a:t>
            </a:r>
            <a:r>
              <a:rPr lang="es-ES" sz="4400" dirty="0" err="1">
                <a:solidFill>
                  <a:schemeClr val="accent2">
                    <a:lumMod val="75000"/>
                  </a:schemeClr>
                </a:solidFill>
              </a:rPr>
              <a:t>haven’t</a:t>
            </a:r>
            <a:r>
              <a:rPr lang="es-ES" sz="4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4400" dirty="0" err="1"/>
              <a:t>played</a:t>
            </a:r>
            <a:r>
              <a:rPr lang="es-ES" sz="4400" dirty="0"/>
              <a:t> </a:t>
            </a:r>
            <a:r>
              <a:rPr lang="es-ES" sz="4400" dirty="0" err="1"/>
              <a:t>volleyball</a:t>
            </a:r>
            <a:r>
              <a:rPr lang="es-ES" sz="4400" dirty="0"/>
              <a:t> </a:t>
            </a:r>
            <a:r>
              <a:rPr lang="es-ES" sz="4400" dirty="0" err="1">
                <a:solidFill>
                  <a:srgbClr val="00B050"/>
                </a:solidFill>
              </a:rPr>
              <a:t>yet</a:t>
            </a:r>
            <a:r>
              <a:rPr lang="es-ES" sz="4400" dirty="0"/>
              <a:t>.</a:t>
            </a:r>
            <a:endParaRPr lang="es-MX" sz="4400" dirty="0"/>
          </a:p>
        </p:txBody>
      </p:sp>
      <p:sp>
        <p:nvSpPr>
          <p:cNvPr id="11" name="10 Rectángulo"/>
          <p:cNvSpPr/>
          <p:nvPr/>
        </p:nvSpPr>
        <p:spPr>
          <a:xfrm>
            <a:off x="-526" y="557188"/>
            <a:ext cx="121914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algn="ctr"/>
            <a:r>
              <a:rPr lang="es-ES" sz="4800" dirty="0" err="1">
                <a:solidFill>
                  <a:srgbClr val="FF0000"/>
                </a:solidFill>
              </a:rPr>
              <a:t>Have</a:t>
            </a:r>
            <a:r>
              <a:rPr lang="es-ES" sz="4800" dirty="0">
                <a:solidFill>
                  <a:srgbClr val="FF0000"/>
                </a:solidFill>
              </a:rPr>
              <a:t> </a:t>
            </a:r>
            <a:r>
              <a:rPr lang="es-ES" sz="4800" dirty="0" err="1">
                <a:solidFill>
                  <a:srgbClr val="FF0000"/>
                </a:solidFill>
              </a:rPr>
              <a:t>you</a:t>
            </a:r>
            <a:r>
              <a:rPr lang="es-ES" sz="4800" dirty="0">
                <a:solidFill>
                  <a:srgbClr val="FF0000"/>
                </a:solidFill>
              </a:rPr>
              <a:t> </a:t>
            </a:r>
            <a:r>
              <a:rPr lang="es-ES" sz="4800" dirty="0" err="1">
                <a:solidFill>
                  <a:srgbClr val="FF0000"/>
                </a:solidFill>
              </a:rPr>
              <a:t>ever</a:t>
            </a:r>
            <a:r>
              <a:rPr lang="es-ES" sz="4800" dirty="0">
                <a:solidFill>
                  <a:srgbClr val="FF0000"/>
                </a:solidFill>
              </a:rPr>
              <a:t> ….?</a:t>
            </a:r>
          </a:p>
          <a:p>
            <a:pPr marL="109728" algn="ctr"/>
            <a:r>
              <a:rPr lang="es-ES" sz="4800" dirty="0" err="1" smtClean="0">
                <a:solidFill>
                  <a:srgbClr val="0070C0"/>
                </a:solidFill>
              </a:rPr>
              <a:t>Have</a:t>
            </a:r>
            <a:r>
              <a:rPr lang="es-ES" sz="4800" dirty="0" smtClean="0">
                <a:solidFill>
                  <a:srgbClr val="0070C0"/>
                </a:solidFill>
              </a:rPr>
              <a:t> </a:t>
            </a:r>
            <a:r>
              <a:rPr lang="es-ES" sz="4800" dirty="0" err="1">
                <a:solidFill>
                  <a:srgbClr val="0070C0"/>
                </a:solidFill>
              </a:rPr>
              <a:t>you</a:t>
            </a:r>
            <a:r>
              <a:rPr lang="es-ES" sz="4800" dirty="0">
                <a:solidFill>
                  <a:srgbClr val="0070C0"/>
                </a:solidFill>
              </a:rPr>
              <a:t> </a:t>
            </a:r>
            <a:r>
              <a:rPr lang="es-ES" sz="4800" dirty="0" err="1">
                <a:solidFill>
                  <a:srgbClr val="0070C0"/>
                </a:solidFill>
              </a:rPr>
              <a:t>ever</a:t>
            </a:r>
            <a:r>
              <a:rPr lang="es-ES" sz="4800" dirty="0">
                <a:solidFill>
                  <a:srgbClr val="0070C0"/>
                </a:solidFill>
              </a:rPr>
              <a:t> </a:t>
            </a:r>
            <a:r>
              <a:rPr lang="es-ES" sz="4800" dirty="0" err="1">
                <a:solidFill>
                  <a:srgbClr val="0070C0"/>
                </a:solidFill>
              </a:rPr>
              <a:t>played</a:t>
            </a:r>
            <a:r>
              <a:rPr lang="es-ES" sz="4800" dirty="0">
                <a:solidFill>
                  <a:srgbClr val="0070C0"/>
                </a:solidFill>
              </a:rPr>
              <a:t> </a:t>
            </a:r>
            <a:r>
              <a:rPr lang="es-ES" sz="4800" dirty="0" err="1">
                <a:solidFill>
                  <a:srgbClr val="0070C0"/>
                </a:solidFill>
              </a:rPr>
              <a:t>volleyball</a:t>
            </a:r>
            <a:r>
              <a:rPr lang="es-ES" sz="4800" dirty="0">
                <a:solidFill>
                  <a:srgbClr val="0070C0"/>
                </a:solidFill>
              </a:rPr>
              <a:t>?</a:t>
            </a:r>
            <a:endParaRPr lang="es-MX" sz="4800" dirty="0">
              <a:solidFill>
                <a:srgbClr val="0070C0"/>
              </a:solidFill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10386195" y="-92680"/>
            <a:ext cx="182133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Speaking</a:t>
            </a:r>
            <a:endParaRPr lang="es-ES" sz="2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82735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Choose the correct word</a:t>
            </a:r>
            <a:r>
              <a:rPr lang="en-US" dirty="0" smtClean="0"/>
              <a:t>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Have </a:t>
            </a:r>
            <a:r>
              <a:rPr lang="en-US" dirty="0"/>
              <a:t>you </a:t>
            </a:r>
            <a:r>
              <a:rPr lang="en-US" b="1" dirty="0"/>
              <a:t>ever</a:t>
            </a:r>
            <a:r>
              <a:rPr lang="en-US" dirty="0"/>
              <a:t> / </a:t>
            </a:r>
            <a:r>
              <a:rPr lang="en-US" b="1" dirty="0"/>
              <a:t>never</a:t>
            </a:r>
            <a:r>
              <a:rPr lang="en-US" dirty="0"/>
              <a:t> been camping with friends?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No</a:t>
            </a:r>
            <a:r>
              <a:rPr lang="en-US" dirty="0"/>
              <a:t>, I haven’t been camping with my friends </a:t>
            </a:r>
            <a:r>
              <a:rPr lang="en-US" b="1" dirty="0"/>
              <a:t>already</a:t>
            </a:r>
            <a:r>
              <a:rPr lang="en-US" dirty="0"/>
              <a:t> / </a:t>
            </a:r>
            <a:r>
              <a:rPr lang="en-US" b="1" dirty="0"/>
              <a:t>yet</a:t>
            </a:r>
            <a:r>
              <a:rPr lang="en-US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Yes</a:t>
            </a:r>
            <a:r>
              <a:rPr lang="en-US" dirty="0"/>
              <a:t>, I’ve </a:t>
            </a:r>
            <a:r>
              <a:rPr lang="en-US" b="1" dirty="0"/>
              <a:t>already</a:t>
            </a:r>
            <a:r>
              <a:rPr lang="en-US" dirty="0"/>
              <a:t> / </a:t>
            </a:r>
            <a:r>
              <a:rPr lang="en-US" b="1" dirty="0"/>
              <a:t>yet</a:t>
            </a:r>
            <a:r>
              <a:rPr lang="en-US" dirty="0"/>
              <a:t> been camping with my friends.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Have </a:t>
            </a:r>
            <a:r>
              <a:rPr lang="en-US" dirty="0"/>
              <a:t>you finished the book </a:t>
            </a:r>
            <a:r>
              <a:rPr lang="en-US" b="1" dirty="0"/>
              <a:t>ever</a:t>
            </a:r>
            <a:r>
              <a:rPr lang="en-US" dirty="0"/>
              <a:t> / </a:t>
            </a:r>
            <a:r>
              <a:rPr lang="en-US" b="1" dirty="0"/>
              <a:t>yet</a:t>
            </a:r>
            <a:r>
              <a:rPr lang="en-US" dirty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Yes</a:t>
            </a:r>
            <a:r>
              <a:rPr lang="en-US" dirty="0"/>
              <a:t>, I’ve </a:t>
            </a:r>
            <a:r>
              <a:rPr lang="en-US" b="1" dirty="0"/>
              <a:t>just</a:t>
            </a:r>
            <a:r>
              <a:rPr lang="en-US" dirty="0"/>
              <a:t> / </a:t>
            </a:r>
            <a:r>
              <a:rPr lang="en-US" b="1" dirty="0"/>
              <a:t>yet</a:t>
            </a:r>
            <a:r>
              <a:rPr lang="en-US" dirty="0"/>
              <a:t> finished it.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Have </a:t>
            </a:r>
            <a:r>
              <a:rPr lang="en-US" dirty="0"/>
              <a:t>you </a:t>
            </a:r>
            <a:r>
              <a:rPr lang="en-US" b="1" dirty="0"/>
              <a:t>ever</a:t>
            </a:r>
            <a:r>
              <a:rPr lang="en-US" dirty="0"/>
              <a:t> / </a:t>
            </a:r>
            <a:r>
              <a:rPr lang="en-US" b="1" dirty="0"/>
              <a:t>yet</a:t>
            </a:r>
            <a:r>
              <a:rPr lang="en-US" dirty="0"/>
              <a:t> been to London?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No</a:t>
            </a:r>
            <a:r>
              <a:rPr lang="en-US" dirty="0"/>
              <a:t>, I’ve </a:t>
            </a:r>
            <a:r>
              <a:rPr lang="en-US" b="1" dirty="0"/>
              <a:t>ever</a:t>
            </a:r>
            <a:r>
              <a:rPr lang="en-US" dirty="0"/>
              <a:t> / </a:t>
            </a:r>
            <a:r>
              <a:rPr lang="en-US" b="1" dirty="0"/>
              <a:t>never</a:t>
            </a:r>
            <a:r>
              <a:rPr lang="en-US" dirty="0"/>
              <a:t> been to London.</a:t>
            </a:r>
            <a:endParaRPr lang="es-MX" dirty="0"/>
          </a:p>
        </p:txBody>
      </p:sp>
      <p:sp>
        <p:nvSpPr>
          <p:cNvPr id="6" name="Rectángulo 5"/>
          <p:cNvSpPr/>
          <p:nvPr/>
        </p:nvSpPr>
        <p:spPr>
          <a:xfrm>
            <a:off x="10550685" y="-92680"/>
            <a:ext cx="161935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Practice</a:t>
            </a:r>
            <a:endParaRPr lang="es-ES" sz="2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18577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388306"/>
            <a:ext cx="12191999" cy="1288093"/>
          </a:xfrm>
        </p:spPr>
        <p:txBody>
          <a:bodyPr>
            <a:normAutofit fontScale="90000"/>
          </a:bodyPr>
          <a:lstStyle/>
          <a:p>
            <a:r>
              <a:rPr lang="en-US" dirty="0"/>
              <a:t>Complete these sentences with just, yet, already. </a:t>
            </a:r>
            <a:endParaRPr lang="es-MX" dirty="0"/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933574"/>
            <a:ext cx="12161640" cy="4165601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10550685" y="-92680"/>
            <a:ext cx="161935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Practice</a:t>
            </a:r>
            <a:endParaRPr lang="es-ES" sz="2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36288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46" y="160834"/>
            <a:ext cx="11050954" cy="65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10018346" y="249734"/>
            <a:ext cx="181831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0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Practice</a:t>
            </a:r>
            <a:endParaRPr lang="es-MX" sz="4000" dirty="0"/>
          </a:p>
        </p:txBody>
      </p:sp>
    </p:spTree>
    <p:extLst>
      <p:ext uri="{BB962C8B-B14F-4D97-AF65-F5344CB8AC3E}">
        <p14:creationId xmlns:p14="http://schemas.microsoft.com/office/powerpoint/2010/main" val="888226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38</a:t>
            </a:fld>
            <a:endParaRPr lang="es-MX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489" y="1765578"/>
            <a:ext cx="6172311" cy="508073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000424" y="722898"/>
            <a:ext cx="10058400" cy="6147802"/>
          </a:xfrm>
          <a:prstGeom prst="rect">
            <a:avLst/>
          </a:prstGeom>
        </p:spPr>
      </p:pic>
      <p:sp>
        <p:nvSpPr>
          <p:cNvPr id="8" name="Rectángulo redondeado 7"/>
          <p:cNvSpPr/>
          <p:nvPr/>
        </p:nvSpPr>
        <p:spPr>
          <a:xfrm>
            <a:off x="2489200" y="124990"/>
            <a:ext cx="7213600" cy="1526288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REFERENCIAS</a:t>
            </a:r>
            <a:endParaRPr lang="es-MX" sz="66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" name="Imagen 9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61379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95300" y="355919"/>
            <a:ext cx="3409950" cy="828641"/>
          </a:xfrm>
        </p:spPr>
        <p:txBody>
          <a:bodyPr>
            <a:normAutofit/>
          </a:bodyPr>
          <a:lstStyle/>
          <a:p>
            <a:r>
              <a:rPr lang="es-MX" sz="3600" dirty="0"/>
              <a:t>Referencias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774700" y="1105302"/>
            <a:ext cx="10772866" cy="5157286"/>
          </a:xfrm>
        </p:spPr>
        <p:txBody>
          <a:bodyPr>
            <a:noAutofit/>
          </a:bodyPr>
          <a:lstStyle/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2000" b="1" dirty="0" err="1">
                <a:solidFill>
                  <a:schemeClr val="tx1"/>
                </a:solidFill>
              </a:rPr>
              <a:t>Mesografía</a:t>
            </a:r>
            <a:endParaRPr lang="es-MX" sz="2000" b="1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 dirty="0"/>
              <a:t>Presente Perfecto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 dirty="0"/>
              <a:t>http://www.wmp.ac.th/English2017/m4/New%20World%204%20Multimedia%20Pack/08_NW4_Supplementary%20Reading%20and%20Grammar/Exercise/09_NW4_SUP_Unit09.pdf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 dirty="0"/>
              <a:t>https://yoquieroaprobar.es/3_eso/8/4/eperfect4e1.pdf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 dirty="0"/>
              <a:t>http://www.grammarbank.com/support-files/present-perfect-tense-already-just-yet.pdf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 dirty="0"/>
              <a:t>http://www.macmillaninspiration.com/inspired/files/2012/07/Grammar-EXTRA_Inspired_3_Unit_5_Present_perfect_with_already_yet_ever_and_never.pdf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 dirty="0"/>
              <a:t>http://www.autoenglish.org/tenses/gr.presper.pdf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 dirty="0"/>
              <a:t>http://zoranasenglishclasses.weebly.com/uploads/1/6/6/4/16648790/present_perfect.pdf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 dirty="0"/>
              <a:t>http://www.macmillaninspiration.com/new/files/2010/12/Grammar-EXTRA_NI_3_Unit_5_Present-perfect-with-just-already-yet-ever-and-never.pdf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it-IT" sz="1800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 b="1" dirty="0"/>
              <a:t>Imágenes</a:t>
            </a:r>
            <a:endParaRPr lang="it-IT" sz="1800" b="1" dirty="0"/>
          </a:p>
          <a:p>
            <a:pPr marL="45720" indent="0">
              <a:spcBef>
                <a:spcPts val="0"/>
              </a:spcBef>
              <a:buNone/>
            </a:pPr>
            <a:r>
              <a:rPr lang="it-IT" sz="1800" dirty="0"/>
              <a:t>Las imágenes se obtuvieron del sitio Freepik: http:www.freepik.com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it-IT" sz="1800" dirty="0">
              <a:solidFill>
                <a:schemeClr val="tx1"/>
              </a:solidFill>
            </a:endParaRPr>
          </a:p>
        </p:txBody>
      </p:sp>
      <p:pic>
        <p:nvPicPr>
          <p:cNvPr id="8" name="Imagen 7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4346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Competencia Disciplinar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28600" y="1192211"/>
            <a:ext cx="11734800" cy="55292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b="1" dirty="0" smtClean="0"/>
              <a:t>Comunicación </a:t>
            </a:r>
          </a:p>
          <a:p>
            <a:pPr marL="0" indent="0" algn="just">
              <a:buNone/>
            </a:pPr>
            <a:r>
              <a:rPr lang="es-MX" b="1" dirty="0" smtClean="0"/>
              <a:t>Básica</a:t>
            </a:r>
            <a:endParaRPr lang="es-MX" b="1" dirty="0"/>
          </a:p>
          <a:p>
            <a:pPr algn="just"/>
            <a:r>
              <a:rPr lang="es-MX" dirty="0"/>
              <a:t>10. Identifica e interpreta la idea general y posible desarrollo de un mensaje oral o escrito en una </a:t>
            </a:r>
            <a:r>
              <a:rPr lang="es-MX" dirty="0" smtClean="0"/>
              <a:t>segunda lengua</a:t>
            </a:r>
            <a:r>
              <a:rPr lang="es-MX" dirty="0"/>
              <a:t>, recurriendo a conocimientos previos, elementos no verbales y contexto cultural.</a:t>
            </a:r>
          </a:p>
          <a:p>
            <a:pPr algn="just"/>
            <a:r>
              <a:rPr lang="es-MX" dirty="0"/>
              <a:t>11. Se comunica en una lengua extranjera mediante un discurso lógico, oral o escrito, congruente con </a:t>
            </a:r>
            <a:r>
              <a:rPr lang="es-MX" dirty="0" smtClean="0"/>
              <a:t>la situación </a:t>
            </a:r>
            <a:r>
              <a:rPr lang="es-MX" dirty="0"/>
              <a:t>comunicativa.</a:t>
            </a:r>
          </a:p>
          <a:p>
            <a:pPr marL="0" indent="0" algn="just">
              <a:buNone/>
            </a:pPr>
            <a:r>
              <a:rPr lang="es-MX" b="1" dirty="0"/>
              <a:t>Extendida</a:t>
            </a:r>
          </a:p>
          <a:p>
            <a:pPr algn="just"/>
            <a:r>
              <a:rPr lang="es-MX" dirty="0"/>
              <a:t>9. Trasmite mensajes en una segunda lengua o lengua extranjera atendiéndolas características de </a:t>
            </a:r>
            <a:r>
              <a:rPr lang="es-MX" dirty="0" smtClean="0"/>
              <a:t>contextos socioculturales </a:t>
            </a:r>
            <a:r>
              <a:rPr lang="es-MX" dirty="0"/>
              <a:t>diferentes.</a:t>
            </a:r>
          </a:p>
        </p:txBody>
      </p:sp>
      <p:sp>
        <p:nvSpPr>
          <p:cNvPr id="6" name="Rectángulo 5">
            <a:hlinkClick r:id="rId2" action="ppaction://hlinksldjump"/>
          </p:cNvPr>
          <p:cNvSpPr/>
          <p:nvPr/>
        </p:nvSpPr>
        <p:spPr>
          <a:xfrm>
            <a:off x="8622783" y="5901790"/>
            <a:ext cx="34676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Continuar</a:t>
            </a:r>
          </a:p>
        </p:txBody>
      </p:sp>
    </p:spTree>
    <p:extLst>
      <p:ext uri="{BB962C8B-B14F-4D97-AF65-F5344CB8AC3E}">
        <p14:creationId xmlns:p14="http://schemas.microsoft.com/office/powerpoint/2010/main" val="1888775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Competencia Genérica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9700" y="1109662"/>
            <a:ext cx="11912600" cy="536733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dirty="0"/>
              <a:t>4. Escucha, interpreta y emite mensajes pertinentes en distintos contextos mediante la utilización de </a:t>
            </a:r>
            <a:r>
              <a:rPr lang="es-MX" dirty="0" smtClean="0"/>
              <a:t>medios, códigos </a:t>
            </a:r>
            <a:r>
              <a:rPr lang="es-MX" dirty="0"/>
              <a:t>y herramientas apropiados.</a:t>
            </a:r>
          </a:p>
          <a:p>
            <a:pPr marL="0" indent="0" algn="just">
              <a:buNone/>
            </a:pPr>
            <a:r>
              <a:rPr lang="es-MX" dirty="0"/>
              <a:t>4.4 Se comunica en una segunda lengua en situaciones cotidianas.</a:t>
            </a:r>
          </a:p>
          <a:p>
            <a:pPr marL="0" indent="0" algn="just">
              <a:buNone/>
            </a:pPr>
            <a:r>
              <a:rPr lang="es-MX" dirty="0"/>
              <a:t>7. Aprende por iniciativa e interés propio a lo largo de la vida.</a:t>
            </a:r>
          </a:p>
          <a:p>
            <a:pPr marL="0" indent="0" algn="just">
              <a:buNone/>
            </a:pPr>
            <a:r>
              <a:rPr lang="es-MX" dirty="0"/>
              <a:t>7.1 Define metas y da seguimiento a sus procesos de construcción de conocimiento.</a:t>
            </a:r>
          </a:p>
          <a:p>
            <a:pPr marL="0" indent="0" algn="just">
              <a:buNone/>
            </a:pPr>
            <a:r>
              <a:rPr lang="es-MX" dirty="0"/>
              <a:t>10. Mantiene una actitud respetuosa hacia la interculturalidad y la diversidad de creencias, valores, ideas </a:t>
            </a:r>
            <a:r>
              <a:rPr lang="es-MX" dirty="0" smtClean="0"/>
              <a:t>y prácticas </a:t>
            </a:r>
            <a:r>
              <a:rPr lang="es-MX" dirty="0"/>
              <a:t>sociales.</a:t>
            </a:r>
          </a:p>
          <a:p>
            <a:pPr marL="0" indent="0" algn="just">
              <a:buNone/>
            </a:pPr>
            <a:r>
              <a:rPr lang="es-MX" dirty="0"/>
              <a:t>10.2 Dialoga y aprende de personas con distintos puntos de vista y tradiciones culturales mediante </a:t>
            </a:r>
            <a:r>
              <a:rPr lang="es-MX" dirty="0" smtClean="0"/>
              <a:t>la ubicación </a:t>
            </a:r>
            <a:r>
              <a:rPr lang="es-MX" dirty="0"/>
              <a:t>de sus propias circunstancias en un contexto más amplio.</a:t>
            </a:r>
          </a:p>
        </p:txBody>
      </p:sp>
      <p:sp>
        <p:nvSpPr>
          <p:cNvPr id="6" name="Rectángulo 5">
            <a:hlinkClick r:id="rId2" action="ppaction://hlinksldjump"/>
          </p:cNvPr>
          <p:cNvSpPr/>
          <p:nvPr/>
        </p:nvSpPr>
        <p:spPr>
          <a:xfrm>
            <a:off x="8622783" y="5901790"/>
            <a:ext cx="34676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Continuar</a:t>
            </a:r>
          </a:p>
        </p:txBody>
      </p:sp>
    </p:spTree>
    <p:extLst>
      <p:ext uri="{BB962C8B-B14F-4D97-AF65-F5344CB8AC3E}">
        <p14:creationId xmlns:p14="http://schemas.microsoft.com/office/powerpoint/2010/main" val="552409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02921" y="502607"/>
            <a:ext cx="11386159" cy="937256"/>
          </a:xfrm>
        </p:spPr>
        <p:txBody>
          <a:bodyPr>
            <a:normAutofit/>
          </a:bodyPr>
          <a:lstStyle/>
          <a:p>
            <a:r>
              <a:rPr lang="es-MX" sz="6000" dirty="0" smtClean="0"/>
              <a:t>TEMAS</a:t>
            </a:r>
            <a:endParaRPr lang="es-MX" sz="6000" dirty="0"/>
          </a:p>
        </p:txBody>
      </p:sp>
      <p:sp>
        <p:nvSpPr>
          <p:cNvPr id="10" name="Pentágono 9">
            <a:hlinkClick r:id="rId2" action="ppaction://hlinksldjump"/>
          </p:cNvPr>
          <p:cNvSpPr/>
          <p:nvPr/>
        </p:nvSpPr>
        <p:spPr>
          <a:xfrm>
            <a:off x="2533650" y="1720850"/>
            <a:ext cx="7556500" cy="2425700"/>
          </a:xfrm>
          <a:prstGeom prst="homeP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400" b="1" dirty="0" smtClean="0"/>
              <a:t>Descripción de</a:t>
            </a:r>
            <a:endParaRPr lang="es-MX" sz="4400" b="1" dirty="0"/>
          </a:p>
          <a:p>
            <a:pPr algn="ctr"/>
            <a:r>
              <a:rPr lang="es-MX" sz="4400" b="1" dirty="0" smtClean="0"/>
              <a:t>Experiencias</a:t>
            </a:r>
            <a:endParaRPr lang="es-MX" sz="44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3608451"/>
            <a:ext cx="10058400" cy="3249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083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MX" sz="8000" dirty="0" err="1" smtClean="0"/>
              <a:t>Present</a:t>
            </a:r>
            <a:r>
              <a:rPr lang="es-MX" sz="8000" dirty="0" smtClean="0"/>
              <a:t> </a:t>
            </a:r>
            <a:r>
              <a:rPr lang="es-MX" sz="8000" dirty="0" err="1" smtClean="0"/>
              <a:t>Perfect</a:t>
            </a:r>
            <a:endParaRPr lang="es-MX" sz="80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MX" sz="3200" dirty="0" err="1" smtClean="0"/>
              <a:t>Recent</a:t>
            </a:r>
            <a:r>
              <a:rPr lang="es-MX" sz="3200" dirty="0" smtClean="0"/>
              <a:t> </a:t>
            </a:r>
            <a:r>
              <a:rPr lang="es-MX" sz="3200" dirty="0" err="1" smtClean="0"/>
              <a:t>Activities</a:t>
            </a:r>
            <a:endParaRPr lang="es-MX" sz="3200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850" y="3912692"/>
            <a:ext cx="2875500" cy="162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9449" y="3912692"/>
            <a:ext cx="2431521" cy="162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1894" y="3912692"/>
            <a:ext cx="2431873" cy="162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8069" y="3912692"/>
            <a:ext cx="2265212" cy="162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Imagen 3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2044" y="6138000"/>
            <a:ext cx="720000" cy="7200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66567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323850" y="876300"/>
            <a:ext cx="11461750" cy="609600"/>
            <a:chOff x="323850" y="876300"/>
            <a:chExt cx="11461750" cy="609600"/>
          </a:xfrm>
        </p:grpSpPr>
        <p:sp>
          <p:nvSpPr>
            <p:cNvPr id="4" name="Rectángulo 3"/>
            <p:cNvSpPr/>
            <p:nvPr/>
          </p:nvSpPr>
          <p:spPr>
            <a:xfrm>
              <a:off x="514350" y="876300"/>
              <a:ext cx="11163300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" name="Flecha abajo 4"/>
            <p:cNvSpPr/>
            <p:nvPr/>
          </p:nvSpPr>
          <p:spPr>
            <a:xfrm>
              <a:off x="323850" y="876300"/>
              <a:ext cx="381000" cy="609600"/>
            </a:xfrm>
            <a:prstGeom prst="downArrow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6" name="Flecha abajo 5"/>
            <p:cNvSpPr/>
            <p:nvPr/>
          </p:nvSpPr>
          <p:spPr>
            <a:xfrm>
              <a:off x="11404600" y="876300"/>
              <a:ext cx="381000" cy="609600"/>
            </a:xfrm>
            <a:prstGeom prst="downArrow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7" name="Rectángulo 6"/>
          <p:cNvSpPr/>
          <p:nvPr/>
        </p:nvSpPr>
        <p:spPr>
          <a:xfrm>
            <a:off x="26234" y="1485900"/>
            <a:ext cx="13572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Past</a:t>
            </a:r>
            <a:endParaRPr lang="es-E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9518036" y="1582414"/>
            <a:ext cx="22872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Present</a:t>
            </a:r>
            <a:endParaRPr lang="es-E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9" name="Multiplicar 8"/>
          <p:cNvSpPr/>
          <p:nvPr/>
        </p:nvSpPr>
        <p:spPr>
          <a:xfrm>
            <a:off x="1905000" y="549908"/>
            <a:ext cx="685800" cy="6858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Multiplicar 9"/>
          <p:cNvSpPr/>
          <p:nvPr/>
        </p:nvSpPr>
        <p:spPr>
          <a:xfrm>
            <a:off x="3790950" y="549908"/>
            <a:ext cx="685800" cy="6858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Multiplicar 10"/>
          <p:cNvSpPr/>
          <p:nvPr/>
        </p:nvSpPr>
        <p:spPr>
          <a:xfrm>
            <a:off x="5753100" y="549908"/>
            <a:ext cx="685800" cy="6858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Multiplicar 11"/>
          <p:cNvSpPr/>
          <p:nvPr/>
        </p:nvSpPr>
        <p:spPr>
          <a:xfrm>
            <a:off x="7372350" y="549908"/>
            <a:ext cx="685800" cy="6858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Multiplicar 12"/>
          <p:cNvSpPr/>
          <p:nvPr/>
        </p:nvSpPr>
        <p:spPr>
          <a:xfrm>
            <a:off x="9388475" y="549908"/>
            <a:ext cx="685800" cy="6858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Rectángulo 13"/>
          <p:cNvSpPr/>
          <p:nvPr/>
        </p:nvSpPr>
        <p:spPr>
          <a:xfrm>
            <a:off x="1624286" y="1241167"/>
            <a:ext cx="1165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1996</a:t>
            </a:r>
            <a:endParaRPr lang="es-ES" sz="36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3517004" y="1241167"/>
            <a:ext cx="1165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2000</a:t>
            </a:r>
            <a:endParaRPr lang="es-ES" sz="36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5501245" y="1241167"/>
            <a:ext cx="1165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2003</a:t>
            </a:r>
            <a:endParaRPr lang="es-ES" sz="36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7132399" y="1241167"/>
            <a:ext cx="1165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2011</a:t>
            </a:r>
            <a:endParaRPr lang="es-ES" sz="36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9190595" y="1241167"/>
            <a:ext cx="1165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2015</a:t>
            </a:r>
            <a:endParaRPr lang="es-ES" sz="36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167369" y="2451379"/>
            <a:ext cx="66992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In 1996 I </a:t>
            </a:r>
            <a:r>
              <a:rPr lang="es-ES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went</a:t>
            </a:r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to USA.</a:t>
            </a:r>
            <a:endParaRPr lang="es-E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167369" y="3028239"/>
            <a:ext cx="66992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In 2000 I </a:t>
            </a:r>
            <a:r>
              <a:rPr lang="es-ES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went</a:t>
            </a:r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to USA.</a:t>
            </a:r>
            <a:endParaRPr lang="es-E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167369" y="3605099"/>
            <a:ext cx="66992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In 2003 I </a:t>
            </a:r>
            <a:r>
              <a:rPr lang="es-ES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went</a:t>
            </a:r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to USA.</a:t>
            </a:r>
            <a:endParaRPr lang="es-E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167369" y="4220954"/>
            <a:ext cx="66992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In 2011 I </a:t>
            </a:r>
            <a:r>
              <a:rPr lang="es-ES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went</a:t>
            </a:r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to USA.</a:t>
            </a:r>
            <a:endParaRPr lang="es-E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167369" y="4797814"/>
            <a:ext cx="66992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In 2015 I </a:t>
            </a:r>
            <a:r>
              <a:rPr lang="es-ES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went</a:t>
            </a:r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to USA.</a:t>
            </a:r>
            <a:endParaRPr lang="es-E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24" name="Cerrar llave 23"/>
          <p:cNvSpPr/>
          <p:nvPr/>
        </p:nvSpPr>
        <p:spPr>
          <a:xfrm>
            <a:off x="6866639" y="2505744"/>
            <a:ext cx="505711" cy="3310856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5" name="Rectángulo 24"/>
          <p:cNvSpPr/>
          <p:nvPr/>
        </p:nvSpPr>
        <p:spPr>
          <a:xfrm>
            <a:off x="7532085" y="2928292"/>
            <a:ext cx="3971901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I </a:t>
            </a:r>
            <a:r>
              <a:rPr lang="es-ES" sz="54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have</a:t>
            </a:r>
            <a:r>
              <a:rPr lang="es-E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es-ES" sz="54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been</a:t>
            </a:r>
            <a:r>
              <a:rPr lang="es-E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es-ES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to USA 5 times.</a:t>
            </a:r>
            <a:endParaRPr lang="es-E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28" name="Rectángulo 27"/>
          <p:cNvSpPr/>
          <p:nvPr/>
        </p:nvSpPr>
        <p:spPr>
          <a:xfrm>
            <a:off x="9982617" y="-92680"/>
            <a:ext cx="222208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Explanation</a:t>
            </a:r>
            <a:endParaRPr lang="es-ES" sz="2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14900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 animBg="1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7528" y="305816"/>
            <a:ext cx="11701272" cy="811784"/>
          </a:xfrm>
        </p:spPr>
        <p:txBody>
          <a:bodyPr>
            <a:noAutofit/>
          </a:bodyPr>
          <a:lstStyle/>
          <a:p>
            <a:r>
              <a:rPr lang="es-MX" sz="6000" dirty="0" smtClean="0">
                <a:solidFill>
                  <a:srgbClr val="0070C0"/>
                </a:solidFill>
              </a:rPr>
              <a:t>Uses</a:t>
            </a:r>
            <a:endParaRPr lang="es-MX" sz="6000" dirty="0">
              <a:solidFill>
                <a:srgbClr val="0070C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87528" y="1117600"/>
            <a:ext cx="11701272" cy="5740400"/>
          </a:xfrm>
        </p:spPr>
        <p:txBody>
          <a:bodyPr>
            <a:noAutofit/>
          </a:bodyPr>
          <a:lstStyle/>
          <a:p>
            <a:pPr marL="109728" indent="0" algn="just">
              <a:buNone/>
            </a:pPr>
            <a:r>
              <a:rPr lang="en-US" sz="4000" dirty="0"/>
              <a:t>We use the Present Perfect Tense </a:t>
            </a:r>
            <a:r>
              <a:rPr lang="en-US" sz="4000" dirty="0" smtClean="0"/>
              <a:t>to… </a:t>
            </a:r>
          </a:p>
          <a:p>
            <a:pPr marL="109728" indent="0" algn="just">
              <a:buNone/>
            </a:pPr>
            <a:r>
              <a:rPr lang="en-US" sz="4000" dirty="0"/>
              <a:t>…talk about several different actions which have occurred in the past at different times. Present Perfect suggests the process is not complete and more actions are possible.</a:t>
            </a:r>
            <a:endParaRPr lang="es-MX" sz="4000" dirty="0"/>
          </a:p>
          <a:p>
            <a:pPr marL="109728" indent="0" algn="just">
              <a:buNone/>
            </a:pPr>
            <a:r>
              <a:rPr lang="en-US" sz="4000" dirty="0"/>
              <a:t>…talk about an action which started in the past and continuous up to now (and may continue into the future).</a:t>
            </a:r>
          </a:p>
          <a:p>
            <a:pPr marL="109728" indent="0" algn="just">
              <a:buNone/>
            </a:pPr>
            <a:r>
              <a:rPr lang="en-US" sz="4000" dirty="0" smtClean="0"/>
              <a:t>…talk about experiences.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9432" y="305816"/>
            <a:ext cx="2421272" cy="1612755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9982617" y="-92680"/>
            <a:ext cx="222208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Explanation</a:t>
            </a:r>
            <a:endParaRPr lang="es-ES" sz="2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75087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Rojo naranja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Damasco</Template>
  <TotalTime>404</TotalTime>
  <Words>1869</Words>
  <Application>Microsoft Office PowerPoint</Application>
  <PresentationFormat>Panorámica</PresentationFormat>
  <Paragraphs>298</Paragraphs>
  <Slides>39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39</vt:i4>
      </vt:variant>
    </vt:vector>
  </HeadingPairs>
  <TitlesOfParts>
    <vt:vector size="45" baseType="lpstr">
      <vt:lpstr>Arial</vt:lpstr>
      <vt:lpstr>Calibri</vt:lpstr>
      <vt:lpstr>Century Gothic</vt:lpstr>
      <vt:lpstr>Tw Cen MT</vt:lpstr>
      <vt:lpstr>Wingdings</vt:lpstr>
      <vt:lpstr>Tema de Office</vt:lpstr>
      <vt:lpstr>Material Didáctico Audiovisual Sólo Visión Proyectables Diapositivas  Inglés 3 - Módulo II Bachillerato Universitario 2015</vt:lpstr>
      <vt:lpstr>Propósito General</vt:lpstr>
      <vt:lpstr>Módulo I</vt:lpstr>
      <vt:lpstr>Competencia Disciplinar</vt:lpstr>
      <vt:lpstr>Competencia Genérica</vt:lpstr>
      <vt:lpstr>TEMAS</vt:lpstr>
      <vt:lpstr>Present Perfect</vt:lpstr>
      <vt:lpstr>Presentación de PowerPoint</vt:lpstr>
      <vt:lpstr>Uses</vt:lpstr>
      <vt:lpstr>Examples</vt:lpstr>
      <vt:lpstr>Structure</vt:lpstr>
      <vt:lpstr>Presentación de PowerPoint</vt:lpstr>
      <vt:lpstr>Experiences &amp; Recent Activities</vt:lpstr>
      <vt:lpstr>Recent Activities</vt:lpstr>
      <vt:lpstr>Have you ever…?</vt:lpstr>
      <vt:lpstr>Have you ever…?</vt:lpstr>
      <vt:lpstr>Complete the following sentences using Present Perfect.</vt:lpstr>
      <vt:lpstr>Complete the following sentences with the present perfect of the verb in parentheses. </vt:lpstr>
      <vt:lpstr>Write Sentences Using Present Perfect.</vt:lpstr>
      <vt:lpstr>Already &amp; YET</vt:lpstr>
      <vt:lpstr>Already &amp; Yet</vt:lpstr>
      <vt:lpstr>ALREADY AND YET</vt:lpstr>
      <vt:lpstr>Presentación de PowerPoint</vt:lpstr>
      <vt:lpstr>Presentación de PowerPoint</vt:lpstr>
      <vt:lpstr>Rewrite the sentences adding: Already &amp; Yet</vt:lpstr>
      <vt:lpstr>JUST &amp; STILL</vt:lpstr>
      <vt:lpstr>RECENT EVENTS: JUST</vt:lpstr>
      <vt:lpstr>I’ve just…</vt:lpstr>
      <vt:lpstr>Presentación de PowerPoint</vt:lpstr>
      <vt:lpstr>Just &amp; Still</vt:lpstr>
      <vt:lpstr>Make true sentences using  ALREADY, YET, JUST, STILL &amp; NEVER.</vt:lpstr>
      <vt:lpstr>Presentación de PowerPoint</vt:lpstr>
      <vt:lpstr>Now ask some friends about the activites you described</vt:lpstr>
      <vt:lpstr>Presentación de PowerPoint</vt:lpstr>
      <vt:lpstr>Choose the correct word.</vt:lpstr>
      <vt:lpstr>Complete these sentences with just, yet, already. </vt:lpstr>
      <vt:lpstr>Presentación de PowerPoint</vt:lpstr>
      <vt:lpstr>Presentación de PowerPoint</vt:lpstr>
      <vt:lpstr>Referencias</vt:lpstr>
    </vt:vector>
  </TitlesOfParts>
  <Company>Laptop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Material Didáctico Audiovisual Sólo Visión Proyectables Diapositivas  Inglés 2 - Módulo I Bachillerato Universitario 2015</dc:title>
  <dc:creator>C Mtz A</dc:creator>
  <cp:lastModifiedBy>CMTZA</cp:lastModifiedBy>
  <cp:revision>135</cp:revision>
  <dcterms:created xsi:type="dcterms:W3CDTF">2017-09-26T21:41:15Z</dcterms:created>
  <dcterms:modified xsi:type="dcterms:W3CDTF">2018-09-28T00:22:44Z</dcterms:modified>
</cp:coreProperties>
</file>