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8"/>
  </p:notesMasterIdLst>
  <p:sldIdLst>
    <p:sldId id="257" r:id="rId2"/>
    <p:sldId id="258" r:id="rId3"/>
    <p:sldId id="259" r:id="rId4"/>
    <p:sldId id="260" r:id="rId5"/>
    <p:sldId id="261" r:id="rId6"/>
    <p:sldId id="262" r:id="rId7"/>
    <p:sldId id="355" r:id="rId8"/>
    <p:sldId id="356" r:id="rId9"/>
    <p:sldId id="357" r:id="rId10"/>
    <p:sldId id="358" r:id="rId11"/>
    <p:sldId id="359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2" r:id="rId24"/>
    <p:sldId id="373" r:id="rId25"/>
    <p:sldId id="374" r:id="rId26"/>
    <p:sldId id="375" r:id="rId27"/>
    <p:sldId id="376" r:id="rId28"/>
    <p:sldId id="377" r:id="rId29"/>
    <p:sldId id="378" r:id="rId30"/>
    <p:sldId id="379" r:id="rId31"/>
    <p:sldId id="380" r:id="rId32"/>
    <p:sldId id="381" r:id="rId33"/>
    <p:sldId id="382" r:id="rId34"/>
    <p:sldId id="383" r:id="rId35"/>
    <p:sldId id="384" r:id="rId36"/>
    <p:sldId id="385" r:id="rId37"/>
    <p:sldId id="386" r:id="rId38"/>
    <p:sldId id="387" r:id="rId39"/>
    <p:sldId id="388" r:id="rId40"/>
    <p:sldId id="389" r:id="rId41"/>
    <p:sldId id="390" r:id="rId42"/>
    <p:sldId id="391" r:id="rId43"/>
    <p:sldId id="412" r:id="rId44"/>
    <p:sldId id="392" r:id="rId45"/>
    <p:sldId id="393" r:id="rId46"/>
    <p:sldId id="394" r:id="rId47"/>
    <p:sldId id="395" r:id="rId48"/>
    <p:sldId id="396" r:id="rId49"/>
    <p:sldId id="397" r:id="rId50"/>
    <p:sldId id="398" r:id="rId51"/>
    <p:sldId id="399" r:id="rId52"/>
    <p:sldId id="400" r:id="rId53"/>
    <p:sldId id="413" r:id="rId54"/>
    <p:sldId id="401" r:id="rId55"/>
    <p:sldId id="402" r:id="rId56"/>
    <p:sldId id="403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11" r:id="rId65"/>
    <p:sldId id="352" r:id="rId66"/>
    <p:sldId id="353" r:id="rId6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E441F-21FD-4D9E-9762-34A72C148E88}" type="slidenum">
              <a:rPr lang="en-US"/>
              <a:pPr/>
              <a:t>40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349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C78EA-0C8E-4BE5-BE8B-F15C0D8F1C26}" type="slidenum">
              <a:rPr lang="en-US"/>
              <a:pPr/>
              <a:t>41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2192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635-BBE3-49C5-A6C4-16D568CAE85D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81AE-689C-4495-908A-E0D1B4B87902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D8C3-57EF-4B33-BEC6-95D2AE625C57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D9CE-83AE-4EB3-A282-40A4914DFD5C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F818-4612-4971-B7F1-6B7C22AAFC36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4393-C6DD-4719-BDC3-7EC08365A239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6184-CF34-4F9B-8EA7-99F141535555}" type="datetime1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F5B4-4A4F-4A63-95C9-AC636C0EAB2F}" type="datetime1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EC25-8B13-4AFC-B25F-88C8A309C785}" type="datetime1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033C-4202-440B-9805-84DC0D0DE62F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A49-2812-4FBF-A982-BA5ABC2221E8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1E651-F777-4D06-B166-C790C6454559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7" Type="http://schemas.openxmlformats.org/officeDocument/2006/relationships/image" Target="../media/image52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24.jpg"/><Relationship Id="rId4" Type="http://schemas.openxmlformats.org/officeDocument/2006/relationships/image" Target="../media/image50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jpeg"/><Relationship Id="rId7" Type="http://schemas.openxmlformats.org/officeDocument/2006/relationships/image" Target="../media/image57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g"/><Relationship Id="rId5" Type="http://schemas.openxmlformats.org/officeDocument/2006/relationships/image" Target="../media/image68.jpeg"/><Relationship Id="rId4" Type="http://schemas.openxmlformats.org/officeDocument/2006/relationships/image" Target="../media/image67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slide" Target="slide5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slide" Target="slide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4 - Módulo </a:t>
            </a:r>
            <a:r>
              <a:rPr lang="es-MX" sz="4800" dirty="0" smtClean="0"/>
              <a:t>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361362"/>
            <a:ext cx="10598638" cy="577780"/>
          </a:xfrm>
        </p:spPr>
        <p:txBody>
          <a:bodyPr>
            <a:noAutofit/>
          </a:bodyPr>
          <a:lstStyle/>
          <a:p>
            <a:r>
              <a:rPr lang="en-US" sz="3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My future: Possibilities and Consequences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90597" y="5074338"/>
            <a:ext cx="11468004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</a:t>
            </a:r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0857" y="152400"/>
            <a:ext cx="11281243" cy="1320800"/>
          </a:xfrm>
        </p:spPr>
        <p:txBody>
          <a:bodyPr>
            <a:normAutofit/>
          </a:bodyPr>
          <a:lstStyle/>
          <a:p>
            <a:pPr algn="ctr"/>
            <a:r>
              <a:rPr lang="es-MX" sz="6600" b="1" dirty="0" err="1"/>
              <a:t>Expressions</a:t>
            </a:r>
            <a:endParaRPr lang="es-MX" sz="6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0857" y="1208090"/>
            <a:ext cx="9452443" cy="52435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 err="1" smtClean="0">
                <a:solidFill>
                  <a:schemeClr val="tx1"/>
                </a:solidFill>
              </a:rPr>
              <a:t>When</a:t>
            </a:r>
            <a:r>
              <a:rPr lang="es-MX" sz="3600" dirty="0" smtClean="0">
                <a:solidFill>
                  <a:schemeClr val="tx1"/>
                </a:solidFill>
              </a:rPr>
              <a:t> </a:t>
            </a:r>
            <a:r>
              <a:rPr lang="es-MX" sz="3600" dirty="0" err="1" smtClean="0">
                <a:solidFill>
                  <a:schemeClr val="tx1"/>
                </a:solidFill>
              </a:rPr>
              <a:t>we</a:t>
            </a:r>
            <a:r>
              <a:rPr lang="es-MX" sz="3600" dirty="0" smtClean="0">
                <a:solidFill>
                  <a:schemeClr val="tx1"/>
                </a:solidFill>
              </a:rPr>
              <a:t> use “</a:t>
            </a:r>
            <a:r>
              <a:rPr lang="es-MX" sz="3600" b="1" dirty="0" err="1" smtClean="0">
                <a:solidFill>
                  <a:srgbClr val="FF0000"/>
                </a:solidFill>
              </a:rPr>
              <a:t>WILL</a:t>
            </a:r>
            <a:r>
              <a:rPr lang="es-MX" sz="3600" dirty="0" smtClean="0">
                <a:solidFill>
                  <a:schemeClr val="tx1"/>
                </a:solidFill>
              </a:rPr>
              <a:t>” </a:t>
            </a:r>
            <a:r>
              <a:rPr lang="es-MX" sz="3600" dirty="0" err="1" smtClean="0">
                <a:solidFill>
                  <a:schemeClr val="tx1"/>
                </a:solidFill>
              </a:rPr>
              <a:t>we</a:t>
            </a:r>
            <a:r>
              <a:rPr lang="es-MX" sz="3600" dirty="0" smtClean="0">
                <a:solidFill>
                  <a:schemeClr val="tx1"/>
                </a:solidFill>
              </a:rPr>
              <a:t> </a:t>
            </a:r>
            <a:r>
              <a:rPr lang="es-MX" sz="3600" dirty="0" err="1" smtClean="0">
                <a:solidFill>
                  <a:schemeClr val="tx1"/>
                </a:solidFill>
              </a:rPr>
              <a:t>usually</a:t>
            </a:r>
            <a:r>
              <a:rPr lang="es-MX" sz="3600" dirty="0" smtClean="0">
                <a:solidFill>
                  <a:schemeClr val="tx1"/>
                </a:solidFill>
              </a:rPr>
              <a:t> use </a:t>
            </a:r>
            <a:r>
              <a:rPr lang="es-MX" sz="3600" dirty="0" err="1" smtClean="0">
                <a:solidFill>
                  <a:schemeClr val="tx1"/>
                </a:solidFill>
              </a:rPr>
              <a:t>some</a:t>
            </a:r>
            <a:r>
              <a:rPr lang="es-MX" sz="3600" dirty="0" smtClean="0">
                <a:solidFill>
                  <a:schemeClr val="tx1"/>
                </a:solidFill>
              </a:rPr>
              <a:t> </a:t>
            </a:r>
            <a:r>
              <a:rPr lang="es-MX" sz="3600" dirty="0" err="1" smtClean="0">
                <a:solidFill>
                  <a:schemeClr val="tx1"/>
                </a:solidFill>
              </a:rPr>
              <a:t>expressions</a:t>
            </a:r>
            <a:r>
              <a:rPr lang="es-MX" sz="3600" dirty="0" smtClean="0">
                <a:solidFill>
                  <a:schemeClr val="tx1"/>
                </a:solidFill>
              </a:rPr>
              <a:t> to </a:t>
            </a:r>
            <a:r>
              <a:rPr lang="es-MX" sz="3600" dirty="0" err="1" smtClean="0">
                <a:solidFill>
                  <a:schemeClr val="tx1"/>
                </a:solidFill>
              </a:rPr>
              <a:t>indicate</a:t>
            </a:r>
            <a:r>
              <a:rPr lang="es-MX" sz="3600" dirty="0" smtClean="0">
                <a:solidFill>
                  <a:schemeClr val="tx1"/>
                </a:solidFill>
              </a:rPr>
              <a:t> </a:t>
            </a:r>
            <a:r>
              <a:rPr lang="es-MX" sz="3600" dirty="0" err="1" smtClean="0">
                <a:solidFill>
                  <a:schemeClr val="tx1"/>
                </a:solidFill>
              </a:rPr>
              <a:t>the</a:t>
            </a:r>
            <a:r>
              <a:rPr lang="es-MX" sz="3600" dirty="0" smtClean="0">
                <a:solidFill>
                  <a:schemeClr val="tx1"/>
                </a:solidFill>
              </a:rPr>
              <a:t> </a:t>
            </a:r>
            <a:r>
              <a:rPr lang="es-MX" sz="3600" dirty="0" err="1" smtClean="0">
                <a:solidFill>
                  <a:schemeClr val="tx1"/>
                </a:solidFill>
              </a:rPr>
              <a:t>future</a:t>
            </a:r>
            <a:r>
              <a:rPr lang="es-MX" sz="3600" dirty="0" smtClean="0">
                <a:solidFill>
                  <a:schemeClr val="tx1"/>
                </a:solidFill>
              </a:rPr>
              <a:t> tense.</a:t>
            </a:r>
          </a:p>
          <a:p>
            <a:r>
              <a:rPr lang="es-MX" sz="3600" b="1" dirty="0" smtClean="0">
                <a:solidFill>
                  <a:srgbClr val="0070C0"/>
                </a:solidFill>
              </a:rPr>
              <a:t>I </a:t>
            </a:r>
            <a:r>
              <a:rPr lang="es-MX" sz="3600" b="1" dirty="0" err="1" smtClean="0">
                <a:solidFill>
                  <a:srgbClr val="0070C0"/>
                </a:solidFill>
              </a:rPr>
              <a:t>think</a:t>
            </a:r>
            <a:r>
              <a:rPr lang="es-MX" sz="3600" b="1" dirty="0" smtClean="0">
                <a:solidFill>
                  <a:srgbClr val="0070C0"/>
                </a:solidFill>
              </a:rPr>
              <a:t> …</a:t>
            </a:r>
          </a:p>
          <a:p>
            <a:r>
              <a:rPr lang="es-MX" sz="3600" b="1" dirty="0" smtClean="0">
                <a:solidFill>
                  <a:srgbClr val="0070C0"/>
                </a:solidFill>
              </a:rPr>
              <a:t>I </a:t>
            </a:r>
            <a:r>
              <a:rPr lang="es-MX" sz="3600" b="1" dirty="0" err="1" smtClean="0">
                <a:solidFill>
                  <a:srgbClr val="0070C0"/>
                </a:solidFill>
              </a:rPr>
              <a:t>guess</a:t>
            </a:r>
            <a:r>
              <a:rPr lang="es-MX" sz="3600" b="1" dirty="0" smtClean="0">
                <a:solidFill>
                  <a:srgbClr val="0070C0"/>
                </a:solidFill>
              </a:rPr>
              <a:t> …</a:t>
            </a:r>
          </a:p>
          <a:p>
            <a:pPr lvl="0"/>
            <a:r>
              <a:rPr lang="en-GB" sz="3600" b="1" dirty="0" smtClean="0">
                <a:solidFill>
                  <a:srgbClr val="0070C0"/>
                </a:solidFill>
              </a:rPr>
              <a:t>I’m </a:t>
            </a:r>
            <a:r>
              <a:rPr lang="en-GB" sz="3600" b="1" dirty="0">
                <a:solidFill>
                  <a:srgbClr val="0070C0"/>
                </a:solidFill>
              </a:rPr>
              <a:t>sure…</a:t>
            </a:r>
            <a:endParaRPr lang="es-MX" sz="3600" b="1" dirty="0">
              <a:solidFill>
                <a:srgbClr val="0070C0"/>
              </a:solidFill>
            </a:endParaRPr>
          </a:p>
          <a:p>
            <a:r>
              <a:rPr lang="en-GB" sz="3600" b="1" dirty="0">
                <a:solidFill>
                  <a:srgbClr val="0070C0"/>
                </a:solidFill>
              </a:rPr>
              <a:t>I expect…</a:t>
            </a:r>
            <a:endParaRPr lang="es-MX" sz="3600" b="1" dirty="0">
              <a:solidFill>
                <a:srgbClr val="0070C0"/>
              </a:solidFill>
            </a:endParaRPr>
          </a:p>
          <a:p>
            <a:pPr lvl="0"/>
            <a:r>
              <a:rPr lang="en-GB" sz="3600" b="1" dirty="0" smtClean="0">
                <a:solidFill>
                  <a:srgbClr val="0070C0"/>
                </a:solidFill>
              </a:rPr>
              <a:t>Probably</a:t>
            </a:r>
            <a:r>
              <a:rPr lang="en-GB" sz="3600" b="1" dirty="0">
                <a:solidFill>
                  <a:srgbClr val="0070C0"/>
                </a:solidFill>
              </a:rPr>
              <a:t>…</a:t>
            </a:r>
            <a:endParaRPr lang="es-MX" sz="3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01000" y="812800"/>
            <a:ext cx="5153179" cy="64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70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64192" y="190500"/>
            <a:ext cx="8463617" cy="1320800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 smtClean="0"/>
              <a:t>Time Expressions</a:t>
            </a:r>
            <a:endParaRPr lang="en-GB" sz="6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549" y="1834465"/>
            <a:ext cx="10248902" cy="4204732"/>
          </a:xfrm>
        </p:spPr>
        <p:txBody>
          <a:bodyPr numCol="2">
            <a:noAutofit/>
          </a:bodyPr>
          <a:lstStyle/>
          <a:p>
            <a:r>
              <a:rPr lang="en-GB" sz="4000" b="1" dirty="0" smtClean="0">
                <a:solidFill>
                  <a:srgbClr val="0070C0"/>
                </a:solidFill>
              </a:rPr>
              <a:t>Tomorrow,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Later,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In the future,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Next week,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Next month,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Next year,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In two days,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The day after tomorrow,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Tonight, 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Soon,</a:t>
            </a:r>
          </a:p>
          <a:p>
            <a:r>
              <a:rPr lang="en-GB" sz="4000" b="1" dirty="0" smtClean="0">
                <a:solidFill>
                  <a:srgbClr val="0070C0"/>
                </a:solidFill>
              </a:rPr>
              <a:t>In a few weeks, </a:t>
            </a:r>
          </a:p>
          <a:p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92734" y="1188134"/>
            <a:ext cx="114345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/>
              <a:t>In Future we use different time expressions such as: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9654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7500" y="452094"/>
            <a:ext cx="11557000" cy="830606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How will the future be in 2040?</a:t>
            </a:r>
            <a:endParaRPr lang="en-GB" sz="5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500" y="1137920"/>
            <a:ext cx="11277600" cy="5453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1"/>
                </a:solidFill>
              </a:rPr>
              <a:t>In teams, make predictions </a:t>
            </a:r>
            <a:r>
              <a:rPr lang="en-US" sz="3600" b="1" dirty="0" smtClean="0">
                <a:solidFill>
                  <a:schemeClr val="accent1"/>
                </a:solidFill>
              </a:rPr>
              <a:t>about </a:t>
            </a:r>
            <a:r>
              <a:rPr lang="en-US" sz="3600" b="1" dirty="0">
                <a:solidFill>
                  <a:schemeClr val="accent1"/>
                </a:solidFill>
              </a:rPr>
              <a:t>the future</a:t>
            </a:r>
            <a:r>
              <a:rPr lang="en-US" sz="3600" b="1" dirty="0" smtClean="0">
                <a:solidFill>
                  <a:schemeClr val="accent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1"/>
                </a:solidFill>
              </a:rPr>
              <a:t>In the future…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People will / won’t…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There will be…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There won’t be…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Houses will / won’t…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Cars will / won’t…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</a:rPr>
              <a:t>Animals will…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0" y="2087034"/>
            <a:ext cx="5765800" cy="384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335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8300" y="401294"/>
            <a:ext cx="11430000" cy="729006"/>
          </a:xfrm>
        </p:spPr>
        <p:txBody>
          <a:bodyPr>
            <a:normAutofit/>
          </a:bodyPr>
          <a:lstStyle/>
          <a:p>
            <a:pPr algn="ctr"/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predictions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8300" y="1130300"/>
            <a:ext cx="11430000" cy="529590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1.</a:t>
            </a:r>
          </a:p>
          <a:p>
            <a:r>
              <a:rPr lang="es-MX" sz="2800" b="1" dirty="0" smtClean="0"/>
              <a:t>2.</a:t>
            </a:r>
          </a:p>
          <a:p>
            <a:r>
              <a:rPr lang="es-MX" sz="2800" b="1" dirty="0" smtClean="0"/>
              <a:t>3.</a:t>
            </a:r>
          </a:p>
          <a:p>
            <a:r>
              <a:rPr lang="es-MX" sz="2800" b="1" dirty="0" smtClean="0"/>
              <a:t>4.</a:t>
            </a:r>
          </a:p>
          <a:p>
            <a:r>
              <a:rPr lang="es-MX" sz="2800" b="1" dirty="0" smtClean="0"/>
              <a:t>5.</a:t>
            </a:r>
          </a:p>
          <a:p>
            <a:r>
              <a:rPr lang="es-MX" sz="2800" b="1" dirty="0" smtClean="0"/>
              <a:t>6.</a:t>
            </a:r>
          </a:p>
          <a:p>
            <a:r>
              <a:rPr lang="es-MX" sz="2800" b="1" dirty="0" smtClean="0"/>
              <a:t>7.</a:t>
            </a:r>
          </a:p>
          <a:p>
            <a:r>
              <a:rPr lang="es-MX" sz="2800" b="1" dirty="0" smtClean="0"/>
              <a:t>8.</a:t>
            </a:r>
            <a:endParaRPr lang="es-MX" sz="2800" b="1" dirty="0"/>
          </a:p>
          <a:p>
            <a:r>
              <a:rPr lang="es-MX" sz="2800" b="1" dirty="0"/>
              <a:t>9</a:t>
            </a:r>
            <a:r>
              <a:rPr lang="es-MX" sz="2800" b="1" dirty="0" smtClean="0"/>
              <a:t>.</a:t>
            </a:r>
          </a:p>
          <a:p>
            <a:r>
              <a:rPr lang="es-MX" sz="2800" b="1" dirty="0" smtClean="0"/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2246610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6"/>
            <a:ext cx="11386159" cy="1669093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smtClean="0"/>
              <a:t>Look at </a:t>
            </a:r>
            <a:r>
              <a:rPr lang="es-MX" sz="4800" b="1" dirty="0" err="1" smtClean="0"/>
              <a:t>the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pictures</a:t>
            </a:r>
            <a:r>
              <a:rPr lang="es-MX" sz="4800" b="1" dirty="0" smtClean="0"/>
              <a:t> and </a:t>
            </a:r>
            <a:r>
              <a:rPr lang="es-MX" sz="4800" b="1" dirty="0" err="1" smtClean="0"/>
              <a:t>predict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what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will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happen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next</a:t>
            </a:r>
            <a:endParaRPr lang="es-MX" sz="48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981" y="2939256"/>
            <a:ext cx="4286250" cy="2324100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728" y="2939256"/>
            <a:ext cx="4131733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9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85" y="1696206"/>
            <a:ext cx="3994936" cy="4488694"/>
          </a:xfrm>
        </p:spPr>
      </p:pic>
      <p:sp>
        <p:nvSpPr>
          <p:cNvPr id="5" name="CuadroTexto 4"/>
          <p:cNvSpPr txBox="1"/>
          <p:nvPr/>
        </p:nvSpPr>
        <p:spPr>
          <a:xfrm>
            <a:off x="6042213" y="3528570"/>
            <a:ext cx="4459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think</a:t>
            </a:r>
            <a:r>
              <a:rPr lang="es-MX" sz="5400" dirty="0"/>
              <a:t> </a:t>
            </a:r>
            <a:r>
              <a:rPr lang="es-MX" sz="5400" dirty="0" err="1"/>
              <a:t>they</a:t>
            </a:r>
            <a:r>
              <a:rPr lang="es-MX" sz="5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86117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42" y="1760194"/>
            <a:ext cx="4699047" cy="4246906"/>
          </a:xfrm>
        </p:spPr>
      </p:pic>
      <p:sp>
        <p:nvSpPr>
          <p:cNvPr id="5" name="CuadroTexto 4"/>
          <p:cNvSpPr txBox="1"/>
          <p:nvPr/>
        </p:nvSpPr>
        <p:spPr>
          <a:xfrm>
            <a:off x="6042211" y="3528570"/>
            <a:ext cx="4766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think</a:t>
            </a:r>
            <a:r>
              <a:rPr lang="es-MX" sz="5400" dirty="0"/>
              <a:t> Pepe…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2900" y="388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 sz="6600" smtClean="0"/>
              <a:t>Make a prediction</a:t>
            </a:r>
            <a:endParaRPr lang="es-MX" sz="6600"/>
          </a:p>
        </p:txBody>
      </p:sp>
    </p:spTree>
    <p:extLst>
      <p:ext uri="{BB962C8B-B14F-4D97-AF65-F5344CB8AC3E}">
        <p14:creationId xmlns:p14="http://schemas.microsoft.com/office/powerpoint/2010/main" val="1383276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97" y="1859764"/>
            <a:ext cx="5253619" cy="3944136"/>
          </a:xfrm>
        </p:spPr>
      </p:pic>
      <p:sp>
        <p:nvSpPr>
          <p:cNvPr id="5" name="CuadroTexto 4"/>
          <p:cNvSpPr txBox="1"/>
          <p:nvPr/>
        </p:nvSpPr>
        <p:spPr>
          <a:xfrm>
            <a:off x="6042211" y="3528570"/>
            <a:ext cx="5134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 err="1"/>
              <a:t>Probably</a:t>
            </a:r>
            <a:r>
              <a:rPr lang="es-MX" sz="5400" dirty="0"/>
              <a:t>, he…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528195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46" y="1909496"/>
            <a:ext cx="5543120" cy="4161478"/>
          </a:xfrm>
        </p:spPr>
      </p:pic>
      <p:sp>
        <p:nvSpPr>
          <p:cNvPr id="5" name="CuadroTexto 4"/>
          <p:cNvSpPr txBox="1"/>
          <p:nvPr/>
        </p:nvSpPr>
        <p:spPr>
          <a:xfrm>
            <a:off x="6284257" y="3528570"/>
            <a:ext cx="56765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guess</a:t>
            </a:r>
            <a:r>
              <a:rPr lang="es-MX" sz="5400" dirty="0"/>
              <a:t> Jessica…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2482584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3" y="2044235"/>
            <a:ext cx="5325203" cy="3892000"/>
          </a:xfrm>
        </p:spPr>
      </p:pic>
      <p:sp>
        <p:nvSpPr>
          <p:cNvPr id="5" name="CuadroTexto 4"/>
          <p:cNvSpPr txBox="1"/>
          <p:nvPr/>
        </p:nvSpPr>
        <p:spPr>
          <a:xfrm>
            <a:off x="6042213" y="3528570"/>
            <a:ext cx="4612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think</a:t>
            </a:r>
            <a:r>
              <a:rPr lang="es-MX" sz="5400" dirty="0"/>
              <a:t> John…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2779139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4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 </a:t>
            </a:r>
            <a:r>
              <a:rPr lang="es-MX" sz="3800" dirty="0" smtClean="0"/>
              <a:t>le son </a:t>
            </a:r>
            <a:r>
              <a:rPr lang="es-MX" sz="3800" dirty="0"/>
              <a:t>relevantes, toma decisiones, realiza ofrecimientos, promesas y predicciones generales; expresa planes </a:t>
            </a:r>
            <a:r>
              <a:rPr lang="es-MX" sz="3800" dirty="0" smtClean="0"/>
              <a:t>e intenciones</a:t>
            </a:r>
            <a:r>
              <a:rPr lang="es-MX" sz="3800" dirty="0"/>
              <a:t>, </a:t>
            </a:r>
            <a:r>
              <a:rPr lang="es-MX" sz="3800" dirty="0" smtClean="0"/>
              <a:t>posibilidades, prohibiciones </a:t>
            </a:r>
            <a:r>
              <a:rPr lang="es-MX" sz="3800" dirty="0"/>
              <a:t>y necesidades. De igual modo establece condiciones, y asume las consecuencias de sus acciones, dando sugerencias </a:t>
            </a:r>
            <a:r>
              <a:rPr lang="es-MX" sz="3800" dirty="0" smtClean="0"/>
              <a:t>y recomendaciones</a:t>
            </a:r>
            <a:r>
              <a:rPr lang="es-MX" sz="3800" dirty="0"/>
              <a:t>.</a:t>
            </a:r>
          </a:p>
        </p:txBody>
      </p:sp>
      <p:sp>
        <p:nvSpPr>
          <p:cNvPr id="6" name="Rectángulo 5">
            <a:hlinkClick r:id="rId3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7" y="1928546"/>
            <a:ext cx="5483556" cy="4123378"/>
          </a:xfrm>
        </p:spPr>
      </p:pic>
      <p:sp>
        <p:nvSpPr>
          <p:cNvPr id="5" name="CuadroTexto 4"/>
          <p:cNvSpPr txBox="1"/>
          <p:nvPr/>
        </p:nvSpPr>
        <p:spPr>
          <a:xfrm>
            <a:off x="6042213" y="3528570"/>
            <a:ext cx="5740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 err="1"/>
              <a:t>Probably</a:t>
            </a:r>
            <a:r>
              <a:rPr lang="es-MX" sz="5400" dirty="0"/>
              <a:t>, </a:t>
            </a:r>
            <a:r>
              <a:rPr lang="es-MX" sz="5400" dirty="0" err="1"/>
              <a:t>they</a:t>
            </a:r>
            <a:r>
              <a:rPr lang="es-MX" sz="5400" dirty="0"/>
              <a:t>…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2775448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0" y="2004746"/>
            <a:ext cx="5289373" cy="3970978"/>
          </a:xfrm>
        </p:spPr>
      </p:pic>
      <p:sp>
        <p:nvSpPr>
          <p:cNvPr id="5" name="CuadroTexto 4"/>
          <p:cNvSpPr txBox="1"/>
          <p:nvPr/>
        </p:nvSpPr>
        <p:spPr>
          <a:xfrm>
            <a:off x="6042213" y="3528570"/>
            <a:ext cx="3853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think</a:t>
            </a:r>
            <a:r>
              <a:rPr lang="es-MX" sz="5400" dirty="0"/>
              <a:t> he…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68643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82" y="1687246"/>
            <a:ext cx="4972475" cy="4605978"/>
          </a:xfrm>
        </p:spPr>
      </p:pic>
      <p:sp>
        <p:nvSpPr>
          <p:cNvPr id="5" name="CuadroTexto 4"/>
          <p:cNvSpPr txBox="1"/>
          <p:nvPr/>
        </p:nvSpPr>
        <p:spPr>
          <a:xfrm>
            <a:off x="6042213" y="3528570"/>
            <a:ext cx="3853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dirty="0"/>
              <a:t>I </a:t>
            </a:r>
            <a:r>
              <a:rPr lang="es-MX" sz="5400" dirty="0" err="1"/>
              <a:t>think</a:t>
            </a:r>
            <a:r>
              <a:rPr lang="es-MX" sz="5400" dirty="0"/>
              <a:t> he…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2900" y="388594"/>
            <a:ext cx="10058400" cy="1371600"/>
          </a:xfrm>
        </p:spPr>
        <p:txBody>
          <a:bodyPr>
            <a:normAutofit/>
          </a:bodyPr>
          <a:lstStyle/>
          <a:p>
            <a:r>
              <a:rPr lang="es-MX" sz="6600" dirty="0" err="1" smtClean="0"/>
              <a:t>Make</a:t>
            </a:r>
            <a:r>
              <a:rPr lang="es-MX" sz="6600" dirty="0" smtClean="0"/>
              <a:t> a </a:t>
            </a:r>
            <a:r>
              <a:rPr lang="es-MX" sz="6600" dirty="0" err="1" smtClean="0"/>
              <a:t>prediction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93075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300" y="396876"/>
            <a:ext cx="10058400" cy="1371600"/>
          </a:xfrm>
        </p:spPr>
        <p:txBody>
          <a:bodyPr/>
          <a:lstStyle/>
          <a:p>
            <a:r>
              <a:rPr lang="es-MX" b="1" dirty="0" err="1" smtClean="0"/>
              <a:t>What</a:t>
            </a:r>
            <a:r>
              <a:rPr lang="es-MX" b="1" dirty="0" smtClean="0"/>
              <a:t>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you</a:t>
            </a:r>
            <a:r>
              <a:rPr lang="es-MX" b="1" dirty="0" smtClean="0"/>
              <a:t> do…?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444500" y="1539876"/>
          <a:ext cx="112141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err="1" smtClean="0"/>
                        <a:t>Activity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smtClean="0"/>
                        <a:t>Me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Tonight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Tomorrow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weekend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holidays</a:t>
                      </a:r>
                      <a:r>
                        <a:rPr lang="es-MX" sz="4000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Birthday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party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508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300" y="396876"/>
            <a:ext cx="10058400" cy="1371600"/>
          </a:xfrm>
        </p:spPr>
        <p:txBody>
          <a:bodyPr/>
          <a:lstStyle/>
          <a:p>
            <a:r>
              <a:rPr lang="es-MX" b="1" dirty="0" err="1" smtClean="0"/>
              <a:t>What</a:t>
            </a:r>
            <a:r>
              <a:rPr lang="es-MX" b="1" dirty="0" smtClean="0"/>
              <a:t>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you</a:t>
            </a:r>
            <a:r>
              <a:rPr lang="es-MX" b="1" dirty="0" smtClean="0"/>
              <a:t> do…?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444500" y="1539876"/>
          <a:ext cx="112141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err="1" smtClean="0"/>
                        <a:t>Activity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smtClean="0"/>
                        <a:t>Me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Tonight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will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watch</a:t>
                      </a:r>
                      <a:r>
                        <a:rPr lang="es-MX" sz="4000" dirty="0" smtClean="0"/>
                        <a:t> TV.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Tomorrow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will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buy</a:t>
                      </a:r>
                      <a:r>
                        <a:rPr lang="es-MX" sz="4000" dirty="0" smtClean="0"/>
                        <a:t> a </a:t>
                      </a:r>
                      <a:r>
                        <a:rPr lang="es-MX" sz="4000" dirty="0" err="1" smtClean="0"/>
                        <a:t>phone</a:t>
                      </a:r>
                      <a:r>
                        <a:rPr lang="es-MX" sz="4000" dirty="0" smtClean="0"/>
                        <a:t>.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weekend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will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eat</a:t>
                      </a:r>
                      <a:r>
                        <a:rPr lang="es-MX" sz="4000" dirty="0" smtClean="0"/>
                        <a:t> in a restaurant.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holidays</a:t>
                      </a:r>
                      <a:r>
                        <a:rPr lang="es-MX" sz="4000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will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go</a:t>
                      </a:r>
                      <a:r>
                        <a:rPr lang="es-MX" sz="4000" dirty="0" smtClean="0"/>
                        <a:t> to</a:t>
                      </a:r>
                      <a:r>
                        <a:rPr lang="es-MX" sz="4000" baseline="0" dirty="0" smtClean="0"/>
                        <a:t> Mazatlán.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Birthday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party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will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celebrate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it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with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some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friends</a:t>
                      </a:r>
                      <a:r>
                        <a:rPr lang="es-MX" sz="4000" dirty="0" smtClean="0"/>
                        <a:t>.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68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300" y="396876"/>
            <a:ext cx="10058400" cy="1371600"/>
          </a:xfrm>
        </p:spPr>
        <p:txBody>
          <a:bodyPr/>
          <a:lstStyle/>
          <a:p>
            <a:r>
              <a:rPr lang="es-MX" b="1" dirty="0" err="1" smtClean="0"/>
              <a:t>What</a:t>
            </a:r>
            <a:r>
              <a:rPr lang="es-MX" b="1" dirty="0" smtClean="0"/>
              <a:t>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you</a:t>
            </a:r>
            <a:r>
              <a:rPr lang="es-MX" b="1" dirty="0" smtClean="0"/>
              <a:t> do…?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749300" y="1768476"/>
          <a:ext cx="9936076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5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0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0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err="1" smtClean="0"/>
                        <a:t>Activity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err="1" smtClean="0"/>
                        <a:t>Friend</a:t>
                      </a:r>
                      <a:r>
                        <a:rPr lang="es-MX" sz="4000" dirty="0" smtClean="0"/>
                        <a:t> 1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err="1" smtClean="0"/>
                        <a:t>Friend</a:t>
                      </a:r>
                      <a:r>
                        <a:rPr lang="es-MX" sz="4000" dirty="0" smtClean="0"/>
                        <a:t> 2</a:t>
                      </a:r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Tonight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Tomorrow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weekend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holidays</a:t>
                      </a:r>
                      <a:r>
                        <a:rPr lang="es-MX" sz="4000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4000" dirty="0" err="1" smtClean="0"/>
                        <a:t>Next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Birthday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party</a:t>
                      </a:r>
                      <a:r>
                        <a:rPr lang="es-MX" sz="4000" dirty="0" smtClean="0"/>
                        <a:t>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237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100" y="520700"/>
            <a:ext cx="11277600" cy="12573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What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will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do in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following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days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  <a:b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Write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6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different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activities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using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time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expressions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9302" y="1778000"/>
            <a:ext cx="10566398" cy="4508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b="1" dirty="0" smtClean="0"/>
              <a:t>Positive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 marL="0" indent="0">
              <a:buNone/>
            </a:pPr>
            <a:r>
              <a:rPr lang="es-MX" sz="2800" b="1" dirty="0" err="1" smtClean="0"/>
              <a:t>Negative</a:t>
            </a:r>
            <a:endParaRPr lang="es-MX" sz="2800" b="1" dirty="0" smtClean="0"/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/>
              <a:t>____________________________________________________.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2793648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90537"/>
            <a:ext cx="10744200" cy="4705592"/>
          </a:xfrm>
        </p:spPr>
        <p:txBody>
          <a:bodyPr>
            <a:noAutofit/>
          </a:bodyPr>
          <a:lstStyle/>
          <a:p>
            <a:pPr algn="ctr"/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are </a:t>
            </a:r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they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going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to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do </a:t>
            </a:r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next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month</a:t>
            </a:r>
            <a:r>
              <a:rPr lang="es-MX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pic>
        <p:nvPicPr>
          <p:cNvPr id="3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421" y="4159152"/>
            <a:ext cx="144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551" y="4159152"/>
            <a:ext cx="216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14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681" y="4159152"/>
            <a:ext cx="1592206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12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32"/>
          <a:stretch/>
        </p:blipFill>
        <p:spPr>
          <a:xfrm>
            <a:off x="8646017" y="4159152"/>
            <a:ext cx="1801154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0706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3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3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3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3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1857" y="4203711"/>
            <a:ext cx="2121725" cy="673144"/>
          </a:xfrm>
        </p:spPr>
        <p:txBody>
          <a:bodyPr>
            <a:noAutofit/>
          </a:bodyPr>
          <a:lstStyle/>
          <a:p>
            <a:pPr algn="ctr"/>
            <a:r>
              <a:rPr lang="es-MX" sz="5400" dirty="0" err="1" smtClean="0"/>
              <a:t>Kiera</a:t>
            </a:r>
            <a:endParaRPr lang="es-MX" sz="5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41" y="407143"/>
            <a:ext cx="2495624" cy="374343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908" y="4540283"/>
            <a:ext cx="2447359" cy="183552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661" y="407143"/>
            <a:ext cx="2631766" cy="175802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4187" y="2278861"/>
            <a:ext cx="2402080" cy="180156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269" y="411686"/>
            <a:ext cx="2880466" cy="216035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374" y="408660"/>
            <a:ext cx="2651866" cy="1960714"/>
          </a:xfrm>
          <a:prstGeom prst="rect">
            <a:avLst/>
          </a:prstGeom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84365" y="2774697"/>
            <a:ext cx="6284149" cy="8098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 err="1"/>
              <a:t>Kiera</a:t>
            </a:r>
            <a:r>
              <a:rPr lang="es-MX" sz="5400" b="1" dirty="0"/>
              <a:t>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826" y="5195901"/>
            <a:ext cx="607679" cy="1001359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96" y="4017878"/>
            <a:ext cx="1882365" cy="2250472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74" y="4194119"/>
            <a:ext cx="3136874" cy="208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97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5479" y="3723156"/>
            <a:ext cx="2202008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smtClean="0"/>
              <a:t>Steve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74610" y="4689536"/>
            <a:ext cx="6523090" cy="929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/>
              <a:t>Steve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10" y="439886"/>
            <a:ext cx="3101729" cy="3101729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7855" y="628565"/>
            <a:ext cx="2651720" cy="2724370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877" y="3917795"/>
            <a:ext cx="2472640" cy="2472640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19" y="3723156"/>
            <a:ext cx="1950629" cy="23612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77" y="609735"/>
            <a:ext cx="438912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3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/>
              <a:t>My future: Possibilities and Consequences.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es-MX" dirty="0" smtClean="0"/>
              <a:t>Mi futuro: Posibilidades y consecuencias)</a:t>
            </a:r>
            <a:endParaRPr lang="es-MX" dirty="0" smtClean="0"/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Expresa de forma oral y escrita predicciones, planes, promesas, ofrecimientos y describe la consecuencia de </a:t>
            </a:r>
            <a:r>
              <a:rPr lang="es-MX" dirty="0" smtClean="0"/>
              <a:t>posibles acciones</a:t>
            </a:r>
            <a:r>
              <a:rPr lang="es-MX" dirty="0"/>
              <a:t>.</a:t>
            </a:r>
            <a:endParaRPr lang="es-MX" dirty="0"/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64130" y="4084751"/>
            <a:ext cx="2883098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smtClean="0"/>
              <a:t>Camilla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434820" y="5426267"/>
            <a:ext cx="7171120" cy="9037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/>
              <a:t>Camilla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378" y="615336"/>
            <a:ext cx="1899562" cy="360916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504" y="3060321"/>
            <a:ext cx="2602292" cy="2328366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191" y="633082"/>
            <a:ext cx="3104918" cy="2328689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78" y="476748"/>
            <a:ext cx="2844740" cy="341710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618" y="633082"/>
            <a:ext cx="2621520" cy="34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00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6124" y="3354453"/>
            <a:ext cx="2893392" cy="673144"/>
          </a:xfrm>
        </p:spPr>
        <p:txBody>
          <a:bodyPr>
            <a:noAutofit/>
          </a:bodyPr>
          <a:lstStyle/>
          <a:p>
            <a:pPr algn="ctr"/>
            <a:r>
              <a:rPr lang="es-MX" sz="5400" dirty="0" err="1" smtClean="0"/>
              <a:t>Hayden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149654" y="2730464"/>
            <a:ext cx="7239387" cy="9605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 err="1"/>
              <a:t>Hayden</a:t>
            </a:r>
            <a:r>
              <a:rPr lang="es-MX" sz="5400" b="1" dirty="0"/>
              <a:t>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546" y="3871370"/>
            <a:ext cx="3074801" cy="239730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3" y="4120687"/>
            <a:ext cx="3229542" cy="2147986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22" y="398933"/>
            <a:ext cx="3624837" cy="2899162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346" y="506168"/>
            <a:ext cx="3578801" cy="237632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318" y="3984588"/>
            <a:ext cx="3136086" cy="199380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654" y="443098"/>
            <a:ext cx="3423712" cy="243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8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1038" y="3034816"/>
            <a:ext cx="3260261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smtClean="0"/>
              <a:t>Jonathan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159644" y="367411"/>
            <a:ext cx="7785629" cy="8672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/>
              <a:t>Jonathan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327" y="3147799"/>
            <a:ext cx="4081573" cy="3056077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20" y="3780295"/>
            <a:ext cx="3683095" cy="2582658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15" y="1197434"/>
            <a:ext cx="2654240" cy="271617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60" y="402534"/>
            <a:ext cx="3848455" cy="2559947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15" y="4260591"/>
            <a:ext cx="2591047" cy="194328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t="12795" r="11995"/>
          <a:stretch/>
        </p:blipFill>
        <p:spPr>
          <a:xfrm>
            <a:off x="8166758" y="1297258"/>
            <a:ext cx="2654240" cy="175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86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302" y="3441262"/>
            <a:ext cx="2797766" cy="279776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7299" y="3630797"/>
            <a:ext cx="1940761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err="1" smtClean="0"/>
              <a:t>Maria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866308" y="318820"/>
            <a:ext cx="6754192" cy="9922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 err="1"/>
              <a:t>Maria</a:t>
            </a:r>
            <a:r>
              <a:rPr lang="es-MX" sz="5400" b="1" dirty="0"/>
              <a:t>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260" y="3669417"/>
            <a:ext cx="4091739" cy="256961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144" y="1571129"/>
            <a:ext cx="1106236" cy="1659354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71" y="576112"/>
            <a:ext cx="2130719" cy="2236975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32" y="430818"/>
            <a:ext cx="2329504" cy="3160225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935" y="1476852"/>
            <a:ext cx="2650852" cy="203384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29" y="4303941"/>
            <a:ext cx="2782433" cy="21702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192" y="1311076"/>
            <a:ext cx="2179461" cy="217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6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695" y="3241627"/>
            <a:ext cx="5420810" cy="673144"/>
          </a:xfrm>
        </p:spPr>
        <p:txBody>
          <a:bodyPr>
            <a:noAutofit/>
          </a:bodyPr>
          <a:lstStyle/>
          <a:p>
            <a:pPr algn="ctr"/>
            <a:r>
              <a:rPr lang="es-MX" sz="5400" dirty="0" err="1" smtClean="0"/>
              <a:t>Monica</a:t>
            </a:r>
            <a:r>
              <a:rPr lang="es-MX" sz="5400" dirty="0" smtClean="0"/>
              <a:t> &amp;David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565063" y="446029"/>
            <a:ext cx="4658692" cy="24662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dirty="0" err="1"/>
              <a:t>Monica</a:t>
            </a:r>
            <a:r>
              <a:rPr lang="es-MX" sz="5400" dirty="0"/>
              <a:t> </a:t>
            </a:r>
            <a:r>
              <a:rPr lang="es-MX" sz="5400" dirty="0" smtClean="0"/>
              <a:t>and David </a:t>
            </a:r>
            <a:r>
              <a:rPr lang="es-MX" sz="5400" dirty="0"/>
              <a:t>are </a:t>
            </a:r>
            <a:r>
              <a:rPr lang="es-MX" sz="5400" dirty="0" err="1"/>
              <a:t>going</a:t>
            </a:r>
            <a:r>
              <a:rPr lang="es-MX" sz="5400" dirty="0"/>
              <a:t> to…</a:t>
            </a: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560" y="1603208"/>
            <a:ext cx="2994195" cy="2203727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94" y="137156"/>
            <a:ext cx="4449240" cy="2669544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009" y="4811078"/>
            <a:ext cx="3236240" cy="2046922"/>
          </a:xfrm>
          <a:prstGeom prst="rect">
            <a:avLst/>
          </a:prstGeom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28" y="4900419"/>
            <a:ext cx="2534672" cy="178606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800" y="4431742"/>
            <a:ext cx="3462907" cy="22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948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233" y="552425"/>
            <a:ext cx="1809773" cy="180977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4945" y="2783902"/>
            <a:ext cx="3400899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err="1" smtClean="0"/>
              <a:t>Snowball</a:t>
            </a:r>
            <a:endParaRPr lang="es-MX" sz="5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3888038" y="5435600"/>
            <a:ext cx="8324547" cy="10000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b="1" dirty="0" err="1"/>
              <a:t>Snowball</a:t>
            </a:r>
            <a:r>
              <a:rPr lang="es-MX" sz="5400" b="1" dirty="0"/>
              <a:t> </a:t>
            </a:r>
            <a:r>
              <a:rPr lang="es-MX" sz="5400" b="1" dirty="0" err="1"/>
              <a:t>is</a:t>
            </a:r>
            <a:r>
              <a:rPr lang="es-MX" sz="5400" b="1" dirty="0"/>
              <a:t> </a:t>
            </a:r>
            <a:r>
              <a:rPr lang="es-MX" sz="5400" b="1" dirty="0" err="1"/>
              <a:t>going</a:t>
            </a:r>
            <a:r>
              <a:rPr lang="es-MX" sz="5400" b="1" dirty="0"/>
              <a:t> </a:t>
            </a:r>
            <a:r>
              <a:rPr lang="es-MX" sz="5400" b="1" dirty="0" err="1"/>
              <a:t>to</a:t>
            </a:r>
            <a:r>
              <a:rPr lang="es-MX" sz="5400" b="1" dirty="0"/>
              <a:t>…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735" y="2511905"/>
            <a:ext cx="4151500" cy="311362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823" y="1532814"/>
            <a:ext cx="3381422" cy="338142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2" y="150569"/>
            <a:ext cx="3279868" cy="2459901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3" y="3609378"/>
            <a:ext cx="2422892" cy="265522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244" y="500130"/>
            <a:ext cx="2272991" cy="191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8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100" y="520700"/>
            <a:ext cx="11277600" cy="12573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What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are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your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plans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for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next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month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  <a:b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Write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6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different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activities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using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time </a:t>
            </a:r>
            <a:r>
              <a:rPr lang="es-MX" sz="36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expressions</a:t>
            </a:r>
            <a:r>
              <a:rPr lang="es-MX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9302" y="1778000"/>
            <a:ext cx="10566398" cy="4508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b="1" dirty="0" smtClean="0"/>
              <a:t>Positive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 marL="0" indent="0">
              <a:buNone/>
            </a:pPr>
            <a:r>
              <a:rPr lang="es-MX" sz="2800" b="1" dirty="0" err="1" smtClean="0"/>
              <a:t>Negative</a:t>
            </a:r>
            <a:endParaRPr lang="es-MX" sz="2800" b="1" dirty="0" smtClean="0"/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 smtClean="0"/>
              <a:t>____________________________________________________.</a:t>
            </a:r>
          </a:p>
          <a:p>
            <a:pPr>
              <a:buFont typeface="+mj-lt"/>
              <a:buAutoNum type="arabicPeriod"/>
            </a:pPr>
            <a:r>
              <a:rPr lang="es-MX" sz="2800" dirty="0"/>
              <a:t>____________________________________________________.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270662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827" y="2737375"/>
            <a:ext cx="11448789" cy="1030287"/>
          </a:xfrm>
        </p:spPr>
        <p:txBody>
          <a:bodyPr/>
          <a:lstStyle/>
          <a:p>
            <a:r>
              <a:rPr lang="es-MX" dirty="0" err="1" smtClean="0"/>
              <a:t>Conditionals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59446" y="4059161"/>
            <a:ext cx="9070848" cy="457201"/>
          </a:xfrm>
        </p:spPr>
        <p:txBody>
          <a:bodyPr>
            <a:noAutofit/>
          </a:bodyPr>
          <a:lstStyle/>
          <a:p>
            <a:r>
              <a:rPr lang="es-MX" sz="3600" dirty="0" smtClean="0"/>
              <a:t>Cause and </a:t>
            </a:r>
            <a:r>
              <a:rPr lang="es-MX" sz="3600" dirty="0" err="1" smtClean="0"/>
              <a:t>effect</a:t>
            </a:r>
            <a:endParaRPr lang="es-MX" sz="3600" dirty="0"/>
          </a:p>
        </p:txBody>
      </p:sp>
      <p:pic>
        <p:nvPicPr>
          <p:cNvPr id="2053" name="Picture 5" descr="C:\Users\César\AppData\Local\Microsoft\Windows\Temporary Internet Files\Content.IE5\4VZ7VFH6\MC9004418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22" y="587955"/>
            <a:ext cx="1603375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César\AppData\Local\Microsoft\Windows\Temporary Internet Files\Content.IE5\CGEF4PZL\MC90043234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7" y="5204546"/>
            <a:ext cx="1885950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César\AppData\Local\Microsoft\Windows\Temporary Internet Files\Content.IE5\1WOS38C8\MC9002974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43" y="4982779"/>
            <a:ext cx="1864462" cy="170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César\AppData\Local\Microsoft\Windows\Temporary Internet Files\Content.IE5\MXGXR7HK\MC90043993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99" y="586368"/>
            <a:ext cx="14859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César\AppData\Local\Microsoft\Windows\Temporary Internet Files\Content.IE5\CGEF4PZL\MC90043612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023439"/>
            <a:ext cx="2376264" cy="162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César\AppData\Local\Microsoft\Windows\Temporary Internet Files\Content.IE5\CGEF4PZL\MC90029576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2" y="546134"/>
            <a:ext cx="2032763" cy="189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8202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Conditional Sentence?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6469694" cy="4887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 smtClean="0"/>
              <a:t>Conditional sentences are sentences expressing factual implications, or hypothetical situations and their consequences.</a:t>
            </a:r>
            <a:endParaRPr lang="en-GB" sz="4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759" y="2021715"/>
            <a:ext cx="4890542" cy="349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7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582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dirty="0" err="1"/>
              <a:t>STRUCTURE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1556792"/>
            <a:ext cx="10058400" cy="4478248"/>
          </a:xfrm>
        </p:spPr>
        <p:txBody>
          <a:bodyPr>
            <a:normAutofit/>
          </a:bodyPr>
          <a:lstStyle/>
          <a:p>
            <a:r>
              <a:rPr lang="en-US" sz="3200" dirty="0"/>
              <a:t>Conditional sentences have at least two clauses: </a:t>
            </a:r>
            <a:r>
              <a:rPr lang="en-US" sz="3200" b="1" dirty="0">
                <a:solidFill>
                  <a:srgbClr val="FF0000"/>
                </a:solidFill>
              </a:rPr>
              <a:t>IF</a:t>
            </a:r>
            <a:r>
              <a:rPr lang="en-US" sz="3200" dirty="0"/>
              <a:t> clauses and </a:t>
            </a:r>
            <a:r>
              <a:rPr lang="en-US" sz="3200" b="1" dirty="0">
                <a:solidFill>
                  <a:srgbClr val="002060"/>
                </a:solidFill>
              </a:rPr>
              <a:t>THEN</a:t>
            </a:r>
            <a:r>
              <a:rPr lang="en-US" sz="3200" dirty="0"/>
              <a:t> clauses.</a:t>
            </a:r>
          </a:p>
          <a:p>
            <a:endParaRPr lang="es-MX" sz="3200" dirty="0"/>
          </a:p>
        </p:txBody>
      </p:sp>
      <p:grpSp>
        <p:nvGrpSpPr>
          <p:cNvPr id="7" name="Grupo 6"/>
          <p:cNvGrpSpPr/>
          <p:nvPr/>
        </p:nvGrpSpPr>
        <p:grpSpPr>
          <a:xfrm>
            <a:off x="2351584" y="2875002"/>
            <a:ext cx="7488832" cy="2979014"/>
            <a:chOff x="2806200" y="2875002"/>
            <a:chExt cx="7488832" cy="2979014"/>
          </a:xfrm>
        </p:grpSpPr>
        <p:sp>
          <p:nvSpPr>
            <p:cNvPr id="4" name="3 Rectángulo"/>
            <p:cNvSpPr/>
            <p:nvPr/>
          </p:nvSpPr>
          <p:spPr>
            <a:xfrm>
              <a:off x="2806200" y="2996030"/>
              <a:ext cx="3384376" cy="864096"/>
            </a:xfrm>
            <a:prstGeom prst="rect">
              <a:avLst/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err="1">
                  <a:solidFill>
                    <a:srgbClr val="FF0000"/>
                  </a:solidFill>
                </a:rPr>
                <a:t>IF</a:t>
              </a:r>
              <a:r>
                <a:rPr lang="es-MX" sz="3200" dirty="0">
                  <a:solidFill>
                    <a:srgbClr val="FF0000"/>
                  </a:solidFill>
                </a:rPr>
                <a:t> </a:t>
              </a:r>
              <a:r>
                <a:rPr lang="es-MX" sz="3200" dirty="0" err="1"/>
                <a:t>CLAUSE</a:t>
              </a:r>
              <a:endParaRPr lang="es-MX" sz="3200" dirty="0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6376281" y="2875002"/>
              <a:ext cx="41389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,</a:t>
              </a: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6910656" y="2996952"/>
              <a:ext cx="3384376" cy="864096"/>
            </a:xfrm>
            <a:prstGeom prst="rect">
              <a:avLst/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err="1">
                  <a:solidFill>
                    <a:srgbClr val="0070C0"/>
                  </a:solidFill>
                </a:rPr>
                <a:t>THEN</a:t>
              </a:r>
              <a:r>
                <a:rPr lang="es-MX" sz="3200" dirty="0"/>
                <a:t> </a:t>
              </a:r>
              <a:r>
                <a:rPr lang="es-MX" sz="3200" dirty="0" err="1"/>
                <a:t>CLAUSE</a:t>
              </a:r>
              <a:endParaRPr lang="es-MX" sz="3200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940110" y="4284356"/>
              <a:ext cx="311655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4800" dirty="0"/>
                <a:t>CAUSE</a:t>
              </a:r>
            </a:p>
            <a:p>
              <a:pPr algn="ctr"/>
              <a:r>
                <a:rPr lang="es-MX" sz="4800" dirty="0" err="1">
                  <a:solidFill>
                    <a:srgbClr val="FF0000"/>
                  </a:solidFill>
                </a:rPr>
                <a:t>C</a:t>
              </a:r>
              <a:r>
                <a:rPr lang="es-MX" sz="4800" dirty="0" err="1" smtClean="0">
                  <a:solidFill>
                    <a:srgbClr val="FF0000"/>
                  </a:solidFill>
                </a:rPr>
                <a:t>ondition</a:t>
              </a:r>
              <a:endParaRPr lang="es-MX" sz="4800" dirty="0">
                <a:solidFill>
                  <a:srgbClr val="FF0000"/>
                </a:solidFill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510237" y="4284356"/>
              <a:ext cx="218521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4800" dirty="0" err="1"/>
                <a:t>EFFECT</a:t>
              </a:r>
              <a:endParaRPr lang="es-MX" sz="4800" dirty="0"/>
            </a:p>
            <a:p>
              <a:pPr algn="ctr"/>
              <a:r>
                <a:rPr lang="es-MX" sz="4800" dirty="0" err="1" smtClean="0">
                  <a:solidFill>
                    <a:srgbClr val="FF0000"/>
                  </a:solidFill>
                </a:rPr>
                <a:t>Result</a:t>
              </a:r>
              <a:endParaRPr lang="es-MX" sz="4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37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IF</a:t>
            </a:r>
            <a:r>
              <a:rPr lang="en-US" sz="60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6000" dirty="0"/>
              <a:t>Clauses (the condition)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844824"/>
            <a:ext cx="10058400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IF</a:t>
            </a:r>
            <a:r>
              <a:rPr lang="en-US" sz="4400" dirty="0" smtClean="0"/>
              <a:t> </a:t>
            </a:r>
            <a:r>
              <a:rPr lang="en-US" sz="4400" dirty="0"/>
              <a:t>clauses present the </a:t>
            </a:r>
            <a:r>
              <a:rPr lang="en-US" sz="4400" b="1" dirty="0" smtClean="0">
                <a:solidFill>
                  <a:srgbClr val="FF0000"/>
                </a:solidFill>
              </a:rPr>
              <a:t>CONDITION</a:t>
            </a:r>
            <a:r>
              <a:rPr lang="en-US" sz="4400" dirty="0" smtClean="0"/>
              <a:t>.</a:t>
            </a: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Examples</a:t>
            </a:r>
            <a:r>
              <a:rPr lang="en-US" sz="4400" dirty="0"/>
              <a:t>:</a:t>
            </a:r>
          </a:p>
          <a:p>
            <a:pPr lvl="1">
              <a:buFontTx/>
              <a:buNone/>
            </a:pPr>
            <a:r>
              <a:rPr lang="en-US" sz="4400" b="1" dirty="0">
                <a:solidFill>
                  <a:srgbClr val="FF0000"/>
                </a:solidFill>
              </a:rPr>
              <a:t>If</a:t>
            </a:r>
            <a:r>
              <a:rPr lang="en-US" sz="4400" dirty="0"/>
              <a:t> I go into town tomorrow…</a:t>
            </a:r>
          </a:p>
          <a:p>
            <a:pPr lvl="1">
              <a:buFontTx/>
              <a:buNone/>
            </a:pPr>
            <a:r>
              <a:rPr lang="en-US" sz="4400" b="1" dirty="0">
                <a:solidFill>
                  <a:srgbClr val="FF0000"/>
                </a:solidFill>
              </a:rPr>
              <a:t>If </a:t>
            </a:r>
            <a:r>
              <a:rPr lang="en-US" sz="4400" dirty="0"/>
              <a:t>he </a:t>
            </a:r>
            <a:r>
              <a:rPr lang="en-US" sz="4400" dirty="0" smtClean="0"/>
              <a:t>speaks </a:t>
            </a:r>
            <a:r>
              <a:rPr lang="en-US" sz="4400" dirty="0"/>
              <a:t>Chinese…</a:t>
            </a:r>
          </a:p>
          <a:p>
            <a:pPr lvl="1">
              <a:buFontTx/>
              <a:buNone/>
            </a:pPr>
            <a:r>
              <a:rPr lang="en-US" sz="4400" b="1" dirty="0">
                <a:solidFill>
                  <a:srgbClr val="FF0000"/>
                </a:solidFill>
              </a:rPr>
              <a:t>If</a:t>
            </a:r>
            <a:r>
              <a:rPr lang="en-US" sz="4400" dirty="0"/>
              <a:t> they </a:t>
            </a:r>
            <a:r>
              <a:rPr lang="en-US" sz="4400" dirty="0" smtClean="0"/>
              <a:t>are faster</a:t>
            </a:r>
            <a:r>
              <a:rPr lang="en-US" sz="4400" dirty="0"/>
              <a:t>…</a:t>
            </a:r>
          </a:p>
          <a:p>
            <a:pPr>
              <a:buFontTx/>
              <a:buNone/>
            </a:pPr>
            <a:endParaRPr lang="en-US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3284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THEN </a:t>
            </a:r>
            <a:r>
              <a:rPr lang="en-US" sz="6000" dirty="0"/>
              <a:t>Clauses (the results)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844824"/>
            <a:ext cx="11305256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300" b="1" dirty="0" smtClean="0">
                <a:solidFill>
                  <a:srgbClr val="002060"/>
                </a:solidFill>
              </a:rPr>
              <a:t>THEN</a:t>
            </a:r>
            <a:r>
              <a:rPr lang="en-US" sz="4300" dirty="0" smtClean="0"/>
              <a:t> </a:t>
            </a:r>
            <a:r>
              <a:rPr lang="en-US" sz="4300" dirty="0"/>
              <a:t>clauses present the </a:t>
            </a:r>
            <a:r>
              <a:rPr lang="en-US" sz="4300" b="1" dirty="0" smtClean="0">
                <a:solidFill>
                  <a:srgbClr val="002060"/>
                </a:solidFill>
              </a:rPr>
              <a:t>RESULTS</a:t>
            </a:r>
            <a:r>
              <a:rPr lang="en-US" sz="4300" dirty="0" smtClean="0"/>
              <a:t>.</a:t>
            </a:r>
            <a:endParaRPr lang="en-US" sz="4300" dirty="0"/>
          </a:p>
          <a:p>
            <a:endParaRPr lang="en-US" sz="4300" dirty="0"/>
          </a:p>
          <a:p>
            <a:pPr marL="0" indent="0">
              <a:buNone/>
            </a:pPr>
            <a:r>
              <a:rPr lang="en-US" sz="4300" dirty="0"/>
              <a:t>Examples:</a:t>
            </a:r>
          </a:p>
          <a:p>
            <a:pPr>
              <a:buFontTx/>
              <a:buNone/>
            </a:pPr>
            <a:r>
              <a:rPr lang="en-US" sz="4300" dirty="0"/>
              <a:t> … </a:t>
            </a:r>
            <a:r>
              <a:rPr lang="en-US" sz="4300" b="1" dirty="0">
                <a:solidFill>
                  <a:srgbClr val="002060"/>
                </a:solidFill>
              </a:rPr>
              <a:t>then</a:t>
            </a:r>
            <a:r>
              <a:rPr lang="en-US" sz="4300" dirty="0"/>
              <a:t> I go to the movies</a:t>
            </a:r>
            <a:r>
              <a:rPr lang="en-US" sz="4300" dirty="0" smtClean="0"/>
              <a:t>. </a:t>
            </a:r>
            <a:endParaRPr lang="en-US" sz="4300" dirty="0"/>
          </a:p>
          <a:p>
            <a:pPr>
              <a:buFontTx/>
              <a:buNone/>
            </a:pPr>
            <a:r>
              <a:rPr lang="en-US" sz="4300" dirty="0"/>
              <a:t>…. </a:t>
            </a:r>
            <a:r>
              <a:rPr lang="en-US" sz="4300" b="1" dirty="0">
                <a:solidFill>
                  <a:srgbClr val="002060"/>
                </a:solidFill>
              </a:rPr>
              <a:t>then</a:t>
            </a:r>
            <a:r>
              <a:rPr lang="en-US" sz="4300" dirty="0"/>
              <a:t> he </a:t>
            </a:r>
            <a:r>
              <a:rPr lang="en-US" sz="4300" dirty="0" smtClean="0"/>
              <a:t>can work </a:t>
            </a:r>
            <a:r>
              <a:rPr lang="en-US" sz="4300" dirty="0"/>
              <a:t>as a guide in China.</a:t>
            </a:r>
          </a:p>
          <a:p>
            <a:pPr>
              <a:buFontTx/>
              <a:buNone/>
            </a:pPr>
            <a:r>
              <a:rPr lang="en-US" sz="4300" dirty="0"/>
              <a:t> … </a:t>
            </a:r>
            <a:r>
              <a:rPr lang="en-US" sz="4300" b="1" dirty="0">
                <a:solidFill>
                  <a:srgbClr val="002060"/>
                </a:solidFill>
              </a:rPr>
              <a:t>then</a:t>
            </a:r>
            <a:r>
              <a:rPr lang="en-US" sz="4300" dirty="0"/>
              <a:t> they </a:t>
            </a:r>
            <a:r>
              <a:rPr lang="en-US" sz="4300" dirty="0" smtClean="0"/>
              <a:t>win the </a:t>
            </a:r>
            <a:r>
              <a:rPr lang="en-US" sz="4300" dirty="0"/>
              <a:t>race.</a:t>
            </a:r>
          </a:p>
          <a:p>
            <a:endParaRPr lang="en-US" sz="4300" dirty="0"/>
          </a:p>
        </p:txBody>
      </p:sp>
    </p:spTree>
    <p:extLst>
      <p:ext uri="{BB962C8B-B14F-4D97-AF65-F5344CB8AC3E}">
        <p14:creationId xmlns:p14="http://schemas.microsoft.com/office/powerpoint/2010/main" val="242035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1424" y="404664"/>
            <a:ext cx="10573816" cy="84219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Examples</a:t>
            </a:r>
            <a:r>
              <a:rPr lang="en-US" dirty="0" smtClean="0"/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368" y="1246854"/>
            <a:ext cx="11377264" cy="5134474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If</a:t>
            </a:r>
            <a:r>
              <a:rPr lang="en-US" sz="4400" dirty="0" smtClean="0"/>
              <a:t> </a:t>
            </a:r>
            <a:r>
              <a:rPr lang="en-US" sz="4400" dirty="0"/>
              <a:t>I go into town </a:t>
            </a:r>
            <a:r>
              <a:rPr lang="en-US" sz="4400" dirty="0" smtClean="0"/>
              <a:t>tomorrow, </a:t>
            </a:r>
            <a:r>
              <a:rPr lang="en-US" sz="4400" b="1" dirty="0" smtClean="0">
                <a:solidFill>
                  <a:srgbClr val="002060"/>
                </a:solidFill>
              </a:rPr>
              <a:t>then</a:t>
            </a:r>
            <a:r>
              <a:rPr lang="en-US" sz="4400" dirty="0" smtClean="0"/>
              <a:t> </a:t>
            </a:r>
            <a:r>
              <a:rPr lang="en-US" sz="4400" dirty="0"/>
              <a:t>I </a:t>
            </a:r>
            <a:r>
              <a:rPr lang="en-US" sz="4400" dirty="0" smtClean="0"/>
              <a:t>go to the movies. </a:t>
            </a:r>
            <a:endParaRPr lang="en-US" sz="4400" dirty="0"/>
          </a:p>
          <a:p>
            <a:pPr lvl="1">
              <a:buFontTx/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If </a:t>
            </a:r>
            <a:r>
              <a:rPr lang="en-US" sz="4400" dirty="0"/>
              <a:t>he speaks </a:t>
            </a:r>
            <a:r>
              <a:rPr lang="en-US" sz="4400" dirty="0" smtClean="0"/>
              <a:t>Chinese, </a:t>
            </a:r>
            <a:r>
              <a:rPr lang="en-US" sz="4400" b="1" dirty="0" smtClean="0">
                <a:solidFill>
                  <a:srgbClr val="002060"/>
                </a:solidFill>
              </a:rPr>
              <a:t>then</a:t>
            </a:r>
            <a:r>
              <a:rPr lang="en-US" sz="4400" dirty="0" smtClean="0"/>
              <a:t> </a:t>
            </a:r>
            <a:r>
              <a:rPr lang="en-US" sz="4400" dirty="0"/>
              <a:t>he can work as a guide in China</a:t>
            </a:r>
          </a:p>
          <a:p>
            <a:pPr lvl="1">
              <a:buFontTx/>
              <a:buNone/>
            </a:pPr>
            <a:r>
              <a:rPr lang="en-US" sz="4400" b="1" dirty="0">
                <a:solidFill>
                  <a:srgbClr val="FF0000"/>
                </a:solidFill>
              </a:rPr>
              <a:t>If</a:t>
            </a:r>
            <a:r>
              <a:rPr lang="en-US" sz="4400" dirty="0"/>
              <a:t> they are </a:t>
            </a:r>
            <a:r>
              <a:rPr lang="en-US" sz="4400" dirty="0" smtClean="0"/>
              <a:t>faster, </a:t>
            </a:r>
            <a:r>
              <a:rPr lang="en-US" sz="4400" b="1" dirty="0" smtClean="0">
                <a:solidFill>
                  <a:srgbClr val="002060"/>
                </a:solidFill>
              </a:rPr>
              <a:t>then</a:t>
            </a:r>
            <a:r>
              <a:rPr lang="en-US" sz="4400" dirty="0" smtClean="0"/>
              <a:t> </a:t>
            </a:r>
            <a:r>
              <a:rPr lang="en-US" sz="4400" dirty="0"/>
              <a:t>they win the </a:t>
            </a:r>
            <a:r>
              <a:rPr lang="en-US" sz="4400" dirty="0" smtClean="0"/>
              <a:t>race.</a:t>
            </a:r>
            <a:endParaRPr lang="en-US" sz="4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8125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/>
              <a:t>ZERO </a:t>
            </a:r>
            <a:r>
              <a:rPr lang="es-MX" sz="8000" dirty="0" err="1"/>
              <a:t>CONDITIONAL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1116012"/>
          </a:xfrm>
        </p:spPr>
        <p:txBody>
          <a:bodyPr>
            <a:normAutofit/>
          </a:bodyPr>
          <a:lstStyle/>
          <a:p>
            <a:r>
              <a:rPr lang="es-MX" sz="66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REAL </a:t>
            </a:r>
            <a:r>
              <a:rPr lang="es-MX" sz="66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FACTS</a:t>
            </a:r>
            <a:endParaRPr lang="es-MX" sz="66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183" y="3944612"/>
            <a:ext cx="7535633" cy="1465588"/>
          </a:xfrm>
          <a:prstGeom prst="rect">
            <a:avLst/>
          </a:prstGeo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466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MX" sz="6000" dirty="0"/>
              <a:t>ZERO </a:t>
            </a:r>
            <a:r>
              <a:rPr lang="es-MX" sz="6000" dirty="0" err="1"/>
              <a:t>CONDITIONAL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6770" y="1325563"/>
            <a:ext cx="11089232" cy="4134192"/>
          </a:xfrm>
        </p:spPr>
        <p:txBody>
          <a:bodyPr>
            <a:noAutofit/>
          </a:bodyPr>
          <a:lstStyle/>
          <a:p>
            <a:pPr marL="82296" indent="0" algn="just">
              <a:buNone/>
              <a:defRPr/>
            </a:pPr>
            <a:r>
              <a:rPr lang="en-US" sz="4000" dirty="0">
                <a:latin typeface="Calibri" pitchFamily="34" charset="0"/>
              </a:rPr>
              <a:t>The  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</a:rPr>
              <a:t>Zero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</a:rPr>
              <a:t>Conditional </a:t>
            </a:r>
            <a:r>
              <a:rPr lang="en-US" sz="4000" dirty="0">
                <a:latin typeface="Calibri" pitchFamily="34" charset="0"/>
              </a:rPr>
              <a:t>is a structure used for talking about: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sz="4000" dirty="0" smtClean="0">
                <a:latin typeface="Calibri" pitchFamily="34" charset="0"/>
              </a:rPr>
              <a:t>General </a:t>
            </a:r>
            <a:r>
              <a:rPr lang="en-US" sz="4000" dirty="0">
                <a:latin typeface="Calibri" pitchFamily="34" charset="0"/>
              </a:rPr>
              <a:t>Truths.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sz="4000" dirty="0" smtClean="0">
                <a:latin typeface="Calibri" pitchFamily="34" charset="0"/>
              </a:rPr>
              <a:t>Scientific </a:t>
            </a:r>
            <a:r>
              <a:rPr lang="en-US" sz="4000" dirty="0">
                <a:latin typeface="Calibri" pitchFamily="34" charset="0"/>
              </a:rPr>
              <a:t>Facts.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sz="4000" dirty="0" smtClean="0">
                <a:latin typeface="Calibri" pitchFamily="34" charset="0"/>
              </a:rPr>
              <a:t>Things </a:t>
            </a:r>
            <a:r>
              <a:rPr lang="en-US" sz="4000" dirty="0">
                <a:latin typeface="Calibri" pitchFamily="34" charset="0"/>
              </a:rPr>
              <a:t>which always happened under certain </a:t>
            </a:r>
            <a:endParaRPr lang="en-US" sz="4000" dirty="0" smtClean="0">
              <a:latin typeface="Calibri" pitchFamily="34" charset="0"/>
            </a:endParaRPr>
          </a:p>
          <a:p>
            <a:pPr marL="0" indent="0" algn="just">
              <a:buNone/>
              <a:defRPr/>
            </a:pP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smtClean="0">
                <a:latin typeface="Calibri" pitchFamily="34" charset="0"/>
              </a:rPr>
              <a:t>   conditions</a:t>
            </a:r>
            <a:r>
              <a:rPr lang="en-US" sz="4000" dirty="0">
                <a:latin typeface="Calibri" pitchFamily="34" charset="0"/>
              </a:rPr>
              <a:t>.</a:t>
            </a:r>
          </a:p>
          <a:p>
            <a:pPr algn="just"/>
            <a:endParaRPr lang="es-MX" sz="4000" dirty="0">
              <a:latin typeface="Calibri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806" y="3644900"/>
            <a:ext cx="2920473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39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4" y="133648"/>
            <a:ext cx="522046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MX" dirty="0" err="1"/>
              <a:t>EXAMPLES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551384" y="1043608"/>
            <a:ext cx="11017224" cy="5481736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en-US" sz="3200" b="1" dirty="0" smtClean="0">
                <a:solidFill>
                  <a:srgbClr val="7030A0"/>
                </a:solidFill>
              </a:rPr>
              <a:t>General truths: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If            condition            result</a:t>
            </a:r>
          </a:p>
          <a:p>
            <a:pPr eaLnBrk="1" hangingPunct="1">
              <a:buFontTx/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If </a:t>
            </a:r>
            <a:r>
              <a:rPr lang="en-US" sz="3200" b="1" dirty="0" smtClean="0"/>
              <a:t>           it rains,                 we get wet.</a:t>
            </a:r>
          </a:p>
          <a:p>
            <a:pPr eaLnBrk="1" hangingPunct="1">
              <a:buFontTx/>
              <a:buNone/>
            </a:pPr>
            <a:r>
              <a:rPr lang="en-US" sz="3200" b="1" dirty="0" smtClean="0">
                <a:solidFill>
                  <a:srgbClr val="7030A0"/>
                </a:solidFill>
              </a:rPr>
              <a:t>Scientific </a:t>
            </a:r>
            <a:r>
              <a:rPr lang="en-US" sz="3200" b="1" dirty="0">
                <a:solidFill>
                  <a:srgbClr val="7030A0"/>
                </a:solidFill>
              </a:rPr>
              <a:t>f</a:t>
            </a:r>
            <a:r>
              <a:rPr lang="en-US" sz="3200" b="1" dirty="0" smtClean="0">
                <a:solidFill>
                  <a:srgbClr val="7030A0"/>
                </a:solidFill>
              </a:rPr>
              <a:t>acts: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If       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  condition  		        result </a:t>
            </a:r>
          </a:p>
          <a:p>
            <a:pPr eaLnBrk="1" hangingPunct="1">
              <a:buFontTx/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If </a:t>
            </a:r>
            <a:r>
              <a:rPr lang="en-US" sz="3200" b="1" dirty="0" smtClean="0"/>
              <a:t>         the water boils,   	it is not cold.</a:t>
            </a:r>
            <a:r>
              <a:rPr lang="es-ES" sz="3200" b="1" dirty="0" smtClean="0">
                <a:solidFill>
                  <a:schemeClr val="accent2"/>
                </a:solidFill>
              </a:rPr>
              <a:t>	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</a:rPr>
              <a:t>Things </a:t>
            </a:r>
            <a:r>
              <a:rPr lang="en-US" sz="3600" b="1" dirty="0">
                <a:solidFill>
                  <a:srgbClr val="7030A0"/>
                </a:solidFill>
                <a:latin typeface="Calibri" pitchFamily="34" charset="0"/>
              </a:rPr>
              <a:t>which always happened under 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</a:rPr>
              <a:t>certain conditions: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If        condition  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       result </a:t>
            </a:r>
            <a:endParaRPr lang="en-US" sz="32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If </a:t>
            </a:r>
            <a:r>
              <a:rPr lang="en-US" sz="3200" b="1" dirty="0"/>
              <a:t>	  I study,	            I get good </a:t>
            </a:r>
            <a:r>
              <a:rPr lang="en-US" sz="3200" b="1" dirty="0" smtClean="0"/>
              <a:t>marks.</a:t>
            </a:r>
            <a:endParaRPr lang="es-ES" sz="3200" b="1" dirty="0" smtClean="0"/>
          </a:p>
          <a:p>
            <a:pPr eaLnBrk="1" hangingPunct="1">
              <a:buFontTx/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9226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9376" y="476672"/>
            <a:ext cx="11233248" cy="13716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5400" dirty="0"/>
              <a:t>Read the following situations and try to give an answer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676" y="2070932"/>
            <a:ext cx="11377264" cy="43425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4000" dirty="0" smtClean="0"/>
              <a:t>What happens if I do exercise?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run 10 km?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smoke a lot?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don’t do homework?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am late for school?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study a lot?</a:t>
            </a:r>
          </a:p>
          <a:p>
            <a:pPr>
              <a:spcBef>
                <a:spcPts val="0"/>
              </a:spcBef>
            </a:pPr>
            <a:r>
              <a:rPr lang="en-GB" sz="4000" dirty="0" smtClean="0"/>
              <a:t>What happens if I drive </a:t>
            </a:r>
            <a:r>
              <a:rPr lang="en-GB" sz="4000" dirty="0" err="1" smtClean="0"/>
              <a:t>fastly</a:t>
            </a:r>
            <a:r>
              <a:rPr lang="en-GB" sz="4000" dirty="0" smtClean="0"/>
              <a:t>?</a:t>
            </a:r>
            <a:endParaRPr lang="en-GB" sz="40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054" y="1384300"/>
            <a:ext cx="1888160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61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395512"/>
            <a:ext cx="10058400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MX" sz="8000" dirty="0" err="1"/>
              <a:t>STRUCTURE</a:t>
            </a:r>
            <a:endParaRPr lang="es-MX" sz="8000" dirty="0"/>
          </a:p>
        </p:txBody>
      </p:sp>
      <p:grpSp>
        <p:nvGrpSpPr>
          <p:cNvPr id="3" name="Grupo 2"/>
          <p:cNvGrpSpPr/>
          <p:nvPr/>
        </p:nvGrpSpPr>
        <p:grpSpPr>
          <a:xfrm>
            <a:off x="1759333" y="1628800"/>
            <a:ext cx="8673335" cy="4687963"/>
            <a:chOff x="2213948" y="1628800"/>
            <a:chExt cx="8673335" cy="4687963"/>
          </a:xfrm>
        </p:grpSpPr>
        <p:sp>
          <p:nvSpPr>
            <p:cNvPr id="4" name="3 Rectángulo"/>
            <p:cNvSpPr/>
            <p:nvPr/>
          </p:nvSpPr>
          <p:spPr>
            <a:xfrm>
              <a:off x="2806200" y="1749828"/>
              <a:ext cx="3384376" cy="864096"/>
            </a:xfrm>
            <a:prstGeom prst="rect">
              <a:avLst/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err="1">
                  <a:solidFill>
                    <a:srgbClr val="FF0000"/>
                  </a:solidFill>
                </a:rPr>
                <a:t>IF</a:t>
              </a:r>
              <a:r>
                <a:rPr lang="es-MX" sz="3200" dirty="0">
                  <a:solidFill>
                    <a:srgbClr val="FF0000"/>
                  </a:solidFill>
                </a:rPr>
                <a:t> </a:t>
              </a:r>
              <a:r>
                <a:rPr lang="es-MX" sz="3200" dirty="0" err="1"/>
                <a:t>CLAUSE</a:t>
              </a:r>
              <a:endParaRPr lang="es-MX" sz="3200" dirty="0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6376281" y="1628800"/>
              <a:ext cx="41389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,</a:t>
              </a: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6910656" y="1750750"/>
              <a:ext cx="3384376" cy="864096"/>
            </a:xfrm>
            <a:prstGeom prst="rect">
              <a:avLst/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err="1">
                  <a:solidFill>
                    <a:srgbClr val="0070C0"/>
                  </a:solidFill>
                </a:rPr>
                <a:t>THEN</a:t>
              </a:r>
              <a:r>
                <a:rPr lang="es-MX" sz="3200" dirty="0"/>
                <a:t> </a:t>
              </a:r>
              <a:r>
                <a:rPr lang="es-MX" sz="3200" dirty="0" err="1"/>
                <a:t>CLAUSE</a:t>
              </a:r>
              <a:endParaRPr lang="es-MX" sz="3200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940110" y="3038154"/>
              <a:ext cx="311655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4800" dirty="0"/>
                <a:t>CAUSE</a:t>
              </a:r>
            </a:p>
            <a:p>
              <a:pPr algn="ctr"/>
              <a:r>
                <a:rPr lang="es-MX" sz="4800" dirty="0" err="1" smtClean="0">
                  <a:solidFill>
                    <a:srgbClr val="FF0000"/>
                  </a:solidFill>
                </a:rPr>
                <a:t>Condition</a:t>
              </a:r>
              <a:endParaRPr lang="es-MX" sz="4800" dirty="0">
                <a:solidFill>
                  <a:srgbClr val="FF0000"/>
                </a:solidFill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510237" y="3038154"/>
              <a:ext cx="218521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4800" dirty="0" err="1"/>
                <a:t>EFFECT</a:t>
              </a:r>
              <a:endParaRPr lang="es-MX" sz="4800" dirty="0"/>
            </a:p>
            <a:p>
              <a:pPr algn="ctr"/>
              <a:r>
                <a:rPr lang="es-MX" sz="4800" dirty="0" err="1" smtClean="0">
                  <a:solidFill>
                    <a:srgbClr val="FF0000"/>
                  </a:solidFill>
                </a:rPr>
                <a:t>Result</a:t>
              </a:r>
              <a:endParaRPr lang="es-MX" sz="4800" dirty="0">
                <a:solidFill>
                  <a:srgbClr val="FF0000"/>
                </a:solidFill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213948" y="4606892"/>
              <a:ext cx="4568879" cy="16147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>
                <a:lnSpc>
                  <a:spcPct val="90000"/>
                </a:lnSpc>
                <a:spcBef>
                  <a:spcPct val="0"/>
                </a:spcBef>
                <a:buNone/>
                <a:defRPr lang="en-US" sz="4800" b="1" cap="none" spc="0" baseline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+mj-lt"/>
                </a:defRPr>
              </a:lvl1pPr>
            </a:lstStyle>
            <a:p>
              <a:r>
                <a:rPr lang="es-MX" dirty="0">
                  <a:solidFill>
                    <a:srgbClr val="0070C0"/>
                  </a:solidFill>
                </a:rPr>
                <a:t>Simple </a:t>
              </a:r>
              <a:endParaRPr lang="es-MX" dirty="0" smtClean="0">
                <a:solidFill>
                  <a:srgbClr val="0070C0"/>
                </a:solidFill>
              </a:endParaRPr>
            </a:p>
            <a:p>
              <a:r>
                <a:rPr lang="es-MX" dirty="0" err="1">
                  <a:solidFill>
                    <a:srgbClr val="0070C0"/>
                  </a:solidFill>
                </a:rPr>
                <a:t>P</a:t>
              </a:r>
              <a:r>
                <a:rPr lang="es-MX" dirty="0" err="1" smtClean="0">
                  <a:solidFill>
                    <a:srgbClr val="0070C0"/>
                  </a:solidFill>
                </a:rPr>
                <a:t>resent</a:t>
              </a:r>
              <a:endParaRPr lang="es-MX" dirty="0">
                <a:solidFill>
                  <a:srgbClr val="0070C0"/>
                </a:solidFill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318404" y="4511738"/>
              <a:ext cx="4568879" cy="1805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>
                <a:lnSpc>
                  <a:spcPct val="90000"/>
                </a:lnSpc>
                <a:spcBef>
                  <a:spcPct val="0"/>
                </a:spcBef>
                <a:buNone/>
                <a:defRPr lang="en-US" sz="4800" b="1" cap="none" spc="0" baseline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+mj-lt"/>
                </a:defRPr>
              </a:lvl1pPr>
            </a:lstStyle>
            <a:p>
              <a:r>
                <a:rPr lang="es-MX" dirty="0">
                  <a:solidFill>
                    <a:srgbClr val="0070C0"/>
                  </a:solidFill>
                </a:rPr>
                <a:t>Simple </a:t>
              </a:r>
              <a:endParaRPr lang="es-MX" dirty="0" smtClean="0">
                <a:solidFill>
                  <a:srgbClr val="0070C0"/>
                </a:solidFill>
              </a:endParaRPr>
            </a:p>
            <a:p>
              <a:r>
                <a:rPr lang="es-MX" dirty="0" err="1">
                  <a:solidFill>
                    <a:srgbClr val="0070C0"/>
                  </a:solidFill>
                </a:rPr>
                <a:t>P</a:t>
              </a:r>
              <a:r>
                <a:rPr lang="es-MX" dirty="0" err="1" smtClean="0">
                  <a:solidFill>
                    <a:srgbClr val="0070C0"/>
                  </a:solidFill>
                </a:rPr>
                <a:t>resent</a:t>
              </a:r>
              <a:endParaRPr lang="es-MX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734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407368" y="332656"/>
          <a:ext cx="11376024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1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79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we come to the party,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you gain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weight.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When the weather is good,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we can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have a dog pet.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you eat  lot of fattening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food,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give me a call.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I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fail my exams,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we go for a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picnic.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we miss the bus,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take your umbrella with you.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we move to a bigger house,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 are late for class.</a:t>
                      </a:r>
                      <a:endParaRPr lang="en-GB" sz="3000" b="0" kern="1200" noProof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it rains,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0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you have fun.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the baby wakes up,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my parents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get angry.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225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407368" y="332656"/>
          <a:ext cx="11376024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1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79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we come to the party,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you gain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weight.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When the weather is good,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we can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have a dog pet.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you eat  lot of fattening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food,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give me a call.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I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fail my exams,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we go for a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picnic.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we miss the bus,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take your umbrella with you.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we move to a bigger house,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 are late for class.</a:t>
                      </a:r>
                      <a:endParaRPr lang="en-GB" sz="3000" b="0" kern="1200" noProof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it rains, 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0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you have fun.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If the baby wakes up,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0" noProof="0" dirty="0" smtClean="0">
                          <a:solidFill>
                            <a:srgbClr val="002060"/>
                          </a:solidFill>
                        </a:rPr>
                        <a:t>my parents</a:t>
                      </a:r>
                      <a:r>
                        <a:rPr lang="en-GB" sz="3000" b="0" baseline="0" noProof="0" dirty="0" smtClean="0">
                          <a:solidFill>
                            <a:srgbClr val="002060"/>
                          </a:solidFill>
                        </a:rPr>
                        <a:t> get angry.</a:t>
                      </a:r>
                      <a:endParaRPr lang="en-GB" sz="30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3" name="Conector recto de flecha 2"/>
          <p:cNvCxnSpPr/>
          <p:nvPr/>
        </p:nvCxnSpPr>
        <p:spPr>
          <a:xfrm>
            <a:off x="5663952" y="692696"/>
            <a:ext cx="1008112" cy="4896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>
            <a:off x="5663952" y="1412776"/>
            <a:ext cx="1008112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5591324" y="692696"/>
            <a:ext cx="1080740" cy="165618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5591324" y="3140968"/>
            <a:ext cx="1080740" cy="302618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5663952" y="3933056"/>
            <a:ext cx="1080740" cy="100811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5663952" y="1531560"/>
            <a:ext cx="1080740" cy="339023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V="1">
            <a:off x="5627638" y="4051840"/>
            <a:ext cx="1080740" cy="165618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V="1">
            <a:off x="5591324" y="2467664"/>
            <a:ext cx="1117054" cy="374087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0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86206"/>
          </a:xfrm>
        </p:spPr>
        <p:txBody>
          <a:bodyPr>
            <a:noAutofit/>
          </a:bodyPr>
          <a:lstStyle/>
          <a:p>
            <a:pPr algn="ctr"/>
            <a:r>
              <a:rPr lang="es-MX" sz="7200" b="1" dirty="0" err="1" smtClean="0"/>
              <a:t>ORDER</a:t>
            </a:r>
            <a:endParaRPr lang="es-MX" sz="7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3372" y="1628800"/>
            <a:ext cx="11305256" cy="3931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If we come to the party</a:t>
            </a:r>
            <a:r>
              <a:rPr lang="en-GB" sz="6600" b="1" dirty="0" smtClean="0">
                <a:solidFill>
                  <a:srgbClr val="7030A0"/>
                </a:solidFill>
              </a:rPr>
              <a:t>,</a:t>
            </a:r>
            <a:r>
              <a:rPr lang="en-GB" sz="4000" dirty="0" smtClean="0">
                <a:solidFill>
                  <a:srgbClr val="002060"/>
                </a:solidFill>
              </a:rPr>
              <a:t> </a:t>
            </a:r>
            <a:r>
              <a:rPr lang="en-GB" sz="4400" b="1" dirty="0" smtClean="0">
                <a:solidFill>
                  <a:srgbClr val="0070C0"/>
                </a:solidFill>
              </a:rPr>
              <a:t>we have fun.</a:t>
            </a:r>
          </a:p>
          <a:p>
            <a:pPr marL="0" indent="0" algn="ctr">
              <a:buNone/>
            </a:pPr>
            <a:r>
              <a:rPr lang="en-GB" sz="4400" b="1" dirty="0">
                <a:solidFill>
                  <a:srgbClr val="0070C0"/>
                </a:solidFill>
              </a:rPr>
              <a:t>W</a:t>
            </a:r>
            <a:r>
              <a:rPr lang="en-GB" sz="4400" b="1" dirty="0" smtClean="0">
                <a:solidFill>
                  <a:srgbClr val="0070C0"/>
                </a:solidFill>
              </a:rPr>
              <a:t>e </a:t>
            </a:r>
            <a:r>
              <a:rPr lang="en-GB" sz="4400" b="1" dirty="0">
                <a:solidFill>
                  <a:srgbClr val="0070C0"/>
                </a:solidFill>
              </a:rPr>
              <a:t>have </a:t>
            </a:r>
            <a:r>
              <a:rPr lang="en-GB" sz="4400" b="1" dirty="0" smtClean="0">
                <a:solidFill>
                  <a:srgbClr val="0070C0"/>
                </a:solidFill>
              </a:rPr>
              <a:t>fun </a:t>
            </a:r>
            <a:r>
              <a:rPr lang="en-GB" sz="4400" b="1" dirty="0" smtClean="0">
                <a:solidFill>
                  <a:srgbClr val="FF0000"/>
                </a:solidFill>
              </a:rPr>
              <a:t>if </a:t>
            </a:r>
            <a:r>
              <a:rPr lang="en-GB" sz="4400" b="1" dirty="0">
                <a:solidFill>
                  <a:srgbClr val="FF0000"/>
                </a:solidFill>
              </a:rPr>
              <a:t>we come to the </a:t>
            </a:r>
            <a:r>
              <a:rPr lang="en-GB" sz="4400" b="1" dirty="0" smtClean="0">
                <a:solidFill>
                  <a:srgbClr val="FF0000"/>
                </a:solidFill>
              </a:rPr>
              <a:t>party.</a:t>
            </a:r>
            <a:endParaRPr lang="en-GB" sz="4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4400" b="1" dirty="0">
                <a:solidFill>
                  <a:srgbClr val="FF0000"/>
                </a:solidFill>
              </a:rPr>
              <a:t>If I fail my exams</a:t>
            </a:r>
            <a:r>
              <a:rPr lang="en-GB" sz="6600" b="1" dirty="0">
                <a:solidFill>
                  <a:srgbClr val="7030A0"/>
                </a:solidFill>
              </a:rPr>
              <a:t>,</a:t>
            </a:r>
            <a:r>
              <a:rPr lang="en-GB" sz="4000" dirty="0" smtClean="0">
                <a:solidFill>
                  <a:srgbClr val="002060"/>
                </a:solidFill>
              </a:rPr>
              <a:t> </a:t>
            </a:r>
            <a:r>
              <a:rPr lang="en-GB" sz="4400" b="1" dirty="0">
                <a:solidFill>
                  <a:srgbClr val="0070C0"/>
                </a:solidFill>
              </a:rPr>
              <a:t>my parents get angry</a:t>
            </a:r>
            <a:r>
              <a:rPr lang="en-GB" sz="44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4400" b="1" dirty="0" smtClean="0">
                <a:solidFill>
                  <a:srgbClr val="0070C0"/>
                </a:solidFill>
              </a:rPr>
              <a:t>My </a:t>
            </a:r>
            <a:r>
              <a:rPr lang="en-GB" sz="4400" b="1" dirty="0">
                <a:solidFill>
                  <a:srgbClr val="0070C0"/>
                </a:solidFill>
              </a:rPr>
              <a:t>parents get </a:t>
            </a:r>
            <a:r>
              <a:rPr lang="en-GB" sz="4400" b="1" dirty="0" smtClean="0">
                <a:solidFill>
                  <a:srgbClr val="0070C0"/>
                </a:solidFill>
              </a:rPr>
              <a:t>angry </a:t>
            </a:r>
            <a:r>
              <a:rPr lang="en-GB" sz="4400" b="1" dirty="0" smtClean="0">
                <a:solidFill>
                  <a:srgbClr val="FF0000"/>
                </a:solidFill>
              </a:rPr>
              <a:t>if </a:t>
            </a:r>
            <a:r>
              <a:rPr lang="en-GB" sz="4400" b="1" dirty="0">
                <a:solidFill>
                  <a:srgbClr val="FF0000"/>
                </a:solidFill>
              </a:rPr>
              <a:t>I fail my </a:t>
            </a:r>
            <a:r>
              <a:rPr lang="en-GB" sz="4400" b="1" dirty="0" smtClean="0">
                <a:solidFill>
                  <a:srgbClr val="FF0000"/>
                </a:solidFill>
              </a:rPr>
              <a:t>exams.</a:t>
            </a:r>
            <a:endParaRPr lang="en-GB" sz="4400" b="1" dirty="0">
              <a:solidFill>
                <a:srgbClr val="0070C0"/>
              </a:solidFill>
            </a:endParaRPr>
          </a:p>
          <a:p>
            <a:endParaRPr lang="en-GB" sz="4000" dirty="0">
              <a:solidFill>
                <a:srgbClr val="002060"/>
              </a:solidFill>
            </a:endParaRPr>
          </a:p>
          <a:p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50726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95400" y="332656"/>
            <a:ext cx="108012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Read the sentences and complete them by writing a situation or a 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we don’t feel well today,  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We easily get tired if… 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I miss the bus for school,   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We become ill if…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Put on your coat if…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I forget my money,  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 prepare dinner if…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We go shopping if…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you see you BF or GF kissing another person,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We get good grades if…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73255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404664"/>
            <a:ext cx="10058400" cy="864096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Writing exercise</a:t>
            </a: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384" y="1340768"/>
            <a:ext cx="11089232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 smtClean="0"/>
              <a:t>Think of 5 different situations and write them.</a:t>
            </a:r>
          </a:p>
          <a:p>
            <a:pPr marL="0" indent="0">
              <a:buNone/>
            </a:pPr>
            <a:r>
              <a:rPr lang="en-GB" sz="3600" i="1" dirty="0" smtClean="0"/>
              <a:t>	Example: If I do my homework,…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 smtClean="0"/>
              <a:t>If I 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________________________________,…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752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/>
              <a:t>CONDITIONAL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1116012"/>
          </a:xfrm>
        </p:spPr>
        <p:txBody>
          <a:bodyPr>
            <a:normAutofit/>
          </a:bodyPr>
          <a:lstStyle/>
          <a:p>
            <a:r>
              <a:rPr lang="es-MX" sz="66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POSSIBLE</a:t>
            </a:r>
            <a:r>
              <a:rPr lang="es-MX" sz="66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6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SITUATIONS</a:t>
            </a:r>
            <a:endParaRPr lang="es-MX" sz="66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805" y="3303186"/>
            <a:ext cx="3478391" cy="3153338"/>
          </a:xfrm>
          <a:prstGeom prst="rect">
            <a:avLst/>
          </a:prstGeom>
        </p:spPr>
      </p:pic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9880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7368" y="404664"/>
            <a:ext cx="10058400" cy="1371600"/>
          </a:xfrm>
        </p:spPr>
        <p:txBody>
          <a:bodyPr/>
          <a:lstStyle/>
          <a:p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FIRST CONDITIONAL</a:t>
            </a: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07368" y="1484784"/>
            <a:ext cx="11449272" cy="482453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GB" sz="2800" dirty="0" smtClean="0"/>
              <a:t>We use </a:t>
            </a:r>
            <a:r>
              <a:rPr lang="en-GB" sz="2800" b="1" dirty="0" smtClean="0">
                <a:solidFill>
                  <a:srgbClr val="FF0000"/>
                </a:solidFill>
              </a:rPr>
              <a:t>FIRST CONDITIONAL </a:t>
            </a:r>
            <a:r>
              <a:rPr lang="en-GB" sz="2800" dirty="0" smtClean="0"/>
              <a:t>when we are thinking about a possible situation in the future or things that are possible in the present or the future — things which may happen.</a:t>
            </a:r>
          </a:p>
          <a:p>
            <a:pPr marL="82296" indent="0" algn="ctr">
              <a:buNone/>
            </a:pPr>
            <a:r>
              <a:rPr lang="en-GB" sz="2800" b="1" dirty="0" smtClean="0">
                <a:solidFill>
                  <a:srgbClr val="FF0000"/>
                </a:solidFill>
              </a:rPr>
              <a:t>Examples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GB" sz="2800" b="1" dirty="0" smtClean="0">
                <a:solidFill>
                  <a:srgbClr val="0070C0"/>
                </a:solidFill>
              </a:rPr>
              <a:t>If</a:t>
            </a:r>
            <a:r>
              <a:rPr lang="en-GB" sz="2800" dirty="0" smtClean="0"/>
              <a:t> I go to London this weekend, I’</a:t>
            </a:r>
            <a:r>
              <a:rPr lang="en-GB" sz="2800" b="1" dirty="0" smtClean="0">
                <a:solidFill>
                  <a:srgbClr val="FF0000"/>
                </a:solidFill>
              </a:rPr>
              <a:t>ll</a:t>
            </a:r>
            <a:r>
              <a:rPr lang="en-GB" sz="2800" dirty="0" smtClean="0"/>
              <a:t> go shopping in Oxford Street.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70C0"/>
                </a:solidFill>
              </a:rPr>
              <a:t>If</a:t>
            </a:r>
            <a:r>
              <a:rPr lang="en-GB" sz="2800" dirty="0" smtClean="0"/>
              <a:t> he has time, he’</a:t>
            </a:r>
            <a:r>
              <a:rPr lang="en-GB" sz="2800" b="1" dirty="0">
                <a:solidFill>
                  <a:srgbClr val="FF0000"/>
                </a:solidFill>
              </a:rPr>
              <a:t>ll</a:t>
            </a:r>
            <a:r>
              <a:rPr lang="en-GB" sz="2800" dirty="0" smtClean="0"/>
              <a:t> help you.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GB" sz="2800" dirty="0" smtClean="0"/>
              <a:t>What </a:t>
            </a:r>
            <a:r>
              <a:rPr lang="en-GB" sz="2800" b="1" dirty="0">
                <a:solidFill>
                  <a:srgbClr val="FF0000"/>
                </a:solidFill>
              </a:rPr>
              <a:t>will</a:t>
            </a:r>
            <a:r>
              <a:rPr lang="en-GB" sz="2800" dirty="0" smtClean="0"/>
              <a:t> you do </a:t>
            </a:r>
            <a:r>
              <a:rPr lang="en-GB" sz="2800" b="1" dirty="0">
                <a:solidFill>
                  <a:srgbClr val="0070C0"/>
                </a:solidFill>
              </a:rPr>
              <a:t>if</a:t>
            </a:r>
            <a:r>
              <a:rPr lang="en-GB" sz="2800" dirty="0" smtClean="0"/>
              <a:t> it rains during the picnic?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GB" sz="2800" dirty="0" smtClean="0"/>
              <a:t>She </a:t>
            </a:r>
            <a:r>
              <a:rPr lang="en-GB" sz="2800" b="1" dirty="0">
                <a:solidFill>
                  <a:srgbClr val="FF0000"/>
                </a:solidFill>
              </a:rPr>
              <a:t>won’t</a:t>
            </a:r>
            <a:r>
              <a:rPr lang="en-GB" sz="2800" dirty="0" smtClean="0"/>
              <a:t> be happy </a:t>
            </a:r>
            <a:r>
              <a:rPr lang="en-GB" sz="2800" b="1" dirty="0">
                <a:solidFill>
                  <a:srgbClr val="0070C0"/>
                </a:solidFill>
              </a:rPr>
              <a:t>if</a:t>
            </a:r>
            <a:r>
              <a:rPr lang="en-GB" sz="2800" dirty="0" smtClean="0"/>
              <a:t> you don’t lend her the money.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70C0"/>
                </a:solidFill>
              </a:rPr>
              <a:t>If</a:t>
            </a:r>
            <a:r>
              <a:rPr lang="en-GB" sz="2800" dirty="0" smtClean="0"/>
              <a:t> Alice works hard, she </a:t>
            </a:r>
            <a:r>
              <a:rPr lang="en-GB" sz="2800" b="1" dirty="0">
                <a:solidFill>
                  <a:srgbClr val="FF0000"/>
                </a:solidFill>
              </a:rPr>
              <a:t>will</a:t>
            </a:r>
            <a:r>
              <a:rPr lang="en-GB" sz="2800" dirty="0" smtClean="0"/>
              <a:t> pass the exam.</a:t>
            </a:r>
          </a:p>
          <a:p>
            <a:pPr marL="82296" indent="0" algn="just">
              <a:buNone/>
            </a:pPr>
            <a:endParaRPr lang="en-GB" sz="2800" dirty="0" smtClean="0"/>
          </a:p>
          <a:p>
            <a:pPr algn="just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9024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81" y="2204864"/>
            <a:ext cx="1138176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404664"/>
            <a:ext cx="1136690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572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2667000" y="609601"/>
            <a:ext cx="7162800" cy="587375"/>
          </a:xfrm>
        </p:spPr>
        <p:txBody>
          <a:bodyPr>
            <a:noAutofit/>
          </a:bodyPr>
          <a:lstStyle/>
          <a:p>
            <a:pPr algn="ctr"/>
            <a:r>
              <a:rPr lang="en-GB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MATCH THE SENTENCES</a:t>
            </a:r>
            <a:endParaRPr lang="en-GB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79376" y="1196976"/>
            <a:ext cx="5476800" cy="498316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400" dirty="0" smtClean="0"/>
              <a:t>If you use drugs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400" dirty="0" smtClean="0"/>
              <a:t>If I get bored in class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400" dirty="0" smtClean="0"/>
              <a:t>If that company fails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400" dirty="0" smtClean="0"/>
              <a:t>If you get in trouble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400" dirty="0" smtClean="0"/>
              <a:t>If he loves that girl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6096000" y="1340768"/>
            <a:ext cx="5760639" cy="4608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400" dirty="0" smtClean="0"/>
              <a:t>… I will assist my partners.</a:t>
            </a:r>
          </a:p>
          <a:p>
            <a:pPr marL="0" indent="0">
              <a:buNone/>
            </a:pPr>
            <a:r>
              <a:rPr lang="en-GB" sz="3400" dirty="0" smtClean="0"/>
              <a:t>… I will punish you</a:t>
            </a:r>
          </a:p>
          <a:p>
            <a:pPr marL="0" indent="0">
              <a:buNone/>
            </a:pPr>
            <a:r>
              <a:rPr lang="en-GB" sz="3400" dirty="0" smtClean="0"/>
              <a:t>… he might talk to her.</a:t>
            </a:r>
          </a:p>
          <a:p>
            <a:pPr marL="0" indent="0">
              <a:buNone/>
            </a:pPr>
            <a:r>
              <a:rPr lang="en-GB" sz="3400" dirty="0" smtClean="0"/>
              <a:t>… you will be sorry sooner  </a:t>
            </a:r>
          </a:p>
          <a:p>
            <a:pPr marL="0" indent="0">
              <a:buNone/>
            </a:pPr>
            <a:r>
              <a:rPr lang="en-GB" sz="3400" dirty="0"/>
              <a:t> </a:t>
            </a:r>
            <a:r>
              <a:rPr lang="en-GB" sz="3400" dirty="0" smtClean="0"/>
              <a:t>    or later.</a:t>
            </a:r>
          </a:p>
          <a:p>
            <a:pPr marL="0" indent="0">
              <a:buNone/>
            </a:pPr>
            <a:r>
              <a:rPr lang="en-GB" sz="3400" dirty="0" smtClean="0"/>
              <a:t>… workers will lose their </a:t>
            </a:r>
          </a:p>
          <a:p>
            <a:pPr marL="0" indent="0">
              <a:buNone/>
            </a:pPr>
            <a:r>
              <a:rPr lang="en-GB" sz="3400" dirty="0"/>
              <a:t> </a:t>
            </a:r>
            <a:r>
              <a:rPr lang="en-GB" sz="3400" dirty="0" smtClean="0"/>
              <a:t>    jobs.</a:t>
            </a:r>
          </a:p>
        </p:txBody>
      </p:sp>
    </p:spTree>
    <p:extLst>
      <p:ext uri="{BB962C8B-B14F-4D97-AF65-F5344CB8AC3E}">
        <p14:creationId xmlns:p14="http://schemas.microsoft.com/office/powerpoint/2010/main" val="102833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401216"/>
            <a:ext cx="10058400" cy="795536"/>
          </a:xfrm>
        </p:spPr>
        <p:txBody>
          <a:bodyPr/>
          <a:lstStyle/>
          <a:p>
            <a:pPr algn="ctr"/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Writing exercise</a:t>
            </a: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384" y="1220280"/>
            <a:ext cx="11089232" cy="5089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 smtClean="0"/>
              <a:t>Think of 5 different situations and their result.</a:t>
            </a:r>
          </a:p>
          <a:p>
            <a:pPr marL="0" indent="0" algn="ctr">
              <a:buNone/>
            </a:pPr>
            <a:r>
              <a:rPr lang="en-GB" sz="3600" b="1" i="1" dirty="0" smtClean="0">
                <a:solidFill>
                  <a:srgbClr val="C00000"/>
                </a:solidFill>
              </a:rPr>
              <a:t>Example:</a:t>
            </a:r>
            <a:r>
              <a:rPr lang="en-GB" sz="3600" b="1" i="1" dirty="0" smtClean="0">
                <a:solidFill>
                  <a:srgbClr val="0070C0"/>
                </a:solidFill>
              </a:rPr>
              <a:t> If I do my homework, </a:t>
            </a:r>
            <a:r>
              <a:rPr lang="en-GB" sz="3600" b="1" i="1" dirty="0" smtClean="0">
                <a:solidFill>
                  <a:srgbClr val="00B050"/>
                </a:solidFill>
              </a:rPr>
              <a:t>I will go to the cinema.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 smtClean="0"/>
              <a:t>If I 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</a:t>
            </a:r>
            <a:r>
              <a:rPr lang="en-GB" sz="3600" dirty="0"/>
              <a:t>________________________________,…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If </a:t>
            </a:r>
            <a:r>
              <a:rPr lang="en-GB" sz="3600" dirty="0" smtClean="0"/>
              <a:t>I ________________________________,…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11951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04664"/>
            <a:ext cx="10058400" cy="84219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Complete the following sentences </a:t>
            </a:r>
            <a:endParaRPr lang="en-GB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174846"/>
            <a:ext cx="11233248" cy="527849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you ___________ (go) to see this film, you </a:t>
            </a:r>
            <a:r>
              <a:rPr lang="en-GB" sz="3200" dirty="0"/>
              <a:t>___________ </a:t>
            </a:r>
            <a:r>
              <a:rPr lang="en-GB" sz="3200" dirty="0" smtClean="0"/>
              <a:t>(have) a good </a:t>
            </a:r>
            <a:r>
              <a:rPr lang="en-GB" sz="3200" dirty="0" smtClean="0"/>
              <a:t>time.</a:t>
            </a:r>
            <a:endParaRPr lang="en-GB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If she ___________ (play) sports , she </a:t>
            </a:r>
            <a:r>
              <a:rPr lang="en-GB" sz="3200" dirty="0"/>
              <a:t>___________ </a:t>
            </a:r>
            <a:r>
              <a:rPr lang="en-GB" sz="3200" dirty="0" smtClean="0"/>
              <a:t>(live) longer.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She ___________ (not be) an architect if she </a:t>
            </a:r>
            <a:r>
              <a:rPr lang="en-GB" sz="3200" dirty="0"/>
              <a:t>___________ </a:t>
            </a:r>
            <a:r>
              <a:rPr lang="en-GB" sz="3200" dirty="0" smtClean="0"/>
              <a:t>(not go) to university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We ___________ (get) a 10 if </a:t>
            </a:r>
            <a:r>
              <a:rPr lang="en-GB" sz="3200" dirty="0"/>
              <a:t>we ___________ the </a:t>
            </a:r>
            <a:r>
              <a:rPr lang="en-GB" sz="3200" dirty="0" smtClean="0"/>
              <a:t>exercises.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If it </a:t>
            </a:r>
            <a:r>
              <a:rPr lang="en-GB" sz="3200" dirty="0" smtClean="0"/>
              <a:t>___________ </a:t>
            </a:r>
            <a:r>
              <a:rPr lang="en-GB" sz="3200" dirty="0"/>
              <a:t>(rain) </a:t>
            </a:r>
            <a:r>
              <a:rPr lang="en-GB" sz="3200" dirty="0" smtClean="0"/>
              <a:t>, </a:t>
            </a:r>
            <a:r>
              <a:rPr lang="en-GB" sz="3200" dirty="0"/>
              <a:t>we </a:t>
            </a:r>
            <a:r>
              <a:rPr lang="en-GB" sz="3200" dirty="0" smtClean="0"/>
              <a:t>___________ </a:t>
            </a:r>
            <a:r>
              <a:rPr lang="en-GB" sz="3200" dirty="0"/>
              <a:t>(not go) </a:t>
            </a:r>
            <a:r>
              <a:rPr lang="en-GB" sz="3200" dirty="0" smtClean="0"/>
              <a:t>out.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If you </a:t>
            </a:r>
            <a:r>
              <a:rPr lang="en-GB" sz="3200" dirty="0" smtClean="0"/>
              <a:t>___________(</a:t>
            </a:r>
            <a:r>
              <a:rPr lang="en-GB" sz="3200" dirty="0"/>
              <a:t>take) </a:t>
            </a:r>
            <a:r>
              <a:rPr lang="en-GB" sz="3200" dirty="0" smtClean="0"/>
              <a:t> an </a:t>
            </a:r>
            <a:r>
              <a:rPr lang="en-GB" sz="3200" dirty="0"/>
              <a:t>aspirin, your headache </a:t>
            </a:r>
            <a:r>
              <a:rPr lang="en-GB" sz="3200" dirty="0" smtClean="0"/>
              <a:t>___________ </a:t>
            </a:r>
            <a:r>
              <a:rPr lang="en-GB" sz="3200" dirty="0"/>
              <a:t>(go) </a:t>
            </a:r>
            <a:r>
              <a:rPr lang="en-GB" sz="3200" dirty="0" smtClean="0"/>
              <a:t>away.</a:t>
            </a:r>
            <a:endParaRPr lang="es-MX" sz="3200" dirty="0"/>
          </a:p>
          <a:p>
            <a:pPr marL="514350" indent="-514350">
              <a:buFont typeface="+mj-lt"/>
              <a:buAutoNum type="arabicPeriod"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18659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609601"/>
            <a:ext cx="7162800" cy="44291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Write sentences</a:t>
            </a:r>
            <a:endParaRPr lang="en-GB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1196976"/>
            <a:ext cx="11233248" cy="5127625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4000" dirty="0" smtClean="0"/>
              <a:t>The weather/be good  - go / the beach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/>
              <a:t>Go/to school on foot    - be / late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/>
              <a:t>Have / money               - buy / present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/>
              <a:t>Do/ homework              - find / notebook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/>
              <a:t>Mum / give $20             - wash / windows</a:t>
            </a:r>
          </a:p>
          <a:p>
            <a:pPr marL="742950" indent="-742950">
              <a:buFont typeface="+mj-lt"/>
              <a:buAutoNum type="arabicPeriod"/>
            </a:pP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245358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3" name="Elipse 2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388306" y="1968500"/>
            <a:ext cx="3600000" cy="36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 err="1"/>
              <a:t>My</a:t>
            </a:r>
            <a:r>
              <a:rPr lang="es-MX" sz="3600" b="1" dirty="0"/>
              <a:t> </a:t>
            </a:r>
            <a:r>
              <a:rPr lang="es-MX" sz="3600" b="1" dirty="0" err="1" smtClean="0"/>
              <a:t>future</a:t>
            </a:r>
            <a:r>
              <a:rPr lang="es-MX" sz="3600" b="1" dirty="0" smtClean="0"/>
              <a:t>: “</a:t>
            </a:r>
            <a:r>
              <a:rPr lang="es-MX" sz="3600" b="1" dirty="0" err="1" smtClean="0"/>
              <a:t>Will</a:t>
            </a:r>
            <a:r>
              <a:rPr lang="es-MX" sz="3600" b="1" dirty="0" smtClean="0"/>
              <a:t>” </a:t>
            </a:r>
            <a:r>
              <a:rPr lang="es-MX" sz="3600" b="1" dirty="0"/>
              <a:t>and</a:t>
            </a:r>
          </a:p>
          <a:p>
            <a:pPr algn="ctr"/>
            <a:r>
              <a:rPr lang="es-MX" sz="3600" b="1" dirty="0" smtClean="0"/>
              <a:t>“Be </a:t>
            </a:r>
            <a:r>
              <a:rPr lang="es-MX" sz="3600" b="1" dirty="0" err="1" smtClean="0"/>
              <a:t>going</a:t>
            </a:r>
            <a:r>
              <a:rPr lang="es-MX" sz="3600" b="1" dirty="0" smtClean="0"/>
              <a:t> to”</a:t>
            </a:r>
            <a:endParaRPr lang="es-MX" sz="3600" b="1" dirty="0"/>
          </a:p>
        </p:txBody>
      </p:sp>
      <p:sp>
        <p:nvSpPr>
          <p:cNvPr id="11" name="Elipse 10">
            <a:hlinkClick r:id="rId3" action="ppaction://hlinksldjump"/>
          </p:cNvPr>
          <p:cNvSpPr>
            <a:spLocks noChangeAspect="1"/>
          </p:cNvSpPr>
          <p:nvPr/>
        </p:nvSpPr>
        <p:spPr>
          <a:xfrm>
            <a:off x="4363406" y="1927000"/>
            <a:ext cx="3600000" cy="3600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/>
              <a:t>Los efectos de</a:t>
            </a:r>
          </a:p>
          <a:p>
            <a:pPr algn="ctr"/>
            <a:r>
              <a:rPr lang="es-MX" sz="2600" b="1" dirty="0"/>
              <a:t>mis </a:t>
            </a:r>
            <a:r>
              <a:rPr lang="es-MX" sz="2600" b="1" dirty="0" smtClean="0"/>
              <a:t>acciones</a:t>
            </a:r>
          </a:p>
          <a:p>
            <a:pPr algn="ctr"/>
            <a:r>
              <a:rPr lang="es-MX" sz="2600" b="1" dirty="0" smtClean="0"/>
              <a:t>(Zero </a:t>
            </a:r>
            <a:r>
              <a:rPr lang="es-MX" sz="2600" b="1" dirty="0" err="1" smtClean="0"/>
              <a:t>Conditional</a:t>
            </a:r>
            <a:r>
              <a:rPr lang="es-MX" sz="2600" b="1" dirty="0" smtClean="0"/>
              <a:t>)</a:t>
            </a:r>
            <a:endParaRPr lang="es-MX" sz="2600" dirty="0"/>
          </a:p>
        </p:txBody>
      </p:sp>
      <p:sp>
        <p:nvSpPr>
          <p:cNvPr id="12" name="Elipse 11">
            <a:hlinkClick r:id="rId4" action="ppaction://hlinksldjump"/>
          </p:cNvPr>
          <p:cNvSpPr>
            <a:spLocks noChangeAspect="1"/>
          </p:cNvSpPr>
          <p:nvPr/>
        </p:nvSpPr>
        <p:spPr>
          <a:xfrm>
            <a:off x="8338506" y="1927000"/>
            <a:ext cx="3600000" cy="3600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Supersticiones</a:t>
            </a:r>
          </a:p>
          <a:p>
            <a:pPr algn="ctr"/>
            <a:r>
              <a:rPr lang="es-MX" sz="2600" b="1" dirty="0" smtClean="0"/>
              <a:t>(</a:t>
            </a:r>
            <a:r>
              <a:rPr lang="es-MX" sz="2600" b="1" dirty="0" err="1" smtClean="0"/>
              <a:t>First</a:t>
            </a:r>
            <a:r>
              <a:rPr lang="es-MX" sz="2600" b="1" dirty="0" smtClean="0"/>
              <a:t> </a:t>
            </a:r>
            <a:r>
              <a:rPr lang="es-MX" sz="2600" b="1" dirty="0" err="1" smtClean="0"/>
              <a:t>Conditional</a:t>
            </a:r>
            <a:r>
              <a:rPr lang="es-MX" sz="2600" b="1" dirty="0" smtClean="0"/>
              <a:t>)</a:t>
            </a:r>
            <a:endParaRPr lang="es-MX" sz="2600" b="1" dirty="0"/>
          </a:p>
          <a:p>
            <a:pPr algn="ctr"/>
            <a:endParaRPr lang="es-MX" sz="2600" dirty="0"/>
          </a:p>
        </p:txBody>
      </p:sp>
      <p:sp>
        <p:nvSpPr>
          <p:cNvPr id="4" name="Rectángulo redondeado 3">
            <a:hlinkClick r:id="rId5" action="ppaction://hlinksldjump"/>
          </p:cNvPr>
          <p:cNvSpPr/>
          <p:nvPr/>
        </p:nvSpPr>
        <p:spPr>
          <a:xfrm>
            <a:off x="6159500" y="5803900"/>
            <a:ext cx="4051300" cy="6731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err="1" smtClean="0"/>
              <a:t>CONDITIONALS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1" grpId="0" animBg="1"/>
      <p:bldP spid="12" grpId="0" animBg="1"/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UNLESS = IF NOT</a:t>
            </a:r>
            <a:endParaRPr lang="en-GB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9376" y="2103120"/>
            <a:ext cx="11089232" cy="393192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40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Unless</a:t>
            </a:r>
            <a:r>
              <a:rPr lang="en-GB" sz="4000" dirty="0" smtClean="0">
                <a:latin typeface="Calibri" pitchFamily="34" charset="0"/>
                <a:cs typeface="Arial" pitchFamily="34" charset="0"/>
              </a:rPr>
              <a:t> is used with the present tense to talk about the future (in the same way as </a:t>
            </a:r>
            <a:r>
              <a:rPr lang="en-GB" sz="4000" b="1" dirty="0" smtClean="0">
                <a:latin typeface="Calibri" pitchFamily="34" charset="0"/>
                <a:cs typeface="Arial" pitchFamily="34" charset="0"/>
              </a:rPr>
              <a:t>if</a:t>
            </a:r>
            <a:r>
              <a:rPr lang="en-GB" sz="4000" dirty="0" smtClean="0">
                <a:latin typeface="Calibri" pitchFamily="34" charset="0"/>
                <a:cs typeface="Arial" pitchFamily="34" charset="0"/>
              </a:rPr>
              <a:t>). </a:t>
            </a:r>
          </a:p>
          <a:p>
            <a:pPr marL="0" indent="0">
              <a:buNone/>
              <a:defRPr/>
            </a:pPr>
            <a:r>
              <a:rPr lang="en-GB" sz="4000" dirty="0" smtClean="0">
                <a:latin typeface="Calibri" pitchFamily="34" charset="0"/>
                <a:cs typeface="Arial" pitchFamily="34" charset="0"/>
              </a:rPr>
              <a:t>It is always followed by a verb in the positive form.</a:t>
            </a:r>
          </a:p>
          <a:p>
            <a:pPr marL="0" indent="0">
              <a:buNone/>
              <a:defRPr/>
            </a:pPr>
            <a:r>
              <a:rPr lang="en-GB" sz="40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Unless</a:t>
            </a:r>
            <a:r>
              <a:rPr lang="en-GB" sz="4000" dirty="0" smtClean="0">
                <a:latin typeface="Calibri" pitchFamily="34" charset="0"/>
                <a:cs typeface="Arial" pitchFamily="34" charset="0"/>
              </a:rPr>
              <a:t> can usually be replaced by </a:t>
            </a:r>
            <a:r>
              <a:rPr lang="en-GB" sz="40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IF NOT</a:t>
            </a:r>
            <a:r>
              <a:rPr lang="en-GB" sz="4000" dirty="0" smtClean="0">
                <a:latin typeface="Calibri" pitchFamily="34" charset="0"/>
                <a:cs typeface="Arial" pitchFamily="34" charset="0"/>
              </a:rPr>
              <a:t>.</a:t>
            </a:r>
            <a:endParaRPr lang="en-GB" sz="40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45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51384" y="1364285"/>
            <a:ext cx="111612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>
              <a:defRPr/>
            </a:pPr>
            <a:r>
              <a:rPr lang="en-GB" sz="4000" dirty="0" smtClean="0">
                <a:latin typeface="Calibri" pitchFamily="34" charset="0"/>
                <a:cs typeface="Arial" pitchFamily="34" charset="0"/>
              </a:rPr>
              <a:t>Example</a:t>
            </a:r>
          </a:p>
          <a:p>
            <a:pPr marL="539496" indent="-457200" algn="just">
              <a:buFont typeface="Arial" pitchFamily="34" charset="0"/>
              <a:buChar char="•"/>
              <a:defRPr/>
            </a:pPr>
            <a:r>
              <a:rPr lang="en-GB" sz="4000" dirty="0" smtClean="0">
                <a:latin typeface="Calibri" pitchFamily="34" charset="0"/>
              </a:rPr>
              <a:t>Unless you study hard, you won’t pass the exam. (If you don’t study hard)</a:t>
            </a:r>
          </a:p>
          <a:p>
            <a:pPr marL="539496" indent="-457200" algn="just">
              <a:buFont typeface="Arial" pitchFamily="34" charset="0"/>
              <a:buChar char="•"/>
              <a:defRPr/>
            </a:pPr>
            <a:endParaRPr lang="en-GB" sz="4000" dirty="0" smtClean="0">
              <a:latin typeface="Calibri" pitchFamily="34" charset="0"/>
            </a:endParaRPr>
          </a:p>
          <a:p>
            <a:pPr marL="539496" indent="-457200" algn="just">
              <a:buFont typeface="Arial" pitchFamily="34" charset="0"/>
              <a:buChar char="•"/>
              <a:defRPr/>
            </a:pPr>
            <a:r>
              <a:rPr lang="en-GB" sz="4000" dirty="0" smtClean="0">
                <a:latin typeface="Calibri" pitchFamily="34" charset="0"/>
              </a:rPr>
              <a:t>Unless I drink coffee, I get a headache.</a:t>
            </a:r>
          </a:p>
          <a:p>
            <a:pPr marL="539496" indent="-457200" algn="just">
              <a:buFont typeface="Arial" pitchFamily="34" charset="0"/>
              <a:buChar char="•"/>
              <a:defRPr/>
            </a:pPr>
            <a:endParaRPr lang="en-GB" sz="4000" dirty="0" smtClean="0">
              <a:latin typeface="Calibri" pitchFamily="34" charset="0"/>
            </a:endParaRPr>
          </a:p>
          <a:p>
            <a:pPr marL="539496" indent="-457200" algn="just">
              <a:buFont typeface="Arial" pitchFamily="34" charset="0"/>
              <a:buChar char="•"/>
              <a:defRPr/>
            </a:pPr>
            <a:r>
              <a:rPr lang="en-GB" sz="4000" dirty="0" smtClean="0">
                <a:latin typeface="Calibri" pitchFamily="34" charset="0"/>
              </a:rPr>
              <a:t>Unless I feel really tired, I will do my homework.</a:t>
            </a:r>
          </a:p>
          <a:p>
            <a:pPr marL="82296">
              <a:defRPr/>
            </a:pPr>
            <a:endParaRPr lang="en-GB" sz="4000" dirty="0">
              <a:latin typeface="Calibri" pitchFamily="34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346960" y="274638"/>
            <a:ext cx="749808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UNLESS = IF NOT</a:t>
            </a:r>
            <a:endParaRPr lang="en-GB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94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23392" y="1125250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latin typeface="+mn-lt"/>
              </a:rPr>
              <a:t>If I drink coffee, I have energy.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23392" y="1699925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latin typeface="+mn-lt"/>
              </a:rPr>
              <a:t>If I don’t drink coffee, I don’t have energy.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23392" y="2276187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latin typeface="+mn-lt"/>
              </a:rPr>
              <a:t>Unless ____________________________________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099935" y="2194650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solidFill>
                  <a:srgbClr val="FF0000"/>
                </a:solidFill>
                <a:latin typeface="+mn-lt"/>
              </a:rPr>
              <a:t>I drink coffee, I don’t have energy.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23392" y="3427124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latin typeface="+mn-lt"/>
              </a:rPr>
              <a:t>If I sleep for 8 hours, I will feel good.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23392" y="4003387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latin typeface="+mn-lt"/>
              </a:rPr>
              <a:t>If I don’t sleep for 8 hours, I don’t _______________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23392" y="4579650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latin typeface="+mn-lt"/>
              </a:rPr>
              <a:t>Unless ____________________________________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320515" y="4003386"/>
            <a:ext cx="28818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FF0000"/>
                </a:solidFill>
                <a:latin typeface="+mn-lt"/>
              </a:rPr>
              <a:t>feel good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099935" y="4571137"/>
            <a:ext cx="10441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solidFill>
                  <a:srgbClr val="FF0000"/>
                </a:solidFill>
                <a:latin typeface="+mn-lt"/>
              </a:rPr>
              <a:t>I sleep for 8 hours, I don’t feel good.</a:t>
            </a:r>
            <a:endParaRPr lang="en-GB" sz="3200" b="1" dirty="0">
              <a:latin typeface="+mn-lt"/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2346960" y="274638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lang="en-US" sz="4400" b="1" cap="none" spc="0" baseline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defRPr>
            </a:lvl1pPr>
          </a:lstStyle>
          <a:p>
            <a:r>
              <a:rPr lang="es-MX" dirty="0" err="1"/>
              <a:t>UNLESS</a:t>
            </a:r>
            <a:r>
              <a:rPr lang="es-MX" dirty="0"/>
              <a:t> =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NOT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8372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6" grpId="0"/>
      <p:bldP spid="2" grpId="0"/>
      <p:bldP spid="2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03976" y="1775143"/>
            <a:ext cx="106511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latin typeface="+mn-lt"/>
              </a:rPr>
              <a:t>If I don’t eat healthy food, my weight will increase.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38015" y="2346574"/>
            <a:ext cx="105851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latin typeface="+mn-lt"/>
              </a:rPr>
              <a:t>Unless </a:t>
            </a:r>
            <a:r>
              <a:rPr lang="en-GB" sz="3200" b="1" dirty="0" smtClean="0">
                <a:latin typeface="+mn-lt"/>
              </a:rPr>
              <a:t>___________________________________________</a:t>
            </a:r>
            <a:endParaRPr lang="en-GB" sz="3200" b="1" dirty="0">
              <a:latin typeface="+mn-lt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173589" y="2318338"/>
            <a:ext cx="100184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solidFill>
                  <a:srgbClr val="FF0000"/>
                </a:solidFill>
                <a:latin typeface="+mn-lt"/>
              </a:rPr>
              <a:t>I eat healthy food, my weight will increase.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19731" y="3182156"/>
            <a:ext cx="100184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latin typeface="+mn-lt"/>
              </a:rPr>
              <a:t>If I don’t do my homework, I will not learn..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703976" y="3669763"/>
            <a:ext cx="105851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latin typeface="+mn-lt"/>
              </a:rPr>
              <a:t>Unless ______________________________________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191214" y="3625267"/>
            <a:ext cx="100184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>
                <a:solidFill>
                  <a:srgbClr val="FF0000"/>
                </a:solidFill>
                <a:latin typeface="+mn-lt"/>
              </a:rPr>
              <a:t>I do my homework, I will not learn.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2346960" y="274638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lang="en-US" sz="4400" b="1" cap="none" spc="0" baseline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defRPr>
            </a:lvl1pPr>
          </a:lstStyle>
          <a:p>
            <a:r>
              <a:rPr lang="es-MX" dirty="0" err="1"/>
              <a:t>UNLESS</a:t>
            </a:r>
            <a:r>
              <a:rPr lang="es-MX" dirty="0"/>
              <a:t> =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NOT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365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7" grpId="0"/>
      <p:bldP spid="18" grpId="0"/>
      <p:bldP spid="1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032000" y="431984"/>
            <a:ext cx="8064500" cy="701731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lang="en-US" sz="4400" b="1" cap="none" spc="0" baseline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defRPr>
            </a:lvl1pPr>
          </a:lstStyle>
          <a:p>
            <a:r>
              <a:rPr lang="en-GB" dirty="0"/>
              <a:t>Make your own sentences.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66404" y="1747836"/>
            <a:ext cx="108683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/>
              <a:t>Unless I get married, ___________________________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866404" y="2398854"/>
            <a:ext cx="108683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/>
              <a:t>Unless I get a passport, _________________________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66404" y="3049873"/>
            <a:ext cx="108683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 dirty="0"/>
              <a:t>Unless I get a driver’s license, 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00720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65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828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 err="1"/>
              <a:t>Mesografía</a:t>
            </a:r>
            <a:endParaRPr lang="es-MX" sz="18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>
                <a:solidFill>
                  <a:srgbClr val="CC9900"/>
                </a:solidFill>
              </a:rPr>
              <a:t>Presente Perfecto vs Pasado Simple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https://</a:t>
            </a:r>
            <a:r>
              <a:rPr lang="it-IT" sz="1800" dirty="0" smtClean="0"/>
              <a:t>www.perfect-english-grammar.com/support-files/conditionals_zero_form.pdf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https://</a:t>
            </a:r>
            <a:r>
              <a:rPr lang="it-IT" sz="1800" dirty="0" smtClean="0"/>
              <a:t>es.slideshare.net/nijheer/class-presentation-conditionals-i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https://</a:t>
            </a:r>
            <a:r>
              <a:rPr lang="it-IT" sz="1800" dirty="0" smtClean="0"/>
              <a:t>es.slideshare.net/Lydiateacher/first-conditional-exercises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https://</a:t>
            </a:r>
            <a:r>
              <a:rPr lang="it-IT" sz="1800" dirty="0" smtClean="0"/>
              <a:t>es.slideshare.net/teachermercedes/conditionals-30142114</a:t>
            </a:r>
          </a:p>
          <a:p>
            <a:pPr marL="45720" indent="0">
              <a:spcBef>
                <a:spcPts val="0"/>
              </a:spcBef>
              <a:buNone/>
            </a:pPr>
            <a:endParaRPr lang="it-IT" sz="1800" dirty="0" smtClean="0"/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/>
              <a:t>Imágenes</a:t>
            </a:r>
            <a:endParaRPr lang="it-IT" sz="1800" b="1" dirty="0"/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32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79956" y="3526363"/>
            <a:ext cx="11448789" cy="1169987"/>
          </a:xfrm>
        </p:spPr>
        <p:txBody>
          <a:bodyPr/>
          <a:lstStyle/>
          <a:p>
            <a:r>
              <a:rPr lang="es-MX" dirty="0" err="1" smtClean="0"/>
              <a:t>WILL</a:t>
            </a:r>
            <a:r>
              <a:rPr lang="es-MX" dirty="0" smtClean="0"/>
              <a:t> vs </a:t>
            </a:r>
            <a:r>
              <a:rPr lang="es-MX" dirty="0" err="1" smtClean="0"/>
              <a:t>GOING</a:t>
            </a:r>
            <a:r>
              <a:rPr lang="es-MX" dirty="0" smtClean="0"/>
              <a:t> TO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1200" y="4812841"/>
            <a:ext cx="10515600" cy="2754312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solidFill>
                  <a:schemeClr val="accent1"/>
                </a:solidFill>
              </a:rPr>
              <a:t>SIMPLE </a:t>
            </a:r>
            <a:r>
              <a:rPr lang="es-MX" sz="3200" b="1" dirty="0" err="1" smtClean="0">
                <a:solidFill>
                  <a:schemeClr val="accent1"/>
                </a:solidFill>
              </a:rPr>
              <a:t>FUTURE</a:t>
            </a:r>
            <a:endParaRPr lang="es-MX" sz="3200" b="1" dirty="0">
              <a:solidFill>
                <a:schemeClr val="accent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353" y="634190"/>
            <a:ext cx="4088892" cy="306666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11" y="778526"/>
            <a:ext cx="2777996" cy="2777996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968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452094"/>
            <a:ext cx="10058400" cy="685826"/>
          </a:xfrm>
        </p:spPr>
        <p:txBody>
          <a:bodyPr>
            <a:noAutofit/>
          </a:bodyPr>
          <a:lstStyle/>
          <a:p>
            <a:pPr algn="ctr"/>
            <a:r>
              <a:rPr lang="en-GB" sz="5400" b="1" dirty="0" smtClean="0"/>
              <a:t>What’s the difference?</a:t>
            </a:r>
            <a:endParaRPr lang="en-GB" sz="5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500" y="1137920"/>
            <a:ext cx="11277600" cy="5186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 smtClean="0"/>
              <a:t>We use “WILL” to talk about:</a:t>
            </a:r>
          </a:p>
          <a:p>
            <a:r>
              <a:rPr lang="en-GB" sz="3600" dirty="0" smtClean="0"/>
              <a:t> Predictions in the future.</a:t>
            </a:r>
          </a:p>
          <a:p>
            <a:r>
              <a:rPr lang="en-GB" sz="3600" dirty="0" smtClean="0"/>
              <a:t> Offers &amp; Promises.</a:t>
            </a:r>
          </a:p>
          <a:p>
            <a:r>
              <a:rPr lang="en-GB" sz="3600" dirty="0" smtClean="0"/>
              <a:t> Spontaneous decisions.</a:t>
            </a:r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b="1" dirty="0" smtClean="0"/>
              <a:t>We use “BE GOING TO” to talk about:</a:t>
            </a:r>
          </a:p>
          <a:p>
            <a:r>
              <a:rPr lang="en-GB" sz="3600" dirty="0" smtClean="0"/>
              <a:t> </a:t>
            </a:r>
            <a:r>
              <a:rPr lang="en-GB" sz="3600" dirty="0"/>
              <a:t>Plans and intentions.</a:t>
            </a:r>
          </a:p>
          <a:p>
            <a:r>
              <a:rPr lang="en-GB" sz="3600" dirty="0" smtClean="0"/>
              <a:t> Predictions based on evidence.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878" y="1490663"/>
            <a:ext cx="4160522" cy="161220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0975" y="3968465"/>
            <a:ext cx="2359025" cy="218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64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452094"/>
            <a:ext cx="10058400" cy="843306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/>
              <a:t>Structure</a:t>
            </a:r>
            <a:endParaRPr lang="en-GB" sz="6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500" y="1137920"/>
            <a:ext cx="11277600" cy="5186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WILL</a:t>
            </a:r>
          </a:p>
          <a:p>
            <a:pPr marL="0" indent="0" algn="ctr">
              <a:buNone/>
            </a:pPr>
            <a:r>
              <a:rPr lang="en-GB" sz="4000" b="1" dirty="0" smtClean="0">
                <a:solidFill>
                  <a:srgbClr val="0070C0"/>
                </a:solidFill>
              </a:rPr>
              <a:t>will</a:t>
            </a:r>
            <a:r>
              <a:rPr lang="en-GB" sz="4000" b="1" dirty="0" smtClean="0"/>
              <a:t> / </a:t>
            </a:r>
            <a:r>
              <a:rPr lang="en-GB" sz="4000" b="1" dirty="0" smtClean="0">
                <a:solidFill>
                  <a:srgbClr val="0070C0"/>
                </a:solidFill>
              </a:rPr>
              <a:t>won’t</a:t>
            </a:r>
            <a:r>
              <a:rPr lang="en-GB" sz="4000" b="1" dirty="0" smtClean="0"/>
              <a:t>     </a:t>
            </a:r>
            <a:r>
              <a:rPr lang="en-GB" sz="4000" b="1" dirty="0" smtClean="0">
                <a:solidFill>
                  <a:schemeClr val="accent1"/>
                </a:solidFill>
              </a:rPr>
              <a:t>+</a:t>
            </a:r>
            <a:r>
              <a:rPr lang="en-GB" sz="4000" b="1" dirty="0" smtClean="0"/>
              <a:t> 	  verb in base form</a:t>
            </a:r>
          </a:p>
          <a:p>
            <a:pPr marL="0" indent="0">
              <a:buNone/>
            </a:pPr>
            <a:endParaRPr lang="en-GB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BE GOING TO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0070C0"/>
                </a:solidFill>
              </a:rPr>
              <a:t>am</a:t>
            </a:r>
            <a:r>
              <a:rPr lang="en-GB" sz="4000" b="1" dirty="0" smtClean="0"/>
              <a:t> / </a:t>
            </a:r>
            <a:r>
              <a:rPr lang="en-GB" sz="4000" b="1" dirty="0" smtClean="0">
                <a:solidFill>
                  <a:srgbClr val="00B050"/>
                </a:solidFill>
              </a:rPr>
              <a:t>am not</a:t>
            </a:r>
          </a:p>
          <a:p>
            <a:pPr marL="0" indent="0">
              <a:buNone/>
            </a:pPr>
            <a:r>
              <a:rPr lang="en-GB" sz="4000" b="1" dirty="0" smtClean="0"/>
              <a:t>     </a:t>
            </a:r>
            <a:r>
              <a:rPr lang="en-GB" sz="4000" b="1" dirty="0" smtClean="0">
                <a:solidFill>
                  <a:srgbClr val="0070C0"/>
                </a:solidFill>
              </a:rPr>
              <a:t>is</a:t>
            </a:r>
            <a:r>
              <a:rPr lang="en-GB" sz="4000" b="1" dirty="0" smtClean="0"/>
              <a:t> / </a:t>
            </a:r>
            <a:r>
              <a:rPr lang="en-GB" sz="4000" b="1" dirty="0" smtClean="0">
                <a:solidFill>
                  <a:srgbClr val="00B050"/>
                </a:solidFill>
              </a:rPr>
              <a:t>isn’t</a:t>
            </a:r>
            <a:r>
              <a:rPr lang="en-GB" sz="4000" b="1" dirty="0" smtClean="0"/>
              <a:t>	   </a:t>
            </a:r>
            <a:r>
              <a:rPr lang="en-GB" sz="4000" b="1" dirty="0" smtClean="0">
                <a:solidFill>
                  <a:schemeClr val="accent1"/>
                </a:solidFill>
              </a:rPr>
              <a:t>+</a:t>
            </a:r>
            <a:r>
              <a:rPr lang="en-GB" sz="4000" b="1" dirty="0" smtClean="0"/>
              <a:t>	 </a:t>
            </a:r>
            <a:r>
              <a:rPr lang="en-GB" sz="4000" b="1" dirty="0" smtClean="0">
                <a:solidFill>
                  <a:srgbClr val="C00000"/>
                </a:solidFill>
              </a:rPr>
              <a:t>going to    </a:t>
            </a:r>
            <a:r>
              <a:rPr lang="en-GB" sz="4000" b="1" dirty="0" smtClean="0">
                <a:solidFill>
                  <a:schemeClr val="accent1"/>
                </a:solidFill>
              </a:rPr>
              <a:t>+</a:t>
            </a:r>
            <a:r>
              <a:rPr lang="en-GB" sz="4000" b="1" dirty="0" smtClean="0"/>
              <a:t>   verb in base         </a:t>
            </a:r>
          </a:p>
          <a:p>
            <a:pPr marL="0" indent="0">
              <a:buNone/>
            </a:pPr>
            <a:r>
              <a:rPr lang="en-GB" sz="4000" b="1" dirty="0" smtClean="0"/>
              <a:t> </a:t>
            </a:r>
            <a:r>
              <a:rPr lang="en-GB" sz="4000" b="1" dirty="0">
                <a:solidFill>
                  <a:srgbClr val="0070C0"/>
                </a:solidFill>
              </a:rPr>
              <a:t>are</a:t>
            </a:r>
            <a:r>
              <a:rPr lang="en-GB" sz="4000" b="1" dirty="0"/>
              <a:t> / </a:t>
            </a:r>
            <a:r>
              <a:rPr lang="en-GB" sz="4000" b="1" dirty="0" smtClean="0">
                <a:solidFill>
                  <a:srgbClr val="00B050"/>
                </a:solidFill>
              </a:rPr>
              <a:t>aren’t</a:t>
            </a:r>
            <a:r>
              <a:rPr lang="en-GB" sz="4000" b="1" dirty="0" smtClean="0"/>
              <a:t>                                      form</a:t>
            </a:r>
          </a:p>
        </p:txBody>
      </p:sp>
    </p:spTree>
    <p:extLst>
      <p:ext uri="{BB962C8B-B14F-4D97-AF65-F5344CB8AC3E}">
        <p14:creationId xmlns:p14="http://schemas.microsoft.com/office/powerpoint/2010/main" val="344158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285</TotalTime>
  <Words>2087</Words>
  <Application>Microsoft Office PowerPoint</Application>
  <PresentationFormat>Panorámica</PresentationFormat>
  <Paragraphs>402</Paragraphs>
  <Slides>66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66</vt:i4>
      </vt:variant>
    </vt:vector>
  </HeadingPairs>
  <TitlesOfParts>
    <vt:vector size="71" baseType="lpstr">
      <vt:lpstr>Arial</vt:lpstr>
      <vt:lpstr>Calibri</vt:lpstr>
      <vt:lpstr>Century Gothic</vt:lpstr>
      <vt:lpstr>Wingdings</vt:lpstr>
      <vt:lpstr>Tema de Office</vt:lpstr>
      <vt:lpstr>Material Didáctico Audiovisual Sólo Visión Proyectables Diapositivas  Inglés 4 - Módulo II Bachillerato Universitario 2015</vt:lpstr>
      <vt:lpstr>Propósito General</vt:lpstr>
      <vt:lpstr>Módulo I</vt:lpstr>
      <vt:lpstr>Competencia Disciplinar</vt:lpstr>
      <vt:lpstr>Competencia Genérica</vt:lpstr>
      <vt:lpstr>TEMAS</vt:lpstr>
      <vt:lpstr>WILL vs GOING TO</vt:lpstr>
      <vt:lpstr>What’s the difference?</vt:lpstr>
      <vt:lpstr>Structure</vt:lpstr>
      <vt:lpstr>Expressions</vt:lpstr>
      <vt:lpstr>Time Expressions</vt:lpstr>
      <vt:lpstr>How will the future be in 2040?</vt:lpstr>
      <vt:lpstr>Write your predictions here:</vt:lpstr>
      <vt:lpstr>Look at the pictures and predict what will happen next</vt:lpstr>
      <vt:lpstr>Make a prediction</vt:lpstr>
      <vt:lpstr>Presentación de PowerPoint</vt:lpstr>
      <vt:lpstr>Make a prediction</vt:lpstr>
      <vt:lpstr>Make a prediction</vt:lpstr>
      <vt:lpstr>Make a prediction</vt:lpstr>
      <vt:lpstr>Make a prediction</vt:lpstr>
      <vt:lpstr>Make a prediction</vt:lpstr>
      <vt:lpstr>Make a prediction</vt:lpstr>
      <vt:lpstr>What will you do…?</vt:lpstr>
      <vt:lpstr>What will you do…?</vt:lpstr>
      <vt:lpstr>What will you do…?</vt:lpstr>
      <vt:lpstr>What will you do in the following days? Write 6 different activities using time expressions.</vt:lpstr>
      <vt:lpstr>What are they going to do next month?</vt:lpstr>
      <vt:lpstr>Kiera</vt:lpstr>
      <vt:lpstr>Steve</vt:lpstr>
      <vt:lpstr>Camilla</vt:lpstr>
      <vt:lpstr>Hayden</vt:lpstr>
      <vt:lpstr>Jonathan</vt:lpstr>
      <vt:lpstr>Maria</vt:lpstr>
      <vt:lpstr>Monica &amp;David</vt:lpstr>
      <vt:lpstr>Snowball</vt:lpstr>
      <vt:lpstr>What are your plans for the next month? Write 6 different activities using time expressions.</vt:lpstr>
      <vt:lpstr>Conditionals</vt:lpstr>
      <vt:lpstr>What is a Conditional Sentence?</vt:lpstr>
      <vt:lpstr>STRUCTURE</vt:lpstr>
      <vt:lpstr>IF Clauses (the condition)</vt:lpstr>
      <vt:lpstr>THEN Clauses (the results)</vt:lpstr>
      <vt:lpstr>Examples:</vt:lpstr>
      <vt:lpstr>ZERO CONDITIONAL</vt:lpstr>
      <vt:lpstr>ZERO CONDITIONAL</vt:lpstr>
      <vt:lpstr>EXAMPLES</vt:lpstr>
      <vt:lpstr>Read the following situations and try to give an answer</vt:lpstr>
      <vt:lpstr>STRUCTURE</vt:lpstr>
      <vt:lpstr>Presentación de PowerPoint</vt:lpstr>
      <vt:lpstr>Presentación de PowerPoint</vt:lpstr>
      <vt:lpstr>ORDER</vt:lpstr>
      <vt:lpstr>Presentación de PowerPoint</vt:lpstr>
      <vt:lpstr>Writing exercise</vt:lpstr>
      <vt:lpstr>FIRST CONDITIONAL</vt:lpstr>
      <vt:lpstr>FIRST CONDITIONAL</vt:lpstr>
      <vt:lpstr>Presentación de PowerPoint</vt:lpstr>
      <vt:lpstr>MATCH THE SENTENCES</vt:lpstr>
      <vt:lpstr>Writing exercise</vt:lpstr>
      <vt:lpstr>Complete the following sentences </vt:lpstr>
      <vt:lpstr>Write sentences</vt:lpstr>
      <vt:lpstr>UNLESS = IF NOT</vt:lpstr>
      <vt:lpstr>UNLESS = IF NOT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CMTZA</cp:lastModifiedBy>
  <cp:revision>85</cp:revision>
  <dcterms:created xsi:type="dcterms:W3CDTF">2017-09-26T21:41:15Z</dcterms:created>
  <dcterms:modified xsi:type="dcterms:W3CDTF">2018-09-28T01:12:45Z</dcterms:modified>
</cp:coreProperties>
</file>