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82" r:id="rId2"/>
    <p:sldId id="283" r:id="rId3"/>
    <p:sldId id="298" r:id="rId4"/>
    <p:sldId id="284" r:id="rId5"/>
    <p:sldId id="285" r:id="rId6"/>
    <p:sldId id="256" r:id="rId7"/>
    <p:sldId id="257" r:id="rId8"/>
    <p:sldId id="260" r:id="rId9"/>
    <p:sldId id="268" r:id="rId10"/>
    <p:sldId id="258" r:id="rId11"/>
    <p:sldId id="272" r:id="rId12"/>
    <p:sldId id="265" r:id="rId13"/>
    <p:sldId id="269" r:id="rId14"/>
    <p:sldId id="270" r:id="rId15"/>
    <p:sldId id="271" r:id="rId16"/>
    <p:sldId id="259" r:id="rId17"/>
    <p:sldId id="273" r:id="rId18"/>
    <p:sldId id="274" r:id="rId19"/>
    <p:sldId id="291" r:id="rId20"/>
    <p:sldId id="275" r:id="rId21"/>
    <p:sldId id="292" r:id="rId22"/>
    <p:sldId id="293" r:id="rId23"/>
    <p:sldId id="276" r:id="rId24"/>
    <p:sldId id="295" r:id="rId25"/>
    <p:sldId id="262" r:id="rId26"/>
    <p:sldId id="297" r:id="rId27"/>
    <p:sldId id="277" r:id="rId28"/>
    <p:sldId id="296" r:id="rId29"/>
    <p:sldId id="281" r:id="rId30"/>
    <p:sldId id="278" r:id="rId31"/>
    <p:sldId id="280" r:id="rId32"/>
    <p:sldId id="279" r:id="rId33"/>
    <p:sldId id="267" r:id="rId34"/>
    <p:sldId id="286" r:id="rId35"/>
    <p:sldId id="266" r:id="rId36"/>
    <p:sldId id="288" r:id="rId37"/>
    <p:sldId id="289" r:id="rId38"/>
    <p:sldId id="290" r:id="rId39"/>
  </p:sldIdLst>
  <p:sldSz cx="9144000" cy="5715000" type="screen16x1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014" y="10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82AC19-DCE4-4C73-948D-DEA25CAFED59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2075C4-925D-4FEB-8822-26F8DBD70FF9}">
      <dgm:prSet phldrT="[Texto]"/>
      <dgm:spPr/>
      <dgm:t>
        <a:bodyPr/>
        <a:lstStyle/>
        <a:p>
          <a:r>
            <a:rPr lang="es-MX" dirty="0" smtClean="0"/>
            <a:t>Google Drive</a:t>
          </a:r>
          <a:endParaRPr lang="es-MX" dirty="0"/>
        </a:p>
      </dgm:t>
    </dgm:pt>
    <dgm:pt modelId="{4D278B0D-6289-476C-A465-1F6F19E0E215}" type="parTrans" cxnId="{FC363936-9B63-440E-BB99-F23F3F3B2F2B}">
      <dgm:prSet/>
      <dgm:spPr/>
      <dgm:t>
        <a:bodyPr/>
        <a:lstStyle/>
        <a:p>
          <a:endParaRPr lang="es-MX"/>
        </a:p>
      </dgm:t>
    </dgm:pt>
    <dgm:pt modelId="{5F3E85A2-AD41-4C84-B5A1-96E28EDAD903}" type="sibTrans" cxnId="{FC363936-9B63-440E-BB99-F23F3F3B2F2B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DB233E0-2469-40E4-88FB-CBA667A4B2A4}" type="pres">
      <dgm:prSet presAssocID="{CA82AC19-DCE4-4C73-948D-DEA25CAFED5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D77DE951-8921-4073-8B5A-E9397E3FD430}" type="pres">
      <dgm:prSet presAssocID="{5F2075C4-925D-4FEB-8822-26F8DBD70FF9}" presName="parTx1" presStyleLbl="node1" presStyleIdx="0" presStyleCnt="1" custScaleX="126135"/>
      <dgm:spPr/>
      <dgm:t>
        <a:bodyPr/>
        <a:lstStyle/>
        <a:p>
          <a:endParaRPr lang="es-MX"/>
        </a:p>
      </dgm:t>
    </dgm:pt>
    <dgm:pt modelId="{D15EF7B4-1C1C-401A-8017-D41B4145F105}" type="pres">
      <dgm:prSet presAssocID="{5F3E85A2-AD41-4C84-B5A1-96E28EDAD903}" presName="picture1" presStyleCnt="0"/>
      <dgm:spPr/>
    </dgm:pt>
    <dgm:pt modelId="{697BF8F5-9649-4248-9DAE-0297A94040B0}" type="pres">
      <dgm:prSet presAssocID="{5F3E85A2-AD41-4C84-B5A1-96E28EDAD903}" presName="imageRepeatNode" presStyleLbl="fgImgPlace1" presStyleIdx="0" presStyleCnt="1" custScaleX="106800" custScaleY="72141" custLinFactNeighborX="-1063" custLinFactNeighborY="-18575"/>
      <dgm:spPr/>
      <dgm:t>
        <a:bodyPr/>
        <a:lstStyle/>
        <a:p>
          <a:endParaRPr lang="es-MX"/>
        </a:p>
      </dgm:t>
    </dgm:pt>
  </dgm:ptLst>
  <dgm:cxnLst>
    <dgm:cxn modelId="{685C9417-FA56-4B39-A2F1-3B1F8850E675}" type="presOf" srcId="{5F3E85A2-AD41-4C84-B5A1-96E28EDAD903}" destId="{697BF8F5-9649-4248-9DAE-0297A94040B0}" srcOrd="0" destOrd="0" presId="urn:microsoft.com/office/officeart/2008/layout/AscendingPictureAccentProcess"/>
    <dgm:cxn modelId="{462315A9-2D41-4CE0-BFF5-A3256AFAC957}" type="presOf" srcId="{5F2075C4-925D-4FEB-8822-26F8DBD70FF9}" destId="{D77DE951-8921-4073-8B5A-E9397E3FD430}" srcOrd="0" destOrd="0" presId="urn:microsoft.com/office/officeart/2008/layout/AscendingPictureAccentProcess"/>
    <dgm:cxn modelId="{FC363936-9B63-440E-BB99-F23F3F3B2F2B}" srcId="{CA82AC19-DCE4-4C73-948D-DEA25CAFED59}" destId="{5F2075C4-925D-4FEB-8822-26F8DBD70FF9}" srcOrd="0" destOrd="0" parTransId="{4D278B0D-6289-476C-A465-1F6F19E0E215}" sibTransId="{5F3E85A2-AD41-4C84-B5A1-96E28EDAD903}"/>
    <dgm:cxn modelId="{825F8489-A355-4B2C-BDCF-BF608B516744}" type="presOf" srcId="{CA82AC19-DCE4-4C73-948D-DEA25CAFED59}" destId="{3DB233E0-2469-40E4-88FB-CBA667A4B2A4}" srcOrd="0" destOrd="0" presId="urn:microsoft.com/office/officeart/2008/layout/AscendingPictureAccentProcess"/>
    <dgm:cxn modelId="{4CE915E4-957A-4D8A-8EFD-E2F90572367A}" type="presParOf" srcId="{3DB233E0-2469-40E4-88FB-CBA667A4B2A4}" destId="{D77DE951-8921-4073-8B5A-E9397E3FD430}" srcOrd="0" destOrd="0" presId="urn:microsoft.com/office/officeart/2008/layout/AscendingPictureAccentProcess"/>
    <dgm:cxn modelId="{B943E728-3650-4DE0-B91B-44216CCF9A83}" type="presParOf" srcId="{3DB233E0-2469-40E4-88FB-CBA667A4B2A4}" destId="{D15EF7B4-1C1C-401A-8017-D41B4145F105}" srcOrd="1" destOrd="0" presId="urn:microsoft.com/office/officeart/2008/layout/AscendingPictureAccentProcess"/>
    <dgm:cxn modelId="{4E747589-32B3-4D34-AAC3-FEB7246679ED}" type="presParOf" srcId="{D15EF7B4-1C1C-401A-8017-D41B4145F105}" destId="{697BF8F5-9649-4248-9DAE-0297A94040B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DE951-8921-4073-8B5A-E9397E3FD430}">
      <dsp:nvSpPr>
        <dsp:cNvPr id="0" name=""/>
        <dsp:cNvSpPr/>
      </dsp:nvSpPr>
      <dsp:spPr>
        <a:xfrm>
          <a:off x="983481" y="1489707"/>
          <a:ext cx="6007208" cy="12772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8067" tIns="201930" rIns="201930" bIns="201930" numCol="1" spcCol="1270" anchor="ctr" anchorCtr="0">
          <a:noAutofit/>
        </a:bodyPr>
        <a:lstStyle/>
        <a:p>
          <a:pPr lvl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300" kern="1200" dirty="0" smtClean="0"/>
            <a:t>Google Drive</a:t>
          </a:r>
          <a:endParaRPr lang="es-MX" sz="5300" kern="1200" dirty="0"/>
        </a:p>
      </dsp:txBody>
      <dsp:txXfrm>
        <a:off x="1045831" y="1552057"/>
        <a:ext cx="5882508" cy="1152549"/>
      </dsp:txXfrm>
    </dsp:sp>
    <dsp:sp modelId="{697BF8F5-9649-4248-9DAE-0297A94040B0}">
      <dsp:nvSpPr>
        <dsp:cNvPr id="0" name=""/>
        <dsp:cNvSpPr/>
      </dsp:nvSpPr>
      <dsp:spPr>
        <a:xfrm>
          <a:off x="186639" y="135209"/>
          <a:ext cx="2358170" cy="159312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095500"/>
            <a:ext cx="6686549" cy="1885651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3981150"/>
            <a:ext cx="6686549" cy="938569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3603176"/>
            <a:ext cx="1308489" cy="648824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774617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076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508000"/>
            <a:ext cx="6686549" cy="2597533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628372"/>
            <a:ext cx="6686549" cy="1296553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2648479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703450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9891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508000"/>
            <a:ext cx="6295445" cy="24130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2921000"/>
            <a:ext cx="5652416" cy="3175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628372"/>
            <a:ext cx="6686549" cy="1296553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2648479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703450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50739" y="540004"/>
            <a:ext cx="457200" cy="48731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421089"/>
            <a:ext cx="457200" cy="48731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7499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32001"/>
            <a:ext cx="6686550" cy="2270704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4318000"/>
            <a:ext cx="6686550" cy="60801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093104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152573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022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508000"/>
            <a:ext cx="6295445" cy="24130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3619500"/>
            <a:ext cx="6686550" cy="6985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4318000"/>
            <a:ext cx="6686550" cy="60801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093104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152573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1850739" y="540004"/>
            <a:ext cx="457200" cy="48731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421089"/>
            <a:ext cx="457200" cy="48731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903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522839"/>
            <a:ext cx="6686549" cy="2400017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3619500"/>
            <a:ext cx="6686550" cy="6985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4318000"/>
            <a:ext cx="6686550" cy="60801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093104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152573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7620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350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522838"/>
            <a:ext cx="1655701" cy="440318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522838"/>
            <a:ext cx="4857750" cy="440318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5411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3853891"/>
            <a:ext cx="4038600" cy="777875"/>
          </a:xfrm>
        </p:spPr>
        <p:txBody>
          <a:bodyPr>
            <a:normAutofit/>
          </a:bodyPr>
          <a:lstStyle>
            <a:lvl1pPr>
              <a:defRPr sz="198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4635501"/>
            <a:ext cx="4038600" cy="623794"/>
          </a:xfrm>
        </p:spPr>
        <p:txBody>
          <a:bodyPr>
            <a:normAutofit/>
          </a:bodyPr>
          <a:lstStyle>
            <a:lvl1pPr marL="0" indent="0" algn="l">
              <a:spcBef>
                <a:spcPts val="211"/>
              </a:spcBef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1pPr>
            <a:lvl2pPr marL="320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41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62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83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0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25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46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6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2" y="5354702"/>
            <a:ext cx="1232647" cy="304271"/>
          </a:xfrm>
        </p:spPr>
        <p:txBody>
          <a:bodyPr/>
          <a:lstStyle>
            <a:lvl1pPr algn="l">
              <a:defRPr/>
            </a:lvl1pPr>
          </a:lstStyle>
          <a:p>
            <a:fld id="{098C2E27-AC64-40F0-8314-0EFB038E1174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5" y="5354702"/>
            <a:ext cx="2617694" cy="304271"/>
          </a:xfrm>
        </p:spPr>
        <p:txBody>
          <a:bodyPr/>
          <a:lstStyle>
            <a:lvl1pPr algn="r">
              <a:defRPr/>
            </a:lvl1pPr>
          </a:lstStyle>
          <a:p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282577" y="190500"/>
            <a:ext cx="4235450" cy="3489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191" tIns="32096" rIns="64191" bIns="32096" rtlCol="0" anchor="ctr"/>
          <a:lstStyle/>
          <a:p>
            <a:pPr algn="ctr"/>
            <a:endParaRPr sz="1620"/>
          </a:p>
        </p:txBody>
      </p:sp>
      <p:sp>
        <p:nvSpPr>
          <p:cNvPr id="8" name="Rectangle 7"/>
          <p:cNvSpPr/>
          <p:nvPr/>
        </p:nvSpPr>
        <p:spPr>
          <a:xfrm>
            <a:off x="6802438" y="190500"/>
            <a:ext cx="20574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191" tIns="32096" rIns="64191" bIns="32096" rtlCol="0" anchor="ctr"/>
          <a:lstStyle/>
          <a:p>
            <a:pPr algn="ctr"/>
            <a:endParaRPr sz="1620"/>
          </a:p>
        </p:txBody>
      </p:sp>
      <p:sp>
        <p:nvSpPr>
          <p:cNvPr id="10" name="Rectangle 9"/>
          <p:cNvSpPr/>
          <p:nvPr/>
        </p:nvSpPr>
        <p:spPr>
          <a:xfrm>
            <a:off x="4624388" y="1981200"/>
            <a:ext cx="20574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191" tIns="32096" rIns="64191" bIns="32096" rtlCol="0" anchor="ctr"/>
          <a:lstStyle/>
          <a:p>
            <a:pPr algn="ctr"/>
            <a:endParaRPr sz="162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19050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198120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482914"/>
            <a:ext cx="3086100" cy="1700754"/>
          </a:xfrm>
        </p:spPr>
        <p:txBody>
          <a:bodyPr lIns="35662" tIns="35662" rIns="35662" anchor="t">
            <a:noAutofit/>
          </a:bodyPr>
          <a:lstStyle>
            <a:lvl1pPr marL="0" indent="0" algn="ctr">
              <a:spcBef>
                <a:spcPts val="422"/>
              </a:spcBef>
              <a:buNone/>
              <a:defRPr sz="3240">
                <a:solidFill>
                  <a:schemeClr val="bg1"/>
                </a:solidFill>
              </a:defRPr>
            </a:lvl1pPr>
            <a:lvl2pPr>
              <a:defRPr sz="810"/>
            </a:lvl2pPr>
            <a:lvl3pPr>
              <a:defRPr sz="720"/>
            </a:lvl3pPr>
            <a:lvl4pPr>
              <a:defRPr sz="630"/>
            </a:lvl4pPr>
            <a:lvl5pPr>
              <a:defRPr sz="63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3" y="145679"/>
            <a:ext cx="413309" cy="581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78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9668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520092"/>
            <a:ext cx="6683765" cy="106740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1778000"/>
            <a:ext cx="6686550" cy="314801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379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1715625"/>
            <a:ext cx="6686549" cy="12240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2941774"/>
            <a:ext cx="6686549" cy="7170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2648479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2703450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7967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1778000"/>
            <a:ext cx="3235398" cy="314801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1771852"/>
            <a:ext cx="3235398" cy="314801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656485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2716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643919"/>
            <a:ext cx="2994549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124138"/>
            <a:ext cx="3257170" cy="279505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641229"/>
            <a:ext cx="2999251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121448"/>
            <a:ext cx="3254006" cy="279505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656485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0245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578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552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371740"/>
            <a:ext cx="2628899" cy="813593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371741"/>
            <a:ext cx="3886200" cy="4512469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332178"/>
            <a:ext cx="2628899" cy="355203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595313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7311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000500"/>
            <a:ext cx="6686550" cy="47228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529138"/>
            <a:ext cx="6686550" cy="3212475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4472782"/>
            <a:ext cx="6686550" cy="411427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093104"/>
            <a:ext cx="1191395" cy="42274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152573"/>
            <a:ext cx="584825" cy="304271"/>
          </a:xfrm>
        </p:spPr>
        <p:txBody>
          <a:bodyPr/>
          <a:lstStyle/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69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190500"/>
            <a:ext cx="2138637" cy="5532190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655"/>
            <a:ext cx="1767506" cy="571169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5715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520092"/>
            <a:ext cx="6683765" cy="10674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1778000"/>
            <a:ext cx="6686550" cy="323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5108698"/>
            <a:ext cx="859712" cy="308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69FED-68AD-45E2-88D7-CA8242013313}" type="datetimeFigureOut">
              <a:rPr lang="es-MX" smtClean="0"/>
              <a:t>19/09/2018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5113174"/>
            <a:ext cx="5714999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656485"/>
            <a:ext cx="584825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fld id="{87EB4DDD-1102-4665-B4CF-C7A19EB9B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948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  <p:sldLayoutId id="2147483950" r:id="rId14"/>
    <p:sldLayoutId id="2147483951" r:id="rId15"/>
    <p:sldLayoutId id="2147483952" r:id="rId16"/>
    <p:sldLayoutId id="2147483953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youtube.com/watch?v=G1qMhesHagk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prezi.com/u3vslxbyfmcd/historia-y-evolucion-de-google-drive/" TargetMode="External"/><Relationship Id="rId7" Type="http://schemas.openxmlformats.org/officeDocument/2006/relationships/slide" Target="slide7.xml"/><Relationship Id="rId2" Type="http://schemas.openxmlformats.org/officeDocument/2006/relationships/hyperlink" Target="http://aprendeenlinea.udea.edu.co/boa/contenidos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G1qMhesHagk" TargetMode="External"/><Relationship Id="rId5" Type="http://schemas.openxmlformats.org/officeDocument/2006/relationships/hyperlink" Target="https://sites.google.com/site/ticsvideollamadas/drive/-para-que-sirve-google-drive/ventajas-y-desventajas-de-google-drive" TargetMode="External"/><Relationship Id="rId4" Type="http://schemas.openxmlformats.org/officeDocument/2006/relationships/hyperlink" Target="http://gapps.upaep.mx/inicio/googledocs/google-drive/que-es-google-drive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Programa%20Computacio&#769;n%202018%2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hyperlink" Target="mailto:dgutierezl@uaemex.m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37.xml"/><Relationship Id="rId3" Type="http://schemas.openxmlformats.org/officeDocument/2006/relationships/slide" Target="slide10.xml"/><Relationship Id="rId7" Type="http://schemas.openxmlformats.org/officeDocument/2006/relationships/slide" Target="slide26.xml"/><Relationship Id="rId12" Type="http://schemas.openxmlformats.org/officeDocument/2006/relationships/slide" Target="slide3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4.xml"/><Relationship Id="rId6" Type="http://schemas.openxmlformats.org/officeDocument/2006/relationships/slide" Target="slide25.xml"/><Relationship Id="rId11" Type="http://schemas.openxmlformats.org/officeDocument/2006/relationships/slide" Target="slide35.xml"/><Relationship Id="rId5" Type="http://schemas.openxmlformats.org/officeDocument/2006/relationships/slide" Target="slide16.xml"/><Relationship Id="rId10" Type="http://schemas.openxmlformats.org/officeDocument/2006/relationships/slide" Target="slide34.xml"/><Relationship Id="rId4" Type="http://schemas.openxmlformats.org/officeDocument/2006/relationships/slide" Target="slide12.xml"/><Relationship Id="rId9" Type="http://schemas.openxmlformats.org/officeDocument/2006/relationships/slide" Target="slide33.xml"/><Relationship Id="rId14" Type="http://schemas.openxmlformats.org/officeDocument/2006/relationships/slide" Target="slide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Facultad de Ciencias Políticas y Sociales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Licenciatura en Ciencias Políticas y Administración Pública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Licenciatura en Sociología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Licenciatura en Comunicación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r="12202"/>
          <a:stretch>
            <a:fillRect/>
          </a:stretch>
        </p:blipFill>
        <p:spPr>
          <a:xfrm>
            <a:off x="4637753" y="502030"/>
            <a:ext cx="1851660" cy="1528763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228727" y="1343960"/>
            <a:ext cx="2855595" cy="1681816"/>
          </a:xfrm>
        </p:spPr>
        <p:txBody>
          <a:bodyPr/>
          <a:lstStyle/>
          <a:p>
            <a:r>
              <a:rPr lang="es-MX" sz="2400" dirty="0">
                <a:solidFill>
                  <a:schemeClr val="tx1"/>
                </a:solidFill>
              </a:rPr>
              <a:t>Universidad Autónoma del Estado de México</a:t>
            </a:r>
          </a:p>
        </p:txBody>
      </p:sp>
      <p:pic>
        <p:nvPicPr>
          <p:cNvPr id="4" name="Imagen 3" descr="facultad ciiencias politica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368" y="2101493"/>
            <a:ext cx="1767113" cy="1457568"/>
          </a:xfrm>
          <a:prstGeom prst="rect">
            <a:avLst/>
          </a:prstGeom>
        </p:spPr>
      </p:pic>
      <p:sp>
        <p:nvSpPr>
          <p:cNvPr id="10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496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¿Qué es?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4694" y="1345332"/>
            <a:ext cx="6515738" cy="367240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2400" dirty="0" smtClean="0"/>
              <a:t>Google Drive es un servicio de alojamiento de archivos que fue introducido por la empresa estadounidense Google el 24 de abril de 2012.</a:t>
            </a:r>
          </a:p>
          <a:p>
            <a:pPr>
              <a:buNone/>
            </a:pPr>
            <a:r>
              <a:rPr lang="es-MX" sz="2400" dirty="0" smtClean="0"/>
              <a:t>Es </a:t>
            </a:r>
            <a:r>
              <a:rPr lang="es-MX" sz="2400" dirty="0"/>
              <a:t>un reemplazo de Google Docs que ha cambiado su dirección de enlace de docs.google.com por drive.google.com </a:t>
            </a:r>
            <a:endParaRPr lang="es-MX" sz="2400" dirty="0" smtClean="0"/>
          </a:p>
        </p:txBody>
      </p:sp>
      <p:pic>
        <p:nvPicPr>
          <p:cNvPr id="8194" name="Picture 2" descr="Resultado de imagen para google dri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1908" y="4799136"/>
            <a:ext cx="1584176" cy="63367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p:transition spd="med" advClick="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¿Qué es?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4694" y="1345332"/>
            <a:ext cx="6515738" cy="3168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sz="2400" dirty="0" smtClean="0"/>
              <a:t>Cada </a:t>
            </a:r>
            <a:r>
              <a:rPr lang="es-MX" sz="2400" dirty="0"/>
              <a:t>usuario cuenta con 15 gigabytes de espacio gratuito para almacenar sus archivos, ampliables mediante pago</a:t>
            </a:r>
            <a:r>
              <a:rPr lang="es-MX" sz="2400" dirty="0" smtClean="0"/>
              <a:t>.</a:t>
            </a:r>
          </a:p>
          <a:p>
            <a:pPr>
              <a:buNone/>
            </a:pPr>
            <a:r>
              <a:rPr lang="es-MX" sz="2400" dirty="0" smtClean="0"/>
              <a:t> </a:t>
            </a:r>
            <a:r>
              <a:rPr lang="es-MX" sz="2400" dirty="0"/>
              <a:t>Es accesible por su página web desde ordenadores y dispone de aplicaciones para iOS y Android que permiten editar documentos y hojas </a:t>
            </a:r>
            <a:r>
              <a:rPr lang="es-MX" sz="2400" dirty="0" smtClean="0"/>
              <a:t>de cálculo. </a:t>
            </a:r>
            <a:endParaRPr lang="es-MX" sz="2400" dirty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7" name="4 Botón de acción: Inicio">
            <a:hlinkClick r:id="rId2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636338657"/>
      </p:ext>
    </p:extLst>
  </p:cSld>
  <p:clrMapOvr>
    <a:masterClrMapping/>
  </p:clrMapOvr>
  <p:transition spd="med" advClick="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Características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sz="2000" dirty="0" smtClean="0"/>
              <a:t>Visualizar todo tipo de formatos de archivos directamente desde el navegador, sin importar si el software que utiliza el archivo está instalado en la computadora o móvil; se puede visualizar archivos de texto, videos, imágenes, entre otros.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4" name="3 Imagen" descr="Resultado de imagen para google driv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8412" y="3505572"/>
            <a:ext cx="2520280" cy="1310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p:transition spd="med" advClick="0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Características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91680" y="1778000"/>
            <a:ext cx="7200799" cy="3239740"/>
          </a:xfrm>
        </p:spPr>
        <p:txBody>
          <a:bodyPr>
            <a:noAutofit/>
          </a:bodyPr>
          <a:lstStyle/>
          <a:p>
            <a:r>
              <a:rPr lang="es-MX" sz="1800" dirty="0" smtClean="0"/>
              <a:t>Es </a:t>
            </a:r>
            <a:r>
              <a:rPr lang="es-MX" sz="1800" dirty="0"/>
              <a:t>el lugar donde se accede a todos tus archivos, </a:t>
            </a:r>
            <a:r>
              <a:rPr lang="es-MX" sz="1800" dirty="0" smtClean="0"/>
              <a:t>incluidos </a:t>
            </a:r>
            <a:r>
              <a:rPr lang="es-MX" sz="1800" dirty="0"/>
              <a:t>documentos, presentaciones, música, fotos y vídeos. </a:t>
            </a:r>
            <a:endParaRPr lang="es-MX" sz="1800" dirty="0" smtClean="0"/>
          </a:p>
          <a:p>
            <a:r>
              <a:rPr lang="es-MX" sz="1800" dirty="0" smtClean="0"/>
              <a:t>Puedes </a:t>
            </a:r>
            <a:r>
              <a:rPr lang="es-MX" sz="1800" dirty="0"/>
              <a:t>abrir </a:t>
            </a:r>
            <a:r>
              <a:rPr lang="es-MX" sz="1800" dirty="0" smtClean="0"/>
              <a:t>diversos </a:t>
            </a:r>
            <a:r>
              <a:rPr lang="es-MX" sz="1800" dirty="0"/>
              <a:t>tipos de archivo directamente en tu navegador, </a:t>
            </a:r>
            <a:r>
              <a:rPr lang="es-MX" sz="1800" dirty="0" smtClean="0"/>
              <a:t>como </a:t>
            </a:r>
            <a:r>
              <a:rPr lang="es-MX" sz="1800" dirty="0"/>
              <a:t>los archivos PDF, </a:t>
            </a:r>
            <a:r>
              <a:rPr lang="es-MX" sz="1800" dirty="0" smtClean="0"/>
              <a:t>Microsoft </a:t>
            </a:r>
            <a:r>
              <a:rPr lang="es-MX" sz="1800" dirty="0"/>
              <a:t>Office, vídeos de alta definición y </a:t>
            </a:r>
            <a:r>
              <a:rPr lang="es-MX" sz="1800" dirty="0" smtClean="0"/>
              <a:t>archivos </a:t>
            </a:r>
            <a:r>
              <a:rPr lang="es-MX" sz="1800" dirty="0"/>
              <a:t>de </a:t>
            </a:r>
            <a:r>
              <a:rPr lang="es-MX" sz="1800" dirty="0" smtClean="0"/>
              <a:t>imagen, sin tener instalado </a:t>
            </a:r>
            <a:r>
              <a:rPr lang="es-MX" sz="1800" dirty="0"/>
              <a:t>el programa correspondiente en tu ordenador</a:t>
            </a:r>
            <a:r>
              <a:rPr lang="es-MX" sz="1800" dirty="0" smtClean="0"/>
              <a:t>.</a:t>
            </a:r>
          </a:p>
          <a:p>
            <a:r>
              <a:rPr lang="es-MX" sz="1800" dirty="0" smtClean="0"/>
              <a:t>Mantiene </a:t>
            </a:r>
            <a:r>
              <a:rPr lang="es-MX" sz="1800" dirty="0"/>
              <a:t>actualizados todos los elementos automáticamente, así que puedes realizar modificaciones y acceder a la última versión desde cualquier lugar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10806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Características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sz="2000" dirty="0" smtClean="0"/>
              <a:t>Todos </a:t>
            </a:r>
            <a:r>
              <a:rPr lang="es-MX" sz="2000" dirty="0"/>
              <a:t>tus documentos de Google Docs aparecerán automáticamente en Google Drive. </a:t>
            </a:r>
            <a:endParaRPr lang="es-MX" sz="2000" dirty="0" smtClean="0"/>
          </a:p>
          <a:p>
            <a:r>
              <a:rPr lang="es-MX" sz="2000" dirty="0" smtClean="0"/>
              <a:t>Cuando </a:t>
            </a:r>
            <a:r>
              <a:rPr lang="es-MX" sz="2000" dirty="0"/>
              <a:t>muevas archivos locales a la carpeta de Google Drive de tu ordenador, podrás compartirlos y colaborar en ellos de manera muy similar a como lo haces actualmente con Google </a:t>
            </a:r>
            <a:r>
              <a:rPr lang="es-MX" sz="2000" dirty="0" smtClean="0"/>
              <a:t>Docs.</a:t>
            </a:r>
          </a:p>
          <a:p>
            <a:r>
              <a:rPr lang="es-MX" sz="2000" dirty="0"/>
              <a:t>Ofrece muchas maneras de ver, buscar y ordenar los archivos. </a:t>
            </a:r>
          </a:p>
          <a:p>
            <a:r>
              <a:rPr lang="es-MX" sz="2000" dirty="0"/>
              <a:t>Incluye opciones de búsqueda potentes (incluso la capacidad de buscar texto en imágenes) para que puedas encontrar rápidamente lo que buscas. </a:t>
            </a:r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4733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Características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Sustituye </a:t>
            </a:r>
            <a:r>
              <a:rPr lang="es-MX" sz="2000" dirty="0"/>
              <a:t>y mejora la lista de documentos de Google Docs </a:t>
            </a:r>
            <a:r>
              <a:rPr lang="es-MX" sz="2000" dirty="0" smtClean="0"/>
              <a:t>anterior.</a:t>
            </a:r>
          </a:p>
          <a:p>
            <a:r>
              <a:rPr lang="es-MX" sz="2000" dirty="0" smtClean="0"/>
              <a:t>Siempre </a:t>
            </a:r>
            <a:r>
              <a:rPr lang="es-MX" sz="2000" dirty="0"/>
              <a:t>tendrás una copia de tus datos en la Web. No importa lo que pase con tus dispositivos, tus archivos están seguros. </a:t>
            </a:r>
            <a:endParaRPr lang="es-MX" sz="2000" dirty="0" smtClean="0"/>
          </a:p>
          <a:p>
            <a:r>
              <a:rPr lang="es-MX" sz="2000" dirty="0" smtClean="0"/>
              <a:t>Se mantiene </a:t>
            </a:r>
            <a:r>
              <a:rPr lang="es-MX" sz="2000" dirty="0"/>
              <a:t>la misma calidad empresarial de protección de datos y las mismas ventajas en seguridad que ofrece Google Apps</a:t>
            </a:r>
          </a:p>
          <a:p>
            <a:endParaRPr lang="es-MX" dirty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7" name="4 Botón de acción: Inicio">
            <a:hlinkClick r:id="rId2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7180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1909" y="1385102"/>
            <a:ext cx="6686550" cy="3148018"/>
          </a:xfrm>
        </p:spPr>
        <p:txBody>
          <a:bodyPr/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2000" b="1" dirty="0"/>
              <a:t>Larry Page</a:t>
            </a:r>
            <a:r>
              <a:rPr lang="es-MX" sz="2000" dirty="0"/>
              <a:t> y </a:t>
            </a:r>
            <a:r>
              <a:rPr lang="es-MX" sz="2000" b="1" dirty="0" err="1"/>
              <a:t>Sergey</a:t>
            </a:r>
            <a:r>
              <a:rPr lang="es-MX" sz="2000" b="1" dirty="0"/>
              <a:t> Brin</a:t>
            </a:r>
            <a:r>
              <a:rPr lang="es-MX" sz="2000" dirty="0"/>
              <a:t> comenzaron Google como un proyecto universitario en enero de </a:t>
            </a:r>
            <a:r>
              <a:rPr lang="es-MX" sz="2000" dirty="0" smtClean="0"/>
              <a:t>1996, estudiantes </a:t>
            </a:r>
            <a:r>
              <a:rPr lang="es-MX" sz="2000" dirty="0"/>
              <a:t>de posgrado en ciencias de la computación en la Universidad de Stanford</a:t>
            </a:r>
            <a:r>
              <a:rPr lang="es-MX" sz="2000" dirty="0" smtClean="0"/>
              <a:t>.</a:t>
            </a:r>
          </a:p>
        </p:txBody>
      </p:sp>
      <p:pic>
        <p:nvPicPr>
          <p:cNvPr id="4" name="3 Imagen" descr="Resultado de imagen para google drive"/>
          <p:cNvPicPr/>
          <p:nvPr/>
        </p:nvPicPr>
        <p:blipFill>
          <a:blip r:embed="rId2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3779912" y="3361556"/>
            <a:ext cx="2736304" cy="94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</p:spPr>
      </p:pic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1909" y="1385102"/>
            <a:ext cx="6686550" cy="3148018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2000" dirty="0" smtClean="0"/>
              <a:t>Google </a:t>
            </a:r>
            <a:r>
              <a:rPr lang="es-MX" sz="2000" dirty="0"/>
              <a:t>comienza su incursión dentro del uso de las nubes virtuales partiendo por la inclusión a sus </a:t>
            </a:r>
            <a:r>
              <a:rPr lang="es-MX" sz="2000" dirty="0" smtClean="0"/>
              <a:t>servicios de </a:t>
            </a:r>
            <a:r>
              <a:rPr lang="es-MX" sz="2000" dirty="0"/>
              <a:t>un editor de texto en </a:t>
            </a:r>
            <a:r>
              <a:rPr lang="es-MX" sz="2000" dirty="0" smtClean="0"/>
              <a:t>línea</a:t>
            </a:r>
            <a:r>
              <a:rPr lang="es-MX" sz="2000" dirty="0"/>
              <a:t>;</a:t>
            </a:r>
            <a:r>
              <a:rPr lang="es-MX" sz="2000" dirty="0" smtClean="0"/>
              <a:t> y de </a:t>
            </a:r>
            <a:r>
              <a:rPr lang="es-MX" sz="2000" dirty="0"/>
              <a:t>la unión de </a:t>
            </a:r>
            <a:r>
              <a:rPr lang="es-MX" sz="2000" dirty="0" err="1"/>
              <a:t>Writely</a:t>
            </a:r>
            <a:r>
              <a:rPr lang="es-MX" sz="2000" dirty="0"/>
              <a:t>, un procesador de </a:t>
            </a:r>
            <a:r>
              <a:rPr lang="es-MX" sz="2000" dirty="0" smtClean="0"/>
              <a:t>texto individual </a:t>
            </a:r>
            <a:r>
              <a:rPr lang="es-MX" sz="2000" dirty="0"/>
              <a:t>en red </a:t>
            </a:r>
            <a:r>
              <a:rPr lang="es-MX" sz="2000" dirty="0" smtClean="0"/>
              <a:t>creado por </a:t>
            </a:r>
            <a:r>
              <a:rPr lang="es-MX" sz="2000" dirty="0"/>
              <a:t>la compañía de </a:t>
            </a:r>
            <a:r>
              <a:rPr lang="es-MX" sz="2000" dirty="0" smtClean="0"/>
              <a:t>software </a:t>
            </a:r>
            <a:r>
              <a:rPr lang="es-MX" sz="2000" dirty="0" err="1" smtClean="0"/>
              <a:t>Upstartle</a:t>
            </a:r>
            <a:r>
              <a:rPr lang="es-MX" sz="2000" dirty="0"/>
              <a:t>, con Google </a:t>
            </a:r>
            <a:r>
              <a:rPr lang="es-MX" sz="2000" dirty="0" err="1"/>
              <a:t>Spreadsheets</a:t>
            </a:r>
            <a:r>
              <a:rPr lang="es-MX" sz="2000" dirty="0"/>
              <a:t>, programa que Google desarrolló en paralelo</a:t>
            </a:r>
            <a:br>
              <a:rPr lang="es-MX" sz="2000" dirty="0"/>
            </a:br>
            <a:r>
              <a:rPr lang="es-MX" sz="2000" dirty="0"/>
              <a:t>con el nacimiento de </a:t>
            </a:r>
            <a:r>
              <a:rPr lang="es-MX" sz="2000" dirty="0" err="1"/>
              <a:t>Writely</a:t>
            </a:r>
            <a:r>
              <a:rPr lang="es-MX" sz="2000" dirty="0"/>
              <a:t>. </a:t>
            </a:r>
            <a:endParaRPr lang="es-MX" sz="2000" dirty="0" smtClean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553818318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1909" y="1385102"/>
            <a:ext cx="6686550" cy="1976454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2000" dirty="0" smtClean="0"/>
              <a:t>Google </a:t>
            </a:r>
            <a:r>
              <a:rPr lang="es-MX" sz="2000" dirty="0"/>
              <a:t>anunció el 6 de junio de 2006 </a:t>
            </a:r>
            <a:r>
              <a:rPr lang="es-MX" sz="2000" dirty="0" err="1"/>
              <a:t>Spreadsheets</a:t>
            </a:r>
            <a:r>
              <a:rPr lang="es-MX" sz="2000" dirty="0"/>
              <a:t> y, en febrero de 2007, </a:t>
            </a:r>
            <a:r>
              <a:rPr lang="es-MX" sz="2000" dirty="0" smtClean="0"/>
              <a:t>su versión </a:t>
            </a:r>
            <a:r>
              <a:rPr lang="es-MX" sz="2000" dirty="0"/>
              <a:t>en conjunto con el software de edición de </a:t>
            </a:r>
            <a:r>
              <a:rPr lang="es-MX" sz="2000" dirty="0" smtClean="0"/>
              <a:t>texto </a:t>
            </a:r>
            <a:r>
              <a:rPr lang="es-MX" sz="2000" dirty="0"/>
              <a:t>bajo el nombre de Google Docs</a:t>
            </a:r>
            <a:r>
              <a:rPr lang="es-MX" sz="2000" dirty="0" smtClean="0"/>
              <a:t>.</a:t>
            </a:r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235758130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1909" y="1385102"/>
            <a:ext cx="6686550" cy="3148018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2000" dirty="0" smtClean="0"/>
              <a:t>Google </a:t>
            </a:r>
            <a:r>
              <a:rPr lang="es-MX" sz="2000" dirty="0"/>
              <a:t>Docs permitía documentos de texto de no más de 500KB, más 2GB en imágenes, hojas de cálculo </a:t>
            </a:r>
            <a:r>
              <a:rPr lang="es-MX" sz="2000" dirty="0" smtClean="0"/>
              <a:t>de hasta </a:t>
            </a:r>
            <a:r>
              <a:rPr lang="es-MX" sz="2000" dirty="0"/>
              <a:t>10.000 filas, 256 columnas, 100.000 celdas y 40 hojas y sus presentaciones no podían ser de más </a:t>
            </a:r>
            <a:r>
              <a:rPr lang="es-MX" sz="2000" dirty="0" smtClean="0"/>
              <a:t>de 10MB</a:t>
            </a:r>
            <a:r>
              <a:rPr lang="es-MX" sz="2000" dirty="0"/>
              <a:t>, lo que lo convertía en un editor muy limitado, aún cuando fuera soportado por los navegadores </a:t>
            </a:r>
            <a:r>
              <a:rPr lang="es-MX" sz="2000" dirty="0" smtClean="0"/>
              <a:t>más conocidos.</a:t>
            </a:r>
            <a:endParaRPr lang="es-MX" sz="2000" dirty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533570589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699792" y="337220"/>
            <a:ext cx="2628899" cy="732234"/>
          </a:xfrm>
        </p:spPr>
        <p:txBody>
          <a:bodyPr>
            <a:normAutofit/>
          </a:bodyPr>
          <a:lstStyle/>
          <a:p>
            <a:pPr algn="ctr"/>
            <a:r>
              <a:rPr lang="es-MX" sz="2700" b="1" dirty="0"/>
              <a:t>Presentación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5566558" y="2022516"/>
            <a:ext cx="3320189" cy="299746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tx1"/>
                </a:solidFill>
              </a:rPr>
              <a:t>Unidad de Aprendizaje:</a:t>
            </a:r>
            <a:r>
              <a:rPr lang="es-MX" dirty="0">
                <a:solidFill>
                  <a:schemeClr val="tx1"/>
                </a:solidFill>
              </a:rPr>
              <a:t> 	</a:t>
            </a:r>
            <a:endParaRPr lang="es-MX" dirty="0" smtClean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Computación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tx1"/>
                </a:solidFill>
              </a:rPr>
              <a:t>Clave</a:t>
            </a:r>
            <a:r>
              <a:rPr lang="es-MX" b="1" dirty="0">
                <a:solidFill>
                  <a:schemeClr val="tx1"/>
                </a:solidFill>
              </a:rPr>
              <a:t>:</a:t>
            </a:r>
            <a:r>
              <a:rPr lang="es-MX" dirty="0">
                <a:solidFill>
                  <a:schemeClr val="tx1"/>
                </a:solidFill>
              </a:rPr>
              <a:t> 	</a:t>
            </a:r>
            <a:endParaRPr lang="es-MX" dirty="0" smtClean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r>
              <a:rPr lang="es-ES" dirty="0">
                <a:solidFill>
                  <a:schemeClr val="tx1"/>
                </a:solidFill>
              </a:rPr>
              <a:t>L42883</a:t>
            </a:r>
            <a:r>
              <a:rPr lang="es-ES_tradnl" dirty="0">
                <a:solidFill>
                  <a:schemeClr val="tx1"/>
                </a:solidFill>
              </a:rPr>
              <a:t> </a:t>
            </a:r>
            <a:r>
              <a:rPr lang="es-MX" dirty="0">
                <a:solidFill>
                  <a:schemeClr val="tx1"/>
                </a:solidFill>
              </a:rPr>
              <a:t>		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tx1"/>
                </a:solidFill>
              </a:rPr>
              <a:t>Unidad </a:t>
            </a:r>
            <a:r>
              <a:rPr lang="es-MX" b="1" dirty="0" smtClean="0">
                <a:solidFill>
                  <a:schemeClr val="tx1"/>
                </a:solidFill>
              </a:rPr>
              <a:t>III</a:t>
            </a:r>
            <a:r>
              <a:rPr lang="es-MX" b="1" dirty="0">
                <a:solidFill>
                  <a:schemeClr val="tx1"/>
                </a:solidFill>
              </a:rPr>
              <a:t>: </a:t>
            </a:r>
          </a:p>
          <a:p>
            <a:pPr marL="342900" lvl="1" indent="0">
              <a:buNone/>
            </a:pPr>
            <a:r>
              <a:rPr lang="es-MX" sz="1350" dirty="0" smtClean="0">
                <a:solidFill>
                  <a:schemeClr val="tx1"/>
                </a:solidFill>
              </a:rPr>
              <a:t>Web 2 y </a:t>
            </a:r>
            <a:r>
              <a:rPr lang="es-MX" sz="1350" dirty="0">
                <a:solidFill>
                  <a:schemeClr val="tx1"/>
                </a:solidFill>
              </a:rPr>
              <a:t>R</a:t>
            </a:r>
            <a:r>
              <a:rPr lang="es-MX" sz="1350" dirty="0" smtClean="0">
                <a:solidFill>
                  <a:schemeClr val="tx1"/>
                </a:solidFill>
              </a:rPr>
              <a:t>edes Sociales</a:t>
            </a:r>
            <a:endParaRPr lang="es-MX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tx1"/>
                </a:solidFill>
              </a:rPr>
              <a:t>Tema 1: </a:t>
            </a:r>
            <a:endParaRPr lang="es-MX" b="1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r>
              <a:rPr lang="es-MX" dirty="0" smtClean="0">
                <a:solidFill>
                  <a:srgbClr val="000000"/>
                </a:solidFill>
              </a:rPr>
              <a:t>Computación en la </a:t>
            </a:r>
            <a:r>
              <a:rPr lang="es-MX" dirty="0" smtClean="0">
                <a:solidFill>
                  <a:srgbClr val="000000"/>
                </a:solidFill>
              </a:rPr>
              <a:t>nube</a:t>
            </a:r>
          </a:p>
          <a:p>
            <a:pPr marL="342900" lvl="1" indent="0">
              <a:buNone/>
            </a:pPr>
            <a:r>
              <a:rPr lang="es-MX" dirty="0" smtClean="0">
                <a:solidFill>
                  <a:srgbClr val="000000"/>
                </a:solidFill>
              </a:rPr>
              <a:t>Google drive</a:t>
            </a:r>
            <a:endParaRPr lang="es-MX" dirty="0"/>
          </a:p>
          <a:p>
            <a:pPr>
              <a:buFont typeface="Wingdings" panose="05000000000000000000" pitchFamily="2" charset="2"/>
              <a:buChar char="Ø"/>
            </a:pP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828" y="2209429"/>
            <a:ext cx="3442614" cy="1800200"/>
          </a:xfrm>
          <a:prstGeom prst="rect">
            <a:avLst/>
          </a:prstGeom>
        </p:spPr>
      </p:pic>
      <p:sp>
        <p:nvSpPr>
          <p:cNvPr id="10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48032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78323" y="1705372"/>
            <a:ext cx="6624736" cy="2336494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1800" dirty="0" smtClean="0"/>
              <a:t>Con </a:t>
            </a:r>
            <a:r>
              <a:rPr lang="es-MX" sz="1800" dirty="0"/>
              <a:t>el cambio de Google Docs a Google Drive el 24 de abril de 2012, </a:t>
            </a:r>
            <a:r>
              <a:rPr lang="es-MX" sz="1800" dirty="0" smtClean="0"/>
              <a:t>cambió </a:t>
            </a:r>
            <a:r>
              <a:rPr lang="es-MX" sz="1800" dirty="0"/>
              <a:t>también su dirección </a:t>
            </a:r>
            <a:r>
              <a:rPr lang="es-MX" sz="1800" dirty="0" smtClean="0"/>
              <a:t>de enlace </a:t>
            </a:r>
            <a:r>
              <a:rPr lang="es-MX" sz="1800" dirty="0"/>
              <a:t>de docs.google.com a </a:t>
            </a:r>
            <a:r>
              <a:rPr lang="es-MX" sz="1800" dirty="0" smtClean="0"/>
              <a:t>drive.google.com</a:t>
            </a:r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419401813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32339" y="1633364"/>
            <a:ext cx="6480720" cy="1976454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 algn="ctr">
              <a:buNone/>
            </a:pPr>
            <a:r>
              <a:rPr lang="es-MX" sz="2000" dirty="0" smtClean="0"/>
              <a:t>Se amplió </a:t>
            </a:r>
            <a:r>
              <a:rPr lang="es-MX" sz="2000" dirty="0"/>
              <a:t>la capacidad de almacenamiento de 1GB a 5GB y </a:t>
            </a:r>
            <a:r>
              <a:rPr lang="es-MX" sz="2000" dirty="0" smtClean="0"/>
              <a:t>hay sincronización </a:t>
            </a:r>
            <a:r>
              <a:rPr lang="es-MX" sz="2000" dirty="0"/>
              <a:t>de archivos con el PC y visualización mejorada fuera de línea</a:t>
            </a:r>
            <a:r>
              <a:rPr lang="es-MX" sz="2000" dirty="0" smtClean="0"/>
              <a:t>.</a:t>
            </a:r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836182015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5958" y="1849388"/>
            <a:ext cx="6624735" cy="27685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/>
              <a:t>Enfocándose </a:t>
            </a:r>
            <a:r>
              <a:rPr lang="es-MX" sz="2000" dirty="0"/>
              <a:t>solo en la visualización fuera de línea, el cambio de editor en línea a nube virtual integra </a:t>
            </a:r>
            <a:r>
              <a:rPr lang="es-MX" sz="2000" dirty="0" smtClean="0"/>
              <a:t>la posibilidad </a:t>
            </a:r>
            <a:r>
              <a:rPr lang="es-MX" sz="2000" dirty="0"/>
              <a:t>de agregar cualquier tipo de documento desde un PC a la nube o la edición </a:t>
            </a:r>
            <a:r>
              <a:rPr lang="es-MX" sz="2000" dirty="0" smtClean="0"/>
              <a:t>de documentos de formato </a:t>
            </a:r>
            <a:r>
              <a:rPr lang="es-MX" sz="2000" dirty="0"/>
              <a:t>Open Office o Microsoft Office. </a:t>
            </a:r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602140857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3688" y="1385102"/>
            <a:ext cx="6864771" cy="3056574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2000" dirty="0" smtClean="0"/>
              <a:t>Estos </a:t>
            </a:r>
            <a:r>
              <a:rPr lang="es-MX" sz="2000" dirty="0"/>
              <a:t>cambios serán agregados a la nube por medio de </a:t>
            </a:r>
            <a:r>
              <a:rPr lang="es-MX" sz="2000" dirty="0" smtClean="0"/>
              <a:t>la sincronización </a:t>
            </a:r>
            <a:r>
              <a:rPr lang="es-MX" sz="2000" dirty="0"/>
              <a:t>automática </a:t>
            </a:r>
            <a:r>
              <a:rPr lang="es-MX" sz="2000" dirty="0" smtClean="0"/>
              <a:t>a través de una </a:t>
            </a:r>
            <a:r>
              <a:rPr lang="es-MX" sz="2000" dirty="0"/>
              <a:t>conexión. </a:t>
            </a:r>
            <a:endParaRPr lang="es-MX" sz="2000" dirty="0" smtClean="0"/>
          </a:p>
          <a:p>
            <a:pPr>
              <a:buNone/>
            </a:pPr>
            <a:r>
              <a:rPr lang="es-MX" sz="2000" dirty="0" smtClean="0"/>
              <a:t>Cabe </a:t>
            </a:r>
            <a:r>
              <a:rPr lang="es-MX" sz="2000" dirty="0"/>
              <a:t>destacar que estas ediciones </a:t>
            </a:r>
            <a:r>
              <a:rPr lang="es-MX" sz="2000" dirty="0" smtClean="0"/>
              <a:t>son posibles </a:t>
            </a:r>
            <a:r>
              <a:rPr lang="es-MX" sz="2000" dirty="0"/>
              <a:t>desde </a:t>
            </a:r>
            <a:r>
              <a:rPr lang="es-MX" sz="2000" dirty="0" smtClean="0"/>
              <a:t>un computador</a:t>
            </a:r>
            <a:r>
              <a:rPr lang="es-MX" sz="2000" dirty="0"/>
              <a:t>, </a:t>
            </a:r>
            <a:r>
              <a:rPr lang="es-MX" sz="2000" dirty="0" smtClean="0"/>
              <a:t> y gracias a la </a:t>
            </a:r>
            <a:r>
              <a:rPr lang="es-MX" sz="2000" dirty="0"/>
              <a:t>tecnología móvil inteligente </a:t>
            </a:r>
            <a:r>
              <a:rPr lang="es-MX" sz="2000" dirty="0" smtClean="0"/>
              <a:t>se ha </a:t>
            </a:r>
            <a:r>
              <a:rPr lang="es-MX" sz="2000" dirty="0"/>
              <a:t>permitido la utilización de este </a:t>
            </a:r>
            <a:r>
              <a:rPr lang="es-MX" sz="2000" dirty="0" smtClean="0"/>
              <a:t>servicio a </a:t>
            </a:r>
            <a:r>
              <a:rPr lang="es-MX" sz="2000" dirty="0"/>
              <a:t>través de cualquier Smartphone o </a:t>
            </a:r>
            <a:r>
              <a:rPr lang="es-MX" sz="2000" dirty="0" smtClean="0"/>
              <a:t>Tablet.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7" name="4 Botón de acción: Inicio">
            <a:hlinkClick r:id="rId2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125242553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Historia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82383" y="1921396"/>
            <a:ext cx="6984776" cy="2336494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sz="2000" dirty="0" smtClean="0"/>
              <a:t>Aún </a:t>
            </a:r>
            <a:r>
              <a:rPr lang="es-MX" sz="2000" dirty="0"/>
              <a:t>cuando Google Drive no es superior a las nubes de respaldo de archivos o de sincronización existentes, </a:t>
            </a:r>
            <a:r>
              <a:rPr lang="es-MX" sz="2000" dirty="0" smtClean="0"/>
              <a:t>es la </a:t>
            </a:r>
            <a:r>
              <a:rPr lang="es-MX" sz="2000" dirty="0"/>
              <a:t>única aplicación que integra estas posibilidades exitosamente</a:t>
            </a:r>
            <a:r>
              <a:rPr lang="es-MX" sz="2000" dirty="0" smtClean="0"/>
              <a:t>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7" name="4 Botón de acción: Inicio">
            <a:hlinkClick r:id="rId2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700417789"/>
      </p:ext>
    </p:extLst>
  </p:cSld>
  <p:clrMapOvr>
    <a:masterClrMapping/>
  </p:clrMapOvr>
  <p:transition spd="med" advClick="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Almacenamiento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4693" y="1587500"/>
            <a:ext cx="6683765" cy="33385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1800" dirty="0"/>
              <a:t>O</a:t>
            </a:r>
            <a:r>
              <a:rPr lang="es-MX" sz="1800" dirty="0" smtClean="0"/>
              <a:t>frece 15 GB iniciales a todos los usuarios que se comparten entre tres de sus productos más usados: Gmail, Google+ Fotos (Picasa) y Google Drive. </a:t>
            </a:r>
          </a:p>
          <a:p>
            <a:pPr>
              <a:buNone/>
            </a:pPr>
            <a:r>
              <a:rPr lang="es-MX" sz="1800" dirty="0" smtClean="0"/>
              <a:t>Mediante pago se puede ampliar la capacidad de almacenamiento.</a:t>
            </a:r>
            <a:endParaRPr lang="es-MX" sz="1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295" y="3145533"/>
            <a:ext cx="4493348" cy="1400696"/>
          </a:xfrm>
          <a:prstGeom prst="rect">
            <a:avLst/>
          </a:prstGeom>
        </p:spPr>
      </p:pic>
      <p:sp>
        <p:nvSpPr>
          <p:cNvPr id="9" name="4 Botón de acción: Inicio">
            <a:hlinkClick r:id="rId3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i="1" dirty="0" smtClean="0"/>
              <a:t>Ventajas y Desventajas</a:t>
            </a:r>
            <a:endParaRPr lang="es-MX" sz="3200" b="1" i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44583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64693" y="316841"/>
            <a:ext cx="6683765" cy="1067408"/>
          </a:xfrm>
        </p:spPr>
        <p:txBody>
          <a:bodyPr/>
          <a:lstStyle/>
          <a:p>
            <a:pPr algn="ctr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Ventajas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Todos </a:t>
            </a:r>
            <a:r>
              <a:rPr lang="es-MX" sz="2000" dirty="0"/>
              <a:t>los colaboradores tienen acceso en cualquier momento y hora.</a:t>
            </a:r>
          </a:p>
          <a:p>
            <a:r>
              <a:rPr lang="es-MX" sz="2000" dirty="0"/>
              <a:t>Puedes cargar y descargar archivos e información en la red.</a:t>
            </a:r>
          </a:p>
          <a:p>
            <a:r>
              <a:rPr lang="es-MX" sz="2000" dirty="0"/>
              <a:t>Espacio de hasta </a:t>
            </a:r>
            <a:r>
              <a:rPr lang="es-MX" sz="2000" dirty="0" smtClean="0"/>
              <a:t>10 TB </a:t>
            </a:r>
            <a:r>
              <a:rPr lang="es-MX" sz="2000" dirty="0"/>
              <a:t>de todo tipo de ficheros.</a:t>
            </a:r>
          </a:p>
          <a:p>
            <a:r>
              <a:rPr lang="es-MX" sz="2000" dirty="0"/>
              <a:t>Traductor incluido con 53 idiomas.</a:t>
            </a:r>
          </a:p>
          <a:p>
            <a:r>
              <a:rPr lang="es-MX" sz="2000" dirty="0"/>
              <a:t>No dependes de una computadora, ya que todo lo tienes en tu cuenta de correo en internet.</a:t>
            </a:r>
          </a:p>
          <a:p>
            <a:endParaRPr lang="es-MX" sz="2000" dirty="0"/>
          </a:p>
        </p:txBody>
      </p:sp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42223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Desventajas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123728" y="1417340"/>
            <a:ext cx="6504730" cy="3096344"/>
          </a:xfrm>
        </p:spPr>
        <p:txBody>
          <a:bodyPr>
            <a:normAutofit/>
          </a:bodyPr>
          <a:lstStyle/>
          <a:p>
            <a:r>
              <a:rPr lang="es-MX" sz="1800" dirty="0"/>
              <a:t>Las personas pueden ver las paginas que utilizas.</a:t>
            </a:r>
          </a:p>
          <a:p>
            <a:r>
              <a:rPr lang="es-MX" sz="1800" dirty="0"/>
              <a:t>El usuario no es seguro si no creas una buena contraseña para protegerlo.</a:t>
            </a:r>
          </a:p>
          <a:p>
            <a:r>
              <a:rPr lang="es-MX" sz="1800" dirty="0"/>
              <a:t>Si el documento tienen varios editores o colaboradores pudiera ser eliminados por uno de ellos.</a:t>
            </a:r>
          </a:p>
          <a:p>
            <a:r>
              <a:rPr lang="es-MX" sz="1800" dirty="0"/>
              <a:t>Es poco complicado el entendimiento del programa por que tiene muchas funciones .</a:t>
            </a:r>
          </a:p>
          <a:p>
            <a:r>
              <a:rPr lang="es-MX" sz="1800" dirty="0"/>
              <a:t>Es obligatorio el uso de internet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sp>
        <p:nvSpPr>
          <p:cNvPr id="6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407226" y="5302932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7" name="4 Botón de acción: Inicio">
            <a:hlinkClick r:id="rId2" action="ppaction://hlinksldjump" highlightClick="1"/>
          </p:cNvPr>
          <p:cNvSpPr/>
          <p:nvPr/>
        </p:nvSpPr>
        <p:spPr>
          <a:xfrm>
            <a:off x="8628458" y="5302932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02891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¿Cómo funciona?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1528428"/>
            <a:ext cx="6264696" cy="3609809"/>
          </a:xfrm>
          <a:prstGeom prst="rect">
            <a:avLst/>
          </a:prstGeom>
        </p:spPr>
      </p:pic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02968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del Material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2100" dirty="0"/>
          </a:p>
          <a:p>
            <a:pPr marL="0" indent="0" algn="ctr">
              <a:buNone/>
            </a:pPr>
            <a:r>
              <a:rPr lang="es-MX" sz="2400" dirty="0">
                <a:solidFill>
                  <a:schemeClr val="tx1"/>
                </a:solidFill>
              </a:rPr>
              <a:t>Proporcionar materiales relacionados con </a:t>
            </a:r>
            <a:r>
              <a:rPr lang="es-MX" sz="2400" dirty="0" smtClean="0">
                <a:solidFill>
                  <a:schemeClr val="tx1"/>
                </a:solidFill>
              </a:rPr>
              <a:t>Google Drive, </a:t>
            </a:r>
            <a:r>
              <a:rPr lang="es-MX" sz="2400" dirty="0">
                <a:solidFill>
                  <a:schemeClr val="tx1"/>
                </a:solidFill>
              </a:rPr>
              <a:t>que permitan al alumno comprender su uso y aplicación en </a:t>
            </a:r>
            <a:r>
              <a:rPr lang="es-MX" sz="2400" dirty="0" smtClean="0">
                <a:solidFill>
                  <a:schemeClr val="tx1"/>
                </a:solidFill>
              </a:rPr>
              <a:t>las diferentes unidades de aprendizaje de la </a:t>
            </a:r>
            <a:r>
              <a:rPr lang="es-MX" sz="2400" dirty="0">
                <a:solidFill>
                  <a:schemeClr val="tx1"/>
                </a:solidFill>
              </a:rPr>
              <a:t>licenciatura que cursan.</a:t>
            </a: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8840118" y="5039591"/>
            <a:ext cx="149646" cy="15055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</p:spTree>
    <p:extLst>
      <p:ext uri="{BB962C8B-B14F-4D97-AF65-F5344CB8AC3E}">
        <p14:creationId xmlns:p14="http://schemas.microsoft.com/office/powerpoint/2010/main" val="391109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>
            <a:off x="6804248" y="26414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¿Cómo funciona?</a:t>
            </a:r>
          </a:p>
        </p:txBody>
      </p:sp>
      <p:sp>
        <p:nvSpPr>
          <p:cNvPr id="6" name="Elipse 5"/>
          <p:cNvSpPr/>
          <p:nvPr/>
        </p:nvSpPr>
        <p:spPr>
          <a:xfrm>
            <a:off x="6804248" y="26414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273324"/>
            <a:ext cx="7571510" cy="3580681"/>
          </a:xfrm>
          <a:prstGeom prst="rect">
            <a:avLst/>
          </a:prstGeom>
        </p:spPr>
      </p:pic>
      <p:sp>
        <p:nvSpPr>
          <p:cNvPr id="7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8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38252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¿Cómo funciona?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6927" y="1778000"/>
            <a:ext cx="1355721" cy="3148013"/>
          </a:xfrm>
          <a:prstGeom prst="rect">
            <a:avLst/>
          </a:prstGeom>
        </p:spPr>
      </p:pic>
      <p:sp>
        <p:nvSpPr>
          <p:cNvPr id="5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07343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¿Cómo funciona?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1513" y="1886868"/>
            <a:ext cx="6686550" cy="2930277"/>
          </a:xfrm>
          <a:prstGeom prst="rect">
            <a:avLst/>
          </a:prstGeom>
        </p:spPr>
      </p:pic>
      <p:sp>
        <p:nvSpPr>
          <p:cNvPr id="5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8" name="4 Botón de acción: Inicio">
            <a:hlinkClick r:id="rId3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1671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625252"/>
            <a:ext cx="6858000" cy="952500"/>
          </a:xfrm>
        </p:spPr>
        <p:txBody>
          <a:bodyPr/>
          <a:lstStyle/>
          <a:p>
            <a:pPr algn="ctr"/>
            <a:r>
              <a:rPr lang="es-MX" b="1" dirty="0" smtClean="0"/>
              <a:t>Vídeo</a:t>
            </a:r>
            <a:endParaRPr lang="es-MX" b="1" dirty="0"/>
          </a:p>
        </p:txBody>
      </p:sp>
      <p:pic>
        <p:nvPicPr>
          <p:cNvPr id="7" name="Imagen 6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508" y="2137420"/>
            <a:ext cx="3785659" cy="1892830"/>
          </a:xfrm>
          <a:prstGeom prst="rect">
            <a:avLst/>
          </a:prstGeom>
        </p:spPr>
      </p:pic>
      <p:sp>
        <p:nvSpPr>
          <p:cNvPr id="8" name="4 Botón de acción: Inicio">
            <a:hlinkClick r:id="rId4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Actividades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1489348"/>
            <a:ext cx="6686550" cy="3436670"/>
          </a:xfrm>
        </p:spPr>
        <p:txBody>
          <a:bodyPr>
            <a:normAutofit/>
          </a:bodyPr>
          <a:lstStyle/>
          <a:p>
            <a:r>
              <a:rPr lang="es-MX" dirty="0" smtClean="0"/>
              <a:t>Crear una cuenta de Gmail (si aún no la tienes).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Abrir tu herramienta DRIVE  y crear una carpeta con tu nombre donde compartas con el grupo los archivos relacionados con el tema: Valores (desarrollado en clase), recuerda incluir documento en Word, Vídeos y archivos adicionales utilizados para el trabajo.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9" name="4 Botón de acción: Inicio">
            <a:hlinkClick r:id="rId2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771" y="4306893"/>
            <a:ext cx="1266825" cy="6191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968" y="1984974"/>
            <a:ext cx="561975" cy="73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9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Fuentes consultadas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u="sng" dirty="0" smtClean="0">
                <a:hlinkClick r:id="rId2"/>
              </a:rPr>
              <a:t>http://aprendeenlinea.udea.edu.co/boa/contenidos.php</a:t>
            </a:r>
            <a:endParaRPr lang="es-MX" u="sng" dirty="0" smtClean="0"/>
          </a:p>
          <a:p>
            <a:pPr>
              <a:buNone/>
            </a:pPr>
            <a:r>
              <a:rPr lang="es-MX" dirty="0" smtClean="0">
                <a:hlinkClick r:id="rId3"/>
              </a:rPr>
              <a:t>https</a:t>
            </a:r>
            <a:r>
              <a:rPr lang="es-MX" dirty="0">
                <a:hlinkClick r:id="rId3"/>
              </a:rPr>
              <a:t>://prezi.com/u3vslxbyfmcd/historia-y-evolucion-de-google-drive</a:t>
            </a:r>
            <a:r>
              <a:rPr lang="es-MX" dirty="0" smtClean="0">
                <a:hlinkClick r:id="rId3"/>
              </a:rPr>
              <a:t>/</a:t>
            </a:r>
            <a:endParaRPr lang="es-MX" dirty="0" smtClean="0"/>
          </a:p>
          <a:p>
            <a:pPr>
              <a:buNone/>
            </a:pPr>
            <a:r>
              <a:rPr lang="es-MX" dirty="0" smtClean="0">
                <a:hlinkClick r:id="rId4"/>
              </a:rPr>
              <a:t>http</a:t>
            </a:r>
            <a:r>
              <a:rPr lang="es-MX" dirty="0">
                <a:hlinkClick r:id="rId4"/>
              </a:rPr>
              <a:t>://</a:t>
            </a:r>
            <a:r>
              <a:rPr lang="es-MX" dirty="0" smtClean="0">
                <a:hlinkClick r:id="rId4"/>
              </a:rPr>
              <a:t>gapps.upaep.mx/inicio/googledocs/google-drive/que-es-google-drive</a:t>
            </a:r>
            <a:endParaRPr lang="es-MX" dirty="0" smtClean="0"/>
          </a:p>
          <a:p>
            <a:pPr>
              <a:buNone/>
            </a:pPr>
            <a:r>
              <a:rPr lang="es-MX" dirty="0">
                <a:hlinkClick r:id="rId5"/>
              </a:rPr>
              <a:t>https://sites.google.com/site/ticsvideollamadas/drive/-</a:t>
            </a:r>
            <a:r>
              <a:rPr lang="es-MX" dirty="0" smtClean="0">
                <a:hlinkClick r:id="rId5"/>
              </a:rPr>
              <a:t>para-que-sirve-google-drive/ventajas-y-desventajas-de-google-drive</a:t>
            </a:r>
            <a:endParaRPr lang="es-MX" dirty="0" smtClean="0"/>
          </a:p>
          <a:p>
            <a:pPr>
              <a:buNone/>
            </a:pPr>
            <a:r>
              <a:rPr lang="es-MX" dirty="0">
                <a:solidFill>
                  <a:srgbClr val="006621"/>
                </a:solidFill>
                <a:latin typeface="arial" panose="020B0604020202020204" pitchFamily="34" charset="0"/>
                <a:hlinkClick r:id="rId6"/>
              </a:rPr>
              <a:t>https://</a:t>
            </a:r>
            <a:r>
              <a:rPr lang="es-MX" dirty="0" smtClean="0">
                <a:solidFill>
                  <a:srgbClr val="006621"/>
                </a:solidFill>
                <a:latin typeface="arial" panose="020B0604020202020204" pitchFamily="34" charset="0"/>
                <a:hlinkClick r:id="rId6"/>
              </a:rPr>
              <a:t>www.youtube.com/watch?v=G1qMhesHagk</a:t>
            </a:r>
            <a:endParaRPr lang="es-MX" dirty="0" smtClean="0">
              <a:solidFill>
                <a:srgbClr val="006621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es-MX" dirty="0"/>
          </a:p>
          <a:p>
            <a:pPr algn="ctr">
              <a:buNone/>
            </a:pPr>
            <a:endParaRPr lang="es-MX" dirty="0" smtClean="0"/>
          </a:p>
          <a:p>
            <a:pPr algn="ctr">
              <a:buNone/>
            </a:pPr>
            <a:endParaRPr lang="es-MX" dirty="0" smtClean="0"/>
          </a:p>
          <a:p>
            <a:pPr algn="ctr">
              <a:buNone/>
            </a:pPr>
            <a:endParaRPr lang="es-MX" dirty="0" smtClean="0"/>
          </a:p>
          <a:p>
            <a:pPr algn="ctr">
              <a:buNone/>
            </a:pPr>
            <a:endParaRPr lang="es-MX" dirty="0"/>
          </a:p>
        </p:txBody>
      </p:sp>
      <p:sp>
        <p:nvSpPr>
          <p:cNvPr id="7" name="4 Botón de acción: Inicio">
            <a:hlinkClick r:id="rId7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p:transition spd="med" advClick="0"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4694" y="847351"/>
            <a:ext cx="6683765" cy="960668"/>
          </a:xfrm>
        </p:spPr>
        <p:txBody>
          <a:bodyPr/>
          <a:lstStyle/>
          <a:p>
            <a:pPr algn="r"/>
            <a:r>
              <a:rPr lang="es-MX" dirty="0" smtClean="0"/>
              <a:t>Requisitos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Para un adecuado uso y funcionamiento del material se requiere de contar con los siguientes requisitos:</a:t>
            </a:r>
          </a:p>
          <a:p>
            <a:pPr marL="0" indent="0">
              <a:buNone/>
            </a:pPr>
            <a:endParaRPr lang="es-MX" dirty="0"/>
          </a:p>
          <a:p>
            <a:pPr marL="600075" lvl="2" indent="0">
              <a:buNone/>
            </a:pPr>
            <a:r>
              <a:rPr lang="es-MX" sz="1350" dirty="0" smtClean="0"/>
              <a:t>Acceso </a:t>
            </a:r>
            <a:r>
              <a:rPr lang="es-MX" sz="1350" dirty="0"/>
              <a:t>a Internet</a:t>
            </a:r>
          </a:p>
          <a:p>
            <a:pPr marL="600075" lvl="2" indent="0">
              <a:buNone/>
            </a:pPr>
            <a:r>
              <a:rPr lang="es-MX" sz="1350" dirty="0"/>
              <a:t>Adobe Acrobat </a:t>
            </a:r>
            <a:r>
              <a:rPr lang="es-MX" sz="1350" dirty="0" smtClean="0"/>
              <a:t>Reader</a:t>
            </a:r>
          </a:p>
          <a:p>
            <a:pPr marL="600075" lvl="2" indent="0">
              <a:buNone/>
            </a:pPr>
            <a:r>
              <a:rPr lang="es-MX" sz="1350" dirty="0" smtClean="0"/>
              <a:t>Reproductor multimedia</a:t>
            </a:r>
          </a:p>
          <a:p>
            <a:pPr marL="600075" lvl="2" indent="0">
              <a:buNone/>
            </a:pPr>
            <a:r>
              <a:rPr lang="es-MX" sz="1350" dirty="0" smtClean="0"/>
              <a:t>Microsoft Office (Word, Power Point)</a:t>
            </a:r>
            <a:endParaRPr lang="es-MX" sz="1350" dirty="0"/>
          </a:p>
        </p:txBody>
      </p:sp>
      <p:sp>
        <p:nvSpPr>
          <p:cNvPr id="7" name="4 Botón de acción: Inicio">
            <a:hlinkClick r:id="rId2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51992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Programa de estudios</a:t>
            </a:r>
            <a:endParaRPr lang="es-MX" dirty="0"/>
          </a:p>
        </p:txBody>
      </p:sp>
      <p:pic>
        <p:nvPicPr>
          <p:cNvPr id="4" name="Marcador de contenido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245" y="2195079"/>
            <a:ext cx="3628064" cy="1854344"/>
          </a:xfrm>
        </p:spPr>
      </p:pic>
      <p:sp>
        <p:nvSpPr>
          <p:cNvPr id="8" name="4 Botón de acción: Inicio">
            <a:hlinkClick r:id="rId4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06456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4694" y="847351"/>
            <a:ext cx="6683765" cy="960668"/>
          </a:xfrm>
        </p:spPr>
        <p:txBody>
          <a:bodyPr/>
          <a:lstStyle/>
          <a:p>
            <a:pPr algn="r"/>
            <a:r>
              <a:rPr lang="es-MX" dirty="0" smtClean="0"/>
              <a:t>Créditos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Material </a:t>
            </a:r>
            <a:r>
              <a:rPr lang="es-ES" dirty="0"/>
              <a:t>didáctico elaborado por la </a:t>
            </a:r>
            <a:r>
              <a:rPr lang="es-ES" b="1" dirty="0"/>
              <a:t>Dra. Delia Gutierrez Linares</a:t>
            </a:r>
            <a:r>
              <a:rPr lang="es-ES" dirty="0"/>
              <a:t>. Para la </a:t>
            </a:r>
            <a:r>
              <a:rPr lang="es-ES" dirty="0" smtClean="0"/>
              <a:t>unidad de aprendizaje </a:t>
            </a:r>
            <a:r>
              <a:rPr lang="es-ES" dirty="0"/>
              <a:t>de </a:t>
            </a:r>
            <a:r>
              <a:rPr lang="es-ES" dirty="0" smtClean="0"/>
              <a:t>Computación  que se imparte en la Facultad de Ciencias </a:t>
            </a:r>
            <a:r>
              <a:rPr lang="es-ES" dirty="0"/>
              <a:t>Políticas y </a:t>
            </a:r>
            <a:r>
              <a:rPr lang="es-ES" dirty="0" smtClean="0"/>
              <a:t>Sociales </a:t>
            </a:r>
            <a:r>
              <a:rPr lang="es-ES" dirty="0"/>
              <a:t>de la </a:t>
            </a:r>
            <a:r>
              <a:rPr lang="es-ES" dirty="0" smtClean="0"/>
              <a:t>UAEMEX, en las Lic. de Ciencias Políticas y Administración Pública, Comunicación y Sociología.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Email</a:t>
            </a:r>
            <a:r>
              <a:rPr lang="es-ES" dirty="0"/>
              <a:t>: </a:t>
            </a:r>
            <a:r>
              <a:rPr lang="es-ES" dirty="0">
                <a:hlinkClick r:id="rId2"/>
              </a:rPr>
              <a:t>dgutierezl@uaemex.mx</a:t>
            </a:r>
            <a:endParaRPr lang="es-ES" dirty="0"/>
          </a:p>
          <a:p>
            <a:endParaRPr lang="es-MX" dirty="0"/>
          </a:p>
        </p:txBody>
      </p:sp>
      <p:sp>
        <p:nvSpPr>
          <p:cNvPr id="7" name="4 Botón de acción: Inicio">
            <a:hlinkClick r:id="rId3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4895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1489348"/>
            <a:ext cx="6686550" cy="34366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Al </a:t>
            </a:r>
            <a:r>
              <a:rPr lang="es-MX" sz="1600" dirty="0">
                <a:solidFill>
                  <a:schemeClr val="tx1"/>
                </a:solidFill>
              </a:rPr>
              <a:t>estudiar Computación en las Ciencias Sociales se ofrece la oportunidad de ser parte del proceso creativo de la realidad tecnológica que vivimos.</a:t>
            </a:r>
          </a:p>
          <a:p>
            <a:pPr marL="0" indent="0" algn="just">
              <a:buNone/>
            </a:pPr>
            <a:r>
              <a:rPr lang="es-MX" sz="1600" dirty="0">
                <a:solidFill>
                  <a:schemeClr val="tx1"/>
                </a:solidFill>
              </a:rPr>
              <a:t>La computación está incorporada en todas las actividades de la vida cotidiana. Por ello es imperiosa la necesidad de que las personas aprendan a utilizar esta herramienta para aprovechar sus ventajas, aumentar la productividad, eficiencia y eficacia en todas las tareas que se realicen. Buscando con ello preparar a los estudiantes  para la utilización efectiva de la computadora e Internet como herramienta </a:t>
            </a:r>
            <a:r>
              <a:rPr lang="es-MX" sz="1600" dirty="0" smtClean="0">
                <a:solidFill>
                  <a:schemeClr val="tx1"/>
                </a:solidFill>
              </a:rPr>
              <a:t>de estudio,  comunicación e investigación.</a:t>
            </a:r>
            <a:endParaRPr lang="es-MX" sz="1600" dirty="0">
              <a:solidFill>
                <a:schemeClr val="tx1"/>
              </a:solidFill>
            </a:endParaRPr>
          </a:p>
        </p:txBody>
      </p:sp>
      <p:sp>
        <p:nvSpPr>
          <p:cNvPr id="7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8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79091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35696" y="1633364"/>
            <a:ext cx="6624736" cy="31742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La utilidad de </a:t>
            </a:r>
            <a:r>
              <a:rPr lang="es-MX" sz="1600" dirty="0">
                <a:solidFill>
                  <a:schemeClr val="tx1"/>
                </a:solidFill>
              </a:rPr>
              <a:t>la aplicación de nuevas tecnologías y la incorporación </a:t>
            </a:r>
            <a:r>
              <a:rPr lang="es-MX" sz="1600" dirty="0" smtClean="0">
                <a:solidFill>
                  <a:schemeClr val="tx1"/>
                </a:solidFill>
              </a:rPr>
              <a:t>nuevas herramientas en </a:t>
            </a:r>
            <a:r>
              <a:rPr lang="es-MX" sz="1600" dirty="0">
                <a:solidFill>
                  <a:schemeClr val="tx1"/>
                </a:solidFill>
              </a:rPr>
              <a:t>las tareas que se realizan en el campo laboral, profesional o personal se vincula con la productividad y el valor de las organizaciones</a:t>
            </a:r>
            <a:r>
              <a:rPr lang="es-MX" sz="16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De </a:t>
            </a:r>
            <a:r>
              <a:rPr lang="es-MX" sz="1600" dirty="0">
                <a:solidFill>
                  <a:schemeClr val="tx1"/>
                </a:solidFill>
              </a:rPr>
              <a:t>ahí que el objetivo principal que implica el estudio de </a:t>
            </a:r>
            <a:r>
              <a:rPr lang="es-MX" sz="1600" dirty="0" smtClean="0">
                <a:solidFill>
                  <a:schemeClr val="tx1"/>
                </a:solidFill>
              </a:rPr>
              <a:t>la computación en la nube consiste </a:t>
            </a:r>
            <a:r>
              <a:rPr lang="es-MX" sz="1600" dirty="0">
                <a:solidFill>
                  <a:schemeClr val="tx1"/>
                </a:solidFill>
              </a:rPr>
              <a:t>en: Dominar </a:t>
            </a:r>
            <a:r>
              <a:rPr lang="es-MX" sz="1600" dirty="0" smtClean="0">
                <a:solidFill>
                  <a:schemeClr val="tx1"/>
                </a:solidFill>
              </a:rPr>
              <a:t>el uso de google drive, con el fin de ser capaz de aplicar adecuadamente sus usos a los </a:t>
            </a:r>
            <a:r>
              <a:rPr lang="es-MX" sz="1600" dirty="0">
                <a:solidFill>
                  <a:schemeClr val="tx1"/>
                </a:solidFill>
              </a:rPr>
              <a:t>fines y necesidades </a:t>
            </a:r>
            <a:r>
              <a:rPr lang="es-MX" sz="1600" dirty="0" smtClean="0">
                <a:solidFill>
                  <a:schemeClr val="tx1"/>
                </a:solidFill>
              </a:rPr>
              <a:t>propios de cada una de las licenciaturas en su campo profesional.</a:t>
            </a:r>
            <a:endParaRPr lang="es-MX" sz="1600" dirty="0">
              <a:solidFill>
                <a:schemeClr val="tx1"/>
              </a:solidFill>
            </a:endParaRPr>
          </a:p>
        </p:txBody>
      </p:sp>
      <p:sp>
        <p:nvSpPr>
          <p:cNvPr id="7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8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80453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44510340"/>
              </p:ext>
            </p:extLst>
          </p:nvPr>
        </p:nvGraphicFramePr>
        <p:xfrm>
          <a:off x="1403648" y="1201316"/>
          <a:ext cx="720080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8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2" action="ppaction://hlinksldjump"/>
              </a:rPr>
              <a:t>Introducción</a:t>
            </a:r>
            <a:endParaRPr lang="es-MX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3" action="ppaction://hlinksldjump"/>
              </a:rPr>
              <a:t>¿Qué </a:t>
            </a:r>
            <a:r>
              <a:rPr lang="es-MX" sz="2000" dirty="0">
                <a:hlinkClick r:id="rId3" action="ppaction://hlinksldjump"/>
              </a:rPr>
              <a:t>es?</a:t>
            </a:r>
            <a:endParaRPr lang="es-MX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>
                <a:hlinkClick r:id="rId4" action="ppaction://hlinksldjump"/>
              </a:rPr>
              <a:t>C</a:t>
            </a:r>
            <a:r>
              <a:rPr lang="es-MX" sz="2000" dirty="0" smtClean="0">
                <a:hlinkClick r:id="rId4" action="ppaction://hlinksldjump"/>
              </a:rPr>
              <a:t>aracterísticas</a:t>
            </a:r>
            <a:endParaRPr lang="es-MX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5" action="ppaction://hlinksldjump"/>
              </a:rPr>
              <a:t>Historia</a:t>
            </a:r>
            <a:endParaRPr lang="es-MX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6" action="ppaction://hlinksldjump"/>
              </a:rPr>
              <a:t>Almacenamiento</a:t>
            </a:r>
            <a:endParaRPr lang="es-MX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7" action="ppaction://hlinksldjump"/>
              </a:rPr>
              <a:t>Ventajas y Desventajas</a:t>
            </a:r>
            <a:endParaRPr lang="es-MX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>
                <a:hlinkClick r:id="rId8" action="ppaction://hlinksldjump"/>
              </a:rPr>
              <a:t>¿</a:t>
            </a:r>
            <a:r>
              <a:rPr lang="es-MX" sz="2000" dirty="0" smtClean="0">
                <a:hlinkClick r:id="rId8" action="ppaction://hlinksldjump"/>
              </a:rPr>
              <a:t>Cómo funciona?</a:t>
            </a:r>
            <a:endParaRPr lang="es-MX" sz="2000" dirty="0" smtClean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9" action="ppaction://hlinksldjump"/>
              </a:rPr>
              <a:t>Video</a:t>
            </a:r>
            <a:endParaRPr lang="es-MX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10" action="ppaction://hlinksldjump"/>
              </a:rPr>
              <a:t>Actividades</a:t>
            </a:r>
            <a:endParaRPr lang="es-MX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>
                <a:hlinkClick r:id="rId11" action="ppaction://hlinksldjump"/>
              </a:rPr>
              <a:t>Fuentes consultadas</a:t>
            </a:r>
            <a:endParaRPr lang="es-MX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12" action="ppaction://hlinksldjump"/>
              </a:rPr>
              <a:t>Requisitos</a:t>
            </a:r>
            <a:endParaRPr lang="es-MX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 smtClean="0">
                <a:hlinkClick r:id="rId13" action="ppaction://hlinksldjump"/>
              </a:rPr>
              <a:t>Programa de estudios</a:t>
            </a:r>
            <a:endParaRPr lang="es-MX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2000" dirty="0">
                <a:hlinkClick r:id="rId14" action="ppaction://hlinksldjump"/>
              </a:rPr>
              <a:t>Créditos</a:t>
            </a:r>
            <a:endParaRPr lang="es-MX" sz="2000" dirty="0"/>
          </a:p>
          <a:p>
            <a:pPr>
              <a:buFont typeface="Wingdings" panose="05000000000000000000" pitchFamily="2" charset="2"/>
              <a:buChar char="Ø"/>
            </a:pPr>
            <a:endParaRPr lang="es-MX" sz="2000" dirty="0"/>
          </a:p>
        </p:txBody>
      </p:sp>
      <p:sp>
        <p:nvSpPr>
          <p:cNvPr id="5" name="4 Botón de acción: Inicio">
            <a:hlinkClick r:id="" action="ppaction://hlinkshowjump?jump=firstslide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Introducción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7" y="1587500"/>
            <a:ext cx="6999411" cy="31422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MX" sz="2000" b="1" i="1" dirty="0" smtClean="0"/>
              <a:t>Google Drive</a:t>
            </a:r>
          </a:p>
          <a:p>
            <a:pPr algn="ctr">
              <a:buNone/>
            </a:pPr>
            <a:r>
              <a:rPr lang="es-MX" sz="2000" dirty="0" smtClean="0"/>
              <a:t>Es </a:t>
            </a:r>
            <a:r>
              <a:rPr lang="es-MX" sz="2000" dirty="0"/>
              <a:t>un producto totalmente nuevo que permitirá a los usuarios almacenar de forma centralizada todos sus archivos de Google Docs y sincronizar </a:t>
            </a:r>
            <a:r>
              <a:rPr lang="es-MX" sz="2000" dirty="0" smtClean="0"/>
              <a:t>los </a:t>
            </a:r>
            <a:r>
              <a:rPr lang="es-MX" sz="2000" dirty="0"/>
              <a:t>archivos en todos sus dispositivos. </a:t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Los archivos serán accesibles desde el navegador web, el cliente de Google Drive y la Google Drive mobile app</a:t>
            </a:r>
            <a:r>
              <a:rPr lang="es-MX" sz="2000" dirty="0" smtClean="0"/>
              <a:t>.</a:t>
            </a:r>
          </a:p>
          <a:p>
            <a:pPr>
              <a:buNone/>
            </a:pPr>
            <a:endParaRPr lang="es-MX" sz="2000" dirty="0"/>
          </a:p>
        </p:txBody>
      </p:sp>
      <p:sp>
        <p:nvSpPr>
          <p:cNvPr id="5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673857" y="5319769"/>
            <a:ext cx="180000" cy="216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Introducción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587500"/>
            <a:ext cx="6858000" cy="2804773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s-MX" sz="2000" dirty="0" smtClean="0"/>
          </a:p>
          <a:p>
            <a:pPr algn="ctr">
              <a:buNone/>
            </a:pPr>
            <a:r>
              <a:rPr lang="es-MX" sz="2000" dirty="0" smtClean="0"/>
              <a:t>Google Drive y Google Docs son los componentes de un servicio integrado que proporciona un espacio único para almacenar, crear, modificar, compartir y acceder a documentos, archivos y carpetas de todo tipo.</a:t>
            </a:r>
          </a:p>
          <a:p>
            <a:pPr>
              <a:buNone/>
            </a:pPr>
            <a:endParaRPr lang="es-MX" sz="2000" dirty="0"/>
          </a:p>
        </p:txBody>
      </p:sp>
      <p:sp>
        <p:nvSpPr>
          <p:cNvPr id="4" name="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8223059" y="5319797"/>
            <a:ext cx="180000" cy="216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  <p:sp>
        <p:nvSpPr>
          <p:cNvPr id="6" name="4 Botón de acción: Inicio">
            <a:hlinkClick r:id="rId2" action="ppaction://hlinksldjump" highlightClick="1"/>
          </p:cNvPr>
          <p:cNvSpPr/>
          <p:nvPr/>
        </p:nvSpPr>
        <p:spPr>
          <a:xfrm>
            <a:off x="8448458" y="5319769"/>
            <a:ext cx="180000" cy="216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36561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290</TotalTime>
  <Words>1326</Words>
  <Application>Microsoft Office PowerPoint</Application>
  <PresentationFormat>Presentación en pantalla (16:10)</PresentationFormat>
  <Paragraphs>146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4" baseType="lpstr">
      <vt:lpstr>Arial</vt:lpstr>
      <vt:lpstr>Arial</vt:lpstr>
      <vt:lpstr>Century Gothic</vt:lpstr>
      <vt:lpstr>Wingdings</vt:lpstr>
      <vt:lpstr>Wingdings 3</vt:lpstr>
      <vt:lpstr>Espiral</vt:lpstr>
      <vt:lpstr>Facultad de Ciencias Políticas y Sociales</vt:lpstr>
      <vt:lpstr>Presentación</vt:lpstr>
      <vt:lpstr>Objetivo del Material</vt:lpstr>
      <vt:lpstr>Justificación</vt:lpstr>
      <vt:lpstr>Objetivo</vt:lpstr>
      <vt:lpstr>Presentación de PowerPoint</vt:lpstr>
      <vt:lpstr>CONTENIDO</vt:lpstr>
      <vt:lpstr>Introducción</vt:lpstr>
      <vt:lpstr>Introducción</vt:lpstr>
      <vt:lpstr>¿Qué es?</vt:lpstr>
      <vt:lpstr>¿Qué es?</vt:lpstr>
      <vt:lpstr>Características</vt:lpstr>
      <vt:lpstr>Características</vt:lpstr>
      <vt:lpstr>Características</vt:lpstr>
      <vt:lpstr>Características</vt:lpstr>
      <vt:lpstr>Historia</vt:lpstr>
      <vt:lpstr>Historia</vt:lpstr>
      <vt:lpstr>Historia</vt:lpstr>
      <vt:lpstr>Historia</vt:lpstr>
      <vt:lpstr>Historia</vt:lpstr>
      <vt:lpstr>Historia</vt:lpstr>
      <vt:lpstr>Historia</vt:lpstr>
      <vt:lpstr>Historia</vt:lpstr>
      <vt:lpstr>Historia</vt:lpstr>
      <vt:lpstr>Almacenamiento</vt:lpstr>
      <vt:lpstr>Ventajas y Desventajas</vt:lpstr>
      <vt:lpstr> Ventajas</vt:lpstr>
      <vt:lpstr>Desventajas</vt:lpstr>
      <vt:lpstr>¿Cómo funciona?</vt:lpstr>
      <vt:lpstr>¿Cómo funciona?</vt:lpstr>
      <vt:lpstr>¿Cómo funciona?</vt:lpstr>
      <vt:lpstr>¿Cómo funciona?</vt:lpstr>
      <vt:lpstr>Vídeo</vt:lpstr>
      <vt:lpstr>Actividades</vt:lpstr>
      <vt:lpstr>Fuentes consultadas</vt:lpstr>
      <vt:lpstr>Requisitos</vt:lpstr>
      <vt:lpstr>Programa de estudios</vt:lpstr>
      <vt:lpstr>Créditos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DRIVE</dc:title>
  <dc:creator>usuario</dc:creator>
  <cp:lastModifiedBy>Delia Gutierrez Linares</cp:lastModifiedBy>
  <cp:revision>45</cp:revision>
  <dcterms:created xsi:type="dcterms:W3CDTF">2018-06-10T22:42:19Z</dcterms:created>
  <dcterms:modified xsi:type="dcterms:W3CDTF">2018-09-19T17:43:46Z</dcterms:modified>
</cp:coreProperties>
</file>