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84" r:id="rId2"/>
    <p:sldId id="285" r:id="rId3"/>
    <p:sldId id="289" r:id="rId4"/>
    <p:sldId id="256" r:id="rId5"/>
    <p:sldId id="275" r:id="rId6"/>
    <p:sldId id="290" r:id="rId7"/>
    <p:sldId id="276" r:id="rId8"/>
    <p:sldId id="277" r:id="rId9"/>
    <p:sldId id="278" r:id="rId10"/>
    <p:sldId id="258" r:id="rId11"/>
    <p:sldId id="257" r:id="rId12"/>
    <p:sldId id="259" r:id="rId13"/>
    <p:sldId id="260" r:id="rId14"/>
    <p:sldId id="261" r:id="rId15"/>
    <p:sldId id="262" r:id="rId16"/>
    <p:sldId id="263" r:id="rId17"/>
    <p:sldId id="264" r:id="rId18"/>
    <p:sldId id="287" r:id="rId19"/>
    <p:sldId id="265" r:id="rId20"/>
    <p:sldId id="268" r:id="rId21"/>
    <p:sldId id="269" r:id="rId22"/>
    <p:sldId id="270" r:id="rId23"/>
    <p:sldId id="272" r:id="rId24"/>
    <p:sldId id="279" r:id="rId25"/>
    <p:sldId id="280" r:id="rId26"/>
    <p:sldId id="266" r:id="rId27"/>
    <p:sldId id="273" r:id="rId28"/>
    <p:sldId id="274" r:id="rId29"/>
    <p:sldId id="271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0" autoAdjust="0"/>
    <p:restoredTop sz="86378" autoAdjust="0"/>
  </p:normalViewPr>
  <p:slideViewPr>
    <p:cSldViewPr snapToGrid="0" snapToObjects="1">
      <p:cViewPr>
        <p:scale>
          <a:sx n="82" d="100"/>
          <a:sy n="82" d="100"/>
        </p:scale>
        <p:origin x="-1320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image" Target="../media/image23.png"/><Relationship Id="rId2" Type="http://schemas.openxmlformats.org/officeDocument/2006/relationships/image" Target="../media/image2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image" Target="../media/image23.png"/><Relationship Id="rId2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5E60F5-5A6D-44D2-8AEB-AA58EA28A0A6}" type="doc">
      <dgm:prSet loTypeId="urn:microsoft.com/office/officeart/2008/layout/VerticalAccent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DF2E6518-92C3-4978-ACA7-94770D27158B}">
      <dgm:prSet phldrT="[Texto]"/>
      <dgm:spPr/>
      <dgm:t>
        <a:bodyPr/>
        <a:lstStyle/>
        <a:p>
          <a:r>
            <a:rPr lang="es-MX" dirty="0" smtClean="0"/>
            <a:t> </a:t>
          </a:r>
          <a:r>
            <a: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Contextualización de ruralidad</a:t>
          </a:r>
          <a:endParaRPr lang="es-MX" dirty="0"/>
        </a:p>
      </dgm:t>
    </dgm:pt>
    <dgm:pt modelId="{55F8563E-5743-47DB-B8C4-14D185B8D342}" type="parTrans" cxnId="{3C5EA903-64CB-4CB7-9247-46A94F14C94D}">
      <dgm:prSet/>
      <dgm:spPr/>
      <dgm:t>
        <a:bodyPr/>
        <a:lstStyle/>
        <a:p>
          <a:endParaRPr lang="es-MX"/>
        </a:p>
      </dgm:t>
    </dgm:pt>
    <dgm:pt modelId="{ACC569B8-2A88-4A83-8AC8-C9E899B38CF8}" type="sibTrans" cxnId="{3C5EA903-64CB-4CB7-9247-46A94F14C94D}">
      <dgm:prSet/>
      <dgm:spPr/>
      <dgm:t>
        <a:bodyPr/>
        <a:lstStyle/>
        <a:p>
          <a:endParaRPr lang="es-MX"/>
        </a:p>
      </dgm:t>
    </dgm:pt>
    <dgm:pt modelId="{0036ED44-A6C9-4F93-BB57-5B308D0D7402}">
      <dgm:prSet phldrT="[Texto]" custT="1"/>
      <dgm:spPr/>
      <dgm:t>
        <a:bodyPr/>
        <a:lstStyle/>
        <a:p>
          <a:pPr algn="just"/>
          <a:r>
            <a:rPr lang="es-ES" sz="1600" dirty="0" smtClean="0"/>
            <a:t>Rural: es un espacio </a:t>
          </a:r>
          <a:r>
            <a:rPr lang="es-ES" sz="1600" dirty="0"/>
            <a:t>ocupado por grupos sociales relacionados con la producción </a:t>
          </a:r>
          <a:r>
            <a:rPr lang="es-ES" sz="1600" dirty="0" smtClean="0"/>
            <a:t>agropecuaria (Palafox y Martínez, 2015).</a:t>
          </a:r>
          <a:endParaRPr lang="es-MX" sz="1600" dirty="0"/>
        </a:p>
      </dgm:t>
    </dgm:pt>
    <dgm:pt modelId="{C8D45020-764E-422D-A8AE-7A8F25BBF8D2}" type="parTrans" cxnId="{E1C82644-18F2-4F78-9BA8-241253085AC2}">
      <dgm:prSet/>
      <dgm:spPr/>
      <dgm:t>
        <a:bodyPr/>
        <a:lstStyle/>
        <a:p>
          <a:endParaRPr lang="es-MX"/>
        </a:p>
      </dgm:t>
    </dgm:pt>
    <dgm:pt modelId="{A8166E37-7BD7-466B-BBDC-9390F871E9BE}" type="sibTrans" cxnId="{E1C82644-18F2-4F78-9BA8-241253085AC2}">
      <dgm:prSet/>
      <dgm:spPr/>
      <dgm:t>
        <a:bodyPr/>
        <a:lstStyle/>
        <a:p>
          <a:endParaRPr lang="es-MX"/>
        </a:p>
      </dgm:t>
    </dgm:pt>
    <dgm:pt modelId="{E1BF6FF8-364E-41C9-A71A-FB69901A27B9}">
      <dgm:prSet phldrT="[Texto]" custT="1"/>
      <dgm:spPr/>
      <dgm:t>
        <a:bodyPr/>
        <a:lstStyle/>
        <a:p>
          <a:pPr algn="just"/>
          <a:r>
            <a:rPr lang="es-ES" sz="1600" dirty="0" smtClean="0"/>
            <a:t>Implica </a:t>
          </a:r>
          <a:r>
            <a:rPr lang="es-ES" sz="1600" dirty="0"/>
            <a:t>el </a:t>
          </a:r>
          <a:r>
            <a:rPr lang="es-ES" sz="1600" b="1" dirty="0"/>
            <a:t>análisis más allá de los criterios demográficos </a:t>
          </a:r>
          <a:r>
            <a:rPr lang="es-ES" sz="1600" dirty="0"/>
            <a:t>(densidad de población) y </a:t>
          </a:r>
          <a:r>
            <a:rPr lang="es-ES" sz="1600" b="1" dirty="0"/>
            <a:t>geográficos</a:t>
          </a:r>
          <a:r>
            <a:rPr lang="es-ES" sz="1600" dirty="0"/>
            <a:t> (cercanía con los centros urbanos</a:t>
          </a:r>
          <a:r>
            <a:rPr lang="es-ES" sz="1600" dirty="0" smtClean="0"/>
            <a:t>).</a:t>
          </a:r>
          <a:endParaRPr lang="es-MX" sz="1600" dirty="0"/>
        </a:p>
      </dgm:t>
    </dgm:pt>
    <dgm:pt modelId="{43557BD3-288D-4B26-B1E7-D0E1E11FC566}" type="parTrans" cxnId="{B4BC5722-8236-45BD-8C36-FE026ACCE6E5}">
      <dgm:prSet/>
      <dgm:spPr/>
      <dgm:t>
        <a:bodyPr/>
        <a:lstStyle/>
        <a:p>
          <a:endParaRPr lang="es-MX"/>
        </a:p>
      </dgm:t>
    </dgm:pt>
    <dgm:pt modelId="{5EB73190-30BB-42FC-A71F-33FB3C838F4D}" type="sibTrans" cxnId="{B4BC5722-8236-45BD-8C36-FE026ACCE6E5}">
      <dgm:prSet/>
      <dgm:spPr/>
      <dgm:t>
        <a:bodyPr/>
        <a:lstStyle/>
        <a:p>
          <a:endParaRPr lang="es-MX"/>
        </a:p>
      </dgm:t>
    </dgm:pt>
    <dgm:pt modelId="{B9ABB317-AA9C-41C0-81C8-46D69E3A7C50}">
      <dgm:prSet phldrT="[Texto]"/>
      <dgm:spPr/>
      <dgm:t>
        <a:bodyPr/>
        <a:lstStyle/>
        <a:p>
          <a:r>
            <a:rPr lang="es-MX" dirty="0"/>
            <a:t>Asimismo…</a:t>
          </a:r>
        </a:p>
      </dgm:t>
    </dgm:pt>
    <dgm:pt modelId="{57DB674E-AC29-43CF-9777-BC5EC652BCC7}" type="parTrans" cxnId="{7B7813C4-98CC-480B-9142-28D2776AD5E8}">
      <dgm:prSet/>
      <dgm:spPr/>
      <dgm:t>
        <a:bodyPr/>
        <a:lstStyle/>
        <a:p>
          <a:endParaRPr lang="es-MX"/>
        </a:p>
      </dgm:t>
    </dgm:pt>
    <dgm:pt modelId="{852204F5-9D57-4B0C-B141-C6AF55F2CE23}" type="sibTrans" cxnId="{7B7813C4-98CC-480B-9142-28D2776AD5E8}">
      <dgm:prSet/>
      <dgm:spPr/>
      <dgm:t>
        <a:bodyPr/>
        <a:lstStyle/>
        <a:p>
          <a:endParaRPr lang="es-MX"/>
        </a:p>
      </dgm:t>
    </dgm:pt>
    <dgm:pt modelId="{A03F48C9-F3F7-4EEC-9EC5-DC708BFDC40E}">
      <dgm:prSet phldrT="[Texto]" custT="1"/>
      <dgm:spPr/>
      <dgm:t>
        <a:bodyPr/>
        <a:lstStyle/>
        <a:p>
          <a:pPr algn="just"/>
          <a:r>
            <a:rPr lang="es-ES" sz="1600" b="1" dirty="0" smtClean="0"/>
            <a:t>Lo </a:t>
          </a:r>
          <a:r>
            <a:rPr lang="es-ES" sz="1600" b="1" dirty="0"/>
            <a:t>Rural</a:t>
          </a:r>
          <a:r>
            <a:rPr lang="es-ES" sz="1600" dirty="0"/>
            <a:t> definido también por las </a:t>
          </a:r>
          <a:r>
            <a:rPr lang="es-ES" sz="1600" b="1" dirty="0"/>
            <a:t>actividades económicas predominantes </a:t>
          </a:r>
          <a:r>
            <a:rPr lang="es-ES" sz="1600" dirty="0"/>
            <a:t>(</a:t>
          </a:r>
          <a:r>
            <a:rPr lang="es-ES" sz="1600" dirty="0" err="1"/>
            <a:t>Pérez</a:t>
          </a:r>
          <a:r>
            <a:rPr lang="es-ES" sz="1600" dirty="0"/>
            <a:t>, 2001; Paniagua y </a:t>
          </a:r>
          <a:r>
            <a:rPr lang="es-ES" sz="1600" dirty="0" err="1"/>
            <a:t>Hoggart</a:t>
          </a:r>
          <a:r>
            <a:rPr lang="es-ES" sz="1600" dirty="0"/>
            <a:t>, </a:t>
          </a:r>
          <a:r>
            <a:rPr lang="es-ES" sz="1600" dirty="0" smtClean="0"/>
            <a:t>2002 en Palafox y Martínez, 2015)</a:t>
          </a:r>
          <a:r>
            <a:rPr lang="es-ES" sz="1600" dirty="0"/>
            <a:t>, llegando a </a:t>
          </a:r>
          <a:r>
            <a:rPr lang="es-ES" sz="1600" b="1" dirty="0"/>
            <a:t>desplazar las formas tradicionales de vida del ámbito rural</a:t>
          </a:r>
          <a:r>
            <a:rPr lang="es-ES" sz="1600" dirty="0"/>
            <a:t>. </a:t>
          </a:r>
          <a:endParaRPr lang="es-MX" sz="1300" dirty="0"/>
        </a:p>
      </dgm:t>
    </dgm:pt>
    <dgm:pt modelId="{52E2079F-56E4-4609-8DD5-41DAE8F5B419}" type="parTrans" cxnId="{B57D975F-A94F-4038-9176-C13FF2569300}">
      <dgm:prSet/>
      <dgm:spPr/>
      <dgm:t>
        <a:bodyPr/>
        <a:lstStyle/>
        <a:p>
          <a:endParaRPr lang="es-MX"/>
        </a:p>
      </dgm:t>
    </dgm:pt>
    <dgm:pt modelId="{604A1D13-5E5C-4D6F-A85B-A2AADB6E5E01}" type="sibTrans" cxnId="{B57D975F-A94F-4038-9176-C13FF2569300}">
      <dgm:prSet/>
      <dgm:spPr/>
      <dgm:t>
        <a:bodyPr/>
        <a:lstStyle/>
        <a:p>
          <a:endParaRPr lang="es-MX"/>
        </a:p>
      </dgm:t>
    </dgm:pt>
    <dgm:pt modelId="{DD8BA883-A8B6-4E8E-BE14-F38D0ECBA502}">
      <dgm:prSet phldrT="[Texto]"/>
      <dgm:spPr/>
      <dgm:t>
        <a:bodyPr/>
        <a:lstStyle/>
        <a:p>
          <a:r>
            <a:rPr lang="es-MX" dirty="0"/>
            <a:t>También…</a:t>
          </a:r>
        </a:p>
      </dgm:t>
    </dgm:pt>
    <dgm:pt modelId="{C2C3F1AA-A56E-4D50-9005-35C1472FE7CC}" type="sibTrans" cxnId="{4770F475-5DC8-4EA4-9706-749A1538F526}">
      <dgm:prSet/>
      <dgm:spPr/>
      <dgm:t>
        <a:bodyPr/>
        <a:lstStyle/>
        <a:p>
          <a:endParaRPr lang="es-MX"/>
        </a:p>
      </dgm:t>
    </dgm:pt>
    <dgm:pt modelId="{E6ED0700-DFE7-4D52-8A4C-0B156796AA0B}" type="parTrans" cxnId="{4770F475-5DC8-4EA4-9706-749A1538F526}">
      <dgm:prSet/>
      <dgm:spPr/>
      <dgm:t>
        <a:bodyPr/>
        <a:lstStyle/>
        <a:p>
          <a:endParaRPr lang="es-MX"/>
        </a:p>
      </dgm:t>
    </dgm:pt>
    <dgm:pt modelId="{72200982-AE8D-47BF-835C-6780E75BBF56}" type="pres">
      <dgm:prSet presAssocID="{E55E60F5-5A6D-44D2-8AEB-AA58EA28A0A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45840780-8ABF-4552-A70A-4599283C7745}" type="pres">
      <dgm:prSet presAssocID="{DF2E6518-92C3-4978-ACA7-94770D27158B}" presName="parenttextcomposite" presStyleCnt="0"/>
      <dgm:spPr/>
    </dgm:pt>
    <dgm:pt modelId="{AFE2B8E0-C0F2-411B-A45E-917867E04752}" type="pres">
      <dgm:prSet presAssocID="{DF2E6518-92C3-4978-ACA7-94770D27158B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D7692F-D293-43FC-B606-93222BCE8820}" type="pres">
      <dgm:prSet presAssocID="{DF2E6518-92C3-4978-ACA7-94770D27158B}" presName="composite" presStyleCnt="0"/>
      <dgm:spPr/>
    </dgm:pt>
    <dgm:pt modelId="{B9944508-FD5B-4BA5-95FF-7E05C8DC820E}" type="pres">
      <dgm:prSet presAssocID="{DF2E6518-92C3-4978-ACA7-94770D27158B}" presName="chevron1" presStyleLbl="alignNode1" presStyleIdx="0" presStyleCnt="21"/>
      <dgm:spPr/>
    </dgm:pt>
    <dgm:pt modelId="{AE321BB9-8CEB-4B86-89E0-3C47FDEF8131}" type="pres">
      <dgm:prSet presAssocID="{DF2E6518-92C3-4978-ACA7-94770D27158B}" presName="chevron2" presStyleLbl="alignNode1" presStyleIdx="1" presStyleCnt="21"/>
      <dgm:spPr/>
    </dgm:pt>
    <dgm:pt modelId="{2A9B648C-E218-43BB-BB7F-5525535D0EE3}" type="pres">
      <dgm:prSet presAssocID="{DF2E6518-92C3-4978-ACA7-94770D27158B}" presName="chevron3" presStyleLbl="alignNode1" presStyleIdx="2" presStyleCnt="21"/>
      <dgm:spPr/>
    </dgm:pt>
    <dgm:pt modelId="{E64062A0-B2A2-44B0-B9BC-D5B65296D001}" type="pres">
      <dgm:prSet presAssocID="{DF2E6518-92C3-4978-ACA7-94770D27158B}" presName="chevron4" presStyleLbl="alignNode1" presStyleIdx="3" presStyleCnt="21"/>
      <dgm:spPr/>
    </dgm:pt>
    <dgm:pt modelId="{B68D1E20-7EDC-40C2-9E78-6C9B5181DC8B}" type="pres">
      <dgm:prSet presAssocID="{DF2E6518-92C3-4978-ACA7-94770D27158B}" presName="chevron5" presStyleLbl="alignNode1" presStyleIdx="4" presStyleCnt="21"/>
      <dgm:spPr/>
    </dgm:pt>
    <dgm:pt modelId="{647CC666-BC51-4B7B-BA28-558EE1769BA4}" type="pres">
      <dgm:prSet presAssocID="{DF2E6518-92C3-4978-ACA7-94770D27158B}" presName="chevron6" presStyleLbl="alignNode1" presStyleIdx="5" presStyleCnt="21"/>
      <dgm:spPr/>
    </dgm:pt>
    <dgm:pt modelId="{0B197B7E-307E-433B-86D5-D5D3769FB6F7}" type="pres">
      <dgm:prSet presAssocID="{DF2E6518-92C3-4978-ACA7-94770D27158B}" presName="chevron7" presStyleLbl="alignNode1" presStyleIdx="6" presStyleCnt="21"/>
      <dgm:spPr/>
    </dgm:pt>
    <dgm:pt modelId="{9A42C085-90FA-4DA4-9495-A2196C23F89C}" type="pres">
      <dgm:prSet presAssocID="{DF2E6518-92C3-4978-ACA7-94770D27158B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9C8683-49E7-4865-B764-20C0B3CB8266}" type="pres">
      <dgm:prSet presAssocID="{ACC569B8-2A88-4A83-8AC8-C9E899B38CF8}" presName="sibTrans" presStyleCnt="0"/>
      <dgm:spPr/>
    </dgm:pt>
    <dgm:pt modelId="{CD6E3D00-F63A-41D2-AFC3-4B5995C0C7B9}" type="pres">
      <dgm:prSet presAssocID="{DD8BA883-A8B6-4E8E-BE14-F38D0ECBA502}" presName="parenttextcomposite" presStyleCnt="0"/>
      <dgm:spPr/>
    </dgm:pt>
    <dgm:pt modelId="{C721295D-06E5-427D-9B83-FC9F7D1EBFC4}" type="pres">
      <dgm:prSet presAssocID="{DD8BA883-A8B6-4E8E-BE14-F38D0ECBA502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AE68D5-100C-400E-9EC3-FE328BB79AAC}" type="pres">
      <dgm:prSet presAssocID="{DD8BA883-A8B6-4E8E-BE14-F38D0ECBA502}" presName="composite" presStyleCnt="0"/>
      <dgm:spPr/>
    </dgm:pt>
    <dgm:pt modelId="{C8A1DA59-0C7A-4139-9F67-08B503078FE8}" type="pres">
      <dgm:prSet presAssocID="{DD8BA883-A8B6-4E8E-BE14-F38D0ECBA502}" presName="chevron1" presStyleLbl="alignNode1" presStyleIdx="7" presStyleCnt="21"/>
      <dgm:spPr/>
    </dgm:pt>
    <dgm:pt modelId="{676FC2F3-8059-49C5-A876-55715E799E83}" type="pres">
      <dgm:prSet presAssocID="{DD8BA883-A8B6-4E8E-BE14-F38D0ECBA502}" presName="chevron2" presStyleLbl="alignNode1" presStyleIdx="8" presStyleCnt="21"/>
      <dgm:spPr/>
    </dgm:pt>
    <dgm:pt modelId="{30D1C4A3-D8B3-4412-AB81-4CE04EE744D8}" type="pres">
      <dgm:prSet presAssocID="{DD8BA883-A8B6-4E8E-BE14-F38D0ECBA502}" presName="chevron3" presStyleLbl="alignNode1" presStyleIdx="9" presStyleCnt="21"/>
      <dgm:spPr/>
    </dgm:pt>
    <dgm:pt modelId="{B66D0683-191F-45C7-9AAB-DB40DAC29A84}" type="pres">
      <dgm:prSet presAssocID="{DD8BA883-A8B6-4E8E-BE14-F38D0ECBA502}" presName="chevron4" presStyleLbl="alignNode1" presStyleIdx="10" presStyleCnt="21"/>
      <dgm:spPr/>
    </dgm:pt>
    <dgm:pt modelId="{4459A29D-5C24-41A2-A34C-F195469CC5FF}" type="pres">
      <dgm:prSet presAssocID="{DD8BA883-A8B6-4E8E-BE14-F38D0ECBA502}" presName="chevron5" presStyleLbl="alignNode1" presStyleIdx="11" presStyleCnt="21"/>
      <dgm:spPr/>
    </dgm:pt>
    <dgm:pt modelId="{AC40B70C-FFB9-43F5-AE76-F2D908FF18E3}" type="pres">
      <dgm:prSet presAssocID="{DD8BA883-A8B6-4E8E-BE14-F38D0ECBA502}" presName="chevron6" presStyleLbl="alignNode1" presStyleIdx="12" presStyleCnt="21"/>
      <dgm:spPr/>
    </dgm:pt>
    <dgm:pt modelId="{A03A4E98-1639-43A5-AB00-940F13A23EC0}" type="pres">
      <dgm:prSet presAssocID="{DD8BA883-A8B6-4E8E-BE14-F38D0ECBA502}" presName="chevron7" presStyleLbl="alignNode1" presStyleIdx="13" presStyleCnt="21"/>
      <dgm:spPr/>
    </dgm:pt>
    <dgm:pt modelId="{4F77828E-7267-4A19-9E49-6DF08ECD37B1}" type="pres">
      <dgm:prSet presAssocID="{DD8BA883-A8B6-4E8E-BE14-F38D0ECBA502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BC4836-4D01-4CEF-8AF5-73C67863B65F}" type="pres">
      <dgm:prSet presAssocID="{C2C3F1AA-A56E-4D50-9005-35C1472FE7CC}" presName="sibTrans" presStyleCnt="0"/>
      <dgm:spPr/>
    </dgm:pt>
    <dgm:pt modelId="{A699802B-9095-411D-96D3-0D460CBACC3E}" type="pres">
      <dgm:prSet presAssocID="{B9ABB317-AA9C-41C0-81C8-46D69E3A7C50}" presName="parenttextcomposite" presStyleCnt="0"/>
      <dgm:spPr/>
    </dgm:pt>
    <dgm:pt modelId="{93D42D3C-C95D-4C38-B655-88F9D84A2262}" type="pres">
      <dgm:prSet presAssocID="{B9ABB317-AA9C-41C0-81C8-46D69E3A7C50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7ABBC6-DBC4-4402-8F1F-20ABFDB786DE}" type="pres">
      <dgm:prSet presAssocID="{B9ABB317-AA9C-41C0-81C8-46D69E3A7C50}" presName="composite" presStyleCnt="0"/>
      <dgm:spPr/>
    </dgm:pt>
    <dgm:pt modelId="{F5FFE98A-533B-40DC-91E3-4059F73D3061}" type="pres">
      <dgm:prSet presAssocID="{B9ABB317-AA9C-41C0-81C8-46D69E3A7C50}" presName="chevron1" presStyleLbl="alignNode1" presStyleIdx="14" presStyleCnt="21"/>
      <dgm:spPr/>
    </dgm:pt>
    <dgm:pt modelId="{F5EDD584-5521-4772-8127-5892829698DB}" type="pres">
      <dgm:prSet presAssocID="{B9ABB317-AA9C-41C0-81C8-46D69E3A7C50}" presName="chevron2" presStyleLbl="alignNode1" presStyleIdx="15" presStyleCnt="21"/>
      <dgm:spPr/>
    </dgm:pt>
    <dgm:pt modelId="{8C4FAF1D-36E0-4652-A6AA-AB8CA242F57A}" type="pres">
      <dgm:prSet presAssocID="{B9ABB317-AA9C-41C0-81C8-46D69E3A7C50}" presName="chevron3" presStyleLbl="alignNode1" presStyleIdx="16" presStyleCnt="21"/>
      <dgm:spPr/>
    </dgm:pt>
    <dgm:pt modelId="{78072028-E724-4015-8D4C-633C2E68C678}" type="pres">
      <dgm:prSet presAssocID="{B9ABB317-AA9C-41C0-81C8-46D69E3A7C50}" presName="chevron4" presStyleLbl="alignNode1" presStyleIdx="17" presStyleCnt="21"/>
      <dgm:spPr/>
    </dgm:pt>
    <dgm:pt modelId="{D05CDFB8-BC2F-4FE2-B0E1-686FD9BFFDFD}" type="pres">
      <dgm:prSet presAssocID="{B9ABB317-AA9C-41C0-81C8-46D69E3A7C50}" presName="chevron5" presStyleLbl="alignNode1" presStyleIdx="18" presStyleCnt="21"/>
      <dgm:spPr/>
    </dgm:pt>
    <dgm:pt modelId="{CE16ACAD-8477-41DD-9401-6CDDB59D12EB}" type="pres">
      <dgm:prSet presAssocID="{B9ABB317-AA9C-41C0-81C8-46D69E3A7C50}" presName="chevron6" presStyleLbl="alignNode1" presStyleIdx="19" presStyleCnt="21"/>
      <dgm:spPr/>
    </dgm:pt>
    <dgm:pt modelId="{73FEE633-A770-4EA0-BD2A-B16630480754}" type="pres">
      <dgm:prSet presAssocID="{B9ABB317-AA9C-41C0-81C8-46D69E3A7C50}" presName="chevron7" presStyleLbl="alignNode1" presStyleIdx="20" presStyleCnt="21"/>
      <dgm:spPr/>
    </dgm:pt>
    <dgm:pt modelId="{3A2B5C08-84CE-4725-A677-815F2CD33F65}" type="pres">
      <dgm:prSet presAssocID="{B9ABB317-AA9C-41C0-81C8-46D69E3A7C50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575E44D-1C8C-468F-B40D-E0223995FFC4}" type="presOf" srcId="{DD8BA883-A8B6-4E8E-BE14-F38D0ECBA502}" destId="{C721295D-06E5-427D-9B83-FC9F7D1EBFC4}" srcOrd="0" destOrd="0" presId="urn:microsoft.com/office/officeart/2008/layout/VerticalAccentList"/>
    <dgm:cxn modelId="{4F4F0D64-BBE2-456A-B784-E955D40EDC9B}" type="presOf" srcId="{B9ABB317-AA9C-41C0-81C8-46D69E3A7C50}" destId="{93D42D3C-C95D-4C38-B655-88F9D84A2262}" srcOrd="0" destOrd="0" presId="urn:microsoft.com/office/officeart/2008/layout/VerticalAccentList"/>
    <dgm:cxn modelId="{B4BC5722-8236-45BD-8C36-FE026ACCE6E5}" srcId="{DD8BA883-A8B6-4E8E-BE14-F38D0ECBA502}" destId="{E1BF6FF8-364E-41C9-A71A-FB69901A27B9}" srcOrd="0" destOrd="0" parTransId="{43557BD3-288D-4B26-B1E7-D0E1E11FC566}" sibTransId="{5EB73190-30BB-42FC-A71F-33FB3C838F4D}"/>
    <dgm:cxn modelId="{4770F475-5DC8-4EA4-9706-749A1538F526}" srcId="{E55E60F5-5A6D-44D2-8AEB-AA58EA28A0A6}" destId="{DD8BA883-A8B6-4E8E-BE14-F38D0ECBA502}" srcOrd="1" destOrd="0" parTransId="{E6ED0700-DFE7-4D52-8A4C-0B156796AA0B}" sibTransId="{C2C3F1AA-A56E-4D50-9005-35C1472FE7CC}"/>
    <dgm:cxn modelId="{E1C82644-18F2-4F78-9BA8-241253085AC2}" srcId="{DF2E6518-92C3-4978-ACA7-94770D27158B}" destId="{0036ED44-A6C9-4F93-BB57-5B308D0D7402}" srcOrd="0" destOrd="0" parTransId="{C8D45020-764E-422D-A8AE-7A8F25BBF8D2}" sibTransId="{A8166E37-7BD7-466B-BBDC-9390F871E9BE}"/>
    <dgm:cxn modelId="{3C5EA903-64CB-4CB7-9247-46A94F14C94D}" srcId="{E55E60F5-5A6D-44D2-8AEB-AA58EA28A0A6}" destId="{DF2E6518-92C3-4978-ACA7-94770D27158B}" srcOrd="0" destOrd="0" parTransId="{55F8563E-5743-47DB-B8C4-14D185B8D342}" sibTransId="{ACC569B8-2A88-4A83-8AC8-C9E899B38CF8}"/>
    <dgm:cxn modelId="{E3E84B41-38E2-46F9-B58B-C38BC299D61F}" type="presOf" srcId="{E55E60F5-5A6D-44D2-8AEB-AA58EA28A0A6}" destId="{72200982-AE8D-47BF-835C-6780E75BBF56}" srcOrd="0" destOrd="0" presId="urn:microsoft.com/office/officeart/2008/layout/VerticalAccentList"/>
    <dgm:cxn modelId="{692AD787-5ADD-4C63-B97C-4C4F716436ED}" type="presOf" srcId="{DF2E6518-92C3-4978-ACA7-94770D27158B}" destId="{AFE2B8E0-C0F2-411B-A45E-917867E04752}" srcOrd="0" destOrd="0" presId="urn:microsoft.com/office/officeart/2008/layout/VerticalAccentList"/>
    <dgm:cxn modelId="{18DA9958-225B-46AC-8105-3A85989C5010}" type="presOf" srcId="{A03F48C9-F3F7-4EEC-9EC5-DC708BFDC40E}" destId="{3A2B5C08-84CE-4725-A677-815F2CD33F65}" srcOrd="0" destOrd="0" presId="urn:microsoft.com/office/officeart/2008/layout/VerticalAccentList"/>
    <dgm:cxn modelId="{183A6F25-2B76-4C2A-B7FF-4F51C6C53856}" type="presOf" srcId="{E1BF6FF8-364E-41C9-A71A-FB69901A27B9}" destId="{4F77828E-7267-4A19-9E49-6DF08ECD37B1}" srcOrd="0" destOrd="0" presId="urn:microsoft.com/office/officeart/2008/layout/VerticalAccentList"/>
    <dgm:cxn modelId="{7B7813C4-98CC-480B-9142-28D2776AD5E8}" srcId="{E55E60F5-5A6D-44D2-8AEB-AA58EA28A0A6}" destId="{B9ABB317-AA9C-41C0-81C8-46D69E3A7C50}" srcOrd="2" destOrd="0" parTransId="{57DB674E-AC29-43CF-9777-BC5EC652BCC7}" sibTransId="{852204F5-9D57-4B0C-B141-C6AF55F2CE23}"/>
    <dgm:cxn modelId="{B57D975F-A94F-4038-9176-C13FF2569300}" srcId="{B9ABB317-AA9C-41C0-81C8-46D69E3A7C50}" destId="{A03F48C9-F3F7-4EEC-9EC5-DC708BFDC40E}" srcOrd="0" destOrd="0" parTransId="{52E2079F-56E4-4609-8DD5-41DAE8F5B419}" sibTransId="{604A1D13-5E5C-4D6F-A85B-A2AADB6E5E01}"/>
    <dgm:cxn modelId="{B3D8C3F8-AAF0-49BA-83F8-AAFF4836BBF4}" type="presOf" srcId="{0036ED44-A6C9-4F93-BB57-5B308D0D7402}" destId="{9A42C085-90FA-4DA4-9495-A2196C23F89C}" srcOrd="0" destOrd="0" presId="urn:microsoft.com/office/officeart/2008/layout/VerticalAccentList"/>
    <dgm:cxn modelId="{490D6A0D-C8BF-491B-8D69-EE5B1E7631E2}" type="presParOf" srcId="{72200982-AE8D-47BF-835C-6780E75BBF56}" destId="{45840780-8ABF-4552-A70A-4599283C7745}" srcOrd="0" destOrd="0" presId="urn:microsoft.com/office/officeart/2008/layout/VerticalAccentList"/>
    <dgm:cxn modelId="{A9544DCF-96C7-4986-A31C-5F8AAE9EA937}" type="presParOf" srcId="{45840780-8ABF-4552-A70A-4599283C7745}" destId="{AFE2B8E0-C0F2-411B-A45E-917867E04752}" srcOrd="0" destOrd="0" presId="urn:microsoft.com/office/officeart/2008/layout/VerticalAccentList"/>
    <dgm:cxn modelId="{D537727E-5838-4C1C-B3A7-5476678E605B}" type="presParOf" srcId="{72200982-AE8D-47BF-835C-6780E75BBF56}" destId="{10D7692F-D293-43FC-B606-93222BCE8820}" srcOrd="1" destOrd="0" presId="urn:microsoft.com/office/officeart/2008/layout/VerticalAccentList"/>
    <dgm:cxn modelId="{E721A2ED-C4FD-4B66-8603-2B8F65824717}" type="presParOf" srcId="{10D7692F-D293-43FC-B606-93222BCE8820}" destId="{B9944508-FD5B-4BA5-95FF-7E05C8DC820E}" srcOrd="0" destOrd="0" presId="urn:microsoft.com/office/officeart/2008/layout/VerticalAccentList"/>
    <dgm:cxn modelId="{A5B5B78A-F733-4740-90A9-208DD6814555}" type="presParOf" srcId="{10D7692F-D293-43FC-B606-93222BCE8820}" destId="{AE321BB9-8CEB-4B86-89E0-3C47FDEF8131}" srcOrd="1" destOrd="0" presId="urn:microsoft.com/office/officeart/2008/layout/VerticalAccentList"/>
    <dgm:cxn modelId="{D1642054-7FFD-4AF9-A17A-0E5CB7E63004}" type="presParOf" srcId="{10D7692F-D293-43FC-B606-93222BCE8820}" destId="{2A9B648C-E218-43BB-BB7F-5525535D0EE3}" srcOrd="2" destOrd="0" presId="urn:microsoft.com/office/officeart/2008/layout/VerticalAccentList"/>
    <dgm:cxn modelId="{DB8F08AB-9DA8-4237-981E-472496A138B2}" type="presParOf" srcId="{10D7692F-D293-43FC-B606-93222BCE8820}" destId="{E64062A0-B2A2-44B0-B9BC-D5B65296D001}" srcOrd="3" destOrd="0" presId="urn:microsoft.com/office/officeart/2008/layout/VerticalAccentList"/>
    <dgm:cxn modelId="{18ABB712-E70A-4043-9CA1-FAB8ABE247EA}" type="presParOf" srcId="{10D7692F-D293-43FC-B606-93222BCE8820}" destId="{B68D1E20-7EDC-40C2-9E78-6C9B5181DC8B}" srcOrd="4" destOrd="0" presId="urn:microsoft.com/office/officeart/2008/layout/VerticalAccentList"/>
    <dgm:cxn modelId="{E1A74BD9-15AE-403C-9F87-686F9E76A5E0}" type="presParOf" srcId="{10D7692F-D293-43FC-B606-93222BCE8820}" destId="{647CC666-BC51-4B7B-BA28-558EE1769BA4}" srcOrd="5" destOrd="0" presId="urn:microsoft.com/office/officeart/2008/layout/VerticalAccentList"/>
    <dgm:cxn modelId="{7FEE7BEC-9BB6-4382-8CB0-48F1F77F9701}" type="presParOf" srcId="{10D7692F-D293-43FC-B606-93222BCE8820}" destId="{0B197B7E-307E-433B-86D5-D5D3769FB6F7}" srcOrd="6" destOrd="0" presId="urn:microsoft.com/office/officeart/2008/layout/VerticalAccentList"/>
    <dgm:cxn modelId="{B22E87C2-90D8-45A0-A0C0-51B68A6ED58A}" type="presParOf" srcId="{10D7692F-D293-43FC-B606-93222BCE8820}" destId="{9A42C085-90FA-4DA4-9495-A2196C23F89C}" srcOrd="7" destOrd="0" presId="urn:microsoft.com/office/officeart/2008/layout/VerticalAccentList"/>
    <dgm:cxn modelId="{78B061FC-CF4A-4EBB-B265-47F2773E7AFB}" type="presParOf" srcId="{72200982-AE8D-47BF-835C-6780E75BBF56}" destId="{509C8683-49E7-4865-B764-20C0B3CB8266}" srcOrd="2" destOrd="0" presId="urn:microsoft.com/office/officeart/2008/layout/VerticalAccentList"/>
    <dgm:cxn modelId="{91877C3D-1F23-4C39-908C-0FF84C3E89C2}" type="presParOf" srcId="{72200982-AE8D-47BF-835C-6780E75BBF56}" destId="{CD6E3D00-F63A-41D2-AFC3-4B5995C0C7B9}" srcOrd="3" destOrd="0" presId="urn:microsoft.com/office/officeart/2008/layout/VerticalAccentList"/>
    <dgm:cxn modelId="{61FF6316-2897-4FEA-A762-39C2672F1D1E}" type="presParOf" srcId="{CD6E3D00-F63A-41D2-AFC3-4B5995C0C7B9}" destId="{C721295D-06E5-427D-9B83-FC9F7D1EBFC4}" srcOrd="0" destOrd="0" presId="urn:microsoft.com/office/officeart/2008/layout/VerticalAccentList"/>
    <dgm:cxn modelId="{7CFEC7E6-9502-41D6-BA1D-8B8E6EE30A5E}" type="presParOf" srcId="{72200982-AE8D-47BF-835C-6780E75BBF56}" destId="{68AE68D5-100C-400E-9EC3-FE328BB79AAC}" srcOrd="4" destOrd="0" presId="urn:microsoft.com/office/officeart/2008/layout/VerticalAccentList"/>
    <dgm:cxn modelId="{AC457DD4-58DE-435E-AD13-3658BB641F72}" type="presParOf" srcId="{68AE68D5-100C-400E-9EC3-FE328BB79AAC}" destId="{C8A1DA59-0C7A-4139-9F67-08B503078FE8}" srcOrd="0" destOrd="0" presId="urn:microsoft.com/office/officeart/2008/layout/VerticalAccentList"/>
    <dgm:cxn modelId="{6BB22969-A0C4-46D4-9798-4C4B2A70084E}" type="presParOf" srcId="{68AE68D5-100C-400E-9EC3-FE328BB79AAC}" destId="{676FC2F3-8059-49C5-A876-55715E799E83}" srcOrd="1" destOrd="0" presId="urn:microsoft.com/office/officeart/2008/layout/VerticalAccentList"/>
    <dgm:cxn modelId="{C814D70D-F0B1-4451-892A-D57331BFDE1B}" type="presParOf" srcId="{68AE68D5-100C-400E-9EC3-FE328BB79AAC}" destId="{30D1C4A3-D8B3-4412-AB81-4CE04EE744D8}" srcOrd="2" destOrd="0" presId="urn:microsoft.com/office/officeart/2008/layout/VerticalAccentList"/>
    <dgm:cxn modelId="{390E07A1-DD86-4FFD-9200-6E022AF136BF}" type="presParOf" srcId="{68AE68D5-100C-400E-9EC3-FE328BB79AAC}" destId="{B66D0683-191F-45C7-9AAB-DB40DAC29A84}" srcOrd="3" destOrd="0" presId="urn:microsoft.com/office/officeart/2008/layout/VerticalAccentList"/>
    <dgm:cxn modelId="{23C3A3E9-67F2-44C0-AF0E-69374DC1995A}" type="presParOf" srcId="{68AE68D5-100C-400E-9EC3-FE328BB79AAC}" destId="{4459A29D-5C24-41A2-A34C-F195469CC5FF}" srcOrd="4" destOrd="0" presId="urn:microsoft.com/office/officeart/2008/layout/VerticalAccentList"/>
    <dgm:cxn modelId="{8CD33456-FAFC-41F6-8E9B-C0E516C1573D}" type="presParOf" srcId="{68AE68D5-100C-400E-9EC3-FE328BB79AAC}" destId="{AC40B70C-FFB9-43F5-AE76-F2D908FF18E3}" srcOrd="5" destOrd="0" presId="urn:microsoft.com/office/officeart/2008/layout/VerticalAccentList"/>
    <dgm:cxn modelId="{DDE78A5E-931F-4F5E-A139-8D5A1270287F}" type="presParOf" srcId="{68AE68D5-100C-400E-9EC3-FE328BB79AAC}" destId="{A03A4E98-1639-43A5-AB00-940F13A23EC0}" srcOrd="6" destOrd="0" presId="urn:microsoft.com/office/officeart/2008/layout/VerticalAccentList"/>
    <dgm:cxn modelId="{5B355F8B-7AF9-4878-A38C-7D2B591B5E7C}" type="presParOf" srcId="{68AE68D5-100C-400E-9EC3-FE328BB79AAC}" destId="{4F77828E-7267-4A19-9E49-6DF08ECD37B1}" srcOrd="7" destOrd="0" presId="urn:microsoft.com/office/officeart/2008/layout/VerticalAccentList"/>
    <dgm:cxn modelId="{BD458BEE-FC7B-49D2-978B-867793F74A0B}" type="presParOf" srcId="{72200982-AE8D-47BF-835C-6780E75BBF56}" destId="{53BC4836-4D01-4CEF-8AF5-73C67863B65F}" srcOrd="5" destOrd="0" presId="urn:microsoft.com/office/officeart/2008/layout/VerticalAccentList"/>
    <dgm:cxn modelId="{E5D71444-3BD7-4C4A-8155-C9DF036908CD}" type="presParOf" srcId="{72200982-AE8D-47BF-835C-6780E75BBF56}" destId="{A699802B-9095-411D-96D3-0D460CBACC3E}" srcOrd="6" destOrd="0" presId="urn:microsoft.com/office/officeart/2008/layout/VerticalAccentList"/>
    <dgm:cxn modelId="{5793408E-1C60-4A89-8D94-B87A98CFF095}" type="presParOf" srcId="{A699802B-9095-411D-96D3-0D460CBACC3E}" destId="{93D42D3C-C95D-4C38-B655-88F9D84A2262}" srcOrd="0" destOrd="0" presId="urn:microsoft.com/office/officeart/2008/layout/VerticalAccentList"/>
    <dgm:cxn modelId="{1ABB27E9-90AF-4C7A-9167-8F93AB075F41}" type="presParOf" srcId="{72200982-AE8D-47BF-835C-6780E75BBF56}" destId="{417ABBC6-DBC4-4402-8F1F-20ABFDB786DE}" srcOrd="7" destOrd="0" presId="urn:microsoft.com/office/officeart/2008/layout/VerticalAccentList"/>
    <dgm:cxn modelId="{5C33C615-69DA-4849-8455-1804D4121F9A}" type="presParOf" srcId="{417ABBC6-DBC4-4402-8F1F-20ABFDB786DE}" destId="{F5FFE98A-533B-40DC-91E3-4059F73D3061}" srcOrd="0" destOrd="0" presId="urn:microsoft.com/office/officeart/2008/layout/VerticalAccentList"/>
    <dgm:cxn modelId="{839B6FB4-B5D1-490E-A322-BEA7C9659E40}" type="presParOf" srcId="{417ABBC6-DBC4-4402-8F1F-20ABFDB786DE}" destId="{F5EDD584-5521-4772-8127-5892829698DB}" srcOrd="1" destOrd="0" presId="urn:microsoft.com/office/officeart/2008/layout/VerticalAccentList"/>
    <dgm:cxn modelId="{82032F89-5ACA-4F0F-8C3F-7184723195D3}" type="presParOf" srcId="{417ABBC6-DBC4-4402-8F1F-20ABFDB786DE}" destId="{8C4FAF1D-36E0-4652-A6AA-AB8CA242F57A}" srcOrd="2" destOrd="0" presId="urn:microsoft.com/office/officeart/2008/layout/VerticalAccentList"/>
    <dgm:cxn modelId="{9ADC6FC7-3D43-47B5-91E6-B75359BB8553}" type="presParOf" srcId="{417ABBC6-DBC4-4402-8F1F-20ABFDB786DE}" destId="{78072028-E724-4015-8D4C-633C2E68C678}" srcOrd="3" destOrd="0" presId="urn:microsoft.com/office/officeart/2008/layout/VerticalAccentList"/>
    <dgm:cxn modelId="{DC52D474-86D8-455F-9F08-7B144571F622}" type="presParOf" srcId="{417ABBC6-DBC4-4402-8F1F-20ABFDB786DE}" destId="{D05CDFB8-BC2F-4FE2-B0E1-686FD9BFFDFD}" srcOrd="4" destOrd="0" presId="urn:microsoft.com/office/officeart/2008/layout/VerticalAccentList"/>
    <dgm:cxn modelId="{CBC908B9-6F75-419D-AB2F-401982C7FCED}" type="presParOf" srcId="{417ABBC6-DBC4-4402-8F1F-20ABFDB786DE}" destId="{CE16ACAD-8477-41DD-9401-6CDDB59D12EB}" srcOrd="5" destOrd="0" presId="urn:microsoft.com/office/officeart/2008/layout/VerticalAccentList"/>
    <dgm:cxn modelId="{2A5C7407-AA9A-4E22-A8B0-70D281A87D2B}" type="presParOf" srcId="{417ABBC6-DBC4-4402-8F1F-20ABFDB786DE}" destId="{73FEE633-A770-4EA0-BD2A-B16630480754}" srcOrd="6" destOrd="0" presId="urn:microsoft.com/office/officeart/2008/layout/VerticalAccentList"/>
    <dgm:cxn modelId="{D5F9BED5-8D15-445A-93C9-01B999D977EE}" type="presParOf" srcId="{417ABBC6-DBC4-4402-8F1F-20ABFDB786DE}" destId="{3A2B5C08-84CE-4725-A677-815F2CD33F65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FD511E-68DC-40AB-830C-BC9F20820E31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EDDAF0C0-5D45-4B7F-A393-6897A5F1FD84}">
      <dgm:prSet phldrT="[Texto]"/>
      <dgm:spPr/>
      <dgm:t>
        <a:bodyPr/>
        <a:lstStyle/>
        <a:p>
          <a:r>
            <a:rPr lang="es-MX" dirty="0"/>
            <a:t>Nueva visión de lo rural (</a:t>
          </a:r>
          <a:r>
            <a:rPr lang="es-MX" dirty="0" err="1"/>
            <a:t>Lambi</a:t>
          </a:r>
          <a:r>
            <a:rPr lang="es-MX" dirty="0"/>
            <a:t> y Pérez, 2007)</a:t>
          </a:r>
        </a:p>
      </dgm:t>
    </dgm:pt>
    <dgm:pt modelId="{1DFF60A8-770C-4CFE-9495-80F226EAF1AA}" type="parTrans" cxnId="{C31B8DF8-9B3D-4DB7-A48E-234431D02004}">
      <dgm:prSet/>
      <dgm:spPr/>
      <dgm:t>
        <a:bodyPr/>
        <a:lstStyle/>
        <a:p>
          <a:endParaRPr lang="es-MX"/>
        </a:p>
      </dgm:t>
    </dgm:pt>
    <dgm:pt modelId="{C4EA532C-A5DE-4F0D-AC61-970B7A86CDD8}" type="sibTrans" cxnId="{C31B8DF8-9B3D-4DB7-A48E-234431D02004}">
      <dgm:prSet/>
      <dgm:spPr/>
      <dgm:t>
        <a:bodyPr/>
        <a:lstStyle/>
        <a:p>
          <a:endParaRPr lang="es-MX"/>
        </a:p>
      </dgm:t>
    </dgm:pt>
    <dgm:pt modelId="{762C56C2-1876-4382-A9EF-35F5124E580A}">
      <dgm:prSet phldrT="[Texto]"/>
      <dgm:spPr/>
      <dgm:t>
        <a:bodyPr/>
        <a:lstStyle/>
        <a:p>
          <a:r>
            <a:rPr lang="es-MX" dirty="0"/>
            <a:t>Cambio de estilos de vida</a:t>
          </a:r>
        </a:p>
      </dgm:t>
    </dgm:pt>
    <dgm:pt modelId="{9266CD27-4DC7-484E-BB30-20E6827DBCF2}" type="parTrans" cxnId="{FBC6E19B-5988-40B2-AA4B-04C638DAD377}">
      <dgm:prSet/>
      <dgm:spPr/>
      <dgm:t>
        <a:bodyPr/>
        <a:lstStyle/>
        <a:p>
          <a:endParaRPr lang="es-MX"/>
        </a:p>
      </dgm:t>
    </dgm:pt>
    <dgm:pt modelId="{B142E4A3-AD62-436E-835A-571DAD83BDAC}" type="sibTrans" cxnId="{FBC6E19B-5988-40B2-AA4B-04C638DAD377}">
      <dgm:prSet/>
      <dgm:spPr/>
      <dgm:t>
        <a:bodyPr/>
        <a:lstStyle/>
        <a:p>
          <a:endParaRPr lang="es-MX"/>
        </a:p>
      </dgm:t>
    </dgm:pt>
    <dgm:pt modelId="{1CB09770-29C2-4370-A476-57D019EE8915}">
      <dgm:prSet phldrT="[Texto]"/>
      <dgm:spPr/>
      <dgm:t>
        <a:bodyPr/>
        <a:lstStyle/>
        <a:p>
          <a:r>
            <a:rPr lang="es-MX" dirty="0"/>
            <a:t>Desagrarización o desruralización</a:t>
          </a:r>
        </a:p>
      </dgm:t>
    </dgm:pt>
    <dgm:pt modelId="{3E429CBF-A5BA-405B-A791-B8DA0F9AE420}" type="parTrans" cxnId="{A2EB48EB-332B-44C2-B4C2-CE914B49965F}">
      <dgm:prSet/>
      <dgm:spPr/>
      <dgm:t>
        <a:bodyPr/>
        <a:lstStyle/>
        <a:p>
          <a:endParaRPr lang="es-MX"/>
        </a:p>
      </dgm:t>
    </dgm:pt>
    <dgm:pt modelId="{EC0B46FE-C1FD-4493-8DD0-6F493DA5FF8B}" type="sibTrans" cxnId="{A2EB48EB-332B-44C2-B4C2-CE914B49965F}">
      <dgm:prSet/>
      <dgm:spPr/>
      <dgm:t>
        <a:bodyPr/>
        <a:lstStyle/>
        <a:p>
          <a:endParaRPr lang="es-MX"/>
        </a:p>
      </dgm:t>
    </dgm:pt>
    <dgm:pt modelId="{6A1FA282-1834-4C59-97BC-576323F6829C}" type="pres">
      <dgm:prSet presAssocID="{2BFD511E-68DC-40AB-830C-BC9F20820E31}" presName="Name0" presStyleCnt="0">
        <dgm:presLayoutVars>
          <dgm:dir/>
          <dgm:resizeHandles val="exact"/>
        </dgm:presLayoutVars>
      </dgm:prSet>
      <dgm:spPr/>
    </dgm:pt>
    <dgm:pt modelId="{6F8645C7-E961-4FD4-97D6-68B7ED95D063}" type="pres">
      <dgm:prSet presAssocID="{EDDAF0C0-5D45-4B7F-A393-6897A5F1FD84}" presName="node" presStyleLbl="node1" presStyleIdx="0" presStyleCnt="3" custLinFactNeighborY="-10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21540D-BA08-43B1-A3E5-99E02B69B974}" type="pres">
      <dgm:prSet presAssocID="{C4EA532C-A5DE-4F0D-AC61-970B7A86CDD8}" presName="sibTrans" presStyleLbl="sibTrans2D1" presStyleIdx="0" presStyleCnt="2" custScaleY="73771"/>
      <dgm:spPr/>
      <dgm:t>
        <a:bodyPr/>
        <a:lstStyle/>
        <a:p>
          <a:endParaRPr lang="es-ES"/>
        </a:p>
      </dgm:t>
    </dgm:pt>
    <dgm:pt modelId="{FE7E23E8-C217-4E0A-B6EA-1539F1BE8CD2}" type="pres">
      <dgm:prSet presAssocID="{C4EA532C-A5DE-4F0D-AC61-970B7A86CDD8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4192C42F-DA48-46C3-8C77-4A8591DD9E42}" type="pres">
      <dgm:prSet presAssocID="{762C56C2-1876-4382-A9EF-35F5124E580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49FB63-C37A-47EE-9532-45A6BA88296F}" type="pres">
      <dgm:prSet presAssocID="{B142E4A3-AD62-436E-835A-571DAD83BDAC}" presName="sibTrans" presStyleLbl="sibTrans2D1" presStyleIdx="1" presStyleCnt="2"/>
      <dgm:spPr/>
      <dgm:t>
        <a:bodyPr/>
        <a:lstStyle/>
        <a:p>
          <a:endParaRPr lang="es-ES"/>
        </a:p>
      </dgm:t>
    </dgm:pt>
    <dgm:pt modelId="{943E6E71-B262-48F6-88FE-A7D60796A2BA}" type="pres">
      <dgm:prSet presAssocID="{B142E4A3-AD62-436E-835A-571DAD83BDAC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CF2CB9AF-906E-4233-A35E-A4A6DF05E1BD}" type="pres">
      <dgm:prSet presAssocID="{1CB09770-29C2-4370-A476-57D019EE891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2EB48EB-332B-44C2-B4C2-CE914B49965F}" srcId="{2BFD511E-68DC-40AB-830C-BC9F20820E31}" destId="{1CB09770-29C2-4370-A476-57D019EE8915}" srcOrd="2" destOrd="0" parTransId="{3E429CBF-A5BA-405B-A791-B8DA0F9AE420}" sibTransId="{EC0B46FE-C1FD-4493-8DD0-6F493DA5FF8B}"/>
    <dgm:cxn modelId="{705E1B9C-A828-4A11-B8C2-7ED7FD7E298A}" type="presOf" srcId="{762C56C2-1876-4382-A9EF-35F5124E580A}" destId="{4192C42F-DA48-46C3-8C77-4A8591DD9E42}" srcOrd="0" destOrd="0" presId="urn:microsoft.com/office/officeart/2005/8/layout/process1"/>
    <dgm:cxn modelId="{C31B8DF8-9B3D-4DB7-A48E-234431D02004}" srcId="{2BFD511E-68DC-40AB-830C-BC9F20820E31}" destId="{EDDAF0C0-5D45-4B7F-A393-6897A5F1FD84}" srcOrd="0" destOrd="0" parTransId="{1DFF60A8-770C-4CFE-9495-80F226EAF1AA}" sibTransId="{C4EA532C-A5DE-4F0D-AC61-970B7A86CDD8}"/>
    <dgm:cxn modelId="{E6CF84C4-363E-47AA-8812-37A8FEA2674C}" type="presOf" srcId="{C4EA532C-A5DE-4F0D-AC61-970B7A86CDD8}" destId="{FE7E23E8-C217-4E0A-B6EA-1539F1BE8CD2}" srcOrd="1" destOrd="0" presId="urn:microsoft.com/office/officeart/2005/8/layout/process1"/>
    <dgm:cxn modelId="{1CFAA1E9-7F85-4F46-9141-2FA795D2F779}" type="presOf" srcId="{2BFD511E-68DC-40AB-830C-BC9F20820E31}" destId="{6A1FA282-1834-4C59-97BC-576323F6829C}" srcOrd="0" destOrd="0" presId="urn:microsoft.com/office/officeart/2005/8/layout/process1"/>
    <dgm:cxn modelId="{A16D02F8-94BF-4704-94A8-123368A6AD5A}" type="presOf" srcId="{1CB09770-29C2-4370-A476-57D019EE8915}" destId="{CF2CB9AF-906E-4233-A35E-A4A6DF05E1BD}" srcOrd="0" destOrd="0" presId="urn:microsoft.com/office/officeart/2005/8/layout/process1"/>
    <dgm:cxn modelId="{FBC6E19B-5988-40B2-AA4B-04C638DAD377}" srcId="{2BFD511E-68DC-40AB-830C-BC9F20820E31}" destId="{762C56C2-1876-4382-A9EF-35F5124E580A}" srcOrd="1" destOrd="0" parTransId="{9266CD27-4DC7-484E-BB30-20E6827DBCF2}" sibTransId="{B142E4A3-AD62-436E-835A-571DAD83BDAC}"/>
    <dgm:cxn modelId="{8BA27951-2016-4596-8A93-15E0214CD60C}" type="presOf" srcId="{B142E4A3-AD62-436E-835A-571DAD83BDAC}" destId="{9749FB63-C37A-47EE-9532-45A6BA88296F}" srcOrd="0" destOrd="0" presId="urn:microsoft.com/office/officeart/2005/8/layout/process1"/>
    <dgm:cxn modelId="{37AE591A-32C8-4FFB-B8A8-926E57E98F8F}" type="presOf" srcId="{B142E4A3-AD62-436E-835A-571DAD83BDAC}" destId="{943E6E71-B262-48F6-88FE-A7D60796A2BA}" srcOrd="1" destOrd="0" presId="urn:microsoft.com/office/officeart/2005/8/layout/process1"/>
    <dgm:cxn modelId="{CA8FDAD9-8305-47D7-8C5D-DEEB4BE2A8C4}" type="presOf" srcId="{C4EA532C-A5DE-4F0D-AC61-970B7A86CDD8}" destId="{1021540D-BA08-43B1-A3E5-99E02B69B974}" srcOrd="0" destOrd="0" presId="urn:microsoft.com/office/officeart/2005/8/layout/process1"/>
    <dgm:cxn modelId="{7DD14273-0E3D-4965-9187-9CDA0D93E431}" type="presOf" srcId="{EDDAF0C0-5D45-4B7F-A393-6897A5F1FD84}" destId="{6F8645C7-E961-4FD4-97D6-68B7ED95D063}" srcOrd="0" destOrd="0" presId="urn:microsoft.com/office/officeart/2005/8/layout/process1"/>
    <dgm:cxn modelId="{79B6FD0D-095E-4C31-BF02-9881C262318F}" type="presParOf" srcId="{6A1FA282-1834-4C59-97BC-576323F6829C}" destId="{6F8645C7-E961-4FD4-97D6-68B7ED95D063}" srcOrd="0" destOrd="0" presId="urn:microsoft.com/office/officeart/2005/8/layout/process1"/>
    <dgm:cxn modelId="{15BCA04E-BB84-4AB4-833F-BEDE68088100}" type="presParOf" srcId="{6A1FA282-1834-4C59-97BC-576323F6829C}" destId="{1021540D-BA08-43B1-A3E5-99E02B69B974}" srcOrd="1" destOrd="0" presId="urn:microsoft.com/office/officeart/2005/8/layout/process1"/>
    <dgm:cxn modelId="{7FF407E9-5D47-48F9-9DDE-E1011BB6E87D}" type="presParOf" srcId="{1021540D-BA08-43B1-A3E5-99E02B69B974}" destId="{FE7E23E8-C217-4E0A-B6EA-1539F1BE8CD2}" srcOrd="0" destOrd="0" presId="urn:microsoft.com/office/officeart/2005/8/layout/process1"/>
    <dgm:cxn modelId="{4AB3127E-1CD9-4B1B-AC34-03AFF61A81D8}" type="presParOf" srcId="{6A1FA282-1834-4C59-97BC-576323F6829C}" destId="{4192C42F-DA48-46C3-8C77-4A8591DD9E42}" srcOrd="2" destOrd="0" presId="urn:microsoft.com/office/officeart/2005/8/layout/process1"/>
    <dgm:cxn modelId="{AE9F10CE-666E-46BA-9061-FBA8011A9306}" type="presParOf" srcId="{6A1FA282-1834-4C59-97BC-576323F6829C}" destId="{9749FB63-C37A-47EE-9532-45A6BA88296F}" srcOrd="3" destOrd="0" presId="urn:microsoft.com/office/officeart/2005/8/layout/process1"/>
    <dgm:cxn modelId="{0D08FB96-AF02-45A7-82FF-1D1300328E41}" type="presParOf" srcId="{9749FB63-C37A-47EE-9532-45A6BA88296F}" destId="{943E6E71-B262-48F6-88FE-A7D60796A2BA}" srcOrd="0" destOrd="0" presId="urn:microsoft.com/office/officeart/2005/8/layout/process1"/>
    <dgm:cxn modelId="{A5AF8F25-60AA-4FA8-9DBD-86BC73B575CA}" type="presParOf" srcId="{6A1FA282-1834-4C59-97BC-576323F6829C}" destId="{CF2CB9AF-906E-4233-A35E-A4A6DF05E1B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8D4793-FA35-4C88-B843-42E5775E69D1}" type="doc">
      <dgm:prSet loTypeId="urn:microsoft.com/office/officeart/2005/8/layout/v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E60405EC-ED0E-4529-A53A-2A8BE04E1D84}">
      <dgm:prSet phldrT="[Texto]"/>
      <dgm:spPr/>
      <dgm:t>
        <a:bodyPr/>
        <a:lstStyle/>
        <a:p>
          <a:r>
            <a:rPr lang="es-ES_tradnl" dirty="0"/>
            <a:t>La agricultura sigue siendo una actividad importante aunque ya no la predominante.</a:t>
          </a:r>
          <a:endParaRPr lang="es-MX" dirty="0"/>
        </a:p>
      </dgm:t>
    </dgm:pt>
    <dgm:pt modelId="{B4868306-BB05-4497-8616-BBC1FF43717F}" type="parTrans" cxnId="{1C70CAC3-E9CD-4FAF-B553-E9B56AA76E7D}">
      <dgm:prSet/>
      <dgm:spPr/>
      <dgm:t>
        <a:bodyPr/>
        <a:lstStyle/>
        <a:p>
          <a:endParaRPr lang="es-MX"/>
        </a:p>
      </dgm:t>
    </dgm:pt>
    <dgm:pt modelId="{A83114AE-2575-416D-A701-D028328DAEB0}" type="sibTrans" cxnId="{1C70CAC3-E9CD-4FAF-B553-E9B56AA76E7D}">
      <dgm:prSet/>
      <dgm:spPr/>
      <dgm:t>
        <a:bodyPr/>
        <a:lstStyle/>
        <a:p>
          <a:endParaRPr lang="es-MX"/>
        </a:p>
      </dgm:t>
    </dgm:pt>
    <dgm:pt modelId="{C622F32E-5CD6-445D-B842-0C8395B017C9}">
      <dgm:prSet phldrT="[Texto]"/>
      <dgm:spPr/>
      <dgm:t>
        <a:bodyPr/>
        <a:lstStyle/>
        <a:p>
          <a:r>
            <a:rPr lang="es-ES_tradnl"/>
            <a:t>Se han dado diversos procesos políticos, económicos y sociales de tal complejidad que limitan las condiciones de vida semejantes a los espacios urbanos.</a:t>
          </a:r>
          <a:endParaRPr lang="es-MX" dirty="0"/>
        </a:p>
      </dgm:t>
    </dgm:pt>
    <dgm:pt modelId="{65643706-4902-4BDA-B9D6-0B02D4BA6470}" type="parTrans" cxnId="{DA2C1751-A15D-48DF-8E44-7A88E9C60010}">
      <dgm:prSet/>
      <dgm:spPr/>
      <dgm:t>
        <a:bodyPr/>
        <a:lstStyle/>
        <a:p>
          <a:endParaRPr lang="es-MX"/>
        </a:p>
      </dgm:t>
    </dgm:pt>
    <dgm:pt modelId="{4E706A7E-D556-4020-8DCA-45CA5785488A}" type="sibTrans" cxnId="{DA2C1751-A15D-48DF-8E44-7A88E9C60010}">
      <dgm:prSet/>
      <dgm:spPr/>
      <dgm:t>
        <a:bodyPr/>
        <a:lstStyle/>
        <a:p>
          <a:endParaRPr lang="es-MX"/>
        </a:p>
      </dgm:t>
    </dgm:pt>
    <dgm:pt modelId="{B6E912B5-5D66-4963-B37D-1D46F2925278}">
      <dgm:prSet phldrT="[Texto]"/>
      <dgm:spPr/>
      <dgm:t>
        <a:bodyPr/>
        <a:lstStyle/>
        <a:p>
          <a:r>
            <a:rPr lang="es-ES_tradnl" dirty="0"/>
            <a:t>El referente a la población rural se amplió, incluyendo en el calificativo de campesinos también a los mineros, pescadores, artesanos, empresarios agrícolas.</a:t>
          </a:r>
          <a:endParaRPr lang="es-MX" dirty="0"/>
        </a:p>
      </dgm:t>
    </dgm:pt>
    <dgm:pt modelId="{A9723D9B-46BF-4126-8A6B-05F7C55F2510}" type="parTrans" cxnId="{A6BB1476-F8A9-4C80-B1AA-C7A09357515C}">
      <dgm:prSet/>
      <dgm:spPr/>
      <dgm:t>
        <a:bodyPr/>
        <a:lstStyle/>
        <a:p>
          <a:endParaRPr lang="es-MX"/>
        </a:p>
      </dgm:t>
    </dgm:pt>
    <dgm:pt modelId="{FFC08D8D-4B18-4808-953B-66626F307827}" type="sibTrans" cxnId="{A6BB1476-F8A9-4C80-B1AA-C7A09357515C}">
      <dgm:prSet/>
      <dgm:spPr/>
      <dgm:t>
        <a:bodyPr/>
        <a:lstStyle/>
        <a:p>
          <a:endParaRPr lang="es-MX"/>
        </a:p>
      </dgm:t>
    </dgm:pt>
    <dgm:pt modelId="{7FB524DF-9081-41E6-A125-B2ECB16B1850}">
      <dgm:prSet phldrT="[Texto]"/>
      <dgm:spPr/>
      <dgm:t>
        <a:bodyPr/>
        <a:lstStyle/>
        <a:p>
          <a:r>
            <a:rPr lang="es-ES_tradnl" dirty="0"/>
            <a:t>Se da un mayor reconocimiento a los grupos étnicos. </a:t>
          </a:r>
          <a:endParaRPr lang="es-MX" dirty="0"/>
        </a:p>
      </dgm:t>
    </dgm:pt>
    <dgm:pt modelId="{DC6EEB90-0B2E-4250-A844-77F82E0EE00A}" type="parTrans" cxnId="{B26660A7-58E7-438A-BDA3-4E8BD3B00FBC}">
      <dgm:prSet/>
      <dgm:spPr/>
      <dgm:t>
        <a:bodyPr/>
        <a:lstStyle/>
        <a:p>
          <a:endParaRPr lang="es-MX"/>
        </a:p>
      </dgm:t>
    </dgm:pt>
    <dgm:pt modelId="{892C5722-FD15-42D8-A349-59DB2783C93C}" type="sibTrans" cxnId="{B26660A7-58E7-438A-BDA3-4E8BD3B00FBC}">
      <dgm:prSet/>
      <dgm:spPr/>
      <dgm:t>
        <a:bodyPr/>
        <a:lstStyle/>
        <a:p>
          <a:endParaRPr lang="es-MX"/>
        </a:p>
      </dgm:t>
    </dgm:pt>
    <dgm:pt modelId="{C5EA691F-36FA-451A-98BA-207342B189EC}">
      <dgm:prSet phldrT="[Texto]"/>
      <dgm:spPr/>
      <dgm:t>
        <a:bodyPr/>
        <a:lstStyle/>
        <a:p>
          <a:r>
            <a:rPr lang="es-ES_tradnl" dirty="0" smtClean="0"/>
            <a:t>Se </a:t>
          </a:r>
          <a:r>
            <a:rPr lang="es-ES_tradnl" dirty="0"/>
            <a:t>pone un mayor énfasis en el concepto de la pluriactividad rural.</a:t>
          </a:r>
          <a:endParaRPr lang="es-MX" dirty="0"/>
        </a:p>
      </dgm:t>
    </dgm:pt>
    <dgm:pt modelId="{53222C24-FC43-4B4C-831A-2B37D2520A27}" type="parTrans" cxnId="{F101A761-B6B2-4099-ABC4-DE48F04F23AB}">
      <dgm:prSet/>
      <dgm:spPr/>
      <dgm:t>
        <a:bodyPr/>
        <a:lstStyle/>
        <a:p>
          <a:endParaRPr lang="es-MX"/>
        </a:p>
      </dgm:t>
    </dgm:pt>
    <dgm:pt modelId="{6155B154-9471-4DB9-B00F-08029B66EADD}" type="sibTrans" cxnId="{F101A761-B6B2-4099-ABC4-DE48F04F23AB}">
      <dgm:prSet/>
      <dgm:spPr/>
      <dgm:t>
        <a:bodyPr/>
        <a:lstStyle/>
        <a:p>
          <a:endParaRPr lang="es-MX"/>
        </a:p>
      </dgm:t>
    </dgm:pt>
    <dgm:pt modelId="{3A5C5C51-BF4F-49FC-B07F-787C47E677B5}">
      <dgm:prSet phldrT="[Texto]"/>
      <dgm:spPr/>
      <dgm:t>
        <a:bodyPr/>
        <a:lstStyle/>
        <a:p>
          <a:r>
            <a:rPr lang="es-ES_tradnl" dirty="0"/>
            <a:t>Se busca la equidad de género, con una mayor participación de las mujeres en las actividades productivas.</a:t>
          </a:r>
          <a:endParaRPr lang="es-MX" dirty="0"/>
        </a:p>
      </dgm:t>
    </dgm:pt>
    <dgm:pt modelId="{5CE30E5D-CFE7-4294-8899-709A32610162}" type="parTrans" cxnId="{C28FDF1A-0BCE-4E6B-BB7A-0E7748CD3E6E}">
      <dgm:prSet/>
      <dgm:spPr/>
      <dgm:t>
        <a:bodyPr/>
        <a:lstStyle/>
        <a:p>
          <a:endParaRPr lang="es-MX"/>
        </a:p>
      </dgm:t>
    </dgm:pt>
    <dgm:pt modelId="{70178543-9E84-492B-840C-7ABE9CB28B9A}" type="sibTrans" cxnId="{C28FDF1A-0BCE-4E6B-BB7A-0E7748CD3E6E}">
      <dgm:prSet/>
      <dgm:spPr/>
      <dgm:t>
        <a:bodyPr/>
        <a:lstStyle/>
        <a:p>
          <a:endParaRPr lang="es-MX"/>
        </a:p>
      </dgm:t>
    </dgm:pt>
    <dgm:pt modelId="{38AC9225-ED35-45BE-B6C5-787A8A6BDBB5}" type="pres">
      <dgm:prSet presAssocID="{358D4793-FA35-4C88-B843-42E5775E69D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3DFAF11-3DCF-4882-BE5E-F7E31B191417}" type="pres">
      <dgm:prSet presAssocID="{E60405EC-ED0E-4529-A53A-2A8BE04E1D84}" presName="composite" presStyleCnt="0"/>
      <dgm:spPr/>
    </dgm:pt>
    <dgm:pt modelId="{7C590108-6F27-4C89-969C-7F466EB995DC}" type="pres">
      <dgm:prSet presAssocID="{E60405EC-ED0E-4529-A53A-2A8BE04E1D84}" presName="imgShp" presStyleLbl="fgImgPlace1" presStyleIdx="0" presStyleCnt="6"/>
      <dgm:spPr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</dgm:spPr>
      <dgm:t>
        <a:bodyPr/>
        <a:lstStyle/>
        <a:p>
          <a:endParaRPr lang="es-ES"/>
        </a:p>
      </dgm:t>
    </dgm:pt>
    <dgm:pt modelId="{49A681AC-7BD8-4E64-8A07-1833D1B2F991}" type="pres">
      <dgm:prSet presAssocID="{E60405EC-ED0E-4529-A53A-2A8BE04E1D84}" presName="txShp" presStyleLbl="node1" presStyleIdx="0" presStyleCnt="6" custLinFactNeighborY="20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D43E70-6EC8-4A2F-9C91-BF5B81CF6FC3}" type="pres">
      <dgm:prSet presAssocID="{A83114AE-2575-416D-A701-D028328DAEB0}" presName="spacing" presStyleCnt="0"/>
      <dgm:spPr/>
    </dgm:pt>
    <dgm:pt modelId="{587C6EA2-FCDD-4517-80A3-C9EA23CE2A1A}" type="pres">
      <dgm:prSet presAssocID="{C622F32E-5CD6-445D-B842-0C8395B017C9}" presName="composite" presStyleCnt="0"/>
      <dgm:spPr/>
    </dgm:pt>
    <dgm:pt modelId="{F93B7F79-8539-4CD4-AD25-4DD4050AE93B}" type="pres">
      <dgm:prSet presAssocID="{C622F32E-5CD6-445D-B842-0C8395B017C9}" presName="imgShp" presStyleLbl="fgImgPlace1" presStyleIdx="1" presStyleCnt="6"/>
      <dgm:spPr>
        <a:blipFill rotWithShape="1">
          <a:blip xmlns:r="http://schemas.openxmlformats.org/officeDocument/2006/relationships" r:embed="rId2"/>
          <a:srcRect/>
          <a:stretch>
            <a:fillRect l="-24000" r="-24000"/>
          </a:stretch>
        </a:blipFill>
      </dgm:spPr>
      <dgm:t>
        <a:bodyPr/>
        <a:lstStyle/>
        <a:p>
          <a:endParaRPr lang="es-ES"/>
        </a:p>
      </dgm:t>
    </dgm:pt>
    <dgm:pt modelId="{4FF7BCA2-A510-49BF-B4A4-6D2BFCFE1836}" type="pres">
      <dgm:prSet presAssocID="{C622F32E-5CD6-445D-B842-0C8395B017C9}" presName="txShp" presStyleLbl="node1" presStyleIdx="1" presStyleCnt="6" custLinFactNeighborX="145" custLinFactNeighborY="-37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59697F-40C3-42DB-A30D-74A2EA2C6D1F}" type="pres">
      <dgm:prSet presAssocID="{4E706A7E-D556-4020-8DCA-45CA5785488A}" presName="spacing" presStyleCnt="0"/>
      <dgm:spPr/>
    </dgm:pt>
    <dgm:pt modelId="{1370C613-C276-4138-8287-36B562B43841}" type="pres">
      <dgm:prSet presAssocID="{B6E912B5-5D66-4963-B37D-1D46F2925278}" presName="composite" presStyleCnt="0"/>
      <dgm:spPr/>
    </dgm:pt>
    <dgm:pt modelId="{8BF937AD-F813-444A-941C-1C03FCD79CAB}" type="pres">
      <dgm:prSet presAssocID="{B6E912B5-5D66-4963-B37D-1D46F2925278}" presName="imgShp" presStyleLbl="fgImgPlace1" presStyleIdx="2" presStyleCnt="6"/>
      <dgm:spPr>
        <a:blipFill rotWithShape="1">
          <a:blip xmlns:r="http://schemas.openxmlformats.org/officeDocument/2006/relationships" r:embed="rId3"/>
          <a:srcRect/>
          <a:stretch>
            <a:fillRect l="-33000" r="-33000"/>
          </a:stretch>
        </a:blipFill>
      </dgm:spPr>
      <dgm:t>
        <a:bodyPr/>
        <a:lstStyle/>
        <a:p>
          <a:endParaRPr lang="es-ES"/>
        </a:p>
      </dgm:t>
    </dgm:pt>
    <dgm:pt modelId="{6A25D3FC-3613-4248-BB36-B5BE5ECF8C29}" type="pres">
      <dgm:prSet presAssocID="{B6E912B5-5D66-4963-B37D-1D46F2925278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F0F50B-A55D-47EB-B705-410FC7ACF9EF}" type="pres">
      <dgm:prSet presAssocID="{FFC08D8D-4B18-4808-953B-66626F307827}" presName="spacing" presStyleCnt="0"/>
      <dgm:spPr/>
    </dgm:pt>
    <dgm:pt modelId="{3E4D9000-5E55-48F4-BE17-CD5BD14D3E4B}" type="pres">
      <dgm:prSet presAssocID="{7FB524DF-9081-41E6-A125-B2ECB16B1850}" presName="composite" presStyleCnt="0"/>
      <dgm:spPr/>
    </dgm:pt>
    <dgm:pt modelId="{5E78DB64-B0DE-45C5-BCD6-3E97EE51C240}" type="pres">
      <dgm:prSet presAssocID="{7FB524DF-9081-41E6-A125-B2ECB16B1850}" presName="imgShp" presStyleLbl="fgImgPlace1" presStyleIdx="3" presStyleCnt="6"/>
      <dgm:spPr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</dgm:spPr>
      <dgm:t>
        <a:bodyPr/>
        <a:lstStyle/>
        <a:p>
          <a:endParaRPr lang="es-ES"/>
        </a:p>
      </dgm:t>
    </dgm:pt>
    <dgm:pt modelId="{1BA68747-2A13-4964-80C2-B0BBB5E5DB42}" type="pres">
      <dgm:prSet presAssocID="{7FB524DF-9081-41E6-A125-B2ECB16B1850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468A0B-980D-47FF-93DE-4EEFBEC34609}" type="pres">
      <dgm:prSet presAssocID="{892C5722-FD15-42D8-A349-59DB2783C93C}" presName="spacing" presStyleCnt="0"/>
      <dgm:spPr/>
    </dgm:pt>
    <dgm:pt modelId="{2810BD9A-40F7-489D-93C2-56C0FE4111E1}" type="pres">
      <dgm:prSet presAssocID="{3A5C5C51-BF4F-49FC-B07F-787C47E677B5}" presName="composite" presStyleCnt="0"/>
      <dgm:spPr/>
    </dgm:pt>
    <dgm:pt modelId="{E7977158-5AFE-42D5-AD52-57154F308492}" type="pres">
      <dgm:prSet presAssocID="{3A5C5C51-BF4F-49FC-B07F-787C47E677B5}" presName="imgShp" presStyleLbl="fgImgPlace1" presStyleIdx="4" presStyleCnt="6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1B515812-AF62-4939-81AC-07F4437E93D9}" type="pres">
      <dgm:prSet presAssocID="{3A5C5C51-BF4F-49FC-B07F-787C47E677B5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78639F-DD47-476E-A20F-954398415B75}" type="pres">
      <dgm:prSet presAssocID="{70178543-9E84-492B-840C-7ABE9CB28B9A}" presName="spacing" presStyleCnt="0"/>
      <dgm:spPr/>
    </dgm:pt>
    <dgm:pt modelId="{B5E933CA-D235-4941-8EA0-5FF7182A1F8D}" type="pres">
      <dgm:prSet presAssocID="{C5EA691F-36FA-451A-98BA-207342B189EC}" presName="composite" presStyleCnt="0"/>
      <dgm:spPr/>
    </dgm:pt>
    <dgm:pt modelId="{5C909677-BAC5-448A-8E33-5A5D93E8AF64}" type="pres">
      <dgm:prSet presAssocID="{C5EA691F-36FA-451A-98BA-207342B189EC}" presName="imgShp" presStyleLbl="fgImgPlace1" presStyleIdx="5" presStyleCnt="6"/>
      <dgm:spPr>
        <a:blipFill rotWithShape="1">
          <a:blip xmlns:r="http://schemas.openxmlformats.org/officeDocument/2006/relationships" r:embed="rId6"/>
          <a:srcRect/>
          <a:stretch>
            <a:fillRect l="-17000" r="-17000"/>
          </a:stretch>
        </a:blipFill>
      </dgm:spPr>
      <dgm:t>
        <a:bodyPr/>
        <a:lstStyle/>
        <a:p>
          <a:endParaRPr lang="es-ES"/>
        </a:p>
      </dgm:t>
    </dgm:pt>
    <dgm:pt modelId="{93EA1580-6EF6-4157-9659-65B025D48A5F}" type="pres">
      <dgm:prSet presAssocID="{C5EA691F-36FA-451A-98BA-207342B189EC}" presName="txShp" presStyleLbl="node1" presStyleIdx="5" presStyleCnt="6" custLinFactNeighborY="41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8C3EE9-772C-4712-BA78-6C90ABA119F2}" type="presOf" srcId="{C5EA691F-36FA-451A-98BA-207342B189EC}" destId="{93EA1580-6EF6-4157-9659-65B025D48A5F}" srcOrd="0" destOrd="0" presId="urn:microsoft.com/office/officeart/2005/8/layout/vList3"/>
    <dgm:cxn modelId="{C1A9D692-C529-4B56-9EC4-980530E8AD67}" type="presOf" srcId="{358D4793-FA35-4C88-B843-42E5775E69D1}" destId="{38AC9225-ED35-45BE-B6C5-787A8A6BDBB5}" srcOrd="0" destOrd="0" presId="urn:microsoft.com/office/officeart/2005/8/layout/vList3"/>
    <dgm:cxn modelId="{FD8ECC1B-4BEC-4F3B-885C-F8BFAF9FAC22}" type="presOf" srcId="{7FB524DF-9081-41E6-A125-B2ECB16B1850}" destId="{1BA68747-2A13-4964-80C2-B0BBB5E5DB42}" srcOrd="0" destOrd="0" presId="urn:microsoft.com/office/officeart/2005/8/layout/vList3"/>
    <dgm:cxn modelId="{A6BB1476-F8A9-4C80-B1AA-C7A09357515C}" srcId="{358D4793-FA35-4C88-B843-42E5775E69D1}" destId="{B6E912B5-5D66-4963-B37D-1D46F2925278}" srcOrd="2" destOrd="0" parTransId="{A9723D9B-46BF-4126-8A6B-05F7C55F2510}" sibTransId="{FFC08D8D-4B18-4808-953B-66626F307827}"/>
    <dgm:cxn modelId="{DA2C1751-A15D-48DF-8E44-7A88E9C60010}" srcId="{358D4793-FA35-4C88-B843-42E5775E69D1}" destId="{C622F32E-5CD6-445D-B842-0C8395B017C9}" srcOrd="1" destOrd="0" parTransId="{65643706-4902-4BDA-B9D6-0B02D4BA6470}" sibTransId="{4E706A7E-D556-4020-8DCA-45CA5785488A}"/>
    <dgm:cxn modelId="{1C70CAC3-E9CD-4FAF-B553-E9B56AA76E7D}" srcId="{358D4793-FA35-4C88-B843-42E5775E69D1}" destId="{E60405EC-ED0E-4529-A53A-2A8BE04E1D84}" srcOrd="0" destOrd="0" parTransId="{B4868306-BB05-4497-8616-BBC1FF43717F}" sibTransId="{A83114AE-2575-416D-A701-D028328DAEB0}"/>
    <dgm:cxn modelId="{752BAE60-9755-4FAE-BEBE-9720E20832F6}" type="presOf" srcId="{B6E912B5-5D66-4963-B37D-1D46F2925278}" destId="{6A25D3FC-3613-4248-BB36-B5BE5ECF8C29}" srcOrd="0" destOrd="0" presId="urn:microsoft.com/office/officeart/2005/8/layout/vList3"/>
    <dgm:cxn modelId="{C28FDF1A-0BCE-4E6B-BB7A-0E7748CD3E6E}" srcId="{358D4793-FA35-4C88-B843-42E5775E69D1}" destId="{3A5C5C51-BF4F-49FC-B07F-787C47E677B5}" srcOrd="4" destOrd="0" parTransId="{5CE30E5D-CFE7-4294-8899-709A32610162}" sibTransId="{70178543-9E84-492B-840C-7ABE9CB28B9A}"/>
    <dgm:cxn modelId="{4E09AD8F-50B9-4B61-B44C-4A9B598A6488}" type="presOf" srcId="{C622F32E-5CD6-445D-B842-0C8395B017C9}" destId="{4FF7BCA2-A510-49BF-B4A4-6D2BFCFE1836}" srcOrd="0" destOrd="0" presId="urn:microsoft.com/office/officeart/2005/8/layout/vList3"/>
    <dgm:cxn modelId="{F101A761-B6B2-4099-ABC4-DE48F04F23AB}" srcId="{358D4793-FA35-4C88-B843-42E5775E69D1}" destId="{C5EA691F-36FA-451A-98BA-207342B189EC}" srcOrd="5" destOrd="0" parTransId="{53222C24-FC43-4B4C-831A-2B37D2520A27}" sibTransId="{6155B154-9471-4DB9-B00F-08029B66EADD}"/>
    <dgm:cxn modelId="{B26660A7-58E7-438A-BDA3-4E8BD3B00FBC}" srcId="{358D4793-FA35-4C88-B843-42E5775E69D1}" destId="{7FB524DF-9081-41E6-A125-B2ECB16B1850}" srcOrd="3" destOrd="0" parTransId="{DC6EEB90-0B2E-4250-A844-77F82E0EE00A}" sibTransId="{892C5722-FD15-42D8-A349-59DB2783C93C}"/>
    <dgm:cxn modelId="{C44F17AC-C77D-493F-972A-69BABA8C17C9}" type="presOf" srcId="{E60405EC-ED0E-4529-A53A-2A8BE04E1D84}" destId="{49A681AC-7BD8-4E64-8A07-1833D1B2F991}" srcOrd="0" destOrd="0" presId="urn:microsoft.com/office/officeart/2005/8/layout/vList3"/>
    <dgm:cxn modelId="{D4B5E7B5-B58A-4976-A540-E1F7C802D92A}" type="presOf" srcId="{3A5C5C51-BF4F-49FC-B07F-787C47E677B5}" destId="{1B515812-AF62-4939-81AC-07F4437E93D9}" srcOrd="0" destOrd="0" presId="urn:microsoft.com/office/officeart/2005/8/layout/vList3"/>
    <dgm:cxn modelId="{09167443-2671-44FD-A86B-328E38C8C1D4}" type="presParOf" srcId="{38AC9225-ED35-45BE-B6C5-787A8A6BDBB5}" destId="{C3DFAF11-3DCF-4882-BE5E-F7E31B191417}" srcOrd="0" destOrd="0" presId="urn:microsoft.com/office/officeart/2005/8/layout/vList3"/>
    <dgm:cxn modelId="{95A379C0-F537-4CBD-965C-30154ED295AC}" type="presParOf" srcId="{C3DFAF11-3DCF-4882-BE5E-F7E31B191417}" destId="{7C590108-6F27-4C89-969C-7F466EB995DC}" srcOrd="0" destOrd="0" presId="urn:microsoft.com/office/officeart/2005/8/layout/vList3"/>
    <dgm:cxn modelId="{081E3A38-B460-4E91-9D47-5B8911E9B5A6}" type="presParOf" srcId="{C3DFAF11-3DCF-4882-BE5E-F7E31B191417}" destId="{49A681AC-7BD8-4E64-8A07-1833D1B2F991}" srcOrd="1" destOrd="0" presId="urn:microsoft.com/office/officeart/2005/8/layout/vList3"/>
    <dgm:cxn modelId="{39FDAD80-2125-43D8-9567-29A202048237}" type="presParOf" srcId="{38AC9225-ED35-45BE-B6C5-787A8A6BDBB5}" destId="{83D43E70-6EC8-4A2F-9C91-BF5B81CF6FC3}" srcOrd="1" destOrd="0" presId="urn:microsoft.com/office/officeart/2005/8/layout/vList3"/>
    <dgm:cxn modelId="{9D817F84-834D-43C7-9E96-C29748AC6F1B}" type="presParOf" srcId="{38AC9225-ED35-45BE-B6C5-787A8A6BDBB5}" destId="{587C6EA2-FCDD-4517-80A3-C9EA23CE2A1A}" srcOrd="2" destOrd="0" presId="urn:microsoft.com/office/officeart/2005/8/layout/vList3"/>
    <dgm:cxn modelId="{CBEC79C8-AD03-4530-B6D9-73F5BA240F58}" type="presParOf" srcId="{587C6EA2-FCDD-4517-80A3-C9EA23CE2A1A}" destId="{F93B7F79-8539-4CD4-AD25-4DD4050AE93B}" srcOrd="0" destOrd="0" presId="urn:microsoft.com/office/officeart/2005/8/layout/vList3"/>
    <dgm:cxn modelId="{DD92E923-332B-4E66-8860-0514541CB7AC}" type="presParOf" srcId="{587C6EA2-FCDD-4517-80A3-C9EA23CE2A1A}" destId="{4FF7BCA2-A510-49BF-B4A4-6D2BFCFE1836}" srcOrd="1" destOrd="0" presId="urn:microsoft.com/office/officeart/2005/8/layout/vList3"/>
    <dgm:cxn modelId="{E28351D1-A717-4D01-8B7C-5FA2D1833448}" type="presParOf" srcId="{38AC9225-ED35-45BE-B6C5-787A8A6BDBB5}" destId="{5859697F-40C3-42DB-A30D-74A2EA2C6D1F}" srcOrd="3" destOrd="0" presId="urn:microsoft.com/office/officeart/2005/8/layout/vList3"/>
    <dgm:cxn modelId="{ED5D2643-9430-4D4F-BD31-7738D6C85D72}" type="presParOf" srcId="{38AC9225-ED35-45BE-B6C5-787A8A6BDBB5}" destId="{1370C613-C276-4138-8287-36B562B43841}" srcOrd="4" destOrd="0" presId="urn:microsoft.com/office/officeart/2005/8/layout/vList3"/>
    <dgm:cxn modelId="{D72281B1-9A8B-4987-B0E4-A904E51793AD}" type="presParOf" srcId="{1370C613-C276-4138-8287-36B562B43841}" destId="{8BF937AD-F813-444A-941C-1C03FCD79CAB}" srcOrd="0" destOrd="0" presId="urn:microsoft.com/office/officeart/2005/8/layout/vList3"/>
    <dgm:cxn modelId="{3B659426-A5D4-4E5B-AE10-C6059ED531A8}" type="presParOf" srcId="{1370C613-C276-4138-8287-36B562B43841}" destId="{6A25D3FC-3613-4248-BB36-B5BE5ECF8C29}" srcOrd="1" destOrd="0" presId="urn:microsoft.com/office/officeart/2005/8/layout/vList3"/>
    <dgm:cxn modelId="{FE40E988-6573-40FB-B247-AD516CADD555}" type="presParOf" srcId="{38AC9225-ED35-45BE-B6C5-787A8A6BDBB5}" destId="{02F0F50B-A55D-47EB-B705-410FC7ACF9EF}" srcOrd="5" destOrd="0" presId="urn:microsoft.com/office/officeart/2005/8/layout/vList3"/>
    <dgm:cxn modelId="{88C7E43D-9FC2-4B8B-95D5-AD19CD27A1B1}" type="presParOf" srcId="{38AC9225-ED35-45BE-B6C5-787A8A6BDBB5}" destId="{3E4D9000-5E55-48F4-BE17-CD5BD14D3E4B}" srcOrd="6" destOrd="0" presId="urn:microsoft.com/office/officeart/2005/8/layout/vList3"/>
    <dgm:cxn modelId="{71C05EC8-2E5D-4304-9509-7CB2CE209271}" type="presParOf" srcId="{3E4D9000-5E55-48F4-BE17-CD5BD14D3E4B}" destId="{5E78DB64-B0DE-45C5-BCD6-3E97EE51C240}" srcOrd="0" destOrd="0" presId="urn:microsoft.com/office/officeart/2005/8/layout/vList3"/>
    <dgm:cxn modelId="{77191851-0B2A-4298-ADC3-C71834E9860C}" type="presParOf" srcId="{3E4D9000-5E55-48F4-BE17-CD5BD14D3E4B}" destId="{1BA68747-2A13-4964-80C2-B0BBB5E5DB42}" srcOrd="1" destOrd="0" presId="urn:microsoft.com/office/officeart/2005/8/layout/vList3"/>
    <dgm:cxn modelId="{AC61D398-DDBB-41F6-B68B-7B6BC60D6F1C}" type="presParOf" srcId="{38AC9225-ED35-45BE-B6C5-787A8A6BDBB5}" destId="{46468A0B-980D-47FF-93DE-4EEFBEC34609}" srcOrd="7" destOrd="0" presId="urn:microsoft.com/office/officeart/2005/8/layout/vList3"/>
    <dgm:cxn modelId="{92290CC8-C26B-4CE9-9C60-27677E61086D}" type="presParOf" srcId="{38AC9225-ED35-45BE-B6C5-787A8A6BDBB5}" destId="{2810BD9A-40F7-489D-93C2-56C0FE4111E1}" srcOrd="8" destOrd="0" presId="urn:microsoft.com/office/officeart/2005/8/layout/vList3"/>
    <dgm:cxn modelId="{64C92E27-64CF-4949-BA7E-A9CA162BC4A3}" type="presParOf" srcId="{2810BD9A-40F7-489D-93C2-56C0FE4111E1}" destId="{E7977158-5AFE-42D5-AD52-57154F308492}" srcOrd="0" destOrd="0" presId="urn:microsoft.com/office/officeart/2005/8/layout/vList3"/>
    <dgm:cxn modelId="{E10927A9-8C1A-4A54-AF3C-B81CABBC4477}" type="presParOf" srcId="{2810BD9A-40F7-489D-93C2-56C0FE4111E1}" destId="{1B515812-AF62-4939-81AC-07F4437E93D9}" srcOrd="1" destOrd="0" presId="urn:microsoft.com/office/officeart/2005/8/layout/vList3"/>
    <dgm:cxn modelId="{BB8317EC-9CD5-422A-B4F0-E12392019F5A}" type="presParOf" srcId="{38AC9225-ED35-45BE-B6C5-787A8A6BDBB5}" destId="{9778639F-DD47-476E-A20F-954398415B75}" srcOrd="9" destOrd="0" presId="urn:microsoft.com/office/officeart/2005/8/layout/vList3"/>
    <dgm:cxn modelId="{40BEF406-E194-4EDC-88B5-0745413235B1}" type="presParOf" srcId="{38AC9225-ED35-45BE-B6C5-787A8A6BDBB5}" destId="{B5E933CA-D235-4941-8EA0-5FF7182A1F8D}" srcOrd="10" destOrd="0" presId="urn:microsoft.com/office/officeart/2005/8/layout/vList3"/>
    <dgm:cxn modelId="{EF3A105D-CCD4-414A-912C-FD4C4470891A}" type="presParOf" srcId="{B5E933CA-D235-4941-8EA0-5FF7182A1F8D}" destId="{5C909677-BAC5-448A-8E33-5A5D93E8AF64}" srcOrd="0" destOrd="0" presId="urn:microsoft.com/office/officeart/2005/8/layout/vList3"/>
    <dgm:cxn modelId="{0F79FCB9-2C20-43A0-9718-6C2B6486EAB6}" type="presParOf" srcId="{B5E933CA-D235-4941-8EA0-5FF7182A1F8D}" destId="{93EA1580-6EF6-4157-9659-65B025D48A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9E73FA-20AC-4A25-810B-57AD6444633E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E429054A-7DB8-4F5A-BA84-67D6DE44EB97}">
      <dgm:prSet phldrT="[Texto]"/>
      <dgm:spPr/>
      <dgm:t>
        <a:bodyPr/>
        <a:lstStyle/>
        <a:p>
          <a:r>
            <a:rPr lang="es-MX" dirty="0" smtClean="0"/>
            <a:t>NUEVA RURALIDAD</a:t>
          </a:r>
        </a:p>
        <a:p>
          <a:r>
            <a:rPr lang="es-MX" dirty="0" smtClean="0"/>
            <a:t>Comunitaria</a:t>
          </a:r>
          <a:endParaRPr lang="es-MX" dirty="0"/>
        </a:p>
      </dgm:t>
    </dgm:pt>
    <dgm:pt modelId="{E5621B66-5CF7-4303-903B-C572A9B47F8F}" type="parTrans" cxnId="{28954FED-FD17-47E2-8874-9A3FD3147937}">
      <dgm:prSet/>
      <dgm:spPr/>
      <dgm:t>
        <a:bodyPr/>
        <a:lstStyle/>
        <a:p>
          <a:endParaRPr lang="es-MX"/>
        </a:p>
      </dgm:t>
    </dgm:pt>
    <dgm:pt modelId="{19C3C144-53BA-4213-BC05-FE7505D1C78B}" type="sibTrans" cxnId="{28954FED-FD17-47E2-8874-9A3FD3147937}">
      <dgm:prSet/>
      <dgm:spPr/>
      <dgm:t>
        <a:bodyPr/>
        <a:lstStyle/>
        <a:p>
          <a:endParaRPr lang="es-MX"/>
        </a:p>
      </dgm:t>
    </dgm:pt>
    <dgm:pt modelId="{F3313013-72F6-4E7B-82C0-7A3F4CD6D0DD}">
      <dgm:prSet custT="1"/>
      <dgm:spPr/>
      <dgm:t>
        <a:bodyPr/>
        <a:lstStyle/>
        <a:p>
          <a:pPr algn="just"/>
          <a:r>
            <a:rPr lang="es-ES" sz="2000" b="0" dirty="0">
              <a:solidFill>
                <a:schemeClr val="tx1"/>
              </a:solidFill>
            </a:rPr>
            <a:t>La nueva ruralidad es construida por los mismos pobladores rurales para hacerle frente a la pobreza y exclusión, constituyendo una estrategia opuesta a lo establecido por el Estado en el marco de la globalización neoliberal (Kay, 2009; Fuente, 2009 en </a:t>
          </a:r>
          <a:r>
            <a:rPr lang="es-ES_tradnl" sz="2000" b="0" dirty="0">
              <a:solidFill>
                <a:schemeClr val="tx1"/>
              </a:solidFill>
            </a:rPr>
            <a:t>Palafox y Martínez, </a:t>
          </a:r>
          <a:r>
            <a:rPr lang="es-ES_tradnl" sz="2000" b="0" dirty="0" smtClean="0">
              <a:solidFill>
                <a:schemeClr val="tx1"/>
              </a:solidFill>
            </a:rPr>
            <a:t>2015).</a:t>
          </a:r>
          <a:endParaRPr lang="es-ES" sz="2000" b="0" dirty="0">
            <a:solidFill>
              <a:schemeClr val="tx1"/>
            </a:solidFill>
          </a:endParaRPr>
        </a:p>
      </dgm:t>
    </dgm:pt>
    <dgm:pt modelId="{515FEB0C-949D-444B-9C18-8DA3F650B06B}" type="parTrans" cxnId="{41CBFC56-5B7D-407E-BFD9-B6E9D36AE1BF}">
      <dgm:prSet/>
      <dgm:spPr/>
      <dgm:t>
        <a:bodyPr/>
        <a:lstStyle/>
        <a:p>
          <a:endParaRPr lang="es-MX"/>
        </a:p>
      </dgm:t>
    </dgm:pt>
    <dgm:pt modelId="{939EB59B-98E1-4B1F-A45D-08654BE13A36}" type="sibTrans" cxnId="{41CBFC56-5B7D-407E-BFD9-B6E9D36AE1BF}">
      <dgm:prSet/>
      <dgm:spPr/>
      <dgm:t>
        <a:bodyPr/>
        <a:lstStyle/>
        <a:p>
          <a:endParaRPr lang="es-MX"/>
        </a:p>
      </dgm:t>
    </dgm:pt>
    <dgm:pt modelId="{AAEF1A9E-D44C-4092-9A17-DC39BA9A7DB4}">
      <dgm:prSet custT="1"/>
      <dgm:spPr/>
      <dgm:t>
        <a:bodyPr/>
        <a:lstStyle/>
        <a:p>
          <a:pPr algn="just"/>
          <a:r>
            <a:rPr lang="es-ES" sz="1800" dirty="0">
              <a:solidFill>
                <a:schemeClr val="tx1"/>
              </a:solidFill>
            </a:rPr>
            <a:t>Este enfoque está basado en los principios de la </a:t>
          </a:r>
          <a:r>
            <a:rPr lang="es-ES" sz="1800" b="1" dirty="0">
              <a:solidFill>
                <a:schemeClr val="tx1"/>
              </a:solidFill>
            </a:rPr>
            <a:t>autonomía</a:t>
          </a:r>
          <a:r>
            <a:rPr lang="es-ES" sz="1800" dirty="0">
              <a:solidFill>
                <a:schemeClr val="tx1"/>
              </a:solidFill>
            </a:rPr>
            <a:t>, la </a:t>
          </a:r>
          <a:r>
            <a:rPr lang="es-ES" sz="1800" b="1" dirty="0">
              <a:solidFill>
                <a:schemeClr val="tx1"/>
              </a:solidFill>
            </a:rPr>
            <a:t>autosuficiencia</a:t>
          </a:r>
          <a:r>
            <a:rPr lang="es-ES" sz="1800" dirty="0">
              <a:solidFill>
                <a:schemeClr val="tx1"/>
              </a:solidFill>
            </a:rPr>
            <a:t>, la </a:t>
          </a:r>
          <a:r>
            <a:rPr lang="es-ES" sz="1800" b="1" dirty="0">
              <a:solidFill>
                <a:schemeClr val="tx1"/>
              </a:solidFill>
            </a:rPr>
            <a:t>diversificación productiva </a:t>
          </a:r>
          <a:r>
            <a:rPr lang="es-ES" sz="1800" dirty="0">
              <a:solidFill>
                <a:schemeClr val="tx1"/>
              </a:solidFill>
            </a:rPr>
            <a:t>y la </a:t>
          </a:r>
          <a:r>
            <a:rPr lang="es-ES" sz="1800" b="1" dirty="0">
              <a:solidFill>
                <a:schemeClr val="tx1"/>
              </a:solidFill>
            </a:rPr>
            <a:t>autogestión</a:t>
          </a:r>
          <a:r>
            <a:rPr lang="es-ES" sz="1800" dirty="0">
              <a:solidFill>
                <a:schemeClr val="tx1"/>
              </a:solidFill>
            </a:rPr>
            <a:t> comunitaria (Barkin, 2001 en </a:t>
          </a:r>
          <a:r>
            <a:rPr lang="es-ES_tradnl" sz="1800" dirty="0">
              <a:solidFill>
                <a:schemeClr val="tx1"/>
              </a:solidFill>
            </a:rPr>
            <a:t>Palafox y Martínez, 2015</a:t>
          </a:r>
          <a:r>
            <a:rPr lang="es-ES" sz="1800" dirty="0">
              <a:solidFill>
                <a:schemeClr val="tx1"/>
              </a:solidFill>
            </a:rPr>
            <a:t>) mediante los cuales se busca revalorizar los saberes ancestrales que poseen las comunidades en el uso y manejo de los recursos naturales (Kay, 2009; Rosas, 2013; Barkin y Rosas, 2006; Fuente, 2009 en </a:t>
          </a:r>
          <a:r>
            <a:rPr lang="es-ES_tradnl" sz="1800" dirty="0">
              <a:solidFill>
                <a:schemeClr val="tx1"/>
              </a:solidFill>
            </a:rPr>
            <a:t>Palafox y Martínez, 2015</a:t>
          </a:r>
          <a:r>
            <a:rPr lang="es-ES" sz="1800" dirty="0">
              <a:solidFill>
                <a:schemeClr val="tx1"/>
              </a:solidFill>
            </a:rPr>
            <a:t>). </a:t>
          </a:r>
          <a:endParaRPr lang="es-ES_tradnl" sz="1800" dirty="0">
            <a:solidFill>
              <a:schemeClr val="tx1"/>
            </a:solidFill>
          </a:endParaRPr>
        </a:p>
      </dgm:t>
    </dgm:pt>
    <dgm:pt modelId="{C46B2302-BB07-4CC7-9A58-E972BA4302BC}" type="parTrans" cxnId="{600CA2AA-AB21-41A6-87E9-1F6EE1AF5E5A}">
      <dgm:prSet/>
      <dgm:spPr/>
      <dgm:t>
        <a:bodyPr/>
        <a:lstStyle/>
        <a:p>
          <a:endParaRPr lang="es-MX"/>
        </a:p>
      </dgm:t>
    </dgm:pt>
    <dgm:pt modelId="{0C04AD04-670C-435B-B1A8-5D6ED8E656A7}" type="sibTrans" cxnId="{600CA2AA-AB21-41A6-87E9-1F6EE1AF5E5A}">
      <dgm:prSet/>
      <dgm:spPr/>
      <dgm:t>
        <a:bodyPr/>
        <a:lstStyle/>
        <a:p>
          <a:endParaRPr lang="es-MX"/>
        </a:p>
      </dgm:t>
    </dgm:pt>
    <dgm:pt modelId="{4935A7CB-9FA2-4220-BBD5-215D5E4D8E74}" type="pres">
      <dgm:prSet presAssocID="{B49E73FA-20AC-4A25-810B-57AD6444633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D9DF1FF-E50D-482A-AF3A-E229A7550B6C}" type="pres">
      <dgm:prSet presAssocID="{E429054A-7DB8-4F5A-BA84-67D6DE44EB97}" presName="roof" presStyleLbl="dkBgShp" presStyleIdx="0" presStyleCnt="2" custAng="0" custLinFactNeighborX="-118"/>
      <dgm:spPr/>
      <dgm:t>
        <a:bodyPr/>
        <a:lstStyle/>
        <a:p>
          <a:endParaRPr lang="es-ES"/>
        </a:p>
      </dgm:t>
    </dgm:pt>
    <dgm:pt modelId="{EA234DA3-6C94-4356-B14F-ABC1101BD92D}" type="pres">
      <dgm:prSet presAssocID="{E429054A-7DB8-4F5A-BA84-67D6DE44EB97}" presName="pillars" presStyleCnt="0"/>
      <dgm:spPr/>
    </dgm:pt>
    <dgm:pt modelId="{CC4D72CB-A2B0-42DE-AD3F-EB39CB1C3E52}" type="pres">
      <dgm:prSet presAssocID="{E429054A-7DB8-4F5A-BA84-67D6DE44EB97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9500F4-2750-4B78-9EDD-002515909AD1}" type="pres">
      <dgm:prSet presAssocID="{AAEF1A9E-D44C-4092-9A17-DC39BA9A7DB4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2D6276-F6C7-4CD0-B8BF-07C41671C7B1}" type="pres">
      <dgm:prSet presAssocID="{E429054A-7DB8-4F5A-BA84-67D6DE44EB97}" presName="base" presStyleLbl="dkBgShp" presStyleIdx="1" presStyleCnt="2"/>
      <dgm:spPr/>
    </dgm:pt>
  </dgm:ptLst>
  <dgm:cxnLst>
    <dgm:cxn modelId="{8640519D-7A1A-4C81-BFE0-5BCA677F16BA}" type="presOf" srcId="{E429054A-7DB8-4F5A-BA84-67D6DE44EB97}" destId="{CD9DF1FF-E50D-482A-AF3A-E229A7550B6C}" srcOrd="0" destOrd="0" presId="urn:microsoft.com/office/officeart/2005/8/layout/hList3"/>
    <dgm:cxn modelId="{F70978AC-9786-4F20-A3E4-8D15A973BE37}" type="presOf" srcId="{F3313013-72F6-4E7B-82C0-7A3F4CD6D0DD}" destId="{CC4D72CB-A2B0-42DE-AD3F-EB39CB1C3E52}" srcOrd="0" destOrd="0" presId="urn:microsoft.com/office/officeart/2005/8/layout/hList3"/>
    <dgm:cxn modelId="{41CBFC56-5B7D-407E-BFD9-B6E9D36AE1BF}" srcId="{E429054A-7DB8-4F5A-BA84-67D6DE44EB97}" destId="{F3313013-72F6-4E7B-82C0-7A3F4CD6D0DD}" srcOrd="0" destOrd="0" parTransId="{515FEB0C-949D-444B-9C18-8DA3F650B06B}" sibTransId="{939EB59B-98E1-4B1F-A45D-08654BE13A36}"/>
    <dgm:cxn modelId="{17EE6055-299C-4877-B782-183F2C011D3D}" type="presOf" srcId="{AAEF1A9E-D44C-4092-9A17-DC39BA9A7DB4}" destId="{479500F4-2750-4B78-9EDD-002515909AD1}" srcOrd="0" destOrd="0" presId="urn:microsoft.com/office/officeart/2005/8/layout/hList3"/>
    <dgm:cxn modelId="{600CA2AA-AB21-41A6-87E9-1F6EE1AF5E5A}" srcId="{E429054A-7DB8-4F5A-BA84-67D6DE44EB97}" destId="{AAEF1A9E-D44C-4092-9A17-DC39BA9A7DB4}" srcOrd="1" destOrd="0" parTransId="{C46B2302-BB07-4CC7-9A58-E972BA4302BC}" sibTransId="{0C04AD04-670C-435B-B1A8-5D6ED8E656A7}"/>
    <dgm:cxn modelId="{28954FED-FD17-47E2-8874-9A3FD3147937}" srcId="{B49E73FA-20AC-4A25-810B-57AD6444633E}" destId="{E429054A-7DB8-4F5A-BA84-67D6DE44EB97}" srcOrd="0" destOrd="0" parTransId="{E5621B66-5CF7-4303-903B-C572A9B47F8F}" sibTransId="{19C3C144-53BA-4213-BC05-FE7505D1C78B}"/>
    <dgm:cxn modelId="{CA7E9F07-4C7D-4A26-A385-4E907CE82E6C}" type="presOf" srcId="{B49E73FA-20AC-4A25-810B-57AD6444633E}" destId="{4935A7CB-9FA2-4220-BBD5-215D5E4D8E74}" srcOrd="0" destOrd="0" presId="urn:microsoft.com/office/officeart/2005/8/layout/hList3"/>
    <dgm:cxn modelId="{25B069CE-B65B-45E9-9478-542B7666B9D9}" type="presParOf" srcId="{4935A7CB-9FA2-4220-BBD5-215D5E4D8E74}" destId="{CD9DF1FF-E50D-482A-AF3A-E229A7550B6C}" srcOrd="0" destOrd="0" presId="urn:microsoft.com/office/officeart/2005/8/layout/hList3"/>
    <dgm:cxn modelId="{D1D5E6AB-3EB6-497C-B055-D5B61BA8CD6B}" type="presParOf" srcId="{4935A7CB-9FA2-4220-BBD5-215D5E4D8E74}" destId="{EA234DA3-6C94-4356-B14F-ABC1101BD92D}" srcOrd="1" destOrd="0" presId="urn:microsoft.com/office/officeart/2005/8/layout/hList3"/>
    <dgm:cxn modelId="{D762B7B7-75FA-47DB-8C5F-DB847CCF8260}" type="presParOf" srcId="{EA234DA3-6C94-4356-B14F-ABC1101BD92D}" destId="{CC4D72CB-A2B0-42DE-AD3F-EB39CB1C3E52}" srcOrd="0" destOrd="0" presId="urn:microsoft.com/office/officeart/2005/8/layout/hList3"/>
    <dgm:cxn modelId="{E416B77F-FC98-46ED-93D6-2FE97567D4C5}" type="presParOf" srcId="{EA234DA3-6C94-4356-B14F-ABC1101BD92D}" destId="{479500F4-2750-4B78-9EDD-002515909AD1}" srcOrd="1" destOrd="0" presId="urn:microsoft.com/office/officeart/2005/8/layout/hList3"/>
    <dgm:cxn modelId="{FC8C61C1-8619-489E-8384-989FEFAC2DE2}" type="presParOf" srcId="{4935A7CB-9FA2-4220-BBD5-215D5E4D8E74}" destId="{532D6276-F6C7-4CD0-B8BF-07C41671C7B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1DD89E-1C1F-438C-963D-8F43D301A6BC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6FFCD643-30B0-408E-9ACF-0B4F7CABD7ED}">
      <dgm:prSet phldrT="[Texto]"/>
      <dgm:spPr/>
      <dgm:t>
        <a:bodyPr/>
        <a:lstStyle/>
        <a:p>
          <a:r>
            <a:rPr lang="es-MX" dirty="0" smtClean="0"/>
            <a:t>NUEVA RURALIDAD</a:t>
          </a:r>
        </a:p>
        <a:p>
          <a:r>
            <a:rPr lang="es-MX" dirty="0" smtClean="0"/>
            <a:t>Institucional</a:t>
          </a:r>
          <a:endParaRPr lang="es-MX" dirty="0"/>
        </a:p>
      </dgm:t>
    </dgm:pt>
    <dgm:pt modelId="{16C5B7EC-34BE-42B5-AA24-AC937F1C2AFA}" type="parTrans" cxnId="{239BB10F-56DB-4BC4-83A8-013DC4090692}">
      <dgm:prSet/>
      <dgm:spPr/>
      <dgm:t>
        <a:bodyPr/>
        <a:lstStyle/>
        <a:p>
          <a:endParaRPr lang="es-MX"/>
        </a:p>
      </dgm:t>
    </dgm:pt>
    <dgm:pt modelId="{9727A85E-D049-458B-B6DB-ADA5A9F0A14B}" type="sibTrans" cxnId="{239BB10F-56DB-4BC4-83A8-013DC4090692}">
      <dgm:prSet/>
      <dgm:spPr/>
      <dgm:t>
        <a:bodyPr/>
        <a:lstStyle/>
        <a:p>
          <a:endParaRPr lang="es-MX"/>
        </a:p>
      </dgm:t>
    </dgm:pt>
    <dgm:pt modelId="{A57580C0-79BF-4115-BFDD-2E3022BECCBE}">
      <dgm:prSet/>
      <dgm:spPr/>
      <dgm:t>
        <a:bodyPr/>
        <a:lstStyle/>
        <a:p>
          <a:pPr algn="just"/>
          <a:r>
            <a:rPr lang="es-ES" dirty="0">
              <a:solidFill>
                <a:srgbClr val="000000"/>
              </a:solidFill>
            </a:rPr>
            <a:t>La nueva ruralidad es promovida por los OI en un sentido normativo que constituye un diseño y ejecución de las políticas públicas orientadas al medio rural, con el propósito de reducir la pobreza y el deterioro ambiental, así como mitigar la migración (Acosta, 2008; Kay, </a:t>
          </a:r>
          <a:r>
            <a:rPr lang="es-ES" dirty="0" smtClean="0">
              <a:solidFill>
                <a:srgbClr val="000000"/>
              </a:solidFill>
            </a:rPr>
            <a:t>2009 en </a:t>
          </a:r>
          <a:r>
            <a:rPr lang="es-ES_tradnl" dirty="0" smtClean="0">
              <a:solidFill>
                <a:srgbClr val="000000"/>
              </a:solidFill>
            </a:rPr>
            <a:t>Palafox y Martínez, 2015</a:t>
          </a:r>
          <a:r>
            <a:rPr lang="es-ES" dirty="0" smtClean="0">
              <a:solidFill>
                <a:srgbClr val="000000"/>
              </a:solidFill>
            </a:rPr>
            <a:t>)</a:t>
          </a:r>
          <a:r>
            <a:rPr lang="es-ES" dirty="0">
              <a:solidFill>
                <a:srgbClr val="000000"/>
              </a:solidFill>
            </a:rPr>
            <a:t>. </a:t>
          </a:r>
        </a:p>
      </dgm:t>
    </dgm:pt>
    <dgm:pt modelId="{D27F113B-7C94-4BE4-8E32-043A85B3CBB0}" type="parTrans" cxnId="{29F68ACB-E86A-4505-8CBB-734740038490}">
      <dgm:prSet/>
      <dgm:spPr/>
      <dgm:t>
        <a:bodyPr/>
        <a:lstStyle/>
        <a:p>
          <a:endParaRPr lang="es-MX"/>
        </a:p>
      </dgm:t>
    </dgm:pt>
    <dgm:pt modelId="{38FC824E-9448-492A-8E0E-79683F4681A9}" type="sibTrans" cxnId="{29F68ACB-E86A-4505-8CBB-734740038490}">
      <dgm:prSet/>
      <dgm:spPr/>
      <dgm:t>
        <a:bodyPr/>
        <a:lstStyle/>
        <a:p>
          <a:endParaRPr lang="es-MX"/>
        </a:p>
      </dgm:t>
    </dgm:pt>
    <dgm:pt modelId="{47D4DD4B-8EE1-4D43-870C-04F299940224}">
      <dgm:prSet/>
      <dgm:spPr/>
      <dgm:t>
        <a:bodyPr/>
        <a:lstStyle/>
        <a:p>
          <a:pPr algn="just"/>
          <a:r>
            <a:rPr lang="es-ES" dirty="0">
              <a:solidFill>
                <a:srgbClr val="000000"/>
              </a:solidFill>
            </a:rPr>
            <a:t>El enfoque se caracteriza por la instrumentación de programas de apoyo con fuertes </a:t>
          </a:r>
          <a:r>
            <a:rPr lang="es-ES" b="1" dirty="0">
              <a:solidFill>
                <a:srgbClr val="000000"/>
              </a:solidFill>
            </a:rPr>
            <a:t>financiamientos</a:t>
          </a:r>
          <a:r>
            <a:rPr lang="es-ES" dirty="0">
              <a:solidFill>
                <a:srgbClr val="000000"/>
              </a:solidFill>
            </a:rPr>
            <a:t> internacionales, en </a:t>
          </a:r>
          <a:r>
            <a:rPr lang="es-ES" b="1" dirty="0">
              <a:solidFill>
                <a:srgbClr val="000000"/>
              </a:solidFill>
            </a:rPr>
            <a:t>asistencia técnica </a:t>
          </a:r>
          <a:r>
            <a:rPr lang="es-ES" dirty="0">
              <a:solidFill>
                <a:srgbClr val="000000"/>
              </a:solidFill>
            </a:rPr>
            <a:t>y </a:t>
          </a:r>
          <a:r>
            <a:rPr lang="es-ES" b="1" dirty="0">
              <a:solidFill>
                <a:srgbClr val="000000"/>
              </a:solidFill>
            </a:rPr>
            <a:t>créditos</a:t>
          </a:r>
          <a:r>
            <a:rPr lang="es-ES" dirty="0">
              <a:solidFill>
                <a:srgbClr val="000000"/>
              </a:solidFill>
            </a:rPr>
            <a:t>, (</a:t>
          </a:r>
          <a:r>
            <a:rPr lang="es-ES" dirty="0" err="1">
              <a:solidFill>
                <a:srgbClr val="000000"/>
              </a:solidFill>
            </a:rPr>
            <a:t>Giarracca</a:t>
          </a:r>
          <a:r>
            <a:rPr lang="es-ES" dirty="0">
              <a:solidFill>
                <a:srgbClr val="000000"/>
              </a:solidFill>
            </a:rPr>
            <a:t>, 2001; Monterroso y </a:t>
          </a:r>
          <a:r>
            <a:rPr lang="es-ES" dirty="0" err="1">
              <a:solidFill>
                <a:srgbClr val="000000"/>
              </a:solidFill>
            </a:rPr>
            <a:t>Zizumbo</a:t>
          </a:r>
          <a:r>
            <a:rPr lang="es-ES" dirty="0">
              <a:solidFill>
                <a:srgbClr val="000000"/>
              </a:solidFill>
            </a:rPr>
            <a:t>, 2009 en </a:t>
          </a:r>
          <a:r>
            <a:rPr lang="es-ES_tradnl" dirty="0">
              <a:solidFill>
                <a:srgbClr val="000000"/>
              </a:solidFill>
            </a:rPr>
            <a:t>Palafox y Martínez, 2015</a:t>
          </a:r>
          <a:r>
            <a:rPr lang="es-ES" dirty="0">
              <a:solidFill>
                <a:srgbClr val="000000"/>
              </a:solidFill>
            </a:rPr>
            <a:t>). </a:t>
          </a:r>
          <a:endParaRPr lang="es-ES_tradnl" dirty="0">
            <a:solidFill>
              <a:srgbClr val="000000"/>
            </a:solidFill>
          </a:endParaRPr>
        </a:p>
      </dgm:t>
    </dgm:pt>
    <dgm:pt modelId="{8F9E13E7-E618-4429-81FC-AAB0E61DD16A}" type="parTrans" cxnId="{5A34FD45-F600-451F-9338-C5454E3ED047}">
      <dgm:prSet/>
      <dgm:spPr/>
      <dgm:t>
        <a:bodyPr/>
        <a:lstStyle/>
        <a:p>
          <a:endParaRPr lang="es-MX"/>
        </a:p>
      </dgm:t>
    </dgm:pt>
    <dgm:pt modelId="{0D60A80E-7043-484D-81C9-E69488F87F29}" type="sibTrans" cxnId="{5A34FD45-F600-451F-9338-C5454E3ED047}">
      <dgm:prSet/>
      <dgm:spPr/>
      <dgm:t>
        <a:bodyPr/>
        <a:lstStyle/>
        <a:p>
          <a:endParaRPr lang="es-MX"/>
        </a:p>
      </dgm:t>
    </dgm:pt>
    <dgm:pt modelId="{F8EB7006-161E-4F62-A0F8-FD2933CBD358}" type="pres">
      <dgm:prSet presAssocID="{E51DD89E-1C1F-438C-963D-8F43D301A6B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26E38A8-DBC7-45CC-9020-C3ACB5192FE4}" type="pres">
      <dgm:prSet presAssocID="{6FFCD643-30B0-408E-9ACF-0B4F7CABD7ED}" presName="roof" presStyleLbl="dkBgShp" presStyleIdx="0" presStyleCnt="2"/>
      <dgm:spPr/>
      <dgm:t>
        <a:bodyPr/>
        <a:lstStyle/>
        <a:p>
          <a:endParaRPr lang="es-ES"/>
        </a:p>
      </dgm:t>
    </dgm:pt>
    <dgm:pt modelId="{09B8871F-1396-4267-B476-BD3069F5D981}" type="pres">
      <dgm:prSet presAssocID="{6FFCD643-30B0-408E-9ACF-0B4F7CABD7ED}" presName="pillars" presStyleCnt="0"/>
      <dgm:spPr/>
    </dgm:pt>
    <dgm:pt modelId="{C269DAC8-1BC2-4242-AFA3-DAC746DBA480}" type="pres">
      <dgm:prSet presAssocID="{6FFCD643-30B0-408E-9ACF-0B4F7CABD7ED}" presName="pillar1" presStyleLbl="node1" presStyleIdx="0" presStyleCnt="2" custLinFactNeighborY="-10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25207D-0077-4DB1-948F-7A76472598EF}" type="pres">
      <dgm:prSet presAssocID="{47D4DD4B-8EE1-4D43-870C-04F299940224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48BFA3-990B-46DC-81D4-390914C72592}" type="pres">
      <dgm:prSet presAssocID="{6FFCD643-30B0-408E-9ACF-0B4F7CABD7ED}" presName="base" presStyleLbl="dkBgShp" presStyleIdx="1" presStyleCnt="2"/>
      <dgm:spPr/>
    </dgm:pt>
  </dgm:ptLst>
  <dgm:cxnLst>
    <dgm:cxn modelId="{4655EB7A-5EBC-4FE5-A18C-E6D3E1F86D67}" type="presOf" srcId="{E51DD89E-1C1F-438C-963D-8F43D301A6BC}" destId="{F8EB7006-161E-4F62-A0F8-FD2933CBD358}" srcOrd="0" destOrd="0" presId="urn:microsoft.com/office/officeart/2005/8/layout/hList3"/>
    <dgm:cxn modelId="{4B180174-1974-4A6D-97AC-E57F68E89D99}" type="presOf" srcId="{47D4DD4B-8EE1-4D43-870C-04F299940224}" destId="{9825207D-0077-4DB1-948F-7A76472598EF}" srcOrd="0" destOrd="0" presId="urn:microsoft.com/office/officeart/2005/8/layout/hList3"/>
    <dgm:cxn modelId="{59768522-3A7D-4526-AEA4-5DF32511EBA3}" type="presOf" srcId="{A57580C0-79BF-4115-BFDD-2E3022BECCBE}" destId="{C269DAC8-1BC2-4242-AFA3-DAC746DBA480}" srcOrd="0" destOrd="0" presId="urn:microsoft.com/office/officeart/2005/8/layout/hList3"/>
    <dgm:cxn modelId="{76C0D954-E1B6-45A0-ADAD-0AED28D02341}" type="presOf" srcId="{6FFCD643-30B0-408E-9ACF-0B4F7CABD7ED}" destId="{826E38A8-DBC7-45CC-9020-C3ACB5192FE4}" srcOrd="0" destOrd="0" presId="urn:microsoft.com/office/officeart/2005/8/layout/hList3"/>
    <dgm:cxn modelId="{29F68ACB-E86A-4505-8CBB-734740038490}" srcId="{6FFCD643-30B0-408E-9ACF-0B4F7CABD7ED}" destId="{A57580C0-79BF-4115-BFDD-2E3022BECCBE}" srcOrd="0" destOrd="0" parTransId="{D27F113B-7C94-4BE4-8E32-043A85B3CBB0}" sibTransId="{38FC824E-9448-492A-8E0E-79683F4681A9}"/>
    <dgm:cxn modelId="{5A34FD45-F600-451F-9338-C5454E3ED047}" srcId="{6FFCD643-30B0-408E-9ACF-0B4F7CABD7ED}" destId="{47D4DD4B-8EE1-4D43-870C-04F299940224}" srcOrd="1" destOrd="0" parTransId="{8F9E13E7-E618-4429-81FC-AAB0E61DD16A}" sibTransId="{0D60A80E-7043-484D-81C9-E69488F87F29}"/>
    <dgm:cxn modelId="{239BB10F-56DB-4BC4-83A8-013DC4090692}" srcId="{E51DD89E-1C1F-438C-963D-8F43D301A6BC}" destId="{6FFCD643-30B0-408E-9ACF-0B4F7CABD7ED}" srcOrd="0" destOrd="0" parTransId="{16C5B7EC-34BE-42B5-AA24-AC937F1C2AFA}" sibTransId="{9727A85E-D049-458B-B6DB-ADA5A9F0A14B}"/>
    <dgm:cxn modelId="{7D60BCAA-5AC2-4EE9-BB8C-C474E9C17A20}" type="presParOf" srcId="{F8EB7006-161E-4F62-A0F8-FD2933CBD358}" destId="{826E38A8-DBC7-45CC-9020-C3ACB5192FE4}" srcOrd="0" destOrd="0" presId="urn:microsoft.com/office/officeart/2005/8/layout/hList3"/>
    <dgm:cxn modelId="{ACFDACDE-2BC0-4DE0-A2E4-4473CAD7A3DE}" type="presParOf" srcId="{F8EB7006-161E-4F62-A0F8-FD2933CBD358}" destId="{09B8871F-1396-4267-B476-BD3069F5D981}" srcOrd="1" destOrd="0" presId="urn:microsoft.com/office/officeart/2005/8/layout/hList3"/>
    <dgm:cxn modelId="{6756CCED-1596-42F3-9857-2988975CCD8D}" type="presParOf" srcId="{09B8871F-1396-4267-B476-BD3069F5D981}" destId="{C269DAC8-1BC2-4242-AFA3-DAC746DBA480}" srcOrd="0" destOrd="0" presId="urn:microsoft.com/office/officeart/2005/8/layout/hList3"/>
    <dgm:cxn modelId="{E19C5B94-3F62-43E6-88AD-96F90B398AAE}" type="presParOf" srcId="{09B8871F-1396-4267-B476-BD3069F5D981}" destId="{9825207D-0077-4DB1-948F-7A76472598EF}" srcOrd="1" destOrd="0" presId="urn:microsoft.com/office/officeart/2005/8/layout/hList3"/>
    <dgm:cxn modelId="{1F579374-9F8F-4358-9CD0-ACB7859A9425}" type="presParOf" srcId="{F8EB7006-161E-4F62-A0F8-FD2933CBD358}" destId="{7548BFA3-990B-46DC-81D4-390914C7259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0173044-443E-4EB3-BCC0-EFA79C9611A6}" type="doc">
      <dgm:prSet loTypeId="urn:microsoft.com/office/officeart/2005/8/layout/process2" loCatId="process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BC074676-52DB-4E9E-876A-0CD4EF4FD6E2}">
      <dgm:prSet/>
      <dgm:spPr/>
      <dgm:t>
        <a:bodyPr/>
        <a:lstStyle/>
        <a:p>
          <a:r>
            <a:rPr lang="es-ES" b="0" dirty="0"/>
            <a:t>La nueva ruralidad es incluyente en el sentido de que no se centra sólo en las actividades económicas, sino que reconoce el valor de las instituciones, la cultura, el patrimonio histórico y el uso del espacio rural para la recreación y el ocio (Rosas, 2013; </a:t>
          </a:r>
          <a:r>
            <a:rPr lang="es-ES" b="0" dirty="0" err="1"/>
            <a:t>Pérez</a:t>
          </a:r>
          <a:r>
            <a:rPr lang="es-ES" b="0" dirty="0"/>
            <a:t> y Farah, 2006). </a:t>
          </a:r>
          <a:endParaRPr lang="en-US" b="0" dirty="0"/>
        </a:p>
      </dgm:t>
    </dgm:pt>
    <dgm:pt modelId="{B59457AF-3F92-43AF-9CD9-721B9750C3FC}" type="parTrans" cxnId="{D86EE5C2-CDEF-4412-BED9-71A5D6E90453}">
      <dgm:prSet/>
      <dgm:spPr/>
      <dgm:t>
        <a:bodyPr/>
        <a:lstStyle/>
        <a:p>
          <a:endParaRPr lang="en-US"/>
        </a:p>
      </dgm:t>
    </dgm:pt>
    <dgm:pt modelId="{60B49809-FA6E-4315-92C8-3AF2FBD896FF}" type="sibTrans" cxnId="{D86EE5C2-CDEF-4412-BED9-71A5D6E90453}">
      <dgm:prSet/>
      <dgm:spPr/>
      <dgm:t>
        <a:bodyPr/>
        <a:lstStyle/>
        <a:p>
          <a:endParaRPr lang="en-US"/>
        </a:p>
      </dgm:t>
    </dgm:pt>
    <dgm:pt modelId="{BB599954-6824-4E4C-9524-225AF053081F}">
      <dgm:prSet/>
      <dgm:spPr/>
      <dgm:t>
        <a:bodyPr/>
        <a:lstStyle/>
        <a:p>
          <a:r>
            <a:rPr lang="es-ES" b="0" dirty="0"/>
            <a:t>Para Kieffer (2014) el </a:t>
          </a:r>
          <a:r>
            <a:rPr lang="es-ES" b="1" dirty="0"/>
            <a:t>territorio local</a:t>
          </a:r>
          <a:r>
            <a:rPr lang="es-ES" b="0" dirty="0"/>
            <a:t>, la </a:t>
          </a:r>
          <a:r>
            <a:rPr lang="es-ES" b="1" dirty="0"/>
            <a:t>cultura</a:t>
          </a:r>
          <a:r>
            <a:rPr lang="es-ES" b="0" dirty="0"/>
            <a:t> y la </a:t>
          </a:r>
          <a:r>
            <a:rPr lang="es-ES" b="1" dirty="0"/>
            <a:t>identidad productiva </a:t>
          </a:r>
          <a:r>
            <a:rPr lang="es-ES" b="0" dirty="0"/>
            <a:t>son elementos centrales en la concepción de la nueva ruralidad, cuyas características principales son el contacto con la naturaleza y el apego a la comunidad</a:t>
          </a:r>
          <a:r>
            <a:rPr lang="es-ES" b="1" dirty="0"/>
            <a:t>. </a:t>
          </a:r>
          <a:endParaRPr lang="en-US" b="1" dirty="0"/>
        </a:p>
      </dgm:t>
    </dgm:pt>
    <dgm:pt modelId="{F7FEE522-9316-4443-9A61-D6F717D08266}" type="parTrans" cxnId="{2B00CE0C-D73C-4FD8-A600-230628CB42F9}">
      <dgm:prSet/>
      <dgm:spPr/>
      <dgm:t>
        <a:bodyPr/>
        <a:lstStyle/>
        <a:p>
          <a:endParaRPr lang="en-US"/>
        </a:p>
      </dgm:t>
    </dgm:pt>
    <dgm:pt modelId="{54A0102C-9CB2-4C55-BB16-184FF95555BD}" type="sibTrans" cxnId="{2B00CE0C-D73C-4FD8-A600-230628CB42F9}">
      <dgm:prSet/>
      <dgm:spPr/>
      <dgm:t>
        <a:bodyPr/>
        <a:lstStyle/>
        <a:p>
          <a:endParaRPr lang="en-US"/>
        </a:p>
      </dgm:t>
    </dgm:pt>
    <dgm:pt modelId="{A7D6F4D9-CEDC-44C8-B60F-9C3604D4F8BD}" type="pres">
      <dgm:prSet presAssocID="{C0173044-443E-4EB3-BCC0-EFA79C9611A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043FBD3-9207-4F6C-B62A-11CD170A0A14}" type="pres">
      <dgm:prSet presAssocID="{BC074676-52DB-4E9E-876A-0CD4EF4FD6E2}" presName="node" presStyleLbl="node1" presStyleIdx="0" presStyleCnt="2" custLinFactNeighborX="201" custLinFactNeighborY="-113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916EBD-69AA-4A87-AC48-54CE296F172E}" type="pres">
      <dgm:prSet presAssocID="{60B49809-FA6E-4315-92C8-3AF2FBD896FF}" presName="sibTrans" presStyleLbl="sibTrans2D1" presStyleIdx="0" presStyleCnt="1"/>
      <dgm:spPr/>
      <dgm:t>
        <a:bodyPr/>
        <a:lstStyle/>
        <a:p>
          <a:endParaRPr lang="es-ES"/>
        </a:p>
      </dgm:t>
    </dgm:pt>
    <dgm:pt modelId="{BE51DAD1-BC27-47DD-8E92-99F0F033D99C}" type="pres">
      <dgm:prSet presAssocID="{60B49809-FA6E-4315-92C8-3AF2FBD896FF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2154D61A-0C33-4F8C-A8CC-CDE8A727B7CE}" type="pres">
      <dgm:prSet presAssocID="{BB599954-6824-4E4C-9524-225AF053081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06F450D-A16A-43F0-BE97-20D281B4A11A}" type="presOf" srcId="{60B49809-FA6E-4315-92C8-3AF2FBD896FF}" destId="{7E916EBD-69AA-4A87-AC48-54CE296F172E}" srcOrd="0" destOrd="0" presId="urn:microsoft.com/office/officeart/2005/8/layout/process2"/>
    <dgm:cxn modelId="{CF74407D-022A-49C2-8F67-0B67271D5A58}" type="presOf" srcId="{BB599954-6824-4E4C-9524-225AF053081F}" destId="{2154D61A-0C33-4F8C-A8CC-CDE8A727B7CE}" srcOrd="0" destOrd="0" presId="urn:microsoft.com/office/officeart/2005/8/layout/process2"/>
    <dgm:cxn modelId="{34ADBDB9-7BF0-4359-AA52-7C14F09F2F87}" type="presOf" srcId="{60B49809-FA6E-4315-92C8-3AF2FBD896FF}" destId="{BE51DAD1-BC27-47DD-8E92-99F0F033D99C}" srcOrd="1" destOrd="0" presId="urn:microsoft.com/office/officeart/2005/8/layout/process2"/>
    <dgm:cxn modelId="{2B00CE0C-D73C-4FD8-A600-230628CB42F9}" srcId="{C0173044-443E-4EB3-BCC0-EFA79C9611A6}" destId="{BB599954-6824-4E4C-9524-225AF053081F}" srcOrd="1" destOrd="0" parTransId="{F7FEE522-9316-4443-9A61-D6F717D08266}" sibTransId="{54A0102C-9CB2-4C55-BB16-184FF95555BD}"/>
    <dgm:cxn modelId="{72D3EBD7-1396-4B54-B55F-598C0C8CA046}" type="presOf" srcId="{C0173044-443E-4EB3-BCC0-EFA79C9611A6}" destId="{A7D6F4D9-CEDC-44C8-B60F-9C3604D4F8BD}" srcOrd="0" destOrd="0" presId="urn:microsoft.com/office/officeart/2005/8/layout/process2"/>
    <dgm:cxn modelId="{78CF4245-3B55-43A9-A017-B8EBE7D48DDE}" type="presOf" srcId="{BC074676-52DB-4E9E-876A-0CD4EF4FD6E2}" destId="{B043FBD3-9207-4F6C-B62A-11CD170A0A14}" srcOrd="0" destOrd="0" presId="urn:microsoft.com/office/officeart/2005/8/layout/process2"/>
    <dgm:cxn modelId="{D86EE5C2-CDEF-4412-BED9-71A5D6E90453}" srcId="{C0173044-443E-4EB3-BCC0-EFA79C9611A6}" destId="{BC074676-52DB-4E9E-876A-0CD4EF4FD6E2}" srcOrd="0" destOrd="0" parTransId="{B59457AF-3F92-43AF-9CD9-721B9750C3FC}" sibTransId="{60B49809-FA6E-4315-92C8-3AF2FBD896FF}"/>
    <dgm:cxn modelId="{D8396418-75F6-4F9C-A66F-3AFE4A9B40FF}" type="presParOf" srcId="{A7D6F4D9-CEDC-44C8-B60F-9C3604D4F8BD}" destId="{B043FBD3-9207-4F6C-B62A-11CD170A0A14}" srcOrd="0" destOrd="0" presId="urn:microsoft.com/office/officeart/2005/8/layout/process2"/>
    <dgm:cxn modelId="{B7474D03-8562-4308-B403-E55545ABB5E2}" type="presParOf" srcId="{A7D6F4D9-CEDC-44C8-B60F-9C3604D4F8BD}" destId="{7E916EBD-69AA-4A87-AC48-54CE296F172E}" srcOrd="1" destOrd="0" presId="urn:microsoft.com/office/officeart/2005/8/layout/process2"/>
    <dgm:cxn modelId="{828016F0-6584-4097-B227-E0358E957D39}" type="presParOf" srcId="{7E916EBD-69AA-4A87-AC48-54CE296F172E}" destId="{BE51DAD1-BC27-47DD-8E92-99F0F033D99C}" srcOrd="0" destOrd="0" presId="urn:microsoft.com/office/officeart/2005/8/layout/process2"/>
    <dgm:cxn modelId="{A08379DC-49B7-409C-BB50-1B51CA9C1DDB}" type="presParOf" srcId="{A7D6F4D9-CEDC-44C8-B60F-9C3604D4F8BD}" destId="{2154D61A-0C33-4F8C-A8CC-CDE8A727B7CE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2B8E0-C0F2-411B-A45E-917867E04752}">
      <dsp:nvSpPr>
        <dsp:cNvPr id="0" name=""/>
        <dsp:cNvSpPr/>
      </dsp:nvSpPr>
      <dsp:spPr>
        <a:xfrm>
          <a:off x="824119" y="2071"/>
          <a:ext cx="6355940" cy="57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 </a:t>
          </a:r>
          <a:r>
            <a:rPr lang="es-ES_tradnl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Contextualización de ruralidad</a:t>
          </a:r>
          <a:endParaRPr lang="es-MX" sz="2600" kern="1200" dirty="0"/>
        </a:p>
      </dsp:txBody>
      <dsp:txXfrm>
        <a:off x="824119" y="2071"/>
        <a:ext cx="6355940" cy="577812"/>
      </dsp:txXfrm>
    </dsp:sp>
    <dsp:sp modelId="{B9944508-FD5B-4BA5-95FF-7E05C8DC820E}">
      <dsp:nvSpPr>
        <dsp:cNvPr id="0" name=""/>
        <dsp:cNvSpPr/>
      </dsp:nvSpPr>
      <dsp:spPr>
        <a:xfrm>
          <a:off x="824119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21BB9-8CEB-4B86-89E0-3C47FDEF8131}">
      <dsp:nvSpPr>
        <dsp:cNvPr id="0" name=""/>
        <dsp:cNvSpPr/>
      </dsp:nvSpPr>
      <dsp:spPr>
        <a:xfrm>
          <a:off x="1717482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B648C-E218-43BB-BB7F-5525535D0EE3}">
      <dsp:nvSpPr>
        <dsp:cNvPr id="0" name=""/>
        <dsp:cNvSpPr/>
      </dsp:nvSpPr>
      <dsp:spPr>
        <a:xfrm>
          <a:off x="2611551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062A0-B2A2-44B0-B9BC-D5B65296D001}">
      <dsp:nvSpPr>
        <dsp:cNvPr id="0" name=""/>
        <dsp:cNvSpPr/>
      </dsp:nvSpPr>
      <dsp:spPr>
        <a:xfrm>
          <a:off x="3504913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8D1E20-7EDC-40C2-9E78-6C9B5181DC8B}">
      <dsp:nvSpPr>
        <dsp:cNvPr id="0" name=""/>
        <dsp:cNvSpPr/>
      </dsp:nvSpPr>
      <dsp:spPr>
        <a:xfrm>
          <a:off x="4398982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7CC666-BC51-4B7B-BA28-558EE1769BA4}">
      <dsp:nvSpPr>
        <dsp:cNvPr id="0" name=""/>
        <dsp:cNvSpPr/>
      </dsp:nvSpPr>
      <dsp:spPr>
        <a:xfrm>
          <a:off x="5292345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197B7E-307E-433B-86D5-D5D3769FB6F7}">
      <dsp:nvSpPr>
        <dsp:cNvPr id="0" name=""/>
        <dsp:cNvSpPr/>
      </dsp:nvSpPr>
      <dsp:spPr>
        <a:xfrm>
          <a:off x="6186414" y="579884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2C085-90FA-4DA4-9495-A2196C23F89C}">
      <dsp:nvSpPr>
        <dsp:cNvPr id="0" name=""/>
        <dsp:cNvSpPr/>
      </dsp:nvSpPr>
      <dsp:spPr>
        <a:xfrm>
          <a:off x="824119" y="697587"/>
          <a:ext cx="6438568" cy="941620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Rural: es un espacio </a:t>
          </a:r>
          <a:r>
            <a:rPr lang="es-ES" sz="1600" kern="1200" dirty="0"/>
            <a:t>ocupado por grupos sociales relacionados con la producción </a:t>
          </a:r>
          <a:r>
            <a:rPr lang="es-ES" sz="1600" kern="1200" dirty="0" smtClean="0"/>
            <a:t>agropecuaria (Palafox y Martínez, 2015).</a:t>
          </a:r>
          <a:endParaRPr lang="es-MX" sz="1600" kern="1200" dirty="0"/>
        </a:p>
      </dsp:txBody>
      <dsp:txXfrm>
        <a:off x="824119" y="697587"/>
        <a:ext cx="6438568" cy="941620"/>
      </dsp:txXfrm>
    </dsp:sp>
    <dsp:sp modelId="{C721295D-06E5-427D-9B83-FC9F7D1EBFC4}">
      <dsp:nvSpPr>
        <dsp:cNvPr id="0" name=""/>
        <dsp:cNvSpPr/>
      </dsp:nvSpPr>
      <dsp:spPr>
        <a:xfrm>
          <a:off x="824119" y="1847492"/>
          <a:ext cx="6355940" cy="57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También…</a:t>
          </a:r>
        </a:p>
      </dsp:txBody>
      <dsp:txXfrm>
        <a:off x="824119" y="1847492"/>
        <a:ext cx="6355940" cy="577812"/>
      </dsp:txXfrm>
    </dsp:sp>
    <dsp:sp modelId="{C8A1DA59-0C7A-4139-9F67-08B503078FE8}">
      <dsp:nvSpPr>
        <dsp:cNvPr id="0" name=""/>
        <dsp:cNvSpPr/>
      </dsp:nvSpPr>
      <dsp:spPr>
        <a:xfrm>
          <a:off x="824119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FC2F3-8059-49C5-A876-55715E799E83}">
      <dsp:nvSpPr>
        <dsp:cNvPr id="0" name=""/>
        <dsp:cNvSpPr/>
      </dsp:nvSpPr>
      <dsp:spPr>
        <a:xfrm>
          <a:off x="1717482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D1C4A3-D8B3-4412-AB81-4CE04EE744D8}">
      <dsp:nvSpPr>
        <dsp:cNvPr id="0" name=""/>
        <dsp:cNvSpPr/>
      </dsp:nvSpPr>
      <dsp:spPr>
        <a:xfrm>
          <a:off x="2611551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D0683-191F-45C7-9AAB-DB40DAC29A84}">
      <dsp:nvSpPr>
        <dsp:cNvPr id="0" name=""/>
        <dsp:cNvSpPr/>
      </dsp:nvSpPr>
      <dsp:spPr>
        <a:xfrm>
          <a:off x="3504913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59A29D-5C24-41A2-A34C-F195469CC5FF}">
      <dsp:nvSpPr>
        <dsp:cNvPr id="0" name=""/>
        <dsp:cNvSpPr/>
      </dsp:nvSpPr>
      <dsp:spPr>
        <a:xfrm>
          <a:off x="4398982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40B70C-FFB9-43F5-AE76-F2D908FF18E3}">
      <dsp:nvSpPr>
        <dsp:cNvPr id="0" name=""/>
        <dsp:cNvSpPr/>
      </dsp:nvSpPr>
      <dsp:spPr>
        <a:xfrm>
          <a:off x="5292345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3A4E98-1639-43A5-AB00-940F13A23EC0}">
      <dsp:nvSpPr>
        <dsp:cNvPr id="0" name=""/>
        <dsp:cNvSpPr/>
      </dsp:nvSpPr>
      <dsp:spPr>
        <a:xfrm>
          <a:off x="6186414" y="2425305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77828E-7267-4A19-9E49-6DF08ECD37B1}">
      <dsp:nvSpPr>
        <dsp:cNvPr id="0" name=""/>
        <dsp:cNvSpPr/>
      </dsp:nvSpPr>
      <dsp:spPr>
        <a:xfrm>
          <a:off x="824119" y="2543007"/>
          <a:ext cx="6438568" cy="941620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Implica </a:t>
          </a:r>
          <a:r>
            <a:rPr lang="es-ES" sz="1600" kern="1200" dirty="0"/>
            <a:t>el </a:t>
          </a:r>
          <a:r>
            <a:rPr lang="es-ES" sz="1600" b="1" kern="1200" dirty="0"/>
            <a:t>análisis más allá de los criterios demográficos </a:t>
          </a:r>
          <a:r>
            <a:rPr lang="es-ES" sz="1600" kern="1200" dirty="0"/>
            <a:t>(densidad de población) y </a:t>
          </a:r>
          <a:r>
            <a:rPr lang="es-ES" sz="1600" b="1" kern="1200" dirty="0"/>
            <a:t>geográficos</a:t>
          </a:r>
          <a:r>
            <a:rPr lang="es-ES" sz="1600" kern="1200" dirty="0"/>
            <a:t> (cercanía con los centros urbanos</a:t>
          </a:r>
          <a:r>
            <a:rPr lang="es-ES" sz="1600" kern="1200" dirty="0" smtClean="0"/>
            <a:t>).</a:t>
          </a:r>
          <a:endParaRPr lang="es-MX" sz="1600" kern="1200" dirty="0"/>
        </a:p>
      </dsp:txBody>
      <dsp:txXfrm>
        <a:off x="824119" y="2543007"/>
        <a:ext cx="6438568" cy="941620"/>
      </dsp:txXfrm>
    </dsp:sp>
    <dsp:sp modelId="{93D42D3C-C95D-4C38-B655-88F9D84A2262}">
      <dsp:nvSpPr>
        <dsp:cNvPr id="0" name=""/>
        <dsp:cNvSpPr/>
      </dsp:nvSpPr>
      <dsp:spPr>
        <a:xfrm>
          <a:off x="824119" y="3692913"/>
          <a:ext cx="6355940" cy="57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Asimismo…</a:t>
          </a:r>
        </a:p>
      </dsp:txBody>
      <dsp:txXfrm>
        <a:off x="824119" y="3692913"/>
        <a:ext cx="6355940" cy="577812"/>
      </dsp:txXfrm>
    </dsp:sp>
    <dsp:sp modelId="{F5FFE98A-533B-40DC-91E3-4059F73D3061}">
      <dsp:nvSpPr>
        <dsp:cNvPr id="0" name=""/>
        <dsp:cNvSpPr/>
      </dsp:nvSpPr>
      <dsp:spPr>
        <a:xfrm>
          <a:off x="824119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EDD584-5521-4772-8127-5892829698DB}">
      <dsp:nvSpPr>
        <dsp:cNvPr id="0" name=""/>
        <dsp:cNvSpPr/>
      </dsp:nvSpPr>
      <dsp:spPr>
        <a:xfrm>
          <a:off x="1717482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FAF1D-36E0-4652-A6AA-AB8CA242F57A}">
      <dsp:nvSpPr>
        <dsp:cNvPr id="0" name=""/>
        <dsp:cNvSpPr/>
      </dsp:nvSpPr>
      <dsp:spPr>
        <a:xfrm>
          <a:off x="2611551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72028-E724-4015-8D4C-633C2E68C678}">
      <dsp:nvSpPr>
        <dsp:cNvPr id="0" name=""/>
        <dsp:cNvSpPr/>
      </dsp:nvSpPr>
      <dsp:spPr>
        <a:xfrm>
          <a:off x="3504913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5CDFB8-BC2F-4FE2-B0E1-686FD9BFFDFD}">
      <dsp:nvSpPr>
        <dsp:cNvPr id="0" name=""/>
        <dsp:cNvSpPr/>
      </dsp:nvSpPr>
      <dsp:spPr>
        <a:xfrm>
          <a:off x="4398982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16ACAD-8477-41DD-9401-6CDDB59D12EB}">
      <dsp:nvSpPr>
        <dsp:cNvPr id="0" name=""/>
        <dsp:cNvSpPr/>
      </dsp:nvSpPr>
      <dsp:spPr>
        <a:xfrm>
          <a:off x="5292345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EE633-A770-4EA0-BD2A-B16630480754}">
      <dsp:nvSpPr>
        <dsp:cNvPr id="0" name=""/>
        <dsp:cNvSpPr/>
      </dsp:nvSpPr>
      <dsp:spPr>
        <a:xfrm>
          <a:off x="6186414" y="4270726"/>
          <a:ext cx="1487290" cy="1177026"/>
        </a:xfrm>
        <a:prstGeom prst="chevron">
          <a:avLst>
            <a:gd name="adj" fmla="val 706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B5C08-84CE-4725-A677-815F2CD33F65}">
      <dsp:nvSpPr>
        <dsp:cNvPr id="0" name=""/>
        <dsp:cNvSpPr/>
      </dsp:nvSpPr>
      <dsp:spPr>
        <a:xfrm>
          <a:off x="824119" y="4388428"/>
          <a:ext cx="6438568" cy="941620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Lo </a:t>
          </a:r>
          <a:r>
            <a:rPr lang="es-ES" sz="1600" b="1" kern="1200" dirty="0"/>
            <a:t>Rural</a:t>
          </a:r>
          <a:r>
            <a:rPr lang="es-ES" sz="1600" kern="1200" dirty="0"/>
            <a:t> definido también por las </a:t>
          </a:r>
          <a:r>
            <a:rPr lang="es-ES" sz="1600" b="1" kern="1200" dirty="0"/>
            <a:t>actividades económicas predominantes </a:t>
          </a:r>
          <a:r>
            <a:rPr lang="es-ES" sz="1600" kern="1200" dirty="0"/>
            <a:t>(</a:t>
          </a:r>
          <a:r>
            <a:rPr lang="es-ES" sz="1600" kern="1200" dirty="0" err="1"/>
            <a:t>Pérez</a:t>
          </a:r>
          <a:r>
            <a:rPr lang="es-ES" sz="1600" kern="1200" dirty="0"/>
            <a:t>, 2001; Paniagua y </a:t>
          </a:r>
          <a:r>
            <a:rPr lang="es-ES" sz="1600" kern="1200" dirty="0" err="1"/>
            <a:t>Hoggart</a:t>
          </a:r>
          <a:r>
            <a:rPr lang="es-ES" sz="1600" kern="1200" dirty="0"/>
            <a:t>, </a:t>
          </a:r>
          <a:r>
            <a:rPr lang="es-ES" sz="1600" kern="1200" dirty="0" smtClean="0"/>
            <a:t>2002 en Palafox y Martínez, 2015)</a:t>
          </a:r>
          <a:r>
            <a:rPr lang="es-ES" sz="1600" kern="1200" dirty="0"/>
            <a:t>, llegando a </a:t>
          </a:r>
          <a:r>
            <a:rPr lang="es-ES" sz="1600" b="1" kern="1200" dirty="0"/>
            <a:t>desplazar las formas tradicionales de vida del ámbito rural</a:t>
          </a:r>
          <a:r>
            <a:rPr lang="es-ES" sz="1600" kern="1200" dirty="0"/>
            <a:t>. </a:t>
          </a:r>
          <a:endParaRPr lang="es-MX" sz="1300" kern="1200" dirty="0"/>
        </a:p>
      </dsp:txBody>
      <dsp:txXfrm>
        <a:off x="824119" y="4388428"/>
        <a:ext cx="6438568" cy="9416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645C7-E961-4FD4-97D6-68B7ED95D063}">
      <dsp:nvSpPr>
        <dsp:cNvPr id="0" name=""/>
        <dsp:cNvSpPr/>
      </dsp:nvSpPr>
      <dsp:spPr>
        <a:xfrm>
          <a:off x="6194" y="1552876"/>
          <a:ext cx="1851608" cy="11109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/>
            <a:t>Nueva visión de lo rural (</a:t>
          </a:r>
          <a:r>
            <a:rPr lang="es-MX" sz="1900" kern="1200" dirty="0" err="1"/>
            <a:t>Lambi</a:t>
          </a:r>
          <a:r>
            <a:rPr lang="es-MX" sz="1900" kern="1200" dirty="0"/>
            <a:t> y Pérez, 2007)</a:t>
          </a:r>
        </a:p>
      </dsp:txBody>
      <dsp:txXfrm>
        <a:off x="38733" y="1585415"/>
        <a:ext cx="1786530" cy="1045886"/>
      </dsp:txXfrm>
    </dsp:sp>
    <dsp:sp modelId="{1021540D-BA08-43B1-A3E5-99E02B69B974}">
      <dsp:nvSpPr>
        <dsp:cNvPr id="0" name=""/>
        <dsp:cNvSpPr/>
      </dsp:nvSpPr>
      <dsp:spPr>
        <a:xfrm rot="15352">
          <a:off x="2042962" y="1944819"/>
          <a:ext cx="392544" cy="33875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042963" y="2012343"/>
        <a:ext cx="290918" cy="203253"/>
      </dsp:txXfrm>
    </dsp:sp>
    <dsp:sp modelId="{4192C42F-DA48-46C3-8C77-4A8591DD9E42}">
      <dsp:nvSpPr>
        <dsp:cNvPr id="0" name=""/>
        <dsp:cNvSpPr/>
      </dsp:nvSpPr>
      <dsp:spPr>
        <a:xfrm>
          <a:off x="2598446" y="1564453"/>
          <a:ext cx="1851608" cy="11109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/>
            <a:t>Cambio de estilos de vida</a:t>
          </a:r>
        </a:p>
      </dsp:txBody>
      <dsp:txXfrm>
        <a:off x="2630985" y="1596992"/>
        <a:ext cx="1786530" cy="1045886"/>
      </dsp:txXfrm>
    </dsp:sp>
    <dsp:sp modelId="{9749FB63-C37A-47EE-9532-45A6BA88296F}">
      <dsp:nvSpPr>
        <dsp:cNvPr id="0" name=""/>
        <dsp:cNvSpPr/>
      </dsp:nvSpPr>
      <dsp:spPr>
        <a:xfrm>
          <a:off x="4635215" y="1890336"/>
          <a:ext cx="392540" cy="45919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635215" y="1982176"/>
        <a:ext cx="274778" cy="275518"/>
      </dsp:txXfrm>
    </dsp:sp>
    <dsp:sp modelId="{CF2CB9AF-906E-4233-A35E-A4A6DF05E1BD}">
      <dsp:nvSpPr>
        <dsp:cNvPr id="0" name=""/>
        <dsp:cNvSpPr/>
      </dsp:nvSpPr>
      <dsp:spPr>
        <a:xfrm>
          <a:off x="5190697" y="1564453"/>
          <a:ext cx="1851608" cy="11109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/>
            <a:t>Desagrarización o desruralización</a:t>
          </a:r>
        </a:p>
      </dsp:txBody>
      <dsp:txXfrm>
        <a:off x="5223236" y="1596992"/>
        <a:ext cx="1786530" cy="10458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681AC-7BD8-4E64-8A07-1833D1B2F991}">
      <dsp:nvSpPr>
        <dsp:cNvPr id="0" name=""/>
        <dsp:cNvSpPr/>
      </dsp:nvSpPr>
      <dsp:spPr>
        <a:xfrm rot="10800000">
          <a:off x="1882934" y="18798"/>
          <a:ext cx="6695041" cy="7863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6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/>
            <a:t>La agricultura sigue siendo una actividad importante aunque ya no la predominante.</a:t>
          </a:r>
          <a:endParaRPr lang="es-MX" sz="1600" kern="1200" dirty="0"/>
        </a:p>
      </dsp:txBody>
      <dsp:txXfrm rot="10800000">
        <a:off x="2079523" y="18798"/>
        <a:ext cx="6498452" cy="786357"/>
      </dsp:txXfrm>
    </dsp:sp>
    <dsp:sp modelId="{7C590108-6F27-4C89-969C-7F466EB995DC}">
      <dsp:nvSpPr>
        <dsp:cNvPr id="0" name=""/>
        <dsp:cNvSpPr/>
      </dsp:nvSpPr>
      <dsp:spPr>
        <a:xfrm>
          <a:off x="1489755" y="2568"/>
          <a:ext cx="786357" cy="786357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7BCA2-A510-49BF-B4A4-6D2BFCFE1836}">
      <dsp:nvSpPr>
        <dsp:cNvPr id="0" name=""/>
        <dsp:cNvSpPr/>
      </dsp:nvSpPr>
      <dsp:spPr>
        <a:xfrm rot="10800000">
          <a:off x="1892642" y="994225"/>
          <a:ext cx="6695041" cy="7863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6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/>
            <a:t>Se han dado diversos procesos políticos, económicos y sociales de tal complejidad que limitan las condiciones de vida semejantes a los espacios urbanos.</a:t>
          </a:r>
          <a:endParaRPr lang="es-MX" sz="1600" kern="1200" dirty="0"/>
        </a:p>
      </dsp:txBody>
      <dsp:txXfrm rot="10800000">
        <a:off x="2089231" y="994225"/>
        <a:ext cx="6498452" cy="786357"/>
      </dsp:txXfrm>
    </dsp:sp>
    <dsp:sp modelId="{F93B7F79-8539-4CD4-AD25-4DD4050AE93B}">
      <dsp:nvSpPr>
        <dsp:cNvPr id="0" name=""/>
        <dsp:cNvSpPr/>
      </dsp:nvSpPr>
      <dsp:spPr>
        <a:xfrm>
          <a:off x="1489755" y="1023659"/>
          <a:ext cx="786357" cy="786357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24000" r="-24000"/>
          </a:stretch>
        </a:blip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5D3FC-3613-4248-BB36-B5BE5ECF8C29}">
      <dsp:nvSpPr>
        <dsp:cNvPr id="0" name=""/>
        <dsp:cNvSpPr/>
      </dsp:nvSpPr>
      <dsp:spPr>
        <a:xfrm rot="10800000">
          <a:off x="1882934" y="2044749"/>
          <a:ext cx="6695041" cy="7863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6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/>
            <a:t>El referente a la población rural se amplió, incluyendo en el calificativo de campesinos también a los mineros, pescadores, artesanos, empresarios agrícolas.</a:t>
          </a:r>
          <a:endParaRPr lang="es-MX" sz="1600" kern="1200" dirty="0"/>
        </a:p>
      </dsp:txBody>
      <dsp:txXfrm rot="10800000">
        <a:off x="2079523" y="2044749"/>
        <a:ext cx="6498452" cy="786357"/>
      </dsp:txXfrm>
    </dsp:sp>
    <dsp:sp modelId="{8BF937AD-F813-444A-941C-1C03FCD79CAB}">
      <dsp:nvSpPr>
        <dsp:cNvPr id="0" name=""/>
        <dsp:cNvSpPr/>
      </dsp:nvSpPr>
      <dsp:spPr>
        <a:xfrm>
          <a:off x="1489755" y="2044749"/>
          <a:ext cx="786357" cy="786357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33000" r="-33000"/>
          </a:stretch>
        </a:blip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A68747-2A13-4964-80C2-B0BBB5E5DB42}">
      <dsp:nvSpPr>
        <dsp:cNvPr id="0" name=""/>
        <dsp:cNvSpPr/>
      </dsp:nvSpPr>
      <dsp:spPr>
        <a:xfrm rot="10800000">
          <a:off x="1882934" y="3065840"/>
          <a:ext cx="6695041" cy="7863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6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/>
            <a:t>Se da un mayor reconocimiento a los grupos étnicos. </a:t>
          </a:r>
          <a:endParaRPr lang="es-MX" sz="1600" kern="1200" dirty="0"/>
        </a:p>
      </dsp:txBody>
      <dsp:txXfrm rot="10800000">
        <a:off x="2079523" y="3065840"/>
        <a:ext cx="6498452" cy="786357"/>
      </dsp:txXfrm>
    </dsp:sp>
    <dsp:sp modelId="{5E78DB64-B0DE-45C5-BCD6-3E97EE51C240}">
      <dsp:nvSpPr>
        <dsp:cNvPr id="0" name=""/>
        <dsp:cNvSpPr/>
      </dsp:nvSpPr>
      <dsp:spPr>
        <a:xfrm>
          <a:off x="1489755" y="3065840"/>
          <a:ext cx="786357" cy="786357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15812-AF62-4939-81AC-07F4437E93D9}">
      <dsp:nvSpPr>
        <dsp:cNvPr id="0" name=""/>
        <dsp:cNvSpPr/>
      </dsp:nvSpPr>
      <dsp:spPr>
        <a:xfrm rot="10800000">
          <a:off x="1882934" y="4086930"/>
          <a:ext cx="6695041" cy="7863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6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/>
            <a:t>Se busca la equidad de género, con una mayor participación de las mujeres en las actividades productivas.</a:t>
          </a:r>
          <a:endParaRPr lang="es-MX" sz="1600" kern="1200" dirty="0"/>
        </a:p>
      </dsp:txBody>
      <dsp:txXfrm rot="10800000">
        <a:off x="2079523" y="4086930"/>
        <a:ext cx="6498452" cy="786357"/>
      </dsp:txXfrm>
    </dsp:sp>
    <dsp:sp modelId="{E7977158-5AFE-42D5-AD52-57154F308492}">
      <dsp:nvSpPr>
        <dsp:cNvPr id="0" name=""/>
        <dsp:cNvSpPr/>
      </dsp:nvSpPr>
      <dsp:spPr>
        <a:xfrm>
          <a:off x="1489755" y="4086930"/>
          <a:ext cx="786357" cy="786357"/>
        </a:xfrm>
        <a:prstGeom prst="ellipse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EA1580-6EF6-4157-9659-65B025D48A5F}">
      <dsp:nvSpPr>
        <dsp:cNvPr id="0" name=""/>
        <dsp:cNvSpPr/>
      </dsp:nvSpPr>
      <dsp:spPr>
        <a:xfrm rot="10800000">
          <a:off x="1882934" y="5110589"/>
          <a:ext cx="6695041" cy="7863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6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Se </a:t>
          </a:r>
          <a:r>
            <a:rPr lang="es-ES_tradnl" sz="1600" kern="1200" dirty="0"/>
            <a:t>pone un mayor énfasis en el concepto de la pluriactividad rural.</a:t>
          </a:r>
          <a:endParaRPr lang="es-MX" sz="1600" kern="1200" dirty="0"/>
        </a:p>
      </dsp:txBody>
      <dsp:txXfrm rot="10800000">
        <a:off x="2079523" y="5110589"/>
        <a:ext cx="6498452" cy="786357"/>
      </dsp:txXfrm>
    </dsp:sp>
    <dsp:sp modelId="{5C909677-BAC5-448A-8E33-5A5D93E8AF64}">
      <dsp:nvSpPr>
        <dsp:cNvPr id="0" name=""/>
        <dsp:cNvSpPr/>
      </dsp:nvSpPr>
      <dsp:spPr>
        <a:xfrm>
          <a:off x="1489755" y="5108021"/>
          <a:ext cx="786357" cy="786357"/>
        </a:xfrm>
        <a:prstGeom prst="ellipse">
          <a:avLst/>
        </a:prstGeom>
        <a:blipFill rotWithShape="1">
          <a:blip xmlns:r="http://schemas.openxmlformats.org/officeDocument/2006/relationships" r:embed="rId6"/>
          <a:srcRect/>
          <a:stretch>
            <a:fillRect l="-17000" r="-17000"/>
          </a:stretch>
        </a:blip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DF1FF-E50D-482A-AF3A-E229A7550B6C}">
      <dsp:nvSpPr>
        <dsp:cNvPr id="0" name=""/>
        <dsp:cNvSpPr/>
      </dsp:nvSpPr>
      <dsp:spPr>
        <a:xfrm>
          <a:off x="0" y="0"/>
          <a:ext cx="8332238" cy="1699104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NUEVA RURALIDAD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Comunitaria</a:t>
          </a:r>
          <a:endParaRPr lang="es-MX" sz="4100" kern="1200" dirty="0"/>
        </a:p>
      </dsp:txBody>
      <dsp:txXfrm>
        <a:off x="0" y="0"/>
        <a:ext cx="8332238" cy="1699104"/>
      </dsp:txXfrm>
    </dsp:sp>
    <dsp:sp modelId="{CC4D72CB-A2B0-42DE-AD3F-EB39CB1C3E52}">
      <dsp:nvSpPr>
        <dsp:cNvPr id="0" name=""/>
        <dsp:cNvSpPr/>
      </dsp:nvSpPr>
      <dsp:spPr>
        <a:xfrm>
          <a:off x="0" y="1699104"/>
          <a:ext cx="4166119" cy="35681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>
              <a:solidFill>
                <a:schemeClr val="tx1"/>
              </a:solidFill>
            </a:rPr>
            <a:t>La nueva ruralidad es construida por los mismos pobladores rurales para hacerle frente a la pobreza y exclusión, constituyendo una estrategia opuesta a lo establecido por el Estado en el marco de la globalización neoliberal (Kay, 2009; Fuente, 2009 en </a:t>
          </a:r>
          <a:r>
            <a:rPr lang="es-ES_tradnl" sz="2000" b="0" kern="1200" dirty="0">
              <a:solidFill>
                <a:schemeClr val="tx1"/>
              </a:solidFill>
            </a:rPr>
            <a:t>Palafox y Martínez, </a:t>
          </a:r>
          <a:r>
            <a:rPr lang="es-ES_tradnl" sz="2000" b="0" kern="1200" dirty="0" smtClean="0">
              <a:solidFill>
                <a:schemeClr val="tx1"/>
              </a:solidFill>
            </a:rPr>
            <a:t>2015).</a:t>
          </a:r>
          <a:endParaRPr lang="es-ES" sz="2000" b="0" kern="1200" dirty="0">
            <a:solidFill>
              <a:schemeClr val="tx1"/>
            </a:solidFill>
          </a:endParaRPr>
        </a:p>
      </dsp:txBody>
      <dsp:txXfrm>
        <a:off x="0" y="1699104"/>
        <a:ext cx="4166119" cy="3568119"/>
      </dsp:txXfrm>
    </dsp:sp>
    <dsp:sp modelId="{479500F4-2750-4B78-9EDD-002515909AD1}">
      <dsp:nvSpPr>
        <dsp:cNvPr id="0" name=""/>
        <dsp:cNvSpPr/>
      </dsp:nvSpPr>
      <dsp:spPr>
        <a:xfrm>
          <a:off x="4166119" y="1699104"/>
          <a:ext cx="4166119" cy="35681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</a:rPr>
            <a:t>Este enfoque está basado en los principios de la </a:t>
          </a:r>
          <a:r>
            <a:rPr lang="es-ES" sz="1800" b="1" kern="1200" dirty="0">
              <a:solidFill>
                <a:schemeClr val="tx1"/>
              </a:solidFill>
            </a:rPr>
            <a:t>autonomía</a:t>
          </a:r>
          <a:r>
            <a:rPr lang="es-ES" sz="1800" kern="1200" dirty="0">
              <a:solidFill>
                <a:schemeClr val="tx1"/>
              </a:solidFill>
            </a:rPr>
            <a:t>, la </a:t>
          </a:r>
          <a:r>
            <a:rPr lang="es-ES" sz="1800" b="1" kern="1200" dirty="0">
              <a:solidFill>
                <a:schemeClr val="tx1"/>
              </a:solidFill>
            </a:rPr>
            <a:t>autosuficiencia</a:t>
          </a:r>
          <a:r>
            <a:rPr lang="es-ES" sz="1800" kern="1200" dirty="0">
              <a:solidFill>
                <a:schemeClr val="tx1"/>
              </a:solidFill>
            </a:rPr>
            <a:t>, la </a:t>
          </a:r>
          <a:r>
            <a:rPr lang="es-ES" sz="1800" b="1" kern="1200" dirty="0">
              <a:solidFill>
                <a:schemeClr val="tx1"/>
              </a:solidFill>
            </a:rPr>
            <a:t>diversificación productiva </a:t>
          </a:r>
          <a:r>
            <a:rPr lang="es-ES" sz="1800" kern="1200" dirty="0">
              <a:solidFill>
                <a:schemeClr val="tx1"/>
              </a:solidFill>
            </a:rPr>
            <a:t>y la </a:t>
          </a:r>
          <a:r>
            <a:rPr lang="es-ES" sz="1800" b="1" kern="1200" dirty="0">
              <a:solidFill>
                <a:schemeClr val="tx1"/>
              </a:solidFill>
            </a:rPr>
            <a:t>autogestión</a:t>
          </a:r>
          <a:r>
            <a:rPr lang="es-ES" sz="1800" kern="1200" dirty="0">
              <a:solidFill>
                <a:schemeClr val="tx1"/>
              </a:solidFill>
            </a:rPr>
            <a:t> comunitaria (Barkin, 2001 en </a:t>
          </a:r>
          <a:r>
            <a:rPr lang="es-ES_tradnl" sz="1800" kern="1200" dirty="0">
              <a:solidFill>
                <a:schemeClr val="tx1"/>
              </a:solidFill>
            </a:rPr>
            <a:t>Palafox y Martínez, 2015</a:t>
          </a:r>
          <a:r>
            <a:rPr lang="es-ES" sz="1800" kern="1200" dirty="0">
              <a:solidFill>
                <a:schemeClr val="tx1"/>
              </a:solidFill>
            </a:rPr>
            <a:t>) mediante los cuales se busca revalorizar los saberes ancestrales que poseen las comunidades en el uso y manejo de los recursos naturales (Kay, 2009; Rosas, 2013; Barkin y Rosas, 2006; Fuente, 2009 en </a:t>
          </a:r>
          <a:r>
            <a:rPr lang="es-ES_tradnl" sz="1800" kern="1200" dirty="0">
              <a:solidFill>
                <a:schemeClr val="tx1"/>
              </a:solidFill>
            </a:rPr>
            <a:t>Palafox y Martínez, 2015</a:t>
          </a:r>
          <a:r>
            <a:rPr lang="es-ES" sz="1800" kern="1200" dirty="0">
              <a:solidFill>
                <a:schemeClr val="tx1"/>
              </a:solidFill>
            </a:rPr>
            <a:t>). </a:t>
          </a:r>
          <a:endParaRPr lang="es-ES_tradnl" sz="1800" kern="1200" dirty="0">
            <a:solidFill>
              <a:schemeClr val="tx1"/>
            </a:solidFill>
          </a:endParaRPr>
        </a:p>
      </dsp:txBody>
      <dsp:txXfrm>
        <a:off x="4166119" y="1699104"/>
        <a:ext cx="4166119" cy="3568119"/>
      </dsp:txXfrm>
    </dsp:sp>
    <dsp:sp modelId="{532D6276-F6C7-4CD0-B8BF-07C41671C7B1}">
      <dsp:nvSpPr>
        <dsp:cNvPr id="0" name=""/>
        <dsp:cNvSpPr/>
      </dsp:nvSpPr>
      <dsp:spPr>
        <a:xfrm>
          <a:off x="0" y="5267224"/>
          <a:ext cx="8332238" cy="39645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E38A8-DBC7-45CC-9020-C3ACB5192FE4}">
      <dsp:nvSpPr>
        <dsp:cNvPr id="0" name=""/>
        <dsp:cNvSpPr/>
      </dsp:nvSpPr>
      <dsp:spPr>
        <a:xfrm>
          <a:off x="0" y="0"/>
          <a:ext cx="8388221" cy="1659916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NUEVA RURALIDAD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Institucional</a:t>
          </a:r>
          <a:endParaRPr lang="es-MX" sz="4000" kern="1200" dirty="0"/>
        </a:p>
      </dsp:txBody>
      <dsp:txXfrm>
        <a:off x="0" y="0"/>
        <a:ext cx="8388221" cy="1659916"/>
      </dsp:txXfrm>
    </dsp:sp>
    <dsp:sp modelId="{C269DAC8-1BC2-4242-AFA3-DAC746DBA480}">
      <dsp:nvSpPr>
        <dsp:cNvPr id="0" name=""/>
        <dsp:cNvSpPr/>
      </dsp:nvSpPr>
      <dsp:spPr>
        <a:xfrm>
          <a:off x="0" y="1621816"/>
          <a:ext cx="4194110" cy="34858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>
              <a:solidFill>
                <a:srgbClr val="000000"/>
              </a:solidFill>
            </a:rPr>
            <a:t>La nueva ruralidad es promovida por los OI en un sentido normativo que constituye un diseño y ejecución de las políticas públicas orientadas al medio rural, con el propósito de reducir la pobreza y el deterioro ambiental, así como mitigar la migración (Acosta, 2008; Kay, </a:t>
          </a:r>
          <a:r>
            <a:rPr lang="es-ES" sz="2100" kern="1200" dirty="0" smtClean="0">
              <a:solidFill>
                <a:srgbClr val="000000"/>
              </a:solidFill>
            </a:rPr>
            <a:t>2009 en </a:t>
          </a:r>
          <a:r>
            <a:rPr lang="es-ES_tradnl" sz="2100" kern="1200" dirty="0" smtClean="0">
              <a:solidFill>
                <a:srgbClr val="000000"/>
              </a:solidFill>
            </a:rPr>
            <a:t>Palafox y Martínez, 2015</a:t>
          </a:r>
          <a:r>
            <a:rPr lang="es-ES" sz="2100" kern="1200" dirty="0" smtClean="0">
              <a:solidFill>
                <a:srgbClr val="000000"/>
              </a:solidFill>
            </a:rPr>
            <a:t>)</a:t>
          </a:r>
          <a:r>
            <a:rPr lang="es-ES" sz="2100" kern="1200" dirty="0">
              <a:solidFill>
                <a:srgbClr val="000000"/>
              </a:solidFill>
            </a:rPr>
            <a:t>. </a:t>
          </a:r>
        </a:p>
      </dsp:txBody>
      <dsp:txXfrm>
        <a:off x="0" y="1621816"/>
        <a:ext cx="4194110" cy="3485824"/>
      </dsp:txXfrm>
    </dsp:sp>
    <dsp:sp modelId="{9825207D-0077-4DB1-948F-7A76472598EF}">
      <dsp:nvSpPr>
        <dsp:cNvPr id="0" name=""/>
        <dsp:cNvSpPr/>
      </dsp:nvSpPr>
      <dsp:spPr>
        <a:xfrm>
          <a:off x="4194110" y="1659916"/>
          <a:ext cx="4194110" cy="34858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>
              <a:solidFill>
                <a:srgbClr val="000000"/>
              </a:solidFill>
            </a:rPr>
            <a:t>El enfoque se caracteriza por la instrumentación de programas de apoyo con fuertes </a:t>
          </a:r>
          <a:r>
            <a:rPr lang="es-ES" sz="2100" b="1" kern="1200" dirty="0">
              <a:solidFill>
                <a:srgbClr val="000000"/>
              </a:solidFill>
            </a:rPr>
            <a:t>financiamientos</a:t>
          </a:r>
          <a:r>
            <a:rPr lang="es-ES" sz="2100" kern="1200" dirty="0">
              <a:solidFill>
                <a:srgbClr val="000000"/>
              </a:solidFill>
            </a:rPr>
            <a:t> internacionales, en </a:t>
          </a:r>
          <a:r>
            <a:rPr lang="es-ES" sz="2100" b="1" kern="1200" dirty="0">
              <a:solidFill>
                <a:srgbClr val="000000"/>
              </a:solidFill>
            </a:rPr>
            <a:t>asistencia técnica </a:t>
          </a:r>
          <a:r>
            <a:rPr lang="es-ES" sz="2100" kern="1200" dirty="0">
              <a:solidFill>
                <a:srgbClr val="000000"/>
              </a:solidFill>
            </a:rPr>
            <a:t>y </a:t>
          </a:r>
          <a:r>
            <a:rPr lang="es-ES" sz="2100" b="1" kern="1200" dirty="0">
              <a:solidFill>
                <a:srgbClr val="000000"/>
              </a:solidFill>
            </a:rPr>
            <a:t>créditos</a:t>
          </a:r>
          <a:r>
            <a:rPr lang="es-ES" sz="2100" kern="1200" dirty="0">
              <a:solidFill>
                <a:srgbClr val="000000"/>
              </a:solidFill>
            </a:rPr>
            <a:t>, (</a:t>
          </a:r>
          <a:r>
            <a:rPr lang="es-ES" sz="2100" kern="1200" dirty="0" err="1">
              <a:solidFill>
                <a:srgbClr val="000000"/>
              </a:solidFill>
            </a:rPr>
            <a:t>Giarracca</a:t>
          </a:r>
          <a:r>
            <a:rPr lang="es-ES" sz="2100" kern="1200" dirty="0">
              <a:solidFill>
                <a:srgbClr val="000000"/>
              </a:solidFill>
            </a:rPr>
            <a:t>, 2001; Monterroso y </a:t>
          </a:r>
          <a:r>
            <a:rPr lang="es-ES" sz="2100" kern="1200" dirty="0" err="1">
              <a:solidFill>
                <a:srgbClr val="000000"/>
              </a:solidFill>
            </a:rPr>
            <a:t>Zizumbo</a:t>
          </a:r>
          <a:r>
            <a:rPr lang="es-ES" sz="2100" kern="1200" dirty="0">
              <a:solidFill>
                <a:srgbClr val="000000"/>
              </a:solidFill>
            </a:rPr>
            <a:t>, 2009 en </a:t>
          </a:r>
          <a:r>
            <a:rPr lang="es-ES_tradnl" sz="2100" kern="1200" dirty="0">
              <a:solidFill>
                <a:srgbClr val="000000"/>
              </a:solidFill>
            </a:rPr>
            <a:t>Palafox y Martínez, 2015</a:t>
          </a:r>
          <a:r>
            <a:rPr lang="es-ES" sz="2100" kern="1200" dirty="0">
              <a:solidFill>
                <a:srgbClr val="000000"/>
              </a:solidFill>
            </a:rPr>
            <a:t>). </a:t>
          </a:r>
          <a:endParaRPr lang="es-ES_tradnl" sz="2100" kern="1200" dirty="0">
            <a:solidFill>
              <a:srgbClr val="000000"/>
            </a:solidFill>
          </a:endParaRPr>
        </a:p>
      </dsp:txBody>
      <dsp:txXfrm>
        <a:off x="4194110" y="1659916"/>
        <a:ext cx="4194110" cy="3485824"/>
      </dsp:txXfrm>
    </dsp:sp>
    <dsp:sp modelId="{7548BFA3-990B-46DC-81D4-390914C72592}">
      <dsp:nvSpPr>
        <dsp:cNvPr id="0" name=""/>
        <dsp:cNvSpPr/>
      </dsp:nvSpPr>
      <dsp:spPr>
        <a:xfrm>
          <a:off x="0" y="5145740"/>
          <a:ext cx="8388221" cy="387313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3FBD3-9207-4F6C-B62A-11CD170A0A14}">
      <dsp:nvSpPr>
        <dsp:cNvPr id="0" name=""/>
        <dsp:cNvSpPr/>
      </dsp:nvSpPr>
      <dsp:spPr>
        <a:xfrm>
          <a:off x="351540" y="0"/>
          <a:ext cx="4302776" cy="20071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/>
            <a:t>La nueva ruralidad es incluyente en el sentido de que no se centra sólo en las actividades económicas, sino que reconoce el valor de las instituciones, la cultura, el patrimonio histórico y el uso del espacio rural para la recreación y el ocio (Rosas, 2013; </a:t>
          </a:r>
          <a:r>
            <a:rPr lang="es-ES" sz="1800" b="0" kern="1200" dirty="0" err="1"/>
            <a:t>Pérez</a:t>
          </a:r>
          <a:r>
            <a:rPr lang="es-ES" sz="1800" b="0" kern="1200" dirty="0"/>
            <a:t> y Farah, 2006). </a:t>
          </a:r>
          <a:endParaRPr lang="en-US" sz="1800" b="0" kern="1200" dirty="0"/>
        </a:p>
      </dsp:txBody>
      <dsp:txXfrm>
        <a:off x="410327" y="58787"/>
        <a:ext cx="4185202" cy="1889551"/>
      </dsp:txXfrm>
    </dsp:sp>
    <dsp:sp modelId="{7E916EBD-69AA-4A87-AC48-54CE296F172E}">
      <dsp:nvSpPr>
        <dsp:cNvPr id="0" name=""/>
        <dsp:cNvSpPr/>
      </dsp:nvSpPr>
      <dsp:spPr>
        <a:xfrm rot="5409873">
          <a:off x="2122036" y="2057610"/>
          <a:ext cx="753134" cy="90320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227965" y="2132646"/>
        <a:ext cx="541924" cy="527194"/>
      </dsp:txXfrm>
    </dsp:sp>
    <dsp:sp modelId="{2154D61A-0C33-4F8C-A8CC-CDE8A727B7CE}">
      <dsp:nvSpPr>
        <dsp:cNvPr id="0" name=""/>
        <dsp:cNvSpPr/>
      </dsp:nvSpPr>
      <dsp:spPr>
        <a:xfrm>
          <a:off x="342891" y="3011301"/>
          <a:ext cx="4302776" cy="20071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/>
            <a:t>Para Kieffer (2014) el </a:t>
          </a:r>
          <a:r>
            <a:rPr lang="es-ES" sz="1800" b="1" kern="1200" dirty="0"/>
            <a:t>territorio local</a:t>
          </a:r>
          <a:r>
            <a:rPr lang="es-ES" sz="1800" b="0" kern="1200" dirty="0"/>
            <a:t>, la </a:t>
          </a:r>
          <a:r>
            <a:rPr lang="es-ES" sz="1800" b="1" kern="1200" dirty="0"/>
            <a:t>cultura</a:t>
          </a:r>
          <a:r>
            <a:rPr lang="es-ES" sz="1800" b="0" kern="1200" dirty="0"/>
            <a:t> y la </a:t>
          </a:r>
          <a:r>
            <a:rPr lang="es-ES" sz="1800" b="1" kern="1200" dirty="0"/>
            <a:t>identidad productiva </a:t>
          </a:r>
          <a:r>
            <a:rPr lang="es-ES" sz="1800" b="0" kern="1200" dirty="0"/>
            <a:t>son elementos centrales en la concepción de la nueva ruralidad, cuyas características principales son el contacto con la naturaleza y el apego a la comunidad</a:t>
          </a:r>
          <a:r>
            <a:rPr lang="es-ES" sz="1800" b="1" kern="1200" dirty="0"/>
            <a:t>. </a:t>
          </a:r>
          <a:endParaRPr lang="en-US" sz="1800" b="1" kern="1200" dirty="0"/>
        </a:p>
      </dsp:txBody>
      <dsp:txXfrm>
        <a:off x="401678" y="3070088"/>
        <a:ext cx="4185202" cy="1889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9839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9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9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a de título con 3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2221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3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34054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2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1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1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74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7706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494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26/09/18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879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3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2.png">
            <a:extLst>
              <a:ext uri="{FF2B5EF4-FFF2-40B4-BE49-F238E27FC236}">
                <a16:creationId xmlns="" xmlns:a16="http://schemas.microsoft.com/office/drawing/2014/main" id="{BAB5D7B4-62FB-4C77-A81C-8C868B1111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68" y="1002496"/>
            <a:ext cx="5442276" cy="787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7665C9AB-CFA1-48EF-AD0F-593763F87101}"/>
              </a:ext>
            </a:extLst>
          </p:cNvPr>
          <p:cNvSpPr/>
          <p:nvPr/>
        </p:nvSpPr>
        <p:spPr>
          <a:xfrm>
            <a:off x="2027802" y="1261253"/>
            <a:ext cx="5309733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venir Book"/>
              </a:rPr>
              <a:t>Facultad de Turismo y Gastronomía </a:t>
            </a:r>
          </a:p>
          <a:p>
            <a:pPr algn="ctr"/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F2DDF51B-7D77-40B2-A406-E912CA7656B8}"/>
              </a:ext>
            </a:extLst>
          </p:cNvPr>
          <p:cNvSpPr/>
          <p:nvPr/>
        </p:nvSpPr>
        <p:spPr>
          <a:xfrm>
            <a:off x="1718033" y="1278343"/>
            <a:ext cx="6134617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LICENCIATURA EN TURISMO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Unidad de aprendizaje: Turismo Rural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Autor: Rebeca Osorio González </a:t>
            </a:r>
          </a:p>
          <a:p>
            <a:pPr algn="ctr"/>
            <a:endParaRPr lang="es-MX" sz="2000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Créditos institucionales de la UA: 6</a:t>
            </a: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Material visual: Solo proyectable</a:t>
            </a: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Unidad de competencia : </a:t>
            </a:r>
            <a:endParaRPr lang="es-MX" dirty="0" smtClean="0">
              <a:latin typeface="Avenir Book"/>
              <a:cs typeface="Times New Roman" panose="02020603050405020304" pitchFamily="18" charset="0"/>
            </a:endParaRPr>
          </a:p>
          <a:p>
            <a:pPr lvl="0" algn="ctr"/>
            <a:r>
              <a:rPr lang="es-MX" dirty="0">
                <a:latin typeface="Avenir Book"/>
                <a:cs typeface="Times New Roman" panose="02020603050405020304" pitchFamily="18" charset="0"/>
              </a:rPr>
              <a:t>-</a:t>
            </a:r>
            <a:r>
              <a:rPr lang="es-MX" b="1" dirty="0">
                <a:latin typeface="Avenir Book"/>
                <a:cs typeface="Times New Roman" panose="02020603050405020304" pitchFamily="18" charset="0"/>
              </a:rPr>
              <a:t>Contextualización de 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ruralidad</a:t>
            </a:r>
          </a:p>
          <a:p>
            <a:pPr lvl="0"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-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Desarrollo </a:t>
            </a:r>
            <a:r>
              <a:rPr lang="es-MX" b="1" dirty="0">
                <a:latin typeface="Avenir Book"/>
                <a:cs typeface="Times New Roman" panose="02020603050405020304" pitchFamily="18" charset="0"/>
              </a:rPr>
              <a:t>local, la nueva ruralidad y la pluriactividad en zonas 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rurales</a:t>
            </a:r>
          </a:p>
          <a:p>
            <a:pPr lvl="0"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Elaborado por Rebeca Osorio González </a:t>
            </a:r>
            <a:endParaRPr lang="es-MX" dirty="0" smtClean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sz="1600" dirty="0" smtClean="0">
                <a:latin typeface="Avenir Book"/>
                <a:cs typeface="Times New Roman" panose="02020603050405020304" pitchFamily="18" charset="0"/>
              </a:rPr>
              <a:t>Semestre </a:t>
            </a:r>
            <a:r>
              <a:rPr lang="es-MX" sz="1600" dirty="0">
                <a:latin typeface="Avenir Book"/>
                <a:cs typeface="Times New Roman" panose="02020603050405020304" pitchFamily="18" charset="0"/>
              </a:rPr>
              <a:t>2018-B</a:t>
            </a:r>
          </a:p>
        </p:txBody>
      </p:sp>
    </p:spTree>
    <p:extLst>
      <p:ext uri="{BB962C8B-B14F-4D97-AF65-F5344CB8AC3E}">
        <p14:creationId xmlns:p14="http://schemas.microsoft.com/office/powerpoint/2010/main" val="131848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6">
            <a:extLst>
              <a:ext uri="{FF2B5EF4-FFF2-40B4-BE49-F238E27FC236}">
                <a16:creationId xmlns="" xmlns:a16="http://schemas.microsoft.com/office/drawing/2014/main" id="{EAD02FF9-E646-4D04-9A0B-EE3EA06F8451}"/>
              </a:ext>
            </a:extLst>
          </p:cNvPr>
          <p:cNvSpPr/>
          <p:nvPr/>
        </p:nvSpPr>
        <p:spPr>
          <a:xfrm>
            <a:off x="4452013" y="3834114"/>
            <a:ext cx="4639279" cy="302388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Los habitantes de las ciudades demandan alimentos sanos y paisajes menos contaminados con oportunidades para adquirir nuevas experiencias o simplemente conocer de cerca las actividades del campo. </a:t>
            </a:r>
          </a:p>
        </p:txBody>
      </p:sp>
      <p:sp>
        <p:nvSpPr>
          <p:cNvPr id="8" name="Elipse 7">
            <a:extLst>
              <a:ext uri="{FF2B5EF4-FFF2-40B4-BE49-F238E27FC236}">
                <a16:creationId xmlns="" xmlns:a16="http://schemas.microsoft.com/office/drawing/2014/main" id="{F36C1852-1773-4957-BB36-566B2169C33A}"/>
              </a:ext>
            </a:extLst>
          </p:cNvPr>
          <p:cNvSpPr/>
          <p:nvPr/>
        </p:nvSpPr>
        <p:spPr>
          <a:xfrm>
            <a:off x="4358976" y="236317"/>
            <a:ext cx="4477956" cy="2193402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El espacio rural ha dejado de ser considerado únicamente un lugar que sustenta la producción de alimentos, es también un espacio en el que conviven diversas actividades</a:t>
            </a:r>
            <a:endParaRPr lang="es-MX" dirty="0"/>
          </a:p>
        </p:txBody>
      </p:sp>
      <p:sp>
        <p:nvSpPr>
          <p:cNvPr id="9" name="Elipse 8">
            <a:extLst>
              <a:ext uri="{FF2B5EF4-FFF2-40B4-BE49-F238E27FC236}">
                <a16:creationId xmlns="" xmlns:a16="http://schemas.microsoft.com/office/drawing/2014/main" id="{6C6AE138-ADBE-41E7-9887-D5DE883F11B6}"/>
              </a:ext>
            </a:extLst>
          </p:cNvPr>
          <p:cNvSpPr/>
          <p:nvPr/>
        </p:nvSpPr>
        <p:spPr>
          <a:xfrm>
            <a:off x="648122" y="2348696"/>
            <a:ext cx="3378843" cy="1952263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El crecimiento del turismo rural está relacionado con una revalorización del concepto de ruralidad</a:t>
            </a:r>
            <a:endParaRPr lang="es-MX" dirty="0"/>
          </a:p>
        </p:txBody>
      </p:sp>
      <p:pic>
        <p:nvPicPr>
          <p:cNvPr id="5122" name="Picture 2" descr="Resultado de imagen para produccion de alimentos">
            <a:extLst>
              <a:ext uri="{FF2B5EF4-FFF2-40B4-BE49-F238E27FC236}">
                <a16:creationId xmlns="" xmlns:a16="http://schemas.microsoft.com/office/drawing/2014/main" id="{3C6988EC-8521-4FF5-AEC3-9F642BBF1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7645">
            <a:off x="1046066" y="4642272"/>
            <a:ext cx="2871627" cy="19575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revaloracion del campo">
            <a:extLst>
              <a:ext uri="{FF2B5EF4-FFF2-40B4-BE49-F238E27FC236}">
                <a16:creationId xmlns="" xmlns:a16="http://schemas.microsoft.com/office/drawing/2014/main" id="{43553560-BEBB-4924-AED4-5CB0AD60D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600">
            <a:off x="934448" y="256957"/>
            <a:ext cx="2872178" cy="19152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Conector: curvado 12">
            <a:extLst>
              <a:ext uri="{FF2B5EF4-FFF2-40B4-BE49-F238E27FC236}">
                <a16:creationId xmlns="" xmlns:a16="http://schemas.microsoft.com/office/drawing/2014/main" id="{A3C0000A-4187-4613-9823-55906AD2068E}"/>
              </a:ext>
            </a:extLst>
          </p:cNvPr>
          <p:cNvCxnSpPr>
            <a:stCxn id="9" idx="6"/>
            <a:endCxn id="8" idx="4"/>
          </p:cNvCxnSpPr>
          <p:nvPr/>
        </p:nvCxnSpPr>
        <p:spPr>
          <a:xfrm flipV="1">
            <a:off x="4026965" y="2429719"/>
            <a:ext cx="2570989" cy="895109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ector: curvado 14">
            <a:extLst>
              <a:ext uri="{FF2B5EF4-FFF2-40B4-BE49-F238E27FC236}">
                <a16:creationId xmlns="" xmlns:a16="http://schemas.microsoft.com/office/drawing/2014/main" id="{E48F3677-DDF5-4D11-A5F0-3EAE4CB60F62}"/>
              </a:ext>
            </a:extLst>
          </p:cNvPr>
          <p:cNvCxnSpPr>
            <a:cxnSpLocks/>
            <a:stCxn id="9" idx="6"/>
            <a:endCxn id="7" idx="1"/>
          </p:cNvCxnSpPr>
          <p:nvPr/>
        </p:nvCxnSpPr>
        <p:spPr>
          <a:xfrm>
            <a:off x="4026965" y="3324828"/>
            <a:ext cx="1104455" cy="952124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455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04810" y="2878038"/>
            <a:ext cx="8001000" cy="2424766"/>
          </a:xfrm>
        </p:spPr>
        <p:txBody>
          <a:bodyPr/>
          <a:lstStyle/>
          <a:p>
            <a:pPr algn="ctr"/>
            <a:r>
              <a:rPr lang="es-ES_tradn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local, la nueva ruralidad y la </a:t>
            </a:r>
            <a:r>
              <a:rPr lang="es-ES_tradnl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pluriactividad</a:t>
            </a:r>
            <a:r>
              <a:rPr lang="es-ES_tradn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zonas rurales</a:t>
            </a:r>
            <a:endParaRPr lang="es-E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idx="14"/>
          </p:nvPr>
        </p:nvPicPr>
        <p:blipFill>
          <a:blip r:embed="rId2"/>
          <a:srcRect l="28960" r="28960"/>
          <a:stretch>
            <a:fillRect/>
          </a:stretch>
        </p:blipFill>
        <p:spPr>
          <a:xfrm rot="20909408">
            <a:off x="558392" y="224283"/>
            <a:ext cx="2598494" cy="3477397"/>
          </a:xfrm>
        </p:spPr>
      </p:pic>
      <p:pic>
        <p:nvPicPr>
          <p:cNvPr id="11" name="Marcador de posición de imagen 6"/>
          <p:cNvPicPr>
            <a:picLocks noGrp="1" noChangeAspect="1"/>
          </p:cNvPicPr>
          <p:nvPr>
            <p:ph type="pic" idx="15"/>
          </p:nvPr>
        </p:nvPicPr>
        <p:blipFill>
          <a:blip r:embed="rId2"/>
          <a:srcRect l="28960" r="28960"/>
          <a:stretch>
            <a:fillRect/>
          </a:stretch>
        </p:blipFill>
        <p:spPr>
          <a:xfrm rot="1017281">
            <a:off x="5590720" y="181434"/>
            <a:ext cx="2563529" cy="3430606"/>
          </a:xfrm>
        </p:spPr>
      </p:pic>
      <p:pic>
        <p:nvPicPr>
          <p:cNvPr id="8" name="Marcador de posición de imagen 7"/>
          <p:cNvPicPr>
            <a:picLocks noGrp="1" noChangeAspect="1"/>
          </p:cNvPicPr>
          <p:nvPr>
            <p:ph type="pic" idx="17"/>
          </p:nvPr>
        </p:nvPicPr>
        <p:blipFill>
          <a:blip r:embed="rId3"/>
          <a:srcRect l="21973" r="21973"/>
          <a:stretch>
            <a:fillRect/>
          </a:stretch>
        </p:blipFill>
        <p:spPr>
          <a:xfrm rot="100778">
            <a:off x="3360037" y="690504"/>
            <a:ext cx="2116258" cy="2832051"/>
          </a:xfrm>
        </p:spPr>
      </p:pic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713990CC-1AFF-4DB5-963B-7F8B1BAFA330}"/>
              </a:ext>
            </a:extLst>
          </p:cNvPr>
          <p:cNvSpPr/>
          <p:nvPr/>
        </p:nvSpPr>
        <p:spPr>
          <a:xfrm>
            <a:off x="545253" y="5497975"/>
            <a:ext cx="8170484" cy="2083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8942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54918" y="306894"/>
            <a:ext cx="6270922" cy="2098226"/>
          </a:xfrm>
        </p:spPr>
        <p:txBody>
          <a:bodyPr/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Nueva Ruralidad</a:t>
            </a:r>
          </a:p>
        </p:txBody>
      </p:sp>
      <p:pic>
        <p:nvPicPr>
          <p:cNvPr id="6146" name="Picture 2" descr="Resultado de imagen para empresario rural">
            <a:extLst>
              <a:ext uri="{FF2B5EF4-FFF2-40B4-BE49-F238E27FC236}">
                <a16:creationId xmlns="" xmlns:a16="http://schemas.microsoft.com/office/drawing/2014/main" id="{EC30891C-F7B1-4A17-859E-566946CD7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8924">
            <a:off x="994795" y="2868107"/>
            <a:ext cx="5165920" cy="2710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47704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8E2B8A2D-F46F-4DA5-8AFF-BC57461C28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6893" y="410660"/>
            <a:ext cx="5194068" cy="24071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400" b="1" dirty="0" smtClean="0"/>
              <a:t>NUEVA RURALIDAD</a:t>
            </a:r>
          </a:p>
          <a:p>
            <a:pPr algn="just"/>
            <a:r>
              <a:rPr lang="es-ES_tradnl" sz="1900" dirty="0" smtClean="0"/>
              <a:t>Este término </a:t>
            </a:r>
            <a:r>
              <a:rPr lang="es-ES_tradnl" sz="1900" dirty="0"/>
              <a:t>ha cobrado fuerza en América Latina desde el inicio de la década de 1990 (</a:t>
            </a:r>
            <a:r>
              <a:rPr lang="es-ES_tradnl" sz="1900" dirty="0" err="1"/>
              <a:t>Pérez</a:t>
            </a:r>
            <a:r>
              <a:rPr lang="es-ES_tradnl" sz="1900" dirty="0"/>
              <a:t> y Farah, 2006 en Palafox y Martínez, 2015), refiriendo las transformaciones originadas en el ámbito rural aunque bajo contextos distintos:</a:t>
            </a:r>
            <a:endParaRPr lang="es-ES" sz="1900" dirty="0"/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292BAD85-00E4-4D0A-993C-8372E78E1A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53774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170" name="Picture 2" descr="Resultado de imagen para america latina">
            <a:extLst>
              <a:ext uri="{FF2B5EF4-FFF2-40B4-BE49-F238E27FC236}">
                <a16:creationId xmlns="" xmlns:a16="http://schemas.microsoft.com/office/drawing/2014/main" id="{8DD99561-5CD5-4054-BB34-C6040D481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088" y="3429000"/>
            <a:ext cx="2233018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europa">
            <a:extLst>
              <a:ext uri="{FF2B5EF4-FFF2-40B4-BE49-F238E27FC236}">
                <a16:creationId xmlns="" xmlns:a16="http://schemas.microsoft.com/office/drawing/2014/main" id="{71D70634-CFD7-4F07-8AC2-A3A452422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497" y="410659"/>
            <a:ext cx="2797559" cy="214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: esquinas redondeadas 1">
            <a:extLst>
              <a:ext uri="{FF2B5EF4-FFF2-40B4-BE49-F238E27FC236}">
                <a16:creationId xmlns="" xmlns:a16="http://schemas.microsoft.com/office/drawing/2014/main" id="{9B0265EA-41F3-467F-AAAA-7B865CE3564C}"/>
              </a:ext>
            </a:extLst>
          </p:cNvPr>
          <p:cNvSpPr/>
          <p:nvPr/>
        </p:nvSpPr>
        <p:spPr>
          <a:xfrm>
            <a:off x="361669" y="3326363"/>
            <a:ext cx="2123645" cy="97971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Multifuncionalidad de la Agricultura (Europa)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="" xmlns:a16="http://schemas.microsoft.com/office/drawing/2014/main" id="{40093DCA-7192-4EA3-A4CE-F3364833E3FD}"/>
              </a:ext>
            </a:extLst>
          </p:cNvPr>
          <p:cNvSpPr/>
          <p:nvPr/>
        </p:nvSpPr>
        <p:spPr>
          <a:xfrm>
            <a:off x="2949707" y="4734897"/>
            <a:ext cx="2123645" cy="979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Nueva ruralidad (América Latica)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9D00528A-614C-4504-B2B2-F463072493A8}"/>
              </a:ext>
            </a:extLst>
          </p:cNvPr>
          <p:cNvSpPr/>
          <p:nvPr/>
        </p:nvSpPr>
        <p:spPr>
          <a:xfrm>
            <a:off x="638594" y="61341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dirty="0" smtClean="0"/>
              <a:t>(</a:t>
            </a:r>
            <a:r>
              <a:rPr lang="es-ES_tradnl" dirty="0" err="1" smtClean="0"/>
              <a:t>Burtnik</a:t>
            </a:r>
            <a:r>
              <a:rPr lang="es-ES_tradnl" dirty="0"/>
              <a:t>, </a:t>
            </a:r>
            <a:r>
              <a:rPr lang="es-ES_tradnl" dirty="0" smtClean="0"/>
              <a:t>2008 y </a:t>
            </a:r>
            <a:r>
              <a:rPr lang="es-ES_tradnl" dirty="0" err="1"/>
              <a:t>Pérez</a:t>
            </a:r>
            <a:r>
              <a:rPr lang="es-ES_tradnl" dirty="0"/>
              <a:t>, 2004 en Palafox y Martínez, 2015).</a:t>
            </a:r>
            <a:endParaRPr lang="es-MX" dirty="0"/>
          </a:p>
        </p:txBody>
      </p:sp>
      <p:cxnSp>
        <p:nvCxnSpPr>
          <p:cNvPr id="6" name="Conector: curvado 5">
            <a:extLst>
              <a:ext uri="{FF2B5EF4-FFF2-40B4-BE49-F238E27FC236}">
                <a16:creationId xmlns="" xmlns:a16="http://schemas.microsoft.com/office/drawing/2014/main" id="{2322D483-E14C-4996-9B5C-613FE13944FB}"/>
              </a:ext>
            </a:extLst>
          </p:cNvPr>
          <p:cNvCxnSpPr>
            <a:stCxn id="2" idx="3"/>
            <a:endCxn id="8" idx="0"/>
          </p:cNvCxnSpPr>
          <p:nvPr/>
        </p:nvCxnSpPr>
        <p:spPr>
          <a:xfrm>
            <a:off x="2485314" y="3816220"/>
            <a:ext cx="1526216" cy="918677"/>
          </a:xfrm>
          <a:prstGeom prst="curvedConnector2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587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0058" y="4115048"/>
            <a:ext cx="7676761" cy="27429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dirty="0">
                <a:solidFill>
                  <a:srgbClr val="000000"/>
                </a:solidFill>
              </a:rPr>
              <a:t>Los </a:t>
            </a:r>
            <a:r>
              <a:rPr lang="es-ES_tradnl" dirty="0" smtClean="0">
                <a:solidFill>
                  <a:srgbClr val="000000"/>
                </a:solidFill>
              </a:rPr>
              <a:t>Organismos Internacionales </a:t>
            </a:r>
            <a:r>
              <a:rPr lang="es-ES_tradnl" dirty="0">
                <a:solidFill>
                  <a:srgbClr val="000000"/>
                </a:solidFill>
              </a:rPr>
              <a:t>han asignado nuevas funciones al medio rural tales como:</a:t>
            </a:r>
          </a:p>
          <a:p>
            <a:pPr algn="just"/>
            <a:r>
              <a:rPr lang="es-ES_tradnl" dirty="0">
                <a:solidFill>
                  <a:srgbClr val="000000"/>
                </a:solidFill>
              </a:rPr>
              <a:t>La importancia en el manejo, uso y conservación de los recursos naturales, los servicios ambientales y el turismo rural</a:t>
            </a:r>
          </a:p>
          <a:p>
            <a:pPr algn="just"/>
            <a:r>
              <a:rPr lang="es-ES_tradnl" dirty="0">
                <a:solidFill>
                  <a:srgbClr val="000000"/>
                </a:solidFill>
              </a:rPr>
              <a:t>Asignación de un nuevo rol para los actores sociales mediante procesos de democratización local, en busca de una mayor participación local y la institucionalidad (</a:t>
            </a:r>
            <a:r>
              <a:rPr lang="es-ES_tradnl" dirty="0" err="1">
                <a:solidFill>
                  <a:srgbClr val="000000"/>
                </a:solidFill>
              </a:rPr>
              <a:t>Pérez</a:t>
            </a:r>
            <a:r>
              <a:rPr lang="es-ES_tradnl" dirty="0">
                <a:solidFill>
                  <a:srgbClr val="000000"/>
                </a:solidFill>
              </a:rPr>
              <a:t>, 2004; </a:t>
            </a:r>
            <a:r>
              <a:rPr lang="es-ES_tradnl" dirty="0" err="1">
                <a:solidFill>
                  <a:srgbClr val="000000"/>
                </a:solidFill>
              </a:rPr>
              <a:t>Gómez</a:t>
            </a:r>
            <a:r>
              <a:rPr lang="es-ES_tradnl" dirty="0">
                <a:solidFill>
                  <a:srgbClr val="000000"/>
                </a:solidFill>
              </a:rPr>
              <a:t>, 2008 en Palafox y Martínez, 2015).</a:t>
            </a:r>
          </a:p>
          <a:p>
            <a:endParaRPr lang="es-ES" dirty="0"/>
          </a:p>
        </p:txBody>
      </p:sp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2C69E97A-29B6-4926-AEBC-78885AA01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818" y="0"/>
            <a:ext cx="6025243" cy="1000708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s-ES_tradnl" sz="2400" b="1" dirty="0" smtClean="0">
                <a:solidFill>
                  <a:schemeClr val="tx1"/>
                </a:solidFill>
              </a:rPr>
              <a:t>NUEVA RURALIDAD</a:t>
            </a:r>
            <a:br>
              <a:rPr lang="es-ES_tradnl" sz="2400" b="1" dirty="0" smtClean="0">
                <a:solidFill>
                  <a:schemeClr val="tx1"/>
                </a:solidFill>
              </a:rPr>
            </a:br>
            <a:r>
              <a:rPr lang="es-ES_tradnl" sz="2400" b="1" dirty="0" smtClean="0">
                <a:solidFill>
                  <a:schemeClr val="tx1"/>
                </a:solidFill>
              </a:rPr>
              <a:t>El </a:t>
            </a:r>
            <a:r>
              <a:rPr lang="es-ES_tradnl" sz="2400" b="1" dirty="0">
                <a:solidFill>
                  <a:schemeClr val="tx1"/>
                </a:solidFill>
              </a:rPr>
              <a:t>paradigma de </a:t>
            </a:r>
            <a:r>
              <a:rPr lang="es-ES_tradnl" sz="2400" b="1" dirty="0">
                <a:solidFill>
                  <a:srgbClr val="000000"/>
                </a:solidFill>
              </a:rPr>
              <a:t>la nueva ruralidad es impulsado por:</a:t>
            </a:r>
            <a:endParaRPr lang="es-MX" sz="2400" b="1" dirty="0"/>
          </a:p>
        </p:txBody>
      </p:sp>
      <p:sp>
        <p:nvSpPr>
          <p:cNvPr id="7" name="Título 4">
            <a:extLst>
              <a:ext uri="{FF2B5EF4-FFF2-40B4-BE49-F238E27FC236}">
                <a16:creationId xmlns="" xmlns:a16="http://schemas.microsoft.com/office/drawing/2014/main" id="{FB1F020E-18E8-43EE-97DB-5D668CEF22B5}"/>
              </a:ext>
            </a:extLst>
          </p:cNvPr>
          <p:cNvSpPr txBox="1">
            <a:spLocks/>
          </p:cNvSpPr>
          <p:nvPr/>
        </p:nvSpPr>
        <p:spPr>
          <a:xfrm>
            <a:off x="1352938" y="3212360"/>
            <a:ext cx="2392526" cy="361561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1600" b="1" dirty="0">
                <a:solidFill>
                  <a:schemeClr val="tx1"/>
                </a:solidFill>
              </a:rPr>
              <a:t>Internacional</a:t>
            </a:r>
            <a:endParaRPr lang="es-MX" sz="1600" b="1" dirty="0"/>
          </a:p>
        </p:txBody>
      </p:sp>
      <p:pic>
        <p:nvPicPr>
          <p:cNvPr id="1026" name="Picture 2" descr="Resultado de imagen para FAO">
            <a:extLst>
              <a:ext uri="{FF2B5EF4-FFF2-40B4-BE49-F238E27FC236}">
                <a16:creationId xmlns="" xmlns:a16="http://schemas.microsoft.com/office/drawing/2014/main" id="{4DEE5E15-FE80-4E62-99E8-BD6970D82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81" y="1219115"/>
            <a:ext cx="1841585" cy="187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4">
            <a:extLst>
              <a:ext uri="{FF2B5EF4-FFF2-40B4-BE49-F238E27FC236}">
                <a16:creationId xmlns="" xmlns:a16="http://schemas.microsoft.com/office/drawing/2014/main" id="{C5252529-BC9B-4D98-BC2E-3583D977882C}"/>
              </a:ext>
            </a:extLst>
          </p:cNvPr>
          <p:cNvSpPr txBox="1">
            <a:spLocks/>
          </p:cNvSpPr>
          <p:nvPr/>
        </p:nvSpPr>
        <p:spPr>
          <a:xfrm>
            <a:off x="5305229" y="3212360"/>
            <a:ext cx="2392526" cy="361561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1600" b="1" dirty="0">
                <a:solidFill>
                  <a:schemeClr val="tx1"/>
                </a:solidFill>
              </a:rPr>
              <a:t>Latinoamérica </a:t>
            </a:r>
            <a:endParaRPr lang="es-MX" sz="1600" b="1" dirty="0"/>
          </a:p>
        </p:txBody>
      </p:sp>
      <p:pic>
        <p:nvPicPr>
          <p:cNvPr id="1028" name="Picture 4" descr="Resultado de imagen para cepal">
            <a:extLst>
              <a:ext uri="{FF2B5EF4-FFF2-40B4-BE49-F238E27FC236}">
                <a16:creationId xmlns="" xmlns:a16="http://schemas.microsoft.com/office/drawing/2014/main" id="{43C1ADEF-C7A1-4BBE-BE49-7AEEEE233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09" y="1219116"/>
            <a:ext cx="1542959" cy="188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Instituto Interamericano para la CooperaciÃ³n AgrÃ­cola">
            <a:extLst>
              <a:ext uri="{FF2B5EF4-FFF2-40B4-BE49-F238E27FC236}">
                <a16:creationId xmlns="" xmlns:a16="http://schemas.microsoft.com/office/drawing/2014/main" id="{FCB10C2C-0AB7-494E-BBCF-574337F7C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037" y="2247884"/>
            <a:ext cx="1917363" cy="85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Centro AgronÃ³mico Tropical de InvestigaciÃ³n y EnseÃ±anza">
            <a:extLst>
              <a:ext uri="{FF2B5EF4-FFF2-40B4-BE49-F238E27FC236}">
                <a16:creationId xmlns="" xmlns:a16="http://schemas.microsoft.com/office/drawing/2014/main" id="{49ED0D19-14A4-43E1-B410-F8F59E8A4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038" y="1219116"/>
            <a:ext cx="1904552" cy="99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408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27" y="175917"/>
            <a:ext cx="7762524" cy="1485900"/>
          </a:xfrm>
        </p:spPr>
        <p:txBody>
          <a:bodyPr>
            <a:noAutofit/>
          </a:bodyPr>
          <a:lstStyle/>
          <a:p>
            <a:pPr algn="ctr"/>
            <a:r>
              <a:rPr lang="es-ES_tradnl" sz="2000" dirty="0">
                <a:solidFill>
                  <a:srgbClr val="000000"/>
                </a:solidFill>
              </a:rPr>
              <a:t>Las principales expresiones de la nueva ruralidad incluyen procesos de modernización </a:t>
            </a:r>
            <a:r>
              <a:rPr lang="es-ES_tradnl" sz="2000" dirty="0" smtClean="0">
                <a:solidFill>
                  <a:srgbClr val="000000"/>
                </a:solidFill>
              </a:rPr>
              <a:t>lentos </a:t>
            </a:r>
            <a:r>
              <a:rPr lang="es-ES_tradnl" sz="2000" dirty="0">
                <a:solidFill>
                  <a:srgbClr val="000000"/>
                </a:solidFill>
              </a:rPr>
              <a:t>(Palafox y Martínez, </a:t>
            </a:r>
            <a:r>
              <a:rPr lang="es-ES_tradnl" sz="2000" dirty="0" smtClean="0">
                <a:solidFill>
                  <a:srgbClr val="000000"/>
                </a:solidFill>
              </a:rPr>
              <a:t>2015):</a:t>
            </a:r>
            <a:endParaRPr lang="es-ES" sz="2000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5D9F2B7E-1DEC-4490-B412-C058735FFA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42996"/>
              </p:ext>
            </p:extLst>
          </p:nvPr>
        </p:nvGraphicFramePr>
        <p:xfrm>
          <a:off x="0" y="849086"/>
          <a:ext cx="10067731" cy="589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2560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3B91B61-BFCA-4647-957E-A8269BE46F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Resultado de imagen para nueva ruralidad">
            <a:extLst>
              <a:ext uri="{FF2B5EF4-FFF2-40B4-BE49-F238E27FC236}">
                <a16:creationId xmlns="" xmlns:a16="http://schemas.microsoft.com/office/drawing/2014/main" id="{C5C4770D-4CC3-4A61-9C65-B4D0524DC1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03" r="32983"/>
          <a:stretch/>
        </p:blipFill>
        <p:spPr bwMode="auto">
          <a:xfrm>
            <a:off x="20" y="10"/>
            <a:ext cx="3280138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92D1D7C6-1C89-420C-8D35-4836541671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80158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25755" y="1378570"/>
            <a:ext cx="6018245" cy="5479430"/>
          </a:xfrm>
        </p:spPr>
        <p:txBody>
          <a:bodyPr>
            <a:normAutofit/>
          </a:bodyPr>
          <a:lstStyle/>
          <a:p>
            <a:pPr algn="ctr"/>
            <a:r>
              <a:rPr lang="es-ES_tradnl" sz="2400" dirty="0" smtClean="0"/>
              <a:t>NUEVA </a:t>
            </a:r>
            <a:r>
              <a:rPr lang="es-ES_tradnl" sz="2400" dirty="0"/>
              <a:t>R</a:t>
            </a:r>
            <a:r>
              <a:rPr lang="es-ES_tradnl" sz="2400" dirty="0" smtClean="0"/>
              <a:t>URALIDAD</a:t>
            </a:r>
          </a:p>
          <a:p>
            <a:pPr algn="just"/>
            <a:r>
              <a:rPr lang="es-ES_tradnl" sz="2400" dirty="0" smtClean="0"/>
              <a:t>Rosas (</a:t>
            </a:r>
            <a:r>
              <a:rPr lang="es-ES_tradnl" sz="2400" dirty="0"/>
              <a:t>2013 en Palafox y Martínez, 2015) menciona que la nueva ruralidad propone el replanteamiento teórico de lo que la teoría ha llamado el sector rural, particularmente el estudio de una nueva relación entre lo rural y la industrialización, y sus efectos en el territorio rural, como son la pobreza, la diversificación productiva, los efectos socioeconómicos de la migración, movimientos sociales que reclaman autonomía, entre otros.</a:t>
            </a:r>
          </a:p>
          <a:p>
            <a:pPr marL="0" indent="0">
              <a:buNone/>
            </a:pPr>
            <a:endParaRPr lang="es-ES_tradnl" sz="1600" dirty="0"/>
          </a:p>
          <a:p>
            <a:pPr marL="0" indent="0">
              <a:buNone/>
            </a:pP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738491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700" y="396551"/>
            <a:ext cx="7200900" cy="76977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NUEVA RURALIDAD</a:t>
            </a:r>
            <a:br>
              <a:rPr lang="es-ES" b="1" dirty="0" smtClean="0"/>
            </a:br>
            <a:r>
              <a:rPr lang="es-ES" b="1" dirty="0" smtClean="0"/>
              <a:t>Dos </a:t>
            </a:r>
            <a:r>
              <a:rPr lang="es-ES" b="1" dirty="0"/>
              <a:t>perspectivas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="" xmlns:a16="http://schemas.microsoft.com/office/drawing/2014/main" id="{251B9111-846D-4D0C-80E1-56CF7E9F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314" y="2080726"/>
            <a:ext cx="2507602" cy="52251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MX" sz="3200" b="1" dirty="0"/>
              <a:t>COMUNITARIA</a:t>
            </a:r>
          </a:p>
        </p:txBody>
      </p:sp>
      <p:sp>
        <p:nvSpPr>
          <p:cNvPr id="7" name="Marcador de contenido 4">
            <a:extLst>
              <a:ext uri="{FF2B5EF4-FFF2-40B4-BE49-F238E27FC236}">
                <a16:creationId xmlns="" xmlns:a16="http://schemas.microsoft.com/office/drawing/2014/main" id="{7213AB16-E107-4324-B10F-8A7F4F9E4B95}"/>
              </a:ext>
            </a:extLst>
          </p:cNvPr>
          <p:cNvSpPr txBox="1">
            <a:spLocks/>
          </p:cNvSpPr>
          <p:nvPr/>
        </p:nvSpPr>
        <p:spPr>
          <a:xfrm>
            <a:off x="5502844" y="5938935"/>
            <a:ext cx="2507602" cy="522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Franklin Gothic Book" panose="020B0503020102020204" pitchFamily="34" charset="0"/>
              <a:buNone/>
            </a:pPr>
            <a:r>
              <a:rPr lang="es-MX" sz="3200" b="1" dirty="0"/>
              <a:t>INSTITUCIONAL</a:t>
            </a:r>
          </a:p>
        </p:txBody>
      </p:sp>
      <p:pic>
        <p:nvPicPr>
          <p:cNvPr id="3074" name="Picture 2" descr="Imagen relacionada">
            <a:extLst>
              <a:ext uri="{FF2B5EF4-FFF2-40B4-BE49-F238E27FC236}">
                <a16:creationId xmlns="" xmlns:a16="http://schemas.microsoft.com/office/drawing/2014/main" id="{FBB64957-A207-4F71-A1A6-917CEA640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21" y="2537926"/>
            <a:ext cx="3574588" cy="2313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organismos internacionales rural">
            <a:extLst>
              <a:ext uri="{FF2B5EF4-FFF2-40B4-BE49-F238E27FC236}">
                <a16:creationId xmlns="" xmlns:a16="http://schemas.microsoft.com/office/drawing/2014/main" id="{FCAB9BC2-C3BE-4B4F-A59D-12A5D35DB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989" y="3694646"/>
            <a:ext cx="4035312" cy="2216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20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>
            <a:extLst>
              <a:ext uri="{FF2B5EF4-FFF2-40B4-BE49-F238E27FC236}">
                <a16:creationId xmlns="" xmlns:a16="http://schemas.microsoft.com/office/drawing/2014/main" id="{EF00C133-FADE-4199-A704-5BED000ED9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7721486"/>
              </p:ext>
            </p:extLst>
          </p:nvPr>
        </p:nvGraphicFramePr>
        <p:xfrm>
          <a:off x="690465" y="783771"/>
          <a:ext cx="8332238" cy="5663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2000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7D7FBFFC-F2F4-4220-8531-A9CC611F9D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926219"/>
              </p:ext>
            </p:extLst>
          </p:nvPr>
        </p:nvGraphicFramePr>
        <p:xfrm>
          <a:off x="755779" y="858415"/>
          <a:ext cx="8388221" cy="553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072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58BCD98-CDC4-4DF1-9EB5-CAAC85386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182" y="609600"/>
            <a:ext cx="6347713" cy="733063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JUSTIFICACIÓN </a:t>
            </a:r>
            <a:r>
              <a:rPr lang="es-MX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ACADÉMICA</a:t>
            </a:r>
            <a:endParaRPr lang="es-MX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7EC09C5-14C9-46D8-9EDD-A7F2440B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69" y="1670595"/>
            <a:ext cx="7099141" cy="3880773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 UA de Turismo Rural emana de la reestructuración del Plan de Estudios de la Licenciatura en Turismo 2015, es optativa y se ubica en la modalidad mixta.</a:t>
            </a:r>
          </a:p>
          <a:p>
            <a:pPr algn="just"/>
            <a:r>
              <a:rPr lang="es-MX" dirty="0"/>
              <a:t>En este sentido dicha Unidad obedece al marco general de los objetivos del programa educativo particularmente a su último </a:t>
            </a:r>
            <a:r>
              <a:rPr lang="es-MX" dirty="0" smtClean="0"/>
              <a:t>párrafo, que refiere </a:t>
            </a:r>
            <a:r>
              <a:rPr lang="es-MX" dirty="0"/>
              <a:t>a crear alternativas para el aprovechamiento turístico y recreativo del patrimonio natural y cultural en los distintos sectores y escalas geográficas.</a:t>
            </a:r>
          </a:p>
          <a:p>
            <a:pPr algn="just"/>
            <a:r>
              <a:rPr lang="es-MX" dirty="0"/>
              <a:t>Bajo este panorama el objetivo de la UA cobra sentido, ya que enfatiza en el diseño de estrategias de intervención que fomenten la revalorización del ámbito rural y el desarrollo local. </a:t>
            </a:r>
          </a:p>
        </p:txBody>
      </p:sp>
    </p:spTree>
    <p:extLst>
      <p:ext uri="{BB962C8B-B14F-4D97-AF65-F5344CB8AC3E}">
        <p14:creationId xmlns:p14="http://schemas.microsoft.com/office/powerpoint/2010/main" val="312365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624893"/>
            <a:ext cx="8125478" cy="4806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/>
              <a:t>Estamos ante un fenómeno </a:t>
            </a:r>
            <a:r>
              <a:rPr lang="es-ES" dirty="0" smtClean="0"/>
              <a:t>reciente ( </a:t>
            </a:r>
            <a:r>
              <a:rPr lang="es-ES" dirty="0"/>
              <a:t>Aguilar, et. al.,</a:t>
            </a:r>
            <a:r>
              <a:rPr lang="es-ES" dirty="0" smtClean="0"/>
              <a:t>2003) </a:t>
            </a:r>
            <a:r>
              <a:rPr lang="es-ES" dirty="0"/>
              <a:t>basado en la capacidad que tiene el ámbito rural de potenciar su economía mediante la revalorización de sus recursos productivos (paisajes, arquitectura popular, fiestas y rituales, artesanías, gastronomía, </a:t>
            </a:r>
            <a:r>
              <a:rPr lang="es-ES" dirty="0" err="1" smtClean="0"/>
              <a:t>etc</a:t>
            </a:r>
            <a:r>
              <a:rPr lang="es-ES" dirty="0" smtClean="0"/>
              <a:t>) </a:t>
            </a:r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8FBAA0F6-D840-4B1A-A2C7-9B189C3E7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70386"/>
            <a:ext cx="7200900" cy="1454508"/>
          </a:xfrm>
        </p:spPr>
        <p:txBody>
          <a:bodyPr>
            <a:normAutofit/>
          </a:bodyPr>
          <a:lstStyle/>
          <a:p>
            <a:pPr lvl="0" algn="ctr"/>
            <a:r>
              <a:rPr lang="es-MX" dirty="0"/>
              <a:t>NUEVA </a:t>
            </a:r>
            <a:r>
              <a:rPr lang="es-MX" dirty="0" smtClean="0"/>
              <a:t>RURALIDAD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nuevo fenómeno…</a:t>
            </a:r>
          </a:p>
        </p:txBody>
      </p:sp>
      <p:pic>
        <p:nvPicPr>
          <p:cNvPr id="5122" name="Picture 2" descr="Resultado de imagen para tradiciones rural">
            <a:extLst>
              <a:ext uri="{FF2B5EF4-FFF2-40B4-BE49-F238E27FC236}">
                <a16:creationId xmlns="" xmlns:a16="http://schemas.microsoft.com/office/drawing/2014/main" id="{21B10BBB-D1C1-4022-9AB9-00FE26F9A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815" y="3197130"/>
            <a:ext cx="2499116" cy="1661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6" name="Picture 6" descr="Resultado de imagen para tradiciones rural">
            <a:extLst>
              <a:ext uri="{FF2B5EF4-FFF2-40B4-BE49-F238E27FC236}">
                <a16:creationId xmlns="" xmlns:a16="http://schemas.microsoft.com/office/drawing/2014/main" id="{174DF3F3-7398-4867-ACFA-BD10F7C63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97130"/>
            <a:ext cx="2215883" cy="1661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8" name="Picture 8" descr="Resultado de imagen para gastronomia rural">
            <a:extLst>
              <a:ext uri="{FF2B5EF4-FFF2-40B4-BE49-F238E27FC236}">
                <a16:creationId xmlns="" xmlns:a16="http://schemas.microsoft.com/office/drawing/2014/main" id="{1AA3E1D2-5EA0-4098-AAA1-7359F8A91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379" y="4864116"/>
            <a:ext cx="2641340" cy="1771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29416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4849" y="1397000"/>
            <a:ext cx="7634302" cy="12039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dirty="0"/>
              <a:t>P</a:t>
            </a:r>
            <a:r>
              <a:rPr lang="es-ES" dirty="0" smtClean="0"/>
              <a:t>ersigue </a:t>
            </a:r>
            <a:r>
              <a:rPr lang="es-ES" dirty="0"/>
              <a:t>la intensificación capitalista de la agricultura, y el diseño de un nuevo modelo de mundo rural, no centrado exclusivamente en la producción agraria, sino basado en la </a:t>
            </a:r>
            <a:r>
              <a:rPr lang="es-ES" b="1" dirty="0"/>
              <a:t>diversificación de </a:t>
            </a:r>
            <a:r>
              <a:rPr lang="es-ES" b="1" dirty="0" smtClean="0"/>
              <a:t>actividades</a:t>
            </a:r>
            <a:r>
              <a:rPr lang="es-ES" dirty="0" smtClean="0"/>
              <a:t> económicas. </a:t>
            </a:r>
          </a:p>
          <a:p>
            <a:pPr algn="just"/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Título 4">
            <a:extLst>
              <a:ext uri="{FF2B5EF4-FFF2-40B4-BE49-F238E27FC236}">
                <a16:creationId xmlns="" xmlns:a16="http://schemas.microsoft.com/office/drawing/2014/main" id="{BADAACCD-9E31-4C76-AAA9-4A22F70AA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050" y="170385"/>
            <a:ext cx="7945580" cy="1363081"/>
          </a:xfrm>
        </p:spPr>
        <p:txBody>
          <a:bodyPr>
            <a:normAutofit/>
          </a:bodyPr>
          <a:lstStyle/>
          <a:p>
            <a:pPr lvl="0" algn="ctr"/>
            <a:r>
              <a:rPr lang="es-MX" dirty="0"/>
              <a:t>NUEVA </a:t>
            </a:r>
            <a:r>
              <a:rPr lang="es-MX" dirty="0" smtClean="0"/>
              <a:t>RURALIDAD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>Es un proceso que…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="" xmlns:a16="http://schemas.microsoft.com/office/drawing/2014/main" id="{F7D0EEDC-48FE-4467-A7F7-AB61261EE6D6}"/>
              </a:ext>
            </a:extLst>
          </p:cNvPr>
          <p:cNvSpPr txBox="1">
            <a:spLocks/>
          </p:cNvSpPr>
          <p:nvPr/>
        </p:nvSpPr>
        <p:spPr>
          <a:xfrm>
            <a:off x="754850" y="3581399"/>
            <a:ext cx="7634302" cy="2769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dirty="0"/>
          </a:p>
          <a:p>
            <a:pPr marL="0" indent="0" algn="just">
              <a:buNone/>
            </a:pPr>
            <a:r>
              <a:rPr lang="es-ES" dirty="0"/>
              <a:t>S</a:t>
            </a:r>
            <a:r>
              <a:rPr lang="es-ES" dirty="0" smtClean="0"/>
              <a:t>e </a:t>
            </a:r>
            <a:r>
              <a:rPr lang="es-ES" dirty="0"/>
              <a:t>incentiva la especialización agrícola en determinadas zonas consideradas de alta rentabilidad, al tiempo que se desalienta en otras áreas la continuidad de una agricultura tradicional y poco competitiva en los mercados. La búsqueda de soluciones a la población rural, pasa por el apoyo al sector agroindustrial, y, sobre todo, por la apuesta por el sector </a:t>
            </a:r>
            <a:r>
              <a:rPr lang="es-ES" dirty="0" smtClean="0"/>
              <a:t>turístico.</a:t>
            </a:r>
          </a:p>
          <a:p>
            <a:pPr marL="0" indent="0" algn="r">
              <a:buNone/>
            </a:pPr>
            <a:r>
              <a:rPr lang="es-ES" dirty="0"/>
              <a:t>( Aguilar, et. al.,2003) 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8" name="Título 4">
            <a:extLst>
              <a:ext uri="{FF2B5EF4-FFF2-40B4-BE49-F238E27FC236}">
                <a16:creationId xmlns="" xmlns:a16="http://schemas.microsoft.com/office/drawing/2014/main" id="{1B98C394-7C01-4718-88A5-4E4C6D3E6BB2}"/>
              </a:ext>
            </a:extLst>
          </p:cNvPr>
          <p:cNvSpPr txBox="1">
            <a:spLocks/>
          </p:cNvSpPr>
          <p:nvPr/>
        </p:nvSpPr>
        <p:spPr>
          <a:xfrm>
            <a:off x="1545590" y="3081020"/>
            <a:ext cx="6052820" cy="695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/>
              <a:t>De este modo…</a:t>
            </a:r>
          </a:p>
        </p:txBody>
      </p:sp>
    </p:spTree>
    <p:extLst>
      <p:ext uri="{BB962C8B-B14F-4D97-AF65-F5344CB8AC3E}">
        <p14:creationId xmlns:p14="http://schemas.microsoft.com/office/powerpoint/2010/main" val="1596609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8562" y="356260"/>
            <a:ext cx="7878168" cy="1611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NUEVA RURALIDAD</a:t>
            </a:r>
          </a:p>
          <a:p>
            <a:pPr marL="0" indent="0" algn="just">
              <a:buNone/>
            </a:pPr>
            <a:r>
              <a:rPr lang="es-ES" dirty="0" smtClean="0"/>
              <a:t>El </a:t>
            </a:r>
            <a:r>
              <a:rPr lang="es-ES" dirty="0"/>
              <a:t>modelo, en esencia, es la </a:t>
            </a:r>
            <a:r>
              <a:rPr lang="es-ES" b="1" dirty="0"/>
              <a:t>terciarización</a:t>
            </a:r>
            <a:r>
              <a:rPr lang="es-ES" dirty="0"/>
              <a:t> del mundo rural y el diseño de unos espacios dotados de nuevos usos </a:t>
            </a:r>
            <a:r>
              <a:rPr lang="es-ES" i="1" dirty="0"/>
              <a:t>( Aguilar, et. al.,2003)</a:t>
            </a:r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6152" name="Picture 8" descr="Imagen relacionada">
            <a:extLst>
              <a:ext uri="{FF2B5EF4-FFF2-40B4-BE49-F238E27FC236}">
                <a16:creationId xmlns="" xmlns:a16="http://schemas.microsoft.com/office/drawing/2014/main" id="{130D2286-B426-4E08-9C37-C0C656842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83" y="2172048"/>
            <a:ext cx="8049529" cy="454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567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4181" y="665480"/>
            <a:ext cx="8135638" cy="4424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400" dirty="0"/>
              <a:t>NUEVA </a:t>
            </a:r>
            <a:r>
              <a:rPr lang="es-ES" sz="2400" dirty="0" smtClean="0"/>
              <a:t>RURALIDAD</a:t>
            </a:r>
          </a:p>
          <a:p>
            <a:pPr algn="just"/>
            <a:r>
              <a:rPr lang="es-ES" dirty="0" smtClean="0"/>
              <a:t>En </a:t>
            </a:r>
            <a:r>
              <a:rPr lang="es-ES" dirty="0"/>
              <a:t>este sentido, el ámbito del patrimonio se consolida como un espacio de expresión de la interacción entre acciones globales y locales (</a:t>
            </a:r>
            <a:r>
              <a:rPr lang="es-ES" dirty="0" err="1"/>
              <a:t>Appadurai</a:t>
            </a:r>
            <a:r>
              <a:rPr lang="es-ES" dirty="0"/>
              <a:t>, 1986, 2000; </a:t>
            </a:r>
            <a:r>
              <a:rPr lang="es-ES" dirty="0" err="1"/>
              <a:t>Kearnye</a:t>
            </a:r>
            <a:r>
              <a:rPr lang="es-ES" dirty="0"/>
              <a:t>, 1995). </a:t>
            </a:r>
          </a:p>
          <a:p>
            <a:pPr algn="just"/>
            <a:endParaRPr lang="es-ES" dirty="0"/>
          </a:p>
          <a:p>
            <a:endParaRPr lang="es-ES" dirty="0"/>
          </a:p>
        </p:txBody>
      </p:sp>
      <p:pic>
        <p:nvPicPr>
          <p:cNvPr id="1026" name="Picture 2" descr="Resultado de imagen para turismo indigena">
            <a:extLst>
              <a:ext uri="{FF2B5EF4-FFF2-40B4-BE49-F238E27FC236}">
                <a16:creationId xmlns="" xmlns:a16="http://schemas.microsoft.com/office/drawing/2014/main" id="{0605ABCD-3735-4B1F-9048-AF6B35B5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7" y="1979840"/>
            <a:ext cx="4058817" cy="2705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99132B1B-EBA2-47B9-8561-5C67CD4BB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978" y="4065037"/>
            <a:ext cx="3457575" cy="260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5691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550" y="194788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NUEVA </a:t>
            </a:r>
            <a:r>
              <a:rPr lang="es-ES" dirty="0" smtClean="0"/>
              <a:t>RURALIDAD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>Por </a:t>
            </a:r>
            <a:r>
              <a:rPr lang="es-ES" dirty="0"/>
              <a:t>lo tanto…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920" y="1680688"/>
            <a:ext cx="8232436" cy="5224844"/>
          </a:xfrm>
        </p:spPr>
        <p:txBody>
          <a:bodyPr>
            <a:normAutofit/>
          </a:bodyPr>
          <a:lstStyle/>
          <a:p>
            <a:pPr algn="just"/>
            <a:r>
              <a:rPr lang="es-ES" dirty="0">
                <a:solidFill>
                  <a:srgbClr val="000000"/>
                </a:solidFill>
              </a:rPr>
              <a:t>La nueva ruralidad se presenta como marco para el análisis de las transformaciones provocadas por la globalización caracterizada principalmente por la realización de actividades productivas fuera de la granja, la feminización y flexibilización laboral, una mayor interacción e interdependencia entre las comunidades y las ciudades, así como un aumento en la migración (Kay, 2009). </a:t>
            </a:r>
          </a:p>
          <a:p>
            <a:pPr marL="0" indent="0" algn="just">
              <a:buNone/>
            </a:pPr>
            <a:r>
              <a:rPr lang="es-ES" dirty="0">
                <a:solidFill>
                  <a:srgbClr val="000000"/>
                </a:solidFill>
              </a:rPr>
              <a:t>. </a:t>
            </a:r>
          </a:p>
          <a:p>
            <a:endParaRPr lang="es-ES" dirty="0"/>
          </a:p>
        </p:txBody>
      </p:sp>
      <p:pic>
        <p:nvPicPr>
          <p:cNvPr id="2050" name="Picture 2" descr="Resultado de imagen para globalizacion">
            <a:extLst>
              <a:ext uri="{FF2B5EF4-FFF2-40B4-BE49-F238E27FC236}">
                <a16:creationId xmlns="" xmlns:a16="http://schemas.microsoft.com/office/drawing/2014/main" id="{44BBAB35-EB57-4B47-84B2-AC38666A6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012" y="3020060"/>
            <a:ext cx="5681486" cy="386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162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961D8973-EAA9-459A-AF59-BBB4233D6C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FBEA8A33-C0D0-416D-8359-724B8828C7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53774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218" name="Picture 2" descr="Resultado de imagen para turismo rural">
            <a:extLst>
              <a:ext uri="{FF2B5EF4-FFF2-40B4-BE49-F238E27FC236}">
                <a16:creationId xmlns="" xmlns:a16="http://schemas.microsoft.com/office/drawing/2014/main" id="{B4DCD725-6615-4354-9D4C-3603610EAF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4" r="26530" b="2"/>
          <a:stretch/>
        </p:blipFill>
        <p:spPr bwMode="auto">
          <a:xfrm>
            <a:off x="5262880" y="10"/>
            <a:ext cx="388111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220" name="Marcador de contenido 2">
            <a:extLst>
              <a:ext uri="{FF2B5EF4-FFF2-40B4-BE49-F238E27FC236}">
                <a16:creationId xmlns="" xmlns:a16="http://schemas.microsoft.com/office/drawing/2014/main" id="{36F1557B-B996-4011-A683-CD22342024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833498"/>
              </p:ext>
            </p:extLst>
          </p:nvPr>
        </p:nvGraphicFramePr>
        <p:xfrm>
          <a:off x="162560" y="792480"/>
          <a:ext cx="4988559" cy="501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6679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="" xmlns:a16="http://schemas.microsoft.com/office/drawing/2014/main" id="{1D868099-6145-4BC0-A5EA-74BEF1776BA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64706" y="1488268"/>
            <a:ext cx="2289779" cy="683431"/>
          </a:xfrm>
        </p:spPr>
        <p:txBody>
          <a:bodyPr anchor="b">
            <a:normAutofit/>
          </a:bodyPr>
          <a:lstStyle/>
          <a:p>
            <a:pPr algn="ctr"/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Pluriactividad</a:t>
            </a:r>
          </a:p>
        </p:txBody>
      </p:sp>
      <p:pic>
        <p:nvPicPr>
          <p:cNvPr id="10242" name="Picture 2" descr="Imagen relacionada">
            <a:extLst>
              <a:ext uri="{FF2B5EF4-FFF2-40B4-BE49-F238E27FC236}">
                <a16:creationId xmlns="" xmlns:a16="http://schemas.microsoft.com/office/drawing/2014/main" id="{6156AE28-3D61-44E7-9C57-251CEE923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06" y="1488268"/>
            <a:ext cx="5175285" cy="388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53567" y="2286000"/>
            <a:ext cx="2627873" cy="39319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1800" dirty="0"/>
              <a:t>Combinación de las actividades agrícolas no tradicionales, así  como a las actividades no agrícolas y servicios que se llevan a cabo en los ámbitos rurales (IICA, 2000; Kay, 2009; Rubio, </a:t>
            </a:r>
            <a:r>
              <a:rPr lang="es-ES_tradnl" sz="1800" dirty="0" smtClean="0"/>
              <a:t>2001 en Palafox y Mart</a:t>
            </a:r>
            <a:r>
              <a:rPr lang="es-ES_tradnl" sz="1800" dirty="0" smtClean="0"/>
              <a:t>ínez, 2015</a:t>
            </a:r>
            <a:r>
              <a:rPr lang="es-ES_tradnl" sz="1800" dirty="0" smtClean="0"/>
              <a:t>)</a:t>
            </a:r>
            <a:r>
              <a:rPr lang="es-ES_tradnl" sz="1800" dirty="0"/>
              <a:t>.</a:t>
            </a:r>
          </a:p>
          <a:p>
            <a:endParaRPr lang="es-ES" sz="1400" dirty="0"/>
          </a:p>
        </p:txBody>
      </p:sp>
      <p:sp>
        <p:nvSpPr>
          <p:cNvPr id="73" name="Freeform 6">
            <a:extLst>
              <a:ext uri="{FF2B5EF4-FFF2-40B4-BE49-F238E27FC236}">
                <a16:creationId xmlns="" xmlns:a16="http://schemas.microsoft.com/office/drawing/2014/main" id="{CC1026F7-DECB-49B4-A565-518BBA4454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 flipH="1" flipV="1">
            <a:off x="5987575" y="640080"/>
            <a:ext cx="1722021" cy="3674981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80265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="" xmlns:a16="http://schemas.microsoft.com/office/drawing/2014/main" id="{1D868099-6145-4BC0-A5EA-74BEF1776BA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7853" y="1595120"/>
            <a:ext cx="2289779" cy="596899"/>
          </a:xfrm>
        </p:spPr>
        <p:txBody>
          <a:bodyPr anchor="b">
            <a:normAutofit/>
          </a:bodyPr>
          <a:lstStyle/>
          <a:p>
            <a:r>
              <a:rPr lang="es-ES" sz="2400" dirty="0"/>
              <a:t>Desarrollo local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53567" y="2286000"/>
            <a:ext cx="2658353" cy="39319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600" dirty="0"/>
              <a:t>El desarrollo rural, aporta, como valor innovador, el enfoque territorial (</a:t>
            </a:r>
            <a:r>
              <a:rPr lang="es-ES" sz="1600" dirty="0" err="1"/>
              <a:t>Gómez</a:t>
            </a:r>
            <a:r>
              <a:rPr lang="es-ES" sz="1600" dirty="0"/>
              <a:t> Mendoza, 2001) que propicia el paso desde una concepción de </a:t>
            </a:r>
            <a:r>
              <a:rPr lang="es-ES" sz="1600" i="1" dirty="0"/>
              <a:t>territorio-soporte </a:t>
            </a:r>
            <a:r>
              <a:rPr lang="es-ES" sz="1600" dirty="0"/>
              <a:t>a la de </a:t>
            </a:r>
            <a:r>
              <a:rPr lang="es-ES" sz="1600" i="1" dirty="0"/>
              <a:t>territorio-recurso</a:t>
            </a:r>
            <a:r>
              <a:rPr lang="es-ES" sz="1600" dirty="0"/>
              <a:t>, identificándose cada vez más con la cultura local y cuidando los aspectos de imagen e identidad </a:t>
            </a:r>
            <a:r>
              <a:rPr lang="es-ES" sz="1600" i="1" dirty="0"/>
              <a:t>( Aguilar, et. al.,2003)</a:t>
            </a:r>
            <a:endParaRPr lang="es-ES" sz="1600" dirty="0"/>
          </a:p>
          <a:p>
            <a:endParaRPr lang="es-ES" sz="1400" dirty="0"/>
          </a:p>
          <a:p>
            <a:endParaRPr lang="es-ES" sz="1400" dirty="0"/>
          </a:p>
        </p:txBody>
      </p:sp>
      <p:sp>
        <p:nvSpPr>
          <p:cNvPr id="73" name="Freeform 6">
            <a:extLst>
              <a:ext uri="{FF2B5EF4-FFF2-40B4-BE49-F238E27FC236}">
                <a16:creationId xmlns="" xmlns:a16="http://schemas.microsoft.com/office/drawing/2014/main" id="{CC1026F7-DECB-49B4-A565-518BBA4454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 flipH="1" flipV="1">
            <a:off x="5987575" y="640080"/>
            <a:ext cx="1722021" cy="3674981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1268" name="Picture 4" descr="Imagen relacionada">
            <a:extLst>
              <a:ext uri="{FF2B5EF4-FFF2-40B4-BE49-F238E27FC236}">
                <a16:creationId xmlns="" xmlns:a16="http://schemas.microsoft.com/office/drawing/2014/main" id="{6B0C17FC-C262-4B17-B949-05C5DAAC3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54" y="1193800"/>
            <a:ext cx="4517146" cy="404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477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550" y="4197668"/>
            <a:ext cx="7200900" cy="25999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/>
              <a:t>DESARROLLO LOCAL</a:t>
            </a:r>
          </a:p>
          <a:p>
            <a:pPr marL="0" indent="0" algn="just">
              <a:buNone/>
            </a:pPr>
            <a:endParaRPr lang="es-ES" i="1" dirty="0"/>
          </a:p>
          <a:p>
            <a:pPr marL="0" indent="0" algn="just">
              <a:buNone/>
            </a:pPr>
            <a:r>
              <a:rPr lang="es-ES" b="1" dirty="0"/>
              <a:t>Los elementos determinantes de un desarrollo rural con enfoque territorial van más allá de factores económicos, naturales y políticos de la vida social, sino que en la relación entre sociedad y naturaleza se encuentra la principal herramienta para el análisis de los fenómenos situados en un espacio </a:t>
            </a:r>
            <a:r>
              <a:rPr lang="es-ES" b="1" dirty="0" err="1"/>
              <a:t>socioterritorial</a:t>
            </a:r>
            <a:r>
              <a:rPr lang="es-ES" b="1" dirty="0"/>
              <a:t> determinado (Herrera, 2013).</a:t>
            </a:r>
            <a:endParaRPr lang="es-ES_tradnl" b="1" dirty="0"/>
          </a:p>
          <a:p>
            <a:pPr marL="0" indent="0" algn="just">
              <a:buNone/>
            </a:pPr>
            <a:endParaRPr lang="es-ES" i="1" dirty="0"/>
          </a:p>
          <a:p>
            <a:pPr marL="0" indent="0" algn="just">
              <a:buNone/>
            </a:pPr>
            <a:endParaRPr lang="es-ES" i="1" dirty="0"/>
          </a:p>
          <a:p>
            <a:pPr marL="0" indent="0" algn="just">
              <a:buNone/>
            </a:pPr>
            <a:endParaRPr lang="es-ES" i="1" dirty="0"/>
          </a:p>
          <a:p>
            <a:endParaRPr lang="es-ES" dirty="0"/>
          </a:p>
        </p:txBody>
      </p:sp>
      <p:pic>
        <p:nvPicPr>
          <p:cNvPr id="12290" name="Picture 2" descr="Resultado de imagen para desarrollo rural">
            <a:extLst>
              <a:ext uri="{FF2B5EF4-FFF2-40B4-BE49-F238E27FC236}">
                <a16:creationId xmlns="" xmlns:a16="http://schemas.microsoft.com/office/drawing/2014/main" id="{6524E81C-62E3-4EE1-B12A-FA04B84CB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867" y="350353"/>
            <a:ext cx="6458265" cy="34565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056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globalizacion">
            <a:extLst>
              <a:ext uri="{FF2B5EF4-FFF2-40B4-BE49-F238E27FC236}">
                <a16:creationId xmlns="" xmlns:a16="http://schemas.microsoft.com/office/drawing/2014/main" id="{F6A5B80A-C0BB-4691-929E-0093CA835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r="8364"/>
          <a:stretch/>
        </p:blipFill>
        <p:spPr bwMode="auto">
          <a:xfrm>
            <a:off x="20" y="10"/>
            <a:ext cx="9141468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BC46CD03-D076-40A3-9AA4-2B7BB288B1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93" y="0"/>
            <a:ext cx="9143999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88D28697-83F7-4C09-A9B2-6CAA588556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8700" y="1362269"/>
            <a:ext cx="7200900" cy="45051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b="1" dirty="0" smtClean="0"/>
              <a:t>DESARROLLO LOCAL </a:t>
            </a:r>
            <a:endParaRPr lang="es-ES" sz="2400" b="1" dirty="0" smtClean="0"/>
          </a:p>
          <a:p>
            <a:pPr algn="just"/>
            <a:r>
              <a:rPr lang="es-ES" sz="2400" b="1" dirty="0" smtClean="0"/>
              <a:t>La </a:t>
            </a:r>
            <a:r>
              <a:rPr lang="es-ES" sz="2400" b="1" dirty="0"/>
              <a:t>concepción de Desarrollo Rural (DR</a:t>
            </a:r>
            <a:r>
              <a:rPr lang="es-ES" sz="2400" b="1" dirty="0" smtClean="0"/>
              <a:t>) y local,  </a:t>
            </a:r>
            <a:r>
              <a:rPr lang="es-ES" sz="2400" b="1" dirty="0"/>
              <a:t>se encuentra  vinculada con la tradición de un desarrollo económico modernizador. Tal situación, si bien ha traído beneficios en algunos sectores en cuanto a la calidad y el nivel de vida de los pobladores rurales, no deja de sorprender sobre la cantidad de proyectos sin repercusiones positivas en la base social (Herrera, 2013).</a:t>
            </a:r>
          </a:p>
          <a:p>
            <a:pPr algn="just"/>
            <a:endParaRPr lang="es-ES" sz="1900" b="1" dirty="0"/>
          </a:p>
          <a:p>
            <a:pPr algn="just"/>
            <a:endParaRPr lang="es-ES_tradnl" sz="1900" b="1" dirty="0"/>
          </a:p>
          <a:p>
            <a:endParaRPr lang="es-ES" sz="1900" dirty="0"/>
          </a:p>
        </p:txBody>
      </p:sp>
    </p:spTree>
    <p:extLst>
      <p:ext uri="{BB962C8B-B14F-4D97-AF65-F5344CB8AC3E}">
        <p14:creationId xmlns:p14="http://schemas.microsoft.com/office/powerpoint/2010/main" val="448080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GUIÓN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7959" y="1409550"/>
            <a:ext cx="7992044" cy="5266448"/>
          </a:xfrm>
        </p:spPr>
        <p:txBody>
          <a:bodyPr>
            <a:normAutofit/>
          </a:bodyPr>
          <a:lstStyle/>
          <a:p>
            <a:pPr lvl="0" algn="ctr"/>
            <a:r>
              <a:rPr lang="es-ES" dirty="0"/>
              <a:t>El presente material tiene el propósito de </a:t>
            </a:r>
            <a:r>
              <a:rPr lang="es-ES" dirty="0" smtClean="0"/>
              <a:t>ser un </a:t>
            </a:r>
            <a:r>
              <a:rPr lang="es-ES" dirty="0"/>
              <a:t>insumo de información en la </a:t>
            </a:r>
            <a:r>
              <a:rPr lang="es-ES" dirty="0" smtClean="0"/>
              <a:t>UA Turismo Rural, </a:t>
            </a:r>
            <a:r>
              <a:rPr lang="es-ES" dirty="0"/>
              <a:t>que corresponde al </a:t>
            </a:r>
            <a:r>
              <a:rPr lang="es-ES" dirty="0" smtClean="0"/>
              <a:t>quinto </a:t>
            </a:r>
            <a:r>
              <a:rPr lang="es-ES" dirty="0"/>
              <a:t>semestre de la Licenciatura en Turismo, cuya </a:t>
            </a:r>
            <a:r>
              <a:rPr lang="es-MX" dirty="0"/>
              <a:t>área de docencia es </a:t>
            </a:r>
            <a:r>
              <a:rPr lang="es-MX" dirty="0" smtClean="0"/>
              <a:t>patrimonio</a:t>
            </a:r>
            <a:r>
              <a:rPr lang="es-MX" dirty="0"/>
              <a:t>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La presentación deberá ir acompañada de una explicación oral del catedrático, ya que la aportación que éste pueda hacer mediante ejemplos y situaciones cotidianas brindará la oportunidad para que los estudiantes construyan su conocimiento de una forma sólida y bien soportada.</a:t>
            </a:r>
          </a:p>
          <a:p>
            <a:pPr marL="0" indent="0" algn="ctr">
              <a:buNone/>
            </a:pPr>
            <a:endParaRPr lang="es-ES" dirty="0"/>
          </a:p>
          <a:p>
            <a:pPr algn="ctr"/>
            <a:r>
              <a:rPr lang="es-ES" dirty="0"/>
              <a:t>El </a:t>
            </a:r>
            <a:r>
              <a:rPr lang="es-ES" dirty="0" smtClean="0"/>
              <a:t>material </a:t>
            </a:r>
            <a:r>
              <a:rPr lang="es-ES" dirty="0" smtClean="0"/>
              <a:t>inicia</a:t>
            </a:r>
            <a:r>
              <a:rPr lang="es-ES" dirty="0" smtClean="0"/>
              <a:t> </a:t>
            </a:r>
            <a:r>
              <a:rPr lang="es-ES" dirty="0" smtClean="0"/>
              <a:t>contextualizando la ruralidad, para pasar a la nueva ruralidad de donde decanta la </a:t>
            </a:r>
            <a:r>
              <a:rPr lang="es-ES" dirty="0" err="1" smtClean="0"/>
              <a:t>pluriactividad</a:t>
            </a:r>
            <a:r>
              <a:rPr lang="es-ES" dirty="0" smtClean="0"/>
              <a:t> </a:t>
            </a:r>
            <a:r>
              <a:rPr lang="es-ES" dirty="0" smtClean="0"/>
              <a:t>y </a:t>
            </a:r>
            <a:r>
              <a:rPr lang="es-ES" dirty="0" smtClean="0"/>
              <a:t>con ello el turismo rural, herramienta que abona al desarrollo local. 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4165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DD5B4A0-6CC9-4C18-8CE5-F218030E6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</a:t>
            </a:r>
            <a:r>
              <a:rPr lang="es-MX" sz="3200" dirty="0"/>
              <a:t>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8D84E95-5B4F-4850-9A87-AAA3FDBBC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447" y="1456017"/>
            <a:ext cx="8038510" cy="523547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dirty="0"/>
              <a:t>Aguilar Criado, E., Merino Baena, D. y Migens Fernández, M. (2003) Cultura, Políticas de Desarrollo y Turismo Rural </a:t>
            </a:r>
            <a:r>
              <a:rPr lang="es-MX" dirty="0" smtClean="0"/>
              <a:t>en el </a:t>
            </a:r>
            <a:r>
              <a:rPr lang="es-MX" dirty="0"/>
              <a:t>ámbito </a:t>
            </a:r>
            <a:r>
              <a:rPr lang="es-MX" dirty="0" smtClean="0"/>
              <a:t>de </a:t>
            </a:r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Globalización. </a:t>
            </a:r>
            <a:r>
              <a:rPr lang="es-MX" i="1" dirty="0"/>
              <a:t>Horizontes Antropológicos</a:t>
            </a:r>
            <a:r>
              <a:rPr lang="es-MX" dirty="0"/>
              <a:t>, 9(20), </a:t>
            </a:r>
            <a:r>
              <a:rPr lang="es-MX" dirty="0" smtClean="0"/>
              <a:t>p.p</a:t>
            </a:r>
            <a:r>
              <a:rPr lang="es-MX" dirty="0"/>
              <a:t>. 161-183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Appadurai, </a:t>
            </a:r>
            <a:r>
              <a:rPr lang="es-MX" dirty="0"/>
              <a:t>A</a:t>
            </a:r>
            <a:r>
              <a:rPr lang="es-MX" dirty="0" smtClean="0"/>
              <a:t>. (2000) </a:t>
            </a:r>
            <a:r>
              <a:rPr lang="es-MX" i="1" dirty="0"/>
              <a:t>Modernity at large</a:t>
            </a:r>
            <a:r>
              <a:rPr lang="es-MX" dirty="0"/>
              <a:t>: cultural dimension of globalization. Minneapolís: University of Minneapolis </a:t>
            </a:r>
            <a:r>
              <a:rPr lang="es-MX" dirty="0" smtClean="0"/>
              <a:t>Press</a:t>
            </a:r>
            <a:r>
              <a:rPr lang="es-MX" dirty="0"/>
              <a:t>.</a:t>
            </a:r>
            <a:endParaRPr lang="es-ES_tradnl" dirty="0"/>
          </a:p>
          <a:p>
            <a:pPr algn="just"/>
            <a:r>
              <a:rPr lang="es-MX" dirty="0"/>
              <a:t>Jiménez Abad, R. M. (2014). Globarruralización: cómo el medio rural se ve afectado por la globalización y las TIC. GeoGraphos. [En línea]. Alicante: Grupo Interdisciplinario de Estudios Críticos y de América Latina (GIECRYAL) de la Universidad de Alicante, 13 de mayo de 2014, vol. 5, nº 67, p. 283-311. [ISSN: 2173-1276] [DL: A 371-2013] [DOI: 10.14198/GEOGRA2014.5.67]</a:t>
            </a:r>
            <a:r>
              <a:rPr lang="es-MX" dirty="0" smtClean="0"/>
              <a:t>.</a:t>
            </a:r>
          </a:p>
          <a:p>
            <a:pPr algn="just"/>
            <a:r>
              <a:rPr lang="es-ES_tradnl" dirty="0"/>
              <a:t>Herrera Tapia, F. (2013) Enfoques y </a:t>
            </a:r>
            <a:r>
              <a:rPr lang="es-ES_tradnl" dirty="0" err="1"/>
              <a:t>políticas</a:t>
            </a:r>
            <a:r>
              <a:rPr lang="es-ES_tradnl" dirty="0"/>
              <a:t> de </a:t>
            </a:r>
            <a:r>
              <a:rPr lang="es-ES_tradnl" dirty="0" err="1"/>
              <a:t>desarrollovrural</a:t>
            </a:r>
            <a:r>
              <a:rPr lang="es-ES_tradnl" dirty="0"/>
              <a:t> en </a:t>
            </a:r>
            <a:r>
              <a:rPr lang="es-ES_tradnl" dirty="0" err="1"/>
              <a:t>México</a:t>
            </a:r>
            <a:r>
              <a:rPr lang="es-ES_tradnl" dirty="0"/>
              <a:t>. Una </a:t>
            </a:r>
            <a:r>
              <a:rPr lang="es-ES_tradnl" dirty="0" err="1"/>
              <a:t>revisión</a:t>
            </a:r>
            <a:r>
              <a:rPr lang="es-ES_tradnl" dirty="0"/>
              <a:t> de su </a:t>
            </a:r>
            <a:r>
              <a:rPr lang="es-ES_tradnl" dirty="0" err="1"/>
              <a:t>construcción</a:t>
            </a:r>
            <a:r>
              <a:rPr lang="es-ES_tradnl" dirty="0"/>
              <a:t> institucional. </a:t>
            </a:r>
            <a:r>
              <a:rPr lang="es-ES_tradnl" i="1" dirty="0" err="1"/>
              <a:t>Gestión</a:t>
            </a:r>
            <a:r>
              <a:rPr lang="es-ES_tradnl" i="1" dirty="0"/>
              <a:t> y </a:t>
            </a:r>
            <a:r>
              <a:rPr lang="es-ES_tradnl" i="1" dirty="0" err="1"/>
              <a:t>Política</a:t>
            </a:r>
            <a:r>
              <a:rPr lang="es-ES_tradnl" i="1" dirty="0"/>
              <a:t> </a:t>
            </a:r>
            <a:r>
              <a:rPr lang="es-ES_tradnl" i="1" dirty="0" err="1"/>
              <a:t>Pública</a:t>
            </a:r>
            <a:r>
              <a:rPr lang="es-ES_tradnl" i="1" dirty="0"/>
              <a:t>,</a:t>
            </a:r>
            <a:r>
              <a:rPr lang="es-ES_tradnl" dirty="0"/>
              <a:t> XXII . No. 1 . p.p. 131-159 </a:t>
            </a:r>
            <a:endParaRPr lang="es-MX" dirty="0" smtClean="0"/>
          </a:p>
          <a:p>
            <a:pPr algn="just"/>
            <a:r>
              <a:rPr lang="es-MX" dirty="0" smtClean="0"/>
              <a:t>Kearnye, </a:t>
            </a:r>
            <a:r>
              <a:rPr lang="es-MX" dirty="0"/>
              <a:t>M. The local and the global: the Anthropology of globalitation and trasnationalism. </a:t>
            </a:r>
            <a:r>
              <a:rPr lang="es-MX" i="1" dirty="0"/>
              <a:t>Annual Review of Anthropology</a:t>
            </a:r>
            <a:r>
              <a:rPr lang="es-MX" dirty="0"/>
              <a:t>, n. 24, p. 547-565, 1995. </a:t>
            </a:r>
            <a:endParaRPr lang="es-MX" dirty="0" smtClean="0"/>
          </a:p>
          <a:p>
            <a:pPr algn="just"/>
            <a:r>
              <a:rPr lang="es-MX" dirty="0"/>
              <a:t>Kay, </a:t>
            </a:r>
            <a:r>
              <a:rPr lang="es-MX" dirty="0" smtClean="0"/>
              <a:t>C. </a:t>
            </a:r>
            <a:r>
              <a:rPr lang="es-MX" dirty="0"/>
              <a:t>(2009). Estudios Rurales en América Latina en el periodo de la globalización neoliberal: ¿una nueva ruralidad? Revista Mexicana de Sociología. Vol. 71, No. 4, pp. 607-645. </a:t>
            </a:r>
            <a:endParaRPr lang="es-MX" dirty="0" smtClean="0"/>
          </a:p>
          <a:p>
            <a:pPr algn="just"/>
            <a:r>
              <a:rPr lang="es-MX" dirty="0"/>
              <a:t>Kieffer, </a:t>
            </a:r>
            <a:r>
              <a:rPr lang="es-MX" dirty="0" smtClean="0"/>
              <a:t>M. </a:t>
            </a:r>
            <a:r>
              <a:rPr lang="es-MX" dirty="0"/>
              <a:t>(2014). Análisis de las condiciones de un territorio para la integración del turismo rural comunitario: una aproximación a la investigación acción en el Bajo Balsas, Michoacán. Tesis Doctoral, Distrito Federal: Facultad de Filosofía y Letras, Universidad Nacional Autónoma de México. </a:t>
            </a:r>
            <a:endParaRPr lang="es-ES_tradnl" dirty="0"/>
          </a:p>
          <a:p>
            <a:pPr algn="just"/>
            <a:r>
              <a:rPr lang="es-MX" dirty="0"/>
              <a:t>Palafox, A. y Martinez, M. (2015). Turismo y nueva ruralidad: camino a la sustentabilidad social. Letras verdes, Revista Latinoamericana de Estudios Socioambientales N° 18, Septiembre 2015, pp. 137-158.</a:t>
            </a:r>
            <a:endParaRPr lang="es-ES_tradnl" dirty="0"/>
          </a:p>
          <a:p>
            <a:pPr algn="just"/>
            <a:r>
              <a:rPr lang="es-MX" dirty="0"/>
              <a:t>Rosas, Mara (2013). Nueva ruralidad desde dos visiones de progreso rural y sustentabilidad: Economía Ambiental y Economía Ecológica. Polis. No. 34, pp. 1-13.</a:t>
            </a:r>
            <a:endParaRPr lang="es-ES_tradnl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1550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72228" y="879676"/>
            <a:ext cx="6512206" cy="1465320"/>
          </a:xfrm>
        </p:spPr>
        <p:txBody>
          <a:bodyPr>
            <a:noAutofit/>
          </a:bodyPr>
          <a:lstStyle/>
          <a:p>
            <a:pPr lvl="0" algn="ctr"/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_tradnl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Contextualización de ruralidad</a:t>
            </a:r>
            <a:endParaRPr lang="es-E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Resultado de imagen para ruralidad">
            <a:extLst>
              <a:ext uri="{FF2B5EF4-FFF2-40B4-BE49-F238E27FC236}">
                <a16:creationId xmlns="" xmlns:a16="http://schemas.microsoft.com/office/drawing/2014/main" id="{2FB256FA-B992-42EA-A7F7-31385663B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544">
            <a:off x="1208125" y="2355877"/>
            <a:ext cx="5066025" cy="33912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65493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6D967E8C-C6F5-4A16-96E4-706457C78A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3985932"/>
              </p:ext>
            </p:extLst>
          </p:nvPr>
        </p:nvGraphicFramePr>
        <p:xfrm>
          <a:off x="438835" y="574259"/>
          <a:ext cx="8497824" cy="5449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540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4318" y="201364"/>
            <a:ext cx="7949682" cy="27090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Contextualización de ruralidad</a:t>
            </a:r>
            <a:endParaRPr lang="es-ES" sz="2400" dirty="0" smtClean="0"/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El </a:t>
            </a:r>
            <a:r>
              <a:rPr lang="es-ES" dirty="0"/>
              <a:t>apoyo a las pequeñas industrias tradicionales, el refuerzo del consumo de la tradición, de la naturaleza, ampliamente financiados por diversos Programas Europeos, conforman lo que denominaremos la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de la ruralidad </a:t>
            </a:r>
            <a:r>
              <a:rPr lang="es-ES" dirty="0"/>
              <a:t>( Aguilar, et. al.,2003)</a:t>
            </a:r>
          </a:p>
          <a:p>
            <a:endParaRPr lang="es-ES" dirty="0"/>
          </a:p>
        </p:txBody>
      </p:sp>
      <p:pic>
        <p:nvPicPr>
          <p:cNvPr id="4098" name="Picture 2" descr="Resultado de imagen para turismo rural">
            <a:extLst>
              <a:ext uri="{FF2B5EF4-FFF2-40B4-BE49-F238E27FC236}">
                <a16:creationId xmlns="" xmlns:a16="http://schemas.microsoft.com/office/drawing/2014/main" id="{79CF7FAA-55CE-4F57-8B7B-5BB43E7B3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18" y="2910414"/>
            <a:ext cx="3256153" cy="19842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pic>
        <p:nvPicPr>
          <p:cNvPr id="4100" name="Picture 4" descr="Resultado de imagen para apoyo a la zona rural">
            <a:extLst>
              <a:ext uri="{FF2B5EF4-FFF2-40B4-BE49-F238E27FC236}">
                <a16:creationId xmlns="" xmlns:a16="http://schemas.microsoft.com/office/drawing/2014/main" id="{13FB0EA7-0A78-4702-897D-A707FF0DC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237" y="4385387"/>
            <a:ext cx="3283485" cy="208377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  <p:extLst>
      <p:ext uri="{BB962C8B-B14F-4D97-AF65-F5344CB8AC3E}">
        <p14:creationId xmlns:p14="http://schemas.microsoft.com/office/powerpoint/2010/main" val="373578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975DA423-1E6A-406A-9B05-E620EFA1F5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04909002-A0D3-4F2B-869D-65A8376E8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608" y="685800"/>
            <a:ext cx="5500722" cy="1731138"/>
          </a:xfrm>
        </p:spPr>
        <p:txBody>
          <a:bodyPr>
            <a:normAutofit/>
          </a:bodyPr>
          <a:lstStyle/>
          <a:p>
            <a:pPr algn="ctr"/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Contextualización de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ruralidad</a:t>
            </a:r>
            <a:b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Bajo </a:t>
            </a: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concepción 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</a:t>
            </a:r>
            <a:r>
              <a:rPr lang="mr-I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4" name="Picture 6" descr="Resultado de imagen para turismo rural">
            <a:extLst>
              <a:ext uri="{FF2B5EF4-FFF2-40B4-BE49-F238E27FC236}">
                <a16:creationId xmlns="" xmlns:a16="http://schemas.microsoft.com/office/drawing/2014/main" id="{E44EC9A9-3A76-4897-9CE3-48688AB7CB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358"/>
          <a:stretch/>
        </p:blipFill>
        <p:spPr bwMode="auto">
          <a:xfrm>
            <a:off x="3" y="4562042"/>
            <a:ext cx="3280159" cy="229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para ruralidad">
            <a:extLst>
              <a:ext uri="{FF2B5EF4-FFF2-40B4-BE49-F238E27FC236}">
                <a16:creationId xmlns="" xmlns:a16="http://schemas.microsoft.com/office/drawing/2014/main" id="{BC847646-BFB2-4A6D-8E71-A9BCDE79CF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r="179" b="-4"/>
          <a:stretch/>
        </p:blipFill>
        <p:spPr bwMode="auto">
          <a:xfrm>
            <a:off x="20" y="2281428"/>
            <a:ext cx="3281917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B5408C03-B752-49FB-ABD5-7ED758AE48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80158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2" name="Picture 4" descr="Resultado de imagen para artesania">
            <a:extLst>
              <a:ext uri="{FF2B5EF4-FFF2-40B4-BE49-F238E27FC236}">
                <a16:creationId xmlns="" xmlns:a16="http://schemas.microsoft.com/office/drawing/2014/main" id="{90A397E8-D8AD-4C06-8B9B-C0DABA6D7C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" r="11076"/>
          <a:stretch/>
        </p:blipFill>
        <p:spPr bwMode="auto">
          <a:xfrm>
            <a:off x="-3" y="10"/>
            <a:ext cx="3284981" cy="229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84978" y="2416938"/>
            <a:ext cx="5667352" cy="4426532"/>
          </a:xfrm>
        </p:spPr>
        <p:txBody>
          <a:bodyPr>
            <a:normAutofit/>
          </a:bodyPr>
          <a:lstStyle/>
          <a:p>
            <a:pPr marL="530352" lvl="1" indent="0" algn="just">
              <a:buNone/>
            </a:pPr>
            <a:r>
              <a:rPr lang="es-ES" sz="2400" dirty="0"/>
              <a:t>Conjunto de regiones o zonas (territorio) cuya población desarrolla diversas actividades o se desempeña en distintos </a:t>
            </a:r>
            <a:r>
              <a:rPr lang="es-ES" sz="2400" dirty="0" smtClean="0"/>
              <a:t>sectores... </a:t>
            </a:r>
            <a:r>
              <a:rPr lang="es-ES" sz="2400" dirty="0"/>
              <a:t>En dichas regiones o zonas hay asentamientos que se relacionan entre sí y con el exterior, y en los cuales interactúan una serie de instituciones, </a:t>
            </a:r>
            <a:r>
              <a:rPr lang="es-ES" sz="2400" dirty="0" smtClean="0"/>
              <a:t>públicas </a:t>
            </a:r>
            <a:r>
              <a:rPr lang="es-ES" sz="2400" dirty="0"/>
              <a:t>y privadas (</a:t>
            </a:r>
            <a:r>
              <a:rPr lang="es-ES" sz="2400" dirty="0" err="1"/>
              <a:t>Pérez</a:t>
            </a:r>
            <a:r>
              <a:rPr lang="es-ES" sz="2400" dirty="0"/>
              <a:t>, 2001: 17 en Palafox y Martínez, </a:t>
            </a:r>
            <a:r>
              <a:rPr lang="es-ES" sz="2400" dirty="0" smtClean="0"/>
              <a:t>2015: 144)</a:t>
            </a:r>
            <a:r>
              <a:rPr lang="es-ES" sz="2400" dirty="0"/>
              <a:t>. </a:t>
            </a:r>
          </a:p>
          <a:p>
            <a:endParaRPr lang="es-ES" sz="1700" dirty="0"/>
          </a:p>
        </p:txBody>
      </p:sp>
    </p:spTree>
    <p:extLst>
      <p:ext uri="{BB962C8B-B14F-4D97-AF65-F5344CB8AC3E}">
        <p14:creationId xmlns:p14="http://schemas.microsoft.com/office/powerpoint/2010/main" val="3494548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3543" y="4721777"/>
            <a:ext cx="8291401" cy="5329091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Propiciando </a:t>
            </a:r>
            <a:r>
              <a:rPr lang="es-ES" dirty="0"/>
              <a:t>la heterogeneidad de los territorios (</a:t>
            </a:r>
            <a:r>
              <a:rPr lang="es-ES" dirty="0" err="1"/>
              <a:t>Burtnik</a:t>
            </a:r>
            <a:r>
              <a:rPr lang="es-ES" dirty="0"/>
              <a:t>, 2008; Rubio, 2001 </a:t>
            </a:r>
            <a:r>
              <a:rPr lang="es-ES" dirty="0" smtClean="0"/>
              <a:t>en Palafox </a:t>
            </a:r>
            <a:r>
              <a:rPr lang="es-ES" dirty="0"/>
              <a:t>y Martínez, 2015: 144), dando lugar a la hegemonía propuesta por el modelo capitalista y su permanencia para la acumulación de capital mediante la apropiación de los recursos a través de la creación de áreas naturales protegidas y la instrumentación de otras actividades económicas no relacionadas con el campo, entre ellas, el </a:t>
            </a:r>
            <a:r>
              <a:rPr lang="es-ES" dirty="0" smtClean="0"/>
              <a:t>turismo</a:t>
            </a:r>
            <a:r>
              <a:rPr lang="es-ES" dirty="0"/>
              <a:t> </a:t>
            </a:r>
            <a:r>
              <a:rPr lang="es-ES" dirty="0" smtClean="0"/>
              <a:t>(</a:t>
            </a:r>
            <a:r>
              <a:rPr lang="es-ES" dirty="0"/>
              <a:t>Palafox y Martínez, 2015: </a:t>
            </a:r>
            <a:r>
              <a:rPr lang="es-ES" dirty="0" smtClean="0"/>
              <a:t>144)</a:t>
            </a:r>
            <a:endParaRPr lang="es-ES" dirty="0"/>
          </a:p>
          <a:p>
            <a:endParaRPr lang="es-ES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="" xmlns:a16="http://schemas.microsoft.com/office/drawing/2014/main" id="{F6171A88-1873-47AB-99EE-71B3154824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4789552"/>
              </p:ext>
            </p:extLst>
          </p:nvPr>
        </p:nvGraphicFramePr>
        <p:xfrm>
          <a:off x="1354994" y="-975610"/>
          <a:ext cx="7048501" cy="4239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Resultado de imagen para estilo de vida rural">
            <a:extLst>
              <a:ext uri="{FF2B5EF4-FFF2-40B4-BE49-F238E27FC236}">
                <a16:creationId xmlns="" xmlns:a16="http://schemas.microsoft.com/office/drawing/2014/main" id="{A1053D60-4057-440B-B34B-D85B397D1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68" y="2315619"/>
            <a:ext cx="3328589" cy="22190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8" name="Grupo 7">
            <a:extLst>
              <a:ext uri="{FF2B5EF4-FFF2-40B4-BE49-F238E27FC236}">
                <a16:creationId xmlns="" xmlns:a16="http://schemas.microsoft.com/office/drawing/2014/main" id="{033006FC-6EFE-4816-904F-089096FBD87B}"/>
              </a:ext>
            </a:extLst>
          </p:cNvPr>
          <p:cNvGrpSpPr/>
          <p:nvPr/>
        </p:nvGrpSpPr>
        <p:grpSpPr>
          <a:xfrm>
            <a:off x="4300894" y="2888608"/>
            <a:ext cx="1284292" cy="565810"/>
            <a:chOff x="2042962" y="1944819"/>
            <a:chExt cx="392544" cy="338755"/>
          </a:xfrm>
        </p:grpSpPr>
        <p:sp>
          <p:nvSpPr>
            <p:cNvPr id="9" name="Flecha: a la derecha 8">
              <a:extLst>
                <a:ext uri="{FF2B5EF4-FFF2-40B4-BE49-F238E27FC236}">
                  <a16:creationId xmlns="" xmlns:a16="http://schemas.microsoft.com/office/drawing/2014/main" id="{18791603-61DA-4D70-AEED-1F4C48BF87CD}"/>
                </a:ext>
              </a:extLst>
            </p:cNvPr>
            <p:cNvSpPr/>
            <p:nvPr/>
          </p:nvSpPr>
          <p:spPr>
            <a:xfrm rot="15352">
              <a:off x="2042962" y="1944819"/>
              <a:ext cx="392544" cy="33875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lecha: a la derecha 4">
              <a:extLst>
                <a:ext uri="{FF2B5EF4-FFF2-40B4-BE49-F238E27FC236}">
                  <a16:creationId xmlns="" xmlns:a16="http://schemas.microsoft.com/office/drawing/2014/main" id="{F304731E-03E4-40B1-895A-6AD89B74AD58}"/>
                </a:ext>
              </a:extLst>
            </p:cNvPr>
            <p:cNvSpPr txBox="1"/>
            <p:nvPr/>
          </p:nvSpPr>
          <p:spPr>
            <a:xfrm rot="15352">
              <a:off x="2042963" y="2012343"/>
              <a:ext cx="290918" cy="203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MX" sz="1500" kern="1200"/>
            </a:p>
          </p:txBody>
        </p:sp>
      </p:grpSp>
      <p:pic>
        <p:nvPicPr>
          <p:cNvPr id="4100" name="Picture 4" descr="Resultado de imagen para urbano y rural">
            <a:extLst>
              <a:ext uri="{FF2B5EF4-FFF2-40B4-BE49-F238E27FC236}">
                <a16:creationId xmlns="" xmlns:a16="http://schemas.microsoft.com/office/drawing/2014/main" id="{41D54EA3-AE44-4E24-86D7-D4A4611BB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623" y="2084001"/>
            <a:ext cx="2632809" cy="26377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6324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700" y="344227"/>
            <a:ext cx="72009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Contextualización de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ruralidad</a:t>
            </a:r>
            <a:b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</a:t>
            </a:r>
            <a:r>
              <a:rPr lang="es-ES_tradnl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comunidades </a:t>
            </a:r>
            <a:r>
              <a:rPr lang="es-ES_tradnl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rurales</a:t>
            </a:r>
            <a:r>
              <a:rPr lang="mr-I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5188" y="4244138"/>
            <a:ext cx="4606213" cy="26138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dirty="0"/>
          </a:p>
          <a:p>
            <a:pPr algn="just"/>
            <a:r>
              <a:rPr lang="es-ES" dirty="0"/>
              <a:t>También se considera que cada uno es </a:t>
            </a:r>
            <a:r>
              <a:rPr lang="es-ES" b="1" dirty="0"/>
              <a:t>responsable</a:t>
            </a:r>
            <a:r>
              <a:rPr lang="es-ES" dirty="0"/>
              <a:t> de su propio </a:t>
            </a:r>
            <a:r>
              <a:rPr lang="es-ES" b="1" dirty="0"/>
              <a:t>progreso</a:t>
            </a:r>
            <a:r>
              <a:rPr lang="es-ES" dirty="0"/>
              <a:t> y se entiende la diversidad ecológica y cultural como patrimonio (Barkin, 2001; Rosas, 2013 en Palafox y Martínez, 2015). </a:t>
            </a:r>
          </a:p>
          <a:p>
            <a:endParaRPr lang="es-ES" dirty="0"/>
          </a:p>
        </p:txBody>
      </p:sp>
      <p:pic>
        <p:nvPicPr>
          <p:cNvPr id="3074" name="Picture 2" descr="Resultado de imagen para gestion  rural">
            <a:extLst>
              <a:ext uri="{FF2B5EF4-FFF2-40B4-BE49-F238E27FC236}">
                <a16:creationId xmlns="" xmlns:a16="http://schemas.microsoft.com/office/drawing/2014/main" id="{5E4C1CEA-3FDA-4D44-9895-2ECFAA391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082" y="1902016"/>
            <a:ext cx="3653319" cy="22000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Resultado de imagen para progreso rural">
            <a:extLst>
              <a:ext uri="{FF2B5EF4-FFF2-40B4-BE49-F238E27FC236}">
                <a16:creationId xmlns="" xmlns:a16="http://schemas.microsoft.com/office/drawing/2014/main" id="{2B17AB0B-AE11-44BB-B980-D854D2D09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6" y="4680776"/>
            <a:ext cx="3871310" cy="1893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Marcador de contenido 2">
            <a:extLst>
              <a:ext uri="{FF2B5EF4-FFF2-40B4-BE49-F238E27FC236}">
                <a16:creationId xmlns="" xmlns:a16="http://schemas.microsoft.com/office/drawing/2014/main" id="{05CA0A3D-B942-4A75-B99C-0154012807B5}"/>
              </a:ext>
            </a:extLst>
          </p:cNvPr>
          <p:cNvSpPr txBox="1">
            <a:spLocks/>
          </p:cNvSpPr>
          <p:nvPr/>
        </p:nvSpPr>
        <p:spPr>
          <a:xfrm>
            <a:off x="486136" y="2005040"/>
            <a:ext cx="4692027" cy="19940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200" dirty="0"/>
              <a:t>Actualmente </a:t>
            </a:r>
            <a:r>
              <a:rPr lang="es-ES" sz="2200" b="1" dirty="0"/>
              <a:t>gestionan</a:t>
            </a:r>
            <a:r>
              <a:rPr lang="es-ES" sz="2200" dirty="0"/>
              <a:t> de manera </a:t>
            </a:r>
            <a:r>
              <a:rPr lang="es-ES" sz="2200" b="1" dirty="0"/>
              <a:t>sustentable</a:t>
            </a:r>
            <a:r>
              <a:rPr lang="es-ES" sz="2200" dirty="0"/>
              <a:t> los recursos naturales, constituyendo con ello una oportunidad que los ayuda a mantenerse como </a:t>
            </a:r>
            <a:r>
              <a:rPr lang="es-ES" sz="2200" b="1" dirty="0"/>
              <a:t>dueños</a:t>
            </a:r>
            <a:r>
              <a:rPr lang="es-ES" sz="2200" dirty="0"/>
              <a:t> de sus medios de </a:t>
            </a:r>
            <a:r>
              <a:rPr lang="es-ES" sz="2200" dirty="0" smtClean="0"/>
              <a:t>producción (</a:t>
            </a:r>
            <a:r>
              <a:rPr lang="es-ES" sz="2400" dirty="0"/>
              <a:t>Palafox y Martínez, </a:t>
            </a:r>
            <a:r>
              <a:rPr lang="es-ES" sz="2400" dirty="0" smtClean="0"/>
              <a:t>2015)</a:t>
            </a:r>
            <a:r>
              <a:rPr lang="es-ES" sz="2200" dirty="0" smtClean="0"/>
              <a:t>. </a:t>
            </a:r>
            <a:endParaRPr lang="es-ES" sz="2200" dirty="0"/>
          </a:p>
          <a:p>
            <a:pPr algn="just"/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614977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Personalizado 6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corte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2430</Words>
  <Application>Microsoft Macintosh PowerPoint</Application>
  <PresentationFormat>Presentación en pantalla (4:3)</PresentationFormat>
  <Paragraphs>122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Recorte</vt:lpstr>
      <vt:lpstr>Presentación de PowerPoint</vt:lpstr>
      <vt:lpstr>JUSTIFICACIÓN ACADÉMICA</vt:lpstr>
      <vt:lpstr>GUIÓN</vt:lpstr>
      <vt:lpstr>              Contextualización de ruralidad</vt:lpstr>
      <vt:lpstr>Presentación de PowerPoint</vt:lpstr>
      <vt:lpstr>Presentación de PowerPoint</vt:lpstr>
      <vt:lpstr>Contextualización de ruralidad Bajo una concepción actual…</vt:lpstr>
      <vt:lpstr>Presentación de PowerPoint</vt:lpstr>
      <vt:lpstr>Contextualización de ruralidad Las comunidades rurales…</vt:lpstr>
      <vt:lpstr>Presentación de PowerPoint</vt:lpstr>
      <vt:lpstr>Desarrollo local, la nueva ruralidad y la pluriactividad en zonas rurales</vt:lpstr>
      <vt:lpstr>Nueva Ruralidad</vt:lpstr>
      <vt:lpstr>Presentación de PowerPoint</vt:lpstr>
      <vt:lpstr>NUEVA RURALIDAD El paradigma de la nueva ruralidad es impulsado por:</vt:lpstr>
      <vt:lpstr>Las principales expresiones de la nueva ruralidad incluyen procesos de modernización lentos (Palafox y Martínez, 2015):</vt:lpstr>
      <vt:lpstr>Presentación de PowerPoint</vt:lpstr>
      <vt:lpstr>NUEVA RURALIDAD Dos perspectivas</vt:lpstr>
      <vt:lpstr>Presentación de PowerPoint</vt:lpstr>
      <vt:lpstr>Presentación de PowerPoint</vt:lpstr>
      <vt:lpstr>NUEVA RURALIDAD Un nuevo fenómeno…</vt:lpstr>
      <vt:lpstr>NUEVA RURALIDAD Es un proceso que…</vt:lpstr>
      <vt:lpstr>Presentación de PowerPoint</vt:lpstr>
      <vt:lpstr>Presentación de PowerPoint</vt:lpstr>
      <vt:lpstr>NUEVA RURALIDAD Por lo tanto…</vt:lpstr>
      <vt:lpstr>Presentación de PowerPoint</vt:lpstr>
      <vt:lpstr>Pluriactividad</vt:lpstr>
      <vt:lpstr>Desarrollo local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Torres</dc:creator>
  <cp:lastModifiedBy>Rebe osorio</cp:lastModifiedBy>
  <cp:revision>38</cp:revision>
  <dcterms:created xsi:type="dcterms:W3CDTF">2018-09-23T02:23:37Z</dcterms:created>
  <dcterms:modified xsi:type="dcterms:W3CDTF">2018-09-27T02:59:57Z</dcterms:modified>
</cp:coreProperties>
</file>