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84" r:id="rId2"/>
    <p:sldId id="285" r:id="rId3"/>
    <p:sldId id="307" r:id="rId4"/>
    <p:sldId id="257" r:id="rId5"/>
    <p:sldId id="256" r:id="rId6"/>
    <p:sldId id="258" r:id="rId7"/>
    <p:sldId id="263" r:id="rId8"/>
    <p:sldId id="271" r:id="rId9"/>
    <p:sldId id="289" r:id="rId10"/>
    <p:sldId id="290" r:id="rId11"/>
    <p:sldId id="264" r:id="rId12"/>
    <p:sldId id="294" r:id="rId13"/>
    <p:sldId id="295" r:id="rId14"/>
    <p:sldId id="291" r:id="rId15"/>
    <p:sldId id="292" r:id="rId16"/>
    <p:sldId id="266" r:id="rId17"/>
    <p:sldId id="268" r:id="rId18"/>
    <p:sldId id="269" r:id="rId19"/>
    <p:sldId id="259" r:id="rId20"/>
    <p:sldId id="260" r:id="rId21"/>
    <p:sldId id="302" r:id="rId22"/>
    <p:sldId id="304" r:id="rId23"/>
    <p:sldId id="305" r:id="rId24"/>
    <p:sldId id="303" r:id="rId25"/>
    <p:sldId id="309" r:id="rId26"/>
    <p:sldId id="261" r:id="rId27"/>
    <p:sldId id="296" r:id="rId28"/>
    <p:sldId id="297" r:id="rId29"/>
    <p:sldId id="298" r:id="rId30"/>
    <p:sldId id="299" r:id="rId31"/>
    <p:sldId id="300" r:id="rId32"/>
    <p:sldId id="306" r:id="rId33"/>
    <p:sldId id="308"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2" d="100"/>
          <a:sy n="82" d="100"/>
        </p:scale>
        <p:origin x="-2336" y="-3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2FBC4B-506E-4B50-976B-334C9C4E459E}" type="doc">
      <dgm:prSet loTypeId="urn:microsoft.com/office/officeart/2016/7/layout/BasicLinearProcessNumbered" loCatId="process" qsTypeId="urn:microsoft.com/office/officeart/2005/8/quickstyle/simple2" qsCatId="simple" csTypeId="urn:microsoft.com/office/officeart/2005/8/colors/colorful2" csCatId="colorful" phldr="1"/>
      <dgm:spPr/>
      <dgm:t>
        <a:bodyPr/>
        <a:lstStyle/>
        <a:p>
          <a:endParaRPr lang="en-US"/>
        </a:p>
      </dgm:t>
    </dgm:pt>
    <dgm:pt modelId="{44DDCAAF-48CE-4C55-AAB3-043D2C195689}">
      <dgm:prSet/>
      <dgm:spPr/>
      <dgm:t>
        <a:bodyPr/>
        <a:lstStyle/>
        <a:p>
          <a:r>
            <a:rPr lang="es-ES_tradnl"/>
            <a:t>Antecedentes del turismo rural</a:t>
          </a:r>
          <a:endParaRPr lang="en-US"/>
        </a:p>
      </dgm:t>
    </dgm:pt>
    <dgm:pt modelId="{78E286FB-A4F4-4C5F-B429-6D8CAEC2895E}" type="parTrans" cxnId="{2D09F6E5-4EB3-46DE-876E-21AF60EDA711}">
      <dgm:prSet/>
      <dgm:spPr/>
      <dgm:t>
        <a:bodyPr/>
        <a:lstStyle/>
        <a:p>
          <a:endParaRPr lang="en-US"/>
        </a:p>
      </dgm:t>
    </dgm:pt>
    <dgm:pt modelId="{6297020E-651D-460E-B65A-026471D9229C}" type="sibTrans" cxnId="{2D09F6E5-4EB3-46DE-876E-21AF60EDA711}">
      <dgm:prSet phldrT="1" phldr="0"/>
      <dgm:spPr/>
      <dgm:t>
        <a:bodyPr/>
        <a:lstStyle/>
        <a:p>
          <a:r>
            <a:rPr lang="en-US"/>
            <a:t>1</a:t>
          </a:r>
        </a:p>
      </dgm:t>
    </dgm:pt>
    <dgm:pt modelId="{5848B88A-AFFA-490C-AFF7-F78DFDF1300D}">
      <dgm:prSet/>
      <dgm:spPr/>
      <dgm:t>
        <a:bodyPr/>
        <a:lstStyle/>
        <a:p>
          <a:r>
            <a:rPr lang="es-ES_tradnl" dirty="0"/>
            <a:t>Caracterización (turismo rural y turismo en espacios rurales)</a:t>
          </a:r>
          <a:endParaRPr lang="en-US" dirty="0"/>
        </a:p>
      </dgm:t>
    </dgm:pt>
    <dgm:pt modelId="{73864385-1F24-4532-A9E4-6CC68BB4C627}" type="parTrans" cxnId="{064A3219-BF6B-42B9-B799-CF00B6C258F5}">
      <dgm:prSet/>
      <dgm:spPr/>
      <dgm:t>
        <a:bodyPr/>
        <a:lstStyle/>
        <a:p>
          <a:endParaRPr lang="en-US"/>
        </a:p>
      </dgm:t>
    </dgm:pt>
    <dgm:pt modelId="{773D4E47-A9A0-4392-AFCB-1A0BCAEB3CB4}" type="sibTrans" cxnId="{064A3219-BF6B-42B9-B799-CF00B6C258F5}">
      <dgm:prSet phldrT="2" phldr="0"/>
      <dgm:spPr/>
      <dgm:t>
        <a:bodyPr/>
        <a:lstStyle/>
        <a:p>
          <a:r>
            <a:rPr lang="en-US"/>
            <a:t>2</a:t>
          </a:r>
        </a:p>
      </dgm:t>
    </dgm:pt>
    <dgm:pt modelId="{6AA6E7EA-D328-49D7-8A52-CB8995F39218}">
      <dgm:prSet/>
      <dgm:spPr/>
      <dgm:t>
        <a:bodyPr/>
        <a:lstStyle/>
        <a:p>
          <a:r>
            <a:rPr lang="es-ES_tradnl" dirty="0"/>
            <a:t>Contextualización </a:t>
          </a:r>
          <a:r>
            <a:rPr lang="es-ES_tradnl" dirty="0" smtClean="0"/>
            <a:t>(enfoque europeo </a:t>
          </a:r>
          <a:r>
            <a:rPr lang="es-ES_tradnl" dirty="0"/>
            <a:t>y </a:t>
          </a:r>
          <a:r>
            <a:rPr lang="es-ES_tradnl" dirty="0" smtClean="0"/>
            <a:t>latinoamericano</a:t>
          </a:r>
          <a:r>
            <a:rPr lang="es-ES_tradnl" dirty="0"/>
            <a:t>)</a:t>
          </a:r>
          <a:endParaRPr lang="en-US" dirty="0"/>
        </a:p>
      </dgm:t>
    </dgm:pt>
    <dgm:pt modelId="{861B696E-70EB-4B3B-A399-F51E78A72705}" type="parTrans" cxnId="{FC06A17C-009C-4B09-ADAC-2DEEF983F5A5}">
      <dgm:prSet/>
      <dgm:spPr/>
      <dgm:t>
        <a:bodyPr/>
        <a:lstStyle/>
        <a:p>
          <a:endParaRPr lang="en-US"/>
        </a:p>
      </dgm:t>
    </dgm:pt>
    <dgm:pt modelId="{2CB50425-C327-497B-89B7-718F4FE48BBA}" type="sibTrans" cxnId="{FC06A17C-009C-4B09-ADAC-2DEEF983F5A5}">
      <dgm:prSet phldrT="3" phldr="0"/>
      <dgm:spPr/>
      <dgm:t>
        <a:bodyPr/>
        <a:lstStyle/>
        <a:p>
          <a:r>
            <a:rPr lang="en-US"/>
            <a:t>3</a:t>
          </a:r>
        </a:p>
      </dgm:t>
    </dgm:pt>
    <dgm:pt modelId="{931A0DC6-752F-45DA-9FB5-7AAF4DD4C04E}">
      <dgm:prSet/>
      <dgm:spPr/>
      <dgm:t>
        <a:bodyPr/>
        <a:lstStyle/>
        <a:p>
          <a:r>
            <a:rPr lang="es-ES_tradnl"/>
            <a:t>Tipologías de turismo rural</a:t>
          </a:r>
          <a:endParaRPr lang="en-US"/>
        </a:p>
      </dgm:t>
    </dgm:pt>
    <dgm:pt modelId="{49DAECA2-9B99-4E79-A6A3-516D9241220B}" type="parTrans" cxnId="{C9DFCE92-D4DD-4276-8791-0F4CE46D84AF}">
      <dgm:prSet/>
      <dgm:spPr/>
      <dgm:t>
        <a:bodyPr/>
        <a:lstStyle/>
        <a:p>
          <a:endParaRPr lang="en-US"/>
        </a:p>
      </dgm:t>
    </dgm:pt>
    <dgm:pt modelId="{81E5CD24-FEB6-4323-B422-301FF39EA4BC}" type="sibTrans" cxnId="{C9DFCE92-D4DD-4276-8791-0F4CE46D84AF}">
      <dgm:prSet phldrT="4" phldr="0"/>
      <dgm:spPr/>
      <dgm:t>
        <a:bodyPr/>
        <a:lstStyle/>
        <a:p>
          <a:r>
            <a:rPr lang="en-US"/>
            <a:t>4</a:t>
          </a:r>
        </a:p>
      </dgm:t>
    </dgm:pt>
    <dgm:pt modelId="{8FFBDCCB-A9D7-4F3F-AC35-B8BFE905455B}" type="pres">
      <dgm:prSet presAssocID="{1A2FBC4B-506E-4B50-976B-334C9C4E459E}" presName="Name0" presStyleCnt="0">
        <dgm:presLayoutVars>
          <dgm:animLvl val="lvl"/>
          <dgm:resizeHandles val="exact"/>
        </dgm:presLayoutVars>
      </dgm:prSet>
      <dgm:spPr/>
      <dgm:t>
        <a:bodyPr/>
        <a:lstStyle/>
        <a:p>
          <a:endParaRPr lang="es-ES"/>
        </a:p>
      </dgm:t>
    </dgm:pt>
    <dgm:pt modelId="{3A9B4990-3F5B-4EA1-AD46-297679109C62}" type="pres">
      <dgm:prSet presAssocID="{44DDCAAF-48CE-4C55-AAB3-043D2C195689}" presName="compositeNode" presStyleCnt="0">
        <dgm:presLayoutVars>
          <dgm:bulletEnabled val="1"/>
        </dgm:presLayoutVars>
      </dgm:prSet>
      <dgm:spPr/>
    </dgm:pt>
    <dgm:pt modelId="{BF867D8D-77DE-41EC-B390-0BB49992748D}" type="pres">
      <dgm:prSet presAssocID="{44DDCAAF-48CE-4C55-AAB3-043D2C195689}" presName="bgRect" presStyleLbl="bgAccFollowNode1" presStyleIdx="0" presStyleCnt="4"/>
      <dgm:spPr/>
      <dgm:t>
        <a:bodyPr/>
        <a:lstStyle/>
        <a:p>
          <a:endParaRPr lang="es-ES"/>
        </a:p>
      </dgm:t>
    </dgm:pt>
    <dgm:pt modelId="{D86BED86-8D63-4142-BE12-41CE640E011E}" type="pres">
      <dgm:prSet presAssocID="{6297020E-651D-460E-B65A-026471D9229C}" presName="sibTransNodeCircle" presStyleLbl="alignNode1" presStyleIdx="0" presStyleCnt="8">
        <dgm:presLayoutVars>
          <dgm:chMax val="0"/>
          <dgm:bulletEnabled/>
        </dgm:presLayoutVars>
      </dgm:prSet>
      <dgm:spPr/>
      <dgm:t>
        <a:bodyPr/>
        <a:lstStyle/>
        <a:p>
          <a:endParaRPr lang="es-ES"/>
        </a:p>
      </dgm:t>
    </dgm:pt>
    <dgm:pt modelId="{C64979D1-4D60-4333-88AB-AC6D3BD80C00}" type="pres">
      <dgm:prSet presAssocID="{44DDCAAF-48CE-4C55-AAB3-043D2C195689}" presName="bottomLine" presStyleLbl="alignNode1" presStyleIdx="1" presStyleCnt="8">
        <dgm:presLayoutVars/>
      </dgm:prSet>
      <dgm:spPr/>
    </dgm:pt>
    <dgm:pt modelId="{A81B890B-731B-4F8F-A552-CF4A2855FC2E}" type="pres">
      <dgm:prSet presAssocID="{44DDCAAF-48CE-4C55-AAB3-043D2C195689}" presName="nodeText" presStyleLbl="bgAccFollowNode1" presStyleIdx="0" presStyleCnt="4">
        <dgm:presLayoutVars>
          <dgm:bulletEnabled val="1"/>
        </dgm:presLayoutVars>
      </dgm:prSet>
      <dgm:spPr/>
      <dgm:t>
        <a:bodyPr/>
        <a:lstStyle/>
        <a:p>
          <a:endParaRPr lang="es-ES"/>
        </a:p>
      </dgm:t>
    </dgm:pt>
    <dgm:pt modelId="{C66299D4-BADC-4DBA-A12B-5E28A2186C0A}" type="pres">
      <dgm:prSet presAssocID="{6297020E-651D-460E-B65A-026471D9229C}" presName="sibTrans" presStyleCnt="0"/>
      <dgm:spPr/>
    </dgm:pt>
    <dgm:pt modelId="{465DEB38-7624-4F7D-869B-6E9414405023}" type="pres">
      <dgm:prSet presAssocID="{5848B88A-AFFA-490C-AFF7-F78DFDF1300D}" presName="compositeNode" presStyleCnt="0">
        <dgm:presLayoutVars>
          <dgm:bulletEnabled val="1"/>
        </dgm:presLayoutVars>
      </dgm:prSet>
      <dgm:spPr/>
    </dgm:pt>
    <dgm:pt modelId="{B9C91253-B4AC-4348-845B-05F0A371A422}" type="pres">
      <dgm:prSet presAssocID="{5848B88A-AFFA-490C-AFF7-F78DFDF1300D}" presName="bgRect" presStyleLbl="bgAccFollowNode1" presStyleIdx="1" presStyleCnt="4"/>
      <dgm:spPr/>
      <dgm:t>
        <a:bodyPr/>
        <a:lstStyle/>
        <a:p>
          <a:endParaRPr lang="es-ES"/>
        </a:p>
      </dgm:t>
    </dgm:pt>
    <dgm:pt modelId="{D73AF608-2A76-4C00-9023-9CBA7AF0BA0A}" type="pres">
      <dgm:prSet presAssocID="{773D4E47-A9A0-4392-AFCB-1A0BCAEB3CB4}" presName="sibTransNodeCircle" presStyleLbl="alignNode1" presStyleIdx="2" presStyleCnt="8">
        <dgm:presLayoutVars>
          <dgm:chMax val="0"/>
          <dgm:bulletEnabled/>
        </dgm:presLayoutVars>
      </dgm:prSet>
      <dgm:spPr/>
      <dgm:t>
        <a:bodyPr/>
        <a:lstStyle/>
        <a:p>
          <a:endParaRPr lang="es-ES"/>
        </a:p>
      </dgm:t>
    </dgm:pt>
    <dgm:pt modelId="{DEB877AA-289D-4A53-AB69-8089175C3A94}" type="pres">
      <dgm:prSet presAssocID="{5848B88A-AFFA-490C-AFF7-F78DFDF1300D}" presName="bottomLine" presStyleLbl="alignNode1" presStyleIdx="3" presStyleCnt="8">
        <dgm:presLayoutVars/>
      </dgm:prSet>
      <dgm:spPr/>
    </dgm:pt>
    <dgm:pt modelId="{9DF65F12-B37D-4547-A9FE-B4E261A41CB3}" type="pres">
      <dgm:prSet presAssocID="{5848B88A-AFFA-490C-AFF7-F78DFDF1300D}" presName="nodeText" presStyleLbl="bgAccFollowNode1" presStyleIdx="1" presStyleCnt="4">
        <dgm:presLayoutVars>
          <dgm:bulletEnabled val="1"/>
        </dgm:presLayoutVars>
      </dgm:prSet>
      <dgm:spPr/>
      <dgm:t>
        <a:bodyPr/>
        <a:lstStyle/>
        <a:p>
          <a:endParaRPr lang="es-ES"/>
        </a:p>
      </dgm:t>
    </dgm:pt>
    <dgm:pt modelId="{8097C502-3E33-472F-826D-00BD051EEC7F}" type="pres">
      <dgm:prSet presAssocID="{773D4E47-A9A0-4392-AFCB-1A0BCAEB3CB4}" presName="sibTrans" presStyleCnt="0"/>
      <dgm:spPr/>
    </dgm:pt>
    <dgm:pt modelId="{A1D4F9DF-CA68-4A39-8095-0CD34B34DADE}" type="pres">
      <dgm:prSet presAssocID="{6AA6E7EA-D328-49D7-8A52-CB8995F39218}" presName="compositeNode" presStyleCnt="0">
        <dgm:presLayoutVars>
          <dgm:bulletEnabled val="1"/>
        </dgm:presLayoutVars>
      </dgm:prSet>
      <dgm:spPr/>
    </dgm:pt>
    <dgm:pt modelId="{96FB11F9-CCCF-4C2A-8607-01831385713A}" type="pres">
      <dgm:prSet presAssocID="{6AA6E7EA-D328-49D7-8A52-CB8995F39218}" presName="bgRect" presStyleLbl="bgAccFollowNode1" presStyleIdx="2" presStyleCnt="4"/>
      <dgm:spPr/>
      <dgm:t>
        <a:bodyPr/>
        <a:lstStyle/>
        <a:p>
          <a:endParaRPr lang="es-ES"/>
        </a:p>
      </dgm:t>
    </dgm:pt>
    <dgm:pt modelId="{30455482-1F76-4EDC-9A62-FFE616560475}" type="pres">
      <dgm:prSet presAssocID="{2CB50425-C327-497B-89B7-718F4FE48BBA}" presName="sibTransNodeCircle" presStyleLbl="alignNode1" presStyleIdx="4" presStyleCnt="8">
        <dgm:presLayoutVars>
          <dgm:chMax val="0"/>
          <dgm:bulletEnabled/>
        </dgm:presLayoutVars>
      </dgm:prSet>
      <dgm:spPr/>
      <dgm:t>
        <a:bodyPr/>
        <a:lstStyle/>
        <a:p>
          <a:endParaRPr lang="es-ES"/>
        </a:p>
      </dgm:t>
    </dgm:pt>
    <dgm:pt modelId="{7998207D-92A4-449D-9985-AA3A61BB88F0}" type="pres">
      <dgm:prSet presAssocID="{6AA6E7EA-D328-49D7-8A52-CB8995F39218}" presName="bottomLine" presStyleLbl="alignNode1" presStyleIdx="5" presStyleCnt="8">
        <dgm:presLayoutVars/>
      </dgm:prSet>
      <dgm:spPr/>
    </dgm:pt>
    <dgm:pt modelId="{8A40B448-8A30-426C-96E2-AF8158C0E27E}" type="pres">
      <dgm:prSet presAssocID="{6AA6E7EA-D328-49D7-8A52-CB8995F39218}" presName="nodeText" presStyleLbl="bgAccFollowNode1" presStyleIdx="2" presStyleCnt="4">
        <dgm:presLayoutVars>
          <dgm:bulletEnabled val="1"/>
        </dgm:presLayoutVars>
      </dgm:prSet>
      <dgm:spPr/>
      <dgm:t>
        <a:bodyPr/>
        <a:lstStyle/>
        <a:p>
          <a:endParaRPr lang="es-ES"/>
        </a:p>
      </dgm:t>
    </dgm:pt>
    <dgm:pt modelId="{310D525A-2F15-4471-8161-804EB2BEB240}" type="pres">
      <dgm:prSet presAssocID="{2CB50425-C327-497B-89B7-718F4FE48BBA}" presName="sibTrans" presStyleCnt="0"/>
      <dgm:spPr/>
    </dgm:pt>
    <dgm:pt modelId="{6CE22674-FE50-4238-B735-DE62D18BE5DF}" type="pres">
      <dgm:prSet presAssocID="{931A0DC6-752F-45DA-9FB5-7AAF4DD4C04E}" presName="compositeNode" presStyleCnt="0">
        <dgm:presLayoutVars>
          <dgm:bulletEnabled val="1"/>
        </dgm:presLayoutVars>
      </dgm:prSet>
      <dgm:spPr/>
    </dgm:pt>
    <dgm:pt modelId="{CDBC788F-1FEB-4D6F-B2C7-53A99E49522C}" type="pres">
      <dgm:prSet presAssocID="{931A0DC6-752F-45DA-9FB5-7AAF4DD4C04E}" presName="bgRect" presStyleLbl="bgAccFollowNode1" presStyleIdx="3" presStyleCnt="4"/>
      <dgm:spPr/>
      <dgm:t>
        <a:bodyPr/>
        <a:lstStyle/>
        <a:p>
          <a:endParaRPr lang="es-ES"/>
        </a:p>
      </dgm:t>
    </dgm:pt>
    <dgm:pt modelId="{F7C95DB5-3C63-47C7-9755-662D61AD93DE}" type="pres">
      <dgm:prSet presAssocID="{81E5CD24-FEB6-4323-B422-301FF39EA4BC}" presName="sibTransNodeCircle" presStyleLbl="alignNode1" presStyleIdx="6" presStyleCnt="8">
        <dgm:presLayoutVars>
          <dgm:chMax val="0"/>
          <dgm:bulletEnabled/>
        </dgm:presLayoutVars>
      </dgm:prSet>
      <dgm:spPr/>
      <dgm:t>
        <a:bodyPr/>
        <a:lstStyle/>
        <a:p>
          <a:endParaRPr lang="es-ES"/>
        </a:p>
      </dgm:t>
    </dgm:pt>
    <dgm:pt modelId="{C3446D53-0338-4D25-9E94-2FE82D449C42}" type="pres">
      <dgm:prSet presAssocID="{931A0DC6-752F-45DA-9FB5-7AAF4DD4C04E}" presName="bottomLine" presStyleLbl="alignNode1" presStyleIdx="7" presStyleCnt="8">
        <dgm:presLayoutVars/>
      </dgm:prSet>
      <dgm:spPr/>
    </dgm:pt>
    <dgm:pt modelId="{AB99DE4D-17C3-469D-8CF2-9E0518BA5C74}" type="pres">
      <dgm:prSet presAssocID="{931A0DC6-752F-45DA-9FB5-7AAF4DD4C04E}" presName="nodeText" presStyleLbl="bgAccFollowNode1" presStyleIdx="3" presStyleCnt="4">
        <dgm:presLayoutVars>
          <dgm:bulletEnabled val="1"/>
        </dgm:presLayoutVars>
      </dgm:prSet>
      <dgm:spPr/>
      <dgm:t>
        <a:bodyPr/>
        <a:lstStyle/>
        <a:p>
          <a:endParaRPr lang="es-ES"/>
        </a:p>
      </dgm:t>
    </dgm:pt>
  </dgm:ptLst>
  <dgm:cxnLst>
    <dgm:cxn modelId="{064A3219-BF6B-42B9-B799-CF00B6C258F5}" srcId="{1A2FBC4B-506E-4B50-976B-334C9C4E459E}" destId="{5848B88A-AFFA-490C-AFF7-F78DFDF1300D}" srcOrd="1" destOrd="0" parTransId="{73864385-1F24-4532-A9E4-6CC68BB4C627}" sibTransId="{773D4E47-A9A0-4392-AFCB-1A0BCAEB3CB4}"/>
    <dgm:cxn modelId="{FC06A17C-009C-4B09-ADAC-2DEEF983F5A5}" srcId="{1A2FBC4B-506E-4B50-976B-334C9C4E459E}" destId="{6AA6E7EA-D328-49D7-8A52-CB8995F39218}" srcOrd="2" destOrd="0" parTransId="{861B696E-70EB-4B3B-A399-F51E78A72705}" sibTransId="{2CB50425-C327-497B-89B7-718F4FE48BBA}"/>
    <dgm:cxn modelId="{940BB3A9-9D53-443D-B2F9-A601DBC335C2}" type="presOf" srcId="{81E5CD24-FEB6-4323-B422-301FF39EA4BC}" destId="{F7C95DB5-3C63-47C7-9755-662D61AD93DE}" srcOrd="0" destOrd="0" presId="urn:microsoft.com/office/officeart/2016/7/layout/BasicLinearProcessNumbered"/>
    <dgm:cxn modelId="{9D518FEB-62B9-4348-A264-F7093DDF10E6}" type="presOf" srcId="{6AA6E7EA-D328-49D7-8A52-CB8995F39218}" destId="{8A40B448-8A30-426C-96E2-AF8158C0E27E}" srcOrd="1" destOrd="0" presId="urn:microsoft.com/office/officeart/2016/7/layout/BasicLinearProcessNumbered"/>
    <dgm:cxn modelId="{2EA6A95B-77FB-48DC-9385-A563C36568B0}" type="presOf" srcId="{6297020E-651D-460E-B65A-026471D9229C}" destId="{D86BED86-8D63-4142-BE12-41CE640E011E}" srcOrd="0" destOrd="0" presId="urn:microsoft.com/office/officeart/2016/7/layout/BasicLinearProcessNumbered"/>
    <dgm:cxn modelId="{C9DFCE92-D4DD-4276-8791-0F4CE46D84AF}" srcId="{1A2FBC4B-506E-4B50-976B-334C9C4E459E}" destId="{931A0DC6-752F-45DA-9FB5-7AAF4DD4C04E}" srcOrd="3" destOrd="0" parTransId="{49DAECA2-9B99-4E79-A6A3-516D9241220B}" sibTransId="{81E5CD24-FEB6-4323-B422-301FF39EA4BC}"/>
    <dgm:cxn modelId="{580F9DED-AC9D-4311-98E2-AF16EE6D009B}" type="presOf" srcId="{773D4E47-A9A0-4392-AFCB-1A0BCAEB3CB4}" destId="{D73AF608-2A76-4C00-9023-9CBA7AF0BA0A}" srcOrd="0" destOrd="0" presId="urn:microsoft.com/office/officeart/2016/7/layout/BasicLinearProcessNumbered"/>
    <dgm:cxn modelId="{2D09F6E5-4EB3-46DE-876E-21AF60EDA711}" srcId="{1A2FBC4B-506E-4B50-976B-334C9C4E459E}" destId="{44DDCAAF-48CE-4C55-AAB3-043D2C195689}" srcOrd="0" destOrd="0" parTransId="{78E286FB-A4F4-4C5F-B429-6D8CAEC2895E}" sibTransId="{6297020E-651D-460E-B65A-026471D9229C}"/>
    <dgm:cxn modelId="{6A9B9472-B5FC-4003-A2BC-7F2BBCCF07AB}" type="presOf" srcId="{2CB50425-C327-497B-89B7-718F4FE48BBA}" destId="{30455482-1F76-4EDC-9A62-FFE616560475}" srcOrd="0" destOrd="0" presId="urn:microsoft.com/office/officeart/2016/7/layout/BasicLinearProcessNumbered"/>
    <dgm:cxn modelId="{8C8DEA64-A42A-403D-A7BE-9499E6EBBCAD}" type="presOf" srcId="{931A0DC6-752F-45DA-9FB5-7AAF4DD4C04E}" destId="{AB99DE4D-17C3-469D-8CF2-9E0518BA5C74}" srcOrd="1" destOrd="0" presId="urn:microsoft.com/office/officeart/2016/7/layout/BasicLinearProcessNumbered"/>
    <dgm:cxn modelId="{63B24A2A-78C7-4A3B-B6D6-7C1D0571AD23}" type="presOf" srcId="{5848B88A-AFFA-490C-AFF7-F78DFDF1300D}" destId="{9DF65F12-B37D-4547-A9FE-B4E261A41CB3}" srcOrd="1" destOrd="0" presId="urn:microsoft.com/office/officeart/2016/7/layout/BasicLinearProcessNumbered"/>
    <dgm:cxn modelId="{F43D7880-0BAA-4EA9-9F77-9B6D1CCA1E33}" type="presOf" srcId="{6AA6E7EA-D328-49D7-8A52-CB8995F39218}" destId="{96FB11F9-CCCF-4C2A-8607-01831385713A}" srcOrd="0" destOrd="0" presId="urn:microsoft.com/office/officeart/2016/7/layout/BasicLinearProcessNumbered"/>
    <dgm:cxn modelId="{04E3B826-024C-49E5-B6B1-E9AE0467E80B}" type="presOf" srcId="{5848B88A-AFFA-490C-AFF7-F78DFDF1300D}" destId="{B9C91253-B4AC-4348-845B-05F0A371A422}" srcOrd="0" destOrd="0" presId="urn:microsoft.com/office/officeart/2016/7/layout/BasicLinearProcessNumbered"/>
    <dgm:cxn modelId="{73707F19-3AC1-44B5-9C1C-38409CE23C8B}" type="presOf" srcId="{1A2FBC4B-506E-4B50-976B-334C9C4E459E}" destId="{8FFBDCCB-A9D7-4F3F-AC35-B8BFE905455B}" srcOrd="0" destOrd="0" presId="urn:microsoft.com/office/officeart/2016/7/layout/BasicLinearProcessNumbered"/>
    <dgm:cxn modelId="{1673BB4F-42FD-4B22-9EB0-823455440D2A}" type="presOf" srcId="{44DDCAAF-48CE-4C55-AAB3-043D2C195689}" destId="{A81B890B-731B-4F8F-A552-CF4A2855FC2E}" srcOrd="1" destOrd="0" presId="urn:microsoft.com/office/officeart/2016/7/layout/BasicLinearProcessNumbered"/>
    <dgm:cxn modelId="{243379E5-F479-4EDD-834A-AD0FDF0AFD0C}" type="presOf" srcId="{44DDCAAF-48CE-4C55-AAB3-043D2C195689}" destId="{BF867D8D-77DE-41EC-B390-0BB49992748D}" srcOrd="0" destOrd="0" presId="urn:microsoft.com/office/officeart/2016/7/layout/BasicLinearProcessNumbered"/>
    <dgm:cxn modelId="{05F3FAA1-8A05-428D-B299-7C8642204F70}" type="presOf" srcId="{931A0DC6-752F-45DA-9FB5-7AAF4DD4C04E}" destId="{CDBC788F-1FEB-4D6F-B2C7-53A99E49522C}" srcOrd="0" destOrd="0" presId="urn:microsoft.com/office/officeart/2016/7/layout/BasicLinearProcessNumbered"/>
    <dgm:cxn modelId="{127245A2-3FC7-4135-9251-B12527BCD703}" type="presParOf" srcId="{8FFBDCCB-A9D7-4F3F-AC35-B8BFE905455B}" destId="{3A9B4990-3F5B-4EA1-AD46-297679109C62}" srcOrd="0" destOrd="0" presId="urn:microsoft.com/office/officeart/2016/7/layout/BasicLinearProcessNumbered"/>
    <dgm:cxn modelId="{CBDB98FF-1EA2-449D-97EF-BA1C251ADA20}" type="presParOf" srcId="{3A9B4990-3F5B-4EA1-AD46-297679109C62}" destId="{BF867D8D-77DE-41EC-B390-0BB49992748D}" srcOrd="0" destOrd="0" presId="urn:microsoft.com/office/officeart/2016/7/layout/BasicLinearProcessNumbered"/>
    <dgm:cxn modelId="{1FC3067F-1CDE-446C-B8DF-B252AC1A5F20}" type="presParOf" srcId="{3A9B4990-3F5B-4EA1-AD46-297679109C62}" destId="{D86BED86-8D63-4142-BE12-41CE640E011E}" srcOrd="1" destOrd="0" presId="urn:microsoft.com/office/officeart/2016/7/layout/BasicLinearProcessNumbered"/>
    <dgm:cxn modelId="{061E9D35-5BE8-4BCF-AE44-FC5520BE86AA}" type="presParOf" srcId="{3A9B4990-3F5B-4EA1-AD46-297679109C62}" destId="{C64979D1-4D60-4333-88AB-AC6D3BD80C00}" srcOrd="2" destOrd="0" presId="urn:microsoft.com/office/officeart/2016/7/layout/BasicLinearProcessNumbered"/>
    <dgm:cxn modelId="{36BE6817-A1B2-47DE-8E07-7A2C007EEECB}" type="presParOf" srcId="{3A9B4990-3F5B-4EA1-AD46-297679109C62}" destId="{A81B890B-731B-4F8F-A552-CF4A2855FC2E}" srcOrd="3" destOrd="0" presId="urn:microsoft.com/office/officeart/2016/7/layout/BasicLinearProcessNumbered"/>
    <dgm:cxn modelId="{E36BE368-7F06-4D4F-9542-7DB4C9CA16F0}" type="presParOf" srcId="{8FFBDCCB-A9D7-4F3F-AC35-B8BFE905455B}" destId="{C66299D4-BADC-4DBA-A12B-5E28A2186C0A}" srcOrd="1" destOrd="0" presId="urn:microsoft.com/office/officeart/2016/7/layout/BasicLinearProcessNumbered"/>
    <dgm:cxn modelId="{D90A29C4-A8E1-4203-8971-713EADFDCD0D}" type="presParOf" srcId="{8FFBDCCB-A9D7-4F3F-AC35-B8BFE905455B}" destId="{465DEB38-7624-4F7D-869B-6E9414405023}" srcOrd="2" destOrd="0" presId="urn:microsoft.com/office/officeart/2016/7/layout/BasicLinearProcessNumbered"/>
    <dgm:cxn modelId="{25E7F3CB-B3F7-4BA6-B4B6-BC7326BAC2BE}" type="presParOf" srcId="{465DEB38-7624-4F7D-869B-6E9414405023}" destId="{B9C91253-B4AC-4348-845B-05F0A371A422}" srcOrd="0" destOrd="0" presId="urn:microsoft.com/office/officeart/2016/7/layout/BasicLinearProcessNumbered"/>
    <dgm:cxn modelId="{BADA05D8-1CED-4581-8532-054583890E73}" type="presParOf" srcId="{465DEB38-7624-4F7D-869B-6E9414405023}" destId="{D73AF608-2A76-4C00-9023-9CBA7AF0BA0A}" srcOrd="1" destOrd="0" presId="urn:microsoft.com/office/officeart/2016/7/layout/BasicLinearProcessNumbered"/>
    <dgm:cxn modelId="{DEC5A8BF-971D-4655-9732-8A3C6BC171D8}" type="presParOf" srcId="{465DEB38-7624-4F7D-869B-6E9414405023}" destId="{DEB877AA-289D-4A53-AB69-8089175C3A94}" srcOrd="2" destOrd="0" presId="urn:microsoft.com/office/officeart/2016/7/layout/BasicLinearProcessNumbered"/>
    <dgm:cxn modelId="{6682099E-A0EE-4F61-9915-D7463BF1B7F8}" type="presParOf" srcId="{465DEB38-7624-4F7D-869B-6E9414405023}" destId="{9DF65F12-B37D-4547-A9FE-B4E261A41CB3}" srcOrd="3" destOrd="0" presId="urn:microsoft.com/office/officeart/2016/7/layout/BasicLinearProcessNumbered"/>
    <dgm:cxn modelId="{A9DD3B31-BD77-444F-A03A-86E46DCDCD2C}" type="presParOf" srcId="{8FFBDCCB-A9D7-4F3F-AC35-B8BFE905455B}" destId="{8097C502-3E33-472F-826D-00BD051EEC7F}" srcOrd="3" destOrd="0" presId="urn:microsoft.com/office/officeart/2016/7/layout/BasicLinearProcessNumbered"/>
    <dgm:cxn modelId="{97836C5C-6139-42A2-A65A-48BD63D717F8}" type="presParOf" srcId="{8FFBDCCB-A9D7-4F3F-AC35-B8BFE905455B}" destId="{A1D4F9DF-CA68-4A39-8095-0CD34B34DADE}" srcOrd="4" destOrd="0" presId="urn:microsoft.com/office/officeart/2016/7/layout/BasicLinearProcessNumbered"/>
    <dgm:cxn modelId="{53211CAC-CFC0-4C03-BAF9-E5F796BCEE56}" type="presParOf" srcId="{A1D4F9DF-CA68-4A39-8095-0CD34B34DADE}" destId="{96FB11F9-CCCF-4C2A-8607-01831385713A}" srcOrd="0" destOrd="0" presId="urn:microsoft.com/office/officeart/2016/7/layout/BasicLinearProcessNumbered"/>
    <dgm:cxn modelId="{C6DC0EC9-FCE9-4FB2-89FC-B0BD9DCC781B}" type="presParOf" srcId="{A1D4F9DF-CA68-4A39-8095-0CD34B34DADE}" destId="{30455482-1F76-4EDC-9A62-FFE616560475}" srcOrd="1" destOrd="0" presId="urn:microsoft.com/office/officeart/2016/7/layout/BasicLinearProcessNumbered"/>
    <dgm:cxn modelId="{85E8AB17-2C1B-4663-8CC1-A26B7F03A0C4}" type="presParOf" srcId="{A1D4F9DF-CA68-4A39-8095-0CD34B34DADE}" destId="{7998207D-92A4-449D-9985-AA3A61BB88F0}" srcOrd="2" destOrd="0" presId="urn:microsoft.com/office/officeart/2016/7/layout/BasicLinearProcessNumbered"/>
    <dgm:cxn modelId="{6BEE3296-E201-4CE0-B02C-6DEF6A5FDDC1}" type="presParOf" srcId="{A1D4F9DF-CA68-4A39-8095-0CD34B34DADE}" destId="{8A40B448-8A30-426C-96E2-AF8158C0E27E}" srcOrd="3" destOrd="0" presId="urn:microsoft.com/office/officeart/2016/7/layout/BasicLinearProcessNumbered"/>
    <dgm:cxn modelId="{1FDCC00D-59C6-470B-99C9-B1E1AE37DE9E}" type="presParOf" srcId="{8FFBDCCB-A9D7-4F3F-AC35-B8BFE905455B}" destId="{310D525A-2F15-4471-8161-804EB2BEB240}" srcOrd="5" destOrd="0" presId="urn:microsoft.com/office/officeart/2016/7/layout/BasicLinearProcessNumbered"/>
    <dgm:cxn modelId="{0C84EE41-71E4-4D72-AF26-E28264C64586}" type="presParOf" srcId="{8FFBDCCB-A9D7-4F3F-AC35-B8BFE905455B}" destId="{6CE22674-FE50-4238-B735-DE62D18BE5DF}" srcOrd="6" destOrd="0" presId="urn:microsoft.com/office/officeart/2016/7/layout/BasicLinearProcessNumbered"/>
    <dgm:cxn modelId="{BF6CBB88-A53D-429E-B878-B1D934DDCD3E}" type="presParOf" srcId="{6CE22674-FE50-4238-B735-DE62D18BE5DF}" destId="{CDBC788F-1FEB-4D6F-B2C7-53A99E49522C}" srcOrd="0" destOrd="0" presId="urn:microsoft.com/office/officeart/2016/7/layout/BasicLinearProcessNumbered"/>
    <dgm:cxn modelId="{CEFF5D46-919D-4246-8CDF-447C3DC8AD10}" type="presParOf" srcId="{6CE22674-FE50-4238-B735-DE62D18BE5DF}" destId="{F7C95DB5-3C63-47C7-9755-662D61AD93DE}" srcOrd="1" destOrd="0" presId="urn:microsoft.com/office/officeart/2016/7/layout/BasicLinearProcessNumbered"/>
    <dgm:cxn modelId="{41341908-F926-453F-9E1F-F94E783D9E9C}" type="presParOf" srcId="{6CE22674-FE50-4238-B735-DE62D18BE5DF}" destId="{C3446D53-0338-4D25-9E94-2FE82D449C42}" srcOrd="2" destOrd="0" presId="urn:microsoft.com/office/officeart/2016/7/layout/BasicLinearProcessNumbered"/>
    <dgm:cxn modelId="{5544DD69-6E39-4E73-90E4-C15A6A081E68}" type="presParOf" srcId="{6CE22674-FE50-4238-B735-DE62D18BE5DF}" destId="{AB99DE4D-17C3-469D-8CF2-9E0518BA5C74}"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40D3A0-0196-4E1F-8EC6-BAEF0C96069C}"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s-MX"/>
        </a:p>
      </dgm:t>
    </dgm:pt>
    <dgm:pt modelId="{DF47AC59-5EAC-42D4-A1A3-42CD79E05F33}">
      <dgm:prSet phldrT="[Texto]"/>
      <dgm:spPr/>
      <dgm:t>
        <a:bodyPr/>
        <a:lstStyle/>
        <a:p>
          <a:r>
            <a:rPr lang="es-ES_tradnl" dirty="0"/>
            <a:t>a) </a:t>
          </a:r>
          <a:r>
            <a:rPr lang="es-ES_tradnl" dirty="0" smtClean="0"/>
            <a:t>El </a:t>
          </a:r>
          <a:r>
            <a:rPr lang="es-ES_tradnl" dirty="0"/>
            <a:t>agotamiento del turismo convencional. </a:t>
          </a:r>
          <a:endParaRPr lang="es-MX" dirty="0"/>
        </a:p>
      </dgm:t>
    </dgm:pt>
    <dgm:pt modelId="{C0D5F55D-B6BC-46CE-8DB1-0C7130414311}" type="parTrans" cxnId="{6E0FB874-345A-4C62-ADC5-8A4597384FA8}">
      <dgm:prSet/>
      <dgm:spPr/>
      <dgm:t>
        <a:bodyPr/>
        <a:lstStyle/>
        <a:p>
          <a:endParaRPr lang="es-MX"/>
        </a:p>
      </dgm:t>
    </dgm:pt>
    <dgm:pt modelId="{352C5BA6-5BF3-4B55-9282-EFA1C62495C0}" type="sibTrans" cxnId="{6E0FB874-345A-4C62-ADC5-8A4597384FA8}">
      <dgm:prSet/>
      <dgm:spPr/>
      <dgm:t>
        <a:bodyPr/>
        <a:lstStyle/>
        <a:p>
          <a:endParaRPr lang="es-MX"/>
        </a:p>
      </dgm:t>
    </dgm:pt>
    <dgm:pt modelId="{71286DCC-F7F3-4251-8F81-B858F5747729}">
      <dgm:prSet phldrT="[Texto]"/>
      <dgm:spPr/>
      <dgm:t>
        <a:bodyPr/>
        <a:lstStyle/>
        <a:p>
          <a:r>
            <a:rPr lang="es-ES_tradnl" dirty="0"/>
            <a:t>b) </a:t>
          </a:r>
          <a:r>
            <a:rPr lang="es-ES_tradnl" dirty="0" smtClean="0"/>
            <a:t>El </a:t>
          </a:r>
          <a:r>
            <a:rPr lang="es-ES_tradnl" dirty="0"/>
            <a:t>desarrollo del ecologismo. </a:t>
          </a:r>
          <a:endParaRPr lang="es-MX" dirty="0"/>
        </a:p>
      </dgm:t>
    </dgm:pt>
    <dgm:pt modelId="{65E8C920-B3AB-4DD1-89C0-5DDC88201596}" type="parTrans" cxnId="{7C321A01-82C7-4552-9E92-4E481ED49FBC}">
      <dgm:prSet/>
      <dgm:spPr/>
      <dgm:t>
        <a:bodyPr/>
        <a:lstStyle/>
        <a:p>
          <a:endParaRPr lang="es-MX"/>
        </a:p>
      </dgm:t>
    </dgm:pt>
    <dgm:pt modelId="{8444D7AA-B61F-46B1-9D3E-F1A0DCAA06FC}" type="sibTrans" cxnId="{7C321A01-82C7-4552-9E92-4E481ED49FBC}">
      <dgm:prSet/>
      <dgm:spPr/>
      <dgm:t>
        <a:bodyPr/>
        <a:lstStyle/>
        <a:p>
          <a:endParaRPr lang="es-MX"/>
        </a:p>
      </dgm:t>
    </dgm:pt>
    <dgm:pt modelId="{277CA7C7-38B1-4FBA-9556-1BA8A4C8389B}">
      <dgm:prSet phldrT="[Texto]"/>
      <dgm:spPr/>
      <dgm:t>
        <a:bodyPr/>
        <a:lstStyle/>
        <a:p>
          <a:r>
            <a:rPr lang="es-ES_tradnl" dirty="0"/>
            <a:t>c) </a:t>
          </a:r>
          <a:r>
            <a:rPr lang="es-ES_tradnl" dirty="0" smtClean="0"/>
            <a:t>La </a:t>
          </a:r>
          <a:r>
            <a:rPr lang="es-ES_tradnl" dirty="0"/>
            <a:t>mercantilización de la naturaleza.</a:t>
          </a:r>
          <a:endParaRPr lang="es-MX" dirty="0"/>
        </a:p>
      </dgm:t>
    </dgm:pt>
    <dgm:pt modelId="{E785E057-0B80-491D-95EC-8D3814D5D687}" type="parTrans" cxnId="{B29E162D-6CA9-4E98-972B-5333C85FACE4}">
      <dgm:prSet/>
      <dgm:spPr/>
      <dgm:t>
        <a:bodyPr/>
        <a:lstStyle/>
        <a:p>
          <a:endParaRPr lang="es-MX"/>
        </a:p>
      </dgm:t>
    </dgm:pt>
    <dgm:pt modelId="{544B2D29-275C-421B-9001-F7C9FA82AE10}" type="sibTrans" cxnId="{B29E162D-6CA9-4E98-972B-5333C85FACE4}">
      <dgm:prSet/>
      <dgm:spPr/>
      <dgm:t>
        <a:bodyPr/>
        <a:lstStyle/>
        <a:p>
          <a:endParaRPr lang="es-MX"/>
        </a:p>
      </dgm:t>
    </dgm:pt>
    <dgm:pt modelId="{40E2C8B3-B8B3-439E-95D7-3343CD959D45}" type="pres">
      <dgm:prSet presAssocID="{2740D3A0-0196-4E1F-8EC6-BAEF0C96069C}" presName="outerComposite" presStyleCnt="0">
        <dgm:presLayoutVars>
          <dgm:chMax val="5"/>
          <dgm:dir/>
          <dgm:resizeHandles val="exact"/>
        </dgm:presLayoutVars>
      </dgm:prSet>
      <dgm:spPr/>
      <dgm:t>
        <a:bodyPr/>
        <a:lstStyle/>
        <a:p>
          <a:endParaRPr lang="es-ES"/>
        </a:p>
      </dgm:t>
    </dgm:pt>
    <dgm:pt modelId="{258FEDC9-13E9-42E4-908A-99E2EA43F6C1}" type="pres">
      <dgm:prSet presAssocID="{2740D3A0-0196-4E1F-8EC6-BAEF0C96069C}" presName="dummyMaxCanvas" presStyleCnt="0">
        <dgm:presLayoutVars/>
      </dgm:prSet>
      <dgm:spPr/>
    </dgm:pt>
    <dgm:pt modelId="{B2D4BFEE-CFB5-44F9-9AD5-AFDBB4563E4D}" type="pres">
      <dgm:prSet presAssocID="{2740D3A0-0196-4E1F-8EC6-BAEF0C96069C}" presName="ThreeNodes_1" presStyleLbl="node1" presStyleIdx="0" presStyleCnt="3">
        <dgm:presLayoutVars>
          <dgm:bulletEnabled val="1"/>
        </dgm:presLayoutVars>
      </dgm:prSet>
      <dgm:spPr/>
      <dgm:t>
        <a:bodyPr/>
        <a:lstStyle/>
        <a:p>
          <a:endParaRPr lang="es-ES"/>
        </a:p>
      </dgm:t>
    </dgm:pt>
    <dgm:pt modelId="{3EBDDFED-01C8-4E24-AB9C-815FEBB60092}" type="pres">
      <dgm:prSet presAssocID="{2740D3A0-0196-4E1F-8EC6-BAEF0C96069C}" presName="ThreeNodes_2" presStyleLbl="node1" presStyleIdx="1" presStyleCnt="3">
        <dgm:presLayoutVars>
          <dgm:bulletEnabled val="1"/>
        </dgm:presLayoutVars>
      </dgm:prSet>
      <dgm:spPr/>
      <dgm:t>
        <a:bodyPr/>
        <a:lstStyle/>
        <a:p>
          <a:endParaRPr lang="es-ES"/>
        </a:p>
      </dgm:t>
    </dgm:pt>
    <dgm:pt modelId="{5D550FCA-F802-4C61-9743-5BEC9BC39D73}" type="pres">
      <dgm:prSet presAssocID="{2740D3A0-0196-4E1F-8EC6-BAEF0C96069C}" presName="ThreeNodes_3" presStyleLbl="node1" presStyleIdx="2" presStyleCnt="3">
        <dgm:presLayoutVars>
          <dgm:bulletEnabled val="1"/>
        </dgm:presLayoutVars>
      </dgm:prSet>
      <dgm:spPr/>
      <dgm:t>
        <a:bodyPr/>
        <a:lstStyle/>
        <a:p>
          <a:endParaRPr lang="es-ES"/>
        </a:p>
      </dgm:t>
    </dgm:pt>
    <dgm:pt modelId="{F7C73C0A-1461-4B98-9D7B-2F0523518D3C}" type="pres">
      <dgm:prSet presAssocID="{2740D3A0-0196-4E1F-8EC6-BAEF0C96069C}" presName="ThreeConn_1-2" presStyleLbl="fgAccFollowNode1" presStyleIdx="0" presStyleCnt="2">
        <dgm:presLayoutVars>
          <dgm:bulletEnabled val="1"/>
        </dgm:presLayoutVars>
      </dgm:prSet>
      <dgm:spPr/>
      <dgm:t>
        <a:bodyPr/>
        <a:lstStyle/>
        <a:p>
          <a:endParaRPr lang="es-ES"/>
        </a:p>
      </dgm:t>
    </dgm:pt>
    <dgm:pt modelId="{AE7904E8-A930-48A4-BC71-041C08FF16C0}" type="pres">
      <dgm:prSet presAssocID="{2740D3A0-0196-4E1F-8EC6-BAEF0C96069C}" presName="ThreeConn_2-3" presStyleLbl="fgAccFollowNode1" presStyleIdx="1" presStyleCnt="2">
        <dgm:presLayoutVars>
          <dgm:bulletEnabled val="1"/>
        </dgm:presLayoutVars>
      </dgm:prSet>
      <dgm:spPr/>
      <dgm:t>
        <a:bodyPr/>
        <a:lstStyle/>
        <a:p>
          <a:endParaRPr lang="es-ES"/>
        </a:p>
      </dgm:t>
    </dgm:pt>
    <dgm:pt modelId="{8A044637-875C-41BD-A010-A7CB500D6FD6}" type="pres">
      <dgm:prSet presAssocID="{2740D3A0-0196-4E1F-8EC6-BAEF0C96069C}" presName="ThreeNodes_1_text" presStyleLbl="node1" presStyleIdx="2" presStyleCnt="3">
        <dgm:presLayoutVars>
          <dgm:bulletEnabled val="1"/>
        </dgm:presLayoutVars>
      </dgm:prSet>
      <dgm:spPr/>
      <dgm:t>
        <a:bodyPr/>
        <a:lstStyle/>
        <a:p>
          <a:endParaRPr lang="es-ES"/>
        </a:p>
      </dgm:t>
    </dgm:pt>
    <dgm:pt modelId="{B588BE77-F594-4168-8FBF-9AF4CAF7AF65}" type="pres">
      <dgm:prSet presAssocID="{2740D3A0-0196-4E1F-8EC6-BAEF0C96069C}" presName="ThreeNodes_2_text" presStyleLbl="node1" presStyleIdx="2" presStyleCnt="3">
        <dgm:presLayoutVars>
          <dgm:bulletEnabled val="1"/>
        </dgm:presLayoutVars>
      </dgm:prSet>
      <dgm:spPr/>
      <dgm:t>
        <a:bodyPr/>
        <a:lstStyle/>
        <a:p>
          <a:endParaRPr lang="es-ES"/>
        </a:p>
      </dgm:t>
    </dgm:pt>
    <dgm:pt modelId="{F4EE58D3-AF12-49C8-B78B-2AB91ADB7220}" type="pres">
      <dgm:prSet presAssocID="{2740D3A0-0196-4E1F-8EC6-BAEF0C96069C}" presName="ThreeNodes_3_text" presStyleLbl="node1" presStyleIdx="2" presStyleCnt="3">
        <dgm:presLayoutVars>
          <dgm:bulletEnabled val="1"/>
        </dgm:presLayoutVars>
      </dgm:prSet>
      <dgm:spPr/>
      <dgm:t>
        <a:bodyPr/>
        <a:lstStyle/>
        <a:p>
          <a:endParaRPr lang="es-ES"/>
        </a:p>
      </dgm:t>
    </dgm:pt>
  </dgm:ptLst>
  <dgm:cxnLst>
    <dgm:cxn modelId="{F9D467B7-03A6-4687-B9DF-810E4187CFE3}" type="presOf" srcId="{2740D3A0-0196-4E1F-8EC6-BAEF0C96069C}" destId="{40E2C8B3-B8B3-439E-95D7-3343CD959D45}" srcOrd="0" destOrd="0" presId="urn:microsoft.com/office/officeart/2005/8/layout/vProcess5"/>
    <dgm:cxn modelId="{B29E162D-6CA9-4E98-972B-5333C85FACE4}" srcId="{2740D3A0-0196-4E1F-8EC6-BAEF0C96069C}" destId="{277CA7C7-38B1-4FBA-9556-1BA8A4C8389B}" srcOrd="2" destOrd="0" parTransId="{E785E057-0B80-491D-95EC-8D3814D5D687}" sibTransId="{544B2D29-275C-421B-9001-F7C9FA82AE10}"/>
    <dgm:cxn modelId="{05D68345-5E83-4571-93A1-A177250AE766}" type="presOf" srcId="{8444D7AA-B61F-46B1-9D3E-F1A0DCAA06FC}" destId="{AE7904E8-A930-48A4-BC71-041C08FF16C0}" srcOrd="0" destOrd="0" presId="urn:microsoft.com/office/officeart/2005/8/layout/vProcess5"/>
    <dgm:cxn modelId="{7C321A01-82C7-4552-9E92-4E481ED49FBC}" srcId="{2740D3A0-0196-4E1F-8EC6-BAEF0C96069C}" destId="{71286DCC-F7F3-4251-8F81-B858F5747729}" srcOrd="1" destOrd="0" parTransId="{65E8C920-B3AB-4DD1-89C0-5DDC88201596}" sibTransId="{8444D7AA-B61F-46B1-9D3E-F1A0DCAA06FC}"/>
    <dgm:cxn modelId="{C9AC8B6B-D1AA-4ADC-8CCE-FDFD9570C7AC}" type="presOf" srcId="{277CA7C7-38B1-4FBA-9556-1BA8A4C8389B}" destId="{F4EE58D3-AF12-49C8-B78B-2AB91ADB7220}" srcOrd="1" destOrd="0" presId="urn:microsoft.com/office/officeart/2005/8/layout/vProcess5"/>
    <dgm:cxn modelId="{A9F012B7-5E63-4CE1-B7CD-1865E875F07E}" type="presOf" srcId="{DF47AC59-5EAC-42D4-A1A3-42CD79E05F33}" destId="{B2D4BFEE-CFB5-44F9-9AD5-AFDBB4563E4D}" srcOrd="0" destOrd="0" presId="urn:microsoft.com/office/officeart/2005/8/layout/vProcess5"/>
    <dgm:cxn modelId="{BBD74492-E206-4FAC-BA8D-AE71F5555F16}" type="presOf" srcId="{DF47AC59-5EAC-42D4-A1A3-42CD79E05F33}" destId="{8A044637-875C-41BD-A010-A7CB500D6FD6}" srcOrd="1" destOrd="0" presId="urn:microsoft.com/office/officeart/2005/8/layout/vProcess5"/>
    <dgm:cxn modelId="{4332536A-C4B4-4DD8-A0DF-6097CE1AB30C}" type="presOf" srcId="{277CA7C7-38B1-4FBA-9556-1BA8A4C8389B}" destId="{5D550FCA-F802-4C61-9743-5BEC9BC39D73}" srcOrd="0" destOrd="0" presId="urn:microsoft.com/office/officeart/2005/8/layout/vProcess5"/>
    <dgm:cxn modelId="{D9593236-0784-4A6D-A4B5-A179238600D7}" type="presOf" srcId="{352C5BA6-5BF3-4B55-9282-EFA1C62495C0}" destId="{F7C73C0A-1461-4B98-9D7B-2F0523518D3C}" srcOrd="0" destOrd="0" presId="urn:microsoft.com/office/officeart/2005/8/layout/vProcess5"/>
    <dgm:cxn modelId="{C9AAAB5C-BB2F-483F-AF70-71D7381E5BA5}" type="presOf" srcId="{71286DCC-F7F3-4251-8F81-B858F5747729}" destId="{B588BE77-F594-4168-8FBF-9AF4CAF7AF65}" srcOrd="1" destOrd="0" presId="urn:microsoft.com/office/officeart/2005/8/layout/vProcess5"/>
    <dgm:cxn modelId="{6E0FB874-345A-4C62-ADC5-8A4597384FA8}" srcId="{2740D3A0-0196-4E1F-8EC6-BAEF0C96069C}" destId="{DF47AC59-5EAC-42D4-A1A3-42CD79E05F33}" srcOrd="0" destOrd="0" parTransId="{C0D5F55D-B6BC-46CE-8DB1-0C7130414311}" sibTransId="{352C5BA6-5BF3-4B55-9282-EFA1C62495C0}"/>
    <dgm:cxn modelId="{F67904AF-8A73-445C-8A67-FF10AB03311D}" type="presOf" srcId="{71286DCC-F7F3-4251-8F81-B858F5747729}" destId="{3EBDDFED-01C8-4E24-AB9C-815FEBB60092}" srcOrd="0" destOrd="0" presId="urn:microsoft.com/office/officeart/2005/8/layout/vProcess5"/>
    <dgm:cxn modelId="{A7A8BB7C-3B2E-441C-AAE2-1D64ED44E6F8}" type="presParOf" srcId="{40E2C8B3-B8B3-439E-95D7-3343CD959D45}" destId="{258FEDC9-13E9-42E4-908A-99E2EA43F6C1}" srcOrd="0" destOrd="0" presId="urn:microsoft.com/office/officeart/2005/8/layout/vProcess5"/>
    <dgm:cxn modelId="{5EC73F6E-43EF-4015-9C94-1C3EEF24C7C7}" type="presParOf" srcId="{40E2C8B3-B8B3-439E-95D7-3343CD959D45}" destId="{B2D4BFEE-CFB5-44F9-9AD5-AFDBB4563E4D}" srcOrd="1" destOrd="0" presId="urn:microsoft.com/office/officeart/2005/8/layout/vProcess5"/>
    <dgm:cxn modelId="{7F568B7F-79DE-4999-8B96-72FA13439084}" type="presParOf" srcId="{40E2C8B3-B8B3-439E-95D7-3343CD959D45}" destId="{3EBDDFED-01C8-4E24-AB9C-815FEBB60092}" srcOrd="2" destOrd="0" presId="urn:microsoft.com/office/officeart/2005/8/layout/vProcess5"/>
    <dgm:cxn modelId="{6B6CC8BD-20FE-419F-9989-71FC31095528}" type="presParOf" srcId="{40E2C8B3-B8B3-439E-95D7-3343CD959D45}" destId="{5D550FCA-F802-4C61-9743-5BEC9BC39D73}" srcOrd="3" destOrd="0" presId="urn:microsoft.com/office/officeart/2005/8/layout/vProcess5"/>
    <dgm:cxn modelId="{414F1FA3-D513-4AD5-AA0E-F2790DB76FF9}" type="presParOf" srcId="{40E2C8B3-B8B3-439E-95D7-3343CD959D45}" destId="{F7C73C0A-1461-4B98-9D7B-2F0523518D3C}" srcOrd="4" destOrd="0" presId="urn:microsoft.com/office/officeart/2005/8/layout/vProcess5"/>
    <dgm:cxn modelId="{5172FA1F-29A2-489C-A5E0-F2CA98994276}" type="presParOf" srcId="{40E2C8B3-B8B3-439E-95D7-3343CD959D45}" destId="{AE7904E8-A930-48A4-BC71-041C08FF16C0}" srcOrd="5" destOrd="0" presId="urn:microsoft.com/office/officeart/2005/8/layout/vProcess5"/>
    <dgm:cxn modelId="{B1D36442-8AA9-43CB-B213-1FFF433D3FC9}" type="presParOf" srcId="{40E2C8B3-B8B3-439E-95D7-3343CD959D45}" destId="{8A044637-875C-41BD-A010-A7CB500D6FD6}" srcOrd="6" destOrd="0" presId="urn:microsoft.com/office/officeart/2005/8/layout/vProcess5"/>
    <dgm:cxn modelId="{FFE95519-EBEC-41EC-857D-95625B785B78}" type="presParOf" srcId="{40E2C8B3-B8B3-439E-95D7-3343CD959D45}" destId="{B588BE77-F594-4168-8FBF-9AF4CAF7AF65}" srcOrd="7" destOrd="0" presId="urn:microsoft.com/office/officeart/2005/8/layout/vProcess5"/>
    <dgm:cxn modelId="{E65FE3A3-B5E8-4D79-895B-5DF611F7FAAC}" type="presParOf" srcId="{40E2C8B3-B8B3-439E-95D7-3343CD959D45}" destId="{F4EE58D3-AF12-49C8-B78B-2AB91ADB7220}"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AC241F-0786-4339-96F7-2B514C8B9EE0}" type="doc">
      <dgm:prSet loTypeId="urn:microsoft.com/office/officeart/2005/8/layout/chart3" loCatId="cycle" qsTypeId="urn:microsoft.com/office/officeart/2005/8/quickstyle/simple1" qsCatId="simple" csTypeId="urn:microsoft.com/office/officeart/2005/8/colors/colorful2" csCatId="colorful" phldr="1"/>
      <dgm:spPr/>
      <dgm:t>
        <a:bodyPr/>
        <a:lstStyle/>
        <a:p>
          <a:endParaRPr lang="en-US"/>
        </a:p>
      </dgm:t>
    </dgm:pt>
    <dgm:pt modelId="{36ADF61E-E24A-4AD2-ABFC-4743C1384373}">
      <dgm:prSet/>
      <dgm:spPr/>
      <dgm:t>
        <a:bodyPr/>
        <a:lstStyle/>
        <a:p>
          <a:r>
            <a:rPr lang="es-ES_tradnl" dirty="0"/>
            <a:t>Por </a:t>
          </a:r>
          <a:r>
            <a:rPr lang="es-ES_tradnl" dirty="0" smtClean="0"/>
            <a:t>otro, </a:t>
          </a:r>
          <a:r>
            <a:rPr lang="es-ES_tradnl" dirty="0"/>
            <a:t>desde un aspecto más sociológico de rescate de los valores tradicionales del medio rural por parte de los habitantes de la ciudad.</a:t>
          </a:r>
          <a:endParaRPr lang="en-US" dirty="0"/>
        </a:p>
      </dgm:t>
    </dgm:pt>
    <dgm:pt modelId="{60532E50-C901-437D-ACFF-690E77E46AA7}" type="parTrans" cxnId="{78C13C04-CCE8-41B4-AE26-B5F2B0D3D9A6}">
      <dgm:prSet/>
      <dgm:spPr/>
      <dgm:t>
        <a:bodyPr/>
        <a:lstStyle/>
        <a:p>
          <a:endParaRPr lang="en-US"/>
        </a:p>
      </dgm:t>
    </dgm:pt>
    <dgm:pt modelId="{57A34EE3-2CC6-4DA9-9AE0-0C2676CCBA1B}" type="sibTrans" cxnId="{78C13C04-CCE8-41B4-AE26-B5F2B0D3D9A6}">
      <dgm:prSet/>
      <dgm:spPr/>
      <dgm:t>
        <a:bodyPr/>
        <a:lstStyle/>
        <a:p>
          <a:endParaRPr lang="en-US"/>
        </a:p>
      </dgm:t>
    </dgm:pt>
    <dgm:pt modelId="{F996D5B9-CECF-4B5D-B2F0-7B9BE2B05914}">
      <dgm:prSet custT="1"/>
      <dgm:spPr/>
      <dgm:t>
        <a:bodyPr/>
        <a:lstStyle/>
        <a:p>
          <a:r>
            <a:rPr lang="es-ES_tradnl" sz="1800" dirty="0"/>
            <a:t>Por un lado, el fomento de estrategias de reconversión del desarrollo rural en los países latinoamericanos, es decir nueva ruralidad.</a:t>
          </a:r>
        </a:p>
      </dgm:t>
    </dgm:pt>
    <dgm:pt modelId="{44CAC354-C228-4C44-B2DB-B28737A2A2E2}" type="parTrans" cxnId="{F26F709E-5C9C-43B5-B32A-BCE8B654BE7E}">
      <dgm:prSet/>
      <dgm:spPr/>
      <dgm:t>
        <a:bodyPr/>
        <a:lstStyle/>
        <a:p>
          <a:endParaRPr lang="es-MX"/>
        </a:p>
      </dgm:t>
    </dgm:pt>
    <dgm:pt modelId="{D73AD8CA-3870-4E75-9DF8-E03F361999B0}" type="sibTrans" cxnId="{F26F709E-5C9C-43B5-B32A-BCE8B654BE7E}">
      <dgm:prSet/>
      <dgm:spPr/>
      <dgm:t>
        <a:bodyPr/>
        <a:lstStyle/>
        <a:p>
          <a:endParaRPr lang="es-MX"/>
        </a:p>
      </dgm:t>
    </dgm:pt>
    <dgm:pt modelId="{48BCFB77-CF05-4DAB-BB43-809DA6608224}" type="pres">
      <dgm:prSet presAssocID="{2AAC241F-0786-4339-96F7-2B514C8B9EE0}" presName="compositeShape" presStyleCnt="0">
        <dgm:presLayoutVars>
          <dgm:chMax val="7"/>
          <dgm:dir/>
          <dgm:resizeHandles val="exact"/>
        </dgm:presLayoutVars>
      </dgm:prSet>
      <dgm:spPr/>
      <dgm:t>
        <a:bodyPr/>
        <a:lstStyle/>
        <a:p>
          <a:endParaRPr lang="es-ES"/>
        </a:p>
      </dgm:t>
    </dgm:pt>
    <dgm:pt modelId="{34C065DF-644C-4F44-9AFD-13FFAFF8463A}" type="pres">
      <dgm:prSet presAssocID="{2AAC241F-0786-4339-96F7-2B514C8B9EE0}" presName="wedge1" presStyleLbl="node1" presStyleIdx="0" presStyleCnt="2" custScaleX="166624" custScaleY="119522"/>
      <dgm:spPr/>
      <dgm:t>
        <a:bodyPr/>
        <a:lstStyle/>
        <a:p>
          <a:endParaRPr lang="es-ES"/>
        </a:p>
      </dgm:t>
    </dgm:pt>
    <dgm:pt modelId="{C36EAB78-4FEE-499F-B30E-8913808EE9FC}" type="pres">
      <dgm:prSet presAssocID="{2AAC241F-0786-4339-96F7-2B514C8B9EE0}" presName="wedge1Tx" presStyleLbl="node1" presStyleIdx="0" presStyleCnt="2">
        <dgm:presLayoutVars>
          <dgm:chMax val="0"/>
          <dgm:chPref val="0"/>
          <dgm:bulletEnabled val="1"/>
        </dgm:presLayoutVars>
      </dgm:prSet>
      <dgm:spPr/>
      <dgm:t>
        <a:bodyPr/>
        <a:lstStyle/>
        <a:p>
          <a:endParaRPr lang="es-ES"/>
        </a:p>
      </dgm:t>
    </dgm:pt>
    <dgm:pt modelId="{89B2534B-0711-4A2B-8D2F-3B8FF6EBEA89}" type="pres">
      <dgm:prSet presAssocID="{2AAC241F-0786-4339-96F7-2B514C8B9EE0}" presName="wedge2" presStyleLbl="node1" presStyleIdx="1" presStyleCnt="2" custScaleX="139050" custScaleY="121527"/>
      <dgm:spPr/>
      <dgm:t>
        <a:bodyPr/>
        <a:lstStyle/>
        <a:p>
          <a:endParaRPr lang="es-ES"/>
        </a:p>
      </dgm:t>
    </dgm:pt>
    <dgm:pt modelId="{BE207DE7-0B2C-430B-8F63-0F8BD40D4232}" type="pres">
      <dgm:prSet presAssocID="{2AAC241F-0786-4339-96F7-2B514C8B9EE0}" presName="wedge2Tx" presStyleLbl="node1" presStyleIdx="1" presStyleCnt="2">
        <dgm:presLayoutVars>
          <dgm:chMax val="0"/>
          <dgm:chPref val="0"/>
          <dgm:bulletEnabled val="1"/>
        </dgm:presLayoutVars>
      </dgm:prSet>
      <dgm:spPr/>
      <dgm:t>
        <a:bodyPr/>
        <a:lstStyle/>
        <a:p>
          <a:endParaRPr lang="es-ES"/>
        </a:p>
      </dgm:t>
    </dgm:pt>
  </dgm:ptLst>
  <dgm:cxnLst>
    <dgm:cxn modelId="{1C460DD1-FBD9-469E-AA47-E422C5FB8598}" type="presOf" srcId="{F996D5B9-CECF-4B5D-B2F0-7B9BE2B05914}" destId="{89B2534B-0711-4A2B-8D2F-3B8FF6EBEA89}" srcOrd="0" destOrd="0" presId="urn:microsoft.com/office/officeart/2005/8/layout/chart3"/>
    <dgm:cxn modelId="{F6317021-BED6-4878-A39A-147ED3E6432C}" type="presOf" srcId="{2AAC241F-0786-4339-96F7-2B514C8B9EE0}" destId="{48BCFB77-CF05-4DAB-BB43-809DA6608224}" srcOrd="0" destOrd="0" presId="urn:microsoft.com/office/officeart/2005/8/layout/chart3"/>
    <dgm:cxn modelId="{F26F709E-5C9C-43B5-B32A-BCE8B654BE7E}" srcId="{2AAC241F-0786-4339-96F7-2B514C8B9EE0}" destId="{F996D5B9-CECF-4B5D-B2F0-7B9BE2B05914}" srcOrd="1" destOrd="0" parTransId="{44CAC354-C228-4C44-B2DB-B28737A2A2E2}" sibTransId="{D73AD8CA-3870-4E75-9DF8-E03F361999B0}"/>
    <dgm:cxn modelId="{0631FFD6-2F4C-45C3-8ECE-3E2EFE0BF1F9}" type="presOf" srcId="{36ADF61E-E24A-4AD2-ABFC-4743C1384373}" destId="{C36EAB78-4FEE-499F-B30E-8913808EE9FC}" srcOrd="1" destOrd="0" presId="urn:microsoft.com/office/officeart/2005/8/layout/chart3"/>
    <dgm:cxn modelId="{09A5A261-8BDB-4879-8BCA-0B5A28209F0B}" type="presOf" srcId="{F996D5B9-CECF-4B5D-B2F0-7B9BE2B05914}" destId="{BE207DE7-0B2C-430B-8F63-0F8BD40D4232}" srcOrd="1" destOrd="0" presId="urn:microsoft.com/office/officeart/2005/8/layout/chart3"/>
    <dgm:cxn modelId="{78C13C04-CCE8-41B4-AE26-B5F2B0D3D9A6}" srcId="{2AAC241F-0786-4339-96F7-2B514C8B9EE0}" destId="{36ADF61E-E24A-4AD2-ABFC-4743C1384373}" srcOrd="0" destOrd="0" parTransId="{60532E50-C901-437D-ACFF-690E77E46AA7}" sibTransId="{57A34EE3-2CC6-4DA9-9AE0-0C2676CCBA1B}"/>
    <dgm:cxn modelId="{EB265EB8-D0ED-4352-8A38-F4A0B9084142}" type="presOf" srcId="{36ADF61E-E24A-4AD2-ABFC-4743C1384373}" destId="{34C065DF-644C-4F44-9AFD-13FFAFF8463A}" srcOrd="0" destOrd="0" presId="urn:microsoft.com/office/officeart/2005/8/layout/chart3"/>
    <dgm:cxn modelId="{C2489355-9AFE-4867-B269-01FC9ADDA046}" type="presParOf" srcId="{48BCFB77-CF05-4DAB-BB43-809DA6608224}" destId="{34C065DF-644C-4F44-9AFD-13FFAFF8463A}" srcOrd="0" destOrd="0" presId="urn:microsoft.com/office/officeart/2005/8/layout/chart3"/>
    <dgm:cxn modelId="{BA7505E3-C3FA-426E-9015-7086A18BCDA1}" type="presParOf" srcId="{48BCFB77-CF05-4DAB-BB43-809DA6608224}" destId="{C36EAB78-4FEE-499F-B30E-8913808EE9FC}" srcOrd="1" destOrd="0" presId="urn:microsoft.com/office/officeart/2005/8/layout/chart3"/>
    <dgm:cxn modelId="{4A6E5FB6-6ED6-4EE3-9CF4-AA1A16246F61}" type="presParOf" srcId="{48BCFB77-CF05-4DAB-BB43-809DA6608224}" destId="{89B2534B-0711-4A2B-8D2F-3B8FF6EBEA89}" srcOrd="2" destOrd="0" presId="urn:microsoft.com/office/officeart/2005/8/layout/chart3"/>
    <dgm:cxn modelId="{3E2C7A0C-54E5-4D89-9A0E-01631DF97990}" type="presParOf" srcId="{48BCFB77-CF05-4DAB-BB43-809DA6608224}" destId="{BE207DE7-0B2C-430B-8F63-0F8BD40D4232}" srcOrd="3"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B2D460-07FD-4C78-B074-02C9FC06470B}" type="doc">
      <dgm:prSet loTypeId="urn:microsoft.com/office/officeart/2005/8/layout/bProcess2" loCatId="process" qsTypeId="urn:microsoft.com/office/officeart/2005/8/quickstyle/simple4" qsCatId="simple" csTypeId="urn:microsoft.com/office/officeart/2005/8/colors/accent5_2" csCatId="accent5" phldr="1"/>
      <dgm:spPr/>
      <dgm:t>
        <a:bodyPr/>
        <a:lstStyle/>
        <a:p>
          <a:endParaRPr lang="en-US"/>
        </a:p>
      </dgm:t>
    </dgm:pt>
    <dgm:pt modelId="{D6862BF5-2854-4639-A352-59C0FDCE5BF5}">
      <dgm:prSet/>
      <dgm:spPr/>
      <dgm:t>
        <a:bodyPr/>
        <a:lstStyle/>
        <a:p>
          <a:r>
            <a:rPr lang="es-ES_tradnl" dirty="0"/>
            <a:t>En Europa, nos muestra que la acogida de turistas en las granjas se inició en el Tirol y en el medio rural </a:t>
          </a:r>
          <a:r>
            <a:rPr lang="es-ES_tradnl" dirty="0" err="1"/>
            <a:t>inglés</a:t>
          </a:r>
          <a:r>
            <a:rPr lang="es-ES_tradnl" dirty="0"/>
            <a:t> a principios del siglo XX bajo la forma de “Chambre d ́</a:t>
          </a:r>
          <a:r>
            <a:rPr lang="es-ES_tradnl" dirty="0" err="1"/>
            <a:t>hôtes</a:t>
          </a:r>
          <a:r>
            <a:rPr lang="es-ES_tradnl" dirty="0"/>
            <a:t>” y de los populares “</a:t>
          </a:r>
          <a:r>
            <a:rPr lang="es-ES_tradnl" dirty="0" err="1"/>
            <a:t>Bed</a:t>
          </a:r>
          <a:r>
            <a:rPr lang="es-ES_tradnl" dirty="0"/>
            <a:t> y </a:t>
          </a:r>
          <a:r>
            <a:rPr lang="es-ES_tradnl" dirty="0" err="1"/>
            <a:t>Breakfast</a:t>
          </a:r>
          <a:r>
            <a:rPr lang="es-ES_tradnl" dirty="0"/>
            <a:t>” (</a:t>
          </a:r>
          <a:r>
            <a:rPr lang="es-ES_tradnl" dirty="0" err="1"/>
            <a:t>Cánoves</a:t>
          </a:r>
          <a:r>
            <a:rPr lang="es-ES_tradnl" b="1" dirty="0"/>
            <a:t>,</a:t>
          </a:r>
          <a:r>
            <a:rPr lang="es-ES_tradnl" dirty="0"/>
            <a:t> Herrera</a:t>
          </a:r>
          <a:r>
            <a:rPr lang="es-ES_tradnl" b="1" dirty="0"/>
            <a:t> y </a:t>
          </a:r>
          <a:r>
            <a:rPr lang="es-ES_tradnl" dirty="0"/>
            <a:t> Blanco, 2005).</a:t>
          </a:r>
          <a:endParaRPr lang="en-US" dirty="0"/>
        </a:p>
      </dgm:t>
    </dgm:pt>
    <dgm:pt modelId="{13D71468-CF91-4A5E-A6D1-5A7601A8308C}" type="parTrans" cxnId="{B014C107-AC4E-48B2-A960-1B1EC8D2BF0B}">
      <dgm:prSet/>
      <dgm:spPr/>
      <dgm:t>
        <a:bodyPr/>
        <a:lstStyle/>
        <a:p>
          <a:endParaRPr lang="en-US"/>
        </a:p>
      </dgm:t>
    </dgm:pt>
    <dgm:pt modelId="{DDC8B226-3602-468A-B369-9ED66555F31F}" type="sibTrans" cxnId="{B014C107-AC4E-48B2-A960-1B1EC8D2BF0B}">
      <dgm:prSet/>
      <dgm:spPr/>
      <dgm:t>
        <a:bodyPr/>
        <a:lstStyle/>
        <a:p>
          <a:endParaRPr lang="en-US"/>
        </a:p>
      </dgm:t>
    </dgm:pt>
    <dgm:pt modelId="{252C42C5-6DB5-4B14-B06F-E8970CC05323}">
      <dgm:prSet/>
      <dgm:spPr/>
      <dgm:t>
        <a:bodyPr/>
        <a:lstStyle/>
        <a:p>
          <a:r>
            <a:rPr lang="es-ES_tradnl" dirty="0"/>
            <a:t>Hasta los años 60 las actividades de ocio se reducen al simple alojamiento, lo que significa un complemento en las rentas </a:t>
          </a:r>
          <a:r>
            <a:rPr lang="es-ES_tradnl" dirty="0" err="1"/>
            <a:t>agrícolas</a:t>
          </a:r>
          <a:r>
            <a:rPr lang="es-ES_tradnl" dirty="0"/>
            <a:t> (</a:t>
          </a:r>
          <a:r>
            <a:rPr lang="es-ES_tradnl" dirty="0" err="1"/>
            <a:t>Cánoves</a:t>
          </a:r>
          <a:r>
            <a:rPr lang="es-ES_tradnl" b="1" dirty="0"/>
            <a:t>,</a:t>
          </a:r>
          <a:r>
            <a:rPr lang="es-ES_tradnl" dirty="0"/>
            <a:t> Herrera</a:t>
          </a:r>
          <a:r>
            <a:rPr lang="es-ES_tradnl" b="1" dirty="0"/>
            <a:t> y </a:t>
          </a:r>
          <a:r>
            <a:rPr lang="es-ES_tradnl" dirty="0"/>
            <a:t> Blanco, 2005).</a:t>
          </a:r>
          <a:endParaRPr lang="en-US" dirty="0"/>
        </a:p>
      </dgm:t>
    </dgm:pt>
    <dgm:pt modelId="{E06C1D8C-E752-45CC-AB93-3445623AD2C7}" type="parTrans" cxnId="{132BCB25-9739-40A6-9D0C-4BC159CA86B5}">
      <dgm:prSet/>
      <dgm:spPr/>
      <dgm:t>
        <a:bodyPr/>
        <a:lstStyle/>
        <a:p>
          <a:endParaRPr lang="en-US"/>
        </a:p>
      </dgm:t>
    </dgm:pt>
    <dgm:pt modelId="{A84C2B03-A981-4E3C-8C8B-D036B96EF14B}" type="sibTrans" cxnId="{132BCB25-9739-40A6-9D0C-4BC159CA86B5}">
      <dgm:prSet/>
      <dgm:spPr/>
      <dgm:t>
        <a:bodyPr/>
        <a:lstStyle/>
        <a:p>
          <a:endParaRPr lang="en-US"/>
        </a:p>
      </dgm:t>
    </dgm:pt>
    <dgm:pt modelId="{BF7B8D09-9594-4E57-B8BD-CEC27E50697B}" type="pres">
      <dgm:prSet presAssocID="{B5B2D460-07FD-4C78-B074-02C9FC06470B}" presName="diagram" presStyleCnt="0">
        <dgm:presLayoutVars>
          <dgm:dir/>
          <dgm:resizeHandles/>
        </dgm:presLayoutVars>
      </dgm:prSet>
      <dgm:spPr/>
      <dgm:t>
        <a:bodyPr/>
        <a:lstStyle/>
        <a:p>
          <a:endParaRPr lang="es-ES"/>
        </a:p>
      </dgm:t>
    </dgm:pt>
    <dgm:pt modelId="{E1AD7903-D192-41FF-A79F-4E52BB6F88E9}" type="pres">
      <dgm:prSet presAssocID="{D6862BF5-2854-4639-A352-59C0FDCE5BF5}" presName="firstNode" presStyleLbl="node1" presStyleIdx="0" presStyleCnt="2">
        <dgm:presLayoutVars>
          <dgm:bulletEnabled val="1"/>
        </dgm:presLayoutVars>
      </dgm:prSet>
      <dgm:spPr/>
      <dgm:t>
        <a:bodyPr/>
        <a:lstStyle/>
        <a:p>
          <a:endParaRPr lang="es-ES"/>
        </a:p>
      </dgm:t>
    </dgm:pt>
    <dgm:pt modelId="{48E2FA70-8942-443D-BCC2-E450DE327A09}" type="pres">
      <dgm:prSet presAssocID="{DDC8B226-3602-468A-B369-9ED66555F31F}" presName="sibTrans" presStyleLbl="sibTrans2D1" presStyleIdx="0" presStyleCnt="1"/>
      <dgm:spPr/>
      <dgm:t>
        <a:bodyPr/>
        <a:lstStyle/>
        <a:p>
          <a:endParaRPr lang="es-ES"/>
        </a:p>
      </dgm:t>
    </dgm:pt>
    <dgm:pt modelId="{9B0D8CB5-09D6-4F1E-A21A-539F9EA019E4}" type="pres">
      <dgm:prSet presAssocID="{252C42C5-6DB5-4B14-B06F-E8970CC05323}" presName="lastNode" presStyleLbl="node1" presStyleIdx="1" presStyleCnt="2">
        <dgm:presLayoutVars>
          <dgm:bulletEnabled val="1"/>
        </dgm:presLayoutVars>
      </dgm:prSet>
      <dgm:spPr/>
      <dgm:t>
        <a:bodyPr/>
        <a:lstStyle/>
        <a:p>
          <a:endParaRPr lang="es-ES"/>
        </a:p>
      </dgm:t>
    </dgm:pt>
  </dgm:ptLst>
  <dgm:cxnLst>
    <dgm:cxn modelId="{B014C107-AC4E-48B2-A960-1B1EC8D2BF0B}" srcId="{B5B2D460-07FD-4C78-B074-02C9FC06470B}" destId="{D6862BF5-2854-4639-A352-59C0FDCE5BF5}" srcOrd="0" destOrd="0" parTransId="{13D71468-CF91-4A5E-A6D1-5A7601A8308C}" sibTransId="{DDC8B226-3602-468A-B369-9ED66555F31F}"/>
    <dgm:cxn modelId="{132BCB25-9739-40A6-9D0C-4BC159CA86B5}" srcId="{B5B2D460-07FD-4C78-B074-02C9FC06470B}" destId="{252C42C5-6DB5-4B14-B06F-E8970CC05323}" srcOrd="1" destOrd="0" parTransId="{E06C1D8C-E752-45CC-AB93-3445623AD2C7}" sibTransId="{A84C2B03-A981-4E3C-8C8B-D036B96EF14B}"/>
    <dgm:cxn modelId="{0581C804-452D-49DB-8641-5CCBA9671F1B}" type="presOf" srcId="{DDC8B226-3602-468A-B369-9ED66555F31F}" destId="{48E2FA70-8942-443D-BCC2-E450DE327A09}" srcOrd="0" destOrd="0" presId="urn:microsoft.com/office/officeart/2005/8/layout/bProcess2"/>
    <dgm:cxn modelId="{12D0C904-74F9-4F8B-9BB2-AEC1A64B189D}" type="presOf" srcId="{D6862BF5-2854-4639-A352-59C0FDCE5BF5}" destId="{E1AD7903-D192-41FF-A79F-4E52BB6F88E9}" srcOrd="0" destOrd="0" presId="urn:microsoft.com/office/officeart/2005/8/layout/bProcess2"/>
    <dgm:cxn modelId="{158C6FE8-8505-4196-B59E-7B75B3A555C5}" type="presOf" srcId="{B5B2D460-07FD-4C78-B074-02C9FC06470B}" destId="{BF7B8D09-9594-4E57-B8BD-CEC27E50697B}" srcOrd="0" destOrd="0" presId="urn:microsoft.com/office/officeart/2005/8/layout/bProcess2"/>
    <dgm:cxn modelId="{42516ED5-A625-463F-A101-3E270E06667E}" type="presOf" srcId="{252C42C5-6DB5-4B14-B06F-E8970CC05323}" destId="{9B0D8CB5-09D6-4F1E-A21A-539F9EA019E4}" srcOrd="0" destOrd="0" presId="urn:microsoft.com/office/officeart/2005/8/layout/bProcess2"/>
    <dgm:cxn modelId="{5B120400-3253-401E-A3E8-CE1159A16100}" type="presParOf" srcId="{BF7B8D09-9594-4E57-B8BD-CEC27E50697B}" destId="{E1AD7903-D192-41FF-A79F-4E52BB6F88E9}" srcOrd="0" destOrd="0" presId="urn:microsoft.com/office/officeart/2005/8/layout/bProcess2"/>
    <dgm:cxn modelId="{7B0BE99B-EDC8-49B5-9ED9-BB7E80025C43}" type="presParOf" srcId="{BF7B8D09-9594-4E57-B8BD-CEC27E50697B}" destId="{48E2FA70-8942-443D-BCC2-E450DE327A09}" srcOrd="1" destOrd="0" presId="urn:microsoft.com/office/officeart/2005/8/layout/bProcess2"/>
    <dgm:cxn modelId="{C1A3A96C-8DC8-4C80-9CEF-4DA1076BEDD9}" type="presParOf" srcId="{BF7B8D09-9594-4E57-B8BD-CEC27E50697B}" destId="{9B0D8CB5-09D6-4F1E-A21A-539F9EA019E4}" srcOrd="2"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881A15FD-F438-4AFA-A7ED-31B3A5F47516}" type="doc">
      <dgm:prSet loTypeId="urn:microsoft.com/office/officeart/2005/8/layout/process1" loCatId="process" qsTypeId="urn:microsoft.com/office/officeart/2005/8/quickstyle/simple4" qsCatId="simple" csTypeId="urn:microsoft.com/office/officeart/2005/8/colors/colorful2" csCatId="colorful"/>
      <dgm:spPr/>
      <dgm:t>
        <a:bodyPr/>
        <a:lstStyle/>
        <a:p>
          <a:endParaRPr lang="en-US"/>
        </a:p>
      </dgm:t>
    </dgm:pt>
    <dgm:pt modelId="{A4EC3BCA-E3D8-4C32-BAA0-70D36126B5E3}">
      <dgm:prSet/>
      <dgm:spPr/>
      <dgm:t>
        <a:bodyPr/>
        <a:lstStyle/>
        <a:p>
          <a:r>
            <a:rPr lang="es-ES_tradnl"/>
            <a:t>En una primera fase, hasta los años 60, el turismo rural es simplemente alojamiento en la campiña y es un fenómeno puntual y esporádico en la mayor parte de Europa. </a:t>
          </a:r>
          <a:endParaRPr lang="en-US"/>
        </a:p>
      </dgm:t>
    </dgm:pt>
    <dgm:pt modelId="{28D53FA9-142F-4FB1-BA63-9B0CA522EDFF}" type="parTrans" cxnId="{ABE71362-D73E-438A-8403-7BF609A2DA5F}">
      <dgm:prSet/>
      <dgm:spPr/>
      <dgm:t>
        <a:bodyPr/>
        <a:lstStyle/>
        <a:p>
          <a:endParaRPr lang="en-US"/>
        </a:p>
      </dgm:t>
    </dgm:pt>
    <dgm:pt modelId="{C6F73CF2-A188-486D-81DA-C532AE13CD55}" type="sibTrans" cxnId="{ABE71362-D73E-438A-8403-7BF609A2DA5F}">
      <dgm:prSet/>
      <dgm:spPr/>
      <dgm:t>
        <a:bodyPr/>
        <a:lstStyle/>
        <a:p>
          <a:endParaRPr lang="en-US"/>
        </a:p>
      </dgm:t>
    </dgm:pt>
    <dgm:pt modelId="{C94D019C-4935-43C8-8526-9AC2EB76107B}">
      <dgm:prSet/>
      <dgm:spPr/>
      <dgm:t>
        <a:bodyPr/>
        <a:lstStyle/>
        <a:p>
          <a:r>
            <a:rPr lang="es-ES_tradnl" dirty="0"/>
            <a:t>Esta iniciativa se afianzó en las zonas de </a:t>
          </a:r>
          <a:r>
            <a:rPr lang="es-ES_tradnl" dirty="0" err="1"/>
            <a:t>montaña</a:t>
          </a:r>
          <a:r>
            <a:rPr lang="es-ES_tradnl" dirty="0"/>
            <a:t>, en los Alpes alemanes, en </a:t>
          </a:r>
          <a:r>
            <a:rPr lang="es-ES_tradnl" dirty="0" err="1"/>
            <a:t>conjunción</a:t>
          </a:r>
          <a:r>
            <a:rPr lang="es-ES_tradnl" dirty="0"/>
            <a:t> con el alpinismo y el </a:t>
          </a:r>
          <a:r>
            <a:rPr lang="es-ES_tradnl" dirty="0" err="1"/>
            <a:t>montañismo</a:t>
          </a:r>
          <a:r>
            <a:rPr lang="es-ES_tradnl" dirty="0"/>
            <a:t>, en el Tirol y en la Baviera. </a:t>
          </a:r>
          <a:endParaRPr lang="en-US" dirty="0"/>
        </a:p>
      </dgm:t>
    </dgm:pt>
    <dgm:pt modelId="{781EFEF8-1E64-4626-8B58-B97806847153}" type="parTrans" cxnId="{28C9C85D-133F-4C31-85CC-2569CEE58BF0}">
      <dgm:prSet/>
      <dgm:spPr/>
      <dgm:t>
        <a:bodyPr/>
        <a:lstStyle/>
        <a:p>
          <a:endParaRPr lang="en-US"/>
        </a:p>
      </dgm:t>
    </dgm:pt>
    <dgm:pt modelId="{8A4CAE99-27A2-48C6-A54B-46EBA8FB480E}" type="sibTrans" cxnId="{28C9C85D-133F-4C31-85CC-2569CEE58BF0}">
      <dgm:prSet/>
      <dgm:spPr/>
      <dgm:t>
        <a:bodyPr/>
        <a:lstStyle/>
        <a:p>
          <a:endParaRPr lang="en-US"/>
        </a:p>
      </dgm:t>
    </dgm:pt>
    <dgm:pt modelId="{02F640F9-B239-45EC-8F36-4DD2D99C5303}">
      <dgm:prSet/>
      <dgm:spPr/>
      <dgm:t>
        <a:bodyPr/>
        <a:lstStyle/>
        <a:p>
          <a:r>
            <a:rPr lang="es-ES_tradnl" dirty="0"/>
            <a:t>A partir de los </a:t>
          </a:r>
          <a:r>
            <a:rPr lang="es-ES_tradnl" dirty="0" err="1"/>
            <a:t>años</a:t>
          </a:r>
          <a:r>
            <a:rPr lang="es-ES_tradnl" dirty="0"/>
            <a:t> sesenta en Europa este turismo se expande de forma </a:t>
          </a:r>
          <a:r>
            <a:rPr lang="es-ES_tradnl" dirty="0" err="1"/>
            <a:t>rápida</a:t>
          </a:r>
          <a:r>
            <a:rPr lang="es-ES_tradnl" dirty="0"/>
            <a:t> </a:t>
          </a:r>
          <a:r>
            <a:rPr lang="es-ES_tradnl" dirty="0" err="1"/>
            <a:t>sobretodo</a:t>
          </a:r>
          <a:r>
            <a:rPr lang="es-ES_tradnl" dirty="0"/>
            <a:t> en el Benelux, en Italia y en Francia, tanto por el </a:t>
          </a:r>
          <a:r>
            <a:rPr lang="es-ES_tradnl" dirty="0" err="1"/>
            <a:t>número</a:t>
          </a:r>
          <a:r>
            <a:rPr lang="es-ES_tradnl" dirty="0"/>
            <a:t> de agricultores que participan como por el incremento de los turistas rurales (</a:t>
          </a:r>
          <a:r>
            <a:rPr lang="es-ES_tradnl" dirty="0" err="1"/>
            <a:t>Cánoves</a:t>
          </a:r>
          <a:r>
            <a:rPr lang="es-ES_tradnl" b="1" dirty="0"/>
            <a:t>,</a:t>
          </a:r>
          <a:r>
            <a:rPr lang="es-ES_tradnl" dirty="0"/>
            <a:t> Herrera</a:t>
          </a:r>
          <a:r>
            <a:rPr lang="es-ES_tradnl" b="1" dirty="0"/>
            <a:t> y </a:t>
          </a:r>
          <a:r>
            <a:rPr lang="es-ES_tradnl" dirty="0"/>
            <a:t> Blanco, 2005).</a:t>
          </a:r>
          <a:endParaRPr lang="en-US" dirty="0"/>
        </a:p>
      </dgm:t>
    </dgm:pt>
    <dgm:pt modelId="{1FE1654E-20AC-4A0E-8E40-3B86D7A02114}" type="parTrans" cxnId="{3C6DD4B7-25F5-44B3-AD2B-B504A6F91D03}">
      <dgm:prSet/>
      <dgm:spPr/>
      <dgm:t>
        <a:bodyPr/>
        <a:lstStyle/>
        <a:p>
          <a:endParaRPr lang="en-US"/>
        </a:p>
      </dgm:t>
    </dgm:pt>
    <dgm:pt modelId="{46901F5D-A17F-4C02-BFAF-88EE79BA9D82}" type="sibTrans" cxnId="{3C6DD4B7-25F5-44B3-AD2B-B504A6F91D03}">
      <dgm:prSet/>
      <dgm:spPr/>
      <dgm:t>
        <a:bodyPr/>
        <a:lstStyle/>
        <a:p>
          <a:endParaRPr lang="en-US"/>
        </a:p>
      </dgm:t>
    </dgm:pt>
    <dgm:pt modelId="{E1461A02-6043-4726-8D81-6373D3DE3DA6}" type="pres">
      <dgm:prSet presAssocID="{881A15FD-F438-4AFA-A7ED-31B3A5F47516}" presName="Name0" presStyleCnt="0">
        <dgm:presLayoutVars>
          <dgm:dir/>
          <dgm:resizeHandles val="exact"/>
        </dgm:presLayoutVars>
      </dgm:prSet>
      <dgm:spPr/>
      <dgm:t>
        <a:bodyPr/>
        <a:lstStyle/>
        <a:p>
          <a:endParaRPr lang="es-ES"/>
        </a:p>
      </dgm:t>
    </dgm:pt>
    <dgm:pt modelId="{712F6839-203E-4D6F-86F2-4F18FD04C0F5}" type="pres">
      <dgm:prSet presAssocID="{A4EC3BCA-E3D8-4C32-BAA0-70D36126B5E3}" presName="node" presStyleLbl="node1" presStyleIdx="0" presStyleCnt="3" custLinFactNeighborX="-25740" custLinFactNeighborY="18296">
        <dgm:presLayoutVars>
          <dgm:bulletEnabled val="1"/>
        </dgm:presLayoutVars>
      </dgm:prSet>
      <dgm:spPr/>
      <dgm:t>
        <a:bodyPr/>
        <a:lstStyle/>
        <a:p>
          <a:endParaRPr lang="es-ES"/>
        </a:p>
      </dgm:t>
    </dgm:pt>
    <dgm:pt modelId="{C859272D-E54B-4A01-A3A4-CC4C49881402}" type="pres">
      <dgm:prSet presAssocID="{C6F73CF2-A188-486D-81DA-C532AE13CD55}" presName="sibTrans" presStyleLbl="sibTrans2D1" presStyleIdx="0" presStyleCnt="2"/>
      <dgm:spPr/>
      <dgm:t>
        <a:bodyPr/>
        <a:lstStyle/>
        <a:p>
          <a:endParaRPr lang="es-ES"/>
        </a:p>
      </dgm:t>
    </dgm:pt>
    <dgm:pt modelId="{F617D3D8-DF48-4847-BA5F-9160394C331D}" type="pres">
      <dgm:prSet presAssocID="{C6F73CF2-A188-486D-81DA-C532AE13CD55}" presName="connectorText" presStyleLbl="sibTrans2D1" presStyleIdx="0" presStyleCnt="2"/>
      <dgm:spPr/>
      <dgm:t>
        <a:bodyPr/>
        <a:lstStyle/>
        <a:p>
          <a:endParaRPr lang="es-ES"/>
        </a:p>
      </dgm:t>
    </dgm:pt>
    <dgm:pt modelId="{DF4CAD17-8384-4287-8B28-AD5A9069E19C}" type="pres">
      <dgm:prSet presAssocID="{C94D019C-4935-43C8-8526-9AC2EB76107B}" presName="node" presStyleLbl="node1" presStyleIdx="1" presStyleCnt="3" custLinFactNeighborX="0" custLinFactNeighborY="-16465">
        <dgm:presLayoutVars>
          <dgm:bulletEnabled val="1"/>
        </dgm:presLayoutVars>
      </dgm:prSet>
      <dgm:spPr/>
      <dgm:t>
        <a:bodyPr/>
        <a:lstStyle/>
        <a:p>
          <a:endParaRPr lang="es-ES"/>
        </a:p>
      </dgm:t>
    </dgm:pt>
    <dgm:pt modelId="{08DA618E-5133-4F18-90B4-9E5D6E9773F5}" type="pres">
      <dgm:prSet presAssocID="{8A4CAE99-27A2-48C6-A54B-46EBA8FB480E}" presName="sibTrans" presStyleLbl="sibTrans2D1" presStyleIdx="1" presStyleCnt="2"/>
      <dgm:spPr/>
      <dgm:t>
        <a:bodyPr/>
        <a:lstStyle/>
        <a:p>
          <a:endParaRPr lang="es-ES"/>
        </a:p>
      </dgm:t>
    </dgm:pt>
    <dgm:pt modelId="{A62CC32C-2C52-408D-95E1-AD0C61A113D7}" type="pres">
      <dgm:prSet presAssocID="{8A4CAE99-27A2-48C6-A54B-46EBA8FB480E}" presName="connectorText" presStyleLbl="sibTrans2D1" presStyleIdx="1" presStyleCnt="2"/>
      <dgm:spPr/>
      <dgm:t>
        <a:bodyPr/>
        <a:lstStyle/>
        <a:p>
          <a:endParaRPr lang="es-ES"/>
        </a:p>
      </dgm:t>
    </dgm:pt>
    <dgm:pt modelId="{05314592-D98F-4B5F-B981-7BF6B86D0796}" type="pres">
      <dgm:prSet presAssocID="{02F640F9-B239-45EC-8F36-4DD2D99C5303}" presName="node" presStyleLbl="node1" presStyleIdx="2" presStyleCnt="3" custLinFactNeighborX="837" custLinFactNeighborY="19758">
        <dgm:presLayoutVars>
          <dgm:bulletEnabled val="1"/>
        </dgm:presLayoutVars>
      </dgm:prSet>
      <dgm:spPr/>
      <dgm:t>
        <a:bodyPr/>
        <a:lstStyle/>
        <a:p>
          <a:endParaRPr lang="es-ES"/>
        </a:p>
      </dgm:t>
    </dgm:pt>
  </dgm:ptLst>
  <dgm:cxnLst>
    <dgm:cxn modelId="{219AED24-534B-4E79-B55C-CD9FA0AD91C8}" type="presOf" srcId="{C6F73CF2-A188-486D-81DA-C532AE13CD55}" destId="{F617D3D8-DF48-4847-BA5F-9160394C331D}" srcOrd="1" destOrd="0" presId="urn:microsoft.com/office/officeart/2005/8/layout/process1"/>
    <dgm:cxn modelId="{91019B5B-236A-4AEB-9B3F-5C446E226E61}" type="presOf" srcId="{C94D019C-4935-43C8-8526-9AC2EB76107B}" destId="{DF4CAD17-8384-4287-8B28-AD5A9069E19C}" srcOrd="0" destOrd="0" presId="urn:microsoft.com/office/officeart/2005/8/layout/process1"/>
    <dgm:cxn modelId="{ABE71362-D73E-438A-8403-7BF609A2DA5F}" srcId="{881A15FD-F438-4AFA-A7ED-31B3A5F47516}" destId="{A4EC3BCA-E3D8-4C32-BAA0-70D36126B5E3}" srcOrd="0" destOrd="0" parTransId="{28D53FA9-142F-4FB1-BA63-9B0CA522EDFF}" sibTransId="{C6F73CF2-A188-486D-81DA-C532AE13CD55}"/>
    <dgm:cxn modelId="{B9F2D34F-C238-4D6D-A119-824637B50736}" type="presOf" srcId="{8A4CAE99-27A2-48C6-A54B-46EBA8FB480E}" destId="{08DA618E-5133-4F18-90B4-9E5D6E9773F5}" srcOrd="0" destOrd="0" presId="urn:microsoft.com/office/officeart/2005/8/layout/process1"/>
    <dgm:cxn modelId="{28C9C85D-133F-4C31-85CC-2569CEE58BF0}" srcId="{881A15FD-F438-4AFA-A7ED-31B3A5F47516}" destId="{C94D019C-4935-43C8-8526-9AC2EB76107B}" srcOrd="1" destOrd="0" parTransId="{781EFEF8-1E64-4626-8B58-B97806847153}" sibTransId="{8A4CAE99-27A2-48C6-A54B-46EBA8FB480E}"/>
    <dgm:cxn modelId="{ABB2DB1C-A60F-4F9B-97D5-D81CD03B05A4}" type="presOf" srcId="{881A15FD-F438-4AFA-A7ED-31B3A5F47516}" destId="{E1461A02-6043-4726-8D81-6373D3DE3DA6}" srcOrd="0" destOrd="0" presId="urn:microsoft.com/office/officeart/2005/8/layout/process1"/>
    <dgm:cxn modelId="{DE1B634B-FC37-4D7D-B844-E6D2D9788169}" type="presOf" srcId="{02F640F9-B239-45EC-8F36-4DD2D99C5303}" destId="{05314592-D98F-4B5F-B981-7BF6B86D0796}" srcOrd="0" destOrd="0" presId="urn:microsoft.com/office/officeart/2005/8/layout/process1"/>
    <dgm:cxn modelId="{3C6DD4B7-25F5-44B3-AD2B-B504A6F91D03}" srcId="{881A15FD-F438-4AFA-A7ED-31B3A5F47516}" destId="{02F640F9-B239-45EC-8F36-4DD2D99C5303}" srcOrd="2" destOrd="0" parTransId="{1FE1654E-20AC-4A0E-8E40-3B86D7A02114}" sibTransId="{46901F5D-A17F-4C02-BFAF-88EE79BA9D82}"/>
    <dgm:cxn modelId="{40DD2BFA-A51A-46FC-B9A3-FDFAD2052564}" type="presOf" srcId="{8A4CAE99-27A2-48C6-A54B-46EBA8FB480E}" destId="{A62CC32C-2C52-408D-95E1-AD0C61A113D7}" srcOrd="1" destOrd="0" presId="urn:microsoft.com/office/officeart/2005/8/layout/process1"/>
    <dgm:cxn modelId="{A2252930-1C0C-40BF-8DCD-8FB52FDE7411}" type="presOf" srcId="{A4EC3BCA-E3D8-4C32-BAA0-70D36126B5E3}" destId="{712F6839-203E-4D6F-86F2-4F18FD04C0F5}" srcOrd="0" destOrd="0" presId="urn:microsoft.com/office/officeart/2005/8/layout/process1"/>
    <dgm:cxn modelId="{2975AC11-B4B0-4164-8969-62EF084277C7}" type="presOf" srcId="{C6F73CF2-A188-486D-81DA-C532AE13CD55}" destId="{C859272D-E54B-4A01-A3A4-CC4C49881402}" srcOrd="0" destOrd="0" presId="urn:microsoft.com/office/officeart/2005/8/layout/process1"/>
    <dgm:cxn modelId="{EFC262F1-4CC3-4497-9A19-DA68271BC909}" type="presParOf" srcId="{E1461A02-6043-4726-8D81-6373D3DE3DA6}" destId="{712F6839-203E-4D6F-86F2-4F18FD04C0F5}" srcOrd="0" destOrd="0" presId="urn:microsoft.com/office/officeart/2005/8/layout/process1"/>
    <dgm:cxn modelId="{F4BED3DA-0579-4255-BC1D-290BC23646B7}" type="presParOf" srcId="{E1461A02-6043-4726-8D81-6373D3DE3DA6}" destId="{C859272D-E54B-4A01-A3A4-CC4C49881402}" srcOrd="1" destOrd="0" presId="urn:microsoft.com/office/officeart/2005/8/layout/process1"/>
    <dgm:cxn modelId="{52534364-3797-4DBF-91DF-3B3DDBB96CF7}" type="presParOf" srcId="{C859272D-E54B-4A01-A3A4-CC4C49881402}" destId="{F617D3D8-DF48-4847-BA5F-9160394C331D}" srcOrd="0" destOrd="0" presId="urn:microsoft.com/office/officeart/2005/8/layout/process1"/>
    <dgm:cxn modelId="{5CBF725C-7BA5-41FE-8C10-337CB52F0B38}" type="presParOf" srcId="{E1461A02-6043-4726-8D81-6373D3DE3DA6}" destId="{DF4CAD17-8384-4287-8B28-AD5A9069E19C}" srcOrd="2" destOrd="0" presId="urn:microsoft.com/office/officeart/2005/8/layout/process1"/>
    <dgm:cxn modelId="{E659D6D7-165B-4BDC-BE84-CA63CAAE1F15}" type="presParOf" srcId="{E1461A02-6043-4726-8D81-6373D3DE3DA6}" destId="{08DA618E-5133-4F18-90B4-9E5D6E9773F5}" srcOrd="3" destOrd="0" presId="urn:microsoft.com/office/officeart/2005/8/layout/process1"/>
    <dgm:cxn modelId="{19C3D19C-122A-49CC-AE6F-3677F1359E68}" type="presParOf" srcId="{08DA618E-5133-4F18-90B4-9E5D6E9773F5}" destId="{A62CC32C-2C52-408D-95E1-AD0C61A113D7}" srcOrd="0" destOrd="0" presId="urn:microsoft.com/office/officeart/2005/8/layout/process1"/>
    <dgm:cxn modelId="{36E41B5C-C859-4A40-B362-D5D64B071345}" type="presParOf" srcId="{E1461A02-6043-4726-8D81-6373D3DE3DA6}" destId="{05314592-D98F-4B5F-B981-7BF6B86D0796}"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7FDEF1A-378F-48B0-A70F-99E7CCC2E75F}" type="doc">
      <dgm:prSet loTypeId="urn:microsoft.com/office/officeart/2016/7/layout/RepeatingBendingProcessNew" loCatId="process" qsTypeId="urn:microsoft.com/office/officeart/2005/8/quickstyle/simple4" qsCatId="simple" csTypeId="urn:microsoft.com/office/officeart/2005/8/colors/colorful5" csCatId="colorful" phldr="1"/>
      <dgm:spPr/>
      <dgm:t>
        <a:bodyPr/>
        <a:lstStyle/>
        <a:p>
          <a:endParaRPr lang="en-US"/>
        </a:p>
      </dgm:t>
    </dgm:pt>
    <dgm:pt modelId="{E17EE4E7-8B41-4511-970A-6F2B898719BF}">
      <dgm:prSet custT="1"/>
      <dgm:spPr/>
      <dgm:t>
        <a:bodyPr/>
        <a:lstStyle/>
        <a:p>
          <a:r>
            <a:rPr lang="es-ES_tradnl" sz="1800" b="1" dirty="0" smtClean="0">
              <a:solidFill>
                <a:schemeClr val="tx1"/>
              </a:solidFill>
            </a:rPr>
            <a:t>Antecedentes en Europa</a:t>
          </a:r>
        </a:p>
        <a:p>
          <a:r>
            <a:rPr lang="es-ES_tradnl" sz="1600" b="1" dirty="0" smtClean="0"/>
            <a:t>60</a:t>
          </a:r>
          <a:r>
            <a:rPr lang="es-ES_tradnl" sz="1600" b="1" dirty="0"/>
            <a:t>´s y 80´</a:t>
          </a:r>
          <a:r>
            <a:rPr lang="es-ES_tradnl" sz="1600" b="1" dirty="0" smtClean="0"/>
            <a:t>s:  </a:t>
          </a:r>
          <a:r>
            <a:rPr lang="es-ES_tradnl" sz="1600" dirty="0"/>
            <a:t>La vieja Europa con las crisis de la agricultura, los </a:t>
          </a:r>
          <a:r>
            <a:rPr lang="es-ES_tradnl" sz="1600" dirty="0" err="1"/>
            <a:t>países</a:t>
          </a:r>
          <a:r>
            <a:rPr lang="es-ES_tradnl" sz="1600" dirty="0"/>
            <a:t> </a:t>
          </a:r>
          <a:r>
            <a:rPr lang="es-ES_tradnl" sz="1600" dirty="0" err="1" smtClean="0"/>
            <a:t>mediterráneos</a:t>
          </a:r>
          <a:r>
            <a:rPr lang="es-ES_tradnl" sz="1600" dirty="0" smtClean="0"/>
            <a:t> despegan </a:t>
          </a:r>
          <a:r>
            <a:rPr lang="es-ES_tradnl" sz="1600" dirty="0"/>
            <a:t>en el turismo rural en los </a:t>
          </a:r>
          <a:r>
            <a:rPr lang="es-ES_tradnl" sz="1600" dirty="0" err="1"/>
            <a:t>años</a:t>
          </a:r>
          <a:r>
            <a:rPr lang="es-ES_tradnl" sz="1600" dirty="0"/>
            <a:t> noventa y </a:t>
          </a:r>
          <a:r>
            <a:rPr lang="es-ES_tradnl" sz="1600" dirty="0" smtClean="0"/>
            <a:t>en </a:t>
          </a:r>
          <a:r>
            <a:rPr lang="es-ES_tradnl" sz="1600" dirty="0"/>
            <a:t>Europa del Este </a:t>
          </a:r>
          <a:r>
            <a:rPr lang="es-ES_tradnl" sz="1600" dirty="0" smtClean="0"/>
            <a:t> </a:t>
          </a:r>
          <a:r>
            <a:rPr lang="es-ES_tradnl" sz="1600" dirty="0"/>
            <a:t>el turismo rural </a:t>
          </a:r>
          <a:r>
            <a:rPr lang="es-ES_tradnl" sz="1600" dirty="0" smtClean="0"/>
            <a:t> se inició en 2005 </a:t>
          </a:r>
          <a:r>
            <a:rPr lang="es-ES_tradnl" sz="1600" dirty="0"/>
            <a:t>(</a:t>
          </a:r>
          <a:r>
            <a:rPr lang="es-ES_tradnl" sz="1600" dirty="0" err="1"/>
            <a:t>Cánoves</a:t>
          </a:r>
          <a:r>
            <a:rPr lang="es-ES_tradnl" sz="1600" b="1" dirty="0"/>
            <a:t>,</a:t>
          </a:r>
          <a:r>
            <a:rPr lang="es-ES_tradnl" sz="1600" dirty="0"/>
            <a:t> Herrera</a:t>
          </a:r>
          <a:r>
            <a:rPr lang="es-ES_tradnl" sz="1600" b="1" dirty="0"/>
            <a:t> y </a:t>
          </a:r>
          <a:r>
            <a:rPr lang="es-ES_tradnl" sz="1600" dirty="0"/>
            <a:t> Blanco, 2005).</a:t>
          </a:r>
          <a:endParaRPr lang="en-US" sz="1600" dirty="0"/>
        </a:p>
      </dgm:t>
    </dgm:pt>
    <dgm:pt modelId="{8DA9293B-A9F2-46AB-BD0B-7BE5984EC6A6}" type="parTrans" cxnId="{2CE0B15C-B511-4D2B-A09D-8B593A6DA70F}">
      <dgm:prSet/>
      <dgm:spPr/>
      <dgm:t>
        <a:bodyPr/>
        <a:lstStyle/>
        <a:p>
          <a:endParaRPr lang="en-US"/>
        </a:p>
      </dgm:t>
    </dgm:pt>
    <dgm:pt modelId="{9DC3BB2E-0C39-4E88-81B0-5CD6CC0CB3E6}" type="sibTrans" cxnId="{2CE0B15C-B511-4D2B-A09D-8B593A6DA70F}">
      <dgm:prSet/>
      <dgm:spPr/>
      <dgm:t>
        <a:bodyPr/>
        <a:lstStyle/>
        <a:p>
          <a:endParaRPr lang="en-US"/>
        </a:p>
      </dgm:t>
    </dgm:pt>
    <dgm:pt modelId="{FD5C042B-5AEB-4201-BE9C-042753A365BA}">
      <dgm:prSet/>
      <dgm:spPr/>
      <dgm:t>
        <a:bodyPr/>
        <a:lstStyle/>
        <a:p>
          <a:r>
            <a:rPr lang="es-ES_tradnl" b="1" dirty="0"/>
            <a:t>90´s </a:t>
          </a:r>
          <a:r>
            <a:rPr lang="es-ES_tradnl" b="0" dirty="0"/>
            <a:t>E</a:t>
          </a:r>
          <a:r>
            <a:rPr lang="es-ES_tradnl" dirty="0"/>
            <a:t>l turismo rural empieza a mostrar claroscuros. En algunos </a:t>
          </a:r>
          <a:r>
            <a:rPr lang="es-ES_tradnl" dirty="0" err="1"/>
            <a:t>países</a:t>
          </a:r>
          <a:r>
            <a:rPr lang="es-ES_tradnl" dirty="0"/>
            <a:t>, sobre todo los pioneros, (Inglaterra, Francia, Austria e Italia) es ya un sector maduro y los iniciadores experimentan un cierto cansancio y </a:t>
          </a:r>
          <a:r>
            <a:rPr lang="es-ES_tradnl" dirty="0" err="1"/>
            <a:t>desilusión</a:t>
          </a:r>
          <a:r>
            <a:rPr lang="es-ES_tradnl" dirty="0"/>
            <a:t>, en tanto que los resultados </a:t>
          </a:r>
          <a:r>
            <a:rPr lang="es-ES_tradnl" dirty="0" err="1"/>
            <a:t>económicos</a:t>
          </a:r>
          <a:r>
            <a:rPr lang="es-ES_tradnl" dirty="0"/>
            <a:t> no son tan atractivos y prometedores. </a:t>
          </a:r>
          <a:endParaRPr lang="en-US" dirty="0"/>
        </a:p>
      </dgm:t>
    </dgm:pt>
    <dgm:pt modelId="{2705DF58-F670-4A88-A010-0B314E5233D8}" type="parTrans" cxnId="{0DC1F168-DD1A-4E80-8AAC-B9E7FF6811D3}">
      <dgm:prSet/>
      <dgm:spPr/>
      <dgm:t>
        <a:bodyPr/>
        <a:lstStyle/>
        <a:p>
          <a:endParaRPr lang="en-US"/>
        </a:p>
      </dgm:t>
    </dgm:pt>
    <dgm:pt modelId="{A6CA9688-1204-4C86-8C8E-173E94B002A7}" type="sibTrans" cxnId="{0DC1F168-DD1A-4E80-8AAC-B9E7FF6811D3}">
      <dgm:prSet/>
      <dgm:spPr/>
      <dgm:t>
        <a:bodyPr/>
        <a:lstStyle/>
        <a:p>
          <a:endParaRPr lang="en-US"/>
        </a:p>
      </dgm:t>
    </dgm:pt>
    <dgm:pt modelId="{A7C7B5A4-FD61-4659-AE02-9D9676529351}">
      <dgm:prSet/>
      <dgm:spPr/>
      <dgm:t>
        <a:bodyPr/>
        <a:lstStyle/>
        <a:p>
          <a:r>
            <a:rPr lang="es-ES_tradnl" dirty="0" smtClean="0"/>
            <a:t>Cierto </a:t>
          </a:r>
          <a:r>
            <a:rPr lang="es-ES_tradnl" dirty="0"/>
            <a:t>estancamiento de la demanda, que cada vez tiene </a:t>
          </a:r>
          <a:r>
            <a:rPr lang="es-ES_tradnl" dirty="0" err="1"/>
            <a:t>más</a:t>
          </a:r>
          <a:r>
            <a:rPr lang="es-ES_tradnl" dirty="0"/>
            <a:t> ofertas de turismo rural-natural en lugares alejados y </a:t>
          </a:r>
          <a:r>
            <a:rPr lang="es-ES_tradnl" dirty="0" err="1"/>
            <a:t>exóticos</a:t>
          </a:r>
          <a:r>
            <a:rPr lang="es-ES_tradnl" dirty="0"/>
            <a:t>, un mercado </a:t>
          </a:r>
          <a:r>
            <a:rPr lang="es-ES_tradnl" dirty="0" err="1"/>
            <a:t>más</a:t>
          </a:r>
          <a:r>
            <a:rPr lang="es-ES_tradnl" dirty="0"/>
            <a:t> competitivo y unos consumidores </a:t>
          </a:r>
          <a:r>
            <a:rPr lang="es-ES_tradnl" dirty="0" err="1"/>
            <a:t>más</a:t>
          </a:r>
          <a:r>
            <a:rPr lang="es-ES_tradnl" dirty="0"/>
            <a:t> exigentes (infraestructuras y servicios) (</a:t>
          </a:r>
          <a:r>
            <a:rPr lang="es-ES_tradnl" dirty="0" err="1"/>
            <a:t>Cánoves</a:t>
          </a:r>
          <a:r>
            <a:rPr lang="es-ES_tradnl" b="1" dirty="0"/>
            <a:t>,</a:t>
          </a:r>
          <a:r>
            <a:rPr lang="es-ES_tradnl" dirty="0"/>
            <a:t> Herrera</a:t>
          </a:r>
          <a:r>
            <a:rPr lang="es-ES_tradnl" b="1" dirty="0"/>
            <a:t> y </a:t>
          </a:r>
          <a:r>
            <a:rPr lang="es-ES_tradnl" dirty="0"/>
            <a:t> Blanco, 2005)</a:t>
          </a:r>
          <a:endParaRPr lang="en-US" dirty="0"/>
        </a:p>
      </dgm:t>
    </dgm:pt>
    <dgm:pt modelId="{D566FB65-364F-4CE7-A989-BDAC32E3967D}" type="parTrans" cxnId="{CA6EDC2E-C487-4957-BEDA-15573F34F58D}">
      <dgm:prSet/>
      <dgm:spPr/>
      <dgm:t>
        <a:bodyPr/>
        <a:lstStyle/>
        <a:p>
          <a:endParaRPr lang="en-US"/>
        </a:p>
      </dgm:t>
    </dgm:pt>
    <dgm:pt modelId="{B7842AA6-326E-43CF-920F-5FBBA89E2EF5}" type="sibTrans" cxnId="{CA6EDC2E-C487-4957-BEDA-15573F34F58D}">
      <dgm:prSet/>
      <dgm:spPr/>
      <dgm:t>
        <a:bodyPr/>
        <a:lstStyle/>
        <a:p>
          <a:endParaRPr lang="en-US"/>
        </a:p>
      </dgm:t>
    </dgm:pt>
    <dgm:pt modelId="{78A1851A-484D-4AEF-B6ED-3DD05B4E351E}" type="pres">
      <dgm:prSet presAssocID="{57FDEF1A-378F-48B0-A70F-99E7CCC2E75F}" presName="Name0" presStyleCnt="0">
        <dgm:presLayoutVars>
          <dgm:dir/>
          <dgm:resizeHandles val="exact"/>
        </dgm:presLayoutVars>
      </dgm:prSet>
      <dgm:spPr/>
      <dgm:t>
        <a:bodyPr/>
        <a:lstStyle/>
        <a:p>
          <a:endParaRPr lang="es-ES"/>
        </a:p>
      </dgm:t>
    </dgm:pt>
    <dgm:pt modelId="{82D0E4DC-E9EC-4B73-9D47-E507ACD4A17F}" type="pres">
      <dgm:prSet presAssocID="{E17EE4E7-8B41-4511-970A-6F2B898719BF}" presName="node" presStyleLbl="node1" presStyleIdx="0" presStyleCnt="3">
        <dgm:presLayoutVars>
          <dgm:bulletEnabled val="1"/>
        </dgm:presLayoutVars>
      </dgm:prSet>
      <dgm:spPr/>
      <dgm:t>
        <a:bodyPr/>
        <a:lstStyle/>
        <a:p>
          <a:endParaRPr lang="es-ES"/>
        </a:p>
      </dgm:t>
    </dgm:pt>
    <dgm:pt modelId="{B279E9FE-6354-4C34-89A9-1C45D686CB7C}" type="pres">
      <dgm:prSet presAssocID="{9DC3BB2E-0C39-4E88-81B0-5CD6CC0CB3E6}" presName="sibTrans" presStyleLbl="sibTrans1D1" presStyleIdx="0" presStyleCnt="2"/>
      <dgm:spPr/>
      <dgm:t>
        <a:bodyPr/>
        <a:lstStyle/>
        <a:p>
          <a:endParaRPr lang="es-ES"/>
        </a:p>
      </dgm:t>
    </dgm:pt>
    <dgm:pt modelId="{6503EE4B-9AFE-4C45-8346-52EBEFC8C182}" type="pres">
      <dgm:prSet presAssocID="{9DC3BB2E-0C39-4E88-81B0-5CD6CC0CB3E6}" presName="connectorText" presStyleLbl="sibTrans1D1" presStyleIdx="0" presStyleCnt="2"/>
      <dgm:spPr/>
      <dgm:t>
        <a:bodyPr/>
        <a:lstStyle/>
        <a:p>
          <a:endParaRPr lang="es-ES"/>
        </a:p>
      </dgm:t>
    </dgm:pt>
    <dgm:pt modelId="{81DB39AB-EC2C-46FB-9A8E-EF36F23BF6F5}" type="pres">
      <dgm:prSet presAssocID="{FD5C042B-5AEB-4201-BE9C-042753A365BA}" presName="node" presStyleLbl="node1" presStyleIdx="1" presStyleCnt="3">
        <dgm:presLayoutVars>
          <dgm:bulletEnabled val="1"/>
        </dgm:presLayoutVars>
      </dgm:prSet>
      <dgm:spPr/>
      <dgm:t>
        <a:bodyPr/>
        <a:lstStyle/>
        <a:p>
          <a:endParaRPr lang="es-ES"/>
        </a:p>
      </dgm:t>
    </dgm:pt>
    <dgm:pt modelId="{0F923C4C-96F9-4380-81EE-CFB9E9421F99}" type="pres">
      <dgm:prSet presAssocID="{A6CA9688-1204-4C86-8C8E-173E94B002A7}" presName="sibTrans" presStyleLbl="sibTrans1D1" presStyleIdx="1" presStyleCnt="2"/>
      <dgm:spPr/>
      <dgm:t>
        <a:bodyPr/>
        <a:lstStyle/>
        <a:p>
          <a:endParaRPr lang="es-ES"/>
        </a:p>
      </dgm:t>
    </dgm:pt>
    <dgm:pt modelId="{5CF3FCB0-172B-422C-A9A1-8736A6A2612A}" type="pres">
      <dgm:prSet presAssocID="{A6CA9688-1204-4C86-8C8E-173E94B002A7}" presName="connectorText" presStyleLbl="sibTrans1D1" presStyleIdx="1" presStyleCnt="2"/>
      <dgm:spPr/>
      <dgm:t>
        <a:bodyPr/>
        <a:lstStyle/>
        <a:p>
          <a:endParaRPr lang="es-ES"/>
        </a:p>
      </dgm:t>
    </dgm:pt>
    <dgm:pt modelId="{EC6EC5AE-5C68-49E4-BCA8-8D3382E376F1}" type="pres">
      <dgm:prSet presAssocID="{A7C7B5A4-FD61-4659-AE02-9D9676529351}" presName="node" presStyleLbl="node1" presStyleIdx="2" presStyleCnt="3">
        <dgm:presLayoutVars>
          <dgm:bulletEnabled val="1"/>
        </dgm:presLayoutVars>
      </dgm:prSet>
      <dgm:spPr/>
      <dgm:t>
        <a:bodyPr/>
        <a:lstStyle/>
        <a:p>
          <a:endParaRPr lang="es-ES"/>
        </a:p>
      </dgm:t>
    </dgm:pt>
  </dgm:ptLst>
  <dgm:cxnLst>
    <dgm:cxn modelId="{56E0D7C4-207F-413C-991A-9ACDBC633EF3}" type="presOf" srcId="{FD5C042B-5AEB-4201-BE9C-042753A365BA}" destId="{81DB39AB-EC2C-46FB-9A8E-EF36F23BF6F5}" srcOrd="0" destOrd="0" presId="urn:microsoft.com/office/officeart/2016/7/layout/RepeatingBendingProcessNew"/>
    <dgm:cxn modelId="{C964041D-2955-4D83-A5DF-1D7E724032BD}" type="presOf" srcId="{A7C7B5A4-FD61-4659-AE02-9D9676529351}" destId="{EC6EC5AE-5C68-49E4-BCA8-8D3382E376F1}" srcOrd="0" destOrd="0" presId="urn:microsoft.com/office/officeart/2016/7/layout/RepeatingBendingProcessNew"/>
    <dgm:cxn modelId="{7F815603-2FE8-4D10-A52B-41887CAE652D}" type="presOf" srcId="{9DC3BB2E-0C39-4E88-81B0-5CD6CC0CB3E6}" destId="{B279E9FE-6354-4C34-89A9-1C45D686CB7C}" srcOrd="0" destOrd="0" presId="urn:microsoft.com/office/officeart/2016/7/layout/RepeatingBendingProcessNew"/>
    <dgm:cxn modelId="{CA6EDC2E-C487-4957-BEDA-15573F34F58D}" srcId="{57FDEF1A-378F-48B0-A70F-99E7CCC2E75F}" destId="{A7C7B5A4-FD61-4659-AE02-9D9676529351}" srcOrd="2" destOrd="0" parTransId="{D566FB65-364F-4CE7-A989-BDAC32E3967D}" sibTransId="{B7842AA6-326E-43CF-920F-5FBBA89E2EF5}"/>
    <dgm:cxn modelId="{11FC84E7-98BC-4CD6-8712-4F0F07EAD86F}" type="presOf" srcId="{E17EE4E7-8B41-4511-970A-6F2B898719BF}" destId="{82D0E4DC-E9EC-4B73-9D47-E507ACD4A17F}" srcOrd="0" destOrd="0" presId="urn:microsoft.com/office/officeart/2016/7/layout/RepeatingBendingProcessNew"/>
    <dgm:cxn modelId="{2CE0B15C-B511-4D2B-A09D-8B593A6DA70F}" srcId="{57FDEF1A-378F-48B0-A70F-99E7CCC2E75F}" destId="{E17EE4E7-8B41-4511-970A-6F2B898719BF}" srcOrd="0" destOrd="0" parTransId="{8DA9293B-A9F2-46AB-BD0B-7BE5984EC6A6}" sibTransId="{9DC3BB2E-0C39-4E88-81B0-5CD6CC0CB3E6}"/>
    <dgm:cxn modelId="{141EAC1A-5F7F-4BC5-8B98-CDAD730A4A56}" type="presOf" srcId="{A6CA9688-1204-4C86-8C8E-173E94B002A7}" destId="{0F923C4C-96F9-4380-81EE-CFB9E9421F99}" srcOrd="0" destOrd="0" presId="urn:microsoft.com/office/officeart/2016/7/layout/RepeatingBendingProcessNew"/>
    <dgm:cxn modelId="{0DC1F168-DD1A-4E80-8AAC-B9E7FF6811D3}" srcId="{57FDEF1A-378F-48B0-A70F-99E7CCC2E75F}" destId="{FD5C042B-5AEB-4201-BE9C-042753A365BA}" srcOrd="1" destOrd="0" parTransId="{2705DF58-F670-4A88-A010-0B314E5233D8}" sibTransId="{A6CA9688-1204-4C86-8C8E-173E94B002A7}"/>
    <dgm:cxn modelId="{E9AB5ABD-3111-4CAC-A4D5-2D9742CBE475}" type="presOf" srcId="{57FDEF1A-378F-48B0-A70F-99E7CCC2E75F}" destId="{78A1851A-484D-4AEF-B6ED-3DD05B4E351E}" srcOrd="0" destOrd="0" presId="urn:microsoft.com/office/officeart/2016/7/layout/RepeatingBendingProcessNew"/>
    <dgm:cxn modelId="{868C8F39-3371-44B6-9EFD-6332E0F5452C}" type="presOf" srcId="{A6CA9688-1204-4C86-8C8E-173E94B002A7}" destId="{5CF3FCB0-172B-422C-A9A1-8736A6A2612A}" srcOrd="1" destOrd="0" presId="urn:microsoft.com/office/officeart/2016/7/layout/RepeatingBendingProcessNew"/>
    <dgm:cxn modelId="{84C8E9F2-2ED2-4A2D-B968-E598D7FDE93E}" type="presOf" srcId="{9DC3BB2E-0C39-4E88-81B0-5CD6CC0CB3E6}" destId="{6503EE4B-9AFE-4C45-8346-52EBEFC8C182}" srcOrd="1" destOrd="0" presId="urn:microsoft.com/office/officeart/2016/7/layout/RepeatingBendingProcessNew"/>
    <dgm:cxn modelId="{1FC62C89-7166-4250-BB97-6DEBD539B0B9}" type="presParOf" srcId="{78A1851A-484D-4AEF-B6ED-3DD05B4E351E}" destId="{82D0E4DC-E9EC-4B73-9D47-E507ACD4A17F}" srcOrd="0" destOrd="0" presId="urn:microsoft.com/office/officeart/2016/7/layout/RepeatingBendingProcessNew"/>
    <dgm:cxn modelId="{3424BD35-3178-4265-BEE4-33A8E2ECFB5D}" type="presParOf" srcId="{78A1851A-484D-4AEF-B6ED-3DD05B4E351E}" destId="{B279E9FE-6354-4C34-89A9-1C45D686CB7C}" srcOrd="1" destOrd="0" presId="urn:microsoft.com/office/officeart/2016/7/layout/RepeatingBendingProcessNew"/>
    <dgm:cxn modelId="{6A98691F-A447-4839-8993-6796ED25CE73}" type="presParOf" srcId="{B279E9FE-6354-4C34-89A9-1C45D686CB7C}" destId="{6503EE4B-9AFE-4C45-8346-52EBEFC8C182}" srcOrd="0" destOrd="0" presId="urn:microsoft.com/office/officeart/2016/7/layout/RepeatingBendingProcessNew"/>
    <dgm:cxn modelId="{05F515B1-6306-4039-A4E1-2CBD4F003291}" type="presParOf" srcId="{78A1851A-484D-4AEF-B6ED-3DD05B4E351E}" destId="{81DB39AB-EC2C-46FB-9A8E-EF36F23BF6F5}" srcOrd="2" destOrd="0" presId="urn:microsoft.com/office/officeart/2016/7/layout/RepeatingBendingProcessNew"/>
    <dgm:cxn modelId="{439A5D92-D3B0-4C52-82A3-1B15E81F5B7E}" type="presParOf" srcId="{78A1851A-484D-4AEF-B6ED-3DD05B4E351E}" destId="{0F923C4C-96F9-4380-81EE-CFB9E9421F99}" srcOrd="3" destOrd="0" presId="urn:microsoft.com/office/officeart/2016/7/layout/RepeatingBendingProcessNew"/>
    <dgm:cxn modelId="{F102A593-9AA0-4B05-82A4-AFAC8F6BE5E3}" type="presParOf" srcId="{0F923C4C-96F9-4380-81EE-CFB9E9421F99}" destId="{5CF3FCB0-172B-422C-A9A1-8736A6A2612A}" srcOrd="0" destOrd="0" presId="urn:microsoft.com/office/officeart/2016/7/layout/RepeatingBendingProcessNew"/>
    <dgm:cxn modelId="{A5F80627-F271-42FC-BD88-B3CC9289A035}" type="presParOf" srcId="{78A1851A-484D-4AEF-B6ED-3DD05B4E351E}" destId="{EC6EC5AE-5C68-49E4-BCA8-8D3382E376F1}" srcOrd="4"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91922D9-B228-40D2-B88A-F0BA168E0DBF}" type="doc">
      <dgm:prSet loTypeId="urn:microsoft.com/office/officeart/2016/7/layout/AccentHomeChevronProcess" loCatId="process" qsTypeId="urn:microsoft.com/office/officeart/2005/8/quickstyle/simple1" qsCatId="simple" csTypeId="urn:microsoft.com/office/officeart/2005/8/colors/colorful2" csCatId="colorful" phldr="1"/>
      <dgm:spPr/>
      <dgm:t>
        <a:bodyPr/>
        <a:lstStyle/>
        <a:p>
          <a:endParaRPr lang="en-US"/>
        </a:p>
      </dgm:t>
    </dgm:pt>
    <dgm:pt modelId="{3568DE4C-C6C4-4B46-BE63-2140921C95D2}">
      <dgm:prSet/>
      <dgm:spPr/>
      <dgm:t>
        <a:bodyPr/>
        <a:lstStyle/>
        <a:p>
          <a:r>
            <a:rPr lang="en-US"/>
            <a:t>1989–1994</a:t>
          </a:r>
        </a:p>
      </dgm:t>
    </dgm:pt>
    <dgm:pt modelId="{13F2FFE1-F18E-46F1-A2D0-EBF090D50610}" type="parTrans" cxnId="{5B5983EF-14A3-4417-B595-C5D91758352C}">
      <dgm:prSet/>
      <dgm:spPr/>
      <dgm:t>
        <a:bodyPr/>
        <a:lstStyle/>
        <a:p>
          <a:endParaRPr lang="en-US"/>
        </a:p>
      </dgm:t>
    </dgm:pt>
    <dgm:pt modelId="{D4123C41-4405-4B8D-8251-D7FC01BFFE65}" type="sibTrans" cxnId="{5B5983EF-14A3-4417-B595-C5D91758352C}">
      <dgm:prSet/>
      <dgm:spPr/>
      <dgm:t>
        <a:bodyPr/>
        <a:lstStyle/>
        <a:p>
          <a:endParaRPr lang="en-US"/>
        </a:p>
      </dgm:t>
    </dgm:pt>
    <dgm:pt modelId="{6EA6F2BA-AD10-4DDF-8EFC-FD19DEC15877}">
      <dgm:prSet custT="1"/>
      <dgm:spPr/>
      <dgm:t>
        <a:bodyPr/>
        <a:lstStyle/>
        <a:p>
          <a:pPr algn="just"/>
          <a:r>
            <a:rPr lang="en-US" sz="1600" dirty="0"/>
            <a:t>LEADER I : </a:t>
          </a:r>
          <a:r>
            <a:rPr lang="en-US" sz="1600" dirty="0" err="1" smtClean="0"/>
            <a:t>Enfatizaba</a:t>
          </a:r>
          <a:r>
            <a:rPr lang="en-US" sz="1600" dirty="0" smtClean="0"/>
            <a:t> </a:t>
          </a:r>
          <a:r>
            <a:rPr lang="en-US" sz="1600" dirty="0"/>
            <a:t>en el turismo rural a </a:t>
          </a:r>
          <a:r>
            <a:rPr lang="en-US" sz="1600" dirty="0" err="1"/>
            <a:t>partir</a:t>
          </a:r>
          <a:r>
            <a:rPr lang="en-US" sz="1600" dirty="0"/>
            <a:t> de la </a:t>
          </a:r>
          <a:r>
            <a:rPr lang="en-US" sz="1600" dirty="0" err="1"/>
            <a:t>creación</a:t>
          </a:r>
          <a:r>
            <a:rPr lang="en-US" sz="1600" dirty="0"/>
            <a:t> de las </a:t>
          </a:r>
          <a:r>
            <a:rPr lang="en-US" sz="1600" dirty="0" err="1"/>
            <a:t>tipologías</a:t>
          </a:r>
          <a:r>
            <a:rPr lang="en-US" sz="1600" dirty="0"/>
            <a:t> de </a:t>
          </a:r>
          <a:r>
            <a:rPr lang="en-US" sz="1600" dirty="0" err="1"/>
            <a:t>nuevos</a:t>
          </a:r>
          <a:r>
            <a:rPr lang="en-US" sz="1600" dirty="0"/>
            <a:t> </a:t>
          </a:r>
          <a:r>
            <a:rPr lang="en-US" sz="1600" dirty="0" err="1"/>
            <a:t>productos</a:t>
          </a:r>
          <a:r>
            <a:rPr lang="en-US" sz="1600" dirty="0"/>
            <a:t> </a:t>
          </a:r>
          <a:r>
            <a:rPr lang="en-US" sz="1600" dirty="0" err="1"/>
            <a:t>turísticos</a:t>
          </a:r>
          <a:r>
            <a:rPr lang="en-US" sz="1600" dirty="0"/>
            <a:t>, en </a:t>
          </a:r>
          <a:r>
            <a:rPr lang="en-US" sz="1600" dirty="0" err="1"/>
            <a:t>donde</a:t>
          </a:r>
          <a:r>
            <a:rPr lang="en-US" sz="1600" dirty="0"/>
            <a:t> </a:t>
          </a:r>
          <a:r>
            <a:rPr lang="en-US" sz="1600" dirty="0" err="1"/>
            <a:t>uno</a:t>
          </a:r>
          <a:r>
            <a:rPr lang="en-US" sz="1600" dirty="0"/>
            <a:t> de </a:t>
          </a:r>
          <a:r>
            <a:rPr lang="en-US" sz="1600" dirty="0" err="1"/>
            <a:t>ellos</a:t>
          </a:r>
          <a:r>
            <a:rPr lang="en-US" sz="1600" dirty="0"/>
            <a:t> era el turismo rural.</a:t>
          </a:r>
        </a:p>
      </dgm:t>
    </dgm:pt>
    <dgm:pt modelId="{0AA999D3-E022-449F-A7D8-EEE6072FBB6C}" type="parTrans" cxnId="{6229698E-B944-44B7-AFD1-ABF34A699C21}">
      <dgm:prSet/>
      <dgm:spPr/>
      <dgm:t>
        <a:bodyPr/>
        <a:lstStyle/>
        <a:p>
          <a:endParaRPr lang="en-US"/>
        </a:p>
      </dgm:t>
    </dgm:pt>
    <dgm:pt modelId="{72DA40C7-A360-4FC2-839C-3DF35CCBF18F}" type="sibTrans" cxnId="{6229698E-B944-44B7-AFD1-ABF34A699C21}">
      <dgm:prSet/>
      <dgm:spPr/>
      <dgm:t>
        <a:bodyPr/>
        <a:lstStyle/>
        <a:p>
          <a:endParaRPr lang="en-US"/>
        </a:p>
      </dgm:t>
    </dgm:pt>
    <dgm:pt modelId="{AD1BA4C2-FB86-4DED-A97D-762B1A326684}">
      <dgm:prSet/>
      <dgm:spPr/>
      <dgm:t>
        <a:bodyPr/>
        <a:lstStyle/>
        <a:p>
          <a:r>
            <a:rPr lang="en-US"/>
            <a:t>1994–1999</a:t>
          </a:r>
        </a:p>
      </dgm:t>
    </dgm:pt>
    <dgm:pt modelId="{6FE8382E-632B-4087-B0EC-181848BDBA8A}" type="parTrans" cxnId="{33706045-D8AB-46DD-B2CD-56CCD79E018A}">
      <dgm:prSet/>
      <dgm:spPr/>
      <dgm:t>
        <a:bodyPr/>
        <a:lstStyle/>
        <a:p>
          <a:endParaRPr lang="en-US"/>
        </a:p>
      </dgm:t>
    </dgm:pt>
    <dgm:pt modelId="{DF5E9D21-749F-4D00-AC96-25BB2C25F0A8}" type="sibTrans" cxnId="{33706045-D8AB-46DD-B2CD-56CCD79E018A}">
      <dgm:prSet/>
      <dgm:spPr/>
      <dgm:t>
        <a:bodyPr/>
        <a:lstStyle/>
        <a:p>
          <a:endParaRPr lang="en-US"/>
        </a:p>
      </dgm:t>
    </dgm:pt>
    <dgm:pt modelId="{49F96961-63DE-47E4-B30F-07BF887FFABA}">
      <dgm:prSet custT="1"/>
      <dgm:spPr/>
      <dgm:t>
        <a:bodyPr/>
        <a:lstStyle/>
        <a:p>
          <a:pPr algn="just"/>
          <a:r>
            <a:rPr lang="en-US" sz="1600" dirty="0"/>
            <a:t>LEADER II : </a:t>
          </a:r>
          <a:r>
            <a:rPr lang="en-US" sz="1600" dirty="0" err="1" smtClean="0"/>
            <a:t>Encaminado</a:t>
          </a:r>
          <a:r>
            <a:rPr lang="en-US" sz="1600" dirty="0" smtClean="0"/>
            <a:t> </a:t>
          </a:r>
          <a:r>
            <a:rPr lang="en-US" sz="1600" dirty="0"/>
            <a:t>a la </a:t>
          </a:r>
          <a:r>
            <a:rPr lang="en-US" sz="1600" dirty="0" err="1"/>
            <a:t>continuidad</a:t>
          </a:r>
          <a:r>
            <a:rPr lang="en-US" sz="1600" dirty="0"/>
            <a:t> del LEADER I </a:t>
          </a:r>
          <a:r>
            <a:rPr lang="en-US" sz="1600" dirty="0" err="1"/>
            <a:t>pero</a:t>
          </a:r>
          <a:r>
            <a:rPr lang="en-US" sz="1600" dirty="0"/>
            <a:t> </a:t>
          </a:r>
          <a:r>
            <a:rPr lang="en-US" sz="1600" dirty="0" err="1"/>
            <a:t>más</a:t>
          </a:r>
          <a:r>
            <a:rPr lang="en-US" sz="1600" dirty="0"/>
            <a:t> </a:t>
          </a:r>
          <a:r>
            <a:rPr lang="en-US" sz="1600" dirty="0" err="1"/>
            <a:t>orientado</a:t>
          </a:r>
          <a:r>
            <a:rPr lang="en-US" sz="1600" dirty="0"/>
            <a:t> al </a:t>
          </a:r>
          <a:r>
            <a:rPr lang="en-US" sz="1600" dirty="0" err="1"/>
            <a:t>fomento</a:t>
          </a:r>
          <a:r>
            <a:rPr lang="en-US" sz="1600" dirty="0"/>
            <a:t> de </a:t>
          </a:r>
          <a:r>
            <a:rPr lang="en-US" sz="1600" dirty="0" err="1"/>
            <a:t>actividades</a:t>
          </a:r>
          <a:r>
            <a:rPr lang="en-US" sz="1600" dirty="0"/>
            <a:t> </a:t>
          </a:r>
          <a:r>
            <a:rPr lang="en-US" sz="1600" dirty="0" err="1"/>
            <a:t>innovadoras</a:t>
          </a:r>
          <a:r>
            <a:rPr lang="en-US" sz="1600" dirty="0"/>
            <a:t> y </a:t>
          </a:r>
          <a:r>
            <a:rPr lang="en-US" sz="1600" dirty="0" err="1"/>
            <a:t>apoyo</a:t>
          </a:r>
          <a:r>
            <a:rPr lang="en-US" sz="1600" dirty="0"/>
            <a:t> al </a:t>
          </a:r>
          <a:r>
            <a:rPr lang="en-US" sz="1600" dirty="0" err="1"/>
            <a:t>desarrollo</a:t>
          </a:r>
          <a:r>
            <a:rPr lang="en-US" sz="1600" dirty="0"/>
            <a:t> rural </a:t>
          </a:r>
          <a:r>
            <a:rPr lang="en-US" sz="1600" dirty="0" err="1"/>
            <a:t>destacando</a:t>
          </a:r>
          <a:r>
            <a:rPr lang="en-US" sz="1600" dirty="0"/>
            <a:t> </a:t>
          </a:r>
          <a:r>
            <a:rPr lang="en-US" sz="1600" dirty="0" err="1"/>
            <a:t>uno</a:t>
          </a:r>
          <a:r>
            <a:rPr lang="en-US" sz="1600" dirty="0"/>
            <a:t> de sus </a:t>
          </a:r>
          <a:r>
            <a:rPr lang="en-US" sz="1600" dirty="0" err="1"/>
            <a:t>objetivos</a:t>
          </a:r>
          <a:r>
            <a:rPr lang="en-US" sz="1600" dirty="0"/>
            <a:t>, el del turismo rural.</a:t>
          </a:r>
        </a:p>
      </dgm:t>
    </dgm:pt>
    <dgm:pt modelId="{AF9E1CC9-CEB3-48B4-B44E-4DFA51C43451}" type="parTrans" cxnId="{B7AFD34A-2E6F-4AEB-B172-4CA28B7F63BF}">
      <dgm:prSet/>
      <dgm:spPr/>
      <dgm:t>
        <a:bodyPr/>
        <a:lstStyle/>
        <a:p>
          <a:endParaRPr lang="en-US"/>
        </a:p>
      </dgm:t>
    </dgm:pt>
    <dgm:pt modelId="{3A8200E3-9698-4854-AC81-212A55AEA4F7}" type="sibTrans" cxnId="{B7AFD34A-2E6F-4AEB-B172-4CA28B7F63BF}">
      <dgm:prSet/>
      <dgm:spPr/>
      <dgm:t>
        <a:bodyPr/>
        <a:lstStyle/>
        <a:p>
          <a:endParaRPr lang="en-US"/>
        </a:p>
      </dgm:t>
    </dgm:pt>
    <dgm:pt modelId="{91751306-18B9-40A8-8BB5-35FB7B285F6E}" type="pres">
      <dgm:prSet presAssocID="{091922D9-B228-40D2-B88A-F0BA168E0DBF}" presName="Name0" presStyleCnt="0">
        <dgm:presLayoutVars>
          <dgm:animLvl val="lvl"/>
          <dgm:resizeHandles val="exact"/>
        </dgm:presLayoutVars>
      </dgm:prSet>
      <dgm:spPr/>
      <dgm:t>
        <a:bodyPr/>
        <a:lstStyle/>
        <a:p>
          <a:endParaRPr lang="es-ES"/>
        </a:p>
      </dgm:t>
    </dgm:pt>
    <dgm:pt modelId="{DFC44DD4-5C9D-485D-99B4-80691FE3961C}" type="pres">
      <dgm:prSet presAssocID="{3568DE4C-C6C4-4B46-BE63-2140921C95D2}" presName="composite" presStyleCnt="0"/>
      <dgm:spPr/>
    </dgm:pt>
    <dgm:pt modelId="{789FE917-9676-4BE9-B613-4B40A1CD7EAC}" type="pres">
      <dgm:prSet presAssocID="{3568DE4C-C6C4-4B46-BE63-2140921C95D2}" presName="L" presStyleLbl="solidFgAcc1" presStyleIdx="0" presStyleCnt="2">
        <dgm:presLayoutVars>
          <dgm:chMax val="0"/>
          <dgm:chPref val="0"/>
        </dgm:presLayoutVars>
      </dgm:prSet>
      <dgm:spPr/>
    </dgm:pt>
    <dgm:pt modelId="{20FF53F5-6A8B-4FD6-8425-2D23FB237847}" type="pres">
      <dgm:prSet presAssocID="{3568DE4C-C6C4-4B46-BE63-2140921C95D2}" presName="parTx" presStyleLbl="alignNode1" presStyleIdx="0" presStyleCnt="2">
        <dgm:presLayoutVars>
          <dgm:chMax val="0"/>
          <dgm:chPref val="0"/>
          <dgm:bulletEnabled val="1"/>
        </dgm:presLayoutVars>
      </dgm:prSet>
      <dgm:spPr/>
      <dgm:t>
        <a:bodyPr/>
        <a:lstStyle/>
        <a:p>
          <a:endParaRPr lang="es-ES"/>
        </a:p>
      </dgm:t>
    </dgm:pt>
    <dgm:pt modelId="{AEAE75F9-8CFC-49E9-831D-E2759E0ACB47}" type="pres">
      <dgm:prSet presAssocID="{3568DE4C-C6C4-4B46-BE63-2140921C95D2}" presName="desTx" presStyleLbl="revTx" presStyleIdx="0" presStyleCnt="2">
        <dgm:presLayoutVars>
          <dgm:chMax val="0"/>
          <dgm:chPref val="0"/>
          <dgm:bulletEnabled val="1"/>
        </dgm:presLayoutVars>
      </dgm:prSet>
      <dgm:spPr/>
      <dgm:t>
        <a:bodyPr/>
        <a:lstStyle/>
        <a:p>
          <a:endParaRPr lang="es-ES"/>
        </a:p>
      </dgm:t>
    </dgm:pt>
    <dgm:pt modelId="{606C65A8-C549-4379-8FA6-5FB909D6388C}" type="pres">
      <dgm:prSet presAssocID="{3568DE4C-C6C4-4B46-BE63-2140921C95D2}" presName="EmptyPlaceHolder" presStyleCnt="0"/>
      <dgm:spPr/>
    </dgm:pt>
    <dgm:pt modelId="{113FFDC6-49B6-40EE-8FBD-F80C2076B9B3}" type="pres">
      <dgm:prSet presAssocID="{D4123C41-4405-4B8D-8251-D7FC01BFFE65}" presName="space" presStyleCnt="0"/>
      <dgm:spPr/>
    </dgm:pt>
    <dgm:pt modelId="{D46287B8-4F1A-43B3-8EE1-57F8F1887DA8}" type="pres">
      <dgm:prSet presAssocID="{AD1BA4C2-FB86-4DED-A97D-762B1A326684}" presName="composite" presStyleCnt="0"/>
      <dgm:spPr/>
    </dgm:pt>
    <dgm:pt modelId="{86DE2067-E0DC-4454-BCDD-7B52430123B1}" type="pres">
      <dgm:prSet presAssocID="{AD1BA4C2-FB86-4DED-A97D-762B1A326684}" presName="L" presStyleLbl="solidFgAcc1" presStyleIdx="1" presStyleCnt="2">
        <dgm:presLayoutVars>
          <dgm:chMax val="0"/>
          <dgm:chPref val="0"/>
        </dgm:presLayoutVars>
      </dgm:prSet>
      <dgm:spPr/>
    </dgm:pt>
    <dgm:pt modelId="{D373C141-014A-4552-96E4-A955B72EC8C8}" type="pres">
      <dgm:prSet presAssocID="{AD1BA4C2-FB86-4DED-A97D-762B1A326684}" presName="parTx" presStyleLbl="alignNode1" presStyleIdx="1" presStyleCnt="2">
        <dgm:presLayoutVars>
          <dgm:chMax val="0"/>
          <dgm:chPref val="0"/>
          <dgm:bulletEnabled val="1"/>
        </dgm:presLayoutVars>
      </dgm:prSet>
      <dgm:spPr/>
      <dgm:t>
        <a:bodyPr/>
        <a:lstStyle/>
        <a:p>
          <a:endParaRPr lang="es-ES"/>
        </a:p>
      </dgm:t>
    </dgm:pt>
    <dgm:pt modelId="{2DC12B3E-F0F8-40C4-9B7C-F0D11025D56B}" type="pres">
      <dgm:prSet presAssocID="{AD1BA4C2-FB86-4DED-A97D-762B1A326684}" presName="desTx" presStyleLbl="revTx" presStyleIdx="1" presStyleCnt="2">
        <dgm:presLayoutVars>
          <dgm:chMax val="0"/>
          <dgm:chPref val="0"/>
          <dgm:bulletEnabled val="1"/>
        </dgm:presLayoutVars>
      </dgm:prSet>
      <dgm:spPr/>
      <dgm:t>
        <a:bodyPr/>
        <a:lstStyle/>
        <a:p>
          <a:endParaRPr lang="es-ES"/>
        </a:p>
      </dgm:t>
    </dgm:pt>
    <dgm:pt modelId="{013FCD98-FA10-4CD5-887A-4747D4C9E124}" type="pres">
      <dgm:prSet presAssocID="{AD1BA4C2-FB86-4DED-A97D-762B1A326684}" presName="EmptyPlaceHolder" presStyleCnt="0"/>
      <dgm:spPr/>
    </dgm:pt>
  </dgm:ptLst>
  <dgm:cxnLst>
    <dgm:cxn modelId="{6229698E-B944-44B7-AFD1-ABF34A699C21}" srcId="{3568DE4C-C6C4-4B46-BE63-2140921C95D2}" destId="{6EA6F2BA-AD10-4DDF-8EFC-FD19DEC15877}" srcOrd="0" destOrd="0" parTransId="{0AA999D3-E022-449F-A7D8-EEE6072FBB6C}" sibTransId="{72DA40C7-A360-4FC2-839C-3DF35CCBF18F}"/>
    <dgm:cxn modelId="{33706045-D8AB-46DD-B2CD-56CCD79E018A}" srcId="{091922D9-B228-40D2-B88A-F0BA168E0DBF}" destId="{AD1BA4C2-FB86-4DED-A97D-762B1A326684}" srcOrd="1" destOrd="0" parTransId="{6FE8382E-632B-4087-B0EC-181848BDBA8A}" sibTransId="{DF5E9D21-749F-4D00-AC96-25BB2C25F0A8}"/>
    <dgm:cxn modelId="{B7AFD34A-2E6F-4AEB-B172-4CA28B7F63BF}" srcId="{AD1BA4C2-FB86-4DED-A97D-762B1A326684}" destId="{49F96961-63DE-47E4-B30F-07BF887FFABA}" srcOrd="0" destOrd="0" parTransId="{AF9E1CC9-CEB3-48B4-B44E-4DFA51C43451}" sibTransId="{3A8200E3-9698-4854-AC81-212A55AEA4F7}"/>
    <dgm:cxn modelId="{CFF51F91-9CE8-4D1B-BAB3-482C451A6EFD}" type="presOf" srcId="{091922D9-B228-40D2-B88A-F0BA168E0DBF}" destId="{91751306-18B9-40A8-8BB5-35FB7B285F6E}" srcOrd="0" destOrd="0" presId="urn:microsoft.com/office/officeart/2016/7/layout/AccentHomeChevronProcess"/>
    <dgm:cxn modelId="{72DB3C7C-9E5A-40CA-80AD-5A5FD0A851E3}" type="presOf" srcId="{AD1BA4C2-FB86-4DED-A97D-762B1A326684}" destId="{D373C141-014A-4552-96E4-A955B72EC8C8}" srcOrd="0" destOrd="0" presId="urn:microsoft.com/office/officeart/2016/7/layout/AccentHomeChevronProcess"/>
    <dgm:cxn modelId="{1D56B07D-997D-4B5E-9274-CD45A1A7AA5B}" type="presOf" srcId="{49F96961-63DE-47E4-B30F-07BF887FFABA}" destId="{2DC12B3E-F0F8-40C4-9B7C-F0D11025D56B}" srcOrd="0" destOrd="0" presId="urn:microsoft.com/office/officeart/2016/7/layout/AccentHomeChevronProcess"/>
    <dgm:cxn modelId="{84631957-1A76-459E-80DD-03BEF73060A7}" type="presOf" srcId="{3568DE4C-C6C4-4B46-BE63-2140921C95D2}" destId="{20FF53F5-6A8B-4FD6-8425-2D23FB237847}" srcOrd="0" destOrd="0" presId="urn:microsoft.com/office/officeart/2016/7/layout/AccentHomeChevronProcess"/>
    <dgm:cxn modelId="{4B8DCDD2-CC96-4CB5-9EEB-7BD3B2D865DE}" type="presOf" srcId="{6EA6F2BA-AD10-4DDF-8EFC-FD19DEC15877}" destId="{AEAE75F9-8CFC-49E9-831D-E2759E0ACB47}" srcOrd="0" destOrd="0" presId="urn:microsoft.com/office/officeart/2016/7/layout/AccentHomeChevronProcess"/>
    <dgm:cxn modelId="{5B5983EF-14A3-4417-B595-C5D91758352C}" srcId="{091922D9-B228-40D2-B88A-F0BA168E0DBF}" destId="{3568DE4C-C6C4-4B46-BE63-2140921C95D2}" srcOrd="0" destOrd="0" parTransId="{13F2FFE1-F18E-46F1-A2D0-EBF090D50610}" sibTransId="{D4123C41-4405-4B8D-8251-D7FC01BFFE65}"/>
    <dgm:cxn modelId="{96AF2BF3-EC9E-4356-800E-072776645933}" type="presParOf" srcId="{91751306-18B9-40A8-8BB5-35FB7B285F6E}" destId="{DFC44DD4-5C9D-485D-99B4-80691FE3961C}" srcOrd="0" destOrd="0" presId="urn:microsoft.com/office/officeart/2016/7/layout/AccentHomeChevronProcess"/>
    <dgm:cxn modelId="{AE3D660B-AE53-4B73-9931-489573E37DFB}" type="presParOf" srcId="{DFC44DD4-5C9D-485D-99B4-80691FE3961C}" destId="{789FE917-9676-4BE9-B613-4B40A1CD7EAC}" srcOrd="0" destOrd="0" presId="urn:microsoft.com/office/officeart/2016/7/layout/AccentHomeChevronProcess"/>
    <dgm:cxn modelId="{9B213246-E5F5-4CF0-9812-8B568E399B4F}" type="presParOf" srcId="{DFC44DD4-5C9D-485D-99B4-80691FE3961C}" destId="{20FF53F5-6A8B-4FD6-8425-2D23FB237847}" srcOrd="1" destOrd="0" presId="urn:microsoft.com/office/officeart/2016/7/layout/AccentHomeChevronProcess"/>
    <dgm:cxn modelId="{6BDFD9C8-C97D-4478-927B-56A6141B905E}" type="presParOf" srcId="{DFC44DD4-5C9D-485D-99B4-80691FE3961C}" destId="{AEAE75F9-8CFC-49E9-831D-E2759E0ACB47}" srcOrd="2" destOrd="0" presId="urn:microsoft.com/office/officeart/2016/7/layout/AccentHomeChevronProcess"/>
    <dgm:cxn modelId="{211B807E-B75C-4DEB-BCB4-3B2DE1B384EB}" type="presParOf" srcId="{DFC44DD4-5C9D-485D-99B4-80691FE3961C}" destId="{606C65A8-C549-4379-8FA6-5FB909D6388C}" srcOrd="3" destOrd="0" presId="urn:microsoft.com/office/officeart/2016/7/layout/AccentHomeChevronProcess"/>
    <dgm:cxn modelId="{69788AA7-05D9-47D2-A0A2-34A286EE43D2}" type="presParOf" srcId="{91751306-18B9-40A8-8BB5-35FB7B285F6E}" destId="{113FFDC6-49B6-40EE-8FBD-F80C2076B9B3}" srcOrd="1" destOrd="0" presId="urn:microsoft.com/office/officeart/2016/7/layout/AccentHomeChevronProcess"/>
    <dgm:cxn modelId="{CCC1D8BD-23EC-4516-80CB-04DC1023B5D3}" type="presParOf" srcId="{91751306-18B9-40A8-8BB5-35FB7B285F6E}" destId="{D46287B8-4F1A-43B3-8EE1-57F8F1887DA8}" srcOrd="2" destOrd="0" presId="urn:microsoft.com/office/officeart/2016/7/layout/AccentHomeChevronProcess"/>
    <dgm:cxn modelId="{398502D6-6DA4-4FD3-B7D5-76459B015071}" type="presParOf" srcId="{D46287B8-4F1A-43B3-8EE1-57F8F1887DA8}" destId="{86DE2067-E0DC-4454-BCDD-7B52430123B1}" srcOrd="0" destOrd="0" presId="urn:microsoft.com/office/officeart/2016/7/layout/AccentHomeChevronProcess"/>
    <dgm:cxn modelId="{C54BBD98-D25C-46A5-9E4B-D4AA28BB5E5D}" type="presParOf" srcId="{D46287B8-4F1A-43B3-8EE1-57F8F1887DA8}" destId="{D373C141-014A-4552-96E4-A955B72EC8C8}" srcOrd="1" destOrd="0" presId="urn:microsoft.com/office/officeart/2016/7/layout/AccentHomeChevronProcess"/>
    <dgm:cxn modelId="{2806822F-9651-44D4-BA31-18A83A7B238B}" type="presParOf" srcId="{D46287B8-4F1A-43B3-8EE1-57F8F1887DA8}" destId="{2DC12B3E-F0F8-40C4-9B7C-F0D11025D56B}" srcOrd="2" destOrd="0" presId="urn:microsoft.com/office/officeart/2016/7/layout/AccentHomeChevronProcess"/>
    <dgm:cxn modelId="{92D8816C-584E-45B0-A3B6-C72EB8AF2F0B}" type="presParOf" srcId="{D46287B8-4F1A-43B3-8EE1-57F8F1887DA8}" destId="{013FCD98-FA10-4CD5-887A-4747D4C9E124}" srcOrd="3" destOrd="0" presId="urn:microsoft.com/office/officeart/2016/7/layout/AccentHomeChevro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BB92774-D066-4794-B498-00F7FE0BF919}" type="doc">
      <dgm:prSet loTypeId="urn:microsoft.com/office/officeart/2009/3/layout/StepUpProcess" loCatId="process" qsTypeId="urn:microsoft.com/office/officeart/2005/8/quickstyle/simple4" qsCatId="simple" csTypeId="urn:microsoft.com/office/officeart/2005/8/colors/colorful2" csCatId="colorful" phldr="1"/>
      <dgm:spPr/>
      <dgm:t>
        <a:bodyPr/>
        <a:lstStyle/>
        <a:p>
          <a:endParaRPr lang="en-US"/>
        </a:p>
      </dgm:t>
    </dgm:pt>
    <dgm:pt modelId="{494EC844-431E-42EB-8614-7E4DA7594391}">
      <dgm:prSet custT="1"/>
      <dgm:spPr/>
      <dgm:t>
        <a:bodyPr/>
        <a:lstStyle/>
        <a:p>
          <a:pPr algn="just"/>
          <a:r>
            <a:rPr lang="es-ES" sz="1400" dirty="0" smtClean="0"/>
            <a:t>En el modelo europeo </a:t>
          </a:r>
          <a:r>
            <a:rPr lang="es-ES" sz="1400" dirty="0"/>
            <a:t>se articulan conceptos clave, como actividades recreativas, estancias rurales, desplazamiento y permanencia temporal fuera del lugar de residencia, atractivos rurales y el potencial de los espacios para la satisfacción de las necesidades de ocio (Osorio, 2013). </a:t>
          </a:r>
          <a:endParaRPr lang="en-US" sz="1400" dirty="0"/>
        </a:p>
      </dgm:t>
    </dgm:pt>
    <dgm:pt modelId="{9DAC9286-45CB-449F-9C99-3BC85F74432C}" type="parTrans" cxnId="{EEA9E613-624B-4441-A11A-E835210E7A0C}">
      <dgm:prSet/>
      <dgm:spPr/>
      <dgm:t>
        <a:bodyPr/>
        <a:lstStyle/>
        <a:p>
          <a:endParaRPr lang="en-US"/>
        </a:p>
      </dgm:t>
    </dgm:pt>
    <dgm:pt modelId="{EBC1D5CB-947C-46A4-98F8-2E52D3C5377F}" type="sibTrans" cxnId="{EEA9E613-624B-4441-A11A-E835210E7A0C}">
      <dgm:prSet phldrT="1"/>
      <dgm:spPr/>
      <dgm:t>
        <a:bodyPr/>
        <a:lstStyle/>
        <a:p>
          <a:endParaRPr lang="es-MX"/>
        </a:p>
      </dgm:t>
    </dgm:pt>
    <dgm:pt modelId="{E7F70918-9F6F-4936-A8DB-77ED32511B5B}">
      <dgm:prSet/>
      <dgm:spPr/>
      <dgm:t>
        <a:bodyPr/>
        <a:lstStyle/>
        <a:p>
          <a:pPr algn="just"/>
          <a:r>
            <a:rPr lang="es-ES" dirty="0"/>
            <a:t>Para analizar la oferta de turismo rural, el indicador </a:t>
          </a:r>
          <a:r>
            <a:rPr lang="es-ES" dirty="0" smtClean="0"/>
            <a:t>más claro  </a:t>
          </a:r>
          <a:r>
            <a:rPr lang="es-ES" dirty="0"/>
            <a:t>para establecer un marco comparativo entre los </a:t>
          </a:r>
          <a:r>
            <a:rPr lang="es-ES" dirty="0" smtClean="0"/>
            <a:t>diferentes pa</a:t>
          </a:r>
          <a:r>
            <a:rPr lang="es-ES" dirty="0" smtClean="0"/>
            <a:t>íses</a:t>
          </a:r>
          <a:r>
            <a:rPr lang="es-ES" dirty="0" smtClean="0"/>
            <a:t>, </a:t>
          </a:r>
          <a:r>
            <a:rPr lang="es-ES" dirty="0"/>
            <a:t>es la capacidad y los tipos de </a:t>
          </a:r>
          <a:r>
            <a:rPr lang="es-ES" dirty="0" smtClean="0"/>
            <a:t>alojamiento  </a:t>
          </a:r>
          <a:r>
            <a:rPr lang="es-ES" dirty="0"/>
            <a:t>(Osorio, 2013). </a:t>
          </a:r>
          <a:endParaRPr lang="en-US" dirty="0"/>
        </a:p>
      </dgm:t>
    </dgm:pt>
    <dgm:pt modelId="{0C73B837-6D9C-4AE2-A320-B916167B27D8}" type="parTrans" cxnId="{4FED2937-08C2-4D61-87C5-E06E446A8BDD}">
      <dgm:prSet/>
      <dgm:spPr/>
      <dgm:t>
        <a:bodyPr/>
        <a:lstStyle/>
        <a:p>
          <a:endParaRPr lang="en-US"/>
        </a:p>
      </dgm:t>
    </dgm:pt>
    <dgm:pt modelId="{04529427-4A4B-401A-823E-BA4F7FB06F44}" type="sibTrans" cxnId="{4FED2937-08C2-4D61-87C5-E06E446A8BDD}">
      <dgm:prSet phldrT="2"/>
      <dgm:spPr/>
      <dgm:t>
        <a:bodyPr/>
        <a:lstStyle/>
        <a:p>
          <a:endParaRPr lang="es-MX"/>
        </a:p>
      </dgm:t>
    </dgm:pt>
    <dgm:pt modelId="{6C136AB0-6EC7-48CA-A6C3-90E530C083F2}">
      <dgm:prSet/>
      <dgm:spPr/>
      <dgm:t>
        <a:bodyPr/>
        <a:lstStyle/>
        <a:p>
          <a:pPr algn="just"/>
          <a:r>
            <a:rPr lang="es-ES" dirty="0"/>
            <a:t>El impulso que esta modalidad turística ha recibido en Europa ha estado muy marcado por la inversión y el apoyo tanto de las instituciones europeas como de los </a:t>
          </a:r>
          <a:r>
            <a:rPr lang="es-ES" dirty="0" smtClean="0"/>
            <a:t>estados </a:t>
          </a:r>
          <a:r>
            <a:rPr lang="es-ES" dirty="0"/>
            <a:t>y gobiernos regionales (Osorio, 2013). </a:t>
          </a:r>
          <a:endParaRPr lang="en-US" dirty="0"/>
        </a:p>
      </dgm:t>
    </dgm:pt>
    <dgm:pt modelId="{86D849F2-26A5-490B-AA1C-DDB3E7ACB2D4}" type="parTrans" cxnId="{44CEE3DE-9E40-4FF0-827B-A061BBFA5A34}">
      <dgm:prSet/>
      <dgm:spPr/>
      <dgm:t>
        <a:bodyPr/>
        <a:lstStyle/>
        <a:p>
          <a:endParaRPr lang="en-US"/>
        </a:p>
      </dgm:t>
    </dgm:pt>
    <dgm:pt modelId="{65EAF88B-26BA-40AB-AB82-7372949EC573}" type="sibTrans" cxnId="{44CEE3DE-9E40-4FF0-827B-A061BBFA5A34}">
      <dgm:prSet phldrT="3"/>
      <dgm:spPr/>
      <dgm:t>
        <a:bodyPr/>
        <a:lstStyle/>
        <a:p>
          <a:endParaRPr lang="es-MX"/>
        </a:p>
      </dgm:t>
    </dgm:pt>
    <dgm:pt modelId="{D95F60E2-2A82-4D96-A1FE-1444F9B9B8E2}" type="pres">
      <dgm:prSet presAssocID="{5BB92774-D066-4794-B498-00F7FE0BF919}" presName="rootnode" presStyleCnt="0">
        <dgm:presLayoutVars>
          <dgm:chMax/>
          <dgm:chPref/>
          <dgm:dir/>
          <dgm:animLvl val="lvl"/>
        </dgm:presLayoutVars>
      </dgm:prSet>
      <dgm:spPr/>
      <dgm:t>
        <a:bodyPr/>
        <a:lstStyle/>
        <a:p>
          <a:endParaRPr lang="es-ES"/>
        </a:p>
      </dgm:t>
    </dgm:pt>
    <dgm:pt modelId="{7E1144A8-EF95-491A-A0D0-F9E89EB7C624}" type="pres">
      <dgm:prSet presAssocID="{494EC844-431E-42EB-8614-7E4DA7594391}" presName="composite" presStyleCnt="0"/>
      <dgm:spPr/>
    </dgm:pt>
    <dgm:pt modelId="{66D6B4E0-6631-4DE5-BC1D-A8C732D64075}" type="pres">
      <dgm:prSet presAssocID="{494EC844-431E-42EB-8614-7E4DA7594391}" presName="LShape" presStyleLbl="alignNode1" presStyleIdx="0" presStyleCnt="5"/>
      <dgm:spPr/>
    </dgm:pt>
    <dgm:pt modelId="{CBFBCDF4-5829-4031-9FA3-6FA5EA54B6C4}" type="pres">
      <dgm:prSet presAssocID="{494EC844-431E-42EB-8614-7E4DA7594391}" presName="ParentText" presStyleLbl="revTx" presStyleIdx="0" presStyleCnt="3">
        <dgm:presLayoutVars>
          <dgm:chMax val="0"/>
          <dgm:chPref val="0"/>
          <dgm:bulletEnabled val="1"/>
        </dgm:presLayoutVars>
      </dgm:prSet>
      <dgm:spPr/>
      <dgm:t>
        <a:bodyPr/>
        <a:lstStyle/>
        <a:p>
          <a:endParaRPr lang="es-ES"/>
        </a:p>
      </dgm:t>
    </dgm:pt>
    <dgm:pt modelId="{778B70E3-DF16-4BA8-90CE-68493C526D62}" type="pres">
      <dgm:prSet presAssocID="{494EC844-431E-42EB-8614-7E4DA7594391}" presName="Triangle" presStyleLbl="alignNode1" presStyleIdx="1" presStyleCnt="5"/>
      <dgm:spPr/>
    </dgm:pt>
    <dgm:pt modelId="{7A5D26F2-5CA2-4BBC-BE9C-BFEC04A5C7C4}" type="pres">
      <dgm:prSet presAssocID="{EBC1D5CB-947C-46A4-98F8-2E52D3C5377F}" presName="sibTrans" presStyleCnt="0"/>
      <dgm:spPr/>
    </dgm:pt>
    <dgm:pt modelId="{731203C2-DD4B-48CA-8339-66118893EDB6}" type="pres">
      <dgm:prSet presAssocID="{EBC1D5CB-947C-46A4-98F8-2E52D3C5377F}" presName="space" presStyleCnt="0"/>
      <dgm:spPr/>
    </dgm:pt>
    <dgm:pt modelId="{D5527C8D-115B-4228-9E24-C660ABF8ECAB}" type="pres">
      <dgm:prSet presAssocID="{E7F70918-9F6F-4936-A8DB-77ED32511B5B}" presName="composite" presStyleCnt="0"/>
      <dgm:spPr/>
    </dgm:pt>
    <dgm:pt modelId="{C66171EF-747F-4C68-BDEF-409CF6209A5F}" type="pres">
      <dgm:prSet presAssocID="{E7F70918-9F6F-4936-A8DB-77ED32511B5B}" presName="LShape" presStyleLbl="alignNode1" presStyleIdx="2" presStyleCnt="5"/>
      <dgm:spPr/>
    </dgm:pt>
    <dgm:pt modelId="{95614BCA-BB00-48C4-9A23-DBE3F036740C}" type="pres">
      <dgm:prSet presAssocID="{E7F70918-9F6F-4936-A8DB-77ED32511B5B}" presName="ParentText" presStyleLbl="revTx" presStyleIdx="1" presStyleCnt="3">
        <dgm:presLayoutVars>
          <dgm:chMax val="0"/>
          <dgm:chPref val="0"/>
          <dgm:bulletEnabled val="1"/>
        </dgm:presLayoutVars>
      </dgm:prSet>
      <dgm:spPr/>
      <dgm:t>
        <a:bodyPr/>
        <a:lstStyle/>
        <a:p>
          <a:endParaRPr lang="es-ES"/>
        </a:p>
      </dgm:t>
    </dgm:pt>
    <dgm:pt modelId="{30B6595F-423D-4DC5-A634-6610AE2CDD35}" type="pres">
      <dgm:prSet presAssocID="{E7F70918-9F6F-4936-A8DB-77ED32511B5B}" presName="Triangle" presStyleLbl="alignNode1" presStyleIdx="3" presStyleCnt="5"/>
      <dgm:spPr/>
    </dgm:pt>
    <dgm:pt modelId="{194C66CC-6BD8-43B8-89CF-472431BC3563}" type="pres">
      <dgm:prSet presAssocID="{04529427-4A4B-401A-823E-BA4F7FB06F44}" presName="sibTrans" presStyleCnt="0"/>
      <dgm:spPr/>
    </dgm:pt>
    <dgm:pt modelId="{6653D14C-F2CD-44F6-A79B-6D0E10413D20}" type="pres">
      <dgm:prSet presAssocID="{04529427-4A4B-401A-823E-BA4F7FB06F44}" presName="space" presStyleCnt="0"/>
      <dgm:spPr/>
    </dgm:pt>
    <dgm:pt modelId="{40E83689-DC59-4E1B-BFB8-84F26AE644BE}" type="pres">
      <dgm:prSet presAssocID="{6C136AB0-6EC7-48CA-A6C3-90E530C083F2}" presName="composite" presStyleCnt="0"/>
      <dgm:spPr/>
    </dgm:pt>
    <dgm:pt modelId="{58B882CB-95C5-4F51-81D7-38B8F6E2D4CB}" type="pres">
      <dgm:prSet presAssocID="{6C136AB0-6EC7-48CA-A6C3-90E530C083F2}" presName="LShape" presStyleLbl="alignNode1" presStyleIdx="4" presStyleCnt="5"/>
      <dgm:spPr/>
    </dgm:pt>
    <dgm:pt modelId="{985E9044-3F0B-46E5-A4CD-B33C7553A12F}" type="pres">
      <dgm:prSet presAssocID="{6C136AB0-6EC7-48CA-A6C3-90E530C083F2}" presName="ParentText" presStyleLbl="revTx" presStyleIdx="2" presStyleCnt="3">
        <dgm:presLayoutVars>
          <dgm:chMax val="0"/>
          <dgm:chPref val="0"/>
          <dgm:bulletEnabled val="1"/>
        </dgm:presLayoutVars>
      </dgm:prSet>
      <dgm:spPr/>
      <dgm:t>
        <a:bodyPr/>
        <a:lstStyle/>
        <a:p>
          <a:endParaRPr lang="es-ES"/>
        </a:p>
      </dgm:t>
    </dgm:pt>
  </dgm:ptLst>
  <dgm:cxnLst>
    <dgm:cxn modelId="{44CEE3DE-9E40-4FF0-827B-A061BBFA5A34}" srcId="{5BB92774-D066-4794-B498-00F7FE0BF919}" destId="{6C136AB0-6EC7-48CA-A6C3-90E530C083F2}" srcOrd="2" destOrd="0" parTransId="{86D849F2-26A5-490B-AA1C-DDB3E7ACB2D4}" sibTransId="{65EAF88B-26BA-40AB-AB82-7372949EC573}"/>
    <dgm:cxn modelId="{EEA9E613-624B-4441-A11A-E835210E7A0C}" srcId="{5BB92774-D066-4794-B498-00F7FE0BF919}" destId="{494EC844-431E-42EB-8614-7E4DA7594391}" srcOrd="0" destOrd="0" parTransId="{9DAC9286-45CB-449F-9C99-3BC85F74432C}" sibTransId="{EBC1D5CB-947C-46A4-98F8-2E52D3C5377F}"/>
    <dgm:cxn modelId="{5FB0E2B1-C774-4746-84E2-3842DCF2CF53}" type="presOf" srcId="{494EC844-431E-42EB-8614-7E4DA7594391}" destId="{CBFBCDF4-5829-4031-9FA3-6FA5EA54B6C4}" srcOrd="0" destOrd="0" presId="urn:microsoft.com/office/officeart/2009/3/layout/StepUpProcess"/>
    <dgm:cxn modelId="{755B0076-86D0-4F3C-9E8D-307D974BD07D}" type="presOf" srcId="{E7F70918-9F6F-4936-A8DB-77ED32511B5B}" destId="{95614BCA-BB00-48C4-9A23-DBE3F036740C}" srcOrd="0" destOrd="0" presId="urn:microsoft.com/office/officeart/2009/3/layout/StepUpProcess"/>
    <dgm:cxn modelId="{F056B13F-FA11-4DCF-8EDF-9B6B252D3FE1}" type="presOf" srcId="{6C136AB0-6EC7-48CA-A6C3-90E530C083F2}" destId="{985E9044-3F0B-46E5-A4CD-B33C7553A12F}" srcOrd="0" destOrd="0" presId="urn:microsoft.com/office/officeart/2009/3/layout/StepUpProcess"/>
    <dgm:cxn modelId="{4FED2937-08C2-4D61-87C5-E06E446A8BDD}" srcId="{5BB92774-D066-4794-B498-00F7FE0BF919}" destId="{E7F70918-9F6F-4936-A8DB-77ED32511B5B}" srcOrd="1" destOrd="0" parTransId="{0C73B837-6D9C-4AE2-A320-B916167B27D8}" sibTransId="{04529427-4A4B-401A-823E-BA4F7FB06F44}"/>
    <dgm:cxn modelId="{D7F2DD6F-5E8F-4EFB-B635-4E147D2FE16A}" type="presOf" srcId="{5BB92774-D066-4794-B498-00F7FE0BF919}" destId="{D95F60E2-2A82-4D96-A1FE-1444F9B9B8E2}" srcOrd="0" destOrd="0" presId="urn:microsoft.com/office/officeart/2009/3/layout/StepUpProcess"/>
    <dgm:cxn modelId="{CB2365A1-8605-4FFF-9901-9713F29EDD5C}" type="presParOf" srcId="{D95F60E2-2A82-4D96-A1FE-1444F9B9B8E2}" destId="{7E1144A8-EF95-491A-A0D0-F9E89EB7C624}" srcOrd="0" destOrd="0" presId="urn:microsoft.com/office/officeart/2009/3/layout/StepUpProcess"/>
    <dgm:cxn modelId="{9343FE17-096B-4E34-A510-AAB455B27451}" type="presParOf" srcId="{7E1144A8-EF95-491A-A0D0-F9E89EB7C624}" destId="{66D6B4E0-6631-4DE5-BC1D-A8C732D64075}" srcOrd="0" destOrd="0" presId="urn:microsoft.com/office/officeart/2009/3/layout/StepUpProcess"/>
    <dgm:cxn modelId="{EC714F3D-FB98-4256-94A2-06362BD6F610}" type="presParOf" srcId="{7E1144A8-EF95-491A-A0D0-F9E89EB7C624}" destId="{CBFBCDF4-5829-4031-9FA3-6FA5EA54B6C4}" srcOrd="1" destOrd="0" presId="urn:microsoft.com/office/officeart/2009/3/layout/StepUpProcess"/>
    <dgm:cxn modelId="{C5A87EF3-67C8-4D4D-8A36-47640E6DCC3B}" type="presParOf" srcId="{7E1144A8-EF95-491A-A0D0-F9E89EB7C624}" destId="{778B70E3-DF16-4BA8-90CE-68493C526D62}" srcOrd="2" destOrd="0" presId="urn:microsoft.com/office/officeart/2009/3/layout/StepUpProcess"/>
    <dgm:cxn modelId="{80FFDA8C-5331-4DC4-AA76-58D1581C08E9}" type="presParOf" srcId="{D95F60E2-2A82-4D96-A1FE-1444F9B9B8E2}" destId="{7A5D26F2-5CA2-4BBC-BE9C-BFEC04A5C7C4}" srcOrd="1" destOrd="0" presId="urn:microsoft.com/office/officeart/2009/3/layout/StepUpProcess"/>
    <dgm:cxn modelId="{8B6368FA-63FA-4738-94C3-8E3E5585E6DA}" type="presParOf" srcId="{7A5D26F2-5CA2-4BBC-BE9C-BFEC04A5C7C4}" destId="{731203C2-DD4B-48CA-8339-66118893EDB6}" srcOrd="0" destOrd="0" presId="urn:microsoft.com/office/officeart/2009/3/layout/StepUpProcess"/>
    <dgm:cxn modelId="{A2DC175D-642F-4607-9D9A-4E9A3F9026A9}" type="presParOf" srcId="{D95F60E2-2A82-4D96-A1FE-1444F9B9B8E2}" destId="{D5527C8D-115B-4228-9E24-C660ABF8ECAB}" srcOrd="2" destOrd="0" presId="urn:microsoft.com/office/officeart/2009/3/layout/StepUpProcess"/>
    <dgm:cxn modelId="{9F82C8DB-0434-4EAF-9281-F50774AB8FD9}" type="presParOf" srcId="{D5527C8D-115B-4228-9E24-C660ABF8ECAB}" destId="{C66171EF-747F-4C68-BDEF-409CF6209A5F}" srcOrd="0" destOrd="0" presId="urn:microsoft.com/office/officeart/2009/3/layout/StepUpProcess"/>
    <dgm:cxn modelId="{C11611E9-CD47-4545-A012-48F39C8D61FD}" type="presParOf" srcId="{D5527C8D-115B-4228-9E24-C660ABF8ECAB}" destId="{95614BCA-BB00-48C4-9A23-DBE3F036740C}" srcOrd="1" destOrd="0" presId="urn:microsoft.com/office/officeart/2009/3/layout/StepUpProcess"/>
    <dgm:cxn modelId="{4F95F3BC-5060-4275-9990-EE5907E4C045}" type="presParOf" srcId="{D5527C8D-115B-4228-9E24-C660ABF8ECAB}" destId="{30B6595F-423D-4DC5-A634-6610AE2CDD35}" srcOrd="2" destOrd="0" presId="urn:microsoft.com/office/officeart/2009/3/layout/StepUpProcess"/>
    <dgm:cxn modelId="{43CFB575-8F60-4E50-B206-C655EAD1CECF}" type="presParOf" srcId="{D95F60E2-2A82-4D96-A1FE-1444F9B9B8E2}" destId="{194C66CC-6BD8-43B8-89CF-472431BC3563}" srcOrd="3" destOrd="0" presId="urn:microsoft.com/office/officeart/2009/3/layout/StepUpProcess"/>
    <dgm:cxn modelId="{0E4AA491-5261-4156-BA50-7CB69CB3C209}" type="presParOf" srcId="{194C66CC-6BD8-43B8-89CF-472431BC3563}" destId="{6653D14C-F2CD-44F6-A79B-6D0E10413D20}" srcOrd="0" destOrd="0" presId="urn:microsoft.com/office/officeart/2009/3/layout/StepUpProcess"/>
    <dgm:cxn modelId="{7B25AC4A-D724-43C6-9DD4-17636DCC6BCE}" type="presParOf" srcId="{D95F60E2-2A82-4D96-A1FE-1444F9B9B8E2}" destId="{40E83689-DC59-4E1B-BFB8-84F26AE644BE}" srcOrd="4" destOrd="0" presId="urn:microsoft.com/office/officeart/2009/3/layout/StepUpProcess"/>
    <dgm:cxn modelId="{3E1900AD-D36D-4720-BB64-315CDDFAEA4A}" type="presParOf" srcId="{40E83689-DC59-4E1B-BFB8-84F26AE644BE}" destId="{58B882CB-95C5-4F51-81D7-38B8F6E2D4CB}" srcOrd="0" destOrd="0" presId="urn:microsoft.com/office/officeart/2009/3/layout/StepUpProcess"/>
    <dgm:cxn modelId="{E952FF3C-E34E-49F3-A569-9023F92140A6}" type="presParOf" srcId="{40E83689-DC59-4E1B-BFB8-84F26AE644BE}" destId="{985E9044-3F0B-46E5-A4CD-B33C7553A12F}"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5769434-FF90-423A-A444-864859D09317}" type="doc">
      <dgm:prSet loTypeId="urn:microsoft.com/office/officeart/2008/layout/VerticalAccentList" loCatId="list" qsTypeId="urn:microsoft.com/office/officeart/2005/8/quickstyle/simple1" qsCatId="simple" csTypeId="urn:microsoft.com/office/officeart/2005/8/colors/colorful2" csCatId="colorful" phldr="1"/>
      <dgm:spPr/>
      <dgm:t>
        <a:bodyPr/>
        <a:lstStyle/>
        <a:p>
          <a:endParaRPr lang="es-MX"/>
        </a:p>
      </dgm:t>
    </dgm:pt>
    <dgm:pt modelId="{02CAE3E5-FAC3-476A-AA4A-F431048A848C}">
      <dgm:prSet phldrT="[Texto]"/>
      <dgm:spPr/>
      <dgm:t>
        <a:bodyPr/>
        <a:lstStyle/>
        <a:p>
          <a:r>
            <a:rPr lang="es-ES" dirty="0"/>
            <a:t>Recuperar el patrimonio cultural en extinción. Se </a:t>
          </a:r>
          <a:r>
            <a:rPr lang="es-ES" dirty="0" smtClean="0"/>
            <a:t>debe </a:t>
          </a:r>
          <a:r>
            <a:rPr lang="es-ES" dirty="0"/>
            <a:t>redimensionar el mundo rural mas allá de la producción, dándole una importancia mayor a la tradición, al folklore, a la cultura viva, la cotidianidad de los pueblos del mundo </a:t>
          </a:r>
          <a:r>
            <a:rPr lang="es-ES" dirty="0" smtClean="0"/>
            <a:t>rural, con </a:t>
          </a:r>
          <a:r>
            <a:rPr lang="es-ES" dirty="0"/>
            <a:t>todo lo que ello </a:t>
          </a:r>
          <a:r>
            <a:rPr lang="es-ES" dirty="0" smtClean="0"/>
            <a:t>implica </a:t>
          </a:r>
          <a:r>
            <a:rPr lang="es-ES" dirty="0"/>
            <a:t>(</a:t>
          </a:r>
          <a:r>
            <a:rPr lang="es-ES" dirty="0" err="1"/>
            <a:t>Dachary</a:t>
          </a:r>
          <a:r>
            <a:rPr lang="es-ES" dirty="0"/>
            <a:t> </a:t>
          </a:r>
          <a:r>
            <a:rPr lang="es-ES" i="1" dirty="0" smtClean="0"/>
            <a:t>et. al., </a:t>
          </a:r>
          <a:r>
            <a:rPr lang="es-ES" dirty="0"/>
            <a:t>2005: </a:t>
          </a:r>
          <a:r>
            <a:rPr lang="es-ES" i="1" dirty="0"/>
            <a:t>40 en </a:t>
          </a:r>
          <a:r>
            <a:rPr lang="es-ES" dirty="0"/>
            <a:t>33 en Osorio, 2013).</a:t>
          </a:r>
          <a:r>
            <a:rPr lang="es-ES_tradnl" dirty="0"/>
            <a:t> </a:t>
          </a:r>
          <a:endParaRPr lang="es-MX" dirty="0"/>
        </a:p>
      </dgm:t>
    </dgm:pt>
    <dgm:pt modelId="{DF34BEAA-FAFA-4390-987A-96828E1E2EAA}" type="parTrans" cxnId="{9FAEB4A7-BBFD-482A-8268-BF30F0F592E7}">
      <dgm:prSet/>
      <dgm:spPr/>
      <dgm:t>
        <a:bodyPr/>
        <a:lstStyle/>
        <a:p>
          <a:endParaRPr lang="es-MX"/>
        </a:p>
      </dgm:t>
    </dgm:pt>
    <dgm:pt modelId="{5B5431E9-D5BD-43AC-AE5F-69DC581FBE42}" type="sibTrans" cxnId="{9FAEB4A7-BBFD-482A-8268-BF30F0F592E7}">
      <dgm:prSet/>
      <dgm:spPr/>
      <dgm:t>
        <a:bodyPr/>
        <a:lstStyle/>
        <a:p>
          <a:endParaRPr lang="es-MX"/>
        </a:p>
      </dgm:t>
    </dgm:pt>
    <dgm:pt modelId="{FB37FFC8-A3F8-41EB-B9A2-51870C2D867E}">
      <dgm:prSet phldrT="[Texto]"/>
      <dgm:spPr/>
      <dgm:t>
        <a:bodyPr/>
        <a:lstStyle/>
        <a:p>
          <a:r>
            <a:rPr lang="es-MX" dirty="0"/>
            <a:t>Cabe resaltar…</a:t>
          </a:r>
        </a:p>
      </dgm:t>
    </dgm:pt>
    <dgm:pt modelId="{44233191-3043-4858-9757-4028C3024F20}" type="parTrans" cxnId="{8A1D85AD-DFEF-4436-B5EB-D0CC8A20E6D0}">
      <dgm:prSet/>
      <dgm:spPr/>
      <dgm:t>
        <a:bodyPr/>
        <a:lstStyle/>
        <a:p>
          <a:endParaRPr lang="es-MX"/>
        </a:p>
      </dgm:t>
    </dgm:pt>
    <dgm:pt modelId="{E94538A8-9AEE-4079-8270-7E8EDA0BCF37}" type="sibTrans" cxnId="{8A1D85AD-DFEF-4436-B5EB-D0CC8A20E6D0}">
      <dgm:prSet/>
      <dgm:spPr/>
      <dgm:t>
        <a:bodyPr/>
        <a:lstStyle/>
        <a:p>
          <a:endParaRPr lang="es-MX"/>
        </a:p>
      </dgm:t>
    </dgm:pt>
    <dgm:pt modelId="{44CDB345-E308-4D17-BDDC-70CD8E62C403}">
      <dgm:prSet phldrT="[Texto]"/>
      <dgm:spPr/>
      <dgm:t>
        <a:bodyPr/>
        <a:lstStyle/>
        <a:p>
          <a:r>
            <a:rPr lang="es-ES" dirty="0"/>
            <a:t>Sin grandes inversiones o requerimientos, el turismo rural puede ser establecido en áreas rurales en donde los productos turísticos pueden ser principalmente la propia naturaleza (bosques, ríos selvas </a:t>
          </a:r>
          <a:r>
            <a:rPr lang="es-ES" dirty="0" err="1"/>
            <a:t>etc</a:t>
          </a:r>
          <a:r>
            <a:rPr lang="es-ES" dirty="0"/>
            <a:t>) ( Hernández, </a:t>
          </a:r>
          <a:r>
            <a:rPr lang="es-ES" dirty="0" smtClean="0"/>
            <a:t>2005 </a:t>
          </a:r>
          <a:r>
            <a:rPr lang="es-ES" dirty="0"/>
            <a:t>en Osorio, 2013) </a:t>
          </a:r>
          <a:r>
            <a:rPr lang="es-ES" dirty="0" smtClean="0"/>
            <a:t>.</a:t>
          </a:r>
          <a:endParaRPr lang="es-MX" dirty="0"/>
        </a:p>
      </dgm:t>
    </dgm:pt>
    <dgm:pt modelId="{9A86D1AE-7BB7-425B-85B8-9FB11CADA707}" type="parTrans" cxnId="{77DEEDD5-23B0-448F-9F06-4BE552A1CB81}">
      <dgm:prSet/>
      <dgm:spPr/>
      <dgm:t>
        <a:bodyPr/>
        <a:lstStyle/>
        <a:p>
          <a:endParaRPr lang="es-MX"/>
        </a:p>
      </dgm:t>
    </dgm:pt>
    <dgm:pt modelId="{C307781B-5178-4E5D-B396-45B1953A5D85}" type="sibTrans" cxnId="{77DEEDD5-23B0-448F-9F06-4BE552A1CB81}">
      <dgm:prSet/>
      <dgm:spPr/>
      <dgm:t>
        <a:bodyPr/>
        <a:lstStyle/>
        <a:p>
          <a:endParaRPr lang="es-MX"/>
        </a:p>
      </dgm:t>
    </dgm:pt>
    <dgm:pt modelId="{3A4135E6-3BE9-4BDB-BA9F-7599F050B93E}">
      <dgm:prSet phldrT="[Texto]"/>
      <dgm:spPr/>
      <dgm:t>
        <a:bodyPr/>
        <a:lstStyle/>
        <a:p>
          <a:r>
            <a:rPr lang="es-MX" dirty="0"/>
            <a:t>Además…</a:t>
          </a:r>
        </a:p>
      </dgm:t>
    </dgm:pt>
    <dgm:pt modelId="{E966F3B0-FBA0-4C97-831B-2981A7D5DE02}" type="parTrans" cxnId="{548C394F-B7DD-444C-9BA8-60F615442F5E}">
      <dgm:prSet/>
      <dgm:spPr/>
      <dgm:t>
        <a:bodyPr/>
        <a:lstStyle/>
        <a:p>
          <a:endParaRPr lang="es-MX"/>
        </a:p>
      </dgm:t>
    </dgm:pt>
    <dgm:pt modelId="{35BA4B9D-90FD-48CF-883D-23CA413B90AE}" type="sibTrans" cxnId="{548C394F-B7DD-444C-9BA8-60F615442F5E}">
      <dgm:prSet/>
      <dgm:spPr/>
      <dgm:t>
        <a:bodyPr/>
        <a:lstStyle/>
        <a:p>
          <a:endParaRPr lang="es-MX"/>
        </a:p>
      </dgm:t>
    </dgm:pt>
    <dgm:pt modelId="{2B77099A-6EA3-4F11-AF58-8FBA5EB91811}">
      <dgm:prSet phldrT="[Texto]"/>
      <dgm:spPr/>
      <dgm:t>
        <a:bodyPr/>
        <a:lstStyle/>
        <a:p>
          <a:r>
            <a:rPr lang="es-ES" dirty="0"/>
            <a:t>A pesar de estar enclavado en una zona rural un centro de esquí, o un típico </a:t>
          </a:r>
          <a:r>
            <a:rPr lang="es-ES" i="1" dirty="0"/>
            <a:t>resort </a:t>
          </a:r>
          <a:r>
            <a:rPr lang="es-ES" i="1" dirty="0" err="1"/>
            <a:t>all</a:t>
          </a:r>
          <a:r>
            <a:rPr lang="es-ES" i="1" dirty="0"/>
            <a:t> inclusive</a:t>
          </a:r>
          <a:r>
            <a:rPr lang="es-ES" dirty="0"/>
            <a:t>, no son turismo rural. Es que el concepto requiere de la interacción de los visitantes con la </a:t>
          </a:r>
          <a:r>
            <a:rPr lang="es-ES" dirty="0" smtClean="0"/>
            <a:t>población </a:t>
          </a:r>
          <a:r>
            <a:rPr lang="es-ES" dirty="0"/>
            <a:t>(Barrera, </a:t>
          </a:r>
          <a:r>
            <a:rPr lang="es-ES" dirty="0" smtClean="0"/>
            <a:t>2005 </a:t>
          </a:r>
          <a:r>
            <a:rPr lang="es-ES" dirty="0"/>
            <a:t>en Osorio, 2013). </a:t>
          </a:r>
          <a:endParaRPr lang="es-MX" dirty="0"/>
        </a:p>
      </dgm:t>
    </dgm:pt>
    <dgm:pt modelId="{B3037A91-F45A-419C-A96E-3FFCCDA31D2D}" type="parTrans" cxnId="{DF179EA8-659E-4190-B0B4-6E9BE0F16027}">
      <dgm:prSet/>
      <dgm:spPr/>
      <dgm:t>
        <a:bodyPr/>
        <a:lstStyle/>
        <a:p>
          <a:endParaRPr lang="es-MX"/>
        </a:p>
      </dgm:t>
    </dgm:pt>
    <dgm:pt modelId="{0ABA11F2-6B35-4E7A-AB5B-35CCCB39F60F}" type="sibTrans" cxnId="{DF179EA8-659E-4190-B0B4-6E9BE0F16027}">
      <dgm:prSet/>
      <dgm:spPr/>
      <dgm:t>
        <a:bodyPr/>
        <a:lstStyle/>
        <a:p>
          <a:endParaRPr lang="es-MX"/>
        </a:p>
      </dgm:t>
    </dgm:pt>
    <dgm:pt modelId="{DFB54298-C205-44EF-A53C-94499F3DC6BF}">
      <dgm:prSet phldrT="[Texto]"/>
      <dgm:spPr/>
      <dgm:t>
        <a:bodyPr/>
        <a:lstStyle/>
        <a:p>
          <a:r>
            <a:rPr lang="es-MX" dirty="0"/>
            <a:t>Su objetivo es…</a:t>
          </a:r>
        </a:p>
      </dgm:t>
    </dgm:pt>
    <dgm:pt modelId="{B68A8511-0A89-4F13-AE30-9EE03E8101E8}" type="sibTrans" cxnId="{31B6DA9A-9174-4BD5-8EE4-48FF7AEC5831}">
      <dgm:prSet/>
      <dgm:spPr/>
      <dgm:t>
        <a:bodyPr/>
        <a:lstStyle/>
        <a:p>
          <a:endParaRPr lang="es-MX"/>
        </a:p>
      </dgm:t>
    </dgm:pt>
    <dgm:pt modelId="{89BA3811-E61B-4131-9834-00A0BBAF6FF5}" type="parTrans" cxnId="{31B6DA9A-9174-4BD5-8EE4-48FF7AEC5831}">
      <dgm:prSet/>
      <dgm:spPr/>
      <dgm:t>
        <a:bodyPr/>
        <a:lstStyle/>
        <a:p>
          <a:endParaRPr lang="es-MX"/>
        </a:p>
      </dgm:t>
    </dgm:pt>
    <dgm:pt modelId="{B25CD948-C3FB-4C29-BC40-42703C8C9C03}" type="pres">
      <dgm:prSet presAssocID="{25769434-FF90-423A-A444-864859D09317}" presName="Name0" presStyleCnt="0">
        <dgm:presLayoutVars>
          <dgm:chMax/>
          <dgm:chPref/>
          <dgm:dir/>
        </dgm:presLayoutVars>
      </dgm:prSet>
      <dgm:spPr/>
      <dgm:t>
        <a:bodyPr/>
        <a:lstStyle/>
        <a:p>
          <a:endParaRPr lang="es-ES"/>
        </a:p>
      </dgm:t>
    </dgm:pt>
    <dgm:pt modelId="{D1EAD409-D546-479D-92BD-703AB064BAAF}" type="pres">
      <dgm:prSet presAssocID="{DFB54298-C205-44EF-A53C-94499F3DC6BF}" presName="parenttextcomposite" presStyleCnt="0"/>
      <dgm:spPr/>
    </dgm:pt>
    <dgm:pt modelId="{9E12C8C8-6A20-4DFC-95C4-11F0FB4F63F9}" type="pres">
      <dgm:prSet presAssocID="{DFB54298-C205-44EF-A53C-94499F3DC6BF}" presName="parenttext" presStyleLbl="revTx" presStyleIdx="0" presStyleCnt="3">
        <dgm:presLayoutVars>
          <dgm:chMax/>
          <dgm:chPref val="2"/>
          <dgm:bulletEnabled val="1"/>
        </dgm:presLayoutVars>
      </dgm:prSet>
      <dgm:spPr/>
      <dgm:t>
        <a:bodyPr/>
        <a:lstStyle/>
        <a:p>
          <a:endParaRPr lang="es-ES"/>
        </a:p>
      </dgm:t>
    </dgm:pt>
    <dgm:pt modelId="{3C361C18-C1D1-4EB9-9FA0-2D37B4599A8E}" type="pres">
      <dgm:prSet presAssocID="{DFB54298-C205-44EF-A53C-94499F3DC6BF}" presName="composite" presStyleCnt="0"/>
      <dgm:spPr/>
    </dgm:pt>
    <dgm:pt modelId="{8B22A899-B526-4365-AB04-7B2DAB111061}" type="pres">
      <dgm:prSet presAssocID="{DFB54298-C205-44EF-A53C-94499F3DC6BF}" presName="chevron1" presStyleLbl="alignNode1" presStyleIdx="0" presStyleCnt="21"/>
      <dgm:spPr/>
    </dgm:pt>
    <dgm:pt modelId="{690163CD-5234-4237-8B8B-3585609D24F5}" type="pres">
      <dgm:prSet presAssocID="{DFB54298-C205-44EF-A53C-94499F3DC6BF}" presName="chevron2" presStyleLbl="alignNode1" presStyleIdx="1" presStyleCnt="21"/>
      <dgm:spPr/>
    </dgm:pt>
    <dgm:pt modelId="{A679601E-7ED1-41E2-8DBA-65A06E67F123}" type="pres">
      <dgm:prSet presAssocID="{DFB54298-C205-44EF-A53C-94499F3DC6BF}" presName="chevron3" presStyleLbl="alignNode1" presStyleIdx="2" presStyleCnt="21"/>
      <dgm:spPr/>
    </dgm:pt>
    <dgm:pt modelId="{E64F3E99-4ADF-45E7-A148-A6C230EC576A}" type="pres">
      <dgm:prSet presAssocID="{DFB54298-C205-44EF-A53C-94499F3DC6BF}" presName="chevron4" presStyleLbl="alignNode1" presStyleIdx="3" presStyleCnt="21"/>
      <dgm:spPr/>
    </dgm:pt>
    <dgm:pt modelId="{B34B6FE8-C2A5-4EBA-A331-96076AD95266}" type="pres">
      <dgm:prSet presAssocID="{DFB54298-C205-44EF-A53C-94499F3DC6BF}" presName="chevron5" presStyleLbl="alignNode1" presStyleIdx="4" presStyleCnt="21"/>
      <dgm:spPr/>
    </dgm:pt>
    <dgm:pt modelId="{8787D094-E25C-4756-805F-A70DF4A3A654}" type="pres">
      <dgm:prSet presAssocID="{DFB54298-C205-44EF-A53C-94499F3DC6BF}" presName="chevron6" presStyleLbl="alignNode1" presStyleIdx="5" presStyleCnt="21"/>
      <dgm:spPr/>
    </dgm:pt>
    <dgm:pt modelId="{667A213C-CACB-44FF-A2A7-B09956AD45D6}" type="pres">
      <dgm:prSet presAssocID="{DFB54298-C205-44EF-A53C-94499F3DC6BF}" presName="chevron7" presStyleLbl="alignNode1" presStyleIdx="6" presStyleCnt="21"/>
      <dgm:spPr/>
    </dgm:pt>
    <dgm:pt modelId="{47CD77BB-A93C-4AF0-B8FD-53A4A10D6A00}" type="pres">
      <dgm:prSet presAssocID="{DFB54298-C205-44EF-A53C-94499F3DC6BF}" presName="childtext" presStyleLbl="solidFgAcc1" presStyleIdx="0" presStyleCnt="3">
        <dgm:presLayoutVars>
          <dgm:chMax/>
          <dgm:chPref val="0"/>
          <dgm:bulletEnabled val="1"/>
        </dgm:presLayoutVars>
      </dgm:prSet>
      <dgm:spPr/>
      <dgm:t>
        <a:bodyPr/>
        <a:lstStyle/>
        <a:p>
          <a:endParaRPr lang="es-ES"/>
        </a:p>
      </dgm:t>
    </dgm:pt>
    <dgm:pt modelId="{303045FC-6A23-4137-BFAD-EF8F6383DC85}" type="pres">
      <dgm:prSet presAssocID="{B68A8511-0A89-4F13-AE30-9EE03E8101E8}" presName="sibTrans" presStyleCnt="0"/>
      <dgm:spPr/>
    </dgm:pt>
    <dgm:pt modelId="{839CF9BD-15C4-4F9C-923A-267DC1F0995D}" type="pres">
      <dgm:prSet presAssocID="{FB37FFC8-A3F8-41EB-B9A2-51870C2D867E}" presName="parenttextcomposite" presStyleCnt="0"/>
      <dgm:spPr/>
    </dgm:pt>
    <dgm:pt modelId="{B38CA133-647B-47DE-8AC3-648D60828AF5}" type="pres">
      <dgm:prSet presAssocID="{FB37FFC8-A3F8-41EB-B9A2-51870C2D867E}" presName="parenttext" presStyleLbl="revTx" presStyleIdx="1" presStyleCnt="3">
        <dgm:presLayoutVars>
          <dgm:chMax/>
          <dgm:chPref val="2"/>
          <dgm:bulletEnabled val="1"/>
        </dgm:presLayoutVars>
      </dgm:prSet>
      <dgm:spPr/>
      <dgm:t>
        <a:bodyPr/>
        <a:lstStyle/>
        <a:p>
          <a:endParaRPr lang="es-ES"/>
        </a:p>
      </dgm:t>
    </dgm:pt>
    <dgm:pt modelId="{8164CBA8-FC7E-4332-AB9B-7DA87D4A8239}" type="pres">
      <dgm:prSet presAssocID="{FB37FFC8-A3F8-41EB-B9A2-51870C2D867E}" presName="composite" presStyleCnt="0"/>
      <dgm:spPr/>
    </dgm:pt>
    <dgm:pt modelId="{2C59A144-B49F-4267-8825-F05DFB707738}" type="pres">
      <dgm:prSet presAssocID="{FB37FFC8-A3F8-41EB-B9A2-51870C2D867E}" presName="chevron1" presStyleLbl="alignNode1" presStyleIdx="7" presStyleCnt="21"/>
      <dgm:spPr/>
    </dgm:pt>
    <dgm:pt modelId="{82DBE073-259C-4410-A54A-353047C10F2C}" type="pres">
      <dgm:prSet presAssocID="{FB37FFC8-A3F8-41EB-B9A2-51870C2D867E}" presName="chevron2" presStyleLbl="alignNode1" presStyleIdx="8" presStyleCnt="21"/>
      <dgm:spPr/>
    </dgm:pt>
    <dgm:pt modelId="{5B060C84-5E38-4B35-9582-77744D40C2F8}" type="pres">
      <dgm:prSet presAssocID="{FB37FFC8-A3F8-41EB-B9A2-51870C2D867E}" presName="chevron3" presStyleLbl="alignNode1" presStyleIdx="9" presStyleCnt="21"/>
      <dgm:spPr/>
    </dgm:pt>
    <dgm:pt modelId="{21C32C04-F307-433C-BFCB-A15245EE8295}" type="pres">
      <dgm:prSet presAssocID="{FB37FFC8-A3F8-41EB-B9A2-51870C2D867E}" presName="chevron4" presStyleLbl="alignNode1" presStyleIdx="10" presStyleCnt="21"/>
      <dgm:spPr/>
    </dgm:pt>
    <dgm:pt modelId="{5FBA80E9-2656-4EF8-927A-F2B1709F7519}" type="pres">
      <dgm:prSet presAssocID="{FB37FFC8-A3F8-41EB-B9A2-51870C2D867E}" presName="chevron5" presStyleLbl="alignNode1" presStyleIdx="11" presStyleCnt="21"/>
      <dgm:spPr/>
    </dgm:pt>
    <dgm:pt modelId="{4A3FC87E-F472-4B1D-BFB8-2F1E5878C609}" type="pres">
      <dgm:prSet presAssocID="{FB37FFC8-A3F8-41EB-B9A2-51870C2D867E}" presName="chevron6" presStyleLbl="alignNode1" presStyleIdx="12" presStyleCnt="21"/>
      <dgm:spPr/>
    </dgm:pt>
    <dgm:pt modelId="{6DF552E4-8A7F-4A14-BE53-E4C2CAFEF47D}" type="pres">
      <dgm:prSet presAssocID="{FB37FFC8-A3F8-41EB-B9A2-51870C2D867E}" presName="chevron7" presStyleLbl="alignNode1" presStyleIdx="13" presStyleCnt="21"/>
      <dgm:spPr/>
    </dgm:pt>
    <dgm:pt modelId="{C3641C4C-8837-42D3-BDF1-BA0A47B0D80E}" type="pres">
      <dgm:prSet presAssocID="{FB37FFC8-A3F8-41EB-B9A2-51870C2D867E}" presName="childtext" presStyleLbl="solidFgAcc1" presStyleIdx="1" presStyleCnt="3">
        <dgm:presLayoutVars>
          <dgm:chMax/>
          <dgm:chPref val="0"/>
          <dgm:bulletEnabled val="1"/>
        </dgm:presLayoutVars>
      </dgm:prSet>
      <dgm:spPr/>
      <dgm:t>
        <a:bodyPr/>
        <a:lstStyle/>
        <a:p>
          <a:endParaRPr lang="es-ES"/>
        </a:p>
      </dgm:t>
    </dgm:pt>
    <dgm:pt modelId="{09A5A3B2-0407-4E4D-AEF2-1D18ED796021}" type="pres">
      <dgm:prSet presAssocID="{E94538A8-9AEE-4079-8270-7E8EDA0BCF37}" presName="sibTrans" presStyleCnt="0"/>
      <dgm:spPr/>
    </dgm:pt>
    <dgm:pt modelId="{58247E5B-A1E5-494B-AE5A-D5005575B866}" type="pres">
      <dgm:prSet presAssocID="{3A4135E6-3BE9-4BDB-BA9F-7599F050B93E}" presName="parenttextcomposite" presStyleCnt="0"/>
      <dgm:spPr/>
    </dgm:pt>
    <dgm:pt modelId="{B6533BF6-7278-4B16-826D-1BB662E265B3}" type="pres">
      <dgm:prSet presAssocID="{3A4135E6-3BE9-4BDB-BA9F-7599F050B93E}" presName="parenttext" presStyleLbl="revTx" presStyleIdx="2" presStyleCnt="3">
        <dgm:presLayoutVars>
          <dgm:chMax/>
          <dgm:chPref val="2"/>
          <dgm:bulletEnabled val="1"/>
        </dgm:presLayoutVars>
      </dgm:prSet>
      <dgm:spPr/>
      <dgm:t>
        <a:bodyPr/>
        <a:lstStyle/>
        <a:p>
          <a:endParaRPr lang="es-ES"/>
        </a:p>
      </dgm:t>
    </dgm:pt>
    <dgm:pt modelId="{B1CF55FE-731B-4B58-B663-5905D80FFD25}" type="pres">
      <dgm:prSet presAssocID="{3A4135E6-3BE9-4BDB-BA9F-7599F050B93E}" presName="composite" presStyleCnt="0"/>
      <dgm:spPr/>
    </dgm:pt>
    <dgm:pt modelId="{4C66E5D4-664A-45B2-822A-61495F459282}" type="pres">
      <dgm:prSet presAssocID="{3A4135E6-3BE9-4BDB-BA9F-7599F050B93E}" presName="chevron1" presStyleLbl="alignNode1" presStyleIdx="14" presStyleCnt="21"/>
      <dgm:spPr/>
    </dgm:pt>
    <dgm:pt modelId="{F0FAF155-371B-467A-A6F7-18B9D6F34E3D}" type="pres">
      <dgm:prSet presAssocID="{3A4135E6-3BE9-4BDB-BA9F-7599F050B93E}" presName="chevron2" presStyleLbl="alignNode1" presStyleIdx="15" presStyleCnt="21"/>
      <dgm:spPr/>
    </dgm:pt>
    <dgm:pt modelId="{901F7BB2-D9DB-4791-98D8-CDB1AB3CE011}" type="pres">
      <dgm:prSet presAssocID="{3A4135E6-3BE9-4BDB-BA9F-7599F050B93E}" presName="chevron3" presStyleLbl="alignNode1" presStyleIdx="16" presStyleCnt="21"/>
      <dgm:spPr/>
    </dgm:pt>
    <dgm:pt modelId="{11649840-ECE4-4014-B0B2-01C735F7287F}" type="pres">
      <dgm:prSet presAssocID="{3A4135E6-3BE9-4BDB-BA9F-7599F050B93E}" presName="chevron4" presStyleLbl="alignNode1" presStyleIdx="17" presStyleCnt="21"/>
      <dgm:spPr/>
    </dgm:pt>
    <dgm:pt modelId="{3A3E8BAD-B6D6-4062-9EF5-2874BBE8EFBA}" type="pres">
      <dgm:prSet presAssocID="{3A4135E6-3BE9-4BDB-BA9F-7599F050B93E}" presName="chevron5" presStyleLbl="alignNode1" presStyleIdx="18" presStyleCnt="21"/>
      <dgm:spPr/>
    </dgm:pt>
    <dgm:pt modelId="{78ACD222-BAAB-4089-824A-6F8004D61611}" type="pres">
      <dgm:prSet presAssocID="{3A4135E6-3BE9-4BDB-BA9F-7599F050B93E}" presName="chevron6" presStyleLbl="alignNode1" presStyleIdx="19" presStyleCnt="21"/>
      <dgm:spPr/>
    </dgm:pt>
    <dgm:pt modelId="{C34B6075-8CC9-434C-A1E0-544E0B2D5D10}" type="pres">
      <dgm:prSet presAssocID="{3A4135E6-3BE9-4BDB-BA9F-7599F050B93E}" presName="chevron7" presStyleLbl="alignNode1" presStyleIdx="20" presStyleCnt="21"/>
      <dgm:spPr/>
    </dgm:pt>
    <dgm:pt modelId="{2F109BA1-F138-47BB-9EF6-E6E3282E5A16}" type="pres">
      <dgm:prSet presAssocID="{3A4135E6-3BE9-4BDB-BA9F-7599F050B93E}" presName="childtext" presStyleLbl="solidFgAcc1" presStyleIdx="2" presStyleCnt="3">
        <dgm:presLayoutVars>
          <dgm:chMax/>
          <dgm:chPref val="0"/>
          <dgm:bulletEnabled val="1"/>
        </dgm:presLayoutVars>
      </dgm:prSet>
      <dgm:spPr/>
      <dgm:t>
        <a:bodyPr/>
        <a:lstStyle/>
        <a:p>
          <a:endParaRPr lang="es-ES"/>
        </a:p>
      </dgm:t>
    </dgm:pt>
  </dgm:ptLst>
  <dgm:cxnLst>
    <dgm:cxn modelId="{589F29BB-107A-4955-91AC-D890C3413C53}" type="presOf" srcId="{25769434-FF90-423A-A444-864859D09317}" destId="{B25CD948-C3FB-4C29-BC40-42703C8C9C03}" srcOrd="0" destOrd="0" presId="urn:microsoft.com/office/officeart/2008/layout/VerticalAccentList"/>
    <dgm:cxn modelId="{77DEEDD5-23B0-448F-9F06-4BE552A1CB81}" srcId="{FB37FFC8-A3F8-41EB-B9A2-51870C2D867E}" destId="{44CDB345-E308-4D17-BDDC-70CD8E62C403}" srcOrd="0" destOrd="0" parTransId="{9A86D1AE-7BB7-425B-85B8-9FB11CADA707}" sibTransId="{C307781B-5178-4E5D-B396-45B1953A5D85}"/>
    <dgm:cxn modelId="{548C394F-B7DD-444C-9BA8-60F615442F5E}" srcId="{25769434-FF90-423A-A444-864859D09317}" destId="{3A4135E6-3BE9-4BDB-BA9F-7599F050B93E}" srcOrd="2" destOrd="0" parTransId="{E966F3B0-FBA0-4C97-831B-2981A7D5DE02}" sibTransId="{35BA4B9D-90FD-48CF-883D-23CA413B90AE}"/>
    <dgm:cxn modelId="{DF179EA8-659E-4190-B0B4-6E9BE0F16027}" srcId="{3A4135E6-3BE9-4BDB-BA9F-7599F050B93E}" destId="{2B77099A-6EA3-4F11-AF58-8FBA5EB91811}" srcOrd="0" destOrd="0" parTransId="{B3037A91-F45A-419C-A96E-3FFCCDA31D2D}" sibTransId="{0ABA11F2-6B35-4E7A-AB5B-35CCCB39F60F}"/>
    <dgm:cxn modelId="{8066659E-57EF-414C-BAF8-A890F163EEB0}" type="presOf" srcId="{2B77099A-6EA3-4F11-AF58-8FBA5EB91811}" destId="{2F109BA1-F138-47BB-9EF6-E6E3282E5A16}" srcOrd="0" destOrd="0" presId="urn:microsoft.com/office/officeart/2008/layout/VerticalAccentList"/>
    <dgm:cxn modelId="{1BBC118C-083A-4D7D-8C62-695975CC8DD6}" type="presOf" srcId="{44CDB345-E308-4D17-BDDC-70CD8E62C403}" destId="{C3641C4C-8837-42D3-BDF1-BA0A47B0D80E}" srcOrd="0" destOrd="0" presId="urn:microsoft.com/office/officeart/2008/layout/VerticalAccentList"/>
    <dgm:cxn modelId="{A2DCBA4A-10A6-47D2-9F11-6F85E5B8DB6C}" type="presOf" srcId="{FB37FFC8-A3F8-41EB-B9A2-51870C2D867E}" destId="{B38CA133-647B-47DE-8AC3-648D60828AF5}" srcOrd="0" destOrd="0" presId="urn:microsoft.com/office/officeart/2008/layout/VerticalAccentList"/>
    <dgm:cxn modelId="{9FAEB4A7-BBFD-482A-8268-BF30F0F592E7}" srcId="{DFB54298-C205-44EF-A53C-94499F3DC6BF}" destId="{02CAE3E5-FAC3-476A-AA4A-F431048A848C}" srcOrd="0" destOrd="0" parTransId="{DF34BEAA-FAFA-4390-987A-96828E1E2EAA}" sibTransId="{5B5431E9-D5BD-43AC-AE5F-69DC581FBE42}"/>
    <dgm:cxn modelId="{078F568B-6ED7-4FA2-8469-86D2ACC13F6B}" type="presOf" srcId="{02CAE3E5-FAC3-476A-AA4A-F431048A848C}" destId="{47CD77BB-A93C-4AF0-B8FD-53A4A10D6A00}" srcOrd="0" destOrd="0" presId="urn:microsoft.com/office/officeart/2008/layout/VerticalAccentList"/>
    <dgm:cxn modelId="{A8359EBF-284C-47A7-9D7D-BA0484EF985A}" type="presOf" srcId="{DFB54298-C205-44EF-A53C-94499F3DC6BF}" destId="{9E12C8C8-6A20-4DFC-95C4-11F0FB4F63F9}" srcOrd="0" destOrd="0" presId="urn:microsoft.com/office/officeart/2008/layout/VerticalAccentList"/>
    <dgm:cxn modelId="{31B6DA9A-9174-4BD5-8EE4-48FF7AEC5831}" srcId="{25769434-FF90-423A-A444-864859D09317}" destId="{DFB54298-C205-44EF-A53C-94499F3DC6BF}" srcOrd="0" destOrd="0" parTransId="{89BA3811-E61B-4131-9834-00A0BBAF6FF5}" sibTransId="{B68A8511-0A89-4F13-AE30-9EE03E8101E8}"/>
    <dgm:cxn modelId="{8A1D85AD-DFEF-4436-B5EB-D0CC8A20E6D0}" srcId="{25769434-FF90-423A-A444-864859D09317}" destId="{FB37FFC8-A3F8-41EB-B9A2-51870C2D867E}" srcOrd="1" destOrd="0" parTransId="{44233191-3043-4858-9757-4028C3024F20}" sibTransId="{E94538A8-9AEE-4079-8270-7E8EDA0BCF37}"/>
    <dgm:cxn modelId="{B75E0C57-EBB5-4D38-89F1-54153920440C}" type="presOf" srcId="{3A4135E6-3BE9-4BDB-BA9F-7599F050B93E}" destId="{B6533BF6-7278-4B16-826D-1BB662E265B3}" srcOrd="0" destOrd="0" presId="urn:microsoft.com/office/officeart/2008/layout/VerticalAccentList"/>
    <dgm:cxn modelId="{50C0FB02-F50F-489E-8813-9715FEA44A92}" type="presParOf" srcId="{B25CD948-C3FB-4C29-BC40-42703C8C9C03}" destId="{D1EAD409-D546-479D-92BD-703AB064BAAF}" srcOrd="0" destOrd="0" presId="urn:microsoft.com/office/officeart/2008/layout/VerticalAccentList"/>
    <dgm:cxn modelId="{C9AEEB5E-764A-47A9-AB7B-4C9B20D71C0F}" type="presParOf" srcId="{D1EAD409-D546-479D-92BD-703AB064BAAF}" destId="{9E12C8C8-6A20-4DFC-95C4-11F0FB4F63F9}" srcOrd="0" destOrd="0" presId="urn:microsoft.com/office/officeart/2008/layout/VerticalAccentList"/>
    <dgm:cxn modelId="{A9261D40-EA3C-4FDB-B95D-8A0792F263F4}" type="presParOf" srcId="{B25CD948-C3FB-4C29-BC40-42703C8C9C03}" destId="{3C361C18-C1D1-4EB9-9FA0-2D37B4599A8E}" srcOrd="1" destOrd="0" presId="urn:microsoft.com/office/officeart/2008/layout/VerticalAccentList"/>
    <dgm:cxn modelId="{8CE1FA03-7288-4A3E-AC73-A4654D4756EA}" type="presParOf" srcId="{3C361C18-C1D1-4EB9-9FA0-2D37B4599A8E}" destId="{8B22A899-B526-4365-AB04-7B2DAB111061}" srcOrd="0" destOrd="0" presId="urn:microsoft.com/office/officeart/2008/layout/VerticalAccentList"/>
    <dgm:cxn modelId="{8B0B2490-C46A-4E6A-A5F9-06A4C9FA8DED}" type="presParOf" srcId="{3C361C18-C1D1-4EB9-9FA0-2D37B4599A8E}" destId="{690163CD-5234-4237-8B8B-3585609D24F5}" srcOrd="1" destOrd="0" presId="urn:microsoft.com/office/officeart/2008/layout/VerticalAccentList"/>
    <dgm:cxn modelId="{883BC61C-9C7E-414C-B183-4556842B4F43}" type="presParOf" srcId="{3C361C18-C1D1-4EB9-9FA0-2D37B4599A8E}" destId="{A679601E-7ED1-41E2-8DBA-65A06E67F123}" srcOrd="2" destOrd="0" presId="urn:microsoft.com/office/officeart/2008/layout/VerticalAccentList"/>
    <dgm:cxn modelId="{8D30CBFE-9AC3-4A57-A2A0-2816655B87D6}" type="presParOf" srcId="{3C361C18-C1D1-4EB9-9FA0-2D37B4599A8E}" destId="{E64F3E99-4ADF-45E7-A148-A6C230EC576A}" srcOrd="3" destOrd="0" presId="urn:microsoft.com/office/officeart/2008/layout/VerticalAccentList"/>
    <dgm:cxn modelId="{7CE6D588-B7B0-46E1-8A4C-F04001A6B464}" type="presParOf" srcId="{3C361C18-C1D1-4EB9-9FA0-2D37B4599A8E}" destId="{B34B6FE8-C2A5-4EBA-A331-96076AD95266}" srcOrd="4" destOrd="0" presId="urn:microsoft.com/office/officeart/2008/layout/VerticalAccentList"/>
    <dgm:cxn modelId="{33D6A6B3-2BCE-4463-A940-D7AC7225FBF1}" type="presParOf" srcId="{3C361C18-C1D1-4EB9-9FA0-2D37B4599A8E}" destId="{8787D094-E25C-4756-805F-A70DF4A3A654}" srcOrd="5" destOrd="0" presId="urn:microsoft.com/office/officeart/2008/layout/VerticalAccentList"/>
    <dgm:cxn modelId="{FA6E4BFB-A402-4C48-BD91-669ECC35B117}" type="presParOf" srcId="{3C361C18-C1D1-4EB9-9FA0-2D37B4599A8E}" destId="{667A213C-CACB-44FF-A2A7-B09956AD45D6}" srcOrd="6" destOrd="0" presId="urn:microsoft.com/office/officeart/2008/layout/VerticalAccentList"/>
    <dgm:cxn modelId="{4D201C51-F316-4815-AA81-70EC8A7614C3}" type="presParOf" srcId="{3C361C18-C1D1-4EB9-9FA0-2D37B4599A8E}" destId="{47CD77BB-A93C-4AF0-B8FD-53A4A10D6A00}" srcOrd="7" destOrd="0" presId="urn:microsoft.com/office/officeart/2008/layout/VerticalAccentList"/>
    <dgm:cxn modelId="{E8EBD6AF-24AA-4B60-979F-A64978F355D5}" type="presParOf" srcId="{B25CD948-C3FB-4C29-BC40-42703C8C9C03}" destId="{303045FC-6A23-4137-BFAD-EF8F6383DC85}" srcOrd="2" destOrd="0" presId="urn:microsoft.com/office/officeart/2008/layout/VerticalAccentList"/>
    <dgm:cxn modelId="{37A849BC-6EC7-4BE6-9ECC-8D864547E7C6}" type="presParOf" srcId="{B25CD948-C3FB-4C29-BC40-42703C8C9C03}" destId="{839CF9BD-15C4-4F9C-923A-267DC1F0995D}" srcOrd="3" destOrd="0" presId="urn:microsoft.com/office/officeart/2008/layout/VerticalAccentList"/>
    <dgm:cxn modelId="{D56FF69D-159E-4497-BE52-B906B1415D4F}" type="presParOf" srcId="{839CF9BD-15C4-4F9C-923A-267DC1F0995D}" destId="{B38CA133-647B-47DE-8AC3-648D60828AF5}" srcOrd="0" destOrd="0" presId="urn:microsoft.com/office/officeart/2008/layout/VerticalAccentList"/>
    <dgm:cxn modelId="{C2838590-F943-4DF6-8222-CD6AF32B5A30}" type="presParOf" srcId="{B25CD948-C3FB-4C29-BC40-42703C8C9C03}" destId="{8164CBA8-FC7E-4332-AB9B-7DA87D4A8239}" srcOrd="4" destOrd="0" presId="urn:microsoft.com/office/officeart/2008/layout/VerticalAccentList"/>
    <dgm:cxn modelId="{986D2E1F-3644-4086-9F3B-A20FF5891D3D}" type="presParOf" srcId="{8164CBA8-FC7E-4332-AB9B-7DA87D4A8239}" destId="{2C59A144-B49F-4267-8825-F05DFB707738}" srcOrd="0" destOrd="0" presId="urn:microsoft.com/office/officeart/2008/layout/VerticalAccentList"/>
    <dgm:cxn modelId="{3123E318-A6A3-4003-A1DF-C71B28A67616}" type="presParOf" srcId="{8164CBA8-FC7E-4332-AB9B-7DA87D4A8239}" destId="{82DBE073-259C-4410-A54A-353047C10F2C}" srcOrd="1" destOrd="0" presId="urn:microsoft.com/office/officeart/2008/layout/VerticalAccentList"/>
    <dgm:cxn modelId="{DBDB9531-82E1-4A98-9BA7-37E79F718F24}" type="presParOf" srcId="{8164CBA8-FC7E-4332-AB9B-7DA87D4A8239}" destId="{5B060C84-5E38-4B35-9582-77744D40C2F8}" srcOrd="2" destOrd="0" presId="urn:microsoft.com/office/officeart/2008/layout/VerticalAccentList"/>
    <dgm:cxn modelId="{65B593BA-8B28-40E3-8048-33E5155CE9AE}" type="presParOf" srcId="{8164CBA8-FC7E-4332-AB9B-7DA87D4A8239}" destId="{21C32C04-F307-433C-BFCB-A15245EE8295}" srcOrd="3" destOrd="0" presId="urn:microsoft.com/office/officeart/2008/layout/VerticalAccentList"/>
    <dgm:cxn modelId="{166FA94E-3BD3-4109-9DAD-02626C187FBA}" type="presParOf" srcId="{8164CBA8-FC7E-4332-AB9B-7DA87D4A8239}" destId="{5FBA80E9-2656-4EF8-927A-F2B1709F7519}" srcOrd="4" destOrd="0" presId="urn:microsoft.com/office/officeart/2008/layout/VerticalAccentList"/>
    <dgm:cxn modelId="{377EFEC4-6141-4C17-AA01-826A6D31EC64}" type="presParOf" srcId="{8164CBA8-FC7E-4332-AB9B-7DA87D4A8239}" destId="{4A3FC87E-F472-4B1D-BFB8-2F1E5878C609}" srcOrd="5" destOrd="0" presId="urn:microsoft.com/office/officeart/2008/layout/VerticalAccentList"/>
    <dgm:cxn modelId="{4C63F63A-B875-4ABB-8189-89F67DA3E024}" type="presParOf" srcId="{8164CBA8-FC7E-4332-AB9B-7DA87D4A8239}" destId="{6DF552E4-8A7F-4A14-BE53-E4C2CAFEF47D}" srcOrd="6" destOrd="0" presId="urn:microsoft.com/office/officeart/2008/layout/VerticalAccentList"/>
    <dgm:cxn modelId="{4D063BC9-C265-4F29-A15D-4B796DA0629F}" type="presParOf" srcId="{8164CBA8-FC7E-4332-AB9B-7DA87D4A8239}" destId="{C3641C4C-8837-42D3-BDF1-BA0A47B0D80E}" srcOrd="7" destOrd="0" presId="urn:microsoft.com/office/officeart/2008/layout/VerticalAccentList"/>
    <dgm:cxn modelId="{3E5887C7-D491-457B-B75C-B4CE43BDA7AE}" type="presParOf" srcId="{B25CD948-C3FB-4C29-BC40-42703C8C9C03}" destId="{09A5A3B2-0407-4E4D-AEF2-1D18ED796021}" srcOrd="5" destOrd="0" presId="urn:microsoft.com/office/officeart/2008/layout/VerticalAccentList"/>
    <dgm:cxn modelId="{DE071DBC-0D81-47DA-8C14-C026BD0096A6}" type="presParOf" srcId="{B25CD948-C3FB-4C29-BC40-42703C8C9C03}" destId="{58247E5B-A1E5-494B-AE5A-D5005575B866}" srcOrd="6" destOrd="0" presId="urn:microsoft.com/office/officeart/2008/layout/VerticalAccentList"/>
    <dgm:cxn modelId="{CD8423B8-8497-4230-AA69-7512BB67B4B8}" type="presParOf" srcId="{58247E5B-A1E5-494B-AE5A-D5005575B866}" destId="{B6533BF6-7278-4B16-826D-1BB662E265B3}" srcOrd="0" destOrd="0" presId="urn:microsoft.com/office/officeart/2008/layout/VerticalAccentList"/>
    <dgm:cxn modelId="{943E64E9-3866-4A71-88D1-1B2DDFFEC9CD}" type="presParOf" srcId="{B25CD948-C3FB-4C29-BC40-42703C8C9C03}" destId="{B1CF55FE-731B-4B58-B663-5905D80FFD25}" srcOrd="7" destOrd="0" presId="urn:microsoft.com/office/officeart/2008/layout/VerticalAccentList"/>
    <dgm:cxn modelId="{69ECFBA8-6480-44F2-B5C9-AD234F1705CE}" type="presParOf" srcId="{B1CF55FE-731B-4B58-B663-5905D80FFD25}" destId="{4C66E5D4-664A-45B2-822A-61495F459282}" srcOrd="0" destOrd="0" presId="urn:microsoft.com/office/officeart/2008/layout/VerticalAccentList"/>
    <dgm:cxn modelId="{9FBED751-5604-4BF0-908C-715EFD676ED7}" type="presParOf" srcId="{B1CF55FE-731B-4B58-B663-5905D80FFD25}" destId="{F0FAF155-371B-467A-A6F7-18B9D6F34E3D}" srcOrd="1" destOrd="0" presId="urn:microsoft.com/office/officeart/2008/layout/VerticalAccentList"/>
    <dgm:cxn modelId="{9F43AA26-7A11-46BB-B5A9-F5A182AAABDB}" type="presParOf" srcId="{B1CF55FE-731B-4B58-B663-5905D80FFD25}" destId="{901F7BB2-D9DB-4791-98D8-CDB1AB3CE011}" srcOrd="2" destOrd="0" presId="urn:microsoft.com/office/officeart/2008/layout/VerticalAccentList"/>
    <dgm:cxn modelId="{6196F63D-451A-4A2A-9D85-A85C3569D0E5}" type="presParOf" srcId="{B1CF55FE-731B-4B58-B663-5905D80FFD25}" destId="{11649840-ECE4-4014-B0B2-01C735F7287F}" srcOrd="3" destOrd="0" presId="urn:microsoft.com/office/officeart/2008/layout/VerticalAccentList"/>
    <dgm:cxn modelId="{FED39CF3-2268-44AF-9078-C2F96546098C}" type="presParOf" srcId="{B1CF55FE-731B-4B58-B663-5905D80FFD25}" destId="{3A3E8BAD-B6D6-4062-9EF5-2874BBE8EFBA}" srcOrd="4" destOrd="0" presId="urn:microsoft.com/office/officeart/2008/layout/VerticalAccentList"/>
    <dgm:cxn modelId="{9E1CDC60-A41A-4C5D-AF6B-3C3C21ADA8A9}" type="presParOf" srcId="{B1CF55FE-731B-4B58-B663-5905D80FFD25}" destId="{78ACD222-BAAB-4089-824A-6F8004D61611}" srcOrd="5" destOrd="0" presId="urn:microsoft.com/office/officeart/2008/layout/VerticalAccentList"/>
    <dgm:cxn modelId="{0E19B8DA-5D9B-4ED2-8FD1-480CE83880FE}" type="presParOf" srcId="{B1CF55FE-731B-4B58-B663-5905D80FFD25}" destId="{C34B6075-8CC9-434C-A1E0-544E0B2D5D10}" srcOrd="6" destOrd="0" presId="urn:microsoft.com/office/officeart/2008/layout/VerticalAccentList"/>
    <dgm:cxn modelId="{AABB1D4A-84A3-45C6-B0D6-08A8473D9053}" type="presParOf" srcId="{B1CF55FE-731B-4B58-B663-5905D80FFD25}" destId="{2F109BA1-F138-47BB-9EF6-E6E3282E5A16}"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867D8D-77DE-41EC-B390-0BB49992748D}">
      <dsp:nvSpPr>
        <dsp:cNvPr id="0" name=""/>
        <dsp:cNvSpPr/>
      </dsp:nvSpPr>
      <dsp:spPr>
        <a:xfrm>
          <a:off x="2210" y="665699"/>
          <a:ext cx="1753344" cy="2454681"/>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6698" tIns="330200" rIns="136698" bIns="330200" numCol="1" spcCol="1270" anchor="t" anchorCtr="0">
          <a:noAutofit/>
        </a:bodyPr>
        <a:lstStyle/>
        <a:p>
          <a:pPr lvl="0" algn="l" defTabSz="622300">
            <a:lnSpc>
              <a:spcPct val="90000"/>
            </a:lnSpc>
            <a:spcBef>
              <a:spcPct val="0"/>
            </a:spcBef>
            <a:spcAft>
              <a:spcPct val="35000"/>
            </a:spcAft>
          </a:pPr>
          <a:r>
            <a:rPr lang="es-ES_tradnl" sz="1400" kern="1200"/>
            <a:t>Antecedentes del turismo rural</a:t>
          </a:r>
          <a:endParaRPr lang="en-US" sz="1400" kern="1200"/>
        </a:p>
      </dsp:txBody>
      <dsp:txXfrm>
        <a:off x="2210" y="1598478"/>
        <a:ext cx="1753344" cy="1472809"/>
      </dsp:txXfrm>
    </dsp:sp>
    <dsp:sp modelId="{D86BED86-8D63-4142-BE12-41CE640E011E}">
      <dsp:nvSpPr>
        <dsp:cNvPr id="0" name=""/>
        <dsp:cNvSpPr/>
      </dsp:nvSpPr>
      <dsp:spPr>
        <a:xfrm>
          <a:off x="510679" y="911167"/>
          <a:ext cx="736404" cy="736404"/>
        </a:xfrm>
        <a:prstGeom prst="ellips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7413" tIns="12700" rIns="57413" bIns="12700" numCol="1" spcCol="1270" anchor="ctr" anchorCtr="0">
          <a:noAutofit/>
        </a:bodyPr>
        <a:lstStyle/>
        <a:p>
          <a:pPr lvl="0" algn="ctr" defTabSz="1555750">
            <a:lnSpc>
              <a:spcPct val="90000"/>
            </a:lnSpc>
            <a:spcBef>
              <a:spcPct val="0"/>
            </a:spcBef>
            <a:spcAft>
              <a:spcPct val="35000"/>
            </a:spcAft>
          </a:pPr>
          <a:r>
            <a:rPr lang="en-US" sz="3500" kern="1200"/>
            <a:t>1</a:t>
          </a:r>
        </a:p>
      </dsp:txBody>
      <dsp:txXfrm>
        <a:off x="618523" y="1019011"/>
        <a:ext cx="520716" cy="520716"/>
      </dsp:txXfrm>
    </dsp:sp>
    <dsp:sp modelId="{C64979D1-4D60-4333-88AB-AC6D3BD80C00}">
      <dsp:nvSpPr>
        <dsp:cNvPr id="0" name=""/>
        <dsp:cNvSpPr/>
      </dsp:nvSpPr>
      <dsp:spPr>
        <a:xfrm>
          <a:off x="2210" y="3120308"/>
          <a:ext cx="1753344" cy="72"/>
        </a:xfrm>
        <a:prstGeom prst="rect">
          <a:avLst/>
        </a:prstGeom>
        <a:solidFill>
          <a:schemeClr val="accent2">
            <a:hueOff val="272541"/>
            <a:satOff val="-6218"/>
            <a:lumOff val="2297"/>
            <a:alphaOff val="0"/>
          </a:schemeClr>
        </a:solidFill>
        <a:ln w="15875" cap="flat" cmpd="sng" algn="ctr">
          <a:solidFill>
            <a:schemeClr val="accent2">
              <a:hueOff val="272541"/>
              <a:satOff val="-6218"/>
              <a:lumOff val="2297"/>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B9C91253-B4AC-4348-845B-05F0A371A422}">
      <dsp:nvSpPr>
        <dsp:cNvPr id="0" name=""/>
        <dsp:cNvSpPr/>
      </dsp:nvSpPr>
      <dsp:spPr>
        <a:xfrm>
          <a:off x="1930888" y="665699"/>
          <a:ext cx="1753344" cy="2454681"/>
        </a:xfrm>
        <a:prstGeom prst="rect">
          <a:avLst/>
        </a:prstGeom>
        <a:solidFill>
          <a:schemeClr val="accent2">
            <a:tint val="40000"/>
            <a:alpha val="90000"/>
            <a:hueOff val="658187"/>
            <a:satOff val="-1724"/>
            <a:lumOff val="617"/>
            <a:alphaOff val="0"/>
          </a:schemeClr>
        </a:solidFill>
        <a:ln w="15875" cap="flat" cmpd="sng" algn="ctr">
          <a:solidFill>
            <a:schemeClr val="accent2">
              <a:tint val="40000"/>
              <a:alpha val="90000"/>
              <a:hueOff val="658187"/>
              <a:satOff val="-1724"/>
              <a:lumOff val="6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6698" tIns="330200" rIns="136698" bIns="330200" numCol="1" spcCol="1270" anchor="t" anchorCtr="0">
          <a:noAutofit/>
        </a:bodyPr>
        <a:lstStyle/>
        <a:p>
          <a:pPr lvl="0" algn="l" defTabSz="622300">
            <a:lnSpc>
              <a:spcPct val="90000"/>
            </a:lnSpc>
            <a:spcBef>
              <a:spcPct val="0"/>
            </a:spcBef>
            <a:spcAft>
              <a:spcPct val="35000"/>
            </a:spcAft>
          </a:pPr>
          <a:r>
            <a:rPr lang="es-ES_tradnl" sz="1400" kern="1200" dirty="0"/>
            <a:t>Caracterización (turismo rural y turismo en espacios rurales)</a:t>
          </a:r>
          <a:endParaRPr lang="en-US" sz="1400" kern="1200" dirty="0"/>
        </a:p>
      </dsp:txBody>
      <dsp:txXfrm>
        <a:off x="1930888" y="1598478"/>
        <a:ext cx="1753344" cy="1472809"/>
      </dsp:txXfrm>
    </dsp:sp>
    <dsp:sp modelId="{D73AF608-2A76-4C00-9023-9CBA7AF0BA0A}">
      <dsp:nvSpPr>
        <dsp:cNvPr id="0" name=""/>
        <dsp:cNvSpPr/>
      </dsp:nvSpPr>
      <dsp:spPr>
        <a:xfrm>
          <a:off x="2439358" y="911167"/>
          <a:ext cx="736404" cy="736404"/>
        </a:xfrm>
        <a:prstGeom prst="ellipse">
          <a:avLst/>
        </a:prstGeom>
        <a:solidFill>
          <a:schemeClr val="accent2">
            <a:hueOff val="545083"/>
            <a:satOff val="-12437"/>
            <a:lumOff val="4594"/>
            <a:alphaOff val="0"/>
          </a:schemeClr>
        </a:solidFill>
        <a:ln w="15875" cap="flat" cmpd="sng" algn="ctr">
          <a:solidFill>
            <a:schemeClr val="accent2">
              <a:hueOff val="545083"/>
              <a:satOff val="-12437"/>
              <a:lumOff val="4594"/>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7413" tIns="12700" rIns="57413" bIns="12700" numCol="1" spcCol="1270" anchor="ctr" anchorCtr="0">
          <a:noAutofit/>
        </a:bodyPr>
        <a:lstStyle/>
        <a:p>
          <a:pPr lvl="0" algn="ctr" defTabSz="1555750">
            <a:lnSpc>
              <a:spcPct val="90000"/>
            </a:lnSpc>
            <a:spcBef>
              <a:spcPct val="0"/>
            </a:spcBef>
            <a:spcAft>
              <a:spcPct val="35000"/>
            </a:spcAft>
          </a:pPr>
          <a:r>
            <a:rPr lang="en-US" sz="3500" kern="1200"/>
            <a:t>2</a:t>
          </a:r>
        </a:p>
      </dsp:txBody>
      <dsp:txXfrm>
        <a:off x="2547202" y="1019011"/>
        <a:ext cx="520716" cy="520716"/>
      </dsp:txXfrm>
    </dsp:sp>
    <dsp:sp modelId="{DEB877AA-289D-4A53-AB69-8089175C3A94}">
      <dsp:nvSpPr>
        <dsp:cNvPr id="0" name=""/>
        <dsp:cNvSpPr/>
      </dsp:nvSpPr>
      <dsp:spPr>
        <a:xfrm>
          <a:off x="1930888" y="3120308"/>
          <a:ext cx="1753344" cy="72"/>
        </a:xfrm>
        <a:prstGeom prst="rect">
          <a:avLst/>
        </a:prstGeom>
        <a:solidFill>
          <a:schemeClr val="accent2">
            <a:hueOff val="817624"/>
            <a:satOff val="-18655"/>
            <a:lumOff val="6891"/>
            <a:alphaOff val="0"/>
          </a:schemeClr>
        </a:solidFill>
        <a:ln w="15875" cap="flat" cmpd="sng" algn="ctr">
          <a:solidFill>
            <a:schemeClr val="accent2">
              <a:hueOff val="817624"/>
              <a:satOff val="-18655"/>
              <a:lumOff val="6891"/>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96FB11F9-CCCF-4C2A-8607-01831385713A}">
      <dsp:nvSpPr>
        <dsp:cNvPr id="0" name=""/>
        <dsp:cNvSpPr/>
      </dsp:nvSpPr>
      <dsp:spPr>
        <a:xfrm>
          <a:off x="3859567" y="665699"/>
          <a:ext cx="1753344" cy="2454681"/>
        </a:xfrm>
        <a:prstGeom prst="rect">
          <a:avLst/>
        </a:prstGeom>
        <a:solidFill>
          <a:schemeClr val="accent2">
            <a:tint val="40000"/>
            <a:alpha val="90000"/>
            <a:hueOff val="1316374"/>
            <a:satOff val="-3449"/>
            <a:lumOff val="1235"/>
            <a:alphaOff val="0"/>
          </a:schemeClr>
        </a:solidFill>
        <a:ln w="15875" cap="flat" cmpd="sng" algn="ctr">
          <a:solidFill>
            <a:schemeClr val="accent2">
              <a:tint val="40000"/>
              <a:alpha val="90000"/>
              <a:hueOff val="1316374"/>
              <a:satOff val="-3449"/>
              <a:lumOff val="123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6698" tIns="330200" rIns="136698" bIns="330200" numCol="1" spcCol="1270" anchor="t" anchorCtr="0">
          <a:noAutofit/>
        </a:bodyPr>
        <a:lstStyle/>
        <a:p>
          <a:pPr lvl="0" algn="l" defTabSz="622300">
            <a:lnSpc>
              <a:spcPct val="90000"/>
            </a:lnSpc>
            <a:spcBef>
              <a:spcPct val="0"/>
            </a:spcBef>
            <a:spcAft>
              <a:spcPct val="35000"/>
            </a:spcAft>
          </a:pPr>
          <a:r>
            <a:rPr lang="es-ES_tradnl" sz="1400" kern="1200" dirty="0"/>
            <a:t>Contextualización </a:t>
          </a:r>
          <a:r>
            <a:rPr lang="es-ES_tradnl" sz="1400" kern="1200" dirty="0" smtClean="0"/>
            <a:t>(enfoque europeo </a:t>
          </a:r>
          <a:r>
            <a:rPr lang="es-ES_tradnl" sz="1400" kern="1200" dirty="0"/>
            <a:t>y </a:t>
          </a:r>
          <a:r>
            <a:rPr lang="es-ES_tradnl" sz="1400" kern="1200" dirty="0" smtClean="0"/>
            <a:t>latinoamericano</a:t>
          </a:r>
          <a:r>
            <a:rPr lang="es-ES_tradnl" sz="1400" kern="1200" dirty="0"/>
            <a:t>)</a:t>
          </a:r>
          <a:endParaRPr lang="en-US" sz="1400" kern="1200" dirty="0"/>
        </a:p>
      </dsp:txBody>
      <dsp:txXfrm>
        <a:off x="3859567" y="1598478"/>
        <a:ext cx="1753344" cy="1472809"/>
      </dsp:txXfrm>
    </dsp:sp>
    <dsp:sp modelId="{30455482-1F76-4EDC-9A62-FFE616560475}">
      <dsp:nvSpPr>
        <dsp:cNvPr id="0" name=""/>
        <dsp:cNvSpPr/>
      </dsp:nvSpPr>
      <dsp:spPr>
        <a:xfrm>
          <a:off x="4368037" y="911167"/>
          <a:ext cx="736404" cy="736404"/>
        </a:xfrm>
        <a:prstGeom prst="ellipse">
          <a:avLst/>
        </a:prstGeom>
        <a:solidFill>
          <a:schemeClr val="accent2">
            <a:hueOff val="1090166"/>
            <a:satOff val="-24873"/>
            <a:lumOff val="9188"/>
            <a:alphaOff val="0"/>
          </a:schemeClr>
        </a:solidFill>
        <a:ln w="15875" cap="flat" cmpd="sng" algn="ctr">
          <a:solidFill>
            <a:schemeClr val="accent2">
              <a:hueOff val="1090166"/>
              <a:satOff val="-24873"/>
              <a:lumOff val="9188"/>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7413" tIns="12700" rIns="57413" bIns="12700" numCol="1" spcCol="1270" anchor="ctr" anchorCtr="0">
          <a:noAutofit/>
        </a:bodyPr>
        <a:lstStyle/>
        <a:p>
          <a:pPr lvl="0" algn="ctr" defTabSz="1555750">
            <a:lnSpc>
              <a:spcPct val="90000"/>
            </a:lnSpc>
            <a:spcBef>
              <a:spcPct val="0"/>
            </a:spcBef>
            <a:spcAft>
              <a:spcPct val="35000"/>
            </a:spcAft>
          </a:pPr>
          <a:r>
            <a:rPr lang="en-US" sz="3500" kern="1200"/>
            <a:t>3</a:t>
          </a:r>
        </a:p>
      </dsp:txBody>
      <dsp:txXfrm>
        <a:off x="4475881" y="1019011"/>
        <a:ext cx="520716" cy="520716"/>
      </dsp:txXfrm>
    </dsp:sp>
    <dsp:sp modelId="{7998207D-92A4-449D-9985-AA3A61BB88F0}">
      <dsp:nvSpPr>
        <dsp:cNvPr id="0" name=""/>
        <dsp:cNvSpPr/>
      </dsp:nvSpPr>
      <dsp:spPr>
        <a:xfrm>
          <a:off x="3859567" y="3120308"/>
          <a:ext cx="1753344" cy="72"/>
        </a:xfrm>
        <a:prstGeom prst="rect">
          <a:avLst/>
        </a:prstGeom>
        <a:solidFill>
          <a:schemeClr val="accent2">
            <a:hueOff val="1362707"/>
            <a:satOff val="-31091"/>
            <a:lumOff val="11485"/>
            <a:alphaOff val="0"/>
          </a:schemeClr>
        </a:solidFill>
        <a:ln w="15875" cap="flat" cmpd="sng" algn="ctr">
          <a:solidFill>
            <a:schemeClr val="accent2">
              <a:hueOff val="1362707"/>
              <a:satOff val="-31091"/>
              <a:lumOff val="11485"/>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CDBC788F-1FEB-4D6F-B2C7-53A99E49522C}">
      <dsp:nvSpPr>
        <dsp:cNvPr id="0" name=""/>
        <dsp:cNvSpPr/>
      </dsp:nvSpPr>
      <dsp:spPr>
        <a:xfrm>
          <a:off x="5788245" y="665699"/>
          <a:ext cx="1753344" cy="2454681"/>
        </a:xfrm>
        <a:prstGeom prst="rect">
          <a:avLst/>
        </a:prstGeom>
        <a:solidFill>
          <a:schemeClr val="accent2">
            <a:tint val="40000"/>
            <a:alpha val="90000"/>
            <a:hueOff val="1974561"/>
            <a:satOff val="-5173"/>
            <a:lumOff val="1852"/>
            <a:alphaOff val="0"/>
          </a:schemeClr>
        </a:solidFill>
        <a:ln w="15875" cap="flat" cmpd="sng" algn="ctr">
          <a:solidFill>
            <a:schemeClr val="accent2">
              <a:tint val="40000"/>
              <a:alpha val="90000"/>
              <a:hueOff val="1974561"/>
              <a:satOff val="-5173"/>
              <a:lumOff val="18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6698" tIns="330200" rIns="136698" bIns="330200" numCol="1" spcCol="1270" anchor="t" anchorCtr="0">
          <a:noAutofit/>
        </a:bodyPr>
        <a:lstStyle/>
        <a:p>
          <a:pPr lvl="0" algn="l" defTabSz="622300">
            <a:lnSpc>
              <a:spcPct val="90000"/>
            </a:lnSpc>
            <a:spcBef>
              <a:spcPct val="0"/>
            </a:spcBef>
            <a:spcAft>
              <a:spcPct val="35000"/>
            </a:spcAft>
          </a:pPr>
          <a:r>
            <a:rPr lang="es-ES_tradnl" sz="1400" kern="1200"/>
            <a:t>Tipologías de turismo rural</a:t>
          </a:r>
          <a:endParaRPr lang="en-US" sz="1400" kern="1200"/>
        </a:p>
      </dsp:txBody>
      <dsp:txXfrm>
        <a:off x="5788245" y="1598478"/>
        <a:ext cx="1753344" cy="1472809"/>
      </dsp:txXfrm>
    </dsp:sp>
    <dsp:sp modelId="{F7C95DB5-3C63-47C7-9755-662D61AD93DE}">
      <dsp:nvSpPr>
        <dsp:cNvPr id="0" name=""/>
        <dsp:cNvSpPr/>
      </dsp:nvSpPr>
      <dsp:spPr>
        <a:xfrm>
          <a:off x="6296715" y="911167"/>
          <a:ext cx="736404" cy="736404"/>
        </a:xfrm>
        <a:prstGeom prst="ellipse">
          <a:avLst/>
        </a:prstGeom>
        <a:solidFill>
          <a:schemeClr val="accent2">
            <a:hueOff val="1635249"/>
            <a:satOff val="-37310"/>
            <a:lumOff val="13782"/>
            <a:alphaOff val="0"/>
          </a:schemeClr>
        </a:solidFill>
        <a:ln w="15875" cap="flat" cmpd="sng" algn="ctr">
          <a:solidFill>
            <a:schemeClr val="accent2">
              <a:hueOff val="1635249"/>
              <a:satOff val="-37310"/>
              <a:lumOff val="13782"/>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7413" tIns="12700" rIns="57413" bIns="12700" numCol="1" spcCol="1270" anchor="ctr" anchorCtr="0">
          <a:noAutofit/>
        </a:bodyPr>
        <a:lstStyle/>
        <a:p>
          <a:pPr lvl="0" algn="ctr" defTabSz="1555750">
            <a:lnSpc>
              <a:spcPct val="90000"/>
            </a:lnSpc>
            <a:spcBef>
              <a:spcPct val="0"/>
            </a:spcBef>
            <a:spcAft>
              <a:spcPct val="35000"/>
            </a:spcAft>
          </a:pPr>
          <a:r>
            <a:rPr lang="en-US" sz="3500" kern="1200"/>
            <a:t>4</a:t>
          </a:r>
        </a:p>
      </dsp:txBody>
      <dsp:txXfrm>
        <a:off x="6404559" y="1019011"/>
        <a:ext cx="520716" cy="520716"/>
      </dsp:txXfrm>
    </dsp:sp>
    <dsp:sp modelId="{C3446D53-0338-4D25-9E94-2FE82D449C42}">
      <dsp:nvSpPr>
        <dsp:cNvPr id="0" name=""/>
        <dsp:cNvSpPr/>
      </dsp:nvSpPr>
      <dsp:spPr>
        <a:xfrm>
          <a:off x="5788245" y="3120308"/>
          <a:ext cx="1753344" cy="72"/>
        </a:xfrm>
        <a:prstGeom prst="rect">
          <a:avLst/>
        </a:prstGeom>
        <a:solidFill>
          <a:schemeClr val="accent2">
            <a:hueOff val="1907790"/>
            <a:satOff val="-43528"/>
            <a:lumOff val="16079"/>
            <a:alphaOff val="0"/>
          </a:schemeClr>
        </a:solidFill>
        <a:ln w="15875" cap="flat" cmpd="sng" algn="ctr">
          <a:solidFill>
            <a:schemeClr val="accent2">
              <a:hueOff val="1907790"/>
              <a:satOff val="-43528"/>
              <a:lumOff val="16079"/>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4BFEE-CFB5-44F9-9AD5-AFDBB4563E4D}">
      <dsp:nvSpPr>
        <dsp:cNvPr id="0" name=""/>
        <dsp:cNvSpPr/>
      </dsp:nvSpPr>
      <dsp:spPr>
        <a:xfrm>
          <a:off x="0" y="0"/>
          <a:ext cx="4176078" cy="8005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ES_tradnl" sz="2100" kern="1200" dirty="0"/>
            <a:t>a) </a:t>
          </a:r>
          <a:r>
            <a:rPr lang="es-ES_tradnl" sz="2100" kern="1200" dirty="0" smtClean="0"/>
            <a:t>El </a:t>
          </a:r>
          <a:r>
            <a:rPr lang="es-ES_tradnl" sz="2100" kern="1200" dirty="0"/>
            <a:t>agotamiento del turismo convencional. </a:t>
          </a:r>
          <a:endParaRPr lang="es-MX" sz="2100" kern="1200" dirty="0"/>
        </a:p>
      </dsp:txBody>
      <dsp:txXfrm>
        <a:off x="23447" y="23447"/>
        <a:ext cx="3312228" cy="753651"/>
      </dsp:txXfrm>
    </dsp:sp>
    <dsp:sp modelId="{3EBDDFED-01C8-4E24-AB9C-815FEBB60092}">
      <dsp:nvSpPr>
        <dsp:cNvPr id="0" name=""/>
        <dsp:cNvSpPr/>
      </dsp:nvSpPr>
      <dsp:spPr>
        <a:xfrm>
          <a:off x="368477" y="933969"/>
          <a:ext cx="4176078" cy="800545"/>
        </a:xfrm>
        <a:prstGeom prst="roundRect">
          <a:avLst>
            <a:gd name="adj" fmla="val 10000"/>
          </a:avLst>
        </a:prstGeom>
        <a:solidFill>
          <a:schemeClr val="accent2">
            <a:hueOff val="953895"/>
            <a:satOff val="-21764"/>
            <a:lumOff val="803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ES_tradnl" sz="2100" kern="1200" dirty="0"/>
            <a:t>b) </a:t>
          </a:r>
          <a:r>
            <a:rPr lang="es-ES_tradnl" sz="2100" kern="1200" dirty="0" smtClean="0"/>
            <a:t>El </a:t>
          </a:r>
          <a:r>
            <a:rPr lang="es-ES_tradnl" sz="2100" kern="1200" dirty="0"/>
            <a:t>desarrollo del ecologismo. </a:t>
          </a:r>
          <a:endParaRPr lang="es-MX" sz="2100" kern="1200" dirty="0"/>
        </a:p>
      </dsp:txBody>
      <dsp:txXfrm>
        <a:off x="391924" y="957416"/>
        <a:ext cx="3240352" cy="753651"/>
      </dsp:txXfrm>
    </dsp:sp>
    <dsp:sp modelId="{5D550FCA-F802-4C61-9743-5BEC9BC39D73}">
      <dsp:nvSpPr>
        <dsp:cNvPr id="0" name=""/>
        <dsp:cNvSpPr/>
      </dsp:nvSpPr>
      <dsp:spPr>
        <a:xfrm>
          <a:off x="736955" y="1867939"/>
          <a:ext cx="4176078" cy="800545"/>
        </a:xfrm>
        <a:prstGeom prst="roundRect">
          <a:avLst>
            <a:gd name="adj" fmla="val 10000"/>
          </a:avLst>
        </a:prstGeom>
        <a:solidFill>
          <a:schemeClr val="accent2">
            <a:hueOff val="1907790"/>
            <a:satOff val="-43528"/>
            <a:lumOff val="1607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ES_tradnl" sz="2100" kern="1200" dirty="0"/>
            <a:t>c) </a:t>
          </a:r>
          <a:r>
            <a:rPr lang="es-ES_tradnl" sz="2100" kern="1200" dirty="0" smtClean="0"/>
            <a:t>La </a:t>
          </a:r>
          <a:r>
            <a:rPr lang="es-ES_tradnl" sz="2100" kern="1200" dirty="0"/>
            <a:t>mercantilización de la naturaleza.</a:t>
          </a:r>
          <a:endParaRPr lang="es-MX" sz="2100" kern="1200" dirty="0"/>
        </a:p>
      </dsp:txBody>
      <dsp:txXfrm>
        <a:off x="760402" y="1891386"/>
        <a:ext cx="3240352" cy="753651"/>
      </dsp:txXfrm>
    </dsp:sp>
    <dsp:sp modelId="{F7C73C0A-1461-4B98-9D7B-2F0523518D3C}">
      <dsp:nvSpPr>
        <dsp:cNvPr id="0" name=""/>
        <dsp:cNvSpPr/>
      </dsp:nvSpPr>
      <dsp:spPr>
        <a:xfrm>
          <a:off x="3655724" y="607080"/>
          <a:ext cx="520354" cy="520354"/>
        </a:xfrm>
        <a:prstGeom prst="downArrow">
          <a:avLst>
            <a:gd name="adj1" fmla="val 55000"/>
            <a:gd name="adj2" fmla="val 45000"/>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s-MX" sz="2300" kern="1200"/>
        </a:p>
      </dsp:txBody>
      <dsp:txXfrm>
        <a:off x="3772804" y="607080"/>
        <a:ext cx="286194" cy="391566"/>
      </dsp:txXfrm>
    </dsp:sp>
    <dsp:sp modelId="{AE7904E8-A930-48A4-BC71-041C08FF16C0}">
      <dsp:nvSpPr>
        <dsp:cNvPr id="0" name=""/>
        <dsp:cNvSpPr/>
      </dsp:nvSpPr>
      <dsp:spPr>
        <a:xfrm>
          <a:off x="4024201" y="1535713"/>
          <a:ext cx="520354" cy="520354"/>
        </a:xfrm>
        <a:prstGeom prst="downArrow">
          <a:avLst>
            <a:gd name="adj1" fmla="val 55000"/>
            <a:gd name="adj2" fmla="val 45000"/>
          </a:avLst>
        </a:prstGeom>
        <a:solidFill>
          <a:schemeClr val="accent2">
            <a:tint val="40000"/>
            <a:alpha val="90000"/>
            <a:hueOff val="1974561"/>
            <a:satOff val="-5173"/>
            <a:lumOff val="1852"/>
            <a:alphaOff val="0"/>
          </a:schemeClr>
        </a:solidFill>
        <a:ln w="15875" cap="flat" cmpd="sng" algn="ctr">
          <a:solidFill>
            <a:schemeClr val="accent2">
              <a:tint val="40000"/>
              <a:alpha val="90000"/>
              <a:hueOff val="1974561"/>
              <a:satOff val="-5173"/>
              <a:lumOff val="18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s-MX" sz="2300" kern="1200"/>
        </a:p>
      </dsp:txBody>
      <dsp:txXfrm>
        <a:off x="4141281" y="1535713"/>
        <a:ext cx="286194" cy="3915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065DF-644C-4F44-9AFD-13FFAFF8463A}">
      <dsp:nvSpPr>
        <dsp:cNvPr id="0" name=""/>
        <dsp:cNvSpPr/>
      </dsp:nvSpPr>
      <dsp:spPr>
        <a:xfrm>
          <a:off x="930676" y="-8544"/>
          <a:ext cx="6002487" cy="4305678"/>
        </a:xfrm>
        <a:prstGeom prst="pie">
          <a:avLst>
            <a:gd name="adj1" fmla="val 16200000"/>
            <a:gd name="adj2" fmla="val 540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_tradnl" sz="2000" kern="1200" dirty="0"/>
            <a:t>Por </a:t>
          </a:r>
          <a:r>
            <a:rPr lang="es-ES_tradnl" sz="2000" kern="1200" dirty="0" smtClean="0"/>
            <a:t>otro, </a:t>
          </a:r>
          <a:r>
            <a:rPr lang="es-ES_tradnl" sz="2000" kern="1200" dirty="0"/>
            <a:t>desde un aspecto más sociológico de rescate de los valores tradicionales del medio rural por parte de los habitantes de la ciudad.</a:t>
          </a:r>
          <a:endParaRPr lang="en-US" sz="2000" kern="1200" dirty="0"/>
        </a:p>
      </dsp:txBody>
      <dsp:txXfrm>
        <a:off x="3931919" y="632181"/>
        <a:ext cx="2108016" cy="3024226"/>
      </dsp:txXfrm>
    </dsp:sp>
    <dsp:sp modelId="{89B2534B-0711-4A2B-8D2F-3B8FF6EBEA89}">
      <dsp:nvSpPr>
        <dsp:cNvPr id="0" name=""/>
        <dsp:cNvSpPr/>
      </dsp:nvSpPr>
      <dsp:spPr>
        <a:xfrm>
          <a:off x="1341569" y="-44658"/>
          <a:ext cx="5009157" cy="4377906"/>
        </a:xfrm>
        <a:prstGeom prst="pie">
          <a:avLst>
            <a:gd name="adj1" fmla="val 5400000"/>
            <a:gd name="adj2" fmla="val 16200000"/>
          </a:avLst>
        </a:prstGeom>
        <a:solidFill>
          <a:schemeClr val="accent2">
            <a:hueOff val="1907790"/>
            <a:satOff val="-43528"/>
            <a:lumOff val="1607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_tradnl" sz="1800" kern="1200" dirty="0"/>
            <a:t>Por un lado, el fomento de estrategias de reconversión del desarrollo rural en los países latinoamericanos, es decir nueva ruralidad.</a:t>
          </a:r>
        </a:p>
      </dsp:txBody>
      <dsp:txXfrm>
        <a:off x="2057163" y="606815"/>
        <a:ext cx="1759168" cy="30749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AD7903-D192-41FF-A79F-4E52BB6F88E9}">
      <dsp:nvSpPr>
        <dsp:cNvPr id="0" name=""/>
        <dsp:cNvSpPr/>
      </dsp:nvSpPr>
      <dsp:spPr>
        <a:xfrm>
          <a:off x="1072" y="145949"/>
          <a:ext cx="3514916" cy="3514916"/>
        </a:xfrm>
        <a:prstGeom prst="ellipse">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_tradnl" sz="1700" kern="1200" dirty="0"/>
            <a:t>En Europa, nos muestra que la acogida de turistas en las granjas se inició en el Tirol y en el medio rural </a:t>
          </a:r>
          <a:r>
            <a:rPr lang="es-ES_tradnl" sz="1700" kern="1200" dirty="0" err="1"/>
            <a:t>inglés</a:t>
          </a:r>
          <a:r>
            <a:rPr lang="es-ES_tradnl" sz="1700" kern="1200" dirty="0"/>
            <a:t> a principios del siglo XX bajo la forma de “Chambre d ́</a:t>
          </a:r>
          <a:r>
            <a:rPr lang="es-ES_tradnl" sz="1700" kern="1200" dirty="0" err="1"/>
            <a:t>hôtes</a:t>
          </a:r>
          <a:r>
            <a:rPr lang="es-ES_tradnl" sz="1700" kern="1200" dirty="0"/>
            <a:t>” y de los populares “</a:t>
          </a:r>
          <a:r>
            <a:rPr lang="es-ES_tradnl" sz="1700" kern="1200" dirty="0" err="1"/>
            <a:t>Bed</a:t>
          </a:r>
          <a:r>
            <a:rPr lang="es-ES_tradnl" sz="1700" kern="1200" dirty="0"/>
            <a:t> y </a:t>
          </a:r>
          <a:r>
            <a:rPr lang="es-ES_tradnl" sz="1700" kern="1200" dirty="0" err="1"/>
            <a:t>Breakfast</a:t>
          </a:r>
          <a:r>
            <a:rPr lang="es-ES_tradnl" sz="1700" kern="1200" dirty="0"/>
            <a:t>” (</a:t>
          </a:r>
          <a:r>
            <a:rPr lang="es-ES_tradnl" sz="1700" kern="1200" dirty="0" err="1"/>
            <a:t>Cánoves</a:t>
          </a:r>
          <a:r>
            <a:rPr lang="es-ES_tradnl" sz="1700" b="1" kern="1200" dirty="0"/>
            <a:t>,</a:t>
          </a:r>
          <a:r>
            <a:rPr lang="es-ES_tradnl" sz="1700" kern="1200" dirty="0"/>
            <a:t> Herrera</a:t>
          </a:r>
          <a:r>
            <a:rPr lang="es-ES_tradnl" sz="1700" b="1" kern="1200" dirty="0"/>
            <a:t> y </a:t>
          </a:r>
          <a:r>
            <a:rPr lang="es-ES_tradnl" sz="1700" kern="1200" dirty="0"/>
            <a:t> Blanco, 2005).</a:t>
          </a:r>
          <a:endParaRPr lang="en-US" sz="1700" kern="1200" dirty="0"/>
        </a:p>
      </dsp:txBody>
      <dsp:txXfrm>
        <a:off x="515820" y="660697"/>
        <a:ext cx="2485420" cy="2485420"/>
      </dsp:txXfrm>
    </dsp:sp>
    <dsp:sp modelId="{48E2FA70-8942-443D-BCC2-E450DE327A09}">
      <dsp:nvSpPr>
        <dsp:cNvPr id="0" name=""/>
        <dsp:cNvSpPr/>
      </dsp:nvSpPr>
      <dsp:spPr>
        <a:xfrm rot="5400000">
          <a:off x="3805969" y="1437681"/>
          <a:ext cx="1230220" cy="931452"/>
        </a:xfrm>
        <a:prstGeom prst="triangle">
          <a:avLst/>
        </a:prstGeom>
        <a:gradFill rotWithShape="0">
          <a:gsLst>
            <a:gs pos="0">
              <a:schemeClr val="accent5">
                <a:tint val="60000"/>
                <a:hueOff val="0"/>
                <a:satOff val="0"/>
                <a:lumOff val="0"/>
                <a:alphaOff val="0"/>
                <a:shade val="85000"/>
                <a:satMod val="130000"/>
              </a:schemeClr>
            </a:gs>
            <a:gs pos="34000">
              <a:schemeClr val="accent5">
                <a:tint val="60000"/>
                <a:hueOff val="0"/>
                <a:satOff val="0"/>
                <a:lumOff val="0"/>
                <a:alphaOff val="0"/>
                <a:shade val="87000"/>
                <a:satMod val="125000"/>
              </a:schemeClr>
            </a:gs>
            <a:gs pos="70000">
              <a:schemeClr val="accent5">
                <a:tint val="60000"/>
                <a:hueOff val="0"/>
                <a:satOff val="0"/>
                <a:lumOff val="0"/>
                <a:alphaOff val="0"/>
                <a:tint val="100000"/>
                <a:shade val="90000"/>
                <a:satMod val="130000"/>
              </a:schemeClr>
            </a:gs>
            <a:gs pos="100000">
              <a:schemeClr val="accent5">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9B0D8CB5-09D6-4F1E-A21A-539F9EA019E4}">
      <dsp:nvSpPr>
        <dsp:cNvPr id="0" name=""/>
        <dsp:cNvSpPr/>
      </dsp:nvSpPr>
      <dsp:spPr>
        <a:xfrm>
          <a:off x="5273447" y="145949"/>
          <a:ext cx="3514916" cy="3514916"/>
        </a:xfrm>
        <a:prstGeom prst="ellipse">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_tradnl" sz="1700" kern="1200" dirty="0"/>
            <a:t>Hasta los años 60 las actividades de ocio se reducen al simple alojamiento, lo que significa un complemento en las rentas </a:t>
          </a:r>
          <a:r>
            <a:rPr lang="es-ES_tradnl" sz="1700" kern="1200" dirty="0" err="1"/>
            <a:t>agrícolas</a:t>
          </a:r>
          <a:r>
            <a:rPr lang="es-ES_tradnl" sz="1700" kern="1200" dirty="0"/>
            <a:t> (</a:t>
          </a:r>
          <a:r>
            <a:rPr lang="es-ES_tradnl" sz="1700" kern="1200" dirty="0" err="1"/>
            <a:t>Cánoves</a:t>
          </a:r>
          <a:r>
            <a:rPr lang="es-ES_tradnl" sz="1700" b="1" kern="1200" dirty="0"/>
            <a:t>,</a:t>
          </a:r>
          <a:r>
            <a:rPr lang="es-ES_tradnl" sz="1700" kern="1200" dirty="0"/>
            <a:t> Herrera</a:t>
          </a:r>
          <a:r>
            <a:rPr lang="es-ES_tradnl" sz="1700" b="1" kern="1200" dirty="0"/>
            <a:t> y </a:t>
          </a:r>
          <a:r>
            <a:rPr lang="es-ES_tradnl" sz="1700" kern="1200" dirty="0"/>
            <a:t> Blanco, 2005).</a:t>
          </a:r>
          <a:endParaRPr lang="en-US" sz="1700" kern="1200" dirty="0"/>
        </a:p>
      </dsp:txBody>
      <dsp:txXfrm>
        <a:off x="5788195" y="660697"/>
        <a:ext cx="2485420" cy="24854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2F6839-203E-4D6F-86F2-4F18FD04C0F5}">
      <dsp:nvSpPr>
        <dsp:cNvPr id="0" name=""/>
        <dsp:cNvSpPr/>
      </dsp:nvSpPr>
      <dsp:spPr>
        <a:xfrm>
          <a:off x="0" y="1208026"/>
          <a:ext cx="2115305" cy="2737916"/>
        </a:xfrm>
        <a:prstGeom prst="roundRect">
          <a:avLst>
            <a:gd name="adj" fmla="val 1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_tradnl" sz="1500" kern="1200"/>
            <a:t>En una primera fase, hasta los años 60, el turismo rural es simplemente alojamiento en la campiña y es un fenómeno puntual y esporádico en la mayor parte de Europa. </a:t>
          </a:r>
          <a:endParaRPr lang="en-US" sz="1500" kern="1200"/>
        </a:p>
      </dsp:txBody>
      <dsp:txXfrm>
        <a:off x="61955" y="1269981"/>
        <a:ext cx="1991395" cy="2614006"/>
      </dsp:txXfrm>
    </dsp:sp>
    <dsp:sp modelId="{C859272D-E54B-4A01-A3A4-CC4C49881402}">
      <dsp:nvSpPr>
        <dsp:cNvPr id="0" name=""/>
        <dsp:cNvSpPr/>
      </dsp:nvSpPr>
      <dsp:spPr>
        <a:xfrm rot="20533423">
          <a:off x="2317269" y="1834720"/>
          <a:ext cx="474867" cy="524595"/>
        </a:xfrm>
        <a:prstGeom prst="rightArrow">
          <a:avLst>
            <a:gd name="adj1" fmla="val 60000"/>
            <a:gd name="adj2" fmla="val 5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2320670" y="1961386"/>
        <a:ext cx="332407" cy="314757"/>
      </dsp:txXfrm>
    </dsp:sp>
    <dsp:sp modelId="{DF4CAD17-8384-4287-8B28-AD5A9069E19C}">
      <dsp:nvSpPr>
        <dsp:cNvPr id="0" name=""/>
        <dsp:cNvSpPr/>
      </dsp:nvSpPr>
      <dsp:spPr>
        <a:xfrm>
          <a:off x="2968505" y="256299"/>
          <a:ext cx="2115305" cy="2737916"/>
        </a:xfrm>
        <a:prstGeom prst="roundRect">
          <a:avLst>
            <a:gd name="adj" fmla="val 10000"/>
          </a:avLst>
        </a:prstGeom>
        <a:gradFill rotWithShape="0">
          <a:gsLst>
            <a:gs pos="0">
              <a:schemeClr val="accent2">
                <a:hueOff val="953895"/>
                <a:satOff val="-21764"/>
                <a:lumOff val="8039"/>
                <a:alphaOff val="0"/>
                <a:shade val="85000"/>
                <a:satMod val="130000"/>
              </a:schemeClr>
            </a:gs>
            <a:gs pos="34000">
              <a:schemeClr val="accent2">
                <a:hueOff val="953895"/>
                <a:satOff val="-21764"/>
                <a:lumOff val="8039"/>
                <a:alphaOff val="0"/>
                <a:shade val="87000"/>
                <a:satMod val="125000"/>
              </a:schemeClr>
            </a:gs>
            <a:gs pos="70000">
              <a:schemeClr val="accent2">
                <a:hueOff val="953895"/>
                <a:satOff val="-21764"/>
                <a:lumOff val="8039"/>
                <a:alphaOff val="0"/>
                <a:tint val="100000"/>
                <a:shade val="90000"/>
                <a:satMod val="130000"/>
              </a:schemeClr>
            </a:gs>
            <a:gs pos="100000">
              <a:schemeClr val="accent2">
                <a:hueOff val="953895"/>
                <a:satOff val="-21764"/>
                <a:lumOff val="803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_tradnl" sz="1500" kern="1200" dirty="0"/>
            <a:t>Esta iniciativa se afianzó en las zonas de </a:t>
          </a:r>
          <a:r>
            <a:rPr lang="es-ES_tradnl" sz="1500" kern="1200" dirty="0" err="1"/>
            <a:t>montaña</a:t>
          </a:r>
          <a:r>
            <a:rPr lang="es-ES_tradnl" sz="1500" kern="1200" dirty="0"/>
            <a:t>, en los Alpes alemanes, en </a:t>
          </a:r>
          <a:r>
            <a:rPr lang="es-ES_tradnl" sz="1500" kern="1200" dirty="0" err="1"/>
            <a:t>conjunción</a:t>
          </a:r>
          <a:r>
            <a:rPr lang="es-ES_tradnl" sz="1500" kern="1200" dirty="0"/>
            <a:t> con el alpinismo y el </a:t>
          </a:r>
          <a:r>
            <a:rPr lang="es-ES_tradnl" sz="1500" kern="1200" dirty="0" err="1"/>
            <a:t>montañismo</a:t>
          </a:r>
          <a:r>
            <a:rPr lang="es-ES_tradnl" sz="1500" kern="1200" dirty="0"/>
            <a:t>, en el Tirol y en la Baviera. </a:t>
          </a:r>
          <a:endParaRPr lang="en-US" sz="1500" kern="1200" dirty="0"/>
        </a:p>
      </dsp:txBody>
      <dsp:txXfrm>
        <a:off x="3030460" y="318254"/>
        <a:ext cx="1991395" cy="2614006"/>
      </dsp:txXfrm>
    </dsp:sp>
    <dsp:sp modelId="{08DA618E-5133-4F18-90B4-9E5D6E9773F5}">
      <dsp:nvSpPr>
        <dsp:cNvPr id="0" name=""/>
        <dsp:cNvSpPr/>
      </dsp:nvSpPr>
      <dsp:spPr>
        <a:xfrm rot="1108445">
          <a:off x="5284826" y="1863113"/>
          <a:ext cx="476764" cy="524595"/>
        </a:xfrm>
        <a:prstGeom prst="rightArrow">
          <a:avLst>
            <a:gd name="adj1" fmla="val 60000"/>
            <a:gd name="adj2" fmla="val 50000"/>
          </a:avLst>
        </a:prstGeom>
        <a:gradFill rotWithShape="0">
          <a:gsLst>
            <a:gs pos="0">
              <a:schemeClr val="accent2">
                <a:hueOff val="1907790"/>
                <a:satOff val="-43528"/>
                <a:lumOff val="16079"/>
                <a:alphaOff val="0"/>
                <a:shade val="85000"/>
                <a:satMod val="130000"/>
              </a:schemeClr>
            </a:gs>
            <a:gs pos="34000">
              <a:schemeClr val="accent2">
                <a:hueOff val="1907790"/>
                <a:satOff val="-43528"/>
                <a:lumOff val="16079"/>
                <a:alphaOff val="0"/>
                <a:shade val="87000"/>
                <a:satMod val="125000"/>
              </a:schemeClr>
            </a:gs>
            <a:gs pos="70000">
              <a:schemeClr val="accent2">
                <a:hueOff val="1907790"/>
                <a:satOff val="-43528"/>
                <a:lumOff val="16079"/>
                <a:alphaOff val="0"/>
                <a:tint val="100000"/>
                <a:shade val="90000"/>
                <a:satMod val="130000"/>
              </a:schemeClr>
            </a:gs>
            <a:gs pos="100000">
              <a:schemeClr val="accent2">
                <a:hueOff val="1907790"/>
                <a:satOff val="-43528"/>
                <a:lumOff val="1607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5288511" y="1945371"/>
        <a:ext cx="333735" cy="314757"/>
      </dsp:txXfrm>
    </dsp:sp>
    <dsp:sp modelId="{05314592-D98F-4B5F-B981-7BF6B86D0796}">
      <dsp:nvSpPr>
        <dsp:cNvPr id="0" name=""/>
        <dsp:cNvSpPr/>
      </dsp:nvSpPr>
      <dsp:spPr>
        <a:xfrm>
          <a:off x="5937011" y="1248054"/>
          <a:ext cx="2115305" cy="2737916"/>
        </a:xfrm>
        <a:prstGeom prst="roundRect">
          <a:avLst>
            <a:gd name="adj" fmla="val 10000"/>
          </a:avLst>
        </a:prstGeom>
        <a:gradFill rotWithShape="0">
          <a:gsLst>
            <a:gs pos="0">
              <a:schemeClr val="accent2">
                <a:hueOff val="1907790"/>
                <a:satOff val="-43528"/>
                <a:lumOff val="16079"/>
                <a:alphaOff val="0"/>
                <a:shade val="85000"/>
                <a:satMod val="130000"/>
              </a:schemeClr>
            </a:gs>
            <a:gs pos="34000">
              <a:schemeClr val="accent2">
                <a:hueOff val="1907790"/>
                <a:satOff val="-43528"/>
                <a:lumOff val="16079"/>
                <a:alphaOff val="0"/>
                <a:shade val="87000"/>
                <a:satMod val="125000"/>
              </a:schemeClr>
            </a:gs>
            <a:gs pos="70000">
              <a:schemeClr val="accent2">
                <a:hueOff val="1907790"/>
                <a:satOff val="-43528"/>
                <a:lumOff val="16079"/>
                <a:alphaOff val="0"/>
                <a:tint val="100000"/>
                <a:shade val="90000"/>
                <a:satMod val="130000"/>
              </a:schemeClr>
            </a:gs>
            <a:gs pos="100000">
              <a:schemeClr val="accent2">
                <a:hueOff val="1907790"/>
                <a:satOff val="-43528"/>
                <a:lumOff val="1607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_tradnl" sz="1500" kern="1200" dirty="0"/>
            <a:t>A partir de los </a:t>
          </a:r>
          <a:r>
            <a:rPr lang="es-ES_tradnl" sz="1500" kern="1200" dirty="0" err="1"/>
            <a:t>años</a:t>
          </a:r>
          <a:r>
            <a:rPr lang="es-ES_tradnl" sz="1500" kern="1200" dirty="0"/>
            <a:t> sesenta en Europa este turismo se expande de forma </a:t>
          </a:r>
          <a:r>
            <a:rPr lang="es-ES_tradnl" sz="1500" kern="1200" dirty="0" err="1"/>
            <a:t>rápida</a:t>
          </a:r>
          <a:r>
            <a:rPr lang="es-ES_tradnl" sz="1500" kern="1200" dirty="0"/>
            <a:t> </a:t>
          </a:r>
          <a:r>
            <a:rPr lang="es-ES_tradnl" sz="1500" kern="1200" dirty="0" err="1"/>
            <a:t>sobretodo</a:t>
          </a:r>
          <a:r>
            <a:rPr lang="es-ES_tradnl" sz="1500" kern="1200" dirty="0"/>
            <a:t> en el Benelux, en Italia y en Francia, tanto por el </a:t>
          </a:r>
          <a:r>
            <a:rPr lang="es-ES_tradnl" sz="1500" kern="1200" dirty="0" err="1"/>
            <a:t>número</a:t>
          </a:r>
          <a:r>
            <a:rPr lang="es-ES_tradnl" sz="1500" kern="1200" dirty="0"/>
            <a:t> de agricultores que participan como por el incremento de los turistas rurales (</a:t>
          </a:r>
          <a:r>
            <a:rPr lang="es-ES_tradnl" sz="1500" kern="1200" dirty="0" err="1"/>
            <a:t>Cánoves</a:t>
          </a:r>
          <a:r>
            <a:rPr lang="es-ES_tradnl" sz="1500" b="1" kern="1200" dirty="0"/>
            <a:t>,</a:t>
          </a:r>
          <a:r>
            <a:rPr lang="es-ES_tradnl" sz="1500" kern="1200" dirty="0"/>
            <a:t> Herrera</a:t>
          </a:r>
          <a:r>
            <a:rPr lang="es-ES_tradnl" sz="1500" b="1" kern="1200" dirty="0"/>
            <a:t> y </a:t>
          </a:r>
          <a:r>
            <a:rPr lang="es-ES_tradnl" sz="1500" kern="1200" dirty="0"/>
            <a:t> Blanco, 2005).</a:t>
          </a:r>
          <a:endParaRPr lang="en-US" sz="1500" kern="1200" dirty="0"/>
        </a:p>
      </dsp:txBody>
      <dsp:txXfrm>
        <a:off x="5998966" y="1310009"/>
        <a:ext cx="1991395" cy="26140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9E9FE-6354-4C34-89A9-1C45D686CB7C}">
      <dsp:nvSpPr>
        <dsp:cNvPr id="0" name=""/>
        <dsp:cNvSpPr/>
      </dsp:nvSpPr>
      <dsp:spPr>
        <a:xfrm>
          <a:off x="3859420" y="1117711"/>
          <a:ext cx="857065" cy="91440"/>
        </a:xfrm>
        <a:custGeom>
          <a:avLst/>
          <a:gdLst/>
          <a:ahLst/>
          <a:cxnLst/>
          <a:rect l="0" t="0" r="0" b="0"/>
          <a:pathLst>
            <a:path>
              <a:moveTo>
                <a:pt x="0" y="45720"/>
              </a:moveTo>
              <a:lnTo>
                <a:pt x="857065" y="45720"/>
              </a:lnTo>
            </a:path>
          </a:pathLst>
        </a:custGeom>
        <a:noFill/>
        <a:ln w="12700"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65761" y="1158993"/>
        <a:ext cx="44383" cy="8876"/>
      </dsp:txXfrm>
    </dsp:sp>
    <dsp:sp modelId="{82D0E4DC-E9EC-4B73-9D47-E507ACD4A17F}">
      <dsp:nvSpPr>
        <dsp:cNvPr id="0" name=""/>
        <dsp:cNvSpPr/>
      </dsp:nvSpPr>
      <dsp:spPr>
        <a:xfrm>
          <a:off x="1807" y="5607"/>
          <a:ext cx="3859413" cy="2315647"/>
        </a:xfrm>
        <a:prstGeom prst="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9114" tIns="198509" rIns="189114" bIns="198509" numCol="1" spcCol="1270" anchor="ctr" anchorCtr="0">
          <a:noAutofit/>
        </a:bodyPr>
        <a:lstStyle/>
        <a:p>
          <a:pPr lvl="0" algn="ctr" defTabSz="800100">
            <a:lnSpc>
              <a:spcPct val="90000"/>
            </a:lnSpc>
            <a:spcBef>
              <a:spcPct val="0"/>
            </a:spcBef>
            <a:spcAft>
              <a:spcPct val="35000"/>
            </a:spcAft>
          </a:pPr>
          <a:r>
            <a:rPr lang="es-ES_tradnl" sz="1800" b="1" kern="1200" dirty="0" smtClean="0">
              <a:solidFill>
                <a:schemeClr val="tx1"/>
              </a:solidFill>
            </a:rPr>
            <a:t>Antecedentes en Europa</a:t>
          </a:r>
        </a:p>
        <a:p>
          <a:pPr lvl="0" algn="ctr" defTabSz="800100">
            <a:lnSpc>
              <a:spcPct val="90000"/>
            </a:lnSpc>
            <a:spcBef>
              <a:spcPct val="0"/>
            </a:spcBef>
            <a:spcAft>
              <a:spcPct val="35000"/>
            </a:spcAft>
          </a:pPr>
          <a:r>
            <a:rPr lang="es-ES_tradnl" sz="1600" b="1" kern="1200" dirty="0" smtClean="0"/>
            <a:t>60</a:t>
          </a:r>
          <a:r>
            <a:rPr lang="es-ES_tradnl" sz="1600" b="1" kern="1200" dirty="0"/>
            <a:t>´s y 80´</a:t>
          </a:r>
          <a:r>
            <a:rPr lang="es-ES_tradnl" sz="1600" b="1" kern="1200" dirty="0" smtClean="0"/>
            <a:t>s:  </a:t>
          </a:r>
          <a:r>
            <a:rPr lang="es-ES_tradnl" sz="1600" kern="1200" dirty="0"/>
            <a:t>La vieja Europa con las crisis de la agricultura, los </a:t>
          </a:r>
          <a:r>
            <a:rPr lang="es-ES_tradnl" sz="1600" kern="1200" dirty="0" err="1"/>
            <a:t>países</a:t>
          </a:r>
          <a:r>
            <a:rPr lang="es-ES_tradnl" sz="1600" kern="1200" dirty="0"/>
            <a:t> </a:t>
          </a:r>
          <a:r>
            <a:rPr lang="es-ES_tradnl" sz="1600" kern="1200" dirty="0" err="1" smtClean="0"/>
            <a:t>mediterráneos</a:t>
          </a:r>
          <a:r>
            <a:rPr lang="es-ES_tradnl" sz="1600" kern="1200" dirty="0" smtClean="0"/>
            <a:t> despegan </a:t>
          </a:r>
          <a:r>
            <a:rPr lang="es-ES_tradnl" sz="1600" kern="1200" dirty="0"/>
            <a:t>en el turismo rural en los </a:t>
          </a:r>
          <a:r>
            <a:rPr lang="es-ES_tradnl" sz="1600" kern="1200" dirty="0" err="1"/>
            <a:t>años</a:t>
          </a:r>
          <a:r>
            <a:rPr lang="es-ES_tradnl" sz="1600" kern="1200" dirty="0"/>
            <a:t> noventa y </a:t>
          </a:r>
          <a:r>
            <a:rPr lang="es-ES_tradnl" sz="1600" kern="1200" dirty="0" smtClean="0"/>
            <a:t>en </a:t>
          </a:r>
          <a:r>
            <a:rPr lang="es-ES_tradnl" sz="1600" kern="1200" dirty="0"/>
            <a:t>Europa del Este </a:t>
          </a:r>
          <a:r>
            <a:rPr lang="es-ES_tradnl" sz="1600" kern="1200" dirty="0" smtClean="0"/>
            <a:t> </a:t>
          </a:r>
          <a:r>
            <a:rPr lang="es-ES_tradnl" sz="1600" kern="1200" dirty="0"/>
            <a:t>el turismo rural </a:t>
          </a:r>
          <a:r>
            <a:rPr lang="es-ES_tradnl" sz="1600" kern="1200" dirty="0" smtClean="0"/>
            <a:t> se inició en 2005 </a:t>
          </a:r>
          <a:r>
            <a:rPr lang="es-ES_tradnl" sz="1600" kern="1200" dirty="0"/>
            <a:t>(</a:t>
          </a:r>
          <a:r>
            <a:rPr lang="es-ES_tradnl" sz="1600" kern="1200" dirty="0" err="1"/>
            <a:t>Cánoves</a:t>
          </a:r>
          <a:r>
            <a:rPr lang="es-ES_tradnl" sz="1600" b="1" kern="1200" dirty="0"/>
            <a:t>,</a:t>
          </a:r>
          <a:r>
            <a:rPr lang="es-ES_tradnl" sz="1600" kern="1200" dirty="0"/>
            <a:t> Herrera</a:t>
          </a:r>
          <a:r>
            <a:rPr lang="es-ES_tradnl" sz="1600" b="1" kern="1200" dirty="0"/>
            <a:t> y </a:t>
          </a:r>
          <a:r>
            <a:rPr lang="es-ES_tradnl" sz="1600" kern="1200" dirty="0"/>
            <a:t> Blanco, 2005).</a:t>
          </a:r>
          <a:endParaRPr lang="en-US" sz="1600" kern="1200" dirty="0"/>
        </a:p>
      </dsp:txBody>
      <dsp:txXfrm>
        <a:off x="1807" y="5607"/>
        <a:ext cx="3859413" cy="2315647"/>
      </dsp:txXfrm>
    </dsp:sp>
    <dsp:sp modelId="{0F923C4C-96F9-4380-81EE-CFB9E9421F99}">
      <dsp:nvSpPr>
        <dsp:cNvPr id="0" name=""/>
        <dsp:cNvSpPr/>
      </dsp:nvSpPr>
      <dsp:spPr>
        <a:xfrm>
          <a:off x="1931514" y="2319455"/>
          <a:ext cx="4747078" cy="857065"/>
        </a:xfrm>
        <a:custGeom>
          <a:avLst/>
          <a:gdLst/>
          <a:ahLst/>
          <a:cxnLst/>
          <a:rect l="0" t="0" r="0" b="0"/>
          <a:pathLst>
            <a:path>
              <a:moveTo>
                <a:pt x="4747078" y="0"/>
              </a:moveTo>
              <a:lnTo>
                <a:pt x="4747078" y="445632"/>
              </a:lnTo>
              <a:lnTo>
                <a:pt x="0" y="445632"/>
              </a:lnTo>
              <a:lnTo>
                <a:pt x="0" y="857065"/>
              </a:lnTo>
            </a:path>
          </a:pathLst>
        </a:custGeom>
        <a:noFill/>
        <a:ln w="12700" cap="flat" cmpd="sng" algn="ctr">
          <a:solidFill>
            <a:schemeClr val="accent5">
              <a:hueOff val="-21323121"/>
              <a:satOff val="12119"/>
              <a:lumOff val="-1000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84319" y="2743549"/>
        <a:ext cx="241467" cy="8876"/>
      </dsp:txXfrm>
    </dsp:sp>
    <dsp:sp modelId="{81DB39AB-EC2C-46FB-9A8E-EF36F23BF6F5}">
      <dsp:nvSpPr>
        <dsp:cNvPr id="0" name=""/>
        <dsp:cNvSpPr/>
      </dsp:nvSpPr>
      <dsp:spPr>
        <a:xfrm>
          <a:off x="4748886" y="5607"/>
          <a:ext cx="3859413" cy="2315647"/>
        </a:xfrm>
        <a:prstGeom prst="rect">
          <a:avLst/>
        </a:prstGeom>
        <a:gradFill rotWithShape="0">
          <a:gsLst>
            <a:gs pos="0">
              <a:schemeClr val="accent5">
                <a:hueOff val="-10661560"/>
                <a:satOff val="6060"/>
                <a:lumOff val="-5000"/>
                <a:alphaOff val="0"/>
                <a:shade val="85000"/>
                <a:satMod val="130000"/>
              </a:schemeClr>
            </a:gs>
            <a:gs pos="34000">
              <a:schemeClr val="accent5">
                <a:hueOff val="-10661560"/>
                <a:satOff val="6060"/>
                <a:lumOff val="-5000"/>
                <a:alphaOff val="0"/>
                <a:shade val="87000"/>
                <a:satMod val="125000"/>
              </a:schemeClr>
            </a:gs>
            <a:gs pos="70000">
              <a:schemeClr val="accent5">
                <a:hueOff val="-10661560"/>
                <a:satOff val="6060"/>
                <a:lumOff val="-5000"/>
                <a:alphaOff val="0"/>
                <a:tint val="100000"/>
                <a:shade val="90000"/>
                <a:satMod val="130000"/>
              </a:schemeClr>
            </a:gs>
            <a:gs pos="100000">
              <a:schemeClr val="accent5">
                <a:hueOff val="-10661560"/>
                <a:satOff val="6060"/>
                <a:lumOff val="-5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9114" tIns="198509" rIns="189114" bIns="198509" numCol="1" spcCol="1270" anchor="ctr" anchorCtr="0">
          <a:noAutofit/>
        </a:bodyPr>
        <a:lstStyle/>
        <a:p>
          <a:pPr lvl="0" algn="ctr" defTabSz="755650">
            <a:lnSpc>
              <a:spcPct val="90000"/>
            </a:lnSpc>
            <a:spcBef>
              <a:spcPct val="0"/>
            </a:spcBef>
            <a:spcAft>
              <a:spcPct val="35000"/>
            </a:spcAft>
          </a:pPr>
          <a:r>
            <a:rPr lang="es-ES_tradnl" sz="1700" b="1" kern="1200" dirty="0"/>
            <a:t>90´s </a:t>
          </a:r>
          <a:r>
            <a:rPr lang="es-ES_tradnl" sz="1700" b="0" kern="1200" dirty="0"/>
            <a:t>E</a:t>
          </a:r>
          <a:r>
            <a:rPr lang="es-ES_tradnl" sz="1700" kern="1200" dirty="0"/>
            <a:t>l turismo rural empieza a mostrar claroscuros. En algunos </a:t>
          </a:r>
          <a:r>
            <a:rPr lang="es-ES_tradnl" sz="1700" kern="1200" dirty="0" err="1"/>
            <a:t>países</a:t>
          </a:r>
          <a:r>
            <a:rPr lang="es-ES_tradnl" sz="1700" kern="1200" dirty="0"/>
            <a:t>, sobre todo los pioneros, (Inglaterra, Francia, Austria e Italia) es ya un sector maduro y los iniciadores experimentan un cierto cansancio y </a:t>
          </a:r>
          <a:r>
            <a:rPr lang="es-ES_tradnl" sz="1700" kern="1200" dirty="0" err="1"/>
            <a:t>desilusión</a:t>
          </a:r>
          <a:r>
            <a:rPr lang="es-ES_tradnl" sz="1700" kern="1200" dirty="0"/>
            <a:t>, en tanto que los resultados </a:t>
          </a:r>
          <a:r>
            <a:rPr lang="es-ES_tradnl" sz="1700" kern="1200" dirty="0" err="1"/>
            <a:t>económicos</a:t>
          </a:r>
          <a:r>
            <a:rPr lang="es-ES_tradnl" sz="1700" kern="1200" dirty="0"/>
            <a:t> no son tan atractivos y prometedores. </a:t>
          </a:r>
          <a:endParaRPr lang="en-US" sz="1700" kern="1200" dirty="0"/>
        </a:p>
      </dsp:txBody>
      <dsp:txXfrm>
        <a:off x="4748886" y="5607"/>
        <a:ext cx="3859413" cy="2315647"/>
      </dsp:txXfrm>
    </dsp:sp>
    <dsp:sp modelId="{EC6EC5AE-5C68-49E4-BCA8-8D3382E376F1}">
      <dsp:nvSpPr>
        <dsp:cNvPr id="0" name=""/>
        <dsp:cNvSpPr/>
      </dsp:nvSpPr>
      <dsp:spPr>
        <a:xfrm>
          <a:off x="1807" y="3208920"/>
          <a:ext cx="3859413" cy="2315647"/>
        </a:xfrm>
        <a:prstGeom prst="rect">
          <a:avLst/>
        </a:prstGeom>
        <a:gradFill rotWithShape="0">
          <a:gsLst>
            <a:gs pos="0">
              <a:schemeClr val="accent5">
                <a:hueOff val="-21323121"/>
                <a:satOff val="12119"/>
                <a:lumOff val="-10000"/>
                <a:alphaOff val="0"/>
                <a:shade val="85000"/>
                <a:satMod val="130000"/>
              </a:schemeClr>
            </a:gs>
            <a:gs pos="34000">
              <a:schemeClr val="accent5">
                <a:hueOff val="-21323121"/>
                <a:satOff val="12119"/>
                <a:lumOff val="-10000"/>
                <a:alphaOff val="0"/>
                <a:shade val="87000"/>
                <a:satMod val="125000"/>
              </a:schemeClr>
            </a:gs>
            <a:gs pos="70000">
              <a:schemeClr val="accent5">
                <a:hueOff val="-21323121"/>
                <a:satOff val="12119"/>
                <a:lumOff val="-10000"/>
                <a:alphaOff val="0"/>
                <a:tint val="100000"/>
                <a:shade val="90000"/>
                <a:satMod val="130000"/>
              </a:schemeClr>
            </a:gs>
            <a:gs pos="100000">
              <a:schemeClr val="accent5">
                <a:hueOff val="-21323121"/>
                <a:satOff val="12119"/>
                <a:lumOff val="-10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9114" tIns="198509" rIns="189114" bIns="198509" numCol="1" spcCol="1270" anchor="ctr" anchorCtr="0">
          <a:noAutofit/>
        </a:bodyPr>
        <a:lstStyle/>
        <a:p>
          <a:pPr lvl="0" algn="ctr" defTabSz="755650">
            <a:lnSpc>
              <a:spcPct val="90000"/>
            </a:lnSpc>
            <a:spcBef>
              <a:spcPct val="0"/>
            </a:spcBef>
            <a:spcAft>
              <a:spcPct val="35000"/>
            </a:spcAft>
          </a:pPr>
          <a:r>
            <a:rPr lang="es-ES_tradnl" sz="1700" kern="1200" dirty="0" smtClean="0"/>
            <a:t>Cierto </a:t>
          </a:r>
          <a:r>
            <a:rPr lang="es-ES_tradnl" sz="1700" kern="1200" dirty="0"/>
            <a:t>estancamiento de la demanda, que cada vez tiene </a:t>
          </a:r>
          <a:r>
            <a:rPr lang="es-ES_tradnl" sz="1700" kern="1200" dirty="0" err="1"/>
            <a:t>más</a:t>
          </a:r>
          <a:r>
            <a:rPr lang="es-ES_tradnl" sz="1700" kern="1200" dirty="0"/>
            <a:t> ofertas de turismo rural-natural en lugares alejados y </a:t>
          </a:r>
          <a:r>
            <a:rPr lang="es-ES_tradnl" sz="1700" kern="1200" dirty="0" err="1"/>
            <a:t>exóticos</a:t>
          </a:r>
          <a:r>
            <a:rPr lang="es-ES_tradnl" sz="1700" kern="1200" dirty="0"/>
            <a:t>, un mercado </a:t>
          </a:r>
          <a:r>
            <a:rPr lang="es-ES_tradnl" sz="1700" kern="1200" dirty="0" err="1"/>
            <a:t>más</a:t>
          </a:r>
          <a:r>
            <a:rPr lang="es-ES_tradnl" sz="1700" kern="1200" dirty="0"/>
            <a:t> competitivo y unos consumidores </a:t>
          </a:r>
          <a:r>
            <a:rPr lang="es-ES_tradnl" sz="1700" kern="1200" dirty="0" err="1"/>
            <a:t>más</a:t>
          </a:r>
          <a:r>
            <a:rPr lang="es-ES_tradnl" sz="1700" kern="1200" dirty="0"/>
            <a:t> exigentes (infraestructuras y servicios) (</a:t>
          </a:r>
          <a:r>
            <a:rPr lang="es-ES_tradnl" sz="1700" kern="1200" dirty="0" err="1"/>
            <a:t>Cánoves</a:t>
          </a:r>
          <a:r>
            <a:rPr lang="es-ES_tradnl" sz="1700" b="1" kern="1200" dirty="0"/>
            <a:t>,</a:t>
          </a:r>
          <a:r>
            <a:rPr lang="es-ES_tradnl" sz="1700" kern="1200" dirty="0"/>
            <a:t> Herrera</a:t>
          </a:r>
          <a:r>
            <a:rPr lang="es-ES_tradnl" sz="1700" b="1" kern="1200" dirty="0"/>
            <a:t> y </a:t>
          </a:r>
          <a:r>
            <a:rPr lang="es-ES_tradnl" sz="1700" kern="1200" dirty="0"/>
            <a:t> Blanco, 2005)</a:t>
          </a:r>
          <a:endParaRPr lang="en-US" sz="1700" kern="1200" dirty="0"/>
        </a:p>
      </dsp:txBody>
      <dsp:txXfrm>
        <a:off x="1807" y="3208920"/>
        <a:ext cx="3859413" cy="231564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FE917-9676-4BE9-B613-4B40A1CD7EAC}">
      <dsp:nvSpPr>
        <dsp:cNvPr id="0" name=""/>
        <dsp:cNvSpPr/>
      </dsp:nvSpPr>
      <dsp:spPr>
        <a:xfrm rot="5400000">
          <a:off x="-692672" y="1447003"/>
          <a:ext cx="1694409" cy="306545"/>
        </a:xfrm>
        <a:prstGeom prst="corner">
          <a:avLst>
            <a:gd name="adj1" fmla="val 1000"/>
            <a:gd name="adj2" fmla="val 1000"/>
          </a:avLst>
        </a:prstGeom>
        <a:solidFill>
          <a:schemeClr val="lt1">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FF53F5-6A8B-4FD6-8425-2D23FB237847}">
      <dsp:nvSpPr>
        <dsp:cNvPr id="0" name=""/>
        <dsp:cNvSpPr/>
      </dsp:nvSpPr>
      <dsp:spPr>
        <a:xfrm>
          <a:off x="1259" y="2447480"/>
          <a:ext cx="3831818" cy="564803"/>
        </a:xfrm>
        <a:prstGeom prst="homePlate">
          <a:avLst>
            <a:gd name="adj" fmla="val 25000"/>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177800" rIns="88900" bIns="177800" numCol="1" spcCol="1270" anchor="ctr" anchorCtr="0">
          <a:noAutofit/>
        </a:bodyPr>
        <a:lstStyle/>
        <a:p>
          <a:pPr lvl="0" algn="ctr" defTabSz="622300">
            <a:lnSpc>
              <a:spcPct val="90000"/>
            </a:lnSpc>
            <a:spcBef>
              <a:spcPct val="0"/>
            </a:spcBef>
            <a:spcAft>
              <a:spcPct val="35000"/>
            </a:spcAft>
          </a:pPr>
          <a:r>
            <a:rPr lang="en-US" sz="1400" kern="1200"/>
            <a:t>1989–1994</a:t>
          </a:r>
        </a:p>
      </dsp:txBody>
      <dsp:txXfrm>
        <a:off x="1259" y="2447480"/>
        <a:ext cx="3761218" cy="564803"/>
      </dsp:txXfrm>
    </dsp:sp>
    <dsp:sp modelId="{AEAE75F9-8CFC-49E9-831D-E2759E0ACB47}">
      <dsp:nvSpPr>
        <dsp:cNvPr id="0" name=""/>
        <dsp:cNvSpPr/>
      </dsp:nvSpPr>
      <dsp:spPr>
        <a:xfrm>
          <a:off x="307805" y="936998"/>
          <a:ext cx="3111436" cy="1146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just" defTabSz="711200">
            <a:lnSpc>
              <a:spcPct val="90000"/>
            </a:lnSpc>
            <a:spcBef>
              <a:spcPct val="0"/>
            </a:spcBef>
            <a:spcAft>
              <a:spcPct val="35000"/>
            </a:spcAft>
          </a:pPr>
          <a:r>
            <a:rPr lang="en-US" sz="1600" kern="1200" dirty="0"/>
            <a:t>LEADER I : </a:t>
          </a:r>
          <a:r>
            <a:rPr lang="en-US" sz="1600" kern="1200" dirty="0" err="1" smtClean="0"/>
            <a:t>Enfatizaba</a:t>
          </a:r>
          <a:r>
            <a:rPr lang="en-US" sz="1600" kern="1200" dirty="0" smtClean="0"/>
            <a:t> </a:t>
          </a:r>
          <a:r>
            <a:rPr lang="en-US" sz="1600" kern="1200" dirty="0"/>
            <a:t>en el turismo rural a </a:t>
          </a:r>
          <a:r>
            <a:rPr lang="en-US" sz="1600" kern="1200" dirty="0" err="1"/>
            <a:t>partir</a:t>
          </a:r>
          <a:r>
            <a:rPr lang="en-US" sz="1600" kern="1200" dirty="0"/>
            <a:t> de la </a:t>
          </a:r>
          <a:r>
            <a:rPr lang="en-US" sz="1600" kern="1200" dirty="0" err="1"/>
            <a:t>creación</a:t>
          </a:r>
          <a:r>
            <a:rPr lang="en-US" sz="1600" kern="1200" dirty="0"/>
            <a:t> de las </a:t>
          </a:r>
          <a:r>
            <a:rPr lang="en-US" sz="1600" kern="1200" dirty="0" err="1"/>
            <a:t>tipologías</a:t>
          </a:r>
          <a:r>
            <a:rPr lang="en-US" sz="1600" kern="1200" dirty="0"/>
            <a:t> de </a:t>
          </a:r>
          <a:r>
            <a:rPr lang="en-US" sz="1600" kern="1200" dirty="0" err="1"/>
            <a:t>nuevos</a:t>
          </a:r>
          <a:r>
            <a:rPr lang="en-US" sz="1600" kern="1200" dirty="0"/>
            <a:t> </a:t>
          </a:r>
          <a:r>
            <a:rPr lang="en-US" sz="1600" kern="1200" dirty="0" err="1"/>
            <a:t>productos</a:t>
          </a:r>
          <a:r>
            <a:rPr lang="en-US" sz="1600" kern="1200" dirty="0"/>
            <a:t> </a:t>
          </a:r>
          <a:r>
            <a:rPr lang="en-US" sz="1600" kern="1200" dirty="0" err="1"/>
            <a:t>turísticos</a:t>
          </a:r>
          <a:r>
            <a:rPr lang="en-US" sz="1600" kern="1200" dirty="0"/>
            <a:t>, en </a:t>
          </a:r>
          <a:r>
            <a:rPr lang="en-US" sz="1600" kern="1200" dirty="0" err="1"/>
            <a:t>donde</a:t>
          </a:r>
          <a:r>
            <a:rPr lang="en-US" sz="1600" kern="1200" dirty="0"/>
            <a:t> </a:t>
          </a:r>
          <a:r>
            <a:rPr lang="en-US" sz="1600" kern="1200" dirty="0" err="1"/>
            <a:t>uno</a:t>
          </a:r>
          <a:r>
            <a:rPr lang="en-US" sz="1600" kern="1200" dirty="0"/>
            <a:t> de </a:t>
          </a:r>
          <a:r>
            <a:rPr lang="en-US" sz="1600" kern="1200" dirty="0" err="1"/>
            <a:t>ellos</a:t>
          </a:r>
          <a:r>
            <a:rPr lang="en-US" sz="1600" kern="1200" dirty="0"/>
            <a:t> era el turismo rural.</a:t>
          </a:r>
        </a:p>
      </dsp:txBody>
      <dsp:txXfrm>
        <a:off x="307805" y="936998"/>
        <a:ext cx="3111436" cy="1146185"/>
      </dsp:txXfrm>
    </dsp:sp>
    <dsp:sp modelId="{86DE2067-E0DC-4454-BCDD-7B52430123B1}">
      <dsp:nvSpPr>
        <dsp:cNvPr id="0" name=""/>
        <dsp:cNvSpPr/>
      </dsp:nvSpPr>
      <dsp:spPr>
        <a:xfrm rot="5400000">
          <a:off x="3062510" y="1447003"/>
          <a:ext cx="1694409" cy="306545"/>
        </a:xfrm>
        <a:prstGeom prst="corner">
          <a:avLst>
            <a:gd name="adj1" fmla="val 1000"/>
            <a:gd name="adj2" fmla="val 1000"/>
          </a:avLst>
        </a:prstGeom>
        <a:solidFill>
          <a:schemeClr val="lt1">
            <a:hueOff val="0"/>
            <a:satOff val="0"/>
            <a:lumOff val="0"/>
            <a:alphaOff val="0"/>
          </a:schemeClr>
        </a:solidFill>
        <a:ln w="15875" cap="flat" cmpd="sng" algn="ctr">
          <a:solidFill>
            <a:schemeClr val="accent2">
              <a:hueOff val="1907790"/>
              <a:satOff val="-43528"/>
              <a:lumOff val="16079"/>
              <a:alphaOff val="0"/>
            </a:schemeClr>
          </a:solidFill>
          <a:prstDash val="solid"/>
        </a:ln>
        <a:effectLst/>
      </dsp:spPr>
      <dsp:style>
        <a:lnRef idx="2">
          <a:scrgbClr r="0" g="0" b="0"/>
        </a:lnRef>
        <a:fillRef idx="1">
          <a:scrgbClr r="0" g="0" b="0"/>
        </a:fillRef>
        <a:effectRef idx="0">
          <a:scrgbClr r="0" g="0" b="0"/>
        </a:effectRef>
        <a:fontRef idx="minor"/>
      </dsp:style>
    </dsp:sp>
    <dsp:sp modelId="{D373C141-014A-4552-96E4-A955B72EC8C8}">
      <dsp:nvSpPr>
        <dsp:cNvPr id="0" name=""/>
        <dsp:cNvSpPr/>
      </dsp:nvSpPr>
      <dsp:spPr>
        <a:xfrm>
          <a:off x="3756442" y="2447480"/>
          <a:ext cx="3831818" cy="564803"/>
        </a:xfrm>
        <a:prstGeom prst="chevron">
          <a:avLst>
            <a:gd name="adj" fmla="val 25000"/>
          </a:avLst>
        </a:prstGeom>
        <a:solidFill>
          <a:schemeClr val="accent2">
            <a:hueOff val="1907790"/>
            <a:satOff val="-43528"/>
            <a:lumOff val="16079"/>
            <a:alphaOff val="0"/>
          </a:schemeClr>
        </a:solidFill>
        <a:ln w="15875" cap="flat" cmpd="sng" algn="ctr">
          <a:solidFill>
            <a:schemeClr val="accent2">
              <a:hueOff val="1907790"/>
              <a:satOff val="-43528"/>
              <a:lumOff val="1607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177800" rIns="88900" bIns="177800" numCol="1" spcCol="1270" anchor="ctr" anchorCtr="0">
          <a:noAutofit/>
        </a:bodyPr>
        <a:lstStyle/>
        <a:p>
          <a:pPr lvl="0" algn="ctr" defTabSz="622300">
            <a:lnSpc>
              <a:spcPct val="90000"/>
            </a:lnSpc>
            <a:spcBef>
              <a:spcPct val="0"/>
            </a:spcBef>
            <a:spcAft>
              <a:spcPct val="35000"/>
            </a:spcAft>
          </a:pPr>
          <a:r>
            <a:rPr lang="en-US" sz="1400" kern="1200"/>
            <a:t>1994–1999</a:t>
          </a:r>
        </a:p>
      </dsp:txBody>
      <dsp:txXfrm>
        <a:off x="3897643" y="2447480"/>
        <a:ext cx="3549416" cy="564803"/>
      </dsp:txXfrm>
    </dsp:sp>
    <dsp:sp modelId="{2DC12B3E-F0F8-40C4-9B7C-F0D11025D56B}">
      <dsp:nvSpPr>
        <dsp:cNvPr id="0" name=""/>
        <dsp:cNvSpPr/>
      </dsp:nvSpPr>
      <dsp:spPr>
        <a:xfrm>
          <a:off x="4062987" y="936998"/>
          <a:ext cx="3111436" cy="1146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just" defTabSz="711200">
            <a:lnSpc>
              <a:spcPct val="90000"/>
            </a:lnSpc>
            <a:spcBef>
              <a:spcPct val="0"/>
            </a:spcBef>
            <a:spcAft>
              <a:spcPct val="35000"/>
            </a:spcAft>
          </a:pPr>
          <a:r>
            <a:rPr lang="en-US" sz="1600" kern="1200" dirty="0"/>
            <a:t>LEADER II : </a:t>
          </a:r>
          <a:r>
            <a:rPr lang="en-US" sz="1600" kern="1200" dirty="0" err="1" smtClean="0"/>
            <a:t>Encaminado</a:t>
          </a:r>
          <a:r>
            <a:rPr lang="en-US" sz="1600" kern="1200" dirty="0" smtClean="0"/>
            <a:t> </a:t>
          </a:r>
          <a:r>
            <a:rPr lang="en-US" sz="1600" kern="1200" dirty="0"/>
            <a:t>a la </a:t>
          </a:r>
          <a:r>
            <a:rPr lang="en-US" sz="1600" kern="1200" dirty="0" err="1"/>
            <a:t>continuidad</a:t>
          </a:r>
          <a:r>
            <a:rPr lang="en-US" sz="1600" kern="1200" dirty="0"/>
            <a:t> del LEADER I </a:t>
          </a:r>
          <a:r>
            <a:rPr lang="en-US" sz="1600" kern="1200" dirty="0" err="1"/>
            <a:t>pero</a:t>
          </a:r>
          <a:r>
            <a:rPr lang="en-US" sz="1600" kern="1200" dirty="0"/>
            <a:t> </a:t>
          </a:r>
          <a:r>
            <a:rPr lang="en-US" sz="1600" kern="1200" dirty="0" err="1"/>
            <a:t>más</a:t>
          </a:r>
          <a:r>
            <a:rPr lang="en-US" sz="1600" kern="1200" dirty="0"/>
            <a:t> </a:t>
          </a:r>
          <a:r>
            <a:rPr lang="en-US" sz="1600" kern="1200" dirty="0" err="1"/>
            <a:t>orientado</a:t>
          </a:r>
          <a:r>
            <a:rPr lang="en-US" sz="1600" kern="1200" dirty="0"/>
            <a:t> al </a:t>
          </a:r>
          <a:r>
            <a:rPr lang="en-US" sz="1600" kern="1200" dirty="0" err="1"/>
            <a:t>fomento</a:t>
          </a:r>
          <a:r>
            <a:rPr lang="en-US" sz="1600" kern="1200" dirty="0"/>
            <a:t> de </a:t>
          </a:r>
          <a:r>
            <a:rPr lang="en-US" sz="1600" kern="1200" dirty="0" err="1"/>
            <a:t>actividades</a:t>
          </a:r>
          <a:r>
            <a:rPr lang="en-US" sz="1600" kern="1200" dirty="0"/>
            <a:t> </a:t>
          </a:r>
          <a:r>
            <a:rPr lang="en-US" sz="1600" kern="1200" dirty="0" err="1"/>
            <a:t>innovadoras</a:t>
          </a:r>
          <a:r>
            <a:rPr lang="en-US" sz="1600" kern="1200" dirty="0"/>
            <a:t> y </a:t>
          </a:r>
          <a:r>
            <a:rPr lang="en-US" sz="1600" kern="1200" dirty="0" err="1"/>
            <a:t>apoyo</a:t>
          </a:r>
          <a:r>
            <a:rPr lang="en-US" sz="1600" kern="1200" dirty="0"/>
            <a:t> al </a:t>
          </a:r>
          <a:r>
            <a:rPr lang="en-US" sz="1600" kern="1200" dirty="0" err="1"/>
            <a:t>desarrollo</a:t>
          </a:r>
          <a:r>
            <a:rPr lang="en-US" sz="1600" kern="1200" dirty="0"/>
            <a:t> rural </a:t>
          </a:r>
          <a:r>
            <a:rPr lang="en-US" sz="1600" kern="1200" dirty="0" err="1"/>
            <a:t>destacando</a:t>
          </a:r>
          <a:r>
            <a:rPr lang="en-US" sz="1600" kern="1200" dirty="0"/>
            <a:t> </a:t>
          </a:r>
          <a:r>
            <a:rPr lang="en-US" sz="1600" kern="1200" dirty="0" err="1"/>
            <a:t>uno</a:t>
          </a:r>
          <a:r>
            <a:rPr lang="en-US" sz="1600" kern="1200" dirty="0"/>
            <a:t> de sus </a:t>
          </a:r>
          <a:r>
            <a:rPr lang="en-US" sz="1600" kern="1200" dirty="0" err="1"/>
            <a:t>objetivos</a:t>
          </a:r>
          <a:r>
            <a:rPr lang="en-US" sz="1600" kern="1200" dirty="0"/>
            <a:t>, el del turismo rural.</a:t>
          </a:r>
        </a:p>
      </dsp:txBody>
      <dsp:txXfrm>
        <a:off x="4062987" y="936998"/>
        <a:ext cx="3111436" cy="114618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6B4E0-6631-4DE5-BC1D-A8C732D64075}">
      <dsp:nvSpPr>
        <dsp:cNvPr id="0" name=""/>
        <dsp:cNvSpPr/>
      </dsp:nvSpPr>
      <dsp:spPr>
        <a:xfrm rot="5400000">
          <a:off x="529279" y="1116773"/>
          <a:ext cx="1590161" cy="2645993"/>
        </a:xfrm>
        <a:prstGeom prst="corner">
          <a:avLst>
            <a:gd name="adj1" fmla="val 16120"/>
            <a:gd name="adj2" fmla="val 1611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CBFBCDF4-5829-4031-9FA3-6FA5EA54B6C4}">
      <dsp:nvSpPr>
        <dsp:cNvPr id="0" name=""/>
        <dsp:cNvSpPr/>
      </dsp:nvSpPr>
      <dsp:spPr>
        <a:xfrm>
          <a:off x="263841" y="1907355"/>
          <a:ext cx="2388817" cy="20939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just" defTabSz="622300">
            <a:lnSpc>
              <a:spcPct val="90000"/>
            </a:lnSpc>
            <a:spcBef>
              <a:spcPct val="0"/>
            </a:spcBef>
            <a:spcAft>
              <a:spcPct val="35000"/>
            </a:spcAft>
          </a:pPr>
          <a:r>
            <a:rPr lang="es-ES" sz="1400" kern="1200" dirty="0" smtClean="0"/>
            <a:t>En el modelo europeo </a:t>
          </a:r>
          <a:r>
            <a:rPr lang="es-ES" sz="1400" kern="1200" dirty="0"/>
            <a:t>se articulan conceptos clave, como actividades recreativas, estancias rurales, desplazamiento y permanencia temporal fuera del lugar de residencia, atractivos rurales y el potencial de los espacios para la satisfacción de las necesidades de ocio (Osorio, 2013). </a:t>
          </a:r>
          <a:endParaRPr lang="en-US" sz="1400" kern="1200" dirty="0"/>
        </a:p>
      </dsp:txBody>
      <dsp:txXfrm>
        <a:off x="263841" y="1907355"/>
        <a:ext cx="2388817" cy="2093938"/>
      </dsp:txXfrm>
    </dsp:sp>
    <dsp:sp modelId="{778B70E3-DF16-4BA8-90CE-68493C526D62}">
      <dsp:nvSpPr>
        <dsp:cNvPr id="0" name=""/>
        <dsp:cNvSpPr/>
      </dsp:nvSpPr>
      <dsp:spPr>
        <a:xfrm>
          <a:off x="2201938" y="921972"/>
          <a:ext cx="450720" cy="450720"/>
        </a:xfrm>
        <a:prstGeom prst="triangle">
          <a:avLst>
            <a:gd name="adj" fmla="val 100000"/>
          </a:avLst>
        </a:prstGeom>
        <a:gradFill rotWithShape="0">
          <a:gsLst>
            <a:gs pos="0">
              <a:schemeClr val="accent2">
                <a:hueOff val="476948"/>
                <a:satOff val="-10882"/>
                <a:lumOff val="4020"/>
                <a:alphaOff val="0"/>
                <a:shade val="85000"/>
                <a:satMod val="130000"/>
              </a:schemeClr>
            </a:gs>
            <a:gs pos="34000">
              <a:schemeClr val="accent2">
                <a:hueOff val="476948"/>
                <a:satOff val="-10882"/>
                <a:lumOff val="4020"/>
                <a:alphaOff val="0"/>
                <a:shade val="87000"/>
                <a:satMod val="125000"/>
              </a:schemeClr>
            </a:gs>
            <a:gs pos="70000">
              <a:schemeClr val="accent2">
                <a:hueOff val="476948"/>
                <a:satOff val="-10882"/>
                <a:lumOff val="4020"/>
                <a:alphaOff val="0"/>
                <a:tint val="100000"/>
                <a:shade val="90000"/>
                <a:satMod val="130000"/>
              </a:schemeClr>
            </a:gs>
            <a:gs pos="100000">
              <a:schemeClr val="accent2">
                <a:hueOff val="476948"/>
                <a:satOff val="-10882"/>
                <a:lumOff val="4020"/>
                <a:alphaOff val="0"/>
                <a:tint val="100000"/>
                <a:shade val="100000"/>
                <a:satMod val="110000"/>
              </a:schemeClr>
            </a:gs>
          </a:gsLst>
          <a:path path="circle">
            <a:fillToRect l="100000" t="100000" r="100000" b="100000"/>
          </a:path>
        </a:gradFill>
        <a:ln w="12700" cap="flat" cmpd="sng" algn="ctr">
          <a:solidFill>
            <a:schemeClr val="accent2">
              <a:hueOff val="476948"/>
              <a:satOff val="-10882"/>
              <a:lumOff val="402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C66171EF-747F-4C68-BDEF-409CF6209A5F}">
      <dsp:nvSpPr>
        <dsp:cNvPr id="0" name=""/>
        <dsp:cNvSpPr/>
      </dsp:nvSpPr>
      <dsp:spPr>
        <a:xfrm rot="5400000">
          <a:off x="3453658" y="393132"/>
          <a:ext cx="1590161" cy="2645993"/>
        </a:xfrm>
        <a:prstGeom prst="corner">
          <a:avLst>
            <a:gd name="adj1" fmla="val 16120"/>
            <a:gd name="adj2" fmla="val 16110"/>
          </a:avLst>
        </a:prstGeom>
        <a:gradFill rotWithShape="0">
          <a:gsLst>
            <a:gs pos="0">
              <a:schemeClr val="accent2">
                <a:hueOff val="953895"/>
                <a:satOff val="-21764"/>
                <a:lumOff val="8039"/>
                <a:alphaOff val="0"/>
                <a:shade val="85000"/>
                <a:satMod val="130000"/>
              </a:schemeClr>
            </a:gs>
            <a:gs pos="34000">
              <a:schemeClr val="accent2">
                <a:hueOff val="953895"/>
                <a:satOff val="-21764"/>
                <a:lumOff val="8039"/>
                <a:alphaOff val="0"/>
                <a:shade val="87000"/>
                <a:satMod val="125000"/>
              </a:schemeClr>
            </a:gs>
            <a:gs pos="70000">
              <a:schemeClr val="accent2">
                <a:hueOff val="953895"/>
                <a:satOff val="-21764"/>
                <a:lumOff val="8039"/>
                <a:alphaOff val="0"/>
                <a:tint val="100000"/>
                <a:shade val="90000"/>
                <a:satMod val="130000"/>
              </a:schemeClr>
            </a:gs>
            <a:gs pos="100000">
              <a:schemeClr val="accent2">
                <a:hueOff val="953895"/>
                <a:satOff val="-21764"/>
                <a:lumOff val="8039"/>
                <a:alphaOff val="0"/>
                <a:tint val="100000"/>
                <a:shade val="100000"/>
                <a:satMod val="110000"/>
              </a:schemeClr>
            </a:gs>
          </a:gsLst>
          <a:path path="circle">
            <a:fillToRect l="100000" t="100000" r="100000" b="100000"/>
          </a:path>
        </a:gradFill>
        <a:ln w="12700" cap="flat" cmpd="sng" algn="ctr">
          <a:solidFill>
            <a:schemeClr val="accent2">
              <a:hueOff val="953895"/>
              <a:satOff val="-21764"/>
              <a:lumOff val="803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95614BCA-BB00-48C4-9A23-DBE3F036740C}">
      <dsp:nvSpPr>
        <dsp:cNvPr id="0" name=""/>
        <dsp:cNvSpPr/>
      </dsp:nvSpPr>
      <dsp:spPr>
        <a:xfrm>
          <a:off x="3188220" y="1183714"/>
          <a:ext cx="2388817" cy="20939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just" defTabSz="666750">
            <a:lnSpc>
              <a:spcPct val="90000"/>
            </a:lnSpc>
            <a:spcBef>
              <a:spcPct val="0"/>
            </a:spcBef>
            <a:spcAft>
              <a:spcPct val="35000"/>
            </a:spcAft>
          </a:pPr>
          <a:r>
            <a:rPr lang="es-ES" sz="1500" kern="1200" dirty="0"/>
            <a:t>Para analizar la oferta de turismo rural, el indicador </a:t>
          </a:r>
          <a:r>
            <a:rPr lang="es-ES" sz="1500" kern="1200" dirty="0" smtClean="0"/>
            <a:t>más claro  </a:t>
          </a:r>
          <a:r>
            <a:rPr lang="es-ES" sz="1500" kern="1200" dirty="0"/>
            <a:t>para establecer un marco comparativo entre los </a:t>
          </a:r>
          <a:r>
            <a:rPr lang="es-ES" sz="1500" kern="1200" dirty="0" smtClean="0"/>
            <a:t>diferentes pa</a:t>
          </a:r>
          <a:r>
            <a:rPr lang="es-ES" sz="1500" kern="1200" dirty="0" smtClean="0"/>
            <a:t>íses</a:t>
          </a:r>
          <a:r>
            <a:rPr lang="es-ES" sz="1500" kern="1200" dirty="0" smtClean="0"/>
            <a:t>, </a:t>
          </a:r>
          <a:r>
            <a:rPr lang="es-ES" sz="1500" kern="1200" dirty="0"/>
            <a:t>es la capacidad y los tipos de </a:t>
          </a:r>
          <a:r>
            <a:rPr lang="es-ES" sz="1500" kern="1200" dirty="0" smtClean="0"/>
            <a:t>alojamiento  </a:t>
          </a:r>
          <a:r>
            <a:rPr lang="es-ES" sz="1500" kern="1200" dirty="0"/>
            <a:t>(Osorio, 2013). </a:t>
          </a:r>
          <a:endParaRPr lang="en-US" sz="1500" kern="1200" dirty="0"/>
        </a:p>
      </dsp:txBody>
      <dsp:txXfrm>
        <a:off x="3188220" y="1183714"/>
        <a:ext cx="2388817" cy="2093938"/>
      </dsp:txXfrm>
    </dsp:sp>
    <dsp:sp modelId="{30B6595F-423D-4DC5-A634-6610AE2CDD35}">
      <dsp:nvSpPr>
        <dsp:cNvPr id="0" name=""/>
        <dsp:cNvSpPr/>
      </dsp:nvSpPr>
      <dsp:spPr>
        <a:xfrm>
          <a:off x="5126318" y="198331"/>
          <a:ext cx="450720" cy="450720"/>
        </a:xfrm>
        <a:prstGeom prst="triangle">
          <a:avLst>
            <a:gd name="adj" fmla="val 100000"/>
          </a:avLst>
        </a:prstGeom>
        <a:gradFill rotWithShape="0">
          <a:gsLst>
            <a:gs pos="0">
              <a:schemeClr val="accent2">
                <a:hueOff val="1430843"/>
                <a:satOff val="-32646"/>
                <a:lumOff val="12059"/>
                <a:alphaOff val="0"/>
                <a:shade val="85000"/>
                <a:satMod val="130000"/>
              </a:schemeClr>
            </a:gs>
            <a:gs pos="34000">
              <a:schemeClr val="accent2">
                <a:hueOff val="1430843"/>
                <a:satOff val="-32646"/>
                <a:lumOff val="12059"/>
                <a:alphaOff val="0"/>
                <a:shade val="87000"/>
                <a:satMod val="125000"/>
              </a:schemeClr>
            </a:gs>
            <a:gs pos="70000">
              <a:schemeClr val="accent2">
                <a:hueOff val="1430843"/>
                <a:satOff val="-32646"/>
                <a:lumOff val="12059"/>
                <a:alphaOff val="0"/>
                <a:tint val="100000"/>
                <a:shade val="90000"/>
                <a:satMod val="130000"/>
              </a:schemeClr>
            </a:gs>
            <a:gs pos="100000">
              <a:schemeClr val="accent2">
                <a:hueOff val="1430843"/>
                <a:satOff val="-32646"/>
                <a:lumOff val="12059"/>
                <a:alphaOff val="0"/>
                <a:tint val="100000"/>
                <a:shade val="100000"/>
                <a:satMod val="110000"/>
              </a:schemeClr>
            </a:gs>
          </a:gsLst>
          <a:path path="circle">
            <a:fillToRect l="100000" t="100000" r="100000" b="100000"/>
          </a:path>
        </a:gradFill>
        <a:ln w="12700" cap="flat" cmpd="sng" algn="ctr">
          <a:solidFill>
            <a:schemeClr val="accent2">
              <a:hueOff val="1430843"/>
              <a:satOff val="-32646"/>
              <a:lumOff val="1205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58B882CB-95C5-4F51-81D7-38B8F6E2D4CB}">
      <dsp:nvSpPr>
        <dsp:cNvPr id="0" name=""/>
        <dsp:cNvSpPr/>
      </dsp:nvSpPr>
      <dsp:spPr>
        <a:xfrm rot="5400000">
          <a:off x="6378037" y="-330507"/>
          <a:ext cx="1590161" cy="2645993"/>
        </a:xfrm>
        <a:prstGeom prst="corner">
          <a:avLst>
            <a:gd name="adj1" fmla="val 16120"/>
            <a:gd name="adj2" fmla="val 16110"/>
          </a:avLst>
        </a:prstGeom>
        <a:gradFill rotWithShape="0">
          <a:gsLst>
            <a:gs pos="0">
              <a:schemeClr val="accent2">
                <a:hueOff val="1907790"/>
                <a:satOff val="-43528"/>
                <a:lumOff val="16079"/>
                <a:alphaOff val="0"/>
                <a:shade val="85000"/>
                <a:satMod val="130000"/>
              </a:schemeClr>
            </a:gs>
            <a:gs pos="34000">
              <a:schemeClr val="accent2">
                <a:hueOff val="1907790"/>
                <a:satOff val="-43528"/>
                <a:lumOff val="16079"/>
                <a:alphaOff val="0"/>
                <a:shade val="87000"/>
                <a:satMod val="125000"/>
              </a:schemeClr>
            </a:gs>
            <a:gs pos="70000">
              <a:schemeClr val="accent2">
                <a:hueOff val="1907790"/>
                <a:satOff val="-43528"/>
                <a:lumOff val="16079"/>
                <a:alphaOff val="0"/>
                <a:tint val="100000"/>
                <a:shade val="90000"/>
                <a:satMod val="130000"/>
              </a:schemeClr>
            </a:gs>
            <a:gs pos="100000">
              <a:schemeClr val="accent2">
                <a:hueOff val="1907790"/>
                <a:satOff val="-43528"/>
                <a:lumOff val="16079"/>
                <a:alphaOff val="0"/>
                <a:tint val="100000"/>
                <a:shade val="100000"/>
                <a:satMod val="110000"/>
              </a:schemeClr>
            </a:gs>
          </a:gsLst>
          <a:path path="circle">
            <a:fillToRect l="100000" t="100000" r="100000" b="100000"/>
          </a:path>
        </a:gradFill>
        <a:ln w="12700" cap="flat" cmpd="sng" algn="ctr">
          <a:solidFill>
            <a:schemeClr val="accent2">
              <a:hueOff val="1907790"/>
              <a:satOff val="-43528"/>
              <a:lumOff val="1607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985E9044-3F0B-46E5-A4CD-B33C7553A12F}">
      <dsp:nvSpPr>
        <dsp:cNvPr id="0" name=""/>
        <dsp:cNvSpPr/>
      </dsp:nvSpPr>
      <dsp:spPr>
        <a:xfrm>
          <a:off x="6112600" y="460074"/>
          <a:ext cx="2388817" cy="20939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just" defTabSz="666750">
            <a:lnSpc>
              <a:spcPct val="90000"/>
            </a:lnSpc>
            <a:spcBef>
              <a:spcPct val="0"/>
            </a:spcBef>
            <a:spcAft>
              <a:spcPct val="35000"/>
            </a:spcAft>
          </a:pPr>
          <a:r>
            <a:rPr lang="es-ES" sz="1500" kern="1200" dirty="0"/>
            <a:t>El impulso que esta modalidad turística ha recibido en Europa ha estado muy marcado por la inversión y el apoyo tanto de las instituciones europeas como de los </a:t>
          </a:r>
          <a:r>
            <a:rPr lang="es-ES" sz="1500" kern="1200" dirty="0" smtClean="0"/>
            <a:t>estados </a:t>
          </a:r>
          <a:r>
            <a:rPr lang="es-ES" sz="1500" kern="1200" dirty="0"/>
            <a:t>y gobiernos regionales (Osorio, 2013). </a:t>
          </a:r>
          <a:endParaRPr lang="en-US" sz="1500" kern="1200" dirty="0"/>
        </a:p>
      </dsp:txBody>
      <dsp:txXfrm>
        <a:off x="6112600" y="460074"/>
        <a:ext cx="2388817" cy="209393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12C8C8-6A20-4DFC-95C4-11F0FB4F63F9}">
      <dsp:nvSpPr>
        <dsp:cNvPr id="0" name=""/>
        <dsp:cNvSpPr/>
      </dsp:nvSpPr>
      <dsp:spPr>
        <a:xfrm>
          <a:off x="711304" y="1013"/>
          <a:ext cx="7086991" cy="644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b" anchorCtr="0">
          <a:noAutofit/>
        </a:bodyPr>
        <a:lstStyle/>
        <a:p>
          <a:pPr lvl="0" algn="l" defTabSz="1289050">
            <a:lnSpc>
              <a:spcPct val="90000"/>
            </a:lnSpc>
            <a:spcBef>
              <a:spcPct val="0"/>
            </a:spcBef>
            <a:spcAft>
              <a:spcPct val="35000"/>
            </a:spcAft>
          </a:pPr>
          <a:r>
            <a:rPr lang="es-MX" sz="2900" kern="1200" dirty="0"/>
            <a:t>Su objetivo es…</a:t>
          </a:r>
        </a:p>
      </dsp:txBody>
      <dsp:txXfrm>
        <a:off x="711304" y="1013"/>
        <a:ext cx="7086991" cy="644271"/>
      </dsp:txXfrm>
    </dsp:sp>
    <dsp:sp modelId="{8B22A899-B526-4365-AB04-7B2DAB111061}">
      <dsp:nvSpPr>
        <dsp:cNvPr id="0" name=""/>
        <dsp:cNvSpPr/>
      </dsp:nvSpPr>
      <dsp:spPr>
        <a:xfrm>
          <a:off x="711304" y="645285"/>
          <a:ext cx="1658355" cy="1312405"/>
        </a:xfrm>
        <a:prstGeom prst="chevron">
          <a:avLst>
            <a:gd name="adj" fmla="val 70610"/>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0163CD-5234-4237-8B8B-3585609D24F5}">
      <dsp:nvSpPr>
        <dsp:cNvPr id="0" name=""/>
        <dsp:cNvSpPr/>
      </dsp:nvSpPr>
      <dsp:spPr>
        <a:xfrm>
          <a:off x="1707420" y="645285"/>
          <a:ext cx="1658355" cy="1312405"/>
        </a:xfrm>
        <a:prstGeom prst="chevron">
          <a:avLst>
            <a:gd name="adj" fmla="val 70610"/>
          </a:avLst>
        </a:prstGeom>
        <a:solidFill>
          <a:schemeClr val="accent2">
            <a:hueOff val="95390"/>
            <a:satOff val="-2176"/>
            <a:lumOff val="804"/>
            <a:alphaOff val="0"/>
          </a:schemeClr>
        </a:solidFill>
        <a:ln w="15875" cap="flat" cmpd="sng" algn="ctr">
          <a:solidFill>
            <a:schemeClr val="accent2">
              <a:hueOff val="95390"/>
              <a:satOff val="-2176"/>
              <a:lumOff val="80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79601E-7ED1-41E2-8DBA-65A06E67F123}">
      <dsp:nvSpPr>
        <dsp:cNvPr id="0" name=""/>
        <dsp:cNvSpPr/>
      </dsp:nvSpPr>
      <dsp:spPr>
        <a:xfrm>
          <a:off x="2704324" y="645285"/>
          <a:ext cx="1658355" cy="1312405"/>
        </a:xfrm>
        <a:prstGeom prst="chevron">
          <a:avLst>
            <a:gd name="adj" fmla="val 70610"/>
          </a:avLst>
        </a:prstGeom>
        <a:solidFill>
          <a:schemeClr val="accent2">
            <a:hueOff val="190779"/>
            <a:satOff val="-4353"/>
            <a:lumOff val="1608"/>
            <a:alphaOff val="0"/>
          </a:schemeClr>
        </a:solidFill>
        <a:ln w="15875" cap="flat" cmpd="sng" algn="ctr">
          <a:solidFill>
            <a:schemeClr val="accent2">
              <a:hueOff val="190779"/>
              <a:satOff val="-4353"/>
              <a:lumOff val="160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4F3E99-4ADF-45E7-A148-A6C230EC576A}">
      <dsp:nvSpPr>
        <dsp:cNvPr id="0" name=""/>
        <dsp:cNvSpPr/>
      </dsp:nvSpPr>
      <dsp:spPr>
        <a:xfrm>
          <a:off x="3700440" y="645285"/>
          <a:ext cx="1658355" cy="1312405"/>
        </a:xfrm>
        <a:prstGeom prst="chevron">
          <a:avLst>
            <a:gd name="adj" fmla="val 70610"/>
          </a:avLst>
        </a:prstGeom>
        <a:solidFill>
          <a:schemeClr val="accent2">
            <a:hueOff val="286169"/>
            <a:satOff val="-6529"/>
            <a:lumOff val="2412"/>
            <a:alphaOff val="0"/>
          </a:schemeClr>
        </a:solidFill>
        <a:ln w="15875" cap="flat" cmpd="sng" algn="ctr">
          <a:solidFill>
            <a:schemeClr val="accent2">
              <a:hueOff val="286169"/>
              <a:satOff val="-6529"/>
              <a:lumOff val="2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4B6FE8-C2A5-4EBA-A331-96076AD95266}">
      <dsp:nvSpPr>
        <dsp:cNvPr id="0" name=""/>
        <dsp:cNvSpPr/>
      </dsp:nvSpPr>
      <dsp:spPr>
        <a:xfrm>
          <a:off x="4697343" y="645285"/>
          <a:ext cx="1658355" cy="1312405"/>
        </a:xfrm>
        <a:prstGeom prst="chevron">
          <a:avLst>
            <a:gd name="adj" fmla="val 70610"/>
          </a:avLst>
        </a:prstGeom>
        <a:solidFill>
          <a:schemeClr val="accent2">
            <a:hueOff val="381558"/>
            <a:satOff val="-8706"/>
            <a:lumOff val="3216"/>
            <a:alphaOff val="0"/>
          </a:schemeClr>
        </a:solidFill>
        <a:ln w="15875" cap="flat" cmpd="sng" algn="ctr">
          <a:solidFill>
            <a:schemeClr val="accent2">
              <a:hueOff val="381558"/>
              <a:satOff val="-8706"/>
              <a:lumOff val="321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87D094-E25C-4756-805F-A70DF4A3A654}">
      <dsp:nvSpPr>
        <dsp:cNvPr id="0" name=""/>
        <dsp:cNvSpPr/>
      </dsp:nvSpPr>
      <dsp:spPr>
        <a:xfrm>
          <a:off x="5693459" y="645285"/>
          <a:ext cx="1658355" cy="1312405"/>
        </a:xfrm>
        <a:prstGeom prst="chevron">
          <a:avLst>
            <a:gd name="adj" fmla="val 70610"/>
          </a:avLst>
        </a:prstGeom>
        <a:solidFill>
          <a:schemeClr val="accent2">
            <a:hueOff val="476948"/>
            <a:satOff val="-10882"/>
            <a:lumOff val="4020"/>
            <a:alphaOff val="0"/>
          </a:schemeClr>
        </a:solidFill>
        <a:ln w="15875" cap="flat" cmpd="sng" algn="ctr">
          <a:solidFill>
            <a:schemeClr val="accent2">
              <a:hueOff val="476948"/>
              <a:satOff val="-10882"/>
              <a:lumOff val="402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7A213C-CACB-44FF-A2A7-B09956AD45D6}">
      <dsp:nvSpPr>
        <dsp:cNvPr id="0" name=""/>
        <dsp:cNvSpPr/>
      </dsp:nvSpPr>
      <dsp:spPr>
        <a:xfrm>
          <a:off x="6690363" y="645285"/>
          <a:ext cx="1658355" cy="1312405"/>
        </a:xfrm>
        <a:prstGeom prst="chevron">
          <a:avLst>
            <a:gd name="adj" fmla="val 70610"/>
          </a:avLst>
        </a:prstGeom>
        <a:solidFill>
          <a:schemeClr val="accent2">
            <a:hueOff val="572337"/>
            <a:satOff val="-13058"/>
            <a:lumOff val="4824"/>
            <a:alphaOff val="0"/>
          </a:schemeClr>
        </a:solidFill>
        <a:ln w="15875" cap="flat" cmpd="sng" algn="ctr">
          <a:solidFill>
            <a:schemeClr val="accent2">
              <a:hueOff val="572337"/>
              <a:satOff val="-13058"/>
              <a:lumOff val="482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CD77BB-A93C-4AF0-B8FD-53A4A10D6A00}">
      <dsp:nvSpPr>
        <dsp:cNvPr id="0" name=""/>
        <dsp:cNvSpPr/>
      </dsp:nvSpPr>
      <dsp:spPr>
        <a:xfrm>
          <a:off x="711304" y="776526"/>
          <a:ext cx="7179122" cy="1049924"/>
        </a:xfrm>
        <a:prstGeom prst="rect">
          <a:avLst/>
        </a:prstGeom>
        <a:solidFill>
          <a:schemeClr val="lt1">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l" defTabSz="755650">
            <a:lnSpc>
              <a:spcPct val="90000"/>
            </a:lnSpc>
            <a:spcBef>
              <a:spcPct val="0"/>
            </a:spcBef>
            <a:spcAft>
              <a:spcPct val="35000"/>
            </a:spcAft>
          </a:pPr>
          <a:r>
            <a:rPr lang="es-ES" sz="1700" kern="1200" dirty="0"/>
            <a:t>Recuperar el patrimonio cultural en extinción. Se </a:t>
          </a:r>
          <a:r>
            <a:rPr lang="es-ES" sz="1700" kern="1200" dirty="0" smtClean="0"/>
            <a:t>debe </a:t>
          </a:r>
          <a:r>
            <a:rPr lang="es-ES" sz="1700" kern="1200" dirty="0"/>
            <a:t>redimensionar el mundo rural mas allá de la producción, dándole una importancia mayor a la tradición, al folklore, a la cultura viva, la cotidianidad de los pueblos del mundo </a:t>
          </a:r>
          <a:r>
            <a:rPr lang="es-ES" sz="1700" kern="1200" dirty="0" smtClean="0"/>
            <a:t>rural, con </a:t>
          </a:r>
          <a:r>
            <a:rPr lang="es-ES" sz="1700" kern="1200" dirty="0"/>
            <a:t>todo lo que ello </a:t>
          </a:r>
          <a:r>
            <a:rPr lang="es-ES" sz="1700" kern="1200" dirty="0" smtClean="0"/>
            <a:t>implica </a:t>
          </a:r>
          <a:r>
            <a:rPr lang="es-ES" sz="1700" kern="1200" dirty="0"/>
            <a:t>(</a:t>
          </a:r>
          <a:r>
            <a:rPr lang="es-ES" sz="1700" kern="1200" dirty="0" err="1"/>
            <a:t>Dachary</a:t>
          </a:r>
          <a:r>
            <a:rPr lang="es-ES" sz="1700" kern="1200" dirty="0"/>
            <a:t> </a:t>
          </a:r>
          <a:r>
            <a:rPr lang="es-ES" sz="1700" i="1" kern="1200" dirty="0" smtClean="0"/>
            <a:t>et. al., </a:t>
          </a:r>
          <a:r>
            <a:rPr lang="es-ES" sz="1700" kern="1200" dirty="0"/>
            <a:t>2005: </a:t>
          </a:r>
          <a:r>
            <a:rPr lang="es-ES" sz="1700" i="1" kern="1200" dirty="0"/>
            <a:t>40 en </a:t>
          </a:r>
          <a:r>
            <a:rPr lang="es-ES" sz="1700" kern="1200" dirty="0"/>
            <a:t>33 en Osorio, 2013).</a:t>
          </a:r>
          <a:r>
            <a:rPr lang="es-ES_tradnl" sz="1700" kern="1200" dirty="0"/>
            <a:t> </a:t>
          </a:r>
          <a:endParaRPr lang="es-MX" sz="1700" kern="1200" dirty="0"/>
        </a:p>
      </dsp:txBody>
      <dsp:txXfrm>
        <a:off x="711304" y="776526"/>
        <a:ext cx="7179122" cy="1049924"/>
      </dsp:txXfrm>
    </dsp:sp>
    <dsp:sp modelId="{B38CA133-647B-47DE-8AC3-648D60828AF5}">
      <dsp:nvSpPr>
        <dsp:cNvPr id="0" name=""/>
        <dsp:cNvSpPr/>
      </dsp:nvSpPr>
      <dsp:spPr>
        <a:xfrm>
          <a:off x="711304" y="2063440"/>
          <a:ext cx="7086991" cy="644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b" anchorCtr="0">
          <a:noAutofit/>
        </a:bodyPr>
        <a:lstStyle/>
        <a:p>
          <a:pPr lvl="0" algn="l" defTabSz="1289050">
            <a:lnSpc>
              <a:spcPct val="90000"/>
            </a:lnSpc>
            <a:spcBef>
              <a:spcPct val="0"/>
            </a:spcBef>
            <a:spcAft>
              <a:spcPct val="35000"/>
            </a:spcAft>
          </a:pPr>
          <a:r>
            <a:rPr lang="es-MX" sz="2900" kern="1200" dirty="0"/>
            <a:t>Cabe resaltar…</a:t>
          </a:r>
        </a:p>
      </dsp:txBody>
      <dsp:txXfrm>
        <a:off x="711304" y="2063440"/>
        <a:ext cx="7086991" cy="644271"/>
      </dsp:txXfrm>
    </dsp:sp>
    <dsp:sp modelId="{2C59A144-B49F-4267-8825-F05DFB707738}">
      <dsp:nvSpPr>
        <dsp:cNvPr id="0" name=""/>
        <dsp:cNvSpPr/>
      </dsp:nvSpPr>
      <dsp:spPr>
        <a:xfrm>
          <a:off x="711304" y="2707712"/>
          <a:ext cx="1658355" cy="1312405"/>
        </a:xfrm>
        <a:prstGeom prst="chevron">
          <a:avLst>
            <a:gd name="adj" fmla="val 70610"/>
          </a:avLst>
        </a:prstGeom>
        <a:solidFill>
          <a:schemeClr val="accent2">
            <a:hueOff val="667727"/>
            <a:satOff val="-15235"/>
            <a:lumOff val="5628"/>
            <a:alphaOff val="0"/>
          </a:schemeClr>
        </a:solidFill>
        <a:ln w="15875" cap="flat" cmpd="sng" algn="ctr">
          <a:solidFill>
            <a:schemeClr val="accent2">
              <a:hueOff val="667727"/>
              <a:satOff val="-15235"/>
              <a:lumOff val="5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DBE073-259C-4410-A54A-353047C10F2C}">
      <dsp:nvSpPr>
        <dsp:cNvPr id="0" name=""/>
        <dsp:cNvSpPr/>
      </dsp:nvSpPr>
      <dsp:spPr>
        <a:xfrm>
          <a:off x="1707420" y="2707712"/>
          <a:ext cx="1658355" cy="1312405"/>
        </a:xfrm>
        <a:prstGeom prst="chevron">
          <a:avLst>
            <a:gd name="adj" fmla="val 70610"/>
          </a:avLst>
        </a:prstGeom>
        <a:solidFill>
          <a:schemeClr val="accent2">
            <a:hueOff val="763116"/>
            <a:satOff val="-17411"/>
            <a:lumOff val="6432"/>
            <a:alphaOff val="0"/>
          </a:schemeClr>
        </a:solidFill>
        <a:ln w="15875" cap="flat" cmpd="sng" algn="ctr">
          <a:solidFill>
            <a:schemeClr val="accent2">
              <a:hueOff val="763116"/>
              <a:satOff val="-17411"/>
              <a:lumOff val="643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060C84-5E38-4B35-9582-77744D40C2F8}">
      <dsp:nvSpPr>
        <dsp:cNvPr id="0" name=""/>
        <dsp:cNvSpPr/>
      </dsp:nvSpPr>
      <dsp:spPr>
        <a:xfrm>
          <a:off x="2704324" y="2707712"/>
          <a:ext cx="1658355" cy="1312405"/>
        </a:xfrm>
        <a:prstGeom prst="chevron">
          <a:avLst>
            <a:gd name="adj" fmla="val 70610"/>
          </a:avLst>
        </a:prstGeom>
        <a:solidFill>
          <a:schemeClr val="accent2">
            <a:hueOff val="858505"/>
            <a:satOff val="-19588"/>
            <a:lumOff val="7236"/>
            <a:alphaOff val="0"/>
          </a:schemeClr>
        </a:solidFill>
        <a:ln w="15875" cap="flat" cmpd="sng" algn="ctr">
          <a:solidFill>
            <a:schemeClr val="accent2">
              <a:hueOff val="858505"/>
              <a:satOff val="-19588"/>
              <a:lumOff val="72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C32C04-F307-433C-BFCB-A15245EE8295}">
      <dsp:nvSpPr>
        <dsp:cNvPr id="0" name=""/>
        <dsp:cNvSpPr/>
      </dsp:nvSpPr>
      <dsp:spPr>
        <a:xfrm>
          <a:off x="3700440" y="2707712"/>
          <a:ext cx="1658355" cy="1312405"/>
        </a:xfrm>
        <a:prstGeom prst="chevron">
          <a:avLst>
            <a:gd name="adj" fmla="val 70610"/>
          </a:avLst>
        </a:prstGeom>
        <a:solidFill>
          <a:schemeClr val="accent2">
            <a:hueOff val="953895"/>
            <a:satOff val="-21764"/>
            <a:lumOff val="8039"/>
            <a:alphaOff val="0"/>
          </a:schemeClr>
        </a:solidFill>
        <a:ln w="15875" cap="flat" cmpd="sng" algn="ctr">
          <a:solidFill>
            <a:schemeClr val="accent2">
              <a:hueOff val="953895"/>
              <a:satOff val="-21764"/>
              <a:lumOff val="803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BA80E9-2656-4EF8-927A-F2B1709F7519}">
      <dsp:nvSpPr>
        <dsp:cNvPr id="0" name=""/>
        <dsp:cNvSpPr/>
      </dsp:nvSpPr>
      <dsp:spPr>
        <a:xfrm>
          <a:off x="4697343" y="2707712"/>
          <a:ext cx="1658355" cy="1312405"/>
        </a:xfrm>
        <a:prstGeom prst="chevron">
          <a:avLst>
            <a:gd name="adj" fmla="val 70610"/>
          </a:avLst>
        </a:prstGeom>
        <a:solidFill>
          <a:schemeClr val="accent2">
            <a:hueOff val="1049285"/>
            <a:satOff val="-23940"/>
            <a:lumOff val="8843"/>
            <a:alphaOff val="0"/>
          </a:schemeClr>
        </a:solidFill>
        <a:ln w="15875" cap="flat" cmpd="sng" algn="ctr">
          <a:solidFill>
            <a:schemeClr val="accent2">
              <a:hueOff val="1049285"/>
              <a:satOff val="-23940"/>
              <a:lumOff val="884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3FC87E-F472-4B1D-BFB8-2F1E5878C609}">
      <dsp:nvSpPr>
        <dsp:cNvPr id="0" name=""/>
        <dsp:cNvSpPr/>
      </dsp:nvSpPr>
      <dsp:spPr>
        <a:xfrm>
          <a:off x="5693459" y="2707712"/>
          <a:ext cx="1658355" cy="1312405"/>
        </a:xfrm>
        <a:prstGeom prst="chevron">
          <a:avLst>
            <a:gd name="adj" fmla="val 70610"/>
          </a:avLst>
        </a:prstGeom>
        <a:solidFill>
          <a:schemeClr val="accent2">
            <a:hueOff val="1144674"/>
            <a:satOff val="-26117"/>
            <a:lumOff val="9647"/>
            <a:alphaOff val="0"/>
          </a:schemeClr>
        </a:solidFill>
        <a:ln w="15875" cap="flat" cmpd="sng" algn="ctr">
          <a:solidFill>
            <a:schemeClr val="accent2">
              <a:hueOff val="1144674"/>
              <a:satOff val="-26117"/>
              <a:lumOff val="964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F552E4-8A7F-4A14-BE53-E4C2CAFEF47D}">
      <dsp:nvSpPr>
        <dsp:cNvPr id="0" name=""/>
        <dsp:cNvSpPr/>
      </dsp:nvSpPr>
      <dsp:spPr>
        <a:xfrm>
          <a:off x="6690363" y="2707712"/>
          <a:ext cx="1658355" cy="1312405"/>
        </a:xfrm>
        <a:prstGeom prst="chevron">
          <a:avLst>
            <a:gd name="adj" fmla="val 70610"/>
          </a:avLst>
        </a:prstGeom>
        <a:solidFill>
          <a:schemeClr val="accent2">
            <a:hueOff val="1240063"/>
            <a:satOff val="-28293"/>
            <a:lumOff val="10451"/>
            <a:alphaOff val="0"/>
          </a:schemeClr>
        </a:solidFill>
        <a:ln w="15875" cap="flat" cmpd="sng" algn="ctr">
          <a:solidFill>
            <a:schemeClr val="accent2">
              <a:hueOff val="1240063"/>
              <a:satOff val="-28293"/>
              <a:lumOff val="104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641C4C-8837-42D3-BDF1-BA0A47B0D80E}">
      <dsp:nvSpPr>
        <dsp:cNvPr id="0" name=""/>
        <dsp:cNvSpPr/>
      </dsp:nvSpPr>
      <dsp:spPr>
        <a:xfrm>
          <a:off x="711304" y="2838953"/>
          <a:ext cx="7179122" cy="1049924"/>
        </a:xfrm>
        <a:prstGeom prst="rect">
          <a:avLst/>
        </a:prstGeom>
        <a:solidFill>
          <a:schemeClr val="lt1">
            <a:hueOff val="0"/>
            <a:satOff val="0"/>
            <a:lumOff val="0"/>
            <a:alphaOff val="0"/>
          </a:schemeClr>
        </a:solidFill>
        <a:ln w="15875" cap="flat" cmpd="sng" algn="ctr">
          <a:solidFill>
            <a:schemeClr val="accent2">
              <a:hueOff val="953895"/>
              <a:satOff val="-21764"/>
              <a:lumOff val="80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l" defTabSz="755650">
            <a:lnSpc>
              <a:spcPct val="90000"/>
            </a:lnSpc>
            <a:spcBef>
              <a:spcPct val="0"/>
            </a:spcBef>
            <a:spcAft>
              <a:spcPct val="35000"/>
            </a:spcAft>
          </a:pPr>
          <a:r>
            <a:rPr lang="es-ES" sz="1700" kern="1200" dirty="0"/>
            <a:t>Sin grandes inversiones o requerimientos, el turismo rural puede ser establecido en áreas rurales en donde los productos turísticos pueden ser principalmente la propia naturaleza (bosques, ríos selvas </a:t>
          </a:r>
          <a:r>
            <a:rPr lang="es-ES" sz="1700" kern="1200" dirty="0" err="1"/>
            <a:t>etc</a:t>
          </a:r>
          <a:r>
            <a:rPr lang="es-ES" sz="1700" kern="1200" dirty="0"/>
            <a:t>) ( Hernández, </a:t>
          </a:r>
          <a:r>
            <a:rPr lang="es-ES" sz="1700" kern="1200" dirty="0" smtClean="0"/>
            <a:t>2005 </a:t>
          </a:r>
          <a:r>
            <a:rPr lang="es-ES" sz="1700" kern="1200" dirty="0"/>
            <a:t>en Osorio, 2013) </a:t>
          </a:r>
          <a:r>
            <a:rPr lang="es-ES" sz="1700" kern="1200" dirty="0" smtClean="0"/>
            <a:t>.</a:t>
          </a:r>
          <a:endParaRPr lang="es-MX" sz="1700" kern="1200" dirty="0"/>
        </a:p>
      </dsp:txBody>
      <dsp:txXfrm>
        <a:off x="711304" y="2838953"/>
        <a:ext cx="7179122" cy="1049924"/>
      </dsp:txXfrm>
    </dsp:sp>
    <dsp:sp modelId="{B6533BF6-7278-4B16-826D-1BB662E265B3}">
      <dsp:nvSpPr>
        <dsp:cNvPr id="0" name=""/>
        <dsp:cNvSpPr/>
      </dsp:nvSpPr>
      <dsp:spPr>
        <a:xfrm>
          <a:off x="711304" y="4125867"/>
          <a:ext cx="7086991" cy="644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b" anchorCtr="0">
          <a:noAutofit/>
        </a:bodyPr>
        <a:lstStyle/>
        <a:p>
          <a:pPr lvl="0" algn="l" defTabSz="1289050">
            <a:lnSpc>
              <a:spcPct val="90000"/>
            </a:lnSpc>
            <a:spcBef>
              <a:spcPct val="0"/>
            </a:spcBef>
            <a:spcAft>
              <a:spcPct val="35000"/>
            </a:spcAft>
          </a:pPr>
          <a:r>
            <a:rPr lang="es-MX" sz="2900" kern="1200" dirty="0"/>
            <a:t>Además…</a:t>
          </a:r>
        </a:p>
      </dsp:txBody>
      <dsp:txXfrm>
        <a:off x="711304" y="4125867"/>
        <a:ext cx="7086991" cy="644271"/>
      </dsp:txXfrm>
    </dsp:sp>
    <dsp:sp modelId="{4C66E5D4-664A-45B2-822A-61495F459282}">
      <dsp:nvSpPr>
        <dsp:cNvPr id="0" name=""/>
        <dsp:cNvSpPr/>
      </dsp:nvSpPr>
      <dsp:spPr>
        <a:xfrm>
          <a:off x="711304" y="4770139"/>
          <a:ext cx="1658355" cy="1312405"/>
        </a:xfrm>
        <a:prstGeom prst="chevron">
          <a:avLst>
            <a:gd name="adj" fmla="val 70610"/>
          </a:avLst>
        </a:prstGeom>
        <a:solidFill>
          <a:schemeClr val="accent2">
            <a:hueOff val="1335453"/>
            <a:satOff val="-30470"/>
            <a:lumOff val="11255"/>
            <a:alphaOff val="0"/>
          </a:schemeClr>
        </a:solidFill>
        <a:ln w="15875" cap="flat" cmpd="sng" algn="ctr">
          <a:solidFill>
            <a:schemeClr val="accent2">
              <a:hueOff val="1335453"/>
              <a:satOff val="-30470"/>
              <a:lumOff val="112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FAF155-371B-467A-A6F7-18B9D6F34E3D}">
      <dsp:nvSpPr>
        <dsp:cNvPr id="0" name=""/>
        <dsp:cNvSpPr/>
      </dsp:nvSpPr>
      <dsp:spPr>
        <a:xfrm>
          <a:off x="1707420" y="4770139"/>
          <a:ext cx="1658355" cy="1312405"/>
        </a:xfrm>
        <a:prstGeom prst="chevron">
          <a:avLst>
            <a:gd name="adj" fmla="val 70610"/>
          </a:avLst>
        </a:prstGeom>
        <a:solidFill>
          <a:schemeClr val="accent2">
            <a:hueOff val="1430843"/>
            <a:satOff val="-32646"/>
            <a:lumOff val="12059"/>
            <a:alphaOff val="0"/>
          </a:schemeClr>
        </a:solidFill>
        <a:ln w="15875" cap="flat" cmpd="sng" algn="ctr">
          <a:solidFill>
            <a:schemeClr val="accent2">
              <a:hueOff val="1430843"/>
              <a:satOff val="-32646"/>
              <a:lumOff val="1205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1F7BB2-D9DB-4791-98D8-CDB1AB3CE011}">
      <dsp:nvSpPr>
        <dsp:cNvPr id="0" name=""/>
        <dsp:cNvSpPr/>
      </dsp:nvSpPr>
      <dsp:spPr>
        <a:xfrm>
          <a:off x="2704324" y="4770139"/>
          <a:ext cx="1658355" cy="1312405"/>
        </a:xfrm>
        <a:prstGeom prst="chevron">
          <a:avLst>
            <a:gd name="adj" fmla="val 70610"/>
          </a:avLst>
        </a:prstGeom>
        <a:solidFill>
          <a:schemeClr val="accent2">
            <a:hueOff val="1526232"/>
            <a:satOff val="-34822"/>
            <a:lumOff val="12863"/>
            <a:alphaOff val="0"/>
          </a:schemeClr>
        </a:solidFill>
        <a:ln w="15875" cap="flat" cmpd="sng" algn="ctr">
          <a:solidFill>
            <a:schemeClr val="accent2">
              <a:hueOff val="1526232"/>
              <a:satOff val="-34822"/>
              <a:lumOff val="1286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649840-ECE4-4014-B0B2-01C735F7287F}">
      <dsp:nvSpPr>
        <dsp:cNvPr id="0" name=""/>
        <dsp:cNvSpPr/>
      </dsp:nvSpPr>
      <dsp:spPr>
        <a:xfrm>
          <a:off x="3700440" y="4770139"/>
          <a:ext cx="1658355" cy="1312405"/>
        </a:xfrm>
        <a:prstGeom prst="chevron">
          <a:avLst>
            <a:gd name="adj" fmla="val 70610"/>
          </a:avLst>
        </a:prstGeom>
        <a:solidFill>
          <a:schemeClr val="accent2">
            <a:hueOff val="1621622"/>
            <a:satOff val="-36999"/>
            <a:lumOff val="13667"/>
            <a:alphaOff val="0"/>
          </a:schemeClr>
        </a:solidFill>
        <a:ln w="15875" cap="flat" cmpd="sng" algn="ctr">
          <a:solidFill>
            <a:schemeClr val="accent2">
              <a:hueOff val="1621622"/>
              <a:satOff val="-36999"/>
              <a:lumOff val="1366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3E8BAD-B6D6-4062-9EF5-2874BBE8EFBA}">
      <dsp:nvSpPr>
        <dsp:cNvPr id="0" name=""/>
        <dsp:cNvSpPr/>
      </dsp:nvSpPr>
      <dsp:spPr>
        <a:xfrm>
          <a:off x="4697343" y="4770139"/>
          <a:ext cx="1658355" cy="1312405"/>
        </a:xfrm>
        <a:prstGeom prst="chevron">
          <a:avLst>
            <a:gd name="adj" fmla="val 70610"/>
          </a:avLst>
        </a:prstGeom>
        <a:solidFill>
          <a:schemeClr val="accent2">
            <a:hueOff val="1717011"/>
            <a:satOff val="-39175"/>
            <a:lumOff val="14471"/>
            <a:alphaOff val="0"/>
          </a:schemeClr>
        </a:solidFill>
        <a:ln w="15875" cap="flat" cmpd="sng" algn="ctr">
          <a:solidFill>
            <a:schemeClr val="accent2">
              <a:hueOff val="1717011"/>
              <a:satOff val="-39175"/>
              <a:lumOff val="14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ACD222-BAAB-4089-824A-6F8004D61611}">
      <dsp:nvSpPr>
        <dsp:cNvPr id="0" name=""/>
        <dsp:cNvSpPr/>
      </dsp:nvSpPr>
      <dsp:spPr>
        <a:xfrm>
          <a:off x="5693459" y="4770139"/>
          <a:ext cx="1658355" cy="1312405"/>
        </a:xfrm>
        <a:prstGeom prst="chevron">
          <a:avLst>
            <a:gd name="adj" fmla="val 70610"/>
          </a:avLst>
        </a:prstGeom>
        <a:solidFill>
          <a:schemeClr val="accent2">
            <a:hueOff val="1812401"/>
            <a:satOff val="-41352"/>
            <a:lumOff val="15275"/>
            <a:alphaOff val="0"/>
          </a:schemeClr>
        </a:solidFill>
        <a:ln w="15875" cap="flat" cmpd="sng" algn="ctr">
          <a:solidFill>
            <a:schemeClr val="accent2">
              <a:hueOff val="1812401"/>
              <a:satOff val="-41352"/>
              <a:lumOff val="1527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4B6075-8CC9-434C-A1E0-544E0B2D5D10}">
      <dsp:nvSpPr>
        <dsp:cNvPr id="0" name=""/>
        <dsp:cNvSpPr/>
      </dsp:nvSpPr>
      <dsp:spPr>
        <a:xfrm>
          <a:off x="6690363" y="4770139"/>
          <a:ext cx="1658355" cy="1312405"/>
        </a:xfrm>
        <a:prstGeom prst="chevron">
          <a:avLst>
            <a:gd name="adj" fmla="val 70610"/>
          </a:avLst>
        </a:prstGeom>
        <a:solidFill>
          <a:schemeClr val="accent2">
            <a:hueOff val="1907790"/>
            <a:satOff val="-43528"/>
            <a:lumOff val="16079"/>
            <a:alphaOff val="0"/>
          </a:schemeClr>
        </a:solidFill>
        <a:ln w="15875" cap="flat" cmpd="sng" algn="ctr">
          <a:solidFill>
            <a:schemeClr val="accent2">
              <a:hueOff val="1907790"/>
              <a:satOff val="-43528"/>
              <a:lumOff val="1607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109BA1-F138-47BB-9EF6-E6E3282E5A16}">
      <dsp:nvSpPr>
        <dsp:cNvPr id="0" name=""/>
        <dsp:cNvSpPr/>
      </dsp:nvSpPr>
      <dsp:spPr>
        <a:xfrm>
          <a:off x="711304" y="4901380"/>
          <a:ext cx="7179122" cy="1049924"/>
        </a:xfrm>
        <a:prstGeom prst="rect">
          <a:avLst/>
        </a:prstGeom>
        <a:solidFill>
          <a:schemeClr val="lt1">
            <a:hueOff val="0"/>
            <a:satOff val="0"/>
            <a:lumOff val="0"/>
            <a:alphaOff val="0"/>
          </a:schemeClr>
        </a:solidFill>
        <a:ln w="15875" cap="flat" cmpd="sng" algn="ctr">
          <a:solidFill>
            <a:schemeClr val="accent2">
              <a:hueOff val="1907790"/>
              <a:satOff val="-43528"/>
              <a:lumOff val="160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l" defTabSz="755650">
            <a:lnSpc>
              <a:spcPct val="90000"/>
            </a:lnSpc>
            <a:spcBef>
              <a:spcPct val="0"/>
            </a:spcBef>
            <a:spcAft>
              <a:spcPct val="35000"/>
            </a:spcAft>
          </a:pPr>
          <a:r>
            <a:rPr lang="es-ES" sz="1700" kern="1200" dirty="0"/>
            <a:t>A pesar de estar enclavado en una zona rural un centro de esquí, o un típico </a:t>
          </a:r>
          <a:r>
            <a:rPr lang="es-ES" sz="1700" i="1" kern="1200" dirty="0"/>
            <a:t>resort </a:t>
          </a:r>
          <a:r>
            <a:rPr lang="es-ES" sz="1700" i="1" kern="1200" dirty="0" err="1"/>
            <a:t>all</a:t>
          </a:r>
          <a:r>
            <a:rPr lang="es-ES" sz="1700" i="1" kern="1200" dirty="0"/>
            <a:t> inclusive</a:t>
          </a:r>
          <a:r>
            <a:rPr lang="es-ES" sz="1700" kern="1200" dirty="0"/>
            <a:t>, no son turismo rural. Es que el concepto requiere de la interacción de los visitantes con la </a:t>
          </a:r>
          <a:r>
            <a:rPr lang="es-ES" sz="1700" kern="1200" dirty="0" smtClean="0"/>
            <a:t>población </a:t>
          </a:r>
          <a:r>
            <a:rPr lang="es-ES" sz="1700" kern="1200" dirty="0"/>
            <a:t>(Barrera, </a:t>
          </a:r>
          <a:r>
            <a:rPr lang="es-ES" sz="1700" kern="1200" dirty="0" smtClean="0"/>
            <a:t>2005 </a:t>
          </a:r>
          <a:r>
            <a:rPr lang="es-ES" sz="1700" kern="1200" dirty="0"/>
            <a:t>en Osorio, 2013). </a:t>
          </a:r>
          <a:endParaRPr lang="es-MX" sz="1700" kern="1200" dirty="0"/>
        </a:p>
      </dsp:txBody>
      <dsp:txXfrm>
        <a:off x="711304" y="4901380"/>
        <a:ext cx="7179122" cy="1049924"/>
      </dsp:txXfrm>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xmlns="">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4.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6/7/layout/AccentHomeChevronProcess">
  <dgm:title val="Accent Home Chevron Process"/>
  <dgm:desc val="Use to show a progression; a timeline; sequential steps in a task, process, or workflow; or to emphasize movement or direction. Level 1 text appears inside an chevron shape, except the first shape which comes in a home shape, while Level 2 text appears above the invisible rectangle shapes."/>
  <dgm:catLst>
    <dgm:cat type="process" pri="500"/>
    <dgm:cat type="timeline"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contrsBasedOnsibTransCount">
      <dgm:if name="oneSibTrans" axis="ch" ptType="sibTrans" func="cnt" op="equ" val="1">
        <dgm:constrLst>
          <dgm:constr type="h" for="ch" forName="composite" refType="h" fact="0.6"/>
          <dgm:constr type="w" for="ch" forName="composite" refType="w"/>
          <dgm:constr type="primFontSz" for="des" forName="parTx" val="20"/>
          <dgm:constr type="primFontSz" for="des" forName="desTx" refType="primFontSz" refFor="des" refForName="parTx" op="lte"/>
          <dgm:constr type="primFontSz" for="des" forName="parTx" op="equ"/>
          <dgm:constr type="primFontSz" for="des" forName="desTx" op="equ"/>
          <dgm:constr type="w" for="ch" forName="space" refType="w" refFor="ch" refForName="composite" fact="-0.02"/>
          <dgm:constr type="w" for="ch" ptType="sibTrans" op="equ"/>
        </dgm:constrLst>
      </dgm:if>
      <dgm:else name="moreThanOneSibTrans">
        <dgm:choose name="contrsForMoreThanOneSibTrans">
          <dgm:if name="twoSibTrans" axis="ch" ptType="sibTrans" func="cnt" op="equ" val="2">
            <dgm:constrLst>
              <dgm:constr type="h" for="ch" forName="composite" refType="h" fact="0.6"/>
              <dgm:constr type="w" for="ch" forName="composite" refType="w"/>
              <dgm:constr type="primFontSz" for="des" forName="parTx" val="20"/>
              <dgm:constr type="primFontSz" for="des" forName="desTx" refType="primFontSz" refFor="des" refForName="parTx" op="lte"/>
              <dgm:constr type="primFontSz" for="des" forName="parTx" op="equ"/>
              <dgm:constr type="primFontSz" for="des" forName="desTx" op="equ"/>
              <dgm:constr type="w" for="ch" forName="space" refType="w" refFor="ch" refForName="composite" fact="-0.03"/>
              <dgm:constr type="w" for="ch" ptType="sibTrans" op="equ"/>
            </dgm:constrLst>
          </dgm:if>
          <dgm:else name="moreThanTwoSibTrans">
            <dgm:choose name="contrsForMoreThanTwoSibTrans">
              <dgm:if name="threeSibTrans" axis="ch" ptType="sibTrans" func="cnt" op="equ" val="3">
                <dgm:constrLst>
                  <dgm:constr type="h" for="ch" forName="composite" refType="h" fact="0.6"/>
                  <dgm:constr type="w" for="ch" forName="composite" refType="w"/>
                  <dgm:constr type="primFontSz" for="des" forName="parTx" val="20"/>
                  <dgm:constr type="primFontSz" for="des" forName="desTx" refType="primFontSz" refFor="des" refForName="parTx" op="lte"/>
                  <dgm:constr type="primFontSz" for="des" forName="parTx" op="equ"/>
                  <dgm:constr type="primFontSz" for="des" forName="desTx" op="equ"/>
                  <dgm:constr type="w" for="ch" forName="space" refType="w" refFor="ch" refForName="composite" fact="-0.04"/>
                  <dgm:constr type="w" for="ch" ptType="sibTrans" op="equ"/>
                </dgm:constrLst>
              </dgm:if>
              <dgm:else name="moreThanThreeSibTrans">
                <dgm:choose name="contrsForMoreThanThreeSibTrans">
                  <dgm:if name="fourToSixSibTrans" axis="ch" ptType="sibTrans" func="cnt" op="lte" val="6">
                    <dgm:constrLst>
                      <dgm:constr type="h" for="ch" forName="composite" refType="h" fact="0.6"/>
                      <dgm:constr type="w" for="ch" forName="composite" refType="w"/>
                      <dgm:constr type="primFontSz" for="des" forName="parTx" val="20"/>
                      <dgm:constr type="primFontSz" for="des" forName="desTx" refType="primFontSz" refFor="des" refForName="parTx" op="lte"/>
                      <dgm:constr type="primFontSz" for="des" forName="parTx" op="equ"/>
                      <dgm:constr type="primFontSz" for="des" forName="desTx" op="equ"/>
                      <dgm:constr type="w" for="ch" forName="space" refType="w" refFor="ch" refForName="composite" fact="-0.05"/>
                      <dgm:constr type="w" for="ch" ptType="sibTrans" op="equ"/>
                    </dgm:constrLst>
                  </dgm:if>
                  <dgm:else name="moreThanSixSibTrans">
                    <dgm:choose name="contrsForMoreThanSixSibTrans">
                      <dgm:if name="sevenToEightSibTrans" axis="ch" ptType="sibTrans" func="cnt" op="lte" val="8">
                        <dgm:constrLst>
                          <dgm:constr type="h" for="ch" forName="composite" refType="h" fact="0.6"/>
                          <dgm:constr type="w" for="ch" forName="composite" refType="w"/>
                          <dgm:constr type="primFontSz" for="des" forName="parTx" val="20"/>
                          <dgm:constr type="primFontSz" for="des" forName="desTx" refType="primFontSz" refFor="des" refForName="parTx" op="lte"/>
                          <dgm:constr type="primFontSz" for="des" forName="parTx" op="equ"/>
                          <dgm:constr type="primFontSz" for="des" forName="desTx" op="equ"/>
                          <dgm:constr type="w" for="ch" forName="space" refType="w" refFor="ch" refForName="composite" fact="-0.07"/>
                          <dgm:constr type="w" for="ch" ptType="sibTrans" op="equ"/>
                        </dgm:constrLst>
                      </dgm:if>
                      <dgm:else name="moreThanEightSibTrans">
                        <dgm:constrLst>
                          <dgm:constr type="h" for="ch" forName="composite" refType="h" fact="0.6"/>
                          <dgm:constr type="w" for="ch" forName="composite" refType="w"/>
                          <dgm:constr type="primFontSz" for="des" forName="parTx" val="20"/>
                          <dgm:constr type="primFontSz" for="des" forName="desTx" refType="primFontSz" refFor="des" refForName="parTx" op="lte"/>
                          <dgm:constr type="primFontSz" for="des" forName="parTx" op="equ"/>
                          <dgm:constr type="primFontSz" for="des" forName="desTx" op="equ"/>
                          <dgm:constr type="w" for="ch" forName="space" refType="w" refFor="ch" refForName="composite" fact="-0.09"/>
                          <dgm:constr type="w" for="ch" ptType="sibTrans" op="equ"/>
                        </dgm:constrLst>
                      </dgm:else>
                    </dgm:choose>
                  </dgm:else>
                </dgm:choose>
              </dgm:else>
            </dgm:choose>
          </dgm:else>
        </dgm:choose>
      </dgm:else>
    </dgm:choose>
    <dgm:ruleLst/>
    <dgm:forEach name="Name6" axis="ch" ptType="node">
      <dgm:layoutNode name="composite">
        <dgm:alg type="composite"/>
        <dgm:shape xmlns:r="http://schemas.openxmlformats.org/officeDocument/2006/relationships" r:blip="">
          <dgm:adjLst/>
        </dgm:shape>
        <dgm:presOf/>
        <dgm:choose name="LayoutLTRorRTL">
          <dgm:if name="LayoutLTR" func="var" arg="dir" op="equ" val="norm">
            <dgm:constrLst>
              <dgm:constr type="w" for="ch" forName="L" refType="w" fact="0.08"/>
              <dgm:constr type="h" for="ch" forName="L" refType="h" fact="0.75"/>
              <dgm:constr type="l" for="ch" forName="L"/>
              <dgm:constr type="l" for="ch" forName="parTx"/>
              <dgm:constr type="w" for="ch" forName="parTx" refType="w"/>
              <dgm:constr type="h" for="ch" forName="parTx" refType="h" fact="0.25"/>
              <dgm:constr type="t" for="ch" forName="parTx" refType="b" refFor="ch" refForName="L"/>
              <dgm:constr type="t" for="ch" forName="desTx" refType="w" refFor="ch" refForName="L" fact="0.6"/>
              <dgm:constr type="b" for="ch" forName="desTx" refType="t" refFor="ch" refForName="EmptyPlaceHolder"/>
              <dgm:constr type="l" for="ch" forName="desTx" refType="r" refFor="ch" refForName="L"/>
              <dgm:constr type="w" for="ch" forName="desTx" refType="w" fact="0.812"/>
              <dgm:constr type="w" for="ch" forName="EmptyPlaceHolder" refType="w" fact="0.82"/>
              <dgm:constr type="l" for="ch" forName="EmptyPlaceHolder" refType="r" refFor="ch" refForName="L"/>
              <dgm:constr type="b" for="ch" forName="EmptyPlaceHolder" refType="b" refFor="ch" refForName="L"/>
              <dgm:constr type="h" for="ch" forName="EmptyPlaceHolder" refType="t" refFor="ch" refForName="desTx"/>
            </dgm:constrLst>
          </dgm:if>
          <dgm:else name="LayoutRTL">
            <dgm:constrLst>
              <dgm:constr type="w" for="ch" forName="L" refType="w" fact="0.08"/>
              <dgm:constr type="h" for="ch" forName="L" refType="h" fact="0.75"/>
              <dgm:constr type="r" for="ch" forName="L" refType="w"/>
              <dgm:constr type="r" for="ch" forName="parTx" refType="w"/>
              <dgm:constr type="w" for="ch" forName="parTx" refType="w"/>
              <dgm:constr type="h" for="ch" forName="parTx" refType="h" fact="0.25"/>
              <dgm:constr type="t" for="ch" forName="parTx" refType="b" refFor="ch" refForName="L"/>
              <dgm:constr type="t" for="ch" forName="desTx" refType="w" refFor="ch" refForName="L" fact="0.6"/>
              <dgm:constr type="b" for="ch" forName="desTx" refType="t" refFor="ch" refForName="EmptyPlaceHolder"/>
              <dgm:constr type="r" for="ch" forName="desTx" refType="l" refFor="ch" refForName="L"/>
              <dgm:constr type="w" for="ch" forName="desTx" refType="w" fact="0.812"/>
              <dgm:constr type="w" for="ch" forName="EmptyPlaceHolder" refType="w" fact="0.82"/>
              <dgm:constr type="h" for="ch" forName="EmptyPlaceHolder" refType="w" refFor="ch" refForName="L" fact="0.6"/>
              <dgm:constr type="b" for="ch" forName="EmptyPlaceHolder" refType="b" refFor="ch" refForName="L"/>
            </dgm:constrLst>
          </dgm:else>
        </dgm:choose>
        <dgm:layoutNode name="L" styleLbl="solidFgAcc1" moveWith="parTx">
          <dgm:varLst>
            <dgm:chMax val="0"/>
            <dgm:chPref val="0"/>
          </dgm:varLst>
          <dgm:alg type="sp"/>
          <dgm:choose name="Name310">
            <dgm:if name="Name311" func="var" arg="dir" op="equ" val="norm">
              <dgm:shape xmlns:r="http://schemas.openxmlformats.org/officeDocument/2006/relationships" rot="90" type="corner" r:blip="">
                <dgm:adjLst>
                  <dgm:adj idx="1" val="0.01"/>
                  <dgm:adj idx="2" val="0.01"/>
                </dgm:adjLst>
              </dgm:shape>
            </dgm:if>
            <dgm:else name="Name312">
              <dgm:shape xmlns:r="http://schemas.openxmlformats.org/officeDocument/2006/relationships" rot="180" type="corner" r:blip="">
                <dgm:adjLst>
                  <dgm:adj idx="1" val="0.01"/>
                  <dgm:adj idx="2" val="0.01"/>
                </dgm:adjLst>
              </dgm:shape>
            </dgm:else>
          </dgm:choose>
          <dgm:presOf/>
          <dgm:constrLst/>
          <dgm:ruleLst/>
        </dgm:layoutNode>
        <dgm:layoutNode name="parTx" styleLbl="alignNode1">
          <dgm:varLst>
            <dgm:chMax val="0"/>
            <dgm:chPref val="0"/>
            <dgm:bulletEnabled val="1"/>
          </dgm:varLst>
          <dgm:alg type="tx">
            <dgm:param type="txAnchorVert" val="mid"/>
            <dgm:param type="parTxLTRAlign" val="ctr"/>
            <dgm:param type="parTxRTLAlign" val="ctr"/>
          </dgm:alg>
          <dgm:choose name="MakeFirstNodeHomePlate">
            <dgm:if name="IfFirstNode" axis="self" ptType="node" func="pos" op="equ" val="1">
              <dgm:choose name="Name110">
                <dgm:if name="Name111" func="var" arg="dir" op="equ" val="norm">
                  <dgm:shape xmlns:r="http://schemas.openxmlformats.org/officeDocument/2006/relationships" type="homePlate" r:blip="">
                    <dgm:adjLst>
                      <dgm:adj idx="1" val="0.25"/>
                    </dgm:adjLst>
                  </dgm:shape>
                </dgm:if>
                <dgm:else name="Name112">
                  <dgm:shape xmlns:r="http://schemas.openxmlformats.org/officeDocument/2006/relationships" rot="180" type="homePlate" r:blip="">
                    <dgm:adjLst>
                      <dgm:adj idx="1" val="0.25"/>
                    </dgm:adjLst>
                  </dgm:shape>
                </dgm:else>
              </dgm:choose>
            </dgm:if>
            <dgm:else name="MakeRestOfNodesChevrons">
              <dgm:choose name="Name10">
                <dgm:if name="Name11" func="var" arg="dir" op="equ" val="norm">
                  <dgm:shape xmlns:r="http://schemas.openxmlformats.org/officeDocument/2006/relationships" type="chevron" r:blip="">
                    <dgm:adjLst>
                      <dgm:adj idx="1" val="0.25"/>
                    </dgm:adjLst>
                  </dgm:shape>
                </dgm:if>
                <dgm:else name="Name12">
                  <dgm:shape xmlns:r="http://schemas.openxmlformats.org/officeDocument/2006/relationships" rot="180" type="chevron" r:blip="">
                    <dgm:adjLst>
                      <dgm:adj idx="1" val="0.25"/>
                    </dgm:adjLst>
                  </dgm:shape>
                </dgm:else>
              </dgm:choose>
            </dgm:else>
          </dgm:choose>
          <dgm:presOf axis="self" ptType="node"/>
          <dgm:constrLst>
            <dgm:constr type="tMarg" refType="primFontSz"/>
            <dgm:constr type="bMarg" refType="primFontSz"/>
            <dgm:constr type="lMarg" refType="primFontSz" fact="0.5"/>
            <dgm:constr type="rMarg" refType="primFontSz" fact="0.5"/>
          </dgm:constrLst>
          <dgm:ruleLst>
            <dgm:rule type="primFontSz" val="13" fact="NaN" max="NaN"/>
          </dgm:ruleLst>
        </dgm:layoutNode>
        <dgm:layoutNode name="desTx" styleLbl="revTx" moveWith="parTx">
          <dgm:varLst>
            <dgm:chMax val="0"/>
            <dgm:chPref val="0"/>
            <dgm:bulletEnabled val="1"/>
          </dgm:varLst>
          <dgm:choose name="Name210">
            <dgm:if name="Name211" func="var" arg="dir" op="equ" val="norm">
              <dgm:alg type="tx">
                <dgm:param type="txAnchorVert" val="t"/>
                <dgm:param type="parTxLTRAlign" val="l"/>
                <dgm:param type="shpTxLTRAlignCh" val="l"/>
                <dgm:param type="parTxRTLAlign" val="l"/>
                <dgm:param type="shpTxRTLAlignCh" val="l"/>
              </dgm:alg>
            </dgm:if>
            <dgm:else name="Name212">
              <dgm:alg type="tx">
                <dgm:param type="txAnchorVert" val="t"/>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 ptType="node"/>
          <dgm:constrLst>
            <dgm:constr type="tMarg"/>
            <dgm:constr type="bMarg"/>
            <dgm:constr type="lMarg"/>
            <dgm:constr type="rMarg"/>
          </dgm:constrLst>
          <dgm:ruleLst>
            <dgm:rule type="primFontSz" val="11" fact="NaN" max="NaN"/>
            <dgm:rule type="secFontSz" val="9" fact="NaN" max="NaN"/>
          </dgm:ruleLst>
        </dgm:layoutNode>
        <dgm:layoutNode name="EmptyPlaceHolder">
          <dgm:alg type="sp"/>
          <dgm:shape xmlns:r="http://schemas.openxmlformats.org/officeDocument/2006/relationships" r:blip="">
            <dgm:adjLst/>
          </dgm:shape>
          <dgm:presOf/>
          <dgm:constr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251665B-C24A-4702-B522-6A4334602E03}"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‹Nr.›</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2187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251665B-C24A-4702-B522-6A4334602E03}"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‹Nr.›</a:t>
            </a:fld>
            <a:endParaRPr lang="en-US"/>
          </a:p>
        </p:txBody>
      </p:sp>
    </p:spTree>
    <p:extLst>
      <p:ext uri="{BB962C8B-B14F-4D97-AF65-F5344CB8AC3E}">
        <p14:creationId xmlns:p14="http://schemas.microsoft.com/office/powerpoint/2010/main" val="2625377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251665B-C24A-4702-B522-6A4334602E03}"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‹Nr.›</a:t>
            </a:fld>
            <a:endParaRPr lang="en-US"/>
          </a:p>
        </p:txBody>
      </p:sp>
    </p:spTree>
    <p:extLst>
      <p:ext uri="{BB962C8B-B14F-4D97-AF65-F5344CB8AC3E}">
        <p14:creationId xmlns:p14="http://schemas.microsoft.com/office/powerpoint/2010/main" val="2241015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251665B-C24A-4702-B522-6A4334602E03}"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‹Nr.›</a:t>
            </a:fld>
            <a:endParaRPr lang="en-US"/>
          </a:p>
        </p:txBody>
      </p:sp>
    </p:spTree>
    <p:extLst>
      <p:ext uri="{BB962C8B-B14F-4D97-AF65-F5344CB8AC3E}">
        <p14:creationId xmlns:p14="http://schemas.microsoft.com/office/powerpoint/2010/main" val="2723406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251665B-C24A-4702-B522-6A4334602E03}"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‹Nr.›</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19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251665B-C24A-4702-B522-6A4334602E03}" type="datetimeFigureOut">
              <a:rPr lang="en-US" smtClean="0"/>
              <a:t>26/09/18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‹Nr.›</a:t>
            </a:fld>
            <a:endParaRPr lang="en-US"/>
          </a:p>
        </p:txBody>
      </p:sp>
    </p:spTree>
    <p:extLst>
      <p:ext uri="{BB962C8B-B14F-4D97-AF65-F5344CB8AC3E}">
        <p14:creationId xmlns:p14="http://schemas.microsoft.com/office/powerpoint/2010/main" val="3018786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251665B-C24A-4702-B522-6A4334602E03}" type="datetimeFigureOut">
              <a:rPr lang="en-US" smtClean="0"/>
              <a:t>26/09/18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t>‹Nr.›</a:t>
            </a:fld>
            <a:endParaRPr lang="en-US"/>
          </a:p>
        </p:txBody>
      </p:sp>
    </p:spTree>
    <p:extLst>
      <p:ext uri="{BB962C8B-B14F-4D97-AF65-F5344CB8AC3E}">
        <p14:creationId xmlns:p14="http://schemas.microsoft.com/office/powerpoint/2010/main" val="1552865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251665B-C24A-4702-B522-6A4334602E03}" type="datetimeFigureOut">
              <a:rPr lang="en-US" smtClean="0"/>
              <a:t>26/09/18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t>‹Nr.›</a:t>
            </a:fld>
            <a:endParaRPr lang="en-US"/>
          </a:p>
        </p:txBody>
      </p:sp>
    </p:spTree>
    <p:extLst>
      <p:ext uri="{BB962C8B-B14F-4D97-AF65-F5344CB8AC3E}">
        <p14:creationId xmlns:p14="http://schemas.microsoft.com/office/powerpoint/2010/main" val="3045415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251665B-C24A-4702-B522-6A4334602E03}" type="datetimeFigureOut">
              <a:rPr lang="en-US" smtClean="0"/>
              <a:t>26/09/18</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t>‹Nr.›</a:t>
            </a:fld>
            <a:endParaRPr lang="en-US"/>
          </a:p>
        </p:txBody>
      </p:sp>
    </p:spTree>
    <p:extLst>
      <p:ext uri="{BB962C8B-B14F-4D97-AF65-F5344CB8AC3E}">
        <p14:creationId xmlns:p14="http://schemas.microsoft.com/office/powerpoint/2010/main" val="981566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4251665B-C24A-4702-B522-6A4334602E03}" type="datetimeFigureOut">
              <a:rPr lang="en-US" smtClean="0"/>
              <a:t>26/09/18</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FD889E0-CAB2-4699-909D-B9A88D47ACBE}" type="slidenum">
              <a:rPr lang="en-US" smtClean="0"/>
              <a:t>‹Nr.›</a:t>
            </a:fld>
            <a:endParaRPr lang="en-US"/>
          </a:p>
        </p:txBody>
      </p:sp>
    </p:spTree>
    <p:extLst>
      <p:ext uri="{BB962C8B-B14F-4D97-AF65-F5344CB8AC3E}">
        <p14:creationId xmlns:p14="http://schemas.microsoft.com/office/powerpoint/2010/main" val="455416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26/09/18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‹Nr.›</a:t>
            </a:fld>
            <a:endParaRPr lang="en-US"/>
          </a:p>
        </p:txBody>
      </p:sp>
    </p:spTree>
    <p:extLst>
      <p:ext uri="{BB962C8B-B14F-4D97-AF65-F5344CB8AC3E}">
        <p14:creationId xmlns:p14="http://schemas.microsoft.com/office/powerpoint/2010/main" val="10560990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4251665B-C24A-4702-B522-6A4334602E03}" type="datetimeFigureOut">
              <a:rPr lang="en-US" smtClean="0"/>
              <a:t>26/09/18</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5FD889E0-CAB2-4699-909D-B9A88D47ACBE}" type="slidenum">
              <a:rPr lang="en-US" smtClean="0"/>
              <a:t>‹Nr.›</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749948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7.xml"/><Relationship Id="rId2" Type="http://schemas.openxmlformats.org/officeDocument/2006/relationships/diagramData" Target="../diagrams/data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 Id="rId3" Type="http://schemas.openxmlformats.org/officeDocument/2006/relationships/image" Target="../media/image1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7.xml"/><Relationship Id="rId2" Type="http://schemas.openxmlformats.org/officeDocument/2006/relationships/diagramData" Target="../diagrams/data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1" Type="http://schemas.openxmlformats.org/officeDocument/2006/relationships/slideLayout" Target="../slideLayouts/slideLayout7.xml"/><Relationship Id="rId2" Type="http://schemas.openxmlformats.org/officeDocument/2006/relationships/image" Target="../media/image2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eg"/><Relationship Id="rId3" Type="http://schemas.openxmlformats.org/officeDocument/2006/relationships/image" Target="../media/image2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2.png">
            <a:extLst>
              <a:ext uri="{FF2B5EF4-FFF2-40B4-BE49-F238E27FC236}">
                <a16:creationId xmlns:a16="http://schemas.microsoft.com/office/drawing/2014/main" xmlns="" id="{BAB5D7B4-62FB-4C77-A81C-8C868B11119D}"/>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571284" y="69192"/>
            <a:ext cx="5695617" cy="824054"/>
          </a:xfrm>
          <a:prstGeom prst="rect">
            <a:avLst/>
          </a:prstGeom>
        </p:spPr>
      </p:pic>
      <p:sp>
        <p:nvSpPr>
          <p:cNvPr id="5" name="Rectángulo 4">
            <a:extLst>
              <a:ext uri="{FF2B5EF4-FFF2-40B4-BE49-F238E27FC236}">
                <a16:creationId xmlns:a16="http://schemas.microsoft.com/office/drawing/2014/main" xmlns="" id="{7665C9AB-CFA1-48EF-AD0F-593763F87101}"/>
              </a:ext>
            </a:extLst>
          </p:cNvPr>
          <p:cNvSpPr/>
          <p:nvPr/>
        </p:nvSpPr>
        <p:spPr>
          <a:xfrm>
            <a:off x="2248535" y="401206"/>
            <a:ext cx="5309733" cy="515526"/>
          </a:xfrm>
          <a:prstGeom prst="rect">
            <a:avLst/>
          </a:prstGeom>
        </p:spPr>
        <p:txBody>
          <a:bodyPr wrap="square">
            <a:spAutoFit/>
          </a:bodyPr>
          <a:lstStyle/>
          <a:p>
            <a:pPr algn="ctr"/>
            <a:r>
              <a:rPr lang="es-MX" sz="1400" b="1" dirty="0">
                <a:latin typeface="Avenir Book"/>
              </a:rPr>
              <a:t>Facultad de Turismo y Gastronomía </a:t>
            </a:r>
          </a:p>
          <a:p>
            <a:pPr algn="ctr"/>
            <a:endParaRPr lang="es-ES" sz="1350" dirty="0">
              <a:latin typeface="Avenir Book"/>
              <a:cs typeface="Avenir Book"/>
            </a:endParaRPr>
          </a:p>
        </p:txBody>
      </p:sp>
      <p:sp>
        <p:nvSpPr>
          <p:cNvPr id="6" name="Rectángulo 5">
            <a:extLst>
              <a:ext uri="{FF2B5EF4-FFF2-40B4-BE49-F238E27FC236}">
                <a16:creationId xmlns:a16="http://schemas.microsoft.com/office/drawing/2014/main" xmlns="" id="{F2DDF51B-7D77-40B2-A406-E912CA7656B8}"/>
              </a:ext>
            </a:extLst>
          </p:cNvPr>
          <p:cNvSpPr/>
          <p:nvPr/>
        </p:nvSpPr>
        <p:spPr>
          <a:xfrm>
            <a:off x="1877099" y="401206"/>
            <a:ext cx="5972537" cy="5909311"/>
          </a:xfrm>
          <a:prstGeom prst="rect">
            <a:avLst/>
          </a:prstGeom>
        </p:spPr>
        <p:txBody>
          <a:bodyPr wrap="square">
            <a:spAutoFit/>
          </a:bodyPr>
          <a:lstStyle/>
          <a:p>
            <a:pPr algn="ctr"/>
            <a:endParaRPr lang="es-MX" dirty="0">
              <a:latin typeface="Avenir Book"/>
            </a:endParaRPr>
          </a:p>
          <a:p>
            <a:pPr algn="ctr"/>
            <a:r>
              <a:rPr lang="es-MX" b="1" dirty="0">
                <a:latin typeface="Avenir Book"/>
                <a:cs typeface="Times New Roman" panose="02020603050405020304" pitchFamily="18" charset="0"/>
              </a:rPr>
              <a:t>LICENCIATURA EN TURISMO</a:t>
            </a:r>
          </a:p>
          <a:p>
            <a:pPr algn="ctr"/>
            <a:endParaRPr lang="es-MX" b="1" dirty="0">
              <a:latin typeface="Avenir Book"/>
              <a:cs typeface="Times New Roman" panose="02020603050405020304" pitchFamily="18" charset="0"/>
            </a:endParaRPr>
          </a:p>
          <a:p>
            <a:pPr algn="ctr"/>
            <a:r>
              <a:rPr lang="es-MX" b="1" dirty="0">
                <a:latin typeface="Avenir Book"/>
                <a:cs typeface="Times New Roman" panose="02020603050405020304" pitchFamily="18" charset="0"/>
              </a:rPr>
              <a:t>Unidad de aprendizaje: Turismo Rural</a:t>
            </a:r>
          </a:p>
          <a:p>
            <a:pPr algn="ctr"/>
            <a:endParaRPr lang="es-MX" b="1" dirty="0">
              <a:latin typeface="Avenir Book"/>
              <a:cs typeface="Times New Roman" panose="02020603050405020304" pitchFamily="18" charset="0"/>
            </a:endParaRPr>
          </a:p>
          <a:p>
            <a:pPr algn="ctr"/>
            <a:r>
              <a:rPr lang="es-MX" b="1" dirty="0">
                <a:latin typeface="Avenir Book"/>
                <a:cs typeface="Times New Roman" panose="02020603050405020304" pitchFamily="18" charset="0"/>
              </a:rPr>
              <a:t>Autor: Rebeca Osorio González </a:t>
            </a:r>
          </a:p>
          <a:p>
            <a:pPr algn="ctr"/>
            <a:endParaRPr lang="es-MX" sz="2000" dirty="0">
              <a:latin typeface="Avenir Book"/>
            </a:endParaRPr>
          </a:p>
          <a:p>
            <a:pPr algn="ctr"/>
            <a:r>
              <a:rPr lang="es-MX" b="1" dirty="0">
                <a:latin typeface="Avenir Book"/>
                <a:cs typeface="Times New Roman" panose="02020603050405020304" pitchFamily="18" charset="0"/>
              </a:rPr>
              <a:t>Créditos institucionales de la UA: 6</a:t>
            </a:r>
          </a:p>
          <a:p>
            <a:pPr algn="ctr"/>
            <a:r>
              <a:rPr lang="es-MX" b="1" dirty="0">
                <a:latin typeface="Avenir Book"/>
                <a:cs typeface="Times New Roman" panose="02020603050405020304" pitchFamily="18" charset="0"/>
              </a:rPr>
              <a:t>Material visual: Solo proyectable</a:t>
            </a:r>
          </a:p>
          <a:p>
            <a:pPr algn="ctr"/>
            <a:endParaRPr lang="es-MX" dirty="0">
              <a:latin typeface="Avenir Book"/>
              <a:cs typeface="Times New Roman" panose="02020603050405020304" pitchFamily="18" charset="0"/>
            </a:endParaRPr>
          </a:p>
          <a:p>
            <a:pPr algn="ctr"/>
            <a:r>
              <a:rPr lang="es-MX" dirty="0">
                <a:latin typeface="Avenir Book"/>
                <a:cs typeface="Times New Roman" panose="02020603050405020304" pitchFamily="18" charset="0"/>
              </a:rPr>
              <a:t>Unidad de competencia : </a:t>
            </a:r>
          </a:p>
          <a:p>
            <a:pPr algn="ctr"/>
            <a:r>
              <a:rPr lang="es-MX" dirty="0">
                <a:latin typeface="Avenir Book"/>
                <a:cs typeface="Times New Roman" panose="02020603050405020304" pitchFamily="18" charset="0"/>
              </a:rPr>
              <a:t>Antecedentes </a:t>
            </a:r>
            <a:r>
              <a:rPr lang="es-MX" dirty="0">
                <a:latin typeface="Avenir Book"/>
                <a:cs typeface="Times New Roman" panose="02020603050405020304" pitchFamily="18" charset="0"/>
              </a:rPr>
              <a:t>del turismo rural </a:t>
            </a:r>
          </a:p>
          <a:p>
            <a:pPr algn="ctr"/>
            <a:r>
              <a:rPr lang="es-MX" dirty="0" smtClean="0">
                <a:latin typeface="Avenir Book"/>
                <a:cs typeface="Times New Roman" panose="02020603050405020304" pitchFamily="18" charset="0"/>
              </a:rPr>
              <a:t>  Caracterización (turismo rural y turismo en espacios rurales) </a:t>
            </a:r>
          </a:p>
          <a:p>
            <a:pPr algn="ctr"/>
            <a:r>
              <a:rPr lang="es-MX" dirty="0" smtClean="0">
                <a:latin typeface="Avenir Book"/>
                <a:cs typeface="Times New Roman" panose="02020603050405020304" pitchFamily="18" charset="0"/>
              </a:rPr>
              <a:t>  Contextualización (</a:t>
            </a:r>
            <a:r>
              <a:rPr lang="es-MX" dirty="0">
                <a:latin typeface="Avenir Book"/>
                <a:cs typeface="Times New Roman" panose="02020603050405020304" pitchFamily="18" charset="0"/>
              </a:rPr>
              <a:t>enfoque</a:t>
            </a:r>
            <a:r>
              <a:rPr lang="es-MX" dirty="0" smtClean="0">
                <a:latin typeface="Avenir Book"/>
                <a:cs typeface="Times New Roman" panose="02020603050405020304" pitchFamily="18" charset="0"/>
              </a:rPr>
              <a:t> europeo y latinoamericano) </a:t>
            </a:r>
          </a:p>
          <a:p>
            <a:pPr algn="ctr"/>
            <a:r>
              <a:rPr lang="es-MX" dirty="0" smtClean="0">
                <a:latin typeface="Avenir Book"/>
                <a:cs typeface="Times New Roman" panose="02020603050405020304" pitchFamily="18" charset="0"/>
              </a:rPr>
              <a:t>  Tipologías de turismo rural </a:t>
            </a:r>
          </a:p>
          <a:p>
            <a:pPr algn="ctr"/>
            <a:endParaRPr lang="es-MX" dirty="0">
              <a:latin typeface="Avenir Book"/>
              <a:cs typeface="Times New Roman" panose="02020603050405020304" pitchFamily="18" charset="0"/>
            </a:endParaRPr>
          </a:p>
          <a:p>
            <a:pPr algn="ctr"/>
            <a:r>
              <a:rPr lang="es-MX" dirty="0">
                <a:latin typeface="Avenir Book"/>
                <a:cs typeface="Times New Roman" panose="02020603050405020304" pitchFamily="18" charset="0"/>
              </a:rPr>
              <a:t>Elaborado por Rebeca Osorio González </a:t>
            </a:r>
          </a:p>
          <a:p>
            <a:endParaRPr lang="es-MX" dirty="0">
              <a:latin typeface="Avenir Book"/>
              <a:cs typeface="Times New Roman" panose="02020603050405020304" pitchFamily="18" charset="0"/>
            </a:endParaRPr>
          </a:p>
          <a:p>
            <a:pPr algn="r"/>
            <a:r>
              <a:rPr lang="es-MX" sz="1600" dirty="0">
                <a:latin typeface="Avenir Book"/>
                <a:cs typeface="Times New Roman" panose="02020603050405020304" pitchFamily="18" charset="0"/>
              </a:rPr>
              <a:t>Semestre 2018-B</a:t>
            </a:r>
          </a:p>
        </p:txBody>
      </p:sp>
    </p:spTree>
    <p:extLst>
      <p:ext uri="{BB962C8B-B14F-4D97-AF65-F5344CB8AC3E}">
        <p14:creationId xmlns:p14="http://schemas.microsoft.com/office/powerpoint/2010/main" val="13184810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xmlns="" id="{2DF7C36B-2A95-4DB1-A402-5367DFD511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Rectangle 72">
            <a:extLst>
              <a:ext uri="{FF2B5EF4-FFF2-40B4-BE49-F238E27FC236}">
                <a16:creationId xmlns:a16="http://schemas.microsoft.com/office/drawing/2014/main" xmlns="" id="{9FCA75FA-F681-4B5D-93C7-49F3DDA1D8E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5" name="Straight Connector 74">
            <a:extLst>
              <a:ext uri="{FF2B5EF4-FFF2-40B4-BE49-F238E27FC236}">
                <a16:creationId xmlns:a16="http://schemas.microsoft.com/office/drawing/2014/main" xmlns="" id="{834E074C-27C4-4E38-B099-012123B754E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3074" name="Picture 2" descr="Resultado de imagen para turismo rural">
            <a:extLst>
              <a:ext uri="{FF2B5EF4-FFF2-40B4-BE49-F238E27FC236}">
                <a16:creationId xmlns:a16="http://schemas.microsoft.com/office/drawing/2014/main" xmlns="" id="{D3087531-17EC-496D-AF07-4DCFC8BBD923}"/>
              </a:ext>
            </a:extLst>
          </p:cNvPr>
          <p:cNvPicPr>
            <a:picLocks noChangeAspect="1" noChangeArrowheads="1"/>
          </p:cNvPicPr>
          <p:nvPr/>
        </p:nvPicPr>
        <p:blipFill rotWithShape="1">
          <a:blip r:embed="rId2">
            <a:duotone>
              <a:schemeClr val="bg2">
                <a:shade val="45000"/>
                <a:satMod val="135000"/>
              </a:schemeClr>
              <a:prstClr val="white"/>
            </a:duotone>
            <a:alphaModFix amt="35000"/>
            <a:extLst>
              <a:ext uri="{28A0092B-C50C-407E-A947-70E740481C1C}">
                <a14:useLocalDpi xmlns:a14="http://schemas.microsoft.com/office/drawing/2010/main" val="0"/>
              </a:ext>
            </a:extLst>
          </a:blip>
          <a:srcRect l="3583" r="7416" b="-1"/>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cxnSp>
        <p:nvCxnSpPr>
          <p:cNvPr id="77" name="Straight Connector 76">
            <a:extLst>
              <a:ext uri="{FF2B5EF4-FFF2-40B4-BE49-F238E27FC236}">
                <a16:creationId xmlns:a16="http://schemas.microsoft.com/office/drawing/2014/main" xmlns="" id="{CBA20C44-5AE4-4DC9-A91C-643BC9C1EDF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895149" y="1737845"/>
            <a:ext cx="74752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79" name="Rectangle 78">
            <a:extLst>
              <a:ext uri="{FF2B5EF4-FFF2-40B4-BE49-F238E27FC236}">
                <a16:creationId xmlns:a16="http://schemas.microsoft.com/office/drawing/2014/main" xmlns="" id="{A69E3989-C462-49A6-86A8-355B60134A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 name="Rectangle 80">
            <a:extLst>
              <a:ext uri="{FF2B5EF4-FFF2-40B4-BE49-F238E27FC236}">
                <a16:creationId xmlns:a16="http://schemas.microsoft.com/office/drawing/2014/main" xmlns="" id="{8FE4B8E1-4108-4F3B-AA31-922474DCDBE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9" name="Marcador de contenido 2">
            <a:extLst>
              <a:ext uri="{FF2B5EF4-FFF2-40B4-BE49-F238E27FC236}">
                <a16:creationId xmlns:a16="http://schemas.microsoft.com/office/drawing/2014/main" xmlns="" id="{F3CD8329-283C-4BD1-BB4F-11E3ADD03E40}"/>
              </a:ext>
            </a:extLst>
          </p:cNvPr>
          <p:cNvGraphicFramePr/>
          <p:nvPr>
            <p:extLst>
              <p:ext uri="{D42A27DB-BD31-4B8C-83A1-F6EECF244321}">
                <p14:modId xmlns:p14="http://schemas.microsoft.com/office/powerpoint/2010/main" val="3160794422"/>
              </p:ext>
            </p:extLst>
          </p:nvPr>
        </p:nvGraphicFramePr>
        <p:xfrm>
          <a:off x="263304" y="681135"/>
          <a:ext cx="8610107" cy="5530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3806766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ED008ECC-51D4-4E47-80DF-1D22FBBC50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5894613" y="634946"/>
            <a:ext cx="2767693" cy="1450757"/>
          </a:xfrm>
        </p:spPr>
        <p:txBody>
          <a:bodyPr>
            <a:normAutofit fontScale="90000"/>
          </a:bodyPr>
          <a:lstStyle/>
          <a:p>
            <a:pPr algn="ctr"/>
            <a:r>
              <a:rPr lang="es-ES_tradnl" sz="3000" b="1" dirty="0">
                <a:effectLst>
                  <a:outerShdw blurRad="38100" dist="38100" dir="2700000" algn="tl">
                    <a:srgbClr val="000000">
                      <a:alpha val="43137"/>
                    </a:srgbClr>
                  </a:outerShdw>
                </a:effectLst>
              </a:rPr>
              <a:t>Antecedentes del turismo rural</a:t>
            </a:r>
            <a:br>
              <a:rPr lang="es-ES_tradnl" sz="3000" b="1" dirty="0">
                <a:effectLst>
                  <a:outerShdw blurRad="38100" dist="38100" dir="2700000" algn="tl">
                    <a:srgbClr val="000000">
                      <a:alpha val="43137"/>
                    </a:srgbClr>
                  </a:outerShdw>
                </a:effectLst>
              </a:rPr>
            </a:br>
            <a:r>
              <a:rPr lang="es-ES_tradnl" sz="3000" b="1" dirty="0">
                <a:effectLst>
                  <a:outerShdw blurRad="38100" dist="38100" dir="2700000" algn="tl">
                    <a:srgbClr val="000000">
                      <a:alpha val="43137"/>
                    </a:srgbClr>
                  </a:outerShdw>
                </a:effectLst>
              </a:rPr>
              <a:t>(España)</a:t>
            </a:r>
            <a:endParaRPr lang="es-ES" sz="3000" b="1" dirty="0">
              <a:effectLst>
                <a:outerShdw blurRad="38100" dist="38100" dir="2700000" algn="tl">
                  <a:srgbClr val="000000">
                    <a:alpha val="43137"/>
                  </a:srgbClr>
                </a:outerShdw>
              </a:effectLst>
            </a:endParaRPr>
          </a:p>
        </p:txBody>
      </p:sp>
      <p:pic>
        <p:nvPicPr>
          <p:cNvPr id="4098" name="Picture 2" descr="Imagen relacionada">
            <a:extLst>
              <a:ext uri="{FF2B5EF4-FFF2-40B4-BE49-F238E27FC236}">
                <a16:creationId xmlns:a16="http://schemas.microsoft.com/office/drawing/2014/main" xmlns="" id="{8FE3B981-1F99-4914-8325-4ACCA5D96D43}"/>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0057" y="1212986"/>
            <a:ext cx="5407794" cy="4001768"/>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Straight Connector 72">
            <a:extLst>
              <a:ext uri="{FF2B5EF4-FFF2-40B4-BE49-F238E27FC236}">
                <a16:creationId xmlns:a16="http://schemas.microsoft.com/office/drawing/2014/main" xmlns="" id="{0EF352D9-7BCC-436E-8520-E9D0BAAA183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919107" y="2085703"/>
            <a:ext cx="26746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p:cNvSpPr>
            <a:spLocks noGrp="1"/>
          </p:cNvSpPr>
          <p:nvPr>
            <p:ph idx="1"/>
          </p:nvPr>
        </p:nvSpPr>
        <p:spPr>
          <a:xfrm>
            <a:off x="5894613" y="2198914"/>
            <a:ext cx="2767693" cy="3670180"/>
          </a:xfrm>
        </p:spPr>
        <p:txBody>
          <a:bodyPr>
            <a:normAutofit/>
          </a:bodyPr>
          <a:lstStyle/>
          <a:p>
            <a:endParaRPr lang="es-ES" dirty="0"/>
          </a:p>
          <a:p>
            <a:pPr algn="just"/>
            <a:r>
              <a:rPr lang="es-ES" dirty="0"/>
              <a:t>Primeros antecedentes en </a:t>
            </a:r>
            <a:r>
              <a:rPr lang="es-ES" b="1" dirty="0"/>
              <a:t>1968. </a:t>
            </a:r>
            <a:r>
              <a:rPr lang="es-ES" dirty="0"/>
              <a:t>El turismo rural trató de seguir el modelo de otros </a:t>
            </a:r>
            <a:r>
              <a:rPr lang="es-ES" dirty="0" err="1"/>
              <a:t>países</a:t>
            </a:r>
            <a:r>
              <a:rPr lang="es-ES" dirty="0"/>
              <a:t> europeos, sobre todo de Francia, que </a:t>
            </a:r>
            <a:r>
              <a:rPr lang="es-ES" dirty="0" err="1"/>
              <a:t>había</a:t>
            </a:r>
            <a:r>
              <a:rPr lang="es-ES" dirty="0"/>
              <a:t> puesto en marcha en los </a:t>
            </a:r>
            <a:r>
              <a:rPr lang="es-ES" dirty="0" err="1"/>
              <a:t>años</a:t>
            </a:r>
            <a:r>
              <a:rPr lang="es-ES" dirty="0"/>
              <a:t> cincuenta sus </a:t>
            </a:r>
            <a:r>
              <a:rPr lang="es-ES" i="1" dirty="0"/>
              <a:t>“</a:t>
            </a:r>
            <a:r>
              <a:rPr lang="es-ES" i="1" dirty="0" err="1"/>
              <a:t>Gîtes</a:t>
            </a:r>
            <a:r>
              <a:rPr lang="es-ES" i="1" dirty="0"/>
              <a:t> </a:t>
            </a:r>
            <a:r>
              <a:rPr lang="es-ES" i="1" dirty="0" err="1"/>
              <a:t>Ruraux</a:t>
            </a:r>
            <a:r>
              <a:rPr lang="es-ES" i="1" dirty="0"/>
              <a:t>”</a:t>
            </a:r>
            <a:r>
              <a:rPr lang="es-ES" dirty="0"/>
              <a:t>. </a:t>
            </a:r>
          </a:p>
          <a:p>
            <a:endParaRPr lang="es-ES" dirty="0"/>
          </a:p>
          <a:p>
            <a:endParaRPr lang="es-ES" dirty="0"/>
          </a:p>
        </p:txBody>
      </p:sp>
      <p:sp>
        <p:nvSpPr>
          <p:cNvPr id="75" name="Rectangle 74">
            <a:extLst>
              <a:ext uri="{FF2B5EF4-FFF2-40B4-BE49-F238E27FC236}">
                <a16:creationId xmlns:a16="http://schemas.microsoft.com/office/drawing/2014/main" xmlns="" id="{3EEBA64A-08C9-4EE7-A7DD-C4309E5753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 name="Rectangle 76">
            <a:extLst>
              <a:ext uri="{FF2B5EF4-FFF2-40B4-BE49-F238E27FC236}">
                <a16:creationId xmlns:a16="http://schemas.microsoft.com/office/drawing/2014/main" xmlns="" id="{0DA644F7-E61C-4BDD-9510-112510F64F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329965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a:extLst>
              <a:ext uri="{FF2B5EF4-FFF2-40B4-BE49-F238E27FC236}">
                <a16:creationId xmlns:a16="http://schemas.microsoft.com/office/drawing/2014/main" xmlns="" id="{E6038429-F03F-4A13-98C7-E64A768F1708}"/>
              </a:ext>
            </a:extLst>
          </p:cNvPr>
          <p:cNvSpPr txBox="1">
            <a:spLocks/>
          </p:cNvSpPr>
          <p:nvPr/>
        </p:nvSpPr>
        <p:spPr>
          <a:xfrm>
            <a:off x="1912776" y="1287624"/>
            <a:ext cx="6431124" cy="2141376"/>
          </a:xfrm>
          <a:prstGeom prst="rect">
            <a:avLst/>
          </a:prstGeom>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endParaRPr lang="es-ES" dirty="0"/>
          </a:p>
          <a:p>
            <a:endParaRPr lang="es-MX" dirty="0"/>
          </a:p>
        </p:txBody>
      </p:sp>
      <p:sp>
        <p:nvSpPr>
          <p:cNvPr id="7" name="Rectángulo 6">
            <a:extLst>
              <a:ext uri="{FF2B5EF4-FFF2-40B4-BE49-F238E27FC236}">
                <a16:creationId xmlns:a16="http://schemas.microsoft.com/office/drawing/2014/main" xmlns="" id="{FFD52269-3262-4723-823E-365B96E1B42E}"/>
              </a:ext>
            </a:extLst>
          </p:cNvPr>
          <p:cNvSpPr/>
          <p:nvPr/>
        </p:nvSpPr>
        <p:spPr>
          <a:xfrm>
            <a:off x="1147666" y="391886"/>
            <a:ext cx="6867332" cy="2677656"/>
          </a:xfrm>
          <a:prstGeom prst="rect">
            <a:avLst/>
          </a:prstGeom>
        </p:spPr>
        <p:txBody>
          <a:bodyPr wrap="square">
            <a:spAutoFit/>
          </a:bodyPr>
          <a:lstStyle/>
          <a:p>
            <a:pPr algn="just"/>
            <a:r>
              <a:rPr lang="es-ES_tradnl" sz="2400" b="1" dirty="0">
                <a:effectLst>
                  <a:outerShdw blurRad="38100" dist="38100" dir="2700000" algn="tl">
                    <a:srgbClr val="000000">
                      <a:alpha val="43137"/>
                    </a:srgbClr>
                  </a:outerShdw>
                </a:effectLst>
              </a:rPr>
              <a:t>Antecedentes del turismo </a:t>
            </a:r>
            <a:r>
              <a:rPr lang="es-ES_tradnl" sz="2400" b="1" dirty="0" smtClean="0">
                <a:effectLst>
                  <a:outerShdw blurRad="38100" dist="38100" dir="2700000" algn="tl">
                    <a:srgbClr val="000000">
                      <a:alpha val="43137"/>
                    </a:srgbClr>
                  </a:outerShdw>
                </a:effectLst>
              </a:rPr>
              <a:t>rural  (</a:t>
            </a:r>
            <a:r>
              <a:rPr lang="es-ES_tradnl" sz="2400" b="1" dirty="0">
                <a:effectLst>
                  <a:outerShdw blurRad="38100" dist="38100" dir="2700000" algn="tl">
                    <a:srgbClr val="000000">
                      <a:alpha val="43137"/>
                    </a:srgbClr>
                  </a:outerShdw>
                </a:effectLst>
              </a:rPr>
              <a:t>España)</a:t>
            </a:r>
            <a:endParaRPr lang="es-ES" sz="2400" dirty="0" smtClean="0"/>
          </a:p>
          <a:p>
            <a:pPr algn="just"/>
            <a:endParaRPr lang="es-ES" dirty="0" smtClean="0"/>
          </a:p>
          <a:p>
            <a:pPr algn="just"/>
            <a:r>
              <a:rPr lang="es-ES" dirty="0" smtClean="0"/>
              <a:t>Las </a:t>
            </a:r>
            <a:r>
              <a:rPr lang="es-ES" dirty="0"/>
              <a:t>instituciones europeas y los gobiernos de </a:t>
            </a:r>
            <a:r>
              <a:rPr lang="es-ES" dirty="0" smtClean="0"/>
              <a:t>estos </a:t>
            </a:r>
            <a:r>
              <a:rPr lang="es-ES" dirty="0" err="1"/>
              <a:t>países</a:t>
            </a:r>
            <a:r>
              <a:rPr lang="es-ES" dirty="0"/>
              <a:t> comienzan a considerar </a:t>
            </a:r>
            <a:r>
              <a:rPr lang="es-ES" dirty="0" smtClean="0"/>
              <a:t>al </a:t>
            </a:r>
            <a:r>
              <a:rPr lang="es-ES" dirty="0"/>
              <a:t>turismo como una actividad para la </a:t>
            </a:r>
            <a:r>
              <a:rPr lang="es-ES" dirty="0" err="1"/>
              <a:t>recuperación</a:t>
            </a:r>
            <a:r>
              <a:rPr lang="es-ES" dirty="0"/>
              <a:t> </a:t>
            </a:r>
            <a:r>
              <a:rPr lang="es-ES" dirty="0" err="1"/>
              <a:t>socioeconómica</a:t>
            </a:r>
            <a:r>
              <a:rPr lang="es-ES" dirty="0"/>
              <a:t> de las zonas rurales. Esto dio paso a la creación de programas promovidos por la Unión Europea:</a:t>
            </a:r>
          </a:p>
          <a:p>
            <a:pPr algn="just"/>
            <a:endParaRPr lang="es-ES" dirty="0"/>
          </a:p>
          <a:p>
            <a:pPr algn="just"/>
            <a:endParaRPr lang="es-ES" dirty="0"/>
          </a:p>
          <a:p>
            <a:pPr algn="just"/>
            <a:endParaRPr lang="es-ES" dirty="0"/>
          </a:p>
        </p:txBody>
      </p:sp>
      <p:sp>
        <p:nvSpPr>
          <p:cNvPr id="8" name="Rectángulo 7">
            <a:extLst>
              <a:ext uri="{FF2B5EF4-FFF2-40B4-BE49-F238E27FC236}">
                <a16:creationId xmlns:a16="http://schemas.microsoft.com/office/drawing/2014/main" xmlns="" id="{89C908CB-2847-4F81-9EB1-83B39E7D147B}"/>
              </a:ext>
            </a:extLst>
          </p:cNvPr>
          <p:cNvSpPr/>
          <p:nvPr/>
        </p:nvSpPr>
        <p:spPr>
          <a:xfrm>
            <a:off x="1233198" y="4219181"/>
            <a:ext cx="6431124" cy="1754327"/>
          </a:xfrm>
          <a:prstGeom prst="rect">
            <a:avLst/>
          </a:prstGeom>
        </p:spPr>
        <p:txBody>
          <a:bodyPr wrap="square">
            <a:spAutoFit/>
          </a:bodyPr>
          <a:lstStyle/>
          <a:p>
            <a:pPr algn="just"/>
            <a:endParaRPr lang="es-ES" dirty="0"/>
          </a:p>
          <a:p>
            <a:pPr algn="just"/>
            <a:endParaRPr lang="es-ES" dirty="0"/>
          </a:p>
          <a:p>
            <a:pPr algn="just"/>
            <a:endParaRPr lang="es-ES" dirty="0"/>
          </a:p>
          <a:p>
            <a:pPr algn="just"/>
            <a:r>
              <a:rPr lang="es-ES" dirty="0"/>
              <a:t>En el caso de </a:t>
            </a:r>
            <a:r>
              <a:rPr lang="es-ES" dirty="0" err="1"/>
              <a:t>España</a:t>
            </a:r>
            <a:r>
              <a:rPr lang="es-ES" dirty="0"/>
              <a:t>, </a:t>
            </a:r>
            <a:r>
              <a:rPr lang="es-ES" dirty="0" err="1"/>
              <a:t>además</a:t>
            </a:r>
            <a:r>
              <a:rPr lang="es-ES" dirty="0"/>
              <a:t> de los programas LEADER de la </a:t>
            </a:r>
            <a:r>
              <a:rPr lang="es-ES" dirty="0" err="1"/>
              <a:t>Unión</a:t>
            </a:r>
            <a:r>
              <a:rPr lang="es-ES" dirty="0"/>
              <a:t> Europea, se </a:t>
            </a:r>
            <a:r>
              <a:rPr lang="es-ES" dirty="0" smtClean="0"/>
              <a:t>pusieron </a:t>
            </a:r>
            <a:r>
              <a:rPr lang="es-ES" dirty="0"/>
              <a:t>en marcha de forma complementaria otro conjunto de programas denominado PRODER. </a:t>
            </a:r>
          </a:p>
        </p:txBody>
      </p:sp>
      <p:graphicFrame>
        <p:nvGraphicFramePr>
          <p:cNvPr id="9" name="Marcador de contenido 2">
            <a:extLst>
              <a:ext uri="{FF2B5EF4-FFF2-40B4-BE49-F238E27FC236}">
                <a16:creationId xmlns:a16="http://schemas.microsoft.com/office/drawing/2014/main" xmlns="" id="{D1AB9120-D3A9-4380-A2B7-F2E333A04A8D}"/>
              </a:ext>
            </a:extLst>
          </p:cNvPr>
          <p:cNvGraphicFramePr/>
          <p:nvPr>
            <p:extLst>
              <p:ext uri="{D42A27DB-BD31-4B8C-83A1-F6EECF244321}">
                <p14:modId xmlns:p14="http://schemas.microsoft.com/office/powerpoint/2010/main" val="3172031529"/>
              </p:ext>
            </p:extLst>
          </p:nvPr>
        </p:nvGraphicFramePr>
        <p:xfrm>
          <a:off x="861604" y="1471232"/>
          <a:ext cx="7589521" cy="3765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4573149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ED008ECC-51D4-4E47-80DF-1D22FBBC50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xmlns="" id="{9E146250-04D0-4E05-AB9B-1A4AA301A6A3}"/>
              </a:ext>
            </a:extLst>
          </p:cNvPr>
          <p:cNvSpPr>
            <a:spLocks noGrp="1"/>
          </p:cNvSpPr>
          <p:nvPr>
            <p:ph type="title"/>
          </p:nvPr>
        </p:nvSpPr>
        <p:spPr>
          <a:xfrm>
            <a:off x="820889" y="634947"/>
            <a:ext cx="7841418" cy="978074"/>
          </a:xfrm>
        </p:spPr>
        <p:txBody>
          <a:bodyPr vert="horz" lIns="91440" tIns="45720" rIns="91440" bIns="45720" rtlCol="0" anchor="b">
            <a:normAutofit/>
          </a:bodyPr>
          <a:lstStyle/>
          <a:p>
            <a:pPr algn="ctr"/>
            <a:r>
              <a:rPr lang="es-ES_tradnl" sz="3200" b="1" dirty="0">
                <a:effectLst>
                  <a:outerShdw blurRad="38100" dist="38100" dir="2700000" algn="tl">
                    <a:srgbClr val="000000">
                      <a:alpha val="43137"/>
                    </a:srgbClr>
                  </a:outerShdw>
                </a:effectLst>
              </a:rPr>
              <a:t>Antecedentes del turismo rural</a:t>
            </a:r>
            <a:br>
              <a:rPr lang="es-ES_tradnl" sz="3200" b="1" dirty="0">
                <a:effectLst>
                  <a:outerShdw blurRad="38100" dist="38100" dir="2700000" algn="tl">
                    <a:srgbClr val="000000">
                      <a:alpha val="43137"/>
                    </a:srgbClr>
                  </a:outerShdw>
                </a:effectLst>
              </a:rPr>
            </a:br>
            <a:r>
              <a:rPr lang="es-ES_tradnl" sz="3200" b="1" dirty="0">
                <a:effectLst>
                  <a:outerShdw blurRad="38100" dist="38100" dir="2700000" algn="tl">
                    <a:srgbClr val="000000">
                      <a:alpha val="43137"/>
                    </a:srgbClr>
                  </a:outerShdw>
                </a:effectLst>
              </a:rPr>
              <a:t>(España</a:t>
            </a:r>
            <a:r>
              <a:rPr lang="es-ES_tradnl" sz="3200" b="1" dirty="0" smtClean="0">
                <a:effectLst>
                  <a:outerShdw blurRad="38100" dist="38100" dir="2700000" algn="tl">
                    <a:srgbClr val="000000">
                      <a:alpha val="43137"/>
                    </a:srgbClr>
                  </a:outerShdw>
                </a:effectLst>
              </a:rPr>
              <a:t>) </a:t>
            </a:r>
            <a:r>
              <a:rPr lang="en-US" sz="3200" dirty="0" smtClean="0"/>
              <a:t>3 </a:t>
            </a:r>
            <a:r>
              <a:rPr lang="en-US" sz="2400" dirty="0"/>
              <a:t>FASES</a:t>
            </a:r>
          </a:p>
        </p:txBody>
      </p:sp>
      <p:pic>
        <p:nvPicPr>
          <p:cNvPr id="5122" name="Picture 2" descr="Resultado de imagen para casas de labranza">
            <a:extLst>
              <a:ext uri="{FF2B5EF4-FFF2-40B4-BE49-F238E27FC236}">
                <a16:creationId xmlns:a16="http://schemas.microsoft.com/office/drawing/2014/main" xmlns="" id="{0837BB8D-CF34-4F75-9645-6C01BE70BE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499" y="1613020"/>
            <a:ext cx="5182351" cy="3368528"/>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Straight Connector 72">
            <a:extLst>
              <a:ext uri="{FF2B5EF4-FFF2-40B4-BE49-F238E27FC236}">
                <a16:creationId xmlns:a16="http://schemas.microsoft.com/office/drawing/2014/main" xmlns="" id="{0EF352D9-7BCC-436E-8520-E9D0BAAA183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919107" y="2085703"/>
            <a:ext cx="26746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4" name="Marcador de contenido 2">
            <a:extLst>
              <a:ext uri="{FF2B5EF4-FFF2-40B4-BE49-F238E27FC236}">
                <a16:creationId xmlns:a16="http://schemas.microsoft.com/office/drawing/2014/main" xmlns="" id="{C130BE0E-4FDE-4C25-B441-37817AF71660}"/>
              </a:ext>
            </a:extLst>
          </p:cNvPr>
          <p:cNvSpPr txBox="1">
            <a:spLocks/>
          </p:cNvSpPr>
          <p:nvPr/>
        </p:nvSpPr>
        <p:spPr>
          <a:xfrm>
            <a:off x="5894613" y="2198914"/>
            <a:ext cx="3135160" cy="4201886"/>
          </a:xfrm>
          <a:prstGeom prst="rect">
            <a:avLst/>
          </a:prstGeom>
        </p:spPr>
        <p:txBody>
          <a:bodyPr vert="horz" lIns="0" tIns="45720" rIns="0" bIns="45720" rtlCol="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r>
              <a:rPr lang="en-US" sz="2400" b="1" dirty="0"/>
              <a:t>Una </a:t>
            </a:r>
            <a:r>
              <a:rPr lang="en-US" sz="2400" b="1" dirty="0" err="1"/>
              <a:t>etapa</a:t>
            </a:r>
            <a:r>
              <a:rPr lang="en-US" sz="2400" b="1" dirty="0"/>
              <a:t> </a:t>
            </a:r>
            <a:r>
              <a:rPr lang="en-US" sz="2400" b="1" dirty="0" err="1"/>
              <a:t>inicial</a:t>
            </a:r>
            <a:r>
              <a:rPr lang="en-US" sz="2400" b="1" dirty="0"/>
              <a:t>, que se </a:t>
            </a:r>
            <a:r>
              <a:rPr lang="en-US" sz="2400" b="1" dirty="0" err="1"/>
              <a:t>sitúa</a:t>
            </a:r>
            <a:r>
              <a:rPr lang="en-US" sz="2400" b="1" dirty="0"/>
              <a:t> entre 1970-1980. </a:t>
            </a:r>
            <a:endParaRPr lang="en-US" sz="2400" b="1" dirty="0" smtClean="0"/>
          </a:p>
          <a:p>
            <a:pPr algn="ctr"/>
            <a:r>
              <a:rPr lang="en-US" sz="2400" dirty="0" err="1" smtClean="0"/>
              <a:t>Basada</a:t>
            </a:r>
            <a:r>
              <a:rPr lang="en-US" sz="2400" dirty="0" smtClean="0"/>
              <a:t> </a:t>
            </a:r>
            <a:r>
              <a:rPr lang="en-US" sz="2400" dirty="0" err="1"/>
              <a:t>casi</a:t>
            </a:r>
            <a:r>
              <a:rPr lang="en-US" sz="2400" dirty="0"/>
              <a:t> </a:t>
            </a:r>
            <a:r>
              <a:rPr lang="en-US" sz="2400" dirty="0" err="1"/>
              <a:t>exclusivamente</a:t>
            </a:r>
            <a:r>
              <a:rPr lang="en-US" sz="2400" dirty="0"/>
              <a:t> en el </a:t>
            </a:r>
            <a:r>
              <a:rPr lang="en-US" sz="2400" dirty="0" err="1"/>
              <a:t>alojamiento</a:t>
            </a:r>
            <a:r>
              <a:rPr lang="en-US" sz="2400" dirty="0"/>
              <a:t> en casas en el </a:t>
            </a:r>
            <a:r>
              <a:rPr lang="en-US" sz="2400" dirty="0" err="1"/>
              <a:t>espacio</a:t>
            </a:r>
            <a:r>
              <a:rPr lang="en-US" sz="2400" dirty="0"/>
              <a:t> rural y en </a:t>
            </a:r>
            <a:r>
              <a:rPr lang="en-US" sz="2400" dirty="0" err="1"/>
              <a:t>concreto</a:t>
            </a:r>
            <a:r>
              <a:rPr lang="en-US" sz="2400" dirty="0"/>
              <a:t> en el </a:t>
            </a:r>
            <a:r>
              <a:rPr lang="en-US" sz="2400" dirty="0" err="1"/>
              <a:t>alquiler</a:t>
            </a:r>
            <a:r>
              <a:rPr lang="en-US" sz="2400" dirty="0"/>
              <a:t> de </a:t>
            </a:r>
            <a:r>
              <a:rPr lang="en-US" sz="2400" dirty="0" err="1"/>
              <a:t>habitaciones</a:t>
            </a:r>
            <a:r>
              <a:rPr lang="en-US" sz="2400" dirty="0"/>
              <a:t> con el </a:t>
            </a:r>
            <a:r>
              <a:rPr lang="en-US" sz="2400" dirty="0" err="1"/>
              <a:t>objetivo</a:t>
            </a:r>
            <a:r>
              <a:rPr lang="en-US" sz="2400" dirty="0"/>
              <a:t> de </a:t>
            </a:r>
            <a:r>
              <a:rPr lang="en-US" sz="2400" dirty="0" err="1" smtClean="0"/>
              <a:t>propiciar</a:t>
            </a:r>
            <a:r>
              <a:rPr lang="en-US" sz="2400" dirty="0" smtClean="0"/>
              <a:t> </a:t>
            </a:r>
            <a:r>
              <a:rPr lang="en-US" sz="2400" dirty="0"/>
              <a:t>una </a:t>
            </a:r>
            <a:r>
              <a:rPr lang="en-US" sz="2400" dirty="0" err="1"/>
              <a:t>renta</a:t>
            </a:r>
            <a:r>
              <a:rPr lang="en-US" sz="2400" dirty="0"/>
              <a:t> </a:t>
            </a:r>
            <a:r>
              <a:rPr lang="en-US" sz="2400" dirty="0" err="1"/>
              <a:t>complementaria</a:t>
            </a:r>
            <a:r>
              <a:rPr lang="en-US" sz="2400" dirty="0"/>
              <a:t> a la </a:t>
            </a:r>
            <a:r>
              <a:rPr lang="en-US" sz="2400" dirty="0" err="1"/>
              <a:t>agricultura</a:t>
            </a:r>
            <a:r>
              <a:rPr lang="en-US" sz="2400" dirty="0"/>
              <a:t>. Se </a:t>
            </a:r>
            <a:r>
              <a:rPr lang="en-US" sz="2400" dirty="0" err="1"/>
              <a:t>inicia</a:t>
            </a:r>
            <a:r>
              <a:rPr lang="en-US" sz="2400" dirty="0"/>
              <a:t> </a:t>
            </a:r>
            <a:r>
              <a:rPr lang="en-US" sz="2400" dirty="0" err="1"/>
              <a:t>en</a:t>
            </a:r>
            <a:r>
              <a:rPr lang="en-US" sz="2400" dirty="0"/>
              <a:t> Casas de </a:t>
            </a:r>
            <a:r>
              <a:rPr lang="en-US" sz="2400" dirty="0" err="1"/>
              <a:t>Labranza</a:t>
            </a:r>
            <a:r>
              <a:rPr lang="en-US" sz="2400" dirty="0"/>
              <a:t> que se </a:t>
            </a:r>
            <a:r>
              <a:rPr lang="en-US" sz="2400" dirty="0" err="1"/>
              <a:t>inicia</a:t>
            </a:r>
            <a:r>
              <a:rPr lang="en-US" sz="2400" dirty="0"/>
              <a:t> </a:t>
            </a:r>
            <a:r>
              <a:rPr lang="en-US" sz="2400" dirty="0" err="1"/>
              <a:t>en</a:t>
            </a:r>
            <a:r>
              <a:rPr lang="en-US" sz="2400" dirty="0"/>
              <a:t> </a:t>
            </a:r>
            <a:r>
              <a:rPr lang="en-US" sz="2400" b="1" dirty="0"/>
              <a:t>1967</a:t>
            </a:r>
            <a:r>
              <a:rPr lang="en-US" sz="2400" dirty="0"/>
              <a:t> (</a:t>
            </a:r>
            <a:r>
              <a:rPr lang="en-US" sz="2400" dirty="0" err="1"/>
              <a:t>Cánoves</a:t>
            </a:r>
            <a:r>
              <a:rPr lang="en-US" sz="2400" b="1" dirty="0"/>
              <a:t>,</a:t>
            </a:r>
            <a:r>
              <a:rPr lang="en-US" sz="2400" dirty="0"/>
              <a:t> Herrera</a:t>
            </a:r>
            <a:r>
              <a:rPr lang="en-US" sz="2400" b="1" dirty="0"/>
              <a:t> y </a:t>
            </a:r>
            <a:r>
              <a:rPr lang="en-US" sz="2400" dirty="0"/>
              <a:t> Blanco, 2005)</a:t>
            </a:r>
          </a:p>
          <a:p>
            <a:pPr algn="just"/>
            <a:endParaRPr lang="en-US" sz="1600" dirty="0"/>
          </a:p>
          <a:p>
            <a:pPr algn="just"/>
            <a:endParaRPr lang="en-US" sz="1600" dirty="0"/>
          </a:p>
        </p:txBody>
      </p:sp>
      <p:sp>
        <p:nvSpPr>
          <p:cNvPr id="75" name="Rectangle 74">
            <a:extLst>
              <a:ext uri="{FF2B5EF4-FFF2-40B4-BE49-F238E27FC236}">
                <a16:creationId xmlns:a16="http://schemas.microsoft.com/office/drawing/2014/main" xmlns="" id="{3EEBA64A-08C9-4EE7-A7DD-C4309E5753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 name="Rectangle 76">
            <a:extLst>
              <a:ext uri="{FF2B5EF4-FFF2-40B4-BE49-F238E27FC236}">
                <a16:creationId xmlns:a16="http://schemas.microsoft.com/office/drawing/2014/main" xmlns="" id="{0DA644F7-E61C-4BDD-9510-112510F64F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6414892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xmlns="" id="{052336EC-1A9E-4527-9DA0-26C4E36A38C5}"/>
              </a:ext>
            </a:extLst>
          </p:cNvPr>
          <p:cNvSpPr/>
          <p:nvPr/>
        </p:nvSpPr>
        <p:spPr>
          <a:xfrm>
            <a:off x="1115169" y="3429000"/>
            <a:ext cx="6907853" cy="2585323"/>
          </a:xfrm>
          <a:prstGeom prst="rect">
            <a:avLst/>
          </a:prstGeom>
        </p:spPr>
        <p:txBody>
          <a:bodyPr wrap="square">
            <a:spAutoFit/>
          </a:bodyPr>
          <a:lstStyle/>
          <a:p>
            <a:pPr algn="ctr"/>
            <a:r>
              <a:rPr lang="es-ES_tradnl" b="1" dirty="0">
                <a:effectLst>
                  <a:outerShdw blurRad="38100" dist="38100" dir="2700000" algn="tl">
                    <a:srgbClr val="000000">
                      <a:alpha val="43137"/>
                    </a:srgbClr>
                  </a:outerShdw>
                </a:effectLst>
              </a:rPr>
              <a:t>Antecedentes del turismo rural</a:t>
            </a:r>
            <a:br>
              <a:rPr lang="es-ES_tradnl" b="1" dirty="0">
                <a:effectLst>
                  <a:outerShdw blurRad="38100" dist="38100" dir="2700000" algn="tl">
                    <a:srgbClr val="000000">
                      <a:alpha val="43137"/>
                    </a:srgbClr>
                  </a:outerShdw>
                </a:effectLst>
              </a:rPr>
            </a:br>
            <a:r>
              <a:rPr lang="es-ES_tradnl" b="1" dirty="0">
                <a:effectLst>
                  <a:outerShdw blurRad="38100" dist="38100" dir="2700000" algn="tl">
                    <a:srgbClr val="000000">
                      <a:alpha val="43137"/>
                    </a:srgbClr>
                  </a:outerShdw>
                </a:effectLst>
              </a:rPr>
              <a:t>(España) </a:t>
            </a:r>
            <a:endParaRPr lang="es-ES" b="1" dirty="0" smtClean="0"/>
          </a:p>
          <a:p>
            <a:pPr algn="just"/>
            <a:r>
              <a:rPr lang="es-ES" b="1" dirty="0"/>
              <a:t>S</a:t>
            </a:r>
            <a:r>
              <a:rPr lang="es-ES" b="1" dirty="0" smtClean="0"/>
              <a:t>egunda etapa (1980-1995)</a:t>
            </a:r>
            <a:r>
              <a:rPr lang="es-ES" dirty="0" smtClean="0"/>
              <a:t> </a:t>
            </a:r>
            <a:r>
              <a:rPr lang="es-ES" dirty="0"/>
              <a:t>Marcada por el proceso de </a:t>
            </a:r>
            <a:r>
              <a:rPr lang="es-ES" dirty="0" err="1"/>
              <a:t>descentralización</a:t>
            </a:r>
            <a:r>
              <a:rPr lang="es-ES" dirty="0"/>
              <a:t> </a:t>
            </a:r>
            <a:r>
              <a:rPr lang="es-ES" dirty="0" err="1"/>
              <a:t>política</a:t>
            </a:r>
            <a:r>
              <a:rPr lang="es-ES" dirty="0"/>
              <a:t> que se inicia con la puesta en marcha de las </a:t>
            </a:r>
            <a:r>
              <a:rPr lang="es-ES" dirty="0" err="1"/>
              <a:t>autonomías</a:t>
            </a:r>
            <a:r>
              <a:rPr lang="es-ES" dirty="0"/>
              <a:t> y la </a:t>
            </a:r>
            <a:r>
              <a:rPr lang="es-ES" dirty="0" err="1"/>
              <a:t>aprobación</a:t>
            </a:r>
            <a:r>
              <a:rPr lang="es-ES" dirty="0"/>
              <a:t> de los Estatutos de </a:t>
            </a:r>
            <a:r>
              <a:rPr lang="es-ES" dirty="0" err="1"/>
              <a:t>Autonomía</a:t>
            </a:r>
            <a:r>
              <a:rPr lang="es-ES" dirty="0"/>
              <a:t> (1979-1984). La consecuencia es que la </a:t>
            </a:r>
            <a:r>
              <a:rPr lang="es-ES" dirty="0" err="1"/>
              <a:t>planificación</a:t>
            </a:r>
            <a:r>
              <a:rPr lang="es-ES" dirty="0"/>
              <a:t> </a:t>
            </a:r>
            <a:r>
              <a:rPr lang="es-ES" dirty="0" err="1"/>
              <a:t>turística</a:t>
            </a:r>
            <a:r>
              <a:rPr lang="es-ES" dirty="0"/>
              <a:t> pasa a ser competencia de las Comunidades </a:t>
            </a:r>
            <a:r>
              <a:rPr lang="es-ES" dirty="0" err="1"/>
              <a:t>Autónomas</a:t>
            </a:r>
            <a:r>
              <a:rPr lang="es-ES" dirty="0"/>
              <a:t> y es por tanto en este periodo en el que </a:t>
            </a:r>
            <a:r>
              <a:rPr lang="es-ES" dirty="0" err="1"/>
              <a:t>éstas</a:t>
            </a:r>
            <a:r>
              <a:rPr lang="es-ES" dirty="0"/>
              <a:t> van a apostar de forma desigual por la </a:t>
            </a:r>
            <a:r>
              <a:rPr lang="es-ES" dirty="0" err="1"/>
              <a:t>promoción</a:t>
            </a:r>
            <a:r>
              <a:rPr lang="es-ES" dirty="0"/>
              <a:t> del turismo rural </a:t>
            </a:r>
            <a:r>
              <a:rPr lang="es-ES_tradnl" dirty="0"/>
              <a:t>(</a:t>
            </a:r>
            <a:r>
              <a:rPr lang="es-ES_tradnl" dirty="0" err="1"/>
              <a:t>Cánoves</a:t>
            </a:r>
            <a:r>
              <a:rPr lang="es-ES_tradnl" b="1" dirty="0"/>
              <a:t>,</a:t>
            </a:r>
            <a:r>
              <a:rPr lang="es-ES_tradnl" dirty="0"/>
              <a:t> Herrera</a:t>
            </a:r>
            <a:r>
              <a:rPr lang="es-ES_tradnl" b="1" dirty="0"/>
              <a:t> y </a:t>
            </a:r>
            <a:r>
              <a:rPr lang="es-ES_tradnl" dirty="0"/>
              <a:t> Blanco, 2005)</a:t>
            </a:r>
            <a:endParaRPr lang="es-ES" dirty="0"/>
          </a:p>
        </p:txBody>
      </p:sp>
      <p:pic>
        <p:nvPicPr>
          <p:cNvPr id="3074" name="Picture 2" descr="Resultado de imagen para promocion del turismo rural">
            <a:extLst>
              <a:ext uri="{FF2B5EF4-FFF2-40B4-BE49-F238E27FC236}">
                <a16:creationId xmlns:a16="http://schemas.microsoft.com/office/drawing/2014/main" xmlns="" id="{C2254696-AFAC-45C1-8BC5-61C4E8D843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3702" y="333863"/>
            <a:ext cx="5334000" cy="2943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007173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8" name="Rectangle 70">
            <a:extLst>
              <a:ext uri="{FF2B5EF4-FFF2-40B4-BE49-F238E27FC236}">
                <a16:creationId xmlns:a16="http://schemas.microsoft.com/office/drawing/2014/main" xmlns="" id="{2DF7C36B-2A95-4DB1-A402-5367DFD511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9" name="Rectangle 72">
            <a:extLst>
              <a:ext uri="{FF2B5EF4-FFF2-40B4-BE49-F238E27FC236}">
                <a16:creationId xmlns:a16="http://schemas.microsoft.com/office/drawing/2014/main" xmlns="" id="{9FCA75FA-F681-4B5D-93C7-49F3DDA1D8E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150" name="Straight Connector 74">
            <a:extLst>
              <a:ext uri="{FF2B5EF4-FFF2-40B4-BE49-F238E27FC236}">
                <a16:creationId xmlns:a16="http://schemas.microsoft.com/office/drawing/2014/main" xmlns="" id="{834E074C-27C4-4E38-B099-012123B754E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6151" name="Rectangle 76">
            <a:extLst>
              <a:ext uri="{FF2B5EF4-FFF2-40B4-BE49-F238E27FC236}">
                <a16:creationId xmlns:a16="http://schemas.microsoft.com/office/drawing/2014/main" xmlns="" id="{990D0034-F768-41E7-85D4-F38C4DE857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6152" name="Rectangle 78">
            <a:extLst>
              <a:ext uri="{FF2B5EF4-FFF2-40B4-BE49-F238E27FC236}">
                <a16:creationId xmlns:a16="http://schemas.microsoft.com/office/drawing/2014/main" xmlns="" id="{C4F7E42D-8B5A-4FC8-81CD-9E60171F7FA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Marcador de contenido 2">
            <a:extLst>
              <a:ext uri="{FF2B5EF4-FFF2-40B4-BE49-F238E27FC236}">
                <a16:creationId xmlns:a16="http://schemas.microsoft.com/office/drawing/2014/main" xmlns="" id="{4CE47757-B37D-4738-8FF0-8C447334CEDB}"/>
              </a:ext>
            </a:extLst>
          </p:cNvPr>
          <p:cNvSpPr txBox="1">
            <a:spLocks/>
          </p:cNvSpPr>
          <p:nvPr/>
        </p:nvSpPr>
        <p:spPr>
          <a:xfrm>
            <a:off x="125782" y="774478"/>
            <a:ext cx="2761860" cy="5234437"/>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_tradnl" b="1" dirty="0">
                <a:solidFill>
                  <a:schemeClr val="bg1"/>
                </a:solidFill>
                <a:effectLst>
                  <a:outerShdw blurRad="38100" dist="38100" dir="2700000" algn="tl">
                    <a:srgbClr val="000000">
                      <a:alpha val="43137"/>
                    </a:srgbClr>
                  </a:outerShdw>
                </a:effectLst>
              </a:rPr>
              <a:t>Antecedentes del turismo rural</a:t>
            </a:r>
            <a:br>
              <a:rPr lang="es-ES_tradnl" b="1" dirty="0">
                <a:solidFill>
                  <a:schemeClr val="bg1"/>
                </a:solidFill>
                <a:effectLst>
                  <a:outerShdw blurRad="38100" dist="38100" dir="2700000" algn="tl">
                    <a:srgbClr val="000000">
                      <a:alpha val="43137"/>
                    </a:srgbClr>
                  </a:outerShdw>
                </a:effectLst>
              </a:rPr>
            </a:br>
            <a:r>
              <a:rPr lang="es-ES_tradnl" b="1" dirty="0">
                <a:solidFill>
                  <a:schemeClr val="bg1"/>
                </a:solidFill>
                <a:effectLst>
                  <a:outerShdw blurRad="38100" dist="38100" dir="2700000" algn="tl">
                    <a:srgbClr val="000000">
                      <a:alpha val="43137"/>
                    </a:srgbClr>
                  </a:outerShdw>
                </a:effectLst>
              </a:rPr>
              <a:t>(España) </a:t>
            </a:r>
            <a:endParaRPr lang="en-US" b="1" dirty="0" smtClean="0">
              <a:solidFill>
                <a:schemeClr val="bg1"/>
              </a:solidFill>
            </a:endParaRPr>
          </a:p>
          <a:p>
            <a:pPr algn="just"/>
            <a:r>
              <a:rPr lang="en-US" sz="1800" b="1" dirty="0" err="1" smtClean="0">
                <a:solidFill>
                  <a:srgbClr val="FFFFFF"/>
                </a:solidFill>
              </a:rPr>
              <a:t>Etapa</a:t>
            </a:r>
            <a:r>
              <a:rPr lang="en-US" sz="1800" b="1" dirty="0" smtClean="0">
                <a:solidFill>
                  <a:srgbClr val="FFFFFF"/>
                </a:solidFill>
              </a:rPr>
              <a:t> </a:t>
            </a:r>
            <a:r>
              <a:rPr lang="en-US" sz="1800" b="1" dirty="0">
                <a:solidFill>
                  <a:srgbClr val="FFFFFF"/>
                </a:solidFill>
              </a:rPr>
              <a:t>actual (1996-2006). </a:t>
            </a:r>
            <a:r>
              <a:rPr lang="en-US" sz="1800" b="1" dirty="0" err="1">
                <a:solidFill>
                  <a:srgbClr val="FFFFFF"/>
                </a:solidFill>
              </a:rPr>
              <a:t>M</a:t>
            </a:r>
            <a:r>
              <a:rPr lang="en-US" sz="1800" dirty="0" err="1">
                <a:solidFill>
                  <a:srgbClr val="FFFFFF"/>
                </a:solidFill>
              </a:rPr>
              <a:t>arcada</a:t>
            </a:r>
            <a:r>
              <a:rPr lang="en-US" sz="1800" dirty="0">
                <a:solidFill>
                  <a:srgbClr val="FFFFFF"/>
                </a:solidFill>
              </a:rPr>
              <a:t> por una </a:t>
            </a:r>
            <a:r>
              <a:rPr lang="en-US" sz="1800" dirty="0" err="1">
                <a:solidFill>
                  <a:srgbClr val="FFFFFF"/>
                </a:solidFill>
              </a:rPr>
              <a:t>clara</a:t>
            </a:r>
            <a:r>
              <a:rPr lang="en-US" sz="1800" dirty="0">
                <a:solidFill>
                  <a:srgbClr val="FFFFFF"/>
                </a:solidFill>
              </a:rPr>
              <a:t> </a:t>
            </a:r>
            <a:r>
              <a:rPr lang="en-US" sz="1800" dirty="0" err="1">
                <a:solidFill>
                  <a:srgbClr val="FFFFFF"/>
                </a:solidFill>
              </a:rPr>
              <a:t>consolidación</a:t>
            </a:r>
            <a:r>
              <a:rPr lang="en-US" sz="1800" dirty="0">
                <a:solidFill>
                  <a:srgbClr val="FFFFFF"/>
                </a:solidFill>
              </a:rPr>
              <a:t> del </a:t>
            </a:r>
            <a:r>
              <a:rPr lang="en-US" sz="1800" dirty="0" err="1">
                <a:solidFill>
                  <a:srgbClr val="FFFFFF"/>
                </a:solidFill>
              </a:rPr>
              <a:t>producto</a:t>
            </a:r>
            <a:r>
              <a:rPr lang="en-US" sz="1800" dirty="0">
                <a:solidFill>
                  <a:srgbClr val="FFFFFF"/>
                </a:solidFill>
              </a:rPr>
              <a:t>. Un </a:t>
            </a:r>
            <a:r>
              <a:rPr lang="en-US" sz="1800" dirty="0" err="1">
                <a:solidFill>
                  <a:srgbClr val="FFFFFF"/>
                </a:solidFill>
              </a:rPr>
              <a:t>producto</a:t>
            </a:r>
            <a:r>
              <a:rPr lang="en-US" sz="1800" dirty="0">
                <a:solidFill>
                  <a:srgbClr val="FFFFFF"/>
                </a:solidFill>
              </a:rPr>
              <a:t> que se </a:t>
            </a:r>
            <a:r>
              <a:rPr lang="en-US" sz="1800" dirty="0" err="1">
                <a:solidFill>
                  <a:srgbClr val="FFFFFF"/>
                </a:solidFill>
              </a:rPr>
              <a:t>promociona</a:t>
            </a:r>
            <a:r>
              <a:rPr lang="en-US" sz="1800" dirty="0">
                <a:solidFill>
                  <a:srgbClr val="FFFFFF"/>
                </a:solidFill>
              </a:rPr>
              <a:t> con </a:t>
            </a:r>
            <a:r>
              <a:rPr lang="en-US" sz="1800" dirty="0" err="1">
                <a:solidFill>
                  <a:srgbClr val="FFFFFF"/>
                </a:solidFill>
              </a:rPr>
              <a:t>fuerza</a:t>
            </a:r>
            <a:r>
              <a:rPr lang="en-US" sz="1800" dirty="0">
                <a:solidFill>
                  <a:srgbClr val="FFFFFF"/>
                </a:solidFill>
              </a:rPr>
              <a:t> </a:t>
            </a:r>
            <a:r>
              <a:rPr lang="en-US" sz="1800" dirty="0" err="1">
                <a:solidFill>
                  <a:srgbClr val="FFFFFF"/>
                </a:solidFill>
              </a:rPr>
              <a:t>en</a:t>
            </a:r>
            <a:r>
              <a:rPr lang="en-US" sz="1800" dirty="0">
                <a:solidFill>
                  <a:srgbClr val="FFFFFF"/>
                </a:solidFill>
              </a:rPr>
              <a:t> las </a:t>
            </a:r>
            <a:r>
              <a:rPr lang="en-US" sz="1800" dirty="0" err="1">
                <a:solidFill>
                  <a:srgbClr val="FFFFFF"/>
                </a:solidFill>
              </a:rPr>
              <a:t>Comunidades</a:t>
            </a:r>
            <a:r>
              <a:rPr lang="en-US" sz="1800" dirty="0">
                <a:solidFill>
                  <a:srgbClr val="FFFFFF"/>
                </a:solidFill>
              </a:rPr>
              <a:t> </a:t>
            </a:r>
            <a:r>
              <a:rPr lang="en-US" sz="1800" dirty="0" err="1">
                <a:solidFill>
                  <a:srgbClr val="FFFFFF"/>
                </a:solidFill>
              </a:rPr>
              <a:t>Autónomas</a:t>
            </a:r>
            <a:r>
              <a:rPr lang="en-US" sz="1800" dirty="0">
                <a:solidFill>
                  <a:srgbClr val="FFFFFF"/>
                </a:solidFill>
              </a:rPr>
              <a:t>, que no </a:t>
            </a:r>
            <a:r>
              <a:rPr lang="en-US" sz="1800" dirty="0" err="1">
                <a:solidFill>
                  <a:srgbClr val="FFFFFF"/>
                </a:solidFill>
              </a:rPr>
              <a:t>pretende</a:t>
            </a:r>
            <a:r>
              <a:rPr lang="en-US" sz="1800" dirty="0">
                <a:solidFill>
                  <a:srgbClr val="FFFFFF"/>
                </a:solidFill>
              </a:rPr>
              <a:t> </a:t>
            </a:r>
            <a:r>
              <a:rPr lang="en-US" sz="1800" dirty="0" err="1">
                <a:solidFill>
                  <a:srgbClr val="FFFFFF"/>
                </a:solidFill>
              </a:rPr>
              <a:t>competir</a:t>
            </a:r>
            <a:r>
              <a:rPr lang="en-US" sz="1800" dirty="0">
                <a:solidFill>
                  <a:srgbClr val="FFFFFF"/>
                </a:solidFill>
              </a:rPr>
              <a:t> con </a:t>
            </a:r>
            <a:r>
              <a:rPr lang="en-US" sz="1800" dirty="0" err="1">
                <a:solidFill>
                  <a:srgbClr val="FFFFFF"/>
                </a:solidFill>
              </a:rPr>
              <a:t>otros</a:t>
            </a:r>
            <a:r>
              <a:rPr lang="en-US" sz="1800" dirty="0">
                <a:solidFill>
                  <a:srgbClr val="FFFFFF"/>
                </a:solidFill>
              </a:rPr>
              <a:t> </a:t>
            </a:r>
            <a:r>
              <a:rPr lang="en-US" sz="1800" dirty="0" err="1">
                <a:solidFill>
                  <a:srgbClr val="FFFFFF"/>
                </a:solidFill>
              </a:rPr>
              <a:t>productos</a:t>
            </a:r>
            <a:r>
              <a:rPr lang="en-US" sz="1800" dirty="0">
                <a:solidFill>
                  <a:srgbClr val="FFFFFF"/>
                </a:solidFill>
              </a:rPr>
              <a:t> </a:t>
            </a:r>
            <a:r>
              <a:rPr lang="en-US" sz="1800" dirty="0" err="1">
                <a:solidFill>
                  <a:srgbClr val="FFFFFF"/>
                </a:solidFill>
              </a:rPr>
              <a:t>sino</a:t>
            </a:r>
            <a:r>
              <a:rPr lang="en-US" sz="1800" dirty="0">
                <a:solidFill>
                  <a:srgbClr val="FFFFFF"/>
                </a:solidFill>
              </a:rPr>
              <a:t> ser un </a:t>
            </a:r>
            <a:r>
              <a:rPr lang="en-US" sz="1800" dirty="0" err="1">
                <a:solidFill>
                  <a:srgbClr val="FFFFFF"/>
                </a:solidFill>
              </a:rPr>
              <a:t>complemento</a:t>
            </a:r>
            <a:r>
              <a:rPr lang="en-US" sz="1800" dirty="0">
                <a:solidFill>
                  <a:srgbClr val="FFFFFF"/>
                </a:solidFill>
              </a:rPr>
              <a:t> y que </a:t>
            </a:r>
            <a:r>
              <a:rPr lang="en-US" sz="1800" dirty="0" err="1">
                <a:solidFill>
                  <a:srgbClr val="FFFFFF"/>
                </a:solidFill>
              </a:rPr>
              <a:t>cada</a:t>
            </a:r>
            <a:r>
              <a:rPr lang="en-US" sz="1800" dirty="0">
                <a:solidFill>
                  <a:srgbClr val="FFFFFF"/>
                </a:solidFill>
              </a:rPr>
              <a:t> </a:t>
            </a:r>
            <a:r>
              <a:rPr lang="en-US" sz="1800" dirty="0" err="1">
                <a:solidFill>
                  <a:srgbClr val="FFFFFF"/>
                </a:solidFill>
              </a:rPr>
              <a:t>vez</a:t>
            </a:r>
            <a:r>
              <a:rPr lang="en-US" sz="1800" dirty="0">
                <a:solidFill>
                  <a:srgbClr val="FFFFFF"/>
                </a:solidFill>
              </a:rPr>
              <a:t> </a:t>
            </a:r>
            <a:r>
              <a:rPr lang="en-US" sz="1800" dirty="0" err="1">
                <a:solidFill>
                  <a:srgbClr val="FFFFFF"/>
                </a:solidFill>
              </a:rPr>
              <a:t>más</a:t>
            </a:r>
            <a:r>
              <a:rPr lang="en-US" sz="1800" dirty="0">
                <a:solidFill>
                  <a:srgbClr val="FFFFFF"/>
                </a:solidFill>
              </a:rPr>
              <a:t> </a:t>
            </a:r>
            <a:r>
              <a:rPr lang="en-US" sz="1800" dirty="0" err="1">
                <a:solidFill>
                  <a:srgbClr val="FFFFFF"/>
                </a:solidFill>
              </a:rPr>
              <a:t>apuesta</a:t>
            </a:r>
            <a:r>
              <a:rPr lang="en-US" sz="1800" dirty="0">
                <a:solidFill>
                  <a:srgbClr val="FFFFFF"/>
                </a:solidFill>
              </a:rPr>
              <a:t> por la </a:t>
            </a:r>
            <a:r>
              <a:rPr lang="en-US" sz="1800" dirty="0" err="1">
                <a:solidFill>
                  <a:srgbClr val="FFFFFF"/>
                </a:solidFill>
              </a:rPr>
              <a:t>calidad</a:t>
            </a:r>
            <a:r>
              <a:rPr lang="en-US" sz="1800" dirty="0">
                <a:solidFill>
                  <a:srgbClr val="FFFFFF"/>
                </a:solidFill>
              </a:rPr>
              <a:t> (</a:t>
            </a:r>
            <a:r>
              <a:rPr lang="en-US" sz="1800" dirty="0" err="1">
                <a:solidFill>
                  <a:srgbClr val="FFFFFF"/>
                </a:solidFill>
              </a:rPr>
              <a:t>Cánoves</a:t>
            </a:r>
            <a:r>
              <a:rPr lang="en-US" sz="1800" b="1" dirty="0">
                <a:solidFill>
                  <a:srgbClr val="FFFFFF"/>
                </a:solidFill>
              </a:rPr>
              <a:t>,</a:t>
            </a:r>
            <a:r>
              <a:rPr lang="en-US" sz="1800" dirty="0">
                <a:solidFill>
                  <a:srgbClr val="FFFFFF"/>
                </a:solidFill>
              </a:rPr>
              <a:t> Herrera</a:t>
            </a:r>
            <a:r>
              <a:rPr lang="en-US" sz="1800" b="1" dirty="0">
                <a:solidFill>
                  <a:srgbClr val="FFFFFF"/>
                </a:solidFill>
              </a:rPr>
              <a:t> y </a:t>
            </a:r>
            <a:r>
              <a:rPr lang="en-US" sz="1800" dirty="0">
                <a:solidFill>
                  <a:srgbClr val="FFFFFF"/>
                </a:solidFill>
              </a:rPr>
              <a:t> Blanco, 2005).</a:t>
            </a:r>
          </a:p>
          <a:p>
            <a:endParaRPr lang="en-US" sz="1600" dirty="0">
              <a:solidFill>
                <a:srgbClr val="FFFFFF"/>
              </a:solidFill>
            </a:endParaRPr>
          </a:p>
          <a:p>
            <a:r>
              <a:rPr lang="en-US" sz="1600" dirty="0">
                <a:solidFill>
                  <a:srgbClr val="FFFFFF"/>
                </a:solidFill>
              </a:rPr>
              <a:t> </a:t>
            </a:r>
          </a:p>
          <a:p>
            <a:endParaRPr lang="en-US" sz="1600" dirty="0">
              <a:solidFill>
                <a:srgbClr val="FFFFFF"/>
              </a:solidFill>
            </a:endParaRPr>
          </a:p>
        </p:txBody>
      </p:sp>
      <p:pic>
        <p:nvPicPr>
          <p:cNvPr id="6146" name="Picture 2" descr="Resultado de imagen para turismo rural espaÃ±a">
            <a:extLst>
              <a:ext uri="{FF2B5EF4-FFF2-40B4-BE49-F238E27FC236}">
                <a16:creationId xmlns:a16="http://schemas.microsoft.com/office/drawing/2014/main" xmlns="" id="{2D690C2A-61C2-4CA2-B75A-397296D22A30}"/>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29488" r="20615"/>
          <a:stretch/>
        </p:blipFill>
        <p:spPr bwMode="auto">
          <a:xfrm>
            <a:off x="3056282" y="10"/>
            <a:ext cx="6083454" cy="6857990"/>
          </a:xfrm>
          <a:prstGeom prst="rect">
            <a:avLst/>
          </a:prstGeom>
          <a:noFill/>
          <a:extLst>
            <a:ext uri="{909E8E84-426E-40dd-AFC4-6F175D3DCCD1}">
              <a14:hiddenFill xmlns:a14="http://schemas.microsoft.com/office/drawing/2010/main">
                <a:solidFill>
                  <a:srgbClr val="FFFFFF"/>
                </a:solidFill>
              </a14:hiddenFill>
            </a:ext>
          </a:extLst>
        </p:spPr>
      </p:pic>
      <p:sp>
        <p:nvSpPr>
          <p:cNvPr id="6153" name="Rectangle 80">
            <a:extLst>
              <a:ext uri="{FF2B5EF4-FFF2-40B4-BE49-F238E27FC236}">
                <a16:creationId xmlns:a16="http://schemas.microsoft.com/office/drawing/2014/main" xmlns="" id="{8C04651D-B9F4-4935-A02D-364153FBDF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5547917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ES_tradnl" b="1" dirty="0">
                <a:effectLst>
                  <a:outerShdw blurRad="38100" dist="38100" dir="2700000" algn="tl">
                    <a:srgbClr val="000000">
                      <a:alpha val="43137"/>
                    </a:srgbClr>
                  </a:outerShdw>
                </a:effectLst>
              </a:rPr>
              <a:t>Antecedentes del turismo rural</a:t>
            </a:r>
            <a:br>
              <a:rPr lang="es-ES_tradnl" b="1" dirty="0">
                <a:effectLst>
                  <a:outerShdw blurRad="38100" dist="38100" dir="2700000" algn="tl">
                    <a:srgbClr val="000000">
                      <a:alpha val="43137"/>
                    </a:srgbClr>
                  </a:outerShdw>
                </a:effectLst>
              </a:rPr>
            </a:br>
            <a:r>
              <a:rPr lang="es-ES_tradnl" b="1" dirty="0">
                <a:effectLst>
                  <a:outerShdw blurRad="38100" dist="38100" dir="2700000" algn="tl">
                    <a:srgbClr val="000000">
                      <a:alpha val="43137"/>
                    </a:srgbClr>
                  </a:outerShdw>
                </a:effectLst>
              </a:rPr>
              <a:t>(México)</a:t>
            </a:r>
            <a:endParaRPr lang="es-ES"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algn="just"/>
            <a:r>
              <a:rPr lang="es-ES" b="1" dirty="0"/>
              <a:t>1990: </a:t>
            </a:r>
            <a:r>
              <a:rPr lang="es-ES" dirty="0"/>
              <a:t>El Fondo Nacional de Apoyo a Empresas Sociales (FONAES) fue el pionero real del turismo rural en </a:t>
            </a:r>
            <a:r>
              <a:rPr lang="es-ES" dirty="0" err="1"/>
              <a:t>México</a:t>
            </a:r>
            <a:r>
              <a:rPr lang="es-ES" dirty="0"/>
              <a:t> y durante los 90 ́s apoyó en forma directa a once estados de la </a:t>
            </a:r>
            <a:r>
              <a:rPr lang="es-ES" dirty="0" err="1"/>
              <a:t>R</a:t>
            </a:r>
            <a:r>
              <a:rPr lang="es-ES" dirty="0" err="1" smtClean="0"/>
              <a:t>epública</a:t>
            </a:r>
            <a:r>
              <a:rPr lang="es-ES" dirty="0"/>
              <a:t>, la </a:t>
            </a:r>
            <a:r>
              <a:rPr lang="es-ES" dirty="0" err="1"/>
              <a:t>mayoría</a:t>
            </a:r>
            <a:r>
              <a:rPr lang="es-ES" dirty="0"/>
              <a:t> de ellos con altos </a:t>
            </a:r>
            <a:r>
              <a:rPr lang="es-ES" dirty="0" err="1"/>
              <a:t>índices</a:t>
            </a:r>
            <a:r>
              <a:rPr lang="es-ES" dirty="0"/>
              <a:t> de </a:t>
            </a:r>
            <a:r>
              <a:rPr lang="es-ES" dirty="0" err="1"/>
              <a:t>población</a:t>
            </a:r>
            <a:r>
              <a:rPr lang="es-ES" dirty="0"/>
              <a:t> </a:t>
            </a:r>
            <a:r>
              <a:rPr lang="es-ES" dirty="0" err="1"/>
              <a:t>indígena</a:t>
            </a:r>
            <a:r>
              <a:rPr lang="es-ES" dirty="0"/>
              <a:t> y pobreza rural (Garduño, et. al. 2009).</a:t>
            </a:r>
          </a:p>
          <a:p>
            <a:pPr algn="just"/>
            <a:endParaRPr lang="es-ES" dirty="0"/>
          </a:p>
          <a:p>
            <a:endParaRPr lang="es-ES" dirty="0"/>
          </a:p>
        </p:txBody>
      </p:sp>
      <p:pic>
        <p:nvPicPr>
          <p:cNvPr id="7170" name="Picture 2" descr="Resultado de imagen para mexico pais">
            <a:extLst>
              <a:ext uri="{FF2B5EF4-FFF2-40B4-BE49-F238E27FC236}">
                <a16:creationId xmlns:a16="http://schemas.microsoft.com/office/drawing/2014/main" xmlns="" id="{0B63065B-DE5C-4BEA-8B9B-769AD0F06A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2774" y="3038668"/>
            <a:ext cx="4200622" cy="3218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46378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C2579DAE-C141-48DB-810E-C070C300819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xmlns="" id="{02FD90C3-6350-4D5B-9738-6E94EDF30F7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xmlns="" id="{41497DE5-0939-4D1D-9350-0C5E1B209C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xmlns="" id="{5CCC70ED-6C63-4537-B7EB-51990D6C0A6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4043" y="457200"/>
            <a:ext cx="8455914"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B76E24C1-2968-40DC-A36E-F6B85F0F075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92049" y="521208"/>
            <a:ext cx="8359902"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p:cNvPicPr>
            <a:picLocks noChangeAspect="1"/>
          </p:cNvPicPr>
          <p:nvPr/>
        </p:nvPicPr>
        <p:blipFill>
          <a:blip r:embed="rId2"/>
          <a:stretch>
            <a:fillRect/>
          </a:stretch>
        </p:blipFill>
        <p:spPr>
          <a:xfrm>
            <a:off x="1399592" y="557727"/>
            <a:ext cx="6344816" cy="5757922"/>
          </a:xfrm>
          <a:prstGeom prst="rect">
            <a:avLst/>
          </a:prstGeom>
        </p:spPr>
      </p:pic>
    </p:spTree>
    <p:extLst>
      <p:ext uri="{BB962C8B-B14F-4D97-AF65-F5344CB8AC3E}">
        <p14:creationId xmlns:p14="http://schemas.microsoft.com/office/powerpoint/2010/main" val="22996145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C2579DAE-C141-48DB-810E-C070C300819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xmlns="" id="{02FD90C3-6350-4D5B-9738-6E94EDF30F7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xmlns="" id="{41497DE5-0939-4D1D-9350-0C5E1B209C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xmlns="" id="{5CCC70ED-6C63-4537-B7EB-51990D6C0A6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4043" y="457200"/>
            <a:ext cx="8455914"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B76E24C1-2968-40DC-A36E-F6B85F0F075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92049" y="521208"/>
            <a:ext cx="8359902"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Imagen que contiene captura de pantalla&#10;&#10;Descripción generada con confianza muy alta"/>
          <p:cNvPicPr>
            <a:picLocks noChangeAspect="1"/>
          </p:cNvPicPr>
          <p:nvPr/>
        </p:nvPicPr>
        <p:blipFill>
          <a:blip r:embed="rId2"/>
          <a:stretch>
            <a:fillRect/>
          </a:stretch>
        </p:blipFill>
        <p:spPr>
          <a:xfrm>
            <a:off x="503853" y="2211953"/>
            <a:ext cx="7956633" cy="2367097"/>
          </a:xfrm>
          <a:prstGeom prst="rect">
            <a:avLst/>
          </a:prstGeom>
        </p:spPr>
      </p:pic>
      <p:sp>
        <p:nvSpPr>
          <p:cNvPr id="14" name="CuadroTexto 13">
            <a:extLst>
              <a:ext uri="{FF2B5EF4-FFF2-40B4-BE49-F238E27FC236}">
                <a16:creationId xmlns:a16="http://schemas.microsoft.com/office/drawing/2014/main" xmlns="" id="{416A15AE-413E-43B4-8248-8C929D13B83F}"/>
              </a:ext>
            </a:extLst>
          </p:cNvPr>
          <p:cNvSpPr txBox="1"/>
          <p:nvPr/>
        </p:nvSpPr>
        <p:spPr>
          <a:xfrm>
            <a:off x="2949432" y="4612829"/>
            <a:ext cx="5377871" cy="369332"/>
          </a:xfrm>
          <a:prstGeom prst="rect">
            <a:avLst/>
          </a:prstGeom>
          <a:noFill/>
        </p:spPr>
        <p:txBody>
          <a:bodyPr wrap="square" rtlCol="0">
            <a:spAutoFit/>
          </a:bodyPr>
          <a:lstStyle/>
          <a:p>
            <a:pPr algn="r"/>
            <a:r>
              <a:rPr lang="es-ES" dirty="0"/>
              <a:t>(Garduño, et. al. 2009)</a:t>
            </a:r>
          </a:p>
        </p:txBody>
      </p:sp>
    </p:spTree>
    <p:extLst>
      <p:ext uri="{BB962C8B-B14F-4D97-AF65-F5344CB8AC3E}">
        <p14:creationId xmlns:p14="http://schemas.microsoft.com/office/powerpoint/2010/main" val="3059473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6" name="Rectangle 70">
            <a:extLst>
              <a:ext uri="{FF2B5EF4-FFF2-40B4-BE49-F238E27FC236}">
                <a16:creationId xmlns:a16="http://schemas.microsoft.com/office/drawing/2014/main" xmlns="" id="{4B019A08-55AD-4038-B865-37DA596B8CE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4934867" y="464688"/>
            <a:ext cx="3845379" cy="1881228"/>
          </a:xfrm>
        </p:spPr>
        <p:txBody>
          <a:bodyPr>
            <a:normAutofit/>
          </a:bodyPr>
          <a:lstStyle/>
          <a:p>
            <a:pPr lvl="0" algn="ctr"/>
            <a:r>
              <a:rPr lang="es-ES_tradnl" sz="2700" b="1" dirty="0">
                <a:effectLst>
                  <a:outerShdw blurRad="38100" dist="38100" dir="2700000" algn="tl">
                    <a:srgbClr val="000000">
                      <a:alpha val="43137"/>
                    </a:srgbClr>
                  </a:outerShdw>
                </a:effectLst>
              </a:rPr>
              <a:t>Caracterización (turismo rural y turismo en espacios rurales)</a:t>
            </a:r>
            <a:r>
              <a:rPr lang="es-ES_tradnl" sz="2600" b="1" dirty="0">
                <a:effectLst>
                  <a:outerShdw blurRad="38100" dist="38100" dir="2700000" algn="tl">
                    <a:srgbClr val="000000">
                      <a:alpha val="43137"/>
                    </a:srgbClr>
                  </a:outerShdw>
                </a:effectLst>
              </a:rPr>
              <a:t/>
            </a:r>
            <a:br>
              <a:rPr lang="es-ES_tradnl" sz="2600" b="1" dirty="0">
                <a:effectLst>
                  <a:outerShdw blurRad="38100" dist="38100" dir="2700000" algn="tl">
                    <a:srgbClr val="000000">
                      <a:alpha val="43137"/>
                    </a:srgbClr>
                  </a:outerShdw>
                </a:effectLst>
              </a:rPr>
            </a:br>
            <a:endParaRPr lang="es-ES" sz="2600" b="1" dirty="0">
              <a:effectLst>
                <a:outerShdw blurRad="38100" dist="38100" dir="2700000" algn="tl">
                  <a:srgbClr val="000000">
                    <a:alpha val="43137"/>
                  </a:srgbClr>
                </a:outerShdw>
              </a:effectLst>
            </a:endParaRPr>
          </a:p>
        </p:txBody>
      </p:sp>
      <p:pic>
        <p:nvPicPr>
          <p:cNvPr id="8194" name="Picture 2" descr="Resultado de imagen para comunidad rural">
            <a:extLst>
              <a:ext uri="{FF2B5EF4-FFF2-40B4-BE49-F238E27FC236}">
                <a16:creationId xmlns:a16="http://schemas.microsoft.com/office/drawing/2014/main" xmlns="" id="{26C4A55A-6C2C-45BB-83E5-3264096E08A5}"/>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82394" y="1735709"/>
            <a:ext cx="4088720" cy="306654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cxnSp>
        <p:nvCxnSpPr>
          <p:cNvPr id="8197" name="Straight Connector 72">
            <a:extLst>
              <a:ext uri="{FF2B5EF4-FFF2-40B4-BE49-F238E27FC236}">
                <a16:creationId xmlns:a16="http://schemas.microsoft.com/office/drawing/2014/main" xmlns="" id="{2BA067F2-7FAF-4758-9BC4-F7C88ED9044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808763" y="2086188"/>
            <a:ext cx="356160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p:cNvSpPr>
            <a:spLocks noGrp="1"/>
          </p:cNvSpPr>
          <p:nvPr>
            <p:ph idx="1"/>
          </p:nvPr>
        </p:nvSpPr>
        <p:spPr>
          <a:xfrm>
            <a:off x="4706126" y="2152187"/>
            <a:ext cx="4088720" cy="4248613"/>
          </a:xfrm>
        </p:spPr>
        <p:txBody>
          <a:bodyPr>
            <a:normAutofit fontScale="70000" lnSpcReduction="20000"/>
          </a:bodyPr>
          <a:lstStyle/>
          <a:p>
            <a:pPr algn="just"/>
            <a:r>
              <a:rPr lang="es-ES" sz="3100" dirty="0"/>
              <a:t>Turismo rural: </a:t>
            </a:r>
            <a:r>
              <a:rPr lang="es-MX" sz="3100" dirty="0"/>
              <a:t>Especialistas como Blanco y Hernando (2003), Barrera (2006 ), </a:t>
            </a:r>
            <a:r>
              <a:rPr lang="es-MX" sz="3100" dirty="0" err="1"/>
              <a:t>Requier</a:t>
            </a:r>
            <a:r>
              <a:rPr lang="es-MX" sz="3100" dirty="0"/>
              <a:t> (2006), Bullón y Bullón (2008) y Román y </a:t>
            </a:r>
            <a:r>
              <a:rPr lang="es-MX" sz="3100" dirty="0" err="1"/>
              <a:t>Cicolena</a:t>
            </a:r>
            <a:r>
              <a:rPr lang="es-MX" sz="3100" dirty="0"/>
              <a:t> (2009), coinciden en que el turismo rural, debe contemplar el disfrute del entorno natural, la convivencia con la comunidad receptora y la práctica dinámica de actividades típicas del medio rural, sin embargo, este </a:t>
            </a:r>
            <a:r>
              <a:rPr lang="es-MX" sz="3100" b="1" dirty="0"/>
              <a:t>turismo debe tener como principal elemento que las actividades turísticas propias del medio rural son ofertadas y administradas por la comunidad receptora.</a:t>
            </a:r>
            <a:endParaRPr lang="es-ES_tradnl" sz="3100" b="1" dirty="0"/>
          </a:p>
          <a:p>
            <a:endParaRPr lang="es-ES" sz="1400" dirty="0"/>
          </a:p>
        </p:txBody>
      </p:sp>
      <p:sp>
        <p:nvSpPr>
          <p:cNvPr id="8198" name="Rectangle 74">
            <a:extLst>
              <a:ext uri="{FF2B5EF4-FFF2-40B4-BE49-F238E27FC236}">
                <a16:creationId xmlns:a16="http://schemas.microsoft.com/office/drawing/2014/main" xmlns="" id="{1627C7B9-FD35-4E35-B741-E4A9A5F416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 name="Rectangle 76">
            <a:extLst>
              <a:ext uri="{FF2B5EF4-FFF2-40B4-BE49-F238E27FC236}">
                <a16:creationId xmlns:a16="http://schemas.microsoft.com/office/drawing/2014/main" xmlns="" id="{476B7131-2035-43F9-84E8-2B4749D333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5579495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58BCD98-CDC4-4DF1-9EB5-CAAC85386848}"/>
              </a:ext>
            </a:extLst>
          </p:cNvPr>
          <p:cNvSpPr>
            <a:spLocks noGrp="1"/>
          </p:cNvSpPr>
          <p:nvPr>
            <p:ph type="title"/>
          </p:nvPr>
        </p:nvSpPr>
        <p:spPr>
          <a:xfrm>
            <a:off x="1165182" y="861527"/>
            <a:ext cx="6347713" cy="733063"/>
          </a:xfrm>
        </p:spPr>
        <p:txBody>
          <a:bodyPr>
            <a:normAutofit fontScale="90000"/>
          </a:bodyPr>
          <a:lstStyle/>
          <a:p>
            <a:pPr algn="ctr"/>
            <a:r>
              <a:rPr lang="es-MX" b="1" i="1" dirty="0">
                <a:solidFill>
                  <a:schemeClr val="tx1"/>
                </a:solidFill>
                <a:effectLst>
                  <a:outerShdw blurRad="38100" dist="38100" dir="2700000" algn="tl">
                    <a:srgbClr val="000000">
                      <a:alpha val="43137"/>
                    </a:srgbClr>
                  </a:outerShdw>
                </a:effectLst>
              </a:rPr>
              <a:t>JUSTIFICACIÓN </a:t>
            </a:r>
            <a:r>
              <a:rPr lang="es-MX" b="1" i="1" dirty="0" smtClean="0">
                <a:solidFill>
                  <a:schemeClr val="tx1"/>
                </a:solidFill>
                <a:effectLst>
                  <a:outerShdw blurRad="38100" dist="38100" dir="2700000" algn="tl">
                    <a:srgbClr val="000000">
                      <a:alpha val="43137"/>
                    </a:srgbClr>
                  </a:outerShdw>
                </a:effectLst>
              </a:rPr>
              <a:t>ACADÉMICA</a:t>
            </a:r>
            <a:endParaRPr lang="es-MX" b="1" i="1" dirty="0">
              <a:solidFill>
                <a:schemeClr val="tx1"/>
              </a:solidFill>
              <a:effectLst>
                <a:outerShdw blurRad="38100" dist="38100" dir="2700000" algn="tl">
                  <a:srgbClr val="000000">
                    <a:alpha val="43137"/>
                  </a:srgbClr>
                </a:outerShdw>
              </a:effectLst>
            </a:endParaRPr>
          </a:p>
        </p:txBody>
      </p:sp>
      <p:sp>
        <p:nvSpPr>
          <p:cNvPr id="3" name="Marcador de contenido 2">
            <a:extLst>
              <a:ext uri="{FF2B5EF4-FFF2-40B4-BE49-F238E27FC236}">
                <a16:creationId xmlns:a16="http://schemas.microsoft.com/office/drawing/2014/main" xmlns="" id="{27EC09C5-14C9-46D8-9EDD-A7F2440B0752}"/>
              </a:ext>
            </a:extLst>
          </p:cNvPr>
          <p:cNvSpPr>
            <a:spLocks noGrp="1"/>
          </p:cNvSpPr>
          <p:nvPr>
            <p:ph idx="1"/>
          </p:nvPr>
        </p:nvSpPr>
        <p:spPr>
          <a:xfrm>
            <a:off x="789469" y="1950513"/>
            <a:ext cx="7636254" cy="4229819"/>
          </a:xfrm>
        </p:spPr>
        <p:txBody>
          <a:bodyPr>
            <a:normAutofit/>
          </a:bodyPr>
          <a:lstStyle/>
          <a:p>
            <a:pPr algn="just"/>
            <a:r>
              <a:rPr lang="es-MX" dirty="0"/>
              <a:t>La UA de Turismo Rural emana de la reestructuración del Plan de Estudios de la Licenciatura en Turismo 2015, es optativa y se ubica en la modalidad mixta.</a:t>
            </a:r>
          </a:p>
          <a:p>
            <a:pPr algn="just"/>
            <a:r>
              <a:rPr lang="es-MX" dirty="0"/>
              <a:t>En este sentido dicha Unidad obedece al marco general de los objetivos del programa educativo particularmente a su último párrafo, que refiere a crear alternativas para el aprovechamiento turístico y recreativo del patrimonio natural y cultural en los distintos sectores y escalas geográficas.</a:t>
            </a:r>
          </a:p>
          <a:p>
            <a:pPr algn="just"/>
            <a:r>
              <a:rPr lang="es-MX" dirty="0"/>
              <a:t>Bajo este panorama el objetivo de la UA cobra sentido, ya que enfatiza en el diseño de estrategias de intervención que fomenten la revalorización del ámbito rural y el desarrollo local. </a:t>
            </a:r>
          </a:p>
        </p:txBody>
      </p:sp>
    </p:spTree>
    <p:extLst>
      <p:ext uri="{BB962C8B-B14F-4D97-AF65-F5344CB8AC3E}">
        <p14:creationId xmlns:p14="http://schemas.microsoft.com/office/powerpoint/2010/main" val="312365905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9A1CAADC-AC8B-4550-B2E1-847A54D9E2B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3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1DDB2DC4-BAFB-4971-AFCF-776F33B8A97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1130" y="4953000"/>
            <a:ext cx="914171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800100" y="5622708"/>
            <a:ext cx="7543800" cy="1099758"/>
          </a:xfrm>
        </p:spPr>
        <p:txBody>
          <a:bodyPr>
            <a:normAutofit fontScale="90000"/>
          </a:bodyPr>
          <a:lstStyle/>
          <a:p>
            <a:pPr algn="ctr"/>
            <a:r>
              <a:rPr lang="es-MX" sz="3200" dirty="0">
                <a:solidFill>
                  <a:srgbClr val="FFFFFF"/>
                </a:solidFill>
                <a:latin typeface="Avenir Book"/>
                <a:cs typeface="Times New Roman" panose="02020603050405020304" pitchFamily="18" charset="0"/>
              </a:rPr>
              <a:t>Contextualización (enfoque europeo y latinoamericano) </a:t>
            </a:r>
            <a:r>
              <a:rPr lang="es-MX" sz="3200" dirty="0">
                <a:latin typeface="Avenir Book"/>
                <a:cs typeface="Times New Roman" panose="02020603050405020304" pitchFamily="18" charset="0"/>
              </a:rPr>
              <a:t/>
            </a:r>
            <a:br>
              <a:rPr lang="es-MX" sz="3200" dirty="0">
                <a:latin typeface="Avenir Book"/>
                <a:cs typeface="Times New Roman" panose="02020603050405020304" pitchFamily="18" charset="0"/>
              </a:rPr>
            </a:br>
            <a:r>
              <a:rPr lang="es-ES_tradnl" sz="3400" dirty="0">
                <a:solidFill>
                  <a:srgbClr val="FFFFFF"/>
                </a:solidFill>
              </a:rPr>
              <a:t/>
            </a:r>
            <a:br>
              <a:rPr lang="es-ES_tradnl" sz="3400" dirty="0">
                <a:solidFill>
                  <a:srgbClr val="FFFFFF"/>
                </a:solidFill>
              </a:rPr>
            </a:br>
            <a:r>
              <a:rPr lang="es-ES_tradnl" sz="4900" b="1" dirty="0" smtClean="0">
                <a:solidFill>
                  <a:srgbClr val="FFFFFF"/>
                </a:solidFill>
                <a:effectLst>
                  <a:outerShdw blurRad="38100" dist="38100" dir="2700000" algn="tl">
                    <a:srgbClr val="000000">
                      <a:alpha val="43137"/>
                    </a:srgbClr>
                  </a:outerShdw>
                </a:effectLst>
              </a:rPr>
              <a:t>Enfoque Europeo</a:t>
            </a:r>
            <a:endParaRPr lang="es-ES" sz="3400" b="1" dirty="0">
              <a:solidFill>
                <a:srgbClr val="FFFFFF"/>
              </a:solidFill>
              <a:effectLst>
                <a:outerShdw blurRad="38100" dist="38100" dir="2700000" algn="tl">
                  <a:srgbClr val="000000">
                    <a:alpha val="43137"/>
                  </a:srgbClr>
                </a:outerShdw>
              </a:effectLst>
            </a:endParaRPr>
          </a:p>
        </p:txBody>
      </p:sp>
      <p:sp>
        <p:nvSpPr>
          <p:cNvPr id="14" name="Rectangle 13">
            <a:extLst>
              <a:ext uri="{FF2B5EF4-FFF2-40B4-BE49-F238E27FC236}">
                <a16:creationId xmlns:a16="http://schemas.microsoft.com/office/drawing/2014/main" xmlns="" id="{F251E3E9-2E8C-4862-96EB-46BF28945E5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30" y="4906176"/>
            <a:ext cx="9141714"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Marcador de contenido 2">
            <a:extLst>
              <a:ext uri="{FF2B5EF4-FFF2-40B4-BE49-F238E27FC236}">
                <a16:creationId xmlns:a16="http://schemas.microsoft.com/office/drawing/2014/main" xmlns="" id="{15CBDA62-D687-4A39-9893-ADE11D2D1323}"/>
              </a:ext>
            </a:extLst>
          </p:cNvPr>
          <p:cNvGraphicFramePr>
            <a:graphicFrameLocks noGrp="1"/>
          </p:cNvGraphicFramePr>
          <p:nvPr>
            <p:ph idx="1"/>
            <p:extLst>
              <p:ext uri="{D42A27DB-BD31-4B8C-83A1-F6EECF244321}">
                <p14:modId xmlns:p14="http://schemas.microsoft.com/office/powerpoint/2010/main" val="330065060"/>
              </p:ext>
            </p:extLst>
          </p:nvPr>
        </p:nvGraphicFramePr>
        <p:xfrm>
          <a:off x="482598" y="643466"/>
          <a:ext cx="8502781" cy="41987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493500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a:extLst>
              <a:ext uri="{FF2B5EF4-FFF2-40B4-BE49-F238E27FC236}">
                <a16:creationId xmlns:a16="http://schemas.microsoft.com/office/drawing/2014/main" xmlns="" id="{679C1A72-26B7-45FF-AACC-CDE44549EF5F}"/>
              </a:ext>
            </a:extLst>
          </p:cNvPr>
          <p:cNvSpPr txBox="1">
            <a:spLocks/>
          </p:cNvSpPr>
          <p:nvPr/>
        </p:nvSpPr>
        <p:spPr>
          <a:xfrm>
            <a:off x="822959" y="3391678"/>
            <a:ext cx="7543801" cy="3125894"/>
          </a:xfrm>
          <a:prstGeom prst="rect">
            <a:avLst/>
          </a:prstGeom>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r>
              <a:rPr lang="es-ES" dirty="0"/>
              <a:t>Mientras en algunas áreas para poner en funcionamiento un establecimiento, se requiere que la actividad principal de los propietarios sea la agricultura o ganadería, en otras áreas la casa se alquila completa, sin presencia del propietario que no necesariamente debe ser agricultor. También se da la circunstancia de que en algunas áreas no hay establecida una clasificación por estrellas </a:t>
            </a:r>
            <a:r>
              <a:rPr lang="es-ES" dirty="0" smtClean="0"/>
              <a:t>( </a:t>
            </a:r>
            <a:r>
              <a:rPr lang="es-ES" dirty="0"/>
              <a:t>Solsona, 2006:32-33 en Osorio, 2013)</a:t>
            </a:r>
            <a:r>
              <a:rPr lang="es-ES" dirty="0" smtClean="0"/>
              <a:t>.</a:t>
            </a:r>
          </a:p>
          <a:p>
            <a:pPr algn="ctr"/>
            <a:r>
              <a:rPr lang="es-ES_tradnl" sz="2800" b="1" dirty="0" smtClean="0">
                <a:solidFill>
                  <a:schemeClr val="tx1"/>
                </a:solidFill>
                <a:effectLst>
                  <a:outerShdw blurRad="38100" dist="38100" dir="2700000" algn="tl">
                    <a:srgbClr val="000000">
                      <a:alpha val="43137"/>
                    </a:srgbClr>
                  </a:outerShdw>
                </a:effectLst>
              </a:rPr>
              <a:t>Enfoque Europeo</a:t>
            </a:r>
            <a:r>
              <a:rPr lang="es-ES" sz="2800" dirty="0" smtClean="0">
                <a:solidFill>
                  <a:schemeClr val="tx1"/>
                </a:solidFill>
              </a:rPr>
              <a:t> </a:t>
            </a:r>
            <a:endParaRPr lang="es-ES_tradnl" sz="2800" dirty="0">
              <a:solidFill>
                <a:schemeClr val="tx1"/>
              </a:solidFill>
            </a:endParaRPr>
          </a:p>
          <a:p>
            <a:endParaRPr lang="es-ES" dirty="0"/>
          </a:p>
        </p:txBody>
      </p:sp>
      <p:pic>
        <p:nvPicPr>
          <p:cNvPr id="1026" name="Picture 2" descr="Resultado de imagen para hoteles medio rural">
            <a:extLst>
              <a:ext uri="{FF2B5EF4-FFF2-40B4-BE49-F238E27FC236}">
                <a16:creationId xmlns:a16="http://schemas.microsoft.com/office/drawing/2014/main" xmlns="" id="{86021DF9-27E5-4892-9665-F6919DAC5D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3070" y="340428"/>
            <a:ext cx="2857500" cy="27336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Resultado de imagen para hojas">
            <a:extLst>
              <a:ext uri="{FF2B5EF4-FFF2-40B4-BE49-F238E27FC236}">
                <a16:creationId xmlns:a16="http://schemas.microsoft.com/office/drawing/2014/main" xmlns="" id="{D9B665AA-9F2D-4C4D-9BA4-A476E1242EC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5877449">
            <a:off x="4908894" y="360785"/>
            <a:ext cx="2912900" cy="2912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066053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6B00789-C3AE-4798-B695-F57500EC115E}"/>
              </a:ext>
            </a:extLst>
          </p:cNvPr>
          <p:cNvSpPr>
            <a:spLocks noGrp="1"/>
          </p:cNvSpPr>
          <p:nvPr>
            <p:ph type="title"/>
          </p:nvPr>
        </p:nvSpPr>
        <p:spPr>
          <a:xfrm>
            <a:off x="822960" y="267943"/>
            <a:ext cx="7543800" cy="1450757"/>
          </a:xfrm>
        </p:spPr>
        <p:txBody>
          <a:bodyPr>
            <a:noAutofit/>
          </a:bodyPr>
          <a:lstStyle/>
          <a:p>
            <a:pPr algn="ctr"/>
            <a:r>
              <a:rPr lang="es-MX" sz="2800" dirty="0">
                <a:solidFill>
                  <a:srgbClr val="000000"/>
                </a:solidFill>
                <a:latin typeface="Avenir Book"/>
                <a:cs typeface="Times New Roman" panose="02020603050405020304" pitchFamily="18" charset="0"/>
              </a:rPr>
              <a:t>Contextualización (enfoque europeo y </a:t>
            </a:r>
            <a:r>
              <a:rPr lang="es-MX" sz="2800" dirty="0" smtClean="0">
                <a:solidFill>
                  <a:srgbClr val="000000"/>
                </a:solidFill>
                <a:latin typeface="Avenir Book"/>
                <a:cs typeface="Times New Roman" panose="02020603050405020304" pitchFamily="18" charset="0"/>
              </a:rPr>
              <a:t>latinoamericano) </a:t>
            </a:r>
            <a:r>
              <a:rPr lang="es-ES_tradnl" sz="2800" b="1" dirty="0" smtClean="0">
                <a:solidFill>
                  <a:srgbClr val="000000"/>
                </a:solidFill>
                <a:effectLst>
                  <a:outerShdw blurRad="38100" dist="38100" dir="2700000" algn="tl">
                    <a:srgbClr val="000000">
                      <a:alpha val="43137"/>
                    </a:srgbClr>
                  </a:outerShdw>
                </a:effectLst>
              </a:rPr>
              <a:t/>
            </a:r>
            <a:br>
              <a:rPr lang="es-ES_tradnl" sz="2800" b="1" dirty="0" smtClean="0">
                <a:solidFill>
                  <a:srgbClr val="000000"/>
                </a:solidFill>
                <a:effectLst>
                  <a:outerShdw blurRad="38100" dist="38100" dir="2700000" algn="tl">
                    <a:srgbClr val="000000">
                      <a:alpha val="43137"/>
                    </a:srgbClr>
                  </a:outerShdw>
                </a:effectLst>
              </a:rPr>
            </a:br>
            <a:r>
              <a:rPr lang="es-ES_tradnl" sz="2800" b="1" dirty="0" smtClean="0">
                <a:solidFill>
                  <a:srgbClr val="000000"/>
                </a:solidFill>
                <a:effectLst>
                  <a:outerShdw blurRad="38100" dist="38100" dir="2700000" algn="tl">
                    <a:srgbClr val="000000">
                      <a:alpha val="43137"/>
                    </a:srgbClr>
                  </a:outerShdw>
                </a:effectLst>
              </a:rPr>
              <a:t>Enfoque Latinoamericano</a:t>
            </a:r>
            <a:endParaRPr lang="es-MX" sz="2800" dirty="0">
              <a:solidFill>
                <a:srgbClr val="000000"/>
              </a:solidFill>
            </a:endParaRPr>
          </a:p>
        </p:txBody>
      </p:sp>
      <p:sp>
        <p:nvSpPr>
          <p:cNvPr id="3" name="Marcador de contenido 2">
            <a:extLst>
              <a:ext uri="{FF2B5EF4-FFF2-40B4-BE49-F238E27FC236}">
                <a16:creationId xmlns:a16="http://schemas.microsoft.com/office/drawing/2014/main" xmlns="" id="{301A1B0B-88D8-45DD-9AC3-6817C386C774}"/>
              </a:ext>
            </a:extLst>
          </p:cNvPr>
          <p:cNvSpPr>
            <a:spLocks noGrp="1"/>
          </p:cNvSpPr>
          <p:nvPr>
            <p:ph sz="half" idx="1"/>
          </p:nvPr>
        </p:nvSpPr>
        <p:spPr>
          <a:xfrm>
            <a:off x="356235" y="2704150"/>
            <a:ext cx="4348195" cy="3011495"/>
          </a:xfrm>
        </p:spPr>
        <p:txBody>
          <a:bodyPr/>
          <a:lstStyle/>
          <a:p>
            <a:pPr algn="just"/>
            <a:r>
              <a:rPr lang="es-ES" dirty="0"/>
              <a:t>El enfoque sobre turismo rural es más real, en el sentido de que ninguna actividad o atractivo son montados o diseñados para un fin turístico y es que como menciona </a:t>
            </a:r>
            <a:r>
              <a:rPr lang="es-ES" dirty="0" err="1"/>
              <a:t>Scalise</a:t>
            </a:r>
            <a:r>
              <a:rPr lang="es-ES" dirty="0"/>
              <a:t> (2012</a:t>
            </a:r>
            <a:r>
              <a:rPr lang="es-ES" dirty="0" smtClean="0"/>
              <a:t>)</a:t>
            </a:r>
            <a:r>
              <a:rPr lang="mr-IN" dirty="0" smtClean="0"/>
              <a:t>…</a:t>
            </a:r>
            <a:endParaRPr lang="es-ES" dirty="0"/>
          </a:p>
          <a:p>
            <a:endParaRPr lang="es-MX" dirty="0"/>
          </a:p>
        </p:txBody>
      </p:sp>
      <p:pic>
        <p:nvPicPr>
          <p:cNvPr id="6" name="Marcador de contenido 5">
            <a:extLst>
              <a:ext uri="{FF2B5EF4-FFF2-40B4-BE49-F238E27FC236}">
                <a16:creationId xmlns:a16="http://schemas.microsoft.com/office/drawing/2014/main" xmlns="" id="{860A8E42-81DB-40F1-B964-0CC08F3A931E}"/>
              </a:ext>
            </a:extLst>
          </p:cNvPr>
          <p:cNvPicPr>
            <a:picLocks noGrp="1" noChangeAspect="1"/>
          </p:cNvPicPr>
          <p:nvPr>
            <p:ph sz="half" idx="2"/>
          </p:nvPr>
        </p:nvPicPr>
        <p:blipFill>
          <a:blip r:embed="rId2"/>
          <a:stretch>
            <a:fillRect/>
          </a:stretch>
        </p:blipFill>
        <p:spPr>
          <a:xfrm>
            <a:off x="4704430" y="2196764"/>
            <a:ext cx="4127307" cy="3182334"/>
          </a:xfrm>
          <a:prstGeom prst="rect">
            <a:avLst/>
          </a:prstGeom>
        </p:spPr>
      </p:pic>
    </p:spTree>
    <p:extLst>
      <p:ext uri="{BB962C8B-B14F-4D97-AF65-F5344CB8AC3E}">
        <p14:creationId xmlns:p14="http://schemas.microsoft.com/office/powerpoint/2010/main" val="305728625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EF4990D-6DC9-46A9-A79C-E8F16496E245}"/>
              </a:ext>
            </a:extLst>
          </p:cNvPr>
          <p:cNvSpPr>
            <a:spLocks noGrp="1"/>
          </p:cNvSpPr>
          <p:nvPr>
            <p:ph type="title"/>
          </p:nvPr>
        </p:nvSpPr>
        <p:spPr>
          <a:xfrm>
            <a:off x="822960" y="267943"/>
            <a:ext cx="7543800" cy="1450757"/>
          </a:xfrm>
        </p:spPr>
        <p:txBody>
          <a:bodyPr/>
          <a:lstStyle/>
          <a:p>
            <a:r>
              <a:rPr lang="es-MX" dirty="0"/>
              <a:t>El turismo rural es…</a:t>
            </a:r>
          </a:p>
        </p:txBody>
      </p:sp>
      <p:sp>
        <p:nvSpPr>
          <p:cNvPr id="6" name="Rectángulo: esquinas redondeadas 5">
            <a:extLst>
              <a:ext uri="{FF2B5EF4-FFF2-40B4-BE49-F238E27FC236}">
                <a16:creationId xmlns:a16="http://schemas.microsoft.com/office/drawing/2014/main" xmlns="" id="{786789D5-D878-4B47-BC26-8A9F99A1227D}"/>
              </a:ext>
            </a:extLst>
          </p:cNvPr>
          <p:cNvSpPr/>
          <p:nvPr/>
        </p:nvSpPr>
        <p:spPr>
          <a:xfrm>
            <a:off x="822960" y="2175785"/>
            <a:ext cx="2631232" cy="811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Actividad </a:t>
            </a:r>
            <a:r>
              <a:rPr lang="es-MX" dirty="0" smtClean="0"/>
              <a:t>recreativa</a:t>
            </a:r>
            <a:endParaRPr lang="es-MX" dirty="0"/>
          </a:p>
        </p:txBody>
      </p:sp>
      <p:sp>
        <p:nvSpPr>
          <p:cNvPr id="7" name="Rectángulo: esquinas redondeadas 6">
            <a:extLst>
              <a:ext uri="{FF2B5EF4-FFF2-40B4-BE49-F238E27FC236}">
                <a16:creationId xmlns:a16="http://schemas.microsoft.com/office/drawing/2014/main" xmlns="" id="{C4FBB38E-632F-475E-A88A-3D4C8C0672C2}"/>
              </a:ext>
            </a:extLst>
          </p:cNvPr>
          <p:cNvSpPr/>
          <p:nvPr/>
        </p:nvSpPr>
        <p:spPr>
          <a:xfrm>
            <a:off x="822960" y="3445099"/>
            <a:ext cx="2631232" cy="811763"/>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dirty="0"/>
              <a:t>Actividad complementaria a las tradicionales</a:t>
            </a:r>
          </a:p>
        </p:txBody>
      </p:sp>
      <p:sp>
        <p:nvSpPr>
          <p:cNvPr id="8" name="Rectángulo: esquinas redondeadas 7">
            <a:extLst>
              <a:ext uri="{FF2B5EF4-FFF2-40B4-BE49-F238E27FC236}">
                <a16:creationId xmlns:a16="http://schemas.microsoft.com/office/drawing/2014/main" xmlns="" id="{D7B7D235-7658-46E8-A2E5-01F02A6811D5}"/>
              </a:ext>
            </a:extLst>
          </p:cNvPr>
          <p:cNvSpPr/>
          <p:nvPr/>
        </p:nvSpPr>
        <p:spPr>
          <a:xfrm>
            <a:off x="822960" y="4746949"/>
            <a:ext cx="2631232" cy="811763"/>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t>Desarrollada por la comunidad local</a:t>
            </a:r>
          </a:p>
        </p:txBody>
      </p:sp>
      <p:sp>
        <p:nvSpPr>
          <p:cNvPr id="9" name="Rectángulo: esquinas redondeadas 8">
            <a:extLst>
              <a:ext uri="{FF2B5EF4-FFF2-40B4-BE49-F238E27FC236}">
                <a16:creationId xmlns:a16="http://schemas.microsoft.com/office/drawing/2014/main" xmlns="" id="{F9AFF1F8-4186-40D8-8256-2025945C075D}"/>
              </a:ext>
            </a:extLst>
          </p:cNvPr>
          <p:cNvSpPr/>
          <p:nvPr/>
        </p:nvSpPr>
        <p:spPr>
          <a:xfrm>
            <a:off x="5150498" y="4592217"/>
            <a:ext cx="2926702" cy="112122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 dirty="0"/>
              <a:t>O</a:t>
            </a:r>
            <a:r>
              <a:rPr lang="es-ES" dirty="0" smtClean="0"/>
              <a:t>fertando </a:t>
            </a:r>
            <a:r>
              <a:rPr lang="es-ES" dirty="0"/>
              <a:t>la oportunidad de compartir, vivenciar y conocer costumbres, actividades rurales.</a:t>
            </a:r>
            <a:endParaRPr lang="es-MX" dirty="0"/>
          </a:p>
        </p:txBody>
      </p:sp>
      <p:sp>
        <p:nvSpPr>
          <p:cNvPr id="10" name="Rectángulo 9">
            <a:extLst>
              <a:ext uri="{FF2B5EF4-FFF2-40B4-BE49-F238E27FC236}">
                <a16:creationId xmlns:a16="http://schemas.microsoft.com/office/drawing/2014/main" xmlns="" id="{9AA208FE-77BA-4BB1-A1E9-3CC6701E0E6C}"/>
              </a:ext>
            </a:extLst>
          </p:cNvPr>
          <p:cNvSpPr/>
          <p:nvPr/>
        </p:nvSpPr>
        <p:spPr>
          <a:xfrm>
            <a:off x="0" y="5983261"/>
            <a:ext cx="4062651" cy="369332"/>
          </a:xfrm>
          <a:prstGeom prst="rect">
            <a:avLst/>
          </a:prstGeom>
        </p:spPr>
        <p:txBody>
          <a:bodyPr wrap="none">
            <a:spAutoFit/>
          </a:bodyPr>
          <a:lstStyle/>
          <a:p>
            <a:r>
              <a:rPr lang="es-ES" dirty="0"/>
              <a:t>(</a:t>
            </a:r>
            <a:r>
              <a:rPr lang="es-ES" dirty="0" err="1"/>
              <a:t>Scalise</a:t>
            </a:r>
            <a:r>
              <a:rPr lang="es-ES" dirty="0"/>
              <a:t>, 2012:18-21 33 en Osorio, 2013). </a:t>
            </a:r>
            <a:endParaRPr lang="es-MX" dirty="0"/>
          </a:p>
        </p:txBody>
      </p:sp>
      <p:cxnSp>
        <p:nvCxnSpPr>
          <p:cNvPr id="12" name="Conector recto de flecha 11">
            <a:extLst>
              <a:ext uri="{FF2B5EF4-FFF2-40B4-BE49-F238E27FC236}">
                <a16:creationId xmlns:a16="http://schemas.microsoft.com/office/drawing/2014/main" xmlns="" id="{FEEF5717-4364-4A71-BC1C-DA98A8D37695}"/>
              </a:ext>
            </a:extLst>
          </p:cNvPr>
          <p:cNvCxnSpPr>
            <a:stCxn id="8" idx="3"/>
            <a:endCxn id="9" idx="1"/>
          </p:cNvCxnSpPr>
          <p:nvPr/>
        </p:nvCxnSpPr>
        <p:spPr>
          <a:xfrm>
            <a:off x="3454192" y="5152831"/>
            <a:ext cx="1696306" cy="0"/>
          </a:xfrm>
          <a:prstGeom prst="straightConnector1">
            <a:avLst/>
          </a:prstGeom>
          <a:ln w="9525" cap="flat" cmpd="sng" algn="ctr">
            <a:solidFill>
              <a:schemeClr val="accent3"/>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026" name="Picture 2" descr="Imagen relacionada">
            <a:extLst>
              <a:ext uri="{FF2B5EF4-FFF2-40B4-BE49-F238E27FC236}">
                <a16:creationId xmlns:a16="http://schemas.microsoft.com/office/drawing/2014/main" xmlns="" id="{0C573015-9F1D-409D-BB67-304C326F7D33}"/>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062651" y="2049119"/>
            <a:ext cx="4406016" cy="212788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959691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CD970162-211A-4D6C-AF8E-1BAA70EC8B5A}"/>
              </a:ext>
            </a:extLst>
          </p:cNvPr>
          <p:cNvSpPr txBox="1">
            <a:spLocks/>
          </p:cNvSpPr>
          <p:nvPr/>
        </p:nvSpPr>
        <p:spPr>
          <a:xfrm>
            <a:off x="529216" y="1454898"/>
            <a:ext cx="7834511" cy="5160506"/>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endParaRPr lang="es-ES_tradnl" sz="1400" dirty="0"/>
          </a:p>
        </p:txBody>
      </p:sp>
      <p:graphicFrame>
        <p:nvGraphicFramePr>
          <p:cNvPr id="2" name="Diagrama 1">
            <a:extLst>
              <a:ext uri="{FF2B5EF4-FFF2-40B4-BE49-F238E27FC236}">
                <a16:creationId xmlns:a16="http://schemas.microsoft.com/office/drawing/2014/main" xmlns="" id="{94385467-B30A-4746-8794-C6813AFD00DB}"/>
              </a:ext>
            </a:extLst>
          </p:cNvPr>
          <p:cNvGraphicFramePr/>
          <p:nvPr>
            <p:extLst>
              <p:ext uri="{D42A27DB-BD31-4B8C-83A1-F6EECF244321}">
                <p14:modId xmlns:p14="http://schemas.microsoft.com/office/powerpoint/2010/main" val="4265327228"/>
              </p:ext>
            </p:extLst>
          </p:nvPr>
        </p:nvGraphicFramePr>
        <p:xfrm>
          <a:off x="1" y="0"/>
          <a:ext cx="9060024" cy="6083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500595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6838" y="774477"/>
            <a:ext cx="2961610" cy="2540287"/>
          </a:xfrm>
        </p:spPr>
        <p:txBody>
          <a:bodyPr>
            <a:normAutofit/>
          </a:bodyPr>
          <a:lstStyle/>
          <a:p>
            <a:pPr algn="ctr"/>
            <a:r>
              <a:rPr lang="es-MX" sz="2800" dirty="0">
                <a:solidFill>
                  <a:srgbClr val="000000"/>
                </a:solidFill>
                <a:latin typeface="Avenir Book"/>
                <a:cs typeface="Times New Roman" panose="02020603050405020304" pitchFamily="18" charset="0"/>
              </a:rPr>
              <a:t>Contextualización (enfoque europeo y latinoamericano) </a:t>
            </a:r>
            <a:endParaRPr lang="es-ES" sz="2800" dirty="0"/>
          </a:p>
        </p:txBody>
      </p:sp>
      <p:pic>
        <p:nvPicPr>
          <p:cNvPr id="3" name="Imagen 2"/>
          <p:cNvPicPr>
            <a:picLocks noChangeAspect="1"/>
          </p:cNvPicPr>
          <p:nvPr/>
        </p:nvPicPr>
        <p:blipFill>
          <a:blip r:embed="rId2"/>
          <a:stretch>
            <a:fillRect/>
          </a:stretch>
        </p:blipFill>
        <p:spPr>
          <a:xfrm>
            <a:off x="3070029" y="404271"/>
            <a:ext cx="5296731" cy="5738125"/>
          </a:xfrm>
          <a:prstGeom prst="rect">
            <a:avLst/>
          </a:prstGeom>
        </p:spPr>
      </p:pic>
    </p:spTree>
    <p:extLst>
      <p:ext uri="{BB962C8B-B14F-4D97-AF65-F5344CB8AC3E}">
        <p14:creationId xmlns:p14="http://schemas.microsoft.com/office/powerpoint/2010/main" val="8718905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84163" y="1129004"/>
            <a:ext cx="8574087" cy="1184988"/>
          </a:xfrm>
        </p:spPr>
        <p:txBody>
          <a:bodyPr>
            <a:noAutofit/>
          </a:bodyPr>
          <a:lstStyle/>
          <a:p>
            <a:pPr lvl="0" algn="ctr"/>
            <a:r>
              <a:rPr lang="es-ES_tradnl" sz="4400" b="1" dirty="0">
                <a:effectLst>
                  <a:outerShdw blurRad="38100" dist="38100" dir="2700000" algn="tl">
                    <a:srgbClr val="000000">
                      <a:alpha val="43137"/>
                    </a:srgbClr>
                  </a:outerShdw>
                </a:effectLst>
              </a:rPr>
              <a:t>Tipologías de turismo rural</a:t>
            </a:r>
            <a:br>
              <a:rPr lang="es-ES_tradnl" sz="4400" b="1" dirty="0">
                <a:effectLst>
                  <a:outerShdw blurRad="38100" dist="38100" dir="2700000" algn="tl">
                    <a:srgbClr val="000000">
                      <a:alpha val="43137"/>
                    </a:srgbClr>
                  </a:outerShdw>
                </a:effectLst>
              </a:rPr>
            </a:br>
            <a:endParaRPr lang="es-ES" sz="44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1032832" y="1891004"/>
            <a:ext cx="7076747" cy="4617497"/>
          </a:xfrm>
        </p:spPr>
        <p:txBody>
          <a:bodyPr>
            <a:normAutofit/>
          </a:bodyPr>
          <a:lstStyle/>
          <a:p>
            <a:pPr lvl="0"/>
            <a:endParaRPr lang="es-ES_tradnl" dirty="0"/>
          </a:p>
          <a:p>
            <a:endParaRPr lang="es-ES" dirty="0"/>
          </a:p>
        </p:txBody>
      </p:sp>
      <p:sp>
        <p:nvSpPr>
          <p:cNvPr id="4" name="Rectángulo 3">
            <a:extLst>
              <a:ext uri="{FF2B5EF4-FFF2-40B4-BE49-F238E27FC236}">
                <a16:creationId xmlns:a16="http://schemas.microsoft.com/office/drawing/2014/main" xmlns="" id="{07B69DDD-F6E0-427F-87E9-BDF233D918EB}"/>
              </a:ext>
            </a:extLst>
          </p:cNvPr>
          <p:cNvSpPr/>
          <p:nvPr/>
        </p:nvSpPr>
        <p:spPr>
          <a:xfrm>
            <a:off x="951721" y="4879138"/>
            <a:ext cx="6709988" cy="923330"/>
          </a:xfrm>
          <a:prstGeom prst="rect">
            <a:avLst/>
          </a:prstGeom>
          <a:solidFill>
            <a:schemeClr val="accent3">
              <a:lumMod val="60000"/>
              <a:lumOff val="40000"/>
            </a:schemeClr>
          </a:solidFill>
        </p:spPr>
        <p:txBody>
          <a:bodyPr wrap="square">
            <a:spAutoFit/>
          </a:bodyPr>
          <a:lstStyle/>
          <a:p>
            <a:pPr lvl="0" algn="just"/>
            <a:r>
              <a:rPr lang="es-MX" b="1" dirty="0"/>
              <a:t>Agroturismo: </a:t>
            </a:r>
            <a:r>
              <a:rPr lang="es-MX" dirty="0"/>
              <a:t>Se entiende como la modalidad turística en áreas agropecuarias, donde la sociedad campesina muestra y comparte su idiosincrasia y técnicas agrícolas.</a:t>
            </a:r>
            <a:endParaRPr lang="es-ES_tradnl" dirty="0"/>
          </a:p>
        </p:txBody>
      </p:sp>
      <p:pic>
        <p:nvPicPr>
          <p:cNvPr id="10242" name="Picture 2" descr="Resultado de imagen para agroturismo">
            <a:extLst>
              <a:ext uri="{FF2B5EF4-FFF2-40B4-BE49-F238E27FC236}">
                <a16:creationId xmlns:a16="http://schemas.microsoft.com/office/drawing/2014/main" xmlns="" id="{1334E757-A823-4D9E-9746-A5FDF1F7583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273282" y="1849022"/>
            <a:ext cx="4040155" cy="303011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69628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6A16A7C9-A332-48B1-B621-C7347928C9B7}"/>
              </a:ext>
            </a:extLst>
          </p:cNvPr>
          <p:cNvSpPr/>
          <p:nvPr/>
        </p:nvSpPr>
        <p:spPr>
          <a:xfrm>
            <a:off x="121298" y="5188020"/>
            <a:ext cx="4572000" cy="923330"/>
          </a:xfrm>
          <a:prstGeom prst="rect">
            <a:avLst/>
          </a:prstGeom>
        </p:spPr>
        <p:txBody>
          <a:bodyPr>
            <a:spAutoFit/>
          </a:bodyPr>
          <a:lstStyle/>
          <a:p>
            <a:pPr lvl="0" algn="just"/>
            <a:r>
              <a:rPr lang="es-MX" b="1" dirty="0"/>
              <a:t>Etnoturismo: </a:t>
            </a:r>
            <a:r>
              <a:rPr lang="es-MX" dirty="0"/>
              <a:t>Son los viajes que se relacionan con los pueblos indígenas y su hábitat, con el fin de aprender de su cultura y tradiciones.</a:t>
            </a:r>
            <a:endParaRPr lang="es-ES_tradnl" dirty="0"/>
          </a:p>
        </p:txBody>
      </p:sp>
      <p:sp>
        <p:nvSpPr>
          <p:cNvPr id="4" name="Rectángulo 3">
            <a:extLst>
              <a:ext uri="{FF2B5EF4-FFF2-40B4-BE49-F238E27FC236}">
                <a16:creationId xmlns:a16="http://schemas.microsoft.com/office/drawing/2014/main" xmlns="" id="{A08730B3-389C-41B0-A5DC-DC7BE7CD6C61}"/>
              </a:ext>
            </a:extLst>
          </p:cNvPr>
          <p:cNvSpPr/>
          <p:nvPr/>
        </p:nvSpPr>
        <p:spPr>
          <a:xfrm>
            <a:off x="4572000" y="3660076"/>
            <a:ext cx="4572000" cy="923330"/>
          </a:xfrm>
          <a:prstGeom prst="rect">
            <a:avLst/>
          </a:prstGeom>
        </p:spPr>
        <p:txBody>
          <a:bodyPr>
            <a:spAutoFit/>
          </a:bodyPr>
          <a:lstStyle/>
          <a:p>
            <a:pPr algn="just"/>
            <a:r>
              <a:rPr lang="es-ES_tradnl" b="1" dirty="0"/>
              <a:t>Enoturismo o turismo enológico:  </a:t>
            </a:r>
            <a:r>
              <a:rPr lang="es-ES_tradnl" dirty="0"/>
              <a:t>Es un tipo de turismo relacionado con el sector </a:t>
            </a:r>
            <a:r>
              <a:rPr lang="es-ES_tradnl" dirty="0" smtClean="0"/>
              <a:t>vitivinícola. </a:t>
            </a:r>
            <a:endParaRPr lang="es-ES_tradnl" dirty="0"/>
          </a:p>
        </p:txBody>
      </p:sp>
      <p:sp>
        <p:nvSpPr>
          <p:cNvPr id="5" name="Rectángulo 4">
            <a:extLst>
              <a:ext uri="{FF2B5EF4-FFF2-40B4-BE49-F238E27FC236}">
                <a16:creationId xmlns:a16="http://schemas.microsoft.com/office/drawing/2014/main" xmlns="" id="{5EE0AAF9-266D-4FCD-8231-448265B8B894}"/>
              </a:ext>
            </a:extLst>
          </p:cNvPr>
          <p:cNvSpPr/>
          <p:nvPr/>
        </p:nvSpPr>
        <p:spPr>
          <a:xfrm>
            <a:off x="121298" y="1839791"/>
            <a:ext cx="4572000" cy="1846659"/>
          </a:xfrm>
          <a:prstGeom prst="rect">
            <a:avLst/>
          </a:prstGeom>
        </p:spPr>
        <p:txBody>
          <a:bodyPr>
            <a:spAutoFit/>
          </a:bodyPr>
          <a:lstStyle/>
          <a:p>
            <a:pPr lvl="0" algn="ctr"/>
            <a:r>
              <a:rPr lang="es-ES_tradnl" sz="2400" b="1" dirty="0">
                <a:effectLst>
                  <a:outerShdw blurRad="38100" dist="38100" dir="2700000" algn="tl">
                    <a:srgbClr val="000000">
                      <a:alpha val="43137"/>
                    </a:srgbClr>
                  </a:outerShdw>
                </a:effectLst>
              </a:rPr>
              <a:t>Tipologías de turismo rural</a:t>
            </a:r>
            <a:endParaRPr lang="es-MX" sz="2400" b="1" dirty="0" smtClean="0"/>
          </a:p>
          <a:p>
            <a:pPr lvl="0" algn="just"/>
            <a:endParaRPr lang="es-MX" b="1" dirty="0" smtClean="0"/>
          </a:p>
          <a:p>
            <a:pPr lvl="0" algn="just"/>
            <a:r>
              <a:rPr lang="es-MX" b="1" dirty="0" smtClean="0"/>
              <a:t>Ecoturismo</a:t>
            </a:r>
            <a:r>
              <a:rPr lang="es-MX" b="1" dirty="0"/>
              <a:t>: </a:t>
            </a:r>
            <a:r>
              <a:rPr lang="es-MX" dirty="0"/>
              <a:t>Los viajes que tienen como fin el realizar actividades recreativas de apreciación y conocimiento de la naturaleza, a través del contacto con la misma (SECTUR, 2004).</a:t>
            </a:r>
          </a:p>
        </p:txBody>
      </p:sp>
      <p:pic>
        <p:nvPicPr>
          <p:cNvPr id="11266" name="Picture 2" descr="Resultado de imagen para ecoturismo">
            <a:extLst>
              <a:ext uri="{FF2B5EF4-FFF2-40B4-BE49-F238E27FC236}">
                <a16:creationId xmlns:a16="http://schemas.microsoft.com/office/drawing/2014/main" xmlns="" id="{895B2FFE-F4E8-43C5-BBA6-8356A86854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837" y="225281"/>
            <a:ext cx="3109427" cy="161451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1268" name="Picture 4" descr="Resultado de imagen para enoturismo">
            <a:extLst>
              <a:ext uri="{FF2B5EF4-FFF2-40B4-BE49-F238E27FC236}">
                <a16:creationId xmlns:a16="http://schemas.microsoft.com/office/drawing/2014/main" xmlns="" id="{6FCB1198-94B6-44CA-B011-D68A861C3DA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02690" y="1547899"/>
            <a:ext cx="3110620" cy="193128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1270" name="Picture 6" descr="Resultado de imagen para etnoturismo">
            <a:extLst>
              <a:ext uri="{FF2B5EF4-FFF2-40B4-BE49-F238E27FC236}">
                <a16:creationId xmlns:a16="http://schemas.microsoft.com/office/drawing/2014/main" xmlns="" id="{D62B686E-5C58-4667-841A-48412D2F0C0F}"/>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73010" y="3490928"/>
            <a:ext cx="3683079" cy="161454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38262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5EE0AAF9-266D-4FCD-8231-448265B8B894}"/>
              </a:ext>
            </a:extLst>
          </p:cNvPr>
          <p:cNvSpPr/>
          <p:nvPr/>
        </p:nvSpPr>
        <p:spPr>
          <a:xfrm>
            <a:off x="340746" y="3020463"/>
            <a:ext cx="8317303" cy="3600986"/>
          </a:xfrm>
          <a:prstGeom prst="rect">
            <a:avLst/>
          </a:prstGeom>
          <a:solidFill>
            <a:schemeClr val="accent3">
              <a:lumMod val="60000"/>
              <a:lumOff val="40000"/>
            </a:schemeClr>
          </a:solidFill>
        </p:spPr>
        <p:txBody>
          <a:bodyPr wrap="square">
            <a:spAutoFit/>
          </a:bodyPr>
          <a:lstStyle/>
          <a:p>
            <a:pPr algn="ctr"/>
            <a:r>
              <a:rPr lang="es-ES_tradnl" sz="2400" b="1" dirty="0" smtClean="0">
                <a:effectLst>
                  <a:outerShdw blurRad="38100" dist="38100" dir="2700000" algn="tl">
                    <a:srgbClr val="000000">
                      <a:alpha val="43137"/>
                    </a:srgbClr>
                  </a:outerShdw>
                </a:effectLst>
              </a:rPr>
              <a:t>Tipologías </a:t>
            </a:r>
            <a:r>
              <a:rPr lang="es-ES_tradnl" sz="2400" b="1" dirty="0">
                <a:effectLst>
                  <a:outerShdw blurRad="38100" dist="38100" dir="2700000" algn="tl">
                    <a:srgbClr val="000000">
                      <a:alpha val="43137"/>
                    </a:srgbClr>
                  </a:outerShdw>
                </a:effectLst>
              </a:rPr>
              <a:t>de turismo </a:t>
            </a:r>
            <a:r>
              <a:rPr lang="es-ES_tradnl" sz="2400" b="1" dirty="0" smtClean="0">
                <a:effectLst>
                  <a:outerShdw blurRad="38100" dist="38100" dir="2700000" algn="tl">
                    <a:srgbClr val="000000">
                      <a:alpha val="43137"/>
                    </a:srgbClr>
                  </a:outerShdw>
                </a:effectLst>
              </a:rPr>
              <a:t>rural</a:t>
            </a:r>
          </a:p>
          <a:p>
            <a:pPr algn="ctr"/>
            <a:endParaRPr lang="es-ES" sz="2400" b="1" dirty="0" smtClean="0"/>
          </a:p>
          <a:p>
            <a:pPr algn="just"/>
            <a:r>
              <a:rPr lang="es-ES" b="1" dirty="0" smtClean="0"/>
              <a:t>Turismo </a:t>
            </a:r>
            <a:r>
              <a:rPr lang="es-ES" b="1" dirty="0"/>
              <a:t>indígena</a:t>
            </a:r>
            <a:r>
              <a:rPr lang="es-ES" dirty="0"/>
              <a:t>: </a:t>
            </a:r>
            <a:r>
              <a:rPr lang="es-MX" dirty="0"/>
              <a:t>Aquel que se práctica en los territorios indígenas y en el cual las tradiciones, la cultura, los usos y las costumbres, o parte de ellas se encuentran presentes, es asimismo, manejado, monitoreado y administrado por hombres y mujeres pertenecientes a un pueblo indígena, en este tipo de turismo los y las </a:t>
            </a:r>
            <a:r>
              <a:rPr lang="es-MX" dirty="0" smtClean="0"/>
              <a:t>anfitrionas </a:t>
            </a:r>
            <a:r>
              <a:rPr lang="es-MX" dirty="0"/>
              <a:t>comparten con el visitante la riqueza natural y cultural, a través de actividades de recreación, esparcimiento y descanso, y en cuya distribución de los beneficios se encuentra la madre tierra, siempre viendo hacia el tan anhelado autodesarrollo, buen vivir y la revaloración cultural tanto al interior como al exterior de nuestros pueblos y comunidades (RITA, 2010).</a:t>
            </a:r>
            <a:endParaRPr lang="es-ES_tradnl" dirty="0"/>
          </a:p>
          <a:p>
            <a:pPr lvl="0" algn="just"/>
            <a:endParaRPr lang="es-MX" dirty="0"/>
          </a:p>
        </p:txBody>
      </p:sp>
      <p:pic>
        <p:nvPicPr>
          <p:cNvPr id="12290" name="Picture 2" descr="Resultado de imagen para turismo indigena">
            <a:extLst>
              <a:ext uri="{FF2B5EF4-FFF2-40B4-BE49-F238E27FC236}">
                <a16:creationId xmlns:a16="http://schemas.microsoft.com/office/drawing/2014/main" xmlns="" id="{6C7999F7-E058-4901-BE18-DB8F1B8C3603}"/>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075454" y="109474"/>
            <a:ext cx="4699322" cy="315525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9869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A08730B3-389C-41B0-A5DC-DC7BE7CD6C61}"/>
              </a:ext>
            </a:extLst>
          </p:cNvPr>
          <p:cNvSpPr/>
          <p:nvPr/>
        </p:nvSpPr>
        <p:spPr>
          <a:xfrm>
            <a:off x="4226767" y="4054466"/>
            <a:ext cx="4572000" cy="1477328"/>
          </a:xfrm>
          <a:prstGeom prst="rect">
            <a:avLst/>
          </a:prstGeom>
        </p:spPr>
        <p:txBody>
          <a:bodyPr>
            <a:spAutoFit/>
          </a:bodyPr>
          <a:lstStyle/>
          <a:p>
            <a:pPr algn="just"/>
            <a:r>
              <a:rPr lang="es-MX" b="1" dirty="0"/>
              <a:t>Turismo </a:t>
            </a:r>
            <a:r>
              <a:rPr lang="es-MX" b="1" dirty="0" err="1"/>
              <a:t>gastrónomico</a:t>
            </a:r>
            <a:r>
              <a:rPr lang="es-MX" b="1" dirty="0"/>
              <a:t>:  </a:t>
            </a:r>
            <a:r>
              <a:rPr lang="es-ES_tradnl" dirty="0"/>
              <a:t>Este tipo de actividades tienen la motivación de aprender, preparar y degustar la variedad gastronómica </a:t>
            </a:r>
            <a:r>
              <a:rPr lang="es-ES_tradnl" dirty="0" smtClean="0"/>
              <a:t> de los destinos </a:t>
            </a:r>
            <a:r>
              <a:rPr lang="es-ES_tradnl" dirty="0"/>
              <a:t>visitados. </a:t>
            </a:r>
          </a:p>
          <a:p>
            <a:pPr algn="just"/>
            <a:endParaRPr lang="es-ES_tradnl" dirty="0"/>
          </a:p>
        </p:txBody>
      </p:sp>
      <p:sp>
        <p:nvSpPr>
          <p:cNvPr id="5" name="Rectángulo 4">
            <a:extLst>
              <a:ext uri="{FF2B5EF4-FFF2-40B4-BE49-F238E27FC236}">
                <a16:creationId xmlns:a16="http://schemas.microsoft.com/office/drawing/2014/main" xmlns="" id="{5EE0AAF9-266D-4FCD-8231-448265B8B894}"/>
              </a:ext>
            </a:extLst>
          </p:cNvPr>
          <p:cNvSpPr/>
          <p:nvPr/>
        </p:nvSpPr>
        <p:spPr>
          <a:xfrm>
            <a:off x="485192" y="1266635"/>
            <a:ext cx="4572000" cy="2123658"/>
          </a:xfrm>
          <a:prstGeom prst="rect">
            <a:avLst/>
          </a:prstGeom>
        </p:spPr>
        <p:txBody>
          <a:bodyPr>
            <a:spAutoFit/>
          </a:bodyPr>
          <a:lstStyle/>
          <a:p>
            <a:pPr lvl="0" algn="ctr"/>
            <a:r>
              <a:rPr lang="es-ES_tradnl" sz="2400" b="1" dirty="0">
                <a:effectLst>
                  <a:outerShdw blurRad="38100" dist="38100" dir="2700000" algn="tl">
                    <a:srgbClr val="000000">
                      <a:alpha val="43137"/>
                    </a:srgbClr>
                  </a:outerShdw>
                </a:effectLst>
              </a:rPr>
              <a:t>Tipologías de turismo rural</a:t>
            </a:r>
            <a:endParaRPr lang="es-MX" sz="2400" b="1" dirty="0" smtClean="0"/>
          </a:p>
          <a:p>
            <a:pPr lvl="0" algn="just"/>
            <a:endParaRPr lang="es-MX" b="1" dirty="0" smtClean="0"/>
          </a:p>
          <a:p>
            <a:pPr lvl="0" algn="just"/>
            <a:r>
              <a:rPr lang="es-MX" b="1" dirty="0" smtClean="0"/>
              <a:t>Micoturismo</a:t>
            </a:r>
            <a:r>
              <a:rPr lang="es-MX" b="1" dirty="0"/>
              <a:t>: </a:t>
            </a:r>
            <a:r>
              <a:rPr lang="es-MX" dirty="0"/>
              <a:t>Actividad turística y de ocio que consiste en la búsqueda y recolección de setas, hongos y trufas, con la finalidad última de su consumo como producto gastronómico de primer orden (García, 2017).</a:t>
            </a:r>
          </a:p>
        </p:txBody>
      </p:sp>
      <p:pic>
        <p:nvPicPr>
          <p:cNvPr id="13314" name="Picture 2" descr="Resultado de imagen para turismo gastronomico">
            <a:extLst>
              <a:ext uri="{FF2B5EF4-FFF2-40B4-BE49-F238E27FC236}">
                <a16:creationId xmlns:a16="http://schemas.microsoft.com/office/drawing/2014/main" xmlns="" id="{50AF674F-C16D-45E6-B39E-452F4B03F19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1642" y="3466142"/>
            <a:ext cx="3874537" cy="222785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3316" name="Picture 4" descr="Resultado de imagen para micoturismo">
            <a:extLst>
              <a:ext uri="{FF2B5EF4-FFF2-40B4-BE49-F238E27FC236}">
                <a16:creationId xmlns:a16="http://schemas.microsoft.com/office/drawing/2014/main" xmlns="" id="{E177050C-D698-48FC-981E-638E91920C4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95875" y="894176"/>
            <a:ext cx="4048125" cy="222224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626389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GUIÓN</a:t>
            </a:r>
            <a:endParaRPr lang="es-ES" dirty="0"/>
          </a:p>
        </p:txBody>
      </p:sp>
      <p:sp>
        <p:nvSpPr>
          <p:cNvPr id="3" name="Marcador de contenido 2"/>
          <p:cNvSpPr>
            <a:spLocks noGrp="1"/>
          </p:cNvSpPr>
          <p:nvPr>
            <p:ph idx="1"/>
          </p:nvPr>
        </p:nvSpPr>
        <p:spPr/>
        <p:txBody>
          <a:bodyPr>
            <a:normAutofit fontScale="92500" lnSpcReduction="20000"/>
          </a:bodyPr>
          <a:lstStyle/>
          <a:p>
            <a:pPr lvl="0" algn="ctr"/>
            <a:r>
              <a:rPr lang="es-ES" dirty="0"/>
              <a:t>El presente material tiene el propósito de ser un insumo de información en la UA Turismo Rural, que corresponde al quinto semestre de la Licenciatura en Turismo, cuya </a:t>
            </a:r>
            <a:r>
              <a:rPr lang="es-MX" dirty="0"/>
              <a:t>área de docencia es patrimonio.</a:t>
            </a:r>
          </a:p>
          <a:p>
            <a:pPr marL="0" indent="0" algn="ctr">
              <a:buNone/>
            </a:pPr>
            <a:endParaRPr lang="es-MX" dirty="0"/>
          </a:p>
          <a:p>
            <a:pPr algn="ctr"/>
            <a:r>
              <a:rPr lang="es-ES" dirty="0">
                <a:solidFill>
                  <a:schemeClr val="accent1">
                    <a:lumMod val="75000"/>
                  </a:schemeClr>
                </a:solidFill>
              </a:rPr>
              <a:t>La presentación deberá ir acompañada de una explicación oral del catedrático, ya que la aportación que éste pueda hacer mediante ejemplos y situaciones cotidianas brindará la oportunidad para que los estudiantes construyan su conocimiento de una forma sólida y bien soportada.</a:t>
            </a:r>
          </a:p>
          <a:p>
            <a:pPr marL="0" indent="0" algn="ctr">
              <a:buNone/>
            </a:pPr>
            <a:endParaRPr lang="es-ES" dirty="0"/>
          </a:p>
          <a:p>
            <a:pPr algn="ctr"/>
            <a:r>
              <a:rPr lang="es-ES" dirty="0" smtClean="0"/>
              <a:t>Se parte de los antecedentes del turismo rural, posterior se realiza una caracterización y con ello una delimitación entre el turismo rural y el turismo </a:t>
            </a:r>
            <a:r>
              <a:rPr lang="es-ES" dirty="0"/>
              <a:t>en espacios </a:t>
            </a:r>
            <a:r>
              <a:rPr lang="es-ES" dirty="0" smtClean="0"/>
              <a:t>rurales, a la par se realizar una contextualización del enfoque europeo y latinoamericano, para cerrar con las </a:t>
            </a:r>
            <a:r>
              <a:rPr lang="es-ES" dirty="0" smtClean="0"/>
              <a:t>tipologías del turismo rural.   </a:t>
            </a:r>
            <a:endParaRPr lang="es-ES" dirty="0"/>
          </a:p>
          <a:p>
            <a:endParaRPr lang="es-ES" dirty="0"/>
          </a:p>
        </p:txBody>
      </p:sp>
    </p:spTree>
    <p:extLst>
      <p:ext uri="{BB962C8B-B14F-4D97-AF65-F5344CB8AC3E}">
        <p14:creationId xmlns:p14="http://schemas.microsoft.com/office/powerpoint/2010/main" val="18222741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5EE0AAF9-266D-4FCD-8231-448265B8B894}"/>
              </a:ext>
            </a:extLst>
          </p:cNvPr>
          <p:cNvSpPr/>
          <p:nvPr/>
        </p:nvSpPr>
        <p:spPr>
          <a:xfrm>
            <a:off x="905070" y="3677921"/>
            <a:ext cx="7669763" cy="2523768"/>
          </a:xfrm>
          <a:prstGeom prst="rect">
            <a:avLst/>
          </a:prstGeom>
          <a:solidFill>
            <a:schemeClr val="accent3">
              <a:lumMod val="60000"/>
              <a:lumOff val="40000"/>
            </a:schemeClr>
          </a:solidFill>
        </p:spPr>
        <p:txBody>
          <a:bodyPr wrap="square">
            <a:spAutoFit/>
          </a:bodyPr>
          <a:lstStyle/>
          <a:p>
            <a:pPr algn="just"/>
            <a:r>
              <a:rPr lang="es-ES_tradnl" sz="2000" b="1" dirty="0"/>
              <a:t>Turismo </a:t>
            </a:r>
            <a:r>
              <a:rPr lang="es-ES_tradnl" sz="2000" b="1" dirty="0" smtClean="0"/>
              <a:t>comunitario (Ecuador y Argentina) : </a:t>
            </a:r>
            <a:r>
              <a:rPr lang="es-ES_tradnl" sz="2000" dirty="0"/>
              <a:t>El turismo comunitario se experimenta a través de la visita a las comunidades rurales en donde, además del disfrute del entorno y las prácticas culturales, se acompaña de la innata hospitalidad de las familias locales. </a:t>
            </a:r>
            <a:r>
              <a:rPr lang="es-ES_tradnl" sz="2000" dirty="0" smtClean="0"/>
              <a:t>En el </a:t>
            </a:r>
            <a:r>
              <a:rPr lang="es-ES_tradnl" sz="2000" dirty="0"/>
              <a:t>modelo de turismo </a:t>
            </a:r>
            <a:r>
              <a:rPr lang="es-ES_tradnl" sz="2000" dirty="0" smtClean="0"/>
              <a:t>comunitario, </a:t>
            </a:r>
            <a:r>
              <a:rPr lang="es-ES_tradnl" sz="2000" dirty="0"/>
              <a:t>las comunidades rurales se encargan de al menos una parte del control de esta actividad y reciben también una parte de sus beneficios </a:t>
            </a:r>
            <a:r>
              <a:rPr lang="es-ES_tradnl" sz="2000" dirty="0" smtClean="0"/>
              <a:t>económicos </a:t>
            </a:r>
            <a:r>
              <a:rPr lang="es-ES_tradnl" sz="2000" dirty="0"/>
              <a:t>(Stella, 2012).</a:t>
            </a:r>
          </a:p>
          <a:p>
            <a:pPr lvl="0" algn="just"/>
            <a:endParaRPr lang="es-MX" dirty="0"/>
          </a:p>
        </p:txBody>
      </p:sp>
      <p:pic>
        <p:nvPicPr>
          <p:cNvPr id="15362" name="Picture 2" descr="Resultado de imagen para turismo comunitario">
            <a:extLst>
              <a:ext uri="{FF2B5EF4-FFF2-40B4-BE49-F238E27FC236}">
                <a16:creationId xmlns:a16="http://schemas.microsoft.com/office/drawing/2014/main" xmlns="" id="{09B8F163-FC3A-4181-B4BA-B1AAD81882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8441" y="139406"/>
            <a:ext cx="4485652" cy="336423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041192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5EE0AAF9-266D-4FCD-8231-448265B8B894}"/>
              </a:ext>
            </a:extLst>
          </p:cNvPr>
          <p:cNvSpPr/>
          <p:nvPr/>
        </p:nvSpPr>
        <p:spPr>
          <a:xfrm>
            <a:off x="860760" y="826962"/>
            <a:ext cx="7422480" cy="4801315"/>
          </a:xfrm>
          <a:prstGeom prst="rect">
            <a:avLst/>
          </a:prstGeom>
          <a:solidFill>
            <a:schemeClr val="accent3">
              <a:lumMod val="60000"/>
              <a:lumOff val="40000"/>
            </a:schemeClr>
          </a:solidFill>
        </p:spPr>
        <p:txBody>
          <a:bodyPr wrap="square">
            <a:spAutoFit/>
          </a:bodyPr>
          <a:lstStyle/>
          <a:p>
            <a:pPr algn="just"/>
            <a:r>
              <a:rPr lang="es-ES_tradnl" dirty="0"/>
              <a:t>En este sentido de acuerdo a la Federación Plurinacional de Turismo Comunitario (FEPTCE) en el Ecuador, este turismo representa la relación entre la comunidad y sus visitantes desde una perspectiva intercultural, en el contexto de viajes organizados, con la participación consensuada de sus miembros, garantizando el manejo adecuado de los recursos naturales, la valoración de sus patrimonios, los derechos culturales y territoriales de las nacionalidades y pueblos, para la distribución equitativa de los beneficios generados. (FEPTCE, 2007: 80).</a:t>
            </a:r>
          </a:p>
          <a:p>
            <a:pPr algn="just"/>
            <a:endParaRPr lang="es-ES_tradnl" sz="1600" dirty="0"/>
          </a:p>
          <a:p>
            <a:pPr algn="just"/>
            <a:endParaRPr lang="es-ES_tradnl" sz="1600" dirty="0"/>
          </a:p>
          <a:p>
            <a:pPr algn="just"/>
            <a:endParaRPr lang="es-ES_tradnl" sz="1600" dirty="0"/>
          </a:p>
          <a:p>
            <a:pPr algn="just"/>
            <a:endParaRPr lang="es-ES_tradnl" sz="1600" dirty="0"/>
          </a:p>
          <a:p>
            <a:pPr algn="just"/>
            <a:endParaRPr lang="es-ES_tradnl" sz="1600" dirty="0"/>
          </a:p>
          <a:p>
            <a:pPr algn="just"/>
            <a:endParaRPr lang="es-ES_tradnl" sz="1600" dirty="0"/>
          </a:p>
          <a:p>
            <a:pPr algn="just"/>
            <a:endParaRPr lang="es-ES_tradnl" sz="1600" dirty="0"/>
          </a:p>
          <a:p>
            <a:pPr algn="just"/>
            <a:endParaRPr lang="es-ES_tradnl" sz="1600" dirty="0"/>
          </a:p>
          <a:p>
            <a:pPr algn="just"/>
            <a:endParaRPr lang="es-ES_tradnl" sz="1600" dirty="0"/>
          </a:p>
          <a:p>
            <a:pPr lvl="0" algn="just"/>
            <a:endParaRPr lang="es-MX" dirty="0"/>
          </a:p>
        </p:txBody>
      </p:sp>
      <p:pic>
        <p:nvPicPr>
          <p:cNvPr id="6" name="Picture 4" descr="Resultado de imagen para ecuador">
            <a:extLst>
              <a:ext uri="{FF2B5EF4-FFF2-40B4-BE49-F238E27FC236}">
                <a16:creationId xmlns:a16="http://schemas.microsoft.com/office/drawing/2014/main" xmlns="" id="{11C9610D-2675-4859-9FFF-123E4914146B}"/>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170063" y="3000180"/>
            <a:ext cx="3127669" cy="34485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685549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F59E44E-B9A6-49DC-808F-5923A8CD5FA0}"/>
              </a:ext>
            </a:extLst>
          </p:cNvPr>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REFERENCIAS</a:t>
            </a:r>
          </a:p>
        </p:txBody>
      </p:sp>
      <p:sp>
        <p:nvSpPr>
          <p:cNvPr id="3" name="Marcador de contenido 2">
            <a:extLst>
              <a:ext uri="{FF2B5EF4-FFF2-40B4-BE49-F238E27FC236}">
                <a16:creationId xmlns:a16="http://schemas.microsoft.com/office/drawing/2014/main" xmlns="" id="{484446CE-6939-42A7-9E59-D3EC33207CDD}"/>
              </a:ext>
            </a:extLst>
          </p:cNvPr>
          <p:cNvSpPr>
            <a:spLocks noGrp="1"/>
          </p:cNvSpPr>
          <p:nvPr>
            <p:ph idx="1"/>
          </p:nvPr>
        </p:nvSpPr>
        <p:spPr>
          <a:xfrm>
            <a:off x="822959" y="1845734"/>
            <a:ext cx="7543801" cy="4396556"/>
          </a:xfrm>
        </p:spPr>
        <p:txBody>
          <a:bodyPr>
            <a:normAutofit fontScale="85000" lnSpcReduction="10000"/>
          </a:bodyPr>
          <a:lstStyle/>
          <a:p>
            <a:pPr algn="just"/>
            <a:r>
              <a:rPr lang="es-ES_tradnl" dirty="0"/>
              <a:t>Barrera, E. (2006). Turismo rural: un </a:t>
            </a:r>
            <a:r>
              <a:rPr lang="es-ES_tradnl" dirty="0" err="1"/>
              <a:t>agronegocio</a:t>
            </a:r>
            <a:r>
              <a:rPr lang="es-ES_tradnl" dirty="0"/>
              <a:t> para el desarrollo de los territorios rurales, en </a:t>
            </a:r>
            <a:r>
              <a:rPr lang="es-ES_tradnl" dirty="0" err="1"/>
              <a:t>Vieites</a:t>
            </a:r>
            <a:r>
              <a:rPr lang="es-ES_tradnl" dirty="0"/>
              <a:t>, C. (</a:t>
            </a:r>
            <a:r>
              <a:rPr lang="es-ES_tradnl" dirty="0" err="1"/>
              <a:t>dir.</a:t>
            </a:r>
            <a:r>
              <a:rPr lang="es-ES_tradnl" dirty="0"/>
              <a:t>), </a:t>
            </a:r>
            <a:r>
              <a:rPr lang="es-ES_tradnl" i="1" dirty="0" err="1"/>
              <a:t>Agronegocios</a:t>
            </a:r>
            <a:r>
              <a:rPr lang="es-ES_tradnl" i="1" dirty="0"/>
              <a:t> alternativos. Enfoque, importancia y bases para la generación de actividades agropecuarias no tradicionales</a:t>
            </a:r>
            <a:r>
              <a:rPr lang="es-ES_tradnl" dirty="0"/>
              <a:t>. Buenos Aires: Hemisferio Sur</a:t>
            </a:r>
            <a:r>
              <a:rPr lang="es-ES_tradnl" dirty="0" smtClean="0"/>
              <a:t>.</a:t>
            </a:r>
            <a:endParaRPr lang="es-ES_tradnl" dirty="0"/>
          </a:p>
          <a:p>
            <a:pPr algn="just"/>
            <a:r>
              <a:rPr lang="es-ES_tradnl" dirty="0"/>
              <a:t>Blanco, M. y Hernando Rivero S. (2003). El agroturismo, una alternativa  para revalorizar la agroindustria rural  como mecanismo de desarrollo local: documento técnico / Hernando Riveros S. Marvin Blanco M.  – Lima: IICA: PRODAR, 2003 p.33 (Serie Documentos de Trabajo / PRODAR)</a:t>
            </a:r>
            <a:r>
              <a:rPr lang="es-ES_tradnl" dirty="0" smtClean="0"/>
              <a:t>.</a:t>
            </a:r>
            <a:endParaRPr lang="es-ES_tradnl" dirty="0"/>
          </a:p>
          <a:p>
            <a:pPr algn="just"/>
            <a:r>
              <a:rPr lang="es-ES_tradnl" dirty="0"/>
              <a:t>Bullón, R. C. y Bullón D. (Ed). (2008). </a:t>
            </a:r>
            <a:r>
              <a:rPr lang="es-ES_tradnl" i="1" dirty="0"/>
              <a:t>Turismo Rural. Un enfoque global</a:t>
            </a:r>
            <a:r>
              <a:rPr lang="es-ES_tradnl" dirty="0"/>
              <a:t>. México: Trillas</a:t>
            </a:r>
            <a:r>
              <a:rPr lang="es-ES_tradnl" dirty="0" smtClean="0"/>
              <a:t>.</a:t>
            </a:r>
            <a:endParaRPr lang="es-ES_tradnl" dirty="0"/>
          </a:p>
          <a:p>
            <a:pPr algn="just"/>
            <a:r>
              <a:rPr lang="es-ES_tradnl" dirty="0" err="1"/>
              <a:t>Cánoves</a:t>
            </a:r>
            <a:r>
              <a:rPr lang="es-ES_tradnl" dirty="0"/>
              <a:t>, G.; Herrera, L. y Blanco, A. (2005 ).Turismo rural en </a:t>
            </a:r>
            <a:r>
              <a:rPr lang="es-ES_tradnl" dirty="0" err="1"/>
              <a:t>España</a:t>
            </a:r>
            <a:r>
              <a:rPr lang="es-ES_tradnl" dirty="0"/>
              <a:t>: un </a:t>
            </a:r>
            <a:r>
              <a:rPr lang="es-ES_tradnl" dirty="0" err="1"/>
              <a:t>análisis</a:t>
            </a:r>
            <a:r>
              <a:rPr lang="es-ES_tradnl" dirty="0"/>
              <a:t> de la </a:t>
            </a:r>
            <a:r>
              <a:rPr lang="es-ES_tradnl" dirty="0" err="1"/>
              <a:t>evolución</a:t>
            </a:r>
            <a:r>
              <a:rPr lang="es-ES_tradnl" dirty="0"/>
              <a:t> en el contexto europeo. </a:t>
            </a:r>
            <a:r>
              <a:rPr lang="es-ES_tradnl" i="1" dirty="0"/>
              <a:t>Cuadernos de geografía</a:t>
            </a:r>
            <a:r>
              <a:rPr lang="es-ES_tradnl" dirty="0"/>
              <a:t>, No. 77 </a:t>
            </a:r>
            <a:r>
              <a:rPr lang="es-ES_tradnl" dirty="0" err="1"/>
              <a:t>pp</a:t>
            </a:r>
            <a:r>
              <a:rPr lang="es-ES_tradnl" dirty="0"/>
              <a:t> 041 – </a:t>
            </a:r>
            <a:r>
              <a:rPr lang="es-ES_tradnl" dirty="0" smtClean="0"/>
              <a:t>058</a:t>
            </a:r>
            <a:endParaRPr lang="es-ES_tradnl" dirty="0"/>
          </a:p>
          <a:p>
            <a:pPr algn="just"/>
            <a:r>
              <a:rPr lang="es-ES_tradnl" dirty="0"/>
              <a:t>Garduño Mendoza, M., Guzmán Hernández, C.,  </a:t>
            </a:r>
            <a:r>
              <a:rPr lang="es-ES_tradnl" dirty="0" err="1"/>
              <a:t>Zizumbo</a:t>
            </a:r>
            <a:r>
              <a:rPr lang="es-ES_tradnl" dirty="0"/>
              <a:t> Villarreal, L. (2009). Turismo rural: Participación de las comunidades y programas federales. </a:t>
            </a:r>
            <a:r>
              <a:rPr lang="es-ES_tradnl" i="1" dirty="0"/>
              <a:t>El Periplo Sustentable</a:t>
            </a:r>
            <a:r>
              <a:rPr lang="es-ES_tradnl" dirty="0"/>
              <a:t>, [S.l.], n. 17, p. 5-30, jul. 2009. ISSN 1870-9036. Disponible en: &lt;</a:t>
            </a:r>
            <a:r>
              <a:rPr lang="es-ES_tradnl" dirty="0" err="1"/>
              <a:t>https</a:t>
            </a:r>
            <a:r>
              <a:rPr lang="es-ES_tradnl" dirty="0"/>
              <a:t>://</a:t>
            </a:r>
            <a:r>
              <a:rPr lang="es-ES_tradnl" dirty="0" err="1"/>
              <a:t>rperiplo.uaemex.mx</a:t>
            </a:r>
            <a:r>
              <a:rPr lang="es-ES_tradnl" dirty="0"/>
              <a:t>/</a:t>
            </a:r>
            <a:r>
              <a:rPr lang="es-ES_tradnl" dirty="0" err="1"/>
              <a:t>article</a:t>
            </a:r>
            <a:r>
              <a:rPr lang="es-ES_tradnl" dirty="0"/>
              <a:t>/</a:t>
            </a:r>
            <a:r>
              <a:rPr lang="es-ES_tradnl" dirty="0" err="1"/>
              <a:t>view</a:t>
            </a:r>
            <a:r>
              <a:rPr lang="es-ES_tradnl" dirty="0"/>
              <a:t>/5033&gt;. Fecha de acceso: 25 sep. 2018.</a:t>
            </a:r>
          </a:p>
          <a:p>
            <a:pPr algn="just"/>
            <a:endParaRPr lang="es-ES_tradnl" dirty="0" smtClean="0"/>
          </a:p>
          <a:p>
            <a:endParaRPr lang="es-ES_tradnl" dirty="0"/>
          </a:p>
          <a:p>
            <a:endParaRPr lang="es-MX" dirty="0"/>
          </a:p>
        </p:txBody>
      </p:sp>
    </p:spTree>
    <p:extLst>
      <p:ext uri="{BB962C8B-B14F-4D97-AF65-F5344CB8AC3E}">
        <p14:creationId xmlns:p14="http://schemas.microsoft.com/office/powerpoint/2010/main" val="296364309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effectLst>
                  <a:outerShdw blurRad="38100" dist="38100" dir="2700000" algn="tl">
                    <a:srgbClr val="000000">
                      <a:alpha val="43137"/>
                    </a:srgbClr>
                  </a:outerShdw>
                </a:effectLst>
              </a:rPr>
              <a:t>REFERENCIAS</a:t>
            </a:r>
            <a:endParaRPr lang="es-ES" dirty="0"/>
          </a:p>
        </p:txBody>
      </p:sp>
      <p:sp>
        <p:nvSpPr>
          <p:cNvPr id="3" name="Marcador de contenido 2"/>
          <p:cNvSpPr>
            <a:spLocks noGrp="1"/>
          </p:cNvSpPr>
          <p:nvPr>
            <p:ph idx="1"/>
          </p:nvPr>
        </p:nvSpPr>
        <p:spPr/>
        <p:txBody>
          <a:bodyPr>
            <a:normAutofit fontScale="85000" lnSpcReduction="20000"/>
          </a:bodyPr>
          <a:lstStyle/>
          <a:p>
            <a:endParaRPr lang="es-MX" dirty="0" smtClean="0"/>
          </a:p>
          <a:p>
            <a:pPr algn="just"/>
            <a:r>
              <a:rPr lang="es-ES_tradnl" dirty="0" err="1"/>
              <a:t>Nogar</a:t>
            </a:r>
            <a:r>
              <a:rPr lang="es-ES_tradnl" dirty="0"/>
              <a:t>, Graciela y </a:t>
            </a:r>
            <a:r>
              <a:rPr lang="es-ES_tradnl" dirty="0" err="1"/>
              <a:t>Capristo</a:t>
            </a:r>
            <a:r>
              <a:rPr lang="es-ES_tradnl" dirty="0"/>
              <a:t>, Valeria (2010) Nuevos escenarios para los espacios rurales. El turismo rural como proceso emergente. En </a:t>
            </a:r>
            <a:r>
              <a:rPr lang="es-ES_tradnl" dirty="0" err="1"/>
              <a:t>Nogar</a:t>
            </a:r>
            <a:r>
              <a:rPr lang="es-ES_tradnl" dirty="0"/>
              <a:t>, Graciela y Jacinto, Guillermina (2010) Comp. </a:t>
            </a:r>
            <a:r>
              <a:rPr lang="es-ES_tradnl" i="1" dirty="0"/>
              <a:t>Los espacios rurales aproximaciones teóricas y procesos de intervención en el turismo rural</a:t>
            </a:r>
            <a:r>
              <a:rPr lang="es-ES_tradnl" dirty="0"/>
              <a:t>. Buenos Aires. La Colmena Cap. V </a:t>
            </a:r>
          </a:p>
          <a:p>
            <a:pPr algn="just"/>
            <a:endParaRPr lang="es-ES_tradnl" dirty="0" smtClean="0"/>
          </a:p>
          <a:p>
            <a:pPr algn="just"/>
            <a:r>
              <a:rPr lang="es-ES_tradnl" dirty="0" smtClean="0"/>
              <a:t>Osorio </a:t>
            </a:r>
            <a:r>
              <a:rPr lang="es-ES_tradnl" dirty="0"/>
              <a:t>González, R. (2013) </a:t>
            </a:r>
            <a:r>
              <a:rPr lang="es-ES_tradnl" i="1" dirty="0" err="1"/>
              <a:t>Patrimonializacion</a:t>
            </a:r>
            <a:r>
              <a:rPr lang="es-ES_tradnl" i="1" dirty="0"/>
              <a:t> del queso añejo y turismo rural en </a:t>
            </a:r>
            <a:r>
              <a:rPr lang="es-ES_tradnl" i="1" dirty="0" err="1"/>
              <a:t>Zacazonpan</a:t>
            </a:r>
            <a:r>
              <a:rPr lang="es-ES_tradnl" dirty="0" smtClean="0"/>
              <a:t>. </a:t>
            </a:r>
            <a:r>
              <a:rPr lang="es-ES_tradnl" dirty="0"/>
              <a:t>Tesis de grado. Toluca: UAEM </a:t>
            </a:r>
          </a:p>
          <a:p>
            <a:pPr algn="just"/>
            <a:r>
              <a:rPr lang="es-ES_tradnl" dirty="0"/>
              <a:t> </a:t>
            </a:r>
          </a:p>
          <a:p>
            <a:pPr algn="just"/>
            <a:r>
              <a:rPr lang="es-ES_tradnl" dirty="0"/>
              <a:t>Román F.M y </a:t>
            </a:r>
            <a:r>
              <a:rPr lang="es-ES_tradnl" dirty="0" err="1"/>
              <a:t>Cicolena</a:t>
            </a:r>
            <a:r>
              <a:rPr lang="es-ES_tradnl" dirty="0"/>
              <a:t>, M. (2009).</a:t>
            </a:r>
            <a:r>
              <a:rPr lang="es-ES_tradnl" i="1" dirty="0"/>
              <a:t>Turismo rural en Argentina. Concepto, situación y perspectivas</a:t>
            </a:r>
            <a:r>
              <a:rPr lang="es-ES_tradnl" dirty="0"/>
              <a:t>. Argentina: Instituto Interamericano de Cooperación para la Agricultura. </a:t>
            </a:r>
          </a:p>
          <a:p>
            <a:pPr algn="just"/>
            <a:r>
              <a:rPr lang="es-ES_tradnl" dirty="0"/>
              <a:t> </a:t>
            </a:r>
          </a:p>
          <a:p>
            <a:pPr algn="just"/>
            <a:r>
              <a:rPr lang="es-ES_tradnl" dirty="0"/>
              <a:t>Vera, J.F; </a:t>
            </a:r>
            <a:r>
              <a:rPr lang="es-ES_tradnl" dirty="0" err="1"/>
              <a:t>Palomeque</a:t>
            </a:r>
            <a:r>
              <a:rPr lang="es-ES_tradnl" dirty="0"/>
              <a:t>, F.L; Marchena, M.J; y Antón, S. (1997) </a:t>
            </a:r>
            <a:r>
              <a:rPr lang="es-ES_tradnl" i="1" dirty="0"/>
              <a:t>Análisis Territorial del Turismo</a:t>
            </a:r>
            <a:r>
              <a:rPr lang="es-ES_tradnl" dirty="0"/>
              <a:t>. Barcelona: Ariel.</a:t>
            </a:r>
          </a:p>
          <a:p>
            <a:endParaRPr lang="es-ES_tradnl" dirty="0"/>
          </a:p>
          <a:p>
            <a:endParaRPr lang="es-ES_tradnl" dirty="0"/>
          </a:p>
          <a:p>
            <a:endParaRPr lang="es-ES_tradnl" dirty="0"/>
          </a:p>
          <a:p>
            <a:endParaRPr lang="es-ES" dirty="0"/>
          </a:p>
        </p:txBody>
      </p:sp>
    </p:spTree>
    <p:extLst>
      <p:ext uri="{BB962C8B-B14F-4D97-AF65-F5344CB8AC3E}">
        <p14:creationId xmlns:p14="http://schemas.microsoft.com/office/powerpoint/2010/main" val="365991120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3"/>
            <a:ext cx="7543800" cy="1450757"/>
          </a:xfrm>
        </p:spPr>
        <p:txBody>
          <a:bodyPr>
            <a:normAutofit/>
          </a:bodyPr>
          <a:lstStyle/>
          <a:p>
            <a:r>
              <a:rPr lang="es-ES" dirty="0"/>
              <a:t>TEMAS</a:t>
            </a:r>
            <a:endParaRPr lang="es-ES"/>
          </a:p>
        </p:txBody>
      </p:sp>
      <p:graphicFrame>
        <p:nvGraphicFramePr>
          <p:cNvPr id="5" name="Marcador de contenido 2">
            <a:extLst>
              <a:ext uri="{FF2B5EF4-FFF2-40B4-BE49-F238E27FC236}">
                <a16:creationId xmlns:a16="http://schemas.microsoft.com/office/drawing/2014/main" xmlns="" id="{F4F35085-BF30-4063-ACAC-CB68DC13B565}"/>
              </a:ext>
            </a:extLst>
          </p:cNvPr>
          <p:cNvGraphicFramePr>
            <a:graphicFrameLocks noGrp="1"/>
          </p:cNvGraphicFramePr>
          <p:nvPr>
            <p:ph idx="1"/>
            <p:extLst>
              <p:ext uri="{D42A27DB-BD31-4B8C-83A1-F6EECF244321}">
                <p14:modId xmlns:p14="http://schemas.microsoft.com/office/powerpoint/2010/main" val="661963313"/>
              </p:ext>
            </p:extLst>
          </p:nvPr>
        </p:nvGraphicFramePr>
        <p:xfrm>
          <a:off x="822722" y="2098515"/>
          <a:ext cx="75438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953446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5E477566-BA87-486F-9315-1DEC183A371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ctrTitle"/>
          </p:nvPr>
        </p:nvSpPr>
        <p:spPr>
          <a:xfrm>
            <a:off x="475499" y="4550229"/>
            <a:ext cx="8181805" cy="1057655"/>
          </a:xfrm>
        </p:spPr>
        <p:txBody>
          <a:bodyPr>
            <a:normAutofit/>
          </a:bodyPr>
          <a:lstStyle/>
          <a:p>
            <a:r>
              <a:rPr lang="es-ES" sz="5200"/>
              <a:t>Turismo Rural</a:t>
            </a:r>
          </a:p>
        </p:txBody>
      </p:sp>
      <p:sp>
        <p:nvSpPr>
          <p:cNvPr id="3" name="Subtítulo 2"/>
          <p:cNvSpPr>
            <a:spLocks noGrp="1"/>
          </p:cNvSpPr>
          <p:nvPr>
            <p:ph type="subTitle" idx="1"/>
          </p:nvPr>
        </p:nvSpPr>
        <p:spPr>
          <a:xfrm>
            <a:off x="475499" y="5727515"/>
            <a:ext cx="8193826" cy="515477"/>
          </a:xfrm>
        </p:spPr>
        <p:txBody>
          <a:bodyPr>
            <a:normAutofit/>
          </a:bodyPr>
          <a:lstStyle/>
          <a:p>
            <a:r>
              <a:rPr lang="es-ES" sz="1700">
                <a:solidFill>
                  <a:schemeClr val="tx1">
                    <a:lumMod val="85000"/>
                    <a:lumOff val="15000"/>
                  </a:schemeClr>
                </a:solidFill>
              </a:rPr>
              <a:t>Antecedentes</a:t>
            </a:r>
          </a:p>
        </p:txBody>
      </p:sp>
      <p:pic>
        <p:nvPicPr>
          <p:cNvPr id="1026" name="Picture 2" descr="Resultado de imagen para antecedentes del turismo rural">
            <a:extLst>
              <a:ext uri="{FF2B5EF4-FFF2-40B4-BE49-F238E27FC236}">
                <a16:creationId xmlns:a16="http://schemas.microsoft.com/office/drawing/2014/main" xmlns="" id="{FCC705DA-714B-44AD-B051-E90DFB216D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603" r="6198" b="-2"/>
          <a:stretch/>
        </p:blipFill>
        <p:spPr bwMode="auto">
          <a:xfrm>
            <a:off x="476592" y="640080"/>
            <a:ext cx="8187348" cy="36027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cxnSp>
        <p:nvCxnSpPr>
          <p:cNvPr id="73" name="Straight Connector 72">
            <a:extLst>
              <a:ext uri="{FF2B5EF4-FFF2-40B4-BE49-F238E27FC236}">
                <a16:creationId xmlns:a16="http://schemas.microsoft.com/office/drawing/2014/main" xmlns="" id="{239B1C7E-64E8-4731-AF98-95F9228404B6}"/>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40814" y="5618770"/>
            <a:ext cx="78867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75" name="Rectangle 74">
            <a:extLst>
              <a:ext uri="{FF2B5EF4-FFF2-40B4-BE49-F238E27FC236}">
                <a16:creationId xmlns:a16="http://schemas.microsoft.com/office/drawing/2014/main" xmlns="" id="{A808F6F9-F2DD-4B73-9A95-C2B1C69BC2B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 name="Rectangle 76">
            <a:extLst>
              <a:ext uri="{FF2B5EF4-FFF2-40B4-BE49-F238E27FC236}">
                <a16:creationId xmlns:a16="http://schemas.microsoft.com/office/drawing/2014/main" xmlns="" id="{BD511A03-A49E-41D0-B2FE-222F6168E23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0434302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30870" y="1415592"/>
            <a:ext cx="7543800" cy="860283"/>
          </a:xfrm>
        </p:spPr>
        <p:txBody>
          <a:bodyPr>
            <a:normAutofit fontScale="90000"/>
          </a:bodyPr>
          <a:lstStyle/>
          <a:p>
            <a:pPr lvl="0"/>
            <a:r>
              <a:rPr lang="es-ES_tradnl" b="1" dirty="0"/>
              <a:t/>
            </a:r>
            <a:br>
              <a:rPr lang="es-ES_tradnl" b="1" dirty="0"/>
            </a:br>
            <a:r>
              <a:rPr lang="es-ES_tradnl" b="1" dirty="0"/>
              <a:t/>
            </a:r>
            <a:br>
              <a:rPr lang="es-ES_tradnl" b="1" dirty="0"/>
            </a:br>
            <a:r>
              <a:rPr lang="es-ES_tradnl" b="1" dirty="0"/>
              <a:t/>
            </a:r>
            <a:br>
              <a:rPr lang="es-ES_tradnl" b="1" dirty="0"/>
            </a:br>
            <a:r>
              <a:rPr lang="es-ES_tradnl" b="1" dirty="0"/>
              <a:t/>
            </a:r>
            <a:br>
              <a:rPr lang="es-ES_tradnl" b="1" dirty="0"/>
            </a:br>
            <a:r>
              <a:rPr lang="es-ES_tradnl" b="1" dirty="0"/>
              <a:t/>
            </a:r>
            <a:br>
              <a:rPr lang="es-ES_tradnl" b="1" dirty="0"/>
            </a:br>
            <a:r>
              <a:rPr lang="es-ES_tradnl" b="1" dirty="0"/>
              <a:t/>
            </a:r>
            <a:br>
              <a:rPr lang="es-ES_tradnl" b="1" dirty="0"/>
            </a:br>
            <a:r>
              <a:rPr lang="es-ES_tradnl" b="1" dirty="0"/>
              <a:t/>
            </a:r>
            <a:br>
              <a:rPr lang="es-ES_tradnl" b="1" dirty="0"/>
            </a:br>
            <a:r>
              <a:rPr lang="es-ES_tradnl" b="1" dirty="0"/>
              <a:t/>
            </a:r>
            <a:br>
              <a:rPr lang="es-ES_tradnl" b="1" dirty="0"/>
            </a:br>
            <a:r>
              <a:rPr lang="es-ES_tradnl" b="1" dirty="0"/>
              <a:t>Antecedentes del turismo rural</a:t>
            </a:r>
            <a:br>
              <a:rPr lang="es-ES_tradnl" b="1" dirty="0"/>
            </a:br>
            <a:endParaRPr lang="es-ES" b="1" dirty="0"/>
          </a:p>
        </p:txBody>
      </p:sp>
      <p:sp>
        <p:nvSpPr>
          <p:cNvPr id="3" name="Marcador de contenido 2"/>
          <p:cNvSpPr>
            <a:spLocks noGrp="1"/>
          </p:cNvSpPr>
          <p:nvPr>
            <p:ph idx="1"/>
          </p:nvPr>
        </p:nvSpPr>
        <p:spPr>
          <a:xfrm>
            <a:off x="822959" y="1845734"/>
            <a:ext cx="7543801" cy="2427686"/>
          </a:xfrm>
        </p:spPr>
        <p:txBody>
          <a:bodyPr>
            <a:normAutofit/>
          </a:bodyPr>
          <a:lstStyle/>
          <a:p>
            <a:pPr algn="just"/>
            <a:r>
              <a:rPr lang="es-ES_tradnl" dirty="0"/>
              <a:t>El turismo rural no debe considerarse totalmente nuevo, dado que en el </a:t>
            </a:r>
            <a:r>
              <a:rPr lang="es-ES_tradnl" b="1" dirty="0"/>
              <a:t>siglo XIX</a:t>
            </a:r>
            <a:r>
              <a:rPr lang="es-ES_tradnl" dirty="0"/>
              <a:t> ya se encuentran antecedentes del interés por las actividades de ocio en el campo, sin embargo, es a partir de los </a:t>
            </a:r>
            <a:r>
              <a:rPr lang="es-ES_tradnl" b="1" dirty="0"/>
              <a:t>70´s </a:t>
            </a:r>
            <a:r>
              <a:rPr lang="es-ES_tradnl" dirty="0"/>
              <a:t>que puede considerarse un nuevo turismo rural originado por tres situaciones (Vera, 1997). </a:t>
            </a:r>
          </a:p>
        </p:txBody>
      </p:sp>
      <p:graphicFrame>
        <p:nvGraphicFramePr>
          <p:cNvPr id="4" name="Diagrama 3">
            <a:extLst>
              <a:ext uri="{FF2B5EF4-FFF2-40B4-BE49-F238E27FC236}">
                <a16:creationId xmlns:a16="http://schemas.microsoft.com/office/drawing/2014/main" xmlns="" id="{825199EB-7DA1-458A-8243-9F18762C55D4}"/>
              </a:ext>
            </a:extLst>
          </p:cNvPr>
          <p:cNvGraphicFramePr/>
          <p:nvPr>
            <p:extLst>
              <p:ext uri="{D42A27DB-BD31-4B8C-83A1-F6EECF244321}">
                <p14:modId xmlns:p14="http://schemas.microsoft.com/office/powerpoint/2010/main" val="1412321786"/>
              </p:ext>
            </p:extLst>
          </p:nvPr>
        </p:nvGraphicFramePr>
        <p:xfrm>
          <a:off x="2439488" y="3489718"/>
          <a:ext cx="4913034" cy="26684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024804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Imagen relacionada">
            <a:extLst>
              <a:ext uri="{FF2B5EF4-FFF2-40B4-BE49-F238E27FC236}">
                <a16:creationId xmlns:a16="http://schemas.microsoft.com/office/drawing/2014/main" xmlns="" id="{8C7AB458-0D65-4F6E-B777-2AA79A28CB78}"/>
              </a:ext>
            </a:extLst>
          </p:cNvPr>
          <p:cNvPicPr>
            <a:picLocks noChangeAspect="1" noChangeArrowheads="1"/>
          </p:cNvPicPr>
          <p:nvPr/>
        </p:nvPicPr>
        <p:blipFill rotWithShape="1">
          <a:blip r:embed="rId2" cstate="email">
            <a:duotone>
              <a:schemeClr val="bg2">
                <a:shade val="45000"/>
                <a:satMod val="135000"/>
              </a:schemeClr>
              <a:prstClr val="white"/>
            </a:duotone>
            <a:alphaModFix amt="35000"/>
            <a:extLst>
              <a:ext uri="{28A0092B-C50C-407E-A947-70E740481C1C}">
                <a14:useLocalDpi xmlns:a14="http://schemas.microsoft.com/office/drawing/2010/main" val="0"/>
              </a:ext>
            </a:extLst>
          </a:blip>
          <a:srcRect l="3864" r="7469"/>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xmlns="" id="{CBA20C44-5AE4-4DC9-A91C-643BC9C1EDF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895149" y="1737845"/>
            <a:ext cx="74752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2" name="Título 1"/>
          <p:cNvSpPr>
            <a:spLocks noGrp="1"/>
          </p:cNvSpPr>
          <p:nvPr>
            <p:ph type="title"/>
          </p:nvPr>
        </p:nvSpPr>
        <p:spPr>
          <a:xfrm>
            <a:off x="822960" y="286603"/>
            <a:ext cx="7543800" cy="1450757"/>
          </a:xfrm>
        </p:spPr>
        <p:txBody>
          <a:bodyPr>
            <a:normAutofit/>
          </a:bodyPr>
          <a:lstStyle/>
          <a:p>
            <a:pPr algn="ctr"/>
            <a:r>
              <a:rPr lang="es-ES_tradnl" sz="2400" b="1" dirty="0" smtClean="0"/>
              <a:t>Antecedentes del turismo rural</a:t>
            </a:r>
            <a:br>
              <a:rPr lang="es-ES_tradnl" sz="2400" b="1" dirty="0" smtClean="0"/>
            </a:br>
            <a:r>
              <a:rPr lang="es-ES_tradnl" sz="2400" dirty="0" smtClean="0"/>
              <a:t>Además</a:t>
            </a:r>
            <a:r>
              <a:rPr lang="es-ES_tradnl" sz="2400" dirty="0"/>
              <a:t>, se argumenta que es posible por dos procesos superpuestos y complementarios </a:t>
            </a:r>
            <a:r>
              <a:rPr lang="es-ES_tradnl" sz="2400" dirty="0" smtClean="0"/>
              <a:t/>
            </a:r>
            <a:br>
              <a:rPr lang="es-ES_tradnl" sz="2400" dirty="0" smtClean="0"/>
            </a:br>
            <a:r>
              <a:rPr lang="es-ES_tradnl" sz="2400" dirty="0" smtClean="0"/>
              <a:t>(</a:t>
            </a:r>
            <a:r>
              <a:rPr lang="es-ES_tradnl" sz="2400" dirty="0" err="1"/>
              <a:t>Nogar</a:t>
            </a:r>
            <a:r>
              <a:rPr lang="es-ES_tradnl" sz="2400" dirty="0"/>
              <a:t> y </a:t>
            </a:r>
            <a:r>
              <a:rPr lang="es-ES_tradnl" sz="2400" dirty="0" err="1"/>
              <a:t>Capristo</a:t>
            </a:r>
            <a:r>
              <a:rPr lang="es-ES_tradnl" sz="2400" dirty="0"/>
              <a:t>, 2010</a:t>
            </a:r>
            <a:r>
              <a:rPr lang="es-ES_tradnl" sz="2800" dirty="0" smtClean="0"/>
              <a:t>)</a:t>
            </a:r>
            <a:endParaRPr lang="es-ES" sz="2800" dirty="0"/>
          </a:p>
        </p:txBody>
      </p:sp>
      <p:sp>
        <p:nvSpPr>
          <p:cNvPr id="73" name="Rectangle 72">
            <a:extLst>
              <a:ext uri="{FF2B5EF4-FFF2-40B4-BE49-F238E27FC236}">
                <a16:creationId xmlns:a16="http://schemas.microsoft.com/office/drawing/2014/main" xmlns="" id="{A69E3989-C462-49A6-86A8-355B60134A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 name="Rectangle 74">
            <a:extLst>
              <a:ext uri="{FF2B5EF4-FFF2-40B4-BE49-F238E27FC236}">
                <a16:creationId xmlns:a16="http://schemas.microsoft.com/office/drawing/2014/main" xmlns="" id="{8FE4B8E1-4108-4F3B-AA31-922474DCDBE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Marcador de contenido 2">
            <a:extLst>
              <a:ext uri="{FF2B5EF4-FFF2-40B4-BE49-F238E27FC236}">
                <a16:creationId xmlns:a16="http://schemas.microsoft.com/office/drawing/2014/main" xmlns="" id="{5794C24B-7006-4735-8386-B15AFD169BEC}"/>
              </a:ext>
            </a:extLst>
          </p:cNvPr>
          <p:cNvGraphicFramePr>
            <a:graphicFrameLocks noGrp="1"/>
          </p:cNvGraphicFramePr>
          <p:nvPr>
            <p:ph idx="1"/>
            <p:extLst>
              <p:ext uri="{D42A27DB-BD31-4B8C-83A1-F6EECF244321}">
                <p14:modId xmlns:p14="http://schemas.microsoft.com/office/powerpoint/2010/main" val="3232785529"/>
              </p:ext>
            </p:extLst>
          </p:nvPr>
        </p:nvGraphicFramePr>
        <p:xfrm>
          <a:off x="822960" y="1845733"/>
          <a:ext cx="7863840" cy="42885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40448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9A1CAADC-AC8B-4550-B2E1-847A54D9E2B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3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1DDB2DC4-BAFB-4971-AFCF-776F33B8A97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1130" y="4953000"/>
            <a:ext cx="914171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800100" y="5252936"/>
            <a:ext cx="7543800" cy="1028715"/>
          </a:xfrm>
        </p:spPr>
        <p:txBody>
          <a:bodyPr>
            <a:normAutofit/>
          </a:bodyPr>
          <a:lstStyle/>
          <a:p>
            <a:pPr algn="ctr"/>
            <a:r>
              <a:rPr lang="es-ES_tradnl" sz="3400" b="1" dirty="0">
                <a:solidFill>
                  <a:srgbClr val="FFFFFF"/>
                </a:solidFill>
                <a:effectLst>
                  <a:outerShdw blurRad="38100" dist="38100" dir="2700000" algn="tl">
                    <a:srgbClr val="000000">
                      <a:alpha val="43137"/>
                    </a:srgbClr>
                  </a:outerShdw>
                </a:effectLst>
              </a:rPr>
              <a:t>Antecedentes del turismo rural</a:t>
            </a:r>
            <a:br>
              <a:rPr lang="es-ES_tradnl" sz="3400" b="1" dirty="0">
                <a:solidFill>
                  <a:srgbClr val="FFFFFF"/>
                </a:solidFill>
                <a:effectLst>
                  <a:outerShdw blurRad="38100" dist="38100" dir="2700000" algn="tl">
                    <a:srgbClr val="000000">
                      <a:alpha val="43137"/>
                    </a:srgbClr>
                  </a:outerShdw>
                </a:effectLst>
              </a:rPr>
            </a:br>
            <a:r>
              <a:rPr lang="es-ES_tradnl" sz="3400" b="1" dirty="0">
                <a:solidFill>
                  <a:srgbClr val="FFFFFF"/>
                </a:solidFill>
                <a:effectLst>
                  <a:outerShdw blurRad="38100" dist="38100" dir="2700000" algn="tl">
                    <a:srgbClr val="000000">
                      <a:alpha val="43137"/>
                    </a:srgbClr>
                  </a:outerShdw>
                </a:effectLst>
              </a:rPr>
              <a:t>(Europa)</a:t>
            </a:r>
            <a:endParaRPr lang="es-ES" sz="3400" b="1" dirty="0">
              <a:solidFill>
                <a:srgbClr val="FFFFFF"/>
              </a:solidFill>
              <a:effectLst>
                <a:outerShdw blurRad="38100" dist="38100" dir="2700000" algn="tl">
                  <a:srgbClr val="000000">
                    <a:alpha val="43137"/>
                  </a:srgbClr>
                </a:outerShdw>
              </a:effectLst>
            </a:endParaRPr>
          </a:p>
        </p:txBody>
      </p:sp>
      <p:sp>
        <p:nvSpPr>
          <p:cNvPr id="14" name="Rectangle 13">
            <a:extLst>
              <a:ext uri="{FF2B5EF4-FFF2-40B4-BE49-F238E27FC236}">
                <a16:creationId xmlns:a16="http://schemas.microsoft.com/office/drawing/2014/main" xmlns="" id="{F251E3E9-2E8C-4862-96EB-46BF28945E5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30" y="4906176"/>
            <a:ext cx="9141714"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Marcador de contenido 2">
            <a:extLst>
              <a:ext uri="{FF2B5EF4-FFF2-40B4-BE49-F238E27FC236}">
                <a16:creationId xmlns:a16="http://schemas.microsoft.com/office/drawing/2014/main" xmlns="" id="{8E314180-F1E9-495E-B816-C50AF7E96ABA}"/>
              </a:ext>
            </a:extLst>
          </p:cNvPr>
          <p:cNvGraphicFramePr>
            <a:graphicFrameLocks noGrp="1"/>
          </p:cNvGraphicFramePr>
          <p:nvPr>
            <p:ph idx="1"/>
            <p:extLst>
              <p:ext uri="{D42A27DB-BD31-4B8C-83A1-F6EECF244321}">
                <p14:modId xmlns:p14="http://schemas.microsoft.com/office/powerpoint/2010/main" val="3854482170"/>
              </p:ext>
            </p:extLst>
          </p:nvPr>
        </p:nvGraphicFramePr>
        <p:xfrm>
          <a:off x="223935" y="455894"/>
          <a:ext cx="8789436" cy="3806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046796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CA7C4115-E603-447D-A1A5-7AF1E972C0C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xmlns="" id="{21C38396-85C5-4DE1-BA50-52540B40AF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 y="634193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xmlns="" id="{A67651E0-918D-4FEE-AA56-F9008358E97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xmlns="" id="{0D194D06-14EA-4BA7-A40E-6F646908ABE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dirty="0"/>
              <a:t>/</a:t>
            </a:r>
          </a:p>
        </p:txBody>
      </p:sp>
      <p:graphicFrame>
        <p:nvGraphicFramePr>
          <p:cNvPr id="4" name="Marcador de contenido 2">
            <a:extLst>
              <a:ext uri="{FF2B5EF4-FFF2-40B4-BE49-F238E27FC236}">
                <a16:creationId xmlns:a16="http://schemas.microsoft.com/office/drawing/2014/main" xmlns="" id="{9242127A-9DB6-43AF-BBE9-742C640C7CC7}"/>
              </a:ext>
            </a:extLst>
          </p:cNvPr>
          <p:cNvGraphicFramePr/>
          <p:nvPr>
            <p:extLst>
              <p:ext uri="{D42A27DB-BD31-4B8C-83A1-F6EECF244321}">
                <p14:modId xmlns:p14="http://schemas.microsoft.com/office/powerpoint/2010/main" val="2528814898"/>
              </p:ext>
            </p:extLst>
          </p:nvPr>
        </p:nvGraphicFramePr>
        <p:xfrm>
          <a:off x="545841" y="-76393"/>
          <a:ext cx="8052317" cy="41521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a:extLst>
              <a:ext uri="{FF2B5EF4-FFF2-40B4-BE49-F238E27FC236}">
                <a16:creationId xmlns:a16="http://schemas.microsoft.com/office/drawing/2014/main" xmlns="" id="{6407CEC7-0B8B-4936-ABB3-11507BF3B71E}"/>
              </a:ext>
            </a:extLst>
          </p:cNvPr>
          <p:cNvPicPr>
            <a:picLocks noChangeAspect="1"/>
          </p:cNvPicPr>
          <p:nvPr/>
        </p:nvPicPr>
        <p:blipFill>
          <a:blip r:embed="rId7"/>
          <a:stretch>
            <a:fillRect/>
          </a:stretch>
        </p:blipFill>
        <p:spPr>
          <a:xfrm>
            <a:off x="3023522" y="3238565"/>
            <a:ext cx="2836101" cy="299576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55090283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02006FA4-1611-4B07-AF7F-85CF6D20EB3E}"/>
    </a:ext>
  </a:extLst>
</a:theme>
</file>

<file path=docProps/app.xml><?xml version="1.0" encoding="utf-8"?>
<Properties xmlns="http://schemas.openxmlformats.org/officeDocument/2006/extended-properties" xmlns:vt="http://schemas.openxmlformats.org/officeDocument/2006/docPropsVTypes">
  <TotalTime>333</TotalTime>
  <Words>2583</Words>
  <Application>Microsoft Macintosh PowerPoint</Application>
  <PresentationFormat>Presentación en pantalla (4:3)</PresentationFormat>
  <Paragraphs>152</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Retrospección</vt:lpstr>
      <vt:lpstr>Presentación de PowerPoint</vt:lpstr>
      <vt:lpstr>JUSTIFICACIÓN ACADÉMICA</vt:lpstr>
      <vt:lpstr>GUIÓN</vt:lpstr>
      <vt:lpstr>TEMAS</vt:lpstr>
      <vt:lpstr>Turismo Rural</vt:lpstr>
      <vt:lpstr>        Antecedentes del turismo rural </vt:lpstr>
      <vt:lpstr>Antecedentes del turismo rural Además, se argumenta que es posible por dos procesos superpuestos y complementarios  (Nogar y Capristo, 2010)</vt:lpstr>
      <vt:lpstr>Antecedentes del turismo rural (Europa)</vt:lpstr>
      <vt:lpstr>Presentación de PowerPoint</vt:lpstr>
      <vt:lpstr>Presentación de PowerPoint</vt:lpstr>
      <vt:lpstr>Antecedentes del turismo rural (España)</vt:lpstr>
      <vt:lpstr>Presentación de PowerPoint</vt:lpstr>
      <vt:lpstr>Antecedentes del turismo rural (España) 3 FASES</vt:lpstr>
      <vt:lpstr>Presentación de PowerPoint</vt:lpstr>
      <vt:lpstr>Presentación de PowerPoint</vt:lpstr>
      <vt:lpstr>Antecedentes del turismo rural (México)</vt:lpstr>
      <vt:lpstr>Presentación de PowerPoint</vt:lpstr>
      <vt:lpstr>Presentación de PowerPoint</vt:lpstr>
      <vt:lpstr>Caracterización (turismo rural y turismo en espacios rurales) </vt:lpstr>
      <vt:lpstr>Contextualización (enfoque europeo y latinoamericano)   Enfoque Europeo</vt:lpstr>
      <vt:lpstr>Presentación de PowerPoint</vt:lpstr>
      <vt:lpstr>Contextualización (enfoque europeo y latinoamericano)  Enfoque Latinoamericano</vt:lpstr>
      <vt:lpstr>El turismo rural es…</vt:lpstr>
      <vt:lpstr>Presentación de PowerPoint</vt:lpstr>
      <vt:lpstr>Contextualización (enfoque europeo y latinoamericano) </vt:lpstr>
      <vt:lpstr>Tipologías de turismo rural </vt:lpstr>
      <vt:lpstr>Presentación de PowerPoint</vt:lpstr>
      <vt:lpstr>Presentación de PowerPoint</vt:lpstr>
      <vt:lpstr>Presentación de PowerPoint</vt:lpstr>
      <vt:lpstr>Presentación de PowerPoint</vt:lpstr>
      <vt:lpstr>Presentación de PowerPoint</vt:lpstr>
      <vt:lpstr>REFERENCIAS</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Emmanuel Torres</dc:creator>
  <cp:lastModifiedBy>Rebe osorio</cp:lastModifiedBy>
  <cp:revision>36</cp:revision>
  <dcterms:created xsi:type="dcterms:W3CDTF">2018-09-23T04:40:12Z</dcterms:created>
  <dcterms:modified xsi:type="dcterms:W3CDTF">2018-09-27T04:46:54Z</dcterms:modified>
</cp:coreProperties>
</file>