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2" r:id="rId1"/>
    <p:sldMasterId id="2147484258" r:id="rId2"/>
  </p:sldMasterIdLst>
  <p:sldIdLst>
    <p:sldId id="266" r:id="rId3"/>
    <p:sldId id="285" r:id="rId4"/>
    <p:sldId id="309" r:id="rId5"/>
    <p:sldId id="256" r:id="rId6"/>
    <p:sldId id="257" r:id="rId7"/>
    <p:sldId id="287" r:id="rId8"/>
    <p:sldId id="258" r:id="rId9"/>
    <p:sldId id="263" r:id="rId10"/>
    <p:sldId id="265" r:id="rId11"/>
    <p:sldId id="288" r:id="rId12"/>
    <p:sldId id="259" r:id="rId13"/>
    <p:sldId id="260" r:id="rId14"/>
    <p:sldId id="261" r:id="rId15"/>
    <p:sldId id="262" r:id="rId16"/>
    <p:sldId id="289" r:id="rId17"/>
    <p:sldId id="290" r:id="rId18"/>
    <p:sldId id="291" r:id="rId19"/>
    <p:sldId id="293" r:id="rId20"/>
    <p:sldId id="292" r:id="rId21"/>
    <p:sldId id="298" r:id="rId22"/>
    <p:sldId id="299" r:id="rId23"/>
    <p:sldId id="300" r:id="rId24"/>
    <p:sldId id="301" r:id="rId25"/>
    <p:sldId id="302" r:id="rId26"/>
    <p:sldId id="304" r:id="rId27"/>
    <p:sldId id="303" r:id="rId28"/>
    <p:sldId id="305" r:id="rId29"/>
    <p:sldId id="306" r:id="rId30"/>
    <p:sldId id="307" r:id="rId31"/>
    <p:sldId id="308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19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tableStyles" Target="tableStyles.xml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1.pn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D7C40A-7355-47E4-917A-6A6FB28FB865}" type="doc">
      <dgm:prSet loTypeId="urn:microsoft.com/office/officeart/2005/8/layout/matrix3" loCatId="matrix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94E884A2-A153-4E48-8555-443990C1B2F4}">
      <dgm:prSet/>
      <dgm:spPr/>
      <dgm:t>
        <a:bodyPr/>
        <a:lstStyle/>
        <a:p>
          <a:r>
            <a:rPr lang="es-MX" dirty="0"/>
            <a:t>Se encuentra en un proceso de reestructura. </a:t>
          </a:r>
          <a:endParaRPr lang="en-US" dirty="0"/>
        </a:p>
      </dgm:t>
    </dgm:pt>
    <dgm:pt modelId="{A97BD9A4-4203-4718-8F98-6476AF8A6AC3}" type="parTrans" cxnId="{A90D9B00-3427-43F9-8458-D601F762EB07}">
      <dgm:prSet/>
      <dgm:spPr/>
      <dgm:t>
        <a:bodyPr/>
        <a:lstStyle/>
        <a:p>
          <a:endParaRPr lang="en-US"/>
        </a:p>
      </dgm:t>
    </dgm:pt>
    <dgm:pt modelId="{8A19578D-685E-4BBC-B1FE-4DEC3C825A8D}" type="sibTrans" cxnId="{A90D9B00-3427-43F9-8458-D601F762EB07}">
      <dgm:prSet/>
      <dgm:spPr/>
      <dgm:t>
        <a:bodyPr/>
        <a:lstStyle/>
        <a:p>
          <a:endParaRPr lang="en-US"/>
        </a:p>
      </dgm:t>
    </dgm:pt>
    <dgm:pt modelId="{1B6E770D-9CFF-42DB-820C-987FB7467D88}">
      <dgm:prSet/>
      <dgm:spPr/>
      <dgm:t>
        <a:bodyPr/>
        <a:lstStyle/>
        <a:p>
          <a:r>
            <a:rPr lang="es-MX" dirty="0"/>
            <a:t>Luego de la Segunda Guerra Mundial y la fragmentación del mapa político, se planteó la necesidad de reconstruir o recomponer el orden mundial quebrantado. </a:t>
          </a:r>
          <a:endParaRPr lang="en-US" dirty="0"/>
        </a:p>
      </dgm:t>
    </dgm:pt>
    <dgm:pt modelId="{CF3A4C6B-EDF3-4824-8EAC-036C9F316725}" type="parTrans" cxnId="{2955A196-F035-4CBB-AE8B-3F4CC8964607}">
      <dgm:prSet/>
      <dgm:spPr/>
      <dgm:t>
        <a:bodyPr/>
        <a:lstStyle/>
        <a:p>
          <a:endParaRPr lang="en-US"/>
        </a:p>
      </dgm:t>
    </dgm:pt>
    <dgm:pt modelId="{02BCF029-FACA-4724-81A5-0E678E32F8E2}" type="sibTrans" cxnId="{2955A196-F035-4CBB-AE8B-3F4CC8964607}">
      <dgm:prSet/>
      <dgm:spPr/>
      <dgm:t>
        <a:bodyPr/>
        <a:lstStyle/>
        <a:p>
          <a:endParaRPr lang="en-US"/>
        </a:p>
      </dgm:t>
    </dgm:pt>
    <dgm:pt modelId="{6BD98F60-B27A-4964-8F32-6999E784EFB3}">
      <dgm:prSet/>
      <dgm:spPr/>
      <dgm:t>
        <a:bodyPr/>
        <a:lstStyle/>
        <a:p>
          <a:r>
            <a:rPr lang="es-MX"/>
            <a:t>Esta situación originó la existencia de dos modelos de reconstrucción: el occidental o capitalista y el oriental o socialista. </a:t>
          </a:r>
          <a:endParaRPr lang="en-US"/>
        </a:p>
      </dgm:t>
    </dgm:pt>
    <dgm:pt modelId="{9694FC46-D169-4EAF-A20C-A28240426571}" type="parTrans" cxnId="{D0C18F99-F650-46B4-B801-FA9A1652A30B}">
      <dgm:prSet/>
      <dgm:spPr/>
      <dgm:t>
        <a:bodyPr/>
        <a:lstStyle/>
        <a:p>
          <a:endParaRPr lang="en-US"/>
        </a:p>
      </dgm:t>
    </dgm:pt>
    <dgm:pt modelId="{A17A46E3-07BF-411C-B5F2-8A0A67F9B150}" type="sibTrans" cxnId="{D0C18F99-F650-46B4-B801-FA9A1652A30B}">
      <dgm:prSet/>
      <dgm:spPr/>
      <dgm:t>
        <a:bodyPr/>
        <a:lstStyle/>
        <a:p>
          <a:endParaRPr lang="en-US"/>
        </a:p>
      </dgm:t>
    </dgm:pt>
    <dgm:pt modelId="{651D6F20-26C7-4DAB-9346-49CA7C6554B0}">
      <dgm:prSet/>
      <dgm:spPr/>
      <dgm:t>
        <a:bodyPr/>
        <a:lstStyle/>
        <a:p>
          <a:r>
            <a:rPr lang="es-MX" dirty="0"/>
            <a:t>Sin embargo, estos dos órdenes no lograron albergar a la totalidad de la humanidad; muchos países quedaron excluidos de estas dos clasificaciones, formando una zona marginal dentro del sistema mundial a la que se denominó Tercer Mundo. </a:t>
          </a:r>
          <a:endParaRPr lang="en-US" dirty="0"/>
        </a:p>
      </dgm:t>
    </dgm:pt>
    <dgm:pt modelId="{D3E616BF-C4E8-412B-9799-5E32FE5743EA}" type="parTrans" cxnId="{07ECBE71-0121-472B-8434-850BB2FEEC3D}">
      <dgm:prSet/>
      <dgm:spPr/>
      <dgm:t>
        <a:bodyPr/>
        <a:lstStyle/>
        <a:p>
          <a:endParaRPr lang="en-US"/>
        </a:p>
      </dgm:t>
    </dgm:pt>
    <dgm:pt modelId="{37A34AD1-E551-4EC6-8412-AA6D43F0D641}" type="sibTrans" cxnId="{07ECBE71-0121-472B-8434-850BB2FEEC3D}">
      <dgm:prSet/>
      <dgm:spPr/>
      <dgm:t>
        <a:bodyPr/>
        <a:lstStyle/>
        <a:p>
          <a:endParaRPr lang="en-US"/>
        </a:p>
      </dgm:t>
    </dgm:pt>
    <dgm:pt modelId="{5AACC45D-F9A4-4142-B8B5-03E5977A4C89}" type="pres">
      <dgm:prSet presAssocID="{98D7C40A-7355-47E4-917A-6A6FB28FB865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020751B-C672-413D-8A44-02F85E57B59A}" type="pres">
      <dgm:prSet presAssocID="{98D7C40A-7355-47E4-917A-6A6FB28FB865}" presName="diamond" presStyleLbl="bgShp" presStyleIdx="0" presStyleCnt="1"/>
      <dgm:spPr/>
    </dgm:pt>
    <dgm:pt modelId="{D2802B32-72DB-41CB-A143-4CA688AEB86C}" type="pres">
      <dgm:prSet presAssocID="{98D7C40A-7355-47E4-917A-6A6FB28FB865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63CC32A-2F33-40D4-BCC6-3F9201DF048A}" type="pres">
      <dgm:prSet presAssocID="{98D7C40A-7355-47E4-917A-6A6FB28FB865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6A20AEB-863D-4D25-A6DC-D9A8C20C5111}" type="pres">
      <dgm:prSet presAssocID="{98D7C40A-7355-47E4-917A-6A6FB28FB865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B5D8C47-943C-4A9D-9E5F-EA060B534C1D}" type="pres">
      <dgm:prSet presAssocID="{98D7C40A-7355-47E4-917A-6A6FB28FB865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90D9B00-3427-43F9-8458-D601F762EB07}" srcId="{98D7C40A-7355-47E4-917A-6A6FB28FB865}" destId="{94E884A2-A153-4E48-8555-443990C1B2F4}" srcOrd="0" destOrd="0" parTransId="{A97BD9A4-4203-4718-8F98-6476AF8A6AC3}" sibTransId="{8A19578D-685E-4BBC-B1FE-4DEC3C825A8D}"/>
    <dgm:cxn modelId="{084DBCDB-4DF6-4615-91F6-3DB20E6C4CDD}" type="presOf" srcId="{98D7C40A-7355-47E4-917A-6A6FB28FB865}" destId="{5AACC45D-F9A4-4142-B8B5-03E5977A4C89}" srcOrd="0" destOrd="0" presId="urn:microsoft.com/office/officeart/2005/8/layout/matrix3"/>
    <dgm:cxn modelId="{07ECBE71-0121-472B-8434-850BB2FEEC3D}" srcId="{98D7C40A-7355-47E4-917A-6A6FB28FB865}" destId="{651D6F20-26C7-4DAB-9346-49CA7C6554B0}" srcOrd="3" destOrd="0" parTransId="{D3E616BF-C4E8-412B-9799-5E32FE5743EA}" sibTransId="{37A34AD1-E551-4EC6-8412-AA6D43F0D641}"/>
    <dgm:cxn modelId="{D0C18F99-F650-46B4-B801-FA9A1652A30B}" srcId="{98D7C40A-7355-47E4-917A-6A6FB28FB865}" destId="{6BD98F60-B27A-4964-8F32-6999E784EFB3}" srcOrd="2" destOrd="0" parTransId="{9694FC46-D169-4EAF-A20C-A28240426571}" sibTransId="{A17A46E3-07BF-411C-B5F2-8A0A67F9B150}"/>
    <dgm:cxn modelId="{9DF58470-FFEA-4C60-BF03-321215AD6660}" type="presOf" srcId="{94E884A2-A153-4E48-8555-443990C1B2F4}" destId="{D2802B32-72DB-41CB-A143-4CA688AEB86C}" srcOrd="0" destOrd="0" presId="urn:microsoft.com/office/officeart/2005/8/layout/matrix3"/>
    <dgm:cxn modelId="{AEFF4B16-4FD6-4D64-9941-7DEAFF0DFCE3}" type="presOf" srcId="{6BD98F60-B27A-4964-8F32-6999E784EFB3}" destId="{66A20AEB-863D-4D25-A6DC-D9A8C20C5111}" srcOrd="0" destOrd="0" presId="urn:microsoft.com/office/officeart/2005/8/layout/matrix3"/>
    <dgm:cxn modelId="{0ED47F79-C739-437F-8F25-7458B23E55C8}" type="presOf" srcId="{1B6E770D-9CFF-42DB-820C-987FB7467D88}" destId="{263CC32A-2F33-40D4-BCC6-3F9201DF048A}" srcOrd="0" destOrd="0" presId="urn:microsoft.com/office/officeart/2005/8/layout/matrix3"/>
    <dgm:cxn modelId="{CA92FD0B-1F4A-4212-BFC5-E5641BB24B66}" type="presOf" srcId="{651D6F20-26C7-4DAB-9346-49CA7C6554B0}" destId="{1B5D8C47-943C-4A9D-9E5F-EA060B534C1D}" srcOrd="0" destOrd="0" presId="urn:microsoft.com/office/officeart/2005/8/layout/matrix3"/>
    <dgm:cxn modelId="{2955A196-F035-4CBB-AE8B-3F4CC8964607}" srcId="{98D7C40A-7355-47E4-917A-6A6FB28FB865}" destId="{1B6E770D-9CFF-42DB-820C-987FB7467D88}" srcOrd="1" destOrd="0" parTransId="{CF3A4C6B-EDF3-4824-8EAC-036C9F316725}" sibTransId="{02BCF029-FACA-4724-81A5-0E678E32F8E2}"/>
    <dgm:cxn modelId="{A1E8B860-CF8E-4DFC-B01E-0B0D7E4A97A1}" type="presParOf" srcId="{5AACC45D-F9A4-4142-B8B5-03E5977A4C89}" destId="{3020751B-C672-413D-8A44-02F85E57B59A}" srcOrd="0" destOrd="0" presId="urn:microsoft.com/office/officeart/2005/8/layout/matrix3"/>
    <dgm:cxn modelId="{DD6F4007-E80D-417E-88B6-BFB8C82AE6AB}" type="presParOf" srcId="{5AACC45D-F9A4-4142-B8B5-03E5977A4C89}" destId="{D2802B32-72DB-41CB-A143-4CA688AEB86C}" srcOrd="1" destOrd="0" presId="urn:microsoft.com/office/officeart/2005/8/layout/matrix3"/>
    <dgm:cxn modelId="{4D0DCA84-F62C-4AD7-AEE3-BCC071A63114}" type="presParOf" srcId="{5AACC45D-F9A4-4142-B8B5-03E5977A4C89}" destId="{263CC32A-2F33-40D4-BCC6-3F9201DF048A}" srcOrd="2" destOrd="0" presId="urn:microsoft.com/office/officeart/2005/8/layout/matrix3"/>
    <dgm:cxn modelId="{B0B57FC4-D80E-475E-A619-AD028505AD35}" type="presParOf" srcId="{5AACC45D-F9A4-4142-B8B5-03E5977A4C89}" destId="{66A20AEB-863D-4D25-A6DC-D9A8C20C5111}" srcOrd="3" destOrd="0" presId="urn:microsoft.com/office/officeart/2005/8/layout/matrix3"/>
    <dgm:cxn modelId="{C1299A0C-A1DE-4824-89DA-C89C43FAF504}" type="presParOf" srcId="{5AACC45D-F9A4-4142-B8B5-03E5977A4C89}" destId="{1B5D8C47-943C-4A9D-9E5F-EA060B534C1D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BD7A13F-3953-4B2C-ADFE-57749EC42327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68FDD50-B8BE-4C36-A56A-418AAB18965F}">
      <dgm:prSet phldrT="[Texto]"/>
      <dgm:spPr/>
      <dgm:t>
        <a:bodyPr/>
        <a:lstStyle/>
        <a:p>
          <a:r>
            <a:rPr lang="es-MX" dirty="0"/>
            <a:t>Inicio…</a:t>
          </a:r>
        </a:p>
      </dgm:t>
    </dgm:pt>
    <dgm:pt modelId="{CD1F8CE8-CDA2-4167-8D1C-F4D9A9A7605B}" type="parTrans" cxnId="{F43894A7-B169-4750-AF73-8758129AB09D}">
      <dgm:prSet/>
      <dgm:spPr/>
      <dgm:t>
        <a:bodyPr/>
        <a:lstStyle/>
        <a:p>
          <a:endParaRPr lang="es-MX"/>
        </a:p>
      </dgm:t>
    </dgm:pt>
    <dgm:pt modelId="{69CF3FFD-B646-4300-90D2-3C5BC0A5AEFC}" type="sibTrans" cxnId="{F43894A7-B169-4750-AF73-8758129AB09D}">
      <dgm:prSet/>
      <dgm:spPr/>
      <dgm:t>
        <a:bodyPr/>
        <a:lstStyle/>
        <a:p>
          <a:endParaRPr lang="es-MX"/>
        </a:p>
      </dgm:t>
    </dgm:pt>
    <dgm:pt modelId="{E976EB87-2569-4833-8395-60B615A8A6FE}">
      <dgm:prSet phldrT="[Texto]"/>
      <dgm:spPr/>
      <dgm:t>
        <a:bodyPr/>
        <a:lstStyle/>
        <a:p>
          <a:r>
            <a:rPr lang="es-MX" dirty="0" smtClean="0"/>
            <a:t>Con </a:t>
          </a:r>
          <a:r>
            <a:rPr lang="es-MX" dirty="0"/>
            <a:t>el descubrimiento de semillas híbridas de trigo  de alto rendimiento.</a:t>
          </a:r>
        </a:p>
      </dgm:t>
    </dgm:pt>
    <dgm:pt modelId="{F98F0044-79D6-4752-995F-5C69182A4871}" type="parTrans" cxnId="{D7A2682C-1351-4AF7-B026-F4ACACAB47E4}">
      <dgm:prSet/>
      <dgm:spPr/>
      <dgm:t>
        <a:bodyPr/>
        <a:lstStyle/>
        <a:p>
          <a:endParaRPr lang="es-MX"/>
        </a:p>
      </dgm:t>
    </dgm:pt>
    <dgm:pt modelId="{60FD5E7C-0BDB-494A-ABCE-A7235BB836F6}" type="sibTrans" cxnId="{D7A2682C-1351-4AF7-B026-F4ACACAB47E4}">
      <dgm:prSet/>
      <dgm:spPr/>
      <dgm:t>
        <a:bodyPr/>
        <a:lstStyle/>
        <a:p>
          <a:endParaRPr lang="es-MX"/>
        </a:p>
      </dgm:t>
    </dgm:pt>
    <dgm:pt modelId="{A2955188-AC6A-4F39-849F-3DABD113C067}">
      <dgm:prSet phldrT="[Texto]"/>
      <dgm:spPr/>
      <dgm:t>
        <a:bodyPr/>
        <a:lstStyle/>
        <a:p>
          <a:r>
            <a:rPr lang="es-MX" dirty="0"/>
            <a:t>Surge en…</a:t>
          </a:r>
        </a:p>
      </dgm:t>
    </dgm:pt>
    <dgm:pt modelId="{2A22FD23-0415-4F20-BF0B-E6D098C02849}" type="parTrans" cxnId="{F657A929-E077-4293-9893-30F5113453BF}">
      <dgm:prSet/>
      <dgm:spPr/>
      <dgm:t>
        <a:bodyPr/>
        <a:lstStyle/>
        <a:p>
          <a:endParaRPr lang="es-MX"/>
        </a:p>
      </dgm:t>
    </dgm:pt>
    <dgm:pt modelId="{C6DADA7B-BCE5-49E9-9900-0296E7037309}" type="sibTrans" cxnId="{F657A929-E077-4293-9893-30F5113453BF}">
      <dgm:prSet/>
      <dgm:spPr/>
      <dgm:t>
        <a:bodyPr/>
        <a:lstStyle/>
        <a:p>
          <a:endParaRPr lang="es-MX"/>
        </a:p>
      </dgm:t>
    </dgm:pt>
    <dgm:pt modelId="{6A6D8EE5-10AC-49B0-B5A0-DAF926AB38E2}">
      <dgm:prSet phldrT="[Texto]"/>
      <dgm:spPr/>
      <dgm:t>
        <a:bodyPr/>
        <a:lstStyle/>
        <a:p>
          <a:r>
            <a:rPr lang="es-MX" dirty="0" smtClean="0"/>
            <a:t>U.S.A </a:t>
          </a:r>
          <a:r>
            <a:rPr lang="es-MX" dirty="0"/>
            <a:t>por la fundación Rockefeller para extender los conocimientos de los centros de estudio agropecuario. </a:t>
          </a:r>
        </a:p>
      </dgm:t>
    </dgm:pt>
    <dgm:pt modelId="{AB806332-F4B0-4C93-AF26-3F0CB877B330}" type="parTrans" cxnId="{69ADD5F8-675F-4E4E-AA0B-A677CD508D68}">
      <dgm:prSet/>
      <dgm:spPr/>
      <dgm:t>
        <a:bodyPr/>
        <a:lstStyle/>
        <a:p>
          <a:endParaRPr lang="es-MX"/>
        </a:p>
      </dgm:t>
    </dgm:pt>
    <dgm:pt modelId="{F36C8300-6585-40BF-AB15-43D8A32E0E3F}" type="sibTrans" cxnId="{69ADD5F8-675F-4E4E-AA0B-A677CD508D68}">
      <dgm:prSet/>
      <dgm:spPr/>
      <dgm:t>
        <a:bodyPr/>
        <a:lstStyle/>
        <a:p>
          <a:endParaRPr lang="es-MX"/>
        </a:p>
      </dgm:t>
    </dgm:pt>
    <dgm:pt modelId="{B17C093A-21F3-4F66-9535-E90A4A337F45}">
      <dgm:prSet phldrT="[Texto]"/>
      <dgm:spPr/>
      <dgm:t>
        <a:bodyPr/>
        <a:lstStyle/>
        <a:p>
          <a:r>
            <a:rPr lang="es-MX" dirty="0"/>
            <a:t>Construyó…</a:t>
          </a:r>
        </a:p>
      </dgm:t>
    </dgm:pt>
    <dgm:pt modelId="{0709DC37-19F7-4978-AF95-997135C6C52F}" type="parTrans" cxnId="{3924CB9A-DD37-44B4-A72E-6C9E896553D2}">
      <dgm:prSet/>
      <dgm:spPr/>
      <dgm:t>
        <a:bodyPr/>
        <a:lstStyle/>
        <a:p>
          <a:endParaRPr lang="es-MX"/>
        </a:p>
      </dgm:t>
    </dgm:pt>
    <dgm:pt modelId="{6F127AFD-867E-4DF9-B7E6-BFDB2C018BE1}" type="sibTrans" cxnId="{3924CB9A-DD37-44B4-A72E-6C9E896553D2}">
      <dgm:prSet/>
      <dgm:spPr/>
      <dgm:t>
        <a:bodyPr/>
        <a:lstStyle/>
        <a:p>
          <a:endParaRPr lang="es-MX"/>
        </a:p>
      </dgm:t>
    </dgm:pt>
    <dgm:pt modelId="{20D7F0B1-E4B5-46AC-A7C5-0025278F5FFE}">
      <dgm:prSet phldrT="[Texto]"/>
      <dgm:spPr/>
      <dgm:t>
        <a:bodyPr/>
        <a:lstStyle/>
        <a:p>
          <a:r>
            <a:rPr lang="es-MX" dirty="0" smtClean="0"/>
            <a:t>Un </a:t>
          </a:r>
          <a:r>
            <a:rPr lang="es-MX" dirty="0"/>
            <a:t>tipo de desarrollo rural centrado en la tecnología e incremento de los rendimientos de producción.</a:t>
          </a:r>
        </a:p>
      </dgm:t>
    </dgm:pt>
    <dgm:pt modelId="{ACC3291D-531A-4D63-A05D-26BB0023256D}" type="parTrans" cxnId="{EFE8E60C-187F-4034-B4F3-5672168F0EA1}">
      <dgm:prSet/>
      <dgm:spPr/>
      <dgm:t>
        <a:bodyPr/>
        <a:lstStyle/>
        <a:p>
          <a:endParaRPr lang="es-MX"/>
        </a:p>
      </dgm:t>
    </dgm:pt>
    <dgm:pt modelId="{2FFE5D37-8DE7-40BE-9EB3-3B2B2CB37D7E}" type="sibTrans" cxnId="{EFE8E60C-187F-4034-B4F3-5672168F0EA1}">
      <dgm:prSet/>
      <dgm:spPr/>
      <dgm:t>
        <a:bodyPr/>
        <a:lstStyle/>
        <a:p>
          <a:endParaRPr lang="es-MX"/>
        </a:p>
      </dgm:t>
    </dgm:pt>
    <dgm:pt modelId="{238011D1-45C8-40BD-B0D5-756AF9E0F6BF}" type="pres">
      <dgm:prSet presAssocID="{EBD7A13F-3953-4B2C-ADFE-57749EC42327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ES"/>
        </a:p>
      </dgm:t>
    </dgm:pt>
    <dgm:pt modelId="{6C5D3534-03C0-4DA8-BC17-D4E01D9B4C9F}" type="pres">
      <dgm:prSet presAssocID="{068FDD50-B8BE-4C36-A56A-418AAB18965F}" presName="parenttextcomposite" presStyleCnt="0"/>
      <dgm:spPr/>
    </dgm:pt>
    <dgm:pt modelId="{5E233601-7F1F-4A42-95C0-FF1FD10D9AD1}" type="pres">
      <dgm:prSet presAssocID="{068FDD50-B8BE-4C36-A56A-418AAB18965F}" presName="parenttext" presStyleLbl="revTx" presStyleIdx="0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50EF000-E2C6-47E9-A425-355C870B6BEB}" type="pres">
      <dgm:prSet presAssocID="{068FDD50-B8BE-4C36-A56A-418AAB18965F}" presName="composite" presStyleCnt="0"/>
      <dgm:spPr/>
    </dgm:pt>
    <dgm:pt modelId="{566D0F9C-F773-4F41-A10D-974A58A6E52F}" type="pres">
      <dgm:prSet presAssocID="{068FDD50-B8BE-4C36-A56A-418AAB18965F}" presName="chevron1" presStyleLbl="alignNode1" presStyleIdx="0" presStyleCnt="21"/>
      <dgm:spPr/>
    </dgm:pt>
    <dgm:pt modelId="{CEE00F11-FA90-40C7-9D5B-54746953C383}" type="pres">
      <dgm:prSet presAssocID="{068FDD50-B8BE-4C36-A56A-418AAB18965F}" presName="chevron2" presStyleLbl="alignNode1" presStyleIdx="1" presStyleCnt="21"/>
      <dgm:spPr/>
    </dgm:pt>
    <dgm:pt modelId="{DE3F4EE1-4B8A-42CE-ABD0-970529D9F495}" type="pres">
      <dgm:prSet presAssocID="{068FDD50-B8BE-4C36-A56A-418AAB18965F}" presName="chevron3" presStyleLbl="alignNode1" presStyleIdx="2" presStyleCnt="21"/>
      <dgm:spPr/>
    </dgm:pt>
    <dgm:pt modelId="{9A6AA598-CCB7-471F-8C24-C89B9671361F}" type="pres">
      <dgm:prSet presAssocID="{068FDD50-B8BE-4C36-A56A-418AAB18965F}" presName="chevron4" presStyleLbl="alignNode1" presStyleIdx="3" presStyleCnt="21"/>
      <dgm:spPr/>
    </dgm:pt>
    <dgm:pt modelId="{64EB4921-18EC-42A3-A758-9EA3ECACE506}" type="pres">
      <dgm:prSet presAssocID="{068FDD50-B8BE-4C36-A56A-418AAB18965F}" presName="chevron5" presStyleLbl="alignNode1" presStyleIdx="4" presStyleCnt="21"/>
      <dgm:spPr/>
    </dgm:pt>
    <dgm:pt modelId="{3705D246-046F-479C-A5B9-10DB3653CEA0}" type="pres">
      <dgm:prSet presAssocID="{068FDD50-B8BE-4C36-A56A-418AAB18965F}" presName="chevron6" presStyleLbl="alignNode1" presStyleIdx="5" presStyleCnt="21"/>
      <dgm:spPr/>
    </dgm:pt>
    <dgm:pt modelId="{64253B87-E960-4412-A36B-F2597AA139BE}" type="pres">
      <dgm:prSet presAssocID="{068FDD50-B8BE-4C36-A56A-418AAB18965F}" presName="chevron7" presStyleLbl="alignNode1" presStyleIdx="6" presStyleCnt="21"/>
      <dgm:spPr/>
    </dgm:pt>
    <dgm:pt modelId="{0F2F5A1F-EED6-44FA-8026-A3BC8C443A7F}" type="pres">
      <dgm:prSet presAssocID="{068FDD50-B8BE-4C36-A56A-418AAB18965F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5BA220B-6F49-403A-999F-D011A0584A6F}" type="pres">
      <dgm:prSet presAssocID="{69CF3FFD-B646-4300-90D2-3C5BC0A5AEFC}" presName="sibTrans" presStyleCnt="0"/>
      <dgm:spPr/>
    </dgm:pt>
    <dgm:pt modelId="{56BB3547-DF7B-4E6D-BAB0-74BFF9005317}" type="pres">
      <dgm:prSet presAssocID="{A2955188-AC6A-4F39-849F-3DABD113C067}" presName="parenttextcomposite" presStyleCnt="0"/>
      <dgm:spPr/>
    </dgm:pt>
    <dgm:pt modelId="{8F06B323-42DE-4325-81A2-220372C040AF}" type="pres">
      <dgm:prSet presAssocID="{A2955188-AC6A-4F39-849F-3DABD113C067}" presName="parenttext" presStyleLbl="revTx" presStyleIdx="1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4F2C14A-CBF5-487C-97CE-BE738DE0504F}" type="pres">
      <dgm:prSet presAssocID="{A2955188-AC6A-4F39-849F-3DABD113C067}" presName="composite" presStyleCnt="0"/>
      <dgm:spPr/>
    </dgm:pt>
    <dgm:pt modelId="{9AE3A7C4-3B82-4978-BD11-502B907016DE}" type="pres">
      <dgm:prSet presAssocID="{A2955188-AC6A-4F39-849F-3DABD113C067}" presName="chevron1" presStyleLbl="alignNode1" presStyleIdx="7" presStyleCnt="21"/>
      <dgm:spPr/>
    </dgm:pt>
    <dgm:pt modelId="{71A8597D-73BF-4E9E-AED9-C63CDBEBFDE8}" type="pres">
      <dgm:prSet presAssocID="{A2955188-AC6A-4F39-849F-3DABD113C067}" presName="chevron2" presStyleLbl="alignNode1" presStyleIdx="8" presStyleCnt="21"/>
      <dgm:spPr/>
    </dgm:pt>
    <dgm:pt modelId="{4FE98555-5A89-451E-BAD0-8E7F36BECEB2}" type="pres">
      <dgm:prSet presAssocID="{A2955188-AC6A-4F39-849F-3DABD113C067}" presName="chevron3" presStyleLbl="alignNode1" presStyleIdx="9" presStyleCnt="21"/>
      <dgm:spPr/>
    </dgm:pt>
    <dgm:pt modelId="{6423138E-5357-4509-AF04-B6A12C50B0D1}" type="pres">
      <dgm:prSet presAssocID="{A2955188-AC6A-4F39-849F-3DABD113C067}" presName="chevron4" presStyleLbl="alignNode1" presStyleIdx="10" presStyleCnt="21"/>
      <dgm:spPr/>
    </dgm:pt>
    <dgm:pt modelId="{85EC9FB2-4855-4A84-8F07-917556D6F706}" type="pres">
      <dgm:prSet presAssocID="{A2955188-AC6A-4F39-849F-3DABD113C067}" presName="chevron5" presStyleLbl="alignNode1" presStyleIdx="11" presStyleCnt="21"/>
      <dgm:spPr/>
    </dgm:pt>
    <dgm:pt modelId="{B0DBE27D-BFE4-4BF8-85E7-B0D4310E3895}" type="pres">
      <dgm:prSet presAssocID="{A2955188-AC6A-4F39-849F-3DABD113C067}" presName="chevron6" presStyleLbl="alignNode1" presStyleIdx="12" presStyleCnt="21"/>
      <dgm:spPr/>
    </dgm:pt>
    <dgm:pt modelId="{255497B2-2AD2-48EB-AD36-C48548EC595B}" type="pres">
      <dgm:prSet presAssocID="{A2955188-AC6A-4F39-849F-3DABD113C067}" presName="chevron7" presStyleLbl="alignNode1" presStyleIdx="13" presStyleCnt="21"/>
      <dgm:spPr/>
    </dgm:pt>
    <dgm:pt modelId="{2DEAE41B-6DF4-41EC-87D2-BAECC86DDBD2}" type="pres">
      <dgm:prSet presAssocID="{A2955188-AC6A-4F39-849F-3DABD113C067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E240585-B852-47EB-804A-FD77707F51CF}" type="pres">
      <dgm:prSet presAssocID="{C6DADA7B-BCE5-49E9-9900-0296E7037309}" presName="sibTrans" presStyleCnt="0"/>
      <dgm:spPr/>
    </dgm:pt>
    <dgm:pt modelId="{D9D8D7EA-866E-46B0-AEFA-E78B147FF0B0}" type="pres">
      <dgm:prSet presAssocID="{B17C093A-21F3-4F66-9535-E90A4A337F45}" presName="parenttextcomposite" presStyleCnt="0"/>
      <dgm:spPr/>
    </dgm:pt>
    <dgm:pt modelId="{93B7EBE0-9D6A-4B3C-A3C3-F4D54E464037}" type="pres">
      <dgm:prSet presAssocID="{B17C093A-21F3-4F66-9535-E90A4A337F45}" presName="parenttext" presStyleLbl="revTx" presStyleIdx="2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D1D3544-6C33-4636-9CFD-8A6D4FDDFD88}" type="pres">
      <dgm:prSet presAssocID="{B17C093A-21F3-4F66-9535-E90A4A337F45}" presName="composite" presStyleCnt="0"/>
      <dgm:spPr/>
    </dgm:pt>
    <dgm:pt modelId="{FE4E8546-A167-4EF0-BA32-AC6CDFD64AFE}" type="pres">
      <dgm:prSet presAssocID="{B17C093A-21F3-4F66-9535-E90A4A337F45}" presName="chevron1" presStyleLbl="alignNode1" presStyleIdx="14" presStyleCnt="21"/>
      <dgm:spPr/>
    </dgm:pt>
    <dgm:pt modelId="{7161C765-DA61-4E9B-9BAD-FA26CDA148A3}" type="pres">
      <dgm:prSet presAssocID="{B17C093A-21F3-4F66-9535-E90A4A337F45}" presName="chevron2" presStyleLbl="alignNode1" presStyleIdx="15" presStyleCnt="21"/>
      <dgm:spPr/>
    </dgm:pt>
    <dgm:pt modelId="{60952B5F-4C51-40B2-85F3-1A1B4E1962E4}" type="pres">
      <dgm:prSet presAssocID="{B17C093A-21F3-4F66-9535-E90A4A337F45}" presName="chevron3" presStyleLbl="alignNode1" presStyleIdx="16" presStyleCnt="21"/>
      <dgm:spPr/>
    </dgm:pt>
    <dgm:pt modelId="{1D66C47F-2B42-42B1-9475-3F05BF71A10F}" type="pres">
      <dgm:prSet presAssocID="{B17C093A-21F3-4F66-9535-E90A4A337F45}" presName="chevron4" presStyleLbl="alignNode1" presStyleIdx="17" presStyleCnt="21"/>
      <dgm:spPr/>
    </dgm:pt>
    <dgm:pt modelId="{4CA74324-5E2E-4CAA-83C5-EB42E175FF81}" type="pres">
      <dgm:prSet presAssocID="{B17C093A-21F3-4F66-9535-E90A4A337F45}" presName="chevron5" presStyleLbl="alignNode1" presStyleIdx="18" presStyleCnt="21"/>
      <dgm:spPr/>
    </dgm:pt>
    <dgm:pt modelId="{973D92D5-CDCF-44A5-B3BB-39CF7F5601FC}" type="pres">
      <dgm:prSet presAssocID="{B17C093A-21F3-4F66-9535-E90A4A337F45}" presName="chevron6" presStyleLbl="alignNode1" presStyleIdx="19" presStyleCnt="21"/>
      <dgm:spPr/>
    </dgm:pt>
    <dgm:pt modelId="{32E91623-1EDC-4102-B9D5-4268E6129F4E}" type="pres">
      <dgm:prSet presAssocID="{B17C093A-21F3-4F66-9535-E90A4A337F45}" presName="chevron7" presStyleLbl="alignNode1" presStyleIdx="20" presStyleCnt="21"/>
      <dgm:spPr/>
    </dgm:pt>
    <dgm:pt modelId="{1847B0CC-74D5-4C71-8BE1-A6465E3EEEBF}" type="pres">
      <dgm:prSet presAssocID="{B17C093A-21F3-4F66-9535-E90A4A337F45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7A2682C-1351-4AF7-B026-F4ACACAB47E4}" srcId="{068FDD50-B8BE-4C36-A56A-418AAB18965F}" destId="{E976EB87-2569-4833-8395-60B615A8A6FE}" srcOrd="0" destOrd="0" parTransId="{F98F0044-79D6-4752-995F-5C69182A4871}" sibTransId="{60FD5E7C-0BDB-494A-ABCE-A7235BB836F6}"/>
    <dgm:cxn modelId="{3924CB9A-DD37-44B4-A72E-6C9E896553D2}" srcId="{EBD7A13F-3953-4B2C-ADFE-57749EC42327}" destId="{B17C093A-21F3-4F66-9535-E90A4A337F45}" srcOrd="2" destOrd="0" parTransId="{0709DC37-19F7-4978-AF95-997135C6C52F}" sibTransId="{6F127AFD-867E-4DF9-B7E6-BFDB2C018BE1}"/>
    <dgm:cxn modelId="{3027AAAD-343D-4533-A32F-F4ADDAF6E487}" type="presOf" srcId="{6A6D8EE5-10AC-49B0-B5A0-DAF926AB38E2}" destId="{2DEAE41B-6DF4-41EC-87D2-BAECC86DDBD2}" srcOrd="0" destOrd="0" presId="urn:microsoft.com/office/officeart/2008/layout/VerticalAccentList"/>
    <dgm:cxn modelId="{5F5B8FE6-AC3B-4BEC-8C1F-B3F9ABC5A88F}" type="presOf" srcId="{20D7F0B1-E4B5-46AC-A7C5-0025278F5FFE}" destId="{1847B0CC-74D5-4C71-8BE1-A6465E3EEEBF}" srcOrd="0" destOrd="0" presId="urn:microsoft.com/office/officeart/2008/layout/VerticalAccentList"/>
    <dgm:cxn modelId="{AA1EDD19-9D20-4E8B-800A-154FC3B7C5D9}" type="presOf" srcId="{B17C093A-21F3-4F66-9535-E90A4A337F45}" destId="{93B7EBE0-9D6A-4B3C-A3C3-F4D54E464037}" srcOrd="0" destOrd="0" presId="urn:microsoft.com/office/officeart/2008/layout/VerticalAccentList"/>
    <dgm:cxn modelId="{5525ACA1-937F-452E-82F0-2D2A9D68AE17}" type="presOf" srcId="{068FDD50-B8BE-4C36-A56A-418AAB18965F}" destId="{5E233601-7F1F-4A42-95C0-FF1FD10D9AD1}" srcOrd="0" destOrd="0" presId="urn:microsoft.com/office/officeart/2008/layout/VerticalAccentList"/>
    <dgm:cxn modelId="{EFE8E60C-187F-4034-B4F3-5672168F0EA1}" srcId="{B17C093A-21F3-4F66-9535-E90A4A337F45}" destId="{20D7F0B1-E4B5-46AC-A7C5-0025278F5FFE}" srcOrd="0" destOrd="0" parTransId="{ACC3291D-531A-4D63-A05D-26BB0023256D}" sibTransId="{2FFE5D37-8DE7-40BE-9EB3-3B2B2CB37D7E}"/>
    <dgm:cxn modelId="{F657A929-E077-4293-9893-30F5113453BF}" srcId="{EBD7A13F-3953-4B2C-ADFE-57749EC42327}" destId="{A2955188-AC6A-4F39-849F-3DABD113C067}" srcOrd="1" destOrd="0" parTransId="{2A22FD23-0415-4F20-BF0B-E6D098C02849}" sibTransId="{C6DADA7B-BCE5-49E9-9900-0296E7037309}"/>
    <dgm:cxn modelId="{69ADD5F8-675F-4E4E-AA0B-A677CD508D68}" srcId="{A2955188-AC6A-4F39-849F-3DABD113C067}" destId="{6A6D8EE5-10AC-49B0-B5A0-DAF926AB38E2}" srcOrd="0" destOrd="0" parTransId="{AB806332-F4B0-4C93-AF26-3F0CB877B330}" sibTransId="{F36C8300-6585-40BF-AB15-43D8A32E0E3F}"/>
    <dgm:cxn modelId="{6BC1CBDD-8E92-46FB-8861-501D87453748}" type="presOf" srcId="{E976EB87-2569-4833-8395-60B615A8A6FE}" destId="{0F2F5A1F-EED6-44FA-8026-A3BC8C443A7F}" srcOrd="0" destOrd="0" presId="urn:microsoft.com/office/officeart/2008/layout/VerticalAccentList"/>
    <dgm:cxn modelId="{F527404F-4DBB-46CC-BC14-BE277543C422}" type="presOf" srcId="{A2955188-AC6A-4F39-849F-3DABD113C067}" destId="{8F06B323-42DE-4325-81A2-220372C040AF}" srcOrd="0" destOrd="0" presId="urn:microsoft.com/office/officeart/2008/layout/VerticalAccentList"/>
    <dgm:cxn modelId="{F43894A7-B169-4750-AF73-8758129AB09D}" srcId="{EBD7A13F-3953-4B2C-ADFE-57749EC42327}" destId="{068FDD50-B8BE-4C36-A56A-418AAB18965F}" srcOrd="0" destOrd="0" parTransId="{CD1F8CE8-CDA2-4167-8D1C-F4D9A9A7605B}" sibTransId="{69CF3FFD-B646-4300-90D2-3C5BC0A5AEFC}"/>
    <dgm:cxn modelId="{89CBDF15-38D7-4DAD-98C2-DAA357199288}" type="presOf" srcId="{EBD7A13F-3953-4B2C-ADFE-57749EC42327}" destId="{238011D1-45C8-40BD-B0D5-756AF9E0F6BF}" srcOrd="0" destOrd="0" presId="urn:microsoft.com/office/officeart/2008/layout/VerticalAccentList"/>
    <dgm:cxn modelId="{3E407D16-C6D5-4DC5-8728-99A2DC67084C}" type="presParOf" srcId="{238011D1-45C8-40BD-B0D5-756AF9E0F6BF}" destId="{6C5D3534-03C0-4DA8-BC17-D4E01D9B4C9F}" srcOrd="0" destOrd="0" presId="urn:microsoft.com/office/officeart/2008/layout/VerticalAccentList"/>
    <dgm:cxn modelId="{A400B8AA-0A5C-43F2-8772-1A932DCB59E4}" type="presParOf" srcId="{6C5D3534-03C0-4DA8-BC17-D4E01D9B4C9F}" destId="{5E233601-7F1F-4A42-95C0-FF1FD10D9AD1}" srcOrd="0" destOrd="0" presId="urn:microsoft.com/office/officeart/2008/layout/VerticalAccentList"/>
    <dgm:cxn modelId="{79C5EBC1-BF66-410F-9E32-86D306CD9465}" type="presParOf" srcId="{238011D1-45C8-40BD-B0D5-756AF9E0F6BF}" destId="{750EF000-E2C6-47E9-A425-355C870B6BEB}" srcOrd="1" destOrd="0" presId="urn:microsoft.com/office/officeart/2008/layout/VerticalAccentList"/>
    <dgm:cxn modelId="{87C01D59-070C-4B65-906D-B7C1FDE8BC4E}" type="presParOf" srcId="{750EF000-E2C6-47E9-A425-355C870B6BEB}" destId="{566D0F9C-F773-4F41-A10D-974A58A6E52F}" srcOrd="0" destOrd="0" presId="urn:microsoft.com/office/officeart/2008/layout/VerticalAccentList"/>
    <dgm:cxn modelId="{C9D45DAF-647C-4011-A609-19D157B93AB2}" type="presParOf" srcId="{750EF000-E2C6-47E9-A425-355C870B6BEB}" destId="{CEE00F11-FA90-40C7-9D5B-54746953C383}" srcOrd="1" destOrd="0" presId="urn:microsoft.com/office/officeart/2008/layout/VerticalAccentList"/>
    <dgm:cxn modelId="{A4EFDE09-6F74-4B80-AC02-8191A5256821}" type="presParOf" srcId="{750EF000-E2C6-47E9-A425-355C870B6BEB}" destId="{DE3F4EE1-4B8A-42CE-ABD0-970529D9F495}" srcOrd="2" destOrd="0" presId="urn:microsoft.com/office/officeart/2008/layout/VerticalAccentList"/>
    <dgm:cxn modelId="{15CE5B03-E78E-4845-B891-384FBBB19954}" type="presParOf" srcId="{750EF000-E2C6-47E9-A425-355C870B6BEB}" destId="{9A6AA598-CCB7-471F-8C24-C89B9671361F}" srcOrd="3" destOrd="0" presId="urn:microsoft.com/office/officeart/2008/layout/VerticalAccentList"/>
    <dgm:cxn modelId="{58BBE671-006D-4FBC-93D6-BBDCFDBBA6D5}" type="presParOf" srcId="{750EF000-E2C6-47E9-A425-355C870B6BEB}" destId="{64EB4921-18EC-42A3-A758-9EA3ECACE506}" srcOrd="4" destOrd="0" presId="urn:microsoft.com/office/officeart/2008/layout/VerticalAccentList"/>
    <dgm:cxn modelId="{9B83E145-31E0-4408-A45B-0D3EEA239130}" type="presParOf" srcId="{750EF000-E2C6-47E9-A425-355C870B6BEB}" destId="{3705D246-046F-479C-A5B9-10DB3653CEA0}" srcOrd="5" destOrd="0" presId="urn:microsoft.com/office/officeart/2008/layout/VerticalAccentList"/>
    <dgm:cxn modelId="{0BE74906-86FD-4CBF-BD0D-0670C6C91050}" type="presParOf" srcId="{750EF000-E2C6-47E9-A425-355C870B6BEB}" destId="{64253B87-E960-4412-A36B-F2597AA139BE}" srcOrd="6" destOrd="0" presId="urn:microsoft.com/office/officeart/2008/layout/VerticalAccentList"/>
    <dgm:cxn modelId="{E3144BCD-3C6F-4E7F-8757-C48F6766D146}" type="presParOf" srcId="{750EF000-E2C6-47E9-A425-355C870B6BEB}" destId="{0F2F5A1F-EED6-44FA-8026-A3BC8C443A7F}" srcOrd="7" destOrd="0" presId="urn:microsoft.com/office/officeart/2008/layout/VerticalAccentList"/>
    <dgm:cxn modelId="{62C89091-E202-444D-8062-262DF957D575}" type="presParOf" srcId="{238011D1-45C8-40BD-B0D5-756AF9E0F6BF}" destId="{C5BA220B-6F49-403A-999F-D011A0584A6F}" srcOrd="2" destOrd="0" presId="urn:microsoft.com/office/officeart/2008/layout/VerticalAccentList"/>
    <dgm:cxn modelId="{46B6BFC1-B30E-4F04-8724-5C0B0CE61ECE}" type="presParOf" srcId="{238011D1-45C8-40BD-B0D5-756AF9E0F6BF}" destId="{56BB3547-DF7B-4E6D-BAB0-74BFF9005317}" srcOrd="3" destOrd="0" presId="urn:microsoft.com/office/officeart/2008/layout/VerticalAccentList"/>
    <dgm:cxn modelId="{0A978F70-827B-4039-AC55-7616C3E58C1B}" type="presParOf" srcId="{56BB3547-DF7B-4E6D-BAB0-74BFF9005317}" destId="{8F06B323-42DE-4325-81A2-220372C040AF}" srcOrd="0" destOrd="0" presId="urn:microsoft.com/office/officeart/2008/layout/VerticalAccentList"/>
    <dgm:cxn modelId="{3DAFF0DB-50AB-41BC-844C-9A0EFD54F039}" type="presParOf" srcId="{238011D1-45C8-40BD-B0D5-756AF9E0F6BF}" destId="{F4F2C14A-CBF5-487C-97CE-BE738DE0504F}" srcOrd="4" destOrd="0" presId="urn:microsoft.com/office/officeart/2008/layout/VerticalAccentList"/>
    <dgm:cxn modelId="{94156D02-20B3-4D1A-9452-163BA411980C}" type="presParOf" srcId="{F4F2C14A-CBF5-487C-97CE-BE738DE0504F}" destId="{9AE3A7C4-3B82-4978-BD11-502B907016DE}" srcOrd="0" destOrd="0" presId="urn:microsoft.com/office/officeart/2008/layout/VerticalAccentList"/>
    <dgm:cxn modelId="{C536530D-0824-40C2-A338-839865857A00}" type="presParOf" srcId="{F4F2C14A-CBF5-487C-97CE-BE738DE0504F}" destId="{71A8597D-73BF-4E9E-AED9-C63CDBEBFDE8}" srcOrd="1" destOrd="0" presId="urn:microsoft.com/office/officeart/2008/layout/VerticalAccentList"/>
    <dgm:cxn modelId="{0E111F6A-ECFD-4F82-BA2D-458B686F51EA}" type="presParOf" srcId="{F4F2C14A-CBF5-487C-97CE-BE738DE0504F}" destId="{4FE98555-5A89-451E-BAD0-8E7F36BECEB2}" srcOrd="2" destOrd="0" presId="urn:microsoft.com/office/officeart/2008/layout/VerticalAccentList"/>
    <dgm:cxn modelId="{24EED791-C3E2-44C6-B057-A6CFC893F7B0}" type="presParOf" srcId="{F4F2C14A-CBF5-487C-97CE-BE738DE0504F}" destId="{6423138E-5357-4509-AF04-B6A12C50B0D1}" srcOrd="3" destOrd="0" presId="urn:microsoft.com/office/officeart/2008/layout/VerticalAccentList"/>
    <dgm:cxn modelId="{7D4B9D67-5DB7-41AF-A6CA-99C01A1F09DA}" type="presParOf" srcId="{F4F2C14A-CBF5-487C-97CE-BE738DE0504F}" destId="{85EC9FB2-4855-4A84-8F07-917556D6F706}" srcOrd="4" destOrd="0" presId="urn:microsoft.com/office/officeart/2008/layout/VerticalAccentList"/>
    <dgm:cxn modelId="{DE45B26A-1956-40A6-97CD-39A8890091FD}" type="presParOf" srcId="{F4F2C14A-CBF5-487C-97CE-BE738DE0504F}" destId="{B0DBE27D-BFE4-4BF8-85E7-B0D4310E3895}" srcOrd="5" destOrd="0" presId="urn:microsoft.com/office/officeart/2008/layout/VerticalAccentList"/>
    <dgm:cxn modelId="{0BE2E9E8-15F3-427B-BFF4-9F78D0E10588}" type="presParOf" srcId="{F4F2C14A-CBF5-487C-97CE-BE738DE0504F}" destId="{255497B2-2AD2-48EB-AD36-C48548EC595B}" srcOrd="6" destOrd="0" presId="urn:microsoft.com/office/officeart/2008/layout/VerticalAccentList"/>
    <dgm:cxn modelId="{AF211F99-1695-4E11-84AE-C898C20D199F}" type="presParOf" srcId="{F4F2C14A-CBF5-487C-97CE-BE738DE0504F}" destId="{2DEAE41B-6DF4-41EC-87D2-BAECC86DDBD2}" srcOrd="7" destOrd="0" presId="urn:microsoft.com/office/officeart/2008/layout/VerticalAccentList"/>
    <dgm:cxn modelId="{E7218F66-804C-40E9-9763-6D876331EA56}" type="presParOf" srcId="{238011D1-45C8-40BD-B0D5-756AF9E0F6BF}" destId="{2E240585-B852-47EB-804A-FD77707F51CF}" srcOrd="5" destOrd="0" presId="urn:microsoft.com/office/officeart/2008/layout/VerticalAccentList"/>
    <dgm:cxn modelId="{C722635A-30C0-4A7C-A522-9766D6E48797}" type="presParOf" srcId="{238011D1-45C8-40BD-B0D5-756AF9E0F6BF}" destId="{D9D8D7EA-866E-46B0-AEFA-E78B147FF0B0}" srcOrd="6" destOrd="0" presId="urn:microsoft.com/office/officeart/2008/layout/VerticalAccentList"/>
    <dgm:cxn modelId="{DFD0E51E-4E7F-4138-B3C5-9A09EEE09E6D}" type="presParOf" srcId="{D9D8D7EA-866E-46B0-AEFA-E78B147FF0B0}" destId="{93B7EBE0-9D6A-4B3C-A3C3-F4D54E464037}" srcOrd="0" destOrd="0" presId="urn:microsoft.com/office/officeart/2008/layout/VerticalAccentList"/>
    <dgm:cxn modelId="{BA0B8434-7F85-495B-BCBA-D3E91A845D34}" type="presParOf" srcId="{238011D1-45C8-40BD-B0D5-756AF9E0F6BF}" destId="{DD1D3544-6C33-4636-9CFD-8A6D4FDDFD88}" srcOrd="7" destOrd="0" presId="urn:microsoft.com/office/officeart/2008/layout/VerticalAccentList"/>
    <dgm:cxn modelId="{4EB85302-126E-4E67-B2E2-8C9F4BC16C43}" type="presParOf" srcId="{DD1D3544-6C33-4636-9CFD-8A6D4FDDFD88}" destId="{FE4E8546-A167-4EF0-BA32-AC6CDFD64AFE}" srcOrd="0" destOrd="0" presId="urn:microsoft.com/office/officeart/2008/layout/VerticalAccentList"/>
    <dgm:cxn modelId="{91CE0030-2BC1-4692-AA21-F947DECE4542}" type="presParOf" srcId="{DD1D3544-6C33-4636-9CFD-8A6D4FDDFD88}" destId="{7161C765-DA61-4E9B-9BAD-FA26CDA148A3}" srcOrd="1" destOrd="0" presId="urn:microsoft.com/office/officeart/2008/layout/VerticalAccentList"/>
    <dgm:cxn modelId="{3EA59DD4-41C9-49DC-9D45-F6FC07CFC8A9}" type="presParOf" srcId="{DD1D3544-6C33-4636-9CFD-8A6D4FDDFD88}" destId="{60952B5F-4C51-40B2-85F3-1A1B4E1962E4}" srcOrd="2" destOrd="0" presId="urn:microsoft.com/office/officeart/2008/layout/VerticalAccentList"/>
    <dgm:cxn modelId="{E878DA93-D22C-4B4C-BB62-5F738AFEFBCC}" type="presParOf" srcId="{DD1D3544-6C33-4636-9CFD-8A6D4FDDFD88}" destId="{1D66C47F-2B42-42B1-9475-3F05BF71A10F}" srcOrd="3" destOrd="0" presId="urn:microsoft.com/office/officeart/2008/layout/VerticalAccentList"/>
    <dgm:cxn modelId="{D39BFC79-148B-4649-BA44-4FA41842364E}" type="presParOf" srcId="{DD1D3544-6C33-4636-9CFD-8A6D4FDDFD88}" destId="{4CA74324-5E2E-4CAA-83C5-EB42E175FF81}" srcOrd="4" destOrd="0" presId="urn:microsoft.com/office/officeart/2008/layout/VerticalAccentList"/>
    <dgm:cxn modelId="{80D9E024-9D23-4F23-8682-03B25CBDF8FC}" type="presParOf" srcId="{DD1D3544-6C33-4636-9CFD-8A6D4FDDFD88}" destId="{973D92D5-CDCF-44A5-B3BB-39CF7F5601FC}" srcOrd="5" destOrd="0" presId="urn:microsoft.com/office/officeart/2008/layout/VerticalAccentList"/>
    <dgm:cxn modelId="{CAF11214-4A90-4533-8805-120907E09942}" type="presParOf" srcId="{DD1D3544-6C33-4636-9CFD-8A6D4FDDFD88}" destId="{32E91623-1EDC-4102-B9D5-4268E6129F4E}" srcOrd="6" destOrd="0" presId="urn:microsoft.com/office/officeart/2008/layout/VerticalAccentList"/>
    <dgm:cxn modelId="{B4180DD5-D662-4A30-AA51-A0C55EE436BE}" type="presParOf" srcId="{DD1D3544-6C33-4636-9CFD-8A6D4FDDFD88}" destId="{1847B0CC-74D5-4C71-8BE1-A6465E3EEEBF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DA68F8B-7543-40C8-A5CE-845B87696204}" type="doc">
      <dgm:prSet loTypeId="urn:microsoft.com/office/officeart/2016/7/layout/RepeatingBendingProcessNew" loCatId="process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752F0C3-21A4-4CA0-9127-1BA1B8F55E5C}">
      <dgm:prSet/>
      <dgm:spPr/>
      <dgm:t>
        <a:bodyPr/>
        <a:lstStyle/>
        <a:p>
          <a:r>
            <a:rPr lang="es-MX"/>
            <a:t>Desarrolla 3 premisas</a:t>
          </a:r>
          <a:endParaRPr lang="en-US"/>
        </a:p>
      </dgm:t>
    </dgm:pt>
    <dgm:pt modelId="{2BF44A56-5AAF-4D66-B496-6E5A56EB575C}" type="parTrans" cxnId="{3CDC0CB1-2E73-42C5-8ACB-DC755C696706}">
      <dgm:prSet/>
      <dgm:spPr/>
      <dgm:t>
        <a:bodyPr/>
        <a:lstStyle/>
        <a:p>
          <a:endParaRPr lang="en-US"/>
        </a:p>
      </dgm:t>
    </dgm:pt>
    <dgm:pt modelId="{590AAA96-B352-43BE-91D1-7AA46EA8644D}" type="sibTrans" cxnId="{3CDC0CB1-2E73-42C5-8ACB-DC755C696706}">
      <dgm:prSet/>
      <dgm:spPr/>
      <dgm:t>
        <a:bodyPr/>
        <a:lstStyle/>
        <a:p>
          <a:endParaRPr lang="en-US"/>
        </a:p>
      </dgm:t>
    </dgm:pt>
    <dgm:pt modelId="{75AF7822-A53A-499C-836E-6DE0B103FF23}">
      <dgm:prSet/>
      <dgm:spPr/>
      <dgm:t>
        <a:bodyPr/>
        <a:lstStyle/>
        <a:p>
          <a:r>
            <a:rPr lang="es-MX" dirty="0"/>
            <a:t>1) Crecimiento del sector agrícola</a:t>
          </a:r>
          <a:endParaRPr lang="en-US" dirty="0"/>
        </a:p>
      </dgm:t>
    </dgm:pt>
    <dgm:pt modelId="{418D2158-9050-4447-8C21-7F21EB225C9F}" type="parTrans" cxnId="{2E80EB30-66D7-406D-B548-404F1E4E7BBC}">
      <dgm:prSet/>
      <dgm:spPr/>
      <dgm:t>
        <a:bodyPr/>
        <a:lstStyle/>
        <a:p>
          <a:endParaRPr lang="en-US"/>
        </a:p>
      </dgm:t>
    </dgm:pt>
    <dgm:pt modelId="{D520144F-56D8-4492-8E99-EC91CD646C40}" type="sibTrans" cxnId="{2E80EB30-66D7-406D-B548-404F1E4E7BBC}">
      <dgm:prSet/>
      <dgm:spPr/>
      <dgm:t>
        <a:bodyPr/>
        <a:lstStyle/>
        <a:p>
          <a:endParaRPr lang="en-US"/>
        </a:p>
      </dgm:t>
    </dgm:pt>
    <dgm:pt modelId="{BA1032F9-4021-4E36-93D6-C71B03D8BB67}">
      <dgm:prSet/>
      <dgm:spPr/>
      <dgm:t>
        <a:bodyPr/>
        <a:lstStyle/>
        <a:p>
          <a:r>
            <a:rPr lang="es-MX" dirty="0"/>
            <a:t>2)El desarrollo de la </a:t>
          </a:r>
          <a:r>
            <a:rPr lang="es-MX" dirty="0" smtClean="0"/>
            <a:t>agricultura, coordinaci</a:t>
          </a:r>
          <a:r>
            <a:rPr lang="es-MX" dirty="0" smtClean="0"/>
            <a:t>ó</a:t>
          </a:r>
          <a:r>
            <a:rPr lang="es-MX" dirty="0" smtClean="0"/>
            <a:t>n con sector </a:t>
          </a:r>
          <a:r>
            <a:rPr lang="es-MX" dirty="0"/>
            <a:t>secundario y terciario)</a:t>
          </a:r>
          <a:endParaRPr lang="en-US" dirty="0"/>
        </a:p>
      </dgm:t>
    </dgm:pt>
    <dgm:pt modelId="{102933C6-5C89-4AD3-B6AA-EA6EF79ADBB6}" type="parTrans" cxnId="{C055BB05-58DB-4145-831B-596F48B9E3A9}">
      <dgm:prSet/>
      <dgm:spPr/>
      <dgm:t>
        <a:bodyPr/>
        <a:lstStyle/>
        <a:p>
          <a:endParaRPr lang="en-US"/>
        </a:p>
      </dgm:t>
    </dgm:pt>
    <dgm:pt modelId="{A50E2DD2-B2DA-405A-8AE2-D5B3936C756D}" type="sibTrans" cxnId="{C055BB05-58DB-4145-831B-596F48B9E3A9}">
      <dgm:prSet/>
      <dgm:spPr/>
      <dgm:t>
        <a:bodyPr/>
        <a:lstStyle/>
        <a:p>
          <a:endParaRPr lang="en-US"/>
        </a:p>
      </dgm:t>
    </dgm:pt>
    <dgm:pt modelId="{67739EB5-2064-4012-9E0F-E8D00C6DF1B5}">
      <dgm:prSet/>
      <dgm:spPr/>
      <dgm:t>
        <a:bodyPr/>
        <a:lstStyle/>
        <a:p>
          <a:r>
            <a:rPr lang="es-MX" dirty="0"/>
            <a:t>3)Fuerzas sociales cumplen </a:t>
          </a:r>
          <a:r>
            <a:rPr lang="es-MX" dirty="0" smtClean="0"/>
            <a:t>un </a:t>
          </a:r>
          <a:r>
            <a:rPr lang="es-MX" dirty="0"/>
            <a:t>papel importante en el desarrollo agrícola</a:t>
          </a:r>
          <a:endParaRPr lang="en-US" dirty="0"/>
        </a:p>
      </dgm:t>
    </dgm:pt>
    <dgm:pt modelId="{70E87BAB-A230-4A8B-8DF7-0BB0427D2407}" type="parTrans" cxnId="{114797B8-4EE8-481E-B7F6-B3BC199722C1}">
      <dgm:prSet/>
      <dgm:spPr/>
      <dgm:t>
        <a:bodyPr/>
        <a:lstStyle/>
        <a:p>
          <a:endParaRPr lang="en-US"/>
        </a:p>
      </dgm:t>
    </dgm:pt>
    <dgm:pt modelId="{E1DD2F76-DD86-4A6B-B7B5-B5C4FFD9D9F2}" type="sibTrans" cxnId="{114797B8-4EE8-481E-B7F6-B3BC199722C1}">
      <dgm:prSet/>
      <dgm:spPr/>
      <dgm:t>
        <a:bodyPr/>
        <a:lstStyle/>
        <a:p>
          <a:endParaRPr lang="en-US"/>
        </a:p>
      </dgm:t>
    </dgm:pt>
    <dgm:pt modelId="{DA870F3A-645A-453F-B925-3E0257DE9F46}" type="pres">
      <dgm:prSet presAssocID="{4DA68F8B-7543-40C8-A5CE-845B8769620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3EC4CCF-0535-4CED-834C-3DFE034C646E}" type="pres">
      <dgm:prSet presAssocID="{1752F0C3-21A4-4CA0-9127-1BA1B8F55E5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FFCB9E0-5D7A-40EF-98D5-367ECAED79AC}" type="pres">
      <dgm:prSet presAssocID="{590AAA96-B352-43BE-91D1-7AA46EA8644D}" presName="sibTrans" presStyleLbl="sibTrans1D1" presStyleIdx="0" presStyleCnt="3"/>
      <dgm:spPr/>
      <dgm:t>
        <a:bodyPr/>
        <a:lstStyle/>
        <a:p>
          <a:endParaRPr lang="es-ES"/>
        </a:p>
      </dgm:t>
    </dgm:pt>
    <dgm:pt modelId="{3A39A0E3-3322-4AE1-A00A-157481B56761}" type="pres">
      <dgm:prSet presAssocID="{590AAA96-B352-43BE-91D1-7AA46EA8644D}" presName="connectorText" presStyleLbl="sibTrans1D1" presStyleIdx="0" presStyleCnt="3"/>
      <dgm:spPr/>
      <dgm:t>
        <a:bodyPr/>
        <a:lstStyle/>
        <a:p>
          <a:endParaRPr lang="es-ES"/>
        </a:p>
      </dgm:t>
    </dgm:pt>
    <dgm:pt modelId="{659549E7-BDB0-4F1E-A14D-537A58AF8177}" type="pres">
      <dgm:prSet presAssocID="{75AF7822-A53A-499C-836E-6DE0B103FF2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605ABB4-ADC8-4416-BC63-3B003B679F18}" type="pres">
      <dgm:prSet presAssocID="{D520144F-56D8-4492-8E99-EC91CD646C40}" presName="sibTrans" presStyleLbl="sibTrans1D1" presStyleIdx="1" presStyleCnt="3"/>
      <dgm:spPr/>
      <dgm:t>
        <a:bodyPr/>
        <a:lstStyle/>
        <a:p>
          <a:endParaRPr lang="es-ES"/>
        </a:p>
      </dgm:t>
    </dgm:pt>
    <dgm:pt modelId="{29B74201-EA6B-40AB-AEED-C40D5D7CFAB3}" type="pres">
      <dgm:prSet presAssocID="{D520144F-56D8-4492-8E99-EC91CD646C40}" presName="connectorText" presStyleLbl="sibTrans1D1" presStyleIdx="1" presStyleCnt="3"/>
      <dgm:spPr/>
      <dgm:t>
        <a:bodyPr/>
        <a:lstStyle/>
        <a:p>
          <a:endParaRPr lang="es-ES"/>
        </a:p>
      </dgm:t>
    </dgm:pt>
    <dgm:pt modelId="{C549B2E2-DBB7-47C4-9068-FF594039512D}" type="pres">
      <dgm:prSet presAssocID="{BA1032F9-4021-4E36-93D6-C71B03D8BB6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98CAD7B-D527-4193-98CA-FF07CBB35ABB}" type="pres">
      <dgm:prSet presAssocID="{A50E2DD2-B2DA-405A-8AE2-D5B3936C756D}" presName="sibTrans" presStyleLbl="sibTrans1D1" presStyleIdx="2" presStyleCnt="3"/>
      <dgm:spPr/>
      <dgm:t>
        <a:bodyPr/>
        <a:lstStyle/>
        <a:p>
          <a:endParaRPr lang="es-ES"/>
        </a:p>
      </dgm:t>
    </dgm:pt>
    <dgm:pt modelId="{BA5BB5F2-6C8A-4F3B-B89B-95F8592B658F}" type="pres">
      <dgm:prSet presAssocID="{A50E2DD2-B2DA-405A-8AE2-D5B3936C756D}" presName="connectorText" presStyleLbl="sibTrans1D1" presStyleIdx="2" presStyleCnt="3"/>
      <dgm:spPr/>
      <dgm:t>
        <a:bodyPr/>
        <a:lstStyle/>
        <a:p>
          <a:endParaRPr lang="es-ES"/>
        </a:p>
      </dgm:t>
    </dgm:pt>
    <dgm:pt modelId="{7E5C5C69-2DF1-449D-8372-CC38CE3CF6A3}" type="pres">
      <dgm:prSet presAssocID="{67739EB5-2064-4012-9E0F-E8D00C6DF1B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805CF44-5EB6-4D6F-9D20-AE84C604E82F}" type="presOf" srcId="{A50E2DD2-B2DA-405A-8AE2-D5B3936C756D}" destId="{698CAD7B-D527-4193-98CA-FF07CBB35ABB}" srcOrd="0" destOrd="0" presId="urn:microsoft.com/office/officeart/2016/7/layout/RepeatingBendingProcessNew"/>
    <dgm:cxn modelId="{F33AF183-06EB-45A4-A477-9716A7431B5A}" type="presOf" srcId="{1752F0C3-21A4-4CA0-9127-1BA1B8F55E5C}" destId="{D3EC4CCF-0535-4CED-834C-3DFE034C646E}" srcOrd="0" destOrd="0" presId="urn:microsoft.com/office/officeart/2016/7/layout/RepeatingBendingProcessNew"/>
    <dgm:cxn modelId="{E6CF5D27-1DBD-43AF-B330-E73F946CE685}" type="presOf" srcId="{67739EB5-2064-4012-9E0F-E8D00C6DF1B5}" destId="{7E5C5C69-2DF1-449D-8372-CC38CE3CF6A3}" srcOrd="0" destOrd="0" presId="urn:microsoft.com/office/officeart/2016/7/layout/RepeatingBendingProcessNew"/>
    <dgm:cxn modelId="{B00921CA-F60A-4C72-BFFE-44B3A2080445}" type="presOf" srcId="{75AF7822-A53A-499C-836E-6DE0B103FF23}" destId="{659549E7-BDB0-4F1E-A14D-537A58AF8177}" srcOrd="0" destOrd="0" presId="urn:microsoft.com/office/officeart/2016/7/layout/RepeatingBendingProcessNew"/>
    <dgm:cxn modelId="{276AC957-187D-4F3C-9207-CA7A46CA825C}" type="presOf" srcId="{A50E2DD2-B2DA-405A-8AE2-D5B3936C756D}" destId="{BA5BB5F2-6C8A-4F3B-B89B-95F8592B658F}" srcOrd="1" destOrd="0" presId="urn:microsoft.com/office/officeart/2016/7/layout/RepeatingBendingProcessNew"/>
    <dgm:cxn modelId="{30C82714-2947-4790-BCE2-EC5AEC315D7A}" type="presOf" srcId="{D520144F-56D8-4492-8E99-EC91CD646C40}" destId="{29B74201-EA6B-40AB-AEED-C40D5D7CFAB3}" srcOrd="1" destOrd="0" presId="urn:microsoft.com/office/officeart/2016/7/layout/RepeatingBendingProcessNew"/>
    <dgm:cxn modelId="{B61C3DEF-6F87-4928-889B-90D0CB1C20FD}" type="presOf" srcId="{4DA68F8B-7543-40C8-A5CE-845B87696204}" destId="{DA870F3A-645A-453F-B925-3E0257DE9F46}" srcOrd="0" destOrd="0" presId="urn:microsoft.com/office/officeart/2016/7/layout/RepeatingBendingProcessNew"/>
    <dgm:cxn modelId="{2E80EB30-66D7-406D-B548-404F1E4E7BBC}" srcId="{4DA68F8B-7543-40C8-A5CE-845B87696204}" destId="{75AF7822-A53A-499C-836E-6DE0B103FF23}" srcOrd="1" destOrd="0" parTransId="{418D2158-9050-4447-8C21-7F21EB225C9F}" sibTransId="{D520144F-56D8-4492-8E99-EC91CD646C40}"/>
    <dgm:cxn modelId="{5A5C27EE-CBBC-438F-8864-E618D580FB5E}" type="presOf" srcId="{590AAA96-B352-43BE-91D1-7AA46EA8644D}" destId="{2FFCB9E0-5D7A-40EF-98D5-367ECAED79AC}" srcOrd="0" destOrd="0" presId="urn:microsoft.com/office/officeart/2016/7/layout/RepeatingBendingProcessNew"/>
    <dgm:cxn modelId="{F70DAD3A-E155-47BE-8AA4-3C5054DE25FD}" type="presOf" srcId="{D520144F-56D8-4492-8E99-EC91CD646C40}" destId="{2605ABB4-ADC8-4416-BC63-3B003B679F18}" srcOrd="0" destOrd="0" presId="urn:microsoft.com/office/officeart/2016/7/layout/RepeatingBendingProcessNew"/>
    <dgm:cxn modelId="{C055BB05-58DB-4145-831B-596F48B9E3A9}" srcId="{4DA68F8B-7543-40C8-A5CE-845B87696204}" destId="{BA1032F9-4021-4E36-93D6-C71B03D8BB67}" srcOrd="2" destOrd="0" parTransId="{102933C6-5C89-4AD3-B6AA-EA6EF79ADBB6}" sibTransId="{A50E2DD2-B2DA-405A-8AE2-D5B3936C756D}"/>
    <dgm:cxn modelId="{114797B8-4EE8-481E-B7F6-B3BC199722C1}" srcId="{4DA68F8B-7543-40C8-A5CE-845B87696204}" destId="{67739EB5-2064-4012-9E0F-E8D00C6DF1B5}" srcOrd="3" destOrd="0" parTransId="{70E87BAB-A230-4A8B-8DF7-0BB0427D2407}" sibTransId="{E1DD2F76-DD86-4A6B-B7B5-B5C4FFD9D9F2}"/>
    <dgm:cxn modelId="{3CDC0CB1-2E73-42C5-8ACB-DC755C696706}" srcId="{4DA68F8B-7543-40C8-A5CE-845B87696204}" destId="{1752F0C3-21A4-4CA0-9127-1BA1B8F55E5C}" srcOrd="0" destOrd="0" parTransId="{2BF44A56-5AAF-4D66-B496-6E5A56EB575C}" sibTransId="{590AAA96-B352-43BE-91D1-7AA46EA8644D}"/>
    <dgm:cxn modelId="{7EBD60E0-F1A1-4428-849C-CD06A8874554}" type="presOf" srcId="{BA1032F9-4021-4E36-93D6-C71B03D8BB67}" destId="{C549B2E2-DBB7-47C4-9068-FF594039512D}" srcOrd="0" destOrd="0" presId="urn:microsoft.com/office/officeart/2016/7/layout/RepeatingBendingProcessNew"/>
    <dgm:cxn modelId="{FBAFA85F-2402-4843-BDC2-A06B48772BB5}" type="presOf" srcId="{590AAA96-B352-43BE-91D1-7AA46EA8644D}" destId="{3A39A0E3-3322-4AE1-A00A-157481B56761}" srcOrd="1" destOrd="0" presId="urn:microsoft.com/office/officeart/2016/7/layout/RepeatingBendingProcessNew"/>
    <dgm:cxn modelId="{CB79F4E7-8144-487A-867D-060EF1E64575}" type="presParOf" srcId="{DA870F3A-645A-453F-B925-3E0257DE9F46}" destId="{D3EC4CCF-0535-4CED-834C-3DFE034C646E}" srcOrd="0" destOrd="0" presId="urn:microsoft.com/office/officeart/2016/7/layout/RepeatingBendingProcessNew"/>
    <dgm:cxn modelId="{51745A5B-AE52-4FDC-B665-5147BED7D087}" type="presParOf" srcId="{DA870F3A-645A-453F-B925-3E0257DE9F46}" destId="{2FFCB9E0-5D7A-40EF-98D5-367ECAED79AC}" srcOrd="1" destOrd="0" presId="urn:microsoft.com/office/officeart/2016/7/layout/RepeatingBendingProcessNew"/>
    <dgm:cxn modelId="{7F338244-DFE7-46A8-B673-DE332ECA8A93}" type="presParOf" srcId="{2FFCB9E0-5D7A-40EF-98D5-367ECAED79AC}" destId="{3A39A0E3-3322-4AE1-A00A-157481B56761}" srcOrd="0" destOrd="0" presId="urn:microsoft.com/office/officeart/2016/7/layout/RepeatingBendingProcessNew"/>
    <dgm:cxn modelId="{F133CF26-4A7B-439D-A091-03EC67FF4FE8}" type="presParOf" srcId="{DA870F3A-645A-453F-B925-3E0257DE9F46}" destId="{659549E7-BDB0-4F1E-A14D-537A58AF8177}" srcOrd="2" destOrd="0" presId="urn:microsoft.com/office/officeart/2016/7/layout/RepeatingBendingProcessNew"/>
    <dgm:cxn modelId="{95DD8640-1E25-4B70-9A01-A8BDA304AE09}" type="presParOf" srcId="{DA870F3A-645A-453F-B925-3E0257DE9F46}" destId="{2605ABB4-ADC8-4416-BC63-3B003B679F18}" srcOrd="3" destOrd="0" presId="urn:microsoft.com/office/officeart/2016/7/layout/RepeatingBendingProcessNew"/>
    <dgm:cxn modelId="{4D989575-8D89-461B-BE4F-D8AA7367B937}" type="presParOf" srcId="{2605ABB4-ADC8-4416-BC63-3B003B679F18}" destId="{29B74201-EA6B-40AB-AEED-C40D5D7CFAB3}" srcOrd="0" destOrd="0" presId="urn:microsoft.com/office/officeart/2016/7/layout/RepeatingBendingProcessNew"/>
    <dgm:cxn modelId="{C199E116-108C-47B6-87AC-1E99D8F42C8D}" type="presParOf" srcId="{DA870F3A-645A-453F-B925-3E0257DE9F46}" destId="{C549B2E2-DBB7-47C4-9068-FF594039512D}" srcOrd="4" destOrd="0" presId="urn:microsoft.com/office/officeart/2016/7/layout/RepeatingBendingProcessNew"/>
    <dgm:cxn modelId="{F5945898-7639-453D-87F1-5281BFF084F3}" type="presParOf" srcId="{DA870F3A-645A-453F-B925-3E0257DE9F46}" destId="{698CAD7B-D527-4193-98CA-FF07CBB35ABB}" srcOrd="5" destOrd="0" presId="urn:microsoft.com/office/officeart/2016/7/layout/RepeatingBendingProcessNew"/>
    <dgm:cxn modelId="{E55BD9A0-42BB-4E8D-8F00-C95D2503FB30}" type="presParOf" srcId="{698CAD7B-D527-4193-98CA-FF07CBB35ABB}" destId="{BA5BB5F2-6C8A-4F3B-B89B-95F8592B658F}" srcOrd="0" destOrd="0" presId="urn:microsoft.com/office/officeart/2016/7/layout/RepeatingBendingProcessNew"/>
    <dgm:cxn modelId="{4E4B32B1-CF9B-4BA1-85DB-83BF45DECC52}" type="presParOf" srcId="{DA870F3A-645A-453F-B925-3E0257DE9F46}" destId="{7E5C5C69-2DF1-449D-8372-CC38CE3CF6A3}" srcOrd="6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4CF889A-168F-4895-8362-41F03B5AA4D3}" type="doc">
      <dgm:prSet loTypeId="urn:microsoft.com/office/officeart/2005/8/layout/bProcess2" loCatId="process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E890A2F8-3AB4-4DA4-9C02-1C6F5A4000F0}">
      <dgm:prSet custT="1"/>
      <dgm:spPr/>
      <dgm:t>
        <a:bodyPr/>
        <a:lstStyle/>
        <a:p>
          <a:r>
            <a:rPr lang="es-MX" sz="1600" dirty="0"/>
            <a:t>Conferencia sobre el medio </a:t>
          </a:r>
          <a:r>
            <a:rPr lang="es-MX" sz="1600" dirty="0" smtClean="0"/>
            <a:t>ambiente </a:t>
          </a:r>
          <a:r>
            <a:rPr lang="es-MX" sz="1600" dirty="0"/>
            <a:t>en Estocolmo (1972)</a:t>
          </a:r>
          <a:endParaRPr lang="en-US" sz="1600" dirty="0"/>
        </a:p>
      </dgm:t>
    </dgm:pt>
    <dgm:pt modelId="{424C80A5-10C4-4CEC-A396-1A6F6F0F52ED}" type="parTrans" cxnId="{A67C9371-E250-4C2F-868A-EA6C79A58A0F}">
      <dgm:prSet/>
      <dgm:spPr/>
      <dgm:t>
        <a:bodyPr/>
        <a:lstStyle/>
        <a:p>
          <a:endParaRPr lang="en-US"/>
        </a:p>
      </dgm:t>
    </dgm:pt>
    <dgm:pt modelId="{5CB81ED6-3C16-40D3-9B26-90D7CA2B6E9D}" type="sibTrans" cxnId="{A67C9371-E250-4C2F-868A-EA6C79A58A0F}">
      <dgm:prSet phldrT="1"/>
      <dgm:spPr/>
    </dgm:pt>
    <dgm:pt modelId="{9E96F9BA-C299-4CF5-9E8D-796DF9169890}">
      <dgm:prSet custT="1"/>
      <dgm:spPr/>
      <dgm:t>
        <a:bodyPr/>
        <a:lstStyle/>
        <a:p>
          <a:r>
            <a:rPr lang="es-MX" sz="1600" dirty="0"/>
            <a:t>Reporte </a:t>
          </a:r>
          <a:r>
            <a:rPr lang="es-MX" sz="1600" dirty="0" smtClean="0"/>
            <a:t> </a:t>
          </a:r>
          <a:r>
            <a:rPr lang="es-MX" sz="1600" dirty="0"/>
            <a:t>Brundtland (1978)</a:t>
          </a:r>
          <a:endParaRPr lang="en-US" sz="1600" dirty="0"/>
        </a:p>
      </dgm:t>
    </dgm:pt>
    <dgm:pt modelId="{D4DA2F6B-FBDB-424F-8A70-6ECC83748A42}" type="parTrans" cxnId="{E07E68F4-E00E-4514-9048-EB7F7448197B}">
      <dgm:prSet/>
      <dgm:spPr/>
      <dgm:t>
        <a:bodyPr/>
        <a:lstStyle/>
        <a:p>
          <a:endParaRPr lang="en-US"/>
        </a:p>
      </dgm:t>
    </dgm:pt>
    <dgm:pt modelId="{D7B016C0-2C19-49D7-A903-C2E9AEC80FEA}" type="sibTrans" cxnId="{E07E68F4-E00E-4514-9048-EB7F7448197B}">
      <dgm:prSet phldrT="2"/>
      <dgm:spPr/>
    </dgm:pt>
    <dgm:pt modelId="{E17A42F4-FBCE-40F3-B422-829B573094AA}">
      <dgm:prSet custT="1"/>
      <dgm:spPr/>
      <dgm:t>
        <a:bodyPr/>
        <a:lstStyle/>
        <a:p>
          <a:r>
            <a:rPr lang="es-MX" sz="1600" dirty="0"/>
            <a:t>Surge a partir de 1987  “Nuestro futuro común</a:t>
          </a:r>
          <a:r>
            <a:rPr lang="es-MX" sz="1500" dirty="0"/>
            <a:t>”</a:t>
          </a:r>
          <a:endParaRPr lang="en-US" sz="1500" dirty="0"/>
        </a:p>
      </dgm:t>
    </dgm:pt>
    <dgm:pt modelId="{D79D0F4A-274B-4210-8F64-FE832F786657}" type="parTrans" cxnId="{DF27CC4A-70F2-4934-9396-8478E4827BD5}">
      <dgm:prSet/>
      <dgm:spPr/>
      <dgm:t>
        <a:bodyPr/>
        <a:lstStyle/>
        <a:p>
          <a:endParaRPr lang="en-US"/>
        </a:p>
      </dgm:t>
    </dgm:pt>
    <dgm:pt modelId="{7D80D410-E144-480D-BE35-61E587A2A853}" type="sibTrans" cxnId="{DF27CC4A-70F2-4934-9396-8478E4827BD5}">
      <dgm:prSet phldrT="3"/>
      <dgm:spPr/>
    </dgm:pt>
    <dgm:pt modelId="{06D95BEB-4059-45E1-BBCA-DC222EDE5214}">
      <dgm:prSet/>
      <dgm:spPr/>
      <dgm:t>
        <a:bodyPr/>
        <a:lstStyle/>
        <a:p>
          <a:r>
            <a:rPr lang="es-MX" dirty="0"/>
            <a:t>Cumbre por la tierra </a:t>
          </a:r>
          <a:r>
            <a:rPr lang="es-MX" dirty="0" smtClean="0"/>
            <a:t>(1992) </a:t>
          </a:r>
          <a:r>
            <a:rPr lang="es-MX" dirty="0"/>
            <a:t>en Río de Janeiro</a:t>
          </a:r>
          <a:endParaRPr lang="en-US" dirty="0"/>
        </a:p>
      </dgm:t>
    </dgm:pt>
    <dgm:pt modelId="{5E7060B2-10BB-4C3F-A217-52B79F2A4770}" type="parTrans" cxnId="{0FE64483-9073-4B43-9D9B-F8F1928B0E58}">
      <dgm:prSet/>
      <dgm:spPr/>
      <dgm:t>
        <a:bodyPr/>
        <a:lstStyle/>
        <a:p>
          <a:endParaRPr lang="en-US"/>
        </a:p>
      </dgm:t>
    </dgm:pt>
    <dgm:pt modelId="{7D6B89FC-C457-401E-B8D4-6D00C6E2A26F}" type="sibTrans" cxnId="{0FE64483-9073-4B43-9D9B-F8F1928B0E58}">
      <dgm:prSet phldrT="4"/>
      <dgm:spPr/>
    </dgm:pt>
    <dgm:pt modelId="{A3523C3D-95A5-49AC-8666-FA7934773281}" type="pres">
      <dgm:prSet presAssocID="{04CF889A-168F-4895-8362-41F03B5AA4D3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es-ES"/>
        </a:p>
      </dgm:t>
    </dgm:pt>
    <dgm:pt modelId="{66AC2BC3-0B00-4D8E-BD89-B4C45B198DFF}" type="pres">
      <dgm:prSet presAssocID="{E890A2F8-3AB4-4DA4-9C02-1C6F5A4000F0}" presName="firs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84AFAA9-2EDC-435A-B7A5-D831A9B530FE}" type="pres">
      <dgm:prSet presAssocID="{5CB81ED6-3C16-40D3-9B26-90D7CA2B6E9D}" presName="sibTrans" presStyleLbl="sibTrans2D1" presStyleIdx="0" presStyleCnt="3"/>
      <dgm:spPr/>
    </dgm:pt>
    <dgm:pt modelId="{39FB4161-7F39-40FB-82DC-99E1736C3B59}" type="pres">
      <dgm:prSet presAssocID="{9E96F9BA-C299-4CF5-9E8D-796DF9169890}" presName="middleNode" presStyleCnt="0"/>
      <dgm:spPr/>
    </dgm:pt>
    <dgm:pt modelId="{29E8383A-15A3-4379-8E20-54269FF9F6B8}" type="pres">
      <dgm:prSet presAssocID="{9E96F9BA-C299-4CF5-9E8D-796DF9169890}" presName="padding" presStyleLbl="node1" presStyleIdx="0" presStyleCnt="4"/>
      <dgm:spPr/>
    </dgm:pt>
    <dgm:pt modelId="{E9D36114-F507-4A23-85C5-4F1305047920}" type="pres">
      <dgm:prSet presAssocID="{9E96F9BA-C299-4CF5-9E8D-796DF9169890}" presName="shape" presStyleLbl="node1" presStyleIdx="1" presStyleCnt="4" custScaleX="157965" custScaleY="12711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08E0ED6-59EF-4291-BEEC-54DF5BDDB2F4}" type="pres">
      <dgm:prSet presAssocID="{D7B016C0-2C19-49D7-A903-C2E9AEC80FEA}" presName="sibTrans" presStyleLbl="sibTrans2D1" presStyleIdx="1" presStyleCnt="3"/>
      <dgm:spPr/>
    </dgm:pt>
    <dgm:pt modelId="{8DEE6587-039E-4C3C-B7FE-6418E4AB465F}" type="pres">
      <dgm:prSet presAssocID="{E17A42F4-FBCE-40F3-B422-829B573094AA}" presName="middleNode" presStyleCnt="0"/>
      <dgm:spPr/>
    </dgm:pt>
    <dgm:pt modelId="{ED50E7D6-BFC5-487F-ABE7-414C721AE554}" type="pres">
      <dgm:prSet presAssocID="{E17A42F4-FBCE-40F3-B422-829B573094AA}" presName="padding" presStyleLbl="node1" presStyleIdx="1" presStyleCnt="4"/>
      <dgm:spPr/>
    </dgm:pt>
    <dgm:pt modelId="{CBDCC6C9-5C3A-4FF6-9E05-758D4B521DF7}" type="pres">
      <dgm:prSet presAssocID="{E17A42F4-FBCE-40F3-B422-829B573094AA}" presName="shape" presStyleLbl="node1" presStyleIdx="2" presStyleCnt="4" custScaleX="161925" custScaleY="132243" custLinFactNeighborY="170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2900E79-7D10-4017-A33C-F7B36C244884}" type="pres">
      <dgm:prSet presAssocID="{7D80D410-E144-480D-BE35-61E587A2A853}" presName="sibTrans" presStyleLbl="sibTrans2D1" presStyleIdx="2" presStyleCnt="3"/>
      <dgm:spPr/>
    </dgm:pt>
    <dgm:pt modelId="{6D790BA5-A0AC-4DF2-B52B-BC677D6B3341}" type="pres">
      <dgm:prSet presAssocID="{06D95BEB-4059-45E1-BBCA-DC222EDE5214}" presName="las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84A7029-AA95-43BB-A938-050FA0716969}" type="presOf" srcId="{06D95BEB-4059-45E1-BBCA-DC222EDE5214}" destId="{6D790BA5-A0AC-4DF2-B52B-BC677D6B3341}" srcOrd="0" destOrd="0" presId="urn:microsoft.com/office/officeart/2005/8/layout/bProcess2"/>
    <dgm:cxn modelId="{9627AD18-B79D-4058-A168-59BBF95AE441}" type="presOf" srcId="{7D80D410-E144-480D-BE35-61E587A2A853}" destId="{F2900E79-7D10-4017-A33C-F7B36C244884}" srcOrd="0" destOrd="0" presId="urn:microsoft.com/office/officeart/2005/8/layout/bProcess2"/>
    <dgm:cxn modelId="{50E3B81D-3318-46F7-9558-47FBBB12065C}" type="presOf" srcId="{04CF889A-168F-4895-8362-41F03B5AA4D3}" destId="{A3523C3D-95A5-49AC-8666-FA7934773281}" srcOrd="0" destOrd="0" presId="urn:microsoft.com/office/officeart/2005/8/layout/bProcess2"/>
    <dgm:cxn modelId="{DF27CC4A-70F2-4934-9396-8478E4827BD5}" srcId="{04CF889A-168F-4895-8362-41F03B5AA4D3}" destId="{E17A42F4-FBCE-40F3-B422-829B573094AA}" srcOrd="2" destOrd="0" parTransId="{D79D0F4A-274B-4210-8F64-FE832F786657}" sibTransId="{7D80D410-E144-480D-BE35-61E587A2A853}"/>
    <dgm:cxn modelId="{668CD0DA-C9F5-4A19-9F03-3FC1A69F894B}" type="presOf" srcId="{D7B016C0-2C19-49D7-A903-C2E9AEC80FEA}" destId="{008E0ED6-59EF-4291-BEEC-54DF5BDDB2F4}" srcOrd="0" destOrd="0" presId="urn:microsoft.com/office/officeart/2005/8/layout/bProcess2"/>
    <dgm:cxn modelId="{A67C9371-E250-4C2F-868A-EA6C79A58A0F}" srcId="{04CF889A-168F-4895-8362-41F03B5AA4D3}" destId="{E890A2F8-3AB4-4DA4-9C02-1C6F5A4000F0}" srcOrd="0" destOrd="0" parTransId="{424C80A5-10C4-4CEC-A396-1A6F6F0F52ED}" sibTransId="{5CB81ED6-3C16-40D3-9B26-90D7CA2B6E9D}"/>
    <dgm:cxn modelId="{0FE64483-9073-4B43-9D9B-F8F1928B0E58}" srcId="{04CF889A-168F-4895-8362-41F03B5AA4D3}" destId="{06D95BEB-4059-45E1-BBCA-DC222EDE5214}" srcOrd="3" destOrd="0" parTransId="{5E7060B2-10BB-4C3F-A217-52B79F2A4770}" sibTransId="{7D6B89FC-C457-401E-B8D4-6D00C6E2A26F}"/>
    <dgm:cxn modelId="{51B341AD-6372-47DB-95B4-B519B78FD866}" type="presOf" srcId="{9E96F9BA-C299-4CF5-9E8D-796DF9169890}" destId="{E9D36114-F507-4A23-85C5-4F1305047920}" srcOrd="0" destOrd="0" presId="urn:microsoft.com/office/officeart/2005/8/layout/bProcess2"/>
    <dgm:cxn modelId="{4BA69506-1F09-42D6-91DB-563FC4D9BC05}" type="presOf" srcId="{E890A2F8-3AB4-4DA4-9C02-1C6F5A4000F0}" destId="{66AC2BC3-0B00-4D8E-BD89-B4C45B198DFF}" srcOrd="0" destOrd="0" presId="urn:microsoft.com/office/officeart/2005/8/layout/bProcess2"/>
    <dgm:cxn modelId="{C1096599-D309-4DB8-92D6-ECC7794A657B}" type="presOf" srcId="{5CB81ED6-3C16-40D3-9B26-90D7CA2B6E9D}" destId="{F84AFAA9-2EDC-435A-B7A5-D831A9B530FE}" srcOrd="0" destOrd="0" presId="urn:microsoft.com/office/officeart/2005/8/layout/bProcess2"/>
    <dgm:cxn modelId="{E07E68F4-E00E-4514-9048-EB7F7448197B}" srcId="{04CF889A-168F-4895-8362-41F03B5AA4D3}" destId="{9E96F9BA-C299-4CF5-9E8D-796DF9169890}" srcOrd="1" destOrd="0" parTransId="{D4DA2F6B-FBDB-424F-8A70-6ECC83748A42}" sibTransId="{D7B016C0-2C19-49D7-A903-C2E9AEC80FEA}"/>
    <dgm:cxn modelId="{A3E2685B-A708-41C9-B040-827DA052EC87}" type="presOf" srcId="{E17A42F4-FBCE-40F3-B422-829B573094AA}" destId="{CBDCC6C9-5C3A-4FF6-9E05-758D4B521DF7}" srcOrd="0" destOrd="0" presId="urn:microsoft.com/office/officeart/2005/8/layout/bProcess2"/>
    <dgm:cxn modelId="{84D78AAF-D611-4719-962C-00DC025B13EC}" type="presParOf" srcId="{A3523C3D-95A5-49AC-8666-FA7934773281}" destId="{66AC2BC3-0B00-4D8E-BD89-B4C45B198DFF}" srcOrd="0" destOrd="0" presId="urn:microsoft.com/office/officeart/2005/8/layout/bProcess2"/>
    <dgm:cxn modelId="{08F9F8AB-D0C6-4CA7-A032-9B7970165363}" type="presParOf" srcId="{A3523C3D-95A5-49AC-8666-FA7934773281}" destId="{F84AFAA9-2EDC-435A-B7A5-D831A9B530FE}" srcOrd="1" destOrd="0" presId="urn:microsoft.com/office/officeart/2005/8/layout/bProcess2"/>
    <dgm:cxn modelId="{5916EB44-CEA7-4A79-9F3E-90E61A42BB21}" type="presParOf" srcId="{A3523C3D-95A5-49AC-8666-FA7934773281}" destId="{39FB4161-7F39-40FB-82DC-99E1736C3B59}" srcOrd="2" destOrd="0" presId="urn:microsoft.com/office/officeart/2005/8/layout/bProcess2"/>
    <dgm:cxn modelId="{B9C63399-4F14-4FEC-A44C-AE3BC0FE6590}" type="presParOf" srcId="{39FB4161-7F39-40FB-82DC-99E1736C3B59}" destId="{29E8383A-15A3-4379-8E20-54269FF9F6B8}" srcOrd="0" destOrd="0" presId="urn:microsoft.com/office/officeart/2005/8/layout/bProcess2"/>
    <dgm:cxn modelId="{73B0232D-2865-4166-880F-AE59FAD0D211}" type="presParOf" srcId="{39FB4161-7F39-40FB-82DC-99E1736C3B59}" destId="{E9D36114-F507-4A23-85C5-4F1305047920}" srcOrd="1" destOrd="0" presId="urn:microsoft.com/office/officeart/2005/8/layout/bProcess2"/>
    <dgm:cxn modelId="{D17BEE35-ADD3-47EA-914B-77CC64056C85}" type="presParOf" srcId="{A3523C3D-95A5-49AC-8666-FA7934773281}" destId="{008E0ED6-59EF-4291-BEEC-54DF5BDDB2F4}" srcOrd="3" destOrd="0" presId="urn:microsoft.com/office/officeart/2005/8/layout/bProcess2"/>
    <dgm:cxn modelId="{E6555A04-318A-49A9-8AC3-EFA350D0F3A7}" type="presParOf" srcId="{A3523C3D-95A5-49AC-8666-FA7934773281}" destId="{8DEE6587-039E-4C3C-B7FE-6418E4AB465F}" srcOrd="4" destOrd="0" presId="urn:microsoft.com/office/officeart/2005/8/layout/bProcess2"/>
    <dgm:cxn modelId="{AE18779F-7578-4D53-9AC4-A4965AB9FBC3}" type="presParOf" srcId="{8DEE6587-039E-4C3C-B7FE-6418E4AB465F}" destId="{ED50E7D6-BFC5-487F-ABE7-414C721AE554}" srcOrd="0" destOrd="0" presId="urn:microsoft.com/office/officeart/2005/8/layout/bProcess2"/>
    <dgm:cxn modelId="{74EE0B65-96C4-4B9C-919F-401BD686F9D0}" type="presParOf" srcId="{8DEE6587-039E-4C3C-B7FE-6418E4AB465F}" destId="{CBDCC6C9-5C3A-4FF6-9E05-758D4B521DF7}" srcOrd="1" destOrd="0" presId="urn:microsoft.com/office/officeart/2005/8/layout/bProcess2"/>
    <dgm:cxn modelId="{0F875AEE-F8AE-4CD8-8678-0C1B6A82A37B}" type="presParOf" srcId="{A3523C3D-95A5-49AC-8666-FA7934773281}" destId="{F2900E79-7D10-4017-A33C-F7B36C244884}" srcOrd="5" destOrd="0" presId="urn:microsoft.com/office/officeart/2005/8/layout/bProcess2"/>
    <dgm:cxn modelId="{4BF6B102-3500-4224-8C4B-196CD44A82EF}" type="presParOf" srcId="{A3523C3D-95A5-49AC-8666-FA7934773281}" destId="{6D790BA5-A0AC-4DF2-B52B-BC677D6B3341}" srcOrd="6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0DB9A47B-EFF9-49E4-BE2F-264995CC3E13}" type="doc">
      <dgm:prSet loTypeId="urn:microsoft.com/office/officeart/2005/8/layout/vList2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A6F245C-9A48-4EBA-87F8-BB8153286DC1}">
      <dgm:prSet/>
      <dgm:spPr/>
      <dgm:t>
        <a:bodyPr/>
        <a:lstStyle/>
        <a:p>
          <a:r>
            <a:rPr lang="es-MX" dirty="0"/>
            <a:t>Surge en Europa con los programas LEADER (1) (2) (+) destacando:</a:t>
          </a:r>
          <a:endParaRPr lang="en-US" dirty="0"/>
        </a:p>
      </dgm:t>
    </dgm:pt>
    <dgm:pt modelId="{4AA7BEC6-4F96-4BD4-8FB5-14153FDE113C}" type="parTrans" cxnId="{5E513891-68BC-4B1D-8C5F-94E4BE075662}">
      <dgm:prSet/>
      <dgm:spPr/>
      <dgm:t>
        <a:bodyPr/>
        <a:lstStyle/>
        <a:p>
          <a:endParaRPr lang="en-US"/>
        </a:p>
      </dgm:t>
    </dgm:pt>
    <dgm:pt modelId="{7BECF3D3-3ED5-4F8A-B687-6DDFE459884D}" type="sibTrans" cxnId="{5E513891-68BC-4B1D-8C5F-94E4BE075662}">
      <dgm:prSet/>
      <dgm:spPr/>
      <dgm:t>
        <a:bodyPr/>
        <a:lstStyle/>
        <a:p>
          <a:endParaRPr lang="en-US"/>
        </a:p>
      </dgm:t>
    </dgm:pt>
    <dgm:pt modelId="{D9DDE9A0-9C66-4311-A8FA-7A49187C394D}">
      <dgm:prSet/>
      <dgm:spPr/>
      <dgm:t>
        <a:bodyPr/>
        <a:lstStyle/>
        <a:p>
          <a:r>
            <a:rPr lang="es-MX"/>
            <a:t>Desarrollo institucional de las zonas rurales.</a:t>
          </a:r>
          <a:endParaRPr lang="en-US"/>
        </a:p>
      </dgm:t>
    </dgm:pt>
    <dgm:pt modelId="{F5D6633A-0849-487F-8B9B-596EAFA8F24C}" type="parTrans" cxnId="{905DC01B-01D2-41C7-88CD-2A2A5784A903}">
      <dgm:prSet/>
      <dgm:spPr/>
      <dgm:t>
        <a:bodyPr/>
        <a:lstStyle/>
        <a:p>
          <a:endParaRPr lang="en-US"/>
        </a:p>
      </dgm:t>
    </dgm:pt>
    <dgm:pt modelId="{19075A9F-A0F4-4BFD-B4D1-DAA2FFB9AA39}" type="sibTrans" cxnId="{905DC01B-01D2-41C7-88CD-2A2A5784A903}">
      <dgm:prSet/>
      <dgm:spPr/>
      <dgm:t>
        <a:bodyPr/>
        <a:lstStyle/>
        <a:p>
          <a:endParaRPr lang="en-US"/>
        </a:p>
      </dgm:t>
    </dgm:pt>
    <dgm:pt modelId="{2BB6308B-821B-4E74-A3EE-F7E2EF375573}">
      <dgm:prSet/>
      <dgm:spPr/>
      <dgm:t>
        <a:bodyPr/>
        <a:lstStyle/>
        <a:p>
          <a:r>
            <a:rPr lang="es-MX"/>
            <a:t>Impulso de la competitividad y productividad.</a:t>
          </a:r>
          <a:endParaRPr lang="en-US"/>
        </a:p>
      </dgm:t>
    </dgm:pt>
    <dgm:pt modelId="{C99202B7-1F1D-49BA-A3C9-A5C7A9B2C110}" type="parTrans" cxnId="{7AB438EF-D5E0-43F5-9BFC-AB1BD761CD18}">
      <dgm:prSet/>
      <dgm:spPr/>
      <dgm:t>
        <a:bodyPr/>
        <a:lstStyle/>
        <a:p>
          <a:endParaRPr lang="en-US"/>
        </a:p>
      </dgm:t>
    </dgm:pt>
    <dgm:pt modelId="{EF99279E-7440-4440-9B75-6A54824085FC}" type="sibTrans" cxnId="{7AB438EF-D5E0-43F5-9BFC-AB1BD761CD18}">
      <dgm:prSet/>
      <dgm:spPr/>
      <dgm:t>
        <a:bodyPr/>
        <a:lstStyle/>
        <a:p>
          <a:endParaRPr lang="en-US"/>
        </a:p>
      </dgm:t>
    </dgm:pt>
    <dgm:pt modelId="{5BD8583A-0D00-42B4-89B3-AD8C4F9F9CEE}">
      <dgm:prSet/>
      <dgm:spPr/>
      <dgm:t>
        <a:bodyPr/>
        <a:lstStyle/>
        <a:p>
          <a:r>
            <a:rPr lang="es-MX"/>
            <a:t>Colaboración interinstitucional (gobierno e iniciativa privada).</a:t>
          </a:r>
          <a:endParaRPr lang="en-US"/>
        </a:p>
      </dgm:t>
    </dgm:pt>
    <dgm:pt modelId="{146D3563-CDEC-406C-B09D-06ACDF2B1B43}" type="parTrans" cxnId="{CCA5D929-53EE-4275-BFD7-6E4F9AB4037A}">
      <dgm:prSet/>
      <dgm:spPr/>
      <dgm:t>
        <a:bodyPr/>
        <a:lstStyle/>
        <a:p>
          <a:endParaRPr lang="en-US"/>
        </a:p>
      </dgm:t>
    </dgm:pt>
    <dgm:pt modelId="{A743CA82-B876-44B6-8D5F-72A260252275}" type="sibTrans" cxnId="{CCA5D929-53EE-4275-BFD7-6E4F9AB4037A}">
      <dgm:prSet/>
      <dgm:spPr/>
      <dgm:t>
        <a:bodyPr/>
        <a:lstStyle/>
        <a:p>
          <a:endParaRPr lang="en-US"/>
        </a:p>
      </dgm:t>
    </dgm:pt>
    <dgm:pt modelId="{9CB910C4-D8AA-45CC-AE42-B30536CFF9FC}">
      <dgm:prSet/>
      <dgm:spPr/>
      <dgm:t>
        <a:bodyPr/>
        <a:lstStyle/>
        <a:p>
          <a:r>
            <a:rPr lang="es-MX"/>
            <a:t>Desarrollo a través de una gobernanza local.</a:t>
          </a:r>
          <a:endParaRPr lang="en-US"/>
        </a:p>
      </dgm:t>
    </dgm:pt>
    <dgm:pt modelId="{F839A6CA-5BEA-4F3B-9F0E-4AFCC034DB5E}" type="parTrans" cxnId="{6355A29B-416F-46A3-930F-ED3566A0C649}">
      <dgm:prSet/>
      <dgm:spPr/>
      <dgm:t>
        <a:bodyPr/>
        <a:lstStyle/>
        <a:p>
          <a:endParaRPr lang="en-US"/>
        </a:p>
      </dgm:t>
    </dgm:pt>
    <dgm:pt modelId="{40037882-47EA-4B1A-985F-121DCB2F5BD0}" type="sibTrans" cxnId="{6355A29B-416F-46A3-930F-ED3566A0C649}">
      <dgm:prSet/>
      <dgm:spPr/>
      <dgm:t>
        <a:bodyPr/>
        <a:lstStyle/>
        <a:p>
          <a:endParaRPr lang="en-US"/>
        </a:p>
      </dgm:t>
    </dgm:pt>
    <dgm:pt modelId="{96B54DA3-BC82-4169-81C9-8B624EF4D778}">
      <dgm:prSet/>
      <dgm:spPr/>
      <dgm:t>
        <a:bodyPr/>
        <a:lstStyle/>
        <a:p>
          <a:r>
            <a:rPr lang="es-MX" dirty="0"/>
            <a:t>Fomento a la democracia.</a:t>
          </a:r>
          <a:endParaRPr lang="en-US" dirty="0"/>
        </a:p>
      </dgm:t>
    </dgm:pt>
    <dgm:pt modelId="{00FB1722-33B8-4EBE-8291-A61F329E3EEF}" type="parTrans" cxnId="{C9E8043D-D4A2-4AF7-A9AC-F843784F9FFA}">
      <dgm:prSet/>
      <dgm:spPr/>
      <dgm:t>
        <a:bodyPr/>
        <a:lstStyle/>
        <a:p>
          <a:endParaRPr lang="en-US"/>
        </a:p>
      </dgm:t>
    </dgm:pt>
    <dgm:pt modelId="{D54177AC-5F08-4EB3-A9AA-FABB1C062289}" type="sibTrans" cxnId="{C9E8043D-D4A2-4AF7-A9AC-F843784F9FFA}">
      <dgm:prSet/>
      <dgm:spPr/>
      <dgm:t>
        <a:bodyPr/>
        <a:lstStyle/>
        <a:p>
          <a:endParaRPr lang="en-US"/>
        </a:p>
      </dgm:t>
    </dgm:pt>
    <dgm:pt modelId="{76B35A50-8993-4273-89BC-3D3C2A91A7CF}">
      <dgm:prSet/>
      <dgm:spPr/>
      <dgm:t>
        <a:bodyPr/>
        <a:lstStyle/>
        <a:p>
          <a:r>
            <a:rPr lang="en-US" dirty="0" err="1" smtClean="0"/>
            <a:t>Participaci</a:t>
          </a:r>
          <a:r>
            <a:rPr lang="en-US" dirty="0" err="1" smtClean="0"/>
            <a:t>ón</a:t>
          </a:r>
          <a:r>
            <a:rPr lang="en-US" dirty="0" smtClean="0"/>
            <a:t> </a:t>
          </a:r>
          <a:r>
            <a:rPr lang="en-US" dirty="0" err="1" smtClean="0"/>
            <a:t>incluyente</a:t>
          </a:r>
          <a:r>
            <a:rPr lang="en-US" dirty="0" smtClean="0"/>
            <a:t> (Herrera, 2013)</a:t>
          </a:r>
          <a:endParaRPr lang="en-US" dirty="0"/>
        </a:p>
      </dgm:t>
    </dgm:pt>
    <dgm:pt modelId="{DF9189C0-92F2-4115-810A-1DF7FC3FFCA0}" type="parTrans" cxnId="{FAE99017-07A6-4632-B275-3D2B71BEEA05}">
      <dgm:prSet/>
      <dgm:spPr/>
      <dgm:t>
        <a:bodyPr/>
        <a:lstStyle/>
        <a:p>
          <a:endParaRPr lang="es-MX"/>
        </a:p>
      </dgm:t>
    </dgm:pt>
    <dgm:pt modelId="{E299B487-E8D8-4BEE-81BF-EEF4375D7C67}" type="sibTrans" cxnId="{FAE99017-07A6-4632-B275-3D2B71BEEA05}">
      <dgm:prSet/>
      <dgm:spPr/>
      <dgm:t>
        <a:bodyPr/>
        <a:lstStyle/>
        <a:p>
          <a:endParaRPr lang="es-MX"/>
        </a:p>
      </dgm:t>
    </dgm:pt>
    <dgm:pt modelId="{F30ACE39-2C9A-469D-AFD4-43855B2B57C1}" type="pres">
      <dgm:prSet presAssocID="{0DB9A47B-EFF9-49E4-BE2F-264995CC3E1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833D007-13CB-465A-B7B8-55EAF9B790D3}" type="pres">
      <dgm:prSet presAssocID="{6A6F245C-9A48-4EBA-87F8-BB8153286DC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AEDFC6D-E719-4168-AB4F-B9A5FA83173F}" type="pres">
      <dgm:prSet presAssocID="{6A6F245C-9A48-4EBA-87F8-BB8153286DC1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CA5D929-53EE-4275-BFD7-6E4F9AB4037A}" srcId="{6A6F245C-9A48-4EBA-87F8-BB8153286DC1}" destId="{5BD8583A-0D00-42B4-89B3-AD8C4F9F9CEE}" srcOrd="2" destOrd="0" parTransId="{146D3563-CDEC-406C-B09D-06ACDF2B1B43}" sibTransId="{A743CA82-B876-44B6-8D5F-72A260252275}"/>
    <dgm:cxn modelId="{7AB438EF-D5E0-43F5-9BFC-AB1BD761CD18}" srcId="{6A6F245C-9A48-4EBA-87F8-BB8153286DC1}" destId="{2BB6308B-821B-4E74-A3EE-F7E2EF375573}" srcOrd="1" destOrd="0" parTransId="{C99202B7-1F1D-49BA-A3C9-A5C7A9B2C110}" sibTransId="{EF99279E-7440-4440-9B75-6A54824085FC}"/>
    <dgm:cxn modelId="{48D7DBE9-0879-48C6-936A-538B77412410}" type="presOf" srcId="{9CB910C4-D8AA-45CC-AE42-B30536CFF9FC}" destId="{FAEDFC6D-E719-4168-AB4F-B9A5FA83173F}" srcOrd="0" destOrd="3" presId="urn:microsoft.com/office/officeart/2005/8/layout/vList2"/>
    <dgm:cxn modelId="{6355A29B-416F-46A3-930F-ED3566A0C649}" srcId="{6A6F245C-9A48-4EBA-87F8-BB8153286DC1}" destId="{9CB910C4-D8AA-45CC-AE42-B30536CFF9FC}" srcOrd="3" destOrd="0" parTransId="{F839A6CA-5BEA-4F3B-9F0E-4AFCC034DB5E}" sibTransId="{40037882-47EA-4B1A-985F-121DCB2F5BD0}"/>
    <dgm:cxn modelId="{FAE99017-07A6-4632-B275-3D2B71BEEA05}" srcId="{6A6F245C-9A48-4EBA-87F8-BB8153286DC1}" destId="{76B35A50-8993-4273-89BC-3D3C2A91A7CF}" srcOrd="5" destOrd="0" parTransId="{DF9189C0-92F2-4115-810A-1DF7FC3FFCA0}" sibTransId="{E299B487-E8D8-4BEE-81BF-EEF4375D7C67}"/>
    <dgm:cxn modelId="{A17E4548-C634-4A0D-AA4F-833454CC1BA2}" type="presOf" srcId="{76B35A50-8993-4273-89BC-3D3C2A91A7CF}" destId="{FAEDFC6D-E719-4168-AB4F-B9A5FA83173F}" srcOrd="0" destOrd="5" presId="urn:microsoft.com/office/officeart/2005/8/layout/vList2"/>
    <dgm:cxn modelId="{D5254B7A-78F8-40A1-86E1-0CEEC2DCB37C}" type="presOf" srcId="{96B54DA3-BC82-4169-81C9-8B624EF4D778}" destId="{FAEDFC6D-E719-4168-AB4F-B9A5FA83173F}" srcOrd="0" destOrd="4" presId="urn:microsoft.com/office/officeart/2005/8/layout/vList2"/>
    <dgm:cxn modelId="{D6AC82BB-3CBC-413E-92E5-344470DA2FA3}" type="presOf" srcId="{0DB9A47B-EFF9-49E4-BE2F-264995CC3E13}" destId="{F30ACE39-2C9A-469D-AFD4-43855B2B57C1}" srcOrd="0" destOrd="0" presId="urn:microsoft.com/office/officeart/2005/8/layout/vList2"/>
    <dgm:cxn modelId="{30C93487-0282-4FD4-8448-F3FED7649A68}" type="presOf" srcId="{6A6F245C-9A48-4EBA-87F8-BB8153286DC1}" destId="{1833D007-13CB-465A-B7B8-55EAF9B790D3}" srcOrd="0" destOrd="0" presId="urn:microsoft.com/office/officeart/2005/8/layout/vList2"/>
    <dgm:cxn modelId="{5E513891-68BC-4B1D-8C5F-94E4BE075662}" srcId="{0DB9A47B-EFF9-49E4-BE2F-264995CC3E13}" destId="{6A6F245C-9A48-4EBA-87F8-BB8153286DC1}" srcOrd="0" destOrd="0" parTransId="{4AA7BEC6-4F96-4BD4-8FB5-14153FDE113C}" sibTransId="{7BECF3D3-3ED5-4F8A-B687-6DDFE459884D}"/>
    <dgm:cxn modelId="{905DC01B-01D2-41C7-88CD-2A2A5784A903}" srcId="{6A6F245C-9A48-4EBA-87F8-BB8153286DC1}" destId="{D9DDE9A0-9C66-4311-A8FA-7A49187C394D}" srcOrd="0" destOrd="0" parTransId="{F5D6633A-0849-487F-8B9B-596EAFA8F24C}" sibTransId="{19075A9F-A0F4-4BFD-B4D1-DAA2FFB9AA39}"/>
    <dgm:cxn modelId="{C3B5AE1E-0A85-471E-9761-683EAD3884DC}" type="presOf" srcId="{5BD8583A-0D00-42B4-89B3-AD8C4F9F9CEE}" destId="{FAEDFC6D-E719-4168-AB4F-B9A5FA83173F}" srcOrd="0" destOrd="2" presId="urn:microsoft.com/office/officeart/2005/8/layout/vList2"/>
    <dgm:cxn modelId="{116D8E82-9934-4436-8FC5-667065D1C8B7}" type="presOf" srcId="{D9DDE9A0-9C66-4311-A8FA-7A49187C394D}" destId="{FAEDFC6D-E719-4168-AB4F-B9A5FA83173F}" srcOrd="0" destOrd="0" presId="urn:microsoft.com/office/officeart/2005/8/layout/vList2"/>
    <dgm:cxn modelId="{34C5AFB5-A2E8-4FA2-92E5-5B8A32926B64}" type="presOf" srcId="{2BB6308B-821B-4E74-A3EE-F7E2EF375573}" destId="{FAEDFC6D-E719-4168-AB4F-B9A5FA83173F}" srcOrd="0" destOrd="1" presId="urn:microsoft.com/office/officeart/2005/8/layout/vList2"/>
    <dgm:cxn modelId="{C9E8043D-D4A2-4AF7-A9AC-F843784F9FFA}" srcId="{6A6F245C-9A48-4EBA-87F8-BB8153286DC1}" destId="{96B54DA3-BC82-4169-81C9-8B624EF4D778}" srcOrd="4" destOrd="0" parTransId="{00FB1722-33B8-4EBE-8291-A61F329E3EEF}" sibTransId="{D54177AC-5F08-4EB3-A9AA-FABB1C062289}"/>
    <dgm:cxn modelId="{C3C66765-36C5-4A4F-AB14-F6AD1D887097}" type="presParOf" srcId="{F30ACE39-2C9A-469D-AFD4-43855B2B57C1}" destId="{1833D007-13CB-465A-B7B8-55EAF9B790D3}" srcOrd="0" destOrd="0" presId="urn:microsoft.com/office/officeart/2005/8/layout/vList2"/>
    <dgm:cxn modelId="{7A69734F-DD7B-4F3C-A67B-8ACDCDF6071A}" type="presParOf" srcId="{F30ACE39-2C9A-469D-AFD4-43855B2B57C1}" destId="{FAEDFC6D-E719-4168-AB4F-B9A5FA83173F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29AFB1C-9B8F-4BA2-A5B4-AC087EB5EA51}" type="doc">
      <dgm:prSet loTypeId="urn:microsoft.com/office/officeart/2016/7/layout/BasicLinearProcessNumbered" loCatId="process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B8959A8A-412F-4D2D-B9A3-071A50EBCA00}">
      <dgm:prSet custT="1"/>
      <dgm:spPr/>
      <dgm:t>
        <a:bodyPr/>
        <a:lstStyle/>
        <a:p>
          <a:pPr algn="ctr"/>
          <a:r>
            <a:rPr lang="es-MX" sz="1400" dirty="0"/>
            <a:t>Se centra en el </a:t>
          </a:r>
          <a:r>
            <a:rPr lang="es-MX" sz="1400" dirty="0" smtClean="0"/>
            <a:t>v</a:t>
          </a:r>
          <a:r>
            <a:rPr lang="es-MX" sz="1400" dirty="0" smtClean="0"/>
            <a:t>í</a:t>
          </a:r>
          <a:r>
            <a:rPr lang="es-MX" sz="1400" dirty="0" smtClean="0"/>
            <a:t>nculo </a:t>
          </a:r>
          <a:r>
            <a:rPr lang="es-MX" sz="1400" dirty="0"/>
            <a:t>urbano-rural.</a:t>
          </a:r>
          <a:endParaRPr lang="en-US" sz="1400" dirty="0"/>
        </a:p>
      </dgm:t>
    </dgm:pt>
    <dgm:pt modelId="{78076404-48A9-4352-BA98-356235C26365}" type="parTrans" cxnId="{E5D7BB8C-C1F1-4C9C-9B04-CC9DFA263869}">
      <dgm:prSet/>
      <dgm:spPr/>
      <dgm:t>
        <a:bodyPr/>
        <a:lstStyle/>
        <a:p>
          <a:pPr algn="ctr"/>
          <a:endParaRPr lang="en-US" sz="2400"/>
        </a:p>
      </dgm:t>
    </dgm:pt>
    <dgm:pt modelId="{63BF9B32-5177-41FB-9356-3928DCDBDFAD}" type="sibTrans" cxnId="{E5D7BB8C-C1F1-4C9C-9B04-CC9DFA263869}">
      <dgm:prSet phldrT="1" phldr="0" custT="1"/>
      <dgm:spPr/>
      <dgm:t>
        <a:bodyPr/>
        <a:lstStyle/>
        <a:p>
          <a:pPr algn="ctr"/>
          <a:r>
            <a:rPr lang="en-US" sz="4400"/>
            <a:t>1</a:t>
          </a:r>
        </a:p>
      </dgm:t>
    </dgm:pt>
    <dgm:pt modelId="{93988AA5-B34E-41D6-AC31-B1D50043095F}">
      <dgm:prSet custT="1"/>
      <dgm:spPr/>
      <dgm:t>
        <a:bodyPr/>
        <a:lstStyle/>
        <a:p>
          <a:pPr algn="ctr"/>
          <a:r>
            <a:rPr lang="es-MX" sz="1400"/>
            <a:t>El desarrollo institucional tiene una importancia decisiva para el desarrollo territorial.</a:t>
          </a:r>
          <a:endParaRPr lang="en-US" sz="1400"/>
        </a:p>
      </dgm:t>
    </dgm:pt>
    <dgm:pt modelId="{F9217A26-BD33-4FCE-9DB3-7C434B4D0AEE}" type="parTrans" cxnId="{642C201F-8FD0-4B24-89C3-4A36BCD7A26F}">
      <dgm:prSet/>
      <dgm:spPr/>
      <dgm:t>
        <a:bodyPr/>
        <a:lstStyle/>
        <a:p>
          <a:pPr algn="ctr"/>
          <a:endParaRPr lang="en-US" sz="2400"/>
        </a:p>
      </dgm:t>
    </dgm:pt>
    <dgm:pt modelId="{4BCF6B1F-04C2-414C-9CF1-4AB07630BEF8}" type="sibTrans" cxnId="{642C201F-8FD0-4B24-89C3-4A36BCD7A26F}">
      <dgm:prSet phldrT="2" phldr="0" custT="1"/>
      <dgm:spPr/>
      <dgm:t>
        <a:bodyPr/>
        <a:lstStyle/>
        <a:p>
          <a:pPr algn="ctr"/>
          <a:r>
            <a:rPr lang="en-US" sz="4400"/>
            <a:t>2</a:t>
          </a:r>
        </a:p>
      </dgm:t>
    </dgm:pt>
    <dgm:pt modelId="{4F32EC5A-9CB8-4B28-A24D-1E5D0689B8C6}">
      <dgm:prSet custT="1"/>
      <dgm:spPr/>
      <dgm:t>
        <a:bodyPr/>
        <a:lstStyle/>
        <a:p>
          <a:pPr algn="ctr"/>
          <a:r>
            <a:rPr lang="es-MX" sz="1400" dirty="0"/>
            <a:t>El territorio no es un espacio físico sino una construcción social.</a:t>
          </a:r>
          <a:endParaRPr lang="en-US" sz="1400" dirty="0"/>
        </a:p>
      </dgm:t>
    </dgm:pt>
    <dgm:pt modelId="{050B25E5-DC6E-4B56-A403-40B40F267F25}" type="parTrans" cxnId="{158C1F35-61DB-4EDB-8FC8-450182AF1148}">
      <dgm:prSet/>
      <dgm:spPr/>
      <dgm:t>
        <a:bodyPr/>
        <a:lstStyle/>
        <a:p>
          <a:pPr algn="ctr"/>
          <a:endParaRPr lang="en-US" sz="2400"/>
        </a:p>
      </dgm:t>
    </dgm:pt>
    <dgm:pt modelId="{EF4E8390-D182-475F-BCCB-8F4A6B5CEB3A}" type="sibTrans" cxnId="{158C1F35-61DB-4EDB-8FC8-450182AF1148}">
      <dgm:prSet phldrT="3" phldr="0" custT="1"/>
      <dgm:spPr/>
      <dgm:t>
        <a:bodyPr/>
        <a:lstStyle/>
        <a:p>
          <a:pPr algn="ctr"/>
          <a:r>
            <a:rPr lang="en-US" sz="4400"/>
            <a:t>3</a:t>
          </a:r>
        </a:p>
      </dgm:t>
    </dgm:pt>
    <dgm:pt modelId="{ED4F8CE3-8A7B-455B-A9E2-9287E68F7E02}">
      <dgm:prSet custT="1"/>
      <dgm:spPr/>
      <dgm:t>
        <a:bodyPr/>
        <a:lstStyle/>
        <a:p>
          <a:pPr algn="ctr"/>
          <a:r>
            <a:rPr lang="es-MX" sz="1400" dirty="0"/>
            <a:t>Se busca el desarrollo a través de la autogestión </a:t>
          </a:r>
          <a:r>
            <a:rPr lang="es-MX" sz="1400" dirty="0" smtClean="0"/>
            <a:t>y las </a:t>
          </a:r>
          <a:r>
            <a:rPr lang="es-MX" sz="1400" dirty="0"/>
            <a:t>instituciones.</a:t>
          </a:r>
          <a:endParaRPr lang="en-US" sz="1400" dirty="0"/>
        </a:p>
      </dgm:t>
    </dgm:pt>
    <dgm:pt modelId="{AC12A692-548C-4B05-B015-766D8DF98829}" type="parTrans" cxnId="{095C0850-4EF2-4D4A-A9FD-A464880214AB}">
      <dgm:prSet/>
      <dgm:spPr/>
      <dgm:t>
        <a:bodyPr/>
        <a:lstStyle/>
        <a:p>
          <a:pPr algn="ctr"/>
          <a:endParaRPr lang="en-US" sz="2400"/>
        </a:p>
      </dgm:t>
    </dgm:pt>
    <dgm:pt modelId="{6F3CA7ED-4C01-47BE-9368-0087AA3A2DA6}" type="sibTrans" cxnId="{095C0850-4EF2-4D4A-A9FD-A464880214AB}">
      <dgm:prSet phldrT="4" phldr="0" custT="1"/>
      <dgm:spPr/>
      <dgm:t>
        <a:bodyPr/>
        <a:lstStyle/>
        <a:p>
          <a:pPr algn="ctr"/>
          <a:r>
            <a:rPr lang="en-US" sz="4400"/>
            <a:t>4</a:t>
          </a:r>
        </a:p>
      </dgm:t>
    </dgm:pt>
    <dgm:pt modelId="{1F7EEE7E-097B-4BB9-8122-A01422D63F94}" type="pres">
      <dgm:prSet presAssocID="{F29AFB1C-9B8F-4BA2-A5B4-AC087EB5EA51}" presName="Name0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2C85644-3F2F-4AE3-A0C0-170A1C35AC36}" type="pres">
      <dgm:prSet presAssocID="{B8959A8A-412F-4D2D-B9A3-071A50EBCA00}" presName="compositeNode" presStyleCnt="0">
        <dgm:presLayoutVars>
          <dgm:bulletEnabled val="1"/>
        </dgm:presLayoutVars>
      </dgm:prSet>
      <dgm:spPr/>
    </dgm:pt>
    <dgm:pt modelId="{350A84C6-5429-444C-8D4A-C7797B6F61F9}" type="pres">
      <dgm:prSet presAssocID="{B8959A8A-412F-4D2D-B9A3-071A50EBCA00}" presName="bgRect" presStyleLbl="bgAccFollowNode1" presStyleIdx="0" presStyleCnt="4"/>
      <dgm:spPr/>
      <dgm:t>
        <a:bodyPr/>
        <a:lstStyle/>
        <a:p>
          <a:endParaRPr lang="es-ES"/>
        </a:p>
      </dgm:t>
    </dgm:pt>
    <dgm:pt modelId="{742DDFED-40A6-4FEB-9C2D-9AB1C55AB6CE}" type="pres">
      <dgm:prSet presAssocID="{63BF9B32-5177-41FB-9356-3928DCDBDFAD}" presName="sibTransNodeCircle" presStyleLbl="alignNode1" presStyleIdx="0" presStyleCnt="8">
        <dgm:presLayoutVars>
          <dgm:chMax val="0"/>
          <dgm:bulletEnabled/>
        </dgm:presLayoutVars>
      </dgm:prSet>
      <dgm:spPr/>
      <dgm:t>
        <a:bodyPr/>
        <a:lstStyle/>
        <a:p>
          <a:endParaRPr lang="es-ES"/>
        </a:p>
      </dgm:t>
    </dgm:pt>
    <dgm:pt modelId="{10260BBC-7423-4BD8-93A1-66EEF5C439D2}" type="pres">
      <dgm:prSet presAssocID="{B8959A8A-412F-4D2D-B9A3-071A50EBCA00}" presName="bottomLine" presStyleLbl="alignNode1" presStyleIdx="1" presStyleCnt="8">
        <dgm:presLayoutVars/>
      </dgm:prSet>
      <dgm:spPr/>
    </dgm:pt>
    <dgm:pt modelId="{F661BF72-4AEA-40CD-B9F1-AE814721743B}" type="pres">
      <dgm:prSet presAssocID="{B8959A8A-412F-4D2D-B9A3-071A50EBCA00}" presName="nodeText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58DD8CD-4CA1-4290-9FFA-5CBDC72AE17C}" type="pres">
      <dgm:prSet presAssocID="{63BF9B32-5177-41FB-9356-3928DCDBDFAD}" presName="sibTrans" presStyleCnt="0"/>
      <dgm:spPr/>
    </dgm:pt>
    <dgm:pt modelId="{69BE8702-F0FE-43A6-951C-73648C7269A8}" type="pres">
      <dgm:prSet presAssocID="{93988AA5-B34E-41D6-AC31-B1D50043095F}" presName="compositeNode" presStyleCnt="0">
        <dgm:presLayoutVars>
          <dgm:bulletEnabled val="1"/>
        </dgm:presLayoutVars>
      </dgm:prSet>
      <dgm:spPr/>
    </dgm:pt>
    <dgm:pt modelId="{19B920FD-E570-4DBD-A069-1A213C13A315}" type="pres">
      <dgm:prSet presAssocID="{93988AA5-B34E-41D6-AC31-B1D50043095F}" presName="bgRect" presStyleLbl="bgAccFollowNode1" presStyleIdx="1" presStyleCnt="4"/>
      <dgm:spPr/>
      <dgm:t>
        <a:bodyPr/>
        <a:lstStyle/>
        <a:p>
          <a:endParaRPr lang="es-ES"/>
        </a:p>
      </dgm:t>
    </dgm:pt>
    <dgm:pt modelId="{1F073420-0D94-4B81-AACA-A8FC135EDA7B}" type="pres">
      <dgm:prSet presAssocID="{4BCF6B1F-04C2-414C-9CF1-4AB07630BEF8}" presName="sibTransNodeCircle" presStyleLbl="alignNode1" presStyleIdx="2" presStyleCnt="8">
        <dgm:presLayoutVars>
          <dgm:chMax val="0"/>
          <dgm:bulletEnabled/>
        </dgm:presLayoutVars>
      </dgm:prSet>
      <dgm:spPr/>
      <dgm:t>
        <a:bodyPr/>
        <a:lstStyle/>
        <a:p>
          <a:endParaRPr lang="es-ES"/>
        </a:p>
      </dgm:t>
    </dgm:pt>
    <dgm:pt modelId="{7AE825D2-870F-4211-B6DE-D1FF15AD34B8}" type="pres">
      <dgm:prSet presAssocID="{93988AA5-B34E-41D6-AC31-B1D50043095F}" presName="bottomLine" presStyleLbl="alignNode1" presStyleIdx="3" presStyleCnt="8">
        <dgm:presLayoutVars/>
      </dgm:prSet>
      <dgm:spPr/>
    </dgm:pt>
    <dgm:pt modelId="{E607A31C-CF6E-476A-B39D-D8F2A81729F2}" type="pres">
      <dgm:prSet presAssocID="{93988AA5-B34E-41D6-AC31-B1D50043095F}" presName="nodeText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41C3F2F-EE08-4699-BEF9-30781218135A}" type="pres">
      <dgm:prSet presAssocID="{4BCF6B1F-04C2-414C-9CF1-4AB07630BEF8}" presName="sibTrans" presStyleCnt="0"/>
      <dgm:spPr/>
    </dgm:pt>
    <dgm:pt modelId="{250A903B-7986-4B77-B6DC-9FB1BA67A88A}" type="pres">
      <dgm:prSet presAssocID="{4F32EC5A-9CB8-4B28-A24D-1E5D0689B8C6}" presName="compositeNode" presStyleCnt="0">
        <dgm:presLayoutVars>
          <dgm:bulletEnabled val="1"/>
        </dgm:presLayoutVars>
      </dgm:prSet>
      <dgm:spPr/>
    </dgm:pt>
    <dgm:pt modelId="{FF08DFC1-A41E-45D1-8E2A-221F7A3B0796}" type="pres">
      <dgm:prSet presAssocID="{4F32EC5A-9CB8-4B28-A24D-1E5D0689B8C6}" presName="bgRect" presStyleLbl="bgAccFollowNode1" presStyleIdx="2" presStyleCnt="4"/>
      <dgm:spPr/>
      <dgm:t>
        <a:bodyPr/>
        <a:lstStyle/>
        <a:p>
          <a:endParaRPr lang="es-ES"/>
        </a:p>
      </dgm:t>
    </dgm:pt>
    <dgm:pt modelId="{2B93EE2E-363C-40AA-9074-F4CFB680EC92}" type="pres">
      <dgm:prSet presAssocID="{EF4E8390-D182-475F-BCCB-8F4A6B5CEB3A}" presName="sibTransNodeCircle" presStyleLbl="alignNode1" presStyleIdx="4" presStyleCnt="8">
        <dgm:presLayoutVars>
          <dgm:chMax val="0"/>
          <dgm:bulletEnabled/>
        </dgm:presLayoutVars>
      </dgm:prSet>
      <dgm:spPr/>
      <dgm:t>
        <a:bodyPr/>
        <a:lstStyle/>
        <a:p>
          <a:endParaRPr lang="es-ES"/>
        </a:p>
      </dgm:t>
    </dgm:pt>
    <dgm:pt modelId="{E55B83CA-AA57-4EF9-9B75-35716F9656E9}" type="pres">
      <dgm:prSet presAssocID="{4F32EC5A-9CB8-4B28-A24D-1E5D0689B8C6}" presName="bottomLine" presStyleLbl="alignNode1" presStyleIdx="5" presStyleCnt="8">
        <dgm:presLayoutVars/>
      </dgm:prSet>
      <dgm:spPr/>
    </dgm:pt>
    <dgm:pt modelId="{F5824C22-70B6-46E0-8537-9B733D3B605C}" type="pres">
      <dgm:prSet presAssocID="{4F32EC5A-9CB8-4B28-A24D-1E5D0689B8C6}" presName="nodeText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B4161AC-FA7B-488B-9DA5-6992AA9C7D7A}" type="pres">
      <dgm:prSet presAssocID="{EF4E8390-D182-475F-BCCB-8F4A6B5CEB3A}" presName="sibTrans" presStyleCnt="0"/>
      <dgm:spPr/>
    </dgm:pt>
    <dgm:pt modelId="{8C634BE0-98E2-4BC1-8141-60DA28E806D1}" type="pres">
      <dgm:prSet presAssocID="{ED4F8CE3-8A7B-455B-A9E2-9287E68F7E02}" presName="compositeNode" presStyleCnt="0">
        <dgm:presLayoutVars>
          <dgm:bulletEnabled val="1"/>
        </dgm:presLayoutVars>
      </dgm:prSet>
      <dgm:spPr/>
    </dgm:pt>
    <dgm:pt modelId="{F1150986-1F0F-4881-B60E-2D4F2A80D18E}" type="pres">
      <dgm:prSet presAssocID="{ED4F8CE3-8A7B-455B-A9E2-9287E68F7E02}" presName="bgRect" presStyleLbl="bgAccFollowNode1" presStyleIdx="3" presStyleCnt="4"/>
      <dgm:spPr/>
      <dgm:t>
        <a:bodyPr/>
        <a:lstStyle/>
        <a:p>
          <a:endParaRPr lang="es-ES"/>
        </a:p>
      </dgm:t>
    </dgm:pt>
    <dgm:pt modelId="{38A61E74-D7F2-425C-9B8A-8C863A734AC6}" type="pres">
      <dgm:prSet presAssocID="{6F3CA7ED-4C01-47BE-9368-0087AA3A2DA6}" presName="sibTransNodeCircle" presStyleLbl="alignNode1" presStyleIdx="6" presStyleCnt="8">
        <dgm:presLayoutVars>
          <dgm:chMax val="0"/>
          <dgm:bulletEnabled/>
        </dgm:presLayoutVars>
      </dgm:prSet>
      <dgm:spPr/>
      <dgm:t>
        <a:bodyPr/>
        <a:lstStyle/>
        <a:p>
          <a:endParaRPr lang="es-ES"/>
        </a:p>
      </dgm:t>
    </dgm:pt>
    <dgm:pt modelId="{61F29F63-8D7A-4367-9FB5-03665C64C8ED}" type="pres">
      <dgm:prSet presAssocID="{ED4F8CE3-8A7B-455B-A9E2-9287E68F7E02}" presName="bottomLine" presStyleLbl="alignNode1" presStyleIdx="7" presStyleCnt="8">
        <dgm:presLayoutVars/>
      </dgm:prSet>
      <dgm:spPr/>
    </dgm:pt>
    <dgm:pt modelId="{C487DF70-792C-4640-9C61-FF56AFDAF4CA}" type="pres">
      <dgm:prSet presAssocID="{ED4F8CE3-8A7B-455B-A9E2-9287E68F7E02}" presName="nodeText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A679D68-8ABE-4DDC-A9B4-5944904CDDBB}" type="presOf" srcId="{93988AA5-B34E-41D6-AC31-B1D50043095F}" destId="{E607A31C-CF6E-476A-B39D-D8F2A81729F2}" srcOrd="1" destOrd="0" presId="urn:microsoft.com/office/officeart/2016/7/layout/BasicLinearProcessNumbered"/>
    <dgm:cxn modelId="{52DBA8D4-A8E2-4EE7-9D4A-9535E5E8340D}" type="presOf" srcId="{6F3CA7ED-4C01-47BE-9368-0087AA3A2DA6}" destId="{38A61E74-D7F2-425C-9B8A-8C863A734AC6}" srcOrd="0" destOrd="0" presId="urn:microsoft.com/office/officeart/2016/7/layout/BasicLinearProcessNumbered"/>
    <dgm:cxn modelId="{34F206A3-C28D-47B7-9C6C-47E4276077A4}" type="presOf" srcId="{93988AA5-B34E-41D6-AC31-B1D50043095F}" destId="{19B920FD-E570-4DBD-A069-1A213C13A315}" srcOrd="0" destOrd="0" presId="urn:microsoft.com/office/officeart/2016/7/layout/BasicLinearProcessNumbered"/>
    <dgm:cxn modelId="{AD6ABBBC-DDEF-44B3-89C8-9EEF9D5458CE}" type="presOf" srcId="{ED4F8CE3-8A7B-455B-A9E2-9287E68F7E02}" destId="{C487DF70-792C-4640-9C61-FF56AFDAF4CA}" srcOrd="1" destOrd="0" presId="urn:microsoft.com/office/officeart/2016/7/layout/BasicLinearProcessNumbered"/>
    <dgm:cxn modelId="{095C0850-4EF2-4D4A-A9FD-A464880214AB}" srcId="{F29AFB1C-9B8F-4BA2-A5B4-AC087EB5EA51}" destId="{ED4F8CE3-8A7B-455B-A9E2-9287E68F7E02}" srcOrd="3" destOrd="0" parTransId="{AC12A692-548C-4B05-B015-766D8DF98829}" sibTransId="{6F3CA7ED-4C01-47BE-9368-0087AA3A2DA6}"/>
    <dgm:cxn modelId="{95A3DD8A-14BA-44AF-AE77-0668D63F6976}" type="presOf" srcId="{B8959A8A-412F-4D2D-B9A3-071A50EBCA00}" destId="{F661BF72-4AEA-40CD-B9F1-AE814721743B}" srcOrd="1" destOrd="0" presId="urn:microsoft.com/office/officeart/2016/7/layout/BasicLinearProcessNumbered"/>
    <dgm:cxn modelId="{FD86DEBC-6767-4535-BF82-54A4748A35AF}" type="presOf" srcId="{4F32EC5A-9CB8-4B28-A24D-1E5D0689B8C6}" destId="{FF08DFC1-A41E-45D1-8E2A-221F7A3B0796}" srcOrd="0" destOrd="0" presId="urn:microsoft.com/office/officeart/2016/7/layout/BasicLinearProcessNumbered"/>
    <dgm:cxn modelId="{1A2FC42D-4440-4ECE-B04B-CB8B603547CB}" type="presOf" srcId="{ED4F8CE3-8A7B-455B-A9E2-9287E68F7E02}" destId="{F1150986-1F0F-4881-B60E-2D4F2A80D18E}" srcOrd="0" destOrd="0" presId="urn:microsoft.com/office/officeart/2016/7/layout/BasicLinearProcessNumbered"/>
    <dgm:cxn modelId="{A1A52A2D-8902-4CEB-A6E7-F5E8B973F13D}" type="presOf" srcId="{63BF9B32-5177-41FB-9356-3928DCDBDFAD}" destId="{742DDFED-40A6-4FEB-9C2D-9AB1C55AB6CE}" srcOrd="0" destOrd="0" presId="urn:microsoft.com/office/officeart/2016/7/layout/BasicLinearProcessNumbered"/>
    <dgm:cxn modelId="{22C07364-4187-452C-A9AD-3A7D13747898}" type="presOf" srcId="{4BCF6B1F-04C2-414C-9CF1-4AB07630BEF8}" destId="{1F073420-0D94-4B81-AACA-A8FC135EDA7B}" srcOrd="0" destOrd="0" presId="urn:microsoft.com/office/officeart/2016/7/layout/BasicLinearProcessNumbered"/>
    <dgm:cxn modelId="{F42FC2C6-28F3-4B25-99EA-B0D90C7F2170}" type="presOf" srcId="{4F32EC5A-9CB8-4B28-A24D-1E5D0689B8C6}" destId="{F5824C22-70B6-46E0-8537-9B733D3B605C}" srcOrd="1" destOrd="0" presId="urn:microsoft.com/office/officeart/2016/7/layout/BasicLinearProcessNumbered"/>
    <dgm:cxn modelId="{642C201F-8FD0-4B24-89C3-4A36BCD7A26F}" srcId="{F29AFB1C-9B8F-4BA2-A5B4-AC087EB5EA51}" destId="{93988AA5-B34E-41D6-AC31-B1D50043095F}" srcOrd="1" destOrd="0" parTransId="{F9217A26-BD33-4FCE-9DB3-7C434B4D0AEE}" sibTransId="{4BCF6B1F-04C2-414C-9CF1-4AB07630BEF8}"/>
    <dgm:cxn modelId="{61851CF8-1057-45C5-BC99-2309BB708854}" type="presOf" srcId="{EF4E8390-D182-475F-BCCB-8F4A6B5CEB3A}" destId="{2B93EE2E-363C-40AA-9074-F4CFB680EC92}" srcOrd="0" destOrd="0" presId="urn:microsoft.com/office/officeart/2016/7/layout/BasicLinearProcessNumbered"/>
    <dgm:cxn modelId="{691A8633-D08F-41E8-8147-5816D84C0B8A}" type="presOf" srcId="{F29AFB1C-9B8F-4BA2-A5B4-AC087EB5EA51}" destId="{1F7EEE7E-097B-4BB9-8122-A01422D63F94}" srcOrd="0" destOrd="0" presId="urn:microsoft.com/office/officeart/2016/7/layout/BasicLinearProcessNumbered"/>
    <dgm:cxn modelId="{158C1F35-61DB-4EDB-8FC8-450182AF1148}" srcId="{F29AFB1C-9B8F-4BA2-A5B4-AC087EB5EA51}" destId="{4F32EC5A-9CB8-4B28-A24D-1E5D0689B8C6}" srcOrd="2" destOrd="0" parTransId="{050B25E5-DC6E-4B56-A403-40B40F267F25}" sibTransId="{EF4E8390-D182-475F-BCCB-8F4A6B5CEB3A}"/>
    <dgm:cxn modelId="{E5D7BB8C-C1F1-4C9C-9B04-CC9DFA263869}" srcId="{F29AFB1C-9B8F-4BA2-A5B4-AC087EB5EA51}" destId="{B8959A8A-412F-4D2D-B9A3-071A50EBCA00}" srcOrd="0" destOrd="0" parTransId="{78076404-48A9-4352-BA98-356235C26365}" sibTransId="{63BF9B32-5177-41FB-9356-3928DCDBDFAD}"/>
    <dgm:cxn modelId="{EA83DB41-F330-4F61-96C7-356F2D7B9FF1}" type="presOf" srcId="{B8959A8A-412F-4D2D-B9A3-071A50EBCA00}" destId="{350A84C6-5429-444C-8D4A-C7797B6F61F9}" srcOrd="0" destOrd="0" presId="urn:microsoft.com/office/officeart/2016/7/layout/BasicLinearProcessNumbered"/>
    <dgm:cxn modelId="{A4841AF1-5120-438E-8BDA-7B4819DBE4E5}" type="presParOf" srcId="{1F7EEE7E-097B-4BB9-8122-A01422D63F94}" destId="{E2C85644-3F2F-4AE3-A0C0-170A1C35AC36}" srcOrd="0" destOrd="0" presId="urn:microsoft.com/office/officeart/2016/7/layout/BasicLinearProcessNumbered"/>
    <dgm:cxn modelId="{93020469-2FDE-49A4-8BA0-12EE307EA721}" type="presParOf" srcId="{E2C85644-3F2F-4AE3-A0C0-170A1C35AC36}" destId="{350A84C6-5429-444C-8D4A-C7797B6F61F9}" srcOrd="0" destOrd="0" presId="urn:microsoft.com/office/officeart/2016/7/layout/BasicLinearProcessNumbered"/>
    <dgm:cxn modelId="{7483A705-3463-427E-9291-EAA121AE4662}" type="presParOf" srcId="{E2C85644-3F2F-4AE3-A0C0-170A1C35AC36}" destId="{742DDFED-40A6-4FEB-9C2D-9AB1C55AB6CE}" srcOrd="1" destOrd="0" presId="urn:microsoft.com/office/officeart/2016/7/layout/BasicLinearProcessNumbered"/>
    <dgm:cxn modelId="{C39C9EC5-CB70-4B59-8F03-138082BE32C7}" type="presParOf" srcId="{E2C85644-3F2F-4AE3-A0C0-170A1C35AC36}" destId="{10260BBC-7423-4BD8-93A1-66EEF5C439D2}" srcOrd="2" destOrd="0" presId="urn:microsoft.com/office/officeart/2016/7/layout/BasicLinearProcessNumbered"/>
    <dgm:cxn modelId="{B5E1C96D-F920-4EB8-A667-FDEBD919FDA4}" type="presParOf" srcId="{E2C85644-3F2F-4AE3-A0C0-170A1C35AC36}" destId="{F661BF72-4AEA-40CD-B9F1-AE814721743B}" srcOrd="3" destOrd="0" presId="urn:microsoft.com/office/officeart/2016/7/layout/BasicLinearProcessNumbered"/>
    <dgm:cxn modelId="{680B1352-29B1-4859-953C-AD7674CA08F7}" type="presParOf" srcId="{1F7EEE7E-097B-4BB9-8122-A01422D63F94}" destId="{058DD8CD-4CA1-4290-9FFA-5CBDC72AE17C}" srcOrd="1" destOrd="0" presId="urn:microsoft.com/office/officeart/2016/7/layout/BasicLinearProcessNumbered"/>
    <dgm:cxn modelId="{54AAB424-2B64-4519-8590-029AA0BE06CD}" type="presParOf" srcId="{1F7EEE7E-097B-4BB9-8122-A01422D63F94}" destId="{69BE8702-F0FE-43A6-951C-73648C7269A8}" srcOrd="2" destOrd="0" presId="urn:microsoft.com/office/officeart/2016/7/layout/BasicLinearProcessNumbered"/>
    <dgm:cxn modelId="{29212010-DDC7-4BDF-9867-86016DE3E3B0}" type="presParOf" srcId="{69BE8702-F0FE-43A6-951C-73648C7269A8}" destId="{19B920FD-E570-4DBD-A069-1A213C13A315}" srcOrd="0" destOrd="0" presId="urn:microsoft.com/office/officeart/2016/7/layout/BasicLinearProcessNumbered"/>
    <dgm:cxn modelId="{D5F49A87-9029-418F-935B-7AEBCF9A2E4A}" type="presParOf" srcId="{69BE8702-F0FE-43A6-951C-73648C7269A8}" destId="{1F073420-0D94-4B81-AACA-A8FC135EDA7B}" srcOrd="1" destOrd="0" presId="urn:microsoft.com/office/officeart/2016/7/layout/BasicLinearProcessNumbered"/>
    <dgm:cxn modelId="{5E8F08C9-359C-4D38-80BD-EB65BB1A5505}" type="presParOf" srcId="{69BE8702-F0FE-43A6-951C-73648C7269A8}" destId="{7AE825D2-870F-4211-B6DE-D1FF15AD34B8}" srcOrd="2" destOrd="0" presId="urn:microsoft.com/office/officeart/2016/7/layout/BasicLinearProcessNumbered"/>
    <dgm:cxn modelId="{32094029-6894-44A7-88AF-62F5993A6815}" type="presParOf" srcId="{69BE8702-F0FE-43A6-951C-73648C7269A8}" destId="{E607A31C-CF6E-476A-B39D-D8F2A81729F2}" srcOrd="3" destOrd="0" presId="urn:microsoft.com/office/officeart/2016/7/layout/BasicLinearProcessNumbered"/>
    <dgm:cxn modelId="{D42931F5-DC00-42DF-A954-FEC3F311A29B}" type="presParOf" srcId="{1F7EEE7E-097B-4BB9-8122-A01422D63F94}" destId="{C41C3F2F-EE08-4699-BEF9-30781218135A}" srcOrd="3" destOrd="0" presId="urn:microsoft.com/office/officeart/2016/7/layout/BasicLinearProcessNumbered"/>
    <dgm:cxn modelId="{D09D45CC-5B57-4938-B4FC-4CB086E5D496}" type="presParOf" srcId="{1F7EEE7E-097B-4BB9-8122-A01422D63F94}" destId="{250A903B-7986-4B77-B6DC-9FB1BA67A88A}" srcOrd="4" destOrd="0" presId="urn:microsoft.com/office/officeart/2016/7/layout/BasicLinearProcessNumbered"/>
    <dgm:cxn modelId="{BDEAF5AF-51CA-456A-9796-1C486B9E496C}" type="presParOf" srcId="{250A903B-7986-4B77-B6DC-9FB1BA67A88A}" destId="{FF08DFC1-A41E-45D1-8E2A-221F7A3B0796}" srcOrd="0" destOrd="0" presId="urn:microsoft.com/office/officeart/2016/7/layout/BasicLinearProcessNumbered"/>
    <dgm:cxn modelId="{E1A15461-AA19-4362-B11D-11D610C31C04}" type="presParOf" srcId="{250A903B-7986-4B77-B6DC-9FB1BA67A88A}" destId="{2B93EE2E-363C-40AA-9074-F4CFB680EC92}" srcOrd="1" destOrd="0" presId="urn:microsoft.com/office/officeart/2016/7/layout/BasicLinearProcessNumbered"/>
    <dgm:cxn modelId="{12BEC8B4-392C-4C21-B56D-55060A7D91FB}" type="presParOf" srcId="{250A903B-7986-4B77-B6DC-9FB1BA67A88A}" destId="{E55B83CA-AA57-4EF9-9B75-35716F9656E9}" srcOrd="2" destOrd="0" presId="urn:microsoft.com/office/officeart/2016/7/layout/BasicLinearProcessNumbered"/>
    <dgm:cxn modelId="{7AC49398-278A-45C3-B597-CFE62102A53C}" type="presParOf" srcId="{250A903B-7986-4B77-B6DC-9FB1BA67A88A}" destId="{F5824C22-70B6-46E0-8537-9B733D3B605C}" srcOrd="3" destOrd="0" presId="urn:microsoft.com/office/officeart/2016/7/layout/BasicLinearProcessNumbered"/>
    <dgm:cxn modelId="{C5E9A424-E19E-4216-8C85-49D57E210981}" type="presParOf" srcId="{1F7EEE7E-097B-4BB9-8122-A01422D63F94}" destId="{8B4161AC-FA7B-488B-9DA5-6992AA9C7D7A}" srcOrd="5" destOrd="0" presId="urn:microsoft.com/office/officeart/2016/7/layout/BasicLinearProcessNumbered"/>
    <dgm:cxn modelId="{0B203756-D15E-4466-9887-18E3B90E13E1}" type="presParOf" srcId="{1F7EEE7E-097B-4BB9-8122-A01422D63F94}" destId="{8C634BE0-98E2-4BC1-8141-60DA28E806D1}" srcOrd="6" destOrd="0" presId="urn:microsoft.com/office/officeart/2016/7/layout/BasicLinearProcessNumbered"/>
    <dgm:cxn modelId="{AAD4764B-A462-45B6-A336-0CA7B08C8FA3}" type="presParOf" srcId="{8C634BE0-98E2-4BC1-8141-60DA28E806D1}" destId="{F1150986-1F0F-4881-B60E-2D4F2A80D18E}" srcOrd="0" destOrd="0" presId="urn:microsoft.com/office/officeart/2016/7/layout/BasicLinearProcessNumbered"/>
    <dgm:cxn modelId="{2386FC41-2B04-40C2-BE0D-1A0A427D504C}" type="presParOf" srcId="{8C634BE0-98E2-4BC1-8141-60DA28E806D1}" destId="{38A61E74-D7F2-425C-9B8A-8C863A734AC6}" srcOrd="1" destOrd="0" presId="urn:microsoft.com/office/officeart/2016/7/layout/BasicLinearProcessNumbered"/>
    <dgm:cxn modelId="{91AA130F-C7AB-4046-8805-3B6122600FAD}" type="presParOf" srcId="{8C634BE0-98E2-4BC1-8141-60DA28E806D1}" destId="{61F29F63-8D7A-4367-9FB5-03665C64C8ED}" srcOrd="2" destOrd="0" presId="urn:microsoft.com/office/officeart/2016/7/layout/BasicLinearProcessNumbered"/>
    <dgm:cxn modelId="{76C7C5D1-F554-41E3-927D-23F30D255958}" type="presParOf" srcId="{8C634BE0-98E2-4BC1-8141-60DA28E806D1}" destId="{C487DF70-792C-4640-9C61-FF56AFDAF4CA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9EE19AB-5871-41B9-9BC0-54397D3F4F99}" type="doc">
      <dgm:prSet loTypeId="urn:microsoft.com/office/officeart/2005/8/layout/arrow5" loCatId="relationship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F6C5A084-CFCC-4D01-A935-7167669FCD40}">
      <dgm:prSet/>
      <dgm:spPr/>
      <dgm:t>
        <a:bodyPr/>
        <a:lstStyle/>
        <a:p>
          <a:r>
            <a: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VISIÓN ECONOMISTA </a:t>
          </a:r>
        </a:p>
        <a:p>
          <a:r>
            <a:rPr lang="es-MX" dirty="0"/>
            <a:t>Un país podía considerarse desarrollado en la medida que el mismo lograba un crecimiento económico sin reparar en los costos sociales de dicho crecimiento. </a:t>
          </a:r>
          <a:endParaRPr lang="en-US" dirty="0"/>
        </a:p>
      </dgm:t>
    </dgm:pt>
    <dgm:pt modelId="{6E89B3A6-6CAA-488D-9B14-918CE9600A14}" type="parTrans" cxnId="{A4700790-D6E4-43D3-87AF-CC6DE59F6363}">
      <dgm:prSet/>
      <dgm:spPr/>
      <dgm:t>
        <a:bodyPr/>
        <a:lstStyle/>
        <a:p>
          <a:endParaRPr lang="en-US"/>
        </a:p>
      </dgm:t>
    </dgm:pt>
    <dgm:pt modelId="{51189123-B438-48A0-8565-C25EC2C70D2D}" type="sibTrans" cxnId="{A4700790-D6E4-43D3-87AF-CC6DE59F6363}">
      <dgm:prSet/>
      <dgm:spPr/>
      <dgm:t>
        <a:bodyPr/>
        <a:lstStyle/>
        <a:p>
          <a:endParaRPr lang="en-US"/>
        </a:p>
      </dgm:t>
    </dgm:pt>
    <dgm:pt modelId="{0D31356D-CA8B-4EC5-B69B-0ADEFB32E16F}">
      <dgm:prSet/>
      <dgm:spPr/>
      <dgm:t>
        <a:bodyPr/>
        <a:lstStyle/>
        <a:p>
          <a:r>
            <a: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VISIÓN SOCIAL</a:t>
          </a:r>
        </a:p>
        <a:p>
          <a:r>
            <a:rPr lang="es-MX" dirty="0"/>
            <a:t>Sostiene que todo crecimiento económico representa una amenaza de las condiciones sociales. Sin embargo resulta utópico concebir el desarrollo basado únicamente en aspectos sociales o por el contrario en aspectos económicos.</a:t>
          </a:r>
          <a:endParaRPr lang="en-US" dirty="0"/>
        </a:p>
      </dgm:t>
    </dgm:pt>
    <dgm:pt modelId="{ED533F8C-D2EB-4912-A072-67B5BC89F1CD}" type="parTrans" cxnId="{D88D63C5-28D3-416E-A1C5-276BEA4E62FB}">
      <dgm:prSet/>
      <dgm:spPr/>
      <dgm:t>
        <a:bodyPr/>
        <a:lstStyle/>
        <a:p>
          <a:endParaRPr lang="en-US"/>
        </a:p>
      </dgm:t>
    </dgm:pt>
    <dgm:pt modelId="{C6F8B7DD-13C6-4B4F-9885-E67BAEBF271C}" type="sibTrans" cxnId="{D88D63C5-28D3-416E-A1C5-276BEA4E62FB}">
      <dgm:prSet/>
      <dgm:spPr/>
      <dgm:t>
        <a:bodyPr/>
        <a:lstStyle/>
        <a:p>
          <a:endParaRPr lang="en-US"/>
        </a:p>
      </dgm:t>
    </dgm:pt>
    <dgm:pt modelId="{8FE73596-2179-4B9D-9ABE-513D8B2F47AB}" type="pres">
      <dgm:prSet presAssocID="{19EE19AB-5871-41B9-9BC0-54397D3F4F9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1FD01A4-176C-42C9-A07F-BDC6660E1484}" type="pres">
      <dgm:prSet presAssocID="{F6C5A084-CFCC-4D01-A935-7167669FCD40}" presName="arrow" presStyleLbl="node1" presStyleIdx="0" presStyleCnt="2" custRadScaleRad="100051" custRadScaleInc="-81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AFE13EC-3F5C-488F-A8D4-25EF3F2AFF06}" type="pres">
      <dgm:prSet presAssocID="{0D31356D-CA8B-4EC5-B69B-0ADEFB32E16F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4700790-D6E4-43D3-87AF-CC6DE59F6363}" srcId="{19EE19AB-5871-41B9-9BC0-54397D3F4F99}" destId="{F6C5A084-CFCC-4D01-A935-7167669FCD40}" srcOrd="0" destOrd="0" parTransId="{6E89B3A6-6CAA-488D-9B14-918CE9600A14}" sibTransId="{51189123-B438-48A0-8565-C25EC2C70D2D}"/>
    <dgm:cxn modelId="{B0508BC2-FF50-4534-ABFF-3D925BC65231}" type="presOf" srcId="{0D31356D-CA8B-4EC5-B69B-0ADEFB32E16F}" destId="{EAFE13EC-3F5C-488F-A8D4-25EF3F2AFF06}" srcOrd="0" destOrd="0" presId="urn:microsoft.com/office/officeart/2005/8/layout/arrow5"/>
    <dgm:cxn modelId="{CE0956F5-1D15-4F89-BF83-1CC0DEEC0B89}" type="presOf" srcId="{F6C5A084-CFCC-4D01-A935-7167669FCD40}" destId="{A1FD01A4-176C-42C9-A07F-BDC6660E1484}" srcOrd="0" destOrd="0" presId="urn:microsoft.com/office/officeart/2005/8/layout/arrow5"/>
    <dgm:cxn modelId="{8B3C6F01-6E95-4C3C-BA92-AF05AE48CC91}" type="presOf" srcId="{19EE19AB-5871-41B9-9BC0-54397D3F4F99}" destId="{8FE73596-2179-4B9D-9ABE-513D8B2F47AB}" srcOrd="0" destOrd="0" presId="urn:microsoft.com/office/officeart/2005/8/layout/arrow5"/>
    <dgm:cxn modelId="{D88D63C5-28D3-416E-A1C5-276BEA4E62FB}" srcId="{19EE19AB-5871-41B9-9BC0-54397D3F4F99}" destId="{0D31356D-CA8B-4EC5-B69B-0ADEFB32E16F}" srcOrd="1" destOrd="0" parTransId="{ED533F8C-D2EB-4912-A072-67B5BC89F1CD}" sibTransId="{C6F8B7DD-13C6-4B4F-9885-E67BAEBF271C}"/>
    <dgm:cxn modelId="{AC4C96CB-FFA0-40D2-A27C-9BE0F6C91507}" type="presParOf" srcId="{8FE73596-2179-4B9D-9ABE-513D8B2F47AB}" destId="{A1FD01A4-176C-42C9-A07F-BDC6660E1484}" srcOrd="0" destOrd="0" presId="urn:microsoft.com/office/officeart/2005/8/layout/arrow5"/>
    <dgm:cxn modelId="{9C882E86-35A8-4AFF-9568-0665031696C5}" type="presParOf" srcId="{8FE73596-2179-4B9D-9ABE-513D8B2F47AB}" destId="{EAFE13EC-3F5C-488F-A8D4-25EF3F2AFF06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6A9E81B-191D-4FF4-B69B-D1D6069F592B}" type="doc">
      <dgm:prSet loTypeId="urn:microsoft.com/office/officeart/2009/3/layout/HorizontalOrganizationChart" loCatId="hierarchy" qsTypeId="urn:microsoft.com/office/officeart/2005/8/quickstyle/simple3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66C23B9E-9362-4431-B69B-3BB2F512F80C}">
      <dgm:prSet/>
      <dgm:spPr/>
      <dgm:t>
        <a:bodyPr/>
        <a:lstStyle/>
        <a:p>
          <a:r>
            <a:rPr lang="es-ES" dirty="0"/>
            <a:t>Los enfoques provenientes mayormente de </a:t>
          </a:r>
          <a:r>
            <a:rPr lang="es-ES" dirty="0" err="1"/>
            <a:t>España</a:t>
          </a:r>
          <a:r>
            <a:rPr lang="es-ES" dirty="0"/>
            <a:t> e Italia sobre el desarrollo local, regional o territorial, son trasladados a </a:t>
          </a:r>
          <a:r>
            <a:rPr lang="es-ES" dirty="0" err="1"/>
            <a:t>América</a:t>
          </a:r>
          <a:r>
            <a:rPr lang="es-ES" dirty="0"/>
            <a:t> Latina, con mayor o menor </a:t>
          </a:r>
          <a:r>
            <a:rPr lang="es-ES" dirty="0" err="1"/>
            <a:t>adaptación</a:t>
          </a:r>
          <a:r>
            <a:rPr lang="es-ES" dirty="0"/>
            <a:t> </a:t>
          </a:r>
          <a:r>
            <a:rPr lang="es-ES" dirty="0" err="1"/>
            <a:t>crítica</a:t>
          </a:r>
          <a:r>
            <a:rPr lang="es-ES" dirty="0"/>
            <a:t>. </a:t>
          </a:r>
          <a:endParaRPr lang="en-US" dirty="0"/>
        </a:p>
      </dgm:t>
    </dgm:pt>
    <dgm:pt modelId="{B057EA9B-824A-44D9-AB61-1371C0CCE775}" type="parTrans" cxnId="{34504454-DC22-4D95-938E-C1513996856D}">
      <dgm:prSet/>
      <dgm:spPr/>
      <dgm:t>
        <a:bodyPr/>
        <a:lstStyle/>
        <a:p>
          <a:endParaRPr lang="en-US"/>
        </a:p>
      </dgm:t>
    </dgm:pt>
    <dgm:pt modelId="{FDE36F84-8B21-4846-A556-AFCF687CDF80}" type="sibTrans" cxnId="{34504454-DC22-4D95-938E-C1513996856D}">
      <dgm:prSet/>
      <dgm:spPr/>
      <dgm:t>
        <a:bodyPr/>
        <a:lstStyle/>
        <a:p>
          <a:endParaRPr lang="en-US"/>
        </a:p>
      </dgm:t>
    </dgm:pt>
    <dgm:pt modelId="{4CC326CC-12C7-413F-9DF9-B49C3AC15594}">
      <dgm:prSet/>
      <dgm:spPr/>
      <dgm:t>
        <a:bodyPr/>
        <a:lstStyle/>
        <a:p>
          <a:r>
            <a:rPr lang="es-ES" dirty="0"/>
            <a:t>Estos remiten al rol de los gobiernos y actores locales para planificar y gestionar el desarrollo de su propio territorio </a:t>
          </a:r>
          <a:r>
            <a:rPr lang="es-ES" i="1" dirty="0"/>
            <a:t>en su complejidad (</a:t>
          </a:r>
          <a:r>
            <a:rPr lang="es-ES" dirty="0"/>
            <a:t>historia, recursos naturales y </a:t>
          </a:r>
          <a:r>
            <a:rPr lang="es-ES" dirty="0" err="1"/>
            <a:t>económicos</a:t>
          </a:r>
          <a:r>
            <a:rPr lang="es-ES" dirty="0"/>
            <a:t>, actores sociales, entre otros aspectos) </a:t>
          </a:r>
          <a:endParaRPr lang="en-US" dirty="0"/>
        </a:p>
      </dgm:t>
    </dgm:pt>
    <dgm:pt modelId="{91B28CC2-564B-41D6-9347-4E9BB93AB500}" type="parTrans" cxnId="{549A8E88-4533-4747-B200-8012982637D8}">
      <dgm:prSet/>
      <dgm:spPr/>
      <dgm:t>
        <a:bodyPr/>
        <a:lstStyle/>
        <a:p>
          <a:endParaRPr lang="en-US"/>
        </a:p>
      </dgm:t>
    </dgm:pt>
    <dgm:pt modelId="{D18348F8-BDF7-4646-B01B-78D60403220E}" type="sibTrans" cxnId="{549A8E88-4533-4747-B200-8012982637D8}">
      <dgm:prSet/>
      <dgm:spPr/>
      <dgm:t>
        <a:bodyPr/>
        <a:lstStyle/>
        <a:p>
          <a:endParaRPr lang="en-US"/>
        </a:p>
      </dgm:t>
    </dgm:pt>
    <dgm:pt modelId="{DB2DE8C3-D6C2-4776-B03F-FBFEE3505CFE}" type="pres">
      <dgm:prSet presAssocID="{96A9E81B-191D-4FF4-B69B-D1D6069F592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D8B91716-F110-4DAD-8C03-BB66C63D01DA}" type="pres">
      <dgm:prSet presAssocID="{66C23B9E-9362-4431-B69B-3BB2F512F80C}" presName="hierRoot1" presStyleCnt="0">
        <dgm:presLayoutVars>
          <dgm:hierBranch val="init"/>
        </dgm:presLayoutVars>
      </dgm:prSet>
      <dgm:spPr/>
    </dgm:pt>
    <dgm:pt modelId="{85B84F76-E16F-4219-9D6D-2F226F2607AC}" type="pres">
      <dgm:prSet presAssocID="{66C23B9E-9362-4431-B69B-3BB2F512F80C}" presName="rootComposite1" presStyleCnt="0"/>
      <dgm:spPr/>
    </dgm:pt>
    <dgm:pt modelId="{D1F21768-281D-4901-A333-E404D00F2021}" type="pres">
      <dgm:prSet presAssocID="{66C23B9E-9362-4431-B69B-3BB2F512F80C}" presName="rootText1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C8E43AB-EF5E-4744-8877-BF6B577F1A44}" type="pres">
      <dgm:prSet presAssocID="{66C23B9E-9362-4431-B69B-3BB2F512F80C}" presName="rootConnector1" presStyleLbl="node1" presStyleIdx="0" presStyleCnt="0"/>
      <dgm:spPr/>
      <dgm:t>
        <a:bodyPr/>
        <a:lstStyle/>
        <a:p>
          <a:endParaRPr lang="es-ES"/>
        </a:p>
      </dgm:t>
    </dgm:pt>
    <dgm:pt modelId="{E5935470-EC3B-424F-8315-70E589605C14}" type="pres">
      <dgm:prSet presAssocID="{66C23B9E-9362-4431-B69B-3BB2F512F80C}" presName="hierChild2" presStyleCnt="0"/>
      <dgm:spPr/>
    </dgm:pt>
    <dgm:pt modelId="{8CA19B55-3D0A-4D49-ABFD-E702D2793F78}" type="pres">
      <dgm:prSet presAssocID="{66C23B9E-9362-4431-B69B-3BB2F512F80C}" presName="hierChild3" presStyleCnt="0"/>
      <dgm:spPr/>
    </dgm:pt>
    <dgm:pt modelId="{54351E5E-0BC0-484B-9177-71BEC075620E}" type="pres">
      <dgm:prSet presAssocID="{4CC326CC-12C7-413F-9DF9-B49C3AC15594}" presName="hierRoot1" presStyleCnt="0">
        <dgm:presLayoutVars>
          <dgm:hierBranch val="init"/>
        </dgm:presLayoutVars>
      </dgm:prSet>
      <dgm:spPr/>
    </dgm:pt>
    <dgm:pt modelId="{C818CD6C-0C8C-4848-82FA-BC7D5FA3F68B}" type="pres">
      <dgm:prSet presAssocID="{4CC326CC-12C7-413F-9DF9-B49C3AC15594}" presName="rootComposite1" presStyleCnt="0"/>
      <dgm:spPr/>
    </dgm:pt>
    <dgm:pt modelId="{AE402FC7-9368-4D85-BFB5-F5D71195DE8C}" type="pres">
      <dgm:prSet presAssocID="{4CC326CC-12C7-413F-9DF9-B49C3AC15594}" presName="rootText1" presStyleLbl="node0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1C52EED-C638-491D-B24F-EC5CFFD2E077}" type="pres">
      <dgm:prSet presAssocID="{4CC326CC-12C7-413F-9DF9-B49C3AC15594}" presName="rootConnector1" presStyleLbl="node1" presStyleIdx="0" presStyleCnt="0"/>
      <dgm:spPr/>
      <dgm:t>
        <a:bodyPr/>
        <a:lstStyle/>
        <a:p>
          <a:endParaRPr lang="es-ES"/>
        </a:p>
      </dgm:t>
    </dgm:pt>
    <dgm:pt modelId="{2228D52C-09DC-47C9-BB7D-CF5AF2FD5A61}" type="pres">
      <dgm:prSet presAssocID="{4CC326CC-12C7-413F-9DF9-B49C3AC15594}" presName="hierChild2" presStyleCnt="0"/>
      <dgm:spPr/>
    </dgm:pt>
    <dgm:pt modelId="{B75FA542-CF75-40EF-A330-91AEEFDC7B4A}" type="pres">
      <dgm:prSet presAssocID="{4CC326CC-12C7-413F-9DF9-B49C3AC15594}" presName="hierChild3" presStyleCnt="0"/>
      <dgm:spPr/>
    </dgm:pt>
  </dgm:ptLst>
  <dgm:cxnLst>
    <dgm:cxn modelId="{34504454-DC22-4D95-938E-C1513996856D}" srcId="{96A9E81B-191D-4FF4-B69B-D1D6069F592B}" destId="{66C23B9E-9362-4431-B69B-3BB2F512F80C}" srcOrd="0" destOrd="0" parTransId="{B057EA9B-824A-44D9-AB61-1371C0CCE775}" sibTransId="{FDE36F84-8B21-4846-A556-AFCF687CDF80}"/>
    <dgm:cxn modelId="{1A2295A8-2D61-4A81-B431-E7A089E4E682}" type="presOf" srcId="{4CC326CC-12C7-413F-9DF9-B49C3AC15594}" destId="{61C52EED-C638-491D-B24F-EC5CFFD2E077}" srcOrd="1" destOrd="0" presId="urn:microsoft.com/office/officeart/2009/3/layout/HorizontalOrganizationChart"/>
    <dgm:cxn modelId="{39AB8308-64AD-4694-9D0A-57173958174A}" type="presOf" srcId="{66C23B9E-9362-4431-B69B-3BB2F512F80C}" destId="{D1F21768-281D-4901-A333-E404D00F2021}" srcOrd="0" destOrd="0" presId="urn:microsoft.com/office/officeart/2009/3/layout/HorizontalOrganizationChart"/>
    <dgm:cxn modelId="{81EFCCE6-639D-4B68-9E39-71BF89B97E3F}" type="presOf" srcId="{96A9E81B-191D-4FF4-B69B-D1D6069F592B}" destId="{DB2DE8C3-D6C2-4776-B03F-FBFEE3505CFE}" srcOrd="0" destOrd="0" presId="urn:microsoft.com/office/officeart/2009/3/layout/HorizontalOrganizationChart"/>
    <dgm:cxn modelId="{2C7C6E2C-DFEA-4432-8955-38EF556C4DF6}" type="presOf" srcId="{66C23B9E-9362-4431-B69B-3BB2F512F80C}" destId="{2C8E43AB-EF5E-4744-8877-BF6B577F1A44}" srcOrd="1" destOrd="0" presId="urn:microsoft.com/office/officeart/2009/3/layout/HorizontalOrganizationChart"/>
    <dgm:cxn modelId="{8C81326D-E853-4346-A34C-FF739C73437E}" type="presOf" srcId="{4CC326CC-12C7-413F-9DF9-B49C3AC15594}" destId="{AE402FC7-9368-4D85-BFB5-F5D71195DE8C}" srcOrd="0" destOrd="0" presId="urn:microsoft.com/office/officeart/2009/3/layout/HorizontalOrganizationChart"/>
    <dgm:cxn modelId="{549A8E88-4533-4747-B200-8012982637D8}" srcId="{96A9E81B-191D-4FF4-B69B-D1D6069F592B}" destId="{4CC326CC-12C7-413F-9DF9-B49C3AC15594}" srcOrd="1" destOrd="0" parTransId="{91B28CC2-564B-41D6-9347-4E9BB93AB500}" sibTransId="{D18348F8-BDF7-4646-B01B-78D60403220E}"/>
    <dgm:cxn modelId="{A980CDB9-4BD1-40CA-A560-EE332C5C1809}" type="presParOf" srcId="{DB2DE8C3-D6C2-4776-B03F-FBFEE3505CFE}" destId="{D8B91716-F110-4DAD-8C03-BB66C63D01DA}" srcOrd="0" destOrd="0" presId="urn:microsoft.com/office/officeart/2009/3/layout/HorizontalOrganizationChart"/>
    <dgm:cxn modelId="{DBF34ACE-1B72-4A5D-9495-6BDF7F8760A9}" type="presParOf" srcId="{D8B91716-F110-4DAD-8C03-BB66C63D01DA}" destId="{85B84F76-E16F-4219-9D6D-2F226F2607AC}" srcOrd="0" destOrd="0" presId="urn:microsoft.com/office/officeart/2009/3/layout/HorizontalOrganizationChart"/>
    <dgm:cxn modelId="{922C235C-B839-4A53-9ADC-4B507F5E4DF1}" type="presParOf" srcId="{85B84F76-E16F-4219-9D6D-2F226F2607AC}" destId="{D1F21768-281D-4901-A333-E404D00F2021}" srcOrd="0" destOrd="0" presId="urn:microsoft.com/office/officeart/2009/3/layout/HorizontalOrganizationChart"/>
    <dgm:cxn modelId="{B90442E7-E78A-4EE9-892F-BC97C0AD35C2}" type="presParOf" srcId="{85B84F76-E16F-4219-9D6D-2F226F2607AC}" destId="{2C8E43AB-EF5E-4744-8877-BF6B577F1A44}" srcOrd="1" destOrd="0" presId="urn:microsoft.com/office/officeart/2009/3/layout/HorizontalOrganizationChart"/>
    <dgm:cxn modelId="{58157771-AB95-418E-B00A-17EE8DFA60F4}" type="presParOf" srcId="{D8B91716-F110-4DAD-8C03-BB66C63D01DA}" destId="{E5935470-EC3B-424F-8315-70E589605C14}" srcOrd="1" destOrd="0" presId="urn:microsoft.com/office/officeart/2009/3/layout/HorizontalOrganizationChart"/>
    <dgm:cxn modelId="{ECFAF91E-20F5-4D09-B86B-B450580F7DD4}" type="presParOf" srcId="{D8B91716-F110-4DAD-8C03-BB66C63D01DA}" destId="{8CA19B55-3D0A-4D49-ABFD-E702D2793F78}" srcOrd="2" destOrd="0" presId="urn:microsoft.com/office/officeart/2009/3/layout/HorizontalOrganizationChart"/>
    <dgm:cxn modelId="{CC473DDE-C989-432B-84EA-D63BA06F0145}" type="presParOf" srcId="{DB2DE8C3-D6C2-4776-B03F-FBFEE3505CFE}" destId="{54351E5E-0BC0-484B-9177-71BEC075620E}" srcOrd="1" destOrd="0" presId="urn:microsoft.com/office/officeart/2009/3/layout/HorizontalOrganizationChart"/>
    <dgm:cxn modelId="{FFA71289-5403-4713-AEDE-E08853C28A99}" type="presParOf" srcId="{54351E5E-0BC0-484B-9177-71BEC075620E}" destId="{C818CD6C-0C8C-4848-82FA-BC7D5FA3F68B}" srcOrd="0" destOrd="0" presId="urn:microsoft.com/office/officeart/2009/3/layout/HorizontalOrganizationChart"/>
    <dgm:cxn modelId="{58D31DC6-82E1-4612-9464-16E10C80DCAE}" type="presParOf" srcId="{C818CD6C-0C8C-4848-82FA-BC7D5FA3F68B}" destId="{AE402FC7-9368-4D85-BFB5-F5D71195DE8C}" srcOrd="0" destOrd="0" presId="urn:microsoft.com/office/officeart/2009/3/layout/HorizontalOrganizationChart"/>
    <dgm:cxn modelId="{87CF1A69-6EF2-4C1B-AE89-E6A69140C59B}" type="presParOf" srcId="{C818CD6C-0C8C-4848-82FA-BC7D5FA3F68B}" destId="{61C52EED-C638-491D-B24F-EC5CFFD2E077}" srcOrd="1" destOrd="0" presId="urn:microsoft.com/office/officeart/2009/3/layout/HorizontalOrganizationChart"/>
    <dgm:cxn modelId="{AEF83DE3-FC0A-457E-8F83-11F5653EA83B}" type="presParOf" srcId="{54351E5E-0BC0-484B-9177-71BEC075620E}" destId="{2228D52C-09DC-47C9-BB7D-CF5AF2FD5A61}" srcOrd="1" destOrd="0" presId="urn:microsoft.com/office/officeart/2009/3/layout/HorizontalOrganizationChart"/>
    <dgm:cxn modelId="{A40D415B-EEE8-46B3-8869-6A97861FF243}" type="presParOf" srcId="{54351E5E-0BC0-484B-9177-71BEC075620E}" destId="{B75FA542-CF75-40EF-A330-91AEEFDC7B4A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13046C-ACA1-43F2-964F-1F7362EEB122}" type="doc">
      <dgm:prSet loTypeId="urn:microsoft.com/office/officeart/2005/8/layout/hList6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6AECD55E-3099-4D97-99D7-26BCA06B39F2}">
      <dgm:prSet phldrT="[Texto]"/>
      <dgm:spPr/>
      <dgm:t>
        <a:bodyPr/>
        <a:lstStyle/>
        <a:p>
          <a:r>
            <a:rPr lang="es-ES" dirty="0"/>
            <a:t>La </a:t>
          </a:r>
          <a:r>
            <a:rPr lang="es-ES" dirty="0" err="1"/>
            <a:t>relación</a:t>
          </a:r>
          <a:r>
            <a:rPr lang="es-ES" dirty="0"/>
            <a:t> entre lo local y lo global; </a:t>
          </a:r>
          <a:endParaRPr lang="es-MX" dirty="0"/>
        </a:p>
      </dgm:t>
    </dgm:pt>
    <dgm:pt modelId="{952F3EC4-D970-4255-8982-92B51EB70F6A}" type="parTrans" cxnId="{62A83071-1904-4155-A4D7-74D0F8BD5012}">
      <dgm:prSet/>
      <dgm:spPr/>
      <dgm:t>
        <a:bodyPr/>
        <a:lstStyle/>
        <a:p>
          <a:endParaRPr lang="es-MX"/>
        </a:p>
      </dgm:t>
    </dgm:pt>
    <dgm:pt modelId="{345812FF-97E7-41F7-ABF0-58832E38852E}" type="sibTrans" cxnId="{62A83071-1904-4155-A4D7-74D0F8BD5012}">
      <dgm:prSet/>
      <dgm:spPr/>
      <dgm:t>
        <a:bodyPr/>
        <a:lstStyle/>
        <a:p>
          <a:endParaRPr lang="es-MX"/>
        </a:p>
      </dgm:t>
    </dgm:pt>
    <dgm:pt modelId="{7EDE3FAB-868F-4AE1-9951-2B6D293501B4}">
      <dgm:prSet phldrT="[Texto]"/>
      <dgm:spPr/>
      <dgm:t>
        <a:bodyPr/>
        <a:lstStyle/>
        <a:p>
          <a:r>
            <a:rPr lang="es-ES" dirty="0"/>
            <a:t>El papel que juegan en el mismo los niveles provincial y nacional;</a:t>
          </a:r>
          <a:endParaRPr lang="es-MX" dirty="0"/>
        </a:p>
      </dgm:t>
    </dgm:pt>
    <dgm:pt modelId="{8D70E410-B4E1-42CE-A7F0-F0107CD1A616}" type="parTrans" cxnId="{FC20EF05-BF1B-4677-BAF0-29D99A4D6BB6}">
      <dgm:prSet/>
      <dgm:spPr/>
      <dgm:t>
        <a:bodyPr/>
        <a:lstStyle/>
        <a:p>
          <a:endParaRPr lang="es-MX"/>
        </a:p>
      </dgm:t>
    </dgm:pt>
    <dgm:pt modelId="{38571E45-042C-41AF-A8A4-83F7412CA895}" type="sibTrans" cxnId="{FC20EF05-BF1B-4677-BAF0-29D99A4D6BB6}">
      <dgm:prSet/>
      <dgm:spPr/>
      <dgm:t>
        <a:bodyPr/>
        <a:lstStyle/>
        <a:p>
          <a:endParaRPr lang="es-MX"/>
        </a:p>
      </dgm:t>
    </dgm:pt>
    <dgm:pt modelId="{DFCE149B-C08C-4341-B458-7979C232CE9F}">
      <dgm:prSet phldrT="[Texto]"/>
      <dgm:spPr/>
      <dgm:t>
        <a:bodyPr/>
        <a:lstStyle/>
        <a:p>
          <a:r>
            <a:rPr lang="es-ES" dirty="0"/>
            <a:t>La </a:t>
          </a:r>
          <a:r>
            <a:rPr lang="es-ES" dirty="0" err="1"/>
            <a:t>inserción</a:t>
          </a:r>
          <a:r>
            <a:rPr lang="es-ES" dirty="0"/>
            <a:t> de los procesos de desarrollo en el marco de procesos </a:t>
          </a:r>
          <a:r>
            <a:rPr lang="es-ES" dirty="0" smtClean="0"/>
            <a:t>m</a:t>
          </a:r>
          <a:r>
            <a:rPr lang="es-ES" dirty="0" smtClean="0"/>
            <a:t>á</a:t>
          </a:r>
          <a:r>
            <a:rPr lang="es-ES" dirty="0" smtClean="0"/>
            <a:t>s </a:t>
          </a:r>
          <a:r>
            <a:rPr lang="es-ES" dirty="0"/>
            <a:t>amplios a nivel regional y los proyectos nacionales;</a:t>
          </a:r>
          <a:endParaRPr lang="es-MX" dirty="0"/>
        </a:p>
      </dgm:t>
    </dgm:pt>
    <dgm:pt modelId="{1B5C2D4E-DC52-48A5-B80C-B1820987F059}" type="parTrans" cxnId="{6021F02B-105D-4361-BD43-7423F2926B8E}">
      <dgm:prSet/>
      <dgm:spPr/>
      <dgm:t>
        <a:bodyPr/>
        <a:lstStyle/>
        <a:p>
          <a:endParaRPr lang="es-MX"/>
        </a:p>
      </dgm:t>
    </dgm:pt>
    <dgm:pt modelId="{C7DA6BB5-D741-44C9-AE60-AFAF1C769BD3}" type="sibTrans" cxnId="{6021F02B-105D-4361-BD43-7423F2926B8E}">
      <dgm:prSet/>
      <dgm:spPr/>
      <dgm:t>
        <a:bodyPr/>
        <a:lstStyle/>
        <a:p>
          <a:endParaRPr lang="es-MX"/>
        </a:p>
      </dgm:t>
    </dgm:pt>
    <dgm:pt modelId="{82E5C8A4-1CCF-43FA-A302-B5D6BFFFB0C6}">
      <dgm:prSet phldrT="[Texto]"/>
      <dgm:spPr/>
      <dgm:t>
        <a:bodyPr/>
        <a:lstStyle/>
        <a:p>
          <a:r>
            <a:rPr lang="es-ES" dirty="0"/>
            <a:t>Las formas de </a:t>
          </a:r>
          <a:r>
            <a:rPr lang="es-ES" dirty="0" err="1"/>
            <a:t>participación</a:t>
          </a:r>
          <a:r>
            <a:rPr lang="es-ES" dirty="0"/>
            <a:t> y de </a:t>
          </a:r>
          <a:r>
            <a:rPr lang="es-ES" dirty="0" err="1"/>
            <a:t>gestión</a:t>
          </a:r>
          <a:r>
            <a:rPr lang="es-ES" dirty="0"/>
            <a:t> asociada entre el sector </a:t>
          </a:r>
          <a:r>
            <a:rPr lang="es-ES" dirty="0" err="1"/>
            <a:t>público</a:t>
          </a:r>
          <a:r>
            <a:rPr lang="es-ES" dirty="0"/>
            <a:t>, el sector privado y la sociedad </a:t>
          </a:r>
          <a:r>
            <a:rPr lang="es-ES" dirty="0" smtClean="0"/>
            <a:t>civil.</a:t>
          </a:r>
          <a:endParaRPr lang="es-MX" dirty="0"/>
        </a:p>
      </dgm:t>
    </dgm:pt>
    <dgm:pt modelId="{E7C0B6D9-6285-4C8D-B14E-A26C8E940F26}" type="parTrans" cxnId="{C06A1500-50F5-4C8A-B00E-490121AD72B5}">
      <dgm:prSet/>
      <dgm:spPr/>
      <dgm:t>
        <a:bodyPr/>
        <a:lstStyle/>
        <a:p>
          <a:endParaRPr lang="es-MX"/>
        </a:p>
      </dgm:t>
    </dgm:pt>
    <dgm:pt modelId="{616D0A32-1EE5-4DDD-9A14-D426874204DA}" type="sibTrans" cxnId="{C06A1500-50F5-4C8A-B00E-490121AD72B5}">
      <dgm:prSet/>
      <dgm:spPr/>
      <dgm:t>
        <a:bodyPr/>
        <a:lstStyle/>
        <a:p>
          <a:endParaRPr lang="es-MX"/>
        </a:p>
      </dgm:t>
    </dgm:pt>
    <dgm:pt modelId="{6F0436F1-A75B-43E4-8297-3F4E0306BD9E}" type="pres">
      <dgm:prSet presAssocID="{A013046C-ACA1-43F2-964F-1F7362EEB12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B23E2A1-136B-4E06-BCC8-52F6DE10A753}" type="pres">
      <dgm:prSet presAssocID="{6AECD55E-3099-4D97-99D7-26BCA06B39F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FDC9580-85D9-42AD-AEB4-EE00C9657094}" type="pres">
      <dgm:prSet presAssocID="{345812FF-97E7-41F7-ABF0-58832E38852E}" presName="sibTrans" presStyleCnt="0"/>
      <dgm:spPr/>
    </dgm:pt>
    <dgm:pt modelId="{573CF403-518E-40FD-8FA4-FA06BA9E8BA9}" type="pres">
      <dgm:prSet presAssocID="{7EDE3FAB-868F-4AE1-9951-2B6D293501B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2F84B68-EF3D-4634-B473-95FC3BD117B4}" type="pres">
      <dgm:prSet presAssocID="{38571E45-042C-41AF-A8A4-83F7412CA895}" presName="sibTrans" presStyleCnt="0"/>
      <dgm:spPr/>
    </dgm:pt>
    <dgm:pt modelId="{90D89E9A-797C-43A1-AE61-A5E9F010E5F5}" type="pres">
      <dgm:prSet presAssocID="{DFCE149B-C08C-4341-B458-7979C232CE9F}" presName="node" presStyleLbl="node1" presStyleIdx="2" presStyleCnt="4" custLinFactNeighborX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836AECA-D8E8-414C-99DE-B3DFF858370E}" type="pres">
      <dgm:prSet presAssocID="{C7DA6BB5-D741-44C9-AE60-AFAF1C769BD3}" presName="sibTrans" presStyleCnt="0"/>
      <dgm:spPr/>
    </dgm:pt>
    <dgm:pt modelId="{75013991-81AE-405A-B422-E25590D8DFC1}" type="pres">
      <dgm:prSet presAssocID="{82E5C8A4-1CCF-43FA-A302-B5D6BFFFB0C6}" presName="node" presStyleLbl="node1" presStyleIdx="3" presStyleCnt="4" custLinFactNeighborX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2A83071-1904-4155-A4D7-74D0F8BD5012}" srcId="{A013046C-ACA1-43F2-964F-1F7362EEB122}" destId="{6AECD55E-3099-4D97-99D7-26BCA06B39F2}" srcOrd="0" destOrd="0" parTransId="{952F3EC4-D970-4255-8982-92B51EB70F6A}" sibTransId="{345812FF-97E7-41F7-ABF0-58832E38852E}"/>
    <dgm:cxn modelId="{2C2C11E3-B6B9-4CDA-B025-4673F160BA1C}" type="presOf" srcId="{DFCE149B-C08C-4341-B458-7979C232CE9F}" destId="{90D89E9A-797C-43A1-AE61-A5E9F010E5F5}" srcOrd="0" destOrd="0" presId="urn:microsoft.com/office/officeart/2005/8/layout/hList6"/>
    <dgm:cxn modelId="{C06A1500-50F5-4C8A-B00E-490121AD72B5}" srcId="{A013046C-ACA1-43F2-964F-1F7362EEB122}" destId="{82E5C8A4-1CCF-43FA-A302-B5D6BFFFB0C6}" srcOrd="3" destOrd="0" parTransId="{E7C0B6D9-6285-4C8D-B14E-A26C8E940F26}" sibTransId="{616D0A32-1EE5-4DDD-9A14-D426874204DA}"/>
    <dgm:cxn modelId="{10C6FCAF-A10C-40CC-BB5B-00F8D04A6B63}" type="presOf" srcId="{82E5C8A4-1CCF-43FA-A302-B5D6BFFFB0C6}" destId="{75013991-81AE-405A-B422-E25590D8DFC1}" srcOrd="0" destOrd="0" presId="urn:microsoft.com/office/officeart/2005/8/layout/hList6"/>
    <dgm:cxn modelId="{FC20EF05-BF1B-4677-BAF0-29D99A4D6BB6}" srcId="{A013046C-ACA1-43F2-964F-1F7362EEB122}" destId="{7EDE3FAB-868F-4AE1-9951-2B6D293501B4}" srcOrd="1" destOrd="0" parTransId="{8D70E410-B4E1-42CE-A7F0-F0107CD1A616}" sibTransId="{38571E45-042C-41AF-A8A4-83F7412CA895}"/>
    <dgm:cxn modelId="{B7F7B7C8-7DBE-4F52-BE96-DD363B073317}" type="presOf" srcId="{A013046C-ACA1-43F2-964F-1F7362EEB122}" destId="{6F0436F1-A75B-43E4-8297-3F4E0306BD9E}" srcOrd="0" destOrd="0" presId="urn:microsoft.com/office/officeart/2005/8/layout/hList6"/>
    <dgm:cxn modelId="{ED7E3929-BF5D-4271-9BF8-66A107D3DFC5}" type="presOf" srcId="{7EDE3FAB-868F-4AE1-9951-2B6D293501B4}" destId="{573CF403-518E-40FD-8FA4-FA06BA9E8BA9}" srcOrd="0" destOrd="0" presId="urn:microsoft.com/office/officeart/2005/8/layout/hList6"/>
    <dgm:cxn modelId="{51122D3B-B4A5-4462-9D3D-007C503D77C0}" type="presOf" srcId="{6AECD55E-3099-4D97-99D7-26BCA06B39F2}" destId="{6B23E2A1-136B-4E06-BCC8-52F6DE10A753}" srcOrd="0" destOrd="0" presId="urn:microsoft.com/office/officeart/2005/8/layout/hList6"/>
    <dgm:cxn modelId="{6021F02B-105D-4361-BD43-7423F2926B8E}" srcId="{A013046C-ACA1-43F2-964F-1F7362EEB122}" destId="{DFCE149B-C08C-4341-B458-7979C232CE9F}" srcOrd="2" destOrd="0" parTransId="{1B5C2D4E-DC52-48A5-B80C-B1820987F059}" sibTransId="{C7DA6BB5-D741-44C9-AE60-AFAF1C769BD3}"/>
    <dgm:cxn modelId="{A0C9356D-7137-4BD6-A7EE-B3A51D45EBE1}" type="presParOf" srcId="{6F0436F1-A75B-43E4-8297-3F4E0306BD9E}" destId="{6B23E2A1-136B-4E06-BCC8-52F6DE10A753}" srcOrd="0" destOrd="0" presId="urn:microsoft.com/office/officeart/2005/8/layout/hList6"/>
    <dgm:cxn modelId="{0347FF14-D0CF-425F-8919-EF155E1B1270}" type="presParOf" srcId="{6F0436F1-A75B-43E4-8297-3F4E0306BD9E}" destId="{2FDC9580-85D9-42AD-AEB4-EE00C9657094}" srcOrd="1" destOrd="0" presId="urn:microsoft.com/office/officeart/2005/8/layout/hList6"/>
    <dgm:cxn modelId="{F140C24F-06D3-4011-BA2C-B6C1D220EFAF}" type="presParOf" srcId="{6F0436F1-A75B-43E4-8297-3F4E0306BD9E}" destId="{573CF403-518E-40FD-8FA4-FA06BA9E8BA9}" srcOrd="2" destOrd="0" presId="urn:microsoft.com/office/officeart/2005/8/layout/hList6"/>
    <dgm:cxn modelId="{29A976E3-F9A0-4739-9731-0D50F1271EF5}" type="presParOf" srcId="{6F0436F1-A75B-43E4-8297-3F4E0306BD9E}" destId="{42F84B68-EF3D-4634-B473-95FC3BD117B4}" srcOrd="3" destOrd="0" presId="urn:microsoft.com/office/officeart/2005/8/layout/hList6"/>
    <dgm:cxn modelId="{9FDA47E2-3DE3-4BDB-93E2-5E224C68C568}" type="presParOf" srcId="{6F0436F1-A75B-43E4-8297-3F4E0306BD9E}" destId="{90D89E9A-797C-43A1-AE61-A5E9F010E5F5}" srcOrd="4" destOrd="0" presId="urn:microsoft.com/office/officeart/2005/8/layout/hList6"/>
    <dgm:cxn modelId="{2C2B52CF-8414-4D5E-AC32-536086A043B4}" type="presParOf" srcId="{6F0436F1-A75B-43E4-8297-3F4E0306BD9E}" destId="{9836AECA-D8E8-414C-99DE-B3DFF858370E}" srcOrd="5" destOrd="0" presId="urn:microsoft.com/office/officeart/2005/8/layout/hList6"/>
    <dgm:cxn modelId="{06DDC9CD-497E-4ADB-8D24-270BC9477BF5}" type="presParOf" srcId="{6F0436F1-A75B-43E4-8297-3F4E0306BD9E}" destId="{75013991-81AE-405A-B422-E25590D8DFC1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F9A162F-CE63-4C01-B36E-2E4E6380CA1B}" type="doc">
      <dgm:prSet loTypeId="urn:microsoft.com/office/officeart/2008/layout/LinedList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73F7F8B7-F836-4328-B528-0957B56CC437}">
      <dgm:prSet custT="1"/>
      <dgm:spPr/>
      <dgm:t>
        <a:bodyPr/>
        <a:lstStyle/>
        <a:p>
          <a:pPr algn="just"/>
          <a:r>
            <a:rPr lang="es-MX" sz="1600" dirty="0"/>
            <a:t>“Premio Nobel de Ciencias </a:t>
          </a:r>
          <a:r>
            <a:rPr lang="es-MX" sz="1600" dirty="0" smtClean="0"/>
            <a:t>Económicas,  </a:t>
          </a:r>
          <a:r>
            <a:rPr lang="es-MX" sz="1600" dirty="0"/>
            <a:t>1998” comenta  que el objetivo  de la teoría de desarrollo es encontrar las causas de la pobreza y formular propuestas viables que la frenen o la reviertan (Arcos, 2008:25).</a:t>
          </a:r>
          <a:endParaRPr lang="en-US" sz="1600" dirty="0"/>
        </a:p>
      </dgm:t>
    </dgm:pt>
    <dgm:pt modelId="{0A18AC1D-5A9F-4C8C-94AE-E798E3CA92FC}" type="parTrans" cxnId="{0DD45B47-B763-4581-8887-36ED7C0C3C6E}">
      <dgm:prSet/>
      <dgm:spPr/>
      <dgm:t>
        <a:bodyPr/>
        <a:lstStyle/>
        <a:p>
          <a:endParaRPr lang="en-US"/>
        </a:p>
      </dgm:t>
    </dgm:pt>
    <dgm:pt modelId="{14E6136F-E954-4074-B38B-238D65A75EAE}" type="sibTrans" cxnId="{0DD45B47-B763-4581-8887-36ED7C0C3C6E}">
      <dgm:prSet/>
      <dgm:spPr/>
      <dgm:t>
        <a:bodyPr/>
        <a:lstStyle/>
        <a:p>
          <a:endParaRPr lang="en-US"/>
        </a:p>
      </dgm:t>
    </dgm:pt>
    <dgm:pt modelId="{FF3D55A4-9D8A-4FE8-A9AA-450B2A5F77BF}">
      <dgm:prSet custT="1"/>
      <dgm:spPr/>
      <dgm:t>
        <a:bodyPr/>
        <a:lstStyle/>
        <a:p>
          <a:pPr algn="just"/>
          <a:r>
            <a:rPr lang="es-MX" sz="1600" dirty="0"/>
            <a:t>Además Sen argumenta que la idea principal del desarrollo se resume en el </a:t>
          </a:r>
          <a:r>
            <a:rPr lang="es-MX" sz="1600" i="1" dirty="0"/>
            <a:t>bien</a:t>
          </a:r>
          <a:r>
            <a:rPr lang="es-MX" sz="1600" dirty="0"/>
            <a:t>- estar de las personas, la posibilidad de </a:t>
          </a:r>
          <a:r>
            <a:rPr lang="es-MX" sz="1600" i="1" dirty="0"/>
            <a:t>ser</a:t>
          </a:r>
          <a:r>
            <a:rPr lang="es-MX" sz="1600" dirty="0"/>
            <a:t> y </a:t>
          </a:r>
          <a:r>
            <a:rPr lang="es-MX" sz="1600" i="1" dirty="0"/>
            <a:t>hacer </a:t>
          </a:r>
          <a:r>
            <a:rPr lang="es-MX" sz="1600" dirty="0"/>
            <a:t>a partir del ejercicio de las libertades y de los derechos, el desarrollo de la capacidades de las personas, las realizaciones plenas de un estilo de vida y el disfrute de las oportunidades que una sociedad puede ofrecer a sus ciudadanos según el nivel de desarrollo económico y social alcanzado. </a:t>
          </a:r>
          <a:endParaRPr lang="en-US" sz="1600" dirty="0"/>
        </a:p>
      </dgm:t>
    </dgm:pt>
    <dgm:pt modelId="{C85D8AF2-F01F-427A-A52C-D0E775C9B7AA}" type="parTrans" cxnId="{5B71E41C-94FA-4C35-96B2-6ED86354CD7B}">
      <dgm:prSet/>
      <dgm:spPr/>
      <dgm:t>
        <a:bodyPr/>
        <a:lstStyle/>
        <a:p>
          <a:endParaRPr lang="en-US"/>
        </a:p>
      </dgm:t>
    </dgm:pt>
    <dgm:pt modelId="{EC8D6FA1-FB5E-4EA1-AED2-EE556752FE2F}" type="sibTrans" cxnId="{5B71E41C-94FA-4C35-96B2-6ED86354CD7B}">
      <dgm:prSet/>
      <dgm:spPr/>
      <dgm:t>
        <a:bodyPr/>
        <a:lstStyle/>
        <a:p>
          <a:endParaRPr lang="en-US"/>
        </a:p>
      </dgm:t>
    </dgm:pt>
    <dgm:pt modelId="{FEDBF4D0-EE3B-4443-9F4E-13499CE6D6A9}" type="pres">
      <dgm:prSet presAssocID="{6F9A162F-CE63-4C01-B36E-2E4E6380CA1B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27013D18-7C26-4B45-892B-22867B3465D8}" type="pres">
      <dgm:prSet presAssocID="{73F7F8B7-F836-4328-B528-0957B56CC437}" presName="thickLine" presStyleLbl="alignNode1" presStyleIdx="0" presStyleCnt="2"/>
      <dgm:spPr/>
    </dgm:pt>
    <dgm:pt modelId="{64F58582-5D15-40C8-955C-6209A567ADD5}" type="pres">
      <dgm:prSet presAssocID="{73F7F8B7-F836-4328-B528-0957B56CC437}" presName="horz1" presStyleCnt="0"/>
      <dgm:spPr/>
    </dgm:pt>
    <dgm:pt modelId="{69555322-C1D4-47CC-9232-0B58F4B4E4F7}" type="pres">
      <dgm:prSet presAssocID="{73F7F8B7-F836-4328-B528-0957B56CC437}" presName="tx1" presStyleLbl="revTx" presStyleIdx="0" presStyleCnt="2" custScaleY="132133"/>
      <dgm:spPr/>
      <dgm:t>
        <a:bodyPr/>
        <a:lstStyle/>
        <a:p>
          <a:endParaRPr lang="es-ES"/>
        </a:p>
      </dgm:t>
    </dgm:pt>
    <dgm:pt modelId="{5B3FED2F-8672-4AB5-8286-F0F69EB9A173}" type="pres">
      <dgm:prSet presAssocID="{73F7F8B7-F836-4328-B528-0957B56CC437}" presName="vert1" presStyleCnt="0"/>
      <dgm:spPr/>
    </dgm:pt>
    <dgm:pt modelId="{0248A893-917C-4B61-AC6D-F1E31E2B0618}" type="pres">
      <dgm:prSet presAssocID="{FF3D55A4-9D8A-4FE8-A9AA-450B2A5F77BF}" presName="thickLine" presStyleLbl="alignNode1" presStyleIdx="1" presStyleCnt="2"/>
      <dgm:spPr/>
    </dgm:pt>
    <dgm:pt modelId="{0AE85E7A-155E-4C07-BC59-53623AA57A72}" type="pres">
      <dgm:prSet presAssocID="{FF3D55A4-9D8A-4FE8-A9AA-450B2A5F77BF}" presName="horz1" presStyleCnt="0"/>
      <dgm:spPr/>
    </dgm:pt>
    <dgm:pt modelId="{BD62C003-38BC-4A5A-83A9-B51155F771FF}" type="pres">
      <dgm:prSet presAssocID="{FF3D55A4-9D8A-4FE8-A9AA-450B2A5F77BF}" presName="tx1" presStyleLbl="revTx" presStyleIdx="1" presStyleCnt="2"/>
      <dgm:spPr/>
      <dgm:t>
        <a:bodyPr/>
        <a:lstStyle/>
        <a:p>
          <a:endParaRPr lang="es-ES"/>
        </a:p>
      </dgm:t>
    </dgm:pt>
    <dgm:pt modelId="{D4591A06-7DF6-4487-8679-9DE665295A08}" type="pres">
      <dgm:prSet presAssocID="{FF3D55A4-9D8A-4FE8-A9AA-450B2A5F77BF}" presName="vert1" presStyleCnt="0"/>
      <dgm:spPr/>
    </dgm:pt>
  </dgm:ptLst>
  <dgm:cxnLst>
    <dgm:cxn modelId="{DF72F93A-38EA-464D-856E-8038308C708F}" type="presOf" srcId="{6F9A162F-CE63-4C01-B36E-2E4E6380CA1B}" destId="{FEDBF4D0-EE3B-4443-9F4E-13499CE6D6A9}" srcOrd="0" destOrd="0" presId="urn:microsoft.com/office/officeart/2008/layout/LinedList"/>
    <dgm:cxn modelId="{0DD45B47-B763-4581-8887-36ED7C0C3C6E}" srcId="{6F9A162F-CE63-4C01-B36E-2E4E6380CA1B}" destId="{73F7F8B7-F836-4328-B528-0957B56CC437}" srcOrd="0" destOrd="0" parTransId="{0A18AC1D-5A9F-4C8C-94AE-E798E3CA92FC}" sibTransId="{14E6136F-E954-4074-B38B-238D65A75EAE}"/>
    <dgm:cxn modelId="{DB6163E5-F7B6-4CB9-B45E-95D112AB5940}" type="presOf" srcId="{FF3D55A4-9D8A-4FE8-A9AA-450B2A5F77BF}" destId="{BD62C003-38BC-4A5A-83A9-B51155F771FF}" srcOrd="0" destOrd="0" presId="urn:microsoft.com/office/officeart/2008/layout/LinedList"/>
    <dgm:cxn modelId="{552BFA8F-0342-457E-B0E3-4C57B5656298}" type="presOf" srcId="{73F7F8B7-F836-4328-B528-0957B56CC437}" destId="{69555322-C1D4-47CC-9232-0B58F4B4E4F7}" srcOrd="0" destOrd="0" presId="urn:microsoft.com/office/officeart/2008/layout/LinedList"/>
    <dgm:cxn modelId="{5B71E41C-94FA-4C35-96B2-6ED86354CD7B}" srcId="{6F9A162F-CE63-4C01-B36E-2E4E6380CA1B}" destId="{FF3D55A4-9D8A-4FE8-A9AA-450B2A5F77BF}" srcOrd="1" destOrd="0" parTransId="{C85D8AF2-F01F-427A-A52C-D0E775C9B7AA}" sibTransId="{EC8D6FA1-FB5E-4EA1-AED2-EE556752FE2F}"/>
    <dgm:cxn modelId="{6BCB1E11-79D5-4319-A233-07EE21CB0ACB}" type="presParOf" srcId="{FEDBF4D0-EE3B-4443-9F4E-13499CE6D6A9}" destId="{27013D18-7C26-4B45-892B-22867B3465D8}" srcOrd="0" destOrd="0" presId="urn:microsoft.com/office/officeart/2008/layout/LinedList"/>
    <dgm:cxn modelId="{ACF94F19-06B8-4ACF-83F8-523141385390}" type="presParOf" srcId="{FEDBF4D0-EE3B-4443-9F4E-13499CE6D6A9}" destId="{64F58582-5D15-40C8-955C-6209A567ADD5}" srcOrd="1" destOrd="0" presId="urn:microsoft.com/office/officeart/2008/layout/LinedList"/>
    <dgm:cxn modelId="{150DC5B6-9176-4B8D-9B80-F6C18CA2E4AD}" type="presParOf" srcId="{64F58582-5D15-40C8-955C-6209A567ADD5}" destId="{69555322-C1D4-47CC-9232-0B58F4B4E4F7}" srcOrd="0" destOrd="0" presId="urn:microsoft.com/office/officeart/2008/layout/LinedList"/>
    <dgm:cxn modelId="{91E58CD1-EBD7-4964-9B4D-7D6C45997D98}" type="presParOf" srcId="{64F58582-5D15-40C8-955C-6209A567ADD5}" destId="{5B3FED2F-8672-4AB5-8286-F0F69EB9A173}" srcOrd="1" destOrd="0" presId="urn:microsoft.com/office/officeart/2008/layout/LinedList"/>
    <dgm:cxn modelId="{3C68F408-42F5-43F5-AE38-AE39BF202193}" type="presParOf" srcId="{FEDBF4D0-EE3B-4443-9F4E-13499CE6D6A9}" destId="{0248A893-917C-4B61-AC6D-F1E31E2B0618}" srcOrd="2" destOrd="0" presId="urn:microsoft.com/office/officeart/2008/layout/LinedList"/>
    <dgm:cxn modelId="{81B30A08-2852-4DE8-836D-9E05B5A81FBB}" type="presParOf" srcId="{FEDBF4D0-EE3B-4443-9F4E-13499CE6D6A9}" destId="{0AE85E7A-155E-4C07-BC59-53623AA57A72}" srcOrd="3" destOrd="0" presId="urn:microsoft.com/office/officeart/2008/layout/LinedList"/>
    <dgm:cxn modelId="{6AFF499E-AC8F-4438-BAF5-D736D5C4C456}" type="presParOf" srcId="{0AE85E7A-155E-4C07-BC59-53623AA57A72}" destId="{BD62C003-38BC-4A5A-83A9-B51155F771FF}" srcOrd="0" destOrd="0" presId="urn:microsoft.com/office/officeart/2008/layout/LinedList"/>
    <dgm:cxn modelId="{0F358C46-B9AC-478D-866E-B0B8E8371521}" type="presParOf" srcId="{0AE85E7A-155E-4C07-BC59-53623AA57A72}" destId="{D4591A06-7DF6-4487-8679-9DE665295A0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8C180A4-9A90-41CF-BCEE-F1D3DF8EB2A2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9AD7DE73-345C-4B7B-B141-D360DDDC62A2}">
      <dgm:prSet phldrT="[Texto]"/>
      <dgm:spPr/>
      <dgm:t>
        <a:bodyPr/>
        <a:lstStyle/>
        <a:p>
          <a:pPr algn="just"/>
          <a:r>
            <a:rPr lang="es-MX" b="1" dirty="0"/>
            <a:t>Económica:</a:t>
          </a:r>
          <a:r>
            <a:rPr lang="es-MX" dirty="0"/>
            <a:t> los empresarios locales usan su capacidad para organizar los factores productivos </a:t>
          </a:r>
          <a:r>
            <a:rPr lang="es-MX" dirty="0" smtClean="0"/>
            <a:t>locales, </a:t>
          </a:r>
          <a:r>
            <a:rPr lang="es-MX" dirty="0"/>
            <a:t>con niveles de productividad suficientes para ser competitivos en los mercados. </a:t>
          </a:r>
        </a:p>
      </dgm:t>
    </dgm:pt>
    <dgm:pt modelId="{B1823BCF-C3ED-4A35-A739-DF2F0CB58BDB}" type="parTrans" cxnId="{D1AB5792-46B6-4F1B-ACDC-E62CD25C47BC}">
      <dgm:prSet/>
      <dgm:spPr/>
      <dgm:t>
        <a:bodyPr/>
        <a:lstStyle/>
        <a:p>
          <a:endParaRPr lang="es-MX"/>
        </a:p>
      </dgm:t>
    </dgm:pt>
    <dgm:pt modelId="{448453DA-C359-40DF-AE07-27299B64F054}" type="sibTrans" cxnId="{D1AB5792-46B6-4F1B-ACDC-E62CD25C47BC}">
      <dgm:prSet/>
      <dgm:spPr/>
      <dgm:t>
        <a:bodyPr/>
        <a:lstStyle/>
        <a:p>
          <a:endParaRPr lang="es-MX"/>
        </a:p>
      </dgm:t>
    </dgm:pt>
    <dgm:pt modelId="{953E6A01-8D50-42E4-8CAB-EE0768540118}">
      <dgm:prSet phldrT="[Texto]"/>
      <dgm:spPr/>
      <dgm:t>
        <a:bodyPr/>
        <a:lstStyle/>
        <a:p>
          <a:pPr algn="just"/>
          <a:r>
            <a:rPr lang="es-MX" b="1" dirty="0"/>
            <a:t>Formación de recursos humanos:</a:t>
          </a:r>
          <a:r>
            <a:rPr lang="es-MX" dirty="0"/>
            <a:t> los factores educativos y de capacitación conciertan con los emprendedores locales la adecuación  de la oferta de </a:t>
          </a:r>
          <a:r>
            <a:rPr lang="es-MX" dirty="0" smtClean="0"/>
            <a:t>conocimientos, </a:t>
          </a:r>
          <a:r>
            <a:rPr lang="es-MX" dirty="0"/>
            <a:t>a los requerimientos de innovación de los perfiles educativos locales.</a:t>
          </a:r>
        </a:p>
      </dgm:t>
    </dgm:pt>
    <dgm:pt modelId="{07F11775-8D13-4F32-9BDB-48DFFE2EFD1D}" type="parTrans" cxnId="{9E6AC925-AD3A-4B2B-8A6D-402AEBC9CB44}">
      <dgm:prSet/>
      <dgm:spPr/>
      <dgm:t>
        <a:bodyPr/>
        <a:lstStyle/>
        <a:p>
          <a:endParaRPr lang="es-MX"/>
        </a:p>
      </dgm:t>
    </dgm:pt>
    <dgm:pt modelId="{54A4A2AA-28A5-429C-85E7-C043D56ECCB4}" type="sibTrans" cxnId="{9E6AC925-AD3A-4B2B-8A6D-402AEBC9CB44}">
      <dgm:prSet/>
      <dgm:spPr/>
      <dgm:t>
        <a:bodyPr/>
        <a:lstStyle/>
        <a:p>
          <a:endParaRPr lang="es-MX"/>
        </a:p>
      </dgm:t>
    </dgm:pt>
    <dgm:pt modelId="{431F096F-688D-419B-9927-D9B4A014BC00}">
      <dgm:prSet phldrT="[Texto]"/>
      <dgm:spPr/>
      <dgm:t>
        <a:bodyPr/>
        <a:lstStyle/>
        <a:p>
          <a:r>
            <a:rPr lang="es-MX" b="1" dirty="0"/>
            <a:t>Socio-cultural:</a:t>
          </a:r>
          <a:r>
            <a:rPr lang="es-MX" b="0" dirty="0"/>
            <a:t> los </a:t>
          </a:r>
          <a:r>
            <a:rPr lang="es-MX" dirty="0"/>
            <a:t>valores e instituciones locales permiten impulsar o respaldar el propio proceso de desarrollo.</a:t>
          </a:r>
        </a:p>
      </dgm:t>
    </dgm:pt>
    <dgm:pt modelId="{2B2B9538-3B4C-4AB8-AECF-F3E1B413D076}" type="parTrans" cxnId="{1081967D-2A3B-45FF-ADF9-42154748FFA3}">
      <dgm:prSet/>
      <dgm:spPr/>
      <dgm:t>
        <a:bodyPr/>
        <a:lstStyle/>
        <a:p>
          <a:endParaRPr lang="es-MX"/>
        </a:p>
      </dgm:t>
    </dgm:pt>
    <dgm:pt modelId="{926F60C2-C4E3-4582-99C2-BCB3E44DE4FD}" type="sibTrans" cxnId="{1081967D-2A3B-45FF-ADF9-42154748FFA3}">
      <dgm:prSet/>
      <dgm:spPr/>
      <dgm:t>
        <a:bodyPr/>
        <a:lstStyle/>
        <a:p>
          <a:endParaRPr lang="es-MX"/>
        </a:p>
      </dgm:t>
    </dgm:pt>
    <dgm:pt modelId="{4D78B158-DB6A-4340-B310-B7BBB9481627}" type="pres">
      <dgm:prSet presAssocID="{28C180A4-9A90-41CF-BCEE-F1D3DF8EB2A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C2365308-04E6-439B-9E50-41CAAFA164CF}" type="pres">
      <dgm:prSet presAssocID="{28C180A4-9A90-41CF-BCEE-F1D3DF8EB2A2}" presName="Name1" presStyleCnt="0"/>
      <dgm:spPr/>
    </dgm:pt>
    <dgm:pt modelId="{DC648D70-E253-433E-83EF-1F5DBFEADFCF}" type="pres">
      <dgm:prSet presAssocID="{28C180A4-9A90-41CF-BCEE-F1D3DF8EB2A2}" presName="cycle" presStyleCnt="0"/>
      <dgm:spPr/>
    </dgm:pt>
    <dgm:pt modelId="{87912138-4E21-44D2-A827-0296A6213B7B}" type="pres">
      <dgm:prSet presAssocID="{28C180A4-9A90-41CF-BCEE-F1D3DF8EB2A2}" presName="srcNode" presStyleLbl="node1" presStyleIdx="0" presStyleCnt="3"/>
      <dgm:spPr/>
    </dgm:pt>
    <dgm:pt modelId="{25139E52-084D-4CE5-B80C-7C63362EEF8E}" type="pres">
      <dgm:prSet presAssocID="{28C180A4-9A90-41CF-BCEE-F1D3DF8EB2A2}" presName="conn" presStyleLbl="parChTrans1D2" presStyleIdx="0" presStyleCnt="1"/>
      <dgm:spPr/>
      <dgm:t>
        <a:bodyPr/>
        <a:lstStyle/>
        <a:p>
          <a:endParaRPr lang="es-ES"/>
        </a:p>
      </dgm:t>
    </dgm:pt>
    <dgm:pt modelId="{719B6C0C-ADFA-4263-BAC6-B9D6BF410152}" type="pres">
      <dgm:prSet presAssocID="{28C180A4-9A90-41CF-BCEE-F1D3DF8EB2A2}" presName="extraNode" presStyleLbl="node1" presStyleIdx="0" presStyleCnt="3"/>
      <dgm:spPr/>
    </dgm:pt>
    <dgm:pt modelId="{FD51AE75-4B6B-42AB-AB1E-FD262FA32861}" type="pres">
      <dgm:prSet presAssocID="{28C180A4-9A90-41CF-BCEE-F1D3DF8EB2A2}" presName="dstNode" presStyleLbl="node1" presStyleIdx="0" presStyleCnt="3"/>
      <dgm:spPr/>
    </dgm:pt>
    <dgm:pt modelId="{80F5E0C8-7591-42E8-AF7A-CEF9E5440EF3}" type="pres">
      <dgm:prSet presAssocID="{9AD7DE73-345C-4B7B-B141-D360DDDC62A2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DA9E738-3CE1-4AD6-A9DF-2ADD51E074C5}" type="pres">
      <dgm:prSet presAssocID="{9AD7DE73-345C-4B7B-B141-D360DDDC62A2}" presName="accent_1" presStyleCnt="0"/>
      <dgm:spPr/>
    </dgm:pt>
    <dgm:pt modelId="{89189C50-7B4E-42F2-8458-EEE6AE759A93}" type="pres">
      <dgm:prSet presAssocID="{9AD7DE73-345C-4B7B-B141-D360DDDC62A2}" presName="accentRepeatNode" presStyleLbl="solidFgAcc1" presStyleIdx="0" presStyleCnt="3"/>
      <dgm:spPr>
        <a:blipFill rotWithShape="0">
          <a:blip xmlns:r="http://schemas.openxmlformats.org/officeDocument/2006/relationships" r:embed="rId1"/>
          <a:srcRect/>
          <a:stretch>
            <a:fillRect l="-28000" r="-28000"/>
          </a:stretch>
        </a:blipFill>
      </dgm:spPr>
    </dgm:pt>
    <dgm:pt modelId="{58025397-2E26-407E-BC46-B1A2143A3537}" type="pres">
      <dgm:prSet presAssocID="{953E6A01-8D50-42E4-8CAB-EE0768540118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06B6A06-2169-4359-8F03-5D0D975AEBEB}" type="pres">
      <dgm:prSet presAssocID="{953E6A01-8D50-42E4-8CAB-EE0768540118}" presName="accent_2" presStyleCnt="0"/>
      <dgm:spPr/>
    </dgm:pt>
    <dgm:pt modelId="{76E501AF-EF36-411B-9F1A-8FDB8F1FEC66}" type="pres">
      <dgm:prSet presAssocID="{953E6A01-8D50-42E4-8CAB-EE0768540118}" presName="accentRepeatNode" presStyleLbl="solidFgAcc1" presStyleIdx="1" presStyleCnt="3"/>
      <dgm:spPr>
        <a:blipFill rotWithShape="0">
          <a:blip xmlns:r="http://schemas.openxmlformats.org/officeDocument/2006/relationships" r:embed="rId2"/>
          <a:srcRect/>
          <a:stretch>
            <a:fillRect l="-21000" r="-21000"/>
          </a:stretch>
        </a:blipFill>
      </dgm:spPr>
    </dgm:pt>
    <dgm:pt modelId="{2E491191-7270-4431-8124-607505C422C2}" type="pres">
      <dgm:prSet presAssocID="{431F096F-688D-419B-9927-D9B4A014BC0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1D6139A-EC3B-42CF-9B20-EFB699D2BFB7}" type="pres">
      <dgm:prSet presAssocID="{431F096F-688D-419B-9927-D9B4A014BC00}" presName="accent_3" presStyleCnt="0"/>
      <dgm:spPr/>
    </dgm:pt>
    <dgm:pt modelId="{CD46207E-2068-45C6-9832-4BE3B2D2C834}" type="pres">
      <dgm:prSet presAssocID="{431F096F-688D-419B-9927-D9B4A014BC00}" presName="accentRepeatNode" presStyleLbl="solidFgAcc1" presStyleIdx="2" presStyleCnt="3"/>
      <dgm:spPr>
        <a:blipFill rotWithShape="0">
          <a:blip xmlns:r="http://schemas.openxmlformats.org/officeDocument/2006/relationships" r:embed="rId3"/>
          <a:srcRect/>
          <a:stretch>
            <a:fillRect/>
          </a:stretch>
        </a:blipFill>
      </dgm:spPr>
    </dgm:pt>
  </dgm:ptLst>
  <dgm:cxnLst>
    <dgm:cxn modelId="{FB264B20-9C6A-4A97-BD9F-78D22747A314}" type="presOf" srcId="{953E6A01-8D50-42E4-8CAB-EE0768540118}" destId="{58025397-2E26-407E-BC46-B1A2143A3537}" srcOrd="0" destOrd="0" presId="urn:microsoft.com/office/officeart/2008/layout/VerticalCurvedList"/>
    <dgm:cxn modelId="{22EBD364-C759-4A16-BC3E-DE0107F68770}" type="presOf" srcId="{431F096F-688D-419B-9927-D9B4A014BC00}" destId="{2E491191-7270-4431-8124-607505C422C2}" srcOrd="0" destOrd="0" presId="urn:microsoft.com/office/officeart/2008/layout/VerticalCurvedList"/>
    <dgm:cxn modelId="{0D5E5BAA-4322-4B34-8BF5-A80218218329}" type="presOf" srcId="{9AD7DE73-345C-4B7B-B141-D360DDDC62A2}" destId="{80F5E0C8-7591-42E8-AF7A-CEF9E5440EF3}" srcOrd="0" destOrd="0" presId="urn:microsoft.com/office/officeart/2008/layout/VerticalCurvedList"/>
    <dgm:cxn modelId="{C5D06581-DD0A-4790-94F3-22C60144797F}" type="presOf" srcId="{28C180A4-9A90-41CF-BCEE-F1D3DF8EB2A2}" destId="{4D78B158-DB6A-4340-B310-B7BBB9481627}" srcOrd="0" destOrd="0" presId="urn:microsoft.com/office/officeart/2008/layout/VerticalCurvedList"/>
    <dgm:cxn modelId="{D1AB5792-46B6-4F1B-ACDC-E62CD25C47BC}" srcId="{28C180A4-9A90-41CF-BCEE-F1D3DF8EB2A2}" destId="{9AD7DE73-345C-4B7B-B141-D360DDDC62A2}" srcOrd="0" destOrd="0" parTransId="{B1823BCF-C3ED-4A35-A739-DF2F0CB58BDB}" sibTransId="{448453DA-C359-40DF-AE07-27299B64F054}"/>
    <dgm:cxn modelId="{1081967D-2A3B-45FF-ADF9-42154748FFA3}" srcId="{28C180A4-9A90-41CF-BCEE-F1D3DF8EB2A2}" destId="{431F096F-688D-419B-9927-D9B4A014BC00}" srcOrd="2" destOrd="0" parTransId="{2B2B9538-3B4C-4AB8-AECF-F3E1B413D076}" sibTransId="{926F60C2-C4E3-4582-99C2-BCB3E44DE4FD}"/>
    <dgm:cxn modelId="{36995B24-EB46-487D-A270-29BD9A0DA0D6}" type="presOf" srcId="{448453DA-C359-40DF-AE07-27299B64F054}" destId="{25139E52-084D-4CE5-B80C-7C63362EEF8E}" srcOrd="0" destOrd="0" presId="urn:microsoft.com/office/officeart/2008/layout/VerticalCurvedList"/>
    <dgm:cxn modelId="{9E6AC925-AD3A-4B2B-8A6D-402AEBC9CB44}" srcId="{28C180A4-9A90-41CF-BCEE-F1D3DF8EB2A2}" destId="{953E6A01-8D50-42E4-8CAB-EE0768540118}" srcOrd="1" destOrd="0" parTransId="{07F11775-8D13-4F32-9BDB-48DFFE2EFD1D}" sibTransId="{54A4A2AA-28A5-429C-85E7-C043D56ECCB4}"/>
    <dgm:cxn modelId="{2E643FBF-E490-49BD-ADEC-30684F33FF22}" type="presParOf" srcId="{4D78B158-DB6A-4340-B310-B7BBB9481627}" destId="{C2365308-04E6-439B-9E50-41CAAFA164CF}" srcOrd="0" destOrd="0" presId="urn:microsoft.com/office/officeart/2008/layout/VerticalCurvedList"/>
    <dgm:cxn modelId="{AB785760-AB65-48E0-BA03-217503915D81}" type="presParOf" srcId="{C2365308-04E6-439B-9E50-41CAAFA164CF}" destId="{DC648D70-E253-433E-83EF-1F5DBFEADFCF}" srcOrd="0" destOrd="0" presId="urn:microsoft.com/office/officeart/2008/layout/VerticalCurvedList"/>
    <dgm:cxn modelId="{00727495-D813-4584-BA1F-779D37310EEE}" type="presParOf" srcId="{DC648D70-E253-433E-83EF-1F5DBFEADFCF}" destId="{87912138-4E21-44D2-A827-0296A6213B7B}" srcOrd="0" destOrd="0" presId="urn:microsoft.com/office/officeart/2008/layout/VerticalCurvedList"/>
    <dgm:cxn modelId="{F7F572FC-2E9D-4A05-A271-EDC25F7D7649}" type="presParOf" srcId="{DC648D70-E253-433E-83EF-1F5DBFEADFCF}" destId="{25139E52-084D-4CE5-B80C-7C63362EEF8E}" srcOrd="1" destOrd="0" presId="urn:microsoft.com/office/officeart/2008/layout/VerticalCurvedList"/>
    <dgm:cxn modelId="{AB7D2D04-8925-44C7-A6D8-B88079CFEE1C}" type="presParOf" srcId="{DC648D70-E253-433E-83EF-1F5DBFEADFCF}" destId="{719B6C0C-ADFA-4263-BAC6-B9D6BF410152}" srcOrd="2" destOrd="0" presId="urn:microsoft.com/office/officeart/2008/layout/VerticalCurvedList"/>
    <dgm:cxn modelId="{F6329802-7EC6-4F00-9A09-7C29A4589FA1}" type="presParOf" srcId="{DC648D70-E253-433E-83EF-1F5DBFEADFCF}" destId="{FD51AE75-4B6B-42AB-AB1E-FD262FA32861}" srcOrd="3" destOrd="0" presId="urn:microsoft.com/office/officeart/2008/layout/VerticalCurvedList"/>
    <dgm:cxn modelId="{1A1EC655-7095-411C-9A03-384D0B294C69}" type="presParOf" srcId="{C2365308-04E6-439B-9E50-41CAAFA164CF}" destId="{80F5E0C8-7591-42E8-AF7A-CEF9E5440EF3}" srcOrd="1" destOrd="0" presId="urn:microsoft.com/office/officeart/2008/layout/VerticalCurvedList"/>
    <dgm:cxn modelId="{16AEADA1-F243-4BD4-8D48-C5626423AA0D}" type="presParOf" srcId="{C2365308-04E6-439B-9E50-41CAAFA164CF}" destId="{EDA9E738-3CE1-4AD6-A9DF-2ADD51E074C5}" srcOrd="2" destOrd="0" presId="urn:microsoft.com/office/officeart/2008/layout/VerticalCurvedList"/>
    <dgm:cxn modelId="{E344E3EA-2F80-4BCD-A6EC-363CC11FEEBF}" type="presParOf" srcId="{EDA9E738-3CE1-4AD6-A9DF-2ADD51E074C5}" destId="{89189C50-7B4E-42F2-8458-EEE6AE759A93}" srcOrd="0" destOrd="0" presId="urn:microsoft.com/office/officeart/2008/layout/VerticalCurvedList"/>
    <dgm:cxn modelId="{4B14FBDB-3F3A-4270-B184-5218B88A8EAD}" type="presParOf" srcId="{C2365308-04E6-439B-9E50-41CAAFA164CF}" destId="{58025397-2E26-407E-BC46-B1A2143A3537}" srcOrd="3" destOrd="0" presId="urn:microsoft.com/office/officeart/2008/layout/VerticalCurvedList"/>
    <dgm:cxn modelId="{6492E517-1022-4BE0-A4EF-F158BCB29FF3}" type="presParOf" srcId="{C2365308-04E6-439B-9E50-41CAAFA164CF}" destId="{006B6A06-2169-4359-8F03-5D0D975AEBEB}" srcOrd="4" destOrd="0" presId="urn:microsoft.com/office/officeart/2008/layout/VerticalCurvedList"/>
    <dgm:cxn modelId="{9E7C6520-461B-489B-8D96-CA98F31EFC9E}" type="presParOf" srcId="{006B6A06-2169-4359-8F03-5D0D975AEBEB}" destId="{76E501AF-EF36-411B-9F1A-8FDB8F1FEC66}" srcOrd="0" destOrd="0" presId="urn:microsoft.com/office/officeart/2008/layout/VerticalCurvedList"/>
    <dgm:cxn modelId="{D8D265F7-6AAF-412F-A6DF-A674E226D111}" type="presParOf" srcId="{C2365308-04E6-439B-9E50-41CAAFA164CF}" destId="{2E491191-7270-4431-8124-607505C422C2}" srcOrd="5" destOrd="0" presId="urn:microsoft.com/office/officeart/2008/layout/VerticalCurvedList"/>
    <dgm:cxn modelId="{2192968A-3680-4647-8AAF-F705B753D85A}" type="presParOf" srcId="{C2365308-04E6-439B-9E50-41CAAFA164CF}" destId="{A1D6139A-EC3B-42CF-9B20-EFB699D2BFB7}" srcOrd="6" destOrd="0" presId="urn:microsoft.com/office/officeart/2008/layout/VerticalCurvedList"/>
    <dgm:cxn modelId="{C4FE54DE-87F2-426E-BA3D-2ADEBB12D319}" type="presParOf" srcId="{A1D6139A-EC3B-42CF-9B20-EFB699D2BFB7}" destId="{CD46207E-2068-45C6-9832-4BE3B2D2C83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EFFB083-113E-4CAA-886A-D2CFBDEF08A7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0D18958C-F59D-4E98-B3CB-39E47F60ACC9}">
      <dgm:prSet phldrT="[Texto]"/>
      <dgm:spPr/>
      <dgm:t>
        <a:bodyPr/>
        <a:lstStyle/>
        <a:p>
          <a:pPr algn="just"/>
          <a:r>
            <a:rPr lang="es-MX" b="1" dirty="0"/>
            <a:t>Político-administrativa:</a:t>
          </a:r>
          <a:r>
            <a:rPr lang="es-MX" dirty="0"/>
            <a:t> la gestión local y regional facilitan la concertación público-privada a nivel territorial y la creación de entornos innovadores favorables al desarrollo productivo y empresarial.</a:t>
          </a:r>
        </a:p>
      </dgm:t>
    </dgm:pt>
    <dgm:pt modelId="{1FA84A4E-5E92-4DE0-B818-14821E8B5BE5}" type="parTrans" cxnId="{C19D789A-BDF4-4AC4-9F6D-867978E750B5}">
      <dgm:prSet/>
      <dgm:spPr/>
      <dgm:t>
        <a:bodyPr/>
        <a:lstStyle/>
        <a:p>
          <a:endParaRPr lang="es-MX"/>
        </a:p>
      </dgm:t>
    </dgm:pt>
    <dgm:pt modelId="{03130E74-B29D-4AED-AB63-8ED0734DBD78}" type="sibTrans" cxnId="{C19D789A-BDF4-4AC4-9F6D-867978E750B5}">
      <dgm:prSet/>
      <dgm:spPr/>
      <dgm:t>
        <a:bodyPr/>
        <a:lstStyle/>
        <a:p>
          <a:endParaRPr lang="es-MX"/>
        </a:p>
      </dgm:t>
    </dgm:pt>
    <dgm:pt modelId="{88877F2A-FFD1-43B3-AC98-A64F7D7FDF7F}">
      <dgm:prSet phldrT="[Texto]"/>
      <dgm:spPr/>
      <dgm:t>
        <a:bodyPr/>
        <a:lstStyle/>
        <a:p>
          <a:pPr algn="just"/>
          <a:r>
            <a:rPr lang="es-MX" b="1" dirty="0"/>
            <a:t>Dimensión ambiental:</a:t>
          </a:r>
          <a:r>
            <a:rPr lang="es-MX" dirty="0"/>
            <a:t> incluye la atención a las características específicas potenciales y limitantes del medio natural, a fin de asegurar la sostenibilidad del medio </a:t>
          </a:r>
          <a:r>
            <a:rPr lang="es-MX" dirty="0" smtClean="0"/>
            <a:t>ambiente.</a:t>
          </a:r>
        </a:p>
        <a:p>
          <a:pPr algn="l"/>
          <a:r>
            <a:rPr lang="es-MX" dirty="0" smtClean="0"/>
            <a:t>(Alburquerque, 2002: 60) </a:t>
          </a:r>
          <a:endParaRPr lang="es-MX" dirty="0"/>
        </a:p>
      </dgm:t>
    </dgm:pt>
    <dgm:pt modelId="{EC2F6790-DB7F-44D0-B323-F339BBCC6A37}" type="parTrans" cxnId="{A82CE673-4029-4B13-B6E3-E60F5EE58E88}">
      <dgm:prSet/>
      <dgm:spPr/>
      <dgm:t>
        <a:bodyPr/>
        <a:lstStyle/>
        <a:p>
          <a:endParaRPr lang="es-MX"/>
        </a:p>
      </dgm:t>
    </dgm:pt>
    <dgm:pt modelId="{90D55F6A-91D2-4A5C-B0F5-A73AEFAA6A27}" type="sibTrans" cxnId="{A82CE673-4029-4B13-B6E3-E60F5EE58E88}">
      <dgm:prSet/>
      <dgm:spPr/>
      <dgm:t>
        <a:bodyPr/>
        <a:lstStyle/>
        <a:p>
          <a:endParaRPr lang="es-MX"/>
        </a:p>
      </dgm:t>
    </dgm:pt>
    <dgm:pt modelId="{A9C48562-A5C6-400B-A6D1-BE103D1E1E85}" type="pres">
      <dgm:prSet presAssocID="{FEFFB083-113E-4CAA-886A-D2CFBDEF08A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1A32FD45-C70B-433D-A149-3BDDFF50E1EC}" type="pres">
      <dgm:prSet presAssocID="{FEFFB083-113E-4CAA-886A-D2CFBDEF08A7}" presName="Name1" presStyleCnt="0"/>
      <dgm:spPr/>
    </dgm:pt>
    <dgm:pt modelId="{9E25AB3F-1724-4E94-9D76-4A0E76CD9D36}" type="pres">
      <dgm:prSet presAssocID="{FEFFB083-113E-4CAA-886A-D2CFBDEF08A7}" presName="cycle" presStyleCnt="0"/>
      <dgm:spPr/>
    </dgm:pt>
    <dgm:pt modelId="{E6FBD5C1-91BA-45A9-9B20-3C1162895A95}" type="pres">
      <dgm:prSet presAssocID="{FEFFB083-113E-4CAA-886A-D2CFBDEF08A7}" presName="srcNode" presStyleLbl="node1" presStyleIdx="0" presStyleCnt="2"/>
      <dgm:spPr/>
    </dgm:pt>
    <dgm:pt modelId="{D4B3FB71-5314-4C78-9644-A13693ACA2EE}" type="pres">
      <dgm:prSet presAssocID="{FEFFB083-113E-4CAA-886A-D2CFBDEF08A7}" presName="conn" presStyleLbl="parChTrans1D2" presStyleIdx="0" presStyleCnt="1"/>
      <dgm:spPr/>
      <dgm:t>
        <a:bodyPr/>
        <a:lstStyle/>
        <a:p>
          <a:endParaRPr lang="es-ES"/>
        </a:p>
      </dgm:t>
    </dgm:pt>
    <dgm:pt modelId="{FCFB80F0-1F80-45E0-8B14-F4AECE0CADA6}" type="pres">
      <dgm:prSet presAssocID="{FEFFB083-113E-4CAA-886A-D2CFBDEF08A7}" presName="extraNode" presStyleLbl="node1" presStyleIdx="0" presStyleCnt="2"/>
      <dgm:spPr/>
    </dgm:pt>
    <dgm:pt modelId="{F796243B-722C-44A8-97B3-D1497C488B05}" type="pres">
      <dgm:prSet presAssocID="{FEFFB083-113E-4CAA-886A-D2CFBDEF08A7}" presName="dstNode" presStyleLbl="node1" presStyleIdx="0" presStyleCnt="2"/>
      <dgm:spPr/>
    </dgm:pt>
    <dgm:pt modelId="{E3D66137-1797-47E2-8C82-BFFA2FD60BCF}" type="pres">
      <dgm:prSet presAssocID="{0D18958C-F59D-4E98-B3CB-39E47F60ACC9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59B3702-3A6B-439A-BE7A-E41ECFC7E4DA}" type="pres">
      <dgm:prSet presAssocID="{0D18958C-F59D-4E98-B3CB-39E47F60ACC9}" presName="accent_1" presStyleCnt="0"/>
      <dgm:spPr/>
    </dgm:pt>
    <dgm:pt modelId="{4D77BF2E-79BE-4364-B7CD-1D597AF74675}" type="pres">
      <dgm:prSet presAssocID="{0D18958C-F59D-4E98-B3CB-39E47F60ACC9}" presName="accentRepeatNode" presStyleLbl="solidFgAcc1" presStyleIdx="0" presStyleCnt="2"/>
      <dgm:spPr>
        <a:blipFill rotWithShape="0">
          <a:blip xmlns:r="http://schemas.openxmlformats.org/officeDocument/2006/relationships" r:embed="rId1"/>
          <a:srcRect/>
          <a:stretch>
            <a:fillRect l="-30000" r="-30000"/>
          </a:stretch>
        </a:blipFill>
      </dgm:spPr>
    </dgm:pt>
    <dgm:pt modelId="{382DBA0C-9BEC-4BA2-8CA6-7716F73882F2}" type="pres">
      <dgm:prSet presAssocID="{88877F2A-FFD1-43B3-AC98-A64F7D7FDF7F}" presName="text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153A9C6-C31B-40A9-852D-2350FA5831EA}" type="pres">
      <dgm:prSet presAssocID="{88877F2A-FFD1-43B3-AC98-A64F7D7FDF7F}" presName="accent_2" presStyleCnt="0"/>
      <dgm:spPr/>
    </dgm:pt>
    <dgm:pt modelId="{4EF68B34-9B86-48CE-BB8F-31FE0DFDD628}" type="pres">
      <dgm:prSet presAssocID="{88877F2A-FFD1-43B3-AC98-A64F7D7FDF7F}" presName="accentRepeatNode" presStyleLbl="solidFgAcc1" presStyleIdx="1" presStyleCnt="2"/>
      <dgm:spPr>
        <a:blipFill rotWithShape="0">
          <a:blip xmlns:r="http://schemas.openxmlformats.org/officeDocument/2006/relationships" r:embed="rId2"/>
          <a:srcRect/>
          <a:stretch>
            <a:fillRect t="-3000" b="-3000"/>
          </a:stretch>
        </a:blipFill>
      </dgm:spPr>
    </dgm:pt>
  </dgm:ptLst>
  <dgm:cxnLst>
    <dgm:cxn modelId="{C19D789A-BDF4-4AC4-9F6D-867978E750B5}" srcId="{FEFFB083-113E-4CAA-886A-D2CFBDEF08A7}" destId="{0D18958C-F59D-4E98-B3CB-39E47F60ACC9}" srcOrd="0" destOrd="0" parTransId="{1FA84A4E-5E92-4DE0-B818-14821E8B5BE5}" sibTransId="{03130E74-B29D-4AED-AB63-8ED0734DBD78}"/>
    <dgm:cxn modelId="{2EA9AE6A-2FD9-4489-81F3-5B05A0853523}" type="presOf" srcId="{03130E74-B29D-4AED-AB63-8ED0734DBD78}" destId="{D4B3FB71-5314-4C78-9644-A13693ACA2EE}" srcOrd="0" destOrd="0" presId="urn:microsoft.com/office/officeart/2008/layout/VerticalCurvedList"/>
    <dgm:cxn modelId="{A82CE673-4029-4B13-B6E3-E60F5EE58E88}" srcId="{FEFFB083-113E-4CAA-886A-D2CFBDEF08A7}" destId="{88877F2A-FFD1-43B3-AC98-A64F7D7FDF7F}" srcOrd="1" destOrd="0" parTransId="{EC2F6790-DB7F-44D0-B323-F339BBCC6A37}" sibTransId="{90D55F6A-91D2-4A5C-B0F5-A73AEFAA6A27}"/>
    <dgm:cxn modelId="{1AD39181-8A05-43FA-B021-B378098AB8DF}" type="presOf" srcId="{88877F2A-FFD1-43B3-AC98-A64F7D7FDF7F}" destId="{382DBA0C-9BEC-4BA2-8CA6-7716F73882F2}" srcOrd="0" destOrd="0" presId="urn:microsoft.com/office/officeart/2008/layout/VerticalCurvedList"/>
    <dgm:cxn modelId="{22CE2E42-5121-4293-BED5-9FBDA2D655D6}" type="presOf" srcId="{FEFFB083-113E-4CAA-886A-D2CFBDEF08A7}" destId="{A9C48562-A5C6-400B-A6D1-BE103D1E1E85}" srcOrd="0" destOrd="0" presId="urn:microsoft.com/office/officeart/2008/layout/VerticalCurvedList"/>
    <dgm:cxn modelId="{CB44A4EC-A3BD-479C-B07E-34FB512F4EF8}" type="presOf" srcId="{0D18958C-F59D-4E98-B3CB-39E47F60ACC9}" destId="{E3D66137-1797-47E2-8C82-BFFA2FD60BCF}" srcOrd="0" destOrd="0" presId="urn:microsoft.com/office/officeart/2008/layout/VerticalCurvedList"/>
    <dgm:cxn modelId="{65724C74-C0CA-44DA-BCBF-EE82508ADA36}" type="presParOf" srcId="{A9C48562-A5C6-400B-A6D1-BE103D1E1E85}" destId="{1A32FD45-C70B-433D-A149-3BDDFF50E1EC}" srcOrd="0" destOrd="0" presId="urn:microsoft.com/office/officeart/2008/layout/VerticalCurvedList"/>
    <dgm:cxn modelId="{2E2A5FA7-C773-4D80-BDE8-BF9FBC6B5422}" type="presParOf" srcId="{1A32FD45-C70B-433D-A149-3BDDFF50E1EC}" destId="{9E25AB3F-1724-4E94-9D76-4A0E76CD9D36}" srcOrd="0" destOrd="0" presId="urn:microsoft.com/office/officeart/2008/layout/VerticalCurvedList"/>
    <dgm:cxn modelId="{BFD9CAA0-5A25-44E0-AA3B-977F93A14307}" type="presParOf" srcId="{9E25AB3F-1724-4E94-9D76-4A0E76CD9D36}" destId="{E6FBD5C1-91BA-45A9-9B20-3C1162895A95}" srcOrd="0" destOrd="0" presId="urn:microsoft.com/office/officeart/2008/layout/VerticalCurvedList"/>
    <dgm:cxn modelId="{7FACDFA1-1A74-4DF0-8B11-F16C2C54C6E5}" type="presParOf" srcId="{9E25AB3F-1724-4E94-9D76-4A0E76CD9D36}" destId="{D4B3FB71-5314-4C78-9644-A13693ACA2EE}" srcOrd="1" destOrd="0" presId="urn:microsoft.com/office/officeart/2008/layout/VerticalCurvedList"/>
    <dgm:cxn modelId="{F64F885F-7960-4D8D-9A01-9E78668955DF}" type="presParOf" srcId="{9E25AB3F-1724-4E94-9D76-4A0E76CD9D36}" destId="{FCFB80F0-1F80-45E0-8B14-F4AECE0CADA6}" srcOrd="2" destOrd="0" presId="urn:microsoft.com/office/officeart/2008/layout/VerticalCurvedList"/>
    <dgm:cxn modelId="{3FE63707-6424-4291-B99F-70CEF85BB225}" type="presParOf" srcId="{9E25AB3F-1724-4E94-9D76-4A0E76CD9D36}" destId="{F796243B-722C-44A8-97B3-D1497C488B05}" srcOrd="3" destOrd="0" presId="urn:microsoft.com/office/officeart/2008/layout/VerticalCurvedList"/>
    <dgm:cxn modelId="{1DC24199-101C-4C2D-891C-3B6AE49E00B4}" type="presParOf" srcId="{1A32FD45-C70B-433D-A149-3BDDFF50E1EC}" destId="{E3D66137-1797-47E2-8C82-BFFA2FD60BCF}" srcOrd="1" destOrd="0" presId="urn:microsoft.com/office/officeart/2008/layout/VerticalCurvedList"/>
    <dgm:cxn modelId="{68E37C7C-8079-4E23-B0A5-57A8D6B80329}" type="presParOf" srcId="{1A32FD45-C70B-433D-A149-3BDDFF50E1EC}" destId="{959B3702-3A6B-439A-BE7A-E41ECFC7E4DA}" srcOrd="2" destOrd="0" presId="urn:microsoft.com/office/officeart/2008/layout/VerticalCurvedList"/>
    <dgm:cxn modelId="{7EAFA7DD-42B8-49A3-9627-34CFA33A8F84}" type="presParOf" srcId="{959B3702-3A6B-439A-BE7A-E41ECFC7E4DA}" destId="{4D77BF2E-79BE-4364-B7CD-1D597AF74675}" srcOrd="0" destOrd="0" presId="urn:microsoft.com/office/officeart/2008/layout/VerticalCurvedList"/>
    <dgm:cxn modelId="{AE7AE302-9477-45F1-8E7C-908DB211F278}" type="presParOf" srcId="{1A32FD45-C70B-433D-A149-3BDDFF50E1EC}" destId="{382DBA0C-9BEC-4BA2-8CA6-7716F73882F2}" srcOrd="3" destOrd="0" presId="urn:microsoft.com/office/officeart/2008/layout/VerticalCurvedList"/>
    <dgm:cxn modelId="{59A1DB6F-FF62-4F82-B418-8CB23761DCA7}" type="presParOf" srcId="{1A32FD45-C70B-433D-A149-3BDDFF50E1EC}" destId="{C153A9C6-C31B-40A9-852D-2350FA5831EA}" srcOrd="4" destOrd="0" presId="urn:microsoft.com/office/officeart/2008/layout/VerticalCurvedList"/>
    <dgm:cxn modelId="{A5FCC3D2-E4B5-4A6E-878A-943A79F5CF54}" type="presParOf" srcId="{C153A9C6-C31B-40A9-852D-2350FA5831EA}" destId="{4EF68B34-9B86-48CE-BB8F-31FE0DFDD62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EB0C888-59F2-48E8-9768-1A11C57743C5}" type="doc">
      <dgm:prSet loTypeId="urn:microsoft.com/office/officeart/2005/8/layout/process4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C7D4E48F-BD50-44EE-9856-7BE47823AF5B}">
      <dgm:prSet/>
      <dgm:spPr/>
      <dgm:t>
        <a:bodyPr/>
        <a:lstStyle/>
        <a:p>
          <a:r>
            <a:rPr lang="es-MX" dirty="0"/>
            <a:t>Las personas y el territorio que conforma el ámbito rural</a:t>
          </a:r>
          <a:endParaRPr lang="en-US" dirty="0"/>
        </a:p>
      </dgm:t>
    </dgm:pt>
    <dgm:pt modelId="{D7C8E951-A395-4C71-87DA-227BF1381381}" type="parTrans" cxnId="{6908AF7F-C4BA-427A-904C-8DA4C9BB9507}">
      <dgm:prSet/>
      <dgm:spPr/>
      <dgm:t>
        <a:bodyPr/>
        <a:lstStyle/>
        <a:p>
          <a:endParaRPr lang="en-US"/>
        </a:p>
      </dgm:t>
    </dgm:pt>
    <dgm:pt modelId="{ADEDCEA2-FE72-4AFD-AE63-330965B05249}" type="sibTrans" cxnId="{6908AF7F-C4BA-427A-904C-8DA4C9BB9507}">
      <dgm:prSet/>
      <dgm:spPr/>
      <dgm:t>
        <a:bodyPr/>
        <a:lstStyle/>
        <a:p>
          <a:endParaRPr lang="en-US"/>
        </a:p>
      </dgm:t>
    </dgm:pt>
    <dgm:pt modelId="{887E6746-1A58-46AD-BBFE-67B34A7B9ADC}">
      <dgm:prSet/>
      <dgm:spPr/>
      <dgm:t>
        <a:bodyPr/>
        <a:lstStyle/>
        <a:p>
          <a:r>
            <a:rPr lang="es-MX"/>
            <a:t>Poseen una dinámica social que debe ser combinada</a:t>
          </a:r>
          <a:endParaRPr lang="en-US"/>
        </a:p>
      </dgm:t>
    </dgm:pt>
    <dgm:pt modelId="{9B161DEE-1E05-4E1C-83A6-E4CC947CCA76}" type="parTrans" cxnId="{0B4EB1C2-0535-450F-BE04-74453E950C34}">
      <dgm:prSet/>
      <dgm:spPr/>
      <dgm:t>
        <a:bodyPr/>
        <a:lstStyle/>
        <a:p>
          <a:endParaRPr lang="en-US"/>
        </a:p>
      </dgm:t>
    </dgm:pt>
    <dgm:pt modelId="{27F7313F-EBDD-4D05-9BC1-0228A2B83FB3}" type="sibTrans" cxnId="{0B4EB1C2-0535-450F-BE04-74453E950C34}">
      <dgm:prSet/>
      <dgm:spPr/>
      <dgm:t>
        <a:bodyPr/>
        <a:lstStyle/>
        <a:p>
          <a:endParaRPr lang="en-US"/>
        </a:p>
      </dgm:t>
    </dgm:pt>
    <dgm:pt modelId="{F4EF2C4F-07B8-4BF7-B515-49A67D5F941E}">
      <dgm:prSet/>
      <dgm:spPr/>
      <dgm:t>
        <a:bodyPr/>
        <a:lstStyle/>
        <a:p>
          <a:r>
            <a:rPr lang="es-MX" dirty="0"/>
            <a:t>Mediante el desarrollo (modernización</a:t>
          </a:r>
          <a:r>
            <a:rPr lang="es-MX" dirty="0" smtClean="0"/>
            <a:t>)</a:t>
          </a:r>
        </a:p>
        <a:p>
          <a:r>
            <a:rPr lang="es-MX" dirty="0" smtClean="0"/>
            <a:t>(Herrera, 2013)</a:t>
          </a:r>
          <a:endParaRPr lang="en-US" dirty="0"/>
        </a:p>
      </dgm:t>
    </dgm:pt>
    <dgm:pt modelId="{2E7695AB-F4CF-45B9-A926-CB10B7267FD0}" type="parTrans" cxnId="{62382859-3B5D-4FE3-98A8-EEFE4D243D54}">
      <dgm:prSet/>
      <dgm:spPr/>
      <dgm:t>
        <a:bodyPr/>
        <a:lstStyle/>
        <a:p>
          <a:endParaRPr lang="en-US"/>
        </a:p>
      </dgm:t>
    </dgm:pt>
    <dgm:pt modelId="{063DDF98-C1D1-451F-9B29-7D5423DF5B3C}" type="sibTrans" cxnId="{62382859-3B5D-4FE3-98A8-EEFE4D243D54}">
      <dgm:prSet/>
      <dgm:spPr/>
      <dgm:t>
        <a:bodyPr/>
        <a:lstStyle/>
        <a:p>
          <a:endParaRPr lang="en-US"/>
        </a:p>
      </dgm:t>
    </dgm:pt>
    <dgm:pt modelId="{2F6DE32C-0601-40F9-884D-6F1E26A536CB}" type="pres">
      <dgm:prSet presAssocID="{EEB0C888-59F2-48E8-9768-1A11C57743C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3C71C63-F40C-43B0-9835-B434BBA05991}" type="pres">
      <dgm:prSet presAssocID="{F4EF2C4F-07B8-4BF7-B515-49A67D5F941E}" presName="boxAndChildren" presStyleCnt="0"/>
      <dgm:spPr/>
    </dgm:pt>
    <dgm:pt modelId="{2A3A4847-BCDA-4D81-A230-F7E9FD9A3A87}" type="pres">
      <dgm:prSet presAssocID="{F4EF2C4F-07B8-4BF7-B515-49A67D5F941E}" presName="parentTextBox" presStyleLbl="node1" presStyleIdx="0" presStyleCnt="3"/>
      <dgm:spPr/>
      <dgm:t>
        <a:bodyPr/>
        <a:lstStyle/>
        <a:p>
          <a:endParaRPr lang="es-ES"/>
        </a:p>
      </dgm:t>
    </dgm:pt>
    <dgm:pt modelId="{E5F76B44-A26F-4157-A4ED-C2A4D03B64A1}" type="pres">
      <dgm:prSet presAssocID="{27F7313F-EBDD-4D05-9BC1-0228A2B83FB3}" presName="sp" presStyleCnt="0"/>
      <dgm:spPr/>
    </dgm:pt>
    <dgm:pt modelId="{0DC23E74-8B74-4A22-8E46-EE75371314F0}" type="pres">
      <dgm:prSet presAssocID="{887E6746-1A58-46AD-BBFE-67B34A7B9ADC}" presName="arrowAndChildren" presStyleCnt="0"/>
      <dgm:spPr/>
    </dgm:pt>
    <dgm:pt modelId="{B040909A-6292-45B8-BB64-2990F626284D}" type="pres">
      <dgm:prSet presAssocID="{887E6746-1A58-46AD-BBFE-67B34A7B9ADC}" presName="parentTextArrow" presStyleLbl="node1" presStyleIdx="1" presStyleCnt="3"/>
      <dgm:spPr/>
      <dgm:t>
        <a:bodyPr/>
        <a:lstStyle/>
        <a:p>
          <a:endParaRPr lang="es-ES"/>
        </a:p>
      </dgm:t>
    </dgm:pt>
    <dgm:pt modelId="{6AE900FD-7F0C-42F4-8056-99645A28FEEC}" type="pres">
      <dgm:prSet presAssocID="{ADEDCEA2-FE72-4AFD-AE63-330965B05249}" presName="sp" presStyleCnt="0"/>
      <dgm:spPr/>
    </dgm:pt>
    <dgm:pt modelId="{6BD04758-43D4-4024-8CEA-F4AC0FB96028}" type="pres">
      <dgm:prSet presAssocID="{C7D4E48F-BD50-44EE-9856-7BE47823AF5B}" presName="arrowAndChildren" presStyleCnt="0"/>
      <dgm:spPr/>
    </dgm:pt>
    <dgm:pt modelId="{EA078E59-E80B-4782-81A9-4B8D612F8D3D}" type="pres">
      <dgm:prSet presAssocID="{C7D4E48F-BD50-44EE-9856-7BE47823AF5B}" presName="parentTextArrow" presStyleLbl="node1" presStyleIdx="2" presStyleCnt="3"/>
      <dgm:spPr/>
      <dgm:t>
        <a:bodyPr/>
        <a:lstStyle/>
        <a:p>
          <a:endParaRPr lang="es-ES"/>
        </a:p>
      </dgm:t>
    </dgm:pt>
  </dgm:ptLst>
  <dgm:cxnLst>
    <dgm:cxn modelId="{6908AF7F-C4BA-427A-904C-8DA4C9BB9507}" srcId="{EEB0C888-59F2-48E8-9768-1A11C57743C5}" destId="{C7D4E48F-BD50-44EE-9856-7BE47823AF5B}" srcOrd="0" destOrd="0" parTransId="{D7C8E951-A395-4C71-87DA-227BF1381381}" sibTransId="{ADEDCEA2-FE72-4AFD-AE63-330965B05249}"/>
    <dgm:cxn modelId="{62382859-3B5D-4FE3-98A8-EEFE4D243D54}" srcId="{EEB0C888-59F2-48E8-9768-1A11C57743C5}" destId="{F4EF2C4F-07B8-4BF7-B515-49A67D5F941E}" srcOrd="2" destOrd="0" parTransId="{2E7695AB-F4CF-45B9-A926-CB10B7267FD0}" sibTransId="{063DDF98-C1D1-451F-9B29-7D5423DF5B3C}"/>
    <dgm:cxn modelId="{0B4EB1C2-0535-450F-BE04-74453E950C34}" srcId="{EEB0C888-59F2-48E8-9768-1A11C57743C5}" destId="{887E6746-1A58-46AD-BBFE-67B34A7B9ADC}" srcOrd="1" destOrd="0" parTransId="{9B161DEE-1E05-4E1C-83A6-E4CC947CCA76}" sibTransId="{27F7313F-EBDD-4D05-9BC1-0228A2B83FB3}"/>
    <dgm:cxn modelId="{AA9D5D01-D5DB-463A-9143-F3A07F159742}" type="presOf" srcId="{C7D4E48F-BD50-44EE-9856-7BE47823AF5B}" destId="{EA078E59-E80B-4782-81A9-4B8D612F8D3D}" srcOrd="0" destOrd="0" presId="urn:microsoft.com/office/officeart/2005/8/layout/process4"/>
    <dgm:cxn modelId="{FEB4F84F-648D-4C23-939B-0EEC00B2E839}" type="presOf" srcId="{EEB0C888-59F2-48E8-9768-1A11C57743C5}" destId="{2F6DE32C-0601-40F9-884D-6F1E26A536CB}" srcOrd="0" destOrd="0" presId="urn:microsoft.com/office/officeart/2005/8/layout/process4"/>
    <dgm:cxn modelId="{79E07023-C84B-4405-91B3-CE41FB0E5F6F}" type="presOf" srcId="{887E6746-1A58-46AD-BBFE-67B34A7B9ADC}" destId="{B040909A-6292-45B8-BB64-2990F626284D}" srcOrd="0" destOrd="0" presId="urn:microsoft.com/office/officeart/2005/8/layout/process4"/>
    <dgm:cxn modelId="{E4BBFF25-BDE8-4F50-BCF7-EC9D5402B75A}" type="presOf" srcId="{F4EF2C4F-07B8-4BF7-B515-49A67D5F941E}" destId="{2A3A4847-BCDA-4D81-A230-F7E9FD9A3A87}" srcOrd="0" destOrd="0" presId="urn:microsoft.com/office/officeart/2005/8/layout/process4"/>
    <dgm:cxn modelId="{756E145C-567A-4135-839A-227CC1D1FA7F}" type="presParOf" srcId="{2F6DE32C-0601-40F9-884D-6F1E26A536CB}" destId="{73C71C63-F40C-43B0-9835-B434BBA05991}" srcOrd="0" destOrd="0" presId="urn:microsoft.com/office/officeart/2005/8/layout/process4"/>
    <dgm:cxn modelId="{3967B8DD-8D19-44E4-BE10-D3159C3C6328}" type="presParOf" srcId="{73C71C63-F40C-43B0-9835-B434BBA05991}" destId="{2A3A4847-BCDA-4D81-A230-F7E9FD9A3A87}" srcOrd="0" destOrd="0" presId="urn:microsoft.com/office/officeart/2005/8/layout/process4"/>
    <dgm:cxn modelId="{C294C9DE-E4B2-4372-AFCB-F9AB9F469D2A}" type="presParOf" srcId="{2F6DE32C-0601-40F9-884D-6F1E26A536CB}" destId="{E5F76B44-A26F-4157-A4ED-C2A4D03B64A1}" srcOrd="1" destOrd="0" presId="urn:microsoft.com/office/officeart/2005/8/layout/process4"/>
    <dgm:cxn modelId="{317F8DEE-360F-4500-98CE-A5CB4DDEFF35}" type="presParOf" srcId="{2F6DE32C-0601-40F9-884D-6F1E26A536CB}" destId="{0DC23E74-8B74-4A22-8E46-EE75371314F0}" srcOrd="2" destOrd="0" presId="urn:microsoft.com/office/officeart/2005/8/layout/process4"/>
    <dgm:cxn modelId="{D0753C45-CFB9-49B0-9CE3-0AD99C9C683C}" type="presParOf" srcId="{0DC23E74-8B74-4A22-8E46-EE75371314F0}" destId="{B040909A-6292-45B8-BB64-2990F626284D}" srcOrd="0" destOrd="0" presId="urn:microsoft.com/office/officeart/2005/8/layout/process4"/>
    <dgm:cxn modelId="{E823D87F-5694-4B4C-BB60-117AB955750B}" type="presParOf" srcId="{2F6DE32C-0601-40F9-884D-6F1E26A536CB}" destId="{6AE900FD-7F0C-42F4-8056-99645A28FEEC}" srcOrd="3" destOrd="0" presId="urn:microsoft.com/office/officeart/2005/8/layout/process4"/>
    <dgm:cxn modelId="{7EFCE208-10FC-43A7-8EE0-719E17153CE6}" type="presParOf" srcId="{2F6DE32C-0601-40F9-884D-6F1E26A536CB}" destId="{6BD04758-43D4-4024-8CEA-F4AC0FB96028}" srcOrd="4" destOrd="0" presId="urn:microsoft.com/office/officeart/2005/8/layout/process4"/>
    <dgm:cxn modelId="{DBB4C65E-6251-4F35-B069-F3AE038F4768}" type="presParOf" srcId="{6BD04758-43D4-4024-8CEA-F4AC0FB96028}" destId="{EA078E59-E80B-4782-81A9-4B8D612F8D3D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5B8E858-BDA3-4F89-BF24-587CB4DB924A}" type="doc">
      <dgm:prSet loTypeId="urn:microsoft.com/office/officeart/2005/8/layout/cycle2" loCatId="cycle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93A63CAB-552B-407D-A062-6B892C00CA1F}">
      <dgm:prSet/>
      <dgm:spPr/>
      <dgm:t>
        <a:bodyPr/>
        <a:lstStyle/>
        <a:p>
          <a:r>
            <a:rPr lang="es-MX" dirty="0"/>
            <a:t>Avanzar hacia un estado de perfección abierto al fututo</a:t>
          </a:r>
          <a:endParaRPr lang="en-US" dirty="0"/>
        </a:p>
      </dgm:t>
    </dgm:pt>
    <dgm:pt modelId="{05D7B9E7-4BFF-4739-B959-7B406B016489}" type="parTrans" cxnId="{D65EEC13-7CCD-419A-8B1A-580A70CD8667}">
      <dgm:prSet/>
      <dgm:spPr/>
      <dgm:t>
        <a:bodyPr/>
        <a:lstStyle/>
        <a:p>
          <a:endParaRPr lang="en-US"/>
        </a:p>
      </dgm:t>
    </dgm:pt>
    <dgm:pt modelId="{CE1A07B2-F55D-47B3-894A-CD29C6A3FC2F}" type="sibTrans" cxnId="{D65EEC13-7CCD-419A-8B1A-580A70CD8667}">
      <dgm:prSet/>
      <dgm:spPr/>
      <dgm:t>
        <a:bodyPr/>
        <a:lstStyle/>
        <a:p>
          <a:endParaRPr lang="en-US"/>
        </a:p>
      </dgm:t>
    </dgm:pt>
    <dgm:pt modelId="{E4932693-18F4-43A7-A6C9-2CBDD9A04E63}">
      <dgm:prSet/>
      <dgm:spPr/>
      <dgm:t>
        <a:bodyPr/>
        <a:lstStyle/>
        <a:p>
          <a:r>
            <a:rPr lang="es-MX"/>
            <a:t>Quitando aquello que considera atrasado</a:t>
          </a:r>
          <a:endParaRPr lang="en-US"/>
        </a:p>
      </dgm:t>
    </dgm:pt>
    <dgm:pt modelId="{405F32FB-5EE1-47BF-9633-EF6F557DDBAB}" type="parTrans" cxnId="{7D5AFBDA-D33A-47F9-8D3D-73FAE699EE27}">
      <dgm:prSet/>
      <dgm:spPr/>
      <dgm:t>
        <a:bodyPr/>
        <a:lstStyle/>
        <a:p>
          <a:endParaRPr lang="en-US"/>
        </a:p>
      </dgm:t>
    </dgm:pt>
    <dgm:pt modelId="{3B811A36-8221-4EFE-9C88-F74A4DF541EB}" type="sibTrans" cxnId="{7D5AFBDA-D33A-47F9-8D3D-73FAE699EE27}">
      <dgm:prSet/>
      <dgm:spPr/>
      <dgm:t>
        <a:bodyPr/>
        <a:lstStyle/>
        <a:p>
          <a:endParaRPr lang="en-US"/>
        </a:p>
      </dgm:t>
    </dgm:pt>
    <dgm:pt modelId="{32317C9E-A404-40AB-A98C-8ABD2CD99FE0}" type="pres">
      <dgm:prSet presAssocID="{C5B8E858-BDA3-4F89-BF24-587CB4DB924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483DFE3-4A80-4233-954B-7FEB5DC78F3B}" type="pres">
      <dgm:prSet presAssocID="{93A63CAB-552B-407D-A062-6B892C00CA1F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D6E0779-E0BB-48C6-B968-F7D0A66CE669}" type="pres">
      <dgm:prSet presAssocID="{CE1A07B2-F55D-47B3-894A-CD29C6A3FC2F}" presName="sibTrans" presStyleLbl="sibTrans2D1" presStyleIdx="0" presStyleCnt="2"/>
      <dgm:spPr/>
      <dgm:t>
        <a:bodyPr/>
        <a:lstStyle/>
        <a:p>
          <a:endParaRPr lang="es-ES"/>
        </a:p>
      </dgm:t>
    </dgm:pt>
    <dgm:pt modelId="{601B91F6-6470-4134-A686-0E902CB2012A}" type="pres">
      <dgm:prSet presAssocID="{CE1A07B2-F55D-47B3-894A-CD29C6A3FC2F}" presName="connectorText" presStyleLbl="sibTrans2D1" presStyleIdx="0" presStyleCnt="2"/>
      <dgm:spPr/>
      <dgm:t>
        <a:bodyPr/>
        <a:lstStyle/>
        <a:p>
          <a:endParaRPr lang="es-ES"/>
        </a:p>
      </dgm:t>
    </dgm:pt>
    <dgm:pt modelId="{1D8F913F-902F-43B8-9875-48480B71C56E}" type="pres">
      <dgm:prSet presAssocID="{E4932693-18F4-43A7-A6C9-2CBDD9A04E6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868330D-F373-487B-81C3-8B186405D24F}" type="pres">
      <dgm:prSet presAssocID="{3B811A36-8221-4EFE-9C88-F74A4DF541EB}" presName="sibTrans" presStyleLbl="sibTrans2D1" presStyleIdx="1" presStyleCnt="2"/>
      <dgm:spPr/>
      <dgm:t>
        <a:bodyPr/>
        <a:lstStyle/>
        <a:p>
          <a:endParaRPr lang="es-ES"/>
        </a:p>
      </dgm:t>
    </dgm:pt>
    <dgm:pt modelId="{C5398950-EA5C-40CE-BDC0-42D6A655D11E}" type="pres">
      <dgm:prSet presAssocID="{3B811A36-8221-4EFE-9C88-F74A4DF541EB}" presName="connectorText" presStyleLbl="sibTrans2D1" presStyleIdx="1" presStyleCnt="2"/>
      <dgm:spPr/>
      <dgm:t>
        <a:bodyPr/>
        <a:lstStyle/>
        <a:p>
          <a:endParaRPr lang="es-ES"/>
        </a:p>
      </dgm:t>
    </dgm:pt>
  </dgm:ptLst>
  <dgm:cxnLst>
    <dgm:cxn modelId="{7D5AFBDA-D33A-47F9-8D3D-73FAE699EE27}" srcId="{C5B8E858-BDA3-4F89-BF24-587CB4DB924A}" destId="{E4932693-18F4-43A7-A6C9-2CBDD9A04E63}" srcOrd="1" destOrd="0" parTransId="{405F32FB-5EE1-47BF-9633-EF6F557DDBAB}" sibTransId="{3B811A36-8221-4EFE-9C88-F74A4DF541EB}"/>
    <dgm:cxn modelId="{A1103328-030B-473B-A02A-FBF391BC844F}" type="presOf" srcId="{CE1A07B2-F55D-47B3-894A-CD29C6A3FC2F}" destId="{4D6E0779-E0BB-48C6-B968-F7D0A66CE669}" srcOrd="0" destOrd="0" presId="urn:microsoft.com/office/officeart/2005/8/layout/cycle2"/>
    <dgm:cxn modelId="{E301B6BD-D104-41DE-A41C-FA272498E3D8}" type="presOf" srcId="{93A63CAB-552B-407D-A062-6B892C00CA1F}" destId="{A483DFE3-4A80-4233-954B-7FEB5DC78F3B}" srcOrd="0" destOrd="0" presId="urn:microsoft.com/office/officeart/2005/8/layout/cycle2"/>
    <dgm:cxn modelId="{D65EEC13-7CCD-419A-8B1A-580A70CD8667}" srcId="{C5B8E858-BDA3-4F89-BF24-587CB4DB924A}" destId="{93A63CAB-552B-407D-A062-6B892C00CA1F}" srcOrd="0" destOrd="0" parTransId="{05D7B9E7-4BFF-4739-B959-7B406B016489}" sibTransId="{CE1A07B2-F55D-47B3-894A-CD29C6A3FC2F}"/>
    <dgm:cxn modelId="{4079963C-3FCA-44E6-B786-679B845FFBC3}" type="presOf" srcId="{C5B8E858-BDA3-4F89-BF24-587CB4DB924A}" destId="{32317C9E-A404-40AB-A98C-8ABD2CD99FE0}" srcOrd="0" destOrd="0" presId="urn:microsoft.com/office/officeart/2005/8/layout/cycle2"/>
    <dgm:cxn modelId="{96224F2C-0F33-42FF-8C49-0F05B125BF87}" type="presOf" srcId="{3B811A36-8221-4EFE-9C88-F74A4DF541EB}" destId="{C5398950-EA5C-40CE-BDC0-42D6A655D11E}" srcOrd="1" destOrd="0" presId="urn:microsoft.com/office/officeart/2005/8/layout/cycle2"/>
    <dgm:cxn modelId="{F10A7933-78D2-4630-8D9C-3AACBE7BCDBE}" type="presOf" srcId="{CE1A07B2-F55D-47B3-894A-CD29C6A3FC2F}" destId="{601B91F6-6470-4134-A686-0E902CB2012A}" srcOrd="1" destOrd="0" presId="urn:microsoft.com/office/officeart/2005/8/layout/cycle2"/>
    <dgm:cxn modelId="{2A52DA15-50E2-4F85-96FB-C5A71461A43B}" type="presOf" srcId="{E4932693-18F4-43A7-A6C9-2CBDD9A04E63}" destId="{1D8F913F-902F-43B8-9875-48480B71C56E}" srcOrd="0" destOrd="0" presId="urn:microsoft.com/office/officeart/2005/8/layout/cycle2"/>
    <dgm:cxn modelId="{9575D2D7-A1C6-4ADC-A50A-35B49B47CB3C}" type="presOf" srcId="{3B811A36-8221-4EFE-9C88-F74A4DF541EB}" destId="{7868330D-F373-487B-81C3-8B186405D24F}" srcOrd="0" destOrd="0" presId="urn:microsoft.com/office/officeart/2005/8/layout/cycle2"/>
    <dgm:cxn modelId="{CBC7A753-5200-44F1-8739-EF4B7E1BEE7D}" type="presParOf" srcId="{32317C9E-A404-40AB-A98C-8ABD2CD99FE0}" destId="{A483DFE3-4A80-4233-954B-7FEB5DC78F3B}" srcOrd="0" destOrd="0" presId="urn:microsoft.com/office/officeart/2005/8/layout/cycle2"/>
    <dgm:cxn modelId="{F08622BB-3F66-48B6-8E3B-975C0DC08B61}" type="presParOf" srcId="{32317C9E-A404-40AB-A98C-8ABD2CD99FE0}" destId="{4D6E0779-E0BB-48C6-B968-F7D0A66CE669}" srcOrd="1" destOrd="0" presId="urn:microsoft.com/office/officeart/2005/8/layout/cycle2"/>
    <dgm:cxn modelId="{54F83AD9-10DB-4442-96A1-A1E0B7EE57F7}" type="presParOf" srcId="{4D6E0779-E0BB-48C6-B968-F7D0A66CE669}" destId="{601B91F6-6470-4134-A686-0E902CB2012A}" srcOrd="0" destOrd="0" presId="urn:microsoft.com/office/officeart/2005/8/layout/cycle2"/>
    <dgm:cxn modelId="{BB44270F-67BA-4ECE-A132-AE65AD0C023E}" type="presParOf" srcId="{32317C9E-A404-40AB-A98C-8ABD2CD99FE0}" destId="{1D8F913F-902F-43B8-9875-48480B71C56E}" srcOrd="2" destOrd="0" presId="urn:microsoft.com/office/officeart/2005/8/layout/cycle2"/>
    <dgm:cxn modelId="{CB69B494-F480-4B93-A018-46A80F6411E6}" type="presParOf" srcId="{32317C9E-A404-40AB-A98C-8ABD2CD99FE0}" destId="{7868330D-F373-487B-81C3-8B186405D24F}" srcOrd="3" destOrd="0" presId="urn:microsoft.com/office/officeart/2005/8/layout/cycle2"/>
    <dgm:cxn modelId="{11EBDC50-F871-4256-BDFA-673EAD1F38AF}" type="presParOf" srcId="{7868330D-F373-487B-81C3-8B186405D24F}" destId="{C5398950-EA5C-40CE-BDC0-42D6A655D11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20751B-C672-413D-8A44-02F85E57B59A}">
      <dsp:nvSpPr>
        <dsp:cNvPr id="0" name=""/>
        <dsp:cNvSpPr/>
      </dsp:nvSpPr>
      <dsp:spPr>
        <a:xfrm>
          <a:off x="0" y="84827"/>
          <a:ext cx="6122736" cy="6122736"/>
        </a:xfrm>
        <a:prstGeom prst="diamond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2802B32-72DB-41CB-A143-4CA688AEB86C}">
      <dsp:nvSpPr>
        <dsp:cNvPr id="0" name=""/>
        <dsp:cNvSpPr/>
      </dsp:nvSpPr>
      <dsp:spPr>
        <a:xfrm>
          <a:off x="581660" y="666487"/>
          <a:ext cx="2387867" cy="238786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/>
            <a:t>Se encuentra en un proceso de reestructura. </a:t>
          </a:r>
          <a:endParaRPr lang="en-US" sz="1400" kern="1200" dirty="0"/>
        </a:p>
      </dsp:txBody>
      <dsp:txXfrm>
        <a:off x="698226" y="783053"/>
        <a:ext cx="2154735" cy="2154735"/>
      </dsp:txXfrm>
    </dsp:sp>
    <dsp:sp modelId="{263CC32A-2F33-40D4-BCC6-3F9201DF048A}">
      <dsp:nvSpPr>
        <dsp:cNvPr id="0" name=""/>
        <dsp:cNvSpPr/>
      </dsp:nvSpPr>
      <dsp:spPr>
        <a:xfrm>
          <a:off x="3153209" y="666487"/>
          <a:ext cx="2387867" cy="2387867"/>
        </a:xfrm>
        <a:prstGeom prst="roundRect">
          <a:avLst/>
        </a:prstGeom>
        <a:gradFill rotWithShape="0">
          <a:gsLst>
            <a:gs pos="0">
              <a:schemeClr val="accent5">
                <a:hueOff val="-279955"/>
                <a:satOff val="15216"/>
                <a:lumOff val="-2811"/>
                <a:alphaOff val="0"/>
                <a:tint val="96000"/>
                <a:lumMod val="102000"/>
              </a:schemeClr>
            </a:gs>
            <a:gs pos="100000">
              <a:schemeClr val="accent5">
                <a:hueOff val="-279955"/>
                <a:satOff val="15216"/>
                <a:lumOff val="-2811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/>
            <a:t>Luego de la Segunda Guerra Mundial y la fragmentación del mapa político, se planteó la necesidad de reconstruir o recomponer el orden mundial quebrantado. </a:t>
          </a:r>
          <a:endParaRPr lang="en-US" sz="1400" kern="1200" dirty="0"/>
        </a:p>
      </dsp:txBody>
      <dsp:txXfrm>
        <a:off x="3269775" y="783053"/>
        <a:ext cx="2154735" cy="2154735"/>
      </dsp:txXfrm>
    </dsp:sp>
    <dsp:sp modelId="{66A20AEB-863D-4D25-A6DC-D9A8C20C5111}">
      <dsp:nvSpPr>
        <dsp:cNvPr id="0" name=""/>
        <dsp:cNvSpPr/>
      </dsp:nvSpPr>
      <dsp:spPr>
        <a:xfrm>
          <a:off x="581660" y="3238037"/>
          <a:ext cx="2387867" cy="2387867"/>
        </a:xfrm>
        <a:prstGeom prst="roundRect">
          <a:avLst/>
        </a:prstGeom>
        <a:gradFill rotWithShape="0">
          <a:gsLst>
            <a:gs pos="0">
              <a:schemeClr val="accent5">
                <a:hueOff val="-559910"/>
                <a:satOff val="30431"/>
                <a:lumOff val="-5621"/>
                <a:alphaOff val="0"/>
                <a:tint val="96000"/>
                <a:lumMod val="102000"/>
              </a:schemeClr>
            </a:gs>
            <a:gs pos="100000">
              <a:schemeClr val="accent5">
                <a:hueOff val="-559910"/>
                <a:satOff val="30431"/>
                <a:lumOff val="-5621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/>
            <a:t>Esta situación originó la existencia de dos modelos de reconstrucción: el occidental o capitalista y el oriental o socialista. </a:t>
          </a:r>
          <a:endParaRPr lang="en-US" sz="1400" kern="1200"/>
        </a:p>
      </dsp:txBody>
      <dsp:txXfrm>
        <a:off x="698226" y="3354603"/>
        <a:ext cx="2154735" cy="2154735"/>
      </dsp:txXfrm>
    </dsp:sp>
    <dsp:sp modelId="{1B5D8C47-943C-4A9D-9E5F-EA060B534C1D}">
      <dsp:nvSpPr>
        <dsp:cNvPr id="0" name=""/>
        <dsp:cNvSpPr/>
      </dsp:nvSpPr>
      <dsp:spPr>
        <a:xfrm>
          <a:off x="3153209" y="3238037"/>
          <a:ext cx="2387867" cy="2387867"/>
        </a:xfrm>
        <a:prstGeom prst="roundRect">
          <a:avLst/>
        </a:prstGeom>
        <a:gradFill rotWithShape="0">
          <a:gsLst>
            <a:gs pos="0">
              <a:schemeClr val="accent5">
                <a:hueOff val="-839865"/>
                <a:satOff val="45647"/>
                <a:lumOff val="-8432"/>
                <a:alphaOff val="0"/>
                <a:tint val="96000"/>
                <a:lumMod val="102000"/>
              </a:schemeClr>
            </a:gs>
            <a:gs pos="100000">
              <a:schemeClr val="accent5">
                <a:hueOff val="-839865"/>
                <a:satOff val="45647"/>
                <a:lumOff val="-8432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/>
            <a:t>Sin embargo, estos dos órdenes no lograron albergar a la totalidad de la humanidad; muchos países quedaron excluidos de estas dos clasificaciones, formando una zona marginal dentro del sistema mundial a la que se denominó Tercer Mundo. </a:t>
          </a:r>
          <a:endParaRPr lang="en-US" sz="1400" kern="1200" dirty="0"/>
        </a:p>
      </dsp:txBody>
      <dsp:txXfrm>
        <a:off x="3269775" y="3354603"/>
        <a:ext cx="2154735" cy="215473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233601-7F1F-4A42-95C0-FF1FD10D9AD1}">
      <dsp:nvSpPr>
        <dsp:cNvPr id="0" name=""/>
        <dsp:cNvSpPr/>
      </dsp:nvSpPr>
      <dsp:spPr>
        <a:xfrm>
          <a:off x="492848" y="1825"/>
          <a:ext cx="5244822" cy="476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b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/>
            <a:t>Inicio…</a:t>
          </a:r>
        </a:p>
      </dsp:txBody>
      <dsp:txXfrm>
        <a:off x="492848" y="1825"/>
        <a:ext cx="5244822" cy="476802"/>
      </dsp:txXfrm>
    </dsp:sp>
    <dsp:sp modelId="{566D0F9C-F773-4F41-A10D-974A58A6E52F}">
      <dsp:nvSpPr>
        <dsp:cNvPr id="0" name=""/>
        <dsp:cNvSpPr/>
      </dsp:nvSpPr>
      <dsp:spPr>
        <a:xfrm>
          <a:off x="492848" y="478627"/>
          <a:ext cx="1227288" cy="97126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E00F11-FA90-40C7-9D5B-54746953C383}">
      <dsp:nvSpPr>
        <dsp:cNvPr id="0" name=""/>
        <dsp:cNvSpPr/>
      </dsp:nvSpPr>
      <dsp:spPr>
        <a:xfrm>
          <a:off x="1230037" y="478627"/>
          <a:ext cx="1227288" cy="97126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3F4EE1-4B8A-42CE-ABD0-970529D9F495}">
      <dsp:nvSpPr>
        <dsp:cNvPr id="0" name=""/>
        <dsp:cNvSpPr/>
      </dsp:nvSpPr>
      <dsp:spPr>
        <a:xfrm>
          <a:off x="1967808" y="478627"/>
          <a:ext cx="1227288" cy="97126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6AA598-CCB7-471F-8C24-C89B9671361F}">
      <dsp:nvSpPr>
        <dsp:cNvPr id="0" name=""/>
        <dsp:cNvSpPr/>
      </dsp:nvSpPr>
      <dsp:spPr>
        <a:xfrm>
          <a:off x="2704997" y="478627"/>
          <a:ext cx="1227288" cy="97126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EB4921-18EC-42A3-A758-9EA3ECACE506}">
      <dsp:nvSpPr>
        <dsp:cNvPr id="0" name=""/>
        <dsp:cNvSpPr/>
      </dsp:nvSpPr>
      <dsp:spPr>
        <a:xfrm>
          <a:off x="3442769" y="478627"/>
          <a:ext cx="1227288" cy="97126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05D246-046F-479C-A5B9-10DB3653CEA0}">
      <dsp:nvSpPr>
        <dsp:cNvPr id="0" name=""/>
        <dsp:cNvSpPr/>
      </dsp:nvSpPr>
      <dsp:spPr>
        <a:xfrm>
          <a:off x="4179958" y="478627"/>
          <a:ext cx="1227288" cy="97126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253B87-E960-4412-A36B-F2597AA139BE}">
      <dsp:nvSpPr>
        <dsp:cNvPr id="0" name=""/>
        <dsp:cNvSpPr/>
      </dsp:nvSpPr>
      <dsp:spPr>
        <a:xfrm>
          <a:off x="4917730" y="478627"/>
          <a:ext cx="1227288" cy="97126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2F5A1F-EED6-44FA-8026-A3BC8C443A7F}">
      <dsp:nvSpPr>
        <dsp:cNvPr id="0" name=""/>
        <dsp:cNvSpPr/>
      </dsp:nvSpPr>
      <dsp:spPr>
        <a:xfrm>
          <a:off x="492848" y="575754"/>
          <a:ext cx="5313005" cy="77701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Con </a:t>
          </a:r>
          <a:r>
            <a:rPr lang="es-MX" sz="1800" kern="1200" dirty="0"/>
            <a:t>el descubrimiento de semillas híbridas de trigo  de alto rendimiento.</a:t>
          </a:r>
        </a:p>
      </dsp:txBody>
      <dsp:txXfrm>
        <a:off x="492848" y="575754"/>
        <a:ext cx="5313005" cy="777010"/>
      </dsp:txXfrm>
    </dsp:sp>
    <dsp:sp modelId="{8F06B323-42DE-4325-81A2-220372C040AF}">
      <dsp:nvSpPr>
        <dsp:cNvPr id="0" name=""/>
        <dsp:cNvSpPr/>
      </dsp:nvSpPr>
      <dsp:spPr>
        <a:xfrm>
          <a:off x="492848" y="1529011"/>
          <a:ext cx="5244822" cy="476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b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/>
            <a:t>Surge en…</a:t>
          </a:r>
        </a:p>
      </dsp:txBody>
      <dsp:txXfrm>
        <a:off x="492848" y="1529011"/>
        <a:ext cx="5244822" cy="476802"/>
      </dsp:txXfrm>
    </dsp:sp>
    <dsp:sp modelId="{9AE3A7C4-3B82-4978-BD11-502B907016DE}">
      <dsp:nvSpPr>
        <dsp:cNvPr id="0" name=""/>
        <dsp:cNvSpPr/>
      </dsp:nvSpPr>
      <dsp:spPr>
        <a:xfrm>
          <a:off x="492848" y="2005813"/>
          <a:ext cx="1227288" cy="97126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A8597D-73BF-4E9E-AED9-C63CDBEBFDE8}">
      <dsp:nvSpPr>
        <dsp:cNvPr id="0" name=""/>
        <dsp:cNvSpPr/>
      </dsp:nvSpPr>
      <dsp:spPr>
        <a:xfrm>
          <a:off x="1230037" y="2005813"/>
          <a:ext cx="1227288" cy="97126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E98555-5A89-451E-BAD0-8E7F36BECEB2}">
      <dsp:nvSpPr>
        <dsp:cNvPr id="0" name=""/>
        <dsp:cNvSpPr/>
      </dsp:nvSpPr>
      <dsp:spPr>
        <a:xfrm>
          <a:off x="1967808" y="2005813"/>
          <a:ext cx="1227288" cy="97126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23138E-5357-4509-AF04-B6A12C50B0D1}">
      <dsp:nvSpPr>
        <dsp:cNvPr id="0" name=""/>
        <dsp:cNvSpPr/>
      </dsp:nvSpPr>
      <dsp:spPr>
        <a:xfrm>
          <a:off x="2704997" y="2005813"/>
          <a:ext cx="1227288" cy="97126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EC9FB2-4855-4A84-8F07-917556D6F706}">
      <dsp:nvSpPr>
        <dsp:cNvPr id="0" name=""/>
        <dsp:cNvSpPr/>
      </dsp:nvSpPr>
      <dsp:spPr>
        <a:xfrm>
          <a:off x="3442769" y="2005813"/>
          <a:ext cx="1227288" cy="97126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DBE27D-BFE4-4BF8-85E7-B0D4310E3895}">
      <dsp:nvSpPr>
        <dsp:cNvPr id="0" name=""/>
        <dsp:cNvSpPr/>
      </dsp:nvSpPr>
      <dsp:spPr>
        <a:xfrm>
          <a:off x="4179958" y="2005813"/>
          <a:ext cx="1227288" cy="97126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5497B2-2AD2-48EB-AD36-C48548EC595B}">
      <dsp:nvSpPr>
        <dsp:cNvPr id="0" name=""/>
        <dsp:cNvSpPr/>
      </dsp:nvSpPr>
      <dsp:spPr>
        <a:xfrm>
          <a:off x="4917730" y="2005813"/>
          <a:ext cx="1227288" cy="97126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EAE41B-6DF4-41EC-87D2-BAECC86DDBD2}">
      <dsp:nvSpPr>
        <dsp:cNvPr id="0" name=""/>
        <dsp:cNvSpPr/>
      </dsp:nvSpPr>
      <dsp:spPr>
        <a:xfrm>
          <a:off x="492848" y="2102940"/>
          <a:ext cx="5313005" cy="77701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U.S.A </a:t>
          </a:r>
          <a:r>
            <a:rPr lang="es-MX" sz="1800" kern="1200" dirty="0"/>
            <a:t>por la fundación Rockefeller para extender los conocimientos de los centros de estudio agropecuario. </a:t>
          </a:r>
        </a:p>
      </dsp:txBody>
      <dsp:txXfrm>
        <a:off x="492848" y="2102940"/>
        <a:ext cx="5313005" cy="777010"/>
      </dsp:txXfrm>
    </dsp:sp>
    <dsp:sp modelId="{93B7EBE0-9D6A-4B3C-A3C3-F4D54E464037}">
      <dsp:nvSpPr>
        <dsp:cNvPr id="0" name=""/>
        <dsp:cNvSpPr/>
      </dsp:nvSpPr>
      <dsp:spPr>
        <a:xfrm>
          <a:off x="492848" y="3056197"/>
          <a:ext cx="5244822" cy="476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b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/>
            <a:t>Construyó…</a:t>
          </a:r>
        </a:p>
      </dsp:txBody>
      <dsp:txXfrm>
        <a:off x="492848" y="3056197"/>
        <a:ext cx="5244822" cy="476802"/>
      </dsp:txXfrm>
    </dsp:sp>
    <dsp:sp modelId="{FE4E8546-A167-4EF0-BA32-AC6CDFD64AFE}">
      <dsp:nvSpPr>
        <dsp:cNvPr id="0" name=""/>
        <dsp:cNvSpPr/>
      </dsp:nvSpPr>
      <dsp:spPr>
        <a:xfrm>
          <a:off x="492848" y="3532999"/>
          <a:ext cx="1227288" cy="97126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61C765-DA61-4E9B-9BAD-FA26CDA148A3}">
      <dsp:nvSpPr>
        <dsp:cNvPr id="0" name=""/>
        <dsp:cNvSpPr/>
      </dsp:nvSpPr>
      <dsp:spPr>
        <a:xfrm>
          <a:off x="1230037" y="3532999"/>
          <a:ext cx="1227288" cy="97126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952B5F-4C51-40B2-85F3-1A1B4E1962E4}">
      <dsp:nvSpPr>
        <dsp:cNvPr id="0" name=""/>
        <dsp:cNvSpPr/>
      </dsp:nvSpPr>
      <dsp:spPr>
        <a:xfrm>
          <a:off x="1967808" y="3532999"/>
          <a:ext cx="1227288" cy="97126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66C47F-2B42-42B1-9475-3F05BF71A10F}">
      <dsp:nvSpPr>
        <dsp:cNvPr id="0" name=""/>
        <dsp:cNvSpPr/>
      </dsp:nvSpPr>
      <dsp:spPr>
        <a:xfrm>
          <a:off x="2704997" y="3532999"/>
          <a:ext cx="1227288" cy="97126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A74324-5E2E-4CAA-83C5-EB42E175FF81}">
      <dsp:nvSpPr>
        <dsp:cNvPr id="0" name=""/>
        <dsp:cNvSpPr/>
      </dsp:nvSpPr>
      <dsp:spPr>
        <a:xfrm>
          <a:off x="3442769" y="3532999"/>
          <a:ext cx="1227288" cy="97126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D92D5-CDCF-44A5-B3BB-39CF7F5601FC}">
      <dsp:nvSpPr>
        <dsp:cNvPr id="0" name=""/>
        <dsp:cNvSpPr/>
      </dsp:nvSpPr>
      <dsp:spPr>
        <a:xfrm>
          <a:off x="4179958" y="3532999"/>
          <a:ext cx="1227288" cy="97126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E91623-1EDC-4102-B9D5-4268E6129F4E}">
      <dsp:nvSpPr>
        <dsp:cNvPr id="0" name=""/>
        <dsp:cNvSpPr/>
      </dsp:nvSpPr>
      <dsp:spPr>
        <a:xfrm>
          <a:off x="4917730" y="3532999"/>
          <a:ext cx="1227288" cy="97126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47B0CC-74D5-4C71-8BE1-A6465E3EEEBF}">
      <dsp:nvSpPr>
        <dsp:cNvPr id="0" name=""/>
        <dsp:cNvSpPr/>
      </dsp:nvSpPr>
      <dsp:spPr>
        <a:xfrm>
          <a:off x="492848" y="3630126"/>
          <a:ext cx="5313005" cy="77701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Un </a:t>
          </a:r>
          <a:r>
            <a:rPr lang="es-MX" sz="1800" kern="1200" dirty="0"/>
            <a:t>tipo de desarrollo rural centrado en la tecnología e incremento de los rendimientos de producción.</a:t>
          </a:r>
        </a:p>
      </dsp:txBody>
      <dsp:txXfrm>
        <a:off x="492848" y="3630126"/>
        <a:ext cx="5313005" cy="77701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FCB9E0-5D7A-40EF-98D5-367ECAED79AC}">
      <dsp:nvSpPr>
        <dsp:cNvPr id="0" name=""/>
        <dsp:cNvSpPr/>
      </dsp:nvSpPr>
      <dsp:spPr>
        <a:xfrm>
          <a:off x="2096068" y="1455508"/>
          <a:ext cx="45168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51683" y="45720"/>
              </a:lnTo>
            </a:path>
          </a:pathLst>
        </a:custGeom>
        <a:noFill/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309852" y="1498816"/>
        <a:ext cx="24114" cy="4822"/>
      </dsp:txXfrm>
    </dsp:sp>
    <dsp:sp modelId="{D3EC4CCF-0535-4CED-834C-3DFE034C646E}">
      <dsp:nvSpPr>
        <dsp:cNvPr id="0" name=""/>
        <dsp:cNvSpPr/>
      </dsp:nvSpPr>
      <dsp:spPr>
        <a:xfrm>
          <a:off x="982" y="872162"/>
          <a:ext cx="2096885" cy="125813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749" tIns="107853" rIns="102749" bIns="10785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/>
            <a:t>Desarrolla 3 premisas</a:t>
          </a:r>
          <a:endParaRPr lang="en-US" sz="1500" kern="1200"/>
        </a:p>
      </dsp:txBody>
      <dsp:txXfrm>
        <a:off x="982" y="872162"/>
        <a:ext cx="2096885" cy="1258131"/>
      </dsp:txXfrm>
    </dsp:sp>
    <dsp:sp modelId="{2605ABB4-ADC8-4416-BC63-3B003B679F18}">
      <dsp:nvSpPr>
        <dsp:cNvPr id="0" name=""/>
        <dsp:cNvSpPr/>
      </dsp:nvSpPr>
      <dsp:spPr>
        <a:xfrm>
          <a:off x="1049425" y="2128494"/>
          <a:ext cx="2579169" cy="451683"/>
        </a:xfrm>
        <a:custGeom>
          <a:avLst/>
          <a:gdLst/>
          <a:ahLst/>
          <a:cxnLst/>
          <a:rect l="0" t="0" r="0" b="0"/>
          <a:pathLst>
            <a:path>
              <a:moveTo>
                <a:pt x="2579169" y="0"/>
              </a:moveTo>
              <a:lnTo>
                <a:pt x="2579169" y="242941"/>
              </a:lnTo>
              <a:lnTo>
                <a:pt x="0" y="242941"/>
              </a:lnTo>
              <a:lnTo>
                <a:pt x="0" y="451683"/>
              </a:lnTo>
            </a:path>
          </a:pathLst>
        </a:custGeom>
        <a:noFill/>
        <a:ln w="9525" cap="rnd" cmpd="sng" algn="ctr">
          <a:solidFill>
            <a:schemeClr val="accent5">
              <a:hueOff val="-419932"/>
              <a:satOff val="22824"/>
              <a:lumOff val="-4216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273413" y="2351924"/>
        <a:ext cx="131193" cy="4822"/>
      </dsp:txXfrm>
    </dsp:sp>
    <dsp:sp modelId="{659549E7-BDB0-4F1E-A14D-537A58AF8177}">
      <dsp:nvSpPr>
        <dsp:cNvPr id="0" name=""/>
        <dsp:cNvSpPr/>
      </dsp:nvSpPr>
      <dsp:spPr>
        <a:xfrm>
          <a:off x="2580151" y="872162"/>
          <a:ext cx="2096885" cy="1258131"/>
        </a:xfrm>
        <a:prstGeom prst="rect">
          <a:avLst/>
        </a:prstGeom>
        <a:gradFill rotWithShape="0">
          <a:gsLst>
            <a:gs pos="0">
              <a:schemeClr val="accent5">
                <a:hueOff val="-279955"/>
                <a:satOff val="15216"/>
                <a:lumOff val="-2811"/>
                <a:alphaOff val="0"/>
                <a:tint val="96000"/>
                <a:lumMod val="102000"/>
              </a:schemeClr>
            </a:gs>
            <a:gs pos="100000">
              <a:schemeClr val="accent5">
                <a:hueOff val="-279955"/>
                <a:satOff val="15216"/>
                <a:lumOff val="-2811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749" tIns="107853" rIns="102749" bIns="10785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/>
            <a:t>1) Crecimiento del sector agrícola</a:t>
          </a:r>
          <a:endParaRPr lang="en-US" sz="1500" kern="1200" dirty="0"/>
        </a:p>
      </dsp:txBody>
      <dsp:txXfrm>
        <a:off x="2580151" y="872162"/>
        <a:ext cx="2096885" cy="1258131"/>
      </dsp:txXfrm>
    </dsp:sp>
    <dsp:sp modelId="{698CAD7B-D527-4193-98CA-FF07CBB35ABB}">
      <dsp:nvSpPr>
        <dsp:cNvPr id="0" name=""/>
        <dsp:cNvSpPr/>
      </dsp:nvSpPr>
      <dsp:spPr>
        <a:xfrm>
          <a:off x="2096068" y="3195923"/>
          <a:ext cx="45168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51683" y="45720"/>
              </a:lnTo>
            </a:path>
          </a:pathLst>
        </a:custGeom>
        <a:noFill/>
        <a:ln w="9525" cap="rnd" cmpd="sng" algn="ctr">
          <a:solidFill>
            <a:schemeClr val="accent5">
              <a:hueOff val="-839865"/>
              <a:satOff val="45647"/>
              <a:lumOff val="-8432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309852" y="3239232"/>
        <a:ext cx="24114" cy="4822"/>
      </dsp:txXfrm>
    </dsp:sp>
    <dsp:sp modelId="{C549B2E2-DBB7-47C4-9068-FF594039512D}">
      <dsp:nvSpPr>
        <dsp:cNvPr id="0" name=""/>
        <dsp:cNvSpPr/>
      </dsp:nvSpPr>
      <dsp:spPr>
        <a:xfrm>
          <a:off x="982" y="2612577"/>
          <a:ext cx="2096885" cy="1258131"/>
        </a:xfrm>
        <a:prstGeom prst="rect">
          <a:avLst/>
        </a:prstGeom>
        <a:gradFill rotWithShape="0">
          <a:gsLst>
            <a:gs pos="0">
              <a:schemeClr val="accent5">
                <a:hueOff val="-559910"/>
                <a:satOff val="30431"/>
                <a:lumOff val="-5621"/>
                <a:alphaOff val="0"/>
                <a:tint val="96000"/>
                <a:lumMod val="102000"/>
              </a:schemeClr>
            </a:gs>
            <a:gs pos="100000">
              <a:schemeClr val="accent5">
                <a:hueOff val="-559910"/>
                <a:satOff val="30431"/>
                <a:lumOff val="-5621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749" tIns="107853" rIns="102749" bIns="10785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/>
            <a:t>2)El desarrollo de la </a:t>
          </a:r>
          <a:r>
            <a:rPr lang="es-MX" sz="1500" kern="1200" dirty="0" smtClean="0"/>
            <a:t>agricultura, coordinaci</a:t>
          </a:r>
          <a:r>
            <a:rPr lang="es-MX" sz="1500" kern="1200" dirty="0" smtClean="0"/>
            <a:t>ó</a:t>
          </a:r>
          <a:r>
            <a:rPr lang="es-MX" sz="1500" kern="1200" dirty="0" smtClean="0"/>
            <a:t>n con sector </a:t>
          </a:r>
          <a:r>
            <a:rPr lang="es-MX" sz="1500" kern="1200" dirty="0"/>
            <a:t>secundario y terciario)</a:t>
          </a:r>
          <a:endParaRPr lang="en-US" sz="1500" kern="1200" dirty="0"/>
        </a:p>
      </dsp:txBody>
      <dsp:txXfrm>
        <a:off x="982" y="2612577"/>
        <a:ext cx="2096885" cy="1258131"/>
      </dsp:txXfrm>
    </dsp:sp>
    <dsp:sp modelId="{7E5C5C69-2DF1-449D-8372-CC38CE3CF6A3}">
      <dsp:nvSpPr>
        <dsp:cNvPr id="0" name=""/>
        <dsp:cNvSpPr/>
      </dsp:nvSpPr>
      <dsp:spPr>
        <a:xfrm>
          <a:off x="2580151" y="2612577"/>
          <a:ext cx="2096885" cy="1258131"/>
        </a:xfrm>
        <a:prstGeom prst="rect">
          <a:avLst/>
        </a:prstGeom>
        <a:gradFill rotWithShape="0">
          <a:gsLst>
            <a:gs pos="0">
              <a:schemeClr val="accent5">
                <a:hueOff val="-839865"/>
                <a:satOff val="45647"/>
                <a:lumOff val="-8432"/>
                <a:alphaOff val="0"/>
                <a:tint val="96000"/>
                <a:lumMod val="102000"/>
              </a:schemeClr>
            </a:gs>
            <a:gs pos="100000">
              <a:schemeClr val="accent5">
                <a:hueOff val="-839865"/>
                <a:satOff val="45647"/>
                <a:lumOff val="-8432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749" tIns="107853" rIns="102749" bIns="10785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/>
            <a:t>3)Fuerzas sociales cumplen </a:t>
          </a:r>
          <a:r>
            <a:rPr lang="es-MX" sz="1500" kern="1200" dirty="0" smtClean="0"/>
            <a:t>un </a:t>
          </a:r>
          <a:r>
            <a:rPr lang="es-MX" sz="1500" kern="1200" dirty="0"/>
            <a:t>papel importante en el desarrollo agrícola</a:t>
          </a:r>
          <a:endParaRPr lang="en-US" sz="1500" kern="1200" dirty="0"/>
        </a:p>
      </dsp:txBody>
      <dsp:txXfrm>
        <a:off x="2580151" y="2612577"/>
        <a:ext cx="2096885" cy="125813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AC2BC3-0B00-4D8E-BD89-B4C45B198DFF}">
      <dsp:nvSpPr>
        <dsp:cNvPr id="0" name=""/>
        <dsp:cNvSpPr/>
      </dsp:nvSpPr>
      <dsp:spPr>
        <a:xfrm>
          <a:off x="1836930" y="817"/>
          <a:ext cx="1636857" cy="1636857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/>
            <a:t>Conferencia sobre el medio </a:t>
          </a:r>
          <a:r>
            <a:rPr lang="es-MX" sz="1600" kern="1200" dirty="0" smtClean="0"/>
            <a:t>ambiente </a:t>
          </a:r>
          <a:r>
            <a:rPr lang="es-MX" sz="1600" kern="1200" dirty="0"/>
            <a:t>en Estocolmo (1972)</a:t>
          </a:r>
          <a:endParaRPr lang="en-US" sz="1600" kern="1200" dirty="0"/>
        </a:p>
      </dsp:txBody>
      <dsp:txXfrm>
        <a:off x="2076642" y="240529"/>
        <a:ext cx="1157433" cy="1157433"/>
      </dsp:txXfrm>
    </dsp:sp>
    <dsp:sp modelId="{F84AFAA9-2EDC-435A-B7A5-D831A9B530FE}">
      <dsp:nvSpPr>
        <dsp:cNvPr id="0" name=""/>
        <dsp:cNvSpPr/>
      </dsp:nvSpPr>
      <dsp:spPr>
        <a:xfrm rot="10800000">
          <a:off x="2368908" y="1814363"/>
          <a:ext cx="572900" cy="364684"/>
        </a:xfrm>
        <a:prstGeom prst="triangl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9D36114-F507-4A23-85C5-4F1305047920}">
      <dsp:nvSpPr>
        <dsp:cNvPr id="0" name=""/>
        <dsp:cNvSpPr/>
      </dsp:nvSpPr>
      <dsp:spPr>
        <a:xfrm>
          <a:off x="1793040" y="2335093"/>
          <a:ext cx="1724636" cy="1387820"/>
        </a:xfrm>
        <a:prstGeom prst="ellipse">
          <a:avLst/>
        </a:prstGeom>
        <a:gradFill rotWithShape="0">
          <a:gsLst>
            <a:gs pos="0">
              <a:schemeClr val="accent5">
                <a:hueOff val="-279955"/>
                <a:satOff val="15216"/>
                <a:lumOff val="-2811"/>
                <a:alphaOff val="0"/>
                <a:tint val="96000"/>
                <a:lumMod val="102000"/>
              </a:schemeClr>
            </a:gs>
            <a:gs pos="100000">
              <a:schemeClr val="accent5">
                <a:hueOff val="-279955"/>
                <a:satOff val="15216"/>
                <a:lumOff val="-2811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/>
            <a:t>Reporte </a:t>
          </a:r>
          <a:r>
            <a:rPr lang="es-MX" sz="1600" kern="1200" dirty="0" smtClean="0"/>
            <a:t> </a:t>
          </a:r>
          <a:r>
            <a:rPr lang="es-MX" sz="1600" kern="1200" dirty="0"/>
            <a:t>Brundtland (1978)</a:t>
          </a:r>
          <a:endParaRPr lang="en-US" sz="1600" kern="1200" dirty="0"/>
        </a:p>
      </dsp:txBody>
      <dsp:txXfrm>
        <a:off x="2045607" y="2538335"/>
        <a:ext cx="1219502" cy="981336"/>
      </dsp:txXfrm>
    </dsp:sp>
    <dsp:sp modelId="{008E0ED6-59EF-4291-BEEC-54DF5BDDB2F4}">
      <dsp:nvSpPr>
        <dsp:cNvPr id="0" name=""/>
        <dsp:cNvSpPr/>
      </dsp:nvSpPr>
      <dsp:spPr>
        <a:xfrm rot="5425010">
          <a:off x="3650762" y="2855987"/>
          <a:ext cx="572900" cy="364684"/>
        </a:xfrm>
        <a:prstGeom prst="triangle">
          <a:avLst/>
        </a:prstGeom>
        <a:gradFill rotWithShape="0">
          <a:gsLst>
            <a:gs pos="0">
              <a:schemeClr val="accent5">
                <a:hueOff val="-419932"/>
                <a:satOff val="22824"/>
                <a:lumOff val="-4216"/>
                <a:alphaOff val="0"/>
                <a:tint val="96000"/>
                <a:lumMod val="102000"/>
              </a:schemeClr>
            </a:gs>
            <a:gs pos="100000">
              <a:schemeClr val="accent5">
                <a:hueOff val="-419932"/>
                <a:satOff val="22824"/>
                <a:lumOff val="-4216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BDCC6C9-5C3A-4FF6-9E05-758D4B521DF7}">
      <dsp:nvSpPr>
        <dsp:cNvPr id="0" name=""/>
        <dsp:cNvSpPr/>
      </dsp:nvSpPr>
      <dsp:spPr>
        <a:xfrm>
          <a:off x="4336105" y="2325758"/>
          <a:ext cx="1767870" cy="1443807"/>
        </a:xfrm>
        <a:prstGeom prst="ellipse">
          <a:avLst/>
        </a:prstGeom>
        <a:gradFill rotWithShape="0">
          <a:gsLst>
            <a:gs pos="0">
              <a:schemeClr val="accent5">
                <a:hueOff val="-559910"/>
                <a:satOff val="30431"/>
                <a:lumOff val="-5621"/>
                <a:alphaOff val="0"/>
                <a:tint val="96000"/>
                <a:lumMod val="102000"/>
              </a:schemeClr>
            </a:gs>
            <a:gs pos="100000">
              <a:schemeClr val="accent5">
                <a:hueOff val="-559910"/>
                <a:satOff val="30431"/>
                <a:lumOff val="-5621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/>
            <a:t>Surge a partir de 1987  “Nuestro futuro común</a:t>
          </a:r>
          <a:r>
            <a:rPr lang="es-MX" sz="1500" kern="1200" dirty="0"/>
            <a:t>”</a:t>
          </a:r>
          <a:endParaRPr lang="en-US" sz="1500" kern="1200" dirty="0"/>
        </a:p>
      </dsp:txBody>
      <dsp:txXfrm>
        <a:off x="4595004" y="2537199"/>
        <a:ext cx="1250072" cy="1020925"/>
      </dsp:txXfrm>
    </dsp:sp>
    <dsp:sp modelId="{F2900E79-7D10-4017-A33C-F7B36C244884}">
      <dsp:nvSpPr>
        <dsp:cNvPr id="0" name=""/>
        <dsp:cNvSpPr/>
      </dsp:nvSpPr>
      <dsp:spPr>
        <a:xfrm>
          <a:off x="4933590" y="1789053"/>
          <a:ext cx="572900" cy="364684"/>
        </a:xfrm>
        <a:prstGeom prst="triangle">
          <a:avLst/>
        </a:prstGeom>
        <a:gradFill rotWithShape="0">
          <a:gsLst>
            <a:gs pos="0">
              <a:schemeClr val="accent5">
                <a:hueOff val="-839865"/>
                <a:satOff val="45647"/>
                <a:lumOff val="-8432"/>
                <a:alphaOff val="0"/>
                <a:tint val="96000"/>
                <a:lumMod val="102000"/>
              </a:schemeClr>
            </a:gs>
            <a:gs pos="100000">
              <a:schemeClr val="accent5">
                <a:hueOff val="-839865"/>
                <a:satOff val="45647"/>
                <a:lumOff val="-8432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D790BA5-A0AC-4DF2-B52B-BC677D6B3341}">
      <dsp:nvSpPr>
        <dsp:cNvPr id="0" name=""/>
        <dsp:cNvSpPr/>
      </dsp:nvSpPr>
      <dsp:spPr>
        <a:xfrm>
          <a:off x="4401612" y="817"/>
          <a:ext cx="1636857" cy="1636857"/>
        </a:xfrm>
        <a:prstGeom prst="ellipse">
          <a:avLst/>
        </a:prstGeom>
        <a:gradFill rotWithShape="0">
          <a:gsLst>
            <a:gs pos="0">
              <a:schemeClr val="accent5">
                <a:hueOff val="-839865"/>
                <a:satOff val="45647"/>
                <a:lumOff val="-8432"/>
                <a:alphaOff val="0"/>
                <a:tint val="96000"/>
                <a:lumMod val="102000"/>
              </a:schemeClr>
            </a:gs>
            <a:gs pos="100000">
              <a:schemeClr val="accent5">
                <a:hueOff val="-839865"/>
                <a:satOff val="45647"/>
                <a:lumOff val="-8432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/>
            <a:t>Cumbre por la tierra </a:t>
          </a:r>
          <a:r>
            <a:rPr lang="es-MX" sz="1600" kern="1200" dirty="0" smtClean="0"/>
            <a:t>(1992) </a:t>
          </a:r>
          <a:r>
            <a:rPr lang="es-MX" sz="1600" kern="1200" dirty="0"/>
            <a:t>en Río de Janeiro</a:t>
          </a:r>
          <a:endParaRPr lang="en-US" sz="1600" kern="1200" dirty="0"/>
        </a:p>
      </dsp:txBody>
      <dsp:txXfrm>
        <a:off x="4641324" y="240529"/>
        <a:ext cx="1157433" cy="115743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33D007-13CB-465A-B7B8-55EAF9B790D3}">
      <dsp:nvSpPr>
        <dsp:cNvPr id="0" name=""/>
        <dsp:cNvSpPr/>
      </dsp:nvSpPr>
      <dsp:spPr>
        <a:xfrm>
          <a:off x="0" y="54428"/>
          <a:ext cx="5062141" cy="170469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/>
            <a:t>Surge en Europa con los programas LEADER (1) (2) (+) destacando:</a:t>
          </a:r>
          <a:endParaRPr lang="en-US" sz="3100" kern="1200" dirty="0"/>
        </a:p>
      </dsp:txBody>
      <dsp:txXfrm>
        <a:off x="83216" y="137644"/>
        <a:ext cx="4895709" cy="1538258"/>
      </dsp:txXfrm>
    </dsp:sp>
    <dsp:sp modelId="{FAEDFC6D-E719-4168-AB4F-B9A5FA83173F}">
      <dsp:nvSpPr>
        <dsp:cNvPr id="0" name=""/>
        <dsp:cNvSpPr/>
      </dsp:nvSpPr>
      <dsp:spPr>
        <a:xfrm>
          <a:off x="0" y="1759118"/>
          <a:ext cx="5062141" cy="4106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723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/>
            <a:t>Desarrollo institucional de las zonas rurales.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/>
            <a:t>Impulso de la competitividad y productividad.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/>
            <a:t>Colaboración interinstitucional (gobierno e iniciativa privada).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/>
            <a:t>Desarrollo a través de una gobernanza local.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 dirty="0"/>
            <a:t>Fomento a la democracia.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kern="1200" dirty="0" err="1" smtClean="0"/>
            <a:t>Participaci</a:t>
          </a:r>
          <a:r>
            <a:rPr lang="en-US" sz="2400" kern="1200" dirty="0" err="1" smtClean="0"/>
            <a:t>ón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incluyente</a:t>
          </a:r>
          <a:r>
            <a:rPr lang="en-US" sz="2400" kern="1200" dirty="0" smtClean="0"/>
            <a:t> (Herrera, 2013)</a:t>
          </a:r>
          <a:endParaRPr lang="en-US" sz="2400" kern="1200" dirty="0"/>
        </a:p>
      </dsp:txBody>
      <dsp:txXfrm>
        <a:off x="0" y="1759118"/>
        <a:ext cx="5062141" cy="410688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A84C6-5429-444C-8D4A-C7797B6F61F9}">
      <dsp:nvSpPr>
        <dsp:cNvPr id="0" name=""/>
        <dsp:cNvSpPr/>
      </dsp:nvSpPr>
      <dsp:spPr>
        <a:xfrm>
          <a:off x="2241" y="522473"/>
          <a:ext cx="1777992" cy="248919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19" tIns="330200" rIns="138619" bIns="33020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/>
            <a:t>Se centra en el </a:t>
          </a:r>
          <a:r>
            <a:rPr lang="es-MX" sz="1400" kern="1200" dirty="0" smtClean="0"/>
            <a:t>v</a:t>
          </a:r>
          <a:r>
            <a:rPr lang="es-MX" sz="1400" kern="1200" dirty="0" smtClean="0"/>
            <a:t>í</a:t>
          </a:r>
          <a:r>
            <a:rPr lang="es-MX" sz="1400" kern="1200" dirty="0" smtClean="0"/>
            <a:t>nculo </a:t>
          </a:r>
          <a:r>
            <a:rPr lang="es-MX" sz="1400" kern="1200" dirty="0"/>
            <a:t>urbano-rural.</a:t>
          </a:r>
          <a:endParaRPr lang="en-US" sz="1400" kern="1200" dirty="0"/>
        </a:p>
      </dsp:txBody>
      <dsp:txXfrm>
        <a:off x="2241" y="1468365"/>
        <a:ext cx="1777992" cy="1493514"/>
      </dsp:txXfrm>
    </dsp:sp>
    <dsp:sp modelId="{742DDFED-40A6-4FEB-9C2D-9AB1C55AB6CE}">
      <dsp:nvSpPr>
        <dsp:cNvPr id="0" name=""/>
        <dsp:cNvSpPr/>
      </dsp:nvSpPr>
      <dsp:spPr>
        <a:xfrm>
          <a:off x="517859" y="771392"/>
          <a:ext cx="746757" cy="746757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 w="952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220" tIns="12700" rIns="58220" bIns="1270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/>
            <a:t>1</a:t>
          </a:r>
        </a:p>
      </dsp:txBody>
      <dsp:txXfrm>
        <a:off x="627219" y="880752"/>
        <a:ext cx="528037" cy="528037"/>
      </dsp:txXfrm>
    </dsp:sp>
    <dsp:sp modelId="{10260BBC-7423-4BD8-93A1-66EEF5C439D2}">
      <dsp:nvSpPr>
        <dsp:cNvPr id="0" name=""/>
        <dsp:cNvSpPr/>
      </dsp:nvSpPr>
      <dsp:spPr>
        <a:xfrm>
          <a:off x="2241" y="3011591"/>
          <a:ext cx="1777992" cy="7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 w="952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9B920FD-E570-4DBD-A069-1A213C13A315}">
      <dsp:nvSpPr>
        <dsp:cNvPr id="0" name=""/>
        <dsp:cNvSpPr/>
      </dsp:nvSpPr>
      <dsp:spPr>
        <a:xfrm>
          <a:off x="1958033" y="522473"/>
          <a:ext cx="1777992" cy="248919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19" tIns="330200" rIns="138619" bIns="33020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/>
            <a:t>El desarrollo institucional tiene una importancia decisiva para el desarrollo territorial.</a:t>
          </a:r>
          <a:endParaRPr lang="en-US" sz="1400" kern="1200"/>
        </a:p>
      </dsp:txBody>
      <dsp:txXfrm>
        <a:off x="1958033" y="1468365"/>
        <a:ext cx="1777992" cy="1493514"/>
      </dsp:txXfrm>
    </dsp:sp>
    <dsp:sp modelId="{1F073420-0D94-4B81-AACA-A8FC135EDA7B}">
      <dsp:nvSpPr>
        <dsp:cNvPr id="0" name=""/>
        <dsp:cNvSpPr/>
      </dsp:nvSpPr>
      <dsp:spPr>
        <a:xfrm>
          <a:off x="2473651" y="771392"/>
          <a:ext cx="746757" cy="746757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 w="952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220" tIns="12700" rIns="58220" bIns="1270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/>
            <a:t>2</a:t>
          </a:r>
        </a:p>
      </dsp:txBody>
      <dsp:txXfrm>
        <a:off x="2583011" y="880752"/>
        <a:ext cx="528037" cy="528037"/>
      </dsp:txXfrm>
    </dsp:sp>
    <dsp:sp modelId="{7AE825D2-870F-4211-B6DE-D1FF15AD34B8}">
      <dsp:nvSpPr>
        <dsp:cNvPr id="0" name=""/>
        <dsp:cNvSpPr/>
      </dsp:nvSpPr>
      <dsp:spPr>
        <a:xfrm>
          <a:off x="1958033" y="3011591"/>
          <a:ext cx="1777992" cy="7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 w="952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F08DFC1-A41E-45D1-8E2A-221F7A3B0796}">
      <dsp:nvSpPr>
        <dsp:cNvPr id="0" name=""/>
        <dsp:cNvSpPr/>
      </dsp:nvSpPr>
      <dsp:spPr>
        <a:xfrm>
          <a:off x="3913825" y="522473"/>
          <a:ext cx="1777992" cy="248919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19" tIns="330200" rIns="138619" bIns="33020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/>
            <a:t>El territorio no es un espacio físico sino una construcción social.</a:t>
          </a:r>
          <a:endParaRPr lang="en-US" sz="1400" kern="1200" dirty="0"/>
        </a:p>
      </dsp:txBody>
      <dsp:txXfrm>
        <a:off x="3913825" y="1468365"/>
        <a:ext cx="1777992" cy="1493514"/>
      </dsp:txXfrm>
    </dsp:sp>
    <dsp:sp modelId="{2B93EE2E-363C-40AA-9074-F4CFB680EC92}">
      <dsp:nvSpPr>
        <dsp:cNvPr id="0" name=""/>
        <dsp:cNvSpPr/>
      </dsp:nvSpPr>
      <dsp:spPr>
        <a:xfrm>
          <a:off x="4429443" y="771392"/>
          <a:ext cx="746757" cy="746757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 w="952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220" tIns="12700" rIns="58220" bIns="1270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/>
            <a:t>3</a:t>
          </a:r>
        </a:p>
      </dsp:txBody>
      <dsp:txXfrm>
        <a:off x="4538803" y="880752"/>
        <a:ext cx="528037" cy="528037"/>
      </dsp:txXfrm>
    </dsp:sp>
    <dsp:sp modelId="{E55B83CA-AA57-4EF9-9B75-35716F9656E9}">
      <dsp:nvSpPr>
        <dsp:cNvPr id="0" name=""/>
        <dsp:cNvSpPr/>
      </dsp:nvSpPr>
      <dsp:spPr>
        <a:xfrm>
          <a:off x="3913825" y="3011591"/>
          <a:ext cx="1777992" cy="7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 w="952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1150986-1F0F-4881-B60E-2D4F2A80D18E}">
      <dsp:nvSpPr>
        <dsp:cNvPr id="0" name=""/>
        <dsp:cNvSpPr/>
      </dsp:nvSpPr>
      <dsp:spPr>
        <a:xfrm>
          <a:off x="5869617" y="522473"/>
          <a:ext cx="1777992" cy="248919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19" tIns="330200" rIns="138619" bIns="33020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/>
            <a:t>Se busca el desarrollo a través de la autogestión </a:t>
          </a:r>
          <a:r>
            <a:rPr lang="es-MX" sz="1400" kern="1200" dirty="0" smtClean="0"/>
            <a:t>y las </a:t>
          </a:r>
          <a:r>
            <a:rPr lang="es-MX" sz="1400" kern="1200" dirty="0"/>
            <a:t>instituciones.</a:t>
          </a:r>
          <a:endParaRPr lang="en-US" sz="1400" kern="1200" dirty="0"/>
        </a:p>
      </dsp:txBody>
      <dsp:txXfrm>
        <a:off x="5869617" y="1468365"/>
        <a:ext cx="1777992" cy="1493514"/>
      </dsp:txXfrm>
    </dsp:sp>
    <dsp:sp modelId="{38A61E74-D7F2-425C-9B8A-8C863A734AC6}">
      <dsp:nvSpPr>
        <dsp:cNvPr id="0" name=""/>
        <dsp:cNvSpPr/>
      </dsp:nvSpPr>
      <dsp:spPr>
        <a:xfrm>
          <a:off x="6385235" y="771392"/>
          <a:ext cx="746757" cy="746757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 w="952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220" tIns="12700" rIns="58220" bIns="1270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/>
            <a:t>4</a:t>
          </a:r>
        </a:p>
      </dsp:txBody>
      <dsp:txXfrm>
        <a:off x="6494595" y="880752"/>
        <a:ext cx="528037" cy="528037"/>
      </dsp:txXfrm>
    </dsp:sp>
    <dsp:sp modelId="{61F29F63-8D7A-4367-9FB5-03665C64C8ED}">
      <dsp:nvSpPr>
        <dsp:cNvPr id="0" name=""/>
        <dsp:cNvSpPr/>
      </dsp:nvSpPr>
      <dsp:spPr>
        <a:xfrm>
          <a:off x="5869617" y="3011591"/>
          <a:ext cx="1777992" cy="7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 w="952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FD01A4-176C-42C9-A07F-BDC6660E1484}">
      <dsp:nvSpPr>
        <dsp:cNvPr id="0" name=""/>
        <dsp:cNvSpPr/>
      </dsp:nvSpPr>
      <dsp:spPr>
        <a:xfrm rot="16200000">
          <a:off x="0" y="3367"/>
          <a:ext cx="4011517" cy="4011517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VISIÓN ECONOMISTA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/>
            <a:t>Un país podía considerarse desarrollado en la medida que el mismo lograba un crecimiento económico sin reparar en los costos sociales de dicho crecimiento. </a:t>
          </a:r>
          <a:endParaRPr lang="en-US" sz="1500" kern="1200" dirty="0"/>
        </a:p>
      </dsp:txBody>
      <dsp:txXfrm rot="5400000">
        <a:off x="1" y="1006246"/>
        <a:ext cx="3309502" cy="2005759"/>
      </dsp:txXfrm>
    </dsp:sp>
    <dsp:sp modelId="{EAFE13EC-3F5C-488F-A8D4-25EF3F2AFF06}">
      <dsp:nvSpPr>
        <dsp:cNvPr id="0" name=""/>
        <dsp:cNvSpPr/>
      </dsp:nvSpPr>
      <dsp:spPr>
        <a:xfrm rot="5400000">
          <a:off x="4554895" y="1683"/>
          <a:ext cx="4011517" cy="4011517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5">
                <a:hueOff val="-839865"/>
                <a:satOff val="45647"/>
                <a:lumOff val="-8432"/>
                <a:alphaOff val="0"/>
                <a:tint val="96000"/>
                <a:lumMod val="102000"/>
              </a:schemeClr>
            </a:gs>
            <a:gs pos="100000">
              <a:schemeClr val="accent5">
                <a:hueOff val="-839865"/>
                <a:satOff val="45647"/>
                <a:lumOff val="-8432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VISIÓN SOCIAL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/>
            <a:t>Sostiene que todo crecimiento económico representa una amenaza de las condiciones sociales. Sin embargo resulta utópico concebir el desarrollo basado únicamente en aspectos sociales o por el contrario en aspectos económicos.</a:t>
          </a:r>
          <a:endParaRPr lang="en-US" sz="1500" kern="1200" dirty="0"/>
        </a:p>
      </dsp:txBody>
      <dsp:txXfrm rot="-5400000">
        <a:off x="5256911" y="1004561"/>
        <a:ext cx="3309502" cy="20057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F21768-281D-4901-A333-E404D00F2021}">
      <dsp:nvSpPr>
        <dsp:cNvPr id="0" name=""/>
        <dsp:cNvSpPr/>
      </dsp:nvSpPr>
      <dsp:spPr>
        <a:xfrm>
          <a:off x="577" y="647429"/>
          <a:ext cx="4733749" cy="144379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/>
            <a:t>Los enfoques provenientes mayormente de </a:t>
          </a:r>
          <a:r>
            <a:rPr lang="es-ES" sz="1900" kern="1200" dirty="0" err="1"/>
            <a:t>España</a:t>
          </a:r>
          <a:r>
            <a:rPr lang="es-ES" sz="1900" kern="1200" dirty="0"/>
            <a:t> e Italia sobre el desarrollo local, regional o territorial, son trasladados a </a:t>
          </a:r>
          <a:r>
            <a:rPr lang="es-ES" sz="1900" kern="1200" dirty="0" err="1"/>
            <a:t>América</a:t>
          </a:r>
          <a:r>
            <a:rPr lang="es-ES" sz="1900" kern="1200" dirty="0"/>
            <a:t> Latina, con mayor o menor </a:t>
          </a:r>
          <a:r>
            <a:rPr lang="es-ES" sz="1900" kern="1200" dirty="0" err="1"/>
            <a:t>adaptación</a:t>
          </a:r>
          <a:r>
            <a:rPr lang="es-ES" sz="1900" kern="1200" dirty="0"/>
            <a:t> </a:t>
          </a:r>
          <a:r>
            <a:rPr lang="es-ES" sz="1900" kern="1200" dirty="0" err="1"/>
            <a:t>crítica</a:t>
          </a:r>
          <a:r>
            <a:rPr lang="es-ES" sz="1900" kern="1200" dirty="0"/>
            <a:t>. </a:t>
          </a:r>
          <a:endParaRPr lang="en-US" sz="1900" kern="1200" dirty="0"/>
        </a:p>
      </dsp:txBody>
      <dsp:txXfrm>
        <a:off x="577" y="647429"/>
        <a:ext cx="4733749" cy="1443793"/>
      </dsp:txXfrm>
    </dsp:sp>
    <dsp:sp modelId="{AE402FC7-9368-4D85-BFB5-F5D71195DE8C}">
      <dsp:nvSpPr>
        <dsp:cNvPr id="0" name=""/>
        <dsp:cNvSpPr/>
      </dsp:nvSpPr>
      <dsp:spPr>
        <a:xfrm>
          <a:off x="577" y="2682941"/>
          <a:ext cx="4733749" cy="144379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/>
            <a:t>Estos remiten al rol de los gobiernos y actores locales para planificar y gestionar el desarrollo de su propio territorio </a:t>
          </a:r>
          <a:r>
            <a:rPr lang="es-ES" sz="1900" i="1" kern="1200" dirty="0"/>
            <a:t>en su complejidad (</a:t>
          </a:r>
          <a:r>
            <a:rPr lang="es-ES" sz="1900" kern="1200" dirty="0"/>
            <a:t>historia, recursos naturales y </a:t>
          </a:r>
          <a:r>
            <a:rPr lang="es-ES" sz="1900" kern="1200" dirty="0" err="1"/>
            <a:t>económicos</a:t>
          </a:r>
          <a:r>
            <a:rPr lang="es-ES" sz="1900" kern="1200" dirty="0"/>
            <a:t>, actores sociales, entre otros aspectos) </a:t>
          </a:r>
          <a:endParaRPr lang="en-US" sz="1900" kern="1200" dirty="0"/>
        </a:p>
      </dsp:txBody>
      <dsp:txXfrm>
        <a:off x="577" y="2682941"/>
        <a:ext cx="4733749" cy="144379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23E2A1-136B-4E06-BCC8-52F6DE10A753}">
      <dsp:nvSpPr>
        <dsp:cNvPr id="0" name=""/>
        <dsp:cNvSpPr/>
      </dsp:nvSpPr>
      <dsp:spPr>
        <a:xfrm rot="16200000">
          <a:off x="-1540062" y="1541838"/>
          <a:ext cx="4825999" cy="1742323"/>
        </a:xfrm>
        <a:prstGeom prst="flowChartManualOperati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0636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/>
            <a:t>La </a:t>
          </a:r>
          <a:r>
            <a:rPr lang="es-ES" sz="1900" kern="1200" dirty="0" err="1"/>
            <a:t>relación</a:t>
          </a:r>
          <a:r>
            <a:rPr lang="es-ES" sz="1900" kern="1200" dirty="0"/>
            <a:t> entre lo local y lo global; </a:t>
          </a:r>
          <a:endParaRPr lang="es-MX" sz="1900" kern="1200" dirty="0"/>
        </a:p>
      </dsp:txBody>
      <dsp:txXfrm rot="5400000">
        <a:off x="1776" y="965200"/>
        <a:ext cx="1742323" cy="2895599"/>
      </dsp:txXfrm>
    </dsp:sp>
    <dsp:sp modelId="{573CF403-518E-40FD-8FA4-FA06BA9E8BA9}">
      <dsp:nvSpPr>
        <dsp:cNvPr id="0" name=""/>
        <dsp:cNvSpPr/>
      </dsp:nvSpPr>
      <dsp:spPr>
        <a:xfrm rot="16200000">
          <a:off x="332935" y="1541838"/>
          <a:ext cx="4825999" cy="1742323"/>
        </a:xfrm>
        <a:prstGeom prst="flowChartManualOperation">
          <a:avLst/>
        </a:prstGeom>
        <a:solidFill>
          <a:schemeClr val="accent5">
            <a:hueOff val="-279955"/>
            <a:satOff val="15216"/>
            <a:lumOff val="-2811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0636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/>
            <a:t>El papel que juegan en el mismo los niveles provincial y nacional;</a:t>
          </a:r>
          <a:endParaRPr lang="es-MX" sz="1900" kern="1200" dirty="0"/>
        </a:p>
      </dsp:txBody>
      <dsp:txXfrm rot="5400000">
        <a:off x="1874773" y="965200"/>
        <a:ext cx="1742323" cy="2895599"/>
      </dsp:txXfrm>
    </dsp:sp>
    <dsp:sp modelId="{90D89E9A-797C-43A1-AE61-A5E9F010E5F5}">
      <dsp:nvSpPr>
        <dsp:cNvPr id="0" name=""/>
        <dsp:cNvSpPr/>
      </dsp:nvSpPr>
      <dsp:spPr>
        <a:xfrm rot="16200000">
          <a:off x="2205934" y="1541838"/>
          <a:ext cx="4825999" cy="1742323"/>
        </a:xfrm>
        <a:prstGeom prst="flowChartManualOperation">
          <a:avLst/>
        </a:prstGeom>
        <a:solidFill>
          <a:schemeClr val="accent5">
            <a:hueOff val="-559910"/>
            <a:satOff val="30431"/>
            <a:lumOff val="-5621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0636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/>
            <a:t>La </a:t>
          </a:r>
          <a:r>
            <a:rPr lang="es-ES" sz="1900" kern="1200" dirty="0" err="1"/>
            <a:t>inserción</a:t>
          </a:r>
          <a:r>
            <a:rPr lang="es-ES" sz="1900" kern="1200" dirty="0"/>
            <a:t> de los procesos de desarrollo en el marco de procesos </a:t>
          </a:r>
          <a:r>
            <a:rPr lang="es-ES" sz="1900" kern="1200" dirty="0" smtClean="0"/>
            <a:t>m</a:t>
          </a:r>
          <a:r>
            <a:rPr lang="es-ES" sz="1900" kern="1200" dirty="0" smtClean="0"/>
            <a:t>á</a:t>
          </a:r>
          <a:r>
            <a:rPr lang="es-ES" sz="1900" kern="1200" dirty="0" smtClean="0"/>
            <a:t>s </a:t>
          </a:r>
          <a:r>
            <a:rPr lang="es-ES" sz="1900" kern="1200" dirty="0"/>
            <a:t>amplios a nivel regional y los proyectos nacionales;</a:t>
          </a:r>
          <a:endParaRPr lang="es-MX" sz="1900" kern="1200" dirty="0"/>
        </a:p>
      </dsp:txBody>
      <dsp:txXfrm rot="5400000">
        <a:off x="3747772" y="965200"/>
        <a:ext cx="1742323" cy="2895599"/>
      </dsp:txXfrm>
    </dsp:sp>
    <dsp:sp modelId="{75013991-81AE-405A-B422-E25590D8DFC1}">
      <dsp:nvSpPr>
        <dsp:cNvPr id="0" name=""/>
        <dsp:cNvSpPr/>
      </dsp:nvSpPr>
      <dsp:spPr>
        <a:xfrm rot="16200000">
          <a:off x="4078932" y="1541838"/>
          <a:ext cx="4825999" cy="1742323"/>
        </a:xfrm>
        <a:prstGeom prst="flowChartManualOperation">
          <a:avLst/>
        </a:prstGeom>
        <a:solidFill>
          <a:schemeClr val="accent5">
            <a:hueOff val="-839865"/>
            <a:satOff val="45647"/>
            <a:lumOff val="-8432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0636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/>
            <a:t>Las formas de </a:t>
          </a:r>
          <a:r>
            <a:rPr lang="es-ES" sz="1900" kern="1200" dirty="0" err="1"/>
            <a:t>participación</a:t>
          </a:r>
          <a:r>
            <a:rPr lang="es-ES" sz="1900" kern="1200" dirty="0"/>
            <a:t> y de </a:t>
          </a:r>
          <a:r>
            <a:rPr lang="es-ES" sz="1900" kern="1200" dirty="0" err="1"/>
            <a:t>gestión</a:t>
          </a:r>
          <a:r>
            <a:rPr lang="es-ES" sz="1900" kern="1200" dirty="0"/>
            <a:t> asociada entre el sector </a:t>
          </a:r>
          <a:r>
            <a:rPr lang="es-ES" sz="1900" kern="1200" dirty="0" err="1"/>
            <a:t>público</a:t>
          </a:r>
          <a:r>
            <a:rPr lang="es-ES" sz="1900" kern="1200" dirty="0"/>
            <a:t>, el sector privado y la sociedad </a:t>
          </a:r>
          <a:r>
            <a:rPr lang="es-ES" sz="1900" kern="1200" dirty="0" smtClean="0"/>
            <a:t>civil.</a:t>
          </a:r>
          <a:endParaRPr lang="es-MX" sz="1900" kern="1200" dirty="0"/>
        </a:p>
      </dsp:txBody>
      <dsp:txXfrm rot="5400000">
        <a:off x="5620770" y="965200"/>
        <a:ext cx="1742323" cy="289559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013D18-7C26-4B45-892B-22867B3465D8}">
      <dsp:nvSpPr>
        <dsp:cNvPr id="0" name=""/>
        <dsp:cNvSpPr/>
      </dsp:nvSpPr>
      <dsp:spPr>
        <a:xfrm>
          <a:off x="0" y="447"/>
          <a:ext cx="394551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555322-C1D4-47CC-9232-0B58F4B4E4F7}">
      <dsp:nvSpPr>
        <dsp:cNvPr id="0" name=""/>
        <dsp:cNvSpPr/>
      </dsp:nvSpPr>
      <dsp:spPr>
        <a:xfrm>
          <a:off x="0" y="447"/>
          <a:ext cx="3941656" cy="17778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/>
            <a:t>“Premio Nobel de Ciencias </a:t>
          </a:r>
          <a:r>
            <a:rPr lang="es-MX" sz="1600" kern="1200" dirty="0" smtClean="0"/>
            <a:t>Económicas,  </a:t>
          </a:r>
          <a:r>
            <a:rPr lang="es-MX" sz="1600" kern="1200" dirty="0"/>
            <a:t>1998” comenta  que el objetivo  de la teoría de desarrollo es encontrar las causas de la pobreza y formular propuestas viables que la frenen o la reviertan (Arcos, 2008:25).</a:t>
          </a:r>
          <a:endParaRPr lang="en-US" sz="1600" kern="1200" dirty="0"/>
        </a:p>
      </dsp:txBody>
      <dsp:txXfrm>
        <a:off x="0" y="447"/>
        <a:ext cx="3941656" cy="1777824"/>
      </dsp:txXfrm>
    </dsp:sp>
    <dsp:sp modelId="{0248A893-917C-4B61-AC6D-F1E31E2B0618}">
      <dsp:nvSpPr>
        <dsp:cNvPr id="0" name=""/>
        <dsp:cNvSpPr/>
      </dsp:nvSpPr>
      <dsp:spPr>
        <a:xfrm>
          <a:off x="0" y="1778272"/>
          <a:ext cx="394551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D62C003-38BC-4A5A-83A9-B51155F771FF}">
      <dsp:nvSpPr>
        <dsp:cNvPr id="0" name=""/>
        <dsp:cNvSpPr/>
      </dsp:nvSpPr>
      <dsp:spPr>
        <a:xfrm>
          <a:off x="0" y="1778272"/>
          <a:ext cx="3945510" cy="13454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/>
            <a:t>Además Sen argumenta que la idea principal del desarrollo se resume en el </a:t>
          </a:r>
          <a:r>
            <a:rPr lang="es-MX" sz="1600" i="1" kern="1200" dirty="0"/>
            <a:t>bien</a:t>
          </a:r>
          <a:r>
            <a:rPr lang="es-MX" sz="1600" kern="1200" dirty="0"/>
            <a:t>- estar de las personas, la posibilidad de </a:t>
          </a:r>
          <a:r>
            <a:rPr lang="es-MX" sz="1600" i="1" kern="1200" dirty="0"/>
            <a:t>ser</a:t>
          </a:r>
          <a:r>
            <a:rPr lang="es-MX" sz="1600" kern="1200" dirty="0"/>
            <a:t> y </a:t>
          </a:r>
          <a:r>
            <a:rPr lang="es-MX" sz="1600" i="1" kern="1200" dirty="0"/>
            <a:t>hacer </a:t>
          </a:r>
          <a:r>
            <a:rPr lang="es-MX" sz="1600" kern="1200" dirty="0"/>
            <a:t>a partir del ejercicio de las libertades y de los derechos, el desarrollo de la capacidades de las personas, las realizaciones plenas de un estilo de vida y el disfrute de las oportunidades que una sociedad puede ofrecer a sus ciudadanos según el nivel de desarrollo económico y social alcanzado. </a:t>
          </a:r>
          <a:endParaRPr lang="en-US" sz="1600" kern="1200" dirty="0"/>
        </a:p>
      </dsp:txBody>
      <dsp:txXfrm>
        <a:off x="0" y="1778272"/>
        <a:ext cx="3945510" cy="134548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139E52-084D-4CE5-B80C-7C63362EEF8E}">
      <dsp:nvSpPr>
        <dsp:cNvPr id="0" name=""/>
        <dsp:cNvSpPr/>
      </dsp:nvSpPr>
      <dsp:spPr>
        <a:xfrm>
          <a:off x="-5685317" y="-870422"/>
          <a:ext cx="6770044" cy="6770044"/>
        </a:xfrm>
        <a:prstGeom prst="blockArc">
          <a:avLst>
            <a:gd name="adj1" fmla="val 18900000"/>
            <a:gd name="adj2" fmla="val 2700000"/>
            <a:gd name="adj3" fmla="val 319"/>
          </a:avLst>
        </a:pr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F5E0C8-7591-42E8-AF7A-CEF9E5440EF3}">
      <dsp:nvSpPr>
        <dsp:cNvPr id="0" name=""/>
        <dsp:cNvSpPr/>
      </dsp:nvSpPr>
      <dsp:spPr>
        <a:xfrm>
          <a:off x="698052" y="502920"/>
          <a:ext cx="6882337" cy="100584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98385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/>
            <a:t>Económica:</a:t>
          </a:r>
          <a:r>
            <a:rPr lang="es-MX" sz="1600" kern="1200" dirty="0"/>
            <a:t> los empresarios locales usan su capacidad para organizar los factores productivos </a:t>
          </a:r>
          <a:r>
            <a:rPr lang="es-MX" sz="1600" kern="1200" dirty="0" smtClean="0"/>
            <a:t>locales, </a:t>
          </a:r>
          <a:r>
            <a:rPr lang="es-MX" sz="1600" kern="1200" dirty="0"/>
            <a:t>con niveles de productividad suficientes para ser competitivos en los mercados. </a:t>
          </a:r>
        </a:p>
      </dsp:txBody>
      <dsp:txXfrm>
        <a:off x="698052" y="502920"/>
        <a:ext cx="6882337" cy="1005840"/>
      </dsp:txXfrm>
    </dsp:sp>
    <dsp:sp modelId="{89189C50-7B4E-42F2-8458-EEE6AE759A93}">
      <dsp:nvSpPr>
        <dsp:cNvPr id="0" name=""/>
        <dsp:cNvSpPr/>
      </dsp:nvSpPr>
      <dsp:spPr>
        <a:xfrm>
          <a:off x="69402" y="377189"/>
          <a:ext cx="1257299" cy="1257299"/>
        </a:xfrm>
        <a:prstGeom prst="ellipse">
          <a:avLst/>
        </a:prstGeom>
        <a:blipFill rotWithShape="0">
          <a:blip xmlns:r="http://schemas.openxmlformats.org/officeDocument/2006/relationships" r:embed="rId1"/>
          <a:srcRect/>
          <a:stretch>
            <a:fillRect l="-28000" r="-28000"/>
          </a:stretch>
        </a:blip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025397-2E26-407E-BC46-B1A2143A3537}">
      <dsp:nvSpPr>
        <dsp:cNvPr id="0" name=""/>
        <dsp:cNvSpPr/>
      </dsp:nvSpPr>
      <dsp:spPr>
        <a:xfrm>
          <a:off x="1063675" y="2011680"/>
          <a:ext cx="6516714" cy="1005840"/>
        </a:xfrm>
        <a:prstGeom prst="rect">
          <a:avLst/>
        </a:prstGeom>
        <a:solidFill>
          <a:schemeClr val="accent4">
            <a:hueOff val="419958"/>
            <a:satOff val="-11217"/>
            <a:lumOff val="-2647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98385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/>
            <a:t>Formación de recursos humanos:</a:t>
          </a:r>
          <a:r>
            <a:rPr lang="es-MX" sz="1600" kern="1200" dirty="0"/>
            <a:t> los factores educativos y de capacitación conciertan con los emprendedores locales la adecuación  de la oferta de </a:t>
          </a:r>
          <a:r>
            <a:rPr lang="es-MX" sz="1600" kern="1200" dirty="0" smtClean="0"/>
            <a:t>conocimientos, </a:t>
          </a:r>
          <a:r>
            <a:rPr lang="es-MX" sz="1600" kern="1200" dirty="0"/>
            <a:t>a los requerimientos de innovación de los perfiles educativos locales.</a:t>
          </a:r>
        </a:p>
      </dsp:txBody>
      <dsp:txXfrm>
        <a:off x="1063675" y="2011680"/>
        <a:ext cx="6516714" cy="1005840"/>
      </dsp:txXfrm>
    </dsp:sp>
    <dsp:sp modelId="{76E501AF-EF36-411B-9F1A-8FDB8F1FEC66}">
      <dsp:nvSpPr>
        <dsp:cNvPr id="0" name=""/>
        <dsp:cNvSpPr/>
      </dsp:nvSpPr>
      <dsp:spPr>
        <a:xfrm>
          <a:off x="435025" y="1885950"/>
          <a:ext cx="1257299" cy="1257299"/>
        </a:xfrm>
        <a:prstGeom prst="ellipse">
          <a:avLst/>
        </a:prstGeom>
        <a:blipFill rotWithShape="0">
          <a:blip xmlns:r="http://schemas.openxmlformats.org/officeDocument/2006/relationships" r:embed="rId2"/>
          <a:srcRect/>
          <a:stretch>
            <a:fillRect l="-21000" r="-21000"/>
          </a:stretch>
        </a:blipFill>
        <a:ln w="15875" cap="rnd" cmpd="sng" algn="ctr">
          <a:solidFill>
            <a:schemeClr val="accent4">
              <a:hueOff val="419958"/>
              <a:satOff val="-11217"/>
              <a:lumOff val="-26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491191-7270-4431-8124-607505C422C2}">
      <dsp:nvSpPr>
        <dsp:cNvPr id="0" name=""/>
        <dsp:cNvSpPr/>
      </dsp:nvSpPr>
      <dsp:spPr>
        <a:xfrm>
          <a:off x="698052" y="3520440"/>
          <a:ext cx="6882337" cy="1005840"/>
        </a:xfrm>
        <a:prstGeom prst="rect">
          <a:avLst/>
        </a:prstGeom>
        <a:solidFill>
          <a:schemeClr val="accent4">
            <a:hueOff val="839917"/>
            <a:satOff val="-22434"/>
            <a:lumOff val="-5294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98385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/>
            <a:t>Socio-cultural:</a:t>
          </a:r>
          <a:r>
            <a:rPr lang="es-MX" sz="1600" b="0" kern="1200" dirty="0"/>
            <a:t> los </a:t>
          </a:r>
          <a:r>
            <a:rPr lang="es-MX" sz="1600" kern="1200" dirty="0"/>
            <a:t>valores e instituciones locales permiten impulsar o respaldar el propio proceso de desarrollo.</a:t>
          </a:r>
        </a:p>
      </dsp:txBody>
      <dsp:txXfrm>
        <a:off x="698052" y="3520440"/>
        <a:ext cx="6882337" cy="1005840"/>
      </dsp:txXfrm>
    </dsp:sp>
    <dsp:sp modelId="{CD46207E-2068-45C6-9832-4BE3B2D2C834}">
      <dsp:nvSpPr>
        <dsp:cNvPr id="0" name=""/>
        <dsp:cNvSpPr/>
      </dsp:nvSpPr>
      <dsp:spPr>
        <a:xfrm>
          <a:off x="69402" y="3394709"/>
          <a:ext cx="1257299" cy="1257299"/>
        </a:xfrm>
        <a:prstGeom prst="ellipse">
          <a:avLst/>
        </a:prstGeom>
        <a:blipFill rotWithShape="0">
          <a:blip xmlns:r="http://schemas.openxmlformats.org/officeDocument/2006/relationships" r:embed="rId3"/>
          <a:srcRect/>
          <a:stretch>
            <a:fillRect/>
          </a:stretch>
        </a:blipFill>
        <a:ln w="15875" cap="rnd" cmpd="sng" algn="ctr">
          <a:solidFill>
            <a:schemeClr val="accent4">
              <a:hueOff val="839917"/>
              <a:satOff val="-22434"/>
              <a:lumOff val="-52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B3FB71-5314-4C78-9644-A13693ACA2EE}">
      <dsp:nvSpPr>
        <dsp:cNvPr id="0" name=""/>
        <dsp:cNvSpPr/>
      </dsp:nvSpPr>
      <dsp:spPr>
        <a:xfrm>
          <a:off x="-6032728" y="-930312"/>
          <a:ext cx="7238025" cy="7238025"/>
        </a:xfrm>
        <a:prstGeom prst="blockArc">
          <a:avLst>
            <a:gd name="adj1" fmla="val 18900000"/>
            <a:gd name="adj2" fmla="val 2700000"/>
            <a:gd name="adj3" fmla="val 298"/>
          </a:avLst>
        </a:pr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D66137-1797-47E2-8C82-BFFA2FD60BCF}">
      <dsp:nvSpPr>
        <dsp:cNvPr id="0" name=""/>
        <dsp:cNvSpPr/>
      </dsp:nvSpPr>
      <dsp:spPr>
        <a:xfrm>
          <a:off x="988500" y="768215"/>
          <a:ext cx="6506498" cy="153621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371" tIns="48260" rIns="48260" bIns="48260" numCol="1" spcCol="1270" anchor="ctr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dirty="0"/>
            <a:t>Político-administrativa:</a:t>
          </a:r>
          <a:r>
            <a:rPr lang="es-MX" sz="1900" kern="1200" dirty="0"/>
            <a:t> la gestión local y regional facilitan la concertación público-privada a nivel territorial y la creación de entornos innovadores favorables al desarrollo productivo y empresarial.</a:t>
          </a:r>
        </a:p>
      </dsp:txBody>
      <dsp:txXfrm>
        <a:off x="988500" y="768215"/>
        <a:ext cx="6506498" cy="1536215"/>
      </dsp:txXfrm>
    </dsp:sp>
    <dsp:sp modelId="{4D77BF2E-79BE-4364-B7CD-1D597AF74675}">
      <dsp:nvSpPr>
        <dsp:cNvPr id="0" name=""/>
        <dsp:cNvSpPr/>
      </dsp:nvSpPr>
      <dsp:spPr>
        <a:xfrm>
          <a:off x="28365" y="576188"/>
          <a:ext cx="1920269" cy="1920269"/>
        </a:xfrm>
        <a:prstGeom prst="ellipse">
          <a:avLst/>
        </a:prstGeom>
        <a:blipFill rotWithShape="0">
          <a:blip xmlns:r="http://schemas.openxmlformats.org/officeDocument/2006/relationships" r:embed="rId1"/>
          <a:srcRect/>
          <a:stretch>
            <a:fillRect l="-30000" r="-30000"/>
          </a:stretch>
        </a:blip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2DBA0C-9BEC-4BA2-8CA6-7716F73882F2}">
      <dsp:nvSpPr>
        <dsp:cNvPr id="0" name=""/>
        <dsp:cNvSpPr/>
      </dsp:nvSpPr>
      <dsp:spPr>
        <a:xfrm>
          <a:off x="988500" y="3072969"/>
          <a:ext cx="6506498" cy="1536215"/>
        </a:xfrm>
        <a:prstGeom prst="rect">
          <a:avLst/>
        </a:prstGeom>
        <a:solidFill>
          <a:schemeClr val="accent4">
            <a:hueOff val="839917"/>
            <a:satOff val="-22434"/>
            <a:lumOff val="-5294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371" tIns="48260" rIns="48260" bIns="48260" numCol="1" spcCol="1270" anchor="ctr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dirty="0"/>
            <a:t>Dimensión ambiental:</a:t>
          </a:r>
          <a:r>
            <a:rPr lang="es-MX" sz="1900" kern="1200" dirty="0"/>
            <a:t> incluye la atención a las características específicas potenciales y limitantes del medio natural, a fin de asegurar la sostenibilidad del medio </a:t>
          </a:r>
          <a:r>
            <a:rPr lang="es-MX" sz="1900" kern="1200" dirty="0" smtClean="0"/>
            <a:t>ambiente.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(Alburquerque, 2002: 60) </a:t>
          </a:r>
          <a:endParaRPr lang="es-MX" sz="1900" kern="1200" dirty="0"/>
        </a:p>
      </dsp:txBody>
      <dsp:txXfrm>
        <a:off x="988500" y="3072969"/>
        <a:ext cx="6506498" cy="1536215"/>
      </dsp:txXfrm>
    </dsp:sp>
    <dsp:sp modelId="{4EF68B34-9B86-48CE-BB8F-31FE0DFDD628}">
      <dsp:nvSpPr>
        <dsp:cNvPr id="0" name=""/>
        <dsp:cNvSpPr/>
      </dsp:nvSpPr>
      <dsp:spPr>
        <a:xfrm>
          <a:off x="28365" y="2880942"/>
          <a:ext cx="1920269" cy="1920269"/>
        </a:xfrm>
        <a:prstGeom prst="ellipse">
          <a:avLst/>
        </a:prstGeom>
        <a:blipFill rotWithShape="0">
          <a:blip xmlns:r="http://schemas.openxmlformats.org/officeDocument/2006/relationships" r:embed="rId2"/>
          <a:srcRect/>
          <a:stretch>
            <a:fillRect t="-3000" b="-3000"/>
          </a:stretch>
        </a:blipFill>
        <a:ln w="15875" cap="rnd" cmpd="sng" algn="ctr">
          <a:solidFill>
            <a:schemeClr val="accent4">
              <a:hueOff val="839917"/>
              <a:satOff val="-22434"/>
              <a:lumOff val="-52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3A4847-BCDA-4D81-A230-F7E9FD9A3A87}">
      <dsp:nvSpPr>
        <dsp:cNvPr id="0" name=""/>
        <dsp:cNvSpPr/>
      </dsp:nvSpPr>
      <dsp:spPr>
        <a:xfrm>
          <a:off x="0" y="3113401"/>
          <a:ext cx="4455730" cy="102188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/>
            <a:t>Mediante el desarrollo (modernización</a:t>
          </a:r>
          <a:r>
            <a:rPr lang="es-MX" sz="2000" kern="1200" dirty="0" smtClean="0"/>
            <a:t>)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(Herrera, 2013)</a:t>
          </a:r>
          <a:endParaRPr lang="en-US" sz="2000" kern="1200" dirty="0"/>
        </a:p>
      </dsp:txBody>
      <dsp:txXfrm>
        <a:off x="0" y="3113401"/>
        <a:ext cx="4455730" cy="1021887"/>
      </dsp:txXfrm>
    </dsp:sp>
    <dsp:sp modelId="{B040909A-6292-45B8-BB64-2990F626284D}">
      <dsp:nvSpPr>
        <dsp:cNvPr id="0" name=""/>
        <dsp:cNvSpPr/>
      </dsp:nvSpPr>
      <dsp:spPr>
        <a:xfrm rot="10800000">
          <a:off x="0" y="1557066"/>
          <a:ext cx="4455730" cy="1571663"/>
        </a:xfrm>
        <a:prstGeom prst="upArrowCallout">
          <a:avLst/>
        </a:prstGeom>
        <a:gradFill rotWithShape="0">
          <a:gsLst>
            <a:gs pos="0">
              <a:schemeClr val="accent5">
                <a:hueOff val="-419932"/>
                <a:satOff val="22824"/>
                <a:lumOff val="-4216"/>
                <a:alphaOff val="0"/>
                <a:tint val="60000"/>
                <a:lumMod val="104000"/>
              </a:schemeClr>
            </a:gs>
            <a:gs pos="100000">
              <a:schemeClr val="accent5">
                <a:hueOff val="-419932"/>
                <a:satOff val="22824"/>
                <a:lumOff val="-4216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/>
            <a:t>Poseen una dinámica social que debe ser combinada</a:t>
          </a:r>
          <a:endParaRPr lang="en-US" sz="2000" kern="1200"/>
        </a:p>
      </dsp:txBody>
      <dsp:txXfrm rot="10800000">
        <a:off x="0" y="1557066"/>
        <a:ext cx="4455730" cy="1021219"/>
      </dsp:txXfrm>
    </dsp:sp>
    <dsp:sp modelId="{EA078E59-E80B-4782-81A9-4B8D612F8D3D}">
      <dsp:nvSpPr>
        <dsp:cNvPr id="0" name=""/>
        <dsp:cNvSpPr/>
      </dsp:nvSpPr>
      <dsp:spPr>
        <a:xfrm rot="10800000">
          <a:off x="0" y="731"/>
          <a:ext cx="4455730" cy="1571663"/>
        </a:xfrm>
        <a:prstGeom prst="upArrowCallout">
          <a:avLst/>
        </a:prstGeom>
        <a:gradFill rotWithShape="0">
          <a:gsLst>
            <a:gs pos="0">
              <a:schemeClr val="accent5">
                <a:hueOff val="-839865"/>
                <a:satOff val="45647"/>
                <a:lumOff val="-8432"/>
                <a:alphaOff val="0"/>
                <a:tint val="60000"/>
                <a:lumMod val="104000"/>
              </a:schemeClr>
            </a:gs>
            <a:gs pos="100000">
              <a:schemeClr val="accent5">
                <a:hueOff val="-839865"/>
                <a:satOff val="45647"/>
                <a:lumOff val="-8432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/>
            <a:t>Las personas y el territorio que conforma el ámbito rural</a:t>
          </a:r>
          <a:endParaRPr lang="en-US" sz="2000" kern="1200" dirty="0"/>
        </a:p>
      </dsp:txBody>
      <dsp:txXfrm rot="10800000">
        <a:off x="0" y="731"/>
        <a:ext cx="4455730" cy="102121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83DFE3-4A80-4233-954B-7FEB5DC78F3B}">
      <dsp:nvSpPr>
        <dsp:cNvPr id="0" name=""/>
        <dsp:cNvSpPr/>
      </dsp:nvSpPr>
      <dsp:spPr>
        <a:xfrm>
          <a:off x="1239" y="1442327"/>
          <a:ext cx="2220745" cy="222074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/>
            <a:t>Avanzar hacia un estado de perfección abierto al fututo</a:t>
          </a:r>
          <a:endParaRPr lang="en-US" sz="2000" kern="1200" dirty="0"/>
        </a:p>
      </dsp:txBody>
      <dsp:txXfrm>
        <a:off x="326460" y="1767548"/>
        <a:ext cx="1570303" cy="1570303"/>
      </dsp:txXfrm>
    </dsp:sp>
    <dsp:sp modelId="{4D6E0779-E0BB-48C6-B968-F7D0A66CE669}">
      <dsp:nvSpPr>
        <dsp:cNvPr id="0" name=""/>
        <dsp:cNvSpPr/>
      </dsp:nvSpPr>
      <dsp:spPr>
        <a:xfrm>
          <a:off x="2048824" y="1128489"/>
          <a:ext cx="1384018" cy="74950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2048824" y="1278389"/>
        <a:ext cx="1159168" cy="449701"/>
      </dsp:txXfrm>
    </dsp:sp>
    <dsp:sp modelId="{1D8F913F-902F-43B8-9875-48480B71C56E}">
      <dsp:nvSpPr>
        <dsp:cNvPr id="0" name=""/>
        <dsp:cNvSpPr/>
      </dsp:nvSpPr>
      <dsp:spPr>
        <a:xfrm>
          <a:off x="3338023" y="1442327"/>
          <a:ext cx="2220745" cy="2220745"/>
        </a:xfrm>
        <a:prstGeom prst="ellipse">
          <a:avLst/>
        </a:prstGeom>
        <a:gradFill rotWithShape="0">
          <a:gsLst>
            <a:gs pos="0">
              <a:schemeClr val="accent5">
                <a:hueOff val="-839865"/>
                <a:satOff val="45647"/>
                <a:lumOff val="-8432"/>
                <a:alphaOff val="0"/>
                <a:tint val="96000"/>
                <a:lumMod val="102000"/>
              </a:schemeClr>
            </a:gs>
            <a:gs pos="100000">
              <a:schemeClr val="accent5">
                <a:hueOff val="-839865"/>
                <a:satOff val="45647"/>
                <a:lumOff val="-8432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/>
            <a:t>Quitando aquello que considera atrasado</a:t>
          </a:r>
          <a:endParaRPr lang="en-US" sz="2000" kern="1200"/>
        </a:p>
      </dsp:txBody>
      <dsp:txXfrm>
        <a:off x="3663244" y="1767548"/>
        <a:ext cx="1570303" cy="1570303"/>
      </dsp:txXfrm>
    </dsp:sp>
    <dsp:sp modelId="{7868330D-F373-487B-81C3-8B186405D24F}">
      <dsp:nvSpPr>
        <dsp:cNvPr id="0" name=""/>
        <dsp:cNvSpPr/>
      </dsp:nvSpPr>
      <dsp:spPr>
        <a:xfrm rot="10800000">
          <a:off x="2127164" y="3227409"/>
          <a:ext cx="1384018" cy="74950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839865"/>
                <a:satOff val="45647"/>
                <a:lumOff val="-8432"/>
                <a:alphaOff val="0"/>
                <a:tint val="96000"/>
                <a:lumMod val="102000"/>
              </a:schemeClr>
            </a:gs>
            <a:gs pos="100000">
              <a:schemeClr val="accent5">
                <a:hueOff val="-839865"/>
                <a:satOff val="45647"/>
                <a:lumOff val="-8432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0800000">
        <a:off x="2352014" y="3377309"/>
        <a:ext cx="1159168" cy="4497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 xmlns="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27/09/18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616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27/09/18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89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27/09/18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209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27/09/18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4A822907-8A9D-4F6B-98F6-913902AD56B5}" type="slidenum">
              <a:rPr lang="en-US" smtClean="0"/>
              <a:t>‹Nr.›</a:t>
            </a:fld>
            <a:endParaRPr 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42092673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27/09/18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4A822907-8A9D-4F6B-98F6-913902AD56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572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27/09/18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4A822907-8A9D-4F6B-98F6-913902AD56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7067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27/09/18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1556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27/09/18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9553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27/09/18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35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27/09/18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9707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27/09/18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307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27/09/18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7063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27/09/18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4868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27/09/18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2363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27/09/18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3392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27/09/18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2973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27/09/18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3811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27/09/18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605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27/09/18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5937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27/09/18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6161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27/09/18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376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27/09/18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27/09/18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610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27/09/18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469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27/09/18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433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27/09/18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966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27/09/18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258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27/09/18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09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28.xml"/><Relationship Id="rId18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0FAA508-F0CD-46EA-95FB-26B559A0B5D9}" type="datetimeFigureOut">
              <a:rPr lang="en-US" smtClean="0"/>
              <a:t>27/09/18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22907-8A9D-4F6B-98F6-913902AD56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866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3" r:id="rId1"/>
    <p:sldLayoutId id="2147484014" r:id="rId2"/>
    <p:sldLayoutId id="2147484015" r:id="rId3"/>
    <p:sldLayoutId id="2147484016" r:id="rId4"/>
    <p:sldLayoutId id="2147484017" r:id="rId5"/>
    <p:sldLayoutId id="2147484018" r:id="rId6"/>
    <p:sldLayoutId id="2147484019" r:id="rId7"/>
    <p:sldLayoutId id="2147484020" r:id="rId8"/>
    <p:sldLayoutId id="2147484021" r:id="rId9"/>
    <p:sldLayoutId id="2147484022" r:id="rId10"/>
    <p:sldLayoutId id="214748402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0FAA508-F0CD-46EA-95FB-26B559A0B5D9}" type="datetimeFigureOut">
              <a:rPr lang="en-US" smtClean="0"/>
              <a:t>27/09/18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A822907-8A9D-4F6B-98F6-913902AD56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42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9" r:id="rId1"/>
    <p:sldLayoutId id="2147484260" r:id="rId2"/>
    <p:sldLayoutId id="2147484261" r:id="rId3"/>
    <p:sldLayoutId id="2147484262" r:id="rId4"/>
    <p:sldLayoutId id="2147484263" r:id="rId5"/>
    <p:sldLayoutId id="2147484264" r:id="rId6"/>
    <p:sldLayoutId id="2147484265" r:id="rId7"/>
    <p:sldLayoutId id="2147484266" r:id="rId8"/>
    <p:sldLayoutId id="2147484267" r:id="rId9"/>
    <p:sldLayoutId id="2147484268" r:id="rId10"/>
    <p:sldLayoutId id="2147484269" r:id="rId11"/>
    <p:sldLayoutId id="2147484270" r:id="rId12"/>
    <p:sldLayoutId id="2147484271" r:id="rId13"/>
    <p:sldLayoutId id="2147484272" r:id="rId14"/>
    <p:sldLayoutId id="2147484273" r:id="rId15"/>
    <p:sldLayoutId id="2147484274" r:id="rId16"/>
    <p:sldLayoutId id="214748427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13.xml"/><Relationship Id="rId2" Type="http://schemas.openxmlformats.org/officeDocument/2006/relationships/diagramData" Target="../diagrams/data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diagramData" Target="../diagrams/data5.xml"/><Relationship Id="rId5" Type="http://schemas.openxmlformats.org/officeDocument/2006/relationships/diagramLayout" Target="../diagrams/layout5.xml"/><Relationship Id="rId6" Type="http://schemas.openxmlformats.org/officeDocument/2006/relationships/diagramQuickStyle" Target="../diagrams/quickStyle5.xml"/><Relationship Id="rId7" Type="http://schemas.openxmlformats.org/officeDocument/2006/relationships/diagramColors" Target="../diagrams/colors5.xml"/><Relationship Id="rId8" Type="http://schemas.microsoft.com/office/2007/relationships/diagramDrawing" Target="../diagrams/drawing5.xml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.gif"/><Relationship Id="rId3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13.xml"/><Relationship Id="rId2" Type="http://schemas.openxmlformats.org/officeDocument/2006/relationships/diagramData" Target="../diagrams/data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1" Type="http://schemas.openxmlformats.org/officeDocument/2006/relationships/slideLayout" Target="../slideLayouts/slideLayout13.xml"/><Relationship Id="rId2" Type="http://schemas.openxmlformats.org/officeDocument/2006/relationships/diagramData" Target="../diagrams/data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jpeg"/><Relationship Id="rId3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4" Type="http://schemas.openxmlformats.org/officeDocument/2006/relationships/diagramQuickStyle" Target="../diagrams/quickStyle8.xml"/><Relationship Id="rId5" Type="http://schemas.openxmlformats.org/officeDocument/2006/relationships/diagramColors" Target="../diagrams/colors8.xml"/><Relationship Id="rId6" Type="http://schemas.microsoft.com/office/2007/relationships/diagramDrawing" Target="../diagrams/drawing8.xml"/><Relationship Id="rId1" Type="http://schemas.openxmlformats.org/officeDocument/2006/relationships/slideLayout" Target="../slideLayouts/slideLayout13.xml"/><Relationship Id="rId2" Type="http://schemas.openxmlformats.org/officeDocument/2006/relationships/diagramData" Target="../diagrams/data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4" Type="http://schemas.openxmlformats.org/officeDocument/2006/relationships/diagramQuickStyle" Target="../diagrams/quickStyle9.xml"/><Relationship Id="rId5" Type="http://schemas.openxmlformats.org/officeDocument/2006/relationships/diagramColors" Target="../diagrams/colors9.xml"/><Relationship Id="rId6" Type="http://schemas.microsoft.com/office/2007/relationships/diagramDrawing" Target="../diagrams/drawing9.xml"/><Relationship Id="rId1" Type="http://schemas.openxmlformats.org/officeDocument/2006/relationships/slideLayout" Target="../slideLayouts/slideLayout13.xml"/><Relationship Id="rId2" Type="http://schemas.openxmlformats.org/officeDocument/2006/relationships/diagramData" Target="../diagrams/data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4" Type="http://schemas.openxmlformats.org/officeDocument/2006/relationships/diagramQuickStyle" Target="../diagrams/quickStyle10.xml"/><Relationship Id="rId5" Type="http://schemas.openxmlformats.org/officeDocument/2006/relationships/diagramColors" Target="../diagrams/colors10.xml"/><Relationship Id="rId6" Type="http://schemas.microsoft.com/office/2007/relationships/diagramDrawing" Target="../diagrams/drawing10.xml"/><Relationship Id="rId1" Type="http://schemas.openxmlformats.org/officeDocument/2006/relationships/slideLayout" Target="../slideLayouts/slideLayout13.xml"/><Relationship Id="rId2" Type="http://schemas.openxmlformats.org/officeDocument/2006/relationships/diagramData" Target="../diagrams/data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24.jpeg"/><Relationship Id="rId3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6.jpeg"/><Relationship Id="rId3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4" Type="http://schemas.openxmlformats.org/officeDocument/2006/relationships/diagramQuickStyle" Target="../diagrams/quickStyle11.xml"/><Relationship Id="rId5" Type="http://schemas.openxmlformats.org/officeDocument/2006/relationships/diagramColors" Target="../diagrams/colors11.xml"/><Relationship Id="rId6" Type="http://schemas.microsoft.com/office/2007/relationships/diagramDrawing" Target="../diagrams/drawing11.xml"/><Relationship Id="rId1" Type="http://schemas.openxmlformats.org/officeDocument/2006/relationships/slideLayout" Target="../slideLayouts/slideLayout13.xml"/><Relationship Id="rId2" Type="http://schemas.openxmlformats.org/officeDocument/2006/relationships/diagramData" Target="../diagrams/data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4" Type="http://schemas.openxmlformats.org/officeDocument/2006/relationships/diagramLayout" Target="../diagrams/layout12.xml"/><Relationship Id="rId5" Type="http://schemas.openxmlformats.org/officeDocument/2006/relationships/diagramQuickStyle" Target="../diagrams/quickStyle12.xml"/><Relationship Id="rId6" Type="http://schemas.openxmlformats.org/officeDocument/2006/relationships/diagramColors" Target="../diagrams/colors12.xml"/><Relationship Id="rId7" Type="http://schemas.microsoft.com/office/2007/relationships/diagramDrawing" Target="../diagrams/drawing12.xml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jpeg"/><Relationship Id="rId3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4" Type="http://schemas.openxmlformats.org/officeDocument/2006/relationships/diagramQuickStyle" Target="../diagrams/quickStyle13.xml"/><Relationship Id="rId5" Type="http://schemas.openxmlformats.org/officeDocument/2006/relationships/diagramColors" Target="../diagrams/colors13.xml"/><Relationship Id="rId6" Type="http://schemas.microsoft.com/office/2007/relationships/diagramDrawing" Target="../diagrams/drawing13.xml"/><Relationship Id="rId1" Type="http://schemas.openxmlformats.org/officeDocument/2006/relationships/slideLayout" Target="../slideLayouts/slideLayout13.xml"/><Relationship Id="rId2" Type="http://schemas.openxmlformats.org/officeDocument/2006/relationships/diagramData" Target="../diagrams/data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4" Type="http://schemas.openxmlformats.org/officeDocument/2006/relationships/diagramQuickStyle" Target="../diagrams/quickStyle14.xml"/><Relationship Id="rId5" Type="http://schemas.openxmlformats.org/officeDocument/2006/relationships/diagramColors" Target="../diagrams/colors14.xml"/><Relationship Id="rId6" Type="http://schemas.microsoft.com/office/2007/relationships/diagramDrawing" Target="../diagrams/drawing14.xml"/><Relationship Id="rId1" Type="http://schemas.openxmlformats.org/officeDocument/2006/relationships/slideLayout" Target="../slideLayouts/slideLayout13.xml"/><Relationship Id="rId2" Type="http://schemas.openxmlformats.org/officeDocument/2006/relationships/diagramData" Target="../diagrams/data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catalog.ipbes.net/system/assessment/7/references/files/22/original/Forum_de_Sostenibilidad_4_2010.pdf?1346948046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3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diagramData" Target="../diagrams/data3.xml"/><Relationship Id="rId6" Type="http://schemas.openxmlformats.org/officeDocument/2006/relationships/diagramLayout" Target="../diagrams/layout3.xml"/><Relationship Id="rId7" Type="http://schemas.openxmlformats.org/officeDocument/2006/relationships/diagramQuickStyle" Target="../diagrams/quickStyle3.xml"/><Relationship Id="rId8" Type="http://schemas.openxmlformats.org/officeDocument/2006/relationships/diagramColors" Target="../diagrams/colors3.xml"/><Relationship Id="rId9" Type="http://schemas.microsoft.com/office/2007/relationships/diagramDrawing" Target="../diagrams/drawing3.xml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jpeg"/><Relationship Id="rId3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Sin título-2.png">
            <a:extLst>
              <a:ext uri="{FF2B5EF4-FFF2-40B4-BE49-F238E27FC236}">
                <a16:creationId xmlns:a16="http://schemas.microsoft.com/office/drawing/2014/main" xmlns="" id="{6E228E4E-C92D-4FCE-BBD8-24372EE862D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192" y="655850"/>
            <a:ext cx="5442276" cy="78740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83F32D19-01E3-4B13-B31C-A49C3E0E41CC}"/>
              </a:ext>
            </a:extLst>
          </p:cNvPr>
          <p:cNvSpPr/>
          <p:nvPr/>
        </p:nvSpPr>
        <p:spPr>
          <a:xfrm>
            <a:off x="2678252" y="990252"/>
            <a:ext cx="5309733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400" b="1" dirty="0">
                <a:latin typeface="Avenir Book"/>
              </a:rPr>
              <a:t>Facultad de Turismo y Gastronomía </a:t>
            </a:r>
          </a:p>
          <a:p>
            <a:pPr algn="ctr"/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DBF82F99-20B0-4024-A5F7-DE0FE74B5D95}"/>
              </a:ext>
            </a:extLst>
          </p:cNvPr>
          <p:cNvSpPr/>
          <p:nvPr/>
        </p:nvSpPr>
        <p:spPr>
          <a:xfrm>
            <a:off x="2346849" y="1248015"/>
            <a:ext cx="5972537" cy="4801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dirty="0">
              <a:latin typeface="Avenir Book"/>
            </a:endParaRPr>
          </a:p>
          <a:p>
            <a:pPr algn="ctr"/>
            <a:r>
              <a:rPr lang="es-MX" b="1" dirty="0">
                <a:latin typeface="Avenir Book"/>
                <a:cs typeface="Times New Roman" panose="02020603050405020304" pitchFamily="18" charset="0"/>
              </a:rPr>
              <a:t>LICENCIATURA EN TURISMO</a:t>
            </a:r>
          </a:p>
          <a:p>
            <a:pPr algn="ctr"/>
            <a:endParaRPr lang="es-MX" b="1" dirty="0">
              <a:latin typeface="Avenir Book"/>
              <a:cs typeface="Times New Roman" panose="02020603050405020304" pitchFamily="18" charset="0"/>
            </a:endParaRPr>
          </a:p>
          <a:p>
            <a:pPr algn="ctr"/>
            <a:r>
              <a:rPr lang="es-MX" b="1" dirty="0">
                <a:latin typeface="Avenir Book"/>
                <a:cs typeface="Times New Roman" panose="02020603050405020304" pitchFamily="18" charset="0"/>
              </a:rPr>
              <a:t>Unidad de aprendizaje: </a:t>
            </a:r>
            <a:r>
              <a:rPr lang="es-MX" b="1" dirty="0" smtClean="0">
                <a:latin typeface="Avenir Book"/>
                <a:cs typeface="Times New Roman" panose="02020603050405020304" pitchFamily="18" charset="0"/>
              </a:rPr>
              <a:t>Desarrollo Local y Regional</a:t>
            </a:r>
            <a:endParaRPr lang="es-MX" b="1" dirty="0">
              <a:latin typeface="Avenir Book"/>
              <a:cs typeface="Times New Roman" panose="02020603050405020304" pitchFamily="18" charset="0"/>
            </a:endParaRPr>
          </a:p>
          <a:p>
            <a:pPr algn="ctr"/>
            <a:endParaRPr lang="es-MX" b="1" dirty="0">
              <a:latin typeface="Avenir Book"/>
              <a:cs typeface="Times New Roman" panose="02020603050405020304" pitchFamily="18" charset="0"/>
            </a:endParaRPr>
          </a:p>
          <a:p>
            <a:pPr algn="ctr"/>
            <a:r>
              <a:rPr lang="es-MX" b="1" dirty="0">
                <a:latin typeface="Avenir Book"/>
                <a:cs typeface="Times New Roman" panose="02020603050405020304" pitchFamily="18" charset="0"/>
              </a:rPr>
              <a:t>Autor: Rebeca Osorio González </a:t>
            </a:r>
          </a:p>
          <a:p>
            <a:pPr algn="ctr"/>
            <a:endParaRPr lang="es-MX" sz="2000" dirty="0">
              <a:latin typeface="Avenir Book"/>
            </a:endParaRPr>
          </a:p>
          <a:p>
            <a:pPr algn="ctr"/>
            <a:r>
              <a:rPr lang="es-MX" b="1" dirty="0">
                <a:latin typeface="Avenir Book"/>
                <a:cs typeface="Times New Roman" panose="02020603050405020304" pitchFamily="18" charset="0"/>
              </a:rPr>
              <a:t>Créditos institucionales de la UA: </a:t>
            </a:r>
            <a:r>
              <a:rPr lang="es-MX" b="1" dirty="0" smtClean="0">
                <a:latin typeface="Avenir Book"/>
                <a:cs typeface="Times New Roman" panose="02020603050405020304" pitchFamily="18" charset="0"/>
              </a:rPr>
              <a:t>8</a:t>
            </a:r>
            <a:endParaRPr lang="es-MX" b="1" dirty="0">
              <a:latin typeface="Avenir Book"/>
              <a:cs typeface="Times New Roman" panose="02020603050405020304" pitchFamily="18" charset="0"/>
            </a:endParaRPr>
          </a:p>
          <a:p>
            <a:pPr algn="ctr"/>
            <a:r>
              <a:rPr lang="es-MX" b="1" dirty="0">
                <a:latin typeface="Avenir Book"/>
                <a:cs typeface="Times New Roman" panose="02020603050405020304" pitchFamily="18" charset="0"/>
              </a:rPr>
              <a:t>Material visual: Solo proyectable</a:t>
            </a:r>
          </a:p>
          <a:p>
            <a:pPr algn="ctr"/>
            <a:endParaRPr lang="es-MX" dirty="0">
              <a:latin typeface="Avenir Book"/>
              <a:cs typeface="Times New Roman" panose="02020603050405020304" pitchFamily="18" charset="0"/>
            </a:endParaRPr>
          </a:p>
          <a:p>
            <a:pPr algn="ctr"/>
            <a:r>
              <a:rPr lang="es-MX" dirty="0">
                <a:latin typeface="Avenir Book"/>
                <a:cs typeface="Times New Roman" panose="02020603050405020304" pitchFamily="18" charset="0"/>
              </a:rPr>
              <a:t>Unidad de competencia : </a:t>
            </a:r>
          </a:p>
          <a:p>
            <a:pPr algn="ctr"/>
            <a:r>
              <a:rPr lang="es-MX" dirty="0" smtClean="0">
                <a:latin typeface="Avenir Book"/>
                <a:cs typeface="Times New Roman" panose="02020603050405020304" pitchFamily="18" charset="0"/>
              </a:rPr>
              <a:t>“</a:t>
            </a:r>
            <a:r>
              <a:rPr lang="es-MX" dirty="0"/>
              <a:t>El concepto de desarrollo, evolución del concepto y ubicación histórica del desarrollo local en ella </a:t>
            </a:r>
            <a:r>
              <a:rPr lang="es-MX" dirty="0" smtClean="0">
                <a:latin typeface="Avenir Book"/>
                <a:cs typeface="Times New Roman" panose="02020603050405020304" pitchFamily="18" charset="0"/>
              </a:rPr>
              <a:t>”</a:t>
            </a:r>
            <a:endParaRPr lang="es-MX" dirty="0">
              <a:latin typeface="Avenir Book"/>
              <a:cs typeface="Times New Roman" panose="02020603050405020304" pitchFamily="18" charset="0"/>
            </a:endParaRPr>
          </a:p>
          <a:p>
            <a:pPr algn="ctr"/>
            <a:endParaRPr lang="es-MX" dirty="0">
              <a:latin typeface="Avenir Book"/>
              <a:cs typeface="Times New Roman" panose="02020603050405020304" pitchFamily="18" charset="0"/>
            </a:endParaRPr>
          </a:p>
          <a:p>
            <a:pPr algn="ctr"/>
            <a:r>
              <a:rPr lang="es-MX" dirty="0">
                <a:latin typeface="Avenir Book"/>
                <a:cs typeface="Times New Roman" panose="02020603050405020304" pitchFamily="18" charset="0"/>
              </a:rPr>
              <a:t>Elaborado por Rebeca Osorio González </a:t>
            </a:r>
          </a:p>
          <a:p>
            <a:endParaRPr lang="es-MX" dirty="0">
              <a:latin typeface="Avenir Book"/>
              <a:cs typeface="Times New Roman" panose="02020603050405020304" pitchFamily="18" charset="0"/>
            </a:endParaRPr>
          </a:p>
          <a:p>
            <a:pPr algn="r"/>
            <a:r>
              <a:rPr lang="es-MX" sz="1600" dirty="0">
                <a:latin typeface="Avenir Book"/>
                <a:cs typeface="Times New Roman" panose="02020603050405020304" pitchFamily="18" charset="0"/>
              </a:rPr>
              <a:t>Semestre 2018-B</a:t>
            </a:r>
          </a:p>
        </p:txBody>
      </p:sp>
    </p:spTree>
    <p:extLst>
      <p:ext uri="{BB962C8B-B14F-4D97-AF65-F5344CB8AC3E}">
        <p14:creationId xmlns:p14="http://schemas.microsoft.com/office/powerpoint/2010/main" val="36263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9CE33CC-54F5-4D9F-8EE6-00679E8E8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133" y="240633"/>
            <a:ext cx="7704667" cy="962525"/>
          </a:xfrm>
        </p:spPr>
        <p:txBody>
          <a:bodyPr>
            <a:normAutofit fontScale="90000"/>
          </a:bodyPr>
          <a:lstStyle/>
          <a:p>
            <a:r>
              <a:rPr lang="es-ES" sz="3200" b="1" dirty="0" smtClean="0"/>
              <a:t>Concepto </a:t>
            </a:r>
            <a:br>
              <a:rPr lang="es-ES" sz="3200" b="1" dirty="0" smtClean="0"/>
            </a:br>
            <a:r>
              <a:rPr lang="es-ES" sz="3200" b="1" dirty="0" smtClean="0"/>
              <a:t>Desarrollo Local puntualiza</a:t>
            </a:r>
            <a:r>
              <a:rPr lang="es-ES" sz="3200" b="1" dirty="0" smtClean="0"/>
              <a:t>:</a:t>
            </a:r>
            <a:endParaRPr lang="es-MX" sz="3200" b="1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A7BED817-F15A-4E8E-8627-E66EED7D77A7}"/>
              </a:ext>
            </a:extLst>
          </p:cNvPr>
          <p:cNvSpPr/>
          <p:nvPr/>
        </p:nvSpPr>
        <p:spPr>
          <a:xfrm>
            <a:off x="7040195" y="6031467"/>
            <a:ext cx="1728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/>
              <a:t>(</a:t>
            </a:r>
            <a:r>
              <a:rPr lang="es-ES" b="1" dirty="0" err="1"/>
              <a:t>Altschuler</a:t>
            </a:r>
            <a:r>
              <a:rPr lang="es-ES" b="1" dirty="0"/>
              <a:t>, 73) </a:t>
            </a:r>
            <a:endParaRPr lang="es-MX" dirty="0"/>
          </a:p>
        </p:txBody>
      </p:sp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xmlns="" id="{CD381F40-C9E8-47A5-B9EC-A13789A399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24731510"/>
              </p:ext>
            </p:extLst>
          </p:nvPr>
        </p:nvGraphicFramePr>
        <p:xfrm>
          <a:off x="1403683" y="1336843"/>
          <a:ext cx="7364869" cy="482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219029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xmlns="" id="{6AD30037-67ED-4367-9BE0-45787510BF1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 descr="Resultado de imagen para pobreza dibujos">
            <a:extLst>
              <a:ext uri="{FF2B5EF4-FFF2-40B4-BE49-F238E27FC236}">
                <a16:creationId xmlns:a16="http://schemas.microsoft.com/office/drawing/2014/main" xmlns="" id="{3614291F-C378-4FCD-8EF7-D832BDB2B4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10" r="14082" b="-1"/>
          <a:stretch/>
        </p:blipFill>
        <p:spPr bwMode="auto">
          <a:xfrm>
            <a:off x="5169693" y="26204"/>
            <a:ext cx="3974307" cy="6857990"/>
          </a:xfrm>
          <a:custGeom>
            <a:avLst/>
            <a:gdLst>
              <a:gd name="connsiteX0" fmla="*/ 836871 w 5299077"/>
              <a:gd name="connsiteY0" fmla="*/ 0 h 6858000"/>
              <a:gd name="connsiteX1" fmla="*/ 5299077 w 5299077"/>
              <a:gd name="connsiteY1" fmla="*/ 0 h 6858000"/>
              <a:gd name="connsiteX2" fmla="*/ 5299077 w 5299077"/>
              <a:gd name="connsiteY2" fmla="*/ 6858000 h 6858000"/>
              <a:gd name="connsiteX3" fmla="*/ 1911312 w 5299077"/>
              <a:gd name="connsiteY3" fmla="*/ 6858000 h 6858000"/>
              <a:gd name="connsiteX4" fmla="*/ 0 w 5299077"/>
              <a:gd name="connsiteY4" fmla="*/ 53339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99077" h="6858000">
                <a:moveTo>
                  <a:pt x="836871" y="0"/>
                </a:moveTo>
                <a:lnTo>
                  <a:pt x="5299077" y="0"/>
                </a:lnTo>
                <a:lnTo>
                  <a:pt x="5299077" y="6858000"/>
                </a:lnTo>
                <a:lnTo>
                  <a:pt x="1911312" y="6858000"/>
                </a:lnTo>
                <a:lnTo>
                  <a:pt x="0" y="5333999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5" name="Group 74">
            <a:extLst>
              <a:ext uri="{FF2B5EF4-FFF2-40B4-BE49-F238E27FC236}">
                <a16:creationId xmlns:a16="http://schemas.microsoft.com/office/drawing/2014/main" xmlns="" id="{50841A4E-5BC1-44B4-83CF-D524E8AEAD6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4674570" y="0"/>
            <a:ext cx="1827609" cy="6858001"/>
            <a:chOff x="1320800" y="0"/>
            <a:chExt cx="2436813" cy="6858001"/>
          </a:xfrm>
        </p:grpSpPr>
        <p:sp>
          <p:nvSpPr>
            <p:cNvPr id="76" name="Freeform 6">
              <a:extLst>
                <a:ext uri="{FF2B5EF4-FFF2-40B4-BE49-F238E27FC236}">
                  <a16:creationId xmlns:a16="http://schemas.microsoft.com/office/drawing/2014/main" xmlns="" id="{BF371BCC-8954-44E2-8C4F-29DC188727A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77" name="Freeform 7">
              <a:extLst>
                <a:ext uri="{FF2B5EF4-FFF2-40B4-BE49-F238E27FC236}">
                  <a16:creationId xmlns:a16="http://schemas.microsoft.com/office/drawing/2014/main" xmlns="" id="{CD3505BE-B420-41C5-BE34-3E7652D37A5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78" name="Freeform 8">
              <a:extLst>
                <a:ext uri="{FF2B5EF4-FFF2-40B4-BE49-F238E27FC236}">
                  <a16:creationId xmlns:a16="http://schemas.microsoft.com/office/drawing/2014/main" xmlns="" id="{4B68A05B-A78B-4D59-8CF9-1900731A218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79" name="Freeform 9">
              <a:extLst>
                <a:ext uri="{FF2B5EF4-FFF2-40B4-BE49-F238E27FC236}">
                  <a16:creationId xmlns:a16="http://schemas.microsoft.com/office/drawing/2014/main" xmlns="" id="{84D57A01-C112-4FF2-B5ED-0B762AAD9CE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80" name="Freeform 10">
              <a:extLst>
                <a:ext uri="{FF2B5EF4-FFF2-40B4-BE49-F238E27FC236}">
                  <a16:creationId xmlns:a16="http://schemas.microsoft.com/office/drawing/2014/main" xmlns="" id="{6CCCCDF1-5D4F-4CA1-8400-DFBB96BB011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81" name="Freeform 11">
              <a:extLst>
                <a:ext uri="{FF2B5EF4-FFF2-40B4-BE49-F238E27FC236}">
                  <a16:creationId xmlns:a16="http://schemas.microsoft.com/office/drawing/2014/main" xmlns="" id="{20A090B2-5344-43CD-BC70-A6D44F15E80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5" name="Título 4">
            <a:extLst>
              <a:ext uri="{FF2B5EF4-FFF2-40B4-BE49-F238E27FC236}">
                <a16:creationId xmlns:a16="http://schemas.microsoft.com/office/drawing/2014/main" xmlns="" id="{82420973-9EE7-4BCF-AD1D-5D2FB42FA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01" y="543932"/>
            <a:ext cx="3945510" cy="1752599"/>
          </a:xfrm>
        </p:spPr>
        <p:txBody>
          <a:bodyPr>
            <a:normAutofit/>
          </a:bodyPr>
          <a:lstStyle/>
          <a:p>
            <a:r>
              <a:rPr lang="es-MX" dirty="0" smtClean="0"/>
              <a:t>Concepto</a:t>
            </a:r>
            <a:br>
              <a:rPr lang="es-MX" dirty="0" smtClean="0"/>
            </a:br>
            <a:r>
              <a:rPr lang="es-MX" dirty="0" smtClean="0"/>
              <a:t>Amartya </a:t>
            </a:r>
            <a:r>
              <a:rPr lang="es-MX" dirty="0"/>
              <a:t>Sen</a:t>
            </a:r>
          </a:p>
        </p:txBody>
      </p:sp>
      <p:graphicFrame>
        <p:nvGraphicFramePr>
          <p:cNvPr id="7172" name="Marcador de contenido 2">
            <a:extLst>
              <a:ext uri="{FF2B5EF4-FFF2-40B4-BE49-F238E27FC236}">
                <a16:creationId xmlns:a16="http://schemas.microsoft.com/office/drawing/2014/main" xmlns="" id="{625462A4-0293-4EB7-B660-4446EAF8878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0972198"/>
              </p:ext>
            </p:extLst>
          </p:nvPr>
        </p:nvGraphicFramePr>
        <p:xfrm>
          <a:off x="482601" y="2666999"/>
          <a:ext cx="3945510" cy="31242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9879491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08705" y="3302000"/>
            <a:ext cx="7704667" cy="3458261"/>
          </a:xfrm>
        </p:spPr>
        <p:txBody>
          <a:bodyPr/>
          <a:lstStyle/>
          <a:p>
            <a:pPr marL="0" indent="0" algn="just">
              <a:buNone/>
            </a:pPr>
            <a:r>
              <a:rPr lang="es-MX" sz="2800" b="1" dirty="0" smtClean="0"/>
              <a:t>Concepto </a:t>
            </a:r>
          </a:p>
          <a:p>
            <a:pPr marL="0" indent="0" algn="just">
              <a:buNone/>
            </a:pPr>
            <a:r>
              <a:rPr lang="es-MX" dirty="0" smtClean="0"/>
              <a:t>Asimismo  </a:t>
            </a:r>
            <a:r>
              <a:rPr lang="es-MX" dirty="0"/>
              <a:t>el  desarrollo exige </a:t>
            </a:r>
            <a:r>
              <a:rPr lang="es-MX" b="1" dirty="0"/>
              <a:t>la eliminación de las principales fuentes de privación de la libertad</a:t>
            </a:r>
            <a:r>
              <a:rPr lang="es-MX" dirty="0"/>
              <a:t>: la  pobreza y la tiranía, la escasez de oportunidades económicas y las privaciones sociales sistemáticas, el abandono en el que pueden encontrarse los servicios públicos y la intolerancia o el exceso de intervención de los Estados represivos (Arcos, 2008:30).</a:t>
            </a:r>
            <a:endParaRPr lang="es-ES_tradnl" dirty="0"/>
          </a:p>
          <a:p>
            <a:endParaRPr lang="es-ES" dirty="0"/>
          </a:p>
        </p:txBody>
      </p:sp>
      <p:pic>
        <p:nvPicPr>
          <p:cNvPr id="8196" name="Picture 4" descr="Resultado de imagen para libertad dibujos">
            <a:extLst>
              <a:ext uri="{FF2B5EF4-FFF2-40B4-BE49-F238E27FC236}">
                <a16:creationId xmlns:a16="http://schemas.microsoft.com/office/drawing/2014/main" xmlns="" id="{47ABB2A0-6058-4CC1-9EAA-5E5C7987D4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323" y="615820"/>
            <a:ext cx="2212677" cy="198427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Resultado de imagen para libertad dibujos">
            <a:extLst>
              <a:ext uri="{FF2B5EF4-FFF2-40B4-BE49-F238E27FC236}">
                <a16:creationId xmlns:a16="http://schemas.microsoft.com/office/drawing/2014/main" xmlns="" id="{EBD62C66-F708-4378-9476-991E222D8F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14372"/>
            <a:ext cx="2676525" cy="274886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11618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0285" y="-143664"/>
            <a:ext cx="7704667" cy="1981200"/>
          </a:xfrm>
        </p:spPr>
        <p:txBody>
          <a:bodyPr>
            <a:noAutofit/>
          </a:bodyPr>
          <a:lstStyle/>
          <a:p>
            <a:r>
              <a:rPr lang="es-ES" sz="2400" b="1" dirty="0" smtClean="0"/>
              <a:t>Concepto</a:t>
            </a:r>
            <a:r>
              <a:rPr lang="es-ES" sz="2000" b="1" dirty="0" smtClean="0"/>
              <a:t> </a:t>
            </a:r>
            <a:br>
              <a:rPr lang="es-ES" sz="2000" b="1" dirty="0" smtClean="0"/>
            </a:br>
            <a:r>
              <a:rPr lang="es-ES" sz="2000" b="1" dirty="0"/>
              <a:t/>
            </a:r>
            <a:br>
              <a:rPr lang="es-ES" sz="2000" b="1" dirty="0"/>
            </a:br>
            <a:r>
              <a:rPr lang="es-MX" sz="2000" dirty="0" smtClean="0"/>
              <a:t>Desde </a:t>
            </a:r>
            <a:r>
              <a:rPr lang="es-MX" sz="2000" dirty="0"/>
              <a:t>esta visión multidimensional el desarrollo con una vertiente local se concibe en relación con cuatro dimensiones básicas (Gallicchio y Winchester, 2003: 18 citado en Quintero, 2005: 103):</a:t>
            </a:r>
            <a:endParaRPr lang="es-ES" sz="2000" dirty="0"/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xmlns="" id="{73206B1D-AF27-4026-9187-8293BDF0401C}"/>
              </a:ext>
            </a:extLst>
          </p:cNvPr>
          <p:cNvSpPr/>
          <p:nvPr/>
        </p:nvSpPr>
        <p:spPr>
          <a:xfrm>
            <a:off x="728356" y="3847043"/>
            <a:ext cx="2127380" cy="106368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/>
              <a:t>Ambienta</a:t>
            </a:r>
            <a:r>
              <a:rPr lang="es-MX" dirty="0"/>
              <a:t>l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xmlns="" id="{7C116315-0FBD-4431-B5CA-935E8613A828}"/>
              </a:ext>
            </a:extLst>
          </p:cNvPr>
          <p:cNvSpPr/>
          <p:nvPr/>
        </p:nvSpPr>
        <p:spPr>
          <a:xfrm>
            <a:off x="3503276" y="2783354"/>
            <a:ext cx="2127380" cy="106368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/>
              <a:t>Económica</a:t>
            </a:r>
            <a:endParaRPr lang="es-MX" dirty="0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xmlns="" id="{4B9B558E-DE29-45D7-9394-9E5DC262E47E}"/>
              </a:ext>
            </a:extLst>
          </p:cNvPr>
          <p:cNvSpPr/>
          <p:nvPr/>
        </p:nvSpPr>
        <p:spPr>
          <a:xfrm>
            <a:off x="3503276" y="5687004"/>
            <a:ext cx="2127380" cy="106368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/>
              <a:t>Social</a:t>
            </a:r>
            <a:endParaRPr lang="es-MX" dirty="0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xmlns="" id="{81CA54FD-7D58-44FC-9F44-57BBB5BECF48}"/>
              </a:ext>
            </a:extLst>
          </p:cNvPr>
          <p:cNvSpPr/>
          <p:nvPr/>
        </p:nvSpPr>
        <p:spPr>
          <a:xfrm>
            <a:off x="6294925" y="3956776"/>
            <a:ext cx="2127380" cy="1063689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/>
              <a:t>Cultural </a:t>
            </a:r>
            <a:endParaRPr lang="es-MX" dirty="0"/>
          </a:p>
        </p:txBody>
      </p:sp>
      <p:pic>
        <p:nvPicPr>
          <p:cNvPr id="9218" name="Picture 2" descr="Resultado de imagen para sustentabilidad">
            <a:extLst>
              <a:ext uri="{FF2B5EF4-FFF2-40B4-BE49-F238E27FC236}">
                <a16:creationId xmlns:a16="http://schemas.microsoft.com/office/drawing/2014/main" xmlns="" id="{8FC16D43-3684-4C28-92C7-883CBBF006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999" y="2251408"/>
            <a:ext cx="1489348" cy="147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Resultado de imagen para dinero png">
            <a:extLst>
              <a:ext uri="{FF2B5EF4-FFF2-40B4-BE49-F238E27FC236}">
                <a16:creationId xmlns:a16="http://schemas.microsoft.com/office/drawing/2014/main" xmlns="" id="{BBE98112-3208-48B2-8213-520134FA27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575" y="1639866"/>
            <a:ext cx="1156856" cy="115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Resultado de imagen para equidad png">
            <a:extLst>
              <a:ext uri="{FF2B5EF4-FFF2-40B4-BE49-F238E27FC236}">
                <a16:creationId xmlns:a16="http://schemas.microsoft.com/office/drawing/2014/main" xmlns="" id="{8589C49A-8E62-45AC-840B-7FEE239E46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1640" y="4254789"/>
            <a:ext cx="2127381" cy="131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Resultado de imagen para integracion png">
            <a:extLst>
              <a:ext uri="{FF2B5EF4-FFF2-40B4-BE49-F238E27FC236}">
                <a16:creationId xmlns:a16="http://schemas.microsoft.com/office/drawing/2014/main" xmlns="" id="{46ADC5E6-323C-443E-9F8E-9DEFD19E5D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925" y="1868359"/>
            <a:ext cx="2200994" cy="2200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89685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xmlns="" id="{7F287208-EA22-4273-ADD8-69BD24DD8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0233" y="1"/>
            <a:ext cx="7704667" cy="1981200"/>
          </a:xfrm>
        </p:spPr>
        <p:txBody>
          <a:bodyPr>
            <a:noAutofit/>
          </a:bodyPr>
          <a:lstStyle/>
          <a:p>
            <a:pPr algn="just"/>
            <a:r>
              <a:rPr lang="es-MX" sz="2400" b="1" dirty="0" smtClean="0"/>
              <a:t>Concepto</a:t>
            </a:r>
            <a:br>
              <a:rPr lang="es-MX" sz="2400" b="1" dirty="0" smtClean="0"/>
            </a:br>
            <a:r>
              <a:rPr lang="es-MX" sz="2000" b="1" dirty="0" smtClean="0"/>
              <a:t/>
            </a:r>
            <a:br>
              <a:rPr lang="es-MX" sz="2000" b="1" dirty="0" smtClean="0"/>
            </a:br>
            <a:r>
              <a:rPr lang="es-MX" sz="1800" dirty="0" smtClean="0"/>
              <a:t>En </a:t>
            </a:r>
            <a:r>
              <a:rPr lang="es-MX" sz="1800" dirty="0"/>
              <a:t>una línea similar, Alburquerque (2002: 60) señala que el desarrollo económico local es un proceso de crecimiento económico y cambio estructural que conduce a una mejora del nivel de vida de la población local y en el cual pueden distinguirse varias dimensiones:</a:t>
            </a: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xmlns="" id="{14E5D089-42A1-4D83-B96E-CAA3F76D34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6842685"/>
              </p:ext>
            </p:extLst>
          </p:nvPr>
        </p:nvGraphicFramePr>
        <p:xfrm>
          <a:off x="1363579" y="1828800"/>
          <a:ext cx="7649793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431994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xmlns="" id="{C922C710-8630-4E6C-B275-A2A00B64D3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31633474"/>
              </p:ext>
            </p:extLst>
          </p:nvPr>
        </p:nvGraphicFramePr>
        <p:xfrm>
          <a:off x="1393371" y="1119653"/>
          <a:ext cx="7523365" cy="537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37763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>
            <a:extLst>
              <a:ext uri="{FF2B5EF4-FFF2-40B4-BE49-F238E27FC236}">
                <a16:creationId xmlns:a16="http://schemas.microsoft.com/office/drawing/2014/main" xmlns="" id="{FFDFDE97-4A97-47C3-A34F-FC7FD441CB8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409576" y="-4763"/>
            <a:ext cx="3761187" cy="6862763"/>
            <a:chOff x="2928938" y="-4763"/>
            <a:chExt cx="5014912" cy="6862763"/>
          </a:xfrm>
        </p:grpSpPr>
        <p:sp>
          <p:nvSpPr>
            <p:cNvPr id="136" name="Freeform 6">
              <a:extLst>
                <a:ext uri="{FF2B5EF4-FFF2-40B4-BE49-F238E27FC236}">
                  <a16:creationId xmlns:a16="http://schemas.microsoft.com/office/drawing/2014/main" xmlns="" id="{5929D068-05C4-4FD7-805E-67B98DC007C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7" name="Freeform 7">
              <a:extLst>
                <a:ext uri="{FF2B5EF4-FFF2-40B4-BE49-F238E27FC236}">
                  <a16:creationId xmlns:a16="http://schemas.microsoft.com/office/drawing/2014/main" xmlns="" id="{802E4133-42B8-4E61-88E6-34AA55241E0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38" name="Freeform 9">
              <a:extLst>
                <a:ext uri="{FF2B5EF4-FFF2-40B4-BE49-F238E27FC236}">
                  <a16:creationId xmlns:a16="http://schemas.microsoft.com/office/drawing/2014/main" xmlns="" id="{3FA7762F-EFA7-4921-8668-F1C73A0D5F9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39" name="Freeform 10">
              <a:extLst>
                <a:ext uri="{FF2B5EF4-FFF2-40B4-BE49-F238E27FC236}">
                  <a16:creationId xmlns:a16="http://schemas.microsoft.com/office/drawing/2014/main" xmlns="" id="{22FFCE41-B971-4162-8DF9-DBF817DDACA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40" name="Freeform 11">
              <a:extLst>
                <a:ext uri="{FF2B5EF4-FFF2-40B4-BE49-F238E27FC236}">
                  <a16:creationId xmlns:a16="http://schemas.microsoft.com/office/drawing/2014/main" xmlns="" id="{90D48A4B-3F05-4D98-B608-F5E23EA0D00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41" name="Freeform 12">
              <a:extLst>
                <a:ext uri="{FF2B5EF4-FFF2-40B4-BE49-F238E27FC236}">
                  <a16:creationId xmlns:a16="http://schemas.microsoft.com/office/drawing/2014/main" xmlns="" id="{AF334AC8-D046-47E1-BCFA-12AF52A42A1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43" name="Rectangle 142">
            <a:extLst>
              <a:ext uri="{FF2B5EF4-FFF2-40B4-BE49-F238E27FC236}">
                <a16:creationId xmlns:a16="http://schemas.microsoft.com/office/drawing/2014/main" xmlns="" id="{54AE0DC8-9915-467D-AF2A-B5C24D01FE9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42" name="Picture 2" descr="Resultado de imagen para mexico mapa con bandera">
            <a:extLst>
              <a:ext uri="{FF2B5EF4-FFF2-40B4-BE49-F238E27FC236}">
                <a16:creationId xmlns:a16="http://schemas.microsoft.com/office/drawing/2014/main" xmlns="" id="{3C4AFA78-D38C-43B8-A7B5-501D4964C8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25" r="9091" b="3594"/>
          <a:stretch/>
        </p:blipFill>
        <p:spPr bwMode="auto">
          <a:xfrm>
            <a:off x="12719" y="-26801"/>
            <a:ext cx="9191016" cy="6893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5" name="Freeform 13">
            <a:extLst>
              <a:ext uri="{FF2B5EF4-FFF2-40B4-BE49-F238E27FC236}">
                <a16:creationId xmlns:a16="http://schemas.microsoft.com/office/drawing/2014/main" xmlns="" id="{B046CB80-7314-4CEA-B997-7D0ADCF8460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-12699" y="-16933"/>
            <a:ext cx="5505449" cy="6883400"/>
          </a:xfrm>
          <a:custGeom>
            <a:avLst/>
            <a:gdLst>
              <a:gd name="connsiteX0" fmla="*/ 5427133 w 7340600"/>
              <a:gd name="connsiteY0" fmla="*/ 8466 h 6883400"/>
              <a:gd name="connsiteX1" fmla="*/ 4783666 w 7340600"/>
              <a:gd name="connsiteY1" fmla="*/ 2573866 h 6883400"/>
              <a:gd name="connsiteX2" fmla="*/ 7340600 w 7340600"/>
              <a:gd name="connsiteY2" fmla="*/ 6874933 h 6883400"/>
              <a:gd name="connsiteX3" fmla="*/ 0 w 7340600"/>
              <a:gd name="connsiteY3" fmla="*/ 6883400 h 6883400"/>
              <a:gd name="connsiteX4" fmla="*/ 8466 w 7340600"/>
              <a:gd name="connsiteY4" fmla="*/ 0 h 6883400"/>
              <a:gd name="connsiteX5" fmla="*/ 5427133 w 7340600"/>
              <a:gd name="connsiteY5" fmla="*/ 8466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40600" h="6883400">
                <a:moveTo>
                  <a:pt x="5427133" y="8466"/>
                </a:moveTo>
                <a:lnTo>
                  <a:pt x="4783666" y="2573866"/>
                </a:lnTo>
                <a:lnTo>
                  <a:pt x="7340600" y="6874933"/>
                </a:lnTo>
                <a:lnTo>
                  <a:pt x="0" y="6883400"/>
                </a:lnTo>
                <a:lnTo>
                  <a:pt x="8466" y="0"/>
                </a:lnTo>
                <a:lnTo>
                  <a:pt x="5427133" y="8466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8FE4029-3CB0-4CA5-91B4-FBEE6CDBC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19" y="3254466"/>
            <a:ext cx="3060699" cy="331046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300" b="1" dirty="0" err="1" smtClean="0">
                <a:solidFill>
                  <a:schemeClr val="bg1"/>
                </a:solidFill>
              </a:rPr>
              <a:t>Evoluci</a:t>
            </a:r>
            <a:r>
              <a:rPr lang="en-US" sz="4300" b="1" dirty="0" err="1" smtClean="0">
                <a:solidFill>
                  <a:schemeClr val="bg1"/>
                </a:solidFill>
              </a:rPr>
              <a:t>ón</a:t>
            </a:r>
            <a:r>
              <a:rPr lang="en-US" sz="4300" b="1" dirty="0" smtClean="0">
                <a:solidFill>
                  <a:schemeClr val="bg1"/>
                </a:solidFill>
              </a:rPr>
              <a:t> del </a:t>
            </a:r>
            <a:r>
              <a:rPr lang="en-US" sz="4300" b="1" dirty="0" err="1" smtClean="0">
                <a:solidFill>
                  <a:schemeClr val="bg1"/>
                </a:solidFill>
              </a:rPr>
              <a:t>d</a:t>
            </a:r>
            <a:r>
              <a:rPr lang="en-US" sz="4300" b="1" dirty="0" err="1" smtClean="0">
                <a:solidFill>
                  <a:schemeClr val="bg1"/>
                </a:solidFill>
              </a:rPr>
              <a:t>esarrollo</a:t>
            </a:r>
            <a:r>
              <a:rPr lang="en-US" sz="4300" b="1" dirty="0" smtClean="0">
                <a:solidFill>
                  <a:schemeClr val="bg1"/>
                </a:solidFill>
              </a:rPr>
              <a:t>  </a:t>
            </a:r>
            <a:r>
              <a:rPr lang="en-US" sz="4300" b="1" dirty="0">
                <a:solidFill>
                  <a:schemeClr val="bg1"/>
                </a:solidFill>
              </a:rPr>
              <a:t>en México</a:t>
            </a:r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xmlns="" id="{52037CDE-37E1-452A-BCAB-4DA34C69731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3648076" y="-4763"/>
            <a:ext cx="3761187" cy="6862763"/>
            <a:chOff x="2928938" y="-4763"/>
            <a:chExt cx="5014912" cy="6862763"/>
          </a:xfrm>
        </p:grpSpPr>
        <p:sp>
          <p:nvSpPr>
            <p:cNvPr id="148" name="Freeform 6">
              <a:extLst>
                <a:ext uri="{FF2B5EF4-FFF2-40B4-BE49-F238E27FC236}">
                  <a16:creationId xmlns:a16="http://schemas.microsoft.com/office/drawing/2014/main" xmlns="" id="{1C0F7827-E8A8-41BE-A4B5-3D0B82D8804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49" name="Freeform 7">
              <a:extLst>
                <a:ext uri="{FF2B5EF4-FFF2-40B4-BE49-F238E27FC236}">
                  <a16:creationId xmlns:a16="http://schemas.microsoft.com/office/drawing/2014/main" xmlns="" id="{FAA305BF-99DC-4082-89F3-B755F8B79AF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50" name="Freeform 9">
              <a:extLst>
                <a:ext uri="{FF2B5EF4-FFF2-40B4-BE49-F238E27FC236}">
                  <a16:creationId xmlns:a16="http://schemas.microsoft.com/office/drawing/2014/main" xmlns="" id="{821BD498-B54C-46F6-88D3-7A101251DFE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51" name="Freeform 10">
              <a:extLst>
                <a:ext uri="{FF2B5EF4-FFF2-40B4-BE49-F238E27FC236}">
                  <a16:creationId xmlns:a16="http://schemas.microsoft.com/office/drawing/2014/main" xmlns="" id="{DD3ECD2E-33CE-40D7-A4EE-0E0D0EF94BA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52" name="Freeform 11">
              <a:extLst>
                <a:ext uri="{FF2B5EF4-FFF2-40B4-BE49-F238E27FC236}">
                  <a16:creationId xmlns:a16="http://schemas.microsoft.com/office/drawing/2014/main" xmlns="" id="{B5BB6927-9B55-4D2D-BAA5-A0A4E24B871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53" name="Freeform 12">
              <a:extLst>
                <a:ext uri="{FF2B5EF4-FFF2-40B4-BE49-F238E27FC236}">
                  <a16:creationId xmlns:a16="http://schemas.microsoft.com/office/drawing/2014/main" xmlns="" id="{499067DC-F563-411F-ADFE-78EA2FD5CC4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</p:spTree>
    <p:extLst>
      <p:ext uri="{BB962C8B-B14F-4D97-AF65-F5344CB8AC3E}">
        <p14:creationId xmlns:p14="http://schemas.microsoft.com/office/powerpoint/2010/main" val="20183832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xmlns="" id="{448D661B-BAEA-42B3-BEDB-13E01DBA4A8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xmlns="" id="{5BD2573B-33EA-4868-BD57-87246A078C3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V="1">
            <a:off x="0" y="-1"/>
            <a:ext cx="3302781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04F3CFA-FF09-4219-BCD1-B4A073053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265" y="685800"/>
            <a:ext cx="1979972" cy="510540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100" b="1" dirty="0" err="1" smtClean="0">
                <a:solidFill>
                  <a:srgbClr val="FFFFFF"/>
                </a:solidFill>
              </a:rPr>
              <a:t>Evoluci</a:t>
            </a:r>
            <a:r>
              <a:rPr lang="en-US" sz="3100" b="1" dirty="0" err="1" smtClean="0">
                <a:solidFill>
                  <a:srgbClr val="FFFFFF"/>
                </a:solidFill>
              </a:rPr>
              <a:t>ón</a:t>
            </a:r>
            <a:r>
              <a:rPr lang="en-US" sz="3100" b="1" dirty="0" smtClean="0">
                <a:solidFill>
                  <a:srgbClr val="FFFFFF"/>
                </a:solidFill>
              </a:rPr>
              <a:t/>
            </a:r>
            <a:br>
              <a:rPr lang="en-US" sz="3100" b="1" dirty="0" smtClean="0">
                <a:solidFill>
                  <a:srgbClr val="FFFFFF"/>
                </a:solidFill>
              </a:rPr>
            </a:br>
            <a:r>
              <a:rPr lang="en-US" sz="3100" b="1" dirty="0" err="1" smtClean="0">
                <a:solidFill>
                  <a:srgbClr val="FFFFFF"/>
                </a:solidFill>
              </a:rPr>
              <a:t>Desarrollo</a:t>
            </a:r>
            <a:r>
              <a:rPr lang="en-US" sz="3100" b="1" dirty="0" smtClean="0">
                <a:solidFill>
                  <a:srgbClr val="FFFFFF"/>
                </a:solidFill>
              </a:rPr>
              <a:t> </a:t>
            </a:r>
            <a:r>
              <a:rPr lang="en-US" sz="3100" b="1" dirty="0">
                <a:solidFill>
                  <a:srgbClr val="FFFFFF"/>
                </a:solidFill>
              </a:rPr>
              <a:t>R</a:t>
            </a:r>
            <a:r>
              <a:rPr lang="en-US" sz="3100" b="1" dirty="0" smtClean="0">
                <a:solidFill>
                  <a:srgbClr val="FFFFFF"/>
                </a:solidFill>
              </a:rPr>
              <a:t>ural</a:t>
            </a:r>
            <a:endParaRPr lang="en-US" sz="3100" b="1" dirty="0">
              <a:solidFill>
                <a:srgbClr val="FFFFFF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2262EED4-6AA0-4E32-99BF-EC6023E862D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2486469" y="0"/>
            <a:ext cx="1827609" cy="6858001"/>
            <a:chOff x="1320800" y="0"/>
            <a:chExt cx="2436813" cy="6858001"/>
          </a:xfrm>
        </p:grpSpPr>
        <p:sp>
          <p:nvSpPr>
            <p:cNvPr id="31" name="Freeform 6">
              <a:extLst>
                <a:ext uri="{FF2B5EF4-FFF2-40B4-BE49-F238E27FC236}">
                  <a16:creationId xmlns:a16="http://schemas.microsoft.com/office/drawing/2014/main" xmlns="" id="{187BD93B-D7D8-48E9-A408-63B05280F8B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32" name="Freeform 7">
              <a:extLst>
                <a:ext uri="{FF2B5EF4-FFF2-40B4-BE49-F238E27FC236}">
                  <a16:creationId xmlns:a16="http://schemas.microsoft.com/office/drawing/2014/main" xmlns="" id="{F1828682-B626-46A2-929D-B464FFAB3AB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33" name="Freeform 8">
              <a:extLst>
                <a:ext uri="{FF2B5EF4-FFF2-40B4-BE49-F238E27FC236}">
                  <a16:creationId xmlns:a16="http://schemas.microsoft.com/office/drawing/2014/main" xmlns="" id="{276D976C-0C91-4A9D-AB86-D8F3C00F1DF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34" name="Freeform 9">
              <a:extLst>
                <a:ext uri="{FF2B5EF4-FFF2-40B4-BE49-F238E27FC236}">
                  <a16:creationId xmlns:a16="http://schemas.microsoft.com/office/drawing/2014/main" xmlns="" id="{AF11B071-D1F5-45C3-808F-25505CF1962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35" name="Freeform 10">
              <a:extLst>
                <a:ext uri="{FF2B5EF4-FFF2-40B4-BE49-F238E27FC236}">
                  <a16:creationId xmlns:a16="http://schemas.microsoft.com/office/drawing/2014/main" xmlns="" id="{4D2DF285-724E-413F-A89A-E9014EAF0DB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xmlns="" id="{5305AB29-3364-4389-A321-44024BF2144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graphicFrame>
        <p:nvGraphicFramePr>
          <p:cNvPr id="6" name="Marcador de contenido 2">
            <a:extLst>
              <a:ext uri="{FF2B5EF4-FFF2-40B4-BE49-F238E27FC236}">
                <a16:creationId xmlns:a16="http://schemas.microsoft.com/office/drawing/2014/main" xmlns="" id="{E8C44E83-694B-42FC-8433-CCBE6FD687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40986360"/>
              </p:ext>
            </p:extLst>
          </p:nvPr>
        </p:nvGraphicFramePr>
        <p:xfrm>
          <a:off x="4067619" y="1796729"/>
          <a:ext cx="4455730" cy="41360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5" name="Marcador de contenido 2">
            <a:extLst>
              <a:ext uri="{FF2B5EF4-FFF2-40B4-BE49-F238E27FC236}">
                <a16:creationId xmlns:a16="http://schemas.microsoft.com/office/drawing/2014/main" xmlns="" id="{6DB821E5-0D8F-43D0-ABEF-E4EFA8369D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4046" y="472814"/>
            <a:ext cx="5132340" cy="1129496"/>
          </a:xfrm>
        </p:spPr>
        <p:txBody>
          <a:bodyPr/>
          <a:lstStyle/>
          <a:p>
            <a:pPr marL="0" indent="0" algn="ctr">
              <a:buNone/>
            </a:pPr>
            <a:r>
              <a:rPr lang="es-MX" dirty="0"/>
              <a:t>Es una condición deseable de </a:t>
            </a:r>
            <a:r>
              <a:rPr lang="es-MX" dirty="0" smtClean="0"/>
              <a:t>BIENESTAR </a:t>
            </a:r>
            <a:r>
              <a:rPr lang="es-MX" dirty="0"/>
              <a:t>para los habitantes</a:t>
            </a:r>
          </a:p>
        </p:txBody>
      </p:sp>
    </p:spTree>
    <p:extLst>
      <p:ext uri="{BB962C8B-B14F-4D97-AF65-F5344CB8AC3E}">
        <p14:creationId xmlns:p14="http://schemas.microsoft.com/office/powerpoint/2010/main" val="36809977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568F4180-9DFA-43A1-858F-A57EA44175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7328" y="3234159"/>
            <a:ext cx="7704667" cy="3120342"/>
          </a:xfrm>
        </p:spPr>
        <p:txBody>
          <a:bodyPr/>
          <a:lstStyle/>
          <a:p>
            <a:r>
              <a:rPr lang="es-MX" dirty="0"/>
              <a:t>Idea evolucionista y unidireccional del desarrollo en el espacio rural</a:t>
            </a:r>
          </a:p>
          <a:p>
            <a:r>
              <a:rPr lang="es-MX" dirty="0"/>
              <a:t>Se identifican las zonas rurales como receptoras de un tipo de desarrollo institucionalizado por parte del estado</a:t>
            </a:r>
          </a:p>
        </p:txBody>
      </p:sp>
      <p:pic>
        <p:nvPicPr>
          <p:cNvPr id="11268" name="Picture 4" descr="Imagen relacionada">
            <a:extLst>
              <a:ext uri="{FF2B5EF4-FFF2-40B4-BE49-F238E27FC236}">
                <a16:creationId xmlns:a16="http://schemas.microsoft.com/office/drawing/2014/main" xmlns="" id="{A0FA517B-2B8D-4D16-8D27-37A2CA4EAC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22" y="1592657"/>
            <a:ext cx="7976673" cy="1994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8375201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3257E56-648C-49F8-9B74-F60D4FF47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s-MX" dirty="0"/>
              <a:t>Desarrollo desde una visión clásica </a:t>
            </a:r>
            <a:r>
              <a:rPr lang="es-MX" dirty="0" smtClean="0"/>
              <a:t>propone (Herrera, 2013):</a:t>
            </a:r>
            <a:endParaRPr lang="es-MX" dirty="0"/>
          </a:p>
        </p:txBody>
      </p:sp>
      <p:graphicFrame>
        <p:nvGraphicFramePr>
          <p:cNvPr id="21" name="Marcador de contenido 2">
            <a:extLst>
              <a:ext uri="{FF2B5EF4-FFF2-40B4-BE49-F238E27FC236}">
                <a16:creationId xmlns:a16="http://schemas.microsoft.com/office/drawing/2014/main" xmlns="" id="{0BD56774-5798-425D-87AA-83324EAF886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9659175"/>
              </p:ext>
            </p:extLst>
          </p:nvPr>
        </p:nvGraphicFramePr>
        <p:xfrm>
          <a:off x="2044559" y="1447801"/>
          <a:ext cx="5560008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3744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58BCD98-CDC4-4DF1-9EB5-CAAC85386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5182" y="609600"/>
            <a:ext cx="6347713" cy="733063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JUSTIFICACIÓN </a:t>
            </a:r>
            <a:r>
              <a:rPr lang="es-MX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ACAD</a:t>
            </a:r>
            <a:r>
              <a:rPr lang="es-MX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</a:t>
            </a:r>
            <a:r>
              <a:rPr lang="es-MX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MICA</a:t>
            </a:r>
            <a:endParaRPr lang="es-MX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27EC09C5-14C9-46D8-9EDD-A7F2440B0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9469" y="1483895"/>
            <a:ext cx="8100531" cy="4812631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ES" dirty="0"/>
              <a:t>En décadas recientes se ha revalorado la dimensión local como instrumento para generar mejores condiciones de vida en localidades y comunidades a partir de actividades que aprovechen su patrimonio natural y cultural, pero </a:t>
            </a:r>
            <a:r>
              <a:rPr lang="es-ES" dirty="0" err="1"/>
              <a:t>también</a:t>
            </a:r>
            <a:r>
              <a:rPr lang="es-ES" dirty="0"/>
              <a:t> sus conocimientos, esperando participen de manera activa en las distintas fases de este proceso para generar condiciones de equidad, compromiso y </a:t>
            </a:r>
            <a:r>
              <a:rPr lang="es-ES" dirty="0" err="1"/>
              <a:t>apropiación</a:t>
            </a:r>
            <a:r>
              <a:rPr lang="es-ES" dirty="0"/>
              <a:t>. </a:t>
            </a:r>
            <a:endParaRPr lang="es-ES" dirty="0" smtClean="0"/>
          </a:p>
          <a:p>
            <a:pPr algn="just"/>
            <a:endParaRPr lang="es-ES" dirty="0"/>
          </a:p>
          <a:p>
            <a:pPr algn="just"/>
            <a:r>
              <a:rPr lang="es-ES" dirty="0" smtClean="0"/>
              <a:t>En </a:t>
            </a:r>
            <a:r>
              <a:rPr lang="es-ES" dirty="0"/>
              <a:t>este contexto, el turismo tiene gran importancia en el mundo, debido a sus repercusiones favorables y desfavorables, incluyendo la </a:t>
            </a:r>
            <a:r>
              <a:rPr lang="es-ES" dirty="0" err="1"/>
              <a:t>generación</a:t>
            </a:r>
            <a:r>
              <a:rPr lang="es-ES" dirty="0"/>
              <a:t> de empleos, el crecimiento </a:t>
            </a:r>
            <a:r>
              <a:rPr lang="es-ES" dirty="0" err="1"/>
              <a:t>económico</a:t>
            </a:r>
            <a:r>
              <a:rPr lang="es-ES" dirty="0"/>
              <a:t> y el deterioro ambiental y sociocultural, asociado a su escasa o nula </a:t>
            </a:r>
            <a:r>
              <a:rPr lang="es-ES" dirty="0" err="1"/>
              <a:t>planeación</a:t>
            </a:r>
            <a:r>
              <a:rPr lang="es-ES" dirty="0"/>
              <a:t>. Por ello su </a:t>
            </a:r>
            <a:r>
              <a:rPr lang="es-ES" dirty="0" err="1"/>
              <a:t>análisis</a:t>
            </a:r>
            <a:r>
              <a:rPr lang="es-ES" dirty="0"/>
              <a:t> y estudio tienen que ver con su </a:t>
            </a:r>
            <a:r>
              <a:rPr lang="es-ES" dirty="0" err="1"/>
              <a:t>implementación</a:t>
            </a:r>
            <a:r>
              <a:rPr lang="es-ES" dirty="0"/>
              <a:t> y </a:t>
            </a:r>
            <a:r>
              <a:rPr lang="es-ES" dirty="0" err="1"/>
              <a:t>evolución</a:t>
            </a:r>
            <a:r>
              <a:rPr lang="es-ES" dirty="0"/>
              <a:t> en las regiones receptoras, ya que el turismo se observa como una herramienta para el desarrollo local y regional, y no </a:t>
            </a:r>
            <a:r>
              <a:rPr lang="es-ES" dirty="0" err="1"/>
              <a:t>sólo</a:t>
            </a:r>
            <a:r>
              <a:rPr lang="es-ES" dirty="0"/>
              <a:t> como una actividad dirigida a la </a:t>
            </a:r>
            <a:r>
              <a:rPr lang="es-ES" dirty="0" err="1"/>
              <a:t>satisfacción</a:t>
            </a:r>
            <a:r>
              <a:rPr lang="es-ES" dirty="0"/>
              <a:t> del cliente. </a:t>
            </a:r>
            <a:endParaRPr lang="es-ES_tradnl" dirty="0"/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236590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EDE1806-9B24-4966-84E8-5CFCD4D8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579" y="133684"/>
            <a:ext cx="8085221" cy="2304717"/>
          </a:xfrm>
        </p:spPr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Evoluci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ón: Desarrollo 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Revolución 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erde</a:t>
            </a:r>
            <a:b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(Herrera,2013)</a:t>
            </a:r>
            <a:endParaRPr lang="es-MX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xmlns="" id="{710CA2E6-9DCC-436C-BA9B-00E2B09C0F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169207"/>
              </p:ext>
            </p:extLst>
          </p:nvPr>
        </p:nvGraphicFramePr>
        <p:xfrm>
          <a:off x="1523999" y="1914322"/>
          <a:ext cx="6637867" cy="45060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72841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5A9C46C-7FD9-4678-B086-B15C4FE45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094" y="292174"/>
            <a:ext cx="7704667" cy="1552668"/>
          </a:xfrm>
        </p:spPr>
        <p:txBody>
          <a:bodyPr>
            <a:normAutofit fontScale="90000"/>
          </a:bodyPr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Evolución: Desarrollo </a:t>
            </a:r>
            <a:b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Impactos </a:t>
            </a: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la 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Revoluci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ón </a:t>
            </a: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Verde</a:t>
            </a:r>
            <a:b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(Herrera,</a:t>
            </a:r>
            <a:r>
              <a:rPr lang="es-MX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2013)</a:t>
            </a:r>
            <a:endParaRPr lang="es-MX" sz="3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4DC1A1BD-E814-45C1-82D3-2FF7798411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29480" y="1990197"/>
            <a:ext cx="3456291" cy="576262"/>
          </a:xfrm>
        </p:spPr>
        <p:txBody>
          <a:bodyPr/>
          <a:lstStyle/>
          <a:p>
            <a:pPr algn="ctr"/>
            <a:r>
              <a:rPr lang="es-MX" dirty="0"/>
              <a:t>Positivos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ADE0CC8F-2F07-49FB-80EB-EA31B9D1B8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84179" y="2658533"/>
            <a:ext cx="3672248" cy="2665259"/>
          </a:xfrm>
        </p:spPr>
        <p:txBody>
          <a:bodyPr/>
          <a:lstStyle/>
          <a:p>
            <a:r>
              <a:rPr lang="es-MX" dirty="0"/>
              <a:t>Mitigación parcial del hambre en el mundo.</a:t>
            </a:r>
          </a:p>
          <a:p>
            <a:r>
              <a:rPr lang="es-MX" dirty="0"/>
              <a:t>Incremento de las exportaciones de grano.</a:t>
            </a:r>
          </a:p>
          <a:p>
            <a:r>
              <a:rPr lang="es-MX" dirty="0"/>
              <a:t>Nuevas tecnologías.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E01D0F59-934E-4038-B68D-C7695F80AC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07578" y="1990197"/>
            <a:ext cx="3467806" cy="576262"/>
          </a:xfrm>
        </p:spPr>
        <p:txBody>
          <a:bodyPr/>
          <a:lstStyle/>
          <a:p>
            <a:pPr algn="ctr"/>
            <a:r>
              <a:rPr lang="es-MX" dirty="0"/>
              <a:t>Negativos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23AB4DEF-0E8B-4247-AA70-0ADB245DD8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803134" y="2658533"/>
            <a:ext cx="3672248" cy="2665259"/>
          </a:xfrm>
        </p:spPr>
        <p:txBody>
          <a:bodyPr/>
          <a:lstStyle/>
          <a:p>
            <a:pPr algn="just"/>
            <a:r>
              <a:rPr lang="es-MX" dirty="0"/>
              <a:t>No se previó impactos sociales y ambientales que ocasionó sobreexplotación de las tierras, así como el uso desmedido de fertilizantes y productos químicos.</a:t>
            </a:r>
          </a:p>
        </p:txBody>
      </p:sp>
      <p:pic>
        <p:nvPicPr>
          <p:cNvPr id="1026" name="Picture 2" descr="Resultado de imagen para exportacion de campo">
            <a:extLst>
              <a:ext uri="{FF2B5EF4-FFF2-40B4-BE49-F238E27FC236}">
                <a16:creationId xmlns:a16="http://schemas.microsoft.com/office/drawing/2014/main" xmlns="" id="{457DDCF2-8911-4D57-9500-AED328FB71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498" y="4569829"/>
            <a:ext cx="3203369" cy="16920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fertilizantes quimicos">
            <a:extLst>
              <a:ext uri="{FF2B5EF4-FFF2-40B4-BE49-F238E27FC236}">
                <a16:creationId xmlns:a16="http://schemas.microsoft.com/office/drawing/2014/main" xmlns="" id="{4A0C05F5-21C6-4BF6-B5E0-E40662A46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072" y="4547504"/>
            <a:ext cx="3041976" cy="1709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13328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17220E3-A6D8-4F27-B86C-585349A92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001209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Evoluci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ón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Desarrollo </a:t>
            </a: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Rural Integral (DRI</a:t>
            </a: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b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(Herrera,2013)</a:t>
            </a:r>
            <a:endParaRPr lang="es-MX" sz="3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E115E3FA-D14B-41BB-82C3-484B67F57D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8741" y="3963364"/>
            <a:ext cx="7704667" cy="3332816"/>
          </a:xfrm>
        </p:spPr>
        <p:txBody>
          <a:bodyPr/>
          <a:lstStyle/>
          <a:p>
            <a:r>
              <a:rPr lang="es-MX" dirty="0"/>
              <a:t>Conjunto de acciones de carácter multidisciplinario asociados a la productividad para influir en el bienestar común de la población rural.</a:t>
            </a:r>
          </a:p>
          <a:p>
            <a:r>
              <a:rPr lang="es-MX" dirty="0"/>
              <a:t>L</a:t>
            </a:r>
            <a:r>
              <a:rPr lang="es-MX" dirty="0" smtClean="0"/>
              <a:t>a </a:t>
            </a:r>
            <a:r>
              <a:rPr lang="es-MX" dirty="0"/>
              <a:t>principal aportación está dada en el relieve de las instituciones y el gobierno.</a:t>
            </a:r>
          </a:p>
        </p:txBody>
      </p:sp>
      <p:pic>
        <p:nvPicPr>
          <p:cNvPr id="2050" name="Picture 2" descr="Resultado de imagen para desarrollo rural">
            <a:extLst>
              <a:ext uri="{FF2B5EF4-FFF2-40B4-BE49-F238E27FC236}">
                <a16:creationId xmlns:a16="http://schemas.microsoft.com/office/drawing/2014/main" xmlns="" id="{34099BF0-1365-4C77-9B62-79494AC5DB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882" y="1987420"/>
            <a:ext cx="4018460" cy="21900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052" name="Picture 4" descr="Resultado de imagen para gobierno">
            <a:extLst>
              <a:ext uri="{FF2B5EF4-FFF2-40B4-BE49-F238E27FC236}">
                <a16:creationId xmlns:a16="http://schemas.microsoft.com/office/drawing/2014/main" xmlns="" id="{8ABF31A5-EC74-4C82-8070-5AD3196D2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569" y="1791345"/>
            <a:ext cx="2718863" cy="26002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9285960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C5390DD0-A178-4028-9A70-5E9BB7AEFAE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C4D8E5A-E20A-4E93-B895-A08E74241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234" y="1284051"/>
            <a:ext cx="2109288" cy="3328054"/>
          </a:xfrm>
        </p:spPr>
        <p:txBody>
          <a:bodyPr>
            <a:normAutofit/>
          </a:bodyPr>
          <a:lstStyle/>
          <a:p>
            <a:r>
              <a:rPr lang="es-MX" sz="3100" dirty="0" smtClean="0">
                <a:solidFill>
                  <a:srgbClr val="000000"/>
                </a:solidFill>
              </a:rPr>
              <a:t>Evoluci</a:t>
            </a:r>
            <a:r>
              <a:rPr lang="es-MX" sz="3100" dirty="0" smtClean="0">
                <a:solidFill>
                  <a:srgbClr val="000000"/>
                </a:solidFill>
              </a:rPr>
              <a:t>ón</a:t>
            </a:r>
            <a:r>
              <a:rPr lang="es-MX" sz="3100" dirty="0" smtClean="0">
                <a:solidFill>
                  <a:srgbClr val="000000"/>
                </a:solidFill>
              </a:rPr>
              <a:t/>
            </a:r>
            <a:br>
              <a:rPr lang="es-MX" sz="3100" dirty="0" smtClean="0">
                <a:solidFill>
                  <a:srgbClr val="000000"/>
                </a:solidFill>
              </a:rPr>
            </a:br>
            <a:r>
              <a:rPr lang="es-MX" sz="3100" dirty="0" smtClean="0">
                <a:solidFill>
                  <a:srgbClr val="000000"/>
                </a:solidFill>
              </a:rPr>
              <a:t>DRI</a:t>
            </a:r>
            <a:br>
              <a:rPr lang="es-MX" sz="3100" dirty="0" smtClean="0">
                <a:solidFill>
                  <a:srgbClr val="000000"/>
                </a:solidFill>
              </a:rPr>
            </a:br>
            <a:r>
              <a:rPr lang="es-MX" sz="1800" dirty="0" smtClean="0">
                <a:solidFill>
                  <a:srgbClr val="000000"/>
                </a:solidFill>
              </a:rPr>
              <a:t>Weitz </a:t>
            </a:r>
            <a:r>
              <a:rPr lang="es-MX" sz="1800" dirty="0">
                <a:solidFill>
                  <a:srgbClr val="000000"/>
                </a:solidFill>
              </a:rPr>
              <a:t>(</a:t>
            </a:r>
            <a:r>
              <a:rPr lang="es-MX" sz="1800" dirty="0" smtClean="0">
                <a:solidFill>
                  <a:srgbClr val="000000"/>
                </a:solidFill>
              </a:rPr>
              <a:t>1981 en Herrera, 2013)</a:t>
            </a:r>
            <a:endParaRPr lang="es-MX" sz="1800" dirty="0">
              <a:solidFill>
                <a:srgbClr val="000000"/>
              </a:solidFill>
            </a:endParaRPr>
          </a:p>
        </p:txBody>
      </p:sp>
      <p:sp useBgFill="1">
        <p:nvSpPr>
          <p:cNvPr id="12" name="Rounded Rectangle 16">
            <a:extLst>
              <a:ext uri="{FF2B5EF4-FFF2-40B4-BE49-F238E27FC236}">
                <a16:creationId xmlns:a16="http://schemas.microsoft.com/office/drawing/2014/main" xmlns="" id="{877E6D74-15EE-4BAF-8943-E4DC30C59C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465871" y="648931"/>
            <a:ext cx="5161397" cy="5231964"/>
          </a:xfrm>
          <a:prstGeom prst="roundRect">
            <a:avLst>
              <a:gd name="adj" fmla="val 4834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86B4E16D-62A2-4B36-8089-25CF61F34EC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13109" y="0"/>
            <a:ext cx="1827609" cy="6858001"/>
            <a:chOff x="1320800" y="0"/>
            <a:chExt cx="2436813" cy="6858001"/>
          </a:xfrm>
        </p:grpSpPr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xmlns="" id="{99FF013D-4F5B-4D5E-9ACD-F5C4D3F2BF7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xmlns="" id="{B48D132B-41F2-442F-BA5C-CFCECFFE9A2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xmlns="" id="{130C29E2-4907-4F5F-BC94-1D17A917A7B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xmlns="" id="{CC668BCF-9477-4292-A0B0-59227E8D2AD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xmlns="" id="{36D7E325-D60E-4672-B692-E8143B2330A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xmlns="" id="{77FC4351-F0D9-48A7-A696-569C69FDA6E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graphicFrame>
        <p:nvGraphicFramePr>
          <p:cNvPr id="5" name="Marcador de contenido 2">
            <a:extLst>
              <a:ext uri="{FF2B5EF4-FFF2-40B4-BE49-F238E27FC236}">
                <a16:creationId xmlns:a16="http://schemas.microsoft.com/office/drawing/2014/main" xmlns="" id="{CCC6241D-2316-4B4B-98B3-751B714B72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8409733"/>
              </p:ext>
            </p:extLst>
          </p:nvPr>
        </p:nvGraphicFramePr>
        <p:xfrm>
          <a:off x="3705900" y="992181"/>
          <a:ext cx="4678020" cy="4742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01768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3" name="Rectangle 52">
            <a:extLst>
              <a:ext uri="{FF2B5EF4-FFF2-40B4-BE49-F238E27FC236}">
                <a16:creationId xmlns:a16="http://schemas.microsoft.com/office/drawing/2014/main" xmlns="" id="{71CAEEF7-2AFF-4A39-B14A-6FA7FB08956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xmlns="" id="{B2360572-45EF-4BBD-A0D6-DE08778711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456227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innerShdw blurRad="63500" dist="38100" dir="54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57" name="Rectangle 56">
            <a:extLst>
              <a:ext uri="{FF2B5EF4-FFF2-40B4-BE49-F238E27FC236}">
                <a16:creationId xmlns:a16="http://schemas.microsoft.com/office/drawing/2014/main" xmlns="" id="{E11CBF56-1286-4E26-BB02-2B7DA24A778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4562272"/>
            <a:ext cx="9144000" cy="22957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A778483-93CB-4CB0-9D97-1BD872028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39" y="4907603"/>
            <a:ext cx="7359128" cy="1482501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Evoluci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ón 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Desarrollo </a:t>
            </a: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Rural 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Sostenible</a:t>
            </a:r>
            <a:b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s-MX" sz="2700" dirty="0" smtClean="0">
                <a:solidFill>
                  <a:srgbClr val="000000"/>
                </a:solidFill>
              </a:rPr>
              <a:t>Herrera</a:t>
            </a:r>
            <a:r>
              <a:rPr lang="es-MX" sz="2700" dirty="0">
                <a:solidFill>
                  <a:srgbClr val="000000"/>
                </a:solidFill>
              </a:rPr>
              <a:t>, </a:t>
            </a:r>
            <a:r>
              <a:rPr lang="es-MX" sz="2700" dirty="0" smtClean="0">
                <a:solidFill>
                  <a:srgbClr val="000000"/>
                </a:solidFill>
              </a:rPr>
              <a:t>2013)</a:t>
            </a:r>
            <a:endParaRPr lang="es-MX" sz="2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xmlns="" id="{13F5BC00-2128-4E2B-9640-FE90D6A4554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377229" y="4562273"/>
            <a:ext cx="427613" cy="838927"/>
          </a:xfrm>
          <a:custGeom>
            <a:avLst/>
            <a:gdLst>
              <a:gd name="connsiteX0" fmla="*/ 189758 w 570150"/>
              <a:gd name="connsiteY0" fmla="*/ 0 h 838927"/>
              <a:gd name="connsiteX1" fmla="*/ 570150 w 570150"/>
              <a:gd name="connsiteY1" fmla="*/ 0 h 838927"/>
              <a:gd name="connsiteX2" fmla="*/ 357188 w 570150"/>
              <a:gd name="connsiteY2" fmla="*/ 838927 h 838927"/>
              <a:gd name="connsiteX3" fmla="*/ 0 w 570150"/>
              <a:gd name="connsiteY3" fmla="*/ 748440 h 838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0150" h="838927">
                <a:moveTo>
                  <a:pt x="189758" y="0"/>
                </a:moveTo>
                <a:lnTo>
                  <a:pt x="570150" y="0"/>
                </a:lnTo>
                <a:lnTo>
                  <a:pt x="357188" y="838927"/>
                </a:lnTo>
                <a:lnTo>
                  <a:pt x="0" y="74844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xmlns="" id="{F3536B15-0B08-4ADF-AB96-C72555817A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48617" y="4562273"/>
            <a:ext cx="406600" cy="729389"/>
          </a:xfrm>
          <a:custGeom>
            <a:avLst/>
            <a:gdLst>
              <a:gd name="connsiteX0" fmla="*/ 161394 w 542134"/>
              <a:gd name="connsiteY0" fmla="*/ 0 h 729389"/>
              <a:gd name="connsiteX1" fmla="*/ 542134 w 542134"/>
              <a:gd name="connsiteY1" fmla="*/ 0 h 729389"/>
              <a:gd name="connsiteX2" fmla="*/ 357188 w 542134"/>
              <a:gd name="connsiteY2" fmla="*/ 729389 h 729389"/>
              <a:gd name="connsiteX3" fmla="*/ 347663 w 542134"/>
              <a:gd name="connsiteY3" fmla="*/ 724627 h 729389"/>
              <a:gd name="connsiteX4" fmla="*/ 0 w 542134"/>
              <a:gd name="connsiteY4" fmla="*/ 638902 h 729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2134" h="729389">
                <a:moveTo>
                  <a:pt x="161394" y="0"/>
                </a:moveTo>
                <a:lnTo>
                  <a:pt x="542134" y="0"/>
                </a:lnTo>
                <a:lnTo>
                  <a:pt x="357188" y="729389"/>
                </a:lnTo>
                <a:lnTo>
                  <a:pt x="347663" y="724627"/>
                </a:lnTo>
                <a:lnTo>
                  <a:pt x="0" y="638902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xmlns="" id="{EA7D63ED-0227-4784-9DA2-C726E503D72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0" y="4562272"/>
            <a:ext cx="9144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Freeform: Shape 64">
            <a:extLst>
              <a:ext uri="{FF2B5EF4-FFF2-40B4-BE49-F238E27FC236}">
                <a16:creationId xmlns:a16="http://schemas.microsoft.com/office/drawing/2014/main" xmlns="" id="{B4D2AECD-B2D4-44DA-9D93-3EEAB16F334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48617" y="5205936"/>
            <a:ext cx="782590" cy="1655874"/>
          </a:xfrm>
          <a:custGeom>
            <a:avLst/>
            <a:gdLst>
              <a:gd name="connsiteX0" fmla="*/ 0 w 1043453"/>
              <a:gd name="connsiteY0" fmla="*/ 0 h 1655874"/>
              <a:gd name="connsiteX1" fmla="*/ 1043453 w 1043453"/>
              <a:gd name="connsiteY1" fmla="*/ 1655874 h 1655874"/>
              <a:gd name="connsiteX2" fmla="*/ 997337 w 1043453"/>
              <a:gd name="connsiteY2" fmla="*/ 1655874 h 1655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3453" h="1655874">
                <a:moveTo>
                  <a:pt x="0" y="0"/>
                </a:moveTo>
                <a:lnTo>
                  <a:pt x="1043453" y="1655874"/>
                </a:lnTo>
                <a:lnTo>
                  <a:pt x="997337" y="165587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xmlns="" id="{23417177-19F7-4D8D-9F56-EE4C24CFCB6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380802" y="5315474"/>
            <a:ext cx="925427" cy="1542526"/>
          </a:xfrm>
          <a:custGeom>
            <a:avLst/>
            <a:gdLst>
              <a:gd name="connsiteX0" fmla="*/ 0 w 1233903"/>
              <a:gd name="connsiteY0" fmla="*/ 0 h 1542526"/>
              <a:gd name="connsiteX1" fmla="*/ 1233903 w 1233903"/>
              <a:gd name="connsiteY1" fmla="*/ 1542526 h 1542526"/>
              <a:gd name="connsiteX2" fmla="*/ 1188051 w 1233903"/>
              <a:gd name="connsiteY2" fmla="*/ 1542526 h 1542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33903" h="1542526">
                <a:moveTo>
                  <a:pt x="0" y="0"/>
                </a:moveTo>
                <a:lnTo>
                  <a:pt x="1233903" y="1542526"/>
                </a:lnTo>
                <a:lnTo>
                  <a:pt x="1188051" y="154252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xmlns="" id="{A8E9AA23-F965-4D08-8B54-29F2B012F4E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377229" y="5310711"/>
            <a:ext cx="1397904" cy="1547289"/>
          </a:xfrm>
          <a:custGeom>
            <a:avLst/>
            <a:gdLst>
              <a:gd name="connsiteX0" fmla="*/ 0 w 1863872"/>
              <a:gd name="connsiteY0" fmla="*/ 0 h 1547289"/>
              <a:gd name="connsiteX1" fmla="*/ 357188 w 1863872"/>
              <a:gd name="connsiteY1" fmla="*/ 90488 h 1547289"/>
              <a:gd name="connsiteX2" fmla="*/ 1863872 w 1863872"/>
              <a:gd name="connsiteY2" fmla="*/ 1547289 h 1547289"/>
              <a:gd name="connsiteX3" fmla="*/ 1238666 w 1863872"/>
              <a:gd name="connsiteY3" fmla="*/ 1547289 h 1547289"/>
              <a:gd name="connsiteX4" fmla="*/ 4763 w 1863872"/>
              <a:gd name="connsiteY4" fmla="*/ 4763 h 1547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3872" h="1547289">
                <a:moveTo>
                  <a:pt x="0" y="0"/>
                </a:moveTo>
                <a:lnTo>
                  <a:pt x="357188" y="90488"/>
                </a:lnTo>
                <a:lnTo>
                  <a:pt x="1863872" y="1547289"/>
                </a:lnTo>
                <a:lnTo>
                  <a:pt x="1238666" y="1547289"/>
                </a:lnTo>
                <a:lnTo>
                  <a:pt x="4763" y="476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xmlns="" id="{DAE37B76-03A1-43B4-AE46-E15F2133503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48617" y="5201174"/>
            <a:ext cx="1170904" cy="1656826"/>
          </a:xfrm>
          <a:custGeom>
            <a:avLst/>
            <a:gdLst>
              <a:gd name="connsiteX0" fmla="*/ 0 w 1561206"/>
              <a:gd name="connsiteY0" fmla="*/ 0 h 1656826"/>
              <a:gd name="connsiteX1" fmla="*/ 357188 w 1561206"/>
              <a:gd name="connsiteY1" fmla="*/ 90488 h 1656826"/>
              <a:gd name="connsiteX2" fmla="*/ 361950 w 1561206"/>
              <a:gd name="connsiteY2" fmla="*/ 95250 h 1656826"/>
              <a:gd name="connsiteX3" fmla="*/ 419100 w 1561206"/>
              <a:gd name="connsiteY3" fmla="*/ 176213 h 1656826"/>
              <a:gd name="connsiteX4" fmla="*/ 1561206 w 1561206"/>
              <a:gd name="connsiteY4" fmla="*/ 1656826 h 1656826"/>
              <a:gd name="connsiteX5" fmla="*/ 1041052 w 1561206"/>
              <a:gd name="connsiteY5" fmla="*/ 1656826 h 1656826"/>
              <a:gd name="connsiteX6" fmla="*/ 0 w 1561206"/>
              <a:gd name="connsiteY6" fmla="*/ 4763 h 1656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61206" h="1656826">
                <a:moveTo>
                  <a:pt x="0" y="0"/>
                </a:moveTo>
                <a:lnTo>
                  <a:pt x="357188" y="90488"/>
                </a:lnTo>
                <a:lnTo>
                  <a:pt x="361950" y="95250"/>
                </a:lnTo>
                <a:lnTo>
                  <a:pt x="419100" y="176213"/>
                </a:lnTo>
                <a:lnTo>
                  <a:pt x="1561206" y="1656826"/>
                </a:lnTo>
                <a:lnTo>
                  <a:pt x="1041052" y="1656826"/>
                </a:lnTo>
                <a:lnTo>
                  <a:pt x="0" y="47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</p:sp>
      <p:graphicFrame>
        <p:nvGraphicFramePr>
          <p:cNvPr id="25" name="Marcador de contenido 2">
            <a:extLst>
              <a:ext uri="{FF2B5EF4-FFF2-40B4-BE49-F238E27FC236}">
                <a16:creationId xmlns:a16="http://schemas.microsoft.com/office/drawing/2014/main" xmlns="" id="{1C756CB4-0407-4730-9A1D-9D6D860694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5727180"/>
              </p:ext>
            </p:extLst>
          </p:nvPr>
        </p:nvGraphicFramePr>
        <p:xfrm>
          <a:off x="380802" y="326572"/>
          <a:ext cx="7897017" cy="384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785827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4" name="Rectangle 83">
            <a:extLst>
              <a:ext uri="{FF2B5EF4-FFF2-40B4-BE49-F238E27FC236}">
                <a16:creationId xmlns:a16="http://schemas.microsoft.com/office/drawing/2014/main" xmlns="" id="{6AD30037-67ED-4367-9BE0-45787510BF1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 descr="Imagen que contiene mesa, interior&#10;&#10;Descripción generada con confianza muy alta">
            <a:extLst>
              <a:ext uri="{FF2B5EF4-FFF2-40B4-BE49-F238E27FC236}">
                <a16:creationId xmlns:a16="http://schemas.microsoft.com/office/drawing/2014/main" xmlns="" id="{E910BC0D-57A0-4215-89E9-C1CB99EB8C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971" r="16639"/>
          <a:stretch/>
        </p:blipFill>
        <p:spPr>
          <a:xfrm>
            <a:off x="5169693" y="10"/>
            <a:ext cx="3974307" cy="6857990"/>
          </a:xfrm>
          <a:custGeom>
            <a:avLst/>
            <a:gdLst>
              <a:gd name="connsiteX0" fmla="*/ 836871 w 5299077"/>
              <a:gd name="connsiteY0" fmla="*/ 0 h 6858000"/>
              <a:gd name="connsiteX1" fmla="*/ 5299077 w 5299077"/>
              <a:gd name="connsiteY1" fmla="*/ 0 h 6858000"/>
              <a:gd name="connsiteX2" fmla="*/ 5299077 w 5299077"/>
              <a:gd name="connsiteY2" fmla="*/ 6858000 h 6858000"/>
              <a:gd name="connsiteX3" fmla="*/ 1911312 w 5299077"/>
              <a:gd name="connsiteY3" fmla="*/ 6858000 h 6858000"/>
              <a:gd name="connsiteX4" fmla="*/ 0 w 5299077"/>
              <a:gd name="connsiteY4" fmla="*/ 53339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99077" h="6858000">
                <a:moveTo>
                  <a:pt x="836871" y="0"/>
                </a:moveTo>
                <a:lnTo>
                  <a:pt x="5299077" y="0"/>
                </a:lnTo>
                <a:lnTo>
                  <a:pt x="5299077" y="6858000"/>
                </a:lnTo>
                <a:lnTo>
                  <a:pt x="1911312" y="6858000"/>
                </a:lnTo>
                <a:lnTo>
                  <a:pt x="0" y="5333999"/>
                </a:lnTo>
                <a:close/>
              </a:path>
            </a:pathLst>
          </a:cu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xmlns="" id="{50841A4E-5BC1-44B4-83CF-D524E8AEAD6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4674570" y="0"/>
            <a:ext cx="1827609" cy="6858001"/>
            <a:chOff x="1320800" y="0"/>
            <a:chExt cx="2436813" cy="6858001"/>
          </a:xfrm>
        </p:grpSpPr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xmlns="" id="{BF371BCC-8954-44E2-8C4F-29DC188727A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88" name="Freeform 7">
              <a:extLst>
                <a:ext uri="{FF2B5EF4-FFF2-40B4-BE49-F238E27FC236}">
                  <a16:creationId xmlns:a16="http://schemas.microsoft.com/office/drawing/2014/main" xmlns="" id="{CD3505BE-B420-41C5-BE34-3E7652D37A5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89" name="Freeform 8">
              <a:extLst>
                <a:ext uri="{FF2B5EF4-FFF2-40B4-BE49-F238E27FC236}">
                  <a16:creationId xmlns:a16="http://schemas.microsoft.com/office/drawing/2014/main" xmlns="" id="{4B68A05B-A78B-4D59-8CF9-1900731A218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90" name="Freeform 9">
              <a:extLst>
                <a:ext uri="{FF2B5EF4-FFF2-40B4-BE49-F238E27FC236}">
                  <a16:creationId xmlns:a16="http://schemas.microsoft.com/office/drawing/2014/main" xmlns="" id="{84D57A01-C112-4FF2-B5ED-0B762AAD9CE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91" name="Freeform 10">
              <a:extLst>
                <a:ext uri="{FF2B5EF4-FFF2-40B4-BE49-F238E27FC236}">
                  <a16:creationId xmlns:a16="http://schemas.microsoft.com/office/drawing/2014/main" xmlns="" id="{6CCCCDF1-5D4F-4CA1-8400-DFBB96BB011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92" name="Freeform 11">
              <a:extLst>
                <a:ext uri="{FF2B5EF4-FFF2-40B4-BE49-F238E27FC236}">
                  <a16:creationId xmlns:a16="http://schemas.microsoft.com/office/drawing/2014/main" xmlns="" id="{20A090B2-5344-43CD-BC70-A6D44F15E80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245E9B55-5AB8-4075-BAE0-CC88EBF990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539" y="695158"/>
            <a:ext cx="4166136" cy="578852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800" b="1" dirty="0" smtClean="0"/>
              <a:t>Evoluci</a:t>
            </a:r>
            <a:r>
              <a:rPr lang="es-MX" sz="2800" b="1" dirty="0" smtClean="0"/>
              <a:t>ón</a:t>
            </a:r>
          </a:p>
          <a:p>
            <a:pPr marL="0" indent="0" algn="ctr">
              <a:buNone/>
            </a:pPr>
            <a:r>
              <a:rPr lang="es-MX" sz="2800" b="1" dirty="0" smtClean="0"/>
              <a:t>Desarrollo Rural Sostenible</a:t>
            </a:r>
            <a:r>
              <a:rPr lang="es-MX" sz="2800" b="1" dirty="0" smtClean="0"/>
              <a:t> </a:t>
            </a:r>
            <a:endParaRPr lang="es-MX" sz="2800" b="1" dirty="0" smtClean="0"/>
          </a:p>
          <a:p>
            <a:pPr algn="just"/>
            <a:r>
              <a:rPr lang="es-MX" sz="2000" dirty="0" smtClean="0"/>
              <a:t>Tiene </a:t>
            </a:r>
            <a:r>
              <a:rPr lang="es-MX" sz="2000" dirty="0"/>
              <a:t>su origen en la </a:t>
            </a:r>
            <a:r>
              <a:rPr lang="es-MX" sz="2000" dirty="0" smtClean="0"/>
              <a:t>cr</a:t>
            </a:r>
            <a:r>
              <a:rPr lang="es-MX" sz="2000" dirty="0" smtClean="0"/>
              <a:t>í</a:t>
            </a:r>
            <a:r>
              <a:rPr lang="es-MX" sz="2000" dirty="0" smtClean="0"/>
              <a:t>tica </a:t>
            </a:r>
            <a:r>
              <a:rPr lang="es-MX" sz="2000" dirty="0"/>
              <a:t>evaluación y propuesta de la producción y el consumo en el medio ambiente, los ecosistemas y la biodiversidad.</a:t>
            </a:r>
          </a:p>
          <a:p>
            <a:pPr algn="just"/>
            <a:r>
              <a:rPr lang="es-MX" sz="2000" dirty="0"/>
              <a:t>Contempla la relación Hombre-Naturaleza. Pero también posee un componente económico sin afectación al ambiente.</a:t>
            </a:r>
          </a:p>
          <a:p>
            <a:pPr algn="just"/>
            <a:r>
              <a:rPr lang="es-MX" sz="2000" dirty="0"/>
              <a:t>Basado en los principios del desarrollo </a:t>
            </a:r>
            <a:r>
              <a:rPr lang="es-MX" sz="2000" dirty="0" smtClean="0"/>
              <a:t>sostenible.</a:t>
            </a:r>
          </a:p>
          <a:p>
            <a:pPr marL="0" indent="0" algn="r">
              <a:buNone/>
            </a:pPr>
            <a:r>
              <a:rPr lang="es-MX" sz="2000" dirty="0" smtClean="0"/>
              <a:t>(Herrera, 2013)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2477297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C8FD85F3-CB6E-462A-8566-9D38B41BDFE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802229" y="1"/>
            <a:ext cx="3341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31E39D7-A554-40D7-99AF-334F71A19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5200" y="1494417"/>
            <a:ext cx="2265456" cy="437796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MX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Evoluci</a:t>
            </a:r>
            <a:r>
              <a:rPr lang="es-MX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ón</a:t>
            </a:r>
            <a:r>
              <a:rPr lang="es-MX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MX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Desarrollo </a:t>
            </a:r>
            <a:r>
              <a:rPr lang="es-MX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Rural con Enfoque Territorial</a:t>
            </a:r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xmlns="" id="{98329869-2AAA-45A6-A41E-448AA325CB7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V="1">
            <a:off x="0" y="0"/>
            <a:ext cx="6774075" cy="6858000"/>
          </a:xfrm>
          <a:custGeom>
            <a:avLst/>
            <a:gdLst>
              <a:gd name="connsiteX0" fmla="*/ 7891921 w 9032100"/>
              <a:gd name="connsiteY0" fmla="*/ 1602751 h 6858000"/>
              <a:gd name="connsiteX1" fmla="*/ 9032100 w 9032100"/>
              <a:gd name="connsiteY1" fmla="*/ 0 h 6858000"/>
              <a:gd name="connsiteX2" fmla="*/ 7880182 w 9032100"/>
              <a:gd name="connsiteY2" fmla="*/ 0 h 6858000"/>
              <a:gd name="connsiteX3" fmla="*/ 7880182 w 9032100"/>
              <a:gd name="connsiteY3" fmla="*/ 1528762 h 6858000"/>
              <a:gd name="connsiteX4" fmla="*/ 7880182 w 9032100"/>
              <a:gd name="connsiteY4" fmla="*/ 6858000 h 6858000"/>
              <a:gd name="connsiteX5" fmla="*/ 8725712 w 9032100"/>
              <a:gd name="connsiteY5" fmla="*/ 6858000 h 6858000"/>
              <a:gd name="connsiteX6" fmla="*/ 7891921 w 9032100"/>
              <a:gd name="connsiteY6" fmla="*/ 1602751 h 6858000"/>
              <a:gd name="connsiteX7" fmla="*/ 7880182 w 9032100"/>
              <a:gd name="connsiteY7" fmla="*/ 1619252 h 6858000"/>
              <a:gd name="connsiteX8" fmla="*/ 0 w 9032100"/>
              <a:gd name="connsiteY8" fmla="*/ 6858000 h 6858000"/>
              <a:gd name="connsiteX9" fmla="*/ 7880181 w 9032100"/>
              <a:gd name="connsiteY9" fmla="*/ 6858000 h 6858000"/>
              <a:gd name="connsiteX10" fmla="*/ 7880181 w 9032100"/>
              <a:gd name="connsiteY10" fmla="*/ 0 h 6858000"/>
              <a:gd name="connsiteX11" fmla="*/ 0 w 9032100"/>
              <a:gd name="connsiteY1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032100" h="6858000">
                <a:moveTo>
                  <a:pt x="7891921" y="1602751"/>
                </a:moveTo>
                <a:lnTo>
                  <a:pt x="9032100" y="0"/>
                </a:lnTo>
                <a:lnTo>
                  <a:pt x="7880182" y="0"/>
                </a:lnTo>
                <a:lnTo>
                  <a:pt x="7880182" y="1528762"/>
                </a:lnTo>
                <a:close/>
                <a:moveTo>
                  <a:pt x="7880182" y="6858000"/>
                </a:moveTo>
                <a:lnTo>
                  <a:pt x="8725712" y="6858000"/>
                </a:lnTo>
                <a:lnTo>
                  <a:pt x="7891921" y="1602751"/>
                </a:lnTo>
                <a:lnTo>
                  <a:pt x="7880182" y="1619252"/>
                </a:lnTo>
                <a:close/>
                <a:moveTo>
                  <a:pt x="0" y="6858000"/>
                </a:moveTo>
                <a:lnTo>
                  <a:pt x="7880181" y="6858000"/>
                </a:lnTo>
                <a:lnTo>
                  <a:pt x="7880181" y="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CE53642C-9C8B-41EF-BE74-E3A40A12387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5957000" y="0"/>
            <a:ext cx="1827609" cy="6858001"/>
            <a:chOff x="1320800" y="0"/>
            <a:chExt cx="2436813" cy="6858001"/>
          </a:xfrm>
        </p:grpSpPr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xmlns="" id="{C76B26F8-CEEA-42F8-A1CC-04DAF756C2F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xmlns="" id="{2DC8047B-F8E0-4F98-94D9-3C767A19B36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xmlns="" id="{B4C38BC3-BD99-487E-B2CA-12E307547AE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xmlns="" id="{813BA2C8-6ECB-4061-8305-2C0CDE89304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xmlns="" id="{87D9E7EB-4D1B-4204-9DF4-DFCAD313D9D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xmlns="" id="{A6623415-47AD-4E8A-913A-23B9DF6F26E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graphicFrame>
        <p:nvGraphicFramePr>
          <p:cNvPr id="5" name="Marcador de contenido 2">
            <a:extLst>
              <a:ext uri="{FF2B5EF4-FFF2-40B4-BE49-F238E27FC236}">
                <a16:creationId xmlns:a16="http://schemas.microsoft.com/office/drawing/2014/main" xmlns="" id="{B12424AA-8535-4DDA-870B-90A7F2DD35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729565"/>
              </p:ext>
            </p:extLst>
          </p:nvPr>
        </p:nvGraphicFramePr>
        <p:xfrm>
          <a:off x="482600" y="643467"/>
          <a:ext cx="5062141" cy="59204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85657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AFE65B2-5EC1-4F5D-B8E6-D1148AC91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529" y="685800"/>
            <a:ext cx="7306739" cy="1752599"/>
          </a:xfrm>
        </p:spPr>
        <p:txBody>
          <a:bodyPr>
            <a:normAutofit/>
          </a:bodyPr>
          <a:lstStyle/>
          <a:p>
            <a:r>
              <a:rPr lang="es-MX" dirty="0" smtClean="0"/>
              <a:t>Evoluci</a:t>
            </a:r>
            <a:r>
              <a:rPr lang="es-MX" dirty="0" smtClean="0"/>
              <a:t>ón </a:t>
            </a:r>
            <a:br>
              <a:rPr lang="es-MX" dirty="0" smtClean="0"/>
            </a:br>
            <a:r>
              <a:rPr lang="es-MX" dirty="0" smtClean="0"/>
              <a:t>En </a:t>
            </a:r>
            <a:r>
              <a:rPr lang="es-MX" dirty="0"/>
              <a:t>contexto Latinoamericano…</a:t>
            </a:r>
          </a:p>
        </p:txBody>
      </p:sp>
      <p:graphicFrame>
        <p:nvGraphicFramePr>
          <p:cNvPr id="5" name="Marcador de contenido 2">
            <a:extLst>
              <a:ext uri="{FF2B5EF4-FFF2-40B4-BE49-F238E27FC236}">
                <a16:creationId xmlns:a16="http://schemas.microsoft.com/office/drawing/2014/main" xmlns="" id="{7EA4626F-3EC0-4B15-A7F3-4279DBAB7E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0828656"/>
              </p:ext>
            </p:extLst>
          </p:nvPr>
        </p:nvGraphicFramePr>
        <p:xfrm>
          <a:off x="869115" y="2118166"/>
          <a:ext cx="7649852" cy="3534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ítulo 1">
            <a:extLst>
              <a:ext uri="{FF2B5EF4-FFF2-40B4-BE49-F238E27FC236}">
                <a16:creationId xmlns:a16="http://schemas.microsoft.com/office/drawing/2014/main" xmlns="" id="{DAD5F2F2-1035-4148-8128-EF848B1677AB}"/>
              </a:ext>
            </a:extLst>
          </p:cNvPr>
          <p:cNvSpPr txBox="1">
            <a:spLocks/>
          </p:cNvSpPr>
          <p:nvPr/>
        </p:nvSpPr>
        <p:spPr>
          <a:xfrm>
            <a:off x="1588676" y="5295900"/>
            <a:ext cx="7306739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2400" dirty="0"/>
              <a:t>En México se institucionaliza a través de la </a:t>
            </a:r>
            <a:r>
              <a:rPr lang="es-MX" sz="2400" dirty="0" smtClean="0"/>
              <a:t>Ley </a:t>
            </a:r>
            <a:r>
              <a:rPr lang="es-MX" sz="2400" dirty="0"/>
              <a:t>del </a:t>
            </a:r>
            <a:r>
              <a:rPr lang="es-MX" sz="2400" dirty="0"/>
              <a:t>D</a:t>
            </a:r>
            <a:r>
              <a:rPr lang="es-MX" sz="2400" dirty="0" smtClean="0"/>
              <a:t>esarrollo </a:t>
            </a:r>
            <a:r>
              <a:rPr lang="es-MX" sz="2400" dirty="0"/>
              <a:t>R</a:t>
            </a:r>
            <a:r>
              <a:rPr lang="es-MX" sz="2400" dirty="0" smtClean="0"/>
              <a:t>ural </a:t>
            </a:r>
            <a:r>
              <a:rPr lang="es-MX" sz="2400" dirty="0"/>
              <a:t>S</a:t>
            </a:r>
            <a:r>
              <a:rPr lang="es-MX" sz="2400" dirty="0" smtClean="0"/>
              <a:t>ostenible </a:t>
            </a:r>
            <a:r>
              <a:rPr lang="es-MX" sz="2400" dirty="0"/>
              <a:t>en </a:t>
            </a:r>
            <a:r>
              <a:rPr lang="es-MX" sz="2400" dirty="0" smtClean="0"/>
              <a:t>2001 (Herrera, 2013).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42196750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0804BD2-1C56-4C2C-9387-509714E4D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6092" y="93307"/>
            <a:ext cx="7200900" cy="893406"/>
          </a:xfrm>
        </p:spPr>
        <p:txBody>
          <a:bodyPr/>
          <a:lstStyle/>
          <a:p>
            <a:pPr algn="ctr"/>
            <a:r>
              <a:rPr lang="es-MX" dirty="0"/>
              <a:t>Referencias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1FC5836E-D124-41DD-A836-E114D2DECD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399" y="1240971"/>
            <a:ext cx="7903029" cy="5393094"/>
          </a:xfrm>
        </p:spPr>
        <p:txBody>
          <a:bodyPr>
            <a:normAutofit fontScale="55000" lnSpcReduction="20000"/>
          </a:bodyPr>
          <a:lstStyle/>
          <a:p>
            <a:pPr fontAlgn="base"/>
            <a:r>
              <a:rPr lang="es-MX" dirty="0"/>
              <a:t>Alburquerque, F. (2002). </a:t>
            </a:r>
            <a:r>
              <a:rPr lang="es-MX" i="1" dirty="0"/>
              <a:t>Guía para agentes. El desarrollo económico territorial</a:t>
            </a:r>
            <a:r>
              <a:rPr lang="es-MX" dirty="0"/>
              <a:t>. Sevilla: Instituto de Desarrollo Regional – Fundación Universitaria. </a:t>
            </a:r>
          </a:p>
          <a:p>
            <a:pPr fontAlgn="base"/>
            <a:r>
              <a:rPr lang="es-MX" dirty="0"/>
              <a:t>Álvarez Riascos, K. T. (2016). Desarrollo local como herramienta de postconflicto en Colombia. </a:t>
            </a:r>
            <a:r>
              <a:rPr lang="es-MX" i="1" dirty="0" err="1"/>
              <a:t>GeoGraphos</a:t>
            </a:r>
            <a:r>
              <a:rPr lang="es-MX" dirty="0"/>
              <a:t>. Alicante: Grupo Interdisciplinario de Estudios Críticos y de América Latina (GIECRYAL) de la Universidad de Alicante, vol. 7, </a:t>
            </a:r>
            <a:r>
              <a:rPr lang="es-MX" dirty="0" err="1"/>
              <a:t>nº</a:t>
            </a:r>
            <a:r>
              <a:rPr lang="es-MX" dirty="0"/>
              <a:t> 82, p. 1-35. DOI: 10.14198/GEOGRA2016.7.82. </a:t>
            </a:r>
          </a:p>
          <a:p>
            <a:pPr fontAlgn="base"/>
            <a:r>
              <a:rPr lang="es-MX" dirty="0"/>
              <a:t>Arcos Palma, O. (2008). </a:t>
            </a:r>
            <a:r>
              <a:rPr lang="es-MX" i="1" dirty="0"/>
              <a:t>Teorías y enfoques del desarrollo. Programa de administración pública territorial</a:t>
            </a:r>
            <a:r>
              <a:rPr lang="es-MX" dirty="0"/>
              <a:t>. Bogotá: Escuela Superior de Administración Pública. </a:t>
            </a:r>
          </a:p>
          <a:p>
            <a:pPr fontAlgn="base"/>
            <a:r>
              <a:rPr lang="es-MX" dirty="0"/>
              <a:t>Armas, Gustavo (2008). Sustentabilidad Social. Comité de Coordinación Estratégica de Infancia y Adolescencia, Montevideo, Uruguay. [En línea]: http://www2.convivencia.edu.uy/web/wp-content/uploads/2013/12/Sustentabilidad-Social.pdf (Consultado 08 de </a:t>
            </a:r>
            <a:r>
              <a:rPr lang="es-MX" dirty="0" smtClean="0"/>
              <a:t>septiembre</a:t>
            </a:r>
            <a:r>
              <a:rPr lang="es-MX" dirty="0" smtClean="0"/>
              <a:t> 2018).</a:t>
            </a:r>
            <a:r>
              <a:rPr lang="es-MX" dirty="0"/>
              <a:t> </a:t>
            </a:r>
          </a:p>
          <a:p>
            <a:pPr fontAlgn="base"/>
            <a:r>
              <a:rPr lang="es-MX" dirty="0"/>
              <a:t>Arnaiz </a:t>
            </a:r>
            <a:r>
              <a:rPr lang="es-MX" dirty="0" err="1"/>
              <a:t>Burne</a:t>
            </a:r>
            <a:r>
              <a:rPr lang="es-MX" dirty="0"/>
              <a:t>, S.M y Dachary, A. C. (Ed.) (2008). </a:t>
            </a:r>
            <a:r>
              <a:rPr lang="es-MX" i="1" dirty="0"/>
              <a:t>Turismo y desarrollo crecimiento y pobreza</a:t>
            </a:r>
            <a:r>
              <a:rPr lang="es-MX" dirty="0"/>
              <a:t>. México: Universidad de Guadalajara </a:t>
            </a:r>
          </a:p>
          <a:p>
            <a:pPr fontAlgn="base"/>
            <a:r>
              <a:rPr lang="es-MX" dirty="0"/>
              <a:t>Blasco Lázaro, M. (2005). Introducción al Turismo sostenible de las Jornadas sobre Turismo Sostenible en Aragón 2005. [En  línea]:http://portal.aragon.es/portal/page/portal/MEDIOAMBIENTE/EDUAMB/SENSIBILIZACION/CAMPANAS/TURISMO/PONENCIAS/INTRO. PDF (Consultado 18 de </a:t>
            </a:r>
            <a:r>
              <a:rPr lang="es-MX" dirty="0" smtClean="0"/>
              <a:t>septiembre 2018</a:t>
            </a:r>
            <a:r>
              <a:rPr lang="es-MX" dirty="0" smtClean="0"/>
              <a:t>)</a:t>
            </a:r>
            <a:r>
              <a:rPr lang="es-MX" dirty="0"/>
              <a:t> </a:t>
            </a:r>
          </a:p>
          <a:p>
            <a:pPr fontAlgn="base"/>
            <a:r>
              <a:rPr lang="es-MX" dirty="0"/>
              <a:t>Butler, J. (1993) en Geoffrey Wall (1997). </a:t>
            </a:r>
            <a:r>
              <a:rPr lang="es-MX" dirty="0" err="1"/>
              <a:t>Is</a:t>
            </a:r>
            <a:r>
              <a:rPr lang="es-MX" dirty="0"/>
              <a:t> </a:t>
            </a:r>
            <a:r>
              <a:rPr lang="es-MX" dirty="0" err="1"/>
              <a:t>ecotourism</a:t>
            </a:r>
            <a:r>
              <a:rPr lang="es-MX" dirty="0"/>
              <a:t> </a:t>
            </a:r>
            <a:r>
              <a:rPr lang="es-MX" dirty="0" err="1"/>
              <a:t>Sustainable</a:t>
            </a:r>
            <a:r>
              <a:rPr lang="es-MX" dirty="0"/>
              <a:t>? </a:t>
            </a:r>
            <a:r>
              <a:rPr lang="es-MX" i="1" dirty="0" err="1"/>
              <a:t>Enviromental</a:t>
            </a:r>
            <a:r>
              <a:rPr lang="es-MX" i="1" dirty="0"/>
              <a:t> </a:t>
            </a:r>
            <a:r>
              <a:rPr lang="es-MX" i="1" dirty="0" err="1"/>
              <a:t>Magnament</a:t>
            </a:r>
            <a:r>
              <a:rPr lang="es-MX" dirty="0"/>
              <a:t>, vol. 21, núm. 4 p.29</a:t>
            </a:r>
          </a:p>
          <a:p>
            <a:pPr fontAlgn="base"/>
            <a:r>
              <a:rPr lang="es-MX" dirty="0"/>
              <a:t>Cámara de Diputados del H. Congreso de la Unión (2014). Reglamento de la ley general del equilibrio ecológico y la protección al ambiente en materia de evaluación del impacto ambiental. [En línea]:http://</a:t>
            </a:r>
            <a:r>
              <a:rPr lang="es-MX" dirty="0" smtClean="0"/>
              <a:t>www.diputados.gob.mx</a:t>
            </a:r>
            <a:r>
              <a:rPr lang="es-MX" dirty="0"/>
              <a:t>/LeyesBiblio/regley/Reg_LGEEPA_MEIA_311014.pdf (Consultado el 03 de </a:t>
            </a:r>
            <a:r>
              <a:rPr lang="es-MX" dirty="0" smtClean="0"/>
              <a:t>septiembre del </a:t>
            </a:r>
            <a:r>
              <a:rPr lang="es-MX" dirty="0" smtClean="0"/>
              <a:t>2018)</a:t>
            </a:r>
            <a:r>
              <a:rPr lang="es-MX" dirty="0"/>
              <a:t> </a:t>
            </a:r>
          </a:p>
          <a:p>
            <a:pPr fontAlgn="base"/>
            <a:r>
              <a:rPr lang="es-MX" dirty="0"/>
              <a:t>Casanova, F. (2004). </a:t>
            </a:r>
            <a:r>
              <a:rPr lang="es-MX" i="1" dirty="0"/>
              <a:t>Desarrollo local, tejidos productivos y formación: abordajes alternativos para la formación y el trabajo de los jóvenes</a:t>
            </a:r>
            <a:r>
              <a:rPr lang="es-MX" dirty="0"/>
              <a:t>. Montevideo: CINTERFOR. </a:t>
            </a:r>
          </a:p>
          <a:p>
            <a:pPr fontAlgn="base"/>
            <a:r>
              <a:rPr lang="es-MX" dirty="0"/>
              <a:t>Chávez </a:t>
            </a:r>
            <a:r>
              <a:rPr lang="es-MX" dirty="0" err="1"/>
              <a:t>Dagostino</a:t>
            </a:r>
            <a:r>
              <a:rPr lang="es-MX" dirty="0"/>
              <a:t>, R.M, Andrade Romo, E. y Espinoza Sánchez, R. (2013). Turismo y desarrollo sustentable: contribución de Hispanoamérica. </a:t>
            </a:r>
            <a:r>
              <a:rPr lang="es-MX" i="1" dirty="0"/>
              <a:t>Teoría y Praxis</a:t>
            </a:r>
            <a:r>
              <a:rPr lang="es-MX" dirty="0"/>
              <a:t> </a:t>
            </a:r>
            <a:r>
              <a:rPr lang="es-MX" dirty="0" err="1"/>
              <a:t>p.p</a:t>
            </a:r>
            <a:r>
              <a:rPr lang="es-MX" dirty="0"/>
              <a:t> 9-33 </a:t>
            </a:r>
          </a:p>
          <a:p>
            <a:pPr fontAlgn="base"/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942572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1FE1C8D-DB2F-4A43-AFCE-88A49BFE3D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8700" y="494521"/>
            <a:ext cx="7658100" cy="5803641"/>
          </a:xfrm>
        </p:spPr>
        <p:txBody>
          <a:bodyPr>
            <a:normAutofit fontScale="55000" lnSpcReduction="20000"/>
          </a:bodyPr>
          <a:lstStyle/>
          <a:p>
            <a:pPr marL="0" indent="0" algn="ctr" fontAlgn="base">
              <a:buNone/>
            </a:pPr>
            <a:r>
              <a:rPr lang="es-MX" sz="5800" dirty="0"/>
              <a:t>Referencias</a:t>
            </a:r>
          </a:p>
          <a:p>
            <a:pPr fontAlgn="base"/>
            <a:r>
              <a:rPr lang="es-MX" dirty="0" smtClean="0"/>
              <a:t>Comité </a:t>
            </a:r>
            <a:r>
              <a:rPr lang="es-MX" dirty="0"/>
              <a:t>Organizador de la Conferencia (1995). Carta Del Turismo Sostenible. Conferencia Mundial De Turismo Sostenible. España. [En Línea]: http://www.turismo-sostenible.org/docs/Carta-del-Turismo-Sostenible.pdf (Consultado 06 de </a:t>
            </a:r>
            <a:r>
              <a:rPr lang="es-MX" dirty="0" smtClean="0"/>
              <a:t>septiembre 2018</a:t>
            </a:r>
            <a:r>
              <a:rPr lang="es-MX" dirty="0" smtClean="0"/>
              <a:t>)</a:t>
            </a:r>
            <a:r>
              <a:rPr lang="es-MX" dirty="0"/>
              <a:t>. </a:t>
            </a:r>
          </a:p>
          <a:p>
            <a:pPr fontAlgn="base"/>
            <a:r>
              <a:rPr lang="es-MX" dirty="0"/>
              <a:t>Coriolano, L. (1998). </a:t>
            </a:r>
            <a:r>
              <a:rPr lang="es-MX" i="1" dirty="0"/>
              <a:t>Do Local </a:t>
            </a:r>
            <a:r>
              <a:rPr lang="es-MX" i="1" dirty="0" err="1"/>
              <a:t>ao</a:t>
            </a:r>
            <a:r>
              <a:rPr lang="es-MX" i="1" dirty="0"/>
              <a:t> Global: o turismo </a:t>
            </a:r>
            <a:r>
              <a:rPr lang="es-MX" i="1" dirty="0" err="1"/>
              <a:t>litoraneo</a:t>
            </a:r>
            <a:r>
              <a:rPr lang="es-MX" i="1" dirty="0"/>
              <a:t> </a:t>
            </a:r>
            <a:r>
              <a:rPr lang="es-MX" i="1" dirty="0" err="1"/>
              <a:t>Cearense</a:t>
            </a:r>
            <a:r>
              <a:rPr lang="es-MX" dirty="0" err="1"/>
              <a:t>.</a:t>
            </a:r>
            <a:r>
              <a:rPr lang="es-MX" i="1" dirty="0" err="1"/>
              <a:t>Papirus</a:t>
            </a:r>
            <a:r>
              <a:rPr lang="es-MX" i="1" dirty="0"/>
              <a:t>, Campinas</a:t>
            </a:r>
            <a:r>
              <a:rPr lang="es-MX" dirty="0"/>
              <a:t>. Sao Paulo. </a:t>
            </a:r>
          </a:p>
          <a:p>
            <a:pPr fontAlgn="base"/>
            <a:r>
              <a:rPr lang="es-MX" dirty="0"/>
              <a:t>Dachary, A. (2006). El Turismo: ¿Un Nuevo Paradigma En Formación? Primera parte: El pensamiento Pionero [En línea]: http://www.cuc.udg.mx/CEDESTUR/pdf/pag3/El%20turismo,%20un%20nuevo%20paradigma%20en%20formacion.pdf (Consultado 25 de septiembre </a:t>
            </a:r>
            <a:r>
              <a:rPr lang="es-MX" dirty="0" smtClean="0"/>
              <a:t>2018)</a:t>
            </a:r>
            <a:r>
              <a:rPr lang="es-MX" dirty="0"/>
              <a:t>. </a:t>
            </a:r>
          </a:p>
          <a:p>
            <a:pPr fontAlgn="base"/>
            <a:r>
              <a:rPr lang="es-MX" dirty="0"/>
              <a:t>Dachary, A. C. y  Arnaiz </a:t>
            </a:r>
            <a:r>
              <a:rPr lang="es-MX" dirty="0" err="1"/>
              <a:t>Burne</a:t>
            </a:r>
            <a:r>
              <a:rPr lang="es-MX" dirty="0"/>
              <a:t>, S.M (2008). El turismo: ¿desarrollo o crecimiento? El caso de Cancún en Arnaiz </a:t>
            </a:r>
            <a:r>
              <a:rPr lang="es-MX" dirty="0" err="1"/>
              <a:t>Burne</a:t>
            </a:r>
            <a:r>
              <a:rPr lang="es-MX" dirty="0"/>
              <a:t>, S.M y Dachary, A. C. (Ed.) (2008) </a:t>
            </a:r>
            <a:r>
              <a:rPr lang="es-MX" i="1" dirty="0"/>
              <a:t>Turismo y Desarrollo crecimiento y pobreza</a:t>
            </a:r>
            <a:r>
              <a:rPr lang="es-MX" dirty="0"/>
              <a:t> (pp.13-35) México: Universidad de Guadalajara. </a:t>
            </a:r>
          </a:p>
          <a:p>
            <a:pPr fontAlgn="base"/>
            <a:r>
              <a:rPr lang="es-MX" dirty="0"/>
              <a:t>Dussel Peters, E. (2004). Desarrollo económico sustentable. Condiciones y Evolución del Empleo y los Salarios en México. </a:t>
            </a:r>
            <a:r>
              <a:rPr lang="es-MX" i="1" dirty="0"/>
              <a:t>Breviario Temático Lisdinys</a:t>
            </a:r>
            <a:r>
              <a:rPr lang="es-MX" dirty="0"/>
              <a:t> [En línea]: http://www.jussemper.org/Inicio/Resources/DusselPetersBreviario.pdf(Consultado  19 de agosto </a:t>
            </a:r>
            <a:r>
              <a:rPr lang="es-MX" dirty="0" smtClean="0"/>
              <a:t>2018)</a:t>
            </a:r>
            <a:r>
              <a:rPr lang="es-MX" dirty="0"/>
              <a:t> </a:t>
            </a:r>
            <a:r>
              <a:rPr lang="es-MX" dirty="0" smtClean="0"/>
              <a:t>.</a:t>
            </a:r>
          </a:p>
          <a:p>
            <a:pPr fontAlgn="base"/>
            <a:r>
              <a:rPr lang="es-MX" dirty="0"/>
              <a:t>Gago, A. (1993). Planificación y Desarrollo Regional. Curso Latinoamericano de Desertificación</a:t>
            </a:r>
            <a:r>
              <a:rPr lang="es-MX" dirty="0" smtClean="0"/>
              <a:t>.</a:t>
            </a:r>
          </a:p>
          <a:p>
            <a:pPr fontAlgn="base"/>
            <a:r>
              <a:rPr lang="es-ES_tradnl" dirty="0" smtClean="0"/>
              <a:t>Herrera </a:t>
            </a:r>
            <a:r>
              <a:rPr lang="es-ES_tradnl" dirty="0"/>
              <a:t>Tapia, F. ( 2013) Enfoques y </a:t>
            </a:r>
            <a:r>
              <a:rPr lang="es-ES_tradnl" dirty="0" err="1"/>
              <a:t>políticas</a:t>
            </a:r>
            <a:r>
              <a:rPr lang="es-ES_tradnl" dirty="0"/>
              <a:t> de desarrollo rural en </a:t>
            </a:r>
            <a:r>
              <a:rPr lang="es-ES_tradnl" dirty="0" err="1"/>
              <a:t>México</a:t>
            </a:r>
            <a:r>
              <a:rPr lang="es-ES_tradnl" dirty="0"/>
              <a:t>. Una </a:t>
            </a:r>
            <a:r>
              <a:rPr lang="es-ES_tradnl" dirty="0" err="1"/>
              <a:t>revisión</a:t>
            </a:r>
            <a:r>
              <a:rPr lang="es-ES_tradnl" dirty="0"/>
              <a:t> de su </a:t>
            </a:r>
            <a:r>
              <a:rPr lang="es-ES_tradnl" dirty="0" err="1"/>
              <a:t>construcción</a:t>
            </a:r>
            <a:r>
              <a:rPr lang="es-ES_tradnl" dirty="0"/>
              <a:t> institucional. </a:t>
            </a:r>
            <a:r>
              <a:rPr lang="es-ES_tradnl" i="1" dirty="0" err="1"/>
              <a:t>Gestión</a:t>
            </a:r>
            <a:r>
              <a:rPr lang="es-ES_tradnl" i="1" dirty="0"/>
              <a:t> y </a:t>
            </a:r>
            <a:r>
              <a:rPr lang="es-ES_tradnl" i="1" dirty="0" err="1"/>
              <a:t>Política</a:t>
            </a:r>
            <a:r>
              <a:rPr lang="es-ES_tradnl" i="1" dirty="0"/>
              <a:t> </a:t>
            </a:r>
            <a:r>
              <a:rPr lang="es-ES_tradnl" i="1" dirty="0" err="1"/>
              <a:t>Pública</a:t>
            </a:r>
            <a:r>
              <a:rPr lang="es-ES_tradnl" i="1" dirty="0"/>
              <a:t> </a:t>
            </a:r>
            <a:r>
              <a:rPr lang="es-ES_tradnl" dirty="0"/>
              <a:t>Vol. XXII . No. 1 . I </a:t>
            </a:r>
            <a:r>
              <a:rPr lang="es-ES_tradnl" dirty="0" err="1"/>
              <a:t>p.p</a:t>
            </a:r>
            <a:r>
              <a:rPr lang="es-ES_tradnl" dirty="0"/>
              <a:t> 131-159 </a:t>
            </a:r>
            <a:endParaRPr lang="es-MX" dirty="0"/>
          </a:p>
          <a:p>
            <a:pPr fontAlgn="base"/>
            <a:r>
              <a:rPr lang="es-MX" dirty="0"/>
              <a:t>Juárez Alonso, G. (2013). Revisión del concepto de desarrollo local desde una perspectiva territorial. </a:t>
            </a:r>
            <a:r>
              <a:rPr lang="es-MX" i="1" dirty="0"/>
              <a:t>Revista </a:t>
            </a:r>
            <a:r>
              <a:rPr lang="es-MX" i="1" dirty="0" err="1"/>
              <a:t>Lider</a:t>
            </a:r>
            <a:r>
              <a:rPr lang="es-MX" dirty="0"/>
              <a:t> Vol. 23. 2013  p. p 9-28 </a:t>
            </a:r>
          </a:p>
          <a:p>
            <a:pPr fontAlgn="base"/>
            <a:r>
              <a:rPr lang="es-MX" dirty="0"/>
              <a:t>Juárez Bolaños,  D. (2015) </a:t>
            </a:r>
            <a:r>
              <a:rPr lang="es-MX" i="1" dirty="0"/>
              <a:t>Turismo, desarrollo local y relaciones internacionales.</a:t>
            </a:r>
            <a:r>
              <a:rPr lang="es-MX" dirty="0"/>
              <a:t> México: Letras de autor. </a:t>
            </a:r>
          </a:p>
          <a:p>
            <a:pPr fontAlgn="base"/>
            <a:r>
              <a:rPr lang="es-MX" dirty="0"/>
              <a:t>Lawrence, D. (1997). </a:t>
            </a:r>
            <a:r>
              <a:rPr lang="es-MX" dirty="0" err="1"/>
              <a:t>Integrating</a:t>
            </a:r>
            <a:r>
              <a:rPr lang="es-MX" dirty="0"/>
              <a:t> </a:t>
            </a:r>
            <a:r>
              <a:rPr lang="es-MX" dirty="0" err="1"/>
              <a:t>sustainability</a:t>
            </a:r>
            <a:r>
              <a:rPr lang="es-MX" dirty="0"/>
              <a:t> and </a:t>
            </a:r>
            <a:r>
              <a:rPr lang="es-MX" dirty="0" err="1"/>
              <a:t>environmental</a:t>
            </a:r>
            <a:r>
              <a:rPr lang="es-MX" dirty="0"/>
              <a:t> </a:t>
            </a:r>
            <a:r>
              <a:rPr lang="es-MX" dirty="0" err="1"/>
              <a:t>impact</a:t>
            </a:r>
            <a:r>
              <a:rPr lang="es-MX" dirty="0"/>
              <a:t> </a:t>
            </a:r>
            <a:r>
              <a:rPr lang="es-MX" dirty="0" err="1"/>
              <a:t>assessment</a:t>
            </a:r>
            <a:r>
              <a:rPr lang="es-MX" dirty="0"/>
              <a:t>. </a:t>
            </a:r>
            <a:r>
              <a:rPr lang="es-MX" i="1" dirty="0" err="1"/>
              <a:t>Environmental</a:t>
            </a:r>
            <a:r>
              <a:rPr lang="es-MX" i="1" dirty="0"/>
              <a:t> Management</a:t>
            </a:r>
            <a:r>
              <a:rPr lang="es-MX" dirty="0"/>
              <a:t>.Num.21.pp.23-42. </a:t>
            </a:r>
          </a:p>
          <a:p>
            <a:pPr fontAlgn="base"/>
            <a:r>
              <a:rPr lang="es-MX" dirty="0"/>
              <a:t>Lele, S. (1991). </a:t>
            </a:r>
            <a:r>
              <a:rPr lang="es-MX" dirty="0" err="1"/>
              <a:t>Sustainable</a:t>
            </a:r>
            <a:r>
              <a:rPr lang="es-MX" dirty="0"/>
              <a:t> </a:t>
            </a:r>
            <a:r>
              <a:rPr lang="es-MX" dirty="0" err="1"/>
              <a:t>development</a:t>
            </a:r>
            <a:r>
              <a:rPr lang="es-MX" dirty="0"/>
              <a:t>: a </a:t>
            </a:r>
            <a:r>
              <a:rPr lang="es-MX" dirty="0" err="1"/>
              <a:t>critical</a:t>
            </a:r>
            <a:r>
              <a:rPr lang="es-MX" dirty="0"/>
              <a:t> </a:t>
            </a:r>
            <a:r>
              <a:rPr lang="es-MX" dirty="0" err="1"/>
              <a:t>review</a:t>
            </a:r>
            <a:r>
              <a:rPr lang="es-MX" dirty="0"/>
              <a:t>. </a:t>
            </a:r>
            <a:r>
              <a:rPr lang="es-MX" i="1" dirty="0" err="1"/>
              <a:t>World</a:t>
            </a:r>
            <a:r>
              <a:rPr lang="es-MX" i="1" dirty="0"/>
              <a:t> </a:t>
            </a:r>
            <a:r>
              <a:rPr lang="es-MX" i="1" dirty="0" err="1"/>
              <a:t>Development</a:t>
            </a:r>
            <a:r>
              <a:rPr lang="es-MX" dirty="0"/>
              <a:t> Vol.19 .pp.607-621. </a:t>
            </a:r>
          </a:p>
          <a:p>
            <a:pPr fontAlgn="base"/>
            <a:r>
              <a:rPr lang="es-MX" dirty="0"/>
              <a:t>Mantero, J.C. (2008). Desarrollo y turismo: la opción necesaria en Arnaiz </a:t>
            </a:r>
            <a:r>
              <a:rPr lang="es-MX" dirty="0" err="1"/>
              <a:t>Burne</a:t>
            </a:r>
            <a:r>
              <a:rPr lang="es-MX" dirty="0"/>
              <a:t>, S.M y Dachary, A. C. (Ed.) (2008) </a:t>
            </a:r>
            <a:r>
              <a:rPr lang="es-MX" i="1" dirty="0"/>
              <a:t>Turismo y Desarrollo crecimiento y pobreza</a:t>
            </a:r>
            <a:r>
              <a:rPr lang="es-MX" dirty="0"/>
              <a:t> (pp.87-105) México: Universidad de Guadalajara. 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08329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759325"/>
          </a:xfrm>
        </p:spPr>
        <p:txBody>
          <a:bodyPr/>
          <a:lstStyle/>
          <a:p>
            <a:r>
              <a:rPr lang="es-ES" dirty="0" smtClean="0"/>
              <a:t>GUI</a:t>
            </a:r>
            <a:r>
              <a:rPr lang="es-ES" dirty="0" smtClean="0"/>
              <a:t>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62000" y="1617579"/>
            <a:ext cx="8248315" cy="4866105"/>
          </a:xfrm>
        </p:spPr>
        <p:txBody>
          <a:bodyPr>
            <a:normAutofit fontScale="92500" lnSpcReduction="10000"/>
          </a:bodyPr>
          <a:lstStyle/>
          <a:p>
            <a:pPr lvl="0" algn="ctr"/>
            <a:r>
              <a:rPr lang="es-ES" dirty="0"/>
              <a:t>El presente material tiene el propósito de ser insumo de información en la unidad de </a:t>
            </a:r>
            <a:r>
              <a:rPr lang="es-ES" dirty="0" smtClean="0"/>
              <a:t>aprendizaje Desarrollo Local y Regional, </a:t>
            </a:r>
            <a:r>
              <a:rPr lang="es-ES" dirty="0"/>
              <a:t>que corresponde al </a:t>
            </a:r>
            <a:r>
              <a:rPr lang="es-ES" dirty="0" smtClean="0"/>
              <a:t>noveno </a:t>
            </a:r>
            <a:r>
              <a:rPr lang="es-ES" dirty="0"/>
              <a:t>semestre de la Licenciatura en Turismo, cuya </a:t>
            </a:r>
            <a:r>
              <a:rPr lang="es-MX" dirty="0"/>
              <a:t>área de docencia es Patrimonio.</a:t>
            </a:r>
          </a:p>
          <a:p>
            <a:pPr marL="0" indent="0" algn="ctr">
              <a:buNone/>
            </a:pPr>
            <a:endParaRPr lang="es-MX" dirty="0"/>
          </a:p>
          <a:p>
            <a:pPr algn="ctr"/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La presentación deberá ir acompañada de una explicación oral del catedrático, ya que la aportación que éste pueda hacer mediante ejemplos y situaciones cotidianas brindará la oportunidad para que los estudiantes construyan su conocimiento de una forma sólida y bien soportada.</a:t>
            </a:r>
          </a:p>
          <a:p>
            <a:pPr marL="0" indent="0" algn="ctr">
              <a:buNone/>
            </a:pPr>
            <a:endParaRPr lang="es-ES" dirty="0"/>
          </a:p>
          <a:p>
            <a:pPr algn="ctr"/>
            <a:r>
              <a:rPr lang="es-ES" dirty="0"/>
              <a:t>El </a:t>
            </a:r>
            <a:r>
              <a:rPr lang="es-ES" dirty="0" smtClean="0"/>
              <a:t>material desarrolla la </a:t>
            </a:r>
            <a:r>
              <a:rPr lang="es-ES" dirty="0"/>
              <a:t>ubicación histórica del desarrollo </a:t>
            </a:r>
            <a:r>
              <a:rPr lang="es-ES" dirty="0" smtClean="0"/>
              <a:t>local, as</a:t>
            </a:r>
            <a:r>
              <a:rPr lang="es-ES" dirty="0" smtClean="0"/>
              <a:t>í como su conceptualización y su evolución.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416863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ED0B3B4D-B18B-482B-9326-DD83817DFE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8700" y="345233"/>
            <a:ext cx="7592786" cy="6008914"/>
          </a:xfrm>
        </p:spPr>
        <p:txBody>
          <a:bodyPr>
            <a:normAutofit fontScale="40000" lnSpcReduction="20000"/>
          </a:bodyPr>
          <a:lstStyle/>
          <a:p>
            <a:pPr marL="0" indent="0" algn="ctr" fontAlgn="base">
              <a:buNone/>
            </a:pPr>
            <a:r>
              <a:rPr lang="es-MX" sz="8000" b="1" dirty="0" smtClean="0"/>
              <a:t>Referencias</a:t>
            </a:r>
            <a:endParaRPr lang="es-MX" sz="8000" b="1" dirty="0" smtClean="0"/>
          </a:p>
          <a:p>
            <a:pPr fontAlgn="base"/>
            <a:r>
              <a:rPr lang="es-MX" sz="2500" dirty="0" smtClean="0"/>
              <a:t>Naciones </a:t>
            </a:r>
            <a:r>
              <a:rPr lang="es-MX" sz="2500" dirty="0"/>
              <a:t>Unidas, Centro de Información (2008). Conferencias de la ONU sobre el medio ambiente: Cumbre para la Tierra. [En línea]:http://www.cinu.org.mx/temas/des_sost/conf.htm#tierra (Consultado 25 de </a:t>
            </a:r>
            <a:r>
              <a:rPr lang="es-MX" sz="2500" dirty="0"/>
              <a:t>septiembre </a:t>
            </a:r>
            <a:r>
              <a:rPr lang="es-MX" sz="2500" dirty="0" smtClean="0"/>
              <a:t>2018)</a:t>
            </a:r>
            <a:r>
              <a:rPr lang="es-MX" sz="2500" dirty="0"/>
              <a:t> </a:t>
            </a:r>
          </a:p>
          <a:p>
            <a:pPr fontAlgn="base"/>
            <a:r>
              <a:rPr lang="es-MX" sz="2500" dirty="0"/>
              <a:t>Onaindia, M. (2010). Sostenibilidad Ecológica. </a:t>
            </a:r>
            <a:r>
              <a:rPr lang="es-MX" sz="2500" dirty="0" err="1"/>
              <a:t>Forum</a:t>
            </a:r>
            <a:r>
              <a:rPr lang="es-MX" sz="2500" dirty="0"/>
              <a:t> de Sostenibilidad, Cátedra UNESCO. </a:t>
            </a:r>
            <a:r>
              <a:rPr lang="es-MX" sz="2500" i="1" dirty="0"/>
              <a:t>Revista de la Cátedra UNESCO sobre Desarrollo Sostenible</a:t>
            </a:r>
            <a:r>
              <a:rPr lang="es-MX" sz="2500" dirty="0"/>
              <a:t>, No.4 p.152 [En línea]: </a:t>
            </a:r>
            <a:r>
              <a:rPr lang="es-MX" sz="2500" dirty="0">
                <a:hlinkClick r:id="rId2"/>
              </a:rPr>
              <a:t>http://catalog.ipbes.net/system/assessment/7/references/files/22/original/Forum_de_Sostenibilidad_4_2010.pdf?1346948046</a:t>
            </a:r>
            <a:r>
              <a:rPr lang="es-MX" sz="2500" dirty="0"/>
              <a:t> (Consultado 28 de octubre del 2016) </a:t>
            </a:r>
          </a:p>
          <a:p>
            <a:pPr fontAlgn="base"/>
            <a:r>
              <a:rPr lang="es-MX" sz="2500" dirty="0"/>
              <a:t>Organización Mundial del Turismo (s/a). Desarrollo sostenible del turismo - OMT [En línea]: http://unrn.edu.ar/blogs/maydt/files/2012/09/OMT-DesSostTuris.pdf (Consultado el 31 de octubre del 2016)</a:t>
            </a:r>
          </a:p>
          <a:p>
            <a:pPr fontAlgn="base"/>
            <a:r>
              <a:rPr lang="es-MX" sz="2500" dirty="0"/>
              <a:t>Ovidio Delgado, M.  (s/a). Ideas geográficas sobre la relación tiempo, clima y sociedad: el determinismo geográfico como ideología. [En línea]: http://www.sogeocol.edu.co/documentos/DETERMINISMO_GEOGRAFICO.pdf (Consultado 02 de </a:t>
            </a:r>
            <a:r>
              <a:rPr lang="es-MX" sz="2500" dirty="0" smtClean="0"/>
              <a:t>septiembre del </a:t>
            </a:r>
            <a:r>
              <a:rPr lang="es-MX" sz="2500" dirty="0" smtClean="0"/>
              <a:t>2018)</a:t>
            </a:r>
            <a:r>
              <a:rPr lang="es-MX" sz="2500" dirty="0"/>
              <a:t> </a:t>
            </a:r>
          </a:p>
          <a:p>
            <a:pPr fontAlgn="base"/>
            <a:r>
              <a:rPr lang="es-MX" sz="2500" dirty="0"/>
              <a:t>Pérez de la Heras, M. (2004). </a:t>
            </a:r>
            <a:r>
              <a:rPr lang="es-MX" sz="2500" i="1" dirty="0"/>
              <a:t>Manual de turismo sostenible</a:t>
            </a:r>
            <a:r>
              <a:rPr lang="es-MX" sz="2500" dirty="0"/>
              <a:t>. México: </a:t>
            </a:r>
            <a:r>
              <a:rPr lang="es-MX" sz="2500" dirty="0" err="1"/>
              <a:t>Mundi</a:t>
            </a:r>
            <a:r>
              <a:rPr lang="es-MX" sz="2500" dirty="0"/>
              <a:t> Prensa pp.25-58.</a:t>
            </a:r>
          </a:p>
          <a:p>
            <a:pPr fontAlgn="base"/>
            <a:r>
              <a:rPr lang="es-MX" sz="2500" dirty="0" err="1"/>
              <a:t>Poméon</a:t>
            </a:r>
            <a:r>
              <a:rPr lang="es-MX" sz="2500" dirty="0"/>
              <a:t>, T. y A. Fraire, J. (2011). SIAL: Un enfoque para el desarrollo </a:t>
            </a:r>
            <a:r>
              <a:rPr lang="es-MX" sz="2500" dirty="0" err="1"/>
              <a:t>territorial.México</a:t>
            </a:r>
            <a:r>
              <a:rPr lang="es-MX" sz="2500" dirty="0"/>
              <a:t>, D.F, México: Proyecto FONCICYT “Red científica en Sistemas Agroalimentarios Localizados México-Europa” IICA, CIRAD. </a:t>
            </a:r>
          </a:p>
          <a:p>
            <a:pPr fontAlgn="base"/>
            <a:r>
              <a:rPr lang="es-MX" sz="2500" dirty="0" err="1"/>
              <a:t>Quadri</a:t>
            </a:r>
            <a:r>
              <a:rPr lang="es-MX" sz="2500" dirty="0"/>
              <a:t> de la Torre, G. (2006). Políticas Públicas: sustentabilidad y medio ambiente. México: Porrúa. </a:t>
            </a:r>
          </a:p>
          <a:p>
            <a:pPr fontAlgn="base"/>
            <a:r>
              <a:rPr lang="es-MX" sz="2500" dirty="0"/>
              <a:t>Quintero Santos, J.L. (2005). </a:t>
            </a:r>
            <a:r>
              <a:rPr lang="es-MX" sz="2500" i="1" dirty="0"/>
              <a:t>Turismo y desarrollo local en México. El caso del municipio de Cabo Corrientes en Jalisco. </a:t>
            </a:r>
            <a:r>
              <a:rPr lang="es-MX" sz="2500" dirty="0"/>
              <a:t>México: Universidad de Guadalajara y Universidad Complutense de Madrid. </a:t>
            </a:r>
          </a:p>
          <a:p>
            <a:pPr fontAlgn="base"/>
            <a:r>
              <a:rPr lang="es-MX" sz="2500" dirty="0" err="1"/>
              <a:t>Ricuarte</a:t>
            </a:r>
            <a:r>
              <a:rPr lang="es-MX" sz="2500" dirty="0"/>
              <a:t> Quijano, C. (2006). Desarrollo sustentable, gestión local y turismo. </a:t>
            </a:r>
            <a:r>
              <a:rPr lang="es-MX" sz="2500" i="1" dirty="0"/>
              <a:t>Revista el Periplo Sustentable</a:t>
            </a:r>
            <a:r>
              <a:rPr lang="es-MX" sz="2500" dirty="0"/>
              <a:t> Universidad Autónoma del Estado de México [en línea]:http://www.uaemex.mx/plin/psus/rev1/a02.html (Consultado 19 de septiembre </a:t>
            </a:r>
            <a:r>
              <a:rPr lang="es-MX" sz="2500" dirty="0" smtClean="0"/>
              <a:t>2018)</a:t>
            </a:r>
            <a:r>
              <a:rPr lang="es-MX" sz="2500" dirty="0"/>
              <a:t> </a:t>
            </a:r>
          </a:p>
          <a:p>
            <a:pPr fontAlgn="base"/>
            <a:r>
              <a:rPr lang="es-MX" sz="2500" dirty="0"/>
              <a:t>Sancho, A. (1998). </a:t>
            </a:r>
            <a:r>
              <a:rPr lang="es-MX" sz="2500" i="1" dirty="0"/>
              <a:t>Introducción al Turismo: Organización Mundial del Turismo</a:t>
            </a:r>
            <a:r>
              <a:rPr lang="es-MX" sz="2500" dirty="0"/>
              <a:t>. Madrid España.  </a:t>
            </a:r>
          </a:p>
          <a:p>
            <a:pPr fontAlgn="base"/>
            <a:r>
              <a:rPr lang="es-MX" sz="2500" dirty="0"/>
              <a:t>Savary, T. (2006). La integración de la economía y la ecología en el marco de la sustentabilidad. </a:t>
            </a:r>
            <a:r>
              <a:rPr lang="es-MX" sz="2500" i="1" dirty="0"/>
              <a:t>Revista el Periplo Sustentable</a:t>
            </a:r>
            <a:r>
              <a:rPr lang="es-MX" sz="2500" dirty="0"/>
              <a:t> Universidad Autónoma del Estado de México [En línea]:http://www.uaemex.mx/plin/psus/rev1/a01.html (Consultado 19 de </a:t>
            </a:r>
            <a:r>
              <a:rPr lang="es-MX" sz="2500" dirty="0" smtClean="0"/>
              <a:t>septiembre 2018</a:t>
            </a:r>
            <a:r>
              <a:rPr lang="es-MX" sz="2500" dirty="0" smtClean="0"/>
              <a:t>)</a:t>
            </a:r>
            <a:r>
              <a:rPr lang="es-MX" sz="2500" dirty="0"/>
              <a:t> </a:t>
            </a:r>
          </a:p>
          <a:p>
            <a:pPr fontAlgn="base"/>
            <a:r>
              <a:rPr lang="es-MX" sz="2500" dirty="0"/>
              <a:t>SECTUR (2011).Programa de Turismo Sustentable en México. </a:t>
            </a:r>
          </a:p>
          <a:p>
            <a:pPr fontAlgn="base"/>
            <a:r>
              <a:rPr lang="es-MX" sz="2500" dirty="0"/>
              <a:t>Serrano-Barquín Rocío; Serrano-Barquín, Carolina y Osorio-García Maribel. (2011). </a:t>
            </a:r>
            <a:r>
              <a:rPr lang="es-MX" sz="2500" i="1" dirty="0"/>
              <a:t>Turismo, desarrollo y sustentabilidad; reflexiones teórico-metodológicas</a:t>
            </a:r>
            <a:r>
              <a:rPr lang="es-MX" sz="2500" dirty="0"/>
              <a:t>. Alemania: Editorial Académica Española.  </a:t>
            </a:r>
          </a:p>
          <a:p>
            <a:pPr fontAlgn="base"/>
            <a:r>
              <a:rPr lang="es-MX" sz="2500" dirty="0"/>
              <a:t>Velázquez-Sánchez, R. M, Gómez-Velázquez, J., Guadalupe Bohórquez Canseco, M., Solana Vásquez, O.R. y  A. Pérez Delgadillo. (2015). Ecoturismo y desarrollo local de comunidades indígenas en México. </a:t>
            </a:r>
            <a:r>
              <a:rPr lang="es-MX" sz="2500" i="1" dirty="0"/>
              <a:t>Revista Global de Negocios</a:t>
            </a:r>
            <a:r>
              <a:rPr lang="es-MX" sz="2500" dirty="0"/>
              <a:t> Vol. 3, No. 3, 2015, pp. 67-76.  [En línea]: ftp://ftp.repec.org/opt/ReDIF/RePEc/ibf/rgnego/rgn-v3n3-2015/RGN-V3N3-2015-6.pdf (Consultado 01 de </a:t>
            </a:r>
            <a:r>
              <a:rPr lang="es-MX" sz="2500" dirty="0" smtClean="0"/>
              <a:t>agosto del 2018)</a:t>
            </a:r>
            <a:r>
              <a:rPr lang="es-MX" sz="2500" dirty="0"/>
              <a:t> </a:t>
            </a:r>
          </a:p>
          <a:p>
            <a:pPr fontAlgn="base"/>
            <a:r>
              <a:rPr lang="es-MX" sz="2500" dirty="0"/>
              <a:t>Virgen Aguilar, C. R (2014).</a:t>
            </a:r>
            <a:r>
              <a:rPr lang="es-MX" sz="2500" i="1" dirty="0"/>
              <a:t>Turismo y desarrollo sustentable. Un acercamiento al estudio del  turismo</a:t>
            </a:r>
            <a:r>
              <a:rPr lang="es-MX" sz="2500" dirty="0"/>
              <a:t>. México: AMESTUR.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82879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xmlns="" id="{54AE0DC8-9915-467D-AF2A-B5C24D01FE9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Imagen relacionada">
            <a:extLst>
              <a:ext uri="{FF2B5EF4-FFF2-40B4-BE49-F238E27FC236}">
                <a16:creationId xmlns:a16="http://schemas.microsoft.com/office/drawing/2014/main" xmlns="" id="{32B0AB52-58C6-4BA8-B555-C18A97C6FF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" t="9091" r="23564" b="1"/>
          <a:stretch/>
        </p:blipFill>
        <p:spPr bwMode="auto">
          <a:xfrm>
            <a:off x="20" y="10"/>
            <a:ext cx="9143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Freeform 13">
            <a:extLst>
              <a:ext uri="{FF2B5EF4-FFF2-40B4-BE49-F238E27FC236}">
                <a16:creationId xmlns:a16="http://schemas.microsoft.com/office/drawing/2014/main" xmlns="" id="{B046CB80-7314-4CEA-B997-7D0ADCF8460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-12699" y="-16933"/>
            <a:ext cx="5505449" cy="6883400"/>
          </a:xfrm>
          <a:custGeom>
            <a:avLst/>
            <a:gdLst>
              <a:gd name="connsiteX0" fmla="*/ 5427133 w 7340600"/>
              <a:gd name="connsiteY0" fmla="*/ 8466 h 6883400"/>
              <a:gd name="connsiteX1" fmla="*/ 4783666 w 7340600"/>
              <a:gd name="connsiteY1" fmla="*/ 2573866 h 6883400"/>
              <a:gd name="connsiteX2" fmla="*/ 7340600 w 7340600"/>
              <a:gd name="connsiteY2" fmla="*/ 6874933 h 6883400"/>
              <a:gd name="connsiteX3" fmla="*/ 0 w 7340600"/>
              <a:gd name="connsiteY3" fmla="*/ 6883400 h 6883400"/>
              <a:gd name="connsiteX4" fmla="*/ 8466 w 7340600"/>
              <a:gd name="connsiteY4" fmla="*/ 0 h 6883400"/>
              <a:gd name="connsiteX5" fmla="*/ 5427133 w 7340600"/>
              <a:gd name="connsiteY5" fmla="*/ 8466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40600" h="6883400">
                <a:moveTo>
                  <a:pt x="5427133" y="8466"/>
                </a:moveTo>
                <a:lnTo>
                  <a:pt x="4783666" y="2573866"/>
                </a:lnTo>
                <a:lnTo>
                  <a:pt x="7340600" y="6874933"/>
                </a:lnTo>
                <a:lnTo>
                  <a:pt x="0" y="6883400"/>
                </a:lnTo>
                <a:lnTo>
                  <a:pt x="8466" y="0"/>
                </a:lnTo>
                <a:lnTo>
                  <a:pt x="5427133" y="8466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37333" y="2303013"/>
            <a:ext cx="3060699" cy="3310468"/>
          </a:xfrm>
        </p:spPr>
        <p:txBody>
          <a:bodyPr>
            <a:normAutofit/>
          </a:bodyPr>
          <a:lstStyle/>
          <a:p>
            <a:pPr algn="l"/>
            <a:r>
              <a:rPr lang="es-ES" sz="4700" b="1" dirty="0">
                <a:solidFill>
                  <a:schemeClr val="bg1"/>
                </a:solidFill>
              </a:rPr>
              <a:t>Desarrollo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82989" y="5621947"/>
            <a:ext cx="3060699" cy="939799"/>
          </a:xfrm>
        </p:spPr>
        <p:txBody>
          <a:bodyPr>
            <a:normAutofit/>
          </a:bodyPr>
          <a:lstStyle/>
          <a:p>
            <a:pPr algn="l">
              <a:lnSpc>
                <a:spcPct val="90000"/>
              </a:lnSpc>
            </a:pPr>
            <a:r>
              <a:rPr lang="es-ES" b="1" dirty="0">
                <a:solidFill>
                  <a:schemeClr val="bg1"/>
                </a:solidFill>
              </a:rPr>
              <a:t>Concepto, evolución y ubicación histórica del desarrollo local</a:t>
            </a:r>
          </a:p>
          <a:p>
            <a:pPr algn="l">
              <a:lnSpc>
                <a:spcPct val="90000"/>
              </a:lnSpc>
            </a:pPr>
            <a:endParaRPr lang="es-ES" dirty="0">
              <a:solidFill>
                <a:schemeClr val="bg1"/>
              </a:solidFill>
            </a:endParaRP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xmlns="" id="{52037CDE-37E1-452A-BCAB-4DA34C69731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3648076" y="-4763"/>
            <a:ext cx="3761187" cy="6862763"/>
            <a:chOff x="2928938" y="-4763"/>
            <a:chExt cx="5014912" cy="6862763"/>
          </a:xfrm>
        </p:grpSpPr>
        <p:sp>
          <p:nvSpPr>
            <p:cNvPr id="76" name="Freeform 6">
              <a:extLst>
                <a:ext uri="{FF2B5EF4-FFF2-40B4-BE49-F238E27FC236}">
                  <a16:creationId xmlns:a16="http://schemas.microsoft.com/office/drawing/2014/main" xmlns="" id="{1C0F7827-E8A8-41BE-A4B5-3D0B82D8804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77" name="Freeform 7">
              <a:extLst>
                <a:ext uri="{FF2B5EF4-FFF2-40B4-BE49-F238E27FC236}">
                  <a16:creationId xmlns:a16="http://schemas.microsoft.com/office/drawing/2014/main" xmlns="" id="{FAA305BF-99DC-4082-89F3-B755F8B79AF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78" name="Freeform 9">
              <a:extLst>
                <a:ext uri="{FF2B5EF4-FFF2-40B4-BE49-F238E27FC236}">
                  <a16:creationId xmlns:a16="http://schemas.microsoft.com/office/drawing/2014/main" xmlns="" id="{821BD498-B54C-46F6-88D3-7A101251DFE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79" name="Freeform 10">
              <a:extLst>
                <a:ext uri="{FF2B5EF4-FFF2-40B4-BE49-F238E27FC236}">
                  <a16:creationId xmlns:a16="http://schemas.microsoft.com/office/drawing/2014/main" xmlns="" id="{DD3ECD2E-33CE-40D7-A4EE-0E0D0EF94BA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80" name="Freeform 11">
              <a:extLst>
                <a:ext uri="{FF2B5EF4-FFF2-40B4-BE49-F238E27FC236}">
                  <a16:creationId xmlns:a16="http://schemas.microsoft.com/office/drawing/2014/main" xmlns="" id="{B5BB6927-9B55-4D2D-BAA5-A0A4E24B871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81" name="Freeform 12">
              <a:extLst>
                <a:ext uri="{FF2B5EF4-FFF2-40B4-BE49-F238E27FC236}">
                  <a16:creationId xmlns:a16="http://schemas.microsoft.com/office/drawing/2014/main" xmlns="" id="{499067DC-F563-411F-ADFE-78EA2FD5CC4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</p:spTree>
    <p:extLst>
      <p:ext uri="{BB962C8B-B14F-4D97-AF65-F5344CB8AC3E}">
        <p14:creationId xmlns:p14="http://schemas.microsoft.com/office/powerpoint/2010/main" val="3125974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9">
            <a:extLst>
              <a:ext uri="{FF2B5EF4-FFF2-40B4-BE49-F238E27FC236}">
                <a16:creationId xmlns:a16="http://schemas.microsoft.com/office/drawing/2014/main" xmlns="" id="{448D661B-BAEA-42B3-BEDB-13E01DBA4A8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11">
            <a:extLst>
              <a:ext uri="{FF2B5EF4-FFF2-40B4-BE49-F238E27FC236}">
                <a16:creationId xmlns:a16="http://schemas.microsoft.com/office/drawing/2014/main" xmlns="" id="{5BD2573B-33EA-4868-BD57-87246A078C3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V="1">
            <a:off x="0" y="-1"/>
            <a:ext cx="3302781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01265" y="685800"/>
            <a:ext cx="1979972" cy="5105400"/>
          </a:xfrm>
        </p:spPr>
        <p:txBody>
          <a:bodyPr>
            <a:normAutofit/>
          </a:bodyPr>
          <a:lstStyle/>
          <a:p>
            <a:r>
              <a:rPr lang="es-ES" sz="3400" dirty="0">
                <a:solidFill>
                  <a:srgbClr val="FFFFFF"/>
                </a:solidFill>
              </a:rPr>
              <a:t>Ubicación histórica </a:t>
            </a:r>
          </a:p>
        </p:txBody>
      </p:sp>
      <p:grpSp>
        <p:nvGrpSpPr>
          <p:cNvPr id="24" name="Group 13">
            <a:extLst>
              <a:ext uri="{FF2B5EF4-FFF2-40B4-BE49-F238E27FC236}">
                <a16:creationId xmlns:a16="http://schemas.microsoft.com/office/drawing/2014/main" xmlns="" id="{2262EED4-6AA0-4E32-99BF-EC6023E862D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2486469" y="0"/>
            <a:ext cx="1827609" cy="6858001"/>
            <a:chOff x="1320800" y="0"/>
            <a:chExt cx="2436813" cy="6858001"/>
          </a:xfrm>
        </p:grpSpPr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xmlns="" id="{187BD93B-D7D8-48E9-A408-63B05280F8B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xmlns="" id="{F1828682-B626-46A2-929D-B464FFAB3AB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xmlns="" id="{276D976C-0C91-4A9D-AB86-D8F3C00F1DF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xmlns="" id="{AF11B071-D1F5-45C3-808F-25505CF1962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xmlns="" id="{4D2DF285-724E-413F-A89A-E9014EAF0DB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xmlns="" id="{5305AB29-3364-4389-A321-44024BF2144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graphicFrame>
        <p:nvGraphicFramePr>
          <p:cNvPr id="25" name="Marcador de contenido 2">
            <a:extLst>
              <a:ext uri="{FF2B5EF4-FFF2-40B4-BE49-F238E27FC236}">
                <a16:creationId xmlns:a16="http://schemas.microsoft.com/office/drawing/2014/main" xmlns="" id="{D085573E-7468-4CBC-AF0C-4ADB52E6586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8673629"/>
              </p:ext>
            </p:extLst>
          </p:nvPr>
        </p:nvGraphicFramePr>
        <p:xfrm>
          <a:off x="3021263" y="565608"/>
          <a:ext cx="6122737" cy="6292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58040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EF3CDC97-D7C5-4485-87E9-F324E8C712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69949" y="220824"/>
            <a:ext cx="3739896" cy="336867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b="1" dirty="0" smtClean="0"/>
              <a:t>Ubicación </a:t>
            </a:r>
            <a:r>
              <a:rPr lang="es-MX" sz="2400" b="1" dirty="0"/>
              <a:t>histórica </a:t>
            </a:r>
          </a:p>
          <a:p>
            <a:pPr algn="just"/>
            <a:r>
              <a:rPr lang="es-MX" dirty="0" smtClean="0"/>
              <a:t>Para </a:t>
            </a:r>
            <a:r>
              <a:rPr lang="es-MX" dirty="0"/>
              <a:t>el Tercer Mundo nunca se manejó la voluntad de reconstruir o recomponer un determinado “orden”, sino que se utilizó el vocablo desarrollo, de esta manera una parte del mundo debía reconstruirse y la otra debía “desarrollarse”. </a:t>
            </a:r>
          </a:p>
          <a:p>
            <a:endParaRPr lang="es-MX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0504FBAA-1FAF-4CCE-B8AE-123E919122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2299" y="3429000"/>
            <a:ext cx="3739896" cy="3346824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La noción de desarrollo</a:t>
            </a:r>
            <a:r>
              <a:rPr lang="es-MX" i="1" dirty="0"/>
              <a:t> </a:t>
            </a:r>
            <a:r>
              <a:rPr lang="es-MX" dirty="0"/>
              <a:t>implicaba </a:t>
            </a:r>
            <a:r>
              <a:rPr lang="es-MX" dirty="0" smtClean="0"/>
              <a:t>para </a:t>
            </a:r>
            <a:r>
              <a:rPr lang="es-MX" dirty="0" smtClean="0"/>
              <a:t>entonces</a:t>
            </a:r>
            <a:r>
              <a:rPr lang="es-MX" dirty="0"/>
              <a:t>, recorrer un camino cuyo punto de llegada era una sociedad industrializada. Provocando un enfrentamiento  </a:t>
            </a:r>
            <a:r>
              <a:rPr lang="es-MX" dirty="0" smtClean="0"/>
              <a:t>del</a:t>
            </a:r>
            <a:r>
              <a:rPr lang="es-MX" dirty="0" smtClean="0"/>
              <a:t> </a:t>
            </a:r>
            <a:r>
              <a:rPr lang="es-MX" dirty="0"/>
              <a:t>enfoque económico y </a:t>
            </a:r>
            <a:r>
              <a:rPr lang="es-MX" dirty="0" smtClean="0"/>
              <a:t>el</a:t>
            </a:r>
            <a:r>
              <a:rPr lang="es-MX" dirty="0" smtClean="0"/>
              <a:t> </a:t>
            </a:r>
            <a:r>
              <a:rPr lang="es-MX" dirty="0"/>
              <a:t>enfoque social, debatiendo sobre cuál es el verdadero contenido del desarrollo (Casanova, 2004: 25-26).</a:t>
            </a:r>
            <a:endParaRPr lang="es-ES" dirty="0"/>
          </a:p>
          <a:p>
            <a:endParaRPr lang="es-MX" dirty="0"/>
          </a:p>
        </p:txBody>
      </p:sp>
      <p:pic>
        <p:nvPicPr>
          <p:cNvPr id="3074" name="Picture 2" descr="Resultado de imagen para desarrollo social">
            <a:extLst>
              <a:ext uri="{FF2B5EF4-FFF2-40B4-BE49-F238E27FC236}">
                <a16:creationId xmlns:a16="http://schemas.microsoft.com/office/drawing/2014/main" xmlns="" id="{74D204A3-0D33-48D3-A069-F0CAB9D463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853" y="653143"/>
            <a:ext cx="3727531" cy="19838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3076" name="Picture 4" descr="Imagen relacionada">
            <a:extLst>
              <a:ext uri="{FF2B5EF4-FFF2-40B4-BE49-F238E27FC236}">
                <a16:creationId xmlns:a16="http://schemas.microsoft.com/office/drawing/2014/main" xmlns="" id="{7DD18144-296D-4839-9805-5AC5CB33CD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949" y="3634272"/>
            <a:ext cx="3562350" cy="23717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17449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71CAEEF7-2AFF-4A39-B14A-6FA7FB08956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B2360572-45EF-4BBD-A0D6-DE08778711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456227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innerShdw blurRad="63500" dist="38100" dir="54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xmlns="" id="{E11CBF56-1286-4E26-BB02-2B7DA24A778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4562272"/>
            <a:ext cx="9144000" cy="22957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68139" y="4907604"/>
            <a:ext cx="7359128" cy="1021404"/>
          </a:xfrm>
        </p:spPr>
        <p:txBody>
          <a:bodyPr>
            <a:normAutofit/>
          </a:bodyPr>
          <a:lstStyle/>
          <a:p>
            <a:pPr algn="l"/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Ubicaci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ón histórica 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xmlns="" id="{13F5BC00-2128-4E2B-9640-FE90D6A4554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377229" y="4562273"/>
            <a:ext cx="427613" cy="838927"/>
          </a:xfrm>
          <a:custGeom>
            <a:avLst/>
            <a:gdLst>
              <a:gd name="connsiteX0" fmla="*/ 189758 w 570150"/>
              <a:gd name="connsiteY0" fmla="*/ 0 h 838927"/>
              <a:gd name="connsiteX1" fmla="*/ 570150 w 570150"/>
              <a:gd name="connsiteY1" fmla="*/ 0 h 838927"/>
              <a:gd name="connsiteX2" fmla="*/ 357188 w 570150"/>
              <a:gd name="connsiteY2" fmla="*/ 838927 h 838927"/>
              <a:gd name="connsiteX3" fmla="*/ 0 w 570150"/>
              <a:gd name="connsiteY3" fmla="*/ 748440 h 838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0150" h="838927">
                <a:moveTo>
                  <a:pt x="189758" y="0"/>
                </a:moveTo>
                <a:lnTo>
                  <a:pt x="570150" y="0"/>
                </a:lnTo>
                <a:lnTo>
                  <a:pt x="357188" y="838927"/>
                </a:lnTo>
                <a:lnTo>
                  <a:pt x="0" y="74844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F3536B15-0B08-4ADF-AB96-C72555817A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48617" y="4562273"/>
            <a:ext cx="406600" cy="729389"/>
          </a:xfrm>
          <a:custGeom>
            <a:avLst/>
            <a:gdLst>
              <a:gd name="connsiteX0" fmla="*/ 161394 w 542134"/>
              <a:gd name="connsiteY0" fmla="*/ 0 h 729389"/>
              <a:gd name="connsiteX1" fmla="*/ 542134 w 542134"/>
              <a:gd name="connsiteY1" fmla="*/ 0 h 729389"/>
              <a:gd name="connsiteX2" fmla="*/ 357188 w 542134"/>
              <a:gd name="connsiteY2" fmla="*/ 729389 h 729389"/>
              <a:gd name="connsiteX3" fmla="*/ 347663 w 542134"/>
              <a:gd name="connsiteY3" fmla="*/ 724627 h 729389"/>
              <a:gd name="connsiteX4" fmla="*/ 0 w 542134"/>
              <a:gd name="connsiteY4" fmla="*/ 638902 h 729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2134" h="729389">
                <a:moveTo>
                  <a:pt x="161394" y="0"/>
                </a:moveTo>
                <a:lnTo>
                  <a:pt x="542134" y="0"/>
                </a:lnTo>
                <a:lnTo>
                  <a:pt x="357188" y="729389"/>
                </a:lnTo>
                <a:lnTo>
                  <a:pt x="347663" y="724627"/>
                </a:lnTo>
                <a:lnTo>
                  <a:pt x="0" y="638902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EA7D63ED-0227-4784-9DA2-C726E503D72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0" y="4562272"/>
            <a:ext cx="9144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: Shape 21">
            <a:extLst>
              <a:ext uri="{FF2B5EF4-FFF2-40B4-BE49-F238E27FC236}">
                <a16:creationId xmlns:a16="http://schemas.microsoft.com/office/drawing/2014/main" xmlns="" id="{B4D2AECD-B2D4-44DA-9D93-3EEAB16F334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48617" y="5205936"/>
            <a:ext cx="782590" cy="1655874"/>
          </a:xfrm>
          <a:custGeom>
            <a:avLst/>
            <a:gdLst>
              <a:gd name="connsiteX0" fmla="*/ 0 w 1043453"/>
              <a:gd name="connsiteY0" fmla="*/ 0 h 1655874"/>
              <a:gd name="connsiteX1" fmla="*/ 1043453 w 1043453"/>
              <a:gd name="connsiteY1" fmla="*/ 1655874 h 1655874"/>
              <a:gd name="connsiteX2" fmla="*/ 997337 w 1043453"/>
              <a:gd name="connsiteY2" fmla="*/ 1655874 h 1655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3453" h="1655874">
                <a:moveTo>
                  <a:pt x="0" y="0"/>
                </a:moveTo>
                <a:lnTo>
                  <a:pt x="1043453" y="1655874"/>
                </a:lnTo>
                <a:lnTo>
                  <a:pt x="997337" y="165587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23417177-19F7-4D8D-9F56-EE4C24CFCB6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380802" y="5315474"/>
            <a:ext cx="925427" cy="1542526"/>
          </a:xfrm>
          <a:custGeom>
            <a:avLst/>
            <a:gdLst>
              <a:gd name="connsiteX0" fmla="*/ 0 w 1233903"/>
              <a:gd name="connsiteY0" fmla="*/ 0 h 1542526"/>
              <a:gd name="connsiteX1" fmla="*/ 1233903 w 1233903"/>
              <a:gd name="connsiteY1" fmla="*/ 1542526 h 1542526"/>
              <a:gd name="connsiteX2" fmla="*/ 1188051 w 1233903"/>
              <a:gd name="connsiteY2" fmla="*/ 1542526 h 1542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33903" h="1542526">
                <a:moveTo>
                  <a:pt x="0" y="0"/>
                </a:moveTo>
                <a:lnTo>
                  <a:pt x="1233903" y="1542526"/>
                </a:lnTo>
                <a:lnTo>
                  <a:pt x="1188051" y="154252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xmlns="" id="{A8E9AA23-F965-4D08-8B54-29F2B012F4E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377229" y="5310711"/>
            <a:ext cx="1397904" cy="1547289"/>
          </a:xfrm>
          <a:custGeom>
            <a:avLst/>
            <a:gdLst>
              <a:gd name="connsiteX0" fmla="*/ 0 w 1863872"/>
              <a:gd name="connsiteY0" fmla="*/ 0 h 1547289"/>
              <a:gd name="connsiteX1" fmla="*/ 357188 w 1863872"/>
              <a:gd name="connsiteY1" fmla="*/ 90488 h 1547289"/>
              <a:gd name="connsiteX2" fmla="*/ 1863872 w 1863872"/>
              <a:gd name="connsiteY2" fmla="*/ 1547289 h 1547289"/>
              <a:gd name="connsiteX3" fmla="*/ 1238666 w 1863872"/>
              <a:gd name="connsiteY3" fmla="*/ 1547289 h 1547289"/>
              <a:gd name="connsiteX4" fmla="*/ 4763 w 1863872"/>
              <a:gd name="connsiteY4" fmla="*/ 4763 h 1547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3872" h="1547289">
                <a:moveTo>
                  <a:pt x="0" y="0"/>
                </a:moveTo>
                <a:lnTo>
                  <a:pt x="357188" y="90488"/>
                </a:lnTo>
                <a:lnTo>
                  <a:pt x="1863872" y="1547289"/>
                </a:lnTo>
                <a:lnTo>
                  <a:pt x="1238666" y="1547289"/>
                </a:lnTo>
                <a:lnTo>
                  <a:pt x="4763" y="476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xmlns="" id="{DAE37B76-03A1-43B4-AE46-E15F2133503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48617" y="5201174"/>
            <a:ext cx="1170904" cy="1656826"/>
          </a:xfrm>
          <a:custGeom>
            <a:avLst/>
            <a:gdLst>
              <a:gd name="connsiteX0" fmla="*/ 0 w 1561206"/>
              <a:gd name="connsiteY0" fmla="*/ 0 h 1656826"/>
              <a:gd name="connsiteX1" fmla="*/ 357188 w 1561206"/>
              <a:gd name="connsiteY1" fmla="*/ 90488 h 1656826"/>
              <a:gd name="connsiteX2" fmla="*/ 361950 w 1561206"/>
              <a:gd name="connsiteY2" fmla="*/ 95250 h 1656826"/>
              <a:gd name="connsiteX3" fmla="*/ 419100 w 1561206"/>
              <a:gd name="connsiteY3" fmla="*/ 176213 h 1656826"/>
              <a:gd name="connsiteX4" fmla="*/ 1561206 w 1561206"/>
              <a:gd name="connsiteY4" fmla="*/ 1656826 h 1656826"/>
              <a:gd name="connsiteX5" fmla="*/ 1041052 w 1561206"/>
              <a:gd name="connsiteY5" fmla="*/ 1656826 h 1656826"/>
              <a:gd name="connsiteX6" fmla="*/ 0 w 1561206"/>
              <a:gd name="connsiteY6" fmla="*/ 4763 h 1656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61206" h="1656826">
                <a:moveTo>
                  <a:pt x="0" y="0"/>
                </a:moveTo>
                <a:lnTo>
                  <a:pt x="357188" y="90488"/>
                </a:lnTo>
                <a:lnTo>
                  <a:pt x="361950" y="95250"/>
                </a:lnTo>
                <a:lnTo>
                  <a:pt x="419100" y="176213"/>
                </a:lnTo>
                <a:lnTo>
                  <a:pt x="1561206" y="1656826"/>
                </a:lnTo>
                <a:lnTo>
                  <a:pt x="1041052" y="1656826"/>
                </a:lnTo>
                <a:lnTo>
                  <a:pt x="0" y="47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</p:sp>
      <p:graphicFrame>
        <p:nvGraphicFramePr>
          <p:cNvPr id="5" name="Marcador de contenido 2">
            <a:extLst>
              <a:ext uri="{FF2B5EF4-FFF2-40B4-BE49-F238E27FC236}">
                <a16:creationId xmlns:a16="http://schemas.microsoft.com/office/drawing/2014/main" xmlns="" id="{0301192F-843D-4E04-85EE-CB75BCFA9A3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9359354"/>
              </p:ext>
            </p:extLst>
          </p:nvPr>
        </p:nvGraphicFramePr>
        <p:xfrm>
          <a:off x="251917" y="437849"/>
          <a:ext cx="8566827" cy="40148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8" name="Picture 4" descr="Resultado de imagen para dinero png">
            <a:extLst>
              <a:ext uri="{FF2B5EF4-FFF2-40B4-BE49-F238E27FC236}">
                <a16:creationId xmlns:a16="http://schemas.microsoft.com/office/drawing/2014/main" xmlns="" id="{E18E3B2B-1483-4F86-9939-1CC9F36816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278" y="181947"/>
            <a:ext cx="1665514" cy="166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772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4" name="Picture 14" descr="Imagen relacionada">
            <a:extLst>
              <a:ext uri="{FF2B5EF4-FFF2-40B4-BE49-F238E27FC236}">
                <a16:creationId xmlns:a16="http://schemas.microsoft.com/office/drawing/2014/main" xmlns="" id="{289B3E54-C73F-47C4-BF34-323865558C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5" r="1" b="2038"/>
          <a:stretch/>
        </p:blipFill>
        <p:spPr bwMode="auto">
          <a:xfrm>
            <a:off x="-337453" y="223935"/>
            <a:ext cx="6678942" cy="5430416"/>
          </a:xfrm>
          <a:custGeom>
            <a:avLst/>
            <a:gdLst>
              <a:gd name="connsiteX0" fmla="*/ 7586025 w 11246340"/>
              <a:gd name="connsiteY0" fmla="*/ 0 h 6858000"/>
              <a:gd name="connsiteX1" fmla="*/ 9130861 w 11246340"/>
              <a:gd name="connsiteY1" fmla="*/ 0 h 6858000"/>
              <a:gd name="connsiteX2" fmla="*/ 8323835 w 11246340"/>
              <a:gd name="connsiteY2" fmla="*/ 5445054 h 6858000"/>
              <a:gd name="connsiteX3" fmla="*/ 8334831 w 11246340"/>
              <a:gd name="connsiteY3" fmla="*/ 5446683 h 6858000"/>
              <a:gd name="connsiteX4" fmla="*/ 8323836 w 11246340"/>
              <a:gd name="connsiteY4" fmla="*/ 5469833 h 6858000"/>
              <a:gd name="connsiteX5" fmla="*/ 11246340 w 11246340"/>
              <a:gd name="connsiteY5" fmla="*/ 6858000 h 6858000"/>
              <a:gd name="connsiteX6" fmla="*/ 7787523 w 11246340"/>
              <a:gd name="connsiteY6" fmla="*/ 6858000 h 6858000"/>
              <a:gd name="connsiteX7" fmla="*/ 6728309 w 11246340"/>
              <a:gd name="connsiteY7" fmla="*/ 5186187 h 6858000"/>
              <a:gd name="connsiteX8" fmla="*/ 6729371 w 11246340"/>
              <a:gd name="connsiteY8" fmla="*/ 5186363 h 6858000"/>
              <a:gd name="connsiteX9" fmla="*/ 0 w 11246340"/>
              <a:gd name="connsiteY9" fmla="*/ 0 h 6858000"/>
              <a:gd name="connsiteX10" fmla="*/ 7500950 w 11246340"/>
              <a:gd name="connsiteY10" fmla="*/ 0 h 6858000"/>
              <a:gd name="connsiteX11" fmla="*/ 6647343 w 11246340"/>
              <a:gd name="connsiteY11" fmla="*/ 5167910 h 6858000"/>
              <a:gd name="connsiteX12" fmla="*/ 6643726 w 11246340"/>
              <a:gd name="connsiteY12" fmla="*/ 5170434 h 6858000"/>
              <a:gd name="connsiteX13" fmla="*/ 7499235 w 11246340"/>
              <a:gd name="connsiteY13" fmla="*/ 6858000 h 6858000"/>
              <a:gd name="connsiteX14" fmla="*/ 0 w 11246340"/>
              <a:gd name="connsiteY1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246340" h="6858000">
                <a:moveTo>
                  <a:pt x="7586025" y="0"/>
                </a:moveTo>
                <a:lnTo>
                  <a:pt x="9130861" y="0"/>
                </a:lnTo>
                <a:lnTo>
                  <a:pt x="8323835" y="5445054"/>
                </a:lnTo>
                <a:lnTo>
                  <a:pt x="8334831" y="5446683"/>
                </a:lnTo>
                <a:lnTo>
                  <a:pt x="8323836" y="5469833"/>
                </a:lnTo>
                <a:lnTo>
                  <a:pt x="11246340" y="6858000"/>
                </a:lnTo>
                <a:lnTo>
                  <a:pt x="7787523" y="6858000"/>
                </a:lnTo>
                <a:lnTo>
                  <a:pt x="6728309" y="5186187"/>
                </a:lnTo>
                <a:lnTo>
                  <a:pt x="6729371" y="5186363"/>
                </a:lnTo>
                <a:close/>
                <a:moveTo>
                  <a:pt x="0" y="0"/>
                </a:moveTo>
                <a:lnTo>
                  <a:pt x="7500950" y="0"/>
                </a:lnTo>
                <a:lnTo>
                  <a:pt x="6647343" y="5167910"/>
                </a:lnTo>
                <a:lnTo>
                  <a:pt x="6643726" y="5170434"/>
                </a:lnTo>
                <a:lnTo>
                  <a:pt x="7499235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Freeform 37">
            <a:extLst>
              <a:ext uri="{FF2B5EF4-FFF2-40B4-BE49-F238E27FC236}">
                <a16:creationId xmlns:a16="http://schemas.microsoft.com/office/drawing/2014/main" xmlns="" id="{7EDF8B7F-8628-422E-BCAF-E481F8B0FB8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0" y="2"/>
            <a:ext cx="6004037" cy="6857999"/>
          </a:xfrm>
          <a:custGeom>
            <a:avLst/>
            <a:gdLst>
              <a:gd name="connsiteX0" fmla="*/ 0 w 8005382"/>
              <a:gd name="connsiteY0" fmla="*/ 0 h 6857999"/>
              <a:gd name="connsiteX1" fmla="*/ 7723450 w 8005382"/>
              <a:gd name="connsiteY1" fmla="*/ 0 h 6857999"/>
              <a:gd name="connsiteX2" fmla="*/ 6859850 w 8005382"/>
              <a:gd name="connsiteY2" fmla="*/ 5223932 h 6857999"/>
              <a:gd name="connsiteX3" fmla="*/ 8005382 w 8005382"/>
              <a:gd name="connsiteY3" fmla="*/ 6857999 h 6857999"/>
              <a:gd name="connsiteX4" fmla="*/ 0 w 8005382"/>
              <a:gd name="connsiteY4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05382" h="6857999">
                <a:moveTo>
                  <a:pt x="0" y="0"/>
                </a:moveTo>
                <a:lnTo>
                  <a:pt x="7723450" y="0"/>
                </a:lnTo>
                <a:lnTo>
                  <a:pt x="6859850" y="5223932"/>
                </a:lnTo>
                <a:lnTo>
                  <a:pt x="8005382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xmlns="" id="{8545537F-047D-445B-901A-55B67552F72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5207197" y="0"/>
            <a:ext cx="1827609" cy="6858001"/>
            <a:chOff x="1320800" y="0"/>
            <a:chExt cx="2436813" cy="6858001"/>
          </a:xfrm>
        </p:grpSpPr>
        <p:sp>
          <p:nvSpPr>
            <p:cNvPr id="86" name="Freeform 6">
              <a:extLst>
                <a:ext uri="{FF2B5EF4-FFF2-40B4-BE49-F238E27FC236}">
                  <a16:creationId xmlns:a16="http://schemas.microsoft.com/office/drawing/2014/main" xmlns="" id="{BF5761F1-0367-4DB1-AA4D-F5973CBF62A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87" name="Freeform 7">
              <a:extLst>
                <a:ext uri="{FF2B5EF4-FFF2-40B4-BE49-F238E27FC236}">
                  <a16:creationId xmlns:a16="http://schemas.microsoft.com/office/drawing/2014/main" xmlns="" id="{8D780C28-4157-4EEF-8DD9-01327147B97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88" name="Freeform 8">
              <a:extLst>
                <a:ext uri="{FF2B5EF4-FFF2-40B4-BE49-F238E27FC236}">
                  <a16:creationId xmlns:a16="http://schemas.microsoft.com/office/drawing/2014/main" xmlns="" id="{1A06B3A5-3578-4DD7-A5E6-5A21A2D0ECE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89" name="Freeform 9">
              <a:extLst>
                <a:ext uri="{FF2B5EF4-FFF2-40B4-BE49-F238E27FC236}">
                  <a16:creationId xmlns:a16="http://schemas.microsoft.com/office/drawing/2014/main" xmlns="" id="{7ECC6385-169C-4085-AD37-253C7E9048F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90" name="Freeform 10">
              <a:extLst>
                <a:ext uri="{FF2B5EF4-FFF2-40B4-BE49-F238E27FC236}">
                  <a16:creationId xmlns:a16="http://schemas.microsoft.com/office/drawing/2014/main" xmlns="" id="{4E8F604F-8859-4E7C-9783-1BB821CB8B9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91" name="Freeform 11">
              <a:extLst>
                <a:ext uri="{FF2B5EF4-FFF2-40B4-BE49-F238E27FC236}">
                  <a16:creationId xmlns:a16="http://schemas.microsoft.com/office/drawing/2014/main" xmlns="" id="{20C9D771-B163-422D-85EF-6CA26A7ECDB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pic>
        <p:nvPicPr>
          <p:cNvPr id="5132" name="Picture 12" descr="Resultado de imagen para latinoamerica">
            <a:extLst>
              <a:ext uri="{FF2B5EF4-FFF2-40B4-BE49-F238E27FC236}">
                <a16:creationId xmlns:a16="http://schemas.microsoft.com/office/drawing/2014/main" xmlns="" id="{4C72A818-C587-406D-8C3C-6C8353C433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04" r="15429"/>
          <a:stretch/>
        </p:blipFill>
        <p:spPr bwMode="auto">
          <a:xfrm>
            <a:off x="4982797" y="10"/>
            <a:ext cx="4161203" cy="6857990"/>
          </a:xfrm>
          <a:custGeom>
            <a:avLst/>
            <a:gdLst>
              <a:gd name="connsiteX0" fmla="*/ 2486158 w 5548271"/>
              <a:gd name="connsiteY0" fmla="*/ 0 h 6858000"/>
              <a:gd name="connsiteX1" fmla="*/ 5548271 w 5548271"/>
              <a:gd name="connsiteY1" fmla="*/ 0 h 6858000"/>
              <a:gd name="connsiteX2" fmla="*/ 5548271 w 5548271"/>
              <a:gd name="connsiteY2" fmla="*/ 6858000 h 6858000"/>
              <a:gd name="connsiteX3" fmla="*/ 4616471 w 5548271"/>
              <a:gd name="connsiteY3" fmla="*/ 6858000 h 6858000"/>
              <a:gd name="connsiteX4" fmla="*/ 1680108 w 5548271"/>
              <a:gd name="connsiteY4" fmla="*/ 5463251 h 6858000"/>
              <a:gd name="connsiteX5" fmla="*/ 1691104 w 5548271"/>
              <a:gd name="connsiteY5" fmla="*/ 5440102 h 6858000"/>
              <a:gd name="connsiteX6" fmla="*/ 1680108 w 5548271"/>
              <a:gd name="connsiteY6" fmla="*/ 5438473 h 6858000"/>
              <a:gd name="connsiteX7" fmla="*/ 856137 w 5548271"/>
              <a:gd name="connsiteY7" fmla="*/ 0 h 6858000"/>
              <a:gd name="connsiteX8" fmla="*/ 941211 w 5548271"/>
              <a:gd name="connsiteY8" fmla="*/ 0 h 6858000"/>
              <a:gd name="connsiteX9" fmla="*/ 85642 w 5548271"/>
              <a:gd name="connsiteY9" fmla="*/ 5179781 h 6858000"/>
              <a:gd name="connsiteX10" fmla="*/ 84581 w 5548271"/>
              <a:gd name="connsiteY10" fmla="*/ 5179606 h 6858000"/>
              <a:gd name="connsiteX11" fmla="*/ 1147966 w 5548271"/>
              <a:gd name="connsiteY11" fmla="*/ 6858000 h 6858000"/>
              <a:gd name="connsiteX12" fmla="*/ 858844 w 5548271"/>
              <a:gd name="connsiteY12" fmla="*/ 6858000 h 6858000"/>
              <a:gd name="connsiteX13" fmla="*/ 0 w 5548271"/>
              <a:gd name="connsiteY13" fmla="*/ 5163852 h 6858000"/>
              <a:gd name="connsiteX14" fmla="*/ 3617 w 5548271"/>
              <a:gd name="connsiteY14" fmla="*/ 516132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548271" h="6858000">
                <a:moveTo>
                  <a:pt x="2486158" y="0"/>
                </a:moveTo>
                <a:lnTo>
                  <a:pt x="5548271" y="0"/>
                </a:lnTo>
                <a:lnTo>
                  <a:pt x="5548271" y="6858000"/>
                </a:lnTo>
                <a:lnTo>
                  <a:pt x="4616471" y="6858000"/>
                </a:lnTo>
                <a:lnTo>
                  <a:pt x="1680108" y="5463251"/>
                </a:lnTo>
                <a:lnTo>
                  <a:pt x="1691104" y="5440102"/>
                </a:lnTo>
                <a:lnTo>
                  <a:pt x="1680108" y="5438473"/>
                </a:lnTo>
                <a:close/>
                <a:moveTo>
                  <a:pt x="856137" y="0"/>
                </a:moveTo>
                <a:lnTo>
                  <a:pt x="941211" y="0"/>
                </a:lnTo>
                <a:lnTo>
                  <a:pt x="85642" y="5179781"/>
                </a:lnTo>
                <a:lnTo>
                  <a:pt x="84581" y="5179606"/>
                </a:lnTo>
                <a:lnTo>
                  <a:pt x="1147966" y="6858000"/>
                </a:lnTo>
                <a:lnTo>
                  <a:pt x="858844" y="6858000"/>
                </a:lnTo>
                <a:lnTo>
                  <a:pt x="0" y="5163852"/>
                </a:lnTo>
                <a:lnTo>
                  <a:pt x="3617" y="5161329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" descr="Imagen relacionada">
            <a:extLst>
              <a:ext uri="{FF2B5EF4-FFF2-40B4-BE49-F238E27FC236}">
                <a16:creationId xmlns:a16="http://schemas.microsoft.com/office/drawing/2014/main" xmlns="" id="{C8A054B8-339E-45BB-B53A-C5A1BA52358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graphicFrame>
        <p:nvGraphicFramePr>
          <p:cNvPr id="5" name="Marcador de contenido 2">
            <a:extLst>
              <a:ext uri="{FF2B5EF4-FFF2-40B4-BE49-F238E27FC236}">
                <a16:creationId xmlns:a16="http://schemas.microsoft.com/office/drawing/2014/main" xmlns="" id="{6566B3B5-596D-4319-B02D-3EA104878D8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8149131"/>
              </p:ext>
            </p:extLst>
          </p:nvPr>
        </p:nvGraphicFramePr>
        <p:xfrm>
          <a:off x="261257" y="1017038"/>
          <a:ext cx="4734905" cy="4774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415768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xmlns="" id="{6AD30037-67ED-4367-9BE0-45787510BF1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Resultado de imagen para desarrollo economico">
            <a:extLst>
              <a:ext uri="{FF2B5EF4-FFF2-40B4-BE49-F238E27FC236}">
                <a16:creationId xmlns:a16="http://schemas.microsoft.com/office/drawing/2014/main" xmlns="" id="{51577352-B27E-4C50-A095-DC1E7E52B8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15" r="19507" b="2"/>
          <a:stretch/>
        </p:blipFill>
        <p:spPr bwMode="auto">
          <a:xfrm>
            <a:off x="5169693" y="10"/>
            <a:ext cx="3974307" cy="6857990"/>
          </a:xfrm>
          <a:custGeom>
            <a:avLst/>
            <a:gdLst>
              <a:gd name="connsiteX0" fmla="*/ 836871 w 5299077"/>
              <a:gd name="connsiteY0" fmla="*/ 0 h 6858000"/>
              <a:gd name="connsiteX1" fmla="*/ 5299077 w 5299077"/>
              <a:gd name="connsiteY1" fmla="*/ 0 h 6858000"/>
              <a:gd name="connsiteX2" fmla="*/ 5299077 w 5299077"/>
              <a:gd name="connsiteY2" fmla="*/ 6858000 h 6858000"/>
              <a:gd name="connsiteX3" fmla="*/ 1911312 w 5299077"/>
              <a:gd name="connsiteY3" fmla="*/ 6858000 h 6858000"/>
              <a:gd name="connsiteX4" fmla="*/ 0 w 5299077"/>
              <a:gd name="connsiteY4" fmla="*/ 53339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99077" h="6858000">
                <a:moveTo>
                  <a:pt x="836871" y="0"/>
                </a:moveTo>
                <a:lnTo>
                  <a:pt x="5299077" y="0"/>
                </a:lnTo>
                <a:lnTo>
                  <a:pt x="5299077" y="6858000"/>
                </a:lnTo>
                <a:lnTo>
                  <a:pt x="1911312" y="6858000"/>
                </a:lnTo>
                <a:lnTo>
                  <a:pt x="0" y="5333999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3" name="Group 72">
            <a:extLst>
              <a:ext uri="{FF2B5EF4-FFF2-40B4-BE49-F238E27FC236}">
                <a16:creationId xmlns:a16="http://schemas.microsoft.com/office/drawing/2014/main" xmlns="" id="{50841A4E-5BC1-44B4-83CF-D524E8AEAD6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4674570" y="0"/>
            <a:ext cx="1827609" cy="6858001"/>
            <a:chOff x="1320800" y="0"/>
            <a:chExt cx="2436813" cy="6858001"/>
          </a:xfrm>
        </p:grpSpPr>
        <p:sp>
          <p:nvSpPr>
            <p:cNvPr id="74" name="Freeform 6">
              <a:extLst>
                <a:ext uri="{FF2B5EF4-FFF2-40B4-BE49-F238E27FC236}">
                  <a16:creationId xmlns:a16="http://schemas.microsoft.com/office/drawing/2014/main" xmlns="" id="{BF371BCC-8954-44E2-8C4F-29DC188727A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75" name="Freeform 7">
              <a:extLst>
                <a:ext uri="{FF2B5EF4-FFF2-40B4-BE49-F238E27FC236}">
                  <a16:creationId xmlns:a16="http://schemas.microsoft.com/office/drawing/2014/main" xmlns="" id="{CD3505BE-B420-41C5-BE34-3E7652D37A5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76" name="Freeform 8">
              <a:extLst>
                <a:ext uri="{FF2B5EF4-FFF2-40B4-BE49-F238E27FC236}">
                  <a16:creationId xmlns:a16="http://schemas.microsoft.com/office/drawing/2014/main" xmlns="" id="{4B68A05B-A78B-4D59-8CF9-1900731A218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77" name="Freeform 9">
              <a:extLst>
                <a:ext uri="{FF2B5EF4-FFF2-40B4-BE49-F238E27FC236}">
                  <a16:creationId xmlns:a16="http://schemas.microsoft.com/office/drawing/2014/main" xmlns="" id="{84D57A01-C112-4FF2-B5ED-0B762AAD9CE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78" name="Freeform 10">
              <a:extLst>
                <a:ext uri="{FF2B5EF4-FFF2-40B4-BE49-F238E27FC236}">
                  <a16:creationId xmlns:a16="http://schemas.microsoft.com/office/drawing/2014/main" xmlns="" id="{6CCCCDF1-5D4F-4CA1-8400-DFBB96BB011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79" name="Freeform 11">
              <a:extLst>
                <a:ext uri="{FF2B5EF4-FFF2-40B4-BE49-F238E27FC236}">
                  <a16:creationId xmlns:a16="http://schemas.microsoft.com/office/drawing/2014/main" xmlns="" id="{20A090B2-5344-43CD-BC70-A6D44F15E80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4177" y="737119"/>
            <a:ext cx="3945510" cy="1752599"/>
          </a:xfrm>
        </p:spPr>
        <p:txBody>
          <a:bodyPr>
            <a:normAutofit/>
          </a:bodyPr>
          <a:lstStyle/>
          <a:p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Concepto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2636" y="2018632"/>
            <a:ext cx="4389153" cy="4839368"/>
          </a:xfrm>
        </p:spPr>
        <p:txBody>
          <a:bodyPr>
            <a:normAutofit/>
          </a:bodyPr>
          <a:lstStyle/>
          <a:p>
            <a:pPr algn="just"/>
            <a:r>
              <a:rPr lang="es-MX" sz="2000" dirty="0"/>
              <a:t>El desarrollo es un proceso de cambio estructural global (económico, político, social, cultural y del medio ambiente), tendiente a aumentar la calidad de vida de todos los miembros integrantes de la sociedad y la forma de alcanzar una más completa satisfacción de las necesidades colectivas básicas (Gago, 1993).</a:t>
            </a:r>
            <a:endParaRPr lang="es-ES_tradnl" sz="2000" dirty="0"/>
          </a:p>
          <a:p>
            <a:endParaRPr lang="es-ES" sz="1700" dirty="0"/>
          </a:p>
        </p:txBody>
      </p:sp>
    </p:spTree>
    <p:extLst>
      <p:ext uri="{BB962C8B-B14F-4D97-AF65-F5344CB8AC3E}">
        <p14:creationId xmlns:p14="http://schemas.microsoft.com/office/powerpoint/2010/main" val="1030375495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rallax">
  <a:themeElements>
    <a:clrScheme name="Naranja amarillo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Parallax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1A9F9826-882C-40B9-8F38-5A3B8CFD19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</TotalTime>
  <Words>1611</Words>
  <Application>Microsoft Macintosh PowerPoint</Application>
  <PresentationFormat>Presentación en pantalla (4:3)</PresentationFormat>
  <Paragraphs>172</Paragraphs>
  <Slides>30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30</vt:i4>
      </vt:variant>
    </vt:vector>
  </HeadingPairs>
  <TitlesOfParts>
    <vt:vector size="32" baseType="lpstr">
      <vt:lpstr>HDOfficeLightV0</vt:lpstr>
      <vt:lpstr>Parallax</vt:lpstr>
      <vt:lpstr>Presentación de PowerPoint</vt:lpstr>
      <vt:lpstr>JUSTIFICACIÓN ACADÉMICA</vt:lpstr>
      <vt:lpstr>GUIÓN</vt:lpstr>
      <vt:lpstr>Desarrollo</vt:lpstr>
      <vt:lpstr>Ubicación histórica </vt:lpstr>
      <vt:lpstr>Presentación de PowerPoint</vt:lpstr>
      <vt:lpstr>Ubicación histórica </vt:lpstr>
      <vt:lpstr>Presentación de PowerPoint</vt:lpstr>
      <vt:lpstr>Concepto</vt:lpstr>
      <vt:lpstr>Concepto  Desarrollo Local puntualiza:</vt:lpstr>
      <vt:lpstr>Concepto Amartya Sen</vt:lpstr>
      <vt:lpstr>Presentación de PowerPoint</vt:lpstr>
      <vt:lpstr>Concepto   Desde esta visión multidimensional el desarrollo con una vertiente local se concibe en relación con cuatro dimensiones básicas (Gallicchio y Winchester, 2003: 18 citado en Quintero, 2005: 103):</vt:lpstr>
      <vt:lpstr>Concepto  En una línea similar, Alburquerque (2002: 60) señala que el desarrollo económico local es un proceso de crecimiento económico y cambio estructural que conduce a una mejora del nivel de vida de la población local y en el cual pueden distinguirse varias dimensiones:</vt:lpstr>
      <vt:lpstr>Presentación de PowerPoint</vt:lpstr>
      <vt:lpstr>Evolución del desarrollo  en México</vt:lpstr>
      <vt:lpstr>Evolución Desarrollo Rural</vt:lpstr>
      <vt:lpstr>Presentación de PowerPoint</vt:lpstr>
      <vt:lpstr>Desarrollo desde una visión clásica propone (Herrera, 2013):</vt:lpstr>
      <vt:lpstr>Evolución: Desarrollo  Revolución Verde (Herrera,2013)</vt:lpstr>
      <vt:lpstr>Evolución: Desarrollo  Impactos de la Revolución Verde (Herrera,2013)</vt:lpstr>
      <vt:lpstr>Evolución Desarrollo Rural Integral (DRI) (Herrera,2013)</vt:lpstr>
      <vt:lpstr>Evolución DRI Weitz (1981 en Herrera, 2013)</vt:lpstr>
      <vt:lpstr>Evolución  Desarrollo Rural Sostenible (Herrera, 2013)</vt:lpstr>
      <vt:lpstr>Presentación de PowerPoint</vt:lpstr>
      <vt:lpstr>Evolución Desarrollo Rural con Enfoque Territorial</vt:lpstr>
      <vt:lpstr>Evolución  En contexto Latinoamericano…</vt:lpstr>
      <vt:lpstr>Referencias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Emmanuel Torres</dc:creator>
  <cp:lastModifiedBy>Rebe osorio</cp:lastModifiedBy>
  <cp:revision>29</cp:revision>
  <dcterms:created xsi:type="dcterms:W3CDTF">2018-09-24T03:15:42Z</dcterms:created>
  <dcterms:modified xsi:type="dcterms:W3CDTF">2018-09-27T16:54:48Z</dcterms:modified>
</cp:coreProperties>
</file>