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05" r:id="rId2"/>
    <p:sldId id="303" r:id="rId3"/>
    <p:sldId id="304" r:id="rId4"/>
    <p:sldId id="256" r:id="rId5"/>
    <p:sldId id="257" r:id="rId6"/>
    <p:sldId id="275" r:id="rId7"/>
    <p:sldId id="276" r:id="rId8"/>
    <p:sldId id="277" r:id="rId9"/>
    <p:sldId id="264" r:id="rId10"/>
    <p:sldId id="261" r:id="rId11"/>
    <p:sldId id="267" r:id="rId12"/>
    <p:sldId id="279" r:id="rId13"/>
    <p:sldId id="268" r:id="rId14"/>
    <p:sldId id="280" r:id="rId15"/>
    <p:sldId id="258" r:id="rId16"/>
    <p:sldId id="281" r:id="rId17"/>
    <p:sldId id="282" r:id="rId18"/>
    <p:sldId id="285" r:id="rId19"/>
    <p:sldId id="284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306" r:id="rId31"/>
    <p:sldId id="273" r:id="rId32"/>
    <p:sldId id="297" r:id="rId33"/>
    <p:sldId id="298" r:id="rId34"/>
    <p:sldId id="296" r:id="rId35"/>
    <p:sldId id="300" r:id="rId36"/>
    <p:sldId id="301" r:id="rId37"/>
    <p:sldId id="260" r:id="rId38"/>
    <p:sldId id="307" r:id="rId3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2" d="100"/>
          <a:sy n="82" d="100"/>
        </p:scale>
        <p:origin x="-1600" y="-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image" Target="../media/image17.png"/><Relationship Id="rId2" Type="http://schemas.openxmlformats.org/officeDocument/2006/relationships/image" Target="../media/image18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image" Target="../media/image17.png"/><Relationship Id="rId2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BA5B58-E8B9-40B7-B309-07945307CB31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53524F28-5C47-4C89-AF50-5CCDF6A60ED2}">
      <dgm:prSet phldrT="[Texto]"/>
      <dgm:spPr/>
      <dgm:t>
        <a:bodyPr/>
        <a:lstStyle/>
        <a:p>
          <a:r>
            <a:rPr lang="es-MX" dirty="0" smtClean="0"/>
            <a:t>El </a:t>
          </a:r>
          <a:r>
            <a:rPr lang="es-MX" dirty="0"/>
            <a:t>desarrollo territorial…</a:t>
          </a:r>
        </a:p>
      </dgm:t>
    </dgm:pt>
    <dgm:pt modelId="{35B92E99-6BB3-4538-B34E-658001011FAB}" type="parTrans" cxnId="{3C6EFCC5-15AC-485C-AC46-E18285EAFB44}">
      <dgm:prSet/>
      <dgm:spPr/>
      <dgm:t>
        <a:bodyPr/>
        <a:lstStyle/>
        <a:p>
          <a:endParaRPr lang="es-MX"/>
        </a:p>
      </dgm:t>
    </dgm:pt>
    <dgm:pt modelId="{8EA545DC-29B2-4D08-A5E3-B97D151359C5}" type="sibTrans" cxnId="{3C6EFCC5-15AC-485C-AC46-E18285EAFB44}">
      <dgm:prSet/>
      <dgm:spPr/>
      <dgm:t>
        <a:bodyPr/>
        <a:lstStyle/>
        <a:p>
          <a:endParaRPr lang="es-MX"/>
        </a:p>
      </dgm:t>
    </dgm:pt>
    <dgm:pt modelId="{EC1E33C3-D39A-4C4B-8A7E-EB37CF9B356F}">
      <dgm:prSet phldrT="[Texto]"/>
      <dgm:spPr/>
      <dgm:t>
        <a:bodyPr/>
        <a:lstStyle/>
        <a:p>
          <a:r>
            <a:rPr lang="es-ES" dirty="0"/>
            <a:t>Es un proceso que puede realizarse en diferentes </a:t>
          </a:r>
          <a:r>
            <a:rPr lang="es-ES" dirty="0" err="1"/>
            <a:t>ámbitos</a:t>
          </a:r>
          <a:r>
            <a:rPr lang="es-ES" dirty="0"/>
            <a:t> o escenarios geográficos, donde la </a:t>
          </a:r>
          <a:r>
            <a:rPr lang="es-ES" dirty="0" err="1"/>
            <a:t>delimitación</a:t>
          </a:r>
          <a:r>
            <a:rPr lang="es-ES" dirty="0"/>
            <a:t> del territorio es convencional. </a:t>
          </a:r>
          <a:endParaRPr lang="es-MX" dirty="0"/>
        </a:p>
      </dgm:t>
    </dgm:pt>
    <dgm:pt modelId="{6FD7DE73-1B07-48FA-88DA-BF1DC3F9D9B8}" type="parTrans" cxnId="{978505EE-350A-4B02-B900-C9E39C63E8AB}">
      <dgm:prSet/>
      <dgm:spPr/>
      <dgm:t>
        <a:bodyPr/>
        <a:lstStyle/>
        <a:p>
          <a:endParaRPr lang="es-MX"/>
        </a:p>
      </dgm:t>
    </dgm:pt>
    <dgm:pt modelId="{937E349F-04B7-4EB9-9B15-06733E46E9D6}" type="sibTrans" cxnId="{978505EE-350A-4B02-B900-C9E39C63E8AB}">
      <dgm:prSet/>
      <dgm:spPr/>
      <dgm:t>
        <a:bodyPr/>
        <a:lstStyle/>
        <a:p>
          <a:endParaRPr lang="es-MX"/>
        </a:p>
      </dgm:t>
    </dgm:pt>
    <dgm:pt modelId="{D8DA0FCC-382F-465B-9BEA-7C0587910BA2}">
      <dgm:prSet phldrT="[Texto]"/>
      <dgm:spPr/>
      <dgm:t>
        <a:bodyPr/>
        <a:lstStyle/>
        <a:p>
          <a:r>
            <a:rPr lang="es-MX" dirty="0"/>
            <a:t>El desarrollo regional…</a:t>
          </a:r>
        </a:p>
      </dgm:t>
    </dgm:pt>
    <dgm:pt modelId="{786BAEFB-C25D-4A82-94FC-C0BF11A8340C}" type="parTrans" cxnId="{829CFE82-ACD8-43A5-8477-50BD2774ED69}">
      <dgm:prSet/>
      <dgm:spPr/>
      <dgm:t>
        <a:bodyPr/>
        <a:lstStyle/>
        <a:p>
          <a:endParaRPr lang="es-MX"/>
        </a:p>
      </dgm:t>
    </dgm:pt>
    <dgm:pt modelId="{74C68B46-F21D-46D2-9202-41393FB18F1D}" type="sibTrans" cxnId="{829CFE82-ACD8-43A5-8477-50BD2774ED69}">
      <dgm:prSet/>
      <dgm:spPr/>
      <dgm:t>
        <a:bodyPr/>
        <a:lstStyle/>
        <a:p>
          <a:endParaRPr lang="es-MX"/>
        </a:p>
      </dgm:t>
    </dgm:pt>
    <dgm:pt modelId="{C7BF28D9-6902-4DFF-AA37-6FFED77DF57F}">
      <dgm:prSet phldrT="[Texto]"/>
      <dgm:spPr/>
      <dgm:t>
        <a:bodyPr/>
        <a:lstStyle/>
        <a:p>
          <a:r>
            <a:rPr lang="es-ES" dirty="0"/>
            <a:t>Se localiza en un </a:t>
          </a:r>
          <a:r>
            <a:rPr lang="es-ES" dirty="0" err="1"/>
            <a:t>ámbito</a:t>
          </a:r>
          <a:r>
            <a:rPr lang="es-ES" dirty="0"/>
            <a:t> geográfico de desarrollo denominado </a:t>
          </a:r>
          <a:r>
            <a:rPr lang="es-ES" dirty="0" err="1"/>
            <a:t>región</a:t>
          </a:r>
          <a:r>
            <a:rPr lang="es-ES" dirty="0"/>
            <a:t> y combina tres dimensiones: la  espacial, la social y la individual.</a:t>
          </a:r>
          <a:endParaRPr lang="es-MX" dirty="0"/>
        </a:p>
      </dgm:t>
    </dgm:pt>
    <dgm:pt modelId="{53793A3A-7657-4EFE-B65A-A9A4E3B0C202}" type="parTrans" cxnId="{1D0384EF-50BE-456D-BC0A-61A8FDC5386E}">
      <dgm:prSet/>
      <dgm:spPr/>
      <dgm:t>
        <a:bodyPr/>
        <a:lstStyle/>
        <a:p>
          <a:endParaRPr lang="es-MX"/>
        </a:p>
      </dgm:t>
    </dgm:pt>
    <dgm:pt modelId="{4734E37C-413B-4B76-955E-AB7AF69095DA}" type="sibTrans" cxnId="{1D0384EF-50BE-456D-BC0A-61A8FDC5386E}">
      <dgm:prSet/>
      <dgm:spPr/>
      <dgm:t>
        <a:bodyPr/>
        <a:lstStyle/>
        <a:p>
          <a:endParaRPr lang="es-MX"/>
        </a:p>
      </dgm:t>
    </dgm:pt>
    <dgm:pt modelId="{2E322A68-E3B0-405B-BEC5-E2076C3B5E5C}">
      <dgm:prSet phldrT="[Texto]"/>
      <dgm:spPr/>
      <dgm:t>
        <a:bodyPr/>
        <a:lstStyle/>
        <a:p>
          <a:r>
            <a:rPr lang="es-MX" dirty="0"/>
            <a:t>Además…</a:t>
          </a:r>
        </a:p>
      </dgm:t>
    </dgm:pt>
    <dgm:pt modelId="{8C2CF53F-0294-43DB-A893-4D68C3577836}" type="parTrans" cxnId="{1FEEC00C-F2E2-45CC-A4B6-74DEFE28144B}">
      <dgm:prSet/>
      <dgm:spPr/>
      <dgm:t>
        <a:bodyPr/>
        <a:lstStyle/>
        <a:p>
          <a:endParaRPr lang="es-MX"/>
        </a:p>
      </dgm:t>
    </dgm:pt>
    <dgm:pt modelId="{36033C49-C348-4809-B27D-2307406BBE41}" type="sibTrans" cxnId="{1FEEC00C-F2E2-45CC-A4B6-74DEFE28144B}">
      <dgm:prSet/>
      <dgm:spPr/>
      <dgm:t>
        <a:bodyPr/>
        <a:lstStyle/>
        <a:p>
          <a:endParaRPr lang="es-MX"/>
        </a:p>
      </dgm:t>
    </dgm:pt>
    <dgm:pt modelId="{F201BFC3-4C3F-4368-9B36-3E77CB826B16}">
      <dgm:prSet phldrT="[Texto]"/>
      <dgm:spPr/>
      <dgm:t>
        <a:bodyPr/>
        <a:lstStyle/>
        <a:p>
          <a:r>
            <a:rPr lang="es-ES" dirty="0"/>
            <a:t>Busca la </a:t>
          </a:r>
          <a:r>
            <a:rPr lang="es-ES" dirty="0" err="1"/>
            <a:t>transformación</a:t>
          </a:r>
          <a:r>
            <a:rPr lang="es-ES" dirty="0"/>
            <a:t> </a:t>
          </a:r>
          <a:r>
            <a:rPr lang="es-ES" dirty="0" err="1"/>
            <a:t>sistemática</a:t>
          </a:r>
          <a:r>
            <a:rPr lang="es-ES" dirty="0"/>
            <a:t> del territorio a </a:t>
          </a:r>
          <a:r>
            <a:rPr lang="es-ES" dirty="0" err="1"/>
            <a:t>través</a:t>
          </a:r>
          <a:r>
            <a:rPr lang="es-ES" dirty="0"/>
            <a:t> del progreso de una comunidad; el fortalecimiento de la sociedad civil; el sentimiento de pertenencia regional hasta el progreso de cada individuo para su </a:t>
          </a:r>
          <a:r>
            <a:rPr lang="es-ES" dirty="0" err="1"/>
            <a:t>realización</a:t>
          </a:r>
          <a:r>
            <a:rPr lang="es-ES" dirty="0"/>
            <a:t> como persona.</a:t>
          </a:r>
          <a:endParaRPr lang="es-MX" dirty="0"/>
        </a:p>
      </dgm:t>
    </dgm:pt>
    <dgm:pt modelId="{E93E09F9-3CE8-42AA-BD60-EF6CE0717E18}" type="parTrans" cxnId="{EA1C75F8-A0EA-43CA-BC7E-8BA1D14EE501}">
      <dgm:prSet/>
      <dgm:spPr/>
      <dgm:t>
        <a:bodyPr/>
        <a:lstStyle/>
        <a:p>
          <a:endParaRPr lang="es-MX"/>
        </a:p>
      </dgm:t>
    </dgm:pt>
    <dgm:pt modelId="{894C98B0-CB7C-48A6-9B40-B955EE8F52EA}" type="sibTrans" cxnId="{EA1C75F8-A0EA-43CA-BC7E-8BA1D14EE501}">
      <dgm:prSet/>
      <dgm:spPr/>
      <dgm:t>
        <a:bodyPr/>
        <a:lstStyle/>
        <a:p>
          <a:endParaRPr lang="es-MX"/>
        </a:p>
      </dgm:t>
    </dgm:pt>
    <dgm:pt modelId="{405AF171-23EA-46B5-8DCA-C81DA64BBF16}" type="pres">
      <dgm:prSet presAssocID="{08BA5B58-E8B9-40B7-B309-07945307CB3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s-ES"/>
        </a:p>
      </dgm:t>
    </dgm:pt>
    <dgm:pt modelId="{37423AEE-8288-4D06-B049-C3292A4B1B62}" type="pres">
      <dgm:prSet presAssocID="{53524F28-5C47-4C89-AF50-5CCDF6A60ED2}" presName="parenttextcomposite" presStyleCnt="0"/>
      <dgm:spPr/>
    </dgm:pt>
    <dgm:pt modelId="{46C5D0E1-39DB-4965-B1B6-044E9AFF6AA0}" type="pres">
      <dgm:prSet presAssocID="{53524F28-5C47-4C89-AF50-5CCDF6A60ED2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2FE036-81DA-4B1C-8837-2357E4A0B729}" type="pres">
      <dgm:prSet presAssocID="{53524F28-5C47-4C89-AF50-5CCDF6A60ED2}" presName="composite" presStyleCnt="0"/>
      <dgm:spPr/>
    </dgm:pt>
    <dgm:pt modelId="{C7CB3346-CC94-47E6-A693-919C2AC7EC5F}" type="pres">
      <dgm:prSet presAssocID="{53524F28-5C47-4C89-AF50-5CCDF6A60ED2}" presName="chevron1" presStyleLbl="alignNode1" presStyleIdx="0" presStyleCnt="21"/>
      <dgm:spPr/>
    </dgm:pt>
    <dgm:pt modelId="{946E7590-89A0-4309-BD12-116CACB042F6}" type="pres">
      <dgm:prSet presAssocID="{53524F28-5C47-4C89-AF50-5CCDF6A60ED2}" presName="chevron2" presStyleLbl="alignNode1" presStyleIdx="1" presStyleCnt="21"/>
      <dgm:spPr/>
    </dgm:pt>
    <dgm:pt modelId="{61E1ECA8-107F-4D32-BA41-F3E6A725B91A}" type="pres">
      <dgm:prSet presAssocID="{53524F28-5C47-4C89-AF50-5CCDF6A60ED2}" presName="chevron3" presStyleLbl="alignNode1" presStyleIdx="2" presStyleCnt="21"/>
      <dgm:spPr/>
    </dgm:pt>
    <dgm:pt modelId="{477A7EED-8FFA-459E-A5F1-97F5BCDF8FBA}" type="pres">
      <dgm:prSet presAssocID="{53524F28-5C47-4C89-AF50-5CCDF6A60ED2}" presName="chevron4" presStyleLbl="alignNode1" presStyleIdx="3" presStyleCnt="21"/>
      <dgm:spPr/>
    </dgm:pt>
    <dgm:pt modelId="{65D475EC-174A-4B51-BE2A-B8ED0E0804B4}" type="pres">
      <dgm:prSet presAssocID="{53524F28-5C47-4C89-AF50-5CCDF6A60ED2}" presName="chevron5" presStyleLbl="alignNode1" presStyleIdx="4" presStyleCnt="21"/>
      <dgm:spPr/>
    </dgm:pt>
    <dgm:pt modelId="{B38C28BE-9F39-4C00-8B97-D747A177B6D7}" type="pres">
      <dgm:prSet presAssocID="{53524F28-5C47-4C89-AF50-5CCDF6A60ED2}" presName="chevron6" presStyleLbl="alignNode1" presStyleIdx="5" presStyleCnt="21"/>
      <dgm:spPr/>
    </dgm:pt>
    <dgm:pt modelId="{04CCB0F7-3BCE-4B1D-9BA9-A8689748D057}" type="pres">
      <dgm:prSet presAssocID="{53524F28-5C47-4C89-AF50-5CCDF6A60ED2}" presName="chevron7" presStyleLbl="alignNode1" presStyleIdx="6" presStyleCnt="21"/>
      <dgm:spPr/>
    </dgm:pt>
    <dgm:pt modelId="{F676F380-5E32-406F-8A67-0808B31521D0}" type="pres">
      <dgm:prSet presAssocID="{53524F28-5C47-4C89-AF50-5CCDF6A60ED2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9806E2-F24D-4A3F-9E5B-6C014946A710}" type="pres">
      <dgm:prSet presAssocID="{8EA545DC-29B2-4D08-A5E3-B97D151359C5}" presName="sibTrans" presStyleCnt="0"/>
      <dgm:spPr/>
    </dgm:pt>
    <dgm:pt modelId="{2DE136AB-2D70-4C18-B8CD-A5B7A04281B3}" type="pres">
      <dgm:prSet presAssocID="{D8DA0FCC-382F-465B-9BEA-7C0587910BA2}" presName="parenttextcomposite" presStyleCnt="0"/>
      <dgm:spPr/>
    </dgm:pt>
    <dgm:pt modelId="{2A2CDDFF-2F8D-4CA8-90A9-CF5145735D9B}" type="pres">
      <dgm:prSet presAssocID="{D8DA0FCC-382F-465B-9BEA-7C0587910BA2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8E87AF-8BB6-4F30-855D-46A985E1CE3E}" type="pres">
      <dgm:prSet presAssocID="{D8DA0FCC-382F-465B-9BEA-7C0587910BA2}" presName="composite" presStyleCnt="0"/>
      <dgm:spPr/>
    </dgm:pt>
    <dgm:pt modelId="{ADFFA529-83B7-4D44-80D5-CA4DA5F2C15E}" type="pres">
      <dgm:prSet presAssocID="{D8DA0FCC-382F-465B-9BEA-7C0587910BA2}" presName="chevron1" presStyleLbl="alignNode1" presStyleIdx="7" presStyleCnt="21"/>
      <dgm:spPr/>
    </dgm:pt>
    <dgm:pt modelId="{2E3173A3-F04D-4BBC-BA02-859D361528CF}" type="pres">
      <dgm:prSet presAssocID="{D8DA0FCC-382F-465B-9BEA-7C0587910BA2}" presName="chevron2" presStyleLbl="alignNode1" presStyleIdx="8" presStyleCnt="21"/>
      <dgm:spPr/>
    </dgm:pt>
    <dgm:pt modelId="{C8AAD165-3968-4618-92DD-15A35F4A21A0}" type="pres">
      <dgm:prSet presAssocID="{D8DA0FCC-382F-465B-9BEA-7C0587910BA2}" presName="chevron3" presStyleLbl="alignNode1" presStyleIdx="9" presStyleCnt="21"/>
      <dgm:spPr/>
    </dgm:pt>
    <dgm:pt modelId="{20D61DCD-FEBC-469A-AB64-53682F9CC024}" type="pres">
      <dgm:prSet presAssocID="{D8DA0FCC-382F-465B-9BEA-7C0587910BA2}" presName="chevron4" presStyleLbl="alignNode1" presStyleIdx="10" presStyleCnt="21"/>
      <dgm:spPr/>
    </dgm:pt>
    <dgm:pt modelId="{BA10F9CC-F51B-414D-875E-BF19E871B020}" type="pres">
      <dgm:prSet presAssocID="{D8DA0FCC-382F-465B-9BEA-7C0587910BA2}" presName="chevron5" presStyleLbl="alignNode1" presStyleIdx="11" presStyleCnt="21"/>
      <dgm:spPr/>
    </dgm:pt>
    <dgm:pt modelId="{B5F689FB-179B-47D8-B789-7402CDEA0E1E}" type="pres">
      <dgm:prSet presAssocID="{D8DA0FCC-382F-465B-9BEA-7C0587910BA2}" presName="chevron6" presStyleLbl="alignNode1" presStyleIdx="12" presStyleCnt="21"/>
      <dgm:spPr/>
    </dgm:pt>
    <dgm:pt modelId="{B5BBD424-6A91-4CDC-B063-440759E6B2BD}" type="pres">
      <dgm:prSet presAssocID="{D8DA0FCC-382F-465B-9BEA-7C0587910BA2}" presName="chevron7" presStyleLbl="alignNode1" presStyleIdx="13" presStyleCnt="21"/>
      <dgm:spPr/>
    </dgm:pt>
    <dgm:pt modelId="{4D138A3A-FB81-482C-A57E-71416BE39638}" type="pres">
      <dgm:prSet presAssocID="{D8DA0FCC-382F-465B-9BEA-7C0587910BA2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52ABCC-069B-413D-B50F-217F6969A3C1}" type="pres">
      <dgm:prSet presAssocID="{74C68B46-F21D-46D2-9202-41393FB18F1D}" presName="sibTrans" presStyleCnt="0"/>
      <dgm:spPr/>
    </dgm:pt>
    <dgm:pt modelId="{528F11C1-03AE-46D2-BC4F-C54379AD776A}" type="pres">
      <dgm:prSet presAssocID="{2E322A68-E3B0-405B-BEC5-E2076C3B5E5C}" presName="parenttextcomposite" presStyleCnt="0"/>
      <dgm:spPr/>
    </dgm:pt>
    <dgm:pt modelId="{5EBFDAC9-A3C8-4B16-918A-6A9335CF6043}" type="pres">
      <dgm:prSet presAssocID="{2E322A68-E3B0-405B-BEC5-E2076C3B5E5C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9B42512-9BD5-4337-8AFA-12FAA05BE2C7}" type="pres">
      <dgm:prSet presAssocID="{2E322A68-E3B0-405B-BEC5-E2076C3B5E5C}" presName="composite" presStyleCnt="0"/>
      <dgm:spPr/>
    </dgm:pt>
    <dgm:pt modelId="{ACDFF2C8-BBEE-4119-8011-027F939B6450}" type="pres">
      <dgm:prSet presAssocID="{2E322A68-E3B0-405B-BEC5-E2076C3B5E5C}" presName="chevron1" presStyleLbl="alignNode1" presStyleIdx="14" presStyleCnt="21"/>
      <dgm:spPr/>
    </dgm:pt>
    <dgm:pt modelId="{90033802-57AE-4657-BBF0-D51C0134174D}" type="pres">
      <dgm:prSet presAssocID="{2E322A68-E3B0-405B-BEC5-E2076C3B5E5C}" presName="chevron2" presStyleLbl="alignNode1" presStyleIdx="15" presStyleCnt="21"/>
      <dgm:spPr/>
    </dgm:pt>
    <dgm:pt modelId="{F76B76F1-1BEB-4E7A-A0D5-EEEB819CEACE}" type="pres">
      <dgm:prSet presAssocID="{2E322A68-E3B0-405B-BEC5-E2076C3B5E5C}" presName="chevron3" presStyleLbl="alignNode1" presStyleIdx="16" presStyleCnt="21"/>
      <dgm:spPr/>
    </dgm:pt>
    <dgm:pt modelId="{D8E6D647-47A3-4219-889C-67B7489E9812}" type="pres">
      <dgm:prSet presAssocID="{2E322A68-E3B0-405B-BEC5-E2076C3B5E5C}" presName="chevron4" presStyleLbl="alignNode1" presStyleIdx="17" presStyleCnt="21"/>
      <dgm:spPr/>
    </dgm:pt>
    <dgm:pt modelId="{F97093E0-453A-4FFE-B72D-D8075279A2DF}" type="pres">
      <dgm:prSet presAssocID="{2E322A68-E3B0-405B-BEC5-E2076C3B5E5C}" presName="chevron5" presStyleLbl="alignNode1" presStyleIdx="18" presStyleCnt="21"/>
      <dgm:spPr/>
    </dgm:pt>
    <dgm:pt modelId="{404A259A-7891-4A42-B8C9-4693168E9602}" type="pres">
      <dgm:prSet presAssocID="{2E322A68-E3B0-405B-BEC5-E2076C3B5E5C}" presName="chevron6" presStyleLbl="alignNode1" presStyleIdx="19" presStyleCnt="21"/>
      <dgm:spPr/>
    </dgm:pt>
    <dgm:pt modelId="{F3C81CFF-5D4C-4D47-99BF-72FC3B419E9E}" type="pres">
      <dgm:prSet presAssocID="{2E322A68-E3B0-405B-BEC5-E2076C3B5E5C}" presName="chevron7" presStyleLbl="alignNode1" presStyleIdx="20" presStyleCnt="21"/>
      <dgm:spPr/>
    </dgm:pt>
    <dgm:pt modelId="{00E06F5A-B1F8-4186-9593-64F066F94734}" type="pres">
      <dgm:prSet presAssocID="{2E322A68-E3B0-405B-BEC5-E2076C3B5E5C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3A949B7-65DC-46EC-83BF-C1B14A68A9C8}" type="presOf" srcId="{D8DA0FCC-382F-465B-9BEA-7C0587910BA2}" destId="{2A2CDDFF-2F8D-4CA8-90A9-CF5145735D9B}" srcOrd="0" destOrd="0" presId="urn:microsoft.com/office/officeart/2008/layout/VerticalAccentList"/>
    <dgm:cxn modelId="{BA8A3B6E-3D64-4823-A7B7-75E514EF7E17}" type="presOf" srcId="{C7BF28D9-6902-4DFF-AA37-6FFED77DF57F}" destId="{4D138A3A-FB81-482C-A57E-71416BE39638}" srcOrd="0" destOrd="0" presId="urn:microsoft.com/office/officeart/2008/layout/VerticalAccentList"/>
    <dgm:cxn modelId="{3C6EFCC5-15AC-485C-AC46-E18285EAFB44}" srcId="{08BA5B58-E8B9-40B7-B309-07945307CB31}" destId="{53524F28-5C47-4C89-AF50-5CCDF6A60ED2}" srcOrd="0" destOrd="0" parTransId="{35B92E99-6BB3-4538-B34E-658001011FAB}" sibTransId="{8EA545DC-29B2-4D08-A5E3-B97D151359C5}"/>
    <dgm:cxn modelId="{1D0384EF-50BE-456D-BC0A-61A8FDC5386E}" srcId="{D8DA0FCC-382F-465B-9BEA-7C0587910BA2}" destId="{C7BF28D9-6902-4DFF-AA37-6FFED77DF57F}" srcOrd="0" destOrd="0" parTransId="{53793A3A-7657-4EFE-B65A-A9A4E3B0C202}" sibTransId="{4734E37C-413B-4B76-955E-AB7AF69095DA}"/>
    <dgm:cxn modelId="{5419A458-0682-4681-9D11-D520025C1D53}" type="presOf" srcId="{53524F28-5C47-4C89-AF50-5CCDF6A60ED2}" destId="{46C5D0E1-39DB-4965-B1B6-044E9AFF6AA0}" srcOrd="0" destOrd="0" presId="urn:microsoft.com/office/officeart/2008/layout/VerticalAccentList"/>
    <dgm:cxn modelId="{978505EE-350A-4B02-B900-C9E39C63E8AB}" srcId="{53524F28-5C47-4C89-AF50-5CCDF6A60ED2}" destId="{EC1E33C3-D39A-4C4B-8A7E-EB37CF9B356F}" srcOrd="0" destOrd="0" parTransId="{6FD7DE73-1B07-48FA-88DA-BF1DC3F9D9B8}" sibTransId="{937E349F-04B7-4EB9-9B15-06733E46E9D6}"/>
    <dgm:cxn modelId="{F6711A8B-A0AC-47AC-B65C-A858F00B583B}" type="presOf" srcId="{2E322A68-E3B0-405B-BEC5-E2076C3B5E5C}" destId="{5EBFDAC9-A3C8-4B16-918A-6A9335CF6043}" srcOrd="0" destOrd="0" presId="urn:microsoft.com/office/officeart/2008/layout/VerticalAccentList"/>
    <dgm:cxn modelId="{829CFE82-ACD8-43A5-8477-50BD2774ED69}" srcId="{08BA5B58-E8B9-40B7-B309-07945307CB31}" destId="{D8DA0FCC-382F-465B-9BEA-7C0587910BA2}" srcOrd="1" destOrd="0" parTransId="{786BAEFB-C25D-4A82-94FC-C0BF11A8340C}" sibTransId="{74C68B46-F21D-46D2-9202-41393FB18F1D}"/>
    <dgm:cxn modelId="{6E0E0853-FF10-422A-9468-17F6624D382E}" type="presOf" srcId="{08BA5B58-E8B9-40B7-B309-07945307CB31}" destId="{405AF171-23EA-46B5-8DCA-C81DA64BBF16}" srcOrd="0" destOrd="0" presId="urn:microsoft.com/office/officeart/2008/layout/VerticalAccentList"/>
    <dgm:cxn modelId="{EA1C75F8-A0EA-43CA-BC7E-8BA1D14EE501}" srcId="{2E322A68-E3B0-405B-BEC5-E2076C3B5E5C}" destId="{F201BFC3-4C3F-4368-9B36-3E77CB826B16}" srcOrd="0" destOrd="0" parTransId="{E93E09F9-3CE8-42AA-BD60-EF6CE0717E18}" sibTransId="{894C98B0-CB7C-48A6-9B40-B955EE8F52EA}"/>
    <dgm:cxn modelId="{3174A736-F2CC-4D88-AB6B-2B6B18D52741}" type="presOf" srcId="{EC1E33C3-D39A-4C4B-8A7E-EB37CF9B356F}" destId="{F676F380-5E32-406F-8A67-0808B31521D0}" srcOrd="0" destOrd="0" presId="urn:microsoft.com/office/officeart/2008/layout/VerticalAccentList"/>
    <dgm:cxn modelId="{1FEEC00C-F2E2-45CC-A4B6-74DEFE28144B}" srcId="{08BA5B58-E8B9-40B7-B309-07945307CB31}" destId="{2E322A68-E3B0-405B-BEC5-E2076C3B5E5C}" srcOrd="2" destOrd="0" parTransId="{8C2CF53F-0294-43DB-A893-4D68C3577836}" sibTransId="{36033C49-C348-4809-B27D-2307406BBE41}"/>
    <dgm:cxn modelId="{E0084E5F-72F8-432B-970D-C5EAD80C04C2}" type="presOf" srcId="{F201BFC3-4C3F-4368-9B36-3E77CB826B16}" destId="{00E06F5A-B1F8-4186-9593-64F066F94734}" srcOrd="0" destOrd="0" presId="urn:microsoft.com/office/officeart/2008/layout/VerticalAccentList"/>
    <dgm:cxn modelId="{4E5F0B7D-BFDB-4BD0-A942-0CAAAF00D150}" type="presParOf" srcId="{405AF171-23EA-46B5-8DCA-C81DA64BBF16}" destId="{37423AEE-8288-4D06-B049-C3292A4B1B62}" srcOrd="0" destOrd="0" presId="urn:microsoft.com/office/officeart/2008/layout/VerticalAccentList"/>
    <dgm:cxn modelId="{A004B286-F41F-4383-8918-5D9301DECE42}" type="presParOf" srcId="{37423AEE-8288-4D06-B049-C3292A4B1B62}" destId="{46C5D0E1-39DB-4965-B1B6-044E9AFF6AA0}" srcOrd="0" destOrd="0" presId="urn:microsoft.com/office/officeart/2008/layout/VerticalAccentList"/>
    <dgm:cxn modelId="{2575056B-181C-4AF5-BEBC-AC13A70F518A}" type="presParOf" srcId="{405AF171-23EA-46B5-8DCA-C81DA64BBF16}" destId="{6F2FE036-81DA-4B1C-8837-2357E4A0B729}" srcOrd="1" destOrd="0" presId="urn:microsoft.com/office/officeart/2008/layout/VerticalAccentList"/>
    <dgm:cxn modelId="{EBD9D95F-A47B-4351-B398-F50FCD3B6757}" type="presParOf" srcId="{6F2FE036-81DA-4B1C-8837-2357E4A0B729}" destId="{C7CB3346-CC94-47E6-A693-919C2AC7EC5F}" srcOrd="0" destOrd="0" presId="urn:microsoft.com/office/officeart/2008/layout/VerticalAccentList"/>
    <dgm:cxn modelId="{2CD3B83C-F99B-4AE9-AE66-CD61090919B8}" type="presParOf" srcId="{6F2FE036-81DA-4B1C-8837-2357E4A0B729}" destId="{946E7590-89A0-4309-BD12-116CACB042F6}" srcOrd="1" destOrd="0" presId="urn:microsoft.com/office/officeart/2008/layout/VerticalAccentList"/>
    <dgm:cxn modelId="{A3E4ABFE-CE80-48D0-812D-77EFE58881CB}" type="presParOf" srcId="{6F2FE036-81DA-4B1C-8837-2357E4A0B729}" destId="{61E1ECA8-107F-4D32-BA41-F3E6A725B91A}" srcOrd="2" destOrd="0" presId="urn:microsoft.com/office/officeart/2008/layout/VerticalAccentList"/>
    <dgm:cxn modelId="{2DC16210-AD21-4AA3-88B5-379B5CD0EB73}" type="presParOf" srcId="{6F2FE036-81DA-4B1C-8837-2357E4A0B729}" destId="{477A7EED-8FFA-459E-A5F1-97F5BCDF8FBA}" srcOrd="3" destOrd="0" presId="urn:microsoft.com/office/officeart/2008/layout/VerticalAccentList"/>
    <dgm:cxn modelId="{953ED2BD-DC30-434B-BDAE-875F7DB31C55}" type="presParOf" srcId="{6F2FE036-81DA-4B1C-8837-2357E4A0B729}" destId="{65D475EC-174A-4B51-BE2A-B8ED0E0804B4}" srcOrd="4" destOrd="0" presId="urn:microsoft.com/office/officeart/2008/layout/VerticalAccentList"/>
    <dgm:cxn modelId="{2C6B058B-8736-4C24-88BA-85FB6F6D44E1}" type="presParOf" srcId="{6F2FE036-81DA-4B1C-8837-2357E4A0B729}" destId="{B38C28BE-9F39-4C00-8B97-D747A177B6D7}" srcOrd="5" destOrd="0" presId="urn:microsoft.com/office/officeart/2008/layout/VerticalAccentList"/>
    <dgm:cxn modelId="{89D1A0ED-410C-49B6-9844-C051A6D0D4DC}" type="presParOf" srcId="{6F2FE036-81DA-4B1C-8837-2357E4A0B729}" destId="{04CCB0F7-3BCE-4B1D-9BA9-A8689748D057}" srcOrd="6" destOrd="0" presId="urn:microsoft.com/office/officeart/2008/layout/VerticalAccentList"/>
    <dgm:cxn modelId="{662CC468-459E-423B-8CD8-6D0EBB8B95A0}" type="presParOf" srcId="{6F2FE036-81DA-4B1C-8837-2357E4A0B729}" destId="{F676F380-5E32-406F-8A67-0808B31521D0}" srcOrd="7" destOrd="0" presId="urn:microsoft.com/office/officeart/2008/layout/VerticalAccentList"/>
    <dgm:cxn modelId="{C04DBC8F-AE82-477C-9628-62BE14DFB0DD}" type="presParOf" srcId="{405AF171-23EA-46B5-8DCA-C81DA64BBF16}" destId="{B39806E2-F24D-4A3F-9E5B-6C014946A710}" srcOrd="2" destOrd="0" presId="urn:microsoft.com/office/officeart/2008/layout/VerticalAccentList"/>
    <dgm:cxn modelId="{8276C158-F5A7-434E-A707-2CE1B290AA90}" type="presParOf" srcId="{405AF171-23EA-46B5-8DCA-C81DA64BBF16}" destId="{2DE136AB-2D70-4C18-B8CD-A5B7A04281B3}" srcOrd="3" destOrd="0" presId="urn:microsoft.com/office/officeart/2008/layout/VerticalAccentList"/>
    <dgm:cxn modelId="{697CAB9C-7A09-40A3-9AA3-70E0D165710F}" type="presParOf" srcId="{2DE136AB-2D70-4C18-B8CD-A5B7A04281B3}" destId="{2A2CDDFF-2F8D-4CA8-90A9-CF5145735D9B}" srcOrd="0" destOrd="0" presId="urn:microsoft.com/office/officeart/2008/layout/VerticalAccentList"/>
    <dgm:cxn modelId="{985BB532-1993-4EE9-90ED-46D7B37CF3D1}" type="presParOf" srcId="{405AF171-23EA-46B5-8DCA-C81DA64BBF16}" destId="{D68E87AF-8BB6-4F30-855D-46A985E1CE3E}" srcOrd="4" destOrd="0" presId="urn:microsoft.com/office/officeart/2008/layout/VerticalAccentList"/>
    <dgm:cxn modelId="{0D7FFC5C-7444-400C-855E-993C8742387A}" type="presParOf" srcId="{D68E87AF-8BB6-4F30-855D-46A985E1CE3E}" destId="{ADFFA529-83B7-4D44-80D5-CA4DA5F2C15E}" srcOrd="0" destOrd="0" presId="urn:microsoft.com/office/officeart/2008/layout/VerticalAccentList"/>
    <dgm:cxn modelId="{8AA12F7F-2045-4FE8-8F21-688C4D4FA32A}" type="presParOf" srcId="{D68E87AF-8BB6-4F30-855D-46A985E1CE3E}" destId="{2E3173A3-F04D-4BBC-BA02-859D361528CF}" srcOrd="1" destOrd="0" presId="urn:microsoft.com/office/officeart/2008/layout/VerticalAccentList"/>
    <dgm:cxn modelId="{22FC9F31-5AC9-4E3F-89B1-68A82DD82084}" type="presParOf" srcId="{D68E87AF-8BB6-4F30-855D-46A985E1CE3E}" destId="{C8AAD165-3968-4618-92DD-15A35F4A21A0}" srcOrd="2" destOrd="0" presId="urn:microsoft.com/office/officeart/2008/layout/VerticalAccentList"/>
    <dgm:cxn modelId="{5EACDF21-A63B-4E75-A7E3-D931A35811AE}" type="presParOf" srcId="{D68E87AF-8BB6-4F30-855D-46A985E1CE3E}" destId="{20D61DCD-FEBC-469A-AB64-53682F9CC024}" srcOrd="3" destOrd="0" presId="urn:microsoft.com/office/officeart/2008/layout/VerticalAccentList"/>
    <dgm:cxn modelId="{371B4D96-10D4-4789-86D7-ED323504ECF7}" type="presParOf" srcId="{D68E87AF-8BB6-4F30-855D-46A985E1CE3E}" destId="{BA10F9CC-F51B-414D-875E-BF19E871B020}" srcOrd="4" destOrd="0" presId="urn:microsoft.com/office/officeart/2008/layout/VerticalAccentList"/>
    <dgm:cxn modelId="{EAEA90CE-3AE1-4DEA-B7C4-6309552EEF45}" type="presParOf" srcId="{D68E87AF-8BB6-4F30-855D-46A985E1CE3E}" destId="{B5F689FB-179B-47D8-B789-7402CDEA0E1E}" srcOrd="5" destOrd="0" presId="urn:microsoft.com/office/officeart/2008/layout/VerticalAccentList"/>
    <dgm:cxn modelId="{9324D081-0797-45DA-87CD-BE8F4A066F24}" type="presParOf" srcId="{D68E87AF-8BB6-4F30-855D-46A985E1CE3E}" destId="{B5BBD424-6A91-4CDC-B063-440759E6B2BD}" srcOrd="6" destOrd="0" presId="urn:microsoft.com/office/officeart/2008/layout/VerticalAccentList"/>
    <dgm:cxn modelId="{E14DA8C3-A26F-4D7A-BE84-6A5A9D3F39C6}" type="presParOf" srcId="{D68E87AF-8BB6-4F30-855D-46A985E1CE3E}" destId="{4D138A3A-FB81-482C-A57E-71416BE39638}" srcOrd="7" destOrd="0" presId="urn:microsoft.com/office/officeart/2008/layout/VerticalAccentList"/>
    <dgm:cxn modelId="{B094508E-989C-4445-BF69-20E660D88C15}" type="presParOf" srcId="{405AF171-23EA-46B5-8DCA-C81DA64BBF16}" destId="{4A52ABCC-069B-413D-B50F-217F6969A3C1}" srcOrd="5" destOrd="0" presId="urn:microsoft.com/office/officeart/2008/layout/VerticalAccentList"/>
    <dgm:cxn modelId="{87DE2BA7-AA61-4975-9FE3-98194E3C911E}" type="presParOf" srcId="{405AF171-23EA-46B5-8DCA-C81DA64BBF16}" destId="{528F11C1-03AE-46D2-BC4F-C54379AD776A}" srcOrd="6" destOrd="0" presId="urn:microsoft.com/office/officeart/2008/layout/VerticalAccentList"/>
    <dgm:cxn modelId="{805D4A04-EE60-43E3-884D-908E3C905C82}" type="presParOf" srcId="{528F11C1-03AE-46D2-BC4F-C54379AD776A}" destId="{5EBFDAC9-A3C8-4B16-918A-6A9335CF6043}" srcOrd="0" destOrd="0" presId="urn:microsoft.com/office/officeart/2008/layout/VerticalAccentList"/>
    <dgm:cxn modelId="{05522CA7-D580-4446-8E62-1C286591BD9F}" type="presParOf" srcId="{405AF171-23EA-46B5-8DCA-C81DA64BBF16}" destId="{89B42512-9BD5-4337-8AFA-12FAA05BE2C7}" srcOrd="7" destOrd="0" presId="urn:microsoft.com/office/officeart/2008/layout/VerticalAccentList"/>
    <dgm:cxn modelId="{11CD9134-AF52-471B-9CAD-C9AB1E18284D}" type="presParOf" srcId="{89B42512-9BD5-4337-8AFA-12FAA05BE2C7}" destId="{ACDFF2C8-BBEE-4119-8011-027F939B6450}" srcOrd="0" destOrd="0" presId="urn:microsoft.com/office/officeart/2008/layout/VerticalAccentList"/>
    <dgm:cxn modelId="{EBD116FE-F059-415A-9F66-4B8E4BC22F7F}" type="presParOf" srcId="{89B42512-9BD5-4337-8AFA-12FAA05BE2C7}" destId="{90033802-57AE-4657-BBF0-D51C0134174D}" srcOrd="1" destOrd="0" presId="urn:microsoft.com/office/officeart/2008/layout/VerticalAccentList"/>
    <dgm:cxn modelId="{37EA70E2-D14F-4AE9-B7B8-41D2507D5C06}" type="presParOf" srcId="{89B42512-9BD5-4337-8AFA-12FAA05BE2C7}" destId="{F76B76F1-1BEB-4E7A-A0D5-EEEB819CEACE}" srcOrd="2" destOrd="0" presId="urn:microsoft.com/office/officeart/2008/layout/VerticalAccentList"/>
    <dgm:cxn modelId="{84677D22-EAFF-4980-88F4-017E5F6D54E3}" type="presParOf" srcId="{89B42512-9BD5-4337-8AFA-12FAA05BE2C7}" destId="{D8E6D647-47A3-4219-889C-67B7489E9812}" srcOrd="3" destOrd="0" presId="urn:microsoft.com/office/officeart/2008/layout/VerticalAccentList"/>
    <dgm:cxn modelId="{E60E67D1-C7C1-40FB-ACB5-D805A3DA3784}" type="presParOf" srcId="{89B42512-9BD5-4337-8AFA-12FAA05BE2C7}" destId="{F97093E0-453A-4FFE-B72D-D8075279A2DF}" srcOrd="4" destOrd="0" presId="urn:microsoft.com/office/officeart/2008/layout/VerticalAccentList"/>
    <dgm:cxn modelId="{35D33071-AFEB-469A-802F-20DF4F937B19}" type="presParOf" srcId="{89B42512-9BD5-4337-8AFA-12FAA05BE2C7}" destId="{404A259A-7891-4A42-B8C9-4693168E9602}" srcOrd="5" destOrd="0" presId="urn:microsoft.com/office/officeart/2008/layout/VerticalAccentList"/>
    <dgm:cxn modelId="{CD9D34F4-7FED-4050-803E-4E82FD0309E1}" type="presParOf" srcId="{89B42512-9BD5-4337-8AFA-12FAA05BE2C7}" destId="{F3C81CFF-5D4C-4D47-99BF-72FC3B419E9E}" srcOrd="6" destOrd="0" presId="urn:microsoft.com/office/officeart/2008/layout/VerticalAccentList"/>
    <dgm:cxn modelId="{E9654529-2F72-45BE-B195-402C4F334984}" type="presParOf" srcId="{89B42512-9BD5-4337-8AFA-12FAA05BE2C7}" destId="{00E06F5A-B1F8-4186-9593-64F066F94734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4010DB-BBE2-49EC-9DD5-201BB1FF024F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76E80C0-0E81-4784-B3DC-FBA9C6D994A8}">
      <dgm:prSet phldrT="[Texto]"/>
      <dgm:spPr/>
      <dgm:t>
        <a:bodyPr/>
        <a:lstStyle/>
        <a:p>
          <a:r>
            <a:rPr lang="es-ES" dirty="0"/>
            <a:t>El Desarrollo Local se refiere a una localidad, a un marco territorial determinado, a un </a:t>
          </a:r>
          <a:r>
            <a:rPr lang="es-ES" dirty="0" err="1"/>
            <a:t>ámbito</a:t>
          </a:r>
          <a:r>
            <a:rPr lang="es-ES" dirty="0"/>
            <a:t> territorial inmediato, donde se impulsan procesos de cambio para el mejoramiento del bienestar colectivo.</a:t>
          </a:r>
          <a:endParaRPr lang="es-MX" dirty="0"/>
        </a:p>
      </dgm:t>
    </dgm:pt>
    <dgm:pt modelId="{33433EE5-B24E-4A7B-973A-B2A5835005CA}" type="parTrans" cxnId="{F412D9A0-D485-48A3-B066-7C6CC3EB3307}">
      <dgm:prSet/>
      <dgm:spPr/>
      <dgm:t>
        <a:bodyPr/>
        <a:lstStyle/>
        <a:p>
          <a:endParaRPr lang="es-MX"/>
        </a:p>
      </dgm:t>
    </dgm:pt>
    <dgm:pt modelId="{693BF5CA-2DE6-4B7D-A9E6-48BAD5331E7D}" type="sibTrans" cxnId="{F412D9A0-D485-48A3-B066-7C6CC3EB3307}">
      <dgm:prSet/>
      <dgm:spPr/>
      <dgm:t>
        <a:bodyPr/>
        <a:lstStyle/>
        <a:p>
          <a:endParaRPr lang="es-MX"/>
        </a:p>
      </dgm:t>
    </dgm:pt>
    <dgm:pt modelId="{09C8814E-2D51-4EB4-8D6E-D85116571123}">
      <dgm:prSet phldrT="[Texto]"/>
      <dgm:spPr/>
      <dgm:t>
        <a:bodyPr/>
        <a:lstStyle/>
        <a:p>
          <a:r>
            <a:rPr lang="es-ES" dirty="0"/>
            <a:t>La localidad se concibe inserta en un espacio </a:t>
          </a:r>
          <a:r>
            <a:rPr lang="es-ES" dirty="0" err="1"/>
            <a:t>geográfico</a:t>
          </a:r>
          <a:r>
            <a:rPr lang="es-ES" dirty="0"/>
            <a:t> mayor, denominado </a:t>
          </a:r>
          <a:r>
            <a:rPr lang="es-ES" dirty="0" err="1"/>
            <a:t>región</a:t>
          </a:r>
          <a:r>
            <a:rPr lang="es-ES" dirty="0"/>
            <a:t>. En dicho proceso se comparten objetivos y visiones de largo plazo en un escenario cotidiano que facilitan las concertaciones y alianzas entre actores así como la </a:t>
          </a:r>
          <a:r>
            <a:rPr lang="es-ES" dirty="0" err="1"/>
            <a:t>planificación</a:t>
          </a:r>
          <a:r>
            <a:rPr lang="es-ES" dirty="0"/>
            <a:t> y </a:t>
          </a:r>
          <a:r>
            <a:rPr lang="es-ES" dirty="0" err="1"/>
            <a:t>gestión</a:t>
          </a:r>
          <a:r>
            <a:rPr lang="es-ES" dirty="0"/>
            <a:t> participativa. </a:t>
          </a:r>
          <a:endParaRPr lang="es-MX" dirty="0"/>
        </a:p>
      </dgm:t>
    </dgm:pt>
    <dgm:pt modelId="{37EAE419-683B-4E44-A5A6-770772AED017}" type="parTrans" cxnId="{66D54246-3C5A-499B-9671-51856EBE7915}">
      <dgm:prSet/>
      <dgm:spPr/>
      <dgm:t>
        <a:bodyPr/>
        <a:lstStyle/>
        <a:p>
          <a:endParaRPr lang="es-MX"/>
        </a:p>
      </dgm:t>
    </dgm:pt>
    <dgm:pt modelId="{8E709EA9-9F95-454E-BBFC-7851629104FB}" type="sibTrans" cxnId="{66D54246-3C5A-499B-9671-51856EBE7915}">
      <dgm:prSet/>
      <dgm:spPr/>
      <dgm:t>
        <a:bodyPr/>
        <a:lstStyle/>
        <a:p>
          <a:endParaRPr lang="es-MX"/>
        </a:p>
      </dgm:t>
    </dgm:pt>
    <dgm:pt modelId="{0D52481D-8A0E-447C-8888-C62DC592F1B2}" type="pres">
      <dgm:prSet presAssocID="{444010DB-BBE2-49EC-9DD5-201BB1FF024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2879185-6E39-4C3B-94FA-DBA5ECB691BF}" type="pres">
      <dgm:prSet presAssocID="{C76E80C0-0E81-4784-B3DC-FBA9C6D994A8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5E58C5-41E3-4125-BDD5-4663B40E5DA8}" type="pres">
      <dgm:prSet presAssocID="{09C8814E-2D51-4EB4-8D6E-D85116571123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8E5E391-9A7A-4C60-A213-D067D6CC189E}" type="presOf" srcId="{444010DB-BBE2-49EC-9DD5-201BB1FF024F}" destId="{0D52481D-8A0E-447C-8888-C62DC592F1B2}" srcOrd="0" destOrd="0" presId="urn:microsoft.com/office/officeart/2005/8/layout/arrow5"/>
    <dgm:cxn modelId="{66D54246-3C5A-499B-9671-51856EBE7915}" srcId="{444010DB-BBE2-49EC-9DD5-201BB1FF024F}" destId="{09C8814E-2D51-4EB4-8D6E-D85116571123}" srcOrd="1" destOrd="0" parTransId="{37EAE419-683B-4E44-A5A6-770772AED017}" sibTransId="{8E709EA9-9F95-454E-BBFC-7851629104FB}"/>
    <dgm:cxn modelId="{3ED1CDC1-1CFA-47BE-8A98-E579A7288B84}" type="presOf" srcId="{C76E80C0-0E81-4784-B3DC-FBA9C6D994A8}" destId="{12879185-6E39-4C3B-94FA-DBA5ECB691BF}" srcOrd="0" destOrd="0" presId="urn:microsoft.com/office/officeart/2005/8/layout/arrow5"/>
    <dgm:cxn modelId="{E066DC8A-B46B-4D75-9D5E-FDCA93053317}" type="presOf" srcId="{09C8814E-2D51-4EB4-8D6E-D85116571123}" destId="{965E58C5-41E3-4125-BDD5-4663B40E5DA8}" srcOrd="0" destOrd="0" presId="urn:microsoft.com/office/officeart/2005/8/layout/arrow5"/>
    <dgm:cxn modelId="{F412D9A0-D485-48A3-B066-7C6CC3EB3307}" srcId="{444010DB-BBE2-49EC-9DD5-201BB1FF024F}" destId="{C76E80C0-0E81-4784-B3DC-FBA9C6D994A8}" srcOrd="0" destOrd="0" parTransId="{33433EE5-B24E-4A7B-973A-B2A5835005CA}" sibTransId="{693BF5CA-2DE6-4B7D-A9E6-48BAD5331E7D}"/>
    <dgm:cxn modelId="{56B08335-46F1-459E-A98A-0FD59F76F7FA}" type="presParOf" srcId="{0D52481D-8A0E-447C-8888-C62DC592F1B2}" destId="{12879185-6E39-4C3B-94FA-DBA5ECB691BF}" srcOrd="0" destOrd="0" presId="urn:microsoft.com/office/officeart/2005/8/layout/arrow5"/>
    <dgm:cxn modelId="{11F99291-03FE-432B-98C4-423E194BDEBA}" type="presParOf" srcId="{0D52481D-8A0E-447C-8888-C62DC592F1B2}" destId="{965E58C5-41E3-4125-BDD5-4663B40E5DA8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E3B5DC-7665-4651-81E3-CB60487B951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EA7ADC1-4DC2-459F-B82A-50AECB658F65}">
      <dgm:prSet phldrT="[Texto]"/>
      <dgm:spPr/>
      <dgm:t>
        <a:bodyPr/>
        <a:lstStyle/>
        <a:p>
          <a:r>
            <a:rPr lang="es-ES" b="1" dirty="0"/>
            <a:t>Recursos naturales</a:t>
          </a:r>
          <a:endParaRPr lang="es-MX" dirty="0"/>
        </a:p>
      </dgm:t>
    </dgm:pt>
    <dgm:pt modelId="{5BF0B368-F9FC-4381-9E25-DB13909D1A40}" type="parTrans" cxnId="{7D1740F8-1136-44EF-ACDF-F12E271201D1}">
      <dgm:prSet/>
      <dgm:spPr/>
      <dgm:t>
        <a:bodyPr/>
        <a:lstStyle/>
        <a:p>
          <a:endParaRPr lang="es-MX"/>
        </a:p>
      </dgm:t>
    </dgm:pt>
    <dgm:pt modelId="{6C1325FC-CCDA-451A-B435-5A7C0F76A70D}" type="sibTrans" cxnId="{7D1740F8-1136-44EF-ACDF-F12E271201D1}">
      <dgm:prSet/>
      <dgm:spPr/>
      <dgm:t>
        <a:bodyPr/>
        <a:lstStyle/>
        <a:p>
          <a:endParaRPr lang="es-MX"/>
        </a:p>
      </dgm:t>
    </dgm:pt>
    <dgm:pt modelId="{F2B43D45-7CAF-4EDB-BBED-00A87897E267}">
      <dgm:prSet phldrT="[Texto]"/>
      <dgm:spPr/>
      <dgm:t>
        <a:bodyPr/>
        <a:lstStyle/>
        <a:p>
          <a:r>
            <a:rPr lang="es-ES" b="1" dirty="0"/>
            <a:t>Recursos agrarios</a:t>
          </a:r>
          <a:endParaRPr lang="es-MX" dirty="0"/>
        </a:p>
      </dgm:t>
    </dgm:pt>
    <dgm:pt modelId="{AA9FDFFA-5B26-46F2-85A2-93AD73CA84F0}" type="parTrans" cxnId="{3B3A9FA5-FB08-4060-9713-3EC7AEF94F15}">
      <dgm:prSet/>
      <dgm:spPr/>
      <dgm:t>
        <a:bodyPr/>
        <a:lstStyle/>
        <a:p>
          <a:endParaRPr lang="es-MX"/>
        </a:p>
      </dgm:t>
    </dgm:pt>
    <dgm:pt modelId="{5D75FF23-F528-4C1B-857B-0FF7321BD020}" type="sibTrans" cxnId="{3B3A9FA5-FB08-4060-9713-3EC7AEF94F15}">
      <dgm:prSet/>
      <dgm:spPr/>
      <dgm:t>
        <a:bodyPr/>
        <a:lstStyle/>
        <a:p>
          <a:endParaRPr lang="es-MX"/>
        </a:p>
      </dgm:t>
    </dgm:pt>
    <dgm:pt modelId="{138F8BFB-AADA-46F2-9072-8584EE9CC12F}">
      <dgm:prSet phldrT="[Texto]"/>
      <dgm:spPr/>
      <dgm:t>
        <a:bodyPr/>
        <a:lstStyle/>
        <a:p>
          <a:r>
            <a:rPr lang="es-ES" dirty="0"/>
            <a:t>Recursos </a:t>
          </a:r>
          <a:r>
            <a:rPr lang="es-ES" dirty="0" err="1"/>
            <a:t>histórico-culturales</a:t>
          </a:r>
          <a:endParaRPr lang="es-MX" dirty="0"/>
        </a:p>
      </dgm:t>
    </dgm:pt>
    <dgm:pt modelId="{F4D470D3-43B1-4A76-AB22-EF95C9073325}" type="parTrans" cxnId="{C19CB8A5-B52F-4CB4-80E0-AB963CB50E04}">
      <dgm:prSet/>
      <dgm:spPr/>
      <dgm:t>
        <a:bodyPr/>
        <a:lstStyle/>
        <a:p>
          <a:endParaRPr lang="es-MX"/>
        </a:p>
      </dgm:t>
    </dgm:pt>
    <dgm:pt modelId="{DBEF7A44-DE6B-4E26-9409-9C527C771CEE}" type="sibTrans" cxnId="{C19CB8A5-B52F-4CB4-80E0-AB963CB50E04}">
      <dgm:prSet/>
      <dgm:spPr/>
      <dgm:t>
        <a:bodyPr/>
        <a:lstStyle/>
        <a:p>
          <a:endParaRPr lang="es-MX"/>
        </a:p>
      </dgm:t>
    </dgm:pt>
    <dgm:pt modelId="{9A5AC804-63F6-4630-9834-4DDD77DDF3C0}" type="pres">
      <dgm:prSet presAssocID="{DEE3B5DC-7665-4651-81E3-CB60487B951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3D07D87E-CAEC-46A3-8E09-AF29FFD2012C}" type="pres">
      <dgm:prSet presAssocID="{DEE3B5DC-7665-4651-81E3-CB60487B9511}" presName="Name1" presStyleCnt="0"/>
      <dgm:spPr/>
    </dgm:pt>
    <dgm:pt modelId="{2CAA829E-B8D4-48F7-97FC-65A492C6234F}" type="pres">
      <dgm:prSet presAssocID="{DEE3B5DC-7665-4651-81E3-CB60487B9511}" presName="cycle" presStyleCnt="0"/>
      <dgm:spPr/>
    </dgm:pt>
    <dgm:pt modelId="{67833DD1-BB8C-40CD-A02D-8451B6427919}" type="pres">
      <dgm:prSet presAssocID="{DEE3B5DC-7665-4651-81E3-CB60487B9511}" presName="srcNode" presStyleLbl="node1" presStyleIdx="0" presStyleCnt="3"/>
      <dgm:spPr/>
    </dgm:pt>
    <dgm:pt modelId="{2ABB83D4-B1C5-40DA-B6C7-AC93EAD7D293}" type="pres">
      <dgm:prSet presAssocID="{DEE3B5DC-7665-4651-81E3-CB60487B9511}" presName="conn" presStyleLbl="parChTrans1D2" presStyleIdx="0" presStyleCnt="1"/>
      <dgm:spPr/>
      <dgm:t>
        <a:bodyPr/>
        <a:lstStyle/>
        <a:p>
          <a:endParaRPr lang="es-ES"/>
        </a:p>
      </dgm:t>
    </dgm:pt>
    <dgm:pt modelId="{20332FAF-CBDF-42C6-AEE3-4F5B40589A05}" type="pres">
      <dgm:prSet presAssocID="{DEE3B5DC-7665-4651-81E3-CB60487B9511}" presName="extraNode" presStyleLbl="node1" presStyleIdx="0" presStyleCnt="3"/>
      <dgm:spPr/>
    </dgm:pt>
    <dgm:pt modelId="{26226C4C-923D-4A73-8B39-10B595D3C8B6}" type="pres">
      <dgm:prSet presAssocID="{DEE3B5DC-7665-4651-81E3-CB60487B9511}" presName="dstNode" presStyleLbl="node1" presStyleIdx="0" presStyleCnt="3"/>
      <dgm:spPr/>
    </dgm:pt>
    <dgm:pt modelId="{6AAD78DF-AD84-4C9B-93A6-59FF796194D6}" type="pres">
      <dgm:prSet presAssocID="{EEA7ADC1-4DC2-459F-B82A-50AECB658F65}" presName="text_1" presStyleLbl="node1" presStyleIdx="0" presStyleCnt="3" custScaleX="39371" custScaleY="86607" custLinFactNeighborX="-29998" custLinFactNeighborY="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34432B-CBB3-4AA7-92FC-43ABFB84E117}" type="pres">
      <dgm:prSet presAssocID="{EEA7ADC1-4DC2-459F-B82A-50AECB658F65}" presName="accent_1" presStyleCnt="0"/>
      <dgm:spPr/>
    </dgm:pt>
    <dgm:pt modelId="{10AB1CF8-8C04-4C7B-A758-1D6A1008E1C5}" type="pres">
      <dgm:prSet presAssocID="{EEA7ADC1-4DC2-459F-B82A-50AECB658F65}" presName="accentRepeatNode" presStyleLbl="solidFgAcc1" presStyleIdx="0" presStyleCnt="3"/>
      <dgm:spPr>
        <a:blipFill rotWithShape="0">
          <a:blip xmlns:r="http://schemas.openxmlformats.org/officeDocument/2006/relationships" r:embed="rId1"/>
          <a:srcRect/>
          <a:stretch>
            <a:fillRect l="-30000" r="-30000"/>
          </a:stretch>
        </a:blipFill>
      </dgm:spPr>
    </dgm:pt>
    <dgm:pt modelId="{1E3722AA-9861-4637-B3A1-EB10DEBEE965}" type="pres">
      <dgm:prSet presAssocID="{F2B43D45-7CAF-4EDB-BBED-00A87897E267}" presName="text_2" presStyleLbl="node1" presStyleIdx="1" presStyleCnt="3" custScaleX="45105" custLinFactNeighborX="-28615" custLinFactNeighborY="818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27965F-FFDE-437D-B77A-1F97708CA11F}" type="pres">
      <dgm:prSet presAssocID="{F2B43D45-7CAF-4EDB-BBED-00A87897E267}" presName="accent_2" presStyleCnt="0"/>
      <dgm:spPr/>
    </dgm:pt>
    <dgm:pt modelId="{FA79EDC8-01B2-45AA-A0EA-8452D0A0E725}" type="pres">
      <dgm:prSet presAssocID="{F2B43D45-7CAF-4EDB-BBED-00A87897E267}" presName="accentRepeatNode" presStyleLbl="solidFgAcc1" presStyleIdx="1" presStyleCnt="3"/>
      <dgm:spPr>
        <a:blipFill rotWithShape="0">
          <a:blip xmlns:r="http://schemas.openxmlformats.org/officeDocument/2006/relationships" r:embed="rId2"/>
          <a:srcRect/>
          <a:stretch>
            <a:fillRect l="-8000" r="-8000"/>
          </a:stretch>
        </a:blipFill>
      </dgm:spPr>
    </dgm:pt>
    <dgm:pt modelId="{773416DD-3508-49A5-8B34-F1301EFF9E0F}" type="pres">
      <dgm:prSet presAssocID="{138F8BFB-AADA-46F2-9072-8584EE9CC12F}" presName="text_3" presStyleLbl="node1" presStyleIdx="2" presStyleCnt="3" custScaleX="41009" custLinFactNeighborX="-28922" custLinFactNeighborY="170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2A5836-DB4E-4FA1-9ABF-5FF5E3CA3F58}" type="pres">
      <dgm:prSet presAssocID="{138F8BFB-AADA-46F2-9072-8584EE9CC12F}" presName="accent_3" presStyleCnt="0"/>
      <dgm:spPr/>
    </dgm:pt>
    <dgm:pt modelId="{972F7982-0098-462F-A53B-D5C4B92B8086}" type="pres">
      <dgm:prSet presAssocID="{138F8BFB-AADA-46F2-9072-8584EE9CC12F}" presName="accentRepeatNode" presStyleLbl="solidFgAcc1" presStyleIdx="2" presStyleCnt="3"/>
      <dgm:spPr>
        <a:blipFill rotWithShape="0">
          <a:blip xmlns:r="http://schemas.openxmlformats.org/officeDocument/2006/relationships" r:embed="rId3"/>
          <a:srcRect/>
          <a:stretch>
            <a:fillRect l="-25000" r="-25000"/>
          </a:stretch>
        </a:blipFill>
      </dgm:spPr>
    </dgm:pt>
  </dgm:ptLst>
  <dgm:cxnLst>
    <dgm:cxn modelId="{4383EADE-172A-4A69-AA08-54FF14BBA345}" type="presOf" srcId="{EEA7ADC1-4DC2-459F-B82A-50AECB658F65}" destId="{6AAD78DF-AD84-4C9B-93A6-59FF796194D6}" srcOrd="0" destOrd="0" presId="urn:microsoft.com/office/officeart/2008/layout/VerticalCurvedList"/>
    <dgm:cxn modelId="{9F2D0900-0020-47C7-A647-8F592E418728}" type="presOf" srcId="{138F8BFB-AADA-46F2-9072-8584EE9CC12F}" destId="{773416DD-3508-49A5-8B34-F1301EFF9E0F}" srcOrd="0" destOrd="0" presId="urn:microsoft.com/office/officeart/2008/layout/VerticalCurvedList"/>
    <dgm:cxn modelId="{E6E2578B-5EBF-48AB-9DD5-2F6E897EB3FC}" type="presOf" srcId="{F2B43D45-7CAF-4EDB-BBED-00A87897E267}" destId="{1E3722AA-9861-4637-B3A1-EB10DEBEE965}" srcOrd="0" destOrd="0" presId="urn:microsoft.com/office/officeart/2008/layout/VerticalCurvedList"/>
    <dgm:cxn modelId="{DD009B81-5007-4FD6-913F-DB5D4C3CDD41}" type="presOf" srcId="{6C1325FC-CCDA-451A-B435-5A7C0F76A70D}" destId="{2ABB83D4-B1C5-40DA-B6C7-AC93EAD7D293}" srcOrd="0" destOrd="0" presId="urn:microsoft.com/office/officeart/2008/layout/VerticalCurvedList"/>
    <dgm:cxn modelId="{7D1740F8-1136-44EF-ACDF-F12E271201D1}" srcId="{DEE3B5DC-7665-4651-81E3-CB60487B9511}" destId="{EEA7ADC1-4DC2-459F-B82A-50AECB658F65}" srcOrd="0" destOrd="0" parTransId="{5BF0B368-F9FC-4381-9E25-DB13909D1A40}" sibTransId="{6C1325FC-CCDA-451A-B435-5A7C0F76A70D}"/>
    <dgm:cxn modelId="{CB86E1C7-8C1C-4557-9D20-69A4E1254680}" type="presOf" srcId="{DEE3B5DC-7665-4651-81E3-CB60487B9511}" destId="{9A5AC804-63F6-4630-9834-4DDD77DDF3C0}" srcOrd="0" destOrd="0" presId="urn:microsoft.com/office/officeart/2008/layout/VerticalCurvedList"/>
    <dgm:cxn modelId="{3B3A9FA5-FB08-4060-9713-3EC7AEF94F15}" srcId="{DEE3B5DC-7665-4651-81E3-CB60487B9511}" destId="{F2B43D45-7CAF-4EDB-BBED-00A87897E267}" srcOrd="1" destOrd="0" parTransId="{AA9FDFFA-5B26-46F2-85A2-93AD73CA84F0}" sibTransId="{5D75FF23-F528-4C1B-857B-0FF7321BD020}"/>
    <dgm:cxn modelId="{C19CB8A5-B52F-4CB4-80E0-AB963CB50E04}" srcId="{DEE3B5DC-7665-4651-81E3-CB60487B9511}" destId="{138F8BFB-AADA-46F2-9072-8584EE9CC12F}" srcOrd="2" destOrd="0" parTransId="{F4D470D3-43B1-4A76-AB22-EF95C9073325}" sibTransId="{DBEF7A44-DE6B-4E26-9409-9C527C771CEE}"/>
    <dgm:cxn modelId="{DCFDC678-53A3-405F-A568-F31C694D34C5}" type="presParOf" srcId="{9A5AC804-63F6-4630-9834-4DDD77DDF3C0}" destId="{3D07D87E-CAEC-46A3-8E09-AF29FFD2012C}" srcOrd="0" destOrd="0" presId="urn:microsoft.com/office/officeart/2008/layout/VerticalCurvedList"/>
    <dgm:cxn modelId="{22A05515-6D62-44BE-A181-416DB7A87D95}" type="presParOf" srcId="{3D07D87E-CAEC-46A3-8E09-AF29FFD2012C}" destId="{2CAA829E-B8D4-48F7-97FC-65A492C6234F}" srcOrd="0" destOrd="0" presId="urn:microsoft.com/office/officeart/2008/layout/VerticalCurvedList"/>
    <dgm:cxn modelId="{159DCC01-3D81-40D4-830A-3B34FAB45B23}" type="presParOf" srcId="{2CAA829E-B8D4-48F7-97FC-65A492C6234F}" destId="{67833DD1-BB8C-40CD-A02D-8451B6427919}" srcOrd="0" destOrd="0" presId="urn:microsoft.com/office/officeart/2008/layout/VerticalCurvedList"/>
    <dgm:cxn modelId="{7CFBCE9C-9DAF-4460-8C38-10D5CB43DD77}" type="presParOf" srcId="{2CAA829E-B8D4-48F7-97FC-65A492C6234F}" destId="{2ABB83D4-B1C5-40DA-B6C7-AC93EAD7D293}" srcOrd="1" destOrd="0" presId="urn:microsoft.com/office/officeart/2008/layout/VerticalCurvedList"/>
    <dgm:cxn modelId="{09F048C3-0C01-4BDC-95A0-74E03E4A6B3C}" type="presParOf" srcId="{2CAA829E-B8D4-48F7-97FC-65A492C6234F}" destId="{20332FAF-CBDF-42C6-AEE3-4F5B40589A05}" srcOrd="2" destOrd="0" presId="urn:microsoft.com/office/officeart/2008/layout/VerticalCurvedList"/>
    <dgm:cxn modelId="{8D044D2A-CA14-496B-885A-58B839BA4B57}" type="presParOf" srcId="{2CAA829E-B8D4-48F7-97FC-65A492C6234F}" destId="{26226C4C-923D-4A73-8B39-10B595D3C8B6}" srcOrd="3" destOrd="0" presId="urn:microsoft.com/office/officeart/2008/layout/VerticalCurvedList"/>
    <dgm:cxn modelId="{6051C856-E181-4AEB-BA3D-C61613FDFD53}" type="presParOf" srcId="{3D07D87E-CAEC-46A3-8E09-AF29FFD2012C}" destId="{6AAD78DF-AD84-4C9B-93A6-59FF796194D6}" srcOrd="1" destOrd="0" presId="urn:microsoft.com/office/officeart/2008/layout/VerticalCurvedList"/>
    <dgm:cxn modelId="{BFAE7216-E2E0-4B73-A587-C1B8CB1CD5E0}" type="presParOf" srcId="{3D07D87E-CAEC-46A3-8E09-AF29FFD2012C}" destId="{4934432B-CBB3-4AA7-92FC-43ABFB84E117}" srcOrd="2" destOrd="0" presId="urn:microsoft.com/office/officeart/2008/layout/VerticalCurvedList"/>
    <dgm:cxn modelId="{9002A545-4965-48C6-95D0-8B76B72A2EC1}" type="presParOf" srcId="{4934432B-CBB3-4AA7-92FC-43ABFB84E117}" destId="{10AB1CF8-8C04-4C7B-A758-1D6A1008E1C5}" srcOrd="0" destOrd="0" presId="urn:microsoft.com/office/officeart/2008/layout/VerticalCurvedList"/>
    <dgm:cxn modelId="{024934E7-624A-4DBE-AE3D-E34C17B3F89E}" type="presParOf" srcId="{3D07D87E-CAEC-46A3-8E09-AF29FFD2012C}" destId="{1E3722AA-9861-4637-B3A1-EB10DEBEE965}" srcOrd="3" destOrd="0" presId="urn:microsoft.com/office/officeart/2008/layout/VerticalCurvedList"/>
    <dgm:cxn modelId="{791E7520-D8AB-4695-94F1-9B0642CB3863}" type="presParOf" srcId="{3D07D87E-CAEC-46A3-8E09-AF29FFD2012C}" destId="{B527965F-FFDE-437D-B77A-1F97708CA11F}" srcOrd="4" destOrd="0" presId="urn:microsoft.com/office/officeart/2008/layout/VerticalCurvedList"/>
    <dgm:cxn modelId="{248A59CD-E90B-439E-BB1A-6B920A50829A}" type="presParOf" srcId="{B527965F-FFDE-437D-B77A-1F97708CA11F}" destId="{FA79EDC8-01B2-45AA-A0EA-8452D0A0E725}" srcOrd="0" destOrd="0" presId="urn:microsoft.com/office/officeart/2008/layout/VerticalCurvedList"/>
    <dgm:cxn modelId="{70249B93-BCB5-4E4E-A686-9B837396052B}" type="presParOf" srcId="{3D07D87E-CAEC-46A3-8E09-AF29FFD2012C}" destId="{773416DD-3508-49A5-8B34-F1301EFF9E0F}" srcOrd="5" destOrd="0" presId="urn:microsoft.com/office/officeart/2008/layout/VerticalCurvedList"/>
    <dgm:cxn modelId="{68D4E7FC-D927-4B03-B074-411EAEC6BA11}" type="presParOf" srcId="{3D07D87E-CAEC-46A3-8E09-AF29FFD2012C}" destId="{4A2A5836-DB4E-4FA1-9ABF-5FF5E3CA3F58}" srcOrd="6" destOrd="0" presId="urn:microsoft.com/office/officeart/2008/layout/VerticalCurvedList"/>
    <dgm:cxn modelId="{3561C8D2-5A84-40CA-BF07-7929C67BA254}" type="presParOf" srcId="{4A2A5836-DB4E-4FA1-9ABF-5FF5E3CA3F58}" destId="{972F7982-0098-462F-A53B-D5C4B92B808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E3B5DC-7665-4651-81E3-CB60487B951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EEA7ADC1-4DC2-459F-B82A-50AECB658F65}">
      <dgm:prSet phldrT="[Texto]" custT="1"/>
      <dgm:spPr/>
      <dgm:t>
        <a:bodyPr/>
        <a:lstStyle/>
        <a:p>
          <a:r>
            <a:rPr lang="es-ES" sz="1700" b="1" dirty="0"/>
            <a:t>Recursos ambientales</a:t>
          </a:r>
          <a:endParaRPr lang="es-MX" sz="1700" dirty="0"/>
        </a:p>
      </dgm:t>
    </dgm:pt>
    <dgm:pt modelId="{5BF0B368-F9FC-4381-9E25-DB13909D1A40}" type="parTrans" cxnId="{7D1740F8-1136-44EF-ACDF-F12E271201D1}">
      <dgm:prSet/>
      <dgm:spPr/>
      <dgm:t>
        <a:bodyPr/>
        <a:lstStyle/>
        <a:p>
          <a:endParaRPr lang="es-MX"/>
        </a:p>
      </dgm:t>
    </dgm:pt>
    <dgm:pt modelId="{6C1325FC-CCDA-451A-B435-5A7C0F76A70D}" type="sibTrans" cxnId="{7D1740F8-1136-44EF-ACDF-F12E271201D1}">
      <dgm:prSet/>
      <dgm:spPr/>
      <dgm:t>
        <a:bodyPr/>
        <a:lstStyle/>
        <a:p>
          <a:endParaRPr lang="es-MX"/>
        </a:p>
      </dgm:t>
    </dgm:pt>
    <dgm:pt modelId="{F2B43D45-7CAF-4EDB-BBED-00A87897E267}">
      <dgm:prSet phldrT="[Texto]" custT="1"/>
      <dgm:spPr/>
      <dgm:t>
        <a:bodyPr/>
        <a:lstStyle/>
        <a:p>
          <a:r>
            <a:rPr lang="es-ES" sz="1700" b="1" dirty="0"/>
            <a:t>Recursos </a:t>
          </a:r>
          <a:r>
            <a:rPr lang="es-ES" sz="1700" b="1" dirty="0" err="1"/>
            <a:t>paisajísticos</a:t>
          </a:r>
          <a:endParaRPr lang="es-MX" sz="1700" dirty="0"/>
        </a:p>
      </dgm:t>
    </dgm:pt>
    <dgm:pt modelId="{AA9FDFFA-5B26-46F2-85A2-93AD73CA84F0}" type="parTrans" cxnId="{3B3A9FA5-FB08-4060-9713-3EC7AEF94F15}">
      <dgm:prSet/>
      <dgm:spPr/>
      <dgm:t>
        <a:bodyPr/>
        <a:lstStyle/>
        <a:p>
          <a:endParaRPr lang="es-MX"/>
        </a:p>
      </dgm:t>
    </dgm:pt>
    <dgm:pt modelId="{5D75FF23-F528-4C1B-857B-0FF7321BD020}" type="sibTrans" cxnId="{3B3A9FA5-FB08-4060-9713-3EC7AEF94F15}">
      <dgm:prSet/>
      <dgm:spPr/>
      <dgm:t>
        <a:bodyPr/>
        <a:lstStyle/>
        <a:p>
          <a:endParaRPr lang="es-MX"/>
        </a:p>
      </dgm:t>
    </dgm:pt>
    <dgm:pt modelId="{138F8BFB-AADA-46F2-9072-8584EE9CC12F}">
      <dgm:prSet phldrT="[Texto]" custT="1"/>
      <dgm:spPr/>
      <dgm:t>
        <a:bodyPr/>
        <a:lstStyle/>
        <a:p>
          <a:r>
            <a:rPr lang="es-ES" sz="1700" b="1" dirty="0"/>
            <a:t>Recursos </a:t>
          </a:r>
          <a:r>
            <a:rPr lang="es-ES" sz="1700" b="1" dirty="0" err="1"/>
            <a:t>etnológico-antropológicos</a:t>
          </a:r>
          <a:endParaRPr lang="es-MX" sz="1700" dirty="0"/>
        </a:p>
      </dgm:t>
    </dgm:pt>
    <dgm:pt modelId="{F4D470D3-43B1-4A76-AB22-EF95C9073325}" type="parTrans" cxnId="{C19CB8A5-B52F-4CB4-80E0-AB963CB50E04}">
      <dgm:prSet/>
      <dgm:spPr/>
      <dgm:t>
        <a:bodyPr/>
        <a:lstStyle/>
        <a:p>
          <a:endParaRPr lang="es-MX"/>
        </a:p>
      </dgm:t>
    </dgm:pt>
    <dgm:pt modelId="{DBEF7A44-DE6B-4E26-9409-9C527C771CEE}" type="sibTrans" cxnId="{C19CB8A5-B52F-4CB4-80E0-AB963CB50E04}">
      <dgm:prSet/>
      <dgm:spPr/>
      <dgm:t>
        <a:bodyPr/>
        <a:lstStyle/>
        <a:p>
          <a:endParaRPr lang="es-MX"/>
        </a:p>
      </dgm:t>
    </dgm:pt>
    <dgm:pt modelId="{BA048533-4985-4DCA-A42F-47CB26BEED31}">
      <dgm:prSet phldrT="[Texto]" custT="1"/>
      <dgm:spPr/>
      <dgm:t>
        <a:bodyPr/>
        <a:lstStyle/>
        <a:p>
          <a:r>
            <a:rPr lang="es-ES" sz="1700" b="1" dirty="0"/>
            <a:t>Recursos </a:t>
          </a:r>
        </a:p>
        <a:p>
          <a:r>
            <a:rPr lang="es-ES" sz="1700" b="1" dirty="0"/>
            <a:t>institucionales</a:t>
          </a:r>
          <a:endParaRPr lang="es-MX" sz="1700" dirty="0"/>
        </a:p>
      </dgm:t>
    </dgm:pt>
    <dgm:pt modelId="{88BCD11B-C6B9-4072-A392-6DA6CC2C46DA}" type="parTrans" cxnId="{8EF85143-E27B-446D-8EF2-34AD774949B1}">
      <dgm:prSet/>
      <dgm:spPr/>
      <dgm:t>
        <a:bodyPr/>
        <a:lstStyle/>
        <a:p>
          <a:endParaRPr lang="es-MX"/>
        </a:p>
      </dgm:t>
    </dgm:pt>
    <dgm:pt modelId="{A0F7B8D0-FFD9-4F4B-AEA5-656472F6CB56}" type="sibTrans" cxnId="{8EF85143-E27B-446D-8EF2-34AD774949B1}">
      <dgm:prSet/>
      <dgm:spPr/>
      <dgm:t>
        <a:bodyPr/>
        <a:lstStyle/>
        <a:p>
          <a:endParaRPr lang="es-MX"/>
        </a:p>
      </dgm:t>
    </dgm:pt>
    <dgm:pt modelId="{9A5AC804-63F6-4630-9834-4DDD77DDF3C0}" type="pres">
      <dgm:prSet presAssocID="{DEE3B5DC-7665-4651-81E3-CB60487B951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3D07D87E-CAEC-46A3-8E09-AF29FFD2012C}" type="pres">
      <dgm:prSet presAssocID="{DEE3B5DC-7665-4651-81E3-CB60487B9511}" presName="Name1" presStyleCnt="0"/>
      <dgm:spPr/>
    </dgm:pt>
    <dgm:pt modelId="{2CAA829E-B8D4-48F7-97FC-65A492C6234F}" type="pres">
      <dgm:prSet presAssocID="{DEE3B5DC-7665-4651-81E3-CB60487B9511}" presName="cycle" presStyleCnt="0"/>
      <dgm:spPr/>
    </dgm:pt>
    <dgm:pt modelId="{67833DD1-BB8C-40CD-A02D-8451B6427919}" type="pres">
      <dgm:prSet presAssocID="{DEE3B5DC-7665-4651-81E3-CB60487B9511}" presName="srcNode" presStyleLbl="node1" presStyleIdx="0" presStyleCnt="4"/>
      <dgm:spPr/>
    </dgm:pt>
    <dgm:pt modelId="{2ABB83D4-B1C5-40DA-B6C7-AC93EAD7D293}" type="pres">
      <dgm:prSet presAssocID="{DEE3B5DC-7665-4651-81E3-CB60487B9511}" presName="conn" presStyleLbl="parChTrans1D2" presStyleIdx="0" presStyleCnt="1"/>
      <dgm:spPr/>
      <dgm:t>
        <a:bodyPr/>
        <a:lstStyle/>
        <a:p>
          <a:endParaRPr lang="es-ES"/>
        </a:p>
      </dgm:t>
    </dgm:pt>
    <dgm:pt modelId="{20332FAF-CBDF-42C6-AEE3-4F5B40589A05}" type="pres">
      <dgm:prSet presAssocID="{DEE3B5DC-7665-4651-81E3-CB60487B9511}" presName="extraNode" presStyleLbl="node1" presStyleIdx="0" presStyleCnt="4"/>
      <dgm:spPr/>
    </dgm:pt>
    <dgm:pt modelId="{26226C4C-923D-4A73-8B39-10B595D3C8B6}" type="pres">
      <dgm:prSet presAssocID="{DEE3B5DC-7665-4651-81E3-CB60487B9511}" presName="dstNode" presStyleLbl="node1" presStyleIdx="0" presStyleCnt="4"/>
      <dgm:spPr/>
    </dgm:pt>
    <dgm:pt modelId="{6AAD78DF-AD84-4C9B-93A6-59FF796194D6}" type="pres">
      <dgm:prSet presAssocID="{EEA7ADC1-4DC2-459F-B82A-50AECB658F65}" presName="text_1" presStyleLbl="node1" presStyleIdx="0" presStyleCnt="4" custScaleX="46879" custLinFactNeighborX="-25887" custLinFactNeighborY="-313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34432B-CBB3-4AA7-92FC-43ABFB84E117}" type="pres">
      <dgm:prSet presAssocID="{EEA7ADC1-4DC2-459F-B82A-50AECB658F65}" presName="accent_1" presStyleCnt="0"/>
      <dgm:spPr/>
    </dgm:pt>
    <dgm:pt modelId="{10AB1CF8-8C04-4C7B-A758-1D6A1008E1C5}" type="pres">
      <dgm:prSet presAssocID="{EEA7ADC1-4DC2-459F-B82A-50AECB658F65}" presName="accentRepeatNode" presStyleLbl="solidFgAcc1" presStyleIdx="0" presStyleCnt="4"/>
      <dgm:spPr>
        <a:blipFill rotWithShape="0">
          <a:blip xmlns:r="http://schemas.openxmlformats.org/officeDocument/2006/relationships" r:embed="rId1"/>
          <a:srcRect/>
          <a:stretch>
            <a:fillRect l="-26000" r="-26000"/>
          </a:stretch>
        </a:blipFill>
      </dgm:spPr>
    </dgm:pt>
    <dgm:pt modelId="{1E3722AA-9861-4637-B3A1-EB10DEBEE965}" type="pres">
      <dgm:prSet presAssocID="{F2B43D45-7CAF-4EDB-BBED-00A87897E267}" presName="text_2" presStyleLbl="node1" presStyleIdx="1" presStyleCnt="4" custScaleX="45861" custLinFactNeighborX="-26202" custLinFactNeighborY="-10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27965F-FFDE-437D-B77A-1F97708CA11F}" type="pres">
      <dgm:prSet presAssocID="{F2B43D45-7CAF-4EDB-BBED-00A87897E267}" presName="accent_2" presStyleCnt="0"/>
      <dgm:spPr/>
    </dgm:pt>
    <dgm:pt modelId="{FA79EDC8-01B2-45AA-A0EA-8452D0A0E725}" type="pres">
      <dgm:prSet presAssocID="{F2B43D45-7CAF-4EDB-BBED-00A87897E267}" presName="accentRepeatNode" presStyleLbl="solidFgAcc1" presStyleIdx="1" presStyleCnt="4"/>
      <dgm:spPr>
        <a:blipFill rotWithShape="0">
          <a:blip xmlns:r="http://schemas.openxmlformats.org/officeDocument/2006/relationships" r:embed="rId2"/>
          <a:srcRect/>
          <a:stretch>
            <a:fillRect l="-17000" r="-17000"/>
          </a:stretch>
        </a:blipFill>
      </dgm:spPr>
    </dgm:pt>
    <dgm:pt modelId="{773416DD-3508-49A5-8B34-F1301EFF9E0F}" type="pres">
      <dgm:prSet presAssocID="{138F8BFB-AADA-46F2-9072-8584EE9CC12F}" presName="text_3" presStyleLbl="node1" presStyleIdx="2" presStyleCnt="4" custScaleX="53226" custLinFactNeighborX="-24360" custLinFactNeighborY="313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2A5836-DB4E-4FA1-9ABF-5FF5E3CA3F58}" type="pres">
      <dgm:prSet presAssocID="{138F8BFB-AADA-46F2-9072-8584EE9CC12F}" presName="accent_3" presStyleCnt="0"/>
      <dgm:spPr/>
    </dgm:pt>
    <dgm:pt modelId="{972F7982-0098-462F-A53B-D5C4B92B8086}" type="pres">
      <dgm:prSet presAssocID="{138F8BFB-AADA-46F2-9072-8584EE9CC12F}" presName="accentRepeatNode" presStyleLbl="solidFgAcc1" presStyleIdx="2" presStyleCnt="4"/>
      <dgm:spPr>
        <a:blipFill rotWithShape="0">
          <a:blip xmlns:r="http://schemas.openxmlformats.org/officeDocument/2006/relationships" r:embed="rId3"/>
          <a:srcRect/>
          <a:stretch>
            <a:fillRect l="-25000" r="-25000"/>
          </a:stretch>
        </a:blipFill>
      </dgm:spPr>
    </dgm:pt>
    <dgm:pt modelId="{235CAD47-6BD1-4040-8682-155DD96287A8}" type="pres">
      <dgm:prSet presAssocID="{BA048533-4985-4DCA-A42F-47CB26BEED31}" presName="text_4" presStyleLbl="node1" presStyleIdx="3" presStyleCnt="4" custScaleX="42150" custLinFactNeighborX="-28910" custLinFactNeighborY="52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374DB5-5FDD-4077-9079-7F902FFC145B}" type="pres">
      <dgm:prSet presAssocID="{BA048533-4985-4DCA-A42F-47CB26BEED31}" presName="accent_4" presStyleCnt="0"/>
      <dgm:spPr/>
    </dgm:pt>
    <dgm:pt modelId="{9FC6540F-B070-472D-B170-6568483FBF61}" type="pres">
      <dgm:prSet presAssocID="{BA048533-4985-4DCA-A42F-47CB26BEED31}" presName="accentRepeatNode" presStyleLbl="solidFgAcc1" presStyleIdx="3" presStyleCnt="4"/>
      <dgm:spPr>
        <a:blipFill rotWithShape="0">
          <a:blip xmlns:r="http://schemas.openxmlformats.org/officeDocument/2006/relationships" r:embed="rId4"/>
          <a:srcRect/>
          <a:stretch>
            <a:fillRect l="-17000" r="-17000"/>
          </a:stretch>
        </a:blipFill>
      </dgm:spPr>
    </dgm:pt>
  </dgm:ptLst>
  <dgm:cxnLst>
    <dgm:cxn modelId="{4383EADE-172A-4A69-AA08-54FF14BBA345}" type="presOf" srcId="{EEA7ADC1-4DC2-459F-B82A-50AECB658F65}" destId="{6AAD78DF-AD84-4C9B-93A6-59FF796194D6}" srcOrd="0" destOrd="0" presId="urn:microsoft.com/office/officeart/2008/layout/VerticalCurvedList"/>
    <dgm:cxn modelId="{5AA74135-608C-406F-9818-62B7C31FD2C9}" type="presOf" srcId="{BA048533-4985-4DCA-A42F-47CB26BEED31}" destId="{235CAD47-6BD1-4040-8682-155DD96287A8}" srcOrd="0" destOrd="0" presId="urn:microsoft.com/office/officeart/2008/layout/VerticalCurvedList"/>
    <dgm:cxn modelId="{9F2D0900-0020-47C7-A647-8F592E418728}" type="presOf" srcId="{138F8BFB-AADA-46F2-9072-8584EE9CC12F}" destId="{773416DD-3508-49A5-8B34-F1301EFF9E0F}" srcOrd="0" destOrd="0" presId="urn:microsoft.com/office/officeart/2008/layout/VerticalCurvedList"/>
    <dgm:cxn modelId="{E6E2578B-5EBF-48AB-9DD5-2F6E897EB3FC}" type="presOf" srcId="{F2B43D45-7CAF-4EDB-BBED-00A87897E267}" destId="{1E3722AA-9861-4637-B3A1-EB10DEBEE965}" srcOrd="0" destOrd="0" presId="urn:microsoft.com/office/officeart/2008/layout/VerticalCurvedList"/>
    <dgm:cxn modelId="{8EF85143-E27B-446D-8EF2-34AD774949B1}" srcId="{DEE3B5DC-7665-4651-81E3-CB60487B9511}" destId="{BA048533-4985-4DCA-A42F-47CB26BEED31}" srcOrd="3" destOrd="0" parTransId="{88BCD11B-C6B9-4072-A392-6DA6CC2C46DA}" sibTransId="{A0F7B8D0-FFD9-4F4B-AEA5-656472F6CB56}"/>
    <dgm:cxn modelId="{DD009B81-5007-4FD6-913F-DB5D4C3CDD41}" type="presOf" srcId="{6C1325FC-CCDA-451A-B435-5A7C0F76A70D}" destId="{2ABB83D4-B1C5-40DA-B6C7-AC93EAD7D293}" srcOrd="0" destOrd="0" presId="urn:microsoft.com/office/officeart/2008/layout/VerticalCurvedList"/>
    <dgm:cxn modelId="{7D1740F8-1136-44EF-ACDF-F12E271201D1}" srcId="{DEE3B5DC-7665-4651-81E3-CB60487B9511}" destId="{EEA7ADC1-4DC2-459F-B82A-50AECB658F65}" srcOrd="0" destOrd="0" parTransId="{5BF0B368-F9FC-4381-9E25-DB13909D1A40}" sibTransId="{6C1325FC-CCDA-451A-B435-5A7C0F76A70D}"/>
    <dgm:cxn modelId="{CB86E1C7-8C1C-4557-9D20-69A4E1254680}" type="presOf" srcId="{DEE3B5DC-7665-4651-81E3-CB60487B9511}" destId="{9A5AC804-63F6-4630-9834-4DDD77DDF3C0}" srcOrd="0" destOrd="0" presId="urn:microsoft.com/office/officeart/2008/layout/VerticalCurvedList"/>
    <dgm:cxn modelId="{3B3A9FA5-FB08-4060-9713-3EC7AEF94F15}" srcId="{DEE3B5DC-7665-4651-81E3-CB60487B9511}" destId="{F2B43D45-7CAF-4EDB-BBED-00A87897E267}" srcOrd="1" destOrd="0" parTransId="{AA9FDFFA-5B26-46F2-85A2-93AD73CA84F0}" sibTransId="{5D75FF23-F528-4C1B-857B-0FF7321BD020}"/>
    <dgm:cxn modelId="{C19CB8A5-B52F-4CB4-80E0-AB963CB50E04}" srcId="{DEE3B5DC-7665-4651-81E3-CB60487B9511}" destId="{138F8BFB-AADA-46F2-9072-8584EE9CC12F}" srcOrd="2" destOrd="0" parTransId="{F4D470D3-43B1-4A76-AB22-EF95C9073325}" sibTransId="{DBEF7A44-DE6B-4E26-9409-9C527C771CEE}"/>
    <dgm:cxn modelId="{DCFDC678-53A3-405F-A568-F31C694D34C5}" type="presParOf" srcId="{9A5AC804-63F6-4630-9834-4DDD77DDF3C0}" destId="{3D07D87E-CAEC-46A3-8E09-AF29FFD2012C}" srcOrd="0" destOrd="0" presId="urn:microsoft.com/office/officeart/2008/layout/VerticalCurvedList"/>
    <dgm:cxn modelId="{22A05515-6D62-44BE-A181-416DB7A87D95}" type="presParOf" srcId="{3D07D87E-CAEC-46A3-8E09-AF29FFD2012C}" destId="{2CAA829E-B8D4-48F7-97FC-65A492C6234F}" srcOrd="0" destOrd="0" presId="urn:microsoft.com/office/officeart/2008/layout/VerticalCurvedList"/>
    <dgm:cxn modelId="{159DCC01-3D81-40D4-830A-3B34FAB45B23}" type="presParOf" srcId="{2CAA829E-B8D4-48F7-97FC-65A492C6234F}" destId="{67833DD1-BB8C-40CD-A02D-8451B6427919}" srcOrd="0" destOrd="0" presId="urn:microsoft.com/office/officeart/2008/layout/VerticalCurvedList"/>
    <dgm:cxn modelId="{7CFBCE9C-9DAF-4460-8C38-10D5CB43DD77}" type="presParOf" srcId="{2CAA829E-B8D4-48F7-97FC-65A492C6234F}" destId="{2ABB83D4-B1C5-40DA-B6C7-AC93EAD7D293}" srcOrd="1" destOrd="0" presId="urn:microsoft.com/office/officeart/2008/layout/VerticalCurvedList"/>
    <dgm:cxn modelId="{09F048C3-0C01-4BDC-95A0-74E03E4A6B3C}" type="presParOf" srcId="{2CAA829E-B8D4-48F7-97FC-65A492C6234F}" destId="{20332FAF-CBDF-42C6-AEE3-4F5B40589A05}" srcOrd="2" destOrd="0" presId="urn:microsoft.com/office/officeart/2008/layout/VerticalCurvedList"/>
    <dgm:cxn modelId="{8D044D2A-CA14-496B-885A-58B839BA4B57}" type="presParOf" srcId="{2CAA829E-B8D4-48F7-97FC-65A492C6234F}" destId="{26226C4C-923D-4A73-8B39-10B595D3C8B6}" srcOrd="3" destOrd="0" presId="urn:microsoft.com/office/officeart/2008/layout/VerticalCurvedList"/>
    <dgm:cxn modelId="{6051C856-E181-4AEB-BA3D-C61613FDFD53}" type="presParOf" srcId="{3D07D87E-CAEC-46A3-8E09-AF29FFD2012C}" destId="{6AAD78DF-AD84-4C9B-93A6-59FF796194D6}" srcOrd="1" destOrd="0" presId="urn:microsoft.com/office/officeart/2008/layout/VerticalCurvedList"/>
    <dgm:cxn modelId="{BFAE7216-E2E0-4B73-A587-C1B8CB1CD5E0}" type="presParOf" srcId="{3D07D87E-CAEC-46A3-8E09-AF29FFD2012C}" destId="{4934432B-CBB3-4AA7-92FC-43ABFB84E117}" srcOrd="2" destOrd="0" presId="urn:microsoft.com/office/officeart/2008/layout/VerticalCurvedList"/>
    <dgm:cxn modelId="{9002A545-4965-48C6-95D0-8B76B72A2EC1}" type="presParOf" srcId="{4934432B-CBB3-4AA7-92FC-43ABFB84E117}" destId="{10AB1CF8-8C04-4C7B-A758-1D6A1008E1C5}" srcOrd="0" destOrd="0" presId="urn:microsoft.com/office/officeart/2008/layout/VerticalCurvedList"/>
    <dgm:cxn modelId="{024934E7-624A-4DBE-AE3D-E34C17B3F89E}" type="presParOf" srcId="{3D07D87E-CAEC-46A3-8E09-AF29FFD2012C}" destId="{1E3722AA-9861-4637-B3A1-EB10DEBEE965}" srcOrd="3" destOrd="0" presId="urn:microsoft.com/office/officeart/2008/layout/VerticalCurvedList"/>
    <dgm:cxn modelId="{791E7520-D8AB-4695-94F1-9B0642CB3863}" type="presParOf" srcId="{3D07D87E-CAEC-46A3-8E09-AF29FFD2012C}" destId="{B527965F-FFDE-437D-B77A-1F97708CA11F}" srcOrd="4" destOrd="0" presId="urn:microsoft.com/office/officeart/2008/layout/VerticalCurvedList"/>
    <dgm:cxn modelId="{248A59CD-E90B-439E-BB1A-6B920A50829A}" type="presParOf" srcId="{B527965F-FFDE-437D-B77A-1F97708CA11F}" destId="{FA79EDC8-01B2-45AA-A0EA-8452D0A0E725}" srcOrd="0" destOrd="0" presId="urn:microsoft.com/office/officeart/2008/layout/VerticalCurvedList"/>
    <dgm:cxn modelId="{70249B93-BCB5-4E4E-A686-9B837396052B}" type="presParOf" srcId="{3D07D87E-CAEC-46A3-8E09-AF29FFD2012C}" destId="{773416DD-3508-49A5-8B34-F1301EFF9E0F}" srcOrd="5" destOrd="0" presId="urn:microsoft.com/office/officeart/2008/layout/VerticalCurvedList"/>
    <dgm:cxn modelId="{68D4E7FC-D927-4B03-B074-411EAEC6BA11}" type="presParOf" srcId="{3D07D87E-CAEC-46A3-8E09-AF29FFD2012C}" destId="{4A2A5836-DB4E-4FA1-9ABF-5FF5E3CA3F58}" srcOrd="6" destOrd="0" presId="urn:microsoft.com/office/officeart/2008/layout/VerticalCurvedList"/>
    <dgm:cxn modelId="{3561C8D2-5A84-40CA-BF07-7929C67BA254}" type="presParOf" srcId="{4A2A5836-DB4E-4FA1-9ABF-5FF5E3CA3F58}" destId="{972F7982-0098-462F-A53B-D5C4B92B8086}" srcOrd="0" destOrd="0" presId="urn:microsoft.com/office/officeart/2008/layout/VerticalCurvedList"/>
    <dgm:cxn modelId="{F37A3CA2-EA49-489B-AE66-ED153A058F53}" type="presParOf" srcId="{3D07D87E-CAEC-46A3-8E09-AF29FFD2012C}" destId="{235CAD47-6BD1-4040-8682-155DD96287A8}" srcOrd="7" destOrd="0" presId="urn:microsoft.com/office/officeart/2008/layout/VerticalCurvedList"/>
    <dgm:cxn modelId="{39B3D6DB-FD47-4303-A919-976AF50F1AEC}" type="presParOf" srcId="{3D07D87E-CAEC-46A3-8E09-AF29FFD2012C}" destId="{47374DB5-5FDD-4077-9079-7F902FFC145B}" srcOrd="8" destOrd="0" presId="urn:microsoft.com/office/officeart/2008/layout/VerticalCurvedList"/>
    <dgm:cxn modelId="{8FA5B690-2184-4B2A-965F-460180E0BDE8}" type="presParOf" srcId="{47374DB5-5FDD-4077-9079-7F902FFC145B}" destId="{9FC6540F-B070-472D-B170-6568483FBF6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4A72374-FA12-49FE-AF15-33FF1BE86518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B09D6E3-13D6-4446-96AE-024D39D93C74}">
      <dgm:prSet phldrT="[Texto]"/>
      <dgm:spPr/>
      <dgm:t>
        <a:bodyPr/>
        <a:lstStyle/>
        <a:p>
          <a:r>
            <a:rPr lang="es-ES" dirty="0"/>
            <a:t>La </a:t>
          </a:r>
          <a:r>
            <a:rPr lang="es-ES" dirty="0" err="1"/>
            <a:t>finananciación</a:t>
          </a:r>
          <a:r>
            <a:rPr lang="es-ES" dirty="0"/>
            <a:t> de las actuaciones prioritarias o          </a:t>
          </a:r>
          <a:r>
            <a:rPr lang="es-ES" i="1" dirty="0"/>
            <a:t>“ </a:t>
          </a:r>
          <a:r>
            <a:rPr lang="es-ES" i="1" dirty="0" err="1"/>
            <a:t>nware</a:t>
          </a:r>
          <a:r>
            <a:rPr lang="es-ES" i="1" dirty="0"/>
            <a:t>” </a:t>
          </a:r>
          <a:endParaRPr lang="es-MX" dirty="0"/>
        </a:p>
      </dgm:t>
    </dgm:pt>
    <dgm:pt modelId="{13278AB6-A65D-4D18-88B0-62F681818B7A}" type="parTrans" cxnId="{AEA13D2F-1570-4894-886B-E8D40D5779A2}">
      <dgm:prSet/>
      <dgm:spPr/>
      <dgm:t>
        <a:bodyPr/>
        <a:lstStyle/>
        <a:p>
          <a:endParaRPr lang="es-MX"/>
        </a:p>
      </dgm:t>
    </dgm:pt>
    <dgm:pt modelId="{4B522455-23CF-4705-9233-7F2B75CE991B}" type="sibTrans" cxnId="{AEA13D2F-1570-4894-886B-E8D40D5779A2}">
      <dgm:prSet/>
      <dgm:spPr/>
      <dgm:t>
        <a:bodyPr/>
        <a:lstStyle/>
        <a:p>
          <a:endParaRPr lang="es-MX"/>
        </a:p>
      </dgm:t>
    </dgm:pt>
    <dgm:pt modelId="{53F73F3D-1BA3-4C01-83E0-0C7C437DBFBF}">
      <dgm:prSet phldrT="[Texto]"/>
      <dgm:spPr/>
      <dgm:t>
        <a:bodyPr/>
        <a:lstStyle/>
        <a:p>
          <a:r>
            <a:rPr lang="es-ES" dirty="0"/>
            <a:t>La </a:t>
          </a:r>
          <a:r>
            <a:rPr lang="es-ES" dirty="0" err="1"/>
            <a:t>preservación</a:t>
          </a:r>
          <a:r>
            <a:rPr lang="es-ES" dirty="0"/>
            <a:t> del entorno ambiental o </a:t>
          </a:r>
          <a:r>
            <a:rPr lang="es-ES" i="1" dirty="0"/>
            <a:t>“</a:t>
          </a:r>
          <a:r>
            <a:rPr lang="es-ES" i="1" dirty="0" err="1"/>
            <a:t>ecoware</a:t>
          </a:r>
          <a:r>
            <a:rPr lang="es-ES" i="1" dirty="0"/>
            <a:t>” </a:t>
          </a:r>
          <a:endParaRPr lang="es-MX" dirty="0"/>
        </a:p>
      </dgm:t>
    </dgm:pt>
    <dgm:pt modelId="{A6685872-7A41-4BEC-80BE-CD1080DB00B8}" type="parTrans" cxnId="{CE09409F-0F82-494D-A64B-78FD5E7787C4}">
      <dgm:prSet/>
      <dgm:spPr/>
      <dgm:t>
        <a:bodyPr/>
        <a:lstStyle/>
        <a:p>
          <a:endParaRPr lang="es-MX"/>
        </a:p>
      </dgm:t>
    </dgm:pt>
    <dgm:pt modelId="{3C935D84-CEFE-453C-ABD3-393565F9748B}" type="sibTrans" cxnId="{CE09409F-0F82-494D-A64B-78FD5E7787C4}">
      <dgm:prSet/>
      <dgm:spPr/>
      <dgm:t>
        <a:bodyPr/>
        <a:lstStyle/>
        <a:p>
          <a:endParaRPr lang="es-MX"/>
        </a:p>
      </dgm:t>
    </dgm:pt>
    <dgm:pt modelId="{05E30257-A0D4-4CD6-B701-08FB63394782}">
      <dgm:prSet phldrT="[Texto]"/>
      <dgm:spPr/>
      <dgm:t>
        <a:bodyPr/>
        <a:lstStyle/>
        <a:p>
          <a:r>
            <a:rPr lang="es-ES" dirty="0"/>
            <a:t>Facilita el crecimiento sostenible (</a:t>
          </a:r>
          <a:r>
            <a:rPr lang="es-ES" dirty="0" err="1"/>
            <a:t>Díaz</a:t>
          </a:r>
          <a:r>
            <a:rPr lang="es-ES" dirty="0"/>
            <a:t> y  Ascoli, 2006: 20)</a:t>
          </a:r>
          <a:endParaRPr lang="es-MX" dirty="0"/>
        </a:p>
      </dgm:t>
    </dgm:pt>
    <dgm:pt modelId="{7AEE1C36-E83D-42C2-9C3B-EA2D9E647964}" type="parTrans" cxnId="{A5A77E1F-106C-4E55-AE7B-64507EA643D0}">
      <dgm:prSet/>
      <dgm:spPr/>
      <dgm:t>
        <a:bodyPr/>
        <a:lstStyle/>
        <a:p>
          <a:endParaRPr lang="es-MX"/>
        </a:p>
      </dgm:t>
    </dgm:pt>
    <dgm:pt modelId="{B00CEDF1-CDF6-4D1A-A576-A92A03C95BCD}" type="sibTrans" cxnId="{A5A77E1F-106C-4E55-AE7B-64507EA643D0}">
      <dgm:prSet/>
      <dgm:spPr/>
      <dgm:t>
        <a:bodyPr/>
        <a:lstStyle/>
        <a:p>
          <a:endParaRPr lang="es-MX"/>
        </a:p>
      </dgm:t>
    </dgm:pt>
    <dgm:pt modelId="{5E20DD63-F93D-490E-8649-E468F2E05206}">
      <dgm:prSet phldrT="[Texto]"/>
      <dgm:spPr/>
      <dgm:t>
        <a:bodyPr/>
        <a:lstStyle/>
        <a:p>
          <a:r>
            <a:rPr lang="es-ES" dirty="0"/>
            <a:t>Incluye los mecanismos de </a:t>
          </a:r>
          <a:r>
            <a:rPr lang="es-ES" dirty="0" err="1"/>
            <a:t>financiación</a:t>
          </a:r>
          <a:r>
            <a:rPr lang="es-ES" dirty="0"/>
            <a:t> del desarrollo, como parte de la eficacia del desarrollo competitivo. </a:t>
          </a:r>
          <a:endParaRPr lang="es-MX" dirty="0"/>
        </a:p>
      </dgm:t>
    </dgm:pt>
    <dgm:pt modelId="{022F93A0-56CD-4AD8-95F2-BE66CC21A4B7}" type="sibTrans" cxnId="{0410B670-BD82-4721-9295-597E7670E563}">
      <dgm:prSet/>
      <dgm:spPr/>
      <dgm:t>
        <a:bodyPr/>
        <a:lstStyle/>
        <a:p>
          <a:endParaRPr lang="es-MX"/>
        </a:p>
      </dgm:t>
    </dgm:pt>
    <dgm:pt modelId="{DB2FE621-0202-474E-AC47-6F21F6F4BAEE}" type="parTrans" cxnId="{0410B670-BD82-4721-9295-597E7670E563}">
      <dgm:prSet/>
      <dgm:spPr/>
      <dgm:t>
        <a:bodyPr/>
        <a:lstStyle/>
        <a:p>
          <a:endParaRPr lang="es-MX"/>
        </a:p>
      </dgm:t>
    </dgm:pt>
    <dgm:pt modelId="{A9FDFEA3-74A7-4D97-AE50-CB9ABA40063C}" type="pres">
      <dgm:prSet presAssocID="{24A72374-FA12-49FE-AF15-33FF1BE865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1D4C665-C78D-4194-9E1C-BDB67C62179F}" type="pres">
      <dgm:prSet presAssocID="{DB09D6E3-13D6-4446-96AE-024D39D93C74}" presName="linNode" presStyleCnt="0"/>
      <dgm:spPr/>
    </dgm:pt>
    <dgm:pt modelId="{D2937C71-F917-48D5-9195-DD3F8F58B896}" type="pres">
      <dgm:prSet presAssocID="{DB09D6E3-13D6-4446-96AE-024D39D93C74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533F36-B6D6-47C9-B719-70CEBA0235D4}" type="pres">
      <dgm:prSet presAssocID="{DB09D6E3-13D6-4446-96AE-024D39D93C74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C43E06-DFED-47C6-B7D4-7F9796E3BA32}" type="pres">
      <dgm:prSet presAssocID="{4B522455-23CF-4705-9233-7F2B75CE991B}" presName="sp" presStyleCnt="0"/>
      <dgm:spPr/>
    </dgm:pt>
    <dgm:pt modelId="{81DD421E-25CD-4719-8254-42E271B8B79F}" type="pres">
      <dgm:prSet presAssocID="{53F73F3D-1BA3-4C01-83E0-0C7C437DBFBF}" presName="linNode" presStyleCnt="0"/>
      <dgm:spPr/>
    </dgm:pt>
    <dgm:pt modelId="{F897B4A4-F7AC-44F7-A4DB-4919EAFE5C12}" type="pres">
      <dgm:prSet presAssocID="{53F73F3D-1BA3-4C01-83E0-0C7C437DBFBF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E4EF38-68DE-4A2D-AFC1-BC035986C560}" type="pres">
      <dgm:prSet presAssocID="{53F73F3D-1BA3-4C01-83E0-0C7C437DBFBF}" presName="descendantText" presStyleLbl="alignAccFollowNode1" presStyleIdx="1" presStyleCnt="2" custLinFactNeighborX="977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0B98B02-AFCB-4AD3-9520-5C5F4C52D760}" type="presOf" srcId="{53F73F3D-1BA3-4C01-83E0-0C7C437DBFBF}" destId="{F897B4A4-F7AC-44F7-A4DB-4919EAFE5C12}" srcOrd="0" destOrd="0" presId="urn:microsoft.com/office/officeart/2005/8/layout/vList5"/>
    <dgm:cxn modelId="{CE09409F-0F82-494D-A64B-78FD5E7787C4}" srcId="{24A72374-FA12-49FE-AF15-33FF1BE86518}" destId="{53F73F3D-1BA3-4C01-83E0-0C7C437DBFBF}" srcOrd="1" destOrd="0" parTransId="{A6685872-7A41-4BEC-80BE-CD1080DB00B8}" sibTransId="{3C935D84-CEFE-453C-ABD3-393565F9748B}"/>
    <dgm:cxn modelId="{B26E5733-F540-4CE9-AC36-29057461397A}" type="presOf" srcId="{5E20DD63-F93D-490E-8649-E468F2E05206}" destId="{6D533F36-B6D6-47C9-B719-70CEBA0235D4}" srcOrd="0" destOrd="0" presId="urn:microsoft.com/office/officeart/2005/8/layout/vList5"/>
    <dgm:cxn modelId="{6E3A3CDD-A947-4B5D-813D-FB09289FA20F}" type="presOf" srcId="{05E30257-A0D4-4CD6-B701-08FB63394782}" destId="{A1E4EF38-68DE-4A2D-AFC1-BC035986C560}" srcOrd="0" destOrd="0" presId="urn:microsoft.com/office/officeart/2005/8/layout/vList5"/>
    <dgm:cxn modelId="{C104B02C-9024-4C1C-9609-EB4123193097}" type="presOf" srcId="{DB09D6E3-13D6-4446-96AE-024D39D93C74}" destId="{D2937C71-F917-48D5-9195-DD3F8F58B896}" srcOrd="0" destOrd="0" presId="urn:microsoft.com/office/officeart/2005/8/layout/vList5"/>
    <dgm:cxn modelId="{A5A77E1F-106C-4E55-AE7B-64507EA643D0}" srcId="{53F73F3D-1BA3-4C01-83E0-0C7C437DBFBF}" destId="{05E30257-A0D4-4CD6-B701-08FB63394782}" srcOrd="0" destOrd="0" parTransId="{7AEE1C36-E83D-42C2-9C3B-EA2D9E647964}" sibTransId="{B00CEDF1-CDF6-4D1A-A576-A92A03C95BCD}"/>
    <dgm:cxn modelId="{5490B73F-D1A5-4258-BC5A-011C2EE8004C}" type="presOf" srcId="{24A72374-FA12-49FE-AF15-33FF1BE86518}" destId="{A9FDFEA3-74A7-4D97-AE50-CB9ABA40063C}" srcOrd="0" destOrd="0" presId="urn:microsoft.com/office/officeart/2005/8/layout/vList5"/>
    <dgm:cxn modelId="{AEA13D2F-1570-4894-886B-E8D40D5779A2}" srcId="{24A72374-FA12-49FE-AF15-33FF1BE86518}" destId="{DB09D6E3-13D6-4446-96AE-024D39D93C74}" srcOrd="0" destOrd="0" parTransId="{13278AB6-A65D-4D18-88B0-62F681818B7A}" sibTransId="{4B522455-23CF-4705-9233-7F2B75CE991B}"/>
    <dgm:cxn modelId="{0410B670-BD82-4721-9295-597E7670E563}" srcId="{DB09D6E3-13D6-4446-96AE-024D39D93C74}" destId="{5E20DD63-F93D-490E-8649-E468F2E05206}" srcOrd="0" destOrd="0" parTransId="{DB2FE621-0202-474E-AC47-6F21F6F4BAEE}" sibTransId="{022F93A0-56CD-4AD8-95F2-BE66CC21A4B7}"/>
    <dgm:cxn modelId="{5D8BC911-B9A2-446B-A737-487D646BA014}" type="presParOf" srcId="{A9FDFEA3-74A7-4D97-AE50-CB9ABA40063C}" destId="{61D4C665-C78D-4194-9E1C-BDB67C62179F}" srcOrd="0" destOrd="0" presId="urn:microsoft.com/office/officeart/2005/8/layout/vList5"/>
    <dgm:cxn modelId="{AF18C52A-345E-4C12-B5D5-A28FF7389185}" type="presParOf" srcId="{61D4C665-C78D-4194-9E1C-BDB67C62179F}" destId="{D2937C71-F917-48D5-9195-DD3F8F58B896}" srcOrd="0" destOrd="0" presId="urn:microsoft.com/office/officeart/2005/8/layout/vList5"/>
    <dgm:cxn modelId="{78AA87D2-A923-45CB-9361-7C946DB62366}" type="presParOf" srcId="{61D4C665-C78D-4194-9E1C-BDB67C62179F}" destId="{6D533F36-B6D6-47C9-B719-70CEBA0235D4}" srcOrd="1" destOrd="0" presId="urn:microsoft.com/office/officeart/2005/8/layout/vList5"/>
    <dgm:cxn modelId="{60701ED2-54F1-4A7F-9894-D36CF352DB06}" type="presParOf" srcId="{A9FDFEA3-74A7-4D97-AE50-CB9ABA40063C}" destId="{BAC43E06-DFED-47C6-B7D4-7F9796E3BA32}" srcOrd="1" destOrd="0" presId="urn:microsoft.com/office/officeart/2005/8/layout/vList5"/>
    <dgm:cxn modelId="{E95B85DD-079F-4A4C-B8E4-75BF3D930C68}" type="presParOf" srcId="{A9FDFEA3-74A7-4D97-AE50-CB9ABA40063C}" destId="{81DD421E-25CD-4719-8254-42E271B8B79F}" srcOrd="2" destOrd="0" presId="urn:microsoft.com/office/officeart/2005/8/layout/vList5"/>
    <dgm:cxn modelId="{FA392FA2-C162-4CD7-B7D6-505125F9A764}" type="presParOf" srcId="{81DD421E-25CD-4719-8254-42E271B8B79F}" destId="{F897B4A4-F7AC-44F7-A4DB-4919EAFE5C12}" srcOrd="0" destOrd="0" presId="urn:microsoft.com/office/officeart/2005/8/layout/vList5"/>
    <dgm:cxn modelId="{EA2ED3E8-2849-4C7B-91F3-4D6D783FA424}" type="presParOf" srcId="{81DD421E-25CD-4719-8254-42E271B8B79F}" destId="{A1E4EF38-68DE-4A2D-AFC1-BC035986C56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4A72374-FA12-49FE-AF15-33FF1BE86518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DB09D6E3-13D6-4446-96AE-024D39D93C74}">
      <dgm:prSet phldrT="[Texto]"/>
      <dgm:spPr/>
      <dgm:t>
        <a:bodyPr/>
        <a:lstStyle/>
        <a:p>
          <a:r>
            <a:rPr lang="es-ES" dirty="0"/>
            <a:t>El entorno </a:t>
          </a:r>
          <a:r>
            <a:rPr lang="es-ES" dirty="0" err="1"/>
            <a:t>físico</a:t>
          </a:r>
          <a:r>
            <a:rPr lang="es-ES" dirty="0"/>
            <a:t> o “hardware” </a:t>
          </a:r>
          <a:endParaRPr lang="es-MX" dirty="0"/>
        </a:p>
      </dgm:t>
    </dgm:pt>
    <dgm:pt modelId="{13278AB6-A65D-4D18-88B0-62F681818B7A}" type="parTrans" cxnId="{AEA13D2F-1570-4894-886B-E8D40D5779A2}">
      <dgm:prSet/>
      <dgm:spPr/>
      <dgm:t>
        <a:bodyPr/>
        <a:lstStyle/>
        <a:p>
          <a:endParaRPr lang="es-MX"/>
        </a:p>
      </dgm:t>
    </dgm:pt>
    <dgm:pt modelId="{4B522455-23CF-4705-9233-7F2B75CE991B}" type="sibTrans" cxnId="{AEA13D2F-1570-4894-886B-E8D40D5779A2}">
      <dgm:prSet/>
      <dgm:spPr/>
      <dgm:t>
        <a:bodyPr/>
        <a:lstStyle/>
        <a:p>
          <a:endParaRPr lang="es-MX"/>
        </a:p>
      </dgm:t>
    </dgm:pt>
    <dgm:pt modelId="{5E20DD63-F93D-490E-8649-E468F2E05206}">
      <dgm:prSet phldrT="[Texto]"/>
      <dgm:spPr/>
      <dgm:t>
        <a:bodyPr/>
        <a:lstStyle/>
        <a:p>
          <a:r>
            <a:rPr lang="es-ES" dirty="0"/>
            <a:t>Conformado por la infraestructura local.</a:t>
          </a:r>
          <a:endParaRPr lang="es-MX" dirty="0"/>
        </a:p>
      </dgm:t>
    </dgm:pt>
    <dgm:pt modelId="{DB2FE621-0202-474E-AC47-6F21F6F4BAEE}" type="parTrans" cxnId="{0410B670-BD82-4721-9295-597E7670E563}">
      <dgm:prSet/>
      <dgm:spPr/>
      <dgm:t>
        <a:bodyPr/>
        <a:lstStyle/>
        <a:p>
          <a:endParaRPr lang="es-MX"/>
        </a:p>
      </dgm:t>
    </dgm:pt>
    <dgm:pt modelId="{022F93A0-56CD-4AD8-95F2-BE66CC21A4B7}" type="sibTrans" cxnId="{0410B670-BD82-4721-9295-597E7670E563}">
      <dgm:prSet/>
      <dgm:spPr/>
      <dgm:t>
        <a:bodyPr/>
        <a:lstStyle/>
        <a:p>
          <a:endParaRPr lang="es-MX"/>
        </a:p>
      </dgm:t>
    </dgm:pt>
    <dgm:pt modelId="{53F73F3D-1BA3-4C01-83E0-0C7C437DBFBF}">
      <dgm:prSet phldrT="[Texto]"/>
      <dgm:spPr/>
      <dgm:t>
        <a:bodyPr/>
        <a:lstStyle/>
        <a:p>
          <a:r>
            <a:rPr lang="es-ES" dirty="0"/>
            <a:t>El </a:t>
          </a:r>
          <a:r>
            <a:rPr lang="es-ES" i="1" dirty="0"/>
            <a:t>“</a:t>
          </a:r>
          <a:r>
            <a:rPr lang="es-ES" i="1" dirty="0" err="1"/>
            <a:t>know</a:t>
          </a:r>
          <a:r>
            <a:rPr lang="es-ES" i="1" dirty="0"/>
            <a:t> </a:t>
          </a:r>
          <a:r>
            <a:rPr lang="es-ES" i="1" dirty="0" err="1"/>
            <a:t>how</a:t>
          </a:r>
          <a:r>
            <a:rPr lang="es-ES" i="1" dirty="0"/>
            <a:t>” </a:t>
          </a:r>
          <a:r>
            <a:rPr lang="es-ES" dirty="0"/>
            <a:t>empresarial o </a:t>
          </a:r>
          <a:r>
            <a:rPr lang="es-ES" i="1" dirty="0"/>
            <a:t>software</a:t>
          </a:r>
          <a:endParaRPr lang="es-MX" dirty="0"/>
        </a:p>
      </dgm:t>
    </dgm:pt>
    <dgm:pt modelId="{A6685872-7A41-4BEC-80BE-CD1080DB00B8}" type="parTrans" cxnId="{CE09409F-0F82-494D-A64B-78FD5E7787C4}">
      <dgm:prSet/>
      <dgm:spPr/>
      <dgm:t>
        <a:bodyPr/>
        <a:lstStyle/>
        <a:p>
          <a:endParaRPr lang="es-MX"/>
        </a:p>
      </dgm:t>
    </dgm:pt>
    <dgm:pt modelId="{3C935D84-CEFE-453C-ABD3-393565F9748B}" type="sibTrans" cxnId="{CE09409F-0F82-494D-A64B-78FD5E7787C4}">
      <dgm:prSet/>
      <dgm:spPr/>
      <dgm:t>
        <a:bodyPr/>
        <a:lstStyle/>
        <a:p>
          <a:endParaRPr lang="es-MX"/>
        </a:p>
      </dgm:t>
    </dgm:pt>
    <dgm:pt modelId="{05E30257-A0D4-4CD6-B701-08FB63394782}">
      <dgm:prSet phldrT="[Texto]"/>
      <dgm:spPr/>
      <dgm:t>
        <a:bodyPr/>
        <a:lstStyle/>
        <a:p>
          <a:r>
            <a:rPr lang="es-ES" dirty="0"/>
            <a:t>Constituido por los sistemas de </a:t>
          </a:r>
          <a:r>
            <a:rPr lang="es-ES" dirty="0" err="1"/>
            <a:t>información</a:t>
          </a:r>
          <a:r>
            <a:rPr lang="es-ES" dirty="0"/>
            <a:t> y conocimiento que valoriza los recursos humanos y mejora los procesos de  </a:t>
          </a:r>
          <a:r>
            <a:rPr lang="es-ES" dirty="0" err="1"/>
            <a:t>gestión</a:t>
          </a:r>
          <a:r>
            <a:rPr lang="es-ES" dirty="0"/>
            <a:t> de las actividades locales. </a:t>
          </a:r>
          <a:endParaRPr lang="es-MX" dirty="0"/>
        </a:p>
      </dgm:t>
    </dgm:pt>
    <dgm:pt modelId="{7AEE1C36-E83D-42C2-9C3B-EA2D9E647964}" type="parTrans" cxnId="{A5A77E1F-106C-4E55-AE7B-64507EA643D0}">
      <dgm:prSet/>
      <dgm:spPr/>
      <dgm:t>
        <a:bodyPr/>
        <a:lstStyle/>
        <a:p>
          <a:endParaRPr lang="es-MX"/>
        </a:p>
      </dgm:t>
    </dgm:pt>
    <dgm:pt modelId="{B00CEDF1-CDF6-4D1A-A576-A92A03C95BCD}" type="sibTrans" cxnId="{A5A77E1F-106C-4E55-AE7B-64507EA643D0}">
      <dgm:prSet/>
      <dgm:spPr/>
      <dgm:t>
        <a:bodyPr/>
        <a:lstStyle/>
        <a:p>
          <a:endParaRPr lang="es-MX"/>
        </a:p>
      </dgm:t>
    </dgm:pt>
    <dgm:pt modelId="{A137D9F7-408C-4651-9427-8500F96ED462}">
      <dgm:prSet phldrT="[Texto]"/>
      <dgm:spPr/>
      <dgm:t>
        <a:bodyPr/>
        <a:lstStyle/>
        <a:p>
          <a:r>
            <a:rPr lang="es-ES" dirty="0"/>
            <a:t>La </a:t>
          </a:r>
          <a:r>
            <a:rPr lang="es-ES" dirty="0" err="1"/>
            <a:t>organización</a:t>
          </a:r>
          <a:r>
            <a:rPr lang="es-ES" dirty="0"/>
            <a:t> del proceso de </a:t>
          </a:r>
          <a:r>
            <a:rPr lang="es-ES" dirty="0" err="1"/>
            <a:t>dinamización</a:t>
          </a:r>
          <a:r>
            <a:rPr lang="es-ES" dirty="0"/>
            <a:t> </a:t>
          </a:r>
          <a:r>
            <a:rPr lang="es-ES" dirty="0" err="1"/>
            <a:t>u</a:t>
          </a:r>
          <a:r>
            <a:rPr lang="es-ES" i="1" dirty="0" err="1"/>
            <a:t>“orgware</a:t>
          </a:r>
          <a:r>
            <a:rPr lang="es-ES" i="1" dirty="0"/>
            <a:t>” </a:t>
          </a:r>
          <a:endParaRPr lang="es-MX" dirty="0"/>
        </a:p>
      </dgm:t>
    </dgm:pt>
    <dgm:pt modelId="{39EAEA8E-6960-43F2-9A13-EF00E6FBEE60}" type="parTrans" cxnId="{73A1CDFD-40F3-4608-B459-932907849525}">
      <dgm:prSet/>
      <dgm:spPr/>
      <dgm:t>
        <a:bodyPr/>
        <a:lstStyle/>
        <a:p>
          <a:endParaRPr lang="es-MX"/>
        </a:p>
      </dgm:t>
    </dgm:pt>
    <dgm:pt modelId="{B8DC5CA0-AE8F-4C57-B0B0-7579E6A92F82}" type="sibTrans" cxnId="{73A1CDFD-40F3-4608-B459-932907849525}">
      <dgm:prSet/>
      <dgm:spPr/>
      <dgm:t>
        <a:bodyPr/>
        <a:lstStyle/>
        <a:p>
          <a:endParaRPr lang="es-MX"/>
        </a:p>
      </dgm:t>
    </dgm:pt>
    <dgm:pt modelId="{19465696-4E2A-4BDD-877B-400C87EB9992}">
      <dgm:prSet phldrT="[Texto]"/>
      <dgm:spPr/>
      <dgm:t>
        <a:bodyPr/>
        <a:lstStyle/>
        <a:p>
          <a:r>
            <a:rPr lang="es-ES" dirty="0"/>
            <a:t>Incluye la </a:t>
          </a:r>
          <a:r>
            <a:rPr lang="es-ES" dirty="0" err="1"/>
            <a:t>organización</a:t>
          </a:r>
          <a:r>
            <a:rPr lang="es-ES" dirty="0"/>
            <a:t> gubernamental, las agencias territoriales y las </a:t>
          </a:r>
          <a:r>
            <a:rPr lang="es-ES" dirty="0" err="1"/>
            <a:t>demás</a:t>
          </a:r>
          <a:r>
            <a:rPr lang="es-ES" dirty="0"/>
            <a:t> unidades </a:t>
          </a:r>
          <a:r>
            <a:rPr lang="es-ES" dirty="0" err="1"/>
            <a:t>autónomas</a:t>
          </a:r>
          <a:r>
            <a:rPr lang="es-ES" dirty="0"/>
            <a:t> especiales y organizaciones sectoriales que configuran el sistema organizativo del Desarrollo Local basado en ciudades competitivas. </a:t>
          </a:r>
          <a:endParaRPr lang="es-MX" dirty="0"/>
        </a:p>
      </dgm:t>
    </dgm:pt>
    <dgm:pt modelId="{93340B99-CEA3-4F7D-B7CC-A0402E30E095}" type="parTrans" cxnId="{120059FF-FA14-4C5A-A62F-6EC4B0805F59}">
      <dgm:prSet/>
      <dgm:spPr/>
      <dgm:t>
        <a:bodyPr/>
        <a:lstStyle/>
        <a:p>
          <a:endParaRPr lang="es-MX"/>
        </a:p>
      </dgm:t>
    </dgm:pt>
    <dgm:pt modelId="{34B4ADFE-C8A6-49B0-854D-D6478014BF5C}" type="sibTrans" cxnId="{120059FF-FA14-4C5A-A62F-6EC4B0805F59}">
      <dgm:prSet/>
      <dgm:spPr/>
      <dgm:t>
        <a:bodyPr/>
        <a:lstStyle/>
        <a:p>
          <a:endParaRPr lang="es-MX"/>
        </a:p>
      </dgm:t>
    </dgm:pt>
    <dgm:pt modelId="{A9FDFEA3-74A7-4D97-AE50-CB9ABA40063C}" type="pres">
      <dgm:prSet presAssocID="{24A72374-FA12-49FE-AF15-33FF1BE865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1D4C665-C78D-4194-9E1C-BDB67C62179F}" type="pres">
      <dgm:prSet presAssocID="{DB09D6E3-13D6-4446-96AE-024D39D93C74}" presName="linNode" presStyleCnt="0"/>
      <dgm:spPr/>
    </dgm:pt>
    <dgm:pt modelId="{D2937C71-F917-48D5-9195-DD3F8F58B896}" type="pres">
      <dgm:prSet presAssocID="{DB09D6E3-13D6-4446-96AE-024D39D93C74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533F36-B6D6-47C9-B719-70CEBA0235D4}" type="pres">
      <dgm:prSet presAssocID="{DB09D6E3-13D6-4446-96AE-024D39D93C7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C43E06-DFED-47C6-B7D4-7F9796E3BA32}" type="pres">
      <dgm:prSet presAssocID="{4B522455-23CF-4705-9233-7F2B75CE991B}" presName="sp" presStyleCnt="0"/>
      <dgm:spPr/>
    </dgm:pt>
    <dgm:pt modelId="{81DD421E-25CD-4719-8254-42E271B8B79F}" type="pres">
      <dgm:prSet presAssocID="{53F73F3D-1BA3-4C01-83E0-0C7C437DBFBF}" presName="linNode" presStyleCnt="0"/>
      <dgm:spPr/>
    </dgm:pt>
    <dgm:pt modelId="{F897B4A4-F7AC-44F7-A4DB-4919EAFE5C12}" type="pres">
      <dgm:prSet presAssocID="{53F73F3D-1BA3-4C01-83E0-0C7C437DBFB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E4EF38-68DE-4A2D-AFC1-BC035986C560}" type="pres">
      <dgm:prSet presAssocID="{53F73F3D-1BA3-4C01-83E0-0C7C437DBFB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9952E1-4B76-4BFA-9B4D-EEDCED359698}" type="pres">
      <dgm:prSet presAssocID="{3C935D84-CEFE-453C-ABD3-393565F9748B}" presName="sp" presStyleCnt="0"/>
      <dgm:spPr/>
    </dgm:pt>
    <dgm:pt modelId="{44223263-B952-40B8-92C8-0FC3160EEDDE}" type="pres">
      <dgm:prSet presAssocID="{A137D9F7-408C-4651-9427-8500F96ED462}" presName="linNode" presStyleCnt="0"/>
      <dgm:spPr/>
    </dgm:pt>
    <dgm:pt modelId="{F9C7BCD9-2246-431E-B8AE-3B9CBDB2CF0C}" type="pres">
      <dgm:prSet presAssocID="{A137D9F7-408C-4651-9427-8500F96ED462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CFF6BC-4997-4ECC-AE9E-F3130E23531A}" type="pres">
      <dgm:prSet presAssocID="{A137D9F7-408C-4651-9427-8500F96ED46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0B98B02-AFCB-4AD3-9520-5C5F4C52D760}" type="presOf" srcId="{53F73F3D-1BA3-4C01-83E0-0C7C437DBFBF}" destId="{F897B4A4-F7AC-44F7-A4DB-4919EAFE5C12}" srcOrd="0" destOrd="0" presId="urn:microsoft.com/office/officeart/2005/8/layout/vList5"/>
    <dgm:cxn modelId="{CE09409F-0F82-494D-A64B-78FD5E7787C4}" srcId="{24A72374-FA12-49FE-AF15-33FF1BE86518}" destId="{53F73F3D-1BA3-4C01-83E0-0C7C437DBFBF}" srcOrd="1" destOrd="0" parTransId="{A6685872-7A41-4BEC-80BE-CD1080DB00B8}" sibTransId="{3C935D84-CEFE-453C-ABD3-393565F9748B}"/>
    <dgm:cxn modelId="{B26E5733-F540-4CE9-AC36-29057461397A}" type="presOf" srcId="{5E20DD63-F93D-490E-8649-E468F2E05206}" destId="{6D533F36-B6D6-47C9-B719-70CEBA0235D4}" srcOrd="0" destOrd="0" presId="urn:microsoft.com/office/officeart/2005/8/layout/vList5"/>
    <dgm:cxn modelId="{6E3A3CDD-A947-4B5D-813D-FB09289FA20F}" type="presOf" srcId="{05E30257-A0D4-4CD6-B701-08FB63394782}" destId="{A1E4EF38-68DE-4A2D-AFC1-BC035986C560}" srcOrd="0" destOrd="0" presId="urn:microsoft.com/office/officeart/2005/8/layout/vList5"/>
    <dgm:cxn modelId="{C104B02C-9024-4C1C-9609-EB4123193097}" type="presOf" srcId="{DB09D6E3-13D6-4446-96AE-024D39D93C74}" destId="{D2937C71-F917-48D5-9195-DD3F8F58B896}" srcOrd="0" destOrd="0" presId="urn:microsoft.com/office/officeart/2005/8/layout/vList5"/>
    <dgm:cxn modelId="{7BED3F85-22BC-48DE-8CD4-8146CE9A9A4B}" type="presOf" srcId="{A137D9F7-408C-4651-9427-8500F96ED462}" destId="{F9C7BCD9-2246-431E-B8AE-3B9CBDB2CF0C}" srcOrd="0" destOrd="0" presId="urn:microsoft.com/office/officeart/2005/8/layout/vList5"/>
    <dgm:cxn modelId="{120059FF-FA14-4C5A-A62F-6EC4B0805F59}" srcId="{A137D9F7-408C-4651-9427-8500F96ED462}" destId="{19465696-4E2A-4BDD-877B-400C87EB9992}" srcOrd="0" destOrd="0" parTransId="{93340B99-CEA3-4F7D-B7CC-A0402E30E095}" sibTransId="{34B4ADFE-C8A6-49B0-854D-D6478014BF5C}"/>
    <dgm:cxn modelId="{7DC2B02B-77D6-4C3B-AE2D-C41ECDD10CEA}" type="presOf" srcId="{19465696-4E2A-4BDD-877B-400C87EB9992}" destId="{2FCFF6BC-4997-4ECC-AE9E-F3130E23531A}" srcOrd="0" destOrd="0" presId="urn:microsoft.com/office/officeart/2005/8/layout/vList5"/>
    <dgm:cxn modelId="{A5A77E1F-106C-4E55-AE7B-64507EA643D0}" srcId="{53F73F3D-1BA3-4C01-83E0-0C7C437DBFBF}" destId="{05E30257-A0D4-4CD6-B701-08FB63394782}" srcOrd="0" destOrd="0" parTransId="{7AEE1C36-E83D-42C2-9C3B-EA2D9E647964}" sibTransId="{B00CEDF1-CDF6-4D1A-A576-A92A03C95BCD}"/>
    <dgm:cxn modelId="{5490B73F-D1A5-4258-BC5A-011C2EE8004C}" type="presOf" srcId="{24A72374-FA12-49FE-AF15-33FF1BE86518}" destId="{A9FDFEA3-74A7-4D97-AE50-CB9ABA40063C}" srcOrd="0" destOrd="0" presId="urn:microsoft.com/office/officeart/2005/8/layout/vList5"/>
    <dgm:cxn modelId="{AEA13D2F-1570-4894-886B-E8D40D5779A2}" srcId="{24A72374-FA12-49FE-AF15-33FF1BE86518}" destId="{DB09D6E3-13D6-4446-96AE-024D39D93C74}" srcOrd="0" destOrd="0" parTransId="{13278AB6-A65D-4D18-88B0-62F681818B7A}" sibTransId="{4B522455-23CF-4705-9233-7F2B75CE991B}"/>
    <dgm:cxn modelId="{0410B670-BD82-4721-9295-597E7670E563}" srcId="{DB09D6E3-13D6-4446-96AE-024D39D93C74}" destId="{5E20DD63-F93D-490E-8649-E468F2E05206}" srcOrd="0" destOrd="0" parTransId="{DB2FE621-0202-474E-AC47-6F21F6F4BAEE}" sibTransId="{022F93A0-56CD-4AD8-95F2-BE66CC21A4B7}"/>
    <dgm:cxn modelId="{73A1CDFD-40F3-4608-B459-932907849525}" srcId="{24A72374-FA12-49FE-AF15-33FF1BE86518}" destId="{A137D9F7-408C-4651-9427-8500F96ED462}" srcOrd="2" destOrd="0" parTransId="{39EAEA8E-6960-43F2-9A13-EF00E6FBEE60}" sibTransId="{B8DC5CA0-AE8F-4C57-B0B0-7579E6A92F82}"/>
    <dgm:cxn modelId="{5D8BC911-B9A2-446B-A737-487D646BA014}" type="presParOf" srcId="{A9FDFEA3-74A7-4D97-AE50-CB9ABA40063C}" destId="{61D4C665-C78D-4194-9E1C-BDB67C62179F}" srcOrd="0" destOrd="0" presId="urn:microsoft.com/office/officeart/2005/8/layout/vList5"/>
    <dgm:cxn modelId="{AF18C52A-345E-4C12-B5D5-A28FF7389185}" type="presParOf" srcId="{61D4C665-C78D-4194-9E1C-BDB67C62179F}" destId="{D2937C71-F917-48D5-9195-DD3F8F58B896}" srcOrd="0" destOrd="0" presId="urn:microsoft.com/office/officeart/2005/8/layout/vList5"/>
    <dgm:cxn modelId="{78AA87D2-A923-45CB-9361-7C946DB62366}" type="presParOf" srcId="{61D4C665-C78D-4194-9E1C-BDB67C62179F}" destId="{6D533F36-B6D6-47C9-B719-70CEBA0235D4}" srcOrd="1" destOrd="0" presId="urn:microsoft.com/office/officeart/2005/8/layout/vList5"/>
    <dgm:cxn modelId="{60701ED2-54F1-4A7F-9894-D36CF352DB06}" type="presParOf" srcId="{A9FDFEA3-74A7-4D97-AE50-CB9ABA40063C}" destId="{BAC43E06-DFED-47C6-B7D4-7F9796E3BA32}" srcOrd="1" destOrd="0" presId="urn:microsoft.com/office/officeart/2005/8/layout/vList5"/>
    <dgm:cxn modelId="{E95B85DD-079F-4A4C-B8E4-75BF3D930C68}" type="presParOf" srcId="{A9FDFEA3-74A7-4D97-AE50-CB9ABA40063C}" destId="{81DD421E-25CD-4719-8254-42E271B8B79F}" srcOrd="2" destOrd="0" presId="urn:microsoft.com/office/officeart/2005/8/layout/vList5"/>
    <dgm:cxn modelId="{FA392FA2-C162-4CD7-B7D6-505125F9A764}" type="presParOf" srcId="{81DD421E-25CD-4719-8254-42E271B8B79F}" destId="{F897B4A4-F7AC-44F7-A4DB-4919EAFE5C12}" srcOrd="0" destOrd="0" presId="urn:microsoft.com/office/officeart/2005/8/layout/vList5"/>
    <dgm:cxn modelId="{EA2ED3E8-2849-4C7B-91F3-4D6D783FA424}" type="presParOf" srcId="{81DD421E-25CD-4719-8254-42E271B8B79F}" destId="{A1E4EF38-68DE-4A2D-AFC1-BC035986C560}" srcOrd="1" destOrd="0" presId="urn:microsoft.com/office/officeart/2005/8/layout/vList5"/>
    <dgm:cxn modelId="{B0317414-BAD9-4064-B746-8948B48568D5}" type="presParOf" srcId="{A9FDFEA3-74A7-4D97-AE50-CB9ABA40063C}" destId="{559952E1-4B76-4BFA-9B4D-EEDCED359698}" srcOrd="3" destOrd="0" presId="urn:microsoft.com/office/officeart/2005/8/layout/vList5"/>
    <dgm:cxn modelId="{0FC4ABBF-82DC-46F9-8519-899E11A50DD4}" type="presParOf" srcId="{A9FDFEA3-74A7-4D97-AE50-CB9ABA40063C}" destId="{44223263-B952-40B8-92C8-0FC3160EEDDE}" srcOrd="4" destOrd="0" presId="urn:microsoft.com/office/officeart/2005/8/layout/vList5"/>
    <dgm:cxn modelId="{76B5FABE-D80E-487C-AA03-85DE0B2CB054}" type="presParOf" srcId="{44223263-B952-40B8-92C8-0FC3160EEDDE}" destId="{F9C7BCD9-2246-431E-B8AE-3B9CBDB2CF0C}" srcOrd="0" destOrd="0" presId="urn:microsoft.com/office/officeart/2005/8/layout/vList5"/>
    <dgm:cxn modelId="{49C1FBEA-CE2A-4CBF-8042-E0A18D452D51}" type="presParOf" srcId="{44223263-B952-40B8-92C8-0FC3160EEDDE}" destId="{2FCFF6BC-4997-4ECC-AE9E-F3130E23531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DD7DF1E-DB6E-4D6F-9546-ACCE64ACEC5D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A822816-D5CF-4215-A6CD-A0D447893E47}">
      <dgm:prSet phldrT="[Texto]"/>
      <dgm:spPr/>
      <dgm:t>
        <a:bodyPr/>
        <a:lstStyle/>
        <a:p>
          <a:r>
            <a:rPr lang="es-ES" dirty="0"/>
            <a:t>Proceso que facilita el unir esfuerzos de los principales actores </a:t>
          </a:r>
          <a:r>
            <a:rPr lang="es-ES" dirty="0" err="1"/>
            <a:t>políticos</a:t>
          </a:r>
          <a:r>
            <a:rPr lang="es-ES" dirty="0"/>
            <a:t>, </a:t>
          </a:r>
          <a:r>
            <a:rPr lang="es-ES" dirty="0" err="1"/>
            <a:t>económicos</a:t>
          </a:r>
          <a:r>
            <a:rPr lang="es-ES" dirty="0"/>
            <a:t> y sociales de la comunidad, para elaborar un </a:t>
          </a:r>
          <a:r>
            <a:rPr lang="es-ES" dirty="0" err="1"/>
            <a:t>diagnóstico</a:t>
          </a:r>
          <a:r>
            <a:rPr lang="es-ES" dirty="0"/>
            <a:t> compartido, construir una </a:t>
          </a:r>
          <a:r>
            <a:rPr lang="es-ES" dirty="0" err="1"/>
            <a:t>visión</a:t>
          </a:r>
          <a:r>
            <a:rPr lang="es-ES" dirty="0"/>
            <a:t> viable de su futuro </a:t>
          </a:r>
          <a:r>
            <a:rPr lang="es-ES" dirty="0" err="1"/>
            <a:t>común</a:t>
          </a:r>
          <a:r>
            <a:rPr lang="es-ES" dirty="0"/>
            <a:t> a largo plazo.</a:t>
          </a:r>
          <a:endParaRPr lang="es-MX" dirty="0"/>
        </a:p>
      </dgm:t>
    </dgm:pt>
    <dgm:pt modelId="{7AC982F5-55A5-4F96-89C2-D8FCC2EC772E}" type="parTrans" cxnId="{E3A3186C-933E-470B-865C-DF3C0737BDC9}">
      <dgm:prSet/>
      <dgm:spPr/>
      <dgm:t>
        <a:bodyPr/>
        <a:lstStyle/>
        <a:p>
          <a:endParaRPr lang="es-MX"/>
        </a:p>
      </dgm:t>
    </dgm:pt>
    <dgm:pt modelId="{F2720FA2-EECD-4A51-AC6E-37F63F6C5E94}" type="sibTrans" cxnId="{E3A3186C-933E-470B-865C-DF3C0737BDC9}">
      <dgm:prSet/>
      <dgm:spPr/>
      <dgm:t>
        <a:bodyPr/>
        <a:lstStyle/>
        <a:p>
          <a:endParaRPr lang="es-MX"/>
        </a:p>
      </dgm:t>
    </dgm:pt>
    <dgm:pt modelId="{4924D868-2F16-40E4-AA42-2D0DAE352900}">
      <dgm:prSet phldrT="[Texto]"/>
      <dgm:spPr/>
      <dgm:t>
        <a:bodyPr/>
        <a:lstStyle/>
        <a:p>
          <a:r>
            <a:rPr lang="es-ES" dirty="0"/>
            <a:t>En ese marco, la </a:t>
          </a:r>
          <a:r>
            <a:rPr lang="es-ES" dirty="0" err="1"/>
            <a:t>gestión</a:t>
          </a:r>
          <a:r>
            <a:rPr lang="es-ES" dirty="0"/>
            <a:t> </a:t>
          </a:r>
          <a:r>
            <a:rPr lang="es-ES" dirty="0" err="1"/>
            <a:t>estratégica</a:t>
          </a:r>
          <a:r>
            <a:rPr lang="es-ES" dirty="0"/>
            <a:t> de dicho proceso se define como el conjunto de acciones destinadas al impulso y la </a:t>
          </a:r>
          <a:r>
            <a:rPr lang="es-ES" dirty="0" err="1"/>
            <a:t>coordinación</a:t>
          </a:r>
          <a:r>
            <a:rPr lang="es-ES" dirty="0"/>
            <a:t> </a:t>
          </a:r>
          <a:r>
            <a:rPr lang="es-ES" dirty="0" err="1"/>
            <a:t>sinérgica</a:t>
          </a:r>
          <a:r>
            <a:rPr lang="es-ES" dirty="0"/>
            <a:t> de los esfuerzos </a:t>
          </a:r>
          <a:r>
            <a:rPr lang="es-ES" dirty="0" err="1"/>
            <a:t>públicos</a:t>
          </a:r>
          <a:r>
            <a:rPr lang="es-ES" dirty="0"/>
            <a:t> y privados necesarios para desarrollar las estrategias seleccionadas y alcanzar los objetivos propuestos en la </a:t>
          </a:r>
          <a:r>
            <a:rPr lang="es-ES" dirty="0" err="1"/>
            <a:t>planificación</a:t>
          </a:r>
          <a:r>
            <a:rPr lang="es-ES" dirty="0"/>
            <a:t>.</a:t>
          </a:r>
          <a:endParaRPr lang="es-MX" dirty="0"/>
        </a:p>
      </dgm:t>
    </dgm:pt>
    <dgm:pt modelId="{7242CA25-A176-4714-95FF-13F66808446A}" type="parTrans" cxnId="{0DB67DE9-D41A-4670-A092-0985835761EC}">
      <dgm:prSet/>
      <dgm:spPr/>
      <dgm:t>
        <a:bodyPr/>
        <a:lstStyle/>
        <a:p>
          <a:endParaRPr lang="es-MX"/>
        </a:p>
      </dgm:t>
    </dgm:pt>
    <dgm:pt modelId="{F78F088B-7AE7-4366-AD73-E116FA4280B9}" type="sibTrans" cxnId="{0DB67DE9-D41A-4670-A092-0985835761EC}">
      <dgm:prSet/>
      <dgm:spPr/>
      <dgm:t>
        <a:bodyPr/>
        <a:lstStyle/>
        <a:p>
          <a:endParaRPr lang="es-MX"/>
        </a:p>
      </dgm:t>
    </dgm:pt>
    <dgm:pt modelId="{5A706C23-63E7-4234-ADF8-96618D588BEB}" type="pres">
      <dgm:prSet presAssocID="{8DD7DF1E-DB6E-4D6F-9546-ACCE64ACEC5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C7582B9-8EE4-4D47-A3A9-AF176014FB52}" type="pres">
      <dgm:prSet presAssocID="{5A822816-D5CF-4215-A6CD-A0D447893E47}" presName="node" presStyleLbl="node1" presStyleIdx="0" presStyleCnt="2" custScaleX="195279" custScaleY="142956" custLinFactNeighborX="-69075" custLinFactNeighborY="97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DBC84B6-403D-4AE6-BF56-D2E2AE48B826}" type="pres">
      <dgm:prSet presAssocID="{F2720FA2-EECD-4A51-AC6E-37F63F6C5E94}" presName="sibTrans" presStyleLbl="sibTrans2D1" presStyleIdx="0" presStyleCnt="1"/>
      <dgm:spPr/>
      <dgm:t>
        <a:bodyPr/>
        <a:lstStyle/>
        <a:p>
          <a:endParaRPr lang="es-ES"/>
        </a:p>
      </dgm:t>
    </dgm:pt>
    <dgm:pt modelId="{5D6CAA0C-1E25-4C1A-83EA-84FF3145B2BF}" type="pres">
      <dgm:prSet presAssocID="{F2720FA2-EECD-4A51-AC6E-37F63F6C5E94}" presName="connectorText" presStyleLbl="sibTrans2D1" presStyleIdx="0" presStyleCnt="1"/>
      <dgm:spPr/>
      <dgm:t>
        <a:bodyPr/>
        <a:lstStyle/>
        <a:p>
          <a:endParaRPr lang="es-ES"/>
        </a:p>
      </dgm:t>
    </dgm:pt>
    <dgm:pt modelId="{A73EBD7C-EC57-41B7-8067-312B440CDE20}" type="pres">
      <dgm:prSet presAssocID="{4924D868-2F16-40E4-AA42-2D0DAE352900}" presName="node" presStyleLbl="node1" presStyleIdx="1" presStyleCnt="2" custScaleX="184447" custScaleY="172663" custLinFactNeighborX="83367" custLinFactNeighborY="16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5021916-8DB7-4771-8293-20F9188826AD}" type="presOf" srcId="{F2720FA2-EECD-4A51-AC6E-37F63F6C5E94}" destId="{5D6CAA0C-1E25-4C1A-83EA-84FF3145B2BF}" srcOrd="1" destOrd="0" presId="urn:microsoft.com/office/officeart/2005/8/layout/process5"/>
    <dgm:cxn modelId="{A98816B2-10EB-4F21-B6CD-514BBB6FE2CD}" type="presOf" srcId="{F2720FA2-EECD-4A51-AC6E-37F63F6C5E94}" destId="{7DBC84B6-403D-4AE6-BF56-D2E2AE48B826}" srcOrd="0" destOrd="0" presId="urn:microsoft.com/office/officeart/2005/8/layout/process5"/>
    <dgm:cxn modelId="{E3A3186C-933E-470B-865C-DF3C0737BDC9}" srcId="{8DD7DF1E-DB6E-4D6F-9546-ACCE64ACEC5D}" destId="{5A822816-D5CF-4215-A6CD-A0D447893E47}" srcOrd="0" destOrd="0" parTransId="{7AC982F5-55A5-4F96-89C2-D8FCC2EC772E}" sibTransId="{F2720FA2-EECD-4A51-AC6E-37F63F6C5E94}"/>
    <dgm:cxn modelId="{0FC92465-1028-478E-B97C-C9733D04E0A2}" type="presOf" srcId="{4924D868-2F16-40E4-AA42-2D0DAE352900}" destId="{A73EBD7C-EC57-41B7-8067-312B440CDE20}" srcOrd="0" destOrd="0" presId="urn:microsoft.com/office/officeart/2005/8/layout/process5"/>
    <dgm:cxn modelId="{0DB67DE9-D41A-4670-A092-0985835761EC}" srcId="{8DD7DF1E-DB6E-4D6F-9546-ACCE64ACEC5D}" destId="{4924D868-2F16-40E4-AA42-2D0DAE352900}" srcOrd="1" destOrd="0" parTransId="{7242CA25-A176-4714-95FF-13F66808446A}" sibTransId="{F78F088B-7AE7-4366-AD73-E116FA4280B9}"/>
    <dgm:cxn modelId="{43441A0D-6D37-4EDE-B349-A91A52678140}" type="presOf" srcId="{5A822816-D5CF-4215-A6CD-A0D447893E47}" destId="{1C7582B9-8EE4-4D47-A3A9-AF176014FB52}" srcOrd="0" destOrd="0" presId="urn:microsoft.com/office/officeart/2005/8/layout/process5"/>
    <dgm:cxn modelId="{078BF1FF-56C9-494D-B017-E1A09673ADA4}" type="presOf" srcId="{8DD7DF1E-DB6E-4D6F-9546-ACCE64ACEC5D}" destId="{5A706C23-63E7-4234-ADF8-96618D588BEB}" srcOrd="0" destOrd="0" presId="urn:microsoft.com/office/officeart/2005/8/layout/process5"/>
    <dgm:cxn modelId="{8CC8ADC0-8FF8-42E5-80B6-4F82755B963F}" type="presParOf" srcId="{5A706C23-63E7-4234-ADF8-96618D588BEB}" destId="{1C7582B9-8EE4-4D47-A3A9-AF176014FB52}" srcOrd="0" destOrd="0" presId="urn:microsoft.com/office/officeart/2005/8/layout/process5"/>
    <dgm:cxn modelId="{4578E039-A552-497B-BBDF-5372313786BE}" type="presParOf" srcId="{5A706C23-63E7-4234-ADF8-96618D588BEB}" destId="{7DBC84B6-403D-4AE6-BF56-D2E2AE48B826}" srcOrd="1" destOrd="0" presId="urn:microsoft.com/office/officeart/2005/8/layout/process5"/>
    <dgm:cxn modelId="{0C018ADB-32B1-4610-AD68-0A54AEF57B03}" type="presParOf" srcId="{7DBC84B6-403D-4AE6-BF56-D2E2AE48B826}" destId="{5D6CAA0C-1E25-4C1A-83EA-84FF3145B2BF}" srcOrd="0" destOrd="0" presId="urn:microsoft.com/office/officeart/2005/8/layout/process5"/>
    <dgm:cxn modelId="{51534523-E611-4B15-B89C-9190CE4105B5}" type="presParOf" srcId="{5A706C23-63E7-4234-ADF8-96618D588BEB}" destId="{A73EBD7C-EC57-41B7-8067-312B440CDE20}" srcOrd="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5D0E1-39DB-4965-B1B6-044E9AFF6AA0}">
      <dsp:nvSpPr>
        <dsp:cNvPr id="0" name=""/>
        <dsp:cNvSpPr/>
      </dsp:nvSpPr>
      <dsp:spPr>
        <a:xfrm>
          <a:off x="1020338" y="1398"/>
          <a:ext cx="6409570" cy="582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El </a:t>
          </a:r>
          <a:r>
            <a:rPr lang="es-MX" sz="2600" kern="1200" dirty="0"/>
            <a:t>desarrollo territorial…</a:t>
          </a:r>
        </a:p>
      </dsp:txBody>
      <dsp:txXfrm>
        <a:off x="1020338" y="1398"/>
        <a:ext cx="6409570" cy="582688"/>
      </dsp:txXfrm>
    </dsp:sp>
    <dsp:sp modelId="{C7CB3346-CC94-47E6-A693-919C2AC7EC5F}">
      <dsp:nvSpPr>
        <dsp:cNvPr id="0" name=""/>
        <dsp:cNvSpPr/>
      </dsp:nvSpPr>
      <dsp:spPr>
        <a:xfrm>
          <a:off x="1020338" y="584086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6E7590-89A0-4309-BD12-116CACB042F6}">
      <dsp:nvSpPr>
        <dsp:cNvPr id="0" name=""/>
        <dsp:cNvSpPr/>
      </dsp:nvSpPr>
      <dsp:spPr>
        <a:xfrm>
          <a:off x="1921239" y="584086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54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54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E1ECA8-107F-4D32-BA41-F3E6A725B91A}">
      <dsp:nvSpPr>
        <dsp:cNvPr id="0" name=""/>
        <dsp:cNvSpPr/>
      </dsp:nvSpPr>
      <dsp:spPr>
        <a:xfrm>
          <a:off x="2822852" y="584086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108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08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7A7EED-8FFA-459E-A5F1-97F5BCDF8FBA}">
      <dsp:nvSpPr>
        <dsp:cNvPr id="0" name=""/>
        <dsp:cNvSpPr/>
      </dsp:nvSpPr>
      <dsp:spPr>
        <a:xfrm>
          <a:off x="3723752" y="584086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162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62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475EC-174A-4B51-BE2A-B8ED0E0804B4}">
      <dsp:nvSpPr>
        <dsp:cNvPr id="0" name=""/>
        <dsp:cNvSpPr/>
      </dsp:nvSpPr>
      <dsp:spPr>
        <a:xfrm>
          <a:off x="4625365" y="584086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216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216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8C28BE-9F39-4C00-8B97-D747A177B6D7}">
      <dsp:nvSpPr>
        <dsp:cNvPr id="0" name=""/>
        <dsp:cNvSpPr/>
      </dsp:nvSpPr>
      <dsp:spPr>
        <a:xfrm>
          <a:off x="5526266" y="584086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270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27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CCB0F7-3BCE-4B1D-9BA9-A8689748D057}">
      <dsp:nvSpPr>
        <dsp:cNvPr id="0" name=""/>
        <dsp:cNvSpPr/>
      </dsp:nvSpPr>
      <dsp:spPr>
        <a:xfrm>
          <a:off x="6427879" y="584086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324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324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6F380-5E32-406F-8A67-0808B31521D0}">
      <dsp:nvSpPr>
        <dsp:cNvPr id="0" name=""/>
        <dsp:cNvSpPr/>
      </dsp:nvSpPr>
      <dsp:spPr>
        <a:xfrm>
          <a:off x="1020338" y="702782"/>
          <a:ext cx="6492894" cy="9495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/>
            <a:t>Es un proceso que puede realizarse en diferentes </a:t>
          </a:r>
          <a:r>
            <a:rPr lang="es-ES" sz="1500" kern="1200" dirty="0" err="1"/>
            <a:t>ámbitos</a:t>
          </a:r>
          <a:r>
            <a:rPr lang="es-ES" sz="1500" kern="1200" dirty="0"/>
            <a:t> o escenarios geográficos, donde la </a:t>
          </a:r>
          <a:r>
            <a:rPr lang="es-ES" sz="1500" kern="1200" dirty="0" err="1"/>
            <a:t>delimitación</a:t>
          </a:r>
          <a:r>
            <a:rPr lang="es-ES" sz="1500" kern="1200" dirty="0"/>
            <a:t> del territorio es convencional. </a:t>
          </a:r>
          <a:endParaRPr lang="es-MX" sz="1500" kern="1200" dirty="0"/>
        </a:p>
      </dsp:txBody>
      <dsp:txXfrm>
        <a:off x="1020338" y="702782"/>
        <a:ext cx="6492894" cy="949565"/>
      </dsp:txXfrm>
    </dsp:sp>
    <dsp:sp modelId="{2A2CDDFF-2F8D-4CA8-90A9-CF5145735D9B}">
      <dsp:nvSpPr>
        <dsp:cNvPr id="0" name=""/>
        <dsp:cNvSpPr/>
      </dsp:nvSpPr>
      <dsp:spPr>
        <a:xfrm>
          <a:off x="1020338" y="1858376"/>
          <a:ext cx="6409570" cy="582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/>
            <a:t>El desarrollo regional…</a:t>
          </a:r>
        </a:p>
      </dsp:txBody>
      <dsp:txXfrm>
        <a:off x="1020338" y="1858376"/>
        <a:ext cx="6409570" cy="582688"/>
      </dsp:txXfrm>
    </dsp:sp>
    <dsp:sp modelId="{ADFFA529-83B7-4D44-80D5-CA4DA5F2C15E}">
      <dsp:nvSpPr>
        <dsp:cNvPr id="0" name=""/>
        <dsp:cNvSpPr/>
      </dsp:nvSpPr>
      <dsp:spPr>
        <a:xfrm>
          <a:off x="1020338" y="2441064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378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378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173A3-F04D-4BBC-BA02-859D361528CF}">
      <dsp:nvSpPr>
        <dsp:cNvPr id="0" name=""/>
        <dsp:cNvSpPr/>
      </dsp:nvSpPr>
      <dsp:spPr>
        <a:xfrm>
          <a:off x="1921239" y="2441064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432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432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AAD165-3968-4618-92DD-15A35F4A21A0}">
      <dsp:nvSpPr>
        <dsp:cNvPr id="0" name=""/>
        <dsp:cNvSpPr/>
      </dsp:nvSpPr>
      <dsp:spPr>
        <a:xfrm>
          <a:off x="2822852" y="2441064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486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486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D61DCD-FEBC-469A-AB64-53682F9CC024}">
      <dsp:nvSpPr>
        <dsp:cNvPr id="0" name=""/>
        <dsp:cNvSpPr/>
      </dsp:nvSpPr>
      <dsp:spPr>
        <a:xfrm>
          <a:off x="3723752" y="2441064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540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54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10F9CC-F51B-414D-875E-BF19E871B020}">
      <dsp:nvSpPr>
        <dsp:cNvPr id="0" name=""/>
        <dsp:cNvSpPr/>
      </dsp:nvSpPr>
      <dsp:spPr>
        <a:xfrm>
          <a:off x="4625365" y="2441064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594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594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F689FB-179B-47D8-B789-7402CDEA0E1E}">
      <dsp:nvSpPr>
        <dsp:cNvPr id="0" name=""/>
        <dsp:cNvSpPr/>
      </dsp:nvSpPr>
      <dsp:spPr>
        <a:xfrm>
          <a:off x="5526266" y="2441064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648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648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BBD424-6A91-4CDC-B063-440759E6B2BD}">
      <dsp:nvSpPr>
        <dsp:cNvPr id="0" name=""/>
        <dsp:cNvSpPr/>
      </dsp:nvSpPr>
      <dsp:spPr>
        <a:xfrm>
          <a:off x="6427879" y="2441064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702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702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38A3A-FB81-482C-A57E-71416BE39638}">
      <dsp:nvSpPr>
        <dsp:cNvPr id="0" name=""/>
        <dsp:cNvSpPr/>
      </dsp:nvSpPr>
      <dsp:spPr>
        <a:xfrm>
          <a:off x="1020338" y="2559760"/>
          <a:ext cx="6492894" cy="9495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54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/>
            <a:t>Se localiza en un </a:t>
          </a:r>
          <a:r>
            <a:rPr lang="es-ES" sz="1500" kern="1200" dirty="0" err="1"/>
            <a:t>ámbito</a:t>
          </a:r>
          <a:r>
            <a:rPr lang="es-ES" sz="1500" kern="1200" dirty="0"/>
            <a:t> geográfico de desarrollo denominado </a:t>
          </a:r>
          <a:r>
            <a:rPr lang="es-ES" sz="1500" kern="1200" dirty="0" err="1"/>
            <a:t>región</a:t>
          </a:r>
          <a:r>
            <a:rPr lang="es-ES" sz="1500" kern="1200" dirty="0"/>
            <a:t> y combina tres dimensiones: la  espacial, la social y la individual.</a:t>
          </a:r>
          <a:endParaRPr lang="es-MX" sz="1500" kern="1200" dirty="0"/>
        </a:p>
      </dsp:txBody>
      <dsp:txXfrm>
        <a:off x="1020338" y="2559760"/>
        <a:ext cx="6492894" cy="949565"/>
      </dsp:txXfrm>
    </dsp:sp>
    <dsp:sp modelId="{5EBFDAC9-A3C8-4B16-918A-6A9335CF6043}">
      <dsp:nvSpPr>
        <dsp:cNvPr id="0" name=""/>
        <dsp:cNvSpPr/>
      </dsp:nvSpPr>
      <dsp:spPr>
        <a:xfrm>
          <a:off x="1020338" y="3715354"/>
          <a:ext cx="6409570" cy="582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b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/>
            <a:t>Además…</a:t>
          </a:r>
        </a:p>
      </dsp:txBody>
      <dsp:txXfrm>
        <a:off x="1020338" y="3715354"/>
        <a:ext cx="6409570" cy="582688"/>
      </dsp:txXfrm>
    </dsp:sp>
    <dsp:sp modelId="{ACDFF2C8-BBEE-4119-8011-027F939B6450}">
      <dsp:nvSpPr>
        <dsp:cNvPr id="0" name=""/>
        <dsp:cNvSpPr/>
      </dsp:nvSpPr>
      <dsp:spPr>
        <a:xfrm>
          <a:off x="1020338" y="4298042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756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756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033802-57AE-4657-BBF0-D51C0134174D}">
      <dsp:nvSpPr>
        <dsp:cNvPr id="0" name=""/>
        <dsp:cNvSpPr/>
      </dsp:nvSpPr>
      <dsp:spPr>
        <a:xfrm>
          <a:off x="1921239" y="4298042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810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81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B76F1-1BEB-4E7A-A0D5-EEEB819CEACE}">
      <dsp:nvSpPr>
        <dsp:cNvPr id="0" name=""/>
        <dsp:cNvSpPr/>
      </dsp:nvSpPr>
      <dsp:spPr>
        <a:xfrm>
          <a:off x="2822852" y="4298042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864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864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E6D647-47A3-4219-889C-67B7489E9812}">
      <dsp:nvSpPr>
        <dsp:cNvPr id="0" name=""/>
        <dsp:cNvSpPr/>
      </dsp:nvSpPr>
      <dsp:spPr>
        <a:xfrm>
          <a:off x="3723752" y="4298042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918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918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093E0-453A-4FFE-B72D-D8075279A2DF}">
      <dsp:nvSpPr>
        <dsp:cNvPr id="0" name=""/>
        <dsp:cNvSpPr/>
      </dsp:nvSpPr>
      <dsp:spPr>
        <a:xfrm>
          <a:off x="4625365" y="4298042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972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972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4A259A-7891-4A42-B8C9-4693168E9602}">
      <dsp:nvSpPr>
        <dsp:cNvPr id="0" name=""/>
        <dsp:cNvSpPr/>
      </dsp:nvSpPr>
      <dsp:spPr>
        <a:xfrm>
          <a:off x="5526266" y="4298042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1026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026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81CFF-5D4C-4D47-99BF-72FC3B419E9E}">
      <dsp:nvSpPr>
        <dsp:cNvPr id="0" name=""/>
        <dsp:cNvSpPr/>
      </dsp:nvSpPr>
      <dsp:spPr>
        <a:xfrm>
          <a:off x="6427879" y="4298042"/>
          <a:ext cx="1499839" cy="1186957"/>
        </a:xfrm>
        <a:prstGeom prst="chevron">
          <a:avLst>
            <a:gd name="adj" fmla="val 70610"/>
          </a:avLst>
        </a:prstGeom>
        <a:solidFill>
          <a:schemeClr val="accent3">
            <a:hueOff val="-1080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08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E06F5A-B1F8-4186-9593-64F066F94734}">
      <dsp:nvSpPr>
        <dsp:cNvPr id="0" name=""/>
        <dsp:cNvSpPr/>
      </dsp:nvSpPr>
      <dsp:spPr>
        <a:xfrm>
          <a:off x="1020338" y="4416738"/>
          <a:ext cx="6492894" cy="9495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08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/>
            <a:t>Busca la </a:t>
          </a:r>
          <a:r>
            <a:rPr lang="es-ES" sz="1500" kern="1200" dirty="0" err="1"/>
            <a:t>transformación</a:t>
          </a:r>
          <a:r>
            <a:rPr lang="es-ES" sz="1500" kern="1200" dirty="0"/>
            <a:t> </a:t>
          </a:r>
          <a:r>
            <a:rPr lang="es-ES" sz="1500" kern="1200" dirty="0" err="1"/>
            <a:t>sistemática</a:t>
          </a:r>
          <a:r>
            <a:rPr lang="es-ES" sz="1500" kern="1200" dirty="0"/>
            <a:t> del territorio a </a:t>
          </a:r>
          <a:r>
            <a:rPr lang="es-ES" sz="1500" kern="1200" dirty="0" err="1"/>
            <a:t>través</a:t>
          </a:r>
          <a:r>
            <a:rPr lang="es-ES" sz="1500" kern="1200" dirty="0"/>
            <a:t> del progreso de una comunidad; el fortalecimiento de la sociedad civil; el sentimiento de pertenencia regional hasta el progreso de cada individuo para su </a:t>
          </a:r>
          <a:r>
            <a:rPr lang="es-ES" sz="1500" kern="1200" dirty="0" err="1"/>
            <a:t>realización</a:t>
          </a:r>
          <a:r>
            <a:rPr lang="es-ES" sz="1500" kern="1200" dirty="0"/>
            <a:t> como persona.</a:t>
          </a:r>
          <a:endParaRPr lang="es-MX" sz="1500" kern="1200" dirty="0"/>
        </a:p>
      </dsp:txBody>
      <dsp:txXfrm>
        <a:off x="1020338" y="4416738"/>
        <a:ext cx="6492894" cy="9495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879185-6E39-4C3B-94FA-DBA5ECB691BF}">
      <dsp:nvSpPr>
        <dsp:cNvPr id="0" name=""/>
        <dsp:cNvSpPr/>
      </dsp:nvSpPr>
      <dsp:spPr>
        <a:xfrm rot="16200000">
          <a:off x="729" y="220610"/>
          <a:ext cx="4152031" cy="4152031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/>
            <a:t>El Desarrollo Local se refiere a una localidad, a un marco territorial determinado, a un </a:t>
          </a:r>
          <a:r>
            <a:rPr lang="es-ES" sz="1500" kern="1200" dirty="0" err="1"/>
            <a:t>ámbito</a:t>
          </a:r>
          <a:r>
            <a:rPr lang="es-ES" sz="1500" kern="1200" dirty="0"/>
            <a:t> territorial inmediato, donde se impulsan procesos de cambio para el mejoramiento del bienestar colectivo.</a:t>
          </a:r>
          <a:endParaRPr lang="es-MX" sz="1500" kern="1200" dirty="0"/>
        </a:p>
      </dsp:txBody>
      <dsp:txXfrm rot="5400000">
        <a:off x="730" y="1258618"/>
        <a:ext cx="3425426" cy="2076015"/>
      </dsp:txXfrm>
    </dsp:sp>
    <dsp:sp modelId="{965E58C5-41E3-4125-BDD5-4663B40E5DA8}">
      <dsp:nvSpPr>
        <dsp:cNvPr id="0" name=""/>
        <dsp:cNvSpPr/>
      </dsp:nvSpPr>
      <dsp:spPr>
        <a:xfrm rot="5400000">
          <a:off x="4384749" y="220610"/>
          <a:ext cx="4152031" cy="4152031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/>
            <a:t>La localidad se concibe inserta en un espacio </a:t>
          </a:r>
          <a:r>
            <a:rPr lang="es-ES" sz="1500" kern="1200" dirty="0" err="1"/>
            <a:t>geográfico</a:t>
          </a:r>
          <a:r>
            <a:rPr lang="es-ES" sz="1500" kern="1200" dirty="0"/>
            <a:t> mayor, denominado </a:t>
          </a:r>
          <a:r>
            <a:rPr lang="es-ES" sz="1500" kern="1200" dirty="0" err="1"/>
            <a:t>región</a:t>
          </a:r>
          <a:r>
            <a:rPr lang="es-ES" sz="1500" kern="1200" dirty="0"/>
            <a:t>. En dicho proceso se comparten objetivos y visiones de largo plazo en un escenario cotidiano que facilitan las concertaciones y alianzas entre actores así como la </a:t>
          </a:r>
          <a:r>
            <a:rPr lang="es-ES" sz="1500" kern="1200" dirty="0" err="1"/>
            <a:t>planificación</a:t>
          </a:r>
          <a:r>
            <a:rPr lang="es-ES" sz="1500" kern="1200" dirty="0"/>
            <a:t> y </a:t>
          </a:r>
          <a:r>
            <a:rPr lang="es-ES" sz="1500" kern="1200" dirty="0" err="1"/>
            <a:t>gestión</a:t>
          </a:r>
          <a:r>
            <a:rPr lang="es-ES" sz="1500" kern="1200" dirty="0"/>
            <a:t> participativa. </a:t>
          </a:r>
          <a:endParaRPr lang="es-MX" sz="1500" kern="1200" dirty="0"/>
        </a:p>
      </dsp:txBody>
      <dsp:txXfrm rot="-5400000">
        <a:off x="5111355" y="1258618"/>
        <a:ext cx="3425426" cy="20760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B83D4-B1C5-40DA-B6C7-AC93EAD7D293}">
      <dsp:nvSpPr>
        <dsp:cNvPr id="0" name=""/>
        <dsp:cNvSpPr/>
      </dsp:nvSpPr>
      <dsp:spPr>
        <a:xfrm>
          <a:off x="-3337125" y="-640480"/>
          <a:ext cx="4973292" cy="4973292"/>
        </a:xfrm>
        <a:prstGeom prst="blockArc">
          <a:avLst>
            <a:gd name="adj1" fmla="val 18900000"/>
            <a:gd name="adj2" fmla="val 2700000"/>
            <a:gd name="adj3" fmla="val 434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D78DF-AD84-4C9B-93A6-59FF796194D6}">
      <dsp:nvSpPr>
        <dsp:cNvPr id="0" name=""/>
        <dsp:cNvSpPr/>
      </dsp:nvSpPr>
      <dsp:spPr>
        <a:xfrm>
          <a:off x="1370990" y="418684"/>
          <a:ext cx="2506059" cy="6395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158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/>
            <a:t>Recursos naturales</a:t>
          </a:r>
          <a:endParaRPr lang="es-MX" sz="1700" kern="1200" dirty="0"/>
        </a:p>
      </dsp:txBody>
      <dsp:txXfrm>
        <a:off x="1370990" y="418684"/>
        <a:ext cx="2506059" cy="639563"/>
      </dsp:txXfrm>
    </dsp:sp>
    <dsp:sp modelId="{10AB1CF8-8C04-4C7B-A758-1D6A1008E1C5}">
      <dsp:nvSpPr>
        <dsp:cNvPr id="0" name=""/>
        <dsp:cNvSpPr/>
      </dsp:nvSpPr>
      <dsp:spPr>
        <a:xfrm>
          <a:off x="889302" y="276924"/>
          <a:ext cx="923082" cy="923082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30000" r="-30000"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722AA-9861-4637-B3A1-EB10DEBEE965}">
      <dsp:nvSpPr>
        <dsp:cNvPr id="0" name=""/>
        <dsp:cNvSpPr/>
      </dsp:nvSpPr>
      <dsp:spPr>
        <a:xfrm>
          <a:off x="1548096" y="1537398"/>
          <a:ext cx="2749966" cy="738466"/>
        </a:xfrm>
        <a:prstGeom prst="rect">
          <a:avLst/>
        </a:prstGeom>
        <a:solidFill>
          <a:schemeClr val="accent3">
            <a:hueOff val="-540000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158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/>
            <a:t>Recursos agrarios</a:t>
          </a:r>
          <a:endParaRPr lang="es-MX" sz="1700" kern="1200" dirty="0"/>
        </a:p>
      </dsp:txBody>
      <dsp:txXfrm>
        <a:off x="1548096" y="1537398"/>
        <a:ext cx="2749966" cy="738466"/>
      </dsp:txXfrm>
    </dsp:sp>
    <dsp:sp modelId="{FA79EDC8-01B2-45AA-A0EA-8452D0A0E725}">
      <dsp:nvSpPr>
        <dsp:cNvPr id="0" name=""/>
        <dsp:cNvSpPr/>
      </dsp:nvSpPr>
      <dsp:spPr>
        <a:xfrm>
          <a:off x="1157735" y="1384624"/>
          <a:ext cx="923082" cy="923082"/>
        </a:xfrm>
        <a:prstGeom prst="ellipse">
          <a:avLst/>
        </a:prstGeom>
        <a:blipFill rotWithShape="0">
          <a:blip xmlns:r="http://schemas.openxmlformats.org/officeDocument/2006/relationships" r:embed="rId2"/>
          <a:srcRect/>
          <a:stretch>
            <a:fillRect l="-8000" r="-8000"/>
          </a:stretch>
        </a:blipFill>
        <a:ln w="25400" cap="flat" cmpd="sng" algn="ctr">
          <a:solidFill>
            <a:schemeClr val="accent3">
              <a:hueOff val="-54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3416DD-3508-49A5-8B34-F1301EFF9E0F}">
      <dsp:nvSpPr>
        <dsp:cNvPr id="0" name=""/>
        <dsp:cNvSpPr/>
      </dsp:nvSpPr>
      <dsp:spPr>
        <a:xfrm>
          <a:off x="1387349" y="2710798"/>
          <a:ext cx="2610322" cy="738466"/>
        </a:xfrm>
        <a:prstGeom prst="rect">
          <a:avLst/>
        </a:prstGeom>
        <a:solidFill>
          <a:schemeClr val="accent3">
            <a:hueOff val="-1080000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6158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/>
            <a:t>Recursos </a:t>
          </a:r>
          <a:r>
            <a:rPr lang="es-ES" sz="1700" kern="1200" dirty="0" err="1"/>
            <a:t>histórico-culturales</a:t>
          </a:r>
          <a:endParaRPr lang="es-MX" sz="1700" kern="1200" dirty="0"/>
        </a:p>
      </dsp:txBody>
      <dsp:txXfrm>
        <a:off x="1387349" y="2710798"/>
        <a:ext cx="2610322" cy="738466"/>
      </dsp:txXfrm>
    </dsp:sp>
    <dsp:sp modelId="{972F7982-0098-462F-A53B-D5C4B92B8086}">
      <dsp:nvSpPr>
        <dsp:cNvPr id="0" name=""/>
        <dsp:cNvSpPr/>
      </dsp:nvSpPr>
      <dsp:spPr>
        <a:xfrm>
          <a:off x="889302" y="2492323"/>
          <a:ext cx="923082" cy="923082"/>
        </a:xfrm>
        <a:prstGeom prst="ellipse">
          <a:avLst/>
        </a:prstGeom>
        <a:blipFill rotWithShape="0">
          <a:blip xmlns:r="http://schemas.openxmlformats.org/officeDocument/2006/relationships" r:embed="rId3"/>
          <a:srcRect/>
          <a:stretch>
            <a:fillRect l="-25000" r="-25000"/>
          </a:stretch>
        </a:blipFill>
        <a:ln w="25400" cap="flat" cmpd="sng" algn="ctr">
          <a:solidFill>
            <a:schemeClr val="accent3">
              <a:hueOff val="-108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B83D4-B1C5-40DA-B6C7-AC93EAD7D293}">
      <dsp:nvSpPr>
        <dsp:cNvPr id="0" name=""/>
        <dsp:cNvSpPr/>
      </dsp:nvSpPr>
      <dsp:spPr>
        <a:xfrm>
          <a:off x="-3939361" y="-695492"/>
          <a:ext cx="5403147" cy="5403147"/>
        </a:xfrm>
        <a:prstGeom prst="blockArc">
          <a:avLst>
            <a:gd name="adj1" fmla="val 18900000"/>
            <a:gd name="adj2" fmla="val 2700000"/>
            <a:gd name="adj3" fmla="val 400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D78DF-AD84-4C9B-93A6-59FF796194D6}">
      <dsp:nvSpPr>
        <dsp:cNvPr id="0" name=""/>
        <dsp:cNvSpPr/>
      </dsp:nvSpPr>
      <dsp:spPr>
        <a:xfrm>
          <a:off x="1087430" y="289135"/>
          <a:ext cx="2556554" cy="6172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9927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/>
            <a:t>Recursos ambientales</a:t>
          </a:r>
          <a:endParaRPr lang="es-MX" sz="1700" kern="1200" dirty="0"/>
        </a:p>
      </dsp:txBody>
      <dsp:txXfrm>
        <a:off x="1087430" y="289135"/>
        <a:ext cx="2556554" cy="617231"/>
      </dsp:txXfrm>
    </dsp:sp>
    <dsp:sp modelId="{10AB1CF8-8C04-4C7B-A758-1D6A1008E1C5}">
      <dsp:nvSpPr>
        <dsp:cNvPr id="0" name=""/>
        <dsp:cNvSpPr/>
      </dsp:nvSpPr>
      <dsp:spPr>
        <a:xfrm>
          <a:off x="664931" y="231301"/>
          <a:ext cx="771538" cy="771538"/>
        </a:xfrm>
        <a:prstGeom prst="ellipse">
          <a:avLst/>
        </a:prstGeom>
        <a:blipFill rotWithShape="0">
          <a:blip xmlns:r="http://schemas.openxmlformats.org/officeDocument/2006/relationships" r:embed="rId1"/>
          <a:srcRect/>
          <a:stretch>
            <a:fillRect l="-26000" r="-26000"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722AA-9861-4637-B3A1-EB10DEBEE965}">
      <dsp:nvSpPr>
        <dsp:cNvPr id="0" name=""/>
        <dsp:cNvSpPr/>
      </dsp:nvSpPr>
      <dsp:spPr>
        <a:xfrm>
          <a:off x="1448813" y="1228024"/>
          <a:ext cx="2338748" cy="617231"/>
        </a:xfrm>
        <a:prstGeom prst="rect">
          <a:avLst/>
        </a:prstGeom>
        <a:solidFill>
          <a:schemeClr val="accent3">
            <a:hueOff val="-360000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9927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/>
            <a:t>Recursos </a:t>
          </a:r>
          <a:r>
            <a:rPr lang="es-ES" sz="1700" b="1" kern="1200" dirty="0" err="1"/>
            <a:t>paisajísticos</a:t>
          </a:r>
          <a:endParaRPr lang="es-MX" sz="1700" kern="1200" dirty="0"/>
        </a:p>
      </dsp:txBody>
      <dsp:txXfrm>
        <a:off x="1448813" y="1228024"/>
        <a:ext cx="2338748" cy="617231"/>
      </dsp:txXfrm>
    </dsp:sp>
    <dsp:sp modelId="{FA79EDC8-01B2-45AA-A0EA-8452D0A0E725}">
      <dsp:nvSpPr>
        <dsp:cNvPr id="0" name=""/>
        <dsp:cNvSpPr/>
      </dsp:nvSpPr>
      <dsp:spPr>
        <a:xfrm>
          <a:off x="1018804" y="1157308"/>
          <a:ext cx="771538" cy="771538"/>
        </a:xfrm>
        <a:prstGeom prst="ellipse">
          <a:avLst/>
        </a:prstGeom>
        <a:blipFill rotWithShape="0">
          <a:blip xmlns:r="http://schemas.openxmlformats.org/officeDocument/2006/relationships" r:embed="rId2"/>
          <a:srcRect/>
          <a:stretch>
            <a:fillRect l="-17000" r="-17000"/>
          </a:stretch>
        </a:blipFill>
        <a:ln w="25400" cap="flat" cmpd="sng" algn="ctr">
          <a:solidFill>
            <a:schemeClr val="accent3">
              <a:hueOff val="-36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3416DD-3508-49A5-8B34-F1301EFF9E0F}">
      <dsp:nvSpPr>
        <dsp:cNvPr id="0" name=""/>
        <dsp:cNvSpPr/>
      </dsp:nvSpPr>
      <dsp:spPr>
        <a:xfrm>
          <a:off x="1354954" y="2179788"/>
          <a:ext cx="2714337" cy="617231"/>
        </a:xfrm>
        <a:prstGeom prst="rect">
          <a:avLst/>
        </a:prstGeom>
        <a:solidFill>
          <a:schemeClr val="accent3">
            <a:hueOff val="-720000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9927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/>
            <a:t>Recursos </a:t>
          </a:r>
          <a:r>
            <a:rPr lang="es-ES" sz="1700" b="1" kern="1200" dirty="0" err="1"/>
            <a:t>etnológico-antropológicos</a:t>
          </a:r>
          <a:endParaRPr lang="es-MX" sz="1700" kern="1200" dirty="0"/>
        </a:p>
      </dsp:txBody>
      <dsp:txXfrm>
        <a:off x="1354954" y="2179788"/>
        <a:ext cx="2714337" cy="617231"/>
      </dsp:txXfrm>
    </dsp:sp>
    <dsp:sp modelId="{972F7982-0098-462F-A53B-D5C4B92B8086}">
      <dsp:nvSpPr>
        <dsp:cNvPr id="0" name=""/>
        <dsp:cNvSpPr/>
      </dsp:nvSpPr>
      <dsp:spPr>
        <a:xfrm>
          <a:off x="1018804" y="2083315"/>
          <a:ext cx="771538" cy="771538"/>
        </a:xfrm>
        <a:prstGeom prst="ellipse">
          <a:avLst/>
        </a:prstGeom>
        <a:blipFill rotWithShape="0">
          <a:blip xmlns:r="http://schemas.openxmlformats.org/officeDocument/2006/relationships" r:embed="rId3"/>
          <a:srcRect/>
          <a:stretch>
            <a:fillRect l="-25000" r="-25000"/>
          </a:stretch>
        </a:blipFill>
        <a:ln w="25400" cap="flat" cmpd="sng" algn="ctr">
          <a:solidFill>
            <a:schemeClr val="accent3">
              <a:hueOff val="-72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5CAD47-6BD1-4040-8682-155DD96287A8}">
      <dsp:nvSpPr>
        <dsp:cNvPr id="0" name=""/>
        <dsp:cNvSpPr/>
      </dsp:nvSpPr>
      <dsp:spPr>
        <a:xfrm>
          <a:off x="1051519" y="3118671"/>
          <a:ext cx="2298657" cy="617231"/>
        </a:xfrm>
        <a:prstGeom prst="rect">
          <a:avLst/>
        </a:prstGeom>
        <a:solidFill>
          <a:schemeClr val="accent3">
            <a:hueOff val="-1080000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9927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/>
            <a:t>Recursos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/>
            <a:t>institucionales</a:t>
          </a:r>
          <a:endParaRPr lang="es-MX" sz="1700" kern="1200" dirty="0"/>
        </a:p>
      </dsp:txBody>
      <dsp:txXfrm>
        <a:off x="1051519" y="3118671"/>
        <a:ext cx="2298657" cy="617231"/>
      </dsp:txXfrm>
    </dsp:sp>
    <dsp:sp modelId="{9FC6540F-B070-472D-B170-6568483FBF61}">
      <dsp:nvSpPr>
        <dsp:cNvPr id="0" name=""/>
        <dsp:cNvSpPr/>
      </dsp:nvSpPr>
      <dsp:spPr>
        <a:xfrm>
          <a:off x="664931" y="3009322"/>
          <a:ext cx="771538" cy="771538"/>
        </a:xfrm>
        <a:prstGeom prst="ellipse">
          <a:avLst/>
        </a:prstGeom>
        <a:blipFill rotWithShape="0">
          <a:blip xmlns:r="http://schemas.openxmlformats.org/officeDocument/2006/relationships" r:embed="rId4"/>
          <a:srcRect/>
          <a:stretch>
            <a:fillRect l="-17000" r="-17000"/>
          </a:stretch>
        </a:blipFill>
        <a:ln w="25400" cap="flat" cmpd="sng" algn="ctr">
          <a:solidFill>
            <a:schemeClr val="accent3">
              <a:hueOff val="-108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533F36-B6D6-47C9-B719-70CEBA0235D4}">
      <dsp:nvSpPr>
        <dsp:cNvPr id="0" name=""/>
        <dsp:cNvSpPr/>
      </dsp:nvSpPr>
      <dsp:spPr>
        <a:xfrm rot="5400000">
          <a:off x="3316956" y="-1203706"/>
          <a:ext cx="916552" cy="355316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/>
            <a:t>Incluye los mecanismos de </a:t>
          </a:r>
          <a:r>
            <a:rPr lang="es-ES" sz="1400" kern="1200" dirty="0" err="1"/>
            <a:t>financiación</a:t>
          </a:r>
          <a:r>
            <a:rPr lang="es-ES" sz="1400" kern="1200" dirty="0"/>
            <a:t> del desarrollo, como parte de la eficacia del desarrollo competitivo. </a:t>
          </a:r>
          <a:endParaRPr lang="es-MX" sz="1400" kern="1200" dirty="0"/>
        </a:p>
      </dsp:txBody>
      <dsp:txXfrm rot="-5400000">
        <a:off x="1998652" y="159340"/>
        <a:ext cx="3508418" cy="827068"/>
      </dsp:txXfrm>
    </dsp:sp>
    <dsp:sp modelId="{D2937C71-F917-48D5-9195-DD3F8F58B896}">
      <dsp:nvSpPr>
        <dsp:cNvPr id="0" name=""/>
        <dsp:cNvSpPr/>
      </dsp:nvSpPr>
      <dsp:spPr>
        <a:xfrm>
          <a:off x="0" y="28"/>
          <a:ext cx="1998652" cy="114569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La </a:t>
          </a:r>
          <a:r>
            <a:rPr lang="es-ES" sz="1600" kern="1200" dirty="0" err="1"/>
            <a:t>finananciación</a:t>
          </a:r>
          <a:r>
            <a:rPr lang="es-ES" sz="1600" kern="1200" dirty="0"/>
            <a:t> de las actuaciones prioritarias o          </a:t>
          </a:r>
          <a:r>
            <a:rPr lang="es-ES" sz="1600" i="1" kern="1200" dirty="0"/>
            <a:t>“ </a:t>
          </a:r>
          <a:r>
            <a:rPr lang="es-ES" sz="1600" i="1" kern="1200" dirty="0" err="1"/>
            <a:t>nware</a:t>
          </a:r>
          <a:r>
            <a:rPr lang="es-ES" sz="1600" i="1" kern="1200" dirty="0"/>
            <a:t>” </a:t>
          </a:r>
          <a:endParaRPr lang="es-MX" sz="1600" kern="1200" dirty="0"/>
        </a:p>
      </dsp:txBody>
      <dsp:txXfrm>
        <a:off x="55928" y="55956"/>
        <a:ext cx="1886796" cy="1033834"/>
      </dsp:txXfrm>
    </dsp:sp>
    <dsp:sp modelId="{A1E4EF38-68DE-4A2D-AFC1-BC035986C560}">
      <dsp:nvSpPr>
        <dsp:cNvPr id="0" name=""/>
        <dsp:cNvSpPr/>
      </dsp:nvSpPr>
      <dsp:spPr>
        <a:xfrm rot="5400000">
          <a:off x="3316956" y="-731"/>
          <a:ext cx="916552" cy="3553160"/>
        </a:xfrm>
        <a:prstGeom prst="round2SameRect">
          <a:avLst/>
        </a:prstGeom>
        <a:solidFill>
          <a:schemeClr val="accent5">
            <a:tint val="40000"/>
            <a:alpha val="90000"/>
            <a:hueOff val="2357710"/>
            <a:satOff val="-63163"/>
            <a:lumOff val="-558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2357710"/>
              <a:satOff val="-63163"/>
              <a:lumOff val="-55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/>
            <a:t>Facilita el crecimiento sostenible (</a:t>
          </a:r>
          <a:r>
            <a:rPr lang="es-ES" sz="1400" kern="1200" dirty="0" err="1"/>
            <a:t>Díaz</a:t>
          </a:r>
          <a:r>
            <a:rPr lang="es-ES" sz="1400" kern="1200" dirty="0"/>
            <a:t> y  Ascoli, 2006: 20)</a:t>
          </a:r>
          <a:endParaRPr lang="es-MX" sz="1400" kern="1200" dirty="0"/>
        </a:p>
      </dsp:txBody>
      <dsp:txXfrm rot="-5400000">
        <a:off x="1998652" y="1362315"/>
        <a:ext cx="3508418" cy="827068"/>
      </dsp:txXfrm>
    </dsp:sp>
    <dsp:sp modelId="{F897B4A4-F7AC-44F7-A4DB-4919EAFE5C12}">
      <dsp:nvSpPr>
        <dsp:cNvPr id="0" name=""/>
        <dsp:cNvSpPr/>
      </dsp:nvSpPr>
      <dsp:spPr>
        <a:xfrm>
          <a:off x="0" y="1203003"/>
          <a:ext cx="1998652" cy="1145690"/>
        </a:xfrm>
        <a:prstGeom prst="roundRect">
          <a:avLst/>
        </a:prstGeom>
        <a:solidFill>
          <a:schemeClr val="accent5">
            <a:hueOff val="1664307"/>
            <a:satOff val="5662"/>
            <a:lumOff val="-221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La </a:t>
          </a:r>
          <a:r>
            <a:rPr lang="es-ES" sz="1600" kern="1200" dirty="0" err="1"/>
            <a:t>preservación</a:t>
          </a:r>
          <a:r>
            <a:rPr lang="es-ES" sz="1600" kern="1200" dirty="0"/>
            <a:t> del entorno ambiental o </a:t>
          </a:r>
          <a:r>
            <a:rPr lang="es-ES" sz="1600" i="1" kern="1200" dirty="0"/>
            <a:t>“</a:t>
          </a:r>
          <a:r>
            <a:rPr lang="es-ES" sz="1600" i="1" kern="1200" dirty="0" err="1"/>
            <a:t>ecoware</a:t>
          </a:r>
          <a:r>
            <a:rPr lang="es-ES" sz="1600" i="1" kern="1200" dirty="0"/>
            <a:t>” </a:t>
          </a:r>
          <a:endParaRPr lang="es-MX" sz="1600" kern="1200" dirty="0"/>
        </a:p>
      </dsp:txBody>
      <dsp:txXfrm>
        <a:off x="55928" y="1258931"/>
        <a:ext cx="1886796" cy="10338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533F36-B6D6-47C9-B719-70CEBA0235D4}">
      <dsp:nvSpPr>
        <dsp:cNvPr id="0" name=""/>
        <dsp:cNvSpPr/>
      </dsp:nvSpPr>
      <dsp:spPr>
        <a:xfrm rot="5400000">
          <a:off x="3328669" y="-1216684"/>
          <a:ext cx="893126" cy="3553160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dirty="0"/>
            <a:t>Conformado por la infraestructura local.</a:t>
          </a:r>
          <a:endParaRPr lang="es-MX" sz="1100" kern="1200" dirty="0"/>
        </a:p>
      </dsp:txBody>
      <dsp:txXfrm rot="-5400000">
        <a:off x="1998653" y="156931"/>
        <a:ext cx="3509561" cy="805928"/>
      </dsp:txXfrm>
    </dsp:sp>
    <dsp:sp modelId="{D2937C71-F917-48D5-9195-DD3F8F58B896}">
      <dsp:nvSpPr>
        <dsp:cNvPr id="0" name=""/>
        <dsp:cNvSpPr/>
      </dsp:nvSpPr>
      <dsp:spPr>
        <a:xfrm>
          <a:off x="0" y="1691"/>
          <a:ext cx="1998652" cy="111640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/>
            <a:t>El entorno </a:t>
          </a:r>
          <a:r>
            <a:rPr lang="es-ES" sz="1700" kern="1200" dirty="0" err="1"/>
            <a:t>físico</a:t>
          </a:r>
          <a:r>
            <a:rPr lang="es-ES" sz="1700" kern="1200" dirty="0"/>
            <a:t> o “hardware” </a:t>
          </a:r>
          <a:endParaRPr lang="es-MX" sz="1700" kern="1200" dirty="0"/>
        </a:p>
      </dsp:txBody>
      <dsp:txXfrm>
        <a:off x="54499" y="56190"/>
        <a:ext cx="1889654" cy="1007410"/>
      </dsp:txXfrm>
    </dsp:sp>
    <dsp:sp modelId="{A1E4EF38-68DE-4A2D-AFC1-BC035986C560}">
      <dsp:nvSpPr>
        <dsp:cNvPr id="0" name=""/>
        <dsp:cNvSpPr/>
      </dsp:nvSpPr>
      <dsp:spPr>
        <a:xfrm rot="5400000">
          <a:off x="3328669" y="-44455"/>
          <a:ext cx="893126" cy="3553160"/>
        </a:xfrm>
        <a:prstGeom prst="round2SameRect">
          <a:avLst/>
        </a:prstGeom>
        <a:solidFill>
          <a:schemeClr val="accent3">
            <a:tint val="40000"/>
            <a:alpha val="90000"/>
            <a:hueOff val="-540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-54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dirty="0"/>
            <a:t>Constituido por los sistemas de </a:t>
          </a:r>
          <a:r>
            <a:rPr lang="es-ES" sz="1100" kern="1200" dirty="0" err="1"/>
            <a:t>información</a:t>
          </a:r>
          <a:r>
            <a:rPr lang="es-ES" sz="1100" kern="1200" dirty="0"/>
            <a:t> y conocimiento que valoriza los recursos humanos y mejora los procesos de  </a:t>
          </a:r>
          <a:r>
            <a:rPr lang="es-ES" sz="1100" kern="1200" dirty="0" err="1"/>
            <a:t>gestión</a:t>
          </a:r>
          <a:r>
            <a:rPr lang="es-ES" sz="1100" kern="1200" dirty="0"/>
            <a:t> de las actividades locales. </a:t>
          </a:r>
          <a:endParaRPr lang="es-MX" sz="1100" kern="1200" dirty="0"/>
        </a:p>
      </dsp:txBody>
      <dsp:txXfrm rot="-5400000">
        <a:off x="1998653" y="1329160"/>
        <a:ext cx="3509561" cy="805928"/>
      </dsp:txXfrm>
    </dsp:sp>
    <dsp:sp modelId="{F897B4A4-F7AC-44F7-A4DB-4919EAFE5C12}">
      <dsp:nvSpPr>
        <dsp:cNvPr id="0" name=""/>
        <dsp:cNvSpPr/>
      </dsp:nvSpPr>
      <dsp:spPr>
        <a:xfrm>
          <a:off x="0" y="1173920"/>
          <a:ext cx="1998652" cy="1116408"/>
        </a:xfrm>
        <a:prstGeom prst="roundRect">
          <a:avLst/>
        </a:prstGeom>
        <a:solidFill>
          <a:schemeClr val="accent3">
            <a:hueOff val="-540000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/>
            <a:t>El </a:t>
          </a:r>
          <a:r>
            <a:rPr lang="es-ES" sz="1700" i="1" kern="1200" dirty="0"/>
            <a:t>“</a:t>
          </a:r>
          <a:r>
            <a:rPr lang="es-ES" sz="1700" i="1" kern="1200" dirty="0" err="1"/>
            <a:t>know</a:t>
          </a:r>
          <a:r>
            <a:rPr lang="es-ES" sz="1700" i="1" kern="1200" dirty="0"/>
            <a:t> </a:t>
          </a:r>
          <a:r>
            <a:rPr lang="es-ES" sz="1700" i="1" kern="1200" dirty="0" err="1"/>
            <a:t>how</a:t>
          </a:r>
          <a:r>
            <a:rPr lang="es-ES" sz="1700" i="1" kern="1200" dirty="0"/>
            <a:t>” </a:t>
          </a:r>
          <a:r>
            <a:rPr lang="es-ES" sz="1700" kern="1200" dirty="0"/>
            <a:t>empresarial o </a:t>
          </a:r>
          <a:r>
            <a:rPr lang="es-ES" sz="1700" i="1" kern="1200" dirty="0"/>
            <a:t>software</a:t>
          </a:r>
          <a:endParaRPr lang="es-MX" sz="1700" kern="1200" dirty="0"/>
        </a:p>
      </dsp:txBody>
      <dsp:txXfrm>
        <a:off x="54499" y="1228419"/>
        <a:ext cx="1889654" cy="1007410"/>
      </dsp:txXfrm>
    </dsp:sp>
    <dsp:sp modelId="{2FCFF6BC-4997-4ECC-AE9E-F3130E23531A}">
      <dsp:nvSpPr>
        <dsp:cNvPr id="0" name=""/>
        <dsp:cNvSpPr/>
      </dsp:nvSpPr>
      <dsp:spPr>
        <a:xfrm rot="5400000">
          <a:off x="3328669" y="1127773"/>
          <a:ext cx="893126" cy="3553160"/>
        </a:xfrm>
        <a:prstGeom prst="round2SameRect">
          <a:avLst/>
        </a:prstGeom>
        <a:solidFill>
          <a:schemeClr val="accent3">
            <a:tint val="40000"/>
            <a:alpha val="90000"/>
            <a:hueOff val="-1080000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-1080000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dirty="0"/>
            <a:t>Incluye la </a:t>
          </a:r>
          <a:r>
            <a:rPr lang="es-ES" sz="1100" kern="1200" dirty="0" err="1"/>
            <a:t>organización</a:t>
          </a:r>
          <a:r>
            <a:rPr lang="es-ES" sz="1100" kern="1200" dirty="0"/>
            <a:t> gubernamental, las agencias territoriales y las </a:t>
          </a:r>
          <a:r>
            <a:rPr lang="es-ES" sz="1100" kern="1200" dirty="0" err="1"/>
            <a:t>demás</a:t>
          </a:r>
          <a:r>
            <a:rPr lang="es-ES" sz="1100" kern="1200" dirty="0"/>
            <a:t> unidades </a:t>
          </a:r>
          <a:r>
            <a:rPr lang="es-ES" sz="1100" kern="1200" dirty="0" err="1"/>
            <a:t>autónomas</a:t>
          </a:r>
          <a:r>
            <a:rPr lang="es-ES" sz="1100" kern="1200" dirty="0"/>
            <a:t> especiales y organizaciones sectoriales que configuran el sistema organizativo del Desarrollo Local basado en ciudades competitivas. </a:t>
          </a:r>
          <a:endParaRPr lang="es-MX" sz="1100" kern="1200" dirty="0"/>
        </a:p>
      </dsp:txBody>
      <dsp:txXfrm rot="-5400000">
        <a:off x="1998653" y="2501389"/>
        <a:ext cx="3509561" cy="805928"/>
      </dsp:txXfrm>
    </dsp:sp>
    <dsp:sp modelId="{F9C7BCD9-2246-431E-B8AE-3B9CBDB2CF0C}">
      <dsp:nvSpPr>
        <dsp:cNvPr id="0" name=""/>
        <dsp:cNvSpPr/>
      </dsp:nvSpPr>
      <dsp:spPr>
        <a:xfrm>
          <a:off x="0" y="2346149"/>
          <a:ext cx="1998652" cy="1116408"/>
        </a:xfrm>
        <a:prstGeom prst="roundRect">
          <a:avLst/>
        </a:prstGeom>
        <a:solidFill>
          <a:schemeClr val="accent3">
            <a:hueOff val="-1080000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/>
            <a:t>La </a:t>
          </a:r>
          <a:r>
            <a:rPr lang="es-ES" sz="1700" kern="1200" dirty="0" err="1"/>
            <a:t>organización</a:t>
          </a:r>
          <a:r>
            <a:rPr lang="es-ES" sz="1700" kern="1200" dirty="0"/>
            <a:t> del proceso de </a:t>
          </a:r>
          <a:r>
            <a:rPr lang="es-ES" sz="1700" kern="1200" dirty="0" err="1"/>
            <a:t>dinamización</a:t>
          </a:r>
          <a:r>
            <a:rPr lang="es-ES" sz="1700" kern="1200" dirty="0"/>
            <a:t> </a:t>
          </a:r>
          <a:r>
            <a:rPr lang="es-ES" sz="1700" kern="1200" dirty="0" err="1"/>
            <a:t>u</a:t>
          </a:r>
          <a:r>
            <a:rPr lang="es-ES" sz="1700" i="1" kern="1200" dirty="0" err="1"/>
            <a:t>“orgware</a:t>
          </a:r>
          <a:r>
            <a:rPr lang="es-ES" sz="1700" i="1" kern="1200" dirty="0"/>
            <a:t>” </a:t>
          </a:r>
          <a:endParaRPr lang="es-MX" sz="1700" kern="1200" dirty="0"/>
        </a:p>
      </dsp:txBody>
      <dsp:txXfrm>
        <a:off x="54499" y="2400648"/>
        <a:ext cx="1889654" cy="10074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582B9-8EE4-4D47-A3A9-AF176014FB52}">
      <dsp:nvSpPr>
        <dsp:cNvPr id="0" name=""/>
        <dsp:cNvSpPr/>
      </dsp:nvSpPr>
      <dsp:spPr>
        <a:xfrm>
          <a:off x="238378" y="15996"/>
          <a:ext cx="4589781" cy="20159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/>
            <a:t>Proceso que facilita el unir esfuerzos de los principales actores </a:t>
          </a:r>
          <a:r>
            <a:rPr lang="es-ES" sz="1700" kern="1200" dirty="0" err="1"/>
            <a:t>políticos</a:t>
          </a:r>
          <a:r>
            <a:rPr lang="es-ES" sz="1700" kern="1200" dirty="0"/>
            <a:t>, </a:t>
          </a:r>
          <a:r>
            <a:rPr lang="es-ES" sz="1700" kern="1200" dirty="0" err="1"/>
            <a:t>económicos</a:t>
          </a:r>
          <a:r>
            <a:rPr lang="es-ES" sz="1700" kern="1200" dirty="0"/>
            <a:t> y sociales de la comunidad, para elaborar un </a:t>
          </a:r>
          <a:r>
            <a:rPr lang="es-ES" sz="1700" kern="1200" dirty="0" err="1"/>
            <a:t>diagnóstico</a:t>
          </a:r>
          <a:r>
            <a:rPr lang="es-ES" sz="1700" kern="1200" dirty="0"/>
            <a:t> compartido, construir una </a:t>
          </a:r>
          <a:r>
            <a:rPr lang="es-ES" sz="1700" kern="1200" dirty="0" err="1"/>
            <a:t>visión</a:t>
          </a:r>
          <a:r>
            <a:rPr lang="es-ES" sz="1700" kern="1200" dirty="0"/>
            <a:t> viable de su futuro </a:t>
          </a:r>
          <a:r>
            <a:rPr lang="es-ES" sz="1700" kern="1200" dirty="0" err="1"/>
            <a:t>común</a:t>
          </a:r>
          <a:r>
            <a:rPr lang="es-ES" sz="1700" kern="1200" dirty="0"/>
            <a:t> a largo plazo.</a:t>
          </a:r>
          <a:endParaRPr lang="es-MX" sz="1700" kern="1200" dirty="0"/>
        </a:p>
      </dsp:txBody>
      <dsp:txXfrm>
        <a:off x="297425" y="75043"/>
        <a:ext cx="4471687" cy="1897903"/>
      </dsp:txXfrm>
    </dsp:sp>
    <dsp:sp modelId="{7DBC84B6-403D-4AE6-BF56-D2E2AE48B826}">
      <dsp:nvSpPr>
        <dsp:cNvPr id="0" name=""/>
        <dsp:cNvSpPr/>
      </dsp:nvSpPr>
      <dsp:spPr>
        <a:xfrm rot="2467431">
          <a:off x="3829491" y="2190994"/>
          <a:ext cx="748438" cy="5828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/>
        </a:p>
      </dsp:txBody>
      <dsp:txXfrm>
        <a:off x="3851062" y="2250068"/>
        <a:ext cx="573570" cy="349736"/>
      </dsp:txXfrm>
    </dsp:sp>
    <dsp:sp modelId="{A73EBD7C-EC57-41B7-8067-312B440CDE20}">
      <dsp:nvSpPr>
        <dsp:cNvPr id="0" name=""/>
        <dsp:cNvSpPr/>
      </dsp:nvSpPr>
      <dsp:spPr>
        <a:xfrm>
          <a:off x="3978386" y="2960748"/>
          <a:ext cx="4335188" cy="2434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/>
            <a:t>En ese marco, la </a:t>
          </a:r>
          <a:r>
            <a:rPr lang="es-ES" sz="1700" kern="1200" dirty="0" err="1"/>
            <a:t>gestión</a:t>
          </a:r>
          <a:r>
            <a:rPr lang="es-ES" sz="1700" kern="1200" dirty="0"/>
            <a:t> </a:t>
          </a:r>
          <a:r>
            <a:rPr lang="es-ES" sz="1700" kern="1200" dirty="0" err="1"/>
            <a:t>estratégica</a:t>
          </a:r>
          <a:r>
            <a:rPr lang="es-ES" sz="1700" kern="1200" dirty="0"/>
            <a:t> de dicho proceso se define como el conjunto de acciones destinadas al impulso y la </a:t>
          </a:r>
          <a:r>
            <a:rPr lang="es-ES" sz="1700" kern="1200" dirty="0" err="1"/>
            <a:t>coordinación</a:t>
          </a:r>
          <a:r>
            <a:rPr lang="es-ES" sz="1700" kern="1200" dirty="0"/>
            <a:t> </a:t>
          </a:r>
          <a:r>
            <a:rPr lang="es-ES" sz="1700" kern="1200" dirty="0" err="1"/>
            <a:t>sinérgica</a:t>
          </a:r>
          <a:r>
            <a:rPr lang="es-ES" sz="1700" kern="1200" dirty="0"/>
            <a:t> de los esfuerzos </a:t>
          </a:r>
          <a:r>
            <a:rPr lang="es-ES" sz="1700" kern="1200" dirty="0" err="1"/>
            <a:t>públicos</a:t>
          </a:r>
          <a:r>
            <a:rPr lang="es-ES" sz="1700" kern="1200" dirty="0"/>
            <a:t> y privados necesarios para desarrollar las estrategias seleccionadas y alcanzar los objetivos propuestos en la </a:t>
          </a:r>
          <a:r>
            <a:rPr lang="es-ES" sz="1700" kern="1200" dirty="0" err="1"/>
            <a:t>planificación</a:t>
          </a:r>
          <a:r>
            <a:rPr lang="es-ES" sz="1700" kern="1200" dirty="0"/>
            <a:t>.</a:t>
          </a:r>
          <a:endParaRPr lang="es-MX" sz="1700" kern="1200" dirty="0"/>
        </a:p>
      </dsp:txBody>
      <dsp:txXfrm>
        <a:off x="4049703" y="3032065"/>
        <a:ext cx="4192554" cy="2292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2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/>
              <a:t>Haga clic para modificar el estilo de texto del patrón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47A2E08-A2DC-2149-8131-A1474CB29496}" type="datetimeFigureOut">
              <a:rPr lang="es-ES" smtClean="0"/>
              <a:t>27/09/18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7BF6C426-42EC-0A49-BD8A-11D2FC87D332}" type="slidenum">
              <a:rPr lang="es-ES" smtClean="0"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diagramData" Target="../diagrams/data4.xml"/><Relationship Id="rId8" Type="http://schemas.openxmlformats.org/officeDocument/2006/relationships/diagramLayout" Target="../diagrams/layout4.xml"/><Relationship Id="rId9" Type="http://schemas.openxmlformats.org/officeDocument/2006/relationships/diagramQuickStyle" Target="../diagrams/quickStyle4.xml"/><Relationship Id="rId10" Type="http://schemas.openxmlformats.org/officeDocument/2006/relationships/diagramColors" Target="../diagrams/colors4.xml"/><Relationship Id="rId11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diagramData" Target="../diagrams/data6.xml"/><Relationship Id="rId8" Type="http://schemas.openxmlformats.org/officeDocument/2006/relationships/diagramLayout" Target="../diagrams/layout6.xml"/><Relationship Id="rId9" Type="http://schemas.openxmlformats.org/officeDocument/2006/relationships/diagramQuickStyle" Target="../diagrams/quickStyle6.xml"/><Relationship Id="rId10" Type="http://schemas.openxmlformats.org/officeDocument/2006/relationships/diagramColors" Target="../diagrams/colors6.xml"/><Relationship Id="rId11" Type="http://schemas.microsoft.com/office/2007/relationships/diagramDrawing" Target="../diagrams/drawing6.xml"/><Relationship Id="rId1" Type="http://schemas.openxmlformats.org/officeDocument/2006/relationships/slideLayout" Target="../slideLayouts/slideLayout11.xml"/><Relationship Id="rId2" Type="http://schemas.openxmlformats.org/officeDocument/2006/relationships/diagramData" Target="../diagrams/data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image" Target="../media/image23.jpeg"/><Relationship Id="rId8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tur.gob.mx/programas/programas-regionales/programa-mundo-maya/" TargetMode="External"/><Relationship Id="rId4" Type="http://schemas.openxmlformats.org/officeDocument/2006/relationships/hyperlink" Target="http://www.sectur.gob.mx/programas/programas-regionales/programa-ruta-de-los-dioses/" TargetMode="External"/><Relationship Id="rId5" Type="http://schemas.openxmlformats.org/officeDocument/2006/relationships/hyperlink" Target="http://www.sectur.gob.mx/programas/programas-regionales/programa-tesoros-coloniales/" TargetMode="External"/><Relationship Id="rId6" Type="http://schemas.openxmlformats.org/officeDocument/2006/relationships/hyperlink" Target="http://www.sectur.gob.mx/programas/programas-regionales/programa-en-el-corazon-de-mexico/" TargetMode="External"/><Relationship Id="rId7" Type="http://schemas.openxmlformats.org/officeDocument/2006/relationships/hyperlink" Target="http://www.sectur.gob.mx/programas/programas-regionales/centros-de-playa/" TargetMode="External"/><Relationship Id="rId8" Type="http://schemas.openxmlformats.org/officeDocument/2006/relationships/hyperlink" Target="http://www.sectur.gob.mx/pueblos-magicos/" TargetMode="External"/><Relationship Id="rId9" Type="http://schemas.openxmlformats.org/officeDocument/2006/relationships/image" Target="../media/image26.png"/><Relationship Id="rId10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www.sectur.gob.mx/programas/programas-regionales/programa-mexico-norte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hyperlink" Target="http://www.sectur.gob.mx/programas/programas-regionales/programa-mexico-norte/" TargetMode="External"/><Relationship Id="rId3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hyperlink" Target="http://www.sectur.gob.mx/programas/programas-regionales/programa-mundo-maya/" TargetMode="External"/><Relationship Id="rId3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hyperlink" Target="http://www.sectur.gob.mx/programas/programas-regionales/programa-ruta-de-los-dioses/" TargetMode="External"/><Relationship Id="rId3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hyperlink" Target="http://www.sectur.gob.mx/programas/programas-regionales/programa-tesoros-coloniales/" TargetMode="External"/><Relationship Id="rId3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hyperlink" Target="http://www.sectur.gob.mx/programas/programas-regionales/programa-en-el-corazon-de-mexico/" TargetMode="External"/><Relationship Id="rId3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hyperlink" Target="http://www.sectur.gob.mx/programas/programas-regionales/centros-de-playa/" TargetMode="External"/><Relationship Id="rId3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ectur.gob.mx/pueblos-magicos/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tur.gob.mx/programas/programas-regionales/" TargetMode="External"/><Relationship Id="rId4" Type="http://schemas.openxmlformats.org/officeDocument/2006/relationships/hyperlink" Target="https://www.mexicodesconocido.com.mx/barrios-magicos-df-imperdibles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ob.mx/sectur/acciones-y-programas/fondo-nacional-de-fomento-al-turismo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in título-2.png">
            <a:extLst>
              <a:ext uri="{FF2B5EF4-FFF2-40B4-BE49-F238E27FC236}">
                <a16:creationId xmlns="" xmlns:a16="http://schemas.microsoft.com/office/drawing/2014/main" id="{6E228E4E-C92D-4FCE-BBD8-24372EE862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192" y="655850"/>
            <a:ext cx="5442276" cy="7874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277262" y="1175592"/>
            <a:ext cx="4572000" cy="5355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LICENCIATURA EN TURISMO</a:t>
            </a:r>
          </a:p>
          <a:p>
            <a:pPr algn="ctr"/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Unidad de aprendizaje: Desarrollo Local y Regional</a:t>
            </a:r>
          </a:p>
          <a:p>
            <a:pPr algn="ctr"/>
            <a:endParaRPr lang="es-MX" b="1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Autor: Rebeca Osorio González </a:t>
            </a:r>
          </a:p>
          <a:p>
            <a:pPr algn="ctr"/>
            <a:endParaRPr lang="es-MX" sz="2000" dirty="0">
              <a:latin typeface="Avenir Book"/>
            </a:endParaRP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Créditos institucionales de la UA: 8</a:t>
            </a:r>
          </a:p>
          <a:p>
            <a:pPr algn="ctr"/>
            <a:r>
              <a:rPr lang="es-MX" b="1" dirty="0">
                <a:latin typeface="Avenir Book"/>
                <a:cs typeface="Times New Roman" panose="02020603050405020304" pitchFamily="18" charset="0"/>
              </a:rPr>
              <a:t>Material visual: Solo proyectable</a:t>
            </a:r>
          </a:p>
          <a:p>
            <a:pPr algn="ctr"/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Unidad de competencia : </a:t>
            </a:r>
          </a:p>
          <a:p>
            <a:pPr algn="ctr"/>
            <a:r>
              <a:rPr lang="es-MX" dirty="0" smtClean="0">
                <a:latin typeface="Avenir Book"/>
                <a:cs typeface="Times New Roman" panose="02020603050405020304" pitchFamily="18" charset="0"/>
              </a:rPr>
              <a:t>-</a:t>
            </a:r>
            <a:r>
              <a:rPr lang="es-ES" dirty="0" smtClean="0"/>
              <a:t>Potencialidades </a:t>
            </a:r>
            <a:r>
              <a:rPr lang="es-ES" dirty="0"/>
              <a:t>del turismo para el desarrollo local/ regional </a:t>
            </a:r>
            <a:br>
              <a:rPr lang="es-ES" dirty="0"/>
            </a:br>
            <a:r>
              <a:rPr lang="es-ES" dirty="0" smtClean="0"/>
              <a:t>-</a:t>
            </a:r>
            <a:r>
              <a:rPr lang="es-ES" dirty="0"/>
              <a:t>Programas locales y regionales en </a:t>
            </a:r>
            <a:r>
              <a:rPr lang="es-ES" dirty="0" smtClean="0"/>
              <a:t>turismo</a:t>
            </a:r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ctr"/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ctr"/>
            <a:r>
              <a:rPr lang="es-MX" dirty="0">
                <a:latin typeface="Avenir Book"/>
                <a:cs typeface="Times New Roman" panose="02020603050405020304" pitchFamily="18" charset="0"/>
              </a:rPr>
              <a:t>Elaborado por Rebeca Osorio González </a:t>
            </a:r>
          </a:p>
          <a:p>
            <a:endParaRPr lang="es-MX" dirty="0">
              <a:latin typeface="Avenir Book"/>
              <a:cs typeface="Times New Roman" panose="02020603050405020304" pitchFamily="18" charset="0"/>
            </a:endParaRPr>
          </a:p>
          <a:p>
            <a:pPr algn="r"/>
            <a:r>
              <a:rPr lang="es-MX" sz="1600" dirty="0">
                <a:latin typeface="Avenir Book"/>
                <a:cs typeface="Times New Roman" panose="02020603050405020304" pitchFamily="18" charset="0"/>
              </a:rPr>
              <a:t>Semestre 2018-B</a:t>
            </a:r>
          </a:p>
        </p:txBody>
      </p:sp>
    </p:spTree>
    <p:extLst>
      <p:ext uri="{BB962C8B-B14F-4D97-AF65-F5344CB8AC3E}">
        <p14:creationId xmlns:p14="http://schemas.microsoft.com/office/powerpoint/2010/main" val="2159638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96475"/>
            <a:ext cx="7556313" cy="1116106"/>
          </a:xfrm>
        </p:spPr>
        <p:txBody>
          <a:bodyPr/>
          <a:lstStyle/>
          <a:p>
            <a:pPr algn="ctr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Potencialidades del turismo para el desarrollo local/ regional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917440"/>
            <a:ext cx="8300500" cy="51508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200" dirty="0"/>
              <a:t>La </a:t>
            </a:r>
            <a:r>
              <a:rPr lang="es-ES" sz="2200" dirty="0" err="1"/>
              <a:t>expresión</a:t>
            </a:r>
            <a:r>
              <a:rPr lang="es-ES" sz="2200" dirty="0"/>
              <a:t> de la cultura puede contribuir a que se valore </a:t>
            </a:r>
            <a:r>
              <a:rPr lang="es-ES" sz="2200" dirty="0" err="1"/>
              <a:t>más</a:t>
            </a:r>
            <a:r>
              <a:rPr lang="es-ES" sz="2200" dirty="0"/>
              <a:t> el territorio aprovechando los recursos existentes como los siguientes: </a:t>
            </a:r>
          </a:p>
          <a:p>
            <a:endParaRPr lang="es-ES" sz="2200" dirty="0"/>
          </a:p>
          <a:p>
            <a:endParaRPr lang="es-ES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B44502AE-55EE-4017-A7E8-77B351C6B2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9412624"/>
              </p:ext>
            </p:extLst>
          </p:nvPr>
        </p:nvGraphicFramePr>
        <p:xfrm>
          <a:off x="-309683" y="2929624"/>
          <a:ext cx="6928693" cy="3692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FCA48AC8-C4E9-46E1-9D39-580612A15A9F}"/>
              </a:ext>
            </a:extLst>
          </p:cNvPr>
          <p:cNvSpPr/>
          <p:nvPr/>
        </p:nvSpPr>
        <p:spPr>
          <a:xfrm>
            <a:off x="6319830" y="6530221"/>
            <a:ext cx="2778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/>
              <a:t>(</a:t>
            </a:r>
            <a:r>
              <a:rPr lang="es-ES" dirty="0" err="1"/>
              <a:t>Díaz</a:t>
            </a:r>
            <a:r>
              <a:rPr lang="es-ES" dirty="0"/>
              <a:t> y  Ascoli, 2006: 18)</a:t>
            </a:r>
            <a:endParaRPr lang="es-MX" dirty="0"/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xmlns="" id="{CDF4F264-D9C1-45CF-AD51-CE96EEA9CA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9306007"/>
              </p:ext>
            </p:extLst>
          </p:nvPr>
        </p:nvGraphicFramePr>
        <p:xfrm>
          <a:off x="3787471" y="2769707"/>
          <a:ext cx="5962260" cy="401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84516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3" y="260159"/>
            <a:ext cx="7556313" cy="1116106"/>
          </a:xfrm>
        </p:spPr>
        <p:txBody>
          <a:bodyPr/>
          <a:lstStyle/>
          <a:p>
            <a:pPr algn="ctr"/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 del Desarrollo Local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3" y="1856156"/>
            <a:ext cx="7556313" cy="133232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s-ES" dirty="0"/>
              <a:t>La estrategia de Desarrollo Local puede plantearse en forma multisectorial, </a:t>
            </a:r>
            <a:r>
              <a:rPr lang="es-ES" dirty="0" err="1"/>
              <a:t>sistemática</a:t>
            </a:r>
            <a:r>
              <a:rPr lang="es-ES" dirty="0"/>
              <a:t> y </a:t>
            </a:r>
            <a:r>
              <a:rPr lang="es-ES" dirty="0" err="1"/>
              <a:t>sistémica</a:t>
            </a:r>
            <a:r>
              <a:rPr lang="es-ES" dirty="0"/>
              <a:t>, facilitando la competitividad de cada territorio, al menos con la </a:t>
            </a:r>
            <a:r>
              <a:rPr lang="es-ES" dirty="0" err="1"/>
              <a:t>contribución</a:t>
            </a:r>
            <a:r>
              <a:rPr lang="es-ES" dirty="0"/>
              <a:t> de cinco planos de </a:t>
            </a:r>
            <a:r>
              <a:rPr lang="es-ES" dirty="0" err="1"/>
              <a:t>actuación</a:t>
            </a:r>
            <a:r>
              <a:rPr lang="es-ES" dirty="0"/>
              <a:t> coordinada que facilitan el </a:t>
            </a:r>
            <a:r>
              <a:rPr lang="es-ES" dirty="0" err="1"/>
              <a:t>diseño</a:t>
            </a:r>
            <a:r>
              <a:rPr lang="es-ES" dirty="0"/>
              <a:t> de </a:t>
            </a:r>
            <a:r>
              <a:rPr lang="es-ES" dirty="0" err="1"/>
              <a:t>políticas</a:t>
            </a:r>
            <a:r>
              <a:rPr lang="es-ES" dirty="0"/>
              <a:t> necesarias para un territorio concreto: </a:t>
            </a:r>
          </a:p>
          <a:p>
            <a:endParaRPr lang="es-ES" dirty="0"/>
          </a:p>
        </p:txBody>
      </p:sp>
      <p:pic>
        <p:nvPicPr>
          <p:cNvPr id="6146" name="Picture 2" descr="Resultado de imagen para politicas">
            <a:extLst>
              <a:ext uri="{FF2B5EF4-FFF2-40B4-BE49-F238E27FC236}">
                <a16:creationId xmlns:a16="http://schemas.microsoft.com/office/drawing/2014/main" xmlns="" id="{E26CE816-0F72-4A0D-A829-11520A743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857" y="3429000"/>
            <a:ext cx="4099249" cy="304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520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33E65D68-C5CE-4BB4-99E5-63599F4C5E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554849"/>
              </p:ext>
            </p:extLst>
          </p:nvPr>
        </p:nvGraphicFramePr>
        <p:xfrm>
          <a:off x="1483567" y="4108060"/>
          <a:ext cx="5551813" cy="2348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F4AB5F3A-6A3D-45B2-A013-05CDEE783D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09942956"/>
              </p:ext>
            </p:extLst>
          </p:nvPr>
        </p:nvGraphicFramePr>
        <p:xfrm>
          <a:off x="1483567" y="529252"/>
          <a:ext cx="5551813" cy="3464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64059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101539"/>
            <a:ext cx="7556313" cy="1116106"/>
          </a:xfrm>
        </p:spPr>
        <p:txBody>
          <a:bodyPr/>
          <a:lstStyle/>
          <a:p>
            <a:pPr algn="ctr"/>
            <a:r>
              <a:rPr lang="es-E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Planificación</a:t>
            </a:r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Gestión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Estratégica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Desarrollo Local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981201"/>
            <a:ext cx="8430087" cy="7340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La </a:t>
            </a:r>
            <a:r>
              <a:rPr lang="es-ES" dirty="0" err="1"/>
              <a:t>planicación</a:t>
            </a:r>
            <a:r>
              <a:rPr lang="es-ES" dirty="0"/>
              <a:t> </a:t>
            </a:r>
            <a:r>
              <a:rPr lang="es-ES" dirty="0" err="1"/>
              <a:t>estratégica</a:t>
            </a:r>
            <a:r>
              <a:rPr lang="es-ES" dirty="0"/>
              <a:t> constituye una herramienta fundamental para impulsar la </a:t>
            </a:r>
            <a:r>
              <a:rPr lang="es-ES" dirty="0" err="1"/>
              <a:t>gestión</a:t>
            </a:r>
            <a:r>
              <a:rPr lang="es-ES" dirty="0"/>
              <a:t> </a:t>
            </a:r>
            <a:r>
              <a:rPr lang="es-ES" dirty="0" err="1"/>
              <a:t>estratégica</a:t>
            </a:r>
            <a:r>
              <a:rPr lang="es-ES" dirty="0"/>
              <a:t> del Desarrollo Local. </a:t>
            </a:r>
          </a:p>
          <a:p>
            <a:pPr algn="just"/>
            <a:endParaRPr lang="es-ES" dirty="0"/>
          </a:p>
          <a:p>
            <a:endParaRPr lang="es-ES" dirty="0"/>
          </a:p>
        </p:txBody>
      </p:sp>
      <p:pic>
        <p:nvPicPr>
          <p:cNvPr id="7170" name="Picture 2" descr="Resultado de imagen para gestion">
            <a:extLst>
              <a:ext uri="{FF2B5EF4-FFF2-40B4-BE49-F238E27FC236}">
                <a16:creationId xmlns:a16="http://schemas.microsoft.com/office/drawing/2014/main" xmlns="" id="{C54BD5C4-C33C-46F6-AFE8-F7BA0DCA0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906" y="2715209"/>
            <a:ext cx="6242180" cy="414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851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5BB3BA0-08C3-4115-87F1-B9537F3F1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4" y="176183"/>
            <a:ext cx="3588334" cy="458298"/>
          </a:xfrm>
        </p:spPr>
        <p:txBody>
          <a:bodyPr/>
          <a:lstStyle/>
          <a:p>
            <a:r>
              <a:rPr lang="es-MX" dirty="0"/>
              <a:t>Se define como: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85A63ABE-748C-436E-8AD1-39AAB9B98A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8106187"/>
              </p:ext>
            </p:extLst>
          </p:nvPr>
        </p:nvGraphicFramePr>
        <p:xfrm>
          <a:off x="410547" y="1397000"/>
          <a:ext cx="8313575" cy="5395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B1EB86A8-C32A-4D3D-933E-7CB8911048A6}"/>
              </a:ext>
            </a:extLst>
          </p:cNvPr>
          <p:cNvSpPr/>
          <p:nvPr/>
        </p:nvSpPr>
        <p:spPr>
          <a:xfrm>
            <a:off x="0" y="6423354"/>
            <a:ext cx="2778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(</a:t>
            </a:r>
            <a:r>
              <a:rPr lang="es-ES" dirty="0" err="1"/>
              <a:t>Díaz</a:t>
            </a:r>
            <a:r>
              <a:rPr lang="es-ES" dirty="0"/>
              <a:t> y  Ascoli, 2006: 20)</a:t>
            </a:r>
            <a:endParaRPr lang="es-MX" dirty="0"/>
          </a:p>
        </p:txBody>
      </p:sp>
      <p:pic>
        <p:nvPicPr>
          <p:cNvPr id="8194" name="Picture 2" descr="Resultado de imagen para gestion">
            <a:extLst>
              <a:ext uri="{FF2B5EF4-FFF2-40B4-BE49-F238E27FC236}">
                <a16:creationId xmlns:a16="http://schemas.microsoft.com/office/drawing/2014/main" xmlns="" id="{E0E84CFA-C1B2-44AA-BDBD-BA30368AE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4" y="4094843"/>
            <a:ext cx="3450577" cy="19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Resultado de imagen para gestion">
            <a:extLst>
              <a:ext uri="{FF2B5EF4-FFF2-40B4-BE49-F238E27FC236}">
                <a16:creationId xmlns:a16="http://schemas.microsoft.com/office/drawing/2014/main" xmlns="" id="{BA7F82E4-56D2-4CF3-8DB8-0D0F21EFE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232" y="2136710"/>
            <a:ext cx="3443009" cy="204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334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269490"/>
            <a:ext cx="7556313" cy="1116106"/>
          </a:xfrm>
        </p:spPr>
        <p:txBody>
          <a:bodyPr/>
          <a:lstStyle/>
          <a:p>
            <a:pPr algn="ctr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Programas locales y regionales en turismo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dirty="0" smtClean="0"/>
              <a:t>Dirección </a:t>
            </a:r>
            <a:r>
              <a:rPr lang="es-ES_tradnl" dirty="0"/>
              <a:t>General de Programas </a:t>
            </a:r>
            <a:r>
              <a:rPr lang="es-ES_tradnl" dirty="0" smtClean="0"/>
              <a:t>Regionales: </a:t>
            </a:r>
            <a:r>
              <a:rPr lang="es-ES_tradnl" dirty="0"/>
              <a:t>conduce la administración territorial de la función federal a cargo de la Secretaría de </a:t>
            </a:r>
            <a:r>
              <a:rPr lang="es-ES_tradnl" dirty="0" smtClean="0"/>
              <a:t>Turismo.</a:t>
            </a:r>
            <a:endParaRPr lang="es-ES_tradnl" dirty="0"/>
          </a:p>
          <a:p>
            <a:pPr algn="just"/>
            <a:r>
              <a:rPr lang="es-ES_tradnl" dirty="0"/>
              <a:t>La administración territorial se concentra en tres Coordinaciones que generan 6 Programas Regionales, además del Programa Pueblos Mágicos </a:t>
            </a:r>
            <a:r>
              <a:rPr lang="es-ES_tradnl" dirty="0" smtClean="0"/>
              <a:t>que </a:t>
            </a:r>
            <a:r>
              <a:rPr lang="es-ES_tradnl" dirty="0"/>
              <a:t>opera en 32 poblaciones del </a:t>
            </a:r>
            <a:r>
              <a:rPr lang="es-ES_tradnl" dirty="0" smtClean="0"/>
              <a:t>país.</a:t>
            </a:r>
            <a:endParaRPr lang="es-ES" dirty="0"/>
          </a:p>
        </p:txBody>
      </p:sp>
      <p:pic>
        <p:nvPicPr>
          <p:cNvPr id="1028" name="Picture 4" descr="Resultado de imagen para SECTUR}">
            <a:extLst>
              <a:ext uri="{FF2B5EF4-FFF2-40B4-BE49-F238E27FC236}">
                <a16:creationId xmlns:a16="http://schemas.microsoft.com/office/drawing/2014/main" xmlns="" id="{C6723448-DC5A-4806-92A8-C604E9C0C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698" y="4856926"/>
            <a:ext cx="4786604" cy="163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063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2">
            <a:extLst>
              <a:ext uri="{FF2B5EF4-FFF2-40B4-BE49-F238E27FC236}">
                <a16:creationId xmlns:a16="http://schemas.microsoft.com/office/drawing/2014/main" xmlns="" id="{9B1818ED-A558-45AB-8EF5-28D735AA3502}"/>
              </a:ext>
            </a:extLst>
          </p:cNvPr>
          <p:cNvSpPr txBox="1">
            <a:spLocks/>
          </p:cNvSpPr>
          <p:nvPr/>
        </p:nvSpPr>
        <p:spPr>
          <a:xfrm>
            <a:off x="324559" y="185875"/>
            <a:ext cx="8494881" cy="562021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Programas locales y regionales en turismo</a:t>
            </a:r>
            <a:endParaRPr lang="es-ES_tradnl" sz="3800" b="1" dirty="0" smtClean="0"/>
          </a:p>
          <a:p>
            <a:pPr marL="0" indent="0" algn="just">
              <a:buFont typeface="Wingdings" pitchFamily="2" charset="2"/>
              <a:buNone/>
            </a:pPr>
            <a:r>
              <a:rPr lang="es-ES_tradnl" b="1" dirty="0" smtClean="0"/>
              <a:t>Dirección </a:t>
            </a:r>
            <a:r>
              <a:rPr lang="es-ES_tradnl" b="1" dirty="0"/>
              <a:t>General de Programas Regionales </a:t>
            </a:r>
            <a:r>
              <a:rPr lang="es-ES_tradnl" dirty="0"/>
              <a:t>impulsa de manera preferente aquellos proyectos turísticos que, por sus beneficios inmediatos de recuperación de inversión y fuerte crecimiento de su demanda, se han considerado como exitosos. Todo ello a través de los seis diferentes programas Regionales:</a:t>
            </a:r>
          </a:p>
          <a:p>
            <a:r>
              <a:rPr lang="es-ES_tradnl" dirty="0">
                <a:hlinkClick r:id="rId2" tooltip="Programa México Norte"/>
              </a:rPr>
              <a:t>Programa México Norte</a:t>
            </a:r>
            <a:endParaRPr lang="es-ES_tradnl" dirty="0"/>
          </a:p>
          <a:p>
            <a:r>
              <a:rPr lang="es-ES_tradnl" dirty="0">
                <a:hlinkClick r:id="rId3" tooltip="Programa Mundo Maya"/>
              </a:rPr>
              <a:t>Programa Mundo Maya</a:t>
            </a:r>
            <a:endParaRPr lang="es-ES_tradnl" dirty="0"/>
          </a:p>
          <a:p>
            <a:r>
              <a:rPr lang="es-ES_tradnl" dirty="0">
                <a:hlinkClick r:id="rId4" tooltip="Programa Ruta de los Dioses"/>
              </a:rPr>
              <a:t>Programa Ruta de los Dioses</a:t>
            </a:r>
            <a:endParaRPr lang="es-ES_tradnl" dirty="0"/>
          </a:p>
          <a:p>
            <a:r>
              <a:rPr lang="es-ES_tradnl" dirty="0">
                <a:hlinkClick r:id="rId5" tooltip="Programa Tesoros Coloniales"/>
              </a:rPr>
              <a:t>Programa Tesoros Coloniales</a:t>
            </a:r>
            <a:endParaRPr lang="es-ES_tradnl" dirty="0"/>
          </a:p>
          <a:p>
            <a:r>
              <a:rPr lang="es-ES_tradnl" dirty="0">
                <a:hlinkClick r:id="rId6" tooltip="Programa en el Corazón de México"/>
              </a:rPr>
              <a:t>Programa En el Corazón de México</a:t>
            </a:r>
            <a:endParaRPr lang="es-ES_tradnl" dirty="0"/>
          </a:p>
          <a:p>
            <a:r>
              <a:rPr lang="es-ES_tradnl" dirty="0">
                <a:hlinkClick r:id="rId7" tooltip="Centros de Playa"/>
              </a:rPr>
              <a:t>Centros de Playa</a:t>
            </a:r>
            <a:endParaRPr lang="es-ES_tradnl" dirty="0"/>
          </a:p>
          <a:p>
            <a:r>
              <a:rPr lang="es-ES_tradnl" dirty="0">
                <a:hlinkClick r:id="rId8" tooltip="Pueblos Mágicos"/>
              </a:rPr>
              <a:t>Pueblos Mágicos</a:t>
            </a:r>
            <a:endParaRPr lang="es-ES_tradnl" dirty="0"/>
          </a:p>
          <a:p>
            <a:endParaRPr lang="es-ES_tradnl" dirty="0"/>
          </a:p>
          <a:p>
            <a:endParaRPr lang="es-ES" dirty="0"/>
          </a:p>
        </p:txBody>
      </p:sp>
      <p:pic>
        <p:nvPicPr>
          <p:cNvPr id="9218" name="Picture 2" descr="Resultado de imagen para mexico">
            <a:extLst>
              <a:ext uri="{FF2B5EF4-FFF2-40B4-BE49-F238E27FC236}">
                <a16:creationId xmlns:a16="http://schemas.microsoft.com/office/drawing/2014/main" xmlns="" id="{0061F234-3125-4FE0-B4B4-52380BD2A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938" y="5287384"/>
            <a:ext cx="422910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Resultado de imagen para mexico pais">
            <a:extLst>
              <a:ext uri="{FF2B5EF4-FFF2-40B4-BE49-F238E27FC236}">
                <a16:creationId xmlns:a16="http://schemas.microsoft.com/office/drawing/2014/main" xmlns="" id="{BD253052-18A8-40E5-A2A1-DE7D3B5FA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647" y="2393712"/>
            <a:ext cx="3437682" cy="289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796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8CF305C-D62B-4D11-9418-C3749360BE88}"/>
              </a:ext>
            </a:extLst>
          </p:cNvPr>
          <p:cNvSpPr txBox="1">
            <a:spLocks/>
          </p:cNvSpPr>
          <p:nvPr/>
        </p:nvSpPr>
        <p:spPr>
          <a:xfrm>
            <a:off x="498474" y="1680258"/>
            <a:ext cx="7556313" cy="4144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dirty="0"/>
              <a:t>Integrado por los </a:t>
            </a:r>
            <a:r>
              <a:rPr lang="es-MX" dirty="0" smtClean="0"/>
              <a:t>Estados </a:t>
            </a:r>
            <a:r>
              <a:rPr lang="es-MX" dirty="0"/>
              <a:t>de Baja California, Chihuahua, Coahuila, Nuevo León, Sonora y Tamaulipas.</a:t>
            </a:r>
            <a:endParaRPr lang="es-ES_tradnl" dirty="0"/>
          </a:p>
          <a:p>
            <a:pPr algn="just"/>
            <a:r>
              <a:rPr lang="es-MX" b="1" dirty="0"/>
              <a:t>Objetivo: </a:t>
            </a:r>
            <a:r>
              <a:rPr lang="es-MX" dirty="0"/>
              <a:t>Posicionar a los estados de la frontera norte de México como un destino turístico atractivo, seguro, con servicios de calidad y con clara identidad nacional coadyuvando a la creación de empleos, a la captación de divisas y al fomento del desarrollo económico y social de la región.</a:t>
            </a:r>
            <a:endParaRPr lang="es-ES_tradnl" dirty="0"/>
          </a:p>
          <a:p>
            <a:endParaRPr lang="es-ES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C210C04C-D70F-4578-BAB8-86C04453963B}"/>
              </a:ext>
            </a:extLst>
          </p:cNvPr>
          <p:cNvSpPr/>
          <p:nvPr/>
        </p:nvSpPr>
        <p:spPr>
          <a:xfrm>
            <a:off x="1706472" y="547171"/>
            <a:ext cx="5731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dirty="0">
                <a:hlinkClick r:id="rId2" tooltip="Programa México Norte"/>
              </a:rPr>
              <a:t>PROGRAMA MÉXICO NORTE</a:t>
            </a:r>
            <a:endParaRPr lang="es-ES_tradnl" sz="3200" dirty="0"/>
          </a:p>
        </p:txBody>
      </p:sp>
      <p:pic>
        <p:nvPicPr>
          <p:cNvPr id="7170" name="Picture 2" descr="Resultado de imagen para chihuahua mexico">
            <a:extLst>
              <a:ext uri="{FF2B5EF4-FFF2-40B4-BE49-F238E27FC236}">
                <a16:creationId xmlns:a16="http://schemas.microsoft.com/office/drawing/2014/main" xmlns="" id="{0617EAB1-A247-4D6D-AD5C-87E713877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108" y="4311792"/>
            <a:ext cx="4243679" cy="254620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040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4BDDBDB2-3E16-4CF0-9F88-8AF8E106F2BB}"/>
              </a:ext>
            </a:extLst>
          </p:cNvPr>
          <p:cNvSpPr/>
          <p:nvPr/>
        </p:nvSpPr>
        <p:spPr>
          <a:xfrm>
            <a:off x="532435" y="1382286"/>
            <a:ext cx="838891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Líneas estratégicas: </a:t>
            </a:r>
          </a:p>
          <a:p>
            <a:endParaRPr lang="es-MX" sz="20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 smtClean="0"/>
              <a:t>Mejor  </a:t>
            </a:r>
            <a:r>
              <a:rPr lang="es-MX" sz="2000" dirty="0"/>
              <a:t>los servicios </a:t>
            </a:r>
            <a:r>
              <a:rPr lang="es-MX" sz="2000" dirty="0" smtClean="0"/>
              <a:t>del </a:t>
            </a:r>
            <a:r>
              <a:rPr lang="es-MX" sz="2000" dirty="0"/>
              <a:t>turista.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Concertación de obras de infraestructura y equipamiento para el mejoramiento integral de carreteras</a:t>
            </a:r>
            <a:r>
              <a:rPr lang="es-MX" sz="2000" dirty="0" smtClean="0"/>
              <a:t>, señalización</a:t>
            </a:r>
            <a:r>
              <a:rPr lang="es-MX" sz="2000" dirty="0"/>
              <a:t>, mantenimiento, gasolineras y paradores turísticos.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Facilitación migratoria.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MX" sz="2000" dirty="0"/>
              <a:t>Cuidado y protección del medio ambiente (creación de empresas de reingeniería </a:t>
            </a:r>
            <a:r>
              <a:rPr lang="es-MX" sz="2000" dirty="0" smtClean="0"/>
              <a:t>en procesos </a:t>
            </a:r>
            <a:r>
              <a:rPr lang="es-MX" sz="2000" dirty="0"/>
              <a:t>ambientales).</a:t>
            </a:r>
          </a:p>
        </p:txBody>
      </p:sp>
      <p:pic>
        <p:nvPicPr>
          <p:cNvPr id="4" name="Picture 2" descr="Resultado de imagen para chihuahua mexico">
            <a:extLst>
              <a:ext uri="{FF2B5EF4-FFF2-40B4-BE49-F238E27FC236}">
                <a16:creationId xmlns:a16="http://schemas.microsoft.com/office/drawing/2014/main" xmlns="" id="{0617EAB1-A247-4D6D-AD5C-87E713877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41" y="4311793"/>
            <a:ext cx="4243679" cy="254620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733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B01B9F56-129A-4620-95D0-AC95B878905F}"/>
              </a:ext>
            </a:extLst>
          </p:cNvPr>
          <p:cNvSpPr/>
          <p:nvPr/>
        </p:nvSpPr>
        <p:spPr>
          <a:xfrm>
            <a:off x="1861674" y="744203"/>
            <a:ext cx="5420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dirty="0">
                <a:hlinkClick r:id="rId2" tooltip="Programa Mundo Maya"/>
              </a:rPr>
              <a:t>PROGRAMA MUNDO MAYA</a:t>
            </a:r>
            <a:endParaRPr lang="es-ES_tradnl" sz="3200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xmlns="" id="{B8E34654-FD5F-44E7-841C-0944ED1F86FF}"/>
              </a:ext>
            </a:extLst>
          </p:cNvPr>
          <p:cNvSpPr txBox="1">
            <a:spLocks/>
          </p:cNvSpPr>
          <p:nvPr/>
        </p:nvSpPr>
        <p:spPr>
          <a:xfrm>
            <a:off x="498474" y="1726557"/>
            <a:ext cx="7556313" cy="4144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dirty="0"/>
              <a:t>Integrado por los </a:t>
            </a:r>
            <a:r>
              <a:rPr lang="es-MX" dirty="0" smtClean="0"/>
              <a:t>Estados </a:t>
            </a:r>
            <a:r>
              <a:rPr lang="es-MX" dirty="0"/>
              <a:t>de Campeche, Chiapas, Quintana Roo, Tabasco y Yucatán </a:t>
            </a:r>
          </a:p>
          <a:p>
            <a:pPr algn="just"/>
            <a:r>
              <a:rPr lang="es-MX" b="1" dirty="0"/>
              <a:t>Objetivo: </a:t>
            </a:r>
            <a:r>
              <a:rPr lang="es-MX" dirty="0"/>
              <a:t>Impulsar el fortalecimiento de la región Mundo Maya, a través de estrategias y acciones orientadas al desarrollo de nuevos productos y a la consolidación de la oferta existente, en el marco del desarrollo turístico sustentable, con la participación de los sectores público y privado e incorporando a las comunidades locales.</a:t>
            </a:r>
            <a:endParaRPr lang="es-ES_tradnl" dirty="0"/>
          </a:p>
          <a:p>
            <a:endParaRPr lang="es-ES" dirty="0"/>
          </a:p>
        </p:txBody>
      </p:sp>
      <p:pic>
        <p:nvPicPr>
          <p:cNvPr id="2050" name="Picture 2" descr="Resultado de imagen para maya">
            <a:extLst>
              <a:ext uri="{FF2B5EF4-FFF2-40B4-BE49-F238E27FC236}">
                <a16:creationId xmlns:a16="http://schemas.microsoft.com/office/drawing/2014/main" xmlns="" id="{07612F9E-6158-400A-B1AC-EE45E7691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048" y="4674637"/>
            <a:ext cx="3703478" cy="19687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346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58BCD98-CDC4-4DF1-9EB5-CAAC85386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5182" y="609600"/>
            <a:ext cx="6347713" cy="733063"/>
          </a:xfrm>
        </p:spPr>
        <p:txBody>
          <a:bodyPr>
            <a:normAutofit fontScale="90000"/>
          </a:bodyPr>
          <a:lstStyle/>
          <a:p>
            <a:pPr algn="ctr"/>
            <a:r>
              <a:rPr lang="es-MX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JUSTIFICACIÓN </a:t>
            </a:r>
            <a:r>
              <a:rPr lang="es-MX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</a:t>
            </a:r>
            <a:r>
              <a:rPr lang="es-MX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</a:t>
            </a:r>
            <a:r>
              <a:rPr lang="es-MX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MICA</a:t>
            </a:r>
            <a:endParaRPr lang="es-MX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7EC09C5-14C9-46D8-9EDD-A7F2440B0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470" y="1483895"/>
            <a:ext cx="7171600" cy="481263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ES" dirty="0"/>
              <a:t>En décadas recientes se ha revalorado la dimensión local como instrumento para generar mejores condiciones de vida en localidades y comunidades a partir de actividades que aprovechen su patrimonio natural y cultural, pero </a:t>
            </a:r>
            <a:r>
              <a:rPr lang="es-ES" dirty="0" err="1"/>
              <a:t>también</a:t>
            </a:r>
            <a:r>
              <a:rPr lang="es-ES" dirty="0"/>
              <a:t> sus conocimientos, esperando participen de manera activa en las distintas fases de este proceso para generar condiciones de equidad, compromiso y </a:t>
            </a:r>
            <a:r>
              <a:rPr lang="es-ES" dirty="0" err="1"/>
              <a:t>apropiación</a:t>
            </a:r>
            <a:r>
              <a:rPr lang="es-ES" dirty="0"/>
              <a:t>. </a:t>
            </a:r>
            <a:endParaRPr lang="es-ES" dirty="0" smtClean="0"/>
          </a:p>
          <a:p>
            <a:pPr algn="just"/>
            <a:endParaRPr lang="es-ES" dirty="0"/>
          </a:p>
          <a:p>
            <a:pPr algn="just"/>
            <a:r>
              <a:rPr lang="es-ES" dirty="0" smtClean="0"/>
              <a:t>En </a:t>
            </a:r>
            <a:r>
              <a:rPr lang="es-ES" dirty="0"/>
              <a:t>este contexto, el turismo tiene gran importancia en el mundo, debido a sus repercusiones favorables y desfavorables, incluyendo la </a:t>
            </a:r>
            <a:r>
              <a:rPr lang="es-ES" dirty="0" err="1"/>
              <a:t>generación</a:t>
            </a:r>
            <a:r>
              <a:rPr lang="es-ES" dirty="0"/>
              <a:t> de empleos, el crecimiento </a:t>
            </a:r>
            <a:r>
              <a:rPr lang="es-ES" dirty="0" err="1"/>
              <a:t>económico</a:t>
            </a:r>
            <a:r>
              <a:rPr lang="es-ES" dirty="0"/>
              <a:t> y el deterioro ambiental y sociocultural, asociado a su escasa o nula </a:t>
            </a:r>
            <a:r>
              <a:rPr lang="es-ES" dirty="0" err="1"/>
              <a:t>planeación</a:t>
            </a:r>
            <a:r>
              <a:rPr lang="es-ES" dirty="0"/>
              <a:t>. Por ello su </a:t>
            </a:r>
            <a:r>
              <a:rPr lang="es-ES" dirty="0" err="1"/>
              <a:t>análisis</a:t>
            </a:r>
            <a:r>
              <a:rPr lang="es-ES" dirty="0"/>
              <a:t> y estudio tienen que ver con su </a:t>
            </a:r>
            <a:r>
              <a:rPr lang="es-ES" dirty="0" err="1"/>
              <a:t>implementación</a:t>
            </a:r>
            <a:r>
              <a:rPr lang="es-ES" dirty="0"/>
              <a:t> y </a:t>
            </a:r>
            <a:r>
              <a:rPr lang="es-ES" dirty="0" err="1"/>
              <a:t>evolución</a:t>
            </a:r>
            <a:r>
              <a:rPr lang="es-ES" dirty="0"/>
              <a:t> en las regiones receptoras, ya que el turismo se observa como una herramienta para el desarrollo local y regional, y no </a:t>
            </a:r>
            <a:r>
              <a:rPr lang="es-ES" dirty="0" err="1"/>
              <a:t>sólo</a:t>
            </a:r>
            <a:r>
              <a:rPr lang="es-ES" dirty="0"/>
              <a:t> como una actividad dirigida a la </a:t>
            </a:r>
            <a:r>
              <a:rPr lang="es-ES" dirty="0" err="1"/>
              <a:t>satisfacción</a:t>
            </a:r>
            <a:r>
              <a:rPr lang="es-ES" dirty="0"/>
              <a:t> del cliente. </a:t>
            </a:r>
            <a:endParaRPr lang="es-ES_tradnl" dirty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09274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4BDDBDB2-3E16-4CF0-9F88-8AF8E106F2BB}"/>
              </a:ext>
            </a:extLst>
          </p:cNvPr>
          <p:cNvSpPr/>
          <p:nvPr/>
        </p:nvSpPr>
        <p:spPr>
          <a:xfrm>
            <a:off x="532435" y="1382286"/>
            <a:ext cx="797072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Líneas estratégicas: </a:t>
            </a:r>
          </a:p>
          <a:p>
            <a:endParaRPr lang="es-MX" sz="2000" b="1" dirty="0"/>
          </a:p>
          <a:p>
            <a:r>
              <a:rPr lang="es-MX" sz="2000" dirty="0"/>
              <a:t>• Fortalecer la integración del producto turístico </a:t>
            </a:r>
            <a:r>
              <a:rPr lang="es-MX" sz="2000" dirty="0" smtClean="0"/>
              <a:t>regional fomentando </a:t>
            </a:r>
            <a:r>
              <a:rPr lang="es-MX" sz="2000" dirty="0"/>
              <a:t>la sustentabilidad y desarrollo de la región.</a:t>
            </a:r>
            <a:br>
              <a:rPr lang="es-MX" sz="2000" dirty="0"/>
            </a:br>
            <a:r>
              <a:rPr lang="es-MX" sz="2000" dirty="0"/>
              <a:t>• Promover la calidad y excelencia en la prestación de los servicios turísticos.</a:t>
            </a:r>
            <a:br>
              <a:rPr lang="es-MX" sz="2000" dirty="0"/>
            </a:br>
            <a:r>
              <a:rPr lang="es-MX" sz="2000" dirty="0"/>
              <a:t>• Coordinar acciones de promoción y comercialización del </a:t>
            </a:r>
            <a:r>
              <a:rPr lang="es-MX" sz="2000" dirty="0" err="1"/>
              <a:t>multiproducto</a:t>
            </a:r>
            <a:r>
              <a:rPr lang="es-MX" sz="2000" dirty="0"/>
              <a:t> turístico regional.</a:t>
            </a:r>
            <a:br>
              <a:rPr lang="es-MX" sz="2000" dirty="0"/>
            </a:br>
            <a:r>
              <a:rPr lang="es-MX" sz="2000" dirty="0"/>
              <a:t>• Apoyar la consolidación de la Organización Mundo Maya y fortalecer los vínculos con los países centroamericanos pertenecientes a la misma</a:t>
            </a:r>
            <a:r>
              <a:rPr lang="es-MX" dirty="0"/>
              <a:t>.</a:t>
            </a:r>
            <a:endParaRPr lang="es-MX" sz="2000" dirty="0"/>
          </a:p>
        </p:txBody>
      </p:sp>
      <p:pic>
        <p:nvPicPr>
          <p:cNvPr id="4" name="Picture 2" descr="Resultado de imagen para maya">
            <a:extLst>
              <a:ext uri="{FF2B5EF4-FFF2-40B4-BE49-F238E27FC236}">
                <a16:creationId xmlns:a16="http://schemas.microsoft.com/office/drawing/2014/main" xmlns="" id="{07612F9E-6158-400A-B1AC-EE45E7691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048" y="4674637"/>
            <a:ext cx="3703478" cy="19687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901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B01B9F56-129A-4620-95D0-AC95B878905F}"/>
              </a:ext>
            </a:extLst>
          </p:cNvPr>
          <p:cNvSpPr/>
          <p:nvPr/>
        </p:nvSpPr>
        <p:spPr>
          <a:xfrm>
            <a:off x="1206335" y="694092"/>
            <a:ext cx="67313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_tradnl" sz="3200" dirty="0">
                <a:hlinkClick r:id="rId2" tooltip="Programa Ruta de los Dioses"/>
              </a:rPr>
              <a:t>PROGRAMA RUTA DE LOS DIOSES</a:t>
            </a:r>
            <a:endParaRPr lang="es-ES_tradnl" sz="3200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xmlns="" id="{B8E34654-FD5F-44E7-841C-0944ED1F86FF}"/>
              </a:ext>
            </a:extLst>
          </p:cNvPr>
          <p:cNvSpPr txBox="1">
            <a:spLocks/>
          </p:cNvSpPr>
          <p:nvPr/>
        </p:nvSpPr>
        <p:spPr>
          <a:xfrm>
            <a:off x="498474" y="1726557"/>
            <a:ext cx="7556313" cy="4144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dirty="0"/>
              <a:t>Integrado por los E</a:t>
            </a:r>
            <a:r>
              <a:rPr lang="es-MX" dirty="0" smtClean="0"/>
              <a:t>stados </a:t>
            </a:r>
            <a:r>
              <a:rPr lang="es-MX" dirty="0"/>
              <a:t>de Oaxaca, Puebla, Tlaxcala, Veracruz y del Distrito Federal.</a:t>
            </a:r>
          </a:p>
          <a:p>
            <a:pPr algn="just"/>
            <a:r>
              <a:rPr lang="es-MX" b="1" dirty="0"/>
              <a:t>Objetivo: </a:t>
            </a:r>
            <a:r>
              <a:rPr lang="es-MX" dirty="0"/>
              <a:t>Posicionar a la región como un destino turístico integrado y diferenciado, con productos novedosos desarrollados con base en la investigación de mercado y técnicas de marketing que garanticen el incremento de turistas, divisas, inversión y empleo iguales o superiores a la media nacional.</a:t>
            </a:r>
            <a:endParaRPr lang="es-ES" dirty="0"/>
          </a:p>
        </p:txBody>
      </p:sp>
      <p:pic>
        <p:nvPicPr>
          <p:cNvPr id="3074" name="Picture 2" descr="Resultado de imagen para ruta de los dioses">
            <a:extLst>
              <a:ext uri="{FF2B5EF4-FFF2-40B4-BE49-F238E27FC236}">
                <a16:creationId xmlns:a16="http://schemas.microsoft.com/office/drawing/2014/main" xmlns="" id="{8B0E7014-E9F0-4E54-A1D1-9D124E7B1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049" y="4450702"/>
            <a:ext cx="4110716" cy="22471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9066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4BDDBDB2-3E16-4CF0-9F88-8AF8E106F2BB}"/>
              </a:ext>
            </a:extLst>
          </p:cNvPr>
          <p:cNvSpPr/>
          <p:nvPr/>
        </p:nvSpPr>
        <p:spPr>
          <a:xfrm>
            <a:off x="532435" y="654278"/>
            <a:ext cx="781291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Líneas estratégicas: </a:t>
            </a:r>
          </a:p>
          <a:p>
            <a:endParaRPr lang="es-MX" sz="2000" b="1" dirty="0"/>
          </a:p>
          <a:p>
            <a:r>
              <a:rPr lang="es-MX" dirty="0"/>
              <a:t>• </a:t>
            </a:r>
            <a:r>
              <a:rPr lang="es-MX" sz="2000" dirty="0"/>
              <a:t>Apoyar el desarrollo de productos de la región.</a:t>
            </a:r>
            <a:br>
              <a:rPr lang="es-MX" sz="2000" dirty="0"/>
            </a:br>
            <a:r>
              <a:rPr lang="es-MX" sz="2000" dirty="0"/>
              <a:t>• Fomentar la planeación y desarrollo urbano de la región.</a:t>
            </a:r>
            <a:br>
              <a:rPr lang="es-MX" sz="2000" dirty="0"/>
            </a:br>
            <a:r>
              <a:rPr lang="es-MX" sz="2000" dirty="0"/>
              <a:t>• Fomentar la inversión pública.</a:t>
            </a:r>
            <a:br>
              <a:rPr lang="es-MX" sz="2000" dirty="0"/>
            </a:br>
            <a:r>
              <a:rPr lang="es-MX" sz="2000" dirty="0"/>
              <a:t>• Facilitar y promover la inversión privada.</a:t>
            </a:r>
            <a:br>
              <a:rPr lang="es-MX" sz="2000" dirty="0"/>
            </a:br>
            <a:r>
              <a:rPr lang="es-MX" sz="2000" dirty="0"/>
              <a:t>• Realizar una intensa difusión de estímulos a la inversión y continuar con financiamiento a  proyectos turísticos.</a:t>
            </a:r>
            <a:br>
              <a:rPr lang="es-MX" sz="2000" dirty="0"/>
            </a:br>
            <a:r>
              <a:rPr lang="es-MX" sz="2000" dirty="0"/>
              <a:t>• Coadyuvar a la calidad y excelencia en los servicios de la región.</a:t>
            </a:r>
            <a:br>
              <a:rPr lang="es-MX" sz="2000" dirty="0"/>
            </a:br>
            <a:r>
              <a:rPr lang="es-MX" sz="2000" dirty="0"/>
              <a:t>• Posicionar la marca del programa mediante promoción, publicidad y relaciones públicas y crear una imagen positiva de los destinos.</a:t>
            </a:r>
          </a:p>
        </p:txBody>
      </p:sp>
      <p:pic>
        <p:nvPicPr>
          <p:cNvPr id="4" name="Picture 2" descr="Resultado de imagen para ruta de los dioses">
            <a:extLst>
              <a:ext uri="{FF2B5EF4-FFF2-40B4-BE49-F238E27FC236}">
                <a16:creationId xmlns:a16="http://schemas.microsoft.com/office/drawing/2014/main" xmlns="" id="{8B0E7014-E9F0-4E54-A1D1-9D124E7B1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049" y="4450702"/>
            <a:ext cx="4110716" cy="22471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0452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B01B9F56-129A-4620-95D0-AC95B878905F}"/>
              </a:ext>
            </a:extLst>
          </p:cNvPr>
          <p:cNvSpPr/>
          <p:nvPr/>
        </p:nvSpPr>
        <p:spPr>
          <a:xfrm>
            <a:off x="729408" y="694092"/>
            <a:ext cx="70944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_tradnl" sz="3200" dirty="0">
                <a:hlinkClick r:id="rId2" tooltip="Programa Tesoros Coloniales"/>
              </a:rPr>
              <a:t>PROGRAMA TESOROS COLONIALES</a:t>
            </a:r>
            <a:endParaRPr lang="es-ES_tradnl" sz="3200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xmlns="" id="{B8E34654-FD5F-44E7-841C-0944ED1F86FF}"/>
              </a:ext>
            </a:extLst>
          </p:cNvPr>
          <p:cNvSpPr txBox="1">
            <a:spLocks/>
          </p:cNvSpPr>
          <p:nvPr/>
        </p:nvSpPr>
        <p:spPr>
          <a:xfrm>
            <a:off x="498474" y="1726557"/>
            <a:ext cx="7556313" cy="4144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dirty="0"/>
              <a:t>Integrado por los E</a:t>
            </a:r>
            <a:r>
              <a:rPr lang="es-MX" dirty="0" smtClean="0"/>
              <a:t>stados </a:t>
            </a:r>
            <a:r>
              <a:rPr lang="es-MX" dirty="0"/>
              <a:t>de Aguascalientes, Durango, Guanajuato, Michoacán, Querétaro, San Luis Potosí y Zacatecas.</a:t>
            </a:r>
          </a:p>
          <a:p>
            <a:pPr algn="just"/>
            <a:r>
              <a:rPr lang="es-MX" b="1" dirty="0"/>
              <a:t>Objetivo: </a:t>
            </a:r>
            <a:r>
              <a:rPr lang="es-MX" dirty="0"/>
              <a:t>Posicionar a Tesoros Coloniales como una marca corporativa turística, ubicándola como un </a:t>
            </a:r>
            <a:r>
              <a:rPr lang="es-MX" dirty="0" err="1"/>
              <a:t>multidestino</a:t>
            </a:r>
            <a:r>
              <a:rPr lang="es-MX" dirty="0"/>
              <a:t> para vacacionar por su gran variedad de atractivos.</a:t>
            </a:r>
            <a:endParaRPr lang="es-ES" dirty="0"/>
          </a:p>
        </p:txBody>
      </p:sp>
      <p:pic>
        <p:nvPicPr>
          <p:cNvPr id="4098" name="Picture 2" descr="Resultado de imagen para tesoros coloniales">
            <a:extLst>
              <a:ext uri="{FF2B5EF4-FFF2-40B4-BE49-F238E27FC236}">
                <a16:creationId xmlns:a16="http://schemas.microsoft.com/office/drawing/2014/main" xmlns="" id="{1B1443B3-E808-41EC-9A96-279048B6A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45922"/>
            <a:ext cx="4105469" cy="27262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619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4BDDBDB2-3E16-4CF0-9F88-8AF8E106F2BB}"/>
              </a:ext>
            </a:extLst>
          </p:cNvPr>
          <p:cNvSpPr/>
          <p:nvPr/>
        </p:nvSpPr>
        <p:spPr>
          <a:xfrm>
            <a:off x="532435" y="755894"/>
            <a:ext cx="7812911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Líneas estratégicas: </a:t>
            </a:r>
          </a:p>
          <a:p>
            <a:endParaRPr lang="es-MX" sz="2000" b="1" dirty="0"/>
          </a:p>
          <a:p>
            <a:r>
              <a:rPr lang="es-MX" dirty="0"/>
              <a:t>• Ofertar un producto regional diferenciado.</a:t>
            </a:r>
            <a:br>
              <a:rPr lang="es-MX" dirty="0"/>
            </a:br>
            <a:r>
              <a:rPr lang="es-MX" dirty="0"/>
              <a:t>• Crear sinergias para optimizar recursos y llevar una coordinación mediante una planeación  estratégica en la región.</a:t>
            </a:r>
            <a:br>
              <a:rPr lang="es-MX" dirty="0"/>
            </a:br>
            <a:r>
              <a:rPr lang="es-MX" dirty="0"/>
              <a:t>• Trabajar en equipo, mediante objetivos comunes, para generar un mayor impacto en las acciones.</a:t>
            </a:r>
            <a:br>
              <a:rPr lang="es-MX" dirty="0"/>
            </a:br>
            <a:r>
              <a:rPr lang="es-MX" dirty="0"/>
              <a:t>• Garantizar la sustentabilidad de los destinos.</a:t>
            </a:r>
            <a:br>
              <a:rPr lang="es-MX" dirty="0"/>
            </a:br>
            <a:r>
              <a:rPr lang="es-MX" dirty="0"/>
              <a:t>• Incrementar la comercialización de los circuitos para lograr un aumento real de la demanda.</a:t>
            </a:r>
            <a:br>
              <a:rPr lang="es-MX" dirty="0"/>
            </a:br>
            <a:r>
              <a:rPr lang="es-MX" dirty="0"/>
              <a:t>• Hacer competitivo el programa, a fin de posicionarlo en los mercados meta, como un </a:t>
            </a:r>
            <a:r>
              <a:rPr lang="es-MX" dirty="0" err="1"/>
              <a:t>multidestino</a:t>
            </a:r>
            <a:r>
              <a:rPr lang="es-MX" dirty="0"/>
              <a:t> de nuestro país.</a:t>
            </a:r>
            <a:br>
              <a:rPr lang="es-MX" dirty="0"/>
            </a:br>
            <a:r>
              <a:rPr lang="es-MX" dirty="0"/>
              <a:t>• Conseguir los más altos estándares de calidad a través de un programa que certifique sus servicios.</a:t>
            </a:r>
            <a:br>
              <a:rPr lang="es-MX" dirty="0"/>
            </a:br>
            <a:r>
              <a:rPr lang="es-MX" dirty="0"/>
              <a:t>• Lograr un caso exitoso con resultados de acuerdo a lo planeado, comprometido con sus lineamientos, efectivo y bien estructurado.</a:t>
            </a:r>
            <a:endParaRPr lang="es-MX" sz="2000" dirty="0"/>
          </a:p>
        </p:txBody>
      </p:sp>
      <p:pic>
        <p:nvPicPr>
          <p:cNvPr id="4" name="Picture 2" descr="Resultado de imagen para tesoros coloniales">
            <a:extLst>
              <a:ext uri="{FF2B5EF4-FFF2-40B4-BE49-F238E27FC236}">
                <a16:creationId xmlns:a16="http://schemas.microsoft.com/office/drawing/2014/main" xmlns="" id="{1B1443B3-E808-41EC-9A96-279048B6A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542" y="5096602"/>
            <a:ext cx="2652458" cy="176139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091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B01B9F56-129A-4620-95D0-AC95B878905F}"/>
              </a:ext>
            </a:extLst>
          </p:cNvPr>
          <p:cNvSpPr/>
          <p:nvPr/>
        </p:nvSpPr>
        <p:spPr>
          <a:xfrm>
            <a:off x="1148594" y="694092"/>
            <a:ext cx="683913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dirty="0">
                <a:hlinkClick r:id="rId2" tooltip="Programa en el Corazón de México"/>
              </a:rPr>
              <a:t>Programa e</a:t>
            </a:r>
            <a:r>
              <a:rPr lang="es-ES_tradnl" sz="3200" dirty="0" smtClean="0">
                <a:hlinkClick r:id="rId2" tooltip="Programa en el Corazón de México"/>
              </a:rPr>
              <a:t>n </a:t>
            </a:r>
            <a:r>
              <a:rPr lang="es-ES_tradnl" sz="3200" dirty="0">
                <a:hlinkClick r:id="rId2" tooltip="Programa en el Corazón de México"/>
              </a:rPr>
              <a:t>el Corazón de México</a:t>
            </a:r>
            <a:endParaRPr lang="es-ES_tradnl" sz="3200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xmlns="" id="{B8E34654-FD5F-44E7-841C-0944ED1F86FF}"/>
              </a:ext>
            </a:extLst>
          </p:cNvPr>
          <p:cNvSpPr txBox="1">
            <a:spLocks/>
          </p:cNvSpPr>
          <p:nvPr/>
        </p:nvSpPr>
        <p:spPr>
          <a:xfrm>
            <a:off x="498474" y="1726557"/>
            <a:ext cx="7556313" cy="4144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dirty="0"/>
              <a:t>Integrado por el Distrito Federal, Estado de México, Guerrero, Hidalgo, Morelos y Tlaxcala</a:t>
            </a:r>
          </a:p>
          <a:p>
            <a:pPr algn="just"/>
            <a:r>
              <a:rPr lang="es-MX" b="1" dirty="0"/>
              <a:t>Objetivo: </a:t>
            </a:r>
            <a:r>
              <a:rPr lang="es-MX" dirty="0"/>
              <a:t>Posicionar, consolidar y fortalecer los destinos y productos turísticos en los mercados nacional e internacional. De igual modo, potenciar el desarrollo de nuevas oportunidades de negocio y así mantener y acrecentar los niveles de competitividad de la región.</a:t>
            </a:r>
            <a:endParaRPr lang="es-ES" dirty="0"/>
          </a:p>
        </p:txBody>
      </p:sp>
      <p:pic>
        <p:nvPicPr>
          <p:cNvPr id="5122" name="Picture 2" descr="Resultado de imagen para angel de la independencia">
            <a:extLst>
              <a:ext uri="{FF2B5EF4-FFF2-40B4-BE49-F238E27FC236}">
                <a16:creationId xmlns:a16="http://schemas.microsoft.com/office/drawing/2014/main" xmlns="" id="{25B575D3-CE0C-43BD-9CDD-07AE2AE52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93858"/>
            <a:ext cx="3844211" cy="25641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225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4BDDBDB2-3E16-4CF0-9F88-8AF8E106F2BB}"/>
              </a:ext>
            </a:extLst>
          </p:cNvPr>
          <p:cNvSpPr/>
          <p:nvPr/>
        </p:nvSpPr>
        <p:spPr>
          <a:xfrm>
            <a:off x="532435" y="1127643"/>
            <a:ext cx="781291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Líneas estratégicas: </a:t>
            </a:r>
          </a:p>
          <a:p>
            <a:endParaRPr lang="es-MX" sz="2000" b="1" dirty="0"/>
          </a:p>
          <a:p>
            <a:r>
              <a:rPr lang="es-MX" sz="2000" dirty="0"/>
              <a:t>• Información turística.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000" dirty="0"/>
              <a:t>• Desarrollo de productos turísticos.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000" dirty="0"/>
              <a:t>• Capacitación y cultura.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000" dirty="0"/>
              <a:t>• Fortalecimiento de líneas de producto y segmentos de mercado.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000" dirty="0"/>
              <a:t>• Turismo social.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000" dirty="0"/>
              <a:t>• Inversión turística en la región.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000" dirty="0"/>
              <a:t>• Calidad turística.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000" dirty="0"/>
              <a:t>• Impulso a la modernización de la pequeña y mediana empresa turística.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000" dirty="0"/>
              <a:t>• Impulso a la creación de proyectos turísticos estratégicos.</a:t>
            </a:r>
            <a:r>
              <a:rPr lang="es-MX" sz="2400" dirty="0"/>
              <a:t/>
            </a:r>
            <a:br>
              <a:rPr lang="es-MX" sz="2400" dirty="0"/>
            </a:br>
            <a:r>
              <a:rPr lang="es-MX" sz="2000" dirty="0"/>
              <a:t>• Mercadotecnia integral.</a:t>
            </a:r>
            <a:endParaRPr lang="es-MX" sz="2400" b="1" dirty="0"/>
          </a:p>
        </p:txBody>
      </p:sp>
      <p:pic>
        <p:nvPicPr>
          <p:cNvPr id="4" name="Picture 2" descr="Resultado de imagen para angel de la independencia">
            <a:extLst>
              <a:ext uri="{FF2B5EF4-FFF2-40B4-BE49-F238E27FC236}">
                <a16:creationId xmlns:a16="http://schemas.microsoft.com/office/drawing/2014/main" xmlns="" id="{25B575D3-CE0C-43BD-9CDD-07AE2AE52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237" y="5065084"/>
            <a:ext cx="2687974" cy="17929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6206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B01B9F56-129A-4620-95D0-AC95B878905F}"/>
              </a:ext>
            </a:extLst>
          </p:cNvPr>
          <p:cNvSpPr/>
          <p:nvPr/>
        </p:nvSpPr>
        <p:spPr>
          <a:xfrm>
            <a:off x="2885064" y="555196"/>
            <a:ext cx="33738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dirty="0">
                <a:hlinkClick r:id="rId2" tooltip="Centros de Playa"/>
              </a:rPr>
              <a:t>Centros de Playa</a:t>
            </a:r>
            <a:endParaRPr lang="es-ES_tradnl" sz="3200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xmlns="" id="{B8E34654-FD5F-44E7-841C-0944ED1F86FF}"/>
              </a:ext>
            </a:extLst>
          </p:cNvPr>
          <p:cNvSpPr txBox="1">
            <a:spLocks/>
          </p:cNvSpPr>
          <p:nvPr/>
        </p:nvSpPr>
        <p:spPr>
          <a:xfrm>
            <a:off x="498474" y="1627916"/>
            <a:ext cx="7556313" cy="4144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dirty="0"/>
              <a:t>Integrado por  Baja California Sur, Colima, Guerrero, Jalisco, Nayarit, Oaxaca y Sinaloa.</a:t>
            </a:r>
          </a:p>
          <a:p>
            <a:pPr algn="just"/>
            <a:r>
              <a:rPr lang="es-MX" b="1" dirty="0"/>
              <a:t>Objetivo: I</a:t>
            </a:r>
            <a:r>
              <a:rPr lang="es-MX" dirty="0"/>
              <a:t>dentificar aspectos que </a:t>
            </a:r>
            <a:r>
              <a:rPr lang="es-MX" dirty="0" smtClean="0"/>
              <a:t>abonen </a:t>
            </a:r>
            <a:r>
              <a:rPr lang="es-MX" dirty="0"/>
              <a:t>a</a:t>
            </a:r>
            <a:r>
              <a:rPr lang="es-MX" dirty="0" smtClean="0"/>
              <a:t>l </a:t>
            </a:r>
            <a:r>
              <a:rPr lang="es-MX" dirty="0"/>
              <a:t>desarrollo armónico de este tipo de sitios, proponer alternativas, establecer mecanismos formales de colaboración para atenderlos y estimular su consolidación con base en criterios de sustentabilidad, a efecto de coadyuvar al impacto favorable del desarrollo regional y al crecimiento dinámico de las poblaciones con esta caracterización natural.</a:t>
            </a:r>
          </a:p>
          <a:p>
            <a:pPr algn="just"/>
            <a:endParaRPr lang="es-ES" dirty="0"/>
          </a:p>
        </p:txBody>
      </p:sp>
      <p:pic>
        <p:nvPicPr>
          <p:cNvPr id="6146" name="Picture 2" descr="Resultado de imagen para playas mexico">
            <a:extLst>
              <a:ext uri="{FF2B5EF4-FFF2-40B4-BE49-F238E27FC236}">
                <a16:creationId xmlns:a16="http://schemas.microsoft.com/office/drawing/2014/main" xmlns="" id="{2E318246-00E8-42AD-BC0F-FD80E2D15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628" y="4687758"/>
            <a:ext cx="3778898" cy="21702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4195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4BDDBDB2-3E16-4CF0-9F88-8AF8E106F2BB}"/>
              </a:ext>
            </a:extLst>
          </p:cNvPr>
          <p:cNvSpPr/>
          <p:nvPr/>
        </p:nvSpPr>
        <p:spPr>
          <a:xfrm>
            <a:off x="532435" y="1127643"/>
            <a:ext cx="7812911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Líneas estratégicas: </a:t>
            </a:r>
          </a:p>
          <a:p>
            <a:endParaRPr lang="es-MX" sz="2000" b="1" dirty="0"/>
          </a:p>
          <a:p>
            <a:r>
              <a:rPr lang="es-MX" dirty="0"/>
              <a:t>• Mejoramiento de imagen urbana en destinos tradicionales.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dirty="0"/>
              <a:t>• Mejoramiento de los niveles de calidad en la prestación de los servicios turísticos.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dirty="0"/>
              <a:t>• Desarrollo de productos turísticos con base en estrategias de diferenciación y diversificación.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dirty="0"/>
              <a:t>• Ordenamiento de actividades recreativas.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dirty="0"/>
              <a:t>• Regulación de comercio informal.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dirty="0"/>
              <a:t>• Conservación de playas.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dirty="0"/>
              <a:t>• Acciones integrales de señalización.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dirty="0"/>
              <a:t>• Accesibilidad aérea.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dirty="0"/>
              <a:t>• Desarrollo de infraestructura.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dirty="0"/>
              <a:t>• Programas de promoción y comercialización.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dirty="0"/>
              <a:t>• Desarrollo equilibrado en vertientes sociales, económicas y ambientales, en un marco sustentable.</a:t>
            </a:r>
            <a:endParaRPr lang="es-MX" sz="2400" b="1" dirty="0"/>
          </a:p>
        </p:txBody>
      </p:sp>
      <p:pic>
        <p:nvPicPr>
          <p:cNvPr id="4" name="Picture 2" descr="Resultado de imagen para playas mexico">
            <a:extLst>
              <a:ext uri="{FF2B5EF4-FFF2-40B4-BE49-F238E27FC236}">
                <a16:creationId xmlns:a16="http://schemas.microsoft.com/office/drawing/2014/main" xmlns="" id="{2E318246-00E8-42AD-BC0F-FD80E2D15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615" y="3203655"/>
            <a:ext cx="2883818" cy="16561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2985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xmlns="" id="{B8E34654-FD5F-44E7-841C-0944ED1F86FF}"/>
              </a:ext>
            </a:extLst>
          </p:cNvPr>
          <p:cNvSpPr txBox="1">
            <a:spLocks/>
          </p:cNvSpPr>
          <p:nvPr/>
        </p:nvSpPr>
        <p:spPr>
          <a:xfrm>
            <a:off x="498474" y="2258402"/>
            <a:ext cx="7556313" cy="4144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dirty="0"/>
              <a:t>Integrada por  localidades con atributos simbólicos, leyendas, historia, hechos trascendentes, cotidianidad, magia </a:t>
            </a:r>
            <a:r>
              <a:rPr lang="es-MX" dirty="0" smtClean="0"/>
              <a:t>que emanan </a:t>
            </a:r>
            <a:r>
              <a:rPr lang="es-MX" dirty="0"/>
              <a:t>en cada una de sus manifestaciones socio-culturales, y que significan hoy día un gran oportunidad para el aprovechamiento turístico.</a:t>
            </a:r>
          </a:p>
          <a:p>
            <a:pPr algn="just"/>
            <a:r>
              <a:rPr lang="es-MX" b="1" dirty="0"/>
              <a:t>Objetivo: </a:t>
            </a:r>
            <a:r>
              <a:rPr lang="es-MX" dirty="0"/>
              <a:t>Se estableció para otorgar subsidios a las entidades federativas con el objetivo de diversificar y mejorar la calidad de estos destinos, productos y servicios turísticos, así como estimular y fomentar la inversión pública y privada, para generar derrama económica, empleo, desarrollo social y económico en beneficio de la comunidad receptora, así como mejorar la infraestructura e imagen urbana de las localidades.</a:t>
            </a:r>
            <a:endParaRPr lang="es-ES" dirty="0"/>
          </a:p>
        </p:txBody>
      </p:sp>
      <p:pic>
        <p:nvPicPr>
          <p:cNvPr id="9218" name="Picture 2" descr="Resultado de imagen para pueblos  magicos">
            <a:extLst>
              <a:ext uri="{FF2B5EF4-FFF2-40B4-BE49-F238E27FC236}">
                <a16:creationId xmlns:a16="http://schemas.microsoft.com/office/drawing/2014/main" xmlns="" id="{FB9CEFD2-6EB7-47FC-A353-9DD1E8E96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377" y="155569"/>
            <a:ext cx="2121744" cy="2121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356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59325"/>
          </a:xfrm>
        </p:spPr>
        <p:txBody>
          <a:bodyPr/>
          <a:lstStyle/>
          <a:p>
            <a:r>
              <a:rPr lang="es-ES" dirty="0" smtClean="0"/>
              <a:t>GUIÓN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2000" y="1617579"/>
            <a:ext cx="8248315" cy="4866105"/>
          </a:xfrm>
        </p:spPr>
        <p:txBody>
          <a:bodyPr>
            <a:normAutofit fontScale="92500" lnSpcReduction="10000"/>
          </a:bodyPr>
          <a:lstStyle/>
          <a:p>
            <a:pPr lvl="0" algn="ctr"/>
            <a:r>
              <a:rPr lang="es-ES" dirty="0"/>
              <a:t>El presente material tiene el propósito de ser insumo de información en la unidad de </a:t>
            </a:r>
            <a:r>
              <a:rPr lang="es-ES" dirty="0" smtClean="0"/>
              <a:t>aprendizaje Desarrollo Local y Regional, </a:t>
            </a:r>
            <a:r>
              <a:rPr lang="es-ES" dirty="0"/>
              <a:t>que corresponde al </a:t>
            </a:r>
            <a:r>
              <a:rPr lang="es-ES" dirty="0" smtClean="0"/>
              <a:t>noveno </a:t>
            </a:r>
            <a:r>
              <a:rPr lang="es-ES" dirty="0"/>
              <a:t>semestre de la Licenciatura en Turismo, cuya </a:t>
            </a:r>
            <a:r>
              <a:rPr lang="es-MX" dirty="0"/>
              <a:t>área de docencia es Patrimonio.</a:t>
            </a:r>
          </a:p>
          <a:p>
            <a:pPr marL="0" indent="0" algn="ctr">
              <a:buNone/>
            </a:pPr>
            <a:endParaRPr lang="es-MX" dirty="0"/>
          </a:p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La presentación deberá ir acompañada de una explicación oral del catedrático, ya que la aportación que éste pueda hacer mediante ejemplos y situaciones cotidianas brindará la oportunidad para que los estudiantes construyan su conocimiento de una forma sólida y bien soportada.</a:t>
            </a:r>
          </a:p>
          <a:p>
            <a:pPr marL="0" indent="0" algn="ctr">
              <a:buNone/>
            </a:pPr>
            <a:endParaRPr lang="es-ES" dirty="0"/>
          </a:p>
          <a:p>
            <a:pPr algn="ctr"/>
            <a:r>
              <a:rPr lang="es-ES" dirty="0"/>
              <a:t>El </a:t>
            </a:r>
            <a:r>
              <a:rPr lang="es-ES" dirty="0" smtClean="0"/>
              <a:t>material desarrolla las potencialidades </a:t>
            </a:r>
            <a:r>
              <a:rPr lang="es-ES" dirty="0"/>
              <a:t>del turismo para el desarrollo </a:t>
            </a:r>
            <a:r>
              <a:rPr lang="es-ES" dirty="0" smtClean="0"/>
              <a:t>local y regional, así como ejemplos de programas </a:t>
            </a:r>
            <a:r>
              <a:rPr lang="es-ES" dirty="0"/>
              <a:t>locales y regionales en </a:t>
            </a:r>
            <a:r>
              <a:rPr lang="es-ES" dirty="0" smtClean="0"/>
              <a:t>turismo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12556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Programas estatales o regionales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86959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A6E5262A-F60C-4CE8-934F-F67B90479D4A}"/>
              </a:ext>
            </a:extLst>
          </p:cNvPr>
          <p:cNvSpPr/>
          <p:nvPr/>
        </p:nvSpPr>
        <p:spPr>
          <a:xfrm>
            <a:off x="1088091" y="2178039"/>
            <a:ext cx="676455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/>
              <a:t>Es un programa de reconocimiento a las comunidades que resguardan la riqueza histórica, el patrimonio cultural y el capital natural del Estado de México que busca impulsar la competitividad de aquellos municipios que cuenten con una marcada vocación turística que les permita desarrollar, fortalecer y consolidar esta vocación de manera sustentable y convertirla en un eje rector de desarrollo económico y bienestar social.</a:t>
            </a:r>
          </a:p>
        </p:txBody>
      </p:sp>
      <p:pic>
        <p:nvPicPr>
          <p:cNvPr id="8194" name="Picture 2" descr="Resultado de imagen para pueblos con encanto mexico">
            <a:extLst>
              <a:ext uri="{FF2B5EF4-FFF2-40B4-BE49-F238E27FC236}">
                <a16:creationId xmlns:a16="http://schemas.microsoft.com/office/drawing/2014/main" xmlns="" id="{9E05AFDA-2F4A-41A9-B117-6055269AF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962" y="151706"/>
            <a:ext cx="2244076" cy="16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6985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FE84997-5655-40D6-98EE-F5FE33A58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Pueblos con Encanto</a:t>
            </a:r>
            <a:br>
              <a:rPr lang="es-MX" dirty="0" smtClean="0"/>
            </a:br>
            <a:r>
              <a:rPr lang="es-MX" dirty="0" smtClean="0"/>
              <a:t>Objetivos</a:t>
            </a:r>
            <a:r>
              <a:rPr lang="es-MX" dirty="0"/>
              <a:t>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1ADD130-F58E-4E5C-9FD3-052725069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747778"/>
            <a:ext cx="7556313" cy="4490976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Mejorar la calidad de vida de los mexiquenses mediante el desarrollo de una oferta turística innovadora y diversificada.</a:t>
            </a:r>
          </a:p>
          <a:p>
            <a:pPr algn="just"/>
            <a:r>
              <a:rPr lang="es-MX" dirty="0"/>
              <a:t>Poner en valor, desarrollar y consolidar los atractivos de municipios con potencial y atractividad </a:t>
            </a:r>
            <a:r>
              <a:rPr lang="es-MX" dirty="0" err="1"/>
              <a:t>turísitica</a:t>
            </a:r>
            <a:r>
              <a:rPr lang="es-MX" dirty="0"/>
              <a:t>. </a:t>
            </a:r>
          </a:p>
          <a:p>
            <a:pPr algn="just"/>
            <a:r>
              <a:rPr lang="es-MX" dirty="0"/>
              <a:t>Convertir el Turismo en herramienta de desarrollo sustentable. </a:t>
            </a:r>
          </a:p>
          <a:p>
            <a:pPr algn="just"/>
            <a:r>
              <a:rPr lang="es-MX" dirty="0"/>
              <a:t>Hacer que los beneficios del Turismo sea para la comunidad receptora y ésta opte por esta actividad como opción de negocio, trabajo y forma de vida. </a:t>
            </a:r>
          </a:p>
          <a:p>
            <a:pPr algn="just"/>
            <a:r>
              <a:rPr lang="es-MX" dirty="0"/>
              <a:t>Hacer del Turismo Local un programa de apoyo a la </a:t>
            </a:r>
            <a:r>
              <a:rPr lang="es-MX"/>
              <a:t>gestión </a:t>
            </a:r>
            <a:r>
              <a:rPr lang="es-MX" smtClean="0"/>
              <a:t>municipal.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512182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F8DB634-278A-42CD-A0BF-D5DA21AFD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Pueblos con Encanto</a:t>
            </a:r>
            <a:br>
              <a:rPr lang="es-MX" dirty="0"/>
            </a:br>
            <a:r>
              <a:rPr lang="es-MX" dirty="0"/>
              <a:t>Estrategias de: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172AD65-F965-487D-854F-3CE79255B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788" y="1600200"/>
            <a:ext cx="7788999" cy="4525963"/>
          </a:xfrm>
        </p:spPr>
        <p:txBody>
          <a:bodyPr>
            <a:normAutofit/>
          </a:bodyPr>
          <a:lstStyle/>
          <a:p>
            <a:pPr algn="just"/>
            <a:r>
              <a:rPr lang="es-MX" b="1" dirty="0"/>
              <a:t>Rescate del Patrimonio Histórico-Cultural: </a:t>
            </a:r>
            <a:r>
              <a:rPr lang="es-MX" dirty="0"/>
              <a:t>Acciones orientadas a la restauración, mantenimiento y conservación de sitios e inmuebles de valor histórico, así como a la preservación de las costumbres y tradiciones de la comunidad </a:t>
            </a:r>
          </a:p>
          <a:p>
            <a:pPr algn="just"/>
            <a:r>
              <a:rPr lang="es-MX" b="1" dirty="0"/>
              <a:t>Mejoramiento de Imagen Urbana: </a:t>
            </a:r>
            <a:r>
              <a:rPr lang="es-MX" dirty="0"/>
              <a:t>Acciones de restauración del entorno urbano de la comunidad como plazas, jardines, edificios públicos y habitacionales, empedrados, mobiliario urbano, señalética, nomenclatura, </a:t>
            </a:r>
            <a:r>
              <a:rPr lang="es-MX" dirty="0" err="1"/>
              <a:t>etc</a:t>
            </a:r>
            <a:r>
              <a:rPr lang="es-MX" dirty="0"/>
              <a:t>, conforme los Reglamentos de Imagen Urbana</a:t>
            </a:r>
          </a:p>
          <a:p>
            <a:pPr algn="just"/>
            <a:r>
              <a:rPr lang="es-MX" dirty="0"/>
              <a:t> </a:t>
            </a:r>
            <a:r>
              <a:rPr lang="es-MX" b="1" dirty="0"/>
              <a:t>Asesoría y Cultura Turística: </a:t>
            </a:r>
            <a:r>
              <a:rPr lang="es-MX" dirty="0"/>
              <a:t>Cursos de capacitación en materia de Hotelería, Alimentos y Bebidas, Personal de Contacto, Formación de Anfitriones, Certificaciones, etc.</a:t>
            </a:r>
          </a:p>
        </p:txBody>
      </p:sp>
    </p:spTree>
    <p:extLst>
      <p:ext uri="{BB962C8B-B14F-4D97-AF65-F5344CB8AC3E}">
        <p14:creationId xmlns:p14="http://schemas.microsoft.com/office/powerpoint/2010/main" val="1859577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A2F9C52-AD15-4560-9490-2F2EDE1D0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dirty="0"/>
              <a:t>Son lugares de </a:t>
            </a:r>
            <a:r>
              <a:rPr lang="es-MX" dirty="0" smtClean="0"/>
              <a:t>la Cd. de México que </a:t>
            </a:r>
            <a:r>
              <a:rPr lang="es-MX" dirty="0"/>
              <a:t>aun preservan rasgos y características del pasado, que constituyen un verdadero legado cultural, y que a pesar de los proceso de gentrificación, estos sitios siguen de “moda”. Entre estos barrios se pueden destacar los siguientes: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dirty="0"/>
          </a:p>
          <a:p>
            <a:pPr algn="just"/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507014A9-C25F-4035-A2D0-5694CBA092E5}"/>
              </a:ext>
            </a:extLst>
          </p:cNvPr>
          <p:cNvSpPr/>
          <p:nvPr/>
        </p:nvSpPr>
        <p:spPr>
          <a:xfrm>
            <a:off x="1994109" y="678968"/>
            <a:ext cx="47387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_tradnl" sz="3200" u="sng" dirty="0">
                <a:solidFill>
                  <a:schemeClr val="tx2">
                    <a:lumMod val="50000"/>
                    <a:lumOff val="50000"/>
                  </a:schemeClr>
                </a:solidFill>
                <a:hlinkClick r:id="rId2" tooltip="Pueblos Mágicos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BARRIOS </a:t>
            </a:r>
            <a:r>
              <a:rPr lang="es-ES_tradnl" sz="3200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CON ENCATO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7D29D267-588D-433D-AF04-7F37AC52A068}"/>
              </a:ext>
            </a:extLst>
          </p:cNvPr>
          <p:cNvSpPr/>
          <p:nvPr/>
        </p:nvSpPr>
        <p:spPr>
          <a:xfrm>
            <a:off x="569167" y="388187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Roma-Condesa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Coyoacán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San Ángel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Santa María Magdalena </a:t>
            </a:r>
            <a:r>
              <a:rPr lang="es-MX" dirty="0" err="1"/>
              <a:t>Atlitic</a:t>
            </a:r>
            <a:endParaRPr lang="es-MX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Tlalpan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Xochimilco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/>
              <a:t>Garibaldi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dirty="0" err="1"/>
              <a:t>Cujimalpa</a:t>
            </a:r>
            <a:endParaRPr lang="es-MX" dirty="0"/>
          </a:p>
        </p:txBody>
      </p:sp>
      <p:pic>
        <p:nvPicPr>
          <p:cNvPr id="10244" name="Picture 4" descr="Resultado de imagen para roma ciudad de mexico">
            <a:extLst>
              <a:ext uri="{FF2B5EF4-FFF2-40B4-BE49-F238E27FC236}">
                <a16:creationId xmlns:a16="http://schemas.microsoft.com/office/drawing/2014/main" xmlns="" id="{77413A8A-A566-41C3-8B87-CA6CA62257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599" y="3698007"/>
            <a:ext cx="2261227" cy="15082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Resultado de imagen para coyoacan">
            <a:extLst>
              <a:ext uri="{FF2B5EF4-FFF2-40B4-BE49-F238E27FC236}">
                <a16:creationId xmlns:a16="http://schemas.microsoft.com/office/drawing/2014/main" xmlns="" id="{284CE09D-C3C5-47F4-A73F-F35E08E32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826" y="3698007"/>
            <a:ext cx="2261227" cy="15074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Resultado de imagen para san angel">
            <a:extLst>
              <a:ext uri="{FF2B5EF4-FFF2-40B4-BE49-F238E27FC236}">
                <a16:creationId xmlns:a16="http://schemas.microsoft.com/office/drawing/2014/main" xmlns="" id="{CC96D817-D747-454C-A40F-142E01709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167" y="5205492"/>
            <a:ext cx="2734473" cy="16093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2741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488B624-EF32-4690-A0CB-26A512CE5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/>
              <a:t>Programa de Asistencia Técnica a Estados y Municipios</a:t>
            </a:r>
            <a:br>
              <a:rPr lang="es-ES_tradnl" b="1" dirty="0"/>
            </a:b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8033D8-173F-4A17-A4E6-5F182E0870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El Fondo Nacional de Fomento al Turismo asesora a gobiernos estatales y municipales para la planeación turística de regiones y sitios con potencial, así como para apoyar destinos turísticos que requieran un nuevo impulso.</a:t>
            </a:r>
          </a:p>
          <a:p>
            <a:pPr algn="just"/>
            <a:r>
              <a:rPr lang="es-MX" dirty="0"/>
              <a:t>Elabora programas de desarrollo turístico con un enfoque integral y visión de largo plazo, con el propósito de promover y fomentar el desarrollo turístico nacional. Estos planes analizan la situación y requerimientos de destinos, regiones y sitios y definen las estrategias para su desarrollo turístico sustentable, contemplando además aspectos económicos, urbanos, ambientales y sociales.</a:t>
            </a:r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96681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3D7272D-331D-4198-9C8A-406F157C6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400" b="1" dirty="0">
                <a:solidFill>
                  <a:schemeClr val="tx1"/>
                </a:solidFill>
              </a:rPr>
              <a:t>Tipo de programas: de acuerdo con la legislación local, pueden ser:</a:t>
            </a:r>
            <a:r>
              <a:rPr lang="es-MX" sz="2400" dirty="0">
                <a:solidFill>
                  <a:schemeClr val="tx1"/>
                </a:solidFill>
              </a:rPr>
              <a:t/>
            </a:r>
            <a:br>
              <a:rPr lang="es-MX" sz="2400" dirty="0">
                <a:solidFill>
                  <a:schemeClr val="tx1"/>
                </a:solidFill>
              </a:rPr>
            </a:br>
            <a:endParaRPr lang="es-MX" sz="2400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7C0E7D5-3361-4356-AFC6-4013699C0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•Programas Especiales de Desarrollo Turístico</a:t>
            </a:r>
          </a:p>
          <a:p>
            <a:r>
              <a:rPr lang="es-MX" dirty="0"/>
              <a:t>•Programas Regionales de Desarrollo Turístico</a:t>
            </a:r>
          </a:p>
          <a:p>
            <a:r>
              <a:rPr lang="es-MX" dirty="0"/>
              <a:t>•Programas Subregionales de Desarrollo Turístico</a:t>
            </a:r>
          </a:p>
          <a:p>
            <a:r>
              <a:rPr lang="es-MX" dirty="0"/>
              <a:t>•Programas de Desarrollo Turístico de Centros de Población</a:t>
            </a:r>
          </a:p>
          <a:p>
            <a:endParaRPr lang="es-MX" dirty="0"/>
          </a:p>
        </p:txBody>
      </p:sp>
      <p:pic>
        <p:nvPicPr>
          <p:cNvPr id="12290" name="Picture 2" descr="Resultado de imagen para asesoria dibujo">
            <a:extLst>
              <a:ext uri="{FF2B5EF4-FFF2-40B4-BE49-F238E27FC236}">
                <a16:creationId xmlns:a16="http://schemas.microsoft.com/office/drawing/2014/main" xmlns="" id="{A1EED21B-0DEA-4847-88B1-ED6AE8368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078" y="4199335"/>
            <a:ext cx="6395844" cy="265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6790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Díaz</a:t>
            </a:r>
            <a:r>
              <a:rPr lang="es-E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Argueta, J. C.  y  Ascoli Andreu, J. F.  (2006) Reflexiones  sobre el Desarrollo Local y Regional. Guatemala: Universidad Rafael </a:t>
            </a:r>
            <a:r>
              <a:rPr lang="es-ES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Landívar</a:t>
            </a:r>
            <a:r>
              <a:rPr lang="es-E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y el Programa de Fortalecimiento </a:t>
            </a:r>
            <a:r>
              <a:rPr lang="es-ES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Académico</a:t>
            </a:r>
            <a:r>
              <a:rPr lang="es-E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de las </a:t>
            </a:r>
            <a:r>
              <a:rPr lang="es-ES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SedesRegionales</a:t>
            </a:r>
            <a:r>
              <a:rPr lang="es-E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-</a:t>
            </a:r>
            <a:r>
              <a:rPr lang="es-ES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PROFASR. </a:t>
            </a:r>
            <a:endParaRPr lang="es-ES_tradnl" b="1" dirty="0">
              <a:solidFill>
                <a:schemeClr val="tx2">
                  <a:lumMod val="50000"/>
                  <a:lumOff val="50000"/>
                </a:schemeClr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algn="just"/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SECTUR (2015)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Programas regionales.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México. 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Secretar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í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de Turismo (SECTUR).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Disponible en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2"/>
              </a:rPr>
              <a:t>https://www.gob.mx/sectur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2"/>
              </a:rPr>
              <a:t>/acciones-y-programas/fondo-nacional-de-fomento-al-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  <a:hlinkClick r:id="rId2"/>
              </a:rPr>
              <a:t>turismo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(20 de septiembre, 2018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).</a:t>
            </a:r>
            <a:endParaRPr lang="es-ES_tradnl" sz="21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algn="just"/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SECTUR (2014)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Programas regionales.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México. 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Secretar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í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de Turismo (SECTUR).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Disponible en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/>
              </a:rPr>
              <a:t>http://www.sectur.gob.mx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/>
              </a:rPr>
              <a:t>/programas/programas-regionales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  <a:hlinkClick r:id="rId3"/>
              </a:rPr>
              <a:t>/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(20 de septiembre, 2018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).</a:t>
            </a:r>
            <a:endParaRPr lang="es-ES_tradnl" sz="21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algn="just"/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México Desconocido(2018)Barrios Mágicos. En línea: 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4"/>
              </a:rPr>
              <a:t>https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4"/>
              </a:rPr>
              <a:t>://www.mexicodesconocido.com.mx/barrios-magicos-df-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  <a:hlinkClick r:id="rId4"/>
              </a:rPr>
              <a:t>imperdibles.html</a:t>
            </a:r>
            <a:r>
              <a:rPr lang="es-ES_tradnl" sz="21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(20 de septiembre, 2018</a:t>
            </a:r>
            <a:r>
              <a:rPr lang="es-ES_tradnl" sz="21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).</a:t>
            </a:r>
            <a:endParaRPr lang="es-ES_tradnl" sz="21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algn="just"/>
            <a:endParaRPr lang="es-ES_tradnl" b="1" dirty="0"/>
          </a:p>
          <a:p>
            <a:pPr algn="just"/>
            <a:endParaRPr lang="es-ES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84555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1347592"/>
            <a:ext cx="7556313" cy="4778572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es-MX" dirty="0">
                <a:solidFill>
                  <a:srgbClr val="B465BB"/>
                </a:solidFill>
              </a:rPr>
              <a:t>Alburquerque, F. (2003). Curso sobre desarrollo local. Instituto de Economía y Geografía. </a:t>
            </a:r>
            <a:r>
              <a:rPr lang="en-US" dirty="0" err="1">
                <a:solidFill>
                  <a:srgbClr val="B465BB"/>
                </a:solidFill>
              </a:rPr>
              <a:t>Consejo</a:t>
            </a:r>
            <a:r>
              <a:rPr lang="en-US" dirty="0">
                <a:solidFill>
                  <a:srgbClr val="B465BB"/>
                </a:solidFill>
              </a:rPr>
              <a:t> Superior de </a:t>
            </a:r>
            <a:r>
              <a:rPr lang="en-US" dirty="0" err="1">
                <a:solidFill>
                  <a:srgbClr val="B465BB"/>
                </a:solidFill>
              </a:rPr>
              <a:t>Investigaciones</a:t>
            </a:r>
            <a:r>
              <a:rPr lang="en-US" dirty="0">
                <a:solidFill>
                  <a:srgbClr val="B465BB"/>
                </a:solidFill>
              </a:rPr>
              <a:t> </a:t>
            </a:r>
            <a:r>
              <a:rPr lang="en-US" dirty="0" err="1">
                <a:solidFill>
                  <a:srgbClr val="B465BB"/>
                </a:solidFill>
              </a:rPr>
              <a:t>Científicas</a:t>
            </a:r>
            <a:r>
              <a:rPr lang="en-US" dirty="0">
                <a:solidFill>
                  <a:srgbClr val="B465BB"/>
                </a:solidFill>
              </a:rPr>
              <a:t>. Madrid, </a:t>
            </a:r>
            <a:r>
              <a:rPr lang="en-US" dirty="0" err="1">
                <a:solidFill>
                  <a:srgbClr val="B465BB"/>
                </a:solidFill>
              </a:rPr>
              <a:t>España</a:t>
            </a:r>
            <a:r>
              <a:rPr lang="en-US" dirty="0">
                <a:solidFill>
                  <a:srgbClr val="B465BB"/>
                </a:solidFill>
              </a:rPr>
              <a:t>.</a:t>
            </a:r>
            <a:endParaRPr lang="es-ES_tradnl" dirty="0">
              <a:solidFill>
                <a:srgbClr val="B465BB"/>
              </a:solidFill>
            </a:endParaRPr>
          </a:p>
          <a:p>
            <a:pPr lvl="0" algn="just"/>
            <a:r>
              <a:rPr lang="es-MX" dirty="0">
                <a:solidFill>
                  <a:srgbClr val="B465BB"/>
                </a:solidFill>
              </a:rPr>
              <a:t>Altschuler, B. y Casalis, A. (2006). Aportes del desarrollo local y la economía social una estrategia de desarrollo. In: García D. y Nosseto, L. Comp.). El Desarrollo en un contexto pos neoliberal. Hacia una sociedad para todos. Buenos Aires, Argentina. Centro de Integración, Comunicación, Cultura y Sociedad-Facultad Latinoamericana de Ciencias Sociales</a:t>
            </a:r>
            <a:r>
              <a:rPr lang="es-MX" dirty="0" smtClean="0">
                <a:solidFill>
                  <a:srgbClr val="B465BB"/>
                </a:solidFill>
              </a:rPr>
              <a:t>.</a:t>
            </a:r>
          </a:p>
          <a:p>
            <a:pPr lvl="0" algn="just"/>
            <a:r>
              <a:rPr lang="es-MX" dirty="0" smtClean="0">
                <a:solidFill>
                  <a:srgbClr val="B465BB"/>
                </a:solidFill>
              </a:rPr>
              <a:t>Esquivel </a:t>
            </a:r>
            <a:r>
              <a:rPr lang="es-MX" dirty="0">
                <a:solidFill>
                  <a:srgbClr val="B465BB"/>
                </a:solidFill>
              </a:rPr>
              <a:t>Ríos, S., G. Cruz Jiménez, C. Cadena Inostroza, L. Zizumbo Villarreal, (2014). Gobernanza para el turismo en espacios rurales. Reserva de la biosfera mariposa </a:t>
            </a:r>
            <a:r>
              <a:rPr lang="es-MX" dirty="0" smtClean="0">
                <a:solidFill>
                  <a:srgbClr val="B465BB"/>
                </a:solidFill>
              </a:rPr>
              <a:t>monarca</a:t>
            </a:r>
            <a:r>
              <a:rPr lang="es-MX" dirty="0">
                <a:solidFill>
                  <a:srgbClr val="B465BB"/>
                </a:solidFill>
              </a:rPr>
              <a:t>. Revista Mexicana de Ciencias Agrícolas Pub. Esp. Núm. 9, 28 de septiembre - 11 de noviembre, 2014 p. 1631-1646. INIFAP. ISSN: 2007-0934 </a:t>
            </a:r>
            <a:endParaRPr lang="es-ES_tradnl" dirty="0">
              <a:solidFill>
                <a:srgbClr val="B465BB"/>
              </a:solidFill>
            </a:endParaRPr>
          </a:p>
          <a:p>
            <a:pPr lvl="0" algn="just"/>
            <a:r>
              <a:rPr lang="es-MX" dirty="0">
                <a:solidFill>
                  <a:srgbClr val="B465BB"/>
                </a:solidFill>
              </a:rPr>
              <a:t>Flores, C. et al. (2014). “Turismo rural como factor de desarrollo local, desde la perspectiva de la Comunalidad en una comunidad rural. El Alberto, Estado de Hidalgo”. Revista Mexicana de Ciencias Agrícolas, 9. </a:t>
            </a:r>
            <a:r>
              <a:rPr lang="en-US" dirty="0">
                <a:solidFill>
                  <a:srgbClr val="B465BB"/>
                </a:solidFill>
              </a:rPr>
              <a:t>México.</a:t>
            </a:r>
            <a:endParaRPr lang="es-ES_tradnl" dirty="0">
              <a:solidFill>
                <a:srgbClr val="B465BB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74039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4690781"/>
            <a:ext cx="7772400" cy="932972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600" dirty="0"/>
              <a:t>1.-Potencialidades del turismo para el desarrollo local/ regional </a:t>
            </a:r>
            <a:br>
              <a:rPr lang="es-ES" sz="3600" dirty="0"/>
            </a:br>
            <a:r>
              <a:rPr lang="es-ES" sz="3600" dirty="0"/>
              <a:t>2.-Programas locales y regionales en turismo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xmlns="" id="{D472C985-D42D-4325-970D-7C17346F8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82" y="342926"/>
            <a:ext cx="3791338" cy="390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para turismo rural dibujos">
            <a:extLst>
              <a:ext uri="{FF2B5EF4-FFF2-40B4-BE49-F238E27FC236}">
                <a16:creationId xmlns:a16="http://schemas.microsoft.com/office/drawing/2014/main" xmlns="" id="{9AD104E3-6AB7-47CE-B3D3-85611DA5D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8774"/>
            <a:ext cx="2068382" cy="131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turismo rural dibujos">
            <a:extLst>
              <a:ext uri="{FF2B5EF4-FFF2-40B4-BE49-F238E27FC236}">
                <a16:creationId xmlns:a16="http://schemas.microsoft.com/office/drawing/2014/main" xmlns="" id="{C746315E-1FEC-4B49-B58D-0CEFF5DCA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770" y="578774"/>
            <a:ext cx="1892048" cy="145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para desarrollo local dibujos">
            <a:extLst>
              <a:ext uri="{FF2B5EF4-FFF2-40B4-BE49-F238E27FC236}">
                <a16:creationId xmlns:a16="http://schemas.microsoft.com/office/drawing/2014/main" xmlns="" id="{27AD6855-7EC4-4A49-8B62-C5457435C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101" y="2703304"/>
            <a:ext cx="1892048" cy="133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para desarrollo local png">
            <a:extLst>
              <a:ext uri="{FF2B5EF4-FFF2-40B4-BE49-F238E27FC236}">
                <a16:creationId xmlns:a16="http://schemas.microsoft.com/office/drawing/2014/main" xmlns="" id="{D137D68A-56F9-4EB2-8289-7C07C57F5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626" y="2579982"/>
            <a:ext cx="1785251" cy="162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750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 local/ regional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2027853"/>
            <a:ext cx="7556313" cy="4144963"/>
          </a:xfrm>
        </p:spPr>
        <p:txBody>
          <a:bodyPr/>
          <a:lstStyle/>
          <a:p>
            <a:pPr algn="just"/>
            <a:r>
              <a:rPr lang="es-ES" dirty="0"/>
              <a:t>El origen del Desarrollo Local, como estrategia deliberada, se ubica en Europa en la </a:t>
            </a:r>
            <a:r>
              <a:rPr lang="es-ES" dirty="0" err="1"/>
              <a:t>década</a:t>
            </a:r>
            <a:r>
              <a:rPr lang="es-ES" dirty="0"/>
              <a:t> de los ochenta. </a:t>
            </a:r>
          </a:p>
          <a:p>
            <a:pPr algn="just"/>
            <a:r>
              <a:rPr lang="es-ES" dirty="0"/>
              <a:t>Es una respuesta de los agentes locales a los </a:t>
            </a:r>
            <a:r>
              <a:rPr lang="es-ES" dirty="0" err="1"/>
              <a:t>desafíos</a:t>
            </a:r>
            <a:r>
              <a:rPr lang="es-ES" dirty="0"/>
              <a:t> que presentan los procesos de </a:t>
            </a:r>
            <a:r>
              <a:rPr lang="es-ES" dirty="0" err="1"/>
              <a:t>reestructuración</a:t>
            </a:r>
            <a:r>
              <a:rPr lang="es-ES" dirty="0"/>
              <a:t> y ajuste </a:t>
            </a:r>
            <a:r>
              <a:rPr lang="es-ES" dirty="0" err="1"/>
              <a:t>económico</a:t>
            </a:r>
            <a:r>
              <a:rPr lang="es-ES" dirty="0"/>
              <a:t> e </a:t>
            </a:r>
            <a:r>
              <a:rPr lang="es-ES" dirty="0" err="1"/>
              <a:t>integración</a:t>
            </a:r>
            <a:r>
              <a:rPr lang="es-ES" dirty="0"/>
              <a:t> europea en el marco de las transformaciones del sistema capitalista y la fragilidad de los sistemas productivos y sociales locales (</a:t>
            </a:r>
            <a:r>
              <a:rPr lang="es-ES" dirty="0" err="1"/>
              <a:t>Díaz</a:t>
            </a:r>
            <a:r>
              <a:rPr lang="es-ES" dirty="0"/>
              <a:t> y  Ascoli, 2006: 15).</a:t>
            </a:r>
          </a:p>
          <a:p>
            <a:endParaRPr lang="es-ES" dirty="0"/>
          </a:p>
        </p:txBody>
      </p:sp>
      <p:pic>
        <p:nvPicPr>
          <p:cNvPr id="2050" name="Picture 2" descr="Resultado de imagen para europa png">
            <a:extLst>
              <a:ext uri="{FF2B5EF4-FFF2-40B4-BE49-F238E27FC236}">
                <a16:creationId xmlns:a16="http://schemas.microsoft.com/office/drawing/2014/main" xmlns="" id="{2ACD5C40-9481-47E8-85A3-3EAFB1A07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085" y="4506686"/>
            <a:ext cx="2929915" cy="220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581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2">
            <a:extLst>
              <a:ext uri="{FF2B5EF4-FFF2-40B4-BE49-F238E27FC236}">
                <a16:creationId xmlns:a16="http://schemas.microsoft.com/office/drawing/2014/main" xmlns="" id="{6825B2EB-361D-462D-89C9-6BE5F0AEF2DF}"/>
              </a:ext>
            </a:extLst>
          </p:cNvPr>
          <p:cNvSpPr txBox="1">
            <a:spLocks/>
          </p:cNvSpPr>
          <p:nvPr/>
        </p:nvSpPr>
        <p:spPr>
          <a:xfrm>
            <a:off x="1067641" y="5983514"/>
            <a:ext cx="7880416" cy="87966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r>
              <a:rPr lang="es-ES" dirty="0"/>
              <a:t>(</a:t>
            </a:r>
            <a:r>
              <a:rPr lang="es-ES" dirty="0" err="1"/>
              <a:t>Díaz</a:t>
            </a:r>
            <a:r>
              <a:rPr lang="es-ES" dirty="0"/>
              <a:t> y  Ascoli, 2006: 16)</a:t>
            </a:r>
          </a:p>
          <a:p>
            <a:pPr marL="0" indent="0" algn="just">
              <a:buFont typeface="Wingdings" pitchFamily="2" charset="2"/>
              <a:buNone/>
            </a:pPr>
            <a:r>
              <a:rPr lang="es-ES" dirty="0"/>
              <a:t> </a:t>
            </a:r>
          </a:p>
          <a:p>
            <a:endParaRPr lang="es-ES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6E303F55-7BFD-4A05-BDA2-9CE55BD634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690019"/>
              </p:ext>
            </p:extLst>
          </p:nvPr>
        </p:nvGraphicFramePr>
        <p:xfrm>
          <a:off x="-363894" y="205273"/>
          <a:ext cx="8948057" cy="5486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3831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sultado de imagen para desarrollo social">
            <a:extLst>
              <a:ext uri="{FF2B5EF4-FFF2-40B4-BE49-F238E27FC236}">
                <a16:creationId xmlns:a16="http://schemas.microsoft.com/office/drawing/2014/main" xmlns="" id="{035537BD-3808-48B6-AFE5-3774B2630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404" y="4086809"/>
            <a:ext cx="2771191" cy="277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xmlns="" id="{9BBB0934-A765-426F-BACE-2298C5FAE870}"/>
              </a:ext>
            </a:extLst>
          </p:cNvPr>
          <p:cNvSpPr txBox="1">
            <a:spLocks/>
          </p:cNvSpPr>
          <p:nvPr/>
        </p:nvSpPr>
        <p:spPr>
          <a:xfrm>
            <a:off x="498474" y="1953209"/>
            <a:ext cx="7556313" cy="4144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"/>
              <a:defRPr lang="en-US" sz="180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"/>
              <a:defRPr lang="en-US" sz="1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ES" dirty="0"/>
          </a:p>
          <a:p>
            <a:endParaRPr lang="es-ES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33F5D0D4-A2C7-411E-819C-6AE7D453DD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1488516"/>
              </p:ext>
            </p:extLst>
          </p:nvPr>
        </p:nvGraphicFramePr>
        <p:xfrm>
          <a:off x="303245" y="1132373"/>
          <a:ext cx="8537510" cy="4593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upo 5">
            <a:extLst>
              <a:ext uri="{FF2B5EF4-FFF2-40B4-BE49-F238E27FC236}">
                <a16:creationId xmlns:a16="http://schemas.microsoft.com/office/drawing/2014/main" xmlns="" id="{FDD1EC26-0908-4DAA-9FB6-6B00D13D535F}"/>
              </a:ext>
            </a:extLst>
          </p:cNvPr>
          <p:cNvGrpSpPr/>
          <p:nvPr/>
        </p:nvGrpSpPr>
        <p:grpSpPr>
          <a:xfrm>
            <a:off x="4464977" y="149148"/>
            <a:ext cx="6516593" cy="582688"/>
            <a:chOff x="1020338" y="1398"/>
            <a:chExt cx="6516593" cy="582688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xmlns="" id="{28169413-6CB5-4EC6-8A2A-3AF9C8E9022A}"/>
                </a:ext>
              </a:extLst>
            </p:cNvPr>
            <p:cNvSpPr/>
            <p:nvPr/>
          </p:nvSpPr>
          <p:spPr>
            <a:xfrm>
              <a:off x="1020338" y="1398"/>
              <a:ext cx="6409570" cy="58268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xmlns="" id="{7BB9BF60-7ED3-4384-BBEA-1F0F76DAF74E}"/>
                </a:ext>
              </a:extLst>
            </p:cNvPr>
            <p:cNvSpPr txBox="1"/>
            <p:nvPr/>
          </p:nvSpPr>
          <p:spPr>
            <a:xfrm>
              <a:off x="1127361" y="1398"/>
              <a:ext cx="6409570" cy="5826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870" tIns="102870" rIns="102870" bIns="102870" numCol="1" spcCol="1270" anchor="b" anchorCtr="0">
              <a:noAutofit/>
            </a:bodyPr>
            <a:lstStyle/>
            <a:p>
              <a:pPr marL="0" lvl="0" indent="0" algn="l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MX" sz="2700" kern="1200" dirty="0" smtClean="0"/>
                <a:t>El </a:t>
              </a:r>
              <a:r>
                <a:rPr lang="es-MX" sz="2700" kern="1200" dirty="0"/>
                <a:t>desarrollo </a:t>
              </a:r>
              <a:r>
                <a:rPr lang="es-MX" sz="2700" dirty="0"/>
                <a:t>local</a:t>
              </a:r>
              <a:r>
                <a:rPr lang="es-MX" sz="2700" kern="1200" dirty="0"/>
                <a:t>…</a:t>
              </a:r>
            </a:p>
          </p:txBody>
        </p:sp>
      </p:grpSp>
      <p:sp>
        <p:nvSpPr>
          <p:cNvPr id="10" name="Rectángulo 9">
            <a:extLst>
              <a:ext uri="{FF2B5EF4-FFF2-40B4-BE49-F238E27FC236}">
                <a16:creationId xmlns:a16="http://schemas.microsoft.com/office/drawing/2014/main" xmlns="" id="{3BA5BFAA-3790-42E4-A257-74B1764C0B5D}"/>
              </a:ext>
            </a:extLst>
          </p:cNvPr>
          <p:cNvSpPr/>
          <p:nvPr/>
        </p:nvSpPr>
        <p:spPr>
          <a:xfrm>
            <a:off x="6062430" y="6293420"/>
            <a:ext cx="2778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" dirty="0"/>
              <a:t>(</a:t>
            </a:r>
            <a:r>
              <a:rPr lang="es-ES" dirty="0" err="1"/>
              <a:t>Díaz</a:t>
            </a:r>
            <a:r>
              <a:rPr lang="es-ES" dirty="0"/>
              <a:t> y  Ascoli, 2006: 16)</a:t>
            </a:r>
          </a:p>
        </p:txBody>
      </p:sp>
    </p:spTree>
    <p:extLst>
      <p:ext uri="{BB962C8B-B14F-4D97-AF65-F5344CB8AC3E}">
        <p14:creationId xmlns:p14="http://schemas.microsoft.com/office/powerpoint/2010/main" val="2693367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1BB196B-F408-40AC-B1A2-BF7055BE43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7930" y="287791"/>
            <a:ext cx="3657600" cy="4140200"/>
          </a:xfrm>
        </p:spPr>
        <p:txBody>
          <a:bodyPr/>
          <a:lstStyle/>
          <a:p>
            <a:pPr algn="just"/>
            <a:r>
              <a:rPr lang="es-ES" dirty="0"/>
              <a:t>El Desarrollo Local tiene que ver con las acciones que, tomadas desde el territorio, incrementan la </a:t>
            </a:r>
            <a:r>
              <a:rPr lang="es-ES" dirty="0" err="1"/>
              <a:t>creación</a:t>
            </a:r>
            <a:r>
              <a:rPr lang="es-ES" dirty="0"/>
              <a:t> de valor, mejoran las rentas, aumentan las oportunidades de empleo y la calidad de vida de los habitantes de la localidad.</a:t>
            </a:r>
          </a:p>
          <a:p>
            <a:endParaRPr lang="es-MX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71ECB28-DCD8-4A8D-97CC-4F0BB7DE5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77275" y="3172407"/>
            <a:ext cx="3812048" cy="3504261"/>
          </a:xfrm>
        </p:spPr>
        <p:txBody>
          <a:bodyPr>
            <a:normAutofit/>
          </a:bodyPr>
          <a:lstStyle/>
          <a:p>
            <a:pPr algn="just"/>
            <a:r>
              <a:rPr lang="es-ES" i="1" dirty="0"/>
              <a:t>Estos objetivos no pueden ser abordados exclusivamente por la </a:t>
            </a:r>
            <a:r>
              <a:rPr lang="es-ES" i="1" dirty="0" err="1"/>
              <a:t>acción</a:t>
            </a:r>
            <a:r>
              <a:rPr lang="es-ES" i="1" dirty="0"/>
              <a:t> de las instituciones </a:t>
            </a:r>
            <a:r>
              <a:rPr lang="es-ES" i="1" dirty="0" err="1"/>
              <a:t>políticas</a:t>
            </a:r>
            <a:r>
              <a:rPr lang="es-ES" i="1" dirty="0"/>
              <a:t>, sino que son el resultado de la multiplicidad de acciones del conjunto de actores (</a:t>
            </a:r>
            <a:r>
              <a:rPr lang="es-ES" i="1" dirty="0" err="1"/>
              <a:t>económicos</a:t>
            </a:r>
            <a:r>
              <a:rPr lang="es-ES" i="1" dirty="0"/>
              <a:t>, sociales, </a:t>
            </a:r>
            <a:r>
              <a:rPr lang="es-ES" i="1" dirty="0" err="1"/>
              <a:t>políticos</a:t>
            </a:r>
            <a:r>
              <a:rPr lang="es-ES" i="1" dirty="0"/>
              <a:t>, </a:t>
            </a:r>
            <a:r>
              <a:rPr lang="es-ES" i="1" dirty="0" err="1"/>
              <a:t>tecnológicos</a:t>
            </a:r>
            <a:r>
              <a:rPr lang="es-ES" i="1" dirty="0"/>
              <a:t>) que operan y toman decisiones en el territorio o que, sin estar localizados en el territorio, inciden en </a:t>
            </a:r>
            <a:r>
              <a:rPr lang="es-ES" i="1" dirty="0" err="1"/>
              <a:t>él</a:t>
            </a:r>
            <a:r>
              <a:rPr lang="es-ES" dirty="0"/>
              <a:t> (</a:t>
            </a:r>
            <a:r>
              <a:rPr lang="es-ES" dirty="0" err="1"/>
              <a:t>Díaz</a:t>
            </a:r>
            <a:r>
              <a:rPr lang="es-ES" dirty="0"/>
              <a:t> y  Ascoli, 2006: 16)</a:t>
            </a:r>
          </a:p>
          <a:p>
            <a:endParaRPr lang="es-MX" dirty="0"/>
          </a:p>
        </p:txBody>
      </p:sp>
      <p:pic>
        <p:nvPicPr>
          <p:cNvPr id="4098" name="Picture 2" descr="Resultado de imagen para desarrollo social">
            <a:extLst>
              <a:ext uri="{FF2B5EF4-FFF2-40B4-BE49-F238E27FC236}">
                <a16:creationId xmlns:a16="http://schemas.microsoft.com/office/drawing/2014/main" xmlns="" id="{FFE167AB-6707-427B-95C4-FEC46AF2E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784" y="467705"/>
            <a:ext cx="3878548" cy="220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para desarrollo social">
            <a:extLst>
              <a:ext uri="{FF2B5EF4-FFF2-40B4-BE49-F238E27FC236}">
                <a16:creationId xmlns:a16="http://schemas.microsoft.com/office/drawing/2014/main" xmlns="" id="{2BF558DD-6106-4D3E-B11D-151CB337A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30" y="3429000"/>
            <a:ext cx="4689118" cy="281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186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8474" y="173784"/>
            <a:ext cx="7556313" cy="1116106"/>
          </a:xfrm>
        </p:spPr>
        <p:txBody>
          <a:bodyPr/>
          <a:lstStyle/>
          <a:p>
            <a:pPr algn="ctr"/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Componentes del Desarrollo Local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8474" y="5094514"/>
            <a:ext cx="7983053" cy="20807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dirty="0"/>
              <a:t>Papel </a:t>
            </a:r>
            <a:r>
              <a:rPr lang="es-ES" dirty="0" err="1"/>
              <a:t>estratégico</a:t>
            </a:r>
            <a:r>
              <a:rPr lang="es-ES" dirty="0"/>
              <a:t> </a:t>
            </a:r>
            <a:r>
              <a:rPr lang="es-ES" dirty="0" smtClean="0"/>
              <a:t>del </a:t>
            </a:r>
            <a:r>
              <a:rPr lang="es-ES" dirty="0"/>
              <a:t>territorio en la </a:t>
            </a:r>
            <a:r>
              <a:rPr lang="es-ES" dirty="0" err="1"/>
              <a:t>construcción</a:t>
            </a:r>
            <a:r>
              <a:rPr lang="es-ES" dirty="0"/>
              <a:t> de una identidad social, trascendiendo su enfoque espacial; a un escenario multidimensional que alberga procesos complejos diversos, </a:t>
            </a:r>
            <a:r>
              <a:rPr lang="es-ES" dirty="0" err="1"/>
              <a:t>históricos</a:t>
            </a:r>
            <a:r>
              <a:rPr lang="es-ES" dirty="0"/>
              <a:t>, </a:t>
            </a:r>
            <a:r>
              <a:rPr lang="es-ES" dirty="0" err="1"/>
              <a:t>políticos</a:t>
            </a:r>
            <a:r>
              <a:rPr lang="es-ES" dirty="0"/>
              <a:t>, </a:t>
            </a:r>
            <a:r>
              <a:rPr lang="es-ES" dirty="0" err="1"/>
              <a:t>económicos</a:t>
            </a:r>
            <a:r>
              <a:rPr lang="es-ES" dirty="0"/>
              <a:t> y sociales que conllevan al cambio social (</a:t>
            </a:r>
            <a:r>
              <a:rPr lang="es-ES" dirty="0" err="1"/>
              <a:t>Díaz</a:t>
            </a:r>
            <a:r>
              <a:rPr lang="es-ES" dirty="0"/>
              <a:t> y  Ascoli, 2006: 17)</a:t>
            </a:r>
          </a:p>
          <a:p>
            <a:pPr algn="just"/>
            <a:endParaRPr lang="es-ES" dirty="0"/>
          </a:p>
          <a:p>
            <a:endParaRPr lang="es-ES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xmlns="" id="{C4AE0CCF-0D24-4528-B1DC-B43306259EBA}"/>
              </a:ext>
            </a:extLst>
          </p:cNvPr>
          <p:cNvSpPr/>
          <p:nvPr/>
        </p:nvSpPr>
        <p:spPr>
          <a:xfrm>
            <a:off x="797053" y="2825111"/>
            <a:ext cx="1740873" cy="1087016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Territorio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xmlns="" id="{CC69A6D1-3D98-4CB6-BDD0-CBF53D2FDE56}"/>
              </a:ext>
            </a:extLst>
          </p:cNvPr>
          <p:cNvSpPr/>
          <p:nvPr/>
        </p:nvSpPr>
        <p:spPr>
          <a:xfrm>
            <a:off x="6271269" y="2825111"/>
            <a:ext cx="1656897" cy="108701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Sociedad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xmlns="" id="{9F5F6EC0-1F9C-40E7-8E7E-BCE579156971}"/>
              </a:ext>
            </a:extLst>
          </p:cNvPr>
          <p:cNvSpPr/>
          <p:nvPr/>
        </p:nvSpPr>
        <p:spPr>
          <a:xfrm>
            <a:off x="3549621" y="3539359"/>
            <a:ext cx="1656897" cy="1087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Cultura</a:t>
            </a:r>
          </a:p>
        </p:txBody>
      </p:sp>
      <p:pic>
        <p:nvPicPr>
          <p:cNvPr id="5122" name="Picture 2" descr="Resultado de imagen para territorio">
            <a:extLst>
              <a:ext uri="{FF2B5EF4-FFF2-40B4-BE49-F238E27FC236}">
                <a16:creationId xmlns:a16="http://schemas.microsoft.com/office/drawing/2014/main" xmlns="" id="{4E606519-7F14-41A2-8A18-15ED9F74C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64" y="1498273"/>
            <a:ext cx="1656897" cy="13268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para sociedad">
            <a:extLst>
              <a:ext uri="{FF2B5EF4-FFF2-40B4-BE49-F238E27FC236}">
                <a16:creationId xmlns:a16="http://schemas.microsoft.com/office/drawing/2014/main" xmlns="" id="{017810AC-D242-48C9-9A65-728DC0C54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172" y="1366044"/>
            <a:ext cx="2077615" cy="13829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esultado de imagen para cultura dibujos">
            <a:extLst>
              <a:ext uri="{FF2B5EF4-FFF2-40B4-BE49-F238E27FC236}">
                <a16:creationId xmlns:a16="http://schemas.microsoft.com/office/drawing/2014/main" xmlns="" id="{0C5391F8-62A2-410E-ADED-DF1AB8DC7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426" y="2248675"/>
            <a:ext cx="1622343" cy="1270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errar llave 6">
            <a:extLst>
              <a:ext uri="{FF2B5EF4-FFF2-40B4-BE49-F238E27FC236}">
                <a16:creationId xmlns:a16="http://schemas.microsoft.com/office/drawing/2014/main" xmlns="" id="{13AFE8A8-AB1F-4879-9E6C-4AD42471CBD4}"/>
              </a:ext>
            </a:extLst>
          </p:cNvPr>
          <p:cNvSpPr/>
          <p:nvPr/>
        </p:nvSpPr>
        <p:spPr>
          <a:xfrm rot="16200000">
            <a:off x="4293241" y="877108"/>
            <a:ext cx="318875" cy="790840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8528440"/>
      </p:ext>
    </p:extLst>
  </p:cSld>
  <p:clrMapOvr>
    <a:masterClrMapping/>
  </p:clrMapOvr>
</p:sld>
</file>

<file path=ppt/theme/theme1.xml><?xml version="1.0" encoding="utf-8"?>
<a:theme xmlns:a="http://schemas.openxmlformats.org/drawingml/2006/main" name="Ventaja">
  <a:themeElements>
    <a:clrScheme name="Ventaja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Ventaja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Ventaj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Ventaja.thmx</Template>
  <TotalTime>780</TotalTime>
  <Words>2735</Words>
  <Application>Microsoft Macintosh PowerPoint</Application>
  <PresentationFormat>Presentación en pantalla (4:3)</PresentationFormat>
  <Paragraphs>172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Ventaja</vt:lpstr>
      <vt:lpstr>Presentación de PowerPoint</vt:lpstr>
      <vt:lpstr>JUSTIFICACIÓN ACADÉMICA</vt:lpstr>
      <vt:lpstr>GUIÓN</vt:lpstr>
      <vt:lpstr>1.-Potencialidades del turismo para el desarrollo local/ regional  2.-Programas locales y regionales en turismo  </vt:lpstr>
      <vt:lpstr>Desarrollo local/ regional </vt:lpstr>
      <vt:lpstr>Presentación de PowerPoint</vt:lpstr>
      <vt:lpstr>Presentación de PowerPoint</vt:lpstr>
      <vt:lpstr>Presentación de PowerPoint</vt:lpstr>
      <vt:lpstr>Componentes del Desarrollo Local  </vt:lpstr>
      <vt:lpstr>Potencialidades del turismo para el desarrollo local/ regional </vt:lpstr>
      <vt:lpstr>Estrategia del Desarrollo Local</vt:lpstr>
      <vt:lpstr>Presentación de PowerPoint</vt:lpstr>
      <vt:lpstr>Planificación y Gestión Estratégica del Desarrollo Local  </vt:lpstr>
      <vt:lpstr>Se define como:</vt:lpstr>
      <vt:lpstr>Programas locales y regionales en turismo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Programas estatales o regionales</vt:lpstr>
      <vt:lpstr>Presentación de PowerPoint</vt:lpstr>
      <vt:lpstr>Pueblos con Encanto Objetivos:</vt:lpstr>
      <vt:lpstr>Pueblos con Encanto Estrategias de:</vt:lpstr>
      <vt:lpstr>Presentación de PowerPoint</vt:lpstr>
      <vt:lpstr>Programa de Asistencia Técnica a Estados y Municipios </vt:lpstr>
      <vt:lpstr>Tipo de programas: de acuerdo con la legislación local, pueden ser: </vt:lpstr>
      <vt:lpstr>Bibliografía </vt:lpstr>
      <vt:lpstr>Bibliografía</vt:lpstr>
    </vt:vector>
  </TitlesOfParts>
  <Company>uaem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Potencialidades del turismo para el desarrollo local/ regional.   Programas locales y regionales en turismo  </dc:title>
  <dc:creator>Rebe osorio</dc:creator>
  <cp:lastModifiedBy>Rebe osorio</cp:lastModifiedBy>
  <cp:revision>60</cp:revision>
  <dcterms:created xsi:type="dcterms:W3CDTF">2018-09-23T22:56:11Z</dcterms:created>
  <dcterms:modified xsi:type="dcterms:W3CDTF">2018-09-27T17:46:36Z</dcterms:modified>
</cp:coreProperties>
</file>