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s-MX"/>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43F3A641-C23E-4E9E-838B-6C2398240184}" type="slidenum">
              <a:rPr lang="es-MX" smtClean="0"/>
              <a:t>‹Nº›</a:t>
            </a:fld>
            <a:endParaRPr lang="es-MX"/>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17794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944648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336290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2497301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3217579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77AEF69-B244-4938-BBA1-99BBFDDC482A}" type="datetimeFigureOut">
              <a:rPr lang="es-MX" smtClean="0"/>
              <a:t>28/09/2018</a:t>
            </a:fld>
            <a:endParaRPr lang="es-MX"/>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43F3A641-C23E-4E9E-838B-6C2398240184}" type="slidenum">
              <a:rPr lang="es-MX" smtClean="0"/>
              <a:t>‹Nº›</a:t>
            </a:fld>
            <a:endParaRPr lang="es-MX"/>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79590772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77AEF69-B244-4938-BBA1-99BBFDDC482A}"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3118409353"/>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257300" y="2909102"/>
            <a:ext cx="4800600" cy="299639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633864" y="2909102"/>
            <a:ext cx="4800600" cy="299639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77AEF69-B244-4938-BBA1-99BBFDDC482A}"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251380050"/>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77AEF69-B244-4938-BBA1-99BBFDDC482A}"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22152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7AEF69-B244-4938-BBA1-99BBFDDC482A}"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159045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65051" y="6375679"/>
            <a:ext cx="1233355" cy="348462"/>
          </a:xfrm>
        </p:spPr>
        <p:txBody>
          <a:bodyPr/>
          <a:lstStyle/>
          <a:p>
            <a:fld id="{E77AEF69-B244-4938-BBA1-99BBFDDC482A}" type="datetimeFigureOut">
              <a:rPr lang="es-MX" smtClean="0"/>
              <a:t>28/09/2018</a:t>
            </a:fld>
            <a:endParaRPr lang="es-MX"/>
          </a:p>
        </p:txBody>
      </p:sp>
      <p:sp>
        <p:nvSpPr>
          <p:cNvPr id="6" name="Footer Placeholder 5"/>
          <p:cNvSpPr>
            <a:spLocks noGrp="1"/>
          </p:cNvSpPr>
          <p:nvPr>
            <p:ph type="ftr" sz="quarter" idx="11"/>
          </p:nvPr>
        </p:nvSpPr>
        <p:spPr>
          <a:xfrm>
            <a:off x="2103620" y="6375679"/>
            <a:ext cx="3482179" cy="345796"/>
          </a:xfrm>
        </p:spPr>
        <p:txBody>
          <a:bodyPr/>
          <a:lstStyle/>
          <a:p>
            <a:endParaRPr lang="es-MX"/>
          </a:p>
        </p:txBody>
      </p:sp>
      <p:sp>
        <p:nvSpPr>
          <p:cNvPr id="7" name="Slide Number Placeholder 6"/>
          <p:cNvSpPr>
            <a:spLocks noGrp="1"/>
          </p:cNvSpPr>
          <p:nvPr>
            <p:ph type="sldNum" sz="quarter" idx="12"/>
          </p:nvPr>
        </p:nvSpPr>
        <p:spPr>
          <a:xfrm>
            <a:off x="5691014" y="6375679"/>
            <a:ext cx="1232456" cy="345796"/>
          </a:xfrm>
        </p:spPr>
        <p:txBody>
          <a:bodyPr/>
          <a:lstStyle/>
          <a:p>
            <a:fld id="{43F3A641-C23E-4E9E-838B-6C2398240184}" type="slidenum">
              <a:rPr lang="es-MX" smtClean="0"/>
              <a:t>‹Nº›</a:t>
            </a:fld>
            <a:endParaRPr lang="es-MX"/>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48969880"/>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65950" y="6375679"/>
            <a:ext cx="1232456" cy="348462"/>
          </a:xfrm>
        </p:spPr>
        <p:txBody>
          <a:bodyPr/>
          <a:lstStyle/>
          <a:p>
            <a:fld id="{E77AEF69-B244-4938-BBA1-99BBFDDC482A}" type="datetimeFigureOut">
              <a:rPr lang="es-MX" smtClean="0"/>
              <a:t>28/09/2018</a:t>
            </a:fld>
            <a:endParaRPr lang="es-MX"/>
          </a:p>
        </p:txBody>
      </p:sp>
      <p:sp>
        <p:nvSpPr>
          <p:cNvPr id="6" name="Footer Placeholder 5"/>
          <p:cNvSpPr>
            <a:spLocks noGrp="1"/>
          </p:cNvSpPr>
          <p:nvPr>
            <p:ph type="ftr" sz="quarter" idx="11"/>
          </p:nvPr>
        </p:nvSpPr>
        <p:spPr>
          <a:xfrm>
            <a:off x="2103621" y="6375679"/>
            <a:ext cx="3482178" cy="345796"/>
          </a:xfrm>
        </p:spPr>
        <p:txBody>
          <a:bodyPr/>
          <a:lstStyle/>
          <a:p>
            <a:endParaRPr lang="es-MX"/>
          </a:p>
        </p:txBody>
      </p:sp>
      <p:sp>
        <p:nvSpPr>
          <p:cNvPr id="7" name="Slide Number Placeholder 6"/>
          <p:cNvSpPr>
            <a:spLocks noGrp="1"/>
          </p:cNvSpPr>
          <p:nvPr>
            <p:ph type="sldNum" sz="quarter" idx="12"/>
          </p:nvPr>
        </p:nvSpPr>
        <p:spPr>
          <a:xfrm>
            <a:off x="5687568" y="6375679"/>
            <a:ext cx="1234440" cy="345796"/>
          </a:xfrm>
        </p:spPr>
        <p:txBody>
          <a:bodyPr/>
          <a:lstStyle/>
          <a:p>
            <a:fld id="{43F3A641-C23E-4E9E-838B-6C2398240184}" type="slidenum">
              <a:rPr lang="es-MX" smtClean="0"/>
              <a:t>‹Nº›</a:t>
            </a:fld>
            <a:endParaRPr lang="es-MX"/>
          </a:p>
        </p:txBody>
      </p:sp>
    </p:spTree>
    <p:extLst>
      <p:ext uri="{BB962C8B-B14F-4D97-AF65-F5344CB8AC3E}">
        <p14:creationId xmlns:p14="http://schemas.microsoft.com/office/powerpoint/2010/main" val="4270269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77AEF69-B244-4938-BBA1-99BBFDDC482A}" type="datetimeFigureOut">
              <a:rPr lang="es-MX" smtClean="0"/>
              <a:t>28/09/2018</a:t>
            </a:fld>
            <a:endParaRPr lang="es-MX"/>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43F3A641-C23E-4E9E-838B-6C2398240184}" type="slidenum">
              <a:rPr lang="es-MX" smtClean="0"/>
              <a:t>‹Nº›</a:t>
            </a:fld>
            <a:endParaRPr lang="es-MX"/>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70128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hyperlink" Target="https://www.thoughtco.com/cost-minimization-1147856"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05638B4-019A-4A79-B72D-D26F267D8EF2}"/>
              </a:ext>
            </a:extLst>
          </p:cNvPr>
          <p:cNvSpPr>
            <a:spLocks noGrp="1"/>
          </p:cNvSpPr>
          <p:nvPr>
            <p:ph idx="1"/>
          </p:nvPr>
        </p:nvSpPr>
        <p:spPr>
          <a:xfrm>
            <a:off x="1198135" y="1632204"/>
            <a:ext cx="4844322" cy="3593591"/>
          </a:xfrm>
        </p:spPr>
        <p:txBody>
          <a:bodyPr>
            <a:normAutofit/>
          </a:bodyPr>
          <a:lstStyle/>
          <a:p>
            <a:pPr algn="just"/>
            <a:r>
              <a:rPr lang="es-MX" sz="2500" dirty="0"/>
              <a:t> </a:t>
            </a:r>
            <a:r>
              <a:rPr lang="en-US" sz="2500" dirty="0"/>
              <a:t>In economic terms, the first process uses a small quantity of capital and a large quantity of labor, whereas the second process uses a large quantity of capital and a small quantity of labor. You could even choose a process that is in between these 2 extremes.</a:t>
            </a:r>
            <a:endParaRPr lang="es-MX" sz="2500" dirty="0"/>
          </a:p>
        </p:txBody>
      </p:sp>
      <p:sp>
        <p:nvSpPr>
          <p:cNvPr id="20" name="Elipse 19">
            <a:extLst>
              <a:ext uri="{FF2B5EF4-FFF2-40B4-BE49-F238E27FC236}">
                <a16:creationId xmlns:a16="http://schemas.microsoft.com/office/drawing/2014/main" id="{AE515DC1-8A28-4E50-8B4C-217DE348D53C}"/>
              </a:ext>
            </a:extLst>
          </p:cNvPr>
          <p:cNvSpPr/>
          <p:nvPr/>
        </p:nvSpPr>
        <p:spPr>
          <a:xfrm>
            <a:off x="6149544" y="3015049"/>
            <a:ext cx="1750541" cy="17793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white"/>
                </a:solidFill>
                <a:effectLst/>
                <a:uLnTx/>
                <a:uFillTx/>
                <a:latin typeface="Gill Sans MT" panose="020B0502020104020203"/>
                <a:ea typeface="+mn-ea"/>
                <a:cs typeface="+mn-cs"/>
              </a:rPr>
              <a:t>1° Q</a:t>
            </a:r>
          </a:p>
        </p:txBody>
      </p:sp>
      <p:sp>
        <p:nvSpPr>
          <p:cNvPr id="21" name="Elipse 20">
            <a:extLst>
              <a:ext uri="{FF2B5EF4-FFF2-40B4-BE49-F238E27FC236}">
                <a16:creationId xmlns:a16="http://schemas.microsoft.com/office/drawing/2014/main" id="{024B81E9-26FF-4E0E-8F5E-1F2ADF0BCD16}"/>
              </a:ext>
            </a:extLst>
          </p:cNvPr>
          <p:cNvSpPr/>
          <p:nvPr/>
        </p:nvSpPr>
        <p:spPr>
          <a:xfrm>
            <a:off x="7900085" y="1433384"/>
            <a:ext cx="3542272" cy="3453158"/>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white"/>
                </a:solidFill>
                <a:effectLst/>
                <a:uLnTx/>
                <a:uFillTx/>
                <a:latin typeface="Gill Sans MT" panose="020B0502020104020203"/>
                <a:ea typeface="+mn-ea"/>
                <a:cs typeface="+mn-cs"/>
              </a:rPr>
              <a:t>2° Q</a:t>
            </a:r>
          </a:p>
        </p:txBody>
      </p:sp>
    </p:spTree>
    <p:extLst>
      <p:ext uri="{BB962C8B-B14F-4D97-AF65-F5344CB8AC3E}">
        <p14:creationId xmlns:p14="http://schemas.microsoft.com/office/powerpoint/2010/main" val="3389661813"/>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b="1" dirty="0">
                <a:effectLst>
                  <a:outerShdw blurRad="38100" dist="38100" dir="2700000" algn="tl">
                    <a:srgbClr val="000000">
                      <a:alpha val="43137"/>
                    </a:srgbClr>
                  </a:outerShdw>
                </a:effectLst>
              </a:rPr>
              <a:t>MARKET DEMAND AND CONSUMER SURPLUS</a:t>
            </a:r>
            <a:endParaRPr lang="es-ES" b="1"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pPr marL="0" indent="0" algn="just">
              <a:buNone/>
            </a:pPr>
            <a:r>
              <a:rPr lang="en-US" b="1" dirty="0">
                <a:effectLst>
                  <a:outerShdw blurRad="38100" dist="38100" dir="2700000" algn="tl">
                    <a:srgbClr val="000000">
                      <a:alpha val="43137"/>
                    </a:srgbClr>
                  </a:outerShdw>
                </a:effectLst>
              </a:rPr>
              <a:t>The market demand curve is simply the horizontal sum of the individual demand curves for all consumers in the market.  Consumer surplus can be used to examine market demand as well as individual demand.</a:t>
            </a:r>
            <a:endParaRPr lang="es-ES" b="1" dirty="0">
              <a:effectLst>
                <a:outerShdw blurRad="38100" dist="38100" dir="2700000" algn="tl">
                  <a:srgbClr val="000000">
                    <a:alpha val="43137"/>
                  </a:srgbClr>
                </a:outerShdw>
              </a:effectLst>
            </a:endParaRPr>
          </a:p>
        </p:txBody>
      </p:sp>
      <p:pic>
        <p:nvPicPr>
          <p:cNvPr id="5" name="Imagen 4"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1744" y="3566160"/>
            <a:ext cx="4752528" cy="2871568"/>
          </a:xfrm>
          <a:prstGeom prst="rect">
            <a:avLst/>
          </a:prstGeom>
        </p:spPr>
      </p:pic>
      <p:sp>
        <p:nvSpPr>
          <p:cNvPr id="6" name="CuadroTexto 5"/>
          <p:cNvSpPr txBox="1"/>
          <p:nvPr/>
        </p:nvSpPr>
        <p:spPr>
          <a:xfrm>
            <a:off x="2701654" y="6437728"/>
            <a:ext cx="7631065"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Extracted</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from</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Worthington</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Economics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for</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business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blending</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theory</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and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practice</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(2nd </a:t>
            </a:r>
            <a:r>
              <a:rPr kumimoji="0" lang="es-ES" altLang="es-ES" sz="1800" b="0" i="0"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ed</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0"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a:t>
            </a:r>
            <a:endParaRPr kumimoji="0" lang="es-ES" sz="1800" b="0" i="0" u="none" strike="noStrike" kern="1200" cap="none" spc="0" normalizeH="0" baseline="0" noProof="0" dirty="0">
              <a:ln>
                <a:noFill/>
              </a:ln>
              <a:solidFill>
                <a:prstClr val="black"/>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7575186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5"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Consumer’s</a:t>
            </a:r>
            <a:r>
              <a:rPr lang="es-MX" dirty="0" smtClean="0"/>
              <a:t> Surplus</a:t>
            </a:r>
            <a:endParaRPr lang="en-GB" dirty="0"/>
          </a:p>
        </p:txBody>
      </p:sp>
      <p:sp>
        <p:nvSpPr>
          <p:cNvPr id="3" name="2 Marcador de contenido"/>
          <p:cNvSpPr>
            <a:spLocks noGrp="1"/>
          </p:cNvSpPr>
          <p:nvPr>
            <p:ph sz="half" idx="1"/>
          </p:nvPr>
        </p:nvSpPr>
        <p:spPr/>
        <p:txBody>
          <a:bodyPr>
            <a:normAutofit/>
          </a:bodyPr>
          <a:lstStyle/>
          <a:p>
            <a:pPr algn="just"/>
            <a:r>
              <a:rPr lang="en-GB" dirty="0" smtClean="0"/>
              <a:t>Is an economic measure of consumer benefit, which is calculated by analysing the difference between what consumers are willing and able to pay for a good or service relative to its market price or what they spend. </a:t>
            </a:r>
          </a:p>
        </p:txBody>
      </p:sp>
      <p:sp>
        <p:nvSpPr>
          <p:cNvPr id="4" name="3 Marcador de contenido"/>
          <p:cNvSpPr>
            <a:spLocks noGrp="1"/>
          </p:cNvSpPr>
          <p:nvPr>
            <p:ph sz="half" idx="2"/>
          </p:nvPr>
        </p:nvSpPr>
        <p:spPr/>
        <p:txBody>
          <a:bodyPr>
            <a:normAutofit/>
          </a:bodyPr>
          <a:lstStyle/>
          <a:p>
            <a:pPr algn="just"/>
            <a:r>
              <a:rPr lang="en-GB" dirty="0"/>
              <a:t>It occurs when the consumer is willing to pay more for a given product than the current market price.</a:t>
            </a:r>
          </a:p>
          <a:p>
            <a:pPr marL="0" indent="0">
              <a:buNone/>
            </a:pP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6430" y="3724695"/>
            <a:ext cx="3943331"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4013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barn(inVertical)">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circle(in)">
                                      <p:cBhvr>
                                        <p:cTn id="21"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Demand</a:t>
            </a:r>
            <a:endParaRPr lang="en-GB" dirty="0"/>
          </a:p>
        </p:txBody>
      </p:sp>
      <p:sp>
        <p:nvSpPr>
          <p:cNvPr id="3" name="2 Marcador de contenido"/>
          <p:cNvSpPr>
            <a:spLocks noGrp="1"/>
          </p:cNvSpPr>
          <p:nvPr>
            <p:ph idx="1"/>
          </p:nvPr>
        </p:nvSpPr>
        <p:spPr/>
        <p:txBody>
          <a:bodyPr/>
          <a:lstStyle/>
          <a:p>
            <a:pPr algn="just"/>
            <a:r>
              <a:rPr lang="en-GB" dirty="0"/>
              <a:t>I</a:t>
            </a:r>
            <a:r>
              <a:rPr lang="en-GB" dirty="0" smtClean="0"/>
              <a:t>s </a:t>
            </a:r>
            <a:r>
              <a:rPr lang="en-GB" dirty="0"/>
              <a:t>how many goods and services are bought at various prices during a certain period of time. Demand is the consumer's need or desire to own the product </a:t>
            </a:r>
            <a:r>
              <a:rPr lang="en-GB" dirty="0" smtClean="0"/>
              <a:t>or </a:t>
            </a:r>
            <a:r>
              <a:rPr lang="en-GB" dirty="0"/>
              <a:t>service.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1705" y="3068960"/>
            <a:ext cx="5181005" cy="3215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081042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1000" fill="hold"/>
                                        <p:tgtEl>
                                          <p:spTgt spid="1026"/>
                                        </p:tgtEl>
                                        <p:attrNameLst>
                                          <p:attrName>ppt_w</p:attrName>
                                        </p:attrNameLst>
                                      </p:cBhvr>
                                      <p:tavLst>
                                        <p:tav tm="0">
                                          <p:val>
                                            <p:fltVal val="0"/>
                                          </p:val>
                                        </p:tav>
                                        <p:tav tm="100000">
                                          <p:val>
                                            <p:strVal val="#ppt_w"/>
                                          </p:val>
                                        </p:tav>
                                      </p:tavLst>
                                    </p:anim>
                                    <p:anim calcmode="lin" valueType="num">
                                      <p:cBhvr>
                                        <p:cTn id="18" dur="1000" fill="hold"/>
                                        <p:tgtEl>
                                          <p:spTgt spid="1026"/>
                                        </p:tgtEl>
                                        <p:attrNameLst>
                                          <p:attrName>ppt_h</p:attrName>
                                        </p:attrNameLst>
                                      </p:cBhvr>
                                      <p:tavLst>
                                        <p:tav tm="0">
                                          <p:val>
                                            <p:fltVal val="0"/>
                                          </p:val>
                                        </p:tav>
                                        <p:tav tm="100000">
                                          <p:val>
                                            <p:strVal val="#ppt_h"/>
                                          </p:val>
                                        </p:tav>
                                      </p:tavLst>
                                    </p:anim>
                                    <p:anim calcmode="lin" valueType="num">
                                      <p:cBhvr>
                                        <p:cTn id="19" dur="1000" fill="hold"/>
                                        <p:tgtEl>
                                          <p:spTgt spid="1026"/>
                                        </p:tgtEl>
                                        <p:attrNameLst>
                                          <p:attrName>style.rotation</p:attrName>
                                        </p:attrNameLst>
                                      </p:cBhvr>
                                      <p:tavLst>
                                        <p:tav tm="0">
                                          <p:val>
                                            <p:fltVal val="90"/>
                                          </p:val>
                                        </p:tav>
                                        <p:tav tm="100000">
                                          <p:val>
                                            <p:fltVal val="0"/>
                                          </p:val>
                                        </p:tav>
                                      </p:tavLst>
                                    </p:anim>
                                    <p:animEffect transition="in" filter="fade">
                                      <p:cBhvr>
                                        <p:cTn id="20"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Demand for a Discrete Good</a:t>
            </a:r>
            <a:endParaRPr lang="en-GB" dirty="0"/>
          </a:p>
        </p:txBody>
      </p:sp>
      <p:sp>
        <p:nvSpPr>
          <p:cNvPr id="3" name="2 Marcador de contenido"/>
          <p:cNvSpPr>
            <a:spLocks noGrp="1"/>
          </p:cNvSpPr>
          <p:nvPr>
            <p:ph idx="1"/>
          </p:nvPr>
        </p:nvSpPr>
        <p:spPr/>
        <p:txBody>
          <a:bodyPr/>
          <a:lstStyle/>
          <a:p>
            <a:pPr algn="just"/>
            <a:r>
              <a:rPr lang="en-GB" dirty="0"/>
              <a:t>The consumer surplus can also be expressed using the demand curve, by integrating from the price up to where the demand curve intersects with the price axis.</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9846"/>
          <a:stretch/>
        </p:blipFill>
        <p:spPr bwMode="auto">
          <a:xfrm>
            <a:off x="3503713" y="2996952"/>
            <a:ext cx="4424411" cy="3051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4 Conector recto de flecha"/>
          <p:cNvCxnSpPr/>
          <p:nvPr/>
        </p:nvCxnSpPr>
        <p:spPr>
          <a:xfrm flipH="1">
            <a:off x="5231904" y="3140968"/>
            <a:ext cx="792088" cy="648072"/>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2335895" y="6221211"/>
            <a:ext cx="9094105"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Extracted</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from</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Worthington</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Economics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for</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business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blending</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theory</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and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practice</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(2nd </a:t>
            </a:r>
            <a:r>
              <a:rPr kumimoji="0" lang="es-ES" altLang="es-ES" sz="1800" b="0" i="0"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ed</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0"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a:t>
            </a:r>
            <a:endParaRPr kumimoji="0" lang="es-ES" sz="1800" b="0" i="0" u="none" strike="noStrike" kern="1200" cap="none" spc="0" normalizeH="0" baseline="0" noProof="0" dirty="0">
              <a:ln>
                <a:noFill/>
              </a:ln>
              <a:solidFill>
                <a:prstClr val="black"/>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92846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wipe(down)">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GB" dirty="0" smtClean="0"/>
              <a:t>Other Interpretations of Consumer´s Surplus</a:t>
            </a:r>
            <a:endParaRPr lang="en-GB" dirty="0"/>
          </a:p>
        </p:txBody>
      </p:sp>
      <p:sp>
        <p:nvSpPr>
          <p:cNvPr id="3" name="2 Marcador de contenido"/>
          <p:cNvSpPr>
            <a:spLocks noGrp="1"/>
          </p:cNvSpPr>
          <p:nvPr>
            <p:ph idx="1"/>
          </p:nvPr>
        </p:nvSpPr>
        <p:spPr/>
        <p:txBody>
          <a:bodyPr/>
          <a:lstStyle/>
          <a:p>
            <a:pPr algn="just"/>
            <a:r>
              <a:rPr lang="en-GB" dirty="0"/>
              <a:t>Suppose that the price of the discrete good is p. Then the value that the consumer places on the ﬁrst unit of consumption of that good is r1, but he only has to pay p for it. This gives him a “surplus” of r1 −p on the ﬁrst unit of consumption. He values the second unit of consumption at r2, but again he only has to pay p for it. </a:t>
            </a:r>
          </a:p>
          <a:p>
            <a:endParaRPr lang="en-GB" dirty="0" smtClean="0"/>
          </a:p>
          <a:p>
            <a:pPr marL="0" indent="0" algn="ctr">
              <a:buNone/>
            </a:pPr>
            <a:r>
              <a:rPr lang="en-GB" sz="3600" dirty="0">
                <a:solidFill>
                  <a:srgbClr val="FFFF00"/>
                </a:solidFill>
              </a:rPr>
              <a:t>CS = r1 −p + r2 −p +···+ </a:t>
            </a:r>
            <a:r>
              <a:rPr lang="en-GB" sz="3600" dirty="0" err="1">
                <a:solidFill>
                  <a:srgbClr val="FFFF00"/>
                </a:solidFill>
              </a:rPr>
              <a:t>rn</a:t>
            </a:r>
            <a:r>
              <a:rPr lang="en-GB" sz="3600" dirty="0">
                <a:solidFill>
                  <a:srgbClr val="FFFF00"/>
                </a:solidFill>
              </a:rPr>
              <a:t> −p</a:t>
            </a:r>
          </a:p>
          <a:p>
            <a:pPr marL="0" indent="0" algn="ctr">
              <a:buNone/>
            </a:pPr>
            <a:endParaRPr lang="en-GB" dirty="0"/>
          </a:p>
        </p:txBody>
      </p:sp>
    </p:spTree>
    <p:extLst>
      <p:ext uri="{BB962C8B-B14F-4D97-AF65-F5344CB8AC3E}">
        <p14:creationId xmlns:p14="http://schemas.microsoft.com/office/powerpoint/2010/main" val="222534505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50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50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ircle(in)">
                                      <p:cBhvr>
                                        <p:cTn id="19"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Constructing Utility from Demand</a:t>
            </a:r>
            <a:endParaRPr lang="en-GB" dirty="0"/>
          </a:p>
        </p:txBody>
      </p:sp>
      <p:sp>
        <p:nvSpPr>
          <p:cNvPr id="4" name="3 Marcador de contenido"/>
          <p:cNvSpPr>
            <a:spLocks noGrp="1"/>
          </p:cNvSpPr>
          <p:nvPr>
            <p:ph sz="half" idx="1"/>
          </p:nvPr>
        </p:nvSpPr>
        <p:spPr/>
        <p:txBody>
          <a:bodyPr/>
          <a:lstStyle/>
          <a:p>
            <a:r>
              <a:rPr lang="en-GB" dirty="0"/>
              <a:t>If we are given the demand curve, we can construct the utility </a:t>
            </a:r>
            <a:r>
              <a:rPr lang="en-GB" dirty="0" smtClean="0"/>
              <a:t>function.</a:t>
            </a:r>
          </a:p>
        </p:txBody>
      </p:sp>
      <p:sp>
        <p:nvSpPr>
          <p:cNvPr id="5" name="4 Marcador de contenido"/>
          <p:cNvSpPr>
            <a:spLocks noGrp="1"/>
          </p:cNvSpPr>
          <p:nvPr>
            <p:ph sz="half" idx="2"/>
          </p:nvPr>
        </p:nvSpPr>
        <p:spPr/>
        <p:txBody>
          <a:bodyPr/>
          <a:lstStyle/>
          <a:p>
            <a:r>
              <a:rPr lang="en-GB" dirty="0"/>
              <a:t>The reservation prices are deﬁned to be the diﬀerence in utility</a:t>
            </a:r>
            <a:r>
              <a:rPr lang="en-GB" dirty="0" smtClean="0"/>
              <a:t>:</a:t>
            </a:r>
          </a:p>
          <a:p>
            <a:r>
              <a:rPr lang="en-GB" dirty="0" smtClean="0"/>
              <a:t>r1 </a:t>
            </a:r>
            <a:r>
              <a:rPr lang="en-GB" dirty="0"/>
              <a:t>= v(1)−v(0) </a:t>
            </a:r>
            <a:endParaRPr lang="en-GB" dirty="0" smtClean="0"/>
          </a:p>
          <a:p>
            <a:r>
              <a:rPr lang="en-GB" dirty="0" smtClean="0"/>
              <a:t>r2 </a:t>
            </a:r>
            <a:r>
              <a:rPr lang="en-GB" dirty="0"/>
              <a:t>= v(2)−v(1) </a:t>
            </a:r>
            <a:endParaRPr lang="en-GB" dirty="0" smtClean="0"/>
          </a:p>
          <a:p>
            <a:r>
              <a:rPr lang="en-GB" dirty="0" smtClean="0"/>
              <a:t>r3 </a:t>
            </a:r>
            <a:r>
              <a:rPr lang="en-GB" dirty="0"/>
              <a:t>= v(3)−v(2) </a:t>
            </a:r>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8988" y="3501008"/>
            <a:ext cx="3486973" cy="2931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989135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wipe(down)">
                                      <p:cBhvr>
                                        <p:cTn id="22" dur="500"/>
                                        <p:tgtEl>
                                          <p:spTgt spid="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down)">
                                      <p:cBhvr>
                                        <p:cTn id="27" dur="500"/>
                                        <p:tgtEl>
                                          <p:spTgt spid="5">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
                                            <p:txEl>
                                              <p:pRg st="3" end="3"/>
                                            </p:txEl>
                                          </p:spTgt>
                                        </p:tgtEl>
                                        <p:attrNameLst>
                                          <p:attrName>style.visibility</p:attrName>
                                        </p:attrNameLst>
                                      </p:cBhvr>
                                      <p:to>
                                        <p:strVal val="visible"/>
                                      </p:to>
                                    </p:set>
                                    <p:animEffect transition="in" filter="wipe(down)">
                                      <p:cBhvr>
                                        <p:cTn id="32" dur="500"/>
                                        <p:tgtEl>
                                          <p:spTgt spid="5">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circle(in)">
                                      <p:cBhvr>
                                        <p:cTn id="3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Concepts of Consumer’s Surplus</a:t>
            </a:r>
            <a:endParaRPr lang="en-GB" dirty="0"/>
          </a:p>
        </p:txBody>
      </p:sp>
      <p:sp>
        <p:nvSpPr>
          <p:cNvPr id="3" name="2 Marcador de contenido"/>
          <p:cNvSpPr>
            <a:spLocks noGrp="1"/>
          </p:cNvSpPr>
          <p:nvPr>
            <p:ph sz="half" idx="1"/>
          </p:nvPr>
        </p:nvSpPr>
        <p:spPr/>
        <p:txBody>
          <a:bodyPr/>
          <a:lstStyle/>
          <a:p>
            <a:pPr algn="just"/>
            <a:r>
              <a:rPr lang="en-GB" dirty="0"/>
              <a:t>R</a:t>
            </a:r>
            <a:r>
              <a:rPr lang="en-GB" dirty="0" smtClean="0"/>
              <a:t>efers </a:t>
            </a:r>
            <a:r>
              <a:rPr lang="en-GB" dirty="0"/>
              <a:t>to the surplus of a single consumer; consumers’ surplus refers to the sum of the surpluses across a number of consumers. </a:t>
            </a:r>
          </a:p>
        </p:txBody>
      </p:sp>
      <p:sp>
        <p:nvSpPr>
          <p:cNvPr id="4" name="3 Marcador de contenido"/>
          <p:cNvSpPr>
            <a:spLocks noGrp="1"/>
          </p:cNvSpPr>
          <p:nvPr>
            <p:ph sz="half" idx="2"/>
          </p:nvPr>
        </p:nvSpPr>
        <p:spPr/>
        <p:txBody>
          <a:bodyPr/>
          <a:lstStyle/>
          <a:p>
            <a:pPr algn="just"/>
            <a:r>
              <a:rPr lang="en-GB" dirty="0" smtClean="0"/>
              <a:t>Serves </a:t>
            </a:r>
            <a:r>
              <a:rPr lang="en-GB" dirty="0"/>
              <a:t>as a convenient measure of the aggregate gains from trade, just as consumer’s surplus serves as a measure of the individual gains from trade.</a:t>
            </a:r>
          </a:p>
          <a:p>
            <a:endParaRPr lang="en-GB" dirty="0"/>
          </a:p>
        </p:txBody>
      </p:sp>
    </p:spTree>
    <p:extLst>
      <p:ext uri="{BB962C8B-B14F-4D97-AF65-F5344CB8AC3E}">
        <p14:creationId xmlns:p14="http://schemas.microsoft.com/office/powerpoint/2010/main" val="28233301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a:t>Approximating a continuous demand.</a:t>
            </a:r>
          </a:p>
        </p:txBody>
      </p:sp>
      <p:sp>
        <p:nvSpPr>
          <p:cNvPr id="3" name="2 Marcador de contenido"/>
          <p:cNvSpPr>
            <a:spLocks noGrp="1"/>
          </p:cNvSpPr>
          <p:nvPr>
            <p:ph sz="half" idx="1"/>
          </p:nvPr>
        </p:nvSpPr>
        <p:spPr/>
        <p:txBody>
          <a:bodyPr/>
          <a:lstStyle/>
          <a:p>
            <a:pPr algn="just"/>
            <a:r>
              <a:rPr lang="en-GB" dirty="0" smtClean="0"/>
              <a:t>The </a:t>
            </a:r>
            <a:r>
              <a:rPr lang="en-GB" dirty="0"/>
              <a:t>consumer’s surplus associated with a continuous demand curve can be approximated by the consumer’s surplus associated with a discrete approximation to it.</a:t>
            </a:r>
          </a:p>
          <a:p>
            <a:endParaRPr lang="en-GB"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68008" y="2060848"/>
            <a:ext cx="403860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546336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wipe(down)">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err="1" smtClean="0"/>
              <a:t>Quasilinear</a:t>
            </a:r>
            <a:r>
              <a:rPr lang="en-GB" dirty="0" smtClean="0"/>
              <a:t> Utility</a:t>
            </a:r>
            <a:endParaRPr lang="en-GB" dirty="0"/>
          </a:p>
        </p:txBody>
      </p:sp>
      <p:sp>
        <p:nvSpPr>
          <p:cNvPr id="3" name="2 Marcador de contenido"/>
          <p:cNvSpPr>
            <a:spLocks noGrp="1"/>
          </p:cNvSpPr>
          <p:nvPr>
            <p:ph idx="1"/>
          </p:nvPr>
        </p:nvSpPr>
        <p:spPr/>
        <p:txBody>
          <a:bodyPr/>
          <a:lstStyle/>
          <a:p>
            <a:pPr algn="just"/>
            <a:r>
              <a:rPr lang="en-GB" dirty="0"/>
              <a:t>W</a:t>
            </a:r>
            <a:r>
              <a:rPr lang="en-GB" dirty="0" smtClean="0"/>
              <a:t>ith </a:t>
            </a:r>
            <a:r>
              <a:rPr lang="en-GB" dirty="0" err="1"/>
              <a:t>quasilinear</a:t>
            </a:r>
            <a:r>
              <a:rPr lang="en-GB" dirty="0"/>
              <a:t> utility there is “no income eﬀect” since changes in income don’t aﬀect demand. </a:t>
            </a:r>
            <a:r>
              <a:rPr lang="en-GB" dirty="0" smtClean="0"/>
              <a:t>Using </a:t>
            </a:r>
            <a:r>
              <a:rPr lang="en-GB" dirty="0"/>
              <a:t>the area under the demand curve to measure utility will only be exactly correct when the utility function is </a:t>
            </a:r>
            <a:r>
              <a:rPr lang="en-GB" dirty="0" err="1"/>
              <a:t>quasilinear</a:t>
            </a:r>
            <a:r>
              <a:rPr lang="en-GB" dirty="0" smtClean="0"/>
              <a:t>.</a:t>
            </a:r>
          </a:p>
          <a:p>
            <a:pPr algn="just"/>
            <a:r>
              <a:rPr lang="en-GB" dirty="0" smtClean="0"/>
              <a:t>Y= U – f(X)</a:t>
            </a: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7400" y="3273675"/>
            <a:ext cx="4248472" cy="3186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uadroTexto 4"/>
          <p:cNvSpPr txBox="1"/>
          <p:nvPr/>
        </p:nvSpPr>
        <p:spPr>
          <a:xfrm>
            <a:off x="1251678" y="5682343"/>
            <a:ext cx="4300036"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Extracted</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from</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Worthington</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Economics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for</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business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blending</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theory</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and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practice</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(2nd </a:t>
            </a:r>
            <a:r>
              <a:rPr kumimoji="0" lang="es-ES" altLang="es-ES" sz="1800" b="0" i="0"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ed</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0"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a:t>
            </a:r>
            <a:endParaRPr kumimoji="0" lang="es-ES" sz="1800" b="0" i="0" u="none" strike="noStrike" kern="1200" cap="none" spc="0" normalizeH="0" baseline="0" noProof="0" dirty="0">
              <a:ln>
                <a:noFill/>
              </a:ln>
              <a:solidFill>
                <a:prstClr val="black"/>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3799894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50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4098"/>
                                        </p:tgtEl>
                                        <p:attrNameLst>
                                          <p:attrName>style.visibility</p:attrName>
                                        </p:attrNameLst>
                                      </p:cBhvr>
                                      <p:to>
                                        <p:strVal val="visible"/>
                                      </p:to>
                                    </p:set>
                                    <p:animEffect transition="in" filter="circle(in)">
                                      <p:cBhvr>
                                        <p:cTn id="26"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Change in Consumer’s Surplus</a:t>
            </a:r>
            <a:endParaRPr lang="en-GB" dirty="0"/>
          </a:p>
        </p:txBody>
      </p:sp>
      <p:sp>
        <p:nvSpPr>
          <p:cNvPr id="4" name="3 Marcador de contenido"/>
          <p:cNvSpPr>
            <a:spLocks noGrp="1"/>
          </p:cNvSpPr>
          <p:nvPr>
            <p:ph sz="half" idx="1"/>
          </p:nvPr>
        </p:nvSpPr>
        <p:spPr/>
        <p:txBody>
          <a:bodyPr/>
          <a:lstStyle/>
          <a:p>
            <a:pPr algn="just"/>
            <a:r>
              <a:rPr lang="en-GB" dirty="0" smtClean="0"/>
              <a:t>The </a:t>
            </a:r>
            <a:r>
              <a:rPr lang="en-GB" dirty="0"/>
              <a:t>change in consumer’s surplus will be the diﬀerence between two roughly triangular areas, and thus will have a roughly trapezoidal shape.</a:t>
            </a:r>
          </a:p>
          <a:p>
            <a:endParaRPr lang="en-GB" dirty="0"/>
          </a:p>
        </p:txBody>
      </p:sp>
      <p:pic>
        <p:nvPicPr>
          <p:cNvPr id="5122" name="Picture 2"/>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t="9800"/>
          <a:stretch/>
        </p:blipFill>
        <p:spPr bwMode="auto">
          <a:xfrm>
            <a:off x="6334125" y="2276873"/>
            <a:ext cx="3714750" cy="3272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uadroTexto 4"/>
          <p:cNvSpPr txBox="1"/>
          <p:nvPr/>
        </p:nvSpPr>
        <p:spPr>
          <a:xfrm>
            <a:off x="6340839" y="5905500"/>
            <a:ext cx="4300036"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Extracted</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from</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Worthington</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Economics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for</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business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blending</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theory</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and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practice</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(2nd </a:t>
            </a:r>
            <a:r>
              <a:rPr kumimoji="0" lang="es-ES" altLang="es-ES" sz="1800" b="0" i="0"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ed</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0"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a:t>
            </a:r>
            <a:endParaRPr kumimoji="0" lang="es-ES" sz="1800" b="0" i="0" u="none" strike="noStrike" kern="1200" cap="none" spc="0" normalizeH="0" baseline="0" noProof="0" dirty="0">
              <a:ln>
                <a:noFill/>
              </a:ln>
              <a:solidFill>
                <a:prstClr val="black"/>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9321091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down)">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5122"/>
                                        </p:tgtEl>
                                        <p:attrNameLst>
                                          <p:attrName>style.visibility</p:attrName>
                                        </p:attrNameLst>
                                      </p:cBhvr>
                                      <p:to>
                                        <p:strVal val="visible"/>
                                      </p:to>
                                    </p:set>
                                    <p:animEffect transition="in" filter="wipe(down)">
                                      <p:cBhvr>
                                        <p:cTn id="18" dur="580">
                                          <p:stCondLst>
                                            <p:cond delay="0"/>
                                          </p:stCondLst>
                                        </p:cTn>
                                        <p:tgtEl>
                                          <p:spTgt spid="5122"/>
                                        </p:tgtEl>
                                      </p:cBhvr>
                                    </p:animEffect>
                                    <p:anim calcmode="lin" valueType="num">
                                      <p:cBhvr>
                                        <p:cTn id="19"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24" dur="26">
                                          <p:stCondLst>
                                            <p:cond delay="650"/>
                                          </p:stCondLst>
                                        </p:cTn>
                                        <p:tgtEl>
                                          <p:spTgt spid="5122"/>
                                        </p:tgtEl>
                                      </p:cBhvr>
                                      <p:to x="100000" y="60000"/>
                                    </p:animScale>
                                    <p:animScale>
                                      <p:cBhvr>
                                        <p:cTn id="25" dur="166" decel="50000">
                                          <p:stCondLst>
                                            <p:cond delay="676"/>
                                          </p:stCondLst>
                                        </p:cTn>
                                        <p:tgtEl>
                                          <p:spTgt spid="5122"/>
                                        </p:tgtEl>
                                      </p:cBhvr>
                                      <p:to x="100000" y="100000"/>
                                    </p:animScale>
                                    <p:animScale>
                                      <p:cBhvr>
                                        <p:cTn id="26" dur="26">
                                          <p:stCondLst>
                                            <p:cond delay="1312"/>
                                          </p:stCondLst>
                                        </p:cTn>
                                        <p:tgtEl>
                                          <p:spTgt spid="5122"/>
                                        </p:tgtEl>
                                      </p:cBhvr>
                                      <p:to x="100000" y="80000"/>
                                    </p:animScale>
                                    <p:animScale>
                                      <p:cBhvr>
                                        <p:cTn id="27" dur="166" decel="50000">
                                          <p:stCondLst>
                                            <p:cond delay="1338"/>
                                          </p:stCondLst>
                                        </p:cTn>
                                        <p:tgtEl>
                                          <p:spTgt spid="5122"/>
                                        </p:tgtEl>
                                      </p:cBhvr>
                                      <p:to x="100000" y="100000"/>
                                    </p:animScale>
                                    <p:animScale>
                                      <p:cBhvr>
                                        <p:cTn id="28" dur="26">
                                          <p:stCondLst>
                                            <p:cond delay="1642"/>
                                          </p:stCondLst>
                                        </p:cTn>
                                        <p:tgtEl>
                                          <p:spTgt spid="5122"/>
                                        </p:tgtEl>
                                      </p:cBhvr>
                                      <p:to x="100000" y="90000"/>
                                    </p:animScale>
                                    <p:animScale>
                                      <p:cBhvr>
                                        <p:cTn id="29" dur="166" decel="50000">
                                          <p:stCondLst>
                                            <p:cond delay="1668"/>
                                          </p:stCondLst>
                                        </p:cTn>
                                        <p:tgtEl>
                                          <p:spTgt spid="5122"/>
                                        </p:tgtEl>
                                      </p:cBhvr>
                                      <p:to x="100000" y="100000"/>
                                    </p:animScale>
                                    <p:animScale>
                                      <p:cBhvr>
                                        <p:cTn id="30" dur="26">
                                          <p:stCondLst>
                                            <p:cond delay="1808"/>
                                          </p:stCondLst>
                                        </p:cTn>
                                        <p:tgtEl>
                                          <p:spTgt spid="5122"/>
                                        </p:tgtEl>
                                      </p:cBhvr>
                                      <p:to x="100000" y="95000"/>
                                    </p:animScale>
                                    <p:animScale>
                                      <p:cBhvr>
                                        <p:cTn id="31" dur="166" decel="50000">
                                          <p:stCondLst>
                                            <p:cond delay="1834"/>
                                          </p:stCondLst>
                                        </p:cTn>
                                        <p:tgtEl>
                                          <p:spTgt spid="51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ECEF905-4DDF-455D-AD08-0C0FB514F994}"/>
              </a:ext>
            </a:extLst>
          </p:cNvPr>
          <p:cNvSpPr>
            <a:spLocks noGrp="1"/>
          </p:cNvSpPr>
          <p:nvPr>
            <p:ph idx="1"/>
          </p:nvPr>
        </p:nvSpPr>
        <p:spPr>
          <a:xfrm>
            <a:off x="1144586" y="1632204"/>
            <a:ext cx="4951414" cy="3593591"/>
          </a:xfrm>
        </p:spPr>
        <p:txBody>
          <a:bodyPr>
            <a:normAutofit fontScale="85000" lnSpcReduction="10000"/>
          </a:bodyPr>
          <a:lstStyle/>
          <a:p>
            <a:pPr algn="just"/>
            <a:r>
              <a:rPr lang="en-US" dirty="0"/>
              <a:t> </a:t>
            </a:r>
            <a:r>
              <a:rPr lang="en-US" sz="4000" dirty="0"/>
              <a:t>Companies are generally going to want to choose the combination that produces a given quantity of output at the lowest cost</a:t>
            </a:r>
            <a:r>
              <a:rPr lang="en-US" dirty="0"/>
              <a:t>.</a:t>
            </a:r>
            <a:endParaRPr lang="es-MX" dirty="0"/>
          </a:p>
        </p:txBody>
      </p:sp>
      <p:pic>
        <p:nvPicPr>
          <p:cNvPr id="7172" name="Picture 4" descr="Resultado de imagen para lower cost">
            <a:extLst>
              <a:ext uri="{FF2B5EF4-FFF2-40B4-BE49-F238E27FC236}">
                <a16:creationId xmlns:a16="http://schemas.microsoft.com/office/drawing/2014/main" id="{8057A425-D7D9-42B9-86D1-194402F09021}"/>
              </a:ext>
            </a:extLst>
          </p:cNvPr>
          <p:cNvPicPr>
            <a:picLocks noChangeAspect="1" noChangeArrowheads="1"/>
          </p:cNvPicPr>
          <p:nvPr/>
        </p:nvPicPr>
        <p:blipFill>
          <a:blip r:embed="rId2">
            <a:clrChange>
              <a:clrFrom>
                <a:srgbClr val="FCFBF7"/>
              </a:clrFrom>
              <a:clrTo>
                <a:srgbClr val="FCFBF7">
                  <a:alpha val="0"/>
                </a:srgbClr>
              </a:clrTo>
            </a:clrChange>
            <a:extLst>
              <a:ext uri="{28A0092B-C50C-407E-A947-70E740481C1C}">
                <a14:useLocalDpi xmlns:a14="http://schemas.microsoft.com/office/drawing/2010/main" val="0"/>
              </a:ext>
            </a:extLst>
          </a:blip>
          <a:srcRect/>
          <a:stretch>
            <a:fillRect/>
          </a:stretch>
        </p:blipFill>
        <p:spPr bwMode="auto">
          <a:xfrm>
            <a:off x="6656173" y="1632204"/>
            <a:ext cx="4205522" cy="3075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45377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Compensating and Equivalent Variation</a:t>
            </a:r>
            <a:endParaRPr lang="en-GB" dirty="0"/>
          </a:p>
        </p:txBody>
      </p:sp>
      <p:pic>
        <p:nvPicPr>
          <p:cNvPr id="6147" name="Picture 3"/>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11272"/>
          <a:stretch/>
        </p:blipFill>
        <p:spPr bwMode="auto">
          <a:xfrm>
            <a:off x="2508663" y="1803827"/>
            <a:ext cx="7083576" cy="3497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2999656" y="5301209"/>
            <a:ext cx="2880320" cy="95410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Gill Sans MT" panose="020B0502020104020203"/>
                <a:ea typeface="+mn-ea"/>
                <a:cs typeface="+mn-cs"/>
              </a:rPr>
              <a:t>Compensating Variation</a:t>
            </a:r>
          </a:p>
        </p:txBody>
      </p:sp>
      <p:sp>
        <p:nvSpPr>
          <p:cNvPr id="7" name="6 CuadroTexto"/>
          <p:cNvSpPr txBox="1"/>
          <p:nvPr/>
        </p:nvSpPr>
        <p:spPr>
          <a:xfrm>
            <a:off x="6600056" y="5301209"/>
            <a:ext cx="2736304" cy="95410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Gill Sans MT" panose="020B0502020104020203"/>
                <a:ea typeface="+mn-ea"/>
                <a:cs typeface="+mn-cs"/>
              </a:rPr>
              <a:t>Equivalent Variation</a:t>
            </a:r>
          </a:p>
        </p:txBody>
      </p:sp>
      <p:sp>
        <p:nvSpPr>
          <p:cNvPr id="8" name="CuadroTexto 7"/>
          <p:cNvSpPr txBox="1"/>
          <p:nvPr/>
        </p:nvSpPr>
        <p:spPr>
          <a:xfrm>
            <a:off x="2561277" y="6353319"/>
            <a:ext cx="8911225"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Extracted</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from</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Worthington</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Economics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for</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business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blending</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theory</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and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practice</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(2nd </a:t>
            </a:r>
            <a:r>
              <a:rPr kumimoji="0" lang="es-ES" altLang="es-ES" sz="1800" b="0" i="0"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ed</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0"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a:t>
            </a:r>
            <a:endParaRPr kumimoji="0" lang="es-ES" sz="1800" b="0" i="0" u="none" strike="noStrike" kern="1200" cap="none" spc="0" normalizeH="0" baseline="0" noProof="0" dirty="0">
              <a:ln>
                <a:noFill/>
              </a:ln>
              <a:solidFill>
                <a:prstClr val="black"/>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41774937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6147"/>
                                        </p:tgtEl>
                                        <p:attrNameLst>
                                          <p:attrName>style.visibility</p:attrName>
                                        </p:attrNameLst>
                                      </p:cBhvr>
                                      <p:to>
                                        <p:strVal val="visible"/>
                                      </p:to>
                                    </p:set>
                                    <p:animEffect transition="in" filter="circle(in)">
                                      <p:cBhvr>
                                        <p:cTn id="13" dur="2000"/>
                                        <p:tgtEl>
                                          <p:spTgt spid="6147"/>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inVertical)">
                                      <p:cBhvr>
                                        <p:cTn id="18" dur="75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n-GB" dirty="0" err="1"/>
              <a:t>Quasilinear</a:t>
            </a:r>
            <a:r>
              <a:rPr lang="en-GB" dirty="0"/>
              <a:t> preferences.</a:t>
            </a:r>
          </a:p>
        </p:txBody>
      </p:sp>
      <p:sp>
        <p:nvSpPr>
          <p:cNvPr id="7" name="6 Marcador de contenido"/>
          <p:cNvSpPr>
            <a:spLocks noGrp="1"/>
          </p:cNvSpPr>
          <p:nvPr>
            <p:ph sz="half" idx="2"/>
          </p:nvPr>
        </p:nvSpPr>
        <p:spPr/>
        <p:txBody>
          <a:bodyPr/>
          <a:lstStyle/>
          <a:p>
            <a:r>
              <a:rPr lang="en-GB" dirty="0" smtClean="0"/>
              <a:t>The distance </a:t>
            </a:r>
            <a:r>
              <a:rPr lang="en-GB" dirty="0"/>
              <a:t>between two indiﬀerence curves is independent of the slope of the budget lines.</a:t>
            </a:r>
          </a:p>
          <a:p>
            <a:endParaRPr lang="en-GB" dirty="0"/>
          </a:p>
        </p:txBody>
      </p:sp>
      <p:pic>
        <p:nvPicPr>
          <p:cNvPr id="7172" name="Picture 4"/>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5709" t="17227" r="50821" b="29086"/>
          <a:stretch/>
        </p:blipFill>
        <p:spPr bwMode="auto">
          <a:xfrm>
            <a:off x="1981598" y="1988840"/>
            <a:ext cx="4042394"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uadroTexto 4"/>
          <p:cNvSpPr txBox="1"/>
          <p:nvPr/>
        </p:nvSpPr>
        <p:spPr>
          <a:xfrm>
            <a:off x="1251678" y="5859304"/>
            <a:ext cx="5580196"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Extracted</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from</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smtClean="0">
                <a:ln>
                  <a:noFill/>
                </a:ln>
                <a:solidFill>
                  <a:srgbClr val="222222"/>
                </a:solidFill>
                <a:effectLst/>
                <a:uLnTx/>
                <a:uFillTx/>
                <a:latin typeface="Agency FB" panose="020B0503020202020204" pitchFamily="34" charset="0"/>
                <a:ea typeface="+mn-ea"/>
                <a:cs typeface="Arial" panose="020B0604020202020204" pitchFamily="34" charset="0"/>
              </a:rPr>
              <a:t>Worthington</a:t>
            </a:r>
            <a:r>
              <a:rPr kumimoji="0" lang="es-ES" altLang="es-ES" sz="1800" b="0" i="1"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Economics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for</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business</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blending</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theory</a:t>
            </a:r>
            <a:r>
              <a:rPr kumimoji="0" lang="es-ES" altLang="es-ES" sz="1800" b="0" i="1"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and </a:t>
            </a:r>
            <a:r>
              <a:rPr kumimoji="0" lang="es-ES" altLang="es-ES" sz="1800" b="0" i="1"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practice</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(2nd </a:t>
            </a:r>
            <a:r>
              <a:rPr kumimoji="0" lang="es-ES" altLang="es-ES" sz="1800" b="0" i="0" u="none" strike="noStrike" kern="1200" cap="none" spc="0" normalizeH="0" baseline="0" noProof="0" dirty="0" err="1">
                <a:ln>
                  <a:noFill/>
                </a:ln>
                <a:solidFill>
                  <a:srgbClr val="222222"/>
                </a:solidFill>
                <a:effectLst/>
                <a:uLnTx/>
                <a:uFillTx/>
                <a:latin typeface="Agency FB" panose="020B0503020202020204" pitchFamily="34" charset="0"/>
                <a:ea typeface="+mn-ea"/>
                <a:cs typeface="Arial" panose="020B0604020202020204" pitchFamily="34" charset="0"/>
              </a:rPr>
              <a:t>ed</a:t>
            </a:r>
            <a:r>
              <a:rPr kumimoji="0" lang="es-ES" altLang="es-ES" sz="1800" b="0" i="0" u="none" strike="noStrike" kern="1200" cap="none" spc="0" normalizeH="0" baseline="0" noProof="0" dirty="0">
                <a:ln>
                  <a:noFill/>
                </a:ln>
                <a:solidFill>
                  <a:srgbClr val="222222"/>
                </a:solidFill>
                <a:effectLst/>
                <a:uLnTx/>
                <a:uFillTx/>
                <a:latin typeface="Agency FB" panose="020B0503020202020204" pitchFamily="34" charset="0"/>
                <a:ea typeface="+mn-ea"/>
                <a:cs typeface="Arial" panose="020B0604020202020204" pitchFamily="34" charset="0"/>
              </a:rPr>
              <a:t>). </a:t>
            </a:r>
            <a:r>
              <a:rPr kumimoji="0" lang="es-ES" altLang="es-ES" sz="1800" b="0" i="0" u="none" strike="noStrike" kern="1200" cap="none" spc="0" normalizeH="0" baseline="0" noProof="0" dirty="0" smtClean="0">
                <a:ln>
                  <a:noFill/>
                </a:ln>
                <a:solidFill>
                  <a:srgbClr val="222222"/>
                </a:solidFill>
                <a:effectLst/>
                <a:uLnTx/>
                <a:uFillTx/>
                <a:latin typeface="Agency FB" panose="020B0503020202020204" pitchFamily="34" charset="0"/>
                <a:ea typeface="+mn-ea"/>
                <a:cs typeface="Arial" panose="020B0604020202020204" pitchFamily="34" charset="0"/>
              </a:rPr>
              <a:t>.</a:t>
            </a:r>
            <a:endParaRPr kumimoji="0" lang="es-ES" sz="1800" b="0" i="0" u="none" strike="noStrike" kern="1200" cap="none" spc="0" normalizeH="0" baseline="0" noProof="0" dirty="0">
              <a:ln>
                <a:noFill/>
              </a:ln>
              <a:solidFill>
                <a:prstClr val="black"/>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30041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wheel(1)">
                                      <p:cBhvr>
                                        <p:cTn id="14" dur="2000"/>
                                        <p:tgtEl>
                                          <p:spTgt spid="7">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7172"/>
                                        </p:tgtEl>
                                        <p:attrNameLst>
                                          <p:attrName>style.visibility</p:attrName>
                                        </p:attrNameLst>
                                      </p:cBhvr>
                                      <p:to>
                                        <p:strVal val="visible"/>
                                      </p:to>
                                    </p:set>
                                    <p:animEffect transition="in" filter="wipe(down)">
                                      <p:cBhvr>
                                        <p:cTn id="19" dur="580">
                                          <p:stCondLst>
                                            <p:cond delay="0"/>
                                          </p:stCondLst>
                                        </p:cTn>
                                        <p:tgtEl>
                                          <p:spTgt spid="7172"/>
                                        </p:tgtEl>
                                      </p:cBhvr>
                                    </p:animEffect>
                                    <p:anim calcmode="lin" valueType="num">
                                      <p:cBhvr>
                                        <p:cTn id="20" dur="1822" tmFilter="0,0; 0.14,0.36; 0.43,0.73; 0.71,0.91; 1.0,1.0">
                                          <p:stCondLst>
                                            <p:cond delay="0"/>
                                          </p:stCondLst>
                                        </p:cTn>
                                        <p:tgtEl>
                                          <p:spTgt spid="7172"/>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7172"/>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7172"/>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7172"/>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7172"/>
                                        </p:tgtEl>
                                        <p:attrNameLst>
                                          <p:attrName>ppt_y</p:attrName>
                                        </p:attrNameLst>
                                      </p:cBhvr>
                                      <p:tavLst>
                                        <p:tav tm="0" fmla="#ppt_y-sin(pi*$)/81">
                                          <p:val>
                                            <p:fltVal val="0"/>
                                          </p:val>
                                        </p:tav>
                                        <p:tav tm="100000">
                                          <p:val>
                                            <p:fltVal val="1"/>
                                          </p:val>
                                        </p:tav>
                                      </p:tavLst>
                                    </p:anim>
                                    <p:animScale>
                                      <p:cBhvr>
                                        <p:cTn id="25" dur="26">
                                          <p:stCondLst>
                                            <p:cond delay="650"/>
                                          </p:stCondLst>
                                        </p:cTn>
                                        <p:tgtEl>
                                          <p:spTgt spid="7172"/>
                                        </p:tgtEl>
                                      </p:cBhvr>
                                      <p:to x="100000" y="60000"/>
                                    </p:animScale>
                                    <p:animScale>
                                      <p:cBhvr>
                                        <p:cTn id="26" dur="166" decel="50000">
                                          <p:stCondLst>
                                            <p:cond delay="676"/>
                                          </p:stCondLst>
                                        </p:cTn>
                                        <p:tgtEl>
                                          <p:spTgt spid="7172"/>
                                        </p:tgtEl>
                                      </p:cBhvr>
                                      <p:to x="100000" y="100000"/>
                                    </p:animScale>
                                    <p:animScale>
                                      <p:cBhvr>
                                        <p:cTn id="27" dur="26">
                                          <p:stCondLst>
                                            <p:cond delay="1312"/>
                                          </p:stCondLst>
                                        </p:cTn>
                                        <p:tgtEl>
                                          <p:spTgt spid="7172"/>
                                        </p:tgtEl>
                                      </p:cBhvr>
                                      <p:to x="100000" y="80000"/>
                                    </p:animScale>
                                    <p:animScale>
                                      <p:cBhvr>
                                        <p:cTn id="28" dur="166" decel="50000">
                                          <p:stCondLst>
                                            <p:cond delay="1338"/>
                                          </p:stCondLst>
                                        </p:cTn>
                                        <p:tgtEl>
                                          <p:spTgt spid="7172"/>
                                        </p:tgtEl>
                                      </p:cBhvr>
                                      <p:to x="100000" y="100000"/>
                                    </p:animScale>
                                    <p:animScale>
                                      <p:cBhvr>
                                        <p:cTn id="29" dur="26">
                                          <p:stCondLst>
                                            <p:cond delay="1642"/>
                                          </p:stCondLst>
                                        </p:cTn>
                                        <p:tgtEl>
                                          <p:spTgt spid="7172"/>
                                        </p:tgtEl>
                                      </p:cBhvr>
                                      <p:to x="100000" y="90000"/>
                                    </p:animScale>
                                    <p:animScale>
                                      <p:cBhvr>
                                        <p:cTn id="30" dur="166" decel="50000">
                                          <p:stCondLst>
                                            <p:cond delay="1668"/>
                                          </p:stCondLst>
                                        </p:cTn>
                                        <p:tgtEl>
                                          <p:spTgt spid="7172"/>
                                        </p:tgtEl>
                                      </p:cBhvr>
                                      <p:to x="100000" y="100000"/>
                                    </p:animScale>
                                    <p:animScale>
                                      <p:cBhvr>
                                        <p:cTn id="31" dur="26">
                                          <p:stCondLst>
                                            <p:cond delay="1808"/>
                                          </p:stCondLst>
                                        </p:cTn>
                                        <p:tgtEl>
                                          <p:spTgt spid="7172"/>
                                        </p:tgtEl>
                                      </p:cBhvr>
                                      <p:to x="100000" y="95000"/>
                                    </p:animScale>
                                    <p:animScale>
                                      <p:cBhvr>
                                        <p:cTn id="32" dur="166" decel="50000">
                                          <p:stCondLst>
                                            <p:cond delay="1834"/>
                                          </p:stCondLst>
                                        </p:cTn>
                                        <p:tgtEl>
                                          <p:spTgt spid="717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Producer’s Surplus</a:t>
            </a:r>
            <a:endParaRPr lang="en-US" dirty="0"/>
          </a:p>
        </p:txBody>
      </p:sp>
      <p:sp>
        <p:nvSpPr>
          <p:cNvPr id="3" name="2 Marcador de contenido"/>
          <p:cNvSpPr>
            <a:spLocks noGrp="1"/>
          </p:cNvSpPr>
          <p:nvPr>
            <p:ph idx="1"/>
          </p:nvPr>
        </p:nvSpPr>
        <p:spPr/>
        <p:txBody>
          <a:bodyPr/>
          <a:lstStyle/>
          <a:p>
            <a:r>
              <a:rPr lang="en-GB" dirty="0"/>
              <a:t>In the case of supply </a:t>
            </a:r>
            <a:r>
              <a:rPr lang="en-GB" dirty="0" smtClean="0"/>
              <a:t>behaviour </a:t>
            </a:r>
            <a:r>
              <a:rPr lang="en-GB" dirty="0"/>
              <a:t>we can deﬁne a producer’s surplus that measures the net beneﬁts to the supplier from producing a given </a:t>
            </a:r>
            <a:r>
              <a:rPr lang="en-GB" dirty="0" smtClean="0"/>
              <a:t>amount of </a:t>
            </a:r>
            <a:r>
              <a:rPr lang="en-GB" dirty="0"/>
              <a:t>output</a:t>
            </a:r>
            <a:r>
              <a:rPr lang="en-GB" dirty="0" smtClean="0"/>
              <a:t>.</a:t>
            </a:r>
          </a:p>
          <a:p>
            <a:endParaRPr lang="en-GB"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1744" y="2924945"/>
            <a:ext cx="5048250" cy="336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5860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194"/>
                                        </p:tgtEl>
                                        <p:attrNameLst>
                                          <p:attrName>style.visibility</p:attrName>
                                        </p:attrNameLst>
                                      </p:cBhvr>
                                      <p:to>
                                        <p:strVal val="visible"/>
                                      </p:to>
                                    </p:set>
                                    <p:animEffect transition="in" filter="circle(in)">
                                      <p:cBhvr>
                                        <p:cTn id="17"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Function of Consumer’s Surplus</a:t>
            </a:r>
            <a:endParaRPr lang="en-GB" dirty="0"/>
          </a:p>
        </p:txBody>
      </p:sp>
      <p:sp>
        <p:nvSpPr>
          <p:cNvPr id="3" name="2 Marcador de contenido"/>
          <p:cNvSpPr>
            <a:spLocks noGrp="1"/>
          </p:cNvSpPr>
          <p:nvPr>
            <p:ph idx="1"/>
          </p:nvPr>
        </p:nvSpPr>
        <p:spPr/>
        <p:txBody>
          <a:bodyPr/>
          <a:lstStyle/>
          <a:p>
            <a:r>
              <a:rPr lang="en-GB" dirty="0"/>
              <a:t>We can use the consumer surplus apparatus we have developed to calculate the beneﬁts and costs of various economic policies. </a:t>
            </a:r>
            <a:endParaRPr lang="en-GB" dirty="0" smtClean="0"/>
          </a:p>
          <a:p>
            <a:endParaRPr lang="en-GB"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0839" y="2872249"/>
            <a:ext cx="4032447" cy="3695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38573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9218"/>
                                        </p:tgtEl>
                                        <p:attrNameLst>
                                          <p:attrName>style.visibility</p:attrName>
                                        </p:attrNameLst>
                                      </p:cBhvr>
                                      <p:to>
                                        <p:strVal val="visible"/>
                                      </p:to>
                                    </p:set>
                                    <p:animEffect transition="in" filter="fade">
                                      <p:cBhvr>
                                        <p:cTn id="17" dur="1000"/>
                                        <p:tgtEl>
                                          <p:spTgt spid="9218"/>
                                        </p:tgtEl>
                                      </p:cBhvr>
                                    </p:animEffect>
                                    <p:anim calcmode="lin" valueType="num">
                                      <p:cBhvr>
                                        <p:cTn id="18" dur="1000" fill="hold"/>
                                        <p:tgtEl>
                                          <p:spTgt spid="9218"/>
                                        </p:tgtEl>
                                        <p:attrNameLst>
                                          <p:attrName>ppt_x</p:attrName>
                                        </p:attrNameLst>
                                      </p:cBhvr>
                                      <p:tavLst>
                                        <p:tav tm="0">
                                          <p:val>
                                            <p:strVal val="#ppt_x"/>
                                          </p:val>
                                        </p:tav>
                                        <p:tav tm="100000">
                                          <p:val>
                                            <p:strVal val="#ppt_x"/>
                                          </p:val>
                                        </p:tav>
                                      </p:tavLst>
                                    </p:anim>
                                    <p:anim calcmode="lin" valueType="num">
                                      <p:cBhvr>
                                        <p:cTn id="19" dur="1000" fill="hold"/>
                                        <p:tgtEl>
                                          <p:spTgt spid="92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Price Ceiling</a:t>
            </a:r>
            <a:endParaRPr lang="en-GB" dirty="0"/>
          </a:p>
        </p:txBody>
      </p:sp>
      <p:sp>
        <p:nvSpPr>
          <p:cNvPr id="3" name="2 Marcador de contenido"/>
          <p:cNvSpPr>
            <a:spLocks noGrp="1"/>
          </p:cNvSpPr>
          <p:nvPr>
            <p:ph idx="1"/>
          </p:nvPr>
        </p:nvSpPr>
        <p:spPr/>
        <p:txBody>
          <a:bodyPr/>
          <a:lstStyle/>
          <a:p>
            <a:r>
              <a:rPr lang="en-GB" dirty="0" smtClean="0"/>
              <a:t>A price ceiling is the maximum price a seller is allowed to charge for a product or service, are usually set by law.</a:t>
            </a:r>
            <a:endParaRPr lang="en-GB" dirty="0"/>
          </a:p>
          <a:p>
            <a:endParaRPr lang="en-GB"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7728" y="2780928"/>
            <a:ext cx="5253182" cy="3553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4695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0242"/>
                                        </p:tgtEl>
                                        <p:attrNameLst>
                                          <p:attrName>style.visibility</p:attrName>
                                        </p:attrNameLst>
                                      </p:cBhvr>
                                      <p:to>
                                        <p:strVal val="visible"/>
                                      </p:to>
                                    </p:set>
                                    <p:animEffect transition="in" filter="wipe(down)">
                                      <p:cBhvr>
                                        <p:cTn id="20" dur="1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51250" y="1263500"/>
            <a:ext cx="9452112" cy="5163425"/>
          </a:xfrm>
        </p:spPr>
        <p:txBody>
          <a:bodyPr>
            <a:normAutofit fontScale="90000"/>
          </a:bodyPr>
          <a:lstStyle/>
          <a:p>
            <a:pPr algn="ctr"/>
            <a:r>
              <a:rPr lang="es-MX" sz="16600" dirty="0" err="1" smtClean="0"/>
              <a:t>Questions</a:t>
            </a:r>
            <a:r>
              <a:rPr lang="es-MX" sz="16600" dirty="0" smtClean="0"/>
              <a:t/>
            </a:r>
            <a:br>
              <a:rPr lang="es-MX" sz="16600" dirty="0" smtClean="0"/>
            </a:br>
            <a:r>
              <a:rPr lang="es-MX" sz="16600" dirty="0" err="1" smtClean="0"/>
              <a:t>for</a:t>
            </a:r>
            <a:r>
              <a:rPr lang="es-MX" sz="16600" dirty="0" smtClean="0"/>
              <a:t> </a:t>
            </a:r>
            <a:r>
              <a:rPr lang="es-MX" sz="16600" dirty="0" err="1" smtClean="0"/>
              <a:t>review</a:t>
            </a:r>
            <a:endParaRPr lang="es-MX" sz="16600" dirty="0"/>
          </a:p>
        </p:txBody>
      </p:sp>
    </p:spTree>
    <p:extLst>
      <p:ext uri="{BB962C8B-B14F-4D97-AF65-F5344CB8AC3E}">
        <p14:creationId xmlns:p14="http://schemas.microsoft.com/office/powerpoint/2010/main" val="429387187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rotWithShape="1">
          <a:blip r:embed="rId2"/>
          <a:srcRect l="26622" r="-3" b="-3"/>
          <a:stretch/>
        </p:blipFill>
        <p:spPr>
          <a:xfrm rot="21420000">
            <a:off x="6437841" y="373505"/>
            <a:ext cx="4208217" cy="3813745"/>
          </a:xfrm>
          <a:prstGeom prst="rect">
            <a:avLst/>
          </a:prstGeom>
        </p:spPr>
      </p:pic>
      <p:sp>
        <p:nvSpPr>
          <p:cNvPr id="2" name="Título 1"/>
          <p:cNvSpPr>
            <a:spLocks noGrp="1"/>
          </p:cNvSpPr>
          <p:nvPr>
            <p:ph type="title"/>
          </p:nvPr>
        </p:nvSpPr>
        <p:spPr>
          <a:xfrm rot="21420000">
            <a:off x="562263" y="655592"/>
            <a:ext cx="5428489" cy="3278684"/>
          </a:xfrm>
        </p:spPr>
        <p:txBody>
          <a:bodyPr vert="horz" lIns="91440" tIns="45720" rIns="91440" bIns="45720" rtlCol="0" anchor="b">
            <a:normAutofit/>
          </a:bodyPr>
          <a:lstStyle/>
          <a:p>
            <a:pPr algn="r">
              <a:lnSpc>
                <a:spcPct val="70000"/>
              </a:lnSpc>
            </a:pPr>
            <a:r>
              <a:rPr lang="en-US" sz="5600"/>
              <a:t>1; In victorian´s days how they defined utility?</a:t>
            </a:r>
          </a:p>
        </p:txBody>
      </p:sp>
    </p:spTree>
    <p:extLst>
      <p:ext uri="{BB962C8B-B14F-4D97-AF65-F5344CB8AC3E}">
        <p14:creationId xmlns:p14="http://schemas.microsoft.com/office/powerpoint/2010/main" val="3926319391"/>
      </p:ext>
    </p:extLst>
  </p:cSld>
  <p:clrMapOvr>
    <a:masterClrMapping/>
  </p:clrMapOvr>
  <p:transition spd="slow">
    <p:comb/>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rotWithShape="1">
          <a:blip r:embed="rId2"/>
          <a:srcRect l="13543" r="11975"/>
          <a:stretch/>
        </p:blipFill>
        <p:spPr>
          <a:xfrm rot="21420000">
            <a:off x="6437841" y="373505"/>
            <a:ext cx="4208217" cy="3813745"/>
          </a:xfrm>
          <a:prstGeom prst="rect">
            <a:avLst/>
          </a:prstGeom>
        </p:spPr>
      </p:pic>
      <p:sp>
        <p:nvSpPr>
          <p:cNvPr id="2" name="Título 1"/>
          <p:cNvSpPr>
            <a:spLocks noGrp="1"/>
          </p:cNvSpPr>
          <p:nvPr>
            <p:ph type="title"/>
          </p:nvPr>
        </p:nvSpPr>
        <p:spPr>
          <a:xfrm rot="21420000">
            <a:off x="562263" y="655592"/>
            <a:ext cx="5428489" cy="3278684"/>
          </a:xfrm>
        </p:spPr>
        <p:txBody>
          <a:bodyPr vert="horz" lIns="91440" tIns="45720" rIns="91440" bIns="45720" rtlCol="0" anchor="b">
            <a:normAutofit/>
          </a:bodyPr>
          <a:lstStyle/>
          <a:p>
            <a:pPr algn="r"/>
            <a:r>
              <a:rPr lang="en-US" sz="8000"/>
              <a:t>2; Now how is defined?</a:t>
            </a:r>
          </a:p>
        </p:txBody>
      </p:sp>
    </p:spTree>
    <p:extLst>
      <p:ext uri="{BB962C8B-B14F-4D97-AF65-F5344CB8AC3E}">
        <p14:creationId xmlns:p14="http://schemas.microsoft.com/office/powerpoint/2010/main" val="152197871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rotWithShape="1">
          <a:blip r:embed="rId2"/>
          <a:srcRect l="26013" r="12531"/>
          <a:stretch/>
        </p:blipFill>
        <p:spPr>
          <a:xfrm rot="21420000">
            <a:off x="-118586" y="345330"/>
            <a:ext cx="4633277" cy="4410442"/>
          </a:xfrm>
          <a:custGeom>
            <a:avLst/>
            <a:gdLst>
              <a:gd name="connsiteX0" fmla="*/ 4633277 w 4633277"/>
              <a:gd name="connsiteY0" fmla="*/ 0 h 4410442"/>
              <a:gd name="connsiteX1" fmla="*/ 4633277 w 4633277"/>
              <a:gd name="connsiteY1" fmla="*/ 4410442 h 4410442"/>
              <a:gd name="connsiteX2" fmla="*/ 0 w 4633277"/>
              <a:gd name="connsiteY2" fmla="*/ 4410442 h 4410442"/>
              <a:gd name="connsiteX3" fmla="*/ 231142 w 4633277"/>
              <a:gd name="connsiteY3" fmla="*/ 0 h 4410442"/>
            </a:gdLst>
            <a:ahLst/>
            <a:cxnLst>
              <a:cxn ang="0">
                <a:pos x="connsiteX0" y="connsiteY0"/>
              </a:cxn>
              <a:cxn ang="0">
                <a:pos x="connsiteX1" y="connsiteY1"/>
              </a:cxn>
              <a:cxn ang="0">
                <a:pos x="connsiteX2" y="connsiteY2"/>
              </a:cxn>
              <a:cxn ang="0">
                <a:pos x="connsiteX3" y="connsiteY3"/>
              </a:cxn>
            </a:cxnLst>
            <a:rect l="l" t="t" r="r" b="b"/>
            <a:pathLst>
              <a:path w="4633277" h="4410442">
                <a:moveTo>
                  <a:pt x="4633277" y="0"/>
                </a:moveTo>
                <a:lnTo>
                  <a:pt x="4633277" y="4410442"/>
                </a:lnTo>
                <a:lnTo>
                  <a:pt x="0" y="4410442"/>
                </a:lnTo>
                <a:lnTo>
                  <a:pt x="231142" y="0"/>
                </a:lnTo>
                <a:close/>
              </a:path>
            </a:pathLst>
          </a:custGeom>
        </p:spPr>
      </p:pic>
      <p:sp>
        <p:nvSpPr>
          <p:cNvPr id="2" name="Título 1"/>
          <p:cNvSpPr>
            <a:spLocks noGrp="1"/>
          </p:cNvSpPr>
          <p:nvPr>
            <p:ph type="title"/>
          </p:nvPr>
        </p:nvSpPr>
        <p:spPr>
          <a:xfrm rot="21420000">
            <a:off x="4959072" y="390182"/>
            <a:ext cx="5683314" cy="3284924"/>
          </a:xfrm>
        </p:spPr>
        <p:txBody>
          <a:bodyPr vert="horz" lIns="91440" tIns="45720" rIns="91440" bIns="45720" rtlCol="0" anchor="b">
            <a:normAutofit fontScale="90000"/>
          </a:bodyPr>
          <a:lstStyle/>
          <a:p>
            <a:pPr algn="r">
              <a:lnSpc>
                <a:spcPct val="70000"/>
              </a:lnSpc>
            </a:pPr>
            <a:r>
              <a:rPr lang="en-US" sz="7400"/>
              <a:t>3; “they are almost linear” these are the:</a:t>
            </a:r>
          </a:p>
        </p:txBody>
      </p:sp>
    </p:spTree>
    <p:extLst>
      <p:ext uri="{BB962C8B-B14F-4D97-AF65-F5344CB8AC3E}">
        <p14:creationId xmlns:p14="http://schemas.microsoft.com/office/powerpoint/2010/main" val="113461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rotWithShape="1">
          <a:blip r:embed="rId2"/>
          <a:srcRect l="5885" r="3" b="3"/>
          <a:stretch/>
        </p:blipFill>
        <p:spPr>
          <a:xfrm>
            <a:off x="6336120" y="684680"/>
            <a:ext cx="5160018" cy="5482657"/>
          </a:xfrm>
          <a:prstGeom prst="rect">
            <a:avLst/>
          </a:prstGeom>
        </p:spPr>
      </p:pic>
      <p:sp>
        <p:nvSpPr>
          <p:cNvPr id="2" name="Título 1"/>
          <p:cNvSpPr>
            <a:spLocks noGrp="1"/>
          </p:cNvSpPr>
          <p:nvPr>
            <p:ph type="title"/>
          </p:nvPr>
        </p:nvSpPr>
        <p:spPr>
          <a:xfrm>
            <a:off x="447039" y="1304458"/>
            <a:ext cx="4333118" cy="2901781"/>
          </a:xfrm>
        </p:spPr>
        <p:txBody>
          <a:bodyPr vert="horz" lIns="91440" tIns="45720" rIns="91440" bIns="45720" rtlCol="0" anchor="b">
            <a:normAutofit/>
          </a:bodyPr>
          <a:lstStyle/>
          <a:p>
            <a:pPr algn="r">
              <a:lnSpc>
                <a:spcPct val="70000"/>
              </a:lnSpc>
            </a:pPr>
            <a:r>
              <a:rPr lang="en-US" sz="6200"/>
              <a:t>4; What is utility for commuting</a:t>
            </a:r>
          </a:p>
        </p:txBody>
      </p:sp>
    </p:spTree>
    <p:extLst>
      <p:ext uri="{BB962C8B-B14F-4D97-AF65-F5344CB8AC3E}">
        <p14:creationId xmlns:p14="http://schemas.microsoft.com/office/powerpoint/2010/main" val="389871786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2EF2F5-CF06-4B1F-82BF-0D82773D7264}"/>
              </a:ext>
            </a:extLst>
          </p:cNvPr>
          <p:cNvSpPr>
            <a:spLocks noGrp="1"/>
          </p:cNvSpPr>
          <p:nvPr>
            <p:ph type="title"/>
          </p:nvPr>
        </p:nvSpPr>
        <p:spPr/>
        <p:txBody>
          <a:bodyPr/>
          <a:lstStyle/>
          <a:p>
            <a:pPr algn="ctr"/>
            <a:r>
              <a:rPr lang="es-MX" dirty="0" err="1"/>
              <a:t>Deciding</a:t>
            </a:r>
            <a:r>
              <a:rPr lang="es-MX" dirty="0"/>
              <a:t> </a:t>
            </a:r>
            <a:r>
              <a:rPr lang="es-MX" dirty="0" err="1"/>
              <a:t>the</a:t>
            </a:r>
            <a:r>
              <a:rPr lang="es-MX" dirty="0"/>
              <a:t> </a:t>
            </a:r>
            <a:r>
              <a:rPr lang="es-MX" dirty="0" err="1"/>
              <a:t>cheapest</a:t>
            </a:r>
            <a:r>
              <a:rPr lang="es-MX" dirty="0"/>
              <a:t> production</a:t>
            </a:r>
          </a:p>
        </p:txBody>
      </p:sp>
      <p:sp>
        <p:nvSpPr>
          <p:cNvPr id="3" name="Marcador de contenido 2">
            <a:extLst>
              <a:ext uri="{FF2B5EF4-FFF2-40B4-BE49-F238E27FC236}">
                <a16:creationId xmlns:a16="http://schemas.microsoft.com/office/drawing/2014/main" id="{51BB5920-93EA-42BB-A80F-2D3BC3896564}"/>
              </a:ext>
            </a:extLst>
          </p:cNvPr>
          <p:cNvSpPr>
            <a:spLocks noGrp="1"/>
          </p:cNvSpPr>
          <p:nvPr>
            <p:ph idx="1"/>
          </p:nvPr>
        </p:nvSpPr>
        <p:spPr>
          <a:xfrm>
            <a:off x="1055793" y="2236574"/>
            <a:ext cx="5285046" cy="3593591"/>
          </a:xfrm>
        </p:spPr>
        <p:txBody>
          <a:bodyPr/>
          <a:lstStyle/>
          <a:p>
            <a:pPr marL="0" indent="0">
              <a:buNone/>
            </a:pPr>
            <a:r>
              <a:rPr lang="en-US" i="1" dirty="0">
                <a:solidFill>
                  <a:schemeClr val="accent2">
                    <a:lumMod val="50000"/>
                  </a:schemeClr>
                </a:solidFill>
              </a:rPr>
              <a:t>How can a company decide what combination is the cheapest?</a:t>
            </a:r>
          </a:p>
          <a:p>
            <a:pPr algn="just"/>
            <a:r>
              <a:rPr lang="en-US" dirty="0"/>
              <a:t>One option would be to map out all of the combinations of labor and capital that would yield the desired quantity of output, calculate the cost of each of these options, and then choose the option with the lowest cost. Unfortunately, this can get pretty tedious and is in some cases not even feasible.</a:t>
            </a:r>
          </a:p>
          <a:p>
            <a:endParaRPr lang="es-MX" dirty="0"/>
          </a:p>
        </p:txBody>
      </p:sp>
      <p:sp>
        <p:nvSpPr>
          <p:cNvPr id="6" name="Rectángulo: esquinas redondeadas 5">
            <a:extLst>
              <a:ext uri="{FF2B5EF4-FFF2-40B4-BE49-F238E27FC236}">
                <a16:creationId xmlns:a16="http://schemas.microsoft.com/office/drawing/2014/main" id="{DB41AC4F-E0A4-407F-B627-66B950E65196}"/>
              </a:ext>
            </a:extLst>
          </p:cNvPr>
          <p:cNvSpPr/>
          <p:nvPr/>
        </p:nvSpPr>
        <p:spPr>
          <a:xfrm>
            <a:off x="7521272" y="2598721"/>
            <a:ext cx="3447535" cy="307683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prstClr val="white"/>
                </a:solidFill>
                <a:effectLst/>
                <a:uLnTx/>
                <a:uFillTx/>
                <a:latin typeface="Gill Sans MT" panose="020B0502020104020203"/>
                <a:ea typeface="+mn-ea"/>
                <a:cs typeface="+mn-cs"/>
              </a:rPr>
              <a:t>COST</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prstClr val="white"/>
                </a:solidFill>
                <a:effectLst/>
                <a:uLnTx/>
                <a:uFillTx/>
                <a:latin typeface="Gill Sans MT" panose="020B0502020104020203"/>
                <a:ea typeface="+mn-ea"/>
                <a:cs typeface="+mn-cs"/>
              </a:rPr>
              <a:t>what one has to give up in order to get it.</a:t>
            </a:r>
            <a:endParaRPr kumimoji="0" lang="es-MX" sz="2500" b="0" i="0" u="none" strike="noStrike" kern="1200" cap="none" spc="0" normalizeH="0" baseline="0" noProof="0" dirty="0">
              <a:ln>
                <a:noFill/>
              </a:ln>
              <a:solidFill>
                <a:prstClr val="white"/>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56274440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a:blip r:embed="rId2"/>
          <a:stretch>
            <a:fillRect/>
          </a:stretch>
        </p:blipFill>
        <p:spPr>
          <a:xfrm>
            <a:off x="6435023" y="1142999"/>
            <a:ext cx="5061115" cy="3742510"/>
          </a:xfrm>
          <a:prstGeom prst="rect">
            <a:avLst/>
          </a:prstGeom>
        </p:spPr>
      </p:pic>
      <p:sp>
        <p:nvSpPr>
          <p:cNvPr id="2" name="Título 1"/>
          <p:cNvSpPr>
            <a:spLocks noGrp="1"/>
          </p:cNvSpPr>
          <p:nvPr>
            <p:ph type="title"/>
          </p:nvPr>
        </p:nvSpPr>
        <p:spPr>
          <a:xfrm>
            <a:off x="446662" y="1304458"/>
            <a:ext cx="5496937" cy="2901781"/>
          </a:xfrm>
        </p:spPr>
        <p:txBody>
          <a:bodyPr vert="horz" lIns="91440" tIns="45720" rIns="91440" bIns="45720" rtlCol="0" anchor="b">
            <a:normAutofit/>
          </a:bodyPr>
          <a:lstStyle/>
          <a:p>
            <a:pPr algn="r">
              <a:lnSpc>
                <a:spcPct val="70000"/>
              </a:lnSpc>
            </a:pPr>
            <a:r>
              <a:rPr lang="en-US" sz="5100" dirty="0"/>
              <a:t>6; Explain monotonic transformation</a:t>
            </a:r>
          </a:p>
        </p:txBody>
      </p:sp>
    </p:spTree>
    <p:extLst>
      <p:ext uri="{BB962C8B-B14F-4D97-AF65-F5344CB8AC3E}">
        <p14:creationId xmlns:p14="http://schemas.microsoft.com/office/powerpoint/2010/main" val="299566939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a:blip r:embed="rId2"/>
          <a:stretch>
            <a:fillRect/>
          </a:stretch>
        </p:blipFill>
        <p:spPr>
          <a:xfrm rot="21420000">
            <a:off x="6437841" y="1133638"/>
            <a:ext cx="4208217" cy="2293478"/>
          </a:xfrm>
          <a:prstGeom prst="rect">
            <a:avLst/>
          </a:prstGeom>
        </p:spPr>
      </p:pic>
      <p:sp>
        <p:nvSpPr>
          <p:cNvPr id="2" name="Título 1"/>
          <p:cNvSpPr>
            <a:spLocks noGrp="1"/>
          </p:cNvSpPr>
          <p:nvPr>
            <p:ph type="title"/>
          </p:nvPr>
        </p:nvSpPr>
        <p:spPr>
          <a:xfrm rot="21420000">
            <a:off x="562263" y="655592"/>
            <a:ext cx="5428489" cy="3278684"/>
          </a:xfrm>
        </p:spPr>
        <p:txBody>
          <a:bodyPr vert="horz" lIns="91440" tIns="45720" rIns="91440" bIns="45720" rtlCol="0" anchor="b">
            <a:normAutofit fontScale="90000"/>
          </a:bodyPr>
          <a:lstStyle/>
          <a:p>
            <a:pPr algn="r">
              <a:lnSpc>
                <a:spcPct val="70000"/>
              </a:lnSpc>
            </a:pPr>
            <a:r>
              <a:rPr lang="en-US" sz="6800"/>
              <a:t>7; give us an example of perfect complements</a:t>
            </a:r>
          </a:p>
        </p:txBody>
      </p:sp>
    </p:spTree>
    <p:extLst>
      <p:ext uri="{BB962C8B-B14F-4D97-AF65-F5344CB8AC3E}">
        <p14:creationId xmlns:p14="http://schemas.microsoft.com/office/powerpoint/2010/main" val="139747541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a:blip r:embed="rId2"/>
          <a:stretch>
            <a:fillRect/>
          </a:stretch>
        </p:blipFill>
        <p:spPr>
          <a:xfrm>
            <a:off x="5321367" y="1240556"/>
            <a:ext cx="6174771" cy="4370905"/>
          </a:xfrm>
          <a:prstGeom prst="rect">
            <a:avLst/>
          </a:prstGeom>
        </p:spPr>
      </p:pic>
      <p:sp>
        <p:nvSpPr>
          <p:cNvPr id="2" name="Título 1"/>
          <p:cNvSpPr>
            <a:spLocks noGrp="1"/>
          </p:cNvSpPr>
          <p:nvPr>
            <p:ph type="title"/>
          </p:nvPr>
        </p:nvSpPr>
        <p:spPr>
          <a:xfrm>
            <a:off x="446663" y="1304458"/>
            <a:ext cx="3326650" cy="2901781"/>
          </a:xfrm>
        </p:spPr>
        <p:txBody>
          <a:bodyPr vert="horz" lIns="91440" tIns="45720" rIns="91440" bIns="45720" rtlCol="0" anchor="b">
            <a:normAutofit/>
          </a:bodyPr>
          <a:lstStyle/>
          <a:p>
            <a:pPr algn="r">
              <a:lnSpc>
                <a:spcPct val="70000"/>
              </a:lnSpc>
            </a:pPr>
            <a:r>
              <a:rPr lang="en-US" sz="6100"/>
              <a:t>8; what is ordinal utility</a:t>
            </a:r>
          </a:p>
        </p:txBody>
      </p:sp>
    </p:spTree>
    <p:extLst>
      <p:ext uri="{BB962C8B-B14F-4D97-AF65-F5344CB8AC3E}">
        <p14:creationId xmlns:p14="http://schemas.microsoft.com/office/powerpoint/2010/main" val="20395200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rotWithShape="1">
          <a:blip r:embed="rId2"/>
          <a:srcRect l="1001" r="25619" b="-3"/>
          <a:stretch/>
        </p:blipFill>
        <p:spPr>
          <a:xfrm rot="21420000">
            <a:off x="6437841" y="373505"/>
            <a:ext cx="4208217" cy="3813745"/>
          </a:xfrm>
          <a:prstGeom prst="rect">
            <a:avLst/>
          </a:prstGeom>
        </p:spPr>
      </p:pic>
      <p:sp>
        <p:nvSpPr>
          <p:cNvPr id="2" name="Título 1"/>
          <p:cNvSpPr>
            <a:spLocks noGrp="1"/>
          </p:cNvSpPr>
          <p:nvPr>
            <p:ph type="title"/>
          </p:nvPr>
        </p:nvSpPr>
        <p:spPr>
          <a:xfrm rot="21420000">
            <a:off x="562263" y="655592"/>
            <a:ext cx="5428489" cy="3278684"/>
          </a:xfrm>
        </p:spPr>
        <p:txBody>
          <a:bodyPr vert="horz" lIns="91440" tIns="45720" rIns="91440" bIns="45720" rtlCol="0" anchor="b">
            <a:normAutofit/>
          </a:bodyPr>
          <a:lstStyle/>
          <a:p>
            <a:pPr algn="r"/>
            <a:r>
              <a:rPr lang="en-US" sz="8000"/>
              <a:t>9; Formula of MRS</a:t>
            </a:r>
          </a:p>
        </p:txBody>
      </p:sp>
    </p:spTree>
    <p:extLst>
      <p:ext uri="{BB962C8B-B14F-4D97-AF65-F5344CB8AC3E}">
        <p14:creationId xmlns:p14="http://schemas.microsoft.com/office/powerpoint/2010/main" val="108087177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rotWithShape="1">
          <a:blip r:embed="rId2"/>
          <a:srcRect l="7461" r="14547"/>
          <a:stretch/>
        </p:blipFill>
        <p:spPr>
          <a:xfrm>
            <a:off x="5321367" y="684680"/>
            <a:ext cx="6174771" cy="5482657"/>
          </a:xfrm>
          <a:prstGeom prst="rect">
            <a:avLst/>
          </a:prstGeom>
        </p:spPr>
      </p:pic>
      <p:sp>
        <p:nvSpPr>
          <p:cNvPr id="2" name="Título 1"/>
          <p:cNvSpPr>
            <a:spLocks noGrp="1"/>
          </p:cNvSpPr>
          <p:nvPr>
            <p:ph type="title"/>
          </p:nvPr>
        </p:nvSpPr>
        <p:spPr>
          <a:xfrm>
            <a:off x="446663" y="1304458"/>
            <a:ext cx="3326650" cy="2901781"/>
          </a:xfrm>
        </p:spPr>
        <p:txBody>
          <a:bodyPr vert="horz" lIns="91440" tIns="45720" rIns="91440" bIns="45720" rtlCol="0" anchor="b">
            <a:normAutofit/>
          </a:bodyPr>
          <a:lstStyle/>
          <a:p>
            <a:pPr algn="r">
              <a:lnSpc>
                <a:spcPct val="70000"/>
              </a:lnSpc>
            </a:pPr>
            <a:r>
              <a:rPr lang="en-US" sz="3600"/>
              <a:t>10; how we construct a utility function from indifference curve</a:t>
            </a:r>
          </a:p>
        </p:txBody>
      </p:sp>
    </p:spTree>
    <p:extLst>
      <p:ext uri="{BB962C8B-B14F-4D97-AF65-F5344CB8AC3E}">
        <p14:creationId xmlns:p14="http://schemas.microsoft.com/office/powerpoint/2010/main" val="60055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rotWithShape="1">
          <a:blip r:embed="rId2"/>
          <a:srcRect l="22294" r="21765" b="-1"/>
          <a:stretch/>
        </p:blipFill>
        <p:spPr>
          <a:xfrm rot="21420000">
            <a:off x="-118586" y="345330"/>
            <a:ext cx="4633277" cy="4410442"/>
          </a:xfrm>
          <a:custGeom>
            <a:avLst/>
            <a:gdLst>
              <a:gd name="connsiteX0" fmla="*/ 4633277 w 4633277"/>
              <a:gd name="connsiteY0" fmla="*/ 0 h 4410442"/>
              <a:gd name="connsiteX1" fmla="*/ 4633277 w 4633277"/>
              <a:gd name="connsiteY1" fmla="*/ 4410442 h 4410442"/>
              <a:gd name="connsiteX2" fmla="*/ 0 w 4633277"/>
              <a:gd name="connsiteY2" fmla="*/ 4410442 h 4410442"/>
              <a:gd name="connsiteX3" fmla="*/ 231142 w 4633277"/>
              <a:gd name="connsiteY3" fmla="*/ 0 h 4410442"/>
            </a:gdLst>
            <a:ahLst/>
            <a:cxnLst>
              <a:cxn ang="0">
                <a:pos x="connsiteX0" y="connsiteY0"/>
              </a:cxn>
              <a:cxn ang="0">
                <a:pos x="connsiteX1" y="connsiteY1"/>
              </a:cxn>
              <a:cxn ang="0">
                <a:pos x="connsiteX2" y="connsiteY2"/>
              </a:cxn>
              <a:cxn ang="0">
                <a:pos x="connsiteX3" y="connsiteY3"/>
              </a:cxn>
            </a:cxnLst>
            <a:rect l="l" t="t" r="r" b="b"/>
            <a:pathLst>
              <a:path w="4633277" h="4410442">
                <a:moveTo>
                  <a:pt x="4633277" y="0"/>
                </a:moveTo>
                <a:lnTo>
                  <a:pt x="4633277" y="4410442"/>
                </a:lnTo>
                <a:lnTo>
                  <a:pt x="0" y="4410442"/>
                </a:lnTo>
                <a:lnTo>
                  <a:pt x="231142" y="0"/>
                </a:lnTo>
                <a:close/>
              </a:path>
            </a:pathLst>
          </a:custGeom>
        </p:spPr>
      </p:pic>
      <p:sp>
        <p:nvSpPr>
          <p:cNvPr id="2" name="Título 1"/>
          <p:cNvSpPr>
            <a:spLocks noGrp="1"/>
          </p:cNvSpPr>
          <p:nvPr>
            <p:ph type="title"/>
          </p:nvPr>
        </p:nvSpPr>
        <p:spPr>
          <a:xfrm rot="21420000">
            <a:off x="4959072" y="390182"/>
            <a:ext cx="5683314" cy="3284924"/>
          </a:xfrm>
        </p:spPr>
        <p:txBody>
          <a:bodyPr vert="horz" lIns="91440" tIns="45720" rIns="91440" bIns="45720" rtlCol="0" anchor="b">
            <a:normAutofit fontScale="90000"/>
          </a:bodyPr>
          <a:lstStyle/>
          <a:p>
            <a:pPr algn="r">
              <a:lnSpc>
                <a:spcPct val="70000"/>
              </a:lnSpc>
            </a:pPr>
            <a:r>
              <a:rPr lang="en-US" sz="6200"/>
              <a:t>11; If we have more of one good or another this is:</a:t>
            </a:r>
          </a:p>
        </p:txBody>
      </p:sp>
    </p:spTree>
    <p:extLst>
      <p:ext uri="{BB962C8B-B14F-4D97-AF65-F5344CB8AC3E}">
        <p14:creationId xmlns:p14="http://schemas.microsoft.com/office/powerpoint/2010/main" val="34246399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rotWithShape="1">
          <a:blip r:embed="rId2"/>
          <a:srcRect t="5792" r="1" b="1"/>
          <a:stretch/>
        </p:blipFill>
        <p:spPr>
          <a:xfrm rot="21480000">
            <a:off x="1137837" y="1003258"/>
            <a:ext cx="9916327" cy="4764396"/>
          </a:xfrm>
          <a:prstGeom prst="rect">
            <a:avLst/>
          </a:prstGeom>
        </p:spPr>
      </p:pic>
    </p:spTree>
    <p:extLst>
      <p:ext uri="{BB962C8B-B14F-4D97-AF65-F5344CB8AC3E}">
        <p14:creationId xmlns:p14="http://schemas.microsoft.com/office/powerpoint/2010/main" val="349391635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CF23E1-159A-4316-B2E4-87FD970EF02B}"/>
              </a:ext>
            </a:extLst>
          </p:cNvPr>
          <p:cNvSpPr>
            <a:spLocks noGrp="1"/>
          </p:cNvSpPr>
          <p:nvPr>
            <p:ph type="title"/>
          </p:nvPr>
        </p:nvSpPr>
        <p:spPr/>
        <p:txBody>
          <a:bodyPr/>
          <a:lstStyle/>
          <a:p>
            <a:pPr algn="ctr"/>
            <a:r>
              <a:rPr lang="es-MX" dirty="0" err="1"/>
              <a:t>bibliography</a:t>
            </a:r>
            <a:endParaRPr lang="es-MX" dirty="0"/>
          </a:p>
        </p:txBody>
      </p:sp>
      <p:sp>
        <p:nvSpPr>
          <p:cNvPr id="3" name="Marcador de contenido 2">
            <a:extLst>
              <a:ext uri="{FF2B5EF4-FFF2-40B4-BE49-F238E27FC236}">
                <a16:creationId xmlns:a16="http://schemas.microsoft.com/office/drawing/2014/main" id="{93BC058E-8C30-4A63-9CA9-EBC9D97F23B3}"/>
              </a:ext>
            </a:extLst>
          </p:cNvPr>
          <p:cNvSpPr>
            <a:spLocks noGrp="1"/>
          </p:cNvSpPr>
          <p:nvPr>
            <p:ph idx="1"/>
          </p:nvPr>
        </p:nvSpPr>
        <p:spPr>
          <a:xfrm>
            <a:off x="1251678" y="1632204"/>
            <a:ext cx="10178322" cy="3593591"/>
          </a:xfrm>
        </p:spPr>
        <p:txBody>
          <a:bodyPr>
            <a:normAutofit/>
          </a:bodyPr>
          <a:lstStyle/>
          <a:p>
            <a:endParaRPr lang="es-MX" dirty="0" smtClean="0">
              <a:solidFill>
                <a:schemeClr val="accent1">
                  <a:lumMod val="75000"/>
                </a:schemeClr>
              </a:solidFill>
              <a:hlinkClick r:id="rId2">
                <a:extLst>
                  <a:ext uri="{A12FA001-AC4F-418D-AE19-62706E023703}">
                    <ahyp:hlinkClr xmlns="" xmlns:ahyp="http://schemas.microsoft.com/office/drawing/2018/hyperlinkcolor" val="tx"/>
                  </a:ext>
                </a:extLst>
              </a:hlinkClick>
            </a:endParaRPr>
          </a:p>
          <a:p>
            <a:pPr marL="0" lvl="0" indent="0" eaLnBrk="0" fontAlgn="base" hangingPunct="0">
              <a:lnSpc>
                <a:spcPct val="100000"/>
              </a:lnSpc>
              <a:spcBef>
                <a:spcPct val="0"/>
              </a:spcBef>
              <a:spcAft>
                <a:spcPct val="0"/>
              </a:spcAft>
              <a:buClrTx/>
              <a:buNone/>
            </a:pPr>
            <a:r>
              <a:rPr lang="es-ES" altLang="es-ES" sz="3200" dirty="0" err="1">
                <a:solidFill>
                  <a:srgbClr val="222222"/>
                </a:solidFill>
                <a:latin typeface="Agency FB" panose="020B0503020202020204" pitchFamily="34" charset="0"/>
                <a:cs typeface="Arial" panose="020B0604020202020204" pitchFamily="34" charset="0"/>
              </a:rPr>
              <a:t>Ian</a:t>
            </a:r>
            <a:r>
              <a:rPr lang="es-ES" altLang="es-ES" sz="3200" dirty="0">
                <a:solidFill>
                  <a:srgbClr val="222222"/>
                </a:solidFill>
                <a:latin typeface="Agency FB" panose="020B0503020202020204" pitchFamily="34" charset="0"/>
                <a:cs typeface="Arial" panose="020B0604020202020204" pitchFamily="34" charset="0"/>
              </a:rPr>
              <a:t> </a:t>
            </a:r>
            <a:r>
              <a:rPr lang="es-ES" altLang="es-ES" sz="3200" dirty="0" err="1">
                <a:solidFill>
                  <a:srgbClr val="222222"/>
                </a:solidFill>
                <a:latin typeface="Agency FB" panose="020B0503020202020204" pitchFamily="34" charset="0"/>
                <a:cs typeface="Arial" panose="020B0604020202020204" pitchFamily="34" charset="0"/>
              </a:rPr>
              <a:t>Worthington</a:t>
            </a:r>
            <a:r>
              <a:rPr lang="es-ES" altLang="es-ES" sz="3200" dirty="0">
                <a:solidFill>
                  <a:srgbClr val="222222"/>
                </a:solidFill>
                <a:latin typeface="Agency FB" panose="020B0503020202020204" pitchFamily="34" charset="0"/>
                <a:cs typeface="Arial" panose="020B0604020202020204" pitchFamily="34" charset="0"/>
              </a:rPr>
              <a:t> &amp; </a:t>
            </a:r>
            <a:r>
              <a:rPr lang="es-ES" altLang="es-ES" sz="3200" dirty="0" err="1">
                <a:solidFill>
                  <a:srgbClr val="222222"/>
                </a:solidFill>
                <a:latin typeface="Agency FB" panose="020B0503020202020204" pitchFamily="34" charset="0"/>
                <a:cs typeface="Arial" panose="020B0604020202020204" pitchFamily="34" charset="0"/>
              </a:rPr>
              <a:t>Britton</a:t>
            </a:r>
            <a:r>
              <a:rPr lang="es-ES" altLang="es-ES" sz="3200" dirty="0">
                <a:solidFill>
                  <a:srgbClr val="222222"/>
                </a:solidFill>
                <a:latin typeface="Agency FB" panose="020B0503020202020204" pitchFamily="34" charset="0"/>
                <a:cs typeface="Arial" panose="020B0604020202020204" pitchFamily="34" charset="0"/>
              </a:rPr>
              <a:t>, Chris &amp; </a:t>
            </a:r>
            <a:r>
              <a:rPr lang="es-ES" altLang="es-ES" sz="3200" dirty="0" err="1">
                <a:solidFill>
                  <a:srgbClr val="222222"/>
                </a:solidFill>
                <a:latin typeface="Agency FB" panose="020B0503020202020204" pitchFamily="34" charset="0"/>
                <a:cs typeface="Arial" panose="020B0604020202020204" pitchFamily="34" charset="0"/>
              </a:rPr>
              <a:t>Rees</a:t>
            </a:r>
            <a:r>
              <a:rPr lang="es-ES" altLang="es-ES" sz="3200" dirty="0">
                <a:solidFill>
                  <a:srgbClr val="222222"/>
                </a:solidFill>
                <a:latin typeface="Agency FB" panose="020B0503020202020204" pitchFamily="34" charset="0"/>
                <a:cs typeface="Arial" panose="020B0604020202020204" pitchFamily="34" charset="0"/>
              </a:rPr>
              <a:t>, Andy (2004).</a:t>
            </a:r>
            <a:r>
              <a:rPr lang="es-ES" altLang="es-ES" sz="3200" i="1" dirty="0" err="1">
                <a:solidFill>
                  <a:srgbClr val="222222"/>
                </a:solidFill>
                <a:latin typeface="Agency FB" panose="020B0503020202020204" pitchFamily="34" charset="0"/>
                <a:cs typeface="Arial" panose="020B0604020202020204" pitchFamily="34" charset="0"/>
              </a:rPr>
              <a:t>Economics</a:t>
            </a:r>
            <a:r>
              <a:rPr lang="es-ES" altLang="es-ES" sz="3200" i="1" dirty="0">
                <a:solidFill>
                  <a:srgbClr val="222222"/>
                </a:solidFill>
                <a:latin typeface="Agency FB" panose="020B0503020202020204" pitchFamily="34" charset="0"/>
                <a:cs typeface="Arial" panose="020B0604020202020204" pitchFamily="34" charset="0"/>
              </a:rPr>
              <a:t> </a:t>
            </a:r>
            <a:r>
              <a:rPr lang="es-ES" altLang="es-ES" sz="3200" i="1" dirty="0" err="1">
                <a:solidFill>
                  <a:srgbClr val="222222"/>
                </a:solidFill>
                <a:latin typeface="Agency FB" panose="020B0503020202020204" pitchFamily="34" charset="0"/>
                <a:cs typeface="Arial" panose="020B0604020202020204" pitchFamily="34" charset="0"/>
              </a:rPr>
              <a:t>for</a:t>
            </a:r>
            <a:r>
              <a:rPr lang="es-ES" altLang="es-ES" sz="3200" i="1" dirty="0">
                <a:solidFill>
                  <a:srgbClr val="222222"/>
                </a:solidFill>
                <a:latin typeface="Agency FB" panose="020B0503020202020204" pitchFamily="34" charset="0"/>
                <a:cs typeface="Arial" panose="020B0604020202020204" pitchFamily="34" charset="0"/>
              </a:rPr>
              <a:t> </a:t>
            </a:r>
            <a:r>
              <a:rPr lang="es-ES" altLang="es-ES" sz="3200" i="1" dirty="0" err="1">
                <a:solidFill>
                  <a:srgbClr val="222222"/>
                </a:solidFill>
                <a:latin typeface="Agency FB" panose="020B0503020202020204" pitchFamily="34" charset="0"/>
                <a:cs typeface="Arial" panose="020B0604020202020204" pitchFamily="34" charset="0"/>
              </a:rPr>
              <a:t>business</a:t>
            </a:r>
            <a:r>
              <a:rPr lang="es-ES" altLang="es-ES" sz="3200" i="1" dirty="0">
                <a:solidFill>
                  <a:srgbClr val="222222"/>
                </a:solidFill>
                <a:latin typeface="Agency FB" panose="020B0503020202020204" pitchFamily="34" charset="0"/>
                <a:cs typeface="Arial" panose="020B0604020202020204" pitchFamily="34" charset="0"/>
              </a:rPr>
              <a:t> </a:t>
            </a:r>
            <a:r>
              <a:rPr lang="es-ES" altLang="es-ES" sz="3200" i="1" dirty="0" err="1">
                <a:solidFill>
                  <a:srgbClr val="222222"/>
                </a:solidFill>
                <a:latin typeface="Agency FB" panose="020B0503020202020204" pitchFamily="34" charset="0"/>
                <a:cs typeface="Arial" panose="020B0604020202020204" pitchFamily="34" charset="0"/>
              </a:rPr>
              <a:t>blending</a:t>
            </a:r>
            <a:r>
              <a:rPr lang="es-ES" altLang="es-ES" sz="3200" i="1" dirty="0">
                <a:solidFill>
                  <a:srgbClr val="222222"/>
                </a:solidFill>
                <a:latin typeface="Agency FB" panose="020B0503020202020204" pitchFamily="34" charset="0"/>
                <a:cs typeface="Arial" panose="020B0604020202020204" pitchFamily="34" charset="0"/>
              </a:rPr>
              <a:t> </a:t>
            </a:r>
            <a:r>
              <a:rPr lang="es-ES" altLang="es-ES" sz="3200" i="1" dirty="0" err="1">
                <a:solidFill>
                  <a:srgbClr val="222222"/>
                </a:solidFill>
                <a:latin typeface="Agency FB" panose="020B0503020202020204" pitchFamily="34" charset="0"/>
                <a:cs typeface="Arial" panose="020B0604020202020204" pitchFamily="34" charset="0"/>
              </a:rPr>
              <a:t>theory</a:t>
            </a:r>
            <a:r>
              <a:rPr lang="es-ES" altLang="es-ES" sz="3200" i="1" dirty="0">
                <a:solidFill>
                  <a:srgbClr val="222222"/>
                </a:solidFill>
                <a:latin typeface="Agency FB" panose="020B0503020202020204" pitchFamily="34" charset="0"/>
                <a:cs typeface="Arial" panose="020B0604020202020204" pitchFamily="34" charset="0"/>
              </a:rPr>
              <a:t> and </a:t>
            </a:r>
            <a:r>
              <a:rPr lang="es-ES" altLang="es-ES" sz="3200" i="1" dirty="0" err="1">
                <a:solidFill>
                  <a:srgbClr val="222222"/>
                </a:solidFill>
                <a:latin typeface="Agency FB" panose="020B0503020202020204" pitchFamily="34" charset="0"/>
                <a:cs typeface="Arial" panose="020B0604020202020204" pitchFamily="34" charset="0"/>
              </a:rPr>
              <a:t>practice</a:t>
            </a:r>
            <a:r>
              <a:rPr lang="es-ES" altLang="es-ES" sz="3200" dirty="0">
                <a:solidFill>
                  <a:srgbClr val="222222"/>
                </a:solidFill>
                <a:latin typeface="Agency FB" panose="020B0503020202020204" pitchFamily="34" charset="0"/>
                <a:cs typeface="Arial" panose="020B0604020202020204" pitchFamily="34" charset="0"/>
              </a:rPr>
              <a:t> (2nd </a:t>
            </a:r>
            <a:r>
              <a:rPr lang="es-ES" altLang="es-ES" sz="3200" dirty="0" err="1">
                <a:solidFill>
                  <a:srgbClr val="222222"/>
                </a:solidFill>
                <a:latin typeface="Agency FB" panose="020B0503020202020204" pitchFamily="34" charset="0"/>
                <a:cs typeface="Arial" panose="020B0604020202020204" pitchFamily="34" charset="0"/>
              </a:rPr>
              <a:t>ed</a:t>
            </a:r>
            <a:r>
              <a:rPr lang="es-ES" altLang="es-ES" sz="3200" dirty="0">
                <a:solidFill>
                  <a:srgbClr val="222222"/>
                </a:solidFill>
                <a:latin typeface="Agency FB" panose="020B0503020202020204" pitchFamily="34" charset="0"/>
                <a:cs typeface="Arial" panose="020B0604020202020204" pitchFamily="34" charset="0"/>
              </a:rPr>
              <a:t>). New York </a:t>
            </a:r>
            <a:r>
              <a:rPr lang="es-ES" altLang="es-ES" sz="3200" dirty="0" err="1">
                <a:solidFill>
                  <a:srgbClr val="222222"/>
                </a:solidFill>
                <a:latin typeface="Agency FB" panose="020B0503020202020204" pitchFamily="34" charset="0"/>
                <a:cs typeface="Arial" panose="020B0604020202020204" pitchFamily="34" charset="0"/>
              </a:rPr>
              <a:t>Financial</a:t>
            </a:r>
            <a:r>
              <a:rPr lang="es-ES" altLang="es-ES" sz="3200" dirty="0">
                <a:solidFill>
                  <a:srgbClr val="222222"/>
                </a:solidFill>
                <a:latin typeface="Agency FB" panose="020B0503020202020204" pitchFamily="34" charset="0"/>
                <a:cs typeface="Arial" panose="020B0604020202020204" pitchFamily="34" charset="0"/>
              </a:rPr>
              <a:t> Times</a:t>
            </a:r>
            <a:r>
              <a:rPr lang="es-ES" altLang="es-ES" sz="3200" dirty="0" smtClean="0">
                <a:solidFill>
                  <a:srgbClr val="222222"/>
                </a:solidFill>
                <a:latin typeface="Agency FB" panose="020B0503020202020204" pitchFamily="34" charset="0"/>
                <a:cs typeface="Arial" panose="020B0604020202020204" pitchFamily="34" charset="0"/>
              </a:rPr>
              <a:t>.</a:t>
            </a:r>
          </a:p>
          <a:p>
            <a:pPr marL="0" lvl="0" indent="0" eaLnBrk="0" fontAlgn="base" hangingPunct="0">
              <a:lnSpc>
                <a:spcPct val="100000"/>
              </a:lnSpc>
              <a:spcBef>
                <a:spcPct val="0"/>
              </a:spcBef>
              <a:spcAft>
                <a:spcPct val="0"/>
              </a:spcAft>
              <a:buClrTx/>
              <a:buNone/>
            </a:pPr>
            <a:endParaRPr lang="es-ES" altLang="es-ES" sz="3200" dirty="0">
              <a:solidFill>
                <a:srgbClr val="222222"/>
              </a:solidFill>
              <a:latin typeface="Agency FB" panose="020B0503020202020204" pitchFamily="34" charset="0"/>
              <a:cs typeface="Arial" panose="020B0604020202020204" pitchFamily="34" charset="0"/>
            </a:endParaRPr>
          </a:p>
          <a:p>
            <a:pPr marL="0" lvl="0" indent="0" eaLnBrk="0" fontAlgn="base" hangingPunct="0">
              <a:lnSpc>
                <a:spcPct val="100000"/>
              </a:lnSpc>
              <a:spcBef>
                <a:spcPct val="0"/>
              </a:spcBef>
              <a:spcAft>
                <a:spcPct val="0"/>
              </a:spcAft>
              <a:buClrTx/>
              <a:buNone/>
            </a:pPr>
            <a:r>
              <a:rPr lang="es-ES" altLang="es-ES" sz="3200" dirty="0" err="1">
                <a:solidFill>
                  <a:srgbClr val="222222"/>
                </a:solidFill>
                <a:latin typeface="Agency FB" panose="020B0503020202020204" pitchFamily="34" charset="0"/>
                <a:cs typeface="Arial" panose="020B0604020202020204" pitchFamily="34" charset="0"/>
              </a:rPr>
              <a:t>Samuelson</a:t>
            </a:r>
            <a:r>
              <a:rPr lang="es-ES" altLang="es-ES" sz="3200" dirty="0">
                <a:solidFill>
                  <a:srgbClr val="222222"/>
                </a:solidFill>
                <a:latin typeface="Agency FB" panose="020B0503020202020204" pitchFamily="34" charset="0"/>
                <a:cs typeface="Arial" panose="020B0604020202020204" pitchFamily="34" charset="0"/>
              </a:rPr>
              <a:t>, P.A. (2010). </a:t>
            </a:r>
            <a:r>
              <a:rPr lang="es-ES" altLang="es-ES" sz="3200" i="1" dirty="0" err="1">
                <a:solidFill>
                  <a:srgbClr val="222222"/>
                </a:solidFill>
                <a:latin typeface="Agency FB" panose="020B0503020202020204" pitchFamily="34" charset="0"/>
                <a:cs typeface="Arial" panose="020B0604020202020204" pitchFamily="34" charset="0"/>
              </a:rPr>
              <a:t>Economics</a:t>
            </a:r>
            <a:r>
              <a:rPr lang="es-ES" altLang="es-ES" sz="3200" i="1" dirty="0">
                <a:solidFill>
                  <a:srgbClr val="222222"/>
                </a:solidFill>
                <a:latin typeface="Agency FB" panose="020B0503020202020204" pitchFamily="34" charset="0"/>
                <a:cs typeface="Arial" panose="020B0604020202020204" pitchFamily="34" charset="0"/>
              </a:rPr>
              <a:t>. </a:t>
            </a:r>
            <a:r>
              <a:rPr lang="es-ES" altLang="es-ES" sz="3200" dirty="0">
                <a:solidFill>
                  <a:srgbClr val="222222"/>
                </a:solidFill>
                <a:latin typeface="Agency FB" panose="020B0503020202020204" pitchFamily="34" charset="0"/>
                <a:cs typeface="Arial" panose="020B0604020202020204" pitchFamily="34" charset="0"/>
              </a:rPr>
              <a:t>(10th </a:t>
            </a:r>
            <a:r>
              <a:rPr lang="es-ES" altLang="es-ES" sz="3200" dirty="0" err="1">
                <a:solidFill>
                  <a:srgbClr val="222222"/>
                </a:solidFill>
                <a:latin typeface="Agency FB" panose="020B0503020202020204" pitchFamily="34" charset="0"/>
                <a:cs typeface="Arial" panose="020B0604020202020204" pitchFamily="34" charset="0"/>
              </a:rPr>
              <a:t>ed</a:t>
            </a:r>
            <a:r>
              <a:rPr lang="es-ES" altLang="es-ES" sz="3200" dirty="0">
                <a:solidFill>
                  <a:srgbClr val="222222"/>
                </a:solidFill>
                <a:latin typeface="Agency FB" panose="020B0503020202020204" pitchFamily="34" charset="0"/>
                <a:cs typeface="Arial" panose="020B0604020202020204" pitchFamily="34" charset="0"/>
              </a:rPr>
              <a:t>). Mc Graw-Hill.</a:t>
            </a:r>
          </a:p>
          <a:p>
            <a:pPr marL="0" lvl="0" indent="0" eaLnBrk="0" fontAlgn="base" hangingPunct="0">
              <a:lnSpc>
                <a:spcPct val="100000"/>
              </a:lnSpc>
              <a:spcBef>
                <a:spcPct val="0"/>
              </a:spcBef>
              <a:spcAft>
                <a:spcPct val="0"/>
              </a:spcAft>
              <a:buClrTx/>
              <a:buNone/>
            </a:pPr>
            <a:endParaRPr lang="es-ES" altLang="es-ES" sz="3200" dirty="0">
              <a:solidFill>
                <a:srgbClr val="222222"/>
              </a:solidFill>
              <a:latin typeface="Agency FB" panose="020B0503020202020204" pitchFamily="34" charset="0"/>
              <a:cs typeface="Arial" panose="020B0604020202020204" pitchFamily="34" charset="0"/>
            </a:endParaRPr>
          </a:p>
          <a:p>
            <a:pPr marL="0" lvl="0" indent="0" eaLnBrk="0" fontAlgn="base" hangingPunct="0">
              <a:lnSpc>
                <a:spcPct val="100000"/>
              </a:lnSpc>
              <a:spcBef>
                <a:spcPct val="0"/>
              </a:spcBef>
              <a:spcAft>
                <a:spcPct val="0"/>
              </a:spcAft>
              <a:buClrTx/>
              <a:buNone/>
            </a:pPr>
            <a:endParaRPr lang="es-ES" altLang="es-ES" sz="3200" dirty="0">
              <a:solidFill>
                <a:srgbClr val="222222"/>
              </a:solidFill>
              <a:latin typeface="Agency FB" panose="020B0503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13081234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ABE6C5-9416-4A49-8E81-7485DC5B1AD8}"/>
              </a:ext>
            </a:extLst>
          </p:cNvPr>
          <p:cNvSpPr>
            <a:spLocks noGrp="1"/>
          </p:cNvSpPr>
          <p:nvPr>
            <p:ph type="title"/>
          </p:nvPr>
        </p:nvSpPr>
        <p:spPr>
          <a:xfrm>
            <a:off x="1165181" y="370028"/>
            <a:ext cx="10178322" cy="1492132"/>
          </a:xfrm>
        </p:spPr>
        <p:txBody>
          <a:bodyPr/>
          <a:lstStyle/>
          <a:p>
            <a:r>
              <a:rPr lang="es-MX" dirty="0"/>
              <a:t>THE COST MINIMIZATION RULE</a:t>
            </a:r>
          </a:p>
        </p:txBody>
      </p:sp>
      <p:sp>
        <p:nvSpPr>
          <p:cNvPr id="3" name="Marcador de contenido 2">
            <a:extLst>
              <a:ext uri="{FF2B5EF4-FFF2-40B4-BE49-F238E27FC236}">
                <a16:creationId xmlns:a16="http://schemas.microsoft.com/office/drawing/2014/main" id="{169F3FA5-01F5-46EF-9FB8-C1C022861588}"/>
              </a:ext>
            </a:extLst>
          </p:cNvPr>
          <p:cNvSpPr>
            <a:spLocks noGrp="1"/>
          </p:cNvSpPr>
          <p:nvPr>
            <p:ph idx="1"/>
          </p:nvPr>
        </p:nvSpPr>
        <p:spPr>
          <a:xfrm>
            <a:off x="1251678" y="1532239"/>
            <a:ext cx="4543641" cy="3593591"/>
          </a:xfrm>
        </p:spPr>
        <p:txBody>
          <a:bodyPr>
            <a:noAutofit/>
          </a:bodyPr>
          <a:lstStyle/>
          <a:p>
            <a:pPr algn="just"/>
            <a:r>
              <a:rPr lang="en-US" sz="2500" i="1" dirty="0">
                <a:solidFill>
                  <a:schemeClr val="accent2">
                    <a:lumMod val="50000"/>
                  </a:schemeClr>
                </a:solidFill>
              </a:rPr>
              <a:t>A better option to decide what combination is the cheapest?</a:t>
            </a:r>
          </a:p>
          <a:p>
            <a:pPr marL="0" indent="0" algn="just">
              <a:buNone/>
            </a:pPr>
            <a:r>
              <a:rPr lang="en-US" sz="2500" dirty="0"/>
              <a:t>Cost is minimized at the levels of capital and labor such that the marginal product of labor divided by the wage (w) is equal to the marginal product of capital divided by the rental price of capital (r).</a:t>
            </a:r>
            <a:endParaRPr lang="es-MX" sz="2500" dirty="0"/>
          </a:p>
        </p:txBody>
      </p:sp>
      <p:pic>
        <p:nvPicPr>
          <p:cNvPr id="5" name="Imagen 4">
            <a:extLst>
              <a:ext uri="{FF2B5EF4-FFF2-40B4-BE49-F238E27FC236}">
                <a16:creationId xmlns:a16="http://schemas.microsoft.com/office/drawing/2014/main" id="{2450F71D-DC72-42FD-AB05-1D54E92C61F5}"/>
              </a:ext>
            </a:extLst>
          </p:cNvPr>
          <p:cNvPicPr>
            <a:picLocks noChangeAspect="1"/>
          </p:cNvPicPr>
          <p:nvPr/>
        </p:nvPicPr>
        <p:blipFill rotWithShape="1">
          <a:blip r:embed="rId2"/>
          <a:srcRect l="30692" t="48409" r="30884" b="40098"/>
          <a:stretch/>
        </p:blipFill>
        <p:spPr>
          <a:xfrm>
            <a:off x="6605447" y="1631784"/>
            <a:ext cx="4421372" cy="1241474"/>
          </a:xfrm>
          <a:prstGeom prst="rect">
            <a:avLst/>
          </a:prstGeom>
        </p:spPr>
      </p:pic>
      <p:pic>
        <p:nvPicPr>
          <p:cNvPr id="8196" name="Picture 4" descr="Resultado de imagen para lower cost">
            <a:extLst>
              <a:ext uri="{FF2B5EF4-FFF2-40B4-BE49-F238E27FC236}">
                <a16:creationId xmlns:a16="http://schemas.microsoft.com/office/drawing/2014/main" id="{E64EDD71-3418-429C-9E3C-28496D6145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630"/>
          <a:stretch/>
        </p:blipFill>
        <p:spPr bwMode="auto">
          <a:xfrm>
            <a:off x="6096000" y="3429000"/>
            <a:ext cx="5715000" cy="2239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8317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BAF1B9-ACA1-47B0-BBBA-B1C39B6FEB69}"/>
              </a:ext>
            </a:extLst>
          </p:cNvPr>
          <p:cNvSpPr>
            <a:spLocks noGrp="1"/>
          </p:cNvSpPr>
          <p:nvPr>
            <p:ph type="title"/>
          </p:nvPr>
        </p:nvSpPr>
        <p:spPr/>
        <p:txBody>
          <a:bodyPr/>
          <a:lstStyle/>
          <a:p>
            <a:pPr algn="ctr"/>
            <a:r>
              <a:rPr lang="es-MX" dirty="0" err="1"/>
              <a:t>Why</a:t>
            </a:r>
            <a:r>
              <a:rPr lang="es-MX" dirty="0"/>
              <a:t> </a:t>
            </a:r>
            <a:r>
              <a:rPr lang="es-MX" dirty="0" err="1"/>
              <a:t>this</a:t>
            </a:r>
            <a:r>
              <a:rPr lang="es-MX" dirty="0"/>
              <a:t> rule Works?</a:t>
            </a:r>
          </a:p>
        </p:txBody>
      </p:sp>
      <p:sp>
        <p:nvSpPr>
          <p:cNvPr id="3" name="Marcador de contenido 2">
            <a:extLst>
              <a:ext uri="{FF2B5EF4-FFF2-40B4-BE49-F238E27FC236}">
                <a16:creationId xmlns:a16="http://schemas.microsoft.com/office/drawing/2014/main" id="{D307FDA2-9B97-4587-939D-989561B2B381}"/>
              </a:ext>
            </a:extLst>
          </p:cNvPr>
          <p:cNvSpPr>
            <a:spLocks noGrp="1"/>
          </p:cNvSpPr>
          <p:nvPr>
            <p:ph idx="1"/>
          </p:nvPr>
        </p:nvSpPr>
        <p:spPr>
          <a:xfrm>
            <a:off x="1474100" y="1989439"/>
            <a:ext cx="3999944" cy="3593591"/>
          </a:xfrm>
        </p:spPr>
        <p:txBody>
          <a:bodyPr>
            <a:normAutofit lnSpcReduction="10000"/>
          </a:bodyPr>
          <a:lstStyle/>
          <a:p>
            <a:pPr algn="just"/>
            <a:r>
              <a:rPr lang="es-MX" sz="2200" dirty="0"/>
              <a:t>Let's consider a production scenario, </a:t>
            </a:r>
            <a:r>
              <a:rPr lang="en-US" sz="2200" dirty="0"/>
              <a:t>where the marginal product of labor divided by the wage is greater than the marginal product of capital divided by the rental price of capital.</a:t>
            </a:r>
          </a:p>
          <a:p>
            <a:pPr marL="0" indent="0" algn="just">
              <a:buNone/>
            </a:pPr>
            <a:r>
              <a:rPr lang="en-US" sz="2200" dirty="0"/>
              <a:t>In this situation, each dollar spent on labor creates more output than each dollar spent on capital.</a:t>
            </a:r>
          </a:p>
          <a:p>
            <a:endParaRPr lang="es-MX" dirty="0"/>
          </a:p>
        </p:txBody>
      </p:sp>
      <p:pic>
        <p:nvPicPr>
          <p:cNvPr id="4" name="Imagen 3">
            <a:extLst>
              <a:ext uri="{FF2B5EF4-FFF2-40B4-BE49-F238E27FC236}">
                <a16:creationId xmlns:a16="http://schemas.microsoft.com/office/drawing/2014/main" id="{672E226A-ACD7-4C62-BAFD-BDF298AF17DB}"/>
              </a:ext>
            </a:extLst>
          </p:cNvPr>
          <p:cNvPicPr>
            <a:picLocks noChangeAspect="1"/>
          </p:cNvPicPr>
          <p:nvPr/>
        </p:nvPicPr>
        <p:blipFill rotWithShape="1">
          <a:blip r:embed="rId2"/>
          <a:srcRect l="35423" t="32197" r="33769" b="32299"/>
          <a:stretch/>
        </p:blipFill>
        <p:spPr>
          <a:xfrm>
            <a:off x="6850966" y="2447779"/>
            <a:ext cx="3756073" cy="2433710"/>
          </a:xfrm>
          <a:prstGeom prst="rect">
            <a:avLst/>
          </a:prstGeom>
        </p:spPr>
      </p:pic>
    </p:spTree>
    <p:extLst>
      <p:ext uri="{BB962C8B-B14F-4D97-AF65-F5344CB8AC3E}">
        <p14:creationId xmlns:p14="http://schemas.microsoft.com/office/powerpoint/2010/main" val="8591657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A3D4F29-AAE8-4F7F-B4FF-7AB89EC54ACA}"/>
              </a:ext>
            </a:extLst>
          </p:cNvPr>
          <p:cNvSpPr>
            <a:spLocks noGrp="1"/>
          </p:cNvSpPr>
          <p:nvPr>
            <p:ph idx="1"/>
          </p:nvPr>
        </p:nvSpPr>
        <p:spPr>
          <a:xfrm>
            <a:off x="1412315" y="1632204"/>
            <a:ext cx="4148225" cy="3593591"/>
          </a:xfrm>
        </p:spPr>
        <p:txBody>
          <a:bodyPr>
            <a:noAutofit/>
          </a:bodyPr>
          <a:lstStyle/>
          <a:p>
            <a:pPr algn="just"/>
            <a:r>
              <a:rPr lang="en-US" sz="2500" dirty="0"/>
              <a:t> If you were this company, wouldn't you want to shift resources away from capital and towards labor? This would allow you to produce more output for the same cost, or, equivalently, produce the same quantity of output at lower cost.</a:t>
            </a:r>
            <a:endParaRPr lang="es-MX" sz="2500" dirty="0"/>
          </a:p>
        </p:txBody>
      </p:sp>
      <p:pic>
        <p:nvPicPr>
          <p:cNvPr id="10242" name="Picture 2" descr="Resultado de imagen para lower cost">
            <a:extLst>
              <a:ext uri="{FF2B5EF4-FFF2-40B4-BE49-F238E27FC236}">
                <a16:creationId xmlns:a16="http://schemas.microsoft.com/office/drawing/2014/main" id="{033B684E-089D-45C0-AEB9-3D15E82696F8}"/>
              </a:ext>
            </a:extLst>
          </p:cNvPr>
          <p:cNvPicPr>
            <a:picLocks noChangeAspect="1" noChangeArrowheads="1"/>
          </p:cNvPicPr>
          <p:nvPr/>
        </p:nvPicPr>
        <p:blipFill>
          <a:blip r:embed="rId2">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6428015" y="1632204"/>
            <a:ext cx="3997665" cy="3181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35477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D76CA76-73AD-4823-8456-58819B9F8C91}"/>
              </a:ext>
            </a:extLst>
          </p:cNvPr>
          <p:cNvSpPr>
            <a:spLocks noGrp="1"/>
          </p:cNvSpPr>
          <p:nvPr>
            <p:ph idx="1"/>
          </p:nvPr>
        </p:nvSpPr>
        <p:spPr>
          <a:xfrm>
            <a:off x="1177538" y="1544596"/>
            <a:ext cx="5297403" cy="3978874"/>
          </a:xfrm>
        </p:spPr>
        <p:txBody>
          <a:bodyPr>
            <a:noAutofit/>
          </a:bodyPr>
          <a:lstStyle/>
          <a:p>
            <a:pPr algn="just"/>
            <a:r>
              <a:rPr lang="en-US" sz="2500" dirty="0"/>
              <a:t>Of course, the concept of diminishing marginal product implies that it's generally not worthwhile to keep shifting from capital to labor forever, since increasing the quantity of labor used will decrease the marginal product of labor, and decreasing the quantity of capital used will increase the marginal product of capital.</a:t>
            </a:r>
            <a:endParaRPr lang="es-MX" sz="2500" dirty="0"/>
          </a:p>
        </p:txBody>
      </p:sp>
      <p:pic>
        <p:nvPicPr>
          <p:cNvPr id="11266" name="Picture 2" descr="Resultado de imagen para marginal product of labor">
            <a:extLst>
              <a:ext uri="{FF2B5EF4-FFF2-40B4-BE49-F238E27FC236}">
                <a16:creationId xmlns:a16="http://schemas.microsoft.com/office/drawing/2014/main" id="{52EAF8DC-F17E-4B43-A23D-9FCAF1943A39}"/>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63158" y="1791729"/>
            <a:ext cx="4750794" cy="3471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373549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37FBB99-A85D-4B5C-A627-1AFF82809FCC}"/>
              </a:ext>
            </a:extLst>
          </p:cNvPr>
          <p:cNvSpPr>
            <a:spLocks noGrp="1"/>
          </p:cNvSpPr>
          <p:nvPr>
            <p:ph idx="1"/>
          </p:nvPr>
        </p:nvSpPr>
        <p:spPr>
          <a:xfrm>
            <a:off x="1177538" y="1977082"/>
            <a:ext cx="4407717" cy="3593591"/>
          </a:xfrm>
        </p:spPr>
        <p:txBody>
          <a:bodyPr>
            <a:normAutofit lnSpcReduction="10000"/>
          </a:bodyPr>
          <a:lstStyle/>
          <a:p>
            <a:pPr algn="just"/>
            <a:r>
              <a:rPr lang="en-US" sz="3000" dirty="0"/>
              <a:t>This phenomenon implies that shifting towards the input with more marginal product per dollar will eventually bring the inputs into cost-minimization balance.</a:t>
            </a:r>
            <a:endParaRPr lang="es-MX" sz="3000" dirty="0"/>
          </a:p>
        </p:txBody>
      </p:sp>
      <p:pic>
        <p:nvPicPr>
          <p:cNvPr id="12290" name="Picture 2" descr="Resultado de imagen para balance">
            <a:extLst>
              <a:ext uri="{FF2B5EF4-FFF2-40B4-BE49-F238E27FC236}">
                <a16:creationId xmlns:a16="http://schemas.microsoft.com/office/drawing/2014/main" id="{0D6A70A5-B427-4283-B88B-CADA0AC489D0}"/>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14499" y="1588230"/>
            <a:ext cx="4861740" cy="3120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44895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36615D9-3439-4DAA-A8A1-27057DFAB8AD}"/>
              </a:ext>
            </a:extLst>
          </p:cNvPr>
          <p:cNvSpPr>
            <a:spLocks noGrp="1"/>
          </p:cNvSpPr>
          <p:nvPr>
            <p:ph idx="1"/>
          </p:nvPr>
        </p:nvSpPr>
        <p:spPr>
          <a:xfrm>
            <a:off x="1016900" y="1902942"/>
            <a:ext cx="5470398" cy="3593591"/>
          </a:xfrm>
        </p:spPr>
        <p:txBody>
          <a:bodyPr/>
          <a:lstStyle/>
          <a:p>
            <a:pPr algn="just"/>
            <a:r>
              <a:rPr lang="es-MX" dirty="0"/>
              <a:t> </a:t>
            </a:r>
            <a:r>
              <a:rPr lang="en-US" sz="2500" dirty="0"/>
              <a:t>It's worth noting that an input doesn't have to have a higher marginal product in order to have a higher marginal product per dollar, and it may be the case that it could be worthwhile to shift to less productive inputs to production if those inputs are significantly cheaper.</a:t>
            </a:r>
            <a:endParaRPr lang="es-MX" sz="2500" dirty="0"/>
          </a:p>
        </p:txBody>
      </p:sp>
      <p:pic>
        <p:nvPicPr>
          <p:cNvPr id="13320" name="Picture 8" descr="Resultado de imagen para buenas ganancias">
            <a:extLst>
              <a:ext uri="{FF2B5EF4-FFF2-40B4-BE49-F238E27FC236}">
                <a16:creationId xmlns:a16="http://schemas.microsoft.com/office/drawing/2014/main" id="{F7ED3168-90B1-4A60-9D7C-7DBFA6E0C6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0479" y="847725"/>
            <a:ext cx="3228975" cy="2581275"/>
          </a:xfrm>
          <a:prstGeom prst="rect">
            <a:avLst/>
          </a:prstGeom>
          <a:noFill/>
          <a:extLst>
            <a:ext uri="{909E8E84-426E-40DD-AFC4-6F175D3DCCD1}">
              <a14:hiddenFill xmlns:a14="http://schemas.microsoft.com/office/drawing/2010/main">
                <a:solidFill>
                  <a:srgbClr val="FFFFFF"/>
                </a:solidFill>
              </a14:hiddenFill>
            </a:ext>
          </a:extLst>
        </p:spPr>
      </p:pic>
      <p:pic>
        <p:nvPicPr>
          <p:cNvPr id="13322" name="Picture 10" descr="Resultado de imagen para low cost">
            <a:extLst>
              <a:ext uri="{FF2B5EF4-FFF2-40B4-BE49-F238E27FC236}">
                <a16:creationId xmlns:a16="http://schemas.microsoft.com/office/drawing/2014/main" id="{64EDA5E6-B23E-4C14-898E-1B09F9070E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5734" y="3429000"/>
            <a:ext cx="2916587" cy="2916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4313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Distintivo">
  <a:themeElements>
    <a:clrScheme name="Distintivo">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Distintivo">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stintivo">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docProps/app.xml><?xml version="1.0" encoding="utf-8"?>
<Properties xmlns="http://schemas.openxmlformats.org/officeDocument/2006/extended-properties" xmlns:vt="http://schemas.openxmlformats.org/officeDocument/2006/docPropsVTypes">
  <TotalTime>0</TotalTime>
  <Words>1057</Words>
  <Application>Microsoft Office PowerPoint</Application>
  <PresentationFormat>Panorámica</PresentationFormat>
  <Paragraphs>82</Paragraphs>
  <Slides>37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37</vt:i4>
      </vt:variant>
    </vt:vector>
  </HeadingPairs>
  <TitlesOfParts>
    <vt:vector size="42" baseType="lpstr">
      <vt:lpstr>Agency FB</vt:lpstr>
      <vt:lpstr>Arial</vt:lpstr>
      <vt:lpstr>Gill Sans MT</vt:lpstr>
      <vt:lpstr>Impact</vt:lpstr>
      <vt:lpstr>Distintivo</vt:lpstr>
      <vt:lpstr>Presentación de PowerPoint</vt:lpstr>
      <vt:lpstr>Presentación de PowerPoint</vt:lpstr>
      <vt:lpstr>Deciding the cheapest production</vt:lpstr>
      <vt:lpstr>THE COST MINIMIZATION RULE</vt:lpstr>
      <vt:lpstr>Why this rule Works?</vt:lpstr>
      <vt:lpstr>Presentación de PowerPoint</vt:lpstr>
      <vt:lpstr>Presentación de PowerPoint</vt:lpstr>
      <vt:lpstr>Presentación de PowerPoint</vt:lpstr>
      <vt:lpstr>Presentación de PowerPoint</vt:lpstr>
      <vt:lpstr>MARKET DEMAND AND CONSUMER SURPLUS</vt:lpstr>
      <vt:lpstr>Consumer’s Surplus</vt:lpstr>
      <vt:lpstr>Demand</vt:lpstr>
      <vt:lpstr>Demand for a Discrete Good</vt:lpstr>
      <vt:lpstr>Other Interpretations of Consumer´s Surplus</vt:lpstr>
      <vt:lpstr>Constructing Utility from Demand</vt:lpstr>
      <vt:lpstr>Concepts of Consumer’s Surplus</vt:lpstr>
      <vt:lpstr>Approximating a continuous demand.</vt:lpstr>
      <vt:lpstr>Quasilinear Utility</vt:lpstr>
      <vt:lpstr>Change in Consumer’s Surplus</vt:lpstr>
      <vt:lpstr>Compensating and Equivalent Variation</vt:lpstr>
      <vt:lpstr>Quasilinear preferences.</vt:lpstr>
      <vt:lpstr>Producer’s Surplus</vt:lpstr>
      <vt:lpstr>Function of Consumer’s Surplus</vt:lpstr>
      <vt:lpstr>Price Ceiling</vt:lpstr>
      <vt:lpstr>Questions for review</vt:lpstr>
      <vt:lpstr>1; In victorian´s days how they defined utility?</vt:lpstr>
      <vt:lpstr>2; Now how is defined?</vt:lpstr>
      <vt:lpstr>3; “they are almost linear” these are the:</vt:lpstr>
      <vt:lpstr>4; What is utility for commuting</vt:lpstr>
      <vt:lpstr>6; Explain monotonic transformation</vt:lpstr>
      <vt:lpstr>7; give us an example of perfect complements</vt:lpstr>
      <vt:lpstr>8; what is ordinal utility</vt:lpstr>
      <vt:lpstr>9; Formula of MRS</vt:lpstr>
      <vt:lpstr>10; how we construct a utility function from indifference curve</vt:lpstr>
      <vt:lpstr>11; If we have more of one good or another this is:</vt:lpstr>
      <vt:lpstr>Presentación de PowerPoint</vt:lpstr>
      <vt:lpstr>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DELL</dc:creator>
  <cp:lastModifiedBy>DELL</cp:lastModifiedBy>
  <cp:revision>1</cp:revision>
  <dcterms:created xsi:type="dcterms:W3CDTF">2018-09-29T01:41:08Z</dcterms:created>
  <dcterms:modified xsi:type="dcterms:W3CDTF">2018-09-29T01:41:33Z</dcterms:modified>
</cp:coreProperties>
</file>