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diagrams/data2.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8"/>
  </p:notesMasterIdLst>
  <p:sldIdLst>
    <p:sldId id="273" r:id="rId2"/>
    <p:sldId id="274" r:id="rId3"/>
    <p:sldId id="275" r:id="rId4"/>
    <p:sldId id="276" r:id="rId5"/>
    <p:sldId id="288" r:id="rId6"/>
    <p:sldId id="277" r:id="rId7"/>
    <p:sldId id="320" r:id="rId8"/>
    <p:sldId id="321" r:id="rId9"/>
    <p:sldId id="322" r:id="rId10"/>
    <p:sldId id="323" r:id="rId11"/>
    <p:sldId id="324" r:id="rId12"/>
    <p:sldId id="325" r:id="rId13"/>
    <p:sldId id="326" r:id="rId14"/>
    <p:sldId id="327" r:id="rId15"/>
    <p:sldId id="328" r:id="rId16"/>
    <p:sldId id="329" r:id="rId17"/>
    <p:sldId id="330" r:id="rId18"/>
    <p:sldId id="331" r:id="rId19"/>
    <p:sldId id="290" r:id="rId20"/>
    <p:sldId id="287" r:id="rId21"/>
    <p:sldId id="278" r:id="rId22"/>
    <p:sldId id="279" r:id="rId23"/>
    <p:sldId id="280" r:id="rId24"/>
    <p:sldId id="291" r:id="rId25"/>
    <p:sldId id="281" r:id="rId26"/>
    <p:sldId id="282" r:id="rId27"/>
    <p:sldId id="283" r:id="rId28"/>
    <p:sldId id="284" r:id="rId29"/>
    <p:sldId id="285" r:id="rId30"/>
    <p:sldId id="286" r:id="rId31"/>
    <p:sldId id="257" r:id="rId32"/>
    <p:sldId id="271" r:id="rId33"/>
    <p:sldId id="258" r:id="rId34"/>
    <p:sldId id="259" r:id="rId35"/>
    <p:sldId id="260" r:id="rId36"/>
    <p:sldId id="261"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_rels/data2.xml.rels><?xml version="1.0" encoding="UTF-8" standalone="yes"?>
<Relationships xmlns="http://schemas.openxmlformats.org/package/2006/relationships"><Relationship Id="rId3" Type="http://schemas.openxmlformats.org/officeDocument/2006/relationships/image" Target="../media/image600.png"/><Relationship Id="rId2" Type="http://schemas.openxmlformats.org/officeDocument/2006/relationships/image" Target="../media/image510.png"/><Relationship Id="rId1" Type="http://schemas.openxmlformats.org/officeDocument/2006/relationships/image" Target="../media/image410.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1552FD-6F34-40CF-AE09-A89E25978E5B}" type="doc">
      <dgm:prSet loTypeId="urn:microsoft.com/office/officeart/2005/8/layout/vList6" loCatId="list" qsTypeId="urn:microsoft.com/office/officeart/2005/8/quickstyle/simple2" qsCatId="simple" csTypeId="urn:microsoft.com/office/officeart/2005/8/colors/colorful5" csCatId="colorful" phldr="1"/>
      <dgm:spPr/>
      <dgm:t>
        <a:bodyPr/>
        <a:lstStyle/>
        <a:p>
          <a:endParaRPr lang="es-MX"/>
        </a:p>
      </dgm:t>
    </dgm:pt>
    <dgm:pt modelId="{5670B075-4047-4B5E-8496-1BD321A7AD24}">
      <dgm:prSet phldrT="[Texto]"/>
      <dgm:spPr/>
      <dgm:t>
        <a:bodyPr/>
        <a:lstStyle/>
        <a:p>
          <a:r>
            <a:rPr lang="es-MX" dirty="0" err="1"/>
            <a:t>Utility</a:t>
          </a:r>
          <a:r>
            <a:rPr lang="es-MX" dirty="0"/>
            <a:t> </a:t>
          </a:r>
          <a:r>
            <a:rPr lang="es-MX" dirty="0" err="1"/>
            <a:t>function</a:t>
          </a:r>
          <a:endParaRPr lang="es-MX" dirty="0"/>
        </a:p>
      </dgm:t>
    </dgm:pt>
    <dgm:pt modelId="{B297106F-7D1D-4B7D-8C02-D2FB6A57FF6E}" type="parTrans" cxnId="{E1269A5B-EE50-42D5-B56C-B66804694B8D}">
      <dgm:prSet/>
      <dgm:spPr/>
      <dgm:t>
        <a:bodyPr/>
        <a:lstStyle/>
        <a:p>
          <a:endParaRPr lang="es-MX"/>
        </a:p>
      </dgm:t>
    </dgm:pt>
    <dgm:pt modelId="{86E9550C-EFE3-41D6-AEB9-994864846A37}" type="sibTrans" cxnId="{E1269A5B-EE50-42D5-B56C-B66804694B8D}">
      <dgm:prSet/>
      <dgm:spPr/>
      <dgm:t>
        <a:bodyPr/>
        <a:lstStyle/>
        <a:p>
          <a:endParaRPr lang="es-MX"/>
        </a:p>
      </dgm:t>
    </dgm:pt>
    <dgm:pt modelId="{2F585850-C862-4609-A14D-391A6DCCAD14}">
      <dgm:prSet phldrT="[Texto]"/>
      <dgm:spPr/>
      <dgm:t>
        <a:bodyPr/>
        <a:lstStyle/>
        <a:p>
          <a:endParaRPr lang="es-MX" sz="900" dirty="0"/>
        </a:p>
      </dgm:t>
    </dgm:pt>
    <dgm:pt modelId="{EA239689-610A-4190-9C04-7E764DC546A4}" type="parTrans" cxnId="{1903A68D-B898-48A3-ACDF-A37E8BDD0146}">
      <dgm:prSet/>
      <dgm:spPr/>
      <dgm:t>
        <a:bodyPr/>
        <a:lstStyle/>
        <a:p>
          <a:endParaRPr lang="es-MX"/>
        </a:p>
      </dgm:t>
    </dgm:pt>
    <dgm:pt modelId="{1CA6A755-CA2C-4F7A-B6AF-136D1ED8EDA0}" type="sibTrans" cxnId="{1903A68D-B898-48A3-ACDF-A37E8BDD0146}">
      <dgm:prSet/>
      <dgm:spPr/>
      <dgm:t>
        <a:bodyPr/>
        <a:lstStyle/>
        <a:p>
          <a:endParaRPr lang="es-MX"/>
        </a:p>
      </dgm:t>
    </dgm:pt>
    <mc:AlternateContent xmlns:mc="http://schemas.openxmlformats.org/markup-compatibility/2006" xmlns:a14="http://schemas.microsoft.com/office/drawing/2010/main">
      <mc:Choice Requires="a14">
        <dgm:pt modelId="{B934569E-B8FC-4298-8065-F5CFFB06B521}">
          <dgm:prSet phldrT="[Texto]" custT="1"/>
          <dgm:spPr/>
          <dgm:t>
            <a:bodyPr/>
            <a:lstStyle/>
            <a:p>
              <a:pPr/>
              <a14:m>
                <m:oMathPara xmlns:m="http://schemas.openxmlformats.org/officeDocument/2006/math">
                  <m:oMathParaPr>
                    <m:jc m:val="centerGroup"/>
                  </m:oMathParaPr>
                  <m:oMath xmlns:m="http://schemas.openxmlformats.org/officeDocument/2006/math">
                    <m:r>
                      <a:rPr lang="es-MX" sz="1600" b="0" i="1" smtClean="0">
                        <a:latin typeface="Cambria Math" panose="02040503050406030204" pitchFamily="18" charset="0"/>
                      </a:rPr>
                      <m:t>(</m:t>
                    </m:r>
                    <m:sSub>
                      <m:sSubPr>
                        <m:ctrlPr>
                          <a:rPr lang="es-MX" sz="1600" i="1" smtClean="0">
                            <a:latin typeface="Cambria Math" panose="02040503050406030204" pitchFamily="18" charset="0"/>
                          </a:rPr>
                        </m:ctrlPr>
                      </m:sSubPr>
                      <m:e>
                        <m:r>
                          <a:rPr lang="es-MX" sz="1600" b="0" i="1" smtClean="0">
                            <a:latin typeface="Cambria Math" panose="02040503050406030204" pitchFamily="18" charset="0"/>
                          </a:rPr>
                          <m:t>𝑥</m:t>
                        </m:r>
                      </m:e>
                      <m:sub>
                        <m:r>
                          <a:rPr lang="es-MX" sz="1600" b="0" i="1" smtClean="0">
                            <a:latin typeface="Cambria Math" panose="02040503050406030204" pitchFamily="18" charset="0"/>
                          </a:rPr>
                          <m:t>1</m:t>
                        </m:r>
                      </m:sub>
                    </m:sSub>
                    <m:r>
                      <a:rPr lang="es-MX" sz="1600" b="0" i="1" smtClean="0">
                        <a:latin typeface="Cambria Math" panose="02040503050406030204" pitchFamily="18" charset="0"/>
                      </a:rPr>
                      <m:t>,</m:t>
                    </m:r>
                    <m:sSub>
                      <m:sSubPr>
                        <m:ctrlPr>
                          <a:rPr lang="es-MX" sz="1600" b="0" i="1" smtClean="0">
                            <a:latin typeface="Cambria Math" panose="02040503050406030204" pitchFamily="18" charset="0"/>
                          </a:rPr>
                        </m:ctrlPr>
                      </m:sSubPr>
                      <m:e>
                        <m:r>
                          <a:rPr lang="es-MX" sz="1600" b="0" i="1" smtClean="0">
                            <a:latin typeface="Cambria Math" panose="02040503050406030204" pitchFamily="18" charset="0"/>
                          </a:rPr>
                          <m:t>𝑥</m:t>
                        </m:r>
                      </m:e>
                      <m:sub>
                        <m:r>
                          <a:rPr lang="es-MX" sz="1600" b="0" i="1" smtClean="0">
                            <a:latin typeface="Cambria Math" panose="02040503050406030204" pitchFamily="18" charset="0"/>
                          </a:rPr>
                          <m:t>2</m:t>
                        </m:r>
                      </m:sub>
                    </m:sSub>
                    <m:r>
                      <a:rPr lang="es-MX" sz="1600" b="0" i="1" smtClean="0">
                        <a:latin typeface="Cambria Math" panose="02040503050406030204" pitchFamily="18" charset="0"/>
                      </a:rPr>
                      <m:t>)</m:t>
                    </m:r>
                    <m:r>
                      <a:rPr lang="es-MX" sz="1600" b="0" i="1" smtClean="0">
                        <a:latin typeface="Cambria Math" panose="02040503050406030204" pitchFamily="18" charset="0"/>
                        <a:ea typeface="Cambria Math" panose="02040503050406030204" pitchFamily="18" charset="0"/>
                      </a:rPr>
                      <m:t>&gt;(</m:t>
                    </m:r>
                    <m:sSub>
                      <m:sSubPr>
                        <m:ctrlPr>
                          <a:rPr lang="es-MX" sz="1600" b="0" i="1" smtClean="0">
                            <a:latin typeface="Cambria Math" panose="02040503050406030204" pitchFamily="18" charset="0"/>
                            <a:ea typeface="Cambria Math" panose="02040503050406030204" pitchFamily="18" charset="0"/>
                          </a:rPr>
                        </m:ctrlPr>
                      </m:sSubPr>
                      <m:e>
                        <m:r>
                          <a:rPr lang="es-MX" sz="1600" b="0" i="1" smtClean="0">
                            <a:latin typeface="Cambria Math" panose="02040503050406030204" pitchFamily="18" charset="0"/>
                            <a:ea typeface="Cambria Math" panose="02040503050406030204" pitchFamily="18" charset="0"/>
                          </a:rPr>
                          <m:t>𝑦</m:t>
                        </m:r>
                      </m:e>
                      <m:sub>
                        <m:r>
                          <a:rPr lang="es-MX" sz="1600" b="0" i="1" smtClean="0">
                            <a:latin typeface="Cambria Math" panose="02040503050406030204" pitchFamily="18" charset="0"/>
                            <a:ea typeface="Cambria Math" panose="02040503050406030204" pitchFamily="18" charset="0"/>
                          </a:rPr>
                          <m:t>1</m:t>
                        </m:r>
                      </m:sub>
                    </m:sSub>
                    <m:r>
                      <a:rPr lang="es-MX" sz="1600" b="0" i="1" smtClean="0">
                        <a:latin typeface="Cambria Math" panose="02040503050406030204" pitchFamily="18" charset="0"/>
                        <a:ea typeface="Cambria Math" panose="02040503050406030204" pitchFamily="18" charset="0"/>
                      </a:rPr>
                      <m:t>,</m:t>
                    </m:r>
                    <m:sSub>
                      <m:sSubPr>
                        <m:ctrlPr>
                          <a:rPr lang="es-MX" sz="1600" b="0" i="1" smtClean="0">
                            <a:latin typeface="Cambria Math" panose="02040503050406030204" pitchFamily="18" charset="0"/>
                            <a:ea typeface="Cambria Math" panose="02040503050406030204" pitchFamily="18" charset="0"/>
                          </a:rPr>
                        </m:ctrlPr>
                      </m:sSubPr>
                      <m:e>
                        <m:r>
                          <a:rPr lang="es-MX" sz="1600" b="0" i="1" smtClean="0">
                            <a:latin typeface="Cambria Math" panose="02040503050406030204" pitchFamily="18" charset="0"/>
                            <a:ea typeface="Cambria Math" panose="02040503050406030204" pitchFamily="18" charset="0"/>
                          </a:rPr>
                          <m:t>𝑦</m:t>
                        </m:r>
                      </m:e>
                      <m:sub>
                        <m:r>
                          <a:rPr lang="es-MX" sz="1600" b="0" i="1" smtClean="0">
                            <a:latin typeface="Cambria Math" panose="02040503050406030204" pitchFamily="18" charset="0"/>
                            <a:ea typeface="Cambria Math" panose="02040503050406030204" pitchFamily="18" charset="0"/>
                          </a:rPr>
                          <m:t>2</m:t>
                        </m:r>
                      </m:sub>
                    </m:sSub>
                    <m:r>
                      <a:rPr lang="es-MX" sz="1600" b="0" i="1" smtClean="0">
                        <a:latin typeface="Cambria Math" panose="02040503050406030204" pitchFamily="18" charset="0"/>
                        <a:ea typeface="Cambria Math" panose="02040503050406030204" pitchFamily="18" charset="0"/>
                      </a:rPr>
                      <m:t>)↔</m:t>
                    </m:r>
                    <m:r>
                      <a:rPr lang="es-MX" sz="1600" b="0" i="1" smtClean="0">
                        <a:latin typeface="Cambria Math" panose="02040503050406030204" pitchFamily="18" charset="0"/>
                        <a:ea typeface="Cambria Math" panose="02040503050406030204" pitchFamily="18" charset="0"/>
                      </a:rPr>
                      <m:t>𝑈</m:t>
                    </m:r>
                    <m:sSub>
                      <m:sSubPr>
                        <m:ctrlPr>
                          <a:rPr lang="es-MX" sz="1600" i="1" smtClean="0">
                            <a:latin typeface="Cambria Math" panose="02040503050406030204" pitchFamily="18" charset="0"/>
                          </a:rPr>
                        </m:ctrlPr>
                      </m:sSubPr>
                      <m:e>
                        <m:r>
                          <a:rPr lang="es-MX" sz="1600" b="0" i="1" smtClean="0">
                            <a:latin typeface="Cambria Math" panose="02040503050406030204" pitchFamily="18" charset="0"/>
                          </a:rPr>
                          <m:t>(</m:t>
                        </m:r>
                        <m:r>
                          <a:rPr lang="es-MX" sz="1600" b="0" i="1" smtClean="0">
                            <a:latin typeface="Cambria Math" panose="02040503050406030204" pitchFamily="18" charset="0"/>
                          </a:rPr>
                          <m:t>𝑥</m:t>
                        </m:r>
                      </m:e>
                      <m:sub>
                        <m:r>
                          <a:rPr lang="es-MX" sz="1600" b="0" i="1" smtClean="0">
                            <a:latin typeface="Cambria Math" panose="02040503050406030204" pitchFamily="18" charset="0"/>
                          </a:rPr>
                          <m:t>1</m:t>
                        </m:r>
                      </m:sub>
                    </m:sSub>
                    <m:r>
                      <a:rPr lang="es-MX" sz="1600" b="0" i="1" smtClean="0">
                        <a:latin typeface="Cambria Math" panose="02040503050406030204" pitchFamily="18" charset="0"/>
                      </a:rPr>
                      <m:t>,</m:t>
                    </m:r>
                    <m:sSub>
                      <m:sSubPr>
                        <m:ctrlPr>
                          <a:rPr lang="es-MX" sz="1600" b="0" i="1" smtClean="0">
                            <a:latin typeface="Cambria Math" panose="02040503050406030204" pitchFamily="18" charset="0"/>
                          </a:rPr>
                        </m:ctrlPr>
                      </m:sSubPr>
                      <m:e>
                        <m:r>
                          <a:rPr lang="es-MX" sz="1600" b="0" i="1" smtClean="0">
                            <a:latin typeface="Cambria Math" panose="02040503050406030204" pitchFamily="18" charset="0"/>
                          </a:rPr>
                          <m:t>𝑥</m:t>
                        </m:r>
                      </m:e>
                      <m:sub>
                        <m:r>
                          <a:rPr lang="es-MX" sz="1600" b="0" i="1" smtClean="0">
                            <a:latin typeface="Cambria Math" panose="02040503050406030204" pitchFamily="18" charset="0"/>
                          </a:rPr>
                          <m:t>2</m:t>
                        </m:r>
                      </m:sub>
                    </m:sSub>
                    <m:r>
                      <a:rPr lang="es-MX" sz="1600" b="0" i="1" smtClean="0">
                        <a:latin typeface="Cambria Math" panose="02040503050406030204" pitchFamily="18" charset="0"/>
                      </a:rPr>
                      <m:t>)</m:t>
                    </m:r>
                    <m:r>
                      <a:rPr lang="es-MX" sz="1600" b="0" i="1" smtClean="0">
                        <a:latin typeface="Cambria Math" panose="02040503050406030204" pitchFamily="18" charset="0"/>
                        <a:ea typeface="Cambria Math" panose="02040503050406030204" pitchFamily="18" charset="0"/>
                      </a:rPr>
                      <m:t>&gt;</m:t>
                    </m:r>
                    <m:r>
                      <a:rPr lang="es-MX" sz="1600" b="0" i="1" smtClean="0">
                        <a:latin typeface="Cambria Math" panose="02040503050406030204" pitchFamily="18" charset="0"/>
                        <a:ea typeface="Cambria Math" panose="02040503050406030204" pitchFamily="18" charset="0"/>
                      </a:rPr>
                      <m:t>𝑈</m:t>
                    </m:r>
                    <m:r>
                      <a:rPr lang="es-MX" sz="1600" b="0" i="1" smtClean="0">
                        <a:latin typeface="Cambria Math" panose="02040503050406030204" pitchFamily="18" charset="0"/>
                        <a:ea typeface="Cambria Math" panose="02040503050406030204" pitchFamily="18" charset="0"/>
                      </a:rPr>
                      <m:t>(</m:t>
                    </m:r>
                    <m:sSub>
                      <m:sSubPr>
                        <m:ctrlPr>
                          <a:rPr lang="es-MX" sz="1600" b="0" i="1" smtClean="0">
                            <a:latin typeface="Cambria Math" panose="02040503050406030204" pitchFamily="18" charset="0"/>
                            <a:ea typeface="Cambria Math" panose="02040503050406030204" pitchFamily="18" charset="0"/>
                          </a:rPr>
                        </m:ctrlPr>
                      </m:sSubPr>
                      <m:e>
                        <m:r>
                          <a:rPr lang="es-MX" sz="1600" b="0" i="1" smtClean="0">
                            <a:latin typeface="Cambria Math" panose="02040503050406030204" pitchFamily="18" charset="0"/>
                            <a:ea typeface="Cambria Math" panose="02040503050406030204" pitchFamily="18" charset="0"/>
                          </a:rPr>
                          <m:t>𝑦</m:t>
                        </m:r>
                      </m:e>
                      <m:sub>
                        <m:r>
                          <a:rPr lang="es-MX" sz="1600" b="0" i="1" smtClean="0">
                            <a:latin typeface="Cambria Math" panose="02040503050406030204" pitchFamily="18" charset="0"/>
                            <a:ea typeface="Cambria Math" panose="02040503050406030204" pitchFamily="18" charset="0"/>
                          </a:rPr>
                          <m:t>1</m:t>
                        </m:r>
                      </m:sub>
                    </m:sSub>
                    <m:r>
                      <a:rPr lang="es-MX" sz="1600" b="0" i="1" smtClean="0">
                        <a:latin typeface="Cambria Math" panose="02040503050406030204" pitchFamily="18" charset="0"/>
                        <a:ea typeface="Cambria Math" panose="02040503050406030204" pitchFamily="18" charset="0"/>
                      </a:rPr>
                      <m:t>,</m:t>
                    </m:r>
                    <m:sSub>
                      <m:sSubPr>
                        <m:ctrlPr>
                          <a:rPr lang="es-MX" sz="1600" b="0" i="1" smtClean="0">
                            <a:latin typeface="Cambria Math" panose="02040503050406030204" pitchFamily="18" charset="0"/>
                            <a:ea typeface="Cambria Math" panose="02040503050406030204" pitchFamily="18" charset="0"/>
                          </a:rPr>
                        </m:ctrlPr>
                      </m:sSubPr>
                      <m:e>
                        <m:r>
                          <a:rPr lang="es-MX" sz="1600" b="0" i="1" smtClean="0">
                            <a:latin typeface="Cambria Math" panose="02040503050406030204" pitchFamily="18" charset="0"/>
                            <a:ea typeface="Cambria Math" panose="02040503050406030204" pitchFamily="18" charset="0"/>
                          </a:rPr>
                          <m:t>𝑦</m:t>
                        </m:r>
                      </m:e>
                      <m:sub>
                        <m:r>
                          <a:rPr lang="es-MX" sz="1600" b="0" i="1" smtClean="0">
                            <a:latin typeface="Cambria Math" panose="02040503050406030204" pitchFamily="18" charset="0"/>
                            <a:ea typeface="Cambria Math" panose="02040503050406030204" pitchFamily="18" charset="0"/>
                          </a:rPr>
                          <m:t>2</m:t>
                        </m:r>
                      </m:sub>
                    </m:sSub>
                    <m:r>
                      <a:rPr lang="es-MX" sz="1600" b="0" i="1" smtClean="0">
                        <a:latin typeface="Cambria Math" panose="02040503050406030204" pitchFamily="18" charset="0"/>
                        <a:ea typeface="Cambria Math" panose="02040503050406030204" pitchFamily="18" charset="0"/>
                      </a:rPr>
                      <m:t>)</m:t>
                    </m:r>
                  </m:oMath>
                </m:oMathPara>
              </a14:m>
              <a:endParaRPr lang="es-MX" sz="1600" dirty="0"/>
            </a:p>
          </dgm:t>
        </dgm:pt>
      </mc:Choice>
      <mc:Fallback xmlns="">
        <dgm:pt modelId="{B934569E-B8FC-4298-8065-F5CFFB06B521}">
          <dgm:prSet phldrT="[Texto]" custT="1"/>
          <dgm:spPr/>
          <dgm:t>
            <a:bodyPr/>
            <a:lstStyle/>
            <a:p>
              <a:r>
                <a:rPr lang="es-MX" sz="1600" b="0" i="0" smtClean="0">
                  <a:latin typeface="Cambria Math" panose="02040503050406030204" pitchFamily="18" charset="0"/>
                </a:rPr>
                <a:t>(𝑥_1,𝑥_2)</a:t>
              </a:r>
              <a:r>
                <a:rPr lang="es-MX" sz="1600" b="0" i="0" smtClean="0">
                  <a:latin typeface="Cambria Math" panose="02040503050406030204" pitchFamily="18" charset="0"/>
                  <a:ea typeface="Cambria Math" panose="02040503050406030204" pitchFamily="18" charset="0"/>
                </a:rPr>
                <a:t>&gt;(𝑦_1,𝑦_2)↔𝑈</a:t>
              </a:r>
              <a:r>
                <a:rPr lang="es-MX" sz="1600" i="0" smtClean="0">
                  <a:latin typeface="Cambria Math" panose="02040503050406030204" pitchFamily="18" charset="0"/>
                </a:rPr>
                <a:t>〖</a:t>
              </a:r>
              <a:r>
                <a:rPr lang="es-MX" sz="1600" b="0" i="0" smtClean="0">
                  <a:latin typeface="Cambria Math" panose="02040503050406030204" pitchFamily="18" charset="0"/>
                </a:rPr>
                <a:t>(</a:t>
              </a:r>
              <a:r>
                <a:rPr lang="es-MX" sz="1600" b="0" i="0" smtClean="0">
                  <a:latin typeface="Cambria Math" panose="02040503050406030204" pitchFamily="18" charset="0"/>
                </a:rPr>
                <a:t>𝑥</a:t>
              </a:r>
              <a:r>
                <a:rPr lang="es-MX" sz="1600" b="0" i="0" smtClean="0">
                  <a:latin typeface="Cambria Math" panose="02040503050406030204" pitchFamily="18" charset="0"/>
                </a:rPr>
                <a:t>〗_</a:t>
              </a:r>
              <a:r>
                <a:rPr lang="es-MX" sz="1600" b="0" i="0" smtClean="0">
                  <a:latin typeface="Cambria Math" panose="02040503050406030204" pitchFamily="18" charset="0"/>
                </a:rPr>
                <a:t>1,𝑥_2</a:t>
              </a:r>
              <a:r>
                <a:rPr lang="es-MX" sz="1600" b="0" i="0" smtClean="0">
                  <a:latin typeface="Cambria Math" panose="02040503050406030204" pitchFamily="18" charset="0"/>
                </a:rPr>
                <a:t>)</a:t>
              </a:r>
              <a:r>
                <a:rPr lang="es-MX" sz="1600" b="0" i="0" smtClean="0">
                  <a:latin typeface="Cambria Math" panose="02040503050406030204" pitchFamily="18" charset="0"/>
                  <a:ea typeface="Cambria Math" panose="02040503050406030204" pitchFamily="18" charset="0"/>
                </a:rPr>
                <a:t>&gt;𝑈(</a:t>
              </a:r>
              <a:r>
                <a:rPr lang="es-MX" sz="1600" b="0" i="0" smtClean="0">
                  <a:latin typeface="Cambria Math" panose="02040503050406030204" pitchFamily="18" charset="0"/>
                  <a:ea typeface="Cambria Math" panose="02040503050406030204" pitchFamily="18" charset="0"/>
                </a:rPr>
                <a:t>𝑦_1,𝑦</a:t>
              </a:r>
              <a:r>
                <a:rPr lang="es-MX" sz="1600" b="0" i="0" smtClean="0">
                  <a:latin typeface="Cambria Math" panose="02040503050406030204" pitchFamily="18" charset="0"/>
                  <a:ea typeface="Cambria Math" panose="02040503050406030204" pitchFamily="18" charset="0"/>
                </a:rPr>
                <a:t>_</a:t>
              </a:r>
              <a:r>
                <a:rPr lang="es-MX" sz="1600" b="0" i="0" smtClean="0">
                  <a:latin typeface="Cambria Math" panose="02040503050406030204" pitchFamily="18" charset="0"/>
                  <a:ea typeface="Cambria Math" panose="02040503050406030204" pitchFamily="18" charset="0"/>
                </a:rPr>
                <a:t>2)</a:t>
              </a:r>
              <a:endParaRPr lang="es-MX" sz="1600" dirty="0"/>
            </a:p>
          </dgm:t>
        </dgm:pt>
      </mc:Fallback>
    </mc:AlternateContent>
    <dgm:pt modelId="{992DA362-7A10-42DA-977A-0C707C78757C}" type="parTrans" cxnId="{BA335C8F-C303-4A8E-B323-50673BB5FFE2}">
      <dgm:prSet/>
      <dgm:spPr/>
      <dgm:t>
        <a:bodyPr/>
        <a:lstStyle/>
        <a:p>
          <a:endParaRPr lang="es-MX"/>
        </a:p>
      </dgm:t>
    </dgm:pt>
    <dgm:pt modelId="{EACCA49B-AED1-4773-B8A9-E978A2D6FBE2}" type="sibTrans" cxnId="{BA335C8F-C303-4A8E-B323-50673BB5FFE2}">
      <dgm:prSet/>
      <dgm:spPr/>
      <dgm:t>
        <a:bodyPr/>
        <a:lstStyle/>
        <a:p>
          <a:endParaRPr lang="es-MX"/>
        </a:p>
      </dgm:t>
    </dgm:pt>
    <dgm:pt modelId="{EF3298D0-CB22-4C75-A2DB-69E6C103E421}">
      <dgm:prSet phldrT="[Texto]"/>
      <dgm:spPr/>
      <dgm:t>
        <a:bodyPr/>
        <a:lstStyle/>
        <a:p>
          <a:r>
            <a:rPr lang="es-MX" dirty="0"/>
            <a:t>Ordinal </a:t>
          </a:r>
          <a:r>
            <a:rPr lang="es-MX" dirty="0" err="1"/>
            <a:t>Utility</a:t>
          </a:r>
          <a:endParaRPr lang="es-MX" dirty="0"/>
        </a:p>
      </dgm:t>
    </dgm:pt>
    <dgm:pt modelId="{E2B4CAD8-0467-47E6-A32C-56F55ED0B6B0}" type="parTrans" cxnId="{C4E24D4F-0C44-4060-9123-CD6AE2EF60B3}">
      <dgm:prSet/>
      <dgm:spPr/>
      <dgm:t>
        <a:bodyPr/>
        <a:lstStyle/>
        <a:p>
          <a:endParaRPr lang="es-MX"/>
        </a:p>
      </dgm:t>
    </dgm:pt>
    <dgm:pt modelId="{C1D67E70-AF0F-456A-AA68-68BCE541B6CB}" type="sibTrans" cxnId="{C4E24D4F-0C44-4060-9123-CD6AE2EF60B3}">
      <dgm:prSet/>
      <dgm:spPr/>
      <dgm:t>
        <a:bodyPr/>
        <a:lstStyle/>
        <a:p>
          <a:endParaRPr lang="es-MX"/>
        </a:p>
      </dgm:t>
    </dgm:pt>
    <mc:AlternateContent xmlns:mc="http://schemas.openxmlformats.org/markup-compatibility/2006" xmlns:a14="http://schemas.microsoft.com/office/drawing/2010/main">
      <mc:Choice Requires="a14">
        <dgm:pt modelId="{56BF860D-87C7-42E2-9576-6DB96240308F}">
          <dgm:prSet phldrT="[Texto]" custT="1"/>
          <dgm:spPr/>
          <dgm:t>
            <a:bodyPr/>
            <a:lstStyle/>
            <a:p>
              <a:pPr/>
              <a14:m>
                <m:oMathPara xmlns:m="http://schemas.openxmlformats.org/officeDocument/2006/math">
                  <m:oMathParaPr>
                    <m:jc m:val="centerGroup"/>
                  </m:oMathParaPr>
                  <m:oMath xmlns:m="http://schemas.openxmlformats.org/officeDocument/2006/math">
                    <m:r>
                      <a:rPr lang="es-MX" sz="1600" b="0" i="1" smtClean="0">
                        <a:latin typeface="Cambria Math" panose="02040503050406030204" pitchFamily="18" charset="0"/>
                        <a:ea typeface="Cambria Math" panose="02040503050406030204" pitchFamily="18" charset="0"/>
                      </a:rPr>
                      <m:t>𝑈</m:t>
                    </m:r>
                    <m:sSub>
                      <m:sSubPr>
                        <m:ctrlPr>
                          <a:rPr lang="es-MX" sz="1600" i="1" smtClean="0">
                            <a:latin typeface="Cambria Math" panose="02040503050406030204" pitchFamily="18" charset="0"/>
                          </a:rPr>
                        </m:ctrlPr>
                      </m:sSubPr>
                      <m:e>
                        <m:r>
                          <a:rPr lang="es-MX" sz="1600" b="0" i="1" smtClean="0">
                            <a:latin typeface="Cambria Math" panose="02040503050406030204" pitchFamily="18" charset="0"/>
                          </a:rPr>
                          <m:t>(</m:t>
                        </m:r>
                        <m:r>
                          <a:rPr lang="es-MX" sz="1600" b="0" i="1" smtClean="0">
                            <a:latin typeface="Cambria Math" panose="02040503050406030204" pitchFamily="18" charset="0"/>
                          </a:rPr>
                          <m:t>𝑥</m:t>
                        </m:r>
                      </m:e>
                      <m:sub>
                        <m:r>
                          <a:rPr lang="es-MX" sz="1600" b="0" i="1" smtClean="0">
                            <a:latin typeface="Cambria Math" panose="02040503050406030204" pitchFamily="18" charset="0"/>
                          </a:rPr>
                          <m:t>1</m:t>
                        </m:r>
                      </m:sub>
                    </m:sSub>
                    <m:r>
                      <a:rPr lang="es-MX" sz="1600" b="0" i="1" smtClean="0">
                        <a:latin typeface="Cambria Math" panose="02040503050406030204" pitchFamily="18" charset="0"/>
                      </a:rPr>
                      <m:t>,</m:t>
                    </m:r>
                    <m:sSub>
                      <m:sSubPr>
                        <m:ctrlPr>
                          <a:rPr lang="es-MX" sz="1600" b="0" i="1" smtClean="0">
                            <a:latin typeface="Cambria Math" panose="02040503050406030204" pitchFamily="18" charset="0"/>
                          </a:rPr>
                        </m:ctrlPr>
                      </m:sSubPr>
                      <m:e>
                        <m:r>
                          <a:rPr lang="es-MX" sz="1600" b="0" i="1" smtClean="0">
                            <a:latin typeface="Cambria Math" panose="02040503050406030204" pitchFamily="18" charset="0"/>
                          </a:rPr>
                          <m:t>𝑥</m:t>
                        </m:r>
                      </m:e>
                      <m:sub>
                        <m:r>
                          <a:rPr lang="es-MX" sz="1600" b="0" i="1" smtClean="0">
                            <a:latin typeface="Cambria Math" panose="02040503050406030204" pitchFamily="18" charset="0"/>
                          </a:rPr>
                          <m:t>2</m:t>
                        </m:r>
                      </m:sub>
                    </m:sSub>
                    <m:r>
                      <a:rPr lang="es-MX" sz="1600" b="0" i="1" smtClean="0">
                        <a:latin typeface="Cambria Math" panose="02040503050406030204" pitchFamily="18" charset="0"/>
                      </a:rPr>
                      <m:t>)</m:t>
                    </m:r>
                    <m:r>
                      <a:rPr lang="es-MX" sz="1600" b="0" i="1" smtClean="0">
                        <a:latin typeface="Cambria Math" panose="02040503050406030204" pitchFamily="18" charset="0"/>
                        <a:ea typeface="Cambria Math" panose="02040503050406030204" pitchFamily="18" charset="0"/>
                      </a:rPr>
                      <m:t>=3   </m:t>
                    </m:r>
                    <m:r>
                      <a:rPr lang="es-MX" sz="1600" b="0" i="1" smtClean="0">
                        <a:latin typeface="Cambria Math" panose="02040503050406030204" pitchFamily="18" charset="0"/>
                        <a:ea typeface="Cambria Math" panose="02040503050406030204" pitchFamily="18" charset="0"/>
                      </a:rPr>
                      <m:t>𝑈</m:t>
                    </m:r>
                    <m:d>
                      <m:dPr>
                        <m:ctrlPr>
                          <a:rPr lang="es-MX" sz="1600" b="0" i="1" smtClean="0">
                            <a:latin typeface="Cambria Math" panose="02040503050406030204" pitchFamily="18" charset="0"/>
                            <a:ea typeface="Cambria Math" panose="02040503050406030204" pitchFamily="18" charset="0"/>
                          </a:rPr>
                        </m:ctrlPr>
                      </m:dPr>
                      <m:e>
                        <m:sSub>
                          <m:sSubPr>
                            <m:ctrlPr>
                              <a:rPr lang="es-MX" sz="1600" b="0" i="1" smtClean="0">
                                <a:latin typeface="Cambria Math" panose="02040503050406030204" pitchFamily="18" charset="0"/>
                                <a:ea typeface="Cambria Math" panose="02040503050406030204" pitchFamily="18" charset="0"/>
                              </a:rPr>
                            </m:ctrlPr>
                          </m:sSubPr>
                          <m:e>
                            <m:r>
                              <a:rPr lang="es-MX" sz="1600" b="0" i="1" smtClean="0">
                                <a:latin typeface="Cambria Math" panose="02040503050406030204" pitchFamily="18" charset="0"/>
                                <a:ea typeface="Cambria Math" panose="02040503050406030204" pitchFamily="18" charset="0"/>
                              </a:rPr>
                              <m:t>𝑦</m:t>
                            </m:r>
                          </m:e>
                          <m:sub>
                            <m:r>
                              <a:rPr lang="es-MX" sz="1600" b="0" i="1" smtClean="0">
                                <a:latin typeface="Cambria Math" panose="02040503050406030204" pitchFamily="18" charset="0"/>
                                <a:ea typeface="Cambria Math" panose="02040503050406030204" pitchFamily="18" charset="0"/>
                              </a:rPr>
                              <m:t>1</m:t>
                            </m:r>
                          </m:sub>
                        </m:sSub>
                        <m:r>
                          <a:rPr lang="es-MX" sz="1600" b="0" i="1" smtClean="0">
                            <a:latin typeface="Cambria Math" panose="02040503050406030204" pitchFamily="18" charset="0"/>
                            <a:ea typeface="Cambria Math" panose="02040503050406030204" pitchFamily="18" charset="0"/>
                          </a:rPr>
                          <m:t>,</m:t>
                        </m:r>
                        <m:sSub>
                          <m:sSubPr>
                            <m:ctrlPr>
                              <a:rPr lang="es-MX" sz="1600" b="0" i="1" smtClean="0">
                                <a:latin typeface="Cambria Math" panose="02040503050406030204" pitchFamily="18" charset="0"/>
                                <a:ea typeface="Cambria Math" panose="02040503050406030204" pitchFamily="18" charset="0"/>
                              </a:rPr>
                            </m:ctrlPr>
                          </m:sSubPr>
                          <m:e>
                            <m:r>
                              <a:rPr lang="es-MX" sz="1600" b="0" i="1" smtClean="0">
                                <a:latin typeface="Cambria Math" panose="02040503050406030204" pitchFamily="18" charset="0"/>
                                <a:ea typeface="Cambria Math" panose="02040503050406030204" pitchFamily="18" charset="0"/>
                              </a:rPr>
                              <m:t>𝑦</m:t>
                            </m:r>
                          </m:e>
                          <m:sub>
                            <m:r>
                              <a:rPr lang="es-MX" sz="1600" b="0" i="1" smtClean="0">
                                <a:latin typeface="Cambria Math" panose="02040503050406030204" pitchFamily="18" charset="0"/>
                                <a:ea typeface="Cambria Math" panose="02040503050406030204" pitchFamily="18" charset="0"/>
                              </a:rPr>
                              <m:t>2</m:t>
                            </m:r>
                          </m:sub>
                        </m:sSub>
                      </m:e>
                    </m:d>
                    <m:r>
                      <a:rPr lang="es-MX" sz="1600" b="0" i="1" smtClean="0">
                        <a:latin typeface="Cambria Math" panose="02040503050406030204" pitchFamily="18" charset="0"/>
                        <a:ea typeface="Cambria Math" panose="02040503050406030204" pitchFamily="18" charset="0"/>
                      </a:rPr>
                      <m:t>=3</m:t>
                    </m:r>
                  </m:oMath>
                </m:oMathPara>
              </a14:m>
              <a:endParaRPr lang="es-MX" sz="1600" dirty="0"/>
            </a:p>
          </dgm:t>
        </dgm:pt>
      </mc:Choice>
      <mc:Fallback xmlns="">
        <dgm:pt modelId="{56BF860D-87C7-42E2-9576-6DB96240308F}">
          <dgm:prSet phldrT="[Texto]" custT="1"/>
          <dgm:spPr/>
          <dgm:t>
            <a:bodyPr/>
            <a:lstStyle/>
            <a:p>
              <a:r>
                <a:rPr lang="es-MX" sz="1600" b="0" i="0" smtClean="0">
                  <a:latin typeface="Cambria Math" panose="02040503050406030204" pitchFamily="18" charset="0"/>
                  <a:ea typeface="Cambria Math" panose="02040503050406030204" pitchFamily="18" charset="0"/>
                </a:rPr>
                <a:t>𝑈</a:t>
              </a:r>
              <a:r>
                <a:rPr lang="es-MX" sz="1600" i="0" smtClean="0">
                  <a:latin typeface="Cambria Math" panose="02040503050406030204" pitchFamily="18" charset="0"/>
                </a:rPr>
                <a:t>〖</a:t>
              </a:r>
              <a:r>
                <a:rPr lang="es-MX" sz="1600" b="0" i="0" smtClean="0">
                  <a:latin typeface="Cambria Math" panose="02040503050406030204" pitchFamily="18" charset="0"/>
                </a:rPr>
                <a:t>(𝑥〗_1,𝑥_2)</a:t>
              </a:r>
              <a:r>
                <a:rPr lang="es-MX" sz="1600" b="0" i="0" smtClean="0">
                  <a:latin typeface="Cambria Math" panose="02040503050406030204" pitchFamily="18" charset="0"/>
                  <a:ea typeface="Cambria Math" panose="02040503050406030204" pitchFamily="18" charset="0"/>
                </a:rPr>
                <a:t>=</a:t>
              </a:r>
              <a:r>
                <a:rPr lang="es-MX" sz="1600" b="0" i="0" smtClean="0">
                  <a:latin typeface="Cambria Math" panose="02040503050406030204" pitchFamily="18" charset="0"/>
                  <a:ea typeface="Cambria Math" panose="02040503050406030204" pitchFamily="18" charset="0"/>
                </a:rPr>
                <a:t>3   </a:t>
              </a:r>
              <a:r>
                <a:rPr lang="es-MX" sz="1600" b="0" i="0" smtClean="0">
                  <a:latin typeface="Cambria Math" panose="02040503050406030204" pitchFamily="18" charset="0"/>
                  <a:ea typeface="Cambria Math" panose="02040503050406030204" pitchFamily="18" charset="0"/>
                </a:rPr>
                <a:t>𝑈(𝑦_1,𝑦_2 )</a:t>
              </a:r>
              <a:r>
                <a:rPr lang="es-MX" sz="1600" b="0" i="0" smtClean="0">
                  <a:latin typeface="Cambria Math" panose="02040503050406030204" pitchFamily="18" charset="0"/>
                  <a:ea typeface="Cambria Math" panose="02040503050406030204" pitchFamily="18" charset="0"/>
                </a:rPr>
                <a:t>=3</a:t>
              </a:r>
              <a:endParaRPr lang="es-MX" sz="1600" dirty="0"/>
            </a:p>
          </dgm:t>
        </dgm:pt>
      </mc:Fallback>
    </mc:AlternateContent>
    <dgm:pt modelId="{FB6F0E51-7D5C-4548-A228-47F694F8A9DD}" type="parTrans" cxnId="{24CBE8ED-0129-43F4-911C-5AE1AAF293E1}">
      <dgm:prSet/>
      <dgm:spPr/>
      <dgm:t>
        <a:bodyPr/>
        <a:lstStyle/>
        <a:p>
          <a:endParaRPr lang="es-MX"/>
        </a:p>
      </dgm:t>
    </dgm:pt>
    <dgm:pt modelId="{E7153854-2825-4A29-A447-BF1F800C7E95}" type="sibTrans" cxnId="{24CBE8ED-0129-43F4-911C-5AE1AAF293E1}">
      <dgm:prSet/>
      <dgm:spPr/>
      <dgm:t>
        <a:bodyPr/>
        <a:lstStyle/>
        <a:p>
          <a:endParaRPr lang="es-MX"/>
        </a:p>
      </dgm:t>
    </dgm:pt>
    <dgm:pt modelId="{41163E30-AA43-48F0-BD71-1C100CF80D80}">
      <dgm:prSet phldrT="[Texto]"/>
      <dgm:spPr/>
      <dgm:t>
        <a:bodyPr/>
        <a:lstStyle/>
        <a:p>
          <a:r>
            <a:rPr lang="es-MX" dirty="0" err="1"/>
            <a:t>Monotonic</a:t>
          </a:r>
          <a:r>
            <a:rPr lang="es-MX" dirty="0"/>
            <a:t> </a:t>
          </a:r>
          <a:r>
            <a:rPr lang="es-MX" dirty="0" err="1"/>
            <a:t>Transformation</a:t>
          </a:r>
          <a:endParaRPr lang="es-MX" dirty="0"/>
        </a:p>
      </dgm:t>
    </dgm:pt>
    <dgm:pt modelId="{61FE176B-57E8-47B5-9887-9B8B8CF2AC14}" type="parTrans" cxnId="{4E5A6259-D7B8-4C12-9A4B-10B43393D6A6}">
      <dgm:prSet/>
      <dgm:spPr/>
      <dgm:t>
        <a:bodyPr/>
        <a:lstStyle/>
        <a:p>
          <a:endParaRPr lang="es-MX"/>
        </a:p>
      </dgm:t>
    </dgm:pt>
    <dgm:pt modelId="{48005019-A1DF-41F0-B5AF-76E01E801B31}" type="sibTrans" cxnId="{4E5A6259-D7B8-4C12-9A4B-10B43393D6A6}">
      <dgm:prSet/>
      <dgm:spPr/>
      <dgm:t>
        <a:bodyPr/>
        <a:lstStyle/>
        <a:p>
          <a:endParaRPr lang="es-MX"/>
        </a:p>
      </dgm:t>
    </dgm:pt>
    <dgm:pt modelId="{1965B266-DC3F-49A1-B52E-176D8D2A957F}">
      <dgm:prSet phldrT="[Texto]"/>
      <dgm:spPr/>
      <dgm:t>
        <a:bodyPr/>
        <a:lstStyle/>
        <a:p>
          <a:endParaRPr lang="es-MX" sz="700" dirty="0"/>
        </a:p>
      </dgm:t>
    </dgm:pt>
    <dgm:pt modelId="{C18F4202-7D15-47A4-9981-D7EE61879895}" type="parTrans" cxnId="{B240BC27-63D1-4CBD-B330-51F9BEDEFF69}">
      <dgm:prSet/>
      <dgm:spPr/>
      <dgm:t>
        <a:bodyPr/>
        <a:lstStyle/>
        <a:p>
          <a:endParaRPr lang="es-MX"/>
        </a:p>
      </dgm:t>
    </dgm:pt>
    <dgm:pt modelId="{7AC46B09-09B5-4F23-B2C4-D7C28427896E}" type="sibTrans" cxnId="{B240BC27-63D1-4CBD-B330-51F9BEDEFF69}">
      <dgm:prSet/>
      <dgm:spPr/>
      <dgm:t>
        <a:bodyPr/>
        <a:lstStyle/>
        <a:p>
          <a:endParaRPr lang="es-MX"/>
        </a:p>
      </dgm:t>
    </dgm:pt>
    <mc:AlternateContent xmlns:mc="http://schemas.openxmlformats.org/markup-compatibility/2006" xmlns:a14="http://schemas.microsoft.com/office/drawing/2010/main">
      <mc:Choice Requires="a14">
        <dgm:pt modelId="{ADBF1EA9-4BC4-4DB1-AF43-2A7C6510512C}">
          <dgm:prSet phldrT="[Texto]" custT="1"/>
          <dgm:spPr/>
          <dgm:t>
            <a:bodyPr/>
            <a:lstStyle/>
            <a:p>
              <a:pPr/>
              <a14:m>
                <m:oMathPara xmlns:m="http://schemas.openxmlformats.org/officeDocument/2006/math">
                  <m:oMathParaPr>
                    <m:jc m:val="centerGroup"/>
                  </m:oMathParaPr>
                  <m:oMath xmlns:m="http://schemas.openxmlformats.org/officeDocument/2006/math">
                    <m:r>
                      <a:rPr lang="es-MX" sz="1600" b="0" i="1" smtClean="0">
                        <a:latin typeface="Cambria Math" panose="02040503050406030204" pitchFamily="18" charset="0"/>
                      </a:rPr>
                      <m:t>𝑈</m:t>
                    </m:r>
                    <m:r>
                      <a:rPr lang="es-MX" sz="1600" b="0" i="1" smtClean="0">
                        <a:latin typeface="Cambria Math" panose="02040503050406030204" pitchFamily="18" charset="0"/>
                      </a:rPr>
                      <m:t> →</m:t>
                    </m:r>
                    <m:r>
                      <a:rPr lang="es-MX" sz="1600" b="0" i="1" smtClean="0">
                        <a:latin typeface="Cambria Math" panose="02040503050406030204" pitchFamily="18" charset="0"/>
                        <a:ea typeface="Cambria Math" panose="02040503050406030204" pitchFamily="18" charset="0"/>
                      </a:rPr>
                      <m:t>𝑓</m:t>
                    </m:r>
                    <m:d>
                      <m:dPr>
                        <m:ctrlPr>
                          <a:rPr lang="es-MX" sz="1600" b="0" i="1" smtClean="0">
                            <a:latin typeface="Cambria Math" panose="02040503050406030204" pitchFamily="18" charset="0"/>
                            <a:ea typeface="Cambria Math" panose="02040503050406030204" pitchFamily="18" charset="0"/>
                          </a:rPr>
                        </m:ctrlPr>
                      </m:dPr>
                      <m:e>
                        <m:r>
                          <a:rPr lang="es-MX" sz="1600" b="0" i="1" smtClean="0">
                            <a:latin typeface="Cambria Math" panose="02040503050406030204" pitchFamily="18" charset="0"/>
                            <a:ea typeface="Cambria Math" panose="02040503050406030204" pitchFamily="18" charset="0"/>
                          </a:rPr>
                          <m:t>𝑈</m:t>
                        </m:r>
                      </m:e>
                    </m:d>
                    <m:r>
                      <a:rPr lang="es-MX" sz="1600" b="0" i="1" smtClean="0">
                        <a:latin typeface="Cambria Math" panose="02040503050406030204" pitchFamily="18" charset="0"/>
                        <a:ea typeface="Cambria Math" panose="02040503050406030204" pitchFamily="18" charset="0"/>
                      </a:rPr>
                      <m:t>          </m:t>
                    </m:r>
                    <m:sSub>
                      <m:sSubPr>
                        <m:ctrlPr>
                          <a:rPr lang="es-MX" sz="1600" i="1" smtClean="0">
                            <a:latin typeface="Cambria Math" panose="02040503050406030204" pitchFamily="18" charset="0"/>
                          </a:rPr>
                        </m:ctrlPr>
                      </m:sSubPr>
                      <m:e>
                        <m:r>
                          <a:rPr lang="es-MX" sz="1600" b="0" i="1" smtClean="0">
                            <a:latin typeface="Cambria Math" panose="02040503050406030204" pitchFamily="18" charset="0"/>
                          </a:rPr>
                          <m:t>𝑈</m:t>
                        </m:r>
                      </m:e>
                      <m:sub>
                        <m:r>
                          <a:rPr lang="es-MX" sz="1600" b="0" i="1" smtClean="0">
                            <a:latin typeface="Cambria Math" panose="02040503050406030204" pitchFamily="18" charset="0"/>
                          </a:rPr>
                          <m:t>1</m:t>
                        </m:r>
                      </m:sub>
                    </m:sSub>
                    <m:r>
                      <a:rPr lang="es-MX" sz="1600" i="1" smtClean="0">
                        <a:latin typeface="Cambria Math" panose="02040503050406030204" pitchFamily="18" charset="0"/>
                        <a:ea typeface="Cambria Math" panose="02040503050406030204" pitchFamily="18" charset="0"/>
                      </a:rPr>
                      <m:t>&gt;</m:t>
                    </m:r>
                    <m:sSub>
                      <m:sSubPr>
                        <m:ctrlPr>
                          <a:rPr lang="es-MX" sz="1600" i="1" smtClean="0">
                            <a:latin typeface="Cambria Math" panose="02040503050406030204" pitchFamily="18" charset="0"/>
                            <a:ea typeface="Cambria Math" panose="02040503050406030204" pitchFamily="18" charset="0"/>
                          </a:rPr>
                        </m:ctrlPr>
                      </m:sSubPr>
                      <m:e>
                        <m:r>
                          <a:rPr lang="es-MX" sz="1600" b="0" i="1" smtClean="0">
                            <a:latin typeface="Cambria Math" panose="02040503050406030204" pitchFamily="18" charset="0"/>
                            <a:ea typeface="Cambria Math" panose="02040503050406030204" pitchFamily="18" charset="0"/>
                          </a:rPr>
                          <m:t>𝑈</m:t>
                        </m:r>
                      </m:e>
                      <m:sub>
                        <m:r>
                          <a:rPr lang="es-MX" sz="1600" b="0" i="1" smtClean="0">
                            <a:latin typeface="Cambria Math" panose="02040503050406030204" pitchFamily="18" charset="0"/>
                            <a:ea typeface="Cambria Math" panose="02040503050406030204" pitchFamily="18" charset="0"/>
                          </a:rPr>
                          <m:t>2</m:t>
                        </m:r>
                      </m:sub>
                    </m:sSub>
                    <m:r>
                      <a:rPr lang="es-MX" sz="1600" b="0" i="1" smtClean="0">
                        <a:latin typeface="Cambria Math" panose="02040503050406030204" pitchFamily="18" charset="0"/>
                        <a:ea typeface="Cambria Math" panose="02040503050406030204" pitchFamily="18" charset="0"/>
                      </a:rPr>
                      <m:t>=</m:t>
                    </m:r>
                    <m:r>
                      <a:rPr lang="es-MX" sz="1600" b="0" i="1" smtClean="0">
                        <a:latin typeface="Cambria Math" panose="02040503050406030204" pitchFamily="18" charset="0"/>
                        <a:ea typeface="Cambria Math" panose="02040503050406030204" pitchFamily="18" charset="0"/>
                      </a:rPr>
                      <m:t>𝑓</m:t>
                    </m:r>
                    <m:r>
                      <a:rPr lang="es-MX" sz="1600" b="0" i="1" smtClean="0">
                        <a:latin typeface="Cambria Math" panose="02040503050406030204" pitchFamily="18" charset="0"/>
                        <a:ea typeface="Cambria Math" panose="02040503050406030204" pitchFamily="18" charset="0"/>
                      </a:rPr>
                      <m:t>( </m:t>
                    </m:r>
                    <m:sSub>
                      <m:sSubPr>
                        <m:ctrlPr>
                          <a:rPr lang="es-MX" sz="1600" i="1" smtClean="0">
                            <a:latin typeface="Cambria Math" panose="02040503050406030204" pitchFamily="18" charset="0"/>
                          </a:rPr>
                        </m:ctrlPr>
                      </m:sSubPr>
                      <m:e>
                        <m:r>
                          <a:rPr lang="es-MX" sz="1600" b="0" i="1" smtClean="0">
                            <a:latin typeface="Cambria Math" panose="02040503050406030204" pitchFamily="18" charset="0"/>
                          </a:rPr>
                          <m:t>𝑈</m:t>
                        </m:r>
                      </m:e>
                      <m:sub>
                        <m:r>
                          <a:rPr lang="es-MX" sz="1600" b="0" i="1" smtClean="0">
                            <a:latin typeface="Cambria Math" panose="02040503050406030204" pitchFamily="18" charset="0"/>
                          </a:rPr>
                          <m:t>1</m:t>
                        </m:r>
                      </m:sub>
                    </m:sSub>
                    <m:r>
                      <a:rPr lang="es-MX" sz="1600" b="0" i="1" smtClean="0">
                        <a:latin typeface="Cambria Math" panose="02040503050406030204" pitchFamily="18" charset="0"/>
                      </a:rPr>
                      <m:t>)</m:t>
                    </m:r>
                    <m:r>
                      <a:rPr lang="es-MX" sz="1600" i="1" smtClean="0">
                        <a:latin typeface="Cambria Math" panose="02040503050406030204" pitchFamily="18" charset="0"/>
                        <a:ea typeface="Cambria Math" panose="02040503050406030204" pitchFamily="18" charset="0"/>
                      </a:rPr>
                      <m:t>&gt;</m:t>
                    </m:r>
                    <m:sSub>
                      <m:sSubPr>
                        <m:ctrlPr>
                          <a:rPr lang="es-MX" sz="1600" i="1" smtClean="0">
                            <a:latin typeface="Cambria Math" panose="02040503050406030204" pitchFamily="18" charset="0"/>
                            <a:ea typeface="Cambria Math" panose="02040503050406030204" pitchFamily="18" charset="0"/>
                          </a:rPr>
                        </m:ctrlPr>
                      </m:sSubPr>
                      <m:e>
                        <m:r>
                          <a:rPr lang="es-MX" sz="1600" b="0" i="1" smtClean="0">
                            <a:latin typeface="Cambria Math" panose="02040503050406030204" pitchFamily="18" charset="0"/>
                            <a:ea typeface="Cambria Math" panose="02040503050406030204" pitchFamily="18" charset="0"/>
                          </a:rPr>
                          <m:t>𝑓</m:t>
                        </m:r>
                        <m:r>
                          <a:rPr lang="es-MX" sz="1600" b="0" i="1" smtClean="0">
                            <a:latin typeface="Cambria Math" panose="02040503050406030204" pitchFamily="18" charset="0"/>
                            <a:ea typeface="Cambria Math" panose="02040503050406030204" pitchFamily="18" charset="0"/>
                          </a:rPr>
                          <m:t>(</m:t>
                        </m:r>
                        <m:r>
                          <a:rPr lang="es-MX" sz="1600" b="0" i="1" smtClean="0">
                            <a:latin typeface="Cambria Math" panose="02040503050406030204" pitchFamily="18" charset="0"/>
                            <a:ea typeface="Cambria Math" panose="02040503050406030204" pitchFamily="18" charset="0"/>
                          </a:rPr>
                          <m:t>𝑈</m:t>
                        </m:r>
                      </m:e>
                      <m:sub>
                        <m:r>
                          <a:rPr lang="es-MX" sz="1600" b="0" i="1" smtClean="0">
                            <a:latin typeface="Cambria Math" panose="02040503050406030204" pitchFamily="18" charset="0"/>
                            <a:ea typeface="Cambria Math" panose="02040503050406030204" pitchFamily="18" charset="0"/>
                          </a:rPr>
                          <m:t>2</m:t>
                        </m:r>
                      </m:sub>
                    </m:sSub>
                    <m:r>
                      <a:rPr lang="es-MX" sz="1600" b="0" i="1" smtClean="0">
                        <a:latin typeface="Cambria Math" panose="02040503050406030204" pitchFamily="18" charset="0"/>
                        <a:ea typeface="Cambria Math" panose="02040503050406030204" pitchFamily="18" charset="0"/>
                      </a:rPr>
                      <m:t>)</m:t>
                    </m:r>
                  </m:oMath>
                </m:oMathPara>
              </a14:m>
              <a:endParaRPr lang="es-MX" sz="1600" dirty="0"/>
            </a:p>
          </dgm:t>
        </dgm:pt>
      </mc:Choice>
      <mc:Fallback xmlns="">
        <dgm:pt modelId="{ADBF1EA9-4BC4-4DB1-AF43-2A7C6510512C}">
          <dgm:prSet phldrT="[Texto]" custT="1"/>
          <dgm:spPr/>
          <dgm:t>
            <a:bodyPr/>
            <a:lstStyle/>
            <a:p>
              <a:r>
                <a:rPr lang="es-MX" sz="1600" b="0" i="0" smtClean="0">
                  <a:latin typeface="Cambria Math" panose="02040503050406030204" pitchFamily="18" charset="0"/>
                </a:rPr>
                <a:t>𝑈 </a:t>
              </a:r>
              <a:r>
                <a:rPr lang="es-MX" sz="1600" b="0" i="0" smtClean="0">
                  <a:latin typeface="Cambria Math" panose="02040503050406030204" pitchFamily="18" charset="0"/>
                  <a:ea typeface="Cambria Math" panose="02040503050406030204" pitchFamily="18" charset="0"/>
                </a:rPr>
                <a:t>→𝑓(𝑈)           </a:t>
              </a:r>
              <a:r>
                <a:rPr lang="es-MX" sz="1600" b="0" i="0" smtClean="0">
                  <a:latin typeface="Cambria Math" panose="02040503050406030204" pitchFamily="18" charset="0"/>
                </a:rPr>
                <a:t>𝑈_1</a:t>
              </a:r>
              <a:r>
                <a:rPr lang="es-MX" sz="1600" i="0" smtClean="0">
                  <a:latin typeface="Cambria Math" panose="02040503050406030204" pitchFamily="18" charset="0"/>
                  <a:ea typeface="Cambria Math" panose="02040503050406030204" pitchFamily="18" charset="0"/>
                </a:rPr>
                <a:t>&gt;</a:t>
              </a:r>
              <a:r>
                <a:rPr lang="es-MX" sz="1600" b="0" i="0" smtClean="0">
                  <a:latin typeface="Cambria Math" panose="02040503050406030204" pitchFamily="18" charset="0"/>
                  <a:ea typeface="Cambria Math" panose="02040503050406030204" pitchFamily="18" charset="0"/>
                </a:rPr>
                <a:t>𝑈_2=𝑓( </a:t>
              </a:r>
              <a:r>
                <a:rPr lang="es-MX" sz="1600" b="0" i="0" smtClean="0">
                  <a:latin typeface="Cambria Math" panose="02040503050406030204" pitchFamily="18" charset="0"/>
                </a:rPr>
                <a:t>𝑈</a:t>
              </a:r>
              <a:r>
                <a:rPr lang="es-MX" sz="1600" b="0" i="0" smtClean="0">
                  <a:latin typeface="Cambria Math" panose="02040503050406030204" pitchFamily="18" charset="0"/>
                </a:rPr>
                <a:t>_</a:t>
              </a:r>
              <a:r>
                <a:rPr lang="es-MX" sz="1600" b="0" i="0" smtClean="0">
                  <a:latin typeface="Cambria Math" panose="02040503050406030204" pitchFamily="18" charset="0"/>
                </a:rPr>
                <a:t>1</a:t>
              </a:r>
              <a:r>
                <a:rPr lang="es-MX" sz="1600" b="0" i="0" smtClean="0">
                  <a:latin typeface="Cambria Math" panose="02040503050406030204" pitchFamily="18" charset="0"/>
                </a:rPr>
                <a:t>)</a:t>
              </a:r>
              <a:r>
                <a:rPr lang="es-MX" sz="1600" i="0" smtClean="0">
                  <a:latin typeface="Cambria Math" panose="02040503050406030204" pitchFamily="18" charset="0"/>
                  <a:ea typeface="Cambria Math" panose="02040503050406030204" pitchFamily="18" charset="0"/>
                </a:rPr>
                <a:t>&gt;〖</a:t>
              </a:r>
              <a:r>
                <a:rPr lang="es-MX" sz="1600" b="0" i="0" smtClean="0">
                  <a:latin typeface="Cambria Math" panose="02040503050406030204" pitchFamily="18" charset="0"/>
                  <a:ea typeface="Cambria Math" panose="02040503050406030204" pitchFamily="18" charset="0"/>
                </a:rPr>
                <a:t>𝑓(</a:t>
              </a:r>
              <a:r>
                <a:rPr lang="es-MX" sz="1600" b="0" i="0" smtClean="0">
                  <a:latin typeface="Cambria Math" panose="02040503050406030204" pitchFamily="18" charset="0"/>
                  <a:ea typeface="Cambria Math" panose="02040503050406030204" pitchFamily="18" charset="0"/>
                </a:rPr>
                <a:t>𝑈〗_2</a:t>
              </a:r>
              <a:r>
                <a:rPr lang="es-MX" sz="1600" b="0" i="0" smtClean="0">
                  <a:latin typeface="Cambria Math" panose="02040503050406030204" pitchFamily="18" charset="0"/>
                  <a:ea typeface="Cambria Math" panose="02040503050406030204" pitchFamily="18" charset="0"/>
                </a:rPr>
                <a:t>)</a:t>
              </a:r>
              <a:endParaRPr lang="es-MX" sz="1600" dirty="0"/>
            </a:p>
          </dgm:t>
        </dgm:pt>
      </mc:Fallback>
    </mc:AlternateContent>
    <dgm:pt modelId="{F82F1FC9-DB9B-4724-BCF4-358BEA0EB82D}" type="parTrans" cxnId="{E665FFAF-414B-4401-8A5C-D5281FDC5CE0}">
      <dgm:prSet/>
      <dgm:spPr/>
      <dgm:t>
        <a:bodyPr/>
        <a:lstStyle/>
        <a:p>
          <a:endParaRPr lang="es-MX"/>
        </a:p>
      </dgm:t>
    </dgm:pt>
    <dgm:pt modelId="{A9C421D9-D0DB-4207-BAED-F3CB0B1181FD}" type="sibTrans" cxnId="{E665FFAF-414B-4401-8A5C-D5281FDC5CE0}">
      <dgm:prSet/>
      <dgm:spPr/>
      <dgm:t>
        <a:bodyPr/>
        <a:lstStyle/>
        <a:p>
          <a:endParaRPr lang="es-MX"/>
        </a:p>
      </dgm:t>
    </dgm:pt>
    <mc:AlternateContent xmlns:mc="http://schemas.openxmlformats.org/markup-compatibility/2006" xmlns:a14="http://schemas.microsoft.com/office/drawing/2010/main">
      <mc:Choice Requires="a14">
        <dgm:pt modelId="{128F1C86-FC64-44D2-876B-4F65CF322D4A}">
          <dgm:prSet phldrT="[Texto]" custT="1"/>
          <dgm:spPr/>
          <dgm:t>
            <a:bodyPr/>
            <a:lstStyle/>
            <a:p>
              <a:pPr/>
              <a14:m>
                <m:oMathPara xmlns:m="http://schemas.openxmlformats.org/officeDocument/2006/math">
                  <m:oMathParaPr>
                    <m:jc m:val="centerGroup"/>
                  </m:oMathParaPr>
                  <m:oMath xmlns:m="http://schemas.openxmlformats.org/officeDocument/2006/math">
                    <m:r>
                      <a:rPr lang="es-MX" sz="1600" b="0" i="1" smtClean="0">
                        <a:latin typeface="Cambria Math" panose="02040503050406030204" pitchFamily="18" charset="0"/>
                      </a:rPr>
                      <m:t>(</m:t>
                    </m:r>
                    <m:sSub>
                      <m:sSubPr>
                        <m:ctrlPr>
                          <a:rPr lang="es-MX" sz="1600" i="1" smtClean="0">
                            <a:latin typeface="Cambria Math" panose="02040503050406030204" pitchFamily="18" charset="0"/>
                          </a:rPr>
                        </m:ctrlPr>
                      </m:sSubPr>
                      <m:e>
                        <m:r>
                          <a:rPr lang="es-MX" sz="1600" b="0" i="1" smtClean="0">
                            <a:latin typeface="Cambria Math" panose="02040503050406030204" pitchFamily="18" charset="0"/>
                          </a:rPr>
                          <m:t>𝑥</m:t>
                        </m:r>
                      </m:e>
                      <m:sub>
                        <m:r>
                          <a:rPr lang="es-MX" sz="1600" b="0" i="1" smtClean="0">
                            <a:latin typeface="Cambria Math" panose="02040503050406030204" pitchFamily="18" charset="0"/>
                          </a:rPr>
                          <m:t>1</m:t>
                        </m:r>
                      </m:sub>
                    </m:sSub>
                    <m:r>
                      <a:rPr lang="es-MX" sz="1600" b="0" i="1" smtClean="0">
                        <a:latin typeface="Cambria Math" panose="02040503050406030204" pitchFamily="18" charset="0"/>
                      </a:rPr>
                      <m:t>,</m:t>
                    </m:r>
                    <m:sSub>
                      <m:sSubPr>
                        <m:ctrlPr>
                          <a:rPr lang="es-MX" sz="1600" b="0" i="1" smtClean="0">
                            <a:latin typeface="Cambria Math" panose="02040503050406030204" pitchFamily="18" charset="0"/>
                          </a:rPr>
                        </m:ctrlPr>
                      </m:sSubPr>
                      <m:e>
                        <m:r>
                          <a:rPr lang="es-MX" sz="1600" b="0" i="1" smtClean="0">
                            <a:latin typeface="Cambria Math" panose="02040503050406030204" pitchFamily="18" charset="0"/>
                          </a:rPr>
                          <m:t>𝑥</m:t>
                        </m:r>
                      </m:e>
                      <m:sub>
                        <m:r>
                          <a:rPr lang="es-MX" sz="1600" b="0" i="1" smtClean="0">
                            <a:latin typeface="Cambria Math" panose="02040503050406030204" pitchFamily="18" charset="0"/>
                          </a:rPr>
                          <m:t>2</m:t>
                        </m:r>
                      </m:sub>
                    </m:sSub>
                    <m:r>
                      <a:rPr lang="es-MX" sz="1600" b="0" i="1" smtClean="0">
                        <a:latin typeface="Cambria Math" panose="02040503050406030204" pitchFamily="18" charset="0"/>
                      </a:rPr>
                      <m:t>)</m:t>
                    </m:r>
                    <m:r>
                      <a:rPr lang="es-MX" sz="1600" b="0" i="1" smtClean="0">
                        <a:latin typeface="Cambria Math" panose="02040503050406030204" pitchFamily="18" charset="0"/>
                        <a:ea typeface="Cambria Math" panose="02040503050406030204" pitchFamily="18" charset="0"/>
                      </a:rPr>
                      <m:t>~(</m:t>
                    </m:r>
                    <m:sSub>
                      <m:sSubPr>
                        <m:ctrlPr>
                          <a:rPr lang="es-MX" sz="1600" b="0" i="1" smtClean="0">
                            <a:latin typeface="Cambria Math" panose="02040503050406030204" pitchFamily="18" charset="0"/>
                            <a:ea typeface="Cambria Math" panose="02040503050406030204" pitchFamily="18" charset="0"/>
                          </a:rPr>
                        </m:ctrlPr>
                      </m:sSubPr>
                      <m:e>
                        <m:r>
                          <a:rPr lang="es-MX" sz="1600" b="0" i="1" smtClean="0">
                            <a:latin typeface="Cambria Math" panose="02040503050406030204" pitchFamily="18" charset="0"/>
                            <a:ea typeface="Cambria Math" panose="02040503050406030204" pitchFamily="18" charset="0"/>
                          </a:rPr>
                          <m:t>𝑦</m:t>
                        </m:r>
                      </m:e>
                      <m:sub>
                        <m:r>
                          <a:rPr lang="es-MX" sz="1600" b="0" i="1" smtClean="0">
                            <a:latin typeface="Cambria Math" panose="02040503050406030204" pitchFamily="18" charset="0"/>
                            <a:ea typeface="Cambria Math" panose="02040503050406030204" pitchFamily="18" charset="0"/>
                          </a:rPr>
                          <m:t>1</m:t>
                        </m:r>
                      </m:sub>
                    </m:sSub>
                    <m:r>
                      <a:rPr lang="es-MX" sz="1600" b="0" i="1" smtClean="0">
                        <a:latin typeface="Cambria Math" panose="02040503050406030204" pitchFamily="18" charset="0"/>
                        <a:ea typeface="Cambria Math" panose="02040503050406030204" pitchFamily="18" charset="0"/>
                      </a:rPr>
                      <m:t>,</m:t>
                    </m:r>
                    <m:sSub>
                      <m:sSubPr>
                        <m:ctrlPr>
                          <a:rPr lang="es-MX" sz="1600" b="0" i="1" smtClean="0">
                            <a:latin typeface="Cambria Math" panose="02040503050406030204" pitchFamily="18" charset="0"/>
                            <a:ea typeface="Cambria Math" panose="02040503050406030204" pitchFamily="18" charset="0"/>
                          </a:rPr>
                        </m:ctrlPr>
                      </m:sSubPr>
                      <m:e>
                        <m:r>
                          <a:rPr lang="es-MX" sz="1600" b="0" i="1" smtClean="0">
                            <a:latin typeface="Cambria Math" panose="02040503050406030204" pitchFamily="18" charset="0"/>
                            <a:ea typeface="Cambria Math" panose="02040503050406030204" pitchFamily="18" charset="0"/>
                          </a:rPr>
                          <m:t>𝑦</m:t>
                        </m:r>
                      </m:e>
                      <m:sub>
                        <m:r>
                          <a:rPr lang="es-MX" sz="1600" b="0" i="1" smtClean="0">
                            <a:latin typeface="Cambria Math" panose="02040503050406030204" pitchFamily="18" charset="0"/>
                            <a:ea typeface="Cambria Math" panose="02040503050406030204" pitchFamily="18" charset="0"/>
                          </a:rPr>
                          <m:t>2</m:t>
                        </m:r>
                      </m:sub>
                    </m:sSub>
                    <m:r>
                      <a:rPr lang="es-MX" sz="1600" b="0" i="1" smtClean="0">
                        <a:latin typeface="Cambria Math" panose="02040503050406030204" pitchFamily="18" charset="0"/>
                        <a:ea typeface="Cambria Math" panose="02040503050406030204" pitchFamily="18" charset="0"/>
                      </a:rPr>
                      <m:t>)↔</m:t>
                    </m:r>
                    <m:r>
                      <a:rPr lang="es-MX" sz="1600" b="0" i="1" smtClean="0">
                        <a:latin typeface="Cambria Math" panose="02040503050406030204" pitchFamily="18" charset="0"/>
                        <a:ea typeface="Cambria Math" panose="02040503050406030204" pitchFamily="18" charset="0"/>
                      </a:rPr>
                      <m:t>𝑈</m:t>
                    </m:r>
                    <m:sSub>
                      <m:sSubPr>
                        <m:ctrlPr>
                          <a:rPr lang="es-MX" sz="1600" i="1" smtClean="0">
                            <a:latin typeface="Cambria Math" panose="02040503050406030204" pitchFamily="18" charset="0"/>
                          </a:rPr>
                        </m:ctrlPr>
                      </m:sSubPr>
                      <m:e>
                        <m:r>
                          <a:rPr lang="es-MX" sz="1600" b="0" i="1" smtClean="0">
                            <a:latin typeface="Cambria Math" panose="02040503050406030204" pitchFamily="18" charset="0"/>
                          </a:rPr>
                          <m:t>(</m:t>
                        </m:r>
                        <m:r>
                          <a:rPr lang="es-MX" sz="1600" b="0" i="1" smtClean="0">
                            <a:latin typeface="Cambria Math" panose="02040503050406030204" pitchFamily="18" charset="0"/>
                          </a:rPr>
                          <m:t>𝑥</m:t>
                        </m:r>
                      </m:e>
                      <m:sub>
                        <m:r>
                          <a:rPr lang="es-MX" sz="1600" b="0" i="1" smtClean="0">
                            <a:latin typeface="Cambria Math" panose="02040503050406030204" pitchFamily="18" charset="0"/>
                          </a:rPr>
                          <m:t>1</m:t>
                        </m:r>
                      </m:sub>
                    </m:sSub>
                    <m:r>
                      <a:rPr lang="es-MX" sz="1600" b="0" i="1" smtClean="0">
                        <a:latin typeface="Cambria Math" panose="02040503050406030204" pitchFamily="18" charset="0"/>
                      </a:rPr>
                      <m:t>,</m:t>
                    </m:r>
                    <m:sSub>
                      <m:sSubPr>
                        <m:ctrlPr>
                          <a:rPr lang="es-MX" sz="1600" b="0" i="1" smtClean="0">
                            <a:latin typeface="Cambria Math" panose="02040503050406030204" pitchFamily="18" charset="0"/>
                          </a:rPr>
                        </m:ctrlPr>
                      </m:sSubPr>
                      <m:e>
                        <m:r>
                          <a:rPr lang="es-MX" sz="1600" b="0" i="1" smtClean="0">
                            <a:latin typeface="Cambria Math" panose="02040503050406030204" pitchFamily="18" charset="0"/>
                          </a:rPr>
                          <m:t>𝑥</m:t>
                        </m:r>
                      </m:e>
                      <m:sub>
                        <m:r>
                          <a:rPr lang="es-MX" sz="1600" b="0" i="1" smtClean="0">
                            <a:latin typeface="Cambria Math" panose="02040503050406030204" pitchFamily="18" charset="0"/>
                          </a:rPr>
                          <m:t>2</m:t>
                        </m:r>
                      </m:sub>
                    </m:sSub>
                    <m:r>
                      <a:rPr lang="es-MX" sz="1600" b="0" i="1" smtClean="0">
                        <a:latin typeface="Cambria Math" panose="02040503050406030204" pitchFamily="18" charset="0"/>
                      </a:rPr>
                      <m:t>)</m:t>
                    </m:r>
                    <m:r>
                      <a:rPr lang="es-MX" sz="1600" b="0" i="1" smtClean="0">
                        <a:latin typeface="Cambria Math" panose="02040503050406030204" pitchFamily="18" charset="0"/>
                        <a:ea typeface="Cambria Math" panose="02040503050406030204" pitchFamily="18" charset="0"/>
                      </a:rPr>
                      <m:t>=</m:t>
                    </m:r>
                    <m:r>
                      <a:rPr lang="es-MX" sz="1600" b="0" i="1" smtClean="0">
                        <a:latin typeface="Cambria Math" panose="02040503050406030204" pitchFamily="18" charset="0"/>
                        <a:ea typeface="Cambria Math" panose="02040503050406030204" pitchFamily="18" charset="0"/>
                      </a:rPr>
                      <m:t>𝑈</m:t>
                    </m:r>
                    <m:r>
                      <a:rPr lang="es-MX" sz="1600" b="0" i="1" smtClean="0">
                        <a:latin typeface="Cambria Math" panose="02040503050406030204" pitchFamily="18" charset="0"/>
                        <a:ea typeface="Cambria Math" panose="02040503050406030204" pitchFamily="18" charset="0"/>
                      </a:rPr>
                      <m:t>(</m:t>
                    </m:r>
                    <m:sSub>
                      <m:sSubPr>
                        <m:ctrlPr>
                          <a:rPr lang="es-MX" sz="1600" b="0" i="1" smtClean="0">
                            <a:latin typeface="Cambria Math" panose="02040503050406030204" pitchFamily="18" charset="0"/>
                            <a:ea typeface="Cambria Math" panose="02040503050406030204" pitchFamily="18" charset="0"/>
                          </a:rPr>
                        </m:ctrlPr>
                      </m:sSubPr>
                      <m:e>
                        <m:r>
                          <a:rPr lang="es-MX" sz="1600" b="0" i="1" smtClean="0">
                            <a:latin typeface="Cambria Math" panose="02040503050406030204" pitchFamily="18" charset="0"/>
                            <a:ea typeface="Cambria Math" panose="02040503050406030204" pitchFamily="18" charset="0"/>
                          </a:rPr>
                          <m:t>𝑦</m:t>
                        </m:r>
                      </m:e>
                      <m:sub>
                        <m:r>
                          <a:rPr lang="es-MX" sz="1600" b="0" i="1" smtClean="0">
                            <a:latin typeface="Cambria Math" panose="02040503050406030204" pitchFamily="18" charset="0"/>
                            <a:ea typeface="Cambria Math" panose="02040503050406030204" pitchFamily="18" charset="0"/>
                          </a:rPr>
                          <m:t>1</m:t>
                        </m:r>
                      </m:sub>
                    </m:sSub>
                    <m:r>
                      <a:rPr lang="es-MX" sz="1600" b="0" i="1" smtClean="0">
                        <a:latin typeface="Cambria Math" panose="02040503050406030204" pitchFamily="18" charset="0"/>
                        <a:ea typeface="Cambria Math" panose="02040503050406030204" pitchFamily="18" charset="0"/>
                      </a:rPr>
                      <m:t>,</m:t>
                    </m:r>
                    <m:sSub>
                      <m:sSubPr>
                        <m:ctrlPr>
                          <a:rPr lang="es-MX" sz="1600" b="0" i="1" smtClean="0">
                            <a:latin typeface="Cambria Math" panose="02040503050406030204" pitchFamily="18" charset="0"/>
                            <a:ea typeface="Cambria Math" panose="02040503050406030204" pitchFamily="18" charset="0"/>
                          </a:rPr>
                        </m:ctrlPr>
                      </m:sSubPr>
                      <m:e>
                        <m:r>
                          <a:rPr lang="es-MX" sz="1600" b="0" i="1" smtClean="0">
                            <a:latin typeface="Cambria Math" panose="02040503050406030204" pitchFamily="18" charset="0"/>
                            <a:ea typeface="Cambria Math" panose="02040503050406030204" pitchFamily="18" charset="0"/>
                          </a:rPr>
                          <m:t>𝑦</m:t>
                        </m:r>
                      </m:e>
                      <m:sub>
                        <m:r>
                          <a:rPr lang="es-MX" sz="1600" b="0" i="1" smtClean="0">
                            <a:latin typeface="Cambria Math" panose="02040503050406030204" pitchFamily="18" charset="0"/>
                            <a:ea typeface="Cambria Math" panose="02040503050406030204" pitchFamily="18" charset="0"/>
                          </a:rPr>
                          <m:t>2</m:t>
                        </m:r>
                      </m:sub>
                    </m:sSub>
                    <m:r>
                      <a:rPr lang="es-MX" sz="1600" b="0" i="1" smtClean="0">
                        <a:latin typeface="Cambria Math" panose="02040503050406030204" pitchFamily="18" charset="0"/>
                        <a:ea typeface="Cambria Math" panose="02040503050406030204" pitchFamily="18" charset="0"/>
                      </a:rPr>
                      <m:t>)</m:t>
                    </m:r>
                  </m:oMath>
                </m:oMathPara>
              </a14:m>
              <a:endParaRPr lang="es-MX" sz="1600" dirty="0"/>
            </a:p>
          </dgm:t>
        </dgm:pt>
      </mc:Choice>
      <mc:Fallback xmlns="">
        <dgm:pt modelId="{128F1C86-FC64-44D2-876B-4F65CF322D4A}">
          <dgm:prSet phldrT="[Texto]" custT="1"/>
          <dgm:spPr/>
          <dgm:t>
            <a:bodyPr/>
            <a:lstStyle/>
            <a:p>
              <a:r>
                <a:rPr lang="es-MX" sz="1600" b="0" i="0" smtClean="0">
                  <a:latin typeface="Cambria Math" panose="02040503050406030204" pitchFamily="18" charset="0"/>
                </a:rPr>
                <a:t>(</a:t>
              </a:r>
              <a:r>
                <a:rPr lang="es-MX" sz="1600" b="0" i="0" smtClean="0">
                  <a:latin typeface="Cambria Math" panose="02040503050406030204" pitchFamily="18" charset="0"/>
                </a:rPr>
                <a:t>𝑥_1,𝑥_2)</a:t>
              </a:r>
              <a:r>
                <a:rPr lang="es-MX" sz="1600" b="0" i="0" smtClean="0">
                  <a:latin typeface="Cambria Math" panose="02040503050406030204" pitchFamily="18" charset="0"/>
                  <a:ea typeface="Cambria Math" panose="02040503050406030204" pitchFamily="18" charset="0"/>
                </a:rPr>
                <a:t>~</a:t>
              </a:r>
              <a:r>
                <a:rPr lang="es-MX" sz="1600" b="0" i="0" smtClean="0">
                  <a:latin typeface="Cambria Math" panose="02040503050406030204" pitchFamily="18" charset="0"/>
                  <a:ea typeface="Cambria Math" panose="02040503050406030204" pitchFamily="18" charset="0"/>
                </a:rPr>
                <a:t>(𝑦_1,𝑦_2)↔𝑈</a:t>
              </a:r>
              <a:r>
                <a:rPr lang="es-MX" sz="1600" i="0" smtClean="0">
                  <a:latin typeface="Cambria Math" panose="02040503050406030204" pitchFamily="18" charset="0"/>
                </a:rPr>
                <a:t>〖</a:t>
              </a:r>
              <a:r>
                <a:rPr lang="es-MX" sz="1600" b="0" i="0" smtClean="0">
                  <a:latin typeface="Cambria Math" panose="02040503050406030204" pitchFamily="18" charset="0"/>
                </a:rPr>
                <a:t>(𝑥〗_1,𝑥_2)</a:t>
              </a:r>
              <a:r>
                <a:rPr lang="es-MX" sz="1600" b="0" i="0" smtClean="0">
                  <a:latin typeface="Cambria Math" panose="02040503050406030204" pitchFamily="18" charset="0"/>
                  <a:ea typeface="Cambria Math" panose="02040503050406030204" pitchFamily="18" charset="0"/>
                </a:rPr>
                <a:t>=</a:t>
              </a:r>
              <a:r>
                <a:rPr lang="es-MX" sz="1600" b="0" i="0" smtClean="0">
                  <a:latin typeface="Cambria Math" panose="02040503050406030204" pitchFamily="18" charset="0"/>
                  <a:ea typeface="Cambria Math" panose="02040503050406030204" pitchFamily="18" charset="0"/>
                </a:rPr>
                <a:t>𝑈(𝑦_1</a:t>
              </a:r>
              <a:r>
                <a:rPr lang="es-MX" sz="1600" b="0" i="0" smtClean="0">
                  <a:latin typeface="Cambria Math" panose="02040503050406030204" pitchFamily="18" charset="0"/>
                  <a:ea typeface="Cambria Math" panose="02040503050406030204" pitchFamily="18" charset="0"/>
                </a:rPr>
                <a:t>,</a:t>
              </a:r>
              <a:r>
                <a:rPr lang="es-MX" sz="1600" b="0" i="0" smtClean="0">
                  <a:latin typeface="Cambria Math" panose="02040503050406030204" pitchFamily="18" charset="0"/>
                  <a:ea typeface="Cambria Math" panose="02040503050406030204" pitchFamily="18" charset="0"/>
                </a:rPr>
                <a:t>𝑦</a:t>
              </a:r>
              <a:r>
                <a:rPr lang="es-MX" sz="1600" b="0" i="0" smtClean="0">
                  <a:latin typeface="Cambria Math" panose="02040503050406030204" pitchFamily="18" charset="0"/>
                  <a:ea typeface="Cambria Math" panose="02040503050406030204" pitchFamily="18" charset="0"/>
                </a:rPr>
                <a:t>_</a:t>
              </a:r>
              <a:r>
                <a:rPr lang="es-MX" sz="1600" b="0" i="0" smtClean="0">
                  <a:latin typeface="Cambria Math" panose="02040503050406030204" pitchFamily="18" charset="0"/>
                  <a:ea typeface="Cambria Math" panose="02040503050406030204" pitchFamily="18" charset="0"/>
                </a:rPr>
                <a:t>2)</a:t>
              </a:r>
              <a:endParaRPr lang="es-MX" sz="1600" dirty="0"/>
            </a:p>
          </dgm:t>
        </dgm:pt>
      </mc:Fallback>
    </mc:AlternateContent>
    <dgm:pt modelId="{E9914CFC-8DFE-4F2E-9D2B-72C35BC99222}" type="parTrans" cxnId="{E6FDBCDC-C7C6-4A0D-B641-C143710AEE0F}">
      <dgm:prSet/>
      <dgm:spPr/>
      <dgm:t>
        <a:bodyPr/>
        <a:lstStyle/>
        <a:p>
          <a:endParaRPr lang="es-MX"/>
        </a:p>
      </dgm:t>
    </dgm:pt>
    <dgm:pt modelId="{17C0D3AD-6031-44B6-8823-97280094B872}" type="sibTrans" cxnId="{E6FDBCDC-C7C6-4A0D-B641-C143710AEE0F}">
      <dgm:prSet/>
      <dgm:spPr/>
      <dgm:t>
        <a:bodyPr/>
        <a:lstStyle/>
        <a:p>
          <a:endParaRPr lang="es-MX"/>
        </a:p>
      </dgm:t>
    </dgm:pt>
    <mc:AlternateContent xmlns:mc="http://schemas.openxmlformats.org/markup-compatibility/2006" xmlns:a14="http://schemas.microsoft.com/office/drawing/2010/main">
      <mc:Choice Requires="a14">
        <dgm:pt modelId="{C81D36CC-F72E-45EA-860D-B0D33D225CF9}">
          <dgm:prSet phldrT="[Texto]" custT="1"/>
          <dgm:spPr/>
          <dgm:t>
            <a:bodyPr/>
            <a:lstStyle/>
            <a:p>
              <a:pPr/>
              <a14:m>
                <m:oMathPara xmlns:m="http://schemas.openxmlformats.org/officeDocument/2006/math">
                  <m:oMathParaPr>
                    <m:jc m:val="centerGroup"/>
                  </m:oMathParaPr>
                  <m:oMath xmlns:m="http://schemas.openxmlformats.org/officeDocument/2006/math">
                    <m:r>
                      <a:rPr lang="es-MX" sz="1600" b="0" i="1" smtClean="0">
                        <a:latin typeface="Cambria Math" panose="02040503050406030204" pitchFamily="18" charset="0"/>
                        <a:ea typeface="Cambria Math" panose="02040503050406030204" pitchFamily="18" charset="0"/>
                      </a:rPr>
                      <m:t>𝑈</m:t>
                    </m:r>
                    <m:sSub>
                      <m:sSubPr>
                        <m:ctrlPr>
                          <a:rPr lang="es-MX" sz="1600" i="1" smtClean="0">
                            <a:latin typeface="Cambria Math" panose="02040503050406030204" pitchFamily="18" charset="0"/>
                          </a:rPr>
                        </m:ctrlPr>
                      </m:sSubPr>
                      <m:e>
                        <m:r>
                          <a:rPr lang="es-MX" sz="1600" b="0" i="1" smtClean="0">
                            <a:latin typeface="Cambria Math" panose="02040503050406030204" pitchFamily="18" charset="0"/>
                          </a:rPr>
                          <m:t>(</m:t>
                        </m:r>
                        <m:r>
                          <a:rPr lang="es-MX" sz="1600" b="0" i="1" smtClean="0">
                            <a:latin typeface="Cambria Math" panose="02040503050406030204" pitchFamily="18" charset="0"/>
                          </a:rPr>
                          <m:t>𝑥</m:t>
                        </m:r>
                      </m:e>
                      <m:sub>
                        <m:r>
                          <a:rPr lang="es-MX" sz="1600" b="0" i="1" smtClean="0">
                            <a:latin typeface="Cambria Math" panose="02040503050406030204" pitchFamily="18" charset="0"/>
                          </a:rPr>
                          <m:t>1</m:t>
                        </m:r>
                      </m:sub>
                    </m:sSub>
                    <m:r>
                      <a:rPr lang="es-MX" sz="1600" b="0" i="1" smtClean="0">
                        <a:latin typeface="Cambria Math" panose="02040503050406030204" pitchFamily="18" charset="0"/>
                      </a:rPr>
                      <m:t>,</m:t>
                    </m:r>
                    <m:sSub>
                      <m:sSubPr>
                        <m:ctrlPr>
                          <a:rPr lang="es-MX" sz="1600" b="0" i="1" smtClean="0">
                            <a:latin typeface="Cambria Math" panose="02040503050406030204" pitchFamily="18" charset="0"/>
                          </a:rPr>
                        </m:ctrlPr>
                      </m:sSubPr>
                      <m:e>
                        <m:r>
                          <a:rPr lang="es-MX" sz="1600" b="0" i="1" smtClean="0">
                            <a:latin typeface="Cambria Math" panose="02040503050406030204" pitchFamily="18" charset="0"/>
                          </a:rPr>
                          <m:t>𝑥</m:t>
                        </m:r>
                      </m:e>
                      <m:sub>
                        <m:r>
                          <a:rPr lang="es-MX" sz="1600" b="0" i="1" smtClean="0">
                            <a:latin typeface="Cambria Math" panose="02040503050406030204" pitchFamily="18" charset="0"/>
                          </a:rPr>
                          <m:t>2</m:t>
                        </m:r>
                      </m:sub>
                    </m:sSub>
                    <m:r>
                      <a:rPr lang="es-MX" sz="1600" b="0" i="1" smtClean="0">
                        <a:latin typeface="Cambria Math" panose="02040503050406030204" pitchFamily="18" charset="0"/>
                      </a:rPr>
                      <m:t>)</m:t>
                    </m:r>
                    <m:r>
                      <a:rPr lang="es-MX" sz="1600" b="0" i="1" smtClean="0">
                        <a:latin typeface="Cambria Math" panose="02040503050406030204" pitchFamily="18" charset="0"/>
                        <a:ea typeface="Cambria Math" panose="02040503050406030204" pitchFamily="18" charset="0"/>
                      </a:rPr>
                      <m:t>=3   </m:t>
                    </m:r>
                    <m:r>
                      <a:rPr lang="es-MX" sz="1600" b="0" i="1" smtClean="0">
                        <a:latin typeface="Cambria Math" panose="02040503050406030204" pitchFamily="18" charset="0"/>
                        <a:ea typeface="Cambria Math" panose="02040503050406030204" pitchFamily="18" charset="0"/>
                      </a:rPr>
                      <m:t>𝑈</m:t>
                    </m:r>
                    <m:d>
                      <m:dPr>
                        <m:ctrlPr>
                          <a:rPr lang="es-MX" sz="1600" b="0" i="1" smtClean="0">
                            <a:latin typeface="Cambria Math" panose="02040503050406030204" pitchFamily="18" charset="0"/>
                            <a:ea typeface="Cambria Math" panose="02040503050406030204" pitchFamily="18" charset="0"/>
                          </a:rPr>
                        </m:ctrlPr>
                      </m:dPr>
                      <m:e>
                        <m:sSub>
                          <m:sSubPr>
                            <m:ctrlPr>
                              <a:rPr lang="es-MX" sz="1600" b="0" i="1" smtClean="0">
                                <a:latin typeface="Cambria Math" panose="02040503050406030204" pitchFamily="18" charset="0"/>
                                <a:ea typeface="Cambria Math" panose="02040503050406030204" pitchFamily="18" charset="0"/>
                              </a:rPr>
                            </m:ctrlPr>
                          </m:sSubPr>
                          <m:e>
                            <m:r>
                              <a:rPr lang="es-MX" sz="1600" b="0" i="1" smtClean="0">
                                <a:latin typeface="Cambria Math" panose="02040503050406030204" pitchFamily="18" charset="0"/>
                                <a:ea typeface="Cambria Math" panose="02040503050406030204" pitchFamily="18" charset="0"/>
                              </a:rPr>
                              <m:t>𝑦</m:t>
                            </m:r>
                          </m:e>
                          <m:sub>
                            <m:r>
                              <a:rPr lang="es-MX" sz="1600" b="0" i="1" smtClean="0">
                                <a:latin typeface="Cambria Math" panose="02040503050406030204" pitchFamily="18" charset="0"/>
                                <a:ea typeface="Cambria Math" panose="02040503050406030204" pitchFamily="18" charset="0"/>
                              </a:rPr>
                              <m:t>1</m:t>
                            </m:r>
                          </m:sub>
                        </m:sSub>
                        <m:r>
                          <a:rPr lang="es-MX" sz="1600" b="0" i="1" smtClean="0">
                            <a:latin typeface="Cambria Math" panose="02040503050406030204" pitchFamily="18" charset="0"/>
                            <a:ea typeface="Cambria Math" panose="02040503050406030204" pitchFamily="18" charset="0"/>
                          </a:rPr>
                          <m:t>,</m:t>
                        </m:r>
                        <m:sSub>
                          <m:sSubPr>
                            <m:ctrlPr>
                              <a:rPr lang="es-MX" sz="1600" b="0" i="1" smtClean="0">
                                <a:latin typeface="Cambria Math" panose="02040503050406030204" pitchFamily="18" charset="0"/>
                                <a:ea typeface="Cambria Math" panose="02040503050406030204" pitchFamily="18" charset="0"/>
                              </a:rPr>
                            </m:ctrlPr>
                          </m:sSubPr>
                          <m:e>
                            <m:r>
                              <a:rPr lang="es-MX" sz="1600" b="0" i="1" smtClean="0">
                                <a:latin typeface="Cambria Math" panose="02040503050406030204" pitchFamily="18" charset="0"/>
                                <a:ea typeface="Cambria Math" panose="02040503050406030204" pitchFamily="18" charset="0"/>
                              </a:rPr>
                              <m:t>𝑦</m:t>
                            </m:r>
                          </m:e>
                          <m:sub>
                            <m:r>
                              <a:rPr lang="es-MX" sz="1600" b="0" i="1" smtClean="0">
                                <a:latin typeface="Cambria Math" panose="02040503050406030204" pitchFamily="18" charset="0"/>
                                <a:ea typeface="Cambria Math" panose="02040503050406030204" pitchFamily="18" charset="0"/>
                              </a:rPr>
                              <m:t>2</m:t>
                            </m:r>
                          </m:sub>
                        </m:sSub>
                      </m:e>
                    </m:d>
                    <m:r>
                      <a:rPr lang="es-MX" sz="1600" b="0" i="1" smtClean="0">
                        <a:latin typeface="Cambria Math" panose="02040503050406030204" pitchFamily="18" charset="0"/>
                        <a:ea typeface="Cambria Math" panose="02040503050406030204" pitchFamily="18" charset="0"/>
                      </a:rPr>
                      <m:t>=1</m:t>
                    </m:r>
                  </m:oMath>
                </m:oMathPara>
              </a14:m>
              <a:endParaRPr lang="es-MX" sz="1600" dirty="0"/>
            </a:p>
          </dgm:t>
        </dgm:pt>
      </mc:Choice>
      <mc:Fallback xmlns="">
        <dgm:pt modelId="{C81D36CC-F72E-45EA-860D-B0D33D225CF9}">
          <dgm:prSet phldrT="[Texto]" custT="1"/>
          <dgm:spPr/>
          <dgm:t>
            <a:bodyPr/>
            <a:lstStyle/>
            <a:p>
              <a:r>
                <a:rPr lang="es-MX" sz="1600" b="0" i="0" smtClean="0">
                  <a:latin typeface="Cambria Math" panose="02040503050406030204" pitchFamily="18" charset="0"/>
                  <a:ea typeface="Cambria Math" panose="02040503050406030204" pitchFamily="18" charset="0"/>
                </a:rPr>
                <a:t>𝑈</a:t>
              </a:r>
              <a:r>
                <a:rPr lang="es-MX" sz="1600" i="0" smtClean="0">
                  <a:latin typeface="Cambria Math" panose="02040503050406030204" pitchFamily="18" charset="0"/>
                </a:rPr>
                <a:t>〖</a:t>
              </a:r>
              <a:r>
                <a:rPr lang="es-MX" sz="1600" b="0" i="0" smtClean="0">
                  <a:latin typeface="Cambria Math" panose="02040503050406030204" pitchFamily="18" charset="0"/>
                </a:rPr>
                <a:t>(𝑥〗_1,𝑥_2)</a:t>
              </a:r>
              <a:r>
                <a:rPr lang="es-MX" sz="1600" b="0" i="0" smtClean="0">
                  <a:latin typeface="Cambria Math" panose="02040503050406030204" pitchFamily="18" charset="0"/>
                  <a:ea typeface="Cambria Math" panose="02040503050406030204" pitchFamily="18" charset="0"/>
                </a:rPr>
                <a:t>=</a:t>
              </a:r>
              <a:r>
                <a:rPr lang="es-MX" sz="1600" b="0" i="0" smtClean="0">
                  <a:latin typeface="Cambria Math" panose="02040503050406030204" pitchFamily="18" charset="0"/>
                  <a:ea typeface="Cambria Math" panose="02040503050406030204" pitchFamily="18" charset="0"/>
                </a:rPr>
                <a:t>3   </a:t>
              </a:r>
              <a:r>
                <a:rPr lang="es-MX" sz="1600" b="0" i="0" smtClean="0">
                  <a:latin typeface="Cambria Math" panose="02040503050406030204" pitchFamily="18" charset="0"/>
                  <a:ea typeface="Cambria Math" panose="02040503050406030204" pitchFamily="18" charset="0"/>
                </a:rPr>
                <a:t>𝑈(𝑦_1,𝑦_2 )</a:t>
              </a:r>
              <a:r>
                <a:rPr lang="es-MX" sz="1600" b="0" i="0" smtClean="0">
                  <a:latin typeface="Cambria Math" panose="02040503050406030204" pitchFamily="18" charset="0"/>
                  <a:ea typeface="Cambria Math" panose="02040503050406030204" pitchFamily="18" charset="0"/>
                </a:rPr>
                <a:t>=1</a:t>
              </a:r>
              <a:endParaRPr lang="es-MX" sz="1600" dirty="0"/>
            </a:p>
          </dgm:t>
        </dgm:pt>
      </mc:Fallback>
    </mc:AlternateContent>
    <dgm:pt modelId="{CA1D1D1B-4662-4369-AFB0-A11822BCE750}" type="parTrans" cxnId="{9B09BB60-BBBD-4666-B392-EC00E2562247}">
      <dgm:prSet/>
      <dgm:spPr/>
      <dgm:t>
        <a:bodyPr/>
        <a:lstStyle/>
        <a:p>
          <a:endParaRPr lang="es-MX"/>
        </a:p>
      </dgm:t>
    </dgm:pt>
    <dgm:pt modelId="{433CE18A-1B5C-4688-8D3B-2E9AED3551FA}" type="sibTrans" cxnId="{9B09BB60-BBBD-4666-B392-EC00E2562247}">
      <dgm:prSet/>
      <dgm:spPr/>
      <dgm:t>
        <a:bodyPr/>
        <a:lstStyle/>
        <a:p>
          <a:endParaRPr lang="es-MX"/>
        </a:p>
      </dgm:t>
    </dgm:pt>
    <dgm:pt modelId="{D58047F6-3771-4A4F-A3D5-D7C39B9BF96D}">
      <dgm:prSet phldrT="[Texto]" custT="1"/>
      <dgm:spPr/>
      <dgm:t>
        <a:bodyPr/>
        <a:lstStyle/>
        <a:p>
          <a:r>
            <a:rPr lang="es-MX" sz="1600" dirty="0" err="1"/>
            <a:t>Definition:the</a:t>
          </a:r>
          <a:r>
            <a:rPr lang="es-MX" sz="1600" dirty="0"/>
            <a:t> </a:t>
          </a:r>
          <a:r>
            <a:rPr lang="es-MX" sz="1600" dirty="0" err="1"/>
            <a:t>size</a:t>
          </a:r>
          <a:r>
            <a:rPr lang="es-MX" sz="1600" dirty="0"/>
            <a:t> of </a:t>
          </a:r>
          <a:r>
            <a:rPr lang="en-US" sz="1600" dirty="0"/>
            <a:t>he utility difference between any two consumption bundles doesn’t </a:t>
          </a:r>
          <a:r>
            <a:rPr lang="en-US" sz="1600" dirty="0" err="1"/>
            <a:t>matter.The</a:t>
          </a:r>
          <a:r>
            <a:rPr lang="en-US" sz="1600" dirty="0"/>
            <a:t> only property of a utility assignment that is important is how it</a:t>
          </a:r>
          <a:r>
            <a:rPr lang="es-MX" sz="1600" dirty="0" err="1"/>
            <a:t>ordersthe</a:t>
          </a:r>
          <a:r>
            <a:rPr lang="es-MX" sz="1600" dirty="0"/>
            <a:t> </a:t>
          </a:r>
          <a:r>
            <a:rPr lang="es-MX" sz="1600" dirty="0" err="1"/>
            <a:t>bundles</a:t>
          </a:r>
          <a:r>
            <a:rPr lang="es-MX" sz="1600" dirty="0"/>
            <a:t> of </a:t>
          </a:r>
          <a:r>
            <a:rPr lang="es-MX" sz="1600" dirty="0" err="1"/>
            <a:t>goods</a:t>
          </a:r>
          <a:r>
            <a:rPr lang="es-MX" sz="1600" dirty="0"/>
            <a:t>.</a:t>
          </a:r>
        </a:p>
      </dgm:t>
    </dgm:pt>
    <dgm:pt modelId="{697F5377-1F29-4A3A-91C1-D26813589BB6}" type="parTrans" cxnId="{02683608-839B-4D33-89AC-E3B140828CC5}">
      <dgm:prSet/>
      <dgm:spPr/>
      <dgm:t>
        <a:bodyPr/>
        <a:lstStyle/>
        <a:p>
          <a:endParaRPr lang="es-MX"/>
        </a:p>
      </dgm:t>
    </dgm:pt>
    <dgm:pt modelId="{E02D79A8-24D6-4E69-8713-5BAC1D03FC92}" type="sibTrans" cxnId="{02683608-839B-4D33-89AC-E3B140828CC5}">
      <dgm:prSet/>
      <dgm:spPr/>
      <dgm:t>
        <a:bodyPr/>
        <a:lstStyle/>
        <a:p>
          <a:endParaRPr lang="es-MX"/>
        </a:p>
      </dgm:t>
    </dgm:pt>
    <mc:AlternateContent xmlns:mc="http://schemas.openxmlformats.org/markup-compatibility/2006" xmlns:a14="http://schemas.microsoft.com/office/drawing/2010/main">
      <mc:Choice Requires="a14">
        <dgm:pt modelId="{A87FBDFA-7D06-49C7-9028-41AD78B67275}">
          <dgm:prSet phldrT="[Texto]" custT="1"/>
          <dgm:spPr/>
          <dgm:t>
            <a:bodyPr/>
            <a:lstStyle/>
            <a:p>
              <a:pPr/>
              <a14:m>
                <m:oMathPara xmlns:m="http://schemas.openxmlformats.org/officeDocument/2006/math">
                  <m:oMathParaPr>
                    <m:jc m:val="centerGroup"/>
                  </m:oMathParaPr>
                  <m:oMath xmlns:m="http://schemas.openxmlformats.org/officeDocument/2006/math">
                    <m:r>
                      <a:rPr lang="es-MX" sz="1600" b="0" i="1" smtClean="0">
                        <a:latin typeface="Cambria Math" panose="02040503050406030204" pitchFamily="18" charset="0"/>
                      </a:rPr>
                      <m:t>𝑓</m:t>
                    </m:r>
                    <m:d>
                      <m:dPr>
                        <m:ctrlPr>
                          <a:rPr lang="es-MX" sz="1600" b="0" i="1" smtClean="0">
                            <a:latin typeface="Cambria Math" panose="02040503050406030204" pitchFamily="18" charset="0"/>
                          </a:rPr>
                        </m:ctrlPr>
                      </m:dPr>
                      <m:e>
                        <m:r>
                          <a:rPr lang="es-MX" sz="1600" b="0" i="1" smtClean="0">
                            <a:latin typeface="Cambria Math" panose="02040503050406030204" pitchFamily="18" charset="0"/>
                          </a:rPr>
                          <m:t>𝑈</m:t>
                        </m:r>
                      </m:e>
                    </m:d>
                    <m:r>
                      <a:rPr lang="es-MX" sz="1600" b="0" i="1" smtClean="0">
                        <a:latin typeface="Cambria Math" panose="02040503050406030204" pitchFamily="18" charset="0"/>
                      </a:rPr>
                      <m:t>=3</m:t>
                    </m:r>
                    <m:r>
                      <a:rPr lang="es-MX" sz="1600" b="0" i="1" smtClean="0">
                        <a:latin typeface="Cambria Math" panose="02040503050406030204" pitchFamily="18" charset="0"/>
                      </a:rPr>
                      <m:t>𝑈</m:t>
                    </m:r>
                    <m:r>
                      <a:rPr lang="es-MX" sz="1600" b="0" i="1" smtClean="0">
                        <a:latin typeface="Cambria Math" panose="02040503050406030204" pitchFamily="18" charset="0"/>
                      </a:rPr>
                      <m:t>    </m:t>
                    </m:r>
                    <m:r>
                      <a:rPr lang="es-MX" sz="1600" b="0" i="1" smtClean="0">
                        <a:latin typeface="Cambria Math" panose="02040503050406030204" pitchFamily="18" charset="0"/>
                      </a:rPr>
                      <m:t>𝑓</m:t>
                    </m:r>
                    <m:d>
                      <m:dPr>
                        <m:ctrlPr>
                          <a:rPr lang="es-MX" sz="1600" b="0" i="1" smtClean="0">
                            <a:latin typeface="Cambria Math" panose="02040503050406030204" pitchFamily="18" charset="0"/>
                          </a:rPr>
                        </m:ctrlPr>
                      </m:dPr>
                      <m:e>
                        <m:r>
                          <a:rPr lang="es-MX" sz="1600" b="0" i="1" smtClean="0">
                            <a:latin typeface="Cambria Math" panose="02040503050406030204" pitchFamily="18" charset="0"/>
                          </a:rPr>
                          <m:t>𝑈</m:t>
                        </m:r>
                      </m:e>
                    </m:d>
                    <m:r>
                      <a:rPr lang="es-MX" sz="1600" b="0" i="1" smtClean="0">
                        <a:latin typeface="Cambria Math" panose="02040503050406030204" pitchFamily="18" charset="0"/>
                      </a:rPr>
                      <m:t>=</m:t>
                    </m:r>
                    <m:r>
                      <a:rPr lang="es-MX" sz="1600" b="0" i="1" smtClean="0">
                        <a:latin typeface="Cambria Math" panose="02040503050406030204" pitchFamily="18" charset="0"/>
                      </a:rPr>
                      <m:t>𝑈</m:t>
                    </m:r>
                    <m:r>
                      <a:rPr lang="es-MX" sz="1600" b="0" i="1" smtClean="0">
                        <a:latin typeface="Cambria Math" panose="02040503050406030204" pitchFamily="18" charset="0"/>
                      </a:rPr>
                      <m:t>+5    </m:t>
                    </m:r>
                    <m:r>
                      <a:rPr lang="es-MX" sz="1600" b="0" i="1" smtClean="0">
                        <a:latin typeface="Cambria Math" panose="02040503050406030204" pitchFamily="18" charset="0"/>
                      </a:rPr>
                      <m:t>𝑓</m:t>
                    </m:r>
                    <m:d>
                      <m:dPr>
                        <m:ctrlPr>
                          <a:rPr lang="es-MX" sz="1600" b="0" i="1" smtClean="0">
                            <a:latin typeface="Cambria Math" panose="02040503050406030204" pitchFamily="18" charset="0"/>
                          </a:rPr>
                        </m:ctrlPr>
                      </m:dPr>
                      <m:e>
                        <m:r>
                          <a:rPr lang="es-MX" sz="1600" b="0" i="1" smtClean="0">
                            <a:latin typeface="Cambria Math" panose="02040503050406030204" pitchFamily="18" charset="0"/>
                          </a:rPr>
                          <m:t>𝑈</m:t>
                        </m:r>
                      </m:e>
                    </m:d>
                    <m:r>
                      <a:rPr lang="es-MX" sz="1600" b="0" i="1" smtClean="0">
                        <a:latin typeface="Cambria Math" panose="02040503050406030204" pitchFamily="18" charset="0"/>
                      </a:rPr>
                      <m:t>=</m:t>
                    </m:r>
                    <m:sSup>
                      <m:sSupPr>
                        <m:ctrlPr>
                          <a:rPr lang="es-MX" sz="1600" b="0" i="1" smtClean="0">
                            <a:latin typeface="Cambria Math" panose="02040503050406030204" pitchFamily="18" charset="0"/>
                          </a:rPr>
                        </m:ctrlPr>
                      </m:sSupPr>
                      <m:e>
                        <m:r>
                          <a:rPr lang="es-MX" sz="1600" b="0" i="1" smtClean="0">
                            <a:latin typeface="Cambria Math" panose="02040503050406030204" pitchFamily="18" charset="0"/>
                          </a:rPr>
                          <m:t>𝑈</m:t>
                        </m:r>
                      </m:e>
                      <m:sup>
                        <m:r>
                          <a:rPr lang="es-MX" sz="1600" b="0" i="1" smtClean="0">
                            <a:latin typeface="Cambria Math" panose="02040503050406030204" pitchFamily="18" charset="0"/>
                          </a:rPr>
                          <m:t>3</m:t>
                        </m:r>
                      </m:sup>
                    </m:sSup>
                  </m:oMath>
                </m:oMathPara>
              </a14:m>
              <a:endParaRPr lang="es-MX" sz="1600" dirty="0"/>
            </a:p>
          </dgm:t>
        </dgm:pt>
      </mc:Choice>
      <mc:Fallback xmlns="">
        <dgm:pt modelId="{A87FBDFA-7D06-49C7-9028-41AD78B67275}">
          <dgm:prSet phldrT="[Texto]" custT="1"/>
          <dgm:spPr/>
          <dgm:t>
            <a:bodyPr/>
            <a:lstStyle/>
            <a:p>
              <a:r>
                <a:rPr lang="es-MX" sz="1600" b="0" i="0" smtClean="0">
                  <a:latin typeface="Cambria Math" panose="02040503050406030204" pitchFamily="18" charset="0"/>
                </a:rPr>
                <a:t>𝑓(𝑈)=3𝑈    𝑓(𝑈)=𝑈+5    𝑓(𝑈)=𝑈^3</a:t>
              </a:r>
              <a:endParaRPr lang="es-MX" sz="1600" dirty="0"/>
            </a:p>
          </dgm:t>
        </dgm:pt>
      </mc:Fallback>
    </mc:AlternateContent>
    <dgm:pt modelId="{CE9C840E-D870-4AE5-BC7F-C8C1F4391D05}" type="parTrans" cxnId="{00EAD381-6CD3-48C3-88C8-95DD8B731378}">
      <dgm:prSet/>
      <dgm:spPr/>
      <dgm:t>
        <a:bodyPr/>
        <a:lstStyle/>
        <a:p>
          <a:endParaRPr lang="es-MX"/>
        </a:p>
      </dgm:t>
    </dgm:pt>
    <dgm:pt modelId="{D9B5259E-CA04-42BF-BD20-5E565500A4C4}" type="sibTrans" cxnId="{00EAD381-6CD3-48C3-88C8-95DD8B731378}">
      <dgm:prSet/>
      <dgm:spPr/>
      <dgm:t>
        <a:bodyPr/>
        <a:lstStyle/>
        <a:p>
          <a:endParaRPr lang="es-MX"/>
        </a:p>
      </dgm:t>
    </dgm:pt>
    <dgm:pt modelId="{03BB03C0-4E1B-4B4A-BAC1-13A039187CAA}">
      <dgm:prSet phldrT="[Texto]" custT="1"/>
      <dgm:spPr/>
      <dgm:t>
        <a:bodyPr/>
        <a:lstStyle/>
        <a:p>
          <a:r>
            <a:rPr lang="es-MX" sz="1600" dirty="0" err="1"/>
            <a:t>Definition</a:t>
          </a:r>
          <a:r>
            <a:rPr lang="es-MX" sz="1600" dirty="0"/>
            <a:t>: </a:t>
          </a:r>
          <a:r>
            <a:rPr lang="en-US" sz="1600" dirty="0"/>
            <a:t>a monotonic transformation of a utility function is a utility function that represents</a:t>
          </a:r>
          <a:endParaRPr lang="es-MX" sz="1600" dirty="0"/>
        </a:p>
      </dgm:t>
    </dgm:pt>
    <dgm:pt modelId="{8CEEFDE2-0316-47FC-AF7B-90D3C6FD5CB5}" type="parTrans" cxnId="{14C36F34-1D4A-4EF4-9147-0168A2A991AA}">
      <dgm:prSet/>
      <dgm:spPr/>
      <dgm:t>
        <a:bodyPr/>
        <a:lstStyle/>
        <a:p>
          <a:endParaRPr lang="es-MX"/>
        </a:p>
      </dgm:t>
    </dgm:pt>
    <dgm:pt modelId="{93132417-8FFC-4C7F-8727-0BEDA4AD7AF0}" type="sibTrans" cxnId="{14C36F34-1D4A-4EF4-9147-0168A2A991AA}">
      <dgm:prSet/>
      <dgm:spPr/>
      <dgm:t>
        <a:bodyPr/>
        <a:lstStyle/>
        <a:p>
          <a:endParaRPr lang="es-MX"/>
        </a:p>
      </dgm:t>
    </dgm:pt>
    <dgm:pt modelId="{717952FE-D8D9-4FE8-BF1B-B599510BD805}">
      <dgm:prSet phldrT="[Texto]" custT="1"/>
      <dgm:spPr/>
      <dgm:t>
        <a:bodyPr/>
        <a:lstStyle/>
        <a:p>
          <a:endParaRPr lang="es-MX" sz="1600" dirty="0"/>
        </a:p>
      </dgm:t>
    </dgm:pt>
    <dgm:pt modelId="{379B5994-AD31-48BC-A920-0F69A2953A02}" type="parTrans" cxnId="{25B81FEE-ADBD-42AB-A275-6640D62E75D9}">
      <dgm:prSet/>
      <dgm:spPr/>
      <dgm:t>
        <a:bodyPr/>
        <a:lstStyle/>
        <a:p>
          <a:endParaRPr lang="es-MX"/>
        </a:p>
      </dgm:t>
    </dgm:pt>
    <dgm:pt modelId="{816D2ED2-13D1-4A0F-AE65-5A48BA9DF269}" type="sibTrans" cxnId="{25B81FEE-ADBD-42AB-A275-6640D62E75D9}">
      <dgm:prSet/>
      <dgm:spPr/>
      <dgm:t>
        <a:bodyPr/>
        <a:lstStyle/>
        <a:p>
          <a:endParaRPr lang="es-MX"/>
        </a:p>
      </dgm:t>
    </dgm:pt>
    <dgm:pt modelId="{04F973CD-0A44-4BC7-B5E4-2044F8FC2A6D}">
      <dgm:prSet custT="1"/>
      <dgm:spPr/>
      <dgm:t>
        <a:bodyPr/>
        <a:lstStyle/>
        <a:p>
          <a:r>
            <a:rPr lang="en-US" sz="1600" dirty="0"/>
            <a:t>the same preferences as the original utility function.</a:t>
          </a:r>
          <a:endParaRPr lang="es-MX" sz="1600" dirty="0"/>
        </a:p>
      </dgm:t>
    </dgm:pt>
    <dgm:pt modelId="{A0784E57-81FA-4A6C-B193-1017091A2A8A}" type="parTrans" cxnId="{E362C90B-C308-402F-8AB9-77ED132EB027}">
      <dgm:prSet/>
      <dgm:spPr/>
      <dgm:t>
        <a:bodyPr/>
        <a:lstStyle/>
        <a:p>
          <a:endParaRPr lang="es-MX"/>
        </a:p>
      </dgm:t>
    </dgm:pt>
    <dgm:pt modelId="{31BD68F3-C0C2-4CE3-A588-5DBF8B45DE74}" type="sibTrans" cxnId="{E362C90B-C308-402F-8AB9-77ED132EB027}">
      <dgm:prSet/>
      <dgm:spPr/>
      <dgm:t>
        <a:bodyPr/>
        <a:lstStyle/>
        <a:p>
          <a:endParaRPr lang="es-MX"/>
        </a:p>
      </dgm:t>
    </dgm:pt>
    <dgm:pt modelId="{18287559-44AA-4E45-973E-801370BB23AD}">
      <dgm:prSet phldrT="[Texto]" custT="1"/>
      <dgm:spPr/>
      <dgm:t>
        <a:bodyPr/>
        <a:lstStyle/>
        <a:p>
          <a:r>
            <a:rPr lang="es-MX" sz="1600" dirty="0" err="1"/>
            <a:t>Definition</a:t>
          </a:r>
          <a:r>
            <a:rPr lang="es-MX" sz="1600" dirty="0"/>
            <a:t>: </a:t>
          </a:r>
          <a:r>
            <a:rPr lang="en-US" sz="1600" dirty="0"/>
            <a:t>is a way of assigning a number to every possible</a:t>
          </a:r>
          <a:endParaRPr lang="es-MX" sz="1600" dirty="0"/>
        </a:p>
      </dgm:t>
    </dgm:pt>
    <dgm:pt modelId="{DED5C680-10C0-4341-A443-9DDE0BA7C062}" type="parTrans" cxnId="{41BD7301-FE63-4F4B-AC6F-BA4ABBA321E0}">
      <dgm:prSet/>
      <dgm:spPr/>
      <dgm:t>
        <a:bodyPr/>
        <a:lstStyle/>
        <a:p>
          <a:endParaRPr lang="es-MX"/>
        </a:p>
      </dgm:t>
    </dgm:pt>
    <dgm:pt modelId="{133FB92A-A78C-46F7-AF87-2CEC85B930D3}" type="sibTrans" cxnId="{41BD7301-FE63-4F4B-AC6F-BA4ABBA321E0}">
      <dgm:prSet/>
      <dgm:spPr/>
      <dgm:t>
        <a:bodyPr/>
        <a:lstStyle/>
        <a:p>
          <a:endParaRPr lang="es-MX"/>
        </a:p>
      </dgm:t>
    </dgm:pt>
    <dgm:pt modelId="{0BB38CAE-982F-4712-904F-F7E1016573A0}">
      <dgm:prSet custT="1"/>
      <dgm:spPr/>
      <dgm:t>
        <a:bodyPr/>
        <a:lstStyle/>
        <a:p>
          <a:r>
            <a:rPr lang="en-US" sz="1600" dirty="0"/>
            <a:t>consumption bundle such that more-preferred bundles get assigned larger </a:t>
          </a:r>
          <a:r>
            <a:rPr lang="es-MX" sz="1600" dirty="0" err="1"/>
            <a:t>numbers</a:t>
          </a:r>
          <a:r>
            <a:rPr lang="es-MX" sz="1600" dirty="0"/>
            <a:t> </a:t>
          </a:r>
          <a:r>
            <a:rPr lang="es-MX" sz="1600" dirty="0" err="1"/>
            <a:t>than</a:t>
          </a:r>
          <a:r>
            <a:rPr lang="es-MX" sz="1600" dirty="0"/>
            <a:t> </a:t>
          </a:r>
          <a:r>
            <a:rPr lang="es-MX" sz="1600" dirty="0" err="1"/>
            <a:t>less-preferred</a:t>
          </a:r>
          <a:r>
            <a:rPr lang="es-MX" sz="1600" dirty="0"/>
            <a:t> </a:t>
          </a:r>
          <a:r>
            <a:rPr lang="es-MX" sz="1600" dirty="0" err="1"/>
            <a:t>bundles</a:t>
          </a:r>
          <a:r>
            <a:rPr lang="es-MX" sz="1600" dirty="0"/>
            <a:t>.</a:t>
          </a:r>
        </a:p>
      </dgm:t>
    </dgm:pt>
    <dgm:pt modelId="{6E93707B-224B-478D-9FBE-DCA550D8B150}" type="parTrans" cxnId="{C539D1F3-C1EB-426B-8741-B9A25982480B}">
      <dgm:prSet/>
      <dgm:spPr/>
      <dgm:t>
        <a:bodyPr/>
        <a:lstStyle/>
        <a:p>
          <a:endParaRPr lang="es-MX"/>
        </a:p>
      </dgm:t>
    </dgm:pt>
    <dgm:pt modelId="{1B42CE47-B839-43E6-8398-8FEAFEF89177}" type="sibTrans" cxnId="{C539D1F3-C1EB-426B-8741-B9A25982480B}">
      <dgm:prSet/>
      <dgm:spPr/>
      <dgm:t>
        <a:bodyPr/>
        <a:lstStyle/>
        <a:p>
          <a:endParaRPr lang="es-MX"/>
        </a:p>
      </dgm:t>
    </dgm:pt>
    <dgm:pt modelId="{E92060DB-2C36-4451-8F90-AA81FA3E5EFA}" type="pres">
      <dgm:prSet presAssocID="{0D1552FD-6F34-40CF-AE09-A89E25978E5B}" presName="Name0" presStyleCnt="0">
        <dgm:presLayoutVars>
          <dgm:dir/>
          <dgm:animLvl val="lvl"/>
          <dgm:resizeHandles/>
        </dgm:presLayoutVars>
      </dgm:prSet>
      <dgm:spPr/>
      <dgm:t>
        <a:bodyPr/>
        <a:lstStyle/>
        <a:p>
          <a:endParaRPr lang="es-ES"/>
        </a:p>
      </dgm:t>
    </dgm:pt>
    <dgm:pt modelId="{36A378CF-2222-4B33-8460-708B7F4AF643}" type="pres">
      <dgm:prSet presAssocID="{5670B075-4047-4B5E-8496-1BD321A7AD24}" presName="linNode" presStyleCnt="0"/>
      <dgm:spPr/>
    </dgm:pt>
    <dgm:pt modelId="{61EF99C8-B1E9-4E33-B405-FAFD3E44F66A}" type="pres">
      <dgm:prSet presAssocID="{5670B075-4047-4B5E-8496-1BD321A7AD24}" presName="parentShp" presStyleLbl="node1" presStyleIdx="0" presStyleCnt="3">
        <dgm:presLayoutVars>
          <dgm:bulletEnabled val="1"/>
        </dgm:presLayoutVars>
      </dgm:prSet>
      <dgm:spPr/>
      <dgm:t>
        <a:bodyPr/>
        <a:lstStyle/>
        <a:p>
          <a:endParaRPr lang="es-ES"/>
        </a:p>
      </dgm:t>
    </dgm:pt>
    <dgm:pt modelId="{5B17E89E-078C-4BF9-BAB2-9FFD77F1CEAE}" type="pres">
      <dgm:prSet presAssocID="{5670B075-4047-4B5E-8496-1BD321A7AD24}" presName="childShp" presStyleLbl="bgAccFollowNode1" presStyleIdx="0" presStyleCnt="3" custScaleY="182245">
        <dgm:presLayoutVars>
          <dgm:bulletEnabled val="1"/>
        </dgm:presLayoutVars>
      </dgm:prSet>
      <dgm:spPr/>
      <dgm:t>
        <a:bodyPr/>
        <a:lstStyle/>
        <a:p>
          <a:endParaRPr lang="es-ES"/>
        </a:p>
      </dgm:t>
    </dgm:pt>
    <dgm:pt modelId="{B7407A4F-781A-474C-B2EC-BBA8A8F8D6E0}" type="pres">
      <dgm:prSet presAssocID="{86E9550C-EFE3-41D6-AEB9-994864846A37}" presName="spacing" presStyleCnt="0"/>
      <dgm:spPr/>
    </dgm:pt>
    <dgm:pt modelId="{B8044406-FA54-47D7-A9CF-32CB095C71DF}" type="pres">
      <dgm:prSet presAssocID="{EF3298D0-CB22-4C75-A2DB-69E6C103E421}" presName="linNode" presStyleCnt="0"/>
      <dgm:spPr/>
    </dgm:pt>
    <dgm:pt modelId="{8AA4D47E-6308-4C0D-9527-E2334CCD7E66}" type="pres">
      <dgm:prSet presAssocID="{EF3298D0-CB22-4C75-A2DB-69E6C103E421}" presName="parentShp" presStyleLbl="node1" presStyleIdx="1" presStyleCnt="3">
        <dgm:presLayoutVars>
          <dgm:bulletEnabled val="1"/>
        </dgm:presLayoutVars>
      </dgm:prSet>
      <dgm:spPr/>
      <dgm:t>
        <a:bodyPr/>
        <a:lstStyle/>
        <a:p>
          <a:endParaRPr lang="es-ES"/>
        </a:p>
      </dgm:t>
    </dgm:pt>
    <dgm:pt modelId="{E1C780A8-FD12-48B5-8BCE-A658671D3C5A}" type="pres">
      <dgm:prSet presAssocID="{EF3298D0-CB22-4C75-A2DB-69E6C103E421}" presName="childShp" presStyleLbl="bgAccFollowNode1" presStyleIdx="1" presStyleCnt="3" custScaleY="170744" custLinFactNeighborX="34927" custLinFactNeighborY="14166">
        <dgm:presLayoutVars>
          <dgm:bulletEnabled val="1"/>
        </dgm:presLayoutVars>
      </dgm:prSet>
      <dgm:spPr/>
      <dgm:t>
        <a:bodyPr/>
        <a:lstStyle/>
        <a:p>
          <a:endParaRPr lang="es-ES"/>
        </a:p>
      </dgm:t>
    </dgm:pt>
    <dgm:pt modelId="{1A1FFB01-C8E6-4025-93B2-A2F54B885565}" type="pres">
      <dgm:prSet presAssocID="{C1D67E70-AF0F-456A-AA68-68BCE541B6CB}" presName="spacing" presStyleCnt="0"/>
      <dgm:spPr/>
    </dgm:pt>
    <dgm:pt modelId="{6F79E2D1-62E5-4146-A2CC-B855C38266AD}" type="pres">
      <dgm:prSet presAssocID="{41163E30-AA43-48F0-BD71-1C100CF80D80}" presName="linNode" presStyleCnt="0"/>
      <dgm:spPr/>
    </dgm:pt>
    <dgm:pt modelId="{D13F3D8F-D007-44D5-9DFB-8DBAE372CA7F}" type="pres">
      <dgm:prSet presAssocID="{41163E30-AA43-48F0-BD71-1C100CF80D80}" presName="parentShp" presStyleLbl="node1" presStyleIdx="2" presStyleCnt="3">
        <dgm:presLayoutVars>
          <dgm:bulletEnabled val="1"/>
        </dgm:presLayoutVars>
      </dgm:prSet>
      <dgm:spPr/>
      <dgm:t>
        <a:bodyPr/>
        <a:lstStyle/>
        <a:p>
          <a:endParaRPr lang="es-ES"/>
        </a:p>
      </dgm:t>
    </dgm:pt>
    <dgm:pt modelId="{4F422FA1-4A75-49F6-A0AC-D0A6F9BDFF9D}" type="pres">
      <dgm:prSet presAssocID="{41163E30-AA43-48F0-BD71-1C100CF80D80}" presName="childShp" presStyleLbl="bgAccFollowNode1" presStyleIdx="2" presStyleCnt="3" custLinFactNeighborX="259" custLinFactNeighborY="-20963">
        <dgm:presLayoutVars>
          <dgm:bulletEnabled val="1"/>
        </dgm:presLayoutVars>
      </dgm:prSet>
      <dgm:spPr/>
      <dgm:t>
        <a:bodyPr/>
        <a:lstStyle/>
        <a:p>
          <a:endParaRPr lang="es-ES"/>
        </a:p>
      </dgm:t>
    </dgm:pt>
  </dgm:ptLst>
  <dgm:cxnLst>
    <dgm:cxn modelId="{E665FFAF-414B-4401-8A5C-D5281FDC5CE0}" srcId="{41163E30-AA43-48F0-BD71-1C100CF80D80}" destId="{ADBF1EA9-4BC4-4DB1-AF43-2A7C6510512C}" srcOrd="1" destOrd="0" parTransId="{F82F1FC9-DB9B-4724-BCF4-358BEA0EB82D}" sibTransId="{A9C421D9-D0DB-4207-BAED-F3CB0B1181FD}"/>
    <dgm:cxn modelId="{1903A68D-B898-48A3-ACDF-A37E8BDD0146}" srcId="{5670B075-4047-4B5E-8496-1BD321A7AD24}" destId="{2F585850-C862-4609-A14D-391A6DCCAD14}" srcOrd="0" destOrd="0" parTransId="{EA239689-610A-4190-9C04-7E764DC546A4}" sibTransId="{1CA6A755-CA2C-4F7A-B6AF-136D1ED8EDA0}"/>
    <dgm:cxn modelId="{26D95870-0CD6-491F-9960-8C69AC8D781D}" type="presOf" srcId="{56BF860D-87C7-42E2-9576-6DB96240308F}" destId="{E1C780A8-FD12-48B5-8BCE-A658671D3C5A}" srcOrd="0" destOrd="0" presId="urn:microsoft.com/office/officeart/2005/8/layout/vList6"/>
    <dgm:cxn modelId="{25B81FEE-ADBD-42AB-A275-6640D62E75D9}" srcId="{41163E30-AA43-48F0-BD71-1C100CF80D80}" destId="{717952FE-D8D9-4FE8-BF1B-B599510BD805}" srcOrd="3" destOrd="0" parTransId="{379B5994-AD31-48BC-A920-0F69A2953A02}" sibTransId="{816D2ED2-13D1-4A0F-AE65-5A48BA9DF269}"/>
    <dgm:cxn modelId="{C6A42810-4649-442B-99EC-0B832149DA38}" type="presOf" srcId="{C81D36CC-F72E-45EA-860D-B0D33D225CF9}" destId="{E1C780A8-FD12-48B5-8BCE-A658671D3C5A}" srcOrd="0" destOrd="1" presId="urn:microsoft.com/office/officeart/2005/8/layout/vList6"/>
    <dgm:cxn modelId="{4E5A6259-D7B8-4C12-9A4B-10B43393D6A6}" srcId="{0D1552FD-6F34-40CF-AE09-A89E25978E5B}" destId="{41163E30-AA43-48F0-BD71-1C100CF80D80}" srcOrd="2" destOrd="0" parTransId="{61FE176B-57E8-47B5-9887-9B8B8CF2AC14}" sibTransId="{48005019-A1DF-41F0-B5AF-76E01E801B31}"/>
    <dgm:cxn modelId="{E40CDC55-A39C-4F3F-8A2A-56B9754FAB27}" type="presOf" srcId="{0D1552FD-6F34-40CF-AE09-A89E25978E5B}" destId="{E92060DB-2C36-4451-8F90-AA81FA3E5EFA}" srcOrd="0" destOrd="0" presId="urn:microsoft.com/office/officeart/2005/8/layout/vList6"/>
    <dgm:cxn modelId="{A54E821C-3B2C-4BAE-9DE9-26B787D360CE}" type="presOf" srcId="{ADBF1EA9-4BC4-4DB1-AF43-2A7C6510512C}" destId="{4F422FA1-4A75-49F6-A0AC-D0A6F9BDFF9D}" srcOrd="0" destOrd="1" presId="urn:microsoft.com/office/officeart/2005/8/layout/vList6"/>
    <dgm:cxn modelId="{66F05AA0-467A-4CDA-93DC-8F66B6DE35AB}" type="presOf" srcId="{1965B266-DC3F-49A1-B52E-176D8D2A957F}" destId="{4F422FA1-4A75-49F6-A0AC-D0A6F9BDFF9D}" srcOrd="0" destOrd="0" presId="urn:microsoft.com/office/officeart/2005/8/layout/vList6"/>
    <dgm:cxn modelId="{729C80D5-23C7-43A3-B13B-CD311DA05F09}" type="presOf" srcId="{EF3298D0-CB22-4C75-A2DB-69E6C103E421}" destId="{8AA4D47E-6308-4C0D-9527-E2334CCD7E66}" srcOrd="0" destOrd="0" presId="urn:microsoft.com/office/officeart/2005/8/layout/vList6"/>
    <dgm:cxn modelId="{638B45C1-92CA-4373-8849-6EAD891728C9}" type="presOf" srcId="{03BB03C0-4E1B-4B4A-BAC1-13A039187CAA}" destId="{4F422FA1-4A75-49F6-A0AC-D0A6F9BDFF9D}" srcOrd="0" destOrd="4" presId="urn:microsoft.com/office/officeart/2005/8/layout/vList6"/>
    <dgm:cxn modelId="{079B7B6C-04C4-4DF6-B6EA-B599D5EDA570}" type="presOf" srcId="{04F973CD-0A44-4BC7-B5E4-2044F8FC2A6D}" destId="{4F422FA1-4A75-49F6-A0AC-D0A6F9BDFF9D}" srcOrd="0" destOrd="5" presId="urn:microsoft.com/office/officeart/2005/8/layout/vList6"/>
    <dgm:cxn modelId="{702A2CF1-728E-4876-A38A-4B8B9F947952}" type="presOf" srcId="{128F1C86-FC64-44D2-876B-4F65CF322D4A}" destId="{5B17E89E-078C-4BF9-BAB2-9FFD77F1CEAE}" srcOrd="0" destOrd="2" presId="urn:microsoft.com/office/officeart/2005/8/layout/vList6"/>
    <dgm:cxn modelId="{C539D1F3-C1EB-426B-8741-B9A25982480B}" srcId="{5670B075-4047-4B5E-8496-1BD321A7AD24}" destId="{0BB38CAE-982F-4712-904F-F7E1016573A0}" srcOrd="4" destOrd="0" parTransId="{6E93707B-224B-478D-9FBE-DCA550D8B150}" sibTransId="{1B42CE47-B839-43E6-8398-8FEAFEF89177}"/>
    <dgm:cxn modelId="{99D3865C-92BF-40DB-A8A8-13E147D9BE53}" type="presOf" srcId="{B934569E-B8FC-4298-8065-F5CFFB06B521}" destId="{5B17E89E-078C-4BF9-BAB2-9FFD77F1CEAE}" srcOrd="0" destOrd="1" presId="urn:microsoft.com/office/officeart/2005/8/layout/vList6"/>
    <dgm:cxn modelId="{48619BB6-AE7E-4856-89A0-4B681C9A7E57}" type="presOf" srcId="{41163E30-AA43-48F0-BD71-1C100CF80D80}" destId="{D13F3D8F-D007-44D5-9DFB-8DBAE372CA7F}" srcOrd="0" destOrd="0" presId="urn:microsoft.com/office/officeart/2005/8/layout/vList6"/>
    <dgm:cxn modelId="{C4E24D4F-0C44-4060-9123-CD6AE2EF60B3}" srcId="{0D1552FD-6F34-40CF-AE09-A89E25978E5B}" destId="{EF3298D0-CB22-4C75-A2DB-69E6C103E421}" srcOrd="1" destOrd="0" parTransId="{E2B4CAD8-0467-47E6-A32C-56F55ED0B6B0}" sibTransId="{C1D67E70-AF0F-456A-AA68-68BCE541B6CB}"/>
    <dgm:cxn modelId="{CDAC53F3-3901-42ED-BF91-2427BF974ACB}" type="presOf" srcId="{18287559-44AA-4E45-973E-801370BB23AD}" destId="{5B17E89E-078C-4BF9-BAB2-9FFD77F1CEAE}" srcOrd="0" destOrd="3" presId="urn:microsoft.com/office/officeart/2005/8/layout/vList6"/>
    <dgm:cxn modelId="{E362C90B-C308-402F-8AB9-77ED132EB027}" srcId="{41163E30-AA43-48F0-BD71-1C100CF80D80}" destId="{04F973CD-0A44-4BC7-B5E4-2044F8FC2A6D}" srcOrd="5" destOrd="0" parTransId="{A0784E57-81FA-4A6C-B193-1017091A2A8A}" sibTransId="{31BD68F3-C0C2-4CE3-A588-5DBF8B45DE74}"/>
    <dgm:cxn modelId="{1E244CAD-753D-4232-898E-D80F9CB0C32E}" type="presOf" srcId="{0BB38CAE-982F-4712-904F-F7E1016573A0}" destId="{5B17E89E-078C-4BF9-BAB2-9FFD77F1CEAE}" srcOrd="0" destOrd="4" presId="urn:microsoft.com/office/officeart/2005/8/layout/vList6"/>
    <dgm:cxn modelId="{00EAD381-6CD3-48C3-88C8-95DD8B731378}" srcId="{41163E30-AA43-48F0-BD71-1C100CF80D80}" destId="{A87FBDFA-7D06-49C7-9028-41AD78B67275}" srcOrd="2" destOrd="0" parTransId="{CE9C840E-D870-4AE5-BC7F-C8C1F4391D05}" sibTransId="{D9B5259E-CA04-42BF-BD20-5E565500A4C4}"/>
    <dgm:cxn modelId="{3F32EEC6-8E59-4931-9433-B3E7190D0CDD}" type="presOf" srcId="{717952FE-D8D9-4FE8-BF1B-B599510BD805}" destId="{4F422FA1-4A75-49F6-A0AC-D0A6F9BDFF9D}" srcOrd="0" destOrd="3" presId="urn:microsoft.com/office/officeart/2005/8/layout/vList6"/>
    <dgm:cxn modelId="{B240BC27-63D1-4CBD-B330-51F9BEDEFF69}" srcId="{41163E30-AA43-48F0-BD71-1C100CF80D80}" destId="{1965B266-DC3F-49A1-B52E-176D8D2A957F}" srcOrd="0" destOrd="0" parTransId="{C18F4202-7D15-47A4-9981-D7EE61879895}" sibTransId="{7AC46B09-09B5-4F23-B2C4-D7C28427896E}"/>
    <dgm:cxn modelId="{C3C95D64-2BE4-47B4-99E3-AF117DCE8D00}" type="presOf" srcId="{5670B075-4047-4B5E-8496-1BD321A7AD24}" destId="{61EF99C8-B1E9-4E33-B405-FAFD3E44F66A}" srcOrd="0" destOrd="0" presId="urn:microsoft.com/office/officeart/2005/8/layout/vList6"/>
    <dgm:cxn modelId="{E6FDBCDC-C7C6-4A0D-B641-C143710AEE0F}" srcId="{5670B075-4047-4B5E-8496-1BD321A7AD24}" destId="{128F1C86-FC64-44D2-876B-4F65CF322D4A}" srcOrd="2" destOrd="0" parTransId="{E9914CFC-8DFE-4F2E-9D2B-72C35BC99222}" sibTransId="{17C0D3AD-6031-44B6-8823-97280094B872}"/>
    <dgm:cxn modelId="{14C36F34-1D4A-4EF4-9147-0168A2A991AA}" srcId="{41163E30-AA43-48F0-BD71-1C100CF80D80}" destId="{03BB03C0-4E1B-4B4A-BAC1-13A039187CAA}" srcOrd="4" destOrd="0" parTransId="{8CEEFDE2-0316-47FC-AF7B-90D3C6FD5CB5}" sibTransId="{93132417-8FFC-4C7F-8727-0BEDA4AD7AF0}"/>
    <dgm:cxn modelId="{9B09BB60-BBBD-4666-B392-EC00E2562247}" srcId="{EF3298D0-CB22-4C75-A2DB-69E6C103E421}" destId="{C81D36CC-F72E-45EA-860D-B0D33D225CF9}" srcOrd="1" destOrd="0" parTransId="{CA1D1D1B-4662-4369-AFB0-A11822BCE750}" sibTransId="{433CE18A-1B5C-4688-8D3B-2E9AED3551FA}"/>
    <dgm:cxn modelId="{5E796767-F6D6-4278-80C4-D80FAC9A147B}" type="presOf" srcId="{D58047F6-3771-4A4F-A3D5-D7C39B9BF96D}" destId="{E1C780A8-FD12-48B5-8BCE-A658671D3C5A}" srcOrd="0" destOrd="2" presId="urn:microsoft.com/office/officeart/2005/8/layout/vList6"/>
    <dgm:cxn modelId="{41BD7301-FE63-4F4B-AC6F-BA4ABBA321E0}" srcId="{5670B075-4047-4B5E-8496-1BD321A7AD24}" destId="{18287559-44AA-4E45-973E-801370BB23AD}" srcOrd="3" destOrd="0" parTransId="{DED5C680-10C0-4341-A443-9DDE0BA7C062}" sibTransId="{133FB92A-A78C-46F7-AF87-2CEC85B930D3}"/>
    <dgm:cxn modelId="{4322C6BD-7E14-4F57-8A3D-671253272F09}" type="presOf" srcId="{A87FBDFA-7D06-49C7-9028-41AD78B67275}" destId="{4F422FA1-4A75-49F6-A0AC-D0A6F9BDFF9D}" srcOrd="0" destOrd="2" presId="urn:microsoft.com/office/officeart/2005/8/layout/vList6"/>
    <dgm:cxn modelId="{BA335C8F-C303-4A8E-B323-50673BB5FFE2}" srcId="{5670B075-4047-4B5E-8496-1BD321A7AD24}" destId="{B934569E-B8FC-4298-8065-F5CFFB06B521}" srcOrd="1" destOrd="0" parTransId="{992DA362-7A10-42DA-977A-0C707C78757C}" sibTransId="{EACCA49B-AED1-4773-B8A9-E978A2D6FBE2}"/>
    <dgm:cxn modelId="{24CBE8ED-0129-43F4-911C-5AE1AAF293E1}" srcId="{EF3298D0-CB22-4C75-A2DB-69E6C103E421}" destId="{56BF860D-87C7-42E2-9576-6DB96240308F}" srcOrd="0" destOrd="0" parTransId="{FB6F0E51-7D5C-4548-A228-47F694F8A9DD}" sibTransId="{E7153854-2825-4A29-A447-BF1F800C7E95}"/>
    <dgm:cxn modelId="{275AB4E1-A232-4519-968D-DE0BF24744B0}" type="presOf" srcId="{2F585850-C862-4609-A14D-391A6DCCAD14}" destId="{5B17E89E-078C-4BF9-BAB2-9FFD77F1CEAE}" srcOrd="0" destOrd="0" presId="urn:microsoft.com/office/officeart/2005/8/layout/vList6"/>
    <dgm:cxn modelId="{02683608-839B-4D33-89AC-E3B140828CC5}" srcId="{EF3298D0-CB22-4C75-A2DB-69E6C103E421}" destId="{D58047F6-3771-4A4F-A3D5-D7C39B9BF96D}" srcOrd="2" destOrd="0" parTransId="{697F5377-1F29-4A3A-91C1-D26813589BB6}" sibTransId="{E02D79A8-24D6-4E69-8713-5BAC1D03FC92}"/>
    <dgm:cxn modelId="{E1269A5B-EE50-42D5-B56C-B66804694B8D}" srcId="{0D1552FD-6F34-40CF-AE09-A89E25978E5B}" destId="{5670B075-4047-4B5E-8496-1BD321A7AD24}" srcOrd="0" destOrd="0" parTransId="{B297106F-7D1D-4B7D-8C02-D2FB6A57FF6E}" sibTransId="{86E9550C-EFE3-41D6-AEB9-994864846A37}"/>
    <dgm:cxn modelId="{90BAC7C6-DA4C-49C6-A82C-626A3DED039C}" type="presParOf" srcId="{E92060DB-2C36-4451-8F90-AA81FA3E5EFA}" destId="{36A378CF-2222-4B33-8460-708B7F4AF643}" srcOrd="0" destOrd="0" presId="urn:microsoft.com/office/officeart/2005/8/layout/vList6"/>
    <dgm:cxn modelId="{C26B5060-6E1F-48AD-956A-692E342D6E5A}" type="presParOf" srcId="{36A378CF-2222-4B33-8460-708B7F4AF643}" destId="{61EF99C8-B1E9-4E33-B405-FAFD3E44F66A}" srcOrd="0" destOrd="0" presId="urn:microsoft.com/office/officeart/2005/8/layout/vList6"/>
    <dgm:cxn modelId="{A3A1AF07-3788-4E5A-94EF-1D5688C64495}" type="presParOf" srcId="{36A378CF-2222-4B33-8460-708B7F4AF643}" destId="{5B17E89E-078C-4BF9-BAB2-9FFD77F1CEAE}" srcOrd="1" destOrd="0" presId="urn:microsoft.com/office/officeart/2005/8/layout/vList6"/>
    <dgm:cxn modelId="{6263E3D7-B3EB-4FA8-AD66-B8C29E01745E}" type="presParOf" srcId="{E92060DB-2C36-4451-8F90-AA81FA3E5EFA}" destId="{B7407A4F-781A-474C-B2EC-BBA8A8F8D6E0}" srcOrd="1" destOrd="0" presId="urn:microsoft.com/office/officeart/2005/8/layout/vList6"/>
    <dgm:cxn modelId="{B2A1F815-FC3B-43F4-9ADE-E2BC5F59215C}" type="presParOf" srcId="{E92060DB-2C36-4451-8F90-AA81FA3E5EFA}" destId="{B8044406-FA54-47D7-A9CF-32CB095C71DF}" srcOrd="2" destOrd="0" presId="urn:microsoft.com/office/officeart/2005/8/layout/vList6"/>
    <dgm:cxn modelId="{32151A84-C5A6-43BD-A060-3A3E085141C5}" type="presParOf" srcId="{B8044406-FA54-47D7-A9CF-32CB095C71DF}" destId="{8AA4D47E-6308-4C0D-9527-E2334CCD7E66}" srcOrd="0" destOrd="0" presId="urn:microsoft.com/office/officeart/2005/8/layout/vList6"/>
    <dgm:cxn modelId="{73AAE79F-0713-4938-A1D8-2CB8269F69F4}" type="presParOf" srcId="{B8044406-FA54-47D7-A9CF-32CB095C71DF}" destId="{E1C780A8-FD12-48B5-8BCE-A658671D3C5A}" srcOrd="1" destOrd="0" presId="urn:microsoft.com/office/officeart/2005/8/layout/vList6"/>
    <dgm:cxn modelId="{C152B27D-7556-4177-A077-38D63F671DD6}" type="presParOf" srcId="{E92060DB-2C36-4451-8F90-AA81FA3E5EFA}" destId="{1A1FFB01-C8E6-4025-93B2-A2F54B885565}" srcOrd="3" destOrd="0" presId="urn:microsoft.com/office/officeart/2005/8/layout/vList6"/>
    <dgm:cxn modelId="{49F8B234-8AA2-426F-8550-A77B53B9D15D}" type="presParOf" srcId="{E92060DB-2C36-4451-8F90-AA81FA3E5EFA}" destId="{6F79E2D1-62E5-4146-A2CC-B855C38266AD}" srcOrd="4" destOrd="0" presId="urn:microsoft.com/office/officeart/2005/8/layout/vList6"/>
    <dgm:cxn modelId="{04EDE455-9CB8-43FE-9149-C15797C2FF22}" type="presParOf" srcId="{6F79E2D1-62E5-4146-A2CC-B855C38266AD}" destId="{D13F3D8F-D007-44D5-9DFB-8DBAE372CA7F}" srcOrd="0" destOrd="0" presId="urn:microsoft.com/office/officeart/2005/8/layout/vList6"/>
    <dgm:cxn modelId="{33AA47CD-DEE2-4520-9F5D-B07737892E18}" type="presParOf" srcId="{6F79E2D1-62E5-4146-A2CC-B855C38266AD}" destId="{4F422FA1-4A75-49F6-A0AC-D0A6F9BDFF9D}"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1552FD-6F34-40CF-AE09-A89E25978E5B}" type="doc">
      <dgm:prSet loTypeId="urn:microsoft.com/office/officeart/2005/8/layout/vList6" loCatId="list" qsTypeId="urn:microsoft.com/office/officeart/2005/8/quickstyle/simple2" qsCatId="simple" csTypeId="urn:microsoft.com/office/officeart/2005/8/colors/colorful5" csCatId="colorful" phldr="1"/>
      <dgm:spPr/>
      <dgm:t>
        <a:bodyPr/>
        <a:lstStyle/>
        <a:p>
          <a:endParaRPr lang="es-MX"/>
        </a:p>
      </dgm:t>
    </dgm:pt>
    <dgm:pt modelId="{5670B075-4047-4B5E-8496-1BD321A7AD24}">
      <dgm:prSet phldrT="[Texto]"/>
      <dgm:spPr/>
      <dgm:t>
        <a:bodyPr/>
        <a:lstStyle/>
        <a:p>
          <a:r>
            <a:rPr lang="es-MX" dirty="0" err="1" smtClean="0"/>
            <a:t>Utility</a:t>
          </a:r>
          <a:r>
            <a:rPr lang="es-MX" dirty="0" smtClean="0"/>
            <a:t> </a:t>
          </a:r>
          <a:r>
            <a:rPr lang="es-MX" dirty="0" err="1" smtClean="0"/>
            <a:t>function</a:t>
          </a:r>
          <a:endParaRPr lang="es-MX" dirty="0"/>
        </a:p>
      </dgm:t>
    </dgm:pt>
    <dgm:pt modelId="{B297106F-7D1D-4B7D-8C02-D2FB6A57FF6E}" type="parTrans" cxnId="{E1269A5B-EE50-42D5-B56C-B66804694B8D}">
      <dgm:prSet/>
      <dgm:spPr/>
      <dgm:t>
        <a:bodyPr/>
        <a:lstStyle/>
        <a:p>
          <a:endParaRPr lang="es-MX"/>
        </a:p>
      </dgm:t>
    </dgm:pt>
    <dgm:pt modelId="{86E9550C-EFE3-41D6-AEB9-994864846A37}" type="sibTrans" cxnId="{E1269A5B-EE50-42D5-B56C-B66804694B8D}">
      <dgm:prSet/>
      <dgm:spPr/>
      <dgm:t>
        <a:bodyPr/>
        <a:lstStyle/>
        <a:p>
          <a:endParaRPr lang="es-MX"/>
        </a:p>
      </dgm:t>
    </dgm:pt>
    <dgm:pt modelId="{2F585850-C862-4609-A14D-391A6DCCAD14}">
      <dgm:prSet phldrT="[Texto]"/>
      <dgm:spPr>
        <a:blipFill rotWithShape="0">
          <a:blip xmlns:r="http://schemas.openxmlformats.org/officeDocument/2006/relationships" r:embed="rId1"/>
          <a:stretch>
            <a:fillRect l="-1756"/>
          </a:stretch>
        </a:blipFill>
      </dgm:spPr>
      <dgm:t>
        <a:bodyPr/>
        <a:lstStyle/>
        <a:p>
          <a:r>
            <a:rPr lang="es-MX">
              <a:noFill/>
            </a:rPr>
            <a:t> </a:t>
          </a:r>
        </a:p>
      </dgm:t>
    </dgm:pt>
    <dgm:pt modelId="{EA239689-610A-4190-9C04-7E764DC546A4}" type="parTrans" cxnId="{1903A68D-B898-48A3-ACDF-A37E8BDD0146}">
      <dgm:prSet/>
      <dgm:spPr/>
      <dgm:t>
        <a:bodyPr/>
        <a:lstStyle/>
        <a:p>
          <a:endParaRPr lang="es-MX"/>
        </a:p>
      </dgm:t>
    </dgm:pt>
    <dgm:pt modelId="{1CA6A755-CA2C-4F7A-B6AF-136D1ED8EDA0}" type="sibTrans" cxnId="{1903A68D-B898-48A3-ACDF-A37E8BDD0146}">
      <dgm:prSet/>
      <dgm:spPr/>
      <dgm:t>
        <a:bodyPr/>
        <a:lstStyle/>
        <a:p>
          <a:endParaRPr lang="es-MX"/>
        </a:p>
      </dgm:t>
    </dgm:pt>
    <dgm:pt modelId="{B934569E-B8FC-4298-8065-F5CFFB06B521}">
      <dgm:prSet phldrT="[Texto]" custT="1"/>
      <dgm:spPr/>
      <dgm:t>
        <a:bodyPr/>
        <a:lstStyle/>
        <a:p>
          <a:r>
            <a:rPr lang="es-MX">
              <a:noFill/>
            </a:rPr>
            <a:t> </a:t>
          </a:r>
        </a:p>
      </dgm:t>
    </dgm:pt>
    <dgm:pt modelId="{992DA362-7A10-42DA-977A-0C707C78757C}" type="parTrans" cxnId="{BA335C8F-C303-4A8E-B323-50673BB5FFE2}">
      <dgm:prSet/>
      <dgm:spPr/>
      <dgm:t>
        <a:bodyPr/>
        <a:lstStyle/>
        <a:p>
          <a:endParaRPr lang="es-MX"/>
        </a:p>
      </dgm:t>
    </dgm:pt>
    <dgm:pt modelId="{EACCA49B-AED1-4773-B8A9-E978A2D6FBE2}" type="sibTrans" cxnId="{BA335C8F-C303-4A8E-B323-50673BB5FFE2}">
      <dgm:prSet/>
      <dgm:spPr/>
      <dgm:t>
        <a:bodyPr/>
        <a:lstStyle/>
        <a:p>
          <a:endParaRPr lang="es-MX"/>
        </a:p>
      </dgm:t>
    </dgm:pt>
    <dgm:pt modelId="{EF3298D0-CB22-4C75-A2DB-69E6C103E421}">
      <dgm:prSet phldrT="[Texto]"/>
      <dgm:spPr/>
      <dgm:t>
        <a:bodyPr/>
        <a:lstStyle/>
        <a:p>
          <a:r>
            <a:rPr lang="es-MX" dirty="0" smtClean="0"/>
            <a:t>Ordinal </a:t>
          </a:r>
          <a:r>
            <a:rPr lang="es-MX" dirty="0" err="1" smtClean="0"/>
            <a:t>Utility</a:t>
          </a:r>
          <a:endParaRPr lang="es-MX" dirty="0"/>
        </a:p>
      </dgm:t>
    </dgm:pt>
    <dgm:pt modelId="{E2B4CAD8-0467-47E6-A32C-56F55ED0B6B0}" type="parTrans" cxnId="{C4E24D4F-0C44-4060-9123-CD6AE2EF60B3}">
      <dgm:prSet/>
      <dgm:spPr/>
      <dgm:t>
        <a:bodyPr/>
        <a:lstStyle/>
        <a:p>
          <a:endParaRPr lang="es-MX"/>
        </a:p>
      </dgm:t>
    </dgm:pt>
    <dgm:pt modelId="{C1D67E70-AF0F-456A-AA68-68BCE541B6CB}" type="sibTrans" cxnId="{C4E24D4F-0C44-4060-9123-CD6AE2EF60B3}">
      <dgm:prSet/>
      <dgm:spPr/>
      <dgm:t>
        <a:bodyPr/>
        <a:lstStyle/>
        <a:p>
          <a:endParaRPr lang="es-MX"/>
        </a:p>
      </dgm:t>
    </dgm:pt>
    <dgm:pt modelId="{56BF860D-87C7-42E2-9576-6DB96240308F}">
      <dgm:prSet phldrT="[Texto]" custT="1"/>
      <dgm:spPr>
        <a:blipFill rotWithShape="0">
          <a:blip xmlns:r="http://schemas.openxmlformats.org/officeDocument/2006/relationships" r:embed="rId2"/>
          <a:stretch>
            <a:fillRect l="-1756"/>
          </a:stretch>
        </a:blipFill>
      </dgm:spPr>
      <dgm:t>
        <a:bodyPr/>
        <a:lstStyle/>
        <a:p>
          <a:r>
            <a:rPr lang="es-MX">
              <a:noFill/>
            </a:rPr>
            <a:t> </a:t>
          </a:r>
        </a:p>
      </dgm:t>
    </dgm:pt>
    <dgm:pt modelId="{FB6F0E51-7D5C-4548-A228-47F694F8A9DD}" type="parTrans" cxnId="{24CBE8ED-0129-43F4-911C-5AE1AAF293E1}">
      <dgm:prSet/>
      <dgm:spPr/>
      <dgm:t>
        <a:bodyPr/>
        <a:lstStyle/>
        <a:p>
          <a:endParaRPr lang="es-MX"/>
        </a:p>
      </dgm:t>
    </dgm:pt>
    <dgm:pt modelId="{E7153854-2825-4A29-A447-BF1F800C7E95}" type="sibTrans" cxnId="{24CBE8ED-0129-43F4-911C-5AE1AAF293E1}">
      <dgm:prSet/>
      <dgm:spPr/>
      <dgm:t>
        <a:bodyPr/>
        <a:lstStyle/>
        <a:p>
          <a:endParaRPr lang="es-MX"/>
        </a:p>
      </dgm:t>
    </dgm:pt>
    <dgm:pt modelId="{41163E30-AA43-48F0-BD71-1C100CF80D80}">
      <dgm:prSet phldrT="[Texto]"/>
      <dgm:spPr/>
      <dgm:t>
        <a:bodyPr/>
        <a:lstStyle/>
        <a:p>
          <a:r>
            <a:rPr lang="es-MX" dirty="0" err="1" smtClean="0"/>
            <a:t>Monotonic</a:t>
          </a:r>
          <a:r>
            <a:rPr lang="es-MX" dirty="0" smtClean="0"/>
            <a:t> </a:t>
          </a:r>
          <a:r>
            <a:rPr lang="es-MX" dirty="0" err="1" smtClean="0"/>
            <a:t>Transformation</a:t>
          </a:r>
          <a:endParaRPr lang="es-MX" dirty="0"/>
        </a:p>
      </dgm:t>
    </dgm:pt>
    <dgm:pt modelId="{61FE176B-57E8-47B5-9887-9B8B8CF2AC14}" type="parTrans" cxnId="{4E5A6259-D7B8-4C12-9A4B-10B43393D6A6}">
      <dgm:prSet/>
      <dgm:spPr/>
      <dgm:t>
        <a:bodyPr/>
        <a:lstStyle/>
        <a:p>
          <a:endParaRPr lang="es-MX"/>
        </a:p>
      </dgm:t>
    </dgm:pt>
    <dgm:pt modelId="{48005019-A1DF-41F0-B5AF-76E01E801B31}" type="sibTrans" cxnId="{4E5A6259-D7B8-4C12-9A4B-10B43393D6A6}">
      <dgm:prSet/>
      <dgm:spPr/>
      <dgm:t>
        <a:bodyPr/>
        <a:lstStyle/>
        <a:p>
          <a:endParaRPr lang="es-MX"/>
        </a:p>
      </dgm:t>
    </dgm:pt>
    <dgm:pt modelId="{1965B266-DC3F-49A1-B52E-176D8D2A957F}">
      <dgm:prSet phldrT="[Texto]"/>
      <dgm:spPr>
        <a:blipFill rotWithShape="0">
          <a:blip xmlns:r="http://schemas.openxmlformats.org/officeDocument/2006/relationships" r:embed="rId3"/>
          <a:stretch>
            <a:fillRect l="-1753" b="-75141"/>
          </a:stretch>
        </a:blipFill>
      </dgm:spPr>
      <dgm:t>
        <a:bodyPr/>
        <a:lstStyle/>
        <a:p>
          <a:r>
            <a:rPr lang="es-MX">
              <a:noFill/>
            </a:rPr>
            <a:t> </a:t>
          </a:r>
        </a:p>
      </dgm:t>
    </dgm:pt>
    <dgm:pt modelId="{C18F4202-7D15-47A4-9981-D7EE61879895}" type="parTrans" cxnId="{B240BC27-63D1-4CBD-B330-51F9BEDEFF69}">
      <dgm:prSet/>
      <dgm:spPr/>
      <dgm:t>
        <a:bodyPr/>
        <a:lstStyle/>
        <a:p>
          <a:endParaRPr lang="es-MX"/>
        </a:p>
      </dgm:t>
    </dgm:pt>
    <dgm:pt modelId="{7AC46B09-09B5-4F23-B2C4-D7C28427896E}" type="sibTrans" cxnId="{B240BC27-63D1-4CBD-B330-51F9BEDEFF69}">
      <dgm:prSet/>
      <dgm:spPr/>
      <dgm:t>
        <a:bodyPr/>
        <a:lstStyle/>
        <a:p>
          <a:endParaRPr lang="es-MX"/>
        </a:p>
      </dgm:t>
    </dgm:pt>
    <dgm:pt modelId="{ADBF1EA9-4BC4-4DB1-AF43-2A7C6510512C}">
      <dgm:prSet phldrT="[Texto]" custT="1"/>
      <dgm:spPr/>
      <dgm:t>
        <a:bodyPr/>
        <a:lstStyle/>
        <a:p>
          <a:r>
            <a:rPr lang="es-MX">
              <a:noFill/>
            </a:rPr>
            <a:t> </a:t>
          </a:r>
        </a:p>
      </dgm:t>
    </dgm:pt>
    <dgm:pt modelId="{F82F1FC9-DB9B-4724-BCF4-358BEA0EB82D}" type="parTrans" cxnId="{E665FFAF-414B-4401-8A5C-D5281FDC5CE0}">
      <dgm:prSet/>
      <dgm:spPr/>
      <dgm:t>
        <a:bodyPr/>
        <a:lstStyle/>
        <a:p>
          <a:endParaRPr lang="es-MX"/>
        </a:p>
      </dgm:t>
    </dgm:pt>
    <dgm:pt modelId="{A9C421D9-D0DB-4207-BAED-F3CB0B1181FD}" type="sibTrans" cxnId="{E665FFAF-414B-4401-8A5C-D5281FDC5CE0}">
      <dgm:prSet/>
      <dgm:spPr/>
      <dgm:t>
        <a:bodyPr/>
        <a:lstStyle/>
        <a:p>
          <a:endParaRPr lang="es-MX"/>
        </a:p>
      </dgm:t>
    </dgm:pt>
    <dgm:pt modelId="{128F1C86-FC64-44D2-876B-4F65CF322D4A}">
      <dgm:prSet phldrT="[Texto]" custT="1"/>
      <dgm:spPr/>
      <dgm:t>
        <a:bodyPr/>
        <a:lstStyle/>
        <a:p>
          <a:r>
            <a:rPr lang="es-MX">
              <a:noFill/>
            </a:rPr>
            <a:t> </a:t>
          </a:r>
        </a:p>
      </dgm:t>
    </dgm:pt>
    <dgm:pt modelId="{E9914CFC-8DFE-4F2E-9D2B-72C35BC99222}" type="parTrans" cxnId="{E6FDBCDC-C7C6-4A0D-B641-C143710AEE0F}">
      <dgm:prSet/>
      <dgm:spPr/>
      <dgm:t>
        <a:bodyPr/>
        <a:lstStyle/>
        <a:p>
          <a:endParaRPr lang="es-MX"/>
        </a:p>
      </dgm:t>
    </dgm:pt>
    <dgm:pt modelId="{17C0D3AD-6031-44B6-8823-97280094B872}" type="sibTrans" cxnId="{E6FDBCDC-C7C6-4A0D-B641-C143710AEE0F}">
      <dgm:prSet/>
      <dgm:spPr/>
      <dgm:t>
        <a:bodyPr/>
        <a:lstStyle/>
        <a:p>
          <a:endParaRPr lang="es-MX"/>
        </a:p>
      </dgm:t>
    </dgm:pt>
    <dgm:pt modelId="{C81D36CC-F72E-45EA-860D-B0D33D225CF9}">
      <dgm:prSet phldrT="[Texto]" custT="1"/>
      <dgm:spPr/>
      <dgm:t>
        <a:bodyPr/>
        <a:lstStyle/>
        <a:p>
          <a:r>
            <a:rPr lang="es-MX">
              <a:noFill/>
            </a:rPr>
            <a:t> </a:t>
          </a:r>
        </a:p>
      </dgm:t>
    </dgm:pt>
    <dgm:pt modelId="{CA1D1D1B-4662-4369-AFB0-A11822BCE750}" type="parTrans" cxnId="{9B09BB60-BBBD-4666-B392-EC00E2562247}">
      <dgm:prSet/>
      <dgm:spPr/>
      <dgm:t>
        <a:bodyPr/>
        <a:lstStyle/>
        <a:p>
          <a:endParaRPr lang="es-MX"/>
        </a:p>
      </dgm:t>
    </dgm:pt>
    <dgm:pt modelId="{433CE18A-1B5C-4688-8D3B-2E9AED3551FA}" type="sibTrans" cxnId="{9B09BB60-BBBD-4666-B392-EC00E2562247}">
      <dgm:prSet/>
      <dgm:spPr/>
      <dgm:t>
        <a:bodyPr/>
        <a:lstStyle/>
        <a:p>
          <a:endParaRPr lang="es-MX"/>
        </a:p>
      </dgm:t>
    </dgm:pt>
    <dgm:pt modelId="{D58047F6-3771-4A4F-A3D5-D7C39B9BF96D}">
      <dgm:prSet phldrT="[Texto]" custT="1"/>
      <dgm:spPr/>
      <dgm:t>
        <a:bodyPr/>
        <a:lstStyle/>
        <a:p>
          <a:r>
            <a:rPr lang="es-MX">
              <a:noFill/>
            </a:rPr>
            <a:t> </a:t>
          </a:r>
        </a:p>
      </dgm:t>
    </dgm:pt>
    <dgm:pt modelId="{697F5377-1F29-4A3A-91C1-D26813589BB6}" type="parTrans" cxnId="{02683608-839B-4D33-89AC-E3B140828CC5}">
      <dgm:prSet/>
      <dgm:spPr/>
      <dgm:t>
        <a:bodyPr/>
        <a:lstStyle/>
        <a:p>
          <a:endParaRPr lang="es-MX"/>
        </a:p>
      </dgm:t>
    </dgm:pt>
    <dgm:pt modelId="{E02D79A8-24D6-4E69-8713-5BAC1D03FC92}" type="sibTrans" cxnId="{02683608-839B-4D33-89AC-E3B140828CC5}">
      <dgm:prSet/>
      <dgm:spPr/>
      <dgm:t>
        <a:bodyPr/>
        <a:lstStyle/>
        <a:p>
          <a:endParaRPr lang="es-MX"/>
        </a:p>
      </dgm:t>
    </dgm:pt>
    <dgm:pt modelId="{A87FBDFA-7D06-49C7-9028-41AD78B67275}">
      <dgm:prSet phldrT="[Texto]" custT="1"/>
      <dgm:spPr/>
      <dgm:t>
        <a:bodyPr/>
        <a:lstStyle/>
        <a:p>
          <a:r>
            <a:rPr lang="es-MX">
              <a:noFill/>
            </a:rPr>
            <a:t> </a:t>
          </a:r>
        </a:p>
      </dgm:t>
    </dgm:pt>
    <dgm:pt modelId="{CE9C840E-D870-4AE5-BC7F-C8C1F4391D05}" type="parTrans" cxnId="{00EAD381-6CD3-48C3-88C8-95DD8B731378}">
      <dgm:prSet/>
      <dgm:spPr/>
      <dgm:t>
        <a:bodyPr/>
        <a:lstStyle/>
        <a:p>
          <a:endParaRPr lang="es-MX"/>
        </a:p>
      </dgm:t>
    </dgm:pt>
    <dgm:pt modelId="{D9B5259E-CA04-42BF-BD20-5E565500A4C4}" type="sibTrans" cxnId="{00EAD381-6CD3-48C3-88C8-95DD8B731378}">
      <dgm:prSet/>
      <dgm:spPr/>
      <dgm:t>
        <a:bodyPr/>
        <a:lstStyle/>
        <a:p>
          <a:endParaRPr lang="es-MX"/>
        </a:p>
      </dgm:t>
    </dgm:pt>
    <dgm:pt modelId="{03BB03C0-4E1B-4B4A-BAC1-13A039187CAA}">
      <dgm:prSet phldrT="[Texto]" custT="1"/>
      <dgm:spPr/>
      <dgm:t>
        <a:bodyPr/>
        <a:lstStyle/>
        <a:p>
          <a:r>
            <a:rPr lang="es-MX">
              <a:noFill/>
            </a:rPr>
            <a:t> </a:t>
          </a:r>
        </a:p>
      </dgm:t>
    </dgm:pt>
    <dgm:pt modelId="{8CEEFDE2-0316-47FC-AF7B-90D3C6FD5CB5}" type="parTrans" cxnId="{14C36F34-1D4A-4EF4-9147-0168A2A991AA}">
      <dgm:prSet/>
      <dgm:spPr/>
      <dgm:t>
        <a:bodyPr/>
        <a:lstStyle/>
        <a:p>
          <a:endParaRPr lang="es-MX"/>
        </a:p>
      </dgm:t>
    </dgm:pt>
    <dgm:pt modelId="{93132417-8FFC-4C7F-8727-0BEDA4AD7AF0}" type="sibTrans" cxnId="{14C36F34-1D4A-4EF4-9147-0168A2A991AA}">
      <dgm:prSet/>
      <dgm:spPr/>
      <dgm:t>
        <a:bodyPr/>
        <a:lstStyle/>
        <a:p>
          <a:endParaRPr lang="es-MX"/>
        </a:p>
      </dgm:t>
    </dgm:pt>
    <dgm:pt modelId="{717952FE-D8D9-4FE8-BF1B-B599510BD805}">
      <dgm:prSet phldrT="[Texto]" custT="1"/>
      <dgm:spPr/>
      <dgm:t>
        <a:bodyPr/>
        <a:lstStyle/>
        <a:p>
          <a:r>
            <a:rPr lang="es-MX">
              <a:noFill/>
            </a:rPr>
            <a:t> </a:t>
          </a:r>
        </a:p>
      </dgm:t>
    </dgm:pt>
    <dgm:pt modelId="{379B5994-AD31-48BC-A920-0F69A2953A02}" type="parTrans" cxnId="{25B81FEE-ADBD-42AB-A275-6640D62E75D9}">
      <dgm:prSet/>
      <dgm:spPr/>
      <dgm:t>
        <a:bodyPr/>
        <a:lstStyle/>
        <a:p>
          <a:endParaRPr lang="es-MX"/>
        </a:p>
      </dgm:t>
    </dgm:pt>
    <dgm:pt modelId="{816D2ED2-13D1-4A0F-AE65-5A48BA9DF269}" type="sibTrans" cxnId="{25B81FEE-ADBD-42AB-A275-6640D62E75D9}">
      <dgm:prSet/>
      <dgm:spPr/>
      <dgm:t>
        <a:bodyPr/>
        <a:lstStyle/>
        <a:p>
          <a:endParaRPr lang="es-MX"/>
        </a:p>
      </dgm:t>
    </dgm:pt>
    <dgm:pt modelId="{04F973CD-0A44-4BC7-B5E4-2044F8FC2A6D}">
      <dgm:prSet custT="1"/>
      <dgm:spPr/>
      <dgm:t>
        <a:bodyPr/>
        <a:lstStyle/>
        <a:p>
          <a:r>
            <a:rPr lang="es-MX">
              <a:noFill/>
            </a:rPr>
            <a:t> </a:t>
          </a:r>
        </a:p>
      </dgm:t>
    </dgm:pt>
    <dgm:pt modelId="{A0784E57-81FA-4A6C-B193-1017091A2A8A}" type="parTrans" cxnId="{E362C90B-C308-402F-8AB9-77ED132EB027}">
      <dgm:prSet/>
      <dgm:spPr/>
      <dgm:t>
        <a:bodyPr/>
        <a:lstStyle/>
        <a:p>
          <a:endParaRPr lang="es-MX"/>
        </a:p>
      </dgm:t>
    </dgm:pt>
    <dgm:pt modelId="{31BD68F3-C0C2-4CE3-A588-5DBF8B45DE74}" type="sibTrans" cxnId="{E362C90B-C308-402F-8AB9-77ED132EB027}">
      <dgm:prSet/>
      <dgm:spPr/>
      <dgm:t>
        <a:bodyPr/>
        <a:lstStyle/>
        <a:p>
          <a:endParaRPr lang="es-MX"/>
        </a:p>
      </dgm:t>
    </dgm:pt>
    <dgm:pt modelId="{18287559-44AA-4E45-973E-801370BB23AD}">
      <dgm:prSet phldrT="[Texto]" custT="1"/>
      <dgm:spPr/>
      <dgm:t>
        <a:bodyPr/>
        <a:lstStyle/>
        <a:p>
          <a:r>
            <a:rPr lang="es-MX">
              <a:noFill/>
            </a:rPr>
            <a:t> </a:t>
          </a:r>
        </a:p>
      </dgm:t>
    </dgm:pt>
    <dgm:pt modelId="{DED5C680-10C0-4341-A443-9DDE0BA7C062}" type="parTrans" cxnId="{41BD7301-FE63-4F4B-AC6F-BA4ABBA321E0}">
      <dgm:prSet/>
      <dgm:spPr/>
      <dgm:t>
        <a:bodyPr/>
        <a:lstStyle/>
        <a:p>
          <a:endParaRPr lang="es-MX"/>
        </a:p>
      </dgm:t>
    </dgm:pt>
    <dgm:pt modelId="{133FB92A-A78C-46F7-AF87-2CEC85B930D3}" type="sibTrans" cxnId="{41BD7301-FE63-4F4B-AC6F-BA4ABBA321E0}">
      <dgm:prSet/>
      <dgm:spPr/>
      <dgm:t>
        <a:bodyPr/>
        <a:lstStyle/>
        <a:p>
          <a:endParaRPr lang="es-MX"/>
        </a:p>
      </dgm:t>
    </dgm:pt>
    <dgm:pt modelId="{0BB38CAE-982F-4712-904F-F7E1016573A0}">
      <dgm:prSet custT="1"/>
      <dgm:spPr/>
      <dgm:t>
        <a:bodyPr/>
        <a:lstStyle/>
        <a:p>
          <a:r>
            <a:rPr lang="es-MX">
              <a:noFill/>
            </a:rPr>
            <a:t> </a:t>
          </a:r>
        </a:p>
      </dgm:t>
    </dgm:pt>
    <dgm:pt modelId="{6E93707B-224B-478D-9FBE-DCA550D8B150}" type="parTrans" cxnId="{C539D1F3-C1EB-426B-8741-B9A25982480B}">
      <dgm:prSet/>
      <dgm:spPr/>
      <dgm:t>
        <a:bodyPr/>
        <a:lstStyle/>
        <a:p>
          <a:endParaRPr lang="es-MX"/>
        </a:p>
      </dgm:t>
    </dgm:pt>
    <dgm:pt modelId="{1B42CE47-B839-43E6-8398-8FEAFEF89177}" type="sibTrans" cxnId="{C539D1F3-C1EB-426B-8741-B9A25982480B}">
      <dgm:prSet/>
      <dgm:spPr/>
      <dgm:t>
        <a:bodyPr/>
        <a:lstStyle/>
        <a:p>
          <a:endParaRPr lang="es-MX"/>
        </a:p>
      </dgm:t>
    </dgm:pt>
    <dgm:pt modelId="{E92060DB-2C36-4451-8F90-AA81FA3E5EFA}" type="pres">
      <dgm:prSet presAssocID="{0D1552FD-6F34-40CF-AE09-A89E25978E5B}" presName="Name0" presStyleCnt="0">
        <dgm:presLayoutVars>
          <dgm:dir/>
          <dgm:animLvl val="lvl"/>
          <dgm:resizeHandles/>
        </dgm:presLayoutVars>
      </dgm:prSet>
      <dgm:spPr/>
    </dgm:pt>
    <dgm:pt modelId="{36A378CF-2222-4B33-8460-708B7F4AF643}" type="pres">
      <dgm:prSet presAssocID="{5670B075-4047-4B5E-8496-1BD321A7AD24}" presName="linNode" presStyleCnt="0"/>
      <dgm:spPr/>
    </dgm:pt>
    <dgm:pt modelId="{61EF99C8-B1E9-4E33-B405-FAFD3E44F66A}" type="pres">
      <dgm:prSet presAssocID="{5670B075-4047-4B5E-8496-1BD321A7AD24}" presName="parentShp" presStyleLbl="node1" presStyleIdx="0" presStyleCnt="3">
        <dgm:presLayoutVars>
          <dgm:bulletEnabled val="1"/>
        </dgm:presLayoutVars>
      </dgm:prSet>
      <dgm:spPr/>
      <dgm:t>
        <a:bodyPr/>
        <a:lstStyle/>
        <a:p>
          <a:endParaRPr lang="es-MX"/>
        </a:p>
      </dgm:t>
    </dgm:pt>
    <dgm:pt modelId="{5B17E89E-078C-4BF9-BAB2-9FFD77F1CEAE}" type="pres">
      <dgm:prSet presAssocID="{5670B075-4047-4B5E-8496-1BD321A7AD24}" presName="childShp" presStyleLbl="bgAccFollowNode1" presStyleIdx="0" presStyleCnt="3" custScaleY="182245">
        <dgm:presLayoutVars>
          <dgm:bulletEnabled val="1"/>
        </dgm:presLayoutVars>
      </dgm:prSet>
      <dgm:spPr/>
      <dgm:t>
        <a:bodyPr/>
        <a:lstStyle/>
        <a:p>
          <a:endParaRPr lang="es-MX"/>
        </a:p>
      </dgm:t>
    </dgm:pt>
    <dgm:pt modelId="{B7407A4F-781A-474C-B2EC-BBA8A8F8D6E0}" type="pres">
      <dgm:prSet presAssocID="{86E9550C-EFE3-41D6-AEB9-994864846A37}" presName="spacing" presStyleCnt="0"/>
      <dgm:spPr/>
    </dgm:pt>
    <dgm:pt modelId="{B8044406-FA54-47D7-A9CF-32CB095C71DF}" type="pres">
      <dgm:prSet presAssocID="{EF3298D0-CB22-4C75-A2DB-69E6C103E421}" presName="linNode" presStyleCnt="0"/>
      <dgm:spPr/>
    </dgm:pt>
    <dgm:pt modelId="{8AA4D47E-6308-4C0D-9527-E2334CCD7E66}" type="pres">
      <dgm:prSet presAssocID="{EF3298D0-CB22-4C75-A2DB-69E6C103E421}" presName="parentShp" presStyleLbl="node1" presStyleIdx="1" presStyleCnt="3">
        <dgm:presLayoutVars>
          <dgm:bulletEnabled val="1"/>
        </dgm:presLayoutVars>
      </dgm:prSet>
      <dgm:spPr/>
      <dgm:t>
        <a:bodyPr/>
        <a:lstStyle/>
        <a:p>
          <a:endParaRPr lang="es-MX"/>
        </a:p>
      </dgm:t>
    </dgm:pt>
    <dgm:pt modelId="{E1C780A8-FD12-48B5-8BCE-A658671D3C5A}" type="pres">
      <dgm:prSet presAssocID="{EF3298D0-CB22-4C75-A2DB-69E6C103E421}" presName="childShp" presStyleLbl="bgAccFollowNode1" presStyleIdx="1" presStyleCnt="3" custScaleY="170744" custLinFactNeighborX="34927" custLinFactNeighborY="14166">
        <dgm:presLayoutVars>
          <dgm:bulletEnabled val="1"/>
        </dgm:presLayoutVars>
      </dgm:prSet>
      <dgm:spPr/>
      <dgm:t>
        <a:bodyPr/>
        <a:lstStyle/>
        <a:p>
          <a:endParaRPr lang="es-MX"/>
        </a:p>
      </dgm:t>
    </dgm:pt>
    <dgm:pt modelId="{1A1FFB01-C8E6-4025-93B2-A2F54B885565}" type="pres">
      <dgm:prSet presAssocID="{C1D67E70-AF0F-456A-AA68-68BCE541B6CB}" presName="spacing" presStyleCnt="0"/>
      <dgm:spPr/>
    </dgm:pt>
    <dgm:pt modelId="{6F79E2D1-62E5-4146-A2CC-B855C38266AD}" type="pres">
      <dgm:prSet presAssocID="{41163E30-AA43-48F0-BD71-1C100CF80D80}" presName="linNode" presStyleCnt="0"/>
      <dgm:spPr/>
    </dgm:pt>
    <dgm:pt modelId="{D13F3D8F-D007-44D5-9DFB-8DBAE372CA7F}" type="pres">
      <dgm:prSet presAssocID="{41163E30-AA43-48F0-BD71-1C100CF80D80}" presName="parentShp" presStyleLbl="node1" presStyleIdx="2" presStyleCnt="3">
        <dgm:presLayoutVars>
          <dgm:bulletEnabled val="1"/>
        </dgm:presLayoutVars>
      </dgm:prSet>
      <dgm:spPr/>
      <dgm:t>
        <a:bodyPr/>
        <a:lstStyle/>
        <a:p>
          <a:endParaRPr lang="es-MX"/>
        </a:p>
      </dgm:t>
    </dgm:pt>
    <dgm:pt modelId="{4F422FA1-4A75-49F6-A0AC-D0A6F9BDFF9D}" type="pres">
      <dgm:prSet presAssocID="{41163E30-AA43-48F0-BD71-1C100CF80D80}" presName="childShp" presStyleLbl="bgAccFollowNode1" presStyleIdx="2" presStyleCnt="3" custLinFactNeighborX="259" custLinFactNeighborY="-20963">
        <dgm:presLayoutVars>
          <dgm:bulletEnabled val="1"/>
        </dgm:presLayoutVars>
      </dgm:prSet>
      <dgm:spPr/>
      <dgm:t>
        <a:bodyPr/>
        <a:lstStyle/>
        <a:p>
          <a:endParaRPr lang="es-MX"/>
        </a:p>
      </dgm:t>
    </dgm:pt>
  </dgm:ptLst>
  <dgm:cxnLst>
    <dgm:cxn modelId="{E665FFAF-414B-4401-8A5C-D5281FDC5CE0}" srcId="{41163E30-AA43-48F0-BD71-1C100CF80D80}" destId="{ADBF1EA9-4BC4-4DB1-AF43-2A7C6510512C}" srcOrd="1" destOrd="0" parTransId="{F82F1FC9-DB9B-4724-BCF4-358BEA0EB82D}" sibTransId="{A9C421D9-D0DB-4207-BAED-F3CB0B1181FD}"/>
    <dgm:cxn modelId="{1903A68D-B898-48A3-ACDF-A37E8BDD0146}" srcId="{5670B075-4047-4B5E-8496-1BD321A7AD24}" destId="{2F585850-C862-4609-A14D-391A6DCCAD14}" srcOrd="0" destOrd="0" parTransId="{EA239689-610A-4190-9C04-7E764DC546A4}" sibTransId="{1CA6A755-CA2C-4F7A-B6AF-136D1ED8EDA0}"/>
    <dgm:cxn modelId="{26D95870-0CD6-491F-9960-8C69AC8D781D}" type="presOf" srcId="{56BF860D-87C7-42E2-9576-6DB96240308F}" destId="{E1C780A8-FD12-48B5-8BCE-A658671D3C5A}" srcOrd="0" destOrd="0" presId="urn:microsoft.com/office/officeart/2005/8/layout/vList6"/>
    <dgm:cxn modelId="{25B81FEE-ADBD-42AB-A275-6640D62E75D9}" srcId="{41163E30-AA43-48F0-BD71-1C100CF80D80}" destId="{717952FE-D8D9-4FE8-BF1B-B599510BD805}" srcOrd="3" destOrd="0" parTransId="{379B5994-AD31-48BC-A920-0F69A2953A02}" sibTransId="{816D2ED2-13D1-4A0F-AE65-5A48BA9DF269}"/>
    <dgm:cxn modelId="{C6A42810-4649-442B-99EC-0B832149DA38}" type="presOf" srcId="{C81D36CC-F72E-45EA-860D-B0D33D225CF9}" destId="{E1C780A8-FD12-48B5-8BCE-A658671D3C5A}" srcOrd="0" destOrd="1" presId="urn:microsoft.com/office/officeart/2005/8/layout/vList6"/>
    <dgm:cxn modelId="{4E5A6259-D7B8-4C12-9A4B-10B43393D6A6}" srcId="{0D1552FD-6F34-40CF-AE09-A89E25978E5B}" destId="{41163E30-AA43-48F0-BD71-1C100CF80D80}" srcOrd="2" destOrd="0" parTransId="{61FE176B-57E8-47B5-9887-9B8B8CF2AC14}" sibTransId="{48005019-A1DF-41F0-B5AF-76E01E801B31}"/>
    <dgm:cxn modelId="{E40CDC55-A39C-4F3F-8A2A-56B9754FAB27}" type="presOf" srcId="{0D1552FD-6F34-40CF-AE09-A89E25978E5B}" destId="{E92060DB-2C36-4451-8F90-AA81FA3E5EFA}" srcOrd="0" destOrd="0" presId="urn:microsoft.com/office/officeart/2005/8/layout/vList6"/>
    <dgm:cxn modelId="{A54E821C-3B2C-4BAE-9DE9-26B787D360CE}" type="presOf" srcId="{ADBF1EA9-4BC4-4DB1-AF43-2A7C6510512C}" destId="{4F422FA1-4A75-49F6-A0AC-D0A6F9BDFF9D}" srcOrd="0" destOrd="1" presId="urn:microsoft.com/office/officeart/2005/8/layout/vList6"/>
    <dgm:cxn modelId="{66F05AA0-467A-4CDA-93DC-8F66B6DE35AB}" type="presOf" srcId="{1965B266-DC3F-49A1-B52E-176D8D2A957F}" destId="{4F422FA1-4A75-49F6-A0AC-D0A6F9BDFF9D}" srcOrd="0" destOrd="0" presId="urn:microsoft.com/office/officeart/2005/8/layout/vList6"/>
    <dgm:cxn modelId="{729C80D5-23C7-43A3-B13B-CD311DA05F09}" type="presOf" srcId="{EF3298D0-CB22-4C75-A2DB-69E6C103E421}" destId="{8AA4D47E-6308-4C0D-9527-E2334CCD7E66}" srcOrd="0" destOrd="0" presId="urn:microsoft.com/office/officeart/2005/8/layout/vList6"/>
    <dgm:cxn modelId="{638B45C1-92CA-4373-8849-6EAD891728C9}" type="presOf" srcId="{03BB03C0-4E1B-4B4A-BAC1-13A039187CAA}" destId="{4F422FA1-4A75-49F6-A0AC-D0A6F9BDFF9D}" srcOrd="0" destOrd="4" presId="urn:microsoft.com/office/officeart/2005/8/layout/vList6"/>
    <dgm:cxn modelId="{079B7B6C-04C4-4DF6-B6EA-B599D5EDA570}" type="presOf" srcId="{04F973CD-0A44-4BC7-B5E4-2044F8FC2A6D}" destId="{4F422FA1-4A75-49F6-A0AC-D0A6F9BDFF9D}" srcOrd="0" destOrd="5" presId="urn:microsoft.com/office/officeart/2005/8/layout/vList6"/>
    <dgm:cxn modelId="{702A2CF1-728E-4876-A38A-4B8B9F947952}" type="presOf" srcId="{128F1C86-FC64-44D2-876B-4F65CF322D4A}" destId="{5B17E89E-078C-4BF9-BAB2-9FFD77F1CEAE}" srcOrd="0" destOrd="2" presId="urn:microsoft.com/office/officeart/2005/8/layout/vList6"/>
    <dgm:cxn modelId="{C539D1F3-C1EB-426B-8741-B9A25982480B}" srcId="{5670B075-4047-4B5E-8496-1BD321A7AD24}" destId="{0BB38CAE-982F-4712-904F-F7E1016573A0}" srcOrd="4" destOrd="0" parTransId="{6E93707B-224B-478D-9FBE-DCA550D8B150}" sibTransId="{1B42CE47-B839-43E6-8398-8FEAFEF89177}"/>
    <dgm:cxn modelId="{99D3865C-92BF-40DB-A8A8-13E147D9BE53}" type="presOf" srcId="{B934569E-B8FC-4298-8065-F5CFFB06B521}" destId="{5B17E89E-078C-4BF9-BAB2-9FFD77F1CEAE}" srcOrd="0" destOrd="1" presId="urn:microsoft.com/office/officeart/2005/8/layout/vList6"/>
    <dgm:cxn modelId="{48619BB6-AE7E-4856-89A0-4B681C9A7E57}" type="presOf" srcId="{41163E30-AA43-48F0-BD71-1C100CF80D80}" destId="{D13F3D8F-D007-44D5-9DFB-8DBAE372CA7F}" srcOrd="0" destOrd="0" presId="urn:microsoft.com/office/officeart/2005/8/layout/vList6"/>
    <dgm:cxn modelId="{C4E24D4F-0C44-4060-9123-CD6AE2EF60B3}" srcId="{0D1552FD-6F34-40CF-AE09-A89E25978E5B}" destId="{EF3298D0-CB22-4C75-A2DB-69E6C103E421}" srcOrd="1" destOrd="0" parTransId="{E2B4CAD8-0467-47E6-A32C-56F55ED0B6B0}" sibTransId="{C1D67E70-AF0F-456A-AA68-68BCE541B6CB}"/>
    <dgm:cxn modelId="{CDAC53F3-3901-42ED-BF91-2427BF974ACB}" type="presOf" srcId="{18287559-44AA-4E45-973E-801370BB23AD}" destId="{5B17E89E-078C-4BF9-BAB2-9FFD77F1CEAE}" srcOrd="0" destOrd="3" presId="urn:microsoft.com/office/officeart/2005/8/layout/vList6"/>
    <dgm:cxn modelId="{E362C90B-C308-402F-8AB9-77ED132EB027}" srcId="{41163E30-AA43-48F0-BD71-1C100CF80D80}" destId="{04F973CD-0A44-4BC7-B5E4-2044F8FC2A6D}" srcOrd="5" destOrd="0" parTransId="{A0784E57-81FA-4A6C-B193-1017091A2A8A}" sibTransId="{31BD68F3-C0C2-4CE3-A588-5DBF8B45DE74}"/>
    <dgm:cxn modelId="{00EAD381-6CD3-48C3-88C8-95DD8B731378}" srcId="{41163E30-AA43-48F0-BD71-1C100CF80D80}" destId="{A87FBDFA-7D06-49C7-9028-41AD78B67275}" srcOrd="2" destOrd="0" parTransId="{CE9C840E-D870-4AE5-BC7F-C8C1F4391D05}" sibTransId="{D9B5259E-CA04-42BF-BD20-5E565500A4C4}"/>
    <dgm:cxn modelId="{1E244CAD-753D-4232-898E-D80F9CB0C32E}" type="presOf" srcId="{0BB38CAE-982F-4712-904F-F7E1016573A0}" destId="{5B17E89E-078C-4BF9-BAB2-9FFD77F1CEAE}" srcOrd="0" destOrd="4" presId="urn:microsoft.com/office/officeart/2005/8/layout/vList6"/>
    <dgm:cxn modelId="{3F32EEC6-8E59-4931-9433-B3E7190D0CDD}" type="presOf" srcId="{717952FE-D8D9-4FE8-BF1B-B599510BD805}" destId="{4F422FA1-4A75-49F6-A0AC-D0A6F9BDFF9D}" srcOrd="0" destOrd="3" presId="urn:microsoft.com/office/officeart/2005/8/layout/vList6"/>
    <dgm:cxn modelId="{B240BC27-63D1-4CBD-B330-51F9BEDEFF69}" srcId="{41163E30-AA43-48F0-BD71-1C100CF80D80}" destId="{1965B266-DC3F-49A1-B52E-176D8D2A957F}" srcOrd="0" destOrd="0" parTransId="{C18F4202-7D15-47A4-9981-D7EE61879895}" sibTransId="{7AC46B09-09B5-4F23-B2C4-D7C28427896E}"/>
    <dgm:cxn modelId="{C3C95D64-2BE4-47B4-99E3-AF117DCE8D00}" type="presOf" srcId="{5670B075-4047-4B5E-8496-1BD321A7AD24}" destId="{61EF99C8-B1E9-4E33-B405-FAFD3E44F66A}" srcOrd="0" destOrd="0" presId="urn:microsoft.com/office/officeart/2005/8/layout/vList6"/>
    <dgm:cxn modelId="{E6FDBCDC-C7C6-4A0D-B641-C143710AEE0F}" srcId="{5670B075-4047-4B5E-8496-1BD321A7AD24}" destId="{128F1C86-FC64-44D2-876B-4F65CF322D4A}" srcOrd="2" destOrd="0" parTransId="{E9914CFC-8DFE-4F2E-9D2B-72C35BC99222}" sibTransId="{17C0D3AD-6031-44B6-8823-97280094B872}"/>
    <dgm:cxn modelId="{14C36F34-1D4A-4EF4-9147-0168A2A991AA}" srcId="{41163E30-AA43-48F0-BD71-1C100CF80D80}" destId="{03BB03C0-4E1B-4B4A-BAC1-13A039187CAA}" srcOrd="4" destOrd="0" parTransId="{8CEEFDE2-0316-47FC-AF7B-90D3C6FD5CB5}" sibTransId="{93132417-8FFC-4C7F-8727-0BEDA4AD7AF0}"/>
    <dgm:cxn modelId="{9B09BB60-BBBD-4666-B392-EC00E2562247}" srcId="{EF3298D0-CB22-4C75-A2DB-69E6C103E421}" destId="{C81D36CC-F72E-45EA-860D-B0D33D225CF9}" srcOrd="1" destOrd="0" parTransId="{CA1D1D1B-4662-4369-AFB0-A11822BCE750}" sibTransId="{433CE18A-1B5C-4688-8D3B-2E9AED3551FA}"/>
    <dgm:cxn modelId="{5E796767-F6D6-4278-80C4-D80FAC9A147B}" type="presOf" srcId="{D58047F6-3771-4A4F-A3D5-D7C39B9BF96D}" destId="{E1C780A8-FD12-48B5-8BCE-A658671D3C5A}" srcOrd="0" destOrd="2" presId="urn:microsoft.com/office/officeart/2005/8/layout/vList6"/>
    <dgm:cxn modelId="{41BD7301-FE63-4F4B-AC6F-BA4ABBA321E0}" srcId="{5670B075-4047-4B5E-8496-1BD321A7AD24}" destId="{18287559-44AA-4E45-973E-801370BB23AD}" srcOrd="3" destOrd="0" parTransId="{DED5C680-10C0-4341-A443-9DDE0BA7C062}" sibTransId="{133FB92A-A78C-46F7-AF87-2CEC85B930D3}"/>
    <dgm:cxn modelId="{4322C6BD-7E14-4F57-8A3D-671253272F09}" type="presOf" srcId="{A87FBDFA-7D06-49C7-9028-41AD78B67275}" destId="{4F422FA1-4A75-49F6-A0AC-D0A6F9BDFF9D}" srcOrd="0" destOrd="2" presId="urn:microsoft.com/office/officeart/2005/8/layout/vList6"/>
    <dgm:cxn modelId="{BA335C8F-C303-4A8E-B323-50673BB5FFE2}" srcId="{5670B075-4047-4B5E-8496-1BD321A7AD24}" destId="{B934569E-B8FC-4298-8065-F5CFFB06B521}" srcOrd="1" destOrd="0" parTransId="{992DA362-7A10-42DA-977A-0C707C78757C}" sibTransId="{EACCA49B-AED1-4773-B8A9-E978A2D6FBE2}"/>
    <dgm:cxn modelId="{24CBE8ED-0129-43F4-911C-5AE1AAF293E1}" srcId="{EF3298D0-CB22-4C75-A2DB-69E6C103E421}" destId="{56BF860D-87C7-42E2-9576-6DB96240308F}" srcOrd="0" destOrd="0" parTransId="{FB6F0E51-7D5C-4548-A228-47F694F8A9DD}" sibTransId="{E7153854-2825-4A29-A447-BF1F800C7E95}"/>
    <dgm:cxn modelId="{02683608-839B-4D33-89AC-E3B140828CC5}" srcId="{EF3298D0-CB22-4C75-A2DB-69E6C103E421}" destId="{D58047F6-3771-4A4F-A3D5-D7C39B9BF96D}" srcOrd="2" destOrd="0" parTransId="{697F5377-1F29-4A3A-91C1-D26813589BB6}" sibTransId="{E02D79A8-24D6-4E69-8713-5BAC1D03FC92}"/>
    <dgm:cxn modelId="{275AB4E1-A232-4519-968D-DE0BF24744B0}" type="presOf" srcId="{2F585850-C862-4609-A14D-391A6DCCAD14}" destId="{5B17E89E-078C-4BF9-BAB2-9FFD77F1CEAE}" srcOrd="0" destOrd="0" presId="urn:microsoft.com/office/officeart/2005/8/layout/vList6"/>
    <dgm:cxn modelId="{E1269A5B-EE50-42D5-B56C-B66804694B8D}" srcId="{0D1552FD-6F34-40CF-AE09-A89E25978E5B}" destId="{5670B075-4047-4B5E-8496-1BD321A7AD24}" srcOrd="0" destOrd="0" parTransId="{B297106F-7D1D-4B7D-8C02-D2FB6A57FF6E}" sibTransId="{86E9550C-EFE3-41D6-AEB9-994864846A37}"/>
    <dgm:cxn modelId="{90BAC7C6-DA4C-49C6-A82C-626A3DED039C}" type="presParOf" srcId="{E92060DB-2C36-4451-8F90-AA81FA3E5EFA}" destId="{36A378CF-2222-4B33-8460-708B7F4AF643}" srcOrd="0" destOrd="0" presId="urn:microsoft.com/office/officeart/2005/8/layout/vList6"/>
    <dgm:cxn modelId="{C26B5060-6E1F-48AD-956A-692E342D6E5A}" type="presParOf" srcId="{36A378CF-2222-4B33-8460-708B7F4AF643}" destId="{61EF99C8-B1E9-4E33-B405-FAFD3E44F66A}" srcOrd="0" destOrd="0" presId="urn:microsoft.com/office/officeart/2005/8/layout/vList6"/>
    <dgm:cxn modelId="{A3A1AF07-3788-4E5A-94EF-1D5688C64495}" type="presParOf" srcId="{36A378CF-2222-4B33-8460-708B7F4AF643}" destId="{5B17E89E-078C-4BF9-BAB2-9FFD77F1CEAE}" srcOrd="1" destOrd="0" presId="urn:microsoft.com/office/officeart/2005/8/layout/vList6"/>
    <dgm:cxn modelId="{6263E3D7-B3EB-4FA8-AD66-B8C29E01745E}" type="presParOf" srcId="{E92060DB-2C36-4451-8F90-AA81FA3E5EFA}" destId="{B7407A4F-781A-474C-B2EC-BBA8A8F8D6E0}" srcOrd="1" destOrd="0" presId="urn:microsoft.com/office/officeart/2005/8/layout/vList6"/>
    <dgm:cxn modelId="{B2A1F815-FC3B-43F4-9ADE-E2BC5F59215C}" type="presParOf" srcId="{E92060DB-2C36-4451-8F90-AA81FA3E5EFA}" destId="{B8044406-FA54-47D7-A9CF-32CB095C71DF}" srcOrd="2" destOrd="0" presId="urn:microsoft.com/office/officeart/2005/8/layout/vList6"/>
    <dgm:cxn modelId="{32151A84-C5A6-43BD-A060-3A3E085141C5}" type="presParOf" srcId="{B8044406-FA54-47D7-A9CF-32CB095C71DF}" destId="{8AA4D47E-6308-4C0D-9527-E2334CCD7E66}" srcOrd="0" destOrd="0" presId="urn:microsoft.com/office/officeart/2005/8/layout/vList6"/>
    <dgm:cxn modelId="{73AAE79F-0713-4938-A1D8-2CB8269F69F4}" type="presParOf" srcId="{B8044406-FA54-47D7-A9CF-32CB095C71DF}" destId="{E1C780A8-FD12-48B5-8BCE-A658671D3C5A}" srcOrd="1" destOrd="0" presId="urn:microsoft.com/office/officeart/2005/8/layout/vList6"/>
    <dgm:cxn modelId="{C152B27D-7556-4177-A077-38D63F671DD6}" type="presParOf" srcId="{E92060DB-2C36-4451-8F90-AA81FA3E5EFA}" destId="{1A1FFB01-C8E6-4025-93B2-A2F54B885565}" srcOrd="3" destOrd="0" presId="urn:microsoft.com/office/officeart/2005/8/layout/vList6"/>
    <dgm:cxn modelId="{49F8B234-8AA2-426F-8550-A77B53B9D15D}" type="presParOf" srcId="{E92060DB-2C36-4451-8F90-AA81FA3E5EFA}" destId="{6F79E2D1-62E5-4146-A2CC-B855C38266AD}" srcOrd="4" destOrd="0" presId="urn:microsoft.com/office/officeart/2005/8/layout/vList6"/>
    <dgm:cxn modelId="{04EDE455-9CB8-43FE-9149-C15797C2FF22}" type="presParOf" srcId="{6F79E2D1-62E5-4146-A2CC-B855C38266AD}" destId="{D13F3D8F-D007-44D5-9DFB-8DBAE372CA7F}" srcOrd="0" destOrd="0" presId="urn:microsoft.com/office/officeart/2005/8/layout/vList6"/>
    <dgm:cxn modelId="{33AA47CD-DEE2-4520-9F5D-B07737892E18}" type="presParOf" srcId="{6F79E2D1-62E5-4146-A2CC-B855C38266AD}" destId="{4F422FA1-4A75-49F6-A0AC-D0A6F9BDFF9D}"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17E89E-078C-4BF9-BAB2-9FFD77F1CEAE}">
      <dsp:nvSpPr>
        <dsp:cNvPr id="0" name=""/>
        <dsp:cNvSpPr/>
      </dsp:nvSpPr>
      <dsp:spPr>
        <a:xfrm>
          <a:off x="4160009" y="2755"/>
          <a:ext cx="6224794" cy="1870504"/>
        </a:xfrm>
        <a:prstGeom prst="rightArrow">
          <a:avLst>
            <a:gd name="adj1" fmla="val 75000"/>
            <a:gd name="adj2" fmla="val 50000"/>
          </a:avLst>
        </a:prstGeom>
        <a:solidFill>
          <a:schemeClr val="accent5">
            <a:tint val="40000"/>
            <a:alpha val="90000"/>
            <a:hueOff val="0"/>
            <a:satOff val="0"/>
            <a:lumOff val="0"/>
            <a:alphaOff val="0"/>
          </a:schemeClr>
        </a:solidFill>
        <a:ln w="12700" cap="flat" cmpd="sng" algn="in">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57150" lvl="1" indent="-57150" algn="l" defTabSz="400050">
            <a:lnSpc>
              <a:spcPct val="90000"/>
            </a:lnSpc>
            <a:spcBef>
              <a:spcPct val="0"/>
            </a:spcBef>
            <a:spcAft>
              <a:spcPct val="15000"/>
            </a:spcAft>
            <a:buChar char="••"/>
          </a:pPr>
          <a:endParaRPr lang="es-MX" sz="900" kern="1200" dirty="0"/>
        </a:p>
        <a:p>
          <a:pPr marL="171450" lvl="1" indent="-171450" algn="l" defTabSz="711200">
            <a:lnSpc>
              <a:spcPct val="90000"/>
            </a:lnSpc>
            <a:spcBef>
              <a:spcPct val="0"/>
            </a:spcBef>
            <a:spcAft>
              <a:spcPct val="15000"/>
            </a:spcAft>
            <a:buChar char="••"/>
          </a:pPr>
          <a14:m xmlns:a14="http://schemas.microsoft.com/office/drawing/2010/main">
            <m:oMath xmlns:m="http://schemas.openxmlformats.org/officeDocument/2006/math">
              <m:r>
                <a:rPr lang="es-MX" sz="1600" b="0" i="1" kern="1200" smtClean="0">
                  <a:latin typeface="Cambria Math" panose="02040503050406030204" pitchFamily="18" charset="0"/>
                </a:rPr>
                <m:t>(</m:t>
              </m:r>
              <m:sSub>
                <m:sSubPr>
                  <m:ctrlPr>
                    <a:rPr lang="es-MX" sz="1600" i="1" kern="1200" smtClean="0">
                      <a:latin typeface="Cambria Math" panose="02040503050406030204" pitchFamily="18" charset="0"/>
                    </a:rPr>
                  </m:ctrlPr>
                </m:sSubPr>
                <m:e>
                  <m:r>
                    <a:rPr lang="es-MX" sz="1600" b="0" i="1" kern="1200" smtClean="0">
                      <a:latin typeface="Cambria Math" panose="02040503050406030204" pitchFamily="18" charset="0"/>
                    </a:rPr>
                    <m:t>𝑥</m:t>
                  </m:r>
                </m:e>
                <m:sub>
                  <m:r>
                    <a:rPr lang="es-MX" sz="1600" b="0" i="1" kern="1200" smtClean="0">
                      <a:latin typeface="Cambria Math" panose="02040503050406030204" pitchFamily="18" charset="0"/>
                    </a:rPr>
                    <m:t>1</m:t>
                  </m:r>
                </m:sub>
              </m:sSub>
              <m:r>
                <a:rPr lang="es-MX" sz="1600" b="0" i="1" kern="1200" smtClean="0">
                  <a:latin typeface="Cambria Math" panose="02040503050406030204" pitchFamily="18" charset="0"/>
                </a:rPr>
                <m:t>,</m:t>
              </m:r>
              <m:sSub>
                <m:sSubPr>
                  <m:ctrlPr>
                    <a:rPr lang="es-MX" sz="1600" b="0" i="1" kern="1200" smtClean="0">
                      <a:latin typeface="Cambria Math" panose="02040503050406030204" pitchFamily="18" charset="0"/>
                    </a:rPr>
                  </m:ctrlPr>
                </m:sSubPr>
                <m:e>
                  <m:r>
                    <a:rPr lang="es-MX" sz="1600" b="0" i="1" kern="1200" smtClean="0">
                      <a:latin typeface="Cambria Math" panose="02040503050406030204" pitchFamily="18" charset="0"/>
                    </a:rPr>
                    <m:t>𝑥</m:t>
                  </m:r>
                </m:e>
                <m:sub>
                  <m:r>
                    <a:rPr lang="es-MX" sz="1600" b="0" i="1" kern="1200" smtClean="0">
                      <a:latin typeface="Cambria Math" panose="02040503050406030204" pitchFamily="18" charset="0"/>
                    </a:rPr>
                    <m:t>2</m:t>
                  </m:r>
                </m:sub>
              </m:sSub>
              <m:r>
                <a:rPr lang="es-MX" sz="1600" b="0" i="1" kern="1200" smtClean="0">
                  <a:latin typeface="Cambria Math" panose="02040503050406030204" pitchFamily="18" charset="0"/>
                </a:rPr>
                <m:t>)</m:t>
              </m:r>
              <m:r>
                <a:rPr lang="es-MX" sz="1600" b="0" i="1" kern="1200" smtClean="0">
                  <a:latin typeface="Cambria Math" panose="02040503050406030204" pitchFamily="18" charset="0"/>
                  <a:ea typeface="Cambria Math" panose="02040503050406030204" pitchFamily="18" charset="0"/>
                </a:rPr>
                <m:t>&gt;(</m:t>
              </m:r>
              <m:sSub>
                <m:sSubPr>
                  <m:ctrlPr>
                    <a:rPr lang="es-MX" sz="1600" b="0" i="1" kern="1200" smtClean="0">
                      <a:latin typeface="Cambria Math" panose="02040503050406030204" pitchFamily="18" charset="0"/>
                      <a:ea typeface="Cambria Math" panose="02040503050406030204" pitchFamily="18" charset="0"/>
                    </a:rPr>
                  </m:ctrlPr>
                </m:sSubPr>
                <m:e>
                  <m:r>
                    <a:rPr lang="es-MX" sz="1600" b="0" i="1" kern="1200" smtClean="0">
                      <a:latin typeface="Cambria Math" panose="02040503050406030204" pitchFamily="18" charset="0"/>
                      <a:ea typeface="Cambria Math" panose="02040503050406030204" pitchFamily="18" charset="0"/>
                    </a:rPr>
                    <m:t>𝑦</m:t>
                  </m:r>
                </m:e>
                <m:sub>
                  <m:r>
                    <a:rPr lang="es-MX" sz="1600" b="0" i="1" kern="1200" smtClean="0">
                      <a:latin typeface="Cambria Math" panose="02040503050406030204" pitchFamily="18" charset="0"/>
                      <a:ea typeface="Cambria Math" panose="02040503050406030204" pitchFamily="18" charset="0"/>
                    </a:rPr>
                    <m:t>1</m:t>
                  </m:r>
                </m:sub>
              </m:sSub>
              <m:r>
                <a:rPr lang="es-MX" sz="1600" b="0" i="1" kern="1200" smtClean="0">
                  <a:latin typeface="Cambria Math" panose="02040503050406030204" pitchFamily="18" charset="0"/>
                  <a:ea typeface="Cambria Math" panose="02040503050406030204" pitchFamily="18" charset="0"/>
                </a:rPr>
                <m:t>,</m:t>
              </m:r>
              <m:sSub>
                <m:sSubPr>
                  <m:ctrlPr>
                    <a:rPr lang="es-MX" sz="1600" b="0" i="1" kern="1200" smtClean="0">
                      <a:latin typeface="Cambria Math" panose="02040503050406030204" pitchFamily="18" charset="0"/>
                      <a:ea typeface="Cambria Math" panose="02040503050406030204" pitchFamily="18" charset="0"/>
                    </a:rPr>
                  </m:ctrlPr>
                </m:sSubPr>
                <m:e>
                  <m:r>
                    <a:rPr lang="es-MX" sz="1600" b="0" i="1" kern="1200" smtClean="0">
                      <a:latin typeface="Cambria Math" panose="02040503050406030204" pitchFamily="18" charset="0"/>
                      <a:ea typeface="Cambria Math" panose="02040503050406030204" pitchFamily="18" charset="0"/>
                    </a:rPr>
                    <m:t>𝑦</m:t>
                  </m:r>
                </m:e>
                <m:sub>
                  <m:r>
                    <a:rPr lang="es-MX" sz="1600" b="0" i="1" kern="1200" smtClean="0">
                      <a:latin typeface="Cambria Math" panose="02040503050406030204" pitchFamily="18" charset="0"/>
                      <a:ea typeface="Cambria Math" panose="02040503050406030204" pitchFamily="18" charset="0"/>
                    </a:rPr>
                    <m:t>2</m:t>
                  </m:r>
                </m:sub>
              </m:sSub>
              <m:r>
                <a:rPr lang="es-MX" sz="1600" b="0" i="1" kern="1200" smtClean="0">
                  <a:latin typeface="Cambria Math" panose="02040503050406030204" pitchFamily="18" charset="0"/>
                  <a:ea typeface="Cambria Math" panose="02040503050406030204" pitchFamily="18" charset="0"/>
                </a:rPr>
                <m:t>)↔</m:t>
              </m:r>
              <m:r>
                <a:rPr lang="es-MX" sz="1600" b="0" i="1" kern="1200" smtClean="0">
                  <a:latin typeface="Cambria Math" panose="02040503050406030204" pitchFamily="18" charset="0"/>
                  <a:ea typeface="Cambria Math" panose="02040503050406030204" pitchFamily="18" charset="0"/>
                </a:rPr>
                <m:t>𝑈</m:t>
              </m:r>
              <m:sSub>
                <m:sSubPr>
                  <m:ctrlPr>
                    <a:rPr lang="es-MX" sz="1600" i="1" kern="1200" smtClean="0">
                      <a:latin typeface="Cambria Math" panose="02040503050406030204" pitchFamily="18" charset="0"/>
                    </a:rPr>
                  </m:ctrlPr>
                </m:sSubPr>
                <m:e>
                  <m:r>
                    <a:rPr lang="es-MX" sz="1600" b="0" i="1" kern="1200" smtClean="0">
                      <a:latin typeface="Cambria Math" panose="02040503050406030204" pitchFamily="18" charset="0"/>
                    </a:rPr>
                    <m:t>(</m:t>
                  </m:r>
                  <m:r>
                    <a:rPr lang="es-MX" sz="1600" b="0" i="1" kern="1200" smtClean="0">
                      <a:latin typeface="Cambria Math" panose="02040503050406030204" pitchFamily="18" charset="0"/>
                    </a:rPr>
                    <m:t>𝑥</m:t>
                  </m:r>
                </m:e>
                <m:sub>
                  <m:r>
                    <a:rPr lang="es-MX" sz="1600" b="0" i="1" kern="1200" smtClean="0">
                      <a:latin typeface="Cambria Math" panose="02040503050406030204" pitchFamily="18" charset="0"/>
                    </a:rPr>
                    <m:t>1</m:t>
                  </m:r>
                </m:sub>
              </m:sSub>
              <m:r>
                <a:rPr lang="es-MX" sz="1600" b="0" i="1" kern="1200" smtClean="0">
                  <a:latin typeface="Cambria Math" panose="02040503050406030204" pitchFamily="18" charset="0"/>
                </a:rPr>
                <m:t>,</m:t>
              </m:r>
              <m:sSub>
                <m:sSubPr>
                  <m:ctrlPr>
                    <a:rPr lang="es-MX" sz="1600" b="0" i="1" kern="1200" smtClean="0">
                      <a:latin typeface="Cambria Math" panose="02040503050406030204" pitchFamily="18" charset="0"/>
                    </a:rPr>
                  </m:ctrlPr>
                </m:sSubPr>
                <m:e>
                  <m:r>
                    <a:rPr lang="es-MX" sz="1600" b="0" i="1" kern="1200" smtClean="0">
                      <a:latin typeface="Cambria Math" panose="02040503050406030204" pitchFamily="18" charset="0"/>
                    </a:rPr>
                    <m:t>𝑥</m:t>
                  </m:r>
                </m:e>
                <m:sub>
                  <m:r>
                    <a:rPr lang="es-MX" sz="1600" b="0" i="1" kern="1200" smtClean="0">
                      <a:latin typeface="Cambria Math" panose="02040503050406030204" pitchFamily="18" charset="0"/>
                    </a:rPr>
                    <m:t>2</m:t>
                  </m:r>
                </m:sub>
              </m:sSub>
              <m:r>
                <a:rPr lang="es-MX" sz="1600" b="0" i="1" kern="1200" smtClean="0">
                  <a:latin typeface="Cambria Math" panose="02040503050406030204" pitchFamily="18" charset="0"/>
                </a:rPr>
                <m:t>)</m:t>
              </m:r>
              <m:r>
                <a:rPr lang="es-MX" sz="1600" b="0" i="1" kern="1200" smtClean="0">
                  <a:latin typeface="Cambria Math" panose="02040503050406030204" pitchFamily="18" charset="0"/>
                  <a:ea typeface="Cambria Math" panose="02040503050406030204" pitchFamily="18" charset="0"/>
                </a:rPr>
                <m:t>&gt;</m:t>
              </m:r>
              <m:r>
                <a:rPr lang="es-MX" sz="1600" b="0" i="1" kern="1200" smtClean="0">
                  <a:latin typeface="Cambria Math" panose="02040503050406030204" pitchFamily="18" charset="0"/>
                  <a:ea typeface="Cambria Math" panose="02040503050406030204" pitchFamily="18" charset="0"/>
                </a:rPr>
                <m:t>𝑈</m:t>
              </m:r>
              <m:r>
                <a:rPr lang="es-MX" sz="1600" b="0" i="1" kern="1200" smtClean="0">
                  <a:latin typeface="Cambria Math" panose="02040503050406030204" pitchFamily="18" charset="0"/>
                  <a:ea typeface="Cambria Math" panose="02040503050406030204" pitchFamily="18" charset="0"/>
                </a:rPr>
                <m:t>(</m:t>
              </m:r>
              <m:sSub>
                <m:sSubPr>
                  <m:ctrlPr>
                    <a:rPr lang="es-MX" sz="1600" b="0" i="1" kern="1200" smtClean="0">
                      <a:latin typeface="Cambria Math" panose="02040503050406030204" pitchFamily="18" charset="0"/>
                      <a:ea typeface="Cambria Math" panose="02040503050406030204" pitchFamily="18" charset="0"/>
                    </a:rPr>
                  </m:ctrlPr>
                </m:sSubPr>
                <m:e>
                  <m:r>
                    <a:rPr lang="es-MX" sz="1600" b="0" i="1" kern="1200" smtClean="0">
                      <a:latin typeface="Cambria Math" panose="02040503050406030204" pitchFamily="18" charset="0"/>
                      <a:ea typeface="Cambria Math" panose="02040503050406030204" pitchFamily="18" charset="0"/>
                    </a:rPr>
                    <m:t>𝑦</m:t>
                  </m:r>
                </m:e>
                <m:sub>
                  <m:r>
                    <a:rPr lang="es-MX" sz="1600" b="0" i="1" kern="1200" smtClean="0">
                      <a:latin typeface="Cambria Math" panose="02040503050406030204" pitchFamily="18" charset="0"/>
                      <a:ea typeface="Cambria Math" panose="02040503050406030204" pitchFamily="18" charset="0"/>
                    </a:rPr>
                    <m:t>1</m:t>
                  </m:r>
                </m:sub>
              </m:sSub>
              <m:r>
                <a:rPr lang="es-MX" sz="1600" b="0" i="1" kern="1200" smtClean="0">
                  <a:latin typeface="Cambria Math" panose="02040503050406030204" pitchFamily="18" charset="0"/>
                  <a:ea typeface="Cambria Math" panose="02040503050406030204" pitchFamily="18" charset="0"/>
                </a:rPr>
                <m:t>,</m:t>
              </m:r>
              <m:sSub>
                <m:sSubPr>
                  <m:ctrlPr>
                    <a:rPr lang="es-MX" sz="1600" b="0" i="1" kern="1200" smtClean="0">
                      <a:latin typeface="Cambria Math" panose="02040503050406030204" pitchFamily="18" charset="0"/>
                      <a:ea typeface="Cambria Math" panose="02040503050406030204" pitchFamily="18" charset="0"/>
                    </a:rPr>
                  </m:ctrlPr>
                </m:sSubPr>
                <m:e>
                  <m:r>
                    <a:rPr lang="es-MX" sz="1600" b="0" i="1" kern="1200" smtClean="0">
                      <a:latin typeface="Cambria Math" panose="02040503050406030204" pitchFamily="18" charset="0"/>
                      <a:ea typeface="Cambria Math" panose="02040503050406030204" pitchFamily="18" charset="0"/>
                    </a:rPr>
                    <m:t>𝑦</m:t>
                  </m:r>
                </m:e>
                <m:sub>
                  <m:r>
                    <a:rPr lang="es-MX" sz="1600" b="0" i="1" kern="1200" smtClean="0">
                      <a:latin typeface="Cambria Math" panose="02040503050406030204" pitchFamily="18" charset="0"/>
                      <a:ea typeface="Cambria Math" panose="02040503050406030204" pitchFamily="18" charset="0"/>
                    </a:rPr>
                    <m:t>2</m:t>
                  </m:r>
                </m:sub>
              </m:sSub>
              <m:r>
                <a:rPr lang="es-MX" sz="1600" b="0" i="1" kern="1200" smtClean="0">
                  <a:latin typeface="Cambria Math" panose="02040503050406030204" pitchFamily="18" charset="0"/>
                  <a:ea typeface="Cambria Math" panose="02040503050406030204" pitchFamily="18" charset="0"/>
                </a:rPr>
                <m:t>)</m:t>
              </m:r>
            </m:oMath>
          </a14:m>
          <a:endParaRPr lang="es-MX" sz="1600" kern="1200" dirty="0"/>
        </a:p>
        <a:p>
          <a:pPr marL="171450" lvl="1" indent="-171450" algn="l" defTabSz="711200">
            <a:lnSpc>
              <a:spcPct val="90000"/>
            </a:lnSpc>
            <a:spcBef>
              <a:spcPct val="0"/>
            </a:spcBef>
            <a:spcAft>
              <a:spcPct val="15000"/>
            </a:spcAft>
            <a:buChar char="••"/>
          </a:pPr>
          <a14:m xmlns:a14="http://schemas.microsoft.com/office/drawing/2010/main">
            <m:oMath xmlns:m="http://schemas.openxmlformats.org/officeDocument/2006/math">
              <m:r>
                <a:rPr lang="es-MX" sz="1600" b="0" i="1" kern="1200" smtClean="0">
                  <a:latin typeface="Cambria Math" panose="02040503050406030204" pitchFamily="18" charset="0"/>
                </a:rPr>
                <m:t>(</m:t>
              </m:r>
              <m:sSub>
                <m:sSubPr>
                  <m:ctrlPr>
                    <a:rPr lang="es-MX" sz="1600" i="1" kern="1200" smtClean="0">
                      <a:latin typeface="Cambria Math" panose="02040503050406030204" pitchFamily="18" charset="0"/>
                    </a:rPr>
                  </m:ctrlPr>
                </m:sSubPr>
                <m:e>
                  <m:r>
                    <a:rPr lang="es-MX" sz="1600" b="0" i="1" kern="1200" smtClean="0">
                      <a:latin typeface="Cambria Math" panose="02040503050406030204" pitchFamily="18" charset="0"/>
                    </a:rPr>
                    <m:t>𝑥</m:t>
                  </m:r>
                </m:e>
                <m:sub>
                  <m:r>
                    <a:rPr lang="es-MX" sz="1600" b="0" i="1" kern="1200" smtClean="0">
                      <a:latin typeface="Cambria Math" panose="02040503050406030204" pitchFamily="18" charset="0"/>
                    </a:rPr>
                    <m:t>1</m:t>
                  </m:r>
                </m:sub>
              </m:sSub>
              <m:r>
                <a:rPr lang="es-MX" sz="1600" b="0" i="1" kern="1200" smtClean="0">
                  <a:latin typeface="Cambria Math" panose="02040503050406030204" pitchFamily="18" charset="0"/>
                </a:rPr>
                <m:t>,</m:t>
              </m:r>
              <m:sSub>
                <m:sSubPr>
                  <m:ctrlPr>
                    <a:rPr lang="es-MX" sz="1600" b="0" i="1" kern="1200" smtClean="0">
                      <a:latin typeface="Cambria Math" panose="02040503050406030204" pitchFamily="18" charset="0"/>
                    </a:rPr>
                  </m:ctrlPr>
                </m:sSubPr>
                <m:e>
                  <m:r>
                    <a:rPr lang="es-MX" sz="1600" b="0" i="1" kern="1200" smtClean="0">
                      <a:latin typeface="Cambria Math" panose="02040503050406030204" pitchFamily="18" charset="0"/>
                    </a:rPr>
                    <m:t>𝑥</m:t>
                  </m:r>
                </m:e>
                <m:sub>
                  <m:r>
                    <a:rPr lang="es-MX" sz="1600" b="0" i="1" kern="1200" smtClean="0">
                      <a:latin typeface="Cambria Math" panose="02040503050406030204" pitchFamily="18" charset="0"/>
                    </a:rPr>
                    <m:t>2</m:t>
                  </m:r>
                </m:sub>
              </m:sSub>
              <m:r>
                <a:rPr lang="es-MX" sz="1600" b="0" i="1" kern="1200" smtClean="0">
                  <a:latin typeface="Cambria Math" panose="02040503050406030204" pitchFamily="18" charset="0"/>
                </a:rPr>
                <m:t>)</m:t>
              </m:r>
              <m:r>
                <a:rPr lang="es-MX" sz="1600" b="0" i="1" kern="1200" smtClean="0">
                  <a:latin typeface="Cambria Math" panose="02040503050406030204" pitchFamily="18" charset="0"/>
                  <a:ea typeface="Cambria Math" panose="02040503050406030204" pitchFamily="18" charset="0"/>
                </a:rPr>
                <m:t>~(</m:t>
              </m:r>
              <m:sSub>
                <m:sSubPr>
                  <m:ctrlPr>
                    <a:rPr lang="es-MX" sz="1600" b="0" i="1" kern="1200" smtClean="0">
                      <a:latin typeface="Cambria Math" panose="02040503050406030204" pitchFamily="18" charset="0"/>
                      <a:ea typeface="Cambria Math" panose="02040503050406030204" pitchFamily="18" charset="0"/>
                    </a:rPr>
                  </m:ctrlPr>
                </m:sSubPr>
                <m:e>
                  <m:r>
                    <a:rPr lang="es-MX" sz="1600" b="0" i="1" kern="1200" smtClean="0">
                      <a:latin typeface="Cambria Math" panose="02040503050406030204" pitchFamily="18" charset="0"/>
                      <a:ea typeface="Cambria Math" panose="02040503050406030204" pitchFamily="18" charset="0"/>
                    </a:rPr>
                    <m:t>𝑦</m:t>
                  </m:r>
                </m:e>
                <m:sub>
                  <m:r>
                    <a:rPr lang="es-MX" sz="1600" b="0" i="1" kern="1200" smtClean="0">
                      <a:latin typeface="Cambria Math" panose="02040503050406030204" pitchFamily="18" charset="0"/>
                      <a:ea typeface="Cambria Math" panose="02040503050406030204" pitchFamily="18" charset="0"/>
                    </a:rPr>
                    <m:t>1</m:t>
                  </m:r>
                </m:sub>
              </m:sSub>
              <m:r>
                <a:rPr lang="es-MX" sz="1600" b="0" i="1" kern="1200" smtClean="0">
                  <a:latin typeface="Cambria Math" panose="02040503050406030204" pitchFamily="18" charset="0"/>
                  <a:ea typeface="Cambria Math" panose="02040503050406030204" pitchFamily="18" charset="0"/>
                </a:rPr>
                <m:t>,</m:t>
              </m:r>
              <m:sSub>
                <m:sSubPr>
                  <m:ctrlPr>
                    <a:rPr lang="es-MX" sz="1600" b="0" i="1" kern="1200" smtClean="0">
                      <a:latin typeface="Cambria Math" panose="02040503050406030204" pitchFamily="18" charset="0"/>
                      <a:ea typeface="Cambria Math" panose="02040503050406030204" pitchFamily="18" charset="0"/>
                    </a:rPr>
                  </m:ctrlPr>
                </m:sSubPr>
                <m:e>
                  <m:r>
                    <a:rPr lang="es-MX" sz="1600" b="0" i="1" kern="1200" smtClean="0">
                      <a:latin typeface="Cambria Math" panose="02040503050406030204" pitchFamily="18" charset="0"/>
                      <a:ea typeface="Cambria Math" panose="02040503050406030204" pitchFamily="18" charset="0"/>
                    </a:rPr>
                    <m:t>𝑦</m:t>
                  </m:r>
                </m:e>
                <m:sub>
                  <m:r>
                    <a:rPr lang="es-MX" sz="1600" b="0" i="1" kern="1200" smtClean="0">
                      <a:latin typeface="Cambria Math" panose="02040503050406030204" pitchFamily="18" charset="0"/>
                      <a:ea typeface="Cambria Math" panose="02040503050406030204" pitchFamily="18" charset="0"/>
                    </a:rPr>
                    <m:t>2</m:t>
                  </m:r>
                </m:sub>
              </m:sSub>
              <m:r>
                <a:rPr lang="es-MX" sz="1600" b="0" i="1" kern="1200" smtClean="0">
                  <a:latin typeface="Cambria Math" panose="02040503050406030204" pitchFamily="18" charset="0"/>
                  <a:ea typeface="Cambria Math" panose="02040503050406030204" pitchFamily="18" charset="0"/>
                </a:rPr>
                <m:t>)↔</m:t>
              </m:r>
              <m:r>
                <a:rPr lang="es-MX" sz="1600" b="0" i="1" kern="1200" smtClean="0">
                  <a:latin typeface="Cambria Math" panose="02040503050406030204" pitchFamily="18" charset="0"/>
                  <a:ea typeface="Cambria Math" panose="02040503050406030204" pitchFamily="18" charset="0"/>
                </a:rPr>
                <m:t>𝑈</m:t>
              </m:r>
              <m:sSub>
                <m:sSubPr>
                  <m:ctrlPr>
                    <a:rPr lang="es-MX" sz="1600" i="1" kern="1200" smtClean="0">
                      <a:latin typeface="Cambria Math" panose="02040503050406030204" pitchFamily="18" charset="0"/>
                    </a:rPr>
                  </m:ctrlPr>
                </m:sSubPr>
                <m:e>
                  <m:r>
                    <a:rPr lang="es-MX" sz="1600" b="0" i="1" kern="1200" smtClean="0">
                      <a:latin typeface="Cambria Math" panose="02040503050406030204" pitchFamily="18" charset="0"/>
                    </a:rPr>
                    <m:t>(</m:t>
                  </m:r>
                  <m:r>
                    <a:rPr lang="es-MX" sz="1600" b="0" i="1" kern="1200" smtClean="0">
                      <a:latin typeface="Cambria Math" panose="02040503050406030204" pitchFamily="18" charset="0"/>
                    </a:rPr>
                    <m:t>𝑥</m:t>
                  </m:r>
                </m:e>
                <m:sub>
                  <m:r>
                    <a:rPr lang="es-MX" sz="1600" b="0" i="1" kern="1200" smtClean="0">
                      <a:latin typeface="Cambria Math" panose="02040503050406030204" pitchFamily="18" charset="0"/>
                    </a:rPr>
                    <m:t>1</m:t>
                  </m:r>
                </m:sub>
              </m:sSub>
              <m:r>
                <a:rPr lang="es-MX" sz="1600" b="0" i="1" kern="1200" smtClean="0">
                  <a:latin typeface="Cambria Math" panose="02040503050406030204" pitchFamily="18" charset="0"/>
                </a:rPr>
                <m:t>,</m:t>
              </m:r>
              <m:sSub>
                <m:sSubPr>
                  <m:ctrlPr>
                    <a:rPr lang="es-MX" sz="1600" b="0" i="1" kern="1200" smtClean="0">
                      <a:latin typeface="Cambria Math" panose="02040503050406030204" pitchFamily="18" charset="0"/>
                    </a:rPr>
                  </m:ctrlPr>
                </m:sSubPr>
                <m:e>
                  <m:r>
                    <a:rPr lang="es-MX" sz="1600" b="0" i="1" kern="1200" smtClean="0">
                      <a:latin typeface="Cambria Math" panose="02040503050406030204" pitchFamily="18" charset="0"/>
                    </a:rPr>
                    <m:t>𝑥</m:t>
                  </m:r>
                </m:e>
                <m:sub>
                  <m:r>
                    <a:rPr lang="es-MX" sz="1600" b="0" i="1" kern="1200" smtClean="0">
                      <a:latin typeface="Cambria Math" panose="02040503050406030204" pitchFamily="18" charset="0"/>
                    </a:rPr>
                    <m:t>2</m:t>
                  </m:r>
                </m:sub>
              </m:sSub>
              <m:r>
                <a:rPr lang="es-MX" sz="1600" b="0" i="1" kern="1200" smtClean="0">
                  <a:latin typeface="Cambria Math" panose="02040503050406030204" pitchFamily="18" charset="0"/>
                </a:rPr>
                <m:t>)</m:t>
              </m:r>
              <m:r>
                <a:rPr lang="es-MX" sz="1600" b="0" i="1" kern="1200" smtClean="0">
                  <a:latin typeface="Cambria Math" panose="02040503050406030204" pitchFamily="18" charset="0"/>
                  <a:ea typeface="Cambria Math" panose="02040503050406030204" pitchFamily="18" charset="0"/>
                </a:rPr>
                <m:t>=</m:t>
              </m:r>
              <m:r>
                <a:rPr lang="es-MX" sz="1600" b="0" i="1" kern="1200" smtClean="0">
                  <a:latin typeface="Cambria Math" panose="02040503050406030204" pitchFamily="18" charset="0"/>
                  <a:ea typeface="Cambria Math" panose="02040503050406030204" pitchFamily="18" charset="0"/>
                </a:rPr>
                <m:t>𝑈</m:t>
              </m:r>
              <m:r>
                <a:rPr lang="es-MX" sz="1600" b="0" i="1" kern="1200" smtClean="0">
                  <a:latin typeface="Cambria Math" panose="02040503050406030204" pitchFamily="18" charset="0"/>
                  <a:ea typeface="Cambria Math" panose="02040503050406030204" pitchFamily="18" charset="0"/>
                </a:rPr>
                <m:t>(</m:t>
              </m:r>
              <m:sSub>
                <m:sSubPr>
                  <m:ctrlPr>
                    <a:rPr lang="es-MX" sz="1600" b="0" i="1" kern="1200" smtClean="0">
                      <a:latin typeface="Cambria Math" panose="02040503050406030204" pitchFamily="18" charset="0"/>
                      <a:ea typeface="Cambria Math" panose="02040503050406030204" pitchFamily="18" charset="0"/>
                    </a:rPr>
                  </m:ctrlPr>
                </m:sSubPr>
                <m:e>
                  <m:r>
                    <a:rPr lang="es-MX" sz="1600" b="0" i="1" kern="1200" smtClean="0">
                      <a:latin typeface="Cambria Math" panose="02040503050406030204" pitchFamily="18" charset="0"/>
                      <a:ea typeface="Cambria Math" panose="02040503050406030204" pitchFamily="18" charset="0"/>
                    </a:rPr>
                    <m:t>𝑦</m:t>
                  </m:r>
                </m:e>
                <m:sub>
                  <m:r>
                    <a:rPr lang="es-MX" sz="1600" b="0" i="1" kern="1200" smtClean="0">
                      <a:latin typeface="Cambria Math" panose="02040503050406030204" pitchFamily="18" charset="0"/>
                      <a:ea typeface="Cambria Math" panose="02040503050406030204" pitchFamily="18" charset="0"/>
                    </a:rPr>
                    <m:t>1</m:t>
                  </m:r>
                </m:sub>
              </m:sSub>
              <m:r>
                <a:rPr lang="es-MX" sz="1600" b="0" i="1" kern="1200" smtClean="0">
                  <a:latin typeface="Cambria Math" panose="02040503050406030204" pitchFamily="18" charset="0"/>
                  <a:ea typeface="Cambria Math" panose="02040503050406030204" pitchFamily="18" charset="0"/>
                </a:rPr>
                <m:t>,</m:t>
              </m:r>
              <m:sSub>
                <m:sSubPr>
                  <m:ctrlPr>
                    <a:rPr lang="es-MX" sz="1600" b="0" i="1" kern="1200" smtClean="0">
                      <a:latin typeface="Cambria Math" panose="02040503050406030204" pitchFamily="18" charset="0"/>
                      <a:ea typeface="Cambria Math" panose="02040503050406030204" pitchFamily="18" charset="0"/>
                    </a:rPr>
                  </m:ctrlPr>
                </m:sSubPr>
                <m:e>
                  <m:r>
                    <a:rPr lang="es-MX" sz="1600" b="0" i="1" kern="1200" smtClean="0">
                      <a:latin typeface="Cambria Math" panose="02040503050406030204" pitchFamily="18" charset="0"/>
                      <a:ea typeface="Cambria Math" panose="02040503050406030204" pitchFamily="18" charset="0"/>
                    </a:rPr>
                    <m:t>𝑦</m:t>
                  </m:r>
                </m:e>
                <m:sub>
                  <m:r>
                    <a:rPr lang="es-MX" sz="1600" b="0" i="1" kern="1200" smtClean="0">
                      <a:latin typeface="Cambria Math" panose="02040503050406030204" pitchFamily="18" charset="0"/>
                      <a:ea typeface="Cambria Math" panose="02040503050406030204" pitchFamily="18" charset="0"/>
                    </a:rPr>
                    <m:t>2</m:t>
                  </m:r>
                </m:sub>
              </m:sSub>
              <m:r>
                <a:rPr lang="es-MX" sz="1600" b="0" i="1" kern="1200" smtClean="0">
                  <a:latin typeface="Cambria Math" panose="02040503050406030204" pitchFamily="18" charset="0"/>
                  <a:ea typeface="Cambria Math" panose="02040503050406030204" pitchFamily="18" charset="0"/>
                </a:rPr>
                <m:t>)</m:t>
              </m:r>
            </m:oMath>
          </a14:m>
          <a:endParaRPr lang="es-MX" sz="1600" kern="1200" dirty="0"/>
        </a:p>
        <a:p>
          <a:pPr marL="171450" lvl="1" indent="-171450" algn="l" defTabSz="711200">
            <a:lnSpc>
              <a:spcPct val="90000"/>
            </a:lnSpc>
            <a:spcBef>
              <a:spcPct val="0"/>
            </a:spcBef>
            <a:spcAft>
              <a:spcPct val="15000"/>
            </a:spcAft>
            <a:buChar char="••"/>
          </a:pPr>
          <a:r>
            <a:rPr lang="es-MX" sz="1600" kern="1200" dirty="0" err="1"/>
            <a:t>Definition</a:t>
          </a:r>
          <a:r>
            <a:rPr lang="es-MX" sz="1600" kern="1200" dirty="0"/>
            <a:t>: </a:t>
          </a:r>
          <a:r>
            <a:rPr lang="en-US" sz="1600" kern="1200" dirty="0"/>
            <a:t>is a way of assigning a number to every possible</a:t>
          </a:r>
          <a:endParaRPr lang="es-MX" sz="1600" kern="1200" dirty="0"/>
        </a:p>
        <a:p>
          <a:pPr marL="171450" lvl="1" indent="-171450" algn="l" defTabSz="711200">
            <a:lnSpc>
              <a:spcPct val="90000"/>
            </a:lnSpc>
            <a:spcBef>
              <a:spcPct val="0"/>
            </a:spcBef>
            <a:spcAft>
              <a:spcPct val="15000"/>
            </a:spcAft>
            <a:buChar char="••"/>
          </a:pPr>
          <a:r>
            <a:rPr lang="en-US" sz="1600" kern="1200" dirty="0"/>
            <a:t>consumption bundle such that more-preferred bundles get assigned larger </a:t>
          </a:r>
          <a:r>
            <a:rPr lang="es-MX" sz="1600" kern="1200" dirty="0" err="1"/>
            <a:t>numbers</a:t>
          </a:r>
          <a:r>
            <a:rPr lang="es-MX" sz="1600" kern="1200" dirty="0"/>
            <a:t> </a:t>
          </a:r>
          <a:r>
            <a:rPr lang="es-MX" sz="1600" kern="1200" dirty="0" err="1"/>
            <a:t>than</a:t>
          </a:r>
          <a:r>
            <a:rPr lang="es-MX" sz="1600" kern="1200" dirty="0"/>
            <a:t> </a:t>
          </a:r>
          <a:r>
            <a:rPr lang="es-MX" sz="1600" kern="1200" dirty="0" err="1"/>
            <a:t>less-preferred</a:t>
          </a:r>
          <a:r>
            <a:rPr lang="es-MX" sz="1600" kern="1200" dirty="0"/>
            <a:t> </a:t>
          </a:r>
          <a:r>
            <a:rPr lang="es-MX" sz="1600" kern="1200" dirty="0" err="1"/>
            <a:t>bundles</a:t>
          </a:r>
          <a:r>
            <a:rPr lang="es-MX" sz="1600" kern="1200" dirty="0"/>
            <a:t>.</a:t>
          </a:r>
        </a:p>
      </dsp:txBody>
      <dsp:txXfrm>
        <a:off x="4160009" y="236568"/>
        <a:ext cx="5523355" cy="1402878"/>
      </dsp:txXfrm>
    </dsp:sp>
    <dsp:sp modelId="{61EF99C8-B1E9-4E33-B405-FAFD3E44F66A}">
      <dsp:nvSpPr>
        <dsp:cNvPr id="0" name=""/>
        <dsp:cNvSpPr/>
      </dsp:nvSpPr>
      <dsp:spPr>
        <a:xfrm>
          <a:off x="10146" y="424824"/>
          <a:ext cx="4149862" cy="1026368"/>
        </a:xfrm>
        <a:prstGeom prst="roundRect">
          <a:avLst/>
        </a:prstGeom>
        <a:solidFill>
          <a:schemeClr val="accent5">
            <a:hueOff val="0"/>
            <a:satOff val="0"/>
            <a:lumOff val="0"/>
            <a:alphaOff val="0"/>
          </a:schemeClr>
        </a:solidFill>
        <a:ln w="5080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MX" sz="3000" kern="1200" dirty="0" err="1"/>
            <a:t>Utility</a:t>
          </a:r>
          <a:r>
            <a:rPr lang="es-MX" sz="3000" kern="1200" dirty="0"/>
            <a:t> </a:t>
          </a:r>
          <a:r>
            <a:rPr lang="es-MX" sz="3000" kern="1200" dirty="0" err="1"/>
            <a:t>function</a:t>
          </a:r>
          <a:endParaRPr lang="es-MX" sz="3000" kern="1200" dirty="0"/>
        </a:p>
      </dsp:txBody>
      <dsp:txXfrm>
        <a:off x="60249" y="474927"/>
        <a:ext cx="4049656" cy="926162"/>
      </dsp:txXfrm>
    </dsp:sp>
    <dsp:sp modelId="{E1C780A8-FD12-48B5-8BCE-A658671D3C5A}">
      <dsp:nvSpPr>
        <dsp:cNvPr id="0" name=""/>
        <dsp:cNvSpPr/>
      </dsp:nvSpPr>
      <dsp:spPr>
        <a:xfrm>
          <a:off x="4170155" y="2121292"/>
          <a:ext cx="6224794" cy="1752461"/>
        </a:xfrm>
        <a:prstGeom prst="rightArrow">
          <a:avLst>
            <a:gd name="adj1" fmla="val 75000"/>
            <a:gd name="adj2" fmla="val 50000"/>
          </a:avLst>
        </a:prstGeom>
        <a:solidFill>
          <a:schemeClr val="accent5">
            <a:tint val="40000"/>
            <a:alpha val="90000"/>
            <a:hueOff val="8188315"/>
            <a:satOff val="-17551"/>
            <a:lumOff val="-1539"/>
            <a:alphaOff val="0"/>
          </a:schemeClr>
        </a:solidFill>
        <a:ln w="12700" cap="flat" cmpd="sng" algn="in">
          <a:solidFill>
            <a:schemeClr val="accent5">
              <a:tint val="40000"/>
              <a:alpha val="90000"/>
              <a:hueOff val="8188315"/>
              <a:satOff val="-17551"/>
              <a:lumOff val="-15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14:m xmlns:a14="http://schemas.microsoft.com/office/drawing/2010/main">
            <m:oMath xmlns:m="http://schemas.openxmlformats.org/officeDocument/2006/math">
              <m:r>
                <a:rPr lang="es-MX" sz="1600" b="0" i="1" kern="1200" smtClean="0">
                  <a:latin typeface="Cambria Math" panose="02040503050406030204" pitchFamily="18" charset="0"/>
                  <a:ea typeface="Cambria Math" panose="02040503050406030204" pitchFamily="18" charset="0"/>
                </a:rPr>
                <m:t>𝑈</m:t>
              </m:r>
              <m:sSub>
                <m:sSubPr>
                  <m:ctrlPr>
                    <a:rPr lang="es-MX" sz="1600" i="1" kern="1200" smtClean="0">
                      <a:latin typeface="Cambria Math" panose="02040503050406030204" pitchFamily="18" charset="0"/>
                    </a:rPr>
                  </m:ctrlPr>
                </m:sSubPr>
                <m:e>
                  <m:r>
                    <a:rPr lang="es-MX" sz="1600" b="0" i="1" kern="1200" smtClean="0">
                      <a:latin typeface="Cambria Math" panose="02040503050406030204" pitchFamily="18" charset="0"/>
                    </a:rPr>
                    <m:t>(</m:t>
                  </m:r>
                  <m:r>
                    <a:rPr lang="es-MX" sz="1600" b="0" i="1" kern="1200" smtClean="0">
                      <a:latin typeface="Cambria Math" panose="02040503050406030204" pitchFamily="18" charset="0"/>
                    </a:rPr>
                    <m:t>𝑥</m:t>
                  </m:r>
                </m:e>
                <m:sub>
                  <m:r>
                    <a:rPr lang="es-MX" sz="1600" b="0" i="1" kern="1200" smtClean="0">
                      <a:latin typeface="Cambria Math" panose="02040503050406030204" pitchFamily="18" charset="0"/>
                    </a:rPr>
                    <m:t>1</m:t>
                  </m:r>
                </m:sub>
              </m:sSub>
              <m:r>
                <a:rPr lang="es-MX" sz="1600" b="0" i="1" kern="1200" smtClean="0">
                  <a:latin typeface="Cambria Math" panose="02040503050406030204" pitchFamily="18" charset="0"/>
                </a:rPr>
                <m:t>,</m:t>
              </m:r>
              <m:sSub>
                <m:sSubPr>
                  <m:ctrlPr>
                    <a:rPr lang="es-MX" sz="1600" b="0" i="1" kern="1200" smtClean="0">
                      <a:latin typeface="Cambria Math" panose="02040503050406030204" pitchFamily="18" charset="0"/>
                    </a:rPr>
                  </m:ctrlPr>
                </m:sSubPr>
                <m:e>
                  <m:r>
                    <a:rPr lang="es-MX" sz="1600" b="0" i="1" kern="1200" smtClean="0">
                      <a:latin typeface="Cambria Math" panose="02040503050406030204" pitchFamily="18" charset="0"/>
                    </a:rPr>
                    <m:t>𝑥</m:t>
                  </m:r>
                </m:e>
                <m:sub>
                  <m:r>
                    <a:rPr lang="es-MX" sz="1600" b="0" i="1" kern="1200" smtClean="0">
                      <a:latin typeface="Cambria Math" panose="02040503050406030204" pitchFamily="18" charset="0"/>
                    </a:rPr>
                    <m:t>2</m:t>
                  </m:r>
                </m:sub>
              </m:sSub>
              <m:r>
                <a:rPr lang="es-MX" sz="1600" b="0" i="1" kern="1200" smtClean="0">
                  <a:latin typeface="Cambria Math" panose="02040503050406030204" pitchFamily="18" charset="0"/>
                </a:rPr>
                <m:t>)</m:t>
              </m:r>
              <m:r>
                <a:rPr lang="es-MX" sz="1600" b="0" i="1" kern="1200" smtClean="0">
                  <a:latin typeface="Cambria Math" panose="02040503050406030204" pitchFamily="18" charset="0"/>
                  <a:ea typeface="Cambria Math" panose="02040503050406030204" pitchFamily="18" charset="0"/>
                </a:rPr>
                <m:t>=3   </m:t>
              </m:r>
              <m:r>
                <a:rPr lang="es-MX" sz="1600" b="0" i="1" kern="1200" smtClean="0">
                  <a:latin typeface="Cambria Math" panose="02040503050406030204" pitchFamily="18" charset="0"/>
                  <a:ea typeface="Cambria Math" panose="02040503050406030204" pitchFamily="18" charset="0"/>
                </a:rPr>
                <m:t>𝑈</m:t>
              </m:r>
              <m:d>
                <m:dPr>
                  <m:ctrlPr>
                    <a:rPr lang="es-MX" sz="1600" b="0" i="1" kern="1200" smtClean="0">
                      <a:latin typeface="Cambria Math" panose="02040503050406030204" pitchFamily="18" charset="0"/>
                      <a:ea typeface="Cambria Math" panose="02040503050406030204" pitchFamily="18" charset="0"/>
                    </a:rPr>
                  </m:ctrlPr>
                </m:dPr>
                <m:e>
                  <m:sSub>
                    <m:sSubPr>
                      <m:ctrlPr>
                        <a:rPr lang="es-MX" sz="1600" b="0" i="1" kern="1200" smtClean="0">
                          <a:latin typeface="Cambria Math" panose="02040503050406030204" pitchFamily="18" charset="0"/>
                          <a:ea typeface="Cambria Math" panose="02040503050406030204" pitchFamily="18" charset="0"/>
                        </a:rPr>
                      </m:ctrlPr>
                    </m:sSubPr>
                    <m:e>
                      <m:r>
                        <a:rPr lang="es-MX" sz="1600" b="0" i="1" kern="1200" smtClean="0">
                          <a:latin typeface="Cambria Math" panose="02040503050406030204" pitchFamily="18" charset="0"/>
                          <a:ea typeface="Cambria Math" panose="02040503050406030204" pitchFamily="18" charset="0"/>
                        </a:rPr>
                        <m:t>𝑦</m:t>
                      </m:r>
                    </m:e>
                    <m:sub>
                      <m:r>
                        <a:rPr lang="es-MX" sz="1600" b="0" i="1" kern="1200" smtClean="0">
                          <a:latin typeface="Cambria Math" panose="02040503050406030204" pitchFamily="18" charset="0"/>
                          <a:ea typeface="Cambria Math" panose="02040503050406030204" pitchFamily="18" charset="0"/>
                        </a:rPr>
                        <m:t>1</m:t>
                      </m:r>
                    </m:sub>
                  </m:sSub>
                  <m:r>
                    <a:rPr lang="es-MX" sz="1600" b="0" i="1" kern="1200" smtClean="0">
                      <a:latin typeface="Cambria Math" panose="02040503050406030204" pitchFamily="18" charset="0"/>
                      <a:ea typeface="Cambria Math" panose="02040503050406030204" pitchFamily="18" charset="0"/>
                    </a:rPr>
                    <m:t>,</m:t>
                  </m:r>
                  <m:sSub>
                    <m:sSubPr>
                      <m:ctrlPr>
                        <a:rPr lang="es-MX" sz="1600" b="0" i="1" kern="1200" smtClean="0">
                          <a:latin typeface="Cambria Math" panose="02040503050406030204" pitchFamily="18" charset="0"/>
                          <a:ea typeface="Cambria Math" panose="02040503050406030204" pitchFamily="18" charset="0"/>
                        </a:rPr>
                      </m:ctrlPr>
                    </m:sSubPr>
                    <m:e>
                      <m:r>
                        <a:rPr lang="es-MX" sz="1600" b="0" i="1" kern="1200" smtClean="0">
                          <a:latin typeface="Cambria Math" panose="02040503050406030204" pitchFamily="18" charset="0"/>
                          <a:ea typeface="Cambria Math" panose="02040503050406030204" pitchFamily="18" charset="0"/>
                        </a:rPr>
                        <m:t>𝑦</m:t>
                      </m:r>
                    </m:e>
                    <m:sub>
                      <m:r>
                        <a:rPr lang="es-MX" sz="1600" b="0" i="1" kern="1200" smtClean="0">
                          <a:latin typeface="Cambria Math" panose="02040503050406030204" pitchFamily="18" charset="0"/>
                          <a:ea typeface="Cambria Math" panose="02040503050406030204" pitchFamily="18" charset="0"/>
                        </a:rPr>
                        <m:t>2</m:t>
                      </m:r>
                    </m:sub>
                  </m:sSub>
                </m:e>
              </m:d>
              <m:r>
                <a:rPr lang="es-MX" sz="1600" b="0" i="1" kern="1200" smtClean="0">
                  <a:latin typeface="Cambria Math" panose="02040503050406030204" pitchFamily="18" charset="0"/>
                  <a:ea typeface="Cambria Math" panose="02040503050406030204" pitchFamily="18" charset="0"/>
                </a:rPr>
                <m:t>=3</m:t>
              </m:r>
            </m:oMath>
          </a14:m>
          <a:endParaRPr lang="es-MX" sz="1600" kern="1200" dirty="0"/>
        </a:p>
        <a:p>
          <a:pPr marL="171450" lvl="1" indent="-171450" algn="l" defTabSz="711200">
            <a:lnSpc>
              <a:spcPct val="90000"/>
            </a:lnSpc>
            <a:spcBef>
              <a:spcPct val="0"/>
            </a:spcBef>
            <a:spcAft>
              <a:spcPct val="15000"/>
            </a:spcAft>
            <a:buChar char="••"/>
          </a:pPr>
          <a14:m xmlns:a14="http://schemas.microsoft.com/office/drawing/2010/main">
            <m:oMath xmlns:m="http://schemas.openxmlformats.org/officeDocument/2006/math">
              <m:r>
                <a:rPr lang="es-MX" sz="1600" b="0" i="1" kern="1200" smtClean="0">
                  <a:latin typeface="Cambria Math" panose="02040503050406030204" pitchFamily="18" charset="0"/>
                  <a:ea typeface="Cambria Math" panose="02040503050406030204" pitchFamily="18" charset="0"/>
                </a:rPr>
                <m:t>𝑈</m:t>
              </m:r>
              <m:sSub>
                <m:sSubPr>
                  <m:ctrlPr>
                    <a:rPr lang="es-MX" sz="1600" i="1" kern="1200" smtClean="0">
                      <a:latin typeface="Cambria Math" panose="02040503050406030204" pitchFamily="18" charset="0"/>
                    </a:rPr>
                  </m:ctrlPr>
                </m:sSubPr>
                <m:e>
                  <m:r>
                    <a:rPr lang="es-MX" sz="1600" b="0" i="1" kern="1200" smtClean="0">
                      <a:latin typeface="Cambria Math" panose="02040503050406030204" pitchFamily="18" charset="0"/>
                    </a:rPr>
                    <m:t>(</m:t>
                  </m:r>
                  <m:r>
                    <a:rPr lang="es-MX" sz="1600" b="0" i="1" kern="1200" smtClean="0">
                      <a:latin typeface="Cambria Math" panose="02040503050406030204" pitchFamily="18" charset="0"/>
                    </a:rPr>
                    <m:t>𝑥</m:t>
                  </m:r>
                </m:e>
                <m:sub>
                  <m:r>
                    <a:rPr lang="es-MX" sz="1600" b="0" i="1" kern="1200" smtClean="0">
                      <a:latin typeface="Cambria Math" panose="02040503050406030204" pitchFamily="18" charset="0"/>
                    </a:rPr>
                    <m:t>1</m:t>
                  </m:r>
                </m:sub>
              </m:sSub>
              <m:r>
                <a:rPr lang="es-MX" sz="1600" b="0" i="1" kern="1200" smtClean="0">
                  <a:latin typeface="Cambria Math" panose="02040503050406030204" pitchFamily="18" charset="0"/>
                </a:rPr>
                <m:t>,</m:t>
              </m:r>
              <m:sSub>
                <m:sSubPr>
                  <m:ctrlPr>
                    <a:rPr lang="es-MX" sz="1600" b="0" i="1" kern="1200" smtClean="0">
                      <a:latin typeface="Cambria Math" panose="02040503050406030204" pitchFamily="18" charset="0"/>
                    </a:rPr>
                  </m:ctrlPr>
                </m:sSubPr>
                <m:e>
                  <m:r>
                    <a:rPr lang="es-MX" sz="1600" b="0" i="1" kern="1200" smtClean="0">
                      <a:latin typeface="Cambria Math" panose="02040503050406030204" pitchFamily="18" charset="0"/>
                    </a:rPr>
                    <m:t>𝑥</m:t>
                  </m:r>
                </m:e>
                <m:sub>
                  <m:r>
                    <a:rPr lang="es-MX" sz="1600" b="0" i="1" kern="1200" smtClean="0">
                      <a:latin typeface="Cambria Math" panose="02040503050406030204" pitchFamily="18" charset="0"/>
                    </a:rPr>
                    <m:t>2</m:t>
                  </m:r>
                </m:sub>
              </m:sSub>
              <m:r>
                <a:rPr lang="es-MX" sz="1600" b="0" i="1" kern="1200" smtClean="0">
                  <a:latin typeface="Cambria Math" panose="02040503050406030204" pitchFamily="18" charset="0"/>
                </a:rPr>
                <m:t>)</m:t>
              </m:r>
              <m:r>
                <a:rPr lang="es-MX" sz="1600" b="0" i="1" kern="1200" smtClean="0">
                  <a:latin typeface="Cambria Math" panose="02040503050406030204" pitchFamily="18" charset="0"/>
                  <a:ea typeface="Cambria Math" panose="02040503050406030204" pitchFamily="18" charset="0"/>
                </a:rPr>
                <m:t>=3   </m:t>
              </m:r>
              <m:r>
                <a:rPr lang="es-MX" sz="1600" b="0" i="1" kern="1200" smtClean="0">
                  <a:latin typeface="Cambria Math" panose="02040503050406030204" pitchFamily="18" charset="0"/>
                  <a:ea typeface="Cambria Math" panose="02040503050406030204" pitchFamily="18" charset="0"/>
                </a:rPr>
                <m:t>𝑈</m:t>
              </m:r>
              <m:d>
                <m:dPr>
                  <m:ctrlPr>
                    <a:rPr lang="es-MX" sz="1600" b="0" i="1" kern="1200" smtClean="0">
                      <a:latin typeface="Cambria Math" panose="02040503050406030204" pitchFamily="18" charset="0"/>
                      <a:ea typeface="Cambria Math" panose="02040503050406030204" pitchFamily="18" charset="0"/>
                    </a:rPr>
                  </m:ctrlPr>
                </m:dPr>
                <m:e>
                  <m:sSub>
                    <m:sSubPr>
                      <m:ctrlPr>
                        <a:rPr lang="es-MX" sz="1600" b="0" i="1" kern="1200" smtClean="0">
                          <a:latin typeface="Cambria Math" panose="02040503050406030204" pitchFamily="18" charset="0"/>
                          <a:ea typeface="Cambria Math" panose="02040503050406030204" pitchFamily="18" charset="0"/>
                        </a:rPr>
                      </m:ctrlPr>
                    </m:sSubPr>
                    <m:e>
                      <m:r>
                        <a:rPr lang="es-MX" sz="1600" b="0" i="1" kern="1200" smtClean="0">
                          <a:latin typeface="Cambria Math" panose="02040503050406030204" pitchFamily="18" charset="0"/>
                          <a:ea typeface="Cambria Math" panose="02040503050406030204" pitchFamily="18" charset="0"/>
                        </a:rPr>
                        <m:t>𝑦</m:t>
                      </m:r>
                    </m:e>
                    <m:sub>
                      <m:r>
                        <a:rPr lang="es-MX" sz="1600" b="0" i="1" kern="1200" smtClean="0">
                          <a:latin typeface="Cambria Math" panose="02040503050406030204" pitchFamily="18" charset="0"/>
                          <a:ea typeface="Cambria Math" panose="02040503050406030204" pitchFamily="18" charset="0"/>
                        </a:rPr>
                        <m:t>1</m:t>
                      </m:r>
                    </m:sub>
                  </m:sSub>
                  <m:r>
                    <a:rPr lang="es-MX" sz="1600" b="0" i="1" kern="1200" smtClean="0">
                      <a:latin typeface="Cambria Math" panose="02040503050406030204" pitchFamily="18" charset="0"/>
                      <a:ea typeface="Cambria Math" panose="02040503050406030204" pitchFamily="18" charset="0"/>
                    </a:rPr>
                    <m:t>,</m:t>
                  </m:r>
                  <m:sSub>
                    <m:sSubPr>
                      <m:ctrlPr>
                        <a:rPr lang="es-MX" sz="1600" b="0" i="1" kern="1200" smtClean="0">
                          <a:latin typeface="Cambria Math" panose="02040503050406030204" pitchFamily="18" charset="0"/>
                          <a:ea typeface="Cambria Math" panose="02040503050406030204" pitchFamily="18" charset="0"/>
                        </a:rPr>
                      </m:ctrlPr>
                    </m:sSubPr>
                    <m:e>
                      <m:r>
                        <a:rPr lang="es-MX" sz="1600" b="0" i="1" kern="1200" smtClean="0">
                          <a:latin typeface="Cambria Math" panose="02040503050406030204" pitchFamily="18" charset="0"/>
                          <a:ea typeface="Cambria Math" panose="02040503050406030204" pitchFamily="18" charset="0"/>
                        </a:rPr>
                        <m:t>𝑦</m:t>
                      </m:r>
                    </m:e>
                    <m:sub>
                      <m:r>
                        <a:rPr lang="es-MX" sz="1600" b="0" i="1" kern="1200" smtClean="0">
                          <a:latin typeface="Cambria Math" panose="02040503050406030204" pitchFamily="18" charset="0"/>
                          <a:ea typeface="Cambria Math" panose="02040503050406030204" pitchFamily="18" charset="0"/>
                        </a:rPr>
                        <m:t>2</m:t>
                      </m:r>
                    </m:sub>
                  </m:sSub>
                </m:e>
              </m:d>
              <m:r>
                <a:rPr lang="es-MX" sz="1600" b="0" i="1" kern="1200" smtClean="0">
                  <a:latin typeface="Cambria Math" panose="02040503050406030204" pitchFamily="18" charset="0"/>
                  <a:ea typeface="Cambria Math" panose="02040503050406030204" pitchFamily="18" charset="0"/>
                </a:rPr>
                <m:t>=1</m:t>
              </m:r>
            </m:oMath>
          </a14:m>
          <a:endParaRPr lang="es-MX" sz="1600" kern="1200" dirty="0"/>
        </a:p>
        <a:p>
          <a:pPr marL="171450" lvl="1" indent="-171450" algn="l" defTabSz="711200">
            <a:lnSpc>
              <a:spcPct val="90000"/>
            </a:lnSpc>
            <a:spcBef>
              <a:spcPct val="0"/>
            </a:spcBef>
            <a:spcAft>
              <a:spcPct val="15000"/>
            </a:spcAft>
            <a:buChar char="••"/>
          </a:pPr>
          <a:r>
            <a:rPr lang="es-MX" sz="1600" kern="1200" dirty="0" err="1"/>
            <a:t>Definition:the</a:t>
          </a:r>
          <a:r>
            <a:rPr lang="es-MX" sz="1600" kern="1200" dirty="0"/>
            <a:t> </a:t>
          </a:r>
          <a:r>
            <a:rPr lang="es-MX" sz="1600" kern="1200" dirty="0" err="1"/>
            <a:t>size</a:t>
          </a:r>
          <a:r>
            <a:rPr lang="es-MX" sz="1600" kern="1200" dirty="0"/>
            <a:t> of </a:t>
          </a:r>
          <a:r>
            <a:rPr lang="en-US" sz="1600" kern="1200" dirty="0"/>
            <a:t>he utility difference between any two consumption bundles doesn’t </a:t>
          </a:r>
          <a:r>
            <a:rPr lang="en-US" sz="1600" kern="1200" dirty="0" err="1"/>
            <a:t>matter.The</a:t>
          </a:r>
          <a:r>
            <a:rPr lang="en-US" sz="1600" kern="1200" dirty="0"/>
            <a:t> only property of a utility assignment that is important is how it</a:t>
          </a:r>
          <a:r>
            <a:rPr lang="es-MX" sz="1600" kern="1200" dirty="0" err="1"/>
            <a:t>ordersthe</a:t>
          </a:r>
          <a:r>
            <a:rPr lang="es-MX" sz="1600" kern="1200" dirty="0"/>
            <a:t> </a:t>
          </a:r>
          <a:r>
            <a:rPr lang="es-MX" sz="1600" kern="1200" dirty="0" err="1"/>
            <a:t>bundles</a:t>
          </a:r>
          <a:r>
            <a:rPr lang="es-MX" sz="1600" kern="1200" dirty="0"/>
            <a:t> of </a:t>
          </a:r>
          <a:r>
            <a:rPr lang="es-MX" sz="1600" kern="1200" dirty="0" err="1"/>
            <a:t>goods</a:t>
          </a:r>
          <a:r>
            <a:rPr lang="es-MX" sz="1600" kern="1200" dirty="0"/>
            <a:t>.</a:t>
          </a:r>
        </a:p>
      </dsp:txBody>
      <dsp:txXfrm>
        <a:off x="4170155" y="2340350"/>
        <a:ext cx="5567621" cy="1314345"/>
      </dsp:txXfrm>
    </dsp:sp>
    <dsp:sp modelId="{8AA4D47E-6308-4C0D-9527-E2334CCD7E66}">
      <dsp:nvSpPr>
        <dsp:cNvPr id="0" name=""/>
        <dsp:cNvSpPr/>
      </dsp:nvSpPr>
      <dsp:spPr>
        <a:xfrm>
          <a:off x="10146" y="2338944"/>
          <a:ext cx="4149862" cy="1026368"/>
        </a:xfrm>
        <a:prstGeom prst="roundRect">
          <a:avLst/>
        </a:prstGeom>
        <a:solidFill>
          <a:schemeClr val="accent5">
            <a:hueOff val="7989193"/>
            <a:satOff val="-19440"/>
            <a:lumOff val="-4509"/>
            <a:alphaOff val="0"/>
          </a:schemeClr>
        </a:solidFill>
        <a:ln w="5080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MX" sz="3000" kern="1200" dirty="0"/>
            <a:t>Ordinal </a:t>
          </a:r>
          <a:r>
            <a:rPr lang="es-MX" sz="3000" kern="1200" dirty="0" err="1"/>
            <a:t>Utility</a:t>
          </a:r>
          <a:endParaRPr lang="es-MX" sz="3000" kern="1200" dirty="0"/>
        </a:p>
      </dsp:txBody>
      <dsp:txXfrm>
        <a:off x="60249" y="2389047"/>
        <a:ext cx="4049656" cy="926162"/>
      </dsp:txXfrm>
    </dsp:sp>
    <dsp:sp modelId="{4F422FA1-4A75-49F6-A0AC-D0A6F9BDFF9D}">
      <dsp:nvSpPr>
        <dsp:cNvPr id="0" name=""/>
        <dsp:cNvSpPr/>
      </dsp:nvSpPr>
      <dsp:spPr>
        <a:xfrm>
          <a:off x="4157980" y="3615838"/>
          <a:ext cx="6236970" cy="1026368"/>
        </a:xfrm>
        <a:prstGeom prst="rightArrow">
          <a:avLst>
            <a:gd name="adj1" fmla="val 75000"/>
            <a:gd name="adj2" fmla="val 50000"/>
          </a:avLst>
        </a:prstGeom>
        <a:solidFill>
          <a:schemeClr val="accent5">
            <a:tint val="40000"/>
            <a:alpha val="90000"/>
            <a:hueOff val="16376629"/>
            <a:satOff val="-35102"/>
            <a:lumOff val="-3079"/>
            <a:alphaOff val="0"/>
          </a:schemeClr>
        </a:solidFill>
        <a:ln w="12700" cap="flat" cmpd="sng" algn="in">
          <a:solidFill>
            <a:schemeClr val="accent5">
              <a:tint val="40000"/>
              <a:alpha val="90000"/>
              <a:hueOff val="16376629"/>
              <a:satOff val="-35102"/>
              <a:lumOff val="-307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57150" lvl="1" indent="-57150" algn="l" defTabSz="311150">
            <a:lnSpc>
              <a:spcPct val="90000"/>
            </a:lnSpc>
            <a:spcBef>
              <a:spcPct val="0"/>
            </a:spcBef>
            <a:spcAft>
              <a:spcPct val="15000"/>
            </a:spcAft>
            <a:buChar char="••"/>
          </a:pPr>
          <a:endParaRPr lang="es-MX" sz="700" kern="1200" dirty="0"/>
        </a:p>
        <a:p>
          <a:pPr marL="171450" lvl="1" indent="-171450" algn="l" defTabSz="711200">
            <a:lnSpc>
              <a:spcPct val="90000"/>
            </a:lnSpc>
            <a:spcBef>
              <a:spcPct val="0"/>
            </a:spcBef>
            <a:spcAft>
              <a:spcPct val="15000"/>
            </a:spcAft>
            <a:buChar char="••"/>
          </a:pPr>
          <a14:m xmlns:a14="http://schemas.microsoft.com/office/drawing/2010/main">
            <m:oMath xmlns:m="http://schemas.openxmlformats.org/officeDocument/2006/math">
              <m:r>
                <a:rPr lang="es-MX" sz="1600" b="0" i="1" kern="1200" smtClean="0">
                  <a:latin typeface="Cambria Math" panose="02040503050406030204" pitchFamily="18" charset="0"/>
                </a:rPr>
                <m:t>𝑈</m:t>
              </m:r>
              <m:r>
                <a:rPr lang="es-MX" sz="1600" b="0" i="1" kern="1200" smtClean="0">
                  <a:latin typeface="Cambria Math" panose="02040503050406030204" pitchFamily="18" charset="0"/>
                </a:rPr>
                <m:t> →</m:t>
              </m:r>
              <m:r>
                <a:rPr lang="es-MX" sz="1600" b="0" i="1" kern="1200" smtClean="0">
                  <a:latin typeface="Cambria Math" panose="02040503050406030204" pitchFamily="18" charset="0"/>
                  <a:ea typeface="Cambria Math" panose="02040503050406030204" pitchFamily="18" charset="0"/>
                </a:rPr>
                <m:t>𝑓</m:t>
              </m:r>
              <m:d>
                <m:dPr>
                  <m:ctrlPr>
                    <a:rPr lang="es-MX" sz="1600" b="0" i="1" kern="1200" smtClean="0">
                      <a:latin typeface="Cambria Math" panose="02040503050406030204" pitchFamily="18" charset="0"/>
                      <a:ea typeface="Cambria Math" panose="02040503050406030204" pitchFamily="18" charset="0"/>
                    </a:rPr>
                  </m:ctrlPr>
                </m:dPr>
                <m:e>
                  <m:r>
                    <a:rPr lang="es-MX" sz="1600" b="0" i="1" kern="1200" smtClean="0">
                      <a:latin typeface="Cambria Math" panose="02040503050406030204" pitchFamily="18" charset="0"/>
                      <a:ea typeface="Cambria Math" panose="02040503050406030204" pitchFamily="18" charset="0"/>
                    </a:rPr>
                    <m:t>𝑈</m:t>
                  </m:r>
                </m:e>
              </m:d>
              <m:r>
                <a:rPr lang="es-MX" sz="1600" b="0" i="1" kern="1200" smtClean="0">
                  <a:latin typeface="Cambria Math" panose="02040503050406030204" pitchFamily="18" charset="0"/>
                  <a:ea typeface="Cambria Math" panose="02040503050406030204" pitchFamily="18" charset="0"/>
                </a:rPr>
                <m:t>          </m:t>
              </m:r>
              <m:sSub>
                <m:sSubPr>
                  <m:ctrlPr>
                    <a:rPr lang="es-MX" sz="1600" i="1" kern="1200" smtClean="0">
                      <a:latin typeface="Cambria Math" panose="02040503050406030204" pitchFamily="18" charset="0"/>
                    </a:rPr>
                  </m:ctrlPr>
                </m:sSubPr>
                <m:e>
                  <m:r>
                    <a:rPr lang="es-MX" sz="1600" b="0" i="1" kern="1200" smtClean="0">
                      <a:latin typeface="Cambria Math" panose="02040503050406030204" pitchFamily="18" charset="0"/>
                    </a:rPr>
                    <m:t>𝑈</m:t>
                  </m:r>
                </m:e>
                <m:sub>
                  <m:r>
                    <a:rPr lang="es-MX" sz="1600" b="0" i="1" kern="1200" smtClean="0">
                      <a:latin typeface="Cambria Math" panose="02040503050406030204" pitchFamily="18" charset="0"/>
                    </a:rPr>
                    <m:t>1</m:t>
                  </m:r>
                </m:sub>
              </m:sSub>
              <m:r>
                <a:rPr lang="es-MX" sz="1600" i="1" kern="1200" smtClean="0">
                  <a:latin typeface="Cambria Math" panose="02040503050406030204" pitchFamily="18" charset="0"/>
                  <a:ea typeface="Cambria Math" panose="02040503050406030204" pitchFamily="18" charset="0"/>
                </a:rPr>
                <m:t>&gt;</m:t>
              </m:r>
              <m:sSub>
                <m:sSubPr>
                  <m:ctrlPr>
                    <a:rPr lang="es-MX" sz="1600" i="1" kern="1200" smtClean="0">
                      <a:latin typeface="Cambria Math" panose="02040503050406030204" pitchFamily="18" charset="0"/>
                      <a:ea typeface="Cambria Math" panose="02040503050406030204" pitchFamily="18" charset="0"/>
                    </a:rPr>
                  </m:ctrlPr>
                </m:sSubPr>
                <m:e>
                  <m:r>
                    <a:rPr lang="es-MX" sz="1600" b="0" i="1" kern="1200" smtClean="0">
                      <a:latin typeface="Cambria Math" panose="02040503050406030204" pitchFamily="18" charset="0"/>
                      <a:ea typeface="Cambria Math" panose="02040503050406030204" pitchFamily="18" charset="0"/>
                    </a:rPr>
                    <m:t>𝑈</m:t>
                  </m:r>
                </m:e>
                <m:sub>
                  <m:r>
                    <a:rPr lang="es-MX" sz="1600" b="0" i="1" kern="1200" smtClean="0">
                      <a:latin typeface="Cambria Math" panose="02040503050406030204" pitchFamily="18" charset="0"/>
                      <a:ea typeface="Cambria Math" panose="02040503050406030204" pitchFamily="18" charset="0"/>
                    </a:rPr>
                    <m:t>2</m:t>
                  </m:r>
                </m:sub>
              </m:sSub>
              <m:r>
                <a:rPr lang="es-MX" sz="1600" b="0" i="1" kern="1200" smtClean="0">
                  <a:latin typeface="Cambria Math" panose="02040503050406030204" pitchFamily="18" charset="0"/>
                  <a:ea typeface="Cambria Math" panose="02040503050406030204" pitchFamily="18" charset="0"/>
                </a:rPr>
                <m:t>=</m:t>
              </m:r>
              <m:r>
                <a:rPr lang="es-MX" sz="1600" b="0" i="1" kern="1200" smtClean="0">
                  <a:latin typeface="Cambria Math" panose="02040503050406030204" pitchFamily="18" charset="0"/>
                  <a:ea typeface="Cambria Math" panose="02040503050406030204" pitchFamily="18" charset="0"/>
                </a:rPr>
                <m:t>𝑓</m:t>
              </m:r>
              <m:r>
                <a:rPr lang="es-MX" sz="1600" b="0" i="1" kern="1200" smtClean="0">
                  <a:latin typeface="Cambria Math" panose="02040503050406030204" pitchFamily="18" charset="0"/>
                  <a:ea typeface="Cambria Math" panose="02040503050406030204" pitchFamily="18" charset="0"/>
                </a:rPr>
                <m:t>( </m:t>
              </m:r>
              <m:sSub>
                <m:sSubPr>
                  <m:ctrlPr>
                    <a:rPr lang="es-MX" sz="1600" i="1" kern="1200" smtClean="0">
                      <a:latin typeface="Cambria Math" panose="02040503050406030204" pitchFamily="18" charset="0"/>
                    </a:rPr>
                  </m:ctrlPr>
                </m:sSubPr>
                <m:e>
                  <m:r>
                    <a:rPr lang="es-MX" sz="1600" b="0" i="1" kern="1200" smtClean="0">
                      <a:latin typeface="Cambria Math" panose="02040503050406030204" pitchFamily="18" charset="0"/>
                    </a:rPr>
                    <m:t>𝑈</m:t>
                  </m:r>
                </m:e>
                <m:sub>
                  <m:r>
                    <a:rPr lang="es-MX" sz="1600" b="0" i="1" kern="1200" smtClean="0">
                      <a:latin typeface="Cambria Math" panose="02040503050406030204" pitchFamily="18" charset="0"/>
                    </a:rPr>
                    <m:t>1</m:t>
                  </m:r>
                </m:sub>
              </m:sSub>
              <m:r>
                <a:rPr lang="es-MX" sz="1600" b="0" i="1" kern="1200" smtClean="0">
                  <a:latin typeface="Cambria Math" panose="02040503050406030204" pitchFamily="18" charset="0"/>
                </a:rPr>
                <m:t>)</m:t>
              </m:r>
              <m:r>
                <a:rPr lang="es-MX" sz="1600" i="1" kern="1200" smtClean="0">
                  <a:latin typeface="Cambria Math" panose="02040503050406030204" pitchFamily="18" charset="0"/>
                  <a:ea typeface="Cambria Math" panose="02040503050406030204" pitchFamily="18" charset="0"/>
                </a:rPr>
                <m:t>&gt;</m:t>
              </m:r>
              <m:sSub>
                <m:sSubPr>
                  <m:ctrlPr>
                    <a:rPr lang="es-MX" sz="1600" i="1" kern="1200" smtClean="0">
                      <a:latin typeface="Cambria Math" panose="02040503050406030204" pitchFamily="18" charset="0"/>
                      <a:ea typeface="Cambria Math" panose="02040503050406030204" pitchFamily="18" charset="0"/>
                    </a:rPr>
                  </m:ctrlPr>
                </m:sSubPr>
                <m:e>
                  <m:r>
                    <a:rPr lang="es-MX" sz="1600" b="0" i="1" kern="1200" smtClean="0">
                      <a:latin typeface="Cambria Math" panose="02040503050406030204" pitchFamily="18" charset="0"/>
                      <a:ea typeface="Cambria Math" panose="02040503050406030204" pitchFamily="18" charset="0"/>
                    </a:rPr>
                    <m:t>𝑓</m:t>
                  </m:r>
                  <m:r>
                    <a:rPr lang="es-MX" sz="1600" b="0" i="1" kern="1200" smtClean="0">
                      <a:latin typeface="Cambria Math" panose="02040503050406030204" pitchFamily="18" charset="0"/>
                      <a:ea typeface="Cambria Math" panose="02040503050406030204" pitchFamily="18" charset="0"/>
                    </a:rPr>
                    <m:t>(</m:t>
                  </m:r>
                  <m:r>
                    <a:rPr lang="es-MX" sz="1600" b="0" i="1" kern="1200" smtClean="0">
                      <a:latin typeface="Cambria Math" panose="02040503050406030204" pitchFamily="18" charset="0"/>
                      <a:ea typeface="Cambria Math" panose="02040503050406030204" pitchFamily="18" charset="0"/>
                    </a:rPr>
                    <m:t>𝑈</m:t>
                  </m:r>
                </m:e>
                <m:sub>
                  <m:r>
                    <a:rPr lang="es-MX" sz="1600" b="0" i="1" kern="1200" smtClean="0">
                      <a:latin typeface="Cambria Math" panose="02040503050406030204" pitchFamily="18" charset="0"/>
                      <a:ea typeface="Cambria Math" panose="02040503050406030204" pitchFamily="18" charset="0"/>
                    </a:rPr>
                    <m:t>2</m:t>
                  </m:r>
                </m:sub>
              </m:sSub>
              <m:r>
                <a:rPr lang="es-MX" sz="1600" b="0" i="1" kern="1200" smtClean="0">
                  <a:latin typeface="Cambria Math" panose="02040503050406030204" pitchFamily="18" charset="0"/>
                  <a:ea typeface="Cambria Math" panose="02040503050406030204" pitchFamily="18" charset="0"/>
                </a:rPr>
                <m:t>)</m:t>
              </m:r>
            </m:oMath>
          </a14:m>
          <a:endParaRPr lang="es-MX" sz="1600" kern="1200" dirty="0"/>
        </a:p>
        <a:p>
          <a:pPr marL="171450" lvl="1" indent="-171450" algn="l" defTabSz="711200">
            <a:lnSpc>
              <a:spcPct val="90000"/>
            </a:lnSpc>
            <a:spcBef>
              <a:spcPct val="0"/>
            </a:spcBef>
            <a:spcAft>
              <a:spcPct val="15000"/>
            </a:spcAft>
            <a:buChar char="••"/>
          </a:pPr>
          <a14:m xmlns:a14="http://schemas.microsoft.com/office/drawing/2010/main">
            <m:oMath xmlns:m="http://schemas.openxmlformats.org/officeDocument/2006/math">
              <m:r>
                <a:rPr lang="es-MX" sz="1600" b="0" i="1" kern="1200" smtClean="0">
                  <a:latin typeface="Cambria Math" panose="02040503050406030204" pitchFamily="18" charset="0"/>
                </a:rPr>
                <m:t>𝑓</m:t>
              </m:r>
              <m:d>
                <m:dPr>
                  <m:ctrlPr>
                    <a:rPr lang="es-MX" sz="1600" b="0" i="1" kern="1200" smtClean="0">
                      <a:latin typeface="Cambria Math" panose="02040503050406030204" pitchFamily="18" charset="0"/>
                    </a:rPr>
                  </m:ctrlPr>
                </m:dPr>
                <m:e>
                  <m:r>
                    <a:rPr lang="es-MX" sz="1600" b="0" i="1" kern="1200" smtClean="0">
                      <a:latin typeface="Cambria Math" panose="02040503050406030204" pitchFamily="18" charset="0"/>
                    </a:rPr>
                    <m:t>𝑈</m:t>
                  </m:r>
                </m:e>
              </m:d>
              <m:r>
                <a:rPr lang="es-MX" sz="1600" b="0" i="1" kern="1200" smtClean="0">
                  <a:latin typeface="Cambria Math" panose="02040503050406030204" pitchFamily="18" charset="0"/>
                </a:rPr>
                <m:t>=3</m:t>
              </m:r>
              <m:r>
                <a:rPr lang="es-MX" sz="1600" b="0" i="1" kern="1200" smtClean="0">
                  <a:latin typeface="Cambria Math" panose="02040503050406030204" pitchFamily="18" charset="0"/>
                </a:rPr>
                <m:t>𝑈</m:t>
              </m:r>
              <m:r>
                <a:rPr lang="es-MX" sz="1600" b="0" i="1" kern="1200" smtClean="0">
                  <a:latin typeface="Cambria Math" panose="02040503050406030204" pitchFamily="18" charset="0"/>
                </a:rPr>
                <m:t>    </m:t>
              </m:r>
              <m:r>
                <a:rPr lang="es-MX" sz="1600" b="0" i="1" kern="1200" smtClean="0">
                  <a:latin typeface="Cambria Math" panose="02040503050406030204" pitchFamily="18" charset="0"/>
                </a:rPr>
                <m:t>𝑓</m:t>
              </m:r>
              <m:d>
                <m:dPr>
                  <m:ctrlPr>
                    <a:rPr lang="es-MX" sz="1600" b="0" i="1" kern="1200" smtClean="0">
                      <a:latin typeface="Cambria Math" panose="02040503050406030204" pitchFamily="18" charset="0"/>
                    </a:rPr>
                  </m:ctrlPr>
                </m:dPr>
                <m:e>
                  <m:r>
                    <a:rPr lang="es-MX" sz="1600" b="0" i="1" kern="1200" smtClean="0">
                      <a:latin typeface="Cambria Math" panose="02040503050406030204" pitchFamily="18" charset="0"/>
                    </a:rPr>
                    <m:t>𝑈</m:t>
                  </m:r>
                </m:e>
              </m:d>
              <m:r>
                <a:rPr lang="es-MX" sz="1600" b="0" i="1" kern="1200" smtClean="0">
                  <a:latin typeface="Cambria Math" panose="02040503050406030204" pitchFamily="18" charset="0"/>
                </a:rPr>
                <m:t>=</m:t>
              </m:r>
              <m:r>
                <a:rPr lang="es-MX" sz="1600" b="0" i="1" kern="1200" smtClean="0">
                  <a:latin typeface="Cambria Math" panose="02040503050406030204" pitchFamily="18" charset="0"/>
                </a:rPr>
                <m:t>𝑈</m:t>
              </m:r>
              <m:r>
                <a:rPr lang="es-MX" sz="1600" b="0" i="1" kern="1200" smtClean="0">
                  <a:latin typeface="Cambria Math" panose="02040503050406030204" pitchFamily="18" charset="0"/>
                </a:rPr>
                <m:t>+5    </m:t>
              </m:r>
              <m:r>
                <a:rPr lang="es-MX" sz="1600" b="0" i="1" kern="1200" smtClean="0">
                  <a:latin typeface="Cambria Math" panose="02040503050406030204" pitchFamily="18" charset="0"/>
                </a:rPr>
                <m:t>𝑓</m:t>
              </m:r>
              <m:d>
                <m:dPr>
                  <m:ctrlPr>
                    <a:rPr lang="es-MX" sz="1600" b="0" i="1" kern="1200" smtClean="0">
                      <a:latin typeface="Cambria Math" panose="02040503050406030204" pitchFamily="18" charset="0"/>
                    </a:rPr>
                  </m:ctrlPr>
                </m:dPr>
                <m:e>
                  <m:r>
                    <a:rPr lang="es-MX" sz="1600" b="0" i="1" kern="1200" smtClean="0">
                      <a:latin typeface="Cambria Math" panose="02040503050406030204" pitchFamily="18" charset="0"/>
                    </a:rPr>
                    <m:t>𝑈</m:t>
                  </m:r>
                </m:e>
              </m:d>
              <m:r>
                <a:rPr lang="es-MX" sz="1600" b="0" i="1" kern="1200" smtClean="0">
                  <a:latin typeface="Cambria Math" panose="02040503050406030204" pitchFamily="18" charset="0"/>
                </a:rPr>
                <m:t>=</m:t>
              </m:r>
              <m:sSup>
                <m:sSupPr>
                  <m:ctrlPr>
                    <a:rPr lang="es-MX" sz="1600" b="0" i="1" kern="1200" smtClean="0">
                      <a:latin typeface="Cambria Math" panose="02040503050406030204" pitchFamily="18" charset="0"/>
                    </a:rPr>
                  </m:ctrlPr>
                </m:sSupPr>
                <m:e>
                  <m:r>
                    <a:rPr lang="es-MX" sz="1600" b="0" i="1" kern="1200" smtClean="0">
                      <a:latin typeface="Cambria Math" panose="02040503050406030204" pitchFamily="18" charset="0"/>
                    </a:rPr>
                    <m:t>𝑈</m:t>
                  </m:r>
                </m:e>
                <m:sup>
                  <m:r>
                    <a:rPr lang="es-MX" sz="1600" b="0" i="1" kern="1200" smtClean="0">
                      <a:latin typeface="Cambria Math" panose="02040503050406030204" pitchFamily="18" charset="0"/>
                    </a:rPr>
                    <m:t>3</m:t>
                  </m:r>
                </m:sup>
              </m:sSup>
            </m:oMath>
          </a14:m>
          <a:endParaRPr lang="es-MX" sz="1600" kern="1200" dirty="0"/>
        </a:p>
        <a:p>
          <a:pPr marL="171450" lvl="1" indent="-171450" algn="l" defTabSz="711200">
            <a:lnSpc>
              <a:spcPct val="90000"/>
            </a:lnSpc>
            <a:spcBef>
              <a:spcPct val="0"/>
            </a:spcBef>
            <a:spcAft>
              <a:spcPct val="15000"/>
            </a:spcAft>
            <a:buChar char="••"/>
          </a:pPr>
          <a:endParaRPr lang="es-MX" sz="1600" kern="1200" dirty="0"/>
        </a:p>
        <a:p>
          <a:pPr marL="171450" lvl="1" indent="-171450" algn="l" defTabSz="711200">
            <a:lnSpc>
              <a:spcPct val="90000"/>
            </a:lnSpc>
            <a:spcBef>
              <a:spcPct val="0"/>
            </a:spcBef>
            <a:spcAft>
              <a:spcPct val="15000"/>
            </a:spcAft>
            <a:buChar char="••"/>
          </a:pPr>
          <a:r>
            <a:rPr lang="es-MX" sz="1600" kern="1200" dirty="0" err="1"/>
            <a:t>Definition</a:t>
          </a:r>
          <a:r>
            <a:rPr lang="es-MX" sz="1600" kern="1200" dirty="0"/>
            <a:t>: </a:t>
          </a:r>
          <a:r>
            <a:rPr lang="en-US" sz="1600" kern="1200" dirty="0"/>
            <a:t>a monotonic transformation of a utility function is a utility function that represents</a:t>
          </a:r>
          <a:endParaRPr lang="es-MX" sz="1600" kern="1200" dirty="0"/>
        </a:p>
        <a:p>
          <a:pPr marL="171450" lvl="1" indent="-171450" algn="l" defTabSz="711200">
            <a:lnSpc>
              <a:spcPct val="90000"/>
            </a:lnSpc>
            <a:spcBef>
              <a:spcPct val="0"/>
            </a:spcBef>
            <a:spcAft>
              <a:spcPct val="15000"/>
            </a:spcAft>
            <a:buChar char="••"/>
          </a:pPr>
          <a:r>
            <a:rPr lang="en-US" sz="1600" kern="1200" dirty="0"/>
            <a:t>the same preferences as the original utility function.</a:t>
          </a:r>
          <a:endParaRPr lang="es-MX" sz="1600" kern="1200" dirty="0"/>
        </a:p>
      </dsp:txBody>
      <dsp:txXfrm>
        <a:off x="4157980" y="3744134"/>
        <a:ext cx="5852082" cy="769776"/>
      </dsp:txXfrm>
    </dsp:sp>
    <dsp:sp modelId="{D13F3D8F-D007-44D5-9DFB-8DBAE372CA7F}">
      <dsp:nvSpPr>
        <dsp:cNvPr id="0" name=""/>
        <dsp:cNvSpPr/>
      </dsp:nvSpPr>
      <dsp:spPr>
        <a:xfrm>
          <a:off x="0" y="3830996"/>
          <a:ext cx="4157980" cy="1026368"/>
        </a:xfrm>
        <a:prstGeom prst="roundRect">
          <a:avLst/>
        </a:prstGeom>
        <a:solidFill>
          <a:schemeClr val="accent5">
            <a:hueOff val="15978386"/>
            <a:satOff val="-38879"/>
            <a:lumOff val="-9019"/>
            <a:alphaOff val="0"/>
          </a:schemeClr>
        </a:solidFill>
        <a:ln w="5080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MX" sz="3000" kern="1200" dirty="0" err="1"/>
            <a:t>Monotonic</a:t>
          </a:r>
          <a:r>
            <a:rPr lang="es-MX" sz="3000" kern="1200" dirty="0"/>
            <a:t> </a:t>
          </a:r>
          <a:r>
            <a:rPr lang="es-MX" sz="3000" kern="1200" dirty="0" err="1"/>
            <a:t>Transformation</a:t>
          </a:r>
          <a:endParaRPr lang="es-MX" sz="3000" kern="1200" dirty="0"/>
        </a:p>
      </dsp:txBody>
      <dsp:txXfrm>
        <a:off x="50103" y="3881099"/>
        <a:ext cx="4057774" cy="926162"/>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59C304-D532-4D71-9F67-2B882EEB608C}" type="datetimeFigureOut">
              <a:rPr lang="es-ES" smtClean="0"/>
              <a:t>28/09/2018</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CA8A6E-0573-49C7-A57A-1788171530DB}" type="slidenum">
              <a:rPr lang="es-ES" smtClean="0"/>
              <a:t>‹Nº›</a:t>
            </a:fld>
            <a:endParaRPr lang="es-ES"/>
          </a:p>
        </p:txBody>
      </p:sp>
    </p:spTree>
    <p:extLst>
      <p:ext uri="{BB962C8B-B14F-4D97-AF65-F5344CB8AC3E}">
        <p14:creationId xmlns:p14="http://schemas.microsoft.com/office/powerpoint/2010/main" val="693205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9E11EC53-F507-411E-9ADC-FBCFECE09D3D}" type="slidenum">
              <a:rPr lang="es-ES" noProof="0" smtClean="0"/>
              <a:pPr/>
              <a:t>6</a:t>
            </a:fld>
            <a:endParaRPr lang="es-ES" noProof="0" dirty="0"/>
          </a:p>
        </p:txBody>
      </p:sp>
    </p:spTree>
    <p:extLst>
      <p:ext uri="{BB962C8B-B14F-4D97-AF65-F5344CB8AC3E}">
        <p14:creationId xmlns:p14="http://schemas.microsoft.com/office/powerpoint/2010/main" val="2526992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9E11EC53-F507-411E-9ADC-FBCFECE09D3D}" type="slidenum">
              <a:rPr lang="es-ES" noProof="0" smtClean="0"/>
              <a:pPr/>
              <a:t>21</a:t>
            </a:fld>
            <a:endParaRPr lang="es-ES" noProof="0" dirty="0"/>
          </a:p>
        </p:txBody>
      </p:sp>
    </p:spTree>
    <p:extLst>
      <p:ext uri="{BB962C8B-B14F-4D97-AF65-F5344CB8AC3E}">
        <p14:creationId xmlns:p14="http://schemas.microsoft.com/office/powerpoint/2010/main" val="1988129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9E11EC53-F507-411E-9ADC-FBCFECE09D3D}" type="slidenum">
              <a:rPr lang="es-ES" noProof="0" smtClean="0"/>
              <a:pPr/>
              <a:t>22</a:t>
            </a:fld>
            <a:endParaRPr lang="es-ES" noProof="0" dirty="0"/>
          </a:p>
        </p:txBody>
      </p:sp>
    </p:spTree>
    <p:extLst>
      <p:ext uri="{BB962C8B-B14F-4D97-AF65-F5344CB8AC3E}">
        <p14:creationId xmlns:p14="http://schemas.microsoft.com/office/powerpoint/2010/main" val="38191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9E11EC53-F507-411E-9ADC-FBCFECE09D3D}" type="slidenum">
              <a:rPr lang="es-ES" noProof="0" smtClean="0"/>
              <a:pPr/>
              <a:t>23</a:t>
            </a:fld>
            <a:endParaRPr lang="es-ES" noProof="0" dirty="0"/>
          </a:p>
        </p:txBody>
      </p:sp>
    </p:spTree>
    <p:extLst>
      <p:ext uri="{BB962C8B-B14F-4D97-AF65-F5344CB8AC3E}">
        <p14:creationId xmlns:p14="http://schemas.microsoft.com/office/powerpoint/2010/main" val="1717952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E11EC53-F507-411E-9ADC-FBCFECE09D3D}" type="slidenum">
              <a:rPr lang="es-ES" smtClean="0"/>
              <a:pPr/>
              <a:t>25</a:t>
            </a:fld>
            <a:endParaRPr lang="es-ES" dirty="0"/>
          </a:p>
        </p:txBody>
      </p:sp>
    </p:spTree>
    <p:extLst>
      <p:ext uri="{BB962C8B-B14F-4D97-AF65-F5344CB8AC3E}">
        <p14:creationId xmlns:p14="http://schemas.microsoft.com/office/powerpoint/2010/main" val="1332877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E11EC53-F507-411E-9ADC-FBCFECE09D3D}" type="slidenum">
              <a:rPr lang="es-ES" smtClean="0"/>
              <a:pPr/>
              <a:t>26</a:t>
            </a:fld>
            <a:endParaRPr lang="es-ES" dirty="0"/>
          </a:p>
        </p:txBody>
      </p:sp>
    </p:spTree>
    <p:extLst>
      <p:ext uri="{BB962C8B-B14F-4D97-AF65-F5344CB8AC3E}">
        <p14:creationId xmlns:p14="http://schemas.microsoft.com/office/powerpoint/2010/main" val="3899000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E11EC53-F507-411E-9ADC-FBCFECE09D3D}" type="slidenum">
              <a:rPr lang="es-ES" smtClean="0"/>
              <a:pPr/>
              <a:t>27</a:t>
            </a:fld>
            <a:endParaRPr lang="es-ES" dirty="0"/>
          </a:p>
        </p:txBody>
      </p:sp>
    </p:spTree>
    <p:extLst>
      <p:ext uri="{BB962C8B-B14F-4D97-AF65-F5344CB8AC3E}">
        <p14:creationId xmlns:p14="http://schemas.microsoft.com/office/powerpoint/2010/main" val="12432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9E11EC53-F507-411E-9ADC-FBCFECE09D3D}" type="slidenum">
              <a:rPr lang="es-ES" noProof="0" smtClean="0"/>
              <a:pPr/>
              <a:t>30</a:t>
            </a:fld>
            <a:endParaRPr lang="es-ES" noProof="0" dirty="0"/>
          </a:p>
        </p:txBody>
      </p:sp>
    </p:spTree>
    <p:extLst>
      <p:ext uri="{BB962C8B-B14F-4D97-AF65-F5344CB8AC3E}">
        <p14:creationId xmlns:p14="http://schemas.microsoft.com/office/powerpoint/2010/main" val="170490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E77AEF69-B244-4938-BBA1-99BBFDDC482A}" type="datetimeFigureOut">
              <a:rPr lang="es-MX" smtClean="0"/>
              <a:t>28/09/2018</a:t>
            </a:fld>
            <a:endParaRPr lang="es-MX"/>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s-MX"/>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43F3A641-C23E-4E9E-838B-6C2398240184}" type="slidenum">
              <a:rPr lang="es-MX" smtClean="0"/>
              <a:t>‹Nº›</a:t>
            </a:fld>
            <a:endParaRPr lang="es-MX"/>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29339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77AEF69-B244-4938-BBA1-99BBFDDC482A}"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3F3A641-C23E-4E9E-838B-6C2398240184}" type="slidenum">
              <a:rPr lang="es-MX" smtClean="0"/>
              <a:t>‹Nº›</a:t>
            </a:fld>
            <a:endParaRPr lang="es-MX"/>
          </a:p>
        </p:txBody>
      </p:sp>
    </p:spTree>
    <p:extLst>
      <p:ext uri="{BB962C8B-B14F-4D97-AF65-F5344CB8AC3E}">
        <p14:creationId xmlns:p14="http://schemas.microsoft.com/office/powerpoint/2010/main" val="2512255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77AEF69-B244-4938-BBA1-99BBFDDC482A}"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3F3A641-C23E-4E9E-838B-6C2398240184}" type="slidenum">
              <a:rPr lang="es-MX" smtClean="0"/>
              <a:t>‹Nº›</a:t>
            </a:fld>
            <a:endParaRPr lang="es-MX"/>
          </a:p>
        </p:txBody>
      </p:sp>
    </p:spTree>
    <p:extLst>
      <p:ext uri="{BB962C8B-B14F-4D97-AF65-F5344CB8AC3E}">
        <p14:creationId xmlns:p14="http://schemas.microsoft.com/office/powerpoint/2010/main" val="21651295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extLst>
      <p:ext uri="{BB962C8B-B14F-4D97-AF65-F5344CB8AC3E}">
        <p14:creationId xmlns:p14="http://schemas.microsoft.com/office/powerpoint/2010/main" val="1373090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77AEF69-B244-4938-BBA1-99BBFDDC482A}"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3F3A641-C23E-4E9E-838B-6C2398240184}" type="slidenum">
              <a:rPr lang="es-MX" smtClean="0"/>
              <a:t>‹Nº›</a:t>
            </a:fld>
            <a:endParaRPr lang="es-MX"/>
          </a:p>
        </p:txBody>
      </p:sp>
    </p:spTree>
    <p:extLst>
      <p:ext uri="{BB962C8B-B14F-4D97-AF65-F5344CB8AC3E}">
        <p14:creationId xmlns:p14="http://schemas.microsoft.com/office/powerpoint/2010/main" val="3282017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E77AEF69-B244-4938-BBA1-99BBFDDC482A}" type="datetimeFigureOut">
              <a:rPr lang="es-MX" smtClean="0"/>
              <a:t>28/09/2018</a:t>
            </a:fld>
            <a:endParaRPr lang="es-MX"/>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s-MX"/>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43F3A641-C23E-4E9E-838B-6C2398240184}" type="slidenum">
              <a:rPr lang="es-MX" smtClean="0"/>
              <a:t>‹Nº›</a:t>
            </a:fld>
            <a:endParaRPr lang="es-MX"/>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21848882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77AEF69-B244-4938-BBA1-99BBFDDC482A}"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3F3A641-C23E-4E9E-838B-6C2398240184}" type="slidenum">
              <a:rPr lang="es-MX" smtClean="0"/>
              <a:t>‹Nº›</a:t>
            </a:fld>
            <a:endParaRPr lang="es-MX"/>
          </a:p>
        </p:txBody>
      </p:sp>
    </p:spTree>
    <p:extLst>
      <p:ext uri="{BB962C8B-B14F-4D97-AF65-F5344CB8AC3E}">
        <p14:creationId xmlns:p14="http://schemas.microsoft.com/office/powerpoint/2010/main" val="4203730211"/>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257300" y="2909102"/>
            <a:ext cx="4800600" cy="299639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633864" y="2909102"/>
            <a:ext cx="4800600" cy="299639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E77AEF69-B244-4938-BBA1-99BBFDDC482A}"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43F3A641-C23E-4E9E-838B-6C2398240184}" type="slidenum">
              <a:rPr lang="es-MX" smtClean="0"/>
              <a:t>‹Nº›</a:t>
            </a:fld>
            <a:endParaRPr lang="es-MX"/>
          </a:p>
        </p:txBody>
      </p:sp>
    </p:spTree>
    <p:extLst>
      <p:ext uri="{BB962C8B-B14F-4D97-AF65-F5344CB8AC3E}">
        <p14:creationId xmlns:p14="http://schemas.microsoft.com/office/powerpoint/2010/main" val="3929391245"/>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E77AEF69-B244-4938-BBA1-99BBFDDC482A}"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43F3A641-C23E-4E9E-838B-6C2398240184}" type="slidenum">
              <a:rPr lang="es-MX" smtClean="0"/>
              <a:t>‹Nº›</a:t>
            </a:fld>
            <a:endParaRPr lang="es-MX"/>
          </a:p>
        </p:txBody>
      </p:sp>
    </p:spTree>
    <p:extLst>
      <p:ext uri="{BB962C8B-B14F-4D97-AF65-F5344CB8AC3E}">
        <p14:creationId xmlns:p14="http://schemas.microsoft.com/office/powerpoint/2010/main" val="579156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7AEF69-B244-4938-BBA1-99BBFDDC482A}"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43F3A641-C23E-4E9E-838B-6C2398240184}" type="slidenum">
              <a:rPr lang="es-MX" smtClean="0"/>
              <a:t>‹Nº›</a:t>
            </a:fld>
            <a:endParaRPr lang="es-MX"/>
          </a:p>
        </p:txBody>
      </p:sp>
    </p:spTree>
    <p:extLst>
      <p:ext uri="{BB962C8B-B14F-4D97-AF65-F5344CB8AC3E}">
        <p14:creationId xmlns:p14="http://schemas.microsoft.com/office/powerpoint/2010/main" val="2655200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765051" y="6375679"/>
            <a:ext cx="1233355" cy="348462"/>
          </a:xfrm>
        </p:spPr>
        <p:txBody>
          <a:bodyPr/>
          <a:lstStyle/>
          <a:p>
            <a:fld id="{E77AEF69-B244-4938-BBA1-99BBFDDC482A}" type="datetimeFigureOut">
              <a:rPr lang="es-MX" smtClean="0"/>
              <a:t>28/09/2018</a:t>
            </a:fld>
            <a:endParaRPr lang="es-MX"/>
          </a:p>
        </p:txBody>
      </p:sp>
      <p:sp>
        <p:nvSpPr>
          <p:cNvPr id="6" name="Footer Placeholder 5"/>
          <p:cNvSpPr>
            <a:spLocks noGrp="1"/>
          </p:cNvSpPr>
          <p:nvPr>
            <p:ph type="ftr" sz="quarter" idx="11"/>
          </p:nvPr>
        </p:nvSpPr>
        <p:spPr>
          <a:xfrm>
            <a:off x="2103620" y="6375679"/>
            <a:ext cx="3482179" cy="345796"/>
          </a:xfrm>
        </p:spPr>
        <p:txBody>
          <a:bodyPr/>
          <a:lstStyle/>
          <a:p>
            <a:endParaRPr lang="es-MX"/>
          </a:p>
        </p:txBody>
      </p:sp>
      <p:sp>
        <p:nvSpPr>
          <p:cNvPr id="7" name="Slide Number Placeholder 6"/>
          <p:cNvSpPr>
            <a:spLocks noGrp="1"/>
          </p:cNvSpPr>
          <p:nvPr>
            <p:ph type="sldNum" sz="quarter" idx="12"/>
          </p:nvPr>
        </p:nvSpPr>
        <p:spPr>
          <a:xfrm>
            <a:off x="5691014" y="6375679"/>
            <a:ext cx="1232456" cy="345796"/>
          </a:xfrm>
        </p:spPr>
        <p:txBody>
          <a:bodyPr/>
          <a:lstStyle/>
          <a:p>
            <a:fld id="{43F3A641-C23E-4E9E-838B-6C2398240184}" type="slidenum">
              <a:rPr lang="es-MX" smtClean="0"/>
              <a:t>‹Nº›</a:t>
            </a:fld>
            <a:endParaRPr lang="es-MX"/>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91511727"/>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765950" y="6375679"/>
            <a:ext cx="1232456" cy="348462"/>
          </a:xfrm>
        </p:spPr>
        <p:txBody>
          <a:bodyPr/>
          <a:lstStyle/>
          <a:p>
            <a:fld id="{E77AEF69-B244-4938-BBA1-99BBFDDC482A}" type="datetimeFigureOut">
              <a:rPr lang="es-MX" smtClean="0"/>
              <a:t>28/09/2018</a:t>
            </a:fld>
            <a:endParaRPr lang="es-MX"/>
          </a:p>
        </p:txBody>
      </p:sp>
      <p:sp>
        <p:nvSpPr>
          <p:cNvPr id="6" name="Footer Placeholder 5"/>
          <p:cNvSpPr>
            <a:spLocks noGrp="1"/>
          </p:cNvSpPr>
          <p:nvPr>
            <p:ph type="ftr" sz="quarter" idx="11"/>
          </p:nvPr>
        </p:nvSpPr>
        <p:spPr>
          <a:xfrm>
            <a:off x="2103621" y="6375679"/>
            <a:ext cx="3482178" cy="345796"/>
          </a:xfrm>
        </p:spPr>
        <p:txBody>
          <a:bodyPr/>
          <a:lstStyle/>
          <a:p>
            <a:endParaRPr lang="es-MX"/>
          </a:p>
        </p:txBody>
      </p:sp>
      <p:sp>
        <p:nvSpPr>
          <p:cNvPr id="7" name="Slide Number Placeholder 6"/>
          <p:cNvSpPr>
            <a:spLocks noGrp="1"/>
          </p:cNvSpPr>
          <p:nvPr>
            <p:ph type="sldNum" sz="quarter" idx="12"/>
          </p:nvPr>
        </p:nvSpPr>
        <p:spPr>
          <a:xfrm>
            <a:off x="5687568" y="6375679"/>
            <a:ext cx="1234440" cy="345796"/>
          </a:xfrm>
        </p:spPr>
        <p:txBody>
          <a:bodyPr/>
          <a:lstStyle/>
          <a:p>
            <a:fld id="{43F3A641-C23E-4E9E-838B-6C2398240184}" type="slidenum">
              <a:rPr lang="es-MX" smtClean="0"/>
              <a:t>‹Nº›</a:t>
            </a:fld>
            <a:endParaRPr lang="es-MX"/>
          </a:p>
        </p:txBody>
      </p:sp>
    </p:spTree>
    <p:extLst>
      <p:ext uri="{BB962C8B-B14F-4D97-AF65-F5344CB8AC3E}">
        <p14:creationId xmlns:p14="http://schemas.microsoft.com/office/powerpoint/2010/main" val="981202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E77AEF69-B244-4938-BBA1-99BBFDDC482A}" type="datetimeFigureOut">
              <a:rPr lang="es-MX" smtClean="0"/>
              <a:t>28/09/2018</a:t>
            </a:fld>
            <a:endParaRPr lang="es-MX"/>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s-MX"/>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43F3A641-C23E-4E9E-838B-6C2398240184}" type="slidenum">
              <a:rPr lang="es-MX" smtClean="0"/>
              <a:t>‹Nº›</a:t>
            </a:fld>
            <a:endParaRPr lang="es-MX"/>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721385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diagramColors" Target="../diagrams/colors10.xml"/><Relationship Id="rId4" Type="http://schemas.openxmlformats.org/officeDocument/2006/relationships/diagramQuickStyle" Target="../diagrams/quickStyle1.xml"/><Relationship Id="rId9" Type="http://schemas.openxmlformats.org/officeDocument/2006/relationships/diagramQuickStyle" Target="../diagrams/quickStyle10.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2025316" y="795073"/>
            <a:ext cx="10166684" cy="523220"/>
          </a:xfrm>
          <a:prstGeom prst="rect">
            <a:avLst/>
          </a:prstGeom>
          <a:noFill/>
        </p:spPr>
        <p:txBody>
          <a:bodyPr wrap="square" rtlCol="0">
            <a:spAutoFit/>
          </a:bodyPr>
          <a:lstStyle/>
          <a:p>
            <a:r>
              <a:rPr lang="en-US" altLang="es-MX" sz="2800" b="1" dirty="0">
                <a:latin typeface="Arial" panose="020B0604020202020204" pitchFamily="34" charset="0"/>
              </a:rPr>
              <a:t>"Explanatory script for the use of the material"</a:t>
            </a:r>
            <a:endParaRPr lang="es-MX" sz="2800" dirty="0"/>
          </a:p>
        </p:txBody>
      </p:sp>
      <p:sp>
        <p:nvSpPr>
          <p:cNvPr id="4" name="CuadroTexto 3"/>
          <p:cNvSpPr txBox="1"/>
          <p:nvPr/>
        </p:nvSpPr>
        <p:spPr>
          <a:xfrm>
            <a:off x="914400" y="1455821"/>
            <a:ext cx="10311063" cy="3754874"/>
          </a:xfrm>
          <a:prstGeom prst="rect">
            <a:avLst/>
          </a:prstGeom>
          <a:noFill/>
        </p:spPr>
        <p:txBody>
          <a:bodyPr wrap="square" rtlCol="0">
            <a:spAutoFit/>
          </a:bodyPr>
          <a:lstStyle/>
          <a:p>
            <a:pPr algn="just">
              <a:spcBef>
                <a:spcPct val="0"/>
              </a:spcBef>
            </a:pPr>
            <a:r>
              <a:rPr lang="en-US" altLang="es-MX" sz="1400" dirty="0">
                <a:latin typeface="Calibri" panose="020F0502020204030204" pitchFamily="34" charset="0"/>
              </a:rPr>
              <a:t>The slides that are presented have the purpose of fulfilling the following objective:</a:t>
            </a:r>
          </a:p>
          <a:p>
            <a:pPr algn="just">
              <a:spcBef>
                <a:spcPct val="0"/>
              </a:spcBef>
            </a:pPr>
            <a:endParaRPr lang="en-US" altLang="es-MX" sz="1400" dirty="0">
              <a:latin typeface="Calibri" panose="020F0502020204030204" pitchFamily="34" charset="0"/>
            </a:endParaRPr>
          </a:p>
          <a:p>
            <a:pPr algn="just">
              <a:spcBef>
                <a:spcPct val="0"/>
              </a:spcBef>
            </a:pPr>
            <a:r>
              <a:rPr lang="en-US" altLang="es-MX" sz="1400" dirty="0">
                <a:latin typeface="Calibri" panose="020F0502020204030204" pitchFamily="34" charset="0"/>
              </a:rPr>
              <a:t>Publicize the Consumer Theory, as well as the dual analysis of it: the maximization of the Utility and the Minimization of </a:t>
            </a:r>
            <a:r>
              <a:rPr lang="en-US" altLang="es-MX" sz="1400" dirty="0" smtClean="0">
                <a:latin typeface="Calibri" panose="020F0502020204030204" pitchFamily="34" charset="0"/>
              </a:rPr>
              <a:t>Costs, consumer surplus and producer surplus. </a:t>
            </a:r>
            <a:r>
              <a:rPr lang="en-US" altLang="es-MX" sz="1400" dirty="0">
                <a:latin typeface="Calibri" panose="020F0502020204030204" pitchFamily="34" charset="0"/>
              </a:rPr>
              <a:t>Also, identify the mathematical - economic analysis.</a:t>
            </a:r>
          </a:p>
          <a:p>
            <a:pPr algn="just">
              <a:spcBef>
                <a:spcPct val="0"/>
              </a:spcBef>
            </a:pPr>
            <a:endParaRPr lang="en-US" altLang="es-MX" sz="1400" dirty="0">
              <a:latin typeface="Calibri" panose="020F0502020204030204" pitchFamily="34" charset="0"/>
            </a:endParaRPr>
          </a:p>
          <a:p>
            <a:pPr algn="just">
              <a:spcBef>
                <a:spcPct val="0"/>
              </a:spcBef>
            </a:pPr>
            <a:r>
              <a:rPr lang="en-US" altLang="es-MX" sz="1400" dirty="0">
                <a:latin typeface="Calibri" panose="020F0502020204030204" pitchFamily="34" charset="0"/>
              </a:rPr>
              <a:t>The slides presented </a:t>
            </a:r>
            <a:r>
              <a:rPr lang="en-US" altLang="es-MX" sz="1400" dirty="0" smtClean="0">
                <a:latin typeface="Calibri" panose="020F0502020204030204" pitchFamily="34" charset="0"/>
              </a:rPr>
              <a:t>“Demand and Consumer </a:t>
            </a:r>
            <a:r>
              <a:rPr lang="en-US" altLang="es-MX" sz="1400" dirty="0">
                <a:latin typeface="Calibri" panose="020F0502020204030204" pitchFamily="34" charset="0"/>
              </a:rPr>
              <a:t>Theory" are used as support to provide Unit 3 "Demand and Consumer Analysis", in the Business Fundamentals Learning Unit, which is part of the curriculum of Bachelor in International Business Bilingual, first period.</a:t>
            </a:r>
          </a:p>
          <a:p>
            <a:pPr algn="just">
              <a:spcBef>
                <a:spcPct val="0"/>
              </a:spcBef>
            </a:pPr>
            <a:endParaRPr lang="en-US" altLang="es-MX" sz="1400" dirty="0">
              <a:latin typeface="Calibri" panose="020F0502020204030204" pitchFamily="34" charset="0"/>
            </a:endParaRPr>
          </a:p>
          <a:p>
            <a:pPr algn="just">
              <a:spcBef>
                <a:spcPct val="0"/>
              </a:spcBef>
            </a:pPr>
            <a:r>
              <a:rPr lang="en-US" altLang="es-MX" sz="1400" dirty="0">
                <a:latin typeface="Calibri" panose="020F0502020204030204" pitchFamily="34" charset="0"/>
              </a:rPr>
              <a:t>It is considered appropriate to use these slides because it is a work that presents a planning clearly focused on student learning. Its content clearly and precisely discloses the basic concepts of Consumer Theory.</a:t>
            </a:r>
          </a:p>
          <a:p>
            <a:pPr algn="just">
              <a:spcBef>
                <a:spcPct val="0"/>
              </a:spcBef>
            </a:pPr>
            <a:endParaRPr lang="en-US" altLang="es-MX" sz="1400" dirty="0">
              <a:latin typeface="Calibri" panose="020F0502020204030204" pitchFamily="34" charset="0"/>
            </a:endParaRPr>
          </a:p>
          <a:p>
            <a:pPr algn="just">
              <a:spcBef>
                <a:spcPct val="0"/>
              </a:spcBef>
            </a:pPr>
            <a:r>
              <a:rPr lang="en-US" altLang="es-MX" sz="1400" dirty="0">
                <a:latin typeface="Calibri" panose="020F0502020204030204" pitchFamily="34" charset="0"/>
              </a:rPr>
              <a:t>It is important to mention that this subject is taught in the English language, by the very nature of the Degree. As an additional recommendation for the understanding of this material, students can use the bilingual translation application from their mobile devices, in order to become familiar with business English.</a:t>
            </a:r>
          </a:p>
          <a:p>
            <a:pPr algn="just">
              <a:spcBef>
                <a:spcPct val="0"/>
              </a:spcBef>
            </a:pPr>
            <a:endParaRPr lang="en-US" altLang="es-MX" sz="1400" dirty="0">
              <a:latin typeface="Calibri" panose="020F0502020204030204" pitchFamily="34" charset="0"/>
            </a:endParaRPr>
          </a:p>
          <a:p>
            <a:pPr algn="just">
              <a:spcBef>
                <a:spcPct val="0"/>
              </a:spcBef>
            </a:pPr>
            <a:r>
              <a:rPr lang="en-US" altLang="es-MX" sz="1400" dirty="0">
                <a:latin typeface="Calibri" panose="020F0502020204030204" pitchFamily="34" charset="0"/>
              </a:rPr>
              <a:t>For the use of these slides a video projector or cannon and a computer with the Power Point program are required. Since the material is provided to each of the students, they can also follow the teacher on their computer.</a:t>
            </a:r>
            <a:endParaRPr lang="es-MX" sz="1400" dirty="0"/>
          </a:p>
        </p:txBody>
      </p:sp>
      <p:cxnSp>
        <p:nvCxnSpPr>
          <p:cNvPr id="6" name="Conector recto 5"/>
          <p:cNvCxnSpPr/>
          <p:nvPr/>
        </p:nvCxnSpPr>
        <p:spPr>
          <a:xfrm>
            <a:off x="1239253" y="1318293"/>
            <a:ext cx="958916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84129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2639616" y="620714"/>
            <a:ext cx="5472608" cy="5760615"/>
          </a:xfrm>
        </p:spPr>
        <p:txBody>
          <a:bodyPr>
            <a:normAutofit fontScale="77500" lnSpcReduction="20000"/>
          </a:bodyPr>
          <a:lstStyle/>
          <a:p>
            <a:pPr algn="just" eaLnBrk="1" hangingPunct="1"/>
            <a:r>
              <a:rPr lang="en-US" altLang="zh-CN" sz="2800" dirty="0"/>
              <a:t>Substitutes: increasing the price of good 2 will tend to shift the aggregate demand curve for good 1 outward.</a:t>
            </a:r>
          </a:p>
          <a:p>
            <a:pPr algn="just" eaLnBrk="1" hangingPunct="1">
              <a:buNone/>
            </a:pPr>
            <a:endParaRPr lang="en-US" altLang="zh-CN" sz="2800" dirty="0"/>
          </a:p>
          <a:p>
            <a:pPr algn="just" eaLnBrk="1" hangingPunct="1">
              <a:buNone/>
            </a:pPr>
            <a:endParaRPr lang="en-US" altLang="zh-CN" sz="2800" dirty="0"/>
          </a:p>
          <a:p>
            <a:pPr algn="just" eaLnBrk="1" hangingPunct="1">
              <a:buNone/>
            </a:pPr>
            <a:endParaRPr lang="en-US" altLang="zh-CN" sz="2800" dirty="0"/>
          </a:p>
          <a:p>
            <a:pPr algn="just" eaLnBrk="1" hangingPunct="1"/>
            <a:r>
              <a:rPr lang="en-US" altLang="zh-CN" sz="2800" dirty="0"/>
              <a:t>Complements: increasing the price of good 2 will shift the aggregate demand curve for good 1 inward.</a:t>
            </a:r>
          </a:p>
          <a:p>
            <a:pPr algn="just" eaLnBrk="1" hangingPunct="1">
              <a:buNone/>
            </a:pPr>
            <a:endParaRPr lang="en-US" altLang="zh-CN" sz="2800" dirty="0"/>
          </a:p>
          <a:p>
            <a:pPr algn="just" eaLnBrk="1" hangingPunct="1">
              <a:buNone/>
            </a:pPr>
            <a:endParaRPr lang="en-US" altLang="zh-CN" sz="2800" dirty="0"/>
          </a:p>
          <a:p>
            <a:pPr algn="just" eaLnBrk="1" hangingPunct="1">
              <a:buNone/>
            </a:pPr>
            <a:endParaRPr lang="en-US" altLang="zh-CN" sz="2800" dirty="0"/>
          </a:p>
          <a:p>
            <a:pPr algn="just" eaLnBrk="1" hangingPunct="1"/>
            <a:r>
              <a:rPr lang="en-US" altLang="zh-CN" sz="2800" dirty="0"/>
              <a:t>Normal good: increasing monetary income, holding everything else fixed, will shift the aggregate demand curve outward.</a:t>
            </a:r>
          </a:p>
        </p:txBody>
      </p:sp>
      <p:pic>
        <p:nvPicPr>
          <p:cNvPr id="61442" name="Picture 2" descr="Resultado de imagen para substitute goods"/>
          <p:cNvPicPr>
            <a:picLocks noChangeAspect="1" noChangeArrowheads="1"/>
          </p:cNvPicPr>
          <p:nvPr/>
        </p:nvPicPr>
        <p:blipFill>
          <a:blip r:embed="rId2" cstate="print"/>
          <a:srcRect r="10273"/>
          <a:stretch>
            <a:fillRect/>
          </a:stretch>
        </p:blipFill>
        <p:spPr bwMode="auto">
          <a:xfrm>
            <a:off x="8184232" y="260648"/>
            <a:ext cx="2196752" cy="19442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1444" name="Picture 4" descr="Resultado de imagen para complement goods"/>
          <p:cNvPicPr>
            <a:picLocks noChangeAspect="1" noChangeArrowheads="1"/>
          </p:cNvPicPr>
          <p:nvPr/>
        </p:nvPicPr>
        <p:blipFill>
          <a:blip r:embed="rId3" cstate="print"/>
          <a:srcRect/>
          <a:stretch>
            <a:fillRect/>
          </a:stretch>
        </p:blipFill>
        <p:spPr bwMode="auto">
          <a:xfrm>
            <a:off x="8184232" y="2780928"/>
            <a:ext cx="2280770" cy="1872208"/>
          </a:xfrm>
          <a:prstGeom prst="rect">
            <a:avLst/>
          </a:prstGeom>
          <a:noFill/>
        </p:spPr>
      </p:pic>
      <p:pic>
        <p:nvPicPr>
          <p:cNvPr id="61446" name="Picture 6" descr="Resultado de imagen para normal goods"/>
          <p:cNvPicPr>
            <a:picLocks noChangeAspect="1" noChangeArrowheads="1"/>
          </p:cNvPicPr>
          <p:nvPr/>
        </p:nvPicPr>
        <p:blipFill>
          <a:blip r:embed="rId4" cstate="print"/>
          <a:srcRect/>
          <a:stretch>
            <a:fillRect/>
          </a:stretch>
        </p:blipFill>
        <p:spPr bwMode="auto">
          <a:xfrm>
            <a:off x="8328248" y="4725144"/>
            <a:ext cx="2040036" cy="1916832"/>
          </a:xfrm>
          <a:prstGeom prst="rect">
            <a:avLst/>
          </a:prstGeom>
          <a:noFill/>
        </p:spPr>
      </p:pic>
    </p:spTree>
    <p:extLst>
      <p:ext uri="{BB962C8B-B14F-4D97-AF65-F5344CB8AC3E}">
        <p14:creationId xmlns:p14="http://schemas.microsoft.com/office/powerpoint/2010/main" val="2515787019"/>
      </p:ext>
    </p:extLst>
  </p:cSld>
  <p:clrMapOvr>
    <a:masterClrMapping/>
  </p:clrMapOvr>
  <p:transition spd="slow" advTm="6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0.00191 -0.88172 L 2.5E-6 3.7037E-6 " pathEditMode="relative" rAng="0" ptsTypes="AA">
                                      <p:cBhvr>
                                        <p:cTn id="6" dur="2000" fill="hold"/>
                                        <p:tgtEl>
                                          <p:spTgt spid="61446"/>
                                        </p:tgtEl>
                                        <p:attrNameLst>
                                          <p:attrName>ppt_x</p:attrName>
                                          <p:attrName>ppt_y</p:attrName>
                                        </p:attrNameLst>
                                      </p:cBhvr>
                                      <p:rCtr x="1" y="441"/>
                                    </p:animMotion>
                                  </p:childTnLst>
                                </p:cTn>
                              </p:par>
                              <p:par>
                                <p:cTn id="7" presetID="42" presetClass="path" presetSubtype="0" accel="50000" decel="50000" fill="hold" nodeType="withEffect">
                                  <p:stCondLst>
                                    <p:cond delay="0"/>
                                  </p:stCondLst>
                                  <p:childTnLst>
                                    <p:animMotion origin="layout" path="M -0.00191 -0.51296 L 2.5E-6 -2.96296E-6 " pathEditMode="relative" rAng="0" ptsTypes="AA">
                                      <p:cBhvr>
                                        <p:cTn id="8" dur="2000" fill="hold"/>
                                        <p:tgtEl>
                                          <p:spTgt spid="61444"/>
                                        </p:tgtEl>
                                        <p:attrNameLst>
                                          <p:attrName>ppt_x</p:attrName>
                                          <p:attrName>ppt_y</p:attrName>
                                        </p:attrNameLst>
                                      </p:cBhvr>
                                      <p:rCtr x="1" y="256"/>
                                    </p:animMotion>
                                  </p:childTnLst>
                                </p:cTn>
                              </p:par>
                              <p:par>
                                <p:cTn id="9" presetID="42" presetClass="path" presetSubtype="0" accel="50000" decel="50000" fill="hold" nodeType="withEffect">
                                  <p:stCondLst>
                                    <p:cond delay="0"/>
                                  </p:stCondLst>
                                  <p:childTnLst>
                                    <p:animMotion origin="layout" path="M 2.22222E-6 -0.2375 L 2.22222E-6 0 " pathEditMode="relative" rAng="0" ptsTypes="AA">
                                      <p:cBhvr>
                                        <p:cTn id="10" dur="2000" fill="hold"/>
                                        <p:tgtEl>
                                          <p:spTgt spid="61442"/>
                                        </p:tgtEl>
                                        <p:attrNameLst>
                                          <p:attrName>ppt_x</p:attrName>
                                          <p:attrName>ppt_y</p:attrName>
                                        </p:attrNameLst>
                                      </p:cBhvr>
                                      <p:rCtr x="0" y="11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THE INVERSE DEMAND FUNCTION</a:t>
            </a:r>
            <a:endParaRPr lang="es-ES" dirty="0"/>
          </a:p>
        </p:txBody>
      </p:sp>
      <p:sp>
        <p:nvSpPr>
          <p:cNvPr id="3" name="2 Marcador de contenido"/>
          <p:cNvSpPr>
            <a:spLocks noGrp="1"/>
          </p:cNvSpPr>
          <p:nvPr>
            <p:ph idx="1"/>
          </p:nvPr>
        </p:nvSpPr>
        <p:spPr/>
        <p:txBody>
          <a:bodyPr/>
          <a:lstStyle/>
          <a:p>
            <a:pPr algn="just">
              <a:buNone/>
            </a:pPr>
            <a:r>
              <a:rPr lang="en-US" dirty="0" smtClean="0"/>
              <a:t>   In</a:t>
            </a:r>
            <a:r>
              <a:rPr lang="en-US" dirty="0"/>
              <a:t> economics, an 'inverse demand function', P = f−1(Q), is a function that maps the quantity of output demanded to the market price (dependent variable) for that output. </a:t>
            </a:r>
            <a:endParaRPr lang="en-US" dirty="0" smtClean="0"/>
          </a:p>
          <a:p>
            <a:pPr algn="just">
              <a:buNone/>
            </a:pPr>
            <a:r>
              <a:rPr lang="en-US" dirty="0" smtClean="0"/>
              <a:t>  Quantity </a:t>
            </a:r>
            <a:r>
              <a:rPr lang="en-US" dirty="0"/>
              <a:t>demanded, Q, is a function of price; the inverse demand function treats price as a function of quantity demanded, and is also called the price function</a:t>
            </a:r>
            <a:endParaRPr lang="es-ES" dirty="0"/>
          </a:p>
        </p:txBody>
      </p:sp>
    </p:spTree>
    <p:extLst>
      <p:ext uri="{BB962C8B-B14F-4D97-AF65-F5344CB8AC3E}">
        <p14:creationId xmlns:p14="http://schemas.microsoft.com/office/powerpoint/2010/main" val="1744417262"/>
      </p:ext>
    </p:extLst>
  </p:cSld>
  <p:clrMapOvr>
    <a:masterClrMapping/>
  </p:clrMapOvr>
  <p:transition spd="slow" advTm="6000">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711624" y="332656"/>
            <a:ext cx="7643192" cy="5976664"/>
          </a:xfrm>
        </p:spPr>
        <p:txBody>
          <a:bodyPr>
            <a:normAutofit/>
          </a:bodyPr>
          <a:lstStyle/>
          <a:p>
            <a:pPr>
              <a:buNone/>
            </a:pPr>
            <a:r>
              <a:rPr lang="en-US" dirty="0" smtClean="0"/>
              <a:t>   This </a:t>
            </a:r>
            <a:r>
              <a:rPr lang="en-US" dirty="0"/>
              <a:t>changes demand from the independent to the dependent variable. Price changes from the dependent to the independent variable.</a:t>
            </a:r>
          </a:p>
          <a:p>
            <a:pPr>
              <a:buNone/>
            </a:pPr>
            <a:r>
              <a:rPr lang="en-US" dirty="0" smtClean="0"/>
              <a:t>   Here </a:t>
            </a:r>
            <a:r>
              <a:rPr lang="en-US" dirty="0"/>
              <a:t>is an example inverse calculation: P = 2Q this implies P/2 = Q . This equation states that for every $1 increase in the price of this good, the quantity demanded will fall by 1/2 of a unit</a:t>
            </a:r>
            <a:r>
              <a:rPr lang="en-US" dirty="0" smtClean="0"/>
              <a:t>.</a:t>
            </a:r>
          </a:p>
          <a:p>
            <a:pPr algn="ctr">
              <a:buNone/>
            </a:pPr>
            <a:endParaRPr lang="en-US" dirty="0" smtClean="0"/>
          </a:p>
          <a:p>
            <a:pPr algn="ctr">
              <a:buNone/>
            </a:pPr>
            <a:endParaRPr lang="en-US" dirty="0"/>
          </a:p>
          <a:p>
            <a:pPr algn="ctr">
              <a:buNone/>
            </a:pPr>
            <a:endParaRPr lang="en-US" dirty="0" smtClean="0"/>
          </a:p>
          <a:p>
            <a:pPr algn="ctr">
              <a:buNone/>
            </a:pPr>
            <a:endParaRPr lang="en-US" dirty="0"/>
          </a:p>
          <a:p>
            <a:pPr algn="ctr">
              <a:buNone/>
            </a:pPr>
            <a:endParaRPr lang="en-US" dirty="0" smtClean="0"/>
          </a:p>
          <a:p>
            <a:pPr algn="ctr">
              <a:buNone/>
            </a:pPr>
            <a:r>
              <a:rPr lang="en-US" dirty="0" smtClean="0"/>
              <a:t>HOW TO CALCULATE THE INVERSE DEMAND?</a:t>
            </a:r>
          </a:p>
          <a:p>
            <a:pPr algn="ctr">
              <a:buNone/>
            </a:pPr>
            <a:endParaRPr lang="en-US" dirty="0" smtClean="0"/>
          </a:p>
          <a:p>
            <a:pPr algn="ctr">
              <a:buNone/>
            </a:pPr>
            <a:endParaRPr lang="en-US" dirty="0"/>
          </a:p>
        </p:txBody>
      </p:sp>
      <p:sp>
        <p:nvSpPr>
          <p:cNvPr id="4" name="3 Flecha abajo"/>
          <p:cNvSpPr/>
          <p:nvPr/>
        </p:nvSpPr>
        <p:spPr>
          <a:xfrm>
            <a:off x="6384032" y="4869160"/>
            <a:ext cx="648072"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679433197"/>
      </p:ext>
    </p:extLst>
  </p:cSld>
  <p:clrMapOvr>
    <a:masterClrMapping/>
  </p:clrMapOvr>
  <p:transition spd="slow" advTm="6000">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351584" y="332656"/>
            <a:ext cx="8013576" cy="2160240"/>
          </a:xfrm>
        </p:spPr>
        <p:txBody>
          <a:bodyPr>
            <a:normAutofit/>
          </a:bodyPr>
          <a:lstStyle/>
          <a:p>
            <a:pPr algn="just">
              <a:buNone/>
            </a:pPr>
            <a:r>
              <a:rPr lang="en-US" dirty="0" smtClean="0"/>
              <a:t>   The </a:t>
            </a:r>
            <a:r>
              <a:rPr lang="en-US" dirty="0"/>
              <a:t>inverse demand function is the form of the demand function that appears in the famous </a:t>
            </a:r>
            <a:r>
              <a:rPr lang="en-US" dirty="0" err="1"/>
              <a:t>Marshallian</a:t>
            </a:r>
            <a:r>
              <a:rPr lang="en-US" dirty="0"/>
              <a:t> Scissors diagram</a:t>
            </a:r>
            <a:r>
              <a:rPr lang="en-US" dirty="0" smtClean="0"/>
              <a:t>.. </a:t>
            </a:r>
          </a:p>
          <a:p>
            <a:pPr algn="just">
              <a:buNone/>
            </a:pPr>
            <a:r>
              <a:rPr lang="en-US" dirty="0" smtClean="0"/>
              <a:t>   The </a:t>
            </a:r>
            <a:r>
              <a:rPr lang="en-US" dirty="0"/>
              <a:t>slope of the inverse function is ∆P/∆Q. This fact should be kept in mind when calculating elasticity. The formula for elasticity is (∆Q/∆P) × (P/Q).</a:t>
            </a:r>
            <a:endParaRPr lang="es-ES" dirty="0"/>
          </a:p>
        </p:txBody>
      </p:sp>
      <p:pic>
        <p:nvPicPr>
          <p:cNvPr id="57346" name="Picture 2" descr="Resultado de imagen para slope of inverse function"/>
          <p:cNvPicPr>
            <a:picLocks noChangeAspect="1" noChangeArrowheads="1"/>
          </p:cNvPicPr>
          <p:nvPr/>
        </p:nvPicPr>
        <p:blipFill>
          <a:blip r:embed="rId2" cstate="print"/>
          <a:srcRect l="5085" t="3302" b="12505"/>
          <a:stretch>
            <a:fillRect/>
          </a:stretch>
        </p:blipFill>
        <p:spPr bwMode="auto">
          <a:xfrm>
            <a:off x="3359696" y="2636912"/>
            <a:ext cx="6344842" cy="4221088"/>
          </a:xfrm>
          <a:prstGeom prst="rect">
            <a:avLst/>
          </a:prstGeom>
          <a:noFill/>
        </p:spPr>
      </p:pic>
    </p:spTree>
    <p:extLst>
      <p:ext uri="{BB962C8B-B14F-4D97-AF65-F5344CB8AC3E}">
        <p14:creationId xmlns:p14="http://schemas.microsoft.com/office/powerpoint/2010/main" val="467851545"/>
      </p:ext>
    </p:extLst>
  </p:cSld>
  <p:clrMapOvr>
    <a:masterClrMapping/>
  </p:clrMapOvr>
  <p:transition spd="slow" advTm="6000">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p:txBody>
          <a:bodyPr>
            <a:normAutofit/>
          </a:bodyPr>
          <a:lstStyle/>
          <a:p>
            <a:pPr eaLnBrk="1" hangingPunct="1"/>
            <a:r>
              <a:rPr lang="en-US" altLang="zh-CN" sz="4000" b="1" dirty="0">
                <a:latin typeface="Times New Roman" pitchFamily="18" charset="0"/>
              </a:rPr>
              <a:t>EXAMPLE: Adding Up “Linear” Demand Curves</a:t>
            </a:r>
          </a:p>
        </p:txBody>
      </p:sp>
      <p:pic>
        <p:nvPicPr>
          <p:cNvPr id="5" name="Picture 1"/>
          <p:cNvPicPr>
            <a:picLocks noGrp="1" noChangeAspect="1"/>
          </p:cNvPicPr>
          <p:nvPr>
            <p:ph idx="1"/>
          </p:nvPr>
        </p:nvPicPr>
        <p:blipFill>
          <a:blip r:embed="rId2" cstate="print"/>
          <a:srcRect/>
          <a:stretch>
            <a:fillRect/>
          </a:stretch>
        </p:blipFill>
        <p:spPr bwMode="auto">
          <a:xfrm>
            <a:off x="2639616" y="1628800"/>
            <a:ext cx="7803864" cy="3096344"/>
          </a:xfrm>
          <a:prstGeom prst="rect">
            <a:avLst/>
          </a:prstGeom>
          <a:ln>
            <a:noFill/>
          </a:ln>
          <a:effectLst>
            <a:softEdge rad="112500"/>
          </a:effectLst>
        </p:spPr>
      </p:pic>
      <p:sp>
        <p:nvSpPr>
          <p:cNvPr id="6" name="Rectangle 6"/>
          <p:cNvSpPr txBox="1">
            <a:spLocks noChangeArrowheads="1"/>
          </p:cNvSpPr>
          <p:nvPr/>
        </p:nvSpPr>
        <p:spPr>
          <a:xfrm>
            <a:off x="2567608" y="5085184"/>
            <a:ext cx="7581528" cy="1143000"/>
          </a:xfrm>
          <a:prstGeom prst="rect">
            <a:avLst/>
          </a:prstGeom>
        </p:spPr>
        <p:txBody>
          <a:bodyPr/>
          <a:lstStyle/>
          <a:p>
            <a:pPr marL="342900" indent="-342900" defTabSz="914400">
              <a:spcBef>
                <a:spcPct val="20000"/>
              </a:spcBef>
              <a:defRPr/>
            </a:pPr>
            <a:r>
              <a:rPr lang="en-US" altLang="zh-CN" sz="2400" dirty="0"/>
              <a:t>     Since the demand curves are only linear for positive quantities, there will be a kink in the market demand curve. </a:t>
            </a:r>
          </a:p>
        </p:txBody>
      </p:sp>
    </p:spTree>
    <p:extLst>
      <p:ext uri="{BB962C8B-B14F-4D97-AF65-F5344CB8AC3E}">
        <p14:creationId xmlns:p14="http://schemas.microsoft.com/office/powerpoint/2010/main" val="455295693"/>
      </p:ext>
    </p:extLst>
  </p:cSld>
  <p:clrMapOvr>
    <a:masterClrMapping/>
  </p:clrMapOvr>
  <p:transition spd="slow" advTm="6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 DISCRETE GOODS</a:t>
            </a:r>
            <a:endParaRPr lang="es-ES" dirty="0"/>
          </a:p>
        </p:txBody>
      </p:sp>
      <p:sp>
        <p:nvSpPr>
          <p:cNvPr id="3" name="2 Marcador de contenido"/>
          <p:cNvSpPr>
            <a:spLocks noGrp="1"/>
          </p:cNvSpPr>
          <p:nvPr>
            <p:ph idx="1"/>
          </p:nvPr>
        </p:nvSpPr>
        <p:spPr>
          <a:xfrm>
            <a:off x="2279576" y="1340768"/>
            <a:ext cx="7941568" cy="2404864"/>
          </a:xfrm>
        </p:spPr>
        <p:txBody>
          <a:bodyPr>
            <a:normAutofit lnSpcReduction="10000"/>
          </a:bodyPr>
          <a:lstStyle/>
          <a:p>
            <a:pPr algn="just">
              <a:buNone/>
            </a:pPr>
            <a:r>
              <a:rPr lang="en-US" sz="2400" dirty="0"/>
              <a:t>   If a good is available only in discrete amounts, then we have seen that the demand for that good for a single consumer can be described in terms of the consumer’s reservation prices. Here we examine the market demand for this kind of good. For simplicity, we will restrict ourselves to the case where the good will be available in units of zero or one.</a:t>
            </a:r>
          </a:p>
          <a:p>
            <a:endParaRPr lang="es-ES" dirty="0"/>
          </a:p>
        </p:txBody>
      </p:sp>
      <p:pic>
        <p:nvPicPr>
          <p:cNvPr id="4" name="Picture 1"/>
          <p:cNvPicPr>
            <a:picLocks noChangeAspect="1"/>
          </p:cNvPicPr>
          <p:nvPr/>
        </p:nvPicPr>
        <p:blipFill>
          <a:blip r:embed="rId2" cstate="print"/>
          <a:srcRect/>
          <a:stretch>
            <a:fillRect/>
          </a:stretch>
        </p:blipFill>
        <p:spPr bwMode="auto">
          <a:xfrm>
            <a:off x="2855640" y="3645024"/>
            <a:ext cx="7025918" cy="2886724"/>
          </a:xfrm>
          <a:prstGeom prst="rect">
            <a:avLst/>
          </a:prstGeom>
          <a:ln>
            <a:noFill/>
          </a:ln>
          <a:effectLst>
            <a:softEdge rad="112500"/>
          </a:effectLst>
        </p:spPr>
      </p:pic>
    </p:spTree>
    <p:extLst>
      <p:ext uri="{BB962C8B-B14F-4D97-AF65-F5344CB8AC3E}">
        <p14:creationId xmlns:p14="http://schemas.microsoft.com/office/powerpoint/2010/main" val="600372564"/>
      </p:ext>
    </p:extLst>
  </p:cSld>
  <p:clrMapOvr>
    <a:masterClrMapping/>
  </p:clrMapOvr>
  <p:transition spd="slow" advTm="6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THE EXTENSIVE AND THE INTENSIVE MARGIN</a:t>
            </a:r>
            <a:endParaRPr lang="es-ES" dirty="0"/>
          </a:p>
        </p:txBody>
      </p:sp>
      <p:sp>
        <p:nvSpPr>
          <p:cNvPr id="3" name="2 Marcador de contenido"/>
          <p:cNvSpPr>
            <a:spLocks noGrp="1"/>
          </p:cNvSpPr>
          <p:nvPr>
            <p:ph idx="1"/>
          </p:nvPr>
        </p:nvSpPr>
        <p:spPr>
          <a:xfrm>
            <a:off x="2959608" y="1844824"/>
            <a:ext cx="7498080" cy="4403576"/>
          </a:xfrm>
        </p:spPr>
        <p:txBody>
          <a:bodyPr>
            <a:normAutofit/>
          </a:bodyPr>
          <a:lstStyle/>
          <a:p>
            <a:pPr algn="just">
              <a:buNone/>
            </a:pPr>
            <a:r>
              <a:rPr lang="en-US" dirty="0"/>
              <a:t>Extensive margin refers to the range to which a resource is utilized or applied. For example, the number of people working is one measure that falls under the heading of extensive margin</a:t>
            </a:r>
            <a:r>
              <a:rPr lang="en-US" dirty="0" smtClean="0"/>
              <a:t>.</a:t>
            </a:r>
          </a:p>
          <a:p>
            <a:pPr algn="just">
              <a:buNone/>
            </a:pPr>
            <a:r>
              <a:rPr lang="en-US" dirty="0"/>
              <a:t>Intensive margin refers to the degree (intensity) to which a resource is utilized or applied. For example, the effort put in by a worker or the number of hours the worker works. </a:t>
            </a:r>
            <a:endParaRPr lang="es-ES" dirty="0"/>
          </a:p>
        </p:txBody>
      </p:sp>
    </p:spTree>
    <p:extLst>
      <p:ext uri="{BB962C8B-B14F-4D97-AF65-F5344CB8AC3E}">
        <p14:creationId xmlns:p14="http://schemas.microsoft.com/office/powerpoint/2010/main" val="3349013922"/>
      </p:ext>
    </p:extLst>
  </p:cSld>
  <p:clrMapOvr>
    <a:masterClrMapping/>
  </p:clrMapOvr>
  <p:transition spd="slow" advTm="6000">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Imagen relacionada"/>
          <p:cNvPicPr>
            <a:picLocks noChangeAspect="1" noChangeArrowheads="1"/>
          </p:cNvPicPr>
          <p:nvPr/>
        </p:nvPicPr>
        <p:blipFill>
          <a:blip r:embed="rId2" cstate="print">
            <a:lum bright="70000" contrast="-70000"/>
          </a:blip>
          <a:srcRect/>
          <a:stretch>
            <a:fillRect/>
          </a:stretch>
        </p:blipFill>
        <p:spPr bwMode="auto">
          <a:xfrm>
            <a:off x="2567608" y="159364"/>
            <a:ext cx="8100392" cy="6509996"/>
          </a:xfrm>
          <a:prstGeom prst="rect">
            <a:avLst/>
          </a:prstGeom>
          <a:noFill/>
        </p:spPr>
      </p:pic>
      <p:sp>
        <p:nvSpPr>
          <p:cNvPr id="3" name="2 Marcador de contenido"/>
          <p:cNvSpPr>
            <a:spLocks noGrp="1"/>
          </p:cNvSpPr>
          <p:nvPr>
            <p:ph idx="1"/>
          </p:nvPr>
        </p:nvSpPr>
        <p:spPr>
          <a:xfrm>
            <a:off x="2495600" y="692696"/>
            <a:ext cx="7715200" cy="5616624"/>
          </a:xfrm>
        </p:spPr>
        <p:txBody>
          <a:bodyPr>
            <a:noAutofit/>
          </a:bodyPr>
          <a:lstStyle/>
          <a:p>
            <a:pPr algn="just">
              <a:buNone/>
            </a:pPr>
            <a:r>
              <a:rPr lang="en-US" sz="2400" dirty="0"/>
              <a:t>   As it relates to the production function, extensive margin and intensive margin can be thought of as substitutes to some degree- in other words, one could produce more output by either working longer (extensive margin) or working harder or more efficiently (intensive margin). </a:t>
            </a:r>
          </a:p>
          <a:p>
            <a:pPr algn="just">
              <a:buNone/>
            </a:pPr>
            <a:endParaRPr lang="en-US" sz="2400" dirty="0"/>
          </a:p>
          <a:p>
            <a:pPr algn="just" fontAlgn="base">
              <a:buNone/>
            </a:pPr>
            <a:r>
              <a:rPr lang="en-US" sz="2400" dirty="0"/>
              <a:t>   Consider the following example with a Cobb-Douglas production function having total factor productivity At, labor Lt, capital Kt, and effort et:</a:t>
            </a:r>
          </a:p>
          <a:p>
            <a:pPr algn="ctr" fontAlgn="base">
              <a:buNone/>
            </a:pPr>
            <a:r>
              <a:rPr lang="es-ES" sz="2400" dirty="0"/>
              <a:t>     </a:t>
            </a:r>
            <a:r>
              <a:rPr lang="es-ES" dirty="0" err="1" smtClean="0"/>
              <a:t>Y</a:t>
            </a:r>
            <a:r>
              <a:rPr lang="es-ES" baseline="-25000" dirty="0" err="1" smtClean="0"/>
              <a:t>t</a:t>
            </a:r>
            <a:r>
              <a:rPr lang="es-ES" dirty="0" smtClean="0"/>
              <a:t>=</a:t>
            </a:r>
            <a:r>
              <a:rPr lang="es-ES" dirty="0" err="1" smtClean="0"/>
              <a:t>A</a:t>
            </a:r>
            <a:r>
              <a:rPr lang="es-ES" baseline="-25000" dirty="0" err="1" smtClean="0"/>
              <a:t>t</a:t>
            </a:r>
            <a:r>
              <a:rPr lang="es-ES" dirty="0" err="1" smtClean="0"/>
              <a:t>K</a:t>
            </a:r>
            <a:r>
              <a:rPr lang="es-ES" baseline="-25000" dirty="0" err="1" smtClean="0"/>
              <a:t>t</a:t>
            </a:r>
            <a:r>
              <a:rPr lang="el-GR" baseline="30000" dirty="0"/>
              <a:t>α</a:t>
            </a:r>
            <a:r>
              <a:rPr lang="el-GR" dirty="0"/>
              <a:t>(</a:t>
            </a:r>
            <a:r>
              <a:rPr lang="es-ES" dirty="0" err="1"/>
              <a:t>e</a:t>
            </a:r>
            <a:r>
              <a:rPr lang="es-ES" baseline="-25000" dirty="0" err="1"/>
              <a:t>t</a:t>
            </a:r>
            <a:r>
              <a:rPr lang="es-ES" dirty="0" err="1"/>
              <a:t>L</a:t>
            </a:r>
            <a:r>
              <a:rPr lang="es-ES" baseline="-25000" dirty="0" err="1"/>
              <a:t>t</a:t>
            </a:r>
            <a:r>
              <a:rPr lang="es-ES" dirty="0"/>
              <a:t>)</a:t>
            </a:r>
            <a:r>
              <a:rPr lang="es-ES" baseline="30000" dirty="0"/>
              <a:t>(1−</a:t>
            </a:r>
            <a:r>
              <a:rPr lang="el-GR" baseline="30000" dirty="0"/>
              <a:t>α</a:t>
            </a:r>
            <a:r>
              <a:rPr lang="el-GR" baseline="30000" dirty="0" smtClean="0"/>
              <a:t>)</a:t>
            </a:r>
            <a:endParaRPr lang="es-ES" sz="2400" baseline="30000" dirty="0"/>
          </a:p>
          <a:p>
            <a:pPr algn="ctr" fontAlgn="base">
              <a:buNone/>
            </a:pPr>
            <a:endParaRPr lang="en-US" sz="2400" dirty="0"/>
          </a:p>
          <a:p>
            <a:pPr algn="just" fontAlgn="base">
              <a:buNone/>
            </a:pPr>
            <a:r>
              <a:rPr lang="en-US" sz="2400" dirty="0"/>
              <a:t>    The intensive margin regards the level of effort et (think </a:t>
            </a:r>
            <a:r>
              <a:rPr lang="en-US" sz="2400" i="1" dirty="0"/>
              <a:t>intensity</a:t>
            </a:r>
            <a:r>
              <a:rPr lang="en-US" sz="2400" dirty="0"/>
              <a:t>), and the extensive margin the quantity of labor supplied Lt.</a:t>
            </a:r>
          </a:p>
        </p:txBody>
      </p:sp>
    </p:spTree>
    <p:extLst>
      <p:ext uri="{BB962C8B-B14F-4D97-AF65-F5344CB8AC3E}">
        <p14:creationId xmlns:p14="http://schemas.microsoft.com/office/powerpoint/2010/main" val="1495645255"/>
      </p:ext>
    </p:extLst>
  </p:cSld>
  <p:clrMapOvr>
    <a:masterClrMapping/>
  </p:clrMapOvr>
  <p:transition spd="slow" advTm="6000">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Resultado de imagen para the extensive and the intensive margin"/>
          <p:cNvPicPr>
            <a:picLocks noChangeAspect="1" noChangeArrowheads="1"/>
          </p:cNvPicPr>
          <p:nvPr/>
        </p:nvPicPr>
        <p:blipFill>
          <a:blip r:embed="rId2" cstate="print"/>
          <a:srcRect b="8803"/>
          <a:stretch>
            <a:fillRect/>
          </a:stretch>
        </p:blipFill>
        <p:spPr bwMode="auto">
          <a:xfrm>
            <a:off x="2653076" y="332656"/>
            <a:ext cx="8014924" cy="6093296"/>
          </a:xfrm>
          <a:prstGeom prst="rect">
            <a:avLst/>
          </a:prstGeom>
          <a:noFill/>
        </p:spPr>
      </p:pic>
    </p:spTree>
    <p:extLst>
      <p:ext uri="{BB962C8B-B14F-4D97-AF65-F5344CB8AC3E}">
        <p14:creationId xmlns:p14="http://schemas.microsoft.com/office/powerpoint/2010/main" val="3741279949"/>
      </p:ext>
    </p:extLst>
  </p:cSld>
  <p:clrMapOvr>
    <a:masterClrMapping/>
  </p:clrMapOvr>
  <p:transition spd="slow" advTm="6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wedge">
                                      <p:cBhvr>
                                        <p:cTn id="7" dur="2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4479" y="327991"/>
            <a:ext cx="9526027" cy="1151965"/>
          </a:xfrm>
        </p:spPr>
        <p:txBody>
          <a:bodyPr>
            <a:normAutofit/>
          </a:bodyPr>
          <a:lstStyle/>
          <a:p>
            <a:r>
              <a:rPr lang="es-MX" dirty="0" err="1"/>
              <a:t>Some</a:t>
            </a:r>
            <a:r>
              <a:rPr lang="es-MX" dirty="0"/>
              <a:t> </a:t>
            </a:r>
            <a:r>
              <a:rPr lang="es-MX" dirty="0" err="1"/>
              <a:t>history</a:t>
            </a:r>
            <a:r>
              <a:rPr lang="es-MX" dirty="0"/>
              <a:t>:</a:t>
            </a:r>
          </a:p>
        </p:txBody>
      </p:sp>
      <p:sp>
        <p:nvSpPr>
          <p:cNvPr id="3" name="Marcador de contenido 2"/>
          <p:cNvSpPr>
            <a:spLocks noGrp="1"/>
          </p:cNvSpPr>
          <p:nvPr>
            <p:ph sz="quarter" idx="13"/>
          </p:nvPr>
        </p:nvSpPr>
        <p:spPr>
          <a:xfrm>
            <a:off x="1530058" y="1883545"/>
            <a:ext cx="9550448" cy="3992847"/>
          </a:xfrm>
        </p:spPr>
        <p:txBody>
          <a:bodyPr>
            <a:normAutofit fontScale="92500" lnSpcReduction="10000"/>
          </a:bodyPr>
          <a:lstStyle/>
          <a:p>
            <a:r>
              <a:rPr lang="es-MX" sz="3600" dirty="0"/>
              <a:t>Used </a:t>
            </a:r>
            <a:r>
              <a:rPr lang="en-US" sz="3600" dirty="0"/>
              <a:t>as a thought of  a numeric measure of a person’s happiness</a:t>
            </a:r>
          </a:p>
          <a:p>
            <a:r>
              <a:rPr lang="en-US" sz="3600" dirty="0"/>
              <a:t>This lead to many problems</a:t>
            </a:r>
          </a:p>
          <a:p>
            <a:pPr lvl="1"/>
            <a:r>
              <a:rPr lang="en-US" sz="3200" dirty="0"/>
              <a:t>-How are we supposed to quantify the “amount” of utility associated with different choices?</a:t>
            </a:r>
          </a:p>
          <a:p>
            <a:pPr lvl="1"/>
            <a:r>
              <a:rPr lang="en-US" sz="3200" dirty="0"/>
              <a:t>Is one person’s utility the same as another’s?</a:t>
            </a:r>
            <a:endParaRPr lang="es-MX" sz="3200" dirty="0"/>
          </a:p>
          <a:p>
            <a:pPr lvl="1"/>
            <a:r>
              <a:rPr lang="es-MX" sz="3200" dirty="0"/>
              <a:t>Etc.</a:t>
            </a:r>
          </a:p>
        </p:txBody>
      </p:sp>
    </p:spTree>
    <p:extLst>
      <p:ext uri="{BB962C8B-B14F-4D97-AF65-F5344CB8AC3E}">
        <p14:creationId xmlns:p14="http://schemas.microsoft.com/office/powerpoint/2010/main" val="203822881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2025316" y="795073"/>
            <a:ext cx="10166684" cy="523220"/>
          </a:xfrm>
          <a:prstGeom prst="rect">
            <a:avLst/>
          </a:prstGeom>
          <a:noFill/>
        </p:spPr>
        <p:txBody>
          <a:bodyPr wrap="square" rtlCol="0">
            <a:spAutoFit/>
          </a:bodyPr>
          <a:lstStyle/>
          <a:p>
            <a:r>
              <a:rPr lang="es-MX" altLang="es-MX" sz="2800" b="1" dirty="0">
                <a:latin typeface="Arial" panose="020B0604020202020204" pitchFamily="34" charset="0"/>
              </a:rPr>
              <a:t>“</a:t>
            </a:r>
            <a:r>
              <a:rPr lang="es-MX" altLang="es-MX" sz="2800" b="1" dirty="0" err="1">
                <a:latin typeface="Arial" panose="020B0604020202020204" pitchFamily="34" charset="0"/>
              </a:rPr>
              <a:t>Guión</a:t>
            </a:r>
            <a:r>
              <a:rPr lang="es-MX" altLang="es-MX" sz="2800" b="1" dirty="0">
                <a:latin typeface="Arial" panose="020B0604020202020204" pitchFamily="34" charset="0"/>
              </a:rPr>
              <a:t> explicativo para el empleo del material”</a:t>
            </a:r>
            <a:endParaRPr lang="es-MX" sz="2800" dirty="0"/>
          </a:p>
        </p:txBody>
      </p:sp>
      <p:sp>
        <p:nvSpPr>
          <p:cNvPr id="4" name="CuadroTexto 3"/>
          <p:cNvSpPr txBox="1"/>
          <p:nvPr/>
        </p:nvSpPr>
        <p:spPr>
          <a:xfrm>
            <a:off x="914400" y="1455821"/>
            <a:ext cx="10311063" cy="4185761"/>
          </a:xfrm>
          <a:prstGeom prst="rect">
            <a:avLst/>
          </a:prstGeom>
          <a:noFill/>
        </p:spPr>
        <p:txBody>
          <a:bodyPr wrap="square" rtlCol="0">
            <a:spAutoFit/>
          </a:bodyPr>
          <a:lstStyle/>
          <a:p>
            <a:pPr algn="just">
              <a:spcBef>
                <a:spcPct val="0"/>
              </a:spcBef>
            </a:pPr>
            <a:r>
              <a:rPr lang="es-CO" altLang="es-MX" sz="1400" b="1" dirty="0">
                <a:latin typeface="Calibri" panose="020F0502020204030204" pitchFamily="34" charset="0"/>
              </a:rPr>
              <a:t>Las diapositivas que se presentan tienen la finalidad de cumplir con el siguiente objetivo:</a:t>
            </a:r>
          </a:p>
          <a:p>
            <a:pPr algn="just">
              <a:spcBef>
                <a:spcPct val="0"/>
              </a:spcBef>
            </a:pPr>
            <a:endParaRPr lang="es-CO" altLang="es-MX" sz="1400" dirty="0">
              <a:latin typeface="Calibri" panose="020F0502020204030204" pitchFamily="34" charset="0"/>
            </a:endParaRPr>
          </a:p>
          <a:p>
            <a:pPr marL="285750" indent="-285750" algn="just">
              <a:spcBef>
                <a:spcPct val="0"/>
              </a:spcBef>
              <a:buFont typeface="Arial" panose="020B0604020202020204" pitchFamily="34" charset="0"/>
              <a:buChar char="•"/>
            </a:pPr>
            <a:r>
              <a:rPr lang="es-CO" altLang="es-MX" sz="1400" dirty="0">
                <a:latin typeface="Calibri" panose="020F0502020204030204" pitchFamily="34" charset="0"/>
              </a:rPr>
              <a:t>Dar a conocer </a:t>
            </a:r>
            <a:r>
              <a:rPr lang="es-ES" altLang="es-MX" sz="1400" dirty="0" smtClean="0">
                <a:latin typeface="Calibri" panose="020F0502020204030204" pitchFamily="34" charset="0"/>
              </a:rPr>
              <a:t>la Teoría del Consumidor, así como el análisis dual de éste: la maximización de la Utilidad y la Minimización de Costos; el excedente del consumidor y del productor</a:t>
            </a:r>
            <a:r>
              <a:rPr lang="es-ES" sz="1400" dirty="0" smtClean="0">
                <a:latin typeface="Calibri" panose="020F0502020204030204" pitchFamily="34" charset="0"/>
              </a:rPr>
              <a:t>. </a:t>
            </a:r>
            <a:r>
              <a:rPr lang="es-ES" sz="1400" dirty="0">
                <a:latin typeface="Calibri" panose="020F0502020204030204" pitchFamily="34" charset="0"/>
              </a:rPr>
              <a:t>Además que </a:t>
            </a:r>
            <a:r>
              <a:rPr lang="es-ES" sz="1400" dirty="0" smtClean="0">
                <a:latin typeface="Calibri" panose="020F0502020204030204" pitchFamily="34" charset="0"/>
              </a:rPr>
              <a:t>identifique el análisis matemático - económico. </a:t>
            </a:r>
            <a:endParaRPr lang="es-CO" altLang="es-MX" sz="1400" dirty="0">
              <a:latin typeface="Calibri" panose="020F0502020204030204" pitchFamily="34" charset="0"/>
            </a:endParaRPr>
          </a:p>
          <a:p>
            <a:pPr algn="just">
              <a:spcBef>
                <a:spcPct val="0"/>
              </a:spcBef>
            </a:pPr>
            <a:endParaRPr lang="es-CO" altLang="es-MX" sz="1400" dirty="0" smtClean="0">
              <a:latin typeface="Calibri" panose="020F0502020204030204" pitchFamily="34" charset="0"/>
            </a:endParaRPr>
          </a:p>
          <a:p>
            <a:pPr algn="just">
              <a:spcBef>
                <a:spcPct val="0"/>
              </a:spcBef>
            </a:pPr>
            <a:r>
              <a:rPr lang="es-CO" altLang="es-MX" sz="1400" dirty="0" smtClean="0">
                <a:latin typeface="Calibri" panose="020F0502020204030204" pitchFamily="34" charset="0"/>
              </a:rPr>
              <a:t>Las </a:t>
            </a:r>
            <a:r>
              <a:rPr lang="es-CO" altLang="es-MX" sz="1400" dirty="0">
                <a:latin typeface="Calibri" panose="020F0502020204030204" pitchFamily="34" charset="0"/>
              </a:rPr>
              <a:t>diapositivas que se presentan </a:t>
            </a:r>
            <a:r>
              <a:rPr lang="es-CO" altLang="es-MX" sz="1400" b="1" dirty="0" smtClean="0">
                <a:latin typeface="Calibri" panose="020F0502020204030204" pitchFamily="34" charset="0"/>
              </a:rPr>
              <a:t>“Demanda y Teoría del Consumidor” </a:t>
            </a:r>
            <a:r>
              <a:rPr lang="es-CO" altLang="es-MX" sz="1400" dirty="0">
                <a:latin typeface="Calibri" panose="020F0502020204030204" pitchFamily="34" charset="0"/>
              </a:rPr>
              <a:t>se utilizan como apoyo para impartir la Unidad </a:t>
            </a:r>
            <a:r>
              <a:rPr lang="es-ES" altLang="es-MX" sz="1400" dirty="0" smtClean="0">
                <a:latin typeface="Calibri" panose="020F0502020204030204" pitchFamily="34" charset="0"/>
              </a:rPr>
              <a:t>3 “Análisis de la demanda y el Consumidor”, </a:t>
            </a:r>
            <a:r>
              <a:rPr lang="es-CO" altLang="es-MX" sz="1400" dirty="0" smtClean="0">
                <a:latin typeface="Calibri" panose="020F0502020204030204" pitchFamily="34" charset="0"/>
              </a:rPr>
              <a:t>en </a:t>
            </a:r>
            <a:r>
              <a:rPr lang="es-CO" altLang="es-MX" sz="1400" dirty="0">
                <a:latin typeface="Calibri" panose="020F0502020204030204" pitchFamily="34" charset="0"/>
              </a:rPr>
              <a:t>la Unidad de Aprendizaje </a:t>
            </a:r>
            <a:r>
              <a:rPr lang="es-CO" altLang="es-MX" sz="1400" dirty="0" smtClean="0">
                <a:latin typeface="Calibri" panose="020F0502020204030204" pitchFamily="34" charset="0"/>
              </a:rPr>
              <a:t>de Fundamentos Económicos de los Negocios, </a:t>
            </a:r>
            <a:r>
              <a:rPr lang="es-CO" altLang="es-MX" sz="1400" dirty="0">
                <a:latin typeface="Calibri" panose="020F0502020204030204" pitchFamily="34" charset="0"/>
              </a:rPr>
              <a:t>la cual forma parte del plan de estudios de la Licenciatura en </a:t>
            </a:r>
            <a:r>
              <a:rPr lang="es-CO" altLang="es-MX" sz="1400" dirty="0" smtClean="0">
                <a:latin typeface="Calibri" panose="020F0502020204030204" pitchFamily="34" charset="0"/>
              </a:rPr>
              <a:t>Negocios Internacionales Bilingüe, primer periodo.</a:t>
            </a:r>
            <a:endParaRPr lang="es-CO" altLang="es-MX" sz="1400" dirty="0">
              <a:latin typeface="Calibri" panose="020F0502020204030204" pitchFamily="34" charset="0"/>
            </a:endParaRPr>
          </a:p>
          <a:p>
            <a:pPr algn="just">
              <a:spcBef>
                <a:spcPct val="0"/>
              </a:spcBef>
            </a:pPr>
            <a:endParaRPr lang="es-MX" altLang="es-MX" sz="1400" dirty="0">
              <a:latin typeface="Calibri" panose="020F0502020204030204" pitchFamily="34" charset="0"/>
            </a:endParaRPr>
          </a:p>
          <a:p>
            <a:pPr algn="just">
              <a:spcBef>
                <a:spcPct val="0"/>
              </a:spcBef>
            </a:pPr>
            <a:r>
              <a:rPr lang="es-MX" altLang="es-MX" sz="1400" dirty="0">
                <a:latin typeface="Calibri" panose="020F0502020204030204" pitchFamily="34" charset="0"/>
              </a:rPr>
              <a:t>Se considera adecuado utilizar estas diapositivas porque es un trabajo que presenta una planificación claramente enfocada al aprendizaje del alumno. Su contenido da a conocer de forma clara y precisa </a:t>
            </a:r>
            <a:r>
              <a:rPr lang="es-MX" altLang="es-MX" sz="1400" dirty="0" smtClean="0">
                <a:latin typeface="Calibri" panose="020F0502020204030204" pitchFamily="34" charset="0"/>
              </a:rPr>
              <a:t>los conceptos básicos de la Teoría del Consumidor. </a:t>
            </a:r>
          </a:p>
          <a:p>
            <a:pPr algn="just">
              <a:spcBef>
                <a:spcPct val="0"/>
              </a:spcBef>
            </a:pPr>
            <a:endParaRPr lang="es-ES_tradnl" sz="1400" dirty="0">
              <a:latin typeface="Calibri" panose="020F0502020204030204" pitchFamily="34" charset="0"/>
            </a:endParaRPr>
          </a:p>
          <a:p>
            <a:pPr algn="just">
              <a:spcBef>
                <a:spcPct val="0"/>
              </a:spcBef>
            </a:pPr>
            <a:r>
              <a:rPr lang="es-CO" altLang="es-MX" sz="1400" dirty="0" smtClean="0">
                <a:latin typeface="Calibri" panose="020F0502020204030204" pitchFamily="34" charset="0"/>
              </a:rPr>
              <a:t>Es importante mencionar que esta asignatura es impartida en el idioma inglés, por la naturaleza misma de la Licenciatura. Como recomendación adicional para la comprensión de este material, los alumnos puedan utilizar la aplicación de traducción bilingüe desde sus dispositivos móviles, con la finalidad de ir familiarizándose con el inglés de negocios.</a:t>
            </a:r>
            <a:endParaRPr lang="es-CO" altLang="es-MX" sz="1400" dirty="0">
              <a:latin typeface="Calibri" panose="020F0502020204030204" pitchFamily="34" charset="0"/>
            </a:endParaRPr>
          </a:p>
          <a:p>
            <a:pPr algn="just">
              <a:spcBef>
                <a:spcPct val="0"/>
              </a:spcBef>
            </a:pPr>
            <a:endParaRPr lang="es-CO" altLang="es-MX" sz="1400" dirty="0">
              <a:latin typeface="Calibri" panose="020F0502020204030204" pitchFamily="34" charset="0"/>
            </a:endParaRPr>
          </a:p>
          <a:p>
            <a:pPr algn="just">
              <a:spcBef>
                <a:spcPct val="0"/>
              </a:spcBef>
            </a:pPr>
            <a:r>
              <a:rPr lang="es-MX" altLang="es-MX" sz="1400" dirty="0">
                <a:latin typeface="Calibri" panose="020F0502020204030204" pitchFamily="34" charset="0"/>
              </a:rPr>
              <a:t>Para el uso de estas diapositivas se requiere un video proyector </a:t>
            </a:r>
            <a:r>
              <a:rPr lang="es-MX" altLang="es-MX" sz="1400" dirty="0" smtClean="0">
                <a:latin typeface="Calibri" panose="020F0502020204030204" pitchFamily="34" charset="0"/>
              </a:rPr>
              <a:t>o cañón y </a:t>
            </a:r>
            <a:r>
              <a:rPr lang="es-MX" altLang="es-MX" sz="1400" dirty="0">
                <a:latin typeface="Calibri" panose="020F0502020204030204" pitchFamily="34" charset="0"/>
              </a:rPr>
              <a:t>una computadora con el programa </a:t>
            </a:r>
            <a:r>
              <a:rPr lang="es-MX" altLang="es-MX" sz="1400" dirty="0" err="1">
                <a:latin typeface="Calibri" panose="020F0502020204030204" pitchFamily="34" charset="0"/>
              </a:rPr>
              <a:t>Power</a:t>
            </a:r>
            <a:r>
              <a:rPr lang="es-MX" altLang="es-MX" sz="1400" dirty="0">
                <a:latin typeface="Calibri" panose="020F0502020204030204" pitchFamily="34" charset="0"/>
              </a:rPr>
              <a:t> </a:t>
            </a:r>
            <a:r>
              <a:rPr lang="es-MX" altLang="es-MX" sz="1400" dirty="0" smtClean="0">
                <a:latin typeface="Calibri" panose="020F0502020204030204" pitchFamily="34" charset="0"/>
              </a:rPr>
              <a:t>Point. </a:t>
            </a:r>
            <a:r>
              <a:rPr lang="es-MX" altLang="es-MX" sz="1400" dirty="0">
                <a:latin typeface="Calibri" panose="020F0502020204030204" pitchFamily="34" charset="0"/>
              </a:rPr>
              <a:t>Dado que se proporciona el material a cada uno de los alumnos, ellos también pueden seguir al profesor en su computadora.</a:t>
            </a:r>
            <a:endParaRPr lang="es-CO" altLang="es-MX" sz="1400" dirty="0">
              <a:latin typeface="Calibri" panose="020F0502020204030204" pitchFamily="34" charset="0"/>
            </a:endParaRPr>
          </a:p>
          <a:p>
            <a:pPr algn="just">
              <a:spcBef>
                <a:spcPct val="0"/>
              </a:spcBef>
            </a:pPr>
            <a:endParaRPr lang="es-MX" sz="1400" dirty="0"/>
          </a:p>
        </p:txBody>
      </p:sp>
      <p:cxnSp>
        <p:nvCxnSpPr>
          <p:cNvPr id="6" name="Conector recto 5"/>
          <p:cNvCxnSpPr/>
          <p:nvPr/>
        </p:nvCxnSpPr>
        <p:spPr>
          <a:xfrm>
            <a:off x="1239253" y="1318293"/>
            <a:ext cx="958916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4244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n-US" dirty="0">
                <a:solidFill>
                  <a:srgbClr val="FEB4FA"/>
                </a:solidFill>
                <a:effectLst>
                  <a:outerShdw blurRad="38100" dist="38100" dir="2700000" algn="tl">
                    <a:srgbClr val="000000">
                      <a:alpha val="43137"/>
                    </a:srgbClr>
                  </a:outerShdw>
                </a:effectLst>
                <a:latin typeface="Arial Black" panose="020B0A04020102020204" pitchFamily="34" charset="0"/>
              </a:rPr>
              <a:t>LAW OF DIMINISHING</a:t>
            </a:r>
            <a:br>
              <a:rPr lang="en-US" dirty="0">
                <a:solidFill>
                  <a:srgbClr val="FEB4FA"/>
                </a:solidFill>
                <a:effectLst>
                  <a:outerShdw blurRad="38100" dist="38100" dir="2700000" algn="tl">
                    <a:srgbClr val="000000">
                      <a:alpha val="43137"/>
                    </a:srgbClr>
                  </a:outerShdw>
                </a:effectLst>
                <a:latin typeface="Arial Black" panose="020B0A04020102020204" pitchFamily="34" charset="0"/>
              </a:rPr>
            </a:br>
            <a:r>
              <a:rPr lang="en-US" dirty="0">
                <a:solidFill>
                  <a:srgbClr val="FEB4FA"/>
                </a:solidFill>
                <a:effectLst>
                  <a:outerShdw blurRad="38100" dist="38100" dir="2700000" algn="tl">
                    <a:srgbClr val="000000">
                      <a:alpha val="43137"/>
                    </a:srgbClr>
                  </a:outerShdw>
                </a:effectLst>
                <a:latin typeface="Arial Black" panose="020B0A04020102020204" pitchFamily="34" charset="0"/>
              </a:rPr>
              <a:t>MARGINAL UTILITY</a:t>
            </a:r>
            <a:endParaRPr lang="es-ES" dirty="0">
              <a:solidFill>
                <a:srgbClr val="FEB4FA"/>
              </a:solidFill>
              <a:effectLst>
                <a:outerShdw blurRad="38100" dist="38100" dir="2700000" algn="tl">
                  <a:srgbClr val="000000">
                    <a:alpha val="43137"/>
                  </a:srgbClr>
                </a:outerShdw>
              </a:effectLst>
              <a:latin typeface="Arial Black" panose="020B0A04020102020204" pitchFamily="34" charset="0"/>
            </a:endParaRPr>
          </a:p>
        </p:txBody>
      </p:sp>
      <p:sp>
        <p:nvSpPr>
          <p:cNvPr id="4" name="3 Marcador de contenido"/>
          <p:cNvSpPr>
            <a:spLocks noGrp="1"/>
          </p:cNvSpPr>
          <p:nvPr>
            <p:ph sz="half" idx="2"/>
          </p:nvPr>
        </p:nvSpPr>
        <p:spPr>
          <a:blipFill dpi="0" rotWithShape="1">
            <a:blip r:embed="rId2">
              <a:extLst>
                <a:ext uri="{28A0092B-C50C-407E-A947-70E740481C1C}">
                  <a14:useLocalDpi xmlns:a14="http://schemas.microsoft.com/office/drawing/2010/main" val="0"/>
                </a:ext>
              </a:extLst>
            </a:blip>
            <a:srcRect/>
            <a:stretch>
              <a:fillRect/>
            </a:stretch>
          </a:blipFill>
        </p:spPr>
        <p:txBody>
          <a:bodyPr>
            <a:normAutofit/>
          </a:bodyPr>
          <a:lstStyle/>
          <a:p>
            <a:pPr marL="0" indent="0" algn="just">
              <a:buNone/>
            </a:pPr>
            <a:endParaRPr lang="en-US" sz="2400" dirty="0"/>
          </a:p>
          <a:p>
            <a:pPr marL="0" indent="0" algn="just">
              <a:buNone/>
            </a:pPr>
            <a:endParaRPr lang="en-US" dirty="0"/>
          </a:p>
          <a:p>
            <a:pPr marL="0" indent="0" algn="just">
              <a:buNone/>
            </a:pPr>
            <a:r>
              <a:rPr lang="en-US" dirty="0">
                <a:solidFill>
                  <a:schemeClr val="tx1">
                    <a:lumMod val="50000"/>
                  </a:schemeClr>
                </a:solidFill>
                <a:latin typeface="Aharoni" panose="02010803020104030203" pitchFamily="2" charset="-79"/>
                <a:cs typeface="Aharoni" panose="02010803020104030203" pitchFamily="2" charset="-79"/>
              </a:rPr>
              <a:t>The more of a good a person consumes per period, the smaller the increase in total utility from consuming one more unit, other things constant</a:t>
            </a:r>
            <a:endParaRPr lang="es-ES" dirty="0">
              <a:solidFill>
                <a:schemeClr val="tx1">
                  <a:lumMod val="50000"/>
                </a:schemeClr>
              </a:solidFill>
              <a:latin typeface="Aharoni" panose="02010803020104030203" pitchFamily="2" charset="-79"/>
              <a:cs typeface="Aharoni" panose="02010803020104030203" pitchFamily="2" charset="-79"/>
            </a:endParaRPr>
          </a:p>
        </p:txBody>
      </p:sp>
      <p:sp>
        <p:nvSpPr>
          <p:cNvPr id="5" name="4 Marcador de contenido"/>
          <p:cNvSpPr>
            <a:spLocks noGrp="1"/>
          </p:cNvSpPr>
          <p:nvPr>
            <p:ph sz="quarter" idx="4"/>
          </p:nvPr>
        </p:nvSpPr>
        <p:spPr>
          <a:xfrm flipH="1">
            <a:off x="6389523" y="2514706"/>
            <a:ext cx="4814586" cy="3655568"/>
          </a:xfrm>
          <a:blipFill dpi="0" rotWithShape="1">
            <a:blip r:embed="rId2">
              <a:extLst>
                <a:ext uri="{28A0092B-C50C-407E-A947-70E740481C1C}">
                  <a14:useLocalDpi xmlns:a14="http://schemas.microsoft.com/office/drawing/2010/main" val="0"/>
                </a:ext>
              </a:extLst>
            </a:blip>
            <a:srcRect/>
            <a:stretch>
              <a:fillRect/>
            </a:stretch>
          </a:blipFill>
        </p:spPr>
        <p:txBody>
          <a:bodyPr>
            <a:normAutofit/>
          </a:bodyPr>
          <a:lstStyle/>
          <a:p>
            <a:pPr marL="0" indent="0">
              <a:buNone/>
            </a:pPr>
            <a:endParaRPr lang="en-US" sz="2400" dirty="0">
              <a:solidFill>
                <a:schemeClr val="accent4">
                  <a:lumMod val="75000"/>
                </a:schemeClr>
              </a:solidFill>
              <a:latin typeface="Aharoni" panose="02010803020104030203" pitchFamily="2" charset="-79"/>
              <a:cs typeface="Aharoni" panose="02010803020104030203" pitchFamily="2" charset="-79"/>
            </a:endParaRPr>
          </a:p>
          <a:p>
            <a:pPr marL="0" indent="0">
              <a:buNone/>
            </a:pPr>
            <a:endParaRPr lang="en-US" dirty="0">
              <a:solidFill>
                <a:schemeClr val="accent4">
                  <a:lumMod val="75000"/>
                </a:schemeClr>
              </a:solidFill>
              <a:latin typeface="Aharoni" panose="02010803020104030203" pitchFamily="2" charset="-79"/>
              <a:cs typeface="Aharoni" panose="02010803020104030203" pitchFamily="2" charset="-79"/>
            </a:endParaRPr>
          </a:p>
          <a:p>
            <a:pPr marL="0" indent="0" algn="ctr">
              <a:buNone/>
            </a:pPr>
            <a:r>
              <a:rPr lang="en-US" sz="2400" dirty="0">
                <a:solidFill>
                  <a:schemeClr val="accent4">
                    <a:lumMod val="75000"/>
                  </a:schemeClr>
                </a:solidFill>
                <a:latin typeface="Aharoni" panose="02010803020104030203" pitchFamily="2" charset="-79"/>
                <a:cs typeface="Aharoni" panose="02010803020104030203" pitchFamily="2" charset="-79"/>
              </a:rPr>
              <a:t>MARGINAL UTILITY</a:t>
            </a:r>
          </a:p>
          <a:p>
            <a:pPr marL="0" indent="0" algn="just">
              <a:buNone/>
            </a:pPr>
            <a:r>
              <a:rPr lang="en-US" sz="2400" dirty="0">
                <a:solidFill>
                  <a:schemeClr val="accent4">
                    <a:lumMod val="75000"/>
                  </a:schemeClr>
                </a:solidFill>
                <a:latin typeface="Aharoni" panose="02010803020104030203" pitchFamily="2" charset="-79"/>
                <a:cs typeface="Aharoni" panose="02010803020104030203" pitchFamily="2" charset="-79"/>
              </a:rPr>
              <a:t>The change in total utility derived from a one-unit change in consumption of a good.</a:t>
            </a:r>
            <a:endParaRPr lang="es-ES" sz="2400" dirty="0">
              <a:solidFill>
                <a:schemeClr val="accent4">
                  <a:lumMod val="75000"/>
                </a:schemeClr>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27712795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4">
                                            <p:bg/>
                                          </p:spTgt>
                                        </p:tgtEl>
                                        <p:attrNameLst>
                                          <p:attrName>style.visibility</p:attrName>
                                        </p:attrNameLst>
                                      </p:cBhvr>
                                      <p:to>
                                        <p:strVal val="visible"/>
                                      </p:to>
                                    </p:set>
                                    <p:animEffect transition="in" filter="fade">
                                      <p:cBhvr>
                                        <p:cTn id="14" dur="2000"/>
                                        <p:tgtEl>
                                          <p:spTgt spid="4">
                                            <p:bg/>
                                          </p:spTgt>
                                        </p:tgtEl>
                                      </p:cBhvr>
                                    </p:animEffect>
                                    <p:anim calcmode="lin" valueType="num">
                                      <p:cBhvr>
                                        <p:cTn id="15" dur="2000" fill="hold"/>
                                        <p:tgtEl>
                                          <p:spTgt spid="4">
                                            <p:bg/>
                                          </p:spTgt>
                                        </p:tgtEl>
                                        <p:attrNameLst>
                                          <p:attrName>ppt_w</p:attrName>
                                        </p:attrNameLst>
                                      </p:cBhvr>
                                      <p:tavLst>
                                        <p:tav tm="0" fmla="#ppt_w*sin(2.5*pi*$)">
                                          <p:val>
                                            <p:fltVal val="0"/>
                                          </p:val>
                                        </p:tav>
                                        <p:tav tm="100000">
                                          <p:val>
                                            <p:fltVal val="1"/>
                                          </p:val>
                                        </p:tav>
                                      </p:tavLst>
                                    </p:anim>
                                    <p:anim calcmode="lin" valueType="num">
                                      <p:cBhvr>
                                        <p:cTn id="16" dur="2000" fill="hold"/>
                                        <p:tgtEl>
                                          <p:spTgt spid="4">
                                            <p:bg/>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2000"/>
                                        <p:tgtEl>
                                          <p:spTgt spid="4">
                                            <p:txEl>
                                              <p:pRg st="2" end="2"/>
                                            </p:txEl>
                                          </p:spTgt>
                                        </p:tgtEl>
                                      </p:cBhvr>
                                    </p:animEffect>
                                    <p:anim calcmode="lin" valueType="num">
                                      <p:cBhvr>
                                        <p:cTn id="22" dur="2000" fill="hold"/>
                                        <p:tgtEl>
                                          <p:spTgt spid="4">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4">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5">
                                            <p:bg/>
                                          </p:spTgt>
                                        </p:tgtEl>
                                        <p:attrNameLst>
                                          <p:attrName>style.visibility</p:attrName>
                                        </p:attrNameLst>
                                      </p:cBhvr>
                                      <p:to>
                                        <p:strVal val="visible"/>
                                      </p:to>
                                    </p:set>
                                    <p:animEffect transition="in" filter="fade">
                                      <p:cBhvr>
                                        <p:cTn id="28" dur="2000"/>
                                        <p:tgtEl>
                                          <p:spTgt spid="5">
                                            <p:bg/>
                                          </p:spTgt>
                                        </p:tgtEl>
                                      </p:cBhvr>
                                    </p:animEffect>
                                    <p:anim calcmode="lin" valueType="num">
                                      <p:cBhvr>
                                        <p:cTn id="29" dur="2000" fill="hold"/>
                                        <p:tgtEl>
                                          <p:spTgt spid="5">
                                            <p:bg/>
                                          </p:spTgt>
                                        </p:tgtEl>
                                        <p:attrNameLst>
                                          <p:attrName>ppt_w</p:attrName>
                                        </p:attrNameLst>
                                      </p:cBhvr>
                                      <p:tavLst>
                                        <p:tav tm="0" fmla="#ppt_w*sin(2.5*pi*$)">
                                          <p:val>
                                            <p:fltVal val="0"/>
                                          </p:val>
                                        </p:tav>
                                        <p:tav tm="100000">
                                          <p:val>
                                            <p:fltVal val="1"/>
                                          </p:val>
                                        </p:tav>
                                      </p:tavLst>
                                    </p:anim>
                                    <p:anim calcmode="lin" valueType="num">
                                      <p:cBhvr>
                                        <p:cTn id="30" dur="2000" fill="hold"/>
                                        <p:tgtEl>
                                          <p:spTgt spid="5">
                                            <p:bg/>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grpId="0" nodeType="click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2000"/>
                                        <p:tgtEl>
                                          <p:spTgt spid="5">
                                            <p:txEl>
                                              <p:pRg st="2" end="2"/>
                                            </p:txEl>
                                          </p:spTgt>
                                        </p:tgtEl>
                                      </p:cBhvr>
                                    </p:animEffect>
                                    <p:anim calcmode="lin" valueType="num">
                                      <p:cBhvr>
                                        <p:cTn id="36" dur="2000" fill="hold"/>
                                        <p:tgtEl>
                                          <p:spTgt spid="5">
                                            <p:txEl>
                                              <p:pRg st="2" end="2"/>
                                            </p:txEl>
                                          </p:spTgt>
                                        </p:tgtEl>
                                        <p:attrNameLst>
                                          <p:attrName>ppt_w</p:attrName>
                                        </p:attrNameLst>
                                      </p:cBhvr>
                                      <p:tavLst>
                                        <p:tav tm="0" fmla="#ppt_w*sin(2.5*pi*$)">
                                          <p:val>
                                            <p:fltVal val="0"/>
                                          </p:val>
                                        </p:tav>
                                        <p:tav tm="100000">
                                          <p:val>
                                            <p:fltVal val="1"/>
                                          </p:val>
                                        </p:tav>
                                      </p:tavLst>
                                    </p:anim>
                                    <p:anim calcmode="lin" valueType="num">
                                      <p:cBhvr>
                                        <p:cTn id="37" dur="2000" fill="hold"/>
                                        <p:tgtEl>
                                          <p:spTgt spid="5">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grpId="0" nodeType="clickEffect">
                                  <p:stCondLst>
                                    <p:cond delay="0"/>
                                  </p:stCondLst>
                                  <p:childTnLst>
                                    <p:set>
                                      <p:cBhvr>
                                        <p:cTn id="41" dur="1" fill="hold">
                                          <p:stCondLst>
                                            <p:cond delay="0"/>
                                          </p:stCondLst>
                                        </p:cTn>
                                        <p:tgtEl>
                                          <p:spTgt spid="5">
                                            <p:txEl>
                                              <p:pRg st="3" end="3"/>
                                            </p:txEl>
                                          </p:spTgt>
                                        </p:tgtEl>
                                        <p:attrNameLst>
                                          <p:attrName>style.visibility</p:attrName>
                                        </p:attrNameLst>
                                      </p:cBhvr>
                                      <p:to>
                                        <p:strVal val="visible"/>
                                      </p:to>
                                    </p:set>
                                    <p:animEffect transition="in" filter="fade">
                                      <p:cBhvr>
                                        <p:cTn id="42" dur="2000"/>
                                        <p:tgtEl>
                                          <p:spTgt spid="5">
                                            <p:txEl>
                                              <p:pRg st="3" end="3"/>
                                            </p:txEl>
                                          </p:spTgt>
                                        </p:tgtEl>
                                      </p:cBhvr>
                                    </p:animEffect>
                                    <p:anim calcmode="lin" valueType="num">
                                      <p:cBhvr>
                                        <p:cTn id="43" dur="2000" fill="hold"/>
                                        <p:tgtEl>
                                          <p:spTgt spid="5">
                                            <p:txEl>
                                              <p:pRg st="3" end="3"/>
                                            </p:txEl>
                                          </p:spTgt>
                                        </p:tgtEl>
                                        <p:attrNameLst>
                                          <p:attrName>ppt_w</p:attrName>
                                        </p:attrNameLst>
                                      </p:cBhvr>
                                      <p:tavLst>
                                        <p:tav tm="0" fmla="#ppt_w*sin(2.5*pi*$)">
                                          <p:val>
                                            <p:fltVal val="0"/>
                                          </p:val>
                                        </p:tav>
                                        <p:tav tm="100000">
                                          <p:val>
                                            <p:fltVal val="1"/>
                                          </p:val>
                                        </p:tav>
                                      </p:tavLst>
                                    </p:anim>
                                    <p:anim calcmode="lin" valueType="num">
                                      <p:cBhvr>
                                        <p:cTn id="44" dur="2000" fill="hold"/>
                                        <p:tgtEl>
                                          <p:spTgt spid="5">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animBg="1"/>
      <p:bldP spid="5"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algn="ctr" rtl="0"/>
            <a:r>
              <a:rPr lang="es-ES" dirty="0" smtClean="0"/>
              <a:t>Cardinal </a:t>
            </a:r>
            <a:r>
              <a:rPr lang="es-ES" dirty="0" err="1" smtClean="0"/>
              <a:t>utilitY</a:t>
            </a:r>
            <a:endParaRPr lang="es-ES" dirty="0"/>
          </a:p>
        </p:txBody>
      </p:sp>
      <p:sp>
        <p:nvSpPr>
          <p:cNvPr id="3" name="Marcador de posición de texto 2"/>
          <p:cNvSpPr>
            <a:spLocks noGrp="1"/>
          </p:cNvSpPr>
          <p:nvPr>
            <p:ph type="body" idx="1"/>
          </p:nvPr>
        </p:nvSpPr>
        <p:spPr>
          <a:xfrm>
            <a:off x="906637" y="1703589"/>
            <a:ext cx="9439947" cy="1943224"/>
          </a:xfrm>
        </p:spPr>
        <p:txBody>
          <a:bodyPr rtlCol="0"/>
          <a:lstStyle/>
          <a:p>
            <a:r>
              <a:rPr lang="en-US" dirty="0"/>
              <a:t>The </a:t>
            </a:r>
            <a:r>
              <a:rPr lang="en-US" b="1" dirty="0"/>
              <a:t>Cardinal Utility </a:t>
            </a:r>
            <a:r>
              <a:rPr lang="en-US" dirty="0"/>
              <a:t>approach is propounded by neo-classical economists, who believe that utility is measurable, and the customer can express his satisfaction in cardinal or quantitative numbers, such as 1,2,3, and so on.</a:t>
            </a:r>
            <a:endParaRPr lang="es-ES" dirty="0"/>
          </a:p>
        </p:txBody>
      </p:sp>
      <p:pic>
        <p:nvPicPr>
          <p:cNvPr id="16" name="Imagen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0914" y="3646813"/>
            <a:ext cx="4397274" cy="2952328"/>
          </a:xfrm>
          <a:prstGeom prst="rect">
            <a:avLst/>
          </a:prstGeom>
        </p:spPr>
      </p:pic>
      <p:pic>
        <p:nvPicPr>
          <p:cNvPr id="17" name="Imagen 16"/>
          <p:cNvPicPr>
            <a:picLocks noChangeAspect="1"/>
          </p:cNvPicPr>
          <p:nvPr/>
        </p:nvPicPr>
        <p:blipFill rotWithShape="1">
          <a:blip r:embed="rId4" cstate="print">
            <a:extLst>
              <a:ext uri="{28A0092B-C50C-407E-A947-70E740481C1C}">
                <a14:useLocalDpi xmlns:a14="http://schemas.microsoft.com/office/drawing/2010/main" val="0"/>
              </a:ext>
            </a:extLst>
          </a:blip>
          <a:srcRect l="79733"/>
          <a:stretch/>
        </p:blipFill>
        <p:spPr>
          <a:xfrm>
            <a:off x="10272464" y="1412776"/>
            <a:ext cx="1512168" cy="5445224"/>
          </a:xfrm>
          <a:prstGeom prst="rect">
            <a:avLst/>
          </a:prstGeom>
        </p:spPr>
      </p:pic>
    </p:spTree>
    <p:extLst>
      <p:ext uri="{BB962C8B-B14F-4D97-AF65-F5344CB8AC3E}">
        <p14:creationId xmlns:p14="http://schemas.microsoft.com/office/powerpoint/2010/main" val="7320576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ormAutofit/>
          </a:bodyPr>
          <a:lstStyle/>
          <a:p>
            <a:pPr algn="ctr" rtl="0"/>
            <a:r>
              <a:rPr lang="es-ES" dirty="0" err="1" smtClean="0"/>
              <a:t>Contructing</a:t>
            </a:r>
            <a:r>
              <a:rPr lang="es-ES" dirty="0" smtClean="0"/>
              <a:t> </a:t>
            </a:r>
            <a:r>
              <a:rPr lang="es-ES" dirty="0" err="1" smtClean="0"/>
              <a:t>aN</a:t>
            </a:r>
            <a:r>
              <a:rPr lang="es-ES" dirty="0" smtClean="0"/>
              <a:t> </a:t>
            </a:r>
            <a:r>
              <a:rPr lang="es-ES" dirty="0" err="1" smtClean="0"/>
              <a:t>utility</a:t>
            </a:r>
            <a:r>
              <a:rPr lang="es-ES" dirty="0" smtClean="0"/>
              <a:t> </a:t>
            </a:r>
            <a:r>
              <a:rPr lang="es-ES" dirty="0" err="1" smtClean="0"/>
              <a:t>fuNction</a:t>
            </a:r>
            <a:endParaRPr lang="es-ES" dirty="0"/>
          </a:p>
        </p:txBody>
      </p:sp>
      <p:sp>
        <p:nvSpPr>
          <p:cNvPr id="3" name="CuadroTexto 2"/>
          <p:cNvSpPr txBox="1"/>
          <p:nvPr/>
        </p:nvSpPr>
        <p:spPr>
          <a:xfrm>
            <a:off x="902016" y="2060849"/>
            <a:ext cx="10657184" cy="480131"/>
          </a:xfrm>
          <a:prstGeom prst="rect">
            <a:avLst/>
          </a:prstGeom>
          <a:noFill/>
        </p:spPr>
        <p:txBody>
          <a:bodyPr wrap="square" rtlCol="0">
            <a:spAutoFit/>
          </a:bodyPr>
          <a:lstStyle/>
          <a:p>
            <a:pPr>
              <a:lnSpc>
                <a:spcPct val="90000"/>
              </a:lnSpc>
            </a:pPr>
            <a:endParaRPr lang="es-MX" sz="2800" dirty="0"/>
          </a:p>
        </p:txBody>
      </p:sp>
      <mc:AlternateContent xmlns:mc="http://schemas.openxmlformats.org/markup-compatibility/2006" xmlns:a14="http://schemas.microsoft.com/office/drawing/2010/main">
        <mc:Choice Requires="a14">
          <p:sp>
            <p:nvSpPr>
              <p:cNvPr id="4" name="CuadroTexto 3"/>
              <p:cNvSpPr txBox="1"/>
              <p:nvPr/>
            </p:nvSpPr>
            <p:spPr>
              <a:xfrm>
                <a:off x="1055440" y="1844825"/>
                <a:ext cx="10009112" cy="2613985"/>
              </a:xfrm>
              <a:prstGeom prst="rect">
                <a:avLst/>
              </a:prstGeom>
              <a:noFill/>
            </p:spPr>
            <p:txBody>
              <a:bodyPr wrap="square" rtlCol="0">
                <a:spAutoFit/>
              </a:bodyPr>
              <a:lstStyle/>
              <a:p>
                <a:pPr>
                  <a:lnSpc>
                    <a:spcPct val="90000"/>
                  </a:lnSpc>
                </a:pPr>
                <a:r>
                  <a:rPr lang="en-US" sz="2800" dirty="0"/>
                  <a:t>A cereal manufacturer has the following marginal utility function due to its sales: </a:t>
                </a:r>
              </a:p>
              <a:p>
                <a:pPr algn="ctr">
                  <a:lnSpc>
                    <a:spcPct val="90000"/>
                  </a:lnSpc>
                </a:pPr>
                <a:r>
                  <a:rPr lang="en-US" sz="2800" dirty="0"/>
                  <a:t>U´(X)= 250-5X</a:t>
                </a:r>
              </a:p>
              <a:p>
                <a:pPr marL="514350" indent="-514350">
                  <a:lnSpc>
                    <a:spcPct val="90000"/>
                  </a:lnSpc>
                  <a:buAutoNum type="alphaLcParenR"/>
                </a:pPr>
                <a:r>
                  <a:rPr lang="en-US" sz="2800" dirty="0"/>
                  <a:t>determine the utility function of the company</a:t>
                </a:r>
              </a:p>
              <a:p>
                <a:pPr algn="ctr">
                  <a:lnSpc>
                    <a:spcPct val="90000"/>
                  </a:lnSpc>
                </a:pPr>
                <a:endParaRPr lang="es-MX" sz="2800" dirty="0"/>
              </a:p>
              <a:p>
                <a:pPr algn="ctr">
                  <a:lnSpc>
                    <a:spcPct val="90000"/>
                  </a:lnSpc>
                </a:pPr>
                <a:r>
                  <a:rPr lang="es-MX" sz="2800" dirty="0"/>
                  <a:t>U</a:t>
                </a:r>
                <a:r>
                  <a:rPr lang="es-MX" sz="1100" dirty="0"/>
                  <a:t>T</a:t>
                </a:r>
                <a:r>
                  <a:rPr lang="es-MX" sz="2800" dirty="0"/>
                  <a:t>(X)=250X-</a:t>
                </a:r>
                <a14:m>
                  <m:oMath xmlns:m="http://schemas.openxmlformats.org/officeDocument/2006/math">
                    <m:f>
                      <m:fPr>
                        <m:ctrlPr>
                          <a:rPr lang="es-MX" sz="2800" i="1">
                            <a:latin typeface="Cambria Math" panose="02040503050406030204" pitchFamily="18" charset="0"/>
                          </a:rPr>
                        </m:ctrlPr>
                      </m:fPr>
                      <m:num>
                        <m:r>
                          <a:rPr lang="es-MX" sz="2800" i="1">
                            <a:latin typeface="Cambria Math" panose="02040503050406030204" pitchFamily="18" charset="0"/>
                          </a:rPr>
                          <m:t>5</m:t>
                        </m:r>
                      </m:num>
                      <m:den>
                        <m:r>
                          <a:rPr lang="es-MX" sz="2800" i="1">
                            <a:latin typeface="Cambria Math" panose="02040503050406030204" pitchFamily="18" charset="0"/>
                          </a:rPr>
                          <m:t>2</m:t>
                        </m:r>
                      </m:den>
                    </m:f>
                    <m:sSup>
                      <m:sSupPr>
                        <m:ctrlPr>
                          <a:rPr lang="es-MX" sz="2800" i="1">
                            <a:latin typeface="Cambria Math" panose="02040503050406030204" pitchFamily="18" charset="0"/>
                          </a:rPr>
                        </m:ctrlPr>
                      </m:sSupPr>
                      <m:e>
                        <m:r>
                          <a:rPr lang="es-MX" sz="2800" i="1">
                            <a:latin typeface="Cambria Math" panose="02040503050406030204" pitchFamily="18" charset="0"/>
                          </a:rPr>
                          <m:t>𝑋</m:t>
                        </m:r>
                      </m:e>
                      <m:sup>
                        <m:r>
                          <a:rPr lang="es-MX" sz="2800" i="1">
                            <a:latin typeface="Cambria Math" panose="02040503050406030204" pitchFamily="18" charset="0"/>
                          </a:rPr>
                          <m:t>2</m:t>
                        </m:r>
                      </m:sup>
                    </m:sSup>
                  </m:oMath>
                </a14:m>
                <a:endParaRPr lang="es-MX" sz="2800" dirty="0"/>
              </a:p>
            </p:txBody>
          </p:sp>
        </mc:Choice>
        <mc:Fallback xmlns="">
          <p:sp>
            <p:nvSpPr>
              <p:cNvPr id="4" name="CuadroTexto 3"/>
              <p:cNvSpPr txBox="1">
                <a:spLocks noRot="1" noChangeAspect="1" noMove="1" noResize="1" noEditPoints="1" noAdjustHandles="1" noChangeArrowheads="1" noChangeShapeType="1" noTextEdit="1"/>
              </p:cNvSpPr>
              <p:nvPr/>
            </p:nvSpPr>
            <p:spPr>
              <a:xfrm>
                <a:off x="1055440" y="1844825"/>
                <a:ext cx="10009112" cy="2613985"/>
              </a:xfrm>
              <a:prstGeom prst="rect">
                <a:avLst/>
              </a:prstGeom>
              <a:blipFill>
                <a:blip r:embed="rId3"/>
                <a:stretch>
                  <a:fillRect l="-1218" t="-4206" b="-1636"/>
                </a:stretch>
              </a:blipFill>
            </p:spPr>
            <p:txBody>
              <a:bodyPr/>
              <a:lstStyle/>
              <a:p>
                <a:r>
                  <a:rPr lang="es-ES">
                    <a:noFill/>
                  </a:rPr>
                  <a:t> </a:t>
                </a:r>
              </a:p>
            </p:txBody>
          </p:sp>
        </mc:Fallback>
      </mc:AlternateContent>
    </p:spTree>
    <p:extLst>
      <p:ext uri="{BB962C8B-B14F-4D97-AF65-F5344CB8AC3E}">
        <p14:creationId xmlns:p14="http://schemas.microsoft.com/office/powerpoint/2010/main" val="9709019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703512" y="404665"/>
            <a:ext cx="8064896" cy="480131"/>
          </a:xfrm>
          <a:prstGeom prst="rect">
            <a:avLst/>
          </a:prstGeom>
          <a:noFill/>
        </p:spPr>
        <p:txBody>
          <a:bodyPr wrap="square" rtlCol="0">
            <a:spAutoFit/>
          </a:bodyPr>
          <a:lstStyle/>
          <a:p>
            <a:pPr algn="ctr">
              <a:lnSpc>
                <a:spcPct val="90000"/>
              </a:lnSpc>
            </a:pPr>
            <a:r>
              <a:rPr lang="es-MX" sz="2800" dirty="0"/>
              <a:t>SOME EXAMPLES </a:t>
            </a:r>
            <a:r>
              <a:rPr lang="es-MX" sz="2800" dirty="0" smtClean="0"/>
              <a:t>OF UTILITY </a:t>
            </a:r>
            <a:r>
              <a:rPr lang="es-MX" sz="2800" dirty="0"/>
              <a:t>FUCTIONS</a:t>
            </a:r>
          </a:p>
        </p:txBody>
      </p:sp>
      <p:sp>
        <p:nvSpPr>
          <p:cNvPr id="8" name="Rectangle 3"/>
          <p:cNvSpPr>
            <a:spLocks noChangeArrowheads="1"/>
          </p:cNvSpPr>
          <p:nvPr/>
        </p:nvSpPr>
        <p:spPr bwMode="auto">
          <a:xfrm>
            <a:off x="5735960" y="1682026"/>
            <a:ext cx="8640960"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914400"/>
            <a:r>
              <a:rPr lang="es-MX" dirty="0" err="1">
                <a:latin typeface="+mn-lt"/>
              </a:rPr>
              <a:t>Given</a:t>
            </a:r>
            <a:r>
              <a:rPr lang="es-MX" dirty="0">
                <a:latin typeface="+mn-lt"/>
              </a:rPr>
              <a:t> </a:t>
            </a:r>
            <a:r>
              <a:rPr lang="es-MX" dirty="0" err="1">
                <a:latin typeface="+mn-lt"/>
              </a:rPr>
              <a:t>two</a:t>
            </a:r>
            <a:r>
              <a:rPr lang="es-MX" dirty="0">
                <a:latin typeface="+mn-lt"/>
              </a:rPr>
              <a:t> </a:t>
            </a:r>
            <a:r>
              <a:rPr lang="es-MX" dirty="0" err="1">
                <a:latin typeface="+mn-lt"/>
              </a:rPr>
              <a:t>goods</a:t>
            </a:r>
            <a:r>
              <a:rPr lang="es-MX" dirty="0">
                <a:latin typeface="+mn-lt"/>
              </a:rPr>
              <a:t> x1x1 and x2x2, </a:t>
            </a:r>
            <a:r>
              <a:rPr lang="es-MX" dirty="0" err="1">
                <a:latin typeface="+mn-lt"/>
              </a:rPr>
              <a:t>we</a:t>
            </a:r>
            <a:r>
              <a:rPr lang="es-MX" dirty="0">
                <a:latin typeface="+mn-lt"/>
              </a:rPr>
              <a:t> </a:t>
            </a:r>
            <a:r>
              <a:rPr lang="es-MX" dirty="0" err="1">
                <a:latin typeface="+mn-lt"/>
              </a:rPr>
              <a:t>have</a:t>
            </a:r>
            <a:r>
              <a:rPr lang="es-MX" dirty="0">
                <a:latin typeface="+mn-lt"/>
              </a:rPr>
              <a:t>:</a:t>
            </a:r>
          </a:p>
          <a:p>
            <a:pPr defTabSz="914400"/>
            <a:r>
              <a:rPr lang="es-MX" dirty="0">
                <a:latin typeface="+mn-lt"/>
              </a:rPr>
              <a:t>u(x1,x2)=</a:t>
            </a:r>
            <a:r>
              <a:rPr lang="es-MX" dirty="0" err="1">
                <a:latin typeface="+mn-lt"/>
              </a:rPr>
              <a:t>Ax</a:t>
            </a:r>
            <a:r>
              <a:rPr lang="es-MX" dirty="0">
                <a:latin typeface="+mn-lt"/>
              </a:rPr>
              <a:t>α1xβ2.u(x1,x2)=Ax1αx2β.</a:t>
            </a:r>
          </a:p>
          <a:p>
            <a:pPr defTabSz="914400"/>
            <a:endParaRPr lang="es-MX" dirty="0">
              <a:latin typeface="+mn-lt"/>
            </a:endParaRPr>
          </a:p>
          <a:p>
            <a:pPr defTabSz="914400"/>
            <a:r>
              <a:rPr lang="es-MX" dirty="0" err="1">
                <a:latin typeface="+mn-lt"/>
              </a:rPr>
              <a:t>Taking</a:t>
            </a:r>
            <a:r>
              <a:rPr lang="es-MX" dirty="0">
                <a:latin typeface="+mn-lt"/>
              </a:rPr>
              <a:t> </a:t>
            </a:r>
            <a:r>
              <a:rPr lang="es-MX" dirty="0" err="1">
                <a:latin typeface="+mn-lt"/>
              </a:rPr>
              <a:t>the</a:t>
            </a:r>
            <a:r>
              <a:rPr lang="es-MX" dirty="0">
                <a:latin typeface="+mn-lt"/>
              </a:rPr>
              <a:t> log of </a:t>
            </a:r>
            <a:r>
              <a:rPr lang="es-MX" dirty="0" err="1">
                <a:latin typeface="+mn-lt"/>
              </a:rPr>
              <a:t>both</a:t>
            </a:r>
            <a:r>
              <a:rPr lang="es-MX" dirty="0">
                <a:latin typeface="+mn-lt"/>
              </a:rPr>
              <a:t> </a:t>
            </a:r>
            <a:r>
              <a:rPr lang="es-MX" dirty="0" err="1">
                <a:latin typeface="+mn-lt"/>
              </a:rPr>
              <a:t>sides</a:t>
            </a:r>
            <a:r>
              <a:rPr lang="es-MX" dirty="0">
                <a:latin typeface="+mn-lt"/>
              </a:rPr>
              <a:t>:</a:t>
            </a:r>
          </a:p>
          <a:p>
            <a:pPr defTabSz="914400"/>
            <a:r>
              <a:rPr lang="es-MX" dirty="0" err="1">
                <a:latin typeface="+mn-lt"/>
              </a:rPr>
              <a:t>lnu</a:t>
            </a:r>
            <a:r>
              <a:rPr lang="es-MX" dirty="0">
                <a:latin typeface="+mn-lt"/>
              </a:rPr>
              <a:t>=</a:t>
            </a:r>
            <a:r>
              <a:rPr lang="es-MX" dirty="0" err="1">
                <a:latin typeface="+mn-lt"/>
              </a:rPr>
              <a:t>lnA</a:t>
            </a:r>
            <a:r>
              <a:rPr lang="es-MX" dirty="0">
                <a:latin typeface="+mn-lt"/>
              </a:rPr>
              <a:t>+αlnx1+βlnx2</a:t>
            </a:r>
          </a:p>
          <a:p>
            <a:pPr defTabSz="914400"/>
            <a:r>
              <a:rPr lang="es-MX" dirty="0"/>
              <a:t/>
            </a:r>
            <a:br>
              <a:rPr lang="es-MX" dirty="0"/>
            </a:br>
            <a:endParaRPr lang="es-MX" dirty="0"/>
          </a:p>
        </p:txBody>
      </p:sp>
      <p:sp>
        <p:nvSpPr>
          <p:cNvPr id="9" name="Rectangle 4"/>
          <p:cNvSpPr>
            <a:spLocks noChangeArrowheads="1"/>
          </p:cNvSpPr>
          <p:nvPr/>
        </p:nvSpPr>
        <p:spPr bwMode="auto">
          <a:xfrm>
            <a:off x="1127448" y="4293097"/>
            <a:ext cx="10225136"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914400"/>
            <a:r>
              <a:rPr lang="es-MX" dirty="0" err="1">
                <a:latin typeface="+mn-lt"/>
              </a:rPr>
              <a:t>Perfect</a:t>
            </a:r>
            <a:r>
              <a:rPr lang="es-MX" dirty="0">
                <a:latin typeface="+mn-lt"/>
              </a:rPr>
              <a:t> </a:t>
            </a:r>
            <a:r>
              <a:rPr lang="es-MX" dirty="0" err="1">
                <a:latin typeface="+mn-lt"/>
              </a:rPr>
              <a:t>substitutes</a:t>
            </a:r>
            <a:r>
              <a:rPr lang="es-MX" dirty="0">
                <a:latin typeface="+mn-lt"/>
              </a:rPr>
              <a:t> are a linear </a:t>
            </a:r>
            <a:r>
              <a:rPr lang="es-MX" dirty="0" err="1">
                <a:latin typeface="+mn-lt"/>
              </a:rPr>
              <a:t>function</a:t>
            </a:r>
            <a:r>
              <a:rPr lang="es-MX" dirty="0">
                <a:latin typeface="+mn-lt"/>
              </a:rPr>
              <a:t>:</a:t>
            </a:r>
          </a:p>
          <a:p>
            <a:pPr defTabSz="914400"/>
            <a:r>
              <a:rPr lang="es-MX" dirty="0">
                <a:latin typeface="+mn-lt"/>
              </a:rPr>
              <a:t>u(x1,x2)=Ax1+Bx2.u(x1,x2)=Ax1+Bx2.</a:t>
            </a:r>
          </a:p>
          <a:p>
            <a:pPr defTabSz="914400"/>
            <a:r>
              <a:rPr lang="es-MX" dirty="0">
                <a:latin typeface="+mn-lt"/>
              </a:rPr>
              <a:t>Marginal </a:t>
            </a:r>
            <a:r>
              <a:rPr lang="es-MX" dirty="0" err="1">
                <a:latin typeface="+mn-lt"/>
              </a:rPr>
              <a:t>utility</a:t>
            </a:r>
            <a:r>
              <a:rPr lang="es-MX" dirty="0">
                <a:latin typeface="+mn-lt"/>
              </a:rPr>
              <a:t> </a:t>
            </a:r>
            <a:r>
              <a:rPr lang="es-MX" dirty="0" err="1">
                <a:latin typeface="+mn-lt"/>
              </a:rPr>
              <a:t>is</a:t>
            </a:r>
            <a:r>
              <a:rPr lang="es-MX" dirty="0">
                <a:latin typeface="+mn-lt"/>
              </a:rPr>
              <a:t> </a:t>
            </a:r>
            <a:r>
              <a:rPr lang="es-MX" dirty="0" err="1">
                <a:latin typeface="+mn-lt"/>
              </a:rPr>
              <a:t>constant</a:t>
            </a:r>
            <a:r>
              <a:rPr lang="es-MX" dirty="0">
                <a:latin typeface="+mn-lt"/>
              </a:rPr>
              <a:t>, </a:t>
            </a:r>
            <a:r>
              <a:rPr lang="es-MX" dirty="0" err="1">
                <a:latin typeface="+mn-lt"/>
              </a:rPr>
              <a:t>since</a:t>
            </a:r>
            <a:r>
              <a:rPr lang="es-MX" dirty="0">
                <a:latin typeface="+mn-lt"/>
              </a:rPr>
              <a:t> ∂u∂x1=A∂u∂x1=A, and so MRS=ABMRS=AB. So </a:t>
            </a:r>
            <a:r>
              <a:rPr lang="es-MX" dirty="0" err="1">
                <a:latin typeface="+mn-lt"/>
              </a:rPr>
              <a:t>the</a:t>
            </a:r>
            <a:r>
              <a:rPr lang="es-MX" dirty="0">
                <a:latin typeface="+mn-lt"/>
              </a:rPr>
              <a:t> </a:t>
            </a:r>
            <a:r>
              <a:rPr lang="es-MX" dirty="0" err="1">
                <a:latin typeface="+mn-lt"/>
              </a:rPr>
              <a:t>consumer’s</a:t>
            </a:r>
            <a:r>
              <a:rPr lang="es-MX" dirty="0">
                <a:latin typeface="+mn-lt"/>
              </a:rPr>
              <a:t> </a:t>
            </a:r>
            <a:r>
              <a:rPr lang="es-MX" dirty="0" err="1">
                <a:latin typeface="+mn-lt"/>
              </a:rPr>
              <a:t>preference</a:t>
            </a:r>
            <a:r>
              <a:rPr lang="es-MX" dirty="0">
                <a:latin typeface="+mn-lt"/>
              </a:rPr>
              <a:t> </a:t>
            </a:r>
            <a:r>
              <a:rPr lang="es-MX" dirty="0" err="1">
                <a:latin typeface="+mn-lt"/>
              </a:rPr>
              <a:t>between</a:t>
            </a:r>
            <a:r>
              <a:rPr lang="es-MX" dirty="0">
                <a:latin typeface="+mn-lt"/>
              </a:rPr>
              <a:t> </a:t>
            </a:r>
            <a:r>
              <a:rPr lang="es-MX" dirty="0" err="1">
                <a:latin typeface="+mn-lt"/>
              </a:rPr>
              <a:t>the</a:t>
            </a:r>
            <a:r>
              <a:rPr lang="es-MX" dirty="0">
                <a:latin typeface="+mn-lt"/>
              </a:rPr>
              <a:t> </a:t>
            </a:r>
            <a:r>
              <a:rPr lang="es-MX" dirty="0" err="1">
                <a:latin typeface="+mn-lt"/>
              </a:rPr>
              <a:t>two</a:t>
            </a:r>
            <a:r>
              <a:rPr lang="es-MX" dirty="0">
                <a:latin typeface="+mn-lt"/>
              </a:rPr>
              <a:t> </a:t>
            </a:r>
            <a:r>
              <a:rPr lang="es-MX" dirty="0" err="1">
                <a:latin typeface="+mn-lt"/>
              </a:rPr>
              <a:t>goods</a:t>
            </a:r>
            <a:r>
              <a:rPr lang="es-MX" dirty="0">
                <a:latin typeface="+mn-lt"/>
              </a:rPr>
              <a:t> </a:t>
            </a:r>
            <a:r>
              <a:rPr lang="es-MX" dirty="0" err="1">
                <a:latin typeface="+mn-lt"/>
              </a:rPr>
              <a:t>is</a:t>
            </a:r>
            <a:r>
              <a:rPr lang="es-MX" dirty="0">
                <a:latin typeface="+mn-lt"/>
              </a:rPr>
              <a:t> </a:t>
            </a:r>
            <a:r>
              <a:rPr lang="es-MX" dirty="0" err="1">
                <a:latin typeface="+mn-lt"/>
              </a:rPr>
              <a:t>indifferent</a:t>
            </a:r>
            <a:r>
              <a:rPr lang="es-MX" dirty="0">
                <a:latin typeface="+mn-lt"/>
              </a:rPr>
              <a:t> </a:t>
            </a:r>
            <a:r>
              <a:rPr lang="es-MX" dirty="0" err="1">
                <a:latin typeface="+mn-lt"/>
              </a:rPr>
              <a:t>to</a:t>
            </a:r>
            <a:r>
              <a:rPr lang="es-MX" dirty="0">
                <a:latin typeface="+mn-lt"/>
              </a:rPr>
              <a:t> </a:t>
            </a:r>
            <a:r>
              <a:rPr lang="es-MX" dirty="0" err="1">
                <a:latin typeface="+mn-lt"/>
              </a:rPr>
              <a:t>the</a:t>
            </a:r>
            <a:r>
              <a:rPr lang="es-MX" dirty="0">
                <a:latin typeface="+mn-lt"/>
              </a:rPr>
              <a:t> </a:t>
            </a:r>
            <a:r>
              <a:rPr lang="es-MX" dirty="0" err="1">
                <a:latin typeface="+mn-lt"/>
              </a:rPr>
              <a:t>amount</a:t>
            </a:r>
            <a:r>
              <a:rPr lang="es-MX" dirty="0">
                <a:latin typeface="+mn-lt"/>
              </a:rPr>
              <a:t> of </a:t>
            </a:r>
            <a:r>
              <a:rPr lang="es-MX" dirty="0" err="1">
                <a:latin typeface="+mn-lt"/>
              </a:rPr>
              <a:t>each</a:t>
            </a:r>
            <a:r>
              <a:rPr lang="es-MX" dirty="0">
                <a:latin typeface="+mn-lt"/>
              </a:rPr>
              <a:t> </a:t>
            </a:r>
            <a:r>
              <a:rPr lang="es-MX" dirty="0" err="1">
                <a:latin typeface="+mn-lt"/>
              </a:rPr>
              <a:t>good</a:t>
            </a:r>
            <a:r>
              <a:rPr lang="es-MX" sz="1000" dirty="0">
                <a:solidFill>
                  <a:srgbClr val="141111"/>
                </a:solidFill>
                <a:latin typeface="Biryani"/>
              </a:rPr>
              <a:t>.</a:t>
            </a:r>
            <a:endParaRPr lang="es-MX" dirty="0"/>
          </a:p>
        </p:txBody>
      </p:sp>
    </p:spTree>
    <p:extLst>
      <p:ext uri="{BB962C8B-B14F-4D97-AF65-F5344CB8AC3E}">
        <p14:creationId xmlns:p14="http://schemas.microsoft.com/office/powerpoint/2010/main" val="162351570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Marcador de contenido 3"/>
              <p:cNvGraphicFramePr>
                <a:graphicFrameLocks noGrp="1"/>
              </p:cNvGraphicFramePr>
              <p:nvPr>
                <p:ph sz="quarter" idx="13"/>
                <p:extLst/>
              </p:nvPr>
            </p:nvGraphicFramePr>
            <p:xfrm>
              <a:off x="685800" y="515156"/>
              <a:ext cx="10394950" cy="4860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5" name="Marcador de contenido 3"/>
              <p:cNvGraphicFramePr>
                <a:graphicFrameLocks noGrp="1"/>
              </p:cNvGraphicFramePr>
              <p:nvPr>
                <p:ph sz="quarter" idx="13"/>
                <p:extLst>
                  <p:ext uri="{D42A27DB-BD31-4B8C-83A1-F6EECF244321}">
                    <p14:modId xmlns:p14="http://schemas.microsoft.com/office/powerpoint/2010/main" val="2402299486"/>
                  </p:ext>
                </p:extLst>
              </p:nvPr>
            </p:nvGraphicFramePr>
            <p:xfrm>
              <a:off x="685800" y="515156"/>
              <a:ext cx="10394950" cy="48601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Tree>
    <p:extLst>
      <p:ext uri="{BB962C8B-B14F-4D97-AF65-F5344CB8AC3E}">
        <p14:creationId xmlns:p14="http://schemas.microsoft.com/office/powerpoint/2010/main" val="406417355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24192" y="2348880"/>
            <a:ext cx="3961368" cy="2442344"/>
          </a:xfrm>
        </p:spPr>
        <p:txBody>
          <a:bodyPr rtlCol="0"/>
          <a:lstStyle/>
          <a:p>
            <a:pPr rtl="0"/>
            <a:r>
              <a:rPr lang="es-ES" dirty="0" err="1" smtClean="0"/>
              <a:t>Example</a:t>
            </a:r>
            <a:r>
              <a:rPr lang="es-ES" dirty="0" smtClean="0"/>
              <a:t>: </a:t>
            </a:r>
            <a:r>
              <a:rPr lang="es-ES" dirty="0" err="1" smtClean="0"/>
              <a:t>indifference</a:t>
            </a:r>
            <a:r>
              <a:rPr lang="es-ES" dirty="0" smtClean="0"/>
              <a:t> curve </a:t>
            </a:r>
            <a:r>
              <a:rPr lang="es-ES" dirty="0" err="1" smtClean="0"/>
              <a:t>utility</a:t>
            </a:r>
            <a:r>
              <a:rPr lang="es-ES" dirty="0" smtClean="0"/>
              <a:t> </a:t>
            </a:r>
            <a:endParaRPr lang="es-ES" dirty="0"/>
          </a:p>
        </p:txBody>
      </p:sp>
      <p:pic>
        <p:nvPicPr>
          <p:cNvPr id="5" name="Marcador de contenido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72319" y="1122363"/>
            <a:ext cx="6076950" cy="4562475"/>
          </a:xfrm>
        </p:spPr>
      </p:pic>
    </p:spTree>
    <p:extLst>
      <p:ext uri="{BB962C8B-B14F-4D97-AF65-F5344CB8AC3E}">
        <p14:creationId xmlns:p14="http://schemas.microsoft.com/office/powerpoint/2010/main" val="3996864206"/>
      </p:ext>
    </p:extLst>
  </p:cSld>
  <p:clrMapOvr>
    <a:masterClrMapping/>
  </p:clrMapOvr>
  <p:transition spd="med">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rotWithShape="1">
          <a:blip r:embed="rId3" cstate="print">
            <a:extLst>
              <a:ext uri="{28A0092B-C50C-407E-A947-70E740481C1C}">
                <a14:useLocalDpi xmlns:a14="http://schemas.microsoft.com/office/drawing/2010/main" val="0"/>
              </a:ext>
            </a:extLst>
          </a:blip>
          <a:srcRect l="79733"/>
          <a:stretch/>
        </p:blipFill>
        <p:spPr>
          <a:xfrm>
            <a:off x="10434127" y="836712"/>
            <a:ext cx="1728192" cy="7173416"/>
          </a:xfrm>
          <a:prstGeom prst="rect">
            <a:avLst/>
          </a:prstGeom>
        </p:spPr>
      </p:pic>
      <p:sp>
        <p:nvSpPr>
          <p:cNvPr id="2" name="Título 1"/>
          <p:cNvSpPr>
            <a:spLocks noGrp="1"/>
          </p:cNvSpPr>
          <p:nvPr>
            <p:ph type="title"/>
          </p:nvPr>
        </p:nvSpPr>
        <p:spPr>
          <a:xfrm>
            <a:off x="7844001" y="129456"/>
            <a:ext cx="5180251" cy="707256"/>
          </a:xfrm>
        </p:spPr>
        <p:txBody>
          <a:bodyPr rtlCol="0"/>
          <a:lstStyle/>
          <a:p>
            <a:pPr rtl="0"/>
            <a:r>
              <a:rPr lang="es-ES" dirty="0" err="1" smtClean="0"/>
              <a:t>Perfect</a:t>
            </a:r>
            <a:r>
              <a:rPr lang="es-ES" dirty="0" smtClean="0"/>
              <a:t> </a:t>
            </a:r>
            <a:r>
              <a:rPr lang="es-ES" dirty="0" err="1" smtClean="0"/>
              <a:t>complements</a:t>
            </a:r>
            <a:endParaRPr lang="es-ES" dirty="0"/>
          </a:p>
        </p:txBody>
      </p:sp>
      <p:sp>
        <p:nvSpPr>
          <p:cNvPr id="10" name="CuadroTexto 9"/>
          <p:cNvSpPr txBox="1"/>
          <p:nvPr/>
        </p:nvSpPr>
        <p:spPr>
          <a:xfrm>
            <a:off x="479376" y="620689"/>
            <a:ext cx="6078178" cy="5909310"/>
          </a:xfrm>
          <a:prstGeom prst="rect">
            <a:avLst/>
          </a:prstGeom>
          <a:noFill/>
        </p:spPr>
        <p:txBody>
          <a:bodyPr wrap="square" rtlCol="0">
            <a:spAutoFit/>
          </a:bodyPr>
          <a:lstStyle/>
          <a:p>
            <a:pPr>
              <a:lnSpc>
                <a:spcPct val="90000"/>
              </a:lnSpc>
            </a:pPr>
            <a:r>
              <a:rPr lang="en-US" sz="2800" dirty="0"/>
              <a:t>Perfect complements are goods which only provide utility or happiness when they are consumed together. They are an extreme case of complementary goods, which are goods which complement other goods (fries and ketchup are an example of complements). Perfect complements are different from normal complementary goods in that they only provide utility if consumed together whereas you can consume complements individually. The best way to think of perfect complement is "has to be consumed together, otherwise, they provide you with no happiness".</a:t>
            </a:r>
            <a:endParaRPr lang="es-MX" sz="2800" dirty="0"/>
          </a:p>
        </p:txBody>
      </p:sp>
    </p:spTree>
    <p:extLst>
      <p:ext uri="{BB962C8B-B14F-4D97-AF65-F5344CB8AC3E}">
        <p14:creationId xmlns:p14="http://schemas.microsoft.com/office/powerpoint/2010/main" val="200864495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ormAutofit fontScale="90000"/>
          </a:bodyPr>
          <a:lstStyle/>
          <a:p>
            <a:r>
              <a:rPr lang="en-US" b="1" dirty="0"/>
              <a:t>Maximizing utility with perfect complements</a:t>
            </a:r>
            <a:endParaRPr lang="en-US" dirty="0"/>
          </a:p>
        </p:txBody>
      </p:sp>
      <p:sp>
        <p:nvSpPr>
          <p:cNvPr id="12" name="Marcador de posición de imagen 2" descr="Marcador de posición vacío para agregar una imagen. Haga clic en el marcador de posición y seleccione la imagen que desee agregar.&#10;"/>
          <p:cNvSpPr>
            <a:spLocks noGrp="1"/>
          </p:cNvSpPr>
          <p:nvPr>
            <p:ph type="body" sz="half" idx="2"/>
          </p:nvPr>
        </p:nvSpPr>
        <p:spPr>
          <a:xfrm>
            <a:off x="192089" y="188914"/>
            <a:ext cx="6983413" cy="5280025"/>
          </a:xfrm>
        </p:spPr>
        <p:txBody>
          <a:bodyPr/>
          <a:lstStyle/>
          <a:p>
            <a:r>
              <a:rPr lang="en-US" dirty="0"/>
              <a:t>Suppose that we are looking at our shoe example again so our utility function is U = min(L, R) where L = left shoe and R = right shoe. Recall, that our values for utility do not matter as long as they display the following characteristic:</a:t>
            </a:r>
          </a:p>
          <a:p>
            <a:r>
              <a:rPr lang="en-US" dirty="0"/>
              <a:t>More is better, so having 2 left shoes and 2 right shoes is better than having 1 left shoe and 1 right shoe, which we can see is true since:</a:t>
            </a:r>
          </a:p>
          <a:p>
            <a:r>
              <a:rPr lang="en-US" dirty="0"/>
              <a:t>min(2,2) = 2 - which is the utility from having 2 left and right shoes</a:t>
            </a:r>
          </a:p>
          <a:p>
            <a:r>
              <a:rPr lang="en-US" dirty="0"/>
              <a:t>min(1,1) = 1 - which is the utility from having 1 left and 1 right shoe</a:t>
            </a:r>
          </a:p>
          <a:p>
            <a:r>
              <a:rPr lang="en-US" dirty="0"/>
              <a:t>So this characteristic is satisfied.</a:t>
            </a:r>
          </a:p>
          <a:p>
            <a:endParaRPr lang="es-MX" dirty="0"/>
          </a:p>
        </p:txBody>
      </p:sp>
      <p:pic>
        <p:nvPicPr>
          <p:cNvPr id="13" name="Imagen 12"/>
          <p:cNvPicPr>
            <a:picLocks noChangeAspect="1"/>
          </p:cNvPicPr>
          <p:nvPr/>
        </p:nvPicPr>
        <p:blipFill rotWithShape="1">
          <a:blip r:embed="rId3" cstate="print">
            <a:extLst>
              <a:ext uri="{28A0092B-C50C-407E-A947-70E740481C1C}">
                <a14:useLocalDpi xmlns:a14="http://schemas.microsoft.com/office/drawing/2010/main" val="0"/>
              </a:ext>
            </a:extLst>
          </a:blip>
          <a:srcRect l="55882" r="20588"/>
          <a:stretch/>
        </p:blipFill>
        <p:spPr>
          <a:xfrm>
            <a:off x="7859221" y="1412776"/>
            <a:ext cx="1944215" cy="6114752"/>
          </a:xfrm>
          <a:prstGeom prst="rect">
            <a:avLst/>
          </a:prstGeom>
        </p:spPr>
      </p:pic>
      <p:pic>
        <p:nvPicPr>
          <p:cNvPr id="14" name="Imagen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421" y="1412776"/>
            <a:ext cx="6876610" cy="4056163"/>
          </a:xfrm>
          <a:prstGeom prst="rect">
            <a:avLst/>
          </a:prstGeom>
        </p:spPr>
      </p:pic>
    </p:spTree>
    <p:extLst>
      <p:ext uri="{BB962C8B-B14F-4D97-AF65-F5344CB8AC3E}">
        <p14:creationId xmlns:p14="http://schemas.microsoft.com/office/powerpoint/2010/main" val="193929328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24192" y="2564904"/>
            <a:ext cx="3961368" cy="1422400"/>
          </a:xfrm>
        </p:spPr>
        <p:txBody>
          <a:bodyPr>
            <a:normAutofit fontScale="90000"/>
          </a:bodyPr>
          <a:lstStyle/>
          <a:p>
            <a:r>
              <a:rPr lang="es-MX" sz="4400" dirty="0" err="1"/>
              <a:t>Quasi</a:t>
            </a:r>
            <a:r>
              <a:rPr lang="es-MX" sz="4400" dirty="0"/>
              <a:t>-linear</a:t>
            </a:r>
          </a:p>
        </p:txBody>
      </p:sp>
      <p:sp>
        <p:nvSpPr>
          <p:cNvPr id="10" name="CuadroTexto 9"/>
          <p:cNvSpPr txBox="1"/>
          <p:nvPr/>
        </p:nvSpPr>
        <p:spPr>
          <a:xfrm>
            <a:off x="263352" y="289280"/>
            <a:ext cx="6552728" cy="3471720"/>
          </a:xfrm>
          <a:prstGeom prst="rect">
            <a:avLst/>
          </a:prstGeom>
          <a:noFill/>
        </p:spPr>
        <p:txBody>
          <a:bodyPr wrap="square" rtlCol="0">
            <a:spAutoFit/>
          </a:bodyPr>
          <a:lstStyle/>
          <a:p>
            <a:pPr>
              <a:lnSpc>
                <a:spcPct val="90000"/>
              </a:lnSpc>
            </a:pPr>
            <a:r>
              <a:rPr lang="en-US" dirty="0"/>
              <a:t>In previous </a:t>
            </a:r>
            <a:r>
              <a:rPr lang="en-US" dirty="0" err="1"/>
              <a:t>Leibnizes</a:t>
            </a:r>
            <a:r>
              <a:rPr lang="en-US" dirty="0"/>
              <a:t>, we have made extensive use of the Cobb-Douglas utility function. Now we explore an alternative: the quasi-linear utility function.</a:t>
            </a:r>
          </a:p>
          <a:p>
            <a:pPr>
              <a:lnSpc>
                <a:spcPct val="90000"/>
              </a:lnSpc>
            </a:pPr>
            <a:r>
              <a:rPr lang="en-US" dirty="0"/>
              <a:t>Let it be Angela's daily hours of free time, and 𝑐c the number of bushels of cereals she consumes per day. We assume, as in the main text, that the speed at which Angela is willing to exchange grain for free time remains constant as the consumption of grain increases. In other words, its marginal rate of substitution between the hours of free time and the bushels of grain depends only on the free time and not on the grain. We have sketched indifference curves with this property in Figure 1. For any amount of free time, say 𝑡0t0, the slope of the indifference curve at the point (𝑡0, 𝑐) (t0, c) is the same for all 𝑐c, which means that the tangent lines in the figure are parallel</a:t>
            </a:r>
            <a:r>
              <a:rPr lang="en-US" sz="2800" dirty="0"/>
              <a:t>.</a:t>
            </a:r>
            <a:endParaRPr lang="es-MX" sz="2800" dirty="0"/>
          </a:p>
        </p:txBody>
      </p:sp>
      <p:pic>
        <p:nvPicPr>
          <p:cNvPr id="13"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5400" y="4293096"/>
            <a:ext cx="5832648" cy="2202552"/>
          </a:xfrm>
          <a:prstGeom prst="rect">
            <a:avLst/>
          </a:prstGeom>
        </p:spPr>
      </p:pic>
    </p:spTree>
    <p:extLst>
      <p:ext uri="{BB962C8B-B14F-4D97-AF65-F5344CB8AC3E}">
        <p14:creationId xmlns:p14="http://schemas.microsoft.com/office/powerpoint/2010/main" val="31242361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Cob-douglas</a:t>
            </a:r>
            <a:endParaRPr lang="es-MX" dirty="0"/>
          </a:p>
        </p:txBody>
      </p:sp>
      <p:sp>
        <p:nvSpPr>
          <p:cNvPr id="3" name="Marcador de contenido 2"/>
          <p:cNvSpPr>
            <a:spLocks noGrp="1"/>
          </p:cNvSpPr>
          <p:nvPr>
            <p:ph idx="1"/>
          </p:nvPr>
        </p:nvSpPr>
        <p:spPr/>
        <p:txBody>
          <a:bodyPr>
            <a:normAutofit fontScale="47500" lnSpcReduction="20000"/>
          </a:bodyPr>
          <a:lstStyle/>
          <a:p>
            <a:r>
              <a:rPr lang="en-US" dirty="0"/>
              <a:t>A consumer has a Cobb-Douglas utility function: U(x1,x2)=x</a:t>
            </a:r>
            <a:r>
              <a:rPr lang="es-MX" dirty="0"/>
              <a:t>α</a:t>
            </a:r>
            <a:r>
              <a:rPr lang="en-US" dirty="0"/>
              <a:t>1x</a:t>
            </a:r>
            <a:r>
              <a:rPr lang="es-MX" dirty="0"/>
              <a:t>β</a:t>
            </a:r>
            <a:r>
              <a:rPr lang="en-US" dirty="0"/>
              <a:t>2U(x1,x2)=x1</a:t>
            </a:r>
            <a:r>
              <a:rPr lang="es-MX" dirty="0"/>
              <a:t>α</a:t>
            </a:r>
            <a:r>
              <a:rPr lang="en-US" dirty="0"/>
              <a:t>x2</a:t>
            </a:r>
            <a:r>
              <a:rPr lang="es-MX" dirty="0"/>
              <a:t>β</a:t>
            </a:r>
            <a:r>
              <a:rPr lang="en-US" dirty="0"/>
              <a:t>, where x1,x2x1,x2 denote the consumption of the two goods and </a:t>
            </a:r>
            <a:r>
              <a:rPr lang="es-MX" dirty="0"/>
              <a:t>α</a:t>
            </a:r>
            <a:r>
              <a:rPr lang="en-US" dirty="0"/>
              <a:t>,</a:t>
            </a:r>
            <a:r>
              <a:rPr lang="es-MX" dirty="0"/>
              <a:t>βα</a:t>
            </a:r>
            <a:r>
              <a:rPr lang="en-US" dirty="0"/>
              <a:t>,</a:t>
            </a:r>
            <a:r>
              <a:rPr lang="es-MX" dirty="0"/>
              <a:t>β</a:t>
            </a:r>
            <a:r>
              <a:rPr lang="en-US" dirty="0"/>
              <a:t> are positive constants. The prices of the goods are p1,p2p1,p2 and the consumer's income is mm.</a:t>
            </a:r>
            <a:endParaRPr lang="es-MX" dirty="0"/>
          </a:p>
          <a:p>
            <a:r>
              <a:rPr lang="en-US" dirty="0"/>
              <a:t>So the question asks to express the consumer's problem as a constrained </a:t>
            </a:r>
            <a:r>
              <a:rPr lang="en-US" dirty="0" err="1"/>
              <a:t>maximisation</a:t>
            </a:r>
            <a:r>
              <a:rPr lang="en-US" dirty="0"/>
              <a:t> problem and then to find the first-order conditions and find the demand functions.</a:t>
            </a:r>
            <a:endParaRPr lang="es-MX" dirty="0"/>
          </a:p>
          <a:p>
            <a:r>
              <a:rPr lang="en-US" dirty="0"/>
              <a:t>So I have to </a:t>
            </a:r>
            <a:r>
              <a:rPr lang="en-US" dirty="0" err="1"/>
              <a:t>maximise</a:t>
            </a:r>
            <a:r>
              <a:rPr lang="en-US" dirty="0"/>
              <a:t> x</a:t>
            </a:r>
            <a:r>
              <a:rPr lang="es-MX" dirty="0"/>
              <a:t>α</a:t>
            </a:r>
            <a:r>
              <a:rPr lang="en-US" dirty="0"/>
              <a:t>1x</a:t>
            </a:r>
            <a:r>
              <a:rPr lang="es-MX" dirty="0"/>
              <a:t>β</a:t>
            </a:r>
            <a:r>
              <a:rPr lang="en-US" dirty="0"/>
              <a:t>2x1</a:t>
            </a:r>
            <a:r>
              <a:rPr lang="es-MX" dirty="0"/>
              <a:t>α</a:t>
            </a:r>
            <a:r>
              <a:rPr lang="en-US" dirty="0"/>
              <a:t>x2</a:t>
            </a:r>
            <a:r>
              <a:rPr lang="es-MX" dirty="0"/>
              <a:t>β</a:t>
            </a:r>
            <a:r>
              <a:rPr lang="en-US" dirty="0"/>
              <a:t> subject to p1x1+p2x2=mp1x1+p2x2=m.</a:t>
            </a:r>
            <a:endParaRPr lang="es-MX" dirty="0"/>
          </a:p>
          <a:p>
            <a:r>
              <a:rPr lang="en-US" dirty="0"/>
              <a:t>This leads to first-order conditions as </a:t>
            </a:r>
            <a:r>
              <a:rPr lang="es-MX" dirty="0"/>
              <a:t>α</a:t>
            </a:r>
            <a:r>
              <a:rPr lang="en-US" dirty="0"/>
              <a:t>x</a:t>
            </a:r>
            <a:r>
              <a:rPr lang="es-MX" dirty="0"/>
              <a:t>α</a:t>
            </a:r>
            <a:r>
              <a:rPr lang="en-US" dirty="0"/>
              <a:t>−11x</a:t>
            </a:r>
            <a:r>
              <a:rPr lang="es-MX" dirty="0"/>
              <a:t>β</a:t>
            </a:r>
            <a:r>
              <a:rPr lang="en-US" dirty="0"/>
              <a:t>2=</a:t>
            </a:r>
            <a:r>
              <a:rPr lang="es-MX" dirty="0"/>
              <a:t>λ</a:t>
            </a:r>
            <a:r>
              <a:rPr lang="en-US" dirty="0"/>
              <a:t>p1</a:t>
            </a:r>
            <a:r>
              <a:rPr lang="es-MX" dirty="0"/>
              <a:t>α</a:t>
            </a:r>
            <a:r>
              <a:rPr lang="en-US" dirty="0"/>
              <a:t>x1</a:t>
            </a:r>
            <a:r>
              <a:rPr lang="es-MX" dirty="0"/>
              <a:t>α</a:t>
            </a:r>
            <a:r>
              <a:rPr lang="en-US" dirty="0"/>
              <a:t>−1x2</a:t>
            </a:r>
            <a:r>
              <a:rPr lang="es-MX" dirty="0"/>
              <a:t>β</a:t>
            </a:r>
            <a:r>
              <a:rPr lang="en-US" dirty="0"/>
              <a:t>=</a:t>
            </a:r>
            <a:r>
              <a:rPr lang="es-MX" dirty="0"/>
              <a:t>λ</a:t>
            </a:r>
            <a:r>
              <a:rPr lang="en-US" dirty="0"/>
              <a:t>p1 and </a:t>
            </a:r>
            <a:r>
              <a:rPr lang="es-MX" dirty="0"/>
              <a:t>β</a:t>
            </a:r>
            <a:r>
              <a:rPr lang="en-US" dirty="0"/>
              <a:t>x</a:t>
            </a:r>
            <a:r>
              <a:rPr lang="es-MX" dirty="0"/>
              <a:t>α</a:t>
            </a:r>
            <a:r>
              <a:rPr lang="en-US" dirty="0"/>
              <a:t>1x</a:t>
            </a:r>
            <a:r>
              <a:rPr lang="es-MX" dirty="0"/>
              <a:t>β</a:t>
            </a:r>
            <a:r>
              <a:rPr lang="en-US" dirty="0"/>
              <a:t>−12=</a:t>
            </a:r>
            <a:r>
              <a:rPr lang="es-MX" dirty="0"/>
              <a:t>λ</a:t>
            </a:r>
            <a:r>
              <a:rPr lang="en-US" dirty="0"/>
              <a:t>p2</a:t>
            </a:r>
            <a:r>
              <a:rPr lang="es-MX" dirty="0"/>
              <a:t>β</a:t>
            </a:r>
            <a:r>
              <a:rPr lang="en-US" dirty="0"/>
              <a:t>x1</a:t>
            </a:r>
            <a:r>
              <a:rPr lang="es-MX" dirty="0"/>
              <a:t>α</a:t>
            </a:r>
            <a:r>
              <a:rPr lang="en-US" dirty="0"/>
              <a:t>x2</a:t>
            </a:r>
            <a:r>
              <a:rPr lang="es-MX" dirty="0"/>
              <a:t>β</a:t>
            </a:r>
            <a:r>
              <a:rPr lang="en-US" dirty="0"/>
              <a:t>−1=</a:t>
            </a:r>
            <a:r>
              <a:rPr lang="es-MX" dirty="0"/>
              <a:t>λ</a:t>
            </a:r>
            <a:r>
              <a:rPr lang="en-US" dirty="0"/>
              <a:t>p2. No problems here.</a:t>
            </a:r>
            <a:endParaRPr lang="es-MX" dirty="0"/>
          </a:p>
          <a:p>
            <a:r>
              <a:rPr lang="en-US" dirty="0"/>
              <a:t>The answer for the demand functions are: x1=</a:t>
            </a:r>
            <a:r>
              <a:rPr lang="es-MX" dirty="0"/>
              <a:t>α</a:t>
            </a:r>
            <a:r>
              <a:rPr lang="en-US" dirty="0"/>
              <a:t>m(</a:t>
            </a:r>
            <a:r>
              <a:rPr lang="es-MX" dirty="0"/>
              <a:t>α</a:t>
            </a:r>
            <a:r>
              <a:rPr lang="en-US" dirty="0"/>
              <a:t>+</a:t>
            </a:r>
            <a:r>
              <a:rPr lang="es-MX" dirty="0"/>
              <a:t>β</a:t>
            </a:r>
            <a:r>
              <a:rPr lang="en-US" dirty="0"/>
              <a:t>)p1,x2=</a:t>
            </a:r>
            <a:r>
              <a:rPr lang="es-MX" dirty="0"/>
              <a:t>β</a:t>
            </a:r>
            <a:r>
              <a:rPr lang="en-US" dirty="0"/>
              <a:t>m(</a:t>
            </a:r>
            <a:r>
              <a:rPr lang="es-MX" dirty="0"/>
              <a:t>α</a:t>
            </a:r>
            <a:r>
              <a:rPr lang="en-US" dirty="0"/>
              <a:t>+</a:t>
            </a:r>
            <a:r>
              <a:rPr lang="es-MX" dirty="0"/>
              <a:t>β</a:t>
            </a:r>
            <a:r>
              <a:rPr lang="en-US" dirty="0"/>
              <a:t>)p2x1=</a:t>
            </a:r>
            <a:r>
              <a:rPr lang="es-MX" dirty="0"/>
              <a:t>α</a:t>
            </a:r>
            <a:r>
              <a:rPr lang="en-US" dirty="0"/>
              <a:t>m(</a:t>
            </a:r>
            <a:r>
              <a:rPr lang="es-MX" dirty="0"/>
              <a:t>α</a:t>
            </a:r>
            <a:r>
              <a:rPr lang="en-US" dirty="0"/>
              <a:t>+</a:t>
            </a:r>
            <a:r>
              <a:rPr lang="es-MX" dirty="0"/>
              <a:t>β</a:t>
            </a:r>
            <a:r>
              <a:rPr lang="en-US" dirty="0"/>
              <a:t>)p1,x2=</a:t>
            </a:r>
            <a:r>
              <a:rPr lang="es-MX" dirty="0"/>
              <a:t>β</a:t>
            </a:r>
            <a:r>
              <a:rPr lang="en-US" dirty="0"/>
              <a:t>m(</a:t>
            </a:r>
            <a:r>
              <a:rPr lang="es-MX" dirty="0"/>
              <a:t>α</a:t>
            </a:r>
            <a:r>
              <a:rPr lang="en-US" dirty="0"/>
              <a:t>+</a:t>
            </a:r>
            <a:r>
              <a:rPr lang="es-MX" dirty="0"/>
              <a:t>β</a:t>
            </a:r>
            <a:r>
              <a:rPr lang="en-US" dirty="0"/>
              <a:t>)p2</a:t>
            </a:r>
            <a:endParaRPr lang="es-MX" dirty="0"/>
          </a:p>
          <a:p>
            <a:r>
              <a:rPr lang="en-US" dirty="0"/>
              <a:t>Further to this I am asked to give an economic interpretation of the parameters </a:t>
            </a:r>
            <a:r>
              <a:rPr lang="es-MX" dirty="0"/>
              <a:t>αα</a:t>
            </a:r>
            <a:r>
              <a:rPr lang="en-US" dirty="0"/>
              <a:t> and </a:t>
            </a:r>
            <a:r>
              <a:rPr lang="es-MX" dirty="0"/>
              <a:t>ββ</a:t>
            </a:r>
            <a:r>
              <a:rPr lang="en-US" dirty="0"/>
              <a:t>, I was slightly lost here too.</a:t>
            </a:r>
            <a:endParaRPr lang="es-MX" dirty="0"/>
          </a:p>
          <a:p>
            <a:r>
              <a:rPr lang="en-US" dirty="0"/>
              <a:t>Could anyone shed some light on how to arrive at the demand functions? I found myself doing lots of algebraic calculations which didn't seem to get me anywhere.</a:t>
            </a:r>
            <a:endParaRPr lang="es-MX" dirty="0"/>
          </a:p>
          <a:p>
            <a:pPr marL="0" indent="0">
              <a:buNone/>
            </a:pPr>
            <a:endParaRPr lang="es-MX" dirty="0"/>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94582" y="2492896"/>
            <a:ext cx="3710512" cy="2996952"/>
          </a:xfrm>
          <a:prstGeom prst="rect">
            <a:avLst/>
          </a:prstGeom>
        </p:spPr>
      </p:pic>
    </p:spTree>
    <p:extLst>
      <p:ext uri="{BB962C8B-B14F-4D97-AF65-F5344CB8AC3E}">
        <p14:creationId xmlns:p14="http://schemas.microsoft.com/office/powerpoint/2010/main" val="274076126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364411"/>
            <a:ext cx="9601196" cy="870731"/>
          </a:xfrm>
        </p:spPr>
        <p:txBody>
          <a:bodyPr>
            <a:normAutofit fontScale="90000"/>
          </a:bodyPr>
          <a:lstStyle/>
          <a:p>
            <a:pPr algn="ctr"/>
            <a:r>
              <a:rPr lang="es-ES" altLang="es-MX" sz="2000" b="1" dirty="0" smtClean="0">
                <a:latin typeface="Arial" panose="020B0604020202020204" pitchFamily="34" charset="0"/>
              </a:rPr>
              <a:t/>
            </a:r>
            <a:br>
              <a:rPr lang="es-ES" altLang="es-MX" sz="2000" b="1" dirty="0" smtClean="0">
                <a:latin typeface="Arial" panose="020B0604020202020204" pitchFamily="34" charset="0"/>
              </a:rPr>
            </a:br>
            <a:r>
              <a:rPr lang="es-ES" altLang="es-MX" sz="2000" b="1" dirty="0">
                <a:latin typeface="Arial" panose="020B0604020202020204" pitchFamily="34" charset="0"/>
              </a:rPr>
              <a:t/>
            </a:r>
            <a:br>
              <a:rPr lang="es-ES" altLang="es-MX" sz="2000" b="1" dirty="0">
                <a:latin typeface="Arial" panose="020B0604020202020204" pitchFamily="34" charset="0"/>
              </a:rPr>
            </a:br>
            <a:r>
              <a:rPr lang="es-ES" altLang="es-MX" sz="2000" b="1" dirty="0" smtClean="0">
                <a:latin typeface="Arial" panose="020B0604020202020204" pitchFamily="34" charset="0"/>
              </a:rPr>
              <a:t/>
            </a:r>
            <a:br>
              <a:rPr lang="es-ES" altLang="es-MX" sz="2000" b="1" dirty="0" smtClean="0">
                <a:latin typeface="Arial" panose="020B0604020202020204" pitchFamily="34" charset="0"/>
              </a:rPr>
            </a:br>
            <a:r>
              <a:rPr lang="es-ES" altLang="es-MX" sz="2000" b="1" dirty="0">
                <a:latin typeface="Arial" panose="020B0604020202020204" pitchFamily="34" charset="0"/>
              </a:rPr>
              <a:t/>
            </a:r>
            <a:br>
              <a:rPr lang="es-ES" altLang="es-MX" sz="2000" b="1" dirty="0">
                <a:latin typeface="Arial" panose="020B0604020202020204" pitchFamily="34" charset="0"/>
              </a:rPr>
            </a:br>
            <a:r>
              <a:rPr lang="es-ES" altLang="es-MX" sz="2000" b="1" dirty="0" smtClean="0">
                <a:latin typeface="Arial" panose="020B0604020202020204" pitchFamily="34" charset="0"/>
              </a:rPr>
              <a:t>   UNIVERSIDAD </a:t>
            </a:r>
            <a:r>
              <a:rPr lang="es-ES" altLang="es-MX" sz="2000" b="1" dirty="0">
                <a:latin typeface="Arial" panose="020B0604020202020204" pitchFamily="34" charset="0"/>
              </a:rPr>
              <a:t>AUTÓNOMA DEL</a:t>
            </a:r>
            <a:r>
              <a:rPr lang="es-MX" altLang="es-MX" sz="2000" b="1" dirty="0">
                <a:latin typeface="Arial" panose="020B0604020202020204" pitchFamily="34" charset="0"/>
              </a:rPr>
              <a:t> </a:t>
            </a:r>
            <a:r>
              <a:rPr lang="es-ES" altLang="es-MX" sz="2000" b="1" dirty="0">
                <a:latin typeface="Arial" panose="020B0604020202020204" pitchFamily="34" charset="0"/>
              </a:rPr>
              <a:t>ESTADO DE MÉXICO</a:t>
            </a:r>
            <a:endParaRPr lang="es-MX" altLang="es-MX" sz="2000" dirty="0">
              <a:latin typeface="Arial" panose="020B0604020202020204" pitchFamily="34" charset="0"/>
            </a:endParaRPr>
          </a:p>
        </p:txBody>
      </p:sp>
      <p:pic>
        <p:nvPicPr>
          <p:cNvPr id="4" name="Picture 13" descr="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2" y="1104758"/>
            <a:ext cx="1182974" cy="1051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4"/>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9989465" y="1056606"/>
            <a:ext cx="1071563" cy="108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uadroTexto 5"/>
          <p:cNvSpPr txBox="1"/>
          <p:nvPr/>
        </p:nvSpPr>
        <p:spPr>
          <a:xfrm>
            <a:off x="1295402" y="1630375"/>
            <a:ext cx="9930061" cy="4893647"/>
          </a:xfrm>
          <a:prstGeom prst="rect">
            <a:avLst/>
          </a:prstGeom>
          <a:noFill/>
        </p:spPr>
        <p:txBody>
          <a:bodyPr wrap="square" rtlCol="0">
            <a:spAutoFit/>
          </a:bodyPr>
          <a:lstStyle/>
          <a:p>
            <a:pPr algn="ctr">
              <a:lnSpc>
                <a:spcPct val="150000"/>
              </a:lnSpc>
            </a:pPr>
            <a:r>
              <a:rPr lang="es-MX" altLang="es-MX" sz="2400" b="1" dirty="0" smtClean="0">
                <a:latin typeface="Centaur" panose="02030504050205020304" pitchFamily="18" charset="0"/>
              </a:rPr>
              <a:t>FACULTAD DE ECONOMÍA</a:t>
            </a:r>
            <a:endParaRPr lang="es-ES_tradnl" altLang="es-MX" sz="2400" b="1" dirty="0" smtClean="0">
              <a:latin typeface="Centaur" panose="02030504050205020304" pitchFamily="18" charset="0"/>
            </a:endParaRPr>
          </a:p>
          <a:p>
            <a:pPr algn="ctr">
              <a:lnSpc>
                <a:spcPct val="150000"/>
              </a:lnSpc>
            </a:pPr>
            <a:r>
              <a:rPr lang="es-MX" altLang="es-MX" sz="2400" b="1" dirty="0" smtClean="0">
                <a:latin typeface="Centaur" panose="02030504050205020304" pitchFamily="18" charset="0"/>
              </a:rPr>
              <a:t>Diapositivas</a:t>
            </a:r>
            <a:endParaRPr lang="es-ES" altLang="es-MX" sz="2400" b="1" dirty="0" smtClean="0">
              <a:latin typeface="Centaur" panose="02030504050205020304" pitchFamily="18" charset="0"/>
            </a:endParaRPr>
          </a:p>
          <a:p>
            <a:pPr algn="ctr"/>
            <a:endParaRPr lang="es-MX" altLang="es-MX" sz="2400" b="1" dirty="0" smtClean="0">
              <a:latin typeface="Centaur" panose="02030504050205020304" pitchFamily="18" charset="0"/>
            </a:endParaRPr>
          </a:p>
          <a:p>
            <a:pPr algn="ctr"/>
            <a:r>
              <a:rPr lang="es-MX" altLang="es-MX" sz="2400" dirty="0">
                <a:latin typeface="Centaur" panose="02030504050205020304" pitchFamily="18" charset="0"/>
              </a:rPr>
              <a:t>Plan de estudios: Licenciado en </a:t>
            </a:r>
            <a:r>
              <a:rPr lang="es-MX" altLang="es-MX" sz="2400" dirty="0" smtClean="0">
                <a:latin typeface="Centaur" panose="02030504050205020304" pitchFamily="18" charset="0"/>
              </a:rPr>
              <a:t>Negocios Internacionales Bilingüe </a:t>
            </a:r>
            <a:endParaRPr lang="es-MX" altLang="es-MX" sz="2400" dirty="0">
              <a:latin typeface="Centaur" panose="02030504050205020304" pitchFamily="18" charset="0"/>
            </a:endParaRPr>
          </a:p>
          <a:p>
            <a:pPr algn="ctr"/>
            <a:r>
              <a:rPr lang="es-MX" altLang="es-MX" sz="2400" dirty="0">
                <a:latin typeface="Centaur" panose="02030504050205020304" pitchFamily="18" charset="0"/>
              </a:rPr>
              <a:t>Unidad de aprendizaje: </a:t>
            </a:r>
            <a:r>
              <a:rPr lang="es-ES_tradnl" altLang="es-MX" sz="2400" dirty="0" smtClean="0">
                <a:latin typeface="Centaur" panose="02030504050205020304" pitchFamily="18" charset="0"/>
              </a:rPr>
              <a:t>Fundamentals of </a:t>
            </a:r>
            <a:r>
              <a:rPr lang="es-ES_tradnl" altLang="es-MX" sz="2400" dirty="0" err="1" smtClean="0">
                <a:latin typeface="Centaur" panose="02030504050205020304" pitchFamily="18" charset="0"/>
              </a:rPr>
              <a:t>Economics</a:t>
            </a:r>
            <a:r>
              <a:rPr lang="es-ES_tradnl" altLang="es-MX" sz="2400" dirty="0" smtClean="0">
                <a:latin typeface="Centaur" panose="02030504050205020304" pitchFamily="18" charset="0"/>
              </a:rPr>
              <a:t> </a:t>
            </a:r>
            <a:r>
              <a:rPr lang="es-ES_tradnl" altLang="es-MX" sz="2400" dirty="0" err="1" smtClean="0">
                <a:latin typeface="Centaur" panose="02030504050205020304" pitchFamily="18" charset="0"/>
              </a:rPr>
              <a:t>for</a:t>
            </a:r>
            <a:r>
              <a:rPr lang="es-ES_tradnl" altLang="es-MX" sz="2400" dirty="0" smtClean="0">
                <a:latin typeface="Centaur" panose="02030504050205020304" pitchFamily="18" charset="0"/>
              </a:rPr>
              <a:t> Business, primer periodo</a:t>
            </a:r>
            <a:endParaRPr lang="es-ES" altLang="es-MX" sz="2400" dirty="0">
              <a:latin typeface="Centaur" panose="02030504050205020304" pitchFamily="18" charset="0"/>
            </a:endParaRPr>
          </a:p>
          <a:p>
            <a:pPr algn="ctr">
              <a:lnSpc>
                <a:spcPct val="150000"/>
              </a:lnSpc>
            </a:pPr>
            <a:r>
              <a:rPr lang="es-MX" altLang="es-MX" sz="2400" dirty="0" smtClean="0">
                <a:latin typeface="Centaur" panose="02030504050205020304" pitchFamily="18" charset="0"/>
              </a:rPr>
              <a:t>Créditos:08  </a:t>
            </a:r>
          </a:p>
          <a:p>
            <a:pPr algn="ctr">
              <a:lnSpc>
                <a:spcPct val="150000"/>
              </a:lnSpc>
            </a:pPr>
            <a:r>
              <a:rPr lang="es-MX" altLang="es-MX" sz="2400" b="1" dirty="0" smtClean="0">
                <a:solidFill>
                  <a:srgbClr val="FF0000"/>
                </a:solidFill>
                <a:latin typeface="Centaur" panose="02030504050205020304" pitchFamily="18" charset="0"/>
              </a:rPr>
              <a:t>Tema</a:t>
            </a:r>
            <a:r>
              <a:rPr lang="es-MX" altLang="es-MX" sz="2400" b="1" dirty="0">
                <a:solidFill>
                  <a:srgbClr val="FF0000"/>
                </a:solidFill>
                <a:latin typeface="Centaur" panose="02030504050205020304" pitchFamily="18" charset="0"/>
              </a:rPr>
              <a:t>: </a:t>
            </a:r>
          </a:p>
          <a:p>
            <a:pPr algn="ctr">
              <a:spcBef>
                <a:spcPct val="0"/>
              </a:spcBef>
            </a:pPr>
            <a:r>
              <a:rPr lang="es-ES" altLang="es-MX" sz="2400" b="1" dirty="0" smtClean="0">
                <a:solidFill>
                  <a:srgbClr val="FF0000"/>
                </a:solidFill>
                <a:latin typeface="Centaur" panose="02030504050205020304" pitchFamily="18" charset="0"/>
              </a:rPr>
              <a:t>DEMAND AND CONSUMER THEORY</a:t>
            </a:r>
            <a:endParaRPr lang="es-MX" altLang="es-MX" sz="2400" b="1" dirty="0">
              <a:solidFill>
                <a:srgbClr val="FF0000"/>
              </a:solidFill>
              <a:latin typeface="Centaur" panose="02030504050205020304" pitchFamily="18" charset="0"/>
            </a:endParaRPr>
          </a:p>
          <a:p>
            <a:r>
              <a:rPr lang="es-ES_tradnl" sz="2400" dirty="0" smtClean="0">
                <a:latin typeface="Centaur" panose="02030504050205020304" pitchFamily="18" charset="0"/>
              </a:rPr>
              <a:t> </a:t>
            </a:r>
          </a:p>
          <a:p>
            <a:r>
              <a:rPr lang="es-ES_tradnl" sz="2400" dirty="0" smtClean="0">
                <a:latin typeface="Centaur" panose="02030504050205020304" pitchFamily="18" charset="0"/>
                <a:cs typeface="Arial" panose="020B0604020202020204" pitchFamily="34" charset="0"/>
              </a:rPr>
              <a:t>Profesora: M. en E.A . Pamela Guadalupe Gómez Mendoza</a:t>
            </a:r>
          </a:p>
          <a:p>
            <a:pPr algn="r"/>
            <a:r>
              <a:rPr lang="es-ES_tradnl" sz="2400" dirty="0">
                <a:latin typeface="Centaur" panose="02030504050205020304" pitchFamily="18" charset="0"/>
                <a:cs typeface="Arial" panose="020B0604020202020204" pitchFamily="34" charset="0"/>
              </a:rPr>
              <a:t> </a:t>
            </a:r>
            <a:r>
              <a:rPr lang="es-ES_tradnl" sz="2400" dirty="0" smtClean="0">
                <a:latin typeface="Centaur" panose="02030504050205020304" pitchFamily="18" charset="0"/>
                <a:cs typeface="Arial" panose="020B0604020202020204" pitchFamily="34" charset="0"/>
              </a:rPr>
              <a:t>                                                                          Toluca, México; septiembre 2018</a:t>
            </a:r>
            <a:r>
              <a:rPr lang="es-ES_tradnl"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1153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n 15"/>
          <p:cNvPicPr>
            <a:picLocks noChangeAspect="1"/>
          </p:cNvPicPr>
          <p:nvPr/>
        </p:nvPicPr>
        <p:blipFill rotWithShape="1">
          <a:blip r:embed="rId3"/>
          <a:srcRect l="25649" t="32281" r="28969" b="23422"/>
          <a:stretch/>
        </p:blipFill>
        <p:spPr>
          <a:xfrm>
            <a:off x="1857021" y="1192006"/>
            <a:ext cx="8371196" cy="5104388"/>
          </a:xfrm>
          <a:prstGeom prst="rect">
            <a:avLst/>
          </a:prstGeom>
        </p:spPr>
      </p:pic>
      <p:sp>
        <p:nvSpPr>
          <p:cNvPr id="17" name="CuadroTexto 16"/>
          <p:cNvSpPr txBox="1"/>
          <p:nvPr/>
        </p:nvSpPr>
        <p:spPr>
          <a:xfrm>
            <a:off x="1415480" y="332657"/>
            <a:ext cx="9217024" cy="480131"/>
          </a:xfrm>
          <a:prstGeom prst="rect">
            <a:avLst/>
          </a:prstGeom>
          <a:noFill/>
        </p:spPr>
        <p:txBody>
          <a:bodyPr wrap="square" rtlCol="0">
            <a:spAutoFit/>
          </a:bodyPr>
          <a:lstStyle/>
          <a:p>
            <a:pPr algn="ctr">
              <a:lnSpc>
                <a:spcPct val="90000"/>
              </a:lnSpc>
            </a:pPr>
            <a:r>
              <a:rPr lang="es-MX" sz="2800" dirty="0">
                <a:latin typeface="+mj-lt"/>
              </a:rPr>
              <a:t>MARGINAL UTILITY AND MRS</a:t>
            </a:r>
          </a:p>
        </p:txBody>
      </p:sp>
    </p:spTree>
    <p:extLst>
      <p:ext uri="{BB962C8B-B14F-4D97-AF65-F5344CB8AC3E}">
        <p14:creationId xmlns:p14="http://schemas.microsoft.com/office/powerpoint/2010/main" val="154923329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FEBA77-240E-4A36-8293-2DAE36E62494}"/>
              </a:ext>
            </a:extLst>
          </p:cNvPr>
          <p:cNvSpPr>
            <a:spLocks noGrp="1"/>
          </p:cNvSpPr>
          <p:nvPr>
            <p:ph type="title"/>
          </p:nvPr>
        </p:nvSpPr>
        <p:spPr/>
        <p:txBody>
          <a:bodyPr/>
          <a:lstStyle/>
          <a:p>
            <a:pPr algn="ctr"/>
            <a:r>
              <a:rPr lang="es-MX" dirty="0" smtClean="0"/>
              <a:t>COST MINIMIZATION: </a:t>
            </a:r>
            <a:r>
              <a:rPr lang="es-MX" dirty="0" err="1" smtClean="0"/>
              <a:t>What</a:t>
            </a:r>
            <a:r>
              <a:rPr lang="es-MX" dirty="0" smtClean="0"/>
              <a:t> </a:t>
            </a:r>
            <a:r>
              <a:rPr lang="es-MX" dirty="0" err="1"/>
              <a:t>is</a:t>
            </a:r>
            <a:r>
              <a:rPr lang="es-MX" dirty="0"/>
              <a:t> </a:t>
            </a:r>
            <a:r>
              <a:rPr lang="es-MX" dirty="0" err="1"/>
              <a:t>it</a:t>
            </a:r>
            <a:r>
              <a:rPr lang="es-MX" dirty="0"/>
              <a:t>?</a:t>
            </a:r>
          </a:p>
        </p:txBody>
      </p:sp>
      <p:sp>
        <p:nvSpPr>
          <p:cNvPr id="3" name="Marcador de contenido 2">
            <a:extLst>
              <a:ext uri="{FF2B5EF4-FFF2-40B4-BE49-F238E27FC236}">
                <a16:creationId xmlns:a16="http://schemas.microsoft.com/office/drawing/2014/main" id="{B201FA82-966F-48E1-8E87-DB870F15297D}"/>
              </a:ext>
            </a:extLst>
          </p:cNvPr>
          <p:cNvSpPr>
            <a:spLocks noGrp="1"/>
          </p:cNvSpPr>
          <p:nvPr>
            <p:ph idx="1"/>
          </p:nvPr>
        </p:nvSpPr>
        <p:spPr>
          <a:xfrm>
            <a:off x="1251678" y="1389893"/>
            <a:ext cx="4506571" cy="3593591"/>
          </a:xfrm>
        </p:spPr>
        <p:txBody>
          <a:bodyPr>
            <a:normAutofit fontScale="85000" lnSpcReduction="10000"/>
          </a:bodyPr>
          <a:lstStyle/>
          <a:p>
            <a:pPr algn="just"/>
            <a:r>
              <a:rPr lang="en-US" sz="2800" dirty="0"/>
              <a:t>Cost minimization is a basic rule used by producers to determine what mix of labor and capital produces output at lowest cost. In other words, what the most cost effective method of delivering goods and services would be while maintaining a desired level of quality.</a:t>
            </a:r>
            <a:endParaRPr lang="es-MX" sz="2800" dirty="0"/>
          </a:p>
        </p:txBody>
      </p:sp>
      <p:pic>
        <p:nvPicPr>
          <p:cNvPr id="2051" name="Picture 3" descr="Resultado de imagen para labor and capital">
            <a:extLst>
              <a:ext uri="{FF2B5EF4-FFF2-40B4-BE49-F238E27FC236}">
                <a16:creationId xmlns:a16="http://schemas.microsoft.com/office/drawing/2014/main" id="{41E52FEA-E41C-4E34-870E-08B52B70A87C}"/>
              </a:ext>
            </a:extLst>
          </p:cNvPr>
          <p:cNvPicPr>
            <a:picLocks noChangeAspect="1" noChangeArrowheads="1"/>
          </p:cNvPicPr>
          <p:nvPr/>
        </p:nvPicPr>
        <p:blipFill rotWithShape="1">
          <a:blip r:embed="rId2">
            <a:clrChange>
              <a:clrFrom>
                <a:srgbClr val="F7F7F7"/>
              </a:clrFrom>
              <a:clrTo>
                <a:srgbClr val="F7F7F7">
                  <a:alpha val="0"/>
                </a:srgbClr>
              </a:clrTo>
            </a:clrChange>
            <a:extLst>
              <a:ext uri="{28A0092B-C50C-407E-A947-70E740481C1C}">
                <a14:useLocalDpi xmlns:a14="http://schemas.microsoft.com/office/drawing/2010/main" val="0"/>
              </a:ext>
            </a:extLst>
          </a:blip>
          <a:srcRect l="58265"/>
          <a:stretch/>
        </p:blipFill>
        <p:spPr bwMode="auto">
          <a:xfrm>
            <a:off x="8003868" y="1092807"/>
            <a:ext cx="2544735" cy="298476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Resultado de imagen para labor and capital">
            <a:extLst>
              <a:ext uri="{FF2B5EF4-FFF2-40B4-BE49-F238E27FC236}">
                <a16:creationId xmlns:a16="http://schemas.microsoft.com/office/drawing/2014/main" id="{51F8D2ED-3861-41AF-85B6-3920E9454D2F}"/>
              </a:ext>
            </a:extLst>
          </p:cNvPr>
          <p:cNvPicPr>
            <a:picLocks noChangeAspect="1" noChangeArrowheads="1"/>
          </p:cNvPicPr>
          <p:nvPr/>
        </p:nvPicPr>
        <p:blipFill rotWithShape="1">
          <a:blip r:embed="rId2">
            <a:clrChange>
              <a:clrFrom>
                <a:srgbClr val="F9F9F9"/>
              </a:clrFrom>
              <a:clrTo>
                <a:srgbClr val="F9F9F9">
                  <a:alpha val="0"/>
                </a:srgbClr>
              </a:clrTo>
            </a:clrChange>
            <a:extLst>
              <a:ext uri="{28A0092B-C50C-407E-A947-70E740481C1C}">
                <a14:useLocalDpi xmlns:a14="http://schemas.microsoft.com/office/drawing/2010/main" val="0"/>
              </a:ext>
            </a:extLst>
          </a:blip>
          <a:srcRect r="59758"/>
          <a:stretch/>
        </p:blipFill>
        <p:spPr bwMode="auto">
          <a:xfrm>
            <a:off x="6251755" y="2866675"/>
            <a:ext cx="2544735" cy="30954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1373804"/>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FD229E-C9B5-4DC3-BCC6-2FD4A9B54B55}"/>
              </a:ext>
            </a:extLst>
          </p:cNvPr>
          <p:cNvSpPr>
            <a:spLocks noGrp="1"/>
          </p:cNvSpPr>
          <p:nvPr>
            <p:ph type="title"/>
          </p:nvPr>
        </p:nvSpPr>
        <p:spPr/>
        <p:txBody>
          <a:bodyPr/>
          <a:lstStyle/>
          <a:p>
            <a:r>
              <a:rPr lang="es-MX" dirty="0" err="1"/>
              <a:t>Cost-minimization</a:t>
            </a:r>
            <a:r>
              <a:rPr lang="es-MX" dirty="0"/>
              <a:t> </a:t>
            </a:r>
            <a:r>
              <a:rPr lang="es-MX" dirty="0" err="1"/>
              <a:t>graph</a:t>
            </a:r>
            <a:endParaRPr lang="es-MX" dirty="0"/>
          </a:p>
        </p:txBody>
      </p:sp>
      <p:pic>
        <p:nvPicPr>
          <p:cNvPr id="14338" name="Picture 2" descr="Resultado de imagen para cost minimization graph">
            <a:extLst>
              <a:ext uri="{FF2B5EF4-FFF2-40B4-BE49-F238E27FC236}">
                <a16:creationId xmlns:a16="http://schemas.microsoft.com/office/drawing/2014/main" id="{FAFF5FC5-C6B7-434A-9386-CB703B595A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2525" y="1333801"/>
            <a:ext cx="4943475" cy="3352800"/>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Resultado de imagen para cost minimization graph">
            <a:extLst>
              <a:ext uri="{FF2B5EF4-FFF2-40B4-BE49-F238E27FC236}">
                <a16:creationId xmlns:a16="http://schemas.microsoft.com/office/drawing/2014/main" id="{8A7175BD-E330-4746-BBE1-C77D93D57755}"/>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40838" y="2031001"/>
            <a:ext cx="4561623" cy="4402126"/>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1251678" y="5682343"/>
            <a:ext cx="4300036" cy="646331"/>
          </a:xfrm>
          <a:prstGeom prst="rect">
            <a:avLst/>
          </a:prstGeom>
          <a:noFill/>
        </p:spPr>
        <p:txBody>
          <a:bodyPr wrap="square" rtlCol="0">
            <a:spAutoFit/>
          </a:bodyPr>
          <a:lstStyle/>
          <a:p>
            <a:r>
              <a:rPr lang="es-ES" altLang="es-ES" i="1" dirty="0" err="1" smtClean="0">
                <a:solidFill>
                  <a:srgbClr val="222222"/>
                </a:solidFill>
                <a:latin typeface="Agency FB" panose="020B0503020202020204" pitchFamily="34" charset="0"/>
                <a:cs typeface="Arial" panose="020B0604020202020204" pitchFamily="34" charset="0"/>
              </a:rPr>
              <a:t>Extracted</a:t>
            </a:r>
            <a:r>
              <a:rPr lang="es-ES" altLang="es-ES" i="1" dirty="0" smtClean="0">
                <a:solidFill>
                  <a:srgbClr val="222222"/>
                </a:solidFill>
                <a:latin typeface="Agency FB" panose="020B0503020202020204" pitchFamily="34" charset="0"/>
                <a:cs typeface="Arial" panose="020B0604020202020204" pitchFamily="34" charset="0"/>
              </a:rPr>
              <a:t> </a:t>
            </a:r>
            <a:r>
              <a:rPr lang="es-ES" altLang="es-ES" i="1" dirty="0" err="1" smtClean="0">
                <a:solidFill>
                  <a:srgbClr val="222222"/>
                </a:solidFill>
                <a:latin typeface="Agency FB" panose="020B0503020202020204" pitchFamily="34" charset="0"/>
                <a:cs typeface="Arial" panose="020B0604020202020204" pitchFamily="34" charset="0"/>
              </a:rPr>
              <a:t>from</a:t>
            </a:r>
            <a:r>
              <a:rPr lang="es-ES" altLang="es-ES" i="1" dirty="0" smtClean="0">
                <a:solidFill>
                  <a:srgbClr val="222222"/>
                </a:solidFill>
                <a:latin typeface="Agency FB" panose="020B0503020202020204" pitchFamily="34" charset="0"/>
                <a:cs typeface="Arial" panose="020B0604020202020204" pitchFamily="34" charset="0"/>
              </a:rPr>
              <a:t>: </a:t>
            </a:r>
            <a:r>
              <a:rPr lang="es-ES" altLang="es-ES" i="1" dirty="0" err="1" smtClean="0">
                <a:solidFill>
                  <a:srgbClr val="222222"/>
                </a:solidFill>
                <a:latin typeface="Agency FB" panose="020B0503020202020204" pitchFamily="34" charset="0"/>
                <a:cs typeface="Arial" panose="020B0604020202020204" pitchFamily="34" charset="0"/>
              </a:rPr>
              <a:t>Worthington</a:t>
            </a:r>
            <a:r>
              <a:rPr lang="es-ES" altLang="es-ES" i="1" dirty="0" smtClean="0">
                <a:solidFill>
                  <a:srgbClr val="222222"/>
                </a:solidFill>
                <a:latin typeface="Agency FB" panose="020B0503020202020204" pitchFamily="34" charset="0"/>
                <a:cs typeface="Arial" panose="020B0604020202020204" pitchFamily="34" charset="0"/>
              </a:rPr>
              <a:t>, </a:t>
            </a:r>
            <a:r>
              <a:rPr lang="es-ES" altLang="es-ES" i="1" dirty="0" err="1">
                <a:solidFill>
                  <a:srgbClr val="222222"/>
                </a:solidFill>
                <a:latin typeface="Agency FB" panose="020B0503020202020204" pitchFamily="34" charset="0"/>
                <a:cs typeface="Arial" panose="020B0604020202020204" pitchFamily="34" charset="0"/>
              </a:rPr>
              <a:t>Economics</a:t>
            </a:r>
            <a:r>
              <a:rPr lang="es-ES" altLang="es-ES" i="1" dirty="0">
                <a:solidFill>
                  <a:srgbClr val="222222"/>
                </a:solidFill>
                <a:latin typeface="Agency FB" panose="020B0503020202020204" pitchFamily="34" charset="0"/>
                <a:cs typeface="Arial" panose="020B0604020202020204" pitchFamily="34" charset="0"/>
              </a:rPr>
              <a:t> </a:t>
            </a:r>
            <a:r>
              <a:rPr lang="es-ES" altLang="es-ES" i="1" dirty="0" err="1">
                <a:solidFill>
                  <a:srgbClr val="222222"/>
                </a:solidFill>
                <a:latin typeface="Agency FB" panose="020B0503020202020204" pitchFamily="34" charset="0"/>
                <a:cs typeface="Arial" panose="020B0604020202020204" pitchFamily="34" charset="0"/>
              </a:rPr>
              <a:t>for</a:t>
            </a:r>
            <a:r>
              <a:rPr lang="es-ES" altLang="es-ES" i="1" dirty="0">
                <a:solidFill>
                  <a:srgbClr val="222222"/>
                </a:solidFill>
                <a:latin typeface="Agency FB" panose="020B0503020202020204" pitchFamily="34" charset="0"/>
                <a:cs typeface="Arial" panose="020B0604020202020204" pitchFamily="34" charset="0"/>
              </a:rPr>
              <a:t> </a:t>
            </a:r>
            <a:r>
              <a:rPr lang="es-ES" altLang="es-ES" i="1" dirty="0" err="1">
                <a:solidFill>
                  <a:srgbClr val="222222"/>
                </a:solidFill>
                <a:latin typeface="Agency FB" panose="020B0503020202020204" pitchFamily="34" charset="0"/>
                <a:cs typeface="Arial" panose="020B0604020202020204" pitchFamily="34" charset="0"/>
              </a:rPr>
              <a:t>business</a:t>
            </a:r>
            <a:r>
              <a:rPr lang="es-ES" altLang="es-ES" i="1" dirty="0">
                <a:solidFill>
                  <a:srgbClr val="222222"/>
                </a:solidFill>
                <a:latin typeface="Agency FB" panose="020B0503020202020204" pitchFamily="34" charset="0"/>
                <a:cs typeface="Arial" panose="020B0604020202020204" pitchFamily="34" charset="0"/>
              </a:rPr>
              <a:t> </a:t>
            </a:r>
            <a:r>
              <a:rPr lang="es-ES" altLang="es-ES" i="1" dirty="0" err="1">
                <a:solidFill>
                  <a:srgbClr val="222222"/>
                </a:solidFill>
                <a:latin typeface="Agency FB" panose="020B0503020202020204" pitchFamily="34" charset="0"/>
                <a:cs typeface="Arial" panose="020B0604020202020204" pitchFamily="34" charset="0"/>
              </a:rPr>
              <a:t>blending</a:t>
            </a:r>
            <a:r>
              <a:rPr lang="es-ES" altLang="es-ES" i="1" dirty="0">
                <a:solidFill>
                  <a:srgbClr val="222222"/>
                </a:solidFill>
                <a:latin typeface="Agency FB" panose="020B0503020202020204" pitchFamily="34" charset="0"/>
                <a:cs typeface="Arial" panose="020B0604020202020204" pitchFamily="34" charset="0"/>
              </a:rPr>
              <a:t> </a:t>
            </a:r>
            <a:r>
              <a:rPr lang="es-ES" altLang="es-ES" i="1" dirty="0" err="1">
                <a:solidFill>
                  <a:srgbClr val="222222"/>
                </a:solidFill>
                <a:latin typeface="Agency FB" panose="020B0503020202020204" pitchFamily="34" charset="0"/>
                <a:cs typeface="Arial" panose="020B0604020202020204" pitchFamily="34" charset="0"/>
              </a:rPr>
              <a:t>theory</a:t>
            </a:r>
            <a:r>
              <a:rPr lang="es-ES" altLang="es-ES" i="1" dirty="0">
                <a:solidFill>
                  <a:srgbClr val="222222"/>
                </a:solidFill>
                <a:latin typeface="Agency FB" panose="020B0503020202020204" pitchFamily="34" charset="0"/>
                <a:cs typeface="Arial" panose="020B0604020202020204" pitchFamily="34" charset="0"/>
              </a:rPr>
              <a:t> and </a:t>
            </a:r>
            <a:r>
              <a:rPr lang="es-ES" altLang="es-ES" i="1" dirty="0" err="1">
                <a:solidFill>
                  <a:srgbClr val="222222"/>
                </a:solidFill>
                <a:latin typeface="Agency FB" panose="020B0503020202020204" pitchFamily="34" charset="0"/>
                <a:cs typeface="Arial" panose="020B0604020202020204" pitchFamily="34" charset="0"/>
              </a:rPr>
              <a:t>practice</a:t>
            </a:r>
            <a:r>
              <a:rPr lang="es-ES" altLang="es-ES" dirty="0">
                <a:solidFill>
                  <a:srgbClr val="222222"/>
                </a:solidFill>
                <a:latin typeface="Agency FB" panose="020B0503020202020204" pitchFamily="34" charset="0"/>
                <a:cs typeface="Arial" panose="020B0604020202020204" pitchFamily="34" charset="0"/>
              </a:rPr>
              <a:t> (2nd </a:t>
            </a:r>
            <a:r>
              <a:rPr lang="es-ES" altLang="es-ES" dirty="0" err="1">
                <a:solidFill>
                  <a:srgbClr val="222222"/>
                </a:solidFill>
                <a:latin typeface="Agency FB" panose="020B0503020202020204" pitchFamily="34" charset="0"/>
                <a:cs typeface="Arial" panose="020B0604020202020204" pitchFamily="34" charset="0"/>
              </a:rPr>
              <a:t>ed</a:t>
            </a:r>
            <a:r>
              <a:rPr lang="es-ES" altLang="es-ES" dirty="0">
                <a:solidFill>
                  <a:srgbClr val="222222"/>
                </a:solidFill>
                <a:latin typeface="Agency FB" panose="020B0503020202020204" pitchFamily="34" charset="0"/>
                <a:cs typeface="Arial" panose="020B0604020202020204" pitchFamily="34" charset="0"/>
              </a:rPr>
              <a:t>). </a:t>
            </a:r>
            <a:r>
              <a:rPr lang="es-ES" altLang="es-ES" dirty="0" smtClean="0">
                <a:solidFill>
                  <a:srgbClr val="222222"/>
                </a:solidFill>
                <a:latin typeface="Agency FB" panose="020B0503020202020204" pitchFamily="34" charset="0"/>
                <a:cs typeface="Arial" panose="020B0604020202020204" pitchFamily="34" charset="0"/>
              </a:rPr>
              <a:t>.</a:t>
            </a:r>
            <a:endParaRPr lang="es-ES" dirty="0"/>
          </a:p>
        </p:txBody>
      </p:sp>
    </p:spTree>
    <p:extLst>
      <p:ext uri="{BB962C8B-B14F-4D97-AF65-F5344CB8AC3E}">
        <p14:creationId xmlns:p14="http://schemas.microsoft.com/office/powerpoint/2010/main" val="201146280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DCCEE1-9AF0-4FEB-BA99-E0A3CF63FA77}"/>
              </a:ext>
            </a:extLst>
          </p:cNvPr>
          <p:cNvSpPr>
            <a:spLocks noGrp="1"/>
          </p:cNvSpPr>
          <p:nvPr>
            <p:ph type="title"/>
          </p:nvPr>
        </p:nvSpPr>
        <p:spPr/>
        <p:txBody>
          <a:bodyPr/>
          <a:lstStyle/>
          <a:p>
            <a:pPr algn="ctr"/>
            <a:r>
              <a:rPr lang="es-MX" dirty="0"/>
              <a:t>THE FLEXIBILITY OF THE PRODUCTION FUNCTION </a:t>
            </a:r>
          </a:p>
        </p:txBody>
      </p:sp>
      <p:sp>
        <p:nvSpPr>
          <p:cNvPr id="3" name="Marcador de contenido 2">
            <a:extLst>
              <a:ext uri="{FF2B5EF4-FFF2-40B4-BE49-F238E27FC236}">
                <a16:creationId xmlns:a16="http://schemas.microsoft.com/office/drawing/2014/main" id="{6B6F9201-6058-4662-9B89-E226F398B4CC}"/>
              </a:ext>
            </a:extLst>
          </p:cNvPr>
          <p:cNvSpPr>
            <a:spLocks noGrp="1"/>
          </p:cNvSpPr>
          <p:nvPr>
            <p:ph idx="1"/>
          </p:nvPr>
        </p:nvSpPr>
        <p:spPr>
          <a:xfrm>
            <a:off x="1004543" y="2360142"/>
            <a:ext cx="5655749" cy="3593591"/>
          </a:xfrm>
        </p:spPr>
        <p:txBody>
          <a:bodyPr>
            <a:normAutofit/>
          </a:bodyPr>
          <a:lstStyle/>
          <a:p>
            <a:pPr algn="just"/>
            <a:r>
              <a:rPr lang="en-US" sz="3000" dirty="0"/>
              <a:t>In the long run, a producer has the flexibility over all aspects of production, how many workers to hire, how big of a factory to have, what technology to use, and so on.</a:t>
            </a:r>
            <a:endParaRPr lang="es-MX" sz="3000" dirty="0"/>
          </a:p>
        </p:txBody>
      </p:sp>
      <p:sp>
        <p:nvSpPr>
          <p:cNvPr id="4" name="Rectángulo: esquinas redondeadas 3">
            <a:extLst>
              <a:ext uri="{FF2B5EF4-FFF2-40B4-BE49-F238E27FC236}">
                <a16:creationId xmlns:a16="http://schemas.microsoft.com/office/drawing/2014/main" id="{21BBB33E-8497-43F4-98F9-E5C318997A8A}"/>
              </a:ext>
            </a:extLst>
          </p:cNvPr>
          <p:cNvSpPr/>
          <p:nvPr/>
        </p:nvSpPr>
        <p:spPr>
          <a:xfrm>
            <a:off x="7451124" y="2483708"/>
            <a:ext cx="3447535" cy="3076833"/>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LONG RUN</a:t>
            </a:r>
          </a:p>
          <a:p>
            <a:pPr algn="just"/>
            <a:r>
              <a:rPr lang="en-US" sz="2200" dirty="0"/>
              <a:t>The time horizon needed for a producer to have flexibility over all relevant production decisions.</a:t>
            </a:r>
            <a:endParaRPr lang="es-MX" sz="2200" dirty="0"/>
          </a:p>
        </p:txBody>
      </p:sp>
    </p:spTree>
    <p:extLst>
      <p:ext uri="{BB962C8B-B14F-4D97-AF65-F5344CB8AC3E}">
        <p14:creationId xmlns:p14="http://schemas.microsoft.com/office/powerpoint/2010/main" val="3522176220"/>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06830B3-B8D6-470C-9AB4-7611C8AD5DDE}"/>
              </a:ext>
            </a:extLst>
          </p:cNvPr>
          <p:cNvSpPr>
            <a:spLocks noGrp="1"/>
          </p:cNvSpPr>
          <p:nvPr>
            <p:ph idx="1"/>
          </p:nvPr>
        </p:nvSpPr>
        <p:spPr>
          <a:xfrm>
            <a:off x="1177538" y="1383958"/>
            <a:ext cx="5433327" cy="3593591"/>
          </a:xfrm>
        </p:spPr>
        <p:txBody>
          <a:bodyPr>
            <a:normAutofit fontScale="92500" lnSpcReduction="10000"/>
          </a:bodyPr>
          <a:lstStyle/>
          <a:p>
            <a:pPr algn="just"/>
            <a:r>
              <a:rPr lang="en-US" sz="4000" dirty="0"/>
              <a:t>In more specific economic terms, a producer can vary both the amount of capital and the amount of labor it uses in the long run.</a:t>
            </a:r>
            <a:endParaRPr lang="es-MX" sz="4000" dirty="0"/>
          </a:p>
        </p:txBody>
      </p:sp>
      <p:pic>
        <p:nvPicPr>
          <p:cNvPr id="3074" name="Picture 2" descr="Resultado de imagen para long run">
            <a:extLst>
              <a:ext uri="{FF2B5EF4-FFF2-40B4-BE49-F238E27FC236}">
                <a16:creationId xmlns:a16="http://schemas.microsoft.com/office/drawing/2014/main" id="{6B18E969-454A-4F5A-8EE3-3AA020C12E34}"/>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57768" y="2016340"/>
            <a:ext cx="4656438" cy="1987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47172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A22AE82-0FE4-4A96-ACC4-EFCCBB9B33E5}"/>
              </a:ext>
            </a:extLst>
          </p:cNvPr>
          <p:cNvSpPr>
            <a:spLocks noGrp="1"/>
          </p:cNvSpPr>
          <p:nvPr>
            <p:ph idx="1"/>
          </p:nvPr>
        </p:nvSpPr>
        <p:spPr>
          <a:xfrm>
            <a:off x="934521" y="1632204"/>
            <a:ext cx="5161479" cy="3593591"/>
          </a:xfrm>
        </p:spPr>
        <p:txBody>
          <a:bodyPr>
            <a:normAutofit fontScale="85000" lnSpcReduction="20000"/>
          </a:bodyPr>
          <a:lstStyle/>
          <a:p>
            <a:pPr algn="just"/>
            <a:r>
              <a:rPr lang="en-US" sz="4000" dirty="0"/>
              <a:t>Therefore, the long-run production function has 2 inputs: capital (K) and labor (L). In the table provided here, q represents the quantity of output that is created.</a:t>
            </a:r>
            <a:endParaRPr lang="es-MX" sz="4000" dirty="0"/>
          </a:p>
        </p:txBody>
      </p:sp>
      <p:pic>
        <p:nvPicPr>
          <p:cNvPr id="5" name="Imagen 4">
            <a:extLst>
              <a:ext uri="{FF2B5EF4-FFF2-40B4-BE49-F238E27FC236}">
                <a16:creationId xmlns:a16="http://schemas.microsoft.com/office/drawing/2014/main" id="{FE3BF3EB-3718-4BD0-8FD3-AD7052AF93C3}"/>
              </a:ext>
            </a:extLst>
          </p:cNvPr>
          <p:cNvPicPr>
            <a:picLocks noChangeAspect="1"/>
          </p:cNvPicPr>
          <p:nvPr/>
        </p:nvPicPr>
        <p:blipFill rotWithShape="1">
          <a:blip r:embed="rId2"/>
          <a:srcRect l="15807" t="34043" r="29731" b="27579"/>
          <a:stretch/>
        </p:blipFill>
        <p:spPr>
          <a:xfrm>
            <a:off x="6386733" y="922917"/>
            <a:ext cx="5430129" cy="2151344"/>
          </a:xfrm>
          <a:prstGeom prst="rect">
            <a:avLst/>
          </a:prstGeom>
        </p:spPr>
      </p:pic>
      <p:sp>
        <p:nvSpPr>
          <p:cNvPr id="6" name="Rectángulo: esquinas redondeadas 5">
            <a:extLst>
              <a:ext uri="{FF2B5EF4-FFF2-40B4-BE49-F238E27FC236}">
                <a16:creationId xmlns:a16="http://schemas.microsoft.com/office/drawing/2014/main" id="{49B1E61E-8C25-4716-99DD-62572A55ACB4}"/>
              </a:ext>
            </a:extLst>
          </p:cNvPr>
          <p:cNvSpPr/>
          <p:nvPr/>
        </p:nvSpPr>
        <p:spPr>
          <a:xfrm>
            <a:off x="7113499" y="3327769"/>
            <a:ext cx="3447535" cy="3076833"/>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PRODUCTION FUNCTION</a:t>
            </a:r>
          </a:p>
          <a:p>
            <a:pPr algn="just"/>
            <a:r>
              <a:rPr lang="en-US" sz="2200" dirty="0"/>
              <a:t> The quantity of output (q) that a firm can produce as a function of the quantity of inputs to production, or . There can be a number of different inputs to production</a:t>
            </a:r>
            <a:endParaRPr lang="es-MX" sz="2200" dirty="0"/>
          </a:p>
        </p:txBody>
      </p:sp>
    </p:spTree>
    <p:extLst>
      <p:ext uri="{BB962C8B-B14F-4D97-AF65-F5344CB8AC3E}">
        <p14:creationId xmlns:p14="http://schemas.microsoft.com/office/powerpoint/2010/main" val="62538463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D91C1C-90E1-4A39-983D-44089996AE47}"/>
              </a:ext>
            </a:extLst>
          </p:cNvPr>
          <p:cNvSpPr>
            <a:spLocks noGrp="1"/>
          </p:cNvSpPr>
          <p:nvPr>
            <p:ph type="title"/>
          </p:nvPr>
        </p:nvSpPr>
        <p:spPr/>
        <p:txBody>
          <a:bodyPr/>
          <a:lstStyle/>
          <a:p>
            <a:pPr algn="ctr"/>
            <a:r>
              <a:rPr lang="es-MX" dirty="0" err="1"/>
              <a:t>Choice</a:t>
            </a:r>
            <a:r>
              <a:rPr lang="es-MX" dirty="0"/>
              <a:t> </a:t>
            </a:r>
            <a:r>
              <a:rPr lang="es-MX" dirty="0" err="1"/>
              <a:t>of</a:t>
            </a:r>
            <a:r>
              <a:rPr lang="es-MX" dirty="0"/>
              <a:t> production </a:t>
            </a:r>
            <a:r>
              <a:rPr lang="es-MX" dirty="0" err="1"/>
              <a:t>process</a:t>
            </a:r>
            <a:endParaRPr lang="es-MX" dirty="0"/>
          </a:p>
        </p:txBody>
      </p:sp>
      <p:sp>
        <p:nvSpPr>
          <p:cNvPr id="3" name="Marcador de contenido 2">
            <a:extLst>
              <a:ext uri="{FF2B5EF4-FFF2-40B4-BE49-F238E27FC236}">
                <a16:creationId xmlns:a16="http://schemas.microsoft.com/office/drawing/2014/main" id="{1839C25E-F05D-480D-B763-DB85283D3951}"/>
              </a:ext>
            </a:extLst>
          </p:cNvPr>
          <p:cNvSpPr>
            <a:spLocks noGrp="1"/>
          </p:cNvSpPr>
          <p:nvPr>
            <p:ph idx="1"/>
          </p:nvPr>
        </p:nvSpPr>
        <p:spPr>
          <a:xfrm>
            <a:off x="1105220" y="2038866"/>
            <a:ext cx="5235619" cy="3593591"/>
          </a:xfrm>
        </p:spPr>
        <p:txBody>
          <a:bodyPr>
            <a:normAutofit/>
          </a:bodyPr>
          <a:lstStyle/>
          <a:p>
            <a:pPr algn="just"/>
            <a:r>
              <a:rPr lang="en-US" sz="2200" dirty="0"/>
              <a:t>In many businesses, there are a number of ways in which a particular quantity of output can get created. If your business is making sweaters, for example, you could produce sweaters either by hiring people and buying knitting needles or by buying or renting some automated knitting machinery.</a:t>
            </a:r>
            <a:endParaRPr lang="es-MX" sz="2200" dirty="0"/>
          </a:p>
        </p:txBody>
      </p:sp>
      <p:pic>
        <p:nvPicPr>
          <p:cNvPr id="5122" name="Picture 2" descr="Resultado de imagen para knitting machinery.">
            <a:extLst>
              <a:ext uri="{FF2B5EF4-FFF2-40B4-BE49-F238E27FC236}">
                <a16:creationId xmlns:a16="http://schemas.microsoft.com/office/drawing/2014/main" id="{B3357740-B45F-48DD-91A4-B84AFA3FC3E6}"/>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879873" y="3426021"/>
            <a:ext cx="3031092" cy="3031092"/>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Resultado de imagen para sweater">
            <a:extLst>
              <a:ext uri="{FF2B5EF4-FFF2-40B4-BE49-F238E27FC236}">
                <a16:creationId xmlns:a16="http://schemas.microsoft.com/office/drawing/2014/main" id="{DA920070-7962-498C-B331-619288D3FD21}"/>
              </a:ext>
            </a:extLst>
          </p:cNvPr>
          <p:cNvPicPr>
            <a:picLocks noChangeAspect="1" noChangeArrowheads="1"/>
          </p:cNvPicPr>
          <p:nvPr/>
        </p:nvPicPr>
        <p:blipFill>
          <a:blip r:embed="rId3">
            <a:clrChange>
              <a:clrFrom>
                <a:srgbClr val="F5F5F5"/>
              </a:clrFrom>
              <a:clrTo>
                <a:srgbClr val="F5F5F5">
                  <a:alpha val="0"/>
                </a:srgbClr>
              </a:clrTo>
            </a:clrChange>
            <a:extLst>
              <a:ext uri="{28A0092B-C50C-407E-A947-70E740481C1C}">
                <a14:useLocalDpi xmlns:a14="http://schemas.microsoft.com/office/drawing/2010/main" val="0"/>
              </a:ext>
            </a:extLst>
          </a:blip>
          <a:srcRect/>
          <a:stretch>
            <a:fillRect/>
          </a:stretch>
        </p:blipFill>
        <p:spPr bwMode="auto">
          <a:xfrm>
            <a:off x="6604627" y="1128451"/>
            <a:ext cx="2526327" cy="3067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6631629"/>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GB" sz="4800" b="1" dirty="0" smtClean="0">
                <a:latin typeface="Verdana" panose="020B0604030504040204" pitchFamily="34" charset="0"/>
                <a:ea typeface="Verdana" panose="020B0604030504040204" pitchFamily="34" charset="0"/>
                <a:cs typeface="Verdana" panose="020B0604030504040204" pitchFamily="34" charset="0"/>
              </a:rPr>
              <a:t>CONSUMER THEORY:</a:t>
            </a:r>
            <a:endParaRPr lang="en-GB" sz="4800" dirty="0"/>
          </a:p>
        </p:txBody>
      </p:sp>
      <p:sp>
        <p:nvSpPr>
          <p:cNvPr id="3" name="Marcador de texto 2"/>
          <p:cNvSpPr>
            <a:spLocks noGrp="1"/>
          </p:cNvSpPr>
          <p:nvPr>
            <p:ph type="body" idx="1"/>
          </p:nvPr>
        </p:nvSpPr>
        <p:spPr/>
        <p:txBody>
          <a:bodyPr/>
          <a:lstStyle/>
          <a:p>
            <a:r>
              <a:rPr lang="en-GB" dirty="0">
                <a:latin typeface="Verdana" panose="020B0604030504040204" pitchFamily="34" charset="0"/>
                <a:ea typeface="Verdana" panose="020B0604030504040204" pitchFamily="34" charset="0"/>
                <a:cs typeface="Verdana" panose="020B0604030504040204" pitchFamily="34" charset="0"/>
              </a:rPr>
              <a:t>UTILITY MAXIMIZATION AND COST MINIMIZATION</a:t>
            </a:r>
            <a:endParaRPr lang="en-GB" b="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499604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595025" y="836713"/>
            <a:ext cx="9782801" cy="1239837"/>
          </a:xfrm>
        </p:spPr>
        <p:txBody>
          <a:bodyPr/>
          <a:lstStyle/>
          <a:p>
            <a:pPr algn="ctr"/>
            <a:r>
              <a:rPr lang="es-ES" b="1" dirty="0"/>
              <a:t>CONSUMER EQUILIBRIUM</a:t>
            </a:r>
            <a:endParaRPr lang="es-ES" dirty="0"/>
          </a:p>
        </p:txBody>
      </p:sp>
      <p:sp>
        <p:nvSpPr>
          <p:cNvPr id="6" name="5 Marcador de contenido"/>
          <p:cNvSpPr>
            <a:spLocks noGrp="1"/>
          </p:cNvSpPr>
          <p:nvPr>
            <p:ph idx="1"/>
          </p:nvPr>
        </p:nvSpPr>
        <p:spPr>
          <a:xfrm>
            <a:off x="1592329" y="2708920"/>
            <a:ext cx="9782801" cy="2476872"/>
          </a:xfrm>
        </p:spPr>
        <p:txBody>
          <a:bodyPr>
            <a:normAutofit/>
          </a:bodyPr>
          <a:lstStyle/>
          <a:p>
            <a:pPr marL="0" indent="0" algn="ctr">
              <a:buNone/>
            </a:pPr>
            <a:r>
              <a:rPr lang="en-US" dirty="0"/>
              <a:t>The condition in which an individual consumer’s budget is spent and the last dollar spent on each good yields the same marginal utility; </a:t>
            </a:r>
            <a:r>
              <a:rPr lang="es-ES" dirty="0" err="1"/>
              <a:t>therefore</a:t>
            </a:r>
            <a:r>
              <a:rPr lang="es-ES" dirty="0"/>
              <a:t>, </a:t>
            </a:r>
            <a:r>
              <a:rPr lang="es-ES" dirty="0" err="1"/>
              <a:t>utility</a:t>
            </a:r>
            <a:r>
              <a:rPr lang="es-ES" dirty="0"/>
              <a:t> </a:t>
            </a:r>
            <a:r>
              <a:rPr lang="es-ES" dirty="0" err="1"/>
              <a:t>is</a:t>
            </a:r>
            <a:r>
              <a:rPr lang="es-ES" dirty="0"/>
              <a:t> </a:t>
            </a:r>
            <a:r>
              <a:rPr lang="es-ES" dirty="0" err="1"/>
              <a:t>maximized</a:t>
            </a:r>
            <a:r>
              <a:rPr lang="es-ES" dirty="0"/>
              <a:t>.</a:t>
            </a:r>
          </a:p>
        </p:txBody>
      </p:sp>
    </p:spTree>
    <p:extLst>
      <p:ext uri="{BB962C8B-B14F-4D97-AF65-F5344CB8AC3E}">
        <p14:creationId xmlns:p14="http://schemas.microsoft.com/office/powerpoint/2010/main" val="3158828112"/>
      </p:ext>
    </p:ext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91325" y="260649"/>
            <a:ext cx="8208099" cy="1992597"/>
          </a:xfrm>
        </p:spPr>
        <p:txBody>
          <a:bodyPr rtlCol="0"/>
          <a:lstStyle/>
          <a:p>
            <a:r>
              <a:rPr lang="es-ES" sz="4000" dirty="0" err="1"/>
              <a:t>what</a:t>
            </a:r>
            <a:r>
              <a:rPr lang="es-ES" sz="4000" dirty="0"/>
              <a:t> </a:t>
            </a:r>
            <a:r>
              <a:rPr lang="es-ES" sz="4000" dirty="0" err="1"/>
              <a:t>is</a:t>
            </a:r>
            <a:r>
              <a:rPr lang="es-ES" sz="4000" dirty="0"/>
              <a:t> </a:t>
            </a:r>
            <a:r>
              <a:rPr lang="es-ES" sz="4000" dirty="0" err="1"/>
              <a:t>maximum</a:t>
            </a:r>
            <a:r>
              <a:rPr lang="es-ES" sz="4000" dirty="0"/>
              <a:t> </a:t>
            </a:r>
            <a:r>
              <a:rPr lang="es-ES" sz="4000" dirty="0" err="1"/>
              <a:t>utility</a:t>
            </a:r>
            <a:r>
              <a:rPr lang="es-ES" sz="4000" dirty="0"/>
              <a:t>?</a:t>
            </a:r>
          </a:p>
        </p:txBody>
      </p:sp>
      <p:sp>
        <p:nvSpPr>
          <p:cNvPr id="3" name="Marcador de posición de texto 2"/>
          <p:cNvSpPr>
            <a:spLocks noGrp="1"/>
          </p:cNvSpPr>
          <p:nvPr>
            <p:ph type="body" idx="1"/>
          </p:nvPr>
        </p:nvSpPr>
        <p:spPr>
          <a:xfrm>
            <a:off x="3031958" y="2924944"/>
            <a:ext cx="8854662" cy="1741016"/>
          </a:xfrm>
        </p:spPr>
        <p:txBody>
          <a:bodyPr rtlCol="0">
            <a:normAutofit fontScale="77500" lnSpcReduction="20000"/>
          </a:bodyPr>
          <a:lstStyle/>
          <a:p>
            <a:r>
              <a:rPr lang="en-US" dirty="0"/>
              <a:t>Economics concept that, when making a purchase decision, a consumer attempts to get the greatest value possible from expenditure of least amount of money. His or her objective is to maximize the total value derived from the available money.</a:t>
            </a:r>
            <a:br>
              <a:rPr lang="en-US" dirty="0"/>
            </a:br>
            <a:r>
              <a:rPr lang="en-US" dirty="0"/>
              <a:t/>
            </a:r>
            <a:br>
              <a:rPr lang="en-US" dirty="0"/>
            </a:br>
            <a:endParaRPr lang="es-ES" dirty="0"/>
          </a:p>
        </p:txBody>
      </p:sp>
      <p:pic>
        <p:nvPicPr>
          <p:cNvPr id="5" name="Imagen 4"/>
          <p:cNvPicPr>
            <a:picLocks noChangeAspect="1"/>
          </p:cNvPicPr>
          <p:nvPr/>
        </p:nvPicPr>
        <p:blipFill rotWithShape="1">
          <a:blip r:embed="rId3" cstate="print">
            <a:extLst>
              <a:ext uri="{28A0092B-C50C-407E-A947-70E740481C1C}">
                <a14:useLocalDpi xmlns:a14="http://schemas.microsoft.com/office/drawing/2010/main" val="0"/>
              </a:ext>
            </a:extLst>
          </a:blip>
          <a:srcRect r="71581"/>
          <a:stretch/>
        </p:blipFill>
        <p:spPr>
          <a:xfrm>
            <a:off x="335360" y="1412777"/>
            <a:ext cx="1656184" cy="5619867"/>
          </a:xfrm>
          <a:prstGeom prst="rect">
            <a:avLst/>
          </a:prstGeom>
        </p:spPr>
      </p:pic>
    </p:spTree>
    <p:extLst>
      <p:ext uri="{BB962C8B-B14F-4D97-AF65-F5344CB8AC3E}">
        <p14:creationId xmlns:p14="http://schemas.microsoft.com/office/powerpoint/2010/main" val="253194270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descr="Resultado de imagen para market demand"/>
          <p:cNvPicPr>
            <a:picLocks noChangeAspect="1" noChangeArrowheads="1"/>
          </p:cNvPicPr>
          <p:nvPr/>
        </p:nvPicPr>
        <p:blipFill>
          <a:blip r:embed="rId2" cstate="print">
            <a:lum bright="70000" contrast="-70000"/>
          </a:blip>
          <a:srcRect/>
          <a:stretch>
            <a:fillRect/>
          </a:stretch>
        </p:blipFill>
        <p:spPr bwMode="auto">
          <a:xfrm>
            <a:off x="2927649" y="1340769"/>
            <a:ext cx="6793937" cy="5095453"/>
          </a:xfrm>
          <a:prstGeom prst="rect">
            <a:avLst/>
          </a:prstGeom>
          <a:noFill/>
        </p:spPr>
      </p:pic>
      <p:sp>
        <p:nvSpPr>
          <p:cNvPr id="2" name="1 Título"/>
          <p:cNvSpPr>
            <a:spLocks noGrp="1"/>
          </p:cNvSpPr>
          <p:nvPr>
            <p:ph type="title"/>
          </p:nvPr>
        </p:nvSpPr>
        <p:spPr/>
        <p:txBody>
          <a:bodyPr>
            <a:normAutofit/>
          </a:bodyPr>
          <a:lstStyle/>
          <a:p>
            <a:r>
              <a:rPr lang="es-ES" dirty="0" smtClean="0"/>
              <a:t>FROM INDIVIDUAL TO MARKET DEMAND</a:t>
            </a:r>
            <a:endParaRPr lang="es-ES" dirty="0"/>
          </a:p>
        </p:txBody>
      </p:sp>
      <p:sp>
        <p:nvSpPr>
          <p:cNvPr id="3" name="2 Marcador de contenido"/>
          <p:cNvSpPr>
            <a:spLocks noGrp="1"/>
          </p:cNvSpPr>
          <p:nvPr>
            <p:ph idx="1"/>
          </p:nvPr>
        </p:nvSpPr>
        <p:spPr>
          <a:xfrm>
            <a:off x="2927648" y="1628800"/>
            <a:ext cx="7498080" cy="4800600"/>
          </a:xfrm>
        </p:spPr>
        <p:txBody>
          <a:bodyPr>
            <a:normAutofit/>
          </a:bodyPr>
          <a:lstStyle/>
          <a:p>
            <a:pPr algn="ctr" fontAlgn="base">
              <a:buNone/>
            </a:pPr>
            <a:r>
              <a:rPr lang="en-US" sz="3400" b="1" dirty="0">
                <a:solidFill>
                  <a:schemeClr val="bg2">
                    <a:lumMod val="25000"/>
                  </a:schemeClr>
                </a:solidFill>
              </a:rPr>
              <a:t>Individual Demand</a:t>
            </a:r>
          </a:p>
          <a:p>
            <a:pPr algn="just" fontAlgn="base">
              <a:buNone/>
            </a:pPr>
            <a:r>
              <a:rPr lang="en-US" dirty="0" smtClean="0"/>
              <a:t>    The </a:t>
            </a:r>
            <a:r>
              <a:rPr lang="en-US" dirty="0"/>
              <a:t>individual demand is the demand of </a:t>
            </a:r>
            <a:r>
              <a:rPr lang="en-US" dirty="0" smtClean="0"/>
              <a:t>one individual </a:t>
            </a:r>
            <a:r>
              <a:rPr lang="en-US" dirty="0"/>
              <a:t>or firm. It represents the quantity of a good that a single consumer would buy at a specific price point at a specific point in time. </a:t>
            </a:r>
          </a:p>
          <a:p>
            <a:pPr algn="ctr" fontAlgn="base">
              <a:buNone/>
            </a:pPr>
            <a:r>
              <a:rPr lang="en-US" b="1" dirty="0">
                <a:solidFill>
                  <a:schemeClr val="bg2">
                    <a:lumMod val="10000"/>
                  </a:schemeClr>
                </a:solidFill>
              </a:rPr>
              <a:t>Market </a:t>
            </a:r>
            <a:r>
              <a:rPr lang="en-US" b="1" dirty="0" smtClean="0">
                <a:solidFill>
                  <a:schemeClr val="bg2">
                    <a:lumMod val="10000"/>
                  </a:schemeClr>
                </a:solidFill>
              </a:rPr>
              <a:t>Demand</a:t>
            </a:r>
            <a:endParaRPr lang="en-US" b="1" dirty="0">
              <a:solidFill>
                <a:schemeClr val="bg2">
                  <a:lumMod val="10000"/>
                </a:schemeClr>
              </a:solidFill>
            </a:endParaRPr>
          </a:p>
          <a:p>
            <a:pPr algn="just" fontAlgn="base">
              <a:buNone/>
            </a:pPr>
            <a:r>
              <a:rPr lang="en-US" dirty="0" smtClean="0"/>
              <a:t>      Market </a:t>
            </a:r>
            <a:r>
              <a:rPr lang="en-US" dirty="0"/>
              <a:t>demand provides the total quantity demanded by all consumers. In other words, it represents the aggregate of all individual demands. There are two basic types of market demand: primary and selective. Primary demand is the total demand for all of the brands that represent a given product or service, such as all phones or all high-end watches. Selective demand is the demand for one particular brand of product or service, such as the </a:t>
            </a:r>
            <a:r>
              <a:rPr lang="en-US" dirty="0" smtClean="0"/>
              <a:t>iPhone.</a:t>
            </a:r>
            <a:endParaRPr lang="en-US" dirty="0"/>
          </a:p>
          <a:p>
            <a:pPr>
              <a:buNone/>
            </a:pPr>
            <a:endParaRPr lang="es-ES" dirty="0"/>
          </a:p>
        </p:txBody>
      </p:sp>
      <p:sp>
        <p:nvSpPr>
          <p:cNvPr id="5" name="4 Rectángulo"/>
          <p:cNvSpPr/>
          <p:nvPr/>
        </p:nvSpPr>
        <p:spPr>
          <a:xfrm>
            <a:off x="5159896" y="1556792"/>
            <a:ext cx="3096344"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Rectángulo"/>
          <p:cNvSpPr/>
          <p:nvPr/>
        </p:nvSpPr>
        <p:spPr>
          <a:xfrm>
            <a:off x="5447928" y="3068960"/>
            <a:ext cx="2592288"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112050695"/>
      </p:ext>
    </p:extLst>
  </p:cSld>
  <p:clrMapOvr>
    <a:masterClrMapping/>
  </p:clrMapOvr>
  <p:transition spd="slow" advTm="10000">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9272" y="1319714"/>
            <a:ext cx="8013576" cy="5433467"/>
          </a:xfrm>
        </p:spPr>
        <p:txBody>
          <a:bodyPr>
            <a:normAutofit/>
          </a:bodyPr>
          <a:lstStyle/>
          <a:p>
            <a:pPr algn="just">
              <a:buNone/>
            </a:pPr>
            <a:r>
              <a:rPr lang="en-US" dirty="0" smtClean="0"/>
              <a:t>   </a:t>
            </a:r>
            <a:r>
              <a:rPr lang="en-US" dirty="0"/>
              <a:t> </a:t>
            </a:r>
            <a:r>
              <a:rPr lang="en-US" sz="2800" dirty="0"/>
              <a:t>Market demand is an important economic marker because it reflects the competitiveness of a marketplace, a consumer’s willingness to buy certain products and the ability of a company to leverage itself in a competitive landscape. If market demand is low, it signals to a company that they should terminate a product or service, or restructure it so that it is more appealing to consumers.</a:t>
            </a:r>
            <a:endParaRPr lang="en-US" dirty="0" smtClean="0"/>
          </a:p>
          <a:p>
            <a:pPr>
              <a:buNone/>
            </a:pPr>
            <a:endParaRPr lang="es-ES" dirty="0"/>
          </a:p>
        </p:txBody>
      </p:sp>
    </p:spTree>
    <p:extLst>
      <p:ext uri="{BB962C8B-B14F-4D97-AF65-F5344CB8AC3E}">
        <p14:creationId xmlns:p14="http://schemas.microsoft.com/office/powerpoint/2010/main" val="3710870875"/>
      </p:ext>
    </p:extLst>
  </p:cSld>
  <p:clrMapOvr>
    <a:masterClrMapping/>
  </p:clrMapOvr>
  <p:transition spd="slow" advTm="10000">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Grp="1" noChangeArrowheads="1"/>
          </p:cNvSpPr>
          <p:nvPr>
            <p:ph idx="1"/>
          </p:nvPr>
        </p:nvSpPr>
        <p:spPr>
          <a:xfrm>
            <a:off x="2423592" y="1268761"/>
            <a:ext cx="3610744" cy="4525963"/>
          </a:xfrm>
        </p:spPr>
        <p:txBody>
          <a:bodyPr/>
          <a:lstStyle/>
          <a:p>
            <a:pPr algn="just" eaLnBrk="1" hangingPunct="1">
              <a:buNone/>
            </a:pPr>
            <a:r>
              <a:rPr lang="en-US" altLang="zh-CN" sz="2800" dirty="0"/>
              <a:t>   If we fix all the monetary incomes and the price of good 2, we can illustrate the relation between the aggregate demand for good 1 and its price.</a:t>
            </a:r>
          </a:p>
        </p:txBody>
      </p:sp>
      <p:pic>
        <p:nvPicPr>
          <p:cNvPr id="5" name="Picture 1"/>
          <p:cNvPicPr>
            <a:picLocks noChangeAspect="1"/>
          </p:cNvPicPr>
          <p:nvPr/>
        </p:nvPicPr>
        <p:blipFill>
          <a:blip r:embed="rId2" cstate="print"/>
          <a:srcRect/>
          <a:stretch>
            <a:fillRect/>
          </a:stretch>
        </p:blipFill>
        <p:spPr bwMode="auto">
          <a:xfrm>
            <a:off x="6096000" y="1196752"/>
            <a:ext cx="4338638" cy="40449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69853017"/>
      </p:ext>
    </p:extLst>
  </p:cSld>
  <p:clrMapOvr>
    <a:masterClrMapping/>
  </p:clrMapOvr>
  <p:transition spd="slow" advTm="7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withEffect">
                                  <p:stCondLst>
                                    <p:cond delay="0"/>
                                  </p:stCondLst>
                                  <p:childTnLst>
                                    <p:animMotion origin="layout" path="M -0.63802 1.48148E-6 L -3.33333E-6 1.48148E-6 " pathEditMode="relative" rAng="0" ptsTypes="AA">
                                      <p:cBhvr>
                                        <p:cTn id="6" dur="2000" fill="hold"/>
                                        <p:tgtEl>
                                          <p:spTgt spid="5"/>
                                        </p:tgtEl>
                                        <p:attrNameLst>
                                          <p:attrName>ppt_x</p:attrName>
                                          <p:attrName>ppt_y</p:attrName>
                                        </p:attrNameLst>
                                      </p:cBhvr>
                                      <p:rCtr x="31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istintivo">
  <a:themeElements>
    <a:clrScheme name="Distintivo">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Distintivo">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stintivo">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TM10001106[[fn=Distintivo]]</Template>
  <TotalTime>577</TotalTime>
  <Words>1814</Words>
  <Application>Microsoft Office PowerPoint</Application>
  <PresentationFormat>Panorámica</PresentationFormat>
  <Paragraphs>173</Paragraphs>
  <Slides>36</Slides>
  <Notes>8</Notes>
  <HiddenSlides>0</HiddenSlides>
  <MMClips>0</MMClips>
  <ScaleCrop>false</ScaleCrop>
  <HeadingPairs>
    <vt:vector size="6" baseType="variant">
      <vt:variant>
        <vt:lpstr>Fuentes usadas</vt:lpstr>
      </vt:variant>
      <vt:variant>
        <vt:i4>15</vt:i4>
      </vt:variant>
      <vt:variant>
        <vt:lpstr>Tema</vt:lpstr>
      </vt:variant>
      <vt:variant>
        <vt:i4>1</vt:i4>
      </vt:variant>
      <vt:variant>
        <vt:lpstr>Títulos de diapositiva</vt:lpstr>
      </vt:variant>
      <vt:variant>
        <vt:i4>36</vt:i4>
      </vt:variant>
    </vt:vector>
  </HeadingPairs>
  <TitlesOfParts>
    <vt:vector size="52" baseType="lpstr">
      <vt:lpstr>宋体</vt:lpstr>
      <vt:lpstr>Agency FB</vt:lpstr>
      <vt:lpstr>Aharoni</vt:lpstr>
      <vt:lpstr>Arial</vt:lpstr>
      <vt:lpstr>Arial Black</vt:lpstr>
      <vt:lpstr>Biryani</vt:lpstr>
      <vt:lpstr>Calibri</vt:lpstr>
      <vt:lpstr>Cambria Math</vt:lpstr>
      <vt:lpstr>Centaur</vt:lpstr>
      <vt:lpstr>Corbel</vt:lpstr>
      <vt:lpstr>Gill Sans MT</vt:lpstr>
      <vt:lpstr>Impact</vt:lpstr>
      <vt:lpstr>华文中宋</vt:lpstr>
      <vt:lpstr>Times New Roman</vt:lpstr>
      <vt:lpstr>Verdana</vt:lpstr>
      <vt:lpstr>Distintivo</vt:lpstr>
      <vt:lpstr>Presentación de PowerPoint</vt:lpstr>
      <vt:lpstr>Presentación de PowerPoint</vt:lpstr>
      <vt:lpstr>       UNIVERSIDAD AUTÓNOMA DEL ESTADO DE MÉXICO</vt:lpstr>
      <vt:lpstr>CONSUMER THEORY:</vt:lpstr>
      <vt:lpstr>CONSUMER EQUILIBRIUM</vt:lpstr>
      <vt:lpstr>what is maximum utility?</vt:lpstr>
      <vt:lpstr>FROM INDIVIDUAL TO MARKET DEMAND</vt:lpstr>
      <vt:lpstr>Presentación de PowerPoint</vt:lpstr>
      <vt:lpstr>Presentación de PowerPoint</vt:lpstr>
      <vt:lpstr>Presentación de PowerPoint</vt:lpstr>
      <vt:lpstr>THE INVERSE DEMAND FUNCTION</vt:lpstr>
      <vt:lpstr>Presentación de PowerPoint</vt:lpstr>
      <vt:lpstr>Presentación de PowerPoint</vt:lpstr>
      <vt:lpstr>EXAMPLE: Adding Up “Linear” Demand Curves</vt:lpstr>
      <vt:lpstr> DISCRETE GOODS</vt:lpstr>
      <vt:lpstr>THE EXTENSIVE AND THE INTENSIVE MARGIN</vt:lpstr>
      <vt:lpstr>Presentación de PowerPoint</vt:lpstr>
      <vt:lpstr>Presentación de PowerPoint</vt:lpstr>
      <vt:lpstr>Some history:</vt:lpstr>
      <vt:lpstr>LAW OF DIMINISHING MARGINAL UTILITY</vt:lpstr>
      <vt:lpstr>Cardinal utilitY</vt:lpstr>
      <vt:lpstr>Contructing aN utility fuNction</vt:lpstr>
      <vt:lpstr>Presentación de PowerPoint</vt:lpstr>
      <vt:lpstr>Presentación de PowerPoint</vt:lpstr>
      <vt:lpstr>Example: indifference curve utility </vt:lpstr>
      <vt:lpstr>Perfect complements</vt:lpstr>
      <vt:lpstr>Maximizing utility with perfect complements</vt:lpstr>
      <vt:lpstr>Quasi-linear</vt:lpstr>
      <vt:lpstr>Cob-douglas</vt:lpstr>
      <vt:lpstr>Presentación de PowerPoint</vt:lpstr>
      <vt:lpstr>COST MINIMIZATION: What is it?</vt:lpstr>
      <vt:lpstr>Cost-minimization graph</vt:lpstr>
      <vt:lpstr>THE FLEXIBILITY OF THE PRODUCTION FUNCTION </vt:lpstr>
      <vt:lpstr>Presentación de PowerPoint</vt:lpstr>
      <vt:lpstr>Presentación de PowerPoint</vt:lpstr>
      <vt:lpstr>Choice of production process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Ulises</dc:creator>
  <cp:lastModifiedBy>DELL</cp:lastModifiedBy>
  <cp:revision>25</cp:revision>
  <dcterms:created xsi:type="dcterms:W3CDTF">2018-05-29T04:57:06Z</dcterms:created>
  <dcterms:modified xsi:type="dcterms:W3CDTF">2018-09-29T01:41:41Z</dcterms:modified>
</cp:coreProperties>
</file>