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34"/>
  </p:notesMasterIdLst>
  <p:sldIdLst>
    <p:sldId id="282" r:id="rId2"/>
    <p:sldId id="288" r:id="rId3"/>
    <p:sldId id="289" r:id="rId4"/>
    <p:sldId id="257" r:id="rId5"/>
    <p:sldId id="258" r:id="rId6"/>
    <p:sldId id="259" r:id="rId7"/>
    <p:sldId id="260" r:id="rId8"/>
    <p:sldId id="263" r:id="rId9"/>
    <p:sldId id="264" r:id="rId10"/>
    <p:sldId id="265" r:id="rId11"/>
    <p:sldId id="283" r:id="rId12"/>
    <p:sldId id="285" r:id="rId13"/>
    <p:sldId id="284" r:id="rId14"/>
    <p:sldId id="271" r:id="rId15"/>
    <p:sldId id="272" r:id="rId16"/>
    <p:sldId id="273" r:id="rId17"/>
    <p:sldId id="274" r:id="rId18"/>
    <p:sldId id="275" r:id="rId19"/>
    <p:sldId id="276" r:id="rId20"/>
    <p:sldId id="277" r:id="rId21"/>
    <p:sldId id="278" r:id="rId22"/>
    <p:sldId id="279" r:id="rId23"/>
    <p:sldId id="281" r:id="rId24"/>
    <p:sldId id="286" r:id="rId25"/>
    <p:sldId id="287" r:id="rId26"/>
    <p:sldId id="269" r:id="rId27"/>
    <p:sldId id="270" r:id="rId28"/>
    <p:sldId id="266" r:id="rId29"/>
    <p:sldId id="267" r:id="rId30"/>
    <p:sldId id="268" r:id="rId31"/>
    <p:sldId id="290" r:id="rId32"/>
    <p:sldId id="291"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E86D03-0AD6-4E9E-A594-CE86333264F5}" type="doc">
      <dgm:prSet loTypeId="urn:microsoft.com/office/officeart/2005/8/layout/hierarchy2" loCatId="hierarchy" qsTypeId="urn:microsoft.com/office/officeart/2005/8/quickstyle/simple1" qsCatId="simple" csTypeId="urn:microsoft.com/office/officeart/2005/8/colors/accent0_2" csCatId="mainScheme" phldr="1"/>
      <dgm:spPr/>
      <dgm:t>
        <a:bodyPr/>
        <a:lstStyle/>
        <a:p>
          <a:endParaRPr lang="es-MX"/>
        </a:p>
      </dgm:t>
    </dgm:pt>
    <dgm:pt modelId="{5CED113D-11D6-4366-A90C-802B194E463A}">
      <dgm:prSet phldrT="[Texto]"/>
      <dgm:spPr/>
      <dgm:t>
        <a:bodyPr/>
        <a:lstStyle/>
        <a:p>
          <a:r>
            <a:rPr lang="es-MX" dirty="0"/>
            <a:t>COVERAGE</a:t>
          </a:r>
        </a:p>
      </dgm:t>
    </dgm:pt>
    <dgm:pt modelId="{9C1E8854-4126-4DB9-887A-F786F0E3B613}" type="parTrans" cxnId="{133AEC70-95CE-4362-A61A-3EFB5C10B05B}">
      <dgm:prSet/>
      <dgm:spPr/>
      <dgm:t>
        <a:bodyPr/>
        <a:lstStyle/>
        <a:p>
          <a:endParaRPr lang="es-MX"/>
        </a:p>
      </dgm:t>
    </dgm:pt>
    <dgm:pt modelId="{A941BE3F-75AD-4C96-A501-26C9777C63EF}" type="sibTrans" cxnId="{133AEC70-95CE-4362-A61A-3EFB5C10B05B}">
      <dgm:prSet/>
      <dgm:spPr/>
      <dgm:t>
        <a:bodyPr/>
        <a:lstStyle/>
        <a:p>
          <a:endParaRPr lang="es-MX"/>
        </a:p>
      </dgm:t>
    </dgm:pt>
    <dgm:pt modelId="{75AC0BF9-7355-4268-B00F-81A5F5A35C50}">
      <dgm:prSet phldrT="[Texto]"/>
      <dgm:spPr/>
      <dgm:t>
        <a:bodyPr/>
        <a:lstStyle/>
        <a:p>
          <a:r>
            <a:rPr lang="es-MX" dirty="0" err="1"/>
            <a:t>Coverage</a:t>
          </a:r>
          <a:r>
            <a:rPr lang="es-MX" dirty="0"/>
            <a:t> of sale</a:t>
          </a:r>
          <a:br>
            <a:rPr lang="es-MX" dirty="0"/>
          </a:br>
          <a:r>
            <a:rPr lang="es-MX" dirty="0"/>
            <a:t>(short)</a:t>
          </a:r>
        </a:p>
      </dgm:t>
    </dgm:pt>
    <dgm:pt modelId="{E32AEE21-7DBF-445C-A9B9-2D34C78672E6}" type="parTrans" cxnId="{DE73A7F7-0E43-47D5-A406-0BDDF8C49FAC}">
      <dgm:prSet/>
      <dgm:spPr/>
      <dgm:t>
        <a:bodyPr/>
        <a:lstStyle/>
        <a:p>
          <a:endParaRPr lang="es-MX"/>
        </a:p>
      </dgm:t>
    </dgm:pt>
    <dgm:pt modelId="{F65BB515-E173-4A30-BBCB-1417AF8F9FD1}" type="sibTrans" cxnId="{DE73A7F7-0E43-47D5-A406-0BDDF8C49FAC}">
      <dgm:prSet/>
      <dgm:spPr/>
      <dgm:t>
        <a:bodyPr/>
        <a:lstStyle/>
        <a:p>
          <a:endParaRPr lang="es-MX"/>
        </a:p>
      </dgm:t>
    </dgm:pt>
    <dgm:pt modelId="{A1446955-A872-4A60-8A47-E955E803775F}">
      <dgm:prSet phldrT="[Texto]"/>
      <dgm:spPr/>
      <dgm:t>
        <a:bodyPr/>
        <a:lstStyle/>
        <a:p>
          <a:r>
            <a:rPr lang="es-MX" dirty="0" err="1"/>
            <a:t>Used</a:t>
          </a:r>
          <a:r>
            <a:rPr lang="es-MX" dirty="0"/>
            <a:t> b</a:t>
          </a:r>
          <a:r>
            <a:rPr lang="en-US" dirty="0"/>
            <a:t>y the holder to protect the price at which to sell their wares, involves selling futures contracts.</a:t>
          </a:r>
          <a:r>
            <a:rPr lang="es-MX" dirty="0"/>
            <a:t> </a:t>
          </a:r>
        </a:p>
      </dgm:t>
    </dgm:pt>
    <dgm:pt modelId="{21EC5F4F-7846-4383-928F-CF8C3BC6AE07}" type="parTrans" cxnId="{21972C7C-F1FE-475E-8EE8-C62D7399083C}">
      <dgm:prSet/>
      <dgm:spPr/>
      <dgm:t>
        <a:bodyPr/>
        <a:lstStyle/>
        <a:p>
          <a:endParaRPr lang="es-MX"/>
        </a:p>
      </dgm:t>
    </dgm:pt>
    <dgm:pt modelId="{219814E2-4920-4CF7-9AAB-6D9B20847084}" type="sibTrans" cxnId="{21972C7C-F1FE-475E-8EE8-C62D7399083C}">
      <dgm:prSet/>
      <dgm:spPr/>
      <dgm:t>
        <a:bodyPr/>
        <a:lstStyle/>
        <a:p>
          <a:endParaRPr lang="es-MX"/>
        </a:p>
      </dgm:t>
    </dgm:pt>
    <dgm:pt modelId="{75537669-7759-4139-A52C-89848AF46532}">
      <dgm:prSet phldrT="[Texto]"/>
      <dgm:spPr/>
      <dgm:t>
        <a:bodyPr/>
        <a:lstStyle/>
        <a:p>
          <a:r>
            <a:rPr lang="es-MX" dirty="0" err="1"/>
            <a:t>Used</a:t>
          </a:r>
          <a:r>
            <a:rPr lang="es-MX" dirty="0"/>
            <a:t> </a:t>
          </a:r>
          <a:r>
            <a:rPr lang="es-MX" dirty="0" err="1"/>
            <a:t>by</a:t>
          </a:r>
          <a:r>
            <a:rPr lang="es-MX" dirty="0"/>
            <a:t>  </a:t>
          </a:r>
          <a:r>
            <a:rPr lang="en-US" dirty="0"/>
            <a:t>holder to protect the purchase price at which the merchandise involves buying futures contracts.</a:t>
          </a:r>
          <a:endParaRPr lang="es-MX" dirty="0"/>
        </a:p>
      </dgm:t>
    </dgm:pt>
    <dgm:pt modelId="{3BB0BB80-7082-45E1-9BC1-E935D9ED055E}" type="parTrans" cxnId="{B02E7E8B-2FBE-4107-A2DB-147F3A6A5D0A}">
      <dgm:prSet/>
      <dgm:spPr/>
      <dgm:t>
        <a:bodyPr/>
        <a:lstStyle/>
        <a:p>
          <a:endParaRPr lang="es-MX"/>
        </a:p>
      </dgm:t>
    </dgm:pt>
    <dgm:pt modelId="{9473C464-150F-4180-8ECB-9F85D77CA521}" type="sibTrans" cxnId="{B02E7E8B-2FBE-4107-A2DB-147F3A6A5D0A}">
      <dgm:prSet/>
      <dgm:spPr/>
      <dgm:t>
        <a:bodyPr/>
        <a:lstStyle/>
        <a:p>
          <a:endParaRPr lang="es-MX"/>
        </a:p>
      </dgm:t>
    </dgm:pt>
    <dgm:pt modelId="{8C16C6AD-F49D-477C-A595-9ECDD728D7CF}">
      <dgm:prSet phldrT="[Texto]"/>
      <dgm:spPr/>
      <dgm:t>
        <a:bodyPr/>
        <a:lstStyle/>
        <a:p>
          <a:r>
            <a:rPr lang="es-MX" dirty="0" err="1"/>
            <a:t>Coverage</a:t>
          </a:r>
          <a:r>
            <a:rPr lang="es-MX" dirty="0"/>
            <a:t> of </a:t>
          </a:r>
          <a:r>
            <a:rPr lang="es-MX" dirty="0" err="1"/>
            <a:t>purchase</a:t>
          </a:r>
          <a:r>
            <a:rPr lang="es-MX" dirty="0"/>
            <a:t> (</a:t>
          </a:r>
          <a:r>
            <a:rPr lang="es-MX" dirty="0" err="1"/>
            <a:t>long</a:t>
          </a:r>
          <a:r>
            <a:rPr lang="es-MX" dirty="0"/>
            <a:t>)</a:t>
          </a:r>
        </a:p>
      </dgm:t>
    </dgm:pt>
    <dgm:pt modelId="{FD526178-FED2-4964-AA38-98E61221ECAD}" type="sibTrans" cxnId="{55DB6965-766A-4198-8123-EC7F9DB65A36}">
      <dgm:prSet/>
      <dgm:spPr/>
      <dgm:t>
        <a:bodyPr/>
        <a:lstStyle/>
        <a:p>
          <a:endParaRPr lang="es-MX"/>
        </a:p>
      </dgm:t>
    </dgm:pt>
    <dgm:pt modelId="{F3773399-7435-4E7B-86EC-BB7BF408453D}" type="parTrans" cxnId="{55DB6965-766A-4198-8123-EC7F9DB65A36}">
      <dgm:prSet/>
      <dgm:spPr/>
      <dgm:t>
        <a:bodyPr/>
        <a:lstStyle/>
        <a:p>
          <a:endParaRPr lang="es-MX"/>
        </a:p>
      </dgm:t>
    </dgm:pt>
    <dgm:pt modelId="{6FC1B7E3-D875-40A2-9391-4EB90714C9AE}" type="pres">
      <dgm:prSet presAssocID="{EFE86D03-0AD6-4E9E-A594-CE86333264F5}" presName="diagram" presStyleCnt="0">
        <dgm:presLayoutVars>
          <dgm:chPref val="1"/>
          <dgm:dir/>
          <dgm:animOne val="branch"/>
          <dgm:animLvl val="lvl"/>
          <dgm:resizeHandles val="exact"/>
        </dgm:presLayoutVars>
      </dgm:prSet>
      <dgm:spPr/>
    </dgm:pt>
    <dgm:pt modelId="{63783E22-A4FE-4DF8-80EA-704889749B33}" type="pres">
      <dgm:prSet presAssocID="{5CED113D-11D6-4366-A90C-802B194E463A}" presName="root1" presStyleCnt="0"/>
      <dgm:spPr/>
    </dgm:pt>
    <dgm:pt modelId="{01B81D38-E3CC-4FE0-86FF-68B11872E3FF}" type="pres">
      <dgm:prSet presAssocID="{5CED113D-11D6-4366-A90C-802B194E463A}" presName="LevelOneTextNode" presStyleLbl="node0" presStyleIdx="0" presStyleCnt="1">
        <dgm:presLayoutVars>
          <dgm:chPref val="3"/>
        </dgm:presLayoutVars>
      </dgm:prSet>
      <dgm:spPr/>
    </dgm:pt>
    <dgm:pt modelId="{2F8BEBDE-D9A9-4500-932D-88151DD36906}" type="pres">
      <dgm:prSet presAssocID="{5CED113D-11D6-4366-A90C-802B194E463A}" presName="level2hierChild" presStyleCnt="0"/>
      <dgm:spPr/>
    </dgm:pt>
    <dgm:pt modelId="{700579A5-5C1D-47D1-993B-49DB952D593D}" type="pres">
      <dgm:prSet presAssocID="{E32AEE21-7DBF-445C-A9B9-2D34C78672E6}" presName="conn2-1" presStyleLbl="parChTrans1D2" presStyleIdx="0" presStyleCnt="2"/>
      <dgm:spPr/>
    </dgm:pt>
    <dgm:pt modelId="{8AD8CB6B-AF9D-4453-B1D1-CD88519A46DD}" type="pres">
      <dgm:prSet presAssocID="{E32AEE21-7DBF-445C-A9B9-2D34C78672E6}" presName="connTx" presStyleLbl="parChTrans1D2" presStyleIdx="0" presStyleCnt="2"/>
      <dgm:spPr/>
    </dgm:pt>
    <dgm:pt modelId="{BF11B8EF-5F8C-4A8E-BE50-77B0F581623C}" type="pres">
      <dgm:prSet presAssocID="{75AC0BF9-7355-4268-B00F-81A5F5A35C50}" presName="root2" presStyleCnt="0"/>
      <dgm:spPr/>
    </dgm:pt>
    <dgm:pt modelId="{EAA4432E-3DE2-4F71-B3EF-58EF62729027}" type="pres">
      <dgm:prSet presAssocID="{75AC0BF9-7355-4268-B00F-81A5F5A35C50}" presName="LevelTwoTextNode" presStyleLbl="node2" presStyleIdx="0" presStyleCnt="2" custScaleX="128761" custLinFactNeighborX="-9940" custLinFactNeighborY="-50121">
        <dgm:presLayoutVars>
          <dgm:chPref val="3"/>
        </dgm:presLayoutVars>
      </dgm:prSet>
      <dgm:spPr/>
    </dgm:pt>
    <dgm:pt modelId="{86227061-D1C3-4691-8930-CD2754EC1CE7}" type="pres">
      <dgm:prSet presAssocID="{75AC0BF9-7355-4268-B00F-81A5F5A35C50}" presName="level3hierChild" presStyleCnt="0"/>
      <dgm:spPr/>
    </dgm:pt>
    <dgm:pt modelId="{DA123BE4-093C-4149-BFFD-6D3491A5F1C7}" type="pres">
      <dgm:prSet presAssocID="{21EC5F4F-7846-4383-928F-CF8C3BC6AE07}" presName="conn2-1" presStyleLbl="parChTrans1D3" presStyleIdx="0" presStyleCnt="2"/>
      <dgm:spPr/>
    </dgm:pt>
    <dgm:pt modelId="{8FBC5275-9359-4120-8F71-72169287C979}" type="pres">
      <dgm:prSet presAssocID="{21EC5F4F-7846-4383-928F-CF8C3BC6AE07}" presName="connTx" presStyleLbl="parChTrans1D3" presStyleIdx="0" presStyleCnt="2"/>
      <dgm:spPr/>
    </dgm:pt>
    <dgm:pt modelId="{B92CC1C2-402F-4770-8D2A-C467AED9E537}" type="pres">
      <dgm:prSet presAssocID="{A1446955-A872-4A60-8A47-E955E803775F}" presName="root2" presStyleCnt="0"/>
      <dgm:spPr/>
    </dgm:pt>
    <dgm:pt modelId="{672BB530-153F-4E1E-8106-806D77655FE5}" type="pres">
      <dgm:prSet presAssocID="{A1446955-A872-4A60-8A47-E955E803775F}" presName="LevelTwoTextNode" presStyleLbl="node3" presStyleIdx="0" presStyleCnt="2" custScaleX="201860" custScaleY="141427" custLinFactNeighborX="-17665" custLinFactNeighborY="-47301">
        <dgm:presLayoutVars>
          <dgm:chPref val="3"/>
        </dgm:presLayoutVars>
      </dgm:prSet>
      <dgm:spPr/>
    </dgm:pt>
    <dgm:pt modelId="{50198E4D-527A-4AB4-AACE-AB275051882F}" type="pres">
      <dgm:prSet presAssocID="{A1446955-A872-4A60-8A47-E955E803775F}" presName="level3hierChild" presStyleCnt="0"/>
      <dgm:spPr/>
    </dgm:pt>
    <dgm:pt modelId="{5C48049F-88B9-47AD-B759-48C7BB121A33}" type="pres">
      <dgm:prSet presAssocID="{F3773399-7435-4E7B-86EC-BB7BF408453D}" presName="conn2-1" presStyleLbl="parChTrans1D2" presStyleIdx="1" presStyleCnt="2"/>
      <dgm:spPr/>
    </dgm:pt>
    <dgm:pt modelId="{0490B857-BDE2-47E1-A366-1D05F4F928B1}" type="pres">
      <dgm:prSet presAssocID="{F3773399-7435-4E7B-86EC-BB7BF408453D}" presName="connTx" presStyleLbl="parChTrans1D2" presStyleIdx="1" presStyleCnt="2"/>
      <dgm:spPr/>
    </dgm:pt>
    <dgm:pt modelId="{3FACEC84-8F4A-41E2-BC79-CBE8C87F84BC}" type="pres">
      <dgm:prSet presAssocID="{8C16C6AD-F49D-477C-A595-9ECDD728D7CF}" presName="root2" presStyleCnt="0"/>
      <dgm:spPr/>
    </dgm:pt>
    <dgm:pt modelId="{5190F572-7FC6-48BF-B014-7EB362F90621}" type="pres">
      <dgm:prSet presAssocID="{8C16C6AD-F49D-477C-A595-9ECDD728D7CF}" presName="LevelTwoTextNode" presStyleLbl="node2" presStyleIdx="1" presStyleCnt="2" custScaleX="137104" custLinFactNeighborX="-14413" custLinFactNeighborY="9349">
        <dgm:presLayoutVars>
          <dgm:chPref val="3"/>
        </dgm:presLayoutVars>
      </dgm:prSet>
      <dgm:spPr/>
    </dgm:pt>
    <dgm:pt modelId="{23B33A1A-07DF-467A-812B-EB4F0061965A}" type="pres">
      <dgm:prSet presAssocID="{8C16C6AD-F49D-477C-A595-9ECDD728D7CF}" presName="level3hierChild" presStyleCnt="0"/>
      <dgm:spPr/>
    </dgm:pt>
    <dgm:pt modelId="{69BE0C65-F17D-459B-B82B-8A07A86D1FAB}" type="pres">
      <dgm:prSet presAssocID="{3BB0BB80-7082-45E1-9BC1-E935D9ED055E}" presName="conn2-1" presStyleLbl="parChTrans1D3" presStyleIdx="1" presStyleCnt="2"/>
      <dgm:spPr/>
    </dgm:pt>
    <dgm:pt modelId="{E4D8B2BC-449C-454E-94C3-F400FD675B85}" type="pres">
      <dgm:prSet presAssocID="{3BB0BB80-7082-45E1-9BC1-E935D9ED055E}" presName="connTx" presStyleLbl="parChTrans1D3" presStyleIdx="1" presStyleCnt="2"/>
      <dgm:spPr/>
    </dgm:pt>
    <dgm:pt modelId="{285D44C0-FA95-4BBA-B2A9-081E9C2BD26C}" type="pres">
      <dgm:prSet presAssocID="{75537669-7759-4139-A52C-89848AF46532}" presName="root2" presStyleCnt="0"/>
      <dgm:spPr/>
    </dgm:pt>
    <dgm:pt modelId="{48A58620-32FA-481C-B9C5-921C071F4289}" type="pres">
      <dgm:prSet presAssocID="{75537669-7759-4139-A52C-89848AF46532}" presName="LevelTwoTextNode" presStyleLbl="node3" presStyleIdx="1" presStyleCnt="2" custScaleX="181615" custScaleY="156956" custLinFactNeighborX="-8115" custLinFactNeighborY="10988">
        <dgm:presLayoutVars>
          <dgm:chPref val="3"/>
        </dgm:presLayoutVars>
      </dgm:prSet>
      <dgm:spPr/>
    </dgm:pt>
    <dgm:pt modelId="{8F8EEAA1-D9FA-42EB-9C7F-045FAA64F4F4}" type="pres">
      <dgm:prSet presAssocID="{75537669-7759-4139-A52C-89848AF46532}" presName="level3hierChild" presStyleCnt="0"/>
      <dgm:spPr/>
    </dgm:pt>
  </dgm:ptLst>
  <dgm:cxnLst>
    <dgm:cxn modelId="{810C26B8-EEB2-451F-A483-2638FADE974D}" type="presOf" srcId="{3BB0BB80-7082-45E1-9BC1-E935D9ED055E}" destId="{E4D8B2BC-449C-454E-94C3-F400FD675B85}" srcOrd="1" destOrd="0" presId="urn:microsoft.com/office/officeart/2005/8/layout/hierarchy2"/>
    <dgm:cxn modelId="{08FCE1DC-520A-4ACF-8C5F-0E296E6A84AD}" type="presOf" srcId="{A1446955-A872-4A60-8A47-E955E803775F}" destId="{672BB530-153F-4E1E-8106-806D77655FE5}" srcOrd="0" destOrd="0" presId="urn:microsoft.com/office/officeart/2005/8/layout/hierarchy2"/>
    <dgm:cxn modelId="{839C35C1-BB0C-47D1-AC5B-73AEB1556A6F}" type="presOf" srcId="{75537669-7759-4139-A52C-89848AF46532}" destId="{48A58620-32FA-481C-B9C5-921C071F4289}" srcOrd="0" destOrd="0" presId="urn:microsoft.com/office/officeart/2005/8/layout/hierarchy2"/>
    <dgm:cxn modelId="{2D468F1A-E862-4F4E-859A-DF0F5020A2B1}" type="presOf" srcId="{21EC5F4F-7846-4383-928F-CF8C3BC6AE07}" destId="{DA123BE4-093C-4149-BFFD-6D3491A5F1C7}" srcOrd="0" destOrd="0" presId="urn:microsoft.com/office/officeart/2005/8/layout/hierarchy2"/>
    <dgm:cxn modelId="{36A21923-2989-47DD-BABD-CA7F45D55CE8}" type="presOf" srcId="{F3773399-7435-4E7B-86EC-BB7BF408453D}" destId="{5C48049F-88B9-47AD-B759-48C7BB121A33}" srcOrd="0" destOrd="0" presId="urn:microsoft.com/office/officeart/2005/8/layout/hierarchy2"/>
    <dgm:cxn modelId="{133AEC70-95CE-4362-A61A-3EFB5C10B05B}" srcId="{EFE86D03-0AD6-4E9E-A594-CE86333264F5}" destId="{5CED113D-11D6-4366-A90C-802B194E463A}" srcOrd="0" destOrd="0" parTransId="{9C1E8854-4126-4DB9-887A-F786F0E3B613}" sibTransId="{A941BE3F-75AD-4C96-A501-26C9777C63EF}"/>
    <dgm:cxn modelId="{376D9D32-81E9-4D1B-A486-5C536A29206D}" type="presOf" srcId="{8C16C6AD-F49D-477C-A595-9ECDD728D7CF}" destId="{5190F572-7FC6-48BF-B014-7EB362F90621}" srcOrd="0" destOrd="0" presId="urn:microsoft.com/office/officeart/2005/8/layout/hierarchy2"/>
    <dgm:cxn modelId="{460494DF-78DA-4DCF-A499-6D3B079290C3}" type="presOf" srcId="{75AC0BF9-7355-4268-B00F-81A5F5A35C50}" destId="{EAA4432E-3DE2-4F71-B3EF-58EF62729027}" srcOrd="0" destOrd="0" presId="urn:microsoft.com/office/officeart/2005/8/layout/hierarchy2"/>
    <dgm:cxn modelId="{8675FB7C-A7B7-49E9-8BBA-EEB88463206B}" type="presOf" srcId="{E32AEE21-7DBF-445C-A9B9-2D34C78672E6}" destId="{8AD8CB6B-AF9D-4453-B1D1-CD88519A46DD}" srcOrd="1" destOrd="0" presId="urn:microsoft.com/office/officeart/2005/8/layout/hierarchy2"/>
    <dgm:cxn modelId="{42632933-BD3E-443B-9F61-69900B8392C1}" type="presOf" srcId="{3BB0BB80-7082-45E1-9BC1-E935D9ED055E}" destId="{69BE0C65-F17D-459B-B82B-8A07A86D1FAB}" srcOrd="0" destOrd="0" presId="urn:microsoft.com/office/officeart/2005/8/layout/hierarchy2"/>
    <dgm:cxn modelId="{DE73A7F7-0E43-47D5-A406-0BDDF8C49FAC}" srcId="{5CED113D-11D6-4366-A90C-802B194E463A}" destId="{75AC0BF9-7355-4268-B00F-81A5F5A35C50}" srcOrd="0" destOrd="0" parTransId="{E32AEE21-7DBF-445C-A9B9-2D34C78672E6}" sibTransId="{F65BB515-E173-4A30-BBCB-1417AF8F9FD1}"/>
    <dgm:cxn modelId="{55DB6965-766A-4198-8123-EC7F9DB65A36}" srcId="{5CED113D-11D6-4366-A90C-802B194E463A}" destId="{8C16C6AD-F49D-477C-A595-9ECDD728D7CF}" srcOrd="1" destOrd="0" parTransId="{F3773399-7435-4E7B-86EC-BB7BF408453D}" sibTransId="{FD526178-FED2-4964-AA38-98E61221ECAD}"/>
    <dgm:cxn modelId="{26023F9D-590D-4091-B69D-EBE6355BAF6D}" type="presOf" srcId="{E32AEE21-7DBF-445C-A9B9-2D34C78672E6}" destId="{700579A5-5C1D-47D1-993B-49DB952D593D}" srcOrd="0" destOrd="0" presId="urn:microsoft.com/office/officeart/2005/8/layout/hierarchy2"/>
    <dgm:cxn modelId="{26B10C63-FCC6-47F8-B4FD-49478312A8EC}" type="presOf" srcId="{F3773399-7435-4E7B-86EC-BB7BF408453D}" destId="{0490B857-BDE2-47E1-A366-1D05F4F928B1}" srcOrd="1" destOrd="0" presId="urn:microsoft.com/office/officeart/2005/8/layout/hierarchy2"/>
    <dgm:cxn modelId="{62A418A3-2A69-434D-A88E-A02EC435A1B6}" type="presOf" srcId="{EFE86D03-0AD6-4E9E-A594-CE86333264F5}" destId="{6FC1B7E3-D875-40A2-9391-4EB90714C9AE}" srcOrd="0" destOrd="0" presId="urn:microsoft.com/office/officeart/2005/8/layout/hierarchy2"/>
    <dgm:cxn modelId="{B02E7E8B-2FBE-4107-A2DB-147F3A6A5D0A}" srcId="{8C16C6AD-F49D-477C-A595-9ECDD728D7CF}" destId="{75537669-7759-4139-A52C-89848AF46532}" srcOrd="0" destOrd="0" parTransId="{3BB0BB80-7082-45E1-9BC1-E935D9ED055E}" sibTransId="{9473C464-150F-4180-8ECB-9F85D77CA521}"/>
    <dgm:cxn modelId="{21972C7C-F1FE-475E-8EE8-C62D7399083C}" srcId="{75AC0BF9-7355-4268-B00F-81A5F5A35C50}" destId="{A1446955-A872-4A60-8A47-E955E803775F}" srcOrd="0" destOrd="0" parTransId="{21EC5F4F-7846-4383-928F-CF8C3BC6AE07}" sibTransId="{219814E2-4920-4CF7-9AAB-6D9B20847084}"/>
    <dgm:cxn modelId="{1A71EF7F-1C96-4D4C-B20F-8E02E41ADB3A}" type="presOf" srcId="{21EC5F4F-7846-4383-928F-CF8C3BC6AE07}" destId="{8FBC5275-9359-4120-8F71-72169287C979}" srcOrd="1" destOrd="0" presId="urn:microsoft.com/office/officeart/2005/8/layout/hierarchy2"/>
    <dgm:cxn modelId="{EE0D05BA-7898-44B4-B6CB-06155914846F}" type="presOf" srcId="{5CED113D-11D6-4366-A90C-802B194E463A}" destId="{01B81D38-E3CC-4FE0-86FF-68B11872E3FF}" srcOrd="0" destOrd="0" presId="urn:microsoft.com/office/officeart/2005/8/layout/hierarchy2"/>
    <dgm:cxn modelId="{40E9180C-7238-4B79-B594-34AC68E97977}" type="presParOf" srcId="{6FC1B7E3-D875-40A2-9391-4EB90714C9AE}" destId="{63783E22-A4FE-4DF8-80EA-704889749B33}" srcOrd="0" destOrd="0" presId="urn:microsoft.com/office/officeart/2005/8/layout/hierarchy2"/>
    <dgm:cxn modelId="{69459503-B32A-47A8-8537-8876E344625E}" type="presParOf" srcId="{63783E22-A4FE-4DF8-80EA-704889749B33}" destId="{01B81D38-E3CC-4FE0-86FF-68B11872E3FF}" srcOrd="0" destOrd="0" presId="urn:microsoft.com/office/officeart/2005/8/layout/hierarchy2"/>
    <dgm:cxn modelId="{FD0CEEBE-71DA-476E-A282-FC9297E6112A}" type="presParOf" srcId="{63783E22-A4FE-4DF8-80EA-704889749B33}" destId="{2F8BEBDE-D9A9-4500-932D-88151DD36906}" srcOrd="1" destOrd="0" presId="urn:microsoft.com/office/officeart/2005/8/layout/hierarchy2"/>
    <dgm:cxn modelId="{4846B7E1-AF75-412E-87DF-360CBD15BCDB}" type="presParOf" srcId="{2F8BEBDE-D9A9-4500-932D-88151DD36906}" destId="{700579A5-5C1D-47D1-993B-49DB952D593D}" srcOrd="0" destOrd="0" presId="urn:microsoft.com/office/officeart/2005/8/layout/hierarchy2"/>
    <dgm:cxn modelId="{D34CB9D7-5617-4FB5-82DB-FE954127D584}" type="presParOf" srcId="{700579A5-5C1D-47D1-993B-49DB952D593D}" destId="{8AD8CB6B-AF9D-4453-B1D1-CD88519A46DD}" srcOrd="0" destOrd="0" presId="urn:microsoft.com/office/officeart/2005/8/layout/hierarchy2"/>
    <dgm:cxn modelId="{71AA5108-67E0-4AB2-9904-4793B96A0484}" type="presParOf" srcId="{2F8BEBDE-D9A9-4500-932D-88151DD36906}" destId="{BF11B8EF-5F8C-4A8E-BE50-77B0F581623C}" srcOrd="1" destOrd="0" presId="urn:microsoft.com/office/officeart/2005/8/layout/hierarchy2"/>
    <dgm:cxn modelId="{6C17E0B3-BA0A-4338-BABE-46D28C0487CA}" type="presParOf" srcId="{BF11B8EF-5F8C-4A8E-BE50-77B0F581623C}" destId="{EAA4432E-3DE2-4F71-B3EF-58EF62729027}" srcOrd="0" destOrd="0" presId="urn:microsoft.com/office/officeart/2005/8/layout/hierarchy2"/>
    <dgm:cxn modelId="{1D967C15-E619-4859-B3EA-90D0939DA232}" type="presParOf" srcId="{BF11B8EF-5F8C-4A8E-BE50-77B0F581623C}" destId="{86227061-D1C3-4691-8930-CD2754EC1CE7}" srcOrd="1" destOrd="0" presId="urn:microsoft.com/office/officeart/2005/8/layout/hierarchy2"/>
    <dgm:cxn modelId="{17F2EB3C-0202-4A84-9804-E6F08A254369}" type="presParOf" srcId="{86227061-D1C3-4691-8930-CD2754EC1CE7}" destId="{DA123BE4-093C-4149-BFFD-6D3491A5F1C7}" srcOrd="0" destOrd="0" presId="urn:microsoft.com/office/officeart/2005/8/layout/hierarchy2"/>
    <dgm:cxn modelId="{99259DDA-D9F5-427E-947F-A6EBC544D54D}" type="presParOf" srcId="{DA123BE4-093C-4149-BFFD-6D3491A5F1C7}" destId="{8FBC5275-9359-4120-8F71-72169287C979}" srcOrd="0" destOrd="0" presId="urn:microsoft.com/office/officeart/2005/8/layout/hierarchy2"/>
    <dgm:cxn modelId="{942B189C-A9B3-40A9-83AA-810D7F20B4AA}" type="presParOf" srcId="{86227061-D1C3-4691-8930-CD2754EC1CE7}" destId="{B92CC1C2-402F-4770-8D2A-C467AED9E537}" srcOrd="1" destOrd="0" presId="urn:microsoft.com/office/officeart/2005/8/layout/hierarchy2"/>
    <dgm:cxn modelId="{68CFD2AB-169E-4006-AA4A-DFB5647A2E1B}" type="presParOf" srcId="{B92CC1C2-402F-4770-8D2A-C467AED9E537}" destId="{672BB530-153F-4E1E-8106-806D77655FE5}" srcOrd="0" destOrd="0" presId="urn:microsoft.com/office/officeart/2005/8/layout/hierarchy2"/>
    <dgm:cxn modelId="{D492EA6E-C096-4453-8BF3-631A8AB22A5D}" type="presParOf" srcId="{B92CC1C2-402F-4770-8D2A-C467AED9E537}" destId="{50198E4D-527A-4AB4-AACE-AB275051882F}" srcOrd="1" destOrd="0" presId="urn:microsoft.com/office/officeart/2005/8/layout/hierarchy2"/>
    <dgm:cxn modelId="{EBDEB5C5-3C82-400F-9CDA-FA2E6E7EBBD2}" type="presParOf" srcId="{2F8BEBDE-D9A9-4500-932D-88151DD36906}" destId="{5C48049F-88B9-47AD-B759-48C7BB121A33}" srcOrd="2" destOrd="0" presId="urn:microsoft.com/office/officeart/2005/8/layout/hierarchy2"/>
    <dgm:cxn modelId="{F6C9F155-F1F1-4304-9171-7F9F18351EF8}" type="presParOf" srcId="{5C48049F-88B9-47AD-B759-48C7BB121A33}" destId="{0490B857-BDE2-47E1-A366-1D05F4F928B1}" srcOrd="0" destOrd="0" presId="urn:microsoft.com/office/officeart/2005/8/layout/hierarchy2"/>
    <dgm:cxn modelId="{1792C5AF-DFFD-4C3D-A953-D65F23A139B7}" type="presParOf" srcId="{2F8BEBDE-D9A9-4500-932D-88151DD36906}" destId="{3FACEC84-8F4A-41E2-BC79-CBE8C87F84BC}" srcOrd="3" destOrd="0" presId="urn:microsoft.com/office/officeart/2005/8/layout/hierarchy2"/>
    <dgm:cxn modelId="{5B89200F-D37D-4E40-8AF7-917B4F0E754A}" type="presParOf" srcId="{3FACEC84-8F4A-41E2-BC79-CBE8C87F84BC}" destId="{5190F572-7FC6-48BF-B014-7EB362F90621}" srcOrd="0" destOrd="0" presId="urn:microsoft.com/office/officeart/2005/8/layout/hierarchy2"/>
    <dgm:cxn modelId="{4F9B01B7-6FE9-4651-86CB-D82D4001F9AC}" type="presParOf" srcId="{3FACEC84-8F4A-41E2-BC79-CBE8C87F84BC}" destId="{23B33A1A-07DF-467A-812B-EB4F0061965A}" srcOrd="1" destOrd="0" presId="urn:microsoft.com/office/officeart/2005/8/layout/hierarchy2"/>
    <dgm:cxn modelId="{0A3689FC-CC65-4A2F-83E9-1FB8A4D39A64}" type="presParOf" srcId="{23B33A1A-07DF-467A-812B-EB4F0061965A}" destId="{69BE0C65-F17D-459B-B82B-8A07A86D1FAB}" srcOrd="0" destOrd="0" presId="urn:microsoft.com/office/officeart/2005/8/layout/hierarchy2"/>
    <dgm:cxn modelId="{3E10C402-4426-494C-9D29-C3C9B2D9F31D}" type="presParOf" srcId="{69BE0C65-F17D-459B-B82B-8A07A86D1FAB}" destId="{E4D8B2BC-449C-454E-94C3-F400FD675B85}" srcOrd="0" destOrd="0" presId="urn:microsoft.com/office/officeart/2005/8/layout/hierarchy2"/>
    <dgm:cxn modelId="{F3208675-CE94-49E6-B84D-6F0161721290}" type="presParOf" srcId="{23B33A1A-07DF-467A-812B-EB4F0061965A}" destId="{285D44C0-FA95-4BBA-B2A9-081E9C2BD26C}" srcOrd="1" destOrd="0" presId="urn:microsoft.com/office/officeart/2005/8/layout/hierarchy2"/>
    <dgm:cxn modelId="{E90E9C2B-933A-467A-9AA6-636FC504222B}" type="presParOf" srcId="{285D44C0-FA95-4BBA-B2A9-081E9C2BD26C}" destId="{48A58620-32FA-481C-B9C5-921C071F4289}" srcOrd="0" destOrd="0" presId="urn:microsoft.com/office/officeart/2005/8/layout/hierarchy2"/>
    <dgm:cxn modelId="{23BDB515-4904-4EDD-B477-14461A04588C}" type="presParOf" srcId="{285D44C0-FA95-4BBA-B2A9-081E9C2BD26C}" destId="{8F8EEAA1-D9FA-42EB-9C7F-045FAA64F4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81D38-E3CC-4FE0-86FF-68B11872E3FF}">
      <dsp:nvSpPr>
        <dsp:cNvPr id="0" name=""/>
        <dsp:cNvSpPr/>
      </dsp:nvSpPr>
      <dsp:spPr>
        <a:xfrm>
          <a:off x="4936" y="1668846"/>
          <a:ext cx="1609751" cy="804875"/>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t>COVERAGE</a:t>
          </a:r>
        </a:p>
      </dsp:txBody>
      <dsp:txXfrm>
        <a:off x="28510" y="1692420"/>
        <a:ext cx="1562603" cy="757727"/>
      </dsp:txXfrm>
    </dsp:sp>
    <dsp:sp modelId="{700579A5-5C1D-47D1-993B-49DB952D593D}">
      <dsp:nvSpPr>
        <dsp:cNvPr id="0" name=""/>
        <dsp:cNvSpPr/>
      </dsp:nvSpPr>
      <dsp:spPr>
        <a:xfrm rot="17667100">
          <a:off x="1272118" y="1521968"/>
          <a:ext cx="1169029" cy="34453"/>
        </a:xfrm>
        <a:custGeom>
          <a:avLst/>
          <a:gdLst/>
          <a:ahLst/>
          <a:cxnLst/>
          <a:rect l="0" t="0" r="0" b="0"/>
          <a:pathLst>
            <a:path>
              <a:moveTo>
                <a:pt x="0" y="17226"/>
              </a:moveTo>
              <a:lnTo>
                <a:pt x="1169029" y="17226"/>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1827407" y="1509968"/>
        <a:ext cx="58451" cy="58451"/>
      </dsp:txXfrm>
    </dsp:sp>
    <dsp:sp modelId="{EAA4432E-3DE2-4F71-B3EF-58EF62729027}">
      <dsp:nvSpPr>
        <dsp:cNvPr id="0" name=""/>
        <dsp:cNvSpPr/>
      </dsp:nvSpPr>
      <dsp:spPr>
        <a:xfrm>
          <a:off x="2098578" y="604666"/>
          <a:ext cx="2072731" cy="804875"/>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MX" sz="1500" kern="1200" dirty="0" err="1"/>
            <a:t>Coverage</a:t>
          </a:r>
          <a:r>
            <a:rPr lang="es-MX" sz="1500" kern="1200" dirty="0"/>
            <a:t> of sale</a:t>
          </a:r>
          <a:br>
            <a:rPr lang="es-MX" sz="1500" kern="1200" dirty="0"/>
          </a:br>
          <a:r>
            <a:rPr lang="es-MX" sz="1500" kern="1200" dirty="0"/>
            <a:t>(short)</a:t>
          </a:r>
        </a:p>
      </dsp:txBody>
      <dsp:txXfrm>
        <a:off x="2122152" y="628240"/>
        <a:ext cx="2025583" cy="757727"/>
      </dsp:txXfrm>
    </dsp:sp>
    <dsp:sp modelId="{DA123BE4-093C-4149-BFFD-6D3491A5F1C7}">
      <dsp:nvSpPr>
        <dsp:cNvPr id="0" name=""/>
        <dsp:cNvSpPr/>
      </dsp:nvSpPr>
      <dsp:spPr>
        <a:xfrm rot="150090">
          <a:off x="4171062" y="1001226"/>
          <a:ext cx="520042" cy="34453"/>
        </a:xfrm>
        <a:custGeom>
          <a:avLst/>
          <a:gdLst/>
          <a:ahLst/>
          <a:cxnLst/>
          <a:rect l="0" t="0" r="0" b="0"/>
          <a:pathLst>
            <a:path>
              <a:moveTo>
                <a:pt x="0" y="17226"/>
              </a:moveTo>
              <a:lnTo>
                <a:pt x="520042" y="17226"/>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418082" y="1005452"/>
        <a:ext cx="26002" cy="26002"/>
      </dsp:txXfrm>
    </dsp:sp>
    <dsp:sp modelId="{672BB530-153F-4E1E-8106-806D77655FE5}">
      <dsp:nvSpPr>
        <dsp:cNvPr id="0" name=""/>
        <dsp:cNvSpPr/>
      </dsp:nvSpPr>
      <dsp:spPr>
        <a:xfrm>
          <a:off x="4690857" y="460646"/>
          <a:ext cx="3249443" cy="1138311"/>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MX" sz="1500" kern="1200" dirty="0" err="1"/>
            <a:t>Used</a:t>
          </a:r>
          <a:r>
            <a:rPr lang="es-MX" sz="1500" kern="1200" dirty="0"/>
            <a:t> b</a:t>
          </a:r>
          <a:r>
            <a:rPr lang="en-US" sz="1500" kern="1200" dirty="0"/>
            <a:t>y the holder to protect the price at which to sell their wares, involves selling futures contracts.</a:t>
          </a:r>
          <a:r>
            <a:rPr lang="es-MX" sz="1500" kern="1200" dirty="0"/>
            <a:t> </a:t>
          </a:r>
        </a:p>
      </dsp:txBody>
      <dsp:txXfrm>
        <a:off x="4724197" y="493986"/>
        <a:ext cx="3182763" cy="1071631"/>
      </dsp:txXfrm>
    </dsp:sp>
    <dsp:sp modelId="{5C48049F-88B9-47AD-B759-48C7BB121A33}">
      <dsp:nvSpPr>
        <dsp:cNvPr id="0" name=""/>
        <dsp:cNvSpPr/>
      </dsp:nvSpPr>
      <dsp:spPr>
        <a:xfrm rot="3646074">
          <a:off x="1398916" y="2422066"/>
          <a:ext cx="843428" cy="34453"/>
        </a:xfrm>
        <a:custGeom>
          <a:avLst/>
          <a:gdLst/>
          <a:ahLst/>
          <a:cxnLst/>
          <a:rect l="0" t="0" r="0" b="0"/>
          <a:pathLst>
            <a:path>
              <a:moveTo>
                <a:pt x="0" y="17226"/>
              </a:moveTo>
              <a:lnTo>
                <a:pt x="843428" y="17226"/>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1799545" y="2418207"/>
        <a:ext cx="42171" cy="42171"/>
      </dsp:txXfrm>
    </dsp:sp>
    <dsp:sp modelId="{5190F572-7FC6-48BF-B014-7EB362F90621}">
      <dsp:nvSpPr>
        <dsp:cNvPr id="0" name=""/>
        <dsp:cNvSpPr/>
      </dsp:nvSpPr>
      <dsp:spPr>
        <a:xfrm>
          <a:off x="2026574" y="2404863"/>
          <a:ext cx="2207033" cy="804875"/>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err="1"/>
            <a:t>Coverage</a:t>
          </a:r>
          <a:r>
            <a:rPr lang="es-MX" sz="1400" kern="1200" dirty="0"/>
            <a:t> of </a:t>
          </a:r>
          <a:r>
            <a:rPr lang="es-MX" sz="1400" kern="1200" dirty="0" err="1"/>
            <a:t>purchase</a:t>
          </a:r>
          <a:r>
            <a:rPr lang="es-MX" sz="1400" kern="1200" dirty="0"/>
            <a:t> (</a:t>
          </a:r>
          <a:r>
            <a:rPr lang="es-MX" sz="1400" kern="1200" dirty="0" err="1"/>
            <a:t>long</a:t>
          </a:r>
          <a:r>
            <a:rPr lang="es-MX" sz="1400" kern="1200" dirty="0"/>
            <a:t>)</a:t>
          </a:r>
        </a:p>
      </dsp:txBody>
      <dsp:txXfrm>
        <a:off x="2050148" y="2428437"/>
        <a:ext cx="2159885" cy="757727"/>
      </dsp:txXfrm>
    </dsp:sp>
    <dsp:sp modelId="{69BE0C65-F17D-459B-B82B-8A07A86D1FAB}">
      <dsp:nvSpPr>
        <dsp:cNvPr id="0" name=""/>
        <dsp:cNvSpPr/>
      </dsp:nvSpPr>
      <dsp:spPr>
        <a:xfrm rot="60844">
          <a:off x="4233549" y="2796670"/>
          <a:ext cx="745399" cy="34453"/>
        </a:xfrm>
        <a:custGeom>
          <a:avLst/>
          <a:gdLst/>
          <a:ahLst/>
          <a:cxnLst/>
          <a:rect l="0" t="0" r="0" b="0"/>
          <a:pathLst>
            <a:path>
              <a:moveTo>
                <a:pt x="0" y="17226"/>
              </a:moveTo>
              <a:lnTo>
                <a:pt x="745399" y="17226"/>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587613" y="2795262"/>
        <a:ext cx="37269" cy="37269"/>
      </dsp:txXfrm>
    </dsp:sp>
    <dsp:sp modelId="{48A58620-32FA-481C-B9C5-921C071F4289}">
      <dsp:nvSpPr>
        <dsp:cNvPr id="0" name=""/>
        <dsp:cNvSpPr/>
      </dsp:nvSpPr>
      <dsp:spPr>
        <a:xfrm>
          <a:off x="4978890" y="2188842"/>
          <a:ext cx="2923549" cy="1263300"/>
        </a:xfrm>
        <a:prstGeom prst="roundRect">
          <a:avLst>
            <a:gd name="adj" fmla="val 1000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err="1"/>
            <a:t>Used</a:t>
          </a:r>
          <a:r>
            <a:rPr lang="es-MX" sz="1400" kern="1200" dirty="0"/>
            <a:t> </a:t>
          </a:r>
          <a:r>
            <a:rPr lang="es-MX" sz="1400" kern="1200" dirty="0" err="1"/>
            <a:t>by</a:t>
          </a:r>
          <a:r>
            <a:rPr lang="es-MX" sz="1400" kern="1200" dirty="0"/>
            <a:t>  </a:t>
          </a:r>
          <a:r>
            <a:rPr lang="en-US" sz="1400" kern="1200" dirty="0"/>
            <a:t>holder to protect the purchase price at which the merchandise involves buying futures contracts.</a:t>
          </a:r>
          <a:endParaRPr lang="es-MX" sz="1400" kern="1200" dirty="0"/>
        </a:p>
      </dsp:txBody>
      <dsp:txXfrm>
        <a:off x="5015891" y="2225843"/>
        <a:ext cx="2849547" cy="11892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109D98-E780-4F30-B22E-28B468F1AD72}" type="datetimeFigureOut">
              <a:rPr lang="es-MX" smtClean="0"/>
              <a:t>28/09/2018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5DB4E9-229F-485C-BB6B-043BE7B3CF2C}" type="slidenum">
              <a:rPr lang="es-MX" smtClean="0"/>
              <a:t>‹Nº›</a:t>
            </a:fld>
            <a:endParaRPr lang="es-MX"/>
          </a:p>
        </p:txBody>
      </p:sp>
    </p:spTree>
    <p:extLst>
      <p:ext uri="{BB962C8B-B14F-4D97-AF65-F5344CB8AC3E}">
        <p14:creationId xmlns:p14="http://schemas.microsoft.com/office/powerpoint/2010/main" val="24095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6EC92927-97CD-43C7-916C-3CF77B8CE88D}" type="datetime1">
              <a:rPr lang="es-MX" smtClean="0"/>
              <a:t>28/09/2018</a:t>
            </a:fld>
            <a:endParaRPr lang="es-MX"/>
          </a:p>
        </p:txBody>
      </p:sp>
      <p:sp>
        <p:nvSpPr>
          <p:cNvPr id="5" name="Footer Placeholder 4"/>
          <p:cNvSpPr>
            <a:spLocks noGrp="1"/>
          </p:cNvSpPr>
          <p:nvPr>
            <p:ph type="ftr" sz="quarter" idx="11"/>
          </p:nvPr>
        </p:nvSpPr>
        <p:spPr>
          <a:xfrm>
            <a:off x="3623733" y="6117336"/>
            <a:ext cx="3609438" cy="365125"/>
          </a:xfrm>
        </p:spPr>
        <p:txBody>
          <a:bodyPr/>
          <a:lstStyle/>
          <a:p>
            <a:endParaRPr lang="es-MX"/>
          </a:p>
        </p:txBody>
      </p:sp>
      <p:sp>
        <p:nvSpPr>
          <p:cNvPr id="6" name="Slide Number Placeholder 5"/>
          <p:cNvSpPr>
            <a:spLocks noGrp="1"/>
          </p:cNvSpPr>
          <p:nvPr>
            <p:ph type="sldNum" sz="quarter" idx="12"/>
          </p:nvPr>
        </p:nvSpPr>
        <p:spPr>
          <a:xfrm>
            <a:off x="8275320" y="6117336"/>
            <a:ext cx="411480" cy="365125"/>
          </a:xfrm>
        </p:spPr>
        <p:txBody>
          <a:bodyPr/>
          <a:lstStyle/>
          <a:p>
            <a:fld id="{A988ECB2-F6F8-4B80-9DA7-B33CC0068DDE}" type="slidenum">
              <a:rPr lang="es-MX" smtClean="0"/>
              <a:t>‹Nº›</a:t>
            </a:fld>
            <a:endParaRPr lang="es-MX"/>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0343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B1B58A3-9D59-40C9-992B-8ADA96B35DB9}"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132728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5850BC4E-6339-4823-8C2F-7C854BAB924A}"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1191972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EE21DD6-97F1-42DA-8A04-96585B751DF8}"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1625979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6583D6-D6EB-4EC7-9D9E-B53807CF0B87}"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3588320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4B97FFA-3D70-4457-947C-826096AAE488}"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3643343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843C36C-0233-4B5C-9C01-4D2DD3FE8662}"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3577304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AD6A19D-3F02-4B89-A96B-6B9647250D36}"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2155688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80AFE2-E7D4-4CC9-9313-FF85C8A141AD}"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2803732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74EB6947-066E-4C33-9B00-537D57CF37A4}" type="datetime1">
              <a:rPr lang="es-MX" smtClean="0"/>
              <a:t>28/09/2018</a:t>
            </a:fld>
            <a:endParaRPr lang="es-MX"/>
          </a:p>
        </p:txBody>
      </p:sp>
      <p:sp>
        <p:nvSpPr>
          <p:cNvPr id="5" name="Footer Placeholder 4"/>
          <p:cNvSpPr>
            <a:spLocks noGrp="1"/>
          </p:cNvSpPr>
          <p:nvPr>
            <p:ph type="ftr" sz="quarter" idx="11"/>
          </p:nvPr>
        </p:nvSpPr>
        <p:spPr>
          <a:xfrm>
            <a:off x="1972647" y="6108173"/>
            <a:ext cx="5314517" cy="365125"/>
          </a:xfrm>
        </p:spPr>
        <p:txBody>
          <a:bodyPr/>
          <a:lstStyle/>
          <a:p>
            <a:endParaRPr lang="es-MX"/>
          </a:p>
        </p:txBody>
      </p:sp>
      <p:sp>
        <p:nvSpPr>
          <p:cNvPr id="6" name="Slide Number Placeholder 5"/>
          <p:cNvSpPr>
            <a:spLocks noGrp="1"/>
          </p:cNvSpPr>
          <p:nvPr>
            <p:ph type="sldNum" sz="quarter" idx="12"/>
          </p:nvPr>
        </p:nvSpPr>
        <p:spPr>
          <a:xfrm>
            <a:off x="8258967" y="6108173"/>
            <a:ext cx="427833" cy="365125"/>
          </a:xfrm>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2929543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2D3191A-8B57-4D28-9BA6-9AF84C3172BA}"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273317" y="6116070"/>
            <a:ext cx="413483" cy="365125"/>
          </a:xfrm>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3496905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D8F0011-8EB4-4378-B9EC-CFE36BAE02AF}"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2795806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685FE8C-03D1-400F-92C3-9EAFCCF958B7}"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4123311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DBFD15D-BAF7-4DE1-9377-19771F0577CB}"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1104290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567971-491D-437C-9685-DFD7F005594E}" type="datetime1">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3487877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31FE3E4-2F54-4434-854E-CB082779FF27}"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2019339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A54CA9B-631C-4C8E-BD31-73790085DFB6}" type="datetime1">
              <a:rPr lang="es-MX" smtClean="0"/>
              <a:t>28/09/2018</a:t>
            </a:fld>
            <a:endParaRPr lang="es-MX"/>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8ECB2-F6F8-4B80-9DA7-B33CC0068DDE}" type="slidenum">
              <a:rPr lang="es-MX" smtClean="0"/>
              <a:t>‹Nº›</a:t>
            </a:fld>
            <a:endParaRPr lang="es-MX"/>
          </a:p>
        </p:txBody>
      </p:sp>
    </p:spTree>
    <p:extLst>
      <p:ext uri="{BB962C8B-B14F-4D97-AF65-F5344CB8AC3E}">
        <p14:creationId xmlns:p14="http://schemas.microsoft.com/office/powerpoint/2010/main" val="2208117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72E3CFF-5B47-4F9D-BC8B-633EC02DCD11}" type="datetime1">
              <a:rPr lang="es-MX" smtClean="0"/>
              <a:t>28/09/2018</a:t>
            </a:fld>
            <a:endParaRPr lang="es-MX"/>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88ECB2-F6F8-4B80-9DA7-B33CC0068DDE}" type="slidenum">
              <a:rPr lang="es-MX" smtClean="0"/>
              <a:t>‹Nº›</a:t>
            </a:fld>
            <a:endParaRPr lang="es-MX"/>
          </a:p>
        </p:txBody>
      </p:sp>
    </p:spTree>
    <p:extLst>
      <p:ext uri="{BB962C8B-B14F-4D97-AF65-F5344CB8AC3E}">
        <p14:creationId xmlns:p14="http://schemas.microsoft.com/office/powerpoint/2010/main" val="126547844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2133" y="332656"/>
            <a:ext cx="7704667" cy="5667160"/>
          </a:xfrm>
        </p:spPr>
        <p:txBody>
          <a:bodyPr>
            <a:normAutofit/>
          </a:bodyPr>
          <a:lstStyle/>
          <a:p>
            <a:pPr marL="0" indent="0" algn="ctr">
              <a:buNone/>
            </a:pPr>
            <a:r>
              <a:rPr lang="es-ES" sz="2800" dirty="0"/>
              <a:t>Universidad Autónoma del Estado de México </a:t>
            </a:r>
          </a:p>
          <a:p>
            <a:pPr marL="0" indent="0" algn="ctr">
              <a:buNone/>
            </a:pPr>
            <a:r>
              <a:rPr lang="es-ES" sz="2800" dirty="0"/>
              <a:t>Facultad de Economía</a:t>
            </a:r>
          </a:p>
          <a:p>
            <a:pPr marL="0" indent="0" algn="ctr">
              <a:buNone/>
            </a:pPr>
            <a:r>
              <a:rPr lang="es-ES" sz="2800" dirty="0"/>
              <a:t>Licenciatura en Negocios Internacionales Bilingüe</a:t>
            </a:r>
          </a:p>
          <a:p>
            <a:pPr marL="0" indent="0" algn="ctr">
              <a:buNone/>
            </a:pPr>
            <a:r>
              <a:rPr lang="es-ES" sz="2800" dirty="0"/>
              <a:t>Finanzas Internacionales</a:t>
            </a:r>
          </a:p>
          <a:p>
            <a:pPr marL="0" indent="0" algn="ctr">
              <a:buNone/>
            </a:pPr>
            <a:endParaRPr lang="es-ES" sz="2800" dirty="0"/>
          </a:p>
          <a:p>
            <a:pPr marL="0" indent="0" algn="ctr">
              <a:buNone/>
            </a:pPr>
            <a:r>
              <a:rPr lang="es-ES" sz="3200" b="1" dirty="0"/>
              <a:t>Mercado de futuros</a:t>
            </a:r>
          </a:p>
          <a:p>
            <a:pPr marL="0" indent="0" algn="ctr">
              <a:buNone/>
            </a:pPr>
            <a:endParaRPr lang="es-ES" sz="2800" dirty="0"/>
          </a:p>
          <a:p>
            <a:pPr marL="0" indent="0" algn="ctr">
              <a:buNone/>
            </a:pPr>
            <a:r>
              <a:rPr lang="es-ES" sz="2800" dirty="0"/>
              <a:t>Dra. En A. Elizabeth Adriana </a:t>
            </a:r>
            <a:r>
              <a:rPr lang="es-ES" sz="2800" dirty="0" err="1"/>
              <a:t>Santamaria</a:t>
            </a:r>
            <a:r>
              <a:rPr lang="es-ES" sz="2800" dirty="0"/>
              <a:t> Mendoza</a:t>
            </a:r>
          </a:p>
          <a:p>
            <a:pPr marL="0" indent="0" algn="ctr">
              <a:buNone/>
            </a:pPr>
            <a:r>
              <a:rPr lang="es-ES" sz="2800" dirty="0"/>
              <a:t>Septiembre 2018</a:t>
            </a:r>
          </a:p>
        </p:txBody>
      </p:sp>
      <p:sp>
        <p:nvSpPr>
          <p:cNvPr id="2" name="Marcador de número de diapositiva 1"/>
          <p:cNvSpPr>
            <a:spLocks noGrp="1"/>
          </p:cNvSpPr>
          <p:nvPr>
            <p:ph type="sldNum" sz="quarter" idx="12"/>
          </p:nvPr>
        </p:nvSpPr>
        <p:spPr/>
        <p:txBody>
          <a:bodyPr/>
          <a:lstStyle/>
          <a:p>
            <a:fld id="{A988ECB2-F6F8-4B80-9DA7-B33CC0068DDE}" type="slidenum">
              <a:rPr lang="es-MX" smtClean="0"/>
              <a:t>1</a:t>
            </a:fld>
            <a:endParaRPr lang="es-MX"/>
          </a:p>
        </p:txBody>
      </p:sp>
    </p:spTree>
    <p:extLst>
      <p:ext uri="{BB962C8B-B14F-4D97-AF65-F5344CB8AC3E}">
        <p14:creationId xmlns:p14="http://schemas.microsoft.com/office/powerpoint/2010/main" val="3655668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628800"/>
            <a:ext cx="7704856" cy="4569371"/>
          </a:xfrm>
        </p:spPr>
        <p:txBody>
          <a:bodyPr>
            <a:normAutofit/>
          </a:bodyPr>
          <a:lstStyle/>
          <a:p>
            <a:pPr algn="just"/>
            <a:r>
              <a:rPr lang="en-US" sz="2000" b="1" dirty="0">
                <a:cs typeface="Arial" pitchFamily="34" charset="0"/>
              </a:rPr>
              <a:t>Initial margin: </a:t>
            </a:r>
            <a:r>
              <a:rPr lang="en-US" sz="2000" dirty="0">
                <a:cs typeface="Arial" pitchFamily="34" charset="0"/>
              </a:rPr>
              <a:t>It is a fixed amount of money equivalent to a percentage of the value of contracts, customers must deliver the bag to maintain each open interest in the futures market.</a:t>
            </a:r>
          </a:p>
          <a:p>
            <a:pPr algn="just"/>
            <a:r>
              <a:rPr lang="es-MX" sz="2000" b="1" dirty="0">
                <a:cs typeface="Arial" pitchFamily="34" charset="0"/>
              </a:rPr>
              <a:t>Variation margin:</a:t>
            </a:r>
            <a:r>
              <a:rPr lang="en-US" sz="2000" dirty="0">
                <a:cs typeface="Arial" pitchFamily="34" charset="0"/>
              </a:rPr>
              <a:t>The value of a futures position is updated daily closing price bringing it to market. The net difference of price change is debited from the current account position loss and credited to the account of the position at a profit.</a:t>
            </a:r>
          </a:p>
          <a:p>
            <a:pPr marL="0" indent="0">
              <a:buNone/>
            </a:pPr>
            <a:endParaRPr lang="en-US" sz="2000" dirty="0">
              <a:cs typeface="Arial" pitchFamily="34" charset="0"/>
            </a:endParaRPr>
          </a:p>
          <a:p>
            <a:pPr marL="0" indent="0" algn="just">
              <a:buNone/>
            </a:pPr>
            <a:r>
              <a:rPr lang="en-US" sz="2000" dirty="0">
                <a:cs typeface="Arial" pitchFamily="34" charset="0"/>
              </a:rPr>
              <a:t>The losses that occur should be delivered daily in money, while the profits also will be paid daily in cash.</a:t>
            </a:r>
          </a:p>
          <a:p>
            <a:endParaRPr lang="en-US" sz="2000" dirty="0">
              <a:cs typeface="Arial" pitchFamily="34" charset="0"/>
            </a:endParaRPr>
          </a:p>
        </p:txBody>
      </p:sp>
      <p:sp>
        <p:nvSpPr>
          <p:cNvPr id="2" name="Marcador de número de diapositiva 1"/>
          <p:cNvSpPr>
            <a:spLocks noGrp="1"/>
          </p:cNvSpPr>
          <p:nvPr>
            <p:ph type="sldNum" sz="quarter" idx="12"/>
          </p:nvPr>
        </p:nvSpPr>
        <p:spPr/>
        <p:txBody>
          <a:bodyPr/>
          <a:lstStyle/>
          <a:p>
            <a:fld id="{A988ECB2-F6F8-4B80-9DA7-B33CC0068DDE}" type="slidenum">
              <a:rPr lang="es-MX" smtClean="0"/>
              <a:t>10</a:t>
            </a:fld>
            <a:endParaRPr lang="es-MX"/>
          </a:p>
        </p:txBody>
      </p:sp>
    </p:spTree>
    <p:extLst>
      <p:ext uri="{BB962C8B-B14F-4D97-AF65-F5344CB8AC3E}">
        <p14:creationId xmlns:p14="http://schemas.microsoft.com/office/powerpoint/2010/main" val="168253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8042" y="620688"/>
            <a:ext cx="7704667" cy="983126"/>
          </a:xfrm>
        </p:spPr>
        <p:txBody>
          <a:bodyPr>
            <a:normAutofit fontScale="90000"/>
          </a:bodyPr>
          <a:lstStyle/>
          <a:p>
            <a:r>
              <a:rPr lang="es-ES" dirty="0" err="1">
                <a:latin typeface="Arial"/>
                <a:cs typeface="Arial"/>
              </a:rPr>
              <a:t>How</a:t>
            </a:r>
            <a:r>
              <a:rPr lang="es-ES" dirty="0">
                <a:latin typeface="Arial"/>
                <a:cs typeface="Arial"/>
              </a:rPr>
              <a:t> </a:t>
            </a:r>
            <a:r>
              <a:rPr lang="es-ES" dirty="0" err="1">
                <a:latin typeface="Arial"/>
                <a:cs typeface="Arial"/>
              </a:rPr>
              <a:t>does</a:t>
            </a:r>
            <a:r>
              <a:rPr lang="es-ES" dirty="0">
                <a:latin typeface="Arial"/>
                <a:cs typeface="Arial"/>
              </a:rPr>
              <a:t> </a:t>
            </a:r>
            <a:r>
              <a:rPr lang="es-ES" dirty="0" err="1">
                <a:latin typeface="Arial"/>
                <a:cs typeface="Arial"/>
              </a:rPr>
              <a:t>it</a:t>
            </a:r>
            <a:r>
              <a:rPr lang="es-ES" dirty="0">
                <a:latin typeface="Arial"/>
                <a:cs typeface="Arial"/>
              </a:rPr>
              <a:t> </a:t>
            </a:r>
            <a:r>
              <a:rPr lang="es-ES" dirty="0" err="1">
                <a:latin typeface="Arial"/>
                <a:cs typeface="Arial"/>
              </a:rPr>
              <a:t>work</a:t>
            </a:r>
            <a:r>
              <a:rPr lang="es-ES" dirty="0">
                <a:latin typeface="Arial"/>
                <a:cs typeface="Arial"/>
              </a:rPr>
              <a:t>?</a:t>
            </a:r>
            <a:br>
              <a:rPr lang="es-ES" dirty="0">
                <a:latin typeface="Arial"/>
                <a:cs typeface="Arial"/>
              </a:rPr>
            </a:br>
            <a:endParaRPr lang="es-ES" dirty="0"/>
          </a:p>
        </p:txBody>
      </p:sp>
      <p:sp>
        <p:nvSpPr>
          <p:cNvPr id="3" name="Marcador de contenido 2"/>
          <p:cNvSpPr>
            <a:spLocks noGrp="1"/>
          </p:cNvSpPr>
          <p:nvPr>
            <p:ph idx="1"/>
          </p:nvPr>
        </p:nvSpPr>
        <p:spPr>
          <a:xfrm>
            <a:off x="755576" y="836712"/>
            <a:ext cx="8064896" cy="5026405"/>
          </a:xfrm>
        </p:spPr>
        <p:txBody>
          <a:bodyPr>
            <a:noAutofit/>
          </a:bodyPr>
          <a:lstStyle/>
          <a:p>
            <a:pPr algn="just"/>
            <a:r>
              <a:rPr lang="es-ES" sz="2000" dirty="0" err="1">
                <a:cs typeface="Arial"/>
              </a:rPr>
              <a:t>The</a:t>
            </a:r>
            <a:r>
              <a:rPr lang="es-ES" sz="2000" dirty="0">
                <a:cs typeface="Arial"/>
              </a:rPr>
              <a:t> </a:t>
            </a:r>
            <a:r>
              <a:rPr lang="es-ES" sz="2000" dirty="0" err="1">
                <a:cs typeface="Arial"/>
              </a:rPr>
              <a:t>heart</a:t>
            </a:r>
            <a:r>
              <a:rPr lang="es-ES" sz="2000" dirty="0">
                <a:cs typeface="Arial"/>
              </a:rPr>
              <a:t> of a </a:t>
            </a:r>
            <a:r>
              <a:rPr lang="es-ES" sz="2000" dirty="0" err="1">
                <a:cs typeface="Arial"/>
              </a:rPr>
              <a:t>futures</a:t>
            </a:r>
            <a:r>
              <a:rPr lang="es-ES" sz="2000" dirty="0">
                <a:cs typeface="Arial"/>
              </a:rPr>
              <a:t> </a:t>
            </a:r>
            <a:r>
              <a:rPr lang="es-ES" sz="2000" dirty="0" err="1">
                <a:cs typeface="Arial"/>
              </a:rPr>
              <a:t>market</a:t>
            </a:r>
            <a:r>
              <a:rPr lang="es-ES" sz="2000" dirty="0">
                <a:cs typeface="Arial"/>
              </a:rPr>
              <a:t> </a:t>
            </a:r>
            <a:r>
              <a:rPr lang="es-ES" sz="2000" dirty="0" err="1">
                <a:cs typeface="Arial"/>
              </a:rPr>
              <a:t>is</a:t>
            </a:r>
            <a:r>
              <a:rPr lang="es-ES" sz="2000" dirty="0">
                <a:cs typeface="Arial"/>
              </a:rPr>
              <a:t> </a:t>
            </a:r>
            <a:r>
              <a:rPr lang="es-ES" sz="2000" dirty="0" err="1">
                <a:cs typeface="Arial"/>
              </a:rPr>
              <a:t>the</a:t>
            </a:r>
            <a:r>
              <a:rPr lang="es-ES" sz="2000" dirty="0">
                <a:cs typeface="Arial"/>
              </a:rPr>
              <a:t> </a:t>
            </a:r>
            <a:r>
              <a:rPr lang="es-ES" sz="2000" dirty="0" err="1">
                <a:cs typeface="Arial"/>
              </a:rPr>
              <a:t>Clearing</a:t>
            </a:r>
            <a:r>
              <a:rPr lang="es-ES" sz="2000" dirty="0">
                <a:cs typeface="Arial"/>
              </a:rPr>
              <a:t> </a:t>
            </a:r>
            <a:r>
              <a:rPr lang="es-ES" sz="2000" dirty="0" err="1">
                <a:cs typeface="Arial"/>
              </a:rPr>
              <a:t>House</a:t>
            </a:r>
            <a:r>
              <a:rPr lang="es-ES" sz="2000" dirty="0">
                <a:cs typeface="Arial"/>
              </a:rPr>
              <a:t> </a:t>
            </a:r>
            <a:r>
              <a:rPr lang="es-ES" sz="2000" dirty="0" err="1">
                <a:cs typeface="Arial"/>
              </a:rPr>
              <a:t>or</a:t>
            </a:r>
            <a:r>
              <a:rPr lang="es-ES" sz="2000" dirty="0">
                <a:cs typeface="Arial"/>
              </a:rPr>
              <a:t> </a:t>
            </a:r>
            <a:r>
              <a:rPr lang="es-ES" sz="2000" dirty="0" err="1">
                <a:cs typeface="Arial"/>
              </a:rPr>
              <a:t>Clearing</a:t>
            </a:r>
            <a:r>
              <a:rPr lang="es-ES" sz="2000" dirty="0">
                <a:cs typeface="Arial"/>
              </a:rPr>
              <a:t>. </a:t>
            </a:r>
            <a:r>
              <a:rPr lang="es-ES" sz="2000" dirty="0" err="1">
                <a:cs typeface="Arial"/>
              </a:rPr>
              <a:t>It</a:t>
            </a:r>
            <a:r>
              <a:rPr lang="es-ES" sz="2000" dirty="0">
                <a:cs typeface="Arial"/>
              </a:rPr>
              <a:t> </a:t>
            </a:r>
            <a:r>
              <a:rPr lang="es-ES" sz="2000" dirty="0" err="1">
                <a:cs typeface="Arial"/>
              </a:rPr>
              <a:t>is</a:t>
            </a:r>
            <a:r>
              <a:rPr lang="es-ES" sz="2000" dirty="0">
                <a:cs typeface="Arial"/>
              </a:rPr>
              <a:t> </a:t>
            </a:r>
            <a:r>
              <a:rPr lang="es-ES" sz="2000" dirty="0" err="1">
                <a:cs typeface="Arial"/>
              </a:rPr>
              <a:t>the</a:t>
            </a:r>
            <a:r>
              <a:rPr lang="es-ES" sz="2000" dirty="0">
                <a:cs typeface="Arial"/>
              </a:rPr>
              <a:t> </a:t>
            </a:r>
            <a:r>
              <a:rPr lang="es-ES" sz="2000" dirty="0" err="1">
                <a:cs typeface="Arial"/>
              </a:rPr>
              <a:t>confluence</a:t>
            </a:r>
            <a:r>
              <a:rPr lang="es-ES" sz="2000" dirty="0">
                <a:cs typeface="Arial"/>
              </a:rPr>
              <a:t> </a:t>
            </a:r>
            <a:r>
              <a:rPr lang="es-ES" sz="2000" dirty="0" err="1">
                <a:cs typeface="Arial"/>
              </a:rPr>
              <a:t>point</a:t>
            </a:r>
            <a:r>
              <a:rPr lang="es-ES" sz="2000" dirty="0">
                <a:cs typeface="Arial"/>
              </a:rPr>
              <a:t> </a:t>
            </a:r>
            <a:r>
              <a:rPr lang="es-ES" sz="2000" dirty="0" err="1">
                <a:cs typeface="Arial"/>
              </a:rPr>
              <a:t>where</a:t>
            </a:r>
            <a:r>
              <a:rPr lang="es-ES" sz="2000" dirty="0">
                <a:cs typeface="Arial"/>
              </a:rPr>
              <a:t> </a:t>
            </a:r>
            <a:r>
              <a:rPr lang="es-ES" sz="2000" dirty="0" err="1">
                <a:cs typeface="Arial"/>
              </a:rPr>
              <a:t>buyers</a:t>
            </a:r>
            <a:r>
              <a:rPr lang="es-ES" sz="2000" dirty="0">
                <a:cs typeface="Arial"/>
              </a:rPr>
              <a:t> and </a:t>
            </a:r>
            <a:r>
              <a:rPr lang="es-ES" sz="2000" dirty="0" err="1">
                <a:cs typeface="Arial"/>
              </a:rPr>
              <a:t>sellers</a:t>
            </a:r>
            <a:r>
              <a:rPr lang="es-ES" sz="2000" dirty="0">
                <a:cs typeface="Arial"/>
              </a:rPr>
              <a:t> of a </a:t>
            </a:r>
            <a:r>
              <a:rPr lang="es-ES" sz="2000" dirty="0" err="1">
                <a:cs typeface="Arial"/>
              </a:rPr>
              <a:t>product</a:t>
            </a:r>
            <a:r>
              <a:rPr lang="es-ES" sz="2000" dirty="0">
                <a:cs typeface="Arial"/>
              </a:rPr>
              <a:t>. </a:t>
            </a:r>
            <a:r>
              <a:rPr lang="es-ES" sz="2000" dirty="0" err="1">
                <a:cs typeface="Arial"/>
              </a:rPr>
              <a:t>This</a:t>
            </a:r>
            <a:r>
              <a:rPr lang="es-ES" sz="2000" dirty="0">
                <a:cs typeface="Arial"/>
              </a:rPr>
              <a:t> </a:t>
            </a:r>
            <a:r>
              <a:rPr lang="es-ES" sz="2000" dirty="0" err="1">
                <a:cs typeface="Arial"/>
              </a:rPr>
              <a:t>means</a:t>
            </a:r>
            <a:r>
              <a:rPr lang="es-ES" sz="2000" dirty="0">
                <a:cs typeface="Arial"/>
              </a:rPr>
              <a:t> </a:t>
            </a:r>
            <a:r>
              <a:rPr lang="es-ES" sz="2000" dirty="0" err="1">
                <a:cs typeface="Arial"/>
              </a:rPr>
              <a:t>that</a:t>
            </a:r>
            <a:r>
              <a:rPr lang="es-ES" sz="2000" dirty="0">
                <a:cs typeface="Arial"/>
              </a:rPr>
              <a:t> </a:t>
            </a:r>
            <a:r>
              <a:rPr lang="es-ES" sz="2000" dirty="0" err="1">
                <a:cs typeface="Arial"/>
              </a:rPr>
              <a:t>when</a:t>
            </a:r>
            <a:r>
              <a:rPr lang="es-ES" sz="2000" dirty="0">
                <a:cs typeface="Arial"/>
              </a:rPr>
              <a:t> </a:t>
            </a:r>
            <a:r>
              <a:rPr lang="es-ES" sz="2000" dirty="0" err="1">
                <a:cs typeface="Arial"/>
              </a:rPr>
              <a:t>one</a:t>
            </a:r>
            <a:r>
              <a:rPr lang="es-ES" sz="2000" dirty="0">
                <a:cs typeface="Arial"/>
              </a:rPr>
              <a:t> </a:t>
            </a:r>
            <a:r>
              <a:rPr lang="es-ES" sz="2000" dirty="0" err="1">
                <a:cs typeface="Arial"/>
              </a:rPr>
              <a:t>operates</a:t>
            </a:r>
            <a:r>
              <a:rPr lang="es-ES" sz="2000" dirty="0">
                <a:cs typeface="Arial"/>
              </a:rPr>
              <a:t> in a </a:t>
            </a:r>
            <a:r>
              <a:rPr lang="es-ES" sz="2000" dirty="0" err="1">
                <a:cs typeface="Arial"/>
              </a:rPr>
              <a:t>futures</a:t>
            </a:r>
            <a:r>
              <a:rPr lang="es-ES" sz="2000" dirty="0">
                <a:cs typeface="Arial"/>
              </a:rPr>
              <a:t> </a:t>
            </a:r>
            <a:r>
              <a:rPr lang="es-ES" sz="2000" dirty="0" err="1">
                <a:cs typeface="Arial"/>
              </a:rPr>
              <a:t>market</a:t>
            </a:r>
            <a:r>
              <a:rPr lang="es-ES" sz="2000" dirty="0">
                <a:cs typeface="Arial"/>
              </a:rPr>
              <a:t> </a:t>
            </a:r>
            <a:r>
              <a:rPr lang="es-ES" sz="2000" dirty="0" err="1">
                <a:cs typeface="Arial"/>
              </a:rPr>
              <a:t>does</a:t>
            </a:r>
            <a:r>
              <a:rPr lang="es-ES" sz="2000" dirty="0">
                <a:cs typeface="Arial"/>
              </a:rPr>
              <a:t> </a:t>
            </a:r>
            <a:r>
              <a:rPr lang="es-ES" sz="2000" dirty="0" err="1">
                <a:cs typeface="Arial"/>
              </a:rPr>
              <a:t>not</a:t>
            </a:r>
            <a:r>
              <a:rPr lang="es-ES" sz="2000" dirty="0">
                <a:cs typeface="Arial"/>
              </a:rPr>
              <a:t> </a:t>
            </a:r>
            <a:r>
              <a:rPr lang="es-ES" sz="2000" dirty="0" err="1">
                <a:cs typeface="Arial"/>
              </a:rPr>
              <a:t>strictly</a:t>
            </a:r>
            <a:r>
              <a:rPr lang="es-ES" sz="2000" dirty="0">
                <a:cs typeface="Arial"/>
              </a:rPr>
              <a:t> </a:t>
            </a:r>
            <a:r>
              <a:rPr lang="es-ES" sz="2000" dirty="0" err="1">
                <a:cs typeface="Arial"/>
              </a:rPr>
              <a:t>against</a:t>
            </a:r>
            <a:r>
              <a:rPr lang="es-ES" sz="2000" dirty="0">
                <a:cs typeface="Arial"/>
              </a:rPr>
              <a:t> </a:t>
            </a:r>
            <a:r>
              <a:rPr lang="es-ES" sz="2000" dirty="0" err="1">
                <a:cs typeface="Arial"/>
              </a:rPr>
              <a:t>an</a:t>
            </a:r>
            <a:r>
              <a:rPr lang="es-ES" sz="2000" dirty="0">
                <a:cs typeface="Arial"/>
              </a:rPr>
              <a:t> individual </a:t>
            </a:r>
            <a:r>
              <a:rPr lang="es-ES" sz="2000" dirty="0" err="1">
                <a:cs typeface="Arial"/>
              </a:rPr>
              <a:t>but</a:t>
            </a:r>
            <a:r>
              <a:rPr lang="es-ES" sz="2000" dirty="0">
                <a:cs typeface="Arial"/>
              </a:rPr>
              <a:t> </a:t>
            </a:r>
            <a:r>
              <a:rPr lang="es-ES" sz="2000" dirty="0" err="1">
                <a:cs typeface="Arial"/>
              </a:rPr>
              <a:t>against</a:t>
            </a:r>
            <a:r>
              <a:rPr lang="es-ES" sz="2000" dirty="0">
                <a:cs typeface="Arial"/>
              </a:rPr>
              <a:t> </a:t>
            </a:r>
            <a:r>
              <a:rPr lang="es-ES" sz="2000" dirty="0" err="1">
                <a:cs typeface="Arial"/>
              </a:rPr>
              <a:t>the</a:t>
            </a:r>
            <a:r>
              <a:rPr lang="es-ES" sz="2000" dirty="0">
                <a:cs typeface="Arial"/>
              </a:rPr>
              <a:t> </a:t>
            </a:r>
            <a:r>
              <a:rPr lang="es-ES" sz="2000" dirty="0" err="1">
                <a:cs typeface="Arial"/>
              </a:rPr>
              <a:t>clearinghouse</a:t>
            </a:r>
            <a:r>
              <a:rPr lang="es-ES" sz="2000" dirty="0">
                <a:cs typeface="Arial"/>
              </a:rPr>
              <a:t> </a:t>
            </a:r>
            <a:r>
              <a:rPr lang="es-ES" sz="2000" dirty="0" err="1">
                <a:cs typeface="Arial"/>
              </a:rPr>
              <a:t>market</a:t>
            </a:r>
            <a:r>
              <a:rPr lang="es-ES" sz="2000" dirty="0">
                <a:cs typeface="Arial"/>
              </a:rPr>
              <a:t> </a:t>
            </a:r>
            <a:r>
              <a:rPr lang="es-ES" sz="2000" dirty="0" err="1">
                <a:cs typeface="Arial"/>
              </a:rPr>
              <a:t>making</a:t>
            </a:r>
            <a:r>
              <a:rPr lang="es-ES" sz="2000" dirty="0">
                <a:cs typeface="Arial"/>
              </a:rPr>
              <a:t> </a:t>
            </a:r>
            <a:r>
              <a:rPr lang="es-ES" sz="2000" dirty="0" err="1">
                <a:cs typeface="Arial"/>
              </a:rPr>
              <a:t>operations</a:t>
            </a:r>
            <a:r>
              <a:rPr lang="es-ES" sz="2000" dirty="0">
                <a:cs typeface="Arial"/>
              </a:rPr>
              <a:t> are </a:t>
            </a:r>
            <a:r>
              <a:rPr lang="es-ES" sz="2000" dirty="0" err="1">
                <a:cs typeface="Arial"/>
              </a:rPr>
              <a:t>anonymous</a:t>
            </a:r>
            <a:r>
              <a:rPr lang="es-ES" sz="2000" dirty="0">
                <a:cs typeface="Arial"/>
              </a:rPr>
              <a:t> and in </a:t>
            </a:r>
            <a:r>
              <a:rPr lang="es-ES" sz="2000" dirty="0" err="1">
                <a:cs typeface="Arial"/>
              </a:rPr>
              <a:t>turn</a:t>
            </a:r>
            <a:r>
              <a:rPr lang="es-ES" sz="2000" dirty="0">
                <a:cs typeface="Arial"/>
              </a:rPr>
              <a:t> </a:t>
            </a:r>
            <a:r>
              <a:rPr lang="es-ES" sz="2000" dirty="0" err="1">
                <a:cs typeface="Arial"/>
              </a:rPr>
              <a:t>have</a:t>
            </a:r>
            <a:r>
              <a:rPr lang="es-ES" sz="2000" dirty="0">
                <a:cs typeface="Arial"/>
              </a:rPr>
              <a:t> a </a:t>
            </a:r>
            <a:r>
              <a:rPr lang="es-ES" sz="2000" dirty="0" err="1">
                <a:cs typeface="Arial"/>
              </a:rPr>
              <a:t>high</a:t>
            </a:r>
            <a:r>
              <a:rPr lang="es-ES" sz="2000" dirty="0">
                <a:cs typeface="Arial"/>
              </a:rPr>
              <a:t> </a:t>
            </a:r>
            <a:r>
              <a:rPr lang="es-ES" sz="2000" dirty="0" err="1">
                <a:cs typeface="Arial"/>
              </a:rPr>
              <a:t>operational</a:t>
            </a:r>
            <a:r>
              <a:rPr lang="es-ES" sz="2000" dirty="0">
                <a:cs typeface="Arial"/>
              </a:rPr>
              <a:t> safety.</a:t>
            </a:r>
          </a:p>
          <a:p>
            <a:pPr algn="just"/>
            <a:r>
              <a:rPr lang="es-ES" sz="2000" dirty="0" err="1">
                <a:cs typeface="Arial"/>
              </a:rPr>
              <a:t>To</a:t>
            </a:r>
            <a:r>
              <a:rPr lang="es-ES" sz="2000" dirty="0">
                <a:cs typeface="Arial"/>
              </a:rPr>
              <a:t> </a:t>
            </a:r>
            <a:r>
              <a:rPr lang="es-ES" sz="2000" dirty="0" err="1">
                <a:cs typeface="Arial"/>
              </a:rPr>
              <a:t>select</a:t>
            </a:r>
            <a:r>
              <a:rPr lang="es-ES" sz="2000" dirty="0">
                <a:cs typeface="Arial"/>
              </a:rPr>
              <a:t> a </a:t>
            </a:r>
            <a:r>
              <a:rPr lang="es-ES" sz="2000" dirty="0" err="1">
                <a:cs typeface="Arial"/>
              </a:rPr>
              <a:t>futures</a:t>
            </a:r>
            <a:r>
              <a:rPr lang="es-ES" sz="2000" dirty="0">
                <a:cs typeface="Arial"/>
              </a:rPr>
              <a:t> </a:t>
            </a:r>
            <a:r>
              <a:rPr lang="es-ES" sz="2000" dirty="0" err="1">
                <a:cs typeface="Arial"/>
              </a:rPr>
              <a:t>exchange</a:t>
            </a:r>
            <a:r>
              <a:rPr lang="es-ES" sz="2000" dirty="0">
                <a:cs typeface="Arial"/>
              </a:rPr>
              <a:t> </a:t>
            </a:r>
            <a:r>
              <a:rPr lang="es-ES" sz="2000" dirty="0" err="1">
                <a:cs typeface="Arial"/>
              </a:rPr>
              <a:t>on</a:t>
            </a:r>
            <a:r>
              <a:rPr lang="es-ES" sz="2000" dirty="0">
                <a:cs typeface="Arial"/>
              </a:rPr>
              <a:t> </a:t>
            </a:r>
            <a:r>
              <a:rPr lang="es-ES" sz="2000" dirty="0" err="1">
                <a:cs typeface="Arial"/>
              </a:rPr>
              <a:t>which</a:t>
            </a:r>
            <a:r>
              <a:rPr lang="es-ES" sz="2000" dirty="0">
                <a:cs typeface="Arial"/>
              </a:rPr>
              <a:t> </a:t>
            </a:r>
            <a:r>
              <a:rPr lang="es-ES" sz="2000" dirty="0" err="1">
                <a:cs typeface="Arial"/>
              </a:rPr>
              <a:t>it</a:t>
            </a:r>
            <a:r>
              <a:rPr lang="es-ES" sz="2000" dirty="0">
                <a:cs typeface="Arial"/>
              </a:rPr>
              <a:t> </a:t>
            </a:r>
            <a:r>
              <a:rPr lang="es-ES" sz="2000" dirty="0" err="1">
                <a:cs typeface="Arial"/>
              </a:rPr>
              <a:t>is</a:t>
            </a:r>
            <a:r>
              <a:rPr lang="es-ES" sz="2000" dirty="0">
                <a:cs typeface="Arial"/>
              </a:rPr>
              <a:t> </a:t>
            </a:r>
            <a:r>
              <a:rPr lang="es-ES" sz="2000" dirty="0" err="1">
                <a:cs typeface="Arial"/>
              </a:rPr>
              <a:t>to</a:t>
            </a:r>
            <a:r>
              <a:rPr lang="es-ES" sz="2000" dirty="0">
                <a:cs typeface="Arial"/>
              </a:rPr>
              <a:t> </a:t>
            </a:r>
            <a:r>
              <a:rPr lang="es-ES" sz="2000" dirty="0" err="1">
                <a:cs typeface="Arial"/>
              </a:rPr>
              <a:t>operate</a:t>
            </a:r>
            <a:r>
              <a:rPr lang="es-ES" sz="2000" dirty="0">
                <a:cs typeface="Arial"/>
              </a:rPr>
              <a:t> </a:t>
            </a:r>
            <a:r>
              <a:rPr lang="es-ES" sz="2000" dirty="0" err="1">
                <a:cs typeface="Arial"/>
              </a:rPr>
              <a:t>there</a:t>
            </a:r>
            <a:r>
              <a:rPr lang="es-ES" sz="2000" dirty="0">
                <a:cs typeface="Arial"/>
              </a:rPr>
              <a:t> are </a:t>
            </a:r>
            <a:r>
              <a:rPr lang="es-ES" sz="2000" dirty="0" err="1">
                <a:cs typeface="Arial"/>
              </a:rPr>
              <a:t>some</a:t>
            </a:r>
            <a:r>
              <a:rPr lang="es-ES" sz="2000" dirty="0">
                <a:cs typeface="Arial"/>
              </a:rPr>
              <a:t> </a:t>
            </a:r>
            <a:r>
              <a:rPr lang="es-ES" sz="2000" dirty="0" err="1">
                <a:cs typeface="Arial"/>
              </a:rPr>
              <a:t>prerequisites</a:t>
            </a:r>
            <a:r>
              <a:rPr lang="es-ES" sz="2000" dirty="0">
                <a:cs typeface="Arial"/>
              </a:rPr>
              <a:t> </a:t>
            </a:r>
            <a:r>
              <a:rPr lang="es-ES" sz="2000" dirty="0" err="1">
                <a:cs typeface="Arial"/>
              </a:rPr>
              <a:t>to</a:t>
            </a:r>
            <a:r>
              <a:rPr lang="es-ES" sz="2000" dirty="0">
                <a:cs typeface="Arial"/>
              </a:rPr>
              <a:t> </a:t>
            </a:r>
            <a:r>
              <a:rPr lang="es-ES" sz="2000" dirty="0" err="1">
                <a:cs typeface="Arial"/>
              </a:rPr>
              <a:t>consider</a:t>
            </a:r>
            <a:r>
              <a:rPr lang="es-ES" sz="2000" dirty="0">
                <a:cs typeface="Arial"/>
              </a:rPr>
              <a:t>: </a:t>
            </a:r>
            <a:r>
              <a:rPr lang="es-ES" sz="2000" dirty="0" err="1">
                <a:cs typeface="Arial"/>
              </a:rPr>
              <a:t>firstly</a:t>
            </a:r>
            <a:r>
              <a:rPr lang="es-ES" sz="2000" dirty="0">
                <a:cs typeface="Arial"/>
              </a:rPr>
              <a:t> </a:t>
            </a:r>
            <a:r>
              <a:rPr lang="es-ES" sz="2000" dirty="0" err="1">
                <a:cs typeface="Arial"/>
              </a:rPr>
              <a:t>that</a:t>
            </a:r>
            <a:r>
              <a:rPr lang="es-ES" sz="2000" dirty="0">
                <a:cs typeface="Arial"/>
              </a:rPr>
              <a:t> </a:t>
            </a:r>
            <a:r>
              <a:rPr lang="es-ES" sz="2000" dirty="0" err="1">
                <a:cs typeface="Arial"/>
              </a:rPr>
              <a:t>the</a:t>
            </a:r>
            <a:r>
              <a:rPr lang="es-ES" sz="2000" dirty="0">
                <a:cs typeface="Arial"/>
              </a:rPr>
              <a:t> </a:t>
            </a:r>
            <a:r>
              <a:rPr lang="es-ES" sz="2000" dirty="0" err="1">
                <a:cs typeface="Arial"/>
              </a:rPr>
              <a:t>physical</a:t>
            </a:r>
            <a:r>
              <a:rPr lang="es-ES" sz="2000" dirty="0">
                <a:cs typeface="Arial"/>
              </a:rPr>
              <a:t> </a:t>
            </a:r>
            <a:r>
              <a:rPr lang="es-ES" sz="2000" dirty="0" err="1">
                <a:cs typeface="Arial"/>
              </a:rPr>
              <a:t>asset</a:t>
            </a:r>
            <a:r>
              <a:rPr lang="es-ES" sz="2000" dirty="0">
                <a:cs typeface="Arial"/>
              </a:rPr>
              <a:t> </a:t>
            </a:r>
            <a:r>
              <a:rPr lang="es-ES" sz="2000" dirty="0" err="1">
                <a:cs typeface="Arial"/>
              </a:rPr>
              <a:t>to</a:t>
            </a:r>
            <a:r>
              <a:rPr lang="es-ES" sz="2000" dirty="0">
                <a:cs typeface="Arial"/>
              </a:rPr>
              <a:t> be back </a:t>
            </a:r>
            <a:r>
              <a:rPr lang="es-ES" sz="2000" dirty="0" err="1">
                <a:cs typeface="Arial"/>
              </a:rPr>
              <a:t>there</a:t>
            </a:r>
            <a:r>
              <a:rPr lang="es-ES" sz="2000" dirty="0">
                <a:cs typeface="Arial"/>
              </a:rPr>
              <a:t> as </a:t>
            </a:r>
            <a:r>
              <a:rPr lang="es-ES" sz="2000" dirty="0" err="1">
                <a:cs typeface="Arial"/>
              </a:rPr>
              <a:t>such</a:t>
            </a:r>
            <a:r>
              <a:rPr lang="es-ES" sz="2000" dirty="0">
                <a:cs typeface="Arial"/>
              </a:rPr>
              <a:t> </a:t>
            </a:r>
            <a:r>
              <a:rPr lang="es-ES" sz="2000" dirty="0" err="1">
                <a:cs typeface="Arial"/>
              </a:rPr>
              <a:t>or</a:t>
            </a:r>
            <a:r>
              <a:rPr lang="es-ES" sz="2000" dirty="0">
                <a:cs typeface="Arial"/>
              </a:rPr>
              <a:t> </a:t>
            </a:r>
            <a:r>
              <a:rPr lang="es-ES" sz="2000" dirty="0" err="1">
                <a:cs typeface="Arial"/>
              </a:rPr>
              <a:t>alternatively</a:t>
            </a:r>
            <a:r>
              <a:rPr lang="es-ES" sz="2000" dirty="0">
                <a:cs typeface="Arial"/>
              </a:rPr>
              <a:t> a </a:t>
            </a:r>
            <a:r>
              <a:rPr lang="es-ES" sz="2000" dirty="0" err="1">
                <a:cs typeface="Arial"/>
              </a:rPr>
              <a:t>very</a:t>
            </a:r>
            <a:r>
              <a:rPr lang="es-ES" sz="2000" dirty="0">
                <a:cs typeface="Arial"/>
              </a:rPr>
              <a:t> similar in </a:t>
            </a:r>
            <a:r>
              <a:rPr lang="es-ES" sz="2000" dirty="0" err="1">
                <a:cs typeface="Arial"/>
              </a:rPr>
              <a:t>their</a:t>
            </a:r>
            <a:r>
              <a:rPr lang="es-ES" sz="2000" dirty="0">
                <a:cs typeface="Arial"/>
              </a:rPr>
              <a:t> </a:t>
            </a:r>
            <a:r>
              <a:rPr lang="es-ES" sz="2000" dirty="0" err="1">
                <a:cs typeface="Arial"/>
              </a:rPr>
              <a:t>characteristics</a:t>
            </a:r>
            <a:r>
              <a:rPr lang="es-ES" sz="2000" dirty="0">
                <a:cs typeface="Arial"/>
              </a:rPr>
              <a:t>.</a:t>
            </a:r>
          </a:p>
          <a:p>
            <a:pPr marL="0" indent="0" algn="just">
              <a:buNone/>
            </a:pPr>
            <a:endParaRPr lang="es-ES" sz="2000" dirty="0">
              <a:cs typeface="Arial"/>
            </a:endParaRPr>
          </a:p>
        </p:txBody>
      </p:sp>
      <p:pic>
        <p:nvPicPr>
          <p:cNvPr id="4" name="Imagen 3"/>
          <p:cNvPicPr>
            <a:picLocks noChangeAspect="1"/>
          </p:cNvPicPr>
          <p:nvPr/>
        </p:nvPicPr>
        <p:blipFill>
          <a:blip r:embed="rId2"/>
          <a:stretch>
            <a:fillRect/>
          </a:stretch>
        </p:blipFill>
        <p:spPr>
          <a:xfrm>
            <a:off x="4592080" y="4491971"/>
            <a:ext cx="2996970" cy="2366029"/>
          </a:xfrm>
          <a:prstGeom prst="rect">
            <a:avLst/>
          </a:prstGeom>
        </p:spPr>
      </p:pic>
      <p:sp>
        <p:nvSpPr>
          <p:cNvPr id="5" name="Marcador de número de diapositiva 4"/>
          <p:cNvSpPr>
            <a:spLocks noGrp="1"/>
          </p:cNvSpPr>
          <p:nvPr>
            <p:ph type="sldNum" sz="quarter" idx="12"/>
          </p:nvPr>
        </p:nvSpPr>
        <p:spPr/>
        <p:txBody>
          <a:bodyPr/>
          <a:lstStyle/>
          <a:p>
            <a:fld id="{A988ECB2-F6F8-4B80-9DA7-B33CC0068DDE}" type="slidenum">
              <a:rPr lang="es-MX" smtClean="0"/>
              <a:t>11</a:t>
            </a:fld>
            <a:endParaRPr lang="es-MX"/>
          </a:p>
        </p:txBody>
      </p:sp>
    </p:spTree>
    <p:extLst>
      <p:ext uri="{BB962C8B-B14F-4D97-AF65-F5344CB8AC3E}">
        <p14:creationId xmlns:p14="http://schemas.microsoft.com/office/powerpoint/2010/main" val="4081548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8042" y="476672"/>
            <a:ext cx="7704667" cy="983126"/>
          </a:xfrm>
        </p:spPr>
        <p:txBody>
          <a:bodyPr>
            <a:normAutofit fontScale="90000"/>
          </a:bodyPr>
          <a:lstStyle/>
          <a:p>
            <a:r>
              <a:rPr lang="es-ES" dirty="0" err="1">
                <a:latin typeface="Arial"/>
                <a:cs typeface="Arial"/>
              </a:rPr>
              <a:t>How</a:t>
            </a:r>
            <a:r>
              <a:rPr lang="es-ES" dirty="0">
                <a:latin typeface="Arial"/>
                <a:cs typeface="Arial"/>
              </a:rPr>
              <a:t> </a:t>
            </a:r>
            <a:r>
              <a:rPr lang="es-ES" dirty="0" err="1">
                <a:latin typeface="Arial"/>
                <a:cs typeface="Arial"/>
              </a:rPr>
              <a:t>does</a:t>
            </a:r>
            <a:r>
              <a:rPr lang="es-ES" dirty="0">
                <a:latin typeface="Arial"/>
                <a:cs typeface="Arial"/>
              </a:rPr>
              <a:t> </a:t>
            </a:r>
            <a:r>
              <a:rPr lang="es-ES" dirty="0" err="1">
                <a:latin typeface="Arial"/>
                <a:cs typeface="Arial"/>
              </a:rPr>
              <a:t>it</a:t>
            </a:r>
            <a:r>
              <a:rPr lang="es-ES" dirty="0">
                <a:latin typeface="Arial"/>
                <a:cs typeface="Arial"/>
              </a:rPr>
              <a:t> </a:t>
            </a:r>
            <a:r>
              <a:rPr lang="es-ES" dirty="0" err="1">
                <a:latin typeface="Arial"/>
                <a:cs typeface="Arial"/>
              </a:rPr>
              <a:t>work</a:t>
            </a:r>
            <a:r>
              <a:rPr lang="es-ES" dirty="0">
                <a:latin typeface="Arial"/>
                <a:cs typeface="Arial"/>
              </a:rPr>
              <a:t>?</a:t>
            </a:r>
            <a:br>
              <a:rPr lang="es-ES" dirty="0">
                <a:latin typeface="Arial"/>
                <a:cs typeface="Arial"/>
              </a:rPr>
            </a:br>
            <a:endParaRPr lang="es-ES" dirty="0"/>
          </a:p>
        </p:txBody>
      </p:sp>
      <p:sp>
        <p:nvSpPr>
          <p:cNvPr id="3" name="Marcador de contenido 2"/>
          <p:cNvSpPr>
            <a:spLocks noGrp="1"/>
          </p:cNvSpPr>
          <p:nvPr>
            <p:ph idx="1"/>
          </p:nvPr>
        </p:nvSpPr>
        <p:spPr>
          <a:xfrm>
            <a:off x="755576" y="836712"/>
            <a:ext cx="8229600" cy="5026405"/>
          </a:xfrm>
        </p:spPr>
        <p:txBody>
          <a:bodyPr>
            <a:noAutofit/>
          </a:bodyPr>
          <a:lstStyle/>
          <a:p>
            <a:pPr algn="just"/>
            <a:r>
              <a:rPr lang="es-ES" sz="2000" dirty="0" err="1">
                <a:cs typeface="Arial"/>
              </a:rPr>
              <a:t>The</a:t>
            </a:r>
            <a:r>
              <a:rPr lang="es-ES" sz="2000" dirty="0">
                <a:cs typeface="Arial"/>
              </a:rPr>
              <a:t> </a:t>
            </a:r>
            <a:r>
              <a:rPr lang="es-ES" sz="2000" dirty="0" err="1">
                <a:cs typeface="Arial"/>
              </a:rPr>
              <a:t>second</a:t>
            </a:r>
            <a:r>
              <a:rPr lang="es-ES" sz="2000" dirty="0">
                <a:cs typeface="Arial"/>
              </a:rPr>
              <a:t> factor to </a:t>
            </a:r>
            <a:r>
              <a:rPr lang="es-ES" sz="2000" dirty="0" err="1">
                <a:cs typeface="Arial"/>
              </a:rPr>
              <a:t>consider</a:t>
            </a:r>
            <a:r>
              <a:rPr lang="es-ES" sz="2000" dirty="0">
                <a:cs typeface="Arial"/>
              </a:rPr>
              <a:t> </a:t>
            </a:r>
            <a:r>
              <a:rPr lang="es-ES" sz="2000" dirty="0" err="1">
                <a:cs typeface="Arial"/>
              </a:rPr>
              <a:t>is</a:t>
            </a:r>
            <a:r>
              <a:rPr lang="es-ES" sz="2000" dirty="0">
                <a:cs typeface="Arial"/>
              </a:rPr>
              <a:t> </a:t>
            </a:r>
            <a:r>
              <a:rPr lang="es-ES" sz="2000" dirty="0" err="1">
                <a:cs typeface="Arial"/>
              </a:rPr>
              <a:t>market</a:t>
            </a:r>
            <a:r>
              <a:rPr lang="es-ES" sz="2000" dirty="0">
                <a:cs typeface="Arial"/>
              </a:rPr>
              <a:t> </a:t>
            </a:r>
            <a:r>
              <a:rPr lang="es-ES" sz="2000" dirty="0" err="1">
                <a:cs typeface="Arial"/>
              </a:rPr>
              <a:t>liquidity</a:t>
            </a:r>
            <a:r>
              <a:rPr lang="es-ES" sz="2000" dirty="0">
                <a:cs typeface="Arial"/>
              </a:rPr>
              <a:t> (</a:t>
            </a:r>
            <a:r>
              <a:rPr lang="es-ES" sz="2000" dirty="0" err="1">
                <a:cs typeface="Arial"/>
              </a:rPr>
              <a:t>the</a:t>
            </a:r>
            <a:r>
              <a:rPr lang="es-ES" sz="2000" dirty="0">
                <a:cs typeface="Arial"/>
              </a:rPr>
              <a:t> </a:t>
            </a:r>
            <a:r>
              <a:rPr lang="es-ES" sz="2000" dirty="0" err="1">
                <a:cs typeface="Arial"/>
              </a:rPr>
              <a:t>number</a:t>
            </a:r>
            <a:r>
              <a:rPr lang="es-ES" sz="2000" dirty="0">
                <a:cs typeface="Arial"/>
              </a:rPr>
              <a:t> of </a:t>
            </a:r>
            <a:r>
              <a:rPr lang="es-ES" sz="2000" dirty="0" err="1">
                <a:cs typeface="Arial"/>
              </a:rPr>
              <a:t>operations</a:t>
            </a:r>
            <a:r>
              <a:rPr lang="es-ES" sz="2000" dirty="0">
                <a:cs typeface="Arial"/>
              </a:rPr>
              <a:t> per </a:t>
            </a:r>
            <a:r>
              <a:rPr lang="es-ES" sz="2000" dirty="0" err="1">
                <a:cs typeface="Arial"/>
              </a:rPr>
              <a:t>contract</a:t>
            </a:r>
            <a:r>
              <a:rPr lang="es-ES" sz="2000" dirty="0">
                <a:cs typeface="Arial"/>
              </a:rPr>
              <a:t> and per </a:t>
            </a:r>
            <a:r>
              <a:rPr lang="es-ES" sz="2000" dirty="0" err="1">
                <a:cs typeface="Arial"/>
              </a:rPr>
              <a:t>day</a:t>
            </a:r>
            <a:r>
              <a:rPr lang="es-ES" sz="2000" dirty="0">
                <a:cs typeface="Arial"/>
              </a:rPr>
              <a:t>). </a:t>
            </a:r>
            <a:r>
              <a:rPr lang="es-ES" sz="2000" dirty="0" err="1">
                <a:cs typeface="Arial"/>
              </a:rPr>
              <a:t>We</a:t>
            </a:r>
            <a:r>
              <a:rPr lang="es-ES" sz="2000" dirty="0">
                <a:cs typeface="Arial"/>
              </a:rPr>
              <a:t> </a:t>
            </a:r>
            <a:r>
              <a:rPr lang="es-ES" sz="2000" dirty="0" err="1">
                <a:cs typeface="Arial"/>
              </a:rPr>
              <a:t>always</a:t>
            </a:r>
            <a:r>
              <a:rPr lang="es-ES" sz="2000" dirty="0">
                <a:cs typeface="Arial"/>
              </a:rPr>
              <a:t> look </a:t>
            </a:r>
            <a:r>
              <a:rPr lang="es-ES" sz="2000" dirty="0" err="1">
                <a:cs typeface="Arial"/>
              </a:rPr>
              <a:t>for</a:t>
            </a:r>
            <a:r>
              <a:rPr lang="es-ES" sz="2000" dirty="0">
                <a:cs typeface="Arial"/>
              </a:rPr>
              <a:t> </a:t>
            </a:r>
            <a:r>
              <a:rPr lang="es-ES" sz="2000" dirty="0" err="1">
                <a:cs typeface="Arial"/>
              </a:rPr>
              <a:t>contracts</a:t>
            </a:r>
            <a:r>
              <a:rPr lang="es-ES" sz="2000" dirty="0">
                <a:cs typeface="Arial"/>
              </a:rPr>
              <a:t> </a:t>
            </a:r>
            <a:r>
              <a:rPr lang="es-ES" sz="2000" dirty="0" err="1">
                <a:cs typeface="Arial"/>
              </a:rPr>
              <a:t>that</a:t>
            </a:r>
            <a:r>
              <a:rPr lang="es-ES" sz="2000" dirty="0">
                <a:cs typeface="Arial"/>
              </a:rPr>
              <a:t> </a:t>
            </a:r>
            <a:r>
              <a:rPr lang="es-ES" sz="2000" dirty="0" err="1">
                <a:cs typeface="Arial"/>
              </a:rPr>
              <a:t>have</a:t>
            </a:r>
            <a:r>
              <a:rPr lang="es-ES" sz="2000" dirty="0">
                <a:cs typeface="Arial"/>
              </a:rPr>
              <a:t> </a:t>
            </a:r>
            <a:r>
              <a:rPr lang="es-ES" sz="2000" dirty="0" err="1">
                <a:cs typeface="Arial"/>
              </a:rPr>
              <a:t>important</a:t>
            </a:r>
            <a:r>
              <a:rPr lang="es-ES" sz="2000" dirty="0">
                <a:cs typeface="Arial"/>
              </a:rPr>
              <a:t> </a:t>
            </a:r>
            <a:r>
              <a:rPr lang="es-ES" sz="2000" dirty="0" err="1">
                <a:cs typeface="Arial"/>
              </a:rPr>
              <a:t>daily</a:t>
            </a:r>
            <a:r>
              <a:rPr lang="es-ES" sz="2000" dirty="0">
                <a:cs typeface="Arial"/>
              </a:rPr>
              <a:t> </a:t>
            </a:r>
            <a:r>
              <a:rPr lang="es-ES" sz="2000" dirty="0" err="1">
                <a:cs typeface="Arial"/>
              </a:rPr>
              <a:t>volume</a:t>
            </a:r>
            <a:r>
              <a:rPr lang="es-ES" sz="2000" dirty="0">
                <a:cs typeface="Arial"/>
              </a:rPr>
              <a:t> so </a:t>
            </a:r>
            <a:r>
              <a:rPr lang="es-ES" sz="2000" dirty="0" err="1">
                <a:cs typeface="Arial"/>
              </a:rPr>
              <a:t>that</a:t>
            </a:r>
            <a:r>
              <a:rPr lang="es-ES" sz="2000" dirty="0">
                <a:cs typeface="Arial"/>
              </a:rPr>
              <a:t> </a:t>
            </a:r>
            <a:r>
              <a:rPr lang="es-ES" sz="2000" dirty="0" err="1">
                <a:cs typeface="Arial"/>
              </a:rPr>
              <a:t>operations</a:t>
            </a:r>
            <a:r>
              <a:rPr lang="es-ES" sz="2000" dirty="0">
                <a:cs typeface="Arial"/>
              </a:rPr>
              <a:t> can be </a:t>
            </a:r>
            <a:r>
              <a:rPr lang="es-ES" sz="2000" dirty="0" err="1">
                <a:cs typeface="Arial"/>
              </a:rPr>
              <a:t>performed</a:t>
            </a:r>
            <a:r>
              <a:rPr lang="es-ES" sz="2000" dirty="0">
                <a:cs typeface="Arial"/>
              </a:rPr>
              <a:t> </a:t>
            </a:r>
            <a:r>
              <a:rPr lang="es-ES" sz="2000" dirty="0" err="1">
                <a:cs typeface="Arial"/>
              </a:rPr>
              <a:t>without</a:t>
            </a:r>
            <a:r>
              <a:rPr lang="es-ES" sz="2000" dirty="0">
                <a:cs typeface="Arial"/>
              </a:rPr>
              <a:t> </a:t>
            </a:r>
            <a:r>
              <a:rPr lang="es-ES" sz="2000" dirty="0" err="1">
                <a:cs typeface="Arial"/>
              </a:rPr>
              <a:t>complications</a:t>
            </a:r>
            <a:r>
              <a:rPr lang="es-ES" sz="2000" dirty="0">
                <a:cs typeface="Arial"/>
              </a:rPr>
              <a:t>.</a:t>
            </a:r>
          </a:p>
          <a:p>
            <a:pPr algn="just"/>
            <a:endParaRPr lang="es-ES" sz="2000" dirty="0">
              <a:cs typeface="Arial"/>
            </a:endParaRPr>
          </a:p>
          <a:p>
            <a:pPr algn="just"/>
            <a:r>
              <a:rPr lang="es-ES" sz="2000" dirty="0">
                <a:cs typeface="Arial"/>
              </a:rPr>
              <a:t>In a </a:t>
            </a:r>
            <a:r>
              <a:rPr lang="es-ES" sz="2000" dirty="0" err="1">
                <a:cs typeface="Arial"/>
              </a:rPr>
              <a:t>futures</a:t>
            </a:r>
            <a:r>
              <a:rPr lang="es-ES" sz="2000" dirty="0">
                <a:cs typeface="Arial"/>
              </a:rPr>
              <a:t> </a:t>
            </a:r>
            <a:r>
              <a:rPr lang="es-ES" sz="2000" dirty="0" err="1">
                <a:cs typeface="Arial"/>
              </a:rPr>
              <a:t>market</a:t>
            </a:r>
            <a:r>
              <a:rPr lang="es-ES" sz="2000" dirty="0">
                <a:cs typeface="Arial"/>
              </a:rPr>
              <a:t> </a:t>
            </a:r>
            <a:r>
              <a:rPr lang="es-ES" sz="2000" dirty="0" err="1">
                <a:cs typeface="Arial"/>
              </a:rPr>
              <a:t>there</a:t>
            </a:r>
            <a:r>
              <a:rPr lang="es-ES" sz="2000" dirty="0">
                <a:cs typeface="Arial"/>
              </a:rPr>
              <a:t> are </a:t>
            </a:r>
            <a:r>
              <a:rPr lang="es-ES" sz="2000" dirty="0" err="1">
                <a:cs typeface="Arial"/>
              </a:rPr>
              <a:t>usually</a:t>
            </a:r>
            <a:r>
              <a:rPr lang="es-ES" sz="2000" dirty="0">
                <a:cs typeface="Arial"/>
              </a:rPr>
              <a:t> at </a:t>
            </a:r>
            <a:r>
              <a:rPr lang="es-ES" sz="2000" dirty="0" err="1">
                <a:cs typeface="Arial"/>
              </a:rPr>
              <a:t>least</a:t>
            </a:r>
            <a:r>
              <a:rPr lang="es-ES" sz="2000" dirty="0">
                <a:cs typeface="Arial"/>
              </a:rPr>
              <a:t> </a:t>
            </a:r>
            <a:r>
              <a:rPr lang="es-ES" sz="2000" dirty="0" err="1">
                <a:cs typeface="Arial"/>
              </a:rPr>
              <a:t>two</a:t>
            </a:r>
            <a:r>
              <a:rPr lang="es-ES" sz="2000" dirty="0">
                <a:cs typeface="Arial"/>
              </a:rPr>
              <a:t> </a:t>
            </a:r>
            <a:r>
              <a:rPr lang="es-ES" sz="2000" dirty="0" err="1">
                <a:cs typeface="Arial"/>
              </a:rPr>
              <a:t>basic</a:t>
            </a:r>
            <a:r>
              <a:rPr lang="es-ES" sz="2000" dirty="0">
                <a:cs typeface="Arial"/>
              </a:rPr>
              <a:t> </a:t>
            </a:r>
            <a:r>
              <a:rPr lang="es-ES" sz="2000" dirty="0" err="1">
                <a:cs typeface="Arial"/>
              </a:rPr>
              <a:t>types</a:t>
            </a:r>
            <a:r>
              <a:rPr lang="es-ES" sz="2000" dirty="0">
                <a:cs typeface="Arial"/>
              </a:rPr>
              <a:t> of </a:t>
            </a:r>
            <a:r>
              <a:rPr lang="es-ES" sz="2000" dirty="0" err="1">
                <a:cs typeface="Arial"/>
              </a:rPr>
              <a:t>financial</a:t>
            </a:r>
            <a:r>
              <a:rPr lang="es-ES" sz="2000" dirty="0">
                <a:cs typeface="Arial"/>
              </a:rPr>
              <a:t> </a:t>
            </a:r>
            <a:r>
              <a:rPr lang="es-ES" sz="2000" dirty="0" err="1">
                <a:cs typeface="Arial"/>
              </a:rPr>
              <a:t>products</a:t>
            </a:r>
            <a:r>
              <a:rPr lang="es-ES" sz="2000" dirty="0">
                <a:cs typeface="Arial"/>
              </a:rPr>
              <a:t>, </a:t>
            </a:r>
            <a:r>
              <a:rPr lang="es-ES" sz="2000" dirty="0" err="1">
                <a:cs typeface="Arial"/>
              </a:rPr>
              <a:t>these</a:t>
            </a:r>
            <a:r>
              <a:rPr lang="es-ES" sz="2000" dirty="0">
                <a:cs typeface="Arial"/>
              </a:rPr>
              <a:t> </a:t>
            </a:r>
            <a:r>
              <a:rPr lang="es-ES" sz="2000" dirty="0" err="1">
                <a:cs typeface="Arial"/>
              </a:rPr>
              <a:t>being</a:t>
            </a:r>
            <a:r>
              <a:rPr lang="es-ES" sz="2000" dirty="0">
                <a:cs typeface="Arial"/>
              </a:rPr>
              <a:t>:</a:t>
            </a:r>
          </a:p>
          <a:p>
            <a:pPr marL="457200" indent="-457200" algn="just">
              <a:buFont typeface="+mj-lt"/>
              <a:buAutoNum type="arabicPeriod"/>
            </a:pPr>
            <a:r>
              <a:rPr lang="es-ES" sz="2000" dirty="0">
                <a:cs typeface="Arial"/>
              </a:rPr>
              <a:t>1. </a:t>
            </a:r>
            <a:r>
              <a:rPr lang="es-ES" sz="2000" dirty="0" err="1">
                <a:cs typeface="Arial"/>
              </a:rPr>
              <a:t>Futures</a:t>
            </a:r>
            <a:r>
              <a:rPr lang="es-ES" sz="2000" dirty="0">
                <a:cs typeface="Arial"/>
              </a:rPr>
              <a:t> </a:t>
            </a:r>
            <a:r>
              <a:rPr lang="es-ES" sz="2000" dirty="0" err="1">
                <a:cs typeface="Arial"/>
              </a:rPr>
              <a:t>contracts</a:t>
            </a:r>
            <a:endParaRPr lang="es-ES" sz="2000" dirty="0">
              <a:cs typeface="Arial"/>
            </a:endParaRPr>
          </a:p>
          <a:p>
            <a:pPr marL="457200" indent="-457200" algn="just">
              <a:buFont typeface="+mj-lt"/>
              <a:buAutoNum type="arabicPeriod"/>
            </a:pPr>
            <a:r>
              <a:rPr lang="es-ES" sz="2000" dirty="0">
                <a:cs typeface="Arial"/>
              </a:rPr>
              <a:t>2.Options e</a:t>
            </a:r>
          </a:p>
          <a:p>
            <a:pPr marL="0" indent="0" algn="just">
              <a:buNone/>
            </a:pPr>
            <a:endParaRPr lang="es-ES" sz="2000" dirty="0">
              <a:cs typeface="Arial"/>
            </a:endParaRPr>
          </a:p>
        </p:txBody>
      </p:sp>
      <p:pic>
        <p:nvPicPr>
          <p:cNvPr id="4" name="Imagen 3"/>
          <p:cNvPicPr>
            <a:picLocks noChangeAspect="1"/>
          </p:cNvPicPr>
          <p:nvPr/>
        </p:nvPicPr>
        <p:blipFill>
          <a:blip r:embed="rId2"/>
          <a:stretch>
            <a:fillRect/>
          </a:stretch>
        </p:blipFill>
        <p:spPr>
          <a:xfrm>
            <a:off x="4592080" y="4491971"/>
            <a:ext cx="2996970" cy="2366029"/>
          </a:xfrm>
          <a:prstGeom prst="rect">
            <a:avLst/>
          </a:prstGeom>
        </p:spPr>
      </p:pic>
      <p:sp>
        <p:nvSpPr>
          <p:cNvPr id="5" name="Marcador de número de diapositiva 4"/>
          <p:cNvSpPr>
            <a:spLocks noGrp="1"/>
          </p:cNvSpPr>
          <p:nvPr>
            <p:ph type="sldNum" sz="quarter" idx="12"/>
          </p:nvPr>
        </p:nvSpPr>
        <p:spPr/>
        <p:txBody>
          <a:bodyPr/>
          <a:lstStyle/>
          <a:p>
            <a:fld id="{A988ECB2-F6F8-4B80-9DA7-B33CC0068DDE}" type="slidenum">
              <a:rPr lang="es-MX" smtClean="0"/>
              <a:t>12</a:t>
            </a:fld>
            <a:endParaRPr lang="es-MX"/>
          </a:p>
        </p:txBody>
      </p:sp>
    </p:spTree>
    <p:extLst>
      <p:ext uri="{BB962C8B-B14F-4D97-AF65-F5344CB8AC3E}">
        <p14:creationId xmlns:p14="http://schemas.microsoft.com/office/powerpoint/2010/main" val="420007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84587"/>
            <a:ext cx="8229600" cy="4525963"/>
          </a:xfrm>
        </p:spPr>
        <p:txBody>
          <a:bodyPr>
            <a:noAutofit/>
          </a:bodyPr>
          <a:lstStyle/>
          <a:p>
            <a:pPr algn="just"/>
            <a:r>
              <a:rPr lang="es-ES" sz="2000" dirty="0" err="1">
                <a:cs typeface="Arial"/>
              </a:rPr>
              <a:t>Another</a:t>
            </a:r>
            <a:r>
              <a:rPr lang="es-ES" sz="2000" dirty="0">
                <a:cs typeface="Arial"/>
              </a:rPr>
              <a:t> </a:t>
            </a:r>
            <a:r>
              <a:rPr lang="es-ES" sz="2000" dirty="0" err="1">
                <a:cs typeface="Arial"/>
              </a:rPr>
              <a:t>important</a:t>
            </a:r>
            <a:r>
              <a:rPr lang="es-ES" sz="2000" dirty="0">
                <a:cs typeface="Arial"/>
              </a:rPr>
              <a:t> </a:t>
            </a:r>
            <a:r>
              <a:rPr lang="es-ES" sz="2000" dirty="0" err="1">
                <a:cs typeface="Arial"/>
              </a:rPr>
              <a:t>economic</a:t>
            </a:r>
            <a:r>
              <a:rPr lang="es-ES" sz="2000" dirty="0">
                <a:cs typeface="Arial"/>
              </a:rPr>
              <a:t> </a:t>
            </a:r>
            <a:r>
              <a:rPr lang="es-ES" sz="2000" dirty="0" err="1">
                <a:cs typeface="Arial"/>
              </a:rPr>
              <a:t>function</a:t>
            </a:r>
            <a:r>
              <a:rPr lang="es-ES" sz="2000" dirty="0">
                <a:cs typeface="Arial"/>
              </a:rPr>
              <a:t> of </a:t>
            </a:r>
            <a:r>
              <a:rPr lang="es-ES" sz="2000" dirty="0" err="1">
                <a:cs typeface="Arial"/>
              </a:rPr>
              <a:t>futures</a:t>
            </a:r>
            <a:r>
              <a:rPr lang="es-ES" sz="2000" dirty="0">
                <a:cs typeface="Arial"/>
              </a:rPr>
              <a:t> </a:t>
            </a:r>
            <a:r>
              <a:rPr lang="es-ES" sz="2000" dirty="0" err="1">
                <a:cs typeface="Arial"/>
              </a:rPr>
              <a:t>markets</a:t>
            </a:r>
            <a:r>
              <a:rPr lang="es-ES" sz="2000" dirty="0">
                <a:cs typeface="Arial"/>
              </a:rPr>
              <a:t> </a:t>
            </a:r>
            <a:r>
              <a:rPr lang="es-ES" sz="2000" dirty="0" err="1">
                <a:cs typeface="Arial"/>
              </a:rPr>
              <a:t>is</a:t>
            </a:r>
            <a:r>
              <a:rPr lang="es-ES" sz="2000" dirty="0">
                <a:cs typeface="Arial"/>
              </a:rPr>
              <a:t> </a:t>
            </a:r>
            <a:r>
              <a:rPr lang="es-ES" sz="2000" dirty="0" err="1">
                <a:cs typeface="Arial"/>
              </a:rPr>
              <a:t>coverage</a:t>
            </a:r>
            <a:r>
              <a:rPr lang="es-ES" sz="2000" dirty="0">
                <a:cs typeface="Arial"/>
              </a:rPr>
              <a:t>. </a:t>
            </a:r>
            <a:r>
              <a:rPr lang="es-ES" sz="2000" dirty="0" err="1">
                <a:cs typeface="Arial"/>
              </a:rPr>
              <a:t>Through</a:t>
            </a:r>
            <a:r>
              <a:rPr lang="es-ES" sz="2000" dirty="0">
                <a:cs typeface="Arial"/>
              </a:rPr>
              <a:t> </a:t>
            </a:r>
            <a:r>
              <a:rPr lang="es-ES" sz="2000" dirty="0" err="1">
                <a:cs typeface="Arial"/>
              </a:rPr>
              <a:t>coverage</a:t>
            </a:r>
            <a:r>
              <a:rPr lang="es-ES" sz="2000" dirty="0">
                <a:cs typeface="Arial"/>
              </a:rPr>
              <a:t> </a:t>
            </a:r>
            <a:r>
              <a:rPr lang="es-ES" sz="2000" dirty="0" err="1">
                <a:cs typeface="Arial"/>
              </a:rPr>
              <a:t>they</a:t>
            </a:r>
            <a:r>
              <a:rPr lang="es-ES" sz="2000" dirty="0">
                <a:cs typeface="Arial"/>
              </a:rPr>
              <a:t> are </a:t>
            </a:r>
            <a:r>
              <a:rPr lang="es-ES" sz="2000" dirty="0" err="1">
                <a:cs typeface="Arial"/>
              </a:rPr>
              <a:t>bought</a:t>
            </a:r>
            <a:r>
              <a:rPr lang="es-ES" sz="2000" dirty="0">
                <a:cs typeface="Arial"/>
              </a:rPr>
              <a:t> and </a:t>
            </a:r>
            <a:r>
              <a:rPr lang="es-ES" sz="2000" dirty="0" err="1">
                <a:cs typeface="Arial"/>
              </a:rPr>
              <a:t>sold</a:t>
            </a:r>
            <a:r>
              <a:rPr lang="es-ES" sz="2000" dirty="0">
                <a:cs typeface="Arial"/>
              </a:rPr>
              <a:t> </a:t>
            </a:r>
            <a:r>
              <a:rPr lang="es-ES" sz="2000" dirty="0" err="1">
                <a:cs typeface="Arial"/>
              </a:rPr>
              <a:t>futures</a:t>
            </a:r>
            <a:r>
              <a:rPr lang="es-ES" sz="2000" dirty="0">
                <a:cs typeface="Arial"/>
              </a:rPr>
              <a:t> </a:t>
            </a:r>
            <a:r>
              <a:rPr lang="es-ES" sz="2000" dirty="0" err="1">
                <a:cs typeface="Arial"/>
              </a:rPr>
              <a:t>contracts</a:t>
            </a:r>
            <a:r>
              <a:rPr lang="es-ES" sz="2000" dirty="0">
                <a:cs typeface="Arial"/>
              </a:rPr>
              <a:t> to offset </a:t>
            </a:r>
            <a:r>
              <a:rPr lang="es-ES" sz="2000" dirty="0" err="1">
                <a:cs typeface="Arial"/>
              </a:rPr>
              <a:t>the</a:t>
            </a:r>
            <a:r>
              <a:rPr lang="es-ES" sz="2000" dirty="0">
                <a:cs typeface="Arial"/>
              </a:rPr>
              <a:t> </a:t>
            </a:r>
            <a:r>
              <a:rPr lang="es-ES" sz="2000" dirty="0" err="1">
                <a:cs typeface="Arial"/>
              </a:rPr>
              <a:t>risks</a:t>
            </a:r>
            <a:r>
              <a:rPr lang="es-ES" sz="2000" dirty="0">
                <a:cs typeface="Arial"/>
              </a:rPr>
              <a:t> of adverse </a:t>
            </a:r>
            <a:r>
              <a:rPr lang="es-ES" sz="2000" dirty="0" err="1">
                <a:cs typeface="Arial"/>
              </a:rPr>
              <a:t>price</a:t>
            </a:r>
            <a:r>
              <a:rPr lang="es-ES" sz="2000" dirty="0">
                <a:cs typeface="Arial"/>
              </a:rPr>
              <a:t> </a:t>
            </a:r>
            <a:r>
              <a:rPr lang="es-ES" sz="2000" dirty="0" err="1">
                <a:cs typeface="Arial"/>
              </a:rPr>
              <a:t>changes</a:t>
            </a:r>
            <a:r>
              <a:rPr lang="es-ES" sz="2000" dirty="0">
                <a:cs typeface="Arial"/>
              </a:rPr>
              <a:t> in </a:t>
            </a:r>
            <a:r>
              <a:rPr lang="es-ES" sz="2000" dirty="0" err="1">
                <a:cs typeface="Arial"/>
              </a:rPr>
              <a:t>the</a:t>
            </a:r>
            <a:r>
              <a:rPr lang="es-ES" sz="2000" dirty="0">
                <a:cs typeface="Arial"/>
              </a:rPr>
              <a:t> </a:t>
            </a:r>
            <a:r>
              <a:rPr lang="es-ES" sz="2000" dirty="0" err="1">
                <a:cs typeface="Arial"/>
              </a:rPr>
              <a:t>physical</a:t>
            </a:r>
            <a:r>
              <a:rPr lang="es-ES" sz="2000" dirty="0">
                <a:cs typeface="Arial"/>
              </a:rPr>
              <a:t> </a:t>
            </a:r>
            <a:r>
              <a:rPr lang="es-ES" sz="2000" dirty="0" err="1">
                <a:cs typeface="Arial"/>
              </a:rPr>
              <a:t>market</a:t>
            </a:r>
            <a:r>
              <a:rPr lang="es-ES" sz="2000" dirty="0">
                <a:cs typeface="Arial"/>
              </a:rPr>
              <a:t>.</a:t>
            </a:r>
          </a:p>
          <a:p>
            <a:pPr algn="just"/>
            <a:r>
              <a:rPr lang="es-ES" sz="2000" dirty="0">
                <a:cs typeface="Arial"/>
              </a:rPr>
              <a:t>In </a:t>
            </a:r>
            <a:r>
              <a:rPr lang="es-ES" sz="2000" dirty="0" err="1">
                <a:cs typeface="Arial"/>
              </a:rPr>
              <a:t>the</a:t>
            </a:r>
            <a:r>
              <a:rPr lang="es-ES" sz="2000" dirty="0">
                <a:cs typeface="Arial"/>
              </a:rPr>
              <a:t> </a:t>
            </a:r>
            <a:r>
              <a:rPr lang="es-ES" sz="2000" dirty="0" err="1">
                <a:cs typeface="Arial"/>
              </a:rPr>
              <a:t>futures</a:t>
            </a:r>
            <a:r>
              <a:rPr lang="es-ES" sz="2000" dirty="0">
                <a:cs typeface="Arial"/>
              </a:rPr>
              <a:t> </a:t>
            </a:r>
            <a:r>
              <a:rPr lang="es-ES" sz="2000" dirty="0" err="1">
                <a:cs typeface="Arial"/>
              </a:rPr>
              <a:t>market</a:t>
            </a:r>
            <a:r>
              <a:rPr lang="es-ES" sz="2000" dirty="0">
                <a:cs typeface="Arial"/>
              </a:rPr>
              <a:t>, </a:t>
            </a:r>
            <a:r>
              <a:rPr lang="es-ES" sz="2000" dirty="0" err="1">
                <a:cs typeface="Arial"/>
              </a:rPr>
              <a:t>standardized</a:t>
            </a:r>
            <a:r>
              <a:rPr lang="es-ES" sz="2000" dirty="0">
                <a:cs typeface="Arial"/>
              </a:rPr>
              <a:t> in </a:t>
            </a:r>
            <a:r>
              <a:rPr lang="es-ES" sz="2000" dirty="0" err="1">
                <a:cs typeface="Arial"/>
              </a:rPr>
              <a:t>quantity</a:t>
            </a:r>
            <a:r>
              <a:rPr lang="es-ES" sz="2000" dirty="0">
                <a:cs typeface="Arial"/>
              </a:rPr>
              <a:t> and </a:t>
            </a:r>
            <a:r>
              <a:rPr lang="es-ES" sz="2000" dirty="0" err="1">
                <a:cs typeface="Arial"/>
              </a:rPr>
              <a:t>quality</a:t>
            </a:r>
            <a:r>
              <a:rPr lang="es-ES" sz="2000" dirty="0">
                <a:cs typeface="Arial"/>
              </a:rPr>
              <a:t> to </a:t>
            </a:r>
            <a:r>
              <a:rPr lang="es-ES" sz="2000" dirty="0" err="1">
                <a:cs typeface="Arial"/>
              </a:rPr>
              <a:t>deliver</a:t>
            </a:r>
            <a:r>
              <a:rPr lang="es-ES" sz="2000" dirty="0">
                <a:cs typeface="Arial"/>
              </a:rPr>
              <a:t> </a:t>
            </a:r>
            <a:r>
              <a:rPr lang="es-ES" sz="2000" dirty="0" err="1">
                <a:cs typeface="Arial"/>
              </a:rPr>
              <a:t>on</a:t>
            </a:r>
            <a:r>
              <a:rPr lang="es-ES" sz="2000" dirty="0">
                <a:cs typeface="Arial"/>
              </a:rPr>
              <a:t> a </a:t>
            </a:r>
            <a:r>
              <a:rPr lang="es-ES" sz="2000" dirty="0" err="1">
                <a:cs typeface="Arial"/>
              </a:rPr>
              <a:t>specific</a:t>
            </a:r>
            <a:r>
              <a:rPr lang="es-ES" sz="2000" dirty="0">
                <a:cs typeface="Arial"/>
              </a:rPr>
              <a:t> </a:t>
            </a:r>
            <a:r>
              <a:rPr lang="es-ES" sz="2000" dirty="0" err="1">
                <a:cs typeface="Arial"/>
              </a:rPr>
              <a:t>month</a:t>
            </a:r>
            <a:r>
              <a:rPr lang="es-ES" sz="2000" dirty="0">
                <a:cs typeface="Arial"/>
              </a:rPr>
              <a:t> </a:t>
            </a:r>
            <a:r>
              <a:rPr lang="es-ES" sz="2000" dirty="0" err="1">
                <a:cs typeface="Arial"/>
              </a:rPr>
              <a:t>contracts</a:t>
            </a:r>
            <a:r>
              <a:rPr lang="es-ES" sz="2000" dirty="0">
                <a:cs typeface="Arial"/>
              </a:rPr>
              <a:t> are </a:t>
            </a:r>
            <a:r>
              <a:rPr lang="es-ES" sz="2000" dirty="0" err="1">
                <a:cs typeface="Arial"/>
              </a:rPr>
              <a:t>traded</a:t>
            </a:r>
            <a:r>
              <a:rPr lang="es-ES" sz="2000" dirty="0">
                <a:cs typeface="Arial"/>
              </a:rPr>
              <a:t>; </a:t>
            </a:r>
            <a:r>
              <a:rPr lang="es-ES" sz="2000" dirty="0" err="1">
                <a:cs typeface="Arial"/>
              </a:rPr>
              <a:t>that</a:t>
            </a:r>
            <a:r>
              <a:rPr lang="es-ES" sz="2000" dirty="0">
                <a:cs typeface="Arial"/>
              </a:rPr>
              <a:t> </a:t>
            </a:r>
            <a:r>
              <a:rPr lang="es-ES" sz="2000" dirty="0" err="1">
                <a:cs typeface="Arial"/>
              </a:rPr>
              <a:t>is</a:t>
            </a:r>
            <a:r>
              <a:rPr lang="es-ES" sz="2000" dirty="0">
                <a:cs typeface="Arial"/>
              </a:rPr>
              <a:t>, </a:t>
            </a:r>
            <a:r>
              <a:rPr lang="es-ES" sz="2000" dirty="0" err="1">
                <a:cs typeface="Arial"/>
              </a:rPr>
              <a:t>all</a:t>
            </a:r>
            <a:r>
              <a:rPr lang="es-ES" sz="2000" dirty="0">
                <a:cs typeface="Arial"/>
              </a:rPr>
              <a:t> </a:t>
            </a:r>
            <a:r>
              <a:rPr lang="es-ES" sz="2000" dirty="0" err="1">
                <a:cs typeface="Arial"/>
              </a:rPr>
              <a:t>buyers</a:t>
            </a:r>
            <a:r>
              <a:rPr lang="es-ES" sz="2000" dirty="0">
                <a:cs typeface="Arial"/>
              </a:rPr>
              <a:t> and </a:t>
            </a:r>
            <a:r>
              <a:rPr lang="es-ES" sz="2000" dirty="0" err="1">
                <a:cs typeface="Arial"/>
              </a:rPr>
              <a:t>sellers</a:t>
            </a:r>
            <a:r>
              <a:rPr lang="es-ES" sz="2000" dirty="0">
                <a:cs typeface="Arial"/>
              </a:rPr>
              <a:t> of </a:t>
            </a:r>
            <a:r>
              <a:rPr lang="es-ES" sz="2000" dirty="0" err="1">
                <a:cs typeface="Arial"/>
              </a:rPr>
              <a:t>contracts</a:t>
            </a:r>
            <a:r>
              <a:rPr lang="es-ES" sz="2000" dirty="0">
                <a:cs typeface="Arial"/>
              </a:rPr>
              <a:t> </a:t>
            </a:r>
            <a:r>
              <a:rPr lang="es-ES" sz="2000" dirty="0" err="1">
                <a:cs typeface="Arial"/>
              </a:rPr>
              <a:t>talk</a:t>
            </a:r>
            <a:r>
              <a:rPr lang="es-ES" sz="2000" dirty="0">
                <a:cs typeface="Arial"/>
              </a:rPr>
              <a:t> </a:t>
            </a:r>
            <a:r>
              <a:rPr lang="es-ES" sz="2000" dirty="0" err="1">
                <a:cs typeface="Arial"/>
              </a:rPr>
              <a:t>about</a:t>
            </a:r>
            <a:r>
              <a:rPr lang="es-ES" sz="2000" dirty="0">
                <a:cs typeface="Arial"/>
              </a:rPr>
              <a:t> </a:t>
            </a:r>
            <a:r>
              <a:rPr lang="es-ES" sz="2000" dirty="0" err="1">
                <a:cs typeface="Arial"/>
              </a:rPr>
              <a:t>the</a:t>
            </a:r>
            <a:r>
              <a:rPr lang="es-ES" sz="2000" dirty="0">
                <a:cs typeface="Arial"/>
              </a:rPr>
              <a:t> </a:t>
            </a:r>
            <a:r>
              <a:rPr lang="es-ES" sz="2000" dirty="0" err="1">
                <a:cs typeface="Arial"/>
              </a:rPr>
              <a:t>same</a:t>
            </a:r>
            <a:r>
              <a:rPr lang="es-ES" sz="2000" dirty="0">
                <a:cs typeface="Arial"/>
              </a:rPr>
              <a:t>.</a:t>
            </a:r>
          </a:p>
          <a:p>
            <a:pPr algn="just"/>
            <a:r>
              <a:rPr lang="es-ES" sz="2000" dirty="0" err="1">
                <a:cs typeface="Arial"/>
              </a:rPr>
              <a:t>The</a:t>
            </a:r>
            <a:r>
              <a:rPr lang="es-ES" sz="2000" dirty="0">
                <a:cs typeface="Arial"/>
              </a:rPr>
              <a:t> rules of </a:t>
            </a:r>
            <a:r>
              <a:rPr lang="es-ES" sz="2000" dirty="0" err="1">
                <a:cs typeface="Arial"/>
              </a:rPr>
              <a:t>standardization</a:t>
            </a:r>
            <a:r>
              <a:rPr lang="es-ES" sz="2000" dirty="0">
                <a:cs typeface="Arial"/>
              </a:rPr>
              <a:t> of </a:t>
            </a:r>
            <a:r>
              <a:rPr lang="es-ES" sz="2000" dirty="0" err="1">
                <a:cs typeface="Arial"/>
              </a:rPr>
              <a:t>futures</a:t>
            </a:r>
            <a:r>
              <a:rPr lang="es-ES" sz="2000" dirty="0">
                <a:cs typeface="Arial"/>
              </a:rPr>
              <a:t> </a:t>
            </a:r>
            <a:r>
              <a:rPr lang="es-ES" sz="2000" dirty="0" err="1">
                <a:cs typeface="Arial"/>
              </a:rPr>
              <a:t>contracts</a:t>
            </a:r>
            <a:r>
              <a:rPr lang="es-ES" sz="2000" dirty="0">
                <a:cs typeface="Arial"/>
              </a:rPr>
              <a:t> are </a:t>
            </a:r>
            <a:r>
              <a:rPr lang="es-ES" sz="2000" dirty="0" err="1">
                <a:cs typeface="Arial"/>
              </a:rPr>
              <a:t>determined</a:t>
            </a:r>
            <a:r>
              <a:rPr lang="es-ES" sz="2000" dirty="0">
                <a:cs typeface="Arial"/>
              </a:rPr>
              <a:t> </a:t>
            </a:r>
            <a:r>
              <a:rPr lang="es-ES" sz="2000" dirty="0" err="1">
                <a:cs typeface="Arial"/>
              </a:rPr>
              <a:t>by</a:t>
            </a:r>
            <a:r>
              <a:rPr lang="es-ES" sz="2000" dirty="0">
                <a:cs typeface="Arial"/>
              </a:rPr>
              <a:t> </a:t>
            </a:r>
            <a:r>
              <a:rPr lang="es-ES" sz="2000" dirty="0" err="1">
                <a:cs typeface="Arial"/>
              </a:rPr>
              <a:t>the</a:t>
            </a:r>
            <a:r>
              <a:rPr lang="es-ES" sz="2000" dirty="0">
                <a:cs typeface="Arial"/>
              </a:rPr>
              <a:t> </a:t>
            </a:r>
            <a:r>
              <a:rPr lang="es-ES" sz="2000" dirty="0" err="1">
                <a:cs typeface="Arial"/>
              </a:rPr>
              <a:t>exchanges</a:t>
            </a:r>
            <a:r>
              <a:rPr lang="es-ES" sz="2000" dirty="0">
                <a:cs typeface="Arial"/>
              </a:rPr>
              <a:t> </a:t>
            </a:r>
            <a:r>
              <a:rPr lang="es-ES" sz="2000" dirty="0" err="1">
                <a:cs typeface="Arial"/>
              </a:rPr>
              <a:t>or</a:t>
            </a:r>
            <a:r>
              <a:rPr lang="es-ES" sz="2000" dirty="0">
                <a:cs typeface="Arial"/>
              </a:rPr>
              <a:t> </a:t>
            </a:r>
            <a:r>
              <a:rPr lang="es-ES" sz="2000" dirty="0" err="1">
                <a:cs typeface="Arial"/>
              </a:rPr>
              <a:t>auctions</a:t>
            </a:r>
            <a:r>
              <a:rPr lang="es-ES" sz="2000" dirty="0">
                <a:cs typeface="Arial"/>
              </a:rPr>
              <a:t>; </a:t>
            </a:r>
            <a:r>
              <a:rPr lang="es-ES" sz="2000" dirty="0" err="1">
                <a:cs typeface="Arial"/>
              </a:rPr>
              <a:t>example</a:t>
            </a:r>
            <a:r>
              <a:rPr lang="es-ES" sz="2000" dirty="0">
                <a:cs typeface="Arial"/>
              </a:rPr>
              <a:t>: </a:t>
            </a:r>
            <a:r>
              <a:rPr lang="es-ES" sz="2000" dirty="0" err="1">
                <a:cs typeface="Arial"/>
              </a:rPr>
              <a:t>coffee</a:t>
            </a:r>
            <a:r>
              <a:rPr lang="es-ES" sz="2000" dirty="0">
                <a:cs typeface="Arial"/>
              </a:rPr>
              <a:t> </a:t>
            </a:r>
            <a:r>
              <a:rPr lang="es-ES" sz="2000" dirty="0" err="1">
                <a:cs typeface="Arial"/>
              </a:rPr>
              <a:t>contract</a:t>
            </a:r>
            <a:r>
              <a:rPr lang="es-ES" sz="2000" dirty="0">
                <a:cs typeface="Arial"/>
              </a:rPr>
              <a:t> </a:t>
            </a:r>
            <a:r>
              <a:rPr lang="es-ES" sz="2000" dirty="0" err="1">
                <a:cs typeface="Arial"/>
              </a:rPr>
              <a:t>amounts</a:t>
            </a:r>
            <a:r>
              <a:rPr lang="es-ES" sz="2000" dirty="0">
                <a:cs typeface="Arial"/>
              </a:rPr>
              <a:t> </a:t>
            </a:r>
            <a:r>
              <a:rPr lang="es-ES" sz="2000" dirty="0" err="1">
                <a:cs typeface="Arial"/>
              </a:rPr>
              <a:t>to</a:t>
            </a:r>
            <a:r>
              <a:rPr lang="es-ES" sz="2000" dirty="0">
                <a:cs typeface="Arial"/>
              </a:rPr>
              <a:t> 37,500 </a:t>
            </a:r>
            <a:r>
              <a:rPr lang="es-ES" sz="2000" dirty="0" err="1">
                <a:cs typeface="Arial"/>
              </a:rPr>
              <a:t>Lbs</a:t>
            </a:r>
            <a:r>
              <a:rPr lang="es-ES" sz="2000" dirty="0">
                <a:cs typeface="Arial"/>
              </a:rPr>
              <a:t>. </a:t>
            </a:r>
            <a:r>
              <a:rPr lang="es-ES" sz="2000" dirty="0" err="1">
                <a:cs typeface="Arial"/>
              </a:rPr>
              <a:t>gold</a:t>
            </a:r>
            <a:r>
              <a:rPr lang="es-ES" sz="2000" dirty="0">
                <a:cs typeface="Arial"/>
              </a:rPr>
              <a:t> </a:t>
            </a:r>
            <a:r>
              <a:rPr lang="es-ES" sz="2000" dirty="0" err="1">
                <a:cs typeface="Arial"/>
              </a:rPr>
              <a:t>premium</a:t>
            </a:r>
            <a:r>
              <a:rPr lang="es-ES" sz="2000" dirty="0">
                <a:cs typeface="Arial"/>
              </a:rPr>
              <a:t> </a:t>
            </a:r>
            <a:r>
              <a:rPr lang="es-ES" sz="2000" dirty="0" err="1">
                <a:cs typeface="Arial"/>
              </a:rPr>
              <a:t>quality</a:t>
            </a:r>
            <a:r>
              <a:rPr lang="es-ES" sz="2000" dirty="0">
                <a:cs typeface="Arial"/>
              </a:rPr>
              <a:t> </a:t>
            </a:r>
            <a:r>
              <a:rPr lang="es-ES" sz="2000" dirty="0" err="1">
                <a:cs typeface="Arial"/>
              </a:rPr>
              <a:t>coffee</a:t>
            </a:r>
            <a:r>
              <a:rPr lang="es-ES" sz="2000" dirty="0">
                <a:cs typeface="Arial"/>
              </a:rPr>
              <a:t> </a:t>
            </a:r>
            <a:r>
              <a:rPr lang="es-ES" sz="2000" dirty="0" err="1">
                <a:cs typeface="Arial"/>
              </a:rPr>
              <a:t>washing</a:t>
            </a:r>
            <a:r>
              <a:rPr lang="es-ES" sz="2000" dirty="0">
                <a:cs typeface="Arial"/>
              </a:rPr>
              <a:t>, to </a:t>
            </a:r>
            <a:r>
              <a:rPr lang="es-ES" sz="2000" dirty="0" err="1">
                <a:cs typeface="Arial"/>
              </a:rPr>
              <a:t>some</a:t>
            </a:r>
            <a:r>
              <a:rPr lang="es-ES" sz="2000" dirty="0">
                <a:cs typeface="Arial"/>
              </a:rPr>
              <a:t> </a:t>
            </a:r>
            <a:r>
              <a:rPr lang="es-ES" sz="2000" dirty="0" err="1">
                <a:cs typeface="Arial"/>
              </a:rPr>
              <a:t>specific</a:t>
            </a:r>
            <a:r>
              <a:rPr lang="es-ES" sz="2000" dirty="0">
                <a:cs typeface="Arial"/>
              </a:rPr>
              <a:t> </a:t>
            </a:r>
            <a:r>
              <a:rPr lang="es-ES" sz="2000" dirty="0" err="1">
                <a:cs typeface="Arial"/>
              </a:rPr>
              <a:t>month</a:t>
            </a:r>
            <a:r>
              <a:rPr lang="es-ES" sz="2000" dirty="0">
                <a:cs typeface="Arial"/>
              </a:rPr>
              <a:t> in </a:t>
            </a:r>
            <a:r>
              <a:rPr lang="es-ES" sz="2000" dirty="0" err="1">
                <a:cs typeface="Arial"/>
              </a:rPr>
              <a:t>the</a:t>
            </a:r>
            <a:r>
              <a:rPr lang="es-ES" sz="2000" dirty="0">
                <a:cs typeface="Arial"/>
              </a:rPr>
              <a:t> </a:t>
            </a:r>
            <a:r>
              <a:rPr lang="es-ES" sz="2000" dirty="0" err="1">
                <a:cs typeface="Arial"/>
              </a:rPr>
              <a:t>future</a:t>
            </a:r>
            <a:r>
              <a:rPr lang="es-ES" sz="2000" dirty="0">
                <a:cs typeface="Arial"/>
              </a:rPr>
              <a:t>.</a:t>
            </a:r>
          </a:p>
          <a:p>
            <a:pPr algn="just"/>
            <a:r>
              <a:rPr lang="es-ES" sz="2000" dirty="0">
                <a:cs typeface="Arial"/>
              </a:rPr>
              <a:t>A </a:t>
            </a:r>
            <a:r>
              <a:rPr lang="es-ES" sz="2000" dirty="0" err="1">
                <a:cs typeface="Arial"/>
              </a:rPr>
              <a:t>futures</a:t>
            </a:r>
            <a:r>
              <a:rPr lang="es-ES" sz="2000" dirty="0">
                <a:cs typeface="Arial"/>
              </a:rPr>
              <a:t> </a:t>
            </a:r>
            <a:r>
              <a:rPr lang="es-ES" sz="2000" dirty="0" err="1">
                <a:cs typeface="Arial"/>
              </a:rPr>
              <a:t>contract</a:t>
            </a:r>
            <a:r>
              <a:rPr lang="es-ES" sz="2000" dirty="0">
                <a:cs typeface="Arial"/>
              </a:rPr>
              <a:t> </a:t>
            </a:r>
            <a:r>
              <a:rPr lang="es-ES" sz="2000" dirty="0" err="1">
                <a:cs typeface="Arial"/>
              </a:rPr>
              <a:t>is</a:t>
            </a:r>
            <a:r>
              <a:rPr lang="es-ES" sz="2000" dirty="0">
                <a:cs typeface="Arial"/>
              </a:rPr>
              <a:t> </a:t>
            </a:r>
            <a:r>
              <a:rPr lang="es-ES" sz="2000" dirty="0" err="1">
                <a:cs typeface="Arial"/>
              </a:rPr>
              <a:t>an</a:t>
            </a:r>
            <a:r>
              <a:rPr lang="es-ES" sz="2000" dirty="0">
                <a:cs typeface="Arial"/>
              </a:rPr>
              <a:t> </a:t>
            </a:r>
            <a:r>
              <a:rPr lang="es-ES" sz="2000" dirty="0" err="1">
                <a:cs typeface="Arial"/>
              </a:rPr>
              <a:t>agreement</a:t>
            </a:r>
            <a:r>
              <a:rPr lang="es-ES" sz="2000" dirty="0">
                <a:cs typeface="Arial"/>
              </a:rPr>
              <a:t> of sale </a:t>
            </a:r>
            <a:r>
              <a:rPr lang="es-ES" sz="2000" dirty="0" err="1">
                <a:cs typeface="Arial"/>
              </a:rPr>
              <a:t>on</a:t>
            </a:r>
            <a:r>
              <a:rPr lang="es-ES" sz="2000" dirty="0">
                <a:cs typeface="Arial"/>
              </a:rPr>
              <a:t> </a:t>
            </a:r>
            <a:r>
              <a:rPr lang="es-ES" sz="2000" dirty="0" err="1">
                <a:cs typeface="Arial"/>
              </a:rPr>
              <a:t>credit</a:t>
            </a:r>
            <a:r>
              <a:rPr lang="es-ES" sz="2000" dirty="0">
                <a:cs typeface="Arial"/>
              </a:rPr>
              <a:t>, in </a:t>
            </a:r>
            <a:r>
              <a:rPr lang="es-ES" sz="2000" dirty="0" err="1">
                <a:cs typeface="Arial"/>
              </a:rPr>
              <a:t>which</a:t>
            </a:r>
            <a:r>
              <a:rPr lang="es-ES" sz="2000" dirty="0">
                <a:cs typeface="Arial"/>
              </a:rPr>
              <a:t> a </a:t>
            </a:r>
            <a:r>
              <a:rPr lang="es-ES" sz="2000" dirty="0" err="1">
                <a:cs typeface="Arial"/>
              </a:rPr>
              <a:t>specific</a:t>
            </a:r>
            <a:r>
              <a:rPr lang="es-ES" sz="2000" dirty="0">
                <a:cs typeface="Arial"/>
              </a:rPr>
              <a:t> </a:t>
            </a:r>
            <a:r>
              <a:rPr lang="es-ES" sz="2000" dirty="0" err="1">
                <a:cs typeface="Arial"/>
              </a:rPr>
              <a:t>price</a:t>
            </a:r>
            <a:r>
              <a:rPr lang="es-ES" sz="2000" dirty="0">
                <a:cs typeface="Arial"/>
              </a:rPr>
              <a:t> and date in </a:t>
            </a:r>
            <a:r>
              <a:rPr lang="es-ES" sz="2000" dirty="0" err="1">
                <a:cs typeface="Arial"/>
              </a:rPr>
              <a:t>which</a:t>
            </a:r>
            <a:r>
              <a:rPr lang="es-ES" sz="2000" dirty="0">
                <a:cs typeface="Arial"/>
              </a:rPr>
              <a:t> </a:t>
            </a:r>
            <a:r>
              <a:rPr lang="es-ES" sz="2000" dirty="0" err="1">
                <a:cs typeface="Arial"/>
              </a:rPr>
              <a:t>to</a:t>
            </a:r>
            <a:r>
              <a:rPr lang="es-ES" sz="2000" dirty="0">
                <a:cs typeface="Arial"/>
              </a:rPr>
              <a:t> </a:t>
            </a:r>
            <a:r>
              <a:rPr lang="es-ES" sz="2000" dirty="0" err="1">
                <a:cs typeface="Arial"/>
              </a:rPr>
              <a:t>conduct</a:t>
            </a:r>
            <a:r>
              <a:rPr lang="es-ES" sz="2000" dirty="0">
                <a:cs typeface="Arial"/>
              </a:rPr>
              <a:t> </a:t>
            </a:r>
            <a:r>
              <a:rPr lang="es-ES" sz="2000" dirty="0" err="1">
                <a:cs typeface="Arial"/>
              </a:rPr>
              <a:t>the</a:t>
            </a:r>
            <a:r>
              <a:rPr lang="es-ES" sz="2000" dirty="0">
                <a:cs typeface="Arial"/>
              </a:rPr>
              <a:t> </a:t>
            </a:r>
            <a:r>
              <a:rPr lang="es-ES" sz="2000" dirty="0" err="1">
                <a:cs typeface="Arial"/>
              </a:rPr>
              <a:t>operation</a:t>
            </a:r>
            <a:r>
              <a:rPr lang="es-ES" sz="2000" dirty="0">
                <a:cs typeface="Arial"/>
              </a:rPr>
              <a:t> in </a:t>
            </a:r>
            <a:r>
              <a:rPr lang="es-ES" sz="2000" dirty="0" err="1">
                <a:cs typeface="Arial"/>
              </a:rPr>
              <a:t>the</a:t>
            </a:r>
            <a:r>
              <a:rPr lang="es-ES" sz="2000" dirty="0">
                <a:cs typeface="Arial"/>
              </a:rPr>
              <a:t> </a:t>
            </a:r>
            <a:r>
              <a:rPr lang="es-ES" sz="2000" dirty="0" err="1">
                <a:cs typeface="Arial"/>
              </a:rPr>
              <a:t>future</a:t>
            </a:r>
            <a:r>
              <a:rPr lang="es-ES" sz="2000" dirty="0">
                <a:cs typeface="Arial"/>
              </a:rPr>
              <a:t> </a:t>
            </a:r>
            <a:r>
              <a:rPr lang="es-ES" sz="2000" dirty="0" err="1">
                <a:cs typeface="Arial"/>
              </a:rPr>
              <a:t>is</a:t>
            </a:r>
            <a:r>
              <a:rPr lang="es-ES" sz="2000" dirty="0">
                <a:cs typeface="Arial"/>
              </a:rPr>
              <a:t> </a:t>
            </a:r>
            <a:r>
              <a:rPr lang="es-ES" sz="2000" dirty="0" err="1">
                <a:cs typeface="Arial"/>
              </a:rPr>
              <a:t>fixed</a:t>
            </a:r>
            <a:r>
              <a:rPr lang="es-ES" sz="2000" dirty="0">
                <a:cs typeface="Arial"/>
              </a:rPr>
              <a:t>.</a:t>
            </a:r>
            <a:endParaRPr lang="es-ES" sz="2000" dirty="0"/>
          </a:p>
        </p:txBody>
      </p:sp>
      <p:pic>
        <p:nvPicPr>
          <p:cNvPr id="4" name="Imagen 3"/>
          <p:cNvPicPr>
            <a:picLocks noChangeAspect="1"/>
          </p:cNvPicPr>
          <p:nvPr/>
        </p:nvPicPr>
        <p:blipFill>
          <a:blip r:embed="rId2"/>
          <a:stretch>
            <a:fillRect/>
          </a:stretch>
        </p:blipFill>
        <p:spPr>
          <a:xfrm>
            <a:off x="4383234" y="4610550"/>
            <a:ext cx="3360673" cy="2247450"/>
          </a:xfrm>
          <a:prstGeom prst="rect">
            <a:avLst/>
          </a:prstGeom>
        </p:spPr>
      </p:pic>
      <p:sp>
        <p:nvSpPr>
          <p:cNvPr id="2" name="Marcador de número de diapositiva 1"/>
          <p:cNvSpPr>
            <a:spLocks noGrp="1"/>
          </p:cNvSpPr>
          <p:nvPr>
            <p:ph type="sldNum" sz="quarter" idx="12"/>
          </p:nvPr>
        </p:nvSpPr>
        <p:spPr/>
        <p:txBody>
          <a:bodyPr/>
          <a:lstStyle/>
          <a:p>
            <a:fld id="{A988ECB2-F6F8-4B80-9DA7-B33CC0068DDE}" type="slidenum">
              <a:rPr lang="es-MX" smtClean="0"/>
              <a:t>13</a:t>
            </a:fld>
            <a:endParaRPr lang="es-MX"/>
          </a:p>
        </p:txBody>
      </p:sp>
    </p:spTree>
    <p:extLst>
      <p:ext uri="{BB962C8B-B14F-4D97-AF65-F5344CB8AC3E}">
        <p14:creationId xmlns:p14="http://schemas.microsoft.com/office/powerpoint/2010/main" val="4165447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1556791"/>
            <a:ext cx="7704667" cy="881609"/>
          </a:xfrm>
        </p:spPr>
        <p:txBody>
          <a:bodyPr>
            <a:normAutofit/>
          </a:bodyPr>
          <a:lstStyle/>
          <a:p>
            <a:r>
              <a:rPr lang="en-US" sz="2400" b="1" dirty="0">
                <a:latin typeface="Arial" pitchFamily="34" charset="0"/>
                <a:cs typeface="Arial" pitchFamily="34" charset="0"/>
              </a:rPr>
              <a:t>Future contracts</a:t>
            </a:r>
            <a:endParaRPr lang="es-MX" sz="2400" dirty="0"/>
          </a:p>
        </p:txBody>
      </p:sp>
      <p:sp>
        <p:nvSpPr>
          <p:cNvPr id="3" name="2 Marcador de contenido"/>
          <p:cNvSpPr>
            <a:spLocks noGrp="1"/>
          </p:cNvSpPr>
          <p:nvPr>
            <p:ph idx="1"/>
          </p:nvPr>
        </p:nvSpPr>
        <p:spPr>
          <a:xfrm>
            <a:off x="827584" y="2926976"/>
            <a:ext cx="7704667" cy="1562704"/>
          </a:xfrm>
        </p:spPr>
        <p:txBody>
          <a:bodyPr>
            <a:normAutofit/>
          </a:bodyPr>
          <a:lstStyle/>
          <a:p>
            <a:pPr algn="just"/>
            <a:r>
              <a:rPr lang="en-US" sz="2000" dirty="0"/>
              <a:t>The futures contract is one whereby the commitment to deliver or receive goods performance of the contract at a price agreed in the wheel futures market operations acquired quality and standardized amount at a certain place and during the month.</a:t>
            </a:r>
            <a:endParaRPr lang="es-MX" sz="2000" dirty="0"/>
          </a:p>
        </p:txBody>
      </p:sp>
      <p:pic>
        <p:nvPicPr>
          <p:cNvPr id="4" name="3 Imagen" descr="img-128.jpg"/>
          <p:cNvPicPr>
            <a:picLocks noChangeAspect="1"/>
          </p:cNvPicPr>
          <p:nvPr/>
        </p:nvPicPr>
        <p:blipFill>
          <a:blip r:embed="rId2" cstate="print"/>
          <a:stretch>
            <a:fillRect/>
          </a:stretch>
        </p:blipFill>
        <p:spPr>
          <a:xfrm>
            <a:off x="5648920" y="4978256"/>
            <a:ext cx="3491880" cy="1879744"/>
          </a:xfrm>
          <a:prstGeom prst="rect">
            <a:avLst/>
          </a:prstGeom>
        </p:spPr>
      </p:pic>
      <p:sp>
        <p:nvSpPr>
          <p:cNvPr id="5" name="Marcador de número de diapositiva 4"/>
          <p:cNvSpPr>
            <a:spLocks noGrp="1"/>
          </p:cNvSpPr>
          <p:nvPr>
            <p:ph type="sldNum" sz="quarter" idx="12"/>
          </p:nvPr>
        </p:nvSpPr>
        <p:spPr/>
        <p:txBody>
          <a:bodyPr/>
          <a:lstStyle/>
          <a:p>
            <a:fld id="{A988ECB2-F6F8-4B80-9DA7-B33CC0068DDE}" type="slidenum">
              <a:rPr lang="es-MX" smtClean="0"/>
              <a:t>14</a:t>
            </a:fld>
            <a:endParaRPr lang="es-MX"/>
          </a:p>
        </p:txBody>
      </p:sp>
    </p:spTree>
    <p:extLst>
      <p:ext uri="{BB962C8B-B14F-4D97-AF65-F5344CB8AC3E}">
        <p14:creationId xmlns:p14="http://schemas.microsoft.com/office/powerpoint/2010/main" val="1586926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n-US" sz="2000" dirty="0">
                <a:cs typeface="Arial" pitchFamily="34" charset="0"/>
              </a:rPr>
              <a:t>The characteristics of futures contracts are:</a:t>
            </a:r>
          </a:p>
          <a:p>
            <a:pPr>
              <a:buNone/>
            </a:pPr>
            <a:endParaRPr lang="en-US" sz="2000" dirty="0">
              <a:cs typeface="Arial" pitchFamily="34" charset="0"/>
            </a:endParaRPr>
          </a:p>
          <a:p>
            <a:pPr lvl="0" algn="just"/>
            <a:r>
              <a:rPr lang="en-US" sz="2000" dirty="0">
                <a:cs typeface="Arial" pitchFamily="34" charset="0"/>
              </a:rPr>
              <a:t>Transactions are concentrated geographically in the stock market and the hour in which you can trade, are officially determined.</a:t>
            </a:r>
            <a:endParaRPr lang="es-MX" sz="2000" dirty="0">
              <a:cs typeface="Arial" pitchFamily="34" charset="0"/>
            </a:endParaRPr>
          </a:p>
          <a:p>
            <a:pPr lvl="0" algn="just"/>
            <a:r>
              <a:rPr lang="en-US" sz="2000" dirty="0">
                <a:cs typeface="Arial" pitchFamily="34" charset="0"/>
              </a:rPr>
              <a:t>Delivery dates or expiration of contracts are standardized, no transactions with dates that are not officially authorized by the Exchange are mead.</a:t>
            </a:r>
            <a:endParaRPr lang="es-MX" sz="2000" dirty="0">
              <a:cs typeface="Arial" pitchFamily="34" charset="0"/>
            </a:endParaRPr>
          </a:p>
          <a:p>
            <a:endParaRPr lang="es-MX" sz="2000" dirty="0">
              <a:cs typeface="Arial" pitchFamily="34" charset="0"/>
            </a:endParaRPr>
          </a:p>
        </p:txBody>
      </p:sp>
      <p:sp>
        <p:nvSpPr>
          <p:cNvPr id="6" name="1 Título"/>
          <p:cNvSpPr>
            <a:spLocks noGrp="1"/>
          </p:cNvSpPr>
          <p:nvPr>
            <p:ph type="title"/>
          </p:nvPr>
        </p:nvSpPr>
        <p:spPr>
          <a:xfrm>
            <a:off x="5755332" y="-30708"/>
            <a:ext cx="3394720" cy="881609"/>
          </a:xfrm>
        </p:spPr>
        <p:txBody>
          <a:bodyPr>
            <a:normAutofit/>
          </a:bodyPr>
          <a:lstStyle/>
          <a:p>
            <a:r>
              <a:rPr lang="en-US" sz="2400" b="1" dirty="0">
                <a:latin typeface="Arial" pitchFamily="34" charset="0"/>
                <a:cs typeface="Arial" pitchFamily="34" charset="0"/>
              </a:rPr>
              <a:t>Future contracts</a:t>
            </a:r>
            <a:endParaRPr lang="es-MX" sz="2400" dirty="0"/>
          </a:p>
        </p:txBody>
      </p:sp>
      <p:sp>
        <p:nvSpPr>
          <p:cNvPr id="2" name="Marcador de número de diapositiva 1"/>
          <p:cNvSpPr>
            <a:spLocks noGrp="1"/>
          </p:cNvSpPr>
          <p:nvPr>
            <p:ph type="sldNum" sz="quarter" idx="12"/>
          </p:nvPr>
        </p:nvSpPr>
        <p:spPr/>
        <p:txBody>
          <a:bodyPr/>
          <a:lstStyle/>
          <a:p>
            <a:fld id="{A988ECB2-F6F8-4B80-9DA7-B33CC0068DDE}" type="slidenum">
              <a:rPr lang="es-MX" smtClean="0"/>
              <a:t>15</a:t>
            </a:fld>
            <a:endParaRPr lang="es-MX"/>
          </a:p>
        </p:txBody>
      </p:sp>
    </p:spTree>
    <p:extLst>
      <p:ext uri="{BB962C8B-B14F-4D97-AF65-F5344CB8AC3E}">
        <p14:creationId xmlns:p14="http://schemas.microsoft.com/office/powerpoint/2010/main" val="1380209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lgn="just"/>
            <a:endParaRPr lang="en-US" sz="2000" dirty="0">
              <a:cs typeface="Arial" pitchFamily="34" charset="0"/>
            </a:endParaRPr>
          </a:p>
          <a:p>
            <a:pPr lvl="0" algn="just"/>
            <a:r>
              <a:rPr lang="en-US" sz="2000" dirty="0">
                <a:cs typeface="Arial" pitchFamily="34" charset="0"/>
              </a:rPr>
              <a:t>There is a clearing house that works as a buyer for all sellers and the seller to every buyer; so, the chamber acts eat a third party that ensures all transactions.</a:t>
            </a:r>
          </a:p>
          <a:p>
            <a:pPr lvl="0" algn="just">
              <a:buNone/>
            </a:pPr>
            <a:r>
              <a:rPr lang="en-US" sz="2000" dirty="0">
                <a:cs typeface="Arial" pitchFamily="34" charset="0"/>
              </a:rPr>
              <a:t> </a:t>
            </a:r>
          </a:p>
          <a:p>
            <a:pPr lvl="0" algn="just"/>
            <a:r>
              <a:rPr lang="en-US" sz="2000" dirty="0">
                <a:cs typeface="Arial" pitchFamily="34" charset="0"/>
              </a:rPr>
              <a:t>The obligations of the parties to a contract are each with the Clearing house and not directly between them. The net position of the camera is always zero.</a:t>
            </a:r>
            <a:endParaRPr lang="es-MX" sz="2000" dirty="0">
              <a:cs typeface="Arial" pitchFamily="34" charset="0"/>
            </a:endParaRPr>
          </a:p>
        </p:txBody>
      </p:sp>
      <p:sp>
        <p:nvSpPr>
          <p:cNvPr id="5" name="1 Título"/>
          <p:cNvSpPr>
            <a:spLocks noGrp="1"/>
          </p:cNvSpPr>
          <p:nvPr>
            <p:ph type="title"/>
          </p:nvPr>
        </p:nvSpPr>
        <p:spPr>
          <a:xfrm>
            <a:off x="5755332" y="-30708"/>
            <a:ext cx="3394720" cy="881609"/>
          </a:xfrm>
        </p:spPr>
        <p:txBody>
          <a:bodyPr>
            <a:normAutofit/>
          </a:bodyPr>
          <a:lstStyle/>
          <a:p>
            <a:r>
              <a:rPr lang="en-US" sz="2400" b="1" dirty="0">
                <a:latin typeface="Arial" pitchFamily="34" charset="0"/>
                <a:cs typeface="Arial" pitchFamily="34" charset="0"/>
              </a:rPr>
              <a:t>Future contracts</a:t>
            </a:r>
            <a:endParaRPr lang="es-MX" sz="2400" dirty="0"/>
          </a:p>
        </p:txBody>
      </p:sp>
      <p:sp>
        <p:nvSpPr>
          <p:cNvPr id="2" name="Marcador de número de diapositiva 1"/>
          <p:cNvSpPr>
            <a:spLocks noGrp="1"/>
          </p:cNvSpPr>
          <p:nvPr>
            <p:ph type="sldNum" sz="quarter" idx="12"/>
          </p:nvPr>
        </p:nvSpPr>
        <p:spPr/>
        <p:txBody>
          <a:bodyPr/>
          <a:lstStyle/>
          <a:p>
            <a:fld id="{A988ECB2-F6F8-4B80-9DA7-B33CC0068DDE}" type="slidenum">
              <a:rPr lang="es-MX" smtClean="0"/>
              <a:t>16</a:t>
            </a:fld>
            <a:endParaRPr lang="es-MX"/>
          </a:p>
        </p:txBody>
      </p:sp>
    </p:spTree>
    <p:extLst>
      <p:ext uri="{BB962C8B-B14F-4D97-AF65-F5344CB8AC3E}">
        <p14:creationId xmlns:p14="http://schemas.microsoft.com/office/powerpoint/2010/main" val="3268567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lgn="just">
              <a:buNone/>
            </a:pPr>
            <a:r>
              <a:rPr lang="en-US" sz="2000" dirty="0">
                <a:cs typeface="Arial" pitchFamily="34" charset="0"/>
              </a:rPr>
              <a:t>    The type of goods traded futures has expanded over time; normally, to handle goods in the futures markets should be considered certain characteristics, including:</a:t>
            </a:r>
          </a:p>
          <a:p>
            <a:pPr lvl="0" algn="just">
              <a:buNone/>
            </a:pPr>
            <a:endParaRPr lang="en-US" sz="2000" dirty="0">
              <a:cs typeface="Arial" pitchFamily="34" charset="0"/>
            </a:endParaRPr>
          </a:p>
          <a:p>
            <a:pPr lvl="0" algn="just">
              <a:buNone/>
            </a:pPr>
            <a:r>
              <a:rPr lang="en-US" sz="2000" dirty="0">
                <a:cs typeface="Arial" pitchFamily="34" charset="0"/>
              </a:rPr>
              <a:t>    Units of homogeneous goods must, must be uncertainty as to the price, the goods must not be perishable and supply of goods should not be subject to restrictions artificial or monopolistic, whether private or governmental.</a:t>
            </a:r>
            <a:endParaRPr lang="es-MX" sz="2000" dirty="0">
              <a:cs typeface="Arial" pitchFamily="34" charset="0"/>
            </a:endParaRPr>
          </a:p>
          <a:p>
            <a:pPr algn="just"/>
            <a:endParaRPr lang="es-MX" sz="2000" dirty="0">
              <a:cs typeface="Arial" pitchFamily="34" charset="0"/>
            </a:endParaRPr>
          </a:p>
        </p:txBody>
      </p:sp>
      <p:sp>
        <p:nvSpPr>
          <p:cNvPr id="5" name="1 Título"/>
          <p:cNvSpPr>
            <a:spLocks noGrp="1"/>
          </p:cNvSpPr>
          <p:nvPr>
            <p:ph type="title"/>
          </p:nvPr>
        </p:nvSpPr>
        <p:spPr>
          <a:xfrm>
            <a:off x="5755332" y="-30708"/>
            <a:ext cx="3394720" cy="881609"/>
          </a:xfrm>
        </p:spPr>
        <p:txBody>
          <a:bodyPr>
            <a:normAutofit/>
          </a:bodyPr>
          <a:lstStyle/>
          <a:p>
            <a:r>
              <a:rPr lang="en-US" sz="2400" b="1" dirty="0">
                <a:latin typeface="Arial" pitchFamily="34" charset="0"/>
                <a:cs typeface="Arial" pitchFamily="34" charset="0"/>
              </a:rPr>
              <a:t>Future contracts</a:t>
            </a:r>
            <a:endParaRPr lang="es-MX" sz="2400" dirty="0"/>
          </a:p>
        </p:txBody>
      </p:sp>
      <p:sp>
        <p:nvSpPr>
          <p:cNvPr id="2" name="Marcador de número de diapositiva 1"/>
          <p:cNvSpPr>
            <a:spLocks noGrp="1"/>
          </p:cNvSpPr>
          <p:nvPr>
            <p:ph type="sldNum" sz="quarter" idx="12"/>
          </p:nvPr>
        </p:nvSpPr>
        <p:spPr/>
        <p:txBody>
          <a:bodyPr/>
          <a:lstStyle/>
          <a:p>
            <a:fld id="{A988ECB2-F6F8-4B80-9DA7-B33CC0068DDE}" type="slidenum">
              <a:rPr lang="es-MX" smtClean="0"/>
              <a:t>17</a:t>
            </a:fld>
            <a:endParaRPr lang="es-MX"/>
          </a:p>
        </p:txBody>
      </p:sp>
    </p:spTree>
    <p:extLst>
      <p:ext uri="{BB962C8B-B14F-4D97-AF65-F5344CB8AC3E}">
        <p14:creationId xmlns:p14="http://schemas.microsoft.com/office/powerpoint/2010/main" val="1617469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82133" y="457201"/>
            <a:ext cx="7704667" cy="1531639"/>
          </a:xfrm>
        </p:spPr>
        <p:txBody>
          <a:bodyPr>
            <a:noAutofit/>
          </a:bodyPr>
          <a:lstStyle/>
          <a:p>
            <a:r>
              <a:rPr lang="en-US" sz="3200" dirty="0">
                <a:latin typeface="Arial" pitchFamily="34" charset="0"/>
                <a:cs typeface="Arial" pitchFamily="34" charset="0"/>
              </a:rPr>
              <a:t>FUTURES CONTRACTS CAN BE CANCELED IN TWO WAYS</a:t>
            </a:r>
            <a:endParaRPr lang="es-MX" sz="3200" dirty="0">
              <a:latin typeface="Arial" pitchFamily="34" charset="0"/>
              <a:cs typeface="Arial"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269643156"/>
              </p:ext>
            </p:extLst>
          </p:nvPr>
        </p:nvGraphicFramePr>
        <p:xfrm>
          <a:off x="611560" y="2132856"/>
          <a:ext cx="8229600" cy="2406542"/>
        </p:xfrm>
        <a:graphic>
          <a:graphicData uri="http://schemas.openxmlformats.org/drawingml/2006/table">
            <a:tbl>
              <a:tblPr firstRow="1" bandRow="1">
                <a:tableStyleId>{69012ECD-51FC-41F1-AA8D-1B2483CD663E}</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486302">
                <a:tc>
                  <a:txBody>
                    <a:bodyPr/>
                    <a:lstStyle/>
                    <a:p>
                      <a:pPr algn="ctr"/>
                      <a:r>
                        <a:rPr lang="en-US" sz="2000" dirty="0">
                          <a:latin typeface="+mn-lt"/>
                          <a:cs typeface="Arial" pitchFamily="34" charset="0"/>
                        </a:rPr>
                        <a:t> Compensation</a:t>
                      </a:r>
                      <a:endParaRPr lang="es-MX" sz="2000"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latin typeface="+mn-lt"/>
                          <a:cs typeface="Arial" pitchFamily="34" charset="0"/>
                        </a:rPr>
                        <a:t>The delivery of goods</a:t>
                      </a:r>
                      <a:endParaRPr lang="es-MX" sz="2000" dirty="0">
                        <a:latin typeface="+mn-lt"/>
                      </a:endParaRPr>
                    </a:p>
                  </a:txBody>
                  <a:tcPr/>
                </a:tc>
                <a:extLst>
                  <a:ext uri="{0D108BD9-81ED-4DB2-BD59-A6C34878D82A}">
                    <a16:rowId xmlns:a16="http://schemas.microsoft.com/office/drawing/2014/main" val="10000"/>
                  </a:ext>
                </a:extLst>
              </a:tr>
              <a:tr h="1918562">
                <a:tc>
                  <a:txBody>
                    <a:bodyPr/>
                    <a:lstStyle/>
                    <a:p>
                      <a:pPr algn="just"/>
                      <a:r>
                        <a:rPr lang="en-US" sz="2000" dirty="0">
                          <a:latin typeface="+mn-lt"/>
                          <a:cs typeface="Arial" pitchFamily="34" charset="0"/>
                        </a:rPr>
                        <a:t>Is to make a futures contract taking an opposite to the contract to be canceled position, i.e. cancel your original sales operation disassociating the commitment to the futures market.</a:t>
                      </a:r>
                      <a:endParaRPr lang="es-MX" sz="2000" dirty="0">
                        <a:latin typeface="+mn-lt"/>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dirty="0">
                          <a:latin typeface="+mn-lt"/>
                          <a:cs typeface="Arial" pitchFamily="34" charset="0"/>
                        </a:rPr>
                        <a:t>Delivery of goods is available only in the month of expiration of the contract.</a:t>
                      </a:r>
                    </a:p>
                    <a:p>
                      <a:endParaRPr lang="es-MX" sz="2000" dirty="0">
                        <a:latin typeface="+mn-lt"/>
                      </a:endParaRPr>
                    </a:p>
                  </a:txBody>
                  <a:tcPr/>
                </a:tc>
                <a:extLst>
                  <a:ext uri="{0D108BD9-81ED-4DB2-BD59-A6C34878D82A}">
                    <a16:rowId xmlns:a16="http://schemas.microsoft.com/office/drawing/2014/main" val="10001"/>
                  </a:ext>
                </a:extLst>
              </a:tr>
            </a:tbl>
          </a:graphicData>
        </a:graphic>
      </p:graphicFrame>
      <p:sp>
        <p:nvSpPr>
          <p:cNvPr id="2" name="Marcador de número de diapositiva 1"/>
          <p:cNvSpPr>
            <a:spLocks noGrp="1"/>
          </p:cNvSpPr>
          <p:nvPr>
            <p:ph type="sldNum" sz="quarter" idx="12"/>
          </p:nvPr>
        </p:nvSpPr>
        <p:spPr/>
        <p:txBody>
          <a:bodyPr/>
          <a:lstStyle/>
          <a:p>
            <a:fld id="{A988ECB2-F6F8-4B80-9DA7-B33CC0068DDE}" type="slidenum">
              <a:rPr lang="es-MX" smtClean="0"/>
              <a:t>18</a:t>
            </a:fld>
            <a:endParaRPr lang="es-MX"/>
          </a:p>
        </p:txBody>
      </p:sp>
    </p:spTree>
    <p:extLst>
      <p:ext uri="{BB962C8B-B14F-4D97-AF65-F5344CB8AC3E}">
        <p14:creationId xmlns:p14="http://schemas.microsoft.com/office/powerpoint/2010/main" val="2745567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1"/>
            <a:ext cx="7704667" cy="883567"/>
          </a:xfrm>
        </p:spPr>
        <p:txBody>
          <a:bodyPr>
            <a:normAutofit fontScale="90000"/>
          </a:bodyPr>
          <a:lstStyle/>
          <a:p>
            <a:r>
              <a:rPr lang="en-US" b="1" dirty="0"/>
              <a:t>Coverage </a:t>
            </a:r>
            <a:br>
              <a:rPr lang="es-MX" dirty="0"/>
            </a:br>
            <a:endParaRPr lang="es-MX" dirty="0"/>
          </a:p>
        </p:txBody>
      </p:sp>
      <p:sp>
        <p:nvSpPr>
          <p:cNvPr id="3" name="2 Marcador de contenido"/>
          <p:cNvSpPr>
            <a:spLocks noGrp="1"/>
          </p:cNvSpPr>
          <p:nvPr>
            <p:ph idx="1"/>
          </p:nvPr>
        </p:nvSpPr>
        <p:spPr>
          <a:xfrm>
            <a:off x="960677" y="1628800"/>
            <a:ext cx="7704667" cy="3332816"/>
          </a:xfrm>
        </p:spPr>
        <p:txBody>
          <a:bodyPr>
            <a:normAutofit/>
          </a:bodyPr>
          <a:lstStyle/>
          <a:p>
            <a:pPr algn="just">
              <a:buNone/>
            </a:pPr>
            <a:r>
              <a:rPr lang="en-US" sz="2000" dirty="0"/>
              <a:t>   The </a:t>
            </a:r>
            <a:r>
              <a:rPr lang="en-US" sz="2000" dirty="0" err="1"/>
              <a:t>coverages</a:t>
            </a:r>
            <a:r>
              <a:rPr lang="en-US" sz="2000" dirty="0"/>
              <a:t> are purchased because they provide protection against fluctuations in the value of the price or cost to minimize the risk of financial loss, this protection is achieved by buying or selling futures contracts.</a:t>
            </a:r>
            <a:endParaRPr lang="es-MX" sz="2000" dirty="0"/>
          </a:p>
          <a:p>
            <a:endParaRPr lang="es-MX" sz="2000" dirty="0"/>
          </a:p>
        </p:txBody>
      </p:sp>
      <p:pic>
        <p:nvPicPr>
          <p:cNvPr id="5" name="4 Imagen" descr="capitulo-3-estrategias-de-cobertura-con-contratos-de-futuros-1-638.jpg"/>
          <p:cNvPicPr>
            <a:picLocks noChangeAspect="1"/>
          </p:cNvPicPr>
          <p:nvPr/>
        </p:nvPicPr>
        <p:blipFill>
          <a:blip r:embed="rId2" cstate="print"/>
          <a:srcRect t="23518" b="24748"/>
          <a:stretch>
            <a:fillRect/>
          </a:stretch>
        </p:blipFill>
        <p:spPr>
          <a:xfrm>
            <a:off x="2843808" y="4581128"/>
            <a:ext cx="6324280" cy="2261220"/>
          </a:xfrm>
          <a:prstGeom prst="rect">
            <a:avLst/>
          </a:prstGeom>
        </p:spPr>
      </p:pic>
      <p:sp>
        <p:nvSpPr>
          <p:cNvPr id="4" name="Marcador de número de diapositiva 3"/>
          <p:cNvSpPr>
            <a:spLocks noGrp="1"/>
          </p:cNvSpPr>
          <p:nvPr>
            <p:ph type="sldNum" sz="quarter" idx="12"/>
          </p:nvPr>
        </p:nvSpPr>
        <p:spPr/>
        <p:txBody>
          <a:bodyPr/>
          <a:lstStyle/>
          <a:p>
            <a:fld id="{A988ECB2-F6F8-4B80-9DA7-B33CC0068DDE}" type="slidenum">
              <a:rPr lang="es-MX" smtClean="0"/>
              <a:t>19</a:t>
            </a:fld>
            <a:endParaRPr lang="es-MX"/>
          </a:p>
        </p:txBody>
      </p:sp>
    </p:spTree>
    <p:extLst>
      <p:ext uri="{BB962C8B-B14F-4D97-AF65-F5344CB8AC3E}">
        <p14:creationId xmlns:p14="http://schemas.microsoft.com/office/powerpoint/2010/main" val="3370746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Presentación </a:t>
            </a:r>
            <a:endParaRPr lang="es-MX" dirty="0"/>
          </a:p>
        </p:txBody>
      </p:sp>
      <p:sp>
        <p:nvSpPr>
          <p:cNvPr id="3" name="2 Marcador de contenido"/>
          <p:cNvSpPr>
            <a:spLocks noGrp="1"/>
          </p:cNvSpPr>
          <p:nvPr>
            <p:ph idx="1"/>
          </p:nvPr>
        </p:nvSpPr>
        <p:spPr/>
        <p:txBody>
          <a:bodyPr>
            <a:normAutofit fontScale="85000" lnSpcReduction="20000"/>
          </a:bodyPr>
          <a:lstStyle/>
          <a:p>
            <a:pPr algn="just"/>
            <a:r>
              <a:rPr lang="es-ES" dirty="0"/>
              <a:t>La unidad de aprendizaje Finanzas Internacionales impartida en la Licenciatura en Negocios Internacionales Bilingüe, toma como punto de partida los mercados financieros, uno de ellos es el Mercado de Futuros.</a:t>
            </a:r>
          </a:p>
          <a:p>
            <a:pPr algn="just"/>
            <a:r>
              <a:rPr lang="es-ES" dirty="0"/>
              <a:t>Este material didáctico visión sólo </a:t>
            </a:r>
            <a:r>
              <a:rPr lang="es-ES" dirty="0" err="1"/>
              <a:t>proyectable</a:t>
            </a:r>
            <a:r>
              <a:rPr lang="es-ES" dirty="0"/>
              <a:t> expone el tema de la unidad III. Mercado de Futuros.</a:t>
            </a:r>
          </a:p>
          <a:p>
            <a:pPr algn="just"/>
            <a:r>
              <a:rPr lang="es-ES" dirty="0"/>
              <a:t>Se explica el concepto de Mercado de Futuros, así como las características y ejemplo para su aplicación en empresas que buscan formas de inversión a partir de los diferentes tipos de mercados financieros, la presentación esta en el idioma inglés para que el alumno identifique los términos técnicos para su aplicación futura. </a:t>
            </a:r>
          </a:p>
          <a:p>
            <a:endParaRPr lang="es-MX" dirty="0"/>
          </a:p>
        </p:txBody>
      </p:sp>
      <p:sp>
        <p:nvSpPr>
          <p:cNvPr id="4" name="Marcador de número de diapositiva 3"/>
          <p:cNvSpPr>
            <a:spLocks noGrp="1"/>
          </p:cNvSpPr>
          <p:nvPr>
            <p:ph type="sldNum" sz="quarter" idx="12"/>
          </p:nvPr>
        </p:nvSpPr>
        <p:spPr/>
        <p:txBody>
          <a:bodyPr/>
          <a:lstStyle/>
          <a:p>
            <a:fld id="{A988ECB2-F6F8-4B80-9DA7-B33CC0068DDE}" type="slidenum">
              <a:rPr lang="es-MX" smtClean="0"/>
              <a:t>2</a:t>
            </a:fld>
            <a:endParaRPr lang="es-MX"/>
          </a:p>
        </p:txBody>
      </p:sp>
    </p:spTree>
    <p:extLst>
      <p:ext uri="{BB962C8B-B14F-4D97-AF65-F5344CB8AC3E}">
        <p14:creationId xmlns:p14="http://schemas.microsoft.com/office/powerpoint/2010/main" val="3003176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1"/>
          <a:ext cx="8229600" cy="4205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6962204" y="116632"/>
            <a:ext cx="2178968" cy="62569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rPr>
              <a:t>Coverage </a:t>
            </a:r>
            <a:br>
              <a:rPr kumimoji="0" lang="es-MX" sz="2400" b="0"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rPr>
            </a:br>
            <a:endParaRPr kumimoji="0" lang="es-MX" sz="2400" b="0"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A988ECB2-F6F8-4B80-9DA7-B33CC0068DDE}" type="slidenum">
              <a:rPr lang="es-MX" smtClean="0"/>
              <a:t>20</a:t>
            </a:fld>
            <a:endParaRPr lang="es-MX"/>
          </a:p>
        </p:txBody>
      </p:sp>
    </p:spTree>
    <p:extLst>
      <p:ext uri="{BB962C8B-B14F-4D97-AF65-F5344CB8AC3E}">
        <p14:creationId xmlns:p14="http://schemas.microsoft.com/office/powerpoint/2010/main" val="199645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1"/>
            <a:ext cx="7704667" cy="1171599"/>
          </a:xfrm>
        </p:spPr>
        <p:txBody>
          <a:bodyPr>
            <a:normAutofit/>
          </a:bodyPr>
          <a:lstStyle/>
          <a:p>
            <a:r>
              <a:rPr lang="es-MX" dirty="0"/>
              <a:t>Base</a:t>
            </a:r>
          </a:p>
        </p:txBody>
      </p:sp>
      <p:sp>
        <p:nvSpPr>
          <p:cNvPr id="3" name="2 Marcador de contenido"/>
          <p:cNvSpPr>
            <a:spLocks noGrp="1"/>
          </p:cNvSpPr>
          <p:nvPr>
            <p:ph idx="1"/>
          </p:nvPr>
        </p:nvSpPr>
        <p:spPr>
          <a:xfrm>
            <a:off x="457200" y="1412776"/>
            <a:ext cx="8229600" cy="4713387"/>
          </a:xfrm>
        </p:spPr>
        <p:txBody>
          <a:bodyPr>
            <a:normAutofit/>
          </a:bodyPr>
          <a:lstStyle/>
          <a:p>
            <a:pPr algn="just">
              <a:buNone/>
            </a:pPr>
            <a:r>
              <a:rPr lang="en-US" sz="2000" dirty="0">
                <a:cs typeface="Arial" pitchFamily="34" charset="0"/>
              </a:rPr>
              <a:t>	The difference between the price of a physical product and the future price for the same product is known as base, the more positive the base, higher will be the price of the physical product. </a:t>
            </a:r>
          </a:p>
          <a:p>
            <a:pPr algn="just">
              <a:buNone/>
            </a:pPr>
            <a:r>
              <a:rPr lang="en-US" sz="2000" dirty="0">
                <a:cs typeface="Arial" pitchFamily="34" charset="0"/>
              </a:rPr>
              <a:t>	This difference is due to many factors including:</a:t>
            </a:r>
            <a:endParaRPr lang="es-MX" sz="2000" dirty="0">
              <a:cs typeface="Arial" pitchFamily="34" charset="0"/>
            </a:endParaRPr>
          </a:p>
          <a:p>
            <a:r>
              <a:rPr lang="en-US" sz="2000" dirty="0">
                <a:cs typeface="Arial" pitchFamily="34" charset="0"/>
              </a:rPr>
              <a:t>Local supply and demand of the product.</a:t>
            </a:r>
            <a:endParaRPr lang="es-MX" sz="2000" dirty="0">
              <a:cs typeface="Arial" pitchFamily="34" charset="0"/>
            </a:endParaRPr>
          </a:p>
          <a:p>
            <a:pPr lvl="0"/>
            <a:r>
              <a:rPr lang="en-US" sz="2000" dirty="0">
                <a:cs typeface="Arial" pitchFamily="34" charset="0"/>
              </a:rPr>
              <a:t>Supply and demand substitutes generally comparable products and prices.</a:t>
            </a:r>
            <a:endParaRPr lang="es-MX" sz="2000" dirty="0">
              <a:cs typeface="Arial" pitchFamily="34" charset="0"/>
            </a:endParaRPr>
          </a:p>
          <a:p>
            <a:pPr lvl="0"/>
            <a:r>
              <a:rPr lang="en-US" sz="2000" dirty="0">
                <a:cs typeface="Arial" pitchFamily="34" charset="0"/>
              </a:rPr>
              <a:t> Price expectations.</a:t>
            </a:r>
            <a:endParaRPr lang="es-MX" sz="2000" dirty="0">
              <a:cs typeface="Arial" pitchFamily="34" charset="0"/>
            </a:endParaRPr>
          </a:p>
          <a:p>
            <a:pPr lvl="0"/>
            <a:r>
              <a:rPr lang="en-US" sz="2000" dirty="0">
                <a:cs typeface="Arial" pitchFamily="34" charset="0"/>
              </a:rPr>
              <a:t>Interest rates.</a:t>
            </a:r>
            <a:endParaRPr lang="es-MX" sz="2000" dirty="0">
              <a:cs typeface="Arial" pitchFamily="34" charset="0"/>
            </a:endParaRPr>
          </a:p>
          <a:p>
            <a:endParaRPr lang="es-MX" sz="2000" dirty="0">
              <a:cs typeface="Arial" pitchFamily="34" charset="0"/>
            </a:endParaRP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21</a:t>
            </a:fld>
            <a:endParaRPr lang="es-MX"/>
          </a:p>
        </p:txBody>
      </p:sp>
    </p:spTree>
    <p:extLst>
      <p:ext uri="{BB962C8B-B14F-4D97-AF65-F5344CB8AC3E}">
        <p14:creationId xmlns:p14="http://schemas.microsoft.com/office/powerpoint/2010/main" val="1257981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94850"/>
            <a:ext cx="7704667" cy="1097633"/>
          </a:xfrm>
        </p:spPr>
        <p:txBody>
          <a:bodyPr>
            <a:normAutofit/>
          </a:bodyPr>
          <a:lstStyle/>
          <a:p>
            <a:r>
              <a:rPr lang="en-US" b="1" dirty="0"/>
              <a:t>TYPES OF OPERATORS</a:t>
            </a:r>
            <a:endParaRPr lang="es-MX" dirty="0"/>
          </a:p>
        </p:txBody>
      </p:sp>
      <p:sp>
        <p:nvSpPr>
          <p:cNvPr id="3" name="2 Marcador de contenido"/>
          <p:cNvSpPr>
            <a:spLocks noGrp="1"/>
          </p:cNvSpPr>
          <p:nvPr>
            <p:ph idx="1"/>
          </p:nvPr>
        </p:nvSpPr>
        <p:spPr>
          <a:xfrm>
            <a:off x="971600" y="1368785"/>
            <a:ext cx="7704667" cy="1490696"/>
          </a:xfrm>
        </p:spPr>
        <p:txBody>
          <a:bodyPr>
            <a:normAutofit/>
          </a:bodyPr>
          <a:lstStyle/>
          <a:p>
            <a:r>
              <a:rPr lang="en-US" sz="2000" b="1" dirty="0">
                <a:cs typeface="Arial" pitchFamily="34" charset="0"/>
              </a:rPr>
              <a:t>Hedgers</a:t>
            </a:r>
            <a:endParaRPr lang="es-MX" sz="2000" dirty="0">
              <a:cs typeface="Arial" pitchFamily="34" charset="0"/>
            </a:endParaRPr>
          </a:p>
          <a:p>
            <a:pPr algn="just">
              <a:buNone/>
            </a:pPr>
            <a:r>
              <a:rPr lang="en-US" sz="2000" dirty="0">
                <a:cs typeface="Arial" pitchFamily="34" charset="0"/>
              </a:rPr>
              <a:t>	They use futures, forward contracts and options to reduce the risk to potential movements facing a changing market.</a:t>
            </a:r>
            <a:endParaRPr lang="es-MX" sz="2000" dirty="0">
              <a:cs typeface="Arial" pitchFamily="34" charset="0"/>
            </a:endParaRPr>
          </a:p>
          <a:p>
            <a:endParaRPr lang="es-MX" sz="2000" dirty="0">
              <a:cs typeface="Arial" pitchFamily="34" charset="0"/>
            </a:endParaRPr>
          </a:p>
        </p:txBody>
      </p:sp>
      <p:pic>
        <p:nvPicPr>
          <p:cNvPr id="4" name="3 Imagen" descr="descarga.png"/>
          <p:cNvPicPr>
            <a:picLocks noChangeAspect="1"/>
          </p:cNvPicPr>
          <p:nvPr/>
        </p:nvPicPr>
        <p:blipFill>
          <a:blip r:embed="rId2" cstate="print"/>
          <a:stretch>
            <a:fillRect/>
          </a:stretch>
        </p:blipFill>
        <p:spPr>
          <a:xfrm>
            <a:off x="6762750" y="4933950"/>
            <a:ext cx="2381250" cy="1924050"/>
          </a:xfrm>
          <a:prstGeom prst="rect">
            <a:avLst/>
          </a:prstGeom>
        </p:spPr>
      </p:pic>
      <p:sp>
        <p:nvSpPr>
          <p:cNvPr id="5" name="2 Marcador de contenido"/>
          <p:cNvSpPr txBox="1">
            <a:spLocks/>
          </p:cNvSpPr>
          <p:nvPr/>
        </p:nvSpPr>
        <p:spPr>
          <a:xfrm>
            <a:off x="683568" y="2622276"/>
            <a:ext cx="7859216" cy="2548880"/>
          </a:xfrm>
          <a:prstGeom prst="rect">
            <a:avLst/>
          </a:prstGeom>
        </p:spPr>
        <p:txBody>
          <a:bodyPr vert="horz" lIns="91440" tIns="45720" rIns="91440" bIns="45720" rtlCol="0" anchor="ctr">
            <a:normAutofit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lgn="just"/>
            <a:r>
              <a:rPr lang="en-US" sz="2000" b="1" dirty="0">
                <a:cs typeface="Arial" pitchFamily="34" charset="0"/>
              </a:rPr>
              <a:t>Speculators</a:t>
            </a:r>
          </a:p>
          <a:p>
            <a:pPr algn="just">
              <a:buFont typeface="Arial"/>
              <a:buNone/>
            </a:pPr>
            <a:r>
              <a:rPr lang="en-US" sz="2000" dirty="0">
                <a:cs typeface="Arial" pitchFamily="34" charset="0"/>
              </a:rPr>
              <a:t>	They are individuals who buy and sell futures contracts in order to make a profit, assuming the risk of fluctuations presented by product prices. </a:t>
            </a:r>
          </a:p>
          <a:p>
            <a:pPr algn="just">
              <a:buFont typeface="Arial"/>
              <a:buNone/>
            </a:pPr>
            <a:r>
              <a:rPr lang="en-US" sz="2000" dirty="0">
                <a:cs typeface="Arial" pitchFamily="34" charset="0"/>
              </a:rPr>
              <a:t>	Their participation in the markets of futures and options on futures is vital for there to be sufficient liquidity coverage allows those seeking to transfer the risk of possible adverse price fluctuations. </a:t>
            </a:r>
            <a:endParaRPr lang="es-MX" sz="2000" dirty="0">
              <a:cs typeface="Arial" pitchFamily="34" charset="0"/>
            </a:endParaRPr>
          </a:p>
          <a:p>
            <a:pPr algn="just"/>
            <a:endParaRPr lang="es-MX" sz="2000" dirty="0">
              <a:cs typeface="Arial" pitchFamily="34" charset="0"/>
            </a:endParaRPr>
          </a:p>
        </p:txBody>
      </p:sp>
      <p:sp>
        <p:nvSpPr>
          <p:cNvPr id="6" name="Marcador de número de diapositiva 5"/>
          <p:cNvSpPr>
            <a:spLocks noGrp="1"/>
          </p:cNvSpPr>
          <p:nvPr>
            <p:ph type="sldNum" sz="quarter" idx="12"/>
          </p:nvPr>
        </p:nvSpPr>
        <p:spPr/>
        <p:txBody>
          <a:bodyPr/>
          <a:lstStyle/>
          <a:p>
            <a:fld id="{A988ECB2-F6F8-4B80-9DA7-B33CC0068DDE}" type="slidenum">
              <a:rPr lang="es-MX" smtClean="0"/>
              <a:t>22</a:t>
            </a:fld>
            <a:endParaRPr lang="es-MX"/>
          </a:p>
        </p:txBody>
      </p:sp>
    </p:spTree>
    <p:extLst>
      <p:ext uri="{BB962C8B-B14F-4D97-AF65-F5344CB8AC3E}">
        <p14:creationId xmlns:p14="http://schemas.microsoft.com/office/powerpoint/2010/main" val="368923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82133" y="457201"/>
            <a:ext cx="7704667" cy="1387623"/>
          </a:xfrm>
        </p:spPr>
        <p:txBody>
          <a:bodyPr/>
          <a:lstStyle/>
          <a:p>
            <a:r>
              <a:rPr lang="en-US" b="1" dirty="0"/>
              <a:t>TYPES OF OPERATORS</a:t>
            </a:r>
            <a:endParaRPr lang="es-MX" dirty="0"/>
          </a:p>
        </p:txBody>
      </p:sp>
      <p:sp>
        <p:nvSpPr>
          <p:cNvPr id="3" name="2 Marcador de contenido"/>
          <p:cNvSpPr>
            <a:spLocks noGrp="1"/>
          </p:cNvSpPr>
          <p:nvPr>
            <p:ph idx="1"/>
          </p:nvPr>
        </p:nvSpPr>
        <p:spPr>
          <a:xfrm>
            <a:off x="897136" y="2132856"/>
            <a:ext cx="8229600" cy="2448273"/>
          </a:xfrm>
        </p:spPr>
        <p:txBody>
          <a:bodyPr>
            <a:normAutofit/>
          </a:bodyPr>
          <a:lstStyle/>
          <a:p>
            <a:r>
              <a:rPr lang="en-US" sz="2000" b="1" dirty="0">
                <a:cs typeface="Arial" pitchFamily="34" charset="0"/>
              </a:rPr>
              <a:t>Arbitrageurs</a:t>
            </a:r>
            <a:endParaRPr lang="es-MX" sz="2000" dirty="0">
              <a:cs typeface="Arial" pitchFamily="34" charset="0"/>
            </a:endParaRPr>
          </a:p>
          <a:p>
            <a:pPr algn="just">
              <a:buNone/>
            </a:pPr>
            <a:r>
              <a:rPr lang="en-US" sz="2000" dirty="0">
                <a:cs typeface="Arial" pitchFamily="34" charset="0"/>
              </a:rPr>
              <a:t>	These people are responsible for buying a currency or a commodity in a market at a lower price and immediately selling it in another market at a higher price than at a profit by the price differential which causes the prices and rates in the different are matched or equalize markets for these opportunities.</a:t>
            </a:r>
            <a:endParaRPr lang="es-MX" sz="2000" dirty="0">
              <a:cs typeface="Arial" pitchFamily="34" charset="0"/>
            </a:endParaRPr>
          </a:p>
          <a:p>
            <a:endParaRPr lang="es-MX" sz="2000" dirty="0">
              <a:cs typeface="Arial" pitchFamily="34" charset="0"/>
            </a:endParaRPr>
          </a:p>
        </p:txBody>
      </p:sp>
      <p:pic>
        <p:nvPicPr>
          <p:cNvPr id="5" name="4 Imagen" descr="concurso-trading_col.png"/>
          <p:cNvPicPr>
            <a:picLocks noChangeAspect="1"/>
          </p:cNvPicPr>
          <p:nvPr/>
        </p:nvPicPr>
        <p:blipFill>
          <a:blip r:embed="rId2" cstate="print"/>
          <a:stretch>
            <a:fillRect/>
          </a:stretch>
        </p:blipFill>
        <p:spPr>
          <a:xfrm>
            <a:off x="5369128" y="5049180"/>
            <a:ext cx="3809524" cy="1800200"/>
          </a:xfrm>
          <a:prstGeom prst="rect">
            <a:avLst/>
          </a:prstGeom>
        </p:spPr>
      </p:pic>
      <p:sp>
        <p:nvSpPr>
          <p:cNvPr id="2" name="Marcador de número de diapositiva 1"/>
          <p:cNvSpPr>
            <a:spLocks noGrp="1"/>
          </p:cNvSpPr>
          <p:nvPr>
            <p:ph type="sldNum" sz="quarter" idx="12"/>
          </p:nvPr>
        </p:nvSpPr>
        <p:spPr/>
        <p:txBody>
          <a:bodyPr/>
          <a:lstStyle/>
          <a:p>
            <a:fld id="{A988ECB2-F6F8-4B80-9DA7-B33CC0068DDE}" type="slidenum">
              <a:rPr lang="es-MX" smtClean="0"/>
              <a:t>23</a:t>
            </a:fld>
            <a:endParaRPr lang="es-MX"/>
          </a:p>
        </p:txBody>
      </p:sp>
    </p:spTree>
    <p:extLst>
      <p:ext uri="{BB962C8B-B14F-4D97-AF65-F5344CB8AC3E}">
        <p14:creationId xmlns:p14="http://schemas.microsoft.com/office/powerpoint/2010/main" val="25787248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1171599"/>
          </a:xfrm>
        </p:spPr>
        <p:txBody>
          <a:bodyPr/>
          <a:lstStyle/>
          <a:p>
            <a:r>
              <a:rPr lang="es-MX" dirty="0" err="1"/>
              <a:t>Future</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982132" y="1844824"/>
                <a:ext cx="7704667" cy="4752528"/>
              </a:xfrm>
            </p:spPr>
            <p:txBody>
              <a:bodyPr/>
              <a:lstStyle/>
              <a:p>
                <a:pPr marL="0" indent="0">
                  <a:buNone/>
                </a:pPr>
                <a:r>
                  <a:rPr lang="en-US" dirty="0"/>
                  <a:t>The future value can be estimated by:</a:t>
                </a:r>
              </a:p>
              <a:p>
                <a:pPr marL="0" indent="0" algn="ctr">
                  <a:buNone/>
                </a:pPr>
                <a14:m>
                  <m:oMathPara xmlns:m="http://schemas.openxmlformats.org/officeDocument/2006/math">
                    <m:oMathParaPr>
                      <m:jc m:val="center"/>
                    </m:oMathParaPr>
                    <m:oMath xmlns:m="http://schemas.openxmlformats.org/officeDocument/2006/math">
                      <m:r>
                        <a:rPr lang="es-MX" i="1">
                          <a:latin typeface="Cambria Math"/>
                        </a:rPr>
                        <m:t>𝐹</m:t>
                      </m:r>
                      <m:r>
                        <a:rPr lang="es-MX" i="1">
                          <a:latin typeface="Cambria Math"/>
                        </a:rPr>
                        <m:t> = </m:t>
                      </m:r>
                      <m:r>
                        <a:rPr lang="es-MX" i="1">
                          <a:latin typeface="Cambria Math"/>
                        </a:rPr>
                        <m:t>𝑆</m:t>
                      </m:r>
                      <m:d>
                        <m:dPr>
                          <m:ctrlPr>
                            <a:rPr lang="es-MX" i="1">
                              <a:latin typeface="Cambria Math" panose="02040503050406030204" pitchFamily="18" charset="0"/>
                            </a:rPr>
                          </m:ctrlPr>
                        </m:dPr>
                        <m:e>
                          <m:r>
                            <a:rPr lang="es-MX" i="1">
                              <a:latin typeface="Cambria Math"/>
                            </a:rPr>
                            <m:t>1+</m:t>
                          </m:r>
                          <m:r>
                            <a:rPr lang="es-MX" i="1">
                              <a:latin typeface="Cambria Math"/>
                            </a:rPr>
                            <m:t>𝑟</m:t>
                          </m:r>
                        </m:e>
                      </m:d>
                    </m:oMath>
                  </m:oMathPara>
                </a14:m>
                <a:endParaRPr lang="en-US" dirty="0"/>
              </a:p>
              <a:p>
                <a:pPr marL="0" indent="0" algn="ctr">
                  <a:buNone/>
                </a:pPr>
                <a14:m>
                  <m:oMathPara xmlns:m="http://schemas.openxmlformats.org/officeDocument/2006/math">
                    <m:oMathParaPr>
                      <m:jc m:val="center"/>
                    </m:oMathParaPr>
                    <m:oMath xmlns:m="http://schemas.openxmlformats.org/officeDocument/2006/math">
                      <m:r>
                        <a:rPr lang="es-MX" i="1">
                          <a:latin typeface="Cambria Math"/>
                        </a:rPr>
                        <m:t>𝐹</m:t>
                      </m:r>
                      <m:r>
                        <a:rPr lang="es-MX" i="1">
                          <a:latin typeface="Cambria Math"/>
                        </a:rPr>
                        <m:t>=</m:t>
                      </m:r>
                      <m:r>
                        <a:rPr lang="es-MX" b="0" i="1" smtClean="0">
                          <a:latin typeface="Cambria Math" panose="02040503050406030204" pitchFamily="18" charset="0"/>
                        </a:rPr>
                        <m:t>𝐹𝑢𝑡𝑢𝑟𝑒</m:t>
                      </m:r>
                      <m:r>
                        <a:rPr lang="es-MX" b="0" i="1" smtClean="0">
                          <a:latin typeface="Cambria Math" panose="02040503050406030204" pitchFamily="18" charset="0"/>
                        </a:rPr>
                        <m:t> </m:t>
                      </m:r>
                      <m:r>
                        <a:rPr lang="es-MX" b="0" i="1" smtClean="0">
                          <a:latin typeface="Cambria Math" panose="02040503050406030204" pitchFamily="18" charset="0"/>
                        </a:rPr>
                        <m:t>𝑉𝑎𝑙𝑢𝑒</m:t>
                      </m:r>
                    </m:oMath>
                    <m:oMath xmlns:m="http://schemas.openxmlformats.org/officeDocument/2006/math">
                      <m:r>
                        <a:rPr lang="es-MX" i="1">
                          <a:latin typeface="Cambria Math"/>
                        </a:rPr>
                        <m:t>𝑆</m:t>
                      </m:r>
                      <m:r>
                        <a:rPr lang="es-MX" i="1">
                          <a:latin typeface="Cambria Math"/>
                        </a:rPr>
                        <m:t>=</m:t>
                      </m:r>
                      <m:r>
                        <a:rPr lang="es-MX" b="0" i="1" smtClean="0">
                          <a:latin typeface="Cambria Math" panose="02040503050406030204" pitchFamily="18" charset="0"/>
                        </a:rPr>
                        <m:t>𝑈𝑛𝑑𝑒𝑟𝑙𝑦𝑖𝑛𝑔</m:t>
                      </m:r>
                      <m:r>
                        <a:rPr lang="es-MX" b="0" i="1" smtClean="0">
                          <a:latin typeface="Cambria Math" panose="02040503050406030204" pitchFamily="18" charset="0"/>
                        </a:rPr>
                        <m:t> </m:t>
                      </m:r>
                      <m:r>
                        <a:rPr lang="es-MX" b="0" i="1" smtClean="0">
                          <a:latin typeface="Cambria Math" panose="02040503050406030204" pitchFamily="18" charset="0"/>
                        </a:rPr>
                        <m:t>𝑎𝑠𝑠𝑒𝑡</m:t>
                      </m:r>
                      <m:r>
                        <a:rPr lang="es-MX" b="0" i="1" smtClean="0">
                          <a:latin typeface="Cambria Math" panose="02040503050406030204" pitchFamily="18" charset="0"/>
                        </a:rPr>
                        <m:t> </m:t>
                      </m:r>
                      <m:r>
                        <a:rPr lang="es-MX" b="0" i="1" smtClean="0">
                          <a:latin typeface="Cambria Math" panose="02040503050406030204" pitchFamily="18" charset="0"/>
                        </a:rPr>
                        <m:t>𝑣𝑎𝑙𝑢𝑒</m:t>
                      </m:r>
                    </m:oMath>
                    <m:oMath xmlns:m="http://schemas.openxmlformats.org/officeDocument/2006/math">
                      <m:r>
                        <a:rPr lang="es-MX" i="1">
                          <a:latin typeface="Cambria Math"/>
                        </a:rPr>
                        <m:t>𝑟</m:t>
                      </m:r>
                      <m:r>
                        <a:rPr lang="es-MX" i="1">
                          <a:latin typeface="Cambria Math"/>
                        </a:rPr>
                        <m:t>=</m:t>
                      </m:r>
                      <m:r>
                        <a:rPr lang="es-MX" b="0" i="1" smtClean="0">
                          <a:latin typeface="Cambria Math" panose="02040503050406030204" pitchFamily="18" charset="0"/>
                        </a:rPr>
                        <m:t>𝐼𝑛𝑡𝑒𝑟𝑒𝑠𝑡</m:t>
                      </m:r>
                      <m:r>
                        <a:rPr lang="es-MX" b="0" i="1" smtClean="0">
                          <a:latin typeface="Cambria Math" panose="02040503050406030204" pitchFamily="18" charset="0"/>
                        </a:rPr>
                        <m:t> </m:t>
                      </m:r>
                      <m:r>
                        <a:rPr lang="es-MX" b="0" i="1" smtClean="0">
                          <a:latin typeface="Cambria Math" panose="02040503050406030204" pitchFamily="18" charset="0"/>
                        </a:rPr>
                        <m:t>𝑟𝑎𝑡𝑒</m:t>
                      </m:r>
                    </m:oMath>
                  </m:oMathPara>
                </a14:m>
                <a:endParaRPr lang="en-US" dirty="0"/>
              </a:p>
              <a:p>
                <a:pPr marL="0" indent="0" algn="ctr">
                  <a:buNone/>
                </a:pPr>
                <a:r>
                  <a:rPr lang="en-US" dirty="0"/>
                  <a:t>And can be estimated by:</a:t>
                </a:r>
              </a:p>
              <a:p>
                <a:pPr marL="0" indent="0" algn="ctr">
                  <a:buNone/>
                </a:pPr>
                <a14:m>
                  <m:oMathPara xmlns:m="http://schemas.openxmlformats.org/officeDocument/2006/math">
                    <m:oMathParaPr>
                      <m:jc m:val="center"/>
                    </m:oMathParaPr>
                    <m:oMath xmlns:m="http://schemas.openxmlformats.org/officeDocument/2006/math">
                      <m:r>
                        <a:rPr lang="es-MX" b="0" i="1" smtClean="0">
                          <a:latin typeface="Cambria Math" panose="02040503050406030204" pitchFamily="18" charset="0"/>
                        </a:rPr>
                        <m:t>𝐹</m:t>
                      </m:r>
                      <m:r>
                        <a:rPr lang="es-MX" b="0" i="1" smtClean="0">
                          <a:latin typeface="Cambria Math" panose="02040503050406030204" pitchFamily="18" charset="0"/>
                        </a:rPr>
                        <m:t>=</m:t>
                      </m:r>
                      <m:r>
                        <a:rPr lang="es-MX" b="0" i="1" smtClean="0">
                          <a:latin typeface="Cambria Math" panose="02040503050406030204" pitchFamily="18" charset="0"/>
                        </a:rPr>
                        <m:t>𝑆</m:t>
                      </m:r>
                      <m:r>
                        <a:rPr lang="es-MX" b="0" i="1" smtClean="0">
                          <a:latin typeface="Cambria Math" panose="02040503050406030204" pitchFamily="18" charset="0"/>
                        </a:rPr>
                        <m:t>+</m:t>
                      </m:r>
                      <m:r>
                        <a:rPr lang="es-MX" b="0" i="1" smtClean="0">
                          <a:latin typeface="Cambria Math" panose="02040503050406030204" pitchFamily="18" charset="0"/>
                        </a:rPr>
                        <m:t>𝐹𝐶</m:t>
                      </m:r>
                      <m:r>
                        <a:rPr lang="es-MX" b="0" i="1" smtClean="0">
                          <a:latin typeface="Cambria Math" panose="02040503050406030204" pitchFamily="18" charset="0"/>
                        </a:rPr>
                        <m:t>−</m:t>
                      </m:r>
                      <m:r>
                        <a:rPr lang="es-MX" b="0" i="1" smtClean="0">
                          <a:latin typeface="Cambria Math" panose="02040503050406030204" pitchFamily="18" charset="0"/>
                        </a:rPr>
                        <m:t>𝐷</m:t>
                      </m:r>
                    </m:oMath>
                  </m:oMathPara>
                </a14:m>
                <a:endParaRPr lang="es-MX" b="0" dirty="0"/>
              </a:p>
              <a:p>
                <a:pPr marL="0" indent="0" algn="ctr">
                  <a:buNone/>
                </a:pPr>
                <a14:m>
                  <m:oMath xmlns:m="http://schemas.openxmlformats.org/officeDocument/2006/math">
                    <m:r>
                      <a:rPr lang="es-MX" i="1">
                        <a:latin typeface="Cambria Math" panose="02040503050406030204" pitchFamily="18" charset="0"/>
                      </a:rPr>
                      <m:t>𝐹</m:t>
                    </m:r>
                    <m:r>
                      <a:rPr lang="es-MX" b="0" i="1" smtClean="0">
                        <a:latin typeface="Cambria Math" panose="02040503050406030204" pitchFamily="18" charset="0"/>
                      </a:rPr>
                      <m:t>𝐶</m:t>
                    </m:r>
                    <m:r>
                      <a:rPr lang="es-MX" i="1">
                        <a:latin typeface="Cambria Math" panose="02040503050406030204" pitchFamily="18" charset="0"/>
                      </a:rPr>
                      <m:t>=</m:t>
                    </m:r>
                  </m:oMath>
                </a14:m>
                <a:r>
                  <a:rPr lang="es-MX" i="1" dirty="0" err="1">
                    <a:latin typeface="Cambria Math" panose="02040503050406030204" pitchFamily="18" charset="0"/>
                  </a:rPr>
                  <a:t>Funding</a:t>
                </a:r>
                <a:r>
                  <a:rPr lang="es-MX" i="1" dirty="0">
                    <a:latin typeface="Cambria Math" panose="02040503050406030204" pitchFamily="18" charset="0"/>
                  </a:rPr>
                  <a:t> </a:t>
                </a:r>
                <a:r>
                  <a:rPr lang="es-MX" i="1" dirty="0" err="1">
                    <a:latin typeface="Cambria Math" panose="02040503050406030204" pitchFamily="18" charset="0"/>
                  </a:rPr>
                  <a:t>Costs</a:t>
                </a:r>
                <a:br>
                  <a:rPr lang="es-MX" i="1" dirty="0">
                    <a:latin typeface="Cambria Math" panose="02040503050406030204" pitchFamily="18" charset="0"/>
                  </a:rPr>
                </a:br>
                <a14:m>
                  <m:oMathPara xmlns:m="http://schemas.openxmlformats.org/officeDocument/2006/math">
                    <m:oMathParaPr>
                      <m:jc m:val="center"/>
                    </m:oMathParaPr>
                    <m:oMath xmlns:m="http://schemas.openxmlformats.org/officeDocument/2006/math">
                      <m:r>
                        <a:rPr lang="es-MX" b="0" i="1" smtClean="0">
                          <a:latin typeface="Cambria Math" panose="02040503050406030204" pitchFamily="18" charset="0"/>
                        </a:rPr>
                        <m:t>𝐷</m:t>
                      </m:r>
                      <m:r>
                        <a:rPr lang="es-MX" i="1">
                          <a:latin typeface="Cambria Math" panose="02040503050406030204" pitchFamily="18" charset="0"/>
                        </a:rPr>
                        <m:t>=</m:t>
                      </m:r>
                      <m:r>
                        <a:rPr lang="es-MX" b="0" i="1" smtClean="0">
                          <a:latin typeface="Cambria Math" panose="02040503050406030204" pitchFamily="18" charset="0"/>
                        </a:rPr>
                        <m:t>𝐷𝑖𝑣𝑖𝑑𝑒𝑛𝑑𝑠</m:t>
                      </m:r>
                    </m:oMath>
                  </m:oMathPara>
                </a14:m>
                <a:br>
                  <a:rPr lang="es-MX" i="1" dirty="0">
                    <a:latin typeface="Cambria Math" panose="02040503050406030204" pitchFamily="18" charset="0"/>
                  </a:rPr>
                </a:br>
                <a:endParaRPr lang="en-US"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982132" y="1844824"/>
                <a:ext cx="7704667" cy="4752528"/>
              </a:xfrm>
              <a:blipFill rotWithShape="0">
                <a:blip r:embed="rId2"/>
                <a:stretch>
                  <a:fillRect l="-1187"/>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A988ECB2-F6F8-4B80-9DA7-B33CC0068DDE}" type="slidenum">
              <a:rPr lang="es-MX" smtClean="0"/>
              <a:t>24</a:t>
            </a:fld>
            <a:endParaRPr lang="es-MX"/>
          </a:p>
        </p:txBody>
      </p:sp>
    </p:spTree>
    <p:extLst>
      <p:ext uri="{BB962C8B-B14F-4D97-AF65-F5344CB8AC3E}">
        <p14:creationId xmlns:p14="http://schemas.microsoft.com/office/powerpoint/2010/main" val="2166692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955575"/>
          </a:xfrm>
        </p:spPr>
        <p:txBody>
          <a:bodyPr/>
          <a:lstStyle/>
          <a:p>
            <a:r>
              <a:rPr lang="es-MX" dirty="0" err="1"/>
              <a:t>Future</a:t>
            </a:r>
            <a:r>
              <a:rPr lang="es-MX" dirty="0"/>
              <a:t> </a:t>
            </a:r>
            <a:r>
              <a:rPr lang="es-MX" dirty="0" err="1"/>
              <a:t>value</a:t>
            </a:r>
            <a:endParaRPr lang="es-MX"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67544" y="1988840"/>
                <a:ext cx="8496943" cy="4010976"/>
              </a:xfrm>
            </p:spPr>
            <p:txBody>
              <a:bodyPr>
                <a:normAutofit fontScale="85000" lnSpcReduction="10000"/>
              </a:bodyPr>
              <a:lstStyle/>
              <a:p>
                <a:pPr marL="0" indent="0" algn="r">
                  <a:buNone/>
                </a:pPr>
                <a14:m>
                  <m:oMathPara xmlns:m="http://schemas.openxmlformats.org/officeDocument/2006/math">
                    <m:oMathParaPr>
                      <m:jc m:val="center"/>
                    </m:oMathParaPr>
                    <m:oMath xmlns:m="http://schemas.openxmlformats.org/officeDocument/2006/math">
                      <m:r>
                        <a:rPr lang="es-MX" i="1" smtClean="0">
                          <a:latin typeface="Cambria Math"/>
                        </a:rPr>
                        <m:t>𝐹</m:t>
                      </m:r>
                      <m:r>
                        <a:rPr lang="es-MX" i="1" smtClean="0">
                          <a:latin typeface="Cambria Math"/>
                        </a:rPr>
                        <m:t>=</m:t>
                      </m:r>
                      <m:r>
                        <a:rPr lang="es-MX" i="1" smtClean="0">
                          <a:latin typeface="Cambria Math"/>
                        </a:rPr>
                        <m:t>𝑆</m:t>
                      </m:r>
                      <m:r>
                        <a:rPr lang="es-MX" i="1" smtClean="0">
                          <a:latin typeface="Cambria Math"/>
                        </a:rPr>
                        <m:t>[1+</m:t>
                      </m:r>
                      <m:r>
                        <a:rPr lang="es-MX" i="1" smtClean="0">
                          <a:latin typeface="Cambria Math"/>
                        </a:rPr>
                        <m:t>𝑟</m:t>
                      </m:r>
                      <m:d>
                        <m:dPr>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a:rPr>
                                <m:t>𝑡</m:t>
                              </m:r>
                            </m:num>
                            <m:den>
                              <m:r>
                                <a:rPr lang="es-MX" i="1">
                                  <a:latin typeface="Cambria Math"/>
                                </a:rPr>
                                <m:t>360</m:t>
                              </m:r>
                            </m:den>
                          </m:f>
                        </m:e>
                      </m:d>
                      <m:r>
                        <a:rPr lang="es-MX" i="1">
                          <a:latin typeface="Cambria Math"/>
                        </a:rPr>
                        <m:t>−</m:t>
                      </m:r>
                      <m:r>
                        <a:rPr lang="es-MX" i="1">
                          <a:latin typeface="Cambria Math"/>
                        </a:rPr>
                        <m:t>𝐷</m:t>
                      </m:r>
                      <m:r>
                        <a:rPr lang="es-MX" i="1">
                          <a:latin typeface="Cambria Math"/>
                        </a:rPr>
                        <m:t>(1+</m:t>
                      </m:r>
                      <m:sSup>
                        <m:sSupPr>
                          <m:ctrlPr>
                            <a:rPr lang="es-MX" i="1">
                              <a:latin typeface="Cambria Math" panose="02040503050406030204" pitchFamily="18" charset="0"/>
                            </a:rPr>
                          </m:ctrlPr>
                        </m:sSupPr>
                        <m:e>
                          <m:r>
                            <a:rPr lang="es-MX" i="1">
                              <a:latin typeface="Cambria Math"/>
                            </a:rPr>
                            <m:t>𝑟</m:t>
                          </m:r>
                        </m:e>
                        <m:sup>
                          <m:r>
                            <a:rPr lang="es-MX" i="1">
                              <a:latin typeface="Cambria Math"/>
                            </a:rPr>
                            <m:t>′</m:t>
                          </m:r>
                        </m:sup>
                      </m:sSup>
                      <m:d>
                        <m:dPr>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a:rPr>
                                <m:t>𝑡</m:t>
                              </m:r>
                              <m:r>
                                <a:rPr lang="es-MX" i="1">
                                  <a:latin typeface="Cambria Math"/>
                                </a:rPr>
                                <m:t>′</m:t>
                              </m:r>
                            </m:num>
                            <m:den>
                              <m:r>
                                <a:rPr lang="es-MX" i="1">
                                  <a:latin typeface="Cambria Math"/>
                                </a:rPr>
                                <m:t>360</m:t>
                              </m:r>
                            </m:den>
                          </m:f>
                        </m:e>
                      </m:d>
                      <m:r>
                        <a:rPr lang="es-MX" i="1">
                          <a:latin typeface="Cambria Math"/>
                        </a:rPr>
                        <m:t>] </m:t>
                      </m:r>
                    </m:oMath>
                  </m:oMathPara>
                </a14:m>
                <a:br>
                  <a:rPr lang="es-MX" dirty="0"/>
                </a:br>
                <a:endParaRPr lang="es-MX" i="1" dirty="0"/>
              </a:p>
              <a:p>
                <a:pPr marL="0" indent="0" algn="ctr">
                  <a:buNone/>
                </a:pPr>
                <a14:m>
                  <m:oMathPara xmlns:m="http://schemas.openxmlformats.org/officeDocument/2006/math">
                    <m:oMathParaPr>
                      <m:jc m:val="center"/>
                    </m:oMathParaPr>
                    <m:oMath xmlns:m="http://schemas.openxmlformats.org/officeDocument/2006/math">
                      <m:r>
                        <a:rPr lang="es-MX" i="1">
                          <a:latin typeface="Cambria Math" panose="02040503050406030204" pitchFamily="18" charset="0"/>
                        </a:rPr>
                        <m:t>𝐹</m:t>
                      </m:r>
                      <m:r>
                        <a:rPr lang="es-MX" i="1">
                          <a:latin typeface="Cambria Math" panose="02040503050406030204" pitchFamily="18" charset="0"/>
                        </a:rPr>
                        <m:t>=</m:t>
                      </m:r>
                      <m:r>
                        <a:rPr lang="es-MX" i="1">
                          <a:latin typeface="Cambria Math" panose="02040503050406030204" pitchFamily="18" charset="0"/>
                        </a:rPr>
                        <m:t>𝐹𝑢𝑡𝑢𝑟𝑒</m:t>
                      </m:r>
                      <m:r>
                        <a:rPr lang="es-MX" i="1">
                          <a:latin typeface="Cambria Math" panose="02040503050406030204" pitchFamily="18" charset="0"/>
                        </a:rPr>
                        <m:t> </m:t>
                      </m:r>
                      <m:r>
                        <a:rPr lang="es-MX" i="1">
                          <a:latin typeface="Cambria Math" panose="02040503050406030204" pitchFamily="18" charset="0"/>
                        </a:rPr>
                        <m:t>𝑉𝑎𝑙𝑢𝑒</m:t>
                      </m:r>
                    </m:oMath>
                    <m:oMath xmlns:m="http://schemas.openxmlformats.org/officeDocument/2006/math">
                      <m:r>
                        <a:rPr lang="es-MX" i="1">
                          <a:latin typeface="Cambria Math" panose="02040503050406030204" pitchFamily="18" charset="0"/>
                        </a:rPr>
                        <m:t>𝑆</m:t>
                      </m:r>
                      <m:r>
                        <a:rPr lang="es-MX" i="1">
                          <a:latin typeface="Cambria Math" panose="02040503050406030204" pitchFamily="18" charset="0"/>
                        </a:rPr>
                        <m:t>=</m:t>
                      </m:r>
                      <m:r>
                        <a:rPr lang="es-MX" i="1">
                          <a:latin typeface="Cambria Math" panose="02040503050406030204" pitchFamily="18" charset="0"/>
                        </a:rPr>
                        <m:t>𝑈𝑛𝑑𝑒𝑟𝑙𝑦𝑖𝑛𝑔</m:t>
                      </m:r>
                      <m:r>
                        <a:rPr lang="es-MX" i="1">
                          <a:latin typeface="Cambria Math" panose="02040503050406030204" pitchFamily="18" charset="0"/>
                        </a:rPr>
                        <m:t> </m:t>
                      </m:r>
                      <m:r>
                        <a:rPr lang="es-MX" i="1">
                          <a:latin typeface="Cambria Math" panose="02040503050406030204" pitchFamily="18" charset="0"/>
                        </a:rPr>
                        <m:t>𝑎𝑠𝑠𝑒𝑡</m:t>
                      </m:r>
                      <m:r>
                        <a:rPr lang="es-MX" i="1">
                          <a:latin typeface="Cambria Math" panose="02040503050406030204" pitchFamily="18" charset="0"/>
                        </a:rPr>
                        <m:t> </m:t>
                      </m:r>
                      <m:r>
                        <a:rPr lang="es-MX" i="1">
                          <a:latin typeface="Cambria Math" panose="02040503050406030204" pitchFamily="18" charset="0"/>
                        </a:rPr>
                        <m:t>𝑣𝑎𝑙𝑢𝑒</m:t>
                      </m:r>
                    </m:oMath>
                    <m:oMath xmlns:m="http://schemas.openxmlformats.org/officeDocument/2006/math">
                      <m:r>
                        <a:rPr lang="es-MX" i="1">
                          <a:latin typeface="Cambria Math" panose="02040503050406030204" pitchFamily="18" charset="0"/>
                        </a:rPr>
                        <m:t>𝑟</m:t>
                      </m:r>
                      <m:r>
                        <a:rPr lang="es-MX" i="1">
                          <a:latin typeface="Cambria Math" panose="02040503050406030204" pitchFamily="18" charset="0"/>
                        </a:rPr>
                        <m:t>=</m:t>
                      </m:r>
                      <m:r>
                        <a:rPr lang="es-MX" i="1">
                          <a:latin typeface="Cambria Math" panose="02040503050406030204" pitchFamily="18" charset="0"/>
                        </a:rPr>
                        <m:t>𝐼𝑛𝑡𝑒𝑟𝑒𝑠𝑡</m:t>
                      </m:r>
                      <m:r>
                        <a:rPr lang="es-MX" i="1">
                          <a:latin typeface="Cambria Math" panose="02040503050406030204" pitchFamily="18" charset="0"/>
                        </a:rPr>
                        <m:t> </m:t>
                      </m:r>
                      <m:r>
                        <a:rPr lang="es-MX" i="1">
                          <a:latin typeface="Cambria Math" panose="02040503050406030204" pitchFamily="18" charset="0"/>
                        </a:rPr>
                        <m:t>𝑟𝑎𝑡𝑒</m:t>
                      </m:r>
                    </m:oMath>
                  </m:oMathPara>
                </a14:m>
                <a:endParaRPr lang="en-US" dirty="0"/>
              </a:p>
              <a:p>
                <a:pPr marL="0" indent="0" algn="r">
                  <a:buNone/>
                </a:pPr>
                <a14:m>
                  <m:oMathPara xmlns:m="http://schemas.openxmlformats.org/officeDocument/2006/math">
                    <m:oMathParaPr>
                      <m:jc m:val="center"/>
                    </m:oMathParaPr>
                    <m:oMath xmlns:m="http://schemas.openxmlformats.org/officeDocument/2006/math">
                      <m:r>
                        <a:rPr lang="es-MX" i="1">
                          <a:latin typeface="Cambria Math"/>
                        </a:rPr>
                        <m:t>𝐷</m:t>
                      </m:r>
                      <m:r>
                        <a:rPr lang="es-MX" i="1">
                          <a:latin typeface="Cambria Math"/>
                        </a:rPr>
                        <m:t>=</m:t>
                      </m:r>
                      <m:r>
                        <a:rPr lang="es-MX" i="1">
                          <a:latin typeface="Cambria Math"/>
                        </a:rPr>
                        <m:t>𝐷𝑖𝑣𝑖𝑑𝑒𝑛𝑑𝑠</m:t>
                      </m:r>
                    </m:oMath>
                    <m:oMath xmlns:m="http://schemas.openxmlformats.org/officeDocument/2006/math">
                      <m:r>
                        <a:rPr lang="es-MX" i="1">
                          <a:latin typeface="Cambria Math"/>
                        </a:rPr>
                        <m:t>𝑡</m:t>
                      </m:r>
                      <m:r>
                        <a:rPr lang="es-MX" i="1">
                          <a:latin typeface="Cambria Math"/>
                        </a:rPr>
                        <m:t>=</m:t>
                      </m:r>
                      <m:r>
                        <a:rPr lang="es-MX" b="0" i="1" smtClean="0">
                          <a:latin typeface="Cambria Math" panose="02040503050406030204" pitchFamily="18" charset="0"/>
                        </a:rPr>
                        <m:t>𝑑𝑎𝑦𝑠</m:t>
                      </m:r>
                      <m:r>
                        <a:rPr lang="es-MX" b="0" i="1" smtClean="0">
                          <a:latin typeface="Cambria Math" panose="02040503050406030204" pitchFamily="18" charset="0"/>
                        </a:rPr>
                        <m:t> </m:t>
                      </m:r>
                      <m:r>
                        <a:rPr lang="es-MX" b="0" i="1" smtClean="0">
                          <a:latin typeface="Cambria Math" panose="02040503050406030204" pitchFamily="18" charset="0"/>
                        </a:rPr>
                        <m:t>𝑡𝑜</m:t>
                      </m:r>
                      <m:r>
                        <a:rPr lang="es-MX" b="0" i="1" smtClean="0">
                          <a:latin typeface="Cambria Math" panose="02040503050406030204" pitchFamily="18" charset="0"/>
                        </a:rPr>
                        <m:t> </m:t>
                      </m:r>
                      <m:r>
                        <a:rPr lang="es-MX" b="0" i="1" smtClean="0">
                          <a:latin typeface="Cambria Math" panose="02040503050406030204" pitchFamily="18" charset="0"/>
                        </a:rPr>
                        <m:t>𝑐𝑜𝑛𝑡𝑟𝑎𝑐𝑡</m:t>
                      </m:r>
                      <m:r>
                        <a:rPr lang="es-MX" b="0" i="1" smtClean="0">
                          <a:latin typeface="Cambria Math" panose="02040503050406030204" pitchFamily="18" charset="0"/>
                        </a:rPr>
                        <m:t> </m:t>
                      </m:r>
                      <m:r>
                        <a:rPr lang="es-MX" b="0" i="1" smtClean="0">
                          <a:latin typeface="Cambria Math" panose="02040503050406030204" pitchFamily="18" charset="0"/>
                        </a:rPr>
                        <m:t>𝑒𝑥𝑝𝑖𝑟𝑎𝑡𝑖𝑜𝑛</m:t>
                      </m:r>
                    </m:oMath>
                  </m:oMathPara>
                </a14:m>
                <a:endParaRPr lang="es-MX" dirty="0"/>
              </a:p>
              <a:p>
                <a:pPr marL="0" indent="0" algn="r">
                  <a:buNone/>
                </a:pPr>
                <a14:m>
                  <m:oMathPara xmlns:m="http://schemas.openxmlformats.org/officeDocument/2006/math">
                    <m:oMathParaPr>
                      <m:jc m:val="center"/>
                    </m:oMathParaPr>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𝑡</m:t>
                          </m:r>
                        </m:e>
                        <m:sup>
                          <m:r>
                            <a:rPr lang="es-MX" i="1">
                              <a:latin typeface="Cambria Math" panose="02040503050406030204" pitchFamily="18" charset="0"/>
                            </a:rPr>
                            <m:t>′</m:t>
                          </m:r>
                        </m:sup>
                      </m:sSup>
                      <m:r>
                        <a:rPr lang="es-MX" i="1">
                          <a:latin typeface="Cambria Math" panose="02040503050406030204" pitchFamily="18" charset="0"/>
                        </a:rPr>
                        <m:t>=</m:t>
                      </m:r>
                      <m:r>
                        <a:rPr lang="es-MX" b="0" i="1" smtClean="0">
                          <a:latin typeface="Cambria Math" panose="02040503050406030204" pitchFamily="18" charset="0"/>
                        </a:rPr>
                        <m:t>𝑑𝑖𝑓𝑓𝑒𝑟𝑒𝑛𝑐𝑒</m:t>
                      </m:r>
                      <m:r>
                        <a:rPr lang="es-MX" b="0" i="1" smtClean="0">
                          <a:latin typeface="Cambria Math" panose="02040503050406030204" pitchFamily="18" charset="0"/>
                        </a:rPr>
                        <m:t> </m:t>
                      </m:r>
                      <m:r>
                        <a:rPr lang="es-MX" b="0" i="1" smtClean="0">
                          <a:latin typeface="Cambria Math" panose="02040503050406030204" pitchFamily="18" charset="0"/>
                        </a:rPr>
                        <m:t>𝑏𝑒𝑡𝑤𝑒𝑒𝑛</m:t>
                      </m:r>
                      <m:r>
                        <a:rPr lang="es-MX" b="0" i="1" smtClean="0">
                          <a:latin typeface="Cambria Math" panose="02040503050406030204" pitchFamily="18" charset="0"/>
                        </a:rPr>
                        <m:t> </m:t>
                      </m:r>
                      <m:r>
                        <a:rPr lang="es-MX" b="0" i="1" smtClean="0">
                          <a:latin typeface="Cambria Math" panose="02040503050406030204" pitchFamily="18" charset="0"/>
                        </a:rPr>
                        <m:t>𝑝𝑎𝑦𝑚𝑒𝑛𝑡</m:t>
                      </m:r>
                      <m:r>
                        <a:rPr lang="es-MX" b="0" i="1" smtClean="0">
                          <a:latin typeface="Cambria Math" panose="02040503050406030204" pitchFamily="18" charset="0"/>
                        </a:rPr>
                        <m:t> </m:t>
                      </m:r>
                      <m:r>
                        <a:rPr lang="es-MX" b="0" i="1" smtClean="0">
                          <a:latin typeface="Cambria Math" panose="02040503050406030204" pitchFamily="18" charset="0"/>
                        </a:rPr>
                        <m:t>𝑜𝑓</m:t>
                      </m:r>
                      <m:r>
                        <a:rPr lang="es-MX" b="0" i="1" smtClean="0">
                          <a:latin typeface="Cambria Math" panose="02040503050406030204" pitchFamily="18" charset="0"/>
                        </a:rPr>
                        <m:t> </m:t>
                      </m:r>
                      <m:r>
                        <a:rPr lang="es-MX" b="0" i="1" smtClean="0">
                          <a:latin typeface="Cambria Math" panose="02040503050406030204" pitchFamily="18" charset="0"/>
                        </a:rPr>
                        <m:t>𝑑𝑖𝑣𝑖𝑑𝑒𝑛𝑑𝑠</m:t>
                      </m:r>
                      <m:r>
                        <a:rPr lang="es-MX" b="0" i="1" smtClean="0">
                          <a:latin typeface="Cambria Math" panose="02040503050406030204" pitchFamily="18" charset="0"/>
                        </a:rPr>
                        <m:t> </m:t>
                      </m:r>
                      <m:r>
                        <a:rPr lang="es-MX" b="0" i="1" smtClean="0">
                          <a:latin typeface="Cambria Math" panose="02040503050406030204" pitchFamily="18" charset="0"/>
                        </a:rPr>
                        <m:t>𝑎𝑛𝑑</m:t>
                      </m:r>
                      <m:r>
                        <a:rPr lang="es-MX" b="0" i="1" smtClean="0">
                          <a:latin typeface="Cambria Math" panose="02040503050406030204" pitchFamily="18" charset="0"/>
                        </a:rPr>
                        <m:t> </m:t>
                      </m:r>
                      <m:r>
                        <a:rPr lang="es-MX" b="0" i="1" smtClean="0">
                          <a:latin typeface="Cambria Math" panose="02040503050406030204" pitchFamily="18" charset="0"/>
                        </a:rPr>
                        <m:t>𝑐𝑜𝑛𝑡𝑟𝑎𝑐𝑡</m:t>
                      </m:r>
                      <m:r>
                        <a:rPr lang="es-MX" b="0" i="1" smtClean="0">
                          <a:latin typeface="Cambria Math" panose="02040503050406030204" pitchFamily="18" charset="0"/>
                        </a:rPr>
                        <m:t> </m:t>
                      </m:r>
                      <m:r>
                        <a:rPr lang="es-MX" b="0" i="1" smtClean="0">
                          <a:latin typeface="Cambria Math" panose="02040503050406030204" pitchFamily="18" charset="0"/>
                        </a:rPr>
                        <m:t>𝑒𝑥𝑝𝑖𝑟𝑎𝑡𝑖𝑜𝑛</m:t>
                      </m:r>
                    </m:oMath>
                    <m:oMath xmlns:m="http://schemas.openxmlformats.org/officeDocument/2006/math">
                      <m:sSup>
                        <m:sSupPr>
                          <m:ctrlPr>
                            <a:rPr lang="es-MX" i="1">
                              <a:latin typeface="Cambria Math" panose="02040503050406030204" pitchFamily="18" charset="0"/>
                            </a:rPr>
                          </m:ctrlPr>
                        </m:sSupPr>
                        <m:e>
                          <m:r>
                            <a:rPr lang="es-MX" i="1">
                              <a:latin typeface="Cambria Math"/>
                            </a:rPr>
                            <m:t>𝑟</m:t>
                          </m:r>
                        </m:e>
                        <m:sup>
                          <m:r>
                            <a:rPr lang="es-MX" i="1">
                              <a:latin typeface="Cambria Math"/>
                            </a:rPr>
                            <m:t>′</m:t>
                          </m:r>
                        </m:sup>
                      </m:sSup>
                      <m:r>
                        <a:rPr lang="es-MX" i="1">
                          <a:latin typeface="Cambria Math"/>
                        </a:rPr>
                        <m:t>=</m:t>
                      </m:r>
                      <m:r>
                        <a:rPr lang="es-MX" b="0" i="1" smtClean="0">
                          <a:latin typeface="Cambria Math" panose="02040503050406030204" pitchFamily="18" charset="0"/>
                        </a:rPr>
                        <m:t>𝑖𝑛𝑡𝑒𝑟𝑒𝑠𝑡</m:t>
                      </m:r>
                      <m:r>
                        <a:rPr lang="es-MX" b="0" i="1" smtClean="0">
                          <a:latin typeface="Cambria Math" panose="02040503050406030204" pitchFamily="18" charset="0"/>
                        </a:rPr>
                        <m:t> </m:t>
                      </m:r>
                      <m:r>
                        <a:rPr lang="es-MX" b="0" i="1" smtClean="0">
                          <a:latin typeface="Cambria Math" panose="02040503050406030204" pitchFamily="18" charset="0"/>
                        </a:rPr>
                        <m:t>𝑟𝑎𝑡𝑒</m:t>
                      </m:r>
                      <m:r>
                        <a:rPr lang="es-MX" b="0" i="1" smtClean="0">
                          <a:latin typeface="Cambria Math" panose="02040503050406030204" pitchFamily="18" charset="0"/>
                        </a:rPr>
                        <m:t> </m:t>
                      </m:r>
                      <m:r>
                        <a:rPr lang="es-MX" b="0" i="1" smtClean="0">
                          <a:latin typeface="Cambria Math" panose="02040503050406030204" pitchFamily="18" charset="0"/>
                        </a:rPr>
                        <m:t>𝑓𝑜𝑟</m:t>
                      </m:r>
                      <m:r>
                        <a:rPr lang="es-MX" b="0" i="1" smtClean="0">
                          <a:latin typeface="Cambria Math" panose="02040503050406030204" pitchFamily="18" charset="0"/>
                        </a:rPr>
                        <m:t> </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𝑡</m:t>
                          </m:r>
                        </m:e>
                        <m:sup>
                          <m:r>
                            <a:rPr lang="es-MX" b="0" i="1" smtClean="0">
                              <a:latin typeface="Cambria Math" panose="02040503050406030204" pitchFamily="18" charset="0"/>
                            </a:rPr>
                            <m:t>′</m:t>
                          </m:r>
                        </m:sup>
                      </m:sSup>
                      <m:r>
                        <a:rPr lang="es-MX" b="0" i="1" smtClean="0">
                          <a:latin typeface="Cambria Math" panose="02040503050406030204" pitchFamily="18" charset="0"/>
                        </a:rPr>
                        <m:t>𝑑𝑎𝑦𝑠</m:t>
                      </m:r>
                    </m:oMath>
                  </m:oMathPara>
                </a14:m>
                <a:br>
                  <a:rPr lang="es-MX" dirty="0"/>
                </a:b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67544" y="1988840"/>
                <a:ext cx="8496943" cy="4010976"/>
              </a:xfrm>
              <a:blipFill rotWithShape="0">
                <a:blip r:embed="rId2"/>
                <a:stretch>
                  <a:fillRect/>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fld id="{A988ECB2-F6F8-4B80-9DA7-B33CC0068DDE}" type="slidenum">
              <a:rPr lang="es-MX" smtClean="0"/>
              <a:t>25</a:t>
            </a:fld>
            <a:endParaRPr lang="es-MX"/>
          </a:p>
        </p:txBody>
      </p:sp>
    </p:spTree>
    <p:extLst>
      <p:ext uri="{BB962C8B-B14F-4D97-AF65-F5344CB8AC3E}">
        <p14:creationId xmlns:p14="http://schemas.microsoft.com/office/powerpoint/2010/main" val="658096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Example</a:t>
            </a:r>
            <a:r>
              <a:rPr lang="es-MX" dirty="0"/>
              <a:t> 1</a:t>
            </a:r>
          </a:p>
        </p:txBody>
      </p:sp>
      <p:sp>
        <p:nvSpPr>
          <p:cNvPr id="3" name="Marcador de contenido 2"/>
          <p:cNvSpPr>
            <a:spLocks noGrp="1"/>
          </p:cNvSpPr>
          <p:nvPr>
            <p:ph idx="1"/>
          </p:nvPr>
        </p:nvSpPr>
        <p:spPr/>
        <p:txBody>
          <a:bodyPr>
            <a:normAutofit/>
          </a:bodyPr>
          <a:lstStyle/>
          <a:p>
            <a:pPr marL="0" indent="0">
              <a:buNone/>
            </a:pPr>
            <a:r>
              <a:rPr lang="en-US" sz="2000" dirty="0"/>
              <a:t>Assume a person who wants to buy a car, the retailer wants to sell him one car in $100,000.</a:t>
            </a:r>
          </a:p>
          <a:p>
            <a:pPr marL="0" indent="0">
              <a:buNone/>
            </a:pPr>
            <a:r>
              <a:rPr lang="en-US" sz="2000" dirty="0"/>
              <a:t>The buyer going to search for a funding source, The bank offers to lend him with a interest rate of 10%. That means that in one year he is going to pay $110,000.</a:t>
            </a:r>
          </a:p>
          <a:p>
            <a:pPr marL="0" indent="0">
              <a:buNone/>
            </a:pPr>
            <a:r>
              <a:rPr lang="en-US" sz="2000" dirty="0"/>
              <a:t>On the other hand, seller tells to buyer, that the cost for maintain the car one year is $15,000.</a:t>
            </a:r>
          </a:p>
          <a:p>
            <a:pPr marL="0" indent="0">
              <a:buNone/>
            </a:pPr>
            <a:endParaRPr lang="en-US" sz="2000" dirty="0"/>
          </a:p>
        </p:txBody>
      </p:sp>
      <p:sp>
        <p:nvSpPr>
          <p:cNvPr id="4" name="Marcador de número de diapositiva 3"/>
          <p:cNvSpPr>
            <a:spLocks noGrp="1"/>
          </p:cNvSpPr>
          <p:nvPr>
            <p:ph type="sldNum" sz="quarter" idx="12"/>
          </p:nvPr>
        </p:nvSpPr>
        <p:spPr/>
        <p:txBody>
          <a:bodyPr/>
          <a:lstStyle/>
          <a:p>
            <a:fld id="{A988ECB2-F6F8-4B80-9DA7-B33CC0068DDE}" type="slidenum">
              <a:rPr lang="es-MX" smtClean="0"/>
              <a:t>26</a:t>
            </a:fld>
            <a:endParaRPr lang="es-MX"/>
          </a:p>
        </p:txBody>
      </p:sp>
    </p:spTree>
    <p:extLst>
      <p:ext uri="{BB962C8B-B14F-4D97-AF65-F5344CB8AC3E}">
        <p14:creationId xmlns:p14="http://schemas.microsoft.com/office/powerpoint/2010/main" val="26837289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Example</a:t>
            </a:r>
            <a:r>
              <a:rPr lang="es-MX" dirty="0"/>
              <a:t> 1</a:t>
            </a:r>
          </a:p>
        </p:txBody>
      </p:sp>
      <p:sp>
        <p:nvSpPr>
          <p:cNvPr id="3" name="Marcador de contenido 2"/>
          <p:cNvSpPr>
            <a:spLocks noGrp="1"/>
          </p:cNvSpPr>
          <p:nvPr>
            <p:ph idx="1"/>
          </p:nvPr>
        </p:nvSpPr>
        <p:spPr>
          <a:xfrm>
            <a:off x="457200" y="1600200"/>
            <a:ext cx="8229600" cy="4997152"/>
          </a:xfrm>
        </p:spPr>
        <p:txBody>
          <a:bodyPr>
            <a:normAutofit/>
          </a:bodyPr>
          <a:lstStyle/>
          <a:p>
            <a:pPr marL="0" indent="0">
              <a:buNone/>
            </a:pPr>
            <a:r>
              <a:rPr lang="en-US" sz="2000" dirty="0"/>
              <a:t>But the benefit for selling it is for $5,000.</a:t>
            </a:r>
          </a:p>
          <a:p>
            <a:pPr marL="0" indent="0">
              <a:buNone/>
            </a:pPr>
            <a:r>
              <a:rPr lang="en-US" sz="2000" dirty="0"/>
              <a:t>In this case, the future agreed will be for: $110,000 (100,000+15,000-5,000)</a:t>
            </a:r>
          </a:p>
          <a:p>
            <a:pPr marL="0" indent="0">
              <a:buNone/>
            </a:pPr>
            <a:r>
              <a:rPr lang="en-US" sz="2000" dirty="0"/>
              <a:t>If this happens, will exist an equilibrium and </a:t>
            </a:r>
            <a:r>
              <a:rPr lang="en-US" sz="2000" dirty="0" err="1"/>
              <a:t>dont</a:t>
            </a:r>
            <a:r>
              <a:rPr lang="en-US" sz="2000" dirty="0"/>
              <a:t> matter buy it now or later.</a:t>
            </a:r>
          </a:p>
          <a:p>
            <a:pPr marL="0" indent="0">
              <a:buNone/>
            </a:pPr>
            <a:r>
              <a:rPr lang="en-US" sz="2000" dirty="0"/>
              <a:t>But if future agreed were $115,000, the buyer will get a funding to only pay $110,000.</a:t>
            </a:r>
          </a:p>
          <a:p>
            <a:pPr marL="0" indent="0">
              <a:buNone/>
            </a:pPr>
            <a:r>
              <a:rPr lang="en-US" sz="2000" dirty="0"/>
              <a:t>On the contrary, if future agreed were $105,000, the buyer will agree the contract and will pay in one year.</a:t>
            </a: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27</a:t>
            </a:fld>
            <a:endParaRPr lang="es-MX"/>
          </a:p>
        </p:txBody>
      </p:sp>
    </p:spTree>
    <p:extLst>
      <p:ext uri="{BB962C8B-B14F-4D97-AF65-F5344CB8AC3E}">
        <p14:creationId xmlns:p14="http://schemas.microsoft.com/office/powerpoint/2010/main" val="19982036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Example 2</a:t>
            </a:r>
          </a:p>
        </p:txBody>
      </p:sp>
      <p:sp>
        <p:nvSpPr>
          <p:cNvPr id="3" name="Marcador de contenido 2"/>
          <p:cNvSpPr>
            <a:spLocks noGrp="1"/>
          </p:cNvSpPr>
          <p:nvPr>
            <p:ph idx="1"/>
          </p:nvPr>
        </p:nvSpPr>
        <p:spPr/>
        <p:txBody>
          <a:bodyPr>
            <a:normAutofit/>
          </a:bodyPr>
          <a:lstStyle/>
          <a:p>
            <a:pPr marL="0" indent="0" algn="just">
              <a:buNone/>
            </a:pPr>
            <a:r>
              <a:rPr lang="en-US" sz="2000" dirty="0"/>
              <a:t>Suppose an investor, who wants to buy an asset (commodities).</a:t>
            </a:r>
          </a:p>
          <a:p>
            <a:pPr marL="0" indent="0" algn="just">
              <a:buNone/>
            </a:pPr>
            <a:r>
              <a:rPr lang="en-US" sz="2000" dirty="0"/>
              <a:t>Wheat price is 100 U$D per ton, but commodity price is rising considerably, he pact and contract with agricultures to buy 1 ton for 120 U$D in 1 year.</a:t>
            </a: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28</a:t>
            </a:fld>
            <a:endParaRPr lang="es-MX"/>
          </a:p>
        </p:txBody>
      </p:sp>
    </p:spTree>
    <p:extLst>
      <p:ext uri="{BB962C8B-B14F-4D97-AF65-F5344CB8AC3E}">
        <p14:creationId xmlns:p14="http://schemas.microsoft.com/office/powerpoint/2010/main" val="2607205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Example</a:t>
            </a:r>
            <a:r>
              <a:rPr lang="es-MX" dirty="0"/>
              <a:t> 2</a:t>
            </a:r>
          </a:p>
        </p:txBody>
      </p:sp>
      <p:sp>
        <p:nvSpPr>
          <p:cNvPr id="3" name="Marcador de contenido 2"/>
          <p:cNvSpPr>
            <a:spLocks noGrp="1"/>
          </p:cNvSpPr>
          <p:nvPr>
            <p:ph idx="1"/>
          </p:nvPr>
        </p:nvSpPr>
        <p:spPr/>
        <p:txBody>
          <a:bodyPr>
            <a:normAutofit/>
          </a:bodyPr>
          <a:lstStyle/>
          <a:p>
            <a:pPr marL="0" indent="0">
              <a:buNone/>
            </a:pPr>
            <a:r>
              <a:rPr lang="en-US" sz="2000" dirty="0"/>
              <a:t>In this case, imagine in 2016, wheat commodity price is 135 U$D per ton, farmers are obligated to sell their wheat although they could sell at higher price. In this hypothetical situation, the investor will save 15 U$D.</a:t>
            </a:r>
          </a:p>
          <a:p>
            <a:pPr marL="0" indent="0">
              <a:buNone/>
            </a:pPr>
            <a:r>
              <a:rPr lang="en-US" sz="2000" dirty="0"/>
              <a:t>But, if wheat commodity price were 110 U$D, the investor is obligated to buy their wheat, in this circumstance, the investor would lose 5 U$D.</a:t>
            </a: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29</a:t>
            </a:fld>
            <a:endParaRPr lang="es-MX"/>
          </a:p>
        </p:txBody>
      </p:sp>
    </p:spTree>
    <p:extLst>
      <p:ext uri="{BB962C8B-B14F-4D97-AF65-F5344CB8AC3E}">
        <p14:creationId xmlns:p14="http://schemas.microsoft.com/office/powerpoint/2010/main" val="2708734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Introduction</a:t>
            </a:r>
            <a:r>
              <a:rPr lang="es-ES" dirty="0"/>
              <a:t> </a:t>
            </a:r>
            <a:endParaRPr lang="es-MX" dirty="0"/>
          </a:p>
        </p:txBody>
      </p:sp>
      <p:sp>
        <p:nvSpPr>
          <p:cNvPr id="3" name="2 Marcador de contenido"/>
          <p:cNvSpPr>
            <a:spLocks noGrp="1"/>
          </p:cNvSpPr>
          <p:nvPr>
            <p:ph idx="1"/>
          </p:nvPr>
        </p:nvSpPr>
        <p:spPr/>
        <p:txBody>
          <a:bodyPr/>
          <a:lstStyle/>
          <a:p>
            <a:pPr algn="just"/>
            <a:r>
              <a:rPr lang="es-MX" dirty="0" err="1"/>
              <a:t>The</a:t>
            </a:r>
            <a:r>
              <a:rPr lang="es-MX" dirty="0"/>
              <a:t> </a:t>
            </a:r>
            <a:r>
              <a:rPr lang="es-MX" dirty="0" err="1"/>
              <a:t>international</a:t>
            </a:r>
            <a:r>
              <a:rPr lang="es-MX" dirty="0"/>
              <a:t> </a:t>
            </a:r>
            <a:r>
              <a:rPr lang="es-MX" dirty="0" err="1"/>
              <a:t>finance</a:t>
            </a:r>
            <a:r>
              <a:rPr lang="es-MX" dirty="0"/>
              <a:t> are </a:t>
            </a:r>
            <a:r>
              <a:rPr lang="es-MX" dirty="0" err="1"/>
              <a:t>the</a:t>
            </a:r>
            <a:r>
              <a:rPr lang="es-MX" dirty="0"/>
              <a:t> cash </a:t>
            </a:r>
            <a:r>
              <a:rPr lang="es-MX" dirty="0" err="1"/>
              <a:t>flow</a:t>
            </a:r>
            <a:r>
              <a:rPr lang="es-MX" dirty="0"/>
              <a:t> of </a:t>
            </a:r>
            <a:r>
              <a:rPr lang="es-MX" dirty="0" err="1"/>
              <a:t>money</a:t>
            </a:r>
            <a:r>
              <a:rPr lang="es-MX" dirty="0"/>
              <a:t> </a:t>
            </a:r>
            <a:r>
              <a:rPr lang="es-MX" dirty="0" err="1"/>
              <a:t>or</a:t>
            </a:r>
            <a:r>
              <a:rPr lang="es-MX" dirty="0"/>
              <a:t> </a:t>
            </a:r>
            <a:r>
              <a:rPr lang="es-MX" dirty="0" err="1"/>
              <a:t>financial</a:t>
            </a:r>
            <a:r>
              <a:rPr lang="es-MX" dirty="0"/>
              <a:t> actives.</a:t>
            </a:r>
          </a:p>
          <a:p>
            <a:pPr algn="just"/>
            <a:r>
              <a:rPr lang="es-MX" dirty="0" err="1"/>
              <a:t>The</a:t>
            </a:r>
            <a:r>
              <a:rPr lang="es-MX" dirty="0"/>
              <a:t> </a:t>
            </a:r>
            <a:r>
              <a:rPr lang="es-MX" dirty="0" err="1"/>
              <a:t>financial</a:t>
            </a:r>
            <a:r>
              <a:rPr lang="es-MX" dirty="0"/>
              <a:t> </a:t>
            </a:r>
            <a:r>
              <a:rPr lang="es-MX" dirty="0" err="1"/>
              <a:t>markets</a:t>
            </a:r>
            <a:r>
              <a:rPr lang="es-MX" dirty="0"/>
              <a:t> are </a:t>
            </a:r>
            <a:r>
              <a:rPr lang="es-MX" dirty="0" err="1"/>
              <a:t>the</a:t>
            </a:r>
            <a:r>
              <a:rPr lang="es-MX" dirty="0"/>
              <a:t> places </a:t>
            </a:r>
            <a:r>
              <a:rPr lang="es-MX" dirty="0" err="1"/>
              <a:t>where</a:t>
            </a:r>
            <a:r>
              <a:rPr lang="es-MX" dirty="0"/>
              <a:t> </a:t>
            </a:r>
            <a:r>
              <a:rPr lang="es-MX" dirty="0" err="1"/>
              <a:t>sellers</a:t>
            </a:r>
            <a:r>
              <a:rPr lang="es-MX" dirty="0"/>
              <a:t> and </a:t>
            </a:r>
            <a:r>
              <a:rPr lang="es-MX" dirty="0" err="1"/>
              <a:t>buyers</a:t>
            </a:r>
            <a:r>
              <a:rPr lang="es-MX" dirty="0"/>
              <a:t> of </a:t>
            </a:r>
            <a:r>
              <a:rPr lang="es-MX" dirty="0" err="1"/>
              <a:t>financial</a:t>
            </a:r>
            <a:r>
              <a:rPr lang="es-MX" dirty="0"/>
              <a:t> </a:t>
            </a:r>
            <a:r>
              <a:rPr lang="es-MX" dirty="0" err="1"/>
              <a:t>products</a:t>
            </a:r>
            <a:r>
              <a:rPr lang="es-MX" dirty="0"/>
              <a:t> are </a:t>
            </a:r>
            <a:r>
              <a:rPr lang="es-MX" dirty="0" err="1"/>
              <a:t>interchanged</a:t>
            </a:r>
            <a:r>
              <a:rPr lang="es-MX" dirty="0"/>
              <a:t> in </a:t>
            </a:r>
            <a:r>
              <a:rPr lang="es-MX" dirty="0" err="1"/>
              <a:t>physical</a:t>
            </a:r>
            <a:r>
              <a:rPr lang="es-MX" dirty="0"/>
              <a:t> </a:t>
            </a:r>
            <a:r>
              <a:rPr lang="es-MX" dirty="0" err="1"/>
              <a:t>or</a:t>
            </a:r>
            <a:r>
              <a:rPr lang="es-MX" dirty="0"/>
              <a:t> </a:t>
            </a:r>
            <a:r>
              <a:rPr lang="es-MX" dirty="0" err="1"/>
              <a:t>on</a:t>
            </a:r>
            <a:r>
              <a:rPr lang="es-MX" dirty="0"/>
              <a:t> line </a:t>
            </a:r>
            <a:r>
              <a:rPr lang="es-MX" dirty="0" err="1"/>
              <a:t>markets</a:t>
            </a:r>
            <a:r>
              <a:rPr lang="es-MX" dirty="0"/>
              <a:t>.</a:t>
            </a:r>
          </a:p>
          <a:p>
            <a:pPr algn="just"/>
            <a:r>
              <a:rPr lang="es-MX" dirty="0" err="1"/>
              <a:t>The</a:t>
            </a:r>
            <a:r>
              <a:rPr lang="es-MX" dirty="0"/>
              <a:t> </a:t>
            </a:r>
            <a:r>
              <a:rPr lang="es-MX" dirty="0" err="1"/>
              <a:t>future</a:t>
            </a:r>
            <a:r>
              <a:rPr lang="es-MX" dirty="0"/>
              <a:t> </a:t>
            </a:r>
            <a:r>
              <a:rPr lang="es-MX" dirty="0" err="1"/>
              <a:t>market</a:t>
            </a:r>
            <a:r>
              <a:rPr lang="es-MX" dirty="0"/>
              <a:t> </a:t>
            </a:r>
            <a:r>
              <a:rPr lang="es-MX" dirty="0" err="1"/>
              <a:t>seeks</a:t>
            </a:r>
            <a:r>
              <a:rPr lang="es-MX" dirty="0"/>
              <a:t> </a:t>
            </a:r>
            <a:r>
              <a:rPr lang="es-MX" dirty="0" err="1"/>
              <a:t>the</a:t>
            </a:r>
            <a:r>
              <a:rPr lang="es-MX" dirty="0"/>
              <a:t> </a:t>
            </a:r>
            <a:r>
              <a:rPr lang="es-MX" dirty="0" err="1"/>
              <a:t>hegde</a:t>
            </a:r>
            <a:r>
              <a:rPr lang="es-MX" dirty="0"/>
              <a:t> </a:t>
            </a:r>
            <a:r>
              <a:rPr lang="es-MX" dirty="0" err="1"/>
              <a:t>with</a:t>
            </a:r>
            <a:r>
              <a:rPr lang="es-MX" dirty="0"/>
              <a:t> </a:t>
            </a:r>
            <a:r>
              <a:rPr lang="es-MX" dirty="0" err="1"/>
              <a:t>contracts</a:t>
            </a:r>
            <a:r>
              <a:rPr lang="es-MX" dirty="0"/>
              <a:t> to </a:t>
            </a:r>
            <a:r>
              <a:rPr lang="es-MX" dirty="0" err="1"/>
              <a:t>protect</a:t>
            </a:r>
            <a:r>
              <a:rPr lang="es-MX" dirty="0"/>
              <a:t> </a:t>
            </a:r>
            <a:r>
              <a:rPr lang="es-MX" dirty="0" err="1"/>
              <a:t>the</a:t>
            </a:r>
            <a:r>
              <a:rPr lang="es-MX" dirty="0"/>
              <a:t> </a:t>
            </a:r>
            <a:r>
              <a:rPr lang="es-MX" dirty="0" err="1"/>
              <a:t>prices</a:t>
            </a:r>
            <a:r>
              <a:rPr lang="es-MX" dirty="0"/>
              <a:t> of godos in </a:t>
            </a:r>
            <a:r>
              <a:rPr lang="es-MX" dirty="0" err="1"/>
              <a:t>the</a:t>
            </a:r>
            <a:r>
              <a:rPr lang="es-MX" dirty="0"/>
              <a:t> </a:t>
            </a:r>
            <a:r>
              <a:rPr lang="es-MX" dirty="0" err="1"/>
              <a:t>future</a:t>
            </a:r>
            <a:r>
              <a:rPr lang="es-MX" dirty="0"/>
              <a:t>. </a:t>
            </a: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3</a:t>
            </a:fld>
            <a:endParaRPr lang="es-MX"/>
          </a:p>
        </p:txBody>
      </p:sp>
    </p:spTree>
    <p:extLst>
      <p:ext uri="{BB962C8B-B14F-4D97-AF65-F5344CB8AC3E}">
        <p14:creationId xmlns:p14="http://schemas.microsoft.com/office/powerpoint/2010/main" val="941674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1115616" y="1052736"/>
            <a:ext cx="7886219" cy="4846388"/>
          </a:xfrm>
          <a:prstGeom prst="rect">
            <a:avLst/>
          </a:prstGeom>
        </p:spPr>
      </p:pic>
      <p:sp>
        <p:nvSpPr>
          <p:cNvPr id="2" name="Marcador de número de diapositiva 1"/>
          <p:cNvSpPr>
            <a:spLocks noGrp="1"/>
          </p:cNvSpPr>
          <p:nvPr>
            <p:ph type="sldNum" sz="quarter" idx="12"/>
          </p:nvPr>
        </p:nvSpPr>
        <p:spPr/>
        <p:txBody>
          <a:bodyPr/>
          <a:lstStyle/>
          <a:p>
            <a:fld id="{A988ECB2-F6F8-4B80-9DA7-B33CC0068DDE}" type="slidenum">
              <a:rPr lang="es-MX" smtClean="0"/>
              <a:t>30</a:t>
            </a:fld>
            <a:endParaRPr lang="es-MX"/>
          </a:p>
        </p:txBody>
      </p:sp>
    </p:spTree>
    <p:extLst>
      <p:ext uri="{BB962C8B-B14F-4D97-AF65-F5344CB8AC3E}">
        <p14:creationId xmlns:p14="http://schemas.microsoft.com/office/powerpoint/2010/main" val="17042658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Conclusions</a:t>
            </a:r>
            <a:r>
              <a:rPr lang="es-ES" dirty="0"/>
              <a:t> </a:t>
            </a:r>
            <a:endParaRPr lang="es-MX" dirty="0"/>
          </a:p>
        </p:txBody>
      </p:sp>
      <p:sp>
        <p:nvSpPr>
          <p:cNvPr id="3" name="2 Marcador de contenido"/>
          <p:cNvSpPr>
            <a:spLocks noGrp="1"/>
          </p:cNvSpPr>
          <p:nvPr>
            <p:ph idx="1"/>
          </p:nvPr>
        </p:nvSpPr>
        <p:spPr/>
        <p:txBody>
          <a:bodyPr/>
          <a:lstStyle/>
          <a:p>
            <a:r>
              <a:rPr lang="es-MX" dirty="0" err="1"/>
              <a:t>The</a:t>
            </a:r>
            <a:r>
              <a:rPr lang="es-MX" dirty="0"/>
              <a:t> </a:t>
            </a:r>
            <a:r>
              <a:rPr lang="es-MX" dirty="0" err="1"/>
              <a:t>inversors</a:t>
            </a:r>
            <a:r>
              <a:rPr lang="es-MX" dirty="0"/>
              <a:t> and </a:t>
            </a:r>
            <a:r>
              <a:rPr lang="es-MX" dirty="0" err="1"/>
              <a:t>the</a:t>
            </a:r>
            <a:r>
              <a:rPr lang="es-MX" dirty="0"/>
              <a:t> </a:t>
            </a:r>
            <a:r>
              <a:rPr lang="es-MX" dirty="0" err="1"/>
              <a:t>big</a:t>
            </a:r>
            <a:r>
              <a:rPr lang="es-MX" dirty="0"/>
              <a:t> </a:t>
            </a:r>
            <a:r>
              <a:rPr lang="es-MX" dirty="0" err="1"/>
              <a:t>companies</a:t>
            </a:r>
            <a:r>
              <a:rPr lang="es-MX" dirty="0"/>
              <a:t> </a:t>
            </a:r>
            <a:r>
              <a:rPr lang="es-MX" dirty="0" err="1"/>
              <a:t>want</a:t>
            </a:r>
            <a:r>
              <a:rPr lang="es-MX" dirty="0"/>
              <a:t> to </a:t>
            </a:r>
            <a:r>
              <a:rPr lang="es-MX" dirty="0" err="1"/>
              <a:t>protect</a:t>
            </a:r>
            <a:r>
              <a:rPr lang="es-MX" dirty="0"/>
              <a:t> </a:t>
            </a:r>
            <a:r>
              <a:rPr lang="es-MX" dirty="0" err="1"/>
              <a:t>the</a:t>
            </a:r>
            <a:r>
              <a:rPr lang="es-MX" dirty="0"/>
              <a:t> </a:t>
            </a:r>
            <a:r>
              <a:rPr lang="es-MX" dirty="0" err="1"/>
              <a:t>future</a:t>
            </a:r>
            <a:r>
              <a:rPr lang="es-MX" dirty="0"/>
              <a:t> </a:t>
            </a:r>
            <a:r>
              <a:rPr lang="es-MX" dirty="0" err="1"/>
              <a:t>movements</a:t>
            </a:r>
            <a:r>
              <a:rPr lang="es-MX" dirty="0"/>
              <a:t> in </a:t>
            </a:r>
            <a:r>
              <a:rPr lang="es-MX" dirty="0" err="1"/>
              <a:t>the</a:t>
            </a:r>
            <a:r>
              <a:rPr lang="es-MX" dirty="0"/>
              <a:t> cash </a:t>
            </a:r>
            <a:r>
              <a:rPr lang="es-MX" dirty="0" err="1"/>
              <a:t>flow</a:t>
            </a:r>
            <a:r>
              <a:rPr lang="es-MX" dirty="0"/>
              <a:t>.</a:t>
            </a:r>
          </a:p>
          <a:p>
            <a:r>
              <a:rPr lang="es-MX" dirty="0" err="1"/>
              <a:t>The</a:t>
            </a:r>
            <a:r>
              <a:rPr lang="es-MX" dirty="0"/>
              <a:t> </a:t>
            </a:r>
            <a:r>
              <a:rPr lang="es-MX" dirty="0" err="1"/>
              <a:t>future</a:t>
            </a:r>
            <a:r>
              <a:rPr lang="es-MX" dirty="0"/>
              <a:t> </a:t>
            </a:r>
            <a:r>
              <a:rPr lang="es-MX" dirty="0" err="1"/>
              <a:t>market</a:t>
            </a:r>
            <a:r>
              <a:rPr lang="es-MX" dirty="0"/>
              <a:t> are </a:t>
            </a:r>
            <a:r>
              <a:rPr lang="es-MX" dirty="0" err="1"/>
              <a:t>conformed</a:t>
            </a:r>
            <a:r>
              <a:rPr lang="es-MX" dirty="0"/>
              <a:t> </a:t>
            </a:r>
            <a:r>
              <a:rPr lang="es-MX" dirty="0" err="1"/>
              <a:t>by</a:t>
            </a:r>
            <a:r>
              <a:rPr lang="es-MX" dirty="0"/>
              <a:t> </a:t>
            </a:r>
            <a:r>
              <a:rPr lang="es-MX" dirty="0" err="1"/>
              <a:t>commodities</a:t>
            </a:r>
            <a:r>
              <a:rPr lang="es-MX" dirty="0"/>
              <a:t>.</a:t>
            </a: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31</a:t>
            </a:fld>
            <a:endParaRPr lang="es-MX"/>
          </a:p>
        </p:txBody>
      </p:sp>
    </p:spTree>
    <p:extLst>
      <p:ext uri="{BB962C8B-B14F-4D97-AF65-F5344CB8AC3E}">
        <p14:creationId xmlns:p14="http://schemas.microsoft.com/office/powerpoint/2010/main" val="1845885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Reference </a:t>
            </a:r>
            <a:endParaRPr lang="es-MX" dirty="0"/>
          </a:p>
        </p:txBody>
      </p:sp>
      <p:sp>
        <p:nvSpPr>
          <p:cNvPr id="3" name="2 Marcador de contenido"/>
          <p:cNvSpPr>
            <a:spLocks noGrp="1"/>
          </p:cNvSpPr>
          <p:nvPr>
            <p:ph idx="1"/>
          </p:nvPr>
        </p:nvSpPr>
        <p:spPr/>
        <p:txBody>
          <a:bodyPr/>
          <a:lstStyle/>
          <a:p>
            <a:r>
              <a:rPr lang="es-ES" dirty="0" err="1"/>
              <a:t>Gitman</a:t>
            </a:r>
            <a:r>
              <a:rPr lang="es-ES" dirty="0"/>
              <a:t>, L. (2012). Principios de Administración Financiera. 12ª ed. México: Pearson.</a:t>
            </a:r>
          </a:p>
          <a:p>
            <a:r>
              <a:rPr lang="es-ES" dirty="0"/>
              <a:t>Madura, J. (2008). Mercados e Instituciones Financieras. 8ª edición. México: </a:t>
            </a:r>
            <a:r>
              <a:rPr lang="es-ES" dirty="0" err="1"/>
              <a:t>Cengage</a:t>
            </a:r>
            <a:r>
              <a:rPr lang="es-ES" dirty="0"/>
              <a:t> </a:t>
            </a:r>
            <a:r>
              <a:rPr lang="es-ES" dirty="0" err="1"/>
              <a:t>Learning</a:t>
            </a:r>
            <a:r>
              <a:rPr lang="es-ES" dirty="0"/>
              <a:t>.</a:t>
            </a:r>
          </a:p>
          <a:p>
            <a:r>
              <a:rPr lang="es-ES" dirty="0"/>
              <a:t>MISHKIN F. S. (2008). Moneda, banca y mercados financieros. México: Pearson. </a:t>
            </a: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32</a:t>
            </a:fld>
            <a:endParaRPr lang="es-MX"/>
          </a:p>
        </p:txBody>
      </p:sp>
    </p:spTree>
    <p:extLst>
      <p:ext uri="{BB962C8B-B14F-4D97-AF65-F5344CB8AC3E}">
        <p14:creationId xmlns:p14="http://schemas.microsoft.com/office/powerpoint/2010/main" val="419662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988237"/>
            <a:ext cx="7435924" cy="2232248"/>
          </a:xfrm>
        </p:spPr>
        <p:txBody>
          <a:bodyPr>
            <a:noAutofit/>
          </a:bodyPr>
          <a:lstStyle/>
          <a:p>
            <a:pPr algn="just"/>
            <a:r>
              <a:rPr lang="en-US" sz="2000" dirty="0">
                <a:cs typeface="Arial" pitchFamily="34" charset="0"/>
              </a:rPr>
              <a:t>Futures contracts can subscribe on agricultural products (wheat, coffee, soybeans), minerals (gold, silver, copper, oil), financial assets (stock price indices, fixed income instruments, interest rates) and coins, requiring necessarily a standardization of the quantity and quality of product traded.</a:t>
            </a:r>
            <a:endParaRPr lang="es-MX" sz="2000" dirty="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8777" y="5314950"/>
            <a:ext cx="2962275"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contenido"/>
          <p:cNvSpPr txBox="1">
            <a:spLocks/>
          </p:cNvSpPr>
          <p:nvPr/>
        </p:nvSpPr>
        <p:spPr>
          <a:xfrm>
            <a:off x="611560" y="3218660"/>
            <a:ext cx="7704667" cy="1964664"/>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lgn="just"/>
            <a:r>
              <a:rPr lang="en-US" sz="2000" dirty="0"/>
              <a:t>Are contracts between two parties in which the obligation to buy or sell an asset (the underlying) at an agreed price (strike or exercise price) at a future date (maturity) is agreed. They traded on organized markets.</a:t>
            </a:r>
            <a:endParaRPr lang="es-MX" sz="2000" dirty="0"/>
          </a:p>
        </p:txBody>
      </p:sp>
      <p:sp>
        <p:nvSpPr>
          <p:cNvPr id="6" name="3 Título"/>
          <p:cNvSpPr>
            <a:spLocks noGrp="1"/>
          </p:cNvSpPr>
          <p:nvPr>
            <p:ph type="title"/>
          </p:nvPr>
        </p:nvSpPr>
        <p:spPr>
          <a:xfrm>
            <a:off x="-54753" y="77508"/>
            <a:ext cx="7704667" cy="811559"/>
          </a:xfrm>
        </p:spPr>
        <p:txBody>
          <a:bodyPr/>
          <a:lstStyle/>
          <a:p>
            <a:r>
              <a:rPr lang="en-US" dirty="0"/>
              <a:t>Definition</a:t>
            </a:r>
            <a:r>
              <a:rPr lang="es-MX" dirty="0"/>
              <a:t> </a:t>
            </a:r>
          </a:p>
        </p:txBody>
      </p:sp>
      <p:sp>
        <p:nvSpPr>
          <p:cNvPr id="2" name="Marcador de número de diapositiva 1"/>
          <p:cNvSpPr>
            <a:spLocks noGrp="1"/>
          </p:cNvSpPr>
          <p:nvPr>
            <p:ph type="sldNum" sz="quarter" idx="12"/>
          </p:nvPr>
        </p:nvSpPr>
        <p:spPr/>
        <p:txBody>
          <a:bodyPr/>
          <a:lstStyle/>
          <a:p>
            <a:fld id="{A988ECB2-F6F8-4B80-9DA7-B33CC0068DDE}" type="slidenum">
              <a:rPr lang="es-MX" smtClean="0"/>
              <a:t>4</a:t>
            </a:fld>
            <a:endParaRPr lang="es-MX"/>
          </a:p>
        </p:txBody>
      </p:sp>
    </p:spTree>
    <p:extLst>
      <p:ext uri="{BB962C8B-B14F-4D97-AF65-F5344CB8AC3E}">
        <p14:creationId xmlns:p14="http://schemas.microsoft.com/office/powerpoint/2010/main" val="1202882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1"/>
            <a:ext cx="7704667" cy="811559"/>
          </a:xfrm>
        </p:spPr>
        <p:txBody>
          <a:bodyPr>
            <a:normAutofit/>
          </a:bodyPr>
          <a:lstStyle/>
          <a:p>
            <a:r>
              <a:rPr lang="en-US" sz="2400" b="1" dirty="0">
                <a:latin typeface="Arial" pitchFamily="34" charset="0"/>
                <a:cs typeface="Arial" pitchFamily="34" charset="0"/>
              </a:rPr>
              <a:t>Historical background of futures markets</a:t>
            </a:r>
            <a:endParaRPr lang="es-MX" sz="2400" b="1" dirty="0">
              <a:latin typeface="Arial" pitchFamily="34" charset="0"/>
              <a:cs typeface="Arial" pitchFamily="34" charset="0"/>
            </a:endParaRPr>
          </a:p>
        </p:txBody>
      </p:sp>
      <p:sp>
        <p:nvSpPr>
          <p:cNvPr id="3" name="2 Marcador de contenido"/>
          <p:cNvSpPr>
            <a:spLocks noGrp="1"/>
          </p:cNvSpPr>
          <p:nvPr>
            <p:ph idx="1"/>
          </p:nvPr>
        </p:nvSpPr>
        <p:spPr>
          <a:xfrm>
            <a:off x="719666" y="1412776"/>
            <a:ext cx="8229600" cy="5001419"/>
          </a:xfrm>
        </p:spPr>
        <p:txBody>
          <a:bodyPr>
            <a:normAutofit/>
          </a:bodyPr>
          <a:lstStyle/>
          <a:p>
            <a:pPr algn="just"/>
            <a:r>
              <a:rPr lang="en-US" sz="2000" dirty="0">
                <a:cs typeface="Arial" pitchFamily="34" charset="0"/>
              </a:rPr>
              <a:t>The first recorded use of these markets was in Japan in the year 1697.</a:t>
            </a:r>
          </a:p>
          <a:p>
            <a:pPr algn="just"/>
            <a:r>
              <a:rPr lang="en-US" sz="2000" dirty="0">
                <a:cs typeface="Arial" pitchFamily="34" charset="0"/>
              </a:rPr>
              <a:t>At that time the rent was paid in rice and feudal lords they were forced to keep two houses of posting in the field and one in the city. As often had to deal with an emergency, they began issuing tickets (certificates of deposit). Traders began to buy those tickets to anticipate needs (coverage).</a:t>
            </a:r>
          </a:p>
          <a:p>
            <a:pPr algn="just"/>
            <a:r>
              <a:rPr lang="en-US" sz="2000" dirty="0"/>
              <a:t>In that same century already existed in the US domestic markets for goods, but was in the year 1848 the foundation of the Chicago Board of Trade, today the futures market more important of the world.</a:t>
            </a:r>
          </a:p>
          <a:p>
            <a:pPr algn="just"/>
            <a:r>
              <a:rPr lang="en-US" sz="2000" dirty="0">
                <a:cs typeface="Arial" pitchFamily="34" charset="0"/>
              </a:rPr>
              <a:t>Futures markets have been developed to help the participants of the grain market chain to improve their marketing practices and shopping.</a:t>
            </a:r>
          </a:p>
          <a:p>
            <a:pPr algn="just"/>
            <a:endParaRPr lang="es-MX" sz="2000" dirty="0">
              <a:cs typeface="Arial" pitchFamily="34" charset="0"/>
            </a:endParaRPr>
          </a:p>
        </p:txBody>
      </p:sp>
      <p:sp>
        <p:nvSpPr>
          <p:cNvPr id="4" name="Marcador de número de diapositiva 3"/>
          <p:cNvSpPr>
            <a:spLocks noGrp="1"/>
          </p:cNvSpPr>
          <p:nvPr>
            <p:ph type="sldNum" sz="quarter" idx="12"/>
          </p:nvPr>
        </p:nvSpPr>
        <p:spPr/>
        <p:txBody>
          <a:bodyPr/>
          <a:lstStyle/>
          <a:p>
            <a:fld id="{A988ECB2-F6F8-4B80-9DA7-B33CC0068DDE}" type="slidenum">
              <a:rPr lang="es-MX" smtClean="0"/>
              <a:t>5</a:t>
            </a:fld>
            <a:endParaRPr lang="es-MX"/>
          </a:p>
        </p:txBody>
      </p:sp>
    </p:spTree>
    <p:extLst>
      <p:ext uri="{BB962C8B-B14F-4D97-AF65-F5344CB8AC3E}">
        <p14:creationId xmlns:p14="http://schemas.microsoft.com/office/powerpoint/2010/main" val="145399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1"/>
            <a:ext cx="7704667" cy="811559"/>
          </a:xfrm>
        </p:spPr>
        <p:txBody>
          <a:bodyPr>
            <a:normAutofit/>
          </a:bodyPr>
          <a:lstStyle/>
          <a:p>
            <a:r>
              <a:rPr lang="en-US" sz="2400" b="1" dirty="0">
                <a:latin typeface="Arial" pitchFamily="34" charset="0"/>
                <a:cs typeface="Arial" pitchFamily="34" charset="0"/>
              </a:rPr>
              <a:t>What are they for?</a:t>
            </a:r>
          </a:p>
        </p:txBody>
      </p:sp>
      <p:sp>
        <p:nvSpPr>
          <p:cNvPr id="3" name="2 Marcador de contenido"/>
          <p:cNvSpPr>
            <a:spLocks noGrp="1"/>
          </p:cNvSpPr>
          <p:nvPr>
            <p:ph idx="1"/>
          </p:nvPr>
        </p:nvSpPr>
        <p:spPr>
          <a:xfrm>
            <a:off x="986573" y="1126089"/>
            <a:ext cx="7545867" cy="3312368"/>
          </a:xfrm>
        </p:spPr>
        <p:txBody>
          <a:bodyPr>
            <a:noAutofit/>
          </a:bodyPr>
          <a:lstStyle/>
          <a:p>
            <a:pPr algn="just"/>
            <a:r>
              <a:rPr lang="en-US" sz="2000" dirty="0">
                <a:cs typeface="Arial" pitchFamily="34" charset="0"/>
              </a:rPr>
              <a:t>The basic objective of a futures market is to provide an efficient mechanism for price protection for individuals or companies exposed to adverse fluctuations of prices in their most relevant asset.</a:t>
            </a:r>
          </a:p>
          <a:p>
            <a:pPr algn="just"/>
            <a:r>
              <a:rPr lang="en-US" sz="2000" dirty="0">
                <a:cs typeface="Arial" pitchFamily="34" charset="0"/>
              </a:rPr>
              <a:t>In addition, the prices reflect future price levels expected for the coming months for the different assets, which gives an information for decision-making of economic agents and is an important contribution to economic forecasting and financial planning in both the public and private sectors.</a:t>
            </a:r>
          </a:p>
          <a:p>
            <a:pPr algn="just"/>
            <a:r>
              <a:rPr lang="en-US" sz="2000" dirty="0">
                <a:cs typeface="Arial" pitchFamily="34" charset="0"/>
              </a:rPr>
              <a:t>The future are attractive investment instruments, because they can present a considerable return on values invested.</a:t>
            </a:r>
            <a:endParaRPr lang="es-MX" sz="2000" dirty="0">
              <a:cs typeface="Arial" pitchFamily="34"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5693" y="4601975"/>
            <a:ext cx="4320480" cy="2240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A988ECB2-F6F8-4B80-9DA7-B33CC0068DDE}" type="slidenum">
              <a:rPr lang="es-MX" smtClean="0"/>
              <a:t>6</a:t>
            </a:fld>
            <a:endParaRPr lang="es-MX"/>
          </a:p>
        </p:txBody>
      </p:sp>
    </p:spTree>
    <p:extLst>
      <p:ext uri="{BB962C8B-B14F-4D97-AF65-F5344CB8AC3E}">
        <p14:creationId xmlns:p14="http://schemas.microsoft.com/office/powerpoint/2010/main" val="1498929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47936" y="1772816"/>
            <a:ext cx="7368480" cy="3384376"/>
          </a:xfrm>
        </p:spPr>
        <p:txBody>
          <a:bodyPr>
            <a:normAutofit/>
          </a:bodyPr>
          <a:lstStyle/>
          <a:p>
            <a:pPr algn="just"/>
            <a:r>
              <a:rPr lang="en-US" sz="2000" dirty="0">
                <a:cs typeface="Arial" pitchFamily="34" charset="0"/>
              </a:rPr>
              <a:t>In the futures price incorporates the expectations of the market about the probable evolution of the underlying asset price.</a:t>
            </a:r>
          </a:p>
          <a:p>
            <a:pPr algn="just"/>
            <a:r>
              <a:rPr lang="en-US" sz="2000" dirty="0">
                <a:cs typeface="Arial" pitchFamily="34" charset="0"/>
              </a:rPr>
              <a:t>The majority of contracts are settled (before the clearing house) by taking a position that the counter before it reaches the delivery date. That is, for example, the buyer of a futures contract that you can sell it at any time before the date of delivery. In this way, offset by its position in the underlying asset, the availability of contracts for purchase and sale.</a:t>
            </a:r>
            <a:endParaRPr lang="es-MX" sz="2000" dirty="0">
              <a:cs typeface="Arial" pitchFamily="34" charset="0"/>
            </a:endParaRPr>
          </a:p>
        </p:txBody>
      </p:sp>
      <p:sp>
        <p:nvSpPr>
          <p:cNvPr id="2" name="Marcador de número de diapositiva 1"/>
          <p:cNvSpPr>
            <a:spLocks noGrp="1"/>
          </p:cNvSpPr>
          <p:nvPr>
            <p:ph type="sldNum" sz="quarter" idx="12"/>
          </p:nvPr>
        </p:nvSpPr>
        <p:spPr/>
        <p:txBody>
          <a:bodyPr/>
          <a:lstStyle/>
          <a:p>
            <a:fld id="{A988ECB2-F6F8-4B80-9DA7-B33CC0068DDE}" type="slidenum">
              <a:rPr lang="es-MX" smtClean="0"/>
              <a:t>7</a:t>
            </a:fld>
            <a:endParaRPr lang="es-MX"/>
          </a:p>
        </p:txBody>
      </p:sp>
    </p:spTree>
    <p:extLst>
      <p:ext uri="{BB962C8B-B14F-4D97-AF65-F5344CB8AC3E}">
        <p14:creationId xmlns:p14="http://schemas.microsoft.com/office/powerpoint/2010/main" val="2379364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2708920"/>
            <a:ext cx="7848872" cy="2049091"/>
          </a:xfrm>
        </p:spPr>
        <p:txBody>
          <a:bodyPr>
            <a:normAutofit/>
          </a:bodyPr>
          <a:lstStyle/>
          <a:p>
            <a:pPr algn="just"/>
            <a:r>
              <a:rPr lang="en-US" sz="2000" dirty="0">
                <a:cs typeface="Arial" pitchFamily="34" charset="0"/>
              </a:rPr>
              <a:t>Futures markets are very specific characteristics that require daily monitoring of the evolution of prices and trading volume. Even when the market appears shaky this control should be done hour by hour, as price fluctuations can have a significant impact on investor positions.</a:t>
            </a:r>
            <a:endParaRPr lang="es-MX" sz="2000" dirty="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1204"/>
            <a:ext cx="3208712" cy="1813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594" y="5013176"/>
            <a:ext cx="4132406" cy="184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A988ECB2-F6F8-4B80-9DA7-B33CC0068DDE}" type="slidenum">
              <a:rPr lang="es-MX" smtClean="0"/>
              <a:t>8</a:t>
            </a:fld>
            <a:endParaRPr lang="es-MX"/>
          </a:p>
        </p:txBody>
      </p:sp>
    </p:spTree>
    <p:extLst>
      <p:ext uri="{BB962C8B-B14F-4D97-AF65-F5344CB8AC3E}">
        <p14:creationId xmlns:p14="http://schemas.microsoft.com/office/powerpoint/2010/main" val="1705441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980728"/>
            <a:ext cx="7560840" cy="3273227"/>
          </a:xfrm>
        </p:spPr>
        <p:txBody>
          <a:bodyPr>
            <a:normAutofit/>
          </a:bodyPr>
          <a:lstStyle/>
          <a:p>
            <a:pPr algn="just"/>
            <a:r>
              <a:rPr lang="en-US" sz="2000" dirty="0">
                <a:cs typeface="Arial" pitchFamily="34" charset="0"/>
              </a:rPr>
              <a:t>The operations of the future are made through brokers, intermediaries who are duly registered and serve as a link between the clients and the bag.</a:t>
            </a:r>
          </a:p>
          <a:p>
            <a:pPr algn="just"/>
            <a:r>
              <a:rPr lang="en-US" sz="2000" dirty="0">
                <a:cs typeface="Arial" pitchFamily="34" charset="0"/>
              </a:rPr>
              <a:t>Unlike an operation in the spot market, which is required to deliver the total amount of the transaction or have the total amount of assets negotiated in future transactions should only deliver a corresponding initial margin at a fraction of the total amount of operation which has a significant multiplier effect on profits or losses from futures trading.</a:t>
            </a:r>
            <a:endParaRPr lang="es-MX" sz="2000" dirty="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7754" y="4581129"/>
            <a:ext cx="3115498" cy="2295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A988ECB2-F6F8-4B80-9DA7-B33CC0068DDE}" type="slidenum">
              <a:rPr lang="es-MX" smtClean="0"/>
              <a:t>9</a:t>
            </a:fld>
            <a:endParaRPr lang="es-MX"/>
          </a:p>
        </p:txBody>
      </p:sp>
    </p:spTree>
    <p:extLst>
      <p:ext uri="{BB962C8B-B14F-4D97-AF65-F5344CB8AC3E}">
        <p14:creationId xmlns:p14="http://schemas.microsoft.com/office/powerpoint/2010/main" val="8370838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385</TotalTime>
  <Words>1996</Words>
  <Application>Microsoft Office PowerPoint</Application>
  <PresentationFormat>Presentación en pantalla (4:3)</PresentationFormat>
  <Paragraphs>163</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Arial</vt:lpstr>
      <vt:lpstr>Calibri</vt:lpstr>
      <vt:lpstr>Cambria Math</vt:lpstr>
      <vt:lpstr>Corbel</vt:lpstr>
      <vt:lpstr>Parallax</vt:lpstr>
      <vt:lpstr>Presentación de PowerPoint</vt:lpstr>
      <vt:lpstr>Presentación </vt:lpstr>
      <vt:lpstr>Introduction </vt:lpstr>
      <vt:lpstr>Definition </vt:lpstr>
      <vt:lpstr>Historical background of futures markets</vt:lpstr>
      <vt:lpstr>What are they for?</vt:lpstr>
      <vt:lpstr>Presentación de PowerPoint</vt:lpstr>
      <vt:lpstr>Presentación de PowerPoint</vt:lpstr>
      <vt:lpstr>Presentación de PowerPoint</vt:lpstr>
      <vt:lpstr>Presentación de PowerPoint</vt:lpstr>
      <vt:lpstr>How does it work? </vt:lpstr>
      <vt:lpstr>How does it work? </vt:lpstr>
      <vt:lpstr>Presentación de PowerPoint</vt:lpstr>
      <vt:lpstr>Future contracts</vt:lpstr>
      <vt:lpstr>Future contracts</vt:lpstr>
      <vt:lpstr>Future contracts</vt:lpstr>
      <vt:lpstr>Future contracts</vt:lpstr>
      <vt:lpstr>FUTURES CONTRACTS CAN BE CANCELED IN TWO WAYS</vt:lpstr>
      <vt:lpstr>Coverage  </vt:lpstr>
      <vt:lpstr>Presentación de PowerPoint</vt:lpstr>
      <vt:lpstr>Base</vt:lpstr>
      <vt:lpstr>TYPES OF OPERATORS</vt:lpstr>
      <vt:lpstr>TYPES OF OPERATORS</vt:lpstr>
      <vt:lpstr>Future</vt:lpstr>
      <vt:lpstr>Future value</vt:lpstr>
      <vt:lpstr>Example 1</vt:lpstr>
      <vt:lpstr>Example 1</vt:lpstr>
      <vt:lpstr>Example 2</vt:lpstr>
      <vt:lpstr>Example 2</vt:lpstr>
      <vt:lpstr>Presentación de PowerPoint</vt:lpstr>
      <vt:lpstr>Conclusions </vt:lpstr>
      <vt:lpstr>Reference </vt:lpstr>
    </vt:vector>
  </TitlesOfParts>
  <Company>Pre Installed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dc:title>
  <dc:creator>End User</dc:creator>
  <cp:keywords>Finanzas Internacionales</cp:keywords>
  <cp:lastModifiedBy>Dra. en A. Elizabeth Adriana Santamaría Mendoza</cp:lastModifiedBy>
  <cp:revision>30</cp:revision>
  <dcterms:created xsi:type="dcterms:W3CDTF">2015-11-07T20:18:46Z</dcterms:created>
  <dcterms:modified xsi:type="dcterms:W3CDTF">2018-09-29T03:43:42Z</dcterms:modified>
</cp:coreProperties>
</file>