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jpe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3" r:id="rId2"/>
    <p:sldId id="282" r:id="rId3"/>
    <p:sldId id="285" r:id="rId4"/>
    <p:sldId id="257" r:id="rId5"/>
    <p:sldId id="300" r:id="rId6"/>
    <p:sldId id="258" r:id="rId7"/>
    <p:sldId id="299" r:id="rId8"/>
    <p:sldId id="301" r:id="rId9"/>
    <p:sldId id="287" r:id="rId10"/>
    <p:sldId id="261" r:id="rId11"/>
    <p:sldId id="302" r:id="rId12"/>
    <p:sldId id="288" r:id="rId13"/>
    <p:sldId id="259" r:id="rId14"/>
    <p:sldId id="305" r:id="rId15"/>
    <p:sldId id="303" r:id="rId16"/>
    <p:sldId id="289" r:id="rId17"/>
    <p:sldId id="262" r:id="rId18"/>
    <p:sldId id="306" r:id="rId19"/>
    <p:sldId id="304" r:id="rId20"/>
    <p:sldId id="290" r:id="rId21"/>
    <p:sldId id="263" r:id="rId22"/>
    <p:sldId id="291" r:id="rId23"/>
    <p:sldId id="264" r:id="rId24"/>
    <p:sldId id="292" r:id="rId25"/>
    <p:sldId id="283" r:id="rId26"/>
    <p:sldId id="293" r:id="rId27"/>
    <p:sldId id="265" r:id="rId28"/>
    <p:sldId id="307" r:id="rId29"/>
    <p:sldId id="294" r:id="rId30"/>
    <p:sldId id="284" r:id="rId31"/>
    <p:sldId id="295" r:id="rId32"/>
    <p:sldId id="308" r:id="rId33"/>
    <p:sldId id="266" r:id="rId34"/>
    <p:sldId id="296" r:id="rId35"/>
    <p:sldId id="267" r:id="rId36"/>
    <p:sldId id="297" r:id="rId37"/>
    <p:sldId id="309" r:id="rId38"/>
    <p:sldId id="298" r:id="rId39"/>
    <p:sldId id="260" r:id="rId40"/>
    <p:sldId id="268" r:id="rId41"/>
    <p:sldId id="311" r:id="rId42"/>
    <p:sldId id="312" r:id="rId43"/>
    <p:sldId id="310" r:id="rId4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230B"/>
    <a:srgbClr val="1C1306"/>
    <a:srgbClr val="3A27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0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24/09/2018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//upload.wikimedia.org/wikipedia/commons/2/23/Claude_Monet_05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//upload.wikimedia.org/wikipedia/commons/b/b4/Vincent_Willem_van_Gogh_128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//commons.wikimedia.org/wiki/File:Steinway_Vienna_00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hyperlink" Target="//commons.wikimedia.org/wiki/File:Zither1_David_Dupplaw.jpg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"/><Relationship Id="rId2" Type="http://schemas.openxmlformats.org/officeDocument/2006/relationships/image" Target="../media/image43.jpe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457132"/>
          </a:xfrm>
        </p:spPr>
        <p:txBody>
          <a:bodyPr/>
          <a:lstStyle/>
          <a:p>
            <a:r>
              <a:rPr lang="es-ES" dirty="0" smtClean="0"/>
              <a:t>Universidad Autónoma del Estado de México</a:t>
            </a:r>
            <a:br>
              <a:rPr lang="es-ES" dirty="0" smtClean="0"/>
            </a:br>
            <a:r>
              <a:rPr lang="es-ES" dirty="0" smtClean="0"/>
              <a:t>Facultad de química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420888"/>
            <a:ext cx="7125112" cy="40514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3200" dirty="0" smtClean="0"/>
              <a:t>Licenciatura en química </a:t>
            </a:r>
          </a:p>
          <a:p>
            <a:r>
              <a:rPr lang="es-ES" sz="3200" dirty="0" smtClean="0"/>
              <a:t>UA Desarrollo de habilidades del pensamiento</a:t>
            </a:r>
          </a:p>
          <a:p>
            <a:endParaRPr lang="es-ES" sz="3200" dirty="0" smtClean="0"/>
          </a:p>
          <a:p>
            <a:pPr marL="0" indent="0" algn="r">
              <a:buNone/>
            </a:pPr>
            <a:r>
              <a:rPr lang="es-ES" sz="2400" dirty="0" smtClean="0"/>
              <a:t>Dra. en Ed. Guadalupe Mirella Maya López </a:t>
            </a:r>
          </a:p>
          <a:p>
            <a:pPr marL="0" indent="0" algn="r">
              <a:buNone/>
            </a:pPr>
            <a:r>
              <a:rPr lang="es-ES" sz="2400" dirty="0" smtClean="0"/>
              <a:t>2018-A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55225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04664"/>
            <a:ext cx="7488832" cy="5904656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Es </a:t>
            </a:r>
            <a:r>
              <a:rPr lang="es-MX" sz="3600" dirty="0"/>
              <a:t>la capacidad para </a:t>
            </a:r>
            <a:r>
              <a:rPr lang="es-MX" sz="3600" b="1" dirty="0"/>
              <a:t>adaptarnos</a:t>
            </a:r>
            <a:r>
              <a:rPr lang="es-MX" sz="3600" dirty="0"/>
              <a:t> rápidamente utilizando los recursos disponibles, ya sean del ambiente externo o recursos internos al </a:t>
            </a:r>
            <a:r>
              <a:rPr lang="es-MX" sz="3600" dirty="0" smtClean="0"/>
              <a:t>individuo</a:t>
            </a:r>
            <a:endParaRPr lang="es-MX" sz="3600" dirty="0"/>
          </a:p>
          <a:p>
            <a:r>
              <a:rPr lang="es-MX" sz="3600" dirty="0"/>
              <a:t>La inteligencia es la capacidad que tenemos para adecuarnos situaciones </a:t>
            </a:r>
            <a:r>
              <a:rPr lang="es-MX" sz="3600" dirty="0" smtClean="0"/>
              <a:t>nuevas; se modifica </a:t>
            </a:r>
            <a:r>
              <a:rPr lang="es-MX" sz="3600" dirty="0"/>
              <a:t>por la interacción con </a:t>
            </a:r>
            <a:r>
              <a:rPr lang="es-MX" sz="3600" dirty="0" smtClean="0"/>
              <a:t>el medio </a:t>
            </a:r>
            <a:r>
              <a:rPr lang="es-MX" sz="3600" dirty="0"/>
              <a:t>donde </a:t>
            </a:r>
            <a:r>
              <a:rPr lang="es-MX" sz="3600" dirty="0" smtClean="0"/>
              <a:t>actuamos.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52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88640"/>
            <a:ext cx="7776864" cy="6408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4000" b="1" dirty="0"/>
              <a:t>Ejercicio: </a:t>
            </a:r>
            <a:endParaRPr lang="es-ES" sz="4000" b="1" dirty="0" smtClean="0"/>
          </a:p>
          <a:p>
            <a:r>
              <a:rPr lang="es-ES" sz="4000" b="1" dirty="0" smtClean="0"/>
              <a:t>ASÍ </a:t>
            </a:r>
            <a:r>
              <a:rPr lang="es-ES" sz="4000" b="1" dirty="0"/>
              <a:t>HABLÓ RICARDITO</a:t>
            </a:r>
            <a:r>
              <a:rPr lang="es-ES" sz="4000" dirty="0"/>
              <a:t> </a:t>
            </a:r>
            <a:br>
              <a:rPr lang="es-ES" sz="4000" dirty="0"/>
            </a:br>
            <a:r>
              <a:rPr lang="es-ES" sz="2400" dirty="0" smtClean="0"/>
              <a:t>   </a:t>
            </a:r>
            <a:r>
              <a:rPr lang="es-ES" sz="4000" dirty="0"/>
              <a:t/>
            </a:r>
            <a:br>
              <a:rPr lang="es-ES" sz="4000" dirty="0"/>
            </a:br>
            <a:r>
              <a:rPr lang="es-ES" sz="3600" dirty="0"/>
              <a:t>Le pregunté a Ricardito: </a:t>
            </a:r>
            <a:endParaRPr lang="es-ES" sz="3600" dirty="0" smtClean="0"/>
          </a:p>
          <a:p>
            <a:pPr marL="0" indent="0">
              <a:buNone/>
            </a:pPr>
            <a:r>
              <a:rPr lang="es-ES" sz="3600" dirty="0" smtClean="0"/>
              <a:t>- </a:t>
            </a:r>
            <a:r>
              <a:rPr lang="es-ES" sz="3600" dirty="0"/>
              <a:t>¿Habrá alguna palabra española, de menos de ocho letras, que tenga tres enes? </a:t>
            </a:r>
            <a:br>
              <a:rPr lang="es-ES" sz="3600" dirty="0"/>
            </a:br>
            <a:r>
              <a:rPr lang="es-ES" sz="3600" dirty="0" smtClean="0"/>
              <a:t>Pensó </a:t>
            </a:r>
            <a:r>
              <a:rPr lang="es-ES" sz="3600" dirty="0"/>
              <a:t>un rato y me contestó. Pero de su respuesta no supe si Ricardito me había respondido que sí o que no. </a:t>
            </a:r>
            <a:endParaRPr lang="es-ES" sz="3600" dirty="0" smtClean="0"/>
          </a:p>
          <a:p>
            <a:r>
              <a:rPr lang="es-ES" sz="3600" dirty="0" smtClean="0"/>
              <a:t>¿</a:t>
            </a:r>
            <a:r>
              <a:rPr lang="es-ES" sz="3600" dirty="0"/>
              <a:t>Qué me dijo?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41589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7"/>
            <a:ext cx="8311446" cy="634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72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04664"/>
            <a:ext cx="6862795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4000" b="1" dirty="0" smtClean="0"/>
              <a:t>Inteligencia</a:t>
            </a:r>
            <a:r>
              <a:rPr lang="es-MX" sz="4000" dirty="0" smtClean="0"/>
              <a:t> es: </a:t>
            </a:r>
          </a:p>
          <a:p>
            <a:pPr marL="0" indent="0">
              <a:buNone/>
            </a:pPr>
            <a:endParaRPr lang="es-MX" sz="4000" dirty="0" smtClean="0"/>
          </a:p>
          <a:p>
            <a:r>
              <a:rPr lang="es-MX" sz="4000" dirty="0" smtClean="0"/>
              <a:t>Es </a:t>
            </a:r>
            <a:r>
              <a:rPr lang="es-MX" sz="4000" dirty="0"/>
              <a:t>el arte del pensamiento, desarrollado en todas sus capacidades y el desarrollo de </a:t>
            </a:r>
            <a:r>
              <a:rPr lang="es-MX" sz="4000" dirty="0" smtClean="0"/>
              <a:t>éstas </a:t>
            </a:r>
            <a:r>
              <a:rPr lang="es-MX" sz="4000" dirty="0"/>
              <a:t>con </a:t>
            </a:r>
            <a:r>
              <a:rPr lang="es-MX" sz="4000" dirty="0" smtClean="0"/>
              <a:t>respecto </a:t>
            </a:r>
            <a:r>
              <a:rPr lang="es-MX" sz="4000" dirty="0"/>
              <a:t>al desempeño gradual de aptitudes y </a:t>
            </a:r>
            <a:r>
              <a:rPr lang="es-MX" sz="4000" dirty="0" smtClean="0"/>
              <a:t>habilidades.</a:t>
            </a:r>
          </a:p>
        </p:txBody>
      </p:sp>
    </p:spTree>
    <p:extLst>
      <p:ext uri="{BB962C8B-B14F-4D97-AF65-F5344CB8AC3E}">
        <p14:creationId xmlns:p14="http://schemas.microsoft.com/office/powerpoint/2010/main" val="421855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332656"/>
            <a:ext cx="7272808" cy="6048672"/>
          </a:xfrm>
        </p:spPr>
        <p:txBody>
          <a:bodyPr>
            <a:normAutofit/>
          </a:bodyPr>
          <a:lstStyle/>
          <a:p>
            <a:r>
              <a:rPr lang="es-MX" sz="4000" dirty="0" smtClean="0"/>
              <a:t>Es </a:t>
            </a:r>
            <a:r>
              <a:rPr lang="es-MX" sz="4000" dirty="0"/>
              <a:t>un conjunto de habilidades y aptitudes que se comienzan a desarrollar desde que el ser humano inicia su proceso de aprendizaje y le permiten al individuo responder ante las diferentes situaciones que se le presentan en la vida. </a:t>
            </a:r>
          </a:p>
        </p:txBody>
      </p:sp>
    </p:spTree>
    <p:extLst>
      <p:ext uri="{BB962C8B-B14F-4D97-AF65-F5344CB8AC3E}">
        <p14:creationId xmlns:p14="http://schemas.microsoft.com/office/powerpoint/2010/main" val="352596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332656"/>
            <a:ext cx="7920880" cy="6120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sz="4000" b="1" dirty="0"/>
              <a:t>Ejercicio: </a:t>
            </a:r>
            <a:endParaRPr lang="es-ES" sz="4000" b="1" dirty="0" smtClean="0"/>
          </a:p>
          <a:p>
            <a:endParaRPr lang="es-ES" sz="4000" b="1" dirty="0"/>
          </a:p>
          <a:p>
            <a:r>
              <a:rPr lang="es-ES" sz="4000" b="1" dirty="0" smtClean="0"/>
              <a:t>LA </a:t>
            </a:r>
            <a:r>
              <a:rPr lang="es-ES" sz="4000" b="1" dirty="0"/>
              <a:t>HORMIGA VIAJERA</a:t>
            </a:r>
            <a:r>
              <a:rPr lang="es-ES" sz="4000" dirty="0"/>
              <a:t> </a:t>
            </a:r>
            <a:br>
              <a:rPr lang="es-ES" sz="4000" dirty="0"/>
            </a:br>
            <a:r>
              <a:rPr lang="es-ES" sz="4000" dirty="0"/>
              <a:t/>
            </a:r>
            <a:br>
              <a:rPr lang="es-ES" sz="4000" dirty="0"/>
            </a:br>
            <a:r>
              <a:rPr lang="es-ES" sz="4000" dirty="0"/>
              <a:t>Mi hormiga preferida tarda justo 23 segundos en dar una vuelta completa por el borde del escritorio. </a:t>
            </a:r>
            <a:endParaRPr lang="es-ES" sz="4000" dirty="0" smtClean="0"/>
          </a:p>
          <a:p>
            <a:endParaRPr lang="es-ES" sz="4000" dirty="0"/>
          </a:p>
          <a:p>
            <a:r>
              <a:rPr lang="es-ES" sz="4000" dirty="0" smtClean="0"/>
              <a:t>¿Cuánto </a:t>
            </a:r>
            <a:r>
              <a:rPr lang="es-ES" sz="4000" dirty="0"/>
              <a:t>tardará en dar 60 vueltas seguidas? 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69752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7330978" cy="523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6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1776" y="476672"/>
            <a:ext cx="7931224" cy="2576364"/>
          </a:xfrm>
        </p:spPr>
        <p:txBody>
          <a:bodyPr>
            <a:normAutofit/>
          </a:bodyPr>
          <a:lstStyle/>
          <a:p>
            <a:r>
              <a:rPr lang="es-MX" sz="3600" dirty="0"/>
              <a:t>La inteligencia y la belleza son las dos cualidades más admiradas y a la vez con menos mérito personal, puesto que ya nacemos con ellas. </a:t>
            </a:r>
          </a:p>
        </p:txBody>
      </p:sp>
      <p:pic>
        <p:nvPicPr>
          <p:cNvPr id="1026" name="Picture 2" descr="C:\Users\Usuario-6\Pictures\1209038824_kittens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388" y="3284984"/>
            <a:ext cx="4577099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uario-6\Pictures\ATT00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56312"/>
            <a:ext cx="3515807" cy="390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01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332656"/>
            <a:ext cx="7125112" cy="6264695"/>
          </a:xfrm>
        </p:spPr>
        <p:txBody>
          <a:bodyPr>
            <a:noAutofit/>
          </a:bodyPr>
          <a:lstStyle/>
          <a:p>
            <a:r>
              <a:rPr lang="es-MX" sz="3600" dirty="0" smtClean="0"/>
              <a:t>Inteligencia es un proceso de la mente humana que nace con él, se perfecciona con experiencias y muere con él. Vamos  desarrollando la inteligencia conforme pasa el tiempo y nos da la capacidad de enfrentar y resolver problemas así como también de adaptarnos al medio ambiente.</a:t>
            </a:r>
          </a:p>
        </p:txBody>
      </p:sp>
    </p:spTree>
    <p:extLst>
      <p:ext uri="{BB962C8B-B14F-4D97-AF65-F5344CB8AC3E}">
        <p14:creationId xmlns:p14="http://schemas.microsoft.com/office/powerpoint/2010/main" val="115820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404664"/>
            <a:ext cx="8208912" cy="6192688"/>
          </a:xfrm>
        </p:spPr>
        <p:txBody>
          <a:bodyPr>
            <a:noAutofit/>
          </a:bodyPr>
          <a:lstStyle/>
          <a:p>
            <a:pPr lvl="0"/>
            <a:r>
              <a:rPr lang="es-ES" sz="3600" b="1" dirty="0" smtClean="0"/>
              <a:t>Ejercicio: </a:t>
            </a:r>
          </a:p>
          <a:p>
            <a:pPr marL="0" lvl="0" indent="0">
              <a:buNone/>
            </a:pPr>
            <a:endParaRPr lang="es-ES" sz="3600" b="1" dirty="0" smtClean="0"/>
          </a:p>
          <a:p>
            <a:pPr marL="0" lvl="0" indent="0">
              <a:buNone/>
            </a:pPr>
            <a:r>
              <a:rPr lang="es-ES" sz="3600" b="1" dirty="0" smtClean="0"/>
              <a:t>A </a:t>
            </a:r>
            <a:r>
              <a:rPr lang="es-ES" sz="3600" b="1" dirty="0"/>
              <a:t>UNO Y OTRO LADO DE LA FRONTERA</a:t>
            </a:r>
            <a:r>
              <a:rPr lang="es-ES" sz="3600" dirty="0"/>
              <a:t> </a:t>
            </a:r>
            <a:endParaRPr lang="es-MX" sz="3600" dirty="0"/>
          </a:p>
          <a:p>
            <a:pPr marL="0" indent="0">
              <a:buNone/>
            </a:pPr>
            <a:r>
              <a:rPr lang="es-ES" sz="3600" dirty="0" smtClean="0"/>
              <a:t>Después de </a:t>
            </a:r>
            <a:r>
              <a:rPr lang="es-ES" sz="3600" dirty="0"/>
              <a:t>pasar un tiempo en Nueva York, </a:t>
            </a:r>
            <a:r>
              <a:rPr lang="es-ES" sz="3600" dirty="0" smtClean="0"/>
              <a:t>un mexicano observó que </a:t>
            </a:r>
            <a:r>
              <a:rPr lang="es-ES" sz="3600" dirty="0"/>
              <a:t>allí las estaciones del año son todas igual de largas, mientras que </a:t>
            </a:r>
            <a:r>
              <a:rPr lang="es-ES" sz="3600" dirty="0" smtClean="0"/>
              <a:t>en </a:t>
            </a:r>
            <a:r>
              <a:rPr lang="es-ES" sz="3600" dirty="0"/>
              <a:t>México no, </a:t>
            </a:r>
            <a:r>
              <a:rPr lang="es-ES" sz="3600" dirty="0" smtClean="0"/>
              <a:t>allá todas son disparejas</a:t>
            </a:r>
            <a:r>
              <a:rPr lang="es-ES" sz="3600" dirty="0"/>
              <a:t>. </a:t>
            </a:r>
            <a:endParaRPr lang="es-MX" sz="3600" dirty="0"/>
          </a:p>
          <a:p>
            <a:pPr marL="0" indent="0">
              <a:buNone/>
            </a:pPr>
            <a:r>
              <a:rPr lang="es-ES" sz="3600" dirty="0"/>
              <a:t>El mexicano sabía de qué hablaba. ¿Y usted?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16741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080120"/>
          </a:xfrm>
        </p:spPr>
        <p:txBody>
          <a:bodyPr>
            <a:normAutofit/>
          </a:bodyPr>
          <a:lstStyle/>
          <a:p>
            <a:r>
              <a:rPr lang="es-ES" sz="3600" dirty="0" smtClean="0"/>
              <a:t>Desarrollo de habilidades del pensamiento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45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  <a:t>Desarrollo </a:t>
            </a:r>
            <a:r>
              <a:rPr lang="es-MX" sz="3600" dirty="0"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  <a:t>de la inteligencia </a:t>
            </a:r>
            <a:br>
              <a:rPr lang="es-MX" sz="3600" dirty="0"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</a:br>
            <a:r>
              <a:rPr lang="es-MX" sz="3600" dirty="0" smtClean="0"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  <a:t>1.1</a:t>
            </a:r>
            <a:r>
              <a:rPr lang="es-MX" sz="3600" dirty="0"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  <a:t>. Definiciones y perfiles de inteligencia</a:t>
            </a:r>
            <a:br>
              <a:rPr lang="es-MX" sz="3600" dirty="0"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</a:br>
            <a:r>
              <a:rPr lang="es-MX" sz="3600" dirty="0" smtClean="0"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 marL="0" indent="0">
              <a:buNone/>
            </a:pPr>
            <a:r>
              <a:rPr lang="es-ES" sz="3600" b="1" dirty="0" smtClean="0">
                <a:latin typeface="Calibri" panose="020F0502020204030204" pitchFamily="34" charset="0"/>
              </a:rPr>
              <a:t>Propósito</a:t>
            </a:r>
            <a:r>
              <a:rPr lang="es-ES" sz="3600" dirty="0" smtClean="0">
                <a:latin typeface="Calibri" panose="020F0502020204030204" pitchFamily="34" charset="0"/>
              </a:rPr>
              <a:t>: </a:t>
            </a:r>
          </a:p>
          <a:p>
            <a:pPr marL="0" indent="0">
              <a:buNone/>
            </a:pPr>
            <a:r>
              <a:rPr lang="es-ES" sz="3600" dirty="0" smtClean="0">
                <a:latin typeface="Calibri" panose="020F0502020204030204" pitchFamily="34" charset="0"/>
              </a:rPr>
              <a:t>Reconocer definiciones de: inteligencia, pensar, pensamiento y habilidades del pensamiento, como punto de partida para el desarrollo del curso. </a:t>
            </a:r>
            <a:endParaRPr lang="es-MX" sz="3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79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908720"/>
            <a:ext cx="775570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2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836712"/>
            <a:ext cx="6984776" cy="5472608"/>
          </a:xfrm>
        </p:spPr>
        <p:txBody>
          <a:bodyPr>
            <a:normAutofit/>
          </a:bodyPr>
          <a:lstStyle/>
          <a:p>
            <a:r>
              <a:rPr lang="es-ES" sz="4000" dirty="0" smtClean="0"/>
              <a:t>La  </a:t>
            </a:r>
            <a:r>
              <a:rPr lang="es-ES" sz="4000" dirty="0"/>
              <a:t>inteligencia puede entenderse como el </a:t>
            </a:r>
            <a:r>
              <a:rPr lang="es-ES" sz="4000" b="1" dirty="0"/>
              <a:t>potencial</a:t>
            </a:r>
            <a:r>
              <a:rPr lang="es-ES" sz="4000" dirty="0"/>
              <a:t> de cada </a:t>
            </a:r>
            <a:r>
              <a:rPr lang="es-ES" sz="4000" dirty="0" smtClean="0"/>
              <a:t>individuo, </a:t>
            </a:r>
            <a:r>
              <a:rPr lang="es-ES" sz="4000" dirty="0"/>
              <a:t>que puede advertirse e incrementarse a través de diversos procedimientos, pero que resulta imposible de </a:t>
            </a:r>
            <a:r>
              <a:rPr lang="es-ES" sz="4000" dirty="0" smtClean="0"/>
              <a:t>cuantificar.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20719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04664"/>
            <a:ext cx="8392926" cy="6120680"/>
          </a:xfrm>
        </p:spPr>
      </p:pic>
    </p:spTree>
    <p:extLst>
      <p:ext uri="{BB962C8B-B14F-4D97-AF65-F5344CB8AC3E}">
        <p14:creationId xmlns:p14="http://schemas.microsoft.com/office/powerpoint/2010/main" val="247383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04664"/>
            <a:ext cx="7632848" cy="5904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3600" dirty="0" smtClean="0"/>
              <a:t>De </a:t>
            </a:r>
            <a:r>
              <a:rPr lang="es-ES" sz="3600" dirty="0"/>
              <a:t>acuerdo con Howard Gardner, la inteligencia puede clasificarse en distintos grupos según sus características: </a:t>
            </a:r>
          </a:p>
          <a:p>
            <a:pPr marL="0" indent="0">
              <a:buNone/>
            </a:pPr>
            <a:endParaRPr lang="es-ES" sz="3600" b="1" dirty="0" smtClean="0"/>
          </a:p>
          <a:p>
            <a:r>
              <a:rPr lang="es-ES" sz="3600" b="1" dirty="0" smtClean="0"/>
              <a:t>Lógica-Matemática</a:t>
            </a:r>
            <a:r>
              <a:rPr lang="es-ES" sz="3600" dirty="0" smtClean="0"/>
              <a:t> es la que permite la resolución de problemas lógicos y matemáticos (operaciones de aritmética y razonamientos lógicamente correctos).</a:t>
            </a:r>
          </a:p>
        </p:txBody>
      </p:sp>
    </p:spTree>
    <p:extLst>
      <p:ext uri="{BB962C8B-B14F-4D97-AF65-F5344CB8AC3E}">
        <p14:creationId xmlns:p14="http://schemas.microsoft.com/office/powerpoint/2010/main" val="338560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C:\Users\Usuario-6\AppData\Local\Microsoft\Windows\Temporary Internet Files\Content.IE5\K7K8R71I\MP90043873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476672"/>
            <a:ext cx="864096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96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16624"/>
          </a:xfrm>
        </p:spPr>
        <p:txBody>
          <a:bodyPr>
            <a:noAutofit/>
          </a:bodyPr>
          <a:lstStyle/>
          <a:p>
            <a:r>
              <a:rPr lang="es-ES" sz="4000" b="1" dirty="0"/>
              <a:t>Lingüística-Verbal</a:t>
            </a:r>
            <a:r>
              <a:rPr lang="es-ES" sz="4000" dirty="0"/>
              <a:t> consiste en la fluidez en el manejo de la palabra escrita y hablada (destreza en la utilización del lenguaje, significado de los términos, sintaxis, pronunciación). Esta inteligencia brinda la capacidad de narrar o escribir poemas. 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03304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uario-6\AppData\Local\Microsoft\Windows\Temporary Internet Files\Content.IE5\K7K8R71I\MC9003454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182" y="4404288"/>
            <a:ext cx="2631162" cy="262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uario-6\AppData\Local\Microsoft\Windows\Temporary Internet Files\Content.IE5\0U0EE67C\MC90034550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696" y="0"/>
            <a:ext cx="2340662" cy="233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uario-6\AppData\Local\Microsoft\Windows\Temporary Internet Files\Content.IE5\0U0EE67C\MC9003453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580" y="2572353"/>
            <a:ext cx="2088232" cy="223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uario-6\AppData\Local\Microsoft\Windows\Temporary Internet Files\Content.IE5\HMF7O7LA\dglxasset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48681"/>
            <a:ext cx="5708697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93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404664"/>
            <a:ext cx="7344816" cy="6120680"/>
          </a:xfrm>
        </p:spPr>
        <p:txBody>
          <a:bodyPr>
            <a:noAutofit/>
          </a:bodyPr>
          <a:lstStyle/>
          <a:p>
            <a:r>
              <a:rPr lang="es-ES" sz="3600" b="1" dirty="0" smtClean="0"/>
              <a:t>Visual-Espacial</a:t>
            </a:r>
            <a:r>
              <a:rPr lang="es-ES" sz="3600" dirty="0" smtClean="0"/>
              <a:t> es la que permite crear modelos en la mente, con formas, colores y texturas. Aquellos que poseen esta inteligencia son capaces de transformar en imágenes todo aquello que crean en sus mentes. Es la que se necesita para dibujar, crear diseños, cuadros y cualquier tipo de construcción gráfica.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04821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uario-6\AppData\Local\Microsoft\Windows\Temporary Internet Files\Content.IE5\BDLJCHHO\MC900014416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60241"/>
            <a:ext cx="4752528" cy="251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uario-6\AppData\Local\Microsoft\Windows\Temporary Internet Files\Content.IE5\BDLJCHHO\MP90044223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4406630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uario-6\AppData\Local\Microsoft\Windows\Temporary Internet Files\Content.IE5\I00K6CX4\MC90023794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33056"/>
            <a:ext cx="3024336" cy="250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78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File:Claude Monet 05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56" y="332656"/>
            <a:ext cx="4315272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File:Vincent Willem van Gogh 128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057" y="332656"/>
            <a:ext cx="4562475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9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uario-6\AppData\Local\Microsoft\Windows\Temporary Internet Files\Content.IE5\0U0EE67C\MC90044137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45" y="0"/>
            <a:ext cx="21945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uario-6\AppData\Local\Microsoft\Windows\Temporary Internet Files\Content.IE5\WGQOMKU7\MC90044136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05" y="2069208"/>
            <a:ext cx="21945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uario-6\AppData\Local\Microsoft\Windows\Temporary Internet Files\Content.IE5\K7K8R71I\MC900441363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297" y="2229685"/>
            <a:ext cx="21945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uario-6\AppData\Local\Microsoft\Windows\Temporary Internet Files\Content.IE5\0U0EE67C\MC90044137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812" y="4148977"/>
            <a:ext cx="21945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uario-6\AppData\Local\Microsoft\Windows\Temporary Internet Files\Content.IE5\WGQOMKU7\MC900441367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" y="1955408"/>
            <a:ext cx="21945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uario-6\AppData\Local\Microsoft\Windows\Temporary Internet Files\Content.IE5\K7K8R71I\MC900434775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31" y="5228025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uario-6\AppData\Local\Microsoft\Windows\Temporary Internet Files\Content.IE5\0U0EE67C\MC900436880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464" y="50915"/>
            <a:ext cx="2018293" cy="201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suario-6\AppData\Local\Microsoft\Windows\Temporary Internet Files\Content.IE5\WGQOMKU7\MC900434389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327" y="53583"/>
            <a:ext cx="1206500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Usuario-6\AppData\Local\Microsoft\Windows\Temporary Internet Files\Content.IE5\0U0EE67C\MC900434405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9" y="4454412"/>
            <a:ext cx="1870075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Usuario-6\AppData\Local\Microsoft\Windows\Temporary Internet Files\Content.IE5\0U0EE67C\MC900078625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757" y="517468"/>
            <a:ext cx="1745312" cy="529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43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5" y="620688"/>
            <a:ext cx="7344816" cy="6048671"/>
          </a:xfrm>
        </p:spPr>
        <p:txBody>
          <a:bodyPr>
            <a:normAutofit/>
          </a:bodyPr>
          <a:lstStyle/>
          <a:p>
            <a:r>
              <a:rPr lang="es-ES" sz="3600" b="1" dirty="0"/>
              <a:t>Corporal-Cinética</a:t>
            </a:r>
            <a:r>
              <a:rPr lang="es-ES" sz="3600" dirty="0"/>
              <a:t> es la que permite controlar movimientos de todas las partes del cuerpo a fin de realizar bien determinadas actividades físicas. Es la que se necesita para desarrollar actividades que requieren de cierta coordinación y un ritmo adecuado, como los deportes o la </a:t>
            </a:r>
            <a:r>
              <a:rPr lang="es-ES" sz="3600" dirty="0" smtClean="0"/>
              <a:t>danza</a:t>
            </a:r>
            <a:r>
              <a:rPr lang="es-ES" sz="3600" dirty="0"/>
              <a:t>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81808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7" name="Picture 13" descr="K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-15823"/>
            <a:ext cx="48006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uario-6\AppData\Local\Microsoft\Windows\Temporary Internet Files\Content.IE5\BDLJCHHO\MP90040975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" y="-15823"/>
            <a:ext cx="45608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52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Users\Usuario-6\AppData\Local\Microsoft\Windows\Temporary Internet Files\Content.IE5\ZPNQPV0U\MP90044243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C:\Users\Usuario-6\AppData\Local\Microsoft\Windows\Temporary Internet Files\Content.IE5\I00K6CX4\MP90042548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588" y="3605163"/>
            <a:ext cx="4932040" cy="328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99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476672"/>
            <a:ext cx="8640960" cy="5760640"/>
          </a:xfrm>
        </p:spPr>
        <p:txBody>
          <a:bodyPr>
            <a:normAutofit lnSpcReduction="10000"/>
          </a:bodyPr>
          <a:lstStyle/>
          <a:p>
            <a:r>
              <a:rPr lang="es-ES" sz="3600" b="1" dirty="0" smtClean="0"/>
              <a:t>Interpersonal, </a:t>
            </a:r>
            <a:r>
              <a:rPr lang="es-ES" sz="3600" dirty="0" smtClean="0"/>
              <a:t>permite </a:t>
            </a:r>
            <a:r>
              <a:rPr lang="es-ES" sz="3600" dirty="0"/>
              <a:t>relacionarse con otros seres vivos (expresiones, control de la voz, gestos), </a:t>
            </a:r>
            <a:r>
              <a:rPr lang="es-ES" sz="3600" dirty="0" smtClean="0"/>
              <a:t>incluye </a:t>
            </a:r>
            <a:r>
              <a:rPr lang="es-ES" sz="3600" dirty="0"/>
              <a:t>la capacidad para comprender la afectividad de parte de otros seres vivos</a:t>
            </a:r>
            <a:r>
              <a:rPr lang="es-ES" sz="3600" dirty="0" smtClean="0"/>
              <a:t>. </a:t>
            </a:r>
          </a:p>
          <a:p>
            <a:r>
              <a:rPr lang="es-ES" sz="3600" b="1" dirty="0" smtClean="0"/>
              <a:t>Intrapersonal</a:t>
            </a:r>
            <a:r>
              <a:rPr lang="es-ES" sz="3600" dirty="0"/>
              <a:t>: </a:t>
            </a:r>
            <a:r>
              <a:rPr lang="es-ES" sz="3600" dirty="0" smtClean="0"/>
              <a:t>Es </a:t>
            </a:r>
            <a:r>
              <a:rPr lang="es-ES" sz="3600" dirty="0"/>
              <a:t>la que se necesita para establecer comparaciones entre diferentes actos y valorar lo que hacemos y lo que hacen los </a:t>
            </a:r>
            <a:r>
              <a:rPr lang="es-ES" sz="3600" dirty="0" smtClean="0"/>
              <a:t>demás, en otras palabras, es </a:t>
            </a:r>
            <a:r>
              <a:rPr lang="es-ES" sz="3600" dirty="0"/>
              <a:t>la conciencia.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90207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uario-6\AppData\Local\Microsoft\Windows\Temporary Internet Files\Content.IE5\IBWOTZT1\MP90043084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415"/>
            <a:ext cx="8568952" cy="581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uario-6\AppData\Local\Microsoft\Windows\Temporary Internet Files\Content.IE5\WGQOMKU7\MM900236395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0303"/>
            <a:ext cx="1208108" cy="116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uario-6\AppData\Local\Microsoft\Windows\Temporary Internet Files\Content.IE5\0U0EE67C\MC90044186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831" y="794446"/>
            <a:ext cx="1631950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285" y="4569541"/>
            <a:ext cx="3314700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75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43228" y="332656"/>
            <a:ext cx="4977244" cy="6296743"/>
          </a:xfrm>
        </p:spPr>
        <p:txBody>
          <a:bodyPr>
            <a:normAutofit/>
          </a:bodyPr>
          <a:lstStyle/>
          <a:p>
            <a:r>
              <a:rPr lang="es-ES" sz="4000" b="1" dirty="0" smtClean="0"/>
              <a:t>Musical</a:t>
            </a:r>
            <a:r>
              <a:rPr lang="es-ES" sz="4000" dirty="0" smtClean="0"/>
              <a:t> </a:t>
            </a:r>
            <a:r>
              <a:rPr lang="es-ES" sz="4000" dirty="0"/>
              <a:t>es la que permite crear sonidos, melodías y ritmos. Es la requerida para expresar emociones e ideas a través de la música</a:t>
            </a:r>
            <a:r>
              <a:rPr lang="es-ES" sz="4000" dirty="0" smtClean="0"/>
              <a:t>.</a:t>
            </a:r>
            <a:endParaRPr lang="es-MX" sz="4000" dirty="0"/>
          </a:p>
        </p:txBody>
      </p:sp>
      <p:pic>
        <p:nvPicPr>
          <p:cNvPr id="5122" name="Picture 2" descr="C:\Users\Usuario-6\AppData\Local\Microsoft\Windows\Temporary Internet Files\Content.IE5\BDLJCHHO\MP90038537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9" y="548680"/>
            <a:ext cx="4053745" cy="60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51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Steinway Vienna 00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06" y="236762"/>
            <a:ext cx="4651618" cy="614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upload.wikimedia.org/wikipedia/commons/thumb/c/c0/Zither1_David_Dupplaw.jpg/220px-Zither1_David_Dupplaw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525" y="236763"/>
            <a:ext cx="4386525" cy="614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43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8646" y="188639"/>
            <a:ext cx="8229600" cy="2592289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Naturalista</a:t>
            </a:r>
            <a:r>
              <a:rPr lang="es-ES" sz="3200" dirty="0" smtClean="0"/>
              <a:t> </a:t>
            </a:r>
            <a:r>
              <a:rPr lang="es-ES" sz="3200" dirty="0"/>
              <a:t>permite comprender el entorno natural, y desarrollar conocimientos en campos relacionados con la naturaleza, como la biología, la geología y la astronomía</a:t>
            </a:r>
            <a:r>
              <a:rPr lang="es-ES" sz="3200" dirty="0" smtClean="0"/>
              <a:t>.</a:t>
            </a:r>
            <a:endParaRPr lang="es-MX" sz="3200" dirty="0"/>
          </a:p>
        </p:txBody>
      </p:sp>
      <p:pic>
        <p:nvPicPr>
          <p:cNvPr id="6147" name="Picture 3" descr="C:\Users\Usuario-6\Pictures\ATT00019.j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8640960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61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476" y="7708"/>
            <a:ext cx="4525963" cy="6850292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487" y="4665"/>
            <a:ext cx="4654312" cy="685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90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600" dirty="0"/>
              <a:t>1.1 Definiciones y perfiles de inteligencia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484784"/>
            <a:ext cx="7125112" cy="5166102"/>
          </a:xfrm>
        </p:spPr>
        <p:txBody>
          <a:bodyPr>
            <a:noAutofit/>
          </a:bodyPr>
          <a:lstStyle/>
          <a:p>
            <a:r>
              <a:rPr lang="es-ES" sz="3600" dirty="0" smtClean="0"/>
              <a:t>Ejercicio:  de acuerdo con la información anterior, </a:t>
            </a:r>
          </a:p>
          <a:p>
            <a:pPr marL="0" indent="0">
              <a:buNone/>
            </a:pPr>
            <a:r>
              <a:rPr lang="es-ES" sz="3600" dirty="0" smtClean="0"/>
              <a:t>1. elabora tu definición de inteligencia. </a:t>
            </a:r>
          </a:p>
          <a:p>
            <a:pPr marL="0" indent="0">
              <a:buNone/>
            </a:pPr>
            <a:r>
              <a:rPr lang="es-ES" sz="3600" dirty="0" smtClean="0"/>
              <a:t>2. Coméntala con tus compañeros de equipo</a:t>
            </a:r>
          </a:p>
          <a:p>
            <a:pPr marL="0" indent="0">
              <a:buNone/>
            </a:pPr>
            <a:r>
              <a:rPr lang="es-ES" sz="3600" dirty="0" smtClean="0"/>
              <a:t>3. Comparte con todo el grupo.</a:t>
            </a:r>
          </a:p>
          <a:p>
            <a:pPr marL="0" indent="0">
              <a:buNone/>
            </a:pP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06786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675724"/>
            <a:ext cx="8027051" cy="924475"/>
          </a:xfrm>
        </p:spPr>
        <p:txBody>
          <a:bodyPr>
            <a:noAutofit/>
          </a:bodyPr>
          <a:lstStyle/>
          <a:p>
            <a:pPr lvl="0"/>
            <a:r>
              <a:rPr lang="es-ES" sz="3600" dirty="0"/>
              <a:t>1.1 Definiciones y perfiles de </a:t>
            </a:r>
            <a:r>
              <a:rPr lang="es-ES" sz="3600" dirty="0" smtClean="0"/>
              <a:t>inteligencia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6635080" cy="4997152"/>
          </a:xfrm>
        </p:spPr>
        <p:txBody>
          <a:bodyPr>
            <a:normAutofit/>
          </a:bodyPr>
          <a:lstStyle/>
          <a:p>
            <a:r>
              <a:rPr lang="es-ES" sz="3600" dirty="0" smtClean="0">
                <a:latin typeface="Calibri" panose="020F0502020204030204" pitchFamily="34" charset="0"/>
              </a:rPr>
              <a:t>Por su </a:t>
            </a:r>
            <a:r>
              <a:rPr lang="es-ES" sz="3600" dirty="0">
                <a:latin typeface="Calibri" panose="020F0502020204030204" pitchFamily="34" charset="0"/>
              </a:rPr>
              <a:t>origen latino </a:t>
            </a:r>
            <a:r>
              <a:rPr lang="es-ES" sz="3600" i="1" dirty="0" err="1">
                <a:latin typeface="Calibri" panose="020F0502020204030204" pitchFamily="34" charset="0"/>
              </a:rPr>
              <a:t>inteligere</a:t>
            </a:r>
            <a:r>
              <a:rPr lang="es-ES" sz="3600" dirty="0">
                <a:latin typeface="Calibri" panose="020F0502020204030204" pitchFamily="34" charset="0"/>
              </a:rPr>
              <a:t>, </a:t>
            </a:r>
            <a:r>
              <a:rPr lang="es-ES" sz="3600" dirty="0" smtClean="0">
                <a:latin typeface="Calibri" panose="020F0502020204030204" pitchFamily="34" charset="0"/>
              </a:rPr>
              <a:t> palabra compuesta </a:t>
            </a:r>
            <a:r>
              <a:rPr lang="es-ES" sz="3600" dirty="0">
                <a:latin typeface="Calibri" panose="020F0502020204030204" pitchFamily="34" charset="0"/>
              </a:rPr>
              <a:t>de </a:t>
            </a:r>
            <a:r>
              <a:rPr lang="es-ES" sz="3600" i="1" dirty="0" err="1">
                <a:latin typeface="Calibri" panose="020F0502020204030204" pitchFamily="34" charset="0"/>
              </a:rPr>
              <a:t>intus</a:t>
            </a:r>
            <a:r>
              <a:rPr lang="es-ES" sz="3600" dirty="0">
                <a:latin typeface="Calibri" panose="020F0502020204030204" pitchFamily="34" charset="0"/>
              </a:rPr>
              <a:t> (entre) y </a:t>
            </a:r>
            <a:r>
              <a:rPr lang="es-ES" sz="3600" i="1" dirty="0" err="1">
                <a:latin typeface="Calibri" panose="020F0502020204030204" pitchFamily="34" charset="0"/>
              </a:rPr>
              <a:t>legere</a:t>
            </a:r>
            <a:r>
              <a:rPr lang="es-ES" sz="3600" dirty="0">
                <a:latin typeface="Calibri" panose="020F0502020204030204" pitchFamily="34" charset="0"/>
              </a:rPr>
              <a:t> (escoger). Por lo que podemos deducir que ser inteligente es saber elegir la mejor opción entre las que se nos </a:t>
            </a:r>
            <a:r>
              <a:rPr lang="es-ES" sz="3600" dirty="0" smtClean="0">
                <a:latin typeface="Calibri" panose="020F0502020204030204" pitchFamily="34" charset="0"/>
              </a:rPr>
              <a:t>brindan.</a:t>
            </a:r>
          </a:p>
        </p:txBody>
      </p:sp>
    </p:spTree>
    <p:extLst>
      <p:ext uri="{BB962C8B-B14F-4D97-AF65-F5344CB8AC3E}">
        <p14:creationId xmlns:p14="http://schemas.microsoft.com/office/powerpoint/2010/main" val="374437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7125113" cy="924475"/>
          </a:xfrm>
        </p:spPr>
        <p:txBody>
          <a:bodyPr>
            <a:noAutofit/>
          </a:bodyPr>
          <a:lstStyle/>
          <a:p>
            <a:pPr lvl="0" algn="l"/>
            <a:r>
              <a:rPr lang="es-ES" sz="3600" dirty="0" smtClean="0"/>
              <a:t>A manera de cierre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276872"/>
            <a:ext cx="8229600" cy="3773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dirty="0" smtClean="0"/>
              <a:t>Inteligencia es: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11727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3" y="332656"/>
            <a:ext cx="3672408" cy="881068"/>
          </a:xfrm>
        </p:spPr>
        <p:txBody>
          <a:bodyPr/>
          <a:lstStyle/>
          <a:p>
            <a:r>
              <a:rPr lang="es-ES" dirty="0" smtClean="0"/>
              <a:t>Referencias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628800"/>
            <a:ext cx="7125112" cy="4051437"/>
          </a:xfrm>
        </p:spPr>
        <p:txBody>
          <a:bodyPr>
            <a:noAutofit/>
          </a:bodyPr>
          <a:lstStyle/>
          <a:p>
            <a:r>
              <a:rPr lang="es-ES_tradnl" sz="2800" dirty="0" err="1"/>
              <a:t>Bandler</a:t>
            </a:r>
            <a:r>
              <a:rPr lang="es-ES_tradnl" sz="2800" dirty="0"/>
              <a:t>, R. (2000) Use su cabeza para variar. Cosmovisión Ediciones, México.</a:t>
            </a:r>
            <a:endParaRPr lang="es-MX" sz="2800" dirty="0"/>
          </a:p>
          <a:p>
            <a:r>
              <a:rPr lang="es-ES_tradnl" sz="2800" dirty="0"/>
              <a:t>Buzan, T. (2004) Usted es más inteligente de lo que cree. Urano, España</a:t>
            </a:r>
            <a:endParaRPr lang="es-MX" sz="2800" dirty="0"/>
          </a:p>
          <a:p>
            <a:r>
              <a:rPr lang="es-ES_tradnl" sz="2800" dirty="0"/>
              <a:t>De Bono, E. (2008) Seis sombreros para pensar. Ediciones Paidós Ibérica, S. A. España </a:t>
            </a:r>
            <a:endParaRPr lang="es-MX" sz="2800" dirty="0"/>
          </a:p>
          <a:p>
            <a:r>
              <a:rPr lang="es-ES_tradnl" sz="2800" dirty="0"/>
              <a:t>___________ (2008) Creatividad. Ediciones Paidós Ibérica, S. A. España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5865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3" y="332656"/>
            <a:ext cx="3672408" cy="881068"/>
          </a:xfrm>
        </p:spPr>
        <p:txBody>
          <a:bodyPr/>
          <a:lstStyle/>
          <a:p>
            <a:r>
              <a:rPr lang="es-ES" dirty="0" smtClean="0"/>
              <a:t>Referencias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341136" cy="4824536"/>
          </a:xfrm>
        </p:spPr>
        <p:txBody>
          <a:bodyPr>
            <a:noAutofit/>
          </a:bodyPr>
          <a:lstStyle/>
          <a:p>
            <a:r>
              <a:rPr lang="es-ES_tradnl" sz="2400" dirty="0" smtClean="0"/>
              <a:t>Johnson</a:t>
            </a:r>
            <a:r>
              <a:rPr lang="es-ES_tradnl" sz="2400" dirty="0"/>
              <a:t>, A. (2003) El desarrollo de las habilidades de pensamiento. Editorial Troquel. Argentina </a:t>
            </a:r>
            <a:endParaRPr lang="es-MX" sz="2400" dirty="0"/>
          </a:p>
          <a:p>
            <a:r>
              <a:rPr lang="es-ES_tradnl" sz="2400" dirty="0"/>
              <a:t>Castañeda J. (2003) Habilidades Académicas 2ª. Edición. Mc Graw Hill Interamericana, México </a:t>
            </a:r>
            <a:endParaRPr lang="es-MX" sz="2400" dirty="0"/>
          </a:p>
          <a:p>
            <a:r>
              <a:rPr lang="es-ES_tradnl" sz="2400" dirty="0"/>
              <a:t>Tamayo, M. (2004) El proceso de la investigación científica: incluye evaluación y administración de proyectos de investigación. 4ª. Edición. </a:t>
            </a:r>
            <a:r>
              <a:rPr lang="es-ES_tradnl" sz="2400" dirty="0" err="1"/>
              <a:t>Limusa</a:t>
            </a:r>
            <a:r>
              <a:rPr lang="es-ES_tradnl" sz="2400" dirty="0"/>
              <a:t>, Noriega Editores, México.</a:t>
            </a:r>
            <a:endParaRPr lang="es-MX" sz="2400" dirty="0"/>
          </a:p>
          <a:p>
            <a:r>
              <a:rPr lang="es-ES_tradnl" sz="2400" dirty="0" err="1"/>
              <a:t>Urbiola</a:t>
            </a:r>
            <a:r>
              <a:rPr lang="es-ES_tradnl" sz="2400" dirty="0"/>
              <a:t>, M. y </a:t>
            </a:r>
            <a:r>
              <a:rPr lang="es-ES_tradnl" sz="2400" dirty="0" err="1"/>
              <a:t>Ytuarte</a:t>
            </a:r>
            <a:r>
              <a:rPr lang="es-ES_tradnl" sz="2400" dirty="0"/>
              <a:t>, M. (2002) Cerebro, Inteligencia y Aprendizaje. La triada del éxito. </a:t>
            </a:r>
            <a:r>
              <a:rPr lang="es-ES_tradnl" sz="2400" dirty="0" err="1"/>
              <a:t>Urbiola</a:t>
            </a:r>
            <a:r>
              <a:rPr lang="es-ES_tradnl" sz="2400" dirty="0"/>
              <a:t> Ituarte &amp; asociados, S.A. de C.V., </a:t>
            </a:r>
            <a:r>
              <a:rPr lang="es-ES_tradnl" sz="2400" dirty="0" smtClean="0"/>
              <a:t>México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22700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79512" y="5804086"/>
            <a:ext cx="2592288" cy="924475"/>
          </a:xfrm>
        </p:spPr>
        <p:txBody>
          <a:bodyPr/>
          <a:lstStyle/>
          <a:p>
            <a:r>
              <a:rPr lang="es-MX" dirty="0" smtClean="0"/>
              <a:t>2018-A</a:t>
            </a:r>
            <a:endParaRPr lang="es-MX" dirty="0"/>
          </a:p>
        </p:txBody>
      </p:sp>
      <p:pic>
        <p:nvPicPr>
          <p:cNvPr id="5" name="Imagen 4" descr="ATT00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8640"/>
            <a:ext cx="7222323" cy="5789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750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32593" y="1340768"/>
            <a:ext cx="7467799" cy="3816423"/>
          </a:xfrm>
        </p:spPr>
        <p:txBody>
          <a:bodyPr>
            <a:normAutofit/>
          </a:bodyPr>
          <a:lstStyle/>
          <a:p>
            <a:r>
              <a:rPr lang="es-MX" sz="4000" dirty="0" smtClean="0">
                <a:latin typeface="Calibri" panose="020F0502020204030204" pitchFamily="34" charset="0"/>
              </a:rPr>
              <a:t>Facultad </a:t>
            </a:r>
            <a:r>
              <a:rPr lang="es-MX" sz="4000" dirty="0">
                <a:latin typeface="Calibri" panose="020F0502020204030204" pitchFamily="34" charset="0"/>
              </a:rPr>
              <a:t>de conocer, de comprender algo. </a:t>
            </a:r>
            <a:endParaRPr lang="es-MX" sz="4000" dirty="0" smtClean="0">
              <a:latin typeface="Calibri" panose="020F0502020204030204" pitchFamily="34" charset="0"/>
            </a:endParaRPr>
          </a:p>
          <a:p>
            <a:r>
              <a:rPr lang="es-MX" sz="4000" dirty="0" smtClean="0">
                <a:latin typeface="Calibri" panose="020F0502020204030204" pitchFamily="34" charset="0"/>
              </a:rPr>
              <a:t>Conocimiento</a:t>
            </a:r>
            <a:r>
              <a:rPr lang="es-MX" sz="4000" dirty="0">
                <a:latin typeface="Calibri" panose="020F0502020204030204" pitchFamily="34" charset="0"/>
              </a:rPr>
              <a:t>, acto de entender. Sentido en que se puede tomar una expresión o dicho. </a:t>
            </a:r>
            <a:endParaRPr lang="es-MX" sz="4000" dirty="0" smtClean="0">
              <a:latin typeface="Calibri" panose="020F0502020204030204" pitchFamily="34" charset="0"/>
            </a:endParaRPr>
          </a:p>
        </p:txBody>
      </p:sp>
      <p:pic>
        <p:nvPicPr>
          <p:cNvPr id="5" name="Picture 3" descr="C:\Users\Usuario-6\AppData\Local\Microsoft\Windows\Temporary Internet Files\Content.IE5\0U0EE67C\MC9001963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52801"/>
            <a:ext cx="1728193" cy="208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67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60648"/>
            <a:ext cx="5868144" cy="6336704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Es </a:t>
            </a:r>
            <a:r>
              <a:rPr lang="es-MX" sz="3600" dirty="0"/>
              <a:t>la capacidad y habilidad para responder de la mejor manera a las exigencias que nos presenta el mundo, para reflexionar, cavilar, examinar, revisar, acumular datos, conocer significados, responder según la lógica, y tomar </a:t>
            </a:r>
            <a:r>
              <a:rPr lang="es-MX" sz="3600" dirty="0" smtClean="0"/>
              <a:t>decisiones rápidas.</a:t>
            </a:r>
          </a:p>
        </p:txBody>
      </p:sp>
      <p:pic>
        <p:nvPicPr>
          <p:cNvPr id="4" name="Picture 8" descr="C:\Users\Usuario-6\AppData\Local\Microsoft\Windows\Temporary Internet Files\Content.IE5\K7K8R71I\MC90043874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106" y="3501008"/>
            <a:ext cx="3477893" cy="332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31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24744"/>
            <a:ext cx="4536504" cy="5544616"/>
          </a:xfrm>
        </p:spPr>
        <p:txBody>
          <a:bodyPr>
            <a:normAutofit/>
          </a:bodyPr>
          <a:lstStyle/>
          <a:p>
            <a:r>
              <a:rPr lang="es-MX" sz="3200" dirty="0"/>
              <a:t>Es el conjunto de conocimientos aplicados para resolver un problema y tomar decisiones. </a:t>
            </a:r>
          </a:p>
          <a:p>
            <a:r>
              <a:rPr lang="es-MX" sz="3200" dirty="0"/>
              <a:t>Proceso dinámico </a:t>
            </a:r>
            <a:r>
              <a:rPr lang="es-MX" sz="3200" dirty="0" err="1"/>
              <a:t>autorregulatorio</a:t>
            </a:r>
            <a:r>
              <a:rPr lang="es-MX" sz="3200" dirty="0"/>
              <a:t> que responde a la intervención ambiental </a:t>
            </a:r>
            <a:r>
              <a:rPr lang="es-MX" sz="3200" dirty="0" smtClean="0"/>
              <a:t>externa.</a:t>
            </a:r>
            <a:endParaRPr lang="es-MX" sz="3200" dirty="0"/>
          </a:p>
          <a:p>
            <a:endParaRPr lang="es-MX" sz="32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20888"/>
            <a:ext cx="4176464" cy="40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0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1C1306"/>
                </a:solidFill>
              </a:rPr>
              <a:t>Ejercicio: </a:t>
            </a:r>
            <a:endParaRPr lang="es-MX" b="1" dirty="0">
              <a:solidFill>
                <a:srgbClr val="1C1306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72816"/>
            <a:ext cx="7125112" cy="4051437"/>
          </a:xfrm>
        </p:spPr>
        <p:txBody>
          <a:bodyPr>
            <a:normAutofit/>
          </a:bodyPr>
          <a:lstStyle/>
          <a:p>
            <a:r>
              <a:rPr lang="es-ES" sz="4000" dirty="0"/>
              <a:t>La madre de Pedro tuvo cuatro hijos, a los que llamó, con buen criterio, Paul, George, Ringo y ... </a:t>
            </a:r>
            <a:endParaRPr lang="es-ES" sz="4000" dirty="0" smtClean="0"/>
          </a:p>
          <a:p>
            <a:endParaRPr lang="es-ES" sz="4000" dirty="0"/>
          </a:p>
          <a:p>
            <a:r>
              <a:rPr lang="es-ES" sz="4000" dirty="0" smtClean="0"/>
              <a:t>¿</a:t>
            </a:r>
            <a:r>
              <a:rPr lang="es-ES" sz="4000" dirty="0"/>
              <a:t>Cómo llamó al cuarto? 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60738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12968" cy="6414846"/>
          </a:xfrm>
        </p:spPr>
      </p:pic>
    </p:spTree>
    <p:extLst>
      <p:ext uri="{BB962C8B-B14F-4D97-AF65-F5344CB8AC3E}">
        <p14:creationId xmlns:p14="http://schemas.microsoft.com/office/powerpoint/2010/main" val="137510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TC102455519[[fn=Invierno]]</Template>
  <TotalTime>410</TotalTime>
  <Words>1019</Words>
  <Application>Microsoft Office PowerPoint</Application>
  <PresentationFormat>Presentación en pantalla (4:3)</PresentationFormat>
  <Paragraphs>72</Paragraphs>
  <Slides>43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4" baseType="lpstr">
      <vt:lpstr>Winter</vt:lpstr>
      <vt:lpstr>Universidad Autónoma del Estado de México Facultad de química </vt:lpstr>
      <vt:lpstr>Desarrollo de habilidades del pensamiento</vt:lpstr>
      <vt:lpstr>Presentación de PowerPoint</vt:lpstr>
      <vt:lpstr>1.1 Definiciones y perfiles de inteligencia</vt:lpstr>
      <vt:lpstr>Presentación de PowerPoint</vt:lpstr>
      <vt:lpstr>Presentación de PowerPoint</vt:lpstr>
      <vt:lpstr>Presentación de PowerPoint</vt:lpstr>
      <vt:lpstr>Ejercicio: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1.1 Definiciones y perfiles de inteligencia</vt:lpstr>
      <vt:lpstr>A manera de cierre</vt:lpstr>
      <vt:lpstr>Referencias </vt:lpstr>
      <vt:lpstr>Referencias </vt:lpstr>
      <vt:lpstr>2018-A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Desarrollo de la inteligencia</dc:title>
  <dc:creator>HP User</dc:creator>
  <cp:lastModifiedBy>Usuario-6</cp:lastModifiedBy>
  <cp:revision>34</cp:revision>
  <dcterms:created xsi:type="dcterms:W3CDTF">2009-06-24T16:15:31Z</dcterms:created>
  <dcterms:modified xsi:type="dcterms:W3CDTF">2018-09-24T22:49:14Z</dcterms:modified>
</cp:coreProperties>
</file>