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88" r:id="rId3"/>
    <p:sldId id="289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90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4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D0B16BF-7BD5-4785-B144-D34329ADA94F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A4B2FF2-5FD3-4E42-B5A5-F3B9948C2DC7}" type="datetimeFigureOut">
              <a:rPr lang="es-MX" smtClean="0"/>
              <a:t>28/09/2018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03648" y="2210936"/>
            <a:ext cx="6777769" cy="51988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800" b="1" i="1" dirty="0" smtClean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INSTRUMENTOS DE INVESTIGACIÓN</a:t>
            </a:r>
            <a:endParaRPr lang="es-MX" sz="2800" b="1" i="1" dirty="0">
              <a:solidFill>
                <a:schemeClr val="tx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02340" y="429692"/>
            <a:ext cx="748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50000"/>
                  </a:schemeClr>
                </a:solidFill>
                <a:latin typeface="Arial Black" panose="020B0A04020102020204" pitchFamily="34" charset="0"/>
              </a:rPr>
              <a:t>UNIVERSIDAD AUTÓNOMA DEL ESTADO DE MÉXICO</a:t>
            </a:r>
            <a:endParaRPr lang="es-MX" sz="2000" b="1" dirty="0">
              <a:solidFill>
                <a:schemeClr val="tx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942407" y="829802"/>
            <a:ext cx="658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tx1">
                    <a:lumMod val="50000"/>
                  </a:schemeClr>
                </a:solidFill>
                <a:latin typeface="Arial Black" panose="020B0A04020102020204" pitchFamily="34" charset="0"/>
              </a:rPr>
              <a:t>CENTRO UNIVERSITARIO UAEM AMECAMECA</a:t>
            </a:r>
            <a:endParaRPr lang="es-MX" sz="2000" b="1" dirty="0">
              <a:solidFill>
                <a:schemeClr val="tx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539059" y="4484482"/>
            <a:ext cx="618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chemeClr val="tx1">
                    <a:lumMod val="50000"/>
                  </a:schemeClr>
                </a:solidFill>
                <a:latin typeface="Arial Black" panose="020B0A04020102020204" pitchFamily="34" charset="0"/>
              </a:rPr>
              <a:t>Unidad de Aprendizaje: Seminario de Titulación</a:t>
            </a:r>
            <a:endParaRPr lang="es-MX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93639" y="5384867"/>
            <a:ext cx="782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1">
                    <a:lumMod val="50000"/>
                  </a:schemeClr>
                </a:solidFill>
              </a:rPr>
              <a:t>Programa de educación</a:t>
            </a:r>
            <a:r>
              <a:rPr lang="es-MX" dirty="0" smtClean="0">
                <a:solidFill>
                  <a:schemeClr val="tx1">
                    <a:lumMod val="50000"/>
                  </a:schemeClr>
                </a:solidFill>
              </a:rPr>
              <a:t>: Licenciatura en Nutrición        </a:t>
            </a:r>
            <a:r>
              <a:rPr lang="es-MX" b="1" dirty="0" smtClean="0">
                <a:solidFill>
                  <a:schemeClr val="tx1">
                    <a:lumMod val="50000"/>
                  </a:schemeClr>
                </a:solidFill>
              </a:rPr>
              <a:t>Créditos institucionales: </a:t>
            </a:r>
            <a:r>
              <a:rPr lang="es-MX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s-MX" dirty="0" smtClean="0">
                <a:solidFill>
                  <a:schemeClr val="tx1">
                    <a:lumMod val="50000"/>
                  </a:schemeClr>
                </a:solidFill>
              </a:rPr>
              <a:t>9</a:t>
            </a:r>
            <a:endParaRPr lang="es-MX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539059" y="3278129"/>
            <a:ext cx="4660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i="1" dirty="0" smtClean="0">
                <a:solidFill>
                  <a:schemeClr val="tx1">
                    <a:lumMod val="50000"/>
                  </a:schemeClr>
                </a:solidFill>
              </a:rPr>
              <a:t>Por: </a:t>
            </a:r>
            <a:r>
              <a:rPr lang="es-MX" sz="2400" b="1" i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s-MX" sz="2400" b="1" i="1" dirty="0" smtClean="0">
                <a:solidFill>
                  <a:schemeClr val="tx1">
                    <a:lumMod val="50000"/>
                  </a:schemeClr>
                </a:solidFill>
              </a:rPr>
              <a:t>Dra.  Guadalupe Melchor Díaz</a:t>
            </a:r>
            <a:endParaRPr lang="es-MX" sz="2400" b="1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817716" y="6203373"/>
            <a:ext cx="171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smtClean="0"/>
              <a:t>Septiembre 2018</a:t>
            </a:r>
            <a:endParaRPr lang="es-MX" i="1" dirty="0"/>
          </a:p>
        </p:txBody>
      </p:sp>
      <p:sp>
        <p:nvSpPr>
          <p:cNvPr id="2" name="AutoShape 2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data:image/png;base64,iVBORw0KGgoAAAANSUhEUgAAAPQAAADOCAMAAAA+EN8HAAAAjVBMVEX///8AAAD6+vr29vbv7+/4+Pjy8vLs7Ozm5ubMzMyxsbHX19e3t7fJycne3t7k5OSamprBwcGpqamioqKDg4Pa2tq1tbVycnKFhYVmZmaNjY2VlZVSUlK9vb14eHhnZ2dbW1s7Oztvb28uLi44ODhDQ0NLS0tYWFgrKysgICA6OjoVFRUkJCQYGBgMDAwMSY8OAAAgAElEQVR4nO19B5fiTM5uyQTnbHA2xhEa8P//eVeqssGEpsPM7LfnntXZnbebBlNB4VEoFWP/o//R/+h/9D/6NkkukVbcU+jzl135/3p4f42Wsu15Xh9mwwmiKIlcXdV1XZ3+LNk6/arqeYJ0HrKgCDzfkOX1/+Wgf0227ibJqcoqz5CVn2yiosia78VBFSeOri//2QD/Lim5V1RZuHXzxZ89SMpdvyj3hf+nD/q3JGtVP+AGSV++UZneoswYWX7JEUs9L9q+dJUvn/ofp2UeZV3pyS9HtiY+TdNEG/+qHUtQ6Id86ONhP70tgeizxy/WnhcGqf13B/0npKchFIl6/+Jy/H0BYEqAc+wgNTKfXlKBMRMk+htOfQPXqRRiKZgZ7uixT19ko+bf/hdo+VVe1GU+H8jaT0P8D8T4f4deqBgLcZo+Ta5N8YWMXqa/eUB/dzfTRwuo+BNO4OF/amiD0nEfvtBKqiyx/uWUviL/XKYPO8ykjg+ZRlsArsYiwHnjvjqwpWni/vG/R/hSDt2djioBSF0DAEl6cMR/bNz8RZFs7r5BD/pKU/7lxD4jNyoL8/rbQsqnHzWaGEvx9wAAJ1WTtDJmAO7yEgLkbpp0QPM7AQSz+eBska87I6XFYtDRa45NT8SFY1Y+Uxi6Ecbpf3beS7fcObPRKl2zB3/8RaXZMdXAiZ04k9OWr3HPiKtrYPo4aeRR+YjzDK9zadgAG6fEt9NLYtKM/9jjP+agIW8Zt5nbSfkfU2122kTu6u4lEtfNpHplSBjJHm6wn+Ie4aRzyJklJj3MdxrXpgAoro9BGYAG//vBf2ts5og/eMjkdkk/tXAnEDiW3mT/muzko8xvv3oAGW40zAV7nDTusZkwZICBJu3ipGnUh45J/O8BjFu2OsP0SfzI8bSg6eIvOtRJfR7/AvucNhv1PTE6UzTtOlUlbYJ/acKt5BzfaVMTdU1R4zROM4whQUnvRel0Ey6nCz5pMRXa5R3xbRVP7/fq6ScUC/0qzRtSfIfxL1voOGPI9CCWtN62nG25nQb/yJDZKRS3GZt8b0tkvxUKcwIwdFcGqE/4zwqZVsdJW4C8Lya9n4wUajqLNnpd8cldPzgKiJD+lIz2NJcFMRQjbSjRP2SyDnd2S42Svw9W3VPjTrspb8su6U8ox0CbFJMRvuCOGuPfz8Lw4P8JY3g4aRUV2hJAy2LOiErbZPwHXCvorgpxPUqJy/k/EUhFTLstuSJgwUDPP/Jp8idoyfRpxalmcvfnJKfHamYeUNvgUE4HGrREW0IqVM5hks2A/mz1JJY05FhhWdkx1dP8R5B1vznS6FHqPZpvRHK9vtH3fB1aFzUY/XDIiBHS22fgOHtAXiR/S7qNvrvqqZBzmUYc6SPLxrSnLgkfo8GMc1KgNzkKcas/gk527lckAMa5I4Yhk0j7bY3fR7TeipWemNDK0qfH/IJ8CG6bjMtPcmeRlVEQSPg0kokrlasWlvzkLXCQl0+Etn+5YK/3aanrZP2RoUwSIRuuS6kyMWlC80xY0U2WvHzI92nhXUbPSNq29PCs59vJZRnQnkBJP8is8Jhcap8+Z6VvLD91djUnQiSPdDjQP4CwNk3zDdJT7GSxWSMo57D9ynhHlCASkYA4QButgN5+PpBvUAGjut6Wde4g45ieRDoY/4BinBxJkcos59IL9RNIsF3T8cJmNrU4QEpNc2u+piQoivL27iI03AcBISVhfujMHWzCoght6GuB9Il2XQvj/GuglnTjimmQEpzEJdU8VKrBiDQLEh8DPprHD8q6p3U9DfvYlI7juBbSj6JeK/yA7ThxQyt2yDLPuws5LZPEQQb0czKYyM3r1MKtLvEvti+2qSpePfZL2h6FSsCVjnJ0k7ii9WSUKDIlaDZl8ZI0C2MtdDcphgEH2seFkS/+QnhPWq8Mr4xpAU8PPvsiJIX2gdthbEi5V2RIHD/kf7SzX3xZxy2q3QEK0OKqodFAtwWgdOMOtHdTUlPBx12gqv/E21VVH3kZmurel121aDVDGiAqmzXxuisUmRy/fMy7b+CSwtyjxTYCcnDVxYx4Sc5xs8uMSTuvZc3HpYG28g179fpx78n0qqzPIs/z3C+trO06e1zZ2JuLi35A3s94OIYRwhtf/iGHeyAkCG6CJCI5MXF0fg1cWHlSkw8cbz+PBa71JCmO5/PhcDi+QsjWXNHBuX8MOz2TZBshzhyKu3eqqFZNsqdkvtRCI3/365neqELIsQhwhy+Z66YRn6JFFllubqY4D2h/w0h9A/UVJyTzhG88jZMKHt+y4S9/RHC5zfwpGPOKdCMa4LC7838senz3gXBCzXEOPwkyaGh/g9qJON4k4kCLbIM+xi7cCDe48fX3Dy1wUACX7tCGMOgZFB36JR/375Ho+UWN9t+M25wviy67weV7w11uIoB9crOViaNUaE2XqMvzNdO+b69XIOuTX69VoW/u6Rf9nIwgU8UvujjqV+KnQN1FfhPv4aLSZNQ21repX9V370rKxLSYvmG6KZst+h8Wtxcb+M5mc5Lc4AjVFFzWS67GIqD5asabz92TVuAOF8Kx5WTccN3aQ+PRad8w/RKMuAulL7OHcJGPIXEtvHvXfbAT1ogDBhzxAtgPSE4HqLdXLYrmI6HQYv99J3unknNoZ3yzXZ3Z+9EXMlFAh8T6nh8TB6TiMm7FTigVFOAWf6lnFs25k3HL81nNxVJj4V388yuyAvqixhEj1bo1I0+o/f4DaH08VFE1W5IROO+4cVh7pGG+bYEVsBGjVIHY7Y6tx08upLW+v72tueeZjOUl/wGY+QNvyaxbHUdKlPHv2VQEK4ofuNcZDYT7xhSd5aNaex3U2k/wFeEIpwx2I4/z1ybodir7LMs4TH3YC2DFdhNEhg9eFK7W6++ZfQf2qMoWpe8U+LVnb3xZ+gkm88lv9VCurCmQUfHxGT+ZNBqgoEHmaGeTnkjxDFnQo6SApN77XvvQSdUvGF1Bz4TW00uS6swBv2CS5DE38o4svvzDcXSx8usImu77imEYdRi8mPTntNeJSQP6pD9+MitCNHbv0tTFEHDNICcN8RUtM08OPflBb+lIRrLryPqtxHfva77XHTwvuuY9vLB0tTi+3y8eqv8OqUcIok51Dr7bGPRBQzC43r4RT9xozoN+0nfV+IUhhdgQrZZlom2/xaFuyUT8ZR2ilwy9l6S4fN4OH/YUlDgXVXzbf6O40CcmOiMQ8w740rdBQimUnKSqaoLICNdYO9QF6uTkU722BpEmZIqRpsEoTrDypkEcOi3QvhEoPfNpLFMadmR6eXEOCmdfbmt4/OoSjogxR82cQumqKbJDAEOz3xexslNWuHgwfHfOzKtuPytZzNbc5kGJcOO6cHLl5bPouwXJhXPbMk+ctgiyQkz8lEPIRRxq3wy+zoJ4+CUky+0QaX7itaUfOVmc7PZ3k974fnpAl66qOE6V5JHRTfD8sjQLazHqKfh+3sUETb9aMVxMPmeNz3oM+5sdWCWoh7KdIqvQazueRtt6cRVnHXLkMWsyx0EGx93yE4JHzzx6IyuJznVN2SVUo0GXJkXR1LugRN2QRG05++gWyq3GAzQduKSoHBQ7NUmIk0A3ZvbXgB/EbuB8Bkvk6Mxs9EbSvYdfLDbLC1QYTrSFPkRCWEOI/ERmss6jLDX6uG2HmGq5XC9Wht9FlW86uHj+6y/Uo1EM6hOUpyqLXfKjzkFy00iTIlt21c3cZLhKku6jYQTSYC7i/evfZOZ/W3cT0TTR2LqO7UHOxm/21At+AS34vmn3nLPVAk6aCBOocPDT8BAUue67iOp0ZjAJdfHKJV0Q6GzlFF52Fx+/kgW929cJB9cNzrbcmk6BnFE02c3jnd5c3znoYJz8jq0acIOsL0FiqVAtKtMi7wdqjJMvFOGFQjYZHD7QCcmrBB+Cvl/hFLeqlA5EusSFxQXCa554nA163TyIKKU6S7Zpsnu19Fvyb1wNQk/Ni4LgI7LE/lj6ELdRcLMEYm1HU6gv+JfoQBo0MItN1Kqk4lfoSiks8J2g4fL4M1qkAsepyCWEt4o0UcFgNXMKoR4UNfdR9EEkkuTaBtOR58mTOZ5Y5KCZxIzPX8TzaUzSFk4I57ooitRxsqZp6kOzP0ERQtdxziXy0QHuLdLW0GrJrrdZY4KC+70uKxt9pJZJw7rK1BMFc7NfZY83yZmnrVX6Ni9NdIjQhTjuCIVIJVQp13CuBz2+Y6dDJ4eSbb3OFSxjKI3u1aSdMftdOsGxRJveR0lXer7neU53Kf0UjmUnKkGYNQTEsXJzKfCv58reezqcmNoFchJ7IVMpQNd2wli8NJCS9Q3HxUq5XHj7VsuTFPcUl5h8cZT6+tAd/GOgNVDouDKm6aCjEXiUIHkFRBS9KKPH6AWnETRpkKYF1Wmmep6rSqQ7mm5qcbXgQRRaSRm62hsrZoiMD/axOl+ovkC1NFFekHL2DF5qbbmCphqG74RGCA6B7uWbJKtMhmCN9CiuadmOkmsg+kH91ihh2Wh6dQ7McVDunMPlKmwBXnyhFQlrlMap7+arxWJj5E4VOcjlSRi5WrcLzmLSR4dE2wSmax4Pnzixskx5UYW68ThuR8UCe/8ZqAtOj4lhLvfKlHvR7AlhS7rF1gt7mdYZiuZlDPQFOFQlgiCmHeBsW9ruwe/D3HaTZMssfVRn4wi86PjaYqEJHuGtGyeaj3zt+2UbZF3X7WEX+HmceMJioYKTqMgk6zw/bYgDO4WyOxaUpimrvS2jXoueC99I/3HVy/PyDsw5XKgZCfavg0Qrz9+z/XAUi0beU96YC/yHu7DcEy6UMHCNtEqSrK5HUdWFCspD7fLabJLKEd/oJKgupKhgiyiQrRAV+VCfC0+LDjG5msblREUSgUZGS1ZJt+Up6m+FXPAlgZZs9+QdCPO+FSlPXqCSz+NEteORWpagXjHp2SGkoIaGagK4xFItyxhyKvGZxZk+IPe95yZRlnimm+c5ws628rxUddEQ+YsE4KVvHZIV4jKoLMjK5RJTceyybTPVMPxd6eQaZ29Etjjm3m4oh9CkKWFP4PV/Vflym5hdHM489FuhkOY0aWSD5HJ7QzN0B+BJCtrK4xNS9+U1oBJPdvy3dk0I+QPZdXEkDp2C23qSpVubEp5mnifJjjtcCOUgBTV5jUIRTYEzhRSZTcp/hSvsVxt0Hreu6+8/qoB4xOCcApd6wa74DN+ETkW6f/VkeUVVgBvyhMDPyPgqUKoZXK2LFDc8EIB6iwdK8bd496D0I2OB7vyWdJHSU5K8KtBstWij0Pm7vW3p7rIgCOKs0jSuS9sWmjYgyPqJ4cS/OfeWZMnZUteYdzl3vtZxbFKojaUxrdihbJ8KUU6WmMgpOgPv2ev1QTFpe6sjglNfRz8wWhSBO+PhdcVTzjgsrmxMBx1LG3Zzz93NWAVtZtDIC50F6Dal4NFv2UutTESsi6h4gOxAYYnXb+Kz1pjieZqnaYVLbCvWYCOvd5fRwcMJDuAUpKZUeqaIj6NQF+gUqi8eTcJKaV7UXtsGV2jMpEryRKNhVYuGnUnij2MBznkWJ40ctdyMOYcaQcA5Q3DqLZZWvPc+KZY221gZtDD/MLWKg7vPCB90ohxMwiO3deFv+ABwqM5wxaAmmKCDaSciIsSFBSddmWiItvcpM5miPG2Fu71kScFEtnutJ8VJwEyR6jkOwVh/I8VdUnNm8XGCc9VTAEvCIxkiO8Y/nrsz8GBaCuHr8MAiDpe9HljVKsob/fTGr9RoIE6oFXq3bYvDiLfLalfhIkSj0SMb3Ktrzc1xM4iHZCrqYUde3tjMLVWyU9eEbxEkV74AcypnusIwkYcKwUeSqSbIYwPPxlljFTSUD0MrdBPOvkaZCPK8zhIaOT343JfplsgBgaKt4u1OKj/xKgXR2iVa5fYq2uC44CW8ElURWHPBKRFSO14L5wR/WCMYoJ0++MNHxKLZ9pgJFVGh2O3YsSZdu0VkuvPsqSAm5AsUC9S2UFN0Z8dMWR5yTpar4XCVffJ6Kf6nfaibg36Etj8ecKFf+ou4uB5Pr7qrLPG1yyvMcCMKpqbVttJKdddrEL2O8+icAfZwaBvYMjToLHeWJN3t6TxD/CkHkVuqnZN4wAOStOR/qeTrpOVZNnWBC8lj9e6FK4cjpCy6hhTbXeBG5LsxZ4lebLHVdNVM4XW2qjTHKE6vtc7bKdOsW+i81oIsMdxy618+OVMhgg2jl13znT4GFQvO8zctYEiWvsdPpqDgcHXscPsiH6+TTsWgJwZZoaEhoaYQu8yVSDKpiWVzSURqgF6xUMWgixCdL68cK9Xtci5OivnFNgvaQr3r2Uqzko3XGwAv9QS+3hXI5ccWh9HRTiOP+M4Vb5j7cbFWlcqfCd4ofCKY1RvTpHnwU5qbHaMV9ZA4aRr3zSJIEzPzhUNtdigTz21flRsEejKWYLTfjNS7+xEW93p6eAp/cupgT2rusmI7k+0M2dVcr4TrPmt1x0HmlisajW+eMUrKPufjHyctykOykUelMch9OHEVzssghlviJwdRGCFsWYZmpnPyD3jhTBaaLxY5+352Qm/GbyrRs3n1dxT9hssrW5Wo/VY7JeXKe/wUjuokAiucD8X364OY2pE2mJg20DmXsCt8Na/ym0O3oo+arCcoNcVvfSHBYwENVKpDId5nCbT90OX6Mf9JYoe5gpEsqW9fJJJIQ2UDL6JD2I2IvFzv4IorDagog+jatAUJ3Gp8Km7opXZJW823YEPT9cSclW6etU1pRdfhR6jQz9O8ulR85fgWiHmkIvcekix5FGqMmOWp1uM9qWOUua2fFQHBglPgC4DUknMFEsw8RXRBGzUgfLg81OFMXMVHVGLIzZJ2WrXp3Xy1nAd0vGjrkTUNgKl4QaFRbScph6Gv4GPIIcVvnIth7u4Smz79peJ+oJJzxiZ9AeCyS5x2zahVCpy0G2nXLy1QU+UHh47MMYpWs9S/5VstURQB9Ioi0rQW/0WHHXuklOtx3T+uhxOOny+Nl6Qg0uVsxfNlmkr4MQO5jW+7k/tGZFNA4oc7zRQuorL/4JPlqh1C3TpuMYrqoEDtbJNJ3VQVzdGEg04REl5vZwb75KpPOjqHxUtro6A1SUVzJ2K2zWpSjuus00pGCGHpdNfoMvQT7FQy3QUPtVngybbXH6G44S63qZKVjq7ip4cYP6MPvkHK3NfXq30s8kSoQEYNd95A3145ThP1+qxFDZUNVxOqlvUUPOJ4VF1wyVSoqJmJMxGc1n58npVTrbuYxx8iWIXRgz0mGJSNgW8a5+4juEaEdEB+c5nGflwpWfBRbuHKNZuyW0M65ULHTCGDGtJ62igFcFcWUkLTOd3BhtW22/OwHhvdKoTrVGh6o6WRHdvHCp6spqVXnzG2SV/fzLnQBW0yfQxaCx3ipaY/ppG/IjEi74pO8i4YDntH26Jf3ZTXKji3asfAP33Z4BeahXoNfefw8YHrAC435E+6wjqoui7WAFVR8iqf6pOaM+FJm4Y0unsLrV4IOHCqYB2xhBnqI398RR1/ZDch+hYleYI3ixTaGq7lMmP8DbGFmpEYR84IIZ+IgtSyG1VVI9L0ZliQpfUnz/0F+ZMpbGdn1ph7xWnrqJsEMAn10T4qkCjbdcG23fFns25zS0b8PHKxtndgzivIxbjB93iHSqUqKJwK9/nzWlQVYs2aG38d3sImn6t3lOt4Y4wctRrSadLLTJL2WSv83gtMh5182NoFS0wVfjZrlM2Fq41ZVuUu+EDMdoJ2uM+JLVoSMYMCda/3eSQN7sZhcBypfF6A6HMrza1IKjYVdR1/tx0k7SJnu0AyObTbgHEaP0RJ5cJ1C6l4v6T3lDt0NGwYsWVXhKP6dw3Kn3oUDEhZcO+dl/QP7kYnfClVNUbaVTHSbici8/nci9kK7OwVnbOM49xQpacyqoyYlu+3LRho1F9KrHtUawu7RBJmvuFVlpxiqBU3M2I/P3+74JI1S2dl5KNaVk57sak29DsC2bvTukLEZRTuHEepgrmyEx93njoT+Y7NQxG2GJJycxKMYZbVkHMnqZt6l2W+49o3Rd6FPB44nuHESYtFC9cqG7YrpndQ1jIhPy/ZX2WQzq0uzDiP/ON3Z60mDusZlOI3Hy5CtskzknDkakA1X6hz4zsOb8SbvxQj6wrIn/UyoxMMa13TZpFV9LqkjM6oCFbNBfwrFjzCoruIzcIybta4mscb8rRR9ZWyX2nwTQ63zokSKNn07qwYxKFeh+ylKlybDtWczMoRW0NYeW5tE65857bbCcVG1NvZUuIUt/fftzNZ0jO1gACOxQ9IcbMtN+jNbPZxDdxRQNNgZclcg2rgZJHcs/6ToNIDgZqqenEdfrWHxaZeoGH82LekIisuQwSeRmA2FjBFo8Z5SSvcqz2HH7MCbT58Pb1A9C6PbU4uh97hT2HkjqNERb5twef2b5OQz3uPYhwqxOzlb9VCNGlgJzFcWcWpYbFqEzMJF+NCTDPLJ1wiMYmIBZ/U6ckOgkZv1GAED60DLx7RJyyNmKf93P3d8bFsWp5bH0WKQuiFXCbApW3V2syPDw8YbF3CIEfpN841hJBGdTKztQ5lZqAnIFFaWuxcZUQdjVN/g72v4ktK0GT+vPUBWoaTqxcnj+Wb6ylTaZtB9cl+r9B11aFauYRkVNE9Ar9aKlBNR/S08qLRadtntF2ib2B+Xci2hYEfvLi9oh0QwU+lR3Cz2ejKcrE30WwIxVw/MbecF/jpqx1aIT42C3PkIo9kZXWDPYttCNHzgUMmjlig/jpyHKhzfqMwrM/Kjma0JNXiVM72+ZM4F/Vr3TqeMZmpvHRf7lFtoZ3dBwU07fGGVBp629L1kQe0zVNix/SbypvvPY/ZqjMsR4fopGpPimy0RGooouMP1JI3YUzr84GLltrM8Jl2jEce0uH0ysEIgKfv35Mm5nz3+a5DtvIPNc0pGU6+PE1Opx+Ic6UUED/AzM7IXrV7OC9tiCzMgvPwXGObpGrya/TDSqB57N+y4LuVRjtesLeXqep3nXlMHT64+6uUUL+su6UU1ZfFPucpmj2jDd/5ZARUg87igU9n1fDTnVzG0O/wr5+S/MJ/3K1Ft58zLqWA+IYTZ66z4Z6pJTfo7gU8FNug8RBkkrLFouanqWteKv0Bzmu74d0qwd7QaTI+czqkHx0dCGbc3bHwq7nvOojDy24rDofPKqOfhGgxD4/wAg58s0+bK7SgMTzZFdkp+xvrEHft0Kctc94PZ7fYB5sq4uy738cFPKuTac7fOE8tKoMeOMWF4cxTLisC0Db+zu2LPDok1kB6z38TqfDOo46hVeeGjia9pkVbHPmKLarhhYM5g5BFSs0SJm2Aw6zgjOvliEyLOmcs86pH8kPwnTMR1pituRdHm9I4l7LGdaNwFaIyzuABDcrMRCRl+FR0zNO0HkHJeHkvIh76/Af9o48awnjjkSLJp6k+aRzRmfNGWqg13H9Shu6nDX7GiNADg+JmotjEKZSi/oL7/kkmUZE5ZBqFA18lBojUw3UMOcUEbQ5geGbf44P1S/FXKTy+G2yrMtt/smdpvTfb5s5sHNmy/ems3V3b+k9MsVAKXsZxABgPdiQnOgXrTDVa3es08GLXX9lWHHjlCS6Ry1qLwXaTrVDhTVhLI1fdOcZVNPebVMiDKJpP2iG3qH789A/Inm+4FMEhiem8rsJT9nzVZdlsyrSYzpA/knO8gcslN/6SGOCYnxaa6lYSXr2pDuffkOu45LNRbfoqcbPZpMVC/ugE3wOVd1gaUZm7FZkasxZJDZt8jx3smPMK4FrZPIEsME0gNlNIoS40pg1XzrIvn0p2wpVhLB/mk7YoV97f5rgZz8N+MbF3RCHkG7lgFkEvAqGS0KNOk9HEJPaq3De567XSjsfPxW8jFBEtiZg/W7LkOd0hyOTqsBWd2iaywGhvfWXYarQ76tuai7e0jNluZkjU9sMMns5ASw4urvxqae+UYSmMlne/keZonuNZ4sk6feKTA89f382ZdnrbaNdvp7KuFVnm33WCINr4d+dbVTDOWvj8OCtkxlfumzMC4OZB9MfPLe+CD59EeHYGDuEBQpCJRU/9+pYN8ULB1j9NZN0oxd3xb1BJhczt5hVeTOJMbVas/+JA6GZiu+uSWUI+/NG45F+7QuifjcULM7KoOcThOmlNJ+Xoe8nve8s6C1tdn66/qqAelH6+0wZQ+SsaobdRollY7GM87UsQf+ALNX0w+drVt1+eSaibzh/VgMv0lJeuw0/TtDPq9SRgu4U8gmoV0WdbziedkOuNEHzxfp+ubY3WHNRLR6j3kn64L8N+X+/F6YVZREXWGRcxaR9aVsgBs5n/wrP+Ln1sipJ5ejimYjcIydTTfLllJvt9rzPjPRi4dsok4DBaefQdDGNe8bQ6fXnKoXoWdqspu87jjKR0LE8cMJcZ83905vyePpbHnpoDTisMmh8Wr/S0/1ZvnK5WmHMJr5owPZ2Z3l2ERvoyrLN9ZgYL1M4TXiE9ilrP2KmI0qrVrzo3Negs98qFNwElApz15dWkq3esubuZcJmJA+WcLmVis7nXrH5moScyn/Ps7kevdxwC8CJeyvDYGpNbSWtadv5NC76GPAt0+dRxycDptO2rKiZ4I0PBQ5RTzNglRl9Qgecs3JJ8kVHenJ9ecqAs5DNNuiC1klP83+MnidGeP7W6e0uekLVYFl6jPLqG1aBE5YtT1Oyzsmuk7YMx60UR8L6owjOEhq3NvbPjHHlr4VMV5DOXFYHvxR29sWT6EuGxhjZHp0lTodr3E1mM+06k+ROXwuWmsh6tbFx0pvOqou5zN8F6wDImZF3oF1Ab4nSWnd2FaT5mVqB8cnDZs5HYQxRaAykN/kUK+HqK+9QcadLfy21MpJxZetITChloalFGpXh5B/bOf2EDX9W3j/QoVVe026sAABoGSURBVNOZ8l7XdXMXQLe1571I9ftOrI8Q45mjEJaaIVe0tPALMFkGIUv7zI1Z9P3uLpz2Es9KI+kOXPv8BmfYhC8mrX/bqfFB94NDfTi3QVFEJt/s6PDFhzbXkHH5NOmPCM5ryr0XpA+qpahT6CAq1j92tQqFswqVOQ4Hf9JT3lkvkxcn+L4/aToY0eycCdsuFC+GNnhv5Xc3gXqe9KnpMm73uKkm9LjckVN9MswfT5qPyvQp4tl2ycRmFvT5BZ6H+O1J3/IkcVRS4LXk1vD9x2eB66dJSwDnpiPwxJFCtfaE13oGd8GKHxWHjvqaHwlGJ+ZaAr0AL3OfJe3lpPUX8EmYq0o1TVNVJx917dfDWwPd3Ez506TX0KUHXt/U0xh9V46TsLNxp3uZZT/FZRwp0cxViE9X12aI9VZ7NtSvJp28OOvnT6Xx0CoIVFaWlfp1E8hs902D+mLSfhdzlUPFGUrFi0llBECDzNQfV8/xNk09WYgCttd4edzurBel768mrd5NWuWwAw6JE0S8eQEd9mniXc6PmKmvvKL18LwST5O2IUxbUXOYWtxP5SXG+Gzlk6jdO+KlPA7X+U1nsbXGWcWr83b7DL/uTNaYgFnbc4YIOAvyTQ4D5O78eq2GJDvQm6dndPPKNmaPb9tC8aELlLBOmbfUTK7RCpClV8jxC7Lpszo3+DVILmQ8k2ND4A4vkkPzSQO80B8FnfFM+JF1TkniWpaeOrvD0PtkcJ59g/DF+d+n+pFkt20CEVb0TILLFeqxLfMaFv9Qi4nnr8fJUNit70Rh8BLibveiUHmGyOTXB96o5VUNda66QcIP99fVbue7Io6mli/OEFQvnK4njo3PXlCKJdd0qujyjt7OYnXFvjL+L4kLMpWCoDNJB1PEbqLeqI6PIZt7pLT8tPmZ0GKH0HDd29UdS72vHfmF1XrFnU/vqnCJy4rVOyhI7UaUcVFY0ais/lXXa7JMm465kQEOFCGlGC0WnIqheh5g8x1eMmBnXv1KU9c3rpOc2o4neIrXR5wfyHz6Zjj0VRGgwmmTFC2salLgyoMPi32j0OQF8Y4YrVSoOWTVEIFkcyMbG4dn9+KtPz3RFj8eqLLqR0hFGIZuPupn5+Ioh3flXmPgWH30p9GUFM6g+hZKMzDXWIdMwzmj+tF+GSWjvEPu5H7TAaODxCVIS9yievtco5R/p/vW6GvEO83PDW08fsgULzv7S7Y6wPnzVPJRaLD0cdJ0ttcBCXHZokJvbacGi1wlBKf9oMHgPeknHddvjy6e7hYViqTChgHs+lA9vtN69u6fCDWcf+vb5dMVaWlSnjOqVrIcftlK89luj8W3T92mkn0MPH7ldUXlBQyNC1oPY9n+PuzNrEFPPMrm+7IfMdyLRV0nmV8/iZb06Oj67RQ5Xo8tYYoRjB120RmCFPnbc8faUr+mvT5TeeYnAzFFCPnJs4z3h9NhDC9v/SRtUxLoquRnfd9wzntqajqABD0rO+q9BJaK8Dt8jnI/FNuqt4ifzoMEvH5napEGTRVPSkA2CgjIw8z5NR1vB7N81mNe617NuaaWvCEFv1TB63HV/R9FTm5UQEHVoHT+Sj3Sl56L+PgMG5x7wOLeagN0DltP8ECpnqI6K7teXIe06fa0jdrbvfEeAcIaWi0sx9P3dNC8QBMhNiRmuzUrf3c3h4TjNxBM6DGdUSGnrY53TvNkqfNn2z0RVXZuZ7K8NVXTS6IkUKcGNGqKjoxoV/gWOwaPkRAL8toRgEU/9JaNCvaDl/NVyGjL4y+v3QkvqP6HA0BewtjdJYVklz3BwS+QLtTafrbNZZm1xVZcRLLNYOetqeCGF7C8szRPPi26aLaIaegORQZ9ZrsSW5zTFLqs/QX4JlJjiTqI4igzLUZGNfn0Sr+Fp0YXzbvorVcXj+wNWRL1KPmluN9N60Y35k1133M6uMviOCaJkMmeVMxgDlyOkLSUGP/ttTPOtTNCR+e7Rc1IGRUVPI3tDX8zgoRb3xtbeJdRRH5lqauTOjRD6CZOVD9PfwaPVlqCbZyKQ3x8tFpixBbbv69S+pKoVLAnx7/QgPKkKmnYHKI4flazb5hpE9Alnah9vfa208LWK3baQLelXTkKyHP+9DlPQBAt/0YU8IkqJXFcrPDUMntvBt6TWphMSkmmIUj8BUtoYNRz8dl9LD/fonghCg2J9Gi8aAOBbUM9kv2xj7QDJf/vpwpcf4rNGZC2GmH2gk/aQ/y+VNHeIBvGOi7mLxk8KQxSHmfc7yyNJVGXEByq/PQEeT4PDi4rbqdvTLdU+BW193jGmPTEg7pSp+Utn/RIoRU2Ws9Vw83xao8+bSSxrERsQu1Mf9DGd04LKIKWTu+SmfUzVZVik2KFTnB4wd+f9a5NSekbXwbeJ0Cf34mkdghL/sP6+RvbQKULpkQHbvUDfS3do0jmzjOhyn/S3/uOHBpADnqtootV165PF56xetifniGec3r+PKevcTC/Y0YVV82o2t3s9ismWqUlT8ZMATXID+PzrZJZLs0zg1K2AIUk/WwT3hGXCJGtO5FflSCST3l6yCBpfHIxVretvtNFWkoviMuS1oZGtN0mRVnGcQePxCuv56NFVRAIS/k0QBMtAKkujzBdif8/HuyVi34XqyCVRCHmD0mCU2GM7Rkkrmsp/alUK5re4fyidNyf8mXFHUwF2LdwvTnp+EFdYM/n8kznxSCAxoH9x/5YVsfOry/cns8Qs2wPA2f39NljD9ukoNZxMr5hTYy3g9JkF9SxCT6Vxb+5+SUEBPCF2GpxjrUDQ6d8DxUeh8cn/5IJlY52brGfKU7om0NblvvgY/+BYDaEpnncX4HWUHE00aWO5oIz2YRXdWpDGRfEb5SFXvjOas3bNR4Hl+7YYZvv912+m4PFm4SKn220hehG+BwhL+CC/uWTRRDSKDOjnMPUfj670ncCx1OtiW7PWLYZNRTWHwIUW1Go+aIKx0I5OPrUSJRR/HcTccBkQIvjTDf2+VcxMtG8YCVAR+SxkLUZtCJVHQ31q+zlYXzpDkVYsgdLqda38MXF1N6+9Jj7yEBcBysvNjolDkFhsz1qTrymJnAqzteRA4DENH97QRqHQLwQxHIbhqrSR+eSh1ZXEBxPzwOxxA7buwbu4nJ0FOH4aVjkSvyGhRnGkSjayUXmVVSZILJAYkxv6bbfVmftLkF+i3JEFOV3Z/lABneSYUmdyREytFIVgJZy/isInz4H6BOOmtZuh8OZzZG6/X0ngLO4WxcZTrGYbPoiwefSCtGuuAU/JHHOaVSJzpLY2EhTv7NfEAdHeputzBrtsrmNWihFdMOC5FC+4Lmxy5uKn8xujCqt17+BhB2ISeevwB5lDIjrVi3T3EUV2fyNu4UCF42t499XAbtcgEvtgzyPFattMlTbkl5Et7qhhXj4xHgVoZUTmP5xo5EZSaXLXIGppFfMzeskNOoLxHv60nFpOiVK4QqdFeGfXMomUkxnd+fTUR81qShRxXPdC+hQjyRP1tqYoLN/cP9k0u0a10w8vH71nKQT7fYcncUBJc5xp0uyKXTG+Q8vaOZyq5fU+J66Ru2gwmXneDPi2fqpBOdGOwFReEX65dmWf5eyKi5EWCF55alLsJCPRUl5dO2j4EDEOlJbSF9i/a/FeaT1njL8u5JfyCGvBkCZllMO8Iaa+i08JU/ZLUEDvvO7zZaoVYojLk5NRrzLfYnrBd1BxOxzg9qxYJVlajmlGes0p8Yy5V+4g48nSRwwaK+XKv7fKuWIWRpXn/bKeUKjq0lRV4cm+Z0z70Gky6KhtTo1BYi9czQcj0IhKihEXKqVQEKXd2VlIPMbCi3nlxHQRyoRSrsQBccElhECnhjRPcQZKtc25dctP5A0HjRCu1Gvf9wgi05tovc93o+rT02/Sjql49RbwViHlv7kALCEQco3ZrsPgrIIfuFlvCbJEcdOG7QGNVSNdGEZc0/U09q9xefpPHfGE1SrKW3vm0z7qVhHXedLUzYhueok5SQbxeRDBBkdc6xrRAPE4LLB0vKXcf13JKv8UCM5QUWH/mUg0IHjs+keYB0Xv22EeVxByf+7YNYFddrbhOQ96exkVo066i5/1tzN3imbEebppwqZ3oMPNCmkQOTgd1cDfIvEiUTkMOCOe0TN31DcRfrxCK7UTIhXms6XKKtV1318dxfMs0Nxx2AnPpBc5xwFkl4wVYjKYugNBP4JtW0lTvCrPzRRb2kJqWNZKW45q5c6j5W2CP24BfNAORTNNYG8gimq6YXdd7vKSEmDs7z2vayu5dp+pcNRni4WoEQlPr2jkHLMb5WlftwrZlDj+ew3pSZvaTwpqpJWThdUseorsYjm5smwopTXtfJod8VREm4Y4ff12zsheV+DTX09zWXXt6qR5dkOe2XsfFrA4UIqfQ8xv9NLRZXmef6+TqzFYvHulqnfkd6jlNFFrgHkFP0HOC5iSAfuyfqtAqp+vHpJ/jX+adE928ysi4J9plx9WZxV2k3b7M1A7NqMohhGMeL5zxOvPUMr6hVFUY2WfGf62c/bzb2lpg88Oll0PHRJ5aa8cIpaXcZgDCJy71+qhLDJFPeU4TLHCSR+Sst6BC+u2E+Z/0+nNy27e4vezyNO+GVeO94grqGhOvIKQ+gbiA1iIKa41BoPMn08j/nXaA2hkcbj6epBBnEPdWIdeO9U0R2VigSD+BY2cbgbMBIdtHA9nPuCjk0FqLEuW4ZgQ3SDugv85XAHMVKPaUzAEg0s6n1vdXR0CBdmzYWh7CvgNmtX/tU502Eg/p8Nn3faQkPOTcUGFfZlJGrLbDJqbXRzneXmtmOLtmSO6tIdDEfYNqylWTgLGw7cQN121n7MnwCqdXHmU0MXB2qqRacw5QYFfMUkY+g01S2ZFP7oxqbvkYYiyRtUUzuymkctD71b45pnhw+x15BmYQ7z88fmYV5VucRN3DClkmBgvY1elLMwwL8L1iKbPoC4wE/GY2spFM0Boj21PYsJ9y0Hr28m87gZVj44vwuNfU7xhkWhj2suj5cRGlFDbVupO3ACVN4ZkRrr7kMqzvFu48zCXPlUXUKfYoZk3B3Kt/unlvRlMR0lL0BrqAdxt6LeYBROb4ONRLdE0fUzyQECxEp/V5OJ02J6B9l+pzGV+mCU7pE6LNIhz76ocBhShutvPjRmYF4Nu1eg7MmC5S30D0DDahBj7sWLPNlJV2ktCupKRe3AJ6UpgsjEf79LYL0hutkanehUc+qBR3Z1YGe2OC8R+oddDycLxXrLnGp/useFqAgOL27buSMTlcX2oReDnJRMP4zibh50MNcnKrrwWbgOUUnaiuT7vm3FUHmWR3G735+m/ZRyEFe0HZOI+yBJoV6Y4Y/XhZu0w5R5cqF5StvTce8g/ySMo2oVnF/cyJNVdny9yjOFM6Dmh4tK5+t14dtkdM8fcl3LfYPgH8yZGvTsr5H7Cyq0dZdE+oeVgiHXFLggXo8DgzjvxRFBKkGIi62OyIm/gP9dWFsqw/iEDzYwy7cOZDBQdnhqLu3wUSW1Qfa9otFN6ny/rn8fDvyCFn5WTomZUtXYzs/ajKwOdAOVRSm+F0BgZy9Pgi1zL+Vpu1PTnMT6dZUmf+r4z5ZCBxv0JaqP0EKJopNdtp+eW3O7qy4ZDFy8f3Cd5M8JNe+FruE4ka8fFzyridg0nqzyOh7at4700iV6jZPdHnYvBt+1e+gLi2cD5NAbwZ5aze5IUuN/wt6clOo0GaHcWPNe2yTBdDDzmjXTbqDk8318QfoOUpktg6dEggptdxZSv7A8zX3QDirdXPfbVM436Np23S6OfUx1XKqa0RIjFnwqoFye98m+9r7cATOJT5njn6a8zvCo8ro2hj7tkrTdd5q71CKeP518ss7xvL9urGZ0GvWytacCxZ1AIvwCZ53fdXhHa17DitIwc/leDE47U4tImWenxSvZA3ukYNUQqqapImbXTJU6exSuGUPo6rox/MswAhktsc16hth5kUPdoiFBEayakkcyCH3J15lJ4yE4mVeO0X2s1nA8Q3wvstb1qi04+iHdSbI2eR93ybIVXbZ808Lf0TjtKn8bXDYsDtMa13rlJCqTjST569jzgagVd5IEQF3PKW/IL8qlGIpoeN6K47+6KN4weBYKR8a2aLlR40bOhZL8ZvUxKzA0a/16266qxGQG6EnN1tvJ4c7INL+0wIiHDkryYEa0F/31EMk7slxTHMbeHiRfuIX9ztLPoiCwhTLSq5OmJW6q7anOSqGjJCp0Jc/EjtBTCq9m3Ie4HtXWesfr4MqOX7cEH3ldndFvrW0os6xCXPJB7ocTJkUpSb86jvPHRKW9NHQXcmbuzfE6XcRNMYeo3r5WC+gIkDj8UiXZHaobKC+yZbovDy3yRusLiZcPNk/CW2M9Rn0Wy1id0rjtK1Y5Dd00xqSYhMg9/Ef3eqQF8DLADR/BteJ1SMYaElTEYXJWRc9DUd0rz7tWFeAvJQRlAc7LcEj+EXB89PsAtSLcU0z7XEhsvf2AgpoSVmYYrF8cLP5PkMm/1cimwW2pteP5DDUvJmqOUG0OaD6RE0T7ses9OuRCc+u2MnS0dFkooMZYFl5Gjq4S6Snn849TV1F/UQoChkVfCiXpMukPTmr8BTIKfiRlkxredJs7IpYELZiufcwa+HohavmcK3GI6ehPcPGYBvV4PpMNnu8r956WWZ3HexHUcyy0WLjvEOBvFPPXR3L+ClXLmhq0eRTOiuA4QvPBO0GFG29ca/I9HLVeHAh/ZIZbKHD40CmumQhG2FwB5YJDD1UcgDbbQkCVNTP7CFU7NS9fanE0QtG/k7L7Hi0kY7vdOkZQ+nQRX4H7yKjMHmUzGKbtbilG6ZbjR8YCT/dUyogkUwYxmlgVeNNQnBe/UMeknebRFzoyI67TtqpgUvvq3RSXUe+QBtj5/9hU8wmbSUNfJQj9uqzPjhQWpEJml7z5mqz4KUuXPLSVpGaAkFme+tVvOvBkGIyYZ0SpkYNxBHF1OoXYcn4zFb/qEu3+yqJS4nNK5We25hMfcd/bjQ7dmMZcOz+80fznZHVwcuYuksrZTwq6Ype1hWFHAFVmA11vI6lkeJAno8N+KGA/oXBxvkyiW7M7wdzGWKcHe/XEUyU6unIaaoAxH6h68W4Xh3T0WrKqGo7JLL5mnf/trO3L8BjWmdNS98urMounAxGcmnOYtrvQ15wY9dxgmIv1Cjd7zNPx3sbMDDWKs1JVbABrcbKKGrJ/eUbhxbnXv0f6LKa72CA7a6nzWK4qiQL+2DcM6lGr5zV0qSW00UL10TRV2uAQnMmgdCEzbMsau7AhjHHontKesUs7xg4R9ZKd8t+hEfnyJ53XviCqzpsoQB9jo7cOODu635IzGILU8a+2WyBXFwTP4uRO/XSQxgeFajglRllXEVEW7a0tXn8nI0xV4EMRLbEDPh8JSvqTWYznuaywmJUXyojx/s2MKWHFHQrtAjbCxSVbSwtp7Ip45MVsPZxP8/DYRn/wjO0KQrpSUD5f+D5qkClSB6bid/VDW++Nc6JAviuqoS1eptp2ZsKPYsUFLsssmdK9Kub7K7QhJwpNSbLKLVQwUBMUlPmYcj+n/9Ih14xyHHZ9Kp+CnxTnxb1HDHlTt80Jx65DQjdgts1TCEnxtTU/R+DSd/O7eGiDt8QRyS3kazv/bNLiuTJ4/Go9NeNZUzHpoe6IC4uWX3NDXRjZwzDUDi7+Or8g1FC6W4g40smRwlXoKayYHhxZyr3dNZpLdYN7endIQh9MzWRP9Fs0i+2rwxfdHX9L7ihErYhwrEQVqEzflibrTXOksA4lBFx2jsmrvLnNVgLdlo5uUuIuOM/CCGfmmKs2scHnUA319ynSLLWdCQk/vMwDgN2UKOO/zSedwKdHZ/6Mpm6BFV0gb7PM5ylWHZq1TRcwthBZlMnbUVCeck3XQuaNuD9NA2rp/XC1nghke9QTaTfXRdHtpO5S02m58KeUQo+8Nzj9sJulFILo9d2jf0rrCeFrVN1TkNY9oOpZTT2CFNUr6LzG0eTFqfi2sQQjIvfT7IA69S/q9k7UrZ3oJMOPct7dTJ9095CTu2WQyDmpr/Wwd9P5+bRl+aKV1F+g66RdqC+Hz4JxSy6NKvjemLRV9h/8BWWvvrjdDSdtcAurUKvAcm6L9XbflhXiXOd2G7Tk96P3YjwcQrLCn3Wa+ybdJr297/y9DYIgejiXblWl8AJ0IdlomAuNFf2jZ2C1vBSHqD+k/r3uWyy17UbTtkF5LD4/zqbmum6z5DL8C69j/dKBVeNj4KmqFwRQPveX13vBzQpuw3n3qlV7bV5nraRB8JmjuNLK4kVtluoh+onRs20W/T8Jmy2eJ614MLs9VNHaene7qVHSC+jHv8YmFQa9Mio2vrr6Fmcq2kP/Uzs5UExiH8jUUf/w5dUqv6Hxpit0n9maTgg6IeyTR9Fe+mUHbRBQLCW+SR1ViXyiXe1hwd7eHXU3hJ0pmFhWUyjFInq9uEfgn0QKK/5UI15k0EZRFLzpLqGq93/DXc4+LcT2GqZ/fS/KSLKfdWW5q7NbxS9VFhnwmF35SySUTKMPPw9DNuU7uNT+sAuircyTY7yJsFf9/coLol5snvebmtv3y4Rw7ts7/Uz8AooU/kJF/xNtstGlWfyuAdQ7Mh33D9CURLdpHf/kgM4nJHfVtFk/7Uz5DTL3/R8E7uk4zze63/+Ylu1VSS//Adj74l6d99Rof3jFymfEL0Ve8hzsmw7Pv6bmD2oI1JLxG7T+Otl0UAT9yVDbv7rh6U9J+hNHOLUosfTXxjKRHpxsRIoXRzXdf5vy/w111ftbMX9HRaeu3t8B9n9Kj13T/wqteWXy9l9Glf/7yN9SUrL9F6b/v5fs4fJPq5X+Oyn5/23K/w/+Juv3OzVRmwAAAABJRU5ErkJggg=="/>
          <p:cNvSpPr>
            <a:spLocks noChangeAspect="1" noChangeArrowheads="1"/>
          </p:cNvSpPr>
          <p:nvPr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6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16681" y="-1881188"/>
            <a:ext cx="334327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10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116682" y="-1881188"/>
            <a:ext cx="3336131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12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230982" y="-1728788"/>
            <a:ext cx="3336131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40" name="Picture 16" descr="http://i.ytimg.com/vi/bo-IQlctihI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9" r="19565"/>
          <a:stretch/>
        </p:blipFill>
        <p:spPr bwMode="auto">
          <a:xfrm>
            <a:off x="345282" y="160339"/>
            <a:ext cx="1257058" cy="11804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22" y="3190565"/>
            <a:ext cx="2719370" cy="1098457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9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5616" y="620688"/>
            <a:ext cx="3861955" cy="658835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es-E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 taxativas</a:t>
            </a:r>
            <a:endParaRPr lang="es-MX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95736" y="1844824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Puede también utilizarse preguntas taxativas si sólo se tiene interés en algunos aspectos de un asunto.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115616" y="3501008"/>
            <a:ext cx="1483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Ejemplo:</a:t>
            </a:r>
            <a:endParaRPr lang="es-MX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046593" y="4221088"/>
            <a:ext cx="5341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investigador que solamente esté interesado en el contenido proteínico de la dieta familiar.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84" y="4221088"/>
            <a:ext cx="20574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3077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5616" y="620688"/>
            <a:ext cx="3861955" cy="658835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es-E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 taxativas</a:t>
            </a:r>
            <a:endParaRPr lang="es-MX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628800"/>
            <a:ext cx="2565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Puede preguntar: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02758" y="2564904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¿Comió usted ayer algunos de los siguientes alimentos? (encierre en un circulo el si </a:t>
            </a:r>
            <a:r>
              <a:rPr lang="es-ES" sz="24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ó</a:t>
            </a: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no respecto a cada conjunto de ítems)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37322"/>
              </p:ext>
            </p:extLst>
          </p:nvPr>
        </p:nvGraphicFramePr>
        <p:xfrm>
          <a:off x="1818475" y="4149080"/>
          <a:ext cx="6318192" cy="20196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9789"/>
                <a:gridCol w="576064"/>
                <a:gridCol w="612339"/>
              </a:tblGrid>
              <a:tr h="648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Guisantes, frijoles, lentejas</a:t>
                      </a:r>
                      <a:endParaRPr lang="es-MX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b="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s-ES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</a:t>
                      </a:r>
                      <a:endParaRPr lang="es-MX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b="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s-ES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4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Pescado o carne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</a:t>
                      </a:r>
                      <a:endParaRPr lang="es-MX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s-MX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4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Huevos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</a:t>
                      </a:r>
                      <a:endParaRPr lang="es-MX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s-MX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01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Leche o queso</a:t>
                      </a:r>
                      <a:endParaRPr lang="es-MX" sz="180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s-MX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</a:t>
                      </a:r>
                      <a:endParaRPr lang="es-MX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s-MX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977" y="271463"/>
            <a:ext cx="21717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4021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5615" y="476672"/>
            <a:ext cx="3861955" cy="658835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es-E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 taxativas</a:t>
            </a:r>
            <a:endParaRPr lang="es-MX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07705" y="1268760"/>
            <a:ext cx="5688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También pueden utilizarse preguntas taxativas para que los interpelados expresen su opinión seleccionando valores en una escala.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115615" y="2996952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i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Ejemplo:</a:t>
            </a:r>
            <a:endParaRPr lang="es-MX" sz="2000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30414" y="3449425"/>
            <a:ext cx="66645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¿Cómo expresaría usted la utilidad de las actividades del </a:t>
            </a:r>
          </a:p>
          <a:p>
            <a:pPr algn="just"/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Comité de salud </a:t>
            </a: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ldea </a:t>
            </a: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desarrollo de esta aldea?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262887"/>
              </p:ext>
            </p:extLst>
          </p:nvPr>
        </p:nvGraphicFramePr>
        <p:xfrm>
          <a:off x="2298952" y="4483639"/>
          <a:ext cx="6096000" cy="1854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68971"/>
                <a:gridCol w="927029"/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ES" sz="18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Extremadamente</a:t>
                      </a:r>
                      <a:r>
                        <a:rPr lang="es-ES" sz="1800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útil</a:t>
                      </a:r>
                      <a:endParaRPr lang="es-MX" sz="18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80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ES" sz="18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Muy útil</a:t>
                      </a:r>
                      <a:endParaRPr lang="es-MX" sz="18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80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ES" sz="18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Útil</a:t>
                      </a:r>
                      <a:endParaRPr lang="es-MX" sz="18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80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ES" sz="18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No muy útil</a:t>
                      </a:r>
                      <a:endParaRPr lang="es-MX" sz="18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ES" sz="18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De ninguna utilidad</a:t>
                      </a:r>
                      <a:endParaRPr lang="es-MX" sz="18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99" y="4157311"/>
            <a:ext cx="111561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469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5615" y="476672"/>
            <a:ext cx="3861955" cy="658835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es-E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 taxativas</a:t>
            </a:r>
            <a:endParaRPr lang="es-MX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55576" y="1556792"/>
            <a:ext cx="76328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Solamente es aconsejable el uso de escalas de actividades en:</a:t>
            </a:r>
          </a:p>
          <a:p>
            <a:pPr algn="just"/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619672" y="2837981"/>
            <a:ext cx="655272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entrevistas cara a cara con personas que saben leer y escribir.</a:t>
            </a:r>
          </a:p>
          <a:p>
            <a:pPr algn="just"/>
            <a:endParaRPr lang="es-ES" sz="20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se proporciona a los interpelados una tarjeta con las opciones correspondientes a cada respuesta y pueden consultar la tarjeta al hacer su selección.</a:t>
            </a:r>
          </a:p>
          <a:p>
            <a:pPr algn="just"/>
            <a:endParaRPr lang="es-ES" sz="20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el investigador se limita a leer las opciones, puede ser que los interpelados no presenten la misma atención a todas las opciones y la escala no representara la medición precisa de sus actitudes.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35394"/>
            <a:ext cx="1751087" cy="1239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854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1520" y="2852936"/>
            <a:ext cx="3600400" cy="1200329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VENTAJAS DE LAS PREGUNTAS FLEXIBLES</a:t>
            </a:r>
            <a:endParaRPr lang="es-MX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41217" y="476672"/>
            <a:ext cx="4519215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Pueden explorarse asuntos en los que no se había pensado al planificar el estudio con los que se obtiene nueva información valiosa en el problema.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s-ES" sz="20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s-ES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probable que se más valida la Información que se proporciona espontáneamente que las respuestas sugeridas mediante opciones entre las que ha de seleccionar el informador.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20" y="775257"/>
            <a:ext cx="304800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328700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127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23528" y="2491974"/>
            <a:ext cx="3600400" cy="1200329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VENTAJAS DE LAS PREGUNTAS FLEXIBLES</a:t>
            </a:r>
            <a:endParaRPr lang="es-MX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26485" y="1772816"/>
            <a:ext cx="4752528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información proporcionada con las palabras propias del interpelado pueden ser útil como ejemplo o ilustración y hacen más interesante el informe final.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485" y="4941168"/>
            <a:ext cx="304800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484" y="352311"/>
            <a:ext cx="1920377" cy="160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04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23528" y="2491974"/>
            <a:ext cx="3600400" cy="1200329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DESVENTAJAS DE LAS PREGUNTAS FLEXIBLES</a:t>
            </a:r>
            <a:endParaRPr lang="es-MX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779912" y="968479"/>
            <a:ext cx="47525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necesarios encuestadores peritos que inicien la conversación y la concentren en asuntos pertinentes y que anoten toda la información pertinente.</a:t>
            </a:r>
          </a:p>
          <a:p>
            <a:pPr algn="just">
              <a:lnSpc>
                <a:spcPct val="150000"/>
              </a:lnSpc>
            </a:pPr>
            <a:endParaRPr lang="es-ES" sz="20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20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s-ES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necesita bastante tiempo para el análisis y se requiere experiencia.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40" y="393438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50" y="540851"/>
            <a:ext cx="2016224" cy="989210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133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380563"/>
            <a:ext cx="7704856" cy="1200329"/>
          </a:xfrm>
          <a:prstGeom prst="rect">
            <a:avLst/>
          </a:prstGeom>
          <a:solidFill>
            <a:srgbClr val="FFC000"/>
          </a:solidFill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VENTAJAS DE LAS PREGUNTAS</a:t>
            </a:r>
          </a:p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TAXATIVAS EN CONDICIONES ÓPTIMAS</a:t>
            </a:r>
          </a:p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UTILIZACIÓN</a:t>
            </a:r>
            <a:endParaRPr lang="es-MX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32856" y="3268678"/>
            <a:ext cx="5688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respuestas pueden anotarse rápidamente.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análisis es fácil.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05064"/>
            <a:ext cx="26384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80892"/>
            <a:ext cx="2628900" cy="1733550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015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380563"/>
            <a:ext cx="7704856" cy="1200329"/>
          </a:xfrm>
          <a:prstGeom prst="rect">
            <a:avLst/>
          </a:prstGeom>
          <a:solidFill>
            <a:srgbClr val="FFC000"/>
          </a:solidFill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DESVENTAJAS DE LAS PREGUNTAS</a:t>
            </a:r>
          </a:p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TAXATIVAS EN CONDICIONES ÓPTIMAS</a:t>
            </a:r>
          </a:p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UTILIZACIÓN</a:t>
            </a:r>
            <a:endParaRPr lang="es-MX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223628" y="2118257"/>
            <a:ext cx="70567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preguntas taxativas se adoptan menos a las entrevistas cara a cara con personas analfabetas.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sz="24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interpelados pueden seleccionar opciones en las que no hubieran pensado por si mismo (preguntas capciosas-sesgo).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sz="24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Pueden perderse información importante que no esté incluida en las preguntas.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285" y="1157288"/>
            <a:ext cx="1948830" cy="96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506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380563"/>
            <a:ext cx="7704856" cy="1200329"/>
          </a:xfrm>
          <a:prstGeom prst="rect">
            <a:avLst/>
          </a:prstGeom>
          <a:solidFill>
            <a:srgbClr val="FFC000"/>
          </a:solidFill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DESVENTAJAS DE LAS PREGUNTAS</a:t>
            </a:r>
          </a:p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TAXATIVAS EN CONDICIONES ÓPTIMAS</a:t>
            </a:r>
          </a:p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UTILIZACIÓN</a:t>
            </a:r>
            <a:endParaRPr lang="es-MX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403649" y="2204864"/>
            <a:ext cx="6768752" cy="3728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Tanto el interpelado como el encuestador pueden perder interés después de una serie de preguntas taxativas.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s-ES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 practica los cuestionarios son habitualmente una combinación de preguntas flexibles y de preguntas taxativas, dispuestas de tal modo que la conversación fluye con la mayor naturalidad posible.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7479"/>
            <a:ext cx="1691680" cy="947341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947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75656" y="1907882"/>
            <a:ext cx="6912767" cy="4524315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mayor parte de las transparencias ponen de relieve los temas principales de los contenidos en las “notas resumidas</a:t>
            </a:r>
            <a:r>
              <a:rPr lang="es-MX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”. </a:t>
            </a:r>
            <a:r>
              <a:rPr lang="es-MX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tanto que las ayudas visuales sirven para ilustrar las exposiciones. Al comienzo de la sesión de trabajo, se entregara a los estudiantes los impresos de las transparencias que serán utilizadas.</a:t>
            </a:r>
            <a:endParaRPr lang="es-MX" sz="2400" dirty="0">
              <a:solidFill>
                <a:schemeClr val="tx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287710" y="476672"/>
            <a:ext cx="5000625" cy="88267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GUIÓN EXPLICATIVO PARA EL EMPLEO DEL PRESENTE </a:t>
            </a:r>
            <a:r>
              <a:rPr lang="es-MX" sz="2400" b="1" i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</a:t>
            </a:r>
            <a:endParaRPr lang="es-MX" sz="2400" b="1" i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89" y="476673"/>
            <a:ext cx="1887632" cy="188763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61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380563"/>
            <a:ext cx="7704856" cy="1200329"/>
          </a:xfrm>
          <a:prstGeom prst="rect">
            <a:avLst/>
          </a:prstGeom>
          <a:solidFill>
            <a:srgbClr val="FFC000"/>
          </a:solidFill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DESVENTAJAS DE LAS PREGUNTAS</a:t>
            </a:r>
          </a:p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TAXATIVAS EN CONDICIONES ÓPTIMAS</a:t>
            </a:r>
          </a:p>
          <a:p>
            <a:pPr algn="ctr"/>
            <a:r>
              <a:rPr lang="es-ES" sz="24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UTILIZACIÓN</a:t>
            </a:r>
            <a:endParaRPr lang="es-MX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1752" y="1874834"/>
            <a:ext cx="1383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i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Ejemplo:</a:t>
            </a:r>
            <a:endParaRPr lang="es-MX" sz="2400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14158" y="2348880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¿Cómo se convirtió usted en miembro del Comité de Salud de  Aldea?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189357" y="3356992"/>
            <a:ext cx="537839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Voluntariamente</a:t>
            </a:r>
          </a:p>
          <a:p>
            <a:pPr marL="342900" indent="-342900">
              <a:buAutoNum type="arabicPeriod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Elegido en una reunión de la comunidad</a:t>
            </a:r>
          </a:p>
          <a:p>
            <a:pPr marL="342900" indent="-342900">
              <a:buAutoNum type="arabicPeriod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Designado por los lideres de la comunidad</a:t>
            </a:r>
          </a:p>
          <a:p>
            <a:pPr marL="342900" indent="-342900">
              <a:buAutoNum type="arabicPeriod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Designado por el personal de salud</a:t>
            </a:r>
          </a:p>
          <a:p>
            <a:pPr marL="342900" indent="-342900">
              <a:buAutoNum type="arabicPeriod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Otras formas (especifique):__________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43608" y="5727159"/>
            <a:ext cx="6968523" cy="70788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s-ES" sz="2000" i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este tipo la mitad flexible y la mitad taxativas, han de proporcionar directrices y éstas deben respetarse.</a:t>
            </a:r>
            <a:endParaRPr lang="es-MX" sz="2000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9" y="3499807"/>
            <a:ext cx="151447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2392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99592" y="438696"/>
            <a:ext cx="74787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DE DISEÑO DE UN CUESTIONARIO</a:t>
            </a:r>
            <a:endParaRPr lang="es-MX" sz="32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403648" y="2348880"/>
            <a:ext cx="4705134" cy="29323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Formulación de las preguntas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Orden de las preguntas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Formatos del cuestionario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00808"/>
            <a:ext cx="2466975" cy="184785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488" y="486916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038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188640"/>
            <a:ext cx="7478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DE DISEÑO DE UN CUESTIONARIO</a:t>
            </a:r>
            <a:endParaRPr lang="es-MX" sz="28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51520" y="3140968"/>
            <a:ext cx="2165978" cy="716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s-ES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555776" y="1484784"/>
            <a:ext cx="612068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Tomar como punto de partida los objetivos y las variables.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lphaLcParenR"/>
            </a:pPr>
            <a:endParaRPr lang="es-ES" sz="20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Decidir las preguntas que se necesitan para medir o para definir las variables y para alcanzar los objetivos.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lphaLcParenR"/>
            </a:pPr>
            <a:endParaRPr lang="es-ES" sz="20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preparar el cuestionario se debe considerar las variables que ha seleccionado y de ser necesario añadir, abandonar o modificar algunas de ellas.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74" y="4437112"/>
            <a:ext cx="2016224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897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188640"/>
            <a:ext cx="7478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DE DISEÑO DE UN CUESTIONARIO</a:t>
            </a:r>
            <a:endParaRPr lang="es-MX" sz="28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7504" y="2870165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+mj-lt"/>
              <a:buAutoNum type="arabicPeriod" startAt="2"/>
            </a:pPr>
            <a:r>
              <a:rPr lang="es-ES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Formulación de las preguntas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281779" y="1589584"/>
            <a:ext cx="532266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Formular una o más de las preguntas que han de proporcionarle la información necesaria respecto a cada variable.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preguntas deben ser lo suficientemente concretas y precisas para que los diversos interpelados no las interpreten de modo distinto.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4" y="4581128"/>
            <a:ext cx="2016224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47807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188640"/>
            <a:ext cx="7478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DE DISEÑO DE UN CUESTIONARIO</a:t>
            </a:r>
            <a:endParaRPr lang="es-MX" sz="28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7504" y="2870165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+mj-lt"/>
              <a:buAutoNum type="arabicPeriod" startAt="2"/>
            </a:pPr>
            <a:r>
              <a:rPr lang="es-ES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Formulación de las preguntas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915816" y="1946835"/>
            <a:ext cx="53640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preguntas  deben subdividirse en distintas partes que sean muy concretas de forma que los informadores se concentren en la misma cosa.</a:t>
            </a:r>
          </a:p>
          <a:p>
            <a:pPr algn="just"/>
            <a:endParaRPr lang="es-ES" sz="24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Verificar si en cada pregunta se atiende a medir una cosa cada vez.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75" y="4437112"/>
            <a:ext cx="20288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44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188640"/>
            <a:ext cx="7478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DE DISEÑO DE UN CUESTIONARIO</a:t>
            </a:r>
            <a:endParaRPr lang="es-MX" sz="28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7504" y="2870165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+mj-lt"/>
              <a:buAutoNum type="arabicPeriod" startAt="2"/>
            </a:pPr>
            <a:r>
              <a:rPr lang="es-ES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Formulación de las preguntas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321518" y="1484784"/>
            <a:ext cx="503043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Ejemplo:</a:t>
            </a:r>
          </a:p>
          <a:p>
            <a:pPr algn="just">
              <a:lnSpc>
                <a:spcPct val="150000"/>
              </a:lnSpc>
            </a:pPr>
            <a:endParaRPr lang="es-ES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intervalos de tiempo preferirían usted y su marido entre dos nacimientos sucesivos?</a:t>
            </a:r>
          </a:p>
          <a:p>
            <a:pPr algn="just">
              <a:lnSpc>
                <a:spcPct val="150000"/>
              </a:lnSpc>
            </a:pPr>
            <a:endParaRPr lang="es-ES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 mejor subdividirla en dos preguntas puesto que el marido y la esposa podrían tener una opinión distinta respecto al intervalo preferido.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75" y="4293096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71301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188640"/>
            <a:ext cx="7478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DE DISEÑO DE UN CUESTIONARIO</a:t>
            </a:r>
            <a:endParaRPr lang="es-MX" sz="28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7504" y="2870165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+mj-lt"/>
              <a:buAutoNum type="arabicPeriod" startAt="2"/>
            </a:pPr>
            <a:r>
              <a:rPr lang="es-ES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Formulación de las preguntas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915816" y="1556792"/>
            <a:ext cx="57606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i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Evite preguntas capciosas</a:t>
            </a:r>
          </a:p>
          <a:p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pregunta es capciosa si se sugiere determinada respuesta.</a:t>
            </a:r>
          </a:p>
          <a:p>
            <a:pPr algn="just"/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24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Ejemplo:</a:t>
            </a:r>
          </a:p>
          <a:p>
            <a:pPr algn="just"/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¿Esta de acuerdo en que el equipo del distrito debería visitar una vez al mes cada Centro de Salud? Apenas se deja abierta la posibilidad de decir “no” o de otras opciones.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37112"/>
            <a:ext cx="2016224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5061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188640"/>
            <a:ext cx="7478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DE DISEÑO DE UN CUESTIONARIO</a:t>
            </a:r>
            <a:endParaRPr lang="es-MX" sz="28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7504" y="2870165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+mj-lt"/>
              <a:buAutoNum type="arabicPeriod" startAt="2"/>
            </a:pPr>
            <a:r>
              <a:rPr lang="es-ES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Formulación de las preguntas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203848" y="1575729"/>
            <a:ext cx="55446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50000"/>
              </a:lnSpc>
            </a:pPr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mejor pregunta sería ¿Considera que los equipos de Salud del distrito deberían visitar cada Centro de Salud?</a:t>
            </a:r>
          </a:p>
          <a:p>
            <a:pPr algn="just">
              <a:lnSpc>
                <a:spcPct val="150000"/>
              </a:lnSpc>
            </a:pPr>
            <a:r>
              <a:rPr lang="es-E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 se responde afirmativamente, ¿Con que frecuencia?</a:t>
            </a:r>
          </a:p>
          <a:p>
            <a:pPr algn="just">
              <a:lnSpc>
                <a:spcPct val="150000"/>
              </a:lnSpc>
            </a:pPr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4465070"/>
            <a:ext cx="18002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6981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188640"/>
            <a:ext cx="7478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DE DISEÑO DE UN CUESTIONARIO</a:t>
            </a:r>
            <a:endParaRPr lang="es-MX" sz="28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51520" y="2785409"/>
            <a:ext cx="25922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+mj-lt"/>
              <a:buAutoNum type="arabicPeriod" startAt="3"/>
            </a:pPr>
            <a:r>
              <a:rPr lang="es-ES" sz="2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Orden de las preguntas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131840" y="1556792"/>
            <a:ext cx="54726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Diseña su programa de entrevistas o su cuestionario para que el consumidor se presente a gusto.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orden de las preguntas debe ser lógico para el interpelado y debe facilitar lo más posible la conversación “natural” incluso en entrevistas más estructuradas.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65" y="4653136"/>
            <a:ext cx="2331343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55066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2785409"/>
            <a:ext cx="25922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+mj-lt"/>
              <a:buAutoNum type="arabicPeriod" startAt="3"/>
            </a:pPr>
            <a:r>
              <a:rPr lang="es-ES" sz="2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Orden de las preguntas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899592" y="188640"/>
            <a:ext cx="7478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DE DISEÑO DE UN CUESTIONARIO</a:t>
            </a:r>
            <a:endParaRPr lang="es-MX" sz="28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976884" y="1268760"/>
            <a:ext cx="58326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principio de la entrevista, reduzca al principio de la entrevista se debe reducir a un mínimo las preguntas variables sobre antecedentes (por ejemplo edad, religión, educación, estado civil, etc.)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pregunta inicial debe estar directamente relacionada con el tema de estudio, para despertar el interés del informador.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Utilizar palabras sencillas de la conversación diaria.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34" y="4581127"/>
            <a:ext cx="2126259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3635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11760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5" name="Rectángulo 2"/>
          <p:cNvSpPr/>
          <p:nvPr/>
        </p:nvSpPr>
        <p:spPr>
          <a:xfrm>
            <a:off x="3369982" y="440385"/>
            <a:ext cx="2533066" cy="58099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32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OBJETIVOS</a:t>
            </a:r>
            <a:endParaRPr lang="es-MX" sz="32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928192" y="1412776"/>
            <a:ext cx="73448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Distinguir entre las diversas etapas en el diseño del cuestionario.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Identificar los procedimientos de recopilación de datos mas apropiados para el estudio.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Preparar los instrumentos de recopilación de datos a que cubran todas las variables importantes.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869160"/>
            <a:ext cx="25717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5876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6497" y="3068960"/>
            <a:ext cx="26273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+mj-lt"/>
              <a:buAutoNum type="arabicPeriod" startAt="4"/>
            </a:pPr>
            <a:r>
              <a:rPr lang="es-ES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Formatos del cuestionario</a:t>
            </a:r>
            <a:endParaRPr lang="es-MX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843808" y="1196752"/>
            <a:ext cx="58326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i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Cuando se complementa el cuestionario, debe asegurarse que:</a:t>
            </a:r>
          </a:p>
          <a:p>
            <a:pPr algn="just"/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cuestionario tendrá un titulo y su espacio para insertar el número, fecha y lugar de la entrevista y de ser necesario el nombre del informador.</a:t>
            </a:r>
          </a:p>
          <a:p>
            <a:pPr marL="342900" indent="-342900" algn="just">
              <a:buFontTx/>
              <a:buChar char="-"/>
            </a:pPr>
            <a:endParaRPr lang="es-ES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debe considerar que las preguntas que pertenezcan a un mismo grupo aparezcan visualmente juntas. Si es largo el cuestionario puede utilizar subtítulos para grupos de preguntas.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99592" y="188640"/>
            <a:ext cx="7478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DE DISEÑO DE UN CUESTIONARIO</a:t>
            </a:r>
            <a:endParaRPr lang="es-MX" sz="28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44" y="3976059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21307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"/>
          <p:cNvSpPr txBox="1"/>
          <p:nvPr/>
        </p:nvSpPr>
        <p:spPr>
          <a:xfrm>
            <a:off x="3340149" y="548680"/>
            <a:ext cx="2778326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BIBLIOGRAFÍA</a:t>
            </a:r>
            <a:endParaRPr lang="es-MX" sz="28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043609" y="1844824"/>
            <a:ext cx="74168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Castilla Serna, Luis. (2013). Metodología de la investigación en ciencias de la salud. El Manual Moderno, México.</a:t>
            </a:r>
          </a:p>
          <a:p>
            <a:pPr marL="342900" indent="-342900" algn="just">
              <a:buFont typeface="+mj-lt"/>
              <a:buAutoNum type="arabicPeriod"/>
            </a:pPr>
            <a:endParaRPr lang="es-ES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Mora, Maurice </a:t>
            </a:r>
            <a:r>
              <a:rPr lang="es-ES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Eyssautier</a:t>
            </a: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(2014).  </a:t>
            </a:r>
            <a:r>
              <a:rPr lang="es-ES" i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Metodología de la Investigación. Desarrollo de la inteligencia.</a:t>
            </a: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THOMSON, México.</a:t>
            </a:r>
          </a:p>
          <a:p>
            <a:pPr marL="342900" indent="-342900" algn="just">
              <a:buFont typeface="+mj-lt"/>
              <a:buAutoNum type="arabicPeriod"/>
            </a:pPr>
            <a:endParaRPr lang="es-ES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S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Izcara</a:t>
            </a: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Palacios, Simón Pedro. (2015). </a:t>
            </a:r>
            <a:r>
              <a:rPr lang="es-ES" i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Manual de investigación Cualitativa. </a:t>
            </a:r>
            <a:r>
              <a:rPr lang="es-ES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Fontamara</a:t>
            </a: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México.</a:t>
            </a:r>
          </a:p>
          <a:p>
            <a:pPr marL="342900" indent="-342900" algn="just">
              <a:buFont typeface="+mj-lt"/>
              <a:buAutoNum type="arabicPeriod"/>
            </a:pPr>
            <a:endParaRPr lang="es-ES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Lara Muñoz, </a:t>
            </a:r>
            <a:r>
              <a:rPr lang="es-ES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Erica</a:t>
            </a: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María. (2014). </a:t>
            </a:r>
            <a:r>
              <a:rPr lang="es-ES" i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Fundamentos de Investigación. Un enfoque por competencias.</a:t>
            </a: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Alfaomega</a:t>
            </a: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Grupo Editores, S.A. de C.V., México.</a:t>
            </a:r>
          </a:p>
          <a:p>
            <a:pPr marL="342900" indent="-342900" algn="just">
              <a:buAutoNum type="arabicPeriod"/>
            </a:pPr>
            <a:endParaRPr lang="es-MX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229200"/>
            <a:ext cx="2143125" cy="14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567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843808" y="472316"/>
            <a:ext cx="3953903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de preguntas</a:t>
            </a:r>
            <a:endParaRPr lang="es-MX" sz="3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43608" y="1628800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Antes de examinar las etapas para diseñar un cuestionario se necesita examinar los tipos de preguntas que han de utilizarse en el cuestionario: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512862" y="3573016"/>
            <a:ext cx="3861955" cy="1384995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non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 flexibles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 taxativas</a:t>
            </a:r>
            <a:endParaRPr lang="es-MX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58011"/>
            <a:ext cx="2088232" cy="161925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3463636"/>
            <a:ext cx="2476500" cy="184785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3966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31640" y="548680"/>
            <a:ext cx="3743332" cy="658835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non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 flexibles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621415" y="1880739"/>
            <a:ext cx="5550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Permiten una respuesta libre que debe registrarse con las propias palabras del interpelado.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71601" y="3501008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preguntas flexibles son útiles para obtener información acerca de: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89935" y="4797152"/>
            <a:ext cx="74398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Hechos con los que el investigador no está muy familiarizado.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Opiniones, actitudes y sugerencias de los informadores.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Asuntos delicados.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893" y="404664"/>
            <a:ext cx="2024361" cy="134712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654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331640" y="548680"/>
            <a:ext cx="3743332" cy="658835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non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 flexibles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899592" y="1844824"/>
            <a:ext cx="4884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i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 de preguntas flexibles</a:t>
            </a:r>
            <a:endParaRPr lang="es-MX" sz="2400" b="1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331640" y="2924944"/>
            <a:ext cx="67467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¿Puede usted describir exactamente lo que la persona que tradicionalmente ayuda al nacimiento hizo cuando empezó el parto?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75657" y="4581128"/>
            <a:ext cx="6602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¿Cuáles son en su opinión los motivos de que haya una elevada proporción de abandonos por parte de los miembros del comité de salud de la aldea? 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48680"/>
            <a:ext cx="2667000" cy="171450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2535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5616" y="620688"/>
            <a:ext cx="3861955" cy="658835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es-E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 taxativas</a:t>
            </a:r>
            <a:endParaRPr lang="es-MX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339752" y="1935591"/>
            <a:ext cx="6201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las preguntas taxativas se ofrece una lista de opiniones o de respuestas posibles entre las cuales debe elegir el interpelado.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31640" y="3861048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diseñar las preguntas taxativas debe procurarse: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803098" y="4653136"/>
            <a:ext cx="55130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Ofrecer una lista de opiniones exhaustivas y que </a:t>
            </a:r>
          </a:p>
          <a:p>
            <a:pPr algn="just">
              <a:lnSpc>
                <a:spcPct val="150000"/>
              </a:lnSpc>
            </a:pP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excluyan mutuamente.</a:t>
            </a:r>
          </a:p>
          <a:p>
            <a:pPr algn="just">
              <a:lnSpc>
                <a:spcPct val="150000"/>
              </a:lnSpc>
            </a:pPr>
            <a:endParaRPr lang="es-ES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Reducir lo más posible el número de opiniones.</a:t>
            </a:r>
            <a:endParaRPr lang="es-MX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628" y="288117"/>
            <a:ext cx="34480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64387"/>
            <a:ext cx="1624502" cy="1743075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6527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5616" y="620688"/>
            <a:ext cx="3861955" cy="658835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es-E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 taxativas</a:t>
            </a:r>
            <a:endParaRPr lang="es-MX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051720" y="1844824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preguntas taxativas son útiles si se conoce la gama posible de respuestas.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115616" y="3212976"/>
            <a:ext cx="30364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ejemplo:</a:t>
            </a:r>
          </a:p>
          <a:p>
            <a:endParaRPr lang="es-ES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¿Cuál es su estado civil?</a:t>
            </a:r>
            <a:endParaRPr lang="es-MX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267744" y="4653136"/>
            <a:ext cx="4557658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Soltera, </a:t>
            </a: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soltero</a:t>
            </a:r>
            <a:endParaRPr lang="es-ES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Casado, casada/viviendo juntos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Separado (a),   divorciado (a), viudo (a)</a:t>
            </a:r>
            <a:endParaRPr lang="es-MX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362" y="2911182"/>
            <a:ext cx="28194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579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5616" y="620688"/>
            <a:ext cx="3861955" cy="658835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es-E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Preguntas taxativas</a:t>
            </a:r>
            <a:endParaRPr lang="es-MX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835696" y="1700808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¿Se ha dirigido alguna vez para tratamiento al trabajador de salud de la aldea?</a:t>
            </a:r>
            <a:endParaRPr lang="es-MX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203848" y="3068959"/>
            <a:ext cx="22712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s-MX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510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05900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rmal">
  <a:themeElements>
    <a:clrScheme name="t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TM01859868[[fn=Thermal]]</Template>
  <TotalTime>266</TotalTime>
  <Words>1551</Words>
  <Application>Microsoft Office PowerPoint</Application>
  <PresentationFormat>Presentación en pantalla (4:3)</PresentationFormat>
  <Paragraphs>202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Arial</vt:lpstr>
      <vt:lpstr>Arial Black</vt:lpstr>
      <vt:lpstr>Calibri</vt:lpstr>
      <vt:lpstr>Times New Roman</vt:lpstr>
      <vt:lpstr>Wingdings</vt:lpstr>
      <vt:lpstr>termal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Guadalupe Melchor</dc:creator>
  <cp:lastModifiedBy>Redes Melchor</cp:lastModifiedBy>
  <cp:revision>29</cp:revision>
  <dcterms:created xsi:type="dcterms:W3CDTF">2018-09-28T00:37:41Z</dcterms:created>
  <dcterms:modified xsi:type="dcterms:W3CDTF">2018-09-28T21:00:23Z</dcterms:modified>
</cp:coreProperties>
</file>