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9/28/2018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hyperlink" Target="https://prezi.com/cefs2fcphlbq/antecedentes-del-derecho-civil/"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definicion.de/derecho-civil/#ixzz3xzVlcFma" TargetMode="Externa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enciclopedia-juridica.biz14.com/d/derecho-de-familia/derecho-de-familia.htm" TargetMode="External"/><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5.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6.emf"/><Relationship Id="rId1" Type="http://schemas.openxmlformats.org/officeDocument/2006/relationships/slideLayout" Target="../slideLayouts/slideLayout4.xml"/><Relationship Id="rId5" Type="http://schemas.openxmlformats.org/officeDocument/2006/relationships/image" Target="../media/image37.jpeg"/><Relationship Id="rId4" Type="http://schemas.openxmlformats.org/officeDocument/2006/relationships/hyperlink" Target="https://prezi.com/hs2pcexc6oah/evolucion-historica-de-familia-y-del-derecho-de-familia/"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8" Type="http://schemas.openxmlformats.org/officeDocument/2006/relationships/hyperlink" Target="http://www.importancia.org/derecho-civil.php" TargetMode="External"/><Relationship Id="rId3" Type="http://schemas.openxmlformats.org/officeDocument/2006/relationships/hyperlink" Target="http://www.uchile.cl/noticias/103340/la-evolucion-del-derecho-de-familia-y-la-pension-alimenticia" TargetMode="External"/><Relationship Id="rId7" Type="http://schemas.openxmlformats.org/officeDocument/2006/relationships/hyperlink" Target="http://definicion.de/derecho-civil/#ixzz3xzVlcFma" TargetMode="External"/><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hyperlink" Target="http://www.enciclopedia-juridica.biz14.com/d/derecho-de-familia/derecho-de-familia.htm" TargetMode="External"/><Relationship Id="rId5" Type="http://schemas.openxmlformats.org/officeDocument/2006/relationships/hyperlink" Target="https://prezi.com/cefs2fcphlbq/antecedentes-del-derecho-civil/" TargetMode="External"/><Relationship Id="rId4" Type="http://schemas.openxmlformats.org/officeDocument/2006/relationships/hyperlink" Target="https://prezi.com/hs2pcexc6oah/evolucion-historica-de-familia-y-del-derecho-de-familia/"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567097" y="510183"/>
            <a:ext cx="1160433" cy="1012500"/>
          </a:xfrm>
          <a:prstGeom prst="rect">
            <a:avLst/>
          </a:prstGeom>
        </p:spPr>
      </p:pic>
      <p:sp>
        <p:nvSpPr>
          <p:cNvPr id="6" name="Rectángulo 5"/>
          <p:cNvSpPr/>
          <p:nvPr/>
        </p:nvSpPr>
        <p:spPr>
          <a:xfrm>
            <a:off x="3309203" y="749639"/>
            <a:ext cx="6096000" cy="507831"/>
          </a:xfrm>
          <a:prstGeom prst="rect">
            <a:avLst/>
          </a:prstGeom>
        </p:spPr>
        <p:txBody>
          <a:bodyPr>
            <a:spAutoFit/>
          </a:bodyPr>
          <a:lstStyle/>
          <a:p>
            <a:pPr algn="ctr"/>
            <a:endParaRPr lang="es-MX" sz="900" dirty="0">
              <a:solidFill>
                <a:srgbClr val="000000"/>
              </a:solidFill>
              <a:effectLst>
                <a:outerShdw blurRad="38100" dist="38100" dir="2700000" algn="tl">
                  <a:srgbClr val="000000">
                    <a:alpha val="43137"/>
                  </a:srgbClr>
                </a:outerShdw>
              </a:effectLst>
              <a:latin typeface="Century Gothic" panose="020B0502020202020204" pitchFamily="34" charset="0"/>
            </a:endParaRPr>
          </a:p>
          <a:p>
            <a:pPr algn="ctr"/>
            <a:r>
              <a:rPr lang="es-MX" sz="900" dirty="0">
                <a:solidFill>
                  <a:srgbClr val="000000"/>
                </a:solidFill>
                <a:effectLst>
                  <a:outerShdw blurRad="38100" dist="38100" dir="2700000" algn="tl">
                    <a:srgbClr val="000000">
                      <a:alpha val="43137"/>
                    </a:srgbClr>
                  </a:outerShdw>
                </a:effectLst>
                <a:latin typeface="Century Gothic" panose="020B0502020202020204" pitchFamily="34" charset="0"/>
              </a:rPr>
              <a:t> </a:t>
            </a:r>
            <a:r>
              <a:rPr lang="es-MX" b="1" dirty="0">
                <a:solidFill>
                  <a:srgbClr val="000000"/>
                </a:solidFill>
                <a:effectLst>
                  <a:outerShdw blurRad="38100" dist="38100" dir="2700000" algn="tl">
                    <a:srgbClr val="000000">
                      <a:alpha val="43137"/>
                    </a:srgbClr>
                  </a:outerShdw>
                </a:effectLst>
                <a:latin typeface="Century Gothic" panose="020B0502020202020204" pitchFamily="34" charset="0"/>
              </a:rPr>
              <a:t>UNIVERSIDAD </a:t>
            </a:r>
            <a:r>
              <a:rPr lang="es-MX" b="1" dirty="0" smtClean="0">
                <a:solidFill>
                  <a:srgbClr val="000000"/>
                </a:solidFill>
                <a:effectLst>
                  <a:outerShdw blurRad="38100" dist="38100" dir="2700000" algn="tl">
                    <a:srgbClr val="000000">
                      <a:alpha val="43137"/>
                    </a:srgbClr>
                  </a:outerShdw>
                </a:effectLst>
                <a:latin typeface="Century Gothic" panose="020B0502020202020204" pitchFamily="34" charset="0"/>
              </a:rPr>
              <a:t>AUTÓNOMA </a:t>
            </a:r>
            <a:r>
              <a:rPr lang="es-MX" b="1" dirty="0">
                <a:solidFill>
                  <a:srgbClr val="000000"/>
                </a:solidFill>
                <a:effectLst>
                  <a:outerShdw blurRad="38100" dist="38100" dir="2700000" algn="tl">
                    <a:srgbClr val="000000">
                      <a:alpha val="43137"/>
                    </a:srgbClr>
                  </a:outerShdw>
                </a:effectLst>
                <a:latin typeface="Century Gothic" panose="020B0502020202020204" pitchFamily="34" charset="0"/>
              </a:rPr>
              <a:t>DEL ESTADO DE </a:t>
            </a:r>
            <a:r>
              <a:rPr lang="es-MX" b="1" dirty="0" smtClean="0">
                <a:solidFill>
                  <a:srgbClr val="000000"/>
                </a:solidFill>
                <a:effectLst>
                  <a:outerShdw blurRad="38100" dist="38100" dir="2700000" algn="tl">
                    <a:srgbClr val="000000">
                      <a:alpha val="43137"/>
                    </a:srgbClr>
                  </a:outerShdw>
                </a:effectLst>
                <a:latin typeface="Century Gothic" panose="020B0502020202020204" pitchFamily="34" charset="0"/>
              </a:rPr>
              <a:t>MÉXICO</a:t>
            </a:r>
            <a:r>
              <a:rPr lang="es-MX" b="1" dirty="0">
                <a:solidFill>
                  <a:srgbClr val="000000"/>
                </a:solidFill>
                <a:effectLst>
                  <a:outerShdw blurRad="38100" dist="38100" dir="2700000" algn="tl">
                    <a:srgbClr val="000000">
                      <a:alpha val="43137"/>
                    </a:srgbClr>
                  </a:outerShdw>
                </a:effectLst>
                <a:latin typeface="Century Gothic" panose="020B0502020202020204" pitchFamily="34" charset="0"/>
              </a:rPr>
              <a:t>.</a:t>
            </a:r>
            <a:endParaRPr lang="es-MX" dirty="0">
              <a:effectLst>
                <a:outerShdw blurRad="38100" dist="38100" dir="2700000" algn="tl">
                  <a:srgbClr val="000000">
                    <a:alpha val="43137"/>
                  </a:srgbClr>
                </a:outerShdw>
              </a:effectLst>
            </a:endParaRPr>
          </a:p>
        </p:txBody>
      </p:sp>
      <p:sp>
        <p:nvSpPr>
          <p:cNvPr id="7" name="Rectángulo 6"/>
          <p:cNvSpPr/>
          <p:nvPr/>
        </p:nvSpPr>
        <p:spPr>
          <a:xfrm>
            <a:off x="3309203" y="1257470"/>
            <a:ext cx="6096000" cy="1084912"/>
          </a:xfrm>
          <a:prstGeom prst="rect">
            <a:avLst/>
          </a:prstGeom>
        </p:spPr>
        <p:txBody>
          <a:bodyPr>
            <a:spAutoFit/>
          </a:bodyPr>
          <a:lstStyle/>
          <a:p>
            <a:endParaRPr lang="es-MX" sz="1050" dirty="0">
              <a:solidFill>
                <a:srgbClr val="000000"/>
              </a:solidFill>
              <a:effectLst>
                <a:outerShdw blurRad="38100" dist="38100" dir="2700000" algn="tl">
                  <a:srgbClr val="000000">
                    <a:alpha val="43137"/>
                  </a:srgbClr>
                </a:outerShdw>
              </a:effectLst>
              <a:latin typeface="Century Gothic" panose="020B0502020202020204" pitchFamily="34" charset="0"/>
            </a:endParaRPr>
          </a:p>
          <a:p>
            <a:pPr algn="ctr"/>
            <a:r>
              <a:rPr lang="es-MX" sz="1050" dirty="0">
                <a:solidFill>
                  <a:srgbClr val="000000"/>
                </a:solidFill>
                <a:effectLst>
                  <a:outerShdw blurRad="38100" dist="38100" dir="2700000" algn="tl">
                    <a:srgbClr val="000000">
                      <a:alpha val="43137"/>
                    </a:srgbClr>
                  </a:outerShdw>
                </a:effectLst>
                <a:latin typeface="Century Gothic" panose="020B0502020202020204" pitchFamily="34" charset="0"/>
              </a:rPr>
              <a:t> </a:t>
            </a:r>
            <a:r>
              <a:rPr lang="es-MX" b="1" dirty="0">
                <a:solidFill>
                  <a:srgbClr val="000000"/>
                </a:solidFill>
                <a:effectLst>
                  <a:outerShdw blurRad="38100" dist="38100" dir="2700000" algn="tl">
                    <a:srgbClr val="000000">
                      <a:alpha val="43137"/>
                    </a:srgbClr>
                  </a:outerShdw>
                </a:effectLst>
                <a:latin typeface="Century Gothic" panose="020B0502020202020204" pitchFamily="34" charset="0"/>
              </a:rPr>
              <a:t>CENTRO UNIVERSITARIO UAEM VALLE DE MEXICO</a:t>
            </a:r>
            <a:r>
              <a:rPr lang="es-MX" b="1" dirty="0" smtClean="0">
                <a:solidFill>
                  <a:srgbClr val="000000"/>
                </a:solidFill>
                <a:effectLst>
                  <a:outerShdw blurRad="38100" dist="38100" dir="2700000" algn="tl">
                    <a:srgbClr val="000000">
                      <a:alpha val="43137"/>
                    </a:srgbClr>
                  </a:outerShdw>
                </a:effectLst>
                <a:latin typeface="Century Gothic" panose="020B0502020202020204" pitchFamily="34" charset="0"/>
              </a:rPr>
              <a:t>.</a:t>
            </a:r>
          </a:p>
          <a:p>
            <a:pPr algn="ctr"/>
            <a:endParaRPr lang="es-MX" b="1" dirty="0">
              <a:solidFill>
                <a:srgbClr val="000000"/>
              </a:solidFill>
              <a:effectLst>
                <a:outerShdw blurRad="38100" dist="38100" dir="2700000" algn="tl">
                  <a:srgbClr val="000000">
                    <a:alpha val="43137"/>
                  </a:srgbClr>
                </a:outerShdw>
              </a:effectLst>
              <a:latin typeface="Century Gothic" panose="020B0502020202020204" pitchFamily="34" charset="0"/>
            </a:endParaRPr>
          </a:p>
          <a:p>
            <a:pPr algn="ctr"/>
            <a:r>
              <a:rPr lang="es-MX" b="1" dirty="0" smtClean="0">
                <a:solidFill>
                  <a:srgbClr val="000000"/>
                </a:solidFill>
                <a:effectLst>
                  <a:outerShdw blurRad="38100" dist="38100" dir="2700000" algn="tl">
                    <a:srgbClr val="000000">
                      <a:alpha val="43137"/>
                    </a:srgbClr>
                  </a:outerShdw>
                </a:effectLst>
                <a:latin typeface="Century Gothic" panose="020B0502020202020204" pitchFamily="34" charset="0"/>
              </a:rPr>
              <a:t>CARRERA: LICENCIATURA EN DERECHO.</a:t>
            </a:r>
            <a:endParaRPr lang="es-MX" dirty="0">
              <a:effectLst>
                <a:outerShdw blurRad="38100" dist="38100" dir="2700000" algn="tl">
                  <a:srgbClr val="000000">
                    <a:alpha val="43137"/>
                  </a:srgbClr>
                </a:outerShdw>
              </a:effectLst>
            </a:endParaRPr>
          </a:p>
        </p:txBody>
      </p:sp>
      <p:sp>
        <p:nvSpPr>
          <p:cNvPr id="8" name="Rectángulo 7"/>
          <p:cNvSpPr/>
          <p:nvPr/>
        </p:nvSpPr>
        <p:spPr>
          <a:xfrm>
            <a:off x="2944969" y="3689029"/>
            <a:ext cx="6096000" cy="1361911"/>
          </a:xfrm>
          <a:prstGeom prst="rect">
            <a:avLst/>
          </a:prstGeom>
        </p:spPr>
        <p:txBody>
          <a:bodyPr>
            <a:spAutoFit/>
          </a:bodyPr>
          <a:lstStyle/>
          <a:p>
            <a:endParaRPr lang="es-MX" sz="1050" dirty="0">
              <a:solidFill>
                <a:srgbClr val="000000"/>
              </a:solidFill>
              <a:latin typeface="Century Gothic" panose="020B0502020202020204" pitchFamily="34" charset="0"/>
            </a:endParaRPr>
          </a:p>
          <a:p>
            <a:pPr algn="ctr"/>
            <a:r>
              <a:rPr lang="es-MX" sz="1050" dirty="0">
                <a:solidFill>
                  <a:srgbClr val="000000"/>
                </a:solidFill>
                <a:latin typeface="Century Gothic" panose="020B0502020202020204" pitchFamily="34" charset="0"/>
              </a:rPr>
              <a:t> </a:t>
            </a:r>
            <a:r>
              <a:rPr lang="es-MX" b="1" dirty="0" smtClean="0">
                <a:solidFill>
                  <a:srgbClr val="000000"/>
                </a:solidFill>
                <a:effectLst>
                  <a:outerShdw blurRad="38100" dist="38100" dir="2700000" algn="tl">
                    <a:srgbClr val="000000">
                      <a:alpha val="43137"/>
                    </a:srgbClr>
                  </a:outerShdw>
                </a:effectLst>
                <a:latin typeface="Century Gothic" panose="020B0502020202020204" pitchFamily="34" charset="0"/>
              </a:rPr>
              <a:t>UNIDAD DE APRENDIZAJE: DERECHO </a:t>
            </a:r>
            <a:r>
              <a:rPr lang="es-MX" b="1" dirty="0">
                <a:solidFill>
                  <a:srgbClr val="000000"/>
                </a:solidFill>
                <a:effectLst>
                  <a:outerShdw blurRad="38100" dist="38100" dir="2700000" algn="tl">
                    <a:srgbClr val="000000">
                      <a:alpha val="43137"/>
                    </a:srgbClr>
                  </a:outerShdw>
                </a:effectLst>
                <a:latin typeface="Century Gothic" panose="020B0502020202020204" pitchFamily="34" charset="0"/>
              </a:rPr>
              <a:t>DE LAS PERSONAS Y </a:t>
            </a:r>
            <a:r>
              <a:rPr lang="es-MX" b="1" dirty="0" smtClean="0">
                <a:solidFill>
                  <a:srgbClr val="000000"/>
                </a:solidFill>
                <a:effectLst>
                  <a:outerShdw blurRad="38100" dist="38100" dir="2700000" algn="tl">
                    <a:srgbClr val="000000">
                      <a:alpha val="43137"/>
                    </a:srgbClr>
                  </a:outerShdw>
                </a:effectLst>
                <a:latin typeface="Century Gothic" panose="020B0502020202020204" pitchFamily="34" charset="0"/>
              </a:rPr>
              <a:t>FAMILIA.</a:t>
            </a:r>
          </a:p>
          <a:p>
            <a:pPr algn="ctr"/>
            <a:endParaRPr lang="es-MX" b="1" dirty="0" smtClean="0">
              <a:solidFill>
                <a:srgbClr val="000000"/>
              </a:solidFill>
              <a:effectLst>
                <a:outerShdw blurRad="38100" dist="38100" dir="2700000" algn="tl">
                  <a:srgbClr val="000000">
                    <a:alpha val="43137"/>
                  </a:srgbClr>
                </a:outerShdw>
              </a:effectLst>
              <a:latin typeface="Century Gothic" panose="020B0502020202020204" pitchFamily="34" charset="0"/>
            </a:endParaRPr>
          </a:p>
          <a:p>
            <a:pPr algn="ctr"/>
            <a:r>
              <a:rPr lang="es-MX" b="1" dirty="0" smtClean="0">
                <a:solidFill>
                  <a:srgbClr val="000000"/>
                </a:solidFill>
                <a:effectLst>
                  <a:outerShdw blurRad="38100" dist="38100" dir="2700000" algn="tl">
                    <a:srgbClr val="000000">
                      <a:alpha val="43137"/>
                    </a:srgbClr>
                  </a:outerShdw>
                </a:effectLst>
                <a:latin typeface="Century Gothic" panose="020B0502020202020204" pitchFamily="34" charset="0"/>
              </a:rPr>
              <a:t>ANTECEDENTES </a:t>
            </a:r>
            <a:r>
              <a:rPr lang="es-MX" b="1" dirty="0">
                <a:solidFill>
                  <a:srgbClr val="000000"/>
                </a:solidFill>
                <a:effectLst>
                  <a:outerShdw blurRad="38100" dist="38100" dir="2700000" algn="tl">
                    <a:srgbClr val="000000">
                      <a:alpha val="43137"/>
                    </a:srgbClr>
                  </a:outerShdw>
                </a:effectLst>
                <a:latin typeface="Century Gothic" panose="020B0502020202020204" pitchFamily="34" charset="0"/>
              </a:rPr>
              <a:t>DEL </a:t>
            </a:r>
            <a:r>
              <a:rPr lang="es-MX" b="1" dirty="0" smtClean="0">
                <a:solidFill>
                  <a:srgbClr val="000000"/>
                </a:solidFill>
                <a:effectLst>
                  <a:outerShdw blurRad="38100" dist="38100" dir="2700000" algn="tl">
                    <a:srgbClr val="000000">
                      <a:alpha val="43137"/>
                    </a:srgbClr>
                  </a:outerShdw>
                </a:effectLst>
                <a:latin typeface="Century Gothic" panose="020B0502020202020204" pitchFamily="34" charset="0"/>
              </a:rPr>
              <a:t>DERECHO </a:t>
            </a:r>
            <a:r>
              <a:rPr lang="es-MX" b="1" dirty="0">
                <a:solidFill>
                  <a:srgbClr val="000000"/>
                </a:solidFill>
                <a:effectLst>
                  <a:outerShdw blurRad="38100" dist="38100" dir="2700000" algn="tl">
                    <a:srgbClr val="000000">
                      <a:alpha val="43137"/>
                    </a:srgbClr>
                  </a:outerShdw>
                </a:effectLst>
                <a:latin typeface="Century Gothic" panose="020B0502020202020204" pitchFamily="34" charset="0"/>
              </a:rPr>
              <a:t>DE FAMILIA.</a:t>
            </a:r>
            <a:endParaRPr lang="es-MX" dirty="0">
              <a:effectLst>
                <a:outerShdw blurRad="38100" dist="38100" dir="2700000" algn="tl">
                  <a:srgbClr val="000000">
                    <a:alpha val="43137"/>
                  </a:srgbClr>
                </a:outerShdw>
              </a:effectLst>
            </a:endParaRPr>
          </a:p>
        </p:txBody>
      </p:sp>
      <p:sp>
        <p:nvSpPr>
          <p:cNvPr id="9" name="Rectángulo 8"/>
          <p:cNvSpPr/>
          <p:nvPr/>
        </p:nvSpPr>
        <p:spPr>
          <a:xfrm>
            <a:off x="6357203" y="5935922"/>
            <a:ext cx="4963218" cy="369332"/>
          </a:xfrm>
          <a:prstGeom prst="rect">
            <a:avLst/>
          </a:prstGeom>
        </p:spPr>
        <p:txBody>
          <a:bodyPr wrap="none">
            <a:spAutoFit/>
          </a:bodyPr>
          <a:lstStyle/>
          <a:p>
            <a:r>
              <a:rPr lang="es-MX" dirty="0">
                <a:effectLst>
                  <a:outerShdw blurRad="38100" dist="38100" dir="2700000" algn="tl">
                    <a:srgbClr val="000000">
                      <a:alpha val="43137"/>
                    </a:srgbClr>
                  </a:outerShdw>
                </a:effectLst>
              </a:rPr>
              <a:t>ELABORO</a:t>
            </a:r>
            <a:r>
              <a:rPr lang="es-MX" dirty="0" smtClean="0">
                <a:effectLst>
                  <a:outerShdw blurRad="38100" dist="38100" dir="2700000" algn="tl">
                    <a:srgbClr val="000000">
                      <a:alpha val="43137"/>
                    </a:srgbClr>
                  </a:outerShdw>
                </a:effectLst>
              </a:rPr>
              <a:t>:  MARIA </a:t>
            </a:r>
            <a:r>
              <a:rPr lang="es-MX" dirty="0">
                <a:effectLst>
                  <a:outerShdw blurRad="38100" dist="38100" dir="2700000" algn="tl">
                    <a:srgbClr val="000000">
                      <a:alpha val="43137"/>
                    </a:srgbClr>
                  </a:outerShdw>
                </a:effectLst>
              </a:rPr>
              <a:t>KATYA PEREZ MONTAÑO</a:t>
            </a:r>
          </a:p>
        </p:txBody>
      </p:sp>
      <p:sp>
        <p:nvSpPr>
          <p:cNvPr id="10" name="Rectángulo 9"/>
          <p:cNvSpPr/>
          <p:nvPr/>
        </p:nvSpPr>
        <p:spPr>
          <a:xfrm>
            <a:off x="2147314" y="5935922"/>
            <a:ext cx="1595309" cy="369332"/>
          </a:xfrm>
          <a:prstGeom prst="rect">
            <a:avLst/>
          </a:prstGeom>
        </p:spPr>
        <p:txBody>
          <a:bodyPr wrap="none">
            <a:spAutoFit/>
          </a:bodyPr>
          <a:lstStyle/>
          <a:p>
            <a:r>
              <a:rPr lang="es-MX" dirty="0" smtClean="0">
                <a:effectLst>
                  <a:outerShdw blurRad="38100" dist="38100" dir="2700000" algn="tl">
                    <a:srgbClr val="000000">
                      <a:alpha val="43137"/>
                    </a:srgbClr>
                  </a:outerShdw>
                </a:effectLst>
              </a:rPr>
              <a:t>MARZO 2018</a:t>
            </a:r>
            <a:endParaRPr lang="es-MX"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58971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Antecedentes del Derecho Civil</a:t>
            </a:r>
            <a:endParaRPr lang="es-MX" dirty="0"/>
          </a:p>
        </p:txBody>
      </p:sp>
      <p:pic>
        <p:nvPicPr>
          <p:cNvPr id="5" name="Marcador de contenido 4"/>
          <p:cNvPicPr>
            <a:picLocks noGrp="1" noChangeAspect="1"/>
          </p:cNvPicPr>
          <p:nvPr>
            <p:ph sz="half" idx="1"/>
          </p:nvPr>
        </p:nvPicPr>
        <p:blipFill>
          <a:blip r:embed="rId2"/>
          <a:stretch>
            <a:fillRect/>
          </a:stretch>
        </p:blipFill>
        <p:spPr>
          <a:xfrm>
            <a:off x="2592924" y="2253803"/>
            <a:ext cx="3898028" cy="3116687"/>
          </a:xfrm>
          <a:prstGeom prst="rect">
            <a:avLst/>
          </a:prstGeom>
        </p:spPr>
      </p:pic>
      <p:sp>
        <p:nvSpPr>
          <p:cNvPr id="4" name="Marcador de contenido 3"/>
          <p:cNvSpPr>
            <a:spLocks noGrp="1"/>
          </p:cNvSpPr>
          <p:nvPr>
            <p:ph sz="half" idx="2"/>
          </p:nvPr>
        </p:nvSpPr>
        <p:spPr/>
        <p:txBody>
          <a:bodyPr/>
          <a:lstStyle/>
          <a:p>
            <a:r>
              <a:rPr lang="es-MX" dirty="0"/>
              <a:t>Hasta entonces, el derecho civil venía siendo una simple recopilación de leyes, ordenadas cronológicamente y en ocasiones ordenadas según algunas materias determinadas.</a:t>
            </a:r>
          </a:p>
          <a:p>
            <a:r>
              <a:rPr lang="es-MX" dirty="0" smtClean="0"/>
              <a:t>Esta </a:t>
            </a:r>
            <a:r>
              <a:rPr lang="es-MX" dirty="0"/>
              <a:t>codificación consiguió un poco de coherencia dentro del sistema del Derecho Civil, sobre todo se trataba de no acumular leyes contradictorias entre sí.</a:t>
            </a:r>
          </a:p>
        </p:txBody>
      </p:sp>
      <p:pic>
        <p:nvPicPr>
          <p:cNvPr id="6" name="Imagen 5"/>
          <p:cNvPicPr>
            <a:picLocks noChangeAspect="1"/>
          </p:cNvPicPr>
          <p:nvPr/>
        </p:nvPicPr>
        <p:blipFill>
          <a:blip r:embed="rId3"/>
          <a:stretch>
            <a:fillRect/>
          </a:stretch>
        </p:blipFill>
        <p:spPr>
          <a:xfrm>
            <a:off x="1601653" y="402888"/>
            <a:ext cx="1158340" cy="1012024"/>
          </a:xfrm>
          <a:prstGeom prst="rect">
            <a:avLst/>
          </a:prstGeom>
        </p:spPr>
      </p:pic>
      <p:sp>
        <p:nvSpPr>
          <p:cNvPr id="3" name="CuadroTexto 2"/>
          <p:cNvSpPr txBox="1"/>
          <p:nvPr/>
        </p:nvSpPr>
        <p:spPr>
          <a:xfrm>
            <a:off x="2670465" y="5444836"/>
            <a:ext cx="3820487" cy="369332"/>
          </a:xfrm>
          <a:prstGeom prst="rect">
            <a:avLst/>
          </a:prstGeom>
          <a:noFill/>
        </p:spPr>
        <p:txBody>
          <a:bodyPr wrap="square" rtlCol="0">
            <a:spAutoFit/>
          </a:bodyPr>
          <a:lstStyle/>
          <a:p>
            <a:r>
              <a:rPr lang="es-MX" sz="900" dirty="0"/>
              <a:t>Fuente: http://antecedentes.net/wp-content/uploads/2015/04/Derecho-romano-economico.jpg</a:t>
            </a:r>
          </a:p>
        </p:txBody>
      </p:sp>
    </p:spTree>
    <p:extLst>
      <p:ext uri="{BB962C8B-B14F-4D97-AF65-F5344CB8AC3E}">
        <p14:creationId xmlns:p14="http://schemas.microsoft.com/office/powerpoint/2010/main" val="3907564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Antecedentes del Derecho Civil</a:t>
            </a:r>
            <a:endParaRPr lang="es-MX" dirty="0"/>
          </a:p>
        </p:txBody>
      </p:sp>
      <p:sp>
        <p:nvSpPr>
          <p:cNvPr id="3" name="Marcador de contenido 2"/>
          <p:cNvSpPr>
            <a:spLocks noGrp="1"/>
          </p:cNvSpPr>
          <p:nvPr>
            <p:ph sz="half" idx="1"/>
          </p:nvPr>
        </p:nvSpPr>
        <p:spPr/>
        <p:txBody>
          <a:bodyPr/>
          <a:lstStyle/>
          <a:p>
            <a:r>
              <a:rPr lang="es-MX" dirty="0"/>
              <a:t>Es importante el seguimiento del nacimiento del Derecho Civil, por lo que se invita al alumno ver y analizar los contenidos de la presentación anexa.</a:t>
            </a:r>
          </a:p>
        </p:txBody>
      </p:sp>
      <p:sp>
        <p:nvSpPr>
          <p:cNvPr id="4" name="Marcador de contenido 3"/>
          <p:cNvSpPr>
            <a:spLocks noGrp="1"/>
          </p:cNvSpPr>
          <p:nvPr>
            <p:ph sz="half" idx="2"/>
          </p:nvPr>
        </p:nvSpPr>
        <p:spPr/>
        <p:txBody>
          <a:bodyPr>
            <a:normAutofit/>
          </a:bodyPr>
          <a:lstStyle/>
          <a:p>
            <a:r>
              <a:rPr lang="es-MX" dirty="0" smtClean="0">
                <a:solidFill>
                  <a:srgbClr val="000000"/>
                </a:solidFill>
                <a:latin typeface="Century Gothic" panose="020B0502020202020204" pitchFamily="34" charset="0"/>
              </a:rPr>
              <a:t>Presentación</a:t>
            </a:r>
          </a:p>
          <a:p>
            <a:pPr marL="0" indent="0">
              <a:buNone/>
            </a:pPr>
            <a:endParaRPr lang="es-MX" dirty="0">
              <a:solidFill>
                <a:srgbClr val="000000"/>
              </a:solidFill>
              <a:latin typeface="Century Gothic" panose="020B0502020202020204" pitchFamily="34" charset="0"/>
            </a:endParaRPr>
          </a:p>
          <a:p>
            <a:r>
              <a:rPr lang="es-MX" dirty="0" smtClean="0">
                <a:solidFill>
                  <a:srgbClr val="000000"/>
                </a:solidFill>
                <a:latin typeface="Century Gothic" panose="020B0502020202020204" pitchFamily="34" charset="0"/>
              </a:rPr>
              <a:t>Cervantes </a:t>
            </a:r>
            <a:r>
              <a:rPr lang="es-MX" dirty="0">
                <a:solidFill>
                  <a:srgbClr val="000000"/>
                </a:solidFill>
                <a:latin typeface="Century Gothic" panose="020B0502020202020204" pitchFamily="34" charset="0"/>
              </a:rPr>
              <a:t>Osmar, (2015) </a:t>
            </a:r>
            <a:r>
              <a:rPr lang="es-MX" dirty="0" smtClean="0">
                <a:solidFill>
                  <a:srgbClr val="000000"/>
                </a:solidFill>
                <a:latin typeface="Century Gothic" panose="020B0502020202020204" pitchFamily="34" charset="0"/>
              </a:rPr>
              <a:t>https://prezi.com/cefs2fcphlbq/antecedentes-del-derecho-civil/consultado 22 de marzo de 2016.</a:t>
            </a:r>
          </a:p>
          <a:p>
            <a:endParaRPr lang="es-MX" dirty="0" smtClean="0">
              <a:solidFill>
                <a:srgbClr val="000000"/>
              </a:solidFill>
              <a:latin typeface="Century Gothic" panose="020B0502020202020204" pitchFamily="34" charset="0"/>
            </a:endParaRPr>
          </a:p>
          <a:p>
            <a:r>
              <a:rPr lang="es-MX" dirty="0">
                <a:solidFill>
                  <a:srgbClr val="000000"/>
                </a:solidFill>
                <a:latin typeface="Century Gothic" panose="020B0502020202020204" pitchFamily="34" charset="0"/>
                <a:hlinkClick r:id="rId2"/>
              </a:rPr>
              <a:t>https://prezi.com/cefs2fcphlbq/antecedentes-del-derecho-civil</a:t>
            </a:r>
            <a:r>
              <a:rPr lang="es-MX" dirty="0" smtClean="0">
                <a:solidFill>
                  <a:srgbClr val="000000"/>
                </a:solidFill>
                <a:latin typeface="Century Gothic" panose="020B0502020202020204" pitchFamily="34" charset="0"/>
                <a:hlinkClick r:id="rId2"/>
              </a:rPr>
              <a:t>/</a:t>
            </a:r>
            <a:endParaRPr lang="es-MX" dirty="0" smtClean="0">
              <a:solidFill>
                <a:srgbClr val="000000"/>
              </a:solidFill>
              <a:latin typeface="Century Gothic" panose="020B0502020202020204" pitchFamily="34" charset="0"/>
            </a:endParaRPr>
          </a:p>
          <a:p>
            <a:endParaRPr lang="es-MX" dirty="0">
              <a:solidFill>
                <a:srgbClr val="000000"/>
              </a:solidFill>
              <a:latin typeface="Century Gothic" panose="020B0502020202020204" pitchFamily="34" charset="0"/>
            </a:endParaRPr>
          </a:p>
        </p:txBody>
      </p:sp>
      <p:pic>
        <p:nvPicPr>
          <p:cNvPr id="5" name="Imagen 4"/>
          <p:cNvPicPr>
            <a:picLocks noChangeAspect="1"/>
          </p:cNvPicPr>
          <p:nvPr/>
        </p:nvPicPr>
        <p:blipFill>
          <a:blip r:embed="rId3"/>
          <a:stretch>
            <a:fillRect/>
          </a:stretch>
        </p:blipFill>
        <p:spPr>
          <a:xfrm>
            <a:off x="2836337" y="3915177"/>
            <a:ext cx="3731888" cy="2356834"/>
          </a:xfrm>
          <a:prstGeom prst="rect">
            <a:avLst/>
          </a:prstGeom>
        </p:spPr>
      </p:pic>
      <p:sp>
        <p:nvSpPr>
          <p:cNvPr id="7" name="CuadroTexto 6"/>
          <p:cNvSpPr txBox="1"/>
          <p:nvPr/>
        </p:nvSpPr>
        <p:spPr>
          <a:xfrm>
            <a:off x="2836337" y="6350169"/>
            <a:ext cx="3731888" cy="507831"/>
          </a:xfrm>
          <a:prstGeom prst="rect">
            <a:avLst/>
          </a:prstGeom>
          <a:noFill/>
        </p:spPr>
        <p:txBody>
          <a:bodyPr wrap="square" rtlCol="0">
            <a:spAutoFit/>
          </a:bodyPr>
          <a:lstStyle/>
          <a:p>
            <a:r>
              <a:rPr lang="es-MX" sz="900" dirty="0" err="1"/>
              <a:t>Fuente:https</a:t>
            </a:r>
            <a:r>
              <a:rPr lang="es-MX" sz="900" dirty="0"/>
              <a:t>://www.timetoast.com/timelines/antecedentes-historicos-del-derecho-notarial-5859fa4b-7517-443a-b85f-9aff324180c3</a:t>
            </a:r>
          </a:p>
        </p:txBody>
      </p:sp>
    </p:spTree>
    <p:extLst>
      <p:ext uri="{BB962C8B-B14F-4D97-AF65-F5344CB8AC3E}">
        <p14:creationId xmlns:p14="http://schemas.microsoft.com/office/powerpoint/2010/main" val="41690347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Concepto</a:t>
            </a:r>
            <a:endParaRPr lang="es-MX" dirty="0"/>
          </a:p>
        </p:txBody>
      </p:sp>
      <p:sp>
        <p:nvSpPr>
          <p:cNvPr id="3" name="Marcador de contenido 2"/>
          <p:cNvSpPr>
            <a:spLocks noGrp="1"/>
          </p:cNvSpPr>
          <p:nvPr>
            <p:ph sz="half" idx="1"/>
          </p:nvPr>
        </p:nvSpPr>
        <p:spPr/>
        <p:txBody>
          <a:bodyPr/>
          <a:lstStyle/>
          <a:p>
            <a:r>
              <a:rPr lang="es-MX" dirty="0"/>
              <a:t>El Derecho es el conjunto de normas que imponen deberes y normas que confieren facultades, que establecen las bases de convivencia social y cuyo fin es dotar a todos los miembros de la sociedad de los mínimos de seguridad, certeza, igualdad, libertad y justicia.</a:t>
            </a:r>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91375" y="1996225"/>
            <a:ext cx="4313238" cy="3150787"/>
          </a:xfrm>
        </p:spPr>
      </p:pic>
      <p:pic>
        <p:nvPicPr>
          <p:cNvPr id="6" name="Imagen 5"/>
          <p:cNvPicPr>
            <a:picLocks noChangeAspect="1"/>
          </p:cNvPicPr>
          <p:nvPr/>
        </p:nvPicPr>
        <p:blipFill>
          <a:blip r:embed="rId3"/>
          <a:stretch>
            <a:fillRect/>
          </a:stretch>
        </p:blipFill>
        <p:spPr>
          <a:xfrm>
            <a:off x="1704684" y="395510"/>
            <a:ext cx="1158340" cy="1012024"/>
          </a:xfrm>
          <a:prstGeom prst="rect">
            <a:avLst/>
          </a:prstGeom>
        </p:spPr>
      </p:pic>
      <p:sp>
        <p:nvSpPr>
          <p:cNvPr id="4" name="CuadroTexto 3"/>
          <p:cNvSpPr txBox="1"/>
          <p:nvPr/>
        </p:nvSpPr>
        <p:spPr>
          <a:xfrm>
            <a:off x="7284027" y="5238237"/>
            <a:ext cx="4220584" cy="230832"/>
          </a:xfrm>
          <a:prstGeom prst="rect">
            <a:avLst/>
          </a:prstGeom>
          <a:noFill/>
        </p:spPr>
        <p:txBody>
          <a:bodyPr wrap="square" rtlCol="0">
            <a:spAutoFit/>
          </a:bodyPr>
          <a:lstStyle/>
          <a:p>
            <a:r>
              <a:rPr lang="es-MX" sz="900" dirty="0"/>
              <a:t>Fuente: http://dofh.org/wp-content/uploads/2012/05/brokenfamily.jpg</a:t>
            </a:r>
          </a:p>
        </p:txBody>
      </p:sp>
    </p:spTree>
    <p:extLst>
      <p:ext uri="{BB962C8B-B14F-4D97-AF65-F5344CB8AC3E}">
        <p14:creationId xmlns:p14="http://schemas.microsoft.com/office/powerpoint/2010/main" val="41873521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Concepto</a:t>
            </a:r>
            <a:endParaRPr lang="es-MX" dirty="0"/>
          </a:p>
        </p:txBody>
      </p:sp>
      <p:sp>
        <p:nvSpPr>
          <p:cNvPr id="4" name="Marcador de contenido 3"/>
          <p:cNvSpPr>
            <a:spLocks noGrp="1"/>
          </p:cNvSpPr>
          <p:nvPr>
            <p:ph sz="half" idx="2"/>
          </p:nvPr>
        </p:nvSpPr>
        <p:spPr/>
        <p:txBody>
          <a:bodyPr/>
          <a:lstStyle/>
          <a:p>
            <a:r>
              <a:rPr lang="es-MX" dirty="0"/>
              <a:t>Esta rama del derecho acepta a cada ser humano como sujeto de derecho, independientemente de sus actividades particulares. Por lo general, está compuesto por las normas que forman parte del código civil.</a:t>
            </a:r>
          </a:p>
          <a:p>
            <a:r>
              <a:rPr lang="es-MX" dirty="0"/>
              <a:t>Definición de derecho civil -Qué es, Significado y Concepto </a:t>
            </a:r>
            <a:r>
              <a:rPr lang="es-MX" dirty="0">
                <a:hlinkClick r:id="rId2"/>
              </a:rPr>
              <a:t>http://definicion.de/derecho-civil/#</a:t>
            </a:r>
            <a:r>
              <a:rPr lang="es-MX" dirty="0" smtClean="0">
                <a:hlinkClick r:id="rId2"/>
              </a:rPr>
              <a:t>ixzz3xzVlcFma</a:t>
            </a:r>
            <a:r>
              <a:rPr lang="es-MX" dirty="0" smtClean="0"/>
              <a:t>.</a:t>
            </a:r>
          </a:p>
          <a:p>
            <a:endParaRPr lang="es-MX" dirty="0"/>
          </a:p>
        </p:txBody>
      </p:sp>
      <p:pic>
        <p:nvPicPr>
          <p:cNvPr id="6" name="Imagen 5"/>
          <p:cNvPicPr>
            <a:picLocks noChangeAspect="1"/>
          </p:cNvPicPr>
          <p:nvPr/>
        </p:nvPicPr>
        <p:blipFill>
          <a:blip r:embed="rId3"/>
          <a:stretch>
            <a:fillRect/>
          </a:stretch>
        </p:blipFill>
        <p:spPr>
          <a:xfrm>
            <a:off x="1769078" y="402888"/>
            <a:ext cx="1158340" cy="1012024"/>
          </a:xfrm>
          <a:prstGeom prst="rect">
            <a:avLst/>
          </a:prstGeom>
        </p:spPr>
      </p:pic>
      <p:pic>
        <p:nvPicPr>
          <p:cNvPr id="1026" name="Picture 2" descr="http://www.iussemper.edu.mx/wp-content/uploads/2018/01/Los-9-principios-rectores-de-los-juicios-orales-en-materia-familiar-960x48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1190" y="1905000"/>
            <a:ext cx="5777634" cy="3640214"/>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1001190" y="5659479"/>
            <a:ext cx="5777634" cy="369332"/>
          </a:xfrm>
          <a:prstGeom prst="rect">
            <a:avLst/>
          </a:prstGeom>
          <a:noFill/>
        </p:spPr>
        <p:txBody>
          <a:bodyPr wrap="square" rtlCol="0">
            <a:spAutoFit/>
          </a:bodyPr>
          <a:lstStyle/>
          <a:p>
            <a:r>
              <a:rPr lang="es-MX" sz="900" dirty="0" smtClean="0"/>
              <a:t>Fuente</a:t>
            </a:r>
            <a:r>
              <a:rPr lang="es-MX" sz="900" dirty="0"/>
              <a:t>: http://www.iussemper.edu.mx/noticias/los-9-principios-rectores-los-juicios-orales-materia-familiar/</a:t>
            </a:r>
          </a:p>
        </p:txBody>
      </p:sp>
    </p:spTree>
    <p:extLst>
      <p:ext uri="{BB962C8B-B14F-4D97-AF65-F5344CB8AC3E}">
        <p14:creationId xmlns:p14="http://schemas.microsoft.com/office/powerpoint/2010/main" val="41275706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Objeto</a:t>
            </a:r>
            <a:endParaRPr lang="es-MX" dirty="0"/>
          </a:p>
        </p:txBody>
      </p:sp>
      <p:sp>
        <p:nvSpPr>
          <p:cNvPr id="4" name="Marcador de contenido 3"/>
          <p:cNvSpPr>
            <a:spLocks noGrp="1"/>
          </p:cNvSpPr>
          <p:nvPr>
            <p:ph sz="half" idx="2"/>
          </p:nvPr>
        </p:nvSpPr>
        <p:spPr/>
        <p:txBody>
          <a:bodyPr/>
          <a:lstStyle/>
          <a:p>
            <a:endParaRPr lang="es-MX" dirty="0" smtClean="0"/>
          </a:p>
          <a:p>
            <a:r>
              <a:rPr lang="es-MX" dirty="0" smtClean="0"/>
              <a:t>Es </a:t>
            </a:r>
            <a:r>
              <a:rPr lang="es-MX" dirty="0"/>
              <a:t>la conducta humana y la distinción entre los derechos reales y los derechos personales, distinción que es fundamental en el Derecho Privado.</a:t>
            </a:r>
          </a:p>
        </p:txBody>
      </p:sp>
      <p:pic>
        <p:nvPicPr>
          <p:cNvPr id="6" name="Imagen 5"/>
          <p:cNvPicPr>
            <a:picLocks noChangeAspect="1"/>
          </p:cNvPicPr>
          <p:nvPr/>
        </p:nvPicPr>
        <p:blipFill>
          <a:blip r:embed="rId2"/>
          <a:stretch>
            <a:fillRect/>
          </a:stretch>
        </p:blipFill>
        <p:spPr>
          <a:xfrm>
            <a:off x="1717562" y="402888"/>
            <a:ext cx="1158340" cy="1012024"/>
          </a:xfrm>
          <a:prstGeom prst="rect">
            <a:avLst/>
          </a:prstGeom>
        </p:spPr>
      </p:pic>
      <p:pic>
        <p:nvPicPr>
          <p:cNvPr id="2050" name="Picture 2" descr="https://i0.wp.com/www.juicios.org/wp-content/uploads/2018/04/derechos-personal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9584" y="2126222"/>
            <a:ext cx="4509652" cy="2612033"/>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1698915" y="4959477"/>
            <a:ext cx="4810989" cy="369332"/>
          </a:xfrm>
          <a:prstGeom prst="rect">
            <a:avLst/>
          </a:prstGeom>
          <a:noFill/>
        </p:spPr>
        <p:txBody>
          <a:bodyPr wrap="square" rtlCol="0">
            <a:spAutoFit/>
          </a:bodyPr>
          <a:lstStyle/>
          <a:p>
            <a:r>
              <a:rPr lang="es-MX" sz="900" dirty="0"/>
              <a:t>Fuente: https://i0.wp.com/www.juicios.org/wp-content/uploads/2018/04/derechos-personales.png</a:t>
            </a:r>
          </a:p>
        </p:txBody>
      </p:sp>
    </p:spTree>
    <p:extLst>
      <p:ext uri="{BB962C8B-B14F-4D97-AF65-F5344CB8AC3E}">
        <p14:creationId xmlns:p14="http://schemas.microsoft.com/office/powerpoint/2010/main" val="618839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Importancia</a:t>
            </a:r>
            <a:br>
              <a:rPr lang="es-MX" dirty="0" smtClean="0"/>
            </a:br>
            <a:endParaRPr lang="es-MX" dirty="0"/>
          </a:p>
        </p:txBody>
      </p:sp>
      <p:sp>
        <p:nvSpPr>
          <p:cNvPr id="3" name="Marcador de contenido 2"/>
          <p:cNvSpPr>
            <a:spLocks noGrp="1"/>
          </p:cNvSpPr>
          <p:nvPr>
            <p:ph sz="half" idx="1"/>
          </p:nvPr>
        </p:nvSpPr>
        <p:spPr/>
        <p:txBody>
          <a:bodyPr/>
          <a:lstStyle/>
          <a:p>
            <a:r>
              <a:rPr lang="es-MX" dirty="0"/>
              <a:t>El derecho civil, por lo tanto, se orienta a al hombre en tanto ser social y desde esta perspectiva debe entenderse su importancia; dado lo expuesto, se considera al mismo como parte del denominado derecho privado, derecho relativo a las personas y a las relacionas que establecen entre sí.</a:t>
            </a:r>
          </a:p>
        </p:txBody>
      </p:sp>
      <p:pic>
        <p:nvPicPr>
          <p:cNvPr id="5" name="Imagen 4"/>
          <p:cNvPicPr>
            <a:picLocks noChangeAspect="1"/>
          </p:cNvPicPr>
          <p:nvPr/>
        </p:nvPicPr>
        <p:blipFill>
          <a:blip r:embed="rId2"/>
          <a:stretch>
            <a:fillRect/>
          </a:stretch>
        </p:blipFill>
        <p:spPr>
          <a:xfrm>
            <a:off x="1653168" y="497575"/>
            <a:ext cx="1158340" cy="1012024"/>
          </a:xfrm>
          <a:prstGeom prst="rect">
            <a:avLst/>
          </a:prstGeom>
        </p:spPr>
      </p:pic>
      <p:pic>
        <p:nvPicPr>
          <p:cNvPr id="3074" name="Picture 2" descr="https://4.bp.blogspot.com/-kipoZmJ1xBw/VXcQ7CQKUyI/AAAAAAAAQwE/9aP6nTr6Quc/s1600/Accesion-derecho-civ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4191" y="2264947"/>
            <a:ext cx="3751119" cy="2283705"/>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7595754" y="4548652"/>
            <a:ext cx="3667992" cy="369332"/>
          </a:xfrm>
          <a:prstGeom prst="rect">
            <a:avLst/>
          </a:prstGeom>
          <a:noFill/>
        </p:spPr>
        <p:txBody>
          <a:bodyPr wrap="square" rtlCol="0">
            <a:spAutoFit/>
          </a:bodyPr>
          <a:lstStyle/>
          <a:p>
            <a:r>
              <a:rPr lang="es-MX" sz="900" dirty="0"/>
              <a:t>Fuente: https://www.infoderechocivil.es/2013/08/accesion-mueble-mueble-mezcla.html</a:t>
            </a:r>
          </a:p>
        </p:txBody>
      </p:sp>
    </p:spTree>
    <p:extLst>
      <p:ext uri="{BB962C8B-B14F-4D97-AF65-F5344CB8AC3E}">
        <p14:creationId xmlns:p14="http://schemas.microsoft.com/office/powerpoint/2010/main" val="3961415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pPr algn="ctr"/>
            <a:r>
              <a:rPr lang="es-MX" dirty="0" smtClean="0"/>
              <a:t>Naturaleza Jurídica</a:t>
            </a:r>
            <a:endParaRPr lang="es-MX" dirty="0"/>
          </a:p>
        </p:txBody>
      </p:sp>
      <p:pic>
        <p:nvPicPr>
          <p:cNvPr id="5" name="Marcador de contenido 4"/>
          <p:cNvPicPr>
            <a:picLocks noGrp="1" noChangeAspect="1"/>
          </p:cNvPicPr>
          <p:nvPr>
            <p:ph sz="half" idx="1"/>
          </p:nvPr>
        </p:nvPicPr>
        <p:blipFill>
          <a:blip r:embed="rId2"/>
          <a:stretch>
            <a:fillRect/>
          </a:stretch>
        </p:blipFill>
        <p:spPr>
          <a:xfrm>
            <a:off x="1745433" y="497575"/>
            <a:ext cx="1158340" cy="1012024"/>
          </a:xfrm>
          <a:prstGeom prst="rect">
            <a:avLst/>
          </a:prstGeom>
        </p:spPr>
      </p:pic>
      <p:sp>
        <p:nvSpPr>
          <p:cNvPr id="9" name="Marcador de contenido 8"/>
          <p:cNvSpPr>
            <a:spLocks noGrp="1"/>
          </p:cNvSpPr>
          <p:nvPr>
            <p:ph sz="half" idx="2"/>
          </p:nvPr>
        </p:nvSpPr>
        <p:spPr/>
        <p:txBody>
          <a:bodyPr/>
          <a:lstStyle/>
          <a:p>
            <a:endParaRPr lang="es-MX" dirty="0" smtClean="0"/>
          </a:p>
          <a:p>
            <a:r>
              <a:rPr lang="es-MX" dirty="0" smtClean="0"/>
              <a:t>La </a:t>
            </a:r>
            <a:r>
              <a:rPr lang="es-MX" dirty="0"/>
              <a:t>imprecisión de la definición y la necesidad de una detentación efectiva del bien o derecho, llevan a la mayor parte de la doctrina a considerar la posesión como un hecho con efectos jurídicos</a:t>
            </a:r>
            <a:r>
              <a:rPr lang="es-MX" dirty="0" smtClean="0"/>
              <a:t>.</a:t>
            </a:r>
          </a:p>
          <a:p>
            <a:pPr marL="0" indent="0">
              <a:buNone/>
            </a:pPr>
            <a:endParaRPr lang="es-MX" dirty="0"/>
          </a:p>
        </p:txBody>
      </p:sp>
      <p:sp>
        <p:nvSpPr>
          <p:cNvPr id="2" name="Rectángulo 1"/>
          <p:cNvSpPr/>
          <p:nvPr/>
        </p:nvSpPr>
        <p:spPr>
          <a:xfrm>
            <a:off x="2420842" y="5168066"/>
            <a:ext cx="4127339" cy="369332"/>
          </a:xfrm>
          <a:prstGeom prst="rect">
            <a:avLst/>
          </a:prstGeom>
        </p:spPr>
        <p:txBody>
          <a:bodyPr wrap="square">
            <a:spAutoFit/>
          </a:bodyPr>
          <a:lstStyle/>
          <a:p>
            <a:r>
              <a:rPr lang="es-MX" sz="900" dirty="0"/>
              <a:t>https://sp.depositphotos.com/9324388/stock-photo-judges-court-gavel-on-a.html</a:t>
            </a:r>
          </a:p>
        </p:txBody>
      </p:sp>
      <p:pic>
        <p:nvPicPr>
          <p:cNvPr id="1028" name="Picture 4" descr="Los jueces mazo de corte en un libro de leyes con gafas â fotos de sto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7715" y="2164788"/>
            <a:ext cx="4127339" cy="2743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74732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Naturaleza jurídica</a:t>
            </a:r>
            <a:endParaRPr lang="es-MX" dirty="0"/>
          </a:p>
        </p:txBody>
      </p:sp>
      <p:sp>
        <p:nvSpPr>
          <p:cNvPr id="3" name="Marcador de contenido 2"/>
          <p:cNvSpPr>
            <a:spLocks noGrp="1"/>
          </p:cNvSpPr>
          <p:nvPr>
            <p:ph sz="half" idx="1"/>
          </p:nvPr>
        </p:nvSpPr>
        <p:spPr/>
        <p:txBody>
          <a:bodyPr/>
          <a:lstStyle/>
          <a:p>
            <a:r>
              <a:rPr lang="es-MX" dirty="0"/>
              <a:t>Si bien la posesión no es un derecho en sí, es necesaria una protección de la misma, de forma que un poseedor no se vea en la obligación de probar su título posesorio (el motivo por el cual posee lícitamente) cada vez que alguien intente interrumpir su posesión.</a:t>
            </a:r>
          </a:p>
        </p:txBody>
      </p:sp>
      <p:pic>
        <p:nvPicPr>
          <p:cNvPr id="5" name="Imagen 4"/>
          <p:cNvPicPr>
            <a:picLocks noChangeAspect="1"/>
          </p:cNvPicPr>
          <p:nvPr/>
        </p:nvPicPr>
        <p:blipFill>
          <a:blip r:embed="rId2"/>
          <a:stretch>
            <a:fillRect/>
          </a:stretch>
        </p:blipFill>
        <p:spPr>
          <a:xfrm>
            <a:off x="1653168" y="402888"/>
            <a:ext cx="1158340" cy="1012024"/>
          </a:xfrm>
          <a:prstGeom prst="rect">
            <a:avLst/>
          </a:prstGeom>
        </p:spPr>
      </p:pic>
      <p:pic>
        <p:nvPicPr>
          <p:cNvPr id="7" name="Marcador de contenido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191375" y="1905001"/>
            <a:ext cx="4313238" cy="3053308"/>
          </a:xfrm>
        </p:spPr>
      </p:pic>
      <p:sp>
        <p:nvSpPr>
          <p:cNvPr id="8" name="CuadroTexto 7"/>
          <p:cNvSpPr txBox="1"/>
          <p:nvPr/>
        </p:nvSpPr>
        <p:spPr>
          <a:xfrm>
            <a:off x="7237927" y="5190186"/>
            <a:ext cx="4266684" cy="369332"/>
          </a:xfrm>
          <a:prstGeom prst="rect">
            <a:avLst/>
          </a:prstGeom>
          <a:noFill/>
        </p:spPr>
        <p:txBody>
          <a:bodyPr wrap="square" rtlCol="0">
            <a:spAutoFit/>
          </a:bodyPr>
          <a:lstStyle/>
          <a:p>
            <a:r>
              <a:rPr lang="es-MX" sz="900" dirty="0"/>
              <a:t>Fuerte: https://advocatius.com.mx/la-usucapion-prescripcion-adquisitiva/</a:t>
            </a:r>
          </a:p>
        </p:txBody>
      </p:sp>
    </p:spTree>
    <p:extLst>
      <p:ext uri="{BB962C8B-B14F-4D97-AF65-F5344CB8AC3E}">
        <p14:creationId xmlns:p14="http://schemas.microsoft.com/office/powerpoint/2010/main" val="19906529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Evolución del Derecho Civil</a:t>
            </a:r>
            <a:endParaRPr lang="es-MX" dirty="0"/>
          </a:p>
        </p:txBody>
      </p:sp>
      <p:pic>
        <p:nvPicPr>
          <p:cNvPr id="5" name="Marcador de contenido 4"/>
          <p:cNvPicPr>
            <a:picLocks noGrp="1" noChangeAspect="1"/>
          </p:cNvPicPr>
          <p:nvPr>
            <p:ph sz="half" idx="1"/>
          </p:nvPr>
        </p:nvPicPr>
        <p:blipFill>
          <a:blip r:embed="rId2"/>
          <a:stretch>
            <a:fillRect/>
          </a:stretch>
        </p:blipFill>
        <p:spPr>
          <a:xfrm>
            <a:off x="1681038" y="402888"/>
            <a:ext cx="1158340" cy="1012024"/>
          </a:xfrm>
          <a:prstGeom prst="rect">
            <a:avLst/>
          </a:prstGeom>
        </p:spPr>
      </p:pic>
      <p:sp>
        <p:nvSpPr>
          <p:cNvPr id="4" name="Marcador de contenido 3"/>
          <p:cNvSpPr>
            <a:spLocks noGrp="1"/>
          </p:cNvSpPr>
          <p:nvPr>
            <p:ph sz="half" idx="2"/>
          </p:nvPr>
        </p:nvSpPr>
        <p:spPr/>
        <p:txBody>
          <a:bodyPr/>
          <a:lstStyle/>
          <a:p>
            <a:endParaRPr lang="es-MX" dirty="0" smtClean="0"/>
          </a:p>
          <a:p>
            <a:r>
              <a:rPr lang="es-MX" dirty="0" smtClean="0"/>
              <a:t>La </a:t>
            </a:r>
            <a:r>
              <a:rPr lang="es-MX" dirty="0"/>
              <a:t>evolución histórica del Derecho civil nos lo presenta como el sector del ordenamiento jurídico que se ocupa de la persona y sus diferentes estados, de su patrimonio y del tráfico de bienes.</a:t>
            </a:r>
          </a:p>
        </p:txBody>
      </p:sp>
      <p:pic>
        <p:nvPicPr>
          <p:cNvPr id="2050" name="Picture 2" descr="Foto: conipita.artista3d.blogspot.co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5835" y="2126222"/>
            <a:ext cx="4317135" cy="2851023"/>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2015834" y="5101937"/>
            <a:ext cx="4317136" cy="507831"/>
          </a:xfrm>
          <a:prstGeom prst="rect">
            <a:avLst/>
          </a:prstGeom>
          <a:noFill/>
        </p:spPr>
        <p:txBody>
          <a:bodyPr wrap="square" rtlCol="0">
            <a:spAutoFit/>
          </a:bodyPr>
          <a:lstStyle/>
          <a:p>
            <a:r>
              <a:rPr lang="es-MX" sz="900" dirty="0"/>
              <a:t>Fuente: </a:t>
            </a:r>
            <a:r>
              <a:rPr lang="es-MX" sz="900" dirty="0" smtClean="0"/>
              <a:t>http</a:t>
            </a:r>
            <a:r>
              <a:rPr lang="es-MX" sz="900" dirty="0"/>
              <a:t>://www.la-razon.com/index.php?_url=/la_gaceta_juridica/Evolucion-Concepto-Derecho-Civil_0_1544245641.html</a:t>
            </a:r>
          </a:p>
        </p:txBody>
      </p:sp>
    </p:spTree>
    <p:extLst>
      <p:ext uri="{BB962C8B-B14F-4D97-AF65-F5344CB8AC3E}">
        <p14:creationId xmlns:p14="http://schemas.microsoft.com/office/powerpoint/2010/main" val="20510145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Relación del Derecho Civil con otras </a:t>
            </a:r>
            <a:r>
              <a:rPr lang="es-MX" dirty="0" smtClean="0"/>
              <a:t>disciplinas</a:t>
            </a:r>
            <a:endParaRPr lang="es-MX" dirty="0"/>
          </a:p>
        </p:txBody>
      </p:sp>
      <p:sp>
        <p:nvSpPr>
          <p:cNvPr id="3" name="Marcador de contenido 2"/>
          <p:cNvSpPr>
            <a:spLocks noGrp="1"/>
          </p:cNvSpPr>
          <p:nvPr>
            <p:ph sz="half" idx="1"/>
          </p:nvPr>
        </p:nvSpPr>
        <p:spPr/>
        <p:txBody>
          <a:bodyPr/>
          <a:lstStyle/>
          <a:p>
            <a:endParaRPr lang="es-MX" dirty="0" smtClean="0"/>
          </a:p>
          <a:p>
            <a:r>
              <a:rPr lang="es-MX" dirty="0" smtClean="0"/>
              <a:t>Tomando </a:t>
            </a:r>
            <a:r>
              <a:rPr lang="es-MX" dirty="0"/>
              <a:t>en consideración que dentro del seno del derecho, sea público o privado, se han venido destacando algunas ramas </a:t>
            </a:r>
            <a:r>
              <a:rPr lang="es-MX" dirty="0" smtClean="0"/>
              <a:t>autónomas y de gran importancia en el ámbito social.</a:t>
            </a:r>
            <a:endParaRPr lang="es-MX" dirty="0"/>
          </a:p>
        </p:txBody>
      </p:sp>
      <p:pic>
        <p:nvPicPr>
          <p:cNvPr id="5" name="Imagen 4"/>
          <p:cNvPicPr>
            <a:picLocks noChangeAspect="1"/>
          </p:cNvPicPr>
          <p:nvPr/>
        </p:nvPicPr>
        <p:blipFill>
          <a:blip r:embed="rId2"/>
          <a:stretch>
            <a:fillRect/>
          </a:stretch>
        </p:blipFill>
        <p:spPr>
          <a:xfrm>
            <a:off x="1717562" y="497575"/>
            <a:ext cx="1158340" cy="1012024"/>
          </a:xfrm>
          <a:prstGeom prst="rect">
            <a:avLst/>
          </a:prstGeom>
        </p:spPr>
      </p:pic>
      <p:pic>
        <p:nvPicPr>
          <p:cNvPr id="3074" name="Picture 2" descr="https://1.bp.blogspot.com/-veUK99CVC3E/Uv0kOf_JgEI/AAAAAAAADLk/wlNTCJP4Eyo/s1600/family_la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6699" y="2307292"/>
            <a:ext cx="3479905" cy="2323442"/>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7834744" y="4801164"/>
            <a:ext cx="3583813" cy="369332"/>
          </a:xfrm>
          <a:prstGeom prst="rect">
            <a:avLst/>
          </a:prstGeom>
          <a:noFill/>
        </p:spPr>
        <p:txBody>
          <a:bodyPr wrap="square" rtlCol="0">
            <a:spAutoFit/>
          </a:bodyPr>
          <a:lstStyle/>
          <a:p>
            <a:r>
              <a:rPr lang="es-MX" sz="900" dirty="0"/>
              <a:t>Fuente: https://jorgemachicado.blogspot.com/2009/02/que-es-el-derecho-de-familia.html</a:t>
            </a:r>
          </a:p>
        </p:txBody>
      </p:sp>
    </p:spTree>
    <p:extLst>
      <p:ext uri="{BB962C8B-B14F-4D97-AF65-F5344CB8AC3E}">
        <p14:creationId xmlns:p14="http://schemas.microsoft.com/office/powerpoint/2010/main" val="1950225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977534" y="321972"/>
            <a:ext cx="6763446" cy="6349284"/>
          </a:xfrm>
          <a:prstGeom prst="rect">
            <a:avLst/>
          </a:prstGeom>
        </p:spPr>
      </p:pic>
      <p:pic>
        <p:nvPicPr>
          <p:cNvPr id="3" name="Imagen 2"/>
          <p:cNvPicPr>
            <a:picLocks noChangeAspect="1"/>
          </p:cNvPicPr>
          <p:nvPr/>
        </p:nvPicPr>
        <p:blipFill>
          <a:blip r:embed="rId3"/>
          <a:stretch>
            <a:fillRect/>
          </a:stretch>
        </p:blipFill>
        <p:spPr>
          <a:xfrm>
            <a:off x="1652121" y="475764"/>
            <a:ext cx="1160433" cy="1012500"/>
          </a:xfrm>
          <a:prstGeom prst="rect">
            <a:avLst/>
          </a:prstGeom>
        </p:spPr>
      </p:pic>
    </p:spTree>
    <p:extLst>
      <p:ext uri="{BB962C8B-B14F-4D97-AF65-F5344CB8AC3E}">
        <p14:creationId xmlns:p14="http://schemas.microsoft.com/office/powerpoint/2010/main" val="2384900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Relación del Derecho Civil con otras disciplinas</a:t>
            </a:r>
          </a:p>
        </p:txBody>
      </p:sp>
      <p:sp>
        <p:nvSpPr>
          <p:cNvPr id="4" name="Marcador de contenido 3"/>
          <p:cNvSpPr>
            <a:spLocks noGrp="1"/>
          </p:cNvSpPr>
          <p:nvPr>
            <p:ph sz="half" idx="2"/>
          </p:nvPr>
        </p:nvSpPr>
        <p:spPr/>
        <p:txBody>
          <a:bodyPr/>
          <a:lstStyle/>
          <a:p>
            <a:r>
              <a:rPr lang="es-MX" dirty="0" smtClean="0"/>
              <a:t>Tenemos </a:t>
            </a:r>
            <a:r>
              <a:rPr lang="es-MX" dirty="0"/>
              <a:t>que en el derecho civil se regulan todas las relaciones entre particulares que no sean comerciales, agrarias u </a:t>
            </a:r>
            <a:r>
              <a:rPr lang="es-MX" dirty="0" smtClean="0"/>
              <a:t>obreras. </a:t>
            </a:r>
          </a:p>
          <a:p>
            <a:r>
              <a:rPr lang="es-MX" dirty="0" smtClean="0"/>
              <a:t>Mas </a:t>
            </a:r>
            <a:r>
              <a:rPr lang="es-MX" dirty="0"/>
              <a:t>conviene precisar, dentro de estas relaciones entre particulares, cuáles son las que específicamente regula el derecho civil.</a:t>
            </a:r>
          </a:p>
        </p:txBody>
      </p:sp>
      <p:pic>
        <p:nvPicPr>
          <p:cNvPr id="5" name="Imagen 4"/>
          <p:cNvPicPr>
            <a:picLocks noChangeAspect="1"/>
          </p:cNvPicPr>
          <p:nvPr/>
        </p:nvPicPr>
        <p:blipFill>
          <a:blip r:embed="rId2"/>
          <a:stretch>
            <a:fillRect/>
          </a:stretch>
        </p:blipFill>
        <p:spPr>
          <a:xfrm>
            <a:off x="1601653" y="402888"/>
            <a:ext cx="1158340" cy="1012024"/>
          </a:xfrm>
          <a:prstGeom prst="rect">
            <a:avLst/>
          </a:prstGeom>
        </p:spPr>
      </p:pic>
      <p:pic>
        <p:nvPicPr>
          <p:cNvPr id="7" name="Marcador de contenido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884868" y="2356834"/>
            <a:ext cx="3786388" cy="2589816"/>
          </a:xfrm>
        </p:spPr>
      </p:pic>
      <p:sp>
        <p:nvSpPr>
          <p:cNvPr id="8" name="CuadroTexto 7"/>
          <p:cNvSpPr txBox="1"/>
          <p:nvPr/>
        </p:nvSpPr>
        <p:spPr>
          <a:xfrm>
            <a:off x="2897746" y="5267459"/>
            <a:ext cx="3902299" cy="230832"/>
          </a:xfrm>
          <a:prstGeom prst="rect">
            <a:avLst/>
          </a:prstGeom>
          <a:noFill/>
        </p:spPr>
        <p:txBody>
          <a:bodyPr wrap="square" rtlCol="0">
            <a:spAutoFit/>
          </a:bodyPr>
          <a:lstStyle/>
          <a:p>
            <a:r>
              <a:rPr lang="es-MX" sz="900" dirty="0"/>
              <a:t>Fuente: https://profesorlegal.com/producto/curso-derecho-civil-i/</a:t>
            </a:r>
          </a:p>
        </p:txBody>
      </p:sp>
    </p:spTree>
    <p:extLst>
      <p:ext uri="{BB962C8B-B14F-4D97-AF65-F5344CB8AC3E}">
        <p14:creationId xmlns:p14="http://schemas.microsoft.com/office/powerpoint/2010/main" val="4579212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687132" y="402888"/>
            <a:ext cx="1158340" cy="1012024"/>
          </a:xfrm>
          <a:prstGeom prst="rect">
            <a:avLst/>
          </a:prstGeom>
        </p:spPr>
      </p:pic>
      <p:sp>
        <p:nvSpPr>
          <p:cNvPr id="2" name="Título 1"/>
          <p:cNvSpPr>
            <a:spLocks noGrp="1"/>
          </p:cNvSpPr>
          <p:nvPr>
            <p:ph type="title"/>
          </p:nvPr>
        </p:nvSpPr>
        <p:spPr/>
        <p:txBody>
          <a:bodyPr/>
          <a:lstStyle/>
          <a:p>
            <a:pPr algn="ctr"/>
            <a:r>
              <a:rPr lang="es-MX" dirty="0"/>
              <a:t>Relación del Derecho Civil con otras disciplinas</a:t>
            </a:r>
          </a:p>
        </p:txBody>
      </p:sp>
      <p:sp>
        <p:nvSpPr>
          <p:cNvPr id="3" name="Marcador de contenido 2"/>
          <p:cNvSpPr>
            <a:spLocks noGrp="1"/>
          </p:cNvSpPr>
          <p:nvPr>
            <p:ph sz="half" idx="1"/>
          </p:nvPr>
        </p:nvSpPr>
        <p:spPr/>
        <p:txBody>
          <a:bodyPr/>
          <a:lstStyle/>
          <a:p>
            <a:r>
              <a:rPr lang="es-MX" dirty="0"/>
              <a:t>En la organización jurídica del patrimonio y de las relaciones que se originan entre particulares en razón de los derechos reales y personales, el derecho civil se encarga sólo de regular los vínculos que aun teniendo contenido económico no sean de naturaleza comercial, obrera o agraria.</a:t>
            </a:r>
          </a:p>
        </p:txBody>
      </p:sp>
      <p:pic>
        <p:nvPicPr>
          <p:cNvPr id="4098" name="Picture 2" descr="https://fscomps.fotosearch.com/bigcomps/DSN/DSN054/233665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8867" y="1905000"/>
            <a:ext cx="3174323" cy="3591791"/>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7655551" y="5496791"/>
            <a:ext cx="3480954" cy="230832"/>
          </a:xfrm>
          <a:prstGeom prst="rect">
            <a:avLst/>
          </a:prstGeom>
          <a:noFill/>
        </p:spPr>
        <p:txBody>
          <a:bodyPr wrap="square" rtlCol="0">
            <a:spAutoFit/>
          </a:bodyPr>
          <a:lstStyle/>
          <a:p>
            <a:r>
              <a:rPr lang="es-MX" sz="900" dirty="0"/>
              <a:t>Fuente: https://www.fotosearch.com.br/DSN054/2336654/</a:t>
            </a:r>
          </a:p>
        </p:txBody>
      </p:sp>
    </p:spTree>
    <p:extLst>
      <p:ext uri="{BB962C8B-B14F-4D97-AF65-F5344CB8AC3E}">
        <p14:creationId xmlns:p14="http://schemas.microsoft.com/office/powerpoint/2010/main" val="37022632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Derecho de familia</a:t>
            </a:r>
            <a:endParaRPr lang="es-MX" dirty="0"/>
          </a:p>
        </p:txBody>
      </p:sp>
      <p:pic>
        <p:nvPicPr>
          <p:cNvPr id="6" name="Marcador de contenido 5"/>
          <p:cNvPicPr>
            <a:picLocks noGrp="1" noChangeAspect="1"/>
          </p:cNvPicPr>
          <p:nvPr>
            <p:ph sz="half" idx="1"/>
          </p:nvPr>
        </p:nvPicPr>
        <p:blipFill>
          <a:blip r:embed="rId2"/>
          <a:stretch>
            <a:fillRect/>
          </a:stretch>
        </p:blipFill>
        <p:spPr>
          <a:xfrm>
            <a:off x="2592924" y="2318197"/>
            <a:ext cx="4387425" cy="3090930"/>
          </a:xfrm>
          <a:prstGeom prst="rect">
            <a:avLst/>
          </a:prstGeom>
        </p:spPr>
      </p:pic>
      <p:sp>
        <p:nvSpPr>
          <p:cNvPr id="4" name="Marcador de contenido 3"/>
          <p:cNvSpPr>
            <a:spLocks noGrp="1"/>
          </p:cNvSpPr>
          <p:nvPr>
            <p:ph sz="half" idx="2"/>
          </p:nvPr>
        </p:nvSpPr>
        <p:spPr/>
        <p:txBody>
          <a:bodyPr/>
          <a:lstStyle/>
          <a:p>
            <a:r>
              <a:rPr lang="es-MX" dirty="0"/>
              <a:t>El Derecho de familia o Derecho familiar es el conjunto de normas e instituciones jurídicas que regulan las relaciones personales y patrimoniales de los miembros que integran la familia, entre sí y respecto de terceros.</a:t>
            </a:r>
          </a:p>
        </p:txBody>
      </p:sp>
      <p:pic>
        <p:nvPicPr>
          <p:cNvPr id="5" name="Imagen 4"/>
          <p:cNvPicPr>
            <a:picLocks noChangeAspect="1"/>
          </p:cNvPicPr>
          <p:nvPr/>
        </p:nvPicPr>
        <p:blipFill>
          <a:blip r:embed="rId3"/>
          <a:stretch>
            <a:fillRect/>
          </a:stretch>
        </p:blipFill>
        <p:spPr>
          <a:xfrm>
            <a:off x="1781957" y="402888"/>
            <a:ext cx="1158340" cy="1012024"/>
          </a:xfrm>
          <a:prstGeom prst="rect">
            <a:avLst/>
          </a:prstGeom>
        </p:spPr>
      </p:pic>
      <p:sp>
        <p:nvSpPr>
          <p:cNvPr id="3" name="CuadroTexto 2"/>
          <p:cNvSpPr txBox="1"/>
          <p:nvPr/>
        </p:nvSpPr>
        <p:spPr>
          <a:xfrm>
            <a:off x="2491416" y="5409127"/>
            <a:ext cx="4590440" cy="369332"/>
          </a:xfrm>
          <a:prstGeom prst="rect">
            <a:avLst/>
          </a:prstGeom>
          <a:noFill/>
        </p:spPr>
        <p:txBody>
          <a:bodyPr wrap="square" rtlCol="0">
            <a:spAutoFit/>
          </a:bodyPr>
          <a:lstStyle/>
          <a:p>
            <a:r>
              <a:rPr lang="es-MX" sz="900" dirty="0"/>
              <a:t>Fuente: http://www.bufetezulueta.es/abogados-especialistas-en-derecho-de-familia</a:t>
            </a:r>
          </a:p>
        </p:txBody>
      </p:sp>
    </p:spTree>
    <p:extLst>
      <p:ext uri="{BB962C8B-B14F-4D97-AF65-F5344CB8AC3E}">
        <p14:creationId xmlns:p14="http://schemas.microsoft.com/office/powerpoint/2010/main" val="18913646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Concepto de Derecho de Familia</a:t>
            </a:r>
            <a:endParaRPr lang="es-MX" dirty="0"/>
          </a:p>
        </p:txBody>
      </p:sp>
      <p:sp>
        <p:nvSpPr>
          <p:cNvPr id="4" name="Marcador de contenido 3"/>
          <p:cNvSpPr>
            <a:spLocks noGrp="1"/>
          </p:cNvSpPr>
          <p:nvPr>
            <p:ph sz="half" idx="2"/>
          </p:nvPr>
        </p:nvSpPr>
        <p:spPr/>
        <p:txBody>
          <a:bodyPr>
            <a:normAutofit lnSpcReduction="10000"/>
          </a:bodyPr>
          <a:lstStyle/>
          <a:p>
            <a:r>
              <a:rPr lang="es-MX" dirty="0"/>
              <a:t>Es la parte del Derecho Civil que tiene por objeto la relaciones jurídicas familiares: relaciones conyugales, paterno-filiales, tanto en su aspecto personal como patrimonial, la tutela y las demás instituciones de protección de menores e incapacitados. Constituye el eje central la familia, el matrimonio y la filiación.</a:t>
            </a:r>
          </a:p>
          <a:p>
            <a:r>
              <a:rPr lang="es-MX" dirty="0" smtClean="0">
                <a:hlinkClick r:id="rId2"/>
              </a:rPr>
              <a:t>http</a:t>
            </a:r>
            <a:r>
              <a:rPr lang="es-MX" dirty="0">
                <a:hlinkClick r:id="rId2"/>
              </a:rPr>
              <a:t>://</a:t>
            </a:r>
            <a:r>
              <a:rPr lang="es-MX" dirty="0" smtClean="0">
                <a:hlinkClick r:id="rId2"/>
              </a:rPr>
              <a:t>www.enciclopedia-juridica.biz14.com/d/derecho-de-familia/derecho-de-familia.htm</a:t>
            </a:r>
            <a:endParaRPr lang="es-MX" dirty="0" smtClean="0"/>
          </a:p>
          <a:p>
            <a:endParaRPr lang="es-MX" dirty="0"/>
          </a:p>
        </p:txBody>
      </p:sp>
      <p:pic>
        <p:nvPicPr>
          <p:cNvPr id="5" name="Imagen 4"/>
          <p:cNvPicPr>
            <a:picLocks noChangeAspect="1"/>
          </p:cNvPicPr>
          <p:nvPr/>
        </p:nvPicPr>
        <p:blipFill>
          <a:blip r:embed="rId3"/>
          <a:stretch>
            <a:fillRect/>
          </a:stretch>
        </p:blipFill>
        <p:spPr>
          <a:xfrm>
            <a:off x="1730441" y="395510"/>
            <a:ext cx="1158340" cy="1012024"/>
          </a:xfrm>
          <a:prstGeom prst="rect">
            <a:avLst/>
          </a:prstGeom>
        </p:spPr>
      </p:pic>
      <p:pic>
        <p:nvPicPr>
          <p:cNvPr id="5122" name="Picture 2" descr="familia_i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2924" y="1730807"/>
            <a:ext cx="3033280" cy="3285006"/>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2358737" y="5137585"/>
            <a:ext cx="3512127" cy="230832"/>
          </a:xfrm>
          <a:prstGeom prst="rect">
            <a:avLst/>
          </a:prstGeom>
          <a:noFill/>
        </p:spPr>
        <p:txBody>
          <a:bodyPr wrap="square" rtlCol="0">
            <a:spAutoFit/>
          </a:bodyPr>
          <a:lstStyle/>
          <a:p>
            <a:r>
              <a:rPr lang="es-MX" sz="900" dirty="0"/>
              <a:t>Fuente: http://abogadosrodriguezmonzon.com/derfamilia/</a:t>
            </a:r>
          </a:p>
        </p:txBody>
      </p:sp>
    </p:spTree>
    <p:extLst>
      <p:ext uri="{BB962C8B-B14F-4D97-AF65-F5344CB8AC3E}">
        <p14:creationId xmlns:p14="http://schemas.microsoft.com/office/powerpoint/2010/main" val="4425880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Origen del derecho de familia </a:t>
            </a:r>
            <a:endParaRPr lang="es-MX" dirty="0"/>
          </a:p>
        </p:txBody>
      </p:sp>
      <p:sp>
        <p:nvSpPr>
          <p:cNvPr id="4" name="Marcador de contenido 3"/>
          <p:cNvSpPr>
            <a:spLocks noGrp="1"/>
          </p:cNvSpPr>
          <p:nvPr>
            <p:ph sz="half" idx="2"/>
          </p:nvPr>
        </p:nvSpPr>
        <p:spPr/>
        <p:txBody>
          <a:bodyPr/>
          <a:lstStyle/>
          <a:p>
            <a:endParaRPr lang="es-MX" dirty="0" smtClean="0"/>
          </a:p>
          <a:p>
            <a:endParaRPr lang="es-MX" dirty="0"/>
          </a:p>
          <a:p>
            <a:r>
              <a:rPr lang="es-MX" dirty="0" smtClean="0"/>
              <a:t>La </a:t>
            </a:r>
            <a:r>
              <a:rPr lang="es-MX" dirty="0"/>
              <a:t>familia no es una institución natural, sino que es un producto evidentemente </a:t>
            </a:r>
            <a:r>
              <a:rPr lang="es-MX" dirty="0" smtClean="0"/>
              <a:t>cultural y posee una evolución desde la promiscuidad absoluta hasta la relativa.</a:t>
            </a:r>
            <a:endParaRPr lang="es-MX" dirty="0"/>
          </a:p>
        </p:txBody>
      </p:sp>
      <p:pic>
        <p:nvPicPr>
          <p:cNvPr id="5" name="Imagen 4"/>
          <p:cNvPicPr>
            <a:picLocks noChangeAspect="1"/>
          </p:cNvPicPr>
          <p:nvPr/>
        </p:nvPicPr>
        <p:blipFill>
          <a:blip r:embed="rId2"/>
          <a:stretch>
            <a:fillRect/>
          </a:stretch>
        </p:blipFill>
        <p:spPr>
          <a:xfrm>
            <a:off x="1691805" y="402888"/>
            <a:ext cx="1158340" cy="1012024"/>
          </a:xfrm>
          <a:prstGeom prst="rect">
            <a:avLst/>
          </a:prstGeom>
        </p:spPr>
      </p:pic>
      <p:pic>
        <p:nvPicPr>
          <p:cNvPr id="6146" name="Picture 2" descr="https://3.bp.blogspot.com/-X3OiBetp99Y/VpDwvr-7OOI/AAAAAAAAU7Q/4GkJPgAAsLU/s1600/Afinidad-familia-roman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805" y="2126222"/>
            <a:ext cx="5498942" cy="2725668"/>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2217622" y="4842280"/>
            <a:ext cx="4447309" cy="230832"/>
          </a:xfrm>
          <a:prstGeom prst="rect">
            <a:avLst/>
          </a:prstGeom>
          <a:noFill/>
        </p:spPr>
        <p:txBody>
          <a:bodyPr wrap="square" rtlCol="0">
            <a:spAutoFit/>
          </a:bodyPr>
          <a:lstStyle/>
          <a:p>
            <a:r>
              <a:rPr lang="es-MX" sz="900" dirty="0"/>
              <a:t>Fuente: https://www.derechoromano.es/2011/12/la-familia-romana.html</a:t>
            </a:r>
          </a:p>
        </p:txBody>
      </p:sp>
    </p:spTree>
    <p:extLst>
      <p:ext uri="{BB962C8B-B14F-4D97-AF65-F5344CB8AC3E}">
        <p14:creationId xmlns:p14="http://schemas.microsoft.com/office/powerpoint/2010/main" val="1452521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Origen del derecho de </a:t>
            </a:r>
            <a:r>
              <a:rPr lang="es-MX" dirty="0" smtClean="0"/>
              <a:t>Familia</a:t>
            </a:r>
            <a:endParaRPr lang="es-MX" dirty="0"/>
          </a:p>
        </p:txBody>
      </p:sp>
      <p:pic>
        <p:nvPicPr>
          <p:cNvPr id="5" name="Marcador de contenido 4"/>
          <p:cNvPicPr>
            <a:picLocks noGrp="1" noChangeAspect="1"/>
          </p:cNvPicPr>
          <p:nvPr>
            <p:ph sz="half" idx="1"/>
          </p:nvPr>
        </p:nvPicPr>
        <p:blipFill>
          <a:blip r:embed="rId2"/>
          <a:stretch>
            <a:fillRect/>
          </a:stretch>
        </p:blipFill>
        <p:spPr>
          <a:xfrm>
            <a:off x="1668159" y="497575"/>
            <a:ext cx="1158340" cy="1012024"/>
          </a:xfrm>
          <a:prstGeom prst="rect">
            <a:avLst/>
          </a:prstGeom>
        </p:spPr>
      </p:pic>
      <p:sp>
        <p:nvSpPr>
          <p:cNvPr id="4" name="Marcador de contenido 3"/>
          <p:cNvSpPr>
            <a:spLocks noGrp="1"/>
          </p:cNvSpPr>
          <p:nvPr>
            <p:ph sz="half" idx="2"/>
          </p:nvPr>
        </p:nvSpPr>
        <p:spPr/>
        <p:txBody>
          <a:bodyPr/>
          <a:lstStyle/>
          <a:p>
            <a:r>
              <a:rPr lang="es-MX" dirty="0"/>
              <a:t>Es cierto que puede hablarse de un «polimorfismo familiar»: los hombres, a lo largo de la historia, han organizado sus relaciones sexuales y familiares de formas bien diferentes: </a:t>
            </a:r>
            <a:r>
              <a:rPr lang="es-MX" dirty="0" smtClean="0"/>
              <a:t>poliandria, </a:t>
            </a:r>
            <a:r>
              <a:rPr lang="es-MX" dirty="0"/>
              <a:t>poligamia, patriarcado, matrimonio monógamo, matriarcado, repudio, divorcio, homosexualismo, amor libre, promiscuidad, etc., ninguna de estas situaciones es una novedad.</a:t>
            </a:r>
          </a:p>
        </p:txBody>
      </p:sp>
      <p:pic>
        <p:nvPicPr>
          <p:cNvPr id="6" name="Imagen 5"/>
          <p:cNvPicPr>
            <a:picLocks noChangeAspect="1"/>
          </p:cNvPicPr>
          <p:nvPr/>
        </p:nvPicPr>
        <p:blipFill>
          <a:blip r:embed="rId3"/>
          <a:stretch>
            <a:fillRect/>
          </a:stretch>
        </p:blipFill>
        <p:spPr>
          <a:xfrm>
            <a:off x="2826499" y="1904999"/>
            <a:ext cx="4462943" cy="4122313"/>
          </a:xfrm>
          <a:prstGeom prst="rect">
            <a:avLst/>
          </a:prstGeom>
        </p:spPr>
      </p:pic>
      <p:sp>
        <p:nvSpPr>
          <p:cNvPr id="3" name="CuadroTexto 2"/>
          <p:cNvSpPr txBox="1"/>
          <p:nvPr/>
        </p:nvSpPr>
        <p:spPr>
          <a:xfrm>
            <a:off x="2826499" y="6027312"/>
            <a:ext cx="4613391" cy="230832"/>
          </a:xfrm>
          <a:prstGeom prst="rect">
            <a:avLst/>
          </a:prstGeom>
          <a:noFill/>
        </p:spPr>
        <p:txBody>
          <a:bodyPr wrap="square" rtlCol="0">
            <a:spAutoFit/>
          </a:bodyPr>
          <a:lstStyle/>
          <a:p>
            <a:r>
              <a:rPr lang="es-MX" sz="900" dirty="0"/>
              <a:t>Fuente: https://www.lanzadigital.com/opinion/la-familia-fruto-del-estado-2/</a:t>
            </a:r>
          </a:p>
        </p:txBody>
      </p:sp>
    </p:spTree>
    <p:extLst>
      <p:ext uri="{BB962C8B-B14F-4D97-AF65-F5344CB8AC3E}">
        <p14:creationId xmlns:p14="http://schemas.microsoft.com/office/powerpoint/2010/main" val="25349876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Origen del derecho de </a:t>
            </a:r>
            <a:r>
              <a:rPr lang="es-MX" dirty="0" smtClean="0"/>
              <a:t>Familia</a:t>
            </a:r>
            <a:endParaRPr lang="es-MX" dirty="0"/>
          </a:p>
        </p:txBody>
      </p:sp>
      <p:sp>
        <p:nvSpPr>
          <p:cNvPr id="3" name="Marcador de contenido 2"/>
          <p:cNvSpPr>
            <a:spLocks noGrp="1"/>
          </p:cNvSpPr>
          <p:nvPr>
            <p:ph sz="half" idx="1"/>
          </p:nvPr>
        </p:nvSpPr>
        <p:spPr/>
        <p:txBody>
          <a:bodyPr/>
          <a:lstStyle/>
          <a:p>
            <a:r>
              <a:rPr lang="es-MX" dirty="0"/>
              <a:t>Podemos preguntarnos si, de esta variedad, se concluye el carácter contingente de la familia, o también si todas estas realidades son igualmente naturales</a:t>
            </a:r>
            <a:r>
              <a:rPr lang="es-MX" dirty="0" smtClean="0"/>
              <a:t>.</a:t>
            </a:r>
          </a:p>
          <a:p>
            <a:r>
              <a:rPr lang="es-MX" dirty="0" smtClean="0"/>
              <a:t>No olvidemos mencionar las familias consanguíneas, punalúas y sindiásmicas.</a:t>
            </a:r>
            <a:endParaRPr lang="es-MX" dirty="0"/>
          </a:p>
        </p:txBody>
      </p:sp>
      <p:pic>
        <p:nvPicPr>
          <p:cNvPr id="6" name="Marcador de contenido 5"/>
          <p:cNvPicPr>
            <a:picLocks noGrp="1" noChangeAspect="1"/>
          </p:cNvPicPr>
          <p:nvPr>
            <p:ph sz="half" idx="2"/>
          </p:nvPr>
        </p:nvPicPr>
        <p:blipFill>
          <a:blip r:embed="rId2"/>
          <a:stretch>
            <a:fillRect/>
          </a:stretch>
        </p:blipFill>
        <p:spPr>
          <a:xfrm>
            <a:off x="7585656" y="2031534"/>
            <a:ext cx="4031088" cy="3879687"/>
          </a:xfrm>
          <a:prstGeom prst="rect">
            <a:avLst/>
          </a:prstGeom>
        </p:spPr>
      </p:pic>
      <p:pic>
        <p:nvPicPr>
          <p:cNvPr id="5" name="Imagen 4"/>
          <p:cNvPicPr>
            <a:picLocks noChangeAspect="1"/>
          </p:cNvPicPr>
          <p:nvPr/>
        </p:nvPicPr>
        <p:blipFill>
          <a:blip r:embed="rId3"/>
          <a:stretch>
            <a:fillRect/>
          </a:stretch>
        </p:blipFill>
        <p:spPr>
          <a:xfrm>
            <a:off x="1627410" y="497575"/>
            <a:ext cx="1158340" cy="1012024"/>
          </a:xfrm>
          <a:prstGeom prst="rect">
            <a:avLst/>
          </a:prstGeom>
        </p:spPr>
      </p:pic>
      <p:sp>
        <p:nvSpPr>
          <p:cNvPr id="4" name="CuadroTexto 3"/>
          <p:cNvSpPr txBox="1"/>
          <p:nvPr/>
        </p:nvSpPr>
        <p:spPr>
          <a:xfrm>
            <a:off x="7460672" y="5922339"/>
            <a:ext cx="4281055" cy="230832"/>
          </a:xfrm>
          <a:prstGeom prst="rect">
            <a:avLst/>
          </a:prstGeom>
          <a:noFill/>
        </p:spPr>
        <p:txBody>
          <a:bodyPr wrap="square" rtlCol="0">
            <a:spAutoFit/>
          </a:bodyPr>
          <a:lstStyle/>
          <a:p>
            <a:r>
              <a:rPr lang="es-MX" sz="900" dirty="0"/>
              <a:t>Fuente: https://www.derechoromano.es/2011/12/la-familia-romana.html</a:t>
            </a:r>
          </a:p>
        </p:txBody>
      </p:sp>
    </p:spTree>
    <p:extLst>
      <p:ext uri="{BB962C8B-B14F-4D97-AF65-F5344CB8AC3E}">
        <p14:creationId xmlns:p14="http://schemas.microsoft.com/office/powerpoint/2010/main" val="35699576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Características</a:t>
            </a:r>
            <a:endParaRPr lang="es-MX" dirty="0"/>
          </a:p>
        </p:txBody>
      </p:sp>
      <p:pic>
        <p:nvPicPr>
          <p:cNvPr id="5" name="Marcador de contenido 4"/>
          <p:cNvPicPr>
            <a:picLocks noGrp="1" noChangeAspect="1"/>
          </p:cNvPicPr>
          <p:nvPr>
            <p:ph sz="half" idx="1"/>
          </p:nvPr>
        </p:nvPicPr>
        <p:blipFill>
          <a:blip r:embed="rId2"/>
          <a:stretch>
            <a:fillRect/>
          </a:stretch>
        </p:blipFill>
        <p:spPr>
          <a:xfrm>
            <a:off x="1655281" y="497575"/>
            <a:ext cx="1158340" cy="1012024"/>
          </a:xfrm>
          <a:prstGeom prst="rect">
            <a:avLst/>
          </a:prstGeom>
        </p:spPr>
      </p:pic>
      <p:sp>
        <p:nvSpPr>
          <p:cNvPr id="4" name="Marcador de contenido 3"/>
          <p:cNvSpPr>
            <a:spLocks noGrp="1"/>
          </p:cNvSpPr>
          <p:nvPr>
            <p:ph sz="half" idx="2"/>
          </p:nvPr>
        </p:nvSpPr>
        <p:spPr/>
        <p:txBody>
          <a:bodyPr/>
          <a:lstStyle/>
          <a:p>
            <a:r>
              <a:rPr lang="es-MX" dirty="0"/>
              <a:t>Contenido moral o ético: esta rama jurídica habitualmente posee normas sin sanción o con sanción reducida y obligaciones (o más propiamente deberes) fundamentalmente incoercibles. Por ello no es posible obtener el cumplimiento forzado de la mayoría de las obligaciones de familia, quedando entregadas al sentido ético o a la costumbre</a:t>
            </a:r>
          </a:p>
        </p:txBody>
      </p:sp>
      <p:pic>
        <p:nvPicPr>
          <p:cNvPr id="7" name="Imagen 6"/>
          <p:cNvPicPr>
            <a:picLocks noChangeAspect="1"/>
          </p:cNvPicPr>
          <p:nvPr/>
        </p:nvPicPr>
        <p:blipFill>
          <a:blip r:embed="rId3"/>
          <a:stretch>
            <a:fillRect/>
          </a:stretch>
        </p:blipFill>
        <p:spPr>
          <a:xfrm>
            <a:off x="3142446" y="2031535"/>
            <a:ext cx="3889420" cy="3545017"/>
          </a:xfrm>
          <a:prstGeom prst="rect">
            <a:avLst/>
          </a:prstGeom>
        </p:spPr>
      </p:pic>
      <p:sp>
        <p:nvSpPr>
          <p:cNvPr id="3" name="CuadroTexto 2"/>
          <p:cNvSpPr txBox="1"/>
          <p:nvPr/>
        </p:nvSpPr>
        <p:spPr>
          <a:xfrm>
            <a:off x="3013364" y="5787736"/>
            <a:ext cx="4333009" cy="369332"/>
          </a:xfrm>
          <a:prstGeom prst="rect">
            <a:avLst/>
          </a:prstGeom>
          <a:noFill/>
        </p:spPr>
        <p:txBody>
          <a:bodyPr wrap="square" rtlCol="0">
            <a:spAutoFit/>
          </a:bodyPr>
          <a:lstStyle/>
          <a:p>
            <a:r>
              <a:rPr lang="es-MX" sz="900" dirty="0"/>
              <a:t>Fuente: http://dibujossincopyright.blogspot.com/2012/08/dibujo-de-un-policia-alto-stop.html</a:t>
            </a:r>
          </a:p>
        </p:txBody>
      </p:sp>
    </p:spTree>
    <p:extLst>
      <p:ext uri="{BB962C8B-B14F-4D97-AF65-F5344CB8AC3E}">
        <p14:creationId xmlns:p14="http://schemas.microsoft.com/office/powerpoint/2010/main" val="24109180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Características</a:t>
            </a:r>
          </a:p>
        </p:txBody>
      </p:sp>
      <p:pic>
        <p:nvPicPr>
          <p:cNvPr id="5" name="Marcador de contenido 4"/>
          <p:cNvPicPr>
            <a:picLocks noGrp="1" noChangeAspect="1"/>
          </p:cNvPicPr>
          <p:nvPr>
            <p:ph sz="half" idx="1"/>
          </p:nvPr>
        </p:nvPicPr>
        <p:blipFill>
          <a:blip r:embed="rId2"/>
          <a:stretch>
            <a:fillRect/>
          </a:stretch>
        </p:blipFill>
        <p:spPr>
          <a:xfrm>
            <a:off x="1693917" y="402888"/>
            <a:ext cx="1158340" cy="1012024"/>
          </a:xfrm>
          <a:prstGeom prst="rect">
            <a:avLst/>
          </a:prstGeom>
        </p:spPr>
      </p:pic>
      <p:sp>
        <p:nvSpPr>
          <p:cNvPr id="4" name="Marcador de contenido 3"/>
          <p:cNvSpPr>
            <a:spLocks noGrp="1"/>
          </p:cNvSpPr>
          <p:nvPr>
            <p:ph sz="half" idx="2"/>
          </p:nvPr>
        </p:nvSpPr>
        <p:spPr/>
        <p:txBody>
          <a:bodyPr/>
          <a:lstStyle/>
          <a:p>
            <a:r>
              <a:rPr lang="es-MX" dirty="0"/>
              <a:t>Regula situaciones o estados personales: es una disciplina de estados civiles que se imponen erga omnes (respecto de todos). Además, dichos estados pueden originar relaciones patrimoniales pero con modalidades particulares, pues son consecuencia de tales estados y por tanto, inseparables de ellos.</a:t>
            </a:r>
          </a:p>
        </p:txBody>
      </p:sp>
      <p:sp>
        <p:nvSpPr>
          <p:cNvPr id="3" name="Rectángulo 2"/>
          <p:cNvSpPr/>
          <p:nvPr/>
        </p:nvSpPr>
        <p:spPr>
          <a:xfrm>
            <a:off x="2390108" y="4654080"/>
            <a:ext cx="3595056" cy="229647"/>
          </a:xfrm>
          <a:prstGeom prst="rect">
            <a:avLst/>
          </a:prstGeom>
        </p:spPr>
        <p:txBody>
          <a:bodyPr wrap="square">
            <a:spAutoFit/>
          </a:bodyPr>
          <a:lstStyle/>
          <a:p>
            <a:r>
              <a:rPr lang="es-MX" sz="900" dirty="0"/>
              <a:t>https://zullyporatelli.files.wordpress.com/2013/06/familia1.jpg</a:t>
            </a:r>
          </a:p>
        </p:txBody>
      </p:sp>
      <p:pic>
        <p:nvPicPr>
          <p:cNvPr id="7170" name="Picture 2" descr="https://zullyporatelli.files.wordpress.com/2013/06/familia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5164" y="1905000"/>
            <a:ext cx="3810000" cy="2562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09846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Características</a:t>
            </a:r>
          </a:p>
        </p:txBody>
      </p:sp>
      <p:sp>
        <p:nvSpPr>
          <p:cNvPr id="3" name="Marcador de contenido 2"/>
          <p:cNvSpPr>
            <a:spLocks noGrp="1"/>
          </p:cNvSpPr>
          <p:nvPr>
            <p:ph sz="half" idx="1"/>
          </p:nvPr>
        </p:nvSpPr>
        <p:spPr/>
        <p:txBody>
          <a:bodyPr/>
          <a:lstStyle/>
          <a:p>
            <a:r>
              <a:rPr lang="es-MX" dirty="0"/>
              <a:t>Predominio del interés social sobre el individual: esta rama posee un claro predominio del interés social (o familiar) en sustitución del interés individual. Ello genera importantes consecuencias:</a:t>
            </a:r>
          </a:p>
        </p:txBody>
      </p:sp>
      <p:pic>
        <p:nvPicPr>
          <p:cNvPr id="5" name="Imagen 4"/>
          <p:cNvPicPr>
            <a:picLocks noChangeAspect="1"/>
          </p:cNvPicPr>
          <p:nvPr/>
        </p:nvPicPr>
        <p:blipFill>
          <a:blip r:embed="rId2"/>
          <a:stretch>
            <a:fillRect/>
          </a:stretch>
        </p:blipFill>
        <p:spPr>
          <a:xfrm>
            <a:off x="1704683" y="395510"/>
            <a:ext cx="1158340" cy="1012024"/>
          </a:xfrm>
          <a:prstGeom prst="rect">
            <a:avLst/>
          </a:prstGeom>
        </p:spPr>
      </p:pic>
      <p:pic>
        <p:nvPicPr>
          <p:cNvPr id="8194" name="Picture 2" descr="https://i1.wp.com/terceravia.mx/wp-content/uploads/2016/11/tumblr_nt0yglGOuN1qdzdh7o1_1280.png?fit=1220%2C7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9506" y="1752378"/>
            <a:ext cx="4097193" cy="2518766"/>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7772400" y="4271144"/>
            <a:ext cx="4094018" cy="369332"/>
          </a:xfrm>
          <a:prstGeom prst="rect">
            <a:avLst/>
          </a:prstGeom>
          <a:noFill/>
        </p:spPr>
        <p:txBody>
          <a:bodyPr wrap="square" rtlCol="0">
            <a:spAutoFit/>
          </a:bodyPr>
          <a:lstStyle/>
          <a:p>
            <a:r>
              <a:rPr lang="es-MX" sz="900" dirty="0"/>
              <a:t>Fuente: http://terceravia.mx/2016/11/2016-escuelas-continuan-negando-acceso-a-la-educacion-a-hijos-familias-homoparentales/</a:t>
            </a:r>
          </a:p>
        </p:txBody>
      </p:sp>
    </p:spTree>
    <p:extLst>
      <p:ext uri="{BB962C8B-B14F-4D97-AF65-F5344CB8AC3E}">
        <p14:creationId xmlns:p14="http://schemas.microsoft.com/office/powerpoint/2010/main" val="25514683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ipse 7"/>
          <p:cNvSpPr/>
          <p:nvPr/>
        </p:nvSpPr>
        <p:spPr>
          <a:xfrm>
            <a:off x="3490175" y="2266683"/>
            <a:ext cx="579549" cy="296214"/>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ln w="22225">
                <a:solidFill>
                  <a:schemeClr val="accent2"/>
                </a:solidFill>
                <a:prstDash val="solid"/>
              </a:ln>
              <a:solidFill>
                <a:schemeClr val="accent2">
                  <a:lumMod val="40000"/>
                  <a:lumOff val="60000"/>
                </a:schemeClr>
              </a:solidFill>
            </a:endParaRPr>
          </a:p>
        </p:txBody>
      </p:sp>
      <p:sp>
        <p:nvSpPr>
          <p:cNvPr id="3" name="Elipse 2"/>
          <p:cNvSpPr/>
          <p:nvPr/>
        </p:nvSpPr>
        <p:spPr>
          <a:xfrm>
            <a:off x="3322749" y="2176530"/>
            <a:ext cx="914400" cy="489397"/>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2" name="Imagen 1"/>
          <p:cNvPicPr>
            <a:picLocks noChangeAspect="1"/>
          </p:cNvPicPr>
          <p:nvPr/>
        </p:nvPicPr>
        <p:blipFill rotWithShape="1">
          <a:blip r:embed="rId2"/>
          <a:srcRect t="2469" r="11742"/>
          <a:stretch/>
        </p:blipFill>
        <p:spPr>
          <a:xfrm>
            <a:off x="1889536" y="259773"/>
            <a:ext cx="8854664" cy="6387191"/>
          </a:xfrm>
          <a:prstGeom prst="rect">
            <a:avLst/>
          </a:prstGeom>
        </p:spPr>
      </p:pic>
      <p:cxnSp>
        <p:nvCxnSpPr>
          <p:cNvPr id="5" name="Conector recto de flecha 4"/>
          <p:cNvCxnSpPr/>
          <p:nvPr/>
        </p:nvCxnSpPr>
        <p:spPr>
          <a:xfrm>
            <a:off x="3490175" y="2266683"/>
            <a:ext cx="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Elipse 3"/>
          <p:cNvSpPr/>
          <p:nvPr/>
        </p:nvSpPr>
        <p:spPr>
          <a:xfrm>
            <a:off x="2601532" y="2073499"/>
            <a:ext cx="888643" cy="386367"/>
          </a:xfrm>
          <a:prstGeom prst="ellipse">
            <a:avLst/>
          </a:prstGeom>
          <a:no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a:ln w="38100">
                <a:solidFill>
                  <a:schemeClr val="tx1"/>
                </a:solidFill>
              </a:ln>
              <a:noFill/>
            </a:endParaRPr>
          </a:p>
        </p:txBody>
      </p:sp>
    </p:spTree>
    <p:extLst>
      <p:ext uri="{BB962C8B-B14F-4D97-AF65-F5344CB8AC3E}">
        <p14:creationId xmlns:p14="http://schemas.microsoft.com/office/powerpoint/2010/main" val="33237098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Características</a:t>
            </a:r>
          </a:p>
        </p:txBody>
      </p:sp>
      <p:pic>
        <p:nvPicPr>
          <p:cNvPr id="5" name="Marcador de contenido 4"/>
          <p:cNvPicPr>
            <a:picLocks noGrp="1" noChangeAspect="1"/>
          </p:cNvPicPr>
          <p:nvPr>
            <p:ph sz="half" idx="1"/>
          </p:nvPr>
        </p:nvPicPr>
        <p:blipFill>
          <a:blip r:embed="rId2"/>
          <a:stretch>
            <a:fillRect/>
          </a:stretch>
        </p:blipFill>
        <p:spPr>
          <a:xfrm>
            <a:off x="1668160" y="497575"/>
            <a:ext cx="1158340" cy="1012024"/>
          </a:xfrm>
          <a:prstGeom prst="rect">
            <a:avLst/>
          </a:prstGeom>
        </p:spPr>
      </p:pic>
      <p:sp>
        <p:nvSpPr>
          <p:cNvPr id="4" name="Marcador de contenido 3"/>
          <p:cNvSpPr>
            <a:spLocks noGrp="1"/>
          </p:cNvSpPr>
          <p:nvPr>
            <p:ph sz="half" idx="2"/>
          </p:nvPr>
        </p:nvSpPr>
        <p:spPr/>
        <p:txBody>
          <a:bodyPr/>
          <a:lstStyle/>
          <a:p>
            <a:r>
              <a:rPr lang="es-MX" dirty="0"/>
              <a:t>Normas de orden público: No se deja a la voluntad de las personas la regulación de las relaciones de familia; sin perjuicio que tal voluntad sea insustituible en muchos casos (como en el matrimonio o la adopción), pero solo para dar origen al acto (no para establecer sus efectos).</a:t>
            </a:r>
          </a:p>
        </p:txBody>
      </p:sp>
      <p:pic>
        <p:nvPicPr>
          <p:cNvPr id="9218" name="Picture 2" descr="elisa-y-sus-hijos_afrofemin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9610" y="1858236"/>
            <a:ext cx="4414674" cy="2485163"/>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2082346" y="4461204"/>
            <a:ext cx="4414674" cy="230832"/>
          </a:xfrm>
          <a:prstGeom prst="rect">
            <a:avLst/>
          </a:prstGeom>
          <a:noFill/>
        </p:spPr>
        <p:txBody>
          <a:bodyPr wrap="square" rtlCol="0">
            <a:spAutoFit/>
          </a:bodyPr>
          <a:lstStyle/>
          <a:p>
            <a:r>
              <a:rPr lang="es-MX" sz="900" dirty="0"/>
              <a:t>Fuente: https://afrofeminas.com/2016/09/08/sobre-la-palabra-mulata/</a:t>
            </a:r>
          </a:p>
        </p:txBody>
      </p:sp>
    </p:spTree>
    <p:extLst>
      <p:ext uri="{BB962C8B-B14F-4D97-AF65-F5344CB8AC3E}">
        <p14:creationId xmlns:p14="http://schemas.microsoft.com/office/powerpoint/2010/main" val="22243584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Características</a:t>
            </a:r>
          </a:p>
        </p:txBody>
      </p:sp>
      <p:sp>
        <p:nvSpPr>
          <p:cNvPr id="3" name="Marcador de contenido 2"/>
          <p:cNvSpPr>
            <a:spLocks noGrp="1"/>
          </p:cNvSpPr>
          <p:nvPr>
            <p:ph sz="half" idx="1"/>
          </p:nvPr>
        </p:nvSpPr>
        <p:spPr/>
        <p:txBody>
          <a:bodyPr/>
          <a:lstStyle/>
          <a:p>
            <a:r>
              <a:rPr lang="es-MX" dirty="0"/>
              <a:t>Reducida autonomía de la voluntad: En general, se prohíbe cualquier estipulación que contravenga sus disposiciones. Un importante excepción la constituyen las normas sobre los regímenes patrimoniales del matrimonio.</a:t>
            </a:r>
          </a:p>
        </p:txBody>
      </p:sp>
      <p:pic>
        <p:nvPicPr>
          <p:cNvPr id="5" name="Imagen 4"/>
          <p:cNvPicPr>
            <a:picLocks noChangeAspect="1"/>
          </p:cNvPicPr>
          <p:nvPr/>
        </p:nvPicPr>
        <p:blipFill>
          <a:blip r:embed="rId2"/>
          <a:stretch>
            <a:fillRect/>
          </a:stretch>
        </p:blipFill>
        <p:spPr>
          <a:xfrm>
            <a:off x="1678926" y="395510"/>
            <a:ext cx="1158340" cy="1012024"/>
          </a:xfrm>
          <a:prstGeom prst="rect">
            <a:avLst/>
          </a:prstGeom>
        </p:spPr>
      </p:pic>
      <p:pic>
        <p:nvPicPr>
          <p:cNvPr id="10242" name="Picture 2" descr="Homosexualidad y paternidad"/>
          <p:cNvPicPr>
            <a:picLocks noChangeAspect="1" noChangeArrowheads="1"/>
          </p:cNvPicPr>
          <p:nvPr/>
        </p:nvPicPr>
        <p:blipFill rotWithShape="1">
          <a:blip r:embed="rId3">
            <a:extLst>
              <a:ext uri="{28A0092B-C50C-407E-A947-70E740481C1C}">
                <a14:useLocalDpi xmlns:a14="http://schemas.microsoft.com/office/drawing/2010/main" val="0"/>
              </a:ext>
            </a:extLst>
          </a:blip>
          <a:srcRect l="28709" t="-4450"/>
          <a:stretch/>
        </p:blipFill>
        <p:spPr bwMode="auto">
          <a:xfrm>
            <a:off x="7048767" y="1905000"/>
            <a:ext cx="4250993" cy="2646975"/>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7048768" y="4551975"/>
            <a:ext cx="4250992" cy="369332"/>
          </a:xfrm>
          <a:prstGeom prst="rect">
            <a:avLst/>
          </a:prstGeom>
          <a:noFill/>
        </p:spPr>
        <p:txBody>
          <a:bodyPr wrap="square" rtlCol="0">
            <a:spAutoFit/>
          </a:bodyPr>
          <a:lstStyle/>
          <a:p>
            <a:r>
              <a:rPr lang="es-MX" sz="900" dirty="0"/>
              <a:t>Fuente: https://www.babygest.es/paternidad-homosexual-a-favor-o-en-contra/paternidad-homosexual/</a:t>
            </a:r>
          </a:p>
        </p:txBody>
      </p:sp>
    </p:spTree>
    <p:extLst>
      <p:ext uri="{BB962C8B-B14F-4D97-AF65-F5344CB8AC3E}">
        <p14:creationId xmlns:p14="http://schemas.microsoft.com/office/powerpoint/2010/main" val="41338928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Características</a:t>
            </a:r>
            <a:r>
              <a:rPr lang="es-MX" dirty="0"/>
              <a:t/>
            </a:r>
            <a:br>
              <a:rPr lang="es-MX" dirty="0"/>
            </a:br>
            <a:endParaRPr lang="es-MX" dirty="0"/>
          </a:p>
        </p:txBody>
      </p:sp>
      <p:sp>
        <p:nvSpPr>
          <p:cNvPr id="4" name="Marcador de contenido 3"/>
          <p:cNvSpPr>
            <a:spLocks noGrp="1"/>
          </p:cNvSpPr>
          <p:nvPr>
            <p:ph sz="half" idx="2"/>
          </p:nvPr>
        </p:nvSpPr>
        <p:spPr/>
        <p:txBody>
          <a:bodyPr/>
          <a:lstStyle/>
          <a:p>
            <a:r>
              <a:rPr lang="es-MX" dirty="0"/>
              <a:t>Relaciones de familia: se origina determinadas relaciones de superioridad y dependencia o derechos-deberes, especialmente entre padres e hijos (como la patria potestad), aunque la mayoría de los derechos de familia tienden a ser recíprocos (como es el caso del matrimonio).</a:t>
            </a:r>
          </a:p>
        </p:txBody>
      </p:sp>
      <p:pic>
        <p:nvPicPr>
          <p:cNvPr id="5" name="Imagen 4"/>
          <p:cNvPicPr>
            <a:picLocks noChangeAspect="1"/>
          </p:cNvPicPr>
          <p:nvPr/>
        </p:nvPicPr>
        <p:blipFill>
          <a:blip r:embed="rId2"/>
          <a:stretch>
            <a:fillRect/>
          </a:stretch>
        </p:blipFill>
        <p:spPr>
          <a:xfrm>
            <a:off x="1627410" y="497575"/>
            <a:ext cx="1158340" cy="1012024"/>
          </a:xfrm>
          <a:prstGeom prst="rect">
            <a:avLst/>
          </a:prstGeom>
        </p:spPr>
      </p:pic>
      <p:pic>
        <p:nvPicPr>
          <p:cNvPr id="11266" name="Picture 2" descr="BebÃ© y la madre. Blanco y negro â IlustraciÃ³n de Sto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1410" y="1509599"/>
            <a:ext cx="3278909" cy="3775036"/>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2961410" y="5361709"/>
            <a:ext cx="3418608" cy="369332"/>
          </a:xfrm>
          <a:prstGeom prst="rect">
            <a:avLst/>
          </a:prstGeom>
          <a:noFill/>
        </p:spPr>
        <p:txBody>
          <a:bodyPr wrap="square" rtlCol="0">
            <a:spAutoFit/>
          </a:bodyPr>
          <a:lstStyle/>
          <a:p>
            <a:r>
              <a:rPr lang="es-MX" sz="900" dirty="0"/>
              <a:t>Fuente: https://mx.depositphotos.com/107229134/stock-illustration-baby-and-mother-black-and.html</a:t>
            </a:r>
          </a:p>
        </p:txBody>
      </p:sp>
    </p:spTree>
    <p:extLst>
      <p:ext uri="{BB962C8B-B14F-4D97-AF65-F5344CB8AC3E}">
        <p14:creationId xmlns:p14="http://schemas.microsoft.com/office/powerpoint/2010/main" val="39549094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Características</a:t>
            </a:r>
            <a:endParaRPr lang="es-MX" dirty="0"/>
          </a:p>
        </p:txBody>
      </p:sp>
      <p:pic>
        <p:nvPicPr>
          <p:cNvPr id="5" name="Marcador de contenido 4"/>
          <p:cNvPicPr>
            <a:picLocks noGrp="1" noChangeAspect="1"/>
          </p:cNvPicPr>
          <p:nvPr>
            <p:ph sz="half" idx="1"/>
          </p:nvPr>
        </p:nvPicPr>
        <p:blipFill>
          <a:blip r:embed="rId2"/>
          <a:stretch>
            <a:fillRect/>
          </a:stretch>
        </p:blipFill>
        <p:spPr>
          <a:xfrm>
            <a:off x="1629523" y="402888"/>
            <a:ext cx="1158340" cy="1012024"/>
          </a:xfrm>
          <a:prstGeom prst="rect">
            <a:avLst/>
          </a:prstGeom>
        </p:spPr>
      </p:pic>
      <p:sp>
        <p:nvSpPr>
          <p:cNvPr id="4" name="Marcador de contenido 3"/>
          <p:cNvSpPr>
            <a:spLocks noGrp="1"/>
          </p:cNvSpPr>
          <p:nvPr>
            <p:ph sz="half" idx="2"/>
          </p:nvPr>
        </p:nvSpPr>
        <p:spPr/>
        <p:txBody>
          <a:bodyPr/>
          <a:lstStyle/>
          <a:p>
            <a:r>
              <a:rPr lang="es-MX" dirty="0"/>
              <a:t>Los actos de familia son habitualmente solemnes, o sea, requieren de ciertas formalidades (por ejemplo, el matrimonio, la adopción, etc.); y comúnmente no pueden ser objeto de modalidades (por ejemplo, no pueden estar sujetas a plazo).</a:t>
            </a:r>
          </a:p>
        </p:txBody>
      </p:sp>
      <p:pic>
        <p:nvPicPr>
          <p:cNvPr id="3" name="Imagen 2"/>
          <p:cNvPicPr>
            <a:picLocks noChangeAspect="1"/>
          </p:cNvPicPr>
          <p:nvPr/>
        </p:nvPicPr>
        <p:blipFill>
          <a:blip r:embed="rId3"/>
          <a:stretch>
            <a:fillRect/>
          </a:stretch>
        </p:blipFill>
        <p:spPr>
          <a:xfrm>
            <a:off x="2592924" y="1803042"/>
            <a:ext cx="4717513" cy="3503054"/>
          </a:xfrm>
          <a:prstGeom prst="rect">
            <a:avLst/>
          </a:prstGeom>
        </p:spPr>
      </p:pic>
      <p:sp>
        <p:nvSpPr>
          <p:cNvPr id="7" name="CuadroTexto 6"/>
          <p:cNvSpPr txBox="1"/>
          <p:nvPr/>
        </p:nvSpPr>
        <p:spPr>
          <a:xfrm>
            <a:off x="2592924" y="5653825"/>
            <a:ext cx="4799549" cy="369332"/>
          </a:xfrm>
          <a:prstGeom prst="rect">
            <a:avLst/>
          </a:prstGeom>
          <a:noFill/>
        </p:spPr>
        <p:txBody>
          <a:bodyPr wrap="square" rtlCol="0">
            <a:spAutoFit/>
          </a:bodyPr>
          <a:lstStyle/>
          <a:p>
            <a:r>
              <a:rPr lang="es-MX" sz="900" dirty="0"/>
              <a:t>Fuente: http://unadelosantiguosninos.blogspot.com/2013/11/madre-familia-y-hogar.html</a:t>
            </a:r>
          </a:p>
        </p:txBody>
      </p:sp>
    </p:spTree>
    <p:extLst>
      <p:ext uri="{BB962C8B-B14F-4D97-AF65-F5344CB8AC3E}">
        <p14:creationId xmlns:p14="http://schemas.microsoft.com/office/powerpoint/2010/main" val="1502570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Evolución</a:t>
            </a:r>
            <a:endParaRPr lang="es-MX" dirty="0"/>
          </a:p>
        </p:txBody>
      </p:sp>
      <p:sp>
        <p:nvSpPr>
          <p:cNvPr id="3" name="Marcador de contenido 2"/>
          <p:cNvSpPr>
            <a:spLocks noGrp="1"/>
          </p:cNvSpPr>
          <p:nvPr>
            <p:ph sz="half" idx="1"/>
          </p:nvPr>
        </p:nvSpPr>
        <p:spPr/>
        <p:txBody>
          <a:bodyPr/>
          <a:lstStyle/>
          <a:p>
            <a:r>
              <a:rPr lang="es-MX" dirty="0"/>
              <a:t>En las últimas tres décadas la evolución del Derecho de Familia ha vivido una verdadera revolución al incorporársele, entre otros cambios, un tercer régimen conyugal al matrimonio, un nuevo sistema filiativo, el divorcio y la corresponsabilidad en el cuidado personal de los hijos. A ellos se suma la nueva institucionalidad a través de los Tribunales de Familia.</a:t>
            </a:r>
          </a:p>
        </p:txBody>
      </p:sp>
      <p:pic>
        <p:nvPicPr>
          <p:cNvPr id="6" name="Marcador de contenido 5"/>
          <p:cNvPicPr>
            <a:picLocks noGrp="1" noChangeAspect="1"/>
          </p:cNvPicPr>
          <p:nvPr>
            <p:ph sz="half" idx="2"/>
          </p:nvPr>
        </p:nvPicPr>
        <p:blipFill>
          <a:blip r:embed="rId2"/>
          <a:stretch>
            <a:fillRect/>
          </a:stretch>
        </p:blipFill>
        <p:spPr>
          <a:xfrm>
            <a:off x="7482625" y="2133600"/>
            <a:ext cx="3915177" cy="3442952"/>
          </a:xfrm>
          <a:prstGeom prst="rect">
            <a:avLst/>
          </a:prstGeom>
        </p:spPr>
      </p:pic>
      <p:pic>
        <p:nvPicPr>
          <p:cNvPr id="5" name="Imagen 4"/>
          <p:cNvPicPr>
            <a:picLocks noChangeAspect="1"/>
          </p:cNvPicPr>
          <p:nvPr/>
        </p:nvPicPr>
        <p:blipFill>
          <a:blip r:embed="rId3"/>
          <a:stretch>
            <a:fillRect/>
          </a:stretch>
        </p:blipFill>
        <p:spPr>
          <a:xfrm>
            <a:off x="1588774" y="497575"/>
            <a:ext cx="1158340" cy="1012024"/>
          </a:xfrm>
          <a:prstGeom prst="rect">
            <a:avLst/>
          </a:prstGeom>
        </p:spPr>
      </p:pic>
      <p:sp>
        <p:nvSpPr>
          <p:cNvPr id="4" name="CuadroTexto 3"/>
          <p:cNvSpPr txBox="1"/>
          <p:nvPr/>
        </p:nvSpPr>
        <p:spPr>
          <a:xfrm>
            <a:off x="7482625" y="5620486"/>
            <a:ext cx="4259102" cy="369332"/>
          </a:xfrm>
          <a:prstGeom prst="rect">
            <a:avLst/>
          </a:prstGeom>
          <a:noFill/>
        </p:spPr>
        <p:txBody>
          <a:bodyPr wrap="square" rtlCol="0">
            <a:spAutoFit/>
          </a:bodyPr>
          <a:lstStyle/>
          <a:p>
            <a:r>
              <a:rPr lang="es-MX" sz="900" dirty="0"/>
              <a:t>Fuente: https://evtvmiami.com/ricky-martin-confeso-su-deseo-porque-sus-hijos-sean-gays/</a:t>
            </a:r>
          </a:p>
        </p:txBody>
      </p:sp>
    </p:spTree>
    <p:extLst>
      <p:ext uri="{BB962C8B-B14F-4D97-AF65-F5344CB8AC3E}">
        <p14:creationId xmlns:p14="http://schemas.microsoft.com/office/powerpoint/2010/main" val="12155371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Evolución</a:t>
            </a:r>
            <a:endParaRPr lang="es-MX" dirty="0"/>
          </a:p>
        </p:txBody>
      </p:sp>
      <p:sp>
        <p:nvSpPr>
          <p:cNvPr id="3" name="Marcador de contenido 2"/>
          <p:cNvSpPr>
            <a:spLocks noGrp="1"/>
          </p:cNvSpPr>
          <p:nvPr>
            <p:ph sz="half" idx="1"/>
          </p:nvPr>
        </p:nvSpPr>
        <p:spPr/>
        <p:txBody>
          <a:bodyPr/>
          <a:lstStyle/>
          <a:p>
            <a:r>
              <a:rPr lang="es-MX" dirty="0"/>
              <a:t>Es importante el seguimiento del nacimiento del Derecho familiar, por lo que se invita al alumno ver y analizar los contenidos de la presentación anexa.</a:t>
            </a:r>
          </a:p>
          <a:p>
            <a:pPr marL="0" indent="0">
              <a:buNone/>
            </a:pPr>
            <a:endParaRPr lang="es-MX" dirty="0"/>
          </a:p>
        </p:txBody>
      </p:sp>
      <p:pic>
        <p:nvPicPr>
          <p:cNvPr id="7" name="Marcador de contenido 6"/>
          <p:cNvPicPr>
            <a:picLocks noGrp="1" noChangeAspect="1"/>
          </p:cNvPicPr>
          <p:nvPr>
            <p:ph sz="half" idx="2"/>
          </p:nvPr>
        </p:nvPicPr>
        <p:blipFill>
          <a:blip r:embed="rId2"/>
          <a:stretch>
            <a:fillRect/>
          </a:stretch>
        </p:blipFill>
        <p:spPr>
          <a:xfrm>
            <a:off x="8215377" y="1545898"/>
            <a:ext cx="2397571" cy="1607852"/>
          </a:xfrm>
          <a:prstGeom prst="rect">
            <a:avLst/>
          </a:prstGeom>
        </p:spPr>
      </p:pic>
      <p:pic>
        <p:nvPicPr>
          <p:cNvPr id="5" name="Imagen 4"/>
          <p:cNvPicPr>
            <a:picLocks noChangeAspect="1"/>
          </p:cNvPicPr>
          <p:nvPr/>
        </p:nvPicPr>
        <p:blipFill>
          <a:blip r:embed="rId3"/>
          <a:stretch>
            <a:fillRect/>
          </a:stretch>
        </p:blipFill>
        <p:spPr>
          <a:xfrm>
            <a:off x="1640290" y="497575"/>
            <a:ext cx="1158340" cy="1012024"/>
          </a:xfrm>
          <a:prstGeom prst="rect">
            <a:avLst/>
          </a:prstGeom>
        </p:spPr>
      </p:pic>
      <p:sp>
        <p:nvSpPr>
          <p:cNvPr id="8" name="Rectángulo 7"/>
          <p:cNvSpPr/>
          <p:nvPr/>
        </p:nvSpPr>
        <p:spPr>
          <a:xfrm>
            <a:off x="5408611" y="5033094"/>
            <a:ext cx="6096000" cy="923330"/>
          </a:xfrm>
          <a:prstGeom prst="rect">
            <a:avLst/>
          </a:prstGeom>
        </p:spPr>
        <p:txBody>
          <a:bodyPr>
            <a:spAutoFit/>
          </a:bodyPr>
          <a:lstStyle/>
          <a:p>
            <a:r>
              <a:rPr lang="es-MX" dirty="0">
                <a:hlinkClick r:id="rId4"/>
              </a:rPr>
              <a:t>https://prezi.com/hs2pcexc6oah/evolucion-historica-de-familia-y-del-derecho-de-familia</a:t>
            </a:r>
            <a:r>
              <a:rPr lang="es-MX" dirty="0" smtClean="0">
                <a:hlinkClick r:id="rId4"/>
              </a:rPr>
              <a:t>/</a:t>
            </a:r>
            <a:endParaRPr lang="es-MX" dirty="0" smtClean="0"/>
          </a:p>
          <a:p>
            <a:endParaRPr lang="es-MX" dirty="0"/>
          </a:p>
        </p:txBody>
      </p:sp>
      <p:sp>
        <p:nvSpPr>
          <p:cNvPr id="4" name="CuadroTexto 3"/>
          <p:cNvSpPr txBox="1"/>
          <p:nvPr/>
        </p:nvSpPr>
        <p:spPr>
          <a:xfrm>
            <a:off x="8094518" y="3153750"/>
            <a:ext cx="2639291" cy="507831"/>
          </a:xfrm>
          <a:prstGeom prst="rect">
            <a:avLst/>
          </a:prstGeom>
          <a:noFill/>
        </p:spPr>
        <p:txBody>
          <a:bodyPr wrap="square" rtlCol="0">
            <a:spAutoFit/>
          </a:bodyPr>
          <a:lstStyle/>
          <a:p>
            <a:pPr algn="ctr"/>
            <a:r>
              <a:rPr lang="es-MX" sz="900" dirty="0"/>
              <a:t>Fuente: http://dalilicastro.blogspot.com/2016/05/derecho-familiar.html</a:t>
            </a:r>
          </a:p>
        </p:txBody>
      </p:sp>
      <p:pic>
        <p:nvPicPr>
          <p:cNvPr id="12290" name="Picture 2" descr="https://blogs.ua.es/aztecasml/files/2012/01/3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9684" y="3661581"/>
            <a:ext cx="1672479" cy="2378453"/>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p:cNvSpPr txBox="1"/>
          <p:nvPr/>
        </p:nvSpPr>
        <p:spPr>
          <a:xfrm>
            <a:off x="2418640" y="6139822"/>
            <a:ext cx="3174566" cy="369332"/>
          </a:xfrm>
          <a:prstGeom prst="rect">
            <a:avLst/>
          </a:prstGeom>
          <a:noFill/>
        </p:spPr>
        <p:txBody>
          <a:bodyPr wrap="square" rtlCol="0">
            <a:spAutoFit/>
          </a:bodyPr>
          <a:lstStyle/>
          <a:p>
            <a:r>
              <a:rPr lang="es-MX" sz="900" dirty="0"/>
              <a:t>Fuente: https://blogs.ua.es/aztecasml/2012/01/05/la-familia-azteca/</a:t>
            </a:r>
          </a:p>
        </p:txBody>
      </p:sp>
    </p:spTree>
    <p:extLst>
      <p:ext uri="{BB962C8B-B14F-4D97-AF65-F5344CB8AC3E}">
        <p14:creationId xmlns:p14="http://schemas.microsoft.com/office/powerpoint/2010/main" val="17014941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mtClean="0"/>
              <a:t>Guión</a:t>
            </a:r>
            <a:r>
              <a:rPr lang="es-MX" dirty="0" smtClean="0"/>
              <a:t> explicativo</a:t>
            </a:r>
            <a:r>
              <a:rPr lang="es-MX" dirty="0"/>
              <a:t/>
            </a:r>
            <a:br>
              <a:rPr lang="es-MX" dirty="0"/>
            </a:br>
            <a:endParaRPr lang="es-MX" dirty="0"/>
          </a:p>
        </p:txBody>
      </p:sp>
      <p:pic>
        <p:nvPicPr>
          <p:cNvPr id="5" name="Imagen 4"/>
          <p:cNvPicPr>
            <a:picLocks noChangeAspect="1"/>
          </p:cNvPicPr>
          <p:nvPr/>
        </p:nvPicPr>
        <p:blipFill>
          <a:blip r:embed="rId2"/>
          <a:stretch>
            <a:fillRect/>
          </a:stretch>
        </p:blipFill>
        <p:spPr>
          <a:xfrm>
            <a:off x="1588774" y="395510"/>
            <a:ext cx="1158340" cy="1012024"/>
          </a:xfrm>
          <a:prstGeom prst="rect">
            <a:avLst/>
          </a:prstGeom>
        </p:spPr>
      </p:pic>
      <p:sp>
        <p:nvSpPr>
          <p:cNvPr id="6" name="Rectángulo 5"/>
          <p:cNvSpPr/>
          <p:nvPr/>
        </p:nvSpPr>
        <p:spPr>
          <a:xfrm>
            <a:off x="3052292" y="2133599"/>
            <a:ext cx="8010659" cy="3970318"/>
          </a:xfrm>
          <a:prstGeom prst="rect">
            <a:avLst/>
          </a:prstGeom>
        </p:spPr>
        <p:txBody>
          <a:bodyPr wrap="square">
            <a:spAutoFit/>
          </a:bodyPr>
          <a:lstStyle/>
          <a:p>
            <a:pPr algn="just"/>
            <a:r>
              <a:rPr lang="es-MX" dirty="0" smtClean="0"/>
              <a:t>ES UN MATERIAL DISEÑADO PARA QUE EL DOCENTE LO UTILICE EN LA PRIMERA UNIDAD DE COMPETENCIA  DERECHO DE LAS PERSONAS  Y DE LA FAMILIA.</a:t>
            </a:r>
          </a:p>
          <a:p>
            <a:pPr algn="just"/>
            <a:endParaRPr lang="es-MX" dirty="0"/>
          </a:p>
          <a:p>
            <a:pPr algn="just"/>
            <a:r>
              <a:rPr lang="es-MX" dirty="0" smtClean="0"/>
              <a:t>PARA TENER MAYOR PROVECHO DEL MATERIAL, ES RECOMENDABLE QUE LOS ALUMNOS REALICEN INVESTIGACION PREVIA  DE LOS TEMAS QUE SE TRATAN EN CLASE.</a:t>
            </a:r>
          </a:p>
          <a:p>
            <a:pPr algn="just"/>
            <a:endParaRPr lang="es-MX" dirty="0"/>
          </a:p>
          <a:p>
            <a:pPr algn="just"/>
            <a:r>
              <a:rPr lang="es-MX" dirty="0" smtClean="0"/>
              <a:t>SE DESARROLLA POR PARTE  DEL DOCENTE, UNA EXPOSICION, CON EJEMPLOS, POSTERIORMENTE CON CASO PRACTICOS.</a:t>
            </a:r>
          </a:p>
          <a:p>
            <a:pPr algn="just"/>
            <a:endParaRPr lang="es-MX" dirty="0"/>
          </a:p>
          <a:p>
            <a:pPr algn="just"/>
            <a:r>
              <a:rPr lang="es-MX" smtClean="0"/>
              <a:t>PARA REFORZAR LOS CONOCIMIENTOS, EL DOCENTE PUEDE AUXILIARSE DE MAPAS CONCEPTUALES Y LLUVIA DE IDEAS O DISCUSIONES GRUPALES.</a:t>
            </a:r>
            <a:endParaRPr lang="es-MX" dirty="0"/>
          </a:p>
        </p:txBody>
      </p:sp>
    </p:spTree>
    <p:extLst>
      <p:ext uri="{BB962C8B-B14F-4D97-AF65-F5344CB8AC3E}">
        <p14:creationId xmlns:p14="http://schemas.microsoft.com/office/powerpoint/2010/main" val="22669604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pPr algn="ctr"/>
            <a:r>
              <a:rPr lang="es-MX" dirty="0"/>
              <a:t>R</a:t>
            </a:r>
            <a:r>
              <a:rPr lang="es-MX" dirty="0" smtClean="0"/>
              <a:t>eferencias</a:t>
            </a:r>
            <a:endParaRPr lang="es-MX" dirty="0"/>
          </a:p>
        </p:txBody>
      </p:sp>
      <p:pic>
        <p:nvPicPr>
          <p:cNvPr id="5" name="Imagen 4"/>
          <p:cNvPicPr>
            <a:picLocks noChangeAspect="1"/>
          </p:cNvPicPr>
          <p:nvPr/>
        </p:nvPicPr>
        <p:blipFill>
          <a:blip r:embed="rId2"/>
          <a:stretch>
            <a:fillRect/>
          </a:stretch>
        </p:blipFill>
        <p:spPr>
          <a:xfrm>
            <a:off x="1756199" y="402888"/>
            <a:ext cx="1158340" cy="1012024"/>
          </a:xfrm>
          <a:prstGeom prst="rect">
            <a:avLst/>
          </a:prstGeom>
        </p:spPr>
      </p:pic>
      <p:sp>
        <p:nvSpPr>
          <p:cNvPr id="7" name="Rectángulo 6"/>
          <p:cNvSpPr/>
          <p:nvPr/>
        </p:nvSpPr>
        <p:spPr>
          <a:xfrm>
            <a:off x="2807595" y="1636135"/>
            <a:ext cx="8306874" cy="4524315"/>
          </a:xfrm>
          <a:prstGeom prst="rect">
            <a:avLst/>
          </a:prstGeom>
        </p:spPr>
        <p:txBody>
          <a:bodyPr wrap="square">
            <a:spAutoFit/>
          </a:bodyPr>
          <a:lstStyle/>
          <a:p>
            <a:r>
              <a:rPr lang="es-MX" dirty="0">
                <a:hlinkClick r:id="rId3"/>
              </a:rPr>
              <a:t>http://</a:t>
            </a:r>
            <a:r>
              <a:rPr lang="es-MX" dirty="0" smtClean="0">
                <a:hlinkClick r:id="rId3"/>
              </a:rPr>
              <a:t>www.uchile.cl/noticias/103340/la-evolucion-del-derecho-de-familia-y-la-pension-alimenticia</a:t>
            </a:r>
            <a:endParaRPr lang="es-MX" dirty="0" smtClean="0"/>
          </a:p>
          <a:p>
            <a:endParaRPr lang="es-MX" dirty="0"/>
          </a:p>
          <a:p>
            <a:r>
              <a:rPr lang="es-MX" dirty="0" smtClean="0">
                <a:hlinkClick r:id="rId4"/>
              </a:rPr>
              <a:t>https</a:t>
            </a:r>
            <a:r>
              <a:rPr lang="es-MX" dirty="0">
                <a:hlinkClick r:id="rId4"/>
              </a:rPr>
              <a:t>://prezi.com/hs2pcexc6oah/evolucion-historica-de-familia-y-del-derecho-de-familia</a:t>
            </a:r>
            <a:r>
              <a:rPr lang="es-MX" dirty="0" smtClean="0">
                <a:hlinkClick r:id="rId4"/>
              </a:rPr>
              <a:t>/</a:t>
            </a:r>
            <a:endParaRPr lang="es-MX" dirty="0" smtClean="0"/>
          </a:p>
          <a:p>
            <a:endParaRPr lang="es-MX" dirty="0"/>
          </a:p>
          <a:p>
            <a:r>
              <a:rPr lang="es-MX" dirty="0" smtClean="0">
                <a:hlinkClick r:id="rId5"/>
              </a:rPr>
              <a:t>https</a:t>
            </a:r>
            <a:r>
              <a:rPr lang="es-MX" dirty="0">
                <a:hlinkClick r:id="rId5"/>
              </a:rPr>
              <a:t>://prezi.com/cefs2fcphlbq/antecedentes-del-derecho-civil</a:t>
            </a:r>
            <a:r>
              <a:rPr lang="es-MX" dirty="0" smtClean="0">
                <a:hlinkClick r:id="rId5"/>
              </a:rPr>
              <a:t>/</a:t>
            </a:r>
            <a:r>
              <a:rPr lang="es-MX" dirty="0" smtClean="0"/>
              <a:t>.</a:t>
            </a:r>
          </a:p>
          <a:p>
            <a:endParaRPr lang="es-MX" dirty="0"/>
          </a:p>
          <a:p>
            <a:r>
              <a:rPr lang="es-MX" dirty="0" smtClean="0">
                <a:hlinkClick r:id="rId6"/>
              </a:rPr>
              <a:t>http</a:t>
            </a:r>
            <a:r>
              <a:rPr lang="es-MX" dirty="0">
                <a:hlinkClick r:id="rId6"/>
              </a:rPr>
              <a:t>://</a:t>
            </a:r>
            <a:r>
              <a:rPr lang="es-MX" dirty="0" smtClean="0">
                <a:hlinkClick r:id="rId6"/>
              </a:rPr>
              <a:t>www.enciclopedia-juridica.biz14.com/d/derecho-de-familia/derecho-de-familia.htm</a:t>
            </a:r>
            <a:endParaRPr lang="es-MX" dirty="0" smtClean="0"/>
          </a:p>
          <a:p>
            <a:endParaRPr lang="es-MX" dirty="0"/>
          </a:p>
          <a:p>
            <a:r>
              <a:rPr lang="es-MX" dirty="0" smtClean="0"/>
              <a:t>Definición </a:t>
            </a:r>
            <a:r>
              <a:rPr lang="es-MX" dirty="0"/>
              <a:t>de derecho civil -Qué es, Significado y Concepto </a:t>
            </a:r>
            <a:r>
              <a:rPr lang="es-MX" dirty="0">
                <a:hlinkClick r:id="rId7"/>
              </a:rPr>
              <a:t>http://definicion.de/derecho-civil/#</a:t>
            </a:r>
            <a:r>
              <a:rPr lang="es-MX" dirty="0" smtClean="0">
                <a:hlinkClick r:id="rId7"/>
              </a:rPr>
              <a:t>ixzz3xzVlcFma</a:t>
            </a:r>
            <a:endParaRPr lang="es-MX" dirty="0" smtClean="0"/>
          </a:p>
          <a:p>
            <a:endParaRPr lang="es-MX" dirty="0"/>
          </a:p>
          <a:p>
            <a:r>
              <a:rPr lang="es-MX" dirty="0" smtClean="0">
                <a:hlinkClick r:id="rId8"/>
              </a:rPr>
              <a:t>http</a:t>
            </a:r>
            <a:r>
              <a:rPr lang="es-MX" dirty="0">
                <a:hlinkClick r:id="rId8"/>
              </a:rPr>
              <a:t>://</a:t>
            </a:r>
            <a:r>
              <a:rPr lang="es-MX" dirty="0" smtClean="0">
                <a:hlinkClick r:id="rId8"/>
              </a:rPr>
              <a:t>www.importancia.org/derecho-civil.php</a:t>
            </a:r>
            <a:endParaRPr lang="es-MX" dirty="0" smtClean="0"/>
          </a:p>
          <a:p>
            <a:endParaRPr lang="es-MX" dirty="0"/>
          </a:p>
        </p:txBody>
      </p:sp>
    </p:spTree>
    <p:extLst>
      <p:ext uri="{BB962C8B-B14F-4D97-AF65-F5344CB8AC3E}">
        <p14:creationId xmlns:p14="http://schemas.microsoft.com/office/powerpoint/2010/main" val="19825684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pPr algn="ctr"/>
            <a:r>
              <a:rPr lang="es-MX" dirty="0" smtClean="0"/>
              <a:t>Bibliografía</a:t>
            </a:r>
            <a:endParaRPr lang="es-MX" dirty="0"/>
          </a:p>
        </p:txBody>
      </p:sp>
      <p:sp>
        <p:nvSpPr>
          <p:cNvPr id="9" name="Marcador de contenido 8"/>
          <p:cNvSpPr>
            <a:spLocks noGrp="1"/>
          </p:cNvSpPr>
          <p:nvPr>
            <p:ph idx="1"/>
          </p:nvPr>
        </p:nvSpPr>
        <p:spPr/>
        <p:txBody>
          <a:bodyPr/>
          <a:lstStyle/>
          <a:p>
            <a:pPr marL="0" indent="0">
              <a:buNone/>
            </a:pPr>
            <a:r>
              <a:rPr lang="es-MX" dirty="0"/>
              <a:t>CRUZ BARNEY, Oscar. Historia del Derecho en </a:t>
            </a:r>
            <a:r>
              <a:rPr lang="es-MX" dirty="0" smtClean="0"/>
              <a:t>México, segunda ed. Edit. Oxford, México, 2009. </a:t>
            </a:r>
          </a:p>
          <a:p>
            <a:pPr marL="0" indent="0">
              <a:buNone/>
            </a:pPr>
            <a:endParaRPr lang="es-MX" dirty="0"/>
          </a:p>
          <a:p>
            <a:pPr marL="0" indent="0">
              <a:buNone/>
            </a:pPr>
            <a:r>
              <a:rPr lang="es-MX" dirty="0" smtClean="0"/>
              <a:t>MARGADANT </a:t>
            </a:r>
            <a:r>
              <a:rPr lang="es-MX" dirty="0"/>
              <a:t>S. Guillermo F. Introducción a la historia del Derecho Mexicano, </a:t>
            </a:r>
            <a:r>
              <a:rPr lang="es-MX" dirty="0" smtClean="0"/>
              <a:t>20° ed., </a:t>
            </a:r>
            <a:r>
              <a:rPr lang="es-MX" dirty="0"/>
              <a:t>Ed. Esfinge. México, </a:t>
            </a:r>
            <a:r>
              <a:rPr lang="es-MX" dirty="0" smtClean="0"/>
              <a:t>2010.</a:t>
            </a:r>
          </a:p>
          <a:p>
            <a:pPr marL="0" indent="0">
              <a:buNone/>
            </a:pPr>
            <a:endParaRPr lang="es-MX" dirty="0"/>
          </a:p>
        </p:txBody>
      </p:sp>
      <p:pic>
        <p:nvPicPr>
          <p:cNvPr id="10" name="Imagen 9"/>
          <p:cNvPicPr>
            <a:picLocks noChangeAspect="1"/>
          </p:cNvPicPr>
          <p:nvPr/>
        </p:nvPicPr>
        <p:blipFill>
          <a:blip r:embed="rId2"/>
          <a:stretch>
            <a:fillRect/>
          </a:stretch>
        </p:blipFill>
        <p:spPr>
          <a:xfrm>
            <a:off x="1653168" y="395510"/>
            <a:ext cx="1158340" cy="1012024"/>
          </a:xfrm>
          <a:prstGeom prst="rect">
            <a:avLst/>
          </a:prstGeom>
        </p:spPr>
      </p:pic>
    </p:spTree>
    <p:extLst>
      <p:ext uri="{BB962C8B-B14F-4D97-AF65-F5344CB8AC3E}">
        <p14:creationId xmlns:p14="http://schemas.microsoft.com/office/powerpoint/2010/main" val="15271841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609859" y="432680"/>
            <a:ext cx="9903854" cy="5877967"/>
          </a:xfrm>
          <a:prstGeom prst="rect">
            <a:avLst/>
          </a:prstGeom>
        </p:spPr>
      </p:pic>
    </p:spTree>
    <p:extLst>
      <p:ext uri="{BB962C8B-B14F-4D97-AF65-F5344CB8AC3E}">
        <p14:creationId xmlns:p14="http://schemas.microsoft.com/office/powerpoint/2010/main" val="36618959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a:bodyPr>
          <a:lstStyle/>
          <a:p>
            <a:pPr algn="ctr"/>
            <a:r>
              <a:rPr lang="es-MX" dirty="0" smtClean="0"/>
              <a:t>Introducción</a:t>
            </a:r>
            <a:r>
              <a:rPr lang="es-MX" dirty="0"/>
              <a:t/>
            </a:r>
            <a:br>
              <a:rPr lang="es-MX" dirty="0"/>
            </a:br>
            <a:endParaRPr lang="es-MX" dirty="0"/>
          </a:p>
        </p:txBody>
      </p:sp>
      <p:sp>
        <p:nvSpPr>
          <p:cNvPr id="10" name="Marcador de contenido 9"/>
          <p:cNvSpPr>
            <a:spLocks noGrp="1"/>
          </p:cNvSpPr>
          <p:nvPr>
            <p:ph idx="1"/>
          </p:nvPr>
        </p:nvSpPr>
        <p:spPr/>
        <p:txBody>
          <a:bodyPr/>
          <a:lstStyle/>
          <a:p>
            <a:pPr algn="ctr"/>
            <a:endParaRPr lang="es-MX" dirty="0"/>
          </a:p>
          <a:p>
            <a:pPr algn="just"/>
            <a:r>
              <a:rPr lang="es-MX" dirty="0"/>
              <a:t>La Unidad de Aprendizaje de Derecho de las Personas y de la Familia, desarrolla como función primordial un proceso compartido constructivo y de esta manera comprender las Instituciones Jurídicas actuales que regulan a la familia para enfrentar la realidad legal, social, política y económica de una sociedad civil.</a:t>
            </a:r>
          </a:p>
          <a:p>
            <a:pPr algn="ctr"/>
            <a:endParaRPr lang="es-MX" dirty="0"/>
          </a:p>
        </p:txBody>
      </p:sp>
      <p:pic>
        <p:nvPicPr>
          <p:cNvPr id="11" name="Imagen 10"/>
          <p:cNvPicPr>
            <a:picLocks noChangeAspect="1"/>
          </p:cNvPicPr>
          <p:nvPr/>
        </p:nvPicPr>
        <p:blipFill>
          <a:blip r:embed="rId2"/>
          <a:stretch>
            <a:fillRect/>
          </a:stretch>
        </p:blipFill>
        <p:spPr>
          <a:xfrm>
            <a:off x="5514501" y="4665394"/>
            <a:ext cx="2347854" cy="978750"/>
          </a:xfrm>
          <a:prstGeom prst="rect">
            <a:avLst/>
          </a:prstGeom>
        </p:spPr>
      </p:pic>
      <p:pic>
        <p:nvPicPr>
          <p:cNvPr id="2" name="Imagen 1"/>
          <p:cNvPicPr>
            <a:picLocks noChangeAspect="1"/>
          </p:cNvPicPr>
          <p:nvPr/>
        </p:nvPicPr>
        <p:blipFill>
          <a:blip r:embed="rId3"/>
          <a:stretch>
            <a:fillRect/>
          </a:stretch>
        </p:blipFill>
        <p:spPr>
          <a:xfrm>
            <a:off x="1756199" y="395510"/>
            <a:ext cx="1158340" cy="1012024"/>
          </a:xfrm>
          <a:prstGeom prst="rect">
            <a:avLst/>
          </a:prstGeom>
        </p:spPr>
      </p:pic>
      <p:sp>
        <p:nvSpPr>
          <p:cNvPr id="3" name="CuadroTexto 2"/>
          <p:cNvSpPr txBox="1"/>
          <p:nvPr/>
        </p:nvSpPr>
        <p:spPr>
          <a:xfrm>
            <a:off x="5212919" y="5663383"/>
            <a:ext cx="2951017" cy="228600"/>
          </a:xfrm>
          <a:prstGeom prst="rect">
            <a:avLst/>
          </a:prstGeom>
          <a:noFill/>
        </p:spPr>
        <p:txBody>
          <a:bodyPr wrap="square" rtlCol="0">
            <a:spAutoFit/>
          </a:bodyPr>
          <a:lstStyle/>
          <a:p>
            <a:r>
              <a:rPr lang="es-MX" sz="900" dirty="0"/>
              <a:t>Fuente: http://derecho.uaemex.mx/cronica.html</a:t>
            </a:r>
          </a:p>
        </p:txBody>
      </p:sp>
    </p:spTree>
    <p:extLst>
      <p:ext uri="{BB962C8B-B14F-4D97-AF65-F5344CB8AC3E}">
        <p14:creationId xmlns:p14="http://schemas.microsoft.com/office/powerpoint/2010/main" val="4024742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dirty="0" smtClean="0"/>
              <a:t>Objetivo</a:t>
            </a:r>
            <a:br>
              <a:rPr lang="es-MX" dirty="0" smtClean="0"/>
            </a:br>
            <a:r>
              <a:rPr lang="es-MX" dirty="0"/>
              <a:t/>
            </a:r>
            <a:br>
              <a:rPr lang="es-MX" dirty="0"/>
            </a:br>
            <a:endParaRPr lang="es-MX" dirty="0"/>
          </a:p>
        </p:txBody>
      </p:sp>
      <p:sp>
        <p:nvSpPr>
          <p:cNvPr id="3" name="Marcador de contenido 2"/>
          <p:cNvSpPr>
            <a:spLocks noGrp="1"/>
          </p:cNvSpPr>
          <p:nvPr>
            <p:ph sz="half" idx="1"/>
          </p:nvPr>
        </p:nvSpPr>
        <p:spPr/>
        <p:txBody>
          <a:bodyPr/>
          <a:lstStyle/>
          <a:p>
            <a:pPr marL="0" indent="0">
              <a:buNone/>
            </a:pPr>
            <a:endParaRPr lang="es-MX" dirty="0"/>
          </a:p>
          <a:p>
            <a:r>
              <a:rPr lang="es-MX" dirty="0" smtClean="0"/>
              <a:t>Identificar </a:t>
            </a:r>
            <a:r>
              <a:rPr lang="es-MX" dirty="0"/>
              <a:t>al Derecho Civil para su conceptualización doctrinal u legal, relacionándolo con las disciplinas para generar una actitud critica y valorativa de las normas que regulan las relaciones que se desprenden de la familia.</a:t>
            </a:r>
          </a:p>
        </p:txBody>
      </p:sp>
      <p:pic>
        <p:nvPicPr>
          <p:cNvPr id="5" name="Marcador de contenido 4"/>
          <p:cNvPicPr>
            <a:picLocks noGrp="1" noChangeAspect="1"/>
          </p:cNvPicPr>
          <p:nvPr>
            <p:ph sz="half" idx="2"/>
          </p:nvPr>
        </p:nvPicPr>
        <p:blipFill>
          <a:blip r:embed="rId2">
            <a:lum bright="-20000" contrast="40000"/>
          </a:blip>
          <a:stretch>
            <a:fillRect/>
          </a:stretch>
        </p:blipFill>
        <p:spPr>
          <a:xfrm>
            <a:off x="7624293" y="2266681"/>
            <a:ext cx="3696237" cy="3387143"/>
          </a:xfrm>
          <a:prstGeom prst="rect">
            <a:avLst/>
          </a:prstGeom>
        </p:spPr>
      </p:pic>
      <p:pic>
        <p:nvPicPr>
          <p:cNvPr id="4" name="Imagen 3"/>
          <p:cNvPicPr>
            <a:picLocks noChangeAspect="1"/>
          </p:cNvPicPr>
          <p:nvPr/>
        </p:nvPicPr>
        <p:blipFill>
          <a:blip r:embed="rId3"/>
          <a:stretch>
            <a:fillRect/>
          </a:stretch>
        </p:blipFill>
        <p:spPr>
          <a:xfrm>
            <a:off x="1588773" y="395510"/>
            <a:ext cx="1158340" cy="1012024"/>
          </a:xfrm>
          <a:prstGeom prst="rect">
            <a:avLst/>
          </a:prstGeom>
        </p:spPr>
      </p:pic>
      <p:sp>
        <p:nvSpPr>
          <p:cNvPr id="6" name="CuadroTexto 5"/>
          <p:cNvSpPr txBox="1"/>
          <p:nvPr/>
        </p:nvSpPr>
        <p:spPr>
          <a:xfrm>
            <a:off x="7675926" y="5653824"/>
            <a:ext cx="3828685" cy="507831"/>
          </a:xfrm>
          <a:prstGeom prst="rect">
            <a:avLst/>
          </a:prstGeom>
          <a:noFill/>
        </p:spPr>
        <p:txBody>
          <a:bodyPr wrap="square" rtlCol="0">
            <a:spAutoFit/>
          </a:bodyPr>
          <a:lstStyle/>
          <a:p>
            <a:r>
              <a:rPr lang="es-MX" sz="900" dirty="0"/>
              <a:t>Fuente: https://image.slidesharecdn.com/derechocivil-101206092451-phpapp01/95/derecho-civil-13-728.jpg?cb=1291627529</a:t>
            </a:r>
          </a:p>
        </p:txBody>
      </p:sp>
    </p:spTree>
    <p:extLst>
      <p:ext uri="{BB962C8B-B14F-4D97-AF65-F5344CB8AC3E}">
        <p14:creationId xmlns:p14="http://schemas.microsoft.com/office/powerpoint/2010/main" val="1689880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dirty="0" smtClean="0"/>
              <a:t>Contenido</a:t>
            </a:r>
            <a:r>
              <a:rPr lang="es-MX" dirty="0"/>
              <a:t/>
            </a:r>
            <a:br>
              <a:rPr lang="es-MX" dirty="0"/>
            </a:br>
            <a:endParaRPr lang="es-MX" dirty="0"/>
          </a:p>
        </p:txBody>
      </p:sp>
      <p:sp>
        <p:nvSpPr>
          <p:cNvPr id="3" name="Marcador de contenido 2"/>
          <p:cNvSpPr>
            <a:spLocks noGrp="1"/>
          </p:cNvSpPr>
          <p:nvPr>
            <p:ph sz="half" idx="1"/>
          </p:nvPr>
        </p:nvSpPr>
        <p:spPr/>
        <p:txBody>
          <a:bodyPr/>
          <a:lstStyle/>
          <a:p>
            <a:pPr marL="0" indent="0">
              <a:buNone/>
            </a:pPr>
            <a:r>
              <a:rPr lang="es-MX" dirty="0" smtClean="0"/>
              <a:t>1</a:t>
            </a:r>
            <a:r>
              <a:rPr lang="es-MX" dirty="0"/>
              <a:t>. 1 Antecedentes del Derecho Civil</a:t>
            </a:r>
          </a:p>
          <a:p>
            <a:r>
              <a:rPr lang="es-MX" dirty="0" smtClean="0"/>
              <a:t>1.1.1 </a:t>
            </a:r>
            <a:r>
              <a:rPr lang="es-MX" dirty="0"/>
              <a:t>Concepto</a:t>
            </a:r>
          </a:p>
          <a:p>
            <a:r>
              <a:rPr lang="es-MX" dirty="0" smtClean="0"/>
              <a:t>1.1.2 </a:t>
            </a:r>
            <a:r>
              <a:rPr lang="es-MX" dirty="0"/>
              <a:t>Objeto</a:t>
            </a:r>
          </a:p>
          <a:p>
            <a:r>
              <a:rPr lang="es-MX" dirty="0" smtClean="0"/>
              <a:t>1.1.3 </a:t>
            </a:r>
            <a:r>
              <a:rPr lang="es-MX" dirty="0"/>
              <a:t>Importancia</a:t>
            </a:r>
          </a:p>
          <a:p>
            <a:r>
              <a:rPr lang="es-MX" dirty="0" smtClean="0"/>
              <a:t>1.1.4 </a:t>
            </a:r>
            <a:r>
              <a:rPr lang="es-MX" dirty="0"/>
              <a:t>Naturaleza Jurídica</a:t>
            </a:r>
          </a:p>
          <a:p>
            <a:r>
              <a:rPr lang="es-MX" dirty="0" smtClean="0"/>
              <a:t>1.1.5 </a:t>
            </a:r>
            <a:r>
              <a:rPr lang="es-MX" dirty="0"/>
              <a:t>Evolución</a:t>
            </a:r>
          </a:p>
          <a:p>
            <a:r>
              <a:rPr lang="es-MX" dirty="0" smtClean="0"/>
              <a:t>1.1.6 </a:t>
            </a:r>
            <a:r>
              <a:rPr lang="es-MX" dirty="0"/>
              <a:t>Relación del Derecho </a:t>
            </a:r>
            <a:r>
              <a:rPr lang="es-MX" dirty="0" smtClean="0"/>
              <a:t>Civil con </a:t>
            </a:r>
            <a:r>
              <a:rPr lang="es-MX" dirty="0"/>
              <a:t>otras disciplinas</a:t>
            </a:r>
          </a:p>
        </p:txBody>
      </p:sp>
      <p:pic>
        <p:nvPicPr>
          <p:cNvPr id="5" name="Marcador de contenido 4"/>
          <p:cNvPicPr>
            <a:picLocks noGrp="1" noChangeAspect="1"/>
          </p:cNvPicPr>
          <p:nvPr>
            <p:ph sz="half" idx="2"/>
          </p:nvPr>
        </p:nvPicPr>
        <p:blipFill>
          <a:blip r:embed="rId2"/>
          <a:stretch>
            <a:fillRect/>
          </a:stretch>
        </p:blipFill>
        <p:spPr>
          <a:xfrm>
            <a:off x="7624293" y="1905000"/>
            <a:ext cx="3880318" cy="3156397"/>
          </a:xfrm>
          <a:prstGeom prst="rect">
            <a:avLst/>
          </a:prstGeom>
        </p:spPr>
      </p:pic>
      <p:pic>
        <p:nvPicPr>
          <p:cNvPr id="6" name="Imagen 5"/>
          <p:cNvPicPr>
            <a:picLocks noChangeAspect="1"/>
          </p:cNvPicPr>
          <p:nvPr/>
        </p:nvPicPr>
        <p:blipFill>
          <a:blip r:embed="rId3"/>
          <a:stretch>
            <a:fillRect/>
          </a:stretch>
        </p:blipFill>
        <p:spPr>
          <a:xfrm>
            <a:off x="1846351" y="395510"/>
            <a:ext cx="1158340" cy="1012024"/>
          </a:xfrm>
          <a:prstGeom prst="rect">
            <a:avLst/>
          </a:prstGeom>
        </p:spPr>
      </p:pic>
      <p:sp>
        <p:nvSpPr>
          <p:cNvPr id="7" name="CuadroTexto 6"/>
          <p:cNvSpPr txBox="1"/>
          <p:nvPr/>
        </p:nvSpPr>
        <p:spPr>
          <a:xfrm>
            <a:off x="7502236" y="5061397"/>
            <a:ext cx="4353791" cy="369332"/>
          </a:xfrm>
          <a:prstGeom prst="rect">
            <a:avLst/>
          </a:prstGeom>
          <a:noFill/>
        </p:spPr>
        <p:txBody>
          <a:bodyPr wrap="square" rtlCol="0">
            <a:spAutoFit/>
          </a:bodyPr>
          <a:lstStyle/>
          <a:p>
            <a:r>
              <a:rPr lang="es-MX" sz="900" dirty="0"/>
              <a:t>Fuente: https://sites.google.com/site/estructurajuridicaaldj/unidad-3-derecho-privado-y-sus-ramas/3-1-derecho-civil</a:t>
            </a:r>
          </a:p>
        </p:txBody>
      </p:sp>
    </p:spTree>
    <p:extLst>
      <p:ext uri="{BB962C8B-B14F-4D97-AF65-F5344CB8AC3E}">
        <p14:creationId xmlns:p14="http://schemas.microsoft.com/office/powerpoint/2010/main" val="792561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Contenido</a:t>
            </a:r>
            <a:endParaRPr lang="es-MX" dirty="0"/>
          </a:p>
        </p:txBody>
      </p:sp>
      <p:sp>
        <p:nvSpPr>
          <p:cNvPr id="3" name="Marcador de contenido 2"/>
          <p:cNvSpPr>
            <a:spLocks noGrp="1"/>
          </p:cNvSpPr>
          <p:nvPr>
            <p:ph sz="half" idx="1"/>
          </p:nvPr>
        </p:nvSpPr>
        <p:spPr/>
        <p:txBody>
          <a:bodyPr/>
          <a:lstStyle/>
          <a:p>
            <a:r>
              <a:rPr lang="es-MX" dirty="0"/>
              <a:t>1.2 Derecho de Familia</a:t>
            </a:r>
          </a:p>
          <a:p>
            <a:r>
              <a:rPr lang="es-MX" dirty="0" smtClean="0"/>
              <a:t>1.2.1 </a:t>
            </a:r>
            <a:r>
              <a:rPr lang="es-MX" dirty="0"/>
              <a:t>Concepto</a:t>
            </a:r>
          </a:p>
          <a:p>
            <a:r>
              <a:rPr lang="es-MX" dirty="0" smtClean="0"/>
              <a:t>1.2.2 </a:t>
            </a:r>
            <a:r>
              <a:rPr lang="es-MX" dirty="0"/>
              <a:t>Origen</a:t>
            </a:r>
          </a:p>
          <a:p>
            <a:r>
              <a:rPr lang="es-MX" dirty="0" smtClean="0"/>
              <a:t>1.2.3 </a:t>
            </a:r>
            <a:r>
              <a:rPr lang="es-MX" dirty="0"/>
              <a:t>Características</a:t>
            </a:r>
          </a:p>
          <a:p>
            <a:r>
              <a:rPr lang="es-MX" dirty="0" smtClean="0"/>
              <a:t>1.2.4 </a:t>
            </a:r>
            <a:r>
              <a:rPr lang="es-MX" dirty="0"/>
              <a:t>Evolución</a:t>
            </a:r>
          </a:p>
        </p:txBody>
      </p:sp>
      <p:pic>
        <p:nvPicPr>
          <p:cNvPr id="6" name="Imagen 5"/>
          <p:cNvPicPr>
            <a:picLocks noChangeAspect="1"/>
          </p:cNvPicPr>
          <p:nvPr/>
        </p:nvPicPr>
        <p:blipFill>
          <a:blip r:embed="rId2"/>
          <a:stretch>
            <a:fillRect/>
          </a:stretch>
        </p:blipFill>
        <p:spPr>
          <a:xfrm>
            <a:off x="1666047" y="408389"/>
            <a:ext cx="1158340" cy="1012024"/>
          </a:xfrm>
          <a:prstGeom prst="rect">
            <a:avLst/>
          </a:prstGeom>
        </p:spPr>
      </p:pic>
      <p:pic>
        <p:nvPicPr>
          <p:cNvPr id="7" name="Marcador de contenido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191375" y="1687133"/>
            <a:ext cx="4313238" cy="3794156"/>
          </a:xfrm>
        </p:spPr>
      </p:pic>
      <p:sp>
        <p:nvSpPr>
          <p:cNvPr id="8" name="CuadroTexto 7"/>
          <p:cNvSpPr txBox="1"/>
          <p:nvPr/>
        </p:nvSpPr>
        <p:spPr>
          <a:xfrm>
            <a:off x="7070501" y="5782614"/>
            <a:ext cx="4726547" cy="230832"/>
          </a:xfrm>
          <a:prstGeom prst="rect">
            <a:avLst/>
          </a:prstGeom>
          <a:noFill/>
        </p:spPr>
        <p:txBody>
          <a:bodyPr wrap="square" rtlCol="0">
            <a:spAutoFit/>
          </a:bodyPr>
          <a:lstStyle/>
          <a:p>
            <a:r>
              <a:rPr lang="es-MX" sz="900" dirty="0" smtClean="0"/>
              <a:t>Fuente: http://</a:t>
            </a:r>
            <a:r>
              <a:rPr lang="es-MX" sz="900" dirty="0"/>
              <a:t>lalabogadas.com/derecho-de-familia/</a:t>
            </a:r>
          </a:p>
        </p:txBody>
      </p:sp>
    </p:spTree>
    <p:extLst>
      <p:ext uri="{BB962C8B-B14F-4D97-AF65-F5344CB8AC3E}">
        <p14:creationId xmlns:p14="http://schemas.microsoft.com/office/powerpoint/2010/main" val="39228087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Antecedentes del Derecho Civil</a:t>
            </a:r>
            <a:endParaRPr lang="es-MX" dirty="0"/>
          </a:p>
        </p:txBody>
      </p:sp>
      <p:sp>
        <p:nvSpPr>
          <p:cNvPr id="3" name="Marcador de contenido 2"/>
          <p:cNvSpPr>
            <a:spLocks noGrp="1"/>
          </p:cNvSpPr>
          <p:nvPr>
            <p:ph sz="half" idx="1"/>
          </p:nvPr>
        </p:nvSpPr>
        <p:spPr/>
        <p:txBody>
          <a:bodyPr>
            <a:normAutofit/>
          </a:bodyPr>
          <a:lstStyle/>
          <a:p>
            <a:endParaRPr lang="es-MX" dirty="0"/>
          </a:p>
          <a:p>
            <a:r>
              <a:rPr lang="es-MX" dirty="0" smtClean="0"/>
              <a:t>El derecho Civil, tal y como lo conocemos hoy en día, viene derivado del hecho de codificación que se inicio a finales del siglo XVIII y que terminó siendo creado a principios del siglo XIX.</a:t>
            </a:r>
          </a:p>
          <a:p>
            <a:endParaRPr lang="es-MX" dirty="0"/>
          </a:p>
          <a:p>
            <a:endParaRPr lang="es-MX" dirty="0" smtClean="0"/>
          </a:p>
          <a:p>
            <a:endParaRPr lang="es-MX" dirty="0"/>
          </a:p>
        </p:txBody>
      </p:sp>
      <p:pic>
        <p:nvPicPr>
          <p:cNvPr id="5" name="Marcador de contenido 4"/>
          <p:cNvPicPr>
            <a:picLocks noGrp="1" noChangeAspect="1"/>
          </p:cNvPicPr>
          <p:nvPr>
            <p:ph sz="half" idx="2"/>
          </p:nvPr>
        </p:nvPicPr>
        <p:blipFill>
          <a:blip r:embed="rId2"/>
          <a:stretch>
            <a:fillRect/>
          </a:stretch>
        </p:blipFill>
        <p:spPr>
          <a:xfrm>
            <a:off x="7521262" y="2133600"/>
            <a:ext cx="3515932" cy="2940676"/>
          </a:xfrm>
          <a:prstGeom prst="rect">
            <a:avLst/>
          </a:prstGeom>
        </p:spPr>
      </p:pic>
      <p:pic>
        <p:nvPicPr>
          <p:cNvPr id="6" name="Imagen 5"/>
          <p:cNvPicPr>
            <a:picLocks noChangeAspect="1"/>
          </p:cNvPicPr>
          <p:nvPr/>
        </p:nvPicPr>
        <p:blipFill>
          <a:blip r:embed="rId3"/>
          <a:stretch>
            <a:fillRect/>
          </a:stretch>
        </p:blipFill>
        <p:spPr>
          <a:xfrm>
            <a:off x="1666047" y="501264"/>
            <a:ext cx="1158340" cy="1012024"/>
          </a:xfrm>
          <a:prstGeom prst="rect">
            <a:avLst/>
          </a:prstGeom>
        </p:spPr>
      </p:pic>
      <p:sp>
        <p:nvSpPr>
          <p:cNvPr id="4" name="CuadroTexto 3"/>
          <p:cNvSpPr txBox="1"/>
          <p:nvPr/>
        </p:nvSpPr>
        <p:spPr>
          <a:xfrm>
            <a:off x="7549141" y="5074276"/>
            <a:ext cx="3460173" cy="507831"/>
          </a:xfrm>
          <a:prstGeom prst="rect">
            <a:avLst/>
          </a:prstGeom>
          <a:noFill/>
        </p:spPr>
        <p:txBody>
          <a:bodyPr wrap="square" rtlCol="0">
            <a:spAutoFit/>
          </a:bodyPr>
          <a:lstStyle/>
          <a:p>
            <a:r>
              <a:rPr lang="es-MX" sz="900" dirty="0"/>
              <a:t>Fuente: http://</a:t>
            </a:r>
            <a:r>
              <a:rPr lang="es-MX" sz="900" dirty="0" smtClean="0"/>
              <a:t>antecedentes.net/wp-content/uploads/2015/04/Firma-de-los-derechos-civiles.jpg</a:t>
            </a:r>
          </a:p>
          <a:p>
            <a:endParaRPr lang="es-MX" sz="900" dirty="0"/>
          </a:p>
        </p:txBody>
      </p:sp>
    </p:spTree>
    <p:extLst>
      <p:ext uri="{BB962C8B-B14F-4D97-AF65-F5344CB8AC3E}">
        <p14:creationId xmlns:p14="http://schemas.microsoft.com/office/powerpoint/2010/main" val="3404438886"/>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620</TotalTime>
  <Words>1795</Words>
  <Application>Microsoft Office PowerPoint</Application>
  <PresentationFormat>Panorámica</PresentationFormat>
  <Paragraphs>161</Paragraphs>
  <Slides>38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38</vt:i4>
      </vt:variant>
    </vt:vector>
  </HeadingPairs>
  <TitlesOfParts>
    <vt:vector size="42" baseType="lpstr">
      <vt:lpstr>Arial</vt:lpstr>
      <vt:lpstr>Century Gothic</vt:lpstr>
      <vt:lpstr>Wingdings 3</vt:lpstr>
      <vt:lpstr>Espiral</vt:lpstr>
      <vt:lpstr>Presentación de PowerPoint</vt:lpstr>
      <vt:lpstr>Presentación de PowerPoint</vt:lpstr>
      <vt:lpstr>Presentación de PowerPoint</vt:lpstr>
      <vt:lpstr>Presentación de PowerPoint</vt:lpstr>
      <vt:lpstr>Introducción </vt:lpstr>
      <vt:lpstr>Objetivo  </vt:lpstr>
      <vt:lpstr>Contenido </vt:lpstr>
      <vt:lpstr>Contenido</vt:lpstr>
      <vt:lpstr>Antecedentes del Derecho Civil</vt:lpstr>
      <vt:lpstr>Antecedentes del Derecho Civil</vt:lpstr>
      <vt:lpstr>Antecedentes del Derecho Civil</vt:lpstr>
      <vt:lpstr>Concepto</vt:lpstr>
      <vt:lpstr>Concepto</vt:lpstr>
      <vt:lpstr>Objeto</vt:lpstr>
      <vt:lpstr>Importancia </vt:lpstr>
      <vt:lpstr>Naturaleza Jurídica</vt:lpstr>
      <vt:lpstr>Naturaleza jurídica</vt:lpstr>
      <vt:lpstr>Evolución del Derecho Civil</vt:lpstr>
      <vt:lpstr>Relación del Derecho Civil con otras disciplinas</vt:lpstr>
      <vt:lpstr>Relación del Derecho Civil con otras disciplinas</vt:lpstr>
      <vt:lpstr>Relación del Derecho Civil con otras disciplinas</vt:lpstr>
      <vt:lpstr>Derecho de familia</vt:lpstr>
      <vt:lpstr>Concepto de Derecho de Familia</vt:lpstr>
      <vt:lpstr>Origen del derecho de familia </vt:lpstr>
      <vt:lpstr>Origen del derecho de Familia</vt:lpstr>
      <vt:lpstr>Origen del derecho de Familia</vt:lpstr>
      <vt:lpstr>Características</vt:lpstr>
      <vt:lpstr>Características</vt:lpstr>
      <vt:lpstr>Características</vt:lpstr>
      <vt:lpstr>Características</vt:lpstr>
      <vt:lpstr>Características</vt:lpstr>
      <vt:lpstr>Características </vt:lpstr>
      <vt:lpstr>Características</vt:lpstr>
      <vt:lpstr>Evolución</vt:lpstr>
      <vt:lpstr>Evolución</vt:lpstr>
      <vt:lpstr>Guión explicativo </vt:lpstr>
      <vt:lpstr>Referencias</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Acer Katia</dc:creator>
  <cp:lastModifiedBy>Maria Katya Perez Montano</cp:lastModifiedBy>
  <cp:revision>44</cp:revision>
  <dcterms:created xsi:type="dcterms:W3CDTF">2016-10-11T01:00:08Z</dcterms:created>
  <dcterms:modified xsi:type="dcterms:W3CDTF">2018-09-28T19:48:30Z</dcterms:modified>
</cp:coreProperties>
</file>