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8"/>
  </p:notesMasterIdLst>
  <p:handoutMasterIdLst>
    <p:handoutMasterId r:id="rId49"/>
  </p:handoutMasterIdLst>
  <p:sldIdLst>
    <p:sldId id="289" r:id="rId2"/>
    <p:sldId id="356" r:id="rId3"/>
    <p:sldId id="357" r:id="rId4"/>
    <p:sldId id="362" r:id="rId5"/>
    <p:sldId id="363" r:id="rId6"/>
    <p:sldId id="364" r:id="rId7"/>
    <p:sldId id="291" r:id="rId8"/>
    <p:sldId id="358" r:id="rId9"/>
    <p:sldId id="360" r:id="rId10"/>
    <p:sldId id="361" r:id="rId11"/>
    <p:sldId id="292" r:id="rId12"/>
    <p:sldId id="353" r:id="rId13"/>
    <p:sldId id="355" r:id="rId14"/>
    <p:sldId id="293" r:id="rId15"/>
    <p:sldId id="294" r:id="rId16"/>
    <p:sldId id="352" r:id="rId17"/>
    <p:sldId id="299" r:id="rId18"/>
    <p:sldId id="300" r:id="rId19"/>
    <p:sldId id="301" r:id="rId20"/>
    <p:sldId id="302" r:id="rId21"/>
    <p:sldId id="303" r:id="rId22"/>
    <p:sldId id="304" r:id="rId23"/>
    <p:sldId id="305" r:id="rId24"/>
    <p:sldId id="306" r:id="rId25"/>
    <p:sldId id="307" r:id="rId26"/>
    <p:sldId id="308" r:id="rId27"/>
    <p:sldId id="309" r:id="rId28"/>
    <p:sldId id="310" r:id="rId29"/>
    <p:sldId id="311" r:id="rId30"/>
    <p:sldId id="312" r:id="rId31"/>
    <p:sldId id="313" r:id="rId32"/>
    <p:sldId id="314" r:id="rId33"/>
    <p:sldId id="315" r:id="rId34"/>
    <p:sldId id="317" r:id="rId35"/>
    <p:sldId id="318" r:id="rId36"/>
    <p:sldId id="319" r:id="rId37"/>
    <p:sldId id="320" r:id="rId38"/>
    <p:sldId id="321" r:id="rId39"/>
    <p:sldId id="322" r:id="rId40"/>
    <p:sldId id="323" r:id="rId41"/>
    <p:sldId id="324" r:id="rId42"/>
    <p:sldId id="325" r:id="rId43"/>
    <p:sldId id="326" r:id="rId44"/>
    <p:sldId id="327" r:id="rId45"/>
    <p:sldId id="350" r:id="rId46"/>
    <p:sldId id="351" r:id="rId4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GNO" initials="M" lastIdx="1" clrIdx="0"/>
  <p:cmAuthor id="1" name="Emiliano Zarco Romero" initials="EZR" lastIdx="1" clrIdx="1">
    <p:extLst/>
  </p:cmAuthor>
  <p:cmAuthor id="2" name="Usuario de Windows" initials="UdW"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93428" autoAdjust="0"/>
  </p:normalViewPr>
  <p:slideViewPr>
    <p:cSldViewPr>
      <p:cViewPr varScale="1">
        <p:scale>
          <a:sx n="86" d="100"/>
          <a:sy n="86" d="100"/>
        </p:scale>
        <p:origin x="714" y="90"/>
      </p:cViewPr>
      <p:guideLst>
        <p:guide orient="horz" pos="2160"/>
        <p:guide pos="3840"/>
      </p:guideLst>
    </p:cSldViewPr>
  </p:slideViewPr>
  <p:outlineViewPr>
    <p:cViewPr>
      <p:scale>
        <a:sx n="33" d="100"/>
        <a:sy n="33" d="100"/>
      </p:scale>
      <p:origin x="0" y="14034"/>
    </p:cViewPr>
  </p:outlineViewPr>
  <p:notesTextViewPr>
    <p:cViewPr>
      <p:scale>
        <a:sx n="1" d="1"/>
        <a:sy n="1" d="1"/>
      </p:scale>
      <p:origin x="0" y="0"/>
    </p:cViewPr>
  </p:notesTextViewPr>
  <p:notesViewPr>
    <p:cSldViewPr>
      <p:cViewPr varScale="1">
        <p:scale>
          <a:sx n="56" d="100"/>
          <a:sy n="56" d="100"/>
        </p:scale>
        <p:origin x="-288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A43F3AC-4F5B-46FA-8E06-D5FAFF48F895}" type="datetimeFigureOut">
              <a:rPr lang="es-MX" smtClean="0"/>
              <a:pPr/>
              <a:t>28/09/2018</a:t>
            </a:fld>
            <a:endParaRPr lang="es-MX"/>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36D514B-3FE4-4734-AAE7-98A41E603F29}" type="slidenum">
              <a:rPr lang="es-MX" smtClean="0"/>
              <a:pPr/>
              <a:t>‹Nº›</a:t>
            </a:fld>
            <a:endParaRPr lang="es-MX"/>
          </a:p>
        </p:txBody>
      </p:sp>
    </p:spTree>
    <p:extLst>
      <p:ext uri="{BB962C8B-B14F-4D97-AF65-F5344CB8AC3E}">
        <p14:creationId xmlns:p14="http://schemas.microsoft.com/office/powerpoint/2010/main" val="2470194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444BC9-4402-415E-9D3A-2715AAA6294F}" type="datetimeFigureOut">
              <a:rPr lang="es-MX" smtClean="0"/>
              <a:pPr/>
              <a:t>28/09/2018</a:t>
            </a:fld>
            <a:endParaRPr lang="es-MX"/>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DD2E43-6951-40F9-A44C-CBFF4B93EECB}" type="slidenum">
              <a:rPr lang="es-MX" smtClean="0"/>
              <a:pPr/>
              <a:t>‹Nº›</a:t>
            </a:fld>
            <a:endParaRPr lang="es-MX"/>
          </a:p>
        </p:txBody>
      </p:sp>
    </p:spTree>
    <p:extLst>
      <p:ext uri="{BB962C8B-B14F-4D97-AF65-F5344CB8AC3E}">
        <p14:creationId xmlns:p14="http://schemas.microsoft.com/office/powerpoint/2010/main" val="3597274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ADD2E43-6951-40F9-A44C-CBFF4B93EECB}" type="slidenum">
              <a:rPr lang="es-MX" smtClean="0"/>
              <a:pPr/>
              <a:t>2</a:t>
            </a:fld>
            <a:endParaRPr lang="es-MX"/>
          </a:p>
        </p:txBody>
      </p:sp>
    </p:spTree>
    <p:extLst>
      <p:ext uri="{BB962C8B-B14F-4D97-AF65-F5344CB8AC3E}">
        <p14:creationId xmlns:p14="http://schemas.microsoft.com/office/powerpoint/2010/main" val="2444633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E48AB0A9-766A-42CE-99DF-0F34264DD3BC}" type="slidenum">
              <a:rPr lang="es-MX" smtClean="0"/>
              <a:t>7</a:t>
            </a:fld>
            <a:endParaRPr lang="es-MX"/>
          </a:p>
        </p:txBody>
      </p:sp>
    </p:spTree>
    <p:extLst>
      <p:ext uri="{BB962C8B-B14F-4D97-AF65-F5344CB8AC3E}">
        <p14:creationId xmlns:p14="http://schemas.microsoft.com/office/powerpoint/2010/main" val="1189452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CADD2E43-6951-40F9-A44C-CBFF4B93EECB}" type="slidenum">
              <a:rPr lang="es-MX" smtClean="0"/>
              <a:pPr/>
              <a:t>20</a:t>
            </a:fld>
            <a:endParaRPr lang="es-MX"/>
          </a:p>
        </p:txBody>
      </p:sp>
    </p:spTree>
    <p:extLst>
      <p:ext uri="{BB962C8B-B14F-4D97-AF65-F5344CB8AC3E}">
        <p14:creationId xmlns:p14="http://schemas.microsoft.com/office/powerpoint/2010/main" val="26492807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s-MX"/>
              <a:t>Haz clic para modificar el estilo de título del patrón</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MX"/>
              <a:t>Haz clic para editar el estilo de subtítulo del patrón</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smtClean="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s-MX"/>
              <a:t>Haz clic para modificar el estilo de título del patrón</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s-MX"/>
              <a:t>Haz clic en el icono para agregar una imagen</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a:t>Editar los estilos de texto del patrón</a:t>
            </a:r>
          </a:p>
        </p:txBody>
      </p:sp>
      <p:sp>
        <p:nvSpPr>
          <p:cNvPr id="5" name="Date Placeholder 4"/>
          <p:cNvSpPr>
            <a:spLocks noGrp="1"/>
          </p:cNvSpPr>
          <p:nvPr>
            <p:ph type="dt" sz="half" idx="10"/>
          </p:nvPr>
        </p:nvSpPr>
        <p:spPr/>
        <p:txBody>
          <a:bodyPr/>
          <a:lstStyle/>
          <a:p>
            <a:fld id="{18C79C5D-2A6F-F04D-97DA-BEF2467B64E4}" type="datetimeFigureOut">
              <a:rPr lang="en-US" smtClean="0"/>
              <a:pPr/>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s-MX"/>
              <a:t>Haz clic para modificar el estilo de título del patrón</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MX"/>
              <a:t>Editar los estilos de texto del patrón</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s-MX"/>
              <a:t>Editar los estilos de texto del patrón</a:t>
            </a:r>
          </a:p>
        </p:txBody>
      </p:sp>
      <p:sp>
        <p:nvSpPr>
          <p:cNvPr id="4" name="Date Placeholder 3"/>
          <p:cNvSpPr>
            <a:spLocks noGrp="1"/>
          </p:cNvSpPr>
          <p:nvPr>
            <p:ph type="dt" sz="half" idx="10"/>
          </p:nvPr>
        </p:nvSpPr>
        <p:spPr/>
        <p:txBody>
          <a:bodyPr/>
          <a:lstStyle/>
          <a:p>
            <a:fld id="{8DFA1846-DA80-1C48-A609-854EA85C59AD}" type="datetimeFigureOut">
              <a:rPr lang="en-US" smtClean="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s-MX"/>
              <a:t>Haz clic para modificar el estilo de título del patrón</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s-MX"/>
              <a:t>Editar los estilos de texto del patrón</a:t>
            </a:r>
          </a:p>
        </p:txBody>
      </p:sp>
      <p:sp>
        <p:nvSpPr>
          <p:cNvPr id="2" name="Date Placeholder 1"/>
          <p:cNvSpPr>
            <a:spLocks noGrp="1"/>
          </p:cNvSpPr>
          <p:nvPr>
            <p:ph type="dt" sz="half" idx="10"/>
          </p:nvPr>
        </p:nvSpPr>
        <p:spPr/>
        <p:txBody>
          <a:bodyPr/>
          <a:lstStyle/>
          <a:p>
            <a:fld id="{FBF54567-0DE4-3F47-BF90-CB84690072F9}" type="datetimeFigureOut">
              <a:rPr lang="en-US" smtClean="0"/>
              <a:pPr/>
              <a:t>9/28/2018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MX"/>
              <a:t>Haz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MX"/>
              <a:t>Editar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smtClean="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s-MX"/>
              <a:t>Haz clic para modificar el estilo de título del patrón</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s-MX"/>
              <a:t>Editar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smtClean="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extLst>
      <p:ext uri="{BB962C8B-B14F-4D97-AF65-F5344CB8AC3E}">
        <p14:creationId xmlns:p14="http://schemas.microsoft.com/office/powerpoint/2010/main" val="812621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s-MX"/>
              <a:t>Haz clic para modificar el estilo de título del patrón</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s-MX"/>
              <a:t>Editar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smtClean="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s-MX"/>
              <a:t>Haz clic para modificar el estilo de título del patrón</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MX"/>
              <a:t>Editar los estilos de texto del patrón</a:t>
            </a:r>
          </a:p>
        </p:txBody>
      </p:sp>
      <p:sp>
        <p:nvSpPr>
          <p:cNvPr id="4" name="Date Placeholder 3"/>
          <p:cNvSpPr>
            <a:spLocks noGrp="1"/>
          </p:cNvSpPr>
          <p:nvPr>
            <p:ph type="dt" sz="half" idx="10"/>
          </p:nvPr>
        </p:nvSpPr>
        <p:spPr/>
        <p:txBody>
          <a:bodyPr/>
          <a:lstStyle/>
          <a:p>
            <a:fld id="{8DFA1846-DA80-1C48-A609-854EA85C59AD}" type="datetimeFigureOut">
              <a:rPr lang="en-US" smtClean="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MX"/>
              <a:t>Haz clic para modificar el estilo de título del patrón</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s-MX"/>
              <a:t>Editar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s-MX"/>
              <a:t>Editar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smtClean="0"/>
              <a:pPr/>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s-MX"/>
              <a:t>Haz clic para modificar el estilo de título del patrón</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Editar los estilos de texto del patrón</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s-MX"/>
              <a:t>Editar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Editar los estilos de texto del patrón</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s-MX"/>
              <a:t>Editar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smtClean="0"/>
              <a:pPr/>
              <a:t>9/28/2018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MX"/>
              <a:t>Haz clic para modificar el estilo de título del patrón</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smtClean="0"/>
              <a:pPr/>
              <a:t>9/28/2018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smtClean="0"/>
              <a:pPr/>
              <a:t>9/28/2018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s-MX"/>
              <a:t>Haz clic para modificar el estilo de título del patrón</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s-MX"/>
              <a:t>Editar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a:t>Editar los estilos de texto del patrón</a:t>
            </a:r>
          </a:p>
        </p:txBody>
      </p:sp>
      <p:sp>
        <p:nvSpPr>
          <p:cNvPr id="5" name="Date Placeholder 4"/>
          <p:cNvSpPr>
            <a:spLocks noGrp="1"/>
          </p:cNvSpPr>
          <p:nvPr>
            <p:ph type="dt" sz="half" idx="10"/>
          </p:nvPr>
        </p:nvSpPr>
        <p:spPr/>
        <p:txBody>
          <a:bodyPr/>
          <a:lstStyle/>
          <a:p>
            <a:fld id="{D0DF5E60-9974-AC48-9591-99C2BB44B7CF}" type="datetimeFigureOut">
              <a:rPr lang="en-US" smtClean="0"/>
              <a:pPr/>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s-MX"/>
              <a:t>Haz clic para modificar el estilo de título del patrón</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s-MX"/>
              <a:t>Haz clic en el icono para agregar una imagen</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a:t>Editar los estilos de texto del patrón</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smtClean="0"/>
              <a:pPr/>
              <a:t>9/28/2018</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s-MX"/>
              <a:t>Haz clic para modificar el estilo de título del patrón</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s-MX"/>
              <a:t>Editar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smtClean="0"/>
              <a:pPr/>
              <a:t>9/28/2018</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 id="2147483679" r:id="rId15"/>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slide" Target="slide23.xml"/><Relationship Id="rId3" Type="http://schemas.openxmlformats.org/officeDocument/2006/relationships/slide" Target="slide18.xml"/><Relationship Id="rId7" Type="http://schemas.openxmlformats.org/officeDocument/2006/relationships/slide" Target="slide22.xml"/><Relationship Id="rId2" Type="http://schemas.openxmlformats.org/officeDocument/2006/relationships/slide" Target="slide17.xml"/><Relationship Id="rId1" Type="http://schemas.openxmlformats.org/officeDocument/2006/relationships/slideLayout" Target="../slideLayouts/slideLayout2.xml"/><Relationship Id="rId6" Type="http://schemas.openxmlformats.org/officeDocument/2006/relationships/slide" Target="slide21.xml"/><Relationship Id="rId5" Type="http://schemas.openxmlformats.org/officeDocument/2006/relationships/slide" Target="slide20.xml"/><Relationship Id="rId10" Type="http://schemas.openxmlformats.org/officeDocument/2006/relationships/slide" Target="slide25.xml"/><Relationship Id="rId4" Type="http://schemas.openxmlformats.org/officeDocument/2006/relationships/slide" Target="slide19.xml"/><Relationship Id="rId9" Type="http://schemas.openxmlformats.org/officeDocument/2006/relationships/slide" Target="slide24.xml"/></Relationships>
</file>

<file path=ppt/slides/_rels/slide15.xml.rels><?xml version="1.0" encoding="UTF-8" standalone="yes"?>
<Relationships xmlns="http://schemas.openxmlformats.org/package/2006/relationships"><Relationship Id="rId8" Type="http://schemas.openxmlformats.org/officeDocument/2006/relationships/slide" Target="slide33.xml"/><Relationship Id="rId3" Type="http://schemas.openxmlformats.org/officeDocument/2006/relationships/slide" Target="slide27.xml"/><Relationship Id="rId7" Type="http://schemas.openxmlformats.org/officeDocument/2006/relationships/slide" Target="slide32.xml"/><Relationship Id="rId2" Type="http://schemas.openxmlformats.org/officeDocument/2006/relationships/slide" Target="slide26.xml"/><Relationship Id="rId1" Type="http://schemas.openxmlformats.org/officeDocument/2006/relationships/slideLayout" Target="../slideLayouts/slideLayout2.xml"/><Relationship Id="rId6" Type="http://schemas.openxmlformats.org/officeDocument/2006/relationships/slide" Target="slide31.xml"/><Relationship Id="rId5" Type="http://schemas.openxmlformats.org/officeDocument/2006/relationships/slide" Target="slide30.xml"/><Relationship Id="rId10" Type="http://schemas.openxmlformats.org/officeDocument/2006/relationships/slide" Target="slide35.xml"/><Relationship Id="rId4" Type="http://schemas.openxmlformats.org/officeDocument/2006/relationships/slide" Target="slide28.xml"/><Relationship Id="rId9" Type="http://schemas.openxmlformats.org/officeDocument/2006/relationships/slide" Target="slide3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22.jpg"/><Relationship Id="rId5" Type="http://schemas.openxmlformats.org/officeDocument/2006/relationships/image" Target="../media/image21.jpg"/><Relationship Id="rId4" Type="http://schemas.openxmlformats.org/officeDocument/2006/relationships/image" Target="../media/image20.jp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798819" y="549000"/>
            <a:ext cx="8481650" cy="4176144"/>
          </a:xfrm>
        </p:spPr>
        <p:txBody>
          <a:bodyPr>
            <a:noAutofit/>
          </a:bodyPr>
          <a:lstStyle/>
          <a:p>
            <a:pPr algn="ctr"/>
            <a:r>
              <a:rPr lang="es-MX" sz="2000" b="1" dirty="0" smtClean="0">
                <a:solidFill>
                  <a:schemeClr val="tx1"/>
                </a:solidFill>
                <a:latin typeface="Book Antiqua" panose="02040602050305030304" pitchFamily="18" charset="0"/>
              </a:rPr>
              <a:t>UNIVERSIDAD AUTÓNOMA DEL ESTADO DE MÉXICO</a:t>
            </a:r>
          </a:p>
          <a:p>
            <a:pPr algn="ctr"/>
            <a:r>
              <a:rPr lang="es-MX" sz="2000" b="1" dirty="0" smtClean="0">
                <a:solidFill>
                  <a:schemeClr val="tx1"/>
                </a:solidFill>
                <a:latin typeface="Book Antiqua" panose="02040602050305030304" pitchFamily="18" charset="0"/>
              </a:rPr>
              <a:t>FACULTAD DE ENFERMERÍA Y OBSTETRICIA</a:t>
            </a:r>
          </a:p>
          <a:p>
            <a:pPr algn="ctr"/>
            <a:r>
              <a:rPr lang="es-MX" sz="2000" b="1" dirty="0" smtClean="0">
                <a:solidFill>
                  <a:schemeClr val="tx1"/>
                </a:solidFill>
                <a:latin typeface="Book Antiqua" panose="02040602050305030304" pitchFamily="18" charset="0"/>
              </a:rPr>
              <a:t>LICENCIATURA EN ENFERMERÍA</a:t>
            </a:r>
          </a:p>
          <a:p>
            <a:pPr algn="ctr"/>
            <a:endParaRPr lang="es-MX" sz="2000" b="1" dirty="0" smtClean="0">
              <a:solidFill>
                <a:schemeClr val="tx1"/>
              </a:solidFill>
              <a:latin typeface="Book Antiqua" panose="02040602050305030304" pitchFamily="18" charset="0"/>
            </a:endParaRPr>
          </a:p>
          <a:p>
            <a:pPr algn="ctr"/>
            <a:r>
              <a:rPr lang="es-MX" sz="2000" b="1" dirty="0" smtClean="0">
                <a:solidFill>
                  <a:schemeClr val="tx1"/>
                </a:solidFill>
                <a:latin typeface="Book Antiqua" panose="02040602050305030304" pitchFamily="18" charset="0"/>
              </a:rPr>
              <a:t>INVESTIGACIÓN EN ENFERMERÍA II</a:t>
            </a:r>
          </a:p>
          <a:p>
            <a:pPr algn="ctr"/>
            <a:endParaRPr lang="es-MX" sz="2000" b="1" dirty="0" smtClean="0">
              <a:solidFill>
                <a:schemeClr val="tx1"/>
              </a:solidFill>
              <a:latin typeface="Book Antiqua" panose="02040602050305030304" pitchFamily="18" charset="0"/>
            </a:endParaRPr>
          </a:p>
          <a:p>
            <a:pPr algn="ctr"/>
            <a:r>
              <a:rPr lang="es-MX" sz="2000" b="1" dirty="0" smtClean="0">
                <a:solidFill>
                  <a:schemeClr val="tx1"/>
                </a:solidFill>
                <a:latin typeface="Book Antiqua" panose="02040602050305030304" pitchFamily="18" charset="0"/>
              </a:rPr>
              <a:t>ELABORACION Y APLICACIÓN DE INSTRUMENTOS</a:t>
            </a:r>
          </a:p>
          <a:p>
            <a:pPr algn="ctr"/>
            <a:endParaRPr lang="es-MX" sz="2000" b="1" dirty="0" smtClean="0">
              <a:solidFill>
                <a:schemeClr val="tx1"/>
              </a:solidFill>
              <a:latin typeface="Book Antiqua" panose="02040602050305030304" pitchFamily="18" charset="0"/>
            </a:endParaRPr>
          </a:p>
          <a:p>
            <a:pPr algn="ctr"/>
            <a:r>
              <a:rPr lang="es-MX" sz="2000" b="1" dirty="0" smtClean="0">
                <a:solidFill>
                  <a:schemeClr val="tx1"/>
                </a:solidFill>
                <a:latin typeface="Book Antiqua" panose="02040602050305030304" pitchFamily="18" charset="0"/>
              </a:rPr>
              <a:t>DOCENTE: MARÍA EUGENIA ÁLVAREZ OROZCO</a:t>
            </a:r>
          </a:p>
        </p:txBody>
      </p:sp>
      <p:pic>
        <p:nvPicPr>
          <p:cNvPr id="1026" name="Picture 2" descr="I:\MotoTracks\Pictures\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360" y="620688"/>
            <a:ext cx="1531422" cy="1296144"/>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4">
            <a:extLst>
              <a:ext uri="{FF2B5EF4-FFF2-40B4-BE49-F238E27FC236}">
                <a16:creationId xmlns="" xmlns:a16="http://schemas.microsoft.com/office/drawing/2014/main" id="{D7FEF0EF-453E-F44D-B0FD-6F7A5E0F62B6}"/>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0" b="100000" l="2536" r="100000"/>
                    </a14:imgEffect>
                  </a14:imgLayer>
                </a14:imgProps>
              </a:ext>
            </a:extLst>
          </a:blip>
          <a:stretch>
            <a:fillRect/>
          </a:stretch>
        </p:blipFill>
        <p:spPr>
          <a:xfrm>
            <a:off x="10416480" y="620688"/>
            <a:ext cx="1636930" cy="1373378"/>
          </a:xfrm>
          <a:prstGeom prst="rect">
            <a:avLst/>
          </a:prstGeom>
        </p:spPr>
      </p:pic>
      <p:sp>
        <p:nvSpPr>
          <p:cNvPr id="5" name="2 Subtítulo"/>
          <p:cNvSpPr txBox="1">
            <a:spLocks/>
          </p:cNvSpPr>
          <p:nvPr/>
        </p:nvSpPr>
        <p:spPr>
          <a:xfrm>
            <a:off x="695400" y="5661248"/>
            <a:ext cx="11496600" cy="792089"/>
          </a:xfrm>
          <a:prstGeom prst="rect">
            <a:avLst/>
          </a:prstGeom>
          <a:effectLst>
            <a:outerShdw blurRad="50800" dir="14400000">
              <a:srgbClr val="000000">
                <a:alpha val="40000"/>
              </a:srgbClr>
            </a:outerShdw>
          </a:effectLst>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accent1"/>
              </a:buClr>
              <a:buFont typeface="Wingdings 2" charset="2"/>
              <a:buNone/>
              <a:defRPr sz="1800" kern="1200">
                <a:solidFill>
                  <a:schemeClr val="tx1"/>
                </a:solidFill>
                <a:latin typeface="+mn-lt"/>
                <a:ea typeface="+mn-ea"/>
                <a:cs typeface="+mn-cs"/>
              </a:defRPr>
            </a:lvl1pPr>
            <a:lvl2pPr marL="457200" indent="0" algn="ctr" defTabSz="457200" rtl="0" eaLnBrk="1" latinLnBrk="0" hangingPunct="1">
              <a:spcBef>
                <a:spcPct val="20000"/>
              </a:spcBef>
              <a:spcAft>
                <a:spcPts val="600"/>
              </a:spcAft>
              <a:buClr>
                <a:schemeClr val="accent1"/>
              </a:buClr>
              <a:buFont typeface="Wingdings 2"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ct val="20000"/>
              </a:spcBef>
              <a:spcAft>
                <a:spcPts val="600"/>
              </a:spcAft>
              <a:buClr>
                <a:schemeClr val="accent1"/>
              </a:buClr>
              <a:buFont typeface="Wingdings 2"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9pPr>
          </a:lstStyle>
          <a:p>
            <a:r>
              <a:rPr lang="es-MX" sz="3600" dirty="0" smtClean="0"/>
              <a:t>Unidad  2. Elaboración y aplicación de instrumentos</a:t>
            </a:r>
            <a:endParaRPr lang="es-MX" sz="3600" dirty="0"/>
          </a:p>
        </p:txBody>
      </p:sp>
    </p:spTree>
    <p:extLst>
      <p:ext uri="{BB962C8B-B14F-4D97-AF65-F5344CB8AC3E}">
        <p14:creationId xmlns:p14="http://schemas.microsoft.com/office/powerpoint/2010/main" val="2088153836"/>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35360" y="692696"/>
            <a:ext cx="11305256" cy="4524315"/>
          </a:xfrm>
          <a:prstGeom prst="rect">
            <a:avLst/>
          </a:prstGeom>
        </p:spPr>
        <p:txBody>
          <a:bodyPr wrap="square">
            <a:spAutoFit/>
          </a:bodyPr>
          <a:lstStyle/>
          <a:p>
            <a:r>
              <a:rPr lang="es-MX" dirty="0"/>
              <a:t>2.1.2 La entrevista</a:t>
            </a:r>
          </a:p>
          <a:p>
            <a:r>
              <a:rPr lang="es-MX" dirty="0"/>
              <a:t>2.1.3 La encuesta</a:t>
            </a:r>
          </a:p>
          <a:p>
            <a:r>
              <a:rPr lang="es-MX" dirty="0"/>
              <a:t>2.1.4 El fichaje </a:t>
            </a:r>
          </a:p>
          <a:p>
            <a:r>
              <a:rPr lang="es-MX" dirty="0"/>
              <a:t>2.1.5 Ficha de Campo</a:t>
            </a:r>
          </a:p>
          <a:p>
            <a:r>
              <a:rPr lang="es-MX" dirty="0"/>
              <a:t>2.1.6 Fichas Bibliográficas</a:t>
            </a:r>
          </a:p>
          <a:p>
            <a:r>
              <a:rPr lang="es-MX" dirty="0"/>
              <a:t>2.1.7 Fichas </a:t>
            </a:r>
            <a:r>
              <a:rPr lang="es-MX" dirty="0" err="1"/>
              <a:t>Hemerográficas</a:t>
            </a:r>
            <a:endParaRPr lang="es-MX" dirty="0"/>
          </a:p>
          <a:p>
            <a:r>
              <a:rPr lang="es-MX" dirty="0"/>
              <a:t>2.1.8 Ficha Crítica</a:t>
            </a:r>
          </a:p>
          <a:p>
            <a:r>
              <a:rPr lang="es-MX" dirty="0"/>
              <a:t>2.1.9 Test</a:t>
            </a:r>
          </a:p>
          <a:p>
            <a:r>
              <a:rPr lang="es-MX" dirty="0"/>
              <a:t>2.1.10 Historia de Vida</a:t>
            </a:r>
          </a:p>
          <a:p>
            <a:r>
              <a:rPr lang="es-MX" dirty="0"/>
              <a:t>2.1.11 Incidentes críticos</a:t>
            </a:r>
          </a:p>
          <a:p>
            <a:r>
              <a:rPr lang="es-MX" dirty="0"/>
              <a:t>2.1.12 Tipos de Instrumentos de </a:t>
            </a:r>
            <a:r>
              <a:rPr lang="es-MX" dirty="0" smtClean="0"/>
              <a:t>Medición</a:t>
            </a:r>
          </a:p>
          <a:p>
            <a:r>
              <a:rPr lang="es-MX" dirty="0" smtClean="0"/>
              <a:t>2.2 </a:t>
            </a:r>
            <a:r>
              <a:rPr lang="es-MX" dirty="0"/>
              <a:t>Elaboración del instrumento para la recolección de la información de acuerdo a las características de los instrumentos para la recolección de información.</a:t>
            </a:r>
          </a:p>
          <a:p>
            <a:r>
              <a:rPr lang="es-MX" dirty="0"/>
              <a:t>2.2.1 Elaboración del instrumento</a:t>
            </a:r>
          </a:p>
          <a:p>
            <a:r>
              <a:rPr lang="es-MX" dirty="0"/>
              <a:t> Referencias Bibliográficas  </a:t>
            </a:r>
          </a:p>
          <a:p>
            <a:endParaRPr lang="es-MX" dirty="0"/>
          </a:p>
        </p:txBody>
      </p:sp>
    </p:spTree>
    <p:extLst>
      <p:ext uri="{BB962C8B-B14F-4D97-AF65-F5344CB8AC3E}">
        <p14:creationId xmlns:p14="http://schemas.microsoft.com/office/powerpoint/2010/main" val="22687490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52184" y="548680"/>
            <a:ext cx="4084320" cy="806445"/>
          </a:xfrm>
        </p:spPr>
        <p:txBody>
          <a:bodyPr/>
          <a:lstStyle/>
          <a:p>
            <a:pPr algn="ctr"/>
            <a:r>
              <a:rPr lang="es-MX" sz="4400" dirty="0" smtClean="0">
                <a:solidFill>
                  <a:schemeClr val="tx1"/>
                </a:solidFill>
              </a:rPr>
              <a:t>Índice</a:t>
            </a:r>
            <a:endParaRPr lang="en-US" dirty="0">
              <a:solidFill>
                <a:schemeClr val="tx1"/>
              </a:solidFill>
            </a:endParaRPr>
          </a:p>
        </p:txBody>
      </p:sp>
      <p:sp>
        <p:nvSpPr>
          <p:cNvPr id="3" name="Marcador de contenido 2"/>
          <p:cNvSpPr>
            <a:spLocks noGrp="1"/>
          </p:cNvSpPr>
          <p:nvPr>
            <p:ph idx="1"/>
          </p:nvPr>
        </p:nvSpPr>
        <p:spPr>
          <a:xfrm>
            <a:off x="1415480" y="1893935"/>
            <a:ext cx="9924288" cy="4021953"/>
          </a:xfrm>
        </p:spPr>
        <p:txBody>
          <a:bodyPr>
            <a:noAutofit/>
          </a:bodyPr>
          <a:lstStyle/>
          <a:p>
            <a:pPr algn="just">
              <a:buFont typeface="Wingdings" panose="05000000000000000000" pitchFamily="2" charset="2"/>
              <a:buChar char="Ø"/>
            </a:pPr>
            <a:r>
              <a:rPr lang="es-MX" sz="2400" dirty="0">
                <a:latin typeface="+mj-lt"/>
              </a:rPr>
              <a:t>2.1 Tipos de instrumentos de medición </a:t>
            </a:r>
          </a:p>
          <a:p>
            <a:pPr algn="just">
              <a:buFont typeface="Wingdings" panose="05000000000000000000" pitchFamily="2" charset="2"/>
              <a:buChar char="Ø"/>
            </a:pPr>
            <a:r>
              <a:rPr lang="es-MX" sz="2400" dirty="0">
                <a:latin typeface="+mj-lt"/>
              </a:rPr>
              <a:t>2.1.1 La observación</a:t>
            </a:r>
          </a:p>
          <a:p>
            <a:pPr algn="just">
              <a:buFont typeface="Wingdings" panose="05000000000000000000" pitchFamily="2" charset="2"/>
              <a:buChar char="Ø"/>
            </a:pPr>
            <a:r>
              <a:rPr lang="es-MX" sz="2400" dirty="0">
                <a:latin typeface="+mj-lt"/>
              </a:rPr>
              <a:t>2.1.1.1. Observación directa e indirecta</a:t>
            </a:r>
          </a:p>
          <a:p>
            <a:pPr algn="just">
              <a:buFont typeface="Wingdings" panose="05000000000000000000" pitchFamily="2" charset="2"/>
              <a:buChar char="Ø"/>
            </a:pPr>
            <a:r>
              <a:rPr lang="es-MX" sz="2400" dirty="0">
                <a:latin typeface="+mj-lt"/>
              </a:rPr>
              <a:t>2.1.1.2 Observación participante y no participante</a:t>
            </a:r>
          </a:p>
          <a:p>
            <a:pPr algn="just">
              <a:buFont typeface="Wingdings" panose="05000000000000000000" pitchFamily="2" charset="2"/>
              <a:buChar char="Ø"/>
            </a:pPr>
            <a:r>
              <a:rPr lang="es-MX" sz="2400" dirty="0">
                <a:latin typeface="+mj-lt"/>
              </a:rPr>
              <a:t>2.1.1.3 Observación individual y de equipo</a:t>
            </a:r>
          </a:p>
          <a:p>
            <a:pPr algn="just">
              <a:buFont typeface="Wingdings" panose="05000000000000000000" pitchFamily="2" charset="2"/>
              <a:buChar char="Ø"/>
            </a:pPr>
            <a:r>
              <a:rPr lang="es-MX" sz="2400" dirty="0">
                <a:latin typeface="+mj-lt"/>
              </a:rPr>
              <a:t>2.1.2 La entrevista</a:t>
            </a:r>
          </a:p>
          <a:p>
            <a:pPr algn="just">
              <a:buFont typeface="Wingdings" panose="05000000000000000000" pitchFamily="2" charset="2"/>
              <a:buChar char="Ø"/>
            </a:pPr>
            <a:r>
              <a:rPr lang="es-MX" sz="2400" dirty="0">
                <a:latin typeface="+mj-lt"/>
              </a:rPr>
              <a:t>2.1.3 La encuesta</a:t>
            </a:r>
          </a:p>
          <a:p>
            <a:pPr algn="just">
              <a:buFont typeface="Wingdings" panose="05000000000000000000" pitchFamily="2" charset="2"/>
              <a:buChar char="Ø"/>
            </a:pPr>
            <a:r>
              <a:rPr lang="es-MX" sz="2400" dirty="0">
                <a:latin typeface="+mj-lt"/>
              </a:rPr>
              <a:t>2.1.4 El fichaje </a:t>
            </a:r>
          </a:p>
          <a:p>
            <a:pPr algn="just">
              <a:buFont typeface="Wingdings" panose="05000000000000000000" pitchFamily="2" charset="2"/>
              <a:buChar char="Ø"/>
            </a:pPr>
            <a:r>
              <a:rPr lang="es-MX" sz="2400" dirty="0">
                <a:latin typeface="+mj-lt"/>
              </a:rPr>
              <a:t>2.1.5 Ficha de Campo</a:t>
            </a:r>
          </a:p>
        </p:txBody>
      </p:sp>
      <p:sp>
        <p:nvSpPr>
          <p:cNvPr id="4" name="Marcador de número de diapositiva 3"/>
          <p:cNvSpPr>
            <a:spLocks noGrp="1"/>
          </p:cNvSpPr>
          <p:nvPr>
            <p:ph type="sldNum" sz="quarter" idx="12"/>
          </p:nvPr>
        </p:nvSpPr>
        <p:spPr/>
        <p:txBody>
          <a:bodyPr/>
          <a:lstStyle/>
          <a:p>
            <a:fld id="{C54E9B0F-2502-4D7C-9757-8D16CF297199}" type="slidenum">
              <a:rPr lang="es-MX" smtClean="0"/>
              <a:t>11</a:t>
            </a:fld>
            <a:endParaRPr lang="es-MX" dirty="0"/>
          </a:p>
        </p:txBody>
      </p:sp>
    </p:spTree>
    <p:extLst>
      <p:ext uri="{BB962C8B-B14F-4D97-AF65-F5344CB8AC3E}">
        <p14:creationId xmlns:p14="http://schemas.microsoft.com/office/powerpoint/2010/main" val="3711455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52184" y="548680"/>
            <a:ext cx="4084320" cy="806445"/>
          </a:xfrm>
        </p:spPr>
        <p:txBody>
          <a:bodyPr/>
          <a:lstStyle/>
          <a:p>
            <a:pPr algn="ctr"/>
            <a:r>
              <a:rPr lang="es-MX" sz="4400" dirty="0" smtClean="0">
                <a:solidFill>
                  <a:schemeClr val="tx1"/>
                </a:solidFill>
              </a:rPr>
              <a:t>Índice</a:t>
            </a:r>
            <a:endParaRPr lang="en-US" dirty="0">
              <a:solidFill>
                <a:schemeClr val="tx1"/>
              </a:solidFill>
            </a:endParaRPr>
          </a:p>
        </p:txBody>
      </p:sp>
      <p:sp>
        <p:nvSpPr>
          <p:cNvPr id="3" name="Marcador de contenido 2"/>
          <p:cNvSpPr>
            <a:spLocks noGrp="1"/>
          </p:cNvSpPr>
          <p:nvPr>
            <p:ph idx="1"/>
          </p:nvPr>
        </p:nvSpPr>
        <p:spPr>
          <a:xfrm>
            <a:off x="1145375" y="1280532"/>
            <a:ext cx="10064033" cy="5125955"/>
          </a:xfrm>
        </p:spPr>
        <p:txBody>
          <a:bodyPr>
            <a:noAutofit/>
          </a:bodyPr>
          <a:lstStyle/>
          <a:p>
            <a:pPr algn="just">
              <a:buFont typeface="Wingdings" panose="05000000000000000000" pitchFamily="2" charset="2"/>
              <a:buChar char="Ø"/>
            </a:pPr>
            <a:r>
              <a:rPr lang="es-MX" sz="2400" dirty="0">
                <a:latin typeface="+mj-lt"/>
              </a:rPr>
              <a:t>2.1.6 Fichas Bibliográficas</a:t>
            </a:r>
          </a:p>
          <a:p>
            <a:pPr algn="just">
              <a:buFont typeface="Wingdings" panose="05000000000000000000" pitchFamily="2" charset="2"/>
              <a:buChar char="Ø"/>
            </a:pPr>
            <a:r>
              <a:rPr lang="es-MX" sz="2400" dirty="0">
                <a:latin typeface="+mj-lt"/>
              </a:rPr>
              <a:t>2.1.7 Fichas Hemerográficas</a:t>
            </a:r>
          </a:p>
          <a:p>
            <a:pPr algn="just">
              <a:buFont typeface="Wingdings" panose="05000000000000000000" pitchFamily="2" charset="2"/>
              <a:buChar char="Ø"/>
            </a:pPr>
            <a:r>
              <a:rPr lang="es-MX" sz="2400" dirty="0">
                <a:latin typeface="+mj-lt"/>
              </a:rPr>
              <a:t>2.1.8 Ficha Crítica</a:t>
            </a:r>
          </a:p>
          <a:p>
            <a:pPr algn="just">
              <a:buFont typeface="Wingdings" panose="05000000000000000000" pitchFamily="2" charset="2"/>
              <a:buChar char="Ø"/>
            </a:pPr>
            <a:r>
              <a:rPr lang="es-MX" sz="2400" dirty="0">
                <a:latin typeface="+mj-lt"/>
              </a:rPr>
              <a:t>2.1.9 Test</a:t>
            </a:r>
          </a:p>
          <a:p>
            <a:pPr algn="just">
              <a:buFont typeface="Wingdings" panose="05000000000000000000" pitchFamily="2" charset="2"/>
              <a:buChar char="Ø"/>
            </a:pPr>
            <a:r>
              <a:rPr lang="es-MX" sz="2400" dirty="0">
                <a:latin typeface="+mj-lt"/>
              </a:rPr>
              <a:t>2.1.10 Historia de Vida</a:t>
            </a:r>
          </a:p>
          <a:p>
            <a:pPr algn="just">
              <a:buFont typeface="Wingdings" panose="05000000000000000000" pitchFamily="2" charset="2"/>
              <a:buChar char="Ø"/>
            </a:pPr>
            <a:r>
              <a:rPr lang="es-MX" sz="2400" dirty="0">
                <a:latin typeface="+mj-lt"/>
              </a:rPr>
              <a:t>2.1.11 Incidentes críticos</a:t>
            </a:r>
          </a:p>
          <a:p>
            <a:pPr algn="just">
              <a:buFont typeface="Wingdings" panose="05000000000000000000" pitchFamily="2" charset="2"/>
              <a:buChar char="Ø"/>
            </a:pPr>
            <a:r>
              <a:rPr lang="es-MX" sz="2400" dirty="0">
                <a:latin typeface="+mj-lt"/>
              </a:rPr>
              <a:t>2.1.12 Tipos de Instrumentos de Medición</a:t>
            </a:r>
          </a:p>
          <a:p>
            <a:pPr algn="just">
              <a:buFont typeface="Wingdings" panose="05000000000000000000" pitchFamily="2" charset="2"/>
              <a:buChar char="Ø"/>
            </a:pPr>
            <a:r>
              <a:rPr lang="es-MX" sz="2400" dirty="0">
                <a:latin typeface="+mj-lt"/>
              </a:rPr>
              <a:t>2.2 Elaboración del instrumento para la recolección de la información de acuerdo a las características de los instrumentos para la recolección de información</a:t>
            </a:r>
            <a:r>
              <a:rPr lang="es-MX" sz="2400" dirty="0" smtClean="0">
                <a:latin typeface="+mj-lt"/>
              </a:rPr>
              <a:t>.</a:t>
            </a:r>
          </a:p>
          <a:p>
            <a:r>
              <a:rPr lang="es-MX" sz="2400" dirty="0"/>
              <a:t>2.2.1 Elaboración del instrumento</a:t>
            </a:r>
          </a:p>
          <a:p>
            <a:endParaRPr lang="es-MX" sz="2400" dirty="0"/>
          </a:p>
          <a:p>
            <a:pPr algn="just">
              <a:buFont typeface="Wingdings" panose="05000000000000000000" pitchFamily="2" charset="2"/>
              <a:buChar char="Ø"/>
            </a:pPr>
            <a:endParaRPr lang="es-MX" sz="2400" dirty="0">
              <a:latin typeface="+mj-lt"/>
            </a:endParaRPr>
          </a:p>
        </p:txBody>
      </p:sp>
      <p:sp>
        <p:nvSpPr>
          <p:cNvPr id="4" name="Marcador de número de diapositiva 3"/>
          <p:cNvSpPr>
            <a:spLocks noGrp="1"/>
          </p:cNvSpPr>
          <p:nvPr>
            <p:ph type="sldNum" sz="quarter" idx="12"/>
          </p:nvPr>
        </p:nvSpPr>
        <p:spPr/>
        <p:txBody>
          <a:bodyPr/>
          <a:lstStyle/>
          <a:p>
            <a:fld id="{C54E9B0F-2502-4D7C-9757-8D16CF297199}" type="slidenum">
              <a:rPr lang="es-MX" smtClean="0"/>
              <a:t>12</a:t>
            </a:fld>
            <a:endParaRPr lang="es-MX"/>
          </a:p>
        </p:txBody>
      </p:sp>
    </p:spTree>
    <p:extLst>
      <p:ext uri="{BB962C8B-B14F-4D97-AF65-F5344CB8AC3E}">
        <p14:creationId xmlns:p14="http://schemas.microsoft.com/office/powerpoint/2010/main" val="1131680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52184" y="548680"/>
            <a:ext cx="4084320" cy="806445"/>
          </a:xfrm>
        </p:spPr>
        <p:txBody>
          <a:bodyPr/>
          <a:lstStyle/>
          <a:p>
            <a:pPr algn="ctr"/>
            <a:r>
              <a:rPr lang="es-MX" sz="4400" dirty="0" smtClean="0">
                <a:solidFill>
                  <a:schemeClr val="tx1"/>
                </a:solidFill>
              </a:rPr>
              <a:t>Índice</a:t>
            </a:r>
            <a:endParaRPr lang="en-US" dirty="0">
              <a:solidFill>
                <a:schemeClr val="tx1"/>
              </a:solidFill>
            </a:endParaRPr>
          </a:p>
        </p:txBody>
      </p:sp>
      <p:sp>
        <p:nvSpPr>
          <p:cNvPr id="3" name="Marcador de contenido 2"/>
          <p:cNvSpPr>
            <a:spLocks noGrp="1"/>
          </p:cNvSpPr>
          <p:nvPr>
            <p:ph idx="1"/>
          </p:nvPr>
        </p:nvSpPr>
        <p:spPr>
          <a:xfrm>
            <a:off x="1055440" y="1916832"/>
            <a:ext cx="9924288" cy="3877937"/>
          </a:xfrm>
        </p:spPr>
        <p:txBody>
          <a:bodyPr>
            <a:noAutofit/>
          </a:bodyPr>
          <a:lstStyle/>
          <a:p>
            <a:r>
              <a:rPr lang="es-MX" sz="2400" dirty="0"/>
              <a:t>2.4.1 En estudios cuantitativos</a:t>
            </a:r>
          </a:p>
          <a:p>
            <a:r>
              <a:rPr lang="es-MX" sz="2400" dirty="0"/>
              <a:t>2.4.2 En estudios cualitativos</a:t>
            </a:r>
          </a:p>
          <a:p>
            <a:r>
              <a:rPr lang="es-MX" sz="2400" dirty="0"/>
              <a:t>2.5 Aplicación de pruebas  piloto</a:t>
            </a:r>
          </a:p>
          <a:p>
            <a:r>
              <a:rPr lang="es-MX" sz="2400" dirty="0"/>
              <a:t>2.6 Aplicación de instrumentos (Entrevista o encuesta)</a:t>
            </a:r>
          </a:p>
          <a:p>
            <a:r>
              <a:rPr lang="es-MX" sz="2400" dirty="0"/>
              <a:t>2.7 Bibliografía</a:t>
            </a:r>
          </a:p>
          <a:p>
            <a:endParaRPr lang="es-MX" sz="2400" dirty="0"/>
          </a:p>
        </p:txBody>
      </p:sp>
      <p:sp>
        <p:nvSpPr>
          <p:cNvPr id="4" name="Marcador de número de diapositiva 3"/>
          <p:cNvSpPr>
            <a:spLocks noGrp="1"/>
          </p:cNvSpPr>
          <p:nvPr>
            <p:ph type="sldNum" sz="quarter" idx="12"/>
          </p:nvPr>
        </p:nvSpPr>
        <p:spPr/>
        <p:txBody>
          <a:bodyPr/>
          <a:lstStyle/>
          <a:p>
            <a:fld id="{C54E9B0F-2502-4D7C-9757-8D16CF297199}" type="slidenum">
              <a:rPr lang="es-MX" smtClean="0"/>
              <a:t>13</a:t>
            </a:fld>
            <a:endParaRPr lang="es-MX"/>
          </a:p>
        </p:txBody>
      </p:sp>
    </p:spTree>
    <p:extLst>
      <p:ext uri="{BB962C8B-B14F-4D97-AF65-F5344CB8AC3E}">
        <p14:creationId xmlns:p14="http://schemas.microsoft.com/office/powerpoint/2010/main" val="1799737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60096" y="476672"/>
            <a:ext cx="4962144" cy="916173"/>
          </a:xfrm>
        </p:spPr>
        <p:txBody>
          <a:bodyPr>
            <a:normAutofit fontScale="90000"/>
          </a:bodyPr>
          <a:lstStyle/>
          <a:p>
            <a:pPr algn="ctr"/>
            <a:r>
              <a:rPr lang="es-MX" sz="4400" dirty="0" smtClean="0">
                <a:solidFill>
                  <a:schemeClr val="tx1"/>
                </a:solidFill>
              </a:rPr>
              <a:t>Índice de </a:t>
            </a:r>
            <a:r>
              <a:rPr lang="es-MX" sz="4400" dirty="0" err="1" smtClean="0">
                <a:solidFill>
                  <a:schemeClr val="tx1"/>
                </a:solidFill>
              </a:rPr>
              <a:t>imagenes</a:t>
            </a:r>
            <a:endParaRPr lang="en-US" sz="4400" dirty="0">
              <a:solidFill>
                <a:schemeClr val="tx1"/>
              </a:solidFill>
            </a:endParaRPr>
          </a:p>
        </p:txBody>
      </p:sp>
      <p:sp>
        <p:nvSpPr>
          <p:cNvPr id="3" name="Marcador de contenido 2"/>
          <p:cNvSpPr>
            <a:spLocks noGrp="1"/>
          </p:cNvSpPr>
          <p:nvPr>
            <p:ph idx="1"/>
          </p:nvPr>
        </p:nvSpPr>
        <p:spPr>
          <a:xfrm>
            <a:off x="479376" y="2276872"/>
            <a:ext cx="11346081" cy="4581128"/>
          </a:xfrm>
        </p:spPr>
        <p:txBody>
          <a:bodyPr numCol="1">
            <a:normAutofit fontScale="92500" lnSpcReduction="10000"/>
          </a:bodyPr>
          <a:lstStyle/>
          <a:p>
            <a:pPr algn="just">
              <a:lnSpc>
                <a:spcPct val="100000"/>
              </a:lnSpc>
              <a:buFont typeface="Wingdings" panose="05000000000000000000" pitchFamily="2" charset="2"/>
              <a:buChar char="v"/>
            </a:pPr>
            <a:r>
              <a:rPr lang="es-MX" sz="2400" dirty="0">
                <a:latin typeface="+mj-lt"/>
                <a:hlinkClick r:id="rId2" action="ppaction://hlinksldjump"/>
              </a:rPr>
              <a:t>Imagen 1. Investigación </a:t>
            </a:r>
            <a:r>
              <a:rPr lang="es-MX" sz="2400" dirty="0" err="1">
                <a:latin typeface="+mj-lt"/>
                <a:hlinkClick r:id="rId2" action="ppaction://hlinksldjump"/>
              </a:rPr>
              <a:t>cientifica</a:t>
            </a:r>
            <a:r>
              <a:rPr lang="es-MX" sz="2400" dirty="0" smtClean="0">
                <a:latin typeface="+mj-lt"/>
              </a:rPr>
              <a:t>…………………………………………………………………………</a:t>
            </a:r>
            <a:r>
              <a:rPr lang="es-MX" sz="2400" dirty="0">
                <a:latin typeface="+mj-lt"/>
              </a:rPr>
              <a:t>10</a:t>
            </a:r>
          </a:p>
          <a:p>
            <a:pPr algn="just">
              <a:lnSpc>
                <a:spcPct val="100000"/>
              </a:lnSpc>
              <a:buFont typeface="Wingdings" panose="05000000000000000000" pitchFamily="2" charset="2"/>
              <a:buChar char="v"/>
            </a:pPr>
            <a:r>
              <a:rPr lang="es-MX" sz="2400" dirty="0">
                <a:latin typeface="+mj-lt"/>
                <a:hlinkClick r:id="rId3" action="ppaction://hlinksldjump"/>
              </a:rPr>
              <a:t>Imagen 2. Observación </a:t>
            </a:r>
            <a:r>
              <a:rPr lang="es-MX" sz="2400" dirty="0" err="1">
                <a:latin typeface="+mj-lt"/>
                <a:hlinkClick r:id="rId3" action="ppaction://hlinksldjump"/>
              </a:rPr>
              <a:t>cientifica</a:t>
            </a:r>
            <a:r>
              <a:rPr lang="es-MX" sz="2400" dirty="0" smtClean="0">
                <a:latin typeface="+mj-lt"/>
              </a:rPr>
              <a:t>…………………………………………………………………………..</a:t>
            </a:r>
            <a:r>
              <a:rPr lang="es-MX" sz="2400" dirty="0">
                <a:latin typeface="+mj-lt"/>
              </a:rPr>
              <a:t>11</a:t>
            </a:r>
          </a:p>
          <a:p>
            <a:pPr algn="just">
              <a:lnSpc>
                <a:spcPct val="100000"/>
              </a:lnSpc>
              <a:buFont typeface="Wingdings" panose="05000000000000000000" pitchFamily="2" charset="2"/>
              <a:buChar char="v"/>
            </a:pPr>
            <a:r>
              <a:rPr lang="es-MX" sz="2400" dirty="0">
                <a:latin typeface="+mj-lt"/>
                <a:hlinkClick r:id="rId4" action="ppaction://hlinksldjump"/>
              </a:rPr>
              <a:t>Imagen 3. Ella tiene buenas ideas</a:t>
            </a:r>
            <a:r>
              <a:rPr lang="es-MX" sz="2400" dirty="0" smtClean="0">
                <a:latin typeface="+mj-lt"/>
              </a:rPr>
              <a:t>…………………………………………………………..………………</a:t>
            </a:r>
            <a:r>
              <a:rPr lang="es-MX" sz="2400" dirty="0">
                <a:latin typeface="+mj-lt"/>
              </a:rPr>
              <a:t>12</a:t>
            </a:r>
          </a:p>
          <a:p>
            <a:pPr algn="just">
              <a:lnSpc>
                <a:spcPct val="100000"/>
              </a:lnSpc>
              <a:buFont typeface="Wingdings" panose="05000000000000000000" pitchFamily="2" charset="2"/>
              <a:buChar char="v"/>
            </a:pPr>
            <a:r>
              <a:rPr lang="es-MX" sz="2400" dirty="0">
                <a:latin typeface="+mj-lt"/>
                <a:hlinkClick r:id="rId5" action="ppaction://hlinksldjump"/>
              </a:rPr>
              <a:t>Imagen 4.</a:t>
            </a:r>
            <a:r>
              <a:rPr lang="es-MX" sz="2400" b="1" dirty="0">
                <a:latin typeface="+mj-lt"/>
                <a:hlinkClick r:id="rId5" action="ppaction://hlinksldjump"/>
              </a:rPr>
              <a:t> </a:t>
            </a:r>
            <a:r>
              <a:rPr lang="es-MX" sz="2400" dirty="0">
                <a:latin typeface="+mj-lt"/>
                <a:hlinkClick r:id="rId5" action="ppaction://hlinksldjump"/>
              </a:rPr>
              <a:t>Experimentando la facilidad y la eficiencia de las plataformas digitales</a:t>
            </a:r>
            <a:r>
              <a:rPr lang="es-MX" sz="2400" dirty="0" smtClean="0">
                <a:latin typeface="+mj-lt"/>
              </a:rPr>
              <a:t>…………………………………………………………………………………………..……………………………</a:t>
            </a:r>
            <a:r>
              <a:rPr lang="es-MX" sz="2400" dirty="0">
                <a:latin typeface="+mj-lt"/>
              </a:rPr>
              <a:t>13</a:t>
            </a:r>
          </a:p>
          <a:p>
            <a:pPr algn="just">
              <a:lnSpc>
                <a:spcPct val="100000"/>
              </a:lnSpc>
              <a:buFont typeface="Wingdings" panose="05000000000000000000" pitchFamily="2" charset="2"/>
              <a:buChar char="v"/>
            </a:pPr>
            <a:r>
              <a:rPr lang="es-MX" sz="2400" dirty="0">
                <a:latin typeface="+mj-lt"/>
                <a:hlinkClick r:id="rId6" action="ppaction://hlinksldjump"/>
              </a:rPr>
              <a:t>Imagen 5. Ideas</a:t>
            </a:r>
            <a:r>
              <a:rPr lang="es-MX" sz="2400" dirty="0" smtClean="0">
                <a:latin typeface="+mj-lt"/>
              </a:rPr>
              <a:t>………………………………………………………….……………………………………………...</a:t>
            </a:r>
            <a:r>
              <a:rPr lang="es-MX" sz="2400" dirty="0">
                <a:latin typeface="+mj-lt"/>
              </a:rPr>
              <a:t>14</a:t>
            </a:r>
          </a:p>
          <a:p>
            <a:pPr algn="just">
              <a:lnSpc>
                <a:spcPct val="100000"/>
              </a:lnSpc>
              <a:buFont typeface="Wingdings" panose="05000000000000000000" pitchFamily="2" charset="2"/>
              <a:buChar char="v"/>
            </a:pPr>
            <a:r>
              <a:rPr lang="es-MX" sz="2400" dirty="0">
                <a:latin typeface="+mj-lt"/>
                <a:hlinkClick r:id="rId7" action="ppaction://hlinksldjump"/>
              </a:rPr>
              <a:t>Imagen 6. Observación simple</a:t>
            </a:r>
            <a:r>
              <a:rPr lang="es-MX" sz="2400" dirty="0" smtClean="0">
                <a:latin typeface="+mj-lt"/>
              </a:rPr>
              <a:t>………………………………………………….……………………………..</a:t>
            </a:r>
            <a:r>
              <a:rPr lang="es-MX" sz="2400" dirty="0">
                <a:latin typeface="+mj-lt"/>
              </a:rPr>
              <a:t>15</a:t>
            </a:r>
          </a:p>
          <a:p>
            <a:pPr algn="just">
              <a:lnSpc>
                <a:spcPct val="100000"/>
              </a:lnSpc>
              <a:buFont typeface="Wingdings" panose="05000000000000000000" pitchFamily="2" charset="2"/>
              <a:buChar char="v"/>
            </a:pPr>
            <a:r>
              <a:rPr lang="es-MX" sz="2400" dirty="0">
                <a:latin typeface="+mj-lt"/>
                <a:hlinkClick r:id="rId8" action="ppaction://hlinksldjump"/>
              </a:rPr>
              <a:t>Imagen 7. Charla</a:t>
            </a:r>
            <a:r>
              <a:rPr lang="es-MX" sz="2400" dirty="0" smtClean="0">
                <a:latin typeface="+mj-lt"/>
              </a:rPr>
              <a:t>………………………………………………………………………………….………….………….</a:t>
            </a:r>
            <a:r>
              <a:rPr lang="es-MX" sz="2400" dirty="0">
                <a:latin typeface="+mj-lt"/>
              </a:rPr>
              <a:t>16</a:t>
            </a:r>
          </a:p>
          <a:p>
            <a:pPr algn="just">
              <a:lnSpc>
                <a:spcPct val="100000"/>
              </a:lnSpc>
              <a:buFont typeface="Wingdings" panose="05000000000000000000" pitchFamily="2" charset="2"/>
              <a:buChar char="v"/>
            </a:pPr>
            <a:r>
              <a:rPr lang="es-MX" sz="2400" dirty="0">
                <a:latin typeface="+mj-lt"/>
                <a:hlinkClick r:id="rId9" action="ppaction://hlinksldjump"/>
              </a:rPr>
              <a:t>Imagen 8. Diálogos</a:t>
            </a:r>
            <a:r>
              <a:rPr lang="es-MX" sz="2400" dirty="0" smtClean="0">
                <a:latin typeface="+mj-lt"/>
              </a:rPr>
              <a:t>…………………………………………………………......…………………………….……….</a:t>
            </a:r>
            <a:r>
              <a:rPr lang="es-MX" sz="2400" dirty="0">
                <a:latin typeface="+mj-lt"/>
              </a:rPr>
              <a:t>17 </a:t>
            </a:r>
          </a:p>
          <a:p>
            <a:pPr algn="just">
              <a:lnSpc>
                <a:spcPct val="100000"/>
              </a:lnSpc>
              <a:buFont typeface="Wingdings" panose="05000000000000000000" pitchFamily="2" charset="2"/>
              <a:buChar char="v"/>
            </a:pPr>
            <a:r>
              <a:rPr lang="es-MX" sz="2400" dirty="0">
                <a:latin typeface="+mj-lt"/>
                <a:hlinkClick r:id="rId10" action="ppaction://hlinksldjump"/>
              </a:rPr>
              <a:t>Imagen 9. Entrevista cualitativa</a:t>
            </a:r>
            <a:r>
              <a:rPr lang="es-MX" sz="2400" dirty="0" smtClean="0">
                <a:latin typeface="+mj-lt"/>
              </a:rPr>
              <a:t>……………………………………….…………………...………..……..18 </a:t>
            </a:r>
            <a:endParaRPr lang="es-MX" sz="2400" dirty="0">
              <a:latin typeface="+mj-lt"/>
            </a:endParaRPr>
          </a:p>
          <a:p>
            <a:pPr algn="just">
              <a:lnSpc>
                <a:spcPct val="100000"/>
              </a:lnSpc>
            </a:pPr>
            <a:endParaRPr lang="es-MX" sz="2400" dirty="0">
              <a:latin typeface="Book Antiqua" panose="02040602050305030304" pitchFamily="18" charset="0"/>
            </a:endParaRPr>
          </a:p>
        </p:txBody>
      </p:sp>
      <p:sp>
        <p:nvSpPr>
          <p:cNvPr id="4" name="Marcador de número de diapositiva 3"/>
          <p:cNvSpPr>
            <a:spLocks noGrp="1"/>
          </p:cNvSpPr>
          <p:nvPr>
            <p:ph type="sldNum" sz="quarter" idx="12"/>
          </p:nvPr>
        </p:nvSpPr>
        <p:spPr/>
        <p:txBody>
          <a:bodyPr/>
          <a:lstStyle/>
          <a:p>
            <a:fld id="{C54E9B0F-2502-4D7C-9757-8D16CF297199}" type="slidenum">
              <a:rPr lang="es-MX" smtClean="0"/>
              <a:t>14</a:t>
            </a:fld>
            <a:endParaRPr lang="es-MX"/>
          </a:p>
        </p:txBody>
      </p:sp>
    </p:spTree>
    <p:extLst>
      <p:ext uri="{BB962C8B-B14F-4D97-AF65-F5344CB8AC3E}">
        <p14:creationId xmlns:p14="http://schemas.microsoft.com/office/powerpoint/2010/main" val="3179286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47528" y="2407820"/>
            <a:ext cx="8656320" cy="4450180"/>
          </a:xfrm>
        </p:spPr>
        <p:txBody>
          <a:bodyPr>
            <a:normAutofit lnSpcReduction="10000"/>
          </a:bodyPr>
          <a:lstStyle/>
          <a:p>
            <a:pPr algn="just">
              <a:lnSpc>
                <a:spcPct val="100000"/>
              </a:lnSpc>
              <a:buFont typeface="Wingdings" panose="05000000000000000000" pitchFamily="2" charset="2"/>
              <a:buChar char="Ø"/>
            </a:pPr>
            <a:r>
              <a:rPr lang="es-MX" sz="2200" dirty="0">
                <a:latin typeface="+mj-lt"/>
                <a:hlinkClick r:id="rId2" action="ppaction://hlinksldjump"/>
              </a:rPr>
              <a:t>Imagen 10. Encuesta</a:t>
            </a:r>
            <a:r>
              <a:rPr lang="es-MX" sz="2200" dirty="0" smtClean="0">
                <a:latin typeface="+mj-lt"/>
              </a:rPr>
              <a:t>…………………………………………...……………….………</a:t>
            </a:r>
            <a:r>
              <a:rPr lang="es-MX" sz="2200" dirty="0">
                <a:latin typeface="+mj-lt"/>
              </a:rPr>
              <a:t>19</a:t>
            </a:r>
          </a:p>
          <a:p>
            <a:pPr algn="just">
              <a:lnSpc>
                <a:spcPct val="100000"/>
              </a:lnSpc>
              <a:buFont typeface="Wingdings" panose="05000000000000000000" pitchFamily="2" charset="2"/>
              <a:buChar char="Ø"/>
            </a:pPr>
            <a:r>
              <a:rPr lang="es-MX" sz="2200" dirty="0">
                <a:latin typeface="+mj-lt"/>
                <a:hlinkClick r:id="rId3" action="ppaction://hlinksldjump"/>
              </a:rPr>
              <a:t>Imagen 11. De la mano con una pluma</a:t>
            </a:r>
            <a:r>
              <a:rPr lang="es-MX" sz="2200" dirty="0" smtClean="0">
                <a:latin typeface="+mj-lt"/>
              </a:rPr>
              <a:t>………………………………………..</a:t>
            </a:r>
            <a:r>
              <a:rPr lang="es-MX" sz="2200" dirty="0">
                <a:latin typeface="+mj-lt"/>
              </a:rPr>
              <a:t>20</a:t>
            </a:r>
          </a:p>
          <a:p>
            <a:pPr algn="just">
              <a:lnSpc>
                <a:spcPct val="100000"/>
              </a:lnSpc>
              <a:buFont typeface="Wingdings" panose="05000000000000000000" pitchFamily="2" charset="2"/>
              <a:buChar char="Ø"/>
            </a:pPr>
            <a:r>
              <a:rPr lang="es-MX" sz="2200" dirty="0">
                <a:latin typeface="+mj-lt"/>
                <a:hlinkClick r:id="rId4" action="ppaction://hlinksldjump"/>
              </a:rPr>
              <a:t>Imagen 12. ¿Tienes algo más para agregar</a:t>
            </a:r>
            <a:r>
              <a:rPr lang="es-MX" sz="2200" dirty="0" smtClean="0">
                <a:latin typeface="+mj-lt"/>
                <a:hlinkClick r:id="rId4" action="ppaction://hlinksldjump"/>
              </a:rPr>
              <a:t>?</a:t>
            </a:r>
            <a:r>
              <a:rPr lang="es-MX" sz="2200" dirty="0" smtClean="0">
                <a:latin typeface="+mj-lt"/>
              </a:rPr>
              <a:t>..............................</a:t>
            </a:r>
            <a:r>
              <a:rPr lang="es-MX" sz="2200" dirty="0">
                <a:latin typeface="+mj-lt"/>
              </a:rPr>
              <a:t>21</a:t>
            </a:r>
          </a:p>
          <a:p>
            <a:pPr algn="just">
              <a:lnSpc>
                <a:spcPct val="100000"/>
              </a:lnSpc>
              <a:buFont typeface="Wingdings" panose="05000000000000000000" pitchFamily="2" charset="2"/>
              <a:buChar char="Ø"/>
            </a:pPr>
            <a:r>
              <a:rPr lang="es-MX" sz="2200" smtClean="0">
                <a:latin typeface="+mj-lt"/>
                <a:hlinkClick r:id="rId5" action="ppaction://hlinksldjump"/>
              </a:rPr>
              <a:t>Imagen 13. Fichaje</a:t>
            </a:r>
            <a:r>
              <a:rPr lang="es-MX" sz="2200" smtClean="0">
                <a:latin typeface="+mj-lt"/>
              </a:rPr>
              <a:t>………………………………………………………….…………...23</a:t>
            </a:r>
          </a:p>
          <a:p>
            <a:pPr algn="just">
              <a:lnSpc>
                <a:spcPct val="100000"/>
              </a:lnSpc>
              <a:buFont typeface="Wingdings" panose="05000000000000000000" pitchFamily="2" charset="2"/>
              <a:buChar char="Ø"/>
            </a:pPr>
            <a:r>
              <a:rPr lang="es-MX" sz="2200" smtClean="0">
                <a:latin typeface="+mj-lt"/>
                <a:hlinkClick r:id="rId6" action="ppaction://hlinksldjump"/>
              </a:rPr>
              <a:t>Imagen 14. Ficha de campo</a:t>
            </a:r>
            <a:r>
              <a:rPr lang="es-MX" sz="2200" smtClean="0">
                <a:latin typeface="+mj-lt"/>
              </a:rPr>
              <a:t>…………………………………………….….……….24</a:t>
            </a:r>
          </a:p>
          <a:p>
            <a:pPr algn="just">
              <a:lnSpc>
                <a:spcPct val="100000"/>
              </a:lnSpc>
              <a:buFont typeface="Wingdings" panose="05000000000000000000" pitchFamily="2" charset="2"/>
              <a:buChar char="Ø"/>
            </a:pPr>
            <a:r>
              <a:rPr lang="es-MX" sz="2200" smtClean="0">
                <a:latin typeface="+mj-lt"/>
                <a:hlinkClick r:id="rId7" action="ppaction://hlinksldjump"/>
              </a:rPr>
              <a:t>Imagen 15. </a:t>
            </a:r>
            <a:r>
              <a:rPr lang="es-MX" sz="2400" smtClean="0">
                <a:latin typeface="+mj-lt"/>
                <a:hlinkClick r:id="rId7" action="ppaction://hlinksldjump"/>
              </a:rPr>
              <a:t>Ficha bibliográfica</a:t>
            </a:r>
            <a:r>
              <a:rPr lang="es-MX" sz="2400" smtClean="0">
                <a:latin typeface="+mj-lt"/>
              </a:rPr>
              <a:t>..............................................25</a:t>
            </a:r>
            <a:endParaRPr lang="es-MX" sz="2200" smtClean="0">
              <a:latin typeface="+mj-lt"/>
            </a:endParaRPr>
          </a:p>
          <a:p>
            <a:pPr algn="just">
              <a:lnSpc>
                <a:spcPct val="100000"/>
              </a:lnSpc>
              <a:buFont typeface="Wingdings" panose="05000000000000000000" pitchFamily="2" charset="2"/>
              <a:buChar char="Ø"/>
            </a:pPr>
            <a:r>
              <a:rPr lang="es-MX" sz="2200" smtClean="0">
                <a:latin typeface="+mj-lt"/>
                <a:hlinkClick r:id="rId8" action="ppaction://hlinksldjump"/>
              </a:rPr>
              <a:t>Imagen 16. </a:t>
            </a:r>
            <a:r>
              <a:rPr lang="es-MX" sz="2400" smtClean="0">
                <a:latin typeface="+mj-lt"/>
                <a:hlinkClick r:id="rId8" action="ppaction://hlinksldjump"/>
              </a:rPr>
              <a:t>Instrumento medición</a:t>
            </a:r>
            <a:r>
              <a:rPr lang="es-MX" sz="2400" smtClean="0">
                <a:latin typeface="+mj-lt"/>
              </a:rPr>
              <a:t>……………………….……….…...27</a:t>
            </a:r>
            <a:endParaRPr lang="es-MX" sz="2200" smtClean="0">
              <a:latin typeface="+mj-lt"/>
            </a:endParaRPr>
          </a:p>
          <a:p>
            <a:pPr algn="just">
              <a:lnSpc>
                <a:spcPct val="100000"/>
              </a:lnSpc>
              <a:buFont typeface="Wingdings" panose="05000000000000000000" pitchFamily="2" charset="2"/>
              <a:buChar char="Ø"/>
            </a:pPr>
            <a:r>
              <a:rPr lang="es-MX" sz="2200" smtClean="0">
                <a:latin typeface="+mj-lt"/>
                <a:hlinkClick r:id="rId9" action="ppaction://hlinksldjump"/>
              </a:rPr>
              <a:t>Imagen 17. </a:t>
            </a:r>
            <a:r>
              <a:rPr lang="es-MX" sz="2400" smtClean="0">
                <a:latin typeface="+mj-lt"/>
                <a:hlinkClick r:id="rId9" action="ppaction://hlinksldjump"/>
              </a:rPr>
              <a:t>Ficha critica</a:t>
            </a:r>
            <a:r>
              <a:rPr lang="es-MX" sz="2400" smtClean="0">
                <a:latin typeface="+mj-lt"/>
              </a:rPr>
              <a:t>………………………………….…………….…….28 </a:t>
            </a:r>
            <a:endParaRPr lang="es-MX" sz="2200" smtClean="0">
              <a:latin typeface="+mj-lt"/>
            </a:endParaRPr>
          </a:p>
          <a:p>
            <a:pPr algn="just">
              <a:lnSpc>
                <a:spcPct val="100000"/>
              </a:lnSpc>
              <a:buFont typeface="Wingdings" panose="05000000000000000000" pitchFamily="2" charset="2"/>
              <a:buChar char="Ø"/>
            </a:pPr>
            <a:r>
              <a:rPr lang="es-MX" sz="2200" smtClean="0">
                <a:latin typeface="+mj-lt"/>
                <a:hlinkClick r:id="rId10" action="ppaction://hlinksldjump"/>
              </a:rPr>
              <a:t>Imagen 18. </a:t>
            </a:r>
            <a:r>
              <a:rPr lang="es-MX" sz="2400" smtClean="0">
                <a:latin typeface="+mj-lt"/>
                <a:hlinkClick r:id="rId10" action="ppaction://hlinksldjump"/>
              </a:rPr>
              <a:t>Un buen test</a:t>
            </a:r>
            <a:r>
              <a:rPr lang="es-MX" sz="2400" smtClean="0">
                <a:latin typeface="+mj-lt"/>
              </a:rPr>
              <a:t>………………………………………………..……29</a:t>
            </a:r>
          </a:p>
          <a:p>
            <a:pPr algn="just">
              <a:lnSpc>
                <a:spcPct val="100000"/>
              </a:lnSpc>
            </a:pPr>
            <a:endParaRPr lang="es-MX" sz="2200" dirty="0">
              <a:latin typeface="Book Antiqua" panose="02040602050305030304" pitchFamily="18" charset="0"/>
            </a:endParaRPr>
          </a:p>
          <a:p>
            <a:endParaRPr lang="es-MX" dirty="0"/>
          </a:p>
        </p:txBody>
      </p:sp>
      <p:sp>
        <p:nvSpPr>
          <p:cNvPr id="4" name="Marcador de número de diapositiva 3"/>
          <p:cNvSpPr>
            <a:spLocks noGrp="1"/>
          </p:cNvSpPr>
          <p:nvPr>
            <p:ph type="sldNum" sz="quarter" idx="12"/>
          </p:nvPr>
        </p:nvSpPr>
        <p:spPr/>
        <p:txBody>
          <a:bodyPr/>
          <a:lstStyle/>
          <a:p>
            <a:fld id="{C54E9B0F-2502-4D7C-9757-8D16CF297199}" type="slidenum">
              <a:rPr lang="es-MX" smtClean="0"/>
              <a:t>15</a:t>
            </a:fld>
            <a:endParaRPr lang="es-MX"/>
          </a:p>
        </p:txBody>
      </p:sp>
      <p:sp>
        <p:nvSpPr>
          <p:cNvPr id="5" name="Título 1"/>
          <p:cNvSpPr>
            <a:spLocks noGrp="1"/>
          </p:cNvSpPr>
          <p:nvPr>
            <p:ph type="title"/>
          </p:nvPr>
        </p:nvSpPr>
        <p:spPr>
          <a:xfrm>
            <a:off x="6456040" y="476672"/>
            <a:ext cx="5457784" cy="916173"/>
          </a:xfrm>
        </p:spPr>
        <p:txBody>
          <a:bodyPr>
            <a:normAutofit/>
          </a:bodyPr>
          <a:lstStyle/>
          <a:p>
            <a:pPr algn="ctr"/>
            <a:r>
              <a:rPr lang="es-MX" sz="4400" dirty="0" err="1">
                <a:solidFill>
                  <a:schemeClr val="tx1"/>
                </a:solidFill>
              </a:rPr>
              <a:t>I</a:t>
            </a:r>
            <a:r>
              <a:rPr lang="es-MX" sz="4400" dirty="0" err="1" smtClean="0">
                <a:solidFill>
                  <a:schemeClr val="tx1"/>
                </a:solidFill>
              </a:rPr>
              <a:t>ndice</a:t>
            </a:r>
            <a:r>
              <a:rPr lang="es-MX" sz="4400" dirty="0" smtClean="0">
                <a:solidFill>
                  <a:schemeClr val="tx1"/>
                </a:solidFill>
              </a:rPr>
              <a:t> de </a:t>
            </a:r>
            <a:r>
              <a:rPr lang="es-MX" sz="4400" dirty="0" err="1" smtClean="0">
                <a:solidFill>
                  <a:schemeClr val="tx1"/>
                </a:solidFill>
              </a:rPr>
              <a:t>imagenes</a:t>
            </a:r>
            <a:endParaRPr lang="en-US" sz="4400" dirty="0">
              <a:solidFill>
                <a:schemeClr val="tx1"/>
              </a:solidFill>
            </a:endParaRPr>
          </a:p>
        </p:txBody>
      </p:sp>
    </p:spTree>
    <p:extLst>
      <p:ext uri="{BB962C8B-B14F-4D97-AF65-F5344CB8AC3E}">
        <p14:creationId xmlns:p14="http://schemas.microsoft.com/office/powerpoint/2010/main" val="529621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2.1. Tipos de instrumentos de medición.</a:t>
            </a:r>
            <a:endParaRPr lang="es-MX" dirty="0"/>
          </a:p>
        </p:txBody>
      </p:sp>
    </p:spTree>
    <p:extLst>
      <p:ext uri="{BB962C8B-B14F-4D97-AF65-F5344CB8AC3E}">
        <p14:creationId xmlns:p14="http://schemas.microsoft.com/office/powerpoint/2010/main" val="13015875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9417" y="476672"/>
            <a:ext cx="11319048" cy="970397"/>
          </a:xfrm>
        </p:spPr>
        <p:txBody>
          <a:bodyPr>
            <a:noAutofit/>
          </a:bodyPr>
          <a:lstStyle/>
          <a:p>
            <a:pPr algn="ctr"/>
            <a:r>
              <a:rPr lang="es-MX" sz="4400" dirty="0" smtClean="0">
                <a:solidFill>
                  <a:schemeClr val="tx1"/>
                </a:solidFill>
              </a:rPr>
              <a:t>2.1 Tipos de instrumentos de medición</a:t>
            </a:r>
            <a:endParaRPr lang="es-MX" sz="4400" dirty="0">
              <a:solidFill>
                <a:schemeClr val="tx1"/>
              </a:solidFill>
            </a:endParaRPr>
          </a:p>
        </p:txBody>
      </p:sp>
      <p:sp>
        <p:nvSpPr>
          <p:cNvPr id="3" name="Marcador de contenido 2"/>
          <p:cNvSpPr>
            <a:spLocks noGrp="1"/>
          </p:cNvSpPr>
          <p:nvPr>
            <p:ph idx="1"/>
          </p:nvPr>
        </p:nvSpPr>
        <p:spPr>
          <a:xfrm>
            <a:off x="623392" y="2492896"/>
            <a:ext cx="5925248" cy="3887158"/>
          </a:xfrm>
        </p:spPr>
        <p:txBody>
          <a:bodyPr>
            <a:normAutofit fontScale="92500" lnSpcReduction="10000"/>
          </a:bodyPr>
          <a:lstStyle/>
          <a:p>
            <a:pPr marL="0" indent="0" algn="just">
              <a:buNone/>
            </a:pPr>
            <a:r>
              <a:rPr lang="es-MX" sz="2800" dirty="0">
                <a:latin typeface="+mj-lt"/>
              </a:rPr>
              <a:t>En la selección del instrumento de recolección de datos, es un factor importante que también debe ser considerado.  Debe tomarse en cuenta si se buscan resultados cualitativos  para conocer  información descriptiva; o bien, si se pretende obtener resultados cuantitativos que revistan cierto grado de precisión.</a:t>
            </a:r>
          </a:p>
        </p:txBody>
      </p:sp>
      <p:sp>
        <p:nvSpPr>
          <p:cNvPr id="6" name="CuadroTexto 5"/>
          <p:cNvSpPr txBox="1"/>
          <p:nvPr/>
        </p:nvSpPr>
        <p:spPr>
          <a:xfrm>
            <a:off x="8259952" y="4331711"/>
            <a:ext cx="2259106" cy="461665"/>
          </a:xfrm>
          <a:prstGeom prst="rect">
            <a:avLst/>
          </a:prstGeom>
          <a:noFill/>
        </p:spPr>
        <p:txBody>
          <a:bodyPr wrap="square" rtlCol="0">
            <a:spAutoFit/>
          </a:bodyPr>
          <a:lstStyle/>
          <a:p>
            <a:pPr algn="ctr"/>
            <a:r>
              <a:rPr lang="es-MX" sz="1200" dirty="0"/>
              <a:t>Imagen 1. Investigación científica</a:t>
            </a:r>
          </a:p>
        </p:txBody>
      </p:sp>
      <p:pic>
        <p:nvPicPr>
          <p:cNvPr id="7" name="Imagen 6"/>
          <p:cNvPicPr>
            <a:picLocks noChangeAspect="1"/>
          </p:cNvPicPr>
          <p:nvPr/>
        </p:nvPicPr>
        <p:blipFill>
          <a:blip r:embed="rId2"/>
          <a:stretch>
            <a:fillRect/>
          </a:stretch>
        </p:blipFill>
        <p:spPr>
          <a:xfrm>
            <a:off x="7104112" y="2636912"/>
            <a:ext cx="4570786" cy="1694799"/>
          </a:xfrm>
          <a:prstGeom prst="rect">
            <a:avLst/>
          </a:prstGeom>
        </p:spPr>
      </p:pic>
      <p:sp>
        <p:nvSpPr>
          <p:cNvPr id="4" name="Marcador de número de diapositiva 3"/>
          <p:cNvSpPr>
            <a:spLocks noGrp="1"/>
          </p:cNvSpPr>
          <p:nvPr>
            <p:ph type="sldNum" sz="quarter" idx="12"/>
          </p:nvPr>
        </p:nvSpPr>
        <p:spPr/>
        <p:txBody>
          <a:bodyPr/>
          <a:lstStyle/>
          <a:p>
            <a:fld id="{C54E9B0F-2502-4D7C-9757-8D16CF297199}" type="slidenum">
              <a:rPr lang="es-MX" smtClean="0"/>
              <a:t>17</a:t>
            </a:fld>
            <a:endParaRPr lang="es-MX"/>
          </a:p>
        </p:txBody>
      </p:sp>
    </p:spTree>
    <p:extLst>
      <p:ext uri="{BB962C8B-B14F-4D97-AF65-F5344CB8AC3E}">
        <p14:creationId xmlns:p14="http://schemas.microsoft.com/office/powerpoint/2010/main" val="794792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91544" y="1916832"/>
            <a:ext cx="8596668" cy="3880773"/>
          </a:xfrm>
        </p:spPr>
        <p:txBody>
          <a:bodyPr>
            <a:normAutofit/>
          </a:bodyPr>
          <a:lstStyle/>
          <a:p>
            <a:pPr marL="0" indent="0" algn="just" fontAlgn="base">
              <a:buNone/>
            </a:pPr>
            <a:r>
              <a:rPr lang="es-MX" sz="2800" dirty="0" smtClean="0">
                <a:latin typeface="+mj-lt"/>
              </a:rPr>
              <a:t>Es </a:t>
            </a:r>
            <a:r>
              <a:rPr lang="es-MX" sz="2800" dirty="0">
                <a:latin typeface="+mj-lt"/>
              </a:rPr>
              <a:t>una técnica que consiste en observar atentamente el fenómeno, hecho o caso, tomar información y registrarla para su posterior análisis.</a:t>
            </a:r>
            <a:br>
              <a:rPr lang="es-MX" sz="2800" dirty="0">
                <a:latin typeface="+mj-lt"/>
              </a:rPr>
            </a:br>
            <a:r>
              <a:rPr lang="es-MX" sz="2800" dirty="0">
                <a:latin typeface="Book Antiqua" panose="02040602050305030304" pitchFamily="18" charset="0"/>
              </a:rPr>
              <a:t/>
            </a:r>
            <a:br>
              <a:rPr lang="es-MX" sz="2800" dirty="0">
                <a:latin typeface="Book Antiqua" panose="02040602050305030304" pitchFamily="18" charset="0"/>
              </a:rPr>
            </a:br>
            <a:endParaRPr lang="es-MX" dirty="0"/>
          </a:p>
        </p:txBody>
      </p:sp>
      <p:sp>
        <p:nvSpPr>
          <p:cNvPr id="5" name="Título 1"/>
          <p:cNvSpPr>
            <a:spLocks noGrp="1"/>
          </p:cNvSpPr>
          <p:nvPr>
            <p:ph type="title"/>
          </p:nvPr>
        </p:nvSpPr>
        <p:spPr>
          <a:xfrm>
            <a:off x="1415480" y="620688"/>
            <a:ext cx="10147512" cy="884727"/>
          </a:xfrm>
        </p:spPr>
        <p:txBody>
          <a:bodyPr>
            <a:noAutofit/>
          </a:bodyPr>
          <a:lstStyle/>
          <a:p>
            <a:pPr algn="r"/>
            <a:r>
              <a:rPr lang="es-MX" sz="4400" dirty="0" smtClean="0">
                <a:solidFill>
                  <a:schemeClr val="tx1"/>
                </a:solidFill>
              </a:rPr>
              <a:t>2.1.1 La </a:t>
            </a:r>
            <a:r>
              <a:rPr lang="es-MX" sz="4400" dirty="0">
                <a:solidFill>
                  <a:schemeClr val="tx1"/>
                </a:solidFill>
              </a:rPr>
              <a:t>observación</a:t>
            </a:r>
          </a:p>
        </p:txBody>
      </p:sp>
      <p:sp>
        <p:nvSpPr>
          <p:cNvPr id="7" name="CuadroTexto 6"/>
          <p:cNvSpPr txBox="1"/>
          <p:nvPr/>
        </p:nvSpPr>
        <p:spPr>
          <a:xfrm>
            <a:off x="6134041" y="6326117"/>
            <a:ext cx="2259106" cy="461665"/>
          </a:xfrm>
          <a:prstGeom prst="rect">
            <a:avLst/>
          </a:prstGeom>
          <a:noFill/>
        </p:spPr>
        <p:txBody>
          <a:bodyPr wrap="square" rtlCol="0">
            <a:spAutoFit/>
          </a:bodyPr>
          <a:lstStyle/>
          <a:p>
            <a:pPr algn="ctr"/>
            <a:r>
              <a:rPr lang="es-MX" sz="1200" dirty="0"/>
              <a:t>Imagen 2. Observación científica</a:t>
            </a:r>
          </a:p>
        </p:txBody>
      </p:sp>
      <p:pic>
        <p:nvPicPr>
          <p:cNvPr id="2" name="Imagen 1"/>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104112" y="4255362"/>
            <a:ext cx="4813006" cy="2038350"/>
          </a:xfrm>
          <a:prstGeom prst="rect">
            <a:avLst/>
          </a:prstGeom>
        </p:spPr>
      </p:pic>
      <p:sp>
        <p:nvSpPr>
          <p:cNvPr id="4" name="Marcador de número de diapositiva 3"/>
          <p:cNvSpPr>
            <a:spLocks noGrp="1"/>
          </p:cNvSpPr>
          <p:nvPr>
            <p:ph type="sldNum" sz="quarter" idx="12"/>
          </p:nvPr>
        </p:nvSpPr>
        <p:spPr/>
        <p:txBody>
          <a:bodyPr/>
          <a:lstStyle/>
          <a:p>
            <a:fld id="{C54E9B0F-2502-4D7C-9757-8D16CF297199}" type="slidenum">
              <a:rPr lang="es-MX" smtClean="0"/>
              <a:t>18</a:t>
            </a:fld>
            <a:endParaRPr lang="es-MX"/>
          </a:p>
        </p:txBody>
      </p:sp>
    </p:spTree>
    <p:extLst>
      <p:ext uri="{BB962C8B-B14F-4D97-AF65-F5344CB8AC3E}">
        <p14:creationId xmlns:p14="http://schemas.microsoft.com/office/powerpoint/2010/main" val="2574689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54E9B0F-2502-4D7C-9757-8D16CF297199}" type="slidenum">
              <a:rPr lang="es-MX" smtClean="0"/>
              <a:t>19</a:t>
            </a:fld>
            <a:endParaRPr lang="es-MX"/>
          </a:p>
        </p:txBody>
      </p:sp>
      <p:sp>
        <p:nvSpPr>
          <p:cNvPr id="3" name="Marcador de contenido 2"/>
          <p:cNvSpPr>
            <a:spLocks noGrp="1"/>
          </p:cNvSpPr>
          <p:nvPr>
            <p:ph idx="4294967295"/>
          </p:nvPr>
        </p:nvSpPr>
        <p:spPr>
          <a:xfrm>
            <a:off x="695400" y="2132856"/>
            <a:ext cx="8680965" cy="3635375"/>
          </a:xfrm>
        </p:spPr>
        <p:txBody>
          <a:bodyPr>
            <a:noAutofit/>
          </a:bodyPr>
          <a:lstStyle/>
          <a:p>
            <a:pPr marL="0" indent="0" fontAlgn="base">
              <a:buNone/>
            </a:pPr>
            <a:r>
              <a:rPr lang="es-MX" sz="2400" dirty="0"/>
              <a:t>Pasos que debe tener la observación</a:t>
            </a:r>
          </a:p>
          <a:p>
            <a:pPr fontAlgn="base">
              <a:buFont typeface="Wingdings" panose="05000000000000000000" pitchFamily="2" charset="2"/>
              <a:buChar char="Ø"/>
            </a:pPr>
            <a:r>
              <a:rPr lang="es-MX" sz="2400" dirty="0"/>
              <a:t>Determinar el objeto, situación, caso, etc. (que se va a observar)</a:t>
            </a:r>
          </a:p>
          <a:p>
            <a:pPr fontAlgn="base">
              <a:buFont typeface="Wingdings" panose="05000000000000000000" pitchFamily="2" charset="2"/>
              <a:buChar char="Ø"/>
            </a:pPr>
            <a:r>
              <a:rPr lang="es-MX" sz="2400" dirty="0"/>
              <a:t>Determinar los objetivos de la observación</a:t>
            </a:r>
          </a:p>
          <a:p>
            <a:pPr fontAlgn="base">
              <a:buFont typeface="Wingdings" panose="05000000000000000000" pitchFamily="2" charset="2"/>
              <a:buChar char="Ø"/>
            </a:pPr>
            <a:r>
              <a:rPr lang="es-MX" sz="2400" dirty="0"/>
              <a:t> Determinar la forma con que se van a registrar los datos</a:t>
            </a:r>
          </a:p>
          <a:p>
            <a:pPr fontAlgn="base">
              <a:buFont typeface="Wingdings" panose="05000000000000000000" pitchFamily="2" charset="2"/>
              <a:buChar char="Ø"/>
            </a:pPr>
            <a:r>
              <a:rPr lang="es-MX" sz="2400" dirty="0"/>
              <a:t>Registrar los datos observados</a:t>
            </a:r>
          </a:p>
          <a:p>
            <a:pPr fontAlgn="base">
              <a:buFont typeface="Wingdings" panose="05000000000000000000" pitchFamily="2" charset="2"/>
              <a:buChar char="Ø"/>
            </a:pPr>
            <a:r>
              <a:rPr lang="es-MX" sz="2400" dirty="0"/>
              <a:t>Analizar e interpretar los datos</a:t>
            </a:r>
          </a:p>
          <a:p>
            <a:pPr fontAlgn="base">
              <a:buFont typeface="Wingdings" panose="05000000000000000000" pitchFamily="2" charset="2"/>
              <a:buChar char="Ø"/>
            </a:pPr>
            <a:r>
              <a:rPr lang="es-MX" sz="2400" dirty="0"/>
              <a:t>Elaborar conclusiones</a:t>
            </a:r>
          </a:p>
          <a:p>
            <a:pPr fontAlgn="base">
              <a:buFont typeface="Wingdings" panose="05000000000000000000" pitchFamily="2" charset="2"/>
              <a:buChar char="Ø"/>
            </a:pPr>
            <a:r>
              <a:rPr lang="es-MX" sz="2400" dirty="0"/>
              <a:t>Elaborar el informe de observación</a:t>
            </a:r>
            <a:endParaRPr lang="es-MX" sz="400" dirty="0"/>
          </a:p>
        </p:txBody>
      </p:sp>
      <p:sp>
        <p:nvSpPr>
          <p:cNvPr id="4" name="Título 1"/>
          <p:cNvSpPr>
            <a:spLocks noGrp="1"/>
          </p:cNvSpPr>
          <p:nvPr>
            <p:ph type="title" idx="4294967295"/>
          </p:nvPr>
        </p:nvSpPr>
        <p:spPr>
          <a:xfrm>
            <a:off x="1100191" y="332656"/>
            <a:ext cx="10737850" cy="1143000"/>
          </a:xfrm>
        </p:spPr>
        <p:txBody>
          <a:bodyPr>
            <a:noAutofit/>
          </a:bodyPr>
          <a:lstStyle/>
          <a:p>
            <a:pPr marL="0" indent="0" algn="r" fontAlgn="base"/>
            <a:r>
              <a:rPr lang="es-MX" sz="4400" dirty="0" smtClean="0"/>
              <a:t>2.1.1 La </a:t>
            </a:r>
            <a:r>
              <a:rPr lang="es-MX" sz="4400" dirty="0"/>
              <a:t>observación</a:t>
            </a: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76365" y="3697944"/>
            <a:ext cx="2220378" cy="1480975"/>
          </a:xfrm>
          <a:prstGeom prst="rect">
            <a:avLst/>
          </a:prstGeom>
        </p:spPr>
      </p:pic>
      <p:sp>
        <p:nvSpPr>
          <p:cNvPr id="6" name="Rectángulo 5"/>
          <p:cNvSpPr/>
          <p:nvPr/>
        </p:nvSpPr>
        <p:spPr>
          <a:xfrm>
            <a:off x="9151237" y="5178919"/>
            <a:ext cx="2670633" cy="261610"/>
          </a:xfrm>
          <a:prstGeom prst="rect">
            <a:avLst/>
          </a:prstGeom>
        </p:spPr>
        <p:txBody>
          <a:bodyPr wrap="square">
            <a:spAutoFit/>
          </a:bodyPr>
          <a:lstStyle/>
          <a:p>
            <a:r>
              <a:rPr lang="es-MX" sz="1100" b="1" dirty="0"/>
              <a:t>Imagen 3. Ella tiene buenas ideas</a:t>
            </a:r>
            <a:endParaRPr lang="es-MX" b="1" dirty="0"/>
          </a:p>
        </p:txBody>
      </p:sp>
    </p:spTree>
    <p:extLst>
      <p:ext uri="{BB962C8B-B14F-4D97-AF65-F5344CB8AC3E}">
        <p14:creationId xmlns:p14="http://schemas.microsoft.com/office/powerpoint/2010/main" val="2728840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Rectángulo"/>
          <p:cNvSpPr>
            <a:spLocks noGrp="1"/>
          </p:cNvSpPr>
          <p:nvPr>
            <p:ph type="title"/>
          </p:nvPr>
        </p:nvSpPr>
        <p:spPr>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Mapa curricular</a:t>
            </a:r>
            <a:endParaRPr lang="es-E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5" name="Marcador de contenido 4"/>
          <p:cNvPicPr>
            <a:picLocks noGrp="1"/>
          </p:cNvPicPr>
          <p:nvPr>
            <p:ph idx="1"/>
          </p:nvPr>
        </p:nvPicPr>
        <p:blipFill rotWithShape="1">
          <a:blip r:embed="rId3"/>
          <a:srcRect l="10862" t="14484" r="32111" b="6156"/>
          <a:stretch/>
        </p:blipFill>
        <p:spPr bwMode="auto">
          <a:xfrm>
            <a:off x="1631504" y="1417638"/>
            <a:ext cx="9577063" cy="5324475"/>
          </a:xfrm>
          <a:prstGeom prst="rect">
            <a:avLst/>
          </a:prstGeom>
          <a:ln>
            <a:noFill/>
          </a:ln>
          <a:extLst>
            <a:ext uri="{53640926-AAD7-44D8-BBD7-CCE9431645EC}">
              <a14:shadowObscured xmlns:a14="http://schemas.microsoft.com/office/drawing/2010/main"/>
            </a:ext>
          </a:extLst>
        </p:spPr>
      </p:pic>
      <p:sp>
        <p:nvSpPr>
          <p:cNvPr id="6" name="Marcador de fecha 5"/>
          <p:cNvSpPr>
            <a:spLocks noGrp="1"/>
          </p:cNvSpPr>
          <p:nvPr>
            <p:ph type="dt" sz="half" idx="10"/>
          </p:nvPr>
        </p:nvSpPr>
        <p:spPr/>
        <p:txBody>
          <a:bodyPr/>
          <a:lstStyle/>
          <a:p>
            <a:fld id="{7B5ED5D0-94DD-48A0-9A70-AB3562CD9A5A}" type="datetime1">
              <a:rPr lang="en-US" smtClean="0"/>
              <a:t>9/28/2018</a:t>
            </a:fld>
            <a:endParaRPr lang="en-US" dirty="0"/>
          </a:p>
        </p:txBody>
      </p:sp>
      <p:sp>
        <p:nvSpPr>
          <p:cNvPr id="8" name="Marcador de número de diapositiva 7"/>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3457884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808109" y="548680"/>
            <a:ext cx="11381998" cy="970450"/>
          </a:xfrm>
        </p:spPr>
        <p:txBody>
          <a:bodyPr>
            <a:noAutofit/>
          </a:bodyPr>
          <a:lstStyle/>
          <a:p>
            <a:pPr algn="ctr"/>
            <a:r>
              <a:rPr lang="es-MX" sz="4400" dirty="0" smtClean="0">
                <a:solidFill>
                  <a:schemeClr val="tx1"/>
                </a:solidFill>
              </a:rPr>
              <a:t>2.1.1.1 Observación </a:t>
            </a:r>
            <a:r>
              <a:rPr lang="es-MX" sz="4400" dirty="0">
                <a:solidFill>
                  <a:schemeClr val="tx1"/>
                </a:solidFill>
              </a:rPr>
              <a:t>directa e indirecta</a:t>
            </a:r>
          </a:p>
        </p:txBody>
      </p:sp>
      <p:sp>
        <p:nvSpPr>
          <p:cNvPr id="7" name="6 Marcador de texto"/>
          <p:cNvSpPr>
            <a:spLocks noGrp="1"/>
          </p:cNvSpPr>
          <p:nvPr>
            <p:ph type="body" idx="1"/>
          </p:nvPr>
        </p:nvSpPr>
        <p:spPr/>
        <p:txBody>
          <a:bodyPr/>
          <a:lstStyle/>
          <a:p>
            <a:r>
              <a:rPr lang="es-MX" sz="3200" dirty="0" smtClean="0"/>
              <a:t>Directa</a:t>
            </a:r>
            <a:endParaRPr lang="es-MX" sz="3200" dirty="0"/>
          </a:p>
        </p:txBody>
      </p:sp>
      <p:sp>
        <p:nvSpPr>
          <p:cNvPr id="3" name="Marcador de contenido 2"/>
          <p:cNvSpPr>
            <a:spLocks noGrp="1"/>
          </p:cNvSpPr>
          <p:nvPr>
            <p:ph sz="half" idx="2"/>
          </p:nvPr>
        </p:nvSpPr>
        <p:spPr/>
        <p:txBody>
          <a:bodyPr>
            <a:noAutofit/>
          </a:bodyPr>
          <a:lstStyle/>
          <a:p>
            <a:pPr marL="0" indent="0" algn="just">
              <a:buNone/>
            </a:pPr>
            <a:r>
              <a:rPr lang="es-MX" sz="2400" dirty="0">
                <a:latin typeface="+mj-lt"/>
              </a:rPr>
              <a:t/>
            </a:r>
            <a:br>
              <a:rPr lang="es-MX" sz="2400" dirty="0">
                <a:latin typeface="+mj-lt"/>
              </a:rPr>
            </a:br>
            <a:r>
              <a:rPr lang="es-MX" sz="2400" dirty="0">
                <a:latin typeface="+mj-lt"/>
              </a:rPr>
              <a:t>Es </a:t>
            </a:r>
            <a:r>
              <a:rPr lang="es-MX" sz="2400" b="1" dirty="0">
                <a:latin typeface="+mj-lt"/>
              </a:rPr>
              <a:t>directa</a:t>
            </a:r>
            <a:r>
              <a:rPr lang="es-MX" sz="2400" dirty="0">
                <a:latin typeface="+mj-lt"/>
              </a:rPr>
              <a:t> cuando el investigador se pone en contacto personalmente con el hecho o fenómeno que trata </a:t>
            </a:r>
            <a:r>
              <a:rPr lang="es-MX" sz="2400" dirty="0" smtClean="0">
                <a:latin typeface="+mj-lt"/>
              </a:rPr>
              <a:t>de investigar.</a:t>
            </a:r>
          </a:p>
        </p:txBody>
      </p:sp>
      <p:sp>
        <p:nvSpPr>
          <p:cNvPr id="8" name="7 Marcador de texto"/>
          <p:cNvSpPr>
            <a:spLocks noGrp="1"/>
          </p:cNvSpPr>
          <p:nvPr>
            <p:ph type="body" sz="quarter" idx="3"/>
          </p:nvPr>
        </p:nvSpPr>
        <p:spPr/>
        <p:txBody>
          <a:bodyPr/>
          <a:lstStyle/>
          <a:p>
            <a:r>
              <a:rPr lang="es-MX" sz="3200" dirty="0" smtClean="0"/>
              <a:t>Indirecta</a:t>
            </a:r>
            <a:endParaRPr lang="es-MX" dirty="0"/>
          </a:p>
        </p:txBody>
      </p:sp>
      <p:sp>
        <p:nvSpPr>
          <p:cNvPr id="9" name="8 Marcador de contenido"/>
          <p:cNvSpPr>
            <a:spLocks noGrp="1"/>
          </p:cNvSpPr>
          <p:nvPr>
            <p:ph sz="quarter" idx="4"/>
          </p:nvPr>
        </p:nvSpPr>
        <p:spPr>
          <a:xfrm>
            <a:off x="6168008" y="3068960"/>
            <a:ext cx="5669225" cy="3414166"/>
          </a:xfrm>
        </p:spPr>
        <p:txBody>
          <a:bodyPr>
            <a:normAutofit fontScale="92500" lnSpcReduction="10000"/>
          </a:bodyPr>
          <a:lstStyle/>
          <a:p>
            <a:pPr marL="0" indent="0" algn="just">
              <a:buNone/>
            </a:pPr>
            <a:r>
              <a:rPr lang="es-MX" sz="2600" dirty="0" smtClean="0"/>
              <a:t>Es </a:t>
            </a:r>
            <a:r>
              <a:rPr lang="es-MX" sz="2600" b="1" dirty="0"/>
              <a:t>indirecta</a:t>
            </a:r>
            <a:r>
              <a:rPr lang="es-MX" sz="2600" dirty="0"/>
              <a:t> cuando el investigador entra en conocimiento del hecho o fenómeno observando a través de las observaciones realizadas anteriormente por otra persona (libros, revistas, informes, grabaciones, fotografías, etc., relacionadas con lo que estamos investigando).</a:t>
            </a:r>
          </a:p>
          <a:p>
            <a:endParaRPr lang="es-MX" dirty="0"/>
          </a:p>
        </p:txBody>
      </p:sp>
      <p:sp>
        <p:nvSpPr>
          <p:cNvPr id="2" name="Marcador de número de diapositiva 1"/>
          <p:cNvSpPr>
            <a:spLocks noGrp="1"/>
          </p:cNvSpPr>
          <p:nvPr>
            <p:ph type="sldNum" sz="quarter" idx="12"/>
          </p:nvPr>
        </p:nvSpPr>
        <p:spPr/>
        <p:txBody>
          <a:bodyPr/>
          <a:lstStyle/>
          <a:p>
            <a:fld id="{C54E9B0F-2502-4D7C-9757-8D16CF297199}" type="slidenum">
              <a:rPr lang="es-MX" smtClean="0"/>
              <a:t>20</a:t>
            </a:fld>
            <a:endParaRPr lang="es-MX"/>
          </a:p>
        </p:txBody>
      </p:sp>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58845" y="4621148"/>
            <a:ext cx="2198863" cy="1466624"/>
          </a:xfrm>
          <a:prstGeom prst="rect">
            <a:avLst/>
          </a:prstGeom>
        </p:spPr>
      </p:pic>
      <p:sp>
        <p:nvSpPr>
          <p:cNvPr id="6" name="Rectángulo 5"/>
          <p:cNvSpPr/>
          <p:nvPr/>
        </p:nvSpPr>
        <p:spPr>
          <a:xfrm>
            <a:off x="3440817" y="6326444"/>
            <a:ext cx="2485016" cy="553998"/>
          </a:xfrm>
          <a:prstGeom prst="rect">
            <a:avLst/>
          </a:prstGeom>
        </p:spPr>
        <p:txBody>
          <a:bodyPr wrap="square">
            <a:spAutoFit/>
          </a:bodyPr>
          <a:lstStyle/>
          <a:p>
            <a:r>
              <a:rPr lang="es-MX" sz="1000" b="1" dirty="0"/>
              <a:t>Imagen 4. Experimentando la facilidad y la eficiencia de las plataformas digitales</a:t>
            </a:r>
            <a:endParaRPr lang="es-MX" b="1" dirty="0"/>
          </a:p>
        </p:txBody>
      </p:sp>
    </p:spTree>
    <p:extLst>
      <p:ext uri="{BB962C8B-B14F-4D97-AF65-F5344CB8AC3E}">
        <p14:creationId xmlns:p14="http://schemas.microsoft.com/office/powerpoint/2010/main" val="3826870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9376" y="2348880"/>
            <a:ext cx="8596668" cy="3880773"/>
          </a:xfrm>
        </p:spPr>
        <p:txBody>
          <a:bodyPr>
            <a:noAutofit/>
          </a:bodyPr>
          <a:lstStyle/>
          <a:p>
            <a:pPr marL="0" indent="0" algn="just">
              <a:buNone/>
            </a:pPr>
            <a:r>
              <a:rPr lang="es-MX" sz="2400" dirty="0" smtClean="0"/>
              <a:t>La </a:t>
            </a:r>
            <a:r>
              <a:rPr lang="es-MX" sz="2400" b="1" dirty="0"/>
              <a:t>observación es participante </a:t>
            </a:r>
            <a:r>
              <a:rPr lang="es-MX" sz="2400" dirty="0"/>
              <a:t>cuando para obtener los datos el investigador se incluye en el grupo, hecho o fenómeno observado, para conseguir la información “desde adentro</a:t>
            </a:r>
            <a:r>
              <a:rPr lang="es-MX" sz="2400" dirty="0" smtClean="0"/>
              <a:t>”.</a:t>
            </a:r>
          </a:p>
          <a:p>
            <a:pPr marL="0" indent="0" algn="just">
              <a:buNone/>
            </a:pPr>
            <a:endParaRPr lang="es-MX" sz="2400" dirty="0"/>
          </a:p>
          <a:p>
            <a:pPr marL="0" indent="0" algn="just">
              <a:buNone/>
            </a:pPr>
            <a:endParaRPr lang="es-MX" sz="2400" dirty="0"/>
          </a:p>
          <a:p>
            <a:pPr marL="0" indent="0" algn="just">
              <a:buNone/>
            </a:pPr>
            <a:r>
              <a:rPr lang="es-MX" sz="2400" b="1" dirty="0"/>
              <a:t>Observación no participante </a:t>
            </a:r>
            <a:r>
              <a:rPr lang="es-MX" sz="2400" dirty="0"/>
              <a:t>es aquella en la cual se recoge la información desde afuera, sin intervenir para nada en el grupo social, hecho o fenómeno investigado. </a:t>
            </a:r>
          </a:p>
        </p:txBody>
      </p:sp>
      <p:sp>
        <p:nvSpPr>
          <p:cNvPr id="4" name="Título 1"/>
          <p:cNvSpPr>
            <a:spLocks noGrp="1"/>
          </p:cNvSpPr>
          <p:nvPr>
            <p:ph type="title"/>
          </p:nvPr>
        </p:nvSpPr>
        <p:spPr>
          <a:xfrm>
            <a:off x="119336" y="620688"/>
            <a:ext cx="12072665" cy="952053"/>
          </a:xfrm>
        </p:spPr>
        <p:txBody>
          <a:bodyPr>
            <a:noAutofit/>
          </a:bodyPr>
          <a:lstStyle/>
          <a:p>
            <a:pPr algn="ctr"/>
            <a:r>
              <a:rPr lang="es-MX" sz="4400" dirty="0" smtClean="0">
                <a:solidFill>
                  <a:schemeClr val="tx1"/>
                </a:solidFill>
              </a:rPr>
              <a:t>2.1.1.2 Observación </a:t>
            </a:r>
            <a:r>
              <a:rPr lang="es-MX" sz="4400" dirty="0">
                <a:solidFill>
                  <a:schemeClr val="tx1"/>
                </a:solidFill>
              </a:rPr>
              <a:t>participante y no participante</a:t>
            </a: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38851" y="2641951"/>
            <a:ext cx="1990165" cy="1833725"/>
          </a:xfrm>
          <a:prstGeom prst="rect">
            <a:avLst/>
          </a:prstGeom>
        </p:spPr>
      </p:pic>
      <p:sp>
        <p:nvSpPr>
          <p:cNvPr id="6" name="CuadroTexto 5"/>
          <p:cNvSpPr txBox="1"/>
          <p:nvPr/>
        </p:nvSpPr>
        <p:spPr>
          <a:xfrm>
            <a:off x="9638851" y="4582337"/>
            <a:ext cx="2259106" cy="276999"/>
          </a:xfrm>
          <a:prstGeom prst="rect">
            <a:avLst/>
          </a:prstGeom>
          <a:noFill/>
        </p:spPr>
        <p:txBody>
          <a:bodyPr wrap="square" rtlCol="0">
            <a:spAutoFit/>
          </a:bodyPr>
          <a:lstStyle/>
          <a:p>
            <a:r>
              <a:rPr lang="es-MX" sz="1200" dirty="0"/>
              <a:t>Imagen 5. Ideas </a:t>
            </a:r>
          </a:p>
        </p:txBody>
      </p:sp>
      <p:sp>
        <p:nvSpPr>
          <p:cNvPr id="2" name="Marcador de número de diapositiva 1"/>
          <p:cNvSpPr>
            <a:spLocks noGrp="1"/>
          </p:cNvSpPr>
          <p:nvPr>
            <p:ph type="sldNum" sz="quarter" idx="12"/>
          </p:nvPr>
        </p:nvSpPr>
        <p:spPr/>
        <p:txBody>
          <a:bodyPr/>
          <a:lstStyle/>
          <a:p>
            <a:fld id="{C54E9B0F-2502-4D7C-9757-8D16CF297199}" type="slidenum">
              <a:rPr lang="es-MX" smtClean="0"/>
              <a:t>21</a:t>
            </a:fld>
            <a:endParaRPr lang="es-MX"/>
          </a:p>
        </p:txBody>
      </p:sp>
    </p:spTree>
    <p:extLst>
      <p:ext uri="{BB962C8B-B14F-4D97-AF65-F5344CB8AC3E}">
        <p14:creationId xmlns:p14="http://schemas.microsoft.com/office/powerpoint/2010/main" val="2849528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079776" y="2502679"/>
            <a:ext cx="7869576" cy="3636511"/>
          </a:xfrm>
        </p:spPr>
        <p:txBody>
          <a:bodyPr>
            <a:noAutofit/>
          </a:bodyPr>
          <a:lstStyle/>
          <a:p>
            <a:pPr marL="0" indent="0" algn="just" fontAlgn="base">
              <a:buNone/>
            </a:pPr>
            <a:r>
              <a:rPr lang="es-MX" sz="2400" b="1" dirty="0" smtClean="0"/>
              <a:t>Observación </a:t>
            </a:r>
            <a:r>
              <a:rPr lang="es-MX" sz="2400" b="1" dirty="0"/>
              <a:t>no Estructurada</a:t>
            </a:r>
            <a:r>
              <a:rPr lang="es-MX" sz="2400" dirty="0"/>
              <a:t> llamada también simple o libre, es la que se realiza sin la ayuda de elementos técnicos especiales</a:t>
            </a:r>
            <a:r>
              <a:rPr lang="es-MX" sz="2400" dirty="0" smtClean="0"/>
              <a:t>.</a:t>
            </a:r>
          </a:p>
          <a:p>
            <a:pPr marL="0" indent="0" algn="just" fontAlgn="base">
              <a:buNone/>
            </a:pPr>
            <a:endParaRPr lang="es-MX" sz="2400" dirty="0"/>
          </a:p>
          <a:p>
            <a:pPr marL="0" indent="0" algn="just" fontAlgn="base">
              <a:buNone/>
            </a:pPr>
            <a:endParaRPr lang="es-MX" sz="2400" dirty="0"/>
          </a:p>
          <a:p>
            <a:pPr marL="0" indent="0" algn="just" fontAlgn="base">
              <a:buNone/>
            </a:pPr>
            <a:r>
              <a:rPr lang="es-MX" sz="2400" b="1" dirty="0"/>
              <a:t>Observación estructurada </a:t>
            </a:r>
            <a:r>
              <a:rPr lang="es-MX" sz="2400" dirty="0"/>
              <a:t>es en cambio, la que se realiza con la ayuda de elementos técnicos apropiados, tales como: fichas, cuadros, tablas, etc, por lo cual se los la denomina observación sistemática.</a:t>
            </a:r>
          </a:p>
        </p:txBody>
      </p:sp>
      <p:sp>
        <p:nvSpPr>
          <p:cNvPr id="4" name="Título 1"/>
          <p:cNvSpPr>
            <a:spLocks noGrp="1"/>
          </p:cNvSpPr>
          <p:nvPr>
            <p:ph type="title"/>
          </p:nvPr>
        </p:nvSpPr>
        <p:spPr>
          <a:xfrm>
            <a:off x="191344" y="476672"/>
            <a:ext cx="12648728" cy="970450"/>
          </a:xfrm>
        </p:spPr>
        <p:txBody>
          <a:bodyPr>
            <a:noAutofit/>
          </a:bodyPr>
          <a:lstStyle/>
          <a:p>
            <a:pPr algn="ctr"/>
            <a:r>
              <a:rPr lang="es-MX" dirty="0" smtClean="0">
                <a:solidFill>
                  <a:schemeClr val="tx1"/>
                </a:solidFill>
              </a:rPr>
              <a:t>2.1.1.3 Observación </a:t>
            </a:r>
            <a:r>
              <a:rPr lang="es-MX" dirty="0">
                <a:solidFill>
                  <a:schemeClr val="tx1"/>
                </a:solidFill>
              </a:rPr>
              <a:t>estructurada y no estructurada</a:t>
            </a:r>
          </a:p>
        </p:txBody>
      </p:sp>
      <p:sp>
        <p:nvSpPr>
          <p:cNvPr id="5" name="Rectángulo 4"/>
          <p:cNvSpPr/>
          <p:nvPr/>
        </p:nvSpPr>
        <p:spPr>
          <a:xfrm>
            <a:off x="788619" y="4933011"/>
            <a:ext cx="2762232" cy="523220"/>
          </a:xfrm>
          <a:prstGeom prst="rect">
            <a:avLst/>
          </a:prstGeom>
        </p:spPr>
        <p:txBody>
          <a:bodyPr wrap="square">
            <a:spAutoFit/>
          </a:bodyPr>
          <a:lstStyle/>
          <a:p>
            <a:pPr algn="ctr"/>
            <a:r>
              <a:rPr lang="es-MX" sz="1400" dirty="0"/>
              <a:t>Imagen 6. Observación simple	</a:t>
            </a:r>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2285" y="2996952"/>
            <a:ext cx="2914901" cy="1944216"/>
          </a:xfrm>
          <a:prstGeom prst="rect">
            <a:avLst/>
          </a:prstGeom>
        </p:spPr>
      </p:pic>
      <p:sp>
        <p:nvSpPr>
          <p:cNvPr id="2" name="Marcador de número de diapositiva 1"/>
          <p:cNvSpPr>
            <a:spLocks noGrp="1"/>
          </p:cNvSpPr>
          <p:nvPr>
            <p:ph type="sldNum" sz="quarter" idx="12"/>
          </p:nvPr>
        </p:nvSpPr>
        <p:spPr/>
        <p:txBody>
          <a:bodyPr/>
          <a:lstStyle/>
          <a:p>
            <a:fld id="{C54E9B0F-2502-4D7C-9757-8D16CF297199}" type="slidenum">
              <a:rPr lang="es-MX" smtClean="0"/>
              <a:t>22</a:t>
            </a:fld>
            <a:endParaRPr lang="es-MX"/>
          </a:p>
        </p:txBody>
      </p:sp>
    </p:spTree>
    <p:extLst>
      <p:ext uri="{BB962C8B-B14F-4D97-AF65-F5344CB8AC3E}">
        <p14:creationId xmlns:p14="http://schemas.microsoft.com/office/powerpoint/2010/main" val="3833168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07368" y="2060848"/>
            <a:ext cx="8529380" cy="4258857"/>
          </a:xfrm>
        </p:spPr>
        <p:txBody>
          <a:bodyPr>
            <a:noAutofit/>
          </a:bodyPr>
          <a:lstStyle/>
          <a:p>
            <a:pPr marL="0" indent="0" algn="just" fontAlgn="base">
              <a:buNone/>
            </a:pPr>
            <a:r>
              <a:rPr lang="es-MX" sz="2400" b="1" dirty="0" smtClean="0">
                <a:latin typeface="+mj-lt"/>
              </a:rPr>
              <a:t>Observación </a:t>
            </a:r>
            <a:r>
              <a:rPr lang="es-MX" sz="2400" b="1" dirty="0">
                <a:latin typeface="+mj-lt"/>
              </a:rPr>
              <a:t>Individual </a:t>
            </a:r>
            <a:r>
              <a:rPr lang="es-MX" sz="2400" dirty="0">
                <a:latin typeface="+mj-lt"/>
              </a:rPr>
              <a:t>es la que hace una sola persona, sea porque es parte de una investigación igualmente individual, o porque, dentro de un grupo, se le ha encargado de una parte de la observación para que la realice sola</a:t>
            </a:r>
            <a:r>
              <a:rPr lang="es-MX" sz="2400" dirty="0" smtClean="0">
                <a:latin typeface="+mj-lt"/>
              </a:rPr>
              <a:t>.</a:t>
            </a:r>
          </a:p>
          <a:p>
            <a:pPr marL="0" indent="0" algn="just" fontAlgn="base">
              <a:buNone/>
            </a:pPr>
            <a:endParaRPr lang="es-MX" sz="2400" dirty="0">
              <a:latin typeface="+mj-lt"/>
            </a:endParaRPr>
          </a:p>
          <a:p>
            <a:pPr marL="0" indent="0" algn="just" fontAlgn="base">
              <a:buNone/>
            </a:pPr>
            <a:endParaRPr lang="es-MX" sz="2400" dirty="0">
              <a:latin typeface="+mj-lt"/>
            </a:endParaRPr>
          </a:p>
          <a:p>
            <a:pPr marL="0" indent="0" algn="just" fontAlgn="base">
              <a:buNone/>
            </a:pPr>
            <a:r>
              <a:rPr lang="es-MX" sz="2400" b="1" dirty="0">
                <a:latin typeface="+mj-lt"/>
              </a:rPr>
              <a:t>Observación de Equipo </a:t>
            </a:r>
            <a:r>
              <a:rPr lang="es-MX" sz="2400" dirty="0">
                <a:latin typeface="+mj-lt"/>
              </a:rPr>
              <a:t>o de grupo es, en cambio, la que se realiza por parte de varias personas que integran un equipo o grupo de trabajo que efectúa una misma investigación</a:t>
            </a:r>
          </a:p>
        </p:txBody>
      </p:sp>
      <p:sp>
        <p:nvSpPr>
          <p:cNvPr id="4" name="Título 1"/>
          <p:cNvSpPr>
            <a:spLocks noGrp="1"/>
          </p:cNvSpPr>
          <p:nvPr>
            <p:ph type="title"/>
          </p:nvPr>
        </p:nvSpPr>
        <p:spPr>
          <a:xfrm>
            <a:off x="0" y="445322"/>
            <a:ext cx="12192000" cy="1320800"/>
          </a:xfrm>
        </p:spPr>
        <p:txBody>
          <a:bodyPr>
            <a:noAutofit/>
          </a:bodyPr>
          <a:lstStyle/>
          <a:p>
            <a:pPr algn="ctr"/>
            <a:r>
              <a:rPr lang="es-MX" sz="4400" dirty="0" smtClean="0">
                <a:solidFill>
                  <a:schemeClr val="tx1"/>
                </a:solidFill>
              </a:rPr>
              <a:t>2.1.1.4 Observación </a:t>
            </a:r>
            <a:r>
              <a:rPr lang="es-MX" sz="4400" dirty="0">
                <a:solidFill>
                  <a:schemeClr val="tx1"/>
                </a:solidFill>
              </a:rPr>
              <a:t>individual y de equipo</a:t>
            </a:r>
          </a:p>
        </p:txBody>
      </p:sp>
      <p:pic>
        <p:nvPicPr>
          <p:cNvPr id="5" name="Imagen 4"/>
          <p:cNvPicPr>
            <a:picLocks noChangeAspect="1"/>
          </p:cNvPicPr>
          <p:nvPr/>
        </p:nvPicPr>
        <p:blipFill>
          <a:blip r:embed="rId2" cstate="print">
            <a:clrChange>
              <a:clrFrom>
                <a:srgbClr val="FFFFFF"/>
              </a:clrFrom>
              <a:clrTo>
                <a:srgbClr val="FFFFFF">
                  <a:alpha val="0"/>
                </a:srgbClr>
              </a:clrTo>
            </a:clrChange>
            <a:lum bright="70000" contrast="-70000"/>
            <a:extLst>
              <a:ext uri="{28A0092B-C50C-407E-A947-70E740481C1C}">
                <a14:useLocalDpi xmlns:a14="http://schemas.microsoft.com/office/drawing/2010/main" val="0"/>
              </a:ext>
            </a:extLst>
          </a:blip>
          <a:stretch>
            <a:fillRect/>
          </a:stretch>
        </p:blipFill>
        <p:spPr>
          <a:xfrm>
            <a:off x="8256240" y="1700808"/>
            <a:ext cx="4389450" cy="4389450"/>
          </a:xfrm>
          <a:prstGeom prst="rect">
            <a:avLst/>
          </a:prstGeom>
        </p:spPr>
      </p:pic>
      <p:sp>
        <p:nvSpPr>
          <p:cNvPr id="6" name="CuadroTexto 5"/>
          <p:cNvSpPr txBox="1"/>
          <p:nvPr/>
        </p:nvSpPr>
        <p:spPr>
          <a:xfrm>
            <a:off x="9429424" y="5517232"/>
            <a:ext cx="2259106" cy="276999"/>
          </a:xfrm>
          <a:prstGeom prst="rect">
            <a:avLst/>
          </a:prstGeom>
          <a:noFill/>
        </p:spPr>
        <p:txBody>
          <a:bodyPr wrap="square" rtlCol="0">
            <a:spAutoFit/>
          </a:bodyPr>
          <a:lstStyle/>
          <a:p>
            <a:pPr algn="ctr"/>
            <a:r>
              <a:rPr lang="es-MX" sz="1200" dirty="0"/>
              <a:t>Imagen 7. Charla</a:t>
            </a:r>
          </a:p>
        </p:txBody>
      </p:sp>
      <p:sp>
        <p:nvSpPr>
          <p:cNvPr id="2" name="Marcador de número de diapositiva 1"/>
          <p:cNvSpPr>
            <a:spLocks noGrp="1"/>
          </p:cNvSpPr>
          <p:nvPr>
            <p:ph type="sldNum" sz="quarter" idx="12"/>
          </p:nvPr>
        </p:nvSpPr>
        <p:spPr/>
        <p:txBody>
          <a:bodyPr/>
          <a:lstStyle/>
          <a:p>
            <a:fld id="{C54E9B0F-2502-4D7C-9757-8D16CF297199}" type="slidenum">
              <a:rPr lang="es-MX" smtClean="0"/>
              <a:t>23</a:t>
            </a:fld>
            <a:endParaRPr lang="es-MX"/>
          </a:p>
        </p:txBody>
      </p:sp>
    </p:spTree>
    <p:extLst>
      <p:ext uri="{BB962C8B-B14F-4D97-AF65-F5344CB8AC3E}">
        <p14:creationId xmlns:p14="http://schemas.microsoft.com/office/powerpoint/2010/main" val="3011645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9376" y="2708920"/>
            <a:ext cx="7128792" cy="3580025"/>
          </a:xfrm>
        </p:spPr>
        <p:txBody>
          <a:bodyPr>
            <a:normAutofit fontScale="25000" lnSpcReduction="20000"/>
          </a:bodyPr>
          <a:lstStyle/>
          <a:p>
            <a:pPr marL="0" indent="0" algn="just" fontAlgn="base">
              <a:buNone/>
            </a:pPr>
            <a:r>
              <a:rPr lang="es-MX" sz="9600" dirty="0" smtClean="0">
                <a:latin typeface="+mj-lt"/>
              </a:rPr>
              <a:t>Es </a:t>
            </a:r>
            <a:r>
              <a:rPr lang="es-MX" sz="9600" dirty="0">
                <a:latin typeface="+mj-lt"/>
              </a:rPr>
              <a:t>una técnica para obtener datos que consisten en un diálogo entre dos personas: El entrevistador “investigador” y el entrevistado; se realiza con el fin de obtener información de parte de este, que es, por lo general, una persona entendida en la materia de la investigación</a:t>
            </a:r>
            <a:r>
              <a:rPr lang="es-MX" sz="9600" dirty="0" smtClean="0">
                <a:latin typeface="+mj-lt"/>
              </a:rPr>
              <a:t>.</a:t>
            </a:r>
          </a:p>
          <a:p>
            <a:pPr marL="0" indent="0" algn="just" fontAlgn="base">
              <a:buNone/>
            </a:pPr>
            <a:r>
              <a:rPr lang="es-MX" sz="9600" dirty="0">
                <a:latin typeface="+mj-lt"/>
              </a:rPr>
              <a:t/>
            </a:r>
            <a:br>
              <a:rPr lang="es-MX" sz="9600" dirty="0">
                <a:latin typeface="+mj-lt"/>
              </a:rPr>
            </a:br>
            <a:r>
              <a:rPr lang="es-MX" sz="9600" dirty="0">
                <a:latin typeface="+mj-lt"/>
              </a:rPr>
              <a:t>Empleo de la entrevista</a:t>
            </a:r>
          </a:p>
          <a:p>
            <a:pPr algn="just" fontAlgn="base">
              <a:buFont typeface="Wingdings" panose="05000000000000000000" pitchFamily="2" charset="2"/>
              <a:buChar char="Ø"/>
            </a:pPr>
            <a:r>
              <a:rPr lang="es-MX" sz="9600" dirty="0">
                <a:latin typeface="+mj-lt"/>
              </a:rPr>
              <a:t>Cuando se considera necesario que exista interacción y diálogo entre el investigador y la persona.</a:t>
            </a:r>
          </a:p>
          <a:p>
            <a:pPr algn="just" fontAlgn="base">
              <a:buFont typeface="Wingdings" panose="05000000000000000000" pitchFamily="2" charset="2"/>
              <a:buChar char="Ø"/>
            </a:pPr>
            <a:r>
              <a:rPr lang="es-MX" sz="9600" dirty="0">
                <a:latin typeface="+mj-lt"/>
              </a:rPr>
              <a:t>Cuando la población o universo es pequeño y manejable.</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2819" y="1916832"/>
            <a:ext cx="3757705" cy="3757705"/>
          </a:xfrm>
          <a:prstGeom prst="rect">
            <a:avLst/>
          </a:prstGeom>
        </p:spPr>
      </p:pic>
      <p:sp>
        <p:nvSpPr>
          <p:cNvPr id="5" name="CuadroTexto 4"/>
          <p:cNvSpPr txBox="1"/>
          <p:nvPr/>
        </p:nvSpPr>
        <p:spPr>
          <a:xfrm>
            <a:off x="9022119" y="5685834"/>
            <a:ext cx="2259106" cy="276999"/>
          </a:xfrm>
          <a:prstGeom prst="rect">
            <a:avLst/>
          </a:prstGeom>
          <a:noFill/>
        </p:spPr>
        <p:txBody>
          <a:bodyPr wrap="square" rtlCol="0">
            <a:spAutoFit/>
          </a:bodyPr>
          <a:lstStyle/>
          <a:p>
            <a:pPr algn="ctr"/>
            <a:r>
              <a:rPr lang="es-MX" sz="1200" dirty="0"/>
              <a:t>Imagen 8. Diálogos </a:t>
            </a:r>
            <a:endParaRPr lang="en-US" sz="1200" dirty="0"/>
          </a:p>
        </p:txBody>
      </p:sp>
      <p:sp>
        <p:nvSpPr>
          <p:cNvPr id="6" name="Título 1"/>
          <p:cNvSpPr>
            <a:spLocks noGrp="1"/>
          </p:cNvSpPr>
          <p:nvPr>
            <p:ph type="title"/>
          </p:nvPr>
        </p:nvSpPr>
        <p:spPr>
          <a:xfrm>
            <a:off x="1200032" y="404664"/>
            <a:ext cx="10747258" cy="1048233"/>
          </a:xfrm>
        </p:spPr>
        <p:txBody>
          <a:bodyPr>
            <a:noAutofit/>
          </a:bodyPr>
          <a:lstStyle/>
          <a:p>
            <a:pPr algn="r"/>
            <a:r>
              <a:rPr lang="es-MX" sz="4400" dirty="0" smtClean="0">
                <a:solidFill>
                  <a:schemeClr val="tx1"/>
                </a:solidFill>
              </a:rPr>
              <a:t>2.1.2 La </a:t>
            </a:r>
            <a:r>
              <a:rPr lang="es-MX" sz="4400" dirty="0">
                <a:solidFill>
                  <a:schemeClr val="tx1"/>
                </a:solidFill>
              </a:rPr>
              <a:t>Entrevista</a:t>
            </a:r>
          </a:p>
        </p:txBody>
      </p:sp>
      <p:sp>
        <p:nvSpPr>
          <p:cNvPr id="2" name="Marcador de número de diapositiva 1"/>
          <p:cNvSpPr>
            <a:spLocks noGrp="1"/>
          </p:cNvSpPr>
          <p:nvPr>
            <p:ph type="sldNum" sz="quarter" idx="12"/>
          </p:nvPr>
        </p:nvSpPr>
        <p:spPr/>
        <p:txBody>
          <a:bodyPr/>
          <a:lstStyle/>
          <a:p>
            <a:fld id="{C54E9B0F-2502-4D7C-9757-8D16CF297199}" type="slidenum">
              <a:rPr lang="es-MX" smtClean="0"/>
              <a:t>24</a:t>
            </a:fld>
            <a:endParaRPr lang="es-MX"/>
          </a:p>
        </p:txBody>
      </p:sp>
    </p:spTree>
    <p:extLst>
      <p:ext uri="{BB962C8B-B14F-4D97-AF65-F5344CB8AC3E}">
        <p14:creationId xmlns:p14="http://schemas.microsoft.com/office/powerpoint/2010/main" val="3106515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fld id="{C54E9B0F-2502-4D7C-9757-8D16CF297199}" type="slidenum">
              <a:rPr lang="es-MX" smtClean="0"/>
              <a:t>25</a:t>
            </a:fld>
            <a:endParaRPr lang="es-MX"/>
          </a:p>
        </p:txBody>
      </p:sp>
      <p:sp>
        <p:nvSpPr>
          <p:cNvPr id="3" name="Marcador de contenido 2"/>
          <p:cNvSpPr>
            <a:spLocks noGrp="1"/>
          </p:cNvSpPr>
          <p:nvPr>
            <p:ph idx="4294967295"/>
          </p:nvPr>
        </p:nvSpPr>
        <p:spPr>
          <a:xfrm>
            <a:off x="1487488" y="609109"/>
            <a:ext cx="9577064" cy="3636962"/>
          </a:xfrm>
        </p:spPr>
        <p:txBody>
          <a:bodyPr>
            <a:normAutofit fontScale="25000" lnSpcReduction="20000"/>
          </a:bodyPr>
          <a:lstStyle/>
          <a:p>
            <a:pPr marL="0" indent="0" algn="ctr" fontAlgn="base">
              <a:buNone/>
            </a:pPr>
            <a:r>
              <a:rPr lang="es-MX" sz="9600" dirty="0">
                <a:latin typeface="+mj-lt"/>
              </a:rPr>
              <a:t>Condiciones que debe reunir el </a:t>
            </a:r>
            <a:r>
              <a:rPr lang="es-MX" sz="9600" dirty="0" smtClean="0">
                <a:latin typeface="+mj-lt"/>
              </a:rPr>
              <a:t>entrevistador</a:t>
            </a:r>
          </a:p>
          <a:p>
            <a:pPr marL="0" indent="0" algn="just" fontAlgn="base">
              <a:buNone/>
            </a:pPr>
            <a:endParaRPr lang="es-MX" sz="9600" dirty="0">
              <a:latin typeface="+mj-lt"/>
            </a:endParaRPr>
          </a:p>
          <a:p>
            <a:pPr algn="just" fontAlgn="base">
              <a:buFont typeface="Wingdings" panose="05000000000000000000" pitchFamily="2" charset="2"/>
              <a:buChar char="Ø"/>
            </a:pPr>
            <a:r>
              <a:rPr lang="es-MX" sz="9600" dirty="0">
                <a:latin typeface="+mj-lt"/>
              </a:rPr>
              <a:t>Debe demostrar seguridad en si mismo.</a:t>
            </a:r>
          </a:p>
          <a:p>
            <a:pPr algn="just" fontAlgn="base">
              <a:buFont typeface="Wingdings" panose="05000000000000000000" pitchFamily="2" charset="2"/>
              <a:buChar char="Ø"/>
            </a:pPr>
            <a:r>
              <a:rPr lang="es-MX" sz="9600" dirty="0">
                <a:latin typeface="+mj-lt"/>
              </a:rPr>
              <a:t>Debe ponerse a nivel del entrevistado; esto puede esto puede conseguirse con una buena preparación previa del entrevistado en el tema que va a tratar con el entrevistado.</a:t>
            </a:r>
          </a:p>
          <a:p>
            <a:pPr algn="just" fontAlgn="base">
              <a:buFont typeface="Wingdings" panose="05000000000000000000" pitchFamily="2" charset="2"/>
              <a:buChar char="Ø"/>
            </a:pPr>
            <a:r>
              <a:rPr lang="es-MX" sz="9600" dirty="0">
                <a:latin typeface="+mj-lt"/>
              </a:rPr>
              <a:t>Debe ser sensible para captar los problemas que pudieren suscitarse.</a:t>
            </a:r>
          </a:p>
          <a:p>
            <a:pPr algn="just" fontAlgn="base">
              <a:buFont typeface="Wingdings" panose="05000000000000000000" pitchFamily="2" charset="2"/>
              <a:buChar char="Ø"/>
            </a:pPr>
            <a:r>
              <a:rPr lang="es-MX" sz="9600" dirty="0">
                <a:latin typeface="+mj-lt"/>
              </a:rPr>
              <a:t>Comprender los intereses del entrevistado.</a:t>
            </a:r>
          </a:p>
          <a:p>
            <a:pPr algn="just" fontAlgn="base">
              <a:buFont typeface="Wingdings" panose="05000000000000000000" pitchFamily="2" charset="2"/>
              <a:buChar char="Ø"/>
            </a:pPr>
            <a:r>
              <a:rPr lang="es-MX" sz="9600" dirty="0">
                <a:latin typeface="+mj-lt"/>
              </a:rPr>
              <a:t>Debe despojarse de prejuicios y, en los posible de cualquier influencia empática.</a:t>
            </a:r>
          </a:p>
          <a:p>
            <a:endParaRPr lang="es-MX" dirty="0"/>
          </a:p>
        </p:txBody>
      </p:sp>
      <p:sp>
        <p:nvSpPr>
          <p:cNvPr id="6" name="CuadroTexto 5"/>
          <p:cNvSpPr txBox="1"/>
          <p:nvPr/>
        </p:nvSpPr>
        <p:spPr>
          <a:xfrm>
            <a:off x="5015880" y="5858982"/>
            <a:ext cx="2572210" cy="276999"/>
          </a:xfrm>
          <a:prstGeom prst="rect">
            <a:avLst/>
          </a:prstGeom>
          <a:noFill/>
        </p:spPr>
        <p:txBody>
          <a:bodyPr wrap="square" rtlCol="0">
            <a:spAutoFit/>
          </a:bodyPr>
          <a:lstStyle/>
          <a:p>
            <a:r>
              <a:rPr lang="es-MX" sz="1200" dirty="0"/>
              <a:t>Imagen 9. Entrevista cualitativa. </a:t>
            </a: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15880" y="4507379"/>
            <a:ext cx="2572210" cy="1351603"/>
          </a:xfrm>
          <a:prstGeom prst="rect">
            <a:avLst/>
          </a:prstGeom>
        </p:spPr>
      </p:pic>
    </p:spTree>
    <p:extLst>
      <p:ext uri="{BB962C8B-B14F-4D97-AF65-F5344CB8AC3E}">
        <p14:creationId xmlns:p14="http://schemas.microsoft.com/office/powerpoint/2010/main" val="3441499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07368" y="2204864"/>
            <a:ext cx="8856984" cy="4509120"/>
          </a:xfrm>
        </p:spPr>
        <p:txBody>
          <a:bodyPr>
            <a:noAutofit/>
          </a:bodyPr>
          <a:lstStyle/>
          <a:p>
            <a:pPr marL="0" indent="0" algn="just" fontAlgn="base">
              <a:buNone/>
            </a:pPr>
            <a:r>
              <a:rPr lang="es-MX" sz="2300" dirty="0" smtClean="0">
                <a:latin typeface="+mj-lt"/>
              </a:rPr>
              <a:t>La </a:t>
            </a:r>
            <a:r>
              <a:rPr lang="es-MX" sz="2300" dirty="0">
                <a:latin typeface="+mj-lt"/>
              </a:rPr>
              <a:t>encuesta es una técnica destinada a obtener datos de varias personas cuyas opiniones impersonales interesan al investigador.</a:t>
            </a:r>
          </a:p>
          <a:p>
            <a:pPr marL="0" indent="0" algn="just" fontAlgn="base">
              <a:buNone/>
            </a:pPr>
            <a:r>
              <a:rPr lang="es-MX" sz="2300" dirty="0">
                <a:latin typeface="+mj-lt"/>
              </a:rPr>
              <a:t>Es impersonal porque el cuestionario no lleve el nombre ni otra identificación de la persona que lo responde, ya que no interesan esos datos</a:t>
            </a:r>
            <a:r>
              <a:rPr lang="es-MX" sz="2300" dirty="0" smtClean="0">
                <a:latin typeface="+mj-lt"/>
              </a:rPr>
              <a:t>.</a:t>
            </a:r>
          </a:p>
          <a:p>
            <a:pPr marL="0" indent="0" algn="just" fontAlgn="base">
              <a:buNone/>
            </a:pPr>
            <a:r>
              <a:rPr lang="es-MX" sz="2300" dirty="0">
                <a:latin typeface="+mj-lt"/>
              </a:rPr>
              <a:t/>
            </a:r>
            <a:br>
              <a:rPr lang="es-MX" sz="2300" dirty="0">
                <a:latin typeface="+mj-lt"/>
              </a:rPr>
            </a:br>
            <a:r>
              <a:rPr lang="es-MX" sz="2300" dirty="0">
                <a:latin typeface="+mj-lt"/>
              </a:rPr>
              <a:t>Es una técnica que se puede aplicar a sectores más amplios del universo, de manera mucho más económica que mediante entrevistas</a:t>
            </a:r>
            <a:r>
              <a:rPr lang="es-MX" sz="2300" dirty="0" smtClean="0">
                <a:latin typeface="+mj-lt"/>
              </a:rPr>
              <a:t>.</a:t>
            </a:r>
          </a:p>
          <a:p>
            <a:pPr marL="0" indent="0" algn="just" fontAlgn="base">
              <a:buNone/>
            </a:pPr>
            <a:r>
              <a:rPr lang="es-MX" sz="2300" dirty="0" smtClean="0">
                <a:latin typeface="+mj-lt"/>
              </a:rPr>
              <a:t>Varios </a:t>
            </a:r>
            <a:r>
              <a:rPr lang="es-MX" sz="2300" dirty="0">
                <a:latin typeface="+mj-lt"/>
              </a:rPr>
              <a:t>autores llaman cuestionario a la técnica misma. </a:t>
            </a:r>
          </a:p>
        </p:txBody>
      </p:sp>
      <p:sp>
        <p:nvSpPr>
          <p:cNvPr id="4" name="Título 1"/>
          <p:cNvSpPr>
            <a:spLocks noGrp="1"/>
          </p:cNvSpPr>
          <p:nvPr>
            <p:ph type="title"/>
          </p:nvPr>
        </p:nvSpPr>
        <p:spPr>
          <a:xfrm>
            <a:off x="1618170" y="260648"/>
            <a:ext cx="10307300" cy="1320800"/>
          </a:xfrm>
        </p:spPr>
        <p:txBody>
          <a:bodyPr>
            <a:noAutofit/>
          </a:bodyPr>
          <a:lstStyle/>
          <a:p>
            <a:pPr algn="r"/>
            <a:r>
              <a:rPr lang="es-MX" sz="4400" dirty="0" smtClean="0">
                <a:solidFill>
                  <a:schemeClr val="tx1"/>
                </a:solidFill>
              </a:rPr>
              <a:t>2.1.3 La </a:t>
            </a:r>
            <a:r>
              <a:rPr lang="es-MX" sz="4400" dirty="0">
                <a:solidFill>
                  <a:schemeClr val="tx1"/>
                </a:solidFill>
              </a:rPr>
              <a:t>encuesta</a:t>
            </a:r>
          </a:p>
        </p:txBody>
      </p:sp>
      <p:sp>
        <p:nvSpPr>
          <p:cNvPr id="6" name="Rectángulo 5"/>
          <p:cNvSpPr/>
          <p:nvPr/>
        </p:nvSpPr>
        <p:spPr>
          <a:xfrm>
            <a:off x="9549097" y="4685290"/>
            <a:ext cx="2279576" cy="261610"/>
          </a:xfrm>
          <a:prstGeom prst="rect">
            <a:avLst/>
          </a:prstGeom>
        </p:spPr>
        <p:txBody>
          <a:bodyPr wrap="square">
            <a:spAutoFit/>
          </a:bodyPr>
          <a:lstStyle/>
          <a:p>
            <a:pPr algn="ctr"/>
            <a:r>
              <a:rPr lang="es-MX" sz="1100" dirty="0"/>
              <a:t>Imagen 10. Encuesta </a:t>
            </a:r>
            <a:endParaRPr lang="en-US" sz="11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2301" y="2492896"/>
            <a:ext cx="2473169" cy="2192394"/>
          </a:xfrm>
          <a:prstGeom prst="rect">
            <a:avLst/>
          </a:prstGeom>
        </p:spPr>
      </p:pic>
      <p:sp>
        <p:nvSpPr>
          <p:cNvPr id="5" name="Marcador de número de diapositiva 4"/>
          <p:cNvSpPr>
            <a:spLocks noGrp="1"/>
          </p:cNvSpPr>
          <p:nvPr>
            <p:ph type="sldNum" sz="quarter" idx="12"/>
          </p:nvPr>
        </p:nvSpPr>
        <p:spPr/>
        <p:txBody>
          <a:bodyPr/>
          <a:lstStyle/>
          <a:p>
            <a:fld id="{C54E9B0F-2502-4D7C-9757-8D16CF297199}" type="slidenum">
              <a:rPr lang="es-MX" smtClean="0"/>
              <a:t>26</a:t>
            </a:fld>
            <a:endParaRPr lang="es-MX"/>
          </a:p>
        </p:txBody>
      </p:sp>
    </p:spTree>
    <p:extLst>
      <p:ext uri="{BB962C8B-B14F-4D97-AF65-F5344CB8AC3E}">
        <p14:creationId xmlns:p14="http://schemas.microsoft.com/office/powerpoint/2010/main" val="2938555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54E9B0F-2502-4D7C-9757-8D16CF297199}" type="slidenum">
              <a:rPr lang="es-MX" smtClean="0"/>
              <a:t>27</a:t>
            </a:fld>
            <a:endParaRPr lang="es-MX"/>
          </a:p>
        </p:txBody>
      </p:sp>
      <p:sp>
        <p:nvSpPr>
          <p:cNvPr id="3" name="Marcador de contenido 2"/>
          <p:cNvSpPr>
            <a:spLocks noGrp="1"/>
          </p:cNvSpPr>
          <p:nvPr>
            <p:ph idx="4294967295"/>
          </p:nvPr>
        </p:nvSpPr>
        <p:spPr>
          <a:xfrm>
            <a:off x="1055439" y="620688"/>
            <a:ext cx="9680689" cy="3881438"/>
          </a:xfrm>
        </p:spPr>
        <p:txBody>
          <a:bodyPr>
            <a:normAutofit fontScale="25000" lnSpcReduction="20000"/>
          </a:bodyPr>
          <a:lstStyle/>
          <a:p>
            <a:pPr marL="0" indent="0" algn="ctr" fontAlgn="base">
              <a:buNone/>
            </a:pPr>
            <a:r>
              <a:rPr lang="es-MX" sz="9600" dirty="0">
                <a:latin typeface="+mj-lt"/>
              </a:rPr>
              <a:t>Riesgos que conlleva la aplicación de </a:t>
            </a:r>
            <a:r>
              <a:rPr lang="es-MX" sz="9600" dirty="0" smtClean="0">
                <a:latin typeface="+mj-lt"/>
              </a:rPr>
              <a:t>cuestionarios:</a:t>
            </a:r>
          </a:p>
          <a:p>
            <a:pPr marL="0" indent="0" algn="just" fontAlgn="base">
              <a:buNone/>
            </a:pPr>
            <a:endParaRPr lang="es-MX" sz="9600" dirty="0">
              <a:latin typeface="+mj-lt"/>
            </a:endParaRPr>
          </a:p>
          <a:p>
            <a:pPr algn="just" fontAlgn="base">
              <a:buFont typeface="Wingdings" panose="05000000000000000000" pitchFamily="2" charset="2"/>
              <a:buChar char="Ø"/>
            </a:pPr>
            <a:r>
              <a:rPr lang="es-MX" sz="9600" dirty="0">
                <a:latin typeface="+mj-lt"/>
              </a:rPr>
              <a:t>La falta de sinceridad en las respuestas (deseo de causar una tendencia a decir “si” a todo.</a:t>
            </a:r>
          </a:p>
          <a:p>
            <a:pPr algn="just" fontAlgn="base">
              <a:buFont typeface="Wingdings" panose="05000000000000000000" pitchFamily="2" charset="2"/>
              <a:buChar char="Ø"/>
            </a:pPr>
            <a:r>
              <a:rPr lang="es-MX" sz="9600" dirty="0">
                <a:latin typeface="+mj-lt"/>
              </a:rPr>
              <a:t>La sospecha de que la información puede revertirse en contra del encuestado o de disfrazar la realidad).</a:t>
            </a:r>
          </a:p>
          <a:p>
            <a:pPr algn="just" fontAlgn="base">
              <a:buFont typeface="Wingdings" panose="05000000000000000000" pitchFamily="2" charset="2"/>
              <a:buChar char="Ø"/>
            </a:pPr>
            <a:r>
              <a:rPr lang="es-MX" sz="9600" dirty="0">
                <a:latin typeface="+mj-lt"/>
              </a:rPr>
              <a:t>La falta de comprensión de las preguntas o de algunas palabras.</a:t>
            </a:r>
          </a:p>
          <a:p>
            <a:pPr algn="just" fontAlgn="base">
              <a:buFont typeface="Wingdings" panose="05000000000000000000" pitchFamily="2" charset="2"/>
              <a:buChar char="Ø"/>
            </a:pPr>
            <a:r>
              <a:rPr lang="es-MX" sz="9600" dirty="0">
                <a:latin typeface="+mj-lt"/>
              </a:rPr>
              <a:t>La influencia de la simpatía o la antipatía tanto con respecto al investigador como con respecto al asunto que se investiga.</a:t>
            </a:r>
          </a:p>
          <a:p>
            <a:endParaRPr lang="es-MX" dirty="0">
              <a:latin typeface="Book Antiqua" panose="02040602050305030304" pitchFamily="18" charset="0"/>
            </a:endParaRPr>
          </a:p>
        </p:txBody>
      </p:sp>
      <p:pic>
        <p:nvPicPr>
          <p:cNvPr id="5" name="Imagen 4"/>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64867" y="3658054"/>
            <a:ext cx="3347357" cy="3429131"/>
          </a:xfrm>
          <a:prstGeom prst="rect">
            <a:avLst/>
          </a:prstGeom>
        </p:spPr>
      </p:pic>
      <p:sp>
        <p:nvSpPr>
          <p:cNvPr id="6" name="Rectángulo 5"/>
          <p:cNvSpPr/>
          <p:nvPr/>
        </p:nvSpPr>
        <p:spPr>
          <a:xfrm>
            <a:off x="4073297" y="6453336"/>
            <a:ext cx="3777865" cy="276999"/>
          </a:xfrm>
          <a:prstGeom prst="rect">
            <a:avLst/>
          </a:prstGeom>
        </p:spPr>
        <p:txBody>
          <a:bodyPr wrap="square">
            <a:spAutoFit/>
          </a:bodyPr>
          <a:lstStyle/>
          <a:p>
            <a:pPr algn="ctr"/>
            <a:r>
              <a:rPr lang="es-MX" sz="1200" b="1" dirty="0"/>
              <a:t>Imagen 11. De la mano con una pluma</a:t>
            </a:r>
          </a:p>
        </p:txBody>
      </p:sp>
    </p:spTree>
    <p:extLst>
      <p:ext uri="{BB962C8B-B14F-4D97-AF65-F5344CB8AC3E}">
        <p14:creationId xmlns:p14="http://schemas.microsoft.com/office/powerpoint/2010/main" val="1262897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54E9B0F-2502-4D7C-9757-8D16CF297199}" type="slidenum">
              <a:rPr lang="es-MX" smtClean="0"/>
              <a:t>28</a:t>
            </a:fld>
            <a:endParaRPr lang="es-MX"/>
          </a:p>
        </p:txBody>
      </p:sp>
      <p:sp>
        <p:nvSpPr>
          <p:cNvPr id="3" name="Marcador de contenido 2"/>
          <p:cNvSpPr>
            <a:spLocks noGrp="1"/>
          </p:cNvSpPr>
          <p:nvPr>
            <p:ph idx="4294967295"/>
          </p:nvPr>
        </p:nvSpPr>
        <p:spPr>
          <a:xfrm>
            <a:off x="323679" y="404664"/>
            <a:ext cx="8040216" cy="6304632"/>
          </a:xfrm>
        </p:spPr>
        <p:txBody>
          <a:bodyPr>
            <a:normAutofit fontScale="32500" lnSpcReduction="20000"/>
          </a:bodyPr>
          <a:lstStyle/>
          <a:p>
            <a:pPr marL="0" indent="0" fontAlgn="base">
              <a:buNone/>
            </a:pPr>
            <a:r>
              <a:rPr lang="es-MX" sz="9600" b="1" dirty="0">
                <a:latin typeface="+mj-lt"/>
              </a:rPr>
              <a:t>Tipos de preguntas que pueden plantearse</a:t>
            </a:r>
            <a:endParaRPr lang="es-MX" sz="9600" dirty="0">
              <a:latin typeface="+mj-lt"/>
            </a:endParaRPr>
          </a:p>
          <a:p>
            <a:pPr fontAlgn="base">
              <a:buFont typeface="Wingdings" panose="05000000000000000000" pitchFamily="2" charset="2"/>
              <a:buChar char="v"/>
            </a:pPr>
            <a:r>
              <a:rPr lang="es-MX" sz="9600" dirty="0">
                <a:latin typeface="+mj-lt"/>
              </a:rPr>
              <a:t>Clasificación de acuerdo con su forma:</a:t>
            </a:r>
          </a:p>
          <a:p>
            <a:pPr lvl="1" fontAlgn="base">
              <a:buFont typeface="Wingdings" panose="05000000000000000000" pitchFamily="2" charset="2"/>
              <a:buChar char="v"/>
            </a:pPr>
            <a:r>
              <a:rPr lang="es-MX" sz="9600" dirty="0">
                <a:latin typeface="+mj-lt"/>
              </a:rPr>
              <a:t>Preguntas abiertas</a:t>
            </a:r>
          </a:p>
          <a:p>
            <a:pPr lvl="1" fontAlgn="base">
              <a:buFont typeface="Wingdings" panose="05000000000000000000" pitchFamily="2" charset="2"/>
              <a:buChar char="v"/>
            </a:pPr>
            <a:r>
              <a:rPr lang="es-MX" sz="9600" dirty="0">
                <a:latin typeface="+mj-lt"/>
              </a:rPr>
              <a:t>Preguntas cerradas</a:t>
            </a:r>
          </a:p>
          <a:p>
            <a:pPr lvl="2" algn="just" fontAlgn="base">
              <a:buFont typeface="Wingdings" panose="05000000000000000000" pitchFamily="2" charset="2"/>
              <a:buChar char="v"/>
            </a:pPr>
            <a:r>
              <a:rPr lang="es-MX" sz="9600" dirty="0">
                <a:latin typeface="+mj-lt"/>
              </a:rPr>
              <a:t>Preguntas dicotómicas (si/no)</a:t>
            </a:r>
          </a:p>
          <a:p>
            <a:pPr lvl="2" fontAlgn="base">
              <a:buFont typeface="Wingdings" panose="05000000000000000000" pitchFamily="2" charset="2"/>
              <a:buChar char="v"/>
            </a:pPr>
            <a:r>
              <a:rPr lang="es-MX" sz="9600" dirty="0">
                <a:latin typeface="+mj-lt"/>
              </a:rPr>
              <a:t>Preguntas de selección múltiple</a:t>
            </a:r>
          </a:p>
          <a:p>
            <a:pPr lvl="3" fontAlgn="base">
              <a:buFont typeface="Wingdings" panose="05000000000000000000" pitchFamily="2" charset="2"/>
              <a:buChar char="v"/>
            </a:pPr>
            <a:r>
              <a:rPr lang="es-MX" sz="9600" dirty="0">
                <a:latin typeface="+mj-lt"/>
              </a:rPr>
              <a:t>En abanico</a:t>
            </a:r>
          </a:p>
          <a:p>
            <a:pPr lvl="3" fontAlgn="base">
              <a:buFont typeface="Wingdings" panose="05000000000000000000" pitchFamily="2" charset="2"/>
              <a:buChar char="v"/>
            </a:pPr>
            <a:r>
              <a:rPr lang="es-MX" sz="9600" dirty="0">
                <a:latin typeface="+mj-lt"/>
              </a:rPr>
              <a:t>De estimación</a:t>
            </a:r>
          </a:p>
          <a:p>
            <a:endParaRPr lang="es-MX" dirty="0"/>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63894" y="1705687"/>
            <a:ext cx="3375033" cy="2313341"/>
          </a:xfrm>
          <a:prstGeom prst="rect">
            <a:avLst/>
          </a:prstGeom>
        </p:spPr>
      </p:pic>
      <p:sp>
        <p:nvSpPr>
          <p:cNvPr id="7" name="Rectángulo 6"/>
          <p:cNvSpPr/>
          <p:nvPr/>
        </p:nvSpPr>
        <p:spPr>
          <a:xfrm>
            <a:off x="8197025" y="4019028"/>
            <a:ext cx="3708770" cy="276999"/>
          </a:xfrm>
          <a:prstGeom prst="rect">
            <a:avLst/>
          </a:prstGeom>
        </p:spPr>
        <p:txBody>
          <a:bodyPr wrap="square">
            <a:spAutoFit/>
          </a:bodyPr>
          <a:lstStyle/>
          <a:p>
            <a:pPr algn="ctr"/>
            <a:r>
              <a:rPr lang="es-MX" sz="1200" b="1" dirty="0"/>
              <a:t>Imagen 12. ¿Tienes algo más para agregar? </a:t>
            </a:r>
          </a:p>
        </p:txBody>
      </p:sp>
    </p:spTree>
    <p:extLst>
      <p:ext uri="{BB962C8B-B14F-4D97-AF65-F5344CB8AC3E}">
        <p14:creationId xmlns:p14="http://schemas.microsoft.com/office/powerpoint/2010/main" val="444419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40585" t="28062" r="26928" b="34843"/>
          <a:stretch/>
        </p:blipFill>
        <p:spPr>
          <a:xfrm>
            <a:off x="7192664" y="1153975"/>
            <a:ext cx="4518212" cy="32245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8566" y="1741319"/>
            <a:ext cx="2836433" cy="23636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20179" y="1627726"/>
            <a:ext cx="2732441" cy="22770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Imagen 8"/>
          <p:cNvPicPr>
            <a:picLocks noChangeAspect="1"/>
          </p:cNvPicPr>
          <p:nvPr/>
        </p:nvPicPr>
        <p:blipFill rotWithShape="1">
          <a:blip r:embed="rId5">
            <a:extLst>
              <a:ext uri="{28A0092B-C50C-407E-A947-70E740481C1C}">
                <a14:useLocalDpi xmlns:a14="http://schemas.microsoft.com/office/drawing/2010/main" val="0"/>
              </a:ext>
            </a:extLst>
          </a:blip>
          <a:srcRect l="4211" t="14218" r="35601" b="57016"/>
          <a:stretch/>
        </p:blipFill>
        <p:spPr>
          <a:xfrm>
            <a:off x="1523283" y="4598893"/>
            <a:ext cx="3657600" cy="131243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Imagen 9"/>
          <p:cNvPicPr>
            <a:picLocks noChangeAspect="1"/>
          </p:cNvPicPr>
          <p:nvPr/>
        </p:nvPicPr>
        <p:blipFill rotWithShape="1">
          <a:blip r:embed="rId6">
            <a:extLst>
              <a:ext uri="{28A0092B-C50C-407E-A947-70E740481C1C}">
                <a14:useLocalDpi xmlns:a14="http://schemas.microsoft.com/office/drawing/2010/main" val="0"/>
              </a:ext>
            </a:extLst>
          </a:blip>
          <a:srcRect l="7788" t="57368" r="12057" b="7029"/>
          <a:stretch/>
        </p:blipFill>
        <p:spPr>
          <a:xfrm>
            <a:off x="5769170" y="4598893"/>
            <a:ext cx="4870860" cy="16244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Marcador de número de diapositiva 1"/>
          <p:cNvSpPr>
            <a:spLocks noGrp="1"/>
          </p:cNvSpPr>
          <p:nvPr>
            <p:ph type="sldNum" sz="quarter" idx="12"/>
          </p:nvPr>
        </p:nvSpPr>
        <p:spPr/>
        <p:txBody>
          <a:bodyPr/>
          <a:lstStyle/>
          <a:p>
            <a:fld id="{C54E9B0F-2502-4D7C-9757-8D16CF297199}" type="slidenum">
              <a:rPr lang="es-MX" smtClean="0"/>
              <a:t>29</a:t>
            </a:fld>
            <a:endParaRPr lang="es-MX"/>
          </a:p>
        </p:txBody>
      </p:sp>
    </p:spTree>
    <p:extLst>
      <p:ext uri="{BB962C8B-B14F-4D97-AF65-F5344CB8AC3E}">
        <p14:creationId xmlns:p14="http://schemas.microsoft.com/office/powerpoint/2010/main" val="2555793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0"/>
            <a:ext cx="10571998" cy="970450"/>
          </a:xfrm>
        </p:spPr>
        <p:txBody>
          <a:bodyPr/>
          <a:lstStyle/>
          <a:p>
            <a:r>
              <a:rPr lang="es-ES" sz="54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Datos de identificación</a:t>
            </a:r>
            <a:endParaRPr lang="es-MX" sz="54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4" name="Marcador de contenido 3"/>
          <p:cNvPicPr>
            <a:picLocks noGrp="1" noChangeAspect="1"/>
          </p:cNvPicPr>
          <p:nvPr>
            <p:ph idx="1"/>
          </p:nvPr>
        </p:nvPicPr>
        <p:blipFill rotWithShape="1">
          <a:blip r:embed="rId2"/>
          <a:srcRect l="24385" t="19314" r="46659" b="13369"/>
          <a:stretch/>
        </p:blipFill>
        <p:spPr>
          <a:xfrm>
            <a:off x="810000" y="1152675"/>
            <a:ext cx="10686600" cy="5737002"/>
          </a:xfrm>
          <a:prstGeom prst="rect">
            <a:avLst/>
          </a:prstGeom>
        </p:spPr>
      </p:pic>
      <p:sp>
        <p:nvSpPr>
          <p:cNvPr id="5" name="Marcador de fecha 4"/>
          <p:cNvSpPr>
            <a:spLocks noGrp="1"/>
          </p:cNvSpPr>
          <p:nvPr>
            <p:ph type="dt" sz="half" idx="10"/>
          </p:nvPr>
        </p:nvSpPr>
        <p:spPr/>
        <p:txBody>
          <a:bodyPr/>
          <a:lstStyle/>
          <a:p>
            <a:fld id="{EF9ED091-4061-4636-80D9-AD7B549758D3}" type="datetime1">
              <a:rPr lang="en-US" smtClean="0"/>
              <a:t>9/28/2018</a:t>
            </a:fld>
            <a:endParaRPr lang="en-US" dirty="0"/>
          </a:p>
        </p:txBody>
      </p:sp>
      <p:sp>
        <p:nvSpPr>
          <p:cNvPr id="6" name="Marcador de pie de página 5"/>
          <p:cNvSpPr>
            <a:spLocks noGrp="1"/>
          </p:cNvSpPr>
          <p:nvPr>
            <p:ph type="ftr" sz="quarter" idx="11"/>
          </p:nvPr>
        </p:nvSpPr>
        <p:spPr/>
        <p:txBody>
          <a:bodyPr/>
          <a:lstStyle/>
          <a:p>
            <a:r>
              <a:rPr lang="en-US" smtClean="0"/>
              <a:t>DRA. EN E.P. MARIA EUGENIA ALVAREZ OROZCO </a:t>
            </a:r>
            <a:endParaRPr lang="en-US" dirty="0"/>
          </a:p>
        </p:txBody>
      </p:sp>
      <p:sp>
        <p:nvSpPr>
          <p:cNvPr id="7" name="Marcador de número de diapositiva 6"/>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39545172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11424" y="2307648"/>
            <a:ext cx="7416824" cy="2888837"/>
          </a:xfrm>
        </p:spPr>
        <p:txBody>
          <a:bodyPr>
            <a:normAutofit fontScale="25000" lnSpcReduction="20000"/>
          </a:bodyPr>
          <a:lstStyle/>
          <a:p>
            <a:pPr marL="0" indent="0" algn="just" fontAlgn="base">
              <a:buNone/>
            </a:pPr>
            <a:endParaRPr lang="es-MX" sz="9600" dirty="0">
              <a:latin typeface="Book Antiqua" panose="02040602050305030304" pitchFamily="18" charset="0"/>
            </a:endParaRPr>
          </a:p>
          <a:p>
            <a:pPr marL="0" indent="0" algn="just" fontAlgn="base">
              <a:buNone/>
            </a:pPr>
            <a:r>
              <a:rPr lang="es-MX" sz="9600" dirty="0" smtClean="0">
                <a:latin typeface="+mj-lt"/>
              </a:rPr>
              <a:t>Es una </a:t>
            </a:r>
            <a:r>
              <a:rPr lang="es-MX" sz="9600" dirty="0">
                <a:latin typeface="+mj-lt"/>
              </a:rPr>
              <a:t>técnica auxiliar de todas las demás técnicas empleada en investigación científica; consiste en registrar los datos que se van obteniendo en los instrumentos llamados fichas, las cuales, debidamente elaboradas y ordenadas contienen la mayor parte de la información que se recopila en una investigación por lo cual constituye un valioso auxiliar en esa tarea, al ahorra mucho tiempo, espacio y dinero.</a:t>
            </a:r>
          </a:p>
          <a:p>
            <a:endParaRPr lang="es-MX" dirty="0"/>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19578" y="3716896"/>
            <a:ext cx="2488989" cy="2475874"/>
          </a:xfrm>
          <a:prstGeom prst="rect">
            <a:avLst/>
          </a:prstGeom>
        </p:spPr>
      </p:pic>
      <p:sp>
        <p:nvSpPr>
          <p:cNvPr id="6" name="CuadroTexto 5"/>
          <p:cNvSpPr txBox="1"/>
          <p:nvPr/>
        </p:nvSpPr>
        <p:spPr>
          <a:xfrm>
            <a:off x="8834519" y="6192769"/>
            <a:ext cx="2259106" cy="461665"/>
          </a:xfrm>
          <a:prstGeom prst="rect">
            <a:avLst/>
          </a:prstGeom>
          <a:noFill/>
        </p:spPr>
        <p:txBody>
          <a:bodyPr wrap="square" rtlCol="0">
            <a:spAutoFit/>
          </a:bodyPr>
          <a:lstStyle/>
          <a:p>
            <a:endParaRPr lang="es-MX" sz="1200" dirty="0"/>
          </a:p>
          <a:p>
            <a:pPr algn="ctr"/>
            <a:r>
              <a:rPr lang="es-MX" sz="1200" dirty="0"/>
              <a:t>Imagen 13. Fichaje</a:t>
            </a:r>
          </a:p>
        </p:txBody>
      </p:sp>
      <p:sp>
        <p:nvSpPr>
          <p:cNvPr id="2" name="Marcador de número de diapositiva 1"/>
          <p:cNvSpPr>
            <a:spLocks noGrp="1"/>
          </p:cNvSpPr>
          <p:nvPr>
            <p:ph type="sldNum" sz="quarter" idx="12"/>
          </p:nvPr>
        </p:nvSpPr>
        <p:spPr/>
        <p:txBody>
          <a:bodyPr/>
          <a:lstStyle/>
          <a:p>
            <a:fld id="{C54E9B0F-2502-4D7C-9757-8D16CF297199}" type="slidenum">
              <a:rPr lang="es-MX" smtClean="0"/>
              <a:t>30</a:t>
            </a:fld>
            <a:endParaRPr lang="es-MX"/>
          </a:p>
        </p:txBody>
      </p:sp>
      <p:sp>
        <p:nvSpPr>
          <p:cNvPr id="8" name="Título 1"/>
          <p:cNvSpPr>
            <a:spLocks noGrp="1"/>
          </p:cNvSpPr>
          <p:nvPr>
            <p:ph type="title"/>
          </p:nvPr>
        </p:nvSpPr>
        <p:spPr>
          <a:xfrm>
            <a:off x="2711624" y="260648"/>
            <a:ext cx="8832304" cy="1320800"/>
          </a:xfrm>
        </p:spPr>
        <p:txBody>
          <a:bodyPr>
            <a:noAutofit/>
          </a:bodyPr>
          <a:lstStyle/>
          <a:p>
            <a:pPr algn="r"/>
            <a:r>
              <a:rPr lang="es-MX" sz="4400" dirty="0" smtClean="0">
                <a:solidFill>
                  <a:schemeClr val="tx1"/>
                </a:solidFill>
              </a:rPr>
              <a:t>2.1.4 El </a:t>
            </a:r>
            <a:r>
              <a:rPr lang="es-MX" sz="4400" dirty="0">
                <a:solidFill>
                  <a:schemeClr val="tx1"/>
                </a:solidFill>
              </a:rPr>
              <a:t>fichaje</a:t>
            </a:r>
          </a:p>
        </p:txBody>
      </p:sp>
    </p:spTree>
    <p:extLst>
      <p:ext uri="{BB962C8B-B14F-4D97-AF65-F5344CB8AC3E}">
        <p14:creationId xmlns:p14="http://schemas.microsoft.com/office/powerpoint/2010/main" val="181268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16394" y="1743291"/>
            <a:ext cx="5364822" cy="4859925"/>
          </a:xfrm>
        </p:spPr>
        <p:txBody>
          <a:bodyPr>
            <a:noAutofit/>
          </a:bodyPr>
          <a:lstStyle/>
          <a:p>
            <a:pPr marL="0" indent="0">
              <a:buNone/>
            </a:pPr>
            <a:r>
              <a:rPr lang="es-MX" sz="2400" dirty="0" smtClean="0">
                <a:latin typeface="+mj-lt"/>
              </a:rPr>
              <a:t>Sirven </a:t>
            </a:r>
            <a:r>
              <a:rPr lang="es-MX" sz="2400" dirty="0">
                <a:latin typeface="+mj-lt"/>
              </a:rPr>
              <a:t>para recolectar información sobre la población a investigar anotando los hechos significativos. Debe ir lo siguiente:</a:t>
            </a:r>
            <a:br>
              <a:rPr lang="es-MX" sz="2400" dirty="0">
                <a:latin typeface="+mj-lt"/>
              </a:rPr>
            </a:br>
            <a:r>
              <a:rPr lang="es-MX" sz="2400" dirty="0">
                <a:latin typeface="+mj-lt"/>
              </a:rPr>
              <a:t>· Tema de investigación</a:t>
            </a:r>
            <a:br>
              <a:rPr lang="es-MX" sz="2400" dirty="0">
                <a:latin typeface="+mj-lt"/>
              </a:rPr>
            </a:br>
            <a:r>
              <a:rPr lang="es-MX" sz="2400" dirty="0">
                <a:latin typeface="+mj-lt"/>
              </a:rPr>
              <a:t>· Nombre del investigador</a:t>
            </a:r>
            <a:br>
              <a:rPr lang="es-MX" sz="2400" dirty="0">
                <a:latin typeface="+mj-lt"/>
              </a:rPr>
            </a:br>
            <a:r>
              <a:rPr lang="es-MX" sz="2400" dirty="0">
                <a:latin typeface="+mj-lt"/>
              </a:rPr>
              <a:t>· Institución</a:t>
            </a:r>
            <a:br>
              <a:rPr lang="es-MX" sz="2400" dirty="0">
                <a:latin typeface="+mj-lt"/>
              </a:rPr>
            </a:br>
            <a:r>
              <a:rPr lang="es-MX" sz="2400" dirty="0">
                <a:latin typeface="+mj-lt"/>
              </a:rPr>
              <a:t>· Lugar, Fecha, Hora</a:t>
            </a:r>
            <a:br>
              <a:rPr lang="es-MX" sz="2400" dirty="0">
                <a:latin typeface="+mj-lt"/>
              </a:rPr>
            </a:br>
            <a:r>
              <a:rPr lang="es-MX" sz="2400" dirty="0">
                <a:latin typeface="+mj-lt"/>
              </a:rPr>
              <a:t>· Datos de la fuente (edad, sexo, ocupación)</a:t>
            </a:r>
            <a:endParaRPr lang="en-US" sz="2400" dirty="0">
              <a:latin typeface="+mj-lt"/>
            </a:endParaRPr>
          </a:p>
        </p:txBody>
      </p:sp>
      <p:sp>
        <p:nvSpPr>
          <p:cNvPr id="5" name="Título 1"/>
          <p:cNvSpPr txBox="1">
            <a:spLocks/>
          </p:cNvSpPr>
          <p:nvPr/>
        </p:nvSpPr>
        <p:spPr>
          <a:xfrm>
            <a:off x="3333475" y="659485"/>
            <a:ext cx="8596668" cy="132080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es-MX" sz="4400" dirty="0" smtClean="0">
                <a:solidFill>
                  <a:schemeClr val="tx1"/>
                </a:solidFill>
              </a:rPr>
              <a:t>2.1.5 Ficha de Campo</a:t>
            </a:r>
            <a:endParaRPr lang="es-MX" sz="4400" dirty="0">
              <a:solidFill>
                <a:schemeClr val="tx1"/>
              </a:solidFill>
            </a:endParaRPr>
          </a:p>
        </p:txBody>
      </p:sp>
      <p:pic>
        <p:nvPicPr>
          <p:cNvPr id="7" name="Imagen 6"/>
          <p:cNvPicPr>
            <a:picLocks noChangeAspect="1"/>
          </p:cNvPicPr>
          <p:nvPr/>
        </p:nvPicPr>
        <p:blipFill rotWithShape="1">
          <a:blip r:embed="rId2">
            <a:extLst>
              <a:ext uri="{28A0092B-C50C-407E-A947-70E740481C1C}">
                <a14:useLocalDpi xmlns:a14="http://schemas.microsoft.com/office/drawing/2010/main" val="0"/>
              </a:ext>
            </a:extLst>
          </a:blip>
          <a:srcRect l="23368" t="4543" r="2631" b="718"/>
          <a:stretch/>
        </p:blipFill>
        <p:spPr>
          <a:xfrm>
            <a:off x="7176120" y="1857727"/>
            <a:ext cx="4557976" cy="4527156"/>
          </a:xfrm>
          <a:prstGeom prst="rect">
            <a:avLst/>
          </a:prstGeom>
        </p:spPr>
      </p:pic>
      <p:sp>
        <p:nvSpPr>
          <p:cNvPr id="8" name="CuadroTexto 7"/>
          <p:cNvSpPr txBox="1"/>
          <p:nvPr/>
        </p:nvSpPr>
        <p:spPr>
          <a:xfrm>
            <a:off x="8261512" y="6360289"/>
            <a:ext cx="2387192" cy="307777"/>
          </a:xfrm>
          <a:prstGeom prst="rect">
            <a:avLst/>
          </a:prstGeom>
          <a:noFill/>
        </p:spPr>
        <p:txBody>
          <a:bodyPr wrap="none" rtlCol="0">
            <a:spAutoFit/>
          </a:bodyPr>
          <a:lstStyle/>
          <a:p>
            <a:r>
              <a:rPr lang="es-MX" sz="1400" dirty="0"/>
              <a:t>Imagen 14. Ficha de campo</a:t>
            </a:r>
            <a:endParaRPr lang="en-US" sz="1400" dirty="0"/>
          </a:p>
        </p:txBody>
      </p:sp>
      <p:sp>
        <p:nvSpPr>
          <p:cNvPr id="2" name="Marcador de número de diapositiva 1"/>
          <p:cNvSpPr>
            <a:spLocks noGrp="1"/>
          </p:cNvSpPr>
          <p:nvPr>
            <p:ph type="sldNum" sz="quarter" idx="12"/>
          </p:nvPr>
        </p:nvSpPr>
        <p:spPr/>
        <p:txBody>
          <a:bodyPr/>
          <a:lstStyle/>
          <a:p>
            <a:fld id="{C54E9B0F-2502-4D7C-9757-8D16CF297199}" type="slidenum">
              <a:rPr lang="es-MX" smtClean="0"/>
              <a:t>31</a:t>
            </a:fld>
            <a:endParaRPr lang="es-MX"/>
          </a:p>
        </p:txBody>
      </p:sp>
    </p:spTree>
    <p:extLst>
      <p:ext uri="{BB962C8B-B14F-4D97-AF65-F5344CB8AC3E}">
        <p14:creationId xmlns:p14="http://schemas.microsoft.com/office/powerpoint/2010/main" val="3213924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32816" y="1772816"/>
            <a:ext cx="9351264" cy="4707508"/>
          </a:xfrm>
        </p:spPr>
        <p:txBody>
          <a:bodyPr>
            <a:normAutofit/>
          </a:bodyPr>
          <a:lstStyle/>
          <a:p>
            <a:pPr marL="0" indent="0" algn="just">
              <a:buNone/>
            </a:pPr>
            <a:r>
              <a:rPr lang="es-MX" sz="2400" dirty="0" smtClean="0">
                <a:latin typeface="+mj-lt"/>
              </a:rPr>
              <a:t>En </a:t>
            </a:r>
            <a:r>
              <a:rPr lang="es-MX" sz="2400" dirty="0">
                <a:latin typeface="+mj-lt"/>
              </a:rPr>
              <a:t>ellas se registran las fuentes encontradas, por ejemplo, en el catálogo de una biblioteca, en una bibliografía, en colecciones de publicaciones. Requiere los siguientes datos:</a:t>
            </a:r>
          </a:p>
          <a:p>
            <a:pPr algn="just">
              <a:buAutoNum type="arabicPeriod"/>
            </a:pPr>
            <a:r>
              <a:rPr lang="es-MX" sz="2400" dirty="0">
                <a:latin typeface="+mj-lt"/>
              </a:rPr>
              <a:t>Autor</a:t>
            </a:r>
          </a:p>
          <a:p>
            <a:pPr algn="just">
              <a:buAutoNum type="arabicPeriod"/>
            </a:pPr>
            <a:r>
              <a:rPr lang="es-MX" sz="2400" dirty="0">
                <a:latin typeface="+mj-lt"/>
              </a:rPr>
              <a:t>Título</a:t>
            </a:r>
          </a:p>
          <a:p>
            <a:pPr algn="just">
              <a:buAutoNum type="arabicPeriod"/>
            </a:pPr>
            <a:r>
              <a:rPr lang="es-MX" sz="2400" dirty="0">
                <a:latin typeface="+mj-lt"/>
              </a:rPr>
              <a:t>Editorial</a:t>
            </a:r>
          </a:p>
          <a:p>
            <a:pPr algn="just">
              <a:buAutoNum type="arabicPeriod"/>
            </a:pPr>
            <a:r>
              <a:rPr lang="es-MX" sz="2400" dirty="0">
                <a:latin typeface="+mj-lt"/>
              </a:rPr>
              <a:t> Año de edición</a:t>
            </a:r>
          </a:p>
          <a:p>
            <a:pPr algn="just">
              <a:buAutoNum type="arabicPeriod"/>
            </a:pPr>
            <a:r>
              <a:rPr lang="es-MX" sz="2400" dirty="0">
                <a:latin typeface="+mj-lt"/>
              </a:rPr>
              <a:t>Lugar de publicación </a:t>
            </a:r>
            <a:endParaRPr lang="en-US" sz="2400" dirty="0">
              <a:latin typeface="+mj-lt"/>
            </a:endParaRPr>
          </a:p>
        </p:txBody>
      </p:sp>
      <p:sp>
        <p:nvSpPr>
          <p:cNvPr id="4" name="Título 1"/>
          <p:cNvSpPr txBox="1">
            <a:spLocks/>
          </p:cNvSpPr>
          <p:nvPr/>
        </p:nvSpPr>
        <p:spPr>
          <a:xfrm>
            <a:off x="3170610" y="617921"/>
            <a:ext cx="8596668" cy="865058"/>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es-MX" sz="4400" dirty="0" smtClean="0">
                <a:solidFill>
                  <a:schemeClr val="tx1"/>
                </a:solidFill>
              </a:rPr>
              <a:t>2.1.6 Fichas Bibliográficas</a:t>
            </a:r>
            <a:endParaRPr lang="es-MX" sz="4400" dirty="0">
              <a:solidFill>
                <a:schemeClr val="tx1"/>
              </a:solidFill>
            </a:endParaRPr>
          </a:p>
        </p:txBody>
      </p:sp>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l="6336" t="45107" r="9933" b="8914"/>
          <a:stretch/>
        </p:blipFill>
        <p:spPr>
          <a:xfrm>
            <a:off x="5951984" y="3689359"/>
            <a:ext cx="5291270" cy="2371793"/>
          </a:xfrm>
          <a:prstGeom prst="rect">
            <a:avLst/>
          </a:prstGeom>
        </p:spPr>
      </p:pic>
      <p:sp>
        <p:nvSpPr>
          <p:cNvPr id="6" name="CuadroTexto 5"/>
          <p:cNvSpPr txBox="1"/>
          <p:nvPr/>
        </p:nvSpPr>
        <p:spPr>
          <a:xfrm>
            <a:off x="7468944" y="6061152"/>
            <a:ext cx="2257349" cy="276999"/>
          </a:xfrm>
          <a:prstGeom prst="rect">
            <a:avLst/>
          </a:prstGeom>
          <a:noFill/>
        </p:spPr>
        <p:txBody>
          <a:bodyPr wrap="none" rtlCol="0">
            <a:spAutoFit/>
          </a:bodyPr>
          <a:lstStyle/>
          <a:p>
            <a:r>
              <a:rPr lang="es-MX" sz="1200" dirty="0"/>
              <a:t>Imagen 15. Ficha bibliográfica</a:t>
            </a:r>
            <a:endParaRPr lang="en-US" sz="1200" dirty="0"/>
          </a:p>
        </p:txBody>
      </p:sp>
      <p:sp>
        <p:nvSpPr>
          <p:cNvPr id="2" name="Marcador de número de diapositiva 1"/>
          <p:cNvSpPr>
            <a:spLocks noGrp="1"/>
          </p:cNvSpPr>
          <p:nvPr>
            <p:ph type="sldNum" sz="quarter" idx="12"/>
          </p:nvPr>
        </p:nvSpPr>
        <p:spPr/>
        <p:txBody>
          <a:bodyPr/>
          <a:lstStyle/>
          <a:p>
            <a:fld id="{C54E9B0F-2502-4D7C-9757-8D16CF297199}" type="slidenum">
              <a:rPr lang="es-MX" smtClean="0"/>
              <a:t>32</a:t>
            </a:fld>
            <a:endParaRPr lang="es-MX"/>
          </a:p>
        </p:txBody>
      </p:sp>
    </p:spTree>
    <p:extLst>
      <p:ext uri="{BB962C8B-B14F-4D97-AF65-F5344CB8AC3E}">
        <p14:creationId xmlns:p14="http://schemas.microsoft.com/office/powerpoint/2010/main" val="1512817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35360" y="2204864"/>
            <a:ext cx="10541681" cy="4398352"/>
          </a:xfrm>
        </p:spPr>
        <p:txBody>
          <a:bodyPr>
            <a:noAutofit/>
          </a:bodyPr>
          <a:lstStyle/>
          <a:p>
            <a:pPr marL="0" indent="0">
              <a:buNone/>
            </a:pPr>
            <a:r>
              <a:rPr lang="es-MX" dirty="0" smtClean="0">
                <a:latin typeface="+mj-lt"/>
              </a:rPr>
              <a:t>En </a:t>
            </a:r>
            <a:r>
              <a:rPr lang="es-MX" dirty="0">
                <a:latin typeface="+mj-lt"/>
              </a:rPr>
              <a:t>ellas se registran la información más importante del periódico o revista que se utilizó para juntar la información de un trabajo de investigación. Requiere los siguientes datos: </a:t>
            </a:r>
            <a:endParaRPr lang="es-MX" dirty="0" smtClean="0">
              <a:latin typeface="+mj-lt"/>
            </a:endParaRPr>
          </a:p>
          <a:p>
            <a:pPr marL="0" indent="0">
              <a:buNone/>
            </a:pPr>
            <a:endParaRPr lang="es-MX" dirty="0">
              <a:latin typeface="+mj-lt"/>
            </a:endParaRPr>
          </a:p>
          <a:p>
            <a:pPr>
              <a:buAutoNum type="arabicPeriod"/>
            </a:pPr>
            <a:r>
              <a:rPr lang="es-MX" dirty="0">
                <a:latin typeface="+mj-lt"/>
              </a:rPr>
              <a:t>Nombre del autor, empezando por los apellidos. </a:t>
            </a:r>
          </a:p>
          <a:p>
            <a:pPr>
              <a:buAutoNum type="arabicPeriod"/>
            </a:pPr>
            <a:r>
              <a:rPr lang="es-MX" dirty="0">
                <a:latin typeface="+mj-lt"/>
              </a:rPr>
              <a:t>Título del artículo, el cual se pone entre comillas. </a:t>
            </a:r>
          </a:p>
          <a:p>
            <a:pPr>
              <a:buAutoNum type="arabicPeriod"/>
            </a:pPr>
            <a:r>
              <a:rPr lang="es-MX" dirty="0">
                <a:latin typeface="+mj-lt"/>
              </a:rPr>
              <a:t>Nombre del periódico o revista, subrayado. </a:t>
            </a:r>
          </a:p>
          <a:p>
            <a:pPr>
              <a:buAutoNum type="arabicPeriod"/>
            </a:pPr>
            <a:r>
              <a:rPr lang="es-MX" dirty="0">
                <a:latin typeface="+mj-lt"/>
              </a:rPr>
              <a:t>País donde se publica.</a:t>
            </a:r>
          </a:p>
          <a:p>
            <a:pPr>
              <a:buAutoNum type="arabicPeriod"/>
            </a:pPr>
            <a:r>
              <a:rPr lang="es-MX" dirty="0">
                <a:latin typeface="+mj-lt"/>
              </a:rPr>
              <a:t>Institución que lo edita. </a:t>
            </a:r>
          </a:p>
          <a:p>
            <a:pPr>
              <a:buAutoNum type="arabicPeriod"/>
            </a:pPr>
            <a:r>
              <a:rPr lang="es-MX" dirty="0">
                <a:latin typeface="+mj-lt"/>
              </a:rPr>
              <a:t>Fecha de aparición. </a:t>
            </a:r>
          </a:p>
          <a:p>
            <a:pPr>
              <a:buAutoNum type="arabicPeriod"/>
            </a:pPr>
            <a:r>
              <a:rPr lang="es-MX" dirty="0">
                <a:latin typeface="+mj-lt"/>
              </a:rPr>
              <a:t>Número de páginas que abarca el artículo. </a:t>
            </a:r>
          </a:p>
          <a:p>
            <a:pPr>
              <a:buAutoNum type="arabicPeriod"/>
            </a:pPr>
            <a:r>
              <a:rPr lang="es-MX" dirty="0">
                <a:latin typeface="+mj-lt"/>
              </a:rPr>
              <a:t>Año y número del periódico o revista. </a:t>
            </a:r>
            <a:endParaRPr lang="en-US" dirty="0">
              <a:latin typeface="+mj-lt"/>
            </a:endParaRPr>
          </a:p>
        </p:txBody>
      </p:sp>
      <p:sp>
        <p:nvSpPr>
          <p:cNvPr id="2" name="Marcador de número de diapositiva 1"/>
          <p:cNvSpPr>
            <a:spLocks noGrp="1"/>
          </p:cNvSpPr>
          <p:nvPr>
            <p:ph type="sldNum" sz="quarter" idx="12"/>
          </p:nvPr>
        </p:nvSpPr>
        <p:spPr/>
        <p:txBody>
          <a:bodyPr/>
          <a:lstStyle/>
          <a:p>
            <a:fld id="{C54E9B0F-2502-4D7C-9757-8D16CF297199}" type="slidenum">
              <a:rPr lang="es-MX" smtClean="0"/>
              <a:t>33</a:t>
            </a:fld>
            <a:endParaRPr lang="es-MX"/>
          </a:p>
        </p:txBody>
      </p:sp>
      <p:sp>
        <p:nvSpPr>
          <p:cNvPr id="6" name="Título 1"/>
          <p:cNvSpPr txBox="1">
            <a:spLocks/>
          </p:cNvSpPr>
          <p:nvPr/>
        </p:nvSpPr>
        <p:spPr>
          <a:xfrm>
            <a:off x="3170610" y="617921"/>
            <a:ext cx="8596668" cy="865058"/>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es-MX" sz="4400" dirty="0" smtClean="0">
                <a:solidFill>
                  <a:schemeClr val="tx1"/>
                </a:solidFill>
              </a:rPr>
              <a:t>2.1.7 Fichas Hemerográficas</a:t>
            </a:r>
            <a:endParaRPr lang="es-MX" sz="4400" dirty="0">
              <a:solidFill>
                <a:schemeClr val="tx1"/>
              </a:solidFill>
            </a:endParaRPr>
          </a:p>
        </p:txBody>
      </p:sp>
      <p:pic>
        <p:nvPicPr>
          <p:cNvPr id="7" name="Marcador de contenido 5"/>
          <p:cNvPicPr>
            <a:picLocks noChangeAspect="1"/>
          </p:cNvPicPr>
          <p:nvPr/>
        </p:nvPicPr>
        <p:blipFill rotWithShape="1">
          <a:blip r:embed="rId2">
            <a:extLst>
              <a:ext uri="{28A0092B-C50C-407E-A947-70E740481C1C}">
                <a14:useLocalDpi xmlns:a14="http://schemas.microsoft.com/office/drawing/2010/main" val="0"/>
              </a:ext>
            </a:extLst>
          </a:blip>
          <a:srcRect l="7434" t="38846" r="10996" b="8494"/>
          <a:stretch/>
        </p:blipFill>
        <p:spPr>
          <a:xfrm>
            <a:off x="6456040" y="3140968"/>
            <a:ext cx="5518153" cy="2674616"/>
          </a:xfrm>
          <a:prstGeom prst="rect">
            <a:avLst/>
          </a:prstGeom>
          <a:effectLst>
            <a:outerShdw blurRad="50800" dir="14400000">
              <a:srgbClr val="000000">
                <a:alpha val="40000"/>
              </a:srgbClr>
            </a:outerShdw>
          </a:effectLst>
        </p:spPr>
      </p:pic>
      <p:sp>
        <p:nvSpPr>
          <p:cNvPr id="8" name="CuadroTexto 2"/>
          <p:cNvSpPr txBox="1"/>
          <p:nvPr/>
        </p:nvSpPr>
        <p:spPr>
          <a:xfrm>
            <a:off x="7705344" y="5933336"/>
            <a:ext cx="3019544" cy="276999"/>
          </a:xfrm>
          <a:prstGeom prst="rect">
            <a:avLst/>
          </a:prstGeom>
          <a:noFill/>
        </p:spPr>
        <p:txBody>
          <a:bodyPr wrap="square" rtlCol="0">
            <a:spAutoFit/>
          </a:bodyPr>
          <a:lstStyle/>
          <a:p>
            <a:pPr algn="ctr"/>
            <a:r>
              <a:rPr lang="es-MX" sz="1200" dirty="0"/>
              <a:t>Imagen 16. instrumento medición.</a:t>
            </a:r>
          </a:p>
        </p:txBody>
      </p:sp>
    </p:spTree>
    <p:extLst>
      <p:ext uri="{BB962C8B-B14F-4D97-AF65-F5344CB8AC3E}">
        <p14:creationId xmlns:p14="http://schemas.microsoft.com/office/powerpoint/2010/main" val="908051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74742" y="2288500"/>
            <a:ext cx="4908238" cy="3880773"/>
          </a:xfrm>
        </p:spPr>
        <p:txBody>
          <a:bodyPr>
            <a:normAutofit/>
          </a:bodyPr>
          <a:lstStyle/>
          <a:p>
            <a:pPr marL="0" indent="0" algn="just">
              <a:buNone/>
            </a:pPr>
            <a:r>
              <a:rPr lang="es-MX" sz="2400" dirty="0" smtClean="0">
                <a:latin typeface="+mj-lt"/>
              </a:rPr>
              <a:t>En </a:t>
            </a:r>
            <a:r>
              <a:rPr lang="es-MX" sz="2400" dirty="0">
                <a:latin typeface="+mj-lt"/>
              </a:rPr>
              <a:t>la cual se hace una crítica u opinión sobre el tratamiento de un tema particular en una obra literaria, didáctica, televisiva, documental o de cine; es la ficha en la que se plasma una opinión personal o crítica, que puede ser favorable o contraria a lo expuesto en el documento. </a:t>
            </a:r>
            <a:endParaRPr lang="en-US" sz="2400" dirty="0">
              <a:latin typeface="+mj-lt"/>
            </a:endParaRPr>
          </a:p>
        </p:txBody>
      </p:sp>
      <p:sp>
        <p:nvSpPr>
          <p:cNvPr id="4" name="Título 1"/>
          <p:cNvSpPr txBox="1">
            <a:spLocks/>
          </p:cNvSpPr>
          <p:nvPr/>
        </p:nvSpPr>
        <p:spPr>
          <a:xfrm>
            <a:off x="3431704" y="764704"/>
            <a:ext cx="8596668" cy="132080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es-MX" sz="4400" dirty="0" smtClean="0">
                <a:solidFill>
                  <a:schemeClr val="tx1"/>
                </a:solidFill>
              </a:rPr>
              <a:t>2.1.8 Ficha crítica</a:t>
            </a:r>
            <a:endParaRPr lang="es-MX" sz="4400" dirty="0">
              <a:solidFill>
                <a:schemeClr val="tx1"/>
              </a:solidFill>
            </a:endParaRPr>
          </a:p>
        </p:txBody>
      </p:sp>
      <p:pic>
        <p:nvPicPr>
          <p:cNvPr id="6" name="Imagen 5"/>
          <p:cNvPicPr>
            <a:picLocks noChangeAspect="1"/>
          </p:cNvPicPr>
          <p:nvPr/>
        </p:nvPicPr>
        <p:blipFill rotWithShape="1">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l="13084" t="13672" r="8033" b="18003"/>
          <a:stretch/>
        </p:blipFill>
        <p:spPr>
          <a:xfrm>
            <a:off x="6456218" y="2230582"/>
            <a:ext cx="4793674" cy="3117273"/>
          </a:xfrm>
          <a:prstGeom prst="rect">
            <a:avLst/>
          </a:prstGeom>
        </p:spPr>
      </p:pic>
      <p:sp>
        <p:nvSpPr>
          <p:cNvPr id="2" name="Marcador de número de diapositiva 1"/>
          <p:cNvSpPr>
            <a:spLocks noGrp="1"/>
          </p:cNvSpPr>
          <p:nvPr>
            <p:ph type="sldNum" sz="quarter" idx="12"/>
          </p:nvPr>
        </p:nvSpPr>
        <p:spPr/>
        <p:txBody>
          <a:bodyPr/>
          <a:lstStyle/>
          <a:p>
            <a:fld id="{C54E9B0F-2502-4D7C-9757-8D16CF297199}" type="slidenum">
              <a:rPr lang="es-MX" smtClean="0"/>
              <a:t>34</a:t>
            </a:fld>
            <a:endParaRPr lang="es-MX"/>
          </a:p>
        </p:txBody>
      </p:sp>
      <p:sp>
        <p:nvSpPr>
          <p:cNvPr id="5" name="CuadroTexto 4"/>
          <p:cNvSpPr txBox="1"/>
          <p:nvPr/>
        </p:nvSpPr>
        <p:spPr>
          <a:xfrm>
            <a:off x="7397742" y="5351953"/>
            <a:ext cx="2910626" cy="276999"/>
          </a:xfrm>
          <a:prstGeom prst="rect">
            <a:avLst/>
          </a:prstGeom>
          <a:noFill/>
        </p:spPr>
        <p:txBody>
          <a:bodyPr wrap="square" rtlCol="0">
            <a:spAutoFit/>
          </a:bodyPr>
          <a:lstStyle/>
          <a:p>
            <a:pPr algn="ctr"/>
            <a:r>
              <a:rPr lang="es-MX" sz="1200" dirty="0"/>
              <a:t>Imagen 17. ficha critica. </a:t>
            </a:r>
          </a:p>
        </p:txBody>
      </p:sp>
    </p:spTree>
    <p:extLst>
      <p:ext uri="{BB962C8B-B14F-4D97-AF65-F5344CB8AC3E}">
        <p14:creationId xmlns:p14="http://schemas.microsoft.com/office/powerpoint/2010/main" val="1652923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3392" y="2764516"/>
            <a:ext cx="8079186" cy="3619872"/>
          </a:xfrm>
        </p:spPr>
        <p:txBody>
          <a:bodyPr>
            <a:noAutofit/>
          </a:bodyPr>
          <a:lstStyle/>
          <a:p>
            <a:pPr marL="0" indent="0" algn="just" fontAlgn="base">
              <a:buNone/>
            </a:pPr>
            <a:r>
              <a:rPr lang="es-MX" sz="2400" dirty="0" smtClean="0">
                <a:latin typeface="+mj-lt"/>
              </a:rPr>
              <a:t>Es </a:t>
            </a:r>
            <a:r>
              <a:rPr lang="es-MX" sz="2400" dirty="0">
                <a:latin typeface="+mj-lt"/>
              </a:rPr>
              <a:t>una técnica derivada de la entrevista y la encuesta tiene como objeto lograr información sobre rasgos definidos de la personalidad, la conducta o determinados comportamientos y características individuales o colectivas de la persona (inteligencia, interés, actitudes, aptitudes, rendimiento, memoria, manipulación, etc.). A través de preguntas, actividades, manipulaciones, etc., que son observadas y evaluadas por el investigador</a:t>
            </a:r>
            <a:r>
              <a:rPr lang="es-MX" sz="2400" dirty="0" smtClean="0">
                <a:latin typeface="+mj-lt"/>
              </a:rPr>
              <a:t>.</a:t>
            </a:r>
          </a:p>
          <a:p>
            <a:pPr marL="0" indent="0" algn="just" fontAlgn="base">
              <a:buNone/>
            </a:pPr>
            <a:r>
              <a:rPr lang="es-MX" sz="2400" dirty="0">
                <a:latin typeface="+mj-lt"/>
              </a:rPr>
              <a:t/>
            </a:r>
            <a:br>
              <a:rPr lang="es-MX" sz="2400" dirty="0">
                <a:latin typeface="+mj-lt"/>
              </a:rPr>
            </a:br>
            <a:endParaRPr lang="es-MX" sz="2400" dirty="0">
              <a:latin typeface="+mj-lt"/>
            </a:endParaRPr>
          </a:p>
        </p:txBody>
      </p:sp>
      <p:sp>
        <p:nvSpPr>
          <p:cNvPr id="4" name="Título 1"/>
          <p:cNvSpPr>
            <a:spLocks noGrp="1"/>
          </p:cNvSpPr>
          <p:nvPr>
            <p:ph type="title"/>
          </p:nvPr>
        </p:nvSpPr>
        <p:spPr>
          <a:xfrm>
            <a:off x="4223792" y="447188"/>
            <a:ext cx="7158206" cy="970450"/>
          </a:xfrm>
        </p:spPr>
        <p:txBody>
          <a:bodyPr>
            <a:noAutofit/>
          </a:bodyPr>
          <a:lstStyle/>
          <a:p>
            <a:pPr algn="r"/>
            <a:r>
              <a:rPr lang="es-MX" sz="4400" dirty="0" smtClean="0">
                <a:solidFill>
                  <a:schemeClr val="tx1"/>
                </a:solidFill>
              </a:rPr>
              <a:t>2.1.9 Test</a:t>
            </a:r>
            <a:endParaRPr lang="es-MX" sz="4400" dirty="0">
              <a:solidFill>
                <a:schemeClr val="tx1"/>
              </a:solidFill>
            </a:endParaRP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71224" y="2764516"/>
            <a:ext cx="2264791" cy="2004746"/>
          </a:xfrm>
          <a:prstGeom prst="rect">
            <a:avLst/>
          </a:prstGeom>
        </p:spPr>
      </p:pic>
      <p:sp>
        <p:nvSpPr>
          <p:cNvPr id="6" name="Rectángulo 5"/>
          <p:cNvSpPr/>
          <p:nvPr/>
        </p:nvSpPr>
        <p:spPr>
          <a:xfrm>
            <a:off x="9398762" y="4812149"/>
            <a:ext cx="2409713" cy="261610"/>
          </a:xfrm>
          <a:prstGeom prst="rect">
            <a:avLst/>
          </a:prstGeom>
        </p:spPr>
        <p:txBody>
          <a:bodyPr wrap="square">
            <a:spAutoFit/>
          </a:bodyPr>
          <a:lstStyle/>
          <a:p>
            <a:pPr algn="ctr"/>
            <a:r>
              <a:rPr lang="es-MX" sz="1100" dirty="0"/>
              <a:t>Imagen 18. Un buen test</a:t>
            </a:r>
          </a:p>
        </p:txBody>
      </p:sp>
      <p:sp>
        <p:nvSpPr>
          <p:cNvPr id="2" name="Marcador de número de diapositiva 1"/>
          <p:cNvSpPr>
            <a:spLocks noGrp="1"/>
          </p:cNvSpPr>
          <p:nvPr>
            <p:ph type="sldNum" sz="quarter" idx="12"/>
          </p:nvPr>
        </p:nvSpPr>
        <p:spPr/>
        <p:txBody>
          <a:bodyPr/>
          <a:lstStyle/>
          <a:p>
            <a:fld id="{C54E9B0F-2502-4D7C-9757-8D16CF297199}" type="slidenum">
              <a:rPr lang="es-MX" smtClean="0"/>
              <a:t>35</a:t>
            </a:fld>
            <a:endParaRPr lang="es-MX"/>
          </a:p>
        </p:txBody>
      </p:sp>
    </p:spTree>
    <p:extLst>
      <p:ext uri="{BB962C8B-B14F-4D97-AF65-F5344CB8AC3E}">
        <p14:creationId xmlns:p14="http://schemas.microsoft.com/office/powerpoint/2010/main" val="504784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a:srcRect l="16593" t="28892" r="58253" b="17333"/>
          <a:stretch/>
        </p:blipFill>
        <p:spPr>
          <a:xfrm>
            <a:off x="1991544" y="404664"/>
            <a:ext cx="8276630" cy="5434671"/>
          </a:xfrm>
          <a:prstGeom prst="rect">
            <a:avLst/>
          </a:prstGeom>
        </p:spPr>
      </p:pic>
      <p:sp>
        <p:nvSpPr>
          <p:cNvPr id="2" name="Marcador de número de diapositiva 1"/>
          <p:cNvSpPr>
            <a:spLocks noGrp="1"/>
          </p:cNvSpPr>
          <p:nvPr>
            <p:ph type="sldNum" sz="quarter" idx="12"/>
          </p:nvPr>
        </p:nvSpPr>
        <p:spPr/>
        <p:txBody>
          <a:bodyPr/>
          <a:lstStyle/>
          <a:p>
            <a:fld id="{C54E9B0F-2502-4D7C-9757-8D16CF297199}" type="slidenum">
              <a:rPr lang="es-MX" smtClean="0"/>
              <a:t>36</a:t>
            </a:fld>
            <a:endParaRPr lang="es-MX"/>
          </a:p>
        </p:txBody>
      </p:sp>
      <p:sp>
        <p:nvSpPr>
          <p:cNvPr id="3" name="CuadroTexto 2"/>
          <p:cNvSpPr txBox="1"/>
          <p:nvPr/>
        </p:nvSpPr>
        <p:spPr>
          <a:xfrm>
            <a:off x="4777577" y="5839335"/>
            <a:ext cx="2704564" cy="276999"/>
          </a:xfrm>
          <a:prstGeom prst="rect">
            <a:avLst/>
          </a:prstGeom>
          <a:noFill/>
        </p:spPr>
        <p:txBody>
          <a:bodyPr wrap="square" rtlCol="0">
            <a:spAutoFit/>
          </a:bodyPr>
          <a:lstStyle/>
          <a:p>
            <a:pPr algn="ctr"/>
            <a:r>
              <a:rPr lang="es-MX" sz="1200" dirty="0"/>
              <a:t>Imagen 19. tipo </a:t>
            </a:r>
            <a:r>
              <a:rPr lang="es-MX" sz="1200" dirty="0" smtClean="0"/>
              <a:t>instrumento</a:t>
            </a:r>
          </a:p>
        </p:txBody>
      </p:sp>
    </p:spTree>
    <p:extLst>
      <p:ext uri="{BB962C8B-B14F-4D97-AF65-F5344CB8AC3E}">
        <p14:creationId xmlns:p14="http://schemas.microsoft.com/office/powerpoint/2010/main" val="382913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51384" y="2410927"/>
            <a:ext cx="7056784" cy="4447073"/>
          </a:xfrm>
        </p:spPr>
        <p:txBody>
          <a:bodyPr>
            <a:normAutofit/>
          </a:bodyPr>
          <a:lstStyle/>
          <a:p>
            <a:pPr marL="0" indent="0" algn="just" fontAlgn="base">
              <a:buNone/>
            </a:pPr>
            <a:r>
              <a:rPr lang="es-MX" sz="2400" dirty="0" smtClean="0">
                <a:latin typeface="+mj-lt"/>
              </a:rPr>
              <a:t>Las </a:t>
            </a:r>
            <a:r>
              <a:rPr lang="es-MX" sz="2400" dirty="0">
                <a:latin typeface="+mj-lt"/>
              </a:rPr>
              <a:t>historias de vida son auto declaraciones narrativas acerca de las experiencias que ha tenido una persona en su vida. Los antropólogos las utilizan a menudo para investigaciones culturales. Cuando el investigador hace uso de este enfoque, solicita a los informantes que narren en secuencia cronológica, ya sea en forma oral o por escrito, un relato de sus ideas y experiencias con respecto a un tema particular.</a:t>
            </a:r>
          </a:p>
          <a:p>
            <a:endParaRPr lang="es-MX" dirty="0"/>
          </a:p>
        </p:txBody>
      </p:sp>
      <p:sp>
        <p:nvSpPr>
          <p:cNvPr id="4" name="Título 1"/>
          <p:cNvSpPr>
            <a:spLocks noGrp="1"/>
          </p:cNvSpPr>
          <p:nvPr>
            <p:ph type="title"/>
          </p:nvPr>
        </p:nvSpPr>
        <p:spPr>
          <a:xfrm>
            <a:off x="3433643" y="404664"/>
            <a:ext cx="8596668" cy="1320800"/>
          </a:xfrm>
        </p:spPr>
        <p:txBody>
          <a:bodyPr>
            <a:noAutofit/>
          </a:bodyPr>
          <a:lstStyle/>
          <a:p>
            <a:pPr algn="r"/>
            <a:r>
              <a:rPr lang="es-MX" sz="4400" dirty="0" smtClean="0">
                <a:solidFill>
                  <a:schemeClr val="tx1"/>
                </a:solidFill>
              </a:rPr>
              <a:t>2.1.10 Historia de Vida</a:t>
            </a:r>
            <a:endParaRPr lang="es-MX" sz="4400" dirty="0">
              <a:solidFill>
                <a:schemeClr val="tx1"/>
              </a:solidFill>
            </a:endParaRPr>
          </a:p>
        </p:txBody>
      </p:sp>
      <p:pic>
        <p:nvPicPr>
          <p:cNvPr id="5" name="Imagen 4"/>
          <p:cNvPicPr>
            <a:picLocks noChangeAspect="1"/>
          </p:cNvPicPr>
          <p:nvPr/>
        </p:nvPicPr>
        <p:blipFill>
          <a:blip r:embed="rId2" cstate="print">
            <a:clrChange>
              <a:clrFrom>
                <a:srgbClr val="FFFFFF"/>
              </a:clrFrom>
              <a:clrTo>
                <a:srgbClr val="FFFFFF">
                  <a:alpha val="0"/>
                </a:srgbClr>
              </a:clrTo>
            </a:clrChange>
            <a:extLst>
              <a:ext uri="{BEBA8EAE-BF5A-486C-A8C5-ECC9F3942E4B}">
                <a14:imgProps xmlns:a14="http://schemas.microsoft.com/office/drawing/2010/main">
                  <a14:imgLayer r:embed="rId3">
                    <a14:imgEffect>
                      <a14:saturation sat="400000"/>
                    </a14:imgEffect>
                    <a14:imgEffect>
                      <a14:brightnessContrast bright="20000"/>
                    </a14:imgEffect>
                  </a14:imgLayer>
                </a14:imgProps>
              </a:ext>
              <a:ext uri="{28A0092B-C50C-407E-A947-70E740481C1C}">
                <a14:useLocalDpi xmlns:a14="http://schemas.microsoft.com/office/drawing/2010/main" val="0"/>
              </a:ext>
            </a:extLst>
          </a:blip>
          <a:stretch>
            <a:fillRect/>
          </a:stretch>
        </p:blipFill>
        <p:spPr>
          <a:xfrm>
            <a:off x="8100827" y="1916832"/>
            <a:ext cx="3902309" cy="3168352"/>
          </a:xfrm>
          <a:prstGeom prst="rect">
            <a:avLst/>
          </a:prstGeom>
        </p:spPr>
      </p:pic>
      <p:sp>
        <p:nvSpPr>
          <p:cNvPr id="6" name="CuadroTexto 5"/>
          <p:cNvSpPr txBox="1"/>
          <p:nvPr/>
        </p:nvSpPr>
        <p:spPr>
          <a:xfrm>
            <a:off x="8922428" y="5085184"/>
            <a:ext cx="2259106" cy="276999"/>
          </a:xfrm>
          <a:prstGeom prst="rect">
            <a:avLst/>
          </a:prstGeom>
          <a:noFill/>
        </p:spPr>
        <p:txBody>
          <a:bodyPr wrap="square" rtlCol="0">
            <a:spAutoFit/>
          </a:bodyPr>
          <a:lstStyle/>
          <a:p>
            <a:pPr algn="ctr"/>
            <a:r>
              <a:rPr lang="es-MX" sz="1200" dirty="0"/>
              <a:t>Imagen 20. Conversación</a:t>
            </a:r>
          </a:p>
        </p:txBody>
      </p:sp>
      <p:sp>
        <p:nvSpPr>
          <p:cNvPr id="2" name="Marcador de número de diapositiva 1"/>
          <p:cNvSpPr>
            <a:spLocks noGrp="1"/>
          </p:cNvSpPr>
          <p:nvPr>
            <p:ph type="sldNum" sz="quarter" idx="12"/>
          </p:nvPr>
        </p:nvSpPr>
        <p:spPr/>
        <p:txBody>
          <a:bodyPr/>
          <a:lstStyle/>
          <a:p>
            <a:fld id="{C54E9B0F-2502-4D7C-9757-8D16CF297199}" type="slidenum">
              <a:rPr lang="es-MX" smtClean="0"/>
              <a:t>37</a:t>
            </a:fld>
            <a:endParaRPr lang="es-MX"/>
          </a:p>
        </p:txBody>
      </p:sp>
    </p:spTree>
    <p:extLst>
      <p:ext uri="{BB962C8B-B14F-4D97-AF65-F5344CB8AC3E}">
        <p14:creationId xmlns:p14="http://schemas.microsoft.com/office/powerpoint/2010/main" val="863827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54E9B0F-2502-4D7C-9757-8D16CF297199}" type="slidenum">
              <a:rPr lang="es-MX" smtClean="0"/>
              <a:t>38</a:t>
            </a:fld>
            <a:endParaRPr lang="es-MX"/>
          </a:p>
        </p:txBody>
      </p:sp>
      <p:pic>
        <p:nvPicPr>
          <p:cNvPr id="4" name="Marcador de contenido 3"/>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l="7543" t="10587" r="8379" b="6869"/>
          <a:stretch/>
        </p:blipFill>
        <p:spPr>
          <a:xfrm>
            <a:off x="0" y="-7284"/>
            <a:ext cx="8255000" cy="6865284"/>
          </a:xfrm>
        </p:spPr>
      </p:pic>
      <p:sp>
        <p:nvSpPr>
          <p:cNvPr id="3" name="CuadroTexto 2"/>
          <p:cNvSpPr txBox="1"/>
          <p:nvPr/>
        </p:nvSpPr>
        <p:spPr>
          <a:xfrm>
            <a:off x="8588749" y="3113259"/>
            <a:ext cx="1961367" cy="276999"/>
          </a:xfrm>
          <a:prstGeom prst="rect">
            <a:avLst/>
          </a:prstGeom>
          <a:noFill/>
        </p:spPr>
        <p:txBody>
          <a:bodyPr wrap="square" rtlCol="0">
            <a:spAutoFit/>
          </a:bodyPr>
          <a:lstStyle/>
          <a:p>
            <a:r>
              <a:rPr lang="es-MX" sz="1200" dirty="0"/>
              <a:t>Imagen 21. ejemplo </a:t>
            </a:r>
          </a:p>
        </p:txBody>
      </p:sp>
    </p:spTree>
    <p:extLst>
      <p:ext uri="{BB962C8B-B14F-4D97-AF65-F5344CB8AC3E}">
        <p14:creationId xmlns:p14="http://schemas.microsoft.com/office/powerpoint/2010/main" val="581669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9376" y="2489084"/>
            <a:ext cx="8514126" cy="3792848"/>
          </a:xfrm>
        </p:spPr>
        <p:txBody>
          <a:bodyPr>
            <a:normAutofit fontScale="25000" lnSpcReduction="20000"/>
          </a:bodyPr>
          <a:lstStyle/>
          <a:p>
            <a:pPr marL="0" indent="0" algn="just" fontAlgn="base">
              <a:buNone/>
            </a:pPr>
            <a:r>
              <a:rPr lang="es-MX" sz="9600" dirty="0" smtClean="0">
                <a:latin typeface="+mj-lt"/>
              </a:rPr>
              <a:t>Esta </a:t>
            </a:r>
            <a:r>
              <a:rPr lang="es-MX" sz="9600" dirty="0">
                <a:latin typeface="+mj-lt"/>
              </a:rPr>
              <a:t>técnica es un método para recabar información de la conducta de las personas mediante un examen de incidentes específicos relacionados con el comportamiento que se investiga. Los datos que se requieren para un estudio de incidentes críticos se recolectan a partir de una entrevista semiestructurada.</a:t>
            </a:r>
          </a:p>
          <a:p>
            <a:pPr marL="0" indent="0" algn="just" fontAlgn="base">
              <a:buNone/>
            </a:pPr>
            <a:r>
              <a:rPr lang="es-MX" sz="9600" dirty="0">
                <a:latin typeface="+mj-lt"/>
              </a:rPr>
              <a:t>Como su nombre lo indica, esta técnica se centra en incidente real que pueda definirse como observable y como episodio integral del comportamiento humano. La palabra “critico” significa que este incidente debe tener un impacto discernible sobre algún efecto o consecuencia; es decir, debe contribuir positivamente o negativamente al logro de alguna actividad de interés.</a:t>
            </a:r>
          </a:p>
          <a:p>
            <a:endParaRPr lang="es-MX" dirty="0"/>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64352" y="2717691"/>
            <a:ext cx="2664295" cy="2260888"/>
          </a:xfrm>
          <a:prstGeom prst="rect">
            <a:avLst/>
          </a:prstGeom>
        </p:spPr>
      </p:pic>
      <p:sp>
        <p:nvSpPr>
          <p:cNvPr id="6" name="CuadroTexto 5"/>
          <p:cNvSpPr txBox="1"/>
          <p:nvPr/>
        </p:nvSpPr>
        <p:spPr>
          <a:xfrm>
            <a:off x="9264352" y="4978579"/>
            <a:ext cx="2664296" cy="461665"/>
          </a:xfrm>
          <a:prstGeom prst="rect">
            <a:avLst/>
          </a:prstGeom>
          <a:noFill/>
        </p:spPr>
        <p:txBody>
          <a:bodyPr wrap="square" rtlCol="0">
            <a:spAutoFit/>
          </a:bodyPr>
          <a:lstStyle/>
          <a:p>
            <a:pPr algn="ctr"/>
            <a:r>
              <a:rPr lang="es-MX" sz="1200" dirty="0"/>
              <a:t>Imagen 22. Incidente</a:t>
            </a:r>
          </a:p>
          <a:p>
            <a:endParaRPr lang="es-MX" sz="1200" dirty="0"/>
          </a:p>
        </p:txBody>
      </p:sp>
      <p:sp>
        <p:nvSpPr>
          <p:cNvPr id="2" name="Marcador de número de diapositiva 1"/>
          <p:cNvSpPr>
            <a:spLocks noGrp="1"/>
          </p:cNvSpPr>
          <p:nvPr>
            <p:ph type="sldNum" sz="quarter" idx="12"/>
          </p:nvPr>
        </p:nvSpPr>
        <p:spPr/>
        <p:txBody>
          <a:bodyPr/>
          <a:lstStyle/>
          <a:p>
            <a:fld id="{C54E9B0F-2502-4D7C-9757-8D16CF297199}" type="slidenum">
              <a:rPr lang="es-MX" smtClean="0"/>
              <a:t>39</a:t>
            </a:fld>
            <a:r>
              <a:rPr lang="es-MX" dirty="0"/>
              <a:t> </a:t>
            </a:r>
          </a:p>
        </p:txBody>
      </p:sp>
      <p:sp>
        <p:nvSpPr>
          <p:cNvPr id="8" name="Título 1"/>
          <p:cNvSpPr>
            <a:spLocks noGrp="1"/>
          </p:cNvSpPr>
          <p:nvPr>
            <p:ph type="title"/>
          </p:nvPr>
        </p:nvSpPr>
        <p:spPr>
          <a:xfrm>
            <a:off x="3433643" y="404664"/>
            <a:ext cx="8596668" cy="1320800"/>
          </a:xfrm>
        </p:spPr>
        <p:txBody>
          <a:bodyPr>
            <a:noAutofit/>
          </a:bodyPr>
          <a:lstStyle/>
          <a:p>
            <a:pPr algn="r"/>
            <a:r>
              <a:rPr lang="es-MX" sz="4400" dirty="0" smtClean="0">
                <a:solidFill>
                  <a:schemeClr val="tx1"/>
                </a:solidFill>
              </a:rPr>
              <a:t>2.1.11 Incidentes críticos</a:t>
            </a:r>
            <a:endParaRPr lang="es-MX" sz="4400" dirty="0">
              <a:solidFill>
                <a:schemeClr val="tx1"/>
              </a:solidFill>
            </a:endParaRPr>
          </a:p>
        </p:txBody>
      </p:sp>
    </p:spTree>
    <p:extLst>
      <p:ext uri="{BB962C8B-B14F-4D97-AF65-F5344CB8AC3E}">
        <p14:creationId xmlns:p14="http://schemas.microsoft.com/office/powerpoint/2010/main" val="2251487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sz="54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Guion explicativo</a:t>
            </a:r>
            <a:endParaRPr lang="es-MX" sz="54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Marcador de contenido 2"/>
          <p:cNvSpPr>
            <a:spLocks noGrp="1"/>
          </p:cNvSpPr>
          <p:nvPr>
            <p:ph idx="1"/>
          </p:nvPr>
        </p:nvSpPr>
        <p:spPr/>
        <p:txBody>
          <a:bodyPr/>
          <a:lstStyle/>
          <a:p>
            <a:r>
              <a:rPr lang="es-MX" dirty="0"/>
              <a:t>DIAPOSITIVAS</a:t>
            </a:r>
          </a:p>
          <a:p>
            <a:r>
              <a:rPr lang="es-MX" dirty="0"/>
              <a:t>PROPOSITO DE LA UNIDAD DE APRENDIZAJE</a:t>
            </a:r>
          </a:p>
          <a:p>
            <a:r>
              <a:rPr lang="es-MX" dirty="0"/>
              <a:t>Con base a conocimientos desarrollará habilidades en el manejo de programas computacionales que apoyen el ejercicio profesional en el área clínica administrativa, educativa y de investigación.</a:t>
            </a:r>
          </a:p>
          <a:p>
            <a:r>
              <a:rPr lang="es-MX" dirty="0"/>
              <a:t>Generar investigación que perfeccione la práctica y contribuya al desarrollo de la enfermería como disciplina profesional en sus diferentes competencias profesionales.</a:t>
            </a:r>
          </a:p>
          <a:p>
            <a:endParaRPr lang="es-MX" dirty="0"/>
          </a:p>
        </p:txBody>
      </p:sp>
    </p:spTree>
    <p:extLst>
      <p:ext uri="{BB962C8B-B14F-4D97-AF65-F5344CB8AC3E}">
        <p14:creationId xmlns:p14="http://schemas.microsoft.com/office/powerpoint/2010/main" val="24856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l="17347" t="31228" r="53446" b="42934"/>
          <a:stretch/>
        </p:blipFill>
        <p:spPr>
          <a:xfrm>
            <a:off x="1819405" y="1621307"/>
            <a:ext cx="8612481" cy="4469534"/>
          </a:xfrm>
          <a:prstGeom prst="rect">
            <a:avLst/>
          </a:prstGeom>
        </p:spPr>
      </p:pic>
      <p:sp>
        <p:nvSpPr>
          <p:cNvPr id="6" name="Título 1"/>
          <p:cNvSpPr txBox="1">
            <a:spLocks/>
          </p:cNvSpPr>
          <p:nvPr/>
        </p:nvSpPr>
        <p:spPr>
          <a:xfrm>
            <a:off x="1827311" y="248992"/>
            <a:ext cx="8596668" cy="132080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4400" dirty="0" smtClean="0">
                <a:solidFill>
                  <a:schemeClr val="tx1"/>
                </a:solidFill>
              </a:rPr>
              <a:t>2.1.12 Tipos de instrumentos de medición</a:t>
            </a:r>
            <a:endParaRPr lang="es-MX" sz="4400" dirty="0">
              <a:solidFill>
                <a:schemeClr val="tx1"/>
              </a:solidFill>
            </a:endParaRPr>
          </a:p>
        </p:txBody>
      </p:sp>
      <p:sp>
        <p:nvSpPr>
          <p:cNvPr id="2" name="Marcador de número de diapositiva 1"/>
          <p:cNvSpPr>
            <a:spLocks noGrp="1"/>
          </p:cNvSpPr>
          <p:nvPr>
            <p:ph type="sldNum" sz="quarter" idx="12"/>
          </p:nvPr>
        </p:nvSpPr>
        <p:spPr/>
        <p:txBody>
          <a:bodyPr/>
          <a:lstStyle/>
          <a:p>
            <a:fld id="{C54E9B0F-2502-4D7C-9757-8D16CF297199}" type="slidenum">
              <a:rPr lang="es-MX" smtClean="0"/>
              <a:t>40</a:t>
            </a:fld>
            <a:endParaRPr lang="es-MX"/>
          </a:p>
        </p:txBody>
      </p:sp>
      <p:sp>
        <p:nvSpPr>
          <p:cNvPr id="4" name="CuadroTexto 3"/>
          <p:cNvSpPr txBox="1"/>
          <p:nvPr/>
        </p:nvSpPr>
        <p:spPr>
          <a:xfrm>
            <a:off x="5486400" y="6142356"/>
            <a:ext cx="2343955" cy="276999"/>
          </a:xfrm>
          <a:prstGeom prst="rect">
            <a:avLst/>
          </a:prstGeom>
          <a:noFill/>
        </p:spPr>
        <p:txBody>
          <a:bodyPr wrap="square" rtlCol="0">
            <a:spAutoFit/>
          </a:bodyPr>
          <a:lstStyle/>
          <a:p>
            <a:r>
              <a:rPr lang="es-MX" sz="1200" dirty="0"/>
              <a:t>imagen. 23. incidentes</a:t>
            </a:r>
          </a:p>
        </p:txBody>
      </p:sp>
    </p:spTree>
    <p:extLst>
      <p:ext uri="{BB962C8B-B14F-4D97-AF65-F5344CB8AC3E}">
        <p14:creationId xmlns:p14="http://schemas.microsoft.com/office/powerpoint/2010/main" val="3322701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25000" lnSpcReduction="20000"/>
          </a:bodyPr>
          <a:lstStyle/>
          <a:p>
            <a:pPr marL="0" indent="0" algn="just" fontAlgn="base">
              <a:buNone/>
            </a:pPr>
            <a:r>
              <a:rPr lang="es-MX" sz="11200" dirty="0"/>
              <a:t>Diarios</a:t>
            </a:r>
          </a:p>
          <a:p>
            <a:pPr marL="0" indent="0" algn="just" fontAlgn="base">
              <a:buNone/>
            </a:pPr>
            <a:r>
              <a:rPr lang="es-MX" sz="11200" dirty="0"/>
              <a:t>Durante mucho tiempo se han usado diarios personales como fuente de información en la investigación histórica. Pues bien, es igualmente posible generar nuevos datos para un estudio no histórico, al pedir a los sujetos que lleven un diario durante un periodo determinado. El diario no requiere ser completamente estructurado. Sin embargo, a menudo también se solicita a los sujetos que escriben acerca de un aspecto específico de alguna experiencia particular y, en ocasiones, incluso con un esquema semiestructurado.</a:t>
            </a:r>
          </a:p>
          <a:p>
            <a:endParaRPr lang="es-MX" dirty="0"/>
          </a:p>
        </p:txBody>
      </p:sp>
      <p:sp>
        <p:nvSpPr>
          <p:cNvPr id="4" name="Título 1"/>
          <p:cNvSpPr>
            <a:spLocks noGrp="1"/>
          </p:cNvSpPr>
          <p:nvPr>
            <p:ph type="title"/>
          </p:nvPr>
        </p:nvSpPr>
        <p:spPr>
          <a:xfrm>
            <a:off x="752638" y="308386"/>
            <a:ext cx="8596668" cy="1320800"/>
          </a:xfrm>
        </p:spPr>
        <p:txBody>
          <a:bodyPr>
            <a:noAutofit/>
          </a:bodyPr>
          <a:lstStyle/>
          <a:p>
            <a:pPr algn="ctr"/>
            <a:r>
              <a:rPr lang="es-MX" dirty="0" smtClean="0">
                <a:solidFill>
                  <a:schemeClr val="tx1"/>
                </a:solidFill>
              </a:rPr>
              <a:t>2.1.12 Tipos de instrumentos de medición</a:t>
            </a:r>
            <a:endParaRPr lang="es-MX" dirty="0">
              <a:solidFill>
                <a:schemeClr val="tx1"/>
              </a:solidFill>
            </a:endParaRPr>
          </a:p>
        </p:txBody>
      </p:sp>
      <p:sp>
        <p:nvSpPr>
          <p:cNvPr id="6" name="CuadroTexto 5"/>
          <p:cNvSpPr txBox="1"/>
          <p:nvPr/>
        </p:nvSpPr>
        <p:spPr>
          <a:xfrm>
            <a:off x="9538447" y="2107921"/>
            <a:ext cx="2259106" cy="276999"/>
          </a:xfrm>
          <a:prstGeom prst="rect">
            <a:avLst/>
          </a:prstGeom>
          <a:noFill/>
        </p:spPr>
        <p:txBody>
          <a:bodyPr wrap="square" rtlCol="0">
            <a:spAutoFit/>
          </a:bodyPr>
          <a:lstStyle/>
          <a:p>
            <a:r>
              <a:rPr lang="es-MX" sz="1200" dirty="0"/>
              <a:t>Imagen 24. Platicando </a:t>
            </a:r>
            <a:endParaRPr lang="en-US" sz="1200" dirty="0"/>
          </a:p>
        </p:txBody>
      </p:sp>
      <p:sp>
        <p:nvSpPr>
          <p:cNvPr id="2" name="Marcador de número de diapositiva 1"/>
          <p:cNvSpPr>
            <a:spLocks noGrp="1"/>
          </p:cNvSpPr>
          <p:nvPr>
            <p:ph type="sldNum" sz="quarter" idx="12"/>
          </p:nvPr>
        </p:nvSpPr>
        <p:spPr/>
        <p:txBody>
          <a:bodyPr/>
          <a:lstStyle/>
          <a:p>
            <a:fld id="{C54E9B0F-2502-4D7C-9757-8D16CF297199}" type="slidenum">
              <a:rPr lang="es-MX" smtClean="0"/>
              <a:t>41</a:t>
            </a:fld>
            <a:endParaRPr lang="es-MX"/>
          </a:p>
        </p:txBody>
      </p:sp>
    </p:spTree>
    <p:extLst>
      <p:ext uri="{BB962C8B-B14F-4D97-AF65-F5344CB8AC3E}">
        <p14:creationId xmlns:p14="http://schemas.microsoft.com/office/powerpoint/2010/main" val="1610242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C54E9B0F-2502-4D7C-9757-8D16CF297199}" type="slidenum">
              <a:rPr lang="es-MX" smtClean="0"/>
              <a:t>42</a:t>
            </a:fld>
            <a:endParaRPr lang="es-MX"/>
          </a:p>
        </p:txBody>
      </p:sp>
      <p:pic>
        <p:nvPicPr>
          <p:cNvPr id="4" name="Marcador de contenido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936248" y="-35706"/>
            <a:ext cx="10663904" cy="6436505"/>
          </a:xfrm>
        </p:spPr>
      </p:pic>
      <p:sp>
        <p:nvSpPr>
          <p:cNvPr id="6" name="CuadroTexto 5"/>
          <p:cNvSpPr txBox="1"/>
          <p:nvPr/>
        </p:nvSpPr>
        <p:spPr>
          <a:xfrm>
            <a:off x="4423226" y="6400798"/>
            <a:ext cx="3747752" cy="276999"/>
          </a:xfrm>
          <a:prstGeom prst="rect">
            <a:avLst/>
          </a:prstGeom>
          <a:noFill/>
        </p:spPr>
        <p:txBody>
          <a:bodyPr wrap="square" rtlCol="0">
            <a:spAutoFit/>
          </a:bodyPr>
          <a:lstStyle/>
          <a:p>
            <a:pPr algn="ctr"/>
            <a:r>
              <a:rPr lang="es-MX" sz="1200" dirty="0"/>
              <a:t>Imagen 25. diario de campo</a:t>
            </a:r>
          </a:p>
        </p:txBody>
      </p:sp>
    </p:spTree>
    <p:extLst>
      <p:ext uri="{BB962C8B-B14F-4D97-AF65-F5344CB8AC3E}">
        <p14:creationId xmlns:p14="http://schemas.microsoft.com/office/powerpoint/2010/main" val="3089879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nSpc>
                <a:spcPct val="100000"/>
              </a:lnSpc>
            </a:pPr>
            <a:r>
              <a:rPr lang="es-MX" sz="4400" dirty="0" smtClean="0">
                <a:solidFill>
                  <a:schemeClr val="tx1"/>
                </a:solidFill>
                <a:effectLst/>
              </a:rPr>
              <a:t>2.2 Elaboración del instrumento para la recolección de la información de acuerdo a las características de los instrumentos para la recolección. </a:t>
            </a:r>
            <a:endParaRPr lang="es-MX" sz="4400" dirty="0">
              <a:solidFill>
                <a:schemeClr val="tx1"/>
              </a:solidFill>
              <a:effectLst/>
            </a:endParaRPr>
          </a:p>
        </p:txBody>
      </p:sp>
    </p:spTree>
    <p:extLst>
      <p:ext uri="{BB962C8B-B14F-4D97-AF65-F5344CB8AC3E}">
        <p14:creationId xmlns:p14="http://schemas.microsoft.com/office/powerpoint/2010/main" val="914049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4248" y="2276872"/>
            <a:ext cx="8649421" cy="4581128"/>
          </a:xfrm>
        </p:spPr>
        <p:txBody>
          <a:bodyPr>
            <a:normAutofit/>
          </a:bodyPr>
          <a:lstStyle/>
          <a:p>
            <a:pPr marL="45720" indent="0">
              <a:buNone/>
            </a:pPr>
            <a:r>
              <a:rPr lang="es-MX" sz="2200" dirty="0">
                <a:latin typeface="+mj-lt"/>
              </a:rPr>
              <a:t>La recopilación de información es un proceso que implica una serie de pasos:</a:t>
            </a:r>
          </a:p>
          <a:p>
            <a:pPr marL="560070" indent="-514350" algn="just">
              <a:buFont typeface="+mj-lt"/>
              <a:buAutoNum type="alphaLcParenR"/>
            </a:pPr>
            <a:r>
              <a:rPr lang="es-MX" sz="2200" dirty="0">
                <a:latin typeface="+mj-lt"/>
              </a:rPr>
              <a:t>Tener claro los objetivos propuestos en la investigación y las variables, hipótesis.  </a:t>
            </a:r>
          </a:p>
          <a:p>
            <a:pPr marL="560070" indent="-514350" algn="just">
              <a:buFont typeface="+mj-lt"/>
              <a:buAutoNum type="alphaLcParenR"/>
            </a:pPr>
            <a:r>
              <a:rPr lang="es-MX" sz="2200" dirty="0">
                <a:latin typeface="+mj-lt"/>
              </a:rPr>
              <a:t>Haber seleccionado la población o muestra, objeto del estudio.</a:t>
            </a:r>
          </a:p>
          <a:p>
            <a:pPr marL="560070" indent="-514350" algn="just">
              <a:buFont typeface="+mj-lt"/>
              <a:buAutoNum type="alphaLcParenR"/>
            </a:pPr>
            <a:r>
              <a:rPr lang="es-MX" sz="2200" dirty="0">
                <a:latin typeface="+mj-lt"/>
              </a:rPr>
              <a:t>Definir las técnicas de recolección de información (elaborarlas y validarlas).</a:t>
            </a:r>
          </a:p>
          <a:p>
            <a:pPr marL="560070" indent="-514350" algn="just">
              <a:buFont typeface="+mj-lt"/>
              <a:buAutoNum type="alphaLcParenR"/>
            </a:pPr>
            <a:r>
              <a:rPr lang="es-MX" sz="2200" dirty="0">
                <a:latin typeface="+mj-lt"/>
              </a:rPr>
              <a:t>Recoger la información para luego procesarla para su respectiva descripción, análisis y discusión. </a:t>
            </a:r>
          </a:p>
          <a:p>
            <a:endParaRPr lang="es-MX" sz="2800" dirty="0">
              <a:latin typeface="Book Antiqua" panose="02040602050305030304" pitchFamily="18" charset="0"/>
            </a:endParaRPr>
          </a:p>
        </p:txBody>
      </p:sp>
      <p:sp>
        <p:nvSpPr>
          <p:cNvPr id="5" name="CuadroTexto 4"/>
          <p:cNvSpPr txBox="1"/>
          <p:nvPr/>
        </p:nvSpPr>
        <p:spPr>
          <a:xfrm>
            <a:off x="824248" y="540913"/>
            <a:ext cx="10573555" cy="769441"/>
          </a:xfrm>
          <a:prstGeom prst="rect">
            <a:avLst/>
          </a:prstGeom>
          <a:noFill/>
        </p:spPr>
        <p:txBody>
          <a:bodyPr wrap="square" rtlCol="0">
            <a:spAutoFit/>
          </a:bodyPr>
          <a:lstStyle/>
          <a:p>
            <a:pPr algn="r"/>
            <a:r>
              <a:rPr lang="es-MX" sz="4400" dirty="0" smtClean="0">
                <a:effectLst/>
                <a:latin typeface="+mj-lt"/>
              </a:rPr>
              <a:t>2.2.1 Elaboración del instrumento</a:t>
            </a:r>
            <a:r>
              <a:rPr lang="es-MX" sz="4400" dirty="0" smtClean="0">
                <a:latin typeface="+mj-lt"/>
              </a:rPr>
              <a:t> </a:t>
            </a:r>
            <a:endParaRPr lang="es-MX" sz="4400" dirty="0">
              <a:latin typeface="+mj-lt"/>
            </a:endParaRPr>
          </a:p>
        </p:txBody>
      </p:sp>
      <p:sp>
        <p:nvSpPr>
          <p:cNvPr id="6" name="Marcador de número de diapositiva 5"/>
          <p:cNvSpPr>
            <a:spLocks noGrp="1"/>
          </p:cNvSpPr>
          <p:nvPr>
            <p:ph type="sldNum" sz="quarter" idx="12"/>
          </p:nvPr>
        </p:nvSpPr>
        <p:spPr/>
        <p:txBody>
          <a:bodyPr/>
          <a:lstStyle/>
          <a:p>
            <a:fld id="{C54E9B0F-2502-4D7C-9757-8D16CF297199}" type="slidenum">
              <a:rPr lang="es-MX" smtClean="0"/>
              <a:t>44</a:t>
            </a:fld>
            <a:endParaRPr lang="es-MX"/>
          </a:p>
        </p:txBody>
      </p:sp>
    </p:spTree>
    <p:extLst>
      <p:ext uri="{BB962C8B-B14F-4D97-AF65-F5344CB8AC3E}">
        <p14:creationId xmlns:p14="http://schemas.microsoft.com/office/powerpoint/2010/main" val="3287019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9376" y="2204864"/>
            <a:ext cx="11161240" cy="4114800"/>
          </a:xfrm>
        </p:spPr>
        <p:txBody>
          <a:bodyPr>
            <a:noAutofit/>
          </a:bodyPr>
          <a:lstStyle/>
          <a:p>
            <a:pPr algn="just"/>
            <a:r>
              <a:rPr lang="es-MX" sz="2000" dirty="0" smtClean="0">
                <a:latin typeface="+mj-lt"/>
              </a:rPr>
              <a:t>Bernal </a:t>
            </a:r>
            <a:r>
              <a:rPr lang="es-MX" sz="2000" dirty="0">
                <a:latin typeface="+mj-lt"/>
              </a:rPr>
              <a:t>C. </a:t>
            </a:r>
            <a:r>
              <a:rPr lang="es-MX" sz="2000" dirty="0" smtClean="0">
                <a:latin typeface="+mj-lt"/>
              </a:rPr>
              <a:t>(2011) </a:t>
            </a:r>
            <a:r>
              <a:rPr lang="es-MX" sz="2000" dirty="0" err="1" smtClean="0">
                <a:latin typeface="+mj-lt"/>
              </a:rPr>
              <a:t>Metodología</a:t>
            </a:r>
            <a:r>
              <a:rPr lang="es-MX" sz="2000" dirty="0" smtClean="0">
                <a:latin typeface="+mj-lt"/>
              </a:rPr>
              <a:t> </a:t>
            </a:r>
            <a:r>
              <a:rPr lang="es-MX" sz="2000" dirty="0">
                <a:latin typeface="+mj-lt"/>
              </a:rPr>
              <a:t>de la </a:t>
            </a:r>
            <a:r>
              <a:rPr lang="es-MX" sz="2000" dirty="0" err="1">
                <a:latin typeface="+mj-lt"/>
              </a:rPr>
              <a:t>investigación</a:t>
            </a:r>
            <a:r>
              <a:rPr lang="es-MX" sz="2000" dirty="0">
                <a:latin typeface="+mj-lt"/>
              </a:rPr>
              <a:t>. 2nd ed. México: Pearson </a:t>
            </a:r>
            <a:r>
              <a:rPr lang="es-MX" sz="2000" dirty="0" err="1">
                <a:latin typeface="+mj-lt"/>
              </a:rPr>
              <a:t>Educación</a:t>
            </a:r>
            <a:r>
              <a:rPr lang="es-MX" sz="2000" dirty="0">
                <a:latin typeface="+mj-lt"/>
              </a:rPr>
              <a:t> de </a:t>
            </a:r>
            <a:r>
              <a:rPr lang="es-MX" sz="2000" dirty="0" err="1">
                <a:latin typeface="+mj-lt"/>
              </a:rPr>
              <a:t>México</a:t>
            </a:r>
            <a:r>
              <a:rPr lang="es-MX" sz="2000" dirty="0">
                <a:latin typeface="+mj-lt"/>
              </a:rPr>
              <a:t>, S.A. de </a:t>
            </a:r>
            <a:r>
              <a:rPr lang="es-MX" sz="2000" dirty="0" smtClean="0">
                <a:latin typeface="+mj-lt"/>
              </a:rPr>
              <a:t>C.V</a:t>
            </a:r>
          </a:p>
          <a:p>
            <a:pPr algn="just"/>
            <a:r>
              <a:rPr lang="es-MX" sz="2000" dirty="0" err="1"/>
              <a:t>Eyssautier</a:t>
            </a:r>
            <a:r>
              <a:rPr lang="es-MX" sz="2000" dirty="0"/>
              <a:t> </a:t>
            </a:r>
            <a:r>
              <a:rPr lang="es-MX" sz="2000" dirty="0" smtClean="0"/>
              <a:t>M. (2006) </a:t>
            </a:r>
            <a:r>
              <a:rPr lang="es-MX" sz="2000" dirty="0" err="1"/>
              <a:t>Metodología</a:t>
            </a:r>
            <a:r>
              <a:rPr lang="es-MX" sz="2000" dirty="0"/>
              <a:t> de la </a:t>
            </a:r>
            <a:r>
              <a:rPr lang="es-MX" sz="2000" dirty="0" err="1"/>
              <a:t>investigación</a:t>
            </a:r>
            <a:r>
              <a:rPr lang="es-MX" sz="2000" dirty="0"/>
              <a:t>. 2nd ed. </a:t>
            </a:r>
            <a:r>
              <a:rPr lang="es-MX" sz="2000" dirty="0" err="1"/>
              <a:t>México</a:t>
            </a:r>
            <a:r>
              <a:rPr lang="es-MX" sz="2000" dirty="0"/>
              <a:t>: International Thomson; 2006. </a:t>
            </a:r>
          </a:p>
          <a:p>
            <a:pPr algn="just"/>
            <a:r>
              <a:rPr lang="es-MX" sz="2000" dirty="0" smtClean="0">
                <a:latin typeface="+mj-lt"/>
              </a:rPr>
              <a:t>Fuentes </a:t>
            </a:r>
            <a:r>
              <a:rPr lang="es-MX" sz="2000" dirty="0">
                <a:latin typeface="+mj-lt"/>
              </a:rPr>
              <a:t>G. </a:t>
            </a:r>
            <a:r>
              <a:rPr lang="es-MX" sz="2000" dirty="0" err="1">
                <a:latin typeface="+mj-lt"/>
              </a:rPr>
              <a:t>Metodologia</a:t>
            </a:r>
            <a:r>
              <a:rPr lang="es-MX" sz="2000" dirty="0">
                <a:latin typeface="+mj-lt"/>
              </a:rPr>
              <a:t> de </a:t>
            </a:r>
            <a:r>
              <a:rPr lang="es-MX" sz="2000" dirty="0" err="1">
                <a:latin typeface="+mj-lt"/>
              </a:rPr>
              <a:t>investigacion</a:t>
            </a:r>
            <a:r>
              <a:rPr lang="es-MX" sz="2000" dirty="0">
                <a:latin typeface="+mj-lt"/>
              </a:rPr>
              <a:t> en </a:t>
            </a:r>
            <a:r>
              <a:rPr lang="es-MX" sz="2000" dirty="0" err="1">
                <a:latin typeface="+mj-lt"/>
              </a:rPr>
              <a:t>organizacion</a:t>
            </a:r>
            <a:r>
              <a:rPr lang="es-MX" sz="2000" dirty="0">
                <a:latin typeface="+mj-lt"/>
              </a:rPr>
              <a:t> y </a:t>
            </a:r>
            <a:r>
              <a:rPr lang="es-MX" sz="2000" dirty="0" err="1">
                <a:latin typeface="+mj-lt"/>
              </a:rPr>
              <a:t>metodos</a:t>
            </a:r>
            <a:r>
              <a:rPr lang="es-MX" sz="2000" dirty="0">
                <a:latin typeface="+mj-lt"/>
              </a:rPr>
              <a:t>. 3rd ed. </a:t>
            </a:r>
            <a:r>
              <a:rPr lang="es-MX" sz="2000" dirty="0" err="1">
                <a:latin typeface="+mj-lt"/>
              </a:rPr>
              <a:t>Mexico</a:t>
            </a:r>
            <a:r>
              <a:rPr lang="es-MX" sz="2000" dirty="0">
                <a:latin typeface="+mj-lt"/>
              </a:rPr>
              <a:t>: </a:t>
            </a:r>
            <a:r>
              <a:rPr lang="es-MX" sz="2000" dirty="0" err="1">
                <a:latin typeface="+mj-lt"/>
              </a:rPr>
              <a:t>Comision</a:t>
            </a:r>
            <a:r>
              <a:rPr lang="es-MX" sz="2000" dirty="0">
                <a:latin typeface="+mj-lt"/>
              </a:rPr>
              <a:t> de </a:t>
            </a:r>
            <a:r>
              <a:rPr lang="es-MX" sz="2000" dirty="0" err="1">
                <a:latin typeface="+mj-lt"/>
              </a:rPr>
              <a:t>Administracion</a:t>
            </a:r>
            <a:r>
              <a:rPr lang="es-MX" sz="2000" dirty="0">
                <a:latin typeface="+mj-lt"/>
              </a:rPr>
              <a:t> Publica; 2000. </a:t>
            </a:r>
            <a:endParaRPr lang="es-MX" sz="2000" dirty="0" smtClean="0">
              <a:latin typeface="+mj-lt"/>
            </a:endParaRPr>
          </a:p>
          <a:p>
            <a:pPr algn="just"/>
            <a:r>
              <a:rPr lang="es-MX" sz="2000" dirty="0" err="1"/>
              <a:t>Rios</a:t>
            </a:r>
            <a:r>
              <a:rPr lang="es-MX" sz="2000" dirty="0"/>
              <a:t> J. </a:t>
            </a:r>
            <a:r>
              <a:rPr lang="es-MX" sz="2000" dirty="0" err="1"/>
              <a:t>Tecnicas</a:t>
            </a:r>
            <a:r>
              <a:rPr lang="es-MX" sz="2000" dirty="0"/>
              <a:t> e instrumentos de </a:t>
            </a:r>
            <a:r>
              <a:rPr lang="es-MX" sz="2000" dirty="0" err="1"/>
              <a:t>investigacion</a:t>
            </a:r>
            <a:r>
              <a:rPr lang="es-MX" sz="2000" dirty="0"/>
              <a:t> [Internet]. Eumed.net. 2015 [</a:t>
            </a:r>
            <a:r>
              <a:rPr lang="es-MX" sz="2000" dirty="0" err="1"/>
              <a:t>cited</a:t>
            </a:r>
            <a:r>
              <a:rPr lang="es-MX" sz="2000" dirty="0"/>
              <a:t> 25 </a:t>
            </a:r>
            <a:r>
              <a:rPr lang="es-MX" sz="2000" dirty="0" err="1"/>
              <a:t>August</a:t>
            </a:r>
            <a:r>
              <a:rPr lang="es-MX" sz="2000" dirty="0"/>
              <a:t> 2018]. </a:t>
            </a:r>
            <a:r>
              <a:rPr lang="es-MX" sz="2000" dirty="0" err="1"/>
              <a:t>Available</a:t>
            </a:r>
            <a:r>
              <a:rPr lang="es-MX" sz="2000" dirty="0"/>
              <a:t> </a:t>
            </a:r>
            <a:r>
              <a:rPr lang="es-MX" sz="2000" dirty="0" err="1"/>
              <a:t>from</a:t>
            </a:r>
            <a:r>
              <a:rPr lang="es-MX" sz="2000" dirty="0"/>
              <a:t>: http://www.eumed.net/tesisdoctorales/2012/mirm/tecnicas_instrumentos.html</a:t>
            </a:r>
          </a:p>
          <a:p>
            <a:pPr algn="just"/>
            <a:endParaRPr lang="es-MX" sz="2000" dirty="0">
              <a:latin typeface="+mj-lt"/>
            </a:endParaRPr>
          </a:p>
        </p:txBody>
      </p:sp>
      <p:sp>
        <p:nvSpPr>
          <p:cNvPr id="4" name="Marcador de número de diapositiva 3"/>
          <p:cNvSpPr>
            <a:spLocks noGrp="1"/>
          </p:cNvSpPr>
          <p:nvPr>
            <p:ph type="sldNum" sz="quarter" idx="12"/>
          </p:nvPr>
        </p:nvSpPr>
        <p:spPr/>
        <p:txBody>
          <a:bodyPr/>
          <a:lstStyle/>
          <a:p>
            <a:fld id="{C54E9B0F-2502-4D7C-9757-8D16CF297199}" type="slidenum">
              <a:rPr lang="es-MX" smtClean="0"/>
              <a:t>45</a:t>
            </a:fld>
            <a:endParaRPr lang="es-MX"/>
          </a:p>
        </p:txBody>
      </p:sp>
      <p:sp>
        <p:nvSpPr>
          <p:cNvPr id="2" name="1 Título"/>
          <p:cNvSpPr>
            <a:spLocks noGrp="1"/>
          </p:cNvSpPr>
          <p:nvPr>
            <p:ph type="title"/>
          </p:nvPr>
        </p:nvSpPr>
        <p:spPr/>
        <p:txBody>
          <a:bodyPr/>
          <a:lstStyle/>
          <a:p>
            <a:pPr algn="r"/>
            <a:r>
              <a:rPr lang="es-MX" smtClean="0"/>
              <a:t>2.7 Bibliografía</a:t>
            </a:r>
            <a:endParaRPr lang="es-MX" dirty="0"/>
          </a:p>
        </p:txBody>
      </p:sp>
    </p:spTree>
    <p:extLst>
      <p:ext uri="{BB962C8B-B14F-4D97-AF65-F5344CB8AC3E}">
        <p14:creationId xmlns:p14="http://schemas.microsoft.com/office/powerpoint/2010/main" val="3256899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63352" y="2348880"/>
            <a:ext cx="11665296" cy="4114800"/>
          </a:xfrm>
        </p:spPr>
        <p:txBody>
          <a:bodyPr>
            <a:normAutofit/>
          </a:bodyPr>
          <a:lstStyle/>
          <a:p>
            <a:pPr algn="just"/>
            <a:r>
              <a:rPr lang="es-MX" sz="2000" dirty="0">
                <a:latin typeface="+mj-lt"/>
              </a:rPr>
              <a:t>Contreras A. Técnicas e instrumentos de investigación para la recolección de datos. Aplicados al proyecto de servicios comunitarios [Internet]. Mscomairametodologiadelainvestigacion.blogspot.com. 2018 [</a:t>
            </a:r>
            <a:r>
              <a:rPr lang="es-MX" sz="2000" dirty="0" err="1">
                <a:latin typeface="+mj-lt"/>
              </a:rPr>
              <a:t>cited</a:t>
            </a:r>
            <a:r>
              <a:rPr lang="es-MX" sz="2000" dirty="0">
                <a:latin typeface="+mj-lt"/>
              </a:rPr>
              <a:t> 18 </a:t>
            </a:r>
            <a:r>
              <a:rPr lang="es-MX" sz="2000" dirty="0" err="1">
                <a:latin typeface="+mj-lt"/>
              </a:rPr>
              <a:t>August</a:t>
            </a:r>
            <a:r>
              <a:rPr lang="es-MX" sz="2000" dirty="0">
                <a:latin typeface="+mj-lt"/>
              </a:rPr>
              <a:t> 2018]. </a:t>
            </a:r>
            <a:r>
              <a:rPr lang="es-MX" sz="2000" dirty="0" err="1">
                <a:latin typeface="+mj-lt"/>
              </a:rPr>
              <a:t>Available</a:t>
            </a:r>
            <a:r>
              <a:rPr lang="es-MX" sz="2000" dirty="0">
                <a:latin typeface="+mj-lt"/>
              </a:rPr>
              <a:t> </a:t>
            </a:r>
            <a:r>
              <a:rPr lang="es-MX" sz="2000" dirty="0" err="1">
                <a:latin typeface="+mj-lt"/>
              </a:rPr>
              <a:t>from</a:t>
            </a:r>
            <a:r>
              <a:rPr lang="es-MX" sz="2000" dirty="0">
                <a:latin typeface="+mj-lt"/>
              </a:rPr>
              <a:t>: http://mscomairametodologiadelainvestigacion.blogspot.com/2013/04/tecnicas-e-instrumentos-de.html</a:t>
            </a:r>
          </a:p>
          <a:p>
            <a:pPr algn="just"/>
            <a:r>
              <a:rPr lang="es-MX" sz="2000" dirty="0">
                <a:latin typeface="+mj-lt"/>
              </a:rPr>
              <a:t>Orozco R, López M. Validación de instrumentos en investigación | Centro Internacional de estudios avanzados </a:t>
            </a:r>
            <a:r>
              <a:rPr lang="es-MX" sz="2000" dirty="0" err="1">
                <a:latin typeface="+mj-lt"/>
              </a:rPr>
              <a:t>Sypal</a:t>
            </a:r>
            <a:r>
              <a:rPr lang="es-MX" sz="2000" dirty="0">
                <a:latin typeface="+mj-lt"/>
              </a:rPr>
              <a:t> | </a:t>
            </a:r>
            <a:r>
              <a:rPr lang="es-MX" sz="2000" dirty="0" err="1">
                <a:latin typeface="+mj-lt"/>
              </a:rPr>
              <a:t>CieaSypal</a:t>
            </a:r>
            <a:r>
              <a:rPr lang="es-MX" sz="2000" dirty="0">
                <a:latin typeface="+mj-lt"/>
              </a:rPr>
              <a:t> [Internet]. Cieasypal.com. 2018 [</a:t>
            </a:r>
            <a:r>
              <a:rPr lang="es-MX" sz="2000" dirty="0" err="1">
                <a:latin typeface="+mj-lt"/>
              </a:rPr>
              <a:t>cited</a:t>
            </a:r>
            <a:r>
              <a:rPr lang="es-MX" sz="2000" dirty="0">
                <a:latin typeface="+mj-lt"/>
              </a:rPr>
              <a:t> 3 </a:t>
            </a:r>
            <a:r>
              <a:rPr lang="es-MX" sz="2000" dirty="0" err="1">
                <a:latin typeface="+mj-lt"/>
              </a:rPr>
              <a:t>September</a:t>
            </a:r>
            <a:r>
              <a:rPr lang="es-MX" sz="2000" dirty="0">
                <a:latin typeface="+mj-lt"/>
              </a:rPr>
              <a:t> 2018]. </a:t>
            </a:r>
            <a:r>
              <a:rPr lang="es-MX" sz="2000" dirty="0" err="1">
                <a:latin typeface="+mj-lt"/>
              </a:rPr>
              <a:t>Available</a:t>
            </a:r>
            <a:r>
              <a:rPr lang="es-MX" sz="2000" dirty="0">
                <a:latin typeface="+mj-lt"/>
              </a:rPr>
              <a:t> </a:t>
            </a:r>
            <a:r>
              <a:rPr lang="es-MX" sz="2000" dirty="0" err="1">
                <a:latin typeface="+mj-lt"/>
              </a:rPr>
              <a:t>from</a:t>
            </a:r>
            <a:r>
              <a:rPr lang="es-MX" sz="2000" dirty="0">
                <a:latin typeface="+mj-lt"/>
              </a:rPr>
              <a:t>: http://www.cieasypal.com/actividad/investigacion-y-metodologia/validacion-de-instrumentos-en-investigacion</a:t>
            </a:r>
          </a:p>
          <a:p>
            <a:endParaRPr lang="es-MX" dirty="0"/>
          </a:p>
        </p:txBody>
      </p:sp>
      <p:sp>
        <p:nvSpPr>
          <p:cNvPr id="4" name="Marcador de número de diapositiva 3"/>
          <p:cNvSpPr>
            <a:spLocks noGrp="1"/>
          </p:cNvSpPr>
          <p:nvPr>
            <p:ph type="sldNum" sz="quarter" idx="12"/>
          </p:nvPr>
        </p:nvSpPr>
        <p:spPr/>
        <p:txBody>
          <a:bodyPr/>
          <a:lstStyle/>
          <a:p>
            <a:fld id="{C54E9B0F-2502-4D7C-9757-8D16CF297199}" type="slidenum">
              <a:rPr lang="es-MX" smtClean="0"/>
              <a:t>46</a:t>
            </a:fld>
            <a:endParaRPr lang="es-MX"/>
          </a:p>
        </p:txBody>
      </p:sp>
      <p:sp>
        <p:nvSpPr>
          <p:cNvPr id="6" name="1 Título"/>
          <p:cNvSpPr>
            <a:spLocks noGrp="1"/>
          </p:cNvSpPr>
          <p:nvPr>
            <p:ph type="title"/>
          </p:nvPr>
        </p:nvSpPr>
        <p:spPr>
          <a:xfrm>
            <a:off x="1271464" y="620688"/>
            <a:ext cx="10571998" cy="970450"/>
          </a:xfrm>
        </p:spPr>
        <p:txBody>
          <a:bodyPr/>
          <a:lstStyle/>
          <a:p>
            <a:pPr algn="r"/>
            <a:r>
              <a:rPr lang="es-MX" dirty="0" smtClean="0"/>
              <a:t>Bibliografía</a:t>
            </a:r>
            <a:endParaRPr lang="es-MX" dirty="0"/>
          </a:p>
        </p:txBody>
      </p:sp>
    </p:spTree>
    <p:extLst>
      <p:ext uri="{BB962C8B-B14F-4D97-AF65-F5344CB8AC3E}">
        <p14:creationId xmlns:p14="http://schemas.microsoft.com/office/powerpoint/2010/main" val="2092509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sz="54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Guion explicativo</a:t>
            </a:r>
            <a:endParaRPr lang="es-MX" sz="54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Marcador de contenido 2"/>
          <p:cNvSpPr>
            <a:spLocks noGrp="1"/>
          </p:cNvSpPr>
          <p:nvPr>
            <p:ph idx="1"/>
          </p:nvPr>
        </p:nvSpPr>
        <p:spPr>
          <a:xfrm>
            <a:off x="818712" y="2222287"/>
            <a:ext cx="10554574" cy="4375065"/>
          </a:xfrm>
        </p:spPr>
        <p:txBody>
          <a:bodyPr/>
          <a:lstStyle/>
          <a:p>
            <a:pPr algn="just"/>
            <a:r>
              <a:rPr lang="es-MX" sz="2400" dirty="0"/>
              <a:t>UNIDAD DE COMPETENCIA II ELABORACIÓN Y APLICACIÓN DE INSTRUMENTOS</a:t>
            </a:r>
          </a:p>
          <a:p>
            <a:pPr algn="just"/>
            <a:r>
              <a:rPr lang="es-MX" sz="2400" dirty="0"/>
              <a:t>Objetivo: Identificación de la fase empírica o de campo se implementará a través de la aplicación de la prueba piloto para confiabilidad y validación de instrumentos aplicados, lo que permitirá confirmar y precisar la instrumentación del estudio, o la creación de núcleos temáticos si el estudio es cualitativo; en ambos casos, lo realizará con sentido reflexivo y conocimiento crítico y argumentativo.  </a:t>
            </a:r>
          </a:p>
          <a:p>
            <a:endParaRPr lang="es-MX" dirty="0"/>
          </a:p>
        </p:txBody>
      </p:sp>
    </p:spTree>
    <p:extLst>
      <p:ext uri="{BB962C8B-B14F-4D97-AF65-F5344CB8AC3E}">
        <p14:creationId xmlns:p14="http://schemas.microsoft.com/office/powerpoint/2010/main" val="20204441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sz="54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Guion explicativo</a:t>
            </a:r>
            <a:endParaRPr lang="es-MX" sz="54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Marcador de contenido 2"/>
          <p:cNvSpPr>
            <a:spLocks noGrp="1"/>
          </p:cNvSpPr>
          <p:nvPr>
            <p:ph idx="1"/>
          </p:nvPr>
        </p:nvSpPr>
        <p:spPr/>
        <p:txBody>
          <a:bodyPr/>
          <a:lstStyle/>
          <a:p>
            <a:r>
              <a:rPr lang="es-MX" dirty="0"/>
              <a:t>Con la finalidad de dar cumplimiento al desarrollo de la unidad de competencia, y cumplimiento del objetivo, el alumno adquirirá: </a:t>
            </a:r>
          </a:p>
          <a:p>
            <a:r>
              <a:rPr lang="es-MX" dirty="0"/>
              <a:t>2.1 Tipos de instrumentos de medición </a:t>
            </a:r>
          </a:p>
          <a:p>
            <a:r>
              <a:rPr lang="es-MX" dirty="0"/>
              <a:t>2.2 Elaboración del instrumento para la recolección de la información de acuerdo a las características de los instrumentos para la recolección de información.</a:t>
            </a:r>
          </a:p>
          <a:p>
            <a:r>
              <a:rPr lang="es-MX" dirty="0"/>
              <a:t>2.3 Validación de instrumentos</a:t>
            </a:r>
          </a:p>
          <a:p>
            <a:r>
              <a:rPr lang="es-MX" dirty="0"/>
              <a:t>2.4 Selección de la muestra</a:t>
            </a:r>
          </a:p>
          <a:p>
            <a:r>
              <a:rPr lang="es-MX" dirty="0"/>
              <a:t>2.5 Aplicación de muestra piloto</a:t>
            </a:r>
          </a:p>
          <a:p>
            <a:endParaRPr lang="es-MX" dirty="0"/>
          </a:p>
        </p:txBody>
      </p:sp>
    </p:spTree>
    <p:extLst>
      <p:ext uri="{BB962C8B-B14F-4D97-AF65-F5344CB8AC3E}">
        <p14:creationId xmlns:p14="http://schemas.microsoft.com/office/powerpoint/2010/main" val="31477350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r"/>
            <a:r>
              <a:rPr lang="es-MX" sz="4900" dirty="0" smtClean="0">
                <a:solidFill>
                  <a:schemeClr val="tx1"/>
                </a:solidFill>
              </a:rPr>
              <a:t>Objetivo de la unidad. </a:t>
            </a:r>
            <a:endParaRPr lang="en-US" dirty="0">
              <a:solidFill>
                <a:schemeClr val="tx1"/>
              </a:solidFill>
            </a:endParaRPr>
          </a:p>
        </p:txBody>
      </p:sp>
      <p:sp>
        <p:nvSpPr>
          <p:cNvPr id="3" name="Marcador de contenido 2"/>
          <p:cNvSpPr>
            <a:spLocks noGrp="1"/>
          </p:cNvSpPr>
          <p:nvPr>
            <p:ph idx="1"/>
          </p:nvPr>
        </p:nvSpPr>
        <p:spPr/>
        <p:txBody>
          <a:bodyPr>
            <a:normAutofit/>
          </a:bodyPr>
          <a:lstStyle/>
          <a:p>
            <a:pPr marL="0" indent="0" algn="just">
              <a:buNone/>
            </a:pPr>
            <a:r>
              <a:rPr lang="es-MX" sz="2800" dirty="0">
                <a:latin typeface="+mj-lt"/>
              </a:rPr>
              <a:t>Identificar de la fase empírica o de campo, a través de la aplicación de la prueba piloto la confiabilidad y validación del instrumento (os) aplicados, lo que permitirá confirmar y precisar la instrumentación del estudio, o la creación de núcleos temáticos si el estudio es cualitativo; en ambos casos, lo realizara con sentido reflexivo y conocimiento critico y argumentativo.  </a:t>
            </a:r>
            <a:endParaRPr lang="en-US" sz="2800" dirty="0">
              <a:latin typeface="+mj-lt"/>
            </a:endParaRPr>
          </a:p>
        </p:txBody>
      </p:sp>
      <p:sp>
        <p:nvSpPr>
          <p:cNvPr id="4" name="Marcador de número de diapositiva 3"/>
          <p:cNvSpPr>
            <a:spLocks noGrp="1"/>
          </p:cNvSpPr>
          <p:nvPr>
            <p:ph type="sldNum" sz="quarter" idx="12"/>
          </p:nvPr>
        </p:nvSpPr>
        <p:spPr/>
        <p:txBody>
          <a:bodyPr/>
          <a:lstStyle/>
          <a:p>
            <a:fld id="{C54E9B0F-2502-4D7C-9757-8D16CF297199}" type="slidenum">
              <a:rPr lang="es-MX" smtClean="0"/>
              <a:t>7</a:t>
            </a:fld>
            <a:endParaRPr lang="es-MX"/>
          </a:p>
        </p:txBody>
      </p:sp>
    </p:spTree>
    <p:extLst>
      <p:ext uri="{BB962C8B-B14F-4D97-AF65-F5344CB8AC3E}">
        <p14:creationId xmlns:p14="http://schemas.microsoft.com/office/powerpoint/2010/main" val="2151895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Guion explicativo</a:t>
            </a:r>
            <a:endParaRPr lang="es-MX" dirty="0"/>
          </a:p>
        </p:txBody>
      </p:sp>
      <p:sp>
        <p:nvSpPr>
          <p:cNvPr id="3" name="Marcador de contenido 2"/>
          <p:cNvSpPr>
            <a:spLocks noGrp="1"/>
          </p:cNvSpPr>
          <p:nvPr>
            <p:ph idx="1"/>
          </p:nvPr>
        </p:nvSpPr>
        <p:spPr>
          <a:xfrm>
            <a:off x="263352" y="1441964"/>
            <a:ext cx="10554574" cy="5155388"/>
          </a:xfrm>
        </p:spPr>
        <p:txBody>
          <a:bodyPr>
            <a:normAutofit fontScale="85000" lnSpcReduction="20000"/>
          </a:bodyPr>
          <a:lstStyle/>
          <a:p>
            <a:r>
              <a:rPr lang="es-MX" dirty="0"/>
              <a:t>DIAPOSITIVAS</a:t>
            </a:r>
          </a:p>
          <a:p>
            <a:r>
              <a:rPr lang="es-MX" dirty="0"/>
              <a:t>PROPOSITO DE LA UNIDAD DE APRENDIZAJE</a:t>
            </a:r>
          </a:p>
          <a:p>
            <a:r>
              <a:rPr lang="es-MX" dirty="0"/>
              <a:t>Con base a conocimientos desarrollará habilidades en el manejo de programas computacionales que apoyen el ejercicio profesional en el área clínica administrativa, educativa y de investigación.</a:t>
            </a:r>
          </a:p>
          <a:p>
            <a:r>
              <a:rPr lang="es-MX" dirty="0"/>
              <a:t>Generar investigación que perfeccione la práctica y contribuya al desarrollo de la enfermería como disciplina profesional en sus diferentes competencias profesionales.</a:t>
            </a:r>
          </a:p>
          <a:p>
            <a:r>
              <a:rPr lang="es-MX" dirty="0"/>
              <a:t>UNIDAD DE COMPETENCIA II ELABORACIÓN Y APLICACIÓN DE INSTRUMENTOS</a:t>
            </a:r>
          </a:p>
          <a:p>
            <a:r>
              <a:rPr lang="es-MX" dirty="0"/>
              <a:t>Objetivo: Identificación de la fase empírica o de campo se implementará a través de la aplicación de la prueba piloto para confiabilidad y validación de instrumentos aplicados, lo que permitirá confirmar y precisar la instrumentación del estudio, o la creación de núcleos temáticos si el estudio es cualitativo; en ambos casos, lo realizará con sentido reflexivo y conocimiento crítico y argumentativo.  </a:t>
            </a:r>
          </a:p>
          <a:p>
            <a:r>
              <a:rPr lang="es-MX" dirty="0"/>
              <a:t>Con la finalidad de dar cumplimiento al desarrollo de la unidad de competencia, y cumplimiento del objetivo, el alumno adquirirá: </a:t>
            </a:r>
          </a:p>
          <a:p>
            <a:r>
              <a:rPr lang="es-MX" dirty="0"/>
              <a:t>2.1 Tipos de instrumentos de medición </a:t>
            </a:r>
          </a:p>
          <a:p>
            <a:r>
              <a:rPr lang="es-MX" dirty="0"/>
              <a:t>2.2 Elaboración del instrumento para la recolección de la información de acuerdo a las características de los instrumentos para la recolección de información.</a:t>
            </a:r>
          </a:p>
          <a:p>
            <a:r>
              <a:rPr lang="es-MX" dirty="0"/>
              <a:t>2.3 Validación de instrumentos</a:t>
            </a:r>
          </a:p>
          <a:p>
            <a:r>
              <a:rPr lang="es-MX" dirty="0"/>
              <a:t>2.4 Selección de la muestra</a:t>
            </a:r>
          </a:p>
          <a:p>
            <a:r>
              <a:rPr lang="es-MX" dirty="0"/>
              <a:t>2.5 Aplicación de muestra piloto</a:t>
            </a:r>
          </a:p>
          <a:p>
            <a:endParaRPr lang="es-MX" dirty="0"/>
          </a:p>
        </p:txBody>
      </p:sp>
    </p:spTree>
    <p:extLst>
      <p:ext uri="{BB962C8B-B14F-4D97-AF65-F5344CB8AC3E}">
        <p14:creationId xmlns:p14="http://schemas.microsoft.com/office/powerpoint/2010/main" val="31578558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1344" y="764705"/>
            <a:ext cx="11181942" cy="4968552"/>
          </a:xfrm>
        </p:spPr>
        <p:txBody>
          <a:bodyPr>
            <a:normAutofit/>
          </a:bodyPr>
          <a:lstStyle/>
          <a:p>
            <a:r>
              <a:rPr lang="es-MX" dirty="0"/>
              <a:t>2.6 Aplicación de instrumentos (Entrevista o encuesta)</a:t>
            </a:r>
          </a:p>
          <a:p>
            <a:r>
              <a:rPr lang="es-MX" dirty="0"/>
              <a:t>Las diapositivas presentan el siguiente orden y explicación.</a:t>
            </a:r>
          </a:p>
          <a:p>
            <a:pPr lvl="0"/>
            <a:r>
              <a:rPr lang="es-MX" dirty="0"/>
              <a:t>Índice de imágenes con Hipervínculo para localizar más rápido el tema de interés </a:t>
            </a:r>
          </a:p>
          <a:p>
            <a:r>
              <a:rPr lang="es-MX" dirty="0"/>
              <a:t>Unidad de competencia ll Elaboración y aplicación de instrumentos</a:t>
            </a:r>
          </a:p>
          <a:p>
            <a:r>
              <a:rPr lang="es-MX" dirty="0"/>
              <a:t>2.1 Tipos de instrumentos de medición </a:t>
            </a:r>
          </a:p>
          <a:p>
            <a:r>
              <a:rPr lang="es-MX" dirty="0"/>
              <a:t>2.1.1 La observación</a:t>
            </a:r>
          </a:p>
          <a:p>
            <a:r>
              <a:rPr lang="es-MX" dirty="0"/>
              <a:t>2.1.1.1. Observación directa e indirecta</a:t>
            </a:r>
          </a:p>
          <a:p>
            <a:r>
              <a:rPr lang="es-MX" dirty="0"/>
              <a:t>2.1.1.2 Observación participante y no participante</a:t>
            </a:r>
          </a:p>
          <a:p>
            <a:r>
              <a:rPr lang="es-MX" dirty="0"/>
              <a:t>2.1.1.3 Observación individual y de equipo</a:t>
            </a:r>
          </a:p>
          <a:p>
            <a:endParaRPr lang="es-MX" dirty="0"/>
          </a:p>
          <a:p>
            <a:endParaRPr lang="es-MX" dirty="0"/>
          </a:p>
        </p:txBody>
      </p:sp>
    </p:spTree>
    <p:extLst>
      <p:ext uri="{BB962C8B-B14F-4D97-AF65-F5344CB8AC3E}">
        <p14:creationId xmlns:p14="http://schemas.microsoft.com/office/powerpoint/2010/main" val="36927918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able">
  <a:themeElements>
    <a:clrScheme name="Personalizado 1">
      <a:dk1>
        <a:sysClr val="windowText" lastClr="000000"/>
      </a:dk1>
      <a:lt1>
        <a:sysClr val="window" lastClr="FFFFFF"/>
      </a:lt1>
      <a:dk2>
        <a:srgbClr val="5C5C5C"/>
      </a:dk2>
      <a:lt2>
        <a:srgbClr val="CAF278"/>
      </a:lt2>
      <a:accent1>
        <a:srgbClr val="74A50F"/>
      </a:accent1>
      <a:accent2>
        <a:srgbClr val="7F7F7F"/>
      </a:accent2>
      <a:accent3>
        <a:srgbClr val="FF6700"/>
      </a:accent3>
      <a:accent4>
        <a:srgbClr val="909465"/>
      </a:accent4>
      <a:accent5>
        <a:srgbClr val="956B43"/>
      </a:accent5>
      <a:accent6>
        <a:srgbClr val="FEA022"/>
      </a:accent6>
      <a:hlink>
        <a:srgbClr val="E68200"/>
      </a:hlink>
      <a:folHlink>
        <a:srgbClr val="FFA94A"/>
      </a:folHlink>
    </a:clrScheme>
    <a:fontScheme name="Comics Sans">
      <a:majorFont>
        <a:latin typeface="Comic Sans MS"/>
        <a:ea typeface=""/>
        <a:cs typeface=""/>
      </a:majorFont>
      <a:minorFont>
        <a:latin typeface="Comic Sans MS"/>
        <a:ea typeface=""/>
        <a:cs typeface=""/>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1349</TotalTime>
  <Words>2690</Words>
  <Application>Microsoft Office PowerPoint</Application>
  <PresentationFormat>Panorámica</PresentationFormat>
  <Paragraphs>297</Paragraphs>
  <Slides>46</Slides>
  <Notes>3</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46</vt:i4>
      </vt:variant>
    </vt:vector>
  </HeadingPairs>
  <TitlesOfParts>
    <vt:vector size="52" baseType="lpstr">
      <vt:lpstr>Book Antiqua</vt:lpstr>
      <vt:lpstr>Calibri</vt:lpstr>
      <vt:lpstr>Comic Sans MS</vt:lpstr>
      <vt:lpstr>Wingdings</vt:lpstr>
      <vt:lpstr>Wingdings 2</vt:lpstr>
      <vt:lpstr>Citable</vt:lpstr>
      <vt:lpstr>Presentación de PowerPoint</vt:lpstr>
      <vt:lpstr>Mapa curricular</vt:lpstr>
      <vt:lpstr>Datos de identificación</vt:lpstr>
      <vt:lpstr>Guion explicativo</vt:lpstr>
      <vt:lpstr>Guion explicativo</vt:lpstr>
      <vt:lpstr>Guion explicativo</vt:lpstr>
      <vt:lpstr>Objetivo de la unidad. </vt:lpstr>
      <vt:lpstr>Guion explicativo</vt:lpstr>
      <vt:lpstr>Presentación de PowerPoint</vt:lpstr>
      <vt:lpstr>Presentación de PowerPoint</vt:lpstr>
      <vt:lpstr>Índice</vt:lpstr>
      <vt:lpstr>Índice</vt:lpstr>
      <vt:lpstr>Índice</vt:lpstr>
      <vt:lpstr>Índice de imagenes</vt:lpstr>
      <vt:lpstr>Indice de imagenes</vt:lpstr>
      <vt:lpstr>2.1. Tipos de instrumentos de medición.</vt:lpstr>
      <vt:lpstr>2.1 Tipos de instrumentos de medición</vt:lpstr>
      <vt:lpstr>2.1.1 La observación</vt:lpstr>
      <vt:lpstr>2.1.1 La observación</vt:lpstr>
      <vt:lpstr>2.1.1.1 Observación directa e indirecta</vt:lpstr>
      <vt:lpstr>2.1.1.2 Observación participante y no participante</vt:lpstr>
      <vt:lpstr>2.1.1.3 Observación estructurada y no estructurada</vt:lpstr>
      <vt:lpstr>2.1.1.4 Observación individual y de equipo</vt:lpstr>
      <vt:lpstr>2.1.2 La Entrevista</vt:lpstr>
      <vt:lpstr>Presentación de PowerPoint</vt:lpstr>
      <vt:lpstr>2.1.3 La encuesta</vt:lpstr>
      <vt:lpstr>Presentación de PowerPoint</vt:lpstr>
      <vt:lpstr>Presentación de PowerPoint</vt:lpstr>
      <vt:lpstr>Presentación de PowerPoint</vt:lpstr>
      <vt:lpstr>2.1.4 El fichaje</vt:lpstr>
      <vt:lpstr>Presentación de PowerPoint</vt:lpstr>
      <vt:lpstr>Presentación de PowerPoint</vt:lpstr>
      <vt:lpstr>Presentación de PowerPoint</vt:lpstr>
      <vt:lpstr>Presentación de PowerPoint</vt:lpstr>
      <vt:lpstr>2.1.9 Test</vt:lpstr>
      <vt:lpstr>Presentación de PowerPoint</vt:lpstr>
      <vt:lpstr>2.1.10 Historia de Vida</vt:lpstr>
      <vt:lpstr>Presentación de PowerPoint</vt:lpstr>
      <vt:lpstr>2.1.11 Incidentes críticos</vt:lpstr>
      <vt:lpstr>Presentación de PowerPoint</vt:lpstr>
      <vt:lpstr>2.1.12 Tipos de instrumentos de medición</vt:lpstr>
      <vt:lpstr>Presentación de PowerPoint</vt:lpstr>
      <vt:lpstr>2.2 Elaboración del instrumento para la recolección de la información de acuerdo a las características de los instrumentos para la recolección. </vt:lpstr>
      <vt:lpstr>Presentación de PowerPoint</vt:lpstr>
      <vt:lpstr>2.7 Bibliografía</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Programa PrevenIMSS</dc:title>
  <dc:creator>Usuario</dc:creator>
  <cp:lastModifiedBy>Usuario</cp:lastModifiedBy>
  <cp:revision>102</cp:revision>
  <dcterms:modified xsi:type="dcterms:W3CDTF">2018-09-29T00:48:42Z</dcterms:modified>
</cp:coreProperties>
</file>