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 id="2147483684" r:id="rId2"/>
  </p:sldMasterIdLst>
  <p:notesMasterIdLst>
    <p:notesMasterId r:id="rId37"/>
  </p:notesMasterIdLst>
  <p:sldIdLst>
    <p:sldId id="352" r:id="rId3"/>
    <p:sldId id="353" r:id="rId4"/>
    <p:sldId id="355" r:id="rId5"/>
    <p:sldId id="426" r:id="rId6"/>
    <p:sldId id="256" r:id="rId7"/>
    <p:sldId id="434" r:id="rId8"/>
    <p:sldId id="260" r:id="rId9"/>
    <p:sldId id="261" r:id="rId10"/>
    <p:sldId id="262" r:id="rId11"/>
    <p:sldId id="263" r:id="rId12"/>
    <p:sldId id="264" r:id="rId13"/>
    <p:sldId id="265" r:id="rId14"/>
    <p:sldId id="427"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428" r:id="rId28"/>
    <p:sldId id="257" r:id="rId29"/>
    <p:sldId id="258" r:id="rId30"/>
    <p:sldId id="259" r:id="rId31"/>
    <p:sldId id="432" r:id="rId32"/>
    <p:sldId id="433" r:id="rId33"/>
    <p:sldId id="430" r:id="rId34"/>
    <p:sldId id="431" r:id="rId35"/>
    <p:sldId id="429" r:id="rId36"/>
  </p:sldIdLst>
  <p:sldSz cx="12192000" cy="6858000"/>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Times New Roman" panose="02020603050405020304" pitchFamily="18" charset="0"/>
        <a:ea typeface="Microsoft YaHei" panose="020B0503020204020204" pitchFamily="34" charset="-122"/>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Times New Roman" panose="02020603050405020304" pitchFamily="18" charset="0"/>
        <a:ea typeface="Microsoft YaHei" panose="020B0503020204020204" pitchFamily="34" charset="-122"/>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Times New Roman" panose="02020603050405020304" pitchFamily="18" charset="0"/>
        <a:ea typeface="Microsoft YaHei" panose="020B0503020204020204" pitchFamily="34" charset="-122"/>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Times New Roman" panose="02020603050405020304" pitchFamily="18" charset="0"/>
        <a:ea typeface="Microsoft YaHei" panose="020B0503020204020204" pitchFamily="34" charset="-122"/>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Times New Roman" panose="02020603050405020304" pitchFamily="18" charset="0"/>
        <a:ea typeface="Microsoft YaHei" panose="020B0503020204020204" pitchFamily="34" charset="-122"/>
        <a:cs typeface="+mn-cs"/>
      </a:defRPr>
    </a:lvl5pPr>
    <a:lvl6pPr marL="2286000" algn="l" defTabSz="914400" rtl="0" eaLnBrk="1" latinLnBrk="0" hangingPunct="1">
      <a:defRPr kern="1200">
        <a:solidFill>
          <a:schemeClr val="bg1"/>
        </a:solidFill>
        <a:latin typeface="Times New Roman" panose="02020603050405020304" pitchFamily="18" charset="0"/>
        <a:ea typeface="Microsoft YaHei" panose="020B0503020204020204" pitchFamily="34" charset="-122"/>
        <a:cs typeface="+mn-cs"/>
      </a:defRPr>
    </a:lvl6pPr>
    <a:lvl7pPr marL="2743200" algn="l" defTabSz="914400" rtl="0" eaLnBrk="1" latinLnBrk="0" hangingPunct="1">
      <a:defRPr kern="1200">
        <a:solidFill>
          <a:schemeClr val="bg1"/>
        </a:solidFill>
        <a:latin typeface="Times New Roman" panose="02020603050405020304" pitchFamily="18" charset="0"/>
        <a:ea typeface="Microsoft YaHei" panose="020B0503020204020204" pitchFamily="34" charset="-122"/>
        <a:cs typeface="+mn-cs"/>
      </a:defRPr>
    </a:lvl7pPr>
    <a:lvl8pPr marL="3200400" algn="l" defTabSz="914400" rtl="0" eaLnBrk="1" latinLnBrk="0" hangingPunct="1">
      <a:defRPr kern="1200">
        <a:solidFill>
          <a:schemeClr val="bg1"/>
        </a:solidFill>
        <a:latin typeface="Times New Roman" panose="02020603050405020304" pitchFamily="18" charset="0"/>
        <a:ea typeface="Microsoft YaHei" panose="020B0503020204020204" pitchFamily="34" charset="-122"/>
        <a:cs typeface="+mn-cs"/>
      </a:defRPr>
    </a:lvl8pPr>
    <a:lvl9pPr marL="3657600" algn="l" defTabSz="914400" rtl="0" eaLnBrk="1" latinLnBrk="0" hangingPunct="1">
      <a:defRPr kern="1200">
        <a:solidFill>
          <a:schemeClr val="bg1"/>
        </a:solidFill>
        <a:latin typeface="Times New Roman" panose="02020603050405020304" pitchFamily="18"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552" y="54"/>
      </p:cViewPr>
      <p:guideLst>
        <p:guide orient="horz" pos="2160"/>
        <p:guide pos="384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Rot="1" noChangeAspect="1" noChangeArrowheads="1"/>
          </p:cNvSpPr>
          <p:nvPr>
            <p:ph type="sldImg"/>
          </p:nvPr>
        </p:nvSpPr>
        <p:spPr bwMode="auto">
          <a:xfrm>
            <a:off x="0" y="69532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4" name="Rectangle 2"/>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s-MX" altLang="es-MX"/>
          </a:p>
        </p:txBody>
      </p:sp>
    </p:spTree>
    <p:extLst>
      <p:ext uri="{BB962C8B-B14F-4D97-AF65-F5344CB8AC3E}">
        <p14:creationId xmlns:p14="http://schemas.microsoft.com/office/powerpoint/2010/main" val="3198014842"/>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589877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802541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288542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807020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4250753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036764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471839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9649533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187878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4164013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3745802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116256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3735536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442067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4097765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713019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42918134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37255736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3436541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4121188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3239693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385058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9449759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037593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615178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133018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69"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900364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4"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766043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7"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887497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ltLang="es-MX"/>
          </a:p>
        </p:txBody>
      </p:sp>
    </p:spTree>
    <p:extLst>
      <p:ext uri="{BB962C8B-B14F-4D97-AF65-F5344CB8AC3E}">
        <p14:creationId xmlns:p14="http://schemas.microsoft.com/office/powerpoint/2010/main" val="2306740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36673A-4376-4BDC-BC54-E29CAC0D8F67}" type="slidenum">
              <a:rPr lang="es-ES" altLang="es-MX" smtClean="0"/>
              <a:pPr/>
              <a:t>‹Nº›</a:t>
            </a:fld>
            <a:endParaRPr lang="es-ES" altLang="es-MX"/>
          </a:p>
        </p:txBody>
      </p:sp>
    </p:spTree>
    <p:extLst>
      <p:ext uri="{BB962C8B-B14F-4D97-AF65-F5344CB8AC3E}">
        <p14:creationId xmlns:p14="http://schemas.microsoft.com/office/powerpoint/2010/main" val="921043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46F6AA-299E-45A9-BD5B-DEDEBF58429C}" type="slidenum">
              <a:rPr lang="es-ES" altLang="es-MX" smtClean="0"/>
              <a:pPr/>
              <a:t>‹Nº›</a:t>
            </a:fld>
            <a:endParaRPr lang="es-ES" altLang="es-MX"/>
          </a:p>
        </p:txBody>
      </p:sp>
    </p:spTree>
    <p:extLst>
      <p:ext uri="{BB962C8B-B14F-4D97-AF65-F5344CB8AC3E}">
        <p14:creationId xmlns:p14="http://schemas.microsoft.com/office/powerpoint/2010/main" val="4196467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BE00F1-9F4F-436B-B6B7-2EA20DB04E26}" type="slidenum">
              <a:rPr lang="es-ES" altLang="es-MX" smtClean="0"/>
              <a:pPr/>
              <a:t>‹Nº›</a:t>
            </a:fld>
            <a:endParaRPr lang="es-ES" altLang="es-MX"/>
          </a:p>
        </p:txBody>
      </p:sp>
    </p:spTree>
    <p:extLst>
      <p:ext uri="{BB962C8B-B14F-4D97-AF65-F5344CB8AC3E}">
        <p14:creationId xmlns:p14="http://schemas.microsoft.com/office/powerpoint/2010/main" val="703052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F5BFDC-3A02-43AE-9E87-EFAC018F94B6}" type="slidenum">
              <a:rPr lang="es-ES" altLang="es-MX" smtClean="0"/>
              <a:pPr/>
              <a:t>‹Nº›</a:t>
            </a:fld>
            <a:endParaRPr lang="es-ES" altLang="es-MX"/>
          </a:p>
        </p:txBody>
      </p:sp>
    </p:spTree>
    <p:extLst>
      <p:ext uri="{BB962C8B-B14F-4D97-AF65-F5344CB8AC3E}">
        <p14:creationId xmlns:p14="http://schemas.microsoft.com/office/powerpoint/2010/main" val="752635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E3778D-E312-4920-AE7B-5AFB293422AD}" type="slidenum">
              <a:rPr lang="es-ES" altLang="es-MX" smtClean="0"/>
              <a:pPr/>
              <a:t>‹Nº›</a:t>
            </a:fld>
            <a:endParaRPr lang="es-ES" altLang="es-MX"/>
          </a:p>
        </p:txBody>
      </p:sp>
    </p:spTree>
    <p:extLst>
      <p:ext uri="{BB962C8B-B14F-4D97-AF65-F5344CB8AC3E}">
        <p14:creationId xmlns:p14="http://schemas.microsoft.com/office/powerpoint/2010/main" val="2426436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6E443F-CCB4-49B8-A7AC-9C3F99119E91}" type="slidenum">
              <a:rPr lang="es-ES" altLang="es-MX" smtClean="0"/>
              <a:pPr/>
              <a:t>‹Nº›</a:t>
            </a:fld>
            <a:endParaRPr lang="es-ES" altLang="es-MX"/>
          </a:p>
        </p:txBody>
      </p:sp>
    </p:spTree>
    <p:extLst>
      <p:ext uri="{BB962C8B-B14F-4D97-AF65-F5344CB8AC3E}">
        <p14:creationId xmlns:p14="http://schemas.microsoft.com/office/powerpoint/2010/main" val="157533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9D3BA4-C0E5-4F16-A03C-2EDDD07D2EFF}" type="slidenum">
              <a:rPr lang="es-ES" altLang="es-MX" smtClean="0"/>
              <a:pPr/>
              <a:t>‹Nº›</a:t>
            </a:fld>
            <a:endParaRPr lang="es-ES" altLang="es-MX"/>
          </a:p>
        </p:txBody>
      </p:sp>
    </p:spTree>
    <p:extLst>
      <p:ext uri="{BB962C8B-B14F-4D97-AF65-F5344CB8AC3E}">
        <p14:creationId xmlns:p14="http://schemas.microsoft.com/office/powerpoint/2010/main" val="448360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CAB4647-DFB9-4F1F-B387-3F7A7576550A}" type="slidenum">
              <a:rPr lang="es-ES" altLang="es-MX" smtClean="0"/>
              <a:pPr/>
              <a:t>‹Nº›</a:t>
            </a:fld>
            <a:endParaRPr lang="es-ES" altLang="es-MX"/>
          </a:p>
        </p:txBody>
      </p:sp>
    </p:spTree>
    <p:extLst>
      <p:ext uri="{BB962C8B-B14F-4D97-AF65-F5344CB8AC3E}">
        <p14:creationId xmlns:p14="http://schemas.microsoft.com/office/powerpoint/2010/main" val="691749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773C965-B65C-4437-8322-D3DB708B6385}" type="slidenum">
              <a:rPr lang="es-ES" altLang="es-MX" smtClean="0"/>
              <a:pPr/>
              <a:t>‹Nº›</a:t>
            </a:fld>
            <a:endParaRPr lang="es-ES" altLang="es-MX"/>
          </a:p>
        </p:txBody>
      </p:sp>
    </p:spTree>
    <p:extLst>
      <p:ext uri="{BB962C8B-B14F-4D97-AF65-F5344CB8AC3E}">
        <p14:creationId xmlns:p14="http://schemas.microsoft.com/office/powerpoint/2010/main" val="2812917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B113B2-A491-4E93-B259-3EFB12053758}" type="slidenum">
              <a:rPr lang="es-ES" altLang="es-MX" smtClean="0"/>
              <a:pPr/>
              <a:t>‹Nº›</a:t>
            </a:fld>
            <a:endParaRPr lang="es-ES" altLang="es-MX"/>
          </a:p>
        </p:txBody>
      </p:sp>
    </p:spTree>
    <p:extLst>
      <p:ext uri="{BB962C8B-B14F-4D97-AF65-F5344CB8AC3E}">
        <p14:creationId xmlns:p14="http://schemas.microsoft.com/office/powerpoint/2010/main" val="1186532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923FC5-0EFC-44CC-AD91-24D5D25A2C4E}" type="slidenum">
              <a:rPr lang="es-ES" altLang="es-MX" smtClean="0"/>
              <a:pPr/>
              <a:t>‹Nº›</a:t>
            </a:fld>
            <a:endParaRPr lang="es-ES" altLang="es-MX"/>
          </a:p>
        </p:txBody>
      </p:sp>
    </p:spTree>
    <p:extLst>
      <p:ext uri="{BB962C8B-B14F-4D97-AF65-F5344CB8AC3E}">
        <p14:creationId xmlns:p14="http://schemas.microsoft.com/office/powerpoint/2010/main" val="677889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557B37-C2B1-4EAD-AFD4-5626AAB7AB10}" type="slidenum">
              <a:rPr lang="es-ES" altLang="es-MX" smtClean="0"/>
              <a:pPr/>
              <a:t>‹Nº›</a:t>
            </a:fld>
            <a:endParaRPr lang="es-ES" altLang="es-MX"/>
          </a:p>
        </p:txBody>
      </p:sp>
    </p:spTree>
    <p:extLst>
      <p:ext uri="{BB962C8B-B14F-4D97-AF65-F5344CB8AC3E}">
        <p14:creationId xmlns:p14="http://schemas.microsoft.com/office/powerpoint/2010/main" val="9808929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81050C-2494-4624-A7B0-9D077BA9A34D}" type="slidenum">
              <a:rPr lang="es-ES" altLang="es-MX" smtClean="0"/>
              <a:pPr/>
              <a:t>‹Nº›</a:t>
            </a:fld>
            <a:endParaRPr lang="es-ES" altLang="es-MX"/>
          </a:p>
        </p:txBody>
      </p:sp>
    </p:spTree>
    <p:extLst>
      <p:ext uri="{BB962C8B-B14F-4D97-AF65-F5344CB8AC3E}">
        <p14:creationId xmlns:p14="http://schemas.microsoft.com/office/powerpoint/2010/main" val="15924121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482D7CE-D8AC-42CE-8104-63DA4EA7BBFC}" type="slidenum">
              <a:rPr lang="es-ES" altLang="es-MX" smtClean="0"/>
              <a:pPr/>
              <a:t>‹Nº›</a:t>
            </a:fld>
            <a:endParaRPr lang="es-ES" altLang="es-MX"/>
          </a:p>
        </p:txBody>
      </p:sp>
    </p:spTree>
    <p:extLst>
      <p:ext uri="{BB962C8B-B14F-4D97-AF65-F5344CB8AC3E}">
        <p14:creationId xmlns:p14="http://schemas.microsoft.com/office/powerpoint/2010/main" val="4083994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340ADA-FE5E-4AAE-8E08-CABF6E8C825B}" type="slidenum">
              <a:rPr lang="es-ES" altLang="es-MX" smtClean="0"/>
              <a:pPr/>
              <a:t>‹Nº›</a:t>
            </a:fld>
            <a:endParaRPr lang="es-ES" altLang="es-MX"/>
          </a:p>
        </p:txBody>
      </p:sp>
    </p:spTree>
    <p:extLst>
      <p:ext uri="{BB962C8B-B14F-4D97-AF65-F5344CB8AC3E}">
        <p14:creationId xmlns:p14="http://schemas.microsoft.com/office/powerpoint/2010/main" val="2725096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C764DE79-268F-4C1A-8933-263129D2AF90}" type="datetimeFigureOut">
              <a:rPr lang="en-US" dirty="0"/>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B2AF30-26B2-482B-95EE-D406BF4E0146}" type="slidenum">
              <a:rPr lang="es-ES" altLang="es-MX" smtClean="0"/>
              <a:pPr/>
              <a:t>‹Nº›</a:t>
            </a:fld>
            <a:endParaRPr lang="es-ES" altLang="es-MX"/>
          </a:p>
        </p:txBody>
      </p:sp>
    </p:spTree>
    <p:extLst>
      <p:ext uri="{BB962C8B-B14F-4D97-AF65-F5344CB8AC3E}">
        <p14:creationId xmlns:p14="http://schemas.microsoft.com/office/powerpoint/2010/main" val="111359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84E7C6F-E6CC-4F26-A6BE-35F1B130E17E}" type="slidenum">
              <a:rPr lang="es-ES" altLang="es-MX" smtClean="0"/>
              <a:pPr/>
              <a:t>‹Nº›</a:t>
            </a:fld>
            <a:endParaRPr lang="es-ES" altLang="es-MX"/>
          </a:p>
        </p:txBody>
      </p:sp>
    </p:spTree>
    <p:extLst>
      <p:ext uri="{BB962C8B-B14F-4D97-AF65-F5344CB8AC3E}">
        <p14:creationId xmlns:p14="http://schemas.microsoft.com/office/powerpoint/2010/main" val="31066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7E75C2-F24C-41BB-A43F-CC3A9A430FDD}" type="slidenum">
              <a:rPr lang="es-ES" altLang="es-MX" smtClean="0"/>
              <a:pPr/>
              <a:t>‹Nº›</a:t>
            </a:fld>
            <a:endParaRPr lang="es-ES" altLang="es-MX"/>
          </a:p>
        </p:txBody>
      </p:sp>
    </p:spTree>
    <p:extLst>
      <p:ext uri="{BB962C8B-B14F-4D97-AF65-F5344CB8AC3E}">
        <p14:creationId xmlns:p14="http://schemas.microsoft.com/office/powerpoint/2010/main" val="175441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A9807E-8B44-40FF-ABED-C6788350682F}" type="slidenum">
              <a:rPr lang="es-ES" altLang="es-MX" smtClean="0"/>
              <a:pPr/>
              <a:t>‹Nº›</a:t>
            </a:fld>
            <a:endParaRPr lang="es-ES" altLang="es-MX"/>
          </a:p>
        </p:txBody>
      </p:sp>
    </p:spTree>
    <p:extLst>
      <p:ext uri="{BB962C8B-B14F-4D97-AF65-F5344CB8AC3E}">
        <p14:creationId xmlns:p14="http://schemas.microsoft.com/office/powerpoint/2010/main" val="170337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8476E54-0F46-46B8-A94C-04780817B527}" type="slidenum">
              <a:rPr lang="es-ES" altLang="es-MX" smtClean="0"/>
              <a:pPr/>
              <a:t>‹Nº›</a:t>
            </a:fld>
            <a:endParaRPr lang="es-ES" altLang="es-MX"/>
          </a:p>
        </p:txBody>
      </p:sp>
    </p:spTree>
    <p:extLst>
      <p:ext uri="{BB962C8B-B14F-4D97-AF65-F5344CB8AC3E}">
        <p14:creationId xmlns:p14="http://schemas.microsoft.com/office/powerpoint/2010/main" val="914773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CEC811-8EB1-4C91-A72B-F41BD0B2B1C2}" type="slidenum">
              <a:rPr lang="es-ES" altLang="es-MX" smtClean="0"/>
              <a:pPr/>
              <a:t>‹Nº›</a:t>
            </a:fld>
            <a:endParaRPr lang="es-ES" altLang="es-MX"/>
          </a:p>
        </p:txBody>
      </p:sp>
    </p:spTree>
    <p:extLst>
      <p:ext uri="{BB962C8B-B14F-4D97-AF65-F5344CB8AC3E}">
        <p14:creationId xmlns:p14="http://schemas.microsoft.com/office/powerpoint/2010/main" val="227164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A18F2B-E3BB-49CC-9B0F-1A42ED34D712}" type="slidenum">
              <a:rPr lang="es-ES" altLang="es-MX" smtClean="0"/>
              <a:pPr/>
              <a:t>‹Nº›</a:t>
            </a:fld>
            <a:endParaRPr lang="es-ES" altLang="es-MX"/>
          </a:p>
        </p:txBody>
      </p:sp>
    </p:spTree>
    <p:extLst>
      <p:ext uri="{BB962C8B-B14F-4D97-AF65-F5344CB8AC3E}">
        <p14:creationId xmlns:p14="http://schemas.microsoft.com/office/powerpoint/2010/main" val="225939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66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9/27/2018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467D8-D0C9-4A42-92D4-88A093258DB4}" type="slidenum">
              <a:rPr lang="es-ES" altLang="es-MX" smtClean="0"/>
              <a:pPr/>
              <a:t>‹Nº›</a:t>
            </a:fld>
            <a:endParaRPr lang="es-ES" altLang="es-MX"/>
          </a:p>
        </p:txBody>
      </p:sp>
    </p:spTree>
    <p:extLst>
      <p:ext uri="{BB962C8B-B14F-4D97-AF65-F5344CB8AC3E}">
        <p14:creationId xmlns:p14="http://schemas.microsoft.com/office/powerpoint/2010/main" val="16133775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6666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9/27/2018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467D8-D0C9-4A42-92D4-88A093258DB4}" type="slidenum">
              <a:rPr lang="es-ES" altLang="es-MX" smtClean="0"/>
              <a:pPr/>
              <a:t>‹Nº›</a:t>
            </a:fld>
            <a:endParaRPr lang="es-ES" altLang="es-MX"/>
          </a:p>
        </p:txBody>
      </p:sp>
    </p:spTree>
    <p:extLst>
      <p:ext uri="{BB962C8B-B14F-4D97-AF65-F5344CB8AC3E}">
        <p14:creationId xmlns:p14="http://schemas.microsoft.com/office/powerpoint/2010/main" val="33543689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hyperlink" Target="http://www.jameshedberg.com/scienceGraphics.php?sort=all&amp;id=graphene-atomic-structure-sheet"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wmf"/><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wmf"/><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w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vmlDrawing" Target="../drawings/vmlDrawing3.vml"/><Relationship Id="rId5" Type="http://schemas.openxmlformats.org/officeDocument/2006/relationships/image" Target="../media/image8.wmf"/><Relationship Id="rId4"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hyperlink" Target="http://www.jameshedberg.com/scienceGraphics.php?sort=all&amp;id=graphene-atomic-structure-shee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hyperlink" Target="http://www.jameshedberg.com/scienceGraphics.php?sort=all&amp;id=graphene-atomic-structure-sheet"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wmf"/><Relationship Id="rId2" Type="http://schemas.openxmlformats.org/officeDocument/2006/relationships/slideLayout" Target="../slideLayouts/slideLayout18.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9.wmf"/><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2.wmf"/><Relationship Id="rId2" Type="http://schemas.openxmlformats.org/officeDocument/2006/relationships/slideLayout" Target="../slideLayouts/slideLayout18.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8.xml"/><Relationship Id="rId1" Type="http://schemas.openxmlformats.org/officeDocument/2006/relationships/vmlDrawing" Target="../drawings/vmlDrawing6.vml"/><Relationship Id="rId5" Type="http://schemas.openxmlformats.org/officeDocument/2006/relationships/image" Target="../media/image13.wmf"/><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hyperlink" Target="http://www.jameshedberg.com/scienceGraphics.php?sort=all&amp;id=graphene-atomic-structure-sheet" TargetMode="Externa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8.xml"/><Relationship Id="rId1" Type="http://schemas.openxmlformats.org/officeDocument/2006/relationships/vmlDrawing" Target="../drawings/vmlDrawing7.vml"/><Relationship Id="rId5" Type="http://schemas.openxmlformats.org/officeDocument/2006/relationships/image" Target="../media/image14.wmf"/><Relationship Id="rId4" Type="http://schemas.openxmlformats.org/officeDocument/2006/relationships/oleObject" Target="../embeddings/oleObject11.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vmlDrawing" Target="../drawings/vmlDrawing8.vml"/><Relationship Id="rId5" Type="http://schemas.openxmlformats.org/officeDocument/2006/relationships/image" Target="../media/image15.wmf"/><Relationship Id="rId4" Type="http://schemas.openxmlformats.org/officeDocument/2006/relationships/oleObject" Target="../embeddings/oleObject12.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8.xml"/><Relationship Id="rId1" Type="http://schemas.openxmlformats.org/officeDocument/2006/relationships/vmlDrawing" Target="../drawings/vmlDrawing9.vml"/><Relationship Id="rId5" Type="http://schemas.openxmlformats.org/officeDocument/2006/relationships/image" Target="../media/image16.wmf"/><Relationship Id="rId4" Type="http://schemas.openxmlformats.org/officeDocument/2006/relationships/oleObject" Target="../embeddings/oleObject13.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8.xml"/><Relationship Id="rId1" Type="http://schemas.openxmlformats.org/officeDocument/2006/relationships/vmlDrawing" Target="../drawings/vmlDrawing10.vml"/><Relationship Id="rId5" Type="http://schemas.openxmlformats.org/officeDocument/2006/relationships/image" Target="../media/image17.wmf"/><Relationship Id="rId4" Type="http://schemas.openxmlformats.org/officeDocument/2006/relationships/oleObject" Target="../embeddings/oleObject14.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8.xml"/><Relationship Id="rId1" Type="http://schemas.openxmlformats.org/officeDocument/2006/relationships/vmlDrawing" Target="../drawings/vmlDrawing11.vml"/><Relationship Id="rId5" Type="http://schemas.openxmlformats.org/officeDocument/2006/relationships/image" Target="../media/image18.wmf"/><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8.xml"/><Relationship Id="rId1" Type="http://schemas.openxmlformats.org/officeDocument/2006/relationships/vmlDrawing" Target="../drawings/vmlDrawing12.vml"/><Relationship Id="rId5" Type="http://schemas.openxmlformats.org/officeDocument/2006/relationships/image" Target="../media/image19.wmf"/><Relationship Id="rId4" Type="http://schemas.openxmlformats.org/officeDocument/2006/relationships/oleObject" Target="../embeddings/oleObject16.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vmlDrawing" Target="../drawings/vmlDrawing13.vml"/><Relationship Id="rId5" Type="http://schemas.openxmlformats.org/officeDocument/2006/relationships/image" Target="../media/image20.wmf"/><Relationship Id="rId4" Type="http://schemas.openxmlformats.org/officeDocument/2006/relationships/oleObject" Target="../embeddings/oleObject17.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8.xml"/><Relationship Id="rId1" Type="http://schemas.openxmlformats.org/officeDocument/2006/relationships/vmlDrawing" Target="../drawings/vmlDrawing14.vml"/><Relationship Id="rId5" Type="http://schemas.openxmlformats.org/officeDocument/2006/relationships/image" Target="../media/image21.wmf"/><Relationship Id="rId4"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8.xml"/><Relationship Id="rId1" Type="http://schemas.openxmlformats.org/officeDocument/2006/relationships/vmlDrawing" Target="../drawings/vmlDrawing15.vml"/><Relationship Id="rId5" Type="http://schemas.openxmlformats.org/officeDocument/2006/relationships/image" Target="../media/image22.wmf"/><Relationship Id="rId4" Type="http://schemas.openxmlformats.org/officeDocument/2006/relationships/oleObject" Target="../embeddings/oleObject19.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8.xml"/><Relationship Id="rId1" Type="http://schemas.openxmlformats.org/officeDocument/2006/relationships/vmlDrawing" Target="../drawings/vmlDrawing16.vml"/><Relationship Id="rId5" Type="http://schemas.openxmlformats.org/officeDocument/2006/relationships/image" Target="../media/image23.wmf"/><Relationship Id="rId4" Type="http://schemas.openxmlformats.org/officeDocument/2006/relationships/oleObject" Target="../embeddings/oleObject20.bin"/></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jameshedberg.com/scienceGraphics.php?sort=all&amp;id=graphene-atomic-structure-shee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hyperlink" Target="http://www.jameshedberg.com/scienceGraphics.php?sort=all&amp;id=graphene-atomic-structure-she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5281863" y="2531047"/>
            <a:ext cx="6018034" cy="774748"/>
          </a:xfr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buFont typeface="Arial" panose="020B0604020202020204" pitchFamily="34" charset="0"/>
            </a:pPr>
            <a:r>
              <a:rPr lang="es-MX" sz="3200" b="1" dirty="0">
                <a:latin typeface="Arial Rounded MT Bold" panose="020F0704030504030204" pitchFamily="34" charset="0"/>
              </a:rPr>
              <a:t>Hibridación del Carbono</a:t>
            </a:r>
          </a:p>
        </p:txBody>
      </p:sp>
      <p:sp>
        <p:nvSpPr>
          <p:cNvPr id="7" name="Subtitle 2"/>
          <p:cNvSpPr>
            <a:spLocks noGrp="1"/>
          </p:cNvSpPr>
          <p:nvPr>
            <p:ph type="subTitle" idx="1"/>
          </p:nvPr>
        </p:nvSpPr>
        <p:spPr>
          <a:xfrm>
            <a:off x="3776611" y="3695762"/>
            <a:ext cx="7519737" cy="2643005"/>
          </a:xfr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spcBef>
                <a:spcPct val="0"/>
              </a:spcBef>
            </a:pPr>
            <a:r>
              <a:rPr lang="es-MX" sz="2600" b="1" dirty="0">
                <a:latin typeface="Arial Rounded MT Bold" panose="020F0704030504030204" pitchFamily="34" charset="0"/>
                <a:ea typeface="+mj-ea"/>
                <a:cs typeface="+mj-cs"/>
              </a:rPr>
              <a:t>Universidad Autónoma del Estado de México</a:t>
            </a:r>
          </a:p>
          <a:p>
            <a:pPr algn="r">
              <a:spcBef>
                <a:spcPct val="0"/>
              </a:spcBef>
            </a:pPr>
            <a:r>
              <a:rPr lang="es-MX" sz="2600" b="1" dirty="0">
                <a:latin typeface="Arial Rounded MT Bold" panose="020F0704030504030204" pitchFamily="34" charset="0"/>
                <a:ea typeface="+mj-ea"/>
                <a:cs typeface="+mj-cs"/>
              </a:rPr>
              <a:t>Dirección del Nivel Medio Superior</a:t>
            </a:r>
          </a:p>
          <a:p>
            <a:pPr algn="r">
              <a:spcBef>
                <a:spcPct val="0"/>
              </a:spcBef>
            </a:pPr>
            <a:r>
              <a:rPr lang="es-MX" sz="2600" b="1" dirty="0">
                <a:latin typeface="Arial Rounded MT Bold" panose="020F0704030504030204" pitchFamily="34" charset="0"/>
                <a:ea typeface="+mj-ea"/>
                <a:cs typeface="+mj-cs"/>
              </a:rPr>
              <a:t>Plantel “Dr. Pablo González Casanova”</a:t>
            </a:r>
          </a:p>
          <a:p>
            <a:pPr algn="r">
              <a:spcBef>
                <a:spcPct val="0"/>
              </a:spcBef>
            </a:pPr>
            <a:r>
              <a:rPr lang="es-MX" sz="2600" b="1" dirty="0">
                <a:latin typeface="Arial Rounded MT Bold" panose="020F0704030504030204" pitchFamily="34" charset="0"/>
                <a:ea typeface="+mj-ea"/>
                <a:cs typeface="+mj-cs"/>
              </a:rPr>
              <a:t>Cuarto Semestre</a:t>
            </a:r>
          </a:p>
          <a:p>
            <a:pPr algn="r">
              <a:spcBef>
                <a:spcPct val="0"/>
              </a:spcBef>
            </a:pPr>
            <a:r>
              <a:rPr lang="es-MX" sz="2600" b="1" dirty="0">
                <a:latin typeface="Arial Rounded MT Bold" panose="020F0704030504030204" pitchFamily="34" charset="0"/>
                <a:ea typeface="+mj-ea"/>
                <a:cs typeface="+mj-cs"/>
              </a:rPr>
              <a:t>Química I</a:t>
            </a:r>
          </a:p>
          <a:p>
            <a:pPr algn="r">
              <a:spcBef>
                <a:spcPct val="0"/>
              </a:spcBef>
            </a:pPr>
            <a:r>
              <a:rPr lang="es-MX" sz="2600" b="1" dirty="0">
                <a:latin typeface="Arial Rounded MT Bold" panose="020F0704030504030204" pitchFamily="34" charset="0"/>
                <a:ea typeface="+mj-ea"/>
                <a:cs typeface="+mj-cs"/>
              </a:rPr>
              <a:t>Módulo I</a:t>
            </a:r>
          </a:p>
          <a:p>
            <a:pPr algn="r">
              <a:spcBef>
                <a:spcPct val="0"/>
              </a:spcBef>
            </a:pPr>
            <a:r>
              <a:rPr lang="es-MX" sz="2600" b="1" dirty="0">
                <a:latin typeface="Arial Rounded MT Bold" panose="020F0704030504030204" pitchFamily="34" charset="0"/>
                <a:ea typeface="+mj-ea"/>
                <a:cs typeface="+mj-cs"/>
              </a:rPr>
              <a:t>2018</a:t>
            </a:r>
          </a:p>
        </p:txBody>
      </p:sp>
      <p:sp>
        <p:nvSpPr>
          <p:cNvPr id="8" name="Title 1"/>
          <p:cNvSpPr txBox="1">
            <a:spLocks/>
          </p:cNvSpPr>
          <p:nvPr/>
        </p:nvSpPr>
        <p:spPr>
          <a:xfrm>
            <a:off x="8687535" y="1069145"/>
            <a:ext cx="2608813" cy="520676"/>
          </a:xfrm>
          <a:prstGeom prst="rect">
            <a:avLst/>
          </a:prstGeo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ctr"/>
            <a:r>
              <a:rPr lang="es-MX" sz="3200" dirty="0">
                <a:solidFill>
                  <a:schemeClr val="tx1"/>
                </a:solidFill>
              </a:rPr>
              <a:t>Química I</a:t>
            </a:r>
          </a:p>
        </p:txBody>
      </p:sp>
      <p:pic>
        <p:nvPicPr>
          <p:cNvPr id="10" name="0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864" y="246253"/>
            <a:ext cx="2687136" cy="268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descr="C:\Users\Alumno\Desktop\logo admin16-20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399" y="3315346"/>
            <a:ext cx="2687136" cy="30234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888304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2603240" y="2276872"/>
            <a:ext cx="6985520" cy="3652282"/>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Blip>
                <a:blip r:embed="rId3">
                  <a:extLst>
                    <a:ext uri="{837473B0-CC2E-450A-ABE3-18F120FF3D39}">
                      <a1611:picAttrSrcUrl xmlns:a1611="http://schemas.microsoft.com/office/drawing/2016/11/main" r:id="rId4"/>
                    </a:ext>
                  </a:extLst>
                </a:blip>
              </a:buBlip>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dirty="0"/>
              <a:t>Los ángulos de enlace son de 109.5 °</a:t>
            </a:r>
          </a:p>
          <a:p>
            <a:endParaRPr lang="es-MX" altLang="es-MX" dirty="0"/>
          </a:p>
          <a:p>
            <a:r>
              <a:rPr lang="es-MX" altLang="es-MX" dirty="0"/>
              <a:t>El carbono con hibridación sp3 se llama carbono tetraédrico.</a:t>
            </a:r>
          </a:p>
          <a:p>
            <a:endParaRPr lang="es-MX" altLang="es-MX" dirty="0"/>
          </a:p>
          <a:p>
            <a:r>
              <a:rPr lang="es-MX" altLang="es-MX" dirty="0"/>
              <a:t>Al formar enlaces los orbitales híbridos se superponen con cuatro orbitales de otros átomos.</a:t>
            </a:r>
          </a:p>
        </p:txBody>
      </p:sp>
      <p:sp>
        <p:nvSpPr>
          <p:cNvPr id="4" name="Text Box 1">
            <a:extLst>
              <a:ext uri="{FF2B5EF4-FFF2-40B4-BE49-F238E27FC236}">
                <a16:creationId xmlns:a16="http://schemas.microsoft.com/office/drawing/2014/main" id="{F276D7D8-C9BD-4732-B948-E5240D0A94DC}"/>
              </a:ext>
            </a:extLst>
          </p:cNvPr>
          <p:cNvSpPr txBox="1">
            <a:spLocks noChangeArrowheads="1"/>
          </p:cNvSpPr>
          <p:nvPr/>
        </p:nvSpPr>
        <p:spPr bwMode="auto">
          <a:xfrm>
            <a:off x="1992312" y="260350"/>
            <a:ext cx="8856215"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Características de la hibridación sp</a:t>
            </a:r>
            <a:r>
              <a:rPr lang="es-MX" altLang="es-MX" baseline="30000" dirty="0"/>
              <a:t>3</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E2648D05-4FBB-4B9A-9E84-93460C98E6AE}"/>
              </a:ext>
            </a:extLst>
          </p:cNvPr>
          <p:cNvSpPr/>
          <p:nvPr/>
        </p:nvSpPr>
        <p:spPr>
          <a:xfrm>
            <a:off x="2135560" y="1916832"/>
            <a:ext cx="8280971" cy="41307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289" name="Text Box 1"/>
          <p:cNvSpPr txBox="1">
            <a:spLocks noChangeArrowheads="1"/>
          </p:cNvSpPr>
          <p:nvPr/>
        </p:nvSpPr>
        <p:spPr bwMode="auto">
          <a:xfrm>
            <a:off x="3624734" y="311871"/>
            <a:ext cx="5519095"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Orbitales híbridos sp</a:t>
            </a:r>
            <a:r>
              <a:rPr lang="es-MX" altLang="es-MX" baseline="30000" dirty="0"/>
              <a:t>3</a:t>
            </a:r>
          </a:p>
        </p:txBody>
      </p:sp>
      <p:graphicFrame>
        <p:nvGraphicFramePr>
          <p:cNvPr id="12290" name="Object 2"/>
          <p:cNvGraphicFramePr>
            <a:graphicFrameLocks noChangeAspect="1"/>
          </p:cNvGraphicFramePr>
          <p:nvPr>
            <p:extLst>
              <p:ext uri="{D42A27DB-BD31-4B8C-83A1-F6EECF244321}">
                <p14:modId xmlns:p14="http://schemas.microsoft.com/office/powerpoint/2010/main" val="2537096030"/>
              </p:ext>
            </p:extLst>
          </p:nvPr>
        </p:nvGraphicFramePr>
        <p:xfrm>
          <a:off x="3791894" y="2421658"/>
          <a:ext cx="6227762" cy="2057400"/>
        </p:xfrm>
        <a:graphic>
          <a:graphicData uri="http://schemas.openxmlformats.org/presentationml/2006/ole">
            <mc:AlternateContent xmlns:mc="http://schemas.openxmlformats.org/markup-compatibility/2006">
              <mc:Choice xmlns:v="urn:schemas-microsoft-com:vml" Requires="v">
                <p:oleObj spid="_x0000_s12358" r:id="rId4" imgW="5044320" imgH="1725120" progId="">
                  <p:embed/>
                </p:oleObj>
              </mc:Choice>
              <mc:Fallback>
                <p:oleObj r:id="rId4" imgW="5044320" imgH="172512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1894" y="2421658"/>
                        <a:ext cx="6227762" cy="20574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1" name="Text Box 3"/>
          <p:cNvSpPr txBox="1">
            <a:spLocks noChangeArrowheads="1"/>
          </p:cNvSpPr>
          <p:nvPr/>
        </p:nvSpPr>
        <p:spPr bwMode="auto">
          <a:xfrm>
            <a:off x="2567932" y="2242271"/>
            <a:ext cx="3095625"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latin typeface="Arial Rounded MT Bold" panose="020F0704030504030204" pitchFamily="34" charset="0"/>
              </a:rPr>
              <a:t>Lóbulo usado para el enlace</a:t>
            </a:r>
          </a:p>
        </p:txBody>
      </p:sp>
      <p:sp>
        <p:nvSpPr>
          <p:cNvPr id="12292" name="Freeform 4"/>
          <p:cNvSpPr>
            <a:spLocks/>
          </p:cNvSpPr>
          <p:nvPr/>
        </p:nvSpPr>
        <p:spPr bwMode="auto">
          <a:xfrm>
            <a:off x="4439595" y="2635970"/>
            <a:ext cx="141287" cy="649288"/>
          </a:xfrm>
          <a:custGeom>
            <a:avLst/>
            <a:gdLst>
              <a:gd name="G0" fmla="+- 1 0 0"/>
              <a:gd name="G1" fmla="+- 1 0 0"/>
              <a:gd name="G2" fmla="+- 65478 0 0"/>
              <a:gd name="G3" fmla="+- 393 0 0"/>
              <a:gd name="G4" fmla="*/ 1 24577 2"/>
              <a:gd name="G5" fmla="+- 1 0 0"/>
              <a:gd name="G6" fmla="+- 1 0 0"/>
              <a:gd name="T0" fmla="*/ 141287 w 73"/>
              <a:gd name="T1" fmla="*/ 0 h 463"/>
              <a:gd name="T2" fmla="*/ 17419 w 73"/>
              <a:gd name="T3" fmla="*/ 307115 h 463"/>
              <a:gd name="T4" fmla="*/ 0 w 73"/>
              <a:gd name="T5" fmla="*/ 551124 h 463"/>
              <a:gd name="T6" fmla="*/ 0 w 73"/>
              <a:gd name="T7" fmla="*/ 0 h 463"/>
              <a:gd name="T8" fmla="*/ 73 w 73"/>
              <a:gd name="T9" fmla="*/ 463 h 463"/>
            </a:gdLst>
            <a:ahLst/>
            <a:cxnLst>
              <a:cxn ang="0">
                <a:pos x="T0" y="T1"/>
              </a:cxn>
              <a:cxn ang="0">
                <a:pos x="T2" y="T3"/>
              </a:cxn>
              <a:cxn ang="0">
                <a:pos x="T4" y="T5"/>
              </a:cxn>
            </a:cxnLst>
            <a:rect l="T6" t="T7" r="T8" b="T9"/>
            <a:pathLst>
              <a:path w="73" h="463">
                <a:moveTo>
                  <a:pt x="73" y="0"/>
                </a:moveTo>
                <a:cubicBezTo>
                  <a:pt x="49" y="73"/>
                  <a:pt x="22" y="143"/>
                  <a:pt x="9" y="219"/>
                </a:cubicBezTo>
                <a:cubicBezTo>
                  <a:pt x="0" y="405"/>
                  <a:pt x="0" y="463"/>
                  <a:pt x="0" y="393"/>
                </a:cubicBezTo>
              </a:path>
            </a:pathLst>
          </a:custGeom>
          <a:solidFill>
            <a:schemeClr val="tx1"/>
          </a:solidFill>
          <a:ln w="9360" cap="sq">
            <a:solidFill>
              <a:schemeClr val="tx1"/>
            </a:solidFill>
            <a:round/>
            <a:headEnd/>
            <a:tailEnd type="triangle" w="med" len="med"/>
          </a:ln>
          <a:effectLst/>
          <a:extLst/>
        </p:spPr>
        <p:txBody>
          <a:bodyPr wrap="none" anchor="ctr"/>
          <a:lstStyle/>
          <a:p>
            <a:endParaRPr lang="es-MX" dirty="0">
              <a:solidFill>
                <a:schemeClr val="tx1"/>
              </a:solidFill>
              <a:latin typeface="Arial Rounded MT Bold" panose="020F0704030504030204" pitchFamily="34" charset="0"/>
            </a:endParaRPr>
          </a:p>
        </p:txBody>
      </p:sp>
      <p:sp>
        <p:nvSpPr>
          <p:cNvPr id="12293" name="Text Box 5"/>
          <p:cNvSpPr txBox="1">
            <a:spLocks noChangeArrowheads="1"/>
          </p:cNvSpPr>
          <p:nvPr/>
        </p:nvSpPr>
        <p:spPr bwMode="auto">
          <a:xfrm>
            <a:off x="3287070" y="3717058"/>
            <a:ext cx="1692275"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latin typeface="Arial Rounded MT Bold" panose="020F0704030504030204" pitchFamily="34" charset="0"/>
              </a:rPr>
              <a:t>Un orbital sp</a:t>
            </a:r>
            <a:r>
              <a:rPr lang="es-MX" altLang="es-MX" sz="2000" baseline="30000">
                <a:solidFill>
                  <a:schemeClr val="tx1"/>
                </a:solidFill>
                <a:latin typeface="Arial Rounded MT Bold" panose="020F0704030504030204" pitchFamily="34" charset="0"/>
              </a:rPr>
              <a:t>3</a:t>
            </a:r>
          </a:p>
        </p:txBody>
      </p:sp>
      <p:sp>
        <p:nvSpPr>
          <p:cNvPr id="12294" name="Text Box 6"/>
          <p:cNvSpPr txBox="1">
            <a:spLocks noChangeArrowheads="1"/>
          </p:cNvSpPr>
          <p:nvPr/>
        </p:nvSpPr>
        <p:spPr bwMode="auto">
          <a:xfrm>
            <a:off x="5268270" y="4617171"/>
            <a:ext cx="2232025"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latin typeface="Arial Rounded MT Bold" panose="020F0704030504030204" pitchFamily="34" charset="0"/>
              </a:rPr>
              <a:t>Cuatro orbitales sp</a:t>
            </a:r>
            <a:r>
              <a:rPr lang="es-MX" altLang="es-MX" sz="2000" baseline="30000">
                <a:solidFill>
                  <a:schemeClr val="tx1"/>
                </a:solidFill>
                <a:latin typeface="Arial Rounded MT Bold" panose="020F0704030504030204" pitchFamily="34" charset="0"/>
              </a:rPr>
              <a:t>3</a:t>
            </a:r>
          </a:p>
        </p:txBody>
      </p:sp>
      <p:sp>
        <p:nvSpPr>
          <p:cNvPr id="12295" name="Text Box 7"/>
          <p:cNvSpPr txBox="1">
            <a:spLocks noChangeArrowheads="1"/>
          </p:cNvSpPr>
          <p:nvPr/>
        </p:nvSpPr>
        <p:spPr bwMode="auto">
          <a:xfrm>
            <a:off x="8363895" y="4726708"/>
            <a:ext cx="2052637"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latin typeface="Arial Rounded MT Bold" panose="020F0704030504030204" pitchFamily="34" charset="0"/>
              </a:rPr>
              <a:t>Tetraedro regular</a:t>
            </a:r>
          </a:p>
        </p:txBody>
      </p:sp>
      <p:graphicFrame>
        <p:nvGraphicFramePr>
          <p:cNvPr id="12296" name="Object 8"/>
          <p:cNvGraphicFramePr>
            <a:graphicFrameLocks noChangeAspect="1"/>
          </p:cNvGraphicFramePr>
          <p:nvPr>
            <p:extLst>
              <p:ext uri="{D42A27DB-BD31-4B8C-83A1-F6EECF244321}">
                <p14:modId xmlns:p14="http://schemas.microsoft.com/office/powerpoint/2010/main" val="1377472672"/>
              </p:ext>
            </p:extLst>
          </p:nvPr>
        </p:nvGraphicFramePr>
        <p:xfrm>
          <a:off x="2963219" y="4221884"/>
          <a:ext cx="1778000" cy="1836737"/>
        </p:xfrm>
        <a:graphic>
          <a:graphicData uri="http://schemas.openxmlformats.org/presentationml/2006/ole">
            <mc:AlternateContent xmlns:mc="http://schemas.openxmlformats.org/markup-compatibility/2006">
              <mc:Choice xmlns:v="urn:schemas-microsoft-com:vml" Requires="v">
                <p:oleObj spid="_x0000_s12359" r:id="rId6" imgW="1020960" imgH="1054440" progId="">
                  <p:embed/>
                </p:oleObj>
              </mc:Choice>
              <mc:Fallback>
                <p:oleObj r:id="rId6" imgW="1020960" imgH="1054440" progId="">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63219" y="4221884"/>
                        <a:ext cx="1778000" cy="1836737"/>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8B76E40-24CF-4A35-8875-29885E933D48}"/>
              </a:ext>
            </a:extLst>
          </p:cNvPr>
          <p:cNvSpPr/>
          <p:nvPr/>
        </p:nvSpPr>
        <p:spPr>
          <a:xfrm>
            <a:off x="1703512" y="2060848"/>
            <a:ext cx="8928992" cy="396044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313" name="Text Box 1"/>
          <p:cNvSpPr txBox="1">
            <a:spLocks noChangeArrowheads="1"/>
          </p:cNvSpPr>
          <p:nvPr/>
        </p:nvSpPr>
        <p:spPr bwMode="auto">
          <a:xfrm>
            <a:off x="1981200" y="277813"/>
            <a:ext cx="8229600"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Formación de los enlaces sigma C-H de la molécula de metano</a:t>
            </a:r>
          </a:p>
        </p:txBody>
      </p:sp>
      <p:graphicFrame>
        <p:nvGraphicFramePr>
          <p:cNvPr id="13314" name="Object 2"/>
          <p:cNvGraphicFramePr>
            <a:graphicFrameLocks noChangeAspect="1"/>
          </p:cNvGraphicFramePr>
          <p:nvPr>
            <p:extLst>
              <p:ext uri="{D42A27DB-BD31-4B8C-83A1-F6EECF244321}">
                <p14:modId xmlns:p14="http://schemas.microsoft.com/office/powerpoint/2010/main" val="248042096"/>
              </p:ext>
            </p:extLst>
          </p:nvPr>
        </p:nvGraphicFramePr>
        <p:xfrm>
          <a:off x="2747071" y="2385567"/>
          <a:ext cx="2663825" cy="2555875"/>
        </p:xfrm>
        <a:graphic>
          <a:graphicData uri="http://schemas.openxmlformats.org/presentationml/2006/ole">
            <mc:AlternateContent xmlns:mc="http://schemas.openxmlformats.org/markup-compatibility/2006">
              <mc:Choice xmlns:v="urn:schemas-microsoft-com:vml" Requires="v">
                <p:oleObj spid="_x0000_s13376" name="ChemSketch" r:id="rId4" imgW="2081880" imgH="1996560" progId="ACD.ChemSketch.20">
                  <p:embed/>
                </p:oleObj>
              </mc:Choice>
              <mc:Fallback>
                <p:oleObj name="ChemSketch" r:id="rId4" imgW="2081880" imgH="1996560" progId="ACD.ChemSketch.20">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7071" y="2385567"/>
                        <a:ext cx="2663825" cy="255587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5" name="Object 3"/>
          <p:cNvGraphicFramePr>
            <a:graphicFrameLocks noChangeAspect="1"/>
          </p:cNvGraphicFramePr>
          <p:nvPr>
            <p:extLst>
              <p:ext uri="{D42A27DB-BD31-4B8C-83A1-F6EECF244321}">
                <p14:modId xmlns:p14="http://schemas.microsoft.com/office/powerpoint/2010/main" val="3060450275"/>
              </p:ext>
            </p:extLst>
          </p:nvPr>
        </p:nvGraphicFramePr>
        <p:xfrm>
          <a:off x="7031733" y="2888805"/>
          <a:ext cx="2124075" cy="1939925"/>
        </p:xfrm>
        <a:graphic>
          <a:graphicData uri="http://schemas.openxmlformats.org/presentationml/2006/ole">
            <mc:AlternateContent xmlns:mc="http://schemas.openxmlformats.org/markup-compatibility/2006">
              <mc:Choice xmlns:v="urn:schemas-microsoft-com:vml" Requires="v">
                <p:oleObj spid="_x0000_s13377" r:id="rId6" imgW="1463040" imgH="1420200" progId="">
                  <p:embed/>
                </p:oleObj>
              </mc:Choice>
              <mc:Fallback>
                <p:oleObj r:id="rId6" imgW="1463040" imgH="142020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1733" y="2888805"/>
                        <a:ext cx="2124075" cy="193992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6" name="Line 4"/>
          <p:cNvSpPr>
            <a:spLocks noChangeShapeType="1"/>
          </p:cNvSpPr>
          <p:nvPr/>
        </p:nvSpPr>
        <p:spPr bwMode="auto">
          <a:xfrm>
            <a:off x="5699820" y="3933380"/>
            <a:ext cx="1116012" cy="1587"/>
          </a:xfrm>
          <a:prstGeom prst="line">
            <a:avLst/>
          </a:prstGeom>
          <a:noFill/>
          <a:ln w="28440" cap="sq">
            <a:solidFill>
              <a:srgbClr val="FF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8A375DCC-A7F1-435C-B711-2E7A2613B870}"/>
              </a:ext>
            </a:extLst>
          </p:cNvPr>
          <p:cNvSpPr/>
          <p:nvPr/>
        </p:nvSpPr>
        <p:spPr>
          <a:xfrm>
            <a:off x="1298656" y="1628800"/>
            <a:ext cx="9594688" cy="352839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481" name="Text Box 1"/>
          <p:cNvSpPr txBox="1">
            <a:spLocks noChangeArrowheads="1"/>
          </p:cNvSpPr>
          <p:nvPr/>
        </p:nvSpPr>
        <p:spPr bwMode="auto">
          <a:xfrm>
            <a:off x="1916906" y="313482"/>
            <a:ext cx="8229600"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Átomos de Carbono con hibridación sp</a:t>
            </a:r>
            <a:r>
              <a:rPr lang="es-MX" altLang="es-MX" baseline="30000" dirty="0"/>
              <a:t>3</a:t>
            </a:r>
          </a:p>
        </p:txBody>
      </p:sp>
      <p:graphicFrame>
        <p:nvGraphicFramePr>
          <p:cNvPr id="20482" name="Object 2"/>
          <p:cNvGraphicFramePr>
            <a:graphicFrameLocks noChangeAspect="1"/>
          </p:cNvGraphicFramePr>
          <p:nvPr>
            <p:extLst>
              <p:ext uri="{D42A27DB-BD31-4B8C-83A1-F6EECF244321}">
                <p14:modId xmlns:p14="http://schemas.microsoft.com/office/powerpoint/2010/main" val="916245231"/>
              </p:ext>
            </p:extLst>
          </p:nvPr>
        </p:nvGraphicFramePr>
        <p:xfrm>
          <a:off x="1937543" y="1928438"/>
          <a:ext cx="8208963" cy="2989263"/>
        </p:xfrm>
        <a:graphic>
          <a:graphicData uri="http://schemas.openxmlformats.org/presentationml/2006/ole">
            <mc:AlternateContent xmlns:mc="http://schemas.openxmlformats.org/markup-compatibility/2006">
              <mc:Choice xmlns:v="urn:schemas-microsoft-com:vml" Requires="v">
                <p:oleObj spid="_x0000_s26636" name="ChemSketch" r:id="rId4" imgW="4052520" imgH="1373040" progId="ACD.ChemSketch.20">
                  <p:embed/>
                </p:oleObj>
              </mc:Choice>
              <mc:Fallback>
                <p:oleObj name="ChemSketch" r:id="rId4" imgW="4052520" imgH="1373040" progId="ACD.ChemSketch.20">
                  <p:embed/>
                  <p:pic>
                    <p:nvPicPr>
                      <p:cNvPr id="20482" name="Object 2"/>
                      <p:cNvPicPr>
                        <a:picLocks noChangeAspect="1" noChangeArrowheads="1"/>
                      </p:cNvPicPr>
                      <p:nvPr/>
                    </p:nvPicPr>
                    <p:blipFill>
                      <a:blip r:embed="rId5"/>
                      <a:srcRect/>
                      <a:stretch>
                        <a:fillRect/>
                      </a:stretch>
                    </p:blipFill>
                    <p:spPr bwMode="auto">
                      <a:xfrm>
                        <a:off x="1937543" y="1928438"/>
                        <a:ext cx="8208963" cy="2989263"/>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Text Box 1">
            <a:extLst>
              <a:ext uri="{FF2B5EF4-FFF2-40B4-BE49-F238E27FC236}">
                <a16:creationId xmlns:a16="http://schemas.microsoft.com/office/drawing/2014/main" id="{3245690A-1B69-4981-9CED-30C357AA224C}"/>
              </a:ext>
            </a:extLst>
          </p:cNvPr>
          <p:cNvSpPr txBox="1">
            <a:spLocks noChangeArrowheads="1"/>
          </p:cNvSpPr>
          <p:nvPr/>
        </p:nvSpPr>
        <p:spPr bwMode="auto">
          <a:xfrm>
            <a:off x="2207568" y="5301208"/>
            <a:ext cx="8229600" cy="1143000"/>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sz="2600" dirty="0"/>
              <a:t>Cada uno de los carbonos de estos compuestos presentan hibridación sp</a:t>
            </a:r>
            <a:r>
              <a:rPr lang="es-MX" altLang="es-MX" sz="2600" baseline="30000" dirty="0"/>
              <a:t>3</a:t>
            </a:r>
          </a:p>
        </p:txBody>
      </p:sp>
    </p:spTree>
    <p:extLst>
      <p:ext uri="{BB962C8B-B14F-4D97-AF65-F5344CB8AC3E}">
        <p14:creationId xmlns:p14="http://schemas.microsoft.com/office/powerpoint/2010/main" val="19153670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3612108" y="404664"/>
            <a:ext cx="4967783"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Hibridación sp</a:t>
            </a:r>
            <a:r>
              <a:rPr lang="es-MX" altLang="es-MX" baseline="30000" dirty="0"/>
              <a:t>2</a:t>
            </a:r>
          </a:p>
        </p:txBody>
      </p:sp>
      <p:sp>
        <p:nvSpPr>
          <p:cNvPr id="14338" name="Text Box 2"/>
          <p:cNvSpPr txBox="1">
            <a:spLocks noChangeArrowheads="1"/>
          </p:cNvSpPr>
          <p:nvPr/>
        </p:nvSpPr>
        <p:spPr bwMode="auto">
          <a:xfrm>
            <a:off x="2423592" y="2204864"/>
            <a:ext cx="7704137" cy="3240360"/>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marL="609600" indent="-608013"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sz="3000" dirty="0"/>
              <a:t>El carbono hibrida su orbital 2s con dos de los orbitales 2p, quedando un orbital p sin hibridar. Como se utilizan tres orbitales atómicos en la hibridación, se obtienen tres orbitales híbridos equivalentes sp</a:t>
            </a:r>
            <a:r>
              <a:rPr lang="es-MX" altLang="es-MX" sz="3000" baseline="30000" dirty="0"/>
              <a:t>2</a:t>
            </a:r>
            <a:r>
              <a:rPr lang="es-MX" altLang="es-MX" sz="3000"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Rectángulo 50">
            <a:extLst>
              <a:ext uri="{FF2B5EF4-FFF2-40B4-BE49-F238E27FC236}">
                <a16:creationId xmlns:a16="http://schemas.microsoft.com/office/drawing/2014/main" id="{5E7439FD-6D4A-4EE1-ABB2-286C49719E34}"/>
              </a:ext>
            </a:extLst>
          </p:cNvPr>
          <p:cNvSpPr/>
          <p:nvPr/>
        </p:nvSpPr>
        <p:spPr>
          <a:xfrm>
            <a:off x="1524000" y="1471390"/>
            <a:ext cx="9396536" cy="45762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361" name="Text Box 1"/>
          <p:cNvSpPr txBox="1">
            <a:spLocks noChangeArrowheads="1"/>
          </p:cNvSpPr>
          <p:nvPr/>
        </p:nvSpPr>
        <p:spPr bwMode="auto">
          <a:xfrm>
            <a:off x="7859713" y="4291236"/>
            <a:ext cx="25511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Tres orbitales sp</a:t>
            </a:r>
            <a:r>
              <a:rPr lang="es-MX" altLang="es-MX" sz="1600" b="1" i="1" baseline="30000">
                <a:solidFill>
                  <a:schemeClr val="tx1"/>
                </a:solidFill>
              </a:rPr>
              <a:t>2</a:t>
            </a:r>
          </a:p>
        </p:txBody>
      </p:sp>
      <p:sp>
        <p:nvSpPr>
          <p:cNvPr id="15362" name="Text Box 2"/>
          <p:cNvSpPr txBox="1">
            <a:spLocks noChangeArrowheads="1"/>
          </p:cNvSpPr>
          <p:nvPr/>
        </p:nvSpPr>
        <p:spPr bwMode="auto">
          <a:xfrm>
            <a:off x="4897438" y="5026248"/>
            <a:ext cx="982662" cy="63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15363" name="Text Box 3"/>
          <p:cNvSpPr txBox="1">
            <a:spLocks noChangeArrowheads="1"/>
          </p:cNvSpPr>
          <p:nvPr/>
        </p:nvSpPr>
        <p:spPr bwMode="auto">
          <a:xfrm>
            <a:off x="2211388" y="5061174"/>
            <a:ext cx="78105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15364" name="Text Box 4"/>
          <p:cNvSpPr txBox="1">
            <a:spLocks noChangeArrowheads="1"/>
          </p:cNvSpPr>
          <p:nvPr/>
        </p:nvSpPr>
        <p:spPr bwMode="auto">
          <a:xfrm>
            <a:off x="5284789" y="3027585"/>
            <a:ext cx="2257425"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15365" name="Text Box 5"/>
          <p:cNvSpPr txBox="1">
            <a:spLocks noChangeArrowheads="1"/>
          </p:cNvSpPr>
          <p:nvPr/>
        </p:nvSpPr>
        <p:spPr bwMode="auto">
          <a:xfrm>
            <a:off x="2532064" y="3072035"/>
            <a:ext cx="2255837"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15366" name="AutoShape 6"/>
          <p:cNvSpPr>
            <a:spLocks noChangeArrowheads="1"/>
          </p:cNvSpPr>
          <p:nvPr/>
        </p:nvSpPr>
        <p:spPr bwMode="auto">
          <a:xfrm>
            <a:off x="1779588" y="2163986"/>
            <a:ext cx="715962" cy="3089275"/>
          </a:xfrm>
          <a:prstGeom prst="upArrow">
            <a:avLst>
              <a:gd name="adj1" fmla="val 50000"/>
              <a:gd name="adj2" fmla="val 107871"/>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67" name="Text Box 7"/>
          <p:cNvSpPr txBox="1">
            <a:spLocks noChangeArrowheads="1"/>
          </p:cNvSpPr>
          <p:nvPr/>
        </p:nvSpPr>
        <p:spPr bwMode="auto">
          <a:xfrm>
            <a:off x="1962151" y="3597498"/>
            <a:ext cx="339725"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a:solidFill>
                  <a:schemeClr val="tx1"/>
                </a:solidFill>
              </a:rPr>
              <a:t>E</a:t>
            </a:r>
          </a:p>
        </p:txBody>
      </p:sp>
      <p:grpSp>
        <p:nvGrpSpPr>
          <p:cNvPr id="15368" name="Group 8"/>
          <p:cNvGrpSpPr>
            <a:grpSpLocks/>
          </p:cNvGrpSpPr>
          <p:nvPr/>
        </p:nvGrpSpPr>
        <p:grpSpPr bwMode="auto">
          <a:xfrm>
            <a:off x="2532063" y="2513236"/>
            <a:ext cx="1962150" cy="2511425"/>
            <a:chOff x="635" y="1312"/>
            <a:chExt cx="1236" cy="1582"/>
          </a:xfrm>
        </p:grpSpPr>
        <p:sp>
          <p:nvSpPr>
            <p:cNvPr id="15369" name="Rectangle 9"/>
            <p:cNvSpPr>
              <a:spLocks noChangeArrowheads="1"/>
            </p:cNvSpPr>
            <p:nvPr/>
          </p:nvSpPr>
          <p:spPr bwMode="auto">
            <a:xfrm>
              <a:off x="635" y="2599"/>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15370" name="Group 10"/>
            <p:cNvGrpSpPr>
              <a:grpSpLocks/>
            </p:cNvGrpSpPr>
            <p:nvPr/>
          </p:nvGrpSpPr>
          <p:grpSpPr bwMode="auto">
            <a:xfrm>
              <a:off x="895" y="1312"/>
              <a:ext cx="977" cy="294"/>
              <a:chOff x="895" y="1312"/>
              <a:chExt cx="977" cy="294"/>
            </a:xfrm>
          </p:grpSpPr>
          <p:sp>
            <p:nvSpPr>
              <p:cNvPr id="15371" name="Rectangle 11"/>
              <p:cNvSpPr>
                <a:spLocks noChangeArrowheads="1"/>
              </p:cNvSpPr>
              <p:nvPr/>
            </p:nvSpPr>
            <p:spPr bwMode="auto">
              <a:xfrm>
                <a:off x="1613"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72" name="Rectangle 12"/>
              <p:cNvSpPr>
                <a:spLocks noChangeArrowheads="1"/>
              </p:cNvSpPr>
              <p:nvPr/>
            </p:nvSpPr>
            <p:spPr bwMode="auto">
              <a:xfrm>
                <a:off x="1254"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73" name="Rectangle 13"/>
              <p:cNvSpPr>
                <a:spLocks noChangeArrowheads="1"/>
              </p:cNvSpPr>
              <p:nvPr/>
            </p:nvSpPr>
            <p:spPr bwMode="auto">
              <a:xfrm>
                <a:off x="895"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sp>
        <p:nvSpPr>
          <p:cNvPr id="15374" name="Rectangle 14"/>
          <p:cNvSpPr>
            <a:spLocks noChangeArrowheads="1"/>
          </p:cNvSpPr>
          <p:nvPr/>
        </p:nvSpPr>
        <p:spPr bwMode="auto">
          <a:xfrm>
            <a:off x="8355013" y="3481611"/>
            <a:ext cx="412750" cy="468313"/>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75" name="Rectangle 15"/>
          <p:cNvSpPr>
            <a:spLocks noChangeArrowheads="1"/>
          </p:cNvSpPr>
          <p:nvPr/>
        </p:nvSpPr>
        <p:spPr bwMode="auto">
          <a:xfrm>
            <a:off x="9482138" y="3481611"/>
            <a:ext cx="412750" cy="468313"/>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76" name="Rectangle 16"/>
          <p:cNvSpPr>
            <a:spLocks noChangeArrowheads="1"/>
          </p:cNvSpPr>
          <p:nvPr/>
        </p:nvSpPr>
        <p:spPr bwMode="auto">
          <a:xfrm>
            <a:off x="8912225" y="3481611"/>
            <a:ext cx="412750" cy="468313"/>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15377" name="Group 17"/>
          <p:cNvGrpSpPr>
            <a:grpSpLocks/>
          </p:cNvGrpSpPr>
          <p:nvPr/>
        </p:nvGrpSpPr>
        <p:grpSpPr bwMode="auto">
          <a:xfrm>
            <a:off x="5284788" y="2513236"/>
            <a:ext cx="1962150" cy="2511425"/>
            <a:chOff x="2369" y="1312"/>
            <a:chExt cx="1236" cy="1582"/>
          </a:xfrm>
        </p:grpSpPr>
        <p:grpSp>
          <p:nvGrpSpPr>
            <p:cNvPr id="15378" name="Group 18"/>
            <p:cNvGrpSpPr>
              <a:grpSpLocks/>
            </p:cNvGrpSpPr>
            <p:nvPr/>
          </p:nvGrpSpPr>
          <p:grpSpPr bwMode="auto">
            <a:xfrm>
              <a:off x="2629" y="1312"/>
              <a:ext cx="977" cy="294"/>
              <a:chOff x="2629" y="1312"/>
              <a:chExt cx="977" cy="294"/>
            </a:xfrm>
          </p:grpSpPr>
          <p:sp>
            <p:nvSpPr>
              <p:cNvPr id="15379" name="Rectangle 19"/>
              <p:cNvSpPr>
                <a:spLocks noChangeArrowheads="1"/>
              </p:cNvSpPr>
              <p:nvPr/>
            </p:nvSpPr>
            <p:spPr bwMode="auto">
              <a:xfrm>
                <a:off x="3347"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80" name="Rectangle 20"/>
              <p:cNvSpPr>
                <a:spLocks noChangeArrowheads="1"/>
              </p:cNvSpPr>
              <p:nvPr/>
            </p:nvSpPr>
            <p:spPr bwMode="auto">
              <a:xfrm>
                <a:off x="2988"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81" name="Rectangle 21"/>
              <p:cNvSpPr>
                <a:spLocks noChangeArrowheads="1"/>
              </p:cNvSpPr>
              <p:nvPr/>
            </p:nvSpPr>
            <p:spPr bwMode="auto">
              <a:xfrm>
                <a:off x="2629"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sp>
          <p:nvSpPr>
            <p:cNvPr id="15382" name="Rectangle 22"/>
            <p:cNvSpPr>
              <a:spLocks noChangeArrowheads="1"/>
            </p:cNvSpPr>
            <p:nvPr/>
          </p:nvSpPr>
          <p:spPr bwMode="auto">
            <a:xfrm>
              <a:off x="2369" y="2599"/>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nvGrpSpPr>
          <p:cNvPr id="15383" name="Group 23"/>
          <p:cNvGrpSpPr>
            <a:grpSpLocks/>
          </p:cNvGrpSpPr>
          <p:nvPr/>
        </p:nvGrpSpPr>
        <p:grpSpPr bwMode="auto">
          <a:xfrm>
            <a:off x="4424364" y="2163986"/>
            <a:ext cx="858837" cy="3222625"/>
            <a:chOff x="1827" y="1092"/>
            <a:chExt cx="541" cy="2030"/>
          </a:xfrm>
        </p:grpSpPr>
        <p:sp>
          <p:nvSpPr>
            <p:cNvPr id="15384" name="AutoShape 24"/>
            <p:cNvSpPr>
              <a:spLocks/>
            </p:cNvSpPr>
            <p:nvPr/>
          </p:nvSpPr>
          <p:spPr bwMode="auto">
            <a:xfrm>
              <a:off x="1827" y="1092"/>
              <a:ext cx="228" cy="2030"/>
            </a:xfrm>
            <a:prstGeom prst="rightBrace">
              <a:avLst>
                <a:gd name="adj1" fmla="val 74196"/>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85" name="Line 25"/>
            <p:cNvSpPr>
              <a:spLocks noChangeShapeType="1"/>
            </p:cNvSpPr>
            <p:nvPr/>
          </p:nvSpPr>
          <p:spPr bwMode="auto">
            <a:xfrm>
              <a:off x="2125" y="2102"/>
              <a:ext cx="243" cy="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grpSp>
        <p:nvGrpSpPr>
          <p:cNvPr id="15386" name="Group 26"/>
          <p:cNvGrpSpPr>
            <a:grpSpLocks/>
          </p:cNvGrpSpPr>
          <p:nvPr/>
        </p:nvGrpSpPr>
        <p:grpSpPr bwMode="auto">
          <a:xfrm>
            <a:off x="7250114" y="2163986"/>
            <a:ext cx="860425" cy="3222625"/>
            <a:chOff x="3607" y="1092"/>
            <a:chExt cx="542" cy="2030"/>
          </a:xfrm>
        </p:grpSpPr>
        <p:sp>
          <p:nvSpPr>
            <p:cNvPr id="15387" name="AutoShape 27"/>
            <p:cNvSpPr>
              <a:spLocks/>
            </p:cNvSpPr>
            <p:nvPr/>
          </p:nvSpPr>
          <p:spPr bwMode="auto">
            <a:xfrm>
              <a:off x="3607" y="1092"/>
              <a:ext cx="228" cy="2030"/>
            </a:xfrm>
            <a:prstGeom prst="rightBrace">
              <a:avLst>
                <a:gd name="adj1" fmla="val 74196"/>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88" name="Line 28"/>
            <p:cNvSpPr>
              <a:spLocks noChangeShapeType="1"/>
            </p:cNvSpPr>
            <p:nvPr/>
          </p:nvSpPr>
          <p:spPr bwMode="auto">
            <a:xfrm>
              <a:off x="3905" y="2102"/>
              <a:ext cx="244" cy="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sp>
        <p:nvSpPr>
          <p:cNvPr id="15389" name="AutoShape 29"/>
          <p:cNvSpPr>
            <a:spLocks/>
          </p:cNvSpPr>
          <p:nvPr/>
        </p:nvSpPr>
        <p:spPr bwMode="auto">
          <a:xfrm rot="5400000">
            <a:off x="8934451" y="3172048"/>
            <a:ext cx="269875" cy="1828800"/>
          </a:xfrm>
          <a:prstGeom prst="rightBrace">
            <a:avLst>
              <a:gd name="adj1" fmla="val 56471"/>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390" name="Text Box 30"/>
          <p:cNvSpPr txBox="1">
            <a:spLocks noChangeArrowheads="1"/>
          </p:cNvSpPr>
          <p:nvPr/>
        </p:nvSpPr>
        <p:spPr bwMode="auto">
          <a:xfrm>
            <a:off x="1851026" y="1627410"/>
            <a:ext cx="2874963"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Orbitales atómicos del C</a:t>
            </a:r>
          </a:p>
        </p:txBody>
      </p:sp>
      <p:sp>
        <p:nvSpPr>
          <p:cNvPr id="15391" name="Line 31"/>
          <p:cNvSpPr>
            <a:spLocks noChangeShapeType="1"/>
          </p:cNvSpPr>
          <p:nvPr/>
        </p:nvSpPr>
        <p:spPr bwMode="auto">
          <a:xfrm flipV="1">
            <a:off x="2689225" y="4661123"/>
            <a:ext cx="1588"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2" name="Line 32"/>
          <p:cNvSpPr>
            <a:spLocks noChangeShapeType="1"/>
          </p:cNvSpPr>
          <p:nvPr/>
        </p:nvSpPr>
        <p:spPr bwMode="auto">
          <a:xfrm>
            <a:off x="2846389" y="4662710"/>
            <a:ext cx="1587" cy="363538"/>
          </a:xfrm>
          <a:prstGeom prst="line">
            <a:avLst/>
          </a:prstGeom>
          <a:noFill/>
          <a:ln w="38160" cap="sq">
            <a:solidFill>
              <a:srgbClr val="000000"/>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3" name="Line 33"/>
          <p:cNvSpPr>
            <a:spLocks noChangeShapeType="1"/>
          </p:cNvSpPr>
          <p:nvPr/>
        </p:nvSpPr>
        <p:spPr bwMode="auto">
          <a:xfrm flipV="1">
            <a:off x="3138489" y="2616423"/>
            <a:ext cx="1587"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4" name="Line 34"/>
          <p:cNvSpPr>
            <a:spLocks noChangeShapeType="1"/>
          </p:cNvSpPr>
          <p:nvPr/>
        </p:nvSpPr>
        <p:spPr bwMode="auto">
          <a:xfrm flipV="1">
            <a:off x="3732214" y="2616423"/>
            <a:ext cx="1587"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5" name="Line 35"/>
          <p:cNvSpPr>
            <a:spLocks noChangeShapeType="1"/>
          </p:cNvSpPr>
          <p:nvPr/>
        </p:nvSpPr>
        <p:spPr bwMode="auto">
          <a:xfrm flipV="1">
            <a:off x="5884864" y="2610073"/>
            <a:ext cx="1587"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6" name="Line 36"/>
          <p:cNvSpPr>
            <a:spLocks noChangeShapeType="1"/>
          </p:cNvSpPr>
          <p:nvPr/>
        </p:nvSpPr>
        <p:spPr bwMode="auto">
          <a:xfrm flipV="1">
            <a:off x="6462714" y="2616423"/>
            <a:ext cx="1587"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7" name="Line 37"/>
          <p:cNvSpPr>
            <a:spLocks noChangeShapeType="1"/>
          </p:cNvSpPr>
          <p:nvPr/>
        </p:nvSpPr>
        <p:spPr bwMode="auto">
          <a:xfrm flipV="1">
            <a:off x="5503864" y="4661123"/>
            <a:ext cx="1587" cy="366712"/>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8" name="Line 38"/>
          <p:cNvSpPr>
            <a:spLocks noChangeShapeType="1"/>
          </p:cNvSpPr>
          <p:nvPr/>
        </p:nvSpPr>
        <p:spPr bwMode="auto">
          <a:xfrm flipV="1">
            <a:off x="8572500" y="3556224"/>
            <a:ext cx="1588" cy="365125"/>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399" name="Line 39"/>
          <p:cNvSpPr>
            <a:spLocks noChangeShapeType="1"/>
          </p:cNvSpPr>
          <p:nvPr/>
        </p:nvSpPr>
        <p:spPr bwMode="auto">
          <a:xfrm flipV="1">
            <a:off x="9094789" y="3556224"/>
            <a:ext cx="1587" cy="365125"/>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400" name="Line 40"/>
          <p:cNvSpPr>
            <a:spLocks noChangeShapeType="1"/>
          </p:cNvSpPr>
          <p:nvPr/>
        </p:nvSpPr>
        <p:spPr bwMode="auto">
          <a:xfrm flipV="1">
            <a:off x="9688514" y="3586386"/>
            <a:ext cx="1587" cy="365125"/>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nvGrpSpPr>
          <p:cNvPr id="15401" name="Group 41"/>
          <p:cNvGrpSpPr>
            <a:grpSpLocks/>
          </p:cNvGrpSpPr>
          <p:nvPr/>
        </p:nvGrpSpPr>
        <p:grpSpPr bwMode="auto">
          <a:xfrm>
            <a:off x="10056813" y="2527524"/>
            <a:ext cx="411162" cy="466725"/>
            <a:chOff x="5375" y="1321"/>
            <a:chExt cx="259" cy="294"/>
          </a:xfrm>
        </p:grpSpPr>
        <p:sp>
          <p:nvSpPr>
            <p:cNvPr id="15402" name="Rectangle 42"/>
            <p:cNvSpPr>
              <a:spLocks noChangeArrowheads="1"/>
            </p:cNvSpPr>
            <p:nvPr/>
          </p:nvSpPr>
          <p:spPr bwMode="auto">
            <a:xfrm>
              <a:off x="5375" y="1321"/>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403" name="Line 43"/>
            <p:cNvSpPr>
              <a:spLocks noChangeShapeType="1"/>
            </p:cNvSpPr>
            <p:nvPr/>
          </p:nvSpPr>
          <p:spPr bwMode="auto">
            <a:xfrm flipV="1">
              <a:off x="5505" y="1387"/>
              <a:ext cx="0" cy="229"/>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sp>
        <p:nvSpPr>
          <p:cNvPr id="15404" name="Line 44"/>
          <p:cNvSpPr>
            <a:spLocks noChangeShapeType="1"/>
          </p:cNvSpPr>
          <p:nvPr/>
        </p:nvSpPr>
        <p:spPr bwMode="auto">
          <a:xfrm flipV="1">
            <a:off x="7043739" y="2616423"/>
            <a:ext cx="1587" cy="366712"/>
          </a:xfrm>
          <a:prstGeom prst="line">
            <a:avLst/>
          </a:prstGeom>
          <a:noFill/>
          <a:ln w="38160" cap="sq">
            <a:solidFill>
              <a:srgbClr val="000000"/>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5405" name="Text Box 45"/>
          <p:cNvSpPr txBox="1">
            <a:spLocks noChangeArrowheads="1"/>
          </p:cNvSpPr>
          <p:nvPr/>
        </p:nvSpPr>
        <p:spPr bwMode="auto">
          <a:xfrm>
            <a:off x="4803775" y="1748060"/>
            <a:ext cx="2376488"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Electrón promovido</a:t>
            </a:r>
          </a:p>
        </p:txBody>
      </p:sp>
      <p:sp>
        <p:nvSpPr>
          <p:cNvPr id="15406" name="Freeform 46"/>
          <p:cNvSpPr>
            <a:spLocks/>
          </p:cNvSpPr>
          <p:nvPr/>
        </p:nvSpPr>
        <p:spPr bwMode="auto">
          <a:xfrm>
            <a:off x="6892926" y="1963960"/>
            <a:ext cx="277813" cy="515938"/>
          </a:xfrm>
          <a:custGeom>
            <a:avLst/>
            <a:gdLst>
              <a:gd name="G0" fmla="+- 102 0 0"/>
              <a:gd name="G1" fmla="+- 1 0 0"/>
              <a:gd name="G2" fmla="+- 1 0 0"/>
              <a:gd name="G3" fmla="+- 1 0 0"/>
              <a:gd name="G4" fmla="*/ 1 24577 2"/>
              <a:gd name="G5" fmla="+- 1 0 0"/>
              <a:gd name="G6" fmla="+- 1 0 0"/>
              <a:gd name="T0" fmla="*/ 0 w 345"/>
              <a:gd name="T1" fmla="*/ 0 h 511"/>
              <a:gd name="T2" fmla="*/ 253655 w 345"/>
              <a:gd name="T3" fmla="*/ 167604 h 511"/>
              <a:gd name="T4" fmla="*/ 144946 w 345"/>
              <a:gd name="T5" fmla="*/ 515938 h 511"/>
              <a:gd name="T6" fmla="*/ 0 w 345"/>
              <a:gd name="T7" fmla="*/ 0 h 511"/>
              <a:gd name="T8" fmla="*/ 345 w 345"/>
              <a:gd name="T9" fmla="*/ 511 h 511"/>
            </a:gdLst>
            <a:ahLst/>
            <a:cxnLst>
              <a:cxn ang="0">
                <a:pos x="T0" y="T1"/>
              </a:cxn>
              <a:cxn ang="0">
                <a:pos x="T2" y="T3"/>
              </a:cxn>
              <a:cxn ang="0">
                <a:pos x="T4" y="T5"/>
              </a:cxn>
            </a:cxnLst>
            <a:rect l="T6" t="T7" r="T8" b="T9"/>
            <a:pathLst>
              <a:path w="345" h="511">
                <a:moveTo>
                  <a:pt x="0" y="0"/>
                </a:moveTo>
                <a:cubicBezTo>
                  <a:pt x="142" y="40"/>
                  <a:pt x="285" y="81"/>
                  <a:pt x="315" y="166"/>
                </a:cubicBezTo>
                <a:cubicBezTo>
                  <a:pt x="345" y="251"/>
                  <a:pt x="262" y="381"/>
                  <a:pt x="180" y="511"/>
                </a:cubicBezTo>
              </a:path>
            </a:pathLst>
          </a:custGeom>
          <a:noFill/>
          <a:ln w="9360" cap="sq">
            <a:solidFill>
              <a:srgbClr val="00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407" name="Freeform 47"/>
          <p:cNvSpPr>
            <a:spLocks/>
          </p:cNvSpPr>
          <p:nvPr/>
        </p:nvSpPr>
        <p:spPr bwMode="auto">
          <a:xfrm>
            <a:off x="2892425" y="3045049"/>
            <a:ext cx="1263650" cy="1773237"/>
          </a:xfrm>
          <a:custGeom>
            <a:avLst/>
            <a:gdLst>
              <a:gd name="G0" fmla="+- 190 0 0"/>
              <a:gd name="G1" fmla="+- 1 0 0"/>
              <a:gd name="G2" fmla="+- 1 0 0"/>
              <a:gd name="T0" fmla="*/ 556 256 1"/>
              <a:gd name="T1" fmla="*/ 0 256 1"/>
              <a:gd name="G3" fmla="+- 0 T0 T1"/>
              <a:gd name="G4" fmla="sin 1170 G3"/>
              <a:gd name="G5" fmla="+- 1 0 0"/>
              <a:gd name="G6" fmla="+- 1 0 0"/>
              <a:gd name="G7" fmla="+- 1 0 0"/>
              <a:gd name="G8" fmla="+- 1 0 0"/>
              <a:gd name="G9" fmla="+- 1 0 0"/>
              <a:gd name="G10" fmla="+- 1 0 0"/>
              <a:gd name="G11" fmla="+- 1 0 0"/>
              <a:gd name="G12" fmla="+- 1 0 0"/>
              <a:gd name="G13" fmla="+- 1 0 0"/>
              <a:gd name="G14" fmla="+- 1 0 0"/>
              <a:gd name="G15" fmla="*/ 1 23051 51712"/>
              <a:gd name="G16" fmla="+- 1 0 0"/>
              <a:gd name="G17" fmla="+- 1 0 0"/>
              <a:gd name="G18" fmla="+- 1 0 0"/>
              <a:gd name="G19" fmla="*/ 1 48365 11520"/>
              <a:gd name="G20" fmla="*/ G19 1 180"/>
              <a:gd name="G21" fmla="*/ 0 1 G20"/>
              <a:gd name="G22" fmla="+- 1 0 0"/>
              <a:gd name="G23" fmla="+- 1 0 0"/>
              <a:gd name="G24" fmla="+- 1 0 0"/>
              <a:gd name="G25" fmla="+- 1 0 0"/>
              <a:gd name="G26" fmla="+- 1 0 0"/>
              <a:gd name="G27" fmla="+- 0 0 0"/>
              <a:gd name="T2" fmla="*/ 17 256 1"/>
              <a:gd name="T3" fmla="*/ 0 256 1"/>
              <a:gd name="G28" fmla="+- 0 T2 T3"/>
              <a:gd name="G29" fmla="sin 62764 G28"/>
              <a:gd name="G30" fmla="+- 9430 0 0"/>
              <a:gd name="G31" fmla="*/ 1 18485 2"/>
              <a:gd name="T4" fmla="*/ 0 w 932"/>
              <a:gd name="T5" fmla="*/ 1773237 h 1472"/>
              <a:gd name="T6" fmla="*/ 668433 w 932"/>
              <a:gd name="T7" fmla="*/ 1563629 h 1472"/>
              <a:gd name="T8" fmla="*/ 706397 w 932"/>
              <a:gd name="T9" fmla="*/ 1409434 h 1472"/>
              <a:gd name="T10" fmla="*/ 978922 w 932"/>
              <a:gd name="T11" fmla="*/ 1278128 h 1472"/>
              <a:gd name="T12" fmla="*/ 1029088 w 932"/>
              <a:gd name="T13" fmla="*/ 1123933 h 1472"/>
              <a:gd name="T14" fmla="*/ 1140268 w 932"/>
              <a:gd name="T15" fmla="*/ 1013106 h 1472"/>
              <a:gd name="T16" fmla="*/ 1140268 w 932"/>
              <a:gd name="T17" fmla="*/ 605936 h 1472"/>
              <a:gd name="T18" fmla="*/ 1176876 w 932"/>
              <a:gd name="T19" fmla="*/ 342119 h 1472"/>
              <a:gd name="T20" fmla="*/ 1189078 w 932"/>
              <a:gd name="T21" fmla="*/ 175878 h 1472"/>
              <a:gd name="T22" fmla="*/ 1263650 w 932"/>
              <a:gd name="T23" fmla="*/ 0 h 1472"/>
              <a:gd name="T24" fmla="*/ 0 w 932"/>
              <a:gd name="T25" fmla="*/ 0 h 1472"/>
              <a:gd name="T26" fmla="*/ 932 w 932"/>
              <a:gd name="T27" fmla="*/ 1472 h 1472"/>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932" h="1472">
                <a:moveTo>
                  <a:pt x="0" y="1472"/>
                </a:moveTo>
                <a:cubicBezTo>
                  <a:pt x="179" y="1461"/>
                  <a:pt x="364" y="1434"/>
                  <a:pt x="493" y="1298"/>
                </a:cubicBezTo>
                <a:cubicBezTo>
                  <a:pt x="508" y="1258"/>
                  <a:pt x="500" y="1207"/>
                  <a:pt x="521" y="1170"/>
                </a:cubicBezTo>
                <a:cubicBezTo>
                  <a:pt x="556" y="1108"/>
                  <a:pt x="667" y="1098"/>
                  <a:pt x="722" y="1061"/>
                </a:cubicBezTo>
                <a:cubicBezTo>
                  <a:pt x="750" y="1018"/>
                  <a:pt x="735" y="969"/>
                  <a:pt x="759" y="933"/>
                </a:cubicBezTo>
                <a:cubicBezTo>
                  <a:pt x="783" y="897"/>
                  <a:pt x="818" y="877"/>
                  <a:pt x="841" y="841"/>
                </a:cubicBezTo>
                <a:cubicBezTo>
                  <a:pt x="846" y="755"/>
                  <a:pt x="889" y="575"/>
                  <a:pt x="841" y="503"/>
                </a:cubicBezTo>
                <a:cubicBezTo>
                  <a:pt x="865" y="432"/>
                  <a:pt x="850" y="356"/>
                  <a:pt x="868" y="284"/>
                </a:cubicBezTo>
                <a:cubicBezTo>
                  <a:pt x="871" y="238"/>
                  <a:pt x="870" y="192"/>
                  <a:pt x="877" y="146"/>
                </a:cubicBezTo>
                <a:cubicBezTo>
                  <a:pt x="882" y="112"/>
                  <a:pt x="932" y="28"/>
                  <a:pt x="932" y="0"/>
                </a:cubicBezTo>
              </a:path>
            </a:pathLst>
          </a:custGeom>
          <a:noFill/>
          <a:ln w="936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5408" name="Text Box 48"/>
          <p:cNvSpPr txBox="1">
            <a:spLocks noChangeArrowheads="1"/>
          </p:cNvSpPr>
          <p:nvPr/>
        </p:nvSpPr>
        <p:spPr bwMode="auto">
          <a:xfrm>
            <a:off x="3792539" y="476251"/>
            <a:ext cx="5183187" cy="58695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DIAGRAMA ORBITAL</a:t>
            </a:r>
          </a:p>
        </p:txBody>
      </p:sp>
      <p:sp>
        <p:nvSpPr>
          <p:cNvPr id="15409" name="Text Box 49"/>
          <p:cNvSpPr txBox="1">
            <a:spLocks noChangeArrowheads="1"/>
          </p:cNvSpPr>
          <p:nvPr/>
        </p:nvSpPr>
        <p:spPr bwMode="auto">
          <a:xfrm>
            <a:off x="10091738" y="2743424"/>
            <a:ext cx="576262" cy="56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1991544" y="476672"/>
            <a:ext cx="8712199"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Características de la hibridación sp</a:t>
            </a:r>
            <a:r>
              <a:rPr lang="es-MX" altLang="es-MX" baseline="30000" dirty="0"/>
              <a:t>2</a:t>
            </a:r>
          </a:p>
        </p:txBody>
      </p:sp>
      <p:sp>
        <p:nvSpPr>
          <p:cNvPr id="16386" name="Text Box 2"/>
          <p:cNvSpPr txBox="1">
            <a:spLocks noChangeArrowheads="1"/>
          </p:cNvSpPr>
          <p:nvPr/>
        </p:nvSpPr>
        <p:spPr bwMode="auto">
          <a:xfrm>
            <a:off x="2747169" y="2348880"/>
            <a:ext cx="6697662" cy="3564695"/>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Blip>
                <a:blip r:embed="rId3">
                  <a:extLst>
                    <a:ext uri="{837473B0-CC2E-450A-ABE3-18F120FF3D39}">
                      <a1611:picAttrSrcUrl xmlns:a1611="http://schemas.microsoft.com/office/drawing/2016/11/main" r:id="rId4"/>
                    </a:ext>
                  </a:extLst>
                </a:blip>
              </a:buBlip>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dirty="0"/>
              <a:t>Los tres orbitales son de energía idéntica.</a:t>
            </a:r>
          </a:p>
          <a:p>
            <a:r>
              <a:rPr lang="es-MX" altLang="es-MX" dirty="0"/>
              <a:t>Cada orbital híbrido sp2 contiene un electrón de enlace.</a:t>
            </a:r>
          </a:p>
          <a:p>
            <a:r>
              <a:rPr lang="es-MX" altLang="es-MX" dirty="0"/>
              <a:t>Los orbitales son semejantes a los sp3.</a:t>
            </a:r>
          </a:p>
          <a:p>
            <a:r>
              <a:rPr lang="es-MX" altLang="es-MX" dirty="0"/>
              <a:t>La disposición de los orbitales es plana con ángulos de 120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2783632" y="2060848"/>
            <a:ext cx="7524750" cy="3746796"/>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Blip>
                <a:blip r:embed="rId3">
                  <a:extLst>
                    <a:ext uri="{837473B0-CC2E-450A-ABE3-18F120FF3D39}">
                      <a1611:picAttrSrcUrl xmlns:a1611="http://schemas.microsoft.com/office/drawing/2016/11/main" r:id="rId4"/>
                    </a:ext>
                  </a:extLst>
                </a:blip>
              </a:buBlip>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dirty="0"/>
              <a:t>Los tres orbitales son de energía idéntica.</a:t>
            </a:r>
          </a:p>
          <a:p>
            <a:r>
              <a:rPr lang="es-MX" altLang="es-MX" dirty="0"/>
              <a:t>Cada orbital híbrido sp</a:t>
            </a:r>
            <a:r>
              <a:rPr lang="es-MX" altLang="es-MX" baseline="30000" dirty="0"/>
              <a:t>2</a:t>
            </a:r>
            <a:r>
              <a:rPr lang="es-MX" altLang="es-MX" dirty="0"/>
              <a:t> contiene un electrón de enlace.</a:t>
            </a:r>
          </a:p>
          <a:p>
            <a:r>
              <a:rPr lang="es-MX" altLang="es-MX" dirty="0"/>
              <a:t>Los orbitales son semejantes a los sp</a:t>
            </a:r>
            <a:r>
              <a:rPr lang="es-MX" altLang="es-MX" baseline="30000" dirty="0"/>
              <a:t>3</a:t>
            </a:r>
            <a:r>
              <a:rPr lang="es-MX" altLang="es-MX" dirty="0"/>
              <a:t>.</a:t>
            </a:r>
          </a:p>
          <a:p>
            <a:r>
              <a:rPr lang="es-MX" altLang="es-MX" dirty="0"/>
              <a:t>La disposición de los orbitales es plana con ángulos de 120 °, trigonal.</a:t>
            </a:r>
          </a:p>
          <a:p>
            <a:r>
              <a:rPr lang="es-MX" altLang="es-MX" dirty="0"/>
              <a:t>El orbital no hibrido es perpendicular al plano de los orbitales  sp</a:t>
            </a:r>
            <a:r>
              <a:rPr lang="es-MX" altLang="es-MX" baseline="30000" dirty="0"/>
              <a:t>2</a:t>
            </a:r>
            <a:r>
              <a:rPr lang="es-MX" altLang="es-MX" dirty="0"/>
              <a:t>.</a:t>
            </a:r>
          </a:p>
        </p:txBody>
      </p:sp>
      <p:sp>
        <p:nvSpPr>
          <p:cNvPr id="3" name="Text Box 1">
            <a:extLst>
              <a:ext uri="{FF2B5EF4-FFF2-40B4-BE49-F238E27FC236}">
                <a16:creationId xmlns:a16="http://schemas.microsoft.com/office/drawing/2014/main" id="{6FA11101-64F5-4EE2-B716-70F2BFD75C42}"/>
              </a:ext>
            </a:extLst>
          </p:cNvPr>
          <p:cNvSpPr txBox="1">
            <a:spLocks noChangeArrowheads="1"/>
          </p:cNvSpPr>
          <p:nvPr/>
        </p:nvSpPr>
        <p:spPr bwMode="auto">
          <a:xfrm>
            <a:off x="1991544" y="476672"/>
            <a:ext cx="8712199"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Características de la hibridación sp</a:t>
            </a:r>
            <a:r>
              <a:rPr lang="es-MX" altLang="es-MX" baseline="30000" dirty="0"/>
              <a:t>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E2223657-7F9D-4FE7-9104-883ECDE029C2}"/>
              </a:ext>
            </a:extLst>
          </p:cNvPr>
          <p:cNvSpPr/>
          <p:nvPr/>
        </p:nvSpPr>
        <p:spPr>
          <a:xfrm>
            <a:off x="1181832" y="1589092"/>
            <a:ext cx="9396536" cy="45762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433" name="Text Box 1"/>
          <p:cNvSpPr txBox="1">
            <a:spLocks noChangeArrowheads="1"/>
          </p:cNvSpPr>
          <p:nvPr/>
        </p:nvSpPr>
        <p:spPr bwMode="auto">
          <a:xfrm>
            <a:off x="2458243" y="241999"/>
            <a:ext cx="6635751"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Orbitales híbridos sp</a:t>
            </a:r>
            <a:r>
              <a:rPr lang="es-MX" altLang="es-MX" baseline="30000" dirty="0"/>
              <a:t>2</a:t>
            </a:r>
          </a:p>
        </p:txBody>
      </p:sp>
      <p:grpSp>
        <p:nvGrpSpPr>
          <p:cNvPr id="18434" name="Group 2"/>
          <p:cNvGrpSpPr>
            <a:grpSpLocks/>
          </p:cNvGrpSpPr>
          <p:nvPr/>
        </p:nvGrpSpPr>
        <p:grpSpPr bwMode="auto">
          <a:xfrm>
            <a:off x="2728914" y="2417165"/>
            <a:ext cx="6732587" cy="1739900"/>
            <a:chOff x="759" y="1034"/>
            <a:chExt cx="4241" cy="1096"/>
          </a:xfrm>
        </p:grpSpPr>
        <p:sp>
          <p:nvSpPr>
            <p:cNvPr id="18435" name="AutoShape 3"/>
            <p:cNvSpPr>
              <a:spLocks noChangeArrowheads="1"/>
            </p:cNvSpPr>
            <p:nvPr/>
          </p:nvSpPr>
          <p:spPr bwMode="auto">
            <a:xfrm rot="780000">
              <a:off x="3288" y="1253"/>
              <a:ext cx="1655" cy="702"/>
            </a:xfrm>
            <a:prstGeom prst="parallelogram">
              <a:avLst>
                <a:gd name="adj" fmla="val 58939"/>
              </a:avLst>
            </a:prstGeom>
            <a:solidFill>
              <a:srgbClr val="CCCC00"/>
            </a:solidFill>
            <a:ln w="9360" cap="sq">
              <a:miter lim="800000"/>
              <a:headEnd/>
              <a:tailEnd/>
            </a:ln>
            <a:effectLst/>
            <a:scene3d>
              <a:camera prst="legacyPerspectiveFront">
                <a:rot lat="20099996" lon="1500000" rev="0"/>
              </a:camera>
              <a:lightRig rig="legacyFlat4" dir="b"/>
            </a:scene3d>
            <a:sp3d extrusionH="430200" prstMaterial="legacyMatte">
              <a:bevelT w="13500" h="13500" prst="angle"/>
              <a:bevelB w="13500" h="13500" prst="angle"/>
              <a:extrusionClr>
                <a:srgbClr val="CCCC00"/>
              </a:extrusionClr>
              <a:contourClr>
                <a:srgbClr val="CCCC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es-MX">
                <a:solidFill>
                  <a:schemeClr val="tx1"/>
                </a:solidFill>
              </a:endParaRPr>
            </a:p>
          </p:txBody>
        </p:sp>
        <p:sp>
          <p:nvSpPr>
            <p:cNvPr id="18436" name="AutoShape 4"/>
            <p:cNvSpPr>
              <a:spLocks noChangeArrowheads="1"/>
            </p:cNvSpPr>
            <p:nvPr/>
          </p:nvSpPr>
          <p:spPr bwMode="auto">
            <a:xfrm rot="780000">
              <a:off x="816" y="1208"/>
              <a:ext cx="1655" cy="702"/>
            </a:xfrm>
            <a:prstGeom prst="parallelogram">
              <a:avLst>
                <a:gd name="adj" fmla="val 58939"/>
              </a:avLst>
            </a:prstGeom>
            <a:solidFill>
              <a:srgbClr val="CCCC00"/>
            </a:solidFill>
            <a:ln w="9360" cap="sq">
              <a:miter lim="800000"/>
              <a:headEnd/>
              <a:tailEnd/>
            </a:ln>
            <a:effectLst/>
            <a:scene3d>
              <a:camera prst="legacyPerspectiveFront">
                <a:rot lat="20099996" lon="1500000" rev="0"/>
              </a:camera>
              <a:lightRig rig="legacyFlat4" dir="b"/>
            </a:scene3d>
            <a:sp3d extrusionH="430200" prstMaterial="legacyMatte">
              <a:bevelT w="13500" h="13500" prst="angle"/>
              <a:bevelB w="13500" h="13500" prst="angle"/>
              <a:extrusionClr>
                <a:srgbClr val="CCCC00"/>
              </a:extrusionClr>
              <a:contourClr>
                <a:srgbClr val="CCCC00"/>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endParaRPr lang="es-MX">
                <a:solidFill>
                  <a:schemeClr val="tx1"/>
                </a:solidFill>
              </a:endParaRPr>
            </a:p>
          </p:txBody>
        </p:sp>
        <p:graphicFrame>
          <p:nvGraphicFramePr>
            <p:cNvPr id="18437" name="Object 5"/>
            <p:cNvGraphicFramePr>
              <a:graphicFrameLocks noChangeAspect="1"/>
            </p:cNvGraphicFramePr>
            <p:nvPr/>
          </p:nvGraphicFramePr>
          <p:xfrm>
            <a:off x="1156" y="1231"/>
            <a:ext cx="888" cy="642"/>
          </p:xfrm>
          <a:graphic>
            <a:graphicData uri="http://schemas.openxmlformats.org/presentationml/2006/ole">
              <mc:AlternateContent xmlns:mc="http://schemas.openxmlformats.org/markup-compatibility/2006">
                <mc:Choice xmlns:v="urn:schemas-microsoft-com:vml" Requires="v">
                  <p:oleObj spid="_x0000_s18506" r:id="rId4" imgW="1411200" imgH="1020960" progId="">
                    <p:embed/>
                  </p:oleObj>
                </mc:Choice>
                <mc:Fallback>
                  <p:oleObj r:id="rId4" imgW="1411200" imgH="1020960"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6" y="1231"/>
                          <a:ext cx="888" cy="642"/>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8" name="Object 6"/>
            <p:cNvGraphicFramePr>
              <a:graphicFrameLocks noChangeAspect="1"/>
            </p:cNvGraphicFramePr>
            <p:nvPr/>
          </p:nvGraphicFramePr>
          <p:xfrm>
            <a:off x="3673" y="1117"/>
            <a:ext cx="927" cy="983"/>
          </p:xfrm>
          <a:graphic>
            <a:graphicData uri="http://schemas.openxmlformats.org/presentationml/2006/ole">
              <mc:AlternateContent xmlns:mc="http://schemas.openxmlformats.org/markup-compatibility/2006">
                <mc:Choice xmlns:v="urn:schemas-microsoft-com:vml" Requires="v">
                  <p:oleObj spid="_x0000_s18507" r:id="rId6" imgW="1426320" imgH="1511640" progId="">
                    <p:embed/>
                  </p:oleObj>
                </mc:Choice>
                <mc:Fallback>
                  <p:oleObj r:id="rId6" imgW="1426320" imgH="1511640" progId="">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73" y="1117"/>
                          <a:ext cx="927" cy="983"/>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8439" name="Text Box 7"/>
          <p:cNvSpPr txBox="1">
            <a:spLocks noChangeArrowheads="1"/>
          </p:cNvSpPr>
          <p:nvPr/>
        </p:nvSpPr>
        <p:spPr bwMode="auto">
          <a:xfrm>
            <a:off x="2279650" y="4312640"/>
            <a:ext cx="3600450" cy="155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500"/>
              </a:spcBef>
              <a:buClrTx/>
            </a:pPr>
            <a:r>
              <a:rPr lang="es-MX" altLang="es-MX" sz="2400">
                <a:solidFill>
                  <a:schemeClr val="tx1"/>
                </a:solidFill>
              </a:rPr>
              <a:t>Carbono trigonal, con tres orbitales sp</a:t>
            </a:r>
            <a:r>
              <a:rPr lang="es-MX" altLang="es-MX" sz="2400" baseline="30000">
                <a:solidFill>
                  <a:schemeClr val="tx1"/>
                </a:solidFill>
              </a:rPr>
              <a:t>2</a:t>
            </a:r>
            <a:r>
              <a:rPr lang="es-MX" altLang="es-MX" sz="2400">
                <a:solidFill>
                  <a:schemeClr val="tx1"/>
                </a:solidFill>
              </a:rPr>
              <a:t> en un plano con ángulos de 120 ° entre ellos.</a:t>
            </a:r>
          </a:p>
        </p:txBody>
      </p:sp>
      <p:sp>
        <p:nvSpPr>
          <p:cNvPr id="18440" name="Text Box 8"/>
          <p:cNvSpPr txBox="1">
            <a:spLocks noChangeArrowheads="1"/>
          </p:cNvSpPr>
          <p:nvPr/>
        </p:nvSpPr>
        <p:spPr bwMode="auto">
          <a:xfrm>
            <a:off x="6203950" y="4312640"/>
            <a:ext cx="360045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500"/>
              </a:spcBef>
              <a:buClrTx/>
            </a:pPr>
            <a:r>
              <a:rPr lang="es-MX" altLang="es-MX" sz="2400">
                <a:solidFill>
                  <a:schemeClr val="tx1"/>
                </a:solidFill>
              </a:rPr>
              <a:t>Orbital </a:t>
            </a:r>
            <a:r>
              <a:rPr lang="es-MX" altLang="es-MX" sz="2400" b="1" i="1">
                <a:solidFill>
                  <a:schemeClr val="tx1"/>
                </a:solidFill>
              </a:rPr>
              <a:t>p</a:t>
            </a:r>
            <a:r>
              <a:rPr lang="es-MX" altLang="es-MX" sz="2400">
                <a:solidFill>
                  <a:schemeClr val="tx1"/>
                </a:solidFill>
              </a:rPr>
              <a:t> perpendicular al plano.</a:t>
            </a:r>
          </a:p>
        </p:txBody>
      </p:sp>
      <p:sp>
        <p:nvSpPr>
          <p:cNvPr id="18441" name="Text Box 9"/>
          <p:cNvSpPr txBox="1">
            <a:spLocks noChangeArrowheads="1"/>
          </p:cNvSpPr>
          <p:nvPr/>
        </p:nvSpPr>
        <p:spPr bwMode="auto">
          <a:xfrm>
            <a:off x="9264650" y="3268066"/>
            <a:ext cx="140335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500"/>
              </a:spcBef>
              <a:buClrTx/>
            </a:pPr>
            <a:r>
              <a:rPr lang="es-MX" altLang="es-MX" sz="2400">
                <a:solidFill>
                  <a:schemeClr val="tx1"/>
                </a:solidFill>
              </a:rPr>
              <a:t>Orbital </a:t>
            </a:r>
            <a:r>
              <a:rPr lang="es-MX" altLang="es-MX" sz="2400" b="1" i="1">
                <a:solidFill>
                  <a:schemeClr val="tx1"/>
                </a:solidFill>
              </a:rPr>
              <a:t>p</a:t>
            </a:r>
          </a:p>
        </p:txBody>
      </p:sp>
      <p:sp>
        <p:nvSpPr>
          <p:cNvPr id="18442" name="Freeform 10"/>
          <p:cNvSpPr>
            <a:spLocks/>
          </p:cNvSpPr>
          <p:nvPr/>
        </p:nvSpPr>
        <p:spPr bwMode="auto">
          <a:xfrm>
            <a:off x="8186738" y="1907579"/>
            <a:ext cx="1814512" cy="1349375"/>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606 0 0"/>
              <a:gd name="G12" fmla="+- 1 0 0"/>
              <a:gd name="G13" fmla="+- 1 0 0"/>
              <a:gd name="G14" fmla="+- 1 0 0"/>
              <a:gd name="G15" fmla="+- 1 0 0"/>
              <a:gd name="G16" fmla="+- 1 0 0"/>
              <a:gd name="G17" fmla="+- 1 0 0"/>
              <a:gd name="G18" fmla="+- 1 0 0"/>
              <a:gd name="G19" fmla="+- 1 0 0"/>
              <a:gd name="G20" fmla="+- 1 0 0"/>
              <a:gd name="G21" fmla="+- 384 0 0"/>
              <a:gd name="G22" fmla="*/ 1 24577 2"/>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9767 0 0"/>
              <a:gd name="G42" fmla="+- 0 0 0"/>
              <a:gd name="T0" fmla="*/ 1741487 w 1143"/>
              <a:gd name="T1" fmla="*/ 1349375 h 850"/>
              <a:gd name="T2" fmla="*/ 1755775 w 1143"/>
              <a:gd name="T3" fmla="*/ 1190625 h 850"/>
              <a:gd name="T4" fmla="*/ 1784350 w 1143"/>
              <a:gd name="T5" fmla="*/ 1103313 h 850"/>
              <a:gd name="T6" fmla="*/ 1711325 w 1143"/>
              <a:gd name="T7" fmla="*/ 552450 h 850"/>
              <a:gd name="T8" fmla="*/ 1465262 w 1143"/>
              <a:gd name="T9" fmla="*/ 188912 h 850"/>
              <a:gd name="T10" fmla="*/ 1377949 w 1143"/>
              <a:gd name="T11" fmla="*/ 130175 h 850"/>
              <a:gd name="T12" fmla="*/ 1304924 w 1143"/>
              <a:gd name="T13" fmla="*/ 73025 h 850"/>
              <a:gd name="T14" fmla="*/ 1073150 w 1143"/>
              <a:gd name="T15" fmla="*/ 0 h 850"/>
              <a:gd name="T16" fmla="*/ 739775 w 1143"/>
              <a:gd name="T17" fmla="*/ 44450 h 850"/>
              <a:gd name="T18" fmla="*/ 550862 w 1143"/>
              <a:gd name="T19" fmla="*/ 115888 h 850"/>
              <a:gd name="T20" fmla="*/ 434975 w 1143"/>
              <a:gd name="T21" fmla="*/ 188912 h 850"/>
              <a:gd name="T22" fmla="*/ 101600 w 1143"/>
              <a:gd name="T23" fmla="*/ 450850 h 850"/>
              <a:gd name="T24" fmla="*/ 57150 w 1143"/>
              <a:gd name="T25" fmla="*/ 536575 h 850"/>
              <a:gd name="T26" fmla="*/ 42862 w 1143"/>
              <a:gd name="T27" fmla="*/ 581025 h 850"/>
              <a:gd name="T28" fmla="*/ 0 w 1143"/>
              <a:gd name="T29" fmla="*/ 609600 h 850"/>
              <a:gd name="T30" fmla="*/ 0 w 1143"/>
              <a:gd name="T31" fmla="*/ 0 h 850"/>
              <a:gd name="T32" fmla="*/ 1143 w 1143"/>
              <a:gd name="T33" fmla="*/ 850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T30" t="T31" r="T32" b="T33"/>
            <a:pathLst>
              <a:path w="1143" h="850">
                <a:moveTo>
                  <a:pt x="1097" y="850"/>
                </a:moveTo>
                <a:cubicBezTo>
                  <a:pt x="1100" y="817"/>
                  <a:pt x="1100" y="783"/>
                  <a:pt x="1106" y="750"/>
                </a:cubicBezTo>
                <a:cubicBezTo>
                  <a:pt x="1109" y="731"/>
                  <a:pt x="1124" y="695"/>
                  <a:pt x="1124" y="695"/>
                </a:cubicBezTo>
                <a:cubicBezTo>
                  <a:pt x="1119" y="568"/>
                  <a:pt x="1143" y="453"/>
                  <a:pt x="1078" y="348"/>
                </a:cubicBezTo>
                <a:cubicBezTo>
                  <a:pt x="1063" y="257"/>
                  <a:pt x="997" y="173"/>
                  <a:pt x="923" y="119"/>
                </a:cubicBezTo>
                <a:cubicBezTo>
                  <a:pt x="892" y="72"/>
                  <a:pt x="923" y="106"/>
                  <a:pt x="868" y="82"/>
                </a:cubicBezTo>
                <a:cubicBezTo>
                  <a:pt x="806" y="55"/>
                  <a:pt x="871" y="75"/>
                  <a:pt x="822" y="46"/>
                </a:cubicBezTo>
                <a:cubicBezTo>
                  <a:pt x="778" y="20"/>
                  <a:pt x="725" y="10"/>
                  <a:pt x="676" y="0"/>
                </a:cubicBezTo>
                <a:cubicBezTo>
                  <a:pt x="526" y="11"/>
                  <a:pt x="596" y="1"/>
                  <a:pt x="466" y="28"/>
                </a:cubicBezTo>
                <a:cubicBezTo>
                  <a:pt x="424" y="37"/>
                  <a:pt x="389" y="63"/>
                  <a:pt x="347" y="73"/>
                </a:cubicBezTo>
                <a:cubicBezTo>
                  <a:pt x="321" y="101"/>
                  <a:pt x="313" y="109"/>
                  <a:pt x="274" y="119"/>
                </a:cubicBezTo>
                <a:cubicBezTo>
                  <a:pt x="201" y="168"/>
                  <a:pt x="125" y="220"/>
                  <a:pt x="64" y="284"/>
                </a:cubicBezTo>
                <a:cubicBezTo>
                  <a:pt x="33" y="366"/>
                  <a:pt x="78" y="252"/>
                  <a:pt x="36" y="338"/>
                </a:cubicBezTo>
                <a:cubicBezTo>
                  <a:pt x="32" y="347"/>
                  <a:pt x="33" y="358"/>
                  <a:pt x="27" y="366"/>
                </a:cubicBezTo>
                <a:cubicBezTo>
                  <a:pt x="20" y="375"/>
                  <a:pt x="0" y="384"/>
                  <a:pt x="0" y="384"/>
                </a:cubicBezTo>
              </a:path>
            </a:pathLst>
          </a:custGeom>
          <a:noFill/>
          <a:ln w="936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8443" name="Freeform 11"/>
          <p:cNvSpPr>
            <a:spLocks/>
          </p:cNvSpPr>
          <p:nvPr/>
        </p:nvSpPr>
        <p:spPr bwMode="auto">
          <a:xfrm>
            <a:off x="8272463" y="3707804"/>
            <a:ext cx="1625600" cy="420687"/>
          </a:xfrm>
          <a:custGeom>
            <a:avLst/>
            <a:gdLst>
              <a:gd name="G0" fmla="+- 950 0 0"/>
              <a:gd name="G1" fmla="+- 1 0 0"/>
              <a:gd name="G2" fmla="+- 1 0 0"/>
              <a:gd name="G3" fmla="+- 1 0 0"/>
              <a:gd name="G4" fmla="+- 1 0 0"/>
              <a:gd name="G5" fmla="+- 1 0 0"/>
              <a:gd name="G6" fmla="+- 254 0 0"/>
              <a:gd name="G7" fmla="*/ 1 24577 2"/>
              <a:gd name="G8" fmla="+- 1 0 0"/>
              <a:gd name="G9" fmla="*/ 1 35617 25856"/>
              <a:gd name="G10" fmla="*/ 1 48365 11520"/>
              <a:gd name="G11" fmla="*/ G10 1 180"/>
              <a:gd name="G12" fmla="*/ G9 1 G11"/>
              <a:gd name="G13" fmla="+- 2361 0 0"/>
              <a:gd name="G14" fmla="+- 1 0 0"/>
              <a:gd name="G15" fmla="+- 1 0 0"/>
              <a:gd name="T0" fmla="*/ 1625600 w 1024"/>
              <a:gd name="T1" fmla="*/ 0 h 265"/>
              <a:gd name="T2" fmla="*/ 1509712 w 1024"/>
              <a:gd name="T3" fmla="*/ 144462 h 265"/>
              <a:gd name="T4" fmla="*/ 1452562 w 1024"/>
              <a:gd name="T5" fmla="*/ 217487 h 265"/>
              <a:gd name="T6" fmla="*/ 857250 w 1024"/>
              <a:gd name="T7" fmla="*/ 420687 h 265"/>
              <a:gd name="T8" fmla="*/ 0 w 1024"/>
              <a:gd name="T9" fmla="*/ 406400 h 265"/>
              <a:gd name="T10" fmla="*/ 0 w 1024"/>
              <a:gd name="T11" fmla="*/ 0 h 265"/>
              <a:gd name="T12" fmla="*/ 1024 w 1024"/>
              <a:gd name="T13" fmla="*/ 265 h 265"/>
            </a:gdLst>
            <a:ahLst/>
            <a:cxnLst>
              <a:cxn ang="0">
                <a:pos x="T0" y="T1"/>
              </a:cxn>
              <a:cxn ang="0">
                <a:pos x="T2" y="T3"/>
              </a:cxn>
              <a:cxn ang="0">
                <a:pos x="T4" y="T5"/>
              </a:cxn>
              <a:cxn ang="0">
                <a:pos x="T6" y="T7"/>
              </a:cxn>
              <a:cxn ang="0">
                <a:pos x="T8" y="T9"/>
              </a:cxn>
            </a:cxnLst>
            <a:rect l="T10" t="T11" r="T12" b="T13"/>
            <a:pathLst>
              <a:path w="1024" h="265">
                <a:moveTo>
                  <a:pt x="1024" y="0"/>
                </a:moveTo>
                <a:cubicBezTo>
                  <a:pt x="1009" y="59"/>
                  <a:pt x="990" y="52"/>
                  <a:pt x="951" y="91"/>
                </a:cubicBezTo>
                <a:cubicBezTo>
                  <a:pt x="937" y="105"/>
                  <a:pt x="930" y="124"/>
                  <a:pt x="915" y="137"/>
                </a:cubicBezTo>
                <a:cubicBezTo>
                  <a:pt x="820" y="220"/>
                  <a:pt x="662" y="252"/>
                  <a:pt x="540" y="265"/>
                </a:cubicBezTo>
                <a:cubicBezTo>
                  <a:pt x="360" y="262"/>
                  <a:pt x="180" y="256"/>
                  <a:pt x="0" y="256"/>
                </a:cubicBezTo>
              </a:path>
            </a:pathLst>
          </a:custGeom>
          <a:noFill/>
          <a:ln w="936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18444" name="Text Box 12"/>
          <p:cNvSpPr txBox="1">
            <a:spLocks noChangeArrowheads="1"/>
          </p:cNvSpPr>
          <p:nvPr/>
        </p:nvSpPr>
        <p:spPr bwMode="auto">
          <a:xfrm>
            <a:off x="7356476" y="3268066"/>
            <a:ext cx="504825"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b="1" i="1">
                <a:solidFill>
                  <a:schemeClr val="tx1"/>
                </a:solidFill>
              </a:rPr>
              <a:t>sp</a:t>
            </a:r>
            <a:r>
              <a:rPr lang="es-MX" altLang="es-MX" sz="2000" b="1" i="1" baseline="30000">
                <a:solidFill>
                  <a:schemeClr val="tx1"/>
                </a:solidFill>
              </a:rPr>
              <a:t>2</a:t>
            </a:r>
          </a:p>
        </p:txBody>
      </p:sp>
      <p:sp>
        <p:nvSpPr>
          <p:cNvPr id="18445" name="Text Box 13"/>
          <p:cNvSpPr txBox="1">
            <a:spLocks noChangeArrowheads="1"/>
          </p:cNvSpPr>
          <p:nvPr/>
        </p:nvSpPr>
        <p:spPr bwMode="auto">
          <a:xfrm>
            <a:off x="8616951" y="3268066"/>
            <a:ext cx="504825"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b="1" i="1">
                <a:solidFill>
                  <a:schemeClr val="tx1"/>
                </a:solidFill>
              </a:rPr>
              <a:t>sp</a:t>
            </a:r>
            <a:r>
              <a:rPr lang="es-MX" altLang="es-MX" sz="2000" b="1" i="1" baseline="30000">
                <a:solidFill>
                  <a:schemeClr val="tx1"/>
                </a:solidFill>
              </a:rPr>
              <a:t>2</a:t>
            </a:r>
          </a:p>
        </p:txBody>
      </p:sp>
      <p:sp>
        <p:nvSpPr>
          <p:cNvPr id="18446" name="Text Box 14"/>
          <p:cNvSpPr txBox="1">
            <a:spLocks noChangeArrowheads="1"/>
          </p:cNvSpPr>
          <p:nvPr/>
        </p:nvSpPr>
        <p:spPr bwMode="auto">
          <a:xfrm>
            <a:off x="8724901" y="2691803"/>
            <a:ext cx="504825"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b="1" i="1">
                <a:solidFill>
                  <a:schemeClr val="tx1"/>
                </a:solidFill>
              </a:rPr>
              <a:t>sp</a:t>
            </a:r>
            <a:r>
              <a:rPr lang="es-MX" altLang="es-MX" sz="2000" b="1" i="1" baseline="30000">
                <a:solidFill>
                  <a:schemeClr val="tx1"/>
                </a:solidFill>
              </a:rPr>
              <a:t>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FBCC2151-611A-4B48-97B1-2C3D6A2EE8E3}"/>
              </a:ext>
            </a:extLst>
          </p:cNvPr>
          <p:cNvSpPr/>
          <p:nvPr/>
        </p:nvSpPr>
        <p:spPr>
          <a:xfrm>
            <a:off x="1181832" y="2132856"/>
            <a:ext cx="10458784" cy="4536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457" name="Text Box 1"/>
          <p:cNvSpPr txBox="1">
            <a:spLocks noChangeArrowheads="1"/>
          </p:cNvSpPr>
          <p:nvPr/>
        </p:nvSpPr>
        <p:spPr bwMode="auto">
          <a:xfrm>
            <a:off x="1370540" y="310383"/>
            <a:ext cx="9649320" cy="15494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Formación de un enlace sigma (sp</a:t>
            </a:r>
            <a:r>
              <a:rPr lang="es-MX" altLang="es-MX" baseline="30000" dirty="0"/>
              <a:t>2</a:t>
            </a:r>
            <a:r>
              <a:rPr lang="es-MX" altLang="es-MX" dirty="0"/>
              <a:t>-sp</a:t>
            </a:r>
            <a:r>
              <a:rPr lang="es-MX" altLang="es-MX" baseline="30000" dirty="0"/>
              <a:t>2</a:t>
            </a:r>
            <a:r>
              <a:rPr lang="es-MX" altLang="es-MX" dirty="0"/>
              <a:t>) y del enlace </a:t>
            </a:r>
            <a:r>
              <a:rPr lang="el-GR" altLang="es-MX" dirty="0"/>
              <a:t>π</a:t>
            </a:r>
            <a:r>
              <a:rPr lang="es-MX" altLang="es-MX" dirty="0"/>
              <a:t> (p-p) en el etileno CH2 = CH2</a:t>
            </a:r>
          </a:p>
        </p:txBody>
      </p:sp>
      <p:graphicFrame>
        <p:nvGraphicFramePr>
          <p:cNvPr id="19458" name="Object 2"/>
          <p:cNvGraphicFramePr>
            <a:graphicFrameLocks noChangeAspect="1"/>
          </p:cNvGraphicFramePr>
          <p:nvPr>
            <p:extLst>
              <p:ext uri="{D42A27DB-BD31-4B8C-83A1-F6EECF244321}">
                <p14:modId xmlns:p14="http://schemas.microsoft.com/office/powerpoint/2010/main" val="3695711796"/>
              </p:ext>
            </p:extLst>
          </p:nvPr>
        </p:nvGraphicFramePr>
        <p:xfrm>
          <a:off x="1847851" y="3464745"/>
          <a:ext cx="4752975" cy="1533525"/>
        </p:xfrm>
        <a:graphic>
          <a:graphicData uri="http://schemas.openxmlformats.org/presentationml/2006/ole">
            <mc:AlternateContent xmlns:mc="http://schemas.openxmlformats.org/markup-compatibility/2006">
              <mc:Choice xmlns:v="urn:schemas-microsoft-com:vml" Requires="v">
                <p:oleObj spid="_x0000_s19529" r:id="rId4" imgW="3124080" imgH="1008720" progId="">
                  <p:embed/>
                </p:oleObj>
              </mc:Choice>
              <mc:Fallback>
                <p:oleObj r:id="rId4" imgW="3124080" imgH="100872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7851" y="3464745"/>
                        <a:ext cx="4752975" cy="153352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59" name="Object 3"/>
          <p:cNvGraphicFramePr>
            <a:graphicFrameLocks noChangeAspect="1"/>
          </p:cNvGraphicFramePr>
          <p:nvPr>
            <p:extLst>
              <p:ext uri="{D42A27DB-BD31-4B8C-83A1-F6EECF244321}">
                <p14:modId xmlns:p14="http://schemas.microsoft.com/office/powerpoint/2010/main" val="1441760884"/>
              </p:ext>
            </p:extLst>
          </p:nvPr>
        </p:nvGraphicFramePr>
        <p:xfrm>
          <a:off x="7256463" y="3194050"/>
          <a:ext cx="3221037" cy="2090738"/>
        </p:xfrm>
        <a:graphic>
          <a:graphicData uri="http://schemas.openxmlformats.org/presentationml/2006/ole">
            <mc:AlternateContent xmlns:mc="http://schemas.openxmlformats.org/markup-compatibility/2006">
              <mc:Choice xmlns:v="urn:schemas-microsoft-com:vml" Requires="v">
                <p:oleObj spid="_x0000_s19530" name="ChemSketch" r:id="rId6" imgW="2166840" imgH="1227600" progId="ACD.ChemSketch.20">
                  <p:embed/>
                </p:oleObj>
              </mc:Choice>
              <mc:Fallback>
                <p:oleObj name="ChemSketch" r:id="rId6" imgW="2166840" imgH="1227600" progId="ACD.ChemSketch.20">
                  <p:embed/>
                  <p:pic>
                    <p:nvPicPr>
                      <p:cNvPr id="0" name="Object 3"/>
                      <p:cNvPicPr>
                        <a:picLocks noChangeAspect="1" noChangeArrowheads="1"/>
                      </p:cNvPicPr>
                      <p:nvPr/>
                    </p:nvPicPr>
                    <p:blipFill>
                      <a:blip r:embed="rId7"/>
                      <a:srcRect/>
                      <a:stretch>
                        <a:fillRect/>
                      </a:stretch>
                    </p:blipFill>
                    <p:spPr bwMode="auto">
                      <a:xfrm>
                        <a:off x="7256463" y="3194050"/>
                        <a:ext cx="3221037" cy="2090738"/>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0" name="Line 4"/>
          <p:cNvSpPr>
            <a:spLocks noChangeShapeType="1"/>
          </p:cNvSpPr>
          <p:nvPr/>
        </p:nvSpPr>
        <p:spPr bwMode="auto">
          <a:xfrm>
            <a:off x="2927350" y="3717156"/>
            <a:ext cx="2520950" cy="1588"/>
          </a:xfrm>
          <a:prstGeom prst="line">
            <a:avLst/>
          </a:prstGeom>
          <a:noFill/>
          <a:ln w="9360" cap="sq">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9461" name="Line 5"/>
          <p:cNvSpPr>
            <a:spLocks noChangeShapeType="1"/>
          </p:cNvSpPr>
          <p:nvPr/>
        </p:nvSpPr>
        <p:spPr bwMode="auto">
          <a:xfrm>
            <a:off x="3611564" y="4220395"/>
            <a:ext cx="1189037" cy="1587"/>
          </a:xfrm>
          <a:prstGeom prst="line">
            <a:avLst/>
          </a:prstGeom>
          <a:noFill/>
          <a:ln w="9360" cap="sq">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9462" name="Line 6"/>
          <p:cNvSpPr>
            <a:spLocks noChangeShapeType="1"/>
          </p:cNvSpPr>
          <p:nvPr/>
        </p:nvSpPr>
        <p:spPr bwMode="auto">
          <a:xfrm>
            <a:off x="2963864" y="4725220"/>
            <a:ext cx="2447925" cy="1587"/>
          </a:xfrm>
          <a:prstGeom prst="line">
            <a:avLst/>
          </a:prstGeom>
          <a:noFill/>
          <a:ln w="9360" cap="sq">
            <a:solidFill>
              <a:schemeClr val="tx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9463" name="Line 7"/>
          <p:cNvSpPr>
            <a:spLocks noChangeShapeType="1"/>
          </p:cNvSpPr>
          <p:nvPr/>
        </p:nvSpPr>
        <p:spPr bwMode="auto">
          <a:xfrm>
            <a:off x="6456363" y="4256906"/>
            <a:ext cx="431800" cy="1588"/>
          </a:xfrm>
          <a:prstGeom prst="line">
            <a:avLst/>
          </a:prstGeom>
          <a:noFill/>
          <a:ln w="381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19464" name="Text Box 8"/>
          <p:cNvSpPr txBox="1">
            <a:spLocks noChangeArrowheads="1"/>
          </p:cNvSpPr>
          <p:nvPr/>
        </p:nvSpPr>
        <p:spPr bwMode="auto">
          <a:xfrm>
            <a:off x="8472489" y="4185469"/>
            <a:ext cx="466725" cy="398462"/>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l-GR" altLang="es-MX" sz="2000">
                <a:solidFill>
                  <a:schemeClr val="tx1"/>
                </a:solidFill>
                <a:cs typeface="Times New Roman" panose="02020603050405020304" pitchFamily="18" charset="0"/>
              </a:rPr>
              <a:t>σ</a:t>
            </a:r>
          </a:p>
        </p:txBody>
      </p:sp>
      <p:sp>
        <p:nvSpPr>
          <p:cNvPr id="19465" name="Text Box 9"/>
          <p:cNvSpPr txBox="1">
            <a:spLocks noChangeArrowheads="1"/>
          </p:cNvSpPr>
          <p:nvPr/>
        </p:nvSpPr>
        <p:spPr bwMode="auto">
          <a:xfrm>
            <a:off x="8509001" y="2709094"/>
            <a:ext cx="466725" cy="398462"/>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l-GR" altLang="es-MX" sz="2000">
                <a:solidFill>
                  <a:schemeClr val="tx1"/>
                </a:solidFill>
                <a:cs typeface="Times New Roman" panose="02020603050405020304" pitchFamily="18" charset="0"/>
              </a:rPr>
              <a:t>π</a:t>
            </a:r>
          </a:p>
        </p:txBody>
      </p:sp>
      <p:sp>
        <p:nvSpPr>
          <p:cNvPr id="19466" name="Text Box 10"/>
          <p:cNvSpPr txBox="1">
            <a:spLocks noChangeArrowheads="1"/>
          </p:cNvSpPr>
          <p:nvPr/>
        </p:nvSpPr>
        <p:spPr bwMode="auto">
          <a:xfrm>
            <a:off x="7013576" y="5371282"/>
            <a:ext cx="3851275" cy="1202510"/>
          </a:xfrm>
          <a:prstGeom prst="rect">
            <a:avLst/>
          </a:prstGeom>
          <a:noFill/>
          <a:ln w="9525" cap="flat">
            <a:solidFill>
              <a:srgbClr val="3465A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just">
              <a:spcBef>
                <a:spcPts val="1500"/>
              </a:spcBef>
              <a:buClrTx/>
            </a:pPr>
            <a:r>
              <a:rPr lang="es-MX" altLang="es-MX" sz="2400">
                <a:solidFill>
                  <a:schemeClr val="tx1"/>
                </a:solidFill>
              </a:rPr>
              <a:t>El enlace </a:t>
            </a:r>
            <a:r>
              <a:rPr lang="el-GR" altLang="es-MX" sz="2400">
                <a:solidFill>
                  <a:schemeClr val="tx1"/>
                </a:solidFill>
                <a:cs typeface="Times New Roman" panose="02020603050405020304" pitchFamily="18" charset="0"/>
              </a:rPr>
              <a:t>π</a:t>
            </a:r>
            <a:r>
              <a:rPr lang="es-MX" altLang="es-MX" sz="2400">
                <a:solidFill>
                  <a:schemeClr val="tx1"/>
                </a:solidFill>
                <a:cs typeface="Times New Roman" panose="02020603050405020304" pitchFamily="18" charset="0"/>
              </a:rPr>
              <a:t> es un orbital molecular bilobular que contiene un par de electrones.</a:t>
            </a:r>
          </a:p>
        </p:txBody>
      </p:sp>
      <p:sp>
        <p:nvSpPr>
          <p:cNvPr id="19467" name="Text Box 11"/>
          <p:cNvSpPr txBox="1">
            <a:spLocks noChangeArrowheads="1"/>
          </p:cNvSpPr>
          <p:nvPr/>
        </p:nvSpPr>
        <p:spPr bwMode="auto">
          <a:xfrm>
            <a:off x="8472489" y="3320281"/>
            <a:ext cx="287337" cy="368300"/>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125"/>
              </a:spcBef>
              <a:buClrTx/>
            </a:pPr>
            <a:r>
              <a:rPr lang="es-MX" altLang="es-MX" dirty="0">
                <a:solidFill>
                  <a:schemeClr val="tx1"/>
                </a:solidFill>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59152" y="4451685"/>
            <a:ext cx="5975385" cy="1287379"/>
          </a:xfr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a:spcBef>
                <a:spcPct val="0"/>
              </a:spcBef>
            </a:pPr>
            <a:r>
              <a:rPr lang="es-MX" sz="2600" b="1" dirty="0">
                <a:latin typeface="Arial Rounded MT Bold" panose="020F0704030504030204" pitchFamily="34" charset="0"/>
                <a:ea typeface="+mj-ea"/>
                <a:cs typeface="+mj-cs"/>
              </a:rPr>
              <a:t>Autor:</a:t>
            </a:r>
          </a:p>
          <a:p>
            <a:pPr algn="r">
              <a:spcBef>
                <a:spcPct val="0"/>
              </a:spcBef>
            </a:pPr>
            <a:endParaRPr lang="es-MX" sz="2600" b="1" dirty="0">
              <a:latin typeface="Arial Rounded MT Bold" panose="020F0704030504030204" pitchFamily="34" charset="0"/>
              <a:ea typeface="+mj-ea"/>
              <a:cs typeface="+mj-cs"/>
            </a:endParaRPr>
          </a:p>
          <a:p>
            <a:pPr algn="r">
              <a:spcBef>
                <a:spcPct val="0"/>
              </a:spcBef>
            </a:pPr>
            <a:r>
              <a:rPr lang="es-MX" sz="2600" b="1" dirty="0">
                <a:latin typeface="Arial Rounded MT Bold" panose="020F0704030504030204" pitchFamily="34" charset="0"/>
                <a:ea typeface="+mj-ea"/>
                <a:cs typeface="+mj-cs"/>
              </a:rPr>
              <a:t>Fernando Becerril Morales</a:t>
            </a: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874" y="1082841"/>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48535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8A375DCC-A7F1-435C-B711-2E7A2613B870}"/>
              </a:ext>
            </a:extLst>
          </p:cNvPr>
          <p:cNvSpPr/>
          <p:nvPr/>
        </p:nvSpPr>
        <p:spPr>
          <a:xfrm>
            <a:off x="1181832" y="2276872"/>
            <a:ext cx="9594688" cy="38884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481" name="Text Box 1"/>
          <p:cNvSpPr txBox="1">
            <a:spLocks noChangeArrowheads="1"/>
          </p:cNvSpPr>
          <p:nvPr/>
        </p:nvSpPr>
        <p:spPr bwMode="auto">
          <a:xfrm>
            <a:off x="1955800" y="873125"/>
            <a:ext cx="8229600"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Átomos de Carbono con hibridación sp</a:t>
            </a:r>
            <a:r>
              <a:rPr lang="es-MX" altLang="es-MX" baseline="30000" dirty="0"/>
              <a:t>2</a:t>
            </a:r>
          </a:p>
        </p:txBody>
      </p:sp>
      <p:graphicFrame>
        <p:nvGraphicFramePr>
          <p:cNvPr id="20482" name="Object 2"/>
          <p:cNvGraphicFramePr>
            <a:graphicFrameLocks noChangeAspect="1"/>
          </p:cNvGraphicFramePr>
          <p:nvPr>
            <p:extLst>
              <p:ext uri="{D42A27DB-BD31-4B8C-83A1-F6EECF244321}">
                <p14:modId xmlns:p14="http://schemas.microsoft.com/office/powerpoint/2010/main" val="142204007"/>
              </p:ext>
            </p:extLst>
          </p:nvPr>
        </p:nvGraphicFramePr>
        <p:xfrm>
          <a:off x="2109788" y="2593976"/>
          <a:ext cx="8007350" cy="2155825"/>
        </p:xfrm>
        <a:graphic>
          <a:graphicData uri="http://schemas.openxmlformats.org/presentationml/2006/ole">
            <mc:AlternateContent xmlns:mc="http://schemas.openxmlformats.org/markup-compatibility/2006">
              <mc:Choice xmlns:v="urn:schemas-microsoft-com:vml" Requires="v">
                <p:oleObj spid="_x0000_s20518" name="ChemSketch" r:id="rId4" imgW="3952800" imgH="991080" progId="ACD.ChemSketch.20">
                  <p:embed/>
                </p:oleObj>
              </mc:Choice>
              <mc:Fallback>
                <p:oleObj name="ChemSketch" r:id="rId4" imgW="3952800" imgH="991080" progId="ACD.ChemSketch.20">
                  <p:embed/>
                  <p:pic>
                    <p:nvPicPr>
                      <p:cNvPr id="0" name="Object 2"/>
                      <p:cNvPicPr>
                        <a:picLocks noChangeAspect="1" noChangeArrowheads="1"/>
                      </p:cNvPicPr>
                      <p:nvPr/>
                    </p:nvPicPr>
                    <p:blipFill>
                      <a:blip r:embed="rId5"/>
                      <a:srcRect/>
                      <a:stretch>
                        <a:fillRect/>
                      </a:stretch>
                    </p:blipFill>
                    <p:spPr bwMode="auto">
                      <a:xfrm>
                        <a:off x="2109788" y="2593976"/>
                        <a:ext cx="8007350" cy="2155825"/>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3" name="Text Box 3"/>
          <p:cNvSpPr txBox="1">
            <a:spLocks noChangeArrowheads="1"/>
          </p:cNvSpPr>
          <p:nvPr/>
        </p:nvSpPr>
        <p:spPr bwMode="auto">
          <a:xfrm>
            <a:off x="4979989" y="5337176"/>
            <a:ext cx="2376487" cy="460375"/>
          </a:xfrm>
          <a:prstGeom prst="rect">
            <a:avLst/>
          </a:prstGeom>
          <a:noFill/>
          <a:ln w="9525"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500"/>
              </a:spcBef>
              <a:buClrTx/>
            </a:pPr>
            <a:r>
              <a:rPr lang="es-MX" altLang="es-MX" sz="2400" dirty="0">
                <a:solidFill>
                  <a:schemeClr val="tx1"/>
                </a:solidFill>
              </a:rPr>
              <a:t>Carbonos </a:t>
            </a:r>
            <a:r>
              <a:rPr lang="es-MX" altLang="es-MX" sz="2400" b="1" i="1" dirty="0">
                <a:solidFill>
                  <a:schemeClr val="tx1"/>
                </a:solidFill>
              </a:rPr>
              <a:t>sp</a:t>
            </a:r>
            <a:r>
              <a:rPr lang="es-MX" altLang="es-MX" sz="2400" b="1" i="1" baseline="30000" dirty="0">
                <a:solidFill>
                  <a:schemeClr val="tx1"/>
                </a:solidFill>
              </a:rPr>
              <a:t>2</a:t>
            </a:r>
          </a:p>
        </p:txBody>
      </p:sp>
      <p:sp>
        <p:nvSpPr>
          <p:cNvPr id="20484" name="Freeform 4"/>
          <p:cNvSpPr>
            <a:spLocks/>
          </p:cNvSpPr>
          <p:nvPr/>
        </p:nvSpPr>
        <p:spPr bwMode="auto">
          <a:xfrm>
            <a:off x="6959600" y="3789363"/>
            <a:ext cx="2520950" cy="1763712"/>
          </a:xfrm>
          <a:custGeom>
            <a:avLst/>
            <a:gdLst>
              <a:gd name="G0" fmla="+- 614 0 0"/>
              <a:gd name="G1" fmla="+- 1 0 0"/>
              <a:gd name="G2" fmla="+- 1 0 0"/>
              <a:gd name="G3" fmla="+- 1 0 0"/>
              <a:gd name="G4" fmla="*/ 1 24577 2"/>
              <a:gd name="G5" fmla="+- 1 0 0"/>
              <a:gd name="G6" fmla="+- 59750 0 0"/>
              <a:gd name="T0" fmla="*/ 0 w 1588"/>
              <a:gd name="T1" fmla="*/ 1763712 h 1111"/>
              <a:gd name="T2" fmla="*/ 2016125 w 1588"/>
              <a:gd name="T3" fmla="*/ 1116012 h 1111"/>
              <a:gd name="T4" fmla="*/ 2520950 w 1588"/>
              <a:gd name="T5" fmla="*/ 0 h 1111"/>
              <a:gd name="T6" fmla="*/ 0 w 1588"/>
              <a:gd name="T7" fmla="*/ 0 h 1111"/>
              <a:gd name="T8" fmla="*/ 1588 w 1588"/>
              <a:gd name="T9" fmla="*/ 1111 h 1111"/>
            </a:gdLst>
            <a:ahLst/>
            <a:cxnLst>
              <a:cxn ang="0">
                <a:pos x="T0" y="T1"/>
              </a:cxn>
              <a:cxn ang="0">
                <a:pos x="T2" y="T3"/>
              </a:cxn>
              <a:cxn ang="0">
                <a:pos x="T4" y="T5"/>
              </a:cxn>
            </a:cxnLst>
            <a:rect l="T6" t="T7" r="T8" b="T9"/>
            <a:pathLst>
              <a:path w="1588" h="1111">
                <a:moveTo>
                  <a:pt x="0" y="1111"/>
                </a:moveTo>
                <a:cubicBezTo>
                  <a:pt x="502" y="999"/>
                  <a:pt x="1005" y="888"/>
                  <a:pt x="1270" y="703"/>
                </a:cubicBezTo>
                <a:cubicBezTo>
                  <a:pt x="1535" y="518"/>
                  <a:pt x="1561" y="259"/>
                  <a:pt x="1588" y="0"/>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20485" name="Freeform 5"/>
          <p:cNvSpPr>
            <a:spLocks/>
          </p:cNvSpPr>
          <p:nvPr/>
        </p:nvSpPr>
        <p:spPr bwMode="auto">
          <a:xfrm>
            <a:off x="5664200" y="3824289"/>
            <a:ext cx="755650" cy="1620837"/>
          </a:xfrm>
          <a:custGeom>
            <a:avLst/>
            <a:gdLst>
              <a:gd name="G0" fmla="+- 335 0 0"/>
              <a:gd name="T0" fmla="*/ 567 256 1"/>
              <a:gd name="T1" fmla="*/ 0 256 1"/>
              <a:gd name="G1" fmla="+- 0 T0 T1"/>
              <a:gd name="G2" fmla="sin 55473 G1"/>
              <a:gd name="T2" fmla="*/ 567 256 1"/>
              <a:gd name="T3" fmla="*/ 0 256 1"/>
              <a:gd name="G3" fmla="+- 0 T2 T3"/>
              <a:gd name="G4" fmla="cos 55167 G3"/>
              <a:gd name="G5" fmla="+- G2 0 G4"/>
              <a:gd name="G6" fmla="*/ G5 65535 1"/>
              <a:gd name="G7" fmla="+- G6 10800 0"/>
              <a:gd name="G8" fmla="+- 1 0 0"/>
              <a:gd name="G9" fmla="+- 0 0 0"/>
              <a:gd name="G10" fmla="*/ 1 24577 2"/>
              <a:gd name="G11" fmla="+- 1 0 0"/>
              <a:gd name="G12" fmla="+- 47949 0 0"/>
              <a:gd name="T4" fmla="*/ 0 w 476"/>
              <a:gd name="T5" fmla="*/ 1620837 h 1021"/>
              <a:gd name="T6" fmla="*/ 684213 w 476"/>
              <a:gd name="T7" fmla="*/ 900112 h 1021"/>
              <a:gd name="T8" fmla="*/ 431800 w 476"/>
              <a:gd name="T9" fmla="*/ 0 h 1021"/>
              <a:gd name="T10" fmla="*/ 0 w 476"/>
              <a:gd name="T11" fmla="*/ 0 h 1021"/>
              <a:gd name="T12" fmla="*/ 476 w 476"/>
              <a:gd name="T13" fmla="*/ 1021 h 1021"/>
            </a:gdLst>
            <a:ahLst/>
            <a:cxnLst>
              <a:cxn ang="0">
                <a:pos x="T4" y="T5"/>
              </a:cxn>
              <a:cxn ang="0">
                <a:pos x="T6" y="T7"/>
              </a:cxn>
              <a:cxn ang="0">
                <a:pos x="T8" y="T9"/>
              </a:cxn>
            </a:cxnLst>
            <a:rect l="T10" t="T11" r="T12" b="T13"/>
            <a:pathLst>
              <a:path w="476" h="1021">
                <a:moveTo>
                  <a:pt x="0" y="1021"/>
                </a:moveTo>
                <a:cubicBezTo>
                  <a:pt x="193" y="879"/>
                  <a:pt x="386" y="737"/>
                  <a:pt x="431" y="567"/>
                </a:cubicBezTo>
                <a:cubicBezTo>
                  <a:pt x="476" y="397"/>
                  <a:pt x="302" y="98"/>
                  <a:pt x="272" y="0"/>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20486" name="Freeform 6"/>
          <p:cNvSpPr>
            <a:spLocks/>
          </p:cNvSpPr>
          <p:nvPr/>
        </p:nvSpPr>
        <p:spPr bwMode="auto">
          <a:xfrm>
            <a:off x="2933700" y="4005263"/>
            <a:ext cx="2046288" cy="1511300"/>
          </a:xfrm>
          <a:custGeom>
            <a:avLst/>
            <a:gdLst>
              <a:gd name="T0" fmla="*/ 822 256 1"/>
              <a:gd name="T1" fmla="*/ 0 256 1"/>
              <a:gd name="G0" fmla="+- 0 T0 T1"/>
              <a:gd name="G1" fmla="sin 952 G0"/>
              <a:gd name="G2" fmla="+- 1 0 0"/>
              <a:gd name="G3" fmla="+- 616 0 0"/>
              <a:gd name="G4" fmla="+- 1 0 0"/>
              <a:gd name="G5" fmla="*/ 1 24577 2"/>
              <a:gd name="G6" fmla="+- 1 0 0"/>
              <a:gd name="G7" fmla="+- 1 0 0"/>
              <a:gd name="T2" fmla="*/ 2046288 w 1289"/>
              <a:gd name="T3" fmla="*/ 1511300 h 952"/>
              <a:gd name="T4" fmla="*/ 282575 w 1289"/>
              <a:gd name="T5" fmla="*/ 1079500 h 952"/>
              <a:gd name="T6" fmla="*/ 354013 w 1289"/>
              <a:gd name="T7" fmla="*/ 0 h 952"/>
              <a:gd name="T8" fmla="*/ 0 w 1289"/>
              <a:gd name="T9" fmla="*/ 0 h 952"/>
              <a:gd name="T10" fmla="*/ 1289 w 1289"/>
              <a:gd name="T11" fmla="*/ 952 h 952"/>
            </a:gdLst>
            <a:ahLst/>
            <a:cxnLst>
              <a:cxn ang="0">
                <a:pos x="T2" y="T3"/>
              </a:cxn>
              <a:cxn ang="0">
                <a:pos x="T4" y="T5"/>
              </a:cxn>
              <a:cxn ang="0">
                <a:pos x="T6" y="T7"/>
              </a:cxn>
            </a:cxnLst>
            <a:rect l="T8" t="T9" r="T10" b="T11"/>
            <a:pathLst>
              <a:path w="1289" h="952">
                <a:moveTo>
                  <a:pt x="1289" y="952"/>
                </a:moveTo>
                <a:cubicBezTo>
                  <a:pt x="822" y="895"/>
                  <a:pt x="356" y="839"/>
                  <a:pt x="178" y="680"/>
                </a:cubicBezTo>
                <a:cubicBezTo>
                  <a:pt x="0" y="521"/>
                  <a:pt x="212" y="117"/>
                  <a:pt x="223" y="0"/>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20487" name="Freeform 7"/>
          <p:cNvSpPr>
            <a:spLocks/>
          </p:cNvSpPr>
          <p:nvPr/>
        </p:nvSpPr>
        <p:spPr bwMode="auto">
          <a:xfrm>
            <a:off x="2038350" y="4005263"/>
            <a:ext cx="2941638" cy="1752600"/>
          </a:xfrm>
          <a:custGeom>
            <a:avLst/>
            <a:gdLst>
              <a:gd name="G0" fmla="+- 1 0 0"/>
              <a:gd name="G1" fmla="+- 1 0 0"/>
              <a:gd name="G2" fmla="+- 866 0 0"/>
              <a:gd name="T0" fmla="*/ 4 256 1"/>
              <a:gd name="T1" fmla="*/ 0 256 1"/>
              <a:gd name="G3" fmla="+- 0 T0 T1"/>
              <a:gd name="G4" fmla="sin 0 G3"/>
              <a:gd name="G5" fmla="*/ 1 24577 2"/>
              <a:gd name="G6" fmla="+- 1 0 0"/>
              <a:gd name="G7" fmla="+- 1 0 0"/>
              <a:gd name="T2" fmla="*/ 2941638 w 1853"/>
              <a:gd name="T3" fmla="*/ 1655763 h 1104"/>
              <a:gd name="T4" fmla="*/ 420688 w 1853"/>
              <a:gd name="T5" fmla="*/ 1476375 h 1104"/>
              <a:gd name="T6" fmla="*/ 420688 w 1853"/>
              <a:gd name="T7" fmla="*/ 0 h 1104"/>
              <a:gd name="T8" fmla="*/ 0 w 1853"/>
              <a:gd name="T9" fmla="*/ 0 h 1104"/>
              <a:gd name="T10" fmla="*/ 1853 w 1853"/>
              <a:gd name="T11" fmla="*/ 1104 h 1104"/>
            </a:gdLst>
            <a:ahLst/>
            <a:cxnLst>
              <a:cxn ang="0">
                <a:pos x="T2" y="T3"/>
              </a:cxn>
              <a:cxn ang="0">
                <a:pos x="T4" y="T5"/>
              </a:cxn>
              <a:cxn ang="0">
                <a:pos x="T6" y="T7"/>
              </a:cxn>
            </a:cxnLst>
            <a:rect l="T8" t="T9" r="T10" b="T11"/>
            <a:pathLst>
              <a:path w="1853" h="1104">
                <a:moveTo>
                  <a:pt x="1853" y="1043"/>
                </a:moveTo>
                <a:cubicBezTo>
                  <a:pt x="1191" y="1073"/>
                  <a:pt x="530" y="1104"/>
                  <a:pt x="265" y="930"/>
                </a:cubicBezTo>
                <a:cubicBezTo>
                  <a:pt x="0" y="756"/>
                  <a:pt x="269" y="159"/>
                  <a:pt x="265" y="0"/>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3396084" y="548680"/>
            <a:ext cx="5399831"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Hibridación </a:t>
            </a:r>
            <a:r>
              <a:rPr lang="es-MX" altLang="es-MX" dirty="0" err="1"/>
              <a:t>sp</a:t>
            </a:r>
            <a:endParaRPr lang="es-MX" altLang="es-MX" dirty="0"/>
          </a:p>
        </p:txBody>
      </p:sp>
      <p:sp>
        <p:nvSpPr>
          <p:cNvPr id="21506" name="Text Box 2"/>
          <p:cNvSpPr txBox="1">
            <a:spLocks noChangeArrowheads="1"/>
          </p:cNvSpPr>
          <p:nvPr/>
        </p:nvSpPr>
        <p:spPr bwMode="auto">
          <a:xfrm>
            <a:off x="2495600" y="2519968"/>
            <a:ext cx="7704137" cy="357332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marL="609600" indent="-608013"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sz="3000" dirty="0"/>
              <a:t>Un orbital 2s se combina con un orbital 2p para dar origen a  dos orbitales híbridos </a:t>
            </a:r>
            <a:r>
              <a:rPr lang="es-MX" altLang="es-MX" sz="3000" dirty="0" err="1"/>
              <a:t>sp</a:t>
            </a:r>
            <a:r>
              <a:rPr lang="es-MX" altLang="es-MX" sz="3000" dirty="0"/>
              <a:t>, al carbono le quedan dos orbitales 2p sin hibridar cada uno con un electrón, los cuales pueden formar enlaces de tipo sigma con otros átomos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 name="Rectángulo 52">
            <a:extLst>
              <a:ext uri="{FF2B5EF4-FFF2-40B4-BE49-F238E27FC236}">
                <a16:creationId xmlns:a16="http://schemas.microsoft.com/office/drawing/2014/main" id="{6E9A371F-C618-49CD-8AE6-8748725B18C9}"/>
              </a:ext>
            </a:extLst>
          </p:cNvPr>
          <p:cNvSpPr/>
          <p:nvPr/>
        </p:nvSpPr>
        <p:spPr>
          <a:xfrm>
            <a:off x="1271464" y="1589092"/>
            <a:ext cx="9793088" cy="45762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529" name="Text Box 1"/>
          <p:cNvSpPr txBox="1">
            <a:spLocks noChangeArrowheads="1"/>
          </p:cNvSpPr>
          <p:nvPr/>
        </p:nvSpPr>
        <p:spPr bwMode="auto">
          <a:xfrm>
            <a:off x="7751763" y="4536011"/>
            <a:ext cx="2089150" cy="455613"/>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Dos orbitales sp</a:t>
            </a:r>
          </a:p>
        </p:txBody>
      </p:sp>
      <p:sp>
        <p:nvSpPr>
          <p:cNvPr id="22530" name="Text Box 2"/>
          <p:cNvSpPr txBox="1">
            <a:spLocks noChangeArrowheads="1"/>
          </p:cNvSpPr>
          <p:nvPr/>
        </p:nvSpPr>
        <p:spPr bwMode="auto">
          <a:xfrm>
            <a:off x="4897438" y="5271023"/>
            <a:ext cx="982662" cy="635000"/>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22531" name="Text Box 3"/>
          <p:cNvSpPr txBox="1">
            <a:spLocks noChangeArrowheads="1"/>
          </p:cNvSpPr>
          <p:nvPr/>
        </p:nvSpPr>
        <p:spPr bwMode="auto">
          <a:xfrm>
            <a:off x="2211388" y="5305949"/>
            <a:ext cx="781050" cy="466725"/>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22532" name="Text Box 4"/>
          <p:cNvSpPr txBox="1">
            <a:spLocks noChangeArrowheads="1"/>
          </p:cNvSpPr>
          <p:nvPr/>
        </p:nvSpPr>
        <p:spPr bwMode="auto">
          <a:xfrm>
            <a:off x="5284789" y="3272360"/>
            <a:ext cx="2257425" cy="560388"/>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22533" name="Text Box 5"/>
          <p:cNvSpPr txBox="1">
            <a:spLocks noChangeArrowheads="1"/>
          </p:cNvSpPr>
          <p:nvPr/>
        </p:nvSpPr>
        <p:spPr bwMode="auto">
          <a:xfrm>
            <a:off x="2532064" y="3316810"/>
            <a:ext cx="2255837" cy="560388"/>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22534" name="AutoShape 6"/>
          <p:cNvSpPr>
            <a:spLocks noChangeArrowheads="1"/>
          </p:cNvSpPr>
          <p:nvPr/>
        </p:nvSpPr>
        <p:spPr bwMode="auto">
          <a:xfrm>
            <a:off x="1779588" y="2408761"/>
            <a:ext cx="715962" cy="3089275"/>
          </a:xfrm>
          <a:prstGeom prst="upArrow">
            <a:avLst>
              <a:gd name="adj1" fmla="val 50000"/>
              <a:gd name="adj2" fmla="val 107871"/>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35" name="Text Box 7"/>
          <p:cNvSpPr txBox="1">
            <a:spLocks noChangeArrowheads="1"/>
          </p:cNvSpPr>
          <p:nvPr/>
        </p:nvSpPr>
        <p:spPr bwMode="auto">
          <a:xfrm>
            <a:off x="1962151" y="3842273"/>
            <a:ext cx="339725" cy="469900"/>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a:solidFill>
                  <a:schemeClr val="tx1"/>
                </a:solidFill>
              </a:rPr>
              <a:t>E</a:t>
            </a:r>
          </a:p>
        </p:txBody>
      </p:sp>
      <p:grpSp>
        <p:nvGrpSpPr>
          <p:cNvPr id="22536" name="Group 8"/>
          <p:cNvGrpSpPr>
            <a:grpSpLocks/>
          </p:cNvGrpSpPr>
          <p:nvPr/>
        </p:nvGrpSpPr>
        <p:grpSpPr bwMode="auto">
          <a:xfrm>
            <a:off x="2532063" y="2758011"/>
            <a:ext cx="1962150" cy="2511425"/>
            <a:chOff x="635" y="1312"/>
            <a:chExt cx="1236" cy="1582"/>
          </a:xfrm>
        </p:grpSpPr>
        <p:sp>
          <p:nvSpPr>
            <p:cNvPr id="22537" name="Rectangle 9"/>
            <p:cNvSpPr>
              <a:spLocks noChangeArrowheads="1"/>
            </p:cNvSpPr>
            <p:nvPr/>
          </p:nvSpPr>
          <p:spPr bwMode="auto">
            <a:xfrm>
              <a:off x="635" y="2599"/>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22538" name="Group 10"/>
            <p:cNvGrpSpPr>
              <a:grpSpLocks/>
            </p:cNvGrpSpPr>
            <p:nvPr/>
          </p:nvGrpSpPr>
          <p:grpSpPr bwMode="auto">
            <a:xfrm>
              <a:off x="895" y="1312"/>
              <a:ext cx="977" cy="294"/>
              <a:chOff x="895" y="1312"/>
              <a:chExt cx="977" cy="294"/>
            </a:xfrm>
          </p:grpSpPr>
          <p:sp>
            <p:nvSpPr>
              <p:cNvPr id="22539" name="Rectangle 11"/>
              <p:cNvSpPr>
                <a:spLocks noChangeArrowheads="1"/>
              </p:cNvSpPr>
              <p:nvPr/>
            </p:nvSpPr>
            <p:spPr bwMode="auto">
              <a:xfrm>
                <a:off x="1613"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40" name="Rectangle 12"/>
              <p:cNvSpPr>
                <a:spLocks noChangeArrowheads="1"/>
              </p:cNvSpPr>
              <p:nvPr/>
            </p:nvSpPr>
            <p:spPr bwMode="auto">
              <a:xfrm>
                <a:off x="1254"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41" name="Rectangle 13"/>
              <p:cNvSpPr>
                <a:spLocks noChangeArrowheads="1"/>
              </p:cNvSpPr>
              <p:nvPr/>
            </p:nvSpPr>
            <p:spPr bwMode="auto">
              <a:xfrm>
                <a:off x="895"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sp>
        <p:nvSpPr>
          <p:cNvPr id="22542" name="Rectangle 14"/>
          <p:cNvSpPr>
            <a:spLocks noChangeArrowheads="1"/>
          </p:cNvSpPr>
          <p:nvPr/>
        </p:nvSpPr>
        <p:spPr bwMode="auto">
          <a:xfrm>
            <a:off x="8355013" y="3726386"/>
            <a:ext cx="412750" cy="468313"/>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43" name="Rectangle 15"/>
          <p:cNvSpPr>
            <a:spLocks noChangeArrowheads="1"/>
          </p:cNvSpPr>
          <p:nvPr/>
        </p:nvSpPr>
        <p:spPr bwMode="auto">
          <a:xfrm>
            <a:off x="8912225" y="3726386"/>
            <a:ext cx="412750" cy="468313"/>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22544" name="Group 16"/>
          <p:cNvGrpSpPr>
            <a:grpSpLocks/>
          </p:cNvGrpSpPr>
          <p:nvPr/>
        </p:nvGrpSpPr>
        <p:grpSpPr bwMode="auto">
          <a:xfrm>
            <a:off x="5284788" y="2758011"/>
            <a:ext cx="1962150" cy="2511425"/>
            <a:chOff x="2369" y="1312"/>
            <a:chExt cx="1236" cy="1582"/>
          </a:xfrm>
        </p:grpSpPr>
        <p:grpSp>
          <p:nvGrpSpPr>
            <p:cNvPr id="22545" name="Group 17"/>
            <p:cNvGrpSpPr>
              <a:grpSpLocks/>
            </p:cNvGrpSpPr>
            <p:nvPr/>
          </p:nvGrpSpPr>
          <p:grpSpPr bwMode="auto">
            <a:xfrm>
              <a:off x="2629" y="1312"/>
              <a:ext cx="977" cy="294"/>
              <a:chOff x="2629" y="1312"/>
              <a:chExt cx="977" cy="294"/>
            </a:xfrm>
          </p:grpSpPr>
          <p:sp>
            <p:nvSpPr>
              <p:cNvPr id="22546" name="Rectangle 18"/>
              <p:cNvSpPr>
                <a:spLocks noChangeArrowheads="1"/>
              </p:cNvSpPr>
              <p:nvPr/>
            </p:nvSpPr>
            <p:spPr bwMode="auto">
              <a:xfrm>
                <a:off x="3347"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47" name="Rectangle 19"/>
              <p:cNvSpPr>
                <a:spLocks noChangeArrowheads="1"/>
              </p:cNvSpPr>
              <p:nvPr/>
            </p:nvSpPr>
            <p:spPr bwMode="auto">
              <a:xfrm>
                <a:off x="2988"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48" name="Rectangle 20"/>
              <p:cNvSpPr>
                <a:spLocks noChangeArrowheads="1"/>
              </p:cNvSpPr>
              <p:nvPr/>
            </p:nvSpPr>
            <p:spPr bwMode="auto">
              <a:xfrm>
                <a:off x="2629" y="1312"/>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sp>
          <p:nvSpPr>
            <p:cNvPr id="22549" name="Rectangle 21"/>
            <p:cNvSpPr>
              <a:spLocks noChangeArrowheads="1"/>
            </p:cNvSpPr>
            <p:nvPr/>
          </p:nvSpPr>
          <p:spPr bwMode="auto">
            <a:xfrm>
              <a:off x="2369" y="2599"/>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nvGrpSpPr>
          <p:cNvPr id="22550" name="Group 22"/>
          <p:cNvGrpSpPr>
            <a:grpSpLocks/>
          </p:cNvGrpSpPr>
          <p:nvPr/>
        </p:nvGrpSpPr>
        <p:grpSpPr bwMode="auto">
          <a:xfrm>
            <a:off x="4424364" y="2408761"/>
            <a:ext cx="858837" cy="3222625"/>
            <a:chOff x="1827" y="1092"/>
            <a:chExt cx="541" cy="2030"/>
          </a:xfrm>
        </p:grpSpPr>
        <p:sp>
          <p:nvSpPr>
            <p:cNvPr id="22551" name="AutoShape 23"/>
            <p:cNvSpPr>
              <a:spLocks/>
            </p:cNvSpPr>
            <p:nvPr/>
          </p:nvSpPr>
          <p:spPr bwMode="auto">
            <a:xfrm>
              <a:off x="1827" y="1092"/>
              <a:ext cx="228" cy="2030"/>
            </a:xfrm>
            <a:prstGeom prst="rightBrace">
              <a:avLst>
                <a:gd name="adj1" fmla="val 74196"/>
                <a:gd name="adj2" fmla="val 50000"/>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52" name="Line 24"/>
            <p:cNvSpPr>
              <a:spLocks noChangeShapeType="1"/>
            </p:cNvSpPr>
            <p:nvPr/>
          </p:nvSpPr>
          <p:spPr bwMode="auto">
            <a:xfrm>
              <a:off x="2125" y="2102"/>
              <a:ext cx="243" cy="0"/>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grpSp>
        <p:nvGrpSpPr>
          <p:cNvPr id="22553" name="Group 25"/>
          <p:cNvGrpSpPr>
            <a:grpSpLocks/>
          </p:cNvGrpSpPr>
          <p:nvPr/>
        </p:nvGrpSpPr>
        <p:grpSpPr bwMode="auto">
          <a:xfrm>
            <a:off x="7250114" y="2408761"/>
            <a:ext cx="860425" cy="3222625"/>
            <a:chOff x="3607" y="1092"/>
            <a:chExt cx="542" cy="2030"/>
          </a:xfrm>
        </p:grpSpPr>
        <p:sp>
          <p:nvSpPr>
            <p:cNvPr id="22554" name="AutoShape 26"/>
            <p:cNvSpPr>
              <a:spLocks/>
            </p:cNvSpPr>
            <p:nvPr/>
          </p:nvSpPr>
          <p:spPr bwMode="auto">
            <a:xfrm>
              <a:off x="3607" y="1092"/>
              <a:ext cx="228" cy="2030"/>
            </a:xfrm>
            <a:prstGeom prst="rightBrace">
              <a:avLst>
                <a:gd name="adj1" fmla="val 74196"/>
                <a:gd name="adj2" fmla="val 50000"/>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55" name="Line 27"/>
            <p:cNvSpPr>
              <a:spLocks noChangeShapeType="1"/>
            </p:cNvSpPr>
            <p:nvPr/>
          </p:nvSpPr>
          <p:spPr bwMode="auto">
            <a:xfrm>
              <a:off x="3905" y="2102"/>
              <a:ext cx="244" cy="0"/>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sp>
        <p:nvSpPr>
          <p:cNvPr id="22556" name="AutoShape 28"/>
          <p:cNvSpPr>
            <a:spLocks/>
          </p:cNvSpPr>
          <p:nvPr/>
        </p:nvSpPr>
        <p:spPr bwMode="auto">
          <a:xfrm rot="5400000">
            <a:off x="8637589" y="3694636"/>
            <a:ext cx="288925" cy="1254125"/>
          </a:xfrm>
          <a:prstGeom prst="rightBrace">
            <a:avLst>
              <a:gd name="adj1" fmla="val 36172"/>
              <a:gd name="adj2" fmla="val 50000"/>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57" name="Text Box 29"/>
          <p:cNvSpPr txBox="1">
            <a:spLocks noChangeArrowheads="1"/>
          </p:cNvSpPr>
          <p:nvPr/>
        </p:nvSpPr>
        <p:spPr bwMode="auto">
          <a:xfrm>
            <a:off x="1851026" y="1872185"/>
            <a:ext cx="2874963" cy="560388"/>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Orbitales atómicos del C</a:t>
            </a:r>
          </a:p>
        </p:txBody>
      </p:sp>
      <p:sp>
        <p:nvSpPr>
          <p:cNvPr id="22558" name="Line 30"/>
          <p:cNvSpPr>
            <a:spLocks noChangeShapeType="1"/>
          </p:cNvSpPr>
          <p:nvPr/>
        </p:nvSpPr>
        <p:spPr bwMode="auto">
          <a:xfrm flipV="1">
            <a:off x="2689225" y="4905898"/>
            <a:ext cx="1588"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59" name="Line 31"/>
          <p:cNvSpPr>
            <a:spLocks noChangeShapeType="1"/>
          </p:cNvSpPr>
          <p:nvPr/>
        </p:nvSpPr>
        <p:spPr bwMode="auto">
          <a:xfrm>
            <a:off x="2846389" y="4907485"/>
            <a:ext cx="1587" cy="363538"/>
          </a:xfrm>
          <a:prstGeom prst="line">
            <a:avLst/>
          </a:prstGeom>
          <a:noFill/>
          <a:ln w="38160" cap="sq">
            <a:solidFill>
              <a:schemeClr val="tx1"/>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0" name="Line 32"/>
          <p:cNvSpPr>
            <a:spLocks noChangeShapeType="1"/>
          </p:cNvSpPr>
          <p:nvPr/>
        </p:nvSpPr>
        <p:spPr bwMode="auto">
          <a:xfrm flipV="1">
            <a:off x="3138489" y="2861198"/>
            <a:ext cx="1587"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1" name="Line 33"/>
          <p:cNvSpPr>
            <a:spLocks noChangeShapeType="1"/>
          </p:cNvSpPr>
          <p:nvPr/>
        </p:nvSpPr>
        <p:spPr bwMode="auto">
          <a:xfrm flipV="1">
            <a:off x="3732214" y="2861198"/>
            <a:ext cx="1587"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2" name="Line 34"/>
          <p:cNvSpPr>
            <a:spLocks noChangeShapeType="1"/>
          </p:cNvSpPr>
          <p:nvPr/>
        </p:nvSpPr>
        <p:spPr bwMode="auto">
          <a:xfrm flipV="1">
            <a:off x="5884864" y="2854848"/>
            <a:ext cx="1587"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3" name="Line 35"/>
          <p:cNvSpPr>
            <a:spLocks noChangeShapeType="1"/>
          </p:cNvSpPr>
          <p:nvPr/>
        </p:nvSpPr>
        <p:spPr bwMode="auto">
          <a:xfrm flipV="1">
            <a:off x="6462714" y="2861198"/>
            <a:ext cx="1587"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4" name="Line 36"/>
          <p:cNvSpPr>
            <a:spLocks noChangeShapeType="1"/>
          </p:cNvSpPr>
          <p:nvPr/>
        </p:nvSpPr>
        <p:spPr bwMode="auto">
          <a:xfrm flipV="1">
            <a:off x="5503864" y="4905898"/>
            <a:ext cx="1587" cy="366712"/>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5" name="Line 37"/>
          <p:cNvSpPr>
            <a:spLocks noChangeShapeType="1"/>
          </p:cNvSpPr>
          <p:nvPr/>
        </p:nvSpPr>
        <p:spPr bwMode="auto">
          <a:xfrm flipV="1">
            <a:off x="8572500" y="3800999"/>
            <a:ext cx="1588" cy="365125"/>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66" name="Line 38"/>
          <p:cNvSpPr>
            <a:spLocks noChangeShapeType="1"/>
          </p:cNvSpPr>
          <p:nvPr/>
        </p:nvSpPr>
        <p:spPr bwMode="auto">
          <a:xfrm flipV="1">
            <a:off x="9094789" y="3800999"/>
            <a:ext cx="1587" cy="365125"/>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nvGrpSpPr>
          <p:cNvPr id="22567" name="Group 39"/>
          <p:cNvGrpSpPr>
            <a:grpSpLocks/>
          </p:cNvGrpSpPr>
          <p:nvPr/>
        </p:nvGrpSpPr>
        <p:grpSpPr bwMode="auto">
          <a:xfrm>
            <a:off x="9517063" y="2772299"/>
            <a:ext cx="411162" cy="466725"/>
            <a:chOff x="5035" y="1321"/>
            <a:chExt cx="259" cy="294"/>
          </a:xfrm>
        </p:grpSpPr>
        <p:sp>
          <p:nvSpPr>
            <p:cNvPr id="22568" name="Rectangle 40"/>
            <p:cNvSpPr>
              <a:spLocks noChangeArrowheads="1"/>
            </p:cNvSpPr>
            <p:nvPr/>
          </p:nvSpPr>
          <p:spPr bwMode="auto">
            <a:xfrm>
              <a:off x="5035" y="1321"/>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69" name="Line 41"/>
            <p:cNvSpPr>
              <a:spLocks noChangeShapeType="1"/>
            </p:cNvSpPr>
            <p:nvPr/>
          </p:nvSpPr>
          <p:spPr bwMode="auto">
            <a:xfrm flipV="1">
              <a:off x="5165" y="1387"/>
              <a:ext cx="0" cy="229"/>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grpSp>
        <p:nvGrpSpPr>
          <p:cNvPr id="22570" name="Group 42"/>
          <p:cNvGrpSpPr>
            <a:grpSpLocks/>
          </p:cNvGrpSpPr>
          <p:nvPr/>
        </p:nvGrpSpPr>
        <p:grpSpPr bwMode="auto">
          <a:xfrm>
            <a:off x="10056813" y="2772299"/>
            <a:ext cx="411162" cy="466725"/>
            <a:chOff x="5375" y="1321"/>
            <a:chExt cx="259" cy="294"/>
          </a:xfrm>
        </p:grpSpPr>
        <p:sp>
          <p:nvSpPr>
            <p:cNvPr id="22571" name="Rectangle 43"/>
            <p:cNvSpPr>
              <a:spLocks noChangeArrowheads="1"/>
            </p:cNvSpPr>
            <p:nvPr/>
          </p:nvSpPr>
          <p:spPr bwMode="auto">
            <a:xfrm>
              <a:off x="5375" y="1321"/>
              <a:ext cx="259" cy="294"/>
            </a:xfrm>
            <a:prstGeom prst="rect">
              <a:avLst/>
            </a:prstGeom>
            <a:noFill/>
            <a:ln w="9360" cap="sq">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72" name="Line 44"/>
            <p:cNvSpPr>
              <a:spLocks noChangeShapeType="1"/>
            </p:cNvSpPr>
            <p:nvPr/>
          </p:nvSpPr>
          <p:spPr bwMode="auto">
            <a:xfrm flipV="1">
              <a:off x="5505" y="1387"/>
              <a:ext cx="0" cy="229"/>
            </a:xfrm>
            <a:prstGeom prst="line">
              <a:avLst/>
            </a:prstGeom>
            <a:noFill/>
            <a:ln w="9360" cap="sq">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sp>
        <p:nvSpPr>
          <p:cNvPr id="22573" name="Line 45"/>
          <p:cNvSpPr>
            <a:spLocks noChangeShapeType="1"/>
          </p:cNvSpPr>
          <p:nvPr/>
        </p:nvSpPr>
        <p:spPr bwMode="auto">
          <a:xfrm flipV="1">
            <a:off x="7043739" y="2861198"/>
            <a:ext cx="1587" cy="366712"/>
          </a:xfrm>
          <a:prstGeom prst="line">
            <a:avLst/>
          </a:prstGeom>
          <a:noFill/>
          <a:ln w="38160" cap="sq">
            <a:solidFill>
              <a:schemeClr val="tx1"/>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2574" name="Text Box 46"/>
          <p:cNvSpPr txBox="1">
            <a:spLocks noChangeArrowheads="1"/>
          </p:cNvSpPr>
          <p:nvPr/>
        </p:nvSpPr>
        <p:spPr bwMode="auto">
          <a:xfrm>
            <a:off x="4803775" y="1992835"/>
            <a:ext cx="2376488" cy="560388"/>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Electrón promovido</a:t>
            </a:r>
          </a:p>
        </p:txBody>
      </p:sp>
      <p:sp>
        <p:nvSpPr>
          <p:cNvPr id="22575" name="Freeform 47"/>
          <p:cNvSpPr>
            <a:spLocks/>
          </p:cNvSpPr>
          <p:nvPr/>
        </p:nvSpPr>
        <p:spPr bwMode="auto">
          <a:xfrm>
            <a:off x="6892926" y="2208735"/>
            <a:ext cx="277813" cy="515938"/>
          </a:xfrm>
          <a:custGeom>
            <a:avLst/>
            <a:gdLst>
              <a:gd name="G0" fmla="+- 102 0 0"/>
              <a:gd name="G1" fmla="+- 1 0 0"/>
              <a:gd name="G2" fmla="+- 1 0 0"/>
              <a:gd name="G3" fmla="+- 1 0 0"/>
              <a:gd name="G4" fmla="*/ 1 24577 2"/>
              <a:gd name="G5" fmla="+- 1 0 0"/>
              <a:gd name="G6" fmla="+- 1 0 0"/>
              <a:gd name="T0" fmla="*/ 0 w 345"/>
              <a:gd name="T1" fmla="*/ 0 h 511"/>
              <a:gd name="T2" fmla="*/ 253655 w 345"/>
              <a:gd name="T3" fmla="*/ 167604 h 511"/>
              <a:gd name="T4" fmla="*/ 144946 w 345"/>
              <a:gd name="T5" fmla="*/ 515938 h 511"/>
              <a:gd name="T6" fmla="*/ 0 w 345"/>
              <a:gd name="T7" fmla="*/ 0 h 511"/>
              <a:gd name="T8" fmla="*/ 345 w 345"/>
              <a:gd name="T9" fmla="*/ 511 h 511"/>
            </a:gdLst>
            <a:ahLst/>
            <a:cxnLst>
              <a:cxn ang="0">
                <a:pos x="T0" y="T1"/>
              </a:cxn>
              <a:cxn ang="0">
                <a:pos x="T2" y="T3"/>
              </a:cxn>
              <a:cxn ang="0">
                <a:pos x="T4" y="T5"/>
              </a:cxn>
            </a:cxnLst>
            <a:rect l="T6" t="T7" r="T8" b="T9"/>
            <a:pathLst>
              <a:path w="345" h="511">
                <a:moveTo>
                  <a:pt x="0" y="0"/>
                </a:moveTo>
                <a:cubicBezTo>
                  <a:pt x="142" y="40"/>
                  <a:pt x="285" y="81"/>
                  <a:pt x="315" y="166"/>
                </a:cubicBezTo>
                <a:cubicBezTo>
                  <a:pt x="345" y="251"/>
                  <a:pt x="262" y="381"/>
                  <a:pt x="180" y="511"/>
                </a:cubicBezTo>
              </a:path>
            </a:pathLst>
          </a:custGeom>
          <a:noFill/>
          <a:ln w="936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76" name="Freeform 48"/>
          <p:cNvSpPr>
            <a:spLocks/>
          </p:cNvSpPr>
          <p:nvPr/>
        </p:nvSpPr>
        <p:spPr bwMode="auto">
          <a:xfrm>
            <a:off x="2892425" y="3289824"/>
            <a:ext cx="1263650" cy="1773237"/>
          </a:xfrm>
          <a:custGeom>
            <a:avLst/>
            <a:gdLst>
              <a:gd name="G0" fmla="+- 190 0 0"/>
              <a:gd name="G1" fmla="+- 1 0 0"/>
              <a:gd name="G2" fmla="+- 1 0 0"/>
              <a:gd name="T0" fmla="*/ 556 256 1"/>
              <a:gd name="T1" fmla="*/ 0 256 1"/>
              <a:gd name="G3" fmla="+- 0 T0 T1"/>
              <a:gd name="G4" fmla="sin 1170 G3"/>
              <a:gd name="G5" fmla="+- 1 0 0"/>
              <a:gd name="G6" fmla="+- 1 0 0"/>
              <a:gd name="G7" fmla="+- 1 0 0"/>
              <a:gd name="G8" fmla="+- 1 0 0"/>
              <a:gd name="G9" fmla="+- 1 0 0"/>
              <a:gd name="G10" fmla="+- 1 0 0"/>
              <a:gd name="G11" fmla="+- 1 0 0"/>
              <a:gd name="G12" fmla="+- 1 0 0"/>
              <a:gd name="G13" fmla="+- 1 0 0"/>
              <a:gd name="G14" fmla="+- 1 0 0"/>
              <a:gd name="G15" fmla="*/ 1 23051 51712"/>
              <a:gd name="G16" fmla="+- 1 0 0"/>
              <a:gd name="G17" fmla="+- 1 0 0"/>
              <a:gd name="G18" fmla="+- 1 0 0"/>
              <a:gd name="G19" fmla="*/ 1 48365 11520"/>
              <a:gd name="G20" fmla="*/ G19 1 180"/>
              <a:gd name="G21" fmla="*/ 0 1 G20"/>
              <a:gd name="G22" fmla="+- 1 0 0"/>
              <a:gd name="G23" fmla="+- 1 0 0"/>
              <a:gd name="G24" fmla="+- 1 0 0"/>
              <a:gd name="G25" fmla="+- 1 0 0"/>
              <a:gd name="G26" fmla="+- 1 0 0"/>
              <a:gd name="G27" fmla="+- 0 0 0"/>
              <a:gd name="T2" fmla="*/ 17 256 1"/>
              <a:gd name="T3" fmla="*/ 0 256 1"/>
              <a:gd name="G28" fmla="+- 0 T2 T3"/>
              <a:gd name="G29" fmla="sin 62764 G28"/>
              <a:gd name="G30" fmla="+- 9430 0 0"/>
              <a:gd name="G31" fmla="*/ 1 18485 2"/>
              <a:gd name="T4" fmla="*/ 0 w 932"/>
              <a:gd name="T5" fmla="*/ 1773237 h 1472"/>
              <a:gd name="T6" fmla="*/ 668433 w 932"/>
              <a:gd name="T7" fmla="*/ 1563629 h 1472"/>
              <a:gd name="T8" fmla="*/ 706397 w 932"/>
              <a:gd name="T9" fmla="*/ 1409434 h 1472"/>
              <a:gd name="T10" fmla="*/ 978922 w 932"/>
              <a:gd name="T11" fmla="*/ 1278128 h 1472"/>
              <a:gd name="T12" fmla="*/ 1029088 w 932"/>
              <a:gd name="T13" fmla="*/ 1123933 h 1472"/>
              <a:gd name="T14" fmla="*/ 1140268 w 932"/>
              <a:gd name="T15" fmla="*/ 1013106 h 1472"/>
              <a:gd name="T16" fmla="*/ 1140268 w 932"/>
              <a:gd name="T17" fmla="*/ 605936 h 1472"/>
              <a:gd name="T18" fmla="*/ 1176876 w 932"/>
              <a:gd name="T19" fmla="*/ 342119 h 1472"/>
              <a:gd name="T20" fmla="*/ 1189078 w 932"/>
              <a:gd name="T21" fmla="*/ 175878 h 1472"/>
              <a:gd name="T22" fmla="*/ 1263650 w 932"/>
              <a:gd name="T23" fmla="*/ 0 h 1472"/>
              <a:gd name="T24" fmla="*/ 0 w 932"/>
              <a:gd name="T25" fmla="*/ 0 h 1472"/>
              <a:gd name="T26" fmla="*/ 932 w 932"/>
              <a:gd name="T27" fmla="*/ 1472 h 1472"/>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932" h="1472">
                <a:moveTo>
                  <a:pt x="0" y="1472"/>
                </a:moveTo>
                <a:cubicBezTo>
                  <a:pt x="179" y="1461"/>
                  <a:pt x="364" y="1434"/>
                  <a:pt x="493" y="1298"/>
                </a:cubicBezTo>
                <a:cubicBezTo>
                  <a:pt x="508" y="1258"/>
                  <a:pt x="500" y="1207"/>
                  <a:pt x="521" y="1170"/>
                </a:cubicBezTo>
                <a:cubicBezTo>
                  <a:pt x="556" y="1108"/>
                  <a:pt x="667" y="1098"/>
                  <a:pt x="722" y="1061"/>
                </a:cubicBezTo>
                <a:cubicBezTo>
                  <a:pt x="750" y="1018"/>
                  <a:pt x="735" y="969"/>
                  <a:pt x="759" y="933"/>
                </a:cubicBezTo>
                <a:cubicBezTo>
                  <a:pt x="783" y="897"/>
                  <a:pt x="818" y="877"/>
                  <a:pt x="841" y="841"/>
                </a:cubicBezTo>
                <a:cubicBezTo>
                  <a:pt x="846" y="755"/>
                  <a:pt x="889" y="575"/>
                  <a:pt x="841" y="503"/>
                </a:cubicBezTo>
                <a:cubicBezTo>
                  <a:pt x="865" y="432"/>
                  <a:pt x="850" y="356"/>
                  <a:pt x="868" y="284"/>
                </a:cubicBezTo>
                <a:cubicBezTo>
                  <a:pt x="871" y="238"/>
                  <a:pt x="870" y="192"/>
                  <a:pt x="877" y="146"/>
                </a:cubicBezTo>
                <a:cubicBezTo>
                  <a:pt x="882" y="112"/>
                  <a:pt x="932" y="28"/>
                  <a:pt x="932" y="0"/>
                </a:cubicBezTo>
              </a:path>
            </a:pathLst>
          </a:custGeom>
          <a:noFill/>
          <a:ln w="936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2577" name="Text Box 49"/>
          <p:cNvSpPr txBox="1">
            <a:spLocks noChangeArrowheads="1"/>
          </p:cNvSpPr>
          <p:nvPr/>
        </p:nvSpPr>
        <p:spPr bwMode="auto">
          <a:xfrm>
            <a:off x="3792539" y="476251"/>
            <a:ext cx="5183187" cy="58695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DIAGRAMA ORBITAL</a:t>
            </a:r>
          </a:p>
        </p:txBody>
      </p:sp>
      <p:sp>
        <p:nvSpPr>
          <p:cNvPr id="22578" name="Text Box 50"/>
          <p:cNvSpPr txBox="1">
            <a:spLocks noChangeArrowheads="1"/>
          </p:cNvSpPr>
          <p:nvPr/>
        </p:nvSpPr>
        <p:spPr bwMode="auto">
          <a:xfrm>
            <a:off x="10091738" y="2988199"/>
            <a:ext cx="576262" cy="560387"/>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p>
        </p:txBody>
      </p:sp>
      <p:sp>
        <p:nvSpPr>
          <p:cNvPr id="22579" name="Text Box 51"/>
          <p:cNvSpPr txBox="1">
            <a:spLocks noChangeArrowheads="1"/>
          </p:cNvSpPr>
          <p:nvPr/>
        </p:nvSpPr>
        <p:spPr bwMode="auto">
          <a:xfrm>
            <a:off x="9551988" y="2988199"/>
            <a:ext cx="576262" cy="560387"/>
          </a:xfrm>
          <a:prstGeom prst="rect">
            <a:avLst/>
          </a:prstGeom>
          <a:noFill/>
          <a:ln w="9525" cap="flat">
            <a:no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dirty="0">
                <a:solidFill>
                  <a:schemeClr val="tx1"/>
                </a:solidFill>
              </a:rPr>
              <a:t>         2p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1992313" y="260350"/>
            <a:ext cx="8229600"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Características de la hibridación </a:t>
            </a:r>
            <a:r>
              <a:rPr lang="es-MX" altLang="es-MX" dirty="0" err="1"/>
              <a:t>sp</a:t>
            </a:r>
            <a:endParaRPr lang="es-MX" altLang="es-MX" dirty="0"/>
          </a:p>
        </p:txBody>
      </p:sp>
      <p:sp>
        <p:nvSpPr>
          <p:cNvPr id="23554" name="Text Box 2"/>
          <p:cNvSpPr txBox="1">
            <a:spLocks noChangeArrowheads="1"/>
          </p:cNvSpPr>
          <p:nvPr/>
        </p:nvSpPr>
        <p:spPr bwMode="auto">
          <a:xfrm>
            <a:off x="2855640" y="1916832"/>
            <a:ext cx="6697662" cy="4052391"/>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Blip>
                <a:blip r:embed="rId3">
                  <a:extLst>
                    <a:ext uri="{837473B0-CC2E-450A-ABE3-18F120FF3D39}">
                      <a1611:picAttrSrcUrl xmlns:a1611="http://schemas.microsoft.com/office/drawing/2016/11/main" r:id="rId4"/>
                    </a:ext>
                  </a:extLst>
                </a:blip>
              </a:buBlip>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dirty="0"/>
              <a:t>Los dos orbitales son de energía idéntica.</a:t>
            </a:r>
          </a:p>
          <a:p>
            <a:endParaRPr lang="es-MX" altLang="es-MX" dirty="0"/>
          </a:p>
          <a:p>
            <a:r>
              <a:rPr lang="es-MX" altLang="es-MX" dirty="0"/>
              <a:t>Cada orbital híbrido </a:t>
            </a:r>
            <a:r>
              <a:rPr lang="es-MX" altLang="es-MX" dirty="0" err="1"/>
              <a:t>sp</a:t>
            </a:r>
            <a:r>
              <a:rPr lang="es-MX" altLang="es-MX" dirty="0"/>
              <a:t> contiene un electrón de enlace.</a:t>
            </a:r>
          </a:p>
          <a:p>
            <a:endParaRPr lang="es-MX" altLang="es-MX" dirty="0"/>
          </a:p>
          <a:p>
            <a:r>
              <a:rPr lang="es-MX" altLang="es-MX" dirty="0"/>
              <a:t>Los orbitales </a:t>
            </a:r>
            <a:r>
              <a:rPr lang="es-MX" altLang="es-MX" dirty="0" err="1"/>
              <a:t>sp</a:t>
            </a:r>
            <a:r>
              <a:rPr lang="es-MX" altLang="es-MX" dirty="0"/>
              <a:t> se sitúan lo más alejado posible, en línea recta, con ángulos entre ellos de 180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9A49C417-4B49-4400-B5F5-7001074C0873}"/>
              </a:ext>
            </a:extLst>
          </p:cNvPr>
          <p:cNvSpPr/>
          <p:nvPr/>
        </p:nvSpPr>
        <p:spPr>
          <a:xfrm>
            <a:off x="1829259" y="1555161"/>
            <a:ext cx="9396536" cy="45762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4577" name="Object 1"/>
          <p:cNvGraphicFramePr>
            <a:graphicFrameLocks noChangeAspect="1"/>
          </p:cNvGraphicFramePr>
          <p:nvPr>
            <p:extLst>
              <p:ext uri="{D42A27DB-BD31-4B8C-83A1-F6EECF244321}">
                <p14:modId xmlns:p14="http://schemas.microsoft.com/office/powerpoint/2010/main" val="1559551158"/>
              </p:ext>
            </p:extLst>
          </p:nvPr>
        </p:nvGraphicFramePr>
        <p:xfrm>
          <a:off x="2855640" y="3284984"/>
          <a:ext cx="5472112" cy="1665288"/>
        </p:xfrm>
        <a:graphic>
          <a:graphicData uri="http://schemas.openxmlformats.org/presentationml/2006/ole">
            <mc:AlternateContent xmlns:mc="http://schemas.openxmlformats.org/markup-compatibility/2006">
              <mc:Choice xmlns:v="urn:schemas-microsoft-com:vml" Requires="v">
                <p:oleObj spid="_x0000_s24621" r:id="rId4" imgW="3224880" imgH="981360" progId="">
                  <p:embed/>
                </p:oleObj>
              </mc:Choice>
              <mc:Fallback>
                <p:oleObj r:id="rId4" imgW="3224880" imgH="981360" progId="">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5640" y="3284984"/>
                        <a:ext cx="5472112" cy="1665288"/>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78" name="Line 2"/>
          <p:cNvSpPr>
            <a:spLocks noChangeShapeType="1"/>
          </p:cNvSpPr>
          <p:nvPr/>
        </p:nvSpPr>
        <p:spPr bwMode="auto">
          <a:xfrm>
            <a:off x="7500666" y="2961134"/>
            <a:ext cx="1587" cy="2592388"/>
          </a:xfrm>
          <a:prstGeom prst="line">
            <a:avLst/>
          </a:prstGeom>
          <a:noFill/>
          <a:ln w="12600" cap="sq">
            <a:solidFill>
              <a:srgbClr val="000000"/>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4579" name="Line 3"/>
          <p:cNvSpPr>
            <a:spLocks noChangeShapeType="1"/>
          </p:cNvSpPr>
          <p:nvPr/>
        </p:nvSpPr>
        <p:spPr bwMode="auto">
          <a:xfrm flipH="1">
            <a:off x="6527527" y="3321497"/>
            <a:ext cx="1911350" cy="1655762"/>
          </a:xfrm>
          <a:prstGeom prst="line">
            <a:avLst/>
          </a:prstGeom>
          <a:noFill/>
          <a:ln w="9360" cap="sq">
            <a:solidFill>
              <a:srgbClr val="000000"/>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4580" name="Line 4"/>
          <p:cNvSpPr>
            <a:spLocks noChangeShapeType="1"/>
          </p:cNvSpPr>
          <p:nvPr/>
        </p:nvSpPr>
        <p:spPr bwMode="auto">
          <a:xfrm>
            <a:off x="6205265" y="4113659"/>
            <a:ext cx="2519362" cy="1588"/>
          </a:xfrm>
          <a:prstGeom prst="line">
            <a:avLst/>
          </a:prstGeom>
          <a:noFill/>
          <a:ln w="9360" cap="sq">
            <a:solidFill>
              <a:srgbClr val="000000"/>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24581" name="Text Box 5"/>
          <p:cNvSpPr txBox="1">
            <a:spLocks noChangeArrowheads="1"/>
          </p:cNvSpPr>
          <p:nvPr/>
        </p:nvSpPr>
        <p:spPr bwMode="auto">
          <a:xfrm>
            <a:off x="1992041" y="3284985"/>
            <a:ext cx="1582737"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rPr>
              <a:t>Un orbital </a:t>
            </a:r>
            <a:r>
              <a:rPr lang="es-MX" altLang="es-MX" sz="2000" i="1">
                <a:solidFill>
                  <a:schemeClr val="tx1"/>
                </a:solidFill>
              </a:rPr>
              <a:t>sp</a:t>
            </a:r>
          </a:p>
        </p:txBody>
      </p:sp>
      <p:sp>
        <p:nvSpPr>
          <p:cNvPr id="24582" name="Text Box 6"/>
          <p:cNvSpPr txBox="1">
            <a:spLocks noChangeArrowheads="1"/>
          </p:cNvSpPr>
          <p:nvPr/>
        </p:nvSpPr>
        <p:spPr bwMode="auto">
          <a:xfrm>
            <a:off x="3684316" y="2708723"/>
            <a:ext cx="1512887" cy="8767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dirty="0">
                <a:solidFill>
                  <a:schemeClr val="tx1"/>
                </a:solidFill>
              </a:rPr>
              <a:t>Un segundo</a:t>
            </a:r>
          </a:p>
          <a:p>
            <a:pPr>
              <a:spcBef>
                <a:spcPts val="1250"/>
              </a:spcBef>
              <a:buClrTx/>
            </a:pPr>
            <a:r>
              <a:rPr lang="es-MX" altLang="es-MX" sz="2000" dirty="0">
                <a:solidFill>
                  <a:schemeClr val="tx1"/>
                </a:solidFill>
              </a:rPr>
              <a:t> orbital </a:t>
            </a:r>
            <a:r>
              <a:rPr lang="es-MX" altLang="es-MX" sz="2000" i="1" dirty="0" err="1">
                <a:solidFill>
                  <a:schemeClr val="tx1"/>
                </a:solidFill>
              </a:rPr>
              <a:t>sp</a:t>
            </a:r>
            <a:endParaRPr lang="es-MX" altLang="es-MX" sz="2000" i="1" dirty="0">
              <a:solidFill>
                <a:schemeClr val="tx1"/>
              </a:solidFill>
            </a:endParaRPr>
          </a:p>
        </p:txBody>
      </p:sp>
      <p:sp>
        <p:nvSpPr>
          <p:cNvPr id="24583" name="Text Box 7"/>
          <p:cNvSpPr txBox="1">
            <a:spLocks noChangeArrowheads="1"/>
          </p:cNvSpPr>
          <p:nvPr/>
        </p:nvSpPr>
        <p:spPr bwMode="auto">
          <a:xfrm>
            <a:off x="2352402" y="4545460"/>
            <a:ext cx="360045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rPr>
              <a:t>Los dos orbitales </a:t>
            </a:r>
            <a:r>
              <a:rPr lang="es-MX" altLang="es-MX" sz="2000" i="1">
                <a:solidFill>
                  <a:schemeClr val="tx1"/>
                </a:solidFill>
              </a:rPr>
              <a:t>sp </a:t>
            </a:r>
            <a:r>
              <a:rPr lang="es-MX" altLang="es-MX" sz="2000">
                <a:solidFill>
                  <a:schemeClr val="tx1"/>
                </a:solidFill>
              </a:rPr>
              <a:t>son lineales</a:t>
            </a:r>
          </a:p>
        </p:txBody>
      </p:sp>
      <p:sp>
        <p:nvSpPr>
          <p:cNvPr id="24584" name="Text Box 8"/>
          <p:cNvSpPr txBox="1">
            <a:spLocks noChangeArrowheads="1"/>
          </p:cNvSpPr>
          <p:nvPr/>
        </p:nvSpPr>
        <p:spPr bwMode="auto">
          <a:xfrm>
            <a:off x="6637065" y="5732910"/>
            <a:ext cx="208915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spcBef>
                <a:spcPts val="1250"/>
              </a:spcBef>
              <a:buClrTx/>
            </a:pPr>
            <a:r>
              <a:rPr lang="es-MX" altLang="es-MX" sz="2000">
                <a:solidFill>
                  <a:schemeClr val="tx1"/>
                </a:solidFill>
              </a:rPr>
              <a:t>dos orbitales </a:t>
            </a:r>
            <a:r>
              <a:rPr lang="es-MX" altLang="es-MX" sz="2000" i="1">
                <a:solidFill>
                  <a:schemeClr val="tx1"/>
                </a:solidFill>
              </a:rPr>
              <a:t>sp </a:t>
            </a:r>
          </a:p>
        </p:txBody>
      </p:sp>
      <p:sp>
        <p:nvSpPr>
          <p:cNvPr id="24585" name="Text Box 9"/>
          <p:cNvSpPr txBox="1">
            <a:spLocks noChangeArrowheads="1"/>
          </p:cNvSpPr>
          <p:nvPr/>
        </p:nvSpPr>
        <p:spPr bwMode="auto">
          <a:xfrm>
            <a:off x="7788002" y="1916560"/>
            <a:ext cx="3168650"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just">
              <a:spcBef>
                <a:spcPts val="1250"/>
              </a:spcBef>
              <a:buClrTx/>
            </a:pPr>
            <a:r>
              <a:rPr lang="es-MX" altLang="es-MX" sz="2000">
                <a:solidFill>
                  <a:schemeClr val="tx1"/>
                </a:solidFill>
              </a:rPr>
              <a:t>Orbitales </a:t>
            </a:r>
            <a:r>
              <a:rPr lang="es-MX" altLang="es-MX" sz="2000" i="1">
                <a:solidFill>
                  <a:schemeClr val="tx1"/>
                </a:solidFill>
              </a:rPr>
              <a:t>p</a:t>
            </a:r>
            <a:r>
              <a:rPr lang="es-MX" altLang="es-MX" sz="2000">
                <a:solidFill>
                  <a:schemeClr val="tx1"/>
                </a:solidFill>
              </a:rPr>
              <a:t> perpendiculares entre sí y a los orbitales híbridos </a:t>
            </a:r>
            <a:r>
              <a:rPr lang="es-MX" altLang="es-MX" sz="2000" i="1">
                <a:solidFill>
                  <a:schemeClr val="tx1"/>
                </a:solidFill>
              </a:rPr>
              <a:t>sp</a:t>
            </a:r>
            <a:r>
              <a:rPr lang="es-MX" altLang="es-MX" sz="2000">
                <a:solidFill>
                  <a:schemeClr val="tx1"/>
                </a:solidFill>
              </a:rPr>
              <a:t> lineales</a:t>
            </a:r>
          </a:p>
        </p:txBody>
      </p:sp>
      <p:sp>
        <p:nvSpPr>
          <p:cNvPr id="24586" name="Freeform 10"/>
          <p:cNvSpPr>
            <a:spLocks/>
          </p:cNvSpPr>
          <p:nvPr/>
        </p:nvSpPr>
        <p:spPr bwMode="auto">
          <a:xfrm>
            <a:off x="7243491" y="2168973"/>
            <a:ext cx="509587" cy="1081087"/>
          </a:xfrm>
          <a:custGeom>
            <a:avLst/>
            <a:gdLst>
              <a:gd name="G0" fmla="+- 1 0 0"/>
              <a:gd name="G1" fmla="+- 1 0 0"/>
              <a:gd name="G2" fmla="+- 65437 0 0"/>
              <a:gd name="G3" fmla="+- 1 0 0"/>
              <a:gd name="G4" fmla="*/ 1 24577 2"/>
              <a:gd name="G5" fmla="+- 1 0 0"/>
              <a:gd name="G6" fmla="+- 1 0 0"/>
              <a:gd name="T0" fmla="*/ 509587 w 366"/>
              <a:gd name="T1" fmla="*/ 0 h 567"/>
              <a:gd name="T2" fmla="*/ 68223 w 366"/>
              <a:gd name="T3" fmla="*/ 388962 h 567"/>
              <a:gd name="T4" fmla="*/ 98854 w 366"/>
              <a:gd name="T5" fmla="*/ 1081087 h 567"/>
              <a:gd name="T6" fmla="*/ 0 w 366"/>
              <a:gd name="T7" fmla="*/ 0 h 567"/>
              <a:gd name="T8" fmla="*/ 366 w 366"/>
              <a:gd name="T9" fmla="*/ 567 h 567"/>
            </a:gdLst>
            <a:ahLst/>
            <a:cxnLst>
              <a:cxn ang="0">
                <a:pos x="T0" y="T1"/>
              </a:cxn>
              <a:cxn ang="0">
                <a:pos x="T2" y="T3"/>
              </a:cxn>
              <a:cxn ang="0">
                <a:pos x="T4" y="T5"/>
              </a:cxn>
            </a:cxnLst>
            <a:rect l="T6" t="T7" r="T8" b="T9"/>
            <a:pathLst>
              <a:path w="366" h="567">
                <a:moveTo>
                  <a:pt x="366" y="0"/>
                </a:moveTo>
                <a:cubicBezTo>
                  <a:pt x="232" y="54"/>
                  <a:pt x="98" y="109"/>
                  <a:pt x="49" y="204"/>
                </a:cubicBezTo>
                <a:cubicBezTo>
                  <a:pt x="0" y="299"/>
                  <a:pt x="35" y="433"/>
                  <a:pt x="71" y="567"/>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4587" name="Freeform 11"/>
          <p:cNvSpPr>
            <a:spLocks/>
          </p:cNvSpPr>
          <p:nvPr/>
        </p:nvSpPr>
        <p:spPr bwMode="auto">
          <a:xfrm>
            <a:off x="7680052" y="2276922"/>
            <a:ext cx="457200" cy="1223962"/>
          </a:xfrm>
          <a:custGeom>
            <a:avLst/>
            <a:gdLst>
              <a:gd name="G0" fmla="+- 1 0 0"/>
              <a:gd name="G1" fmla="+- 65457 0 0"/>
              <a:gd name="G2" fmla="+- 1 0 0"/>
              <a:gd name="G3" fmla="+- 1 0 0"/>
              <a:gd name="G4" fmla="+- 1 0 0"/>
              <a:gd name="G5" fmla="+- 8 0 0"/>
              <a:gd name="G6" fmla="+- 1 0 0"/>
              <a:gd name="G7" fmla="+- 4 0 0"/>
              <a:gd name="G8" fmla="+- 0 0 0"/>
              <a:gd name="G9" fmla="+- 61716 0 0"/>
              <a:gd name="T0" fmla="*/ 180975 w 288"/>
              <a:gd name="T1" fmla="*/ 0 h 771"/>
              <a:gd name="T2" fmla="*/ 36512 w 288"/>
              <a:gd name="T3" fmla="*/ 720725 h 771"/>
              <a:gd name="T4" fmla="*/ 396875 w 288"/>
              <a:gd name="T5" fmla="*/ 973137 h 771"/>
              <a:gd name="T6" fmla="*/ 396875 w 288"/>
              <a:gd name="T7" fmla="*/ 1223962 h 771"/>
              <a:gd name="T8" fmla="*/ 0 w 288"/>
              <a:gd name="T9" fmla="*/ 0 h 771"/>
              <a:gd name="T10" fmla="*/ 288 w 288"/>
              <a:gd name="T11" fmla="*/ 771 h 771"/>
            </a:gdLst>
            <a:ahLst/>
            <a:cxnLst>
              <a:cxn ang="0">
                <a:pos x="T0" y="T1"/>
              </a:cxn>
              <a:cxn ang="0">
                <a:pos x="T2" y="T3"/>
              </a:cxn>
              <a:cxn ang="0">
                <a:pos x="T4" y="T5"/>
              </a:cxn>
              <a:cxn ang="0">
                <a:pos x="T6" y="T7"/>
              </a:cxn>
            </a:cxnLst>
            <a:rect l="T8" t="T9" r="T10" b="T11"/>
            <a:pathLst>
              <a:path w="288" h="771">
                <a:moveTo>
                  <a:pt x="114" y="0"/>
                </a:moveTo>
                <a:cubicBezTo>
                  <a:pt x="57" y="176"/>
                  <a:pt x="0" y="352"/>
                  <a:pt x="23" y="454"/>
                </a:cubicBezTo>
                <a:cubicBezTo>
                  <a:pt x="46" y="556"/>
                  <a:pt x="212" y="560"/>
                  <a:pt x="250" y="613"/>
                </a:cubicBezTo>
                <a:cubicBezTo>
                  <a:pt x="288" y="666"/>
                  <a:pt x="254" y="745"/>
                  <a:pt x="250" y="771"/>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4588" name="Freeform 12"/>
          <p:cNvSpPr>
            <a:spLocks/>
          </p:cNvSpPr>
          <p:nvPr/>
        </p:nvSpPr>
        <p:spPr bwMode="auto">
          <a:xfrm>
            <a:off x="2627041" y="3645347"/>
            <a:ext cx="193675" cy="431800"/>
          </a:xfrm>
          <a:custGeom>
            <a:avLst/>
            <a:gdLst>
              <a:gd name="G0" fmla="+- 1 0 0"/>
              <a:gd name="G1" fmla="+- 65499 0 0"/>
              <a:gd name="G2" fmla="*/ 1 58073 9632"/>
              <a:gd name="G3" fmla="+- 1 0 0"/>
              <a:gd name="G4" fmla="*/ 1 24577 2"/>
              <a:gd name="G5" fmla="+- 1 0 0"/>
              <a:gd name="G6" fmla="+- 1 0 0"/>
              <a:gd name="T0" fmla="*/ 120650 w 122"/>
              <a:gd name="T1" fmla="*/ 0 h 272"/>
              <a:gd name="T2" fmla="*/ 12700 w 122"/>
              <a:gd name="T3" fmla="*/ 360362 h 272"/>
              <a:gd name="T4" fmla="*/ 193675 w 122"/>
              <a:gd name="T5" fmla="*/ 431800 h 272"/>
              <a:gd name="T6" fmla="*/ 0 w 122"/>
              <a:gd name="T7" fmla="*/ 0 h 272"/>
              <a:gd name="T8" fmla="*/ 122 w 122"/>
              <a:gd name="T9" fmla="*/ 272 h 272"/>
            </a:gdLst>
            <a:ahLst/>
            <a:cxnLst>
              <a:cxn ang="0">
                <a:pos x="T0" y="T1"/>
              </a:cxn>
              <a:cxn ang="0">
                <a:pos x="T2" y="T3"/>
              </a:cxn>
              <a:cxn ang="0">
                <a:pos x="T4" y="T5"/>
              </a:cxn>
            </a:cxnLst>
            <a:rect l="T6" t="T7" r="T8" b="T9"/>
            <a:pathLst>
              <a:path w="122" h="272">
                <a:moveTo>
                  <a:pt x="76" y="0"/>
                </a:moveTo>
                <a:cubicBezTo>
                  <a:pt x="38" y="91"/>
                  <a:pt x="0" y="182"/>
                  <a:pt x="8" y="227"/>
                </a:cubicBezTo>
                <a:cubicBezTo>
                  <a:pt x="16" y="272"/>
                  <a:pt x="107" y="265"/>
                  <a:pt x="122" y="272"/>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4589" name="Freeform 13"/>
          <p:cNvSpPr>
            <a:spLocks/>
          </p:cNvSpPr>
          <p:nvPr/>
        </p:nvSpPr>
        <p:spPr bwMode="auto">
          <a:xfrm>
            <a:off x="4584428" y="3250060"/>
            <a:ext cx="701675" cy="1008063"/>
          </a:xfrm>
          <a:custGeom>
            <a:avLst/>
            <a:gdLst>
              <a:gd name="G0" fmla="+- 1 0 0"/>
              <a:gd name="G1" fmla="+- 1 0 0"/>
              <a:gd name="G2" fmla="+- 1 0 0"/>
              <a:gd name="G3" fmla="+- 635 0 0"/>
              <a:gd name="G4" fmla="*/ 1 24577 2"/>
              <a:gd name="G5" fmla="+- 1 0 0"/>
              <a:gd name="G6" fmla="+- 1 0 0"/>
              <a:gd name="T0" fmla="*/ 323850 w 442"/>
              <a:gd name="T1" fmla="*/ 0 h 635"/>
              <a:gd name="T2" fmla="*/ 647700 w 442"/>
              <a:gd name="T3" fmla="*/ 682625 h 635"/>
              <a:gd name="T4" fmla="*/ 0 w 442"/>
              <a:gd name="T5" fmla="*/ 1008063 h 635"/>
              <a:gd name="T6" fmla="*/ 0 w 442"/>
              <a:gd name="T7" fmla="*/ 0 h 635"/>
              <a:gd name="T8" fmla="*/ 442 w 442"/>
              <a:gd name="T9" fmla="*/ 635 h 635"/>
            </a:gdLst>
            <a:ahLst/>
            <a:cxnLst>
              <a:cxn ang="0">
                <a:pos x="T0" y="T1"/>
              </a:cxn>
              <a:cxn ang="0">
                <a:pos x="T2" y="T3"/>
              </a:cxn>
              <a:cxn ang="0">
                <a:pos x="T4" y="T5"/>
              </a:cxn>
            </a:cxnLst>
            <a:rect l="T6" t="T7" r="T8" b="T9"/>
            <a:pathLst>
              <a:path w="442" h="635">
                <a:moveTo>
                  <a:pt x="204" y="0"/>
                </a:moveTo>
                <a:cubicBezTo>
                  <a:pt x="323" y="162"/>
                  <a:pt x="442" y="324"/>
                  <a:pt x="408" y="430"/>
                </a:cubicBezTo>
                <a:cubicBezTo>
                  <a:pt x="374" y="536"/>
                  <a:pt x="187" y="585"/>
                  <a:pt x="0" y="635"/>
                </a:cubicBezTo>
              </a:path>
            </a:pathLst>
          </a:custGeom>
          <a:noFill/>
          <a:ln w="28440" cap="sq">
            <a:solidFill>
              <a:schemeClr val="tx1"/>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24590" name="Text Box 14"/>
          <p:cNvSpPr txBox="1">
            <a:spLocks noChangeArrowheads="1"/>
          </p:cNvSpPr>
          <p:nvPr/>
        </p:nvSpPr>
        <p:spPr bwMode="auto">
          <a:xfrm>
            <a:off x="371574" y="154811"/>
            <a:ext cx="3384352" cy="120251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Orbitales </a:t>
            </a:r>
            <a:r>
              <a:rPr lang="es-MX" altLang="es-MX" dirty="0" err="1"/>
              <a:t>sp</a:t>
            </a:r>
            <a:endParaRPr lang="es-MX" altLang="es-MX"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90" name="Text Box 14"/>
          <p:cNvSpPr txBox="1">
            <a:spLocks noChangeArrowheads="1"/>
          </p:cNvSpPr>
          <p:nvPr/>
        </p:nvSpPr>
        <p:spPr bwMode="auto">
          <a:xfrm>
            <a:off x="2794458" y="404664"/>
            <a:ext cx="6841058" cy="120251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Carbonos con hibridación </a:t>
            </a:r>
            <a:r>
              <a:rPr lang="es-MX" altLang="es-MX" dirty="0" err="1"/>
              <a:t>sp</a:t>
            </a:r>
            <a:endParaRPr lang="es-MX" altLang="es-MX" dirty="0"/>
          </a:p>
        </p:txBody>
      </p:sp>
      <p:graphicFrame>
        <p:nvGraphicFramePr>
          <p:cNvPr id="2" name="Objeto 1">
            <a:extLst>
              <a:ext uri="{FF2B5EF4-FFF2-40B4-BE49-F238E27FC236}">
                <a16:creationId xmlns:a16="http://schemas.microsoft.com/office/drawing/2014/main" id="{74C8282D-DC28-4E4D-8575-8BB91FB2F576}"/>
              </a:ext>
            </a:extLst>
          </p:cNvPr>
          <p:cNvGraphicFramePr>
            <a:graphicFrameLocks noChangeAspect="1"/>
          </p:cNvGraphicFramePr>
          <p:nvPr>
            <p:extLst>
              <p:ext uri="{D42A27DB-BD31-4B8C-83A1-F6EECF244321}">
                <p14:modId xmlns:p14="http://schemas.microsoft.com/office/powerpoint/2010/main" val="1689564229"/>
              </p:ext>
            </p:extLst>
          </p:nvPr>
        </p:nvGraphicFramePr>
        <p:xfrm>
          <a:off x="2351584" y="1986151"/>
          <a:ext cx="8332508" cy="4464496"/>
        </p:xfrm>
        <a:graphic>
          <a:graphicData uri="http://schemas.openxmlformats.org/presentationml/2006/ole">
            <mc:AlternateContent xmlns:mc="http://schemas.openxmlformats.org/markup-compatibility/2006">
              <mc:Choice xmlns:v="urn:schemas-microsoft-com:vml" Requires="v">
                <p:oleObj spid="_x0000_s25627" name="ChemSketch" r:id="rId4" imgW="1749600" imgH="1009440" progId="ACD.ChemSketch.20">
                  <p:embed/>
                </p:oleObj>
              </mc:Choice>
              <mc:Fallback>
                <p:oleObj name="ChemSketch" r:id="rId4" imgW="1749600" imgH="1009440" progId="ACD.ChemSketch.20">
                  <p:embed/>
                  <p:pic>
                    <p:nvPicPr>
                      <p:cNvPr id="0" name=""/>
                      <p:cNvPicPr/>
                      <p:nvPr/>
                    </p:nvPicPr>
                    <p:blipFill>
                      <a:blip r:embed="rId5"/>
                      <a:stretch>
                        <a:fillRect/>
                      </a:stretch>
                    </p:blipFill>
                    <p:spPr>
                      <a:xfrm>
                        <a:off x="2351584" y="1986151"/>
                        <a:ext cx="8332508" cy="4464496"/>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8380264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4385692" y="2296509"/>
            <a:ext cx="3420616"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ctr">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3600" dirty="0">
                <a:solidFill>
                  <a:schemeClr val="tx1"/>
                </a:solidFill>
                <a:effectLst>
                  <a:outerShdw blurRad="38100" dist="38100" dir="2700000" algn="tl">
                    <a:srgbClr val="000000"/>
                  </a:outerShdw>
                </a:effectLst>
                <a:latin typeface="Arial Rounded MT Bold" panose="020F0704030504030204" pitchFamily="34" charset="0"/>
              </a:rPr>
              <a:t>Resumen</a:t>
            </a:r>
          </a:p>
        </p:txBody>
      </p:sp>
    </p:spTree>
    <p:extLst>
      <p:ext uri="{BB962C8B-B14F-4D97-AF65-F5344CB8AC3E}">
        <p14:creationId xmlns:p14="http://schemas.microsoft.com/office/powerpoint/2010/main" val="2466875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711450" y="908050"/>
            <a:ext cx="6553200"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Hibridación sp</a:t>
            </a:r>
            <a:r>
              <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rPr>
              <a:t>3</a:t>
            </a: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 cuando el carbono forma cuatro enlaces simples.</a:t>
            </a:r>
          </a:p>
        </p:txBody>
      </p:sp>
      <p:graphicFrame>
        <p:nvGraphicFramePr>
          <p:cNvPr id="5122" name="Object 2"/>
          <p:cNvGraphicFramePr>
            <a:graphicFrameLocks noChangeAspect="1"/>
          </p:cNvGraphicFramePr>
          <p:nvPr>
            <p:extLst>
              <p:ext uri="{D42A27DB-BD31-4B8C-83A1-F6EECF244321}">
                <p14:modId xmlns:p14="http://schemas.microsoft.com/office/powerpoint/2010/main" val="1903709776"/>
              </p:ext>
            </p:extLst>
          </p:nvPr>
        </p:nvGraphicFramePr>
        <p:xfrm>
          <a:off x="1343472" y="2893775"/>
          <a:ext cx="9269991" cy="2657003"/>
        </p:xfrm>
        <a:graphic>
          <a:graphicData uri="http://schemas.openxmlformats.org/presentationml/2006/ole">
            <mc:AlternateContent xmlns:mc="http://schemas.openxmlformats.org/markup-compatibility/2006">
              <mc:Choice xmlns:v="urn:schemas-microsoft-com:vml" Requires="v">
                <p:oleObj spid="_x0000_s5153" name="ChemSketch" r:id="rId4" imgW="3236400" imgH="927720" progId="ACD.ChemSketch.20">
                  <p:embed/>
                </p:oleObj>
              </mc:Choice>
              <mc:Fallback>
                <p:oleObj name="ChemSketch" r:id="rId4" imgW="3236400" imgH="927720" progId="ACD.ChemSketch.20">
                  <p:embed/>
                  <p:pic>
                    <p:nvPicPr>
                      <p:cNvPr id="0" name="Object 2"/>
                      <p:cNvPicPr>
                        <a:picLocks noChangeAspect="1" noChangeArrowheads="1"/>
                      </p:cNvPicPr>
                      <p:nvPr/>
                    </p:nvPicPr>
                    <p:blipFill>
                      <a:blip r:embed="rId5"/>
                      <a:srcRect/>
                      <a:stretch>
                        <a:fillRect/>
                      </a:stretch>
                    </p:blipFill>
                    <p:spPr bwMode="auto">
                      <a:xfrm>
                        <a:off x="1343472" y="2893775"/>
                        <a:ext cx="9269991" cy="2657003"/>
                      </a:xfrm>
                      <a:prstGeom prst="rect">
                        <a:avLst/>
                      </a:prstGeom>
                      <a:solidFill>
                        <a:schemeClr val="bg1"/>
                      </a:solidFill>
                      <a:effectLs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711450" y="549275"/>
            <a:ext cx="6553200"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Hibridación sp</a:t>
            </a:r>
            <a:r>
              <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rPr>
              <a:t>2</a:t>
            </a: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 cuando el carbono forma un enlace doble.</a:t>
            </a:r>
          </a:p>
        </p:txBody>
      </p:sp>
      <p:graphicFrame>
        <p:nvGraphicFramePr>
          <p:cNvPr id="6146" name="Object 2"/>
          <p:cNvGraphicFramePr>
            <a:graphicFrameLocks noChangeAspect="1"/>
          </p:cNvGraphicFramePr>
          <p:nvPr>
            <p:extLst>
              <p:ext uri="{D42A27DB-BD31-4B8C-83A1-F6EECF244321}">
                <p14:modId xmlns:p14="http://schemas.microsoft.com/office/powerpoint/2010/main" val="2843915951"/>
              </p:ext>
            </p:extLst>
          </p:nvPr>
        </p:nvGraphicFramePr>
        <p:xfrm>
          <a:off x="4510088" y="2001837"/>
          <a:ext cx="3314104" cy="4146775"/>
        </p:xfrm>
        <a:graphic>
          <a:graphicData uri="http://schemas.openxmlformats.org/presentationml/2006/ole">
            <mc:AlternateContent xmlns:mc="http://schemas.openxmlformats.org/markup-compatibility/2006">
              <mc:Choice xmlns:v="urn:schemas-microsoft-com:vml" Requires="v">
                <p:oleObj spid="_x0000_s6177" name="ChemSketch" r:id="rId4" imgW="1069920" imgH="1491480" progId="ACD.ChemSketch.20">
                  <p:embed/>
                </p:oleObj>
              </mc:Choice>
              <mc:Fallback>
                <p:oleObj name="ChemSketch" r:id="rId4" imgW="1069920" imgH="1491480" progId="ACD.ChemSketch.20">
                  <p:embed/>
                  <p:pic>
                    <p:nvPicPr>
                      <p:cNvPr id="0" name="Object 2"/>
                      <p:cNvPicPr>
                        <a:picLocks noChangeAspect="1" noChangeArrowheads="1"/>
                      </p:cNvPicPr>
                      <p:nvPr/>
                    </p:nvPicPr>
                    <p:blipFill>
                      <a:blip r:embed="rId5"/>
                      <a:srcRect/>
                      <a:stretch>
                        <a:fillRect/>
                      </a:stretch>
                    </p:blipFill>
                    <p:spPr bwMode="auto">
                      <a:xfrm>
                        <a:off x="4510088" y="2001837"/>
                        <a:ext cx="3314104" cy="4146775"/>
                      </a:xfrm>
                      <a:prstGeom prst="rect">
                        <a:avLst/>
                      </a:prstGeom>
                      <a:solidFill>
                        <a:schemeClr val="bg1"/>
                      </a:solidFill>
                      <a:effectLs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711450" y="549275"/>
            <a:ext cx="7416998" cy="1943100"/>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Hibridación </a:t>
            </a:r>
            <a:r>
              <a:rPr lang="es-MX" altLang="es-MX" sz="2600" dirty="0" err="1">
                <a:solidFill>
                  <a:schemeClr val="tx1"/>
                </a:solidFill>
                <a:effectLst>
                  <a:outerShdw blurRad="38100" dist="38100" dir="2700000" algn="tl">
                    <a:srgbClr val="000000"/>
                  </a:outerShdw>
                </a:effectLst>
                <a:latin typeface="Arial Rounded MT Bold" panose="020F0704030504030204" pitchFamily="34" charset="0"/>
              </a:rPr>
              <a:t>sp</a:t>
            </a: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 cuando el carbono forma un triple enlace o dobles enlaces acumulados (dos enlaces dobles en el mismo átomo de carbono).</a:t>
            </a:r>
          </a:p>
        </p:txBody>
      </p:sp>
      <p:graphicFrame>
        <p:nvGraphicFramePr>
          <p:cNvPr id="7170" name="Object 2"/>
          <p:cNvGraphicFramePr>
            <a:graphicFrameLocks noChangeAspect="1"/>
          </p:cNvGraphicFramePr>
          <p:nvPr>
            <p:extLst>
              <p:ext uri="{D42A27DB-BD31-4B8C-83A1-F6EECF244321}">
                <p14:modId xmlns:p14="http://schemas.microsoft.com/office/powerpoint/2010/main" val="1857362379"/>
              </p:ext>
            </p:extLst>
          </p:nvPr>
        </p:nvGraphicFramePr>
        <p:xfrm>
          <a:off x="2521843" y="2924944"/>
          <a:ext cx="7796212" cy="3529012"/>
        </p:xfrm>
        <a:graphic>
          <a:graphicData uri="http://schemas.openxmlformats.org/presentationml/2006/ole">
            <mc:AlternateContent xmlns:mc="http://schemas.openxmlformats.org/markup-compatibility/2006">
              <mc:Choice xmlns:v="urn:schemas-microsoft-com:vml" Requires="v">
                <p:oleObj spid="_x0000_s7202" name="ChemSketch" r:id="rId4" imgW="3699000" imgH="1545840" progId="ACD.ChemSketch.20">
                  <p:embed/>
                </p:oleObj>
              </mc:Choice>
              <mc:Fallback>
                <p:oleObj name="ChemSketch" r:id="rId4" imgW="3699000" imgH="1545840" progId="ACD.ChemSketch.20">
                  <p:embed/>
                  <p:pic>
                    <p:nvPicPr>
                      <p:cNvPr id="0" name="Object 2"/>
                      <p:cNvPicPr>
                        <a:picLocks noChangeAspect="1" noChangeArrowheads="1"/>
                      </p:cNvPicPr>
                      <p:nvPr/>
                    </p:nvPicPr>
                    <p:blipFill>
                      <a:blip r:embed="rId5"/>
                      <a:srcRect/>
                      <a:stretch>
                        <a:fillRect/>
                      </a:stretch>
                    </p:blipFill>
                    <p:spPr bwMode="auto">
                      <a:xfrm>
                        <a:off x="2521843" y="2924944"/>
                        <a:ext cx="7796212" cy="3529012"/>
                      </a:xfrm>
                      <a:prstGeom prst="rect">
                        <a:avLst/>
                      </a:prstGeom>
                      <a:solidFill>
                        <a:schemeClr val="bg1"/>
                      </a:solidFill>
                      <a:effectLs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95800" y="2946208"/>
            <a:ext cx="7488832" cy="3433592"/>
          </a:xfrm>
          <a:prstGeom prst="rect">
            <a:avLst/>
          </a:prstGeo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defPPr>
              <a:defRPr lang="en-GB"/>
            </a:defPPr>
            <a:lvl1pPr algn="r" defTabSz="914400">
              <a:lnSpc>
                <a:spcPct val="90000"/>
              </a:lnSpc>
              <a:defRPr sz="2600" b="1">
                <a:solidFill>
                  <a:schemeClr val="tx1"/>
                </a:solidFill>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s-MX" dirty="0"/>
              <a:t>Universidad Autónoma del Estado de México</a:t>
            </a:r>
          </a:p>
          <a:p>
            <a:r>
              <a:rPr lang="es-MX" dirty="0"/>
              <a:t>Dirección del Nivel Medio Superior</a:t>
            </a:r>
          </a:p>
          <a:p>
            <a:r>
              <a:rPr lang="es-MX" dirty="0"/>
              <a:t>Plantel “Dr. Pablo González Casanova”</a:t>
            </a:r>
          </a:p>
          <a:p>
            <a:r>
              <a:rPr lang="es-MX" dirty="0"/>
              <a:t>Química I</a:t>
            </a:r>
          </a:p>
          <a:p>
            <a:r>
              <a:rPr lang="es-MX" dirty="0"/>
              <a:t>Módulo I</a:t>
            </a:r>
          </a:p>
          <a:p>
            <a:r>
              <a:rPr lang="es-MX" dirty="0"/>
              <a:t>Temas 2. Carbono</a:t>
            </a:r>
          </a:p>
          <a:p>
            <a:r>
              <a:rPr lang="es-MX" dirty="0"/>
              <a:t>2.2. Hibridación y enlaces moleculares</a:t>
            </a:r>
          </a:p>
          <a:p>
            <a:r>
              <a:rPr lang="es-MX" dirty="0"/>
              <a:t>2018</a:t>
            </a:r>
          </a:p>
        </p:txBody>
      </p:sp>
      <p:sp>
        <p:nvSpPr>
          <p:cNvPr id="7" name="Rectangle 2"/>
          <p:cNvSpPr>
            <a:spLocks noChangeArrowheads="1"/>
          </p:cNvSpPr>
          <p:nvPr/>
        </p:nvSpPr>
        <p:spPr bwMode="auto">
          <a:xfrm>
            <a:off x="5879975" y="1513349"/>
            <a:ext cx="4236679" cy="565485"/>
          </a:xfrm>
          <a:prstGeom prst="rect">
            <a:avLst/>
          </a:prstGeo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r" defTabSz="914400">
              <a:lnSpc>
                <a:spcPct val="90000"/>
              </a:lnSpc>
            </a:pPr>
            <a:r>
              <a:rPr lang="es-MX" altLang="es-MX" sz="2600" b="1" dirty="0">
                <a:solidFill>
                  <a:schemeClr val="tx1"/>
                </a:solidFill>
                <a:latin typeface="Arial Rounded MT Bold" panose="020F0704030504030204" pitchFamily="34" charset="0"/>
                <a:ea typeface="+mj-ea"/>
                <a:cs typeface="+mj-cs"/>
              </a:rPr>
              <a:t>Hibridación del Carbono</a:t>
            </a:r>
            <a:endParaRPr lang="es-ES" altLang="es-MX" sz="2600" b="1" dirty="0">
              <a:solidFill>
                <a:schemeClr val="tx1"/>
              </a:solidFill>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69" y="2947735"/>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884178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404292" y="339229"/>
            <a:ext cx="9145016"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En el siguiente compuesto orgánico se muestran carbonos con diferentes tipos de hibridación.</a:t>
            </a:r>
            <a:endPar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endParaRPr>
          </a:p>
        </p:txBody>
      </p:sp>
      <p:graphicFrame>
        <p:nvGraphicFramePr>
          <p:cNvPr id="6146" name="Object 2"/>
          <p:cNvGraphicFramePr>
            <a:graphicFrameLocks noChangeAspect="1"/>
          </p:cNvGraphicFramePr>
          <p:nvPr>
            <p:extLst>
              <p:ext uri="{D42A27DB-BD31-4B8C-83A1-F6EECF244321}">
                <p14:modId xmlns:p14="http://schemas.microsoft.com/office/powerpoint/2010/main" val="1563707175"/>
              </p:ext>
            </p:extLst>
          </p:nvPr>
        </p:nvGraphicFramePr>
        <p:xfrm>
          <a:off x="419757" y="1988840"/>
          <a:ext cx="11114087" cy="3954462"/>
        </p:xfrm>
        <a:graphic>
          <a:graphicData uri="http://schemas.openxmlformats.org/presentationml/2006/ole">
            <mc:AlternateContent xmlns:mc="http://schemas.openxmlformats.org/markup-compatibility/2006">
              <mc:Choice xmlns:v="urn:schemas-microsoft-com:vml" Requires="v">
                <p:oleObj spid="_x0000_s30728" name="ChemSketch" r:id="rId4" imgW="3771360" imgH="1500480" progId="ACD.ChemSketch.20">
                  <p:embed/>
                </p:oleObj>
              </mc:Choice>
              <mc:Fallback>
                <p:oleObj name="ChemSketch" r:id="rId4" imgW="3771360" imgH="1500480" progId="ACD.ChemSketch.20">
                  <p:embed/>
                  <p:pic>
                    <p:nvPicPr>
                      <p:cNvPr id="6146" name="Object 2"/>
                      <p:cNvPicPr>
                        <a:picLocks noChangeAspect="1" noChangeArrowheads="1"/>
                      </p:cNvPicPr>
                      <p:nvPr/>
                    </p:nvPicPr>
                    <p:blipFill>
                      <a:blip r:embed="rId5"/>
                      <a:srcRect/>
                      <a:stretch>
                        <a:fillRect/>
                      </a:stretch>
                    </p:blipFill>
                    <p:spPr bwMode="auto">
                      <a:xfrm>
                        <a:off x="419757" y="1988840"/>
                        <a:ext cx="11114087" cy="3954462"/>
                      </a:xfrm>
                      <a:prstGeom prst="rect">
                        <a:avLst/>
                      </a:prstGeom>
                      <a:solidFill>
                        <a:schemeClr val="bg1"/>
                      </a:solidFill>
                      <a:effectLst/>
                      <a:extLst/>
                    </p:spPr>
                  </p:pic>
                </p:oleObj>
              </mc:Fallback>
            </mc:AlternateContent>
          </a:graphicData>
        </a:graphic>
      </p:graphicFrame>
    </p:spTree>
    <p:extLst>
      <p:ext uri="{BB962C8B-B14F-4D97-AF65-F5344CB8AC3E}">
        <p14:creationId xmlns:p14="http://schemas.microsoft.com/office/powerpoint/2010/main" val="22623593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404292" y="339229"/>
            <a:ext cx="9145016"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En el siguiente compuesto orgánico se muestran carbonos con diferentes tipos de hibridación.</a:t>
            </a:r>
            <a:endPar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endParaRPr>
          </a:p>
        </p:txBody>
      </p:sp>
      <p:graphicFrame>
        <p:nvGraphicFramePr>
          <p:cNvPr id="6146" name="Object 2"/>
          <p:cNvGraphicFramePr>
            <a:graphicFrameLocks noChangeAspect="1"/>
          </p:cNvGraphicFramePr>
          <p:nvPr>
            <p:extLst>
              <p:ext uri="{D42A27DB-BD31-4B8C-83A1-F6EECF244321}">
                <p14:modId xmlns:p14="http://schemas.microsoft.com/office/powerpoint/2010/main" val="3317462955"/>
              </p:ext>
            </p:extLst>
          </p:nvPr>
        </p:nvGraphicFramePr>
        <p:xfrm>
          <a:off x="3245556" y="1526387"/>
          <a:ext cx="5462488" cy="5214981"/>
        </p:xfrm>
        <a:graphic>
          <a:graphicData uri="http://schemas.openxmlformats.org/presentationml/2006/ole">
            <mc:AlternateContent xmlns:mc="http://schemas.openxmlformats.org/markup-compatibility/2006">
              <mc:Choice xmlns:v="urn:schemas-microsoft-com:vml" Requires="v">
                <p:oleObj spid="_x0000_s31752" name="ChemSketch" r:id="rId4" imgW="1867680" imgH="1991520" progId="ACD.ChemSketch.20">
                  <p:embed/>
                </p:oleObj>
              </mc:Choice>
              <mc:Fallback>
                <p:oleObj name="ChemSketch" r:id="rId4" imgW="1867680" imgH="1991520" progId="ACD.ChemSketch.20">
                  <p:embed/>
                  <p:pic>
                    <p:nvPicPr>
                      <p:cNvPr id="6146" name="Object 2"/>
                      <p:cNvPicPr>
                        <a:picLocks noChangeAspect="1" noChangeArrowheads="1"/>
                      </p:cNvPicPr>
                      <p:nvPr/>
                    </p:nvPicPr>
                    <p:blipFill>
                      <a:blip r:embed="rId5"/>
                      <a:srcRect/>
                      <a:stretch>
                        <a:fillRect/>
                      </a:stretch>
                    </p:blipFill>
                    <p:spPr bwMode="auto">
                      <a:xfrm>
                        <a:off x="3245556" y="1526387"/>
                        <a:ext cx="5462488" cy="5214981"/>
                      </a:xfrm>
                      <a:prstGeom prst="rect">
                        <a:avLst/>
                      </a:prstGeom>
                      <a:solidFill>
                        <a:schemeClr val="bg1"/>
                      </a:solidFill>
                      <a:effectLst/>
                      <a:extLst/>
                    </p:spPr>
                  </p:pic>
                </p:oleObj>
              </mc:Fallback>
            </mc:AlternateContent>
          </a:graphicData>
        </a:graphic>
      </p:graphicFrame>
    </p:spTree>
    <p:extLst>
      <p:ext uri="{BB962C8B-B14F-4D97-AF65-F5344CB8AC3E}">
        <p14:creationId xmlns:p14="http://schemas.microsoft.com/office/powerpoint/2010/main" val="12337327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404293" y="194541"/>
            <a:ext cx="9145016"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En el siguiente compuesto orgánico se muestran carbonos con diferentes tipos de hibridación.</a:t>
            </a:r>
            <a:endPar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endParaRPr>
          </a:p>
        </p:txBody>
      </p:sp>
      <p:graphicFrame>
        <p:nvGraphicFramePr>
          <p:cNvPr id="6146" name="Object 2"/>
          <p:cNvGraphicFramePr>
            <a:graphicFrameLocks noChangeAspect="1"/>
          </p:cNvGraphicFramePr>
          <p:nvPr>
            <p:extLst>
              <p:ext uri="{D42A27DB-BD31-4B8C-83A1-F6EECF244321}">
                <p14:modId xmlns:p14="http://schemas.microsoft.com/office/powerpoint/2010/main" val="2996539195"/>
              </p:ext>
            </p:extLst>
          </p:nvPr>
        </p:nvGraphicFramePr>
        <p:xfrm>
          <a:off x="2423592" y="1506343"/>
          <a:ext cx="7106419" cy="5157116"/>
        </p:xfrm>
        <a:graphic>
          <a:graphicData uri="http://schemas.openxmlformats.org/presentationml/2006/ole">
            <mc:AlternateContent xmlns:mc="http://schemas.openxmlformats.org/markup-compatibility/2006">
              <mc:Choice xmlns:v="urn:schemas-microsoft-com:vml" Requires="v">
                <p:oleObj spid="_x0000_s28682" name="ChemSketch" r:id="rId4" imgW="2411640" imgH="1955160" progId="ACD.ChemSketch.20">
                  <p:embed/>
                </p:oleObj>
              </mc:Choice>
              <mc:Fallback>
                <p:oleObj name="ChemSketch" r:id="rId4" imgW="2411640" imgH="1955160" progId="ACD.ChemSketch.20">
                  <p:embed/>
                  <p:pic>
                    <p:nvPicPr>
                      <p:cNvPr id="6146" name="Object 2"/>
                      <p:cNvPicPr>
                        <a:picLocks noChangeAspect="1" noChangeArrowheads="1"/>
                      </p:cNvPicPr>
                      <p:nvPr/>
                    </p:nvPicPr>
                    <p:blipFill>
                      <a:blip r:embed="rId5"/>
                      <a:srcRect/>
                      <a:stretch>
                        <a:fillRect/>
                      </a:stretch>
                    </p:blipFill>
                    <p:spPr bwMode="auto">
                      <a:xfrm>
                        <a:off x="2423592" y="1506343"/>
                        <a:ext cx="7106419" cy="5157116"/>
                      </a:xfrm>
                      <a:prstGeom prst="rect">
                        <a:avLst/>
                      </a:prstGeom>
                      <a:solidFill>
                        <a:schemeClr val="bg1"/>
                      </a:solidFill>
                      <a:effectLst/>
                      <a:extLst/>
                    </p:spPr>
                  </p:pic>
                </p:oleObj>
              </mc:Fallback>
            </mc:AlternateContent>
          </a:graphicData>
        </a:graphic>
      </p:graphicFrame>
    </p:spTree>
    <p:extLst>
      <p:ext uri="{BB962C8B-B14F-4D97-AF65-F5344CB8AC3E}">
        <p14:creationId xmlns:p14="http://schemas.microsoft.com/office/powerpoint/2010/main" val="13736852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639616" y="312960"/>
            <a:ext cx="6553200"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En el siguiente compuesto orgánico se muestran carbonos con diferentes tipos de hibridación.</a:t>
            </a:r>
            <a:endPar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endParaRPr>
          </a:p>
        </p:txBody>
      </p:sp>
      <p:graphicFrame>
        <p:nvGraphicFramePr>
          <p:cNvPr id="6146" name="Object 2"/>
          <p:cNvGraphicFramePr>
            <a:graphicFrameLocks noChangeAspect="1"/>
          </p:cNvGraphicFramePr>
          <p:nvPr>
            <p:extLst>
              <p:ext uri="{D42A27DB-BD31-4B8C-83A1-F6EECF244321}">
                <p14:modId xmlns:p14="http://schemas.microsoft.com/office/powerpoint/2010/main" val="553416360"/>
              </p:ext>
            </p:extLst>
          </p:nvPr>
        </p:nvGraphicFramePr>
        <p:xfrm>
          <a:off x="2754313" y="1970088"/>
          <a:ext cx="7007225" cy="4429125"/>
        </p:xfrm>
        <a:graphic>
          <a:graphicData uri="http://schemas.openxmlformats.org/presentationml/2006/ole">
            <mc:AlternateContent xmlns:mc="http://schemas.openxmlformats.org/markup-compatibility/2006">
              <mc:Choice xmlns:v="urn:schemas-microsoft-com:vml" Requires="v">
                <p:oleObj spid="_x0000_s29706" name="ChemSketch" r:id="rId4" imgW="2973600" imgH="2100600" progId="ACD.ChemSketch.20">
                  <p:embed/>
                </p:oleObj>
              </mc:Choice>
              <mc:Fallback>
                <p:oleObj name="ChemSketch" r:id="rId4" imgW="2973600" imgH="2100600" progId="ACD.ChemSketch.20">
                  <p:embed/>
                  <p:pic>
                    <p:nvPicPr>
                      <p:cNvPr id="6146" name="Object 2"/>
                      <p:cNvPicPr>
                        <a:picLocks noChangeAspect="1" noChangeArrowheads="1"/>
                      </p:cNvPicPr>
                      <p:nvPr/>
                    </p:nvPicPr>
                    <p:blipFill>
                      <a:blip r:embed="rId5"/>
                      <a:srcRect/>
                      <a:stretch>
                        <a:fillRect/>
                      </a:stretch>
                    </p:blipFill>
                    <p:spPr bwMode="auto">
                      <a:xfrm>
                        <a:off x="2754313" y="1970088"/>
                        <a:ext cx="7007225" cy="4429125"/>
                      </a:xfrm>
                      <a:prstGeom prst="rect">
                        <a:avLst/>
                      </a:prstGeom>
                      <a:solidFill>
                        <a:schemeClr val="bg1"/>
                      </a:solidFill>
                      <a:effectLst/>
                      <a:extLst/>
                    </p:spPr>
                  </p:pic>
                </p:oleObj>
              </mc:Fallback>
            </mc:AlternateContent>
          </a:graphicData>
        </a:graphic>
      </p:graphicFrame>
    </p:spTree>
    <p:extLst>
      <p:ext uri="{BB962C8B-B14F-4D97-AF65-F5344CB8AC3E}">
        <p14:creationId xmlns:p14="http://schemas.microsoft.com/office/powerpoint/2010/main" val="2321032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639616" y="312960"/>
            <a:ext cx="6553200" cy="115093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608013" indent="-608013">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1pPr>
            <a:lvl2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2pPr>
            <a:lvl3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3pPr>
            <a:lvl4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4pPr>
            <a:lvl5pPr>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8013" algn="l"/>
                <a:tab pos="1522413" algn="l"/>
                <a:tab pos="2436813" algn="l"/>
                <a:tab pos="3351213" algn="l"/>
                <a:tab pos="4265613" algn="l"/>
                <a:tab pos="5180013" algn="l"/>
                <a:tab pos="6094413" algn="l"/>
                <a:tab pos="7008813" algn="l"/>
                <a:tab pos="7923213" algn="l"/>
                <a:tab pos="8837613" algn="l"/>
                <a:tab pos="9752013" algn="l"/>
                <a:tab pos="10666413" algn="l"/>
              </a:tabLst>
              <a:defRPr>
                <a:solidFill>
                  <a:srgbClr val="FFFFFF"/>
                </a:solidFill>
                <a:latin typeface="Times New Roman" panose="02020603050405020304" pitchFamily="18" charset="0"/>
                <a:ea typeface="Microsoft YaHei" panose="020B0503020204020204" pitchFamily="34" charset="-122"/>
              </a:defRPr>
            </a:lvl9pPr>
          </a:lstStyle>
          <a:p>
            <a:pPr marL="609600"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En el siguiente compuesto orgánico se muestran carbonos con diferentes tipos de hibridación.</a:t>
            </a:r>
            <a:endParaRPr lang="es-MX" altLang="es-MX" sz="2600" baseline="30000" dirty="0">
              <a:solidFill>
                <a:schemeClr val="tx1"/>
              </a:solidFill>
              <a:effectLst>
                <a:outerShdw blurRad="38100" dist="38100" dir="2700000" algn="tl">
                  <a:srgbClr val="000000"/>
                </a:outerShdw>
              </a:effectLst>
              <a:latin typeface="Arial Rounded MT Bold" panose="020F0704030504030204" pitchFamily="34" charset="0"/>
            </a:endParaRPr>
          </a:p>
        </p:txBody>
      </p:sp>
      <p:graphicFrame>
        <p:nvGraphicFramePr>
          <p:cNvPr id="6146" name="Object 2"/>
          <p:cNvGraphicFramePr>
            <a:graphicFrameLocks noChangeAspect="1"/>
          </p:cNvGraphicFramePr>
          <p:nvPr>
            <p:extLst>
              <p:ext uri="{D42A27DB-BD31-4B8C-83A1-F6EECF244321}">
                <p14:modId xmlns:p14="http://schemas.microsoft.com/office/powerpoint/2010/main" val="2290881148"/>
              </p:ext>
            </p:extLst>
          </p:nvPr>
        </p:nvGraphicFramePr>
        <p:xfrm>
          <a:off x="701675" y="1844675"/>
          <a:ext cx="11110913" cy="4679950"/>
        </p:xfrm>
        <a:graphic>
          <a:graphicData uri="http://schemas.openxmlformats.org/presentationml/2006/ole">
            <mc:AlternateContent xmlns:mc="http://schemas.openxmlformats.org/markup-compatibility/2006">
              <mc:Choice xmlns:v="urn:schemas-microsoft-com:vml" Requires="v">
                <p:oleObj spid="_x0000_s27660" name="ChemSketch" r:id="rId4" imgW="4714200" imgH="2219040" progId="ACD.ChemSketch.20">
                  <p:embed/>
                </p:oleObj>
              </mc:Choice>
              <mc:Fallback>
                <p:oleObj name="ChemSketch" r:id="rId4" imgW="4714200" imgH="2219040" progId="ACD.ChemSketch.20">
                  <p:embed/>
                  <p:pic>
                    <p:nvPicPr>
                      <p:cNvPr id="6146" name="Object 2"/>
                      <p:cNvPicPr>
                        <a:picLocks noChangeAspect="1" noChangeArrowheads="1"/>
                      </p:cNvPicPr>
                      <p:nvPr/>
                    </p:nvPicPr>
                    <p:blipFill>
                      <a:blip r:embed="rId5"/>
                      <a:srcRect/>
                      <a:stretch>
                        <a:fillRect/>
                      </a:stretch>
                    </p:blipFill>
                    <p:spPr bwMode="auto">
                      <a:xfrm>
                        <a:off x="701675" y="1844675"/>
                        <a:ext cx="11110913" cy="4679950"/>
                      </a:xfrm>
                      <a:prstGeom prst="rect">
                        <a:avLst/>
                      </a:prstGeom>
                      <a:solidFill>
                        <a:schemeClr val="bg1"/>
                      </a:solidFill>
                      <a:effectLst/>
                      <a:extLst/>
                    </p:spPr>
                  </p:pic>
                </p:oleObj>
              </mc:Fallback>
            </mc:AlternateContent>
          </a:graphicData>
        </a:graphic>
      </p:graphicFrame>
    </p:spTree>
    <p:extLst>
      <p:ext uri="{BB962C8B-B14F-4D97-AF65-F5344CB8AC3E}">
        <p14:creationId xmlns:p14="http://schemas.microsoft.com/office/powerpoint/2010/main" val="38803211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049504" y="1916832"/>
            <a:ext cx="8023160" cy="4574204"/>
          </a:xfrm>
          <a:prstGeom prst="rect">
            <a:avLst/>
          </a:prstGeo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defPPr>
              <a:defRPr lang="en-GB"/>
            </a:defPPr>
            <a:lvl1pPr algn="r" defTabSz="914400">
              <a:lnSpc>
                <a:spcPct val="90000"/>
              </a:lnSpc>
              <a:defRPr sz="2600" b="1">
                <a:solidFill>
                  <a:schemeClr val="tx1"/>
                </a:solidFill>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just"/>
            <a:r>
              <a:rPr lang="es-MX" sz="2400" dirty="0"/>
              <a:t>Esta presentación tiene la intención de funcionar como un material de apoyo para los alumnos de cuarto semestre que  cursan la materia de Química II. El tema tratado aquí corresponde al Módulo I, Tema 2, carbono, 2.2 hibridación; tema fundamental para la comprensión del comportamiento químico de los grupos funcionales presentes en los compuestos orgánicos. Se pone énfasis en la descripción de las características principales de cada tipo de hibridación del C: </a:t>
            </a:r>
            <a:r>
              <a:rPr lang="es-MX" sz="2400" i="1" dirty="0"/>
              <a:t>sp</a:t>
            </a:r>
            <a:r>
              <a:rPr lang="es-MX" sz="2400" i="1" baseline="30000" dirty="0"/>
              <a:t>3</a:t>
            </a:r>
            <a:r>
              <a:rPr lang="es-MX" sz="2400" i="1" dirty="0"/>
              <a:t>, sp</a:t>
            </a:r>
            <a:r>
              <a:rPr lang="es-MX" sz="2400" i="1" baseline="30000" dirty="0"/>
              <a:t>2</a:t>
            </a:r>
            <a:r>
              <a:rPr lang="es-MX" sz="2400" i="1" dirty="0"/>
              <a:t> y </a:t>
            </a:r>
            <a:r>
              <a:rPr lang="es-MX" sz="2400" i="1" dirty="0" err="1"/>
              <a:t>sp</a:t>
            </a:r>
            <a:r>
              <a:rPr lang="es-MX" sz="2400" dirty="0"/>
              <a:t>, así como la identificación de la hibridación que tiene cada C en diferentes compuestos orgánicos.</a:t>
            </a:r>
          </a:p>
        </p:txBody>
      </p:sp>
      <p:sp>
        <p:nvSpPr>
          <p:cNvPr id="7" name="Rectangle 2"/>
          <p:cNvSpPr>
            <a:spLocks noChangeArrowheads="1"/>
          </p:cNvSpPr>
          <p:nvPr/>
        </p:nvSpPr>
        <p:spPr bwMode="auto">
          <a:xfrm>
            <a:off x="5936632" y="863643"/>
            <a:ext cx="4335832" cy="565485"/>
          </a:xfrm>
          <a:prstGeom prst="rect">
            <a:avLst/>
          </a:prstGeom>
          <a:solidFill>
            <a:schemeClr val="accent4"/>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defTabSz="914400">
              <a:lnSpc>
                <a:spcPct val="90000"/>
              </a:lnSpc>
            </a:pPr>
            <a:r>
              <a:rPr lang="es-MX" altLang="es-MX" sz="3600" b="1" dirty="0">
                <a:solidFill>
                  <a:schemeClr val="tx1"/>
                </a:solidFill>
                <a:latin typeface="Arial Rounded MT Bold" panose="020F0704030504030204" pitchFamily="34" charset="0"/>
                <a:ea typeface="+mj-ea"/>
                <a:cs typeface="+mj-cs"/>
              </a:rPr>
              <a:t>Guion Explicativo</a:t>
            </a:r>
            <a:endParaRPr lang="es-ES" altLang="es-MX" sz="3600" b="1" dirty="0">
              <a:solidFill>
                <a:schemeClr val="tx1"/>
              </a:solidFill>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69" y="2653640"/>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422353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208213" y="765175"/>
            <a:ext cx="7772400" cy="935038"/>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3600" b="1" dirty="0">
                <a:solidFill>
                  <a:schemeClr val="tx1"/>
                </a:solidFill>
                <a:effectLst>
                  <a:outerShdw blurRad="38100" dist="38100" dir="2700000" algn="tl">
                    <a:srgbClr val="000000"/>
                  </a:outerShdw>
                </a:effectLst>
                <a:latin typeface="Arial Rounded MT Bold" panose="020F0704030504030204" pitchFamily="34" charset="0"/>
              </a:rPr>
              <a:t>HIBRIDACIÓN DEL CARBONO</a:t>
            </a:r>
          </a:p>
        </p:txBody>
      </p:sp>
      <p:sp>
        <p:nvSpPr>
          <p:cNvPr id="4098" name="Text Box 2"/>
          <p:cNvSpPr txBox="1">
            <a:spLocks noChangeArrowheads="1"/>
          </p:cNvSpPr>
          <p:nvPr/>
        </p:nvSpPr>
        <p:spPr bwMode="auto">
          <a:xfrm>
            <a:off x="2080642" y="2060848"/>
            <a:ext cx="8030715" cy="4248472"/>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anchor="ctr"/>
          <a:lstStyle>
            <a:lvl1pPr marL="609600" indent="-608013">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latin typeface="Times New Roman" panose="02020603050405020304" pitchFamily="18" charset="0"/>
                <a:ea typeface="Microsoft YaHei" panose="020B0503020204020204" pitchFamily="34" charset="-122"/>
              </a:defRPr>
            </a:lvl9pPr>
          </a:lstStyle>
          <a:p>
            <a:pPr algn="just">
              <a:spcBef>
                <a:spcPts val="700"/>
              </a:spcBef>
              <a:buClrTx/>
              <a:buSzPct val="60000"/>
            </a:pP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La hibridación es la </a:t>
            </a:r>
            <a:r>
              <a:rPr lang="es-MX" altLang="es-MX" sz="2600" b="1" i="1" dirty="0">
                <a:solidFill>
                  <a:schemeClr val="tx1"/>
                </a:solidFill>
                <a:effectLst>
                  <a:outerShdw blurRad="38100" dist="38100" dir="2700000" algn="tl">
                    <a:srgbClr val="000000"/>
                  </a:outerShdw>
                </a:effectLst>
                <a:latin typeface="Arial Rounded MT Bold" panose="020F0704030504030204" pitchFamily="34" charset="0"/>
              </a:rPr>
              <a:t>combinación de distintos tipos de orbitales atómicos</a:t>
            </a:r>
            <a:r>
              <a:rPr lang="es-MX" altLang="es-MX" sz="2600" dirty="0">
                <a:solidFill>
                  <a:schemeClr val="tx1"/>
                </a:solidFill>
                <a:effectLst>
                  <a:outerShdw blurRad="38100" dist="38100" dir="2700000" algn="tl">
                    <a:srgbClr val="000000"/>
                  </a:outerShdw>
                </a:effectLst>
                <a:latin typeface="Arial Rounded MT Bold" panose="020F0704030504030204" pitchFamily="34" charset="0"/>
              </a:rPr>
              <a:t> para dar origen a orbitales híbridos, los cuales poseen formas y orientaciones espaciales características, distintas a las de los orbitales originales. Son orbitales de enlace, que permiten que estos sean más fuertes, debido al mayor grado de superposición orbital, resultando con ello moléculas más estables y con menor contenido energético.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208213" y="765175"/>
            <a:ext cx="7772400" cy="935038"/>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2800" b="1" dirty="0">
                <a:solidFill>
                  <a:schemeClr val="tx1"/>
                </a:solidFill>
                <a:effectLst>
                  <a:outerShdw blurRad="38100" dist="38100" dir="2700000" algn="tl">
                    <a:srgbClr val="000000"/>
                  </a:outerShdw>
                </a:effectLst>
                <a:latin typeface="Arial Rounded MT Bold" panose="020F0704030504030204" pitchFamily="34" charset="0"/>
              </a:rPr>
              <a:t>TIPOS DE HIBRIDACIÓN DEL CARBONO</a:t>
            </a:r>
          </a:p>
        </p:txBody>
      </p:sp>
      <p:sp>
        <p:nvSpPr>
          <p:cNvPr id="4098" name="Text Box 2"/>
          <p:cNvSpPr txBox="1">
            <a:spLocks noChangeArrowheads="1"/>
          </p:cNvSpPr>
          <p:nvPr/>
        </p:nvSpPr>
        <p:spPr bwMode="auto">
          <a:xfrm>
            <a:off x="2080642" y="2069120"/>
            <a:ext cx="8030715" cy="4231928"/>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Blip>
                <a:blip r:embed="rId3">
                  <a:extLst>
                    <a:ext uri="{837473B0-CC2E-450A-ABE3-18F120FF3D39}">
                      <a1611:picAttrSrcUrl xmlns:a1611="http://schemas.microsoft.com/office/drawing/2016/11/main" r:id="rId4"/>
                    </a:ext>
                  </a:extLst>
                </a:blip>
              </a:buBlip>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pPr marL="1587" indent="0">
              <a:buNone/>
            </a:pPr>
            <a:r>
              <a:rPr lang="es-MX" altLang="es-MX" dirty="0"/>
              <a:t>En los compuestos orgánicos, el carbono tiene tres tipos de hibridación:</a:t>
            </a:r>
          </a:p>
          <a:p>
            <a:endParaRPr lang="es-MX" altLang="es-MX" dirty="0"/>
          </a:p>
          <a:p>
            <a:r>
              <a:rPr lang="es-MX" altLang="es-MX" dirty="0"/>
              <a:t>sp</a:t>
            </a:r>
            <a:r>
              <a:rPr lang="es-MX" altLang="es-MX" baseline="30000" dirty="0"/>
              <a:t>3</a:t>
            </a:r>
          </a:p>
          <a:p>
            <a:r>
              <a:rPr lang="es-MX" altLang="es-MX" dirty="0"/>
              <a:t>sp</a:t>
            </a:r>
            <a:r>
              <a:rPr lang="es-MX" altLang="es-MX" baseline="30000" dirty="0"/>
              <a:t>2</a:t>
            </a:r>
          </a:p>
          <a:p>
            <a:r>
              <a:rPr lang="es-MX" altLang="es-MX" dirty="0" err="1"/>
              <a:t>sp</a:t>
            </a:r>
            <a:endParaRPr lang="es-MX" altLang="es-MX" dirty="0"/>
          </a:p>
          <a:p>
            <a:endParaRPr lang="es-MX" altLang="es-MX" dirty="0"/>
          </a:p>
          <a:p>
            <a:pPr marL="1587" indent="0">
              <a:buNone/>
            </a:pPr>
            <a:r>
              <a:rPr lang="es-MX" altLang="es-MX" dirty="0"/>
              <a:t>Cuyo nombre deriva de la cantidad de orbitales s y p que se hibridan o mezclan.</a:t>
            </a:r>
          </a:p>
        </p:txBody>
      </p:sp>
    </p:spTree>
    <p:extLst>
      <p:ext uri="{BB962C8B-B14F-4D97-AF65-F5344CB8AC3E}">
        <p14:creationId xmlns:p14="http://schemas.microsoft.com/office/powerpoint/2010/main" val="4006178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3359696" y="476672"/>
            <a:ext cx="5051289" cy="1143000"/>
          </a:xfrm>
          <a:prstGeom prst="rect">
            <a:avLst/>
          </a:prstGeom>
          <a:solidFill>
            <a:schemeClr val="bg1"/>
          </a:solidFill>
          <a:ln>
            <a:noFill/>
          </a:ln>
          <a:effectLs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4400" b="1" dirty="0">
                <a:solidFill>
                  <a:schemeClr val="tx1"/>
                </a:solidFill>
                <a:effectLst>
                  <a:outerShdw blurRad="38100" dist="38100" dir="2700000" algn="tl">
                    <a:srgbClr val="000000"/>
                  </a:outerShdw>
                </a:effectLst>
                <a:latin typeface="Arial Rounded MT Bold" panose="020F0704030504030204" pitchFamily="34" charset="0"/>
              </a:rPr>
              <a:t>Hibridación sp</a:t>
            </a:r>
            <a:r>
              <a:rPr lang="es-MX" altLang="es-MX" sz="4400" b="1" baseline="30000" dirty="0">
                <a:solidFill>
                  <a:schemeClr val="tx1"/>
                </a:solidFill>
                <a:effectLst>
                  <a:outerShdw blurRad="38100" dist="38100" dir="2700000" algn="tl">
                    <a:srgbClr val="000000"/>
                  </a:outerShdw>
                </a:effectLst>
                <a:latin typeface="Arial Rounded MT Bold" panose="020F0704030504030204" pitchFamily="34" charset="0"/>
              </a:rPr>
              <a:t>3</a:t>
            </a:r>
          </a:p>
        </p:txBody>
      </p:sp>
      <p:sp>
        <p:nvSpPr>
          <p:cNvPr id="8194" name="Text Box 2"/>
          <p:cNvSpPr txBox="1">
            <a:spLocks noChangeArrowheads="1"/>
          </p:cNvSpPr>
          <p:nvPr/>
        </p:nvSpPr>
        <p:spPr bwMode="auto">
          <a:xfrm>
            <a:off x="2423592" y="2132856"/>
            <a:ext cx="7704137" cy="3888432"/>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marL="609600" indent="-608013"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r>
              <a:rPr lang="es-MX" altLang="es-MX" dirty="0"/>
              <a:t>Es la hibridación completa de cuatro orbitales, un orbital 2s y tres orbitales 2p, para formar cuatro orbitales sp</a:t>
            </a:r>
            <a:r>
              <a:rPr lang="es-MX" altLang="es-MX" baseline="30000" dirty="0"/>
              <a:t>3</a:t>
            </a:r>
            <a:r>
              <a:rPr lang="es-MX" altLang="es-MX" dirty="0"/>
              <a:t> equivalentes.</a:t>
            </a:r>
          </a:p>
          <a:p>
            <a:endParaRPr lang="es-MX" altLang="es-MX" dirty="0"/>
          </a:p>
          <a:p>
            <a:r>
              <a:rPr lang="es-MX" altLang="es-MX" dirty="0"/>
              <a:t>Un electrón del orbital 2s es promovido al orbital vacío 2p, con un gasto energético de 96 kcal/mol, como se describe en la siguiente figura: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505F250-C596-46AE-ADEF-C08338EDD579}"/>
              </a:ext>
            </a:extLst>
          </p:cNvPr>
          <p:cNvSpPr/>
          <p:nvPr/>
        </p:nvSpPr>
        <p:spPr>
          <a:xfrm>
            <a:off x="1415480" y="1484784"/>
            <a:ext cx="9649072" cy="4670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217" name="Text Box 1"/>
          <p:cNvSpPr txBox="1">
            <a:spLocks noChangeArrowheads="1"/>
          </p:cNvSpPr>
          <p:nvPr/>
        </p:nvSpPr>
        <p:spPr bwMode="auto">
          <a:xfrm>
            <a:off x="7924352" y="2895885"/>
            <a:ext cx="2874962"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Orbitales utilizados para formar enlaces</a:t>
            </a:r>
          </a:p>
        </p:txBody>
      </p:sp>
      <p:grpSp>
        <p:nvGrpSpPr>
          <p:cNvPr id="9218" name="Group 2"/>
          <p:cNvGrpSpPr>
            <a:grpSpLocks/>
          </p:cNvGrpSpPr>
          <p:nvPr/>
        </p:nvGrpSpPr>
        <p:grpSpPr bwMode="auto">
          <a:xfrm>
            <a:off x="1910903" y="1671921"/>
            <a:ext cx="8886825" cy="4032250"/>
            <a:chOff x="161" y="754"/>
            <a:chExt cx="5598" cy="2540"/>
          </a:xfrm>
        </p:grpSpPr>
        <p:sp>
          <p:nvSpPr>
            <p:cNvPr id="9219" name="Text Box 3"/>
            <p:cNvSpPr txBox="1">
              <a:spLocks noChangeArrowheads="1"/>
            </p:cNvSpPr>
            <p:nvPr/>
          </p:nvSpPr>
          <p:spPr bwMode="auto">
            <a:xfrm>
              <a:off x="4153" y="2463"/>
              <a:ext cx="1606" cy="2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Cuatro orbitales sp</a:t>
              </a:r>
              <a:r>
                <a:rPr lang="es-MX" altLang="es-MX" sz="1600" b="1" i="1" baseline="30000">
                  <a:solidFill>
                    <a:schemeClr val="tx1"/>
                  </a:solidFill>
                </a:rPr>
                <a:t>3</a:t>
              </a:r>
            </a:p>
          </p:txBody>
        </p:sp>
        <p:sp>
          <p:nvSpPr>
            <p:cNvPr id="9220" name="Text Box 4"/>
            <p:cNvSpPr txBox="1">
              <a:spLocks noChangeArrowheads="1"/>
            </p:cNvSpPr>
            <p:nvPr/>
          </p:nvSpPr>
          <p:spPr bwMode="auto">
            <a:xfrm>
              <a:off x="2125" y="2895"/>
              <a:ext cx="618" cy="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9221" name="Text Box 5"/>
            <p:cNvSpPr txBox="1">
              <a:spLocks noChangeArrowheads="1"/>
            </p:cNvSpPr>
            <p:nvPr/>
          </p:nvSpPr>
          <p:spPr bwMode="auto">
            <a:xfrm>
              <a:off x="433" y="2917"/>
              <a:ext cx="491" cy="2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2s</a:t>
              </a:r>
            </a:p>
          </p:txBody>
        </p:sp>
        <p:sp>
          <p:nvSpPr>
            <p:cNvPr id="9222" name="Text Box 6"/>
            <p:cNvSpPr txBox="1">
              <a:spLocks noChangeArrowheads="1"/>
            </p:cNvSpPr>
            <p:nvPr/>
          </p:nvSpPr>
          <p:spPr bwMode="auto">
            <a:xfrm>
              <a:off x="2369" y="1636"/>
              <a:ext cx="1421"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9223" name="Text Box 7"/>
            <p:cNvSpPr txBox="1">
              <a:spLocks noChangeArrowheads="1"/>
            </p:cNvSpPr>
            <p:nvPr/>
          </p:nvSpPr>
          <p:spPr bwMode="auto">
            <a:xfrm>
              <a:off x="635" y="1664"/>
              <a:ext cx="1420"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b="1" i="1">
                  <a:solidFill>
                    <a:schemeClr val="tx1"/>
                  </a:solidFill>
                </a:rPr>
                <a:t>        2p</a:t>
              </a:r>
              <a:r>
                <a:rPr lang="es-MX" altLang="es-MX" sz="1600" b="1" i="1" baseline="-25000">
                  <a:solidFill>
                    <a:schemeClr val="tx1"/>
                  </a:solidFill>
                </a:rPr>
                <a:t>x</a:t>
              </a:r>
              <a:r>
                <a:rPr lang="es-MX" altLang="es-MX" sz="1600" b="1" i="1">
                  <a:solidFill>
                    <a:schemeClr val="tx1"/>
                  </a:solidFill>
                </a:rPr>
                <a:t>      2p</a:t>
              </a:r>
              <a:r>
                <a:rPr lang="es-MX" altLang="es-MX" sz="1600" b="1" i="1" baseline="-25000">
                  <a:solidFill>
                    <a:schemeClr val="tx1"/>
                  </a:solidFill>
                </a:rPr>
                <a:t>y</a:t>
              </a:r>
              <a:r>
                <a:rPr lang="es-MX" altLang="es-MX" sz="1600" b="1" i="1">
                  <a:solidFill>
                    <a:schemeClr val="tx1"/>
                  </a:solidFill>
                </a:rPr>
                <a:t>      2p</a:t>
              </a:r>
              <a:r>
                <a:rPr lang="es-MX" altLang="es-MX" sz="1600" b="1" i="1" baseline="-25000">
                  <a:solidFill>
                    <a:schemeClr val="tx1"/>
                  </a:solidFill>
                </a:rPr>
                <a:t>z</a:t>
              </a:r>
            </a:p>
          </p:txBody>
        </p:sp>
        <p:sp>
          <p:nvSpPr>
            <p:cNvPr id="9224" name="AutoShape 8"/>
            <p:cNvSpPr>
              <a:spLocks noChangeArrowheads="1"/>
            </p:cNvSpPr>
            <p:nvPr/>
          </p:nvSpPr>
          <p:spPr bwMode="auto">
            <a:xfrm>
              <a:off x="161" y="1092"/>
              <a:ext cx="450" cy="1945"/>
            </a:xfrm>
            <a:prstGeom prst="upArrow">
              <a:avLst>
                <a:gd name="adj1" fmla="val 50000"/>
                <a:gd name="adj2" fmla="val 108056"/>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25" name="Text Box 9"/>
            <p:cNvSpPr txBox="1">
              <a:spLocks noChangeArrowheads="1"/>
            </p:cNvSpPr>
            <p:nvPr/>
          </p:nvSpPr>
          <p:spPr bwMode="auto">
            <a:xfrm>
              <a:off x="276" y="1995"/>
              <a:ext cx="213" cy="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buClrTx/>
                <a:buFontTx/>
                <a:buNone/>
              </a:pPr>
              <a:r>
                <a:rPr lang="es-MX" altLang="es-MX" sz="1600">
                  <a:solidFill>
                    <a:schemeClr val="tx1"/>
                  </a:solidFill>
                </a:rPr>
                <a:t>E</a:t>
              </a:r>
            </a:p>
          </p:txBody>
        </p:sp>
        <p:grpSp>
          <p:nvGrpSpPr>
            <p:cNvPr id="9226" name="Group 10"/>
            <p:cNvGrpSpPr>
              <a:grpSpLocks/>
            </p:cNvGrpSpPr>
            <p:nvPr/>
          </p:nvGrpSpPr>
          <p:grpSpPr bwMode="auto">
            <a:xfrm>
              <a:off x="635" y="1312"/>
              <a:ext cx="1236" cy="1582"/>
              <a:chOff x="635" y="1312"/>
              <a:chExt cx="1236" cy="1582"/>
            </a:xfrm>
          </p:grpSpPr>
          <p:sp>
            <p:nvSpPr>
              <p:cNvPr id="9227" name="Rectangle 11"/>
              <p:cNvSpPr>
                <a:spLocks noChangeArrowheads="1"/>
              </p:cNvSpPr>
              <p:nvPr/>
            </p:nvSpPr>
            <p:spPr bwMode="auto">
              <a:xfrm>
                <a:off x="635" y="2599"/>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9228" name="Group 12"/>
              <p:cNvGrpSpPr>
                <a:grpSpLocks/>
              </p:cNvGrpSpPr>
              <p:nvPr/>
            </p:nvGrpSpPr>
            <p:grpSpPr bwMode="auto">
              <a:xfrm>
                <a:off x="895" y="1312"/>
                <a:ext cx="977" cy="294"/>
                <a:chOff x="895" y="1312"/>
                <a:chExt cx="977" cy="294"/>
              </a:xfrm>
            </p:grpSpPr>
            <p:sp>
              <p:nvSpPr>
                <p:cNvPr id="9229" name="Rectangle 13"/>
                <p:cNvSpPr>
                  <a:spLocks noChangeArrowheads="1"/>
                </p:cNvSpPr>
                <p:nvPr/>
              </p:nvSpPr>
              <p:spPr bwMode="auto">
                <a:xfrm>
                  <a:off x="1613"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30" name="Rectangle 14"/>
                <p:cNvSpPr>
                  <a:spLocks noChangeArrowheads="1"/>
                </p:cNvSpPr>
                <p:nvPr/>
              </p:nvSpPr>
              <p:spPr bwMode="auto">
                <a:xfrm>
                  <a:off x="1254"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31" name="Rectangle 15"/>
                <p:cNvSpPr>
                  <a:spLocks noChangeArrowheads="1"/>
                </p:cNvSpPr>
                <p:nvPr/>
              </p:nvSpPr>
              <p:spPr bwMode="auto">
                <a:xfrm>
                  <a:off x="895"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grpSp>
          <p:nvGrpSpPr>
            <p:cNvPr id="9232" name="Group 16"/>
            <p:cNvGrpSpPr>
              <a:grpSpLocks/>
            </p:cNvGrpSpPr>
            <p:nvPr/>
          </p:nvGrpSpPr>
          <p:grpSpPr bwMode="auto">
            <a:xfrm>
              <a:off x="4303" y="1922"/>
              <a:ext cx="1328" cy="294"/>
              <a:chOff x="4303" y="1922"/>
              <a:chExt cx="1328" cy="294"/>
            </a:xfrm>
          </p:grpSpPr>
          <p:sp>
            <p:nvSpPr>
              <p:cNvPr id="9233" name="Rectangle 17"/>
              <p:cNvSpPr>
                <a:spLocks noChangeArrowheads="1"/>
              </p:cNvSpPr>
              <p:nvPr/>
            </p:nvSpPr>
            <p:spPr bwMode="auto">
              <a:xfrm>
                <a:off x="4303" y="192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nvGrpSpPr>
              <p:cNvPr id="9234" name="Group 18"/>
              <p:cNvGrpSpPr>
                <a:grpSpLocks/>
              </p:cNvGrpSpPr>
              <p:nvPr/>
            </p:nvGrpSpPr>
            <p:grpSpPr bwMode="auto">
              <a:xfrm>
                <a:off x="4654" y="1922"/>
                <a:ext cx="977" cy="294"/>
                <a:chOff x="4654" y="1922"/>
                <a:chExt cx="977" cy="294"/>
              </a:xfrm>
            </p:grpSpPr>
            <p:sp>
              <p:nvSpPr>
                <p:cNvPr id="9235" name="Rectangle 19"/>
                <p:cNvSpPr>
                  <a:spLocks noChangeArrowheads="1"/>
                </p:cNvSpPr>
                <p:nvPr/>
              </p:nvSpPr>
              <p:spPr bwMode="auto">
                <a:xfrm>
                  <a:off x="5372" y="192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36" name="Rectangle 20"/>
                <p:cNvSpPr>
                  <a:spLocks noChangeArrowheads="1"/>
                </p:cNvSpPr>
                <p:nvPr/>
              </p:nvSpPr>
              <p:spPr bwMode="auto">
                <a:xfrm>
                  <a:off x="5013" y="192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37" name="Rectangle 21"/>
                <p:cNvSpPr>
                  <a:spLocks noChangeArrowheads="1"/>
                </p:cNvSpPr>
                <p:nvPr/>
              </p:nvSpPr>
              <p:spPr bwMode="auto">
                <a:xfrm>
                  <a:off x="4654" y="192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grpSp>
          <p:nvGrpSpPr>
            <p:cNvPr id="9238" name="Group 22"/>
            <p:cNvGrpSpPr>
              <a:grpSpLocks/>
            </p:cNvGrpSpPr>
            <p:nvPr/>
          </p:nvGrpSpPr>
          <p:grpSpPr bwMode="auto">
            <a:xfrm>
              <a:off x="2369" y="1312"/>
              <a:ext cx="1236" cy="1582"/>
              <a:chOff x="2369" y="1312"/>
              <a:chExt cx="1236" cy="1582"/>
            </a:xfrm>
          </p:grpSpPr>
          <p:grpSp>
            <p:nvGrpSpPr>
              <p:cNvPr id="9239" name="Group 23"/>
              <p:cNvGrpSpPr>
                <a:grpSpLocks/>
              </p:cNvGrpSpPr>
              <p:nvPr/>
            </p:nvGrpSpPr>
            <p:grpSpPr bwMode="auto">
              <a:xfrm>
                <a:off x="2629" y="1312"/>
                <a:ext cx="977" cy="294"/>
                <a:chOff x="2629" y="1312"/>
                <a:chExt cx="977" cy="294"/>
              </a:xfrm>
            </p:grpSpPr>
            <p:sp>
              <p:nvSpPr>
                <p:cNvPr id="9240" name="Rectangle 24"/>
                <p:cNvSpPr>
                  <a:spLocks noChangeArrowheads="1"/>
                </p:cNvSpPr>
                <p:nvPr/>
              </p:nvSpPr>
              <p:spPr bwMode="auto">
                <a:xfrm>
                  <a:off x="3347"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41" name="Rectangle 25"/>
                <p:cNvSpPr>
                  <a:spLocks noChangeArrowheads="1"/>
                </p:cNvSpPr>
                <p:nvPr/>
              </p:nvSpPr>
              <p:spPr bwMode="auto">
                <a:xfrm>
                  <a:off x="2988"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42" name="Rectangle 26"/>
                <p:cNvSpPr>
                  <a:spLocks noChangeArrowheads="1"/>
                </p:cNvSpPr>
                <p:nvPr/>
              </p:nvSpPr>
              <p:spPr bwMode="auto">
                <a:xfrm>
                  <a:off x="2629" y="1312"/>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sp>
            <p:nvSpPr>
              <p:cNvPr id="9243" name="Rectangle 27"/>
              <p:cNvSpPr>
                <a:spLocks noChangeArrowheads="1"/>
              </p:cNvSpPr>
              <p:nvPr/>
            </p:nvSpPr>
            <p:spPr bwMode="auto">
              <a:xfrm>
                <a:off x="2369" y="2599"/>
                <a:ext cx="259" cy="294"/>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grpSp>
        <p:grpSp>
          <p:nvGrpSpPr>
            <p:cNvPr id="9244" name="Group 28"/>
            <p:cNvGrpSpPr>
              <a:grpSpLocks/>
            </p:cNvGrpSpPr>
            <p:nvPr/>
          </p:nvGrpSpPr>
          <p:grpSpPr bwMode="auto">
            <a:xfrm>
              <a:off x="1827" y="1092"/>
              <a:ext cx="541" cy="2030"/>
              <a:chOff x="1827" y="1092"/>
              <a:chExt cx="541" cy="2030"/>
            </a:xfrm>
          </p:grpSpPr>
          <p:sp>
            <p:nvSpPr>
              <p:cNvPr id="9245" name="AutoShape 29"/>
              <p:cNvSpPr>
                <a:spLocks/>
              </p:cNvSpPr>
              <p:nvPr/>
            </p:nvSpPr>
            <p:spPr bwMode="auto">
              <a:xfrm>
                <a:off x="1827" y="1092"/>
                <a:ext cx="228" cy="2030"/>
              </a:xfrm>
              <a:prstGeom prst="rightBrace">
                <a:avLst>
                  <a:gd name="adj1" fmla="val 74196"/>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46" name="Line 30"/>
              <p:cNvSpPr>
                <a:spLocks noChangeShapeType="1"/>
              </p:cNvSpPr>
              <p:nvPr/>
            </p:nvSpPr>
            <p:spPr bwMode="auto">
              <a:xfrm>
                <a:off x="2125" y="2102"/>
                <a:ext cx="243" cy="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grpSp>
          <p:nvGrpSpPr>
            <p:cNvPr id="9247" name="Group 31"/>
            <p:cNvGrpSpPr>
              <a:grpSpLocks/>
            </p:cNvGrpSpPr>
            <p:nvPr/>
          </p:nvGrpSpPr>
          <p:grpSpPr bwMode="auto">
            <a:xfrm>
              <a:off x="3607" y="1092"/>
              <a:ext cx="542" cy="2030"/>
              <a:chOff x="3607" y="1092"/>
              <a:chExt cx="542" cy="2030"/>
            </a:xfrm>
          </p:grpSpPr>
          <p:sp>
            <p:nvSpPr>
              <p:cNvPr id="9248" name="AutoShape 32"/>
              <p:cNvSpPr>
                <a:spLocks/>
              </p:cNvSpPr>
              <p:nvPr/>
            </p:nvSpPr>
            <p:spPr bwMode="auto">
              <a:xfrm>
                <a:off x="3607" y="1092"/>
                <a:ext cx="228" cy="2030"/>
              </a:xfrm>
              <a:prstGeom prst="rightBrace">
                <a:avLst>
                  <a:gd name="adj1" fmla="val 74196"/>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49" name="Line 33"/>
              <p:cNvSpPr>
                <a:spLocks noChangeShapeType="1"/>
              </p:cNvSpPr>
              <p:nvPr/>
            </p:nvSpPr>
            <p:spPr bwMode="auto">
              <a:xfrm>
                <a:off x="3905" y="2102"/>
                <a:ext cx="244" cy="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grpSp>
        <p:sp>
          <p:nvSpPr>
            <p:cNvPr id="9250" name="AutoShape 34"/>
            <p:cNvSpPr>
              <a:spLocks/>
            </p:cNvSpPr>
            <p:nvPr/>
          </p:nvSpPr>
          <p:spPr bwMode="auto">
            <a:xfrm rot="5400000">
              <a:off x="4868" y="1526"/>
              <a:ext cx="171" cy="1554"/>
            </a:xfrm>
            <a:prstGeom prst="rightBrace">
              <a:avLst>
                <a:gd name="adj1" fmla="val 75731"/>
                <a:gd name="adj2" fmla="val 50000"/>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51" name="Text Box 35"/>
            <p:cNvSpPr txBox="1">
              <a:spLocks noChangeArrowheads="1"/>
            </p:cNvSpPr>
            <p:nvPr/>
          </p:nvSpPr>
          <p:spPr bwMode="auto">
            <a:xfrm>
              <a:off x="206" y="754"/>
              <a:ext cx="1810"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dirty="0">
                  <a:solidFill>
                    <a:schemeClr val="tx1"/>
                  </a:solidFill>
                </a:rPr>
                <a:t>Orbitales atómicos del C</a:t>
              </a:r>
            </a:p>
          </p:txBody>
        </p:sp>
        <p:sp>
          <p:nvSpPr>
            <p:cNvPr id="9252" name="Line 36"/>
            <p:cNvSpPr>
              <a:spLocks noChangeShapeType="1"/>
            </p:cNvSpPr>
            <p:nvPr/>
          </p:nvSpPr>
          <p:spPr bwMode="auto">
            <a:xfrm flipV="1">
              <a:off x="734" y="2665"/>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3" name="Line 37"/>
            <p:cNvSpPr>
              <a:spLocks noChangeShapeType="1"/>
            </p:cNvSpPr>
            <p:nvPr/>
          </p:nvSpPr>
          <p:spPr bwMode="auto">
            <a:xfrm>
              <a:off x="833" y="2666"/>
              <a:ext cx="0" cy="228"/>
            </a:xfrm>
            <a:prstGeom prst="line">
              <a:avLst/>
            </a:prstGeom>
            <a:noFill/>
            <a:ln w="38160" cap="sq">
              <a:solidFill>
                <a:srgbClr val="000000"/>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4" name="Line 38"/>
            <p:cNvSpPr>
              <a:spLocks noChangeShapeType="1"/>
            </p:cNvSpPr>
            <p:nvPr/>
          </p:nvSpPr>
          <p:spPr bwMode="auto">
            <a:xfrm flipV="1">
              <a:off x="1017" y="1377"/>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5" name="Line 39"/>
            <p:cNvSpPr>
              <a:spLocks noChangeShapeType="1"/>
            </p:cNvSpPr>
            <p:nvPr/>
          </p:nvSpPr>
          <p:spPr bwMode="auto">
            <a:xfrm flipV="1">
              <a:off x="1391" y="1377"/>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6" name="Line 40"/>
            <p:cNvSpPr>
              <a:spLocks noChangeShapeType="1"/>
            </p:cNvSpPr>
            <p:nvPr/>
          </p:nvSpPr>
          <p:spPr bwMode="auto">
            <a:xfrm flipV="1">
              <a:off x="2747" y="1373"/>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7" name="Line 41"/>
            <p:cNvSpPr>
              <a:spLocks noChangeShapeType="1"/>
            </p:cNvSpPr>
            <p:nvPr/>
          </p:nvSpPr>
          <p:spPr bwMode="auto">
            <a:xfrm flipV="1">
              <a:off x="3111" y="1377"/>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8" name="Line 42"/>
            <p:cNvSpPr>
              <a:spLocks noChangeShapeType="1"/>
            </p:cNvSpPr>
            <p:nvPr/>
          </p:nvSpPr>
          <p:spPr bwMode="auto">
            <a:xfrm flipV="1">
              <a:off x="2507" y="2665"/>
              <a:ext cx="0" cy="230"/>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59" name="Line 43"/>
            <p:cNvSpPr>
              <a:spLocks noChangeShapeType="1"/>
            </p:cNvSpPr>
            <p:nvPr/>
          </p:nvSpPr>
          <p:spPr bwMode="auto">
            <a:xfrm flipV="1">
              <a:off x="4440" y="1969"/>
              <a:ext cx="0" cy="229"/>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60" name="Line 44"/>
            <p:cNvSpPr>
              <a:spLocks noChangeShapeType="1"/>
            </p:cNvSpPr>
            <p:nvPr/>
          </p:nvSpPr>
          <p:spPr bwMode="auto">
            <a:xfrm flipV="1">
              <a:off x="4769" y="1969"/>
              <a:ext cx="0" cy="229"/>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61" name="Line 45"/>
            <p:cNvSpPr>
              <a:spLocks noChangeShapeType="1"/>
            </p:cNvSpPr>
            <p:nvPr/>
          </p:nvSpPr>
          <p:spPr bwMode="auto">
            <a:xfrm flipV="1">
              <a:off x="5143" y="1988"/>
              <a:ext cx="0" cy="229"/>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62" name="Line 46"/>
            <p:cNvSpPr>
              <a:spLocks noChangeShapeType="1"/>
            </p:cNvSpPr>
            <p:nvPr/>
          </p:nvSpPr>
          <p:spPr bwMode="auto">
            <a:xfrm flipV="1">
              <a:off x="5502" y="1988"/>
              <a:ext cx="0" cy="229"/>
            </a:xfrm>
            <a:prstGeom prst="line">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63" name="Line 47"/>
            <p:cNvSpPr>
              <a:spLocks noChangeShapeType="1"/>
            </p:cNvSpPr>
            <p:nvPr/>
          </p:nvSpPr>
          <p:spPr bwMode="auto">
            <a:xfrm flipV="1">
              <a:off x="3477" y="1377"/>
              <a:ext cx="0" cy="230"/>
            </a:xfrm>
            <a:prstGeom prst="line">
              <a:avLst/>
            </a:prstGeom>
            <a:noFill/>
            <a:ln w="38160" cap="sq">
              <a:solidFill>
                <a:srgbClr val="000000"/>
              </a:solidFill>
              <a:miter lim="800000"/>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solidFill>
                  <a:schemeClr val="tx1"/>
                </a:solidFill>
              </a:endParaRPr>
            </a:p>
          </p:txBody>
        </p:sp>
        <p:sp>
          <p:nvSpPr>
            <p:cNvPr id="9264" name="Text Box 48"/>
            <p:cNvSpPr txBox="1">
              <a:spLocks noChangeArrowheads="1"/>
            </p:cNvSpPr>
            <p:nvPr/>
          </p:nvSpPr>
          <p:spPr bwMode="auto">
            <a:xfrm>
              <a:off x="2066" y="830"/>
              <a:ext cx="1496"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latin typeface="Times New Roman" panose="02020603050405020304" pitchFamily="18" charset="0"/>
                  <a:ea typeface="Microsoft YaHei" panose="020B0503020204020204" pitchFamily="34" charset="-122"/>
                </a:defRPr>
              </a:lvl9pPr>
            </a:lstStyle>
            <a:p>
              <a:pPr algn="ctr">
                <a:buClrTx/>
                <a:buFontTx/>
                <a:buNone/>
              </a:pPr>
              <a:r>
                <a:rPr lang="es-MX" altLang="es-MX" sz="1600" b="1" i="1">
                  <a:solidFill>
                    <a:schemeClr val="tx1"/>
                  </a:solidFill>
                </a:rPr>
                <a:t>Electrón promovido</a:t>
              </a:r>
            </a:p>
          </p:txBody>
        </p:sp>
        <p:sp>
          <p:nvSpPr>
            <p:cNvPr id="9265" name="Freeform 49"/>
            <p:cNvSpPr>
              <a:spLocks/>
            </p:cNvSpPr>
            <p:nvPr/>
          </p:nvSpPr>
          <p:spPr bwMode="auto">
            <a:xfrm>
              <a:off x="3382" y="966"/>
              <a:ext cx="174" cy="324"/>
            </a:xfrm>
            <a:custGeom>
              <a:avLst/>
              <a:gdLst>
                <a:gd name="G0" fmla="+- 102 0 0"/>
                <a:gd name="G1" fmla="+- 1 0 0"/>
                <a:gd name="G2" fmla="+- 1 0 0"/>
                <a:gd name="G3" fmla="+- 1 0 0"/>
                <a:gd name="G4" fmla="*/ 1 24577 2"/>
                <a:gd name="G5" fmla="+- 1 0 0"/>
                <a:gd name="G6" fmla="+- 1 0 0"/>
                <a:gd name="T0" fmla="*/ 0 w 345"/>
                <a:gd name="T1" fmla="*/ 0 h 511"/>
                <a:gd name="T2" fmla="*/ 160 w 345"/>
                <a:gd name="T3" fmla="*/ 106 h 511"/>
                <a:gd name="T4" fmla="*/ 91 w 345"/>
                <a:gd name="T5" fmla="*/ 325 h 511"/>
                <a:gd name="T6" fmla="*/ 0 w 345"/>
                <a:gd name="T7" fmla="*/ 0 h 511"/>
                <a:gd name="T8" fmla="*/ 345 w 345"/>
                <a:gd name="T9" fmla="*/ 511 h 511"/>
              </a:gdLst>
              <a:ahLst/>
              <a:cxnLst>
                <a:cxn ang="0">
                  <a:pos x="T0" y="T1"/>
                </a:cxn>
                <a:cxn ang="0">
                  <a:pos x="T2" y="T3"/>
                </a:cxn>
                <a:cxn ang="0">
                  <a:pos x="T4" y="T5"/>
                </a:cxn>
              </a:cxnLst>
              <a:rect l="T6" t="T7" r="T8" b="T9"/>
              <a:pathLst>
                <a:path w="345" h="511">
                  <a:moveTo>
                    <a:pt x="0" y="0"/>
                  </a:moveTo>
                  <a:cubicBezTo>
                    <a:pt x="142" y="40"/>
                    <a:pt x="285" y="81"/>
                    <a:pt x="315" y="166"/>
                  </a:cubicBezTo>
                  <a:cubicBezTo>
                    <a:pt x="345" y="251"/>
                    <a:pt x="262" y="381"/>
                    <a:pt x="180" y="511"/>
                  </a:cubicBezTo>
                </a:path>
              </a:pathLst>
            </a:custGeom>
            <a:noFill/>
            <a:ln w="9360" cap="sq">
              <a:solidFill>
                <a:srgbClr val="00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solidFill>
                  <a:schemeClr val="tx1"/>
                </a:solidFill>
              </a:endParaRPr>
            </a:p>
          </p:txBody>
        </p:sp>
        <p:sp>
          <p:nvSpPr>
            <p:cNvPr id="9266" name="Freeform 50"/>
            <p:cNvSpPr>
              <a:spLocks/>
            </p:cNvSpPr>
            <p:nvPr/>
          </p:nvSpPr>
          <p:spPr bwMode="auto">
            <a:xfrm>
              <a:off x="862" y="1647"/>
              <a:ext cx="795" cy="1116"/>
            </a:xfrm>
            <a:custGeom>
              <a:avLst/>
              <a:gdLst>
                <a:gd name="G0" fmla="+- 190 0 0"/>
                <a:gd name="G1" fmla="+- 1 0 0"/>
                <a:gd name="G2" fmla="+- 1 0 0"/>
                <a:gd name="T0" fmla="*/ 556 256 1"/>
                <a:gd name="T1" fmla="*/ 0 256 1"/>
                <a:gd name="G3" fmla="+- 0 T0 T1"/>
                <a:gd name="G4" fmla="sin 1170 G3"/>
                <a:gd name="G5" fmla="+- 1 0 0"/>
                <a:gd name="G6" fmla="+- 1 0 0"/>
                <a:gd name="G7" fmla="+- 1 0 0"/>
                <a:gd name="G8" fmla="+- 1 0 0"/>
                <a:gd name="G9" fmla="+- 1 0 0"/>
                <a:gd name="G10" fmla="+- 1 0 0"/>
                <a:gd name="G11" fmla="+- 1 0 0"/>
                <a:gd name="G12" fmla="+- 1 0 0"/>
                <a:gd name="G13" fmla="+- 1 0 0"/>
                <a:gd name="G14" fmla="+- 1 0 0"/>
                <a:gd name="G15" fmla="*/ 1 23051 51712"/>
                <a:gd name="G16" fmla="+- 1 0 0"/>
                <a:gd name="G17" fmla="+- 1 0 0"/>
                <a:gd name="G18" fmla="+- 1 0 0"/>
                <a:gd name="G19" fmla="*/ 1 48365 11520"/>
                <a:gd name="G20" fmla="*/ G19 1 180"/>
                <a:gd name="G21" fmla="*/ 0 1 G20"/>
                <a:gd name="G22" fmla="+- 64972 0 0"/>
                <a:gd name="G23" fmla="+- 65093 0 0"/>
                <a:gd name="G24" fmla="+- 65348 0 0"/>
                <a:gd name="G25" fmla="+- 65476 0 0"/>
                <a:gd name="G26" fmla="+- 80 0 0"/>
                <a:gd name="G27" fmla="+- 336 0 0"/>
                <a:gd name="G28" fmla="+- 525 0 0"/>
                <a:gd name="G29" fmla="+- 638 0 0"/>
                <a:gd name="G30" fmla="+- 796 0 0"/>
                <a:gd name="T2" fmla="*/ 0 w 932"/>
                <a:gd name="T3" fmla="*/ 1117 h 1472"/>
                <a:gd name="T4" fmla="*/ 421 w 932"/>
                <a:gd name="T5" fmla="*/ 985 h 1472"/>
                <a:gd name="T6" fmla="*/ 445 w 932"/>
                <a:gd name="T7" fmla="*/ 888 h 1472"/>
                <a:gd name="T8" fmla="*/ 617 w 932"/>
                <a:gd name="T9" fmla="*/ 805 h 1472"/>
                <a:gd name="T10" fmla="*/ 648 w 932"/>
                <a:gd name="T11" fmla="*/ 708 h 1472"/>
                <a:gd name="T12" fmla="*/ 718 w 932"/>
                <a:gd name="T13" fmla="*/ 638 h 1472"/>
                <a:gd name="T14" fmla="*/ 718 w 932"/>
                <a:gd name="T15" fmla="*/ 382 h 1472"/>
                <a:gd name="T16" fmla="*/ 741 w 932"/>
                <a:gd name="T17" fmla="*/ 216 h 1472"/>
                <a:gd name="T18" fmla="*/ 749 w 932"/>
                <a:gd name="T19" fmla="*/ 111 h 1472"/>
                <a:gd name="T20" fmla="*/ 796 w 932"/>
                <a:gd name="T21" fmla="*/ 0 h 1472"/>
                <a:gd name="T22" fmla="*/ 0 w 932"/>
                <a:gd name="T23" fmla="*/ 0 h 1472"/>
                <a:gd name="T24" fmla="*/ 932 w 932"/>
                <a:gd name="T25" fmla="*/ 1472 h 1472"/>
              </a:gdLst>
              <a:ahLst/>
              <a:cxnLst>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932" h="1472">
                  <a:moveTo>
                    <a:pt x="0" y="1472"/>
                  </a:moveTo>
                  <a:cubicBezTo>
                    <a:pt x="179" y="1461"/>
                    <a:pt x="364" y="1434"/>
                    <a:pt x="493" y="1298"/>
                  </a:cubicBezTo>
                  <a:cubicBezTo>
                    <a:pt x="508" y="1258"/>
                    <a:pt x="500" y="1207"/>
                    <a:pt x="521" y="1170"/>
                  </a:cubicBezTo>
                  <a:cubicBezTo>
                    <a:pt x="556" y="1108"/>
                    <a:pt x="667" y="1098"/>
                    <a:pt x="722" y="1061"/>
                  </a:cubicBezTo>
                  <a:cubicBezTo>
                    <a:pt x="750" y="1018"/>
                    <a:pt x="735" y="969"/>
                    <a:pt x="759" y="933"/>
                  </a:cubicBezTo>
                  <a:cubicBezTo>
                    <a:pt x="783" y="897"/>
                    <a:pt x="818" y="877"/>
                    <a:pt x="841" y="841"/>
                  </a:cubicBezTo>
                  <a:cubicBezTo>
                    <a:pt x="846" y="755"/>
                    <a:pt x="889" y="575"/>
                    <a:pt x="841" y="503"/>
                  </a:cubicBezTo>
                  <a:cubicBezTo>
                    <a:pt x="865" y="432"/>
                    <a:pt x="850" y="356"/>
                    <a:pt x="868" y="284"/>
                  </a:cubicBezTo>
                  <a:cubicBezTo>
                    <a:pt x="871" y="238"/>
                    <a:pt x="870" y="192"/>
                    <a:pt x="877" y="146"/>
                  </a:cubicBezTo>
                  <a:cubicBezTo>
                    <a:pt x="882" y="112"/>
                    <a:pt x="932" y="28"/>
                    <a:pt x="932" y="0"/>
                  </a:cubicBezTo>
                </a:path>
              </a:pathLst>
            </a:custGeom>
            <a:ln>
              <a:headEnd/>
              <a:tailEnd type="triangle" w="med" len="me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tyle>
            <a:lnRef idx="2">
              <a:schemeClr val="dk1"/>
            </a:lnRef>
            <a:fillRef idx="0">
              <a:schemeClr val="dk1"/>
            </a:fillRef>
            <a:effectRef idx="1">
              <a:schemeClr val="dk1"/>
            </a:effectRef>
            <a:fontRef idx="minor">
              <a:schemeClr val="tx1"/>
            </a:fontRef>
          </p:style>
          <p:txBody>
            <a:bodyPr wrap="none" anchor="ctr"/>
            <a:lstStyle/>
            <a:p>
              <a:endParaRPr lang="es-MX">
                <a:solidFill>
                  <a:schemeClr val="tx1"/>
                </a:solidFill>
              </a:endParaRPr>
            </a:p>
          </p:txBody>
        </p:sp>
      </p:grpSp>
      <p:sp>
        <p:nvSpPr>
          <p:cNvPr id="9267" name="Text Box 51"/>
          <p:cNvSpPr txBox="1">
            <a:spLocks noChangeArrowheads="1"/>
          </p:cNvSpPr>
          <p:nvPr/>
        </p:nvSpPr>
        <p:spPr bwMode="auto">
          <a:xfrm>
            <a:off x="3792539" y="476251"/>
            <a:ext cx="5183187" cy="58695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DIAGRAMA ORBITAL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1992312" y="260350"/>
            <a:ext cx="8856215" cy="114300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600" b="1">
                <a:solidFill>
                  <a:schemeClr val="tx1"/>
                </a:solidFill>
                <a:effectLst>
                  <a:outerShdw blurRad="38100" dist="38100" dir="2700000" algn="tl">
                    <a:srgbClr val="000000"/>
                  </a:outerShdw>
                </a:effectLst>
                <a:latin typeface="Arial Rounded MT Bold" panose="020F070403050403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FFFF"/>
                </a:solidFill>
              </a:defRPr>
            </a:lvl9pPr>
          </a:lstStyle>
          <a:p>
            <a:r>
              <a:rPr lang="es-MX" altLang="es-MX" dirty="0"/>
              <a:t>Características de la hibridación sp</a:t>
            </a:r>
            <a:r>
              <a:rPr lang="es-MX" altLang="es-MX" baseline="30000" dirty="0"/>
              <a:t>3</a:t>
            </a:r>
          </a:p>
        </p:txBody>
      </p:sp>
      <p:sp>
        <p:nvSpPr>
          <p:cNvPr id="10242" name="Text Box 2"/>
          <p:cNvSpPr txBox="1">
            <a:spLocks noChangeArrowheads="1"/>
          </p:cNvSpPr>
          <p:nvPr/>
        </p:nvSpPr>
        <p:spPr bwMode="auto">
          <a:xfrm>
            <a:off x="2782887" y="1770628"/>
            <a:ext cx="7439025" cy="4052391"/>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defPPr>
              <a:defRPr lang="en-GB"/>
            </a:defPPr>
            <a:lvl1pPr marL="609600" indent="-608013" algn="just">
              <a:spcBef>
                <a:spcPts val="700"/>
              </a:spcBef>
              <a:buClrTx/>
              <a:buSzPct val="6000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sz="2600">
                <a:solidFill>
                  <a:schemeClr val="tx1"/>
                </a:solidFill>
                <a:effectLst>
                  <a:outerShdw blurRad="38100" dist="38100" dir="2700000" algn="tl">
                    <a:srgbClr val="000000"/>
                  </a:outerShdw>
                </a:effectLst>
                <a:latin typeface="Arial Rounded MT Bold" panose="020F0704030504030204" pitchFamily="34" charset="0"/>
              </a:defRPr>
            </a:lvl1pPr>
            <a:lvl2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2pPr>
            <a:lvl3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3pPr>
            <a:lvl4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4pPr>
            <a:lvl5pPr>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609600" algn="l"/>
                <a:tab pos="1524000" algn="l"/>
                <a:tab pos="2438400" algn="l"/>
                <a:tab pos="3352800" algn="l"/>
                <a:tab pos="4267200" algn="l"/>
                <a:tab pos="5181600" algn="l"/>
                <a:tab pos="6096000" algn="l"/>
                <a:tab pos="7010400" algn="l"/>
                <a:tab pos="7924800" algn="l"/>
                <a:tab pos="8839200" algn="l"/>
                <a:tab pos="9753600" algn="l"/>
                <a:tab pos="10668000" algn="l"/>
              </a:tabLst>
              <a:defRPr>
                <a:solidFill>
                  <a:srgbClr val="FFFFFF"/>
                </a:solidFill>
              </a:defRPr>
            </a:lvl9pPr>
          </a:lstStyle>
          <a:p>
            <a:pPr>
              <a:buSzPct val="100000"/>
              <a:buBlip>
                <a:blip r:embed="rId3">
                  <a:extLst>
                    <a:ext uri="{837473B0-CC2E-450A-ABE3-18F120FF3D39}">
                      <a1611:picAttrSrcUrl xmlns:a1611="http://schemas.microsoft.com/office/drawing/2016/11/main" r:id="rId4"/>
                    </a:ext>
                  </a:extLst>
                </a:blip>
              </a:buBlip>
            </a:pPr>
            <a:r>
              <a:rPr lang="es-MX" altLang="es-MX" dirty="0"/>
              <a:t>Los cuatro orbitales son de energía idéntica.</a:t>
            </a:r>
          </a:p>
          <a:p>
            <a:pPr>
              <a:buSzPct val="100000"/>
              <a:buBlip>
                <a:blip r:embed="rId3">
                  <a:extLst>
                    <a:ext uri="{837473B0-CC2E-450A-ABE3-18F120FF3D39}">
                      <a1611:picAttrSrcUrl xmlns:a1611="http://schemas.microsoft.com/office/drawing/2016/11/main" r:id="rId4"/>
                    </a:ext>
                  </a:extLst>
                </a:blip>
              </a:buBlip>
            </a:pPr>
            <a:endParaRPr lang="es-MX" altLang="es-MX" dirty="0"/>
          </a:p>
          <a:p>
            <a:pPr>
              <a:buSzPct val="100000"/>
              <a:buBlip>
                <a:blip r:embed="rId3">
                  <a:extLst>
                    <a:ext uri="{837473B0-CC2E-450A-ABE3-18F120FF3D39}">
                      <a1611:picAttrSrcUrl xmlns:a1611="http://schemas.microsoft.com/office/drawing/2016/11/main" r:id="rId4"/>
                    </a:ext>
                  </a:extLst>
                </a:blip>
              </a:buBlip>
            </a:pPr>
            <a:r>
              <a:rPr lang="es-MX" altLang="es-MX" dirty="0"/>
              <a:t>Cada orbital híbrido sp3 contiene un electrón de enlace.</a:t>
            </a:r>
          </a:p>
          <a:p>
            <a:pPr>
              <a:buSzPct val="100000"/>
              <a:buBlip>
                <a:blip r:embed="rId3">
                  <a:extLst>
                    <a:ext uri="{837473B0-CC2E-450A-ABE3-18F120FF3D39}">
                      <a1611:picAttrSrcUrl xmlns:a1611="http://schemas.microsoft.com/office/drawing/2016/11/main" r:id="rId4"/>
                    </a:ext>
                  </a:extLst>
                </a:blip>
              </a:buBlip>
            </a:pPr>
            <a:endParaRPr lang="es-MX" altLang="es-MX" dirty="0"/>
          </a:p>
          <a:p>
            <a:pPr>
              <a:buSzPct val="100000"/>
              <a:buBlip>
                <a:blip r:embed="rId3">
                  <a:extLst>
                    <a:ext uri="{837473B0-CC2E-450A-ABE3-18F120FF3D39}">
                      <a1611:picAttrSrcUrl xmlns:a1611="http://schemas.microsoft.com/office/drawing/2016/11/main" r:id="rId4"/>
                    </a:ext>
                  </a:extLst>
                </a:blip>
              </a:buBlip>
            </a:pPr>
            <a:r>
              <a:rPr lang="es-MX" altLang="es-MX" dirty="0"/>
              <a:t>La geometría espacial en la que los orbitales apuntan hacia los cuatro vértices de un tetraedro.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1095</TotalTime>
  <Words>1008</Words>
  <Application>Microsoft Office PowerPoint</Application>
  <PresentationFormat>Panorámica</PresentationFormat>
  <Paragraphs>140</Paragraphs>
  <Slides>34</Slides>
  <Notes>30</Notes>
  <HiddenSlides>0</HiddenSlides>
  <MMClips>0</MMClips>
  <ScaleCrop>false</ScaleCrop>
  <HeadingPairs>
    <vt:vector size="8" baseType="variant">
      <vt:variant>
        <vt:lpstr>Fuentes usadas</vt:lpstr>
      </vt:variant>
      <vt:variant>
        <vt:i4>6</vt:i4>
      </vt:variant>
      <vt:variant>
        <vt:lpstr>Tema</vt:lpstr>
      </vt:variant>
      <vt:variant>
        <vt:i4>2</vt:i4>
      </vt:variant>
      <vt:variant>
        <vt:lpstr>Servidores OLE incrustados</vt:lpstr>
      </vt:variant>
      <vt:variant>
        <vt:i4>2</vt:i4>
      </vt:variant>
      <vt:variant>
        <vt:lpstr>Títulos de diapositiva</vt:lpstr>
      </vt:variant>
      <vt:variant>
        <vt:i4>34</vt:i4>
      </vt:variant>
    </vt:vector>
  </HeadingPairs>
  <TitlesOfParts>
    <vt:vector size="44" baseType="lpstr">
      <vt:lpstr>Microsoft YaHei</vt:lpstr>
      <vt:lpstr>Arial</vt:lpstr>
      <vt:lpstr>Arial Rounded MT Bold</vt:lpstr>
      <vt:lpstr>Calibri</vt:lpstr>
      <vt:lpstr>Calibri Light</vt:lpstr>
      <vt:lpstr>Times New Roman</vt:lpstr>
      <vt:lpstr>1_Tema de Office</vt:lpstr>
      <vt:lpstr>Tema de Office</vt:lpstr>
      <vt:lpstr>ChemSketch</vt:lpstr>
      <vt:lpstr>ACD/ChemSketch</vt:lpstr>
      <vt:lpstr>Hibridación del Carbono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HIBRIDACIÓN DEL CARBONO</dc:title>
  <dc:subject/>
  <dc:creator>FBM</dc:creator>
  <cp:keywords>MAESTRÍA PD</cp:keywords>
  <dc:description/>
  <cp:lastModifiedBy>FERNANDO BECERRIL</cp:lastModifiedBy>
  <cp:revision>49</cp:revision>
  <cp:lastPrinted>1601-01-01T00:00:00Z</cp:lastPrinted>
  <dcterms:created xsi:type="dcterms:W3CDTF">2006-03-13T23:29:05Z</dcterms:created>
  <dcterms:modified xsi:type="dcterms:W3CDTF">2018-09-28T02:37:33Z</dcterms:modified>
</cp:coreProperties>
</file>