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355" r:id="rId4"/>
    <p:sldId id="426" r:id="rId5"/>
    <p:sldId id="259" r:id="rId6"/>
    <p:sldId id="309" r:id="rId7"/>
    <p:sldId id="261" r:id="rId8"/>
    <p:sldId id="262" r:id="rId9"/>
    <p:sldId id="263" r:id="rId10"/>
    <p:sldId id="292" r:id="rId11"/>
    <p:sldId id="291" r:id="rId12"/>
    <p:sldId id="293" r:id="rId13"/>
    <p:sldId id="294" r:id="rId14"/>
    <p:sldId id="295" r:id="rId15"/>
    <p:sldId id="296" r:id="rId16"/>
    <p:sldId id="308" r:id="rId17"/>
    <p:sldId id="304" r:id="rId18"/>
    <p:sldId id="297" r:id="rId19"/>
    <p:sldId id="298" r:id="rId20"/>
    <p:sldId id="299" r:id="rId21"/>
    <p:sldId id="300" r:id="rId22"/>
    <p:sldId id="310" r:id="rId23"/>
    <p:sldId id="270" r:id="rId24"/>
    <p:sldId id="264" r:id="rId25"/>
    <p:sldId id="273" r:id="rId26"/>
    <p:sldId id="274" r:id="rId27"/>
    <p:sldId id="275" r:id="rId28"/>
    <p:sldId id="301" r:id="rId29"/>
    <p:sldId id="305" r:id="rId30"/>
    <p:sldId id="302" r:id="rId31"/>
    <p:sldId id="317" r:id="rId32"/>
    <p:sldId id="316" r:id="rId33"/>
    <p:sldId id="311" r:id="rId34"/>
    <p:sldId id="271" r:id="rId35"/>
    <p:sldId id="287" r:id="rId36"/>
    <p:sldId id="288" r:id="rId37"/>
    <p:sldId id="289" r:id="rId38"/>
    <p:sldId id="290" r:id="rId39"/>
    <p:sldId id="428" r:id="rId40"/>
    <p:sldId id="429" r:id="rId41"/>
    <p:sldId id="430" r:id="rId42"/>
    <p:sldId id="272" r:id="rId43"/>
    <p:sldId id="276" r:id="rId44"/>
    <p:sldId id="278" r:id="rId45"/>
    <p:sldId id="279" r:id="rId46"/>
    <p:sldId id="280" r:id="rId47"/>
    <p:sldId id="283" r:id="rId48"/>
    <p:sldId id="282" r:id="rId49"/>
    <p:sldId id="286" r:id="rId50"/>
    <p:sldId id="284" r:id="rId51"/>
    <p:sldId id="306" r:id="rId52"/>
    <p:sldId id="307" r:id="rId53"/>
    <p:sldId id="314" r:id="rId54"/>
    <p:sldId id="303" r:id="rId55"/>
    <p:sldId id="312" r:id="rId56"/>
    <p:sldId id="313" r:id="rId57"/>
    <p:sldId id="427" r:id="rId5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CA0F2"/>
    <a:srgbClr val="C39BE1"/>
    <a:srgbClr val="B889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91" autoAdjust="0"/>
    <p:restoredTop sz="94660"/>
  </p:normalViewPr>
  <p:slideViewPr>
    <p:cSldViewPr snapToGrid="0">
      <p:cViewPr varScale="1">
        <p:scale>
          <a:sx n="120" d="100"/>
          <a:sy n="120" d="100"/>
        </p:scale>
        <p:origin x="27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 Id="rId4" Type="http://schemas.openxmlformats.org/officeDocument/2006/relationships/image" Target="../media/image29.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6" Type="http://schemas.openxmlformats.org/officeDocument/2006/relationships/image" Target="../media/image11.wmf"/><Relationship Id="rId5" Type="http://schemas.openxmlformats.org/officeDocument/2006/relationships/image" Target="../media/image10.wmf"/><Relationship Id="rId4"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emf"/><Relationship Id="rId4" Type="http://schemas.openxmlformats.org/officeDocument/2006/relationships/image" Target="../media/image2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18.emf"/><Relationship Id="rId4" Type="http://schemas.openxmlformats.org/officeDocument/2006/relationships/image" Target="../media/image2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00D26350-AC14-4D0B-8E63-8DE277A9DACC}" type="datetimeFigureOut">
              <a:rPr lang="es-MX" smtClean="0"/>
              <a:t>28/09/2018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3890745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0D26350-AC14-4D0B-8E63-8DE277A9DACC}" type="datetimeFigureOut">
              <a:rPr lang="es-MX" smtClean="0"/>
              <a:t>28/09/2018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2359104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0D26350-AC14-4D0B-8E63-8DE277A9DACC}" type="datetimeFigureOut">
              <a:rPr lang="es-MX" smtClean="0"/>
              <a:t>28/09/2018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3421847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00D26350-AC14-4D0B-8E63-8DE277A9DACC}" type="datetimeFigureOut">
              <a:rPr lang="es-MX" smtClean="0"/>
              <a:t>28/09/2018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3082936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00D26350-AC14-4D0B-8E63-8DE277A9DACC}" type="datetimeFigureOut">
              <a:rPr lang="es-MX" smtClean="0"/>
              <a:t>28/09/2018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1733062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00D26350-AC14-4D0B-8E63-8DE277A9DACC}" type="datetimeFigureOut">
              <a:rPr lang="es-MX" smtClean="0"/>
              <a:t>28/09/2018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2265701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00D26350-AC14-4D0B-8E63-8DE277A9DACC}" type="datetimeFigureOut">
              <a:rPr lang="es-MX" smtClean="0"/>
              <a:t>28/09/2018</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1509930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00D26350-AC14-4D0B-8E63-8DE277A9DACC}" type="datetimeFigureOut">
              <a:rPr lang="es-MX" smtClean="0"/>
              <a:t>28/09/2018</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1484301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0D26350-AC14-4D0B-8E63-8DE277A9DACC}" type="datetimeFigureOut">
              <a:rPr lang="es-MX" smtClean="0"/>
              <a:t>28/09/2018</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929689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00D26350-AC14-4D0B-8E63-8DE277A9DACC}" type="datetimeFigureOut">
              <a:rPr lang="es-MX" smtClean="0"/>
              <a:t>28/09/2018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177608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00D26350-AC14-4D0B-8E63-8DE277A9DACC}" type="datetimeFigureOut">
              <a:rPr lang="es-MX" smtClean="0"/>
              <a:t>28/09/2018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BDAC3822-F1A9-455C-ABAB-7F42185171ED}" type="slidenum">
              <a:rPr lang="es-MX" smtClean="0"/>
              <a:t>‹Nº›</a:t>
            </a:fld>
            <a:endParaRPr lang="es-MX"/>
          </a:p>
        </p:txBody>
      </p:sp>
    </p:spTree>
    <p:extLst>
      <p:ext uri="{BB962C8B-B14F-4D97-AF65-F5344CB8AC3E}">
        <p14:creationId xmlns:p14="http://schemas.microsoft.com/office/powerpoint/2010/main" val="3575573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2000"/>
            <a:lum/>
          </a:blip>
          <a:srcRect/>
          <a:stretch>
            <a:fillRect t="-6000" b="-6000"/>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D26350-AC14-4D0B-8E63-8DE277A9DACC}" type="datetimeFigureOut">
              <a:rPr lang="es-MX" smtClean="0"/>
              <a:t>28/09/2018</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AC3822-F1A9-455C-ABAB-7F42185171ED}" type="slidenum">
              <a:rPr lang="es-MX" smtClean="0"/>
              <a:t>‹Nº›</a:t>
            </a:fld>
            <a:endParaRPr lang="es-MX"/>
          </a:p>
        </p:txBody>
      </p:sp>
    </p:spTree>
    <p:extLst>
      <p:ext uri="{BB962C8B-B14F-4D97-AF65-F5344CB8AC3E}">
        <p14:creationId xmlns:p14="http://schemas.microsoft.com/office/powerpoint/2010/main" val="2032183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image" Target="../media/image12.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5.vml"/><Relationship Id="rId4" Type="http://schemas.openxmlformats.org/officeDocument/2006/relationships/image" Target="../media/image13.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6.vml"/><Relationship Id="rId4" Type="http://schemas.openxmlformats.org/officeDocument/2006/relationships/image" Target="../media/image14.wmf"/></Relationships>
</file>

<file path=ppt/slides/_rels/slide1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www.alonsoformula.com/organica/mol15.htm" TargetMode="External"/><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7.jpeg"/><Relationship Id="rId1" Type="http://schemas.openxmlformats.org/officeDocument/2006/relationships/slideLayout" Target="../slideLayouts/slideLayout1.xml"/><Relationship Id="rId4" Type="http://schemas.openxmlformats.org/officeDocument/2006/relationships/hyperlink" Target="http://www.alonsoformula.com/organica/mol15.htm"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www.alonsoformula.com/organica/mol15.htm" TargetMode="External"/><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ww.alonsoformula.com/organica/mol15.htm" TargetMode="External"/><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www.alonsoformula.com/organica/mol15.htm" TargetMode="External"/><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19.wmf"/><Relationship Id="rId5" Type="http://schemas.openxmlformats.org/officeDocument/2006/relationships/oleObject" Target="../embeddings/oleObject12.bin"/><Relationship Id="rId10" Type="http://schemas.openxmlformats.org/officeDocument/2006/relationships/image" Target="../media/image21.wmf"/><Relationship Id="rId4" Type="http://schemas.openxmlformats.org/officeDocument/2006/relationships/image" Target="../media/image18.emf"/><Relationship Id="rId9" Type="http://schemas.openxmlformats.org/officeDocument/2006/relationships/oleObject" Target="../embeddings/oleObject14.bin"/></Relationships>
</file>

<file path=ppt/slides/_rels/slide24.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1.xml"/><Relationship Id="rId1" Type="http://schemas.openxmlformats.org/officeDocument/2006/relationships/vmlDrawing" Target="../drawings/vmlDrawing8.vml"/><Relationship Id="rId4" Type="http://schemas.openxmlformats.org/officeDocument/2006/relationships/image" Target="../media/image22.emf"/></Relationships>
</file>

<file path=ppt/slides/_rels/slide25.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15.bin"/><Relationship Id="rId7" Type="http://schemas.openxmlformats.org/officeDocument/2006/relationships/oleObject" Target="../embeddings/oleObject17.bin"/><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image" Target="../media/image23.wmf"/><Relationship Id="rId5" Type="http://schemas.openxmlformats.org/officeDocument/2006/relationships/oleObject" Target="../embeddings/oleObject16.bin"/><Relationship Id="rId10" Type="http://schemas.openxmlformats.org/officeDocument/2006/relationships/image" Target="../media/image25.wmf"/><Relationship Id="rId4" Type="http://schemas.openxmlformats.org/officeDocument/2006/relationships/image" Target="../media/image18.emf"/><Relationship Id="rId9" Type="http://schemas.openxmlformats.org/officeDocument/2006/relationships/oleObject" Target="../embeddings/oleObject18.bin"/></Relationships>
</file>

<file path=ppt/slides/_rels/slide26.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1.xml"/><Relationship Id="rId1" Type="http://schemas.openxmlformats.org/officeDocument/2006/relationships/vmlDrawing" Target="../drawings/vmlDrawing10.vml"/><Relationship Id="rId6" Type="http://schemas.openxmlformats.org/officeDocument/2006/relationships/image" Target="../media/image27.wmf"/><Relationship Id="rId5" Type="http://schemas.openxmlformats.org/officeDocument/2006/relationships/oleObject" Target="../embeddings/oleObject20.bin"/><Relationship Id="rId10" Type="http://schemas.openxmlformats.org/officeDocument/2006/relationships/image" Target="../media/image29.wmf"/><Relationship Id="rId4" Type="http://schemas.openxmlformats.org/officeDocument/2006/relationships/image" Target="../media/image26.wmf"/><Relationship Id="rId9" Type="http://schemas.openxmlformats.org/officeDocument/2006/relationships/oleObject" Target="../embeddings/oleObject22.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image" Target="../media/image31.wmf"/><Relationship Id="rId5" Type="http://schemas.openxmlformats.org/officeDocument/2006/relationships/oleObject" Target="../embeddings/oleObject24.bin"/><Relationship Id="rId4" Type="http://schemas.openxmlformats.org/officeDocument/2006/relationships/image" Target="../media/image30.wmf"/></Relationships>
</file>

<file path=ppt/slides/_rels/slide28.xml.rels><?xml version="1.0" encoding="UTF-8" standalone="yes"?>
<Relationships xmlns="http://schemas.openxmlformats.org/package/2006/relationships"><Relationship Id="rId3" Type="http://schemas.openxmlformats.org/officeDocument/2006/relationships/hyperlink" Target="http://www.alonsoformula.com/organica/mol15.htm" TargetMode="External"/><Relationship Id="rId2" Type="http://schemas.openxmlformats.org/officeDocument/2006/relationships/image" Target="../media/image16.jpg"/><Relationship Id="rId1" Type="http://schemas.openxmlformats.org/officeDocument/2006/relationships/slideLayout" Target="../slideLayouts/slideLayout1.xml"/><Relationship Id="rId6" Type="http://schemas.openxmlformats.org/officeDocument/2006/relationships/hyperlink" Target="https://creativecommons.org/licenses/by-sa/3.0/" TargetMode="External"/><Relationship Id="rId5" Type="http://schemas.openxmlformats.org/officeDocument/2006/relationships/hyperlink" Target="http://commons.wikimedia.org/wiki/File:Benzoic_Acid-3D-balls.png" TargetMode="External"/><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hyperlink" Target="http://www.alonsoformula.com/organica/mol15.htm" TargetMode="External"/><Relationship Id="rId2" Type="http://schemas.openxmlformats.org/officeDocument/2006/relationships/image" Target="../media/image16.jp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www.alonsoformula.com/organica/mol15.htm" TargetMode="External"/><Relationship Id="rId2" Type="http://schemas.openxmlformats.org/officeDocument/2006/relationships/image" Target="../media/image16.jpg"/><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34.gif"/></Relationships>
</file>

<file path=ppt/slides/_rels/slide31.xml.rels><?xml version="1.0" encoding="UTF-8" standalone="yes"?>
<Relationships xmlns="http://schemas.openxmlformats.org/package/2006/relationships"><Relationship Id="rId3" Type="http://schemas.openxmlformats.org/officeDocument/2006/relationships/hyperlink" Target="http://www.alonsoformula.com/organica/mol15.htm" TargetMode="External"/><Relationship Id="rId2" Type="http://schemas.openxmlformats.org/officeDocument/2006/relationships/image" Target="../media/image16.jpg"/><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32.xml.rels><?xml version="1.0" encoding="UTF-8" standalone="yes"?>
<Relationships xmlns="http://schemas.openxmlformats.org/package/2006/relationships"><Relationship Id="rId3" Type="http://schemas.openxmlformats.org/officeDocument/2006/relationships/hyperlink" Target="http://www.alonsoformula.com/organica/mol15.htm" TargetMode="External"/><Relationship Id="rId2" Type="http://schemas.openxmlformats.org/officeDocument/2006/relationships/image" Target="../media/image16.jp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oleObject" Target="../embeddings/oleObject25.bin"/><Relationship Id="rId7" Type="http://schemas.openxmlformats.org/officeDocument/2006/relationships/oleObject" Target="../embeddings/oleObject27.bin"/><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image" Target="../media/image39.wmf"/><Relationship Id="rId5" Type="http://schemas.openxmlformats.org/officeDocument/2006/relationships/oleObject" Target="../embeddings/oleObject26.bin"/><Relationship Id="rId4" Type="http://schemas.openxmlformats.org/officeDocument/2006/relationships/image" Target="../media/image38.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1.xml"/><Relationship Id="rId1" Type="http://schemas.openxmlformats.org/officeDocument/2006/relationships/vmlDrawing" Target="../drawings/vmlDrawing13.vml"/><Relationship Id="rId4" Type="http://schemas.openxmlformats.org/officeDocument/2006/relationships/image" Target="../media/image41.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1.xml"/><Relationship Id="rId1" Type="http://schemas.openxmlformats.org/officeDocument/2006/relationships/vmlDrawing" Target="../drawings/vmlDrawing14.vml"/><Relationship Id="rId4" Type="http://schemas.openxmlformats.org/officeDocument/2006/relationships/image" Target="../media/image42.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1.xml"/><Relationship Id="rId1" Type="http://schemas.openxmlformats.org/officeDocument/2006/relationships/vmlDrawing" Target="../drawings/vmlDrawing15.vml"/><Relationship Id="rId4" Type="http://schemas.openxmlformats.org/officeDocument/2006/relationships/image" Target="../media/image43.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1.xml"/><Relationship Id="rId1" Type="http://schemas.openxmlformats.org/officeDocument/2006/relationships/vmlDrawing" Target="../drawings/vmlDrawing16.vml"/><Relationship Id="rId4" Type="http://schemas.openxmlformats.org/officeDocument/2006/relationships/image" Target="../media/image43.w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1.xml"/><Relationship Id="rId1" Type="http://schemas.openxmlformats.org/officeDocument/2006/relationships/vmlDrawing" Target="../drawings/vmlDrawing17.vml"/><Relationship Id="rId4" Type="http://schemas.openxmlformats.org/officeDocument/2006/relationships/image" Target="../media/image44.wmf"/></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1.xml"/><Relationship Id="rId1" Type="http://schemas.openxmlformats.org/officeDocument/2006/relationships/vmlDrawing" Target="../drawings/vmlDrawing18.vml"/><Relationship Id="rId4" Type="http://schemas.openxmlformats.org/officeDocument/2006/relationships/image" Target="../media/image45.w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1.xml"/><Relationship Id="rId1" Type="http://schemas.openxmlformats.org/officeDocument/2006/relationships/vmlDrawing" Target="../drawings/vmlDrawing19.vml"/><Relationship Id="rId4" Type="http://schemas.openxmlformats.org/officeDocument/2006/relationships/image" Target="../media/image46.wmf"/></Relationships>
</file>

<file path=ppt/slides/_rels/slide42.xml.rels><?xml version="1.0" encoding="UTF-8" standalone="yes"?>
<Relationships xmlns="http://schemas.openxmlformats.org/package/2006/relationships"><Relationship Id="rId8" Type="http://schemas.openxmlformats.org/officeDocument/2006/relationships/image" Target="../media/image49.wmf"/><Relationship Id="rId3" Type="http://schemas.openxmlformats.org/officeDocument/2006/relationships/oleObject" Target="../embeddings/oleObject35.bin"/><Relationship Id="rId7" Type="http://schemas.openxmlformats.org/officeDocument/2006/relationships/oleObject" Target="../embeddings/oleObject37.bin"/><Relationship Id="rId2" Type="http://schemas.openxmlformats.org/officeDocument/2006/relationships/slideLayout" Target="../slideLayouts/slideLayout1.xml"/><Relationship Id="rId1" Type="http://schemas.openxmlformats.org/officeDocument/2006/relationships/vmlDrawing" Target="../drawings/vmlDrawing20.vml"/><Relationship Id="rId6" Type="http://schemas.openxmlformats.org/officeDocument/2006/relationships/image" Target="../media/image48.wmf"/><Relationship Id="rId5" Type="http://schemas.openxmlformats.org/officeDocument/2006/relationships/oleObject" Target="../embeddings/oleObject36.bin"/><Relationship Id="rId4" Type="http://schemas.openxmlformats.org/officeDocument/2006/relationships/image" Target="../media/image47.w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1.xml"/><Relationship Id="rId1" Type="http://schemas.openxmlformats.org/officeDocument/2006/relationships/vmlDrawing" Target="../drawings/vmlDrawing21.vml"/><Relationship Id="rId4" Type="http://schemas.openxmlformats.org/officeDocument/2006/relationships/image" Target="../media/image50.w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1.xml"/><Relationship Id="rId1" Type="http://schemas.openxmlformats.org/officeDocument/2006/relationships/vmlDrawing" Target="../drawings/vmlDrawing22.vml"/><Relationship Id="rId4" Type="http://schemas.openxmlformats.org/officeDocument/2006/relationships/image" Target="../media/image51.wmf"/></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1.xml"/><Relationship Id="rId1" Type="http://schemas.openxmlformats.org/officeDocument/2006/relationships/vmlDrawing" Target="../drawings/vmlDrawing23.vml"/><Relationship Id="rId4" Type="http://schemas.openxmlformats.org/officeDocument/2006/relationships/image" Target="../media/image52.wmf"/></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1.xml"/><Relationship Id="rId1" Type="http://schemas.openxmlformats.org/officeDocument/2006/relationships/vmlDrawing" Target="../drawings/vmlDrawing24.vml"/><Relationship Id="rId4" Type="http://schemas.openxmlformats.org/officeDocument/2006/relationships/image" Target="../media/image52.w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1.xml"/><Relationship Id="rId1" Type="http://schemas.openxmlformats.org/officeDocument/2006/relationships/vmlDrawing" Target="../drawings/vmlDrawing25.vml"/><Relationship Id="rId4" Type="http://schemas.openxmlformats.org/officeDocument/2006/relationships/image" Target="../media/image53.w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1.xml"/><Relationship Id="rId1" Type="http://schemas.openxmlformats.org/officeDocument/2006/relationships/vmlDrawing" Target="../drawings/vmlDrawing26.vml"/><Relationship Id="rId4" Type="http://schemas.openxmlformats.org/officeDocument/2006/relationships/image" Target="../media/image54.wmf"/></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1.xml"/><Relationship Id="rId1" Type="http://schemas.openxmlformats.org/officeDocument/2006/relationships/vmlDrawing" Target="../drawings/vmlDrawing27.vml"/><Relationship Id="rId4" Type="http://schemas.openxmlformats.org/officeDocument/2006/relationships/image" Target="../media/image55.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1.xml"/><Relationship Id="rId1" Type="http://schemas.openxmlformats.org/officeDocument/2006/relationships/vmlDrawing" Target="../drawings/vmlDrawing28.vml"/><Relationship Id="rId4" Type="http://schemas.openxmlformats.org/officeDocument/2006/relationships/image" Target="../media/image55.wmf"/></Relationships>
</file>

<file path=ppt/slides/_rels/slide51.xml.rels><?xml version="1.0" encoding="UTF-8" standalone="yes"?>
<Relationships xmlns="http://schemas.openxmlformats.org/package/2006/relationships"><Relationship Id="rId3" Type="http://schemas.openxmlformats.org/officeDocument/2006/relationships/hyperlink" Target="http://www.alonsoformula.com/organica/mol15.htm" TargetMode="External"/><Relationship Id="rId2" Type="http://schemas.openxmlformats.org/officeDocument/2006/relationships/image" Target="../media/image16.jpg"/><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52.xml.rels><?xml version="1.0" encoding="UTF-8" standalone="yes"?>
<Relationships xmlns="http://schemas.openxmlformats.org/package/2006/relationships"><Relationship Id="rId3" Type="http://schemas.openxmlformats.org/officeDocument/2006/relationships/hyperlink" Target="http://www.alonsoformula.com/organica/mol15.htm" TargetMode="External"/><Relationship Id="rId2" Type="http://schemas.openxmlformats.org/officeDocument/2006/relationships/image" Target="../media/image16.jpg"/><Relationship Id="rId1" Type="http://schemas.openxmlformats.org/officeDocument/2006/relationships/slideLayout" Target="../slideLayouts/slideLayout1.xml"/><Relationship Id="rId4" Type="http://schemas.openxmlformats.org/officeDocument/2006/relationships/image" Target="../media/image57.jpeg"/></Relationships>
</file>

<file path=ppt/slides/_rels/slide53.xml.rels><?xml version="1.0" encoding="UTF-8" standalone="yes"?>
<Relationships xmlns="http://schemas.openxmlformats.org/package/2006/relationships"><Relationship Id="rId3" Type="http://schemas.openxmlformats.org/officeDocument/2006/relationships/hyperlink" Target="http://www.alonsoformula.com/organica/mol15.htm" TargetMode="External"/><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hyperlink" Target="http://www.alonsoformula.com/organica/mol15.htm" TargetMode="External"/><Relationship Id="rId2" Type="http://schemas.openxmlformats.org/officeDocument/2006/relationships/image" Target="../media/image16.jpg"/><Relationship Id="rId1" Type="http://schemas.openxmlformats.org/officeDocument/2006/relationships/slideLayout" Target="../slideLayouts/slideLayout1.xml"/><Relationship Id="rId4" Type="http://schemas.openxmlformats.org/officeDocument/2006/relationships/image" Target="../media/image58.png"/></Relationships>
</file>

<file path=ppt/slides/_rels/slide55.xml.rels><?xml version="1.0" encoding="UTF-8" standalone="yes"?>
<Relationships xmlns="http://schemas.openxmlformats.org/package/2006/relationships"><Relationship Id="rId3" Type="http://schemas.openxmlformats.org/officeDocument/2006/relationships/hyperlink" Target="http://www.alonsoformula.com/organica/mol15.htm" TargetMode="External"/><Relationship Id="rId2" Type="http://schemas.openxmlformats.org/officeDocument/2006/relationships/image" Target="../media/image16.jpg"/><Relationship Id="rId1" Type="http://schemas.openxmlformats.org/officeDocument/2006/relationships/slideLayout" Target="../slideLayouts/slideLayout1.xml"/><Relationship Id="rId4" Type="http://schemas.openxmlformats.org/officeDocument/2006/relationships/image" Target="../media/image59.png"/></Relationships>
</file>

<file path=ppt/slides/_rels/slide56.xml.rels><?xml version="1.0" encoding="UTF-8" standalone="yes"?>
<Relationships xmlns="http://schemas.openxmlformats.org/package/2006/relationships"><Relationship Id="rId3" Type="http://schemas.openxmlformats.org/officeDocument/2006/relationships/hyperlink" Target="http://www.alonsoformula.com/organica/mol15.htm" TargetMode="External"/><Relationship Id="rId2" Type="http://schemas.openxmlformats.org/officeDocument/2006/relationships/image" Target="../media/image16.jpg"/><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5.wmf"/></Relationships>
</file>

<file path=ppt/slides/_rels/slide9.xml.rels><?xml version="1.0" encoding="UTF-8" standalone="yes"?>
<Relationships xmlns="http://schemas.openxmlformats.org/package/2006/relationships"><Relationship Id="rId8" Type="http://schemas.openxmlformats.org/officeDocument/2006/relationships/image" Target="../media/image8.wmf"/><Relationship Id="rId13" Type="http://schemas.openxmlformats.org/officeDocument/2006/relationships/oleObject" Target="../embeddings/oleObject7.bin"/><Relationship Id="rId3" Type="http://schemas.openxmlformats.org/officeDocument/2006/relationships/oleObject" Target="../embeddings/oleObject2.bin"/><Relationship Id="rId7" Type="http://schemas.openxmlformats.org/officeDocument/2006/relationships/oleObject" Target="../embeddings/oleObject4.bin"/><Relationship Id="rId12" Type="http://schemas.openxmlformats.org/officeDocument/2006/relationships/image" Target="../media/image10.w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7.wmf"/><Relationship Id="rId11" Type="http://schemas.openxmlformats.org/officeDocument/2006/relationships/oleObject" Target="../embeddings/oleObject6.bin"/><Relationship Id="rId5" Type="http://schemas.openxmlformats.org/officeDocument/2006/relationships/oleObject" Target="../embeddings/oleObject3.bin"/><Relationship Id="rId10" Type="http://schemas.openxmlformats.org/officeDocument/2006/relationships/image" Target="../media/image9.wmf"/><Relationship Id="rId4" Type="http://schemas.openxmlformats.org/officeDocument/2006/relationships/image" Target="../media/image6.wmf"/><Relationship Id="rId9" Type="http://schemas.openxmlformats.org/officeDocument/2006/relationships/oleObject" Target="../embeddings/oleObject5.bin"/><Relationship Id="rId14" Type="http://schemas.openxmlformats.org/officeDocument/2006/relationships/image" Target="../media/image1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4172755" y="2045728"/>
            <a:ext cx="7413656" cy="1527050"/>
          </a:xfr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fontScale="90000"/>
          </a:bodyPr>
          <a:lstStyle/>
          <a:p>
            <a:r>
              <a:rPr lang="en-US" sz="4000" b="1" dirty="0">
                <a:latin typeface="Arial Rounded MT Bold" panose="020F0704030504030204" pitchFamily="34" charset="0"/>
              </a:rPr>
              <a:t>Módulo III. HIDROCARBUROS AROMÁTICOS</a:t>
            </a:r>
          </a:p>
        </p:txBody>
      </p:sp>
      <p:sp>
        <p:nvSpPr>
          <p:cNvPr id="7" name="Subtitle 2"/>
          <p:cNvSpPr>
            <a:spLocks noGrp="1"/>
          </p:cNvSpPr>
          <p:nvPr>
            <p:ph type="subTitle" idx="1"/>
          </p:nvPr>
        </p:nvSpPr>
        <p:spPr>
          <a:xfrm>
            <a:off x="4360345" y="4494726"/>
            <a:ext cx="7038474" cy="2020193"/>
          </a:xfr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lIns="91440" tIns="45720" rIns="91440" bIns="45720" rtlCol="0" anchor="b">
            <a:noAutofit/>
          </a:bodyPr>
          <a:lstStyle/>
          <a:p>
            <a:pPr algn="r">
              <a:lnSpc>
                <a:spcPct val="120000"/>
              </a:lnSpc>
              <a:spcBef>
                <a:spcPct val="0"/>
              </a:spcBef>
            </a:pPr>
            <a:r>
              <a:rPr lang="en-US" b="1" dirty="0">
                <a:solidFill>
                  <a:schemeClr val="tx1"/>
                </a:solidFill>
                <a:latin typeface="Arial Rounded MT Bold" panose="020F0704030504030204" pitchFamily="34" charset="0"/>
                <a:ea typeface="+mj-ea"/>
                <a:cs typeface="+mj-cs"/>
              </a:rPr>
              <a:t>Universidad </a:t>
            </a:r>
            <a:r>
              <a:rPr lang="es-MX" b="1" dirty="0">
                <a:solidFill>
                  <a:schemeClr val="tx1"/>
                </a:solidFill>
                <a:latin typeface="Arial Rounded MT Bold" panose="020F0704030504030204" pitchFamily="34" charset="0"/>
                <a:ea typeface="+mj-ea"/>
                <a:cs typeface="+mj-cs"/>
              </a:rPr>
              <a:t>Autónoma</a:t>
            </a:r>
            <a:r>
              <a:rPr lang="en-US" b="1" dirty="0">
                <a:solidFill>
                  <a:schemeClr val="tx1"/>
                </a:solidFill>
                <a:latin typeface="Arial Rounded MT Bold" panose="020F0704030504030204" pitchFamily="34" charset="0"/>
                <a:ea typeface="+mj-ea"/>
                <a:cs typeface="+mj-cs"/>
              </a:rPr>
              <a:t> del Estado de México</a:t>
            </a:r>
          </a:p>
          <a:p>
            <a:pPr algn="r">
              <a:lnSpc>
                <a:spcPct val="120000"/>
              </a:lnSpc>
              <a:spcBef>
                <a:spcPct val="0"/>
              </a:spcBef>
            </a:pPr>
            <a:r>
              <a:rPr lang="es-MX" b="1" dirty="0">
                <a:solidFill>
                  <a:schemeClr val="tx1"/>
                </a:solidFill>
                <a:latin typeface="Arial Rounded MT Bold" panose="020F0704030504030204" pitchFamily="34" charset="0"/>
                <a:ea typeface="+mj-ea"/>
                <a:cs typeface="+mj-cs"/>
              </a:rPr>
              <a:t>Dirección del Nivel Medio Superior</a:t>
            </a:r>
          </a:p>
          <a:p>
            <a:pPr algn="r">
              <a:lnSpc>
                <a:spcPct val="120000"/>
              </a:lnSpc>
              <a:spcBef>
                <a:spcPct val="0"/>
              </a:spcBef>
            </a:pPr>
            <a:r>
              <a:rPr lang="es-MX" b="1" dirty="0">
                <a:solidFill>
                  <a:schemeClr val="tx1"/>
                </a:solidFill>
                <a:latin typeface="Arial Rounded MT Bold" panose="020F0704030504030204" pitchFamily="34" charset="0"/>
                <a:ea typeface="+mj-ea"/>
                <a:cs typeface="+mj-cs"/>
              </a:rPr>
              <a:t>Plantel Dr. Pablo González Casanova</a:t>
            </a:r>
          </a:p>
          <a:p>
            <a:pPr algn="r">
              <a:lnSpc>
                <a:spcPct val="120000"/>
              </a:lnSpc>
              <a:spcBef>
                <a:spcPct val="0"/>
              </a:spcBef>
            </a:pPr>
            <a:r>
              <a:rPr lang="es-MX" b="1" dirty="0">
                <a:solidFill>
                  <a:schemeClr val="tx1"/>
                </a:solidFill>
                <a:latin typeface="Arial Rounded MT Bold" panose="020F0704030504030204" pitchFamily="34" charset="0"/>
                <a:ea typeface="+mj-ea"/>
                <a:cs typeface="+mj-cs"/>
              </a:rPr>
              <a:t>2018A</a:t>
            </a:r>
          </a:p>
        </p:txBody>
      </p:sp>
      <p:sp>
        <p:nvSpPr>
          <p:cNvPr id="8" name="Title 1"/>
          <p:cNvSpPr txBox="1">
            <a:spLocks/>
          </p:cNvSpPr>
          <p:nvPr/>
        </p:nvSpPr>
        <p:spPr>
          <a:xfrm>
            <a:off x="6334980" y="939551"/>
            <a:ext cx="3089205" cy="754743"/>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lIns="91440" tIns="45720" rIns="91440" bIns="45720" rtlCol="0" anchor="ctr">
            <a:noAutofit/>
          </a:bodyPr>
          <a:lstStyle>
            <a:lvl1pPr algn="r" defTabSz="914400" rtl="0" eaLnBrk="1" latinLnBrk="0" hangingPunct="1">
              <a:spcBef>
                <a:spcPct val="0"/>
              </a:spcBef>
              <a:buNone/>
              <a:defRPr sz="3600" kern="1200">
                <a:solidFill>
                  <a:schemeClr val="bg1"/>
                </a:solidFill>
                <a:latin typeface="+mj-lt"/>
                <a:ea typeface="+mj-ea"/>
                <a:cs typeface="+mj-cs"/>
              </a:defRPr>
            </a:lvl1pPr>
          </a:lstStyle>
          <a:p>
            <a:pPr fontAlgn="auto">
              <a:spcAft>
                <a:spcPts val="0"/>
              </a:spcAft>
            </a:pPr>
            <a:r>
              <a:rPr lang="es-MX" sz="4400" b="1" dirty="0">
                <a:solidFill>
                  <a:schemeClr val="tx1"/>
                </a:solidFill>
                <a:latin typeface="Arial Rounded MT Bold" panose="020F0704030504030204" pitchFamily="34" charset="0"/>
              </a:rPr>
              <a:t>Química II</a:t>
            </a:r>
          </a:p>
        </p:txBody>
      </p:sp>
      <p:pic>
        <p:nvPicPr>
          <p:cNvPr id="10" name="0 Imag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4875" y="241526"/>
            <a:ext cx="3577473" cy="3577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n 10" descr="C:\Users\Alumno\Desktop\logo admin16-20 (2).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0689" y="3942511"/>
            <a:ext cx="2225843" cy="24360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505713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3597440" y="105246"/>
            <a:ext cx="3657601"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a:solidFill>
                  <a:schemeClr val="tx1"/>
                </a:solidFill>
                <a:latin typeface="Arial Rounded MT Bold" panose="020F0704030504030204" pitchFamily="34" charset="0"/>
                <a:cs typeface="Arial" panose="020B0604020202020204" pitchFamily="34" charset="0"/>
              </a:rPr>
              <a:t>RESONANCIA</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2" name="Rectángulo 1"/>
          <p:cNvSpPr/>
          <p:nvPr/>
        </p:nvSpPr>
        <p:spPr>
          <a:xfrm>
            <a:off x="385012" y="828027"/>
            <a:ext cx="11225462" cy="341632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ea typeface="Times New Roman" panose="02020603050405020304" pitchFamily="18" charset="0"/>
              </a:rPr>
              <a:t>La primera estructura para el benceno fue propuesta por el químico alemán Friedrich August Kekulé von Stradonitz (1829-1896) en 1865 y consistía en una mezcla en equilibrio de dos ciclohexatrienos, formados con enlaces sencillos y dobles alternados. En la estructura de Kekulé los enlaces sencillos serían más largos (1.47 Å) que los enlaces dobles (1.33 Å). Cuando se desarrollaron los métodos físicos de determinación estructural y se pudo medir la distancia de enlace C-C del benceno se encontró que todas las distancias eran iguales y median 1.39 Å, que es un promedio entre la distancia de un enlace doble (1.33 Å) y un enlace simple (1.47 Å).</a:t>
            </a:r>
            <a:endParaRPr lang="es-MX" dirty="0"/>
          </a:p>
        </p:txBody>
      </p:sp>
      <p:graphicFrame>
        <p:nvGraphicFramePr>
          <p:cNvPr id="4" name="Objeto 3">
            <a:extLst>
              <a:ext uri="{FF2B5EF4-FFF2-40B4-BE49-F238E27FC236}">
                <a16:creationId xmlns:a16="http://schemas.microsoft.com/office/drawing/2014/main" id="{7F94EF11-BDE8-4A56-8A76-87A0F3115A42}"/>
              </a:ext>
            </a:extLst>
          </p:cNvPr>
          <p:cNvGraphicFramePr>
            <a:graphicFrameLocks noChangeAspect="1"/>
          </p:cNvGraphicFramePr>
          <p:nvPr>
            <p:extLst>
              <p:ext uri="{D42A27DB-BD31-4B8C-83A1-F6EECF244321}">
                <p14:modId xmlns:p14="http://schemas.microsoft.com/office/powerpoint/2010/main" val="943763596"/>
              </p:ext>
            </p:extLst>
          </p:nvPr>
        </p:nvGraphicFramePr>
        <p:xfrm>
          <a:off x="2467652" y="4320797"/>
          <a:ext cx="6652494" cy="2470440"/>
        </p:xfrm>
        <a:graphic>
          <a:graphicData uri="http://schemas.openxmlformats.org/presentationml/2006/ole">
            <mc:AlternateContent xmlns:mc="http://schemas.openxmlformats.org/markup-compatibility/2006">
              <mc:Choice xmlns:v="urn:schemas-microsoft-com:vml" Requires="v">
                <p:oleObj spid="_x0000_s33822" name="ChemSketch" r:id="rId3" imgW="6207120" imgH="2304720" progId="ACD.ChemSketch.20">
                  <p:embed/>
                </p:oleObj>
              </mc:Choice>
              <mc:Fallback>
                <p:oleObj name="ChemSketch" r:id="rId3" imgW="6207120" imgH="2304720" progId="ACD.ChemSketch.20">
                  <p:embed/>
                  <p:pic>
                    <p:nvPicPr>
                      <p:cNvPr id="0" name=""/>
                      <p:cNvPicPr/>
                      <p:nvPr/>
                    </p:nvPicPr>
                    <p:blipFill>
                      <a:blip r:embed="rId4"/>
                      <a:stretch>
                        <a:fillRect/>
                      </a:stretch>
                    </p:blipFill>
                    <p:spPr>
                      <a:xfrm>
                        <a:off x="2467652" y="4320797"/>
                        <a:ext cx="6652494" cy="2470440"/>
                      </a:xfrm>
                      <a:prstGeom prst="rect">
                        <a:avLst/>
                      </a:prstGeom>
                      <a:solidFill>
                        <a:schemeClr val="bg1"/>
                      </a:solidFill>
                    </p:spPr>
                  </p:pic>
                </p:oleObj>
              </mc:Fallback>
            </mc:AlternateContent>
          </a:graphicData>
        </a:graphic>
      </p:graphicFrame>
    </p:spTree>
    <p:extLst>
      <p:ext uri="{BB962C8B-B14F-4D97-AF65-F5344CB8AC3E}">
        <p14:creationId xmlns:p14="http://schemas.microsoft.com/office/powerpoint/2010/main" val="28169497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10054571" y="78422"/>
            <a:ext cx="1977189" cy="400110"/>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2000" b="1" kern="0" dirty="0">
                <a:solidFill>
                  <a:schemeClr val="tx1"/>
                </a:solidFill>
                <a:latin typeface="Arial Rounded MT Bold" panose="020F0704030504030204" pitchFamily="34" charset="0"/>
                <a:cs typeface="Arial" panose="020B0604020202020204" pitchFamily="34" charset="0"/>
              </a:rPr>
              <a:t>RESONANCIA</a:t>
            </a:r>
            <a:endParaRPr kumimoji="0" lang="es-ES" altLang="es-MX" sz="20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2" name="Rectángulo 1"/>
          <p:cNvSpPr/>
          <p:nvPr/>
        </p:nvSpPr>
        <p:spPr>
          <a:xfrm>
            <a:off x="434068" y="543528"/>
            <a:ext cx="11323864" cy="3139321"/>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200" dirty="0">
                <a:latin typeface="Arial" panose="020B0604020202020204" pitchFamily="34" charset="0"/>
                <a:ea typeface="Times New Roman" panose="02020603050405020304" pitchFamily="18" charset="0"/>
              </a:rPr>
              <a:t>Su gran estabilidad se atribuye a la deslocalización de la densidad electrónica asociada a los orbitales </a:t>
            </a:r>
            <a:r>
              <a:rPr lang="es-MX" sz="2200" i="1" dirty="0">
                <a:latin typeface="Arial" panose="020B0604020202020204" pitchFamily="34" charset="0"/>
                <a:ea typeface="Times New Roman" panose="02020603050405020304" pitchFamily="18" charset="0"/>
              </a:rPr>
              <a:t>p</a:t>
            </a:r>
            <a:r>
              <a:rPr lang="es-MX" sz="2200" dirty="0">
                <a:latin typeface="Arial" panose="020B0604020202020204" pitchFamily="34" charset="0"/>
                <a:ea typeface="Times New Roman" panose="02020603050405020304" pitchFamily="18" charset="0"/>
              </a:rPr>
              <a:t>. Las estructuras resonantes se diferencian en la distribución de la densidad electrónica pero no en la posición relativa de los átomos que las integran. Es un híbrido de resonancia cuyos enlaces </a:t>
            </a:r>
            <a:r>
              <a:rPr lang="es-MX" sz="2200" i="1" dirty="0">
                <a:latin typeface="Arial" panose="020B0604020202020204" pitchFamily="34" charset="0"/>
                <a:ea typeface="Times New Roman" panose="02020603050405020304" pitchFamily="18" charset="0"/>
              </a:rPr>
              <a:t>p</a:t>
            </a:r>
            <a:r>
              <a:rPr lang="es-MX" sz="2200" dirty="0">
                <a:latin typeface="Arial" panose="020B0604020202020204" pitchFamily="34" charset="0"/>
                <a:ea typeface="Times New Roman" panose="02020603050405020304" pitchFamily="18" charset="0"/>
              </a:rPr>
              <a:t> están deslocalizados, con un orden de enlace de aproximadamente 1 ½ entre los átomos de carbono adyacentes. Esto explica que las longitudes de enlace C-C en el benceno sean más cortas que las de los enlaces simples, pero más largas que las de los dobles enlaces. Como los enlaces </a:t>
            </a:r>
            <a:r>
              <a:rPr lang="es-MX" sz="2200" i="1" dirty="0">
                <a:latin typeface="Arial" panose="020B0604020202020204" pitchFamily="34" charset="0"/>
                <a:ea typeface="Times New Roman" panose="02020603050405020304" pitchFamily="18" charset="0"/>
              </a:rPr>
              <a:t>p</a:t>
            </a:r>
            <a:r>
              <a:rPr lang="es-MX" sz="2200" dirty="0">
                <a:latin typeface="Arial" panose="020B0604020202020204" pitchFamily="34" charset="0"/>
                <a:ea typeface="Times New Roman" panose="02020603050405020304" pitchFamily="18" charset="0"/>
              </a:rPr>
              <a:t> están deslocalizados en el anillo a menudo se inscribe un círculo en el hexágono, en lugar de trazar los enlaces dobles localizados.</a:t>
            </a:r>
            <a:endParaRPr lang="es-MX" sz="2200" dirty="0"/>
          </a:p>
        </p:txBody>
      </p:sp>
      <p:graphicFrame>
        <p:nvGraphicFramePr>
          <p:cNvPr id="4" name="Objeto 3">
            <a:extLst>
              <a:ext uri="{FF2B5EF4-FFF2-40B4-BE49-F238E27FC236}">
                <a16:creationId xmlns:a16="http://schemas.microsoft.com/office/drawing/2014/main" id="{934E5D33-F9E0-497E-985A-2B18ECB78A9F}"/>
              </a:ext>
            </a:extLst>
          </p:cNvPr>
          <p:cNvGraphicFramePr>
            <a:graphicFrameLocks noChangeAspect="1"/>
          </p:cNvGraphicFramePr>
          <p:nvPr>
            <p:extLst>
              <p:ext uri="{D42A27DB-BD31-4B8C-83A1-F6EECF244321}">
                <p14:modId xmlns:p14="http://schemas.microsoft.com/office/powerpoint/2010/main" val="3543339229"/>
              </p:ext>
            </p:extLst>
          </p:nvPr>
        </p:nvGraphicFramePr>
        <p:xfrm>
          <a:off x="2137429" y="3664210"/>
          <a:ext cx="7917142" cy="2650262"/>
        </p:xfrm>
        <a:graphic>
          <a:graphicData uri="http://schemas.openxmlformats.org/presentationml/2006/ole">
            <mc:AlternateContent xmlns:mc="http://schemas.openxmlformats.org/markup-compatibility/2006">
              <mc:Choice xmlns:v="urn:schemas-microsoft-com:vml" Requires="v">
                <p:oleObj spid="_x0000_s34845" name="ChemSketch" r:id="rId3" imgW="4856400" imgH="1625760" progId="ACD.ChemSketch.20">
                  <p:embed/>
                </p:oleObj>
              </mc:Choice>
              <mc:Fallback>
                <p:oleObj name="ChemSketch" r:id="rId3" imgW="4856400" imgH="1625760" progId="ACD.ChemSketch.20">
                  <p:embed/>
                  <p:pic>
                    <p:nvPicPr>
                      <p:cNvPr id="0" name=""/>
                      <p:cNvPicPr/>
                      <p:nvPr/>
                    </p:nvPicPr>
                    <p:blipFill>
                      <a:blip r:embed="rId4"/>
                      <a:stretch>
                        <a:fillRect/>
                      </a:stretch>
                    </p:blipFill>
                    <p:spPr>
                      <a:xfrm>
                        <a:off x="2137429" y="3664210"/>
                        <a:ext cx="7917142" cy="2650262"/>
                      </a:xfrm>
                      <a:prstGeom prst="rect">
                        <a:avLst/>
                      </a:prstGeom>
                      <a:solidFill>
                        <a:schemeClr val="accent4"/>
                      </a:solidFill>
                    </p:spPr>
                  </p:pic>
                </p:oleObj>
              </mc:Fallback>
            </mc:AlternateContent>
          </a:graphicData>
        </a:graphic>
      </p:graphicFrame>
      <p:sp>
        <p:nvSpPr>
          <p:cNvPr id="6" name="Rectángulo 5">
            <a:extLst>
              <a:ext uri="{FF2B5EF4-FFF2-40B4-BE49-F238E27FC236}">
                <a16:creationId xmlns:a16="http://schemas.microsoft.com/office/drawing/2014/main" id="{E03A1BD7-934D-4666-AB4E-EE2D25E1E48F}"/>
              </a:ext>
            </a:extLst>
          </p:cNvPr>
          <p:cNvSpPr/>
          <p:nvPr/>
        </p:nvSpPr>
        <p:spPr>
          <a:xfrm>
            <a:off x="2780762" y="6304984"/>
            <a:ext cx="6630475" cy="553016"/>
          </a:xfrm>
          <a:prstGeom prst="rect">
            <a:avLst/>
          </a:prstGeo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ctr">
              <a:lnSpc>
                <a:spcPct val="90000"/>
              </a:lnSpc>
              <a:spcBef>
                <a:spcPct val="0"/>
              </a:spcBef>
            </a:pPr>
            <a:r>
              <a:rPr lang="es-MX" sz="2600" b="1" dirty="0">
                <a:solidFill>
                  <a:schemeClr val="accent4"/>
                </a:solidFill>
                <a:latin typeface="Arial Rounded MT Bold" panose="020F0704030504030204" pitchFamily="34" charset="0"/>
                <a:ea typeface="+mj-ea"/>
                <a:cs typeface="+mj-cs"/>
              </a:rPr>
              <a:t>Estructuras resonantes del benceno</a:t>
            </a:r>
          </a:p>
        </p:txBody>
      </p:sp>
    </p:spTree>
    <p:extLst>
      <p:ext uri="{BB962C8B-B14F-4D97-AF65-F5344CB8AC3E}">
        <p14:creationId xmlns:p14="http://schemas.microsoft.com/office/powerpoint/2010/main" val="18869812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10010274" y="111079"/>
            <a:ext cx="1977189" cy="400110"/>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2000" b="1" kern="0" dirty="0">
                <a:solidFill>
                  <a:schemeClr val="tx1"/>
                </a:solidFill>
                <a:latin typeface="Arial Rounded MT Bold" panose="020F0704030504030204" pitchFamily="34" charset="0"/>
                <a:cs typeface="Arial" panose="020B0604020202020204" pitchFamily="34" charset="0"/>
              </a:rPr>
              <a:t>RESONANCIA</a:t>
            </a:r>
            <a:endParaRPr kumimoji="0" lang="es-ES" altLang="es-MX" sz="20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2" name="Rectángulo 1"/>
          <p:cNvSpPr/>
          <p:nvPr/>
        </p:nvSpPr>
        <p:spPr>
          <a:xfrm>
            <a:off x="590325" y="1946382"/>
            <a:ext cx="6629399" cy="3046988"/>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ea typeface="Times New Roman" panose="02020603050405020304" pitchFamily="18" charset="0"/>
              </a:rPr>
              <a:t>El benceno consiste en un anillo formado por seis átomos de carbono con hibridación </a:t>
            </a:r>
            <a:r>
              <a:rPr lang="es-MX" sz="2400" b="1" i="1" dirty="0">
                <a:latin typeface="Arial" panose="020B0604020202020204" pitchFamily="34" charset="0"/>
                <a:ea typeface="Times New Roman" panose="02020603050405020304" pitchFamily="18" charset="0"/>
              </a:rPr>
              <a:t>sp</a:t>
            </a:r>
            <a:r>
              <a:rPr lang="es-MX" sz="2400" b="1" i="1" baseline="30000" dirty="0">
                <a:latin typeface="Arial" panose="020B0604020202020204" pitchFamily="34" charset="0"/>
                <a:ea typeface="Times New Roman" panose="02020603050405020304" pitchFamily="18" charset="0"/>
              </a:rPr>
              <a:t>2</a:t>
            </a:r>
            <a:r>
              <a:rPr lang="es-MX" sz="2400" dirty="0">
                <a:latin typeface="Arial" panose="020B0604020202020204" pitchFamily="34" charset="0"/>
                <a:ea typeface="Times New Roman" panose="02020603050405020304" pitchFamily="18" charset="0"/>
              </a:rPr>
              <a:t>, enlazados entre sí mediante enlaces </a:t>
            </a:r>
            <a:r>
              <a:rPr lang="es-MX" sz="2400" b="1" i="1" dirty="0">
                <a:latin typeface="Arial" panose="020B0604020202020204" pitchFamily="34" charset="0"/>
                <a:ea typeface="Times New Roman" panose="02020603050405020304" pitchFamily="18" charset="0"/>
                <a:sym typeface="Symbol" panose="05050102010706020507" pitchFamily="18" charset="2"/>
              </a:rPr>
              <a:t></a:t>
            </a:r>
            <a:r>
              <a:rPr lang="es-MX" sz="2400" dirty="0">
                <a:latin typeface="Arial" panose="020B0604020202020204" pitchFamily="34" charset="0"/>
                <a:ea typeface="Times New Roman" panose="02020603050405020304" pitchFamily="18" charset="0"/>
              </a:rPr>
              <a:t> </a:t>
            </a:r>
            <a:r>
              <a:rPr lang="es-MX" sz="2400" b="1" i="1" dirty="0">
                <a:latin typeface="Arial" panose="020B0604020202020204" pitchFamily="34" charset="0"/>
                <a:ea typeface="Times New Roman" panose="02020603050405020304" pitchFamily="18" charset="0"/>
              </a:rPr>
              <a:t>Csp</a:t>
            </a:r>
            <a:r>
              <a:rPr lang="es-MX" sz="2400" b="1" i="1" baseline="30000" dirty="0">
                <a:latin typeface="Arial" panose="020B0604020202020204" pitchFamily="34" charset="0"/>
                <a:ea typeface="Times New Roman" panose="02020603050405020304" pitchFamily="18" charset="0"/>
              </a:rPr>
              <a:t>2</a:t>
            </a:r>
            <a:r>
              <a:rPr lang="es-MX" sz="2400" b="1" i="1" dirty="0">
                <a:latin typeface="Arial" panose="020B0604020202020204" pitchFamily="34" charset="0"/>
                <a:ea typeface="Times New Roman" panose="02020603050405020304" pitchFamily="18" charset="0"/>
              </a:rPr>
              <a:t>-Csp</a:t>
            </a:r>
            <a:r>
              <a:rPr lang="es-MX" sz="2400" b="1" i="1" baseline="30000" dirty="0">
                <a:latin typeface="Arial" panose="020B0604020202020204" pitchFamily="34" charset="0"/>
                <a:ea typeface="Times New Roman" panose="02020603050405020304" pitchFamily="18" charset="0"/>
              </a:rPr>
              <a:t>2</a:t>
            </a:r>
            <a:r>
              <a:rPr lang="es-MX" sz="2400" dirty="0">
                <a:latin typeface="Arial" panose="020B0604020202020204" pitchFamily="34" charset="0"/>
                <a:ea typeface="Times New Roman" panose="02020603050405020304" pitchFamily="18" charset="0"/>
              </a:rPr>
              <a:t>. Cada uno de los átomos de carbono se enlaza además a un átomo de hidrógeno mediante un enlace </a:t>
            </a:r>
            <a:r>
              <a:rPr lang="es-MX" sz="2400" b="1" i="1" dirty="0">
                <a:latin typeface="Arial" panose="020B0604020202020204" pitchFamily="34" charset="0"/>
                <a:ea typeface="Times New Roman" panose="02020603050405020304" pitchFamily="18" charset="0"/>
                <a:sym typeface="Symbol" panose="05050102010706020507" pitchFamily="18" charset="2"/>
              </a:rPr>
              <a:t></a:t>
            </a:r>
            <a:r>
              <a:rPr lang="es-MX" sz="2400" dirty="0">
                <a:latin typeface="Arial" panose="020B0604020202020204" pitchFamily="34" charset="0"/>
                <a:ea typeface="Times New Roman" panose="02020603050405020304" pitchFamily="18" charset="0"/>
              </a:rPr>
              <a:t> </a:t>
            </a:r>
            <a:r>
              <a:rPr lang="es-MX" sz="2400" b="1" i="1" dirty="0">
                <a:latin typeface="Arial" panose="020B0604020202020204" pitchFamily="34" charset="0"/>
                <a:ea typeface="Times New Roman" panose="02020603050405020304" pitchFamily="18" charset="0"/>
              </a:rPr>
              <a:t>Csp</a:t>
            </a:r>
            <a:r>
              <a:rPr lang="es-MX" sz="2400" b="1" i="1" baseline="30000" dirty="0">
                <a:latin typeface="Arial" panose="020B0604020202020204" pitchFamily="34" charset="0"/>
                <a:ea typeface="Times New Roman" panose="02020603050405020304" pitchFamily="18" charset="0"/>
              </a:rPr>
              <a:t>2</a:t>
            </a:r>
            <a:r>
              <a:rPr lang="es-MX" sz="2400" b="1" i="1" dirty="0">
                <a:latin typeface="Arial" panose="020B0604020202020204" pitchFamily="34" charset="0"/>
                <a:ea typeface="Times New Roman" panose="02020603050405020304" pitchFamily="18" charset="0"/>
              </a:rPr>
              <a:t>-H1s</a:t>
            </a:r>
            <a:r>
              <a:rPr lang="es-MX" sz="2400" dirty="0">
                <a:latin typeface="Arial" panose="020B0604020202020204" pitchFamily="34" charset="0"/>
                <a:ea typeface="Times New Roman" panose="02020603050405020304" pitchFamily="18" charset="0"/>
              </a:rPr>
              <a:t>. Todos los enlaces </a:t>
            </a:r>
            <a:r>
              <a:rPr lang="es-MX" sz="2400" b="1" i="1" dirty="0">
                <a:latin typeface="Arial" panose="020B0604020202020204" pitchFamily="34" charset="0"/>
                <a:ea typeface="Times New Roman" panose="02020603050405020304" pitchFamily="18" charset="0"/>
              </a:rPr>
              <a:t>C-C</a:t>
            </a:r>
            <a:r>
              <a:rPr lang="es-MX" sz="2400" dirty="0">
                <a:latin typeface="Arial" panose="020B0604020202020204" pitchFamily="34" charset="0"/>
                <a:ea typeface="Times New Roman" panose="02020603050405020304" pitchFamily="18" charset="0"/>
              </a:rPr>
              <a:t> tienen la misma longitud y todos los ángulos de enlace son de 120º. </a:t>
            </a:r>
            <a:endParaRPr lang="es-MX" dirty="0"/>
          </a:p>
        </p:txBody>
      </p:sp>
      <p:sp>
        <p:nvSpPr>
          <p:cNvPr id="6" name="Subtitle 2"/>
          <p:cNvSpPr txBox="1">
            <a:spLocks/>
          </p:cNvSpPr>
          <p:nvPr/>
        </p:nvSpPr>
        <p:spPr>
          <a:xfrm>
            <a:off x="7773176" y="1850130"/>
            <a:ext cx="3512445" cy="3312970"/>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graphicFrame>
        <p:nvGraphicFramePr>
          <p:cNvPr id="8" name="Objeto 7"/>
          <p:cNvGraphicFramePr>
            <a:graphicFrameLocks noChangeAspect="1"/>
          </p:cNvGraphicFramePr>
          <p:nvPr>
            <p:extLst>
              <p:ext uri="{D42A27DB-BD31-4B8C-83A1-F6EECF244321}">
                <p14:modId xmlns:p14="http://schemas.microsoft.com/office/powerpoint/2010/main" val="230682966"/>
              </p:ext>
            </p:extLst>
          </p:nvPr>
        </p:nvGraphicFramePr>
        <p:xfrm>
          <a:off x="8373979" y="2175200"/>
          <a:ext cx="2358190" cy="2698760"/>
        </p:xfrm>
        <a:graphic>
          <a:graphicData uri="http://schemas.openxmlformats.org/presentationml/2006/ole">
            <mc:AlternateContent xmlns:mc="http://schemas.openxmlformats.org/markup-compatibility/2006">
              <mc:Choice xmlns:v="urn:schemas-microsoft-com:vml" Requires="v">
                <p:oleObj spid="_x0000_s32865" name="ChemSketch" r:id="rId3" imgW="583560" imgH="668520" progId="ACD.ChemSketch.20">
                  <p:embed/>
                </p:oleObj>
              </mc:Choice>
              <mc:Fallback>
                <p:oleObj name="ChemSketch" r:id="rId3" imgW="583560" imgH="668520" progId="ACD.ChemSketch.20">
                  <p:embed/>
                  <p:pic>
                    <p:nvPicPr>
                      <p:cNvPr id="0" name=""/>
                      <p:cNvPicPr>
                        <a:picLocks noChangeAspect="1" noChangeArrowheads="1"/>
                      </p:cNvPicPr>
                      <p:nvPr/>
                    </p:nvPicPr>
                    <p:blipFill>
                      <a:blip r:embed="rId4"/>
                      <a:srcRect/>
                      <a:stretch>
                        <a:fillRect/>
                      </a:stretch>
                    </p:blipFill>
                    <p:spPr bwMode="auto">
                      <a:xfrm>
                        <a:off x="8373979" y="2175200"/>
                        <a:ext cx="2358190" cy="2698760"/>
                      </a:xfrm>
                      <a:prstGeom prst="rect">
                        <a:avLst/>
                      </a:prstGeom>
                      <a:noFill/>
                    </p:spPr>
                  </p:pic>
                </p:oleObj>
              </mc:Fallback>
            </mc:AlternateContent>
          </a:graphicData>
        </a:graphic>
      </p:graphicFrame>
    </p:spTree>
    <p:extLst>
      <p:ext uri="{BB962C8B-B14F-4D97-AF65-F5344CB8AC3E}">
        <p14:creationId xmlns:p14="http://schemas.microsoft.com/office/powerpoint/2010/main" val="7263170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10010274" y="111079"/>
            <a:ext cx="1977189" cy="400110"/>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2000" b="1" kern="0" dirty="0">
                <a:solidFill>
                  <a:schemeClr val="tx1"/>
                </a:solidFill>
                <a:latin typeface="Arial Rounded MT Bold" panose="020F0704030504030204" pitchFamily="34" charset="0"/>
                <a:cs typeface="Arial" panose="020B0604020202020204" pitchFamily="34" charset="0"/>
              </a:rPr>
              <a:t>RESONANCIA</a:t>
            </a:r>
            <a:endParaRPr kumimoji="0" lang="es-ES" altLang="es-MX" sz="20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2" name="Rectángulo 1"/>
          <p:cNvSpPr/>
          <p:nvPr/>
        </p:nvSpPr>
        <p:spPr>
          <a:xfrm>
            <a:off x="733927" y="864140"/>
            <a:ext cx="10623884" cy="230832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ea typeface="Times New Roman" panose="02020603050405020304" pitchFamily="18" charset="0"/>
              </a:rPr>
              <a:t>Como los átomos de carbono presentan hibridación </a:t>
            </a:r>
            <a:r>
              <a:rPr lang="es-MX" sz="2400" b="1" i="1" dirty="0">
                <a:latin typeface="Arial" panose="020B0604020202020204" pitchFamily="34" charset="0"/>
                <a:ea typeface="Times New Roman" panose="02020603050405020304" pitchFamily="18" charset="0"/>
              </a:rPr>
              <a:t>sp</a:t>
            </a:r>
            <a:r>
              <a:rPr lang="es-MX" sz="2400" b="1" i="1" baseline="30000" dirty="0">
                <a:latin typeface="Arial" panose="020B0604020202020204" pitchFamily="34" charset="0"/>
                <a:ea typeface="Times New Roman" panose="02020603050405020304" pitchFamily="18" charset="0"/>
              </a:rPr>
              <a:t>2</a:t>
            </a:r>
            <a:r>
              <a:rPr lang="es-MX" sz="2400" dirty="0">
                <a:latin typeface="Arial" panose="020B0604020202020204" pitchFamily="34" charset="0"/>
                <a:ea typeface="Times New Roman" panose="02020603050405020304" pitchFamily="18" charset="0"/>
              </a:rPr>
              <a:t>, cada átomo de carbono tiene un orbital </a:t>
            </a:r>
            <a:r>
              <a:rPr lang="es-MX" sz="2400" b="1" i="1" dirty="0">
                <a:latin typeface="Arial" panose="020B0604020202020204" pitchFamily="34" charset="0"/>
                <a:ea typeface="Times New Roman" panose="02020603050405020304" pitchFamily="18" charset="0"/>
              </a:rPr>
              <a:t>p</a:t>
            </a:r>
            <a:r>
              <a:rPr lang="es-MX" sz="2400" dirty="0">
                <a:latin typeface="Arial" panose="020B0604020202020204" pitchFamily="34" charset="0"/>
                <a:ea typeface="Times New Roman" panose="02020603050405020304" pitchFamily="18" charset="0"/>
              </a:rPr>
              <a:t> perpendicular al plano del anillo que se solapa con los orbitales p de los carbonos contiguos para formar un círculo de densidad electrónica </a:t>
            </a:r>
            <a:r>
              <a:rPr lang="es-MX" sz="2400" b="1" i="1" dirty="0">
                <a:latin typeface="Arial" panose="020B0604020202020204" pitchFamily="34" charset="0"/>
                <a:ea typeface="Times New Roman" panose="02020603050405020304" pitchFamily="18" charset="0"/>
                <a:sym typeface="Symbol" panose="05050102010706020507" pitchFamily="18" charset="2"/>
              </a:rPr>
              <a:t></a:t>
            </a:r>
            <a:r>
              <a:rPr lang="es-MX" sz="2400" dirty="0">
                <a:latin typeface="Arial" panose="020B0604020202020204" pitchFamily="34" charset="0"/>
                <a:ea typeface="Times New Roman" panose="02020603050405020304" pitchFamily="18" charset="0"/>
              </a:rPr>
              <a:t> por encima y por debajo del plano molecular. La representación del benceno como un hexágono regular con un círculo en el centro evoca el solapamiento cíclico de los seis orbitales </a:t>
            </a:r>
            <a:r>
              <a:rPr lang="es-MX" sz="2400" b="1" i="1" dirty="0">
                <a:latin typeface="Arial" panose="020B0604020202020204" pitchFamily="34" charset="0"/>
                <a:ea typeface="Times New Roman" panose="02020603050405020304" pitchFamily="18" charset="0"/>
              </a:rPr>
              <a:t>2p</a:t>
            </a:r>
            <a:r>
              <a:rPr lang="es-MX" sz="2400" dirty="0">
                <a:latin typeface="Arial" panose="020B0604020202020204" pitchFamily="34" charset="0"/>
                <a:ea typeface="Times New Roman" panose="02020603050405020304" pitchFamily="18" charset="0"/>
              </a:rPr>
              <a:t>.</a:t>
            </a:r>
            <a:endParaRPr lang="es-MX" dirty="0"/>
          </a:p>
        </p:txBody>
      </p:sp>
      <p:pic>
        <p:nvPicPr>
          <p:cNvPr id="3" name="Imagen 2"/>
          <p:cNvPicPr>
            <a:picLocks noChangeAspect="1"/>
          </p:cNvPicPr>
          <p:nvPr/>
        </p:nvPicPr>
        <p:blipFill>
          <a:blip r:embed="rId2"/>
          <a:stretch>
            <a:fillRect/>
          </a:stretch>
        </p:blipFill>
        <p:spPr>
          <a:xfrm>
            <a:off x="2150355" y="3397744"/>
            <a:ext cx="7791027" cy="3350518"/>
          </a:xfrm>
          <a:prstGeom prst="rect">
            <a:avLst/>
          </a:prstGeom>
        </p:spPr>
      </p:pic>
    </p:spTree>
    <p:extLst>
      <p:ext uri="{BB962C8B-B14F-4D97-AF65-F5344CB8AC3E}">
        <p14:creationId xmlns:p14="http://schemas.microsoft.com/office/powerpoint/2010/main" val="21699591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6829926" y="411201"/>
            <a:ext cx="4696327" cy="400110"/>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20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CONDICIONES DE AROMATICIDAD</a:t>
            </a:r>
          </a:p>
        </p:txBody>
      </p:sp>
      <p:sp>
        <p:nvSpPr>
          <p:cNvPr id="2" name="Rectángulo 1"/>
          <p:cNvSpPr/>
          <p:nvPr/>
        </p:nvSpPr>
        <p:spPr>
          <a:xfrm>
            <a:off x="733927" y="1441656"/>
            <a:ext cx="10792326" cy="4893647"/>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ea typeface="Times New Roman" panose="02020603050405020304" pitchFamily="18" charset="0"/>
              </a:rPr>
              <a:t>Para que un compuesto sea aromático, y por tanto posea una elevada estabilidad termodinámica y una reactividad química diferente de la de los alquenos y polienos conjugados, debe cumplir las siguientes condiciones:</a:t>
            </a:r>
          </a:p>
          <a:p>
            <a:endParaRPr lang="es-MX" sz="2400" dirty="0">
              <a:latin typeface="Arial" panose="020B0604020202020204" pitchFamily="34" charset="0"/>
              <a:ea typeface="Times New Roman" panose="02020603050405020304" pitchFamily="18" charset="0"/>
            </a:endParaRPr>
          </a:p>
          <a:p>
            <a:pPr marL="457200" indent="-457200">
              <a:buAutoNum type="arabicParenR"/>
            </a:pPr>
            <a:r>
              <a:rPr lang="es-MX" sz="2400" dirty="0">
                <a:latin typeface="Arial" panose="020B0604020202020204" pitchFamily="34" charset="0"/>
                <a:ea typeface="Times New Roman" panose="02020603050405020304" pitchFamily="18" charset="0"/>
              </a:rPr>
              <a:t>Su estructura debe ser cíclica y debe contener enlaces dobles  conjugados.</a:t>
            </a:r>
          </a:p>
          <a:p>
            <a:pPr marL="457200" indent="-457200">
              <a:buAutoNum type="arabicParenR"/>
            </a:pPr>
            <a:endParaRPr lang="es-MX" sz="2400" dirty="0">
              <a:latin typeface="Arial" panose="020B0604020202020204" pitchFamily="34" charset="0"/>
              <a:ea typeface="Times New Roman" panose="02020603050405020304" pitchFamily="18" charset="0"/>
            </a:endParaRPr>
          </a:p>
          <a:p>
            <a:r>
              <a:rPr lang="es-MX" sz="2400" dirty="0">
                <a:latin typeface="Arial" panose="020B0604020202020204" pitchFamily="34" charset="0"/>
                <a:ea typeface="Times New Roman" panose="02020603050405020304" pitchFamily="18" charset="0"/>
              </a:rPr>
              <a:t>2) Cada átomo de carbono del anillo debe presentar hidridación </a:t>
            </a:r>
            <a:r>
              <a:rPr lang="es-MX" sz="2400" b="1" i="1" dirty="0">
                <a:latin typeface="Arial" panose="020B0604020202020204" pitchFamily="34" charset="0"/>
                <a:ea typeface="Times New Roman" panose="02020603050405020304" pitchFamily="18" charset="0"/>
              </a:rPr>
              <a:t>sp</a:t>
            </a:r>
            <a:r>
              <a:rPr lang="es-MX" sz="2400" b="1" i="1" baseline="30000" dirty="0">
                <a:latin typeface="Arial" panose="020B0604020202020204" pitchFamily="34" charset="0"/>
                <a:ea typeface="Times New Roman" panose="02020603050405020304" pitchFamily="18" charset="0"/>
              </a:rPr>
              <a:t>2</a:t>
            </a:r>
            <a:r>
              <a:rPr lang="es-MX" sz="2400" dirty="0">
                <a:latin typeface="Arial" panose="020B0604020202020204" pitchFamily="34" charset="0"/>
                <a:ea typeface="Times New Roman" panose="02020603050405020304" pitchFamily="18" charset="0"/>
              </a:rPr>
              <a:t>, u</a:t>
            </a:r>
          </a:p>
          <a:p>
            <a:r>
              <a:rPr lang="es-MX" sz="2400" dirty="0">
                <a:latin typeface="Arial" panose="020B0604020202020204" pitchFamily="34" charset="0"/>
                <a:ea typeface="Times New Roman" panose="02020603050405020304" pitchFamily="18" charset="0"/>
              </a:rPr>
              <a:t>ocasionalmente </a:t>
            </a:r>
            <a:r>
              <a:rPr lang="es-MX" sz="2400" b="1" i="1" dirty="0">
                <a:latin typeface="Arial" panose="020B0604020202020204" pitchFamily="34" charset="0"/>
                <a:ea typeface="Times New Roman" panose="02020603050405020304" pitchFamily="18" charset="0"/>
              </a:rPr>
              <a:t>sp</a:t>
            </a:r>
            <a:r>
              <a:rPr lang="es-MX" sz="2400" dirty="0">
                <a:latin typeface="Arial" panose="020B0604020202020204" pitchFamily="34" charset="0"/>
                <a:ea typeface="Times New Roman" panose="02020603050405020304" pitchFamily="18" charset="0"/>
              </a:rPr>
              <a:t>, con al menos un orbital </a:t>
            </a:r>
            <a:r>
              <a:rPr lang="es-MX" sz="2400" b="1" i="1" dirty="0">
                <a:latin typeface="Arial" panose="020B0604020202020204" pitchFamily="34" charset="0"/>
                <a:ea typeface="Times New Roman" panose="02020603050405020304" pitchFamily="18" charset="0"/>
              </a:rPr>
              <a:t>p</a:t>
            </a:r>
            <a:r>
              <a:rPr lang="es-MX" sz="2400" dirty="0">
                <a:latin typeface="Arial" panose="020B0604020202020204" pitchFamily="34" charset="0"/>
                <a:ea typeface="Times New Roman" panose="02020603050405020304" pitchFamily="18" charset="0"/>
              </a:rPr>
              <a:t> no hibridado.</a:t>
            </a:r>
          </a:p>
          <a:p>
            <a:endParaRPr lang="es-MX" sz="2400" dirty="0">
              <a:latin typeface="Arial" panose="020B0604020202020204" pitchFamily="34" charset="0"/>
              <a:ea typeface="Times New Roman" panose="02020603050405020304" pitchFamily="18" charset="0"/>
            </a:endParaRPr>
          </a:p>
          <a:p>
            <a:r>
              <a:rPr lang="es-MX" sz="2400" dirty="0">
                <a:latin typeface="Arial" panose="020B0604020202020204" pitchFamily="34" charset="0"/>
                <a:ea typeface="Times New Roman" panose="02020603050405020304" pitchFamily="18" charset="0"/>
              </a:rPr>
              <a:t>3) Los orbitales </a:t>
            </a:r>
            <a:r>
              <a:rPr lang="es-MX" sz="2400" b="1" i="1" dirty="0">
                <a:latin typeface="Arial" panose="020B0604020202020204" pitchFamily="34" charset="0"/>
                <a:ea typeface="Times New Roman" panose="02020603050405020304" pitchFamily="18" charset="0"/>
              </a:rPr>
              <a:t>p</a:t>
            </a:r>
            <a:r>
              <a:rPr lang="es-MX" sz="2400" dirty="0">
                <a:latin typeface="Arial" panose="020B0604020202020204" pitchFamily="34" charset="0"/>
                <a:ea typeface="Times New Roman" panose="02020603050405020304" pitchFamily="18" charset="0"/>
              </a:rPr>
              <a:t> deben solaparse para formar un anillo continuo de orbitales paralelos. La estructura debe ser plana o casi plana para que el solapamiento de los orbitales </a:t>
            </a:r>
            <a:r>
              <a:rPr lang="es-MX" sz="2400" b="1" i="1" dirty="0">
                <a:latin typeface="Arial" panose="020B0604020202020204" pitchFamily="34" charset="0"/>
                <a:ea typeface="Times New Roman" panose="02020603050405020304" pitchFamily="18" charset="0"/>
              </a:rPr>
              <a:t>p</a:t>
            </a:r>
            <a:r>
              <a:rPr lang="es-MX" sz="2400" dirty="0">
                <a:latin typeface="Arial" panose="020B0604020202020204" pitchFamily="34" charset="0"/>
                <a:ea typeface="Times New Roman" panose="02020603050405020304" pitchFamily="18" charset="0"/>
              </a:rPr>
              <a:t> sea efectivo.</a:t>
            </a:r>
          </a:p>
        </p:txBody>
      </p:sp>
    </p:spTree>
    <p:extLst>
      <p:ext uri="{BB962C8B-B14F-4D97-AF65-F5344CB8AC3E}">
        <p14:creationId xmlns:p14="http://schemas.microsoft.com/office/powerpoint/2010/main" val="40748378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6829926" y="928559"/>
            <a:ext cx="4696327" cy="400110"/>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20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CONDICIONES DE AROMATICIDAD</a:t>
            </a:r>
          </a:p>
        </p:txBody>
      </p:sp>
      <p:sp>
        <p:nvSpPr>
          <p:cNvPr id="2" name="Rectángulo 1"/>
          <p:cNvSpPr/>
          <p:nvPr/>
        </p:nvSpPr>
        <p:spPr>
          <a:xfrm>
            <a:off x="733927" y="2007140"/>
            <a:ext cx="10792326" cy="341632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ea typeface="Times New Roman" panose="02020603050405020304" pitchFamily="18" charset="0"/>
              </a:rPr>
              <a:t>4) Además debe cumplir la regla de Hückel cuyo enunciado es el siguiente:</a:t>
            </a:r>
          </a:p>
          <a:p>
            <a:endParaRPr lang="es-MX" sz="2400" dirty="0">
              <a:latin typeface="Arial" panose="020B0604020202020204" pitchFamily="34" charset="0"/>
              <a:ea typeface="Times New Roman" panose="02020603050405020304" pitchFamily="18" charset="0"/>
            </a:endParaRPr>
          </a:p>
          <a:p>
            <a:endParaRPr lang="es-MX" sz="2400" dirty="0">
              <a:latin typeface="Arial" panose="020B0604020202020204" pitchFamily="34" charset="0"/>
              <a:ea typeface="Times New Roman" panose="02020603050405020304" pitchFamily="18" charset="0"/>
            </a:endParaRPr>
          </a:p>
          <a:p>
            <a:r>
              <a:rPr lang="es-MX" sz="2400" dirty="0">
                <a:latin typeface="Arial" panose="020B0604020202020204" pitchFamily="34" charset="0"/>
                <a:ea typeface="Times New Roman" panose="02020603050405020304" pitchFamily="18" charset="0"/>
              </a:rPr>
              <a:t>Para que un compuesto sea aromático el número de electrones </a:t>
            </a:r>
            <a:r>
              <a:rPr lang="es-MX" sz="2400" b="1" i="1" dirty="0">
                <a:latin typeface="Arial" panose="020B0604020202020204" pitchFamily="34" charset="0"/>
                <a:ea typeface="Times New Roman" panose="02020603050405020304" pitchFamily="18" charset="0"/>
              </a:rPr>
              <a:t>p</a:t>
            </a:r>
            <a:r>
              <a:rPr lang="es-MX" sz="2400" dirty="0">
                <a:latin typeface="Arial" panose="020B0604020202020204" pitchFamily="34" charset="0"/>
                <a:ea typeface="Times New Roman" panose="02020603050405020304" pitchFamily="18" charset="0"/>
              </a:rPr>
              <a:t> en el sistema cíclico tiene que ser </a:t>
            </a:r>
            <a:r>
              <a:rPr lang="es-MX" sz="2400" b="1" i="1" dirty="0">
                <a:latin typeface="Arial" panose="020B0604020202020204" pitchFamily="34" charset="0"/>
                <a:ea typeface="Times New Roman" panose="02020603050405020304" pitchFamily="18" charset="0"/>
              </a:rPr>
              <a:t>4n+2</a:t>
            </a:r>
            <a:r>
              <a:rPr lang="es-MX" sz="2400" dirty="0">
                <a:latin typeface="Arial" panose="020B0604020202020204" pitchFamily="34" charset="0"/>
                <a:ea typeface="Times New Roman" panose="02020603050405020304" pitchFamily="18" charset="0"/>
              </a:rPr>
              <a:t>, siendo </a:t>
            </a:r>
            <a:r>
              <a:rPr lang="es-MX" sz="2400" b="1" i="1" dirty="0">
                <a:latin typeface="Arial" panose="020B0604020202020204" pitchFamily="34" charset="0"/>
                <a:ea typeface="Times New Roman" panose="02020603050405020304" pitchFamily="18" charset="0"/>
              </a:rPr>
              <a:t>n</a:t>
            </a:r>
            <a:r>
              <a:rPr lang="es-MX" sz="2400" dirty="0">
                <a:latin typeface="Arial" panose="020B0604020202020204" pitchFamily="34" charset="0"/>
                <a:ea typeface="Times New Roman" panose="02020603050405020304" pitchFamily="18" charset="0"/>
              </a:rPr>
              <a:t> un número entero.</a:t>
            </a:r>
          </a:p>
          <a:p>
            <a:endParaRPr lang="es-MX" sz="2400" dirty="0">
              <a:latin typeface="Arial" panose="020B0604020202020204" pitchFamily="34" charset="0"/>
              <a:ea typeface="Times New Roman" panose="02020603050405020304" pitchFamily="18" charset="0"/>
            </a:endParaRPr>
          </a:p>
          <a:p>
            <a:endParaRPr lang="es-MX" sz="2400" dirty="0">
              <a:latin typeface="Arial" panose="020B0604020202020204" pitchFamily="34" charset="0"/>
              <a:ea typeface="Times New Roman" panose="02020603050405020304" pitchFamily="18" charset="0"/>
            </a:endParaRPr>
          </a:p>
          <a:p>
            <a:r>
              <a:rPr lang="es-MX" sz="2400" dirty="0">
                <a:latin typeface="Arial" panose="020B0604020202020204" pitchFamily="34" charset="0"/>
                <a:ea typeface="Times New Roman" panose="02020603050405020304" pitchFamily="18" charset="0"/>
              </a:rPr>
              <a:t>Si el número de electrones </a:t>
            </a:r>
            <a:r>
              <a:rPr lang="es-MX" sz="2400" b="1" i="1" dirty="0">
                <a:latin typeface="Arial" panose="020B0604020202020204" pitchFamily="34" charset="0"/>
                <a:ea typeface="Times New Roman" panose="02020603050405020304" pitchFamily="18" charset="0"/>
              </a:rPr>
              <a:t>p</a:t>
            </a:r>
            <a:r>
              <a:rPr lang="es-MX" sz="2400" dirty="0">
                <a:latin typeface="Arial" panose="020B0604020202020204" pitchFamily="34" charset="0"/>
                <a:ea typeface="Times New Roman" panose="02020603050405020304" pitchFamily="18" charset="0"/>
              </a:rPr>
              <a:t> en el sistema cíclico es </a:t>
            </a:r>
            <a:r>
              <a:rPr lang="es-MX" sz="2400" b="1" i="1" dirty="0">
                <a:latin typeface="Arial" panose="020B0604020202020204" pitchFamily="34" charset="0"/>
                <a:ea typeface="Times New Roman" panose="02020603050405020304" pitchFamily="18" charset="0"/>
              </a:rPr>
              <a:t>4n</a:t>
            </a:r>
            <a:r>
              <a:rPr lang="es-MX" sz="2400" dirty="0">
                <a:latin typeface="Arial" panose="020B0604020202020204" pitchFamily="34" charset="0"/>
                <a:ea typeface="Times New Roman" panose="02020603050405020304" pitchFamily="18" charset="0"/>
              </a:rPr>
              <a:t>, siendo </a:t>
            </a:r>
            <a:r>
              <a:rPr lang="es-MX" sz="2400" b="1" i="1" dirty="0">
                <a:latin typeface="Arial" panose="020B0604020202020204" pitchFamily="34" charset="0"/>
                <a:ea typeface="Times New Roman" panose="02020603050405020304" pitchFamily="18" charset="0"/>
              </a:rPr>
              <a:t>n</a:t>
            </a:r>
            <a:r>
              <a:rPr lang="es-MX" sz="2400" dirty="0">
                <a:latin typeface="Arial" panose="020B0604020202020204" pitchFamily="34" charset="0"/>
                <a:ea typeface="Times New Roman" panose="02020603050405020304" pitchFamily="18" charset="0"/>
              </a:rPr>
              <a:t> un número</a:t>
            </a:r>
          </a:p>
          <a:p>
            <a:r>
              <a:rPr lang="es-MX" sz="2400" dirty="0">
                <a:latin typeface="Arial" panose="020B0604020202020204" pitchFamily="34" charset="0"/>
                <a:ea typeface="Times New Roman" panose="02020603050405020304" pitchFamily="18" charset="0"/>
              </a:rPr>
              <a:t>entero, el compuesto es antiaromático.</a:t>
            </a:r>
          </a:p>
        </p:txBody>
      </p:sp>
    </p:spTree>
    <p:extLst>
      <p:ext uri="{BB962C8B-B14F-4D97-AF65-F5344CB8AC3E}">
        <p14:creationId xmlns:p14="http://schemas.microsoft.com/office/powerpoint/2010/main" val="8491249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16568" y="3403199"/>
            <a:ext cx="11518232" cy="1631216"/>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just"/>
            <a:r>
              <a:rPr lang="es-MX" sz="2000" dirty="0">
                <a:latin typeface="Arial" panose="020B0604020202020204" pitchFamily="34" charset="0"/>
                <a:ea typeface="Times New Roman" panose="02020603050405020304" pitchFamily="18" charset="0"/>
              </a:rPr>
              <a:t>El benceno es una materia prima muy versátil. Puede utilizarse en una gran variedad de reacciones para generar intermediarios como anhídrido maleico (para obtener poliésteres); ciclohexano y a partir de él, ácido adípico (para la elaboración nylon-66 y otras poliamidas); anilina, la cual es muy utilizada en la fabricación de colorantes; derivados clorados utilizados en la industria de pesticidas; estireno, cumeno y otros intermediarios para la elaboración de detergentes, explosivos y fármacos.</a:t>
            </a:r>
          </a:p>
        </p:txBody>
      </p:sp>
      <p:sp>
        <p:nvSpPr>
          <p:cNvPr id="6" name="Rectangle 2"/>
          <p:cNvSpPr>
            <a:spLocks noChangeArrowheads="1"/>
          </p:cNvSpPr>
          <p:nvPr/>
        </p:nvSpPr>
        <p:spPr bwMode="auto">
          <a:xfrm>
            <a:off x="216568" y="304679"/>
            <a:ext cx="2751353"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BENCENO</a:t>
            </a:r>
          </a:p>
        </p:txBody>
      </p:sp>
      <p:sp>
        <p:nvSpPr>
          <p:cNvPr id="5" name="Rectangle 2"/>
          <p:cNvSpPr>
            <a:spLocks noChangeArrowheads="1"/>
          </p:cNvSpPr>
          <p:nvPr/>
        </p:nvSpPr>
        <p:spPr bwMode="auto">
          <a:xfrm>
            <a:off x="3140242" y="304679"/>
            <a:ext cx="8951495" cy="646331"/>
          </a:xfrm>
          <a:prstGeom prst="rect">
            <a:avLst/>
          </a:prstGeom>
          <a:solidFill>
            <a:schemeClr val="accent4">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Aplicaciones, importancia y toxicidad.</a:t>
            </a:r>
          </a:p>
        </p:txBody>
      </p:sp>
      <p:sp>
        <p:nvSpPr>
          <p:cNvPr id="7" name="Rectángulo 6">
            <a:extLst>
              <a:ext uri="{FF2B5EF4-FFF2-40B4-BE49-F238E27FC236}">
                <a16:creationId xmlns:a16="http://schemas.microsoft.com/office/drawing/2014/main" id="{B202BCA5-F83E-47F3-B3EE-73669D61A73D}"/>
              </a:ext>
            </a:extLst>
          </p:cNvPr>
          <p:cNvSpPr/>
          <p:nvPr/>
        </p:nvSpPr>
        <p:spPr>
          <a:xfrm>
            <a:off x="742679" y="1133119"/>
            <a:ext cx="8965863" cy="1107996"/>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just"/>
            <a:r>
              <a:rPr lang="es-MX" sz="2200" dirty="0">
                <a:latin typeface="Arial" panose="020B0604020202020204" pitchFamily="34" charset="0"/>
                <a:ea typeface="Times New Roman" panose="02020603050405020304" pitchFamily="18" charset="0"/>
              </a:rPr>
              <a:t>FORMULA MOLECULAR: C</a:t>
            </a:r>
            <a:r>
              <a:rPr lang="es-MX" sz="2200" baseline="-25000" dirty="0">
                <a:latin typeface="Arial" panose="020B0604020202020204" pitchFamily="34" charset="0"/>
                <a:ea typeface="Times New Roman" panose="02020603050405020304" pitchFamily="18" charset="0"/>
              </a:rPr>
              <a:t>6</a:t>
            </a:r>
            <a:r>
              <a:rPr lang="es-MX" sz="2200" dirty="0">
                <a:latin typeface="Arial" panose="020B0604020202020204" pitchFamily="34" charset="0"/>
                <a:ea typeface="Times New Roman" panose="02020603050405020304" pitchFamily="18" charset="0"/>
              </a:rPr>
              <a:t>H</a:t>
            </a:r>
            <a:r>
              <a:rPr lang="es-MX" sz="2200" baseline="-25000" dirty="0">
                <a:latin typeface="Arial" panose="020B0604020202020204" pitchFamily="34" charset="0"/>
                <a:ea typeface="Times New Roman" panose="02020603050405020304" pitchFamily="18" charset="0"/>
              </a:rPr>
              <a:t>6</a:t>
            </a:r>
          </a:p>
          <a:p>
            <a:pPr algn="just"/>
            <a:r>
              <a:rPr lang="es-MX" sz="2200" dirty="0">
                <a:latin typeface="Arial" panose="020B0604020202020204" pitchFamily="34" charset="0"/>
                <a:ea typeface="Times New Roman" panose="02020603050405020304" pitchFamily="18" charset="0"/>
              </a:rPr>
              <a:t>PESO MOLECULAR: 78.11 g/mol</a:t>
            </a:r>
          </a:p>
          <a:p>
            <a:pPr algn="just"/>
            <a:r>
              <a:rPr lang="es-MX" sz="2200" dirty="0">
                <a:latin typeface="Arial" panose="020B0604020202020204" pitchFamily="34" charset="0"/>
                <a:ea typeface="Times New Roman" panose="02020603050405020304" pitchFamily="18" charset="0"/>
              </a:rPr>
              <a:t>COMPOSICION PORCENTUAL EN MASA: C =  92.25 %, H = 7.75 %</a:t>
            </a:r>
          </a:p>
        </p:txBody>
      </p:sp>
      <p:sp>
        <p:nvSpPr>
          <p:cNvPr id="8" name="Rectángulo 7">
            <a:extLst>
              <a:ext uri="{FF2B5EF4-FFF2-40B4-BE49-F238E27FC236}">
                <a16:creationId xmlns:a16="http://schemas.microsoft.com/office/drawing/2014/main" id="{F0915D69-1AB0-499D-B90B-29871CB2C326}"/>
              </a:ext>
            </a:extLst>
          </p:cNvPr>
          <p:cNvSpPr/>
          <p:nvPr/>
        </p:nvSpPr>
        <p:spPr>
          <a:xfrm>
            <a:off x="216568" y="2468214"/>
            <a:ext cx="11518232" cy="707886"/>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just"/>
            <a:r>
              <a:rPr lang="es-MX" sz="2000" dirty="0">
                <a:latin typeface="Arial" panose="020B0604020202020204" pitchFamily="34" charset="0"/>
                <a:ea typeface="Times New Roman" panose="02020603050405020304" pitchFamily="18" charset="0"/>
              </a:rPr>
              <a:t>El benceno es un líquido incoloro de olor característico que fue descubierto en 1825 por Faraday. Es muy inflamable, mas ligero que el agua e insoluble en ella. </a:t>
            </a:r>
          </a:p>
        </p:txBody>
      </p:sp>
      <p:sp>
        <p:nvSpPr>
          <p:cNvPr id="9" name="Rectángulo 8">
            <a:extLst>
              <a:ext uri="{FF2B5EF4-FFF2-40B4-BE49-F238E27FC236}">
                <a16:creationId xmlns:a16="http://schemas.microsoft.com/office/drawing/2014/main" id="{E7124DB4-8F43-4924-AAE5-0160C179A190}"/>
              </a:ext>
            </a:extLst>
          </p:cNvPr>
          <p:cNvSpPr/>
          <p:nvPr/>
        </p:nvSpPr>
        <p:spPr>
          <a:xfrm>
            <a:off x="216568" y="5261514"/>
            <a:ext cx="11518232" cy="1015663"/>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just"/>
            <a:r>
              <a:rPr lang="es-MX" sz="2000" dirty="0">
                <a:latin typeface="Arial" panose="020B0604020202020204" pitchFamily="34" charset="0"/>
                <a:ea typeface="Times New Roman" panose="02020603050405020304" pitchFamily="18" charset="0"/>
              </a:rPr>
              <a:t>Sus vapores son mas densos que el aire. Es una sustancia tóxica que puede generar problemas muy graves a la salud. Se sabe que exposiciones constantes o prolongadas a este compuesto, pueden generar daños severos a los componentes de la sangre e incluso, leucemia.</a:t>
            </a:r>
          </a:p>
        </p:txBody>
      </p:sp>
    </p:spTree>
    <p:extLst>
      <p:ext uri="{BB962C8B-B14F-4D97-AF65-F5344CB8AC3E}">
        <p14:creationId xmlns:p14="http://schemas.microsoft.com/office/powerpoint/2010/main" val="33364705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0603" y="1356171"/>
            <a:ext cx="11730789" cy="144655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200" b="1" i="1" dirty="0">
                <a:latin typeface="Arial" panose="020B0604020202020204" pitchFamily="34" charset="0"/>
                <a:ea typeface="Times New Roman" panose="02020603050405020304" pitchFamily="18" charset="0"/>
              </a:rPr>
              <a:t>El benceno </a:t>
            </a:r>
            <a:r>
              <a:rPr lang="es-MX" sz="2200" dirty="0">
                <a:latin typeface="Arial" panose="020B0604020202020204" pitchFamily="34" charset="0"/>
                <a:ea typeface="Times New Roman" panose="02020603050405020304" pitchFamily="18" charset="0"/>
              </a:rPr>
              <a:t>se ha utilizado ampliamente en la fabricación de estireno, fenoles, anhídrido maleico, detergentes, explosivos, productos farmacéuticos y colorantes. También se ha empleado como combustible, reactivo químico y agente de extracción para semillas y frutos secos.</a:t>
            </a:r>
          </a:p>
        </p:txBody>
      </p:sp>
      <p:sp>
        <p:nvSpPr>
          <p:cNvPr id="6" name="Rectangle 2"/>
          <p:cNvSpPr>
            <a:spLocks noChangeArrowheads="1"/>
          </p:cNvSpPr>
          <p:nvPr/>
        </p:nvSpPr>
        <p:spPr bwMode="auto">
          <a:xfrm>
            <a:off x="4129486" y="143194"/>
            <a:ext cx="3735807"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APLICACIONES</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4" name="Rectángulo 3">
            <a:extLst>
              <a:ext uri="{FF2B5EF4-FFF2-40B4-BE49-F238E27FC236}">
                <a16:creationId xmlns:a16="http://schemas.microsoft.com/office/drawing/2014/main" id="{327ED1A5-92AE-4CDB-9DA5-D45158CA0165}"/>
              </a:ext>
            </a:extLst>
          </p:cNvPr>
          <p:cNvSpPr/>
          <p:nvPr/>
        </p:nvSpPr>
        <p:spPr>
          <a:xfrm>
            <a:off x="230602" y="3321745"/>
            <a:ext cx="11730789" cy="1107996"/>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200" dirty="0">
                <a:latin typeface="Arial" panose="020B0604020202020204" pitchFamily="34" charset="0"/>
                <a:ea typeface="Times New Roman" panose="02020603050405020304" pitchFamily="18" charset="0"/>
              </a:rPr>
              <a:t>Los derivados mono, di y tri alquilados del benceno se utilizan principalmente como disolventes y diluyentes y en la fabricación de perfumes y productos intermedios en la producción de colorantes.</a:t>
            </a:r>
          </a:p>
        </p:txBody>
      </p:sp>
      <p:sp>
        <p:nvSpPr>
          <p:cNvPr id="7" name="Rectángulo 6">
            <a:extLst>
              <a:ext uri="{FF2B5EF4-FFF2-40B4-BE49-F238E27FC236}">
                <a16:creationId xmlns:a16="http://schemas.microsoft.com/office/drawing/2014/main" id="{99231E48-7E7E-4F1E-9D66-6F885A5AF0E0}"/>
              </a:ext>
            </a:extLst>
          </p:cNvPr>
          <p:cNvSpPr/>
          <p:nvPr/>
        </p:nvSpPr>
        <p:spPr>
          <a:xfrm>
            <a:off x="230602" y="4948765"/>
            <a:ext cx="11730789" cy="1107996"/>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200" dirty="0">
                <a:latin typeface="Arial" panose="020B0604020202020204" pitchFamily="34" charset="0"/>
                <a:ea typeface="Times New Roman" panose="02020603050405020304" pitchFamily="18" charset="0"/>
              </a:rPr>
              <a:t>Debido a su alta toxicidad, se ha prohibido como componente de productos destinados al uso doméstico y en muchos países también se ha prohibido su uso como disolvente y para otros usos.</a:t>
            </a:r>
          </a:p>
        </p:txBody>
      </p:sp>
    </p:spTree>
    <p:extLst>
      <p:ext uri="{BB962C8B-B14F-4D97-AF65-F5344CB8AC3E}">
        <p14:creationId xmlns:p14="http://schemas.microsoft.com/office/powerpoint/2010/main" val="13368786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Resultado de imagen para petróle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286" y="1453897"/>
            <a:ext cx="5474368" cy="3798475"/>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640360" y="1869696"/>
            <a:ext cx="10618687" cy="144655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3">
                  <a:extLst>
                    <a:ext uri="{837473B0-CC2E-450A-ABE3-18F120FF3D39}">
                      <a1611:picAttrSrcUrl xmlns:a1611="http://schemas.microsoft.com/office/drawing/2016/11/main" r:id="rId4"/>
                    </a:ext>
                  </a:extLst>
                </a:blip>
              </a:buBlip>
            </a:pPr>
            <a:r>
              <a:rPr lang="es-MX" sz="2200" dirty="0">
                <a:latin typeface="Arial" panose="020B0604020202020204" pitchFamily="34" charset="0"/>
              </a:rPr>
              <a:t>La absorción de los hidrocarburos aromáticos tiene lugar por inhalación, ingestión y, en cantidades pequeñas, por vía cutánea. En general, los derivados </a:t>
            </a:r>
            <a:r>
              <a:rPr lang="es-MX" sz="2200" dirty="0" err="1">
                <a:latin typeface="Arial" panose="020B0604020202020204" pitchFamily="34" charset="0"/>
              </a:rPr>
              <a:t>monoalquilados</a:t>
            </a:r>
            <a:r>
              <a:rPr lang="es-MX" sz="2200" dirty="0">
                <a:latin typeface="Arial" panose="020B0604020202020204" pitchFamily="34" charset="0"/>
              </a:rPr>
              <a:t> del benceno son más tóxicos que los </a:t>
            </a:r>
            <a:r>
              <a:rPr lang="es-MX" sz="2200" dirty="0" err="1">
                <a:latin typeface="Arial" panose="020B0604020202020204" pitchFamily="34" charset="0"/>
              </a:rPr>
              <a:t>dialquilados</a:t>
            </a:r>
            <a:r>
              <a:rPr lang="es-MX" sz="2200" dirty="0">
                <a:latin typeface="Arial" panose="020B0604020202020204" pitchFamily="34" charset="0"/>
              </a:rPr>
              <a:t>, y los derivados de cadena ramificada son más tóxicos que los de cadena simple.</a:t>
            </a:r>
          </a:p>
        </p:txBody>
      </p:sp>
      <p:sp>
        <p:nvSpPr>
          <p:cNvPr id="6" name="Rectangle 2"/>
          <p:cNvSpPr>
            <a:spLocks noChangeArrowheads="1"/>
          </p:cNvSpPr>
          <p:nvPr/>
        </p:nvSpPr>
        <p:spPr bwMode="auto">
          <a:xfrm>
            <a:off x="4449035" y="599666"/>
            <a:ext cx="2883566"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TOXICIDAD</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C8C9A614-B915-486B-9FA4-6812B91D5A46}"/>
              </a:ext>
            </a:extLst>
          </p:cNvPr>
          <p:cNvSpPr/>
          <p:nvPr/>
        </p:nvSpPr>
        <p:spPr>
          <a:xfrm>
            <a:off x="640360" y="3883067"/>
            <a:ext cx="10618687" cy="178510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3">
                  <a:extLst>
                    <a:ext uri="{837473B0-CC2E-450A-ABE3-18F120FF3D39}">
                      <a1611:picAttrSrcUrl xmlns:a1611="http://schemas.microsoft.com/office/drawing/2016/11/main" r:id="rId4"/>
                    </a:ext>
                  </a:extLst>
                </a:blip>
              </a:buBlip>
            </a:pPr>
            <a:r>
              <a:rPr lang="es-MX" sz="2200" dirty="0">
                <a:latin typeface="Arial" panose="020B0604020202020204" pitchFamily="34" charset="0"/>
              </a:rPr>
              <a:t>Los hidrocarburos aromáticos se metabolizan mediante la biooxidación del anillo. Si existen cadenas laterales, preferiblemente de grupos metilo, éstas se oxidan y el anillo permanece sin modificar. En gran parte se convierten en compuestos hidrosolubles y posteriormente se conjugan con glicina, ácido glucurónico o ácido sulfúrico y se eliminan en la orina.</a:t>
            </a:r>
          </a:p>
        </p:txBody>
      </p:sp>
    </p:spTree>
    <p:extLst>
      <p:ext uri="{BB962C8B-B14F-4D97-AF65-F5344CB8AC3E}">
        <p14:creationId xmlns:p14="http://schemas.microsoft.com/office/powerpoint/2010/main" val="24329383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16263" y="1666744"/>
            <a:ext cx="10399297" cy="178510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200" dirty="0">
                <a:latin typeface="Arial" panose="020B0604020202020204" pitchFamily="34" charset="0"/>
              </a:rPr>
              <a:t>Los hidrocarburos aromáticos pueden causar efectos agudos y crónicos en el sistema nervioso central. La intoxicación aguda por estos compuestos produce cefalea, náuseas, mareo, desorientación, confusión e inquietud. La exposición aguda a dosis altas puede incluso provocar pérdida de consciencia y depresión respiratoria.</a:t>
            </a:r>
          </a:p>
        </p:txBody>
      </p:sp>
      <p:sp>
        <p:nvSpPr>
          <p:cNvPr id="3" name="Rectangle 2">
            <a:extLst>
              <a:ext uri="{FF2B5EF4-FFF2-40B4-BE49-F238E27FC236}">
                <a16:creationId xmlns:a16="http://schemas.microsoft.com/office/drawing/2014/main" id="{2316B20D-B7B8-454E-BC8F-AE754395F178}"/>
              </a:ext>
            </a:extLst>
          </p:cNvPr>
          <p:cNvSpPr>
            <a:spLocks noChangeArrowheads="1"/>
          </p:cNvSpPr>
          <p:nvPr/>
        </p:nvSpPr>
        <p:spPr bwMode="auto">
          <a:xfrm>
            <a:off x="4456988" y="488176"/>
            <a:ext cx="2883566"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TOXICIDAD</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4" name="Rectángulo 3">
            <a:extLst>
              <a:ext uri="{FF2B5EF4-FFF2-40B4-BE49-F238E27FC236}">
                <a16:creationId xmlns:a16="http://schemas.microsoft.com/office/drawing/2014/main" id="{C22C15B3-35E8-4149-A7D5-57D07429E9B4}"/>
              </a:ext>
            </a:extLst>
          </p:cNvPr>
          <p:cNvSpPr/>
          <p:nvPr/>
        </p:nvSpPr>
        <p:spPr>
          <a:xfrm>
            <a:off x="1016264" y="4228371"/>
            <a:ext cx="10399297" cy="1107996"/>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200" dirty="0">
                <a:latin typeface="Arial" panose="020B0604020202020204" pitchFamily="34" charset="0"/>
              </a:rPr>
              <a:t>Uno de los efectos agudos más conocidos es la irritación respiratoria (tos y dolor de garganta). También se han observado síntomas cardiovasculares, como palpitaciones y mareos</a:t>
            </a:r>
          </a:p>
        </p:txBody>
      </p:sp>
    </p:spTree>
    <p:extLst>
      <p:ext uri="{BB962C8B-B14F-4D97-AF65-F5344CB8AC3E}">
        <p14:creationId xmlns:p14="http://schemas.microsoft.com/office/powerpoint/2010/main" val="27253396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693133" y="4572000"/>
            <a:ext cx="5853978" cy="1347013"/>
          </a:xfrm>
          <a:solidFill>
            <a:schemeClr val="bg1"/>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spcBef>
                <a:spcPct val="0"/>
              </a:spcBef>
            </a:pPr>
            <a:r>
              <a:rPr lang="es-MX" sz="3200" b="1" dirty="0">
                <a:latin typeface="Arial Rounded MT Bold" panose="020F0704030504030204" pitchFamily="34" charset="0"/>
                <a:ea typeface="+mj-ea"/>
                <a:cs typeface="+mj-cs"/>
              </a:rPr>
              <a:t>Autor:</a:t>
            </a:r>
          </a:p>
          <a:p>
            <a:pPr>
              <a:spcBef>
                <a:spcPct val="0"/>
              </a:spcBef>
            </a:pPr>
            <a:endParaRPr lang="es-MX" sz="3200" b="1" dirty="0">
              <a:latin typeface="Arial Rounded MT Bold" panose="020F0704030504030204" pitchFamily="34" charset="0"/>
              <a:ea typeface="+mj-ea"/>
              <a:cs typeface="+mj-cs"/>
            </a:endParaRPr>
          </a:p>
          <a:p>
            <a:pPr>
              <a:spcBef>
                <a:spcPct val="0"/>
              </a:spcBef>
            </a:pPr>
            <a:r>
              <a:rPr lang="es-MX" sz="3200" b="1" dirty="0">
                <a:latin typeface="Arial Rounded MT Bold" panose="020F0704030504030204" pitchFamily="34" charset="0"/>
                <a:ea typeface="+mj-ea"/>
                <a:cs typeface="+mj-cs"/>
              </a:rPr>
              <a:t>Fernando Becerril Morales</a:t>
            </a:r>
          </a:p>
        </p:txBody>
      </p:sp>
      <p:pic>
        <p:nvPicPr>
          <p:cNvPr id="5" name="Imagen 4" descr="C:\Users\Alumno\Desktop\logo admin16-20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674" y="192504"/>
            <a:ext cx="2755232" cy="32231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805210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39072" y="1319524"/>
            <a:ext cx="8629714" cy="430887"/>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200" dirty="0">
                <a:latin typeface="Arial" panose="020B0604020202020204" pitchFamily="34" charset="0"/>
              </a:rPr>
              <a:t> Los síntomas neurológicos de la exposición crónica pueden ser:</a:t>
            </a:r>
          </a:p>
        </p:txBody>
      </p:sp>
      <p:sp>
        <p:nvSpPr>
          <p:cNvPr id="3" name="Rectángulo 2">
            <a:extLst>
              <a:ext uri="{FF2B5EF4-FFF2-40B4-BE49-F238E27FC236}">
                <a16:creationId xmlns:a16="http://schemas.microsoft.com/office/drawing/2014/main" id="{0ABB4F4F-260B-4ED9-926C-3B51CED7DD55}"/>
              </a:ext>
            </a:extLst>
          </p:cNvPr>
          <p:cNvSpPr/>
          <p:nvPr/>
        </p:nvSpPr>
        <p:spPr>
          <a:xfrm>
            <a:off x="1039072" y="2107850"/>
            <a:ext cx="10399297" cy="144655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200" dirty="0">
                <a:latin typeface="Arial" panose="020B0604020202020204" pitchFamily="34" charset="0"/>
              </a:rPr>
              <a:t>Cambios de conducta, depresión, alteraciones del estado de ánimo y cambios de la personalidad y de la función intelectual. También se sabe que la exposición crónica produce o contribuye a producir neuropatía distal en algunos pacientes.</a:t>
            </a:r>
          </a:p>
        </p:txBody>
      </p:sp>
      <p:sp>
        <p:nvSpPr>
          <p:cNvPr id="4" name="Rectángulo 3">
            <a:extLst>
              <a:ext uri="{FF2B5EF4-FFF2-40B4-BE49-F238E27FC236}">
                <a16:creationId xmlns:a16="http://schemas.microsoft.com/office/drawing/2014/main" id="{B166B811-9683-43B0-ADE5-02EAE811629E}"/>
              </a:ext>
            </a:extLst>
          </p:cNvPr>
          <p:cNvSpPr/>
          <p:nvPr/>
        </p:nvSpPr>
        <p:spPr>
          <a:xfrm>
            <a:off x="1039072" y="5230378"/>
            <a:ext cx="10399297" cy="144655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200" dirty="0">
                <a:latin typeface="Arial" panose="020B0604020202020204" pitchFamily="34" charset="0"/>
              </a:rPr>
              <a:t>El tolueno se ha asociado con un síndrome persistente de ataxia cerebelar. Otros efectos crónicos son sequedad, irritación y agrietamiento de la piel y dermatitis. La exposición, sobre todo a los compuestos clorados de este grupo, puede causar hepatotoxicidad.</a:t>
            </a:r>
          </a:p>
        </p:txBody>
      </p:sp>
      <p:sp>
        <p:nvSpPr>
          <p:cNvPr id="5" name="Rectángulo 4">
            <a:extLst>
              <a:ext uri="{FF2B5EF4-FFF2-40B4-BE49-F238E27FC236}">
                <a16:creationId xmlns:a16="http://schemas.microsoft.com/office/drawing/2014/main" id="{1E7533CB-B5A0-4756-8E9A-9466372D22E1}"/>
              </a:ext>
            </a:extLst>
          </p:cNvPr>
          <p:cNvSpPr/>
          <p:nvPr/>
        </p:nvSpPr>
        <p:spPr>
          <a:xfrm>
            <a:off x="1039072" y="3838391"/>
            <a:ext cx="10399297" cy="1107996"/>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200" dirty="0">
                <a:latin typeface="Arial" panose="020B0604020202020204" pitchFamily="34" charset="0"/>
              </a:rPr>
              <a:t>El benceno es un carcinógeno humano demostrado que favorece el desarrollo de todo tipo de leucemias y, en particular, de la leucemia no linfocítica aguda. También puede causar anemia aplástica y pancitopenia reversible.</a:t>
            </a:r>
          </a:p>
        </p:txBody>
      </p:sp>
      <p:sp>
        <p:nvSpPr>
          <p:cNvPr id="6" name="Rectangle 2">
            <a:extLst>
              <a:ext uri="{FF2B5EF4-FFF2-40B4-BE49-F238E27FC236}">
                <a16:creationId xmlns:a16="http://schemas.microsoft.com/office/drawing/2014/main" id="{9241DA8C-5C2B-412E-8479-FC7473DA9F58}"/>
              </a:ext>
            </a:extLst>
          </p:cNvPr>
          <p:cNvSpPr>
            <a:spLocks noChangeArrowheads="1"/>
          </p:cNvSpPr>
          <p:nvPr/>
        </p:nvSpPr>
        <p:spPr bwMode="auto">
          <a:xfrm>
            <a:off x="4425182" y="387139"/>
            <a:ext cx="2883566"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TOXICIDAD</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5193008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96349" y="1864587"/>
            <a:ext cx="10399297" cy="144655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200" dirty="0">
                <a:latin typeface="Arial" panose="020B0604020202020204" pitchFamily="34" charset="0"/>
              </a:rPr>
              <a:t> Los hidrocarburos aromáticos, en conjunto, entrañan un riesgo considerable de ignición. La </a:t>
            </a:r>
            <a:r>
              <a:rPr lang="es-MX" sz="2200" dirty="0" err="1">
                <a:latin typeface="Arial" panose="020B0604020202020204" pitchFamily="34" charset="0"/>
              </a:rPr>
              <a:t>National</a:t>
            </a:r>
            <a:r>
              <a:rPr lang="es-MX" sz="2200" dirty="0">
                <a:latin typeface="Arial" panose="020B0604020202020204" pitchFamily="34" charset="0"/>
              </a:rPr>
              <a:t> </a:t>
            </a:r>
            <a:r>
              <a:rPr lang="es-MX" sz="2200" dirty="0" err="1">
                <a:latin typeface="Arial" panose="020B0604020202020204" pitchFamily="34" charset="0"/>
              </a:rPr>
              <a:t>Fire</a:t>
            </a:r>
            <a:r>
              <a:rPr lang="es-MX" sz="2200" dirty="0">
                <a:latin typeface="Arial" panose="020B0604020202020204" pitchFamily="34" charset="0"/>
              </a:rPr>
              <a:t> </a:t>
            </a:r>
            <a:r>
              <a:rPr lang="es-MX" sz="2200" dirty="0" err="1">
                <a:latin typeface="Arial" panose="020B0604020202020204" pitchFamily="34" charset="0"/>
              </a:rPr>
              <a:t>Prevention</a:t>
            </a:r>
            <a:r>
              <a:rPr lang="es-MX" sz="2200" dirty="0">
                <a:latin typeface="Arial" panose="020B0604020202020204" pitchFamily="34" charset="0"/>
              </a:rPr>
              <a:t> </a:t>
            </a:r>
            <a:r>
              <a:rPr lang="es-MX" sz="2200" dirty="0" err="1">
                <a:latin typeface="Arial" panose="020B0604020202020204" pitchFamily="34" charset="0"/>
              </a:rPr>
              <a:t>Association</a:t>
            </a:r>
            <a:r>
              <a:rPr lang="es-MX" sz="2200" dirty="0">
                <a:latin typeface="Arial" panose="020B0604020202020204" pitchFamily="34" charset="0"/>
              </a:rPr>
              <a:t> (NFPA) de Estados Unidos ha clasificado a la mayoría de los compuestos de este grupo con un código de inflamabilidad de 3 (donde 4 representa un riesgo grave).</a:t>
            </a:r>
          </a:p>
        </p:txBody>
      </p:sp>
      <p:sp>
        <p:nvSpPr>
          <p:cNvPr id="3" name="Rectángulo 2">
            <a:extLst>
              <a:ext uri="{FF2B5EF4-FFF2-40B4-BE49-F238E27FC236}">
                <a16:creationId xmlns:a16="http://schemas.microsoft.com/office/drawing/2014/main" id="{559C2925-3677-4499-8A81-1D6E45704161}"/>
              </a:ext>
            </a:extLst>
          </p:cNvPr>
          <p:cNvSpPr/>
          <p:nvPr/>
        </p:nvSpPr>
        <p:spPr>
          <a:xfrm>
            <a:off x="896349" y="4203594"/>
            <a:ext cx="10399297" cy="144655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200" dirty="0">
                <a:latin typeface="Arial" panose="020B0604020202020204" pitchFamily="34" charset="0"/>
              </a:rPr>
              <a:t>Con estas sustancias deben adoptarse las medidas necesarias para evitar la acumulación de vapores en los lugares de trabajo y para atacar rápidamente las fugas y los derrames. En presencia de vapores se deben evitar las fuentes de calor extremo.</a:t>
            </a:r>
          </a:p>
        </p:txBody>
      </p:sp>
      <p:sp>
        <p:nvSpPr>
          <p:cNvPr id="4" name="Rectangle 2">
            <a:extLst>
              <a:ext uri="{FF2B5EF4-FFF2-40B4-BE49-F238E27FC236}">
                <a16:creationId xmlns:a16="http://schemas.microsoft.com/office/drawing/2014/main" id="{A36619C4-9B55-4362-9CA1-7FA98E6A05EE}"/>
              </a:ext>
            </a:extLst>
          </p:cNvPr>
          <p:cNvSpPr>
            <a:spLocks noChangeArrowheads="1"/>
          </p:cNvSpPr>
          <p:nvPr/>
        </p:nvSpPr>
        <p:spPr bwMode="auto">
          <a:xfrm>
            <a:off x="4456988" y="488176"/>
            <a:ext cx="2883566"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TOXICIDAD</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37312053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2362030" y="2264087"/>
            <a:ext cx="7038474" cy="3157919"/>
          </a:xfr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l">
              <a:buFont typeface="Arial" panose="020B0604020202020204" pitchFamily="34" charset="0"/>
            </a:pPr>
            <a:r>
              <a:rPr lang="es-MX" sz="3200" b="1" dirty="0">
                <a:solidFill>
                  <a:schemeClr val="accent4"/>
                </a:solidFill>
                <a:latin typeface="Arial Rounded MT Bold" panose="020F0704030504030204" pitchFamily="34" charset="0"/>
              </a:rPr>
              <a:t>2. Benceno Monosustituido </a:t>
            </a:r>
            <a:br>
              <a:rPr lang="es-MX" sz="3200" b="1" dirty="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2.1 Nomenclatura</a:t>
            </a:r>
            <a:br>
              <a:rPr lang="es-MX" sz="3200" b="1" dirty="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2.2 Importancia y aplicaciones</a:t>
            </a:r>
          </a:p>
        </p:txBody>
      </p:sp>
    </p:spTree>
    <p:extLst>
      <p:ext uri="{BB962C8B-B14F-4D97-AF65-F5344CB8AC3E}">
        <p14:creationId xmlns:p14="http://schemas.microsoft.com/office/powerpoint/2010/main" val="6715874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32871" y="1299471"/>
            <a:ext cx="11574379" cy="830997"/>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ea typeface="Times New Roman" panose="02020603050405020304" pitchFamily="18" charset="0"/>
              </a:rPr>
              <a:t>En bencenos monosustituidos, se nombra primero el radical y se termina en la palabra benceno.</a:t>
            </a:r>
          </a:p>
        </p:txBody>
      </p:sp>
      <p:sp>
        <p:nvSpPr>
          <p:cNvPr id="6" name="Rectangle 2"/>
          <p:cNvSpPr>
            <a:spLocks noChangeArrowheads="1"/>
          </p:cNvSpPr>
          <p:nvPr/>
        </p:nvSpPr>
        <p:spPr bwMode="auto">
          <a:xfrm>
            <a:off x="2703093" y="245766"/>
            <a:ext cx="6785810"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Benceno monosustituido</a:t>
            </a:r>
          </a:p>
        </p:txBody>
      </p:sp>
      <p:graphicFrame>
        <p:nvGraphicFramePr>
          <p:cNvPr id="5" name="Tabla 4"/>
          <p:cNvGraphicFramePr>
            <a:graphicFrameLocks noGrp="1"/>
          </p:cNvGraphicFramePr>
          <p:nvPr>
            <p:extLst>
              <p:ext uri="{D42A27DB-BD31-4B8C-83A1-F6EECF244321}">
                <p14:modId xmlns:p14="http://schemas.microsoft.com/office/powerpoint/2010/main" val="2204090952"/>
              </p:ext>
            </p:extLst>
          </p:nvPr>
        </p:nvGraphicFramePr>
        <p:xfrm>
          <a:off x="1827463" y="2656750"/>
          <a:ext cx="8363284" cy="2931160"/>
        </p:xfrm>
        <a:graphic>
          <a:graphicData uri="http://schemas.openxmlformats.org/drawingml/2006/table">
            <a:tbl>
              <a:tblPr firstRow="1" bandRow="1">
                <a:effectLst>
                  <a:reflection blurRad="6350" stA="50000" endA="300" endPos="55000" dir="5400000" sy="-100000" algn="bl" rotWithShape="0"/>
                </a:effectLst>
                <a:tableStyleId>{5C22544A-7EE6-4342-B048-85BDC9FD1C3A}</a:tableStyleId>
              </a:tblPr>
              <a:tblGrid>
                <a:gridCol w="2090821">
                  <a:extLst>
                    <a:ext uri="{9D8B030D-6E8A-4147-A177-3AD203B41FA5}">
                      <a16:colId xmlns:a16="http://schemas.microsoft.com/office/drawing/2014/main" val="20000"/>
                    </a:ext>
                  </a:extLst>
                </a:gridCol>
                <a:gridCol w="2090821">
                  <a:extLst>
                    <a:ext uri="{9D8B030D-6E8A-4147-A177-3AD203B41FA5}">
                      <a16:colId xmlns:a16="http://schemas.microsoft.com/office/drawing/2014/main" val="20001"/>
                    </a:ext>
                  </a:extLst>
                </a:gridCol>
                <a:gridCol w="2268621">
                  <a:extLst>
                    <a:ext uri="{9D8B030D-6E8A-4147-A177-3AD203B41FA5}">
                      <a16:colId xmlns:a16="http://schemas.microsoft.com/office/drawing/2014/main" val="20002"/>
                    </a:ext>
                  </a:extLst>
                </a:gridCol>
                <a:gridCol w="1913021">
                  <a:extLst>
                    <a:ext uri="{9D8B030D-6E8A-4147-A177-3AD203B41FA5}">
                      <a16:colId xmlns:a16="http://schemas.microsoft.com/office/drawing/2014/main" val="20003"/>
                    </a:ext>
                  </a:extLst>
                </a:gridCol>
              </a:tblGrid>
              <a:tr h="370840">
                <a:tc>
                  <a:txBody>
                    <a:bodyPr/>
                    <a:lstStyle/>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txBody>
                  <a:tcPr>
                    <a:solidFill>
                      <a:schemeClr val="accent4"/>
                    </a:solidFill>
                  </a:tcPr>
                </a:tc>
                <a:tc>
                  <a:txBody>
                    <a:bodyPr/>
                    <a:lstStyle/>
                    <a:p>
                      <a:endParaRPr lang="es-MX" dirty="0"/>
                    </a:p>
                  </a:txBody>
                  <a:tcPr>
                    <a:solidFill>
                      <a:schemeClr val="accent4"/>
                    </a:solidFill>
                  </a:tcPr>
                </a:tc>
                <a:tc>
                  <a:txBody>
                    <a:bodyPr/>
                    <a:lstStyle/>
                    <a:p>
                      <a:endParaRPr lang="es-MX" dirty="0"/>
                    </a:p>
                  </a:txBody>
                  <a:tcPr>
                    <a:solidFill>
                      <a:schemeClr val="accent4"/>
                    </a:solidFill>
                  </a:tcPr>
                </a:tc>
                <a:tc>
                  <a:txBody>
                    <a:bodyPr/>
                    <a:lstStyle/>
                    <a:p>
                      <a:endParaRPr lang="es-MX" dirty="0"/>
                    </a:p>
                  </a:txBody>
                  <a:tcPr>
                    <a:solidFill>
                      <a:schemeClr val="accent4"/>
                    </a:solidFill>
                  </a:tcPr>
                </a:tc>
                <a:extLst>
                  <a:ext uri="{0D108BD9-81ED-4DB2-BD59-A6C34878D82A}">
                    <a16:rowId xmlns:a16="http://schemas.microsoft.com/office/drawing/2014/main" val="10000"/>
                  </a:ext>
                </a:extLst>
              </a:tr>
              <a:tr h="370840">
                <a:tc>
                  <a:txBody>
                    <a:bodyPr/>
                    <a:lstStyle/>
                    <a:p>
                      <a:pPr algn="ctr"/>
                      <a:r>
                        <a:rPr lang="es-MX" sz="1800" dirty="0">
                          <a:latin typeface="Arial Rounded MT Bold" panose="020F0704030504030204" pitchFamily="34" charset="0"/>
                        </a:rPr>
                        <a:t>Metil</a:t>
                      </a:r>
                      <a:r>
                        <a:rPr lang="es-MX" sz="1800" dirty="0">
                          <a:solidFill>
                            <a:srgbClr val="C00000"/>
                          </a:solidFill>
                          <a:latin typeface="Arial Rounded MT Bold" panose="020F0704030504030204" pitchFamily="34" charset="0"/>
                        </a:rPr>
                        <a:t>benceno</a:t>
                      </a:r>
                    </a:p>
                  </a:txBody>
                  <a:tcPr anchor="ctr">
                    <a:solidFill>
                      <a:schemeClr val="accent4"/>
                    </a:solidFill>
                  </a:tcPr>
                </a:tc>
                <a:tc>
                  <a:txBody>
                    <a:bodyPr/>
                    <a:lstStyle/>
                    <a:p>
                      <a:pPr algn="ctr"/>
                      <a:r>
                        <a:rPr lang="es-MX" sz="1800" dirty="0">
                          <a:latin typeface="Arial Rounded MT Bold" panose="020F0704030504030204" pitchFamily="34" charset="0"/>
                        </a:rPr>
                        <a:t>Etil</a:t>
                      </a:r>
                      <a:r>
                        <a:rPr lang="es-MX" sz="1800" dirty="0">
                          <a:solidFill>
                            <a:srgbClr val="C00000"/>
                          </a:solidFill>
                          <a:latin typeface="Arial Rounded MT Bold" panose="020F0704030504030204" pitchFamily="34" charset="0"/>
                        </a:rPr>
                        <a:t>benceno</a:t>
                      </a:r>
                    </a:p>
                  </a:txBody>
                  <a:tcPr anchor="ctr">
                    <a:solidFill>
                      <a:schemeClr val="accent4"/>
                    </a:solidFill>
                  </a:tcPr>
                </a:tc>
                <a:tc>
                  <a:txBody>
                    <a:bodyPr/>
                    <a:lstStyle/>
                    <a:p>
                      <a:pPr algn="ctr"/>
                      <a:r>
                        <a:rPr lang="es-MX" sz="1800" dirty="0">
                          <a:latin typeface="Arial Rounded MT Bold" panose="020F0704030504030204" pitchFamily="34" charset="0"/>
                        </a:rPr>
                        <a:t>Isopropil</a:t>
                      </a:r>
                      <a:r>
                        <a:rPr lang="es-MX" sz="1800" kern="1200" dirty="0">
                          <a:solidFill>
                            <a:srgbClr val="C00000"/>
                          </a:solidFill>
                          <a:latin typeface="Arial Rounded MT Bold" panose="020F0704030504030204" pitchFamily="34" charset="0"/>
                          <a:ea typeface="+mn-ea"/>
                          <a:cs typeface="+mn-cs"/>
                        </a:rPr>
                        <a:t>benceno</a:t>
                      </a:r>
                    </a:p>
                  </a:txBody>
                  <a:tcPr anchor="ctr">
                    <a:solidFill>
                      <a:schemeClr val="accent4"/>
                    </a:solidFill>
                  </a:tcPr>
                </a:tc>
                <a:tc>
                  <a:txBody>
                    <a:bodyPr/>
                    <a:lstStyle/>
                    <a:p>
                      <a:pPr algn="ctr"/>
                      <a:r>
                        <a:rPr lang="es-MX" sz="1800" dirty="0">
                          <a:latin typeface="Arial Rounded MT Bold" panose="020F0704030504030204" pitchFamily="34" charset="0"/>
                        </a:rPr>
                        <a:t>Vinil</a:t>
                      </a:r>
                      <a:r>
                        <a:rPr lang="es-MX" sz="1800" dirty="0">
                          <a:solidFill>
                            <a:srgbClr val="C00000"/>
                          </a:solidFill>
                          <a:latin typeface="Arial Rounded MT Bold" panose="020F0704030504030204" pitchFamily="34" charset="0"/>
                        </a:rPr>
                        <a:t>benceno</a:t>
                      </a:r>
                    </a:p>
                  </a:txBody>
                  <a:tcPr anchor="ctr">
                    <a:solidFill>
                      <a:schemeClr val="accent4"/>
                    </a:solidFill>
                  </a:tcPr>
                </a:tc>
                <a:extLst>
                  <a:ext uri="{0D108BD9-81ED-4DB2-BD59-A6C34878D82A}">
                    <a16:rowId xmlns:a16="http://schemas.microsoft.com/office/drawing/2014/main" val="10001"/>
                  </a:ext>
                </a:extLst>
              </a:tr>
            </a:tbl>
          </a:graphicData>
        </a:graphic>
      </p:graphicFrame>
      <p:graphicFrame>
        <p:nvGraphicFramePr>
          <p:cNvPr id="9" name="Objeto 8"/>
          <p:cNvGraphicFramePr>
            <a:graphicFrameLocks noChangeAspect="1"/>
          </p:cNvGraphicFramePr>
          <p:nvPr>
            <p:extLst>
              <p:ext uri="{D42A27DB-BD31-4B8C-83A1-F6EECF244321}">
                <p14:modId xmlns:p14="http://schemas.microsoft.com/office/powerpoint/2010/main" val="3007926881"/>
              </p:ext>
            </p:extLst>
          </p:nvPr>
        </p:nvGraphicFramePr>
        <p:xfrm>
          <a:off x="2266436" y="3029705"/>
          <a:ext cx="1279513" cy="2035590"/>
        </p:xfrm>
        <a:graphic>
          <a:graphicData uri="http://schemas.openxmlformats.org/presentationml/2006/ole">
            <mc:AlternateContent xmlns:mc="http://schemas.openxmlformats.org/markup-compatibility/2006">
              <mc:Choice xmlns:v="urn:schemas-microsoft-com:vml" Requires="v">
                <p:oleObj spid="_x0000_s9747" name="ChemSketch" r:id="rId3" imgW="628661" imgH="1000274" progId="ACD.ChemSketch.20">
                  <p:embed/>
                </p:oleObj>
              </mc:Choice>
              <mc:Fallback>
                <p:oleObj name="ChemSketch" r:id="rId3" imgW="628661" imgH="1000274" progId="ACD.ChemSketch.20">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6436" y="3029705"/>
                        <a:ext cx="1279513" cy="2035590"/>
                      </a:xfrm>
                      <a:prstGeom prst="rect">
                        <a:avLst/>
                      </a:prstGeom>
                      <a:noFill/>
                    </p:spPr>
                  </p:pic>
                </p:oleObj>
              </mc:Fallback>
            </mc:AlternateContent>
          </a:graphicData>
        </a:graphic>
      </p:graphicFrame>
      <p:graphicFrame>
        <p:nvGraphicFramePr>
          <p:cNvPr id="10" name="Objeto 9"/>
          <p:cNvGraphicFramePr>
            <a:graphicFrameLocks noChangeAspect="1"/>
          </p:cNvGraphicFramePr>
          <p:nvPr>
            <p:extLst>
              <p:ext uri="{D42A27DB-BD31-4B8C-83A1-F6EECF244321}">
                <p14:modId xmlns:p14="http://schemas.microsoft.com/office/powerpoint/2010/main" val="3331445677"/>
              </p:ext>
            </p:extLst>
          </p:nvPr>
        </p:nvGraphicFramePr>
        <p:xfrm>
          <a:off x="4329374" y="2827134"/>
          <a:ext cx="1471942" cy="2234494"/>
        </p:xfrm>
        <a:graphic>
          <a:graphicData uri="http://schemas.openxmlformats.org/presentationml/2006/ole">
            <mc:AlternateContent xmlns:mc="http://schemas.openxmlformats.org/markup-compatibility/2006">
              <mc:Choice xmlns:v="urn:schemas-microsoft-com:vml" Requires="v">
                <p:oleObj spid="_x0000_s9748" name="ChemSketch" r:id="rId5" imgW="853560" imgH="1293840" progId="ACD.ChemSketch.20">
                  <p:embed/>
                </p:oleObj>
              </mc:Choice>
              <mc:Fallback>
                <p:oleObj name="ChemSketch" r:id="rId5" imgW="853560" imgH="1293840" progId="ACD.ChemSketch.20">
                  <p:embed/>
                  <p:pic>
                    <p:nvPicPr>
                      <p:cNvPr id="0" name=""/>
                      <p:cNvPicPr>
                        <a:picLocks noChangeAspect="1" noChangeArrowheads="1"/>
                      </p:cNvPicPr>
                      <p:nvPr/>
                    </p:nvPicPr>
                    <p:blipFill>
                      <a:blip r:embed="rId6"/>
                      <a:srcRect/>
                      <a:stretch>
                        <a:fillRect/>
                      </a:stretch>
                    </p:blipFill>
                    <p:spPr bwMode="auto">
                      <a:xfrm>
                        <a:off x="4329374" y="2827134"/>
                        <a:ext cx="1471942" cy="2234494"/>
                      </a:xfrm>
                      <a:prstGeom prst="rect">
                        <a:avLst/>
                      </a:prstGeom>
                      <a:noFill/>
                    </p:spPr>
                  </p:pic>
                </p:oleObj>
              </mc:Fallback>
            </mc:AlternateContent>
          </a:graphicData>
        </a:graphic>
      </p:graphicFrame>
      <p:graphicFrame>
        <p:nvGraphicFramePr>
          <p:cNvPr id="11" name="Objeto 10"/>
          <p:cNvGraphicFramePr>
            <a:graphicFrameLocks noChangeAspect="1"/>
          </p:cNvGraphicFramePr>
          <p:nvPr>
            <p:extLst>
              <p:ext uri="{D42A27DB-BD31-4B8C-83A1-F6EECF244321}">
                <p14:modId xmlns:p14="http://schemas.microsoft.com/office/powerpoint/2010/main" val="2154577612"/>
              </p:ext>
            </p:extLst>
          </p:nvPr>
        </p:nvGraphicFramePr>
        <p:xfrm>
          <a:off x="6299087" y="2829395"/>
          <a:ext cx="1728653" cy="2232233"/>
        </p:xfrm>
        <a:graphic>
          <a:graphicData uri="http://schemas.openxmlformats.org/presentationml/2006/ole">
            <mc:AlternateContent xmlns:mc="http://schemas.openxmlformats.org/markup-compatibility/2006">
              <mc:Choice xmlns:v="urn:schemas-microsoft-com:vml" Requires="v">
                <p:oleObj spid="_x0000_s9749" name="ChemSketch" r:id="rId7" imgW="1004760" imgH="1293840" progId="ACD.ChemSketch.20">
                  <p:embed/>
                </p:oleObj>
              </mc:Choice>
              <mc:Fallback>
                <p:oleObj name="ChemSketch" r:id="rId7" imgW="1004760" imgH="1293840" progId="ACD.ChemSketch.20">
                  <p:embed/>
                  <p:pic>
                    <p:nvPicPr>
                      <p:cNvPr id="0" name=""/>
                      <p:cNvPicPr>
                        <a:picLocks noChangeAspect="1" noChangeArrowheads="1"/>
                      </p:cNvPicPr>
                      <p:nvPr/>
                    </p:nvPicPr>
                    <p:blipFill>
                      <a:blip r:embed="rId8"/>
                      <a:srcRect/>
                      <a:stretch>
                        <a:fillRect/>
                      </a:stretch>
                    </p:blipFill>
                    <p:spPr bwMode="auto">
                      <a:xfrm>
                        <a:off x="6299087" y="2829395"/>
                        <a:ext cx="1728653" cy="2232233"/>
                      </a:xfrm>
                      <a:prstGeom prst="rect">
                        <a:avLst/>
                      </a:prstGeom>
                      <a:noFill/>
                    </p:spPr>
                  </p:pic>
                </p:oleObj>
              </mc:Fallback>
            </mc:AlternateContent>
          </a:graphicData>
        </a:graphic>
      </p:graphicFrame>
      <p:graphicFrame>
        <p:nvGraphicFramePr>
          <p:cNvPr id="12" name="Objeto 11"/>
          <p:cNvGraphicFramePr>
            <a:graphicFrameLocks noChangeAspect="1"/>
          </p:cNvGraphicFramePr>
          <p:nvPr>
            <p:extLst>
              <p:ext uri="{D42A27DB-BD31-4B8C-83A1-F6EECF244321}">
                <p14:modId xmlns:p14="http://schemas.microsoft.com/office/powerpoint/2010/main" val="4269210607"/>
              </p:ext>
            </p:extLst>
          </p:nvPr>
        </p:nvGraphicFramePr>
        <p:xfrm>
          <a:off x="8554454" y="2779853"/>
          <a:ext cx="1503090" cy="2281776"/>
        </p:xfrm>
        <a:graphic>
          <a:graphicData uri="http://schemas.openxmlformats.org/presentationml/2006/ole">
            <mc:AlternateContent xmlns:mc="http://schemas.openxmlformats.org/markup-compatibility/2006">
              <mc:Choice xmlns:v="urn:schemas-microsoft-com:vml" Requires="v">
                <p:oleObj spid="_x0000_s9750" name="ChemSketch" r:id="rId9" imgW="853560" imgH="1293840" progId="ACD.ChemSketch.20">
                  <p:embed/>
                </p:oleObj>
              </mc:Choice>
              <mc:Fallback>
                <p:oleObj name="ChemSketch" r:id="rId9" imgW="853560" imgH="1293840" progId="ACD.ChemSketch.20">
                  <p:embed/>
                  <p:pic>
                    <p:nvPicPr>
                      <p:cNvPr id="0" name=""/>
                      <p:cNvPicPr>
                        <a:picLocks noChangeAspect="1" noChangeArrowheads="1"/>
                      </p:cNvPicPr>
                      <p:nvPr/>
                    </p:nvPicPr>
                    <p:blipFill>
                      <a:blip r:embed="rId10"/>
                      <a:srcRect/>
                      <a:stretch>
                        <a:fillRect/>
                      </a:stretch>
                    </p:blipFill>
                    <p:spPr bwMode="auto">
                      <a:xfrm>
                        <a:off x="8554454" y="2779853"/>
                        <a:ext cx="1503090" cy="2281776"/>
                      </a:xfrm>
                      <a:prstGeom prst="rect">
                        <a:avLst/>
                      </a:prstGeom>
                      <a:noFill/>
                    </p:spPr>
                  </p:pic>
                </p:oleObj>
              </mc:Fallback>
            </mc:AlternateContent>
          </a:graphicData>
        </a:graphic>
      </p:graphicFrame>
    </p:spTree>
    <p:extLst>
      <p:ext uri="{BB962C8B-B14F-4D97-AF65-F5344CB8AC3E}">
        <p14:creationId xmlns:p14="http://schemas.microsoft.com/office/powerpoint/2010/main" val="19570992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8805" y="1102134"/>
            <a:ext cx="11574379" cy="2246769"/>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000" dirty="0">
                <a:latin typeface="Arial" panose="020B0604020202020204" pitchFamily="34" charset="0"/>
                <a:ea typeface="Times New Roman" panose="02020603050405020304" pitchFamily="18" charset="0"/>
              </a:rPr>
              <a:t>Las sustancias aromáticas, más que cualquier otra clase de compuestos orgánicos, han adquirido un gran número de nombres no sistemáticos. Aunque hay que tratar de evitar el uso de tales nombres, las reglas IUPAC permiten conservar algunos de los más difundidos (tabla siguiente). Por tanto, el metilbenceno se conoce comúnmente como tolueno; al hidroxibenceno como fenol; al aminobenceno como anilina; así sucesivamente.</a:t>
            </a:r>
          </a:p>
          <a:p>
            <a:r>
              <a:rPr lang="es-MX" sz="2000" dirty="0">
                <a:latin typeface="Arial" panose="020B0604020202020204" pitchFamily="34" charset="0"/>
                <a:ea typeface="Times New Roman" panose="02020603050405020304" pitchFamily="18" charset="0"/>
              </a:rPr>
              <a:t>Los bencenos monosustituidos se nombran sistemáticamente de la misma manera que otros hidrocarburos, con benceno como nombre principal:</a:t>
            </a:r>
          </a:p>
        </p:txBody>
      </p:sp>
      <p:sp>
        <p:nvSpPr>
          <p:cNvPr id="6" name="Rectangle 2"/>
          <p:cNvSpPr>
            <a:spLocks noChangeArrowheads="1"/>
          </p:cNvSpPr>
          <p:nvPr/>
        </p:nvSpPr>
        <p:spPr bwMode="auto">
          <a:xfrm>
            <a:off x="2703092" y="260168"/>
            <a:ext cx="6785810"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NOMENCLATURA IUPAC</a:t>
            </a:r>
          </a:p>
        </p:txBody>
      </p:sp>
      <p:graphicFrame>
        <p:nvGraphicFramePr>
          <p:cNvPr id="3" name="Objeto 2"/>
          <p:cNvGraphicFramePr>
            <a:graphicFrameLocks noChangeAspect="1"/>
          </p:cNvGraphicFramePr>
          <p:nvPr>
            <p:extLst>
              <p:ext uri="{D42A27DB-BD31-4B8C-83A1-F6EECF244321}">
                <p14:modId xmlns:p14="http://schemas.microsoft.com/office/powerpoint/2010/main" val="2767284107"/>
              </p:ext>
            </p:extLst>
          </p:nvPr>
        </p:nvGraphicFramePr>
        <p:xfrm>
          <a:off x="1294727" y="3494425"/>
          <a:ext cx="9602537" cy="3124782"/>
        </p:xfrm>
        <a:graphic>
          <a:graphicData uri="http://schemas.openxmlformats.org/presentationml/2006/ole">
            <mc:AlternateContent xmlns:mc="http://schemas.openxmlformats.org/markup-compatibility/2006">
              <mc:Choice xmlns:v="urn:schemas-microsoft-com:vml" Requires="v">
                <p:oleObj spid="_x0000_s4235" name="Documento" r:id="rId3" imgW="5656487" imgH="1842669" progId="Word.Document.12">
                  <p:embed/>
                </p:oleObj>
              </mc:Choice>
              <mc:Fallback>
                <p:oleObj name="Documento" r:id="rId3" imgW="5656487" imgH="1842669" progId="Word.Document.12">
                  <p:embed/>
                  <p:pic>
                    <p:nvPicPr>
                      <p:cNvPr id="0" name=""/>
                      <p:cNvPicPr/>
                      <p:nvPr/>
                    </p:nvPicPr>
                    <p:blipFill>
                      <a:blip r:embed="rId4"/>
                      <a:stretch>
                        <a:fillRect/>
                      </a:stretch>
                    </p:blipFill>
                    <p:spPr>
                      <a:xfrm>
                        <a:off x="1294727" y="3494425"/>
                        <a:ext cx="9602537" cy="3124782"/>
                      </a:xfrm>
                      <a:prstGeom prst="rect">
                        <a:avLst/>
                      </a:prstGeom>
                      <a:solidFill>
                        <a:schemeClr val="bg1"/>
                      </a:solidFill>
                    </p:spPr>
                  </p:pic>
                </p:oleObj>
              </mc:Fallback>
            </mc:AlternateContent>
          </a:graphicData>
        </a:graphic>
      </p:graphicFrame>
    </p:spTree>
    <p:extLst>
      <p:ext uri="{BB962C8B-B14F-4D97-AF65-F5344CB8AC3E}">
        <p14:creationId xmlns:p14="http://schemas.microsoft.com/office/powerpoint/2010/main" val="35857770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41274" y="1110406"/>
            <a:ext cx="10892592" cy="830997"/>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Rounded MT Bold" panose="020F0704030504030204" pitchFamily="34" charset="0"/>
                <a:ea typeface="Times New Roman" panose="02020603050405020304" pitchFamily="18" charset="0"/>
              </a:rPr>
              <a:t>Existen numerosos derivados del benceno con nombres comunes tales como:</a:t>
            </a:r>
          </a:p>
        </p:txBody>
      </p:sp>
      <p:sp>
        <p:nvSpPr>
          <p:cNvPr id="6" name="Rectangle 2"/>
          <p:cNvSpPr>
            <a:spLocks noChangeArrowheads="1"/>
          </p:cNvSpPr>
          <p:nvPr/>
        </p:nvSpPr>
        <p:spPr bwMode="auto">
          <a:xfrm>
            <a:off x="3009164" y="191692"/>
            <a:ext cx="6507815"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Benceno Monosustituido</a:t>
            </a:r>
          </a:p>
        </p:txBody>
      </p:sp>
      <p:graphicFrame>
        <p:nvGraphicFramePr>
          <p:cNvPr id="5" name="Tabla 4"/>
          <p:cNvGraphicFramePr>
            <a:graphicFrameLocks noGrp="1"/>
          </p:cNvGraphicFramePr>
          <p:nvPr>
            <p:extLst>
              <p:ext uri="{D42A27DB-BD31-4B8C-83A1-F6EECF244321}">
                <p14:modId xmlns:p14="http://schemas.microsoft.com/office/powerpoint/2010/main" val="2573871381"/>
              </p:ext>
            </p:extLst>
          </p:nvPr>
        </p:nvGraphicFramePr>
        <p:xfrm>
          <a:off x="741275" y="2418523"/>
          <a:ext cx="10892592" cy="3779520"/>
        </p:xfrm>
        <a:graphic>
          <a:graphicData uri="http://schemas.openxmlformats.org/drawingml/2006/table">
            <a:tbl>
              <a:tblPr firstRow="1" bandRow="1">
                <a:effectLst/>
                <a:tableStyleId>{5C22544A-7EE6-4342-B048-85BDC9FD1C3A}</a:tableStyleId>
              </a:tblPr>
              <a:tblGrid>
                <a:gridCol w="2528636">
                  <a:extLst>
                    <a:ext uri="{9D8B030D-6E8A-4147-A177-3AD203B41FA5}">
                      <a16:colId xmlns:a16="http://schemas.microsoft.com/office/drawing/2014/main" val="20000"/>
                    </a:ext>
                  </a:extLst>
                </a:gridCol>
                <a:gridCol w="2966573">
                  <a:extLst>
                    <a:ext uri="{9D8B030D-6E8A-4147-A177-3AD203B41FA5}">
                      <a16:colId xmlns:a16="http://schemas.microsoft.com/office/drawing/2014/main" val="20001"/>
                    </a:ext>
                  </a:extLst>
                </a:gridCol>
                <a:gridCol w="2619676">
                  <a:extLst>
                    <a:ext uri="{9D8B030D-6E8A-4147-A177-3AD203B41FA5}">
                      <a16:colId xmlns:a16="http://schemas.microsoft.com/office/drawing/2014/main" val="20002"/>
                    </a:ext>
                  </a:extLst>
                </a:gridCol>
                <a:gridCol w="2777707">
                  <a:extLst>
                    <a:ext uri="{9D8B030D-6E8A-4147-A177-3AD203B41FA5}">
                      <a16:colId xmlns:a16="http://schemas.microsoft.com/office/drawing/2014/main" val="20003"/>
                    </a:ext>
                  </a:extLst>
                </a:gridCol>
              </a:tblGrid>
              <a:tr h="370840">
                <a:tc>
                  <a:txBody>
                    <a:bodyPr/>
                    <a:lstStyle/>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txBody>
                  <a:tcPr>
                    <a:solidFill>
                      <a:schemeClr val="accent4"/>
                    </a:solidFill>
                  </a:tcPr>
                </a:tc>
                <a:tc>
                  <a:txBody>
                    <a:bodyPr/>
                    <a:lstStyle/>
                    <a:p>
                      <a:endParaRPr lang="es-MX" dirty="0"/>
                    </a:p>
                  </a:txBody>
                  <a:tcPr>
                    <a:solidFill>
                      <a:schemeClr val="accent4"/>
                    </a:solidFill>
                  </a:tcPr>
                </a:tc>
                <a:tc>
                  <a:txBody>
                    <a:bodyPr/>
                    <a:lstStyle/>
                    <a:p>
                      <a:endParaRPr lang="es-MX" dirty="0"/>
                    </a:p>
                  </a:txBody>
                  <a:tcPr>
                    <a:solidFill>
                      <a:schemeClr val="accent4"/>
                    </a:solidFill>
                  </a:tcPr>
                </a:tc>
                <a:tc>
                  <a:txBody>
                    <a:bodyPr/>
                    <a:lstStyle/>
                    <a:p>
                      <a:endParaRPr lang="es-MX" dirty="0"/>
                    </a:p>
                  </a:txBody>
                  <a:tcPr>
                    <a:solidFill>
                      <a:schemeClr val="accent4"/>
                    </a:solidFill>
                  </a:tcPr>
                </a:tc>
                <a:extLst>
                  <a:ext uri="{0D108BD9-81ED-4DB2-BD59-A6C34878D82A}">
                    <a16:rowId xmlns:a16="http://schemas.microsoft.com/office/drawing/2014/main" val="10000"/>
                  </a:ext>
                </a:extLst>
              </a:tr>
              <a:tr h="370840">
                <a:tc>
                  <a:txBody>
                    <a:bodyPr/>
                    <a:lstStyle/>
                    <a:p>
                      <a:pPr algn="ctr"/>
                      <a:r>
                        <a:rPr lang="es-MX" sz="2000" dirty="0">
                          <a:solidFill>
                            <a:schemeClr val="tx1"/>
                          </a:solidFill>
                          <a:latin typeface="Arial Rounded MT Bold" panose="020F0704030504030204" pitchFamily="34" charset="0"/>
                        </a:rPr>
                        <a:t>Tolueno</a:t>
                      </a:r>
                    </a:p>
                  </a:txBody>
                  <a:tcPr anchor="ctr">
                    <a:solidFill>
                      <a:schemeClr val="bg2">
                        <a:lumMod val="75000"/>
                      </a:schemeClr>
                    </a:solidFill>
                  </a:tcPr>
                </a:tc>
                <a:tc>
                  <a:txBody>
                    <a:bodyPr/>
                    <a:lstStyle/>
                    <a:p>
                      <a:pPr algn="ctr"/>
                      <a:r>
                        <a:rPr lang="es-MX" sz="2000" dirty="0">
                          <a:solidFill>
                            <a:schemeClr val="tx1"/>
                          </a:solidFill>
                          <a:latin typeface="Arial Rounded MT Bold" panose="020F0704030504030204" pitchFamily="34" charset="0"/>
                        </a:rPr>
                        <a:t>Anilina</a:t>
                      </a:r>
                    </a:p>
                  </a:txBody>
                  <a:tcPr anchor="ctr">
                    <a:solidFill>
                      <a:schemeClr val="bg2">
                        <a:lumMod val="75000"/>
                      </a:schemeClr>
                    </a:solidFill>
                  </a:tcPr>
                </a:tc>
                <a:tc>
                  <a:txBody>
                    <a:bodyPr/>
                    <a:lstStyle/>
                    <a:p>
                      <a:pPr algn="ctr"/>
                      <a:r>
                        <a:rPr lang="es-MX" sz="2000" dirty="0">
                          <a:solidFill>
                            <a:schemeClr val="tx1"/>
                          </a:solidFill>
                          <a:latin typeface="Arial Rounded MT Bold" panose="020F0704030504030204" pitchFamily="34" charset="0"/>
                        </a:rPr>
                        <a:t>Ácido benzoico</a:t>
                      </a:r>
                      <a:endParaRPr lang="es-MX" sz="2000" kern="1200" dirty="0">
                        <a:solidFill>
                          <a:schemeClr val="tx1"/>
                        </a:solidFill>
                        <a:latin typeface="Arial Rounded MT Bold" panose="020F0704030504030204" pitchFamily="34" charset="0"/>
                        <a:ea typeface="+mn-ea"/>
                        <a:cs typeface="+mn-cs"/>
                      </a:endParaRPr>
                    </a:p>
                  </a:txBody>
                  <a:tcPr anchor="ctr">
                    <a:solidFill>
                      <a:schemeClr val="bg2">
                        <a:lumMod val="75000"/>
                      </a:schemeClr>
                    </a:solidFill>
                  </a:tcPr>
                </a:tc>
                <a:tc>
                  <a:txBody>
                    <a:bodyPr/>
                    <a:lstStyle/>
                    <a:p>
                      <a:pPr algn="ctr"/>
                      <a:r>
                        <a:rPr lang="es-MX" sz="2000" kern="1200" dirty="0">
                          <a:solidFill>
                            <a:schemeClr val="tx1"/>
                          </a:solidFill>
                          <a:latin typeface="Arial Rounded MT Bold" panose="020F0704030504030204" pitchFamily="34" charset="0"/>
                          <a:ea typeface="+mn-ea"/>
                          <a:cs typeface="+mn-cs"/>
                        </a:rPr>
                        <a:t>Estireno</a:t>
                      </a:r>
                    </a:p>
                  </a:txBody>
                  <a:tcPr anchor="ctr">
                    <a:solidFill>
                      <a:schemeClr val="bg2">
                        <a:lumMod val="75000"/>
                      </a:schemeClr>
                    </a:solidFill>
                  </a:tcPr>
                </a:tc>
                <a:extLst>
                  <a:ext uri="{0D108BD9-81ED-4DB2-BD59-A6C34878D82A}">
                    <a16:rowId xmlns:a16="http://schemas.microsoft.com/office/drawing/2014/main" val="10001"/>
                  </a:ext>
                </a:extLst>
              </a:tr>
            </a:tbl>
          </a:graphicData>
        </a:graphic>
      </p:graphicFrame>
      <p:graphicFrame>
        <p:nvGraphicFramePr>
          <p:cNvPr id="10" name="Objeto 9"/>
          <p:cNvGraphicFramePr>
            <a:graphicFrameLocks noChangeAspect="1"/>
          </p:cNvGraphicFramePr>
          <p:nvPr>
            <p:extLst>
              <p:ext uri="{D42A27DB-BD31-4B8C-83A1-F6EECF244321}">
                <p14:modId xmlns:p14="http://schemas.microsoft.com/office/powerpoint/2010/main" val="1776870032"/>
              </p:ext>
            </p:extLst>
          </p:nvPr>
        </p:nvGraphicFramePr>
        <p:xfrm>
          <a:off x="1291231" y="2921421"/>
          <a:ext cx="1560253" cy="2482222"/>
        </p:xfrm>
        <a:graphic>
          <a:graphicData uri="http://schemas.openxmlformats.org/presentationml/2006/ole">
            <mc:AlternateContent xmlns:mc="http://schemas.openxmlformats.org/markup-compatibility/2006">
              <mc:Choice xmlns:v="urn:schemas-microsoft-com:vml" Requires="v">
                <p:oleObj spid="_x0000_s12750" name="ChemSketch" r:id="rId3" imgW="628661" imgH="1000274" progId="ACD.ChemSketch.20">
                  <p:embed/>
                </p:oleObj>
              </mc:Choice>
              <mc:Fallback>
                <p:oleObj name="ChemSketch" r:id="rId3" imgW="628661" imgH="1000274" progId="ACD.ChemSketch.2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1231" y="2921421"/>
                        <a:ext cx="1560253" cy="2482222"/>
                      </a:xfrm>
                      <a:prstGeom prst="rect">
                        <a:avLst/>
                      </a:prstGeom>
                      <a:noFill/>
                    </p:spPr>
                  </p:pic>
                </p:oleObj>
              </mc:Fallback>
            </mc:AlternateContent>
          </a:graphicData>
        </a:graphic>
      </p:graphicFrame>
      <p:graphicFrame>
        <p:nvGraphicFramePr>
          <p:cNvPr id="11" name="Objeto 10"/>
          <p:cNvGraphicFramePr>
            <a:graphicFrameLocks noChangeAspect="1"/>
          </p:cNvGraphicFramePr>
          <p:nvPr>
            <p:extLst>
              <p:ext uri="{D42A27DB-BD31-4B8C-83A1-F6EECF244321}">
                <p14:modId xmlns:p14="http://schemas.microsoft.com/office/powerpoint/2010/main" val="2772215698"/>
              </p:ext>
            </p:extLst>
          </p:nvPr>
        </p:nvGraphicFramePr>
        <p:xfrm>
          <a:off x="3923297" y="2757655"/>
          <a:ext cx="1768475" cy="2809875"/>
        </p:xfrm>
        <a:graphic>
          <a:graphicData uri="http://schemas.openxmlformats.org/presentationml/2006/ole">
            <mc:AlternateContent xmlns:mc="http://schemas.openxmlformats.org/markup-compatibility/2006">
              <mc:Choice xmlns:v="urn:schemas-microsoft-com:vml" Requires="v">
                <p:oleObj spid="_x0000_s12751" name="ChemSketch" r:id="rId5" imgW="713160" imgH="1132200" progId="ACD.ChemSketch.20">
                  <p:embed/>
                </p:oleObj>
              </mc:Choice>
              <mc:Fallback>
                <p:oleObj name="ChemSketch" r:id="rId5" imgW="713160" imgH="1132200" progId="ACD.ChemSketch.20">
                  <p:embed/>
                  <p:pic>
                    <p:nvPicPr>
                      <p:cNvPr id="0" name=""/>
                      <p:cNvPicPr>
                        <a:picLocks noChangeAspect="1" noChangeArrowheads="1"/>
                      </p:cNvPicPr>
                      <p:nvPr/>
                    </p:nvPicPr>
                    <p:blipFill>
                      <a:blip r:embed="rId6"/>
                      <a:srcRect/>
                      <a:stretch>
                        <a:fillRect/>
                      </a:stretch>
                    </p:blipFill>
                    <p:spPr bwMode="auto">
                      <a:xfrm>
                        <a:off x="3923297" y="2757655"/>
                        <a:ext cx="1768475" cy="2809875"/>
                      </a:xfrm>
                      <a:prstGeom prst="rect">
                        <a:avLst/>
                      </a:prstGeom>
                      <a:noFill/>
                    </p:spPr>
                  </p:pic>
                </p:oleObj>
              </mc:Fallback>
            </mc:AlternateContent>
          </a:graphicData>
        </a:graphic>
      </p:graphicFrame>
      <p:graphicFrame>
        <p:nvGraphicFramePr>
          <p:cNvPr id="12" name="Objeto 11"/>
          <p:cNvGraphicFramePr>
            <a:graphicFrameLocks noChangeAspect="1"/>
          </p:cNvGraphicFramePr>
          <p:nvPr>
            <p:extLst>
              <p:ext uri="{D42A27DB-BD31-4B8C-83A1-F6EECF244321}">
                <p14:modId xmlns:p14="http://schemas.microsoft.com/office/powerpoint/2010/main" val="953262544"/>
              </p:ext>
            </p:extLst>
          </p:nvPr>
        </p:nvGraphicFramePr>
        <p:xfrm>
          <a:off x="6571247" y="2556042"/>
          <a:ext cx="1985963" cy="3213100"/>
        </p:xfrm>
        <a:graphic>
          <a:graphicData uri="http://schemas.openxmlformats.org/presentationml/2006/ole">
            <mc:AlternateContent xmlns:mc="http://schemas.openxmlformats.org/markup-compatibility/2006">
              <mc:Choice xmlns:v="urn:schemas-microsoft-com:vml" Requires="v">
                <p:oleObj spid="_x0000_s12752" name="ChemSketch" r:id="rId7" imgW="799560" imgH="1293840" progId="ACD.ChemSketch.20">
                  <p:embed/>
                </p:oleObj>
              </mc:Choice>
              <mc:Fallback>
                <p:oleObj name="ChemSketch" r:id="rId7" imgW="799560" imgH="1293840" progId="ACD.ChemSketch.20">
                  <p:embed/>
                  <p:pic>
                    <p:nvPicPr>
                      <p:cNvPr id="0" name=""/>
                      <p:cNvPicPr>
                        <a:picLocks noChangeAspect="1" noChangeArrowheads="1"/>
                      </p:cNvPicPr>
                      <p:nvPr/>
                    </p:nvPicPr>
                    <p:blipFill>
                      <a:blip r:embed="rId8"/>
                      <a:srcRect/>
                      <a:stretch>
                        <a:fillRect/>
                      </a:stretch>
                    </p:blipFill>
                    <p:spPr bwMode="auto">
                      <a:xfrm>
                        <a:off x="6571247" y="2556042"/>
                        <a:ext cx="1985963" cy="3213100"/>
                      </a:xfrm>
                      <a:prstGeom prst="rect">
                        <a:avLst/>
                      </a:prstGeom>
                      <a:noFill/>
                    </p:spPr>
                  </p:pic>
                </p:oleObj>
              </mc:Fallback>
            </mc:AlternateContent>
          </a:graphicData>
        </a:graphic>
      </p:graphicFrame>
      <p:graphicFrame>
        <p:nvGraphicFramePr>
          <p:cNvPr id="15" name="Objeto 14"/>
          <p:cNvGraphicFramePr>
            <a:graphicFrameLocks noChangeAspect="1"/>
          </p:cNvGraphicFramePr>
          <p:nvPr>
            <p:extLst>
              <p:ext uri="{D42A27DB-BD31-4B8C-83A1-F6EECF244321}">
                <p14:modId xmlns:p14="http://schemas.microsoft.com/office/powerpoint/2010/main" val="3015571453"/>
              </p:ext>
            </p:extLst>
          </p:nvPr>
        </p:nvGraphicFramePr>
        <p:xfrm>
          <a:off x="9239835" y="2556042"/>
          <a:ext cx="2119312" cy="3213100"/>
        </p:xfrm>
        <a:graphic>
          <a:graphicData uri="http://schemas.openxmlformats.org/presentationml/2006/ole">
            <mc:AlternateContent xmlns:mc="http://schemas.openxmlformats.org/markup-compatibility/2006">
              <mc:Choice xmlns:v="urn:schemas-microsoft-com:vml" Requires="v">
                <p:oleObj spid="_x0000_s12753" name="ChemSketch" r:id="rId9" imgW="853560" imgH="1293840" progId="ACD.ChemSketch.20">
                  <p:embed/>
                </p:oleObj>
              </mc:Choice>
              <mc:Fallback>
                <p:oleObj name="ChemSketch" r:id="rId9" imgW="853560" imgH="1293840" progId="ACD.ChemSketch.20">
                  <p:embed/>
                  <p:pic>
                    <p:nvPicPr>
                      <p:cNvPr id="0" name=""/>
                      <p:cNvPicPr>
                        <a:picLocks noChangeAspect="1" noChangeArrowheads="1"/>
                      </p:cNvPicPr>
                      <p:nvPr/>
                    </p:nvPicPr>
                    <p:blipFill>
                      <a:blip r:embed="rId10"/>
                      <a:srcRect/>
                      <a:stretch>
                        <a:fillRect/>
                      </a:stretch>
                    </p:blipFill>
                    <p:spPr bwMode="auto">
                      <a:xfrm>
                        <a:off x="9239835" y="2556042"/>
                        <a:ext cx="2119312" cy="3213100"/>
                      </a:xfrm>
                      <a:prstGeom prst="rect">
                        <a:avLst/>
                      </a:prstGeom>
                      <a:noFill/>
                    </p:spPr>
                  </p:pic>
                </p:oleObj>
              </mc:Fallback>
            </mc:AlternateContent>
          </a:graphicData>
        </a:graphic>
      </p:graphicFrame>
    </p:spTree>
    <p:extLst>
      <p:ext uri="{BB962C8B-B14F-4D97-AF65-F5344CB8AC3E}">
        <p14:creationId xmlns:p14="http://schemas.microsoft.com/office/powerpoint/2010/main" val="28616658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41274" y="1110406"/>
            <a:ext cx="10892592" cy="830997"/>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Rounded MT Bold" panose="020F0704030504030204" pitchFamily="34" charset="0"/>
                <a:ea typeface="Times New Roman" panose="02020603050405020304" pitchFamily="18" charset="0"/>
              </a:rPr>
              <a:t>Existen numerosos derivados del benceno con nombres comunes  tales como:</a:t>
            </a:r>
          </a:p>
        </p:txBody>
      </p:sp>
      <p:graphicFrame>
        <p:nvGraphicFramePr>
          <p:cNvPr id="5" name="Tabla 4"/>
          <p:cNvGraphicFramePr>
            <a:graphicFrameLocks noGrp="1"/>
          </p:cNvGraphicFramePr>
          <p:nvPr>
            <p:extLst>
              <p:ext uri="{D42A27DB-BD31-4B8C-83A1-F6EECF244321}">
                <p14:modId xmlns:p14="http://schemas.microsoft.com/office/powerpoint/2010/main" val="906637227"/>
              </p:ext>
            </p:extLst>
          </p:nvPr>
        </p:nvGraphicFramePr>
        <p:xfrm>
          <a:off x="741275" y="2418523"/>
          <a:ext cx="10892592" cy="3779520"/>
        </p:xfrm>
        <a:graphic>
          <a:graphicData uri="http://schemas.openxmlformats.org/drawingml/2006/table">
            <a:tbl>
              <a:tblPr firstRow="1" bandRow="1">
                <a:effectLst/>
                <a:tableStyleId>{5C22544A-7EE6-4342-B048-85BDC9FD1C3A}</a:tableStyleId>
              </a:tblPr>
              <a:tblGrid>
                <a:gridCol w="2528636">
                  <a:extLst>
                    <a:ext uri="{9D8B030D-6E8A-4147-A177-3AD203B41FA5}">
                      <a16:colId xmlns:a16="http://schemas.microsoft.com/office/drawing/2014/main" val="20000"/>
                    </a:ext>
                  </a:extLst>
                </a:gridCol>
                <a:gridCol w="2966573">
                  <a:extLst>
                    <a:ext uri="{9D8B030D-6E8A-4147-A177-3AD203B41FA5}">
                      <a16:colId xmlns:a16="http://schemas.microsoft.com/office/drawing/2014/main" val="20001"/>
                    </a:ext>
                  </a:extLst>
                </a:gridCol>
                <a:gridCol w="2619676">
                  <a:extLst>
                    <a:ext uri="{9D8B030D-6E8A-4147-A177-3AD203B41FA5}">
                      <a16:colId xmlns:a16="http://schemas.microsoft.com/office/drawing/2014/main" val="20002"/>
                    </a:ext>
                  </a:extLst>
                </a:gridCol>
                <a:gridCol w="2777707">
                  <a:extLst>
                    <a:ext uri="{9D8B030D-6E8A-4147-A177-3AD203B41FA5}">
                      <a16:colId xmlns:a16="http://schemas.microsoft.com/office/drawing/2014/main" val="20003"/>
                    </a:ext>
                  </a:extLst>
                </a:gridCol>
              </a:tblGrid>
              <a:tr h="370840">
                <a:tc>
                  <a:txBody>
                    <a:bodyPr/>
                    <a:lstStyle/>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txBody>
                  <a:tcPr>
                    <a:solidFill>
                      <a:schemeClr val="accent4"/>
                    </a:solidFill>
                  </a:tcPr>
                </a:tc>
                <a:tc>
                  <a:txBody>
                    <a:bodyPr/>
                    <a:lstStyle/>
                    <a:p>
                      <a:endParaRPr lang="es-MX" dirty="0"/>
                    </a:p>
                  </a:txBody>
                  <a:tcPr>
                    <a:solidFill>
                      <a:schemeClr val="accent4"/>
                    </a:solidFill>
                  </a:tcPr>
                </a:tc>
                <a:tc>
                  <a:txBody>
                    <a:bodyPr/>
                    <a:lstStyle/>
                    <a:p>
                      <a:endParaRPr lang="es-MX" dirty="0"/>
                    </a:p>
                  </a:txBody>
                  <a:tcPr>
                    <a:solidFill>
                      <a:schemeClr val="accent4"/>
                    </a:solidFill>
                  </a:tcPr>
                </a:tc>
                <a:tc>
                  <a:txBody>
                    <a:bodyPr/>
                    <a:lstStyle/>
                    <a:p>
                      <a:endParaRPr lang="es-MX" dirty="0"/>
                    </a:p>
                  </a:txBody>
                  <a:tcPr>
                    <a:solidFill>
                      <a:schemeClr val="accent4"/>
                    </a:solidFill>
                  </a:tcPr>
                </a:tc>
                <a:extLst>
                  <a:ext uri="{0D108BD9-81ED-4DB2-BD59-A6C34878D82A}">
                    <a16:rowId xmlns:a16="http://schemas.microsoft.com/office/drawing/2014/main" val="10000"/>
                  </a:ext>
                </a:extLst>
              </a:tr>
              <a:tr h="370840">
                <a:tc>
                  <a:txBody>
                    <a:bodyPr/>
                    <a:lstStyle/>
                    <a:p>
                      <a:pPr algn="ctr"/>
                      <a:r>
                        <a:rPr lang="es-MX" sz="2000" dirty="0">
                          <a:solidFill>
                            <a:schemeClr val="tx1"/>
                          </a:solidFill>
                          <a:latin typeface="Arial Rounded MT Bold" panose="020F0704030504030204" pitchFamily="34" charset="0"/>
                        </a:rPr>
                        <a:t>Fenol</a:t>
                      </a:r>
                    </a:p>
                  </a:txBody>
                  <a:tcPr anchor="ctr">
                    <a:solidFill>
                      <a:schemeClr val="bg2">
                        <a:lumMod val="75000"/>
                      </a:schemeClr>
                    </a:solidFill>
                  </a:tcPr>
                </a:tc>
                <a:tc>
                  <a:txBody>
                    <a:bodyPr/>
                    <a:lstStyle/>
                    <a:p>
                      <a:pPr algn="ctr"/>
                      <a:r>
                        <a:rPr lang="es-MX" sz="2000" dirty="0">
                          <a:solidFill>
                            <a:schemeClr val="tx1"/>
                          </a:solidFill>
                          <a:latin typeface="Arial Rounded MT Bold" panose="020F0704030504030204" pitchFamily="34" charset="0"/>
                        </a:rPr>
                        <a:t>Benzaldehído</a:t>
                      </a:r>
                    </a:p>
                  </a:txBody>
                  <a:tcPr anchor="ctr">
                    <a:solidFill>
                      <a:schemeClr val="bg2">
                        <a:lumMod val="75000"/>
                      </a:schemeClr>
                    </a:solidFill>
                  </a:tcPr>
                </a:tc>
                <a:tc>
                  <a:txBody>
                    <a:bodyPr/>
                    <a:lstStyle/>
                    <a:p>
                      <a:pPr algn="ctr"/>
                      <a:r>
                        <a:rPr lang="es-MX" sz="2000" dirty="0">
                          <a:solidFill>
                            <a:schemeClr val="tx1"/>
                          </a:solidFill>
                          <a:latin typeface="Arial Rounded MT Bold" panose="020F0704030504030204" pitchFamily="34" charset="0"/>
                        </a:rPr>
                        <a:t>Anisol</a:t>
                      </a:r>
                      <a:endParaRPr lang="es-MX" sz="2000" kern="1200" dirty="0">
                        <a:solidFill>
                          <a:schemeClr val="tx1"/>
                        </a:solidFill>
                        <a:latin typeface="Arial Rounded MT Bold" panose="020F0704030504030204" pitchFamily="34" charset="0"/>
                        <a:ea typeface="+mn-ea"/>
                        <a:cs typeface="+mn-cs"/>
                      </a:endParaRPr>
                    </a:p>
                  </a:txBody>
                  <a:tcPr anchor="ctr">
                    <a:solidFill>
                      <a:schemeClr val="bg2">
                        <a:lumMod val="75000"/>
                      </a:schemeClr>
                    </a:solidFill>
                  </a:tcPr>
                </a:tc>
                <a:tc>
                  <a:txBody>
                    <a:bodyPr/>
                    <a:lstStyle/>
                    <a:p>
                      <a:pPr algn="ctr"/>
                      <a:r>
                        <a:rPr lang="es-MX" sz="2000" kern="1200" dirty="0">
                          <a:solidFill>
                            <a:schemeClr val="tx1"/>
                          </a:solidFill>
                          <a:latin typeface="Arial Rounded MT Bold" panose="020F0704030504030204" pitchFamily="34" charset="0"/>
                          <a:ea typeface="+mn-ea"/>
                          <a:cs typeface="+mn-cs"/>
                        </a:rPr>
                        <a:t>Acetofenona</a:t>
                      </a:r>
                    </a:p>
                  </a:txBody>
                  <a:tcPr anchor="ctr">
                    <a:solidFill>
                      <a:schemeClr val="bg2">
                        <a:lumMod val="75000"/>
                      </a:schemeClr>
                    </a:solidFill>
                  </a:tcPr>
                </a:tc>
                <a:extLst>
                  <a:ext uri="{0D108BD9-81ED-4DB2-BD59-A6C34878D82A}">
                    <a16:rowId xmlns:a16="http://schemas.microsoft.com/office/drawing/2014/main" val="10001"/>
                  </a:ext>
                </a:extLst>
              </a:tr>
            </a:tbl>
          </a:graphicData>
        </a:graphic>
      </p:graphicFrame>
      <p:graphicFrame>
        <p:nvGraphicFramePr>
          <p:cNvPr id="10" name="Objeto 9"/>
          <p:cNvGraphicFramePr>
            <a:graphicFrameLocks noChangeAspect="1"/>
          </p:cNvGraphicFramePr>
          <p:nvPr>
            <p:extLst>
              <p:ext uri="{D42A27DB-BD31-4B8C-83A1-F6EECF244321}">
                <p14:modId xmlns:p14="http://schemas.microsoft.com/office/powerpoint/2010/main" val="4045260481"/>
              </p:ext>
            </p:extLst>
          </p:nvPr>
        </p:nvGraphicFramePr>
        <p:xfrm>
          <a:off x="1187450" y="2757488"/>
          <a:ext cx="1768475" cy="2809875"/>
        </p:xfrm>
        <a:graphic>
          <a:graphicData uri="http://schemas.openxmlformats.org/presentationml/2006/ole">
            <mc:AlternateContent xmlns:mc="http://schemas.openxmlformats.org/markup-compatibility/2006">
              <mc:Choice xmlns:v="urn:schemas-microsoft-com:vml" Requires="v">
                <p:oleObj spid="_x0000_s13770" name="ChemSketch" r:id="rId3" imgW="713160" imgH="1132200" progId="ACD.ChemSketch.20">
                  <p:embed/>
                </p:oleObj>
              </mc:Choice>
              <mc:Fallback>
                <p:oleObj name="ChemSketch" r:id="rId3" imgW="713160" imgH="1132200" progId="ACD.ChemSketch.20">
                  <p:embed/>
                  <p:pic>
                    <p:nvPicPr>
                      <p:cNvPr id="0" name=""/>
                      <p:cNvPicPr>
                        <a:picLocks noChangeAspect="1" noChangeArrowheads="1"/>
                      </p:cNvPicPr>
                      <p:nvPr/>
                    </p:nvPicPr>
                    <p:blipFill>
                      <a:blip r:embed="rId4"/>
                      <a:srcRect/>
                      <a:stretch>
                        <a:fillRect/>
                      </a:stretch>
                    </p:blipFill>
                    <p:spPr bwMode="auto">
                      <a:xfrm>
                        <a:off x="1187450" y="2757488"/>
                        <a:ext cx="1768475" cy="2809875"/>
                      </a:xfrm>
                      <a:prstGeom prst="rect">
                        <a:avLst/>
                      </a:prstGeom>
                      <a:noFill/>
                    </p:spPr>
                  </p:pic>
                </p:oleObj>
              </mc:Fallback>
            </mc:AlternateContent>
          </a:graphicData>
        </a:graphic>
      </p:graphicFrame>
      <p:graphicFrame>
        <p:nvGraphicFramePr>
          <p:cNvPr id="11" name="Objeto 10"/>
          <p:cNvGraphicFramePr>
            <a:graphicFrameLocks noChangeAspect="1"/>
          </p:cNvGraphicFramePr>
          <p:nvPr>
            <p:extLst>
              <p:ext uri="{D42A27DB-BD31-4B8C-83A1-F6EECF244321}">
                <p14:modId xmlns:p14="http://schemas.microsoft.com/office/powerpoint/2010/main" val="1012350537"/>
              </p:ext>
            </p:extLst>
          </p:nvPr>
        </p:nvGraphicFramePr>
        <p:xfrm>
          <a:off x="3922713" y="2555875"/>
          <a:ext cx="1768475" cy="3213100"/>
        </p:xfrm>
        <a:graphic>
          <a:graphicData uri="http://schemas.openxmlformats.org/presentationml/2006/ole">
            <mc:AlternateContent xmlns:mc="http://schemas.openxmlformats.org/markup-compatibility/2006">
              <mc:Choice xmlns:v="urn:schemas-microsoft-com:vml" Requires="v">
                <p:oleObj spid="_x0000_s13771" name="ChemSketch" r:id="rId5" imgW="713160" imgH="1293840" progId="ACD.ChemSketch.20">
                  <p:embed/>
                </p:oleObj>
              </mc:Choice>
              <mc:Fallback>
                <p:oleObj name="ChemSketch" r:id="rId5" imgW="713160" imgH="1293840" progId="ACD.ChemSketch.20">
                  <p:embed/>
                  <p:pic>
                    <p:nvPicPr>
                      <p:cNvPr id="0" name=""/>
                      <p:cNvPicPr>
                        <a:picLocks noChangeAspect="1" noChangeArrowheads="1"/>
                      </p:cNvPicPr>
                      <p:nvPr/>
                    </p:nvPicPr>
                    <p:blipFill>
                      <a:blip r:embed="rId6"/>
                      <a:srcRect/>
                      <a:stretch>
                        <a:fillRect/>
                      </a:stretch>
                    </p:blipFill>
                    <p:spPr bwMode="auto">
                      <a:xfrm>
                        <a:off x="3922713" y="2555875"/>
                        <a:ext cx="1768475" cy="3213100"/>
                      </a:xfrm>
                      <a:prstGeom prst="rect">
                        <a:avLst/>
                      </a:prstGeom>
                      <a:noFill/>
                    </p:spPr>
                  </p:pic>
                </p:oleObj>
              </mc:Fallback>
            </mc:AlternateContent>
          </a:graphicData>
        </a:graphic>
      </p:graphicFrame>
      <p:graphicFrame>
        <p:nvGraphicFramePr>
          <p:cNvPr id="12" name="Objeto 11"/>
          <p:cNvGraphicFramePr>
            <a:graphicFrameLocks noChangeAspect="1"/>
          </p:cNvGraphicFramePr>
          <p:nvPr>
            <p:extLst>
              <p:ext uri="{D42A27DB-BD31-4B8C-83A1-F6EECF244321}">
                <p14:modId xmlns:p14="http://schemas.microsoft.com/office/powerpoint/2010/main" val="220685821"/>
              </p:ext>
            </p:extLst>
          </p:nvPr>
        </p:nvGraphicFramePr>
        <p:xfrm>
          <a:off x="6504572" y="2627456"/>
          <a:ext cx="2026401" cy="3069937"/>
        </p:xfrm>
        <a:graphic>
          <a:graphicData uri="http://schemas.openxmlformats.org/presentationml/2006/ole">
            <mc:AlternateContent xmlns:mc="http://schemas.openxmlformats.org/markup-compatibility/2006">
              <mc:Choice xmlns:v="urn:schemas-microsoft-com:vml" Requires="v">
                <p:oleObj spid="_x0000_s13772" name="ChemSketch" r:id="rId7" imgW="853560" imgH="1293840" progId="ACD.ChemSketch.20">
                  <p:embed/>
                </p:oleObj>
              </mc:Choice>
              <mc:Fallback>
                <p:oleObj name="ChemSketch" r:id="rId7" imgW="853560" imgH="1293840" progId="ACD.ChemSketch.20">
                  <p:embed/>
                  <p:pic>
                    <p:nvPicPr>
                      <p:cNvPr id="0" name=""/>
                      <p:cNvPicPr>
                        <a:picLocks noChangeAspect="1" noChangeArrowheads="1"/>
                      </p:cNvPicPr>
                      <p:nvPr/>
                    </p:nvPicPr>
                    <p:blipFill>
                      <a:blip r:embed="rId8"/>
                      <a:srcRect/>
                      <a:stretch>
                        <a:fillRect/>
                      </a:stretch>
                    </p:blipFill>
                    <p:spPr bwMode="auto">
                      <a:xfrm>
                        <a:off x="6504572" y="2627456"/>
                        <a:ext cx="2026401" cy="3069937"/>
                      </a:xfrm>
                      <a:prstGeom prst="rect">
                        <a:avLst/>
                      </a:prstGeom>
                      <a:noFill/>
                    </p:spPr>
                  </p:pic>
                </p:oleObj>
              </mc:Fallback>
            </mc:AlternateContent>
          </a:graphicData>
        </a:graphic>
      </p:graphicFrame>
      <p:graphicFrame>
        <p:nvGraphicFramePr>
          <p:cNvPr id="15" name="Objeto 14"/>
          <p:cNvGraphicFramePr>
            <a:graphicFrameLocks noChangeAspect="1"/>
          </p:cNvGraphicFramePr>
          <p:nvPr>
            <p:extLst>
              <p:ext uri="{D42A27DB-BD31-4B8C-83A1-F6EECF244321}">
                <p14:modId xmlns:p14="http://schemas.microsoft.com/office/powerpoint/2010/main" val="1320953945"/>
              </p:ext>
            </p:extLst>
          </p:nvPr>
        </p:nvGraphicFramePr>
        <p:xfrm>
          <a:off x="9216106" y="2627456"/>
          <a:ext cx="2057483" cy="3084700"/>
        </p:xfrm>
        <a:graphic>
          <a:graphicData uri="http://schemas.openxmlformats.org/presentationml/2006/ole">
            <mc:AlternateContent xmlns:mc="http://schemas.openxmlformats.org/markup-compatibility/2006">
              <mc:Choice xmlns:v="urn:schemas-microsoft-com:vml" Requires="v">
                <p:oleObj spid="_x0000_s13773" name="ChemSketch" r:id="rId9" imgW="864360" imgH="1293840" progId="ACD.ChemSketch.20">
                  <p:embed/>
                </p:oleObj>
              </mc:Choice>
              <mc:Fallback>
                <p:oleObj name="ChemSketch" r:id="rId9" imgW="864360" imgH="1293840" progId="ACD.ChemSketch.20">
                  <p:embed/>
                  <p:pic>
                    <p:nvPicPr>
                      <p:cNvPr id="0" name=""/>
                      <p:cNvPicPr>
                        <a:picLocks noChangeAspect="1" noChangeArrowheads="1"/>
                      </p:cNvPicPr>
                      <p:nvPr/>
                    </p:nvPicPr>
                    <p:blipFill>
                      <a:blip r:embed="rId10"/>
                      <a:srcRect/>
                      <a:stretch>
                        <a:fillRect/>
                      </a:stretch>
                    </p:blipFill>
                    <p:spPr bwMode="auto">
                      <a:xfrm>
                        <a:off x="9216106" y="2627456"/>
                        <a:ext cx="2057483" cy="3084700"/>
                      </a:xfrm>
                      <a:prstGeom prst="rect">
                        <a:avLst/>
                      </a:prstGeom>
                      <a:noFill/>
                    </p:spPr>
                  </p:pic>
                </p:oleObj>
              </mc:Fallback>
            </mc:AlternateContent>
          </a:graphicData>
        </a:graphic>
      </p:graphicFrame>
      <p:sp>
        <p:nvSpPr>
          <p:cNvPr id="9" name="Rectangle 2"/>
          <p:cNvSpPr>
            <a:spLocks noChangeArrowheads="1"/>
          </p:cNvSpPr>
          <p:nvPr/>
        </p:nvSpPr>
        <p:spPr bwMode="auto">
          <a:xfrm>
            <a:off x="3009164" y="191692"/>
            <a:ext cx="6507815"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Benceno Monosustituido</a:t>
            </a:r>
          </a:p>
        </p:txBody>
      </p:sp>
    </p:spTree>
    <p:extLst>
      <p:ext uri="{BB962C8B-B14F-4D97-AF65-F5344CB8AC3E}">
        <p14:creationId xmlns:p14="http://schemas.microsoft.com/office/powerpoint/2010/main" val="33833113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41274" y="1110406"/>
            <a:ext cx="10892592" cy="830997"/>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Rounded MT Bold" panose="020F0704030504030204" pitchFamily="34" charset="0"/>
                <a:ea typeface="Times New Roman" panose="02020603050405020304" pitchFamily="18" charset="0"/>
              </a:rPr>
              <a:t>Existen numerosos derivados del benceno con nombres comunes que conviene saber:</a:t>
            </a:r>
          </a:p>
        </p:txBody>
      </p:sp>
      <p:graphicFrame>
        <p:nvGraphicFramePr>
          <p:cNvPr id="5" name="Tabla 4"/>
          <p:cNvGraphicFramePr>
            <a:graphicFrameLocks noGrp="1"/>
          </p:cNvGraphicFramePr>
          <p:nvPr>
            <p:extLst>
              <p:ext uri="{D42A27DB-BD31-4B8C-83A1-F6EECF244321}">
                <p14:modId xmlns:p14="http://schemas.microsoft.com/office/powerpoint/2010/main" val="3795025388"/>
              </p:ext>
            </p:extLst>
          </p:nvPr>
        </p:nvGraphicFramePr>
        <p:xfrm>
          <a:off x="741275" y="2418523"/>
          <a:ext cx="10892592" cy="3779520"/>
        </p:xfrm>
        <a:graphic>
          <a:graphicData uri="http://schemas.openxmlformats.org/drawingml/2006/table">
            <a:tbl>
              <a:tblPr firstRow="1" bandRow="1">
                <a:effectLst/>
                <a:tableStyleId>{5C22544A-7EE6-4342-B048-85BDC9FD1C3A}</a:tableStyleId>
              </a:tblPr>
              <a:tblGrid>
                <a:gridCol w="5495209">
                  <a:extLst>
                    <a:ext uri="{9D8B030D-6E8A-4147-A177-3AD203B41FA5}">
                      <a16:colId xmlns:a16="http://schemas.microsoft.com/office/drawing/2014/main" val="20000"/>
                    </a:ext>
                  </a:extLst>
                </a:gridCol>
                <a:gridCol w="5397383">
                  <a:extLst>
                    <a:ext uri="{9D8B030D-6E8A-4147-A177-3AD203B41FA5}">
                      <a16:colId xmlns:a16="http://schemas.microsoft.com/office/drawing/2014/main" val="20001"/>
                    </a:ext>
                  </a:extLst>
                </a:gridCol>
              </a:tblGrid>
              <a:tr h="370840">
                <a:tc>
                  <a:txBody>
                    <a:bodyPr/>
                    <a:lstStyle/>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txBody>
                  <a:tcPr>
                    <a:solidFill>
                      <a:schemeClr val="accent4"/>
                    </a:solidFill>
                  </a:tcPr>
                </a:tc>
                <a:tc>
                  <a:txBody>
                    <a:bodyPr/>
                    <a:lstStyle/>
                    <a:p>
                      <a:endParaRPr lang="es-MX" dirty="0"/>
                    </a:p>
                  </a:txBody>
                  <a:tcPr>
                    <a:solidFill>
                      <a:schemeClr val="accent4"/>
                    </a:solidFill>
                  </a:tcPr>
                </a:tc>
                <a:extLst>
                  <a:ext uri="{0D108BD9-81ED-4DB2-BD59-A6C34878D82A}">
                    <a16:rowId xmlns:a16="http://schemas.microsoft.com/office/drawing/2014/main" val="10000"/>
                  </a:ext>
                </a:extLst>
              </a:tr>
              <a:tr h="370840">
                <a:tc>
                  <a:txBody>
                    <a:bodyPr/>
                    <a:lstStyle/>
                    <a:p>
                      <a:pPr algn="ctr"/>
                      <a:r>
                        <a:rPr lang="es-MX" sz="2000" dirty="0" err="1">
                          <a:solidFill>
                            <a:schemeClr val="tx1"/>
                          </a:solidFill>
                          <a:latin typeface="Arial Rounded MT Bold" panose="020F0704030504030204" pitchFamily="34" charset="0"/>
                        </a:rPr>
                        <a:t>Benzofenona</a:t>
                      </a:r>
                      <a:endParaRPr lang="es-MX" sz="2000" dirty="0">
                        <a:solidFill>
                          <a:schemeClr val="tx1"/>
                        </a:solidFill>
                        <a:latin typeface="Arial Rounded MT Bold" panose="020F0704030504030204" pitchFamily="34" charset="0"/>
                      </a:endParaRPr>
                    </a:p>
                  </a:txBody>
                  <a:tcPr anchor="ctr">
                    <a:solidFill>
                      <a:schemeClr val="bg2">
                        <a:lumMod val="75000"/>
                      </a:schemeClr>
                    </a:solidFill>
                  </a:tcPr>
                </a:tc>
                <a:tc>
                  <a:txBody>
                    <a:bodyPr/>
                    <a:lstStyle/>
                    <a:p>
                      <a:pPr algn="ctr"/>
                      <a:r>
                        <a:rPr lang="es-MX" sz="2000" kern="1200" dirty="0">
                          <a:solidFill>
                            <a:schemeClr val="tx1"/>
                          </a:solidFill>
                          <a:latin typeface="Arial Rounded MT Bold" panose="020F0704030504030204" pitchFamily="34" charset="0"/>
                          <a:ea typeface="+mn-ea"/>
                          <a:cs typeface="+mn-cs"/>
                        </a:rPr>
                        <a:t>Propiofenona</a:t>
                      </a:r>
                    </a:p>
                  </a:txBody>
                  <a:tcPr anchor="ctr">
                    <a:solidFill>
                      <a:schemeClr val="bg2">
                        <a:lumMod val="75000"/>
                      </a:schemeClr>
                    </a:solidFill>
                  </a:tcPr>
                </a:tc>
                <a:extLst>
                  <a:ext uri="{0D108BD9-81ED-4DB2-BD59-A6C34878D82A}">
                    <a16:rowId xmlns:a16="http://schemas.microsoft.com/office/drawing/2014/main" val="10001"/>
                  </a:ext>
                </a:extLst>
              </a:tr>
            </a:tbl>
          </a:graphicData>
        </a:graphic>
      </p:graphicFrame>
      <p:graphicFrame>
        <p:nvGraphicFramePr>
          <p:cNvPr id="10" name="Objeto 9"/>
          <p:cNvGraphicFramePr>
            <a:graphicFrameLocks noChangeAspect="1"/>
          </p:cNvGraphicFramePr>
          <p:nvPr>
            <p:extLst>
              <p:ext uri="{D42A27DB-BD31-4B8C-83A1-F6EECF244321}">
                <p14:modId xmlns:p14="http://schemas.microsoft.com/office/powerpoint/2010/main" val="651761786"/>
              </p:ext>
            </p:extLst>
          </p:nvPr>
        </p:nvGraphicFramePr>
        <p:xfrm>
          <a:off x="1261893" y="2757654"/>
          <a:ext cx="4586288" cy="2809875"/>
        </p:xfrm>
        <a:graphic>
          <a:graphicData uri="http://schemas.openxmlformats.org/presentationml/2006/ole">
            <mc:AlternateContent xmlns:mc="http://schemas.openxmlformats.org/markup-compatibility/2006">
              <mc:Choice xmlns:v="urn:schemas-microsoft-com:vml" Requires="v">
                <p:oleObj spid="_x0000_s14566" name="ChemSketch" r:id="rId3" imgW="1847880" imgH="1132200" progId="ACD.ChemSketch.20">
                  <p:embed/>
                </p:oleObj>
              </mc:Choice>
              <mc:Fallback>
                <p:oleObj name="ChemSketch" r:id="rId3" imgW="1847880" imgH="1132200" progId="ACD.ChemSketch.20">
                  <p:embed/>
                  <p:pic>
                    <p:nvPicPr>
                      <p:cNvPr id="0" name=""/>
                      <p:cNvPicPr>
                        <a:picLocks noChangeAspect="1" noChangeArrowheads="1"/>
                      </p:cNvPicPr>
                      <p:nvPr/>
                    </p:nvPicPr>
                    <p:blipFill>
                      <a:blip r:embed="rId4"/>
                      <a:srcRect/>
                      <a:stretch>
                        <a:fillRect/>
                      </a:stretch>
                    </p:blipFill>
                    <p:spPr bwMode="auto">
                      <a:xfrm>
                        <a:off x="1261893" y="2757654"/>
                        <a:ext cx="4586288" cy="2809875"/>
                      </a:xfrm>
                      <a:prstGeom prst="rect">
                        <a:avLst/>
                      </a:prstGeom>
                      <a:noFill/>
                    </p:spPr>
                  </p:pic>
                </p:oleObj>
              </mc:Fallback>
            </mc:AlternateContent>
          </a:graphicData>
        </a:graphic>
      </p:graphicFrame>
      <p:graphicFrame>
        <p:nvGraphicFramePr>
          <p:cNvPr id="12" name="Objeto 11"/>
          <p:cNvGraphicFramePr>
            <a:graphicFrameLocks noChangeAspect="1"/>
          </p:cNvGraphicFramePr>
          <p:nvPr>
            <p:extLst>
              <p:ext uri="{D42A27DB-BD31-4B8C-83A1-F6EECF244321}">
                <p14:modId xmlns:p14="http://schemas.microsoft.com/office/powerpoint/2010/main" val="17420207"/>
              </p:ext>
            </p:extLst>
          </p:nvPr>
        </p:nvGraphicFramePr>
        <p:xfrm>
          <a:off x="6789821" y="2757654"/>
          <a:ext cx="4211638" cy="2811463"/>
        </p:xfrm>
        <a:graphic>
          <a:graphicData uri="http://schemas.openxmlformats.org/presentationml/2006/ole">
            <mc:AlternateContent xmlns:mc="http://schemas.openxmlformats.org/markup-compatibility/2006">
              <mc:Choice xmlns:v="urn:schemas-microsoft-com:vml" Requires="v">
                <p:oleObj spid="_x0000_s14567" name="ChemSketch" r:id="rId5" imgW="1696320" imgH="1132200" progId="ACD.ChemSketch.20">
                  <p:embed/>
                </p:oleObj>
              </mc:Choice>
              <mc:Fallback>
                <p:oleObj name="ChemSketch" r:id="rId5" imgW="1696320" imgH="1132200" progId="ACD.ChemSketch.20">
                  <p:embed/>
                  <p:pic>
                    <p:nvPicPr>
                      <p:cNvPr id="0" name=""/>
                      <p:cNvPicPr>
                        <a:picLocks noChangeAspect="1" noChangeArrowheads="1"/>
                      </p:cNvPicPr>
                      <p:nvPr/>
                    </p:nvPicPr>
                    <p:blipFill>
                      <a:blip r:embed="rId6"/>
                      <a:srcRect/>
                      <a:stretch>
                        <a:fillRect/>
                      </a:stretch>
                    </p:blipFill>
                    <p:spPr bwMode="auto">
                      <a:xfrm>
                        <a:off x="6789821" y="2757654"/>
                        <a:ext cx="4211638" cy="2811463"/>
                      </a:xfrm>
                      <a:prstGeom prst="rect">
                        <a:avLst/>
                      </a:prstGeom>
                      <a:noFill/>
                    </p:spPr>
                  </p:pic>
                </p:oleObj>
              </mc:Fallback>
            </mc:AlternateContent>
          </a:graphicData>
        </a:graphic>
      </p:graphicFrame>
      <p:sp>
        <p:nvSpPr>
          <p:cNvPr id="7" name="Rectangle 2"/>
          <p:cNvSpPr>
            <a:spLocks noChangeArrowheads="1"/>
          </p:cNvSpPr>
          <p:nvPr/>
        </p:nvSpPr>
        <p:spPr bwMode="auto">
          <a:xfrm>
            <a:off x="3009164" y="191692"/>
            <a:ext cx="6507815"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Benceno Monosustituido</a:t>
            </a:r>
          </a:p>
        </p:txBody>
      </p:sp>
    </p:spTree>
    <p:extLst>
      <p:ext uri="{BB962C8B-B14F-4D97-AF65-F5344CB8AC3E}">
        <p14:creationId xmlns:p14="http://schemas.microsoft.com/office/powerpoint/2010/main" val="39495832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28581" y="1211097"/>
            <a:ext cx="6669071" cy="178510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200" dirty="0">
                <a:latin typeface="Arial" panose="020B0604020202020204" pitchFamily="34" charset="0"/>
              </a:rPr>
              <a:t>La importancia económica de los hidrocarburos aromáticos ha aumentado progresivamente desde que a principios del siglo XIX se utilizaba la nafta de alquitrán de hulla como disolvente del caucho.</a:t>
            </a:r>
          </a:p>
        </p:txBody>
      </p:sp>
      <p:sp>
        <p:nvSpPr>
          <p:cNvPr id="6" name="Rectangle 2"/>
          <p:cNvSpPr>
            <a:spLocks noChangeArrowheads="1"/>
          </p:cNvSpPr>
          <p:nvPr/>
        </p:nvSpPr>
        <p:spPr bwMode="auto">
          <a:xfrm>
            <a:off x="2587787" y="308195"/>
            <a:ext cx="6291518"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Importancia y aplicaciones</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pic>
        <p:nvPicPr>
          <p:cNvPr id="4" name="Imagen 3">
            <a:extLst>
              <a:ext uri="{FF2B5EF4-FFF2-40B4-BE49-F238E27FC236}">
                <a16:creationId xmlns:a16="http://schemas.microsoft.com/office/drawing/2014/main" id="{6BCA046F-BBF0-4569-80F3-38348724115C}"/>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flipH="1">
            <a:off x="245997" y="2189200"/>
            <a:ext cx="4100252" cy="2479599"/>
          </a:xfrm>
          <a:prstGeom prst="rect">
            <a:avLst/>
          </a:prstGeom>
        </p:spPr>
      </p:pic>
      <p:sp>
        <p:nvSpPr>
          <p:cNvPr id="5" name="CuadroTexto 4">
            <a:extLst>
              <a:ext uri="{FF2B5EF4-FFF2-40B4-BE49-F238E27FC236}">
                <a16:creationId xmlns:a16="http://schemas.microsoft.com/office/drawing/2014/main" id="{BEFECA8E-471C-4F07-85A8-58ADB944731F}"/>
              </a:ext>
            </a:extLst>
          </p:cNvPr>
          <p:cNvSpPr txBox="1"/>
          <p:nvPr/>
        </p:nvSpPr>
        <p:spPr>
          <a:xfrm flipH="1">
            <a:off x="1176793" y="6453320"/>
            <a:ext cx="99557" cy="6878806"/>
          </a:xfrm>
          <a:prstGeom prst="rect">
            <a:avLst/>
          </a:prstGeom>
          <a:noFill/>
        </p:spPr>
        <p:txBody>
          <a:bodyPr wrap="square" rtlCol="0">
            <a:spAutoFit/>
          </a:bodyPr>
          <a:lstStyle/>
          <a:p>
            <a:r>
              <a:rPr lang="es-MX" sz="900">
                <a:hlinkClick r:id="rId5" tooltip="http://commons.wikimedia.org/wiki/File:Benzoic_Acid-3D-balls.png"/>
              </a:rPr>
              <a:t>Esta foto</a:t>
            </a:r>
            <a:r>
              <a:rPr lang="es-MX" sz="900"/>
              <a:t> de Autor desconocido está bajo licencia </a:t>
            </a:r>
            <a:r>
              <a:rPr lang="es-MX" sz="900">
                <a:hlinkClick r:id="rId6" tooltip="https://creativecommons.org/licenses/by-sa/3.0/"/>
              </a:rPr>
              <a:t>CC BY-SA</a:t>
            </a:r>
            <a:endParaRPr lang="es-MX" sz="900"/>
          </a:p>
        </p:txBody>
      </p:sp>
      <p:sp>
        <p:nvSpPr>
          <p:cNvPr id="8" name="Rectángulo 7">
            <a:extLst>
              <a:ext uri="{FF2B5EF4-FFF2-40B4-BE49-F238E27FC236}">
                <a16:creationId xmlns:a16="http://schemas.microsoft.com/office/drawing/2014/main" id="{226E76E4-F9E3-4CC1-BCEE-A8A234321C98}"/>
              </a:ext>
            </a:extLst>
          </p:cNvPr>
          <p:cNvSpPr/>
          <p:nvPr/>
        </p:nvSpPr>
        <p:spPr>
          <a:xfrm>
            <a:off x="4628581" y="3229607"/>
            <a:ext cx="6669071" cy="178510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200" dirty="0">
                <a:latin typeface="Arial" panose="020B0604020202020204" pitchFamily="34" charset="0"/>
              </a:rPr>
              <a:t>En la actualidad, los principales usos de los compuestos aromáticos como productos puros son: la síntesis química de plásticos, caucho sintético, pinturas, pigmentos, explosivos, pesticidas, detergentes, perfumes y fármacos.</a:t>
            </a:r>
          </a:p>
        </p:txBody>
      </p:sp>
      <p:sp>
        <p:nvSpPr>
          <p:cNvPr id="9" name="Rectángulo 8">
            <a:extLst>
              <a:ext uri="{FF2B5EF4-FFF2-40B4-BE49-F238E27FC236}">
                <a16:creationId xmlns:a16="http://schemas.microsoft.com/office/drawing/2014/main" id="{837AF831-7D17-43B3-B7BB-2C7C9265037C}"/>
              </a:ext>
            </a:extLst>
          </p:cNvPr>
          <p:cNvSpPr/>
          <p:nvPr/>
        </p:nvSpPr>
        <p:spPr>
          <a:xfrm>
            <a:off x="4628581" y="5228826"/>
            <a:ext cx="6669071" cy="1446550"/>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200" dirty="0">
                <a:latin typeface="Arial" panose="020B0604020202020204" pitchFamily="34" charset="0"/>
              </a:rPr>
              <a:t>También se utilizan, principalmente en forma de mezclas, como disolventes y como constituyentes, en proporción variable, de la gasolina.</a:t>
            </a:r>
          </a:p>
        </p:txBody>
      </p:sp>
    </p:spTree>
    <p:extLst>
      <p:ext uri="{BB962C8B-B14F-4D97-AF65-F5344CB8AC3E}">
        <p14:creationId xmlns:p14="http://schemas.microsoft.com/office/powerpoint/2010/main" val="15573676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58938" y="1273991"/>
            <a:ext cx="8578327" cy="1631216"/>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El tolueno es un disolvente de aceites, resinas, caucho natural (mezclado con ciclohexano) y sintético, alquitrán de hulla, asfalto, brea y acetilcelulosas (en caliente, mezclado con etanol). También se utiliza como disolvente y diluyente de pinturas y barnices de celulosa y como diluyente de las tintas de fotograbado.</a:t>
            </a:r>
          </a:p>
        </p:txBody>
      </p:sp>
      <p:sp>
        <p:nvSpPr>
          <p:cNvPr id="4" name="Rectangle 2"/>
          <p:cNvSpPr>
            <a:spLocks noChangeArrowheads="1"/>
          </p:cNvSpPr>
          <p:nvPr/>
        </p:nvSpPr>
        <p:spPr bwMode="auto">
          <a:xfrm>
            <a:off x="2587787" y="308195"/>
            <a:ext cx="6291518"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Importancia y aplicaciones</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pic>
        <p:nvPicPr>
          <p:cNvPr id="38914" name="Picture 2" descr="Resultado de imagen para toluen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85278" y="1469107"/>
            <a:ext cx="2647783" cy="4130541"/>
          </a:xfrm>
          <a:prstGeom prst="rect">
            <a:avLst/>
          </a:prstGeom>
          <a:solidFill>
            <a:schemeClr val="bg1"/>
          </a:solidFill>
        </p:spPr>
      </p:pic>
      <p:sp>
        <p:nvSpPr>
          <p:cNvPr id="5" name="Rectángulo 4">
            <a:extLst>
              <a:ext uri="{FF2B5EF4-FFF2-40B4-BE49-F238E27FC236}">
                <a16:creationId xmlns:a16="http://schemas.microsoft.com/office/drawing/2014/main" id="{E0620FF6-E0DE-482B-8C0F-08CB4D52F90E}"/>
              </a:ext>
            </a:extLst>
          </p:cNvPr>
          <p:cNvSpPr/>
          <p:nvPr/>
        </p:nvSpPr>
        <p:spPr>
          <a:xfrm>
            <a:off x="358936" y="3084084"/>
            <a:ext cx="8578327" cy="2246769"/>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Al mezclarse con el agua, forma mezclas azeotrópicas que tienen un efecto deslustrante. El tolueno se encuentra en mezclas que se utilizan como productos de limpieza en distintas industrias y en artesanía. También se utiliza en la fabricación de detergentes y cuero artificial y es una importante materia prima para síntesis orgánicas, como las de cloruro de benzoilo y bencilideno, sacarina, cloramina T, trinitrotolueno y un gran número de colorantes.</a:t>
            </a:r>
          </a:p>
        </p:txBody>
      </p:sp>
      <p:sp>
        <p:nvSpPr>
          <p:cNvPr id="6" name="Rectángulo 5">
            <a:extLst>
              <a:ext uri="{FF2B5EF4-FFF2-40B4-BE49-F238E27FC236}">
                <a16:creationId xmlns:a16="http://schemas.microsoft.com/office/drawing/2014/main" id="{0CF5CEF2-6E03-4D9A-B474-206EFC8F5EE2}"/>
              </a:ext>
            </a:extLst>
          </p:cNvPr>
          <p:cNvSpPr/>
          <p:nvPr/>
        </p:nvSpPr>
        <p:spPr>
          <a:xfrm>
            <a:off x="358935" y="5584009"/>
            <a:ext cx="8578327" cy="1015663"/>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El tolueno es un componente del combustible para aviones y de la gasolina para automóviles. El Reglamento 594/91/CE del Consejo ha prohibido el uso de esta sustancia en la Unión Europea.</a:t>
            </a:r>
          </a:p>
        </p:txBody>
      </p:sp>
    </p:spTree>
    <p:extLst>
      <p:ext uri="{BB962C8B-B14F-4D97-AF65-F5344CB8AC3E}">
        <p14:creationId xmlns:p14="http://schemas.microsoft.com/office/powerpoint/2010/main" val="11300520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4510486" y="3533122"/>
            <a:ext cx="6772415" cy="2492089"/>
          </a:xfrm>
          <a:prstGeom prst="rect">
            <a:avLst/>
          </a:prstGeom>
          <a:solidFill>
            <a:schemeClr val="bg1"/>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lvl1pPr indent="0" algn="r">
              <a:lnSpc>
                <a:spcPct val="90000"/>
              </a:lnSpc>
              <a:spcBef>
                <a:spcPct val="0"/>
              </a:spcBef>
              <a:buFont typeface="Arial" panose="020B0604020202020204" pitchFamily="34" charset="0"/>
              <a:buNone/>
              <a:defRPr sz="2400" b="1">
                <a:latin typeface="Arial Rounded MT Bold" panose="020F0704030504030204" pitchFamily="34" charset="0"/>
                <a:ea typeface="+mj-ea"/>
                <a:cs typeface="+mj-cs"/>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s-MX" dirty="0"/>
              <a:t>Universidad Autónoma del Estado de México</a:t>
            </a:r>
          </a:p>
          <a:p>
            <a:r>
              <a:rPr lang="es-MX" dirty="0"/>
              <a:t>Dirección del Nivel Medio Superior</a:t>
            </a:r>
          </a:p>
          <a:p>
            <a:r>
              <a:rPr lang="es-MX" dirty="0"/>
              <a:t>Plantel “Dr. Pablo González Casanova”</a:t>
            </a:r>
          </a:p>
          <a:p>
            <a:r>
              <a:rPr lang="es-MX" dirty="0"/>
              <a:t>Química II</a:t>
            </a:r>
          </a:p>
          <a:p>
            <a:endParaRPr lang="es-MX" dirty="0"/>
          </a:p>
          <a:p>
            <a:r>
              <a:rPr lang="es-MX" dirty="0"/>
              <a:t>Módulo III. Hidrocarburos Aromáticos</a:t>
            </a:r>
          </a:p>
          <a:p>
            <a:r>
              <a:rPr lang="es-MX" dirty="0"/>
              <a:t>2018</a:t>
            </a:r>
          </a:p>
        </p:txBody>
      </p:sp>
      <p:sp>
        <p:nvSpPr>
          <p:cNvPr id="7" name="Rectangle 2"/>
          <p:cNvSpPr>
            <a:spLocks noChangeArrowheads="1"/>
          </p:cNvSpPr>
          <p:nvPr/>
        </p:nvSpPr>
        <p:spPr bwMode="auto">
          <a:xfrm>
            <a:off x="1816769" y="1513349"/>
            <a:ext cx="9466132" cy="565485"/>
          </a:xfrm>
          <a:prstGeom prst="rect">
            <a:avLst/>
          </a:prstGeom>
          <a:solidFill>
            <a:schemeClr val="bg1"/>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ctr">
              <a:lnSpc>
                <a:spcPct val="90000"/>
              </a:lnSpc>
              <a:spcBef>
                <a:spcPct val="0"/>
              </a:spcBef>
              <a:buFont typeface="Arial" panose="020B0604020202020204" pitchFamily="34" charset="0"/>
              <a:buNone/>
            </a:pPr>
            <a:r>
              <a:rPr lang="es-MX" sz="3200" b="1">
                <a:latin typeface="Arial Rounded MT Bold" panose="020F0704030504030204" pitchFamily="34" charset="0"/>
              </a:rPr>
              <a:t>Módulo III. HIDROCARBUROS AROMÁTICOS</a:t>
            </a:r>
            <a:endParaRPr lang="es-MX" altLang="es-MX" sz="3200" b="1">
              <a:latin typeface="Arial Rounded MT Bold" panose="020F0704030504030204" pitchFamily="34" charset="0"/>
              <a:ea typeface="+mj-ea"/>
              <a:cs typeface="+mj-cs"/>
            </a:endParaRPr>
          </a:p>
        </p:txBody>
      </p:sp>
      <p:pic>
        <p:nvPicPr>
          <p:cNvPr id="5" name="Imagen 4" descr="C:\Users\Alumno\Desktop\logo admin16-20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769" y="2947735"/>
            <a:ext cx="2755232" cy="32231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884178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56930" y="1138008"/>
            <a:ext cx="11604697" cy="2677656"/>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El cumeno se utiliza como componente de alto octanaje en los combustibles de los aviones, como disolvente de pinturas y lacas de celulosa, como materia prima para la síntesis de fenol, acetona y para la producción de estireno por pirólisis. También se encuentra en muchos disolventes comerciales derivados del petróleo, con puntos de ebullición que oscilan entre 150 y 160 °C. Es un buen disolvente de grasas y resinas y, por este motivo, se ha utilizado como sustituto del benceno en muchos de sus usos industriales.</a:t>
            </a:r>
          </a:p>
        </p:txBody>
      </p:sp>
      <p:pic>
        <p:nvPicPr>
          <p:cNvPr id="5" name="Picture 4" descr="Wet chemical functionalized Graphe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03490" y="3569776"/>
            <a:ext cx="4858137" cy="264691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2"/>
          <p:cNvSpPr>
            <a:spLocks noChangeArrowheads="1"/>
          </p:cNvSpPr>
          <p:nvPr/>
        </p:nvSpPr>
        <p:spPr bwMode="auto">
          <a:xfrm>
            <a:off x="2587787" y="308195"/>
            <a:ext cx="6291518"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Importancia y aplicaciones</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pic>
        <p:nvPicPr>
          <p:cNvPr id="37890" name="Picture 2" descr="Resultado de imagen para cumen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930" y="3359582"/>
            <a:ext cx="4761841" cy="2857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08604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20426" y="1587576"/>
            <a:ext cx="8046294" cy="1631216"/>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El estireno se utiliza en la fabricación de una amplia gama de polímeros (como el poliestireno) y elastómeros copolímeros, como el caucho de butadieno-estireno o el acrilonitrilo-butadieno-estireno (ABS), que se obtienen mediante la copolimerización del estireno con 1,3-butadieno y acrilonitrilo.</a:t>
            </a:r>
          </a:p>
        </p:txBody>
      </p:sp>
      <p:sp>
        <p:nvSpPr>
          <p:cNvPr id="4" name="Rectangle 2"/>
          <p:cNvSpPr>
            <a:spLocks noChangeArrowheads="1"/>
          </p:cNvSpPr>
          <p:nvPr/>
        </p:nvSpPr>
        <p:spPr bwMode="auto">
          <a:xfrm>
            <a:off x="2587787" y="308195"/>
            <a:ext cx="6291518"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Importancia y aplicaciones</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pic>
        <p:nvPicPr>
          <p:cNvPr id="41986" name="Picture 2" descr="Resultado de imagen para estiren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40252" y="1932856"/>
            <a:ext cx="2563725" cy="3541147"/>
          </a:xfrm>
          <a:prstGeom prst="rect">
            <a:avLst/>
          </a:prstGeom>
          <a:solidFill>
            <a:schemeClr val="bg1"/>
          </a:solidFill>
        </p:spPr>
      </p:pic>
      <p:sp>
        <p:nvSpPr>
          <p:cNvPr id="5" name="Rectángulo 4">
            <a:extLst>
              <a:ext uri="{FF2B5EF4-FFF2-40B4-BE49-F238E27FC236}">
                <a16:creationId xmlns:a16="http://schemas.microsoft.com/office/drawing/2014/main" id="{97A9FDE6-F6EE-441E-B978-C0C2EFB57BC5}"/>
              </a:ext>
            </a:extLst>
          </p:cNvPr>
          <p:cNvSpPr/>
          <p:nvPr/>
        </p:nvSpPr>
        <p:spPr>
          <a:xfrm>
            <a:off x="472063" y="3851843"/>
            <a:ext cx="8046294" cy="1938992"/>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El estireno se utiliza ampliamente en la producción de plásticos transparentes. El etilbenceno es un producto intermedio en síntesis orgánicas, especialmente en la producción de estireno y caucho sintético. Se utiliza como disolvente o diluyente, como componente de los combustibles para automóviles,  aviones y en la fabricación de acetato de celulosa.</a:t>
            </a:r>
          </a:p>
        </p:txBody>
      </p:sp>
    </p:spTree>
    <p:extLst>
      <p:ext uri="{BB962C8B-B14F-4D97-AF65-F5344CB8AC3E}">
        <p14:creationId xmlns:p14="http://schemas.microsoft.com/office/powerpoint/2010/main" val="30239153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8593" y="1204964"/>
            <a:ext cx="9429118" cy="1323439"/>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El fenol es un alcohol monohidroxílico derivado del benceno; dándosele, además, a todos los compuestos que tengan un radical oxidrílico unido al anillo bencénico. En forma pura es un sólido cristalino de color blanco-incoloro a temperatura ambiente. Su fórmula química es C</a:t>
            </a:r>
            <a:r>
              <a:rPr lang="es-MX" sz="2000" baseline="-25000" dirty="0">
                <a:latin typeface="Arial" panose="020B0604020202020204" pitchFamily="34" charset="0"/>
              </a:rPr>
              <a:t>6</a:t>
            </a:r>
            <a:r>
              <a:rPr lang="es-MX" sz="2000" dirty="0">
                <a:latin typeface="Arial" panose="020B0604020202020204" pitchFamily="34" charset="0"/>
              </a:rPr>
              <a:t>H</a:t>
            </a:r>
            <a:r>
              <a:rPr lang="es-MX" sz="2000" baseline="-25000" dirty="0">
                <a:latin typeface="Arial" panose="020B0604020202020204" pitchFamily="34" charset="0"/>
              </a:rPr>
              <a:t>5</a:t>
            </a:r>
            <a:r>
              <a:rPr lang="es-MX" sz="2000" dirty="0">
                <a:latin typeface="Arial" panose="020B0604020202020204" pitchFamily="34" charset="0"/>
              </a:rPr>
              <a:t>OH.</a:t>
            </a:r>
          </a:p>
        </p:txBody>
      </p:sp>
      <p:sp>
        <p:nvSpPr>
          <p:cNvPr id="4" name="Rectangle 2"/>
          <p:cNvSpPr>
            <a:spLocks noChangeArrowheads="1"/>
          </p:cNvSpPr>
          <p:nvPr/>
        </p:nvSpPr>
        <p:spPr bwMode="auto">
          <a:xfrm>
            <a:off x="2587787" y="308195"/>
            <a:ext cx="6291518"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Importancia y aplicaciones</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pic>
        <p:nvPicPr>
          <p:cNvPr id="39938" name="Picture 2" descr="Resultado de imagen para feno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03354" y="1658270"/>
            <a:ext cx="2239295" cy="3812958"/>
          </a:xfrm>
          <a:prstGeom prst="rect">
            <a:avLst/>
          </a:prstGeom>
          <a:solidFill>
            <a:schemeClr val="bg1"/>
          </a:solidFill>
        </p:spPr>
      </p:pic>
      <p:sp>
        <p:nvSpPr>
          <p:cNvPr id="5" name="Rectángulo 4">
            <a:extLst>
              <a:ext uri="{FF2B5EF4-FFF2-40B4-BE49-F238E27FC236}">
                <a16:creationId xmlns:a16="http://schemas.microsoft.com/office/drawing/2014/main" id="{F9B79645-0826-4BB3-B946-23EE698ED412}"/>
              </a:ext>
            </a:extLst>
          </p:cNvPr>
          <p:cNvSpPr/>
          <p:nvPr/>
        </p:nvSpPr>
        <p:spPr>
          <a:xfrm>
            <a:off x="88593" y="2742877"/>
            <a:ext cx="9429118" cy="707886"/>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El fenol, es muy soluble en éter etílico, alcohol etílico, glicerina, bióxido de azufre líquido y benceno. Es menos soluble en los hidrocarburos parafínicos.</a:t>
            </a:r>
          </a:p>
        </p:txBody>
      </p:sp>
      <p:sp>
        <p:nvSpPr>
          <p:cNvPr id="6" name="Rectángulo 5">
            <a:extLst>
              <a:ext uri="{FF2B5EF4-FFF2-40B4-BE49-F238E27FC236}">
                <a16:creationId xmlns:a16="http://schemas.microsoft.com/office/drawing/2014/main" id="{E3380A6A-FF56-4CE2-B009-D1F7AD6BB215}"/>
              </a:ext>
            </a:extLst>
          </p:cNvPr>
          <p:cNvSpPr/>
          <p:nvPr/>
        </p:nvSpPr>
        <p:spPr>
          <a:xfrm>
            <a:off x="88593" y="3660027"/>
            <a:ext cx="9429118" cy="2862322"/>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Se utiliza en: Resina fenólica para la industria de abrasivos (esmeril, lija), fabricación de alquil fenoles para aditivos de aceites lubricantes, adhesivos para la industria (madera, zapatera), resinas para laminados decorativos e industriales, curtientes inorgánicos y anilina, fabricación de nonilfenol y derivados etoxidados, barnices aislantes de conductores, abrasivos revestidos, aditivos conservadores en cosméticos, fabricación de baquelitas, losetas para pisos, fabricación de conservadores de maderas, resinas para la industria metalmecánica, fabricación de colorantes, fabricación de bisfenol A para resinas epóxicas y policarbonatos, fabricación de caprolactama (nylon).</a:t>
            </a:r>
          </a:p>
        </p:txBody>
      </p:sp>
    </p:spTree>
    <p:extLst>
      <p:ext uri="{BB962C8B-B14F-4D97-AF65-F5344CB8AC3E}">
        <p14:creationId xmlns:p14="http://schemas.microsoft.com/office/powerpoint/2010/main" val="40767792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4924926" y="2405756"/>
            <a:ext cx="7038474" cy="2876108"/>
          </a:xfr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l">
              <a:buFont typeface="Arial" panose="020B0604020202020204" pitchFamily="34" charset="0"/>
            </a:pPr>
            <a:r>
              <a:rPr lang="es-MX" sz="3200" b="1" dirty="0">
                <a:solidFill>
                  <a:schemeClr val="accent4"/>
                </a:solidFill>
                <a:latin typeface="Arial Rounded MT Bold" panose="020F0704030504030204" pitchFamily="34" charset="0"/>
              </a:rPr>
              <a:t>3. Benceno Polisustituido</a:t>
            </a:r>
            <a:br>
              <a:rPr lang="es-MX" sz="3200" b="1" dirty="0">
                <a:solidFill>
                  <a:schemeClr val="accent4"/>
                </a:solidFill>
                <a:latin typeface="Arial Rounded MT Bold" panose="020F0704030504030204" pitchFamily="34" charset="0"/>
              </a:rPr>
            </a:br>
            <a:br>
              <a:rPr lang="es-MX" sz="3200" b="1" dirty="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3.1 Nomenclatura</a:t>
            </a:r>
            <a:br>
              <a:rPr lang="es-MX" sz="3200" b="1" dirty="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3.2 Posiciones orto, meta y para</a:t>
            </a:r>
            <a:br>
              <a:rPr lang="es-MX" sz="3200" b="1" dirty="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3.3 Importancia y Aplicaciones</a:t>
            </a:r>
          </a:p>
        </p:txBody>
      </p:sp>
      <p:pic>
        <p:nvPicPr>
          <p:cNvPr id="11" name="Imagen 10" descr="C:\Users\Alumno\Desktop\logo admin16-20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9042" y="688280"/>
            <a:ext cx="4359525" cy="46898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793416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49701" y="1100523"/>
            <a:ext cx="10892592" cy="1200329"/>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ea typeface="Times New Roman" panose="02020603050405020304" pitchFamily="18" charset="0"/>
              </a:rPr>
              <a:t>En benceno </a:t>
            </a:r>
            <a:r>
              <a:rPr lang="es-MX" sz="2400" dirty="0" err="1">
                <a:latin typeface="Arial" panose="020B0604020202020204" pitchFamily="34" charset="0"/>
                <a:ea typeface="Times New Roman" panose="02020603050405020304" pitchFamily="18" charset="0"/>
              </a:rPr>
              <a:t>disustituido</a:t>
            </a:r>
            <a:r>
              <a:rPr lang="es-MX" sz="2400" dirty="0">
                <a:latin typeface="Arial" panose="020B0604020202020204" pitchFamily="34" charset="0"/>
                <a:ea typeface="Times New Roman" panose="02020603050405020304" pitchFamily="18" charset="0"/>
              </a:rPr>
              <a:t> se indica la posición de los radicales mediante los prefijos orto- (o-), meta (m-) y para (p-). También pueden emplearse los localizadores 1,2-, 1,3- y 1,4-.</a:t>
            </a:r>
          </a:p>
        </p:txBody>
      </p:sp>
      <p:sp>
        <p:nvSpPr>
          <p:cNvPr id="6" name="Rectangle 2"/>
          <p:cNvSpPr>
            <a:spLocks noChangeArrowheads="1"/>
          </p:cNvSpPr>
          <p:nvPr/>
        </p:nvSpPr>
        <p:spPr bwMode="auto">
          <a:xfrm>
            <a:off x="2703092" y="208327"/>
            <a:ext cx="5683988"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Benceno Disustituido</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graphicFrame>
        <p:nvGraphicFramePr>
          <p:cNvPr id="5" name="Tabla 4"/>
          <p:cNvGraphicFramePr>
            <a:graphicFrameLocks noGrp="1"/>
          </p:cNvGraphicFramePr>
          <p:nvPr>
            <p:extLst>
              <p:ext uri="{D42A27DB-BD31-4B8C-83A1-F6EECF244321}">
                <p14:modId xmlns:p14="http://schemas.microsoft.com/office/powerpoint/2010/main" val="1826026331"/>
              </p:ext>
            </p:extLst>
          </p:nvPr>
        </p:nvGraphicFramePr>
        <p:xfrm>
          <a:off x="1045408" y="2664086"/>
          <a:ext cx="10035676" cy="3474720"/>
        </p:xfrm>
        <a:graphic>
          <a:graphicData uri="http://schemas.openxmlformats.org/drawingml/2006/table">
            <a:tbl>
              <a:tblPr firstRow="1" bandRow="1">
                <a:effectLst/>
                <a:tableStyleId>{5C22544A-7EE6-4342-B048-85BDC9FD1C3A}</a:tableStyleId>
              </a:tblPr>
              <a:tblGrid>
                <a:gridCol w="3351107">
                  <a:extLst>
                    <a:ext uri="{9D8B030D-6E8A-4147-A177-3AD203B41FA5}">
                      <a16:colId xmlns:a16="http://schemas.microsoft.com/office/drawing/2014/main" val="20000"/>
                    </a:ext>
                  </a:extLst>
                </a:gridCol>
                <a:gridCol w="3262879">
                  <a:extLst>
                    <a:ext uri="{9D8B030D-6E8A-4147-A177-3AD203B41FA5}">
                      <a16:colId xmlns:a16="http://schemas.microsoft.com/office/drawing/2014/main" val="20001"/>
                    </a:ext>
                  </a:extLst>
                </a:gridCol>
                <a:gridCol w="3421690">
                  <a:extLst>
                    <a:ext uri="{9D8B030D-6E8A-4147-A177-3AD203B41FA5}">
                      <a16:colId xmlns:a16="http://schemas.microsoft.com/office/drawing/2014/main" val="20002"/>
                    </a:ext>
                  </a:extLst>
                </a:gridCol>
              </a:tblGrid>
              <a:tr h="370840">
                <a:tc>
                  <a:txBody>
                    <a:bodyPr/>
                    <a:lstStyle/>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txBody>
                  <a:tcPr>
                    <a:solidFill>
                      <a:schemeClr val="accent4"/>
                    </a:solidFill>
                  </a:tcPr>
                </a:tc>
                <a:tc>
                  <a:txBody>
                    <a:bodyPr/>
                    <a:lstStyle/>
                    <a:p>
                      <a:endParaRPr lang="es-MX" dirty="0"/>
                    </a:p>
                  </a:txBody>
                  <a:tcPr>
                    <a:solidFill>
                      <a:schemeClr val="accent4"/>
                    </a:solidFill>
                  </a:tcPr>
                </a:tc>
                <a:tc>
                  <a:txBody>
                    <a:bodyPr/>
                    <a:lstStyle/>
                    <a:p>
                      <a:endParaRPr lang="es-MX" dirty="0"/>
                    </a:p>
                  </a:txBody>
                  <a:tcPr>
                    <a:solidFill>
                      <a:schemeClr val="accent4"/>
                    </a:solidFill>
                  </a:tcPr>
                </a:tc>
                <a:extLst>
                  <a:ext uri="{0D108BD9-81ED-4DB2-BD59-A6C34878D82A}">
                    <a16:rowId xmlns:a16="http://schemas.microsoft.com/office/drawing/2014/main" val="10000"/>
                  </a:ext>
                </a:extLst>
              </a:tr>
              <a:tr h="370840">
                <a:tc>
                  <a:txBody>
                    <a:bodyPr/>
                    <a:lstStyle/>
                    <a:p>
                      <a:pPr algn="ctr"/>
                      <a:r>
                        <a:rPr lang="es-MX" sz="1800" dirty="0">
                          <a:latin typeface="Arial Rounded MT Bold" panose="020F0704030504030204" pitchFamily="34" charset="0"/>
                        </a:rPr>
                        <a:t>o-</a:t>
                      </a:r>
                      <a:r>
                        <a:rPr lang="es-MX" sz="1800" dirty="0" err="1">
                          <a:latin typeface="Arial Rounded MT Bold" panose="020F0704030504030204" pitchFamily="34" charset="0"/>
                        </a:rPr>
                        <a:t>Dimetil</a:t>
                      </a:r>
                      <a:r>
                        <a:rPr lang="es-MX" sz="1800" dirty="0" err="1">
                          <a:solidFill>
                            <a:srgbClr val="C00000"/>
                          </a:solidFill>
                          <a:latin typeface="Arial Rounded MT Bold" panose="020F0704030504030204" pitchFamily="34" charset="0"/>
                        </a:rPr>
                        <a:t>benceno</a:t>
                      </a:r>
                      <a:endParaRPr lang="es-MX" sz="1800" dirty="0">
                        <a:solidFill>
                          <a:srgbClr val="C00000"/>
                        </a:solidFill>
                        <a:latin typeface="Arial Rounded MT Bold" panose="020F0704030504030204" pitchFamily="34" charset="0"/>
                      </a:endParaRPr>
                    </a:p>
                    <a:p>
                      <a:pPr algn="ctr"/>
                      <a:r>
                        <a:rPr lang="es-MX" sz="1800" dirty="0">
                          <a:solidFill>
                            <a:schemeClr val="tx1"/>
                          </a:solidFill>
                          <a:latin typeface="Arial Rounded MT Bold" panose="020F0704030504030204" pitchFamily="34" charset="0"/>
                        </a:rPr>
                        <a:t>(1,2-Dimetil</a:t>
                      </a:r>
                      <a:r>
                        <a:rPr lang="es-MX" sz="1800" dirty="0">
                          <a:solidFill>
                            <a:srgbClr val="C00000"/>
                          </a:solidFill>
                          <a:latin typeface="Arial Rounded MT Bold" panose="020F0704030504030204" pitchFamily="34" charset="0"/>
                        </a:rPr>
                        <a:t>benceno)</a:t>
                      </a:r>
                    </a:p>
                  </a:txBody>
                  <a:tcPr anchor="ctr">
                    <a:solidFill>
                      <a:schemeClr val="bg2">
                        <a:lumMod val="75000"/>
                      </a:schemeClr>
                    </a:solidFill>
                  </a:tcPr>
                </a:tc>
                <a:tc>
                  <a:txBody>
                    <a:bodyPr/>
                    <a:lstStyle/>
                    <a:p>
                      <a:pPr algn="ctr"/>
                      <a:r>
                        <a:rPr lang="es-MX" sz="1800" dirty="0">
                          <a:latin typeface="Arial Rounded MT Bold" panose="020F0704030504030204" pitchFamily="34" charset="0"/>
                        </a:rPr>
                        <a:t>m-</a:t>
                      </a:r>
                      <a:r>
                        <a:rPr lang="es-MX" sz="1800" dirty="0" err="1">
                          <a:latin typeface="Arial Rounded MT Bold" panose="020F0704030504030204" pitchFamily="34" charset="0"/>
                        </a:rPr>
                        <a:t>Etilmetil</a:t>
                      </a:r>
                      <a:r>
                        <a:rPr lang="es-MX" sz="1800" dirty="0" err="1">
                          <a:solidFill>
                            <a:srgbClr val="C00000"/>
                          </a:solidFill>
                          <a:latin typeface="Arial Rounded MT Bold" panose="020F0704030504030204" pitchFamily="34" charset="0"/>
                        </a:rPr>
                        <a:t>benceno</a:t>
                      </a:r>
                      <a:endParaRPr lang="es-MX" sz="1800" dirty="0">
                        <a:solidFill>
                          <a:srgbClr val="C00000"/>
                        </a:solidFill>
                        <a:latin typeface="Arial Rounded MT Bold" panose="020F0704030504030204" pitchFamily="34" charset="0"/>
                      </a:endParaRPr>
                    </a:p>
                    <a:p>
                      <a:pPr algn="ctr"/>
                      <a:r>
                        <a:rPr lang="es-MX" sz="1800" dirty="0">
                          <a:solidFill>
                            <a:schemeClr val="tx1"/>
                          </a:solidFill>
                          <a:latin typeface="Arial Rounded MT Bold" panose="020F0704030504030204" pitchFamily="34" charset="0"/>
                        </a:rPr>
                        <a:t>(1-Etil-3-metil</a:t>
                      </a:r>
                      <a:r>
                        <a:rPr lang="es-MX" sz="1800" dirty="0">
                          <a:solidFill>
                            <a:srgbClr val="C00000"/>
                          </a:solidFill>
                          <a:latin typeface="Arial Rounded MT Bold" panose="020F0704030504030204" pitchFamily="34" charset="0"/>
                        </a:rPr>
                        <a:t>benceno)</a:t>
                      </a:r>
                    </a:p>
                  </a:txBody>
                  <a:tcPr anchor="ctr">
                    <a:solidFill>
                      <a:schemeClr val="bg2">
                        <a:lumMod val="75000"/>
                      </a:schemeClr>
                    </a:solidFill>
                  </a:tcPr>
                </a:tc>
                <a:tc>
                  <a:txBody>
                    <a:bodyPr/>
                    <a:lstStyle/>
                    <a:p>
                      <a:pPr algn="ctr"/>
                      <a:r>
                        <a:rPr lang="es-MX" sz="1800" dirty="0">
                          <a:latin typeface="Arial Rounded MT Bold" panose="020F0704030504030204" pitchFamily="34" charset="0"/>
                        </a:rPr>
                        <a:t>P-</a:t>
                      </a:r>
                      <a:r>
                        <a:rPr lang="es-MX" sz="1800" dirty="0" err="1">
                          <a:latin typeface="Arial Rounded MT Bold" panose="020F0704030504030204" pitchFamily="34" charset="0"/>
                        </a:rPr>
                        <a:t>Isopropilmetil</a:t>
                      </a:r>
                      <a:r>
                        <a:rPr lang="es-MX" sz="1800" kern="1200" dirty="0" err="1">
                          <a:solidFill>
                            <a:srgbClr val="C00000"/>
                          </a:solidFill>
                          <a:latin typeface="Arial Rounded MT Bold" panose="020F0704030504030204" pitchFamily="34" charset="0"/>
                          <a:ea typeface="+mn-ea"/>
                          <a:cs typeface="+mn-cs"/>
                        </a:rPr>
                        <a:t>benceno</a:t>
                      </a:r>
                      <a:endParaRPr lang="es-MX" sz="1800" kern="1200" dirty="0">
                        <a:solidFill>
                          <a:srgbClr val="C00000"/>
                        </a:solidFill>
                        <a:latin typeface="Arial Rounded MT Bold" panose="020F0704030504030204" pitchFamily="34" charset="0"/>
                        <a:ea typeface="+mn-ea"/>
                        <a:cs typeface="+mn-cs"/>
                      </a:endParaRPr>
                    </a:p>
                    <a:p>
                      <a:pPr algn="ctr"/>
                      <a:r>
                        <a:rPr lang="es-MX" sz="1800" dirty="0">
                          <a:latin typeface="Arial Rounded MT Bold" panose="020F0704030504030204" pitchFamily="34" charset="0"/>
                        </a:rPr>
                        <a:t>(1-Isopropil-4-)metil</a:t>
                      </a:r>
                      <a:r>
                        <a:rPr lang="es-MX" sz="1800" dirty="0">
                          <a:solidFill>
                            <a:srgbClr val="C00000"/>
                          </a:solidFill>
                          <a:latin typeface="Arial Rounded MT Bold" panose="020F0704030504030204" pitchFamily="34" charset="0"/>
                        </a:rPr>
                        <a:t>benceno</a:t>
                      </a:r>
                    </a:p>
                  </a:txBody>
                  <a:tcPr anchor="ctr">
                    <a:solidFill>
                      <a:schemeClr val="bg2">
                        <a:lumMod val="75000"/>
                      </a:schemeClr>
                    </a:solidFill>
                  </a:tcPr>
                </a:tc>
                <a:extLst>
                  <a:ext uri="{0D108BD9-81ED-4DB2-BD59-A6C34878D82A}">
                    <a16:rowId xmlns:a16="http://schemas.microsoft.com/office/drawing/2014/main" val="10001"/>
                  </a:ext>
                </a:extLst>
              </a:tr>
            </a:tbl>
          </a:graphicData>
        </a:graphic>
      </p:graphicFrame>
      <p:graphicFrame>
        <p:nvGraphicFramePr>
          <p:cNvPr id="9" name="Objeto 8"/>
          <p:cNvGraphicFramePr>
            <a:graphicFrameLocks noChangeAspect="1"/>
          </p:cNvGraphicFramePr>
          <p:nvPr>
            <p:extLst>
              <p:ext uri="{D42A27DB-BD31-4B8C-83A1-F6EECF244321}">
                <p14:modId xmlns:p14="http://schemas.microsoft.com/office/powerpoint/2010/main" val="3916106828"/>
              </p:ext>
            </p:extLst>
          </p:nvPr>
        </p:nvGraphicFramePr>
        <p:xfrm>
          <a:off x="1394198" y="2864084"/>
          <a:ext cx="2617787" cy="2698750"/>
        </p:xfrm>
        <a:graphic>
          <a:graphicData uri="http://schemas.openxmlformats.org/presentationml/2006/ole">
            <mc:AlternateContent xmlns:mc="http://schemas.openxmlformats.org/markup-compatibility/2006">
              <mc:Choice xmlns:v="urn:schemas-microsoft-com:vml" Requires="v">
                <p:oleObj spid="_x0000_s10639" name="ChemSketch" r:id="rId3" imgW="1285920" imgH="1326240" progId="ACD.ChemSketch.20">
                  <p:embed/>
                </p:oleObj>
              </mc:Choice>
              <mc:Fallback>
                <p:oleObj name="ChemSketch" r:id="rId3" imgW="1285920" imgH="1326240" progId="ACD.ChemSketch.20">
                  <p:embed/>
                  <p:pic>
                    <p:nvPicPr>
                      <p:cNvPr id="0" name=""/>
                      <p:cNvPicPr>
                        <a:picLocks noChangeAspect="1" noChangeArrowheads="1"/>
                      </p:cNvPicPr>
                      <p:nvPr/>
                    </p:nvPicPr>
                    <p:blipFill>
                      <a:blip r:embed="rId4"/>
                      <a:srcRect/>
                      <a:stretch>
                        <a:fillRect/>
                      </a:stretch>
                    </p:blipFill>
                    <p:spPr bwMode="auto">
                      <a:xfrm>
                        <a:off x="1394198" y="2864084"/>
                        <a:ext cx="2617787" cy="2698750"/>
                      </a:xfrm>
                      <a:prstGeom prst="rect">
                        <a:avLst/>
                      </a:prstGeom>
                      <a:noFill/>
                    </p:spPr>
                  </p:pic>
                </p:oleObj>
              </mc:Fallback>
            </mc:AlternateContent>
          </a:graphicData>
        </a:graphic>
      </p:graphicFrame>
      <p:graphicFrame>
        <p:nvGraphicFramePr>
          <p:cNvPr id="13" name="Objeto 12"/>
          <p:cNvGraphicFramePr>
            <a:graphicFrameLocks noChangeAspect="1"/>
          </p:cNvGraphicFramePr>
          <p:nvPr>
            <p:extLst>
              <p:ext uri="{D42A27DB-BD31-4B8C-83A1-F6EECF244321}">
                <p14:modId xmlns:p14="http://schemas.microsoft.com/office/powerpoint/2010/main" val="3518535456"/>
              </p:ext>
            </p:extLst>
          </p:nvPr>
        </p:nvGraphicFramePr>
        <p:xfrm>
          <a:off x="5214657" y="2932242"/>
          <a:ext cx="2274696" cy="2630592"/>
        </p:xfrm>
        <a:graphic>
          <a:graphicData uri="http://schemas.openxmlformats.org/presentationml/2006/ole">
            <mc:AlternateContent xmlns:mc="http://schemas.openxmlformats.org/markup-compatibility/2006">
              <mc:Choice xmlns:v="urn:schemas-microsoft-com:vml" Requires="v">
                <p:oleObj spid="_x0000_s10640" name="ChemSketch" r:id="rId5" imgW="1285920" imgH="1487880" progId="ACD.ChemSketch.20">
                  <p:embed/>
                </p:oleObj>
              </mc:Choice>
              <mc:Fallback>
                <p:oleObj name="ChemSketch" r:id="rId5" imgW="1285920" imgH="1487880" progId="ACD.ChemSketch.20">
                  <p:embed/>
                  <p:pic>
                    <p:nvPicPr>
                      <p:cNvPr id="0" name=""/>
                      <p:cNvPicPr>
                        <a:picLocks noChangeAspect="1" noChangeArrowheads="1"/>
                      </p:cNvPicPr>
                      <p:nvPr/>
                    </p:nvPicPr>
                    <p:blipFill>
                      <a:blip r:embed="rId6"/>
                      <a:srcRect/>
                      <a:stretch>
                        <a:fillRect/>
                      </a:stretch>
                    </p:blipFill>
                    <p:spPr bwMode="auto">
                      <a:xfrm>
                        <a:off x="5214657" y="2932242"/>
                        <a:ext cx="2274696" cy="2630592"/>
                      </a:xfrm>
                      <a:prstGeom prst="rect">
                        <a:avLst/>
                      </a:prstGeom>
                      <a:noFill/>
                    </p:spPr>
                  </p:pic>
                </p:oleObj>
              </mc:Fallback>
            </mc:AlternateContent>
          </a:graphicData>
        </a:graphic>
      </p:graphicFrame>
      <p:graphicFrame>
        <p:nvGraphicFramePr>
          <p:cNvPr id="14" name="Objeto 13"/>
          <p:cNvGraphicFramePr>
            <a:graphicFrameLocks noChangeAspect="1"/>
          </p:cNvGraphicFramePr>
          <p:nvPr>
            <p:extLst>
              <p:ext uri="{D42A27DB-BD31-4B8C-83A1-F6EECF244321}">
                <p14:modId xmlns:p14="http://schemas.microsoft.com/office/powerpoint/2010/main" val="1717572674"/>
              </p:ext>
            </p:extLst>
          </p:nvPr>
        </p:nvGraphicFramePr>
        <p:xfrm>
          <a:off x="8387080" y="2745995"/>
          <a:ext cx="1796277" cy="2756679"/>
        </p:xfrm>
        <a:graphic>
          <a:graphicData uri="http://schemas.openxmlformats.org/presentationml/2006/ole">
            <mc:AlternateContent xmlns:mc="http://schemas.openxmlformats.org/markup-compatibility/2006">
              <mc:Choice xmlns:v="urn:schemas-microsoft-com:vml" Requires="v">
                <p:oleObj spid="_x0000_s10641" name="ChemSketch" r:id="rId7" imgW="1004760" imgH="1660320" progId="ACD.ChemSketch.20">
                  <p:embed/>
                </p:oleObj>
              </mc:Choice>
              <mc:Fallback>
                <p:oleObj name="ChemSketch" r:id="rId7" imgW="1004760" imgH="1660320" progId="ACD.ChemSketch.20">
                  <p:embed/>
                  <p:pic>
                    <p:nvPicPr>
                      <p:cNvPr id="0" name=""/>
                      <p:cNvPicPr>
                        <a:picLocks noChangeAspect="1" noChangeArrowheads="1"/>
                      </p:cNvPicPr>
                      <p:nvPr/>
                    </p:nvPicPr>
                    <p:blipFill>
                      <a:blip r:embed="rId8"/>
                      <a:srcRect/>
                      <a:stretch>
                        <a:fillRect/>
                      </a:stretch>
                    </p:blipFill>
                    <p:spPr bwMode="auto">
                      <a:xfrm>
                        <a:off x="8387080" y="2745995"/>
                        <a:ext cx="1796277" cy="2756679"/>
                      </a:xfrm>
                      <a:prstGeom prst="rect">
                        <a:avLst/>
                      </a:prstGeom>
                      <a:noFill/>
                    </p:spPr>
                  </p:pic>
                </p:oleObj>
              </mc:Fallback>
            </mc:AlternateContent>
          </a:graphicData>
        </a:graphic>
      </p:graphicFrame>
    </p:spTree>
    <p:extLst>
      <p:ext uri="{BB962C8B-B14F-4D97-AF65-F5344CB8AC3E}">
        <p14:creationId xmlns:p14="http://schemas.microsoft.com/office/powerpoint/2010/main" val="6775029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77831" y="1540299"/>
            <a:ext cx="7765052" cy="461665"/>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ea typeface="Times New Roman" panose="02020603050405020304" pitchFamily="18" charset="0"/>
              </a:rPr>
              <a:t>Escribe el nombre del siguiente hidrocarburo aromático:</a:t>
            </a:r>
          </a:p>
        </p:txBody>
      </p:sp>
      <p:sp>
        <p:nvSpPr>
          <p:cNvPr id="6" name="Rectangle 2"/>
          <p:cNvSpPr>
            <a:spLocks noChangeArrowheads="1"/>
          </p:cNvSpPr>
          <p:nvPr/>
        </p:nvSpPr>
        <p:spPr bwMode="auto">
          <a:xfrm>
            <a:off x="4419201" y="318084"/>
            <a:ext cx="2382652"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Ejemplo</a:t>
            </a:r>
          </a:p>
        </p:txBody>
      </p:sp>
      <p:graphicFrame>
        <p:nvGraphicFramePr>
          <p:cNvPr id="5" name="Tabla 4"/>
          <p:cNvGraphicFramePr>
            <a:graphicFrameLocks noGrp="1"/>
          </p:cNvGraphicFramePr>
          <p:nvPr>
            <p:extLst>
              <p:ext uri="{D42A27DB-BD31-4B8C-83A1-F6EECF244321}">
                <p14:modId xmlns:p14="http://schemas.microsoft.com/office/powerpoint/2010/main" val="906187310"/>
              </p:ext>
            </p:extLst>
          </p:nvPr>
        </p:nvGraphicFramePr>
        <p:xfrm>
          <a:off x="2225842" y="2403910"/>
          <a:ext cx="6978315" cy="3383280"/>
        </p:xfrm>
        <a:graphic>
          <a:graphicData uri="http://schemas.openxmlformats.org/drawingml/2006/table">
            <a:tbl>
              <a:tblPr firstRow="1" bandRow="1">
                <a:effectLst/>
                <a:tableStyleId>{5C22544A-7EE6-4342-B048-85BDC9FD1C3A}</a:tableStyleId>
              </a:tblPr>
              <a:tblGrid>
                <a:gridCol w="6978315">
                  <a:extLst>
                    <a:ext uri="{9D8B030D-6E8A-4147-A177-3AD203B41FA5}">
                      <a16:colId xmlns:a16="http://schemas.microsoft.com/office/drawing/2014/main" val="20000"/>
                    </a:ext>
                  </a:extLst>
                </a:gridCol>
              </a:tblGrid>
              <a:tr h="3380874">
                <a:tc>
                  <a:txBody>
                    <a:bodyPr/>
                    <a:lstStyle/>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txBody>
                  <a:tcPr>
                    <a:solidFill>
                      <a:schemeClr val="accent4"/>
                    </a:solidFill>
                  </a:tcPr>
                </a:tc>
                <a:extLst>
                  <a:ext uri="{0D108BD9-81ED-4DB2-BD59-A6C34878D82A}">
                    <a16:rowId xmlns:a16="http://schemas.microsoft.com/office/drawing/2014/main" val="10000"/>
                  </a:ext>
                </a:extLst>
              </a:tr>
            </a:tbl>
          </a:graphicData>
        </a:graphic>
      </p:graphicFrame>
      <p:graphicFrame>
        <p:nvGraphicFramePr>
          <p:cNvPr id="8" name="Objeto 7"/>
          <p:cNvGraphicFramePr>
            <a:graphicFrameLocks noChangeAspect="1"/>
          </p:cNvGraphicFramePr>
          <p:nvPr>
            <p:extLst>
              <p:ext uri="{D42A27DB-BD31-4B8C-83A1-F6EECF244321}">
                <p14:modId xmlns:p14="http://schemas.microsoft.com/office/powerpoint/2010/main" val="758234025"/>
              </p:ext>
            </p:extLst>
          </p:nvPr>
        </p:nvGraphicFramePr>
        <p:xfrm>
          <a:off x="3635375" y="3219450"/>
          <a:ext cx="4373563" cy="1751013"/>
        </p:xfrm>
        <a:graphic>
          <a:graphicData uri="http://schemas.openxmlformats.org/presentationml/2006/ole">
            <mc:AlternateContent xmlns:mc="http://schemas.openxmlformats.org/markup-compatibility/2006">
              <mc:Choice xmlns:v="urn:schemas-microsoft-com:vml" Requires="v">
                <p:oleObj spid="_x0000_s26735" name="ChemSketch" r:id="rId3" imgW="1761840" imgH="705600" progId="ACD.ChemSketch.20">
                  <p:embed/>
                </p:oleObj>
              </mc:Choice>
              <mc:Fallback>
                <p:oleObj name="ChemSketch" r:id="rId3" imgW="1761840" imgH="705600" progId="ACD.ChemSketch.20">
                  <p:embed/>
                  <p:pic>
                    <p:nvPicPr>
                      <p:cNvPr id="0" name=""/>
                      <p:cNvPicPr>
                        <a:picLocks noChangeAspect="1" noChangeArrowheads="1"/>
                      </p:cNvPicPr>
                      <p:nvPr/>
                    </p:nvPicPr>
                    <p:blipFill>
                      <a:blip r:embed="rId4"/>
                      <a:srcRect/>
                      <a:stretch>
                        <a:fillRect/>
                      </a:stretch>
                    </p:blipFill>
                    <p:spPr bwMode="auto">
                      <a:xfrm>
                        <a:off x="3635375" y="3219450"/>
                        <a:ext cx="4373563" cy="1751013"/>
                      </a:xfrm>
                      <a:prstGeom prst="rect">
                        <a:avLst/>
                      </a:prstGeom>
                      <a:noFill/>
                    </p:spPr>
                  </p:pic>
                </p:oleObj>
              </mc:Fallback>
            </mc:AlternateContent>
          </a:graphicData>
        </a:graphic>
      </p:graphicFrame>
      <p:sp>
        <p:nvSpPr>
          <p:cNvPr id="7" name="Rectángulo 6">
            <a:extLst>
              <a:ext uri="{FF2B5EF4-FFF2-40B4-BE49-F238E27FC236}">
                <a16:creationId xmlns:a16="http://schemas.microsoft.com/office/drawing/2014/main" id="{17F27CCE-5EB9-4269-9E60-12A3C1105874}"/>
              </a:ext>
            </a:extLst>
          </p:cNvPr>
          <p:cNvSpPr/>
          <p:nvPr/>
        </p:nvSpPr>
        <p:spPr>
          <a:xfrm>
            <a:off x="10088874" y="6165280"/>
            <a:ext cx="1631350" cy="461665"/>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ea typeface="Times New Roman" panose="02020603050405020304" pitchFamily="18" charset="0"/>
              </a:rPr>
              <a:t>Ejercicio 1</a:t>
            </a:r>
          </a:p>
        </p:txBody>
      </p:sp>
    </p:spTree>
    <p:extLst>
      <p:ext uri="{BB962C8B-B14F-4D97-AF65-F5344CB8AC3E}">
        <p14:creationId xmlns:p14="http://schemas.microsoft.com/office/powerpoint/2010/main" val="117554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432168" y="325964"/>
            <a:ext cx="10704470"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Nomenclatura IUPAC de Benceno</a:t>
            </a:r>
            <a:r>
              <a:rPr kumimoji="0" lang="es-ES" altLang="es-MX" sz="3600" b="1" u="none" strike="noStrike" kern="0" cap="none" spc="0" normalizeH="0" noProof="0" dirty="0">
                <a:ln>
                  <a:noFill/>
                </a:ln>
                <a:solidFill>
                  <a:schemeClr val="tx1"/>
                </a:solidFill>
                <a:effectLst/>
                <a:uLnTx/>
                <a:uFillTx/>
                <a:latin typeface="Arial Rounded MT Bold" panose="020F0704030504030204" pitchFamily="34" charset="0"/>
                <a:cs typeface="Arial" panose="020B0604020202020204" pitchFamily="34" charset="0"/>
              </a:rPr>
              <a:t> disustituido</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Subtitle 2"/>
          <p:cNvSpPr txBox="1">
            <a:spLocks/>
          </p:cNvSpPr>
          <p:nvPr/>
        </p:nvSpPr>
        <p:spPr>
          <a:xfrm>
            <a:off x="1000309" y="2917411"/>
            <a:ext cx="6108747" cy="3312970"/>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Subtitle 2"/>
          <p:cNvSpPr txBox="1">
            <a:spLocks/>
          </p:cNvSpPr>
          <p:nvPr/>
        </p:nvSpPr>
        <p:spPr>
          <a:xfrm>
            <a:off x="7581622" y="3189071"/>
            <a:ext cx="4362819" cy="948220"/>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s-MX" sz="1800" b="1" noProof="0" dirty="0">
                <a:solidFill>
                  <a:schemeClr val="tx1"/>
                </a:solidFill>
                <a:latin typeface="Arial Rounded MT Bold" panose="020F0704030504030204" pitchFamily="34" charset="0"/>
              </a:rPr>
              <a:t>Tienen prioridad en la numeración los sustituyentes que  alfabéticamente se encuentren primero. </a:t>
            </a:r>
            <a:endParaRPr kumimoji="0" lang="en-US"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11"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8" name="Subtitle 2"/>
          <p:cNvSpPr txBox="1">
            <a:spLocks/>
          </p:cNvSpPr>
          <p:nvPr/>
        </p:nvSpPr>
        <p:spPr>
          <a:xfrm>
            <a:off x="432168" y="1407353"/>
            <a:ext cx="11545518" cy="444481"/>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b="1" dirty="0">
                <a:solidFill>
                  <a:schemeClr val="tx1"/>
                </a:solidFill>
                <a:latin typeface="Arial Rounded MT Bold" panose="020F0704030504030204" pitchFamily="34" charset="0"/>
                <a:ea typeface="Times New Roman" panose="02020603050405020304" pitchFamily="18" charset="0"/>
              </a:rPr>
              <a:t>Primero numera la cadena de tal manera los sustituyentes tengan los menores localizadores posibles.</a:t>
            </a:r>
            <a:r>
              <a:rPr lang="es-MX" sz="1800" b="1" i="1" dirty="0">
                <a:solidFill>
                  <a:schemeClr val="tx1"/>
                </a:solidFill>
                <a:latin typeface="Arial Rounded MT Bold" panose="020F0704030504030204" pitchFamily="34" charset="0"/>
                <a:ea typeface="Times New Roman" panose="02020603050405020304" pitchFamily="18" charset="0"/>
              </a:rPr>
              <a:t> </a:t>
            </a:r>
            <a:endParaRPr lang="es-MX" sz="1800" dirty="0">
              <a:solidFill>
                <a:schemeClr val="tx1"/>
              </a:solidFill>
              <a:latin typeface="Arial Rounded MT Bold" panose="020F0704030504030204" pitchFamily="34" charset="0"/>
              <a:ea typeface="Times New Roman" panose="02020603050405020304" pitchFamily="18" charset="0"/>
            </a:endParaRPr>
          </a:p>
        </p:txBody>
      </p:sp>
      <p:graphicFrame>
        <p:nvGraphicFramePr>
          <p:cNvPr id="16" name="Objeto 15"/>
          <p:cNvGraphicFramePr>
            <a:graphicFrameLocks noChangeAspect="1"/>
          </p:cNvGraphicFramePr>
          <p:nvPr>
            <p:extLst>
              <p:ext uri="{D42A27DB-BD31-4B8C-83A1-F6EECF244321}">
                <p14:modId xmlns:p14="http://schemas.microsoft.com/office/powerpoint/2010/main" val="2953409520"/>
              </p:ext>
            </p:extLst>
          </p:nvPr>
        </p:nvGraphicFramePr>
        <p:xfrm>
          <a:off x="1553705" y="3114189"/>
          <a:ext cx="5283200" cy="2919413"/>
        </p:xfrm>
        <a:graphic>
          <a:graphicData uri="http://schemas.openxmlformats.org/presentationml/2006/ole">
            <mc:AlternateContent xmlns:mc="http://schemas.openxmlformats.org/markup-compatibility/2006">
              <mc:Choice xmlns:v="urn:schemas-microsoft-com:vml" Requires="v">
                <p:oleObj spid="_x0000_s27757" name="ChemSketch" r:id="rId3" imgW="2128680" imgH="1175040" progId="ACD.ChemSketch.20">
                  <p:embed/>
                </p:oleObj>
              </mc:Choice>
              <mc:Fallback>
                <p:oleObj name="ChemSketch" r:id="rId3" imgW="2128680" imgH="1175040" progId="ACD.ChemSketch.20">
                  <p:embed/>
                  <p:pic>
                    <p:nvPicPr>
                      <p:cNvPr id="0" name=""/>
                      <p:cNvPicPr>
                        <a:picLocks noChangeAspect="1" noChangeArrowheads="1"/>
                      </p:cNvPicPr>
                      <p:nvPr/>
                    </p:nvPicPr>
                    <p:blipFill>
                      <a:blip r:embed="rId4"/>
                      <a:srcRect/>
                      <a:stretch>
                        <a:fillRect/>
                      </a:stretch>
                    </p:blipFill>
                    <p:spPr bwMode="auto">
                      <a:xfrm>
                        <a:off x="1553705" y="3114189"/>
                        <a:ext cx="5283200" cy="2919413"/>
                      </a:xfrm>
                      <a:prstGeom prst="rect">
                        <a:avLst/>
                      </a:prstGeom>
                      <a:noFill/>
                    </p:spPr>
                  </p:pic>
                </p:oleObj>
              </mc:Fallback>
            </mc:AlternateContent>
          </a:graphicData>
        </a:graphic>
      </p:graphicFrame>
    </p:spTree>
    <p:extLst>
      <p:ext uri="{BB962C8B-B14F-4D97-AF65-F5344CB8AC3E}">
        <p14:creationId xmlns:p14="http://schemas.microsoft.com/office/powerpoint/2010/main" val="37804995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Subtitle 2"/>
          <p:cNvSpPr txBox="1">
            <a:spLocks/>
          </p:cNvSpPr>
          <p:nvPr/>
        </p:nvSpPr>
        <p:spPr>
          <a:xfrm>
            <a:off x="1775651" y="2467628"/>
            <a:ext cx="8445588" cy="3544866"/>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8" name="Subtitle 2"/>
          <p:cNvSpPr txBox="1">
            <a:spLocks/>
          </p:cNvSpPr>
          <p:nvPr/>
        </p:nvSpPr>
        <p:spPr>
          <a:xfrm>
            <a:off x="2053762" y="1362667"/>
            <a:ext cx="8084476" cy="414339"/>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200" b="1" dirty="0">
                <a:solidFill>
                  <a:schemeClr val="tx1"/>
                </a:solidFill>
                <a:latin typeface="Arial Rounded MT Bold" panose="020F0704030504030204" pitchFamily="34" charset="0"/>
                <a:ea typeface="Times New Roman" panose="02020603050405020304" pitchFamily="18" charset="0"/>
              </a:rPr>
              <a:t>Identifica cada sustituyente unido al anillo de benceno. </a:t>
            </a:r>
          </a:p>
        </p:txBody>
      </p:sp>
      <p:graphicFrame>
        <p:nvGraphicFramePr>
          <p:cNvPr id="14" name="Objeto 13"/>
          <p:cNvGraphicFramePr>
            <a:graphicFrameLocks noChangeAspect="1"/>
          </p:cNvGraphicFramePr>
          <p:nvPr>
            <p:extLst>
              <p:ext uri="{D42A27DB-BD31-4B8C-83A1-F6EECF244321}">
                <p14:modId xmlns:p14="http://schemas.microsoft.com/office/powerpoint/2010/main" val="3424479583"/>
              </p:ext>
            </p:extLst>
          </p:nvPr>
        </p:nvGraphicFramePr>
        <p:xfrm>
          <a:off x="2126379" y="2753399"/>
          <a:ext cx="7748588" cy="3024188"/>
        </p:xfrm>
        <a:graphic>
          <a:graphicData uri="http://schemas.openxmlformats.org/presentationml/2006/ole">
            <mc:AlternateContent xmlns:mc="http://schemas.openxmlformats.org/markup-compatibility/2006">
              <mc:Choice xmlns:v="urn:schemas-microsoft-com:vml" Requires="v">
                <p:oleObj spid="_x0000_s28781" name="ChemSketch" r:id="rId3" imgW="3122640" imgH="1218240" progId="ACD.ChemSketch.20">
                  <p:embed/>
                </p:oleObj>
              </mc:Choice>
              <mc:Fallback>
                <p:oleObj name="ChemSketch" r:id="rId3" imgW="3122640" imgH="1218240" progId="ACD.ChemSketch.20">
                  <p:embed/>
                  <p:pic>
                    <p:nvPicPr>
                      <p:cNvPr id="0" name=""/>
                      <p:cNvPicPr>
                        <a:picLocks noChangeAspect="1" noChangeArrowheads="1"/>
                      </p:cNvPicPr>
                      <p:nvPr/>
                    </p:nvPicPr>
                    <p:blipFill>
                      <a:blip r:embed="rId4"/>
                      <a:srcRect/>
                      <a:stretch>
                        <a:fillRect/>
                      </a:stretch>
                    </p:blipFill>
                    <p:spPr bwMode="auto">
                      <a:xfrm>
                        <a:off x="2126379" y="2753399"/>
                        <a:ext cx="7748588" cy="3024188"/>
                      </a:xfrm>
                      <a:prstGeom prst="rect">
                        <a:avLst/>
                      </a:prstGeom>
                      <a:noFill/>
                    </p:spPr>
                  </p:pic>
                </p:oleObj>
              </mc:Fallback>
            </mc:AlternateContent>
          </a:graphicData>
        </a:graphic>
      </p:graphicFrame>
    </p:spTree>
    <p:extLst>
      <p:ext uri="{BB962C8B-B14F-4D97-AF65-F5344CB8AC3E}">
        <p14:creationId xmlns:p14="http://schemas.microsoft.com/office/powerpoint/2010/main" val="5262460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Subtitle 2"/>
          <p:cNvSpPr txBox="1">
            <a:spLocks/>
          </p:cNvSpPr>
          <p:nvPr/>
        </p:nvSpPr>
        <p:spPr>
          <a:xfrm>
            <a:off x="651354" y="2850758"/>
            <a:ext cx="8379912" cy="3651283"/>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Subtitle 2"/>
          <p:cNvSpPr txBox="1">
            <a:spLocks/>
          </p:cNvSpPr>
          <p:nvPr/>
        </p:nvSpPr>
        <p:spPr>
          <a:xfrm>
            <a:off x="10128343" y="3501791"/>
            <a:ext cx="1388412" cy="1529606"/>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s-MX" sz="1800" b="1" noProof="0" dirty="0">
                <a:solidFill>
                  <a:schemeClr val="tx1"/>
                </a:solidFill>
                <a:latin typeface="Arial" panose="020B0604020202020204" pitchFamily="34" charset="0"/>
              </a:rPr>
              <a:t>Escribe al final del nombre la palabra benceno.</a:t>
            </a:r>
            <a:endParaRPr kumimoji="0" lang="en-US"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11"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8" name="Subtitle 2"/>
          <p:cNvSpPr txBox="1">
            <a:spLocks/>
          </p:cNvSpPr>
          <p:nvPr/>
        </p:nvSpPr>
        <p:spPr>
          <a:xfrm>
            <a:off x="651354" y="751196"/>
            <a:ext cx="10865401" cy="1516854"/>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b="1" dirty="0">
                <a:solidFill>
                  <a:srgbClr val="943634"/>
                </a:solidFill>
                <a:latin typeface="Arial Rounded MT Bold" panose="020F0704030504030204" pitchFamily="34" charset="0"/>
                <a:ea typeface="Times New Roman" panose="02020603050405020304" pitchFamily="18" charset="0"/>
              </a:rPr>
              <a:t>Escribe el nombre del compuesto ordenando alfabéticamente todas las cadenas laterales, utiliza los prefijos apropiados para grupos iguales y siempre usa un número por cada uno de ellos (número localizador) </a:t>
            </a:r>
            <a:r>
              <a:rPr lang="es-MX" sz="1800" b="1" dirty="0">
                <a:solidFill>
                  <a:srgbClr val="FF0000"/>
                </a:solidFill>
                <a:latin typeface="Arial Rounded MT Bold" panose="020F0704030504030204" pitchFamily="34" charset="0"/>
                <a:ea typeface="Times New Roman" panose="02020603050405020304" pitchFamily="18" charset="0"/>
              </a:rPr>
              <a:t>1-metil-4-</a:t>
            </a:r>
            <a:r>
              <a:rPr lang="es-MX" sz="1800" b="1" dirty="0">
                <a:solidFill>
                  <a:schemeClr val="tx1"/>
                </a:solidFill>
                <a:latin typeface="Arial Rounded MT Bold" panose="020F0704030504030204" pitchFamily="34" charset="0"/>
                <a:ea typeface="Times New Roman" panose="02020603050405020304" pitchFamily="18" charset="0"/>
              </a:rPr>
              <a:t>propil</a:t>
            </a:r>
            <a:r>
              <a:rPr lang="es-MX" sz="1800" b="1" dirty="0">
                <a:solidFill>
                  <a:schemeClr val="accent4"/>
                </a:solidFill>
                <a:latin typeface="Arial Rounded MT Bold" panose="020F0704030504030204" pitchFamily="34" charset="0"/>
                <a:ea typeface="Times New Roman" panose="02020603050405020304" pitchFamily="18" charset="0"/>
              </a:rPr>
              <a:t>benceno</a:t>
            </a:r>
            <a:r>
              <a:rPr lang="es-MX" sz="1800" b="1" dirty="0">
                <a:solidFill>
                  <a:srgbClr val="943634"/>
                </a:solidFill>
                <a:latin typeface="Arial Rounded MT Bold" panose="020F0704030504030204" pitchFamily="34" charset="0"/>
                <a:ea typeface="Times New Roman" panose="02020603050405020304" pitchFamily="18" charset="0"/>
              </a:rPr>
              <a:t>, para los bencenos disustituidos puedes utilizar la nomenclatura orto, meta, para; en este caso como la numeración es 1,4 corresponde el nombre: </a:t>
            </a:r>
            <a:r>
              <a:rPr lang="es-MX" sz="1800" b="1" dirty="0">
                <a:solidFill>
                  <a:schemeClr val="tx1"/>
                </a:solidFill>
                <a:latin typeface="Arial Rounded MT Bold" panose="020F0704030504030204" pitchFamily="34" charset="0"/>
                <a:ea typeface="Times New Roman" panose="02020603050405020304" pitchFamily="18" charset="0"/>
              </a:rPr>
              <a:t>m-metilisopropil</a:t>
            </a:r>
            <a:r>
              <a:rPr lang="es-MX" sz="1800" b="1" dirty="0">
                <a:solidFill>
                  <a:schemeClr val="accent4"/>
                </a:solidFill>
                <a:latin typeface="Arial Rounded MT Bold" panose="020F0704030504030204" pitchFamily="34" charset="0"/>
                <a:ea typeface="Times New Roman" panose="02020603050405020304" pitchFamily="18" charset="0"/>
              </a:rPr>
              <a:t>benceno</a:t>
            </a:r>
            <a:r>
              <a:rPr lang="es-MX" sz="1800" b="1" dirty="0">
                <a:solidFill>
                  <a:schemeClr val="tx1"/>
                </a:solidFill>
                <a:latin typeface="Arial Rounded MT Bold" panose="020F0704030504030204" pitchFamily="34" charset="0"/>
                <a:ea typeface="Times New Roman" panose="02020603050405020304" pitchFamily="18" charset="0"/>
              </a:rPr>
              <a:t>.</a:t>
            </a:r>
            <a:endParaRPr lang="es-MX" sz="1800" b="1" dirty="0">
              <a:solidFill>
                <a:schemeClr val="accent2"/>
              </a:solidFill>
              <a:latin typeface="Arial Rounded MT Bold" panose="020F0704030504030204" pitchFamily="34" charset="0"/>
              <a:ea typeface="Times New Roman" panose="02020603050405020304" pitchFamily="18" charset="0"/>
            </a:endParaRPr>
          </a:p>
        </p:txBody>
      </p:sp>
      <p:graphicFrame>
        <p:nvGraphicFramePr>
          <p:cNvPr id="14" name="Objeto 13"/>
          <p:cNvGraphicFramePr>
            <a:graphicFrameLocks noChangeAspect="1"/>
          </p:cNvGraphicFramePr>
          <p:nvPr>
            <p:extLst>
              <p:ext uri="{D42A27DB-BD31-4B8C-83A1-F6EECF244321}">
                <p14:modId xmlns:p14="http://schemas.microsoft.com/office/powerpoint/2010/main" val="1257084882"/>
              </p:ext>
            </p:extLst>
          </p:nvPr>
        </p:nvGraphicFramePr>
        <p:xfrm>
          <a:off x="751005" y="3264327"/>
          <a:ext cx="7748588" cy="3024188"/>
        </p:xfrm>
        <a:graphic>
          <a:graphicData uri="http://schemas.openxmlformats.org/presentationml/2006/ole">
            <mc:AlternateContent xmlns:mc="http://schemas.openxmlformats.org/markup-compatibility/2006">
              <mc:Choice xmlns:v="urn:schemas-microsoft-com:vml" Requires="v">
                <p:oleObj spid="_x0000_s29804" name="ChemSketch" r:id="rId3" imgW="3122640" imgH="1218240" progId="ACD.ChemSketch.20">
                  <p:embed/>
                </p:oleObj>
              </mc:Choice>
              <mc:Fallback>
                <p:oleObj name="ChemSketch" r:id="rId3" imgW="3122640" imgH="1218240" progId="ACD.ChemSketch.20">
                  <p:embed/>
                  <p:pic>
                    <p:nvPicPr>
                      <p:cNvPr id="0" name=""/>
                      <p:cNvPicPr>
                        <a:picLocks noChangeAspect="1" noChangeArrowheads="1"/>
                      </p:cNvPicPr>
                      <p:nvPr/>
                    </p:nvPicPr>
                    <p:blipFill>
                      <a:blip r:embed="rId4"/>
                      <a:srcRect/>
                      <a:stretch>
                        <a:fillRect/>
                      </a:stretch>
                    </p:blipFill>
                    <p:spPr bwMode="auto">
                      <a:xfrm>
                        <a:off x="751005" y="3264327"/>
                        <a:ext cx="7748588" cy="3024188"/>
                      </a:xfrm>
                      <a:prstGeom prst="rect">
                        <a:avLst/>
                      </a:prstGeom>
                      <a:noFill/>
                    </p:spPr>
                  </p:pic>
                </p:oleObj>
              </mc:Fallback>
            </mc:AlternateContent>
          </a:graphicData>
        </a:graphic>
      </p:graphicFrame>
    </p:spTree>
    <p:extLst>
      <p:ext uri="{BB962C8B-B14F-4D97-AF65-F5344CB8AC3E}">
        <p14:creationId xmlns:p14="http://schemas.microsoft.com/office/powerpoint/2010/main" val="10556892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432168" y="325964"/>
            <a:ext cx="10704470"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Nomenclatura IUPAC de Benceno</a:t>
            </a:r>
            <a:r>
              <a:rPr kumimoji="0" lang="es-ES" altLang="es-MX" sz="3600" b="1" u="none" strike="noStrike" kern="0" cap="none" spc="0" normalizeH="0" noProof="0" dirty="0">
                <a:ln>
                  <a:noFill/>
                </a:ln>
                <a:solidFill>
                  <a:schemeClr val="tx1"/>
                </a:solidFill>
                <a:effectLst/>
                <a:uLnTx/>
                <a:uFillTx/>
                <a:latin typeface="Arial Rounded MT Bold" panose="020F0704030504030204" pitchFamily="34" charset="0"/>
                <a:cs typeface="Arial" panose="020B0604020202020204" pitchFamily="34" charset="0"/>
              </a:rPr>
              <a:t> disustituido</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Subtitle 2"/>
          <p:cNvSpPr txBox="1">
            <a:spLocks/>
          </p:cNvSpPr>
          <p:nvPr/>
        </p:nvSpPr>
        <p:spPr>
          <a:xfrm>
            <a:off x="1755321" y="2574285"/>
            <a:ext cx="4122965" cy="3312165"/>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Subtitle 2"/>
          <p:cNvSpPr txBox="1">
            <a:spLocks/>
          </p:cNvSpPr>
          <p:nvPr/>
        </p:nvSpPr>
        <p:spPr>
          <a:xfrm>
            <a:off x="6773819" y="2542740"/>
            <a:ext cx="4362819" cy="742836"/>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s-MX" sz="1800" b="1" noProof="0" dirty="0">
                <a:solidFill>
                  <a:schemeClr val="tx1"/>
                </a:solidFill>
                <a:latin typeface="Arial Rounded MT Bold" panose="020F0704030504030204" pitchFamily="34" charset="0"/>
              </a:rPr>
              <a:t>Tienen prioridad en la numeración los sustituyentes </a:t>
            </a:r>
            <a:r>
              <a:rPr lang="es-MX" sz="1800" b="1" dirty="0">
                <a:solidFill>
                  <a:schemeClr val="tx1"/>
                </a:solidFill>
                <a:latin typeface="Arial Rounded MT Bold" panose="020F0704030504030204" pitchFamily="34" charset="0"/>
              </a:rPr>
              <a:t>– CH</a:t>
            </a:r>
            <a:r>
              <a:rPr lang="es-MX" sz="1800" b="1" baseline="-25000" dirty="0">
                <a:solidFill>
                  <a:schemeClr val="tx1"/>
                </a:solidFill>
                <a:latin typeface="Arial Rounded MT Bold" panose="020F0704030504030204" pitchFamily="34" charset="0"/>
              </a:rPr>
              <a:t>3</a:t>
            </a:r>
            <a:r>
              <a:rPr lang="es-MX" sz="1800" b="1" dirty="0">
                <a:solidFill>
                  <a:schemeClr val="tx1"/>
                </a:solidFill>
                <a:latin typeface="Arial Rounded MT Bold" panose="020F0704030504030204" pitchFamily="34" charset="0"/>
              </a:rPr>
              <a:t>, - NH</a:t>
            </a:r>
            <a:r>
              <a:rPr lang="es-MX" sz="1800" b="1" baseline="-25000" dirty="0">
                <a:solidFill>
                  <a:schemeClr val="tx1"/>
                </a:solidFill>
                <a:latin typeface="Arial Rounded MT Bold" panose="020F0704030504030204" pitchFamily="34" charset="0"/>
              </a:rPr>
              <a:t>2</a:t>
            </a:r>
            <a:r>
              <a:rPr lang="es-MX" sz="1800" b="1" dirty="0">
                <a:solidFill>
                  <a:schemeClr val="tx1"/>
                </a:solidFill>
                <a:latin typeface="Arial Rounded MT Bold" panose="020F0704030504030204" pitchFamily="34" charset="0"/>
              </a:rPr>
              <a:t> o – OH.</a:t>
            </a:r>
            <a:endParaRPr kumimoji="0" lang="en-US"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11"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8" name="Subtitle 2"/>
          <p:cNvSpPr txBox="1">
            <a:spLocks/>
          </p:cNvSpPr>
          <p:nvPr/>
        </p:nvSpPr>
        <p:spPr>
          <a:xfrm>
            <a:off x="522251" y="1419692"/>
            <a:ext cx="10524303" cy="707196"/>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b="1" dirty="0">
                <a:solidFill>
                  <a:schemeClr val="tx1"/>
                </a:solidFill>
                <a:latin typeface="Arial Rounded MT Bold" panose="020F0704030504030204" pitchFamily="34" charset="0"/>
                <a:ea typeface="Times New Roman" panose="02020603050405020304" pitchFamily="18" charset="0"/>
              </a:rPr>
              <a:t>También se puede tomar como base el nombre común de un benceno </a:t>
            </a:r>
            <a:r>
              <a:rPr lang="es-MX" sz="1800" b="1" dirty="0" err="1">
                <a:solidFill>
                  <a:schemeClr val="tx1"/>
                </a:solidFill>
                <a:latin typeface="Arial Rounded MT Bold" panose="020F0704030504030204" pitchFamily="34" charset="0"/>
                <a:ea typeface="Times New Roman" panose="02020603050405020304" pitchFamily="18" charset="0"/>
              </a:rPr>
              <a:t>monosutituido</a:t>
            </a:r>
            <a:r>
              <a:rPr lang="es-MX" sz="1800" b="1" dirty="0">
                <a:solidFill>
                  <a:schemeClr val="tx1"/>
                </a:solidFill>
                <a:latin typeface="Arial Rounded MT Bold" panose="020F0704030504030204" pitchFamily="34" charset="0"/>
                <a:ea typeface="Times New Roman" panose="02020603050405020304" pitchFamily="18" charset="0"/>
              </a:rPr>
              <a:t>, es decir: tolueno, fenol, anilina, etc. </a:t>
            </a:r>
            <a:endParaRPr lang="es-MX" sz="1800" dirty="0">
              <a:solidFill>
                <a:schemeClr val="tx1"/>
              </a:solidFill>
              <a:latin typeface="Arial Rounded MT Bold" panose="020F0704030504030204" pitchFamily="34" charset="0"/>
              <a:ea typeface="Times New Roman" panose="02020603050405020304" pitchFamily="18" charset="0"/>
            </a:endParaRPr>
          </a:p>
        </p:txBody>
      </p:sp>
      <p:graphicFrame>
        <p:nvGraphicFramePr>
          <p:cNvPr id="16" name="Objeto 15"/>
          <p:cNvGraphicFramePr>
            <a:graphicFrameLocks noChangeAspect="1"/>
          </p:cNvGraphicFramePr>
          <p:nvPr>
            <p:extLst>
              <p:ext uri="{D42A27DB-BD31-4B8C-83A1-F6EECF244321}">
                <p14:modId xmlns:p14="http://schemas.microsoft.com/office/powerpoint/2010/main" val="2388873469"/>
              </p:ext>
            </p:extLst>
          </p:nvPr>
        </p:nvGraphicFramePr>
        <p:xfrm>
          <a:off x="2439988" y="2481263"/>
          <a:ext cx="2651125" cy="3505200"/>
        </p:xfrm>
        <a:graphic>
          <a:graphicData uri="http://schemas.openxmlformats.org/presentationml/2006/ole">
            <mc:AlternateContent xmlns:mc="http://schemas.openxmlformats.org/markup-compatibility/2006">
              <mc:Choice xmlns:v="urn:schemas-microsoft-com:vml" Requires="v">
                <p:oleObj spid="_x0000_s35859" name="ChemSketch" r:id="rId3" imgW="831600" imgH="1098720" progId="ACD.ChemSketch.20">
                  <p:embed/>
                </p:oleObj>
              </mc:Choice>
              <mc:Fallback>
                <p:oleObj name="ChemSketch" r:id="rId3" imgW="831600" imgH="1098720" progId="ACD.ChemSketch.20">
                  <p:embed/>
                  <p:pic>
                    <p:nvPicPr>
                      <p:cNvPr id="16" name="Objeto 15"/>
                      <p:cNvPicPr>
                        <a:picLocks noChangeAspect="1" noChangeArrowheads="1"/>
                      </p:cNvPicPr>
                      <p:nvPr/>
                    </p:nvPicPr>
                    <p:blipFill>
                      <a:blip r:embed="rId4"/>
                      <a:srcRect/>
                      <a:stretch>
                        <a:fillRect/>
                      </a:stretch>
                    </p:blipFill>
                    <p:spPr bwMode="auto">
                      <a:xfrm>
                        <a:off x="2439988" y="2481263"/>
                        <a:ext cx="2651125" cy="3505200"/>
                      </a:xfrm>
                      <a:prstGeom prst="rect">
                        <a:avLst/>
                      </a:prstGeom>
                      <a:noFill/>
                    </p:spPr>
                  </p:pic>
                </p:oleObj>
              </mc:Fallback>
            </mc:AlternateContent>
          </a:graphicData>
        </a:graphic>
      </p:graphicFrame>
      <p:sp>
        <p:nvSpPr>
          <p:cNvPr id="12" name="Subtitle 2">
            <a:extLst>
              <a:ext uri="{FF2B5EF4-FFF2-40B4-BE49-F238E27FC236}">
                <a16:creationId xmlns:a16="http://schemas.microsoft.com/office/drawing/2014/main" id="{7D7F0427-789A-42D9-AEAA-B136ADD6FD9B}"/>
              </a:ext>
            </a:extLst>
          </p:cNvPr>
          <p:cNvSpPr txBox="1">
            <a:spLocks/>
          </p:cNvSpPr>
          <p:nvPr/>
        </p:nvSpPr>
        <p:spPr>
          <a:xfrm>
            <a:off x="6773819" y="3638736"/>
            <a:ext cx="4558210" cy="2402835"/>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kumimoji="0" lang="es-MX"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Entonces el nombre del compuesto es:</a:t>
            </a:r>
          </a:p>
          <a:p>
            <a:pPr algn="l"/>
            <a:endPar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algn="l"/>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4-cloroanilina</a:t>
            </a:r>
          </a:p>
          <a:p>
            <a:pPr algn="l"/>
            <a:endParaRPr kumimoji="0" lang="es-MX"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a:p>
            <a:pPr algn="l"/>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O también,</a:t>
            </a:r>
          </a:p>
          <a:p>
            <a:pPr algn="l"/>
            <a:endParaRPr kumimoji="0" lang="es-MX"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a:p>
            <a:pPr algn="l"/>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p-</a:t>
            </a:r>
            <a:r>
              <a:rPr lang="es-MX" sz="1800" dirty="0" err="1">
                <a:solidFill>
                  <a:schemeClr val="tx1"/>
                </a:solidFill>
                <a:effectLst>
                  <a:outerShdw blurRad="38100" dist="38100" dir="2700000" algn="tl">
                    <a:srgbClr val="000000">
                      <a:alpha val="43137"/>
                    </a:srgbClr>
                  </a:outerShdw>
                </a:effectLst>
                <a:latin typeface="Arial Rounded MT Bold" panose="020F0704030504030204" pitchFamily="34" charset="0"/>
              </a:rPr>
              <a:t>cloroanilina</a:t>
            </a:r>
            <a:endParaRPr kumimoji="0" lang="es-MX"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Tree>
    <p:extLst>
      <p:ext uri="{BB962C8B-B14F-4D97-AF65-F5344CB8AC3E}">
        <p14:creationId xmlns:p14="http://schemas.microsoft.com/office/powerpoint/2010/main" val="18771885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3538331" y="2206269"/>
            <a:ext cx="8271323" cy="4117849"/>
          </a:xfrm>
          <a:prstGeom prst="rect">
            <a:avLst/>
          </a:prstGeom>
          <a:solidFill>
            <a:schemeClr val="bg1"/>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lvl1pPr indent="0" algn="r">
              <a:lnSpc>
                <a:spcPct val="90000"/>
              </a:lnSpc>
              <a:spcBef>
                <a:spcPct val="0"/>
              </a:spcBef>
              <a:buFont typeface="Arial" panose="020B0604020202020204" pitchFamily="34" charset="0"/>
              <a:buNone/>
              <a:defRPr sz="2400" b="1">
                <a:latin typeface="Arial Rounded MT Bold" panose="020F0704030504030204" pitchFamily="34" charset="0"/>
                <a:ea typeface="+mj-ea"/>
                <a:cs typeface="+mj-cs"/>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algn="just"/>
            <a:r>
              <a:rPr lang="es-MX" dirty="0"/>
              <a:t>Esta presentación tiene la intención de funcionar como un material de apoyo para los alumnos de cuarto semestre que  cursan la materia de Química II. El alumno puede consultar esta presentación reiteradamente para resolver dudas. Muestra una descripción de cada uno de los contenidos del Módulo III. Poniendo énfasis en la descripción estructural de los compuestos aromáticos, nomenclatura IUPAC, sus propiedades y aplicaciones, así como la toxicidad de algunos de ellos. En algunas secciones se incluyen ejercicios, cuyas respuestas están al final de la presentación.</a:t>
            </a:r>
          </a:p>
        </p:txBody>
      </p:sp>
      <p:sp>
        <p:nvSpPr>
          <p:cNvPr id="7" name="Rectangle 2"/>
          <p:cNvSpPr>
            <a:spLocks noChangeArrowheads="1"/>
          </p:cNvSpPr>
          <p:nvPr/>
        </p:nvSpPr>
        <p:spPr bwMode="auto">
          <a:xfrm>
            <a:off x="5936632" y="863643"/>
            <a:ext cx="3850105" cy="565485"/>
          </a:xfrm>
          <a:prstGeom prst="rect">
            <a:avLst/>
          </a:prstGeom>
          <a:solidFill>
            <a:schemeClr val="bg1"/>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b">
            <a:noAutofit/>
          </a:bodyPr>
          <a:lstStyle/>
          <a:p>
            <a:pPr algn="ctr">
              <a:lnSpc>
                <a:spcPct val="90000"/>
              </a:lnSpc>
              <a:spcBef>
                <a:spcPct val="0"/>
              </a:spcBef>
              <a:buFont typeface="Arial" panose="020B0604020202020204" pitchFamily="34" charset="0"/>
              <a:buNone/>
            </a:pPr>
            <a:r>
              <a:rPr lang="es-MX" altLang="es-MX" sz="3200" b="1" dirty="0">
                <a:latin typeface="Arial Rounded MT Bold" panose="020F0704030504030204" pitchFamily="34" charset="0"/>
                <a:ea typeface="+mj-ea"/>
                <a:cs typeface="+mj-cs"/>
              </a:rPr>
              <a:t>Guion Explicativo</a:t>
            </a:r>
            <a:endParaRPr lang="es-ES" altLang="es-MX" sz="3200" b="1" dirty="0">
              <a:latin typeface="Arial Rounded MT Bold" panose="020F0704030504030204" pitchFamily="34" charset="0"/>
              <a:ea typeface="+mj-ea"/>
              <a:cs typeface="+mj-cs"/>
            </a:endParaRPr>
          </a:p>
        </p:txBody>
      </p:sp>
      <p:pic>
        <p:nvPicPr>
          <p:cNvPr id="5" name="Imagen 4" descr="C:\Users\Alumno\Desktop\logo admin16-20 (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2346" y="2582078"/>
            <a:ext cx="2755232" cy="32231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422353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432168" y="325964"/>
            <a:ext cx="10704470"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Nomenclatura IUPAC de Benceno</a:t>
            </a:r>
            <a:r>
              <a:rPr kumimoji="0" lang="es-ES" altLang="es-MX" sz="3600" b="1" u="none" strike="noStrike" kern="0" cap="none" spc="0" normalizeH="0" noProof="0" dirty="0">
                <a:ln>
                  <a:noFill/>
                </a:ln>
                <a:solidFill>
                  <a:schemeClr val="tx1"/>
                </a:solidFill>
                <a:effectLst/>
                <a:uLnTx/>
                <a:uFillTx/>
                <a:latin typeface="Arial Rounded MT Bold" panose="020F0704030504030204" pitchFamily="34" charset="0"/>
                <a:cs typeface="Arial" panose="020B0604020202020204" pitchFamily="34" charset="0"/>
              </a:rPr>
              <a:t> disustituido</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Subtitle 2"/>
          <p:cNvSpPr txBox="1">
            <a:spLocks/>
          </p:cNvSpPr>
          <p:nvPr/>
        </p:nvSpPr>
        <p:spPr>
          <a:xfrm>
            <a:off x="1755321" y="2574285"/>
            <a:ext cx="4122965" cy="3312165"/>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Subtitle 2"/>
          <p:cNvSpPr txBox="1">
            <a:spLocks/>
          </p:cNvSpPr>
          <p:nvPr/>
        </p:nvSpPr>
        <p:spPr>
          <a:xfrm>
            <a:off x="6773819" y="2542740"/>
            <a:ext cx="4362819" cy="742836"/>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s-MX" sz="1800" b="1" noProof="0" dirty="0">
                <a:solidFill>
                  <a:schemeClr val="tx1"/>
                </a:solidFill>
                <a:latin typeface="Arial Rounded MT Bold" panose="020F0704030504030204" pitchFamily="34" charset="0"/>
              </a:rPr>
              <a:t>Tienen prioridad en la numeración los sustituyentes </a:t>
            </a:r>
            <a:r>
              <a:rPr lang="es-MX" sz="1800" b="1" dirty="0">
                <a:solidFill>
                  <a:schemeClr val="tx1"/>
                </a:solidFill>
                <a:latin typeface="Arial Rounded MT Bold" panose="020F0704030504030204" pitchFamily="34" charset="0"/>
              </a:rPr>
              <a:t>– CH</a:t>
            </a:r>
            <a:r>
              <a:rPr lang="es-MX" sz="1800" b="1" baseline="-25000" dirty="0">
                <a:solidFill>
                  <a:schemeClr val="tx1"/>
                </a:solidFill>
                <a:latin typeface="Arial Rounded MT Bold" panose="020F0704030504030204" pitchFamily="34" charset="0"/>
              </a:rPr>
              <a:t>3</a:t>
            </a:r>
            <a:r>
              <a:rPr lang="es-MX" sz="1800" b="1" dirty="0">
                <a:solidFill>
                  <a:schemeClr val="tx1"/>
                </a:solidFill>
                <a:latin typeface="Arial Rounded MT Bold" panose="020F0704030504030204" pitchFamily="34" charset="0"/>
              </a:rPr>
              <a:t>, - NH</a:t>
            </a:r>
            <a:r>
              <a:rPr lang="es-MX" sz="1800" b="1" baseline="-25000" dirty="0">
                <a:solidFill>
                  <a:schemeClr val="tx1"/>
                </a:solidFill>
                <a:latin typeface="Arial Rounded MT Bold" panose="020F0704030504030204" pitchFamily="34" charset="0"/>
              </a:rPr>
              <a:t>2</a:t>
            </a:r>
            <a:r>
              <a:rPr lang="es-MX" sz="1800" b="1" dirty="0">
                <a:solidFill>
                  <a:schemeClr val="tx1"/>
                </a:solidFill>
                <a:latin typeface="Arial Rounded MT Bold" panose="020F0704030504030204" pitchFamily="34" charset="0"/>
              </a:rPr>
              <a:t> o – OH.</a:t>
            </a:r>
            <a:endParaRPr kumimoji="0" lang="en-US"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11"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8" name="Subtitle 2"/>
          <p:cNvSpPr txBox="1">
            <a:spLocks/>
          </p:cNvSpPr>
          <p:nvPr/>
        </p:nvSpPr>
        <p:spPr>
          <a:xfrm>
            <a:off x="522251" y="1419692"/>
            <a:ext cx="10524303" cy="707196"/>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b="1" dirty="0">
                <a:solidFill>
                  <a:schemeClr val="tx1"/>
                </a:solidFill>
                <a:latin typeface="Arial Rounded MT Bold" panose="020F0704030504030204" pitchFamily="34" charset="0"/>
                <a:ea typeface="Times New Roman" panose="02020603050405020304" pitchFamily="18" charset="0"/>
              </a:rPr>
              <a:t>También se puede tomar como base el nombre común de un benceno </a:t>
            </a:r>
            <a:r>
              <a:rPr lang="es-MX" sz="1800" b="1" dirty="0" err="1">
                <a:solidFill>
                  <a:schemeClr val="tx1"/>
                </a:solidFill>
                <a:latin typeface="Arial Rounded MT Bold" panose="020F0704030504030204" pitchFamily="34" charset="0"/>
                <a:ea typeface="Times New Roman" panose="02020603050405020304" pitchFamily="18" charset="0"/>
              </a:rPr>
              <a:t>monosutituido</a:t>
            </a:r>
            <a:r>
              <a:rPr lang="es-MX" sz="1800" b="1" dirty="0">
                <a:solidFill>
                  <a:schemeClr val="tx1"/>
                </a:solidFill>
                <a:latin typeface="Arial Rounded MT Bold" panose="020F0704030504030204" pitchFamily="34" charset="0"/>
                <a:ea typeface="Times New Roman" panose="02020603050405020304" pitchFamily="18" charset="0"/>
              </a:rPr>
              <a:t>, es decir: tolueno, fenol, anilina, etc. </a:t>
            </a:r>
            <a:endParaRPr lang="es-MX" sz="1800" dirty="0">
              <a:solidFill>
                <a:schemeClr val="tx1"/>
              </a:solidFill>
              <a:latin typeface="Arial Rounded MT Bold" panose="020F0704030504030204" pitchFamily="34" charset="0"/>
              <a:ea typeface="Times New Roman" panose="02020603050405020304" pitchFamily="18" charset="0"/>
            </a:endParaRPr>
          </a:p>
        </p:txBody>
      </p:sp>
      <p:graphicFrame>
        <p:nvGraphicFramePr>
          <p:cNvPr id="16" name="Objeto 15"/>
          <p:cNvGraphicFramePr>
            <a:graphicFrameLocks noChangeAspect="1"/>
          </p:cNvGraphicFramePr>
          <p:nvPr>
            <p:extLst>
              <p:ext uri="{D42A27DB-BD31-4B8C-83A1-F6EECF244321}">
                <p14:modId xmlns:p14="http://schemas.microsoft.com/office/powerpoint/2010/main" val="2018266315"/>
              </p:ext>
            </p:extLst>
          </p:nvPr>
        </p:nvGraphicFramePr>
        <p:xfrm>
          <a:off x="1997075" y="2693988"/>
          <a:ext cx="3536950" cy="3079750"/>
        </p:xfrm>
        <a:graphic>
          <a:graphicData uri="http://schemas.openxmlformats.org/presentationml/2006/ole">
            <mc:AlternateContent xmlns:mc="http://schemas.openxmlformats.org/markup-compatibility/2006">
              <mc:Choice xmlns:v="urn:schemas-microsoft-com:vml" Requires="v">
                <p:oleObj spid="_x0000_s36881" name="ChemSketch" r:id="rId3" imgW="1109160" imgH="964800" progId="ACD.ChemSketch.20">
                  <p:embed/>
                </p:oleObj>
              </mc:Choice>
              <mc:Fallback>
                <p:oleObj name="ChemSketch" r:id="rId3" imgW="1109160" imgH="964800" progId="ACD.ChemSketch.20">
                  <p:embed/>
                  <p:pic>
                    <p:nvPicPr>
                      <p:cNvPr id="16" name="Objeto 15"/>
                      <p:cNvPicPr>
                        <a:picLocks noChangeAspect="1" noChangeArrowheads="1"/>
                      </p:cNvPicPr>
                      <p:nvPr/>
                    </p:nvPicPr>
                    <p:blipFill>
                      <a:blip r:embed="rId4"/>
                      <a:srcRect/>
                      <a:stretch>
                        <a:fillRect/>
                      </a:stretch>
                    </p:blipFill>
                    <p:spPr bwMode="auto">
                      <a:xfrm>
                        <a:off x="1997075" y="2693988"/>
                        <a:ext cx="3536950" cy="3079750"/>
                      </a:xfrm>
                      <a:prstGeom prst="rect">
                        <a:avLst/>
                      </a:prstGeom>
                      <a:noFill/>
                    </p:spPr>
                  </p:pic>
                </p:oleObj>
              </mc:Fallback>
            </mc:AlternateContent>
          </a:graphicData>
        </a:graphic>
      </p:graphicFrame>
      <p:sp>
        <p:nvSpPr>
          <p:cNvPr id="12" name="Subtitle 2">
            <a:extLst>
              <a:ext uri="{FF2B5EF4-FFF2-40B4-BE49-F238E27FC236}">
                <a16:creationId xmlns:a16="http://schemas.microsoft.com/office/drawing/2014/main" id="{7D7F0427-789A-42D9-AEAA-B136ADD6FD9B}"/>
              </a:ext>
            </a:extLst>
          </p:cNvPr>
          <p:cNvSpPr txBox="1">
            <a:spLocks/>
          </p:cNvSpPr>
          <p:nvPr/>
        </p:nvSpPr>
        <p:spPr>
          <a:xfrm>
            <a:off x="6773819" y="3638736"/>
            <a:ext cx="4558210" cy="2402835"/>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kumimoji="0" lang="es-MX"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Entonces el nombre del compuesto es:</a:t>
            </a:r>
          </a:p>
          <a:p>
            <a:pPr algn="l"/>
            <a:endPar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algn="l"/>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3-bromofenol</a:t>
            </a:r>
          </a:p>
          <a:p>
            <a:pPr algn="l"/>
            <a:endParaRPr kumimoji="0" lang="es-MX"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a:p>
            <a:pPr algn="l"/>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O también,</a:t>
            </a:r>
          </a:p>
          <a:p>
            <a:pPr algn="l"/>
            <a:endParaRPr kumimoji="0" lang="es-MX"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a:p>
            <a:pPr algn="l"/>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m-bromofenol</a:t>
            </a:r>
            <a:endParaRPr kumimoji="0" lang="es-MX"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Tree>
    <p:extLst>
      <p:ext uri="{BB962C8B-B14F-4D97-AF65-F5344CB8AC3E}">
        <p14:creationId xmlns:p14="http://schemas.microsoft.com/office/powerpoint/2010/main" val="16417948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432168" y="325964"/>
            <a:ext cx="10704470"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Nomenclatura IUPAC de Benceno</a:t>
            </a:r>
            <a:r>
              <a:rPr kumimoji="0" lang="es-ES" altLang="es-MX" sz="3600" b="1" u="none" strike="noStrike" kern="0" cap="none" spc="0" normalizeH="0" noProof="0" dirty="0">
                <a:ln>
                  <a:noFill/>
                </a:ln>
                <a:solidFill>
                  <a:schemeClr val="tx1"/>
                </a:solidFill>
                <a:effectLst/>
                <a:uLnTx/>
                <a:uFillTx/>
                <a:latin typeface="Arial Rounded MT Bold" panose="020F0704030504030204" pitchFamily="34" charset="0"/>
                <a:cs typeface="Arial" panose="020B0604020202020204" pitchFamily="34" charset="0"/>
              </a:rPr>
              <a:t> disustituido</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Subtitle 2"/>
          <p:cNvSpPr txBox="1">
            <a:spLocks/>
          </p:cNvSpPr>
          <p:nvPr/>
        </p:nvSpPr>
        <p:spPr>
          <a:xfrm>
            <a:off x="1763485" y="2264722"/>
            <a:ext cx="4122965" cy="4302630"/>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Subtitle 2"/>
          <p:cNvSpPr txBox="1">
            <a:spLocks/>
          </p:cNvSpPr>
          <p:nvPr/>
        </p:nvSpPr>
        <p:spPr>
          <a:xfrm>
            <a:off x="6773819" y="2542740"/>
            <a:ext cx="4362819" cy="742836"/>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s-MX" sz="1800" b="1" noProof="0" dirty="0">
                <a:solidFill>
                  <a:schemeClr val="tx1"/>
                </a:solidFill>
                <a:latin typeface="Arial Rounded MT Bold" panose="020F0704030504030204" pitchFamily="34" charset="0"/>
              </a:rPr>
              <a:t>Tienen prioridad en la numeración los sustituyentes </a:t>
            </a:r>
            <a:r>
              <a:rPr lang="es-MX" sz="1800" b="1" dirty="0">
                <a:solidFill>
                  <a:schemeClr val="tx1"/>
                </a:solidFill>
                <a:latin typeface="Arial Rounded MT Bold" panose="020F0704030504030204" pitchFamily="34" charset="0"/>
              </a:rPr>
              <a:t>– CH</a:t>
            </a:r>
            <a:r>
              <a:rPr lang="es-MX" sz="1800" b="1" baseline="-25000" dirty="0">
                <a:solidFill>
                  <a:schemeClr val="tx1"/>
                </a:solidFill>
                <a:latin typeface="Arial Rounded MT Bold" panose="020F0704030504030204" pitchFamily="34" charset="0"/>
              </a:rPr>
              <a:t>3</a:t>
            </a:r>
            <a:r>
              <a:rPr lang="es-MX" sz="1800" b="1" dirty="0">
                <a:solidFill>
                  <a:schemeClr val="tx1"/>
                </a:solidFill>
                <a:latin typeface="Arial Rounded MT Bold" panose="020F0704030504030204" pitchFamily="34" charset="0"/>
              </a:rPr>
              <a:t>, - NH</a:t>
            </a:r>
            <a:r>
              <a:rPr lang="es-MX" sz="1800" b="1" baseline="-25000" dirty="0">
                <a:solidFill>
                  <a:schemeClr val="tx1"/>
                </a:solidFill>
                <a:latin typeface="Arial Rounded MT Bold" panose="020F0704030504030204" pitchFamily="34" charset="0"/>
              </a:rPr>
              <a:t>2</a:t>
            </a:r>
            <a:r>
              <a:rPr lang="es-MX" sz="1800" b="1" dirty="0">
                <a:solidFill>
                  <a:schemeClr val="tx1"/>
                </a:solidFill>
                <a:latin typeface="Arial Rounded MT Bold" panose="020F0704030504030204" pitchFamily="34" charset="0"/>
              </a:rPr>
              <a:t> o – OH.</a:t>
            </a:r>
            <a:endParaRPr kumimoji="0" lang="en-US"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11"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8" name="Subtitle 2"/>
          <p:cNvSpPr txBox="1">
            <a:spLocks/>
          </p:cNvSpPr>
          <p:nvPr/>
        </p:nvSpPr>
        <p:spPr>
          <a:xfrm>
            <a:off x="522251" y="1419692"/>
            <a:ext cx="10524303" cy="707196"/>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b="1" dirty="0">
                <a:solidFill>
                  <a:schemeClr val="tx1"/>
                </a:solidFill>
                <a:latin typeface="Arial Rounded MT Bold" panose="020F0704030504030204" pitchFamily="34" charset="0"/>
                <a:ea typeface="Times New Roman" panose="02020603050405020304" pitchFamily="18" charset="0"/>
              </a:rPr>
              <a:t>También se puede tomar como base el nombre común de un benceno </a:t>
            </a:r>
            <a:r>
              <a:rPr lang="es-MX" sz="1800" b="1" dirty="0" err="1">
                <a:solidFill>
                  <a:schemeClr val="tx1"/>
                </a:solidFill>
                <a:latin typeface="Arial Rounded MT Bold" panose="020F0704030504030204" pitchFamily="34" charset="0"/>
                <a:ea typeface="Times New Roman" panose="02020603050405020304" pitchFamily="18" charset="0"/>
              </a:rPr>
              <a:t>monosutituido</a:t>
            </a:r>
            <a:r>
              <a:rPr lang="es-MX" sz="1800" b="1" dirty="0">
                <a:solidFill>
                  <a:schemeClr val="tx1"/>
                </a:solidFill>
                <a:latin typeface="Arial Rounded MT Bold" panose="020F0704030504030204" pitchFamily="34" charset="0"/>
                <a:ea typeface="Times New Roman" panose="02020603050405020304" pitchFamily="18" charset="0"/>
              </a:rPr>
              <a:t>, es decir: tolueno, fenol, anilina, etc. </a:t>
            </a:r>
            <a:endParaRPr lang="es-MX" sz="1800" dirty="0">
              <a:solidFill>
                <a:schemeClr val="tx1"/>
              </a:solidFill>
              <a:latin typeface="Arial Rounded MT Bold" panose="020F0704030504030204" pitchFamily="34" charset="0"/>
              <a:ea typeface="Times New Roman" panose="02020603050405020304" pitchFamily="18" charset="0"/>
            </a:endParaRPr>
          </a:p>
        </p:txBody>
      </p:sp>
      <p:graphicFrame>
        <p:nvGraphicFramePr>
          <p:cNvPr id="16" name="Objeto 15"/>
          <p:cNvGraphicFramePr>
            <a:graphicFrameLocks noChangeAspect="1"/>
          </p:cNvGraphicFramePr>
          <p:nvPr>
            <p:extLst>
              <p:ext uri="{D42A27DB-BD31-4B8C-83A1-F6EECF244321}">
                <p14:modId xmlns:p14="http://schemas.microsoft.com/office/powerpoint/2010/main" val="449656801"/>
              </p:ext>
            </p:extLst>
          </p:nvPr>
        </p:nvGraphicFramePr>
        <p:xfrm>
          <a:off x="1890713" y="2478088"/>
          <a:ext cx="3733800" cy="3875087"/>
        </p:xfrm>
        <a:graphic>
          <a:graphicData uri="http://schemas.openxmlformats.org/presentationml/2006/ole">
            <mc:AlternateContent xmlns:mc="http://schemas.openxmlformats.org/markup-compatibility/2006">
              <mc:Choice xmlns:v="urn:schemas-microsoft-com:vml" Requires="v">
                <p:oleObj spid="_x0000_s37905" name="ChemSketch" r:id="rId3" imgW="1171800" imgH="1215000" progId="ACD.ChemSketch.20">
                  <p:embed/>
                </p:oleObj>
              </mc:Choice>
              <mc:Fallback>
                <p:oleObj name="ChemSketch" r:id="rId3" imgW="1171800" imgH="1215000" progId="ACD.ChemSketch.20">
                  <p:embed/>
                  <p:pic>
                    <p:nvPicPr>
                      <p:cNvPr id="16" name="Objeto 15"/>
                      <p:cNvPicPr>
                        <a:picLocks noChangeAspect="1" noChangeArrowheads="1"/>
                      </p:cNvPicPr>
                      <p:nvPr/>
                    </p:nvPicPr>
                    <p:blipFill>
                      <a:blip r:embed="rId4"/>
                      <a:srcRect/>
                      <a:stretch>
                        <a:fillRect/>
                      </a:stretch>
                    </p:blipFill>
                    <p:spPr bwMode="auto">
                      <a:xfrm>
                        <a:off x="1890713" y="2478088"/>
                        <a:ext cx="3733800" cy="3875087"/>
                      </a:xfrm>
                      <a:prstGeom prst="rect">
                        <a:avLst/>
                      </a:prstGeom>
                      <a:noFill/>
                    </p:spPr>
                  </p:pic>
                </p:oleObj>
              </mc:Fallback>
            </mc:AlternateContent>
          </a:graphicData>
        </a:graphic>
      </p:graphicFrame>
      <p:sp>
        <p:nvSpPr>
          <p:cNvPr id="12" name="Subtitle 2">
            <a:extLst>
              <a:ext uri="{FF2B5EF4-FFF2-40B4-BE49-F238E27FC236}">
                <a16:creationId xmlns:a16="http://schemas.microsoft.com/office/drawing/2014/main" id="{7D7F0427-789A-42D9-AEAA-B136ADD6FD9B}"/>
              </a:ext>
            </a:extLst>
          </p:cNvPr>
          <p:cNvSpPr txBox="1">
            <a:spLocks/>
          </p:cNvSpPr>
          <p:nvPr/>
        </p:nvSpPr>
        <p:spPr>
          <a:xfrm>
            <a:off x="6773819" y="3638736"/>
            <a:ext cx="4558210" cy="2402835"/>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kumimoji="0" lang="es-MX"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rPr>
              <a:t>Entonces el nombre del compuesto es:</a:t>
            </a:r>
          </a:p>
          <a:p>
            <a:pPr algn="l"/>
            <a:endPar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algn="l"/>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2-etiltolueno</a:t>
            </a:r>
          </a:p>
          <a:p>
            <a:pPr algn="l"/>
            <a:endParaRPr kumimoji="0" lang="es-MX"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a:p>
            <a:pPr algn="l"/>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O también,</a:t>
            </a:r>
          </a:p>
          <a:p>
            <a:pPr algn="l"/>
            <a:endParaRPr kumimoji="0" lang="es-MX"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a:p>
            <a:pPr algn="l"/>
            <a:r>
              <a:rPr lang="es-MX" sz="1800" dirty="0">
                <a:solidFill>
                  <a:schemeClr val="tx1"/>
                </a:solidFill>
                <a:effectLst>
                  <a:outerShdw blurRad="38100" dist="38100" dir="2700000" algn="tl">
                    <a:srgbClr val="000000">
                      <a:alpha val="43137"/>
                    </a:srgbClr>
                  </a:outerShdw>
                </a:effectLst>
                <a:latin typeface="Arial Rounded MT Bold" panose="020F0704030504030204" pitchFamily="34" charset="0"/>
              </a:rPr>
              <a:t>o-</a:t>
            </a:r>
            <a:r>
              <a:rPr lang="es-MX" sz="1800" dirty="0" err="1">
                <a:solidFill>
                  <a:schemeClr val="tx1"/>
                </a:solidFill>
                <a:effectLst>
                  <a:outerShdw blurRad="38100" dist="38100" dir="2700000" algn="tl">
                    <a:srgbClr val="000000">
                      <a:alpha val="43137"/>
                    </a:srgbClr>
                  </a:outerShdw>
                </a:effectLst>
                <a:latin typeface="Arial Rounded MT Bold" panose="020F0704030504030204" pitchFamily="34" charset="0"/>
              </a:rPr>
              <a:t>etiltolueno</a:t>
            </a:r>
            <a:endParaRPr kumimoji="0" lang="es-MX"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Tree>
    <p:extLst>
      <p:ext uri="{BB962C8B-B14F-4D97-AF65-F5344CB8AC3E}">
        <p14:creationId xmlns:p14="http://schemas.microsoft.com/office/powerpoint/2010/main" val="10385245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8442" y="1007589"/>
            <a:ext cx="11634537" cy="1200329"/>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a:latin typeface="Arial Rounded MT Bold" panose="020F0704030504030204" pitchFamily="34" charset="0"/>
                <a:ea typeface="Times New Roman" panose="02020603050405020304" pitchFamily="18" charset="0"/>
              </a:rPr>
              <a:t>En benceno </a:t>
            </a:r>
            <a:r>
              <a:rPr lang="es-MX" sz="2400" dirty="0">
                <a:latin typeface="Arial Rounded MT Bold" panose="020F0704030504030204" pitchFamily="34" charset="0"/>
                <a:ea typeface="Times New Roman" panose="02020603050405020304" pitchFamily="18" charset="0"/>
              </a:rPr>
              <a:t>con más de dos sustituyentes, se numera el anillo de modo que los sustituyentes tomen los menores localizadores. Si varias numeraciones dan los mismos localizadores se da preferencia al orden alfabético.</a:t>
            </a:r>
          </a:p>
        </p:txBody>
      </p:sp>
      <p:sp>
        <p:nvSpPr>
          <p:cNvPr id="6" name="Rectangle 2"/>
          <p:cNvSpPr>
            <a:spLocks noChangeArrowheads="1"/>
          </p:cNvSpPr>
          <p:nvPr/>
        </p:nvSpPr>
        <p:spPr bwMode="auto">
          <a:xfrm>
            <a:off x="2703092" y="208327"/>
            <a:ext cx="5958774"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Benceno polisustituido</a:t>
            </a:r>
          </a:p>
        </p:txBody>
      </p:sp>
      <p:graphicFrame>
        <p:nvGraphicFramePr>
          <p:cNvPr id="5" name="Tabla 4"/>
          <p:cNvGraphicFramePr>
            <a:graphicFrameLocks noGrp="1"/>
          </p:cNvGraphicFramePr>
          <p:nvPr>
            <p:extLst>
              <p:ext uri="{D42A27DB-BD31-4B8C-83A1-F6EECF244321}">
                <p14:modId xmlns:p14="http://schemas.microsoft.com/office/powerpoint/2010/main" val="3823488171"/>
              </p:ext>
            </p:extLst>
          </p:nvPr>
        </p:nvGraphicFramePr>
        <p:xfrm>
          <a:off x="837527" y="2478681"/>
          <a:ext cx="10881230" cy="3754120"/>
        </p:xfrm>
        <a:graphic>
          <a:graphicData uri="http://schemas.openxmlformats.org/drawingml/2006/table">
            <a:tbl>
              <a:tblPr firstRow="1" bandRow="1">
                <a:effectLst/>
                <a:tableStyleId>{5C22544A-7EE6-4342-B048-85BDC9FD1C3A}</a:tableStyleId>
              </a:tblPr>
              <a:tblGrid>
                <a:gridCol w="3814305">
                  <a:extLst>
                    <a:ext uri="{9D8B030D-6E8A-4147-A177-3AD203B41FA5}">
                      <a16:colId xmlns:a16="http://schemas.microsoft.com/office/drawing/2014/main" val="20000"/>
                    </a:ext>
                  </a:extLst>
                </a:gridCol>
                <a:gridCol w="3300460">
                  <a:extLst>
                    <a:ext uri="{9D8B030D-6E8A-4147-A177-3AD203B41FA5}">
                      <a16:colId xmlns:a16="http://schemas.microsoft.com/office/drawing/2014/main" val="20001"/>
                    </a:ext>
                  </a:extLst>
                </a:gridCol>
                <a:gridCol w="3766465">
                  <a:extLst>
                    <a:ext uri="{9D8B030D-6E8A-4147-A177-3AD203B41FA5}">
                      <a16:colId xmlns:a16="http://schemas.microsoft.com/office/drawing/2014/main" val="20002"/>
                    </a:ext>
                  </a:extLst>
                </a:gridCol>
              </a:tblGrid>
              <a:tr h="370840">
                <a:tc>
                  <a:txBody>
                    <a:bodyPr/>
                    <a:lstStyle/>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txBody>
                  <a:tcPr>
                    <a:solidFill>
                      <a:schemeClr val="accent4"/>
                    </a:solidFill>
                  </a:tcPr>
                </a:tc>
                <a:tc>
                  <a:txBody>
                    <a:bodyPr/>
                    <a:lstStyle/>
                    <a:p>
                      <a:endParaRPr lang="es-MX" dirty="0"/>
                    </a:p>
                  </a:txBody>
                  <a:tcPr>
                    <a:solidFill>
                      <a:schemeClr val="accent4"/>
                    </a:solidFill>
                  </a:tcPr>
                </a:tc>
                <a:tc>
                  <a:txBody>
                    <a:bodyPr/>
                    <a:lstStyle/>
                    <a:p>
                      <a:endParaRPr lang="es-MX" dirty="0"/>
                    </a:p>
                  </a:txBody>
                  <a:tcPr>
                    <a:solidFill>
                      <a:schemeClr val="accent4"/>
                    </a:solidFill>
                  </a:tcPr>
                </a:tc>
                <a:extLst>
                  <a:ext uri="{0D108BD9-81ED-4DB2-BD59-A6C34878D82A}">
                    <a16:rowId xmlns:a16="http://schemas.microsoft.com/office/drawing/2014/main" val="10000"/>
                  </a:ext>
                </a:extLst>
              </a:tr>
              <a:tr h="370840">
                <a:tc>
                  <a:txBody>
                    <a:bodyPr/>
                    <a:lstStyle/>
                    <a:p>
                      <a:pPr algn="ctr"/>
                      <a:r>
                        <a:rPr lang="es-MX" sz="1800" dirty="0">
                          <a:solidFill>
                            <a:schemeClr val="tx1"/>
                          </a:solidFill>
                          <a:latin typeface="Arial Rounded MT Bold" panose="020F0704030504030204" pitchFamily="34" charset="0"/>
                        </a:rPr>
                        <a:t>4-cloro-2-etil-1-metil</a:t>
                      </a:r>
                      <a:r>
                        <a:rPr lang="es-MX" sz="1800" dirty="0">
                          <a:solidFill>
                            <a:srgbClr val="C00000"/>
                          </a:solidFill>
                          <a:latin typeface="Arial Rounded MT Bold" panose="020F0704030504030204" pitchFamily="34" charset="0"/>
                        </a:rPr>
                        <a:t>benceno</a:t>
                      </a:r>
                    </a:p>
                  </a:txBody>
                  <a:tcPr anchor="ctr">
                    <a:solidFill>
                      <a:schemeClr val="bg2">
                        <a:lumMod val="75000"/>
                      </a:schemeClr>
                    </a:solidFill>
                  </a:tcPr>
                </a:tc>
                <a:tc>
                  <a:txBody>
                    <a:bodyPr/>
                    <a:lstStyle/>
                    <a:p>
                      <a:pPr algn="ctr"/>
                      <a:r>
                        <a:rPr lang="es-MX" sz="1800" dirty="0">
                          <a:latin typeface="Arial Rounded MT Bold" panose="020F0704030504030204" pitchFamily="34" charset="0"/>
                        </a:rPr>
                        <a:t>1,4-Dietil-3-metil</a:t>
                      </a:r>
                      <a:r>
                        <a:rPr lang="es-MX" sz="1800" dirty="0">
                          <a:solidFill>
                            <a:srgbClr val="C00000"/>
                          </a:solidFill>
                          <a:latin typeface="Arial Rounded MT Bold" panose="020F0704030504030204" pitchFamily="34" charset="0"/>
                        </a:rPr>
                        <a:t>benceno</a:t>
                      </a:r>
                    </a:p>
                  </a:txBody>
                  <a:tcPr anchor="ctr">
                    <a:solidFill>
                      <a:schemeClr val="bg2">
                        <a:lumMod val="75000"/>
                      </a:schemeClr>
                    </a:solidFill>
                  </a:tcPr>
                </a:tc>
                <a:tc>
                  <a:txBody>
                    <a:bodyPr/>
                    <a:lstStyle/>
                    <a:p>
                      <a:pPr algn="ctr"/>
                      <a:r>
                        <a:rPr lang="es-MX" sz="1800" dirty="0">
                          <a:latin typeface="Arial Rounded MT Bold" panose="020F0704030504030204" pitchFamily="34" charset="0"/>
                        </a:rPr>
                        <a:t>2-bromo-1-cloro-1-metil</a:t>
                      </a:r>
                      <a:r>
                        <a:rPr lang="es-MX" sz="1800" kern="1200" dirty="0">
                          <a:solidFill>
                            <a:srgbClr val="C00000"/>
                          </a:solidFill>
                          <a:latin typeface="Arial Rounded MT Bold" panose="020F0704030504030204" pitchFamily="34" charset="0"/>
                          <a:ea typeface="+mn-ea"/>
                          <a:cs typeface="+mn-cs"/>
                        </a:rPr>
                        <a:t>benceno</a:t>
                      </a:r>
                    </a:p>
                  </a:txBody>
                  <a:tcPr anchor="ctr">
                    <a:solidFill>
                      <a:schemeClr val="bg2">
                        <a:lumMod val="75000"/>
                      </a:schemeClr>
                    </a:solidFill>
                  </a:tcPr>
                </a:tc>
                <a:extLst>
                  <a:ext uri="{0D108BD9-81ED-4DB2-BD59-A6C34878D82A}">
                    <a16:rowId xmlns:a16="http://schemas.microsoft.com/office/drawing/2014/main" val="10001"/>
                  </a:ext>
                </a:extLst>
              </a:tr>
            </a:tbl>
          </a:graphicData>
        </a:graphic>
      </p:graphicFrame>
      <p:graphicFrame>
        <p:nvGraphicFramePr>
          <p:cNvPr id="9" name="Objeto 8"/>
          <p:cNvGraphicFramePr>
            <a:graphicFrameLocks noChangeAspect="1"/>
          </p:cNvGraphicFramePr>
          <p:nvPr>
            <p:extLst>
              <p:ext uri="{D42A27DB-BD31-4B8C-83A1-F6EECF244321}">
                <p14:modId xmlns:p14="http://schemas.microsoft.com/office/powerpoint/2010/main" val="258350347"/>
              </p:ext>
            </p:extLst>
          </p:nvPr>
        </p:nvGraphicFramePr>
        <p:xfrm>
          <a:off x="879840" y="2679799"/>
          <a:ext cx="3189288" cy="2986088"/>
        </p:xfrm>
        <a:graphic>
          <a:graphicData uri="http://schemas.openxmlformats.org/presentationml/2006/ole">
            <mc:AlternateContent xmlns:mc="http://schemas.openxmlformats.org/markup-compatibility/2006">
              <mc:Choice xmlns:v="urn:schemas-microsoft-com:vml" Requires="v">
                <p:oleObj spid="_x0000_s11617" name="ChemSketch" r:id="rId3" imgW="1566720" imgH="1466280" progId="ACD.ChemSketch.20">
                  <p:embed/>
                </p:oleObj>
              </mc:Choice>
              <mc:Fallback>
                <p:oleObj name="ChemSketch" r:id="rId3" imgW="1566720" imgH="1466280" progId="ACD.ChemSketch.20">
                  <p:embed/>
                  <p:pic>
                    <p:nvPicPr>
                      <p:cNvPr id="0" name=""/>
                      <p:cNvPicPr>
                        <a:picLocks noChangeAspect="1" noChangeArrowheads="1"/>
                      </p:cNvPicPr>
                      <p:nvPr/>
                    </p:nvPicPr>
                    <p:blipFill>
                      <a:blip r:embed="rId4"/>
                      <a:srcRect/>
                      <a:stretch>
                        <a:fillRect/>
                      </a:stretch>
                    </p:blipFill>
                    <p:spPr bwMode="auto">
                      <a:xfrm>
                        <a:off x="879840" y="2679799"/>
                        <a:ext cx="3189288" cy="2986088"/>
                      </a:xfrm>
                      <a:prstGeom prst="rect">
                        <a:avLst/>
                      </a:prstGeom>
                      <a:noFill/>
                    </p:spPr>
                  </p:pic>
                </p:oleObj>
              </mc:Fallback>
            </mc:AlternateContent>
          </a:graphicData>
        </a:graphic>
      </p:graphicFrame>
      <p:graphicFrame>
        <p:nvGraphicFramePr>
          <p:cNvPr id="13" name="Objeto 12"/>
          <p:cNvGraphicFramePr>
            <a:graphicFrameLocks noChangeAspect="1"/>
          </p:cNvGraphicFramePr>
          <p:nvPr>
            <p:extLst>
              <p:ext uri="{D42A27DB-BD31-4B8C-83A1-F6EECF244321}">
                <p14:modId xmlns:p14="http://schemas.microsoft.com/office/powerpoint/2010/main" val="2073575980"/>
              </p:ext>
            </p:extLst>
          </p:nvPr>
        </p:nvGraphicFramePr>
        <p:xfrm>
          <a:off x="5228053" y="2561529"/>
          <a:ext cx="2274887" cy="3222625"/>
        </p:xfrm>
        <a:graphic>
          <a:graphicData uri="http://schemas.openxmlformats.org/presentationml/2006/ole">
            <mc:AlternateContent xmlns:mc="http://schemas.openxmlformats.org/markup-compatibility/2006">
              <mc:Choice xmlns:v="urn:schemas-microsoft-com:vml" Requires="v">
                <p:oleObj spid="_x0000_s11618" name="ChemSketch" r:id="rId5" imgW="1285920" imgH="1821960" progId="ACD.ChemSketch.20">
                  <p:embed/>
                </p:oleObj>
              </mc:Choice>
              <mc:Fallback>
                <p:oleObj name="ChemSketch" r:id="rId5" imgW="1285920" imgH="1821960" progId="ACD.ChemSketch.20">
                  <p:embed/>
                  <p:pic>
                    <p:nvPicPr>
                      <p:cNvPr id="0" name=""/>
                      <p:cNvPicPr>
                        <a:picLocks noChangeAspect="1" noChangeArrowheads="1"/>
                      </p:cNvPicPr>
                      <p:nvPr/>
                    </p:nvPicPr>
                    <p:blipFill>
                      <a:blip r:embed="rId6"/>
                      <a:srcRect/>
                      <a:stretch>
                        <a:fillRect/>
                      </a:stretch>
                    </p:blipFill>
                    <p:spPr bwMode="auto">
                      <a:xfrm>
                        <a:off x="5228053" y="2561529"/>
                        <a:ext cx="2274887" cy="3222625"/>
                      </a:xfrm>
                      <a:prstGeom prst="rect">
                        <a:avLst/>
                      </a:prstGeom>
                      <a:noFill/>
                    </p:spPr>
                  </p:pic>
                </p:oleObj>
              </mc:Fallback>
            </mc:AlternateContent>
          </a:graphicData>
        </a:graphic>
      </p:graphicFrame>
      <p:graphicFrame>
        <p:nvGraphicFramePr>
          <p:cNvPr id="14" name="Objeto 13"/>
          <p:cNvGraphicFramePr>
            <a:graphicFrameLocks noChangeAspect="1"/>
          </p:cNvGraphicFramePr>
          <p:nvPr>
            <p:extLst>
              <p:ext uri="{D42A27DB-BD31-4B8C-83A1-F6EECF244321}">
                <p14:modId xmlns:p14="http://schemas.microsoft.com/office/powerpoint/2010/main" val="2691896320"/>
              </p:ext>
            </p:extLst>
          </p:nvPr>
        </p:nvGraphicFramePr>
        <p:xfrm>
          <a:off x="8661866" y="2762683"/>
          <a:ext cx="2417679" cy="2820318"/>
        </p:xfrm>
        <a:graphic>
          <a:graphicData uri="http://schemas.openxmlformats.org/presentationml/2006/ole">
            <mc:AlternateContent xmlns:mc="http://schemas.openxmlformats.org/markup-compatibility/2006">
              <mc:Choice xmlns:v="urn:schemas-microsoft-com:vml" Requires="v">
                <p:oleObj spid="_x0000_s11619" name="ChemSketch" r:id="rId7" imgW="1167120" imgH="1466280" progId="ACD.ChemSketch.20">
                  <p:embed/>
                </p:oleObj>
              </mc:Choice>
              <mc:Fallback>
                <p:oleObj name="ChemSketch" r:id="rId7" imgW="1167120" imgH="1466280" progId="ACD.ChemSketch.20">
                  <p:embed/>
                  <p:pic>
                    <p:nvPicPr>
                      <p:cNvPr id="0" name=""/>
                      <p:cNvPicPr>
                        <a:picLocks noChangeAspect="1" noChangeArrowheads="1"/>
                      </p:cNvPicPr>
                      <p:nvPr/>
                    </p:nvPicPr>
                    <p:blipFill>
                      <a:blip r:embed="rId8"/>
                      <a:srcRect/>
                      <a:stretch>
                        <a:fillRect/>
                      </a:stretch>
                    </p:blipFill>
                    <p:spPr bwMode="auto">
                      <a:xfrm>
                        <a:off x="8661866" y="2762683"/>
                        <a:ext cx="2417679" cy="2820318"/>
                      </a:xfrm>
                      <a:prstGeom prst="rect">
                        <a:avLst/>
                      </a:prstGeom>
                      <a:noFill/>
                    </p:spPr>
                  </p:pic>
                </p:oleObj>
              </mc:Fallback>
            </mc:AlternateContent>
          </a:graphicData>
        </a:graphic>
      </p:graphicFrame>
    </p:spTree>
    <p:extLst>
      <p:ext uri="{BB962C8B-B14F-4D97-AF65-F5344CB8AC3E}">
        <p14:creationId xmlns:p14="http://schemas.microsoft.com/office/powerpoint/2010/main" val="3463565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41275" y="1038217"/>
            <a:ext cx="8607262" cy="461665"/>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Rounded MT Bold" panose="020F0704030504030204" pitchFamily="34" charset="0"/>
                <a:ea typeface="Times New Roman" panose="02020603050405020304" pitchFamily="18" charset="0"/>
              </a:rPr>
              <a:t>Escribe el nombre del siguiente hidrocarburo aromático:</a:t>
            </a:r>
          </a:p>
        </p:txBody>
      </p:sp>
      <p:sp>
        <p:nvSpPr>
          <p:cNvPr id="6" name="Rectangle 2"/>
          <p:cNvSpPr>
            <a:spLocks noChangeArrowheads="1"/>
          </p:cNvSpPr>
          <p:nvPr/>
        </p:nvSpPr>
        <p:spPr bwMode="auto">
          <a:xfrm>
            <a:off x="4407169" y="160077"/>
            <a:ext cx="2382652"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Ejemplo</a:t>
            </a:r>
          </a:p>
        </p:txBody>
      </p:sp>
      <p:graphicFrame>
        <p:nvGraphicFramePr>
          <p:cNvPr id="5" name="Tabla 4"/>
          <p:cNvGraphicFramePr>
            <a:graphicFrameLocks noGrp="1"/>
          </p:cNvGraphicFramePr>
          <p:nvPr>
            <p:extLst>
              <p:ext uri="{D42A27DB-BD31-4B8C-83A1-F6EECF244321}">
                <p14:modId xmlns:p14="http://schemas.microsoft.com/office/powerpoint/2010/main" val="3824026464"/>
              </p:ext>
            </p:extLst>
          </p:nvPr>
        </p:nvGraphicFramePr>
        <p:xfrm>
          <a:off x="2202511" y="1989454"/>
          <a:ext cx="5994586" cy="4038367"/>
        </p:xfrm>
        <a:graphic>
          <a:graphicData uri="http://schemas.openxmlformats.org/drawingml/2006/table">
            <a:tbl>
              <a:tblPr firstRow="1" bandRow="1">
                <a:effectLst/>
                <a:tableStyleId>{5C22544A-7EE6-4342-B048-85BDC9FD1C3A}</a:tableStyleId>
              </a:tblPr>
              <a:tblGrid>
                <a:gridCol w="5994586">
                  <a:extLst>
                    <a:ext uri="{9D8B030D-6E8A-4147-A177-3AD203B41FA5}">
                      <a16:colId xmlns:a16="http://schemas.microsoft.com/office/drawing/2014/main" val="20000"/>
                    </a:ext>
                  </a:extLst>
                </a:gridCol>
              </a:tblGrid>
              <a:tr h="4038367">
                <a:tc>
                  <a:txBody>
                    <a:bodyPr/>
                    <a:lstStyle/>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txBody>
                  <a:tcPr>
                    <a:solidFill>
                      <a:schemeClr val="accent4"/>
                    </a:solidFill>
                  </a:tcPr>
                </a:tc>
                <a:extLst>
                  <a:ext uri="{0D108BD9-81ED-4DB2-BD59-A6C34878D82A}">
                    <a16:rowId xmlns:a16="http://schemas.microsoft.com/office/drawing/2014/main" val="10000"/>
                  </a:ext>
                </a:extLst>
              </a:tr>
            </a:tbl>
          </a:graphicData>
        </a:graphic>
      </p:graphicFrame>
      <p:graphicFrame>
        <p:nvGraphicFramePr>
          <p:cNvPr id="8" name="Objeto 7"/>
          <p:cNvGraphicFramePr>
            <a:graphicFrameLocks noChangeAspect="1"/>
          </p:cNvGraphicFramePr>
          <p:nvPr>
            <p:extLst>
              <p:ext uri="{D42A27DB-BD31-4B8C-83A1-F6EECF244321}">
                <p14:modId xmlns:p14="http://schemas.microsoft.com/office/powerpoint/2010/main" val="1492073982"/>
              </p:ext>
            </p:extLst>
          </p:nvPr>
        </p:nvGraphicFramePr>
        <p:xfrm>
          <a:off x="2398713" y="2811463"/>
          <a:ext cx="5526087" cy="2660650"/>
        </p:xfrm>
        <a:graphic>
          <a:graphicData uri="http://schemas.openxmlformats.org/presentationml/2006/ole">
            <mc:AlternateContent xmlns:mc="http://schemas.openxmlformats.org/markup-compatibility/2006">
              <mc:Choice xmlns:v="urn:schemas-microsoft-com:vml" Requires="v">
                <p:oleObj spid="_x0000_s15477" name="ChemSketch" r:id="rId3" imgW="2226960" imgH="1072080" progId="ACD.ChemSketch.20">
                  <p:embed/>
                </p:oleObj>
              </mc:Choice>
              <mc:Fallback>
                <p:oleObj name="ChemSketch" r:id="rId3" imgW="2226960" imgH="1072080" progId="ACD.ChemSketch.20">
                  <p:embed/>
                  <p:pic>
                    <p:nvPicPr>
                      <p:cNvPr id="0" name=""/>
                      <p:cNvPicPr>
                        <a:picLocks noChangeAspect="1" noChangeArrowheads="1"/>
                      </p:cNvPicPr>
                      <p:nvPr/>
                    </p:nvPicPr>
                    <p:blipFill>
                      <a:blip r:embed="rId4"/>
                      <a:srcRect/>
                      <a:stretch>
                        <a:fillRect/>
                      </a:stretch>
                    </p:blipFill>
                    <p:spPr bwMode="auto">
                      <a:xfrm>
                        <a:off x="2398713" y="2811463"/>
                        <a:ext cx="5526087" cy="2660650"/>
                      </a:xfrm>
                      <a:prstGeom prst="rect">
                        <a:avLst/>
                      </a:prstGeom>
                      <a:noFill/>
                    </p:spPr>
                  </p:pic>
                </p:oleObj>
              </mc:Fallback>
            </mc:AlternateContent>
          </a:graphicData>
        </a:graphic>
      </p:graphicFrame>
      <p:sp>
        <p:nvSpPr>
          <p:cNvPr id="7" name="Rectángulo 6">
            <a:extLst>
              <a:ext uri="{FF2B5EF4-FFF2-40B4-BE49-F238E27FC236}">
                <a16:creationId xmlns:a16="http://schemas.microsoft.com/office/drawing/2014/main" id="{0DFEC59D-1A35-4066-9E12-C2526C52F42A}"/>
              </a:ext>
            </a:extLst>
          </p:cNvPr>
          <p:cNvSpPr/>
          <p:nvPr/>
        </p:nvSpPr>
        <p:spPr>
          <a:xfrm>
            <a:off x="10088874" y="6165280"/>
            <a:ext cx="1631350" cy="461665"/>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ea typeface="Times New Roman" panose="02020603050405020304" pitchFamily="18" charset="0"/>
              </a:rPr>
              <a:t>Ejercicio 2</a:t>
            </a:r>
          </a:p>
        </p:txBody>
      </p:sp>
    </p:spTree>
    <p:extLst>
      <p:ext uri="{BB962C8B-B14F-4D97-AF65-F5344CB8AC3E}">
        <p14:creationId xmlns:p14="http://schemas.microsoft.com/office/powerpoint/2010/main" val="21852976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205700" y="301890"/>
            <a:ext cx="11771986"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Nomenclatura IUPAC de Benceno Polisustituido</a:t>
            </a: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Subtitle 2"/>
          <p:cNvSpPr txBox="1">
            <a:spLocks/>
          </p:cNvSpPr>
          <p:nvPr/>
        </p:nvSpPr>
        <p:spPr>
          <a:xfrm>
            <a:off x="1321516" y="2405117"/>
            <a:ext cx="5041706" cy="4096924"/>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Subtitle 2"/>
          <p:cNvSpPr txBox="1">
            <a:spLocks/>
          </p:cNvSpPr>
          <p:nvPr/>
        </p:nvSpPr>
        <p:spPr>
          <a:xfrm>
            <a:off x="7323772" y="3251701"/>
            <a:ext cx="4362819" cy="948220"/>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s-MX" sz="1800" b="1" noProof="0" dirty="0">
                <a:solidFill>
                  <a:schemeClr val="tx1"/>
                </a:solidFill>
                <a:latin typeface="Arial Rounded MT Bold" panose="020F0704030504030204" pitchFamily="34" charset="0"/>
              </a:rPr>
              <a:t>Tienen prioridad en la numeración los sustituyentes que  alfabéticamente se encuentren primero. </a:t>
            </a:r>
            <a:endParaRPr kumimoji="0" lang="en-US"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11"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8" name="Subtitle 2"/>
          <p:cNvSpPr txBox="1">
            <a:spLocks/>
          </p:cNvSpPr>
          <p:nvPr/>
        </p:nvSpPr>
        <p:spPr>
          <a:xfrm>
            <a:off x="432168" y="1407353"/>
            <a:ext cx="11545518" cy="444481"/>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b="1" dirty="0">
                <a:solidFill>
                  <a:schemeClr val="tx1"/>
                </a:solidFill>
                <a:latin typeface="Arial Rounded MT Bold" panose="020F0704030504030204" pitchFamily="34" charset="0"/>
                <a:ea typeface="Times New Roman" panose="02020603050405020304" pitchFamily="18" charset="0"/>
              </a:rPr>
              <a:t>Primero numera la cadena de tal manera los sustituyentes tengan los menores localizadores posibles.</a:t>
            </a:r>
            <a:r>
              <a:rPr lang="es-MX" sz="1800" b="1" i="1" dirty="0">
                <a:solidFill>
                  <a:schemeClr val="tx1"/>
                </a:solidFill>
                <a:latin typeface="Arial Rounded MT Bold" panose="020F0704030504030204" pitchFamily="34" charset="0"/>
                <a:ea typeface="Times New Roman" panose="02020603050405020304" pitchFamily="18" charset="0"/>
              </a:rPr>
              <a:t> </a:t>
            </a:r>
            <a:endParaRPr lang="es-MX" sz="1800" dirty="0">
              <a:solidFill>
                <a:schemeClr val="tx1"/>
              </a:solidFill>
              <a:latin typeface="Arial Rounded MT Bold" panose="020F0704030504030204" pitchFamily="34" charset="0"/>
              <a:ea typeface="Times New Roman" panose="02020603050405020304" pitchFamily="18" charset="0"/>
            </a:endParaRPr>
          </a:p>
        </p:txBody>
      </p:sp>
      <p:graphicFrame>
        <p:nvGraphicFramePr>
          <p:cNvPr id="14" name="Objeto 13"/>
          <p:cNvGraphicFramePr>
            <a:graphicFrameLocks noChangeAspect="1"/>
          </p:cNvGraphicFramePr>
          <p:nvPr>
            <p:extLst>
              <p:ext uri="{D42A27DB-BD31-4B8C-83A1-F6EECF244321}">
                <p14:modId xmlns:p14="http://schemas.microsoft.com/office/powerpoint/2010/main" val="3060923079"/>
              </p:ext>
            </p:extLst>
          </p:nvPr>
        </p:nvGraphicFramePr>
        <p:xfrm>
          <a:off x="1509713" y="2593029"/>
          <a:ext cx="4586287" cy="3721100"/>
        </p:xfrm>
        <a:graphic>
          <a:graphicData uri="http://schemas.openxmlformats.org/presentationml/2006/ole">
            <mc:AlternateContent xmlns:mc="http://schemas.openxmlformats.org/markup-compatibility/2006">
              <mc:Choice xmlns:v="urn:schemas-microsoft-com:vml" Requires="v">
                <p:oleObj spid="_x0000_s16500" name="ChemSketch" r:id="rId3" imgW="1847880" imgH="1498680" progId="ACD.ChemSketch.20">
                  <p:embed/>
                </p:oleObj>
              </mc:Choice>
              <mc:Fallback>
                <p:oleObj name="ChemSketch" r:id="rId3" imgW="1847880" imgH="1498680" progId="ACD.ChemSketch.20">
                  <p:embed/>
                  <p:pic>
                    <p:nvPicPr>
                      <p:cNvPr id="0" name=""/>
                      <p:cNvPicPr>
                        <a:picLocks noChangeAspect="1" noChangeArrowheads="1"/>
                      </p:cNvPicPr>
                      <p:nvPr/>
                    </p:nvPicPr>
                    <p:blipFill>
                      <a:blip r:embed="rId4"/>
                      <a:srcRect/>
                      <a:stretch>
                        <a:fillRect/>
                      </a:stretch>
                    </p:blipFill>
                    <p:spPr bwMode="auto">
                      <a:xfrm>
                        <a:off x="1509713" y="2593029"/>
                        <a:ext cx="4586287" cy="3721100"/>
                      </a:xfrm>
                      <a:prstGeom prst="rect">
                        <a:avLst/>
                      </a:prstGeom>
                      <a:noFill/>
                    </p:spPr>
                  </p:pic>
                </p:oleObj>
              </mc:Fallback>
            </mc:AlternateContent>
          </a:graphicData>
        </a:graphic>
      </p:graphicFrame>
    </p:spTree>
    <p:extLst>
      <p:ext uri="{BB962C8B-B14F-4D97-AF65-F5344CB8AC3E}">
        <p14:creationId xmlns:p14="http://schemas.microsoft.com/office/powerpoint/2010/main" val="31690977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Subtitle 2"/>
          <p:cNvSpPr txBox="1">
            <a:spLocks/>
          </p:cNvSpPr>
          <p:nvPr/>
        </p:nvSpPr>
        <p:spPr>
          <a:xfrm>
            <a:off x="1766171" y="1903957"/>
            <a:ext cx="7928974" cy="4158641"/>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8" name="Subtitle 2"/>
          <p:cNvSpPr txBox="1">
            <a:spLocks/>
          </p:cNvSpPr>
          <p:nvPr/>
        </p:nvSpPr>
        <p:spPr>
          <a:xfrm>
            <a:off x="914401" y="1096326"/>
            <a:ext cx="7452985" cy="444481"/>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b="1" dirty="0">
                <a:solidFill>
                  <a:schemeClr val="tx1"/>
                </a:solidFill>
                <a:latin typeface="Arial Rounded MT Bold" panose="020F0704030504030204" pitchFamily="34" charset="0"/>
                <a:ea typeface="Times New Roman" panose="02020603050405020304" pitchFamily="18" charset="0"/>
              </a:rPr>
              <a:t>Identifica el nombre de cada sustituyente del anillo de benceno:</a:t>
            </a:r>
            <a:endParaRPr lang="es-MX" sz="1800" dirty="0">
              <a:solidFill>
                <a:schemeClr val="tx1"/>
              </a:solidFill>
              <a:latin typeface="Arial Rounded MT Bold" panose="020F0704030504030204" pitchFamily="34" charset="0"/>
              <a:ea typeface="Times New Roman" panose="02020603050405020304" pitchFamily="18" charset="0"/>
            </a:endParaRPr>
          </a:p>
        </p:txBody>
      </p:sp>
      <p:graphicFrame>
        <p:nvGraphicFramePr>
          <p:cNvPr id="14" name="Objeto 13"/>
          <p:cNvGraphicFramePr>
            <a:graphicFrameLocks noChangeAspect="1"/>
          </p:cNvGraphicFramePr>
          <p:nvPr>
            <p:extLst>
              <p:ext uri="{D42A27DB-BD31-4B8C-83A1-F6EECF244321}">
                <p14:modId xmlns:p14="http://schemas.microsoft.com/office/powerpoint/2010/main" val="1700310825"/>
              </p:ext>
            </p:extLst>
          </p:nvPr>
        </p:nvGraphicFramePr>
        <p:xfrm>
          <a:off x="1996105" y="2168196"/>
          <a:ext cx="7454901" cy="3800475"/>
        </p:xfrm>
        <a:graphic>
          <a:graphicData uri="http://schemas.openxmlformats.org/presentationml/2006/ole">
            <mc:AlternateContent xmlns:mc="http://schemas.openxmlformats.org/markup-compatibility/2006">
              <mc:Choice xmlns:v="urn:schemas-microsoft-com:vml" Requires="v">
                <p:oleObj spid="_x0000_s18544" name="ChemSketch" r:id="rId3" imgW="3003840" imgH="1531080" progId="ACD.ChemSketch.20">
                  <p:embed/>
                </p:oleObj>
              </mc:Choice>
              <mc:Fallback>
                <p:oleObj name="ChemSketch" r:id="rId3" imgW="3003840" imgH="1531080" progId="ACD.ChemSketch.20">
                  <p:embed/>
                  <p:pic>
                    <p:nvPicPr>
                      <p:cNvPr id="0" name=""/>
                      <p:cNvPicPr>
                        <a:picLocks noChangeAspect="1" noChangeArrowheads="1"/>
                      </p:cNvPicPr>
                      <p:nvPr/>
                    </p:nvPicPr>
                    <p:blipFill>
                      <a:blip r:embed="rId4"/>
                      <a:srcRect/>
                      <a:stretch>
                        <a:fillRect/>
                      </a:stretch>
                    </p:blipFill>
                    <p:spPr bwMode="auto">
                      <a:xfrm>
                        <a:off x="1996105" y="2168196"/>
                        <a:ext cx="7454901" cy="3800475"/>
                      </a:xfrm>
                      <a:prstGeom prst="rect">
                        <a:avLst/>
                      </a:prstGeom>
                      <a:noFill/>
                    </p:spPr>
                  </p:pic>
                </p:oleObj>
              </mc:Fallback>
            </mc:AlternateContent>
          </a:graphicData>
        </a:graphic>
      </p:graphicFrame>
    </p:spTree>
    <p:extLst>
      <p:ext uri="{BB962C8B-B14F-4D97-AF65-F5344CB8AC3E}">
        <p14:creationId xmlns:p14="http://schemas.microsoft.com/office/powerpoint/2010/main" val="4860257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Subtitle 2"/>
          <p:cNvSpPr txBox="1">
            <a:spLocks/>
          </p:cNvSpPr>
          <p:nvPr/>
        </p:nvSpPr>
        <p:spPr>
          <a:xfrm>
            <a:off x="651354" y="2446874"/>
            <a:ext cx="7928974" cy="4055167"/>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Subtitle 2"/>
          <p:cNvSpPr txBox="1">
            <a:spLocks/>
          </p:cNvSpPr>
          <p:nvPr/>
        </p:nvSpPr>
        <p:spPr>
          <a:xfrm>
            <a:off x="9302983" y="3560753"/>
            <a:ext cx="2429409" cy="878376"/>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s-MX" sz="1800" b="1" noProof="0" dirty="0">
                <a:solidFill>
                  <a:schemeClr val="tx1"/>
                </a:solidFill>
                <a:latin typeface="Arial Rounded MT Bold" panose="020F0704030504030204" pitchFamily="34" charset="0"/>
              </a:rPr>
              <a:t>Escribe al final del nombre la palabra benceno.</a:t>
            </a:r>
            <a:endParaRPr kumimoji="0" lang="en-US"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11"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8" name="Subtitle 2"/>
          <p:cNvSpPr txBox="1">
            <a:spLocks/>
          </p:cNvSpPr>
          <p:nvPr/>
        </p:nvSpPr>
        <p:spPr>
          <a:xfrm>
            <a:off x="651354" y="1120378"/>
            <a:ext cx="11063285" cy="968764"/>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b="1" dirty="0">
                <a:solidFill>
                  <a:srgbClr val="943634"/>
                </a:solidFill>
                <a:latin typeface="Arial Rounded MT Bold" panose="020F0704030504030204" pitchFamily="34" charset="0"/>
                <a:ea typeface="Times New Roman" panose="02020603050405020304" pitchFamily="18" charset="0"/>
              </a:rPr>
              <a:t>Escribe el nombre del compuesto ordenando alfabéticamente todas las cadenas laterales, utiliza los prefijos apropiados para grupos iguales y siempre usa un número por cada uno de ellos (número localizador)    </a:t>
            </a:r>
            <a:r>
              <a:rPr lang="es-MX" sz="1800" b="1" dirty="0">
                <a:solidFill>
                  <a:srgbClr val="FF0000"/>
                </a:solidFill>
                <a:latin typeface="Arial Rounded MT Bold" panose="020F0704030504030204" pitchFamily="34" charset="0"/>
                <a:ea typeface="Times New Roman" panose="02020603050405020304" pitchFamily="18" charset="0"/>
              </a:rPr>
              <a:t>1-</a:t>
            </a:r>
            <a:r>
              <a:rPr lang="es-MX" sz="1800" b="1" dirty="0">
                <a:solidFill>
                  <a:schemeClr val="tx1"/>
                </a:solidFill>
                <a:latin typeface="Arial Rounded MT Bold" panose="020F0704030504030204" pitchFamily="34" charset="0"/>
                <a:ea typeface="Times New Roman" panose="02020603050405020304" pitchFamily="18" charset="0"/>
              </a:rPr>
              <a:t>etil</a:t>
            </a:r>
            <a:r>
              <a:rPr lang="es-MX" sz="1800" b="1" dirty="0">
                <a:solidFill>
                  <a:srgbClr val="FF0000"/>
                </a:solidFill>
                <a:latin typeface="Arial Rounded MT Bold" panose="020F0704030504030204" pitchFamily="34" charset="0"/>
                <a:ea typeface="Times New Roman" panose="02020603050405020304" pitchFamily="18" charset="0"/>
              </a:rPr>
              <a:t>-3-</a:t>
            </a:r>
            <a:r>
              <a:rPr lang="es-MX" sz="1800" b="1" dirty="0">
                <a:solidFill>
                  <a:schemeClr val="tx1"/>
                </a:solidFill>
                <a:latin typeface="Arial Rounded MT Bold" panose="020F0704030504030204" pitchFamily="34" charset="0"/>
                <a:ea typeface="Times New Roman" panose="02020603050405020304" pitchFamily="18" charset="0"/>
              </a:rPr>
              <a:t>isopropil</a:t>
            </a:r>
            <a:r>
              <a:rPr lang="es-MX" sz="1800" b="1" dirty="0">
                <a:solidFill>
                  <a:srgbClr val="FF0000"/>
                </a:solidFill>
                <a:latin typeface="Arial Rounded MT Bold" panose="020F0704030504030204" pitchFamily="34" charset="0"/>
                <a:ea typeface="Times New Roman" panose="02020603050405020304" pitchFamily="18" charset="0"/>
              </a:rPr>
              <a:t>-5-</a:t>
            </a:r>
            <a:r>
              <a:rPr lang="es-MX" sz="1800" b="1" dirty="0">
                <a:solidFill>
                  <a:schemeClr val="tx1"/>
                </a:solidFill>
                <a:latin typeface="Arial Rounded MT Bold" panose="020F0704030504030204" pitchFamily="34" charset="0"/>
                <a:ea typeface="Times New Roman" panose="02020603050405020304" pitchFamily="18" charset="0"/>
              </a:rPr>
              <a:t>metil</a:t>
            </a:r>
            <a:r>
              <a:rPr lang="es-MX" sz="1800" b="1" dirty="0">
                <a:solidFill>
                  <a:srgbClr val="7030A0"/>
                </a:solidFill>
                <a:latin typeface="Arial Rounded MT Bold" panose="020F0704030504030204" pitchFamily="34" charset="0"/>
                <a:ea typeface="Times New Roman" panose="02020603050405020304" pitchFamily="18" charset="0"/>
              </a:rPr>
              <a:t>benceno</a:t>
            </a:r>
          </a:p>
        </p:txBody>
      </p:sp>
      <p:graphicFrame>
        <p:nvGraphicFramePr>
          <p:cNvPr id="14" name="Objeto 13"/>
          <p:cNvGraphicFramePr>
            <a:graphicFrameLocks noChangeAspect="1"/>
          </p:cNvGraphicFramePr>
          <p:nvPr>
            <p:extLst>
              <p:ext uri="{D42A27DB-BD31-4B8C-83A1-F6EECF244321}">
                <p14:modId xmlns:p14="http://schemas.microsoft.com/office/powerpoint/2010/main" val="456805686"/>
              </p:ext>
            </p:extLst>
          </p:nvPr>
        </p:nvGraphicFramePr>
        <p:xfrm>
          <a:off x="881288" y="2701566"/>
          <a:ext cx="7454901" cy="3800475"/>
        </p:xfrm>
        <a:graphic>
          <a:graphicData uri="http://schemas.openxmlformats.org/presentationml/2006/ole">
            <mc:AlternateContent xmlns:mc="http://schemas.openxmlformats.org/markup-compatibility/2006">
              <mc:Choice xmlns:v="urn:schemas-microsoft-com:vml" Requires="v">
                <p:oleObj spid="_x0000_s19566" name="ChemSketch" r:id="rId3" imgW="3003840" imgH="1531080" progId="ACD.ChemSketch.20">
                  <p:embed/>
                </p:oleObj>
              </mc:Choice>
              <mc:Fallback>
                <p:oleObj name="ChemSketch" r:id="rId3" imgW="3003840" imgH="1531080" progId="ACD.ChemSketch.20">
                  <p:embed/>
                  <p:pic>
                    <p:nvPicPr>
                      <p:cNvPr id="0" name=""/>
                      <p:cNvPicPr>
                        <a:picLocks noChangeAspect="1" noChangeArrowheads="1"/>
                      </p:cNvPicPr>
                      <p:nvPr/>
                    </p:nvPicPr>
                    <p:blipFill>
                      <a:blip r:embed="rId4"/>
                      <a:srcRect/>
                      <a:stretch>
                        <a:fillRect/>
                      </a:stretch>
                    </p:blipFill>
                    <p:spPr bwMode="auto">
                      <a:xfrm>
                        <a:off x="881288" y="2701566"/>
                        <a:ext cx="7454901" cy="3800475"/>
                      </a:xfrm>
                      <a:prstGeom prst="rect">
                        <a:avLst/>
                      </a:prstGeom>
                      <a:noFill/>
                    </p:spPr>
                  </p:pic>
                </p:oleObj>
              </mc:Fallback>
            </mc:AlternateContent>
          </a:graphicData>
        </a:graphic>
      </p:graphicFrame>
    </p:spTree>
    <p:extLst>
      <p:ext uri="{BB962C8B-B14F-4D97-AF65-F5344CB8AC3E}">
        <p14:creationId xmlns:p14="http://schemas.microsoft.com/office/powerpoint/2010/main" val="7216781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41274" y="1038217"/>
            <a:ext cx="8968209" cy="461665"/>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Rounded MT Bold" panose="020F0704030504030204" pitchFamily="34" charset="0"/>
                <a:ea typeface="Times New Roman" panose="02020603050405020304" pitchFamily="18" charset="0"/>
              </a:rPr>
              <a:t>Escribe el nombre del siguiente hidrocarburo aromático:</a:t>
            </a:r>
          </a:p>
        </p:txBody>
      </p:sp>
      <p:sp>
        <p:nvSpPr>
          <p:cNvPr id="6" name="Rectangle 2"/>
          <p:cNvSpPr>
            <a:spLocks noChangeArrowheads="1"/>
          </p:cNvSpPr>
          <p:nvPr/>
        </p:nvSpPr>
        <p:spPr bwMode="auto">
          <a:xfrm>
            <a:off x="4407169" y="160077"/>
            <a:ext cx="2382652"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Ejemplo</a:t>
            </a:r>
          </a:p>
        </p:txBody>
      </p:sp>
      <p:graphicFrame>
        <p:nvGraphicFramePr>
          <p:cNvPr id="5" name="Tabla 4"/>
          <p:cNvGraphicFramePr>
            <a:graphicFrameLocks noGrp="1"/>
          </p:cNvGraphicFramePr>
          <p:nvPr>
            <p:extLst>
              <p:ext uri="{D42A27DB-BD31-4B8C-83A1-F6EECF244321}">
                <p14:modId xmlns:p14="http://schemas.microsoft.com/office/powerpoint/2010/main" val="3061596409"/>
              </p:ext>
            </p:extLst>
          </p:nvPr>
        </p:nvGraphicFramePr>
        <p:xfrm>
          <a:off x="1852863" y="1989454"/>
          <a:ext cx="7591926" cy="4038367"/>
        </p:xfrm>
        <a:graphic>
          <a:graphicData uri="http://schemas.openxmlformats.org/drawingml/2006/table">
            <a:tbl>
              <a:tblPr firstRow="1" bandRow="1">
                <a:effectLst/>
                <a:tableStyleId>{5C22544A-7EE6-4342-B048-85BDC9FD1C3A}</a:tableStyleId>
              </a:tblPr>
              <a:tblGrid>
                <a:gridCol w="7591926">
                  <a:extLst>
                    <a:ext uri="{9D8B030D-6E8A-4147-A177-3AD203B41FA5}">
                      <a16:colId xmlns:a16="http://schemas.microsoft.com/office/drawing/2014/main" val="20000"/>
                    </a:ext>
                  </a:extLst>
                </a:gridCol>
              </a:tblGrid>
              <a:tr h="4038367">
                <a:tc>
                  <a:txBody>
                    <a:bodyPr/>
                    <a:lstStyle/>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txBody>
                  <a:tcPr>
                    <a:solidFill>
                      <a:schemeClr val="accent4"/>
                    </a:solidFill>
                  </a:tcPr>
                </a:tc>
                <a:extLst>
                  <a:ext uri="{0D108BD9-81ED-4DB2-BD59-A6C34878D82A}">
                    <a16:rowId xmlns:a16="http://schemas.microsoft.com/office/drawing/2014/main" val="10000"/>
                  </a:ext>
                </a:extLst>
              </a:tr>
            </a:tbl>
          </a:graphicData>
        </a:graphic>
      </p:graphicFrame>
      <p:graphicFrame>
        <p:nvGraphicFramePr>
          <p:cNvPr id="7" name="Objeto 6"/>
          <p:cNvGraphicFramePr>
            <a:graphicFrameLocks noChangeAspect="1"/>
          </p:cNvGraphicFramePr>
          <p:nvPr>
            <p:extLst>
              <p:ext uri="{D42A27DB-BD31-4B8C-83A1-F6EECF244321}">
                <p14:modId xmlns:p14="http://schemas.microsoft.com/office/powerpoint/2010/main" val="3714152715"/>
              </p:ext>
            </p:extLst>
          </p:nvPr>
        </p:nvGraphicFramePr>
        <p:xfrm>
          <a:off x="2884488" y="2798763"/>
          <a:ext cx="5529262" cy="2417762"/>
        </p:xfrm>
        <a:graphic>
          <a:graphicData uri="http://schemas.openxmlformats.org/presentationml/2006/ole">
            <mc:AlternateContent xmlns:mc="http://schemas.openxmlformats.org/markup-compatibility/2006">
              <mc:Choice xmlns:v="urn:schemas-microsoft-com:vml" Requires="v">
                <p:oleObj spid="_x0000_s21615" name="ChemSketch" r:id="rId3" imgW="2226960" imgH="973800" progId="ACD.ChemSketch.20">
                  <p:embed/>
                </p:oleObj>
              </mc:Choice>
              <mc:Fallback>
                <p:oleObj name="ChemSketch" r:id="rId3" imgW="2226960" imgH="973800" progId="ACD.ChemSketch.20">
                  <p:embed/>
                  <p:pic>
                    <p:nvPicPr>
                      <p:cNvPr id="0" name=""/>
                      <p:cNvPicPr>
                        <a:picLocks noChangeAspect="1" noChangeArrowheads="1"/>
                      </p:cNvPicPr>
                      <p:nvPr/>
                    </p:nvPicPr>
                    <p:blipFill>
                      <a:blip r:embed="rId4"/>
                      <a:srcRect/>
                      <a:stretch>
                        <a:fillRect/>
                      </a:stretch>
                    </p:blipFill>
                    <p:spPr bwMode="auto">
                      <a:xfrm>
                        <a:off x="2884488" y="2798763"/>
                        <a:ext cx="5529262" cy="2417762"/>
                      </a:xfrm>
                      <a:prstGeom prst="rect">
                        <a:avLst/>
                      </a:prstGeom>
                      <a:noFill/>
                    </p:spPr>
                  </p:pic>
                </p:oleObj>
              </mc:Fallback>
            </mc:AlternateContent>
          </a:graphicData>
        </a:graphic>
      </p:graphicFrame>
      <p:sp>
        <p:nvSpPr>
          <p:cNvPr id="8" name="Rectángulo 7">
            <a:extLst>
              <a:ext uri="{FF2B5EF4-FFF2-40B4-BE49-F238E27FC236}">
                <a16:creationId xmlns:a16="http://schemas.microsoft.com/office/drawing/2014/main" id="{0E347232-9880-4DDB-99B6-5363E2F1BAC6}"/>
              </a:ext>
            </a:extLst>
          </p:cNvPr>
          <p:cNvSpPr/>
          <p:nvPr/>
        </p:nvSpPr>
        <p:spPr>
          <a:xfrm>
            <a:off x="10088874" y="6165280"/>
            <a:ext cx="1631350" cy="461665"/>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ea typeface="Times New Roman" panose="02020603050405020304" pitchFamily="18" charset="0"/>
              </a:rPr>
              <a:t>Ejercicio 3</a:t>
            </a:r>
          </a:p>
        </p:txBody>
      </p:sp>
    </p:spTree>
    <p:extLst>
      <p:ext uri="{BB962C8B-B14F-4D97-AF65-F5344CB8AC3E}">
        <p14:creationId xmlns:p14="http://schemas.microsoft.com/office/powerpoint/2010/main" val="8902829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205700" y="301890"/>
            <a:ext cx="11771986" cy="646331"/>
          </a:xfrm>
          <a:prstGeom prst="rect">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Nomenclatura IUPAC de Benceno Polisustituido</a:t>
            </a:r>
          </a:p>
        </p:txBody>
      </p:sp>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Subtitle 2"/>
          <p:cNvSpPr txBox="1">
            <a:spLocks/>
          </p:cNvSpPr>
          <p:nvPr/>
        </p:nvSpPr>
        <p:spPr>
          <a:xfrm>
            <a:off x="230752" y="2405117"/>
            <a:ext cx="7118072" cy="4096924"/>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Subtitle 2"/>
          <p:cNvSpPr txBox="1">
            <a:spLocks/>
          </p:cNvSpPr>
          <p:nvPr/>
        </p:nvSpPr>
        <p:spPr>
          <a:xfrm>
            <a:off x="7581622" y="3189071"/>
            <a:ext cx="4362819" cy="948220"/>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s-MX" sz="1800" b="1" noProof="0" dirty="0">
                <a:solidFill>
                  <a:schemeClr val="tx1"/>
                </a:solidFill>
                <a:latin typeface="Arial Rounded MT Bold" panose="020F0704030504030204" pitchFamily="34" charset="0"/>
              </a:rPr>
              <a:t>Tienen prioridad en la numeración los sustituyentes que  alfabéticamente se encuentren primero. </a:t>
            </a:r>
            <a:endParaRPr kumimoji="0" lang="en-US"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11"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8" name="Subtitle 2"/>
          <p:cNvSpPr txBox="1">
            <a:spLocks/>
          </p:cNvSpPr>
          <p:nvPr/>
        </p:nvSpPr>
        <p:spPr>
          <a:xfrm>
            <a:off x="432168" y="1407353"/>
            <a:ext cx="11545518" cy="444481"/>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b="1" dirty="0">
                <a:solidFill>
                  <a:schemeClr val="tx1"/>
                </a:solidFill>
                <a:latin typeface="Arial Rounded MT Bold" panose="020F0704030504030204" pitchFamily="34" charset="0"/>
                <a:ea typeface="Times New Roman" panose="02020603050405020304" pitchFamily="18" charset="0"/>
              </a:rPr>
              <a:t>Primero numera la cadena de tal manera los sustituyentes tengan los menores localizadores posibles.</a:t>
            </a:r>
            <a:r>
              <a:rPr lang="es-MX" sz="1800" b="1" i="1" dirty="0">
                <a:solidFill>
                  <a:schemeClr val="tx1"/>
                </a:solidFill>
                <a:latin typeface="Arial Rounded MT Bold" panose="020F0704030504030204" pitchFamily="34" charset="0"/>
                <a:ea typeface="Times New Roman" panose="02020603050405020304" pitchFamily="18" charset="0"/>
              </a:rPr>
              <a:t> </a:t>
            </a:r>
            <a:endParaRPr lang="es-MX" sz="1800" dirty="0">
              <a:solidFill>
                <a:schemeClr val="tx1"/>
              </a:solidFill>
              <a:latin typeface="Arial Rounded MT Bold" panose="020F0704030504030204" pitchFamily="34" charset="0"/>
              <a:ea typeface="Times New Roman" panose="02020603050405020304" pitchFamily="18" charset="0"/>
            </a:endParaRPr>
          </a:p>
        </p:txBody>
      </p:sp>
      <p:graphicFrame>
        <p:nvGraphicFramePr>
          <p:cNvPr id="14" name="Objeto 13"/>
          <p:cNvGraphicFramePr>
            <a:graphicFrameLocks noChangeAspect="1"/>
          </p:cNvGraphicFramePr>
          <p:nvPr>
            <p:extLst/>
          </p:nvPr>
        </p:nvGraphicFramePr>
        <p:xfrm>
          <a:off x="463550" y="2752725"/>
          <a:ext cx="6678613" cy="3398838"/>
        </p:xfrm>
        <a:graphic>
          <a:graphicData uri="http://schemas.openxmlformats.org/presentationml/2006/ole">
            <mc:AlternateContent xmlns:mc="http://schemas.openxmlformats.org/markup-compatibility/2006">
              <mc:Choice xmlns:v="urn:schemas-microsoft-com:vml" Requires="v">
                <p:oleObj spid="_x0000_s22637" name="ChemSketch" r:id="rId3" imgW="2690640" imgH="1369080" progId="ACD.ChemSketch.20">
                  <p:embed/>
                </p:oleObj>
              </mc:Choice>
              <mc:Fallback>
                <p:oleObj name="ChemSketch" r:id="rId3" imgW="2690640" imgH="1369080" progId="ACD.ChemSketch.20">
                  <p:embed/>
                  <p:pic>
                    <p:nvPicPr>
                      <p:cNvPr id="0" name=""/>
                      <p:cNvPicPr>
                        <a:picLocks noChangeAspect="1" noChangeArrowheads="1"/>
                      </p:cNvPicPr>
                      <p:nvPr/>
                    </p:nvPicPr>
                    <p:blipFill>
                      <a:blip r:embed="rId4"/>
                      <a:srcRect/>
                      <a:stretch>
                        <a:fillRect/>
                      </a:stretch>
                    </p:blipFill>
                    <p:spPr bwMode="auto">
                      <a:xfrm>
                        <a:off x="463550" y="2752725"/>
                        <a:ext cx="6678613" cy="3398838"/>
                      </a:xfrm>
                      <a:prstGeom prst="rect">
                        <a:avLst/>
                      </a:prstGeom>
                      <a:noFill/>
                    </p:spPr>
                  </p:pic>
                </p:oleObj>
              </mc:Fallback>
            </mc:AlternateContent>
          </a:graphicData>
        </a:graphic>
      </p:graphicFrame>
    </p:spTree>
    <p:extLst>
      <p:ext uri="{BB962C8B-B14F-4D97-AF65-F5344CB8AC3E}">
        <p14:creationId xmlns:p14="http://schemas.microsoft.com/office/powerpoint/2010/main" val="8212392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Subtitle 2"/>
          <p:cNvSpPr txBox="1">
            <a:spLocks/>
          </p:cNvSpPr>
          <p:nvPr/>
        </p:nvSpPr>
        <p:spPr>
          <a:xfrm>
            <a:off x="776614" y="2187414"/>
            <a:ext cx="10434182" cy="4314628"/>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1"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8" name="Subtitle 2"/>
          <p:cNvSpPr txBox="1">
            <a:spLocks/>
          </p:cNvSpPr>
          <p:nvPr/>
        </p:nvSpPr>
        <p:spPr>
          <a:xfrm>
            <a:off x="2437387" y="1177900"/>
            <a:ext cx="7984267" cy="414339"/>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2200" b="1" dirty="0">
                <a:solidFill>
                  <a:schemeClr val="tx1"/>
                </a:solidFill>
                <a:latin typeface="Arial Rounded MT Bold" panose="020F0704030504030204" pitchFamily="34" charset="0"/>
                <a:ea typeface="Times New Roman" panose="02020603050405020304" pitchFamily="18" charset="0"/>
              </a:rPr>
              <a:t>Identifica cada sustituyente unido al anillo de benceno. </a:t>
            </a:r>
          </a:p>
        </p:txBody>
      </p:sp>
      <p:graphicFrame>
        <p:nvGraphicFramePr>
          <p:cNvPr id="14" name="Objeto 13"/>
          <p:cNvGraphicFramePr>
            <a:graphicFrameLocks noChangeAspect="1"/>
          </p:cNvGraphicFramePr>
          <p:nvPr>
            <p:extLst>
              <p:ext uri="{D42A27DB-BD31-4B8C-83A1-F6EECF244321}">
                <p14:modId xmlns:p14="http://schemas.microsoft.com/office/powerpoint/2010/main" val="1071395990"/>
              </p:ext>
            </p:extLst>
          </p:nvPr>
        </p:nvGraphicFramePr>
        <p:xfrm>
          <a:off x="1058154" y="2395478"/>
          <a:ext cx="9758363" cy="3935413"/>
        </p:xfrm>
        <a:graphic>
          <a:graphicData uri="http://schemas.openxmlformats.org/presentationml/2006/ole">
            <mc:AlternateContent xmlns:mc="http://schemas.openxmlformats.org/markup-compatibility/2006">
              <mc:Choice xmlns:v="urn:schemas-microsoft-com:vml" Requires="v">
                <p:oleObj spid="_x0000_s23662" name="ChemSketch" r:id="rId3" imgW="3933000" imgH="1584720" progId="ACD.ChemSketch.20">
                  <p:embed/>
                </p:oleObj>
              </mc:Choice>
              <mc:Fallback>
                <p:oleObj name="ChemSketch" r:id="rId3" imgW="3933000" imgH="1584720" progId="ACD.ChemSketch.20">
                  <p:embed/>
                  <p:pic>
                    <p:nvPicPr>
                      <p:cNvPr id="0" name=""/>
                      <p:cNvPicPr>
                        <a:picLocks noChangeAspect="1" noChangeArrowheads="1"/>
                      </p:cNvPicPr>
                      <p:nvPr/>
                    </p:nvPicPr>
                    <p:blipFill>
                      <a:blip r:embed="rId4"/>
                      <a:srcRect/>
                      <a:stretch>
                        <a:fillRect/>
                      </a:stretch>
                    </p:blipFill>
                    <p:spPr bwMode="auto">
                      <a:xfrm>
                        <a:off x="1058154" y="2395478"/>
                        <a:ext cx="9758363" cy="3935413"/>
                      </a:xfrm>
                      <a:prstGeom prst="rect">
                        <a:avLst/>
                      </a:prstGeom>
                      <a:noFill/>
                    </p:spPr>
                  </p:pic>
                </p:oleObj>
              </mc:Fallback>
            </mc:AlternateContent>
          </a:graphicData>
        </a:graphic>
      </p:graphicFrame>
    </p:spTree>
    <p:extLst>
      <p:ext uri="{BB962C8B-B14F-4D97-AF65-F5344CB8AC3E}">
        <p14:creationId xmlns:p14="http://schemas.microsoft.com/office/powerpoint/2010/main" val="15985097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2846231" y="2507672"/>
            <a:ext cx="7070501" cy="1200329"/>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a:solidFill>
                  <a:schemeClr val="tx1"/>
                </a:solidFill>
                <a:latin typeface="Arial Rounded MT Bold" panose="020F0704030504030204" pitchFamily="34" charset="0"/>
                <a:cs typeface="Arial" panose="020B0604020202020204" pitchFamily="34" charset="0"/>
              </a:rPr>
              <a:t>Módulo III. HIDROCARBUROS AROMÁTICOS</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22631058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05700" y="389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9" name="Subtitle 2"/>
          <p:cNvSpPr txBox="1">
            <a:spLocks/>
          </p:cNvSpPr>
          <p:nvPr/>
        </p:nvSpPr>
        <p:spPr>
          <a:xfrm>
            <a:off x="205700" y="2310601"/>
            <a:ext cx="10291111" cy="4314628"/>
          </a:xfrm>
          <a:prstGeom prst="rect">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lvl="0" algn="l">
              <a:defRPr/>
            </a:pPr>
            <a:endParaRPr kumimoji="0" lang="en-US" sz="18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5" name="Rectangle 3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60"/>
          <p:cNvSpPr>
            <a:spLocks noChangeArrowheads="1"/>
          </p:cNvSpPr>
          <p:nvPr/>
        </p:nvSpPr>
        <p:spPr bwMode="auto">
          <a:xfrm>
            <a:off x="3236494" y="3515034"/>
            <a:ext cx="252351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
        <p:nvSpPr>
          <p:cNvPr id="10" name="Rectangle 5"/>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3" name="Subtitle 2"/>
          <p:cNvSpPr txBox="1">
            <a:spLocks/>
          </p:cNvSpPr>
          <p:nvPr/>
        </p:nvSpPr>
        <p:spPr>
          <a:xfrm>
            <a:off x="10691395" y="2310601"/>
            <a:ext cx="1388412" cy="1529606"/>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s-MX" sz="1800" b="1" noProof="0" dirty="0">
                <a:solidFill>
                  <a:schemeClr val="tx1"/>
                </a:solidFill>
                <a:latin typeface="Arial Rounded MT Bold" panose="020F0704030504030204" pitchFamily="34" charset="0"/>
              </a:rPr>
              <a:t>Escribe al final del nombre la palabra benceno.</a:t>
            </a:r>
            <a:endParaRPr kumimoji="0" lang="en-US" sz="1800" b="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Rounded MT Bold" panose="020F0704030504030204" pitchFamily="34" charset="0"/>
            </a:endParaRPr>
          </a:p>
        </p:txBody>
      </p:sp>
      <p:sp>
        <p:nvSpPr>
          <p:cNvPr id="11"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8" name="Subtitle 2"/>
          <p:cNvSpPr txBox="1">
            <a:spLocks/>
          </p:cNvSpPr>
          <p:nvPr/>
        </p:nvSpPr>
        <p:spPr>
          <a:xfrm>
            <a:off x="564357" y="670919"/>
            <a:ext cx="11063285" cy="968764"/>
          </a:xfrm>
          <a:prstGeom prst="rect">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oAutofit/>
          </a:bodyPr>
          <a:lstStyle>
            <a:lvl1pPr marL="0" indent="0" algn="r" defTabSz="914400" rtl="0" eaLnBrk="1" latinLnBrk="0" hangingPunct="1">
              <a:spcBef>
                <a:spcPct val="20000"/>
              </a:spcBef>
              <a:buFont typeface="Arial" pitchFamily="34" charset="0"/>
              <a:buNone/>
              <a:defRPr sz="2600" kern="1200">
                <a:solidFill>
                  <a:srgbClr val="FFABCB"/>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spcAft>
                <a:spcPts val="0"/>
              </a:spcAft>
            </a:pPr>
            <a:r>
              <a:rPr lang="es-MX" sz="1800" b="1" dirty="0">
                <a:solidFill>
                  <a:srgbClr val="943634"/>
                </a:solidFill>
                <a:latin typeface="Arial Rounded MT Bold" panose="020F0704030504030204" pitchFamily="34" charset="0"/>
                <a:ea typeface="Times New Roman" panose="02020603050405020304" pitchFamily="18" charset="0"/>
              </a:rPr>
              <a:t>Escribe el nombre del compuesto ordenando alfabéticamente todas las cadenas laterales, utiliza los prefijos apropiados para grupos iguales y siempre usa un número por cada uno de ellos (número localizador)    </a:t>
            </a:r>
            <a:r>
              <a:rPr lang="es-MX" sz="1800" b="1" dirty="0">
                <a:solidFill>
                  <a:srgbClr val="FF0000"/>
                </a:solidFill>
                <a:latin typeface="Arial Rounded MT Bold" panose="020F0704030504030204" pitchFamily="34" charset="0"/>
                <a:ea typeface="Times New Roman" panose="02020603050405020304" pitchFamily="18" charset="0"/>
              </a:rPr>
              <a:t>1-</a:t>
            </a:r>
            <a:r>
              <a:rPr lang="es-MX" sz="1800" b="1" dirty="0">
                <a:solidFill>
                  <a:schemeClr val="tx1"/>
                </a:solidFill>
                <a:latin typeface="Arial Rounded MT Bold" panose="020F0704030504030204" pitchFamily="34" charset="0"/>
                <a:ea typeface="Times New Roman" panose="02020603050405020304" pitchFamily="18" charset="0"/>
              </a:rPr>
              <a:t>butil</a:t>
            </a:r>
            <a:r>
              <a:rPr lang="es-MX" sz="1800" b="1" dirty="0">
                <a:solidFill>
                  <a:srgbClr val="FF0000"/>
                </a:solidFill>
                <a:latin typeface="Arial Rounded MT Bold" panose="020F0704030504030204" pitchFamily="34" charset="0"/>
                <a:ea typeface="Times New Roman" panose="02020603050405020304" pitchFamily="18" charset="0"/>
              </a:rPr>
              <a:t>-4-</a:t>
            </a:r>
            <a:r>
              <a:rPr lang="es-MX" sz="1800" b="1" dirty="0">
                <a:solidFill>
                  <a:schemeClr val="tx1"/>
                </a:solidFill>
                <a:latin typeface="Arial Rounded MT Bold" panose="020F0704030504030204" pitchFamily="34" charset="0"/>
                <a:ea typeface="Times New Roman" panose="02020603050405020304" pitchFamily="18" charset="0"/>
              </a:rPr>
              <a:t>cloro</a:t>
            </a:r>
            <a:r>
              <a:rPr lang="es-MX" sz="1800" b="1" dirty="0">
                <a:solidFill>
                  <a:srgbClr val="FF0000"/>
                </a:solidFill>
                <a:latin typeface="Arial Rounded MT Bold" panose="020F0704030504030204" pitchFamily="34" charset="0"/>
                <a:ea typeface="Times New Roman" panose="02020603050405020304" pitchFamily="18" charset="0"/>
              </a:rPr>
              <a:t>-5-</a:t>
            </a:r>
            <a:r>
              <a:rPr lang="es-MX" sz="1800" b="1" dirty="0">
                <a:solidFill>
                  <a:schemeClr val="tx1"/>
                </a:solidFill>
                <a:latin typeface="Arial Rounded MT Bold" panose="020F0704030504030204" pitchFamily="34" charset="0"/>
                <a:ea typeface="Times New Roman" panose="02020603050405020304" pitchFamily="18" charset="0"/>
              </a:rPr>
              <a:t>isopropil</a:t>
            </a:r>
            <a:r>
              <a:rPr lang="es-MX" sz="1800" b="1" dirty="0">
                <a:solidFill>
                  <a:srgbClr val="FF0000"/>
                </a:solidFill>
                <a:latin typeface="Arial Rounded MT Bold" panose="020F0704030504030204" pitchFamily="34" charset="0"/>
                <a:ea typeface="Times New Roman" panose="02020603050405020304" pitchFamily="18" charset="0"/>
              </a:rPr>
              <a:t>-2-</a:t>
            </a:r>
            <a:r>
              <a:rPr lang="es-MX" sz="1800" b="1" dirty="0">
                <a:solidFill>
                  <a:schemeClr val="tx1"/>
                </a:solidFill>
                <a:latin typeface="Arial Rounded MT Bold" panose="020F0704030504030204" pitchFamily="34" charset="0"/>
                <a:ea typeface="Times New Roman" panose="02020603050405020304" pitchFamily="18" charset="0"/>
              </a:rPr>
              <a:t>metil</a:t>
            </a:r>
            <a:r>
              <a:rPr lang="es-MX" sz="1800" b="1" dirty="0">
                <a:solidFill>
                  <a:srgbClr val="7030A0"/>
                </a:solidFill>
                <a:latin typeface="Arial Rounded MT Bold" panose="020F0704030504030204" pitchFamily="34" charset="0"/>
                <a:ea typeface="Times New Roman" panose="02020603050405020304" pitchFamily="18" charset="0"/>
              </a:rPr>
              <a:t>benceno</a:t>
            </a:r>
          </a:p>
        </p:txBody>
      </p:sp>
      <p:graphicFrame>
        <p:nvGraphicFramePr>
          <p:cNvPr id="16" name="Objeto 15"/>
          <p:cNvGraphicFramePr>
            <a:graphicFrameLocks noChangeAspect="1"/>
          </p:cNvGraphicFramePr>
          <p:nvPr>
            <p:extLst>
              <p:ext uri="{D42A27DB-BD31-4B8C-83A1-F6EECF244321}">
                <p14:modId xmlns:p14="http://schemas.microsoft.com/office/powerpoint/2010/main" val="3776479133"/>
              </p:ext>
            </p:extLst>
          </p:nvPr>
        </p:nvGraphicFramePr>
        <p:xfrm>
          <a:off x="472073" y="2537714"/>
          <a:ext cx="9758363" cy="3935413"/>
        </p:xfrm>
        <a:graphic>
          <a:graphicData uri="http://schemas.openxmlformats.org/presentationml/2006/ole">
            <mc:AlternateContent xmlns:mc="http://schemas.openxmlformats.org/markup-compatibility/2006">
              <mc:Choice xmlns:v="urn:schemas-microsoft-com:vml" Requires="v">
                <p:oleObj spid="_x0000_s24688" name="ChemSketch" r:id="rId3" imgW="3933000" imgH="1584720" progId="ACD.ChemSketch.20">
                  <p:embed/>
                </p:oleObj>
              </mc:Choice>
              <mc:Fallback>
                <p:oleObj name="ChemSketch" r:id="rId3" imgW="3933000" imgH="1584720" progId="ACD.ChemSketch.20">
                  <p:embed/>
                  <p:pic>
                    <p:nvPicPr>
                      <p:cNvPr id="0" name=""/>
                      <p:cNvPicPr>
                        <a:picLocks noChangeAspect="1" noChangeArrowheads="1"/>
                      </p:cNvPicPr>
                      <p:nvPr/>
                    </p:nvPicPr>
                    <p:blipFill>
                      <a:blip r:embed="rId4"/>
                      <a:srcRect/>
                      <a:stretch>
                        <a:fillRect/>
                      </a:stretch>
                    </p:blipFill>
                    <p:spPr bwMode="auto">
                      <a:xfrm>
                        <a:off x="472073" y="2537714"/>
                        <a:ext cx="9758363" cy="3935413"/>
                      </a:xfrm>
                      <a:prstGeom prst="rect">
                        <a:avLst/>
                      </a:prstGeom>
                      <a:noFill/>
                    </p:spPr>
                  </p:pic>
                </p:oleObj>
              </mc:Fallback>
            </mc:AlternateContent>
          </a:graphicData>
        </a:graphic>
      </p:graphicFrame>
    </p:spTree>
    <p:extLst>
      <p:ext uri="{BB962C8B-B14F-4D97-AF65-F5344CB8AC3E}">
        <p14:creationId xmlns:p14="http://schemas.microsoft.com/office/powerpoint/2010/main" val="3071477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64450" y="2420722"/>
            <a:ext cx="6132604" cy="2246769"/>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El naftaleno se utiliza como material de partida para la síntesis orgánica de una amplia gama de sustancias químicas, como antipolillas, y en conservantes de madera. También se emplea en la fabricación de índigo y se aplica externamente al ganado o las aves para controlar los insectos parásitos. </a:t>
            </a:r>
          </a:p>
        </p:txBody>
      </p:sp>
      <p:sp>
        <p:nvSpPr>
          <p:cNvPr id="4" name="Rectangle 2"/>
          <p:cNvSpPr>
            <a:spLocks noChangeArrowheads="1"/>
          </p:cNvSpPr>
          <p:nvPr/>
        </p:nvSpPr>
        <p:spPr bwMode="auto">
          <a:xfrm>
            <a:off x="2587787" y="308195"/>
            <a:ext cx="6291518"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Importancia y aplicaciones</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pic>
        <p:nvPicPr>
          <p:cNvPr id="43010" name="Picture 2" descr="Resultado de imagen para naftalen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3642" y="2365066"/>
            <a:ext cx="3957053" cy="2358082"/>
          </a:xfrm>
          <a:prstGeom prst="rect">
            <a:avLst/>
          </a:prstGeom>
          <a:solidFill>
            <a:schemeClr val="bg1"/>
          </a:solidFill>
        </p:spPr>
      </p:pic>
    </p:spTree>
    <p:extLst>
      <p:ext uri="{BB962C8B-B14F-4D97-AF65-F5344CB8AC3E}">
        <p14:creationId xmlns:p14="http://schemas.microsoft.com/office/powerpoint/2010/main" val="27361978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34712" y="1447676"/>
            <a:ext cx="6367718" cy="1631216"/>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Existen tres isómeros del xileno: orto- (o-), para- (p-) y meta- (m-). El producto comercial es una mezcla de estos isómeros, con el isómero meta- en mayor proporción (hasta un 60 a 70 %) y el para- en menor proporción (hasta un 5 %).</a:t>
            </a:r>
          </a:p>
        </p:txBody>
      </p:sp>
      <p:sp>
        <p:nvSpPr>
          <p:cNvPr id="4" name="Rectangle 2"/>
          <p:cNvSpPr>
            <a:spLocks noChangeArrowheads="1"/>
          </p:cNvSpPr>
          <p:nvPr/>
        </p:nvSpPr>
        <p:spPr bwMode="auto">
          <a:xfrm>
            <a:off x="2635913" y="95740"/>
            <a:ext cx="6291518"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Importancia y aplicaciones</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5" name="Rectangle 2"/>
          <p:cNvSpPr>
            <a:spLocks noChangeArrowheads="1"/>
          </p:cNvSpPr>
          <p:nvPr/>
        </p:nvSpPr>
        <p:spPr bwMode="auto">
          <a:xfrm>
            <a:off x="8126684" y="1362172"/>
            <a:ext cx="3730604" cy="1200329"/>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Importancia </a:t>
            </a:r>
          </a:p>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y aplicaciones</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pic>
        <p:nvPicPr>
          <p:cNvPr id="36866" name="Picture 2" descr="Resultado de imagen para xileno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8088" y="3340502"/>
            <a:ext cx="5029200" cy="1775013"/>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a:extLst>
              <a:ext uri="{FF2B5EF4-FFF2-40B4-BE49-F238E27FC236}">
                <a16:creationId xmlns:a16="http://schemas.microsoft.com/office/drawing/2014/main" id="{9284C9AF-0FE0-43E1-BBF8-D0841F67BC8E}"/>
              </a:ext>
            </a:extLst>
          </p:cNvPr>
          <p:cNvSpPr/>
          <p:nvPr/>
        </p:nvSpPr>
        <p:spPr>
          <a:xfrm>
            <a:off x="334712" y="3674078"/>
            <a:ext cx="6367718" cy="2246769"/>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El xileno se utiliza como diluyente de pinturas y barnices, en productos farmacéuticos, como aditivo de alto octanaje en combustibles de aviones, en la síntesis de colorantes y en la producción de ácidos ftálicos. Debido a que el xileno es un buen disolvente de la parafina, el bálsamo de Canadá y el poliestireno, también se utiliza en histología.</a:t>
            </a:r>
          </a:p>
        </p:txBody>
      </p:sp>
    </p:spTree>
    <p:extLst>
      <p:ext uri="{BB962C8B-B14F-4D97-AF65-F5344CB8AC3E}">
        <p14:creationId xmlns:p14="http://schemas.microsoft.com/office/powerpoint/2010/main" val="12194938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54185" y="1362172"/>
            <a:ext cx="11468103" cy="1631216"/>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Los </a:t>
            </a:r>
            <a:r>
              <a:rPr lang="es-MX" sz="2000" dirty="0" err="1">
                <a:latin typeface="Arial" panose="020B0604020202020204" pitchFamily="34" charset="0"/>
              </a:rPr>
              <a:t>terfenilos</a:t>
            </a:r>
            <a:r>
              <a:rPr lang="es-MX" sz="2000" dirty="0">
                <a:latin typeface="Arial" panose="020B0604020202020204" pitchFamily="34" charset="0"/>
              </a:rPr>
              <a:t> se utilizan como productos químicos intermedios en la producción de lubricantes densos y como refrigerantes en los reactores nucleares. Los </a:t>
            </a:r>
            <a:r>
              <a:rPr lang="es-MX" sz="2000" dirty="0" err="1">
                <a:latin typeface="Arial" panose="020B0604020202020204" pitchFamily="34" charset="0"/>
              </a:rPr>
              <a:t>terfenilos</a:t>
            </a:r>
            <a:r>
              <a:rPr lang="es-MX" sz="2000" dirty="0">
                <a:latin typeface="Arial" panose="020B0604020202020204" pitchFamily="34" charset="0"/>
              </a:rPr>
              <a:t> y </a:t>
            </a:r>
            <a:r>
              <a:rPr lang="es-MX" sz="2000" dirty="0" err="1">
                <a:latin typeface="Arial" panose="020B0604020202020204" pitchFamily="34" charset="0"/>
              </a:rPr>
              <a:t>difenilos</a:t>
            </a:r>
            <a:r>
              <a:rPr lang="es-MX" sz="2000" dirty="0">
                <a:latin typeface="Arial" panose="020B0604020202020204" pitchFamily="34" charset="0"/>
              </a:rPr>
              <a:t> se utilizan como agentes de transferencia de calor, en síntesis orgánicas y en la fabricación de perfumes. El </a:t>
            </a:r>
            <a:r>
              <a:rPr lang="es-MX" sz="2000" dirty="0" err="1">
                <a:latin typeface="Arial" panose="020B0604020202020204" pitchFamily="34" charset="0"/>
              </a:rPr>
              <a:t>difenilmetano</a:t>
            </a:r>
            <a:r>
              <a:rPr lang="es-MX" sz="2000" dirty="0">
                <a:latin typeface="Arial" panose="020B0604020202020204" pitchFamily="34" charset="0"/>
              </a:rPr>
              <a:t>, por ejemplo, se utiliza como perfume en la industria del jabón y como disolvente de lacas de celulosa. También tiene algunas aplicaciones como pesticida.</a:t>
            </a:r>
          </a:p>
        </p:txBody>
      </p:sp>
      <p:sp>
        <p:nvSpPr>
          <p:cNvPr id="4" name="Rectangle 2"/>
          <p:cNvSpPr>
            <a:spLocks noChangeArrowheads="1"/>
          </p:cNvSpPr>
          <p:nvPr/>
        </p:nvSpPr>
        <p:spPr bwMode="auto">
          <a:xfrm>
            <a:off x="2587787" y="308195"/>
            <a:ext cx="6291518"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Importancia y aplicaciones</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BC745418-027C-4FDD-A3AC-8699ED97A38A}"/>
              </a:ext>
            </a:extLst>
          </p:cNvPr>
          <p:cNvSpPr/>
          <p:nvPr/>
        </p:nvSpPr>
        <p:spPr>
          <a:xfrm>
            <a:off x="454185" y="3262697"/>
            <a:ext cx="11468103" cy="1323439"/>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El xileno se utiliza como diluyente de pinturas y barnices, en productos farmacéuticos, como aditivo de alto octanaje en combustibles de aviones, en la síntesis de colorantes y en la producción de ácidos ftálicos. Debido a que el xileno es un buen disolvente de la parafina, el bálsamo de Canadá y el poliestireno, también se utiliza en histología.</a:t>
            </a:r>
          </a:p>
        </p:txBody>
      </p:sp>
      <p:sp>
        <p:nvSpPr>
          <p:cNvPr id="6" name="Rectángulo 5">
            <a:extLst>
              <a:ext uri="{FF2B5EF4-FFF2-40B4-BE49-F238E27FC236}">
                <a16:creationId xmlns:a16="http://schemas.microsoft.com/office/drawing/2014/main" id="{8F8617F5-EC9F-4320-B921-05706AAAB61F}"/>
              </a:ext>
            </a:extLst>
          </p:cNvPr>
          <p:cNvSpPr/>
          <p:nvPr/>
        </p:nvSpPr>
        <p:spPr>
          <a:xfrm>
            <a:off x="454185" y="4855445"/>
            <a:ext cx="11468103" cy="1631216"/>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Los terfenilos se utilizan como productos químicos intermedios en la producción de lubricantes densos y como refrigerantes en los reactores nucleares. Los terfenilos y difenilos se utilizan como agentes de transferencia de calor, en síntesis orgánicas y en la fabricación de perfumes. El difenilmetano, por ejemplo, se utiliza como perfume en la industria del jabón y como disolvente de lacas de celulosa. También tiene algunas aplicaciones como pesticida.</a:t>
            </a:r>
          </a:p>
        </p:txBody>
      </p:sp>
    </p:spTree>
    <p:extLst>
      <p:ext uri="{BB962C8B-B14F-4D97-AF65-F5344CB8AC3E}">
        <p14:creationId xmlns:p14="http://schemas.microsoft.com/office/powerpoint/2010/main" val="28816190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24584" y="1086047"/>
            <a:ext cx="6816271" cy="2246769"/>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El p-cimeno se encuentra en muchos aceites esenciales y se puede obtener por hidrogenación de los terpenos monocíclicos. Es un subproducto del proceso de fabricación de pasta de papel al sulfito y se utiliza principalmente, junto con otros disolventes e hidrocarburos aromáticos, como diluyente de lacas y barnices.</a:t>
            </a:r>
          </a:p>
        </p:txBody>
      </p:sp>
      <p:sp>
        <p:nvSpPr>
          <p:cNvPr id="5" name="Rectangle 2"/>
          <p:cNvSpPr>
            <a:spLocks noChangeArrowheads="1"/>
          </p:cNvSpPr>
          <p:nvPr/>
        </p:nvSpPr>
        <p:spPr bwMode="auto">
          <a:xfrm>
            <a:off x="8126684" y="1086047"/>
            <a:ext cx="3730604" cy="1200329"/>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Importancia </a:t>
            </a:r>
          </a:p>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y aplicaciones</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pic>
        <p:nvPicPr>
          <p:cNvPr id="35842" name="Picture 2" descr="Resultado de imagen para p-cimen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11707" y="3510493"/>
            <a:ext cx="4045581" cy="2469201"/>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a:extLst>
              <a:ext uri="{FF2B5EF4-FFF2-40B4-BE49-F238E27FC236}">
                <a16:creationId xmlns:a16="http://schemas.microsoft.com/office/drawing/2014/main" id="{184FB36A-EB0D-4D47-81F7-5C92B682D147}"/>
              </a:ext>
            </a:extLst>
          </p:cNvPr>
          <p:cNvSpPr/>
          <p:nvPr/>
        </p:nvSpPr>
        <p:spPr>
          <a:xfrm>
            <a:off x="224584" y="4083373"/>
            <a:ext cx="6816271" cy="1323439"/>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La cumarina se utiliza como desodorante o como potenciador del olor en jabones, tabaco, productos de caucho y perfumes. También se utiliza en preparados farmacéuticos</a:t>
            </a:r>
          </a:p>
        </p:txBody>
      </p:sp>
    </p:spTree>
    <p:extLst>
      <p:ext uri="{BB962C8B-B14F-4D97-AF65-F5344CB8AC3E}">
        <p14:creationId xmlns:p14="http://schemas.microsoft.com/office/powerpoint/2010/main" val="39032898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00520" y="561712"/>
            <a:ext cx="7194193" cy="1938992"/>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El pentaclorofenol es una sustancia química manufacturada que no ocurre naturalmente. El pentaclorofenol puro existe como cristales incoloros. El pentaclorofenol impuro (la forma que generalmente se encuentra en sitios de residuos peligrosos) es gris oscuro a pardo y existe como polvo, granos o escamas.</a:t>
            </a:r>
          </a:p>
        </p:txBody>
      </p:sp>
      <p:sp>
        <p:nvSpPr>
          <p:cNvPr id="5" name="Rectangle 2"/>
          <p:cNvSpPr>
            <a:spLocks noChangeArrowheads="1"/>
          </p:cNvSpPr>
          <p:nvPr/>
        </p:nvSpPr>
        <p:spPr bwMode="auto">
          <a:xfrm>
            <a:off x="8325039" y="631286"/>
            <a:ext cx="3730604" cy="1200329"/>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Importancia </a:t>
            </a:r>
          </a:p>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y aplicaciones</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pic>
        <p:nvPicPr>
          <p:cNvPr id="33794" name="Picture 2" descr="Resultado de imagen para pentaclorofen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4696" y="2474054"/>
            <a:ext cx="3617494" cy="3784456"/>
          </a:xfrm>
          <a:prstGeom prst="rect">
            <a:avLst/>
          </a:prstGeom>
          <a:solidFill>
            <a:schemeClr val="bg1"/>
          </a:solidFill>
        </p:spPr>
      </p:pic>
      <p:sp>
        <p:nvSpPr>
          <p:cNvPr id="6" name="Rectángulo 5">
            <a:extLst>
              <a:ext uri="{FF2B5EF4-FFF2-40B4-BE49-F238E27FC236}">
                <a16:creationId xmlns:a16="http://schemas.microsoft.com/office/drawing/2014/main" id="{E809ECCA-1F9D-4BC7-BFF3-98D978C35485}"/>
              </a:ext>
            </a:extLst>
          </p:cNvPr>
          <p:cNvSpPr/>
          <p:nvPr/>
        </p:nvSpPr>
        <p:spPr>
          <a:xfrm>
            <a:off x="200519" y="2857634"/>
            <a:ext cx="7194192" cy="2246769"/>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El pentaclorofenol tuvo amplio uso como pesticida y para preservar madera. Desde 1984, la compra y el uso de pentaclorofenol ha sido restringida a individuos autorizados. Ya no está disponible para uso por el público en general. Todavía se usa industrialmente como preservativo para madera en postes de empresas de servicio público, rieles de ferrocarriles y pilotes de muelles.</a:t>
            </a:r>
          </a:p>
        </p:txBody>
      </p:sp>
      <p:sp>
        <p:nvSpPr>
          <p:cNvPr id="7" name="Rectángulo 6">
            <a:extLst>
              <a:ext uri="{FF2B5EF4-FFF2-40B4-BE49-F238E27FC236}">
                <a16:creationId xmlns:a16="http://schemas.microsoft.com/office/drawing/2014/main" id="{6A27E7CF-D33B-49FC-9953-465EFC9BBA31}"/>
              </a:ext>
            </a:extLst>
          </p:cNvPr>
          <p:cNvSpPr/>
          <p:nvPr/>
        </p:nvSpPr>
        <p:spPr>
          <a:xfrm>
            <a:off x="200518" y="5435974"/>
            <a:ext cx="7194193" cy="1015663"/>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Los seres humanos generalmente están expuestos a pentaclorofenol impuro (llamado también pentaclorofenol de calidad comercial).</a:t>
            </a:r>
          </a:p>
        </p:txBody>
      </p:sp>
    </p:spTree>
    <p:extLst>
      <p:ext uri="{BB962C8B-B14F-4D97-AF65-F5344CB8AC3E}">
        <p14:creationId xmlns:p14="http://schemas.microsoft.com/office/powerpoint/2010/main" val="40900275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56931" y="402687"/>
            <a:ext cx="7499690" cy="1938992"/>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El Ácido Pícrico (2,4,5-trinitrofenol) es un sólido cristalino amarillo. Se utiliza como explosivo potente y oxidante fuerte en los combustibles de cohetes, cerillas, técnicas de tratamiento del cuero, en los métodos de grabado de metales, las baterías. Puede servir también de tinte para tejidos o para tintar el vidrio.</a:t>
            </a:r>
          </a:p>
        </p:txBody>
      </p:sp>
      <p:sp>
        <p:nvSpPr>
          <p:cNvPr id="5" name="Rectangle 2"/>
          <p:cNvSpPr>
            <a:spLocks noChangeArrowheads="1"/>
          </p:cNvSpPr>
          <p:nvPr/>
        </p:nvSpPr>
        <p:spPr bwMode="auto">
          <a:xfrm>
            <a:off x="8060344" y="402687"/>
            <a:ext cx="3730604" cy="1200329"/>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Importancia </a:t>
            </a:r>
          </a:p>
          <a:p>
            <a:pPr lvl="0" algn="ctr" eaLnBrk="1" fontAlgn="base" hangingPunct="1">
              <a:spcBef>
                <a:spcPct val="0"/>
              </a:spcBef>
              <a:spcAft>
                <a:spcPct val="0"/>
              </a:spcAft>
              <a:defRPr/>
            </a:pPr>
            <a:r>
              <a:rPr lang="es-ES" altLang="es-MX" sz="3600" b="1" kern="0" dirty="0">
                <a:solidFill>
                  <a:schemeClr val="tx1"/>
                </a:solidFill>
                <a:latin typeface="Arial Rounded MT Bold" panose="020F0704030504030204" pitchFamily="34" charset="0"/>
                <a:cs typeface="Arial" panose="020B0604020202020204" pitchFamily="34" charset="0"/>
              </a:rPr>
              <a:t>y aplicaciones</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pic>
        <p:nvPicPr>
          <p:cNvPr id="34818" name="Picture 2" descr="Resultado de imagen para acido picric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60344" y="2206507"/>
            <a:ext cx="3730604" cy="3773590"/>
          </a:xfrm>
          <a:prstGeom prst="rect">
            <a:avLst/>
          </a:prstGeom>
          <a:solidFill>
            <a:schemeClr val="bg1"/>
          </a:solidFill>
        </p:spPr>
      </p:pic>
      <p:sp>
        <p:nvSpPr>
          <p:cNvPr id="7" name="Rectángulo 6">
            <a:extLst>
              <a:ext uri="{FF2B5EF4-FFF2-40B4-BE49-F238E27FC236}">
                <a16:creationId xmlns:a16="http://schemas.microsoft.com/office/drawing/2014/main" id="{B002DEB8-234C-49AA-8234-CF5C73A8BCD2}"/>
              </a:ext>
            </a:extLst>
          </p:cNvPr>
          <p:cNvSpPr/>
          <p:nvPr/>
        </p:nvSpPr>
        <p:spPr>
          <a:xfrm>
            <a:off x="356931" y="2860965"/>
            <a:ext cx="7499690" cy="3170099"/>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342900" indent="-342900" algn="just">
              <a:buBlip>
                <a:blip r:embed="rId2">
                  <a:extLst>
                    <a:ext uri="{837473B0-CC2E-450A-ABE3-18F120FF3D39}">
                      <a1611:picAttrSrcUrl xmlns:a1611="http://schemas.microsoft.com/office/drawing/2016/11/main" r:id="rId3"/>
                    </a:ext>
                  </a:extLst>
                </a:blip>
              </a:buBlip>
            </a:pPr>
            <a:r>
              <a:rPr lang="es-MX" sz="2000" dirty="0">
                <a:latin typeface="Arial" panose="020B0604020202020204" pitchFamily="34" charset="0"/>
              </a:rPr>
              <a:t>Durante la Segunda Guerra Mundial, marineros de la US </a:t>
            </a:r>
            <a:r>
              <a:rPr lang="es-MX" sz="2000" dirty="0" err="1">
                <a:latin typeface="Arial" panose="020B0604020202020204" pitchFamily="34" charset="0"/>
              </a:rPr>
              <a:t>Navy</a:t>
            </a:r>
            <a:r>
              <a:rPr lang="es-MX" sz="2000" dirty="0">
                <a:latin typeface="Arial" panose="020B0604020202020204" pitchFamily="34" charset="0"/>
              </a:rPr>
              <a:t>, que habían echado el ancla en un puerto japonés, desarrollaron hematuria (sangre en la orina). Estos trastornos seguramente se debían al agua que bebían: procedía del mar, en el cual se había vertido una gran cantidad de municiones que contenían Ácido Pícrico. Se utiliza como reactivo para el análisis de la creatinina sérica del ser humano y para los experimentos en animales. Es un reactivo químico ampliamente utilizado para la síntesis de ácido picrámico y de cloropicrina.</a:t>
            </a:r>
          </a:p>
        </p:txBody>
      </p:sp>
    </p:spTree>
    <p:extLst>
      <p:ext uri="{BB962C8B-B14F-4D97-AF65-F5344CB8AC3E}">
        <p14:creationId xmlns:p14="http://schemas.microsoft.com/office/powerpoint/2010/main" val="21898822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4125003" y="198815"/>
            <a:ext cx="3420785"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rPr>
              <a:t>Respuestas</a:t>
            </a:r>
          </a:p>
        </p:txBody>
      </p:sp>
      <p:sp>
        <p:nvSpPr>
          <p:cNvPr id="7" name="Rectángulo 6">
            <a:extLst>
              <a:ext uri="{FF2B5EF4-FFF2-40B4-BE49-F238E27FC236}">
                <a16:creationId xmlns:a16="http://schemas.microsoft.com/office/drawing/2014/main" id="{17F27CCE-5EB9-4269-9E60-12A3C1105874}"/>
              </a:ext>
            </a:extLst>
          </p:cNvPr>
          <p:cNvSpPr/>
          <p:nvPr/>
        </p:nvSpPr>
        <p:spPr>
          <a:xfrm>
            <a:off x="1125102" y="1663203"/>
            <a:ext cx="9879504" cy="830997"/>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ea typeface="Times New Roman" panose="02020603050405020304" pitchFamily="18" charset="0"/>
              </a:rPr>
              <a:t>Ejercicio 1.  1-metil-4-propilbenceno o también, </a:t>
            </a:r>
            <a:r>
              <a:rPr lang="es-MX" sz="2400" dirty="0">
                <a:solidFill>
                  <a:srgbClr val="C00000"/>
                </a:solidFill>
                <a:latin typeface="Arial" panose="020B0604020202020204" pitchFamily="34" charset="0"/>
                <a:ea typeface="Times New Roman" panose="02020603050405020304" pitchFamily="18" charset="0"/>
              </a:rPr>
              <a:t>4-propiltolueno</a:t>
            </a:r>
            <a:r>
              <a:rPr lang="es-MX" sz="2400" dirty="0">
                <a:latin typeface="Arial" panose="020B0604020202020204" pitchFamily="34" charset="0"/>
                <a:ea typeface="Times New Roman" panose="02020603050405020304" pitchFamily="18" charset="0"/>
              </a:rPr>
              <a:t> o también, p-</a:t>
            </a:r>
            <a:r>
              <a:rPr lang="es-MX" sz="2400" dirty="0" err="1">
                <a:latin typeface="Arial" panose="020B0604020202020204" pitchFamily="34" charset="0"/>
                <a:ea typeface="Times New Roman" panose="02020603050405020304" pitchFamily="18" charset="0"/>
              </a:rPr>
              <a:t>propiltolueno</a:t>
            </a:r>
            <a:endParaRPr lang="es-MX" sz="2400" dirty="0">
              <a:latin typeface="Arial" panose="020B0604020202020204" pitchFamily="34" charset="0"/>
              <a:ea typeface="Times New Roman" panose="02020603050405020304" pitchFamily="18" charset="0"/>
            </a:endParaRPr>
          </a:p>
        </p:txBody>
      </p:sp>
      <p:sp>
        <p:nvSpPr>
          <p:cNvPr id="3" name="Rectángulo 2">
            <a:extLst>
              <a:ext uri="{FF2B5EF4-FFF2-40B4-BE49-F238E27FC236}">
                <a16:creationId xmlns:a16="http://schemas.microsoft.com/office/drawing/2014/main" id="{8FD46E50-2573-494A-BADC-7359A50E2741}"/>
              </a:ext>
            </a:extLst>
          </p:cNvPr>
          <p:cNvSpPr/>
          <p:nvPr/>
        </p:nvSpPr>
        <p:spPr>
          <a:xfrm>
            <a:off x="1125101" y="3244286"/>
            <a:ext cx="6635372" cy="461665"/>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rPr>
              <a:t>Ejercicio 2. 1-butil-3-etil-5-(propan-2-il)benceno</a:t>
            </a:r>
          </a:p>
        </p:txBody>
      </p:sp>
      <p:sp>
        <p:nvSpPr>
          <p:cNvPr id="4" name="Rectángulo 3">
            <a:extLst>
              <a:ext uri="{FF2B5EF4-FFF2-40B4-BE49-F238E27FC236}">
                <a16:creationId xmlns:a16="http://schemas.microsoft.com/office/drawing/2014/main" id="{D358D193-83A3-49A4-BC3F-CF6DCF6623C7}"/>
              </a:ext>
            </a:extLst>
          </p:cNvPr>
          <p:cNvSpPr/>
          <p:nvPr/>
        </p:nvSpPr>
        <p:spPr>
          <a:xfrm>
            <a:off x="1125101" y="4495083"/>
            <a:ext cx="8694759" cy="830997"/>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rPr>
              <a:t>Ejercicio 3. 1-butil-4-chloro-2-metil-5-(propan-2-il)benceno </a:t>
            </a:r>
            <a:r>
              <a:rPr lang="es-MX" sz="2400" dirty="0">
                <a:solidFill>
                  <a:srgbClr val="C00000"/>
                </a:solidFill>
                <a:latin typeface="Arial" panose="020B0604020202020204" pitchFamily="34" charset="0"/>
              </a:rPr>
              <a:t>o también 2-butil-5-cloro-4-isopropiltolueno</a:t>
            </a:r>
          </a:p>
        </p:txBody>
      </p:sp>
    </p:spTree>
    <p:extLst>
      <p:ext uri="{BB962C8B-B14F-4D97-AF65-F5344CB8AC3E}">
        <p14:creationId xmlns:p14="http://schemas.microsoft.com/office/powerpoint/2010/main" val="36062827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2215167" y="2514039"/>
            <a:ext cx="6387920" cy="3116740"/>
          </a:xfr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l">
              <a:buFont typeface="Arial" panose="020B0604020202020204" pitchFamily="34" charset="0"/>
            </a:pPr>
            <a:r>
              <a:rPr lang="es-MX" sz="3200" b="1" dirty="0">
                <a:solidFill>
                  <a:schemeClr val="accent4"/>
                </a:solidFill>
                <a:latin typeface="Arial Rounded MT Bold" panose="020F0704030504030204" pitchFamily="34" charset="0"/>
              </a:rPr>
              <a:t>1. Benceno</a:t>
            </a:r>
            <a:br>
              <a:rPr lang="es-MX" sz="3200" b="1" dirty="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1.1 Resonancia</a:t>
            </a:r>
            <a:br>
              <a:rPr lang="es-MX" sz="3200" b="1" dirty="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1.2 Importancia del benceno</a:t>
            </a:r>
            <a:br>
              <a:rPr lang="es-MX" sz="3200" b="1" dirty="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como estructura de</a:t>
            </a:r>
            <a:br>
              <a:rPr lang="es-MX" sz="3200" b="1" dirty="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compuestos aromáticos</a:t>
            </a:r>
            <a:br>
              <a:rPr lang="es-MX" sz="3200" b="1" dirty="0">
                <a:solidFill>
                  <a:schemeClr val="accent4"/>
                </a:solidFill>
                <a:latin typeface="Arial Rounded MT Bold" panose="020F0704030504030204" pitchFamily="34" charset="0"/>
              </a:rPr>
            </a:br>
            <a:r>
              <a:rPr lang="es-MX" sz="3200" b="1" dirty="0">
                <a:solidFill>
                  <a:schemeClr val="accent4"/>
                </a:solidFill>
                <a:latin typeface="Arial Rounded MT Bold" panose="020F0704030504030204" pitchFamily="34" charset="0"/>
              </a:rPr>
              <a:t>    1.3 Toxicidad</a:t>
            </a:r>
          </a:p>
        </p:txBody>
      </p:sp>
    </p:spTree>
    <p:extLst>
      <p:ext uri="{BB962C8B-B14F-4D97-AF65-F5344CB8AC3E}">
        <p14:creationId xmlns:p14="http://schemas.microsoft.com/office/powerpoint/2010/main" val="25187596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2123572" y="309783"/>
            <a:ext cx="8259681" cy="646331"/>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spAutoFit/>
          </a:bodyPr>
          <a:lstStyle>
            <a:lvl1pPr eaLnBrk="0" hangingPunct="0">
              <a:defRPr sz="1600">
                <a:solidFill>
                  <a:schemeClr val="folHlink"/>
                </a:solidFill>
                <a:latin typeface="Comic Sans MS" panose="030F0702030302020204" pitchFamily="66" charset="0"/>
              </a:defRPr>
            </a:lvl1pPr>
            <a:lvl2pPr marL="742950" indent="-285750" eaLnBrk="0" hangingPunct="0">
              <a:defRPr sz="1600">
                <a:solidFill>
                  <a:schemeClr val="folHlink"/>
                </a:solidFill>
                <a:latin typeface="Comic Sans MS" panose="030F0702030302020204" pitchFamily="66" charset="0"/>
              </a:defRPr>
            </a:lvl2pPr>
            <a:lvl3pPr marL="1143000" indent="-228600" eaLnBrk="0" hangingPunct="0">
              <a:defRPr sz="1600">
                <a:solidFill>
                  <a:schemeClr val="folHlink"/>
                </a:solidFill>
                <a:latin typeface="Comic Sans MS" panose="030F0702030302020204" pitchFamily="66" charset="0"/>
              </a:defRPr>
            </a:lvl3pPr>
            <a:lvl4pPr marL="1600200" indent="-228600" eaLnBrk="0" hangingPunct="0">
              <a:defRPr sz="1600">
                <a:solidFill>
                  <a:schemeClr val="folHlink"/>
                </a:solidFill>
                <a:latin typeface="Comic Sans MS" panose="030F0702030302020204" pitchFamily="66" charset="0"/>
              </a:defRPr>
            </a:lvl4pPr>
            <a:lvl5pPr marL="2057400" indent="-228600" eaLnBrk="0" hangingPunct="0">
              <a:defRPr sz="1600">
                <a:solidFill>
                  <a:schemeClr val="folHlink"/>
                </a:solidFill>
                <a:latin typeface="Comic Sans MS" panose="030F0702030302020204" pitchFamily="66" charset="0"/>
              </a:defRPr>
            </a:lvl5pPr>
            <a:lvl6pPr marL="2514600" indent="-228600" eaLnBrk="0" fontAlgn="base" hangingPunct="0">
              <a:spcBef>
                <a:spcPct val="0"/>
              </a:spcBef>
              <a:spcAft>
                <a:spcPct val="0"/>
              </a:spcAft>
              <a:defRPr sz="1600">
                <a:solidFill>
                  <a:schemeClr val="folHlink"/>
                </a:solidFill>
                <a:latin typeface="Comic Sans MS" panose="030F0702030302020204" pitchFamily="66" charset="0"/>
              </a:defRPr>
            </a:lvl6pPr>
            <a:lvl7pPr marL="2971800" indent="-228600" eaLnBrk="0" fontAlgn="base" hangingPunct="0">
              <a:spcBef>
                <a:spcPct val="0"/>
              </a:spcBef>
              <a:spcAft>
                <a:spcPct val="0"/>
              </a:spcAft>
              <a:defRPr sz="1600">
                <a:solidFill>
                  <a:schemeClr val="folHlink"/>
                </a:solidFill>
                <a:latin typeface="Comic Sans MS" panose="030F0702030302020204" pitchFamily="66" charset="0"/>
              </a:defRPr>
            </a:lvl7pPr>
            <a:lvl8pPr marL="3429000" indent="-228600" eaLnBrk="0" fontAlgn="base" hangingPunct="0">
              <a:spcBef>
                <a:spcPct val="0"/>
              </a:spcBef>
              <a:spcAft>
                <a:spcPct val="0"/>
              </a:spcAft>
              <a:defRPr sz="1600">
                <a:solidFill>
                  <a:schemeClr val="folHlink"/>
                </a:solidFill>
                <a:latin typeface="Comic Sans MS" panose="030F0702030302020204" pitchFamily="66" charset="0"/>
              </a:defRPr>
            </a:lvl8pPr>
            <a:lvl9pPr marL="3886200" indent="-228600" eaLnBrk="0" fontAlgn="base" hangingPunct="0">
              <a:spcBef>
                <a:spcPct val="0"/>
              </a:spcBef>
              <a:spcAft>
                <a:spcPct val="0"/>
              </a:spcAft>
              <a:defRPr sz="1600">
                <a:solidFill>
                  <a:schemeClr val="folHlink"/>
                </a:solidFill>
                <a:latin typeface="Comic Sans MS" panose="030F0702030302020204" pitchFamily="66" charset="0"/>
              </a:defRPr>
            </a:lvl9pPr>
          </a:lstStyle>
          <a:p>
            <a:pPr lvl="0" algn="ctr" eaLnBrk="1" fontAlgn="base" hangingPunct="1">
              <a:spcBef>
                <a:spcPct val="0"/>
              </a:spcBef>
              <a:spcAft>
                <a:spcPct val="0"/>
              </a:spcAft>
              <a:defRPr/>
            </a:pPr>
            <a:r>
              <a:rPr lang="es-MX" altLang="es-MX" sz="3600" b="1" kern="0" dirty="0">
                <a:solidFill>
                  <a:schemeClr val="tx1"/>
                </a:solidFill>
                <a:latin typeface="Arial Rounded MT Bold" panose="020F0704030504030204" pitchFamily="34" charset="0"/>
                <a:cs typeface="Arial" panose="020B0604020202020204" pitchFamily="34" charset="0"/>
              </a:rPr>
              <a:t>Hidrocarburos Aromáticos-Benceno</a:t>
            </a:r>
            <a:endParaRPr kumimoji="0" lang="es-ES" altLang="es-MX" sz="3600" b="1" u="none" strike="noStrike" kern="0" cap="none" spc="0" normalizeH="0" baseline="0" noProof="0" dirty="0">
              <a:ln>
                <a:noFill/>
              </a:ln>
              <a:solidFill>
                <a:schemeClr val="tx1"/>
              </a:solidFill>
              <a:effectLst/>
              <a:uLnTx/>
              <a:uFillTx/>
              <a:latin typeface="Arial Rounded MT Bold" panose="020F0704030504030204" pitchFamily="34" charset="0"/>
              <a:cs typeface="Arial" panose="020B0604020202020204" pitchFamily="34" charset="0"/>
            </a:endParaRPr>
          </a:p>
        </p:txBody>
      </p:sp>
      <p:sp>
        <p:nvSpPr>
          <p:cNvPr id="2" name="Rectángulo 1"/>
          <p:cNvSpPr/>
          <p:nvPr/>
        </p:nvSpPr>
        <p:spPr>
          <a:xfrm>
            <a:off x="483269" y="1263284"/>
            <a:ext cx="11225462" cy="230832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ea typeface="Times New Roman" panose="02020603050405020304" pitchFamily="18" charset="0"/>
              </a:rPr>
              <a:t>En los inicios de la química orgánica, la palabra aromático se utilizaba para describir las sustancias fragantes como el benzaldehído (duraznos, cerezas y  almendras), el tolueno (bálsamo de Tolú) y el benceno (destilado del carbón). Sin embargo, más adelante se puedo verificar que este tipo de sustancias, tenían un comportamiento químico muy diferente al resto de los compuestos orgánicos, además del olor.</a:t>
            </a:r>
            <a:endParaRPr lang="es-MX" dirty="0"/>
          </a:p>
        </p:txBody>
      </p:sp>
      <p:graphicFrame>
        <p:nvGraphicFramePr>
          <p:cNvPr id="9" name="Objeto 8"/>
          <p:cNvGraphicFramePr>
            <a:graphicFrameLocks noChangeAspect="1"/>
          </p:cNvGraphicFramePr>
          <p:nvPr>
            <p:extLst>
              <p:ext uri="{D42A27DB-BD31-4B8C-83A1-F6EECF244321}">
                <p14:modId xmlns:p14="http://schemas.microsoft.com/office/powerpoint/2010/main" val="3126540317"/>
              </p:ext>
            </p:extLst>
          </p:nvPr>
        </p:nvGraphicFramePr>
        <p:xfrm>
          <a:off x="1468613" y="3724283"/>
          <a:ext cx="9129586" cy="2461041"/>
        </p:xfrm>
        <a:graphic>
          <a:graphicData uri="http://schemas.openxmlformats.org/presentationml/2006/ole">
            <mc:AlternateContent xmlns:mc="http://schemas.openxmlformats.org/markup-compatibility/2006">
              <mc:Choice xmlns:v="urn:schemas-microsoft-com:vml" Requires="v">
                <p:oleObj spid="_x0000_s1190" name="Documento" r:id="rId3" imgW="5617569" imgH="1514411" progId="Word.Document.12">
                  <p:embed/>
                </p:oleObj>
              </mc:Choice>
              <mc:Fallback>
                <p:oleObj name="Documento" r:id="rId3" imgW="5617569" imgH="1514411" progId="Word.Document.12">
                  <p:embed/>
                  <p:pic>
                    <p:nvPicPr>
                      <p:cNvPr id="0" name=""/>
                      <p:cNvPicPr/>
                      <p:nvPr/>
                    </p:nvPicPr>
                    <p:blipFill>
                      <a:blip r:embed="rId4"/>
                      <a:stretch>
                        <a:fillRect/>
                      </a:stretch>
                    </p:blipFill>
                    <p:spPr>
                      <a:xfrm>
                        <a:off x="1468613" y="3724283"/>
                        <a:ext cx="9129586" cy="2461041"/>
                      </a:xfrm>
                      <a:prstGeom prst="rect">
                        <a:avLst/>
                      </a:prstGeom>
                      <a:solidFill>
                        <a:schemeClr val="accent4"/>
                      </a:solidFill>
                    </p:spPr>
                  </p:pic>
                </p:oleObj>
              </mc:Fallback>
            </mc:AlternateContent>
          </a:graphicData>
        </a:graphic>
      </p:graphicFrame>
      <p:sp>
        <p:nvSpPr>
          <p:cNvPr id="5" name="Rectángulo 4">
            <a:extLst>
              <a:ext uri="{FF2B5EF4-FFF2-40B4-BE49-F238E27FC236}">
                <a16:creationId xmlns:a16="http://schemas.microsoft.com/office/drawing/2014/main" id="{85C95D78-13B9-4E0A-9516-E6A3AAF783E8}"/>
              </a:ext>
            </a:extLst>
          </p:cNvPr>
          <p:cNvSpPr/>
          <p:nvPr/>
        </p:nvSpPr>
        <p:spPr>
          <a:xfrm>
            <a:off x="2494591" y="6061491"/>
            <a:ext cx="7023119" cy="553016"/>
          </a:xfrm>
          <a:prstGeom prst="rect">
            <a:avLst/>
          </a:prstGeo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ctr">
              <a:lnSpc>
                <a:spcPct val="90000"/>
              </a:lnSpc>
              <a:spcBef>
                <a:spcPct val="0"/>
              </a:spcBef>
            </a:pPr>
            <a:r>
              <a:rPr lang="es-MX" sz="2600" b="1" dirty="0">
                <a:solidFill>
                  <a:schemeClr val="accent4"/>
                </a:solidFill>
                <a:latin typeface="Arial Rounded MT Bold" panose="020F0704030504030204" pitchFamily="34" charset="0"/>
                <a:ea typeface="+mj-ea"/>
                <a:cs typeface="+mj-cs"/>
              </a:rPr>
              <a:t>Algunos compuestos aromáticos comunes</a:t>
            </a:r>
          </a:p>
        </p:txBody>
      </p:sp>
    </p:spTree>
    <p:extLst>
      <p:ext uri="{BB962C8B-B14F-4D97-AF65-F5344CB8AC3E}">
        <p14:creationId xmlns:p14="http://schemas.microsoft.com/office/powerpoint/2010/main" val="42884696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75253" y="357234"/>
            <a:ext cx="10138611" cy="1938992"/>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ea typeface="Times New Roman" panose="02020603050405020304" pitchFamily="18" charset="0"/>
              </a:rPr>
              <a:t>En la actualidad, se utiliza la palabra </a:t>
            </a:r>
            <a:r>
              <a:rPr lang="es-MX" sz="2400" b="1" i="1" dirty="0">
                <a:latin typeface="Arial" panose="020B0604020202020204" pitchFamily="34" charset="0"/>
                <a:ea typeface="Times New Roman" panose="02020603050405020304" pitchFamily="18" charset="0"/>
              </a:rPr>
              <a:t>aromático</a:t>
            </a:r>
            <a:r>
              <a:rPr lang="es-MX" sz="2400" dirty="0">
                <a:latin typeface="Arial" panose="020B0604020202020204" pitchFamily="34" charset="0"/>
                <a:ea typeface="Times New Roman" panose="02020603050405020304" pitchFamily="18" charset="0"/>
              </a:rPr>
              <a:t> para referirse a la clase de compuestos que contienen anillos de 6 átomos de carbono parecidos a los del benceno con tres dobles enlaces. Estos compuestos orgánicos contienen al </a:t>
            </a:r>
            <a:r>
              <a:rPr lang="es-MX" sz="2400" b="1" i="1" dirty="0">
                <a:latin typeface="Arial" panose="020B0604020202020204" pitchFamily="34" charset="0"/>
                <a:ea typeface="Times New Roman" panose="02020603050405020304" pitchFamily="18" charset="0"/>
              </a:rPr>
              <a:t>“anillo aromático”</a:t>
            </a:r>
            <a:r>
              <a:rPr lang="es-MX" sz="2400" dirty="0">
                <a:latin typeface="Arial" panose="020B0604020202020204" pitchFamily="34" charset="0"/>
                <a:ea typeface="Times New Roman" panose="02020603050405020304" pitchFamily="18" charset="0"/>
              </a:rPr>
              <a:t>, cuya estructura se puede representar de diferentes maneras, como se muestra a continuación:</a:t>
            </a:r>
            <a:endParaRPr lang="es-MX" dirty="0"/>
          </a:p>
        </p:txBody>
      </p:sp>
      <p:graphicFrame>
        <p:nvGraphicFramePr>
          <p:cNvPr id="5" name="Objeto 4"/>
          <p:cNvGraphicFramePr>
            <a:graphicFrameLocks noChangeAspect="1"/>
          </p:cNvGraphicFramePr>
          <p:nvPr>
            <p:extLst>
              <p:ext uri="{D42A27DB-BD31-4B8C-83A1-F6EECF244321}">
                <p14:modId xmlns:p14="http://schemas.microsoft.com/office/powerpoint/2010/main" val="2448160037"/>
              </p:ext>
            </p:extLst>
          </p:nvPr>
        </p:nvGraphicFramePr>
        <p:xfrm>
          <a:off x="839055" y="2760890"/>
          <a:ext cx="10211005" cy="3371818"/>
        </p:xfrm>
        <a:graphic>
          <a:graphicData uri="http://schemas.openxmlformats.org/presentationml/2006/ole">
            <mc:AlternateContent xmlns:mc="http://schemas.openxmlformats.org/markup-compatibility/2006">
              <mc:Choice xmlns:v="urn:schemas-microsoft-com:vml" Requires="v">
                <p:oleObj spid="_x0000_s2193" name="ChemSketch" r:id="rId3" imgW="3327120" imgH="1089720" progId="ACD.ChemSketch.20">
                  <p:embed/>
                </p:oleObj>
              </mc:Choice>
              <mc:Fallback>
                <p:oleObj name="ChemSketch" r:id="rId3" imgW="3327120" imgH="1089720" progId="ACD.ChemSketch.20">
                  <p:embed/>
                  <p:pic>
                    <p:nvPicPr>
                      <p:cNvPr id="0" name="Object 1"/>
                      <p:cNvPicPr>
                        <a:picLocks noChangeAspect="1" noChangeArrowheads="1"/>
                      </p:cNvPicPr>
                      <p:nvPr/>
                    </p:nvPicPr>
                    <p:blipFill>
                      <a:blip r:embed="rId4"/>
                      <a:srcRect/>
                      <a:stretch>
                        <a:fillRect/>
                      </a:stretch>
                    </p:blipFill>
                    <p:spPr bwMode="auto">
                      <a:xfrm>
                        <a:off x="839055" y="2760890"/>
                        <a:ext cx="10211005" cy="3371818"/>
                      </a:xfrm>
                      <a:prstGeom prst="rect">
                        <a:avLst/>
                      </a:prstGeom>
                      <a:solidFill>
                        <a:schemeClr val="accent4"/>
                      </a:solidFill>
                    </p:spPr>
                  </p:pic>
                </p:oleObj>
              </mc:Fallback>
            </mc:AlternateContent>
          </a:graphicData>
        </a:graphic>
      </p:graphicFrame>
      <p:sp>
        <p:nvSpPr>
          <p:cNvPr id="4" name="Rectángulo 3">
            <a:extLst>
              <a:ext uri="{FF2B5EF4-FFF2-40B4-BE49-F238E27FC236}">
                <a16:creationId xmlns:a16="http://schemas.microsoft.com/office/drawing/2014/main" id="{08017E02-9991-40BB-9762-01634FB47156}"/>
              </a:ext>
            </a:extLst>
          </p:cNvPr>
          <p:cNvSpPr/>
          <p:nvPr/>
        </p:nvSpPr>
        <p:spPr>
          <a:xfrm>
            <a:off x="3317632" y="5856200"/>
            <a:ext cx="5027343" cy="553016"/>
          </a:xfrm>
          <a:prstGeom prst="rect">
            <a:avLst/>
          </a:prstGeom>
          <a:solidFill>
            <a:srgbClr val="5D64F9"/>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ctr">
              <a:lnSpc>
                <a:spcPct val="90000"/>
              </a:lnSpc>
              <a:spcBef>
                <a:spcPct val="0"/>
              </a:spcBef>
            </a:pPr>
            <a:r>
              <a:rPr lang="es-MX" sz="2600" b="1" dirty="0">
                <a:solidFill>
                  <a:schemeClr val="accent4"/>
                </a:solidFill>
                <a:latin typeface="Arial Rounded MT Bold" panose="020F0704030504030204" pitchFamily="34" charset="0"/>
                <a:ea typeface="+mj-ea"/>
                <a:cs typeface="+mj-cs"/>
              </a:rPr>
              <a:t>Estructura del benceno</a:t>
            </a:r>
          </a:p>
        </p:txBody>
      </p:sp>
    </p:spTree>
    <p:extLst>
      <p:ext uri="{BB962C8B-B14F-4D97-AF65-F5344CB8AC3E}">
        <p14:creationId xmlns:p14="http://schemas.microsoft.com/office/powerpoint/2010/main" val="29528840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48469" y="597631"/>
            <a:ext cx="8858171" cy="1200329"/>
          </a:xfrm>
          <a:prstGeom prst="rect">
            <a:avLst/>
          </a:prstGeom>
          <a:solidFill>
            <a:schemeClr val="accent4"/>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s-MX" sz="2400" dirty="0">
                <a:latin typeface="Arial" panose="020B0604020202020204" pitchFamily="34" charset="0"/>
                <a:ea typeface="Times New Roman" panose="02020603050405020304" pitchFamily="18" charset="0"/>
              </a:rPr>
              <a:t>A continuación se muestran algunos compuestos aromáticos, como se aprecia, cada uno de estos tiene en su estructura uno o más anillos aromáticos:</a:t>
            </a:r>
            <a:endParaRPr lang="es-MX" dirty="0"/>
          </a:p>
        </p:txBody>
      </p:sp>
      <p:graphicFrame>
        <p:nvGraphicFramePr>
          <p:cNvPr id="10" name="Tabla 9"/>
          <p:cNvGraphicFramePr>
            <a:graphicFrameLocks noGrp="1"/>
          </p:cNvGraphicFramePr>
          <p:nvPr>
            <p:extLst>
              <p:ext uri="{D42A27DB-BD31-4B8C-83A1-F6EECF244321}">
                <p14:modId xmlns:p14="http://schemas.microsoft.com/office/powerpoint/2010/main" val="1822597659"/>
              </p:ext>
            </p:extLst>
          </p:nvPr>
        </p:nvGraphicFramePr>
        <p:xfrm>
          <a:off x="1947524" y="2288223"/>
          <a:ext cx="8127999" cy="3251327"/>
        </p:xfrm>
        <a:graphic>
          <a:graphicData uri="http://schemas.openxmlformats.org/drawingml/2006/table">
            <a:tbl>
              <a:tblPr firstRow="1" bandRow="1">
                <a:tableStyleId>{69C7853C-536D-4A76-A0AE-DD22124D55A5}</a:tableStyleId>
              </a:tblPr>
              <a:tblGrid>
                <a:gridCol w="2709333">
                  <a:extLst>
                    <a:ext uri="{9D8B030D-6E8A-4147-A177-3AD203B41FA5}">
                      <a16:colId xmlns:a16="http://schemas.microsoft.com/office/drawing/2014/main" val="20000"/>
                    </a:ext>
                  </a:extLst>
                </a:gridCol>
                <a:gridCol w="2709333">
                  <a:extLst>
                    <a:ext uri="{9D8B030D-6E8A-4147-A177-3AD203B41FA5}">
                      <a16:colId xmlns:a16="http://schemas.microsoft.com/office/drawing/2014/main" val="20001"/>
                    </a:ext>
                  </a:extLst>
                </a:gridCol>
                <a:gridCol w="2709333">
                  <a:extLst>
                    <a:ext uri="{9D8B030D-6E8A-4147-A177-3AD203B41FA5}">
                      <a16:colId xmlns:a16="http://schemas.microsoft.com/office/drawing/2014/main" val="20002"/>
                    </a:ext>
                  </a:extLst>
                </a:gridCol>
              </a:tblGrid>
              <a:tr h="370840">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MX" dirty="0"/>
                    </a:p>
                    <a:p>
                      <a:endParaRPr lang="es-MX" dirty="0"/>
                    </a:p>
                    <a:p>
                      <a:endParaRPr lang="es-MX" dirty="0"/>
                    </a:p>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3613">
                <a:tc>
                  <a:txBody>
                    <a:bodyPr/>
                    <a:lstStyle/>
                    <a:p>
                      <a:pPr algn="ctr">
                        <a:lnSpc>
                          <a:spcPct val="150000"/>
                        </a:lnSpc>
                        <a:spcAft>
                          <a:spcPts val="0"/>
                        </a:spcAft>
                      </a:pPr>
                      <a:r>
                        <a:rPr lang="es-MX" sz="1600" dirty="0" err="1">
                          <a:effectLst/>
                          <a:latin typeface="Arial" panose="020B0604020202020204" pitchFamily="34" charset="0"/>
                          <a:ea typeface="Times New Roman" panose="02020603050405020304" pitchFamily="18" charset="0"/>
                        </a:rPr>
                        <a:t>Bifenilo</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s-MX" sz="1600" dirty="0">
                          <a:effectLst/>
                          <a:latin typeface="Arial" panose="020B0604020202020204" pitchFamily="34" charset="0"/>
                          <a:ea typeface="Times New Roman" panose="02020603050405020304" pitchFamily="18" charset="0"/>
                        </a:rPr>
                        <a:t>o-xileno</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s-MX" sz="1600" dirty="0">
                          <a:effectLst/>
                          <a:latin typeface="Arial" panose="020B0604020202020204" pitchFamily="34" charset="0"/>
                          <a:ea typeface="Times New Roman" panose="02020603050405020304" pitchFamily="18" charset="0"/>
                        </a:rPr>
                        <a:t>Indeno</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42147">
                <a:tc>
                  <a:txBody>
                    <a:bodyPr/>
                    <a:lstStyle/>
                    <a:p>
                      <a:pPr algn="ctr">
                        <a:lnSpc>
                          <a:spcPct val="150000"/>
                        </a:lnSpc>
                        <a:spcAft>
                          <a:spcPts val="0"/>
                        </a:spcAft>
                      </a:pPr>
                      <a:endParaRPr lang="es-MX" sz="1600" dirty="0">
                        <a:effectLst/>
                        <a:latin typeface="Times New Roman" panose="02020603050405020304" pitchFamily="18" charset="0"/>
                        <a:ea typeface="Times New Roman" panose="02020603050405020304" pitchFamily="18" charset="0"/>
                      </a:endParaRPr>
                    </a:p>
                    <a:p>
                      <a:pPr algn="ctr">
                        <a:lnSpc>
                          <a:spcPct val="150000"/>
                        </a:lnSpc>
                        <a:spcAft>
                          <a:spcPts val="0"/>
                        </a:spcAft>
                      </a:pPr>
                      <a:endParaRPr lang="es-MX" sz="1600" dirty="0">
                        <a:effectLst/>
                        <a:latin typeface="Times New Roman" panose="02020603050405020304" pitchFamily="18" charset="0"/>
                        <a:ea typeface="Times New Roman" panose="02020603050405020304" pitchFamily="18" charset="0"/>
                      </a:endParaRPr>
                    </a:p>
                    <a:p>
                      <a:pPr algn="ctr">
                        <a:lnSpc>
                          <a:spcPct val="150000"/>
                        </a:lnSpc>
                        <a:spcAft>
                          <a:spcPts val="0"/>
                        </a:spcAft>
                      </a:pPr>
                      <a:endParaRPr lang="es-MX" sz="1600" dirty="0">
                        <a:effectLst/>
                        <a:latin typeface="Times New Roman" panose="02020603050405020304" pitchFamily="18" charset="0"/>
                        <a:ea typeface="Times New Roman" panose="02020603050405020304" pitchFamily="18" charset="0"/>
                      </a:endParaRPr>
                    </a:p>
                    <a:p>
                      <a:pPr algn="ctr">
                        <a:lnSpc>
                          <a:spcPct val="150000"/>
                        </a:lnSpc>
                        <a:spcAft>
                          <a:spcPts val="0"/>
                        </a:spcAft>
                      </a:pP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23613">
                <a:tc>
                  <a:txBody>
                    <a:bodyPr/>
                    <a:lstStyle/>
                    <a:p>
                      <a:pPr algn="ctr">
                        <a:lnSpc>
                          <a:spcPct val="150000"/>
                        </a:lnSpc>
                        <a:spcAft>
                          <a:spcPts val="0"/>
                        </a:spcAft>
                      </a:pPr>
                      <a:r>
                        <a:rPr lang="es-MX" sz="1600" dirty="0">
                          <a:effectLst/>
                          <a:latin typeface="Arial" panose="020B0604020202020204" pitchFamily="34" charset="0"/>
                          <a:ea typeface="Times New Roman" panose="02020603050405020304" pitchFamily="18" charset="0"/>
                        </a:rPr>
                        <a:t>Naftaleno</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s-MX" sz="1600" dirty="0">
                          <a:effectLst/>
                          <a:latin typeface="Arial" panose="020B0604020202020204" pitchFamily="34" charset="0"/>
                          <a:ea typeface="Times New Roman" panose="02020603050405020304" pitchFamily="18" charset="0"/>
                        </a:rPr>
                        <a:t>Antraceno</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s-MX" sz="1600" dirty="0">
                          <a:effectLst/>
                          <a:latin typeface="Arial" panose="020B0604020202020204" pitchFamily="34" charset="0"/>
                          <a:ea typeface="Times New Roman" panose="02020603050405020304" pitchFamily="18" charset="0"/>
                        </a:rPr>
                        <a:t>Fenantreno</a:t>
                      </a:r>
                      <a:endParaRPr lang="es-MX"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12" name="Objeto 11"/>
          <p:cNvGraphicFramePr>
            <a:graphicFrameLocks noChangeAspect="1"/>
          </p:cNvGraphicFramePr>
          <p:nvPr>
            <p:extLst>
              <p:ext uri="{D42A27DB-BD31-4B8C-83A1-F6EECF244321}">
                <p14:modId xmlns:p14="http://schemas.microsoft.com/office/powerpoint/2010/main" val="1706260428"/>
              </p:ext>
            </p:extLst>
          </p:nvPr>
        </p:nvGraphicFramePr>
        <p:xfrm>
          <a:off x="2246976" y="2428608"/>
          <a:ext cx="2234288" cy="915919"/>
        </p:xfrm>
        <a:graphic>
          <a:graphicData uri="http://schemas.openxmlformats.org/presentationml/2006/ole">
            <mc:AlternateContent xmlns:mc="http://schemas.openxmlformats.org/markup-compatibility/2006">
              <mc:Choice xmlns:v="urn:schemas-microsoft-com:vml" Requires="v">
                <p:oleObj spid="_x0000_s3929" name="ChemSketch" r:id="rId3" imgW="1402080" imgH="576072" progId="ACD.ChemSketch.20">
                  <p:embed/>
                </p:oleObj>
              </mc:Choice>
              <mc:Fallback>
                <p:oleObj name="ChemSketch" r:id="rId3" imgW="1402080" imgH="576072" progId="ACD.ChemSketch.20">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6976" y="2428608"/>
                        <a:ext cx="2234288" cy="915919"/>
                      </a:xfrm>
                      <a:prstGeom prst="rect">
                        <a:avLst/>
                      </a:prstGeom>
                      <a:noFill/>
                    </p:spPr>
                  </p:pic>
                </p:oleObj>
              </mc:Fallback>
            </mc:AlternateContent>
          </a:graphicData>
        </a:graphic>
      </p:graphicFrame>
      <p:graphicFrame>
        <p:nvGraphicFramePr>
          <p:cNvPr id="14" name="Objeto 13"/>
          <p:cNvGraphicFramePr>
            <a:graphicFrameLocks noChangeAspect="1"/>
          </p:cNvGraphicFramePr>
          <p:nvPr>
            <p:extLst>
              <p:ext uri="{D42A27DB-BD31-4B8C-83A1-F6EECF244321}">
                <p14:modId xmlns:p14="http://schemas.microsoft.com/office/powerpoint/2010/main" val="2440589127"/>
              </p:ext>
            </p:extLst>
          </p:nvPr>
        </p:nvGraphicFramePr>
        <p:xfrm>
          <a:off x="5618945" y="2320205"/>
          <a:ext cx="1205004" cy="1193528"/>
        </p:xfrm>
        <a:graphic>
          <a:graphicData uri="http://schemas.openxmlformats.org/presentationml/2006/ole">
            <mc:AlternateContent xmlns:mc="http://schemas.openxmlformats.org/markup-compatibility/2006">
              <mc:Choice xmlns:v="urn:schemas-microsoft-com:vml" Requires="v">
                <p:oleObj spid="_x0000_s3930" name="ChemSketch" r:id="rId5" imgW="917448" imgH="902208" progId="ACD.ChemSketch.20">
                  <p:embed/>
                </p:oleObj>
              </mc:Choice>
              <mc:Fallback>
                <p:oleObj name="ChemSketch" r:id="rId5" imgW="917448" imgH="902208" progId="ACD.ChemSketch.20">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18945" y="2320205"/>
                        <a:ext cx="1205004" cy="1193528"/>
                      </a:xfrm>
                      <a:prstGeom prst="rect">
                        <a:avLst/>
                      </a:prstGeom>
                      <a:noFill/>
                    </p:spPr>
                  </p:pic>
                </p:oleObj>
              </mc:Fallback>
            </mc:AlternateContent>
          </a:graphicData>
        </a:graphic>
      </p:graphicFrame>
      <p:graphicFrame>
        <p:nvGraphicFramePr>
          <p:cNvPr id="17" name="Objeto 16"/>
          <p:cNvGraphicFramePr>
            <a:graphicFrameLocks noChangeAspect="1"/>
          </p:cNvGraphicFramePr>
          <p:nvPr>
            <p:extLst>
              <p:ext uri="{D42A27DB-BD31-4B8C-83A1-F6EECF244321}">
                <p14:modId xmlns:p14="http://schemas.microsoft.com/office/powerpoint/2010/main" val="2980356234"/>
              </p:ext>
            </p:extLst>
          </p:nvPr>
        </p:nvGraphicFramePr>
        <p:xfrm>
          <a:off x="8110794" y="2461176"/>
          <a:ext cx="1365768" cy="910512"/>
        </p:xfrm>
        <a:graphic>
          <a:graphicData uri="http://schemas.openxmlformats.org/presentationml/2006/ole">
            <mc:AlternateContent xmlns:mc="http://schemas.openxmlformats.org/markup-compatibility/2006">
              <mc:Choice xmlns:v="urn:schemas-microsoft-com:vml" Requires="v">
                <p:oleObj spid="_x0000_s3931" name="ChemSketch" r:id="rId7" imgW="966216" imgH="643128" progId="ACD.ChemSketch.20">
                  <p:embed/>
                </p:oleObj>
              </mc:Choice>
              <mc:Fallback>
                <p:oleObj name="ChemSketch" r:id="rId7" imgW="966216" imgH="643128" progId="ACD.ChemSketch.20">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10794" y="2461176"/>
                        <a:ext cx="1365768" cy="910512"/>
                      </a:xfrm>
                      <a:prstGeom prst="rect">
                        <a:avLst/>
                      </a:prstGeom>
                      <a:noFill/>
                    </p:spPr>
                  </p:pic>
                </p:oleObj>
              </mc:Fallback>
            </mc:AlternateContent>
          </a:graphicData>
        </a:graphic>
      </p:graphicFrame>
      <p:graphicFrame>
        <p:nvGraphicFramePr>
          <p:cNvPr id="26" name="Objeto 25"/>
          <p:cNvGraphicFramePr>
            <a:graphicFrameLocks noChangeAspect="1"/>
          </p:cNvGraphicFramePr>
          <p:nvPr>
            <p:extLst>
              <p:ext uri="{D42A27DB-BD31-4B8C-83A1-F6EECF244321}">
                <p14:modId xmlns:p14="http://schemas.microsoft.com/office/powerpoint/2010/main" val="16464766"/>
              </p:ext>
            </p:extLst>
          </p:nvPr>
        </p:nvGraphicFramePr>
        <p:xfrm>
          <a:off x="2675373" y="4052749"/>
          <a:ext cx="1598774" cy="1019908"/>
        </p:xfrm>
        <a:graphic>
          <a:graphicData uri="http://schemas.openxmlformats.org/presentationml/2006/ole">
            <mc:AlternateContent xmlns:mc="http://schemas.openxmlformats.org/markup-compatibility/2006">
              <mc:Choice xmlns:v="urn:schemas-microsoft-com:vml" Requires="v">
                <p:oleObj spid="_x0000_s3932" name="ChemSketch" r:id="rId9" imgW="1014984" imgH="643128" progId="ACD.ChemSketch.20">
                  <p:embed/>
                </p:oleObj>
              </mc:Choice>
              <mc:Fallback>
                <p:oleObj name="ChemSketch" r:id="rId9" imgW="1014984" imgH="643128" progId="ACD.ChemSketch.20">
                  <p:embed/>
                  <p:pic>
                    <p:nvPicPr>
                      <p:cNvPr id="0" name="Object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75373" y="4052749"/>
                        <a:ext cx="1598774" cy="1019908"/>
                      </a:xfrm>
                      <a:prstGeom prst="rect">
                        <a:avLst/>
                      </a:prstGeom>
                      <a:noFill/>
                    </p:spPr>
                  </p:pic>
                </p:oleObj>
              </mc:Fallback>
            </mc:AlternateContent>
          </a:graphicData>
        </a:graphic>
      </p:graphicFrame>
      <p:sp>
        <p:nvSpPr>
          <p:cNvPr id="27" name="Rectangle 20"/>
          <p:cNvSpPr>
            <a:spLocks noChangeArrowheads="1"/>
          </p:cNvSpPr>
          <p:nvPr/>
        </p:nvSpPr>
        <p:spPr bwMode="auto">
          <a:xfrm>
            <a:off x="3828977" y="8422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28" name="Objeto 27"/>
          <p:cNvGraphicFramePr>
            <a:graphicFrameLocks noChangeAspect="1"/>
          </p:cNvGraphicFramePr>
          <p:nvPr>
            <p:extLst>
              <p:ext uri="{D42A27DB-BD31-4B8C-83A1-F6EECF244321}">
                <p14:modId xmlns:p14="http://schemas.microsoft.com/office/powerpoint/2010/main" val="2187979268"/>
              </p:ext>
            </p:extLst>
          </p:nvPr>
        </p:nvGraphicFramePr>
        <p:xfrm>
          <a:off x="5115883" y="4099487"/>
          <a:ext cx="2090732" cy="926432"/>
        </p:xfrm>
        <a:graphic>
          <a:graphicData uri="http://schemas.openxmlformats.org/presentationml/2006/ole">
            <mc:AlternateContent xmlns:mc="http://schemas.openxmlformats.org/markup-compatibility/2006">
              <mc:Choice xmlns:v="urn:schemas-microsoft-com:vml" Requires="v">
                <p:oleObj spid="_x0000_s3933" name="ChemSketch" r:id="rId11" imgW="1450848" imgH="643128" progId="ACD.ChemSketch.20">
                  <p:embed/>
                </p:oleObj>
              </mc:Choice>
              <mc:Fallback>
                <p:oleObj name="ChemSketch" r:id="rId11" imgW="1450848" imgH="643128" progId="ACD.ChemSketch.20">
                  <p:embed/>
                  <p:pic>
                    <p:nvPicPr>
                      <p:cNvPr id="0" name="Object 1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115883" y="4099487"/>
                        <a:ext cx="2090732" cy="926432"/>
                      </a:xfrm>
                      <a:prstGeom prst="rect">
                        <a:avLst/>
                      </a:prstGeom>
                      <a:noFill/>
                    </p:spPr>
                  </p:pic>
                </p:oleObj>
              </mc:Fallback>
            </mc:AlternateContent>
          </a:graphicData>
        </a:graphic>
      </p:graphicFrame>
      <p:sp>
        <p:nvSpPr>
          <p:cNvPr id="29" name="Rectangle 2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30" name="Objeto 29"/>
          <p:cNvGraphicFramePr>
            <a:graphicFrameLocks noChangeAspect="1"/>
          </p:cNvGraphicFramePr>
          <p:nvPr>
            <p:extLst>
              <p:ext uri="{D42A27DB-BD31-4B8C-83A1-F6EECF244321}">
                <p14:modId xmlns:p14="http://schemas.microsoft.com/office/powerpoint/2010/main" val="3342241637"/>
              </p:ext>
            </p:extLst>
          </p:nvPr>
        </p:nvGraphicFramePr>
        <p:xfrm>
          <a:off x="7952876" y="3861951"/>
          <a:ext cx="1756610" cy="1459718"/>
        </p:xfrm>
        <a:graphic>
          <a:graphicData uri="http://schemas.openxmlformats.org/presentationml/2006/ole">
            <mc:AlternateContent xmlns:mc="http://schemas.openxmlformats.org/markup-compatibility/2006">
              <mc:Choice xmlns:v="urn:schemas-microsoft-com:vml" Requires="v">
                <p:oleObj spid="_x0000_s3934" name="ChemSketch" r:id="rId13" imgW="1234440" imgH="1024128" progId="ACD.ChemSketch.20">
                  <p:embed/>
                </p:oleObj>
              </mc:Choice>
              <mc:Fallback>
                <p:oleObj name="ChemSketch" r:id="rId13" imgW="1234440" imgH="1024128" progId="ACD.ChemSketch.20">
                  <p:embed/>
                  <p:pic>
                    <p:nvPicPr>
                      <p:cNvPr id="0" name="Object 2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52876" y="3861951"/>
                        <a:ext cx="1756610" cy="1459718"/>
                      </a:xfrm>
                      <a:prstGeom prst="rect">
                        <a:avLst/>
                      </a:prstGeom>
                      <a:noFill/>
                    </p:spPr>
                  </p:pic>
                </p:oleObj>
              </mc:Fallback>
            </mc:AlternateContent>
          </a:graphicData>
        </a:graphic>
      </p:graphicFrame>
    </p:spTree>
    <p:extLst>
      <p:ext uri="{BB962C8B-B14F-4D97-AF65-F5344CB8AC3E}">
        <p14:creationId xmlns:p14="http://schemas.microsoft.com/office/powerpoint/2010/main" val="1991090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2211</TotalTime>
  <Words>3884</Words>
  <Application>Microsoft Office PowerPoint</Application>
  <PresentationFormat>Panorámica</PresentationFormat>
  <Paragraphs>318</Paragraphs>
  <Slides>57</Slides>
  <Notes>0</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2</vt:i4>
      </vt:variant>
      <vt:variant>
        <vt:lpstr>Títulos de diapositiva</vt:lpstr>
      </vt:variant>
      <vt:variant>
        <vt:i4>57</vt:i4>
      </vt:variant>
    </vt:vector>
  </HeadingPairs>
  <TitlesOfParts>
    <vt:vector size="66" baseType="lpstr">
      <vt:lpstr>Arial</vt:lpstr>
      <vt:lpstr>Arial Rounded MT Bold</vt:lpstr>
      <vt:lpstr>Calibri</vt:lpstr>
      <vt:lpstr>Calibri Light</vt:lpstr>
      <vt:lpstr>Symbol</vt:lpstr>
      <vt:lpstr>Times New Roman</vt:lpstr>
      <vt:lpstr>Tema de Office</vt:lpstr>
      <vt:lpstr>Documento</vt:lpstr>
      <vt:lpstr>ChemSketch</vt:lpstr>
      <vt:lpstr>Módulo III. HIDROCARBUROS AROMÁTICOS</vt:lpstr>
      <vt:lpstr>Presentación de PowerPoint</vt:lpstr>
      <vt:lpstr>Presentación de PowerPoint</vt:lpstr>
      <vt:lpstr>Presentación de PowerPoint</vt:lpstr>
      <vt:lpstr>Presentación de PowerPoint</vt:lpstr>
      <vt:lpstr>1. Benceno     1.1 Resonancia     1.2 Importancia del benceno            como estructura de            compuestos aromáticos     1.3 Toxicidad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2. Benceno Monosustituido      2.1 Nomenclatura     2.2 Importancia y aplicaciones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3. Benceno Polisustituido  3.1 Nomenclatura     3.2 Posiciones orto, meta y para     3.3 Importancia y Aplicaciones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FERNANDO BECERRIL</dc:creator>
  <cp:lastModifiedBy>Fernando Becerril Morales</cp:lastModifiedBy>
  <cp:revision>222</cp:revision>
  <dcterms:created xsi:type="dcterms:W3CDTF">2015-08-10T20:25:34Z</dcterms:created>
  <dcterms:modified xsi:type="dcterms:W3CDTF">2018-09-28T17:40:27Z</dcterms:modified>
</cp:coreProperties>
</file>