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 id="2147483708" r:id="rId2"/>
  </p:sldMasterIdLst>
  <p:sldIdLst>
    <p:sldId id="296" r:id="rId3"/>
    <p:sldId id="297" r:id="rId4"/>
    <p:sldId id="256" r:id="rId5"/>
    <p:sldId id="298" r:id="rId6"/>
    <p:sldId id="299" r:id="rId7"/>
    <p:sldId id="300" r:id="rId8"/>
    <p:sldId id="301" r:id="rId9"/>
    <p:sldId id="302" r:id="rId10"/>
    <p:sldId id="263" r:id="rId11"/>
    <p:sldId id="264" r:id="rId12"/>
    <p:sldId id="265" r:id="rId13"/>
    <p:sldId id="303" r:id="rId14"/>
    <p:sldId id="304" r:id="rId15"/>
    <p:sldId id="305" r:id="rId16"/>
    <p:sldId id="257" r:id="rId17"/>
    <p:sldId id="268" r:id="rId18"/>
    <p:sldId id="289" r:id="rId19"/>
    <p:sldId id="258" r:id="rId20"/>
    <p:sldId id="266" r:id="rId21"/>
    <p:sldId id="290" r:id="rId22"/>
    <p:sldId id="267" r:id="rId23"/>
    <p:sldId id="259" r:id="rId24"/>
    <p:sldId id="260" r:id="rId25"/>
    <p:sldId id="269" r:id="rId26"/>
    <p:sldId id="291" r:id="rId27"/>
    <p:sldId id="292" r:id="rId28"/>
    <p:sldId id="295" r:id="rId29"/>
    <p:sldId id="261" r:id="rId30"/>
    <p:sldId id="262" r:id="rId31"/>
    <p:sldId id="270" r:id="rId32"/>
    <p:sldId id="294" r:id="rId33"/>
    <p:sldId id="271" r:id="rId34"/>
    <p:sldId id="272" r:id="rId35"/>
    <p:sldId id="273" r:id="rId36"/>
    <p:sldId id="274" r:id="rId37"/>
    <p:sldId id="275" r:id="rId38"/>
    <p:sldId id="277" r:id="rId39"/>
    <p:sldId id="278" r:id="rId40"/>
    <p:sldId id="314" r:id="rId41"/>
    <p:sldId id="282" r:id="rId42"/>
    <p:sldId id="283" r:id="rId43"/>
    <p:sldId id="311" r:id="rId44"/>
    <p:sldId id="285" r:id="rId45"/>
    <p:sldId id="284" r:id="rId46"/>
    <p:sldId id="307" r:id="rId47"/>
    <p:sldId id="286" r:id="rId48"/>
    <p:sldId id="288" r:id="rId49"/>
    <p:sldId id="308" r:id="rId50"/>
    <p:sldId id="313" r:id="rId51"/>
    <p:sldId id="312" r:id="rId52"/>
    <p:sldId id="287"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9/12/2018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9/12/2018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9/12/2018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4" name="23 Rectángulo"/>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5" name="24 Rectángulo"/>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6" name="25 Rectángulo"/>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7" name="26 Rectángulo"/>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0" name="29 Rectángulo redondeado"/>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1" name="30 Rectángulo redondeado"/>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6 Rectángulo"/>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9 Rectángulo"/>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10 Rectángulo"/>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9" name="18 Rectángulo"/>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7 Título"/>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8940800" y="4206240"/>
            <a:ext cx="1280160" cy="457200"/>
          </a:xfrm>
        </p:spPr>
        <p:txBody>
          <a:bodyPr/>
          <a:lstStyle/>
          <a:p>
            <a:fld id="{C9676EBC-8F50-4D01-9AE4-576979D35A6A}" type="datetimeFigureOut">
              <a:rPr lang="es-MX" smtClean="0"/>
              <a:t>12/09/2018</a:t>
            </a:fld>
            <a:endParaRPr lang="es-MX"/>
          </a:p>
        </p:txBody>
      </p:sp>
      <p:sp>
        <p:nvSpPr>
          <p:cNvPr id="17" name="16 Marcador de pie de página"/>
          <p:cNvSpPr>
            <a:spLocks noGrp="1"/>
          </p:cNvSpPr>
          <p:nvPr>
            <p:ph type="ftr" sz="quarter" idx="11"/>
          </p:nvPr>
        </p:nvSpPr>
        <p:spPr>
          <a:xfrm>
            <a:off x="7213600" y="4205288"/>
            <a:ext cx="1727200" cy="457200"/>
          </a:xfrm>
        </p:spPr>
        <p:txBody>
          <a:bodyPr/>
          <a:lstStyle/>
          <a:p>
            <a:endParaRPr lang="es-MX"/>
          </a:p>
        </p:txBody>
      </p:sp>
      <p:sp>
        <p:nvSpPr>
          <p:cNvPr id="29" name="28 Marcador de número de diapositiva"/>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E631AD5E-63B9-4AD5-BC90-DFBA4A5D671D}" type="slidenum">
              <a:rPr lang="es-MX" smtClean="0"/>
              <a:t>‹Nº›</a:t>
            </a:fld>
            <a:endParaRPr lang="es-MX"/>
          </a:p>
        </p:txBody>
      </p:sp>
    </p:spTree>
    <p:extLst>
      <p:ext uri="{BB962C8B-B14F-4D97-AF65-F5344CB8AC3E}">
        <p14:creationId xmlns:p14="http://schemas.microsoft.com/office/powerpoint/2010/main" val="314603737"/>
      </p:ext>
    </p:extLst>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747589537"/>
      </p:ext>
    </p:extLst>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3532165906"/>
      </p:ext>
    </p:extLst>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1183983590"/>
      </p:ext>
    </p:extLst>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8000" y="1143000"/>
            <a:ext cx="11176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C9676EBC-8F50-4D01-9AE4-576979D35A6A}" type="datetimeFigureOut">
              <a:rPr lang="es-MX" smtClean="0"/>
              <a:t>12/09/2018</a:t>
            </a:fld>
            <a:endParaRPr lang="es-MX"/>
          </a:p>
        </p:txBody>
      </p:sp>
      <p:sp>
        <p:nvSpPr>
          <p:cNvPr id="27" name="26 Marcador de número de diapositiva"/>
          <p:cNvSpPr>
            <a:spLocks noGrp="1"/>
          </p:cNvSpPr>
          <p:nvPr>
            <p:ph type="sldNum" sz="quarter" idx="11"/>
          </p:nvPr>
        </p:nvSpPr>
        <p:spPr/>
        <p:txBody>
          <a:bodyPr rtlCol="0"/>
          <a:lstStyle/>
          <a:p>
            <a:fld id="{E631AD5E-63B9-4AD5-BC90-DFBA4A5D671D}" type="slidenum">
              <a:rPr lang="es-MX" smtClean="0"/>
              <a:t>‹Nº›</a:t>
            </a:fld>
            <a:endParaRPr lang="es-MX"/>
          </a:p>
        </p:txBody>
      </p:sp>
      <p:sp>
        <p:nvSpPr>
          <p:cNvPr id="28" name="27 Marcador de pie de página"/>
          <p:cNvSpPr>
            <a:spLocks noGrp="1"/>
          </p:cNvSpPr>
          <p:nvPr>
            <p:ph type="ftr" sz="quarter" idx="12"/>
          </p:nvPr>
        </p:nvSpPr>
        <p:spPr/>
        <p:txBody>
          <a:bodyPr rtlCol="0"/>
          <a:lstStyle/>
          <a:p>
            <a:endParaRPr lang="es-MX"/>
          </a:p>
        </p:txBody>
      </p:sp>
    </p:spTree>
    <p:extLst>
      <p:ext uri="{BB962C8B-B14F-4D97-AF65-F5344CB8AC3E}">
        <p14:creationId xmlns:p14="http://schemas.microsoft.com/office/powerpoint/2010/main" val="173519374"/>
      </p:ext>
    </p:extLst>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8778240" y="612648"/>
            <a:ext cx="1276352" cy="457200"/>
          </a:xfrm>
        </p:spPr>
        <p:txBody>
          <a:bodyPr/>
          <a:lstStyle/>
          <a:p>
            <a:fld id="{C9676EBC-8F50-4D01-9AE4-576979D35A6A}" type="datetimeFigureOut">
              <a:rPr lang="es-MX" smtClean="0"/>
              <a:t>12/09/2018</a:t>
            </a:fld>
            <a:endParaRPr lang="es-MX"/>
          </a:p>
        </p:txBody>
      </p:sp>
      <p:sp>
        <p:nvSpPr>
          <p:cNvPr id="4" name="3 Marcador de pie de página"/>
          <p:cNvSpPr>
            <a:spLocks noGrp="1"/>
          </p:cNvSpPr>
          <p:nvPr>
            <p:ph type="ftr" sz="quarter" idx="11"/>
          </p:nvPr>
        </p:nvSpPr>
        <p:spPr>
          <a:xfrm>
            <a:off x="7010400" y="612648"/>
            <a:ext cx="1767840" cy="457200"/>
          </a:xfrm>
        </p:spPr>
        <p:txBody>
          <a:bodyPr/>
          <a:lstStyle/>
          <a:p>
            <a:endParaRPr lang="es-MX"/>
          </a:p>
        </p:txBody>
      </p:sp>
      <p:sp>
        <p:nvSpPr>
          <p:cNvPr id="5" name="4 Marcador de número de diapositiva"/>
          <p:cNvSpPr>
            <a:spLocks noGrp="1"/>
          </p:cNvSpPr>
          <p:nvPr>
            <p:ph type="sldNum" sz="quarter" idx="12"/>
          </p:nvPr>
        </p:nvSpPr>
        <p:spPr>
          <a:xfrm>
            <a:off x="10899648" y="2272"/>
            <a:ext cx="1016000" cy="365760"/>
          </a:xfrm>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1842271370"/>
      </p:ext>
    </p:extLst>
  </p:cSld>
  <p:clrMapOvr>
    <a:masterClrMapping/>
  </p:clrMapOvr>
  <p:transition spd="slow">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3456920379"/>
      </p:ext>
    </p:extLst>
  </p:cSld>
  <p:clrMapOvr>
    <a:masterClrMapping/>
  </p:clrMapOvr>
  <p:transition spd="slow">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137995" y="1101970"/>
            <a:ext cx="451104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776694434"/>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9/12/2018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transition spd="slow">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4124555810"/>
      </p:ext>
    </p:extLst>
  </p:cSld>
  <p:clrMapOvr>
    <a:masterClrMapping/>
  </p:clrMapOvr>
  <p:transition spd="slow">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2093748971"/>
      </p:ext>
    </p:extLst>
  </p:cSld>
  <p:clrMapOvr>
    <a:masterClrMapping/>
  </p:clrMapOvr>
  <p:transition spd="slow">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042400" y="1143000"/>
            <a:ext cx="2540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1143000"/>
            <a:ext cx="83312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9676EBC-8F50-4D01-9AE4-576979D35A6A}" type="datetimeFigureOut">
              <a:rPr lang="es-MX" smtClean="0"/>
              <a:t>12/09/2018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31AD5E-63B9-4AD5-BC90-DFBA4A5D671D}" type="slidenum">
              <a:rPr lang="es-MX" smtClean="0"/>
              <a:t>‹Nº›</a:t>
            </a:fld>
            <a:endParaRPr lang="es-MX"/>
          </a:p>
        </p:txBody>
      </p:sp>
    </p:spTree>
    <p:extLst>
      <p:ext uri="{BB962C8B-B14F-4D97-AF65-F5344CB8AC3E}">
        <p14:creationId xmlns:p14="http://schemas.microsoft.com/office/powerpoint/2010/main" val="2135034953"/>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9/12/2018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9/12/2018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9/12/2018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9/12/2018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9/12/2018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9/12/2018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9/12/2018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9/12/2018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randomBar dir="vert"/>
  </p:transition>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9" name="28 Rectángulo"/>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0" name="29 Rectángulo"/>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1" name="30 Rectángulo"/>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2" name="31 Rectángulo"/>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3" name="32 Rectángulo redondeado"/>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4" name="33 Rectángulo redondeado"/>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5" name="34 Rectángulo"/>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35 Rectángulo"/>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36 Rectángulo"/>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8" name="37 Rectángulo"/>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9" name="38 Rectángulo"/>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40" name="39 Rectángulo"/>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21 Marcador de título"/>
          <p:cNvSpPr>
            <a:spLocks noGrp="1"/>
          </p:cNvSpPr>
          <p:nvPr>
            <p:ph type="title"/>
          </p:nvPr>
        </p:nvSpPr>
        <p:spPr>
          <a:xfrm>
            <a:off x="609600" y="1143000"/>
            <a:ext cx="109728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C9676EBC-8F50-4D01-9AE4-576979D35A6A}" type="datetimeFigureOut">
              <a:rPr lang="es-MX" smtClean="0"/>
              <a:t>12/09/2018</a:t>
            </a:fld>
            <a:endParaRPr lang="es-MX"/>
          </a:p>
        </p:txBody>
      </p:sp>
      <p:sp>
        <p:nvSpPr>
          <p:cNvPr id="3" name="2 Marcador de pie de página"/>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s-MX"/>
          </a:p>
        </p:txBody>
      </p:sp>
      <p:sp>
        <p:nvSpPr>
          <p:cNvPr id="23" name="22 Marcador de número de diapositiva"/>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E631AD5E-63B9-4AD5-BC90-DFBA4A5D671D}" type="slidenum">
              <a:rPr lang="es-MX" smtClean="0"/>
              <a:t>‹Nº›</a:t>
            </a:fld>
            <a:endParaRPr lang="es-MX"/>
          </a:p>
        </p:txBody>
      </p:sp>
    </p:spTree>
    <p:extLst>
      <p:ext uri="{BB962C8B-B14F-4D97-AF65-F5344CB8AC3E}">
        <p14:creationId xmlns:p14="http://schemas.microsoft.com/office/powerpoint/2010/main" val="175590726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randomBar dir="vert"/>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google.com.mx/url?sa=i&amp;source=images&amp;cd=&amp;cad=rja&amp;uact=8&amp;ved=0CAgQjRw&amp;url=http://ejemplosde.info/cronograma-de-actividades-de-una-empresa/&amp;ei=R_VaVJ-jPMOyogT9yYGoDQ&amp;psig=AFQjCNEE5OAi9FYwzLm5Fe0w2039PT6gVg&amp;ust=1415333576067862" TargetMode="Externa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smo.edu.mx/colegiados/apoyos/marco_teorico.pdf"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biblioteca.ucv.cl/site/servicios/documentos/como_escribir_tesis.pdf" TargetMode="External"/><Relationship Id="rId2" Type="http://schemas.openxmlformats.org/officeDocument/2006/relationships/hyperlink" Target="http://www.index-f.com/PROTOCOLO.ph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hyperlink" Target="http://www.fhumyar.unr.edu.ar/escuelas/3/materiales%20de%20catedras/trabajo%20de%20campo/marco_teorico.htm"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ubp.edu.ar/wp-content/uploads/2016/06/Universia-guia-elaborar-tesis-grado-.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fontScale="90000"/>
          </a:bodyPr>
          <a:lstStyle/>
          <a:p>
            <a:pPr>
              <a:lnSpc>
                <a:spcPct val="150000"/>
              </a:lnSpc>
            </a:pPr>
            <a:r>
              <a:rPr lang="es-MX" b="1" dirty="0" smtClean="0">
                <a:solidFill>
                  <a:schemeClr val="accent2">
                    <a:lumMod val="50000"/>
                  </a:schemeClr>
                </a:solidFill>
              </a:rPr>
              <a:t>Universidad autónoma del estado de México</a:t>
            </a:r>
            <a:endParaRPr lang="en-US" b="1" dirty="0">
              <a:solidFill>
                <a:schemeClr val="accent2">
                  <a:lumMod val="50000"/>
                </a:schemeClr>
              </a:solidFill>
            </a:endParaRPr>
          </a:p>
        </p:txBody>
      </p:sp>
      <p:sp>
        <p:nvSpPr>
          <p:cNvPr id="7" name="Marcador de contenido 6"/>
          <p:cNvSpPr>
            <a:spLocks noGrp="1"/>
          </p:cNvSpPr>
          <p:nvPr>
            <p:ph idx="1"/>
          </p:nvPr>
        </p:nvSpPr>
        <p:spPr/>
        <p:txBody>
          <a:bodyPr/>
          <a:lstStyle/>
          <a:p>
            <a:pPr marL="0" indent="0" algn="ctr">
              <a:lnSpc>
                <a:spcPct val="150000"/>
              </a:lnSpc>
              <a:buNone/>
            </a:pPr>
            <a:r>
              <a:rPr lang="es-MX" b="1" dirty="0" smtClean="0">
                <a:solidFill>
                  <a:srgbClr val="C00000"/>
                </a:solidFill>
              </a:rPr>
              <a:t>UNIDAD DE APRENDIZAJE:</a:t>
            </a:r>
          </a:p>
          <a:p>
            <a:pPr marL="0" indent="0" algn="ctr">
              <a:lnSpc>
                <a:spcPct val="150000"/>
              </a:lnSpc>
              <a:buNone/>
            </a:pPr>
            <a:r>
              <a:rPr lang="es-MX" b="1" dirty="0" smtClean="0">
                <a:solidFill>
                  <a:schemeClr val="accent2">
                    <a:lumMod val="50000"/>
                  </a:schemeClr>
                </a:solidFill>
              </a:rPr>
              <a:t>TALLER DE INVESTIGACIÓN</a:t>
            </a:r>
          </a:p>
          <a:p>
            <a:pPr marL="0" indent="0" algn="ctr">
              <a:lnSpc>
                <a:spcPct val="150000"/>
              </a:lnSpc>
              <a:buNone/>
            </a:pPr>
            <a:endParaRPr lang="es-MX" b="1" dirty="0">
              <a:solidFill>
                <a:schemeClr val="accent2">
                  <a:lumMod val="50000"/>
                </a:schemeClr>
              </a:solidFill>
            </a:endParaRPr>
          </a:p>
          <a:p>
            <a:pPr marL="0" indent="0" algn="ctr">
              <a:lnSpc>
                <a:spcPct val="150000"/>
              </a:lnSpc>
              <a:buNone/>
            </a:pPr>
            <a:r>
              <a:rPr lang="es-MX" b="1" dirty="0" smtClean="0">
                <a:solidFill>
                  <a:srgbClr val="C00000"/>
                </a:solidFill>
              </a:rPr>
              <a:t>PERIODO:</a:t>
            </a:r>
          </a:p>
          <a:p>
            <a:pPr marL="0" indent="0" algn="ctr">
              <a:lnSpc>
                <a:spcPct val="150000"/>
              </a:lnSpc>
              <a:buNone/>
            </a:pPr>
            <a:r>
              <a:rPr lang="es-MX" b="1" dirty="0" smtClean="0">
                <a:solidFill>
                  <a:schemeClr val="accent2">
                    <a:lumMod val="50000"/>
                  </a:schemeClr>
                </a:solidFill>
              </a:rPr>
              <a:t>Noveno</a:t>
            </a:r>
          </a:p>
          <a:p>
            <a:pPr marL="0" indent="0" algn="ctr">
              <a:lnSpc>
                <a:spcPct val="150000"/>
              </a:lnSpc>
              <a:buNone/>
            </a:pPr>
            <a:endParaRPr lang="es-MX" b="1" dirty="0">
              <a:solidFill>
                <a:schemeClr val="accent2">
                  <a:lumMod val="50000"/>
                </a:schemeClr>
              </a:solidFill>
            </a:endParaRPr>
          </a:p>
          <a:p>
            <a:pPr marL="0" indent="0" algn="ctr">
              <a:lnSpc>
                <a:spcPct val="150000"/>
              </a:lnSpc>
              <a:buNone/>
            </a:pPr>
            <a:r>
              <a:rPr lang="es-MX" b="1" dirty="0" smtClean="0">
                <a:solidFill>
                  <a:srgbClr val="C00000"/>
                </a:solidFill>
              </a:rPr>
              <a:t>Semestre:</a:t>
            </a:r>
          </a:p>
          <a:p>
            <a:pPr marL="0" indent="0" algn="ctr">
              <a:lnSpc>
                <a:spcPct val="150000"/>
              </a:lnSpc>
              <a:buNone/>
            </a:pPr>
            <a:r>
              <a:rPr lang="es-MX" b="1" dirty="0" smtClean="0">
                <a:solidFill>
                  <a:srgbClr val="C00000"/>
                </a:solidFill>
              </a:rPr>
              <a:t>2018B</a:t>
            </a:r>
          </a:p>
          <a:p>
            <a:pPr marL="0" indent="0" algn="ctr">
              <a:lnSpc>
                <a:spcPct val="150000"/>
              </a:lnSpc>
              <a:buNone/>
            </a:pPr>
            <a:r>
              <a:rPr lang="es-MX" b="1" dirty="0" smtClean="0">
                <a:solidFill>
                  <a:schemeClr val="accent2">
                    <a:lumMod val="50000"/>
                  </a:schemeClr>
                </a:solidFill>
              </a:rPr>
              <a:t>(agosto 2018-enero 2019)</a:t>
            </a:r>
            <a:endParaRPr lang="en-US" b="1" dirty="0">
              <a:solidFill>
                <a:schemeClr val="accent2">
                  <a:lumMod val="50000"/>
                </a:schemeClr>
              </a:solidFill>
            </a:endParaRPr>
          </a:p>
        </p:txBody>
      </p:sp>
      <p:sp>
        <p:nvSpPr>
          <p:cNvPr id="8" name="Marcador de texto 7"/>
          <p:cNvSpPr>
            <a:spLocks noGrp="1"/>
          </p:cNvSpPr>
          <p:nvPr>
            <p:ph type="body" sz="half" idx="2"/>
          </p:nvPr>
        </p:nvSpPr>
        <p:spPr/>
        <p:txBody>
          <a:bodyPr>
            <a:normAutofit fontScale="85000" lnSpcReduction="10000"/>
          </a:bodyPr>
          <a:lstStyle/>
          <a:p>
            <a:pPr>
              <a:lnSpc>
                <a:spcPct val="150000"/>
              </a:lnSpc>
            </a:pPr>
            <a:r>
              <a:rPr lang="es-MX" sz="2000" b="1" dirty="0" smtClean="0">
                <a:solidFill>
                  <a:schemeClr val="accent2">
                    <a:lumMod val="50000"/>
                  </a:schemeClr>
                </a:solidFill>
              </a:rPr>
              <a:t>Facultad de Turismo y Gastronomía</a:t>
            </a:r>
          </a:p>
          <a:p>
            <a:pPr>
              <a:lnSpc>
                <a:spcPct val="150000"/>
              </a:lnSpc>
            </a:pPr>
            <a:endParaRPr lang="es-MX" sz="2000" b="1" dirty="0" smtClean="0">
              <a:solidFill>
                <a:srgbClr val="333399"/>
              </a:solidFill>
            </a:endParaRPr>
          </a:p>
          <a:p>
            <a:pPr>
              <a:lnSpc>
                <a:spcPct val="150000"/>
              </a:lnSpc>
            </a:pPr>
            <a:r>
              <a:rPr lang="es-MX" sz="2000" b="1" dirty="0" smtClean="0">
                <a:solidFill>
                  <a:srgbClr val="C00000"/>
                </a:solidFill>
              </a:rPr>
              <a:t>PROGRAMA EDUCATIVO:</a:t>
            </a:r>
          </a:p>
          <a:p>
            <a:pPr>
              <a:lnSpc>
                <a:spcPct val="150000"/>
              </a:lnSpc>
            </a:pPr>
            <a:r>
              <a:rPr lang="es-MX" sz="2000" b="1" dirty="0" smtClean="0">
                <a:solidFill>
                  <a:srgbClr val="C00000"/>
                </a:solidFill>
              </a:rPr>
              <a:t>Licenciatura en Gastronomía</a:t>
            </a:r>
            <a:endParaRPr lang="en-US" sz="2000" b="1" dirty="0">
              <a:solidFill>
                <a:srgbClr val="C00000"/>
              </a:solidFill>
            </a:endParaRPr>
          </a:p>
        </p:txBody>
      </p:sp>
    </p:spTree>
    <p:extLst>
      <p:ext uri="{BB962C8B-B14F-4D97-AF65-F5344CB8AC3E}">
        <p14:creationId xmlns:p14="http://schemas.microsoft.com/office/powerpoint/2010/main" val="2552830340"/>
      </p:ext>
    </p:extLst>
  </p:cSld>
  <p:clrMapOvr>
    <a:masterClrMapping/>
  </p:clrMapOvr>
  <p:transition spd="slow" advTm="7000">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b="1" i="1" dirty="0" smtClean="0">
                <a:solidFill>
                  <a:srgbClr val="C00000"/>
                </a:solidFill>
              </a:rPr>
              <a:t>¿QUÉ ES UN PROTOCOLO DE INVESTIGACIÓN?</a:t>
            </a:r>
            <a:endParaRPr lang="en-US" b="1" i="1" dirty="0">
              <a:solidFill>
                <a:srgbClr val="C00000"/>
              </a:solidFill>
            </a:endParaRPr>
          </a:p>
        </p:txBody>
      </p:sp>
      <p:sp>
        <p:nvSpPr>
          <p:cNvPr id="5" name="Marcador de contenido 4"/>
          <p:cNvSpPr>
            <a:spLocks noGrp="1"/>
          </p:cNvSpPr>
          <p:nvPr>
            <p:ph idx="1"/>
          </p:nvPr>
        </p:nvSpPr>
        <p:spPr>
          <a:xfrm>
            <a:off x="2231136" y="2638044"/>
            <a:ext cx="7729728" cy="3845883"/>
          </a:xfrm>
        </p:spPr>
        <p:txBody>
          <a:bodyPr>
            <a:noAutofit/>
          </a:bodyPr>
          <a:lstStyle/>
          <a:p>
            <a:pPr marL="0" indent="0" algn="ctr">
              <a:lnSpc>
                <a:spcPct val="150000"/>
              </a:lnSpc>
              <a:buNone/>
            </a:pPr>
            <a:r>
              <a:rPr lang="es-MX" sz="2400" dirty="0">
                <a:solidFill>
                  <a:schemeClr val="accent2">
                    <a:lumMod val="75000"/>
                  </a:schemeClr>
                </a:solidFill>
              </a:rPr>
              <a:t>Consiste en "... la descripción de las fases, componentes, características metodológicas, requisitos y actividades necesarias para completar un proyecto de investigación" (Amezcua, cit. en Frías, 2000). </a:t>
            </a:r>
            <a:endParaRPr lang="es-MX" sz="2400" dirty="0" smtClean="0">
              <a:solidFill>
                <a:schemeClr val="accent2">
                  <a:lumMod val="75000"/>
                </a:schemeClr>
              </a:solidFill>
            </a:endParaRPr>
          </a:p>
          <a:p>
            <a:pPr marL="0" indent="0" algn="ctr">
              <a:lnSpc>
                <a:spcPct val="150000"/>
              </a:lnSpc>
              <a:buNone/>
            </a:pPr>
            <a:r>
              <a:rPr lang="es-MX" sz="2400" dirty="0" smtClean="0">
                <a:solidFill>
                  <a:schemeClr val="accent2">
                    <a:lumMod val="75000"/>
                  </a:schemeClr>
                </a:solidFill>
              </a:rPr>
              <a:t>En </a:t>
            </a:r>
            <a:r>
              <a:rPr lang="es-MX" sz="2400" dirty="0">
                <a:solidFill>
                  <a:schemeClr val="accent2">
                    <a:lumMod val="75000"/>
                  </a:schemeClr>
                </a:solidFill>
              </a:rPr>
              <a:t>suma, es la explicación concreta de cómo se concibe el estudio, de lo que se haría en la tesis o en la investigación extensa si ésta llegara a realizarse.</a:t>
            </a:r>
            <a:endParaRPr lang="en-US" sz="2400" dirty="0">
              <a:solidFill>
                <a:schemeClr val="accent2">
                  <a:lumMod val="75000"/>
                </a:schemeClr>
              </a:solidFill>
            </a:endParaRPr>
          </a:p>
        </p:txBody>
      </p:sp>
    </p:spTree>
    <p:extLst>
      <p:ext uri="{BB962C8B-B14F-4D97-AF65-F5344CB8AC3E}">
        <p14:creationId xmlns:p14="http://schemas.microsoft.com/office/powerpoint/2010/main" val="1552763556"/>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fontScale="90000"/>
          </a:bodyPr>
          <a:lstStyle/>
          <a:p>
            <a:pPr>
              <a:lnSpc>
                <a:spcPct val="150000"/>
              </a:lnSpc>
            </a:pPr>
            <a:r>
              <a:rPr lang="es-MX" b="1" i="1" dirty="0" smtClean="0">
                <a:solidFill>
                  <a:srgbClr val="C00000"/>
                </a:solidFill>
              </a:rPr>
              <a:t>¿qué elementos debe incluir un protocolo?</a:t>
            </a:r>
            <a:endParaRPr lang="en-US" b="1" i="1" dirty="0">
              <a:solidFill>
                <a:srgbClr val="C00000"/>
              </a:solidFill>
            </a:endParaRPr>
          </a:p>
        </p:txBody>
      </p:sp>
      <p:sp>
        <p:nvSpPr>
          <p:cNvPr id="5" name="Marcador de texto 4"/>
          <p:cNvSpPr>
            <a:spLocks noGrp="1"/>
          </p:cNvSpPr>
          <p:nvPr>
            <p:ph type="subTitle" idx="1"/>
          </p:nvPr>
        </p:nvSpPr>
        <p:spPr/>
        <p:txBody>
          <a:bodyPr>
            <a:normAutofit fontScale="77500" lnSpcReduction="20000"/>
          </a:bodyPr>
          <a:lstStyle/>
          <a:p>
            <a:pPr algn="ctr">
              <a:lnSpc>
                <a:spcPct val="160000"/>
              </a:lnSpc>
            </a:pPr>
            <a:r>
              <a:rPr lang="es-MX" b="1" dirty="0" smtClean="0">
                <a:solidFill>
                  <a:schemeClr val="bg2">
                    <a:lumMod val="75000"/>
                  </a:schemeClr>
                </a:solidFill>
              </a:rPr>
              <a:t>Según el tipo de investigación elegido, se deben considerar ciertos elementos. A continuación se presentan los que se consideran esenciales para elaborar un trabajo escrito en la modalidad de </a:t>
            </a:r>
            <a:r>
              <a:rPr lang="es-MX" b="1" dirty="0" smtClean="0">
                <a:solidFill>
                  <a:srgbClr val="C00000"/>
                </a:solidFill>
              </a:rPr>
              <a:t>TESIS.</a:t>
            </a:r>
            <a:endParaRPr lang="en-US" b="1" dirty="0">
              <a:solidFill>
                <a:srgbClr val="C00000"/>
              </a:solidFill>
            </a:endParaRPr>
          </a:p>
        </p:txBody>
      </p:sp>
    </p:spTree>
    <p:extLst>
      <p:ext uri="{BB962C8B-B14F-4D97-AF65-F5344CB8AC3E}">
        <p14:creationId xmlns:p14="http://schemas.microsoft.com/office/powerpoint/2010/main" val="2010124359"/>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fontScale="90000"/>
          </a:bodyPr>
          <a:lstStyle/>
          <a:p>
            <a:pPr>
              <a:lnSpc>
                <a:spcPct val="150000"/>
              </a:lnSpc>
            </a:pPr>
            <a:r>
              <a:rPr lang="es-MX" sz="2000" b="1" dirty="0" smtClean="0">
                <a:solidFill>
                  <a:schemeClr val="accent2">
                    <a:lumMod val="50000"/>
                  </a:schemeClr>
                </a:solidFill>
              </a:rPr>
              <a:t>Para mayor información, consulta: </a:t>
            </a:r>
            <a:br>
              <a:rPr lang="es-MX" sz="2000" b="1" dirty="0" smtClean="0">
                <a:solidFill>
                  <a:schemeClr val="accent2">
                    <a:lumMod val="50000"/>
                  </a:schemeClr>
                </a:solidFill>
              </a:rPr>
            </a:br>
            <a:r>
              <a:rPr lang="es-MX" sz="2000" b="1" dirty="0" smtClean="0">
                <a:solidFill>
                  <a:schemeClr val="accent2">
                    <a:lumMod val="50000"/>
                  </a:schemeClr>
                </a:solidFill>
              </a:rPr>
              <a:t/>
            </a:r>
            <a:br>
              <a:rPr lang="es-MX" sz="2000" b="1" dirty="0" smtClean="0">
                <a:solidFill>
                  <a:schemeClr val="accent2">
                    <a:lumMod val="50000"/>
                  </a:schemeClr>
                </a:solidFill>
              </a:rPr>
            </a:br>
            <a:r>
              <a:rPr lang="es-MX" sz="2000" b="1" dirty="0" smtClean="0">
                <a:solidFill>
                  <a:srgbClr val="C00000"/>
                </a:solidFill>
              </a:rPr>
              <a:t>“orientaciones para la investigación y trabajos de evaluación profesional”</a:t>
            </a:r>
            <a:endParaRPr lang="en-US" sz="2000" b="1" dirty="0">
              <a:solidFill>
                <a:srgbClr val="C00000"/>
              </a:solidFill>
            </a:endParaRPr>
          </a:p>
        </p:txBody>
      </p:sp>
      <p:sp>
        <p:nvSpPr>
          <p:cNvPr id="5" name="Subtítulo 4"/>
          <p:cNvSpPr>
            <a:spLocks noGrp="1"/>
          </p:cNvSpPr>
          <p:nvPr>
            <p:ph type="subTitle" idx="1"/>
          </p:nvPr>
        </p:nvSpPr>
        <p:spPr/>
        <p:txBody>
          <a:bodyPr/>
          <a:lstStyle/>
          <a:p>
            <a:pPr>
              <a:lnSpc>
                <a:spcPct val="150000"/>
              </a:lnSpc>
            </a:pPr>
            <a:r>
              <a:rPr lang="es-MX" b="1" dirty="0" smtClean="0">
                <a:solidFill>
                  <a:schemeClr val="accent2">
                    <a:lumMod val="50000"/>
                  </a:schemeClr>
                </a:solidFill>
              </a:rPr>
              <a:t>FASCÍCULO TESIS</a:t>
            </a:r>
          </a:p>
          <a:p>
            <a:pPr>
              <a:lnSpc>
                <a:spcPct val="150000"/>
              </a:lnSpc>
            </a:pPr>
            <a:r>
              <a:rPr lang="es-MX" b="1" dirty="0" err="1" smtClean="0">
                <a:solidFill>
                  <a:schemeClr val="accent2">
                    <a:lumMod val="50000"/>
                  </a:schemeClr>
                </a:solidFill>
              </a:rPr>
              <a:t>UAEMéx</a:t>
            </a:r>
            <a:r>
              <a:rPr lang="es-MX" b="1" dirty="0" smtClean="0">
                <a:solidFill>
                  <a:schemeClr val="accent2">
                    <a:lumMod val="50000"/>
                  </a:schemeClr>
                </a:solidFill>
              </a:rPr>
              <a:t>, febrero de 2014</a:t>
            </a:r>
            <a:endParaRPr lang="en-US" b="1" dirty="0">
              <a:solidFill>
                <a:schemeClr val="accent2">
                  <a:lumMod val="50000"/>
                </a:schemeClr>
              </a:solidFill>
            </a:endParaRPr>
          </a:p>
        </p:txBody>
      </p:sp>
    </p:spTree>
    <p:extLst>
      <p:ext uri="{BB962C8B-B14F-4D97-AF65-F5344CB8AC3E}">
        <p14:creationId xmlns:p14="http://schemas.microsoft.com/office/powerpoint/2010/main" val="1742026751"/>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89709" y="499618"/>
            <a:ext cx="10623665" cy="5858764"/>
          </a:xfrm>
          <a:prstGeom prst="rect">
            <a:avLst/>
          </a:prstGeom>
          <a:ln w="57150">
            <a:solidFill>
              <a:srgbClr val="333399"/>
            </a:solidFill>
          </a:ln>
        </p:spPr>
      </p:pic>
    </p:spTree>
    <p:extLst>
      <p:ext uri="{BB962C8B-B14F-4D97-AF65-F5344CB8AC3E}">
        <p14:creationId xmlns:p14="http://schemas.microsoft.com/office/powerpoint/2010/main" val="1528786863"/>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nSpc>
                <a:spcPct val="150000"/>
              </a:lnSpc>
            </a:pPr>
            <a:r>
              <a:rPr lang="es-MX" sz="3100" b="1" dirty="0" smtClean="0">
                <a:solidFill>
                  <a:srgbClr val="C00000"/>
                </a:solidFill>
              </a:rPr>
              <a:t>Los elementos sugeridos, son 10.</a:t>
            </a:r>
            <a:r>
              <a:rPr lang="es-MX" dirty="0" smtClean="0"/>
              <a:t/>
            </a:r>
            <a:br>
              <a:rPr lang="es-MX" dirty="0" smtClean="0"/>
            </a:br>
            <a:endParaRPr lang="en-US" dirty="0"/>
          </a:p>
        </p:txBody>
      </p:sp>
      <p:sp>
        <p:nvSpPr>
          <p:cNvPr id="3" name="Subtítulo 2"/>
          <p:cNvSpPr>
            <a:spLocks noGrp="1"/>
          </p:cNvSpPr>
          <p:nvPr>
            <p:ph type="subTitle" idx="1"/>
          </p:nvPr>
        </p:nvSpPr>
        <p:spPr/>
        <p:txBody>
          <a:bodyPr>
            <a:normAutofit fontScale="85000" lnSpcReduction="20000"/>
          </a:bodyPr>
          <a:lstStyle/>
          <a:p>
            <a:pPr>
              <a:lnSpc>
                <a:spcPct val="150000"/>
              </a:lnSpc>
            </a:pPr>
            <a:r>
              <a:rPr lang="es-MX" b="1" dirty="0" smtClean="0">
                <a:solidFill>
                  <a:srgbClr val="333399"/>
                </a:solidFill>
              </a:rPr>
              <a:t>En términos de extensión, considerar un mínimo de 20 y un máximo de 30 cuartillas </a:t>
            </a:r>
          </a:p>
          <a:p>
            <a:pPr>
              <a:lnSpc>
                <a:spcPct val="150000"/>
              </a:lnSpc>
            </a:pPr>
            <a:r>
              <a:rPr lang="es-MX" b="1" dirty="0" smtClean="0">
                <a:solidFill>
                  <a:srgbClr val="333399"/>
                </a:solidFill>
              </a:rPr>
              <a:t>(páginas con letra número 12 e interlineado 1.5).</a:t>
            </a:r>
            <a:endParaRPr lang="en-US" b="1" dirty="0">
              <a:solidFill>
                <a:srgbClr val="333399"/>
              </a:solidFill>
            </a:endParaRPr>
          </a:p>
        </p:txBody>
      </p:sp>
    </p:spTree>
    <p:extLst>
      <p:ext uri="{BB962C8B-B14F-4D97-AF65-F5344CB8AC3E}">
        <p14:creationId xmlns:p14="http://schemas.microsoft.com/office/powerpoint/2010/main" val="3546623785"/>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1. título</a:t>
            </a:r>
            <a:endParaRPr lang="en-US" b="1" dirty="0">
              <a:solidFill>
                <a:srgbClr val="C00000"/>
              </a:solidFill>
            </a:endParaRPr>
          </a:p>
        </p:txBody>
      </p:sp>
      <p:sp>
        <p:nvSpPr>
          <p:cNvPr id="5" name="Marcador de contenido 4"/>
          <p:cNvSpPr>
            <a:spLocks noGrp="1"/>
          </p:cNvSpPr>
          <p:nvPr>
            <p:ph sz="half" idx="1"/>
          </p:nvPr>
        </p:nvSpPr>
        <p:spPr>
          <a:xfrm>
            <a:off x="900268" y="2501525"/>
            <a:ext cx="4271771" cy="3596501"/>
          </a:xfrm>
        </p:spPr>
        <p:txBody>
          <a:bodyPr>
            <a:noAutofit/>
          </a:bodyPr>
          <a:lstStyle/>
          <a:p>
            <a:pPr algn="just">
              <a:lnSpc>
                <a:spcPct val="150000"/>
              </a:lnSpc>
              <a:buFont typeface="Wingdings" panose="05000000000000000000" pitchFamily="2" charset="2"/>
              <a:buChar char="q"/>
            </a:pPr>
            <a:r>
              <a:rPr lang="es-MX" sz="2400" dirty="0" smtClean="0">
                <a:solidFill>
                  <a:schemeClr val="accent2">
                    <a:lumMod val="75000"/>
                  </a:schemeClr>
                </a:solidFill>
              </a:rPr>
              <a:t>Sin </a:t>
            </a:r>
            <a:r>
              <a:rPr lang="es-MX" sz="2400" dirty="0">
                <a:solidFill>
                  <a:schemeClr val="accent2">
                    <a:lumMod val="75000"/>
                  </a:schemeClr>
                </a:solidFill>
              </a:rPr>
              <a:t>abreviaturas ni siglas, entre 10 y 20 palabras. </a:t>
            </a:r>
            <a:endParaRPr lang="es-MX" sz="2400" dirty="0" smtClean="0">
              <a:solidFill>
                <a:schemeClr val="accent2">
                  <a:lumMod val="75000"/>
                </a:schemeClr>
              </a:solidFill>
            </a:endParaRPr>
          </a:p>
          <a:p>
            <a:pPr algn="just">
              <a:lnSpc>
                <a:spcPct val="150000"/>
              </a:lnSpc>
              <a:buFont typeface="Wingdings" panose="05000000000000000000" pitchFamily="2" charset="2"/>
              <a:buChar char="q"/>
            </a:pPr>
            <a:r>
              <a:rPr lang="es-MX" sz="2400" dirty="0" smtClean="0">
                <a:solidFill>
                  <a:schemeClr val="accent2">
                    <a:lumMod val="75000"/>
                  </a:schemeClr>
                </a:solidFill>
              </a:rPr>
              <a:t>Debe </a:t>
            </a:r>
            <a:r>
              <a:rPr lang="es-MX" sz="2400" dirty="0">
                <a:solidFill>
                  <a:schemeClr val="accent2">
                    <a:lumMod val="75000"/>
                  </a:schemeClr>
                </a:solidFill>
              </a:rPr>
              <a:t>incluir el </a:t>
            </a:r>
            <a:r>
              <a:rPr lang="es-MX" sz="2400" dirty="0">
                <a:solidFill>
                  <a:srgbClr val="C00000"/>
                </a:solidFill>
              </a:rPr>
              <a:t>tema central </a:t>
            </a:r>
            <a:r>
              <a:rPr lang="es-MX" sz="2400" dirty="0">
                <a:solidFill>
                  <a:schemeClr val="accent2">
                    <a:lumMod val="75000"/>
                  </a:schemeClr>
                </a:solidFill>
              </a:rPr>
              <a:t>y alguna variable </a:t>
            </a:r>
            <a:r>
              <a:rPr lang="es-MX" sz="2400" dirty="0" smtClean="0">
                <a:solidFill>
                  <a:schemeClr val="accent2">
                    <a:lumMod val="75000"/>
                  </a:schemeClr>
                </a:solidFill>
              </a:rPr>
              <a:t>(para estudios </a:t>
            </a:r>
            <a:r>
              <a:rPr lang="es-MX" sz="2400" dirty="0">
                <a:solidFill>
                  <a:schemeClr val="accent2">
                    <a:lumMod val="75000"/>
                  </a:schemeClr>
                </a:solidFill>
              </a:rPr>
              <a:t>cuantitativos) o unidad de análisis (estudios cualitativos).</a:t>
            </a:r>
            <a:endParaRPr lang="en-US" sz="2400" dirty="0">
              <a:solidFill>
                <a:schemeClr val="accent2">
                  <a:lumMod val="75000"/>
                </a:schemeClr>
              </a:solidFill>
            </a:endParaRPr>
          </a:p>
        </p:txBody>
      </p:sp>
      <p:pic>
        <p:nvPicPr>
          <p:cNvPr id="7" name="Imagen 6"/>
          <p:cNvPicPr>
            <a:picLocks noChangeAspect="1"/>
          </p:cNvPicPr>
          <p:nvPr/>
        </p:nvPicPr>
        <p:blipFill>
          <a:blip r:embed="rId2"/>
          <a:stretch>
            <a:fillRect/>
          </a:stretch>
        </p:blipFill>
        <p:spPr>
          <a:xfrm>
            <a:off x="9484821" y="2367915"/>
            <a:ext cx="2404109" cy="2752725"/>
          </a:xfrm>
          <a:prstGeom prst="rect">
            <a:avLst/>
          </a:prstGeom>
          <a:ln w="38100">
            <a:solidFill>
              <a:schemeClr val="accent2">
                <a:lumMod val="50000"/>
              </a:schemeClr>
            </a:solidFill>
          </a:ln>
        </p:spPr>
      </p:pic>
      <p:pic>
        <p:nvPicPr>
          <p:cNvPr id="9" name="Imagen 8"/>
          <p:cNvPicPr>
            <a:picLocks noChangeAspect="1"/>
          </p:cNvPicPr>
          <p:nvPr/>
        </p:nvPicPr>
        <p:blipFill>
          <a:blip r:embed="rId3"/>
          <a:stretch>
            <a:fillRect/>
          </a:stretch>
        </p:blipFill>
        <p:spPr>
          <a:xfrm>
            <a:off x="5968397" y="2374928"/>
            <a:ext cx="2881262" cy="3188797"/>
          </a:xfrm>
          <a:prstGeom prst="rect">
            <a:avLst/>
          </a:prstGeom>
          <a:ln w="38100">
            <a:solidFill>
              <a:srgbClr val="333399"/>
            </a:solidFill>
          </a:ln>
        </p:spPr>
      </p:pic>
      <p:pic>
        <p:nvPicPr>
          <p:cNvPr id="8" name="Imagen 7"/>
          <p:cNvPicPr>
            <a:picLocks noChangeAspect="1"/>
          </p:cNvPicPr>
          <p:nvPr/>
        </p:nvPicPr>
        <p:blipFill>
          <a:blip r:embed="rId4"/>
          <a:stretch>
            <a:fillRect/>
          </a:stretch>
        </p:blipFill>
        <p:spPr>
          <a:xfrm>
            <a:off x="6442363" y="5120640"/>
            <a:ext cx="4696691" cy="1113904"/>
          </a:xfrm>
          <a:prstGeom prst="rect">
            <a:avLst/>
          </a:prstGeom>
          <a:ln w="28575">
            <a:solidFill>
              <a:srgbClr val="C00000"/>
            </a:solidFill>
          </a:ln>
        </p:spPr>
      </p:pic>
    </p:spTree>
    <p:extLst>
      <p:ext uri="{BB962C8B-B14F-4D97-AF65-F5344CB8AC3E}">
        <p14:creationId xmlns:p14="http://schemas.microsoft.com/office/powerpoint/2010/main" val="1453714866"/>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lstStyle/>
          <a:p>
            <a:r>
              <a:rPr lang="es-MX" b="1" dirty="0" smtClean="0">
                <a:solidFill>
                  <a:srgbClr val="C00000"/>
                </a:solidFill>
              </a:rPr>
              <a:t>EL TEMA NO ES EL TÍTULO</a:t>
            </a:r>
            <a:endParaRPr lang="en-US" b="1" dirty="0">
              <a:solidFill>
                <a:srgbClr val="C00000"/>
              </a:solidFill>
            </a:endParaRPr>
          </a:p>
        </p:txBody>
      </p:sp>
      <p:sp>
        <p:nvSpPr>
          <p:cNvPr id="6" name="Subtítulo 5"/>
          <p:cNvSpPr>
            <a:spLocks noGrp="1"/>
          </p:cNvSpPr>
          <p:nvPr>
            <p:ph type="subTitle" idx="1"/>
          </p:nvPr>
        </p:nvSpPr>
        <p:spPr/>
        <p:txBody>
          <a:bodyPr/>
          <a:lstStyle/>
          <a:p>
            <a:r>
              <a:rPr lang="es-MX" b="1" dirty="0" smtClean="0">
                <a:solidFill>
                  <a:schemeClr val="accent2">
                    <a:lumMod val="75000"/>
                  </a:schemeClr>
                </a:solidFill>
              </a:rPr>
              <a:t>RECORDAR QUE:</a:t>
            </a:r>
            <a:endParaRPr lang="en-US" b="1" dirty="0">
              <a:solidFill>
                <a:schemeClr val="accent2">
                  <a:lumMod val="75000"/>
                </a:schemeClr>
              </a:solidFill>
            </a:endParaRPr>
          </a:p>
        </p:txBody>
      </p:sp>
    </p:spTree>
    <p:extLst>
      <p:ext uri="{BB962C8B-B14F-4D97-AF65-F5344CB8AC3E}">
        <p14:creationId xmlns:p14="http://schemas.microsoft.com/office/powerpoint/2010/main" val="116855905"/>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1. TÍTULO</a:t>
            </a:r>
            <a:endParaRPr lang="en-US" b="1" dirty="0">
              <a:solidFill>
                <a:srgbClr val="C00000"/>
              </a:solidFill>
            </a:endParaRPr>
          </a:p>
        </p:txBody>
      </p:sp>
      <p:sp>
        <p:nvSpPr>
          <p:cNvPr id="3" name="Marcador de contenido 2"/>
          <p:cNvSpPr>
            <a:spLocks noGrp="1"/>
          </p:cNvSpPr>
          <p:nvPr>
            <p:ph sz="half" idx="1"/>
          </p:nvPr>
        </p:nvSpPr>
        <p:spPr>
          <a:xfrm>
            <a:off x="1174589" y="2638044"/>
            <a:ext cx="4271771" cy="3101982"/>
          </a:xfrm>
        </p:spPr>
        <p:txBody>
          <a:bodyPr>
            <a:noAutofit/>
          </a:bodyPr>
          <a:lstStyle/>
          <a:p>
            <a:pPr marL="0" indent="0" algn="just">
              <a:lnSpc>
                <a:spcPct val="150000"/>
              </a:lnSpc>
              <a:buNone/>
            </a:pPr>
            <a:r>
              <a:rPr lang="es-MX" b="1" dirty="0" smtClean="0">
                <a:solidFill>
                  <a:schemeClr val="tx2"/>
                </a:solidFill>
              </a:rPr>
              <a:t>“Debe </a:t>
            </a:r>
            <a:r>
              <a:rPr lang="es-MX" b="1" dirty="0">
                <a:solidFill>
                  <a:schemeClr val="tx2"/>
                </a:solidFill>
              </a:rPr>
              <a:t>ser conciso y específico, reflejará adecuadamente el objetivo de la tesis y </a:t>
            </a:r>
            <a:r>
              <a:rPr lang="es-MX" b="1" dirty="0" smtClean="0">
                <a:solidFill>
                  <a:schemeClr val="tx2"/>
                </a:solidFill>
              </a:rPr>
              <a:t>los aspectos </a:t>
            </a:r>
            <a:r>
              <a:rPr lang="es-MX" b="1" dirty="0">
                <a:solidFill>
                  <a:schemeClr val="tx2"/>
                </a:solidFill>
              </a:rPr>
              <a:t>fundamentales en los que el aspirante hace énfasis en su trabajo. </a:t>
            </a:r>
            <a:r>
              <a:rPr lang="es-MX" b="1" dirty="0" smtClean="0">
                <a:solidFill>
                  <a:schemeClr val="tx2"/>
                </a:solidFill>
              </a:rPr>
              <a:t>Es conveniente </a:t>
            </a:r>
            <a:r>
              <a:rPr lang="es-MX" b="1" dirty="0">
                <a:solidFill>
                  <a:schemeClr val="tx2"/>
                </a:solidFill>
              </a:rPr>
              <a:t>evitar el uso de expresiones </a:t>
            </a:r>
            <a:r>
              <a:rPr lang="es-MX" b="1" dirty="0" smtClean="0">
                <a:solidFill>
                  <a:schemeClr val="tx2"/>
                </a:solidFill>
              </a:rPr>
              <a:t>superfluas” (Hernández, 2006). </a:t>
            </a:r>
            <a:endParaRPr lang="en-US" b="1" dirty="0">
              <a:solidFill>
                <a:schemeClr val="tx2"/>
              </a:solidFill>
            </a:endParaRPr>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30535" y="2638044"/>
            <a:ext cx="4135966" cy="3496368"/>
          </a:xfrm>
          <a:ln w="38100">
            <a:solidFill>
              <a:srgbClr val="C00000"/>
            </a:solidFill>
          </a:ln>
        </p:spPr>
      </p:pic>
    </p:spTree>
    <p:extLst>
      <p:ext uri="{BB962C8B-B14F-4D97-AF65-F5344CB8AC3E}">
        <p14:creationId xmlns:p14="http://schemas.microsoft.com/office/powerpoint/2010/main" val="394650920"/>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2. ANTECEDENTES</a:t>
            </a:r>
            <a:endParaRPr lang="en-US" b="1" dirty="0">
              <a:solidFill>
                <a:srgbClr val="C00000"/>
              </a:solidFill>
            </a:endParaRPr>
          </a:p>
        </p:txBody>
      </p:sp>
      <p:sp>
        <p:nvSpPr>
          <p:cNvPr id="5" name="Marcador de contenido 4"/>
          <p:cNvSpPr>
            <a:spLocks noGrp="1"/>
          </p:cNvSpPr>
          <p:nvPr>
            <p:ph sz="half" idx="1"/>
          </p:nvPr>
        </p:nvSpPr>
        <p:spPr>
          <a:xfrm>
            <a:off x="1581912" y="2638043"/>
            <a:ext cx="4271771" cy="3588189"/>
          </a:xfrm>
        </p:spPr>
        <p:txBody>
          <a:bodyPr>
            <a:normAutofit lnSpcReduction="10000"/>
          </a:bodyPr>
          <a:lstStyle/>
          <a:p>
            <a:pPr algn="just">
              <a:lnSpc>
                <a:spcPct val="150000"/>
              </a:lnSpc>
            </a:pPr>
            <a:r>
              <a:rPr lang="es-MX" b="1" dirty="0">
                <a:solidFill>
                  <a:schemeClr val="tx2">
                    <a:lumMod val="60000"/>
                    <a:lumOff val="40000"/>
                  </a:schemeClr>
                </a:solidFill>
              </a:rPr>
              <a:t> Se sugiere integrar este apartado con el resumen de un mínimo de 15 </a:t>
            </a:r>
            <a:r>
              <a:rPr lang="es-MX" b="1" dirty="0" smtClean="0">
                <a:solidFill>
                  <a:schemeClr val="tx2">
                    <a:lumMod val="60000"/>
                    <a:lumOff val="40000"/>
                  </a:schemeClr>
                </a:solidFill>
              </a:rPr>
              <a:t>textos revisados </a:t>
            </a:r>
            <a:r>
              <a:rPr lang="es-MX" b="1" dirty="0">
                <a:solidFill>
                  <a:schemeClr val="tx2">
                    <a:lumMod val="60000"/>
                    <a:lumOff val="40000"/>
                  </a:schemeClr>
                </a:solidFill>
              </a:rPr>
              <a:t>-productos </a:t>
            </a:r>
            <a:r>
              <a:rPr lang="es-MX" b="1" dirty="0" smtClean="0">
                <a:solidFill>
                  <a:schemeClr val="tx2">
                    <a:lumMod val="60000"/>
                    <a:lumOff val="40000"/>
                  </a:schemeClr>
                </a:solidFill>
              </a:rPr>
              <a:t>científicos-, relacionados con el tema elegido; </a:t>
            </a:r>
            <a:r>
              <a:rPr lang="es-MX" b="1" dirty="0">
                <a:solidFill>
                  <a:schemeClr val="tx2">
                    <a:lumMod val="60000"/>
                    <a:lumOff val="40000"/>
                  </a:schemeClr>
                </a:solidFill>
              </a:rPr>
              <a:t>recordando que si se hace un recuento de los estudios más recientes -de 5 años a la fecha-, debe denominarse "Estado del Arte". </a:t>
            </a:r>
            <a:endParaRPr lang="en-US" b="1" dirty="0">
              <a:solidFill>
                <a:schemeClr val="tx2">
                  <a:lumMod val="60000"/>
                  <a:lumOff val="40000"/>
                </a:schemeClr>
              </a:solidFill>
            </a:endParaRPr>
          </a:p>
        </p:txBody>
      </p:sp>
      <p:sp>
        <p:nvSpPr>
          <p:cNvPr id="6" name="Marcador de contenido 5"/>
          <p:cNvSpPr>
            <a:spLocks noGrp="1"/>
          </p:cNvSpPr>
          <p:nvPr>
            <p:ph sz="half" idx="2"/>
          </p:nvPr>
        </p:nvSpPr>
        <p:spPr/>
        <p:txBody>
          <a:bodyPr>
            <a:normAutofit lnSpcReduction="10000"/>
          </a:bodyPr>
          <a:lstStyle/>
          <a:p>
            <a:pPr algn="just">
              <a:lnSpc>
                <a:spcPct val="150000"/>
              </a:lnSpc>
            </a:pPr>
            <a:r>
              <a:rPr lang="es-MX" b="1" dirty="0">
                <a:solidFill>
                  <a:schemeClr val="tx2">
                    <a:lumMod val="60000"/>
                    <a:lumOff val="40000"/>
                  </a:schemeClr>
                </a:solidFill>
              </a:rPr>
              <a:t>Lo ideal es identificar y registrar las ideas más relevantes del </a:t>
            </a:r>
            <a:r>
              <a:rPr lang="es-MX" b="1" dirty="0" smtClean="0">
                <a:solidFill>
                  <a:schemeClr val="tx2">
                    <a:lumMod val="60000"/>
                    <a:lumOff val="40000"/>
                  </a:schemeClr>
                </a:solidFill>
              </a:rPr>
              <a:t>documento revisado, </a:t>
            </a:r>
            <a:r>
              <a:rPr lang="es-MX" b="1" dirty="0">
                <a:solidFill>
                  <a:schemeClr val="tx2">
                    <a:lumMod val="60000"/>
                    <a:lumOff val="40000"/>
                  </a:schemeClr>
                </a:solidFill>
              </a:rPr>
              <a:t>enfatizando aquellos elementos que podrían retomarse posteriormente para enriquecer la investigación propia que se está realizando.</a:t>
            </a:r>
            <a:endParaRPr lang="en-US" b="1" dirty="0">
              <a:solidFill>
                <a:schemeClr val="tx2">
                  <a:lumMod val="60000"/>
                  <a:lumOff val="40000"/>
                </a:schemeClr>
              </a:solidFill>
            </a:endParaRPr>
          </a:p>
          <a:p>
            <a:endParaRPr lang="en-US" dirty="0"/>
          </a:p>
        </p:txBody>
      </p:sp>
    </p:spTree>
    <p:extLst>
      <p:ext uri="{BB962C8B-B14F-4D97-AF65-F5344CB8AC3E}">
        <p14:creationId xmlns:p14="http://schemas.microsoft.com/office/powerpoint/2010/main" val="1357579712"/>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2. ANTECEDENTES</a:t>
            </a:r>
            <a:endParaRPr lang="en-US" b="1" dirty="0">
              <a:solidFill>
                <a:srgbClr val="C00000"/>
              </a:solidFill>
            </a:endParaRPr>
          </a:p>
        </p:txBody>
      </p:sp>
      <p:sp>
        <p:nvSpPr>
          <p:cNvPr id="5" name="Marcador de contenido 4"/>
          <p:cNvSpPr>
            <a:spLocks noGrp="1"/>
          </p:cNvSpPr>
          <p:nvPr>
            <p:ph sz="half" idx="1"/>
          </p:nvPr>
        </p:nvSpPr>
        <p:spPr>
          <a:xfrm>
            <a:off x="739834" y="2629730"/>
            <a:ext cx="4565210" cy="3588189"/>
          </a:xfrm>
        </p:spPr>
        <p:txBody>
          <a:bodyPr>
            <a:normAutofit fontScale="85000" lnSpcReduction="10000"/>
          </a:bodyPr>
          <a:lstStyle/>
          <a:p>
            <a:pPr algn="just">
              <a:lnSpc>
                <a:spcPct val="150000"/>
              </a:lnSpc>
            </a:pPr>
            <a:r>
              <a:rPr lang="es-MX" b="1" dirty="0" smtClean="0">
                <a:solidFill>
                  <a:schemeClr val="tx2">
                    <a:lumMod val="60000"/>
                    <a:lumOff val="40000"/>
                  </a:schemeClr>
                </a:solidFill>
              </a:rPr>
              <a:t>Se </a:t>
            </a:r>
            <a:r>
              <a:rPr lang="es-MX" b="1" dirty="0">
                <a:solidFill>
                  <a:schemeClr val="tx2">
                    <a:lumMod val="60000"/>
                    <a:lumOff val="40000"/>
                  </a:schemeClr>
                </a:solidFill>
              </a:rPr>
              <a:t>sugiere que el autor del protocolo </a:t>
            </a:r>
            <a:r>
              <a:rPr lang="es-MX" b="1" dirty="0" smtClean="0">
                <a:solidFill>
                  <a:schemeClr val="tx2">
                    <a:lumMod val="60000"/>
                    <a:lumOff val="40000"/>
                  </a:schemeClr>
                </a:solidFill>
              </a:rPr>
              <a:t>(el </a:t>
            </a:r>
            <a:r>
              <a:rPr lang="es-MX" b="1" dirty="0">
                <a:solidFill>
                  <a:schemeClr val="tx2">
                    <a:lumMod val="60000"/>
                    <a:lumOff val="40000"/>
                  </a:schemeClr>
                </a:solidFill>
              </a:rPr>
              <a:t>alumno), después de cada grupo de documentos resumidos incluya uno o dos párrafos propios donde reporte las coincidencias halladas en los textos revisados, o aquellas opiniones de los autores que considere </a:t>
            </a:r>
            <a:r>
              <a:rPr lang="es-MX" b="1" dirty="0" smtClean="0">
                <a:solidFill>
                  <a:schemeClr val="tx2">
                    <a:lumMod val="60000"/>
                    <a:lumOff val="40000"/>
                  </a:schemeClr>
                </a:solidFill>
              </a:rPr>
              <a:t>relevantes. Así </a:t>
            </a:r>
            <a:r>
              <a:rPr lang="es-MX" b="1" dirty="0">
                <a:solidFill>
                  <a:schemeClr val="tx2">
                    <a:lumMod val="60000"/>
                    <a:lumOff val="40000"/>
                  </a:schemeClr>
                </a:solidFill>
              </a:rPr>
              <a:t>como la relación que encuentra entre dichos documentos con el tema que pretende desarrollar -a manera de análisis de la información revisada-.</a:t>
            </a:r>
            <a:endParaRPr lang="en-US" b="1" dirty="0">
              <a:solidFill>
                <a:schemeClr val="tx2">
                  <a:lumMod val="60000"/>
                  <a:lumOff val="40000"/>
                </a:schemeClr>
              </a:solidFill>
            </a:endParaRPr>
          </a:p>
        </p:txBody>
      </p:sp>
      <p:pic>
        <p:nvPicPr>
          <p:cNvPr id="2" name="Imagen 1"/>
          <p:cNvPicPr>
            <a:picLocks noChangeAspect="1"/>
          </p:cNvPicPr>
          <p:nvPr/>
        </p:nvPicPr>
        <p:blipFill>
          <a:blip r:embed="rId2"/>
          <a:stretch>
            <a:fillRect/>
          </a:stretch>
        </p:blipFill>
        <p:spPr>
          <a:xfrm>
            <a:off x="5853684" y="2468880"/>
            <a:ext cx="2409825" cy="3840480"/>
          </a:xfrm>
          <a:prstGeom prst="rect">
            <a:avLst/>
          </a:prstGeom>
          <a:ln w="38100">
            <a:solidFill>
              <a:schemeClr val="accent2">
                <a:lumMod val="50000"/>
              </a:schemeClr>
            </a:solidFill>
          </a:ln>
        </p:spPr>
      </p:pic>
      <p:pic>
        <p:nvPicPr>
          <p:cNvPr id="3" name="Imagen 2"/>
          <p:cNvPicPr>
            <a:picLocks noChangeAspect="1"/>
          </p:cNvPicPr>
          <p:nvPr/>
        </p:nvPicPr>
        <p:blipFill>
          <a:blip r:embed="rId3"/>
          <a:stretch>
            <a:fillRect/>
          </a:stretch>
        </p:blipFill>
        <p:spPr>
          <a:xfrm>
            <a:off x="8263510" y="2460567"/>
            <a:ext cx="2559662" cy="3848793"/>
          </a:xfrm>
          <a:prstGeom prst="rect">
            <a:avLst/>
          </a:prstGeom>
          <a:ln w="38100">
            <a:solidFill>
              <a:schemeClr val="accent2">
                <a:lumMod val="50000"/>
              </a:schemeClr>
            </a:solidFill>
          </a:ln>
        </p:spPr>
      </p:pic>
    </p:spTree>
    <p:extLst>
      <p:ext uri="{BB962C8B-B14F-4D97-AF65-F5344CB8AC3E}">
        <p14:creationId xmlns:p14="http://schemas.microsoft.com/office/powerpoint/2010/main" val="860461764"/>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p:txBody>
          <a:bodyPr>
            <a:noAutofit/>
          </a:bodyPr>
          <a:lstStyle/>
          <a:p>
            <a:pPr>
              <a:lnSpc>
                <a:spcPct val="150000"/>
              </a:lnSpc>
            </a:pPr>
            <a:r>
              <a:rPr lang="es-MX" sz="2400" b="1" dirty="0">
                <a:solidFill>
                  <a:schemeClr val="accent2">
                    <a:lumMod val="50000"/>
                  </a:schemeClr>
                </a:solidFill>
              </a:rPr>
              <a:t>Unidad temática </a:t>
            </a:r>
            <a:r>
              <a:rPr lang="es-MX" sz="2400" b="1" dirty="0" smtClean="0">
                <a:solidFill>
                  <a:schemeClr val="accent2">
                    <a:lumMod val="50000"/>
                  </a:schemeClr>
                </a:solidFill>
              </a:rPr>
              <a:t>1:</a:t>
            </a:r>
            <a:br>
              <a:rPr lang="es-MX" sz="2400" b="1" dirty="0" smtClean="0">
                <a:solidFill>
                  <a:schemeClr val="accent2">
                    <a:lumMod val="50000"/>
                  </a:schemeClr>
                </a:solidFill>
              </a:rPr>
            </a:br>
            <a:r>
              <a:rPr lang="es-MX" sz="1800" dirty="0" smtClean="0">
                <a:solidFill>
                  <a:schemeClr val="accent2">
                    <a:lumMod val="50000"/>
                  </a:schemeClr>
                </a:solidFill>
              </a:rPr>
              <a:t>Comprensión </a:t>
            </a:r>
            <a:r>
              <a:rPr lang="es-MX" sz="1800" dirty="0">
                <a:solidFill>
                  <a:schemeClr val="accent2">
                    <a:lumMod val="50000"/>
                  </a:schemeClr>
                </a:solidFill>
              </a:rPr>
              <a:t>de la construcción de un esquema de investigación </a:t>
            </a:r>
            <a:r>
              <a:rPr lang="es-MX" sz="1800" dirty="0" smtClean="0">
                <a:solidFill>
                  <a:schemeClr val="accent2">
                    <a:lumMod val="50000"/>
                  </a:schemeClr>
                </a:solidFill>
              </a:rPr>
              <a:t>científica</a:t>
            </a:r>
            <a:endParaRPr lang="en-US" sz="1800" dirty="0">
              <a:solidFill>
                <a:schemeClr val="accent2">
                  <a:lumMod val="50000"/>
                </a:schemeClr>
              </a:solidFill>
            </a:endParaRPr>
          </a:p>
        </p:txBody>
      </p:sp>
      <p:sp>
        <p:nvSpPr>
          <p:cNvPr id="6" name="Subtítulo 5"/>
          <p:cNvSpPr>
            <a:spLocks noGrp="1"/>
          </p:cNvSpPr>
          <p:nvPr>
            <p:ph type="subTitle" idx="1"/>
          </p:nvPr>
        </p:nvSpPr>
        <p:spPr/>
        <p:txBody>
          <a:bodyPr/>
          <a:lstStyle/>
          <a:p>
            <a:pPr>
              <a:lnSpc>
                <a:spcPct val="150000"/>
              </a:lnSpc>
            </a:pPr>
            <a:r>
              <a:rPr lang="es-MX" b="1" dirty="0">
                <a:solidFill>
                  <a:schemeClr val="accent2">
                    <a:lumMod val="50000"/>
                  </a:schemeClr>
                </a:solidFill>
              </a:rPr>
              <a:t>TEMA: </a:t>
            </a:r>
            <a:r>
              <a:rPr lang="es-MX" b="1" dirty="0" smtClean="0">
                <a:solidFill>
                  <a:schemeClr val="accent2">
                    <a:lumMod val="50000"/>
                  </a:schemeClr>
                </a:solidFill>
              </a:rPr>
              <a:t>Elementos </a:t>
            </a:r>
            <a:r>
              <a:rPr lang="es-MX" b="1" dirty="0">
                <a:solidFill>
                  <a:schemeClr val="accent2">
                    <a:lumMod val="50000"/>
                  </a:schemeClr>
                </a:solidFill>
              </a:rPr>
              <a:t>que componen un protocolo de investigación según la opción </a:t>
            </a:r>
            <a:r>
              <a:rPr lang="es-MX" b="1" dirty="0" smtClean="0">
                <a:solidFill>
                  <a:schemeClr val="accent2">
                    <a:lumMod val="50000"/>
                  </a:schemeClr>
                </a:solidFill>
              </a:rPr>
              <a:t>de evaluación elegida</a:t>
            </a:r>
            <a:r>
              <a:rPr lang="es-MX" b="1" dirty="0">
                <a:solidFill>
                  <a:schemeClr val="accent2">
                    <a:lumMod val="50000"/>
                  </a:schemeClr>
                </a:solidFill>
              </a:rPr>
              <a:t>.</a:t>
            </a:r>
            <a:endParaRPr lang="en-US" b="1" dirty="0">
              <a:solidFill>
                <a:schemeClr val="accent2">
                  <a:lumMod val="50000"/>
                </a:schemeClr>
              </a:solidFill>
            </a:endParaRPr>
          </a:p>
        </p:txBody>
      </p:sp>
    </p:spTree>
    <p:extLst>
      <p:ext uri="{BB962C8B-B14F-4D97-AF65-F5344CB8AC3E}">
        <p14:creationId xmlns:p14="http://schemas.microsoft.com/office/powerpoint/2010/main" val="1746832438"/>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nSpc>
                <a:spcPct val="150000"/>
              </a:lnSpc>
            </a:pPr>
            <a:r>
              <a:rPr lang="es-MX" sz="1800" b="1" dirty="0" smtClean="0">
                <a:solidFill>
                  <a:srgbClr val="C00000"/>
                </a:solidFill>
              </a:rPr>
              <a:t>ALGUNAS PREGUNTAS PARA GUIAR LA INTEGRACIÓN DEL APARTADO DE ANTECEDENTES</a:t>
            </a:r>
            <a:endParaRPr lang="en-US" sz="1800" b="1" dirty="0">
              <a:solidFill>
                <a:srgbClr val="C00000"/>
              </a:solidFill>
            </a:endParaRPr>
          </a:p>
        </p:txBody>
      </p:sp>
      <p:sp>
        <p:nvSpPr>
          <p:cNvPr id="6" name="Marcador de contenido 5"/>
          <p:cNvSpPr>
            <a:spLocks noGrp="1"/>
          </p:cNvSpPr>
          <p:nvPr>
            <p:ph idx="1"/>
          </p:nvPr>
        </p:nvSpPr>
        <p:spPr/>
        <p:txBody>
          <a:bodyPr>
            <a:normAutofit fontScale="92500" lnSpcReduction="20000"/>
          </a:bodyPr>
          <a:lstStyle/>
          <a:p>
            <a:pPr algn="ctr">
              <a:lnSpc>
                <a:spcPct val="150000"/>
              </a:lnSpc>
            </a:pPr>
            <a:r>
              <a:rPr lang="es-MX" sz="2400" i="1" dirty="0">
                <a:solidFill>
                  <a:srgbClr val="333399"/>
                </a:solidFill>
              </a:rPr>
              <a:t>¿Existe en el mundo y en el país alguna </a:t>
            </a:r>
            <a:r>
              <a:rPr lang="es-MX" sz="2400" i="1" dirty="0" smtClean="0">
                <a:solidFill>
                  <a:srgbClr val="333399"/>
                </a:solidFill>
              </a:rPr>
              <a:t>experiencia relacionada </a:t>
            </a:r>
            <a:r>
              <a:rPr lang="es-MX" sz="2400" i="1" dirty="0">
                <a:solidFill>
                  <a:srgbClr val="333399"/>
                </a:solidFill>
              </a:rPr>
              <a:t>con esta </a:t>
            </a:r>
            <a:r>
              <a:rPr lang="es-MX" sz="2400" i="1" dirty="0" smtClean="0">
                <a:solidFill>
                  <a:srgbClr val="333399"/>
                </a:solidFill>
              </a:rPr>
              <a:t>investigación? </a:t>
            </a:r>
          </a:p>
          <a:p>
            <a:pPr marL="0" indent="0" algn="ctr">
              <a:lnSpc>
                <a:spcPct val="150000"/>
              </a:lnSpc>
              <a:buNone/>
            </a:pPr>
            <a:endParaRPr lang="es-MX" sz="2400" i="1" dirty="0" smtClean="0">
              <a:solidFill>
                <a:srgbClr val="333399"/>
              </a:solidFill>
            </a:endParaRPr>
          </a:p>
          <a:p>
            <a:pPr algn="ctr">
              <a:lnSpc>
                <a:spcPct val="150000"/>
              </a:lnSpc>
            </a:pPr>
            <a:r>
              <a:rPr lang="es-MX" sz="2400" i="1" dirty="0" smtClean="0">
                <a:solidFill>
                  <a:srgbClr val="333399"/>
                </a:solidFill>
              </a:rPr>
              <a:t>¿Qué resultados </a:t>
            </a:r>
            <a:r>
              <a:rPr lang="es-MX" sz="2400" i="1" dirty="0">
                <a:solidFill>
                  <a:srgbClr val="333399"/>
                </a:solidFill>
              </a:rPr>
              <a:t>similares o </a:t>
            </a:r>
            <a:r>
              <a:rPr lang="es-MX" sz="2400" i="1" dirty="0" smtClean="0">
                <a:solidFill>
                  <a:srgbClr val="333399"/>
                </a:solidFill>
              </a:rPr>
              <a:t>diferentes se han reportado?</a:t>
            </a:r>
          </a:p>
          <a:p>
            <a:pPr marL="0" indent="0" algn="ctr">
              <a:lnSpc>
                <a:spcPct val="150000"/>
              </a:lnSpc>
              <a:buNone/>
            </a:pPr>
            <a:endParaRPr lang="es-MX" sz="2400" i="1" dirty="0">
              <a:solidFill>
                <a:srgbClr val="333399"/>
              </a:solidFill>
            </a:endParaRPr>
          </a:p>
          <a:p>
            <a:pPr algn="ctr">
              <a:lnSpc>
                <a:spcPct val="150000"/>
              </a:lnSpc>
            </a:pPr>
            <a:r>
              <a:rPr lang="es-MX" sz="2400" i="1" dirty="0" smtClean="0">
                <a:solidFill>
                  <a:srgbClr val="333399"/>
                </a:solidFill>
              </a:rPr>
              <a:t>¿</a:t>
            </a:r>
            <a:r>
              <a:rPr lang="es-MX" sz="2400" i="1" dirty="0">
                <a:solidFill>
                  <a:srgbClr val="333399"/>
                </a:solidFill>
              </a:rPr>
              <a:t>Qué publicaciones hay </a:t>
            </a:r>
            <a:r>
              <a:rPr lang="es-MX" sz="2400" i="1" dirty="0" smtClean="0">
                <a:solidFill>
                  <a:srgbClr val="333399"/>
                </a:solidFill>
              </a:rPr>
              <a:t>al respecto </a:t>
            </a:r>
            <a:r>
              <a:rPr lang="es-MX" sz="2400" i="1" dirty="0">
                <a:solidFill>
                  <a:srgbClr val="333399"/>
                </a:solidFill>
              </a:rPr>
              <a:t>y </a:t>
            </a:r>
            <a:r>
              <a:rPr lang="es-MX" sz="2400" i="1" dirty="0" smtClean="0">
                <a:solidFill>
                  <a:srgbClr val="333399"/>
                </a:solidFill>
              </a:rPr>
              <a:t>cuáles han sido sus conclusiones</a:t>
            </a:r>
            <a:r>
              <a:rPr lang="es-MX" sz="2400" i="1" dirty="0">
                <a:solidFill>
                  <a:srgbClr val="333399"/>
                </a:solidFill>
              </a:rPr>
              <a:t>? </a:t>
            </a:r>
            <a:r>
              <a:rPr lang="es-MX" sz="2400" i="1" dirty="0" smtClean="0">
                <a:solidFill>
                  <a:srgbClr val="333399"/>
                </a:solidFill>
              </a:rPr>
              <a:t>(Hernández, 2006).</a:t>
            </a:r>
            <a:endParaRPr lang="en-US" sz="2400" i="1" dirty="0">
              <a:solidFill>
                <a:srgbClr val="333399"/>
              </a:solidFill>
            </a:endParaRPr>
          </a:p>
        </p:txBody>
      </p:sp>
    </p:spTree>
    <p:extLst>
      <p:ext uri="{BB962C8B-B14F-4D97-AF65-F5344CB8AC3E}">
        <p14:creationId xmlns:p14="http://schemas.microsoft.com/office/powerpoint/2010/main" val="3078155996"/>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3. Planteamiento del problema</a:t>
            </a:r>
            <a:endParaRPr lang="en-US" b="1" dirty="0">
              <a:solidFill>
                <a:srgbClr val="C00000"/>
              </a:solidFill>
            </a:endParaRPr>
          </a:p>
        </p:txBody>
      </p:sp>
      <p:sp>
        <p:nvSpPr>
          <p:cNvPr id="3" name="Marcador de contenido 2"/>
          <p:cNvSpPr>
            <a:spLocks noGrp="1"/>
          </p:cNvSpPr>
          <p:nvPr>
            <p:ph idx="1"/>
          </p:nvPr>
        </p:nvSpPr>
        <p:spPr>
          <a:xfrm>
            <a:off x="2231136" y="2638044"/>
            <a:ext cx="7729728" cy="3920698"/>
          </a:xfrm>
        </p:spPr>
        <p:txBody>
          <a:bodyPr>
            <a:normAutofit fontScale="85000" lnSpcReduction="10000"/>
          </a:bodyPr>
          <a:lstStyle/>
          <a:p>
            <a:pPr algn="just">
              <a:lnSpc>
                <a:spcPct val="150000"/>
              </a:lnSpc>
            </a:pPr>
            <a:r>
              <a:rPr lang="es-MX" b="1" dirty="0">
                <a:solidFill>
                  <a:schemeClr val="accent2">
                    <a:lumMod val="75000"/>
                  </a:schemeClr>
                </a:solidFill>
              </a:rPr>
              <a:t>Aquí se debe dar cuenta del </a:t>
            </a:r>
            <a:r>
              <a:rPr lang="es-MX" b="1" dirty="0">
                <a:solidFill>
                  <a:srgbClr val="C00000"/>
                </a:solidFill>
              </a:rPr>
              <a:t>obstáculo, conflicto, dificultad </a:t>
            </a:r>
            <a:r>
              <a:rPr lang="es-MX" b="1" dirty="0">
                <a:solidFill>
                  <a:schemeClr val="accent2">
                    <a:lumMod val="75000"/>
                  </a:schemeClr>
                </a:solidFill>
              </a:rPr>
              <a:t>identificada en relación con el tema elegido de investigación; describir los "signos", "síntomas", "pistas" que le permiten al autor (alumno) afirmar que existe un problema que vale la pena ser estudiado. </a:t>
            </a:r>
            <a:endParaRPr lang="es-MX" b="1" dirty="0" smtClean="0">
              <a:solidFill>
                <a:schemeClr val="accent2">
                  <a:lumMod val="75000"/>
                </a:schemeClr>
              </a:solidFill>
            </a:endParaRPr>
          </a:p>
          <a:p>
            <a:pPr algn="just">
              <a:lnSpc>
                <a:spcPct val="150000"/>
              </a:lnSpc>
            </a:pPr>
            <a:r>
              <a:rPr lang="es-MX" b="1" dirty="0" smtClean="0">
                <a:solidFill>
                  <a:schemeClr val="accent2">
                    <a:lumMod val="75000"/>
                  </a:schemeClr>
                </a:solidFill>
              </a:rPr>
              <a:t>También </a:t>
            </a:r>
            <a:r>
              <a:rPr lang="es-MX" b="1" dirty="0">
                <a:solidFill>
                  <a:schemeClr val="accent2">
                    <a:lumMod val="75000"/>
                  </a:schemeClr>
                </a:solidFill>
              </a:rPr>
              <a:t>debe explicar en qué consiste la situación o hecho que se pretende abordar; cómo se está manifestando o desarrollando y </a:t>
            </a:r>
            <a:r>
              <a:rPr lang="es-MX" b="1" dirty="0">
                <a:solidFill>
                  <a:srgbClr val="C00000"/>
                </a:solidFill>
              </a:rPr>
              <a:t>en qué está fallando. </a:t>
            </a:r>
            <a:endParaRPr lang="es-MX" b="1" dirty="0" smtClean="0">
              <a:solidFill>
                <a:srgbClr val="C00000"/>
              </a:solidFill>
            </a:endParaRPr>
          </a:p>
          <a:p>
            <a:pPr algn="just">
              <a:lnSpc>
                <a:spcPct val="150000"/>
              </a:lnSpc>
            </a:pPr>
            <a:r>
              <a:rPr lang="es-MX" b="1" dirty="0" smtClean="0">
                <a:solidFill>
                  <a:schemeClr val="accent2">
                    <a:lumMod val="75000"/>
                  </a:schemeClr>
                </a:solidFill>
              </a:rPr>
              <a:t>Describir qué </a:t>
            </a:r>
            <a:r>
              <a:rPr lang="es-MX" b="1" dirty="0">
                <a:solidFill>
                  <a:schemeClr val="accent2">
                    <a:lumMod val="75000"/>
                  </a:schemeClr>
                </a:solidFill>
              </a:rPr>
              <a:t>está pasando de erróneo o </a:t>
            </a:r>
            <a:r>
              <a:rPr lang="es-MX" b="1" dirty="0" smtClean="0">
                <a:solidFill>
                  <a:schemeClr val="accent2">
                    <a:lumMod val="75000"/>
                  </a:schemeClr>
                </a:solidFill>
              </a:rPr>
              <a:t>incorrecto en función del tema elegido; </a:t>
            </a:r>
            <a:r>
              <a:rPr lang="es-MX" b="1" dirty="0" smtClean="0">
                <a:solidFill>
                  <a:srgbClr val="C00000"/>
                </a:solidFill>
              </a:rPr>
              <a:t>qué </a:t>
            </a:r>
            <a:r>
              <a:rPr lang="es-MX" b="1" dirty="0">
                <a:solidFill>
                  <a:srgbClr val="C00000"/>
                </a:solidFill>
              </a:rPr>
              <a:t>podría solucionarse o mejorarse </a:t>
            </a:r>
            <a:r>
              <a:rPr lang="es-MX" b="1" dirty="0">
                <a:solidFill>
                  <a:schemeClr val="accent2">
                    <a:lumMod val="75000"/>
                  </a:schemeClr>
                </a:solidFill>
              </a:rPr>
              <a:t>a través de la investigación extensa que se llevará a cabo; el problema puede partir de la observación y la experiencia empírica que tiene el autor.</a:t>
            </a:r>
            <a:endParaRPr lang="en-US" b="1" dirty="0">
              <a:solidFill>
                <a:schemeClr val="accent2">
                  <a:lumMod val="75000"/>
                </a:schemeClr>
              </a:solidFill>
            </a:endParaRPr>
          </a:p>
        </p:txBody>
      </p:sp>
    </p:spTree>
    <p:extLst>
      <p:ext uri="{BB962C8B-B14F-4D97-AF65-F5344CB8AC3E}">
        <p14:creationId xmlns:p14="http://schemas.microsoft.com/office/powerpoint/2010/main" val="2112696455"/>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3. Planteamiento del problema</a:t>
            </a:r>
            <a:endParaRPr lang="en-US" b="1" dirty="0">
              <a:solidFill>
                <a:srgbClr val="C00000"/>
              </a:solidFill>
            </a:endParaRPr>
          </a:p>
        </p:txBody>
      </p:sp>
      <p:sp>
        <p:nvSpPr>
          <p:cNvPr id="3" name="Marcador de contenido 2"/>
          <p:cNvSpPr>
            <a:spLocks noGrp="1"/>
          </p:cNvSpPr>
          <p:nvPr>
            <p:ph idx="1"/>
          </p:nvPr>
        </p:nvSpPr>
        <p:spPr>
          <a:xfrm>
            <a:off x="2231136" y="2638044"/>
            <a:ext cx="7729728" cy="3920698"/>
          </a:xfrm>
        </p:spPr>
        <p:txBody>
          <a:bodyPr>
            <a:normAutofit/>
          </a:bodyPr>
          <a:lstStyle/>
          <a:p>
            <a:pPr marL="0" indent="0" algn="ctr">
              <a:lnSpc>
                <a:spcPct val="150000"/>
              </a:lnSpc>
              <a:buNone/>
            </a:pPr>
            <a:r>
              <a:rPr lang="es-MX" b="1" dirty="0" smtClean="0">
                <a:solidFill>
                  <a:srgbClr val="333399"/>
                </a:solidFill>
              </a:rPr>
              <a:t>“Problema </a:t>
            </a:r>
            <a:r>
              <a:rPr lang="es-MX" b="1" dirty="0">
                <a:solidFill>
                  <a:srgbClr val="333399"/>
                </a:solidFill>
              </a:rPr>
              <a:t>refiere un obstáculo cuando </a:t>
            </a:r>
            <a:r>
              <a:rPr lang="es-MX" b="1" dirty="0" smtClean="0">
                <a:solidFill>
                  <a:srgbClr val="333399"/>
                </a:solidFill>
              </a:rPr>
              <a:t>designa a </a:t>
            </a:r>
            <a:r>
              <a:rPr lang="es-MX" b="1" dirty="0">
                <a:solidFill>
                  <a:srgbClr val="333399"/>
                </a:solidFill>
              </a:rPr>
              <a:t>aquello que no ocurre como debiera o como se quisiera que aconteciera. Es una situación adversa. En este sentido: el que una estrategia didáctica no promueva un aprendizaje significativo; una comunidad educativa no se desarrolle como es habitual, o un método de enseñanza no genere los resultados deseados, son ejemplos de </a:t>
            </a:r>
            <a:r>
              <a:rPr lang="es-MX" b="1" dirty="0" smtClean="0">
                <a:solidFill>
                  <a:srgbClr val="333399"/>
                </a:solidFill>
              </a:rPr>
              <a:t>obstáculos” (García Córdoba, 2005, p. 9).</a:t>
            </a:r>
            <a:endParaRPr lang="en-US" b="1" dirty="0">
              <a:solidFill>
                <a:srgbClr val="333399"/>
              </a:solidFill>
            </a:endParaRPr>
          </a:p>
        </p:txBody>
      </p:sp>
    </p:spTree>
    <p:extLst>
      <p:ext uri="{BB962C8B-B14F-4D97-AF65-F5344CB8AC3E}">
        <p14:creationId xmlns:p14="http://schemas.microsoft.com/office/powerpoint/2010/main" val="2593666458"/>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4. JUSTIFICACIÓN</a:t>
            </a:r>
            <a:endParaRPr lang="en-US" b="1" dirty="0">
              <a:solidFill>
                <a:srgbClr val="C00000"/>
              </a:solidFill>
            </a:endParaRPr>
          </a:p>
        </p:txBody>
      </p:sp>
      <p:sp>
        <p:nvSpPr>
          <p:cNvPr id="3" name="Marcador de contenido 2"/>
          <p:cNvSpPr>
            <a:spLocks noGrp="1"/>
          </p:cNvSpPr>
          <p:nvPr>
            <p:ph idx="1"/>
          </p:nvPr>
        </p:nvSpPr>
        <p:spPr>
          <a:xfrm>
            <a:off x="2231136" y="2638044"/>
            <a:ext cx="7729728" cy="3563251"/>
          </a:xfrm>
        </p:spPr>
        <p:txBody>
          <a:bodyPr>
            <a:normAutofit/>
          </a:bodyPr>
          <a:lstStyle/>
          <a:p>
            <a:pPr algn="ctr">
              <a:lnSpc>
                <a:spcPct val="150000"/>
              </a:lnSpc>
            </a:pPr>
            <a:r>
              <a:rPr lang="es-MX" b="1" dirty="0">
                <a:solidFill>
                  <a:schemeClr val="tx2"/>
                </a:solidFill>
              </a:rPr>
              <a:t>C</a:t>
            </a:r>
            <a:r>
              <a:rPr lang="es-MX" b="1" dirty="0" smtClean="0">
                <a:solidFill>
                  <a:schemeClr val="tx2"/>
                </a:solidFill>
              </a:rPr>
              <a:t>onsiste </a:t>
            </a:r>
            <a:r>
              <a:rPr lang="es-MX" b="1" dirty="0">
                <a:solidFill>
                  <a:schemeClr val="tx2"/>
                </a:solidFill>
              </a:rPr>
              <a:t>en la breve explicación de la utilidad, beneficio, impacto, relevancia o posible solución que aportará la investigación que se realice; innecesario explicar todos estos sustantivos, con uno puede ser suficiente. </a:t>
            </a:r>
            <a:endParaRPr lang="es-MX" b="1" dirty="0" smtClean="0">
              <a:solidFill>
                <a:schemeClr val="tx2"/>
              </a:solidFill>
            </a:endParaRPr>
          </a:p>
          <a:p>
            <a:pPr algn="ctr">
              <a:lnSpc>
                <a:spcPct val="150000"/>
              </a:lnSpc>
            </a:pPr>
            <a:r>
              <a:rPr lang="es-MX" b="1" dirty="0" smtClean="0">
                <a:solidFill>
                  <a:schemeClr val="tx2"/>
                </a:solidFill>
              </a:rPr>
              <a:t>Se </a:t>
            </a:r>
            <a:r>
              <a:rPr lang="es-MX" b="1" dirty="0">
                <a:solidFill>
                  <a:schemeClr val="tx2"/>
                </a:solidFill>
              </a:rPr>
              <a:t>debe convencer al lector que el estudio que prevé realizarse, servirá para algo en concreto o tendrá alguna ventaja para los actores involucrados; mientras mayor sea el posible impacto positivo que traerá la investigación, mejor justificado estará el estudio. </a:t>
            </a:r>
            <a:endParaRPr lang="en-US" b="1" dirty="0">
              <a:solidFill>
                <a:schemeClr val="tx2"/>
              </a:solidFill>
            </a:endParaRPr>
          </a:p>
        </p:txBody>
      </p:sp>
    </p:spTree>
    <p:extLst>
      <p:ext uri="{BB962C8B-B14F-4D97-AF65-F5344CB8AC3E}">
        <p14:creationId xmlns:p14="http://schemas.microsoft.com/office/powerpoint/2010/main" val="1610249204"/>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4. justificación</a:t>
            </a:r>
            <a:endParaRPr lang="en-US" b="1" dirty="0">
              <a:solidFill>
                <a:srgbClr val="C00000"/>
              </a:solidFill>
            </a:endParaRPr>
          </a:p>
        </p:txBody>
      </p:sp>
      <p:sp>
        <p:nvSpPr>
          <p:cNvPr id="5" name="Marcador de contenido 4"/>
          <p:cNvSpPr>
            <a:spLocks noGrp="1"/>
          </p:cNvSpPr>
          <p:nvPr>
            <p:ph sz="half" idx="1"/>
          </p:nvPr>
        </p:nvSpPr>
        <p:spPr>
          <a:xfrm>
            <a:off x="1116400" y="2621417"/>
            <a:ext cx="4569505" cy="3654691"/>
          </a:xfrm>
        </p:spPr>
        <p:txBody>
          <a:bodyPr>
            <a:normAutofit fontScale="85000" lnSpcReduction="10000"/>
          </a:bodyPr>
          <a:lstStyle/>
          <a:p>
            <a:pPr algn="just">
              <a:lnSpc>
                <a:spcPct val="150000"/>
              </a:lnSpc>
              <a:buFont typeface="Wingdings" panose="05000000000000000000" pitchFamily="2" charset="2"/>
              <a:buChar char="q"/>
            </a:pPr>
            <a:r>
              <a:rPr lang="es-MX" b="1" dirty="0">
                <a:solidFill>
                  <a:schemeClr val="tx2">
                    <a:lumMod val="75000"/>
                  </a:schemeClr>
                </a:solidFill>
              </a:rPr>
              <a:t>Se trata de dar cuenta de la utilidad, beneficio, importancia, </a:t>
            </a:r>
            <a:r>
              <a:rPr lang="es-MX" b="1" dirty="0">
                <a:solidFill>
                  <a:srgbClr val="C00000"/>
                </a:solidFill>
              </a:rPr>
              <a:t>IMPACTO</a:t>
            </a:r>
            <a:r>
              <a:rPr lang="es-MX" b="1" dirty="0">
                <a:solidFill>
                  <a:schemeClr val="tx2">
                    <a:lumMod val="75000"/>
                  </a:schemeClr>
                </a:solidFill>
              </a:rPr>
              <a:t> de la investigación</a:t>
            </a:r>
            <a:r>
              <a:rPr lang="es-MX" b="1" dirty="0" smtClean="0">
                <a:solidFill>
                  <a:schemeClr val="tx2">
                    <a:lumMod val="75000"/>
                  </a:schemeClr>
                </a:solidFill>
              </a:rPr>
              <a:t>.</a:t>
            </a:r>
          </a:p>
          <a:p>
            <a:pPr algn="just">
              <a:lnSpc>
                <a:spcPct val="150000"/>
              </a:lnSpc>
              <a:buFont typeface="Wingdings" panose="05000000000000000000" pitchFamily="2" charset="2"/>
              <a:buChar char="q"/>
            </a:pPr>
            <a:r>
              <a:rPr lang="es-MX" b="1" dirty="0" smtClean="0">
                <a:solidFill>
                  <a:schemeClr val="tx2">
                    <a:lumMod val="75000"/>
                  </a:schemeClr>
                </a:solidFill>
              </a:rPr>
              <a:t>Para </a:t>
            </a:r>
            <a:r>
              <a:rPr lang="es-MX" b="1" dirty="0">
                <a:solidFill>
                  <a:schemeClr val="tx2">
                    <a:lumMod val="75000"/>
                  </a:schemeClr>
                </a:solidFill>
              </a:rPr>
              <a:t>apoyar las afirmaciones que se </a:t>
            </a:r>
            <a:r>
              <a:rPr lang="es-MX" b="1" dirty="0" smtClean="0">
                <a:solidFill>
                  <a:schemeClr val="tx2">
                    <a:lumMod val="75000"/>
                  </a:schemeClr>
                </a:solidFill>
              </a:rPr>
              <a:t>hagan en la justificación, </a:t>
            </a:r>
            <a:r>
              <a:rPr lang="es-MX" b="1" dirty="0">
                <a:solidFill>
                  <a:srgbClr val="C00000"/>
                </a:solidFill>
              </a:rPr>
              <a:t>deben reportarse datos, hechos, estadísticas, opiniones preliminares de expertos</a:t>
            </a:r>
            <a:r>
              <a:rPr lang="es-MX" b="1" dirty="0">
                <a:solidFill>
                  <a:schemeClr val="tx2">
                    <a:lumMod val="75000"/>
                  </a:schemeClr>
                </a:solidFill>
              </a:rPr>
              <a:t> (acompañados de la referencia correspondiente</a:t>
            </a:r>
            <a:r>
              <a:rPr lang="es-MX" b="1" dirty="0" smtClean="0">
                <a:solidFill>
                  <a:schemeClr val="tx2">
                    <a:lumMod val="75000"/>
                  </a:schemeClr>
                </a:solidFill>
              </a:rPr>
              <a:t>).</a:t>
            </a:r>
          </a:p>
          <a:p>
            <a:pPr algn="just">
              <a:lnSpc>
                <a:spcPct val="150000"/>
              </a:lnSpc>
              <a:buFont typeface="Wingdings" panose="05000000000000000000" pitchFamily="2" charset="2"/>
              <a:buChar char="q"/>
            </a:pPr>
            <a:r>
              <a:rPr lang="es-MX" b="1" dirty="0" smtClean="0">
                <a:solidFill>
                  <a:schemeClr val="tx2">
                    <a:lumMod val="75000"/>
                  </a:schemeClr>
                </a:solidFill>
              </a:rPr>
              <a:t>Este apartado </a:t>
            </a:r>
            <a:r>
              <a:rPr lang="es-MX" b="1" dirty="0" smtClean="0">
                <a:solidFill>
                  <a:srgbClr val="C00000"/>
                </a:solidFill>
              </a:rPr>
              <a:t>puede incluirse en el del PLANTEAMIENTO DEL PROBLEMA</a:t>
            </a:r>
            <a:r>
              <a:rPr lang="es-MX" b="1" dirty="0" smtClean="0">
                <a:solidFill>
                  <a:schemeClr val="tx2">
                    <a:lumMod val="75000"/>
                  </a:schemeClr>
                </a:solidFill>
              </a:rPr>
              <a:t>, o ponerse en otro estanco.</a:t>
            </a:r>
            <a:endParaRPr lang="en-US" b="1" dirty="0">
              <a:solidFill>
                <a:schemeClr val="tx2">
                  <a:lumMod val="75000"/>
                </a:schemeClr>
              </a:solidFill>
            </a:endParaRPr>
          </a:p>
        </p:txBody>
      </p:sp>
      <p:pic>
        <p:nvPicPr>
          <p:cNvPr id="7" name="Imagen 6"/>
          <p:cNvPicPr>
            <a:picLocks noChangeAspect="1"/>
          </p:cNvPicPr>
          <p:nvPr/>
        </p:nvPicPr>
        <p:blipFill>
          <a:blip r:embed="rId2"/>
          <a:stretch>
            <a:fillRect/>
          </a:stretch>
        </p:blipFill>
        <p:spPr>
          <a:xfrm>
            <a:off x="6336377" y="2722185"/>
            <a:ext cx="5105400" cy="3479110"/>
          </a:xfrm>
          <a:prstGeom prst="rect">
            <a:avLst/>
          </a:prstGeom>
          <a:ln w="38100">
            <a:solidFill>
              <a:schemeClr val="accent2">
                <a:lumMod val="50000"/>
              </a:schemeClr>
            </a:solidFill>
          </a:ln>
        </p:spPr>
      </p:pic>
    </p:spTree>
    <p:extLst>
      <p:ext uri="{BB962C8B-B14F-4D97-AF65-F5344CB8AC3E}">
        <p14:creationId xmlns:p14="http://schemas.microsoft.com/office/powerpoint/2010/main" val="2790421034"/>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nSpc>
                <a:spcPct val="150000"/>
              </a:lnSpc>
            </a:pPr>
            <a:r>
              <a:rPr lang="es-MX" dirty="0" smtClean="0">
                <a:solidFill>
                  <a:srgbClr val="C00000"/>
                </a:solidFill>
              </a:rPr>
              <a:t>Algunas preguntas para guiar la elaboración de la justificación</a:t>
            </a:r>
            <a:endParaRPr lang="en-US" dirty="0">
              <a:solidFill>
                <a:srgbClr val="C00000"/>
              </a:solidFill>
            </a:endParaRPr>
          </a:p>
        </p:txBody>
      </p:sp>
      <p:sp>
        <p:nvSpPr>
          <p:cNvPr id="3" name="Marcador de contenido 2"/>
          <p:cNvSpPr>
            <a:spLocks noGrp="1"/>
          </p:cNvSpPr>
          <p:nvPr>
            <p:ph idx="1"/>
          </p:nvPr>
        </p:nvSpPr>
        <p:spPr>
          <a:xfrm>
            <a:off x="1263535" y="2252750"/>
            <a:ext cx="9626137" cy="4189614"/>
          </a:xfrm>
        </p:spPr>
        <p:txBody>
          <a:bodyPr>
            <a:noAutofit/>
          </a:bodyPr>
          <a:lstStyle/>
          <a:p>
            <a:pPr algn="ctr">
              <a:lnSpc>
                <a:spcPct val="160000"/>
              </a:lnSpc>
            </a:pPr>
            <a:r>
              <a:rPr lang="es-MX" b="1" i="1" dirty="0">
                <a:solidFill>
                  <a:srgbClr val="C00000"/>
                </a:solidFill>
              </a:rPr>
              <a:t> ¿Por qué y para qué este </a:t>
            </a:r>
            <a:r>
              <a:rPr lang="es-MX" b="1" i="1" dirty="0" smtClean="0">
                <a:solidFill>
                  <a:srgbClr val="C00000"/>
                </a:solidFill>
              </a:rPr>
              <a:t>estudio? </a:t>
            </a:r>
          </a:p>
          <a:p>
            <a:pPr marL="0" indent="0" algn="ctr">
              <a:lnSpc>
                <a:spcPct val="160000"/>
              </a:lnSpc>
              <a:buNone/>
            </a:pPr>
            <a:endParaRPr lang="es-MX" b="1" i="1" dirty="0" smtClean="0">
              <a:solidFill>
                <a:srgbClr val="C00000"/>
              </a:solidFill>
            </a:endParaRPr>
          </a:p>
          <a:p>
            <a:pPr algn="ctr">
              <a:lnSpc>
                <a:spcPct val="160000"/>
              </a:lnSpc>
            </a:pPr>
            <a:r>
              <a:rPr lang="es-MX" b="1" i="1" dirty="0" smtClean="0">
                <a:solidFill>
                  <a:srgbClr val="C00000"/>
                </a:solidFill>
              </a:rPr>
              <a:t>¿</a:t>
            </a:r>
            <a:r>
              <a:rPr lang="es-MX" b="1" i="1" dirty="0">
                <a:solidFill>
                  <a:srgbClr val="C00000"/>
                </a:solidFill>
              </a:rPr>
              <a:t>Qué vacío, qué insuficiencia </a:t>
            </a:r>
            <a:r>
              <a:rPr lang="es-MX" b="1" i="1" dirty="0" smtClean="0">
                <a:solidFill>
                  <a:srgbClr val="C00000"/>
                </a:solidFill>
              </a:rPr>
              <a:t>o qué </a:t>
            </a:r>
            <a:r>
              <a:rPr lang="es-MX" b="1" i="1" dirty="0">
                <a:solidFill>
                  <a:srgbClr val="C00000"/>
                </a:solidFill>
              </a:rPr>
              <a:t>problema </a:t>
            </a:r>
            <a:r>
              <a:rPr lang="es-MX" b="1" i="1" dirty="0" smtClean="0">
                <a:solidFill>
                  <a:srgbClr val="C00000"/>
                </a:solidFill>
              </a:rPr>
              <a:t>vendría a resolver?</a:t>
            </a:r>
          </a:p>
          <a:p>
            <a:pPr marL="0" indent="0" algn="ctr">
              <a:lnSpc>
                <a:spcPct val="160000"/>
              </a:lnSpc>
              <a:buNone/>
            </a:pPr>
            <a:r>
              <a:rPr lang="es-MX" b="1" i="1" dirty="0" smtClean="0">
                <a:solidFill>
                  <a:srgbClr val="C00000"/>
                </a:solidFill>
              </a:rPr>
              <a:t> </a:t>
            </a:r>
          </a:p>
          <a:p>
            <a:pPr algn="ctr">
              <a:lnSpc>
                <a:spcPct val="160000"/>
              </a:lnSpc>
            </a:pPr>
            <a:r>
              <a:rPr lang="es-MX" b="1" i="1" dirty="0" smtClean="0">
                <a:solidFill>
                  <a:srgbClr val="C00000"/>
                </a:solidFill>
              </a:rPr>
              <a:t>¿</a:t>
            </a:r>
            <a:r>
              <a:rPr lang="es-MX" b="1" i="1" dirty="0">
                <a:solidFill>
                  <a:srgbClr val="C00000"/>
                </a:solidFill>
              </a:rPr>
              <a:t>En qué medida </a:t>
            </a:r>
            <a:r>
              <a:rPr lang="es-MX" b="1" i="1" dirty="0" smtClean="0">
                <a:solidFill>
                  <a:srgbClr val="C00000"/>
                </a:solidFill>
              </a:rPr>
              <a:t>queda el problema resuelto </a:t>
            </a:r>
            <a:r>
              <a:rPr lang="es-MX" b="1" i="1" dirty="0">
                <a:solidFill>
                  <a:srgbClr val="C00000"/>
                </a:solidFill>
              </a:rPr>
              <a:t>con la existencia de </a:t>
            </a:r>
            <a:r>
              <a:rPr lang="es-MX" b="1" i="1" dirty="0" smtClean="0">
                <a:solidFill>
                  <a:srgbClr val="C00000"/>
                </a:solidFill>
              </a:rPr>
              <a:t>esta investigación? </a:t>
            </a:r>
          </a:p>
          <a:p>
            <a:pPr marL="0" indent="0" algn="ctr">
              <a:lnSpc>
                <a:spcPct val="160000"/>
              </a:lnSpc>
              <a:buNone/>
            </a:pPr>
            <a:r>
              <a:rPr lang="es-MX" b="1" i="1" dirty="0" smtClean="0">
                <a:solidFill>
                  <a:srgbClr val="C00000"/>
                </a:solidFill>
              </a:rPr>
              <a:t>(Hernández, 2006).</a:t>
            </a:r>
            <a:endParaRPr lang="es-MX" b="1" i="1" dirty="0">
              <a:solidFill>
                <a:srgbClr val="C00000"/>
              </a:solidFill>
            </a:endParaRPr>
          </a:p>
        </p:txBody>
      </p:sp>
    </p:spTree>
    <p:extLst>
      <p:ext uri="{BB962C8B-B14F-4D97-AF65-F5344CB8AC3E}">
        <p14:creationId xmlns:p14="http://schemas.microsoft.com/office/powerpoint/2010/main" val="1159010555"/>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nSpc>
                <a:spcPct val="150000"/>
              </a:lnSpc>
            </a:pPr>
            <a:r>
              <a:rPr lang="es-MX" dirty="0" smtClean="0">
                <a:solidFill>
                  <a:srgbClr val="C00000"/>
                </a:solidFill>
              </a:rPr>
              <a:t>Algunas preguntas para guiar la elaboración de la justificación</a:t>
            </a:r>
            <a:endParaRPr lang="en-US" dirty="0">
              <a:solidFill>
                <a:srgbClr val="C00000"/>
              </a:solidFill>
            </a:endParaRPr>
          </a:p>
        </p:txBody>
      </p:sp>
      <p:sp>
        <p:nvSpPr>
          <p:cNvPr id="3" name="Marcador de contenido 2"/>
          <p:cNvSpPr>
            <a:spLocks noGrp="1"/>
          </p:cNvSpPr>
          <p:nvPr>
            <p:ph sz="half" idx="1"/>
          </p:nvPr>
        </p:nvSpPr>
        <p:spPr>
          <a:xfrm>
            <a:off x="457200" y="2638044"/>
            <a:ext cx="5396483" cy="3101982"/>
          </a:xfrm>
        </p:spPr>
        <p:txBody>
          <a:bodyPr>
            <a:noAutofit/>
          </a:bodyPr>
          <a:lstStyle/>
          <a:p>
            <a:pPr algn="ctr">
              <a:lnSpc>
                <a:spcPct val="160000"/>
              </a:lnSpc>
            </a:pPr>
            <a:r>
              <a:rPr lang="es-MX" b="1" dirty="0" smtClean="0">
                <a:solidFill>
                  <a:srgbClr val="333399"/>
                </a:solidFill>
              </a:rPr>
              <a:t>¿Por </a:t>
            </a:r>
            <a:r>
              <a:rPr lang="es-MX" b="1" dirty="0">
                <a:solidFill>
                  <a:srgbClr val="333399"/>
                </a:solidFill>
              </a:rPr>
              <a:t>qué resulta necesario hacer </a:t>
            </a:r>
            <a:r>
              <a:rPr lang="es-MX" b="1" dirty="0" smtClean="0">
                <a:solidFill>
                  <a:srgbClr val="333399"/>
                </a:solidFill>
              </a:rPr>
              <a:t>una investigación de este tipo?</a:t>
            </a:r>
            <a:endParaRPr lang="es-MX" b="1" dirty="0">
              <a:solidFill>
                <a:srgbClr val="333399"/>
              </a:solidFill>
            </a:endParaRPr>
          </a:p>
          <a:p>
            <a:pPr algn="ctr">
              <a:lnSpc>
                <a:spcPct val="160000"/>
              </a:lnSpc>
            </a:pPr>
            <a:r>
              <a:rPr lang="es-MX" b="1" dirty="0" smtClean="0">
                <a:solidFill>
                  <a:srgbClr val="C00000"/>
                </a:solidFill>
              </a:rPr>
              <a:t>¿</a:t>
            </a:r>
            <a:r>
              <a:rPr lang="es-MX" b="1" dirty="0">
                <a:solidFill>
                  <a:srgbClr val="C00000"/>
                </a:solidFill>
              </a:rPr>
              <a:t>Por qué en este momento? </a:t>
            </a:r>
            <a:endParaRPr lang="es-MX" b="1" dirty="0" smtClean="0">
              <a:solidFill>
                <a:srgbClr val="C00000"/>
              </a:solidFill>
            </a:endParaRPr>
          </a:p>
          <a:p>
            <a:pPr algn="ctr">
              <a:lnSpc>
                <a:spcPct val="160000"/>
              </a:lnSpc>
            </a:pPr>
            <a:r>
              <a:rPr lang="es-MX" b="1" dirty="0" smtClean="0">
                <a:solidFill>
                  <a:srgbClr val="333399"/>
                </a:solidFill>
              </a:rPr>
              <a:t>Este estudio, ¿se </a:t>
            </a:r>
            <a:r>
              <a:rPr lang="es-MX" b="1" dirty="0">
                <a:solidFill>
                  <a:srgbClr val="333399"/>
                </a:solidFill>
              </a:rPr>
              <a:t>auto justifica o es </a:t>
            </a:r>
            <a:r>
              <a:rPr lang="es-MX" b="1" dirty="0" smtClean="0">
                <a:solidFill>
                  <a:srgbClr val="333399"/>
                </a:solidFill>
              </a:rPr>
              <a:t>un prerrequisito </a:t>
            </a:r>
            <a:r>
              <a:rPr lang="es-MX" b="1" dirty="0">
                <a:solidFill>
                  <a:srgbClr val="333399"/>
                </a:solidFill>
              </a:rPr>
              <a:t>para eventuales acciones posteriores? </a:t>
            </a:r>
            <a:endParaRPr lang="en-US" b="1" dirty="0">
              <a:solidFill>
                <a:srgbClr val="333399"/>
              </a:solidFill>
            </a:endParaRPr>
          </a:p>
        </p:txBody>
      </p:sp>
      <p:sp>
        <p:nvSpPr>
          <p:cNvPr id="4" name="Marcador de contenido 3"/>
          <p:cNvSpPr>
            <a:spLocks noGrp="1"/>
          </p:cNvSpPr>
          <p:nvPr>
            <p:ph sz="half" idx="2"/>
          </p:nvPr>
        </p:nvSpPr>
        <p:spPr/>
        <p:txBody>
          <a:bodyPr>
            <a:normAutofit fontScale="92500"/>
          </a:bodyPr>
          <a:lstStyle/>
          <a:p>
            <a:pPr algn="ctr">
              <a:lnSpc>
                <a:spcPct val="150000"/>
              </a:lnSpc>
            </a:pPr>
            <a:r>
              <a:rPr lang="es-MX" b="1" dirty="0">
                <a:solidFill>
                  <a:srgbClr val="333399"/>
                </a:solidFill>
              </a:rPr>
              <a:t>¿Cuál </a:t>
            </a:r>
            <a:r>
              <a:rPr lang="es-MX" b="1" dirty="0" smtClean="0">
                <a:solidFill>
                  <a:srgbClr val="333399"/>
                </a:solidFill>
              </a:rPr>
              <a:t>sería un posible producto o resultado de esta investigación? </a:t>
            </a:r>
            <a:r>
              <a:rPr lang="es-MX" b="1" dirty="0">
                <a:solidFill>
                  <a:srgbClr val="333399"/>
                </a:solidFill>
              </a:rPr>
              <a:t>U</a:t>
            </a:r>
            <a:r>
              <a:rPr lang="es-MX" b="1" dirty="0" smtClean="0">
                <a:solidFill>
                  <a:srgbClr val="333399"/>
                </a:solidFill>
              </a:rPr>
              <a:t>na </a:t>
            </a:r>
            <a:r>
              <a:rPr lang="es-MX" b="1" dirty="0">
                <a:solidFill>
                  <a:srgbClr val="333399"/>
                </a:solidFill>
              </a:rPr>
              <a:t>tecnología, un </a:t>
            </a:r>
            <a:r>
              <a:rPr lang="es-MX" b="1" dirty="0" smtClean="0">
                <a:solidFill>
                  <a:srgbClr val="333399"/>
                </a:solidFill>
              </a:rPr>
              <a:t>programa, </a:t>
            </a:r>
            <a:r>
              <a:rPr lang="es-MX" b="1" dirty="0">
                <a:solidFill>
                  <a:srgbClr val="333399"/>
                </a:solidFill>
              </a:rPr>
              <a:t>una </a:t>
            </a:r>
            <a:r>
              <a:rPr lang="es-MX" b="1" dirty="0" smtClean="0">
                <a:solidFill>
                  <a:srgbClr val="333399"/>
                </a:solidFill>
              </a:rPr>
              <a:t>intervención, un manual, una propuesta…</a:t>
            </a:r>
          </a:p>
          <a:p>
            <a:pPr algn="ctr">
              <a:lnSpc>
                <a:spcPct val="150000"/>
              </a:lnSpc>
            </a:pPr>
            <a:r>
              <a:rPr lang="es-MX" b="1" dirty="0" smtClean="0">
                <a:solidFill>
                  <a:srgbClr val="C00000"/>
                </a:solidFill>
              </a:rPr>
              <a:t>En </a:t>
            </a:r>
            <a:r>
              <a:rPr lang="es-MX" b="1" dirty="0">
                <a:solidFill>
                  <a:srgbClr val="C00000"/>
                </a:solidFill>
              </a:rPr>
              <a:t>este </a:t>
            </a:r>
            <a:r>
              <a:rPr lang="es-MX" b="1" dirty="0" smtClean="0">
                <a:solidFill>
                  <a:srgbClr val="C00000"/>
                </a:solidFill>
              </a:rPr>
              <a:t>caso</a:t>
            </a:r>
            <a:r>
              <a:rPr lang="es-MX" b="1" dirty="0">
                <a:solidFill>
                  <a:srgbClr val="C00000"/>
                </a:solidFill>
              </a:rPr>
              <a:t>, </a:t>
            </a:r>
            <a:r>
              <a:rPr lang="es-MX" b="1" dirty="0" smtClean="0">
                <a:solidFill>
                  <a:srgbClr val="C00000"/>
                </a:solidFill>
              </a:rPr>
              <a:t>¿hasta dónde han llegado estudios posteriores o previos?</a:t>
            </a:r>
            <a:endParaRPr lang="es-MX" b="1" dirty="0">
              <a:solidFill>
                <a:srgbClr val="C00000"/>
              </a:solidFill>
            </a:endParaRPr>
          </a:p>
          <a:p>
            <a:endParaRPr lang="en-US" dirty="0"/>
          </a:p>
        </p:txBody>
      </p:sp>
    </p:spTree>
    <p:extLst>
      <p:ext uri="{BB962C8B-B14F-4D97-AF65-F5344CB8AC3E}">
        <p14:creationId xmlns:p14="http://schemas.microsoft.com/office/powerpoint/2010/main" val="2659123809"/>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333399"/>
                </a:solidFill>
              </a:rPr>
              <a:t>¿QUÉ ES UN OBJETIVO?</a:t>
            </a:r>
            <a:endParaRPr lang="en-US" b="1" dirty="0">
              <a:solidFill>
                <a:srgbClr val="333399"/>
              </a:solidFill>
            </a:endParaRPr>
          </a:p>
        </p:txBody>
      </p:sp>
      <p:sp>
        <p:nvSpPr>
          <p:cNvPr id="6" name="Marcador de contenido 5"/>
          <p:cNvSpPr>
            <a:spLocks noGrp="1"/>
          </p:cNvSpPr>
          <p:nvPr>
            <p:ph idx="1"/>
          </p:nvPr>
        </p:nvSpPr>
        <p:spPr/>
        <p:txBody>
          <a:bodyPr/>
          <a:lstStyle/>
          <a:p>
            <a:pPr algn="ctr">
              <a:lnSpc>
                <a:spcPct val="150000"/>
              </a:lnSpc>
            </a:pPr>
            <a:r>
              <a:rPr lang="es-MX" dirty="0">
                <a:solidFill>
                  <a:srgbClr val="333399"/>
                </a:solidFill>
              </a:rPr>
              <a:t>Los objetivos </a:t>
            </a:r>
            <a:r>
              <a:rPr lang="es-MX" dirty="0" smtClean="0">
                <a:solidFill>
                  <a:srgbClr val="333399"/>
                </a:solidFill>
              </a:rPr>
              <a:t>se relacionan con aquello que se pretende alcanzar a través de la investigación; deben ser concretos y formulados en un solo párrafo. </a:t>
            </a:r>
          </a:p>
          <a:p>
            <a:pPr algn="ctr">
              <a:lnSpc>
                <a:spcPct val="150000"/>
              </a:lnSpc>
            </a:pPr>
            <a:r>
              <a:rPr lang="es-MX" dirty="0" smtClean="0">
                <a:solidFill>
                  <a:srgbClr val="333399"/>
                </a:solidFill>
              </a:rPr>
              <a:t>E independientemente de que se alcancen o no, deben incluir la posibilidad de ser verificados </a:t>
            </a:r>
            <a:r>
              <a:rPr lang="es-MX" dirty="0">
                <a:solidFill>
                  <a:srgbClr val="333399"/>
                </a:solidFill>
              </a:rPr>
              <a:t>cuando culmine la ejecución del proyecto. </a:t>
            </a:r>
            <a:endParaRPr lang="es-MX" dirty="0" smtClean="0">
              <a:solidFill>
                <a:srgbClr val="333399"/>
              </a:solidFill>
            </a:endParaRPr>
          </a:p>
          <a:p>
            <a:pPr algn="ctr">
              <a:lnSpc>
                <a:spcPct val="150000"/>
              </a:lnSpc>
            </a:pPr>
            <a:r>
              <a:rPr lang="es-MX" dirty="0" smtClean="0">
                <a:solidFill>
                  <a:srgbClr val="333399"/>
                </a:solidFill>
              </a:rPr>
              <a:t>Deben ser realistas, visibles, medibles, tangibles.</a:t>
            </a:r>
            <a:endParaRPr lang="es-MX" dirty="0">
              <a:solidFill>
                <a:srgbClr val="333399"/>
              </a:solidFill>
            </a:endParaRPr>
          </a:p>
        </p:txBody>
      </p:sp>
    </p:spTree>
    <p:extLst>
      <p:ext uri="{BB962C8B-B14F-4D97-AF65-F5344CB8AC3E}">
        <p14:creationId xmlns:p14="http://schemas.microsoft.com/office/powerpoint/2010/main" val="1507521110"/>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5. Objetivo general</a:t>
            </a:r>
            <a:endParaRPr lang="en-US" b="1" dirty="0">
              <a:solidFill>
                <a:srgbClr val="C00000"/>
              </a:solidFill>
            </a:endParaRPr>
          </a:p>
        </p:txBody>
      </p:sp>
      <p:sp>
        <p:nvSpPr>
          <p:cNvPr id="5" name="Marcador de contenido 4"/>
          <p:cNvSpPr>
            <a:spLocks noGrp="1"/>
          </p:cNvSpPr>
          <p:nvPr>
            <p:ph sz="half" idx="1"/>
          </p:nvPr>
        </p:nvSpPr>
        <p:spPr>
          <a:xfrm>
            <a:off x="1354976" y="2638043"/>
            <a:ext cx="4498708" cy="3596501"/>
          </a:xfrm>
        </p:spPr>
        <p:txBody>
          <a:bodyPr>
            <a:normAutofit fontScale="77500" lnSpcReduction="20000"/>
          </a:bodyPr>
          <a:lstStyle/>
          <a:p>
            <a:pPr algn="just">
              <a:lnSpc>
                <a:spcPct val="170000"/>
              </a:lnSpc>
            </a:pPr>
            <a:r>
              <a:rPr lang="es-MX" b="1" dirty="0" smtClean="0">
                <a:solidFill>
                  <a:schemeClr val="accent2">
                    <a:lumMod val="50000"/>
                  </a:schemeClr>
                </a:solidFill>
              </a:rPr>
              <a:t>Sólo debe formularse uno, y responder a dos preguntas: ¿qué se pretende lograr? Y ¿para qué se pretende lograr eso?</a:t>
            </a:r>
          </a:p>
          <a:p>
            <a:pPr algn="just">
              <a:lnSpc>
                <a:spcPct val="170000"/>
              </a:lnSpc>
            </a:pPr>
            <a:r>
              <a:rPr lang="es-MX" b="1" dirty="0" smtClean="0">
                <a:solidFill>
                  <a:schemeClr val="accent2">
                    <a:lumMod val="50000"/>
                  </a:schemeClr>
                </a:solidFill>
              </a:rPr>
              <a:t>Se sugiere redactarlo utilizando únicamente dos verbos: al principio, un verbo en infinitivo; después del “para qué”, un verbo conjugado.</a:t>
            </a:r>
          </a:p>
          <a:p>
            <a:pPr algn="just">
              <a:lnSpc>
                <a:spcPct val="170000"/>
              </a:lnSpc>
            </a:pPr>
            <a:r>
              <a:rPr lang="es-MX" b="1" dirty="0" smtClean="0">
                <a:solidFill>
                  <a:schemeClr val="accent2">
                    <a:lumMod val="50000"/>
                  </a:schemeClr>
                </a:solidFill>
              </a:rPr>
              <a:t>Cada verbo representa una acción a realizar; si se incluyen varios en el objetivo, puede perderse o confundirse el sentido de la investigación.</a:t>
            </a:r>
            <a:endParaRPr lang="en-US" b="1" dirty="0">
              <a:solidFill>
                <a:schemeClr val="accent2">
                  <a:lumMod val="50000"/>
                </a:schemeClr>
              </a:solidFill>
            </a:endParaRPr>
          </a:p>
        </p:txBody>
      </p:sp>
      <p:pic>
        <p:nvPicPr>
          <p:cNvPr id="7" name="Imagen 6"/>
          <p:cNvPicPr>
            <a:picLocks noChangeAspect="1"/>
          </p:cNvPicPr>
          <p:nvPr/>
        </p:nvPicPr>
        <p:blipFill>
          <a:blip r:embed="rId2"/>
          <a:stretch>
            <a:fillRect/>
          </a:stretch>
        </p:blipFill>
        <p:spPr>
          <a:xfrm>
            <a:off x="6749934" y="2736532"/>
            <a:ext cx="3210929" cy="3182130"/>
          </a:xfrm>
          <a:prstGeom prst="rect">
            <a:avLst/>
          </a:prstGeom>
          <a:ln w="38100">
            <a:solidFill>
              <a:schemeClr val="tx2">
                <a:lumMod val="50000"/>
              </a:schemeClr>
            </a:solidFill>
          </a:ln>
        </p:spPr>
      </p:pic>
    </p:spTree>
    <p:extLst>
      <p:ext uri="{BB962C8B-B14F-4D97-AF65-F5344CB8AC3E}">
        <p14:creationId xmlns:p14="http://schemas.microsoft.com/office/powerpoint/2010/main" val="2610154281"/>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Objetivos específicos</a:t>
            </a:r>
            <a:endParaRPr lang="en-US" b="1" dirty="0">
              <a:solidFill>
                <a:srgbClr val="C00000"/>
              </a:solidFill>
            </a:endParaRPr>
          </a:p>
        </p:txBody>
      </p:sp>
      <p:sp>
        <p:nvSpPr>
          <p:cNvPr id="3" name="Marcador de contenido 2"/>
          <p:cNvSpPr>
            <a:spLocks noGrp="1"/>
          </p:cNvSpPr>
          <p:nvPr>
            <p:ph sz="half" idx="1"/>
          </p:nvPr>
        </p:nvSpPr>
        <p:spPr>
          <a:xfrm>
            <a:off x="800516" y="2638044"/>
            <a:ext cx="4271771" cy="3421934"/>
          </a:xfrm>
        </p:spPr>
        <p:txBody>
          <a:bodyPr>
            <a:normAutofit lnSpcReduction="10000"/>
          </a:bodyPr>
          <a:lstStyle/>
          <a:p>
            <a:pPr algn="just">
              <a:lnSpc>
                <a:spcPct val="150000"/>
              </a:lnSpc>
              <a:buFont typeface="Wingdings" panose="05000000000000000000" pitchFamily="2" charset="2"/>
              <a:buChar char="Ø"/>
            </a:pPr>
            <a:r>
              <a:rPr lang="es-MX" dirty="0" smtClean="0">
                <a:solidFill>
                  <a:schemeClr val="accent2">
                    <a:lumMod val="50000"/>
                  </a:schemeClr>
                </a:solidFill>
              </a:rPr>
              <a:t>En una investigación para nivel Licenciatura, se sugiere </a:t>
            </a:r>
            <a:r>
              <a:rPr lang="es-MX" dirty="0" smtClean="0">
                <a:solidFill>
                  <a:srgbClr val="C00000"/>
                </a:solidFill>
              </a:rPr>
              <a:t>formular únicamente 3 objetivos específicos,</a:t>
            </a:r>
            <a:r>
              <a:rPr lang="es-MX" dirty="0" smtClean="0">
                <a:solidFill>
                  <a:schemeClr val="accent2">
                    <a:lumMod val="50000"/>
                  </a:schemeClr>
                </a:solidFill>
              </a:rPr>
              <a:t> ya que se trata de un primer acercamiento a la investigación.</a:t>
            </a:r>
          </a:p>
          <a:p>
            <a:pPr algn="just">
              <a:lnSpc>
                <a:spcPct val="150000"/>
              </a:lnSpc>
              <a:buFont typeface="Wingdings" panose="05000000000000000000" pitchFamily="2" charset="2"/>
              <a:buChar char="Ø"/>
            </a:pPr>
            <a:r>
              <a:rPr lang="es-MX" dirty="0" smtClean="0">
                <a:solidFill>
                  <a:schemeClr val="accent2">
                    <a:lumMod val="50000"/>
                  </a:schemeClr>
                </a:solidFill>
              </a:rPr>
              <a:t>Esto, porque todos aquellos objetivos que se formulen, </a:t>
            </a:r>
            <a:r>
              <a:rPr lang="es-MX" dirty="0" smtClean="0">
                <a:solidFill>
                  <a:srgbClr val="C00000"/>
                </a:solidFill>
              </a:rPr>
              <a:t>deberán alcanzarse a través de la investigación</a:t>
            </a:r>
            <a:r>
              <a:rPr lang="es-MX" dirty="0" smtClean="0">
                <a:solidFill>
                  <a:schemeClr val="accent2">
                    <a:lumMod val="50000"/>
                  </a:schemeClr>
                </a:solidFill>
              </a:rPr>
              <a:t> que se plantea.</a:t>
            </a:r>
          </a:p>
        </p:txBody>
      </p:sp>
      <p:sp>
        <p:nvSpPr>
          <p:cNvPr id="4" name="Marcador de contenido 3"/>
          <p:cNvSpPr>
            <a:spLocks noGrp="1"/>
          </p:cNvSpPr>
          <p:nvPr>
            <p:ph sz="half" idx="2"/>
          </p:nvPr>
        </p:nvSpPr>
        <p:spPr>
          <a:xfrm>
            <a:off x="5814613" y="2339365"/>
            <a:ext cx="4270247" cy="3101982"/>
          </a:xfrm>
        </p:spPr>
        <p:txBody>
          <a:bodyPr>
            <a:normAutofit lnSpcReduction="10000"/>
          </a:bodyPr>
          <a:lstStyle/>
          <a:p>
            <a:pPr algn="ctr">
              <a:lnSpc>
                <a:spcPct val="160000"/>
              </a:lnSpc>
            </a:pPr>
            <a:r>
              <a:rPr lang="es-MX" dirty="0">
                <a:solidFill>
                  <a:schemeClr val="accent2">
                    <a:lumMod val="50000"/>
                  </a:schemeClr>
                </a:solidFill>
              </a:rPr>
              <a:t>Puede verse de esta forma: en un edificio, el objetivo general sería el piso al cual se pretendería llegar, y los objetivos específicos, serían los escalones que se tendrían que subir para llegar a él.</a:t>
            </a:r>
            <a:endParaRPr lang="en-US" dirty="0">
              <a:solidFill>
                <a:schemeClr val="accent2">
                  <a:lumMod val="50000"/>
                </a:schemeClr>
              </a:solidFill>
            </a:endParaRPr>
          </a:p>
          <a:p>
            <a:endParaRPr lang="en-US" dirty="0"/>
          </a:p>
        </p:txBody>
      </p:sp>
      <p:pic>
        <p:nvPicPr>
          <p:cNvPr id="5" name="Imagen 4"/>
          <p:cNvPicPr>
            <a:picLocks noChangeAspect="1"/>
          </p:cNvPicPr>
          <p:nvPr/>
        </p:nvPicPr>
        <p:blipFill>
          <a:blip r:embed="rId2"/>
          <a:stretch>
            <a:fillRect/>
          </a:stretch>
        </p:blipFill>
        <p:spPr>
          <a:xfrm>
            <a:off x="6284421" y="4598392"/>
            <a:ext cx="3970367" cy="2057816"/>
          </a:xfrm>
          <a:prstGeom prst="rect">
            <a:avLst/>
          </a:prstGeom>
          <a:ln w="38100">
            <a:solidFill>
              <a:srgbClr val="C00000"/>
            </a:solidFill>
          </a:ln>
        </p:spPr>
      </p:pic>
    </p:spTree>
    <p:extLst>
      <p:ext uri="{BB962C8B-B14F-4D97-AF65-F5344CB8AC3E}">
        <p14:creationId xmlns:p14="http://schemas.microsoft.com/office/powerpoint/2010/main" val="4207988007"/>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pPr>
              <a:lnSpc>
                <a:spcPct val="150000"/>
              </a:lnSpc>
            </a:pPr>
            <a:r>
              <a:rPr lang="es-MX" sz="1800" b="1" dirty="0" smtClean="0">
                <a:solidFill>
                  <a:srgbClr val="C00000"/>
                </a:solidFill>
              </a:rPr>
              <a:t>TÍTULO DEL MATERIAL DIDÁCTICO:</a:t>
            </a:r>
            <a:br>
              <a:rPr lang="es-MX" sz="1800" b="1" dirty="0" smtClean="0">
                <a:solidFill>
                  <a:srgbClr val="C00000"/>
                </a:solidFill>
              </a:rPr>
            </a:br>
            <a:r>
              <a:rPr lang="es-MX" sz="1800" b="1" dirty="0" smtClean="0">
                <a:solidFill>
                  <a:srgbClr val="C00000"/>
                </a:solidFill>
              </a:rPr>
              <a:t/>
            </a:r>
            <a:br>
              <a:rPr lang="es-MX" sz="1800" b="1" dirty="0" smtClean="0">
                <a:solidFill>
                  <a:srgbClr val="C00000"/>
                </a:solidFill>
              </a:rPr>
            </a:br>
            <a:r>
              <a:rPr lang="es-MX" sz="1800" b="1" i="1" dirty="0" smtClean="0">
                <a:solidFill>
                  <a:srgbClr val="C00000"/>
                </a:solidFill>
              </a:rPr>
              <a:t>CÓMO INTEGRAR UN PROTOCOLO DE INVESTIGACIÓN</a:t>
            </a:r>
            <a:endParaRPr lang="en-US" sz="1800" b="1" i="1" dirty="0">
              <a:solidFill>
                <a:srgbClr val="C00000"/>
              </a:solidFill>
            </a:endParaRPr>
          </a:p>
        </p:txBody>
      </p:sp>
    </p:spTree>
    <p:extLst>
      <p:ext uri="{BB962C8B-B14F-4D97-AF65-F5344CB8AC3E}">
        <p14:creationId xmlns:p14="http://schemas.microsoft.com/office/powerpoint/2010/main" val="4248390374"/>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6. Supuestos o hipótesis</a:t>
            </a:r>
            <a:endParaRPr lang="en-US" b="1" dirty="0">
              <a:solidFill>
                <a:srgbClr val="C00000"/>
              </a:solidFill>
            </a:endParaRPr>
          </a:p>
        </p:txBody>
      </p:sp>
      <p:sp>
        <p:nvSpPr>
          <p:cNvPr id="5" name="Marcador de contenido 4"/>
          <p:cNvSpPr>
            <a:spLocks noGrp="1"/>
          </p:cNvSpPr>
          <p:nvPr>
            <p:ph sz="half" idx="1"/>
          </p:nvPr>
        </p:nvSpPr>
        <p:spPr/>
        <p:txBody>
          <a:bodyPr>
            <a:normAutofit/>
          </a:bodyPr>
          <a:lstStyle/>
          <a:p>
            <a:pPr algn="ctr">
              <a:lnSpc>
                <a:spcPct val="160000"/>
              </a:lnSpc>
            </a:pPr>
            <a:r>
              <a:rPr lang="es-MX" b="1" dirty="0" smtClean="0">
                <a:solidFill>
                  <a:srgbClr val="333399"/>
                </a:solidFill>
              </a:rPr>
              <a:t>LOS SUPUESTOS APLICAN EN ESTUDIOS CON ENFOQUE CUALITATIVO.</a:t>
            </a:r>
          </a:p>
          <a:p>
            <a:pPr algn="ctr">
              <a:lnSpc>
                <a:spcPct val="160000"/>
              </a:lnSpc>
            </a:pPr>
            <a:r>
              <a:rPr lang="es-MX" b="1" dirty="0" smtClean="0">
                <a:solidFill>
                  <a:srgbClr val="333399"/>
                </a:solidFill>
              </a:rPr>
              <a:t>En algunas investigaciones, suele sustituirse el supuesto, por las preguntas de investigación.</a:t>
            </a:r>
          </a:p>
        </p:txBody>
      </p:sp>
      <p:sp>
        <p:nvSpPr>
          <p:cNvPr id="6" name="Marcador de contenido 5"/>
          <p:cNvSpPr>
            <a:spLocks noGrp="1"/>
          </p:cNvSpPr>
          <p:nvPr>
            <p:ph sz="half" idx="2"/>
          </p:nvPr>
        </p:nvSpPr>
        <p:spPr/>
        <p:txBody>
          <a:bodyPr>
            <a:normAutofit/>
          </a:bodyPr>
          <a:lstStyle/>
          <a:p>
            <a:pPr marL="0" indent="0" algn="just">
              <a:lnSpc>
                <a:spcPct val="150000"/>
              </a:lnSpc>
              <a:buNone/>
            </a:pPr>
            <a:r>
              <a:rPr lang="es-MX" dirty="0" smtClean="0">
                <a:solidFill>
                  <a:srgbClr val="333399"/>
                </a:solidFill>
              </a:rPr>
              <a:t>“… es el </a:t>
            </a:r>
            <a:r>
              <a:rPr lang="es-MX" dirty="0">
                <a:solidFill>
                  <a:srgbClr val="333399"/>
                </a:solidFill>
              </a:rPr>
              <a:t>eje del que se parte y que </a:t>
            </a:r>
            <a:r>
              <a:rPr lang="es-MX" dirty="0" smtClean="0">
                <a:solidFill>
                  <a:srgbClr val="333399"/>
                </a:solidFill>
              </a:rPr>
              <a:t>aproxima </a:t>
            </a:r>
            <a:r>
              <a:rPr lang="es-MX" dirty="0">
                <a:solidFill>
                  <a:srgbClr val="333399"/>
                </a:solidFill>
              </a:rPr>
              <a:t>a una posible respuesta a la problemática identificada. Da sentido y orienta la realización del estudio que sustenta la </a:t>
            </a:r>
            <a:r>
              <a:rPr lang="es-MX" dirty="0" smtClean="0">
                <a:solidFill>
                  <a:srgbClr val="333399"/>
                </a:solidFill>
              </a:rPr>
              <a:t>tesis” (</a:t>
            </a:r>
            <a:r>
              <a:rPr lang="es-MX" dirty="0" err="1" smtClean="0">
                <a:solidFill>
                  <a:srgbClr val="333399"/>
                </a:solidFill>
              </a:rPr>
              <a:t>UAEMéx</a:t>
            </a:r>
            <a:r>
              <a:rPr lang="es-MX" dirty="0" smtClean="0">
                <a:solidFill>
                  <a:srgbClr val="333399"/>
                </a:solidFill>
              </a:rPr>
              <a:t>, 2014, pp. 4-5). </a:t>
            </a:r>
            <a:endParaRPr lang="en-US" dirty="0">
              <a:solidFill>
                <a:srgbClr val="333399"/>
              </a:solidFill>
            </a:endParaRPr>
          </a:p>
        </p:txBody>
      </p:sp>
    </p:spTree>
    <p:extLst>
      <p:ext uri="{BB962C8B-B14F-4D97-AF65-F5344CB8AC3E}">
        <p14:creationId xmlns:p14="http://schemas.microsoft.com/office/powerpoint/2010/main" val="949348977"/>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6. Supuestos o hipótesis</a:t>
            </a:r>
            <a:endParaRPr lang="en-US" b="1" dirty="0">
              <a:solidFill>
                <a:srgbClr val="C00000"/>
              </a:solidFill>
            </a:endParaRPr>
          </a:p>
        </p:txBody>
      </p:sp>
      <p:sp>
        <p:nvSpPr>
          <p:cNvPr id="5" name="Marcador de contenido 4"/>
          <p:cNvSpPr>
            <a:spLocks noGrp="1"/>
          </p:cNvSpPr>
          <p:nvPr>
            <p:ph sz="half" idx="1"/>
          </p:nvPr>
        </p:nvSpPr>
        <p:spPr>
          <a:xfrm>
            <a:off x="1581912" y="2638044"/>
            <a:ext cx="4271771" cy="2233214"/>
          </a:xfrm>
        </p:spPr>
        <p:txBody>
          <a:bodyPr>
            <a:normAutofit fontScale="85000" lnSpcReduction="20000"/>
          </a:bodyPr>
          <a:lstStyle/>
          <a:p>
            <a:pPr algn="ctr">
              <a:lnSpc>
                <a:spcPct val="160000"/>
              </a:lnSpc>
            </a:pPr>
            <a:r>
              <a:rPr lang="es-MX" b="1" dirty="0" smtClean="0">
                <a:solidFill>
                  <a:srgbClr val="333399"/>
                </a:solidFill>
              </a:rPr>
              <a:t>LAS HIPÓTESIS APLICAN EN ESTUDIOS CON ENFOQUE CUANTITATIVO.</a:t>
            </a:r>
          </a:p>
          <a:p>
            <a:pPr algn="ctr">
              <a:lnSpc>
                <a:spcPct val="160000"/>
              </a:lnSpc>
            </a:pPr>
            <a:r>
              <a:rPr lang="es-MX" dirty="0" smtClean="0">
                <a:solidFill>
                  <a:srgbClr val="333399"/>
                </a:solidFill>
              </a:rPr>
              <a:t>En una investigación, debe </a:t>
            </a:r>
            <a:r>
              <a:rPr lang="es-MX" dirty="0">
                <a:solidFill>
                  <a:srgbClr val="333399"/>
                </a:solidFill>
              </a:rPr>
              <a:t>ser posible formular </a:t>
            </a:r>
            <a:r>
              <a:rPr lang="es-MX" dirty="0" smtClean="0">
                <a:solidFill>
                  <a:srgbClr val="333399"/>
                </a:solidFill>
              </a:rPr>
              <a:t>un enunciado </a:t>
            </a:r>
            <a:r>
              <a:rPr lang="es-MX" dirty="0">
                <a:solidFill>
                  <a:srgbClr val="333399"/>
                </a:solidFill>
              </a:rPr>
              <a:t>empírico que conduzca al rechazo o refutación de la </a:t>
            </a:r>
            <a:r>
              <a:rPr lang="es-MX" dirty="0" smtClean="0">
                <a:solidFill>
                  <a:srgbClr val="333399"/>
                </a:solidFill>
              </a:rPr>
              <a:t>hipótesis planteada, a través de la investigación.</a:t>
            </a:r>
            <a:endParaRPr lang="en-US" dirty="0">
              <a:solidFill>
                <a:srgbClr val="333399"/>
              </a:solidFill>
            </a:endParaRPr>
          </a:p>
        </p:txBody>
      </p:sp>
      <p:sp>
        <p:nvSpPr>
          <p:cNvPr id="6" name="Marcador de contenido 5"/>
          <p:cNvSpPr>
            <a:spLocks noGrp="1"/>
          </p:cNvSpPr>
          <p:nvPr>
            <p:ph sz="half" idx="2"/>
          </p:nvPr>
        </p:nvSpPr>
        <p:spPr>
          <a:xfrm>
            <a:off x="6404817" y="3012117"/>
            <a:ext cx="4270247" cy="3101982"/>
          </a:xfrm>
        </p:spPr>
        <p:txBody>
          <a:bodyPr>
            <a:normAutofit fontScale="85000" lnSpcReduction="20000"/>
          </a:bodyPr>
          <a:lstStyle/>
          <a:p>
            <a:pPr marL="0" indent="0" algn="just">
              <a:lnSpc>
                <a:spcPct val="150000"/>
              </a:lnSpc>
              <a:buNone/>
            </a:pPr>
            <a:r>
              <a:rPr lang="es-MX" dirty="0" smtClean="0">
                <a:solidFill>
                  <a:srgbClr val="333399"/>
                </a:solidFill>
              </a:rPr>
              <a:t>“No </a:t>
            </a:r>
            <a:r>
              <a:rPr lang="es-MX" dirty="0">
                <a:solidFill>
                  <a:srgbClr val="333399"/>
                </a:solidFill>
              </a:rPr>
              <a:t>todas las investigaciones tienen hipótesis; todo depende del grado </a:t>
            </a:r>
            <a:r>
              <a:rPr lang="es-MX" dirty="0" smtClean="0">
                <a:solidFill>
                  <a:srgbClr val="333399"/>
                </a:solidFill>
              </a:rPr>
              <a:t>de conocimiento </a:t>
            </a:r>
            <a:r>
              <a:rPr lang="es-MX" dirty="0">
                <a:solidFill>
                  <a:srgbClr val="333399"/>
                </a:solidFill>
              </a:rPr>
              <a:t>sobre el problema que se investiga. Sólo necesitan hipótesis </a:t>
            </a:r>
            <a:r>
              <a:rPr lang="es-MX" dirty="0" smtClean="0">
                <a:solidFill>
                  <a:srgbClr val="333399"/>
                </a:solidFill>
              </a:rPr>
              <a:t>las investigaciones </a:t>
            </a:r>
            <a:r>
              <a:rPr lang="es-MX" dirty="0">
                <a:solidFill>
                  <a:srgbClr val="333399"/>
                </a:solidFill>
              </a:rPr>
              <a:t>que ya han rebasado la fase exploratoria y se encuentran en </a:t>
            </a:r>
            <a:r>
              <a:rPr lang="es-MX" dirty="0" smtClean="0">
                <a:solidFill>
                  <a:srgbClr val="333399"/>
                </a:solidFill>
              </a:rPr>
              <a:t>fase confirmatoria </a:t>
            </a:r>
            <a:r>
              <a:rPr lang="es-MX" dirty="0">
                <a:solidFill>
                  <a:srgbClr val="333399"/>
                </a:solidFill>
              </a:rPr>
              <a:t>o </a:t>
            </a:r>
            <a:r>
              <a:rPr lang="es-MX" dirty="0" err="1">
                <a:solidFill>
                  <a:srgbClr val="333399"/>
                </a:solidFill>
              </a:rPr>
              <a:t>verificatoria</a:t>
            </a:r>
            <a:r>
              <a:rPr lang="es-MX" dirty="0">
                <a:solidFill>
                  <a:srgbClr val="333399"/>
                </a:solidFill>
              </a:rPr>
              <a:t>. Las hipótesis, son justamente el objeto de </a:t>
            </a:r>
            <a:r>
              <a:rPr lang="es-MX" dirty="0" smtClean="0">
                <a:solidFill>
                  <a:srgbClr val="333399"/>
                </a:solidFill>
              </a:rPr>
              <a:t>la confirmación </a:t>
            </a:r>
            <a:r>
              <a:rPr lang="es-MX" dirty="0">
                <a:solidFill>
                  <a:srgbClr val="333399"/>
                </a:solidFill>
              </a:rPr>
              <a:t>o </a:t>
            </a:r>
            <a:r>
              <a:rPr lang="es-MX" dirty="0" smtClean="0">
                <a:solidFill>
                  <a:srgbClr val="333399"/>
                </a:solidFill>
              </a:rPr>
              <a:t>verificación” (Hernández, 2006). </a:t>
            </a:r>
            <a:endParaRPr lang="en-US" dirty="0">
              <a:solidFill>
                <a:srgbClr val="333399"/>
              </a:solidFill>
            </a:endParaRPr>
          </a:p>
        </p:txBody>
      </p:sp>
      <p:pic>
        <p:nvPicPr>
          <p:cNvPr id="2" name="Imagen 1"/>
          <p:cNvPicPr>
            <a:picLocks noChangeAspect="1"/>
          </p:cNvPicPr>
          <p:nvPr/>
        </p:nvPicPr>
        <p:blipFill>
          <a:blip r:embed="rId2"/>
          <a:stretch>
            <a:fillRect/>
          </a:stretch>
        </p:blipFill>
        <p:spPr>
          <a:xfrm>
            <a:off x="2231136" y="4871258"/>
            <a:ext cx="2638425" cy="1733550"/>
          </a:xfrm>
          <a:prstGeom prst="rect">
            <a:avLst/>
          </a:prstGeom>
          <a:ln w="38100">
            <a:solidFill>
              <a:srgbClr val="333399"/>
            </a:solidFill>
          </a:ln>
        </p:spPr>
      </p:pic>
    </p:spTree>
    <p:extLst>
      <p:ext uri="{BB962C8B-B14F-4D97-AF65-F5344CB8AC3E}">
        <p14:creationId xmlns:p14="http://schemas.microsoft.com/office/powerpoint/2010/main" val="1685065613"/>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C00000"/>
                </a:solidFill>
              </a:rPr>
              <a:t>Preguntas de investigación</a:t>
            </a:r>
            <a:endParaRPr lang="en-US" b="1" dirty="0">
              <a:solidFill>
                <a:srgbClr val="C00000"/>
              </a:solidFill>
            </a:endParaRPr>
          </a:p>
        </p:txBody>
      </p:sp>
      <p:sp>
        <p:nvSpPr>
          <p:cNvPr id="6" name="Marcador de contenido 5"/>
          <p:cNvSpPr>
            <a:spLocks noGrp="1"/>
          </p:cNvSpPr>
          <p:nvPr>
            <p:ph idx="1"/>
          </p:nvPr>
        </p:nvSpPr>
        <p:spPr>
          <a:xfrm>
            <a:off x="2231136" y="2638044"/>
            <a:ext cx="7729728" cy="4095265"/>
          </a:xfrm>
        </p:spPr>
        <p:txBody>
          <a:bodyPr>
            <a:normAutofit/>
          </a:bodyPr>
          <a:lstStyle/>
          <a:p>
            <a:pPr algn="just">
              <a:lnSpc>
                <a:spcPct val="150000"/>
              </a:lnSpc>
              <a:buFont typeface="Wingdings" panose="05000000000000000000" pitchFamily="2" charset="2"/>
              <a:buChar char="q"/>
            </a:pPr>
            <a:r>
              <a:rPr lang="es-MX" b="1" dirty="0">
                <a:solidFill>
                  <a:schemeClr val="accent2">
                    <a:lumMod val="50000"/>
                  </a:schemeClr>
                </a:solidFill>
              </a:rPr>
              <a:t>Una pregunta de investigación es el cuestionamiento  alrededor del cual se conducirá un proyecto o proceso de </a:t>
            </a:r>
            <a:r>
              <a:rPr lang="es-MX" b="1" dirty="0" smtClean="0">
                <a:solidFill>
                  <a:schemeClr val="accent2">
                    <a:lumMod val="50000"/>
                  </a:schemeClr>
                </a:solidFill>
              </a:rPr>
              <a:t>investigación (Aguilar, 2011). </a:t>
            </a:r>
            <a:endParaRPr lang="es-MX" b="1" dirty="0">
              <a:solidFill>
                <a:schemeClr val="accent2">
                  <a:lumMod val="50000"/>
                </a:schemeClr>
              </a:solidFill>
            </a:endParaRPr>
          </a:p>
          <a:p>
            <a:pPr algn="just">
              <a:lnSpc>
                <a:spcPct val="150000"/>
              </a:lnSpc>
              <a:buFont typeface="Wingdings" panose="05000000000000000000" pitchFamily="2" charset="2"/>
              <a:buChar char="q"/>
            </a:pPr>
            <a:r>
              <a:rPr lang="es-MX" b="1" dirty="0" smtClean="0">
                <a:solidFill>
                  <a:schemeClr val="accent2">
                    <a:lumMod val="50000"/>
                  </a:schemeClr>
                </a:solidFill>
              </a:rPr>
              <a:t>A cada objetivo, debe corresponder una pregunta. Por lo tanto, si se formula el objetivo general, puede redactarse una sola pregunta de investigación que deberá ser abarcadora, y que deberá contestarse al final del estudio.</a:t>
            </a:r>
          </a:p>
          <a:p>
            <a:pPr algn="just">
              <a:lnSpc>
                <a:spcPct val="150000"/>
              </a:lnSpc>
              <a:buFont typeface="Wingdings" panose="05000000000000000000" pitchFamily="2" charset="2"/>
              <a:buChar char="q"/>
            </a:pPr>
            <a:r>
              <a:rPr lang="es-MX" b="1" dirty="0" smtClean="0">
                <a:solidFill>
                  <a:schemeClr val="accent2">
                    <a:lumMod val="50000"/>
                  </a:schemeClr>
                </a:solidFill>
              </a:rPr>
              <a:t>Si se redactan 3 objetivos específicos, pues de ellos pueden derivarse igual número de interrogantes.</a:t>
            </a:r>
            <a:endParaRPr lang="en-US" b="1" dirty="0">
              <a:solidFill>
                <a:schemeClr val="accent2">
                  <a:lumMod val="50000"/>
                </a:schemeClr>
              </a:solidFill>
            </a:endParaRPr>
          </a:p>
        </p:txBody>
      </p:sp>
    </p:spTree>
    <p:extLst>
      <p:ext uri="{BB962C8B-B14F-4D97-AF65-F5344CB8AC3E}">
        <p14:creationId xmlns:p14="http://schemas.microsoft.com/office/powerpoint/2010/main" val="1378909518"/>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b="1" dirty="0" smtClean="0">
                <a:solidFill>
                  <a:srgbClr val="C00000"/>
                </a:solidFill>
              </a:rPr>
              <a:t>7. fundamentos</a:t>
            </a:r>
            <a:endParaRPr lang="en-US" b="1" dirty="0">
              <a:solidFill>
                <a:srgbClr val="C00000"/>
              </a:solidFill>
            </a:endParaRPr>
          </a:p>
        </p:txBody>
      </p:sp>
      <p:sp>
        <p:nvSpPr>
          <p:cNvPr id="5" name="Marcador de contenido 4"/>
          <p:cNvSpPr>
            <a:spLocks noGrp="1"/>
          </p:cNvSpPr>
          <p:nvPr>
            <p:ph sz="half" idx="1"/>
          </p:nvPr>
        </p:nvSpPr>
        <p:spPr>
          <a:xfrm>
            <a:off x="1230284" y="2638043"/>
            <a:ext cx="4623399" cy="3679629"/>
          </a:xfrm>
        </p:spPr>
        <p:txBody>
          <a:bodyPr>
            <a:normAutofit fontScale="70000" lnSpcReduction="20000"/>
          </a:bodyPr>
          <a:lstStyle/>
          <a:p>
            <a:pPr algn="just">
              <a:lnSpc>
                <a:spcPct val="160000"/>
              </a:lnSpc>
              <a:buFont typeface="Wingdings" panose="05000000000000000000" pitchFamily="2" charset="2"/>
              <a:buChar char="v"/>
            </a:pPr>
            <a:r>
              <a:rPr lang="es-MX" b="1" dirty="0" smtClean="0">
                <a:solidFill>
                  <a:srgbClr val="333399"/>
                </a:solidFill>
              </a:rPr>
              <a:t>Toda investigación debe tener una base científica sólida.  Aun cuando se trate de un estudio aplicado, muy práctico, debe tener por lo menos un apartado que dé sentido al producto o aplicación que se trate.</a:t>
            </a:r>
          </a:p>
          <a:p>
            <a:pPr algn="just">
              <a:lnSpc>
                <a:spcPct val="160000"/>
              </a:lnSpc>
              <a:buFont typeface="Wingdings" panose="05000000000000000000" pitchFamily="2" charset="2"/>
              <a:buChar char="v"/>
            </a:pPr>
            <a:r>
              <a:rPr lang="es-MX" b="1" dirty="0" smtClean="0">
                <a:solidFill>
                  <a:srgbClr val="333399"/>
                </a:solidFill>
              </a:rPr>
              <a:t>De aquí que a dicha parte se le denomine “fundamentos”, ya que dependiendo del tipo de estudio, puede incluir únicamente fundamentos conceptuales, o bien teóricos, o ambos. En una “Tesis”, se deben considerar ambos; en un “Reporte de Aplicación de Conocimientos”, bastan los fundamentos conceptuales.</a:t>
            </a:r>
            <a:endParaRPr lang="en-US" b="1" dirty="0">
              <a:solidFill>
                <a:srgbClr val="333399"/>
              </a:solidFill>
            </a:endParaRPr>
          </a:p>
        </p:txBody>
      </p:sp>
      <p:sp>
        <p:nvSpPr>
          <p:cNvPr id="6" name="Marcador de contenido 5"/>
          <p:cNvSpPr>
            <a:spLocks noGrp="1"/>
          </p:cNvSpPr>
          <p:nvPr>
            <p:ph sz="half" idx="2"/>
          </p:nvPr>
        </p:nvSpPr>
        <p:spPr>
          <a:xfrm>
            <a:off x="6504569" y="2513352"/>
            <a:ext cx="4270247" cy="2075273"/>
          </a:xfrm>
        </p:spPr>
        <p:txBody>
          <a:bodyPr>
            <a:normAutofit fontScale="70000" lnSpcReduction="20000"/>
          </a:bodyPr>
          <a:lstStyle/>
          <a:p>
            <a:pPr marL="0" indent="0" algn="ctr">
              <a:lnSpc>
                <a:spcPct val="170000"/>
              </a:lnSpc>
              <a:buNone/>
            </a:pPr>
            <a:r>
              <a:rPr lang="es-MX" b="1" dirty="0" smtClean="0">
                <a:solidFill>
                  <a:schemeClr val="accent2">
                    <a:lumMod val="50000"/>
                  </a:schemeClr>
                </a:solidFill>
              </a:rPr>
              <a:t>“Consiste </a:t>
            </a:r>
            <a:r>
              <a:rPr lang="es-MX" b="1" dirty="0">
                <a:solidFill>
                  <a:schemeClr val="accent2">
                    <a:lumMod val="50000"/>
                  </a:schemeClr>
                </a:solidFill>
              </a:rPr>
              <a:t>en la descripción de la temática a desarrollar, con base en un diagnóstico previo o en un ejercicio de observación empírica. Se aportan argumentos y se definen los conceptos centrales o bien, se ponen en evidencia las estrategias de intervención puestas en </a:t>
            </a:r>
            <a:r>
              <a:rPr lang="es-MX" b="1" dirty="0" smtClean="0">
                <a:solidFill>
                  <a:schemeClr val="accent2">
                    <a:lumMod val="50000"/>
                  </a:schemeClr>
                </a:solidFill>
              </a:rPr>
              <a:t>práctica” (</a:t>
            </a:r>
            <a:r>
              <a:rPr lang="es-MX" b="1" dirty="0" err="1" smtClean="0">
                <a:solidFill>
                  <a:schemeClr val="accent2">
                    <a:lumMod val="50000"/>
                  </a:schemeClr>
                </a:solidFill>
              </a:rPr>
              <a:t>UAEMéx</a:t>
            </a:r>
            <a:r>
              <a:rPr lang="es-MX" b="1" dirty="0" smtClean="0">
                <a:solidFill>
                  <a:schemeClr val="accent2">
                    <a:lumMod val="50000"/>
                  </a:schemeClr>
                </a:solidFill>
              </a:rPr>
              <a:t>, 2014).</a:t>
            </a:r>
            <a:endParaRPr lang="en-US" b="1" dirty="0">
              <a:solidFill>
                <a:schemeClr val="accent2">
                  <a:lumMod val="50000"/>
                </a:schemeClr>
              </a:solidFill>
            </a:endParaRPr>
          </a:p>
        </p:txBody>
      </p:sp>
      <p:pic>
        <p:nvPicPr>
          <p:cNvPr id="7" name="Imagen 6"/>
          <p:cNvPicPr>
            <a:picLocks noChangeAspect="1"/>
          </p:cNvPicPr>
          <p:nvPr/>
        </p:nvPicPr>
        <p:blipFill>
          <a:blip r:embed="rId2"/>
          <a:stretch>
            <a:fillRect/>
          </a:stretch>
        </p:blipFill>
        <p:spPr>
          <a:xfrm>
            <a:off x="6504569" y="4754880"/>
            <a:ext cx="4360166" cy="1721217"/>
          </a:xfrm>
          <a:prstGeom prst="rect">
            <a:avLst/>
          </a:prstGeom>
          <a:ln w="38100">
            <a:solidFill>
              <a:srgbClr val="333399"/>
            </a:solidFill>
          </a:ln>
        </p:spPr>
      </p:pic>
    </p:spTree>
    <p:extLst>
      <p:ext uri="{BB962C8B-B14F-4D97-AF65-F5344CB8AC3E}">
        <p14:creationId xmlns:p14="http://schemas.microsoft.com/office/powerpoint/2010/main" val="2622972707"/>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C00000"/>
                </a:solidFill>
              </a:rPr>
              <a:t>Fundamentos conceptuales</a:t>
            </a:r>
            <a:endParaRPr lang="en-US" b="1" dirty="0">
              <a:solidFill>
                <a:srgbClr val="C00000"/>
              </a:solidFill>
            </a:endParaRPr>
          </a:p>
        </p:txBody>
      </p:sp>
      <p:sp>
        <p:nvSpPr>
          <p:cNvPr id="6" name="Marcador de contenido 5"/>
          <p:cNvSpPr>
            <a:spLocks noGrp="1"/>
          </p:cNvSpPr>
          <p:nvPr>
            <p:ph sz="half" idx="1"/>
          </p:nvPr>
        </p:nvSpPr>
        <p:spPr>
          <a:xfrm>
            <a:off x="1581912" y="2638043"/>
            <a:ext cx="4271771" cy="4020451"/>
          </a:xfrm>
        </p:spPr>
        <p:txBody>
          <a:bodyPr>
            <a:normAutofit fontScale="47500" lnSpcReduction="20000"/>
          </a:bodyPr>
          <a:lstStyle/>
          <a:p>
            <a:pPr algn="just">
              <a:lnSpc>
                <a:spcPct val="170000"/>
              </a:lnSpc>
              <a:buFont typeface="Wingdings" panose="05000000000000000000" pitchFamily="2" charset="2"/>
              <a:buChar char="§"/>
            </a:pPr>
            <a:r>
              <a:rPr lang="es-MX" sz="2600" b="1" dirty="0" smtClean="0">
                <a:solidFill>
                  <a:schemeClr val="accent2">
                    <a:lumMod val="50000"/>
                  </a:schemeClr>
                </a:solidFill>
              </a:rPr>
              <a:t>Comúnmente conocido como </a:t>
            </a:r>
            <a:r>
              <a:rPr lang="es-MX" sz="2600" b="1" dirty="0" smtClean="0">
                <a:solidFill>
                  <a:srgbClr val="C00000"/>
                </a:solidFill>
              </a:rPr>
              <a:t>“MARCO CONCEPTUAL”.</a:t>
            </a:r>
          </a:p>
          <a:p>
            <a:pPr algn="just">
              <a:lnSpc>
                <a:spcPct val="170000"/>
              </a:lnSpc>
              <a:buFont typeface="Wingdings" panose="05000000000000000000" pitchFamily="2" charset="2"/>
              <a:buChar char="§"/>
            </a:pPr>
            <a:r>
              <a:rPr lang="es-MX" sz="2600" b="1" dirty="0">
                <a:solidFill>
                  <a:schemeClr val="accent2">
                    <a:lumMod val="50000"/>
                  </a:schemeClr>
                </a:solidFill>
              </a:rPr>
              <a:t>Un concepto es una abstracción obtenida de la realidad y, por tanto, </a:t>
            </a:r>
            <a:r>
              <a:rPr lang="es-MX" sz="2600" b="1" dirty="0" smtClean="0">
                <a:solidFill>
                  <a:srgbClr val="C00000"/>
                </a:solidFill>
              </a:rPr>
              <a:t>constituye </a:t>
            </a:r>
            <a:r>
              <a:rPr lang="es-MX" sz="2600" b="1" dirty="0">
                <a:solidFill>
                  <a:srgbClr val="C00000"/>
                </a:solidFill>
              </a:rPr>
              <a:t>un cuerpo de ideas cuya finalidad es simplificar una serie de observaciones</a:t>
            </a:r>
            <a:r>
              <a:rPr lang="es-MX" sz="2600" b="1" dirty="0">
                <a:solidFill>
                  <a:schemeClr val="accent2">
                    <a:lumMod val="50000"/>
                  </a:schemeClr>
                </a:solidFill>
              </a:rPr>
              <a:t> que se pueden clasificar bajo un mismo </a:t>
            </a:r>
            <a:r>
              <a:rPr lang="es-MX" sz="2600" b="1" dirty="0" smtClean="0">
                <a:solidFill>
                  <a:schemeClr val="accent2">
                    <a:lumMod val="50000"/>
                  </a:schemeClr>
                </a:solidFill>
              </a:rPr>
              <a:t>nombre (</a:t>
            </a:r>
            <a:r>
              <a:rPr lang="es-MX" sz="2600" b="1" dirty="0" err="1" smtClean="0">
                <a:solidFill>
                  <a:schemeClr val="accent2">
                    <a:lumMod val="50000"/>
                  </a:schemeClr>
                </a:solidFill>
              </a:rPr>
              <a:t>Schanzer</a:t>
            </a:r>
            <a:r>
              <a:rPr lang="es-MX" sz="2600" b="1" dirty="0" smtClean="0">
                <a:solidFill>
                  <a:schemeClr val="accent2">
                    <a:lumMod val="50000"/>
                  </a:schemeClr>
                </a:solidFill>
              </a:rPr>
              <a:t>, 2013). </a:t>
            </a:r>
            <a:endParaRPr lang="es-MX" sz="2600" b="1" dirty="0">
              <a:solidFill>
                <a:schemeClr val="accent2">
                  <a:lumMod val="50000"/>
                </a:schemeClr>
              </a:solidFill>
            </a:endParaRPr>
          </a:p>
          <a:p>
            <a:pPr algn="just">
              <a:lnSpc>
                <a:spcPct val="170000"/>
              </a:lnSpc>
              <a:buFont typeface="Wingdings" panose="05000000000000000000" pitchFamily="2" charset="2"/>
              <a:buChar char="§"/>
            </a:pPr>
            <a:r>
              <a:rPr lang="es-MX" sz="2600" b="1" dirty="0">
                <a:solidFill>
                  <a:schemeClr val="accent2">
                    <a:lumMod val="50000"/>
                  </a:schemeClr>
                </a:solidFill>
              </a:rPr>
              <a:t>“Un concepto científico es una construcción mental en la cual se incluyen las propiedades nucleares, estructurantes, del objeto de investigación. Los conceptos son medios mentales que tienen por finalidad dominar espiritualmente lo empíricamente dado” (</a:t>
            </a:r>
            <a:r>
              <a:rPr lang="es-MX" sz="2600" b="1" dirty="0" err="1">
                <a:solidFill>
                  <a:schemeClr val="accent2">
                    <a:lumMod val="50000"/>
                  </a:schemeClr>
                </a:solidFill>
              </a:rPr>
              <a:t>Borsotti</a:t>
            </a:r>
            <a:r>
              <a:rPr lang="es-MX" sz="2600" b="1" dirty="0">
                <a:solidFill>
                  <a:schemeClr val="accent2">
                    <a:lumMod val="50000"/>
                  </a:schemeClr>
                </a:solidFill>
              </a:rPr>
              <a:t>, cit. en </a:t>
            </a:r>
            <a:r>
              <a:rPr lang="es-MX" sz="2600" b="1" dirty="0" err="1">
                <a:solidFill>
                  <a:schemeClr val="accent2">
                    <a:lumMod val="50000"/>
                  </a:schemeClr>
                </a:solidFill>
              </a:rPr>
              <a:t>Schanzer</a:t>
            </a:r>
            <a:r>
              <a:rPr lang="es-MX" sz="2600" b="1" dirty="0">
                <a:solidFill>
                  <a:schemeClr val="accent2">
                    <a:lumMod val="50000"/>
                  </a:schemeClr>
                </a:solidFill>
              </a:rPr>
              <a:t>, 2013).</a:t>
            </a:r>
          </a:p>
          <a:p>
            <a:pPr marL="0" indent="0">
              <a:buNone/>
            </a:pPr>
            <a:endParaRPr lang="en-US" dirty="0"/>
          </a:p>
        </p:txBody>
      </p:sp>
      <p:pic>
        <p:nvPicPr>
          <p:cNvPr id="8" name="Marcador de contenido 7"/>
          <p:cNvPicPr>
            <a:picLocks noGrp="1" noChangeAspect="1"/>
          </p:cNvPicPr>
          <p:nvPr>
            <p:ph sz="half" idx="2"/>
          </p:nvPr>
        </p:nvPicPr>
        <p:blipFill>
          <a:blip r:embed="rId2"/>
          <a:stretch>
            <a:fillRect/>
          </a:stretch>
        </p:blipFill>
        <p:spPr>
          <a:xfrm>
            <a:off x="6496830" y="2810202"/>
            <a:ext cx="4270375" cy="3598911"/>
          </a:xfrm>
          <a:prstGeom prst="rect">
            <a:avLst/>
          </a:prstGeom>
          <a:ln w="38100">
            <a:solidFill>
              <a:srgbClr val="C00000"/>
            </a:solidFill>
          </a:ln>
        </p:spPr>
      </p:pic>
    </p:spTree>
    <p:extLst>
      <p:ext uri="{BB962C8B-B14F-4D97-AF65-F5344CB8AC3E}">
        <p14:creationId xmlns:p14="http://schemas.microsoft.com/office/powerpoint/2010/main" val="856870979"/>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Fundamentos teóricos</a:t>
            </a:r>
            <a:endParaRPr lang="en-US" b="1" dirty="0">
              <a:solidFill>
                <a:srgbClr val="C00000"/>
              </a:solidFill>
            </a:endParaRPr>
          </a:p>
        </p:txBody>
      </p:sp>
      <p:sp>
        <p:nvSpPr>
          <p:cNvPr id="3" name="Marcador de contenido 2"/>
          <p:cNvSpPr>
            <a:spLocks noGrp="1"/>
          </p:cNvSpPr>
          <p:nvPr>
            <p:ph idx="1"/>
          </p:nvPr>
        </p:nvSpPr>
        <p:spPr>
          <a:xfrm>
            <a:off x="1521229" y="2638044"/>
            <a:ext cx="9152313" cy="3687941"/>
          </a:xfrm>
        </p:spPr>
        <p:txBody>
          <a:bodyPr>
            <a:normAutofit fontScale="77500" lnSpcReduction="20000"/>
          </a:bodyPr>
          <a:lstStyle/>
          <a:p>
            <a:pPr algn="just">
              <a:lnSpc>
                <a:spcPct val="150000"/>
              </a:lnSpc>
              <a:buFont typeface="Courier New" panose="02070309020205020404" pitchFamily="49" charset="0"/>
              <a:buChar char="o"/>
            </a:pPr>
            <a:r>
              <a:rPr lang="es-MX" sz="2100" dirty="0" smtClean="0">
                <a:solidFill>
                  <a:schemeClr val="accent2">
                    <a:lumMod val="50000"/>
                  </a:schemeClr>
                </a:solidFill>
              </a:rPr>
              <a:t>A este apartado de la investigación se le conoce comúnmente como </a:t>
            </a:r>
            <a:r>
              <a:rPr lang="es-MX" sz="2100" b="1" dirty="0" smtClean="0">
                <a:solidFill>
                  <a:srgbClr val="C00000"/>
                </a:solidFill>
              </a:rPr>
              <a:t>“MARCO TEÓRICO”.</a:t>
            </a:r>
          </a:p>
          <a:p>
            <a:pPr algn="just">
              <a:lnSpc>
                <a:spcPct val="150000"/>
              </a:lnSpc>
              <a:buFont typeface="Courier New" panose="02070309020205020404" pitchFamily="49" charset="0"/>
              <a:buChar char="o"/>
            </a:pPr>
            <a:r>
              <a:rPr lang="es-MX" sz="2100" dirty="0" smtClean="0">
                <a:solidFill>
                  <a:schemeClr val="accent2">
                    <a:lumMod val="50000"/>
                  </a:schemeClr>
                </a:solidFill>
              </a:rPr>
              <a:t>Es </a:t>
            </a:r>
            <a:r>
              <a:rPr lang="es-MX" sz="2100" dirty="0">
                <a:solidFill>
                  <a:schemeClr val="accent2">
                    <a:lumMod val="50000"/>
                  </a:schemeClr>
                </a:solidFill>
              </a:rPr>
              <a:t>la </a:t>
            </a:r>
            <a:r>
              <a:rPr lang="es-MX" sz="2100" b="1" dirty="0">
                <a:solidFill>
                  <a:srgbClr val="C00000"/>
                </a:solidFill>
              </a:rPr>
              <a:t>exposición detallada de la teoría o de los conceptos teóricos </a:t>
            </a:r>
            <a:r>
              <a:rPr lang="es-MX" sz="2100" dirty="0">
                <a:solidFill>
                  <a:schemeClr val="accent2">
                    <a:lumMod val="50000"/>
                  </a:schemeClr>
                </a:solidFill>
              </a:rPr>
              <a:t>que se utilizarán para definir el problema de investigación.</a:t>
            </a:r>
          </a:p>
          <a:p>
            <a:pPr algn="just">
              <a:lnSpc>
                <a:spcPct val="150000"/>
              </a:lnSpc>
              <a:buFont typeface="Courier New" panose="02070309020205020404" pitchFamily="49" charset="0"/>
              <a:buChar char="o"/>
            </a:pPr>
            <a:r>
              <a:rPr lang="es-MX" sz="2100" dirty="0">
                <a:solidFill>
                  <a:schemeClr val="accent2">
                    <a:lumMod val="50000"/>
                  </a:schemeClr>
                </a:solidFill>
              </a:rPr>
              <a:t>En él se debe interpretar la situación problemática bajo los </a:t>
            </a:r>
            <a:r>
              <a:rPr lang="es-MX" sz="2100" b="1" dirty="0">
                <a:solidFill>
                  <a:srgbClr val="C00000"/>
                </a:solidFill>
              </a:rPr>
              <a:t>términos que se manejan en la teoría</a:t>
            </a:r>
            <a:r>
              <a:rPr lang="es-MX" sz="2100" dirty="0">
                <a:solidFill>
                  <a:schemeClr val="accent2">
                    <a:lumMod val="50000"/>
                  </a:schemeClr>
                </a:solidFill>
              </a:rPr>
              <a:t>.</a:t>
            </a:r>
          </a:p>
          <a:p>
            <a:pPr algn="just">
              <a:lnSpc>
                <a:spcPct val="150000"/>
              </a:lnSpc>
              <a:buFont typeface="Courier New" panose="02070309020205020404" pitchFamily="49" charset="0"/>
              <a:buChar char="o"/>
            </a:pPr>
            <a:r>
              <a:rPr lang="es-MX" sz="2100" dirty="0">
                <a:solidFill>
                  <a:schemeClr val="accent2">
                    <a:lumMod val="50000"/>
                  </a:schemeClr>
                </a:solidFill>
              </a:rPr>
              <a:t>En él debe presentarse al </a:t>
            </a:r>
            <a:r>
              <a:rPr lang="es-MX" sz="2100" b="1" dirty="0">
                <a:solidFill>
                  <a:srgbClr val="C00000"/>
                </a:solidFill>
              </a:rPr>
              <a:t>autor o autores relacionados con la teoría</a:t>
            </a:r>
            <a:r>
              <a:rPr lang="es-MX" sz="2100" dirty="0">
                <a:solidFill>
                  <a:schemeClr val="accent2">
                    <a:lumMod val="50000"/>
                  </a:schemeClr>
                </a:solidFill>
              </a:rPr>
              <a:t>, así como los aspectos más relevantes del contexto intelectual en el cual surgió.</a:t>
            </a:r>
          </a:p>
          <a:p>
            <a:pPr algn="just">
              <a:lnSpc>
                <a:spcPct val="150000"/>
              </a:lnSpc>
              <a:buFont typeface="Courier New" panose="02070309020205020404" pitchFamily="49" charset="0"/>
              <a:buChar char="o"/>
            </a:pPr>
            <a:r>
              <a:rPr lang="es-MX" sz="2100" dirty="0">
                <a:solidFill>
                  <a:schemeClr val="accent2">
                    <a:lumMod val="50000"/>
                  </a:schemeClr>
                </a:solidFill>
              </a:rPr>
              <a:t>La exposición debe incluir la terminología adecuada y permitir la relación entre todos los conceptos teóricos que se contemplen (</a:t>
            </a:r>
            <a:r>
              <a:rPr lang="es-MX" sz="2100" dirty="0" err="1">
                <a:solidFill>
                  <a:schemeClr val="accent2">
                    <a:lumMod val="50000"/>
                  </a:schemeClr>
                </a:solidFill>
              </a:rPr>
              <a:t>Berthier</a:t>
            </a:r>
            <a:r>
              <a:rPr lang="es-MX" sz="2100" dirty="0">
                <a:solidFill>
                  <a:schemeClr val="accent2">
                    <a:lumMod val="50000"/>
                  </a:schemeClr>
                </a:solidFill>
              </a:rPr>
              <a:t>, 2004).</a:t>
            </a:r>
          </a:p>
          <a:p>
            <a:endParaRPr lang="en-US" dirty="0"/>
          </a:p>
        </p:txBody>
      </p:sp>
    </p:spTree>
    <p:extLst>
      <p:ext uri="{BB962C8B-B14F-4D97-AF65-F5344CB8AC3E}">
        <p14:creationId xmlns:p14="http://schemas.microsoft.com/office/powerpoint/2010/main" val="3916889670"/>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8. metodología</a:t>
            </a:r>
            <a:endParaRPr lang="en-US" b="1" dirty="0">
              <a:solidFill>
                <a:srgbClr val="C00000"/>
              </a:solidFill>
            </a:endParaRPr>
          </a:p>
        </p:txBody>
      </p:sp>
      <p:sp>
        <p:nvSpPr>
          <p:cNvPr id="4" name="Marcador de contenido 3"/>
          <p:cNvSpPr>
            <a:spLocks noGrp="1"/>
          </p:cNvSpPr>
          <p:nvPr>
            <p:ph sz="half" idx="1"/>
          </p:nvPr>
        </p:nvSpPr>
        <p:spPr/>
        <p:txBody>
          <a:bodyPr>
            <a:normAutofit fontScale="85000" lnSpcReduction="20000"/>
          </a:bodyPr>
          <a:lstStyle/>
          <a:p>
            <a:pPr algn="just">
              <a:lnSpc>
                <a:spcPct val="160000"/>
              </a:lnSpc>
            </a:pPr>
            <a:r>
              <a:rPr lang="es-MX" b="1" dirty="0" smtClean="0">
                <a:solidFill>
                  <a:schemeClr val="accent2">
                    <a:lumMod val="50000"/>
                  </a:schemeClr>
                </a:solidFill>
              </a:rPr>
              <a:t>Un método es </a:t>
            </a:r>
            <a:r>
              <a:rPr lang="es-MX" b="1" dirty="0">
                <a:solidFill>
                  <a:schemeClr val="accent2">
                    <a:lumMod val="50000"/>
                  </a:schemeClr>
                </a:solidFill>
              </a:rPr>
              <a:t>el camino a seguir mediante una serie de operaciones, reglas y procedimientos fijados de antemano de manera voluntaria y reflexiva para alcanzar un determinado fin (</a:t>
            </a:r>
            <a:r>
              <a:rPr lang="es-MX" b="1" dirty="0" err="1">
                <a:solidFill>
                  <a:schemeClr val="accent2">
                    <a:lumMod val="50000"/>
                  </a:schemeClr>
                </a:solidFill>
              </a:rPr>
              <a:t>Cheesman</a:t>
            </a:r>
            <a:r>
              <a:rPr lang="es-MX" b="1" dirty="0">
                <a:solidFill>
                  <a:schemeClr val="accent2">
                    <a:lumMod val="50000"/>
                  </a:schemeClr>
                </a:solidFill>
              </a:rPr>
              <a:t>, </a:t>
            </a:r>
            <a:r>
              <a:rPr lang="es-MX" b="1" dirty="0" smtClean="0">
                <a:solidFill>
                  <a:schemeClr val="accent2">
                    <a:lumMod val="50000"/>
                  </a:schemeClr>
                </a:solidFill>
              </a:rPr>
              <a:t>2010).</a:t>
            </a:r>
            <a:endParaRPr lang="es-MX" b="1" dirty="0">
              <a:solidFill>
                <a:schemeClr val="accent2">
                  <a:lumMod val="50000"/>
                </a:schemeClr>
              </a:solidFill>
            </a:endParaRPr>
          </a:p>
          <a:p>
            <a:pPr algn="just">
              <a:lnSpc>
                <a:spcPct val="160000"/>
              </a:lnSpc>
            </a:pPr>
            <a:r>
              <a:rPr lang="es-MX" b="1" dirty="0">
                <a:solidFill>
                  <a:schemeClr val="accent2">
                    <a:lumMod val="50000"/>
                  </a:schemeClr>
                </a:solidFill>
              </a:rPr>
              <a:t>Serie o conjunto de pasos ordenados y sistematizados que tienen como fin llegar a la obtención del conocimiento (Sierra, 2012).</a:t>
            </a:r>
          </a:p>
          <a:p>
            <a:endParaRPr lang="en-US" dirty="0"/>
          </a:p>
        </p:txBody>
      </p:sp>
      <p:sp>
        <p:nvSpPr>
          <p:cNvPr id="5" name="Marcador de contenido 4"/>
          <p:cNvSpPr>
            <a:spLocks noGrp="1"/>
          </p:cNvSpPr>
          <p:nvPr>
            <p:ph sz="half" idx="2"/>
          </p:nvPr>
        </p:nvSpPr>
        <p:spPr/>
        <p:txBody>
          <a:bodyPr>
            <a:normAutofit fontScale="85000" lnSpcReduction="20000"/>
          </a:bodyPr>
          <a:lstStyle/>
          <a:p>
            <a:pPr algn="ctr">
              <a:lnSpc>
                <a:spcPct val="170000"/>
              </a:lnSpc>
            </a:pPr>
            <a:r>
              <a:rPr lang="es-MX" b="1" dirty="0">
                <a:solidFill>
                  <a:schemeClr val="accent2">
                    <a:lumMod val="50000"/>
                  </a:schemeClr>
                </a:solidFill>
              </a:rPr>
              <a:t>El método hace referencia a las “reglas del juego” diseñadas para </a:t>
            </a:r>
            <a:r>
              <a:rPr lang="es-MX" b="1" dirty="0" smtClean="0">
                <a:solidFill>
                  <a:schemeClr val="accent2">
                    <a:lumMod val="50000"/>
                  </a:schemeClr>
                </a:solidFill>
              </a:rPr>
              <a:t>obtener la información que se requiere en la investigación.</a:t>
            </a:r>
          </a:p>
          <a:p>
            <a:pPr algn="ctr">
              <a:lnSpc>
                <a:spcPct val="170000"/>
              </a:lnSpc>
            </a:pPr>
            <a:r>
              <a:rPr lang="es-MX" b="1" dirty="0" smtClean="0">
                <a:solidFill>
                  <a:schemeClr val="accent2">
                    <a:lumMod val="50000"/>
                  </a:schemeClr>
                </a:solidFill>
              </a:rPr>
              <a:t>Se </a:t>
            </a:r>
            <a:r>
              <a:rPr lang="es-MX" b="1" dirty="0">
                <a:solidFill>
                  <a:schemeClr val="accent2">
                    <a:lumMod val="50000"/>
                  </a:schemeClr>
                </a:solidFill>
              </a:rPr>
              <a:t>trata de la descripción de </a:t>
            </a:r>
            <a:r>
              <a:rPr lang="es-MX" b="1" dirty="0" smtClean="0">
                <a:solidFill>
                  <a:schemeClr val="accent2">
                    <a:lumMod val="50000"/>
                  </a:schemeClr>
                </a:solidFill>
              </a:rPr>
              <a:t>cómo se llevará a cabo el </a:t>
            </a:r>
            <a:r>
              <a:rPr lang="es-MX" b="1" dirty="0">
                <a:solidFill>
                  <a:schemeClr val="accent2">
                    <a:lumMod val="50000"/>
                  </a:schemeClr>
                </a:solidFill>
              </a:rPr>
              <a:t>proceso de </a:t>
            </a:r>
            <a:r>
              <a:rPr lang="es-MX" b="1" dirty="0" smtClean="0">
                <a:solidFill>
                  <a:schemeClr val="accent2">
                    <a:lumMod val="50000"/>
                  </a:schemeClr>
                </a:solidFill>
              </a:rPr>
              <a:t>investigación, tanto documental, como de campo. </a:t>
            </a:r>
            <a:endParaRPr lang="en-US" b="1" dirty="0">
              <a:solidFill>
                <a:schemeClr val="accent2">
                  <a:lumMod val="50000"/>
                </a:schemeClr>
              </a:solidFill>
            </a:endParaRPr>
          </a:p>
        </p:txBody>
      </p:sp>
    </p:spTree>
    <p:extLst>
      <p:ext uri="{BB962C8B-B14F-4D97-AF65-F5344CB8AC3E}">
        <p14:creationId xmlns:p14="http://schemas.microsoft.com/office/powerpoint/2010/main" val="3006175290"/>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Método cuantitativo</a:t>
            </a:r>
            <a:endParaRPr lang="en-US" b="1" dirty="0">
              <a:solidFill>
                <a:srgbClr val="C00000"/>
              </a:solidFill>
            </a:endParaRPr>
          </a:p>
        </p:txBody>
      </p:sp>
      <p:sp>
        <p:nvSpPr>
          <p:cNvPr id="3" name="Marcador de contenido 2"/>
          <p:cNvSpPr>
            <a:spLocks noGrp="1"/>
          </p:cNvSpPr>
          <p:nvPr>
            <p:ph idx="1"/>
          </p:nvPr>
        </p:nvSpPr>
        <p:spPr>
          <a:xfrm>
            <a:off x="2231136" y="2638044"/>
            <a:ext cx="7729728" cy="3588189"/>
          </a:xfrm>
        </p:spPr>
        <p:txBody>
          <a:bodyPr>
            <a:normAutofit/>
          </a:bodyPr>
          <a:lstStyle/>
          <a:p>
            <a:pPr algn="just">
              <a:lnSpc>
                <a:spcPct val="150000"/>
              </a:lnSpc>
            </a:pPr>
            <a:r>
              <a:rPr lang="es-MX" b="1" dirty="0" smtClean="0">
                <a:solidFill>
                  <a:schemeClr val="accent2">
                    <a:lumMod val="50000"/>
                  </a:schemeClr>
                </a:solidFill>
              </a:rPr>
              <a:t>En este método, el investigador (alumno), desea recolectar datos </a:t>
            </a:r>
            <a:r>
              <a:rPr lang="es-MX" b="1" dirty="0">
                <a:solidFill>
                  <a:schemeClr val="accent2">
                    <a:lumMod val="50000"/>
                  </a:schemeClr>
                </a:solidFill>
              </a:rPr>
              <a:t>numéricos y cuantificables mediante procedimientos </a:t>
            </a:r>
            <a:r>
              <a:rPr lang="es-MX" b="1" dirty="0" smtClean="0">
                <a:solidFill>
                  <a:schemeClr val="accent2">
                    <a:lumMod val="50000"/>
                  </a:schemeClr>
                </a:solidFill>
              </a:rPr>
              <a:t>estadísticos (</a:t>
            </a:r>
            <a:r>
              <a:rPr lang="es-MX" b="1" dirty="0" err="1" smtClean="0">
                <a:solidFill>
                  <a:schemeClr val="accent2">
                    <a:lumMod val="50000"/>
                  </a:schemeClr>
                </a:solidFill>
              </a:rPr>
              <a:t>Universia</a:t>
            </a:r>
            <a:r>
              <a:rPr lang="es-MX" b="1" dirty="0" smtClean="0">
                <a:solidFill>
                  <a:schemeClr val="accent2">
                    <a:lumMod val="50000"/>
                  </a:schemeClr>
                </a:solidFill>
              </a:rPr>
              <a:t> Argentina, 2016, p. 10).</a:t>
            </a:r>
          </a:p>
          <a:p>
            <a:pPr algn="just">
              <a:lnSpc>
                <a:spcPct val="150000"/>
              </a:lnSpc>
            </a:pPr>
            <a:r>
              <a:rPr lang="es-MX" b="1" dirty="0" smtClean="0">
                <a:solidFill>
                  <a:schemeClr val="accent2">
                    <a:lumMod val="50000"/>
                  </a:schemeClr>
                </a:solidFill>
              </a:rPr>
              <a:t>Este método, también denominado “enfoque”, se aplica a investigaciones de tipo descriptivo en las cuales se requiere detallar, enlistar o enumerar una serie de características relacionadas con el objeto de estudio, pero sin llegar a su análisis profundo ni explicación subjetiva.</a:t>
            </a:r>
            <a:endParaRPr lang="en-US" b="1" dirty="0">
              <a:solidFill>
                <a:schemeClr val="accent2">
                  <a:lumMod val="50000"/>
                </a:schemeClr>
              </a:solidFill>
            </a:endParaRPr>
          </a:p>
        </p:txBody>
      </p:sp>
    </p:spTree>
    <p:extLst>
      <p:ext uri="{BB962C8B-B14F-4D97-AF65-F5344CB8AC3E}">
        <p14:creationId xmlns:p14="http://schemas.microsoft.com/office/powerpoint/2010/main" val="1450825289"/>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Método cualitativo</a:t>
            </a:r>
            <a:endParaRPr lang="en-US" b="1" dirty="0">
              <a:solidFill>
                <a:srgbClr val="C00000"/>
              </a:solidFill>
            </a:endParaRPr>
          </a:p>
        </p:txBody>
      </p:sp>
      <p:sp>
        <p:nvSpPr>
          <p:cNvPr id="3" name="Marcador de contenido 2"/>
          <p:cNvSpPr>
            <a:spLocks noGrp="1"/>
          </p:cNvSpPr>
          <p:nvPr>
            <p:ph idx="1"/>
          </p:nvPr>
        </p:nvSpPr>
        <p:spPr/>
        <p:txBody>
          <a:bodyPr>
            <a:normAutofit fontScale="92500"/>
          </a:bodyPr>
          <a:lstStyle/>
          <a:p>
            <a:pPr marL="0" indent="0" algn="just">
              <a:lnSpc>
                <a:spcPct val="150000"/>
              </a:lnSpc>
              <a:buNone/>
            </a:pPr>
            <a:r>
              <a:rPr lang="es-MX" b="1" dirty="0" smtClean="0">
                <a:solidFill>
                  <a:schemeClr val="accent2">
                    <a:lumMod val="50000"/>
                  </a:schemeClr>
                </a:solidFill>
              </a:rPr>
              <a:t>En este método, el alumno (investigador) analiza </a:t>
            </a:r>
            <a:r>
              <a:rPr lang="es-MX" b="1" dirty="0">
                <a:solidFill>
                  <a:schemeClr val="accent2">
                    <a:lumMod val="50000"/>
                  </a:schemeClr>
                </a:solidFill>
              </a:rPr>
              <a:t>puntos de </a:t>
            </a:r>
            <a:r>
              <a:rPr lang="es-MX" b="1" dirty="0" smtClean="0">
                <a:solidFill>
                  <a:schemeClr val="accent2">
                    <a:lumMod val="50000"/>
                  </a:schemeClr>
                </a:solidFill>
              </a:rPr>
              <a:t>vista, registra emociones</a:t>
            </a:r>
            <a:r>
              <a:rPr lang="es-MX" b="1" dirty="0">
                <a:solidFill>
                  <a:schemeClr val="accent2">
                    <a:lumMod val="50000"/>
                  </a:schemeClr>
                </a:solidFill>
              </a:rPr>
              <a:t>, </a:t>
            </a:r>
            <a:r>
              <a:rPr lang="es-MX" b="1" dirty="0" smtClean="0">
                <a:solidFill>
                  <a:schemeClr val="accent2">
                    <a:lumMod val="50000"/>
                  </a:schemeClr>
                </a:solidFill>
              </a:rPr>
              <a:t>reporta experiencias</a:t>
            </a:r>
            <a:r>
              <a:rPr lang="es-MX" b="1" dirty="0">
                <a:solidFill>
                  <a:schemeClr val="accent2">
                    <a:lumMod val="50000"/>
                  </a:schemeClr>
                </a:solidFill>
              </a:rPr>
              <a:t>, entre otros aspectos no </a:t>
            </a:r>
            <a:r>
              <a:rPr lang="es-MX" b="1" dirty="0" smtClean="0">
                <a:solidFill>
                  <a:schemeClr val="accent2">
                    <a:lumMod val="50000"/>
                  </a:schemeClr>
                </a:solidFill>
              </a:rPr>
              <a:t>cuantificables (</a:t>
            </a:r>
            <a:r>
              <a:rPr lang="es-MX" b="1" dirty="0" err="1" smtClean="0">
                <a:solidFill>
                  <a:schemeClr val="accent2">
                    <a:lumMod val="50000"/>
                  </a:schemeClr>
                </a:solidFill>
              </a:rPr>
              <a:t>Universia</a:t>
            </a:r>
            <a:r>
              <a:rPr lang="es-MX" b="1" dirty="0" smtClean="0">
                <a:solidFill>
                  <a:schemeClr val="accent2">
                    <a:lumMod val="50000"/>
                  </a:schemeClr>
                </a:solidFill>
              </a:rPr>
              <a:t> Argentina, 2016, p. 10).</a:t>
            </a:r>
          </a:p>
          <a:p>
            <a:pPr marL="0" indent="0" algn="just">
              <a:lnSpc>
                <a:spcPct val="150000"/>
              </a:lnSpc>
              <a:buNone/>
            </a:pPr>
            <a:r>
              <a:rPr lang="es-MX" b="1" dirty="0" smtClean="0">
                <a:solidFill>
                  <a:schemeClr val="accent2">
                    <a:lumMod val="50000"/>
                  </a:schemeClr>
                </a:solidFill>
              </a:rPr>
              <a:t>Se trata de un “enfoque” subjetivo, donde se pretende recopilar información cualitativa, proporcionada por los llamados </a:t>
            </a:r>
            <a:r>
              <a:rPr lang="es-MX" b="1" dirty="0" smtClean="0">
                <a:solidFill>
                  <a:srgbClr val="C00000"/>
                </a:solidFill>
              </a:rPr>
              <a:t>informantes clave.</a:t>
            </a:r>
          </a:p>
          <a:p>
            <a:pPr marL="0" indent="0" algn="just">
              <a:lnSpc>
                <a:spcPct val="150000"/>
              </a:lnSpc>
              <a:buNone/>
            </a:pPr>
            <a:r>
              <a:rPr lang="es-MX" b="1" dirty="0" smtClean="0">
                <a:solidFill>
                  <a:schemeClr val="accent2">
                    <a:lumMod val="50000"/>
                  </a:schemeClr>
                </a:solidFill>
              </a:rPr>
              <a:t>Aquí no importa el número de sujetos que te puedan proveer de información, sino el tipo de datos que te puedan aportar.</a:t>
            </a:r>
            <a:endParaRPr lang="en-US" b="1" dirty="0">
              <a:solidFill>
                <a:schemeClr val="accent2">
                  <a:lumMod val="50000"/>
                </a:schemeClr>
              </a:solidFill>
            </a:endParaRPr>
          </a:p>
        </p:txBody>
      </p:sp>
    </p:spTree>
    <p:extLst>
      <p:ext uri="{BB962C8B-B14F-4D97-AF65-F5344CB8AC3E}">
        <p14:creationId xmlns:p14="http://schemas.microsoft.com/office/powerpoint/2010/main" val="4122499831"/>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2">
                    <a:lumMod val="50000"/>
                  </a:schemeClr>
                </a:solidFill>
              </a:rPr>
              <a:t>MÉTODO MIXTO</a:t>
            </a:r>
            <a:endParaRPr lang="en-US" dirty="0">
              <a:solidFill>
                <a:schemeClr val="accent2">
                  <a:lumMod val="50000"/>
                </a:schemeClr>
              </a:solidFill>
            </a:endParaRPr>
          </a:p>
        </p:txBody>
      </p:sp>
      <p:sp>
        <p:nvSpPr>
          <p:cNvPr id="3" name="Marcador de contenido 2"/>
          <p:cNvSpPr>
            <a:spLocks noGrp="1"/>
          </p:cNvSpPr>
          <p:nvPr>
            <p:ph sz="half" idx="1"/>
          </p:nvPr>
        </p:nvSpPr>
        <p:spPr>
          <a:xfrm>
            <a:off x="1581912" y="2638043"/>
            <a:ext cx="4271771" cy="3887447"/>
          </a:xfrm>
        </p:spPr>
        <p:txBody>
          <a:bodyPr>
            <a:normAutofit fontScale="70000" lnSpcReduction="20000"/>
          </a:bodyPr>
          <a:lstStyle/>
          <a:p>
            <a:pPr algn="just">
              <a:lnSpc>
                <a:spcPct val="150000"/>
              </a:lnSpc>
            </a:pPr>
            <a:r>
              <a:rPr lang="es-MX" b="1" dirty="0" smtClean="0">
                <a:solidFill>
                  <a:schemeClr val="accent2">
                    <a:lumMod val="50000"/>
                  </a:schemeClr>
                </a:solidFill>
              </a:rPr>
              <a:t>Se trata de una </a:t>
            </a:r>
            <a:r>
              <a:rPr lang="es-MX" b="1" dirty="0" smtClean="0">
                <a:solidFill>
                  <a:srgbClr val="C00000"/>
                </a:solidFill>
              </a:rPr>
              <a:t>combinación de ambos métodos: cualitativo, y cuantitativo.</a:t>
            </a:r>
          </a:p>
          <a:p>
            <a:pPr algn="just">
              <a:lnSpc>
                <a:spcPct val="150000"/>
              </a:lnSpc>
            </a:pPr>
            <a:r>
              <a:rPr lang="es-MX" b="1" dirty="0" smtClean="0">
                <a:solidFill>
                  <a:schemeClr val="accent2">
                    <a:lumMod val="50000"/>
                  </a:schemeClr>
                </a:solidFill>
              </a:rPr>
              <a:t>Es decir, una parte de la investigación incluirá la </a:t>
            </a:r>
            <a:r>
              <a:rPr lang="es-MX" b="1" dirty="0" smtClean="0">
                <a:solidFill>
                  <a:srgbClr val="C00000"/>
                </a:solidFill>
              </a:rPr>
              <a:t>recopilación de datos cuantitativos; </a:t>
            </a:r>
            <a:r>
              <a:rPr lang="es-MX" b="1" dirty="0" smtClean="0">
                <a:solidFill>
                  <a:schemeClr val="accent2">
                    <a:lumMod val="50000"/>
                  </a:schemeClr>
                </a:solidFill>
              </a:rPr>
              <a:t>y para la selección de la población y la muestra, deberá recurrirse a </a:t>
            </a:r>
            <a:r>
              <a:rPr lang="es-MX" b="1" dirty="0" smtClean="0">
                <a:solidFill>
                  <a:srgbClr val="C00000"/>
                </a:solidFill>
              </a:rPr>
              <a:t>métodos de trabajo estadísticos.</a:t>
            </a:r>
          </a:p>
          <a:p>
            <a:pPr algn="just">
              <a:lnSpc>
                <a:spcPct val="150000"/>
              </a:lnSpc>
            </a:pPr>
            <a:r>
              <a:rPr lang="es-MX" b="1" dirty="0" smtClean="0">
                <a:solidFill>
                  <a:schemeClr val="accent2">
                    <a:lumMod val="50000"/>
                  </a:schemeClr>
                </a:solidFill>
              </a:rPr>
              <a:t>Pero en la siguiente parte del estudio, que requerirá información cualitativa, se tendrá que recurrir a </a:t>
            </a:r>
            <a:r>
              <a:rPr lang="es-MX" b="1" dirty="0" smtClean="0">
                <a:solidFill>
                  <a:srgbClr val="C00000"/>
                </a:solidFill>
              </a:rPr>
              <a:t>métodos de trabajo que involucren a los informantes clave.</a:t>
            </a:r>
          </a:p>
          <a:p>
            <a:pPr algn="just">
              <a:lnSpc>
                <a:spcPct val="150000"/>
              </a:lnSpc>
            </a:pPr>
            <a:r>
              <a:rPr lang="es-MX" b="1" dirty="0" smtClean="0">
                <a:solidFill>
                  <a:schemeClr val="accent2">
                    <a:lumMod val="50000"/>
                  </a:schemeClr>
                </a:solidFill>
              </a:rPr>
              <a:t>Algunos de estos métodos son: </a:t>
            </a:r>
            <a:r>
              <a:rPr lang="es-MX" b="1" dirty="0" smtClean="0">
                <a:solidFill>
                  <a:srgbClr val="C00000"/>
                </a:solidFill>
              </a:rPr>
              <a:t>Etnografía, </a:t>
            </a:r>
            <a:r>
              <a:rPr lang="es-MX" b="1" dirty="0" smtClean="0">
                <a:solidFill>
                  <a:schemeClr val="accent2">
                    <a:lumMod val="50000"/>
                  </a:schemeClr>
                </a:solidFill>
              </a:rPr>
              <a:t>Investigación-Acción; </a:t>
            </a:r>
            <a:r>
              <a:rPr lang="es-MX" b="1" dirty="0" smtClean="0">
                <a:solidFill>
                  <a:srgbClr val="C00000"/>
                </a:solidFill>
              </a:rPr>
              <a:t>Estudio de Caso</a:t>
            </a:r>
            <a:r>
              <a:rPr lang="es-MX" b="1" dirty="0" smtClean="0">
                <a:solidFill>
                  <a:schemeClr val="accent2">
                    <a:lumMod val="50000"/>
                  </a:schemeClr>
                </a:solidFill>
              </a:rPr>
              <a:t>, Grupos de Enfoque, Análisis de </a:t>
            </a:r>
            <a:r>
              <a:rPr lang="es-MX" b="1" dirty="0">
                <a:solidFill>
                  <a:schemeClr val="accent2">
                    <a:lumMod val="50000"/>
                  </a:schemeClr>
                </a:solidFill>
              </a:rPr>
              <a:t>C</a:t>
            </a:r>
            <a:r>
              <a:rPr lang="es-MX" b="1" dirty="0" smtClean="0">
                <a:solidFill>
                  <a:schemeClr val="accent2">
                    <a:lumMod val="50000"/>
                  </a:schemeClr>
                </a:solidFill>
              </a:rPr>
              <a:t>ontenido, etc.</a:t>
            </a:r>
            <a:endParaRPr lang="en-US" b="1" dirty="0">
              <a:solidFill>
                <a:schemeClr val="accent2">
                  <a:lumMod val="50000"/>
                </a:schemeClr>
              </a:solidFill>
            </a:endParaRPr>
          </a:p>
        </p:txBody>
      </p:sp>
      <p:pic>
        <p:nvPicPr>
          <p:cNvPr id="8" name="Imagen 7"/>
          <p:cNvPicPr>
            <a:picLocks noChangeAspect="1"/>
          </p:cNvPicPr>
          <p:nvPr/>
        </p:nvPicPr>
        <p:blipFill>
          <a:blip r:embed="rId2"/>
          <a:stretch>
            <a:fillRect/>
          </a:stretch>
        </p:blipFill>
        <p:spPr>
          <a:xfrm>
            <a:off x="6176357" y="2510097"/>
            <a:ext cx="2760518" cy="2552700"/>
          </a:xfrm>
          <a:prstGeom prst="rect">
            <a:avLst/>
          </a:prstGeom>
          <a:ln w="28575">
            <a:solidFill>
              <a:srgbClr val="C00000"/>
            </a:solidFill>
          </a:ln>
        </p:spPr>
      </p:pic>
      <p:pic>
        <p:nvPicPr>
          <p:cNvPr id="9" name="Imagen 8"/>
          <p:cNvPicPr>
            <a:picLocks noChangeAspect="1"/>
          </p:cNvPicPr>
          <p:nvPr/>
        </p:nvPicPr>
        <p:blipFill>
          <a:blip r:embed="rId3"/>
          <a:stretch>
            <a:fillRect/>
          </a:stretch>
        </p:blipFill>
        <p:spPr>
          <a:xfrm>
            <a:off x="7556616" y="4245725"/>
            <a:ext cx="2607425" cy="2279765"/>
          </a:xfrm>
          <a:prstGeom prst="rect">
            <a:avLst/>
          </a:prstGeom>
          <a:ln w="38100">
            <a:solidFill>
              <a:srgbClr val="C00000"/>
            </a:solidFill>
          </a:ln>
        </p:spPr>
      </p:pic>
      <p:pic>
        <p:nvPicPr>
          <p:cNvPr id="10" name="Imagen 9"/>
          <p:cNvPicPr>
            <a:picLocks noChangeAspect="1"/>
          </p:cNvPicPr>
          <p:nvPr/>
        </p:nvPicPr>
        <p:blipFill>
          <a:blip r:embed="rId4"/>
          <a:stretch>
            <a:fillRect/>
          </a:stretch>
        </p:blipFill>
        <p:spPr>
          <a:xfrm>
            <a:off x="8686800" y="2969375"/>
            <a:ext cx="2857500" cy="1276350"/>
          </a:xfrm>
          <a:prstGeom prst="rect">
            <a:avLst/>
          </a:prstGeom>
          <a:ln w="38100">
            <a:solidFill>
              <a:srgbClr val="C00000"/>
            </a:solidFill>
          </a:ln>
        </p:spPr>
      </p:pic>
    </p:spTree>
    <p:extLst>
      <p:ext uri="{BB962C8B-B14F-4D97-AF65-F5344CB8AC3E}">
        <p14:creationId xmlns:p14="http://schemas.microsoft.com/office/powerpoint/2010/main" val="3009483374"/>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nSpc>
                <a:spcPct val="150000"/>
              </a:lnSpc>
            </a:pPr>
            <a:r>
              <a:rPr lang="es-MX" sz="2000" b="1" dirty="0" smtClean="0">
                <a:solidFill>
                  <a:schemeClr val="accent2">
                    <a:lumMod val="50000"/>
                  </a:schemeClr>
                </a:solidFill>
              </a:rPr>
              <a:t>RESPONSABLE DE LA ELABORACIÓN:</a:t>
            </a:r>
            <a:endParaRPr lang="en-US" sz="2000" b="1" dirty="0">
              <a:solidFill>
                <a:schemeClr val="accent2">
                  <a:lumMod val="50000"/>
                </a:schemeClr>
              </a:solidFill>
            </a:endParaRPr>
          </a:p>
        </p:txBody>
      </p:sp>
      <p:sp>
        <p:nvSpPr>
          <p:cNvPr id="5" name="Marcador de contenido 4"/>
          <p:cNvSpPr>
            <a:spLocks noGrp="1"/>
          </p:cNvSpPr>
          <p:nvPr>
            <p:ph sz="half" idx="1"/>
          </p:nvPr>
        </p:nvSpPr>
        <p:spPr>
          <a:xfrm>
            <a:off x="1548662" y="2288909"/>
            <a:ext cx="4271771" cy="3725386"/>
          </a:xfrm>
        </p:spPr>
        <p:txBody>
          <a:bodyPr>
            <a:normAutofit fontScale="85000" lnSpcReduction="10000"/>
          </a:bodyPr>
          <a:lstStyle/>
          <a:p>
            <a:pPr marL="0" indent="0">
              <a:buNone/>
            </a:pPr>
            <a:endParaRPr lang="es-MX" dirty="0" smtClean="0"/>
          </a:p>
          <a:p>
            <a:pPr algn="ctr">
              <a:lnSpc>
                <a:spcPct val="150000"/>
              </a:lnSpc>
              <a:buFont typeface="Wingdings" panose="05000000000000000000" pitchFamily="2" charset="2"/>
              <a:buChar char="v"/>
            </a:pPr>
            <a:r>
              <a:rPr lang="es-MX" b="1" dirty="0">
                <a:solidFill>
                  <a:schemeClr val="accent2">
                    <a:lumMod val="50000"/>
                  </a:schemeClr>
                </a:solidFill>
              </a:rPr>
              <a:t>P</a:t>
            </a:r>
            <a:r>
              <a:rPr lang="es-MX" b="1" dirty="0" smtClean="0">
                <a:solidFill>
                  <a:schemeClr val="accent2">
                    <a:lumMod val="50000"/>
                  </a:schemeClr>
                </a:solidFill>
              </a:rPr>
              <a:t>rofesora de Tiempo </a:t>
            </a:r>
            <a:r>
              <a:rPr lang="es-MX" b="1" dirty="0">
                <a:solidFill>
                  <a:schemeClr val="accent2">
                    <a:lumMod val="50000"/>
                  </a:schemeClr>
                </a:solidFill>
              </a:rPr>
              <a:t>C</a:t>
            </a:r>
            <a:r>
              <a:rPr lang="es-MX" b="1" dirty="0" smtClean="0">
                <a:solidFill>
                  <a:schemeClr val="accent2">
                    <a:lumMod val="50000"/>
                  </a:schemeClr>
                </a:solidFill>
              </a:rPr>
              <a:t>ompleto de la Facultad de Turismo y Gastronomía de la </a:t>
            </a:r>
            <a:r>
              <a:rPr lang="es-MX" b="1" dirty="0" err="1" smtClean="0">
                <a:solidFill>
                  <a:schemeClr val="accent2">
                    <a:lumMod val="50000"/>
                  </a:schemeClr>
                </a:solidFill>
              </a:rPr>
              <a:t>UAEMéx</a:t>
            </a:r>
            <a:r>
              <a:rPr lang="es-MX" b="1" dirty="0" smtClean="0">
                <a:solidFill>
                  <a:schemeClr val="accent2">
                    <a:lumMod val="50000"/>
                  </a:schemeClr>
                </a:solidFill>
              </a:rPr>
              <a:t>.</a:t>
            </a:r>
          </a:p>
          <a:p>
            <a:pPr algn="ctr">
              <a:lnSpc>
                <a:spcPct val="150000"/>
              </a:lnSpc>
              <a:buFont typeface="Wingdings" panose="05000000000000000000" pitchFamily="2" charset="2"/>
              <a:buChar char="v"/>
            </a:pPr>
            <a:r>
              <a:rPr lang="es-MX" b="1" dirty="0" smtClean="0">
                <a:solidFill>
                  <a:schemeClr val="accent2">
                    <a:lumMod val="50000"/>
                  </a:schemeClr>
                </a:solidFill>
              </a:rPr>
              <a:t>Líder del Cuerpo Académico “Turismo y Educación”.</a:t>
            </a:r>
          </a:p>
          <a:p>
            <a:pPr algn="ctr">
              <a:lnSpc>
                <a:spcPct val="150000"/>
              </a:lnSpc>
              <a:buFont typeface="Wingdings" panose="05000000000000000000" pitchFamily="2" charset="2"/>
              <a:buChar char="v"/>
            </a:pPr>
            <a:r>
              <a:rPr lang="es-MX" b="1" dirty="0" smtClean="0">
                <a:solidFill>
                  <a:schemeClr val="accent2">
                    <a:lumMod val="50000"/>
                  </a:schemeClr>
                </a:solidFill>
              </a:rPr>
              <a:t>Autora de capítulos de libro, artículos científicos y ponencias.</a:t>
            </a:r>
          </a:p>
          <a:p>
            <a:pPr algn="ctr">
              <a:lnSpc>
                <a:spcPct val="150000"/>
              </a:lnSpc>
              <a:buFont typeface="Wingdings" panose="05000000000000000000" pitchFamily="2" charset="2"/>
              <a:buChar char="v"/>
            </a:pPr>
            <a:r>
              <a:rPr lang="es-MX" b="1" dirty="0" smtClean="0">
                <a:solidFill>
                  <a:schemeClr val="accent2">
                    <a:lumMod val="50000"/>
                  </a:schemeClr>
                </a:solidFill>
              </a:rPr>
              <a:t>Directora de tesis de licenciatura y posgrado.</a:t>
            </a:r>
            <a:endParaRPr lang="en-US" b="1" dirty="0">
              <a:solidFill>
                <a:schemeClr val="accent2">
                  <a:lumMod val="50000"/>
                </a:schemeClr>
              </a:solidFill>
            </a:endParaRPr>
          </a:p>
        </p:txBody>
      </p:sp>
      <p:sp>
        <p:nvSpPr>
          <p:cNvPr id="8" name="Rectángulo 7"/>
          <p:cNvSpPr/>
          <p:nvPr/>
        </p:nvSpPr>
        <p:spPr>
          <a:xfrm>
            <a:off x="6758247" y="5488895"/>
            <a:ext cx="3427061" cy="874535"/>
          </a:xfrm>
          <a:prstGeom prst="rect">
            <a:avLst/>
          </a:prstGeom>
        </p:spPr>
        <p:txBody>
          <a:bodyPr wrap="square">
            <a:spAutoFit/>
          </a:bodyPr>
          <a:lstStyle/>
          <a:p>
            <a:pPr algn="ctr">
              <a:lnSpc>
                <a:spcPct val="150000"/>
              </a:lnSpc>
            </a:pPr>
            <a:r>
              <a:rPr lang="es-MX" b="1" i="1" dirty="0" smtClean="0">
                <a:solidFill>
                  <a:schemeClr val="accent2">
                    <a:lumMod val="50000"/>
                  </a:schemeClr>
                </a:solidFill>
              </a:rPr>
              <a:t>Dra. en C. S. Diana Castro </a:t>
            </a:r>
            <a:r>
              <a:rPr lang="es-MX" b="1" i="1" dirty="0" err="1" smtClean="0">
                <a:solidFill>
                  <a:schemeClr val="accent2">
                    <a:lumMod val="50000"/>
                  </a:schemeClr>
                </a:solidFill>
              </a:rPr>
              <a:t>Ricalde</a:t>
            </a:r>
            <a:endParaRPr lang="en-US" b="1" i="1" dirty="0">
              <a:solidFill>
                <a:schemeClr val="accent2">
                  <a:lumMod val="50000"/>
                </a:schemeClr>
              </a:solidFill>
            </a:endParaRPr>
          </a:p>
        </p:txBody>
      </p:sp>
      <p:pic>
        <p:nvPicPr>
          <p:cNvPr id="10" name="Marcador de contenido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5400000">
            <a:off x="7030383" y="2466701"/>
            <a:ext cx="2660073" cy="2814068"/>
          </a:xfrm>
          <a:ln w="38100">
            <a:solidFill>
              <a:schemeClr val="accent2">
                <a:lumMod val="50000"/>
              </a:schemeClr>
            </a:solidFill>
          </a:ln>
        </p:spPr>
      </p:pic>
    </p:spTree>
    <p:extLst>
      <p:ext uri="{BB962C8B-B14F-4D97-AF65-F5344CB8AC3E}">
        <p14:creationId xmlns:p14="http://schemas.microsoft.com/office/powerpoint/2010/main" val="431584839"/>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Técnicas (METODOLOGÍA)</a:t>
            </a:r>
            <a:endParaRPr lang="en-US" b="1" dirty="0">
              <a:solidFill>
                <a:srgbClr val="C00000"/>
              </a:solidFill>
            </a:endParaRPr>
          </a:p>
        </p:txBody>
      </p:sp>
      <p:sp>
        <p:nvSpPr>
          <p:cNvPr id="3" name="Marcador de contenido 2"/>
          <p:cNvSpPr>
            <a:spLocks noGrp="1"/>
          </p:cNvSpPr>
          <p:nvPr>
            <p:ph idx="1"/>
          </p:nvPr>
        </p:nvSpPr>
        <p:spPr>
          <a:xfrm>
            <a:off x="2231136" y="2638044"/>
            <a:ext cx="7729728" cy="3638065"/>
          </a:xfrm>
        </p:spPr>
        <p:txBody>
          <a:bodyPr>
            <a:normAutofit lnSpcReduction="10000"/>
          </a:bodyPr>
          <a:lstStyle/>
          <a:p>
            <a:pPr algn="just">
              <a:lnSpc>
                <a:spcPct val="150000"/>
              </a:lnSpc>
              <a:buFont typeface="Wingdings" panose="05000000000000000000" pitchFamily="2" charset="2"/>
              <a:buChar char="ü"/>
            </a:pPr>
            <a:r>
              <a:rPr lang="es-MX" b="1" dirty="0">
                <a:solidFill>
                  <a:schemeClr val="accent2">
                    <a:lumMod val="50000"/>
                  </a:schemeClr>
                </a:solidFill>
              </a:rPr>
              <a:t>Las técnicas son los procedimientos </a:t>
            </a:r>
            <a:r>
              <a:rPr lang="es-MX" b="1" dirty="0" smtClean="0">
                <a:solidFill>
                  <a:schemeClr val="accent2">
                    <a:lumMod val="50000"/>
                  </a:schemeClr>
                </a:solidFill>
              </a:rPr>
              <a:t>utilizados para </a:t>
            </a:r>
            <a:r>
              <a:rPr lang="es-MX" b="1" dirty="0">
                <a:solidFill>
                  <a:schemeClr val="accent2">
                    <a:lumMod val="50000"/>
                  </a:schemeClr>
                </a:solidFill>
              </a:rPr>
              <a:t>acceder </a:t>
            </a:r>
            <a:r>
              <a:rPr lang="es-MX" b="1" dirty="0" smtClean="0">
                <a:solidFill>
                  <a:schemeClr val="accent2">
                    <a:lumMod val="50000"/>
                  </a:schemeClr>
                </a:solidFill>
              </a:rPr>
              <a:t>a la  información. </a:t>
            </a:r>
          </a:p>
          <a:p>
            <a:pPr algn="just">
              <a:lnSpc>
                <a:spcPct val="150000"/>
              </a:lnSpc>
              <a:buFont typeface="Wingdings" panose="05000000000000000000" pitchFamily="2" charset="2"/>
              <a:buChar char="ü"/>
            </a:pPr>
            <a:r>
              <a:rPr lang="es-MX" b="1" dirty="0" smtClean="0">
                <a:solidFill>
                  <a:schemeClr val="accent2">
                    <a:lumMod val="50000"/>
                  </a:schemeClr>
                </a:solidFill>
              </a:rPr>
              <a:t>Permiten “aterrizar” la metodología.</a:t>
            </a:r>
          </a:p>
          <a:p>
            <a:pPr algn="just">
              <a:lnSpc>
                <a:spcPct val="150000"/>
              </a:lnSpc>
              <a:buFont typeface="Wingdings" panose="05000000000000000000" pitchFamily="2" charset="2"/>
              <a:buChar char="ü"/>
            </a:pPr>
            <a:r>
              <a:rPr lang="es-MX" b="1" dirty="0" smtClean="0">
                <a:solidFill>
                  <a:schemeClr val="accent2">
                    <a:lumMod val="50000"/>
                  </a:schemeClr>
                </a:solidFill>
              </a:rPr>
              <a:t>Encuestas</a:t>
            </a:r>
            <a:r>
              <a:rPr lang="es-MX" b="1" dirty="0">
                <a:solidFill>
                  <a:schemeClr val="accent2">
                    <a:lumMod val="50000"/>
                  </a:schemeClr>
                </a:solidFill>
              </a:rPr>
              <a:t>, entrevistas, </a:t>
            </a:r>
            <a:r>
              <a:rPr lang="es-MX" b="1" dirty="0" smtClean="0">
                <a:solidFill>
                  <a:schemeClr val="accent2">
                    <a:lumMod val="50000"/>
                  </a:schemeClr>
                </a:solidFill>
              </a:rPr>
              <a:t>observaciones, cuestionarios, son las técnicas más comunes que se aplican en investigación. </a:t>
            </a:r>
          </a:p>
          <a:p>
            <a:pPr algn="just">
              <a:lnSpc>
                <a:spcPct val="150000"/>
              </a:lnSpc>
              <a:buFont typeface="Wingdings" panose="05000000000000000000" pitchFamily="2" charset="2"/>
              <a:buChar char="ü"/>
            </a:pPr>
            <a:r>
              <a:rPr lang="es-MX" b="1" dirty="0" smtClean="0">
                <a:solidFill>
                  <a:schemeClr val="accent2">
                    <a:lumMod val="50000"/>
                  </a:schemeClr>
                </a:solidFill>
              </a:rPr>
              <a:t>La observación y la entrevista son técnicas propias de la investigación cualitativa; el cuestionario, de los estudios cuantitativos.</a:t>
            </a:r>
            <a:endParaRPr lang="en-US" b="1" dirty="0">
              <a:solidFill>
                <a:schemeClr val="accent2">
                  <a:lumMod val="50000"/>
                </a:schemeClr>
              </a:solidFill>
            </a:endParaRPr>
          </a:p>
        </p:txBody>
      </p:sp>
    </p:spTree>
    <p:extLst>
      <p:ext uri="{BB962C8B-B14F-4D97-AF65-F5344CB8AC3E}">
        <p14:creationId xmlns:p14="http://schemas.microsoft.com/office/powerpoint/2010/main" val="882753417"/>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INSTRUMENTOS (METODOLOGÍA)</a:t>
            </a:r>
            <a:endParaRPr lang="en-US" b="1" dirty="0">
              <a:solidFill>
                <a:srgbClr val="C00000"/>
              </a:solidFill>
            </a:endParaRPr>
          </a:p>
        </p:txBody>
      </p:sp>
      <p:sp>
        <p:nvSpPr>
          <p:cNvPr id="3" name="Marcador de contenido 2"/>
          <p:cNvSpPr>
            <a:spLocks noGrp="1"/>
          </p:cNvSpPr>
          <p:nvPr>
            <p:ph idx="1"/>
          </p:nvPr>
        </p:nvSpPr>
        <p:spPr/>
        <p:txBody>
          <a:bodyPr/>
          <a:lstStyle/>
          <a:p>
            <a:pPr algn="just">
              <a:lnSpc>
                <a:spcPct val="150000"/>
              </a:lnSpc>
            </a:pPr>
            <a:r>
              <a:rPr lang="es-MX" b="1" dirty="0" smtClean="0">
                <a:solidFill>
                  <a:schemeClr val="accent2">
                    <a:lumMod val="50000"/>
                  </a:schemeClr>
                </a:solidFill>
              </a:rPr>
              <a:t>Son los aparatos, objetos, herramientas tangibles que permiten la recopilación y registro de la información obtenida durante la investigación de campo.</a:t>
            </a:r>
          </a:p>
          <a:p>
            <a:pPr algn="just">
              <a:lnSpc>
                <a:spcPct val="150000"/>
              </a:lnSpc>
            </a:pPr>
            <a:r>
              <a:rPr lang="es-MX" b="1" dirty="0" smtClean="0">
                <a:solidFill>
                  <a:schemeClr val="accent2">
                    <a:lumMod val="50000"/>
                  </a:schemeClr>
                </a:solidFill>
              </a:rPr>
              <a:t>Una videocámara, una grabadora de voz; una libreta (diario de campo), una pluma para escribir… todo aquello que sirva para registrar los datos que se van obteniendo durante el estudio.</a:t>
            </a:r>
            <a:endParaRPr lang="en-US" b="1" dirty="0">
              <a:solidFill>
                <a:schemeClr val="accent2">
                  <a:lumMod val="50000"/>
                </a:schemeClr>
              </a:solidFill>
            </a:endParaRPr>
          </a:p>
        </p:txBody>
      </p:sp>
    </p:spTree>
    <p:extLst>
      <p:ext uri="{BB962C8B-B14F-4D97-AF65-F5344CB8AC3E}">
        <p14:creationId xmlns:p14="http://schemas.microsoft.com/office/powerpoint/2010/main" val="1363455839"/>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MX" b="1" dirty="0" smtClean="0">
                <a:solidFill>
                  <a:srgbClr val="C00000"/>
                </a:solidFill>
              </a:rPr>
              <a:t>Técnicas vs. instrumentos</a:t>
            </a:r>
            <a:endParaRPr lang="en-US" b="1" dirty="0">
              <a:solidFill>
                <a:srgbClr val="C00000"/>
              </a:solidFill>
            </a:endParaRPr>
          </a:p>
        </p:txBody>
      </p:sp>
      <p:sp>
        <p:nvSpPr>
          <p:cNvPr id="8" name="Marcador de contenido 7"/>
          <p:cNvSpPr>
            <a:spLocks noGrp="1"/>
          </p:cNvSpPr>
          <p:nvPr>
            <p:ph sz="half" idx="1"/>
          </p:nvPr>
        </p:nvSpPr>
        <p:spPr>
          <a:xfrm>
            <a:off x="739834" y="2638044"/>
            <a:ext cx="5113850" cy="3530000"/>
          </a:xfrm>
        </p:spPr>
        <p:txBody>
          <a:bodyPr>
            <a:normAutofit fontScale="85000" lnSpcReduction="20000"/>
          </a:bodyPr>
          <a:lstStyle/>
          <a:p>
            <a:pPr algn="just">
              <a:lnSpc>
                <a:spcPct val="170000"/>
              </a:lnSpc>
            </a:pPr>
            <a:r>
              <a:rPr lang="es-MX" b="1" dirty="0" smtClean="0">
                <a:solidFill>
                  <a:schemeClr val="accent2">
                    <a:lumMod val="50000"/>
                  </a:schemeClr>
                </a:solidFill>
              </a:rPr>
              <a:t>Si la técnica a aplicar es un cuestionario, ¿cuál será el instrumento?</a:t>
            </a:r>
            <a:endParaRPr lang="en-US" b="1" dirty="0" smtClean="0">
              <a:solidFill>
                <a:schemeClr val="accent2">
                  <a:lumMod val="50000"/>
                </a:schemeClr>
              </a:solidFill>
            </a:endParaRPr>
          </a:p>
          <a:p>
            <a:pPr algn="just">
              <a:lnSpc>
                <a:spcPct val="170000"/>
              </a:lnSpc>
            </a:pPr>
            <a:r>
              <a:rPr lang="es-MX" b="1" dirty="0" smtClean="0">
                <a:solidFill>
                  <a:schemeClr val="accent2">
                    <a:lumMod val="50000"/>
                  </a:schemeClr>
                </a:solidFill>
              </a:rPr>
              <a:t>EL CUESTIONARIO en sí mismo. Es decir, la hoja con preguntas; o la aplicación de </a:t>
            </a:r>
            <a:r>
              <a:rPr lang="es-MX" b="1" i="1" dirty="0" smtClean="0">
                <a:solidFill>
                  <a:schemeClr val="accent2">
                    <a:lumMod val="50000"/>
                  </a:schemeClr>
                </a:solidFill>
              </a:rPr>
              <a:t>Google </a:t>
            </a:r>
            <a:r>
              <a:rPr lang="es-MX" b="1" i="1" dirty="0" err="1" smtClean="0">
                <a:solidFill>
                  <a:schemeClr val="accent2">
                    <a:lumMod val="50000"/>
                  </a:schemeClr>
                </a:solidFill>
              </a:rPr>
              <a:t>Docs</a:t>
            </a:r>
            <a:r>
              <a:rPr lang="es-MX" b="1" i="1" dirty="0" smtClean="0">
                <a:solidFill>
                  <a:schemeClr val="accent2">
                    <a:lumMod val="50000"/>
                  </a:schemeClr>
                </a:solidFill>
              </a:rPr>
              <a:t> </a:t>
            </a:r>
            <a:r>
              <a:rPr lang="es-MX" b="1" dirty="0" smtClean="0">
                <a:solidFill>
                  <a:schemeClr val="accent2">
                    <a:lumMod val="50000"/>
                  </a:schemeClr>
                </a:solidFill>
              </a:rPr>
              <a:t>donde se haya diseñado (formulario).</a:t>
            </a:r>
          </a:p>
          <a:p>
            <a:pPr algn="just">
              <a:lnSpc>
                <a:spcPct val="170000"/>
              </a:lnSpc>
            </a:pPr>
            <a:r>
              <a:rPr lang="es-MX" b="1" dirty="0" smtClean="0">
                <a:solidFill>
                  <a:schemeClr val="accent2">
                    <a:lumMod val="50000"/>
                  </a:schemeClr>
                </a:solidFill>
              </a:rPr>
              <a:t>También existen cuestionarios que se aplican por teléfono; la técnica es el cuestionario vía telefónica, y los instrumentos son la hoja de preguntas, y el aparato telefónico.</a:t>
            </a:r>
          </a:p>
        </p:txBody>
      </p:sp>
      <p:pic>
        <p:nvPicPr>
          <p:cNvPr id="10" name="Imagen 9"/>
          <p:cNvPicPr>
            <a:picLocks noChangeAspect="1"/>
          </p:cNvPicPr>
          <p:nvPr/>
        </p:nvPicPr>
        <p:blipFill>
          <a:blip r:embed="rId2"/>
          <a:stretch>
            <a:fillRect/>
          </a:stretch>
        </p:blipFill>
        <p:spPr>
          <a:xfrm>
            <a:off x="6495876" y="2777750"/>
            <a:ext cx="3464988" cy="2200275"/>
          </a:xfrm>
          <a:prstGeom prst="rect">
            <a:avLst/>
          </a:prstGeom>
          <a:ln w="38100">
            <a:solidFill>
              <a:srgbClr val="C00000"/>
            </a:solidFill>
          </a:ln>
        </p:spPr>
      </p:pic>
      <p:pic>
        <p:nvPicPr>
          <p:cNvPr id="11" name="Imagen 10"/>
          <p:cNvPicPr>
            <a:picLocks noChangeAspect="1"/>
          </p:cNvPicPr>
          <p:nvPr/>
        </p:nvPicPr>
        <p:blipFill>
          <a:blip r:embed="rId3"/>
          <a:stretch>
            <a:fillRect/>
          </a:stretch>
        </p:blipFill>
        <p:spPr>
          <a:xfrm>
            <a:off x="8720051" y="4603692"/>
            <a:ext cx="2896813" cy="1888548"/>
          </a:xfrm>
          <a:prstGeom prst="rect">
            <a:avLst/>
          </a:prstGeom>
          <a:ln w="38100">
            <a:solidFill>
              <a:srgbClr val="C00000"/>
            </a:solidFill>
          </a:ln>
        </p:spPr>
      </p:pic>
    </p:spTree>
    <p:extLst>
      <p:ext uri="{BB962C8B-B14F-4D97-AF65-F5344CB8AC3E}">
        <p14:creationId xmlns:p14="http://schemas.microsoft.com/office/powerpoint/2010/main" val="4225951866"/>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9. CRONOGRAMA</a:t>
            </a:r>
            <a:endParaRPr lang="en-US" b="1" dirty="0">
              <a:solidFill>
                <a:srgbClr val="C00000"/>
              </a:solidFill>
            </a:endParaRPr>
          </a:p>
        </p:txBody>
      </p:sp>
      <p:sp>
        <p:nvSpPr>
          <p:cNvPr id="3" name="Marcador de contenido 2"/>
          <p:cNvSpPr>
            <a:spLocks noGrp="1"/>
          </p:cNvSpPr>
          <p:nvPr>
            <p:ph sz="half" idx="1"/>
          </p:nvPr>
        </p:nvSpPr>
        <p:spPr/>
        <p:txBody>
          <a:bodyPr>
            <a:normAutofit lnSpcReduction="10000"/>
          </a:bodyPr>
          <a:lstStyle/>
          <a:p>
            <a:pPr algn="ctr">
              <a:lnSpc>
                <a:spcPct val="150000"/>
              </a:lnSpc>
              <a:buFont typeface="Wingdings" panose="05000000000000000000" pitchFamily="2" charset="2"/>
              <a:buChar char="Ø"/>
            </a:pPr>
            <a:r>
              <a:rPr lang="es-MX" b="1" dirty="0">
                <a:solidFill>
                  <a:schemeClr val="accent2">
                    <a:lumMod val="50000"/>
                  </a:schemeClr>
                </a:solidFill>
              </a:rPr>
              <a:t>Secuencia lógica y pasos a seguir para entregar resultados. </a:t>
            </a:r>
          </a:p>
          <a:p>
            <a:pPr algn="ctr">
              <a:lnSpc>
                <a:spcPct val="150000"/>
              </a:lnSpc>
              <a:buFont typeface="Wingdings" panose="05000000000000000000" pitchFamily="2" charset="2"/>
              <a:buChar char="Ø"/>
            </a:pPr>
            <a:endParaRPr lang="es-MX" b="1" dirty="0">
              <a:solidFill>
                <a:schemeClr val="accent2">
                  <a:lumMod val="50000"/>
                </a:schemeClr>
              </a:solidFill>
            </a:endParaRPr>
          </a:p>
          <a:p>
            <a:pPr algn="ctr">
              <a:lnSpc>
                <a:spcPct val="150000"/>
              </a:lnSpc>
              <a:buFont typeface="Wingdings" panose="05000000000000000000" pitchFamily="2" charset="2"/>
              <a:buChar char="Ø"/>
            </a:pPr>
            <a:r>
              <a:rPr lang="es-MX" b="1" dirty="0">
                <a:solidFill>
                  <a:schemeClr val="accent2">
                    <a:lumMod val="50000"/>
                  </a:schemeClr>
                </a:solidFill>
              </a:rPr>
              <a:t>Herramienta para controlar el avance del proyecto y realizar el análisis y los ajustes donde sea necesario.</a:t>
            </a:r>
          </a:p>
          <a:p>
            <a:pPr algn="ctr">
              <a:lnSpc>
                <a:spcPct val="150000"/>
              </a:lnSpc>
            </a:pPr>
            <a:endParaRPr lang="en-US" b="1" dirty="0">
              <a:solidFill>
                <a:schemeClr val="accent2">
                  <a:lumMod val="50000"/>
                </a:schemeClr>
              </a:solidFill>
            </a:endParaRPr>
          </a:p>
        </p:txBody>
      </p:sp>
      <p:sp>
        <p:nvSpPr>
          <p:cNvPr id="4" name="Marcador de contenido 3"/>
          <p:cNvSpPr>
            <a:spLocks noGrp="1"/>
          </p:cNvSpPr>
          <p:nvPr>
            <p:ph sz="half" idx="2"/>
          </p:nvPr>
        </p:nvSpPr>
        <p:spPr/>
        <p:txBody>
          <a:bodyPr>
            <a:normAutofit lnSpcReduction="10000"/>
          </a:bodyPr>
          <a:lstStyle/>
          <a:p>
            <a:pPr algn="just">
              <a:lnSpc>
                <a:spcPct val="160000"/>
              </a:lnSpc>
            </a:pPr>
            <a:r>
              <a:rPr lang="es-MX" b="1" dirty="0">
                <a:solidFill>
                  <a:schemeClr val="accent2">
                    <a:lumMod val="50000"/>
                  </a:schemeClr>
                </a:solidFill>
              </a:rPr>
              <a:t>Es la presentación gráfica de las actividades y fechas que abarcará el estudio; proporciona una idea general del proceso de elaboración, en términos de tiempo como meses y años. </a:t>
            </a:r>
          </a:p>
          <a:p>
            <a:endParaRPr lang="en-US" dirty="0"/>
          </a:p>
        </p:txBody>
      </p:sp>
    </p:spTree>
    <p:extLst>
      <p:ext uri="{BB962C8B-B14F-4D97-AF65-F5344CB8AC3E}">
        <p14:creationId xmlns:p14="http://schemas.microsoft.com/office/powerpoint/2010/main" val="2349841773"/>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9. CRONOGRAMA</a:t>
            </a:r>
            <a:endParaRPr lang="en-US" b="1" dirty="0">
              <a:solidFill>
                <a:srgbClr val="C00000"/>
              </a:solidFill>
            </a:endParaRPr>
          </a:p>
        </p:txBody>
      </p:sp>
      <p:sp>
        <p:nvSpPr>
          <p:cNvPr id="3" name="Marcador de contenido 2"/>
          <p:cNvSpPr>
            <a:spLocks noGrp="1"/>
          </p:cNvSpPr>
          <p:nvPr>
            <p:ph idx="1"/>
          </p:nvPr>
        </p:nvSpPr>
        <p:spPr/>
        <p:txBody>
          <a:bodyPr/>
          <a:lstStyle/>
          <a:p>
            <a:pPr algn="ctr">
              <a:lnSpc>
                <a:spcPct val="150000"/>
              </a:lnSpc>
            </a:pPr>
            <a:r>
              <a:rPr lang="es-MX" b="1" dirty="0">
                <a:solidFill>
                  <a:schemeClr val="accent2">
                    <a:lumMod val="50000"/>
                  </a:schemeClr>
                </a:solidFill>
              </a:rPr>
              <a:t>Relación de tiempos y actividades que se prevén desarrollar para la recopilación de información en la investigación extensa. Debe considerarse un mínimo de un año, y representar en el gráfico -un "Diagrama de Gantt"- una columna con las actividades a realizar y los meses en los cuales se llevarán a cabo; señalando con "taches", colores o sombreado el tiempo </a:t>
            </a:r>
            <a:r>
              <a:rPr lang="es-MX" b="1" dirty="0" smtClean="0">
                <a:solidFill>
                  <a:schemeClr val="accent2">
                    <a:lumMod val="50000"/>
                  </a:schemeClr>
                </a:solidFill>
              </a:rPr>
              <a:t>considerado (Universidad de Colima, 2018).</a:t>
            </a:r>
            <a:endParaRPr lang="en-US" b="1" dirty="0">
              <a:solidFill>
                <a:schemeClr val="accent2">
                  <a:lumMod val="50000"/>
                </a:schemeClr>
              </a:solidFill>
            </a:endParaRPr>
          </a:p>
        </p:txBody>
      </p:sp>
    </p:spTree>
    <p:extLst>
      <p:ext uri="{BB962C8B-B14F-4D97-AF65-F5344CB8AC3E}">
        <p14:creationId xmlns:p14="http://schemas.microsoft.com/office/powerpoint/2010/main" val="2766428900"/>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91544" y="620688"/>
            <a:ext cx="8229600" cy="1066800"/>
          </a:xfrm>
        </p:spPr>
        <p:txBody>
          <a:bodyPr/>
          <a:lstStyle/>
          <a:p>
            <a:r>
              <a:rPr lang="es-MX" dirty="0" smtClean="0"/>
              <a:t>ELEMENTOS</a:t>
            </a:r>
            <a:endParaRPr lang="es-MX" dirty="0"/>
          </a:p>
        </p:txBody>
      </p:sp>
      <p:sp>
        <p:nvSpPr>
          <p:cNvPr id="4" name="3 Marcador de contenido"/>
          <p:cNvSpPr>
            <a:spLocks noGrp="1"/>
          </p:cNvSpPr>
          <p:nvPr>
            <p:ph sz="half" idx="1"/>
          </p:nvPr>
        </p:nvSpPr>
        <p:spPr>
          <a:xfrm>
            <a:off x="1981200" y="1772817"/>
            <a:ext cx="4038600" cy="5002571"/>
          </a:xfrm>
        </p:spPr>
        <p:txBody>
          <a:bodyPr>
            <a:normAutofit fontScale="92500" lnSpcReduction="10000"/>
          </a:bodyPr>
          <a:lstStyle/>
          <a:p>
            <a:pPr>
              <a:lnSpc>
                <a:spcPct val="150000"/>
              </a:lnSpc>
              <a:buFont typeface="Wingdings" panose="05000000000000000000" pitchFamily="2" charset="2"/>
              <a:buChar char="q"/>
            </a:pPr>
            <a:r>
              <a:rPr lang="es-MX" dirty="0" smtClean="0">
                <a:solidFill>
                  <a:schemeClr val="accent2">
                    <a:lumMod val="50000"/>
                  </a:schemeClr>
                </a:solidFill>
              </a:rPr>
              <a:t>Actividades a realizar durante el transcurso de todo el estudio, presentadas de forma desglosada y secuencial.</a:t>
            </a:r>
          </a:p>
          <a:p>
            <a:pPr>
              <a:lnSpc>
                <a:spcPct val="150000"/>
              </a:lnSpc>
              <a:buFont typeface="Wingdings" panose="05000000000000000000" pitchFamily="2" charset="2"/>
              <a:buChar char="q"/>
            </a:pPr>
            <a:endParaRPr lang="es-MX" dirty="0" smtClean="0">
              <a:solidFill>
                <a:schemeClr val="accent2">
                  <a:lumMod val="50000"/>
                </a:schemeClr>
              </a:solidFill>
            </a:endParaRPr>
          </a:p>
          <a:p>
            <a:pPr>
              <a:lnSpc>
                <a:spcPct val="150000"/>
              </a:lnSpc>
              <a:buFont typeface="Wingdings" panose="05000000000000000000" pitchFamily="2" charset="2"/>
              <a:buChar char="q"/>
            </a:pPr>
            <a:r>
              <a:rPr lang="es-MX" dirty="0" smtClean="0">
                <a:solidFill>
                  <a:schemeClr val="accent2">
                    <a:lumMod val="50000"/>
                  </a:schemeClr>
                </a:solidFill>
              </a:rPr>
              <a:t>Estimación de tiempos para la realización de cada actividad.</a:t>
            </a:r>
          </a:p>
          <a:p>
            <a:pPr>
              <a:lnSpc>
                <a:spcPct val="150000"/>
              </a:lnSpc>
              <a:buFont typeface="Wingdings" panose="05000000000000000000" pitchFamily="2" charset="2"/>
              <a:buChar char="q"/>
            </a:pPr>
            <a:endParaRPr lang="es-MX" dirty="0" smtClean="0">
              <a:solidFill>
                <a:schemeClr val="accent2">
                  <a:lumMod val="50000"/>
                </a:schemeClr>
              </a:solidFill>
            </a:endParaRPr>
          </a:p>
          <a:p>
            <a:pPr>
              <a:lnSpc>
                <a:spcPct val="150000"/>
              </a:lnSpc>
              <a:buFont typeface="Wingdings" panose="05000000000000000000" pitchFamily="2" charset="2"/>
              <a:buChar char="q"/>
            </a:pPr>
            <a:r>
              <a:rPr lang="es-MX" dirty="0" smtClean="0">
                <a:solidFill>
                  <a:schemeClr val="accent2">
                    <a:lumMod val="50000"/>
                  </a:schemeClr>
                </a:solidFill>
              </a:rPr>
              <a:t>Señalización de la duración (con colores, “sombreado”, “taches”, etc.).</a:t>
            </a:r>
          </a:p>
          <a:p>
            <a:pPr>
              <a:lnSpc>
                <a:spcPct val="150000"/>
              </a:lnSpc>
            </a:pPr>
            <a:endParaRPr lang="es-MX" dirty="0">
              <a:solidFill>
                <a:schemeClr val="accent3">
                  <a:lumMod val="75000"/>
                </a:schemeClr>
              </a:solidFill>
            </a:endParaRPr>
          </a:p>
        </p:txBody>
      </p:sp>
      <p:pic>
        <p:nvPicPr>
          <p:cNvPr id="4098" name="Picture 2" descr="http://t2.gstatic.com/images?q=tbn:ANd9GcRFQMWoKCHwA9pmO0wy1Ip3MMans_SdqlXzigKFpEvzoTwKFhsk">
            <a:hlinkClick r:id="rId2"/>
          </p:cNvPr>
          <p:cNvPicPr>
            <a:picLocks noChangeAspect="1" noChangeArrowheads="1"/>
          </p:cNvPicPr>
          <p:nvPr/>
        </p:nvPicPr>
        <p:blipFill>
          <a:blip r:embed="rId3" cstate="print"/>
          <a:srcRect/>
          <a:stretch>
            <a:fillRect/>
          </a:stretch>
        </p:blipFill>
        <p:spPr bwMode="auto">
          <a:xfrm>
            <a:off x="6938010" y="1243822"/>
            <a:ext cx="4301430" cy="5184576"/>
          </a:xfrm>
          <a:prstGeom prst="rect">
            <a:avLst/>
          </a:prstGeom>
          <a:noFill/>
        </p:spPr>
      </p:pic>
    </p:spTree>
    <p:extLst>
      <p:ext uri="{BB962C8B-B14F-4D97-AF65-F5344CB8AC3E}">
        <p14:creationId xmlns:p14="http://schemas.microsoft.com/office/powerpoint/2010/main" val="245026783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checkerboard(across)">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calcmode="lin" valueType="num">
                                      <p:cBhvr additive="base">
                                        <p:cTn id="1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4098"/>
                                        </p:tgtEl>
                                        <p:attrNameLst>
                                          <p:attrName>style.visibility</p:attrName>
                                        </p:attrNameLst>
                                      </p:cBhvr>
                                      <p:to>
                                        <p:strVal val="visible"/>
                                      </p:to>
                                    </p:set>
                                    <p:animEffect transition="in" filter="blinds(horizontal)">
                                      <p:cBhvr>
                                        <p:cTn id="2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10. FUENTES DE INFORMACIÓN</a:t>
            </a:r>
            <a:endParaRPr lang="en-US" b="1" dirty="0">
              <a:solidFill>
                <a:srgbClr val="C00000"/>
              </a:solidFill>
            </a:endParaRPr>
          </a:p>
        </p:txBody>
      </p:sp>
      <p:sp>
        <p:nvSpPr>
          <p:cNvPr id="3" name="Marcador de contenido 2"/>
          <p:cNvSpPr>
            <a:spLocks noGrp="1"/>
          </p:cNvSpPr>
          <p:nvPr>
            <p:ph sz="half" idx="1"/>
          </p:nvPr>
        </p:nvSpPr>
        <p:spPr>
          <a:xfrm>
            <a:off x="1581912" y="2638043"/>
            <a:ext cx="4271771" cy="3679629"/>
          </a:xfrm>
        </p:spPr>
        <p:txBody>
          <a:bodyPr>
            <a:normAutofit fontScale="92500" lnSpcReduction="10000"/>
          </a:bodyPr>
          <a:lstStyle/>
          <a:p>
            <a:pPr algn="just">
              <a:lnSpc>
                <a:spcPct val="150000"/>
              </a:lnSpc>
            </a:pPr>
            <a:r>
              <a:rPr lang="es-MX" dirty="0" smtClean="0">
                <a:solidFill>
                  <a:schemeClr val="accent2">
                    <a:lumMod val="50000"/>
                  </a:schemeClr>
                </a:solidFill>
              </a:rPr>
              <a:t>A este apartado suele denominársele “Bibliografía”, o bien “Referencias consultadas”.</a:t>
            </a:r>
          </a:p>
          <a:p>
            <a:pPr algn="just">
              <a:lnSpc>
                <a:spcPct val="150000"/>
              </a:lnSpc>
            </a:pPr>
            <a:r>
              <a:rPr lang="es-MX" dirty="0" smtClean="0">
                <a:solidFill>
                  <a:schemeClr val="accent2">
                    <a:lumMod val="50000"/>
                  </a:schemeClr>
                </a:solidFill>
              </a:rPr>
              <a:t>Normalmente es el último apartado de un protocolo, y en él deberán </a:t>
            </a:r>
            <a:r>
              <a:rPr lang="es-MX" dirty="0">
                <a:solidFill>
                  <a:schemeClr val="accent2">
                    <a:lumMod val="50000"/>
                  </a:schemeClr>
                </a:solidFill>
              </a:rPr>
              <a:t>registrarse todas las fuentes de información </a:t>
            </a:r>
            <a:r>
              <a:rPr lang="es-MX" dirty="0" smtClean="0">
                <a:solidFill>
                  <a:schemeClr val="accent2">
                    <a:lumMod val="50000"/>
                  </a:schemeClr>
                </a:solidFill>
              </a:rPr>
              <a:t>que hayan sido consultadas y referenciadas </a:t>
            </a:r>
            <a:r>
              <a:rPr lang="es-MX" dirty="0">
                <a:solidFill>
                  <a:schemeClr val="accent2">
                    <a:lumMod val="50000"/>
                  </a:schemeClr>
                </a:solidFill>
              </a:rPr>
              <a:t>en el texto; se sugiere consultar </a:t>
            </a:r>
            <a:r>
              <a:rPr lang="es-MX" dirty="0" smtClean="0">
                <a:solidFill>
                  <a:schemeClr val="accent2">
                    <a:lumMod val="50000"/>
                  </a:schemeClr>
                </a:solidFill>
              </a:rPr>
              <a:t>un “manual </a:t>
            </a:r>
            <a:r>
              <a:rPr lang="es-MX" dirty="0">
                <a:solidFill>
                  <a:schemeClr val="accent2">
                    <a:lumMod val="50000"/>
                  </a:schemeClr>
                </a:solidFill>
              </a:rPr>
              <a:t>de </a:t>
            </a:r>
            <a:r>
              <a:rPr lang="es-MX" dirty="0" smtClean="0">
                <a:solidFill>
                  <a:schemeClr val="accent2">
                    <a:lumMod val="50000"/>
                  </a:schemeClr>
                </a:solidFill>
              </a:rPr>
              <a:t>estilo”, </a:t>
            </a:r>
            <a:r>
              <a:rPr lang="es-MX" dirty="0">
                <a:solidFill>
                  <a:schemeClr val="accent2">
                    <a:lumMod val="50000"/>
                  </a:schemeClr>
                </a:solidFill>
              </a:rPr>
              <a:t>del sistema de referencias elegido.</a:t>
            </a:r>
            <a:endParaRPr lang="en-US" dirty="0">
              <a:solidFill>
                <a:schemeClr val="accent2">
                  <a:lumMod val="50000"/>
                </a:schemeClr>
              </a:solidFill>
            </a:endParaRPr>
          </a:p>
        </p:txBody>
      </p:sp>
      <p:pic>
        <p:nvPicPr>
          <p:cNvPr id="5" name="Imagen 4"/>
          <p:cNvPicPr>
            <a:picLocks noChangeAspect="1"/>
          </p:cNvPicPr>
          <p:nvPr/>
        </p:nvPicPr>
        <p:blipFill>
          <a:blip r:embed="rId2"/>
          <a:stretch>
            <a:fillRect/>
          </a:stretch>
        </p:blipFill>
        <p:spPr>
          <a:xfrm>
            <a:off x="6711141" y="2638043"/>
            <a:ext cx="3954087" cy="3916680"/>
          </a:xfrm>
          <a:prstGeom prst="rect">
            <a:avLst/>
          </a:prstGeom>
          <a:ln w="38100">
            <a:solidFill>
              <a:srgbClr val="C00000"/>
            </a:solidFill>
          </a:ln>
        </p:spPr>
      </p:pic>
    </p:spTree>
    <p:extLst>
      <p:ext uri="{BB962C8B-B14F-4D97-AF65-F5344CB8AC3E}">
        <p14:creationId xmlns:p14="http://schemas.microsoft.com/office/powerpoint/2010/main" val="2544005023"/>
      </p:ext>
    </p:extLst>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C00000"/>
                </a:solidFill>
              </a:rPr>
              <a:t>10. FUENTES DE INFORMACIÓN</a:t>
            </a:r>
            <a:endParaRPr lang="en-US" b="1" dirty="0">
              <a:solidFill>
                <a:srgbClr val="C00000"/>
              </a:solidFill>
            </a:endParaRPr>
          </a:p>
        </p:txBody>
      </p:sp>
      <p:sp>
        <p:nvSpPr>
          <p:cNvPr id="3" name="Marcador de contenido 2"/>
          <p:cNvSpPr>
            <a:spLocks noGrp="1"/>
          </p:cNvSpPr>
          <p:nvPr>
            <p:ph idx="1"/>
          </p:nvPr>
        </p:nvSpPr>
        <p:spPr>
          <a:xfrm>
            <a:off x="2231136" y="2638044"/>
            <a:ext cx="7729728" cy="4319709"/>
          </a:xfrm>
        </p:spPr>
        <p:txBody>
          <a:bodyPr>
            <a:normAutofit/>
          </a:bodyPr>
          <a:lstStyle/>
          <a:p>
            <a:pPr marL="0" indent="0" algn="just">
              <a:lnSpc>
                <a:spcPct val="150000"/>
              </a:lnSpc>
              <a:buNone/>
            </a:pPr>
            <a:r>
              <a:rPr lang="es-MX" dirty="0" smtClean="0">
                <a:solidFill>
                  <a:schemeClr val="accent2">
                    <a:lumMod val="50000"/>
                  </a:schemeClr>
                </a:solidFill>
              </a:rPr>
              <a:t>“Esta </a:t>
            </a:r>
            <a:r>
              <a:rPr lang="es-MX" dirty="0">
                <a:solidFill>
                  <a:schemeClr val="accent2">
                    <a:lumMod val="50000"/>
                  </a:schemeClr>
                </a:solidFill>
              </a:rPr>
              <a:t>sección adquiere especial relevancia, ya que, en el caso de no acreditar </a:t>
            </a:r>
            <a:r>
              <a:rPr lang="es-MX" dirty="0" smtClean="0">
                <a:solidFill>
                  <a:schemeClr val="accent2">
                    <a:lumMod val="50000"/>
                  </a:schemeClr>
                </a:solidFill>
              </a:rPr>
              <a:t>las fuentes </a:t>
            </a:r>
            <a:r>
              <a:rPr lang="es-MX" dirty="0">
                <a:solidFill>
                  <a:schemeClr val="accent2">
                    <a:lumMod val="50000"/>
                  </a:schemeClr>
                </a:solidFill>
              </a:rPr>
              <a:t>y autores, los alumnos incurrirían en el plagio. Cabe destacar que </a:t>
            </a:r>
            <a:r>
              <a:rPr lang="es-MX" dirty="0" smtClean="0">
                <a:solidFill>
                  <a:schemeClr val="accent2">
                    <a:lumMod val="50000"/>
                  </a:schemeClr>
                </a:solidFill>
              </a:rPr>
              <a:t>esta acusación </a:t>
            </a:r>
            <a:r>
              <a:rPr lang="es-MX" dirty="0">
                <a:solidFill>
                  <a:schemeClr val="accent2">
                    <a:lumMod val="50000"/>
                  </a:schemeClr>
                </a:solidFill>
              </a:rPr>
              <a:t>podría ocasionar una grave sanción, incluso si se trata de una </a:t>
            </a:r>
            <a:r>
              <a:rPr lang="es-MX" dirty="0" smtClean="0">
                <a:solidFill>
                  <a:schemeClr val="accent2">
                    <a:lumMod val="50000"/>
                  </a:schemeClr>
                </a:solidFill>
              </a:rPr>
              <a:t>acción involuntaria” (</a:t>
            </a:r>
            <a:r>
              <a:rPr lang="es-MX" dirty="0" err="1" smtClean="0">
                <a:solidFill>
                  <a:schemeClr val="accent2">
                    <a:lumMod val="50000"/>
                  </a:schemeClr>
                </a:solidFill>
              </a:rPr>
              <a:t>Universia</a:t>
            </a:r>
            <a:r>
              <a:rPr lang="es-MX" dirty="0" smtClean="0">
                <a:solidFill>
                  <a:schemeClr val="accent2">
                    <a:lumMod val="50000"/>
                  </a:schemeClr>
                </a:solidFill>
              </a:rPr>
              <a:t> Argentina, 2016, p. 26).</a:t>
            </a:r>
          </a:p>
          <a:p>
            <a:pPr marL="0" indent="0" algn="just">
              <a:lnSpc>
                <a:spcPct val="150000"/>
              </a:lnSpc>
              <a:buNone/>
            </a:pPr>
            <a:r>
              <a:rPr lang="es-MX" dirty="0" smtClean="0">
                <a:solidFill>
                  <a:schemeClr val="accent2">
                    <a:lumMod val="50000"/>
                  </a:schemeClr>
                </a:solidFill>
              </a:rPr>
              <a:t>En toda investigación deben incluirse datos, hechos, estadísticas; conceptos, teorías, afirmaciones de otros autores. Pero siempre acompañados de la referencia correspondiente –datos mínimos de la fuente de información consultada-; y dicha referencia, debe integrarse pormenorizada –datos necesarios- en este listado final de “Fuentes de información”.</a:t>
            </a:r>
            <a:endParaRPr lang="en-US" dirty="0">
              <a:solidFill>
                <a:schemeClr val="accent2">
                  <a:lumMod val="50000"/>
                </a:schemeClr>
              </a:solidFill>
            </a:endParaRPr>
          </a:p>
        </p:txBody>
      </p:sp>
    </p:spTree>
    <p:extLst>
      <p:ext uri="{BB962C8B-B14F-4D97-AF65-F5344CB8AC3E}">
        <p14:creationId xmlns:p14="http://schemas.microsoft.com/office/powerpoint/2010/main" val="1799709051"/>
      </p:ext>
    </p:extLst>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2">
                    <a:lumMod val="50000"/>
                  </a:schemeClr>
                </a:solidFill>
              </a:rPr>
              <a:t>BIBLIOGRAFÍA CONSULTADA</a:t>
            </a:r>
            <a:endParaRPr lang="en-US" b="1" dirty="0">
              <a:solidFill>
                <a:schemeClr val="accent2">
                  <a:lumMod val="50000"/>
                </a:schemeClr>
              </a:solidFill>
            </a:endParaRPr>
          </a:p>
        </p:txBody>
      </p:sp>
      <p:sp>
        <p:nvSpPr>
          <p:cNvPr id="6" name="Marcador de contenido 5"/>
          <p:cNvSpPr>
            <a:spLocks noGrp="1"/>
          </p:cNvSpPr>
          <p:nvPr>
            <p:ph idx="1"/>
          </p:nvPr>
        </p:nvSpPr>
        <p:spPr>
          <a:xfrm>
            <a:off x="1670857" y="2638044"/>
            <a:ext cx="9268691" cy="4045389"/>
          </a:xfrm>
        </p:spPr>
        <p:txBody>
          <a:bodyPr>
            <a:normAutofit/>
          </a:bodyPr>
          <a:lstStyle/>
          <a:p>
            <a:pPr algn="just">
              <a:lnSpc>
                <a:spcPct val="150000"/>
              </a:lnSpc>
            </a:pPr>
            <a:r>
              <a:rPr lang="es-MX" dirty="0" smtClean="0">
                <a:solidFill>
                  <a:schemeClr val="accent2">
                    <a:lumMod val="50000"/>
                  </a:schemeClr>
                </a:solidFill>
              </a:rPr>
              <a:t>Aguilar Morales, Jorge Everardo (2011).  </a:t>
            </a:r>
            <a:r>
              <a:rPr lang="es-MX" i="1" dirty="0" smtClean="0">
                <a:solidFill>
                  <a:schemeClr val="accent2">
                    <a:lumMod val="50000"/>
                  </a:schemeClr>
                </a:solidFill>
              </a:rPr>
              <a:t>¿Cómo redactar una pregunta de investigación? </a:t>
            </a:r>
            <a:r>
              <a:rPr lang="es-MX" dirty="0" smtClean="0">
                <a:solidFill>
                  <a:schemeClr val="accent2">
                    <a:lumMod val="50000"/>
                  </a:schemeClr>
                </a:solidFill>
              </a:rPr>
              <a:t>México: Asociación Oaxaqueña de Psicología.</a:t>
            </a:r>
          </a:p>
          <a:p>
            <a:pPr algn="just">
              <a:lnSpc>
                <a:spcPct val="150000"/>
              </a:lnSpc>
            </a:pPr>
            <a:r>
              <a:rPr lang="es-MX" dirty="0" err="1" smtClean="0">
                <a:solidFill>
                  <a:schemeClr val="accent2">
                    <a:lumMod val="50000"/>
                  </a:schemeClr>
                </a:solidFill>
              </a:rPr>
              <a:t>Berthier</a:t>
            </a:r>
            <a:r>
              <a:rPr lang="es-MX" dirty="0">
                <a:solidFill>
                  <a:schemeClr val="accent2">
                    <a:lumMod val="50000"/>
                  </a:schemeClr>
                </a:solidFill>
              </a:rPr>
              <a:t>, Antonio Emmanuel (2004). </a:t>
            </a:r>
            <a:r>
              <a:rPr lang="es-MX" i="1" dirty="0">
                <a:solidFill>
                  <a:schemeClr val="accent2">
                    <a:lumMod val="50000"/>
                  </a:schemeClr>
                </a:solidFill>
              </a:rPr>
              <a:t>Cómo construir un marco teórico</a:t>
            </a:r>
            <a:r>
              <a:rPr lang="es-MX" dirty="0">
                <a:solidFill>
                  <a:schemeClr val="accent2">
                    <a:lumMod val="50000"/>
                  </a:schemeClr>
                </a:solidFill>
              </a:rPr>
              <a:t>. Materiales para el taller de elaboración de proyectos, módulo II: Investigación Documental y Marco Teórico. México: Sociedad Mexicana de Oftalmología. Disponible en: </a:t>
            </a:r>
            <a:r>
              <a:rPr lang="es-MX" dirty="0">
                <a:solidFill>
                  <a:schemeClr val="accent2">
                    <a:lumMod val="50000"/>
                  </a:schemeClr>
                </a:solidFill>
                <a:hlinkClick r:id="rId2"/>
              </a:rPr>
              <a:t>http://</a:t>
            </a:r>
            <a:r>
              <a:rPr lang="es-MX" dirty="0" smtClean="0">
                <a:solidFill>
                  <a:schemeClr val="accent2">
                    <a:lumMod val="50000"/>
                  </a:schemeClr>
                </a:solidFill>
                <a:hlinkClick r:id="rId2"/>
              </a:rPr>
              <a:t>www.smo.edu.mx/colegiados/apoyos/marco_teorico.pdf</a:t>
            </a:r>
            <a:endParaRPr lang="es-MX" dirty="0">
              <a:solidFill>
                <a:schemeClr val="accent2">
                  <a:lumMod val="50000"/>
                </a:schemeClr>
              </a:solidFill>
            </a:endParaRPr>
          </a:p>
          <a:p>
            <a:pPr algn="just">
              <a:lnSpc>
                <a:spcPct val="150000"/>
              </a:lnSpc>
            </a:pPr>
            <a:r>
              <a:rPr lang="es-MX" dirty="0" err="1" smtClean="0">
                <a:solidFill>
                  <a:schemeClr val="accent2">
                    <a:lumMod val="50000"/>
                  </a:schemeClr>
                </a:solidFill>
              </a:rPr>
              <a:t>Cheesman</a:t>
            </a:r>
            <a:r>
              <a:rPr lang="es-MX" dirty="0" smtClean="0">
                <a:solidFill>
                  <a:schemeClr val="accent2">
                    <a:lumMod val="50000"/>
                  </a:schemeClr>
                </a:solidFill>
              </a:rPr>
              <a:t> </a:t>
            </a:r>
            <a:r>
              <a:rPr lang="es-MX" dirty="0">
                <a:solidFill>
                  <a:schemeClr val="accent2">
                    <a:lumMod val="50000"/>
                  </a:schemeClr>
                </a:solidFill>
              </a:rPr>
              <a:t>de Rueda, </a:t>
            </a:r>
            <a:r>
              <a:rPr lang="es-MX" dirty="0" err="1">
                <a:solidFill>
                  <a:schemeClr val="accent2">
                    <a:lumMod val="50000"/>
                  </a:schemeClr>
                </a:solidFill>
              </a:rPr>
              <a:t>Sindy</a:t>
            </a:r>
            <a:r>
              <a:rPr lang="es-MX" dirty="0">
                <a:solidFill>
                  <a:schemeClr val="accent2">
                    <a:lumMod val="50000"/>
                  </a:schemeClr>
                </a:solidFill>
              </a:rPr>
              <a:t> (</a:t>
            </a:r>
            <a:r>
              <a:rPr lang="es-MX" dirty="0" smtClean="0">
                <a:solidFill>
                  <a:schemeClr val="accent2">
                    <a:lumMod val="50000"/>
                  </a:schemeClr>
                </a:solidFill>
              </a:rPr>
              <a:t>2010). </a:t>
            </a:r>
            <a:r>
              <a:rPr lang="es-MX" i="1" dirty="0">
                <a:solidFill>
                  <a:schemeClr val="accent2">
                    <a:lumMod val="50000"/>
                  </a:schemeClr>
                </a:solidFill>
              </a:rPr>
              <a:t>Conceptos básicos en investigación</a:t>
            </a:r>
            <a:r>
              <a:rPr lang="es-MX" dirty="0">
                <a:solidFill>
                  <a:schemeClr val="accent2">
                    <a:lumMod val="50000"/>
                  </a:schemeClr>
                </a:solidFill>
              </a:rPr>
              <a:t>. </a:t>
            </a:r>
            <a:r>
              <a:rPr lang="es-MX" dirty="0" smtClean="0">
                <a:solidFill>
                  <a:schemeClr val="accent2">
                    <a:lumMod val="50000"/>
                  </a:schemeClr>
                </a:solidFill>
              </a:rPr>
              <a:t>Recuperado de: </a:t>
            </a:r>
            <a:r>
              <a:rPr lang="es-MX" dirty="0">
                <a:solidFill>
                  <a:schemeClr val="accent2">
                    <a:lumMod val="50000"/>
                  </a:schemeClr>
                </a:solidFill>
              </a:rPr>
              <a:t>http://investigar1.files.wordpress.com/2010/05/conceptos.pdf </a:t>
            </a:r>
          </a:p>
          <a:p>
            <a:pPr marL="0" indent="0" algn="just">
              <a:lnSpc>
                <a:spcPct val="150000"/>
              </a:lnSpc>
              <a:buNone/>
            </a:pPr>
            <a:endParaRPr lang="es-MX" dirty="0" smtClean="0">
              <a:solidFill>
                <a:schemeClr val="accent2">
                  <a:lumMod val="50000"/>
                </a:schemeClr>
              </a:solidFill>
            </a:endParaRPr>
          </a:p>
        </p:txBody>
      </p:sp>
    </p:spTree>
    <p:extLst>
      <p:ext uri="{BB962C8B-B14F-4D97-AF65-F5344CB8AC3E}">
        <p14:creationId xmlns:p14="http://schemas.microsoft.com/office/powerpoint/2010/main" val="2770824140"/>
      </p:ext>
    </p:extLst>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2">
                    <a:lumMod val="50000"/>
                  </a:schemeClr>
                </a:solidFill>
              </a:rPr>
              <a:t>BIBLIOGRAFÍA CONSULTADA</a:t>
            </a:r>
            <a:endParaRPr lang="en-US" b="1" dirty="0">
              <a:solidFill>
                <a:schemeClr val="accent2">
                  <a:lumMod val="50000"/>
                </a:schemeClr>
              </a:solidFill>
            </a:endParaRPr>
          </a:p>
        </p:txBody>
      </p:sp>
      <p:sp>
        <p:nvSpPr>
          <p:cNvPr id="6" name="Marcador de contenido 5"/>
          <p:cNvSpPr>
            <a:spLocks noGrp="1"/>
          </p:cNvSpPr>
          <p:nvPr>
            <p:ph idx="1"/>
          </p:nvPr>
        </p:nvSpPr>
        <p:spPr>
          <a:xfrm>
            <a:off x="1670857" y="2638044"/>
            <a:ext cx="9268691" cy="4045389"/>
          </a:xfrm>
        </p:spPr>
        <p:txBody>
          <a:bodyPr>
            <a:normAutofit/>
          </a:bodyPr>
          <a:lstStyle/>
          <a:p>
            <a:pPr algn="just">
              <a:lnSpc>
                <a:spcPct val="150000"/>
              </a:lnSpc>
            </a:pPr>
            <a:r>
              <a:rPr lang="es-MX" dirty="0" smtClean="0">
                <a:solidFill>
                  <a:schemeClr val="accent2">
                    <a:lumMod val="50000"/>
                  </a:schemeClr>
                </a:solidFill>
              </a:rPr>
              <a:t>Frías Osuna, Antonio (2000). </a:t>
            </a:r>
            <a:r>
              <a:rPr lang="es-MX" i="1" dirty="0" smtClean="0">
                <a:solidFill>
                  <a:schemeClr val="accent2">
                    <a:lumMod val="50000"/>
                  </a:schemeClr>
                </a:solidFill>
              </a:rPr>
              <a:t>El </a:t>
            </a:r>
            <a:r>
              <a:rPr lang="es-MX" i="1" dirty="0">
                <a:solidFill>
                  <a:schemeClr val="accent2">
                    <a:lumMod val="50000"/>
                  </a:schemeClr>
                </a:solidFill>
              </a:rPr>
              <a:t>Protocolo de Investigación</a:t>
            </a:r>
            <a:r>
              <a:rPr lang="es-MX" dirty="0">
                <a:solidFill>
                  <a:schemeClr val="accent2">
                    <a:lumMod val="50000"/>
                  </a:schemeClr>
                </a:solidFill>
              </a:rPr>
              <a:t>. </a:t>
            </a:r>
            <a:r>
              <a:rPr lang="es-MX" dirty="0" smtClean="0">
                <a:solidFill>
                  <a:schemeClr val="accent2">
                    <a:lumMod val="50000"/>
                  </a:schemeClr>
                </a:solidFill>
              </a:rPr>
              <a:t>Salud </a:t>
            </a:r>
            <a:r>
              <a:rPr lang="es-MX" dirty="0">
                <a:solidFill>
                  <a:schemeClr val="accent2">
                    <a:lumMod val="50000"/>
                  </a:schemeClr>
                </a:solidFill>
              </a:rPr>
              <a:t>Pública y </a:t>
            </a:r>
            <a:r>
              <a:rPr lang="es-MX" dirty="0" smtClean="0">
                <a:solidFill>
                  <a:schemeClr val="accent2">
                    <a:lumMod val="50000"/>
                  </a:schemeClr>
                </a:solidFill>
              </a:rPr>
              <a:t>Educación </a:t>
            </a:r>
            <a:r>
              <a:rPr lang="es-MX" dirty="0">
                <a:solidFill>
                  <a:schemeClr val="accent2">
                    <a:lumMod val="50000"/>
                  </a:schemeClr>
                </a:solidFill>
              </a:rPr>
              <a:t>para la </a:t>
            </a:r>
            <a:r>
              <a:rPr lang="es-MX" dirty="0" smtClean="0">
                <a:solidFill>
                  <a:schemeClr val="accent2">
                    <a:lumMod val="50000"/>
                  </a:schemeClr>
                </a:solidFill>
              </a:rPr>
              <a:t>Salud</a:t>
            </a:r>
            <a:r>
              <a:rPr lang="es-MX" dirty="0">
                <a:solidFill>
                  <a:schemeClr val="accent2">
                    <a:lumMod val="50000"/>
                  </a:schemeClr>
                </a:solidFill>
              </a:rPr>
              <a:t>. </a:t>
            </a:r>
            <a:r>
              <a:rPr lang="es-MX" dirty="0" smtClean="0">
                <a:solidFill>
                  <a:schemeClr val="accent2">
                    <a:lumMod val="50000"/>
                  </a:schemeClr>
                </a:solidFill>
              </a:rPr>
              <a:t>España: Fundación </a:t>
            </a:r>
            <a:r>
              <a:rPr lang="es-MX" dirty="0" err="1" smtClean="0">
                <a:solidFill>
                  <a:schemeClr val="accent2">
                    <a:lumMod val="50000"/>
                  </a:schemeClr>
                </a:solidFill>
              </a:rPr>
              <a:t>Index</a:t>
            </a:r>
            <a:r>
              <a:rPr lang="es-MX" dirty="0" smtClean="0">
                <a:solidFill>
                  <a:schemeClr val="accent2">
                    <a:lumMod val="50000"/>
                  </a:schemeClr>
                </a:solidFill>
              </a:rPr>
              <a:t>. </a:t>
            </a:r>
            <a:r>
              <a:rPr lang="es-MX" dirty="0">
                <a:solidFill>
                  <a:schemeClr val="accent2">
                    <a:lumMod val="50000"/>
                  </a:schemeClr>
                </a:solidFill>
              </a:rPr>
              <a:t>Recuperado de: </a:t>
            </a:r>
            <a:r>
              <a:rPr lang="es-MX" dirty="0">
                <a:solidFill>
                  <a:schemeClr val="accent2">
                    <a:lumMod val="50000"/>
                  </a:schemeClr>
                </a:solidFill>
                <a:hlinkClick r:id="rId2"/>
              </a:rPr>
              <a:t>http://</a:t>
            </a:r>
            <a:r>
              <a:rPr lang="es-MX" dirty="0" smtClean="0">
                <a:solidFill>
                  <a:schemeClr val="accent2">
                    <a:lumMod val="50000"/>
                  </a:schemeClr>
                </a:solidFill>
                <a:hlinkClick r:id="rId2"/>
              </a:rPr>
              <a:t>www.index-f.com/PROTOCOLO.php</a:t>
            </a:r>
            <a:endParaRPr lang="es-MX" dirty="0" smtClean="0">
              <a:solidFill>
                <a:schemeClr val="accent2">
                  <a:lumMod val="50000"/>
                </a:schemeClr>
              </a:solidFill>
            </a:endParaRPr>
          </a:p>
          <a:p>
            <a:pPr algn="just">
              <a:lnSpc>
                <a:spcPct val="150000"/>
              </a:lnSpc>
            </a:pPr>
            <a:r>
              <a:rPr lang="es-MX" dirty="0">
                <a:solidFill>
                  <a:schemeClr val="accent2">
                    <a:lumMod val="50000"/>
                  </a:schemeClr>
                </a:solidFill>
              </a:rPr>
              <a:t>García Córdoba, Fernando y García Córdoba, Lucía (2005). </a:t>
            </a:r>
            <a:r>
              <a:rPr lang="es-MX" i="1" dirty="0">
                <a:solidFill>
                  <a:schemeClr val="accent2">
                    <a:lumMod val="50000"/>
                  </a:schemeClr>
                </a:solidFill>
              </a:rPr>
              <a:t>La problematización. </a:t>
            </a:r>
            <a:r>
              <a:rPr lang="es-MX" dirty="0">
                <a:solidFill>
                  <a:schemeClr val="accent2">
                    <a:lumMod val="50000"/>
                  </a:schemeClr>
                </a:solidFill>
              </a:rPr>
              <a:t>Cuadernos ISCEEM, segunda edición. Toluca, México:  Instituto Superior de Ciencias de la Educación del Estado de México. </a:t>
            </a:r>
          </a:p>
          <a:p>
            <a:pPr algn="just">
              <a:lnSpc>
                <a:spcPct val="150000"/>
              </a:lnSpc>
            </a:pPr>
            <a:r>
              <a:rPr lang="es-MX" dirty="0">
                <a:solidFill>
                  <a:schemeClr val="accent2">
                    <a:lumMod val="50000"/>
                  </a:schemeClr>
                </a:solidFill>
              </a:rPr>
              <a:t>Hernández, </a:t>
            </a:r>
            <a:r>
              <a:rPr lang="es-MX" dirty="0" err="1">
                <a:solidFill>
                  <a:schemeClr val="accent2">
                    <a:lumMod val="50000"/>
                  </a:schemeClr>
                </a:solidFill>
              </a:rPr>
              <a:t>Edelsys</a:t>
            </a:r>
            <a:r>
              <a:rPr lang="es-MX" dirty="0">
                <a:solidFill>
                  <a:schemeClr val="accent2">
                    <a:lumMod val="50000"/>
                  </a:schemeClr>
                </a:solidFill>
              </a:rPr>
              <a:t> (2006). </a:t>
            </a:r>
            <a:r>
              <a:rPr lang="es-MX" i="1" dirty="0">
                <a:solidFill>
                  <a:schemeClr val="accent2">
                    <a:lumMod val="50000"/>
                  </a:schemeClr>
                </a:solidFill>
              </a:rPr>
              <a:t>Cómo escribir una tesis</a:t>
            </a:r>
            <a:r>
              <a:rPr lang="es-MX" dirty="0">
                <a:solidFill>
                  <a:schemeClr val="accent2">
                    <a:lumMod val="50000"/>
                  </a:schemeClr>
                </a:solidFill>
              </a:rPr>
              <a:t>. Escuela Nacional de Salud Pública. Chile: Pontificia Universidad Católica de Valparaíso. Recuperado de: </a:t>
            </a:r>
            <a:r>
              <a:rPr lang="es-MX" dirty="0">
                <a:solidFill>
                  <a:schemeClr val="accent2">
                    <a:lumMod val="50000"/>
                  </a:schemeClr>
                </a:solidFill>
                <a:hlinkClick r:id="rId3"/>
              </a:rPr>
              <a:t>http://</a:t>
            </a:r>
            <a:r>
              <a:rPr lang="es-MX" dirty="0" smtClean="0">
                <a:solidFill>
                  <a:schemeClr val="accent2">
                    <a:lumMod val="50000"/>
                  </a:schemeClr>
                </a:solidFill>
                <a:hlinkClick r:id="rId3"/>
              </a:rPr>
              <a:t>biblioteca.ucv.cl/site/servicios/documentos/como_escribir_tesis.pdf</a:t>
            </a:r>
            <a:endParaRPr lang="es-MX" dirty="0" smtClean="0">
              <a:solidFill>
                <a:schemeClr val="accent2">
                  <a:lumMod val="50000"/>
                </a:schemeClr>
              </a:solidFill>
            </a:endParaRPr>
          </a:p>
          <a:p>
            <a:pPr marL="0" indent="0" algn="just">
              <a:lnSpc>
                <a:spcPct val="150000"/>
              </a:lnSpc>
              <a:buNone/>
            </a:pPr>
            <a:endParaRPr lang="es-MX" dirty="0" smtClean="0">
              <a:solidFill>
                <a:schemeClr val="accent2">
                  <a:lumMod val="50000"/>
                </a:schemeClr>
              </a:solidFill>
            </a:endParaRPr>
          </a:p>
        </p:txBody>
      </p:sp>
    </p:spTree>
    <p:extLst>
      <p:ext uri="{BB962C8B-B14F-4D97-AF65-F5344CB8AC3E}">
        <p14:creationId xmlns:p14="http://schemas.microsoft.com/office/powerpoint/2010/main" val="1585643428"/>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nSpc>
                <a:spcPct val="150000"/>
              </a:lnSpc>
            </a:pPr>
            <a:r>
              <a:rPr lang="es-MX" b="1" dirty="0" err="1" smtClean="0">
                <a:solidFill>
                  <a:schemeClr val="accent2">
                    <a:lumMod val="50000"/>
                  </a:schemeClr>
                </a:solidFill>
              </a:rPr>
              <a:t>Guión</a:t>
            </a:r>
            <a:r>
              <a:rPr lang="es-MX" b="1" dirty="0" smtClean="0">
                <a:solidFill>
                  <a:schemeClr val="accent2">
                    <a:lumMod val="50000"/>
                  </a:schemeClr>
                </a:solidFill>
              </a:rPr>
              <a:t> para el empleo del material</a:t>
            </a:r>
            <a:endParaRPr lang="en-US" b="1" dirty="0">
              <a:solidFill>
                <a:schemeClr val="accent2">
                  <a:lumMod val="50000"/>
                </a:schemeClr>
              </a:solidFill>
            </a:endParaRPr>
          </a:p>
        </p:txBody>
      </p:sp>
      <p:sp>
        <p:nvSpPr>
          <p:cNvPr id="3" name="Marcador de contenido 2"/>
          <p:cNvSpPr>
            <a:spLocks noGrp="1"/>
          </p:cNvSpPr>
          <p:nvPr>
            <p:ph sz="half" idx="1"/>
          </p:nvPr>
        </p:nvSpPr>
        <p:spPr>
          <a:xfrm>
            <a:off x="1290966" y="2513352"/>
            <a:ext cx="4271771" cy="3929011"/>
          </a:xfrm>
        </p:spPr>
        <p:txBody>
          <a:bodyPr>
            <a:normAutofit/>
          </a:bodyPr>
          <a:lstStyle/>
          <a:p>
            <a:pPr marL="0" indent="0" algn="just">
              <a:lnSpc>
                <a:spcPct val="150000"/>
              </a:lnSpc>
              <a:buNone/>
            </a:pPr>
            <a:r>
              <a:rPr lang="es-MX" dirty="0" smtClean="0">
                <a:solidFill>
                  <a:schemeClr val="accent2">
                    <a:lumMod val="50000"/>
                  </a:schemeClr>
                </a:solidFill>
              </a:rPr>
              <a:t>Éstas son sólo algunas de las orientaciones para utilizar este material como apoyo de aquellas unidades de aprendizaje relacionadas con investigación:</a:t>
            </a:r>
          </a:p>
          <a:p>
            <a:pPr marL="0" indent="0" algn="just">
              <a:lnSpc>
                <a:spcPct val="150000"/>
              </a:lnSpc>
              <a:buNone/>
            </a:pPr>
            <a:r>
              <a:rPr lang="es-MX" dirty="0" smtClean="0">
                <a:solidFill>
                  <a:schemeClr val="accent2">
                    <a:lumMod val="50000"/>
                  </a:schemeClr>
                </a:solidFill>
              </a:rPr>
              <a:t>1. A manera de introducción y antes de iniciar el tema, se sugiere hacer énfasis a los alumnos en que, una función sustantiva de toda Universidad o Institución de Educación Superior, es la </a:t>
            </a:r>
            <a:r>
              <a:rPr lang="es-MX" b="1" dirty="0" smtClean="0">
                <a:solidFill>
                  <a:schemeClr val="accent2">
                    <a:lumMod val="50000"/>
                  </a:schemeClr>
                </a:solidFill>
              </a:rPr>
              <a:t>INVESTIGACIÓN.</a:t>
            </a:r>
            <a:endParaRPr lang="en-US" b="1" dirty="0">
              <a:solidFill>
                <a:schemeClr val="accent2">
                  <a:lumMod val="50000"/>
                </a:schemeClr>
              </a:solidFill>
            </a:endParaRPr>
          </a:p>
        </p:txBody>
      </p:sp>
      <p:sp>
        <p:nvSpPr>
          <p:cNvPr id="4" name="Marcador de contenido 3"/>
          <p:cNvSpPr>
            <a:spLocks noGrp="1"/>
          </p:cNvSpPr>
          <p:nvPr>
            <p:ph sz="half" idx="2"/>
          </p:nvPr>
        </p:nvSpPr>
        <p:spPr/>
        <p:txBody>
          <a:bodyPr>
            <a:normAutofit/>
          </a:bodyPr>
          <a:lstStyle/>
          <a:p>
            <a:pPr marL="0" indent="0" algn="just">
              <a:lnSpc>
                <a:spcPct val="150000"/>
              </a:lnSpc>
              <a:buNone/>
            </a:pPr>
            <a:r>
              <a:rPr lang="es-MX" dirty="0" smtClean="0">
                <a:solidFill>
                  <a:schemeClr val="accent2">
                    <a:lumMod val="50000"/>
                  </a:schemeClr>
                </a:solidFill>
              </a:rPr>
              <a:t>2. La investigación permite obtener </a:t>
            </a:r>
            <a:r>
              <a:rPr lang="es-MX" b="1" dirty="0" smtClean="0">
                <a:solidFill>
                  <a:schemeClr val="accent2">
                    <a:lumMod val="50000"/>
                  </a:schemeClr>
                </a:solidFill>
              </a:rPr>
              <a:t>información</a:t>
            </a:r>
            <a:r>
              <a:rPr lang="es-MX" dirty="0" smtClean="0">
                <a:solidFill>
                  <a:schemeClr val="accent2">
                    <a:lumMod val="50000"/>
                  </a:schemeClr>
                </a:solidFill>
              </a:rPr>
              <a:t>, y con base en ella, generar </a:t>
            </a:r>
            <a:r>
              <a:rPr lang="es-MX" b="1" dirty="0" smtClean="0">
                <a:solidFill>
                  <a:schemeClr val="accent2">
                    <a:lumMod val="50000"/>
                  </a:schemeClr>
                </a:solidFill>
              </a:rPr>
              <a:t>conocimiento.</a:t>
            </a:r>
          </a:p>
          <a:p>
            <a:pPr marL="0" indent="0" algn="just">
              <a:lnSpc>
                <a:spcPct val="150000"/>
              </a:lnSpc>
              <a:buNone/>
            </a:pPr>
            <a:r>
              <a:rPr lang="es-MX" dirty="0" smtClean="0">
                <a:solidFill>
                  <a:schemeClr val="accent2">
                    <a:lumMod val="50000"/>
                  </a:schemeClr>
                </a:solidFill>
              </a:rPr>
              <a:t>3. Es el conocimiento el que hace avanzar a una disciplina, y ayuda a </a:t>
            </a:r>
            <a:r>
              <a:rPr lang="es-MX" b="1" dirty="0" smtClean="0">
                <a:solidFill>
                  <a:schemeClr val="accent2">
                    <a:lumMod val="50000"/>
                  </a:schemeClr>
                </a:solidFill>
              </a:rPr>
              <a:t>aportar soluciones y propuestas</a:t>
            </a:r>
            <a:r>
              <a:rPr lang="es-MX" dirty="0" smtClean="0">
                <a:solidFill>
                  <a:schemeClr val="accent2">
                    <a:lumMod val="50000"/>
                  </a:schemeClr>
                </a:solidFill>
              </a:rPr>
              <a:t> para mejorar la vida de las personas.</a:t>
            </a:r>
            <a:endParaRPr lang="en-US" dirty="0">
              <a:solidFill>
                <a:schemeClr val="accent2">
                  <a:lumMod val="50000"/>
                </a:schemeClr>
              </a:solidFill>
            </a:endParaRPr>
          </a:p>
        </p:txBody>
      </p:sp>
    </p:spTree>
    <p:extLst>
      <p:ext uri="{BB962C8B-B14F-4D97-AF65-F5344CB8AC3E}">
        <p14:creationId xmlns:p14="http://schemas.microsoft.com/office/powerpoint/2010/main" val="1490441935"/>
      </p:ext>
    </p:extLst>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2">
                    <a:lumMod val="50000"/>
                  </a:schemeClr>
                </a:solidFill>
              </a:rPr>
              <a:t>BIBLIOGRAFÍA CONSULTADA</a:t>
            </a:r>
            <a:endParaRPr lang="en-US" b="1" dirty="0">
              <a:solidFill>
                <a:schemeClr val="accent2">
                  <a:lumMod val="50000"/>
                </a:schemeClr>
              </a:solidFill>
            </a:endParaRPr>
          </a:p>
        </p:txBody>
      </p:sp>
      <p:sp>
        <p:nvSpPr>
          <p:cNvPr id="6" name="Marcador de contenido 5"/>
          <p:cNvSpPr>
            <a:spLocks noGrp="1"/>
          </p:cNvSpPr>
          <p:nvPr>
            <p:ph idx="1"/>
          </p:nvPr>
        </p:nvSpPr>
        <p:spPr>
          <a:xfrm>
            <a:off x="1670857" y="2638044"/>
            <a:ext cx="9268691" cy="4045389"/>
          </a:xfrm>
        </p:spPr>
        <p:txBody>
          <a:bodyPr>
            <a:normAutofit/>
          </a:bodyPr>
          <a:lstStyle/>
          <a:p>
            <a:pPr algn="just">
              <a:lnSpc>
                <a:spcPct val="150000"/>
              </a:lnSpc>
            </a:pPr>
            <a:endParaRPr lang="es-MX" dirty="0" smtClean="0">
              <a:solidFill>
                <a:schemeClr val="accent2">
                  <a:lumMod val="50000"/>
                </a:schemeClr>
              </a:solidFill>
            </a:endParaRPr>
          </a:p>
          <a:p>
            <a:pPr algn="just">
              <a:lnSpc>
                <a:spcPct val="150000"/>
              </a:lnSpc>
            </a:pPr>
            <a:r>
              <a:rPr lang="es-MX" dirty="0" err="1" smtClean="0">
                <a:solidFill>
                  <a:schemeClr val="accent2">
                    <a:lumMod val="50000"/>
                  </a:schemeClr>
                </a:solidFill>
              </a:rPr>
              <a:t>Shanzer</a:t>
            </a:r>
            <a:r>
              <a:rPr lang="es-MX" dirty="0" smtClean="0">
                <a:solidFill>
                  <a:schemeClr val="accent2">
                    <a:lumMod val="50000"/>
                  </a:schemeClr>
                </a:solidFill>
              </a:rPr>
              <a:t> </a:t>
            </a:r>
            <a:r>
              <a:rPr lang="es-MX" dirty="0">
                <a:solidFill>
                  <a:schemeClr val="accent2">
                    <a:lumMod val="50000"/>
                  </a:schemeClr>
                </a:solidFill>
              </a:rPr>
              <a:t>(2013). </a:t>
            </a:r>
            <a:r>
              <a:rPr lang="es-MX" i="1" dirty="0">
                <a:solidFill>
                  <a:schemeClr val="accent2">
                    <a:lumMod val="50000"/>
                  </a:schemeClr>
                </a:solidFill>
              </a:rPr>
              <a:t>El marco teórico de una investigación</a:t>
            </a:r>
            <a:r>
              <a:rPr lang="es-MX" dirty="0">
                <a:solidFill>
                  <a:schemeClr val="accent2">
                    <a:lumMod val="50000"/>
                  </a:schemeClr>
                </a:solidFill>
              </a:rPr>
              <a:t>. Argentina: Universidad Nacional del Rosario. Disponible en: </a:t>
            </a:r>
            <a:r>
              <a:rPr lang="es-MX" dirty="0">
                <a:solidFill>
                  <a:schemeClr val="accent2">
                    <a:lumMod val="50000"/>
                  </a:schemeClr>
                </a:solidFill>
                <a:hlinkClick r:id="rId2"/>
              </a:rPr>
              <a:t>http://</a:t>
            </a:r>
            <a:r>
              <a:rPr lang="es-MX" dirty="0" smtClean="0">
                <a:solidFill>
                  <a:schemeClr val="accent2">
                    <a:lumMod val="50000"/>
                  </a:schemeClr>
                </a:solidFill>
                <a:hlinkClick r:id="rId2"/>
              </a:rPr>
              <a:t>www.fhumyar.unr.edu.ar/escuelas/3/materiales%20de%20catedras/trabajo%20de%20campo/marco_teorico.htm</a:t>
            </a:r>
            <a:endParaRPr lang="es-MX" dirty="0" smtClean="0">
              <a:solidFill>
                <a:schemeClr val="accent2">
                  <a:lumMod val="50000"/>
                </a:schemeClr>
              </a:solidFill>
            </a:endParaRPr>
          </a:p>
          <a:p>
            <a:pPr algn="just">
              <a:lnSpc>
                <a:spcPct val="150000"/>
              </a:lnSpc>
            </a:pPr>
            <a:r>
              <a:rPr lang="es-MX" dirty="0" smtClean="0">
                <a:solidFill>
                  <a:schemeClr val="accent2">
                    <a:lumMod val="50000"/>
                  </a:schemeClr>
                </a:solidFill>
              </a:rPr>
              <a:t>Sierra </a:t>
            </a:r>
            <a:r>
              <a:rPr lang="es-MX" dirty="0">
                <a:solidFill>
                  <a:schemeClr val="accent2">
                    <a:lumMod val="50000"/>
                  </a:schemeClr>
                </a:solidFill>
              </a:rPr>
              <a:t>Guzmán, Martha Patricia (2012). </a:t>
            </a:r>
            <a:r>
              <a:rPr lang="es-MX" i="1" dirty="0">
                <a:solidFill>
                  <a:schemeClr val="accent2">
                    <a:lumMod val="50000"/>
                  </a:schemeClr>
                </a:solidFill>
              </a:rPr>
              <a:t>Conceptos Generales</a:t>
            </a:r>
            <a:r>
              <a:rPr lang="es-MX" dirty="0">
                <a:solidFill>
                  <a:schemeClr val="accent2">
                    <a:lumMod val="50000"/>
                  </a:schemeClr>
                </a:solidFill>
              </a:rPr>
              <a:t>. Preparatoria número 3. México: Universidad Autónoma del Estado de Hidalgo. </a:t>
            </a:r>
            <a:r>
              <a:rPr lang="es-MX" dirty="0" smtClean="0">
                <a:solidFill>
                  <a:schemeClr val="accent2">
                    <a:lumMod val="50000"/>
                  </a:schemeClr>
                </a:solidFill>
              </a:rPr>
              <a:t>Recuperado de: </a:t>
            </a:r>
            <a:r>
              <a:rPr lang="es-MX" dirty="0">
                <a:solidFill>
                  <a:schemeClr val="accent2">
                    <a:lumMod val="50000"/>
                  </a:schemeClr>
                </a:solidFill>
              </a:rPr>
              <a:t>http://www.uaeh.edu.mx/docencia/P_Presentaciones/prepa3/conceptos_generales_inv.pdf </a:t>
            </a:r>
          </a:p>
          <a:p>
            <a:pPr marL="0" indent="0" algn="just">
              <a:lnSpc>
                <a:spcPct val="150000"/>
              </a:lnSpc>
              <a:buNone/>
            </a:pPr>
            <a:endParaRPr lang="es-MX" dirty="0" smtClean="0">
              <a:solidFill>
                <a:schemeClr val="accent2">
                  <a:lumMod val="50000"/>
                </a:schemeClr>
              </a:solidFill>
            </a:endParaRPr>
          </a:p>
        </p:txBody>
      </p:sp>
    </p:spTree>
    <p:extLst>
      <p:ext uri="{BB962C8B-B14F-4D97-AF65-F5344CB8AC3E}">
        <p14:creationId xmlns:p14="http://schemas.microsoft.com/office/powerpoint/2010/main" val="3216474741"/>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chemeClr val="accent2">
                    <a:lumMod val="50000"/>
                  </a:schemeClr>
                </a:solidFill>
              </a:rPr>
              <a:t>BIBLIOGRAFÍA CONSULTADA</a:t>
            </a:r>
            <a:endParaRPr lang="en-US" b="1" dirty="0">
              <a:solidFill>
                <a:schemeClr val="accent2">
                  <a:lumMod val="50000"/>
                </a:schemeClr>
              </a:solidFill>
            </a:endParaRPr>
          </a:p>
        </p:txBody>
      </p:sp>
      <p:sp>
        <p:nvSpPr>
          <p:cNvPr id="6" name="Marcador de contenido 5"/>
          <p:cNvSpPr>
            <a:spLocks noGrp="1"/>
          </p:cNvSpPr>
          <p:nvPr>
            <p:ph idx="1"/>
          </p:nvPr>
        </p:nvSpPr>
        <p:spPr>
          <a:xfrm>
            <a:off x="1670857" y="2638044"/>
            <a:ext cx="9268691" cy="4045389"/>
          </a:xfrm>
        </p:spPr>
        <p:txBody>
          <a:bodyPr>
            <a:normAutofit lnSpcReduction="10000"/>
          </a:bodyPr>
          <a:lstStyle/>
          <a:p>
            <a:pPr algn="just">
              <a:lnSpc>
                <a:spcPct val="150000"/>
              </a:lnSpc>
            </a:pPr>
            <a:r>
              <a:rPr lang="es-MX" dirty="0" err="1" smtClean="0">
                <a:solidFill>
                  <a:schemeClr val="accent2">
                    <a:lumMod val="50000"/>
                  </a:schemeClr>
                </a:solidFill>
              </a:rPr>
              <a:t>UAEMéx</a:t>
            </a:r>
            <a:r>
              <a:rPr lang="es-MX" dirty="0" smtClean="0">
                <a:solidFill>
                  <a:schemeClr val="accent2">
                    <a:lumMod val="50000"/>
                  </a:schemeClr>
                </a:solidFill>
              </a:rPr>
              <a:t> (2014). </a:t>
            </a:r>
            <a:r>
              <a:rPr lang="es-MX" i="1" dirty="0" smtClean="0">
                <a:solidFill>
                  <a:schemeClr val="accent2">
                    <a:lumMod val="50000"/>
                  </a:schemeClr>
                </a:solidFill>
              </a:rPr>
              <a:t>Orientaciones para la investigación y trabajos de </a:t>
            </a:r>
            <a:r>
              <a:rPr lang="es-MX" i="1" dirty="0">
                <a:solidFill>
                  <a:schemeClr val="accent2">
                    <a:lumMod val="50000"/>
                  </a:schemeClr>
                </a:solidFill>
              </a:rPr>
              <a:t>evaluación profesional</a:t>
            </a:r>
            <a:r>
              <a:rPr lang="es-MX" dirty="0">
                <a:solidFill>
                  <a:schemeClr val="accent2">
                    <a:lumMod val="50000"/>
                  </a:schemeClr>
                </a:solidFill>
              </a:rPr>
              <a:t>. Aprobado por los HH. Consejos de Gobierno y </a:t>
            </a:r>
            <a:r>
              <a:rPr lang="es-MX" dirty="0" smtClean="0">
                <a:solidFill>
                  <a:schemeClr val="accent2">
                    <a:lumMod val="50000"/>
                  </a:schemeClr>
                </a:solidFill>
              </a:rPr>
              <a:t>Académico, </a:t>
            </a:r>
            <a:r>
              <a:rPr lang="es-MX" dirty="0">
                <a:solidFill>
                  <a:schemeClr val="accent2">
                    <a:lumMod val="50000"/>
                  </a:schemeClr>
                </a:solidFill>
              </a:rPr>
              <a:t>7 de junio de </a:t>
            </a:r>
            <a:r>
              <a:rPr lang="es-MX" dirty="0" smtClean="0">
                <a:solidFill>
                  <a:schemeClr val="accent2">
                    <a:lumMod val="50000"/>
                  </a:schemeClr>
                </a:solidFill>
              </a:rPr>
              <a:t>2013. Última modificación: febrero de 2014. Toluca, Estado de México: Facultad de Turismo y Gastronomía de la Universidad Autónoma del Estado de México. </a:t>
            </a:r>
            <a:endParaRPr lang="es-MX" dirty="0">
              <a:solidFill>
                <a:schemeClr val="accent2">
                  <a:lumMod val="50000"/>
                </a:schemeClr>
              </a:solidFill>
            </a:endParaRPr>
          </a:p>
          <a:p>
            <a:pPr algn="just">
              <a:lnSpc>
                <a:spcPct val="150000"/>
              </a:lnSpc>
            </a:pPr>
            <a:r>
              <a:rPr lang="es-MX" dirty="0" smtClean="0">
                <a:solidFill>
                  <a:schemeClr val="accent2">
                    <a:lumMod val="50000"/>
                  </a:schemeClr>
                </a:solidFill>
              </a:rPr>
              <a:t>UNIVERSIA Argentina (2016). </a:t>
            </a:r>
            <a:r>
              <a:rPr lang="es-MX" i="1" dirty="0" smtClean="0">
                <a:solidFill>
                  <a:schemeClr val="accent2">
                    <a:lumMod val="50000"/>
                  </a:schemeClr>
                </a:solidFill>
              </a:rPr>
              <a:t>Guía para elaborar una tesis</a:t>
            </a:r>
            <a:r>
              <a:rPr lang="es-MX" dirty="0" smtClean="0">
                <a:solidFill>
                  <a:schemeClr val="accent2">
                    <a:lumMod val="50000"/>
                  </a:schemeClr>
                </a:solidFill>
              </a:rPr>
              <a:t>. Córdoba: Universidad Blas Pascal. Recuperado </a:t>
            </a:r>
            <a:r>
              <a:rPr lang="es-MX" dirty="0">
                <a:solidFill>
                  <a:schemeClr val="accent2">
                    <a:lumMod val="50000"/>
                  </a:schemeClr>
                </a:solidFill>
              </a:rPr>
              <a:t>de: </a:t>
            </a:r>
            <a:r>
              <a:rPr lang="es-MX" dirty="0">
                <a:solidFill>
                  <a:schemeClr val="accent2">
                    <a:lumMod val="50000"/>
                  </a:schemeClr>
                </a:solidFill>
                <a:hlinkClick r:id="rId2"/>
              </a:rPr>
              <a:t>http://www.ubp.edu.ar/wp-content/uploads/2016/06/Universia-guia-elaborar-tesis-grado-.</a:t>
            </a:r>
            <a:r>
              <a:rPr lang="es-MX" dirty="0" smtClean="0">
                <a:solidFill>
                  <a:schemeClr val="accent2">
                    <a:lumMod val="50000"/>
                  </a:schemeClr>
                </a:solidFill>
                <a:hlinkClick r:id="rId2"/>
              </a:rPr>
              <a:t>pdf</a:t>
            </a:r>
            <a:endParaRPr lang="es-MX" dirty="0" smtClean="0">
              <a:solidFill>
                <a:schemeClr val="accent2">
                  <a:lumMod val="50000"/>
                </a:schemeClr>
              </a:solidFill>
            </a:endParaRPr>
          </a:p>
          <a:p>
            <a:pPr algn="just">
              <a:lnSpc>
                <a:spcPct val="150000"/>
              </a:lnSpc>
            </a:pPr>
            <a:r>
              <a:rPr lang="es-MX" dirty="0" smtClean="0">
                <a:solidFill>
                  <a:schemeClr val="accent2">
                    <a:lumMod val="50000"/>
                  </a:schemeClr>
                </a:solidFill>
              </a:rPr>
              <a:t>Universidad de Colima (2018). </a:t>
            </a:r>
            <a:r>
              <a:rPr lang="es-MX" i="1" dirty="0" smtClean="0">
                <a:solidFill>
                  <a:schemeClr val="accent2">
                    <a:lumMod val="50000"/>
                  </a:schemeClr>
                </a:solidFill>
              </a:rPr>
              <a:t>Cronograma</a:t>
            </a:r>
            <a:r>
              <a:rPr lang="es-MX" dirty="0" smtClean="0">
                <a:solidFill>
                  <a:schemeClr val="accent2">
                    <a:lumMod val="50000"/>
                  </a:schemeClr>
                </a:solidFill>
              </a:rPr>
              <a:t>. En “Primeros pasos”, El Portal de la Tesis. México. Recuperado </a:t>
            </a:r>
            <a:r>
              <a:rPr lang="es-MX" dirty="0">
                <a:solidFill>
                  <a:schemeClr val="accent2">
                    <a:lumMod val="50000"/>
                  </a:schemeClr>
                </a:solidFill>
              </a:rPr>
              <a:t>de: https://recursos.ucol.mx/tesis/cronograma.php</a:t>
            </a:r>
            <a:endParaRPr lang="en-US" dirty="0">
              <a:solidFill>
                <a:schemeClr val="accent2">
                  <a:lumMod val="50000"/>
                </a:schemeClr>
              </a:solidFill>
            </a:endParaRPr>
          </a:p>
        </p:txBody>
      </p:sp>
    </p:spTree>
    <p:extLst>
      <p:ext uri="{BB962C8B-B14F-4D97-AF65-F5344CB8AC3E}">
        <p14:creationId xmlns:p14="http://schemas.microsoft.com/office/powerpoint/2010/main" val="4114220909"/>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nSpc>
                <a:spcPct val="150000"/>
              </a:lnSpc>
            </a:pPr>
            <a:r>
              <a:rPr lang="es-MX" b="1" dirty="0" err="1" smtClean="0">
                <a:solidFill>
                  <a:schemeClr val="accent2">
                    <a:lumMod val="50000"/>
                  </a:schemeClr>
                </a:solidFill>
              </a:rPr>
              <a:t>Guión</a:t>
            </a:r>
            <a:r>
              <a:rPr lang="es-MX" b="1" dirty="0" smtClean="0">
                <a:solidFill>
                  <a:schemeClr val="accent2">
                    <a:lumMod val="50000"/>
                  </a:schemeClr>
                </a:solidFill>
              </a:rPr>
              <a:t> para el empleo del material</a:t>
            </a:r>
            <a:endParaRPr lang="en-US" b="1" dirty="0">
              <a:solidFill>
                <a:schemeClr val="accent2">
                  <a:lumMod val="50000"/>
                </a:schemeClr>
              </a:solidFill>
            </a:endParaRPr>
          </a:p>
        </p:txBody>
      </p:sp>
      <p:sp>
        <p:nvSpPr>
          <p:cNvPr id="3" name="Marcador de contenido 2"/>
          <p:cNvSpPr>
            <a:spLocks noGrp="1"/>
          </p:cNvSpPr>
          <p:nvPr>
            <p:ph sz="half" idx="1"/>
          </p:nvPr>
        </p:nvSpPr>
        <p:spPr>
          <a:xfrm>
            <a:off x="1290966" y="2513352"/>
            <a:ext cx="4271771" cy="3929011"/>
          </a:xfrm>
        </p:spPr>
        <p:txBody>
          <a:bodyPr>
            <a:normAutofit fontScale="85000" lnSpcReduction="10000"/>
          </a:bodyPr>
          <a:lstStyle/>
          <a:p>
            <a:pPr marL="0" indent="0" algn="just">
              <a:lnSpc>
                <a:spcPct val="150000"/>
              </a:lnSpc>
              <a:buNone/>
            </a:pPr>
            <a:r>
              <a:rPr lang="es-MX" dirty="0" smtClean="0">
                <a:solidFill>
                  <a:schemeClr val="accent2">
                    <a:lumMod val="50000"/>
                  </a:schemeClr>
                </a:solidFill>
              </a:rPr>
              <a:t>4. También se puede enfatizar que en las universidades se debe hacer </a:t>
            </a:r>
            <a:r>
              <a:rPr lang="es-MX" b="1" dirty="0" smtClean="0">
                <a:solidFill>
                  <a:schemeClr val="accent2">
                    <a:lumMod val="50000"/>
                  </a:schemeClr>
                </a:solidFill>
              </a:rPr>
              <a:t>INVESTIGACIÓN CIENTÍFICA.</a:t>
            </a:r>
          </a:p>
          <a:p>
            <a:pPr marL="0" indent="0" algn="just">
              <a:lnSpc>
                <a:spcPct val="150000"/>
              </a:lnSpc>
              <a:buNone/>
            </a:pPr>
            <a:r>
              <a:rPr lang="es-MX" dirty="0" smtClean="0">
                <a:solidFill>
                  <a:schemeClr val="accent2">
                    <a:lumMod val="50000"/>
                  </a:schemeClr>
                </a:solidFill>
              </a:rPr>
              <a:t>5. Lo que distingue a una investigación científica de cualquier estudio, es la </a:t>
            </a:r>
            <a:r>
              <a:rPr lang="es-MX" b="1" dirty="0" smtClean="0">
                <a:solidFill>
                  <a:schemeClr val="accent2">
                    <a:lumMod val="50000"/>
                  </a:schemeClr>
                </a:solidFill>
              </a:rPr>
              <a:t>METODOLOGÍA y los RESULTADOS DE INVESTIGACIÓN.</a:t>
            </a:r>
            <a:endParaRPr lang="en-US" b="1" dirty="0">
              <a:solidFill>
                <a:schemeClr val="accent2">
                  <a:lumMod val="50000"/>
                </a:schemeClr>
              </a:solidFill>
            </a:endParaRPr>
          </a:p>
        </p:txBody>
      </p:sp>
      <p:sp>
        <p:nvSpPr>
          <p:cNvPr id="4" name="Marcador de contenido 3"/>
          <p:cNvSpPr>
            <a:spLocks noGrp="1"/>
          </p:cNvSpPr>
          <p:nvPr>
            <p:ph sz="half" idx="2"/>
          </p:nvPr>
        </p:nvSpPr>
        <p:spPr/>
        <p:txBody>
          <a:bodyPr>
            <a:normAutofit fontScale="85000" lnSpcReduction="10000"/>
          </a:bodyPr>
          <a:lstStyle/>
          <a:p>
            <a:pPr marL="0" indent="0" algn="just">
              <a:lnSpc>
                <a:spcPct val="150000"/>
              </a:lnSpc>
              <a:buNone/>
            </a:pPr>
            <a:r>
              <a:rPr lang="es-MX" dirty="0" smtClean="0">
                <a:solidFill>
                  <a:schemeClr val="accent2">
                    <a:lumMod val="50000"/>
                  </a:schemeClr>
                </a:solidFill>
              </a:rPr>
              <a:t>6. Y para obtener resultados, se debe partir del </a:t>
            </a:r>
            <a:r>
              <a:rPr lang="es-MX" b="1" dirty="0" smtClean="0">
                <a:solidFill>
                  <a:schemeClr val="accent2">
                    <a:lumMod val="50000"/>
                  </a:schemeClr>
                </a:solidFill>
              </a:rPr>
              <a:t>PLANTEAMIENTO DE UN PROBLEMA</a:t>
            </a:r>
            <a:r>
              <a:rPr lang="es-MX" dirty="0" smtClean="0">
                <a:solidFill>
                  <a:schemeClr val="accent2">
                    <a:lumMod val="50000"/>
                  </a:schemeClr>
                </a:solidFill>
              </a:rPr>
              <a:t>, y en consecuencia, de una afirmación PREVIA (preliminar) en torno a lo que </a:t>
            </a:r>
            <a:r>
              <a:rPr lang="es-MX" b="1" dirty="0" smtClean="0">
                <a:solidFill>
                  <a:schemeClr val="accent2">
                    <a:lumMod val="50000"/>
                  </a:schemeClr>
                </a:solidFill>
              </a:rPr>
              <a:t>POSIBLEMENTE</a:t>
            </a:r>
            <a:r>
              <a:rPr lang="es-MX" dirty="0" smtClean="0">
                <a:solidFill>
                  <a:schemeClr val="accent2">
                    <a:lumMod val="50000"/>
                  </a:schemeClr>
                </a:solidFill>
              </a:rPr>
              <a:t> está ocasionando dicho problema.</a:t>
            </a:r>
          </a:p>
          <a:p>
            <a:pPr marL="0" indent="0" algn="just">
              <a:lnSpc>
                <a:spcPct val="150000"/>
              </a:lnSpc>
              <a:buNone/>
            </a:pPr>
            <a:r>
              <a:rPr lang="es-MX" dirty="0" smtClean="0">
                <a:solidFill>
                  <a:schemeClr val="accent2">
                    <a:lumMod val="50000"/>
                  </a:schemeClr>
                </a:solidFill>
              </a:rPr>
              <a:t>7. Pero antes de emprender el proceso de investigación para averiguar si lo que se cree que es un problema, es cierto, se requiere integrar un </a:t>
            </a:r>
            <a:r>
              <a:rPr lang="es-MX" b="1" dirty="0" smtClean="0">
                <a:solidFill>
                  <a:schemeClr val="accent2">
                    <a:lumMod val="50000"/>
                  </a:schemeClr>
                </a:solidFill>
              </a:rPr>
              <a:t>PROTOCOLO DE INVESTIGACIÓN.</a:t>
            </a:r>
            <a:endParaRPr lang="en-US" b="1" dirty="0">
              <a:solidFill>
                <a:schemeClr val="accent2">
                  <a:lumMod val="50000"/>
                </a:schemeClr>
              </a:solidFill>
            </a:endParaRPr>
          </a:p>
        </p:txBody>
      </p:sp>
    </p:spTree>
    <p:extLst>
      <p:ext uri="{BB962C8B-B14F-4D97-AF65-F5344CB8AC3E}">
        <p14:creationId xmlns:p14="http://schemas.microsoft.com/office/powerpoint/2010/main" val="3511452891"/>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nSpc>
                <a:spcPct val="150000"/>
              </a:lnSpc>
            </a:pPr>
            <a:r>
              <a:rPr lang="es-MX" b="1" dirty="0" err="1" smtClean="0">
                <a:solidFill>
                  <a:schemeClr val="accent2">
                    <a:lumMod val="50000"/>
                  </a:schemeClr>
                </a:solidFill>
              </a:rPr>
              <a:t>Guión</a:t>
            </a:r>
            <a:r>
              <a:rPr lang="es-MX" b="1" dirty="0" smtClean="0">
                <a:solidFill>
                  <a:schemeClr val="accent2">
                    <a:lumMod val="50000"/>
                  </a:schemeClr>
                </a:solidFill>
              </a:rPr>
              <a:t> para el empleo del material</a:t>
            </a:r>
            <a:endParaRPr lang="en-US" b="1" dirty="0">
              <a:solidFill>
                <a:schemeClr val="accent2">
                  <a:lumMod val="50000"/>
                </a:schemeClr>
              </a:solidFill>
            </a:endParaRPr>
          </a:p>
        </p:txBody>
      </p:sp>
      <p:sp>
        <p:nvSpPr>
          <p:cNvPr id="3" name="Marcador de contenido 2"/>
          <p:cNvSpPr>
            <a:spLocks noGrp="1"/>
          </p:cNvSpPr>
          <p:nvPr>
            <p:ph sz="half" idx="1"/>
          </p:nvPr>
        </p:nvSpPr>
        <p:spPr>
          <a:xfrm>
            <a:off x="872836" y="2513352"/>
            <a:ext cx="5220393" cy="3929011"/>
          </a:xfrm>
        </p:spPr>
        <p:txBody>
          <a:bodyPr>
            <a:normAutofit fontScale="85000" lnSpcReduction="20000"/>
          </a:bodyPr>
          <a:lstStyle/>
          <a:p>
            <a:pPr marL="0" indent="0" algn="just">
              <a:lnSpc>
                <a:spcPct val="150000"/>
              </a:lnSpc>
              <a:buNone/>
            </a:pPr>
            <a:r>
              <a:rPr lang="es-MX" dirty="0" smtClean="0">
                <a:solidFill>
                  <a:schemeClr val="accent2">
                    <a:lumMod val="50000"/>
                  </a:schemeClr>
                </a:solidFill>
              </a:rPr>
              <a:t>Se considera que, una vez aclarados los puntos anteriores relacionados con la investigación, se puede proceder a utilizar el presente material visual.</a:t>
            </a:r>
          </a:p>
          <a:p>
            <a:pPr marL="0" indent="0" algn="just">
              <a:lnSpc>
                <a:spcPct val="150000"/>
              </a:lnSpc>
              <a:buNone/>
            </a:pPr>
            <a:r>
              <a:rPr lang="es-MX" dirty="0" smtClean="0">
                <a:solidFill>
                  <a:schemeClr val="accent2">
                    <a:lumMod val="50000"/>
                  </a:schemeClr>
                </a:solidFill>
              </a:rPr>
              <a:t>Se aclara que la información contenida en esta presentación puede utilizarse de manera preliminar, como una introducción a los temas que se estarán abordando a lo largo del periodo (semestre).</a:t>
            </a:r>
          </a:p>
          <a:p>
            <a:pPr marL="0" indent="0" algn="just">
              <a:lnSpc>
                <a:spcPct val="150000"/>
              </a:lnSpc>
              <a:buNone/>
            </a:pPr>
            <a:r>
              <a:rPr lang="es-MX" dirty="0" smtClean="0">
                <a:solidFill>
                  <a:schemeClr val="accent2">
                    <a:lumMod val="50000"/>
                  </a:schemeClr>
                </a:solidFill>
              </a:rPr>
              <a:t>Se pueden ir presentando los 10 elementos sugeridos (que deben conformar un protocolo de investigación), durante dos sesiones de clase; esto, para dar un panorama general a los alumnos en torno a lo que deberán aprender y llevar a cabo de manera práctica.</a:t>
            </a:r>
            <a:endParaRPr lang="en-US" dirty="0">
              <a:solidFill>
                <a:schemeClr val="accent2">
                  <a:lumMod val="50000"/>
                </a:schemeClr>
              </a:solidFill>
            </a:endParaRPr>
          </a:p>
        </p:txBody>
      </p:sp>
      <p:sp>
        <p:nvSpPr>
          <p:cNvPr id="4" name="Marcador de contenido 3"/>
          <p:cNvSpPr>
            <a:spLocks noGrp="1"/>
          </p:cNvSpPr>
          <p:nvPr>
            <p:ph sz="half" idx="2"/>
          </p:nvPr>
        </p:nvSpPr>
        <p:spPr>
          <a:xfrm>
            <a:off x="6479632" y="2513352"/>
            <a:ext cx="4270247" cy="3101982"/>
          </a:xfrm>
        </p:spPr>
        <p:txBody>
          <a:bodyPr>
            <a:normAutofit fontScale="85000" lnSpcReduction="20000"/>
          </a:bodyPr>
          <a:lstStyle/>
          <a:p>
            <a:pPr marL="0" indent="0" algn="just">
              <a:lnSpc>
                <a:spcPct val="150000"/>
              </a:lnSpc>
              <a:buNone/>
            </a:pPr>
            <a:r>
              <a:rPr lang="es-MX" b="1" dirty="0" smtClean="0">
                <a:solidFill>
                  <a:schemeClr val="accent2">
                    <a:lumMod val="50000"/>
                  </a:schemeClr>
                </a:solidFill>
              </a:rPr>
              <a:t>NOTA: </a:t>
            </a:r>
          </a:p>
          <a:p>
            <a:pPr marL="0" indent="0" algn="just">
              <a:lnSpc>
                <a:spcPct val="150000"/>
              </a:lnSpc>
              <a:buNone/>
            </a:pPr>
            <a:r>
              <a:rPr lang="es-MX" dirty="0" smtClean="0">
                <a:solidFill>
                  <a:schemeClr val="accent2">
                    <a:lumMod val="50000"/>
                  </a:schemeClr>
                </a:solidFill>
              </a:rPr>
              <a:t>Gran parte de la información aquí contenida, ha surgido de la experiencia de la responsable como investigadora, y como profesora de cursos relacionados con investigación. </a:t>
            </a:r>
          </a:p>
          <a:p>
            <a:pPr marL="0" indent="0" algn="just">
              <a:lnSpc>
                <a:spcPct val="150000"/>
              </a:lnSpc>
              <a:buNone/>
            </a:pPr>
            <a:r>
              <a:rPr lang="es-MX" dirty="0" smtClean="0">
                <a:solidFill>
                  <a:schemeClr val="accent2">
                    <a:lumMod val="50000"/>
                  </a:schemeClr>
                </a:solidFill>
              </a:rPr>
              <a:t>Sin embargo, se incluyen las referencias correspondientes y los registros completos de las fuentes de información consultadas, cuando así se consideró necesario.</a:t>
            </a:r>
            <a:endParaRPr lang="en-US" dirty="0">
              <a:solidFill>
                <a:schemeClr val="accent2">
                  <a:lumMod val="50000"/>
                </a:schemeClr>
              </a:solidFill>
            </a:endParaRPr>
          </a:p>
        </p:txBody>
      </p:sp>
    </p:spTree>
    <p:extLst>
      <p:ext uri="{BB962C8B-B14F-4D97-AF65-F5344CB8AC3E}">
        <p14:creationId xmlns:p14="http://schemas.microsoft.com/office/powerpoint/2010/main" val="3796539929"/>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nSpc>
                <a:spcPct val="150000"/>
              </a:lnSpc>
            </a:pPr>
            <a:r>
              <a:rPr lang="es-MX" sz="1800" b="1" dirty="0" smtClean="0">
                <a:solidFill>
                  <a:schemeClr val="accent2">
                    <a:lumMod val="50000"/>
                  </a:schemeClr>
                </a:solidFill>
              </a:rPr>
              <a:t>CÓMO INTEGRAR UN PROTOCOLO DE INVESTIGACIÓN</a:t>
            </a:r>
            <a:endParaRPr lang="en-US" sz="1800" b="1" dirty="0">
              <a:solidFill>
                <a:schemeClr val="accent2">
                  <a:lumMod val="50000"/>
                </a:schemeClr>
              </a:solidFill>
            </a:endParaRPr>
          </a:p>
        </p:txBody>
      </p:sp>
      <p:sp>
        <p:nvSpPr>
          <p:cNvPr id="8" name="Rectángulo 7"/>
          <p:cNvSpPr/>
          <p:nvPr/>
        </p:nvSpPr>
        <p:spPr>
          <a:xfrm rot="860682">
            <a:off x="6882513" y="2376302"/>
            <a:ext cx="4777910" cy="2004331"/>
          </a:xfrm>
          <a:prstGeom prst="rect">
            <a:avLst/>
          </a:prstGeom>
          <a:blipFill>
            <a:blip r:embed="rId2"/>
            <a:tile tx="0" ty="0" sx="100000" sy="100000" flip="none" algn="tl"/>
          </a:blipFill>
          <a:scene3d>
            <a:camera prst="orthographicFront"/>
            <a:lightRig rig="threePt" dir="t"/>
          </a:scene3d>
          <a:sp3d>
            <a:bevelT prst="angle"/>
          </a:sp3d>
        </p:spPr>
        <p:txBody>
          <a:bodyPr wrap="none" lIns="91440" tIns="45720" rIns="91440" bIns="45720">
            <a:spAutoFit/>
          </a:bodyPr>
          <a:lstStyle/>
          <a:p>
            <a:pPr algn="ctr">
              <a:lnSpc>
                <a:spcPct val="150000"/>
              </a:lnSpc>
            </a:pPr>
            <a:r>
              <a:rPr lang="es-ES" sz="4400" b="1" i="1" dirty="0" smtClean="0">
                <a:ln w="22225">
                  <a:solidFill>
                    <a:schemeClr val="accent2"/>
                  </a:solidFill>
                  <a:prstDash val="solid"/>
                </a:ln>
                <a:blipFill>
                  <a:blip r:embed="rId3"/>
                  <a:tile tx="0" ty="0" sx="100000" sy="100000" flip="none" algn="tl"/>
                </a:blipFill>
              </a:rPr>
              <a:t>¿PROTOCOLO O </a:t>
            </a:r>
          </a:p>
          <a:p>
            <a:pPr algn="ctr">
              <a:lnSpc>
                <a:spcPct val="150000"/>
              </a:lnSpc>
            </a:pPr>
            <a:r>
              <a:rPr lang="es-ES" sz="4400" b="1" i="1" dirty="0" smtClean="0">
                <a:ln w="22225">
                  <a:solidFill>
                    <a:schemeClr val="accent2"/>
                  </a:solidFill>
                  <a:prstDash val="solid"/>
                </a:ln>
                <a:blipFill>
                  <a:blip r:embed="rId3"/>
                  <a:tile tx="0" ty="0" sx="100000" sy="100000" flip="none" algn="tl"/>
                </a:blipFill>
              </a:rPr>
              <a:t>ANTEPROYECTO?</a:t>
            </a:r>
            <a:endParaRPr lang="es-ES" sz="4400" b="1" i="1" dirty="0">
              <a:ln w="22225">
                <a:solidFill>
                  <a:schemeClr val="accent2"/>
                </a:solidFill>
                <a:prstDash val="solid"/>
              </a:ln>
              <a:blipFill>
                <a:blip r:embed="rId3"/>
                <a:tile tx="0" ty="0" sx="100000" sy="100000" flip="none" algn="tl"/>
              </a:blipFill>
            </a:endParaRPr>
          </a:p>
        </p:txBody>
      </p:sp>
    </p:spTree>
    <p:extLst>
      <p:ext uri="{BB962C8B-B14F-4D97-AF65-F5344CB8AC3E}">
        <p14:creationId xmlns:p14="http://schemas.microsoft.com/office/powerpoint/2010/main" val="239299974"/>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b="1" i="1" dirty="0" smtClean="0">
                <a:solidFill>
                  <a:srgbClr val="C00000"/>
                </a:solidFill>
              </a:rPr>
              <a:t>¿QUÉ ES UN PROTOCOLO DE INVESTIGACIÓN?</a:t>
            </a:r>
            <a:endParaRPr lang="en-US" b="1" i="1" dirty="0">
              <a:solidFill>
                <a:srgbClr val="C00000"/>
              </a:solidFill>
            </a:endParaRPr>
          </a:p>
        </p:txBody>
      </p:sp>
      <p:sp>
        <p:nvSpPr>
          <p:cNvPr id="5" name="Marcador de contenido 4"/>
          <p:cNvSpPr>
            <a:spLocks noGrp="1"/>
          </p:cNvSpPr>
          <p:nvPr>
            <p:ph idx="1"/>
          </p:nvPr>
        </p:nvSpPr>
        <p:spPr>
          <a:xfrm>
            <a:off x="2231136" y="2638044"/>
            <a:ext cx="7729728" cy="3845883"/>
          </a:xfrm>
        </p:spPr>
        <p:txBody>
          <a:bodyPr>
            <a:noAutofit/>
          </a:bodyPr>
          <a:lstStyle/>
          <a:p>
            <a:pPr algn="ctr">
              <a:lnSpc>
                <a:spcPct val="150000"/>
              </a:lnSpc>
            </a:pPr>
            <a:r>
              <a:rPr lang="es-MX" sz="2400" dirty="0">
                <a:solidFill>
                  <a:schemeClr val="accent2">
                    <a:lumMod val="75000"/>
                  </a:schemeClr>
                </a:solidFill>
              </a:rPr>
              <a:t>Un protocolo </a:t>
            </a:r>
            <a:r>
              <a:rPr lang="es-MX" sz="2400" dirty="0" smtClean="0">
                <a:solidFill>
                  <a:schemeClr val="accent2">
                    <a:lumMod val="75000"/>
                  </a:schemeClr>
                </a:solidFill>
              </a:rPr>
              <a:t> es sinónimo de anteproyecto </a:t>
            </a:r>
            <a:r>
              <a:rPr lang="es-MX" sz="2400" dirty="0">
                <a:solidFill>
                  <a:schemeClr val="accent2">
                    <a:lumMod val="75000"/>
                  </a:schemeClr>
                </a:solidFill>
              </a:rPr>
              <a:t>de </a:t>
            </a:r>
            <a:r>
              <a:rPr lang="es-MX" sz="2400" dirty="0" smtClean="0">
                <a:solidFill>
                  <a:schemeClr val="accent2">
                    <a:lumMod val="75000"/>
                  </a:schemeClr>
                </a:solidFill>
              </a:rPr>
              <a:t>investigación. </a:t>
            </a:r>
          </a:p>
          <a:p>
            <a:pPr algn="ctr">
              <a:lnSpc>
                <a:spcPct val="150000"/>
              </a:lnSpc>
            </a:pPr>
            <a:r>
              <a:rPr lang="es-MX" sz="2400" dirty="0" smtClean="0">
                <a:solidFill>
                  <a:schemeClr val="accent2">
                    <a:lumMod val="75000"/>
                  </a:schemeClr>
                </a:solidFill>
              </a:rPr>
              <a:t>Se trata de </a:t>
            </a:r>
            <a:r>
              <a:rPr lang="es-MX" sz="2400" dirty="0">
                <a:solidFill>
                  <a:schemeClr val="accent2">
                    <a:lumMod val="75000"/>
                  </a:schemeClr>
                </a:solidFill>
              </a:rPr>
              <a:t>un ejercicio previo de planeación </a:t>
            </a:r>
            <a:r>
              <a:rPr lang="es-MX" sz="2400" dirty="0" smtClean="0">
                <a:solidFill>
                  <a:schemeClr val="accent2">
                    <a:lumMod val="75000"/>
                  </a:schemeClr>
                </a:solidFill>
              </a:rPr>
              <a:t>del estudio que </a:t>
            </a:r>
            <a:r>
              <a:rPr lang="es-MX" sz="2400" dirty="0">
                <a:solidFill>
                  <a:schemeClr val="accent2">
                    <a:lumMod val="75000"/>
                  </a:schemeClr>
                </a:solidFill>
              </a:rPr>
              <a:t>se prevé realizar; </a:t>
            </a:r>
            <a:r>
              <a:rPr lang="es-MX" sz="2400" dirty="0" smtClean="0">
                <a:solidFill>
                  <a:schemeClr val="accent2">
                    <a:lumMod val="75000"/>
                  </a:schemeClr>
                </a:solidFill>
              </a:rPr>
              <a:t>es un </a:t>
            </a:r>
            <a:r>
              <a:rPr lang="es-MX" sz="2400" dirty="0">
                <a:solidFill>
                  <a:schemeClr val="accent2">
                    <a:lumMod val="75000"/>
                  </a:schemeClr>
                </a:solidFill>
              </a:rPr>
              <a:t>documento donde se </a:t>
            </a:r>
            <a:r>
              <a:rPr lang="es-MX" sz="2400" dirty="0" smtClean="0">
                <a:solidFill>
                  <a:schemeClr val="accent2">
                    <a:lumMod val="75000"/>
                  </a:schemeClr>
                </a:solidFill>
              </a:rPr>
              <a:t>deben </a:t>
            </a:r>
            <a:r>
              <a:rPr lang="es-MX" sz="2400" dirty="0">
                <a:solidFill>
                  <a:schemeClr val="accent2">
                    <a:lumMod val="75000"/>
                  </a:schemeClr>
                </a:solidFill>
              </a:rPr>
              <a:t>plasmar de forma sencilla, las partes fundamentales del estudio que se propone, o se </a:t>
            </a:r>
            <a:r>
              <a:rPr lang="es-MX" sz="2400" dirty="0" smtClean="0">
                <a:solidFill>
                  <a:schemeClr val="accent2">
                    <a:lumMod val="75000"/>
                  </a:schemeClr>
                </a:solidFill>
              </a:rPr>
              <a:t>considera </a:t>
            </a:r>
            <a:r>
              <a:rPr lang="es-MX" sz="2400" dirty="0">
                <a:solidFill>
                  <a:schemeClr val="accent2">
                    <a:lumMod val="75000"/>
                  </a:schemeClr>
                </a:solidFill>
              </a:rPr>
              <a:t>ejecutar en un futuro. </a:t>
            </a:r>
            <a:endParaRPr lang="en-US" sz="2400" dirty="0">
              <a:solidFill>
                <a:schemeClr val="accent2">
                  <a:lumMod val="75000"/>
                </a:schemeClr>
              </a:solidFill>
            </a:endParaRPr>
          </a:p>
        </p:txBody>
      </p:sp>
    </p:spTree>
    <p:extLst>
      <p:ext uri="{BB962C8B-B14F-4D97-AF65-F5344CB8AC3E}">
        <p14:creationId xmlns:p14="http://schemas.microsoft.com/office/powerpoint/2010/main" val="3505809732"/>
      </p:ext>
    </p:extLst>
  </p:cSld>
  <p:clrMapOvr>
    <a:masterClrMapping/>
  </p:clrMapOvr>
  <p:transition spd="slow">
    <p:randomBar dir="vert"/>
  </p:transition>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TM10001115[[fn=Paquete]]</Template>
  <TotalTime>220</TotalTime>
  <Words>3704</Words>
  <Application>Microsoft Office PowerPoint</Application>
  <PresentationFormat>Panorámica</PresentationFormat>
  <Paragraphs>204</Paragraphs>
  <Slides>51</Slides>
  <Notes>0</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51</vt:i4>
      </vt:variant>
    </vt:vector>
  </HeadingPairs>
  <TitlesOfParts>
    <vt:vector size="60" baseType="lpstr">
      <vt:lpstr>Arial</vt:lpstr>
      <vt:lpstr>Courier New</vt:lpstr>
      <vt:lpstr>Georgia</vt:lpstr>
      <vt:lpstr>Gill Sans MT</vt:lpstr>
      <vt:lpstr>Trebuchet MS</vt:lpstr>
      <vt:lpstr>Wingdings</vt:lpstr>
      <vt:lpstr>Wingdings 2</vt:lpstr>
      <vt:lpstr>Parcel</vt:lpstr>
      <vt:lpstr>Urbano</vt:lpstr>
      <vt:lpstr>Universidad autónoma del estado de México</vt:lpstr>
      <vt:lpstr>Unidad temática 1: Comprensión de la construcción de un esquema de investigación científica</vt:lpstr>
      <vt:lpstr>TÍTULO DEL MATERIAL DIDÁCTICO:  CÓMO INTEGRAR UN PROTOCOLO DE INVESTIGACIÓN</vt:lpstr>
      <vt:lpstr>RESPONSABLE DE LA ELABORACIÓN:</vt:lpstr>
      <vt:lpstr>Guión para el empleo del material</vt:lpstr>
      <vt:lpstr>Guión para el empleo del material</vt:lpstr>
      <vt:lpstr>Guión para el empleo del material</vt:lpstr>
      <vt:lpstr>CÓMO INTEGRAR UN PROTOCOLO DE INVESTIGACIÓN</vt:lpstr>
      <vt:lpstr>¿QUÉ ES UN PROTOCOLO DE INVESTIGACIÓN?</vt:lpstr>
      <vt:lpstr>¿QUÉ ES UN PROTOCOLO DE INVESTIGACIÓN?</vt:lpstr>
      <vt:lpstr>¿qué elementos debe incluir un protocolo?</vt:lpstr>
      <vt:lpstr>Para mayor información, consulta:   “orientaciones para la investigación y trabajos de evaluación profesional”</vt:lpstr>
      <vt:lpstr>Presentación de PowerPoint</vt:lpstr>
      <vt:lpstr>Los elementos sugeridos, son 10. </vt:lpstr>
      <vt:lpstr>1. título</vt:lpstr>
      <vt:lpstr>EL TEMA NO ES EL TÍTULO</vt:lpstr>
      <vt:lpstr>1. TÍTULO</vt:lpstr>
      <vt:lpstr>2. ANTECEDENTES</vt:lpstr>
      <vt:lpstr>2. ANTECEDENTES</vt:lpstr>
      <vt:lpstr>ALGUNAS PREGUNTAS PARA GUIAR LA INTEGRACIÓN DEL APARTADO DE ANTECEDENTES</vt:lpstr>
      <vt:lpstr>3. Planteamiento del problema</vt:lpstr>
      <vt:lpstr>3. Planteamiento del problema</vt:lpstr>
      <vt:lpstr>4. JUSTIFICACIÓN</vt:lpstr>
      <vt:lpstr>4. justificación</vt:lpstr>
      <vt:lpstr>Algunas preguntas para guiar la elaboración de la justificación</vt:lpstr>
      <vt:lpstr>Algunas preguntas para guiar la elaboración de la justificación</vt:lpstr>
      <vt:lpstr>¿QUÉ ES UN OBJETIVO?</vt:lpstr>
      <vt:lpstr>5. Objetivo general</vt:lpstr>
      <vt:lpstr>Objetivos específicos</vt:lpstr>
      <vt:lpstr>6. Supuestos o hipótesis</vt:lpstr>
      <vt:lpstr>6. Supuestos o hipótesis</vt:lpstr>
      <vt:lpstr>Preguntas de investigación</vt:lpstr>
      <vt:lpstr>7. fundamentos</vt:lpstr>
      <vt:lpstr>Fundamentos conceptuales</vt:lpstr>
      <vt:lpstr>Fundamentos teóricos</vt:lpstr>
      <vt:lpstr>8. metodología</vt:lpstr>
      <vt:lpstr>Método cuantitativo</vt:lpstr>
      <vt:lpstr>Método cualitativo</vt:lpstr>
      <vt:lpstr>MÉTODO MIXTO</vt:lpstr>
      <vt:lpstr>Técnicas (METODOLOGÍA)</vt:lpstr>
      <vt:lpstr>INSTRUMENTOS (METODOLOGÍA)</vt:lpstr>
      <vt:lpstr>Técnicas vs. instrumentos</vt:lpstr>
      <vt:lpstr>9. CRONOGRAMA</vt:lpstr>
      <vt:lpstr>9. CRONOGRAMA</vt:lpstr>
      <vt:lpstr>ELEMENTOS</vt:lpstr>
      <vt:lpstr>10. FUENTES DE INFORMACIÓN</vt:lpstr>
      <vt:lpstr>10. FUENTES DE INFORMACIÓN</vt:lpstr>
      <vt:lpstr>BIBLIOGRAFÍA CONSULTADA</vt:lpstr>
      <vt:lpstr>BIBLIOGRAFÍA CONSULTADA</vt:lpstr>
      <vt:lpstr>BIBLIOGRAFÍA CONSULTADA</vt:lpstr>
      <vt:lpstr>BIBLIOGRAFÍA CONSULTADA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ELEMENTOS QUE COMPONEN UN PROTOCOLO DE INVESTIGACIÓN</dc:title>
  <dc:creator>Usuario de Windows</dc:creator>
  <cp:lastModifiedBy>Usuario de Windows</cp:lastModifiedBy>
  <cp:revision>60</cp:revision>
  <dcterms:created xsi:type="dcterms:W3CDTF">2018-09-12T19:20:50Z</dcterms:created>
  <dcterms:modified xsi:type="dcterms:W3CDTF">2018-09-12T23:01:00Z</dcterms:modified>
</cp:coreProperties>
</file>