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47"/>
  </p:notesMasterIdLst>
  <p:handoutMasterIdLst>
    <p:handoutMasterId r:id="rId48"/>
  </p:handoutMasterIdLst>
  <p:sldIdLst>
    <p:sldId id="308" r:id="rId2"/>
    <p:sldId id="309" r:id="rId3"/>
    <p:sldId id="316" r:id="rId4"/>
    <p:sldId id="317" r:id="rId5"/>
    <p:sldId id="318" r:id="rId6"/>
    <p:sldId id="310" r:id="rId7"/>
    <p:sldId id="311" r:id="rId8"/>
    <p:sldId id="312" r:id="rId9"/>
    <p:sldId id="313" r:id="rId10"/>
    <p:sldId id="314" r:id="rId11"/>
    <p:sldId id="315" r:id="rId12"/>
    <p:sldId id="270" r:id="rId13"/>
    <p:sldId id="274" r:id="rId14"/>
    <p:sldId id="280" r:id="rId15"/>
    <p:sldId id="281" r:id="rId16"/>
    <p:sldId id="282" r:id="rId17"/>
    <p:sldId id="283" r:id="rId18"/>
    <p:sldId id="284" r:id="rId19"/>
    <p:sldId id="285" r:id="rId20"/>
    <p:sldId id="286" r:id="rId21"/>
    <p:sldId id="293" r:id="rId22"/>
    <p:sldId id="288" r:id="rId23"/>
    <p:sldId id="305" r:id="rId24"/>
    <p:sldId id="289" r:id="rId25"/>
    <p:sldId id="290" r:id="rId26"/>
    <p:sldId id="292" r:id="rId27"/>
    <p:sldId id="306" r:id="rId28"/>
    <p:sldId id="307" r:id="rId29"/>
    <p:sldId id="296" r:id="rId30"/>
    <p:sldId id="295" r:id="rId31"/>
    <p:sldId id="273" r:id="rId32"/>
    <p:sldId id="271" r:id="rId33"/>
    <p:sldId id="272" r:id="rId34"/>
    <p:sldId id="277" r:id="rId35"/>
    <p:sldId id="278" r:id="rId36"/>
    <p:sldId id="294" r:id="rId37"/>
    <p:sldId id="279" r:id="rId38"/>
    <p:sldId id="297" r:id="rId39"/>
    <p:sldId id="298" r:id="rId40"/>
    <p:sldId id="299" r:id="rId41"/>
    <p:sldId id="301" r:id="rId42"/>
    <p:sldId id="302" r:id="rId43"/>
    <p:sldId id="303" r:id="rId44"/>
    <p:sldId id="276" r:id="rId45"/>
    <p:sldId id="300" r:id="rId46"/>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9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DA37D80-6434-44D0-A028-1B22A696006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115" d="100"/>
          <a:sy n="115" d="100"/>
        </p:scale>
        <p:origin x="432" y="102"/>
      </p:cViewPr>
      <p:guideLst>
        <p:guide orient="horz" pos="2160"/>
        <p:guide pos="3840"/>
        <p:guide orient="horz" pos="396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72" d="100"/>
          <a:sy n="72" d="100"/>
        </p:scale>
        <p:origin x="414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DCD325D1-81DF-45D1-8E1A-D3725864B17F}" type="datetime1">
              <a:rPr lang="es-ES" smtClean="0"/>
              <a:t>17/09/2018</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86B2D29-8AC0-4FB1-933D-AD24ECC4354D}" type="slidenum">
              <a:rPr lang="es-ES" smtClean="0"/>
              <a:t>‹Nº›</a:t>
            </a:fld>
            <a:endParaRPr lang="es-ES" dirty="0"/>
          </a:p>
        </p:txBody>
      </p:sp>
    </p:spTree>
    <p:extLst>
      <p:ext uri="{BB962C8B-B14F-4D97-AF65-F5344CB8AC3E}">
        <p14:creationId xmlns:p14="http://schemas.microsoft.com/office/powerpoint/2010/main" val="19735408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FDB13D17-9E25-44E1-B8B3-62759E93251F}" type="datetime1">
              <a:rPr lang="es-ES" noProof="0" smtClean="0"/>
              <a:t>17/09/2018</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FA2C895-EB1C-4157-9E46-0DF3298BA9C2}" type="slidenum">
              <a:rPr lang="es-ES" noProof="0" smtClean="0"/>
              <a:t>‹Nº›</a:t>
            </a:fld>
            <a:endParaRPr lang="es-ES" noProof="0" dirty="0"/>
          </a:p>
        </p:txBody>
      </p:sp>
    </p:spTree>
    <p:extLst>
      <p:ext uri="{BB962C8B-B14F-4D97-AF65-F5344CB8AC3E}">
        <p14:creationId xmlns:p14="http://schemas.microsoft.com/office/powerpoint/2010/main" val="21676682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3FA2C895-EB1C-4157-9E46-0DF3298BA9C2}" type="slidenum">
              <a:rPr lang="es-ES" smtClean="0"/>
              <a:t>12</a:t>
            </a:fld>
            <a:endParaRPr lang="es-ES" dirty="0"/>
          </a:p>
        </p:txBody>
      </p:sp>
    </p:spTree>
    <p:extLst>
      <p:ext uri="{BB962C8B-B14F-4D97-AF65-F5344CB8AC3E}">
        <p14:creationId xmlns:p14="http://schemas.microsoft.com/office/powerpoint/2010/main" val="2028196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3FA2C895-EB1C-4157-9E46-0DF3298BA9C2}" type="slidenum">
              <a:rPr lang="es-ES" smtClean="0"/>
              <a:t>45</a:t>
            </a:fld>
            <a:endParaRPr lang="es-ES" dirty="0"/>
          </a:p>
        </p:txBody>
      </p:sp>
    </p:spTree>
    <p:extLst>
      <p:ext uri="{BB962C8B-B14F-4D97-AF65-F5344CB8AC3E}">
        <p14:creationId xmlns:p14="http://schemas.microsoft.com/office/powerpoint/2010/main" val="2504907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3FA2C895-EB1C-4157-9E46-0DF3298BA9C2}" type="slidenum">
              <a:rPr lang="es-ES" smtClean="0"/>
              <a:t>13</a:t>
            </a:fld>
            <a:endParaRPr lang="es-ES" dirty="0"/>
          </a:p>
        </p:txBody>
      </p:sp>
    </p:spTree>
    <p:extLst>
      <p:ext uri="{BB962C8B-B14F-4D97-AF65-F5344CB8AC3E}">
        <p14:creationId xmlns:p14="http://schemas.microsoft.com/office/powerpoint/2010/main" val="3820752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3FA2C895-EB1C-4157-9E46-0DF3298BA9C2}" type="slidenum">
              <a:rPr lang="es-ES" smtClean="0"/>
              <a:t>14</a:t>
            </a:fld>
            <a:endParaRPr lang="es-ES" dirty="0"/>
          </a:p>
        </p:txBody>
      </p:sp>
    </p:spTree>
    <p:extLst>
      <p:ext uri="{BB962C8B-B14F-4D97-AF65-F5344CB8AC3E}">
        <p14:creationId xmlns:p14="http://schemas.microsoft.com/office/powerpoint/2010/main" val="3651583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3FA2C895-EB1C-4157-9E46-0DF3298BA9C2}" type="slidenum">
              <a:rPr lang="es-ES" smtClean="0"/>
              <a:t>15</a:t>
            </a:fld>
            <a:endParaRPr lang="es-ES" dirty="0"/>
          </a:p>
        </p:txBody>
      </p:sp>
    </p:spTree>
    <p:extLst>
      <p:ext uri="{BB962C8B-B14F-4D97-AF65-F5344CB8AC3E}">
        <p14:creationId xmlns:p14="http://schemas.microsoft.com/office/powerpoint/2010/main" val="2426601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3FA2C895-EB1C-4157-9E46-0DF3298BA9C2}" type="slidenum">
              <a:rPr lang="es-ES" smtClean="0"/>
              <a:t>31</a:t>
            </a:fld>
            <a:endParaRPr lang="es-ES" dirty="0"/>
          </a:p>
        </p:txBody>
      </p:sp>
    </p:spTree>
    <p:extLst>
      <p:ext uri="{BB962C8B-B14F-4D97-AF65-F5344CB8AC3E}">
        <p14:creationId xmlns:p14="http://schemas.microsoft.com/office/powerpoint/2010/main" val="2269830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3FA2C895-EB1C-4157-9E46-0DF3298BA9C2}" type="slidenum">
              <a:rPr lang="es-ES" smtClean="0"/>
              <a:t>32</a:t>
            </a:fld>
            <a:endParaRPr lang="es-ES" dirty="0"/>
          </a:p>
        </p:txBody>
      </p:sp>
    </p:spTree>
    <p:extLst>
      <p:ext uri="{BB962C8B-B14F-4D97-AF65-F5344CB8AC3E}">
        <p14:creationId xmlns:p14="http://schemas.microsoft.com/office/powerpoint/2010/main" val="3938237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3FA2C895-EB1C-4157-9E46-0DF3298BA9C2}" type="slidenum">
              <a:rPr lang="es-ES" smtClean="0"/>
              <a:t>33</a:t>
            </a:fld>
            <a:endParaRPr lang="es-ES" dirty="0"/>
          </a:p>
        </p:txBody>
      </p:sp>
    </p:spTree>
    <p:extLst>
      <p:ext uri="{BB962C8B-B14F-4D97-AF65-F5344CB8AC3E}">
        <p14:creationId xmlns:p14="http://schemas.microsoft.com/office/powerpoint/2010/main" val="13481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3FA2C895-EB1C-4157-9E46-0DF3298BA9C2}" type="slidenum">
              <a:rPr lang="es-ES" smtClean="0"/>
              <a:t>34</a:t>
            </a:fld>
            <a:endParaRPr lang="es-ES" dirty="0"/>
          </a:p>
        </p:txBody>
      </p:sp>
    </p:spTree>
    <p:extLst>
      <p:ext uri="{BB962C8B-B14F-4D97-AF65-F5344CB8AC3E}">
        <p14:creationId xmlns:p14="http://schemas.microsoft.com/office/powerpoint/2010/main" val="3892957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3FA2C895-EB1C-4157-9E46-0DF3298BA9C2}" type="slidenum">
              <a:rPr lang="es-ES" smtClean="0"/>
              <a:t>44</a:t>
            </a:fld>
            <a:endParaRPr lang="es-ES" dirty="0"/>
          </a:p>
        </p:txBody>
      </p:sp>
    </p:spTree>
    <p:extLst>
      <p:ext uri="{BB962C8B-B14F-4D97-AF65-F5344CB8AC3E}">
        <p14:creationId xmlns:p14="http://schemas.microsoft.com/office/powerpoint/2010/main" val="1639685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de título">
    <p:bg>
      <p:bgPr>
        <a:gradFill rotWithShape="1">
          <a:gsLst>
            <a:gs pos="0">
              <a:schemeClr val="bg2"/>
            </a:gs>
            <a:gs pos="62000">
              <a:schemeClr val="bg2">
                <a:tint val="92000"/>
                <a:shade val="66000"/>
                <a:satMod val="110000"/>
                <a:lumMod val="80000"/>
              </a:schemeClr>
            </a:gs>
            <a:gs pos="100000">
              <a:schemeClr val="accent3"/>
            </a:gs>
          </a:gsLst>
          <a:lin ang="5400000" scaled="0"/>
        </a:gradFill>
        <a:effectLst/>
      </p:bgPr>
    </p:bg>
    <p:spTree>
      <p:nvGrpSpPr>
        <p:cNvPr id="1" name=""/>
        <p:cNvGrpSpPr/>
        <p:nvPr/>
      </p:nvGrpSpPr>
      <p:grpSpPr>
        <a:xfrm>
          <a:off x="0" y="0"/>
          <a:ext cx="0" cy="0"/>
          <a:chOff x="0" y="0"/>
          <a:chExt cx="0" cy="0"/>
        </a:xfrm>
      </p:grpSpPr>
      <p:grpSp>
        <p:nvGrpSpPr>
          <p:cNvPr id="43" name="Grupo 42"/>
          <p:cNvGrpSpPr/>
          <p:nvPr/>
        </p:nvGrpSpPr>
        <p:grpSpPr bwMode="invGray">
          <a:xfrm>
            <a:off x="-509872" y="0"/>
            <a:ext cx="13243109" cy="6858000"/>
            <a:chOff x="-382404" y="0"/>
            <a:chExt cx="9932332" cy="6858000"/>
          </a:xfrm>
        </p:grpSpPr>
        <p:grpSp>
          <p:nvGrpSpPr>
            <p:cNvPr id="44" name="Grupo 44"/>
            <p:cNvGrpSpPr/>
            <p:nvPr/>
          </p:nvGrpSpPr>
          <p:grpSpPr bwMode="invGray">
            <a:xfrm>
              <a:off x="0" y="0"/>
              <a:ext cx="9144000" cy="6858000"/>
              <a:chOff x="0" y="0"/>
              <a:chExt cx="9144000" cy="6858000"/>
            </a:xfrm>
          </p:grpSpPr>
          <p:grpSp>
            <p:nvGrpSpPr>
              <p:cNvPr id="70" name="Grupo 4"/>
              <p:cNvGrpSpPr/>
              <p:nvPr/>
            </p:nvGrpSpPr>
            <p:grpSpPr bwMode="invGray">
              <a:xfrm>
                <a:off x="0" y="0"/>
                <a:ext cx="2514600" cy="6858000"/>
                <a:chOff x="0" y="0"/>
                <a:chExt cx="2514600" cy="6858000"/>
              </a:xfrm>
            </p:grpSpPr>
            <p:sp>
              <p:nvSpPr>
                <p:cNvPr id="115" name="Rectángulo 114"/>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16" name="Rectángulo 2"/>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17" name="Rectángulo 3"/>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71" name="Grupo 5"/>
              <p:cNvGrpSpPr/>
              <p:nvPr/>
            </p:nvGrpSpPr>
            <p:grpSpPr bwMode="invGray">
              <a:xfrm>
                <a:off x="422910" y="0"/>
                <a:ext cx="2514600" cy="6858000"/>
                <a:chOff x="0" y="0"/>
                <a:chExt cx="2514600" cy="6858000"/>
              </a:xfrm>
            </p:grpSpPr>
            <p:sp>
              <p:nvSpPr>
                <p:cNvPr id="85" name="Rectángulo 84"/>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6" name="Rectángulo 85"/>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14" name="Rectángulo 113"/>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73" name="Grupo 9"/>
              <p:cNvGrpSpPr/>
              <p:nvPr/>
            </p:nvGrpSpPr>
            <p:grpSpPr bwMode="invGray">
              <a:xfrm rot="10800000">
                <a:off x="6629400" y="0"/>
                <a:ext cx="2514600" cy="6858000"/>
                <a:chOff x="0" y="0"/>
                <a:chExt cx="2514600" cy="6858000"/>
              </a:xfrm>
            </p:grpSpPr>
            <p:sp>
              <p:nvSpPr>
                <p:cNvPr id="78" name="Rectángulo 77"/>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9" name="Rectángulo 78"/>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1" name="Rectángulo 80"/>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75" name="Rectángulo 74"/>
              <p:cNvSpPr/>
              <p:nvPr/>
            </p:nvSpPr>
            <p:spPr bwMode="invGray">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6" name="Rectángulo 75"/>
              <p:cNvSpPr/>
              <p:nvPr/>
            </p:nvSpPr>
            <p:spPr bwMode="invGray">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7" name="Rectángulo 76"/>
              <p:cNvSpPr/>
              <p:nvPr/>
            </p:nvSpPr>
            <p:spPr bwMode="invGray">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45" name="Forma libre 44"/>
            <p:cNvSpPr/>
            <p:nvPr/>
          </p:nvSpPr>
          <p:spPr bwMode="invGray">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8" name="Forma libre 47"/>
            <p:cNvSpPr/>
            <p:nvPr/>
          </p:nvSpPr>
          <p:spPr bwMode="invGray">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9" name="Forma libre 48"/>
            <p:cNvSpPr/>
            <p:nvPr/>
          </p:nvSpPr>
          <p:spPr bwMode="invGray">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1" name="Forma libre 50"/>
            <p:cNvSpPr/>
            <p:nvPr/>
          </p:nvSpPr>
          <p:spPr bwMode="invGray">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2" name="Forma libre 51"/>
            <p:cNvSpPr/>
            <p:nvPr/>
          </p:nvSpPr>
          <p:spPr bwMode="invGray">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3" name="Hexágono 52"/>
            <p:cNvSpPr/>
            <p:nvPr/>
          </p:nvSpPr>
          <p:spPr bwMode="invGray">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4" name="Hexágono 53"/>
            <p:cNvSpPr/>
            <p:nvPr/>
          </p:nvSpPr>
          <p:spPr bwMode="invGray">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5" name="Hexágono 54"/>
            <p:cNvSpPr/>
            <p:nvPr/>
          </p:nvSpPr>
          <p:spPr bwMode="invGray">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6" name="Hexágono 55"/>
            <p:cNvSpPr/>
            <p:nvPr/>
          </p:nvSpPr>
          <p:spPr bwMode="invGray">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7" name="Hexágono 56"/>
            <p:cNvSpPr/>
            <p:nvPr/>
          </p:nvSpPr>
          <p:spPr bwMode="invGray">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8" name="Forma libre 57"/>
            <p:cNvSpPr/>
            <p:nvPr/>
          </p:nvSpPr>
          <p:spPr bwMode="invGray">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9" name="Hexágono 58"/>
            <p:cNvSpPr/>
            <p:nvPr/>
          </p:nvSpPr>
          <p:spPr bwMode="invGray">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0" name="Hexágono 59"/>
            <p:cNvSpPr/>
            <p:nvPr/>
          </p:nvSpPr>
          <p:spPr bwMode="invGray">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1" name="Hexágono 60"/>
            <p:cNvSpPr/>
            <p:nvPr/>
          </p:nvSpPr>
          <p:spPr bwMode="invGray">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2" name="Hexágono 61"/>
            <p:cNvSpPr/>
            <p:nvPr/>
          </p:nvSpPr>
          <p:spPr bwMode="invGray">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3" name="Hexágono 62"/>
            <p:cNvSpPr/>
            <p:nvPr/>
          </p:nvSpPr>
          <p:spPr bwMode="invGray">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4" name="Hexágono 63"/>
            <p:cNvSpPr/>
            <p:nvPr/>
          </p:nvSpPr>
          <p:spPr bwMode="invGray">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5" name="Hexágono 64"/>
            <p:cNvSpPr/>
            <p:nvPr/>
          </p:nvSpPr>
          <p:spPr bwMode="invGray">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6" name="Hexágono 65"/>
            <p:cNvSpPr/>
            <p:nvPr/>
          </p:nvSpPr>
          <p:spPr bwMode="invGray">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7" name="Hexágono 66"/>
            <p:cNvSpPr/>
            <p:nvPr/>
          </p:nvSpPr>
          <p:spPr bwMode="invGray">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8" name="Forma libre 67"/>
            <p:cNvSpPr/>
            <p:nvPr/>
          </p:nvSpPr>
          <p:spPr bwMode="invGray">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9" name="Forma libre 68"/>
            <p:cNvSpPr/>
            <p:nvPr/>
          </p:nvSpPr>
          <p:spPr bwMode="invGray">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46" name="Rectángulo 45"/>
          <p:cNvSpPr/>
          <p:nvPr/>
        </p:nvSpPr>
        <p:spPr>
          <a:xfrm>
            <a:off x="6081656" y="-21511"/>
            <a:ext cx="4905488" cy="6271840"/>
          </a:xfrm>
          <a:prstGeom prst="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0" name="Rectángulo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9" name="Rectángulo 88"/>
          <p:cNvSpPr/>
          <p:nvPr/>
        </p:nvSpPr>
        <p:spPr>
          <a:xfrm>
            <a:off x="6201185" y="6088284"/>
            <a:ext cx="4673600" cy="8174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47" name="Rectángulo 46"/>
          <p:cNvSpPr/>
          <p:nvPr/>
        </p:nvSpPr>
        <p:spPr bwMode="ltGray">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2" name="Título 1"/>
          <p:cNvSpPr>
            <a:spLocks noGrp="1"/>
          </p:cNvSpPr>
          <p:nvPr>
            <p:ph type="ctrTitle"/>
          </p:nvPr>
        </p:nvSpPr>
        <p:spPr>
          <a:xfrm>
            <a:off x="6311154" y="2708476"/>
            <a:ext cx="4417807" cy="1702160"/>
          </a:xfrm>
        </p:spPr>
        <p:txBody>
          <a:bodyPr rtlCol="0">
            <a:normAutofit/>
          </a:bodyPr>
          <a:lstStyle>
            <a:lvl1pPr>
              <a:defRPr sz="3600"/>
            </a:lvl1pPr>
          </a:lstStyle>
          <a:p>
            <a:pPr rtl="0"/>
            <a:r>
              <a:rPr lang="es-ES" noProof="0" smtClean="0"/>
              <a:t>Haga clic para modificar el estilo de título del patrón</a:t>
            </a:r>
            <a:endParaRPr lang="es-ES" noProof="0" dirty="0"/>
          </a:p>
        </p:txBody>
      </p:sp>
      <p:sp>
        <p:nvSpPr>
          <p:cNvPr id="8" name="Marcador de posición de imagen 7" descr="Marcador de posición vacío para agregar una imagen. Haga clic en el marcador de posición y seleccione la imagen que quiera agregar"/>
          <p:cNvSpPr>
            <a:spLocks noGrp="1"/>
          </p:cNvSpPr>
          <p:nvPr>
            <p:ph type="pic" sz="quarter" idx="13" hasCustomPrompt="1"/>
          </p:nvPr>
        </p:nvSpPr>
        <p:spPr>
          <a:xfrm>
            <a:off x="1195939" y="2695635"/>
            <a:ext cx="4414838" cy="3551578"/>
          </a:xfrm>
        </p:spPr>
        <p:txBody>
          <a:bodyPr rtlCol="0"/>
          <a:lstStyle>
            <a:lvl1pPr marL="68580" indent="0">
              <a:buNone/>
              <a:defRPr/>
            </a:lvl1pPr>
          </a:lstStyle>
          <a:p>
            <a:pPr rtl="0"/>
            <a:r>
              <a:rPr lang="es-ES" noProof="0" dirty="0" smtClean="0"/>
              <a:t>Inserte la foto del producto aquí.</a:t>
            </a:r>
            <a:endParaRPr lang="es-ES" noProof="0" dirty="0"/>
          </a:p>
        </p:txBody>
      </p:sp>
      <p:sp>
        <p:nvSpPr>
          <p:cNvPr id="3" name="Subtítulo 2"/>
          <p:cNvSpPr>
            <a:spLocks noGrp="1"/>
          </p:cNvSpPr>
          <p:nvPr>
            <p:ph type="subTitle" idx="1"/>
          </p:nvPr>
        </p:nvSpPr>
        <p:spPr>
          <a:xfrm>
            <a:off x="6311154" y="4421081"/>
            <a:ext cx="4413071" cy="1260629"/>
          </a:xfrm>
        </p:spPr>
        <p:txBody>
          <a:bodyPr rtlCol="0">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smtClean="0"/>
              <a:t>Haga clic para modificar el estilo de subtítulo del patrón</a:t>
            </a:r>
            <a:endParaRPr lang="es-ES" noProof="0" dirty="0"/>
          </a:p>
        </p:txBody>
      </p:sp>
      <p:sp>
        <p:nvSpPr>
          <p:cNvPr id="6" name="Marcador de posición de número de diapositiva 5"/>
          <p:cNvSpPr>
            <a:spLocks noGrp="1"/>
          </p:cNvSpPr>
          <p:nvPr>
            <p:ph type="sldNum" sz="quarter" idx="12"/>
          </p:nvPr>
        </p:nvSpPr>
        <p:spPr>
          <a:xfrm>
            <a:off x="6198795" y="5719967"/>
            <a:ext cx="858221" cy="365125"/>
          </a:xfrm>
        </p:spPr>
        <p:txBody>
          <a:bodyPr rtlCol="0"/>
          <a:lstStyle>
            <a:lvl1pPr>
              <a:defRPr>
                <a:solidFill>
                  <a:schemeClr val="accent1">
                    <a:lumMod val="50000"/>
                  </a:schemeClr>
                </a:solidFill>
              </a:defRPr>
            </a:lvl1pPr>
          </a:lstStyle>
          <a:p>
            <a:pPr rtl="0"/>
            <a:fld id="{401CF334-2D5C-4859-84A6-CA7E6E43FAEB}" type="slidenum">
              <a:rPr lang="es-ES" noProof="0" smtClean="0"/>
              <a:pPr rtl="0"/>
              <a:t>‹Nº›</a:t>
            </a:fld>
            <a:endParaRPr lang="es-ES" noProof="0" dirty="0"/>
          </a:p>
        </p:txBody>
      </p:sp>
      <p:sp>
        <p:nvSpPr>
          <p:cNvPr id="5" name="Marcador de posición de pie de página 4"/>
          <p:cNvSpPr>
            <a:spLocks noGrp="1"/>
          </p:cNvSpPr>
          <p:nvPr>
            <p:ph type="ftr" sz="quarter" idx="11"/>
          </p:nvPr>
        </p:nvSpPr>
        <p:spPr>
          <a:xfrm>
            <a:off x="7071360" y="5719967"/>
            <a:ext cx="3775456" cy="365125"/>
          </a:xfrm>
        </p:spPr>
        <p:txBody>
          <a:bodyPr rtlCol="0">
            <a:normAutofit/>
          </a:bodyPr>
          <a:lstStyle>
            <a:lvl1pPr>
              <a:defRPr>
                <a:solidFill>
                  <a:schemeClr val="accent1">
                    <a:lumMod val="50000"/>
                  </a:schemeClr>
                </a:solidFill>
              </a:defRPr>
            </a:lvl1pPr>
          </a:lstStyle>
          <a:p>
            <a:pPr rtl="0"/>
            <a:r>
              <a:rPr lang="es-ES" noProof="0" dirty="0"/>
              <a:t>Agregar un pie de página</a:t>
            </a:r>
          </a:p>
        </p:txBody>
      </p:sp>
      <p:sp>
        <p:nvSpPr>
          <p:cNvPr id="4" name="Marcador de posición de fecha 3"/>
          <p:cNvSpPr>
            <a:spLocks noGrp="1"/>
          </p:cNvSpPr>
          <p:nvPr>
            <p:ph type="dt" sz="half" idx="10"/>
          </p:nvPr>
        </p:nvSpPr>
        <p:spPr>
          <a:xfrm>
            <a:off x="6318325" y="1516829"/>
            <a:ext cx="2844800" cy="750981"/>
          </a:xfrm>
        </p:spPr>
        <p:txBody>
          <a:bodyPr rtlCol="0" anchor="b"/>
          <a:lstStyle>
            <a:lvl1pPr algn="l">
              <a:defRPr sz="2400"/>
            </a:lvl1pPr>
          </a:lstStyle>
          <a:p>
            <a:pPr rtl="0"/>
            <a:fld id="{7BF30D4E-280F-4C00-8C7E-4699C5C71E32}" type="datetime1">
              <a:rPr lang="es-ES" noProof="0" smtClean="0"/>
              <a:t>17/09/2018</a:t>
            </a:fld>
            <a:endParaRPr lang="es-ES" noProof="0" dirty="0"/>
          </a:p>
        </p:txBody>
      </p:sp>
    </p:spTree>
    <p:extLst>
      <p:ext uri="{BB962C8B-B14F-4D97-AF65-F5344CB8AC3E}">
        <p14:creationId xmlns:p14="http://schemas.microsoft.com/office/powerpoint/2010/main" val="40354746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6" name="Marcador de posición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4" name="Marcador de posición de fecha 3"/>
          <p:cNvSpPr>
            <a:spLocks noGrp="1"/>
          </p:cNvSpPr>
          <p:nvPr>
            <p:ph type="dt" sz="half" idx="10"/>
          </p:nvPr>
        </p:nvSpPr>
        <p:spPr/>
        <p:txBody>
          <a:bodyPr rtlCol="0"/>
          <a:lstStyle/>
          <a:p>
            <a:pPr rtl="0"/>
            <a:fld id="{E6C8C025-CDEA-41F6-B679-555BF9E2513D}" type="datetime1">
              <a:rPr lang="es-ES" noProof="0" smtClean="0"/>
              <a:t>17/09/2018</a:t>
            </a:fld>
            <a:endParaRPr lang="es-ES" noProof="0" dirty="0"/>
          </a:p>
        </p:txBody>
      </p:sp>
    </p:spTree>
    <p:extLst>
      <p:ext uri="{BB962C8B-B14F-4D97-AF65-F5344CB8AC3E}">
        <p14:creationId xmlns:p14="http://schemas.microsoft.com/office/powerpoint/2010/main" val="38573152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1" y="1030147"/>
            <a:ext cx="1979271" cy="4780344"/>
          </a:xfrm>
        </p:spPr>
        <p:txBody>
          <a:bodyPr vert="eaVert" rtlCol="0" anchor="ctr"/>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404395" y="1030147"/>
            <a:ext cx="7231605" cy="4780344"/>
          </a:xfrm>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6" name="Marcador de posición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4" name="Marcador de posición de fecha 3"/>
          <p:cNvSpPr>
            <a:spLocks noGrp="1"/>
          </p:cNvSpPr>
          <p:nvPr>
            <p:ph type="dt" sz="half" idx="10"/>
          </p:nvPr>
        </p:nvSpPr>
        <p:spPr/>
        <p:txBody>
          <a:bodyPr rtlCol="0"/>
          <a:lstStyle/>
          <a:p>
            <a:pPr rtl="0"/>
            <a:fld id="{FB6B7462-D3FE-48FB-861C-97186F63B015}" type="datetime1">
              <a:rPr lang="es-ES" noProof="0" smtClean="0"/>
              <a:t>17/09/2018</a:t>
            </a:fld>
            <a:endParaRPr lang="es-ES" noProof="0" dirty="0"/>
          </a:p>
        </p:txBody>
      </p:sp>
    </p:spTree>
    <p:extLst>
      <p:ext uri="{BB962C8B-B14F-4D97-AF65-F5344CB8AC3E}">
        <p14:creationId xmlns:p14="http://schemas.microsoft.com/office/powerpoint/2010/main" val="37812374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6" name="Marcador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4" name="Marcador de posición de fecha 3"/>
          <p:cNvSpPr>
            <a:spLocks noGrp="1"/>
          </p:cNvSpPr>
          <p:nvPr>
            <p:ph type="dt" sz="half" idx="10"/>
          </p:nvPr>
        </p:nvSpPr>
        <p:spPr/>
        <p:txBody>
          <a:bodyPr rtlCol="0"/>
          <a:lstStyle/>
          <a:p>
            <a:pPr rtl="0"/>
            <a:fld id="{26129A76-8886-4649-BA89-8B073DA27D79}" type="datetime1">
              <a:rPr lang="es-ES" noProof="0" smtClean="0"/>
              <a:t>17/09/2018</a:t>
            </a:fld>
            <a:endParaRPr lang="es-ES" noProof="0" dirty="0"/>
          </a:p>
        </p:txBody>
      </p:sp>
    </p:spTree>
    <p:extLst>
      <p:ext uri="{BB962C8B-B14F-4D97-AF65-F5344CB8AC3E}">
        <p14:creationId xmlns:p14="http://schemas.microsoft.com/office/powerpoint/2010/main" val="19638156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678194" y="2900830"/>
            <a:ext cx="8849957" cy="1362075"/>
          </a:xfrm>
        </p:spPr>
        <p:txBody>
          <a:bodyPr rtlCol="0" anchor="b"/>
          <a:lstStyle>
            <a:lvl1pPr algn="l">
              <a:defRPr sz="4000" b="0" cap="none" baseline="0"/>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678194" y="4267201"/>
            <a:ext cx="8849956" cy="1520413"/>
          </a:xfrm>
        </p:spPr>
        <p:txBody>
          <a:bodyPr rtlCol="0"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smtClean="0"/>
              <a:t>Haga clic para modificar el estilo de texto del patrón</a:t>
            </a:r>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6" name="Marcador de posición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4" name="Marcador de posición de fecha 3"/>
          <p:cNvSpPr>
            <a:spLocks noGrp="1"/>
          </p:cNvSpPr>
          <p:nvPr>
            <p:ph type="dt" sz="half" idx="10"/>
          </p:nvPr>
        </p:nvSpPr>
        <p:spPr/>
        <p:txBody>
          <a:bodyPr rtlCol="0"/>
          <a:lstStyle/>
          <a:p>
            <a:pPr rtl="0"/>
            <a:fld id="{E6510B65-6520-4FDD-ABCF-32310F99FEF2}" type="datetime1">
              <a:rPr lang="es-ES" noProof="0" smtClean="0"/>
              <a:t>17/09/2018</a:t>
            </a:fld>
            <a:endParaRPr lang="es-ES" noProof="0" dirty="0"/>
          </a:p>
        </p:txBody>
      </p:sp>
    </p:spTree>
    <p:extLst>
      <p:ext uri="{BB962C8B-B14F-4D97-AF65-F5344CB8AC3E}">
        <p14:creationId xmlns:p14="http://schemas.microsoft.com/office/powerpoint/2010/main" val="39930337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9" name="Marcador de posición de contenido 8"/>
          <p:cNvSpPr>
            <a:spLocks noGrp="1"/>
          </p:cNvSpPr>
          <p:nvPr>
            <p:ph sz="quarter" idx="13"/>
          </p:nvPr>
        </p:nvSpPr>
        <p:spPr>
          <a:xfrm>
            <a:off x="1389888" y="2313432"/>
            <a:ext cx="4559808" cy="349300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11" name="Marcador de posición de contenido 10"/>
          <p:cNvSpPr>
            <a:spLocks noGrp="1"/>
          </p:cNvSpPr>
          <p:nvPr>
            <p:ph sz="quarter" idx="14"/>
          </p:nvPr>
        </p:nvSpPr>
        <p:spPr>
          <a:xfrm>
            <a:off x="6193536" y="2313431"/>
            <a:ext cx="4559808" cy="3493008"/>
          </a:xfrm>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6" name="Marcador de posición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posición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5" name="Marcador de posición de fecha 4"/>
          <p:cNvSpPr>
            <a:spLocks noGrp="1"/>
          </p:cNvSpPr>
          <p:nvPr>
            <p:ph type="dt" sz="half" idx="10"/>
          </p:nvPr>
        </p:nvSpPr>
        <p:spPr/>
        <p:txBody>
          <a:bodyPr rtlCol="0"/>
          <a:lstStyle/>
          <a:p>
            <a:pPr rtl="0"/>
            <a:fld id="{ED904E6D-F9BC-474E-8EBD-CF0863509F54}" type="datetime1">
              <a:rPr lang="es-ES" noProof="0" smtClean="0"/>
              <a:t>17/09/2018</a:t>
            </a:fld>
            <a:endParaRPr lang="es-ES" noProof="0" dirty="0"/>
          </a:p>
        </p:txBody>
      </p:sp>
    </p:spTree>
    <p:extLst>
      <p:ext uri="{BB962C8B-B14F-4D97-AF65-F5344CB8AC3E}">
        <p14:creationId xmlns:p14="http://schemas.microsoft.com/office/powerpoint/2010/main" val="5694553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389600" y="2316009"/>
            <a:ext cx="4561200" cy="639762"/>
          </a:xfrm>
        </p:spPr>
        <p:txBody>
          <a:bodyPr rtlCol="0"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1388961" y="2974695"/>
            <a:ext cx="4559808" cy="2835797"/>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6192000" y="2316010"/>
            <a:ext cx="4561200" cy="639762"/>
          </a:xfrm>
        </p:spPr>
        <p:txBody>
          <a:bodyPr rtlCol="0"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6193536" y="2974695"/>
            <a:ext cx="4559808" cy="2835797"/>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8" name="Marcador de posición de pie de página 7"/>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9" name="Marcador de posición de número de diapositiva 8"/>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7" name="Marcador de posición de fecha 6"/>
          <p:cNvSpPr>
            <a:spLocks noGrp="1"/>
          </p:cNvSpPr>
          <p:nvPr>
            <p:ph type="dt" sz="half" idx="10"/>
          </p:nvPr>
        </p:nvSpPr>
        <p:spPr/>
        <p:txBody>
          <a:bodyPr rtlCol="0"/>
          <a:lstStyle/>
          <a:p>
            <a:pPr rtl="0"/>
            <a:fld id="{062D4C90-8986-4A92-A912-724AE3168C37}" type="datetime1">
              <a:rPr lang="es-ES" noProof="0" smtClean="0"/>
              <a:t>17/09/2018</a:t>
            </a:fld>
            <a:endParaRPr lang="es-ES" noProof="0" dirty="0"/>
          </a:p>
        </p:txBody>
      </p:sp>
    </p:spTree>
    <p:extLst>
      <p:ext uri="{BB962C8B-B14F-4D97-AF65-F5344CB8AC3E}">
        <p14:creationId xmlns:p14="http://schemas.microsoft.com/office/powerpoint/2010/main" val="4241596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4" name="Marcador de posición de pie de página 3"/>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número de diapositiva 4"/>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3" name="Marcador de posición de fecha 2"/>
          <p:cNvSpPr>
            <a:spLocks noGrp="1"/>
          </p:cNvSpPr>
          <p:nvPr>
            <p:ph type="dt" sz="half" idx="10"/>
          </p:nvPr>
        </p:nvSpPr>
        <p:spPr/>
        <p:txBody>
          <a:bodyPr rtlCol="0"/>
          <a:lstStyle/>
          <a:p>
            <a:pPr rtl="0"/>
            <a:fld id="{88599A5D-B69F-4BAF-87DA-6CC1784EB110}" type="datetime1">
              <a:rPr lang="es-ES" noProof="0" smtClean="0"/>
              <a:t>17/09/2018</a:t>
            </a:fld>
            <a:endParaRPr lang="es-ES" noProof="0" dirty="0"/>
          </a:p>
        </p:txBody>
      </p:sp>
    </p:spTree>
    <p:extLst>
      <p:ext uri="{BB962C8B-B14F-4D97-AF65-F5344CB8AC3E}">
        <p14:creationId xmlns:p14="http://schemas.microsoft.com/office/powerpoint/2010/main" val="18822138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3" name="Marcador de posición de pie de página 2"/>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número de diapositiva 3"/>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2" name="Marcador de posición de fecha 1"/>
          <p:cNvSpPr>
            <a:spLocks noGrp="1"/>
          </p:cNvSpPr>
          <p:nvPr>
            <p:ph type="dt" sz="half" idx="10"/>
          </p:nvPr>
        </p:nvSpPr>
        <p:spPr/>
        <p:txBody>
          <a:bodyPr rtlCol="0"/>
          <a:lstStyle/>
          <a:p>
            <a:pPr rtl="0"/>
            <a:fld id="{5AED3856-5DB5-4113-8260-CF958E31DBF0}" type="datetime1">
              <a:rPr lang="es-ES" noProof="0" smtClean="0"/>
              <a:t>17/09/2018</a:t>
            </a:fld>
            <a:endParaRPr lang="es-ES" noProof="0" dirty="0"/>
          </a:p>
        </p:txBody>
      </p:sp>
    </p:spTree>
    <p:extLst>
      <p:ext uri="{BB962C8B-B14F-4D97-AF65-F5344CB8AC3E}">
        <p14:creationId xmlns:p14="http://schemas.microsoft.com/office/powerpoint/2010/main" val="16921337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leyenda">
    <p:spTree>
      <p:nvGrpSpPr>
        <p:cNvPr id="1" name=""/>
        <p:cNvGrpSpPr/>
        <p:nvPr/>
      </p:nvGrpSpPr>
      <p:grpSpPr>
        <a:xfrm>
          <a:off x="0" y="0"/>
          <a:ext cx="0" cy="0"/>
          <a:chOff x="0" y="0"/>
          <a:chExt cx="0" cy="0"/>
        </a:xfrm>
      </p:grpSpPr>
      <p:grpSp>
        <p:nvGrpSpPr>
          <p:cNvPr id="44" name="Grupo 43"/>
          <p:cNvGrpSpPr/>
          <p:nvPr/>
        </p:nvGrpSpPr>
        <p:grpSpPr bwMode="invGray">
          <a:xfrm>
            <a:off x="-509872" y="0"/>
            <a:ext cx="13243109" cy="6858000"/>
            <a:chOff x="-382404" y="0"/>
            <a:chExt cx="9932332" cy="6858000"/>
          </a:xfrm>
        </p:grpSpPr>
        <p:grpSp>
          <p:nvGrpSpPr>
            <p:cNvPr id="45" name="Grupo 44"/>
            <p:cNvGrpSpPr/>
            <p:nvPr/>
          </p:nvGrpSpPr>
          <p:grpSpPr bwMode="invGray">
            <a:xfrm>
              <a:off x="0" y="0"/>
              <a:ext cx="9144000" cy="6858000"/>
              <a:chOff x="0" y="0"/>
              <a:chExt cx="9144000" cy="6858000"/>
            </a:xfrm>
          </p:grpSpPr>
          <p:grpSp>
            <p:nvGrpSpPr>
              <p:cNvPr id="72" name="Grupo 4"/>
              <p:cNvGrpSpPr/>
              <p:nvPr/>
            </p:nvGrpSpPr>
            <p:grpSpPr bwMode="invGray">
              <a:xfrm>
                <a:off x="0" y="0"/>
                <a:ext cx="2514600" cy="6858000"/>
                <a:chOff x="0" y="0"/>
                <a:chExt cx="2514600" cy="6858000"/>
              </a:xfrm>
            </p:grpSpPr>
            <p:sp>
              <p:nvSpPr>
                <p:cNvPr id="84" name="Rectángulo 83"/>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5" name="Rectángulo 2"/>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6" name="Rectángulo 3"/>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73" name="Grupo 5"/>
              <p:cNvGrpSpPr/>
              <p:nvPr/>
            </p:nvGrpSpPr>
            <p:grpSpPr bwMode="invGray">
              <a:xfrm>
                <a:off x="422910" y="0"/>
                <a:ext cx="2514600" cy="6858000"/>
                <a:chOff x="0" y="0"/>
                <a:chExt cx="2514600" cy="6858000"/>
              </a:xfrm>
            </p:grpSpPr>
            <p:sp>
              <p:nvSpPr>
                <p:cNvPr id="81" name="Rectángulo 80"/>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2" name="Rectángulo 81"/>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3" name="Rectángulo 82"/>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74" name="Grupo 9"/>
              <p:cNvGrpSpPr/>
              <p:nvPr/>
            </p:nvGrpSpPr>
            <p:grpSpPr bwMode="invGray">
              <a:xfrm rot="10800000">
                <a:off x="6629400" y="0"/>
                <a:ext cx="2514600" cy="6858000"/>
                <a:chOff x="0" y="0"/>
                <a:chExt cx="2514600" cy="6858000"/>
              </a:xfrm>
            </p:grpSpPr>
            <p:sp>
              <p:nvSpPr>
                <p:cNvPr id="78" name="Rectángulo 77"/>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9" name="Rectángulo 78"/>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0" name="Rectángulo 79"/>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75" name="Rectángulo 74"/>
              <p:cNvSpPr/>
              <p:nvPr/>
            </p:nvSpPr>
            <p:spPr bwMode="invGray">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6" name="Rectángulo 75"/>
              <p:cNvSpPr/>
              <p:nvPr/>
            </p:nvSpPr>
            <p:spPr bwMode="invGray">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7" name="Rectángulo 76"/>
              <p:cNvSpPr/>
              <p:nvPr/>
            </p:nvSpPr>
            <p:spPr bwMode="invGray">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47" name="Forma libre 46"/>
            <p:cNvSpPr/>
            <p:nvPr/>
          </p:nvSpPr>
          <p:spPr bwMode="invGray">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8" name="Forma libre 47"/>
            <p:cNvSpPr/>
            <p:nvPr/>
          </p:nvSpPr>
          <p:spPr bwMode="invGray">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9" name="Forma libre 48"/>
            <p:cNvSpPr/>
            <p:nvPr/>
          </p:nvSpPr>
          <p:spPr bwMode="invGray">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0" name="Forma libre 49"/>
            <p:cNvSpPr/>
            <p:nvPr/>
          </p:nvSpPr>
          <p:spPr bwMode="invGray">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1" name="Forma libre 50"/>
            <p:cNvSpPr/>
            <p:nvPr/>
          </p:nvSpPr>
          <p:spPr bwMode="invGray">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2" name="Hexágono 51"/>
            <p:cNvSpPr/>
            <p:nvPr/>
          </p:nvSpPr>
          <p:spPr bwMode="invGray">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3" name="Hexágono 52"/>
            <p:cNvSpPr/>
            <p:nvPr/>
          </p:nvSpPr>
          <p:spPr bwMode="invGray">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4" name="Hexágono 53"/>
            <p:cNvSpPr/>
            <p:nvPr/>
          </p:nvSpPr>
          <p:spPr bwMode="invGray">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5" name="Hexágono 54"/>
            <p:cNvSpPr/>
            <p:nvPr/>
          </p:nvSpPr>
          <p:spPr bwMode="invGray">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6" name="Hexágono 55"/>
            <p:cNvSpPr/>
            <p:nvPr/>
          </p:nvSpPr>
          <p:spPr bwMode="invGray">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9" name="Forma libre 58"/>
            <p:cNvSpPr/>
            <p:nvPr/>
          </p:nvSpPr>
          <p:spPr bwMode="invGray">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0" name="Hexágono 59"/>
            <p:cNvSpPr/>
            <p:nvPr/>
          </p:nvSpPr>
          <p:spPr bwMode="invGray">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2" name="Hexágono 61"/>
            <p:cNvSpPr/>
            <p:nvPr/>
          </p:nvSpPr>
          <p:spPr bwMode="invGray">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3" name="Hexágono 62"/>
            <p:cNvSpPr/>
            <p:nvPr/>
          </p:nvSpPr>
          <p:spPr bwMode="invGray">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4" name="Hexágono 63"/>
            <p:cNvSpPr/>
            <p:nvPr/>
          </p:nvSpPr>
          <p:spPr bwMode="invGray">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5" name="Hexágono 64"/>
            <p:cNvSpPr/>
            <p:nvPr/>
          </p:nvSpPr>
          <p:spPr bwMode="invGray">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6" name="Hexágono 65"/>
            <p:cNvSpPr/>
            <p:nvPr/>
          </p:nvSpPr>
          <p:spPr bwMode="invGray">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7" name="Hexágono 66"/>
            <p:cNvSpPr/>
            <p:nvPr/>
          </p:nvSpPr>
          <p:spPr bwMode="invGray">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8" name="Hexágono 67"/>
            <p:cNvSpPr/>
            <p:nvPr/>
          </p:nvSpPr>
          <p:spPr bwMode="invGray">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9" name="Hexágono 68"/>
            <p:cNvSpPr/>
            <p:nvPr/>
          </p:nvSpPr>
          <p:spPr bwMode="invGray">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0" name="Forma libre 69"/>
            <p:cNvSpPr/>
            <p:nvPr/>
          </p:nvSpPr>
          <p:spPr bwMode="invGray">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1" name="Forma libre 70"/>
            <p:cNvSpPr/>
            <p:nvPr/>
          </p:nvSpPr>
          <p:spPr bwMode="invGray">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46" name="Rectángulo 45"/>
          <p:cNvSpPr/>
          <p:nvPr/>
        </p:nvSpPr>
        <p:spPr>
          <a:xfrm>
            <a:off x="6081656" y="-21511"/>
            <a:ext cx="4905488" cy="6271840"/>
          </a:xfrm>
          <a:prstGeom prst="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7" name="Rectángulo 56"/>
          <p:cNvSpPr/>
          <p:nvPr/>
        </p:nvSpPr>
        <p:spPr bwMode="ltGray">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8" name="Rectángulo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1" name="Rectángulo 60"/>
          <p:cNvSpPr/>
          <p:nvPr/>
        </p:nvSpPr>
        <p:spPr>
          <a:xfrm>
            <a:off x="6201185" y="6088284"/>
            <a:ext cx="4673600" cy="8174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2" name="Título 1"/>
          <p:cNvSpPr>
            <a:spLocks noGrp="1"/>
          </p:cNvSpPr>
          <p:nvPr>
            <p:ph type="title"/>
          </p:nvPr>
        </p:nvSpPr>
        <p:spPr>
          <a:xfrm>
            <a:off x="6319777" y="2657435"/>
            <a:ext cx="4406096" cy="1463153"/>
          </a:xfrm>
        </p:spPr>
        <p:txBody>
          <a:bodyPr rtlCol="0" anchor="b">
            <a:normAutofit/>
          </a:bodyPr>
          <a:lstStyle>
            <a:lvl1pPr algn="l">
              <a:defRPr sz="2800" b="0"/>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1527859" y="856527"/>
            <a:ext cx="4120587" cy="5150734"/>
          </a:xfrm>
        </p:spPr>
        <p:txBody>
          <a:bodyPr rtlCol="0"/>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6315456" y="4136994"/>
            <a:ext cx="4398379" cy="1517904"/>
          </a:xfrm>
        </p:spPr>
        <p:txBody>
          <a:bodyPr rtlCol="0">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Haga clic para modificar el estilo de texto del patrón</a:t>
            </a:r>
          </a:p>
        </p:txBody>
      </p:sp>
      <p:sp>
        <p:nvSpPr>
          <p:cNvPr id="6" name="Marcador de posición de pie de página 5"/>
          <p:cNvSpPr>
            <a:spLocks noGrp="1"/>
          </p:cNvSpPr>
          <p:nvPr>
            <p:ph type="ftr" sz="quarter" idx="11"/>
          </p:nvPr>
        </p:nvSpPr>
        <p:spPr>
          <a:xfrm>
            <a:off x="6188597" y="5724836"/>
            <a:ext cx="4658219" cy="365125"/>
          </a:xfrm>
        </p:spPr>
        <p:txBody>
          <a:bodyPr rtlCol="0">
            <a:normAutofit/>
          </a:bodyPr>
          <a:lstStyle/>
          <a:p>
            <a:pPr rtl="0"/>
            <a:r>
              <a:rPr lang="es-ES" noProof="0" dirty="0" smtClean="0"/>
              <a:t>Agregar un pie de página</a:t>
            </a:r>
            <a:endParaRPr lang="es-ES" noProof="0" dirty="0"/>
          </a:p>
        </p:txBody>
      </p:sp>
      <p:sp>
        <p:nvSpPr>
          <p:cNvPr id="7" name="Marcador de posición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5" name="Marcador de posición de fecha 4"/>
          <p:cNvSpPr>
            <a:spLocks noGrp="1"/>
          </p:cNvSpPr>
          <p:nvPr>
            <p:ph type="dt" sz="half" idx="10"/>
          </p:nvPr>
        </p:nvSpPr>
        <p:spPr/>
        <p:txBody>
          <a:bodyPr rtlCol="0"/>
          <a:lstStyle/>
          <a:p>
            <a:pPr rtl="0"/>
            <a:fld id="{C2F9EB2A-7DB6-402B-AF32-4D59AE4B5144}" type="datetime1">
              <a:rPr lang="es-ES" noProof="0" smtClean="0"/>
              <a:t>17/09/2018</a:t>
            </a:fld>
            <a:endParaRPr lang="es-ES" noProof="0" dirty="0"/>
          </a:p>
        </p:txBody>
      </p:sp>
    </p:spTree>
    <p:extLst>
      <p:ext uri="{BB962C8B-B14F-4D97-AF65-F5344CB8AC3E}">
        <p14:creationId xmlns:p14="http://schemas.microsoft.com/office/powerpoint/2010/main" val="12119659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leyenda">
    <p:spTree>
      <p:nvGrpSpPr>
        <p:cNvPr id="1" name=""/>
        <p:cNvGrpSpPr/>
        <p:nvPr/>
      </p:nvGrpSpPr>
      <p:grpSpPr>
        <a:xfrm>
          <a:off x="0" y="0"/>
          <a:ext cx="0" cy="0"/>
          <a:chOff x="0" y="0"/>
          <a:chExt cx="0" cy="0"/>
        </a:xfrm>
      </p:grpSpPr>
      <p:grpSp>
        <p:nvGrpSpPr>
          <p:cNvPr id="44" name="Grupo 43"/>
          <p:cNvGrpSpPr/>
          <p:nvPr/>
        </p:nvGrpSpPr>
        <p:grpSpPr bwMode="invGray">
          <a:xfrm>
            <a:off x="-509872" y="0"/>
            <a:ext cx="13243109" cy="6858000"/>
            <a:chOff x="-382404" y="0"/>
            <a:chExt cx="9932332" cy="6858000"/>
          </a:xfrm>
        </p:grpSpPr>
        <p:grpSp>
          <p:nvGrpSpPr>
            <p:cNvPr id="45" name="Grupo 44"/>
            <p:cNvGrpSpPr/>
            <p:nvPr/>
          </p:nvGrpSpPr>
          <p:grpSpPr bwMode="invGray">
            <a:xfrm>
              <a:off x="0" y="0"/>
              <a:ext cx="9144000" cy="6858000"/>
              <a:chOff x="0" y="0"/>
              <a:chExt cx="9144000" cy="6858000"/>
            </a:xfrm>
          </p:grpSpPr>
          <p:grpSp>
            <p:nvGrpSpPr>
              <p:cNvPr id="75" name="Grupo 4"/>
              <p:cNvGrpSpPr/>
              <p:nvPr/>
            </p:nvGrpSpPr>
            <p:grpSpPr bwMode="invGray">
              <a:xfrm>
                <a:off x="0" y="0"/>
                <a:ext cx="2514600" cy="6858000"/>
                <a:chOff x="0" y="0"/>
                <a:chExt cx="2514600" cy="6858000"/>
              </a:xfrm>
            </p:grpSpPr>
            <p:sp>
              <p:nvSpPr>
                <p:cNvPr id="87" name="Rectángulo 86"/>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8" name="Rectángulo 2"/>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9" name="Rectángulo 3"/>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76" name="Grupo 5"/>
              <p:cNvGrpSpPr/>
              <p:nvPr/>
            </p:nvGrpSpPr>
            <p:grpSpPr bwMode="invGray">
              <a:xfrm>
                <a:off x="422910" y="0"/>
                <a:ext cx="2514600" cy="6858000"/>
                <a:chOff x="0" y="0"/>
                <a:chExt cx="2514600" cy="6858000"/>
              </a:xfrm>
            </p:grpSpPr>
            <p:sp>
              <p:nvSpPr>
                <p:cNvPr id="84" name="Rectángulo 83"/>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5" name="Rectángulo 84"/>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6" name="Rectángulo 85"/>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77" name="Grupo 9"/>
              <p:cNvGrpSpPr/>
              <p:nvPr/>
            </p:nvGrpSpPr>
            <p:grpSpPr bwMode="invGray">
              <a:xfrm rot="10800000">
                <a:off x="6629400" y="0"/>
                <a:ext cx="2514600" cy="6858000"/>
                <a:chOff x="0" y="0"/>
                <a:chExt cx="2514600" cy="6858000"/>
              </a:xfrm>
            </p:grpSpPr>
            <p:sp>
              <p:nvSpPr>
                <p:cNvPr id="81" name="Rectángulo 80"/>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2" name="Rectángulo 81"/>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3" name="Rectángulo 82"/>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78" name="Rectángulo 77"/>
              <p:cNvSpPr/>
              <p:nvPr/>
            </p:nvSpPr>
            <p:spPr bwMode="invGray">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9" name="Rectángulo 78"/>
              <p:cNvSpPr/>
              <p:nvPr/>
            </p:nvSpPr>
            <p:spPr bwMode="invGray">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80" name="Rectángulo 79"/>
              <p:cNvSpPr/>
              <p:nvPr/>
            </p:nvSpPr>
            <p:spPr bwMode="invGray">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46" name="Forma libre 45"/>
            <p:cNvSpPr/>
            <p:nvPr/>
          </p:nvSpPr>
          <p:spPr bwMode="invGray">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7" name="Forma libre 46"/>
            <p:cNvSpPr/>
            <p:nvPr/>
          </p:nvSpPr>
          <p:spPr bwMode="invGray">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8" name="Forma libre 47"/>
            <p:cNvSpPr/>
            <p:nvPr/>
          </p:nvSpPr>
          <p:spPr bwMode="invGray">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9" name="Forma libre 48"/>
            <p:cNvSpPr/>
            <p:nvPr/>
          </p:nvSpPr>
          <p:spPr bwMode="invGray">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0" name="Forma libre 49"/>
            <p:cNvSpPr/>
            <p:nvPr/>
          </p:nvSpPr>
          <p:spPr bwMode="invGray">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1" name="Hexágono 50"/>
            <p:cNvSpPr/>
            <p:nvPr/>
          </p:nvSpPr>
          <p:spPr bwMode="invGray">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2" name="Hexágono 51"/>
            <p:cNvSpPr/>
            <p:nvPr/>
          </p:nvSpPr>
          <p:spPr bwMode="invGray">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0" name="Hexágono 59"/>
            <p:cNvSpPr/>
            <p:nvPr/>
          </p:nvSpPr>
          <p:spPr bwMode="invGray">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1" name="Hexágono 60"/>
            <p:cNvSpPr/>
            <p:nvPr/>
          </p:nvSpPr>
          <p:spPr bwMode="invGray">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2" name="Hexágono 61"/>
            <p:cNvSpPr/>
            <p:nvPr/>
          </p:nvSpPr>
          <p:spPr bwMode="invGray">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3" name="Forma libre 62"/>
            <p:cNvSpPr/>
            <p:nvPr/>
          </p:nvSpPr>
          <p:spPr bwMode="invGray">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4" name="Hexágono 63"/>
            <p:cNvSpPr/>
            <p:nvPr/>
          </p:nvSpPr>
          <p:spPr bwMode="invGray">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5" name="Hexágono 64"/>
            <p:cNvSpPr/>
            <p:nvPr/>
          </p:nvSpPr>
          <p:spPr bwMode="invGray">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6" name="Hexágono 65"/>
            <p:cNvSpPr/>
            <p:nvPr/>
          </p:nvSpPr>
          <p:spPr bwMode="invGray">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7" name="Hexágono 66"/>
            <p:cNvSpPr/>
            <p:nvPr/>
          </p:nvSpPr>
          <p:spPr bwMode="invGray">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8" name="Hexágono 67"/>
            <p:cNvSpPr/>
            <p:nvPr/>
          </p:nvSpPr>
          <p:spPr bwMode="invGray">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9" name="Hexágono 68"/>
            <p:cNvSpPr/>
            <p:nvPr/>
          </p:nvSpPr>
          <p:spPr bwMode="invGray">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0" name="Hexágono 69"/>
            <p:cNvSpPr/>
            <p:nvPr/>
          </p:nvSpPr>
          <p:spPr bwMode="invGray">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1" name="Hexágono 70"/>
            <p:cNvSpPr/>
            <p:nvPr/>
          </p:nvSpPr>
          <p:spPr bwMode="invGray">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2" name="Hexágono 71"/>
            <p:cNvSpPr/>
            <p:nvPr/>
          </p:nvSpPr>
          <p:spPr bwMode="invGray">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3" name="Forma libre 72"/>
            <p:cNvSpPr/>
            <p:nvPr/>
          </p:nvSpPr>
          <p:spPr bwMode="invGray">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4" name="Forma libre 73"/>
            <p:cNvSpPr/>
            <p:nvPr/>
          </p:nvSpPr>
          <p:spPr bwMode="invGray">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94" name="Rectángulo 93"/>
          <p:cNvSpPr/>
          <p:nvPr/>
        </p:nvSpPr>
        <p:spPr>
          <a:xfrm>
            <a:off x="6081656" y="-21511"/>
            <a:ext cx="4905488" cy="6271840"/>
          </a:xfrm>
          <a:prstGeom prst="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1" name="Rectángulo 100"/>
          <p:cNvSpPr/>
          <p:nvPr/>
        </p:nvSpPr>
        <p:spPr bwMode="ltGray">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2" name="Rectángulo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5" name="Rectángulo 104"/>
          <p:cNvSpPr/>
          <p:nvPr/>
        </p:nvSpPr>
        <p:spPr>
          <a:xfrm>
            <a:off x="6201185" y="6088284"/>
            <a:ext cx="4673600" cy="8174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2" name="Título 1"/>
          <p:cNvSpPr>
            <a:spLocks noGrp="1"/>
          </p:cNvSpPr>
          <p:nvPr>
            <p:ph type="title"/>
          </p:nvPr>
        </p:nvSpPr>
        <p:spPr>
          <a:xfrm>
            <a:off x="6312565" y="2660904"/>
            <a:ext cx="4401312" cy="1463040"/>
          </a:xfrm>
        </p:spPr>
        <p:txBody>
          <a:bodyPr rtlCol="0" anchor="b">
            <a:normAutofit/>
          </a:bodyPr>
          <a:lstStyle>
            <a:lvl1pPr algn="l">
              <a:defRPr sz="2800" b="0"/>
            </a:lvl1pPr>
          </a:lstStyle>
          <a:p>
            <a:pPr rtl="0"/>
            <a:r>
              <a:rPr lang="es-ES" noProof="0" smtClean="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1340278" y="693795"/>
            <a:ext cx="4479497" cy="5468112"/>
          </a:xfrm>
        </p:spPr>
        <p:txBody>
          <a:bodyPr rtlCol="0"/>
          <a:lstStyle>
            <a:lvl1pPr marL="0" indent="0">
              <a:buNone/>
              <a:defRPr sz="3200">
                <a:solidFill>
                  <a:schemeClr val="accent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6312841" y="4133089"/>
            <a:ext cx="4400764" cy="1519561"/>
          </a:xfrm>
        </p:spPr>
        <p:txBody>
          <a:bodyPr rtlCol="0">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Haga clic para modificar el estilo de texto del patrón</a:t>
            </a:r>
          </a:p>
        </p:txBody>
      </p:sp>
      <p:sp>
        <p:nvSpPr>
          <p:cNvPr id="6" name="Marcador de posición de pie de página 5"/>
          <p:cNvSpPr>
            <a:spLocks noGrp="1"/>
          </p:cNvSpPr>
          <p:nvPr>
            <p:ph type="ftr" sz="quarter" idx="11"/>
          </p:nvPr>
        </p:nvSpPr>
        <p:spPr>
          <a:xfrm>
            <a:off x="6188597" y="5724836"/>
            <a:ext cx="4658219" cy="365125"/>
          </a:xfrm>
        </p:spPr>
        <p:txBody>
          <a:bodyPr rtlCol="0">
            <a:normAutofit/>
          </a:bodyPr>
          <a:lstStyle/>
          <a:p>
            <a:pPr rtl="0"/>
            <a:r>
              <a:rPr lang="es-ES" noProof="0" dirty="0" smtClean="0"/>
              <a:t>Agregar un pie de página</a:t>
            </a:r>
            <a:endParaRPr lang="es-ES" noProof="0" dirty="0"/>
          </a:p>
        </p:txBody>
      </p:sp>
      <p:sp>
        <p:nvSpPr>
          <p:cNvPr id="7" name="Marcador de posición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
        <p:nvSpPr>
          <p:cNvPr id="5" name="Marcador de posición de fecha 4"/>
          <p:cNvSpPr>
            <a:spLocks noGrp="1"/>
          </p:cNvSpPr>
          <p:nvPr>
            <p:ph type="dt" sz="half" idx="10"/>
          </p:nvPr>
        </p:nvSpPr>
        <p:spPr/>
        <p:txBody>
          <a:bodyPr rtlCol="0"/>
          <a:lstStyle/>
          <a:p>
            <a:pPr rtl="0"/>
            <a:fld id="{4965DBFE-8634-413D-88F4-99D77E75249B}" type="datetime1">
              <a:rPr lang="es-ES" noProof="0" smtClean="0"/>
              <a:t>17/09/2018</a:t>
            </a:fld>
            <a:endParaRPr lang="es-ES" noProof="0" dirty="0"/>
          </a:p>
        </p:txBody>
      </p:sp>
    </p:spTree>
    <p:extLst>
      <p:ext uri="{BB962C8B-B14F-4D97-AF65-F5344CB8AC3E}">
        <p14:creationId xmlns:p14="http://schemas.microsoft.com/office/powerpoint/2010/main" val="32921516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upo 41"/>
          <p:cNvGrpSpPr/>
          <p:nvPr/>
        </p:nvGrpSpPr>
        <p:grpSpPr bwMode="invGray">
          <a:xfrm>
            <a:off x="-506608" y="0"/>
            <a:ext cx="13243109" cy="6858000"/>
            <a:chOff x="-382404" y="0"/>
            <a:chExt cx="9932332" cy="6858000"/>
          </a:xfrm>
        </p:grpSpPr>
        <p:grpSp>
          <p:nvGrpSpPr>
            <p:cNvPr id="43" name="Grupo 44"/>
            <p:cNvGrpSpPr/>
            <p:nvPr/>
          </p:nvGrpSpPr>
          <p:grpSpPr bwMode="invGray">
            <a:xfrm>
              <a:off x="0" y="0"/>
              <a:ext cx="9144000" cy="6858000"/>
              <a:chOff x="0" y="0"/>
              <a:chExt cx="9144000" cy="6858000"/>
            </a:xfrm>
          </p:grpSpPr>
          <p:grpSp>
            <p:nvGrpSpPr>
              <p:cNvPr id="101" name="Grupo 4"/>
              <p:cNvGrpSpPr/>
              <p:nvPr/>
            </p:nvGrpSpPr>
            <p:grpSpPr bwMode="invGray">
              <a:xfrm>
                <a:off x="0" y="0"/>
                <a:ext cx="2514600" cy="6858000"/>
                <a:chOff x="0" y="0"/>
                <a:chExt cx="2514600" cy="6858000"/>
              </a:xfrm>
            </p:grpSpPr>
            <p:sp>
              <p:nvSpPr>
                <p:cNvPr id="113" name="Rectángulo 112"/>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14" name="Rectángulo 2"/>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15" name="Rectángulo 3"/>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102" name="Grupo 5"/>
              <p:cNvGrpSpPr/>
              <p:nvPr/>
            </p:nvGrpSpPr>
            <p:grpSpPr bwMode="invGray">
              <a:xfrm>
                <a:off x="422910" y="0"/>
                <a:ext cx="2514600" cy="6858000"/>
                <a:chOff x="0" y="0"/>
                <a:chExt cx="2514600" cy="6858000"/>
              </a:xfrm>
            </p:grpSpPr>
            <p:sp>
              <p:nvSpPr>
                <p:cNvPr id="110" name="Rectángulo 109"/>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11" name="Rectángulo 110"/>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12" name="Rectángulo 111"/>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grpSp>
            <p:nvGrpSpPr>
              <p:cNvPr id="103" name="Grupo 9"/>
              <p:cNvGrpSpPr/>
              <p:nvPr/>
            </p:nvGrpSpPr>
            <p:grpSpPr bwMode="invGray">
              <a:xfrm rot="10800000">
                <a:off x="6629400" y="0"/>
                <a:ext cx="2514600" cy="6858000"/>
                <a:chOff x="0" y="0"/>
                <a:chExt cx="2514600" cy="6858000"/>
              </a:xfrm>
            </p:grpSpPr>
            <p:sp>
              <p:nvSpPr>
                <p:cNvPr id="107" name="Rectángulo 106"/>
                <p:cNvSpPr/>
                <p:nvPr/>
              </p:nvSpPr>
              <p:spPr bwMode="invGray">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8" name="Rectángulo 107"/>
                <p:cNvSpPr/>
                <p:nvPr/>
              </p:nvSpPr>
              <p:spPr bwMode="invGray">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9" name="Rectángulo 108"/>
                <p:cNvSpPr/>
                <p:nvPr/>
              </p:nvSpPr>
              <p:spPr bwMode="invGray">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104" name="Rectángulo 103"/>
              <p:cNvSpPr/>
              <p:nvPr/>
            </p:nvSpPr>
            <p:spPr bwMode="invGray">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5" name="Rectángulo 104"/>
              <p:cNvSpPr/>
              <p:nvPr/>
            </p:nvSpPr>
            <p:spPr bwMode="invGray">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6" name="Rectángulo 105"/>
              <p:cNvSpPr/>
              <p:nvPr/>
            </p:nvSpPr>
            <p:spPr bwMode="invGray">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44" name="Forma libre 43"/>
            <p:cNvSpPr/>
            <p:nvPr/>
          </p:nvSpPr>
          <p:spPr bwMode="invGray">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5" name="Forma libre 44"/>
            <p:cNvSpPr/>
            <p:nvPr/>
          </p:nvSpPr>
          <p:spPr bwMode="invGray">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6" name="Forma libre 45"/>
            <p:cNvSpPr/>
            <p:nvPr/>
          </p:nvSpPr>
          <p:spPr bwMode="invGray">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7" name="Forma libre 46"/>
            <p:cNvSpPr/>
            <p:nvPr/>
          </p:nvSpPr>
          <p:spPr bwMode="invGray">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49" name="Forma libre 48"/>
            <p:cNvSpPr/>
            <p:nvPr/>
          </p:nvSpPr>
          <p:spPr bwMode="invGray">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s-ES" sz="1800" noProof="0" dirty="0"/>
            </a:p>
          </p:txBody>
        </p:sp>
        <p:sp>
          <p:nvSpPr>
            <p:cNvPr id="50" name="Hexágono 49"/>
            <p:cNvSpPr/>
            <p:nvPr/>
          </p:nvSpPr>
          <p:spPr bwMode="invGray">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1" name="Hexágono 50"/>
            <p:cNvSpPr/>
            <p:nvPr/>
          </p:nvSpPr>
          <p:spPr bwMode="invGray">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2" name="Hexágono 51"/>
            <p:cNvSpPr/>
            <p:nvPr/>
          </p:nvSpPr>
          <p:spPr bwMode="invGray">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3" name="Hexágono 52"/>
            <p:cNvSpPr/>
            <p:nvPr/>
          </p:nvSpPr>
          <p:spPr bwMode="invGray">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4" name="Hexágono 53"/>
            <p:cNvSpPr/>
            <p:nvPr/>
          </p:nvSpPr>
          <p:spPr bwMode="invGray">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5" name="Forma libre 54"/>
            <p:cNvSpPr/>
            <p:nvPr/>
          </p:nvSpPr>
          <p:spPr bwMode="invGray">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6" name="Hexágono 55"/>
            <p:cNvSpPr/>
            <p:nvPr/>
          </p:nvSpPr>
          <p:spPr bwMode="invGray">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7" name="Hexágono 56"/>
            <p:cNvSpPr/>
            <p:nvPr/>
          </p:nvSpPr>
          <p:spPr bwMode="invGray">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8" name="Hexágono 57"/>
            <p:cNvSpPr/>
            <p:nvPr/>
          </p:nvSpPr>
          <p:spPr bwMode="invGray">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59" name="Hexágono 58"/>
            <p:cNvSpPr/>
            <p:nvPr/>
          </p:nvSpPr>
          <p:spPr bwMode="invGray">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60" name="Hexágono 59"/>
            <p:cNvSpPr/>
            <p:nvPr/>
          </p:nvSpPr>
          <p:spPr bwMode="invGray">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95" name="Hexágono 94"/>
            <p:cNvSpPr/>
            <p:nvPr/>
          </p:nvSpPr>
          <p:spPr bwMode="invGray">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96" name="Hexágono 95"/>
            <p:cNvSpPr/>
            <p:nvPr/>
          </p:nvSpPr>
          <p:spPr bwMode="invGray">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97" name="Hexágono 96"/>
            <p:cNvSpPr/>
            <p:nvPr/>
          </p:nvSpPr>
          <p:spPr bwMode="invGray">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98" name="Hexágono 97"/>
            <p:cNvSpPr/>
            <p:nvPr/>
          </p:nvSpPr>
          <p:spPr bwMode="invGray">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99" name="Forma libre 98"/>
            <p:cNvSpPr/>
            <p:nvPr/>
          </p:nvSpPr>
          <p:spPr bwMode="invGray">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100" name="Forma libre 99"/>
            <p:cNvSpPr/>
            <p:nvPr/>
          </p:nvSpPr>
          <p:spPr bwMode="invGray">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grpSp>
      <p:sp>
        <p:nvSpPr>
          <p:cNvPr id="66" name="Rectángulo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0" name="Rectángulo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71" name="Rectángulo 70"/>
          <p:cNvSpPr/>
          <p:nvPr/>
        </p:nvSpPr>
        <p:spPr bwMode="ltGray">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0" noProof="0" dirty="0"/>
          </a:p>
        </p:txBody>
      </p:sp>
      <p:sp>
        <p:nvSpPr>
          <p:cNvPr id="2" name="Marcador de posición de título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391323" y="2323652"/>
            <a:ext cx="9390977" cy="3508977"/>
          </a:xfrm>
          <a:prstGeom prst="rect">
            <a:avLst/>
          </a:prstGeom>
        </p:spPr>
        <p:txBody>
          <a:bodyPr vert="horz" lIns="91440" tIns="45720" rIns="91440" bIns="45720" rtlCol="0">
            <a:normAutofit/>
          </a:body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a:p>
            <a:pPr lvl="5" rtl="0"/>
            <a:endParaRPr lang="es-ES" noProof="0" dirty="0"/>
          </a:p>
        </p:txBody>
      </p:sp>
      <p:sp>
        <p:nvSpPr>
          <p:cNvPr id="5" name="Marcador de posición de pie de página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100">
                <a:solidFill>
                  <a:schemeClr val="accent1">
                    <a:lumMod val="50000"/>
                  </a:schemeClr>
                </a:solidFill>
              </a:defRPr>
            </a:lvl1pPr>
          </a:lstStyle>
          <a:p>
            <a:pPr rtl="0"/>
            <a:r>
              <a:rPr lang="es-ES" noProof="0" dirty="0"/>
              <a:t>Agregar un pie de página</a:t>
            </a:r>
          </a:p>
        </p:txBody>
      </p:sp>
      <p:sp>
        <p:nvSpPr>
          <p:cNvPr id="6" name="Marcador de posición de número de diapositiva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100">
                <a:solidFill>
                  <a:srgbClr val="FEFEFE"/>
                </a:solidFill>
              </a:defRPr>
            </a:lvl1pPr>
          </a:lstStyle>
          <a:p>
            <a:pPr rtl="0"/>
            <a:fld id="{401CF334-2D5C-4859-84A6-CA7E6E43FAEB}" type="slidenum">
              <a:rPr lang="es-ES" noProof="0" smtClean="0"/>
              <a:pPr rtl="0"/>
              <a:t>‹Nº›</a:t>
            </a:fld>
            <a:endParaRPr lang="es-ES" noProof="0" dirty="0"/>
          </a:p>
        </p:txBody>
      </p:sp>
      <p:sp>
        <p:nvSpPr>
          <p:cNvPr id="4" name="Marcador de posición de fecha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100">
                <a:solidFill>
                  <a:srgbClr val="FEFEFE"/>
                </a:solidFill>
              </a:defRPr>
            </a:lvl1pPr>
          </a:lstStyle>
          <a:p>
            <a:pPr rtl="0"/>
            <a:fld id="{9C7AD01D-B6E3-47D5-A6AF-C3E2E7857B4E}" type="datetime1">
              <a:rPr lang="es-ES" noProof="0" smtClean="0"/>
              <a:t>17/09/2018</a:t>
            </a:fld>
            <a:endParaRPr lang="es-ES" noProof="0" dirty="0"/>
          </a:p>
        </p:txBody>
      </p:sp>
    </p:spTree>
    <p:extLst>
      <p:ext uri="{BB962C8B-B14F-4D97-AF65-F5344CB8AC3E}">
        <p14:creationId xmlns:p14="http://schemas.microsoft.com/office/powerpoint/2010/main" val="20085597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hf sldNum="0" hdr="0" ftr="0" dt="0"/>
  <p:txStyles>
    <p:titleStyle>
      <a:lvl1pPr algn="l" defTabSz="914400" rtl="0" eaLnBrk="1" latinLnBrk="0" hangingPunct="1">
        <a:spcBef>
          <a:spcPct val="0"/>
        </a:spcBef>
        <a:buNone/>
        <a:defRPr sz="4000" kern="1200">
          <a:solidFill>
            <a:schemeClr val="accent1">
              <a:lumMod val="50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lumMod val="50000"/>
          </a:schemeClr>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lumMod val="50000"/>
          </a:schemeClr>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lumMod val="50000"/>
          </a:schemeClr>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lumMod val="50000"/>
          </a:schemeClr>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lumMod val="50000"/>
          </a:schemeClr>
        </a:buClr>
        <a:buSzPct val="76000"/>
        <a:buFont typeface="Wingdings 2" pitchFamily="18" charset="2"/>
        <a:buChar char=""/>
        <a:defRPr sz="1600" kern="1200" baseline="0">
          <a:solidFill>
            <a:schemeClr val="tx2"/>
          </a:solidFill>
          <a:latin typeface="+mn-lt"/>
          <a:ea typeface="+mn-ea"/>
          <a:cs typeface="+mn-cs"/>
        </a:defRPr>
      </a:lvl5pPr>
      <a:lvl6pPr marL="1575054" indent="-285750" algn="l" defTabSz="914400" rtl="0" eaLnBrk="1" latinLnBrk="0" hangingPunct="1">
        <a:spcBef>
          <a:spcPct val="20000"/>
        </a:spcBef>
        <a:buClr>
          <a:schemeClr val="accent1">
            <a:lumMod val="50000"/>
          </a:schemeClr>
        </a:buClr>
        <a:buSzPct val="76000"/>
        <a:buFont typeface="Wingdings 2" panose="05020102010507070707"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lumMod val="50000"/>
          </a:schemeClr>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lumMod val="50000"/>
          </a:schemeClr>
        </a:buClr>
        <a:buSzPct val="76000"/>
        <a:buFont typeface="Wingdings 2" pitchFamily="18" charset="2"/>
        <a:buChar char=""/>
        <a:defRPr sz="1400" kern="1200">
          <a:solidFill>
            <a:schemeClr val="tx2"/>
          </a:solidFill>
          <a:latin typeface="+mn-lt"/>
          <a:ea typeface="+mn-ea"/>
          <a:cs typeface="+mn-cs"/>
        </a:defRPr>
      </a:lvl8pPr>
      <a:lvl9pPr marL="1892808" indent="0" algn="l" defTabSz="914400" rtl="0" eaLnBrk="1" latinLnBrk="0" hangingPunct="1">
        <a:spcBef>
          <a:spcPct val="20000"/>
        </a:spcBef>
        <a:buClr>
          <a:schemeClr val="accent1">
            <a:lumMod val="50000"/>
          </a:schemeClr>
        </a:buClr>
        <a:buSzPct val="76000"/>
        <a:buFont typeface="Wingdings 2" pitchFamily="18" charset="2"/>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864" userDrawn="1">
          <p15:clr>
            <a:srgbClr val="F26B43"/>
          </p15:clr>
        </p15:guide>
        <p15:guide id="3" pos="679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4" Type="http://schemas.openxmlformats.org/officeDocument/2006/relationships/image" Target="../media/image48.png"/></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ci20.pbworks.com/f/Nuevas+Fuentes+de+informacion+academica.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6311154" y="2310938"/>
            <a:ext cx="4417807" cy="2099698"/>
          </a:xfrm>
        </p:spPr>
        <p:txBody>
          <a:bodyPr>
            <a:normAutofit fontScale="90000"/>
          </a:bodyPr>
          <a:lstStyle/>
          <a:p>
            <a:pPr algn="ctr">
              <a:lnSpc>
                <a:spcPct val="150000"/>
              </a:lnSpc>
            </a:pPr>
            <a:r>
              <a:rPr lang="es-MX" sz="2000" b="1" dirty="0" smtClean="0">
                <a:solidFill>
                  <a:schemeClr val="accent2">
                    <a:lumMod val="75000"/>
                  </a:schemeClr>
                </a:solidFill>
              </a:rPr>
              <a:t>Universidad Autónoma del Estado de México</a:t>
            </a:r>
            <a:br>
              <a:rPr lang="es-MX" sz="2000" b="1" dirty="0" smtClean="0">
                <a:solidFill>
                  <a:schemeClr val="accent2">
                    <a:lumMod val="75000"/>
                  </a:schemeClr>
                </a:solidFill>
              </a:rPr>
            </a:br>
            <a:r>
              <a:rPr lang="es-MX" sz="2000" b="1" dirty="0" smtClean="0">
                <a:solidFill>
                  <a:schemeClr val="accent2">
                    <a:lumMod val="75000"/>
                  </a:schemeClr>
                </a:solidFill>
              </a:rPr>
              <a:t/>
            </a:r>
            <a:br>
              <a:rPr lang="es-MX" sz="2000" b="1" dirty="0" smtClean="0">
                <a:solidFill>
                  <a:schemeClr val="accent2">
                    <a:lumMod val="75000"/>
                  </a:schemeClr>
                </a:solidFill>
              </a:rPr>
            </a:br>
            <a:r>
              <a:rPr lang="es-MX" sz="2000" b="1" dirty="0" smtClean="0">
                <a:solidFill>
                  <a:schemeClr val="accent2">
                    <a:lumMod val="75000"/>
                  </a:schemeClr>
                </a:solidFill>
              </a:rPr>
              <a:t>Facultad de Turismo y Gastronomía</a:t>
            </a:r>
            <a:endParaRPr lang="en-US" sz="2000" b="1" dirty="0">
              <a:solidFill>
                <a:schemeClr val="accent2">
                  <a:lumMod val="75000"/>
                </a:schemeClr>
              </a:solidFill>
            </a:endParaRPr>
          </a:p>
        </p:txBody>
      </p:sp>
      <p:sp>
        <p:nvSpPr>
          <p:cNvPr id="5" name="Subtítulo 4"/>
          <p:cNvSpPr>
            <a:spLocks noGrp="1"/>
          </p:cNvSpPr>
          <p:nvPr>
            <p:ph type="subTitle" idx="1"/>
          </p:nvPr>
        </p:nvSpPr>
        <p:spPr>
          <a:xfrm>
            <a:off x="6311154" y="4688378"/>
            <a:ext cx="4413071" cy="993332"/>
          </a:xfrm>
        </p:spPr>
        <p:txBody>
          <a:bodyPr/>
          <a:lstStyle/>
          <a:p>
            <a:pPr algn="ctr">
              <a:lnSpc>
                <a:spcPct val="150000"/>
              </a:lnSpc>
            </a:pPr>
            <a:r>
              <a:rPr lang="es-MX" b="1" dirty="0" smtClean="0">
                <a:solidFill>
                  <a:schemeClr val="accent1">
                    <a:lumMod val="50000"/>
                  </a:schemeClr>
                </a:solidFill>
              </a:rPr>
              <a:t>PROGRAMA EDUCATIVO:</a:t>
            </a:r>
          </a:p>
          <a:p>
            <a:pPr algn="ctr">
              <a:lnSpc>
                <a:spcPct val="150000"/>
              </a:lnSpc>
            </a:pPr>
            <a:r>
              <a:rPr lang="es-MX" b="1" dirty="0" smtClean="0">
                <a:solidFill>
                  <a:schemeClr val="accent1">
                    <a:lumMod val="50000"/>
                  </a:schemeClr>
                </a:solidFill>
              </a:rPr>
              <a:t>Maestría en Estudios Turísticos</a:t>
            </a:r>
            <a:endParaRPr lang="en-US" b="1" dirty="0">
              <a:solidFill>
                <a:schemeClr val="accent1">
                  <a:lumMod val="50000"/>
                </a:schemeClr>
              </a:solidFill>
            </a:endParaRPr>
          </a:p>
        </p:txBody>
      </p:sp>
      <p:sp>
        <p:nvSpPr>
          <p:cNvPr id="11" name="Rectángulo 10"/>
          <p:cNvSpPr/>
          <p:nvPr/>
        </p:nvSpPr>
        <p:spPr>
          <a:xfrm rot="19445771">
            <a:off x="-185170" y="2623566"/>
            <a:ext cx="6500048" cy="1474443"/>
          </a:xfrm>
          <a:prstGeom prst="rect">
            <a:avLst/>
          </a:prstGeom>
          <a:noFill/>
        </p:spPr>
        <p:txBody>
          <a:bodyPr wrap="square" lIns="91440" tIns="45720" rIns="91440" bIns="45720">
            <a:spAutoFit/>
          </a:bodyPr>
          <a:lstStyle/>
          <a:p>
            <a:pPr algn="ctr">
              <a:lnSpc>
                <a:spcPct val="150000"/>
              </a:lnSpc>
            </a:pPr>
            <a:r>
              <a:rPr lang="es-ES" sz="3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t>
            </a:r>
            <a:r>
              <a:rPr lang="es-ES" sz="32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Científico, académico o confiable?</a:t>
            </a:r>
            <a:endParaRPr lang="es-ES" sz="32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23637047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391320" y="1027664"/>
            <a:ext cx="9366325" cy="709696"/>
          </a:xfrm>
        </p:spPr>
        <p:txBody>
          <a:bodyPr>
            <a:normAutofit fontScale="90000"/>
          </a:bodyPr>
          <a:lstStyle/>
          <a:p>
            <a:pPr algn="ctr"/>
            <a:r>
              <a:rPr lang="es-MX" b="1" dirty="0" smtClean="0">
                <a:solidFill>
                  <a:srgbClr val="C00000"/>
                </a:solidFill>
              </a:rPr>
              <a:t>GUIÓN PARA EL EMPLEO DEL MATERIAL</a:t>
            </a:r>
            <a:endParaRPr lang="en-US" b="1" dirty="0">
              <a:solidFill>
                <a:srgbClr val="C00000"/>
              </a:solidFill>
            </a:endParaRPr>
          </a:p>
        </p:txBody>
      </p:sp>
      <p:sp>
        <p:nvSpPr>
          <p:cNvPr id="5" name="Marcador de contenido 4"/>
          <p:cNvSpPr>
            <a:spLocks noGrp="1"/>
          </p:cNvSpPr>
          <p:nvPr>
            <p:ph sz="quarter" idx="13"/>
          </p:nvPr>
        </p:nvSpPr>
        <p:spPr>
          <a:xfrm>
            <a:off x="1389888" y="2313432"/>
            <a:ext cx="3805567" cy="3493008"/>
          </a:xfrm>
        </p:spPr>
        <p:txBody>
          <a:bodyPr>
            <a:normAutofit fontScale="70000" lnSpcReduction="20000"/>
          </a:bodyPr>
          <a:lstStyle/>
          <a:p>
            <a:pPr algn="just">
              <a:lnSpc>
                <a:spcPct val="150000"/>
              </a:lnSpc>
            </a:pPr>
            <a:r>
              <a:rPr lang="es-MX" b="1" dirty="0" smtClean="0">
                <a:solidFill>
                  <a:schemeClr val="bg2">
                    <a:lumMod val="25000"/>
                  </a:schemeClr>
                </a:solidFill>
              </a:rPr>
              <a:t>En una </a:t>
            </a:r>
            <a:r>
              <a:rPr lang="es-MX" b="1" dirty="0" smtClean="0">
                <a:solidFill>
                  <a:srgbClr val="C00000"/>
                </a:solidFill>
              </a:rPr>
              <a:t>tercera sesión de clase</a:t>
            </a:r>
            <a:r>
              <a:rPr lang="es-MX" b="1" dirty="0" smtClean="0">
                <a:solidFill>
                  <a:schemeClr val="bg2">
                    <a:lumMod val="25000"/>
                  </a:schemeClr>
                </a:solidFill>
              </a:rPr>
              <a:t>, pueden presentarse las </a:t>
            </a:r>
            <a:r>
              <a:rPr lang="es-MX" b="1" dirty="0" smtClean="0">
                <a:solidFill>
                  <a:srgbClr val="C00000"/>
                </a:solidFill>
              </a:rPr>
              <a:t>fuentes confiables </a:t>
            </a:r>
            <a:r>
              <a:rPr lang="es-MX" b="1" dirty="0" smtClean="0">
                <a:solidFill>
                  <a:schemeClr val="bg2">
                    <a:lumMod val="25000"/>
                  </a:schemeClr>
                </a:solidFill>
              </a:rPr>
              <a:t>de información. Y cómo a través de Internet y Google “abierto”, se pueden identificar dichos canales con base en ciertos criterios de ubicación de datos, hechos, estadísticas.</a:t>
            </a:r>
            <a:endParaRPr lang="en-US" b="1" dirty="0">
              <a:solidFill>
                <a:srgbClr val="C00000"/>
              </a:solidFill>
            </a:endParaRPr>
          </a:p>
        </p:txBody>
      </p:sp>
      <p:sp>
        <p:nvSpPr>
          <p:cNvPr id="6" name="Marcador de contenido 5"/>
          <p:cNvSpPr>
            <a:spLocks noGrp="1"/>
          </p:cNvSpPr>
          <p:nvPr>
            <p:ph sz="quarter" idx="14"/>
          </p:nvPr>
        </p:nvSpPr>
        <p:spPr>
          <a:xfrm>
            <a:off x="6139648" y="1814667"/>
            <a:ext cx="4559808" cy="4461441"/>
          </a:xfrm>
        </p:spPr>
        <p:txBody>
          <a:bodyPr>
            <a:noAutofit/>
          </a:bodyPr>
          <a:lstStyle/>
          <a:p>
            <a:pPr algn="just">
              <a:lnSpc>
                <a:spcPct val="150000"/>
              </a:lnSpc>
            </a:pPr>
            <a:r>
              <a:rPr lang="es-MX" sz="1600" b="1" dirty="0" smtClean="0">
                <a:solidFill>
                  <a:schemeClr val="bg2">
                    <a:lumMod val="25000"/>
                  </a:schemeClr>
                </a:solidFill>
              </a:rPr>
              <a:t>El </a:t>
            </a:r>
            <a:r>
              <a:rPr lang="es-MX" sz="1600" b="1" dirty="0" smtClean="0">
                <a:solidFill>
                  <a:srgbClr val="C00000"/>
                </a:solidFill>
              </a:rPr>
              <a:t>ejercicio a aplicar</a:t>
            </a:r>
            <a:r>
              <a:rPr lang="es-MX" sz="1600" b="1" dirty="0" smtClean="0">
                <a:solidFill>
                  <a:schemeClr val="bg2">
                    <a:lumMod val="25000"/>
                  </a:schemeClr>
                </a:solidFill>
              </a:rPr>
              <a:t>, puede ser la formulación de una temática de interés general relacionada con el turismo, y la </a:t>
            </a:r>
            <a:r>
              <a:rPr lang="es-MX" sz="1600" b="1" dirty="0" smtClean="0">
                <a:solidFill>
                  <a:srgbClr val="C00000"/>
                </a:solidFill>
              </a:rPr>
              <a:t>ubicación de información pertinente en páginas gubernamentales</a:t>
            </a:r>
            <a:r>
              <a:rPr lang="es-MX" sz="1600" b="1" dirty="0" smtClean="0">
                <a:solidFill>
                  <a:schemeClr val="bg2">
                    <a:lumMod val="25000"/>
                  </a:schemeClr>
                </a:solidFill>
              </a:rPr>
              <a:t>, en aquéllas apoyadas por </a:t>
            </a:r>
            <a:r>
              <a:rPr lang="es-MX" sz="1600" b="1" dirty="0" smtClean="0">
                <a:solidFill>
                  <a:srgbClr val="C00000"/>
                </a:solidFill>
              </a:rPr>
              <a:t>Instituciones de Educación Superior </a:t>
            </a:r>
            <a:r>
              <a:rPr lang="es-MX" sz="1600" b="1" dirty="0" smtClean="0">
                <a:solidFill>
                  <a:schemeClr val="bg2">
                    <a:lumMod val="25000"/>
                  </a:schemeClr>
                </a:solidFill>
              </a:rPr>
              <a:t>(IES); en las generadas por </a:t>
            </a:r>
            <a:r>
              <a:rPr lang="es-MX" sz="1600" b="1" dirty="0" smtClean="0">
                <a:solidFill>
                  <a:srgbClr val="C00000"/>
                </a:solidFill>
              </a:rPr>
              <a:t>organizaciones o asociaciones</a:t>
            </a:r>
            <a:r>
              <a:rPr lang="es-MX" sz="1600" b="1" dirty="0" smtClean="0">
                <a:solidFill>
                  <a:schemeClr val="bg2">
                    <a:lumMod val="25000"/>
                  </a:schemeClr>
                </a:solidFill>
              </a:rPr>
              <a:t> reconocidas a nivel nacional e internacional, o bien, respaldadas por </a:t>
            </a:r>
            <a:r>
              <a:rPr lang="es-MX" sz="1600" b="1" dirty="0" smtClean="0">
                <a:solidFill>
                  <a:srgbClr val="C00000"/>
                </a:solidFill>
              </a:rPr>
              <a:t>autores </a:t>
            </a:r>
            <a:r>
              <a:rPr lang="es-MX" sz="1600" b="1" dirty="0" smtClean="0">
                <a:solidFill>
                  <a:schemeClr val="bg2">
                    <a:lumMod val="25000"/>
                  </a:schemeClr>
                </a:solidFill>
              </a:rPr>
              <a:t>de prestigio en el campo del turismo.</a:t>
            </a:r>
            <a:endParaRPr lang="en-US" sz="1600" b="1" dirty="0">
              <a:solidFill>
                <a:schemeClr val="bg2">
                  <a:lumMod val="25000"/>
                </a:schemeClr>
              </a:solidFill>
            </a:endParaRPr>
          </a:p>
        </p:txBody>
      </p:sp>
    </p:spTree>
    <p:extLst>
      <p:ext uri="{BB962C8B-B14F-4D97-AF65-F5344CB8AC3E}">
        <p14:creationId xmlns:p14="http://schemas.microsoft.com/office/powerpoint/2010/main" val="14328861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s-MX" b="1" dirty="0" smtClean="0">
                <a:solidFill>
                  <a:srgbClr val="C00000"/>
                </a:solidFill>
              </a:rPr>
              <a:t>GUIÓN PARA EL EMPLEO DEL MATERIAL</a:t>
            </a:r>
            <a:endParaRPr lang="en-US" b="1" dirty="0">
              <a:solidFill>
                <a:srgbClr val="C00000"/>
              </a:solidFill>
            </a:endParaRPr>
          </a:p>
        </p:txBody>
      </p:sp>
      <p:sp>
        <p:nvSpPr>
          <p:cNvPr id="6" name="Marcador de contenido 5"/>
          <p:cNvSpPr>
            <a:spLocks noGrp="1"/>
          </p:cNvSpPr>
          <p:nvPr>
            <p:ph idx="1"/>
          </p:nvPr>
        </p:nvSpPr>
        <p:spPr>
          <a:xfrm>
            <a:off x="1391320" y="2506532"/>
            <a:ext cx="9390977" cy="3508977"/>
          </a:xfrm>
        </p:spPr>
        <p:txBody>
          <a:bodyPr>
            <a:normAutofit fontScale="92500"/>
          </a:bodyPr>
          <a:lstStyle/>
          <a:p>
            <a:pPr algn="ctr">
              <a:lnSpc>
                <a:spcPct val="150000"/>
              </a:lnSpc>
            </a:pPr>
            <a:r>
              <a:rPr lang="es-MX" b="1" dirty="0" smtClean="0">
                <a:solidFill>
                  <a:schemeClr val="bg2">
                    <a:lumMod val="25000"/>
                  </a:schemeClr>
                </a:solidFill>
              </a:rPr>
              <a:t>Para lograr un aprendizaje significativo de los canales de comunicación expuestos en este material, se sugiere al docente revisar las fuentes de información consultadas por los alumnos de Posgrado en cualquiera de los trabajos escritos que se les asignen, para garantizar la aplicación de los criterios científicos, académicos y confiables, abordados.</a:t>
            </a:r>
            <a:endParaRPr lang="en-US" b="1" dirty="0">
              <a:solidFill>
                <a:schemeClr val="bg2">
                  <a:lumMod val="25000"/>
                </a:schemeClr>
              </a:solidFill>
            </a:endParaRPr>
          </a:p>
        </p:txBody>
      </p:sp>
    </p:spTree>
    <p:extLst>
      <p:ext uri="{BB962C8B-B14F-4D97-AF65-F5344CB8AC3E}">
        <p14:creationId xmlns:p14="http://schemas.microsoft.com/office/powerpoint/2010/main" val="14597513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6435844" y="2510443"/>
            <a:ext cx="4417807" cy="2242319"/>
          </a:xfrm>
        </p:spPr>
        <p:txBody>
          <a:bodyPr rtlCol="0">
            <a:noAutofit/>
          </a:bodyPr>
          <a:lstStyle/>
          <a:p>
            <a:pPr algn="ctr" rtl="0">
              <a:lnSpc>
                <a:spcPct val="150000"/>
              </a:lnSpc>
            </a:pPr>
            <a:r>
              <a:rPr lang="es-ES" sz="2000" b="1" dirty="0" smtClean="0">
                <a:solidFill>
                  <a:srgbClr val="FF0000"/>
                </a:solidFill>
              </a:rPr>
              <a:t>CANALES PARA LA COMUNICACIÓN DE LA PRODUCCIÓN CIENTÍFICA, ACADÉMICA </a:t>
            </a:r>
            <a:r>
              <a:rPr lang="es-ES" sz="2000" b="1" dirty="0" smtClean="0">
                <a:solidFill>
                  <a:srgbClr val="FF0000"/>
                </a:solidFill>
              </a:rPr>
              <a:t>Y </a:t>
            </a:r>
            <a:r>
              <a:rPr lang="es-ES" sz="2000" b="1" dirty="0" smtClean="0">
                <a:solidFill>
                  <a:srgbClr val="FF0000"/>
                </a:solidFill>
              </a:rPr>
              <a:t>CONFIABLE</a:t>
            </a:r>
            <a:endParaRPr lang="es-ES" sz="2000" b="1" dirty="0">
              <a:solidFill>
                <a:srgbClr val="FF0000"/>
              </a:solidFill>
            </a:endParaRPr>
          </a:p>
        </p:txBody>
      </p:sp>
      <p:pic>
        <p:nvPicPr>
          <p:cNvPr id="5" name="Imagen 4"/>
          <p:cNvPicPr>
            <a:picLocks noChangeAspect="1"/>
          </p:cNvPicPr>
          <p:nvPr/>
        </p:nvPicPr>
        <p:blipFill>
          <a:blip r:embed="rId3"/>
          <a:stretch>
            <a:fillRect/>
          </a:stretch>
        </p:blipFill>
        <p:spPr>
          <a:xfrm>
            <a:off x="607520" y="301044"/>
            <a:ext cx="4732129" cy="5919452"/>
          </a:xfrm>
          <a:prstGeom prst="rect">
            <a:avLst/>
          </a:prstGeom>
          <a:ln w="38100">
            <a:solidFill>
              <a:srgbClr val="FF0000"/>
            </a:solidFill>
          </a:ln>
        </p:spPr>
      </p:pic>
    </p:spTree>
    <p:extLst>
      <p:ext uri="{BB962C8B-B14F-4D97-AF65-F5344CB8AC3E}">
        <p14:creationId xmlns:p14="http://schemas.microsoft.com/office/powerpoint/2010/main" val="22892985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b="1" dirty="0" smtClean="0">
                <a:solidFill>
                  <a:srgbClr val="C00000"/>
                </a:solidFill>
              </a:rPr>
              <a:t>FUENTES CIENTÍFICAS</a:t>
            </a:r>
            <a:endParaRPr lang="es-ES" b="1" dirty="0">
              <a:solidFill>
                <a:srgbClr val="C00000"/>
              </a:solidFill>
            </a:endParaRPr>
          </a:p>
        </p:txBody>
      </p:sp>
      <p:sp>
        <p:nvSpPr>
          <p:cNvPr id="3" name="Marcador de posición de contenido 2"/>
          <p:cNvSpPr>
            <a:spLocks noGrp="1"/>
          </p:cNvSpPr>
          <p:nvPr>
            <p:ph idx="1"/>
          </p:nvPr>
        </p:nvSpPr>
        <p:spPr/>
        <p:txBody>
          <a:bodyPr rtlCol="0"/>
          <a:lstStyle/>
          <a:p>
            <a:pPr lvl="0" algn="just" rtl="0">
              <a:lnSpc>
                <a:spcPct val="150000"/>
              </a:lnSpc>
            </a:pPr>
            <a:r>
              <a:rPr lang="es-ES" b="1" dirty="0" smtClean="0">
                <a:solidFill>
                  <a:schemeClr val="accent1">
                    <a:lumMod val="75000"/>
                  </a:schemeClr>
                </a:solidFill>
              </a:rPr>
              <a:t>CIENTÍFICO: </a:t>
            </a:r>
            <a:r>
              <a:rPr lang="es-ES" b="1" dirty="0" smtClean="0">
                <a:solidFill>
                  <a:srgbClr val="C00000"/>
                </a:solidFill>
              </a:rPr>
              <a:t>Lo objetivo, verificable, observable, sistemático, reproducible.</a:t>
            </a:r>
          </a:p>
          <a:p>
            <a:pPr lvl="0" algn="just" rtl="0">
              <a:lnSpc>
                <a:spcPct val="150000"/>
              </a:lnSpc>
            </a:pPr>
            <a:r>
              <a:rPr lang="es-ES" b="1" dirty="0" smtClean="0">
                <a:solidFill>
                  <a:schemeClr val="accent1">
                    <a:lumMod val="75000"/>
                  </a:schemeClr>
                </a:solidFill>
              </a:rPr>
              <a:t>Estudios con una metodología y resultados de investigación.</a:t>
            </a:r>
            <a:endParaRPr lang="es-ES" b="1" dirty="0">
              <a:solidFill>
                <a:schemeClr val="accent1">
                  <a:lumMod val="75000"/>
                </a:schemeClr>
              </a:solidFill>
            </a:endParaRPr>
          </a:p>
          <a:p>
            <a:pPr lvl="0" algn="just" rtl="0">
              <a:lnSpc>
                <a:spcPct val="150000"/>
              </a:lnSpc>
            </a:pPr>
            <a:r>
              <a:rPr lang="es-ES" b="1" dirty="0" smtClean="0">
                <a:solidFill>
                  <a:srgbClr val="C00000"/>
                </a:solidFill>
              </a:rPr>
              <a:t>Lenguaje científico y técnico.</a:t>
            </a:r>
            <a:endParaRPr lang="es-ES" b="1" dirty="0">
              <a:solidFill>
                <a:srgbClr val="C00000"/>
              </a:solidFill>
            </a:endParaRPr>
          </a:p>
        </p:txBody>
      </p:sp>
    </p:spTree>
    <p:extLst>
      <p:ext uri="{BB962C8B-B14F-4D97-AF65-F5344CB8AC3E}">
        <p14:creationId xmlns:p14="http://schemas.microsoft.com/office/powerpoint/2010/main" val="11213546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3590" y="615540"/>
            <a:ext cx="9366325" cy="1143000"/>
          </a:xfrm>
        </p:spPr>
        <p:txBody>
          <a:bodyPr rtlCol="0"/>
          <a:lstStyle/>
          <a:p>
            <a:pPr rtl="0"/>
            <a:r>
              <a:rPr lang="es-ES" b="1" dirty="0" smtClean="0">
                <a:solidFill>
                  <a:srgbClr val="C00000"/>
                </a:solidFill>
              </a:rPr>
              <a:t>FUENTES CIENTÍFICAS</a:t>
            </a:r>
            <a:endParaRPr lang="es-ES" b="1" dirty="0">
              <a:solidFill>
                <a:srgbClr val="C00000"/>
              </a:solidFill>
            </a:endParaRPr>
          </a:p>
        </p:txBody>
      </p:sp>
      <p:sp>
        <p:nvSpPr>
          <p:cNvPr id="3" name="Marcador de posición de contenido 2"/>
          <p:cNvSpPr>
            <a:spLocks noGrp="1"/>
          </p:cNvSpPr>
          <p:nvPr>
            <p:ph sz="quarter" idx="13"/>
          </p:nvPr>
        </p:nvSpPr>
        <p:spPr>
          <a:xfrm>
            <a:off x="1389888" y="2313432"/>
            <a:ext cx="4559808" cy="3701002"/>
          </a:xfrm>
        </p:spPr>
        <p:txBody>
          <a:bodyPr rtlCol="0">
            <a:normAutofit/>
          </a:bodyPr>
          <a:lstStyle/>
          <a:p>
            <a:pPr lvl="0" algn="just" rtl="0">
              <a:lnSpc>
                <a:spcPct val="150000"/>
              </a:lnSpc>
            </a:pPr>
            <a:r>
              <a:rPr lang="es-ES" b="1" dirty="0" smtClean="0">
                <a:solidFill>
                  <a:schemeClr val="accent1">
                    <a:lumMod val="75000"/>
                  </a:schemeClr>
                </a:solidFill>
              </a:rPr>
              <a:t>Producidas en universidades y centros de investigación.</a:t>
            </a:r>
          </a:p>
          <a:p>
            <a:pPr lvl="0" algn="just" rtl="0">
              <a:lnSpc>
                <a:spcPct val="150000"/>
              </a:lnSpc>
            </a:pPr>
            <a:r>
              <a:rPr lang="es-ES" b="1" dirty="0" smtClean="0">
                <a:solidFill>
                  <a:schemeClr val="accent1">
                    <a:lumMod val="75000"/>
                  </a:schemeClr>
                </a:solidFill>
              </a:rPr>
              <a:t>Dictaminadas o evaluadas por pares “ciegos”, expertos en la disciplina.</a:t>
            </a:r>
            <a:endParaRPr lang="es-ES" b="1" dirty="0">
              <a:solidFill>
                <a:srgbClr val="C00000"/>
              </a:solidFill>
            </a:endParaRPr>
          </a:p>
        </p:txBody>
      </p:sp>
      <p:pic>
        <p:nvPicPr>
          <p:cNvPr id="6" name="Imagen 5"/>
          <p:cNvPicPr>
            <a:picLocks noChangeAspect="1"/>
          </p:cNvPicPr>
          <p:nvPr/>
        </p:nvPicPr>
        <p:blipFill>
          <a:blip r:embed="rId3"/>
          <a:stretch>
            <a:fillRect/>
          </a:stretch>
        </p:blipFill>
        <p:spPr>
          <a:xfrm>
            <a:off x="6645498" y="1236372"/>
            <a:ext cx="4649273" cy="5009883"/>
          </a:xfrm>
          <a:prstGeom prst="rect">
            <a:avLst/>
          </a:prstGeom>
          <a:ln w="38100">
            <a:solidFill>
              <a:srgbClr val="C00000"/>
            </a:solidFill>
          </a:ln>
        </p:spPr>
      </p:pic>
    </p:spTree>
    <p:extLst>
      <p:ext uri="{BB962C8B-B14F-4D97-AF65-F5344CB8AC3E}">
        <p14:creationId xmlns:p14="http://schemas.microsoft.com/office/powerpoint/2010/main" val="39565631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b="1" dirty="0" smtClean="0">
                <a:solidFill>
                  <a:srgbClr val="C00000"/>
                </a:solidFill>
              </a:rPr>
              <a:t>FUENTES CIENTÍFICAS</a:t>
            </a:r>
            <a:endParaRPr lang="es-ES" b="1" dirty="0">
              <a:solidFill>
                <a:srgbClr val="C00000"/>
              </a:solidFill>
            </a:endParaRPr>
          </a:p>
        </p:txBody>
      </p:sp>
      <p:sp>
        <p:nvSpPr>
          <p:cNvPr id="4" name="Marcador de contenido 3"/>
          <p:cNvSpPr>
            <a:spLocks noGrp="1"/>
          </p:cNvSpPr>
          <p:nvPr>
            <p:ph sz="quarter" idx="14"/>
          </p:nvPr>
        </p:nvSpPr>
        <p:spPr>
          <a:xfrm>
            <a:off x="5743977" y="2313430"/>
            <a:ext cx="5589431" cy="3701003"/>
          </a:xfrm>
        </p:spPr>
        <p:txBody>
          <a:bodyPr>
            <a:normAutofit fontScale="92500" lnSpcReduction="10000"/>
          </a:bodyPr>
          <a:lstStyle/>
          <a:p>
            <a:pPr algn="just">
              <a:lnSpc>
                <a:spcPct val="150000"/>
              </a:lnSpc>
            </a:pPr>
            <a:r>
              <a:rPr lang="es-MX" b="1" dirty="0" smtClean="0">
                <a:solidFill>
                  <a:schemeClr val="accent3">
                    <a:lumMod val="75000"/>
                  </a:schemeClr>
                </a:solidFill>
              </a:rPr>
              <a:t>Dirigidas a un público especializado.</a:t>
            </a:r>
          </a:p>
          <a:p>
            <a:pPr algn="just">
              <a:lnSpc>
                <a:spcPct val="150000"/>
              </a:lnSpc>
            </a:pPr>
            <a:r>
              <a:rPr lang="es-MX" b="1" dirty="0" smtClean="0">
                <a:solidFill>
                  <a:srgbClr val="C00000"/>
                </a:solidFill>
              </a:rPr>
              <a:t>Tienen como objetivo generar conocimiento.</a:t>
            </a:r>
          </a:p>
          <a:p>
            <a:pPr algn="just">
              <a:lnSpc>
                <a:spcPct val="150000"/>
              </a:lnSpc>
            </a:pPr>
            <a:r>
              <a:rPr lang="es-MX" b="1" dirty="0" smtClean="0">
                <a:solidFill>
                  <a:schemeClr val="accent3">
                    <a:lumMod val="75000"/>
                  </a:schemeClr>
                </a:solidFill>
              </a:rPr>
              <a:t>Se basan en teorías y fuentes de información científicas.</a:t>
            </a:r>
          </a:p>
          <a:p>
            <a:pPr algn="just">
              <a:lnSpc>
                <a:spcPct val="150000"/>
              </a:lnSpc>
            </a:pPr>
            <a:r>
              <a:rPr lang="es-MX" b="1" dirty="0" smtClean="0">
                <a:solidFill>
                  <a:srgbClr val="C00000"/>
                </a:solidFill>
              </a:rPr>
              <a:t>Utilizan medios de difusión (científica).</a:t>
            </a:r>
            <a:endParaRPr lang="es-MX" b="1" dirty="0">
              <a:solidFill>
                <a:srgbClr val="C00000"/>
              </a:solidFill>
            </a:endParaRPr>
          </a:p>
        </p:txBody>
      </p:sp>
      <p:pic>
        <p:nvPicPr>
          <p:cNvPr id="5" name="Imagen 4"/>
          <p:cNvPicPr>
            <a:picLocks noChangeAspect="1"/>
          </p:cNvPicPr>
          <p:nvPr/>
        </p:nvPicPr>
        <p:blipFill>
          <a:blip r:embed="rId3"/>
          <a:stretch>
            <a:fillRect/>
          </a:stretch>
        </p:blipFill>
        <p:spPr>
          <a:xfrm>
            <a:off x="1172245" y="2397142"/>
            <a:ext cx="4236881" cy="3533578"/>
          </a:xfrm>
          <a:prstGeom prst="rect">
            <a:avLst/>
          </a:prstGeom>
          <a:ln w="38100">
            <a:solidFill>
              <a:srgbClr val="FF0000"/>
            </a:solidFill>
          </a:ln>
        </p:spPr>
      </p:pic>
    </p:spTree>
    <p:extLst>
      <p:ext uri="{BB962C8B-B14F-4D97-AF65-F5344CB8AC3E}">
        <p14:creationId xmlns:p14="http://schemas.microsoft.com/office/powerpoint/2010/main" val="27598980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fontScale="90000"/>
          </a:bodyPr>
          <a:lstStyle/>
          <a:p>
            <a:r>
              <a:rPr lang="es-MX" b="1" dirty="0" smtClean="0">
                <a:solidFill>
                  <a:srgbClr val="C00000"/>
                </a:solidFill>
              </a:rPr>
              <a:t>FUENTES DE INFORMACIÓN CIENTÍFICAS</a:t>
            </a:r>
            <a:endParaRPr lang="es-MX" b="1" dirty="0">
              <a:solidFill>
                <a:srgbClr val="C00000"/>
              </a:solidFill>
            </a:endParaRPr>
          </a:p>
        </p:txBody>
      </p:sp>
      <p:sp>
        <p:nvSpPr>
          <p:cNvPr id="8" name="Marcador de contenido 7"/>
          <p:cNvSpPr>
            <a:spLocks noGrp="1"/>
          </p:cNvSpPr>
          <p:nvPr>
            <p:ph sz="quarter" idx="13"/>
          </p:nvPr>
        </p:nvSpPr>
        <p:spPr/>
        <p:txBody>
          <a:bodyPr>
            <a:normAutofit lnSpcReduction="10000"/>
          </a:bodyPr>
          <a:lstStyle/>
          <a:p>
            <a:pPr algn="just">
              <a:lnSpc>
                <a:spcPct val="150000"/>
              </a:lnSpc>
            </a:pPr>
            <a:r>
              <a:rPr lang="es-MX" b="1" dirty="0" smtClean="0">
                <a:solidFill>
                  <a:srgbClr val="C00000"/>
                </a:solidFill>
              </a:rPr>
              <a:t>LIBROS</a:t>
            </a:r>
          </a:p>
          <a:p>
            <a:pPr algn="just">
              <a:lnSpc>
                <a:spcPct val="150000"/>
              </a:lnSpc>
            </a:pPr>
            <a:r>
              <a:rPr lang="es-MX" b="1" dirty="0" smtClean="0">
                <a:solidFill>
                  <a:srgbClr val="FF0000"/>
                </a:solidFill>
              </a:rPr>
              <a:t>CAPÍTULOS DE LIBRO</a:t>
            </a:r>
          </a:p>
          <a:p>
            <a:pPr algn="just">
              <a:lnSpc>
                <a:spcPct val="150000"/>
              </a:lnSpc>
            </a:pPr>
            <a:r>
              <a:rPr lang="es-MX" b="1" dirty="0" smtClean="0">
                <a:solidFill>
                  <a:srgbClr val="C00000"/>
                </a:solidFill>
              </a:rPr>
              <a:t>ARTÍCULOS CIENTÍFICOS</a:t>
            </a:r>
          </a:p>
          <a:p>
            <a:pPr algn="just">
              <a:lnSpc>
                <a:spcPct val="150000"/>
              </a:lnSpc>
            </a:pPr>
            <a:r>
              <a:rPr lang="es-MX" b="1" dirty="0" smtClean="0">
                <a:solidFill>
                  <a:srgbClr val="FF0000"/>
                </a:solidFill>
              </a:rPr>
              <a:t>PROYECTOS DE INVESTIGACIÓN</a:t>
            </a:r>
          </a:p>
          <a:p>
            <a:pPr algn="just">
              <a:lnSpc>
                <a:spcPct val="150000"/>
              </a:lnSpc>
            </a:pPr>
            <a:r>
              <a:rPr lang="es-MX" b="1" dirty="0" smtClean="0">
                <a:solidFill>
                  <a:srgbClr val="C00000"/>
                </a:solidFill>
              </a:rPr>
              <a:t>TESIS</a:t>
            </a:r>
            <a:endParaRPr lang="es-MX" b="1" dirty="0">
              <a:solidFill>
                <a:srgbClr val="C00000"/>
              </a:solidFill>
            </a:endParaRP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6253" y="2545252"/>
            <a:ext cx="4211392" cy="3493008"/>
          </a:xfrm>
          <a:prstGeom prst="rect">
            <a:avLst/>
          </a:prstGeom>
          <a:ln w="38100">
            <a:solidFill>
              <a:srgbClr val="C00000"/>
            </a:solidFill>
          </a:ln>
        </p:spPr>
      </p:pic>
    </p:spTree>
    <p:extLst>
      <p:ext uri="{BB962C8B-B14F-4D97-AF65-F5344CB8AC3E}">
        <p14:creationId xmlns:p14="http://schemas.microsoft.com/office/powerpoint/2010/main" val="889414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626678" y="1703095"/>
            <a:ext cx="8849957" cy="2598449"/>
          </a:xfrm>
        </p:spPr>
        <p:txBody>
          <a:bodyPr>
            <a:normAutofit/>
          </a:bodyPr>
          <a:lstStyle/>
          <a:p>
            <a:pPr algn="ctr">
              <a:lnSpc>
                <a:spcPct val="150000"/>
              </a:lnSpc>
            </a:pPr>
            <a:r>
              <a:rPr lang="es-MX" b="1" dirty="0" smtClean="0">
                <a:solidFill>
                  <a:srgbClr val="FF0000"/>
                </a:solidFill>
              </a:rPr>
              <a:t>¿CUÁLES SON LOS CANALES DE COMUNICACIÓN CIENTÍFICA?</a:t>
            </a:r>
            <a:endParaRPr lang="es-MX" b="1" dirty="0">
              <a:solidFill>
                <a:srgbClr val="FF0000"/>
              </a:solidFill>
            </a:endParaRPr>
          </a:p>
        </p:txBody>
      </p:sp>
    </p:spTree>
    <p:extLst>
      <p:ext uri="{BB962C8B-B14F-4D97-AF65-F5344CB8AC3E}">
        <p14:creationId xmlns:p14="http://schemas.microsoft.com/office/powerpoint/2010/main" val="39976837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250805" y="1224202"/>
            <a:ext cx="3798597" cy="2149028"/>
          </a:xfrm>
          <a:prstGeom prst="rect">
            <a:avLst/>
          </a:prstGeom>
        </p:spPr>
      </p:pic>
      <p:pic>
        <p:nvPicPr>
          <p:cNvPr id="5" name="Imagen 4"/>
          <p:cNvPicPr>
            <a:picLocks noChangeAspect="1"/>
          </p:cNvPicPr>
          <p:nvPr/>
        </p:nvPicPr>
        <p:blipFill>
          <a:blip r:embed="rId3"/>
          <a:stretch>
            <a:fillRect/>
          </a:stretch>
        </p:blipFill>
        <p:spPr>
          <a:xfrm>
            <a:off x="895148" y="4378817"/>
            <a:ext cx="6355657" cy="1787950"/>
          </a:xfrm>
          <a:prstGeom prst="rect">
            <a:avLst/>
          </a:prstGeom>
        </p:spPr>
      </p:pic>
      <p:sp>
        <p:nvSpPr>
          <p:cNvPr id="6" name="Título 5"/>
          <p:cNvSpPr>
            <a:spLocks noGrp="1"/>
          </p:cNvSpPr>
          <p:nvPr>
            <p:ph type="title"/>
          </p:nvPr>
        </p:nvSpPr>
        <p:spPr>
          <a:xfrm>
            <a:off x="708739" y="652702"/>
            <a:ext cx="9366325" cy="1143000"/>
          </a:xfrm>
        </p:spPr>
        <p:txBody>
          <a:bodyPr/>
          <a:lstStyle/>
          <a:p>
            <a:r>
              <a:rPr lang="es-MX" b="1" dirty="0" smtClean="0">
                <a:solidFill>
                  <a:srgbClr val="FF0000"/>
                </a:solidFill>
              </a:rPr>
              <a:t>REVISTAS INDIZADAS</a:t>
            </a:r>
            <a:endParaRPr lang="es-MX" b="1" dirty="0">
              <a:solidFill>
                <a:srgbClr val="FF0000"/>
              </a:solidFill>
            </a:endParaRPr>
          </a:p>
        </p:txBody>
      </p:sp>
      <p:pic>
        <p:nvPicPr>
          <p:cNvPr id="7" name="Imagen 6"/>
          <p:cNvPicPr>
            <a:picLocks noChangeAspect="1"/>
          </p:cNvPicPr>
          <p:nvPr/>
        </p:nvPicPr>
        <p:blipFill>
          <a:blip r:embed="rId4"/>
          <a:stretch>
            <a:fillRect/>
          </a:stretch>
        </p:blipFill>
        <p:spPr>
          <a:xfrm>
            <a:off x="895148" y="2242755"/>
            <a:ext cx="5711714" cy="1904242"/>
          </a:xfrm>
          <a:prstGeom prst="rect">
            <a:avLst/>
          </a:prstGeom>
          <a:ln w="38100">
            <a:solidFill>
              <a:srgbClr val="C00000"/>
            </a:solidFill>
          </a:ln>
        </p:spPr>
      </p:pic>
      <p:pic>
        <p:nvPicPr>
          <p:cNvPr id="8" name="Imagen 7"/>
          <p:cNvPicPr>
            <a:picLocks noChangeAspect="1"/>
          </p:cNvPicPr>
          <p:nvPr/>
        </p:nvPicPr>
        <p:blipFill>
          <a:blip r:embed="rId5"/>
          <a:stretch>
            <a:fillRect/>
          </a:stretch>
        </p:blipFill>
        <p:spPr>
          <a:xfrm>
            <a:off x="7753082" y="3944730"/>
            <a:ext cx="3393246" cy="2222037"/>
          </a:xfrm>
          <a:prstGeom prst="rect">
            <a:avLst/>
          </a:prstGeom>
          <a:ln w="38100">
            <a:solidFill>
              <a:srgbClr val="C00000"/>
            </a:solidFill>
          </a:ln>
        </p:spPr>
      </p:pic>
    </p:spTree>
    <p:extLst>
      <p:ext uri="{BB962C8B-B14F-4D97-AF65-F5344CB8AC3E}">
        <p14:creationId xmlns:p14="http://schemas.microsoft.com/office/powerpoint/2010/main" val="7633564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708739" y="652702"/>
            <a:ext cx="9366325" cy="1143000"/>
          </a:xfrm>
        </p:spPr>
        <p:txBody>
          <a:bodyPr/>
          <a:lstStyle/>
          <a:p>
            <a:r>
              <a:rPr lang="es-MX" b="1" dirty="0" smtClean="0">
                <a:solidFill>
                  <a:srgbClr val="FF0000"/>
                </a:solidFill>
              </a:rPr>
              <a:t>REVISTAS INDIZADAS</a:t>
            </a:r>
            <a:endParaRPr lang="es-MX" b="1" dirty="0">
              <a:solidFill>
                <a:srgbClr val="FF0000"/>
              </a:solidFill>
            </a:endParaRPr>
          </a:p>
        </p:txBody>
      </p:sp>
      <p:pic>
        <p:nvPicPr>
          <p:cNvPr id="9" name="Imagen 8"/>
          <p:cNvPicPr>
            <a:picLocks noChangeAspect="1"/>
          </p:cNvPicPr>
          <p:nvPr/>
        </p:nvPicPr>
        <p:blipFill>
          <a:blip r:embed="rId2"/>
          <a:stretch>
            <a:fillRect/>
          </a:stretch>
        </p:blipFill>
        <p:spPr>
          <a:xfrm>
            <a:off x="7127383" y="1224202"/>
            <a:ext cx="3810000" cy="3810000"/>
          </a:xfrm>
          <a:prstGeom prst="rect">
            <a:avLst/>
          </a:prstGeom>
          <a:ln w="38100">
            <a:solidFill>
              <a:srgbClr val="C00000"/>
            </a:solidFill>
          </a:ln>
        </p:spPr>
      </p:pic>
      <p:pic>
        <p:nvPicPr>
          <p:cNvPr id="10" name="Imagen 9"/>
          <p:cNvPicPr>
            <a:picLocks noChangeAspect="1"/>
          </p:cNvPicPr>
          <p:nvPr/>
        </p:nvPicPr>
        <p:blipFill>
          <a:blip r:embed="rId3"/>
          <a:stretch>
            <a:fillRect/>
          </a:stretch>
        </p:blipFill>
        <p:spPr>
          <a:xfrm>
            <a:off x="1918952" y="2089061"/>
            <a:ext cx="4031087" cy="1752600"/>
          </a:xfrm>
          <a:prstGeom prst="rect">
            <a:avLst/>
          </a:prstGeom>
          <a:ln w="38100">
            <a:solidFill>
              <a:srgbClr val="C00000"/>
            </a:solidFill>
          </a:ln>
        </p:spPr>
      </p:pic>
      <p:pic>
        <p:nvPicPr>
          <p:cNvPr id="11" name="Imagen 10"/>
          <p:cNvPicPr>
            <a:picLocks noChangeAspect="1"/>
          </p:cNvPicPr>
          <p:nvPr/>
        </p:nvPicPr>
        <p:blipFill>
          <a:blip r:embed="rId4"/>
          <a:stretch>
            <a:fillRect/>
          </a:stretch>
        </p:blipFill>
        <p:spPr>
          <a:xfrm>
            <a:off x="953038" y="4509550"/>
            <a:ext cx="5743976" cy="1723825"/>
          </a:xfrm>
          <a:prstGeom prst="rect">
            <a:avLst/>
          </a:prstGeom>
          <a:ln w="38100">
            <a:solidFill>
              <a:srgbClr val="C00000"/>
            </a:solidFill>
          </a:ln>
        </p:spPr>
      </p:pic>
    </p:spTree>
    <p:extLst>
      <p:ext uri="{BB962C8B-B14F-4D97-AF65-F5344CB8AC3E}">
        <p14:creationId xmlns:p14="http://schemas.microsoft.com/office/powerpoint/2010/main" val="39304100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315456" y="1095906"/>
            <a:ext cx="4406096" cy="699644"/>
          </a:xfrm>
        </p:spPr>
        <p:txBody>
          <a:bodyPr>
            <a:normAutofit/>
          </a:bodyPr>
          <a:lstStyle/>
          <a:p>
            <a:pPr algn="ctr">
              <a:lnSpc>
                <a:spcPct val="150000"/>
              </a:lnSpc>
            </a:pPr>
            <a:r>
              <a:rPr lang="es-MX" sz="1800" b="1" dirty="0" smtClean="0">
                <a:solidFill>
                  <a:srgbClr val="C00000"/>
                </a:solidFill>
              </a:rPr>
              <a:t>TÍTULO DEL MATERIAL DIDÁCTICO</a:t>
            </a:r>
            <a:endParaRPr lang="en-US" sz="1800" b="1" dirty="0">
              <a:solidFill>
                <a:srgbClr val="C00000"/>
              </a:solidFill>
            </a:endParaRPr>
          </a:p>
        </p:txBody>
      </p:sp>
      <p:sp>
        <p:nvSpPr>
          <p:cNvPr id="5" name="Marcador de contenido 4"/>
          <p:cNvSpPr>
            <a:spLocks noGrp="1"/>
          </p:cNvSpPr>
          <p:nvPr>
            <p:ph idx="1"/>
          </p:nvPr>
        </p:nvSpPr>
        <p:spPr/>
        <p:txBody>
          <a:bodyPr/>
          <a:lstStyle/>
          <a:p>
            <a:pPr marL="68580" indent="0" algn="ctr">
              <a:lnSpc>
                <a:spcPct val="150000"/>
              </a:lnSpc>
              <a:buNone/>
            </a:pPr>
            <a:r>
              <a:rPr lang="es-MX" b="1" dirty="0" smtClean="0">
                <a:solidFill>
                  <a:schemeClr val="accent1">
                    <a:lumMod val="50000"/>
                  </a:schemeClr>
                </a:solidFill>
              </a:rPr>
              <a:t>UNIDAD DE APRENDIZAJE:</a:t>
            </a:r>
          </a:p>
          <a:p>
            <a:pPr marL="68580" indent="0" algn="ctr">
              <a:lnSpc>
                <a:spcPct val="150000"/>
              </a:lnSpc>
              <a:buNone/>
            </a:pPr>
            <a:r>
              <a:rPr lang="es-MX" b="1" dirty="0" smtClean="0">
                <a:solidFill>
                  <a:srgbClr val="C00000"/>
                </a:solidFill>
              </a:rPr>
              <a:t>DIFUSIÓN DE LA PRODUCCIÓN CIENTÍFICA</a:t>
            </a:r>
          </a:p>
          <a:p>
            <a:pPr marL="68580" indent="0" algn="ctr">
              <a:lnSpc>
                <a:spcPct val="150000"/>
              </a:lnSpc>
              <a:buNone/>
            </a:pPr>
            <a:endParaRPr lang="es-MX" b="1" dirty="0">
              <a:solidFill>
                <a:schemeClr val="accent1">
                  <a:lumMod val="50000"/>
                </a:schemeClr>
              </a:solidFill>
            </a:endParaRPr>
          </a:p>
          <a:p>
            <a:pPr marL="68580" indent="0" algn="ctr">
              <a:lnSpc>
                <a:spcPct val="150000"/>
              </a:lnSpc>
              <a:buNone/>
            </a:pPr>
            <a:r>
              <a:rPr lang="es-MX" b="1" dirty="0" smtClean="0">
                <a:solidFill>
                  <a:schemeClr val="accent1">
                    <a:lumMod val="50000"/>
                  </a:schemeClr>
                </a:solidFill>
              </a:rPr>
              <a:t>SEMESTRE:</a:t>
            </a:r>
          </a:p>
          <a:p>
            <a:pPr marL="68580" indent="0" algn="ctr">
              <a:lnSpc>
                <a:spcPct val="150000"/>
              </a:lnSpc>
              <a:buNone/>
            </a:pPr>
            <a:r>
              <a:rPr lang="es-MX" b="1" dirty="0" smtClean="0">
                <a:solidFill>
                  <a:schemeClr val="accent1">
                    <a:lumMod val="50000"/>
                  </a:schemeClr>
                </a:solidFill>
              </a:rPr>
              <a:t>2018 A</a:t>
            </a:r>
          </a:p>
          <a:p>
            <a:pPr marL="68580" indent="0" algn="ctr">
              <a:lnSpc>
                <a:spcPct val="150000"/>
              </a:lnSpc>
              <a:buNone/>
            </a:pPr>
            <a:endParaRPr lang="es-MX" b="1" dirty="0" smtClean="0">
              <a:solidFill>
                <a:schemeClr val="accent1">
                  <a:lumMod val="50000"/>
                </a:schemeClr>
              </a:solidFill>
            </a:endParaRPr>
          </a:p>
          <a:p>
            <a:pPr marL="68580" indent="0" algn="ctr">
              <a:lnSpc>
                <a:spcPct val="150000"/>
              </a:lnSpc>
              <a:buNone/>
            </a:pPr>
            <a:r>
              <a:rPr lang="es-MX" sz="1600" b="1" dirty="0" smtClean="0">
                <a:solidFill>
                  <a:srgbClr val="C00000"/>
                </a:solidFill>
              </a:rPr>
              <a:t>Febrero-julio 2018</a:t>
            </a:r>
          </a:p>
        </p:txBody>
      </p:sp>
      <p:sp>
        <p:nvSpPr>
          <p:cNvPr id="6" name="Marcador de texto 5"/>
          <p:cNvSpPr>
            <a:spLocks noGrp="1"/>
          </p:cNvSpPr>
          <p:nvPr>
            <p:ph type="body" sz="half" idx="2"/>
          </p:nvPr>
        </p:nvSpPr>
        <p:spPr>
          <a:xfrm>
            <a:off x="6323173" y="2335876"/>
            <a:ext cx="4398379" cy="3250277"/>
          </a:xfrm>
        </p:spPr>
        <p:txBody>
          <a:bodyPr/>
          <a:lstStyle/>
          <a:p>
            <a:pPr algn="ctr">
              <a:lnSpc>
                <a:spcPct val="150000"/>
              </a:lnSpc>
            </a:pPr>
            <a:r>
              <a:rPr lang="es-MX" b="1" dirty="0" smtClean="0">
                <a:solidFill>
                  <a:schemeClr val="accent3">
                    <a:lumMod val="50000"/>
                  </a:schemeClr>
                </a:solidFill>
              </a:rPr>
              <a:t>CANALES PARA LA COMUNICACIÓN DE LA PRODUCCIÓN CIENTÍFICA, ACADÉMICA Y CONFIABLE</a:t>
            </a:r>
          </a:p>
          <a:p>
            <a:pPr algn="ctr">
              <a:lnSpc>
                <a:spcPct val="150000"/>
              </a:lnSpc>
            </a:pPr>
            <a:endParaRPr lang="es-MX" b="1" dirty="0" smtClean="0">
              <a:solidFill>
                <a:schemeClr val="accent3">
                  <a:lumMod val="50000"/>
                </a:schemeClr>
              </a:solidFill>
            </a:endParaRPr>
          </a:p>
          <a:p>
            <a:pPr algn="ctr">
              <a:lnSpc>
                <a:spcPct val="150000"/>
              </a:lnSpc>
            </a:pPr>
            <a:endParaRPr lang="es-MX" b="1" dirty="0">
              <a:solidFill>
                <a:schemeClr val="accent3">
                  <a:lumMod val="50000"/>
                </a:schemeClr>
              </a:solidFill>
            </a:endParaRPr>
          </a:p>
          <a:p>
            <a:pPr algn="ctr">
              <a:lnSpc>
                <a:spcPct val="150000"/>
              </a:lnSpc>
            </a:pPr>
            <a:r>
              <a:rPr lang="es-MX" b="1" dirty="0" smtClean="0">
                <a:solidFill>
                  <a:srgbClr val="C00000"/>
                </a:solidFill>
              </a:rPr>
              <a:t>AUTORA: </a:t>
            </a:r>
          </a:p>
          <a:p>
            <a:pPr algn="ctr">
              <a:lnSpc>
                <a:spcPct val="150000"/>
              </a:lnSpc>
            </a:pPr>
            <a:r>
              <a:rPr lang="es-MX" b="1" i="1" dirty="0" smtClean="0">
                <a:solidFill>
                  <a:schemeClr val="accent3">
                    <a:lumMod val="50000"/>
                  </a:schemeClr>
                </a:solidFill>
              </a:rPr>
              <a:t>Dra. en C. S. Diana Castro </a:t>
            </a:r>
            <a:r>
              <a:rPr lang="es-MX" b="1" i="1" dirty="0" err="1" smtClean="0">
                <a:solidFill>
                  <a:schemeClr val="accent3">
                    <a:lumMod val="50000"/>
                  </a:schemeClr>
                </a:solidFill>
              </a:rPr>
              <a:t>Ricalde</a:t>
            </a:r>
            <a:endParaRPr lang="en-US" b="1" i="1" dirty="0">
              <a:solidFill>
                <a:schemeClr val="accent3">
                  <a:lumMod val="50000"/>
                </a:schemeClr>
              </a:solidFill>
            </a:endParaRPr>
          </a:p>
        </p:txBody>
      </p:sp>
    </p:spTree>
    <p:extLst>
      <p:ext uri="{BB962C8B-B14F-4D97-AF65-F5344CB8AC3E}">
        <p14:creationId xmlns:p14="http://schemas.microsoft.com/office/powerpoint/2010/main" val="22141584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708739" y="652702"/>
            <a:ext cx="9366325" cy="1143000"/>
          </a:xfrm>
        </p:spPr>
        <p:txBody>
          <a:bodyPr/>
          <a:lstStyle/>
          <a:p>
            <a:r>
              <a:rPr lang="es-MX" b="1" dirty="0" smtClean="0">
                <a:solidFill>
                  <a:srgbClr val="FF0000"/>
                </a:solidFill>
              </a:rPr>
              <a:t>BASES DE DATOS (</a:t>
            </a:r>
            <a:r>
              <a:rPr lang="es-MX" b="1" dirty="0" err="1" smtClean="0">
                <a:solidFill>
                  <a:srgbClr val="FF0000"/>
                </a:solidFill>
              </a:rPr>
              <a:t>UAEMéx</a:t>
            </a:r>
            <a:r>
              <a:rPr lang="es-MX" b="1" dirty="0" smtClean="0">
                <a:solidFill>
                  <a:srgbClr val="FF0000"/>
                </a:solidFill>
              </a:rPr>
              <a:t>)</a:t>
            </a:r>
            <a:endParaRPr lang="es-MX" b="1" dirty="0">
              <a:solidFill>
                <a:srgbClr val="FF0000"/>
              </a:solidFill>
            </a:endParaRPr>
          </a:p>
        </p:txBody>
      </p:sp>
      <p:pic>
        <p:nvPicPr>
          <p:cNvPr id="3" name="Imagen 2"/>
          <p:cNvPicPr>
            <a:picLocks noChangeAspect="1"/>
          </p:cNvPicPr>
          <p:nvPr/>
        </p:nvPicPr>
        <p:blipFill>
          <a:blip r:embed="rId2"/>
          <a:stretch>
            <a:fillRect/>
          </a:stretch>
        </p:blipFill>
        <p:spPr>
          <a:xfrm>
            <a:off x="927279" y="1931830"/>
            <a:ext cx="10109915" cy="4353059"/>
          </a:xfrm>
          <a:prstGeom prst="rect">
            <a:avLst/>
          </a:prstGeom>
          <a:ln w="38100">
            <a:solidFill>
              <a:srgbClr val="C00000"/>
            </a:solidFill>
          </a:ln>
        </p:spPr>
      </p:pic>
    </p:spTree>
    <p:extLst>
      <p:ext uri="{BB962C8B-B14F-4D97-AF65-F5344CB8AC3E}">
        <p14:creationId xmlns:p14="http://schemas.microsoft.com/office/powerpoint/2010/main" val="6328043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004552" y="770087"/>
            <a:ext cx="9366325" cy="1143000"/>
          </a:xfrm>
        </p:spPr>
        <p:txBody>
          <a:bodyPr/>
          <a:lstStyle/>
          <a:p>
            <a:r>
              <a:rPr lang="es-MX" b="1" dirty="0" smtClean="0">
                <a:solidFill>
                  <a:srgbClr val="FF0000"/>
                </a:solidFill>
              </a:rPr>
              <a:t>BASES DE DATOS (</a:t>
            </a:r>
            <a:r>
              <a:rPr lang="es-MX" b="1" dirty="0" err="1" smtClean="0">
                <a:solidFill>
                  <a:srgbClr val="FF0000"/>
                </a:solidFill>
              </a:rPr>
              <a:t>UAEMéx</a:t>
            </a:r>
            <a:r>
              <a:rPr lang="es-MX" b="1" dirty="0" smtClean="0">
                <a:solidFill>
                  <a:srgbClr val="FF0000"/>
                </a:solidFill>
              </a:rPr>
              <a:t>)</a:t>
            </a:r>
            <a:endParaRPr lang="es-MX" b="1" dirty="0">
              <a:solidFill>
                <a:srgbClr val="FF0000"/>
              </a:solidFill>
            </a:endParaRPr>
          </a:p>
        </p:txBody>
      </p:sp>
      <p:sp>
        <p:nvSpPr>
          <p:cNvPr id="2" name="Marcador de contenido 1"/>
          <p:cNvSpPr>
            <a:spLocks noGrp="1"/>
          </p:cNvSpPr>
          <p:nvPr>
            <p:ph sz="quarter" idx="13"/>
          </p:nvPr>
        </p:nvSpPr>
        <p:spPr>
          <a:xfrm>
            <a:off x="1004552" y="2571010"/>
            <a:ext cx="4970902" cy="3493008"/>
          </a:xfrm>
        </p:spPr>
        <p:txBody>
          <a:bodyPr>
            <a:normAutofit fontScale="92500"/>
          </a:bodyPr>
          <a:lstStyle/>
          <a:p>
            <a:pPr algn="just">
              <a:lnSpc>
                <a:spcPct val="150000"/>
              </a:lnSpc>
            </a:pPr>
            <a:r>
              <a:rPr lang="es-MX" b="1" dirty="0" smtClean="0">
                <a:solidFill>
                  <a:schemeClr val="accent3">
                    <a:lumMod val="75000"/>
                  </a:schemeClr>
                </a:solidFill>
              </a:rPr>
              <a:t>Contiene un mínimo de 10 Bases de Datos Multidisciplinarias.</a:t>
            </a:r>
          </a:p>
          <a:p>
            <a:pPr algn="just">
              <a:lnSpc>
                <a:spcPct val="150000"/>
              </a:lnSpc>
            </a:pPr>
            <a:r>
              <a:rPr lang="es-MX" b="1" dirty="0" smtClean="0">
                <a:solidFill>
                  <a:schemeClr val="accent3">
                    <a:lumMod val="75000"/>
                  </a:schemeClr>
                </a:solidFill>
              </a:rPr>
              <a:t>5 dedicadas al área de la salud, Medicina y Física.</a:t>
            </a:r>
          </a:p>
          <a:p>
            <a:pPr algn="just">
              <a:lnSpc>
                <a:spcPct val="150000"/>
              </a:lnSpc>
            </a:pPr>
            <a:r>
              <a:rPr lang="es-MX" b="1" dirty="0" smtClean="0">
                <a:solidFill>
                  <a:schemeClr val="accent3">
                    <a:lumMod val="75000"/>
                  </a:schemeClr>
                </a:solidFill>
              </a:rPr>
              <a:t>Acceso a otros índices o repositorios.</a:t>
            </a:r>
            <a:endParaRPr lang="es-MX" b="1" dirty="0">
              <a:solidFill>
                <a:schemeClr val="accent3">
                  <a:lumMod val="75000"/>
                </a:schemeClr>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4937" y="1089524"/>
            <a:ext cx="2095500" cy="2305050"/>
          </a:xfrm>
          <a:prstGeom prst="rect">
            <a:avLst/>
          </a:prstGeom>
          <a:ln w="28575">
            <a:solidFill>
              <a:srgbClr val="C00000"/>
            </a:solidFill>
          </a:ln>
        </p:spPr>
      </p:pic>
      <p:pic>
        <p:nvPicPr>
          <p:cNvPr id="7" name="Imagen 6"/>
          <p:cNvPicPr>
            <a:picLocks noChangeAspect="1"/>
          </p:cNvPicPr>
          <p:nvPr/>
        </p:nvPicPr>
        <p:blipFill>
          <a:blip r:embed="rId3"/>
          <a:stretch>
            <a:fillRect/>
          </a:stretch>
        </p:blipFill>
        <p:spPr>
          <a:xfrm>
            <a:off x="6452316" y="3898414"/>
            <a:ext cx="4886943" cy="838200"/>
          </a:xfrm>
          <a:prstGeom prst="rect">
            <a:avLst/>
          </a:prstGeom>
          <a:ln w="28575">
            <a:solidFill>
              <a:srgbClr val="C00000"/>
            </a:solidFill>
          </a:ln>
        </p:spPr>
      </p:pic>
      <p:pic>
        <p:nvPicPr>
          <p:cNvPr id="8" name="Imagen 7"/>
          <p:cNvPicPr>
            <a:picLocks noChangeAspect="1"/>
          </p:cNvPicPr>
          <p:nvPr/>
        </p:nvPicPr>
        <p:blipFill>
          <a:blip r:embed="rId4"/>
          <a:stretch>
            <a:fillRect/>
          </a:stretch>
        </p:blipFill>
        <p:spPr>
          <a:xfrm>
            <a:off x="7398174" y="4925364"/>
            <a:ext cx="3629025" cy="1257300"/>
          </a:xfrm>
          <a:prstGeom prst="rect">
            <a:avLst/>
          </a:prstGeom>
        </p:spPr>
      </p:pic>
    </p:spTree>
    <p:extLst>
      <p:ext uri="{BB962C8B-B14F-4D97-AF65-F5344CB8AC3E}">
        <p14:creationId xmlns:p14="http://schemas.microsoft.com/office/powerpoint/2010/main" val="13625612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927279" y="718571"/>
            <a:ext cx="9366325" cy="1143000"/>
          </a:xfrm>
        </p:spPr>
        <p:txBody>
          <a:bodyPr>
            <a:normAutofit/>
          </a:bodyPr>
          <a:lstStyle/>
          <a:p>
            <a:r>
              <a:rPr lang="es-MX" sz="2800" b="1" dirty="0" smtClean="0">
                <a:solidFill>
                  <a:srgbClr val="FF0000"/>
                </a:solidFill>
              </a:rPr>
              <a:t>BASES DE DATOS: Biblioteca Digital Mexicana</a:t>
            </a:r>
            <a:endParaRPr lang="es-MX" sz="2800" b="1" dirty="0">
              <a:solidFill>
                <a:srgbClr val="FF0000"/>
              </a:solidFill>
            </a:endParaRPr>
          </a:p>
        </p:txBody>
      </p:sp>
      <p:sp>
        <p:nvSpPr>
          <p:cNvPr id="3" name="Marcador de contenido 2"/>
          <p:cNvSpPr>
            <a:spLocks noGrp="1"/>
          </p:cNvSpPr>
          <p:nvPr>
            <p:ph sz="quarter" idx="13"/>
          </p:nvPr>
        </p:nvSpPr>
        <p:spPr>
          <a:xfrm>
            <a:off x="927279" y="2073499"/>
            <a:ext cx="6349284" cy="4043966"/>
          </a:xfrm>
        </p:spPr>
        <p:txBody>
          <a:bodyPr>
            <a:normAutofit fontScale="85000" lnSpcReduction="20000"/>
          </a:bodyPr>
          <a:lstStyle/>
          <a:p>
            <a:pPr>
              <a:lnSpc>
                <a:spcPct val="150000"/>
              </a:lnSpc>
            </a:pPr>
            <a:r>
              <a:rPr lang="es-MX" b="1" dirty="0">
                <a:solidFill>
                  <a:schemeClr val="accent2">
                    <a:lumMod val="75000"/>
                  </a:schemeClr>
                </a:solidFill>
              </a:rPr>
              <a:t>La Biblioteca Digital Mexicana, </a:t>
            </a:r>
            <a:r>
              <a:rPr lang="es-MX" b="1" dirty="0" err="1">
                <a:solidFill>
                  <a:schemeClr val="accent2">
                    <a:lumMod val="75000"/>
                  </a:schemeClr>
                </a:solidFill>
              </a:rPr>
              <a:t>BDMx</a:t>
            </a:r>
            <a:r>
              <a:rPr lang="es-MX" b="1" dirty="0">
                <a:solidFill>
                  <a:schemeClr val="accent2">
                    <a:lumMod val="75000"/>
                  </a:schemeClr>
                </a:solidFill>
              </a:rPr>
              <a:t>, nació el 23 de noviembre de </a:t>
            </a:r>
            <a:r>
              <a:rPr lang="es-MX" b="1" dirty="0" smtClean="0">
                <a:solidFill>
                  <a:schemeClr val="accent2">
                    <a:lumMod val="75000"/>
                  </a:schemeClr>
                </a:solidFill>
              </a:rPr>
              <a:t>2010, gracias a 4 </a:t>
            </a:r>
            <a:r>
              <a:rPr lang="es-MX" b="1" dirty="0">
                <a:solidFill>
                  <a:schemeClr val="accent2">
                    <a:lumMod val="75000"/>
                  </a:schemeClr>
                </a:solidFill>
              </a:rPr>
              <a:t>instituciones culturales </a:t>
            </a:r>
            <a:r>
              <a:rPr lang="es-MX" b="1" dirty="0" smtClean="0">
                <a:solidFill>
                  <a:schemeClr val="accent2">
                    <a:lumMod val="75000"/>
                  </a:schemeClr>
                </a:solidFill>
              </a:rPr>
              <a:t>mexicanas: </a:t>
            </a:r>
          </a:p>
          <a:p>
            <a:pPr>
              <a:lnSpc>
                <a:spcPct val="150000"/>
              </a:lnSpc>
              <a:buFont typeface="Wingdings" panose="05000000000000000000" pitchFamily="2" charset="2"/>
              <a:buChar char="Ø"/>
            </a:pPr>
            <a:r>
              <a:rPr lang="es-MX" b="1" dirty="0" smtClean="0">
                <a:solidFill>
                  <a:schemeClr val="accent2">
                    <a:lumMod val="75000"/>
                  </a:schemeClr>
                </a:solidFill>
              </a:rPr>
              <a:t>Consejo </a:t>
            </a:r>
            <a:r>
              <a:rPr lang="es-MX" b="1" dirty="0">
                <a:solidFill>
                  <a:schemeClr val="accent2">
                    <a:lumMod val="75000"/>
                  </a:schemeClr>
                </a:solidFill>
              </a:rPr>
              <a:t>Nacional para la Cultura y las </a:t>
            </a:r>
            <a:r>
              <a:rPr lang="es-MX" b="1" dirty="0" smtClean="0">
                <a:solidFill>
                  <a:schemeClr val="accent2">
                    <a:lumMod val="75000"/>
                  </a:schemeClr>
                </a:solidFill>
              </a:rPr>
              <a:t>Artes.</a:t>
            </a:r>
          </a:p>
          <a:p>
            <a:pPr>
              <a:lnSpc>
                <a:spcPct val="150000"/>
              </a:lnSpc>
              <a:buFont typeface="Wingdings" panose="05000000000000000000" pitchFamily="2" charset="2"/>
              <a:buChar char="Ø"/>
            </a:pPr>
            <a:r>
              <a:rPr lang="es-MX" b="1" dirty="0" smtClean="0">
                <a:solidFill>
                  <a:schemeClr val="accent2">
                    <a:lumMod val="75000"/>
                  </a:schemeClr>
                </a:solidFill>
              </a:rPr>
              <a:t>Archivo </a:t>
            </a:r>
            <a:r>
              <a:rPr lang="es-MX" b="1" dirty="0">
                <a:solidFill>
                  <a:schemeClr val="accent2">
                    <a:lumMod val="75000"/>
                  </a:schemeClr>
                </a:solidFill>
              </a:rPr>
              <a:t>General de la </a:t>
            </a:r>
            <a:r>
              <a:rPr lang="es-MX" b="1" dirty="0" smtClean="0">
                <a:solidFill>
                  <a:schemeClr val="accent2">
                    <a:lumMod val="75000"/>
                  </a:schemeClr>
                </a:solidFill>
              </a:rPr>
              <a:t>Nación.</a:t>
            </a:r>
          </a:p>
          <a:p>
            <a:pPr>
              <a:lnSpc>
                <a:spcPct val="150000"/>
              </a:lnSpc>
              <a:buFont typeface="Wingdings" panose="05000000000000000000" pitchFamily="2" charset="2"/>
              <a:buChar char="Ø"/>
            </a:pPr>
            <a:r>
              <a:rPr lang="es-MX" b="1" dirty="0" smtClean="0">
                <a:solidFill>
                  <a:schemeClr val="accent2">
                    <a:lumMod val="75000"/>
                  </a:schemeClr>
                </a:solidFill>
              </a:rPr>
              <a:t>Biblioteca </a:t>
            </a:r>
            <a:r>
              <a:rPr lang="es-MX" b="1" dirty="0">
                <a:solidFill>
                  <a:schemeClr val="accent2">
                    <a:lumMod val="75000"/>
                  </a:schemeClr>
                </a:solidFill>
              </a:rPr>
              <a:t>Nacional de Antropología e Historia (INAH</a:t>
            </a:r>
            <a:r>
              <a:rPr lang="es-MX" b="1" dirty="0" smtClean="0">
                <a:solidFill>
                  <a:schemeClr val="accent2">
                    <a:lumMod val="75000"/>
                  </a:schemeClr>
                </a:solidFill>
              </a:rPr>
              <a:t>). </a:t>
            </a:r>
          </a:p>
          <a:p>
            <a:pPr>
              <a:lnSpc>
                <a:spcPct val="150000"/>
              </a:lnSpc>
              <a:buFont typeface="Wingdings" panose="05000000000000000000" pitchFamily="2" charset="2"/>
              <a:buChar char="Ø"/>
            </a:pPr>
            <a:r>
              <a:rPr lang="es-MX" b="1" dirty="0" smtClean="0">
                <a:solidFill>
                  <a:schemeClr val="accent2">
                    <a:lumMod val="75000"/>
                  </a:schemeClr>
                </a:solidFill>
              </a:rPr>
              <a:t>Centro </a:t>
            </a:r>
            <a:r>
              <a:rPr lang="es-MX" b="1" dirty="0">
                <a:solidFill>
                  <a:schemeClr val="accent2">
                    <a:lumMod val="75000"/>
                  </a:schemeClr>
                </a:solidFill>
              </a:rPr>
              <a:t>de Estudios de Historia de México CEHM- Carso.</a:t>
            </a:r>
            <a:endParaRPr lang="es-MX" b="1" dirty="0" smtClean="0">
              <a:solidFill>
                <a:schemeClr val="accent2">
                  <a:lumMod val="75000"/>
                </a:schemeClr>
              </a:solidFill>
            </a:endParaRPr>
          </a:p>
        </p:txBody>
      </p:sp>
      <p:pic>
        <p:nvPicPr>
          <p:cNvPr id="4" name="Imagen 3"/>
          <p:cNvPicPr>
            <a:picLocks noChangeAspect="1"/>
          </p:cNvPicPr>
          <p:nvPr/>
        </p:nvPicPr>
        <p:blipFill>
          <a:blip r:embed="rId2"/>
          <a:stretch>
            <a:fillRect/>
          </a:stretch>
        </p:blipFill>
        <p:spPr>
          <a:xfrm>
            <a:off x="7523018" y="2205471"/>
            <a:ext cx="3557847" cy="3272616"/>
          </a:xfrm>
          <a:prstGeom prst="rect">
            <a:avLst/>
          </a:prstGeom>
          <a:ln w="38100">
            <a:solidFill>
              <a:srgbClr val="C00000"/>
            </a:solidFill>
          </a:ln>
        </p:spPr>
      </p:pic>
    </p:spTree>
    <p:extLst>
      <p:ext uri="{BB962C8B-B14F-4D97-AF65-F5344CB8AC3E}">
        <p14:creationId xmlns:p14="http://schemas.microsoft.com/office/powerpoint/2010/main" val="9105957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927279" y="718571"/>
            <a:ext cx="9366325" cy="1143000"/>
          </a:xfrm>
        </p:spPr>
        <p:txBody>
          <a:bodyPr>
            <a:normAutofit/>
          </a:bodyPr>
          <a:lstStyle/>
          <a:p>
            <a:r>
              <a:rPr lang="es-MX" sz="2800" b="1" dirty="0" smtClean="0">
                <a:solidFill>
                  <a:srgbClr val="FF0000"/>
                </a:solidFill>
              </a:rPr>
              <a:t>BASES DE DATOS: Biblioteca Digital Mexicana</a:t>
            </a:r>
            <a:endParaRPr lang="es-MX" sz="2800" b="1" dirty="0">
              <a:solidFill>
                <a:srgbClr val="FF0000"/>
              </a:solidFill>
            </a:endParaRPr>
          </a:p>
        </p:txBody>
      </p:sp>
      <p:sp>
        <p:nvSpPr>
          <p:cNvPr id="3" name="Marcador de contenido 2"/>
          <p:cNvSpPr>
            <a:spLocks noGrp="1"/>
          </p:cNvSpPr>
          <p:nvPr>
            <p:ph sz="quarter" idx="13"/>
          </p:nvPr>
        </p:nvSpPr>
        <p:spPr>
          <a:xfrm>
            <a:off x="6001789" y="2073498"/>
            <a:ext cx="5481014" cy="4169360"/>
          </a:xfrm>
        </p:spPr>
        <p:txBody>
          <a:bodyPr>
            <a:normAutofit fontScale="55000" lnSpcReduction="20000"/>
          </a:bodyPr>
          <a:lstStyle/>
          <a:p>
            <a:pPr marL="68580" indent="0">
              <a:lnSpc>
                <a:spcPct val="150000"/>
              </a:lnSpc>
              <a:buNone/>
            </a:pPr>
            <a:r>
              <a:rPr lang="es-MX" b="1" dirty="0" smtClean="0">
                <a:solidFill>
                  <a:schemeClr val="accent2">
                    <a:lumMod val="75000"/>
                  </a:schemeClr>
                </a:solidFill>
              </a:rPr>
              <a:t>Reúne el acervo de 13 bibliotecas y archivos.</a:t>
            </a:r>
          </a:p>
          <a:p>
            <a:pPr marL="68580" indent="0">
              <a:lnSpc>
                <a:spcPct val="150000"/>
              </a:lnSpc>
              <a:buNone/>
            </a:pPr>
            <a:r>
              <a:rPr lang="es-MX" b="1" dirty="0" smtClean="0">
                <a:solidFill>
                  <a:schemeClr val="accent2">
                    <a:lumMod val="75000"/>
                  </a:schemeClr>
                </a:solidFill>
              </a:rPr>
              <a:t>Ofrece </a:t>
            </a:r>
            <a:r>
              <a:rPr lang="es-MX" b="1" dirty="0">
                <a:solidFill>
                  <a:schemeClr val="accent2">
                    <a:lumMod val="75000"/>
                  </a:schemeClr>
                </a:solidFill>
              </a:rPr>
              <a:t>al público documentos </a:t>
            </a:r>
            <a:r>
              <a:rPr lang="es-MX" b="1" dirty="0" smtClean="0">
                <a:solidFill>
                  <a:schemeClr val="accent2">
                    <a:lumMod val="75000"/>
                  </a:schemeClr>
                </a:solidFill>
              </a:rPr>
              <a:t>valiosos </a:t>
            </a:r>
            <a:r>
              <a:rPr lang="es-MX" b="1" dirty="0">
                <a:solidFill>
                  <a:schemeClr val="accent2">
                    <a:lumMod val="75000"/>
                  </a:schemeClr>
                </a:solidFill>
              </a:rPr>
              <a:t>e inéditos </a:t>
            </a:r>
            <a:r>
              <a:rPr lang="es-MX" b="1" dirty="0" smtClean="0">
                <a:solidFill>
                  <a:schemeClr val="accent2">
                    <a:lumMod val="75000"/>
                  </a:schemeClr>
                </a:solidFill>
              </a:rPr>
              <a:t>como:</a:t>
            </a:r>
          </a:p>
          <a:p>
            <a:pPr>
              <a:lnSpc>
                <a:spcPct val="150000"/>
              </a:lnSpc>
              <a:buFont typeface="Wingdings" panose="05000000000000000000" pitchFamily="2" charset="2"/>
              <a:buChar char="v"/>
            </a:pPr>
            <a:r>
              <a:rPr lang="es-MX" b="1" dirty="0" smtClean="0">
                <a:solidFill>
                  <a:srgbClr val="FF0000"/>
                </a:solidFill>
              </a:rPr>
              <a:t>Códices </a:t>
            </a:r>
            <a:r>
              <a:rPr lang="es-MX" b="1" dirty="0">
                <a:solidFill>
                  <a:schemeClr val="accent2">
                    <a:lumMod val="75000"/>
                  </a:schemeClr>
                </a:solidFill>
              </a:rPr>
              <a:t>Matritenses de la Real Biblioteca (Patrimonio Nacional, España), de fray Bernardino de Sahagún, o los documentos más sobresalientes de Guillén de </a:t>
            </a:r>
            <a:r>
              <a:rPr lang="es-MX" b="1" dirty="0" err="1" smtClean="0">
                <a:solidFill>
                  <a:schemeClr val="accent2">
                    <a:lumMod val="75000"/>
                  </a:schemeClr>
                </a:solidFill>
              </a:rPr>
              <a:t>Lampart</a:t>
            </a:r>
            <a:r>
              <a:rPr lang="es-MX" b="1" dirty="0" smtClean="0">
                <a:solidFill>
                  <a:schemeClr val="accent2">
                    <a:lumMod val="75000"/>
                  </a:schemeClr>
                </a:solidFill>
              </a:rPr>
              <a:t>.</a:t>
            </a:r>
          </a:p>
          <a:p>
            <a:pPr>
              <a:lnSpc>
                <a:spcPct val="150000"/>
              </a:lnSpc>
              <a:buFont typeface="Wingdings" panose="05000000000000000000" pitchFamily="2" charset="2"/>
              <a:buChar char="v"/>
            </a:pPr>
            <a:r>
              <a:rPr lang="es-MX" b="1" dirty="0">
                <a:solidFill>
                  <a:schemeClr val="accent2">
                    <a:lumMod val="75000"/>
                  </a:schemeClr>
                </a:solidFill>
              </a:rPr>
              <a:t>D</a:t>
            </a:r>
            <a:r>
              <a:rPr lang="es-MX" b="1" dirty="0" smtClean="0">
                <a:solidFill>
                  <a:schemeClr val="accent2">
                    <a:lumMod val="75000"/>
                  </a:schemeClr>
                </a:solidFill>
              </a:rPr>
              <a:t>el </a:t>
            </a:r>
            <a:r>
              <a:rPr lang="es-MX" b="1" dirty="0">
                <a:solidFill>
                  <a:srgbClr val="FF0000"/>
                </a:solidFill>
              </a:rPr>
              <a:t>Archivo General de la Nación de México </a:t>
            </a:r>
            <a:r>
              <a:rPr lang="es-MX" b="1" dirty="0">
                <a:solidFill>
                  <a:schemeClr val="accent2">
                    <a:lumMod val="75000"/>
                  </a:schemeClr>
                </a:solidFill>
              </a:rPr>
              <a:t>y de la Biblioteca Miguel de Cervantes Saavedra del </a:t>
            </a:r>
            <a:r>
              <a:rPr lang="es-MX" b="1" dirty="0">
                <a:solidFill>
                  <a:srgbClr val="FF0000"/>
                </a:solidFill>
              </a:rPr>
              <a:t>Tecnológico de Monterrey. </a:t>
            </a:r>
            <a:endParaRPr lang="es-MX" b="1" dirty="0" smtClean="0">
              <a:solidFill>
                <a:srgbClr val="FF0000"/>
              </a:solidFill>
            </a:endParaRPr>
          </a:p>
          <a:p>
            <a:pPr>
              <a:lnSpc>
                <a:spcPct val="150000"/>
              </a:lnSpc>
              <a:buFont typeface="Wingdings" panose="05000000000000000000" pitchFamily="2" charset="2"/>
              <a:buChar char="v"/>
            </a:pPr>
            <a:r>
              <a:rPr lang="es-MX" b="1" dirty="0" smtClean="0">
                <a:solidFill>
                  <a:schemeClr val="accent2">
                    <a:lumMod val="75000"/>
                  </a:schemeClr>
                </a:solidFill>
              </a:rPr>
              <a:t>De </a:t>
            </a:r>
            <a:r>
              <a:rPr lang="es-MX" b="1" dirty="0">
                <a:solidFill>
                  <a:schemeClr val="accent2">
                    <a:lumMod val="75000"/>
                  </a:schemeClr>
                </a:solidFill>
              </a:rPr>
              <a:t>la Biblioteca F. X. </a:t>
            </a:r>
            <a:r>
              <a:rPr lang="es-MX" b="1" dirty="0" smtClean="0">
                <a:solidFill>
                  <a:schemeClr val="accent2">
                    <a:lumMod val="75000"/>
                  </a:schemeClr>
                </a:solidFill>
              </a:rPr>
              <a:t>Clavijero </a:t>
            </a:r>
            <a:r>
              <a:rPr lang="es-MX" b="1" dirty="0">
                <a:solidFill>
                  <a:schemeClr val="accent2">
                    <a:lumMod val="75000"/>
                  </a:schemeClr>
                </a:solidFill>
              </a:rPr>
              <a:t>de la </a:t>
            </a:r>
            <a:r>
              <a:rPr lang="es-MX" b="1" dirty="0">
                <a:solidFill>
                  <a:srgbClr val="FF0000"/>
                </a:solidFill>
              </a:rPr>
              <a:t>Universidad </a:t>
            </a:r>
            <a:r>
              <a:rPr lang="es-MX" b="1" dirty="0" smtClean="0">
                <a:solidFill>
                  <a:srgbClr val="FF0000"/>
                </a:solidFill>
              </a:rPr>
              <a:t>Iberoamericana.</a:t>
            </a:r>
          </a:p>
          <a:p>
            <a:pPr>
              <a:lnSpc>
                <a:spcPct val="150000"/>
              </a:lnSpc>
              <a:buFont typeface="Wingdings" panose="05000000000000000000" pitchFamily="2" charset="2"/>
              <a:buChar char="v"/>
            </a:pPr>
            <a:r>
              <a:rPr lang="es-MX" b="1" dirty="0">
                <a:solidFill>
                  <a:schemeClr val="accent2">
                    <a:lumMod val="75000"/>
                  </a:schemeClr>
                </a:solidFill>
              </a:rPr>
              <a:t>D</a:t>
            </a:r>
            <a:r>
              <a:rPr lang="es-MX" b="1" dirty="0" smtClean="0">
                <a:solidFill>
                  <a:schemeClr val="accent2">
                    <a:lumMod val="75000"/>
                  </a:schemeClr>
                </a:solidFill>
              </a:rPr>
              <a:t>el </a:t>
            </a:r>
            <a:r>
              <a:rPr lang="es-MX" b="1" dirty="0">
                <a:solidFill>
                  <a:srgbClr val="FF0000"/>
                </a:solidFill>
              </a:rPr>
              <a:t>Centro de Estudios de Historia de México </a:t>
            </a:r>
            <a:r>
              <a:rPr lang="es-MX" b="1" dirty="0" smtClean="0">
                <a:solidFill>
                  <a:srgbClr val="FF0000"/>
                </a:solidFill>
              </a:rPr>
              <a:t>Carso.</a:t>
            </a:r>
          </a:p>
          <a:p>
            <a:pPr>
              <a:lnSpc>
                <a:spcPct val="150000"/>
              </a:lnSpc>
              <a:buFont typeface="Wingdings" panose="05000000000000000000" pitchFamily="2" charset="2"/>
              <a:buChar char="v"/>
            </a:pPr>
            <a:r>
              <a:rPr lang="es-MX" b="1" dirty="0">
                <a:solidFill>
                  <a:schemeClr val="accent2">
                    <a:lumMod val="75000"/>
                  </a:schemeClr>
                </a:solidFill>
              </a:rPr>
              <a:t>D</a:t>
            </a:r>
            <a:r>
              <a:rPr lang="es-MX" b="1" dirty="0" smtClean="0">
                <a:solidFill>
                  <a:schemeClr val="accent2">
                    <a:lumMod val="75000"/>
                  </a:schemeClr>
                </a:solidFill>
              </a:rPr>
              <a:t>e </a:t>
            </a:r>
            <a:r>
              <a:rPr lang="es-MX" b="1" dirty="0">
                <a:solidFill>
                  <a:schemeClr val="accent2">
                    <a:lumMod val="75000"/>
                  </a:schemeClr>
                </a:solidFill>
              </a:rPr>
              <a:t>la Biblioteca J. M. </a:t>
            </a:r>
            <a:r>
              <a:rPr lang="es-MX" b="1" dirty="0" err="1">
                <a:solidFill>
                  <a:schemeClr val="accent2">
                    <a:lumMod val="75000"/>
                  </a:schemeClr>
                </a:solidFill>
              </a:rPr>
              <a:t>Lafragua</a:t>
            </a:r>
            <a:r>
              <a:rPr lang="es-MX" b="1" dirty="0">
                <a:solidFill>
                  <a:schemeClr val="accent2">
                    <a:lumMod val="75000"/>
                  </a:schemeClr>
                </a:solidFill>
              </a:rPr>
              <a:t> de la </a:t>
            </a:r>
            <a:r>
              <a:rPr lang="es-MX" b="1" dirty="0">
                <a:solidFill>
                  <a:srgbClr val="FF0000"/>
                </a:solidFill>
              </a:rPr>
              <a:t>Universidad Autónoma de Puebla,</a:t>
            </a:r>
            <a:r>
              <a:rPr lang="es-MX" b="1" dirty="0">
                <a:solidFill>
                  <a:schemeClr val="accent2">
                    <a:lumMod val="75000"/>
                  </a:schemeClr>
                </a:solidFill>
              </a:rPr>
              <a:t> entre otros repositorios. </a:t>
            </a:r>
            <a:endParaRPr lang="es-MX" b="1" dirty="0" smtClean="0">
              <a:solidFill>
                <a:schemeClr val="accent2">
                  <a:lumMod val="75000"/>
                </a:schemeClr>
              </a:solidFill>
            </a:endParaRPr>
          </a:p>
        </p:txBody>
      </p:sp>
      <p:pic>
        <p:nvPicPr>
          <p:cNvPr id="2" name="Imagen 1"/>
          <p:cNvPicPr>
            <a:picLocks noChangeAspect="1"/>
          </p:cNvPicPr>
          <p:nvPr/>
        </p:nvPicPr>
        <p:blipFill>
          <a:blip r:embed="rId2"/>
          <a:stretch>
            <a:fillRect/>
          </a:stretch>
        </p:blipFill>
        <p:spPr>
          <a:xfrm>
            <a:off x="1088968" y="2271444"/>
            <a:ext cx="4156364" cy="3648075"/>
          </a:xfrm>
          <a:prstGeom prst="rect">
            <a:avLst/>
          </a:prstGeom>
          <a:ln w="38100">
            <a:solidFill>
              <a:srgbClr val="FF0000"/>
            </a:solidFill>
          </a:ln>
        </p:spPr>
      </p:pic>
    </p:spTree>
    <p:extLst>
      <p:ext uri="{BB962C8B-B14F-4D97-AF65-F5344CB8AC3E}">
        <p14:creationId xmlns:p14="http://schemas.microsoft.com/office/powerpoint/2010/main" val="10173006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927279" y="718571"/>
            <a:ext cx="9366325" cy="1143000"/>
          </a:xfrm>
        </p:spPr>
        <p:txBody>
          <a:bodyPr/>
          <a:lstStyle/>
          <a:p>
            <a:r>
              <a:rPr lang="es-MX" b="1" dirty="0" smtClean="0">
                <a:solidFill>
                  <a:srgbClr val="FF0000"/>
                </a:solidFill>
              </a:rPr>
              <a:t>BASES DE DATOS: BASE</a:t>
            </a:r>
            <a:endParaRPr lang="es-MX" b="1" dirty="0">
              <a:solidFill>
                <a:srgbClr val="FF0000"/>
              </a:solidFill>
            </a:endParaRPr>
          </a:p>
        </p:txBody>
      </p:sp>
      <p:sp>
        <p:nvSpPr>
          <p:cNvPr id="3" name="Marcador de contenido 2"/>
          <p:cNvSpPr>
            <a:spLocks noGrp="1"/>
          </p:cNvSpPr>
          <p:nvPr>
            <p:ph sz="quarter" idx="13"/>
          </p:nvPr>
        </p:nvSpPr>
        <p:spPr>
          <a:xfrm>
            <a:off x="811368" y="2537138"/>
            <a:ext cx="5888689" cy="4043966"/>
          </a:xfrm>
        </p:spPr>
        <p:txBody>
          <a:bodyPr>
            <a:normAutofit/>
          </a:bodyPr>
          <a:lstStyle/>
          <a:p>
            <a:pPr>
              <a:lnSpc>
                <a:spcPct val="150000"/>
              </a:lnSpc>
            </a:pPr>
            <a:r>
              <a:rPr lang="en-US" b="1" i="1" dirty="0">
                <a:solidFill>
                  <a:schemeClr val="accent2">
                    <a:lumMod val="75000"/>
                  </a:schemeClr>
                </a:solidFill>
              </a:rPr>
              <a:t>120 million documents from more than 6,000 sources. You can access the full texts of about 60% of the indexed documents for free (Open Access). BASE is operated by Bielefeld University Library.</a:t>
            </a:r>
            <a:endParaRPr lang="es-MX" b="1" i="1" dirty="0" smtClean="0">
              <a:solidFill>
                <a:schemeClr val="accent2">
                  <a:lumMod val="75000"/>
                </a:schemeClr>
              </a:solidFill>
            </a:endParaRPr>
          </a:p>
        </p:txBody>
      </p:sp>
      <p:pic>
        <p:nvPicPr>
          <p:cNvPr id="2" name="Imagen 1"/>
          <p:cNvPicPr>
            <a:picLocks noChangeAspect="1"/>
          </p:cNvPicPr>
          <p:nvPr/>
        </p:nvPicPr>
        <p:blipFill>
          <a:blip r:embed="rId2"/>
          <a:stretch>
            <a:fillRect/>
          </a:stretch>
        </p:blipFill>
        <p:spPr>
          <a:xfrm>
            <a:off x="7173883" y="2196921"/>
            <a:ext cx="3620626" cy="3713428"/>
          </a:xfrm>
          <a:prstGeom prst="rect">
            <a:avLst/>
          </a:prstGeom>
        </p:spPr>
      </p:pic>
    </p:spTree>
    <p:extLst>
      <p:ext uri="{BB962C8B-B14F-4D97-AF65-F5344CB8AC3E}">
        <p14:creationId xmlns:p14="http://schemas.microsoft.com/office/powerpoint/2010/main" val="33227551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391320" y="1027664"/>
            <a:ext cx="3513189" cy="1143000"/>
          </a:xfrm>
        </p:spPr>
        <p:txBody>
          <a:bodyPr>
            <a:normAutofit fontScale="90000"/>
          </a:bodyPr>
          <a:lstStyle/>
          <a:p>
            <a:pPr>
              <a:lnSpc>
                <a:spcPct val="150000"/>
              </a:lnSpc>
            </a:pPr>
            <a:r>
              <a:rPr lang="es-MX" b="1" dirty="0" smtClean="0">
                <a:solidFill>
                  <a:srgbClr val="FF0000"/>
                </a:solidFill>
              </a:rPr>
              <a:t>BASES DE DATOS: DOAB</a:t>
            </a:r>
            <a:endParaRPr lang="es-MX" b="1" dirty="0">
              <a:solidFill>
                <a:srgbClr val="FF0000"/>
              </a:solidFill>
            </a:endParaRPr>
          </a:p>
        </p:txBody>
      </p:sp>
      <p:pic>
        <p:nvPicPr>
          <p:cNvPr id="2" name="Marcador de contenido 1"/>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90650" y="2793076"/>
            <a:ext cx="4559300" cy="2768139"/>
          </a:xfrm>
        </p:spPr>
      </p:pic>
      <p:sp>
        <p:nvSpPr>
          <p:cNvPr id="7" name="Marcador de contenido 6"/>
          <p:cNvSpPr>
            <a:spLocks noGrp="1"/>
          </p:cNvSpPr>
          <p:nvPr>
            <p:ph sz="quarter" idx="14"/>
          </p:nvPr>
        </p:nvSpPr>
        <p:spPr>
          <a:xfrm>
            <a:off x="6193536" y="1296785"/>
            <a:ext cx="4559808" cy="4509654"/>
          </a:xfrm>
        </p:spPr>
        <p:txBody>
          <a:bodyPr>
            <a:normAutofit fontScale="70000" lnSpcReduction="20000"/>
          </a:bodyPr>
          <a:lstStyle/>
          <a:p>
            <a:pPr marL="68580" indent="0" algn="just">
              <a:lnSpc>
                <a:spcPct val="150000"/>
              </a:lnSpc>
              <a:buNone/>
            </a:pPr>
            <a:r>
              <a:rPr lang="en-US" b="1" i="1" dirty="0">
                <a:solidFill>
                  <a:schemeClr val="accent2">
                    <a:lumMod val="75000"/>
                  </a:schemeClr>
                </a:solidFill>
              </a:rPr>
              <a:t>13369 Academic peer-reviewed books and chapters from 282 </a:t>
            </a:r>
            <a:r>
              <a:rPr lang="en-US" b="1" i="1" dirty="0" smtClean="0">
                <a:solidFill>
                  <a:schemeClr val="accent2">
                    <a:lumMod val="75000"/>
                  </a:schemeClr>
                </a:solidFill>
              </a:rPr>
              <a:t>publishers.</a:t>
            </a:r>
          </a:p>
          <a:p>
            <a:pPr marL="68580" indent="0" algn="just">
              <a:lnSpc>
                <a:spcPct val="150000"/>
              </a:lnSpc>
              <a:buNone/>
            </a:pPr>
            <a:r>
              <a:rPr lang="es-MX" b="1" dirty="0" smtClean="0">
                <a:solidFill>
                  <a:schemeClr val="accent2">
                    <a:lumMod val="75000"/>
                  </a:schemeClr>
                </a:solidFill>
              </a:rPr>
              <a:t>Se pueden realizar búsquedas avanzadas por: </a:t>
            </a:r>
          </a:p>
          <a:p>
            <a:pPr algn="just">
              <a:lnSpc>
                <a:spcPct val="150000"/>
              </a:lnSpc>
              <a:buFont typeface="Wingdings" panose="05000000000000000000" pitchFamily="2" charset="2"/>
              <a:buChar char="q"/>
            </a:pPr>
            <a:r>
              <a:rPr lang="en-US" b="1" dirty="0" err="1" smtClean="0">
                <a:solidFill>
                  <a:schemeClr val="accent2">
                    <a:lumMod val="75000"/>
                  </a:schemeClr>
                </a:solidFill>
              </a:rPr>
              <a:t>Título</a:t>
            </a:r>
            <a:endParaRPr lang="en-US" b="1" dirty="0">
              <a:solidFill>
                <a:schemeClr val="accent2">
                  <a:lumMod val="75000"/>
                </a:schemeClr>
              </a:solidFill>
            </a:endParaRPr>
          </a:p>
          <a:p>
            <a:pPr algn="just">
              <a:lnSpc>
                <a:spcPct val="150000"/>
              </a:lnSpc>
              <a:buFont typeface="Wingdings" panose="05000000000000000000" pitchFamily="2" charset="2"/>
              <a:buChar char="q"/>
            </a:pPr>
            <a:r>
              <a:rPr lang="en-US" b="1" dirty="0">
                <a:solidFill>
                  <a:schemeClr val="accent2">
                    <a:lumMod val="75000"/>
                  </a:schemeClr>
                </a:solidFill>
              </a:rPr>
              <a:t>ISBN </a:t>
            </a:r>
          </a:p>
          <a:p>
            <a:pPr algn="just">
              <a:lnSpc>
                <a:spcPct val="150000"/>
              </a:lnSpc>
              <a:buFont typeface="Wingdings" panose="05000000000000000000" pitchFamily="2" charset="2"/>
              <a:buChar char="q"/>
            </a:pPr>
            <a:r>
              <a:rPr lang="en-US" b="1" dirty="0" err="1" smtClean="0">
                <a:solidFill>
                  <a:schemeClr val="accent2">
                    <a:lumMod val="75000"/>
                  </a:schemeClr>
                </a:solidFill>
              </a:rPr>
              <a:t>Autor</a:t>
            </a:r>
            <a:endParaRPr lang="en-US" b="1" dirty="0">
              <a:solidFill>
                <a:schemeClr val="accent2">
                  <a:lumMod val="75000"/>
                </a:schemeClr>
              </a:solidFill>
            </a:endParaRPr>
          </a:p>
          <a:p>
            <a:pPr algn="just">
              <a:lnSpc>
                <a:spcPct val="150000"/>
              </a:lnSpc>
              <a:buFont typeface="Wingdings" panose="05000000000000000000" pitchFamily="2" charset="2"/>
              <a:buChar char="q"/>
            </a:pPr>
            <a:r>
              <a:rPr lang="en-US" b="1" dirty="0" smtClean="0">
                <a:solidFill>
                  <a:schemeClr val="accent2">
                    <a:lumMod val="75000"/>
                  </a:schemeClr>
                </a:solidFill>
              </a:rPr>
              <a:t>Palabras clave (</a:t>
            </a:r>
            <a:r>
              <a:rPr lang="en-US" b="1" i="1" dirty="0" smtClean="0">
                <a:solidFill>
                  <a:schemeClr val="accent2">
                    <a:lumMod val="75000"/>
                  </a:schemeClr>
                </a:solidFill>
              </a:rPr>
              <a:t>Keywords</a:t>
            </a:r>
            <a:r>
              <a:rPr lang="en-US" b="1" dirty="0" smtClean="0">
                <a:solidFill>
                  <a:schemeClr val="accent2">
                    <a:lumMod val="75000"/>
                  </a:schemeClr>
                </a:solidFill>
              </a:rPr>
              <a:t>)</a:t>
            </a:r>
            <a:endParaRPr lang="en-US" b="1" dirty="0">
              <a:solidFill>
                <a:schemeClr val="accent2">
                  <a:lumMod val="75000"/>
                </a:schemeClr>
              </a:solidFill>
            </a:endParaRPr>
          </a:p>
          <a:p>
            <a:pPr algn="just">
              <a:lnSpc>
                <a:spcPct val="150000"/>
              </a:lnSpc>
              <a:buFont typeface="Wingdings" panose="05000000000000000000" pitchFamily="2" charset="2"/>
              <a:buChar char="q"/>
            </a:pPr>
            <a:r>
              <a:rPr lang="en-US" b="1" dirty="0" err="1" smtClean="0">
                <a:solidFill>
                  <a:schemeClr val="accent2">
                    <a:lumMod val="75000"/>
                  </a:schemeClr>
                </a:solidFill>
              </a:rPr>
              <a:t>Resumen</a:t>
            </a:r>
            <a:r>
              <a:rPr lang="en-US" b="1" dirty="0">
                <a:solidFill>
                  <a:schemeClr val="accent2">
                    <a:lumMod val="75000"/>
                  </a:schemeClr>
                </a:solidFill>
              </a:rPr>
              <a:t> </a:t>
            </a:r>
            <a:r>
              <a:rPr lang="en-US" b="1" dirty="0" smtClean="0">
                <a:solidFill>
                  <a:schemeClr val="accent2">
                    <a:lumMod val="75000"/>
                  </a:schemeClr>
                </a:solidFill>
              </a:rPr>
              <a:t>(</a:t>
            </a:r>
            <a:r>
              <a:rPr lang="en-US" b="1" i="1" dirty="0" smtClean="0">
                <a:solidFill>
                  <a:schemeClr val="accent2">
                    <a:lumMod val="75000"/>
                  </a:schemeClr>
                </a:solidFill>
              </a:rPr>
              <a:t>Abstract</a:t>
            </a:r>
            <a:r>
              <a:rPr lang="en-US" b="1" dirty="0" smtClean="0">
                <a:solidFill>
                  <a:schemeClr val="accent2">
                    <a:lumMod val="75000"/>
                  </a:schemeClr>
                </a:solidFill>
              </a:rPr>
              <a:t>)</a:t>
            </a:r>
            <a:endParaRPr lang="en-US" b="1" dirty="0">
              <a:solidFill>
                <a:schemeClr val="accent2">
                  <a:lumMod val="75000"/>
                </a:schemeClr>
              </a:solidFill>
            </a:endParaRPr>
          </a:p>
          <a:p>
            <a:pPr algn="just">
              <a:lnSpc>
                <a:spcPct val="150000"/>
              </a:lnSpc>
              <a:buFont typeface="Wingdings" panose="05000000000000000000" pitchFamily="2" charset="2"/>
              <a:buChar char="q"/>
            </a:pPr>
            <a:r>
              <a:rPr lang="es-MX" b="1" dirty="0" smtClean="0">
                <a:solidFill>
                  <a:schemeClr val="accent2">
                    <a:lumMod val="75000"/>
                  </a:schemeClr>
                </a:solidFill>
              </a:rPr>
              <a:t>Editorial</a:t>
            </a:r>
            <a:endParaRPr lang="en-US" b="1" dirty="0">
              <a:solidFill>
                <a:schemeClr val="accent2">
                  <a:lumMod val="75000"/>
                </a:schemeClr>
              </a:solidFill>
            </a:endParaRPr>
          </a:p>
          <a:p>
            <a:pPr algn="just">
              <a:lnSpc>
                <a:spcPct val="150000"/>
              </a:lnSpc>
              <a:buFont typeface="Wingdings" panose="05000000000000000000" pitchFamily="2" charset="2"/>
              <a:buChar char="q"/>
            </a:pPr>
            <a:r>
              <a:rPr lang="es-MX" b="1" dirty="0" smtClean="0">
                <a:solidFill>
                  <a:schemeClr val="accent2">
                    <a:lumMod val="75000"/>
                  </a:schemeClr>
                </a:solidFill>
              </a:rPr>
              <a:t>Año</a:t>
            </a:r>
            <a:endParaRPr lang="en-US" b="1" dirty="0">
              <a:solidFill>
                <a:schemeClr val="accent2">
                  <a:lumMod val="75000"/>
                </a:schemeClr>
              </a:solidFill>
            </a:endParaRPr>
          </a:p>
        </p:txBody>
      </p:sp>
    </p:spTree>
    <p:extLst>
      <p:ext uri="{BB962C8B-B14F-4D97-AF65-F5344CB8AC3E}">
        <p14:creationId xmlns:p14="http://schemas.microsoft.com/office/powerpoint/2010/main" val="42413464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9888" y="937512"/>
            <a:ext cx="9366325" cy="1143000"/>
          </a:xfrm>
        </p:spPr>
        <p:txBody>
          <a:bodyPr>
            <a:normAutofit/>
          </a:bodyPr>
          <a:lstStyle/>
          <a:p>
            <a:pPr>
              <a:lnSpc>
                <a:spcPct val="150000"/>
              </a:lnSpc>
            </a:pPr>
            <a:r>
              <a:rPr lang="es-MX" sz="2000" b="1" dirty="0" smtClean="0">
                <a:solidFill>
                  <a:srgbClr val="C00000"/>
                </a:solidFill>
              </a:rPr>
              <a:t>BASES DE DATOS: </a:t>
            </a:r>
            <a:r>
              <a:rPr lang="es-MX" sz="2000" b="1" dirty="0" err="1" smtClean="0">
                <a:solidFill>
                  <a:srgbClr val="C00000"/>
                </a:solidFill>
              </a:rPr>
              <a:t>ProQuest</a:t>
            </a:r>
            <a:r>
              <a:rPr lang="es-MX" sz="2000" b="1" dirty="0" smtClean="0">
                <a:solidFill>
                  <a:srgbClr val="C00000"/>
                </a:solidFill>
              </a:rPr>
              <a:t> </a:t>
            </a:r>
            <a:r>
              <a:rPr lang="es-MX" sz="2000" b="1" dirty="0" err="1" smtClean="0">
                <a:solidFill>
                  <a:srgbClr val="C00000"/>
                </a:solidFill>
              </a:rPr>
              <a:t>Ebook</a:t>
            </a:r>
            <a:r>
              <a:rPr lang="es-MX" sz="2000" b="1" dirty="0" smtClean="0">
                <a:solidFill>
                  <a:srgbClr val="C00000"/>
                </a:solidFill>
              </a:rPr>
              <a:t> Central (periodo de prueba)</a:t>
            </a:r>
            <a:endParaRPr lang="es-MX" sz="2000" b="1" dirty="0">
              <a:solidFill>
                <a:srgbClr val="C00000"/>
              </a:solidFill>
            </a:endParaRPr>
          </a:p>
        </p:txBody>
      </p:sp>
      <p:sp>
        <p:nvSpPr>
          <p:cNvPr id="3" name="Marcador de contenido 2"/>
          <p:cNvSpPr>
            <a:spLocks noGrp="1"/>
          </p:cNvSpPr>
          <p:nvPr>
            <p:ph sz="quarter" idx="13"/>
          </p:nvPr>
        </p:nvSpPr>
        <p:spPr>
          <a:xfrm>
            <a:off x="5743977" y="2425150"/>
            <a:ext cx="5176964" cy="3782465"/>
          </a:xfrm>
        </p:spPr>
        <p:txBody>
          <a:bodyPr>
            <a:normAutofit lnSpcReduction="10000"/>
          </a:bodyPr>
          <a:lstStyle/>
          <a:p>
            <a:pPr algn="just">
              <a:lnSpc>
                <a:spcPct val="150000"/>
              </a:lnSpc>
            </a:pPr>
            <a:r>
              <a:rPr lang="es-MX" b="1" i="1" dirty="0" err="1">
                <a:solidFill>
                  <a:schemeClr val="accent2">
                    <a:lumMod val="75000"/>
                  </a:schemeClr>
                </a:solidFill>
              </a:rPr>
              <a:t>Ebook</a:t>
            </a:r>
            <a:r>
              <a:rPr lang="es-MX" b="1" i="1" dirty="0">
                <a:solidFill>
                  <a:schemeClr val="accent2">
                    <a:lumMod val="75000"/>
                  </a:schemeClr>
                </a:solidFill>
              </a:rPr>
              <a:t> Central </a:t>
            </a:r>
            <a:r>
              <a:rPr lang="es-MX" b="1" dirty="0" smtClean="0">
                <a:solidFill>
                  <a:schemeClr val="accent2">
                    <a:lumMod val="75000"/>
                  </a:schemeClr>
                </a:solidFill>
              </a:rPr>
              <a:t>permite descargar, leer, marcar, imprimir títulos de libros, a través de la </a:t>
            </a:r>
            <a:r>
              <a:rPr lang="es-MX" b="1" dirty="0">
                <a:solidFill>
                  <a:schemeClr val="accent2">
                    <a:lumMod val="75000"/>
                  </a:schemeClr>
                </a:solidFill>
              </a:rPr>
              <a:t>tecnología </a:t>
            </a:r>
            <a:r>
              <a:rPr lang="es-MX" b="1" dirty="0" smtClean="0">
                <a:solidFill>
                  <a:schemeClr val="accent2">
                    <a:lumMod val="75000"/>
                  </a:schemeClr>
                </a:solidFill>
              </a:rPr>
              <a:t>móvil: </a:t>
            </a:r>
            <a:r>
              <a:rPr lang="es-MX" b="1" i="1" dirty="0" err="1" smtClean="0">
                <a:solidFill>
                  <a:schemeClr val="accent2">
                    <a:lumMod val="75000"/>
                  </a:schemeClr>
                </a:solidFill>
              </a:rPr>
              <a:t>tablets</a:t>
            </a:r>
            <a:r>
              <a:rPr lang="es-MX" b="1" dirty="0" smtClean="0">
                <a:solidFill>
                  <a:schemeClr val="accent2">
                    <a:lumMod val="75000"/>
                  </a:schemeClr>
                </a:solidFill>
              </a:rPr>
              <a:t>, teléfonos, </a:t>
            </a:r>
            <a:r>
              <a:rPr lang="es-MX" b="1" i="1" dirty="0" smtClean="0">
                <a:solidFill>
                  <a:schemeClr val="accent2">
                    <a:lumMod val="75000"/>
                  </a:schemeClr>
                </a:solidFill>
              </a:rPr>
              <a:t>laptops</a:t>
            </a:r>
            <a:r>
              <a:rPr lang="es-MX" b="1" dirty="0" smtClean="0">
                <a:solidFill>
                  <a:schemeClr val="accent2">
                    <a:lumMod val="75000"/>
                  </a:schemeClr>
                </a:solidFill>
              </a:rPr>
              <a:t>… descarga </a:t>
            </a:r>
            <a:r>
              <a:rPr lang="es-MX" b="1" dirty="0">
                <a:solidFill>
                  <a:schemeClr val="accent2">
                    <a:lumMod val="75000"/>
                  </a:schemeClr>
                </a:solidFill>
              </a:rPr>
              <a:t>libros electrónicos para leerlos sin conexión.</a:t>
            </a:r>
            <a:endParaRPr lang="es-MX" sz="2900" b="1" i="1" dirty="0">
              <a:solidFill>
                <a:schemeClr val="accent2">
                  <a:lumMod val="75000"/>
                </a:schemeClr>
              </a:solidFill>
            </a:endParaRPr>
          </a:p>
        </p:txBody>
      </p:sp>
      <p:pic>
        <p:nvPicPr>
          <p:cNvPr id="7" name="Imagen 6"/>
          <p:cNvPicPr>
            <a:picLocks noChangeAspect="1"/>
          </p:cNvPicPr>
          <p:nvPr/>
        </p:nvPicPr>
        <p:blipFill>
          <a:blip r:embed="rId2"/>
          <a:stretch>
            <a:fillRect/>
          </a:stretch>
        </p:blipFill>
        <p:spPr>
          <a:xfrm>
            <a:off x="1389888" y="2425151"/>
            <a:ext cx="3771900" cy="3657774"/>
          </a:xfrm>
          <a:prstGeom prst="rect">
            <a:avLst/>
          </a:prstGeom>
        </p:spPr>
      </p:pic>
    </p:spTree>
    <p:extLst>
      <p:ext uri="{BB962C8B-B14F-4D97-AF65-F5344CB8AC3E}">
        <p14:creationId xmlns:p14="http://schemas.microsoft.com/office/powerpoint/2010/main" val="20791927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1320" y="1027664"/>
            <a:ext cx="9366325" cy="659820"/>
          </a:xfrm>
        </p:spPr>
        <p:txBody>
          <a:bodyPr>
            <a:normAutofit/>
          </a:bodyPr>
          <a:lstStyle/>
          <a:p>
            <a:pPr>
              <a:lnSpc>
                <a:spcPct val="150000"/>
              </a:lnSpc>
            </a:pPr>
            <a:r>
              <a:rPr lang="es-MX" sz="2000" b="1" dirty="0" smtClean="0">
                <a:solidFill>
                  <a:srgbClr val="C00000"/>
                </a:solidFill>
              </a:rPr>
              <a:t>BASES DE DATOS:</a:t>
            </a:r>
            <a:endParaRPr lang="es-MX" sz="2000" b="1" dirty="0">
              <a:solidFill>
                <a:srgbClr val="C00000"/>
              </a:solidFill>
            </a:endParaRPr>
          </a:p>
        </p:txBody>
      </p:sp>
      <p:pic>
        <p:nvPicPr>
          <p:cNvPr id="4" name="Marcador de contenido 3"/>
          <p:cNvPicPr>
            <a:picLocks noGrp="1" noChangeAspect="1"/>
          </p:cNvPicPr>
          <p:nvPr>
            <p:ph sz="quarter" idx="4294967295"/>
          </p:nvPr>
        </p:nvPicPr>
        <p:blipFill>
          <a:blip r:embed="rId2"/>
          <a:stretch>
            <a:fillRect/>
          </a:stretch>
        </p:blipFill>
        <p:spPr>
          <a:xfrm>
            <a:off x="3806814" y="869723"/>
            <a:ext cx="4414837" cy="739775"/>
          </a:xfrm>
          <a:prstGeom prst="rect">
            <a:avLst/>
          </a:prstGeom>
        </p:spPr>
      </p:pic>
      <p:pic>
        <p:nvPicPr>
          <p:cNvPr id="5" name="Imagen 4"/>
          <p:cNvPicPr>
            <a:picLocks noChangeAspect="1"/>
          </p:cNvPicPr>
          <p:nvPr/>
        </p:nvPicPr>
        <p:blipFill>
          <a:blip r:embed="rId3"/>
          <a:stretch>
            <a:fillRect/>
          </a:stretch>
        </p:blipFill>
        <p:spPr>
          <a:xfrm>
            <a:off x="689956" y="1845425"/>
            <a:ext cx="10881360" cy="4663440"/>
          </a:xfrm>
          <a:prstGeom prst="rect">
            <a:avLst/>
          </a:prstGeom>
        </p:spPr>
      </p:pic>
    </p:spTree>
    <p:extLst>
      <p:ext uri="{BB962C8B-B14F-4D97-AF65-F5344CB8AC3E}">
        <p14:creationId xmlns:p14="http://schemas.microsoft.com/office/powerpoint/2010/main" val="32106364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i="1" dirty="0" smtClean="0"/>
              <a:t>EL PERIPLO SUSTENTABLE</a:t>
            </a:r>
            <a:endParaRPr lang="en-US" b="1" i="1" dirty="0"/>
          </a:p>
        </p:txBody>
      </p:sp>
      <p:pic>
        <p:nvPicPr>
          <p:cNvPr id="5" name="Marcador de contenido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024256" y="2593571"/>
            <a:ext cx="4024334" cy="3142210"/>
          </a:xfrm>
          <a:ln w="38100">
            <a:solidFill>
              <a:srgbClr val="92D050"/>
            </a:solidFill>
          </a:ln>
        </p:spPr>
      </p:pic>
      <p:sp>
        <p:nvSpPr>
          <p:cNvPr id="6" name="Rectángulo 5"/>
          <p:cNvSpPr/>
          <p:nvPr/>
        </p:nvSpPr>
        <p:spPr>
          <a:xfrm>
            <a:off x="1235824" y="2512952"/>
            <a:ext cx="5322918" cy="3831818"/>
          </a:xfrm>
          <a:prstGeom prst="rect">
            <a:avLst/>
          </a:prstGeom>
        </p:spPr>
        <p:txBody>
          <a:bodyPr wrap="square">
            <a:spAutoFit/>
          </a:bodyPr>
          <a:lstStyle/>
          <a:p>
            <a:pPr marL="285750" indent="-285750" algn="just">
              <a:lnSpc>
                <a:spcPct val="150000"/>
              </a:lnSpc>
              <a:buFont typeface="Wingdings" panose="05000000000000000000" pitchFamily="2" charset="2"/>
              <a:buChar char="q"/>
            </a:pPr>
            <a:r>
              <a:rPr lang="es-MX" b="1" dirty="0">
                <a:solidFill>
                  <a:schemeClr val="accent2">
                    <a:lumMod val="75000"/>
                  </a:schemeClr>
                </a:solidFill>
              </a:rPr>
              <a:t>R</a:t>
            </a:r>
            <a:r>
              <a:rPr lang="es-MX" b="1" dirty="0" smtClean="0">
                <a:solidFill>
                  <a:schemeClr val="accent2">
                    <a:lumMod val="75000"/>
                  </a:schemeClr>
                </a:solidFill>
              </a:rPr>
              <a:t>evista </a:t>
            </a:r>
            <a:r>
              <a:rPr lang="es-MX" b="1" dirty="0">
                <a:solidFill>
                  <a:schemeClr val="accent2">
                    <a:lumMod val="75000"/>
                  </a:schemeClr>
                </a:solidFill>
              </a:rPr>
              <a:t>de carácter científico internacional, electrónica y semestral especializada en el Turismo enfocándose hacia la competitividad, el desarrollo de destinos turísticos y la </a:t>
            </a:r>
            <a:r>
              <a:rPr lang="es-MX" b="1" dirty="0" smtClean="0">
                <a:solidFill>
                  <a:schemeClr val="accent2">
                    <a:lumMod val="75000"/>
                  </a:schemeClr>
                </a:solidFill>
              </a:rPr>
              <a:t>sustentabilidad.</a:t>
            </a:r>
          </a:p>
          <a:p>
            <a:pPr marL="285750" indent="-285750" algn="just">
              <a:lnSpc>
                <a:spcPct val="150000"/>
              </a:lnSpc>
              <a:buFont typeface="Wingdings" panose="05000000000000000000" pitchFamily="2" charset="2"/>
              <a:buChar char="q"/>
            </a:pPr>
            <a:r>
              <a:rPr lang="es-MX" b="1" dirty="0" smtClean="0">
                <a:solidFill>
                  <a:schemeClr val="accent2">
                    <a:lumMod val="75000"/>
                  </a:schemeClr>
                </a:solidFill>
              </a:rPr>
              <a:t>176 artículos publicados.</a:t>
            </a:r>
          </a:p>
          <a:p>
            <a:pPr marL="285750" indent="-285750" algn="just">
              <a:lnSpc>
                <a:spcPct val="150000"/>
              </a:lnSpc>
              <a:buFont typeface="Wingdings" panose="05000000000000000000" pitchFamily="2" charset="2"/>
              <a:buChar char="q"/>
            </a:pPr>
            <a:r>
              <a:rPr lang="es-MX" b="1" dirty="0" smtClean="0">
                <a:solidFill>
                  <a:schemeClr val="accent2">
                    <a:lumMod val="75000"/>
                  </a:schemeClr>
                </a:solidFill>
              </a:rPr>
              <a:t>Indizada en </a:t>
            </a:r>
            <a:r>
              <a:rPr lang="es-MX" b="1" i="1" dirty="0" err="1" smtClean="0">
                <a:solidFill>
                  <a:schemeClr val="accent2">
                    <a:lumMod val="75000"/>
                  </a:schemeClr>
                </a:solidFill>
              </a:rPr>
              <a:t>Conacyt</a:t>
            </a:r>
            <a:r>
              <a:rPr lang="es-MX" b="1" i="1" dirty="0" smtClean="0">
                <a:solidFill>
                  <a:schemeClr val="accent2">
                    <a:lumMod val="75000"/>
                  </a:schemeClr>
                </a:solidFill>
              </a:rPr>
              <a:t>, </a:t>
            </a:r>
            <a:r>
              <a:rPr lang="es-MX" b="1" i="1" dirty="0" err="1" smtClean="0">
                <a:solidFill>
                  <a:schemeClr val="accent2">
                    <a:lumMod val="75000"/>
                  </a:schemeClr>
                </a:solidFill>
              </a:rPr>
              <a:t>Scielo</a:t>
            </a:r>
            <a:r>
              <a:rPr lang="es-MX" b="1" i="1" dirty="0" smtClean="0">
                <a:solidFill>
                  <a:schemeClr val="accent2">
                    <a:lumMod val="75000"/>
                  </a:schemeClr>
                </a:solidFill>
              </a:rPr>
              <a:t>, </a:t>
            </a:r>
            <a:r>
              <a:rPr lang="es-MX" b="1" i="1" dirty="0" err="1" smtClean="0">
                <a:solidFill>
                  <a:schemeClr val="accent2">
                    <a:lumMod val="75000"/>
                  </a:schemeClr>
                </a:solidFill>
              </a:rPr>
              <a:t>Redalyc</a:t>
            </a:r>
            <a:r>
              <a:rPr lang="es-MX" b="1" i="1" dirty="0" smtClean="0">
                <a:solidFill>
                  <a:schemeClr val="accent2">
                    <a:lumMod val="75000"/>
                  </a:schemeClr>
                </a:solidFill>
              </a:rPr>
              <a:t>; </a:t>
            </a:r>
            <a:r>
              <a:rPr lang="es-MX" b="1" i="1" dirty="0" err="1" smtClean="0">
                <a:solidFill>
                  <a:schemeClr val="accent2">
                    <a:lumMod val="75000"/>
                  </a:schemeClr>
                </a:solidFill>
              </a:rPr>
              <a:t>Dialnet</a:t>
            </a:r>
            <a:r>
              <a:rPr lang="es-MX" b="1" i="1" dirty="0" smtClean="0">
                <a:solidFill>
                  <a:schemeClr val="accent2">
                    <a:lumMod val="75000"/>
                  </a:schemeClr>
                </a:solidFill>
              </a:rPr>
              <a:t>, </a:t>
            </a:r>
            <a:r>
              <a:rPr lang="es-MX" b="1" i="1" dirty="0" err="1" smtClean="0">
                <a:solidFill>
                  <a:schemeClr val="accent2">
                    <a:lumMod val="75000"/>
                  </a:schemeClr>
                </a:solidFill>
              </a:rPr>
              <a:t>Latindex</a:t>
            </a:r>
            <a:r>
              <a:rPr lang="es-MX" b="1" i="1" dirty="0" smtClean="0">
                <a:solidFill>
                  <a:schemeClr val="accent2">
                    <a:lumMod val="75000"/>
                  </a:schemeClr>
                </a:solidFill>
              </a:rPr>
              <a:t>, CIRET</a:t>
            </a:r>
            <a:r>
              <a:rPr lang="es-MX" b="1" dirty="0" smtClean="0">
                <a:solidFill>
                  <a:schemeClr val="accent2">
                    <a:lumMod val="75000"/>
                  </a:schemeClr>
                </a:solidFill>
              </a:rPr>
              <a:t>.</a:t>
            </a:r>
          </a:p>
          <a:p>
            <a:pPr algn="just">
              <a:lnSpc>
                <a:spcPct val="150000"/>
              </a:lnSpc>
            </a:pPr>
            <a:endParaRPr lang="en-US" b="1" dirty="0">
              <a:solidFill>
                <a:schemeClr val="accent2">
                  <a:lumMod val="75000"/>
                </a:schemeClr>
              </a:solidFill>
            </a:endParaRPr>
          </a:p>
        </p:txBody>
      </p:sp>
    </p:spTree>
    <p:extLst>
      <p:ext uri="{BB962C8B-B14F-4D97-AF65-F5344CB8AC3E}">
        <p14:creationId xmlns:p14="http://schemas.microsoft.com/office/powerpoint/2010/main" val="37403173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665315" y="1342486"/>
            <a:ext cx="8849957" cy="1362075"/>
          </a:xfrm>
        </p:spPr>
        <p:txBody>
          <a:bodyPr>
            <a:normAutofit fontScale="90000"/>
          </a:bodyPr>
          <a:lstStyle/>
          <a:p>
            <a:pPr algn="ctr">
              <a:lnSpc>
                <a:spcPct val="150000"/>
              </a:lnSpc>
            </a:pPr>
            <a:r>
              <a:rPr lang="es-MX" b="1" dirty="0" smtClean="0">
                <a:solidFill>
                  <a:srgbClr val="C00000"/>
                </a:solidFill>
              </a:rPr>
              <a:t>¿DÓNDE ENCONTRAR MÁS INFORMACIÓN CIENTÍFICA?</a:t>
            </a:r>
            <a:endParaRPr lang="es-MX" b="1" dirty="0">
              <a:solidFill>
                <a:srgbClr val="C00000"/>
              </a:solidFill>
            </a:endParaRPr>
          </a:p>
        </p:txBody>
      </p:sp>
      <p:pic>
        <p:nvPicPr>
          <p:cNvPr id="7" name="Imagen 6"/>
          <p:cNvPicPr>
            <a:picLocks noChangeAspect="1"/>
          </p:cNvPicPr>
          <p:nvPr/>
        </p:nvPicPr>
        <p:blipFill>
          <a:blip r:embed="rId2"/>
          <a:stretch>
            <a:fillRect/>
          </a:stretch>
        </p:blipFill>
        <p:spPr>
          <a:xfrm>
            <a:off x="6465194" y="3284113"/>
            <a:ext cx="4327302" cy="2653048"/>
          </a:xfrm>
          <a:prstGeom prst="rect">
            <a:avLst/>
          </a:prstGeom>
        </p:spPr>
      </p:pic>
      <p:pic>
        <p:nvPicPr>
          <p:cNvPr id="10" name="Imagen 9"/>
          <p:cNvPicPr>
            <a:picLocks noChangeAspect="1"/>
          </p:cNvPicPr>
          <p:nvPr/>
        </p:nvPicPr>
        <p:blipFill>
          <a:blip r:embed="rId3"/>
          <a:stretch>
            <a:fillRect/>
          </a:stretch>
        </p:blipFill>
        <p:spPr>
          <a:xfrm>
            <a:off x="1499315" y="3037269"/>
            <a:ext cx="3810000" cy="2861256"/>
          </a:xfrm>
          <a:prstGeom prst="rect">
            <a:avLst/>
          </a:prstGeom>
        </p:spPr>
      </p:pic>
    </p:spTree>
    <p:extLst>
      <p:ext uri="{BB962C8B-B14F-4D97-AF65-F5344CB8AC3E}">
        <p14:creationId xmlns:p14="http://schemas.microsoft.com/office/powerpoint/2010/main" val="21372282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678193" y="1604045"/>
            <a:ext cx="8849957" cy="1362075"/>
          </a:xfrm>
        </p:spPr>
        <p:txBody>
          <a:bodyPr>
            <a:normAutofit/>
          </a:bodyPr>
          <a:lstStyle/>
          <a:p>
            <a:pPr algn="ctr">
              <a:lnSpc>
                <a:spcPct val="150000"/>
              </a:lnSpc>
            </a:pPr>
            <a:r>
              <a:rPr lang="es-MX" sz="2400" b="1" dirty="0" smtClean="0">
                <a:solidFill>
                  <a:srgbClr val="C00000"/>
                </a:solidFill>
              </a:rPr>
              <a:t>PROPÓSITO DE LA UNIDAD DE APRENDIZAJE</a:t>
            </a:r>
            <a:endParaRPr lang="en-US" sz="2400" b="1" dirty="0">
              <a:solidFill>
                <a:srgbClr val="C00000"/>
              </a:solidFill>
            </a:endParaRPr>
          </a:p>
        </p:txBody>
      </p:sp>
      <p:sp>
        <p:nvSpPr>
          <p:cNvPr id="6" name="Marcador de texto 5"/>
          <p:cNvSpPr>
            <a:spLocks noGrp="1"/>
          </p:cNvSpPr>
          <p:nvPr>
            <p:ph type="body" idx="1"/>
          </p:nvPr>
        </p:nvSpPr>
        <p:spPr>
          <a:xfrm>
            <a:off x="1678194" y="3751812"/>
            <a:ext cx="8849956" cy="1520413"/>
          </a:xfrm>
        </p:spPr>
        <p:txBody>
          <a:bodyPr>
            <a:normAutofit fontScale="85000" lnSpcReduction="10000"/>
          </a:bodyPr>
          <a:lstStyle/>
          <a:p>
            <a:pPr algn="ctr">
              <a:lnSpc>
                <a:spcPct val="150000"/>
              </a:lnSpc>
            </a:pPr>
            <a:r>
              <a:rPr lang="es-MX" b="1" dirty="0">
                <a:solidFill>
                  <a:schemeClr val="bg2">
                    <a:lumMod val="25000"/>
                  </a:schemeClr>
                </a:solidFill>
              </a:rPr>
              <a:t>Analizar los criterios en los que se funda la producción científica en turismo, para favorecer la divulgación y/o difusión de los hallazgos de investigación de los maestrantes, en publicaciones con estándares de calidad internacional.</a:t>
            </a:r>
            <a:endParaRPr lang="en-US" b="1" dirty="0">
              <a:solidFill>
                <a:schemeClr val="bg2">
                  <a:lumMod val="25000"/>
                </a:schemeClr>
              </a:solidFill>
            </a:endParaRPr>
          </a:p>
        </p:txBody>
      </p:sp>
    </p:spTree>
    <p:extLst>
      <p:ext uri="{BB962C8B-B14F-4D97-AF65-F5344CB8AC3E}">
        <p14:creationId xmlns:p14="http://schemas.microsoft.com/office/powerpoint/2010/main" val="21350851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just">
              <a:lnSpc>
                <a:spcPct val="150000"/>
              </a:lnSpc>
            </a:pPr>
            <a:r>
              <a:rPr lang="es-MX" sz="2400" b="1" dirty="0" smtClean="0">
                <a:solidFill>
                  <a:srgbClr val="C00000"/>
                </a:solidFill>
              </a:rPr>
              <a:t>ÍNDICE DE REVISTAS MEXICANAS DE DIVULGACIÓN CIENTÍFICA Y TECNOLÓGICA</a:t>
            </a:r>
            <a:endParaRPr lang="es-MX" sz="2400" b="1" dirty="0">
              <a:solidFill>
                <a:srgbClr val="C00000"/>
              </a:solidFill>
            </a:endParaRPr>
          </a:p>
        </p:txBody>
      </p:sp>
      <p:pic>
        <p:nvPicPr>
          <p:cNvPr id="6" name="Imagen 5"/>
          <p:cNvPicPr>
            <a:picLocks noChangeAspect="1"/>
          </p:cNvPicPr>
          <p:nvPr/>
        </p:nvPicPr>
        <p:blipFill>
          <a:blip r:embed="rId2"/>
          <a:stretch>
            <a:fillRect/>
          </a:stretch>
        </p:blipFill>
        <p:spPr>
          <a:xfrm>
            <a:off x="1171977" y="2356833"/>
            <a:ext cx="9852338" cy="3879760"/>
          </a:xfrm>
          <a:prstGeom prst="rect">
            <a:avLst/>
          </a:prstGeom>
          <a:ln w="38100">
            <a:solidFill>
              <a:srgbClr val="C00000"/>
            </a:solidFill>
          </a:ln>
        </p:spPr>
      </p:pic>
    </p:spTree>
    <p:extLst>
      <p:ext uri="{BB962C8B-B14F-4D97-AF65-F5344CB8AC3E}">
        <p14:creationId xmlns:p14="http://schemas.microsoft.com/office/powerpoint/2010/main" val="24100975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8194" y="2215166"/>
            <a:ext cx="8849957" cy="2047739"/>
          </a:xfrm>
        </p:spPr>
        <p:txBody>
          <a:bodyPr rtlCol="0">
            <a:normAutofit/>
          </a:bodyPr>
          <a:lstStyle/>
          <a:p>
            <a:pPr algn="ctr" rtl="0">
              <a:lnSpc>
                <a:spcPct val="150000"/>
              </a:lnSpc>
            </a:pPr>
            <a:r>
              <a:rPr lang="es-ES" b="1" dirty="0" smtClean="0">
                <a:solidFill>
                  <a:srgbClr val="C00000"/>
                </a:solidFill>
              </a:rPr>
              <a:t>¿CUÁLES SON LOS CANALES DE COMUNICACIÓN ACADÉMICA?</a:t>
            </a:r>
            <a:endParaRPr lang="es-ES" b="1" dirty="0">
              <a:solidFill>
                <a:srgbClr val="C00000"/>
              </a:solidFill>
            </a:endParaRPr>
          </a:p>
        </p:txBody>
      </p:sp>
    </p:spTree>
    <p:extLst>
      <p:ext uri="{BB962C8B-B14F-4D97-AF65-F5344CB8AC3E}">
        <p14:creationId xmlns:p14="http://schemas.microsoft.com/office/powerpoint/2010/main" val="6995026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ormAutofit/>
          </a:bodyPr>
          <a:lstStyle/>
          <a:p>
            <a:pPr rtl="0"/>
            <a:r>
              <a:rPr lang="es-ES" b="1" dirty="0" smtClean="0">
                <a:solidFill>
                  <a:srgbClr val="C00000"/>
                </a:solidFill>
              </a:rPr>
              <a:t>FUENTES ACADÉMICAS</a:t>
            </a:r>
            <a:endParaRPr lang="es-ES" b="1" dirty="0">
              <a:solidFill>
                <a:srgbClr val="C00000"/>
              </a:solidFill>
            </a:endParaRPr>
          </a:p>
        </p:txBody>
      </p:sp>
      <p:sp>
        <p:nvSpPr>
          <p:cNvPr id="3" name="Marcador de posición de contenido 2"/>
          <p:cNvSpPr>
            <a:spLocks noGrp="1"/>
          </p:cNvSpPr>
          <p:nvPr>
            <p:ph idx="1"/>
          </p:nvPr>
        </p:nvSpPr>
        <p:spPr>
          <a:xfrm>
            <a:off x="1391320" y="2516835"/>
            <a:ext cx="9390977" cy="3793813"/>
          </a:xfrm>
        </p:spPr>
        <p:txBody>
          <a:bodyPr rtlCol="0">
            <a:normAutofit/>
          </a:bodyPr>
          <a:lstStyle/>
          <a:p>
            <a:pPr algn="just" rtl="0">
              <a:lnSpc>
                <a:spcPct val="160000"/>
              </a:lnSpc>
              <a:buFont typeface="Wingdings" panose="05000000000000000000" pitchFamily="2" charset="2"/>
              <a:buChar char="Ø"/>
            </a:pPr>
            <a:r>
              <a:rPr lang="es-ES" b="1" dirty="0" smtClean="0">
                <a:solidFill>
                  <a:schemeClr val="accent3">
                    <a:lumMod val="75000"/>
                  </a:schemeClr>
                </a:solidFill>
              </a:rPr>
              <a:t>Son aquéllas que se producen en la Academia.</a:t>
            </a:r>
          </a:p>
          <a:p>
            <a:pPr algn="just" rtl="0">
              <a:lnSpc>
                <a:spcPct val="160000"/>
              </a:lnSpc>
              <a:buFont typeface="Wingdings" panose="05000000000000000000" pitchFamily="2" charset="2"/>
              <a:buChar char="Ø"/>
            </a:pPr>
            <a:r>
              <a:rPr lang="es-ES" b="1" dirty="0" smtClean="0">
                <a:solidFill>
                  <a:srgbClr val="C00000"/>
                </a:solidFill>
              </a:rPr>
              <a:t>Surgen de comunidades profesionales, que se dedican al cultivo de una disciplina.</a:t>
            </a:r>
          </a:p>
          <a:p>
            <a:pPr algn="just">
              <a:lnSpc>
                <a:spcPct val="160000"/>
              </a:lnSpc>
              <a:buFont typeface="Wingdings" panose="05000000000000000000" pitchFamily="2" charset="2"/>
              <a:buChar char="Ø"/>
            </a:pPr>
            <a:r>
              <a:rPr lang="es-ES" b="1" dirty="0">
                <a:solidFill>
                  <a:schemeClr val="accent2">
                    <a:lumMod val="75000"/>
                  </a:schemeClr>
                </a:solidFill>
              </a:rPr>
              <a:t>Producto de la discusión, el consenso, el arbitraje, el dictamen de </a:t>
            </a:r>
            <a:r>
              <a:rPr lang="es-ES" b="1" dirty="0" smtClean="0">
                <a:solidFill>
                  <a:schemeClr val="accent2">
                    <a:lumMod val="75000"/>
                  </a:schemeClr>
                </a:solidFill>
              </a:rPr>
              <a:t>pares (Codina, 2010).</a:t>
            </a:r>
            <a:endParaRPr lang="es-ES" b="1" dirty="0" smtClean="0">
              <a:solidFill>
                <a:srgbClr val="C00000"/>
              </a:solidFill>
            </a:endParaRPr>
          </a:p>
        </p:txBody>
      </p:sp>
    </p:spTree>
    <p:extLst>
      <p:ext uri="{BB962C8B-B14F-4D97-AF65-F5344CB8AC3E}">
        <p14:creationId xmlns:p14="http://schemas.microsoft.com/office/powerpoint/2010/main" val="40011216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b="1" dirty="0" smtClean="0">
                <a:solidFill>
                  <a:srgbClr val="C00000"/>
                </a:solidFill>
              </a:rPr>
              <a:t>FUENTES ACADÉMICAS</a:t>
            </a:r>
            <a:endParaRPr lang="es-ES" b="1" dirty="0">
              <a:solidFill>
                <a:srgbClr val="C00000"/>
              </a:solidFill>
            </a:endParaRPr>
          </a:p>
        </p:txBody>
      </p:sp>
      <p:sp>
        <p:nvSpPr>
          <p:cNvPr id="3" name="Marcador de posición de contenido 2"/>
          <p:cNvSpPr>
            <a:spLocks noGrp="1"/>
          </p:cNvSpPr>
          <p:nvPr>
            <p:ph sz="quarter" idx="13"/>
          </p:nvPr>
        </p:nvSpPr>
        <p:spPr>
          <a:xfrm>
            <a:off x="1159100" y="2313431"/>
            <a:ext cx="6040190" cy="3984338"/>
          </a:xfrm>
        </p:spPr>
        <p:txBody>
          <a:bodyPr rtlCol="0">
            <a:normAutofit fontScale="85000" lnSpcReduction="10000"/>
          </a:bodyPr>
          <a:lstStyle/>
          <a:p>
            <a:pPr algn="just">
              <a:lnSpc>
                <a:spcPct val="160000"/>
              </a:lnSpc>
              <a:buFont typeface="Wingdings" panose="05000000000000000000" pitchFamily="2" charset="2"/>
              <a:buChar char="Ø"/>
            </a:pPr>
            <a:r>
              <a:rPr lang="es-ES" b="1" dirty="0">
                <a:solidFill>
                  <a:schemeClr val="accent3">
                    <a:lumMod val="75000"/>
                  </a:schemeClr>
                </a:solidFill>
              </a:rPr>
              <a:t>Tienen como objetivo producir nueva información o nuevos conocimientos.</a:t>
            </a:r>
          </a:p>
          <a:p>
            <a:pPr algn="just">
              <a:lnSpc>
                <a:spcPct val="160000"/>
              </a:lnSpc>
              <a:buFont typeface="Wingdings" panose="05000000000000000000" pitchFamily="2" charset="2"/>
              <a:buChar char="Ø"/>
            </a:pPr>
            <a:r>
              <a:rPr lang="es-ES" b="1" dirty="0">
                <a:solidFill>
                  <a:srgbClr val="C00000"/>
                </a:solidFill>
              </a:rPr>
              <a:t>Suelen usar para respaldar su información, otras fuentes académicas o científicas</a:t>
            </a:r>
            <a:r>
              <a:rPr lang="es-ES" b="1" dirty="0" smtClean="0">
                <a:solidFill>
                  <a:srgbClr val="C00000"/>
                </a:solidFill>
              </a:rPr>
              <a:t>.</a:t>
            </a:r>
            <a:endParaRPr lang="es-ES" b="1" dirty="0" smtClean="0">
              <a:solidFill>
                <a:schemeClr val="accent3">
                  <a:lumMod val="75000"/>
                </a:schemeClr>
              </a:solidFill>
            </a:endParaRPr>
          </a:p>
          <a:p>
            <a:pPr>
              <a:lnSpc>
                <a:spcPct val="160000"/>
              </a:lnSpc>
              <a:buFont typeface="Wingdings" panose="05000000000000000000" pitchFamily="2" charset="2"/>
              <a:buChar char="Ø"/>
            </a:pPr>
            <a:r>
              <a:rPr lang="es-ES" b="1" dirty="0" smtClean="0">
                <a:solidFill>
                  <a:schemeClr val="accent3">
                    <a:lumMod val="75000"/>
                  </a:schemeClr>
                </a:solidFill>
              </a:rPr>
              <a:t>Se </a:t>
            </a:r>
            <a:r>
              <a:rPr lang="es-ES" b="1" dirty="0">
                <a:solidFill>
                  <a:schemeClr val="accent3">
                    <a:lumMod val="75000"/>
                  </a:schemeClr>
                </a:solidFill>
              </a:rPr>
              <a:t>dirigen a un público conocedor, especialista en una disciplina.</a:t>
            </a:r>
          </a:p>
          <a:p>
            <a:pPr>
              <a:lnSpc>
                <a:spcPct val="160000"/>
              </a:lnSpc>
              <a:buFont typeface="Wingdings" panose="05000000000000000000" pitchFamily="2" charset="2"/>
              <a:buChar char="Ø"/>
            </a:pPr>
            <a:r>
              <a:rPr lang="es-ES" b="1" dirty="0">
                <a:solidFill>
                  <a:srgbClr val="C00000"/>
                </a:solidFill>
              </a:rPr>
              <a:t>Presentan un lenguaje formal, incluso técnico (Universidad de San Sebastián, s/f</a:t>
            </a:r>
            <a:r>
              <a:rPr lang="es-ES" b="1" dirty="0" smtClean="0">
                <a:solidFill>
                  <a:srgbClr val="C00000"/>
                </a:solidFill>
              </a:rPr>
              <a:t>).</a:t>
            </a:r>
          </a:p>
          <a:p>
            <a:pPr>
              <a:lnSpc>
                <a:spcPct val="160000"/>
              </a:lnSpc>
              <a:buFont typeface="Wingdings" panose="05000000000000000000" pitchFamily="2" charset="2"/>
              <a:buChar char="Ø"/>
            </a:pPr>
            <a:endParaRPr lang="es-ES" b="1" dirty="0">
              <a:solidFill>
                <a:srgbClr val="C00000"/>
              </a:solidFill>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5657" y="1483921"/>
            <a:ext cx="3387144" cy="4659302"/>
          </a:xfrm>
          <a:prstGeom prst="rect">
            <a:avLst/>
          </a:prstGeom>
          <a:ln w="38100">
            <a:solidFill>
              <a:srgbClr val="C00000"/>
            </a:solidFill>
          </a:ln>
        </p:spPr>
      </p:pic>
    </p:spTree>
    <p:extLst>
      <p:ext uri="{BB962C8B-B14F-4D97-AF65-F5344CB8AC3E}">
        <p14:creationId xmlns:p14="http://schemas.microsoft.com/office/powerpoint/2010/main" val="17496619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0712" y="564025"/>
            <a:ext cx="9366325" cy="1143000"/>
          </a:xfrm>
        </p:spPr>
        <p:txBody>
          <a:bodyPr rtlCol="0"/>
          <a:lstStyle/>
          <a:p>
            <a:pPr rtl="0"/>
            <a:r>
              <a:rPr lang="es-ES" b="1" dirty="0" smtClean="0">
                <a:solidFill>
                  <a:srgbClr val="C00000"/>
                </a:solidFill>
              </a:rPr>
              <a:t>FUENTES ACADÉMICAS</a:t>
            </a:r>
            <a:endParaRPr lang="es-ES" b="1" dirty="0">
              <a:solidFill>
                <a:srgbClr val="C00000"/>
              </a:solidFill>
            </a:endParaRPr>
          </a:p>
        </p:txBody>
      </p:sp>
      <p:sp>
        <p:nvSpPr>
          <p:cNvPr id="3" name="Marcador de posición de contenido 2"/>
          <p:cNvSpPr>
            <a:spLocks noGrp="1"/>
          </p:cNvSpPr>
          <p:nvPr>
            <p:ph sz="quarter" idx="13"/>
          </p:nvPr>
        </p:nvSpPr>
        <p:spPr>
          <a:xfrm>
            <a:off x="5100035" y="2170664"/>
            <a:ext cx="6040190" cy="3984338"/>
          </a:xfrm>
        </p:spPr>
        <p:txBody>
          <a:bodyPr rtlCol="0">
            <a:normAutofit fontScale="92500"/>
          </a:bodyPr>
          <a:lstStyle/>
          <a:p>
            <a:pPr algn="just">
              <a:lnSpc>
                <a:spcPct val="160000"/>
              </a:lnSpc>
              <a:buFont typeface="Wingdings" panose="05000000000000000000" pitchFamily="2" charset="2"/>
              <a:buChar char="Ø"/>
            </a:pPr>
            <a:r>
              <a:rPr lang="es-ES" b="1" dirty="0" smtClean="0">
                <a:solidFill>
                  <a:srgbClr val="C00000"/>
                </a:solidFill>
              </a:rPr>
              <a:t>Pueden utilizarse para la enseñanza y para la divulgación.</a:t>
            </a:r>
          </a:p>
          <a:p>
            <a:pPr marL="68580" indent="0" algn="just">
              <a:lnSpc>
                <a:spcPct val="160000"/>
              </a:lnSpc>
              <a:buNone/>
            </a:pPr>
            <a:endParaRPr lang="es-ES" b="1" dirty="0" smtClean="0">
              <a:solidFill>
                <a:srgbClr val="C00000"/>
              </a:solidFill>
            </a:endParaRPr>
          </a:p>
          <a:p>
            <a:pPr algn="just">
              <a:lnSpc>
                <a:spcPct val="160000"/>
              </a:lnSpc>
              <a:buFont typeface="Wingdings" panose="05000000000000000000" pitchFamily="2" charset="2"/>
              <a:buChar char="Ø"/>
            </a:pPr>
            <a:r>
              <a:rPr lang="es-ES" b="1" dirty="0" smtClean="0">
                <a:solidFill>
                  <a:schemeClr val="accent3">
                    <a:lumMod val="75000"/>
                  </a:schemeClr>
                </a:solidFill>
              </a:rPr>
              <a:t>A través de la gestión de la información producida, ésta puede reutilizarse (Repositorio Institucional, ediciones universitarias, divulgación y difusión).</a:t>
            </a:r>
            <a:endParaRPr lang="es-ES" b="1" dirty="0" smtClean="0">
              <a:solidFill>
                <a:srgbClr val="C00000"/>
              </a:solidFill>
            </a:endParaRPr>
          </a:p>
          <a:p>
            <a:pPr>
              <a:lnSpc>
                <a:spcPct val="160000"/>
              </a:lnSpc>
              <a:buFont typeface="Wingdings" panose="05000000000000000000" pitchFamily="2" charset="2"/>
              <a:buChar char="Ø"/>
            </a:pPr>
            <a:endParaRPr lang="es-ES" b="1" dirty="0">
              <a:solidFill>
                <a:srgbClr val="C00000"/>
              </a:solidFill>
            </a:endParaRPr>
          </a:p>
        </p:txBody>
      </p:sp>
      <p:pic>
        <p:nvPicPr>
          <p:cNvPr id="6" name="Imagen 5"/>
          <p:cNvPicPr>
            <a:picLocks noChangeAspect="1"/>
          </p:cNvPicPr>
          <p:nvPr/>
        </p:nvPicPr>
        <p:blipFill>
          <a:blip r:embed="rId3"/>
          <a:stretch>
            <a:fillRect/>
          </a:stretch>
        </p:blipFill>
        <p:spPr>
          <a:xfrm>
            <a:off x="1126097" y="2170664"/>
            <a:ext cx="3742118" cy="3818012"/>
          </a:xfrm>
          <a:prstGeom prst="rect">
            <a:avLst/>
          </a:prstGeom>
          <a:ln w="38100">
            <a:solidFill>
              <a:srgbClr val="C00000"/>
            </a:solidFill>
          </a:ln>
        </p:spPr>
      </p:pic>
    </p:spTree>
    <p:extLst>
      <p:ext uri="{BB962C8B-B14F-4D97-AF65-F5344CB8AC3E}">
        <p14:creationId xmlns:p14="http://schemas.microsoft.com/office/powerpoint/2010/main" val="25693690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5629" y="4155181"/>
            <a:ext cx="7894749" cy="2076450"/>
          </a:xfrm>
          <a:prstGeom prst="rect">
            <a:avLst/>
          </a:prstGeom>
          <a:ln w="38100">
            <a:solidFill>
              <a:srgbClr val="C00000"/>
            </a:solidFill>
          </a:ln>
        </p:spPr>
      </p:pic>
      <p:pic>
        <p:nvPicPr>
          <p:cNvPr id="9" name="Imagen 8"/>
          <p:cNvPicPr>
            <a:picLocks noChangeAspect="1"/>
          </p:cNvPicPr>
          <p:nvPr/>
        </p:nvPicPr>
        <p:blipFill>
          <a:blip r:embed="rId3"/>
          <a:stretch>
            <a:fillRect/>
          </a:stretch>
        </p:blipFill>
        <p:spPr>
          <a:xfrm>
            <a:off x="5134378" y="1321292"/>
            <a:ext cx="6096000" cy="2000250"/>
          </a:xfrm>
          <a:prstGeom prst="rect">
            <a:avLst/>
          </a:prstGeom>
          <a:ln w="38100">
            <a:solidFill>
              <a:srgbClr val="C00000"/>
            </a:solidFill>
          </a:ln>
        </p:spPr>
      </p:pic>
      <p:pic>
        <p:nvPicPr>
          <p:cNvPr id="12" name="Imagen 11"/>
          <p:cNvPicPr>
            <a:picLocks noChangeAspect="1"/>
          </p:cNvPicPr>
          <p:nvPr/>
        </p:nvPicPr>
        <p:blipFill>
          <a:blip r:embed="rId4"/>
          <a:stretch>
            <a:fillRect/>
          </a:stretch>
        </p:blipFill>
        <p:spPr>
          <a:xfrm>
            <a:off x="1007235" y="838737"/>
            <a:ext cx="3429000" cy="3429000"/>
          </a:xfrm>
          <a:prstGeom prst="rect">
            <a:avLst/>
          </a:prstGeom>
          <a:ln w="38100">
            <a:solidFill>
              <a:srgbClr val="C00000"/>
            </a:solidFill>
          </a:ln>
        </p:spPr>
      </p:pic>
    </p:spTree>
    <p:extLst>
      <p:ext uri="{BB962C8B-B14F-4D97-AF65-F5344CB8AC3E}">
        <p14:creationId xmlns:p14="http://schemas.microsoft.com/office/powerpoint/2010/main" val="18783882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1271" y="782966"/>
            <a:ext cx="9366325" cy="1143000"/>
          </a:xfrm>
        </p:spPr>
        <p:txBody>
          <a:bodyPr>
            <a:normAutofit/>
          </a:bodyPr>
          <a:lstStyle/>
          <a:p>
            <a:pPr>
              <a:lnSpc>
                <a:spcPct val="150000"/>
              </a:lnSpc>
            </a:pPr>
            <a:r>
              <a:rPr lang="es-MX" sz="2000" b="1" i="1" dirty="0" smtClean="0">
                <a:solidFill>
                  <a:srgbClr val="C00000"/>
                </a:solidFill>
              </a:rPr>
              <a:t>CULINARIA, </a:t>
            </a:r>
            <a:r>
              <a:rPr lang="es-MX" sz="2000" b="1" dirty="0" smtClean="0">
                <a:solidFill>
                  <a:srgbClr val="C00000"/>
                </a:solidFill>
              </a:rPr>
              <a:t>REVISTA VIRTUAL ESPECIALIZADA EN GASTRONOMÍA</a:t>
            </a:r>
            <a:endParaRPr lang="es-MX" sz="2000" b="1" dirty="0">
              <a:solidFill>
                <a:srgbClr val="C00000"/>
              </a:solidFill>
            </a:endParaRPr>
          </a:p>
        </p:txBody>
      </p:sp>
      <p:sp>
        <p:nvSpPr>
          <p:cNvPr id="8" name="Marcador de contenido 7"/>
          <p:cNvSpPr>
            <a:spLocks noGrp="1"/>
          </p:cNvSpPr>
          <p:nvPr>
            <p:ph sz="quarter" idx="14"/>
          </p:nvPr>
        </p:nvSpPr>
        <p:spPr>
          <a:xfrm>
            <a:off x="6851560" y="2313430"/>
            <a:ext cx="4430333" cy="3816913"/>
          </a:xfrm>
        </p:spPr>
        <p:txBody>
          <a:bodyPr>
            <a:normAutofit/>
          </a:bodyPr>
          <a:lstStyle/>
          <a:p>
            <a:pPr algn="just">
              <a:lnSpc>
                <a:spcPct val="150000"/>
              </a:lnSpc>
            </a:pPr>
            <a:r>
              <a:rPr lang="es-MX" b="1" dirty="0" smtClean="0">
                <a:solidFill>
                  <a:schemeClr val="accent3">
                    <a:lumMod val="75000"/>
                  </a:schemeClr>
                </a:solidFill>
              </a:rPr>
              <a:t>Presenta 20 números, desde 2006.</a:t>
            </a:r>
          </a:p>
          <a:p>
            <a:pPr marL="68580" indent="0" algn="just">
              <a:lnSpc>
                <a:spcPct val="150000"/>
              </a:lnSpc>
              <a:buNone/>
            </a:pPr>
            <a:endParaRPr lang="es-MX" b="1" dirty="0" smtClean="0">
              <a:solidFill>
                <a:schemeClr val="accent3">
                  <a:lumMod val="75000"/>
                </a:schemeClr>
              </a:solidFill>
            </a:endParaRPr>
          </a:p>
          <a:p>
            <a:pPr algn="just">
              <a:lnSpc>
                <a:spcPct val="150000"/>
              </a:lnSpc>
            </a:pPr>
            <a:r>
              <a:rPr lang="es-MX" b="1" dirty="0" smtClean="0">
                <a:solidFill>
                  <a:schemeClr val="accent3">
                    <a:lumMod val="75000"/>
                  </a:schemeClr>
                </a:solidFill>
              </a:rPr>
              <a:t>Revista semestral, arbitrada.</a:t>
            </a:r>
            <a:endParaRPr lang="es-MX" b="1" dirty="0">
              <a:solidFill>
                <a:schemeClr val="accent3">
                  <a:lumMod val="75000"/>
                </a:schemeClr>
              </a:solidFill>
            </a:endParaRPr>
          </a:p>
        </p:txBody>
      </p:sp>
      <p:pic>
        <p:nvPicPr>
          <p:cNvPr id="3" name="Imagen 2"/>
          <p:cNvPicPr>
            <a:picLocks noChangeAspect="1"/>
          </p:cNvPicPr>
          <p:nvPr/>
        </p:nvPicPr>
        <p:blipFill>
          <a:blip r:embed="rId2"/>
          <a:stretch>
            <a:fillRect/>
          </a:stretch>
        </p:blipFill>
        <p:spPr>
          <a:xfrm>
            <a:off x="1503824" y="2313430"/>
            <a:ext cx="4182081" cy="3655108"/>
          </a:xfrm>
          <a:prstGeom prst="rect">
            <a:avLst/>
          </a:prstGeom>
        </p:spPr>
      </p:pic>
    </p:spTree>
    <p:extLst>
      <p:ext uri="{BB962C8B-B14F-4D97-AF65-F5344CB8AC3E}">
        <p14:creationId xmlns:p14="http://schemas.microsoft.com/office/powerpoint/2010/main" val="10656890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5981" y="441339"/>
            <a:ext cx="9366325" cy="1143000"/>
          </a:xfrm>
        </p:spPr>
        <p:txBody>
          <a:bodyPr>
            <a:normAutofit/>
          </a:bodyPr>
          <a:lstStyle/>
          <a:p>
            <a:r>
              <a:rPr lang="es-MX" sz="2400" b="1" dirty="0" smtClean="0">
                <a:solidFill>
                  <a:srgbClr val="C00000"/>
                </a:solidFill>
              </a:rPr>
              <a:t>FUENTES ACADÉMICAS</a:t>
            </a:r>
            <a:endParaRPr lang="es-MX" sz="2400" b="1" dirty="0">
              <a:solidFill>
                <a:srgbClr val="C00000"/>
              </a:solidFill>
            </a:endParaRPr>
          </a:p>
        </p:txBody>
      </p:sp>
      <p:pic>
        <p:nvPicPr>
          <p:cNvPr id="3" name="Imagen 2"/>
          <p:cNvPicPr>
            <a:picLocks noChangeAspect="1"/>
          </p:cNvPicPr>
          <p:nvPr/>
        </p:nvPicPr>
        <p:blipFill>
          <a:blip r:embed="rId2"/>
          <a:stretch>
            <a:fillRect/>
          </a:stretch>
        </p:blipFill>
        <p:spPr>
          <a:xfrm>
            <a:off x="6825031" y="1584339"/>
            <a:ext cx="3810000" cy="2667000"/>
          </a:xfrm>
          <a:prstGeom prst="rect">
            <a:avLst/>
          </a:prstGeom>
          <a:ln w="38100">
            <a:solidFill>
              <a:srgbClr val="C00000"/>
            </a:solidFill>
          </a:ln>
        </p:spPr>
      </p:pic>
      <p:pic>
        <p:nvPicPr>
          <p:cNvPr id="4" name="Imagen 3"/>
          <p:cNvPicPr>
            <a:picLocks noChangeAspect="1"/>
          </p:cNvPicPr>
          <p:nvPr/>
        </p:nvPicPr>
        <p:blipFill>
          <a:blip r:embed="rId3"/>
          <a:stretch>
            <a:fillRect/>
          </a:stretch>
        </p:blipFill>
        <p:spPr>
          <a:xfrm>
            <a:off x="6496318" y="4623515"/>
            <a:ext cx="4467427" cy="1551265"/>
          </a:xfrm>
          <a:prstGeom prst="rect">
            <a:avLst/>
          </a:prstGeom>
          <a:ln w="38100">
            <a:solidFill>
              <a:srgbClr val="C00000"/>
            </a:solidFill>
          </a:ln>
        </p:spPr>
      </p:pic>
      <p:pic>
        <p:nvPicPr>
          <p:cNvPr id="5" name="Imagen 4"/>
          <p:cNvPicPr>
            <a:picLocks noChangeAspect="1"/>
          </p:cNvPicPr>
          <p:nvPr/>
        </p:nvPicPr>
        <p:blipFill>
          <a:blip r:embed="rId4"/>
          <a:stretch>
            <a:fillRect/>
          </a:stretch>
        </p:blipFill>
        <p:spPr>
          <a:xfrm>
            <a:off x="1215981" y="3069196"/>
            <a:ext cx="3810000" cy="2857500"/>
          </a:xfrm>
          <a:prstGeom prst="rect">
            <a:avLst/>
          </a:prstGeom>
        </p:spPr>
      </p:pic>
      <p:pic>
        <p:nvPicPr>
          <p:cNvPr id="6" name="Imagen 5"/>
          <p:cNvPicPr>
            <a:picLocks noChangeAspect="1"/>
          </p:cNvPicPr>
          <p:nvPr/>
        </p:nvPicPr>
        <p:blipFill>
          <a:blip r:embed="rId5"/>
          <a:stretch>
            <a:fillRect/>
          </a:stretch>
        </p:blipFill>
        <p:spPr>
          <a:xfrm>
            <a:off x="1215981" y="1638734"/>
            <a:ext cx="4435296" cy="4536046"/>
          </a:xfrm>
          <a:prstGeom prst="rect">
            <a:avLst/>
          </a:prstGeom>
          <a:ln w="57150">
            <a:solidFill>
              <a:srgbClr val="C00000"/>
            </a:solidFill>
          </a:ln>
        </p:spPr>
      </p:pic>
    </p:spTree>
    <p:extLst>
      <p:ext uri="{BB962C8B-B14F-4D97-AF65-F5344CB8AC3E}">
        <p14:creationId xmlns:p14="http://schemas.microsoft.com/office/powerpoint/2010/main" val="16632761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678194" y="2356834"/>
            <a:ext cx="8849957" cy="1906071"/>
          </a:xfrm>
        </p:spPr>
        <p:txBody>
          <a:bodyPr>
            <a:normAutofit fontScale="90000"/>
          </a:bodyPr>
          <a:lstStyle/>
          <a:p>
            <a:pPr algn="ctr">
              <a:lnSpc>
                <a:spcPct val="150000"/>
              </a:lnSpc>
            </a:pPr>
            <a:r>
              <a:rPr lang="es-MX" b="1" dirty="0" smtClean="0">
                <a:solidFill>
                  <a:srgbClr val="C00000"/>
                </a:solidFill>
              </a:rPr>
              <a:t>¿CUÁLES SON LOS CANALES DE </a:t>
            </a:r>
            <a:r>
              <a:rPr lang="es-MX" b="1" dirty="0" smtClean="0">
                <a:solidFill>
                  <a:srgbClr val="C00000"/>
                </a:solidFill>
              </a:rPr>
              <a:t>INFORMACIÓN </a:t>
            </a:r>
            <a:r>
              <a:rPr lang="es-MX" b="1" dirty="0" smtClean="0">
                <a:solidFill>
                  <a:srgbClr val="C00000"/>
                </a:solidFill>
              </a:rPr>
              <a:t>CONFIABLE?</a:t>
            </a:r>
            <a:endParaRPr lang="es-MX" b="1" dirty="0">
              <a:solidFill>
                <a:srgbClr val="C00000"/>
              </a:solidFill>
            </a:endParaRPr>
          </a:p>
        </p:txBody>
      </p:sp>
    </p:spTree>
    <p:extLst>
      <p:ext uri="{BB962C8B-B14F-4D97-AF65-F5344CB8AC3E}">
        <p14:creationId xmlns:p14="http://schemas.microsoft.com/office/powerpoint/2010/main" val="41424037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20863" y="629741"/>
            <a:ext cx="9366325" cy="1143000"/>
          </a:xfrm>
        </p:spPr>
        <p:txBody>
          <a:bodyPr/>
          <a:lstStyle/>
          <a:p>
            <a:r>
              <a:rPr lang="es-MX" b="1" dirty="0" smtClean="0">
                <a:solidFill>
                  <a:srgbClr val="C00000"/>
                </a:solidFill>
              </a:rPr>
              <a:t>PÁGINAS </a:t>
            </a:r>
            <a:r>
              <a:rPr lang="es-MX" b="1" dirty="0" smtClean="0">
                <a:solidFill>
                  <a:srgbClr val="C00000"/>
                </a:solidFill>
              </a:rPr>
              <a:t>GUBERNAMENTALES</a:t>
            </a:r>
            <a:endParaRPr lang="es-MX" b="1" dirty="0">
              <a:solidFill>
                <a:srgbClr val="C00000"/>
              </a:solidFill>
            </a:endParaRPr>
          </a:p>
        </p:txBody>
      </p:sp>
      <p:pic>
        <p:nvPicPr>
          <p:cNvPr id="7" name="Marcador de contenido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267665" y="2090511"/>
            <a:ext cx="2143125" cy="1528265"/>
          </a:xfrm>
          <a:ln w="38100">
            <a:solidFill>
              <a:srgbClr val="C00000"/>
            </a:solidFill>
          </a:ln>
        </p:spPr>
      </p:pic>
      <p:sp>
        <p:nvSpPr>
          <p:cNvPr id="9" name="Marcador de contenido 8"/>
          <p:cNvSpPr>
            <a:spLocks noGrp="1"/>
          </p:cNvSpPr>
          <p:nvPr>
            <p:ph sz="quarter" idx="14"/>
          </p:nvPr>
        </p:nvSpPr>
        <p:spPr>
          <a:xfrm>
            <a:off x="901522" y="2060620"/>
            <a:ext cx="4752304" cy="4274042"/>
          </a:xfrm>
        </p:spPr>
        <p:txBody>
          <a:bodyPr>
            <a:normAutofit/>
          </a:bodyPr>
          <a:lstStyle/>
          <a:p>
            <a:pPr algn="just">
              <a:lnSpc>
                <a:spcPct val="150000"/>
              </a:lnSpc>
            </a:pPr>
            <a:r>
              <a:rPr lang="es-MX" b="1" dirty="0" smtClean="0">
                <a:solidFill>
                  <a:schemeClr val="accent1">
                    <a:lumMod val="75000"/>
                  </a:schemeClr>
                </a:solidFill>
              </a:rPr>
              <a:t>Producen datos e información oficial.</a:t>
            </a:r>
          </a:p>
          <a:p>
            <a:pPr marL="68580" indent="0" algn="just">
              <a:lnSpc>
                <a:spcPct val="150000"/>
              </a:lnSpc>
              <a:buNone/>
            </a:pPr>
            <a:endParaRPr lang="es-MX" b="1" dirty="0" smtClean="0">
              <a:solidFill>
                <a:schemeClr val="accent1">
                  <a:lumMod val="75000"/>
                </a:schemeClr>
              </a:solidFill>
            </a:endParaRPr>
          </a:p>
          <a:p>
            <a:pPr algn="just">
              <a:lnSpc>
                <a:spcPct val="150000"/>
              </a:lnSpc>
            </a:pPr>
            <a:r>
              <a:rPr lang="es-MX" b="1" dirty="0" smtClean="0">
                <a:solidFill>
                  <a:schemeClr val="accent1">
                    <a:lumMod val="75000"/>
                  </a:schemeClr>
                </a:solidFill>
              </a:rPr>
              <a:t>Portales y páginas web de secretarías y dependencias del gobierno federal, estatal, municipal.</a:t>
            </a:r>
            <a:endParaRPr lang="es-MX" b="1" dirty="0">
              <a:solidFill>
                <a:schemeClr val="accent1">
                  <a:lumMod val="75000"/>
                </a:schemeClr>
              </a:solidFill>
            </a:endParaRPr>
          </a:p>
        </p:txBody>
      </p:sp>
      <p:pic>
        <p:nvPicPr>
          <p:cNvPr id="10" name="Imagen 9"/>
          <p:cNvPicPr>
            <a:picLocks noChangeAspect="1"/>
          </p:cNvPicPr>
          <p:nvPr/>
        </p:nvPicPr>
        <p:blipFill>
          <a:blip r:embed="rId3"/>
          <a:stretch>
            <a:fillRect/>
          </a:stretch>
        </p:blipFill>
        <p:spPr>
          <a:xfrm>
            <a:off x="8834907" y="1545465"/>
            <a:ext cx="2125014" cy="2391081"/>
          </a:xfrm>
          <a:prstGeom prst="rect">
            <a:avLst/>
          </a:prstGeom>
          <a:ln w="38100">
            <a:solidFill>
              <a:srgbClr val="C00000"/>
            </a:solidFill>
          </a:ln>
        </p:spPr>
      </p:pic>
      <p:pic>
        <p:nvPicPr>
          <p:cNvPr id="2" name="Imagen 1"/>
          <p:cNvPicPr>
            <a:picLocks noChangeAspect="1"/>
          </p:cNvPicPr>
          <p:nvPr/>
        </p:nvPicPr>
        <p:blipFill>
          <a:blip r:embed="rId4"/>
          <a:stretch>
            <a:fillRect/>
          </a:stretch>
        </p:blipFill>
        <p:spPr>
          <a:xfrm>
            <a:off x="6850985" y="4254316"/>
            <a:ext cx="4313008" cy="1543050"/>
          </a:xfrm>
          <a:prstGeom prst="rect">
            <a:avLst/>
          </a:prstGeom>
          <a:ln w="38100">
            <a:solidFill>
              <a:srgbClr val="C00000"/>
            </a:solidFill>
          </a:ln>
        </p:spPr>
      </p:pic>
    </p:spTree>
    <p:extLst>
      <p:ext uri="{BB962C8B-B14F-4D97-AF65-F5344CB8AC3E}">
        <p14:creationId xmlns:p14="http://schemas.microsoft.com/office/powerpoint/2010/main" val="19935742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6294529" y="3283527"/>
            <a:ext cx="4417807" cy="2598462"/>
          </a:xfrm>
        </p:spPr>
        <p:txBody>
          <a:bodyPr>
            <a:normAutofit fontScale="90000"/>
          </a:bodyPr>
          <a:lstStyle/>
          <a:p>
            <a:pPr algn="ctr">
              <a:lnSpc>
                <a:spcPct val="150000"/>
              </a:lnSpc>
            </a:pPr>
            <a:r>
              <a:rPr lang="es-MX" sz="1600" b="1" dirty="0" smtClean="0">
                <a:solidFill>
                  <a:srgbClr val="FFC000"/>
                </a:solidFill>
              </a:rPr>
              <a:t>CONTENIDOS DEL PROGRAMA QUE APOYA EL MATERIAL:</a:t>
            </a:r>
            <a:r>
              <a:rPr lang="es-MX" sz="1600" b="1" dirty="0" smtClean="0">
                <a:solidFill>
                  <a:srgbClr val="C00000"/>
                </a:solidFill>
              </a:rPr>
              <a:t/>
            </a:r>
            <a:br>
              <a:rPr lang="es-MX" sz="1600" b="1" dirty="0" smtClean="0">
                <a:solidFill>
                  <a:srgbClr val="C00000"/>
                </a:solidFill>
              </a:rPr>
            </a:br>
            <a:r>
              <a:rPr lang="es-MX" sz="1600" b="1" dirty="0" smtClean="0"/>
              <a:t/>
            </a:r>
            <a:br>
              <a:rPr lang="es-MX" sz="1600" b="1" dirty="0" smtClean="0"/>
            </a:br>
            <a:r>
              <a:rPr lang="es-MX" sz="1600" b="1" dirty="0" smtClean="0"/>
              <a:t/>
            </a:r>
            <a:br>
              <a:rPr lang="es-MX" sz="1600" b="1" dirty="0" smtClean="0"/>
            </a:br>
            <a:r>
              <a:rPr lang="es-MX" sz="1600" b="1" dirty="0"/>
              <a:t/>
            </a:r>
            <a:br>
              <a:rPr lang="es-MX" sz="1600" b="1" dirty="0"/>
            </a:br>
            <a:r>
              <a:rPr lang="es-MX" sz="1600" b="1" dirty="0" smtClean="0">
                <a:solidFill>
                  <a:srgbClr val="C00000"/>
                </a:solidFill>
              </a:rPr>
              <a:t>PRODUCCIÓN </a:t>
            </a:r>
            <a:r>
              <a:rPr lang="es-MX" sz="1600" b="1" dirty="0">
                <a:solidFill>
                  <a:srgbClr val="C00000"/>
                </a:solidFill>
              </a:rPr>
              <a:t>CIENTÍFICA (PC</a:t>
            </a:r>
            <a:r>
              <a:rPr lang="es-MX" sz="1600" b="1" dirty="0" smtClean="0">
                <a:solidFill>
                  <a:srgbClr val="C00000"/>
                </a:solidFill>
              </a:rPr>
              <a:t>):</a:t>
            </a:r>
            <a:r>
              <a:rPr lang="es-MX" sz="1600" b="1" dirty="0"/>
              <a:t/>
            </a:r>
            <a:br>
              <a:rPr lang="es-MX" sz="1600" b="1" dirty="0"/>
            </a:br>
            <a:r>
              <a:rPr lang="es-MX" sz="1600" b="1" dirty="0" smtClean="0"/>
              <a:t/>
            </a:r>
            <a:br>
              <a:rPr lang="es-MX" sz="1600" b="1" dirty="0" smtClean="0"/>
            </a:br>
            <a:r>
              <a:rPr lang="es-MX" sz="1600" b="1" dirty="0"/>
              <a:t/>
            </a:r>
            <a:br>
              <a:rPr lang="es-MX" sz="1600" b="1" dirty="0"/>
            </a:br>
            <a:r>
              <a:rPr lang="es-MX" sz="1600" b="1" dirty="0" smtClean="0"/>
              <a:t>Conceptos </a:t>
            </a:r>
            <a:r>
              <a:rPr lang="es-MX" sz="1600" b="1" dirty="0"/>
              <a:t>de Producción Científica y canales para su comunicación</a:t>
            </a:r>
            <a:r>
              <a:rPr lang="es-MX" sz="1600" b="1" dirty="0" smtClean="0"/>
              <a:t>.</a:t>
            </a:r>
            <a:br>
              <a:rPr lang="es-MX" sz="1600" b="1" dirty="0" smtClean="0"/>
            </a:br>
            <a:r>
              <a:rPr lang="es-MX" sz="1600" b="1" dirty="0"/>
              <a:t/>
            </a:r>
            <a:br>
              <a:rPr lang="es-MX" sz="1600" b="1" dirty="0"/>
            </a:br>
            <a:r>
              <a:rPr lang="es-MX" sz="1600" b="1" dirty="0" smtClean="0"/>
              <a:t>Distinción </a:t>
            </a:r>
            <a:r>
              <a:rPr lang="es-MX" sz="1600" b="1" dirty="0"/>
              <a:t>entre textos académicos y científicos</a:t>
            </a:r>
            <a:r>
              <a:rPr lang="es-MX" sz="1600" b="1" dirty="0" smtClean="0"/>
              <a:t>.</a:t>
            </a:r>
            <a:br>
              <a:rPr lang="es-MX" sz="1600" b="1" dirty="0" smtClean="0"/>
            </a:br>
            <a:r>
              <a:rPr lang="es-MX" sz="1600" b="1" dirty="0"/>
              <a:t/>
            </a:r>
            <a:br>
              <a:rPr lang="es-MX" sz="1600" b="1" dirty="0"/>
            </a:br>
            <a:r>
              <a:rPr lang="es-MX" sz="1600" b="1" dirty="0" smtClean="0"/>
              <a:t>PC </a:t>
            </a:r>
            <a:r>
              <a:rPr lang="es-MX" sz="1600" b="1" dirty="0"/>
              <a:t>de mayor impacto: revistas científicas: de divulgación y de difusión.</a:t>
            </a:r>
            <a:r>
              <a:rPr lang="es-MX" dirty="0"/>
              <a:t/>
            </a:r>
            <a:br>
              <a:rPr lang="es-MX" dirty="0"/>
            </a:br>
            <a:endParaRPr lang="en-US" dirty="0"/>
          </a:p>
        </p:txBody>
      </p:sp>
      <p:pic>
        <p:nvPicPr>
          <p:cNvPr id="7" name="Marcador de posición de imagen 6"/>
          <p:cNvPicPr>
            <a:picLocks noGrp="1" noChangeAspect="1"/>
          </p:cNvPicPr>
          <p:nvPr>
            <p:ph type="pic" sz="quarter" idx="13"/>
          </p:nvPr>
        </p:nvPicPr>
        <p:blipFill>
          <a:blip r:embed="rId2"/>
          <a:srcRect l="5029" r="5029"/>
          <a:stretch>
            <a:fillRect/>
          </a:stretch>
        </p:blipFill>
        <p:spPr>
          <a:xfrm>
            <a:off x="913306" y="-1"/>
            <a:ext cx="4414838" cy="6251171"/>
          </a:xfrm>
          <a:prstGeom prst="rect">
            <a:avLst/>
          </a:prstGeom>
          <a:ln w="38100">
            <a:solidFill>
              <a:srgbClr val="C00000"/>
            </a:solidFill>
          </a:ln>
        </p:spPr>
      </p:pic>
    </p:spTree>
    <p:extLst>
      <p:ext uri="{BB962C8B-B14F-4D97-AF65-F5344CB8AC3E}">
        <p14:creationId xmlns:p14="http://schemas.microsoft.com/office/powerpoint/2010/main" val="26588655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20863" y="629741"/>
            <a:ext cx="9366325" cy="566964"/>
          </a:xfrm>
        </p:spPr>
        <p:txBody>
          <a:bodyPr>
            <a:normAutofit fontScale="90000"/>
          </a:bodyPr>
          <a:lstStyle/>
          <a:p>
            <a:r>
              <a:rPr lang="es-MX" b="1" dirty="0" smtClean="0">
                <a:solidFill>
                  <a:srgbClr val="C00000"/>
                </a:solidFill>
              </a:rPr>
              <a:t>FUENTES EDUCATIVAS</a:t>
            </a:r>
            <a:endParaRPr lang="es-MX" b="1" dirty="0">
              <a:solidFill>
                <a:srgbClr val="C00000"/>
              </a:solidFill>
            </a:endParaRPr>
          </a:p>
        </p:txBody>
      </p:sp>
      <p:sp>
        <p:nvSpPr>
          <p:cNvPr id="2" name="Marcador de contenido 1"/>
          <p:cNvSpPr>
            <a:spLocks noGrp="1"/>
          </p:cNvSpPr>
          <p:nvPr>
            <p:ph sz="quarter" idx="13"/>
          </p:nvPr>
        </p:nvSpPr>
        <p:spPr>
          <a:xfrm>
            <a:off x="7006107" y="1880821"/>
            <a:ext cx="4170266" cy="4332066"/>
          </a:xfrm>
        </p:spPr>
        <p:txBody>
          <a:bodyPr>
            <a:normAutofit fontScale="92500" lnSpcReduction="10000"/>
          </a:bodyPr>
          <a:lstStyle/>
          <a:p>
            <a:pPr algn="just">
              <a:lnSpc>
                <a:spcPct val="160000"/>
              </a:lnSpc>
            </a:pPr>
            <a:r>
              <a:rPr lang="es-MX" b="1" dirty="0" smtClean="0">
                <a:solidFill>
                  <a:schemeClr val="accent1">
                    <a:lumMod val="75000"/>
                  </a:schemeClr>
                </a:solidFill>
              </a:rPr>
              <a:t>La PC (Producción Científica) que es la parte materializada del conocimiento generado, se produce en universidades y centros de investigación (Piedra y Martínez, 2007).</a:t>
            </a:r>
            <a:endParaRPr lang="es-MX" b="1" dirty="0">
              <a:solidFill>
                <a:schemeClr val="accent1">
                  <a:lumMod val="75000"/>
                </a:schemeClr>
              </a:solidFill>
            </a:endParaRPr>
          </a:p>
        </p:txBody>
      </p:sp>
      <p:pic>
        <p:nvPicPr>
          <p:cNvPr id="5" name="Imagen 4"/>
          <p:cNvPicPr>
            <a:picLocks noChangeAspect="1"/>
          </p:cNvPicPr>
          <p:nvPr/>
        </p:nvPicPr>
        <p:blipFill>
          <a:blip r:embed="rId2"/>
          <a:stretch>
            <a:fillRect/>
          </a:stretch>
        </p:blipFill>
        <p:spPr>
          <a:xfrm>
            <a:off x="3739252" y="1677438"/>
            <a:ext cx="3028950" cy="4196456"/>
          </a:xfrm>
          <a:prstGeom prst="rect">
            <a:avLst/>
          </a:prstGeom>
          <a:ln w="28575">
            <a:solidFill>
              <a:srgbClr val="C00000"/>
            </a:solidFill>
          </a:ln>
        </p:spPr>
      </p:pic>
      <p:pic>
        <p:nvPicPr>
          <p:cNvPr id="7" name="Imagen 6"/>
          <p:cNvPicPr>
            <a:picLocks noChangeAspect="1"/>
          </p:cNvPicPr>
          <p:nvPr/>
        </p:nvPicPr>
        <p:blipFill>
          <a:blip r:embed="rId3"/>
          <a:stretch>
            <a:fillRect/>
          </a:stretch>
        </p:blipFill>
        <p:spPr>
          <a:xfrm>
            <a:off x="962891" y="1360847"/>
            <a:ext cx="1911271" cy="1194088"/>
          </a:xfrm>
          <a:prstGeom prst="rect">
            <a:avLst/>
          </a:prstGeom>
        </p:spPr>
      </p:pic>
      <p:pic>
        <p:nvPicPr>
          <p:cNvPr id="8" name="Imagen 7"/>
          <p:cNvPicPr>
            <a:picLocks noChangeAspect="1"/>
          </p:cNvPicPr>
          <p:nvPr/>
        </p:nvPicPr>
        <p:blipFill>
          <a:blip r:embed="rId4"/>
          <a:stretch>
            <a:fillRect/>
          </a:stretch>
        </p:blipFill>
        <p:spPr>
          <a:xfrm>
            <a:off x="1120863" y="2554935"/>
            <a:ext cx="1905000" cy="1162967"/>
          </a:xfrm>
          <a:prstGeom prst="rect">
            <a:avLst/>
          </a:prstGeom>
        </p:spPr>
      </p:pic>
      <p:pic>
        <p:nvPicPr>
          <p:cNvPr id="9" name="Imagen 8"/>
          <p:cNvPicPr>
            <a:picLocks noChangeAspect="1"/>
          </p:cNvPicPr>
          <p:nvPr/>
        </p:nvPicPr>
        <p:blipFill>
          <a:blip r:embed="rId5"/>
          <a:stretch>
            <a:fillRect/>
          </a:stretch>
        </p:blipFill>
        <p:spPr>
          <a:xfrm>
            <a:off x="997038" y="3717902"/>
            <a:ext cx="2152650" cy="811071"/>
          </a:xfrm>
          <a:prstGeom prst="rect">
            <a:avLst/>
          </a:prstGeom>
        </p:spPr>
      </p:pic>
      <p:pic>
        <p:nvPicPr>
          <p:cNvPr id="10" name="Imagen 9"/>
          <p:cNvPicPr>
            <a:picLocks noChangeAspect="1"/>
          </p:cNvPicPr>
          <p:nvPr/>
        </p:nvPicPr>
        <p:blipFill>
          <a:blip r:embed="rId6"/>
          <a:stretch>
            <a:fillRect/>
          </a:stretch>
        </p:blipFill>
        <p:spPr>
          <a:xfrm>
            <a:off x="997038" y="5140469"/>
            <a:ext cx="2266567" cy="733425"/>
          </a:xfrm>
          <a:prstGeom prst="rect">
            <a:avLst/>
          </a:prstGeom>
        </p:spPr>
      </p:pic>
    </p:spTree>
    <p:extLst>
      <p:ext uri="{BB962C8B-B14F-4D97-AF65-F5344CB8AC3E}">
        <p14:creationId xmlns:p14="http://schemas.microsoft.com/office/powerpoint/2010/main" val="33427399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gn="just">
              <a:lnSpc>
                <a:spcPct val="150000"/>
              </a:lnSpc>
            </a:pPr>
            <a:r>
              <a:rPr lang="es-MX" sz="3200" b="1" dirty="0" smtClean="0">
                <a:solidFill>
                  <a:srgbClr val="C00000"/>
                </a:solidFill>
              </a:rPr>
              <a:t>ORGANIZACIONES Y ASOCIACIONES SIN FINES DE LUCRO (ONG)</a:t>
            </a:r>
            <a:endParaRPr lang="es-MX" sz="3200" b="1" dirty="0">
              <a:solidFill>
                <a:srgbClr val="C00000"/>
              </a:solidFill>
            </a:endParaRPr>
          </a:p>
        </p:txBody>
      </p:sp>
      <p:sp>
        <p:nvSpPr>
          <p:cNvPr id="2" name="Marcador de contenido 1"/>
          <p:cNvSpPr>
            <a:spLocks noGrp="1"/>
          </p:cNvSpPr>
          <p:nvPr>
            <p:ph sz="quarter" idx="13"/>
          </p:nvPr>
        </p:nvSpPr>
        <p:spPr>
          <a:xfrm>
            <a:off x="990643" y="2480856"/>
            <a:ext cx="4848402" cy="3493008"/>
          </a:xfrm>
        </p:spPr>
        <p:txBody>
          <a:bodyPr>
            <a:normAutofit lnSpcReduction="10000"/>
          </a:bodyPr>
          <a:lstStyle/>
          <a:p>
            <a:pPr algn="just">
              <a:lnSpc>
                <a:spcPct val="160000"/>
              </a:lnSpc>
            </a:pPr>
            <a:r>
              <a:rPr lang="es-MX" b="1" dirty="0" smtClean="0">
                <a:solidFill>
                  <a:schemeClr val="accent1">
                    <a:lumMod val="75000"/>
                  </a:schemeClr>
                </a:solidFill>
              </a:rPr>
              <a:t>Labor que realizan las diferentes organizaciones procedentes de la sociedad civil.</a:t>
            </a:r>
          </a:p>
          <a:p>
            <a:pPr algn="just">
              <a:lnSpc>
                <a:spcPct val="160000"/>
              </a:lnSpc>
            </a:pPr>
            <a:r>
              <a:rPr lang="es-MX" b="1" dirty="0" smtClean="0">
                <a:solidFill>
                  <a:schemeClr val="accent1">
                    <a:lumMod val="75000"/>
                  </a:schemeClr>
                </a:solidFill>
              </a:rPr>
              <a:t>Surge de escuelas, iglesias y comunidades de vecinos.</a:t>
            </a:r>
            <a:endParaRPr lang="es-MX" b="1" dirty="0">
              <a:solidFill>
                <a:schemeClr val="accent1">
                  <a:lumMod val="75000"/>
                </a:schemeClr>
              </a:solidFill>
            </a:endParaRPr>
          </a:p>
        </p:txBody>
      </p:sp>
      <p:pic>
        <p:nvPicPr>
          <p:cNvPr id="3" name="Imagen 2"/>
          <p:cNvPicPr>
            <a:picLocks noChangeAspect="1"/>
          </p:cNvPicPr>
          <p:nvPr/>
        </p:nvPicPr>
        <p:blipFill>
          <a:blip r:embed="rId2"/>
          <a:stretch>
            <a:fillRect/>
          </a:stretch>
        </p:blipFill>
        <p:spPr>
          <a:xfrm>
            <a:off x="6594764" y="4227360"/>
            <a:ext cx="2466975" cy="1857375"/>
          </a:xfrm>
          <a:prstGeom prst="rect">
            <a:avLst/>
          </a:prstGeom>
          <a:ln w="38100">
            <a:solidFill>
              <a:srgbClr val="C00000"/>
            </a:solidFill>
          </a:ln>
        </p:spPr>
      </p:pic>
      <p:pic>
        <p:nvPicPr>
          <p:cNvPr id="5" name="Imagen 4"/>
          <p:cNvPicPr>
            <a:picLocks noChangeAspect="1"/>
          </p:cNvPicPr>
          <p:nvPr/>
        </p:nvPicPr>
        <p:blipFill>
          <a:blip r:embed="rId3"/>
          <a:stretch>
            <a:fillRect/>
          </a:stretch>
        </p:blipFill>
        <p:spPr>
          <a:xfrm>
            <a:off x="6594764" y="1755977"/>
            <a:ext cx="2743200" cy="1666875"/>
          </a:xfrm>
          <a:prstGeom prst="rect">
            <a:avLst/>
          </a:prstGeom>
          <a:ln w="28575">
            <a:solidFill>
              <a:srgbClr val="C00000"/>
            </a:solidFill>
          </a:ln>
        </p:spPr>
      </p:pic>
      <p:pic>
        <p:nvPicPr>
          <p:cNvPr id="6" name="Imagen 5"/>
          <p:cNvPicPr>
            <a:picLocks noChangeAspect="1"/>
          </p:cNvPicPr>
          <p:nvPr/>
        </p:nvPicPr>
        <p:blipFill>
          <a:blip r:embed="rId4"/>
          <a:stretch>
            <a:fillRect/>
          </a:stretch>
        </p:blipFill>
        <p:spPr>
          <a:xfrm>
            <a:off x="8757167" y="3158052"/>
            <a:ext cx="2581275" cy="1771650"/>
          </a:xfrm>
          <a:prstGeom prst="rect">
            <a:avLst/>
          </a:prstGeom>
          <a:ln w="28575">
            <a:solidFill>
              <a:srgbClr val="C00000"/>
            </a:solidFill>
          </a:ln>
        </p:spPr>
      </p:pic>
    </p:spTree>
    <p:extLst>
      <p:ext uri="{BB962C8B-B14F-4D97-AF65-F5344CB8AC3E}">
        <p14:creationId xmlns:p14="http://schemas.microsoft.com/office/powerpoint/2010/main" val="39124761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391319" y="693978"/>
            <a:ext cx="9366325" cy="785687"/>
          </a:xfrm>
        </p:spPr>
        <p:txBody>
          <a:bodyPr>
            <a:noAutofit/>
          </a:bodyPr>
          <a:lstStyle/>
          <a:p>
            <a:pPr algn="just">
              <a:lnSpc>
                <a:spcPct val="150000"/>
              </a:lnSpc>
            </a:pPr>
            <a:r>
              <a:rPr lang="es-MX" sz="3200" b="1" dirty="0" smtClean="0">
                <a:solidFill>
                  <a:srgbClr val="C00000"/>
                </a:solidFill>
              </a:rPr>
              <a:t>AUTORES RECONOCIDOS EN SU DISCIPLINA</a:t>
            </a:r>
            <a:endParaRPr lang="es-MX" sz="3200" b="1" dirty="0">
              <a:solidFill>
                <a:srgbClr val="C00000"/>
              </a:solidFill>
            </a:endParaRPr>
          </a:p>
        </p:txBody>
      </p:sp>
      <p:sp>
        <p:nvSpPr>
          <p:cNvPr id="2" name="Marcador de contenido 1"/>
          <p:cNvSpPr>
            <a:spLocks noGrp="1"/>
          </p:cNvSpPr>
          <p:nvPr>
            <p:ph sz="quarter" idx="13"/>
          </p:nvPr>
        </p:nvSpPr>
        <p:spPr>
          <a:xfrm>
            <a:off x="6890196" y="2137893"/>
            <a:ext cx="4216307" cy="3928056"/>
          </a:xfrm>
        </p:spPr>
        <p:txBody>
          <a:bodyPr>
            <a:normAutofit fontScale="92500" lnSpcReduction="10000"/>
          </a:bodyPr>
          <a:lstStyle/>
          <a:p>
            <a:pPr algn="just">
              <a:lnSpc>
                <a:spcPct val="160000"/>
              </a:lnSpc>
            </a:pPr>
            <a:r>
              <a:rPr lang="es-MX" b="1" dirty="0" smtClean="0">
                <a:solidFill>
                  <a:srgbClr val="C00000"/>
                </a:solidFill>
              </a:rPr>
              <a:t>Identificar la institución a la que pertenecen.</a:t>
            </a:r>
          </a:p>
          <a:p>
            <a:pPr algn="just">
              <a:lnSpc>
                <a:spcPct val="160000"/>
              </a:lnSpc>
            </a:pPr>
            <a:r>
              <a:rPr lang="es-MX" b="1" dirty="0" smtClean="0">
                <a:solidFill>
                  <a:schemeClr val="accent1">
                    <a:lumMod val="75000"/>
                  </a:schemeClr>
                </a:solidFill>
              </a:rPr>
              <a:t>Ubicar su página web.</a:t>
            </a:r>
          </a:p>
          <a:p>
            <a:pPr algn="just">
              <a:lnSpc>
                <a:spcPct val="160000"/>
              </a:lnSpc>
            </a:pPr>
            <a:r>
              <a:rPr lang="es-MX" b="1" dirty="0" smtClean="0">
                <a:solidFill>
                  <a:srgbClr val="C00000"/>
                </a:solidFill>
              </a:rPr>
              <a:t>Seleccionar las obras que tengan mayor reconocimiento o trascendencia.</a:t>
            </a:r>
            <a:endParaRPr lang="es-MX" b="1" dirty="0">
              <a:solidFill>
                <a:srgbClr val="C00000"/>
              </a:solidFill>
            </a:endParaRPr>
          </a:p>
        </p:txBody>
      </p:sp>
      <p:pic>
        <p:nvPicPr>
          <p:cNvPr id="7" name="Imagen 6"/>
          <p:cNvPicPr>
            <a:picLocks noChangeAspect="1"/>
          </p:cNvPicPr>
          <p:nvPr/>
        </p:nvPicPr>
        <p:blipFill>
          <a:blip r:embed="rId2"/>
          <a:stretch>
            <a:fillRect/>
          </a:stretch>
        </p:blipFill>
        <p:spPr>
          <a:xfrm>
            <a:off x="878960" y="1836978"/>
            <a:ext cx="1847850" cy="2466975"/>
          </a:xfrm>
          <a:prstGeom prst="rect">
            <a:avLst/>
          </a:prstGeom>
          <a:ln w="28575">
            <a:solidFill>
              <a:srgbClr val="C00000"/>
            </a:solidFill>
          </a:ln>
        </p:spPr>
      </p:pic>
      <p:pic>
        <p:nvPicPr>
          <p:cNvPr id="8" name="Imagen 7"/>
          <p:cNvPicPr>
            <a:picLocks noChangeAspect="1"/>
          </p:cNvPicPr>
          <p:nvPr/>
        </p:nvPicPr>
        <p:blipFill>
          <a:blip r:embed="rId3"/>
          <a:stretch>
            <a:fillRect/>
          </a:stretch>
        </p:blipFill>
        <p:spPr>
          <a:xfrm rot="1737454">
            <a:off x="2757857" y="1998903"/>
            <a:ext cx="2143125" cy="2143125"/>
          </a:xfrm>
          <a:prstGeom prst="rect">
            <a:avLst/>
          </a:prstGeom>
          <a:ln w="28575">
            <a:solidFill>
              <a:srgbClr val="C00000"/>
            </a:solidFill>
          </a:ln>
        </p:spPr>
      </p:pic>
      <p:pic>
        <p:nvPicPr>
          <p:cNvPr id="9" name="Imagen 8"/>
          <p:cNvPicPr>
            <a:picLocks noChangeAspect="1"/>
          </p:cNvPicPr>
          <p:nvPr/>
        </p:nvPicPr>
        <p:blipFill>
          <a:blip r:embed="rId4"/>
          <a:stretch>
            <a:fillRect/>
          </a:stretch>
        </p:blipFill>
        <p:spPr>
          <a:xfrm>
            <a:off x="1802885" y="3882910"/>
            <a:ext cx="1809750" cy="2533650"/>
          </a:xfrm>
          <a:prstGeom prst="rect">
            <a:avLst/>
          </a:prstGeom>
          <a:ln w="28575">
            <a:solidFill>
              <a:srgbClr val="C00000"/>
            </a:solidFill>
          </a:ln>
        </p:spPr>
      </p:pic>
      <p:pic>
        <p:nvPicPr>
          <p:cNvPr id="11" name="Imagen 10"/>
          <p:cNvPicPr>
            <a:picLocks noChangeAspect="1"/>
          </p:cNvPicPr>
          <p:nvPr/>
        </p:nvPicPr>
        <p:blipFill>
          <a:blip r:embed="rId5"/>
          <a:stretch>
            <a:fillRect/>
          </a:stretch>
        </p:blipFill>
        <p:spPr>
          <a:xfrm rot="729879">
            <a:off x="4894023" y="1479665"/>
            <a:ext cx="1838325" cy="2486025"/>
          </a:xfrm>
          <a:prstGeom prst="rect">
            <a:avLst/>
          </a:prstGeom>
          <a:ln w="28575">
            <a:solidFill>
              <a:srgbClr val="C00000"/>
            </a:solidFill>
          </a:ln>
        </p:spPr>
      </p:pic>
      <p:pic>
        <p:nvPicPr>
          <p:cNvPr id="10" name="Imagen 9"/>
          <p:cNvPicPr>
            <a:picLocks noChangeAspect="1"/>
          </p:cNvPicPr>
          <p:nvPr/>
        </p:nvPicPr>
        <p:blipFill>
          <a:blip r:embed="rId6"/>
          <a:stretch>
            <a:fillRect/>
          </a:stretch>
        </p:blipFill>
        <p:spPr>
          <a:xfrm>
            <a:off x="4331182" y="3571119"/>
            <a:ext cx="2243319" cy="2614329"/>
          </a:xfrm>
          <a:prstGeom prst="rect">
            <a:avLst/>
          </a:prstGeom>
          <a:ln w="28575">
            <a:solidFill>
              <a:srgbClr val="C00000"/>
            </a:solidFill>
          </a:ln>
        </p:spPr>
      </p:pic>
    </p:spTree>
    <p:extLst>
      <p:ext uri="{BB962C8B-B14F-4D97-AF65-F5344CB8AC3E}">
        <p14:creationId xmlns:p14="http://schemas.microsoft.com/office/powerpoint/2010/main" val="29633548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391320" y="1027664"/>
            <a:ext cx="9366325" cy="672347"/>
          </a:xfrm>
        </p:spPr>
        <p:txBody>
          <a:bodyPr>
            <a:normAutofit fontScale="90000"/>
          </a:bodyPr>
          <a:lstStyle/>
          <a:p>
            <a:r>
              <a:rPr lang="es-MX" b="1" dirty="0" smtClean="0">
                <a:solidFill>
                  <a:srgbClr val="C00000"/>
                </a:solidFill>
              </a:rPr>
              <a:t>CONCLUSIONES</a:t>
            </a:r>
            <a:endParaRPr lang="es-MX" b="1" dirty="0">
              <a:solidFill>
                <a:srgbClr val="C00000"/>
              </a:solidFill>
            </a:endParaRPr>
          </a:p>
        </p:txBody>
      </p:sp>
      <p:sp>
        <p:nvSpPr>
          <p:cNvPr id="6" name="Marcador de contenido 5"/>
          <p:cNvSpPr>
            <a:spLocks noGrp="1"/>
          </p:cNvSpPr>
          <p:nvPr>
            <p:ph idx="1"/>
          </p:nvPr>
        </p:nvSpPr>
        <p:spPr>
          <a:xfrm>
            <a:off x="1391323" y="1700011"/>
            <a:ext cx="9390977" cy="4533363"/>
          </a:xfrm>
        </p:spPr>
        <p:txBody>
          <a:bodyPr>
            <a:normAutofit fontScale="85000" lnSpcReduction="10000"/>
          </a:bodyPr>
          <a:lstStyle/>
          <a:p>
            <a:pPr algn="just">
              <a:lnSpc>
                <a:spcPct val="170000"/>
              </a:lnSpc>
            </a:pPr>
            <a:r>
              <a:rPr lang="es-MX" b="1" dirty="0" smtClean="0">
                <a:solidFill>
                  <a:schemeClr val="accent1">
                    <a:lumMod val="75000"/>
                  </a:schemeClr>
                </a:solidFill>
              </a:rPr>
              <a:t>Existen millones de fuentes de información; lo importante es saber dónde ubicarlas y cuáles seleccionar.</a:t>
            </a:r>
          </a:p>
          <a:p>
            <a:pPr algn="just">
              <a:lnSpc>
                <a:spcPct val="170000"/>
              </a:lnSpc>
            </a:pPr>
            <a:r>
              <a:rPr lang="es-MX" b="1" dirty="0" smtClean="0">
                <a:solidFill>
                  <a:srgbClr val="C00000"/>
                </a:solidFill>
              </a:rPr>
              <a:t>Para estudios profesionales e investigaciones científicas, preferir: productos científicos, fuentes académicas y confiables.</a:t>
            </a:r>
          </a:p>
          <a:p>
            <a:pPr algn="just">
              <a:lnSpc>
                <a:spcPct val="170000"/>
              </a:lnSpc>
            </a:pPr>
            <a:r>
              <a:rPr lang="es-MX" b="1" dirty="0" smtClean="0">
                <a:solidFill>
                  <a:schemeClr val="accent1">
                    <a:lumMod val="75000"/>
                  </a:schemeClr>
                </a:solidFill>
              </a:rPr>
              <a:t>Actualmente son las revistas indizadas las que ofrecen información científica más reciente y líder en la disciplina que se trate.</a:t>
            </a:r>
          </a:p>
          <a:p>
            <a:pPr algn="just">
              <a:lnSpc>
                <a:spcPct val="170000"/>
              </a:lnSpc>
            </a:pPr>
            <a:r>
              <a:rPr lang="es-MX" b="1" dirty="0" smtClean="0">
                <a:solidFill>
                  <a:srgbClr val="C00000"/>
                </a:solidFill>
              </a:rPr>
              <a:t>Aprovechar los recursos científicos que proveer la propia Universidad, de manera gratuita.</a:t>
            </a:r>
            <a:endParaRPr lang="es-MX" b="1" dirty="0">
              <a:solidFill>
                <a:srgbClr val="C00000"/>
              </a:solidFill>
            </a:endParaRPr>
          </a:p>
        </p:txBody>
      </p:sp>
    </p:spTree>
    <p:extLst>
      <p:ext uri="{BB962C8B-B14F-4D97-AF65-F5344CB8AC3E}">
        <p14:creationId xmlns:p14="http://schemas.microsoft.com/office/powerpoint/2010/main" val="39442365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5975" y="473873"/>
            <a:ext cx="9366325" cy="1143000"/>
          </a:xfrm>
        </p:spPr>
        <p:txBody>
          <a:bodyPr rtlCol="0"/>
          <a:lstStyle/>
          <a:p>
            <a:pPr rtl="0"/>
            <a:r>
              <a:rPr lang="es-ES" b="1" dirty="0" smtClean="0"/>
              <a:t>Fuentes de información</a:t>
            </a:r>
            <a:endParaRPr lang="es-ES" b="1" dirty="0"/>
          </a:p>
        </p:txBody>
      </p:sp>
      <p:sp>
        <p:nvSpPr>
          <p:cNvPr id="3" name="Marcador de posición de contenido 2"/>
          <p:cNvSpPr>
            <a:spLocks noGrp="1"/>
          </p:cNvSpPr>
          <p:nvPr>
            <p:ph idx="1"/>
          </p:nvPr>
        </p:nvSpPr>
        <p:spPr>
          <a:xfrm>
            <a:off x="1107583" y="1803042"/>
            <a:ext cx="9674717" cy="4029587"/>
          </a:xfrm>
        </p:spPr>
        <p:txBody>
          <a:bodyPr rtlCol="0">
            <a:normAutofit fontScale="85000" lnSpcReduction="20000"/>
          </a:bodyPr>
          <a:lstStyle/>
          <a:p>
            <a:pPr lvl="0" algn="just">
              <a:lnSpc>
                <a:spcPct val="170000"/>
              </a:lnSpc>
            </a:pPr>
            <a:r>
              <a:rPr lang="es-ES" b="1" dirty="0" smtClean="0">
                <a:solidFill>
                  <a:schemeClr val="accent1">
                    <a:lumMod val="75000"/>
                  </a:schemeClr>
                </a:solidFill>
              </a:rPr>
              <a:t>Codina, Lluís (2010). Nuevas fuentes de información académica. </a:t>
            </a:r>
            <a:r>
              <a:rPr lang="es-ES" b="1" dirty="0" err="1" smtClean="0">
                <a:solidFill>
                  <a:schemeClr val="accent1">
                    <a:lumMod val="75000"/>
                  </a:schemeClr>
                </a:solidFill>
              </a:rPr>
              <a:t>Universitat</a:t>
            </a:r>
            <a:r>
              <a:rPr lang="es-ES" b="1" dirty="0" smtClean="0">
                <a:solidFill>
                  <a:schemeClr val="accent1">
                    <a:lumMod val="75000"/>
                  </a:schemeClr>
                </a:solidFill>
              </a:rPr>
              <a:t> </a:t>
            </a:r>
            <a:r>
              <a:rPr lang="es-ES" b="1" dirty="0" err="1" smtClean="0">
                <a:solidFill>
                  <a:schemeClr val="accent1">
                    <a:lumMod val="75000"/>
                  </a:schemeClr>
                </a:solidFill>
              </a:rPr>
              <a:t>Pompeu</a:t>
            </a:r>
            <a:r>
              <a:rPr lang="es-ES" b="1" dirty="0" smtClean="0">
                <a:solidFill>
                  <a:schemeClr val="accent1">
                    <a:lumMod val="75000"/>
                  </a:schemeClr>
                </a:solidFill>
              </a:rPr>
              <a:t> </a:t>
            </a:r>
            <a:r>
              <a:rPr lang="es-ES" b="1" dirty="0" err="1" smtClean="0">
                <a:solidFill>
                  <a:schemeClr val="accent1">
                    <a:lumMod val="75000"/>
                  </a:schemeClr>
                </a:solidFill>
              </a:rPr>
              <a:t>Fabra</a:t>
            </a:r>
            <a:r>
              <a:rPr lang="es-ES" b="1" dirty="0" smtClean="0">
                <a:solidFill>
                  <a:schemeClr val="accent1">
                    <a:lumMod val="75000"/>
                  </a:schemeClr>
                </a:solidFill>
              </a:rPr>
              <a:t>, julio de 2010, pp. 139-142. Recuperado </a:t>
            </a:r>
            <a:r>
              <a:rPr lang="es-ES" b="1" dirty="0">
                <a:solidFill>
                  <a:schemeClr val="accent1">
                    <a:lumMod val="75000"/>
                  </a:schemeClr>
                </a:solidFill>
              </a:rPr>
              <a:t>de: </a:t>
            </a:r>
            <a:r>
              <a:rPr lang="es-ES" b="1" dirty="0">
                <a:solidFill>
                  <a:schemeClr val="accent1">
                    <a:lumMod val="75000"/>
                  </a:schemeClr>
                </a:solidFill>
                <a:hlinkClick r:id="rId3"/>
              </a:rPr>
              <a:t>http://</a:t>
            </a:r>
            <a:r>
              <a:rPr lang="es-ES" b="1" dirty="0" smtClean="0">
                <a:solidFill>
                  <a:schemeClr val="accent1">
                    <a:lumMod val="75000"/>
                  </a:schemeClr>
                </a:solidFill>
                <a:hlinkClick r:id="rId3"/>
              </a:rPr>
              <a:t>ci20.pbworks.com/f/Nuevas+Fuentes+de+informacion+academica.pdf</a:t>
            </a:r>
            <a:endParaRPr lang="es-ES" b="1" dirty="0" smtClean="0">
              <a:solidFill>
                <a:schemeClr val="accent1">
                  <a:lumMod val="75000"/>
                </a:schemeClr>
              </a:solidFill>
            </a:endParaRPr>
          </a:p>
          <a:p>
            <a:pPr lvl="0" algn="just">
              <a:lnSpc>
                <a:spcPct val="170000"/>
              </a:lnSpc>
            </a:pPr>
            <a:r>
              <a:rPr lang="es-ES" b="1" dirty="0" smtClean="0">
                <a:solidFill>
                  <a:schemeClr val="accent1">
                    <a:lumMod val="75000"/>
                  </a:schemeClr>
                </a:solidFill>
              </a:rPr>
              <a:t>Piedra Salomón, </a:t>
            </a:r>
            <a:r>
              <a:rPr lang="es-ES" b="1" dirty="0" err="1" smtClean="0">
                <a:solidFill>
                  <a:schemeClr val="accent1">
                    <a:lumMod val="75000"/>
                  </a:schemeClr>
                </a:solidFill>
              </a:rPr>
              <a:t>Yelina</a:t>
            </a:r>
            <a:r>
              <a:rPr lang="es-ES" b="1" dirty="0" smtClean="0">
                <a:solidFill>
                  <a:schemeClr val="accent1">
                    <a:lumMod val="75000"/>
                  </a:schemeClr>
                </a:solidFill>
              </a:rPr>
              <a:t> y Martínez Rodríguez, </a:t>
            </a:r>
            <a:r>
              <a:rPr lang="es-ES" b="1" dirty="0" err="1" smtClean="0">
                <a:solidFill>
                  <a:schemeClr val="accent1">
                    <a:lumMod val="75000"/>
                  </a:schemeClr>
                </a:solidFill>
              </a:rPr>
              <a:t>Ailín</a:t>
            </a:r>
            <a:r>
              <a:rPr lang="es-ES" b="1" dirty="0" smtClean="0">
                <a:solidFill>
                  <a:schemeClr val="accent1">
                    <a:lumMod val="75000"/>
                  </a:schemeClr>
                </a:solidFill>
              </a:rPr>
              <a:t> (2007). </a:t>
            </a:r>
            <a:r>
              <a:rPr lang="es-ES" b="1" i="1" dirty="0" smtClean="0">
                <a:solidFill>
                  <a:schemeClr val="accent1">
                    <a:lumMod val="75000"/>
                  </a:schemeClr>
                </a:solidFill>
              </a:rPr>
              <a:t>Producción científica.</a:t>
            </a:r>
            <a:r>
              <a:rPr lang="es-ES" b="1" dirty="0" smtClean="0">
                <a:solidFill>
                  <a:schemeClr val="accent1">
                    <a:lumMod val="75000"/>
                  </a:schemeClr>
                </a:solidFill>
              </a:rPr>
              <a:t> En “Ciencias de la Información”, volumen 38, número 3, diciembre 2007. Recuperado </a:t>
            </a:r>
            <a:r>
              <a:rPr lang="es-ES" b="1" dirty="0">
                <a:solidFill>
                  <a:schemeClr val="accent1">
                    <a:lumMod val="75000"/>
                  </a:schemeClr>
                </a:solidFill>
              </a:rPr>
              <a:t>de: http://www.redalyc.org/html/1814/181414861004</a:t>
            </a:r>
            <a:r>
              <a:rPr lang="es-ES" b="1" dirty="0" smtClean="0">
                <a:solidFill>
                  <a:schemeClr val="accent1">
                    <a:lumMod val="75000"/>
                  </a:schemeClr>
                </a:solidFill>
              </a:rPr>
              <a:t>/</a:t>
            </a:r>
          </a:p>
        </p:txBody>
      </p:sp>
    </p:spTree>
    <p:extLst>
      <p:ext uri="{BB962C8B-B14F-4D97-AF65-F5344CB8AC3E}">
        <p14:creationId xmlns:p14="http://schemas.microsoft.com/office/powerpoint/2010/main" val="37241022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5975" y="473873"/>
            <a:ext cx="9366325" cy="1143000"/>
          </a:xfrm>
        </p:spPr>
        <p:txBody>
          <a:bodyPr rtlCol="0"/>
          <a:lstStyle/>
          <a:p>
            <a:pPr rtl="0"/>
            <a:r>
              <a:rPr lang="es-ES" b="1" dirty="0" smtClean="0"/>
              <a:t>Fuentes de información</a:t>
            </a:r>
            <a:endParaRPr lang="es-ES" b="1" dirty="0"/>
          </a:p>
        </p:txBody>
      </p:sp>
      <p:sp>
        <p:nvSpPr>
          <p:cNvPr id="3" name="Marcador de posición de contenido 2"/>
          <p:cNvSpPr>
            <a:spLocks noGrp="1"/>
          </p:cNvSpPr>
          <p:nvPr>
            <p:ph idx="1"/>
          </p:nvPr>
        </p:nvSpPr>
        <p:spPr>
          <a:xfrm>
            <a:off x="1107583" y="1803042"/>
            <a:ext cx="9674717" cy="4029587"/>
          </a:xfrm>
        </p:spPr>
        <p:txBody>
          <a:bodyPr rtlCol="0">
            <a:normAutofit/>
          </a:bodyPr>
          <a:lstStyle/>
          <a:p>
            <a:pPr lvl="0" algn="just">
              <a:lnSpc>
                <a:spcPct val="170000"/>
              </a:lnSpc>
            </a:pPr>
            <a:r>
              <a:rPr lang="es-ES" dirty="0" smtClean="0">
                <a:solidFill>
                  <a:schemeClr val="accent1">
                    <a:lumMod val="75000"/>
                  </a:schemeClr>
                </a:solidFill>
              </a:rPr>
              <a:t>Universidad de San Sebastián (s/f). </a:t>
            </a:r>
            <a:r>
              <a:rPr lang="es-ES" i="1" dirty="0" smtClean="0">
                <a:solidFill>
                  <a:schemeClr val="accent1">
                    <a:lumMod val="75000"/>
                  </a:schemeClr>
                </a:solidFill>
              </a:rPr>
              <a:t>Cómo reconocer una fuente académica. </a:t>
            </a:r>
            <a:r>
              <a:rPr lang="es-ES" dirty="0" smtClean="0">
                <a:solidFill>
                  <a:schemeClr val="accent1">
                    <a:lumMod val="75000"/>
                  </a:schemeClr>
                </a:solidFill>
              </a:rPr>
              <a:t>Chile. Recuperado </a:t>
            </a:r>
            <a:r>
              <a:rPr lang="es-ES" dirty="0">
                <a:solidFill>
                  <a:schemeClr val="accent1">
                    <a:lumMod val="75000"/>
                  </a:schemeClr>
                </a:solidFill>
              </a:rPr>
              <a:t>de: http://www.uss.cl/centros-uss/crear/como-reconocer-una-fuente-academica/</a:t>
            </a:r>
          </a:p>
        </p:txBody>
      </p:sp>
    </p:spTree>
    <p:extLst>
      <p:ext uri="{BB962C8B-B14F-4D97-AF65-F5344CB8AC3E}">
        <p14:creationId xmlns:p14="http://schemas.microsoft.com/office/powerpoint/2010/main" val="392892272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678194" y="2194248"/>
            <a:ext cx="8849957" cy="1362075"/>
          </a:xfrm>
        </p:spPr>
        <p:txBody>
          <a:bodyPr/>
          <a:lstStyle/>
          <a:p>
            <a:pPr algn="ctr"/>
            <a:r>
              <a:rPr lang="es-MX" b="1" dirty="0" smtClean="0"/>
              <a:t>OBJETIVO (de los contenidos)</a:t>
            </a:r>
            <a:endParaRPr lang="en-US" b="1" dirty="0"/>
          </a:p>
        </p:txBody>
      </p:sp>
      <p:sp>
        <p:nvSpPr>
          <p:cNvPr id="5" name="Marcador de texto 4"/>
          <p:cNvSpPr>
            <a:spLocks noGrp="1"/>
          </p:cNvSpPr>
          <p:nvPr>
            <p:ph type="body" idx="1"/>
          </p:nvPr>
        </p:nvSpPr>
        <p:spPr/>
        <p:txBody>
          <a:bodyPr/>
          <a:lstStyle/>
          <a:p>
            <a:pPr algn="ctr">
              <a:lnSpc>
                <a:spcPct val="150000"/>
              </a:lnSpc>
            </a:pPr>
            <a:r>
              <a:rPr lang="es-MX" b="1" dirty="0">
                <a:solidFill>
                  <a:srgbClr val="C00000"/>
                </a:solidFill>
              </a:rPr>
              <a:t>Comprender qué es un producto científico para la identificación de los diversos canales de comunicación de la PC.</a:t>
            </a:r>
            <a:endParaRPr lang="en-US" b="1" dirty="0">
              <a:solidFill>
                <a:srgbClr val="C00000"/>
              </a:solidFill>
            </a:endParaRPr>
          </a:p>
        </p:txBody>
      </p:sp>
      <p:pic>
        <p:nvPicPr>
          <p:cNvPr id="6" name="Imagen 5"/>
          <p:cNvPicPr>
            <a:picLocks noChangeAspect="1"/>
          </p:cNvPicPr>
          <p:nvPr/>
        </p:nvPicPr>
        <p:blipFill>
          <a:blip r:embed="rId2"/>
          <a:stretch>
            <a:fillRect/>
          </a:stretch>
        </p:blipFill>
        <p:spPr>
          <a:xfrm>
            <a:off x="6226233" y="181459"/>
            <a:ext cx="4621876" cy="1657350"/>
          </a:xfrm>
          <a:prstGeom prst="rect">
            <a:avLst/>
          </a:prstGeom>
          <a:ln w="28575">
            <a:solidFill>
              <a:srgbClr val="C00000"/>
            </a:solidFill>
          </a:ln>
        </p:spPr>
      </p:pic>
    </p:spTree>
    <p:extLst>
      <p:ext uri="{BB962C8B-B14F-4D97-AF65-F5344CB8AC3E}">
        <p14:creationId xmlns:p14="http://schemas.microsoft.com/office/powerpoint/2010/main" val="11617045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fontScale="90000"/>
          </a:bodyPr>
          <a:lstStyle/>
          <a:p>
            <a:pPr algn="ctr"/>
            <a:r>
              <a:rPr lang="es-MX" b="1" dirty="0" smtClean="0">
                <a:solidFill>
                  <a:srgbClr val="C00000"/>
                </a:solidFill>
              </a:rPr>
              <a:t>GUIÓN PARA EL EMPLEO DEL MATERIAL</a:t>
            </a:r>
            <a:endParaRPr lang="en-US" b="1" dirty="0">
              <a:solidFill>
                <a:srgbClr val="C00000"/>
              </a:solidFill>
            </a:endParaRPr>
          </a:p>
        </p:txBody>
      </p:sp>
      <p:sp>
        <p:nvSpPr>
          <p:cNvPr id="8" name="Marcador de contenido 7"/>
          <p:cNvSpPr>
            <a:spLocks noGrp="1"/>
          </p:cNvSpPr>
          <p:nvPr>
            <p:ph sz="quarter" idx="13"/>
          </p:nvPr>
        </p:nvSpPr>
        <p:spPr>
          <a:xfrm>
            <a:off x="1140506" y="2463062"/>
            <a:ext cx="4559808" cy="3493008"/>
          </a:xfrm>
        </p:spPr>
        <p:txBody>
          <a:bodyPr>
            <a:normAutofit fontScale="92500"/>
          </a:bodyPr>
          <a:lstStyle/>
          <a:p>
            <a:pPr algn="just">
              <a:lnSpc>
                <a:spcPct val="150000"/>
              </a:lnSpc>
            </a:pPr>
            <a:r>
              <a:rPr lang="es-MX" b="1" dirty="0" smtClean="0">
                <a:solidFill>
                  <a:schemeClr val="accent1">
                    <a:lumMod val="50000"/>
                  </a:schemeClr>
                </a:solidFill>
              </a:rPr>
              <a:t>Esta serie de diapositivas presenta información relacionada con las fuentes de información y los canales de comunicación utilizados para darlas a conocer.</a:t>
            </a:r>
            <a:endParaRPr lang="en-US" b="1" dirty="0">
              <a:solidFill>
                <a:schemeClr val="accent1">
                  <a:lumMod val="50000"/>
                </a:schemeClr>
              </a:solidFill>
            </a:endParaRPr>
          </a:p>
        </p:txBody>
      </p:sp>
      <p:sp>
        <p:nvSpPr>
          <p:cNvPr id="9" name="Marcador de contenido 8"/>
          <p:cNvSpPr>
            <a:spLocks noGrp="1"/>
          </p:cNvSpPr>
          <p:nvPr>
            <p:ph sz="quarter" idx="14"/>
          </p:nvPr>
        </p:nvSpPr>
        <p:spPr>
          <a:xfrm>
            <a:off x="6193536" y="2535381"/>
            <a:ext cx="4559808" cy="3271057"/>
          </a:xfrm>
        </p:spPr>
        <p:txBody>
          <a:bodyPr>
            <a:normAutofit fontScale="62500" lnSpcReduction="20000"/>
          </a:bodyPr>
          <a:lstStyle/>
          <a:p>
            <a:pPr algn="just">
              <a:lnSpc>
                <a:spcPct val="170000"/>
              </a:lnSpc>
            </a:pPr>
            <a:r>
              <a:rPr lang="es-MX" b="1" dirty="0" smtClean="0">
                <a:solidFill>
                  <a:schemeClr val="accent1">
                    <a:lumMod val="50000"/>
                  </a:schemeClr>
                </a:solidFill>
              </a:rPr>
              <a:t>Si bien es cierto que la presentación completa puede hacerse en una sola sesión de clase (con una duración de dos horas), también lo es que la exposición puede prolongarse hasta por 3 sesiones de dos horas de duración cada una, si la información se va intercalando con ejercicios de búsqueda y selección de información en línea (Internet).</a:t>
            </a:r>
            <a:endParaRPr lang="en-US" b="1" dirty="0">
              <a:solidFill>
                <a:schemeClr val="accent1">
                  <a:lumMod val="50000"/>
                </a:schemeClr>
              </a:solidFill>
            </a:endParaRPr>
          </a:p>
        </p:txBody>
      </p:sp>
    </p:spTree>
    <p:extLst>
      <p:ext uri="{BB962C8B-B14F-4D97-AF65-F5344CB8AC3E}">
        <p14:creationId xmlns:p14="http://schemas.microsoft.com/office/powerpoint/2010/main" val="40206563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smtClean="0"/>
              <a:t>GUIÓN PARA EL EMPLEO DEL MATERIAL</a:t>
            </a:r>
            <a:endParaRPr lang="en-US" b="1" dirty="0"/>
          </a:p>
        </p:txBody>
      </p:sp>
      <p:sp>
        <p:nvSpPr>
          <p:cNvPr id="3" name="Marcador de contenido 2"/>
          <p:cNvSpPr>
            <a:spLocks noGrp="1"/>
          </p:cNvSpPr>
          <p:nvPr>
            <p:ph idx="1"/>
          </p:nvPr>
        </p:nvSpPr>
        <p:spPr/>
        <p:txBody>
          <a:bodyPr/>
          <a:lstStyle/>
          <a:p>
            <a:pPr algn="just">
              <a:lnSpc>
                <a:spcPct val="150000"/>
              </a:lnSpc>
              <a:buFont typeface="Wingdings" panose="05000000000000000000" pitchFamily="2" charset="2"/>
              <a:buChar char="Ø"/>
            </a:pPr>
            <a:r>
              <a:rPr lang="es-MX" b="1" dirty="0" smtClean="0">
                <a:solidFill>
                  <a:schemeClr val="accent1">
                    <a:lumMod val="50000"/>
                  </a:schemeClr>
                </a:solidFill>
              </a:rPr>
              <a:t>Se recomienda seguir el orden de la información: primero presentar lo relativo a la producción científica, después a la académica, y luego, abordar lo relativo a fuentes confiables.</a:t>
            </a:r>
          </a:p>
          <a:p>
            <a:pPr algn="just">
              <a:lnSpc>
                <a:spcPct val="150000"/>
              </a:lnSpc>
              <a:buFont typeface="Wingdings" panose="05000000000000000000" pitchFamily="2" charset="2"/>
              <a:buChar char="Ø"/>
            </a:pPr>
            <a:r>
              <a:rPr lang="es-MX" b="1" dirty="0" smtClean="0">
                <a:solidFill>
                  <a:schemeClr val="bg2">
                    <a:lumMod val="50000"/>
                  </a:schemeClr>
                </a:solidFill>
              </a:rPr>
              <a:t>Esto, como una forma de priorizar en el nivel de posgrado, los canales de comunicación científicos.</a:t>
            </a:r>
            <a:endParaRPr lang="en-US" b="1" dirty="0">
              <a:solidFill>
                <a:schemeClr val="bg2">
                  <a:lumMod val="50000"/>
                </a:schemeClr>
              </a:solidFill>
            </a:endParaRPr>
          </a:p>
        </p:txBody>
      </p:sp>
    </p:spTree>
    <p:extLst>
      <p:ext uri="{BB962C8B-B14F-4D97-AF65-F5344CB8AC3E}">
        <p14:creationId xmlns:p14="http://schemas.microsoft.com/office/powerpoint/2010/main" val="39381263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b="1" dirty="0" smtClean="0"/>
              <a:t>GUIÓN PARA EL EMPLEO DEL MATERIAL</a:t>
            </a:r>
            <a:endParaRPr lang="en-US" b="1" dirty="0"/>
          </a:p>
        </p:txBody>
      </p:sp>
      <p:sp>
        <p:nvSpPr>
          <p:cNvPr id="5" name="Marcador de contenido 4"/>
          <p:cNvSpPr>
            <a:spLocks noGrp="1"/>
          </p:cNvSpPr>
          <p:nvPr>
            <p:ph sz="quarter" idx="13"/>
          </p:nvPr>
        </p:nvSpPr>
        <p:spPr/>
        <p:txBody>
          <a:bodyPr>
            <a:normAutofit fontScale="77500" lnSpcReduction="20000"/>
          </a:bodyPr>
          <a:lstStyle/>
          <a:p>
            <a:pPr algn="just">
              <a:lnSpc>
                <a:spcPct val="150000"/>
              </a:lnSpc>
            </a:pPr>
            <a:r>
              <a:rPr lang="es-MX" b="1" dirty="0" smtClean="0">
                <a:solidFill>
                  <a:schemeClr val="bg2">
                    <a:lumMod val="25000"/>
                  </a:schemeClr>
                </a:solidFill>
              </a:rPr>
              <a:t>En una </a:t>
            </a:r>
            <a:r>
              <a:rPr lang="es-MX" b="1" dirty="0" smtClean="0">
                <a:solidFill>
                  <a:srgbClr val="C00000"/>
                </a:solidFill>
              </a:rPr>
              <a:t>primera sesión de clase</a:t>
            </a:r>
            <a:r>
              <a:rPr lang="es-MX" b="1" dirty="0" smtClean="0">
                <a:solidFill>
                  <a:schemeClr val="bg2">
                    <a:lumMod val="25000"/>
                  </a:schemeClr>
                </a:solidFill>
              </a:rPr>
              <a:t>, puede abordarse lo relativo a la </a:t>
            </a:r>
            <a:r>
              <a:rPr lang="es-MX" b="1" dirty="0" smtClean="0">
                <a:solidFill>
                  <a:srgbClr val="C00000"/>
                </a:solidFill>
              </a:rPr>
              <a:t>producción científica</a:t>
            </a:r>
            <a:r>
              <a:rPr lang="es-MX" b="1" dirty="0" smtClean="0">
                <a:solidFill>
                  <a:schemeClr val="bg2">
                    <a:lumMod val="25000"/>
                  </a:schemeClr>
                </a:solidFill>
              </a:rPr>
              <a:t>: qué es, cuáles son los productos científicos por excelencia; cuál es la diferencia entre lo científico y lo académico, en qué fuentes pueden identificarse.</a:t>
            </a:r>
            <a:endParaRPr lang="en-US" b="1" dirty="0">
              <a:solidFill>
                <a:schemeClr val="bg2">
                  <a:lumMod val="25000"/>
                </a:schemeClr>
              </a:solidFill>
            </a:endParaRPr>
          </a:p>
        </p:txBody>
      </p:sp>
      <p:sp>
        <p:nvSpPr>
          <p:cNvPr id="6" name="Marcador de contenido 5"/>
          <p:cNvSpPr>
            <a:spLocks noGrp="1"/>
          </p:cNvSpPr>
          <p:nvPr>
            <p:ph sz="quarter" idx="14"/>
          </p:nvPr>
        </p:nvSpPr>
        <p:spPr/>
        <p:txBody>
          <a:bodyPr>
            <a:normAutofit fontScale="85000" lnSpcReduction="10000"/>
          </a:bodyPr>
          <a:lstStyle/>
          <a:p>
            <a:pPr algn="just">
              <a:lnSpc>
                <a:spcPct val="150000"/>
              </a:lnSpc>
            </a:pPr>
            <a:r>
              <a:rPr lang="es-MX" b="1" dirty="0" smtClean="0">
                <a:solidFill>
                  <a:schemeClr val="bg2">
                    <a:lumMod val="25000"/>
                  </a:schemeClr>
                </a:solidFill>
              </a:rPr>
              <a:t>En la misma sesión, se puede solicitar a los alumnos la </a:t>
            </a:r>
            <a:r>
              <a:rPr lang="es-MX" b="1" dirty="0" smtClean="0">
                <a:solidFill>
                  <a:srgbClr val="C00000"/>
                </a:solidFill>
              </a:rPr>
              <a:t>identificación en línea, de aquellos canales donde se publican textos científicos </a:t>
            </a:r>
            <a:r>
              <a:rPr lang="es-MX" b="1" dirty="0" smtClean="0">
                <a:solidFill>
                  <a:schemeClr val="bg2">
                    <a:lumMod val="25000"/>
                  </a:schemeClr>
                </a:solidFill>
              </a:rPr>
              <a:t>(índices de revistas, directorios, bibliotecas digitales, etc.).</a:t>
            </a:r>
            <a:endParaRPr lang="en-US" b="1" dirty="0">
              <a:solidFill>
                <a:schemeClr val="bg2">
                  <a:lumMod val="25000"/>
                </a:schemeClr>
              </a:solidFill>
            </a:endParaRPr>
          </a:p>
        </p:txBody>
      </p:sp>
    </p:spTree>
    <p:extLst>
      <p:ext uri="{BB962C8B-B14F-4D97-AF65-F5344CB8AC3E}">
        <p14:creationId xmlns:p14="http://schemas.microsoft.com/office/powerpoint/2010/main" val="16343857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gn="ctr"/>
            <a:r>
              <a:rPr lang="es-MX" b="1" dirty="0" smtClean="0">
                <a:solidFill>
                  <a:srgbClr val="C00000"/>
                </a:solidFill>
              </a:rPr>
              <a:t>GUIÓN PARA EL EMPLEO DEL MATERIAL</a:t>
            </a:r>
            <a:endParaRPr lang="en-US" b="1" dirty="0">
              <a:solidFill>
                <a:srgbClr val="C00000"/>
              </a:solidFill>
            </a:endParaRPr>
          </a:p>
        </p:txBody>
      </p:sp>
      <p:sp>
        <p:nvSpPr>
          <p:cNvPr id="5" name="Marcador de contenido 4"/>
          <p:cNvSpPr>
            <a:spLocks noGrp="1"/>
          </p:cNvSpPr>
          <p:nvPr>
            <p:ph sz="quarter" idx="13"/>
          </p:nvPr>
        </p:nvSpPr>
        <p:spPr/>
        <p:txBody>
          <a:bodyPr>
            <a:normAutofit fontScale="77500" lnSpcReduction="20000"/>
          </a:bodyPr>
          <a:lstStyle/>
          <a:p>
            <a:pPr algn="just">
              <a:lnSpc>
                <a:spcPct val="150000"/>
              </a:lnSpc>
            </a:pPr>
            <a:r>
              <a:rPr lang="es-MX" b="1" dirty="0" smtClean="0">
                <a:solidFill>
                  <a:schemeClr val="bg2">
                    <a:lumMod val="25000"/>
                  </a:schemeClr>
                </a:solidFill>
              </a:rPr>
              <a:t>En una </a:t>
            </a:r>
            <a:r>
              <a:rPr lang="es-MX" b="1" dirty="0" smtClean="0">
                <a:solidFill>
                  <a:srgbClr val="C00000"/>
                </a:solidFill>
              </a:rPr>
              <a:t>segunda sesión de clase</a:t>
            </a:r>
            <a:r>
              <a:rPr lang="es-MX" b="1" dirty="0" smtClean="0">
                <a:solidFill>
                  <a:schemeClr val="bg2">
                    <a:lumMod val="25000"/>
                  </a:schemeClr>
                </a:solidFill>
              </a:rPr>
              <a:t>, se pueden presentar los </a:t>
            </a:r>
            <a:r>
              <a:rPr lang="es-MX" b="1" dirty="0" smtClean="0">
                <a:solidFill>
                  <a:srgbClr val="C00000"/>
                </a:solidFill>
              </a:rPr>
              <a:t>textos académicos</a:t>
            </a:r>
            <a:r>
              <a:rPr lang="es-MX" b="1" dirty="0" smtClean="0">
                <a:solidFill>
                  <a:schemeClr val="bg2">
                    <a:lumMod val="25000"/>
                  </a:schemeClr>
                </a:solidFill>
              </a:rPr>
              <a:t> que se consideren, resaltando su diferencia con los documentos científicos; dando a conocer su propósito y </a:t>
            </a:r>
            <a:r>
              <a:rPr lang="es-MX" b="1" dirty="0" smtClean="0">
                <a:solidFill>
                  <a:srgbClr val="C00000"/>
                </a:solidFill>
              </a:rPr>
              <a:t>ubicando los principales canales de comunicación académica.</a:t>
            </a:r>
            <a:endParaRPr lang="en-US" b="1" dirty="0">
              <a:solidFill>
                <a:srgbClr val="C00000"/>
              </a:solidFill>
            </a:endParaRPr>
          </a:p>
        </p:txBody>
      </p:sp>
      <p:sp>
        <p:nvSpPr>
          <p:cNvPr id="6" name="Marcador de contenido 5"/>
          <p:cNvSpPr>
            <a:spLocks noGrp="1"/>
          </p:cNvSpPr>
          <p:nvPr>
            <p:ph sz="quarter" idx="14"/>
          </p:nvPr>
        </p:nvSpPr>
        <p:spPr/>
        <p:txBody>
          <a:bodyPr>
            <a:normAutofit fontScale="85000" lnSpcReduction="10000"/>
          </a:bodyPr>
          <a:lstStyle/>
          <a:p>
            <a:pPr algn="just">
              <a:lnSpc>
                <a:spcPct val="150000"/>
              </a:lnSpc>
            </a:pPr>
            <a:r>
              <a:rPr lang="es-MX" b="1" dirty="0" smtClean="0">
                <a:solidFill>
                  <a:schemeClr val="bg2">
                    <a:lumMod val="25000"/>
                  </a:schemeClr>
                </a:solidFill>
              </a:rPr>
              <a:t>Durante la clase, puede invitarse a los alumnos a buscar en Internet textos en </a:t>
            </a:r>
            <a:r>
              <a:rPr lang="es-MX" b="1" i="1" dirty="0" smtClean="0">
                <a:solidFill>
                  <a:srgbClr val="C00000"/>
                </a:solidFill>
              </a:rPr>
              <a:t>Google Académico</a:t>
            </a:r>
            <a:r>
              <a:rPr lang="es-MX" b="1" dirty="0" smtClean="0">
                <a:solidFill>
                  <a:schemeClr val="bg2">
                    <a:lumMod val="25000"/>
                  </a:schemeClr>
                </a:solidFill>
              </a:rPr>
              <a:t>, en el </a:t>
            </a:r>
            <a:r>
              <a:rPr lang="es-MX" b="1" dirty="0" smtClean="0">
                <a:solidFill>
                  <a:srgbClr val="C00000"/>
                </a:solidFill>
              </a:rPr>
              <a:t>Repositorio Institucional</a:t>
            </a:r>
            <a:r>
              <a:rPr lang="es-MX" b="1" dirty="0" smtClean="0">
                <a:solidFill>
                  <a:schemeClr val="bg2">
                    <a:lumMod val="25000"/>
                  </a:schemeClr>
                </a:solidFill>
              </a:rPr>
              <a:t>, en </a:t>
            </a:r>
            <a:r>
              <a:rPr lang="es-MX" b="1" dirty="0" smtClean="0">
                <a:solidFill>
                  <a:srgbClr val="C00000"/>
                </a:solidFill>
              </a:rPr>
              <a:t>comunidades</a:t>
            </a:r>
            <a:r>
              <a:rPr lang="es-MX" b="1" dirty="0" smtClean="0">
                <a:solidFill>
                  <a:schemeClr val="bg2">
                    <a:lumMod val="25000"/>
                  </a:schemeClr>
                </a:solidFill>
              </a:rPr>
              <a:t> en línea, e incluso en </a:t>
            </a:r>
            <a:r>
              <a:rPr lang="es-MX" b="1" dirty="0" smtClean="0">
                <a:solidFill>
                  <a:srgbClr val="C00000"/>
                </a:solidFill>
              </a:rPr>
              <a:t>revistas arbitradas</a:t>
            </a:r>
            <a:r>
              <a:rPr lang="es-MX" b="1" dirty="0" smtClean="0">
                <a:solidFill>
                  <a:schemeClr val="bg2">
                    <a:lumMod val="25000"/>
                  </a:schemeClr>
                </a:solidFill>
              </a:rPr>
              <a:t> (no indizadas).</a:t>
            </a:r>
            <a:endParaRPr lang="en-US" b="1" dirty="0">
              <a:solidFill>
                <a:schemeClr val="bg2">
                  <a:lumMod val="25000"/>
                </a:schemeClr>
              </a:solidFill>
            </a:endParaRPr>
          </a:p>
        </p:txBody>
      </p:sp>
    </p:spTree>
    <p:extLst>
      <p:ext uri="{BB962C8B-B14F-4D97-AF65-F5344CB8AC3E}">
        <p14:creationId xmlns:p14="http://schemas.microsoft.com/office/powerpoint/2010/main" val="24698180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ción de información general sobre un producto">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Office_16308654_TF03460543.potx" id="{60FE63A2-C1A6-4B9A-813C-CBDFDAA01586}" vid="{F298E29C-6342-45E6-A803-C53CB39DE8B6}"/>
    </a:ext>
  </a:extLst>
</a:theme>
</file>

<file path=ppt/theme/theme2.xml><?xml version="1.0" encoding="utf-8"?>
<a:theme xmlns:a="http://schemas.openxmlformats.org/drawingml/2006/main" name="Tema de Office">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Presentación de información general sobre un producto empresarial</Template>
  <TotalTime>380</TotalTime>
  <Words>1638</Words>
  <Application>Microsoft Office PowerPoint</Application>
  <PresentationFormat>Panorámica</PresentationFormat>
  <Paragraphs>154</Paragraphs>
  <Slides>45</Slides>
  <Notes>10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45</vt:i4>
      </vt:variant>
    </vt:vector>
  </HeadingPairs>
  <TitlesOfParts>
    <vt:vector size="49" baseType="lpstr">
      <vt:lpstr>Century Gothic</vt:lpstr>
      <vt:lpstr>Wingdings</vt:lpstr>
      <vt:lpstr>Wingdings 2</vt:lpstr>
      <vt:lpstr>Presentación de información general sobre un producto</vt:lpstr>
      <vt:lpstr>Universidad Autónoma del Estado de México  Facultad de Turismo y Gastronomía</vt:lpstr>
      <vt:lpstr>TÍTULO DEL MATERIAL DIDÁCTICO</vt:lpstr>
      <vt:lpstr>PROPÓSITO DE LA UNIDAD DE APRENDIZAJE</vt:lpstr>
      <vt:lpstr>CONTENIDOS DEL PROGRAMA QUE APOYA EL MATERIAL:    PRODUCCIÓN CIENTÍFICA (PC):   Conceptos de Producción Científica y canales para su comunicación.  Distinción entre textos académicos y científicos.  PC de mayor impacto: revistas científicas: de divulgación y de difusión. </vt:lpstr>
      <vt:lpstr>OBJETIVO (de los contenidos)</vt:lpstr>
      <vt:lpstr>GUIÓN PARA EL EMPLEO DEL MATERIAL</vt:lpstr>
      <vt:lpstr>GUIÓN PARA EL EMPLEO DEL MATERIAL</vt:lpstr>
      <vt:lpstr>GUIÓN PARA EL EMPLEO DEL MATERIAL</vt:lpstr>
      <vt:lpstr>GUIÓN PARA EL EMPLEO DEL MATERIAL</vt:lpstr>
      <vt:lpstr>GUIÓN PARA EL EMPLEO DEL MATERIAL</vt:lpstr>
      <vt:lpstr>GUIÓN PARA EL EMPLEO DEL MATERIAL</vt:lpstr>
      <vt:lpstr>CANALES PARA LA COMUNICACIÓN DE LA PRODUCCIÓN CIENTÍFICA, ACADÉMICA Y CONFIABLE</vt:lpstr>
      <vt:lpstr>FUENTES CIENTÍFICAS</vt:lpstr>
      <vt:lpstr>FUENTES CIENTÍFICAS</vt:lpstr>
      <vt:lpstr>FUENTES CIENTÍFICAS</vt:lpstr>
      <vt:lpstr>FUENTES DE INFORMACIÓN CIENTÍFICAS</vt:lpstr>
      <vt:lpstr>¿CUÁLES SON LOS CANALES DE COMUNICACIÓN CIENTÍFICA?</vt:lpstr>
      <vt:lpstr>REVISTAS INDIZADAS</vt:lpstr>
      <vt:lpstr>REVISTAS INDIZADAS</vt:lpstr>
      <vt:lpstr>BASES DE DATOS (UAEMéx)</vt:lpstr>
      <vt:lpstr>BASES DE DATOS (UAEMéx)</vt:lpstr>
      <vt:lpstr>BASES DE DATOS: Biblioteca Digital Mexicana</vt:lpstr>
      <vt:lpstr>BASES DE DATOS: Biblioteca Digital Mexicana</vt:lpstr>
      <vt:lpstr>BASES DE DATOS: BASE</vt:lpstr>
      <vt:lpstr>BASES DE DATOS: DOAB</vt:lpstr>
      <vt:lpstr>BASES DE DATOS: ProQuest Ebook Central (periodo de prueba)</vt:lpstr>
      <vt:lpstr>BASES DE DATOS:</vt:lpstr>
      <vt:lpstr>EL PERIPLO SUSTENTABLE</vt:lpstr>
      <vt:lpstr>¿DÓNDE ENCONTRAR MÁS INFORMACIÓN CIENTÍFICA?</vt:lpstr>
      <vt:lpstr>ÍNDICE DE REVISTAS MEXICANAS DE DIVULGACIÓN CIENTÍFICA Y TECNOLÓGICA</vt:lpstr>
      <vt:lpstr>¿CUÁLES SON LOS CANALES DE COMUNICACIÓN ACADÉMICA?</vt:lpstr>
      <vt:lpstr>FUENTES ACADÉMICAS</vt:lpstr>
      <vt:lpstr>FUENTES ACADÉMICAS</vt:lpstr>
      <vt:lpstr>FUENTES ACADÉMICAS</vt:lpstr>
      <vt:lpstr>Presentación de PowerPoint</vt:lpstr>
      <vt:lpstr>CULINARIA, REVISTA VIRTUAL ESPECIALIZADA EN GASTRONOMÍA</vt:lpstr>
      <vt:lpstr>FUENTES ACADÉMICAS</vt:lpstr>
      <vt:lpstr>¿CUÁLES SON LOS CANALES DE INFORMACIÓN CONFIABLE?</vt:lpstr>
      <vt:lpstr>PÁGINAS GUBERNAMENTALES</vt:lpstr>
      <vt:lpstr>FUENTES EDUCATIVAS</vt:lpstr>
      <vt:lpstr>ORGANIZACIONES Y ASOCIACIONES SIN FINES DE LUCRO (ONG)</vt:lpstr>
      <vt:lpstr>AUTORES RECONOCIDOS EN SU DISCIPLINA</vt:lpstr>
      <vt:lpstr>CONCLUSIONES</vt:lpstr>
      <vt:lpstr>Fuentes de información</vt:lpstr>
      <vt:lpstr>Fuentes de información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FUENTES DE INFORMACIÓN ACADÉMICAS, CIENTÍFICAS Y CONFIABLES</dc:title>
  <dc:creator>Diana Castro Ricalde</dc:creator>
  <cp:lastModifiedBy>Usuario de Windows</cp:lastModifiedBy>
  <cp:revision>64</cp:revision>
  <dcterms:created xsi:type="dcterms:W3CDTF">2018-06-29T04:45:42Z</dcterms:created>
  <dcterms:modified xsi:type="dcterms:W3CDTF">2018-09-17T20:13:08Z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74065800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