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5" r:id="rId2"/>
    <p:sldId id="277" r:id="rId3"/>
    <p:sldId id="278" r:id="rId4"/>
    <p:sldId id="276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72" r:id="rId15"/>
    <p:sldId id="303" r:id="rId16"/>
    <p:sldId id="290" r:id="rId17"/>
    <p:sldId id="291" r:id="rId18"/>
    <p:sldId id="295" r:id="rId19"/>
    <p:sldId id="294" r:id="rId20"/>
    <p:sldId id="292" r:id="rId21"/>
    <p:sldId id="288" r:id="rId22"/>
    <p:sldId id="274" r:id="rId23"/>
    <p:sldId id="297" r:id="rId24"/>
    <p:sldId id="298" r:id="rId25"/>
    <p:sldId id="273" r:id="rId26"/>
    <p:sldId id="299" r:id="rId27"/>
    <p:sldId id="256" r:id="rId28"/>
    <p:sldId id="257" r:id="rId29"/>
    <p:sldId id="265" r:id="rId30"/>
    <p:sldId id="267" r:id="rId31"/>
    <p:sldId id="266" r:id="rId32"/>
    <p:sldId id="260" r:id="rId33"/>
    <p:sldId id="261" r:id="rId34"/>
    <p:sldId id="258" r:id="rId35"/>
    <p:sldId id="259" r:id="rId36"/>
    <p:sldId id="263" r:id="rId37"/>
    <p:sldId id="262" r:id="rId38"/>
    <p:sldId id="268" r:id="rId39"/>
    <p:sldId id="302" r:id="rId40"/>
    <p:sldId id="269" r:id="rId41"/>
    <p:sldId id="301" r:id="rId42"/>
    <p:sldId id="300" r:id="rId43"/>
    <p:sldId id="270" r:id="rId44"/>
    <p:sldId id="293" r:id="rId45"/>
    <p:sldId id="289" r:id="rId46"/>
    <p:sldId id="296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aeh.edu.mx/docencia/VI_Lectura/licenciatura/documentos/LECT98.pdf" TargetMode="External"/><Relationship Id="rId2" Type="http://schemas.openxmlformats.org/officeDocument/2006/relationships/hyperlink" Target="https://proyectoseducativoscr.wordpress.com/presentacion-del-ante-proyecto/caracterizacion-del-problema/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psicomaldonado.files.wordpress.com/2014/07/la-problematizacic3b3n.pdf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viref.udea.edu.co/contenido/menu_alterno/apuntes/ac33-problema.pdf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sco.org/new/es/culture/themes/cultural-diversity/diversity-of-cultural%20expressions/tools/policy-guide/planificar/diagnosticar/arbol-de-problema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viref.udea.edu.co/contenido/menu_alterno/apuntes/ac33-problema.pdf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03001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UNIVERSIDAD AUTÓNOMA DEL ESTADO DE MÉXICO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FACULTAD DE TURISMO Y GASTRONOMÍA</a:t>
            </a:r>
          </a:p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rgbClr val="C00000"/>
                </a:solidFill>
              </a:rPr>
              <a:t>PROGRAMA EDUCATIVO: LICENCIATURA EN TURISMO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6335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800" b="1" dirty="0" smtClean="0">
                <a:solidFill>
                  <a:srgbClr val="C00000"/>
                </a:solidFill>
              </a:rPr>
              <a:t>GUIÓN EXPLICATIVO PARA EL USO DEL MATERIAL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3231988" cy="331012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Algunos de los recursos complementarios sugeridos para apoyar esta presentación son: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921135" y="2560320"/>
            <a:ext cx="5978513" cy="36825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s-MX" sz="1400" b="1" dirty="0" smtClean="0">
                <a:solidFill>
                  <a:srgbClr val="C00000"/>
                </a:solidFill>
              </a:rPr>
              <a:t>EJERCICIOS recomendados:</a:t>
            </a: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s-MX" sz="1700" b="1" dirty="0" smtClean="0">
                <a:solidFill>
                  <a:schemeClr val="accent4">
                    <a:lumMod val="50000"/>
                  </a:schemeClr>
                </a:solidFill>
              </a:rPr>
              <a:t>Descripción (por parte del alumno) de tres posibles escenarios o espacios relacionados con el tema de investigación elegido, donde suelen presentarse conflictos o dificultades.</a:t>
            </a: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s-MX" sz="1700" b="1" dirty="0" smtClean="0">
                <a:solidFill>
                  <a:schemeClr val="accent4">
                    <a:lumMod val="50000"/>
                  </a:schemeClr>
                </a:solidFill>
              </a:rPr>
              <a:t>Lectura en voz alta de noticias (notas periodísticas) con el relato de hechos problemáticos (disturbios, delitos, actos violentos) relacionados con el área de conocimiento que se trate; identificación y discusión grupal de las posibles causas de los problemas desarrollados.</a:t>
            </a:r>
            <a:endParaRPr lang="en-US" sz="17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652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800" b="1" dirty="0" smtClean="0">
                <a:solidFill>
                  <a:srgbClr val="C00000"/>
                </a:solidFill>
              </a:rPr>
              <a:t>GUIÓN EXPLICATIVO PARA EL USO DEL MATERIAL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3231988" cy="331012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Algunos de los recursos complementarios sugeridos para apoyar esta presentación son: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921135" y="2560320"/>
            <a:ext cx="5978513" cy="3682538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s-MX" sz="1400" b="1" dirty="0" smtClean="0">
                <a:solidFill>
                  <a:srgbClr val="C00000"/>
                </a:solidFill>
              </a:rPr>
              <a:t>EJERCICIO recomendado:</a:t>
            </a:r>
          </a:p>
          <a:p>
            <a:pPr marL="0" indent="0">
              <a:lnSpc>
                <a:spcPct val="160000"/>
              </a:lnSpc>
              <a:buNone/>
            </a:pPr>
            <a:endParaRPr lang="es-MX" sz="1400" b="1" dirty="0" smtClean="0">
              <a:solidFill>
                <a:srgbClr val="C00000"/>
              </a:solidFill>
            </a:endParaRP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s-MX" sz="1700" b="1" dirty="0" smtClean="0">
                <a:solidFill>
                  <a:schemeClr val="accent4">
                    <a:lumMod val="50000"/>
                  </a:schemeClr>
                </a:solidFill>
              </a:rPr>
              <a:t>Elaboración de un listado (por parte del alumno), de aquellos conflictos, dificultades, obstáculos; hechos negativos o situaciones que no se están desarrollando como deberían, relacionados con el tema elegido para la investigación.</a:t>
            </a: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s-MX" sz="1700" b="1" dirty="0" smtClean="0">
                <a:solidFill>
                  <a:schemeClr val="accent4">
                    <a:lumMod val="50000"/>
                  </a:schemeClr>
                </a:solidFill>
              </a:rPr>
              <a:t>Discusión grupal de la viabilidad del listado presentado.</a:t>
            </a:r>
            <a:endParaRPr lang="en-US" sz="17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4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rgbClr val="C00000"/>
                </a:solidFill>
              </a:rPr>
              <a:t>GUIÓN EXPLICATIVO PARA EL USO DEL MATERIAL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295401" y="2556932"/>
            <a:ext cx="5820294" cy="3318936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Se considera que si se alterna esta presentación con las lecturas sugeridas y /o alguno (s) de los ejercicios recomendados, se puede apoyar al estudiante en el necesario proceso de reflexión, análisis y crítica que debe llevar a cabo para plantear su problema de investigación, y la consiguiente justificación.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2195" y="2776450"/>
            <a:ext cx="3812425" cy="326118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4041162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2767213" y="2677465"/>
            <a:ext cx="6815669" cy="15155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3200" b="1" dirty="0" smtClean="0">
                <a:solidFill>
                  <a:srgbClr val="C00000"/>
                </a:solidFill>
              </a:rPr>
              <a:t>EL PLANTEAMIENTO DEL PROBLEMA EN INVESTIGACIÓN</a:t>
            </a:r>
            <a:br>
              <a:rPr lang="es-MX" sz="3200" b="1" dirty="0" smtClean="0">
                <a:solidFill>
                  <a:srgbClr val="C00000"/>
                </a:solidFill>
              </a:rPr>
            </a:br>
            <a:r>
              <a:rPr lang="es-MX" sz="3200" b="1" dirty="0" smtClean="0">
                <a:solidFill>
                  <a:srgbClr val="C00000"/>
                </a:solidFill>
              </a:rPr>
              <a:t>(primera parte)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817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</a:rPr>
              <a:t>¿QUÉ ES UN PROBLEMA DE INVESTIGACIÓN?</a:t>
            </a:r>
            <a:endParaRPr lang="en-US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Es una dificultad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, conflicto,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obstáculo;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error, falla que se ha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identificado en relación con el tema de investigación elegido.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“Conjunto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de hechos o circunstancias que dificultan la consecución de algún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fin” (RAE, 2018).</a:t>
            </a:r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Situación que no se está desarrollando como debería, o que podría mejorarse.</a:t>
            </a:r>
          </a:p>
          <a:p>
            <a:pPr algn="just">
              <a:lnSpc>
                <a:spcPct val="160000"/>
              </a:lnSpc>
            </a:pPr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lnSpc>
                <a:spcPct val="160000"/>
              </a:lnSpc>
              <a:buNone/>
            </a:pPr>
            <a:r>
              <a:rPr lang="es-MX" b="1" dirty="0" smtClean="0">
                <a:solidFill>
                  <a:srgbClr val="C00000"/>
                </a:solidFill>
              </a:rPr>
              <a:t>NO CONFUNDIR PROBLEMA, CON NECESIDAD.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4647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</a:rPr>
              <a:t>¿PROBLEMA O NECESIDAD?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586" y="2889451"/>
            <a:ext cx="6458989" cy="306246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6363852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rgbClr val="C00000"/>
                </a:solidFill>
              </a:rPr>
              <a:t>¿QUÉ ES UN PROBLEMA DE INVESTIGACIÓN? </a:t>
            </a:r>
            <a:br>
              <a:rPr lang="es-MX" sz="2400" b="1" dirty="0" smtClean="0">
                <a:solidFill>
                  <a:srgbClr val="C00000"/>
                </a:solidFill>
              </a:rPr>
            </a:br>
            <a:r>
              <a:rPr lang="es-MX" sz="2400" b="1" dirty="0" smtClean="0">
                <a:solidFill>
                  <a:srgbClr val="C00000"/>
                </a:solidFill>
              </a:rPr>
              <a:t>(García y García, 2005)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980902" y="2560319"/>
            <a:ext cx="4231178" cy="3674225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sz="6400" b="1" dirty="0">
                <a:solidFill>
                  <a:schemeClr val="accent4">
                    <a:lumMod val="75000"/>
                  </a:schemeClr>
                </a:solidFill>
              </a:rPr>
              <a:t>Problema refiere un obstáculo cuando </a:t>
            </a:r>
            <a:r>
              <a:rPr lang="es-MX" sz="6400" b="1" dirty="0" smtClean="0">
                <a:solidFill>
                  <a:schemeClr val="accent4">
                    <a:lumMod val="75000"/>
                  </a:schemeClr>
                </a:solidFill>
              </a:rPr>
              <a:t>designa </a:t>
            </a:r>
            <a:r>
              <a:rPr lang="es-MX" sz="6400" b="1" dirty="0">
                <a:solidFill>
                  <a:schemeClr val="accent4">
                    <a:lumMod val="75000"/>
                  </a:schemeClr>
                </a:solidFill>
              </a:rPr>
              <a:t>a aquello que no ocurre como debiera o como se quisiera que aconteciera. Es una situación </a:t>
            </a:r>
            <a:r>
              <a:rPr lang="es-MX" sz="6400" b="1" dirty="0" smtClean="0">
                <a:solidFill>
                  <a:schemeClr val="accent4">
                    <a:lumMod val="75000"/>
                  </a:schemeClr>
                </a:solidFill>
              </a:rPr>
              <a:t>adversa.</a:t>
            </a: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sz="6400" b="1" dirty="0">
                <a:solidFill>
                  <a:schemeClr val="accent4">
                    <a:lumMod val="75000"/>
                  </a:schemeClr>
                </a:solidFill>
              </a:rPr>
              <a:t>Refiere un vacío de información cuando designa, el desconocimiento o falta de datos con respecto de un asunto o fenómeno.</a:t>
            </a:r>
          </a:p>
          <a:p>
            <a:pPr algn="just">
              <a:lnSpc>
                <a:spcPct val="160000"/>
              </a:lnSpc>
            </a:pPr>
            <a:endParaRPr lang="es-MX" sz="29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6181344" y="2560319"/>
            <a:ext cx="4718304" cy="3582785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s-MX" sz="5600" b="1" dirty="0" smtClean="0">
                <a:solidFill>
                  <a:schemeClr val="accent4">
                    <a:lumMod val="75000"/>
                  </a:schemeClr>
                </a:solidFill>
              </a:rPr>
              <a:t>A </a:t>
            </a:r>
            <a:r>
              <a:rPr lang="es-MX" sz="5600" b="1" dirty="0">
                <a:solidFill>
                  <a:schemeClr val="accent4">
                    <a:lumMod val="75000"/>
                  </a:schemeClr>
                </a:solidFill>
              </a:rPr>
              <a:t>manera de recomendación, un problema se enuncia en forma de pregunta. </a:t>
            </a:r>
            <a:endParaRPr lang="es-MX" sz="56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s-MX" sz="5600" b="1" dirty="0" smtClean="0">
                <a:solidFill>
                  <a:schemeClr val="accent4">
                    <a:lumMod val="75000"/>
                  </a:schemeClr>
                </a:solidFill>
              </a:rPr>
              <a:t>La </a:t>
            </a:r>
            <a:r>
              <a:rPr lang="es-MX" sz="5600" b="1" dirty="0">
                <a:solidFill>
                  <a:schemeClr val="accent4">
                    <a:lumMod val="75000"/>
                  </a:schemeClr>
                </a:solidFill>
              </a:rPr>
              <a:t>pregunta es fundamental en el proceso de investigación, de ella partirán todos los esfuerzos para lograr obtener la información acerca de lo que quiere conocer el investigador. </a:t>
            </a:r>
            <a:endParaRPr lang="es-MX" sz="56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s-MX" sz="5600" b="1" dirty="0" smtClean="0">
                <a:solidFill>
                  <a:schemeClr val="accent4">
                    <a:lumMod val="75000"/>
                  </a:schemeClr>
                </a:solidFill>
              </a:rPr>
              <a:t>Es una </a:t>
            </a:r>
            <a:r>
              <a:rPr lang="es-MX" sz="5600" b="1" dirty="0">
                <a:solidFill>
                  <a:schemeClr val="accent4">
                    <a:lumMod val="75000"/>
                  </a:schemeClr>
                </a:solidFill>
              </a:rPr>
              <a:t>directriz que sugiere el sentido de la búsqueda; las acciones, los medios, los recursos y procedimientos implicados </a:t>
            </a:r>
            <a:r>
              <a:rPr lang="es-MX" sz="5600" b="1" dirty="0" smtClean="0">
                <a:solidFill>
                  <a:schemeClr val="accent4">
                    <a:lumMod val="75000"/>
                  </a:schemeClr>
                </a:solidFill>
              </a:rPr>
              <a:t>para la </a:t>
            </a:r>
            <a:r>
              <a:rPr lang="es-MX" sz="5600" b="1" dirty="0">
                <a:solidFill>
                  <a:schemeClr val="accent4">
                    <a:lumMod val="75000"/>
                  </a:schemeClr>
                </a:solidFill>
              </a:rPr>
              <a:t>obtención de los datos que permitan configurar la respuesta.</a:t>
            </a:r>
          </a:p>
          <a:p>
            <a:pPr algn="just">
              <a:lnSpc>
                <a:spcPct val="170000"/>
              </a:lnSpc>
            </a:pP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8863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rgbClr val="C00000"/>
                </a:solidFill>
              </a:rPr>
              <a:t>¿QUÉ ES UN PROBLEMA DE INVESTIGACIÓN? </a:t>
            </a:r>
            <a:br>
              <a:rPr lang="es-MX" sz="2400" b="1" dirty="0" smtClean="0">
                <a:solidFill>
                  <a:srgbClr val="C00000"/>
                </a:solidFill>
              </a:rPr>
            </a:b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es-MX" sz="2900" b="1" dirty="0">
                <a:solidFill>
                  <a:schemeClr val="accent4">
                    <a:lumMod val="75000"/>
                  </a:schemeClr>
                </a:solidFill>
              </a:rPr>
              <a:t>“... se designa una dificultad que no puede resolverse automáticamente, sino que requiere una investigación, conceptual o empírica” </a:t>
            </a:r>
            <a:endParaRPr lang="es-MX" sz="29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lnSpc>
                <a:spcPct val="160000"/>
              </a:lnSpc>
              <a:buNone/>
            </a:pPr>
            <a:r>
              <a:rPr lang="es-MX" sz="2900" b="1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es-MX" sz="2900" b="1" dirty="0">
                <a:solidFill>
                  <a:schemeClr val="accent4">
                    <a:lumMod val="75000"/>
                  </a:schemeClr>
                </a:solidFill>
              </a:rPr>
              <a:t>Bunge, cit. en García y García, 2005, p. 9).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6238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rgbClr val="C00000"/>
                </a:solidFill>
              </a:rPr>
              <a:t>ÁRBOL DE PROBLEMAS </a:t>
            </a:r>
            <a:br>
              <a:rPr lang="es-MX" sz="2000" b="1" dirty="0" smtClean="0">
                <a:solidFill>
                  <a:srgbClr val="C00000"/>
                </a:solidFill>
              </a:rPr>
            </a:br>
            <a:r>
              <a:rPr lang="es-MX" sz="2000" b="1" dirty="0" smtClean="0">
                <a:solidFill>
                  <a:srgbClr val="C00000"/>
                </a:solidFill>
              </a:rPr>
              <a:t>(UNESCO, 2017)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1295402" y="2485504"/>
            <a:ext cx="9743900" cy="380722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El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árbol de problemas es una técnica que se emplea para identificar una situación negativa (problema central), la cual se intenta solucionar analizando relaciones de tipo causa-efecto. Para ello, se debe formular el problema central de modo tal que permita diferentes alternativas de solución, en lugar de una solución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única. Luego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de haber sido definido el problema central, se exponen tanto las causas que lo generan como los efectos negativos producidos, y se interrelacionan los tres componentes de una manera gráfica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31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rgbClr val="C00000"/>
                </a:solidFill>
              </a:rPr>
              <a:t>ÁRBOL DE PROBLEMAS </a:t>
            </a:r>
            <a:br>
              <a:rPr lang="es-MX" sz="2000" b="1" dirty="0" smtClean="0">
                <a:solidFill>
                  <a:srgbClr val="C00000"/>
                </a:solidFill>
              </a:rPr>
            </a:br>
            <a:r>
              <a:rPr lang="es-MX" sz="2000" b="1" dirty="0" smtClean="0">
                <a:solidFill>
                  <a:srgbClr val="C00000"/>
                </a:solidFill>
              </a:rPr>
              <a:t>(UNESCO, 2017)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4630189" y="2560319"/>
            <a:ext cx="6766559" cy="3807229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CÓMO SE FORMA:</a:t>
            </a:r>
          </a:p>
          <a:p>
            <a:pPr algn="just">
              <a:lnSpc>
                <a:spcPct val="17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. Se define el problema central (TRONCO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).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B. Las causas esenciales y directas del problema se ubican debajo del problema definido (RAÍCES). Las causas son las condiciones que determinan o influyen en la aparición del problema. Es importante verificar la relación directa que existe entre ellas y el problema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C. Los efectos o manifestaciones se ubican sobre el problema central (COPA O FRUTOS). Se refieren a las consecuencias e impacto producidas por el problema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D. Se examinan las relaciones de causa y efecto, y se verifica la lógica y la integridad del esquema completo. 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279" y="2751513"/>
            <a:ext cx="3704532" cy="3285691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257201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MATERIAL DIDÁCTICO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5418668" y="1238596"/>
            <a:ext cx="5469466" cy="463727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Unidad de Aprendizaje: </a:t>
            </a:r>
            <a:r>
              <a:rPr lang="es-MX" b="1" dirty="0" smtClean="0">
                <a:solidFill>
                  <a:srgbClr val="C00000"/>
                </a:solidFill>
              </a:rPr>
              <a:t>INVESTIGACIÓN TURÍSTICA</a:t>
            </a:r>
          </a:p>
          <a:p>
            <a:pPr marL="0" indent="0" algn="ctr">
              <a:buNone/>
            </a:pP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s-MX" b="1" dirty="0" smtClean="0">
                <a:solidFill>
                  <a:srgbClr val="C00000"/>
                </a:solidFill>
              </a:rPr>
              <a:t>Periodo</a:t>
            </a:r>
            <a:r>
              <a:rPr lang="es-MX" b="1" dirty="0">
                <a:solidFill>
                  <a:srgbClr val="C00000"/>
                </a:solidFill>
              </a:rPr>
              <a:t>: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 2018 A (febrero-julio 2018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s-MX" b="1" dirty="0" smtClean="0">
                <a:solidFill>
                  <a:srgbClr val="C00000"/>
                </a:solidFill>
              </a:rPr>
              <a:t>Semestre</a:t>
            </a:r>
            <a:r>
              <a:rPr lang="es-MX" b="1" dirty="0">
                <a:solidFill>
                  <a:srgbClr val="C00000"/>
                </a:solidFill>
              </a:rPr>
              <a:t>: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°</a:t>
            </a: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1293811" y="3316777"/>
            <a:ext cx="3718455" cy="215269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rgbClr val="C00000"/>
                </a:solidFill>
              </a:rPr>
              <a:t>Elaboró:</a:t>
            </a:r>
          </a:p>
          <a:p>
            <a:pPr>
              <a:lnSpc>
                <a:spcPct val="150000"/>
              </a:lnSpc>
            </a:pPr>
            <a:endParaRPr lang="es-MX" sz="24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s-MX" sz="2400" b="1" i="1" dirty="0" smtClean="0">
                <a:solidFill>
                  <a:srgbClr val="C00000"/>
                </a:solidFill>
              </a:rPr>
              <a:t>Dra. en C. S. Diana Castro </a:t>
            </a:r>
            <a:r>
              <a:rPr lang="es-MX" sz="2400" b="1" i="1" dirty="0" err="1" smtClean="0">
                <a:solidFill>
                  <a:srgbClr val="C00000"/>
                </a:solidFill>
              </a:rPr>
              <a:t>Ricalde</a:t>
            </a:r>
            <a:endParaRPr lang="en-US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8072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TÉCNICA DEL ÁRBOL DEL PROBLEMA (CCR, 2014)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906087" y="2177935"/>
            <a:ext cx="5503026" cy="414805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endParaRPr lang="es-MX" sz="29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s-MX" sz="5600" b="1" dirty="0">
                <a:solidFill>
                  <a:schemeClr val="accent4">
                    <a:lumMod val="75000"/>
                  </a:schemeClr>
                </a:solidFill>
              </a:rPr>
              <a:t>P</a:t>
            </a:r>
            <a:r>
              <a:rPr lang="es-MX" sz="5600" b="1" dirty="0" smtClean="0">
                <a:solidFill>
                  <a:schemeClr val="accent4">
                    <a:lumMod val="75000"/>
                  </a:schemeClr>
                </a:solidFill>
              </a:rPr>
              <a:t>ermite </a:t>
            </a:r>
            <a:r>
              <a:rPr lang="es-MX" sz="5600" b="1" dirty="0">
                <a:solidFill>
                  <a:schemeClr val="accent4">
                    <a:lumMod val="75000"/>
                  </a:schemeClr>
                </a:solidFill>
              </a:rPr>
              <a:t>describir un problema o fenómeno, además conocer y comprender la relación entre las causas que lo origina y los posibles efectos que se derivan del </a:t>
            </a:r>
            <a:r>
              <a:rPr lang="es-MX" sz="5600" b="1" dirty="0" smtClean="0">
                <a:solidFill>
                  <a:schemeClr val="accent4">
                    <a:lumMod val="75000"/>
                  </a:schemeClr>
                </a:solidFill>
              </a:rPr>
              <a:t>mismo.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es-MX" sz="56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s-MX" sz="5600" b="1" dirty="0" smtClean="0">
                <a:solidFill>
                  <a:schemeClr val="accent4">
                    <a:lumMod val="75000"/>
                  </a:schemeClr>
                </a:solidFill>
              </a:rPr>
              <a:t>El </a:t>
            </a:r>
            <a:r>
              <a:rPr lang="es-MX" sz="5600" b="1" dirty="0">
                <a:solidFill>
                  <a:schemeClr val="accent4">
                    <a:lumMod val="75000"/>
                  </a:schemeClr>
                </a:solidFill>
              </a:rPr>
              <a:t>análisis y la descripción de las causas y  los efectos permitirán decidir, de acuerdo a intereses, sobre cuál o </a:t>
            </a:r>
            <a:r>
              <a:rPr lang="es-MX" sz="5600" b="1" dirty="0" smtClean="0">
                <a:solidFill>
                  <a:schemeClr val="accent4">
                    <a:lumMod val="75000"/>
                  </a:schemeClr>
                </a:solidFill>
              </a:rPr>
              <a:t>cuáles </a:t>
            </a:r>
            <a:r>
              <a:rPr lang="es-MX" sz="5600" b="1" dirty="0">
                <a:solidFill>
                  <a:schemeClr val="accent4">
                    <a:lumMod val="75000"/>
                  </a:schemeClr>
                </a:solidFill>
              </a:rPr>
              <a:t>causas y/o efectos actuarán, las que a futuro se convertirán en los objetivos de la investigación.</a:t>
            </a:r>
          </a:p>
          <a:p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133" y="2662150"/>
            <a:ext cx="4382278" cy="344562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71488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C00000"/>
                </a:solidFill>
              </a:rPr>
              <a:t>¿Qué es plantear un problema de investigación?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80655" y="2556932"/>
            <a:ext cx="9815942" cy="331893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“… plantear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un problema es un acto de enunciación inicial y precaria que exige la inclusión de una dimensión argumentativa del sujeto que investiga en una relación constante con la realidad que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indaga” (Pineda, 2011, p. 120).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Se trata de llevar a cabo un ejercicio de identificación inicial o empírica, revisión de la </a:t>
            </a:r>
            <a:r>
              <a:rPr lang="es-MX" b="1" dirty="0" err="1" smtClean="0">
                <a:solidFill>
                  <a:schemeClr val="accent5">
                    <a:lumMod val="50000"/>
                  </a:schemeClr>
                </a:solidFill>
              </a:rPr>
              <a:t>bibliohemerografía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 existente; descripción de la observación o experiencia, explicación de lo que se considera está funcionando erróneamente o no como debería.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5401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rgbClr val="C00000"/>
                </a:solidFill>
              </a:rPr>
              <a:t>CÓMO PLANTEAR EL PROBLEMA DE INVESTIGACIÓN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Para redactar este apartado, se tiene que haber realizado un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“Estado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del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Arte”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–algunos autores le llaman Estado de la Cuestión o del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Conocimiento-, que consiste en llevar a cabo una revisión </a:t>
            </a:r>
            <a:r>
              <a:rPr lang="es-MX" b="1" dirty="0" err="1" smtClean="0">
                <a:solidFill>
                  <a:schemeClr val="accent4">
                    <a:lumMod val="75000"/>
                  </a:schemeClr>
                </a:solidFill>
              </a:rPr>
              <a:t>bibliohemerográfica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 de productos científicos (libros, capítulos de libro; artículos publicados en revistas indexadas, tesis, proyectos de investigación, ponencias, etc.), para identificar qué se ha dicho, investigado y publicado en torno al tema elegido.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incluir datos, estadísticas, estudios relacionados que permitan fundamentar, explicar y/o argumentar lo que se desea estudiar.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6988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rgbClr val="C00000"/>
                </a:solidFill>
              </a:rPr>
              <a:t>CÓMO PLANTEAR EL PROBLEMA DE INVESTIGACIÓN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De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los productos científicos revisados, se pueden ir deduciendo o identificando algunas situaciones problemáticas.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Se recomienda iniciar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la redacción de este apartado formulando en un solo párrafo el problema central elegido.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Luego, incluir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datos, estadísticas,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hechos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relacionados que permitan fundamentar, explicar y/o argumentar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dicho problema.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4241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solidFill>
                  <a:srgbClr val="C00000"/>
                </a:solidFill>
              </a:rPr>
              <a:t>CÓMO PLANTEAR EL PROBLEMA DE INVESTIGACIÓN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Los datos generales que permitirán fundamentar el problema, pueden ser extraídos de </a:t>
            </a:r>
            <a:r>
              <a:rPr lang="es-MX" b="1" dirty="0" smtClean="0">
                <a:solidFill>
                  <a:srgbClr val="C00000"/>
                </a:solidFill>
              </a:rPr>
              <a:t>fuentes de información confiables: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identificadas en Internet “abierto”, pero avaladas por </a:t>
            </a:r>
            <a:r>
              <a:rPr lang="es-MX" b="1" dirty="0" smtClean="0">
                <a:solidFill>
                  <a:srgbClr val="C00000"/>
                </a:solidFill>
              </a:rPr>
              <a:t>Gobierno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 (federal, estatal), </a:t>
            </a:r>
            <a:r>
              <a:rPr lang="es-MX" b="1" dirty="0" smtClean="0">
                <a:solidFill>
                  <a:srgbClr val="C00000"/>
                </a:solidFill>
              </a:rPr>
              <a:t>instituciones educativas reconocidas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;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b="1" dirty="0" smtClean="0">
                <a:solidFill>
                  <a:srgbClr val="C00000"/>
                </a:solidFill>
              </a:rPr>
              <a:t>organizaciones, asociaciones civiles o colegios de profesionales, y/o autores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de prestigio en su área.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3720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PARA PLANTEAR EL PROBLEMA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914400" y="2560320"/>
            <a:ext cx="5102352" cy="3310128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s-MX" sz="2900" b="1" dirty="0">
                <a:solidFill>
                  <a:schemeClr val="accent4">
                    <a:lumMod val="75000"/>
                  </a:schemeClr>
                </a:solidFill>
              </a:rPr>
              <a:t>En este apartado se debe responder a lo siguiente: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s-MX" sz="2900" b="1" i="1" dirty="0">
                <a:solidFill>
                  <a:schemeClr val="accent4">
                    <a:lumMod val="75000"/>
                  </a:schemeClr>
                </a:solidFill>
              </a:rPr>
              <a:t>¿Qué se ha escrito o qué conocimientos existen sobre el objeto de estudio?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s-MX" sz="2900" b="1" i="1" dirty="0">
                <a:solidFill>
                  <a:schemeClr val="accent4">
                    <a:lumMod val="75000"/>
                  </a:schemeClr>
                </a:solidFill>
              </a:rPr>
              <a:t>¿Hay consensos o discrepancias respecto a dicho problema?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s-MX" sz="2900" b="1" i="1" dirty="0">
                <a:solidFill>
                  <a:schemeClr val="accent4">
                    <a:lumMod val="75000"/>
                  </a:schemeClr>
                </a:solidFill>
              </a:rPr>
              <a:t>¿Existen incógnitas, elementos que no se han logrado precisar, comprender?</a:t>
            </a:r>
          </a:p>
          <a:p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399" y="2560320"/>
            <a:ext cx="4260706" cy="331012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34646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PARA PLANTEAR EL PROBLEMA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“Plantear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el problema de investigación, es un ejercicio de acopio y sistematización de información que fija áreas de conocimiento y situaciones a resolver, así como proyecta horizontes posibles en la búsqueda de nuevos conocimientos; esto se hace a través del establecimiento de supuestos, tesis, nociones, conceptualizaciones  y cuestionamientos (preguntas) que posibilitan el abordaje fundamentado y profundo del tema objeto de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investigación” (Pineda, 2011, p. 120). 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1180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sz="3600" b="1" dirty="0" smtClean="0">
                <a:solidFill>
                  <a:schemeClr val="accent4"/>
                </a:solidFill>
              </a:rPr>
              <a:t>LA JUSTIFICACIÓN EN INVESTIGACIÓN</a:t>
            </a:r>
            <a:endParaRPr lang="es-MX" sz="3600" b="1" dirty="0">
              <a:solidFill>
                <a:schemeClr val="accent4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(segunda parte)</a:t>
            </a:r>
            <a:endParaRPr lang="es-MX" sz="32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9013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QUÉ ES UNA JUSTIFICACIÓN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1" y="2479964"/>
            <a:ext cx="9601196" cy="3395904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800" b="1" dirty="0" smtClean="0">
                <a:solidFill>
                  <a:srgbClr val="C00000"/>
                </a:solidFill>
              </a:rPr>
              <a:t>Es la explicitación </a:t>
            </a:r>
            <a:r>
              <a:rPr lang="es-MX" sz="2800" b="1" dirty="0">
                <a:solidFill>
                  <a:srgbClr val="C00000"/>
                </a:solidFill>
              </a:rPr>
              <a:t>de los motivos por los cuales se realiza una acción. </a:t>
            </a:r>
            <a:endParaRPr lang="es-MX" sz="2800" b="1" dirty="0" smtClean="0"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Describe las razones que </a:t>
            </a:r>
            <a:r>
              <a:rPr lang="es-MX" sz="2800" b="1" dirty="0">
                <a:solidFill>
                  <a:schemeClr val="accent4">
                    <a:lumMod val="75000"/>
                  </a:schemeClr>
                </a:solidFill>
              </a:rPr>
              <a:t>llevaron al investigador a realizar el trabajo y la importancia del mismo. </a:t>
            </a:r>
            <a:endParaRPr lang="es-MX" sz="2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800" b="1" dirty="0">
                <a:solidFill>
                  <a:srgbClr val="C00000"/>
                </a:solidFill>
              </a:rPr>
              <a:t>C</a:t>
            </a:r>
            <a:r>
              <a:rPr lang="es-MX" sz="2800" b="1" dirty="0" smtClean="0">
                <a:solidFill>
                  <a:srgbClr val="C00000"/>
                </a:solidFill>
              </a:rPr>
              <a:t>onsiste </a:t>
            </a:r>
            <a:r>
              <a:rPr lang="es-MX" sz="2800" b="1" dirty="0">
                <a:solidFill>
                  <a:srgbClr val="C00000"/>
                </a:solidFill>
              </a:rPr>
              <a:t>en explicar al lector el por qué y el para qué se investigó el tema elegido.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82808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QUÉ ES UNA JUSTIFICACIÓN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2836" y="2285999"/>
            <a:ext cx="10543309" cy="3589869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6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En 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términos  de  </a:t>
            </a:r>
            <a:r>
              <a:rPr lang="es-MX" b="1" dirty="0" err="1">
                <a:solidFill>
                  <a:schemeClr val="accent4">
                    <a:lumMod val="75000"/>
                  </a:schemeClr>
                </a:solidFill>
              </a:rPr>
              <a:t>Vizmanos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L., et. al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.  (2009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), 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es 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necesario fundamentar 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o  argumentar  las   razones  que  motivan  el  estudio  (por  qué  es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conveniente 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llevar  a  cabo  la  investigación)  y  cuáles   son  los  beneficios  que  se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derivan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de la investigación; se trata de describir brevemente aquellos  aspectos del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contexto 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y  del  debate  teórico en  que  se ubica  la  investigación  y  que  definen su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relevancia 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y  su  pertinencia.  </a:t>
            </a: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5987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550019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</a:rPr>
              <a:t>TÍTULO DEL MATERIAL</a:t>
            </a:r>
            <a:endParaRPr lang="en-US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2015067" y="2585260"/>
            <a:ext cx="8158690" cy="160019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3600" b="1" dirty="0" smtClean="0">
                <a:solidFill>
                  <a:srgbClr val="C00000"/>
                </a:solidFill>
              </a:rPr>
              <a:t>EL PLANTEAMIENTO DEL PROBLEMA Y SU JUSTIFICACIÓN EN INVESTIGACIÓN</a:t>
            </a:r>
            <a:endParaRPr lang="en-US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5018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QUÉ ES UNA JUSTIFICACIÓN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2836" y="2285999"/>
            <a:ext cx="10543309" cy="3589869"/>
          </a:xfrm>
        </p:spPr>
        <p:txBody>
          <a:bodyPr>
            <a:normAutofit/>
          </a:bodyPr>
          <a:lstStyle/>
          <a:p>
            <a:pPr algn="just">
              <a:lnSpc>
                <a:spcPct val="16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La 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justificación  constituye  la  parte  “marketing”  del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anteproyecto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:   en  este 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apartado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se  hará  el  esfuerzo  mayor  para  “vender”  la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propuesta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,  para convencer  al  lector  no  sólo de seguir  adelante  con  la lectura del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documento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, sino de autorizar y/o financiar el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proyecto (</a:t>
            </a:r>
            <a:r>
              <a:rPr lang="es-MX" b="1" dirty="0" err="1" smtClean="0">
                <a:solidFill>
                  <a:schemeClr val="accent4">
                    <a:lumMod val="75000"/>
                  </a:schemeClr>
                </a:solidFill>
              </a:rPr>
              <a:t>Dzul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, s/f).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038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QUÉ ES UNA JUSTIFICACIÓN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1" y="2369127"/>
            <a:ext cx="9601196" cy="3506741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sz="2000" b="1" dirty="0">
                <a:solidFill>
                  <a:srgbClr val="C00000"/>
                </a:solidFill>
              </a:rPr>
              <a:t>La justificación debe convencer al lector principalmente de tres cuestiones:  </a:t>
            </a:r>
            <a:endParaRPr lang="es-MX" sz="2000" b="1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000" b="1" dirty="0" smtClean="0">
                <a:solidFill>
                  <a:srgbClr val="C00000"/>
                </a:solidFill>
              </a:rPr>
              <a:t>A) Que </a:t>
            </a:r>
            <a:r>
              <a:rPr lang="es-MX" sz="2000" b="1" dirty="0">
                <a:solidFill>
                  <a:srgbClr val="C00000"/>
                </a:solidFill>
              </a:rPr>
              <a:t>se </a:t>
            </a:r>
            <a:r>
              <a:rPr lang="es-MX" sz="2000" b="1" dirty="0" smtClean="0">
                <a:solidFill>
                  <a:srgbClr val="C00000"/>
                </a:solidFill>
              </a:rPr>
              <a:t>abordará  </a:t>
            </a:r>
            <a:r>
              <a:rPr lang="es-MX" sz="2000" b="1" dirty="0">
                <a:solidFill>
                  <a:srgbClr val="C00000"/>
                </a:solidFill>
              </a:rPr>
              <a:t>una  investigación  </a:t>
            </a:r>
            <a:r>
              <a:rPr lang="es-MX" sz="2000" b="1" dirty="0" smtClean="0">
                <a:solidFill>
                  <a:srgbClr val="C00000"/>
                </a:solidFill>
              </a:rPr>
              <a:t>significativa</a:t>
            </a:r>
            <a:r>
              <a:rPr lang="es-MX" sz="2000" b="1" dirty="0" smtClean="0">
                <a:solidFill>
                  <a:srgbClr val="C00000"/>
                </a:solidFill>
              </a:rPr>
              <a:t>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s-MX" sz="2000" b="1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000" b="1" dirty="0" smtClean="0">
                <a:solidFill>
                  <a:srgbClr val="C00000"/>
                </a:solidFill>
              </a:rPr>
              <a:t>B) La  </a:t>
            </a:r>
            <a:r>
              <a:rPr lang="es-MX" sz="2000" b="1" dirty="0">
                <a:solidFill>
                  <a:srgbClr val="C00000"/>
                </a:solidFill>
              </a:rPr>
              <a:t>importancia  y  pertinencia  del  </a:t>
            </a:r>
            <a:r>
              <a:rPr lang="es-MX" sz="2000" b="1" dirty="0" smtClean="0">
                <a:solidFill>
                  <a:srgbClr val="C00000"/>
                </a:solidFill>
              </a:rPr>
              <a:t>tema</a:t>
            </a:r>
            <a:r>
              <a:rPr lang="es-MX" sz="2000" b="1" dirty="0" smtClean="0">
                <a:solidFill>
                  <a:srgbClr val="C00000"/>
                </a:solidFill>
              </a:rPr>
              <a:t>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s-MX" sz="2000" b="1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000" b="1" dirty="0" smtClean="0">
                <a:solidFill>
                  <a:srgbClr val="C00000"/>
                </a:solidFill>
              </a:rPr>
              <a:t>C) La utilidad </a:t>
            </a:r>
            <a:r>
              <a:rPr lang="es-MX" sz="2000" b="1" dirty="0">
                <a:solidFill>
                  <a:srgbClr val="C00000"/>
                </a:solidFill>
              </a:rPr>
              <a:t>de los resultados </a:t>
            </a:r>
            <a:r>
              <a:rPr lang="es-MX" sz="2000" b="1" dirty="0" smtClean="0">
                <a:solidFill>
                  <a:srgbClr val="C00000"/>
                </a:solidFill>
              </a:rPr>
              <a:t>esperados</a:t>
            </a:r>
            <a:r>
              <a:rPr lang="es-MX" sz="2000" b="1" dirty="0" smtClean="0">
                <a:solidFill>
                  <a:srgbClr val="C00000"/>
                </a:solidFill>
              </a:rPr>
              <a:t>.</a:t>
            </a:r>
            <a:endParaRPr lang="es-MX" sz="20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2330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CÓMO DEBE HACERSE UNA JUSTIFICACIÓN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58982" y="2382982"/>
            <a:ext cx="10557163" cy="3492886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La justificación de un proyecto debe ser explicada como una descripción de lo que sucederá si el proyecto es llevado a cabo y lo que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podría suceder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si el proyecto no es llevado a cabo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Debe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incluir una declaración de lo que se propone, o en lo que se concentrará el proyecto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P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or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qué se cree que el proyecto debe ser llevado a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cabo.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494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CÓMO DEBE HACERSE UNA JUSTIFICACIÓN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58982" y="2285999"/>
            <a:ext cx="10557163" cy="3589869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sz="2200" b="1" dirty="0" smtClean="0">
                <a:solidFill>
                  <a:schemeClr val="accent4">
                    <a:lumMod val="75000"/>
                  </a:schemeClr>
                </a:solidFill>
              </a:rPr>
              <a:t>Se </a:t>
            </a:r>
            <a:r>
              <a:rPr lang="es-MX" sz="2200" b="1" dirty="0">
                <a:solidFill>
                  <a:schemeClr val="accent4">
                    <a:lumMod val="75000"/>
                  </a:schemeClr>
                </a:solidFill>
              </a:rPr>
              <a:t>debe hacer una declaración persuasiva y fuerte. Adicionalmente, también se debe proveer el razonamiento detrás de dichas declaraciones</a:t>
            </a:r>
            <a:r>
              <a:rPr lang="es-MX" sz="22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es-MX" sz="22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2200" b="1" dirty="0" smtClean="0">
                <a:solidFill>
                  <a:schemeClr val="accent4">
                    <a:lumMod val="75000"/>
                  </a:schemeClr>
                </a:solidFill>
              </a:rPr>
              <a:t>También </a:t>
            </a:r>
            <a:r>
              <a:rPr lang="es-MX" sz="2200" b="1" dirty="0">
                <a:solidFill>
                  <a:schemeClr val="accent4">
                    <a:lumMod val="75000"/>
                  </a:schemeClr>
                </a:solidFill>
              </a:rPr>
              <a:t>se debe proveer suficiente apoyo en la forma de estadísticas, estudios y opiniones de expertos</a:t>
            </a:r>
            <a:r>
              <a:rPr lang="es-MX" sz="22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es-MX" sz="22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2200" b="1" dirty="0" smtClean="0">
                <a:solidFill>
                  <a:schemeClr val="accent4">
                    <a:lumMod val="75000"/>
                  </a:schemeClr>
                </a:solidFill>
              </a:rPr>
              <a:t>Siempre </a:t>
            </a:r>
            <a:r>
              <a:rPr lang="es-MX" sz="2200" b="1" dirty="0">
                <a:solidFill>
                  <a:schemeClr val="accent4">
                    <a:lumMod val="75000"/>
                  </a:schemeClr>
                </a:solidFill>
              </a:rPr>
              <a:t>se debe recordar que el objetivo principal de la justificación es responder a la pregunta de por qué se está realizando este proyecto en particular.</a:t>
            </a:r>
          </a:p>
        </p:txBody>
      </p:sp>
    </p:spTree>
    <p:extLst>
      <p:ext uri="{BB962C8B-B14F-4D97-AF65-F5344CB8AC3E}">
        <p14:creationId xmlns:p14="http://schemas.microsoft.com/office/powerpoint/2010/main" val="37803605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QUÉ MOTIVOS PUEDEN DARSE EN UNA JUSTIFICACIÓN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sz="2900" b="1" dirty="0">
                <a:solidFill>
                  <a:schemeClr val="accent4">
                    <a:lumMod val="75000"/>
                  </a:schemeClr>
                </a:solidFill>
              </a:rPr>
              <a:t>Contribuir a la solución de un problema concreto (social, económico, ambiental, etc.) que afecta a determinadas personas, lugares, empresas</a:t>
            </a:r>
            <a:r>
              <a:rPr lang="es-MX" sz="29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sz="2900" b="1" dirty="0" smtClean="0">
                <a:solidFill>
                  <a:schemeClr val="accent6">
                    <a:lumMod val="75000"/>
                  </a:schemeClr>
                </a:solidFill>
              </a:rPr>
              <a:t>Que </a:t>
            </a:r>
            <a:r>
              <a:rPr lang="es-MX" sz="2900" b="1" dirty="0">
                <a:solidFill>
                  <a:schemeClr val="accent6">
                    <a:lumMod val="75000"/>
                  </a:schemeClr>
                </a:solidFill>
              </a:rPr>
              <a:t>su trabajo permite construir o refutar </a:t>
            </a:r>
            <a:r>
              <a:rPr lang="es-MX" sz="2900" b="1" dirty="0" smtClean="0">
                <a:solidFill>
                  <a:schemeClr val="accent6">
                    <a:lumMod val="75000"/>
                  </a:schemeClr>
                </a:solidFill>
              </a:rPr>
              <a:t>teorías.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sz="2900" b="1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es-MX" sz="2900" b="1" dirty="0" smtClean="0">
                <a:solidFill>
                  <a:schemeClr val="accent4">
                    <a:lumMod val="75000"/>
                  </a:schemeClr>
                </a:solidFill>
              </a:rPr>
              <a:t>portar </a:t>
            </a:r>
            <a:r>
              <a:rPr lang="es-MX" sz="2900" b="1" dirty="0">
                <a:solidFill>
                  <a:schemeClr val="accent4">
                    <a:lumMod val="75000"/>
                  </a:schemeClr>
                </a:solidFill>
              </a:rPr>
              <a:t>un nuevo enfoque o perspectiva sobre el </a:t>
            </a:r>
            <a:r>
              <a:rPr lang="es-MX" sz="2900" b="1" dirty="0" smtClean="0">
                <a:solidFill>
                  <a:schemeClr val="accent4">
                    <a:lumMod val="75000"/>
                  </a:schemeClr>
                </a:solidFill>
              </a:rPr>
              <a:t>tema.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sz="2900" b="1" dirty="0" smtClean="0">
                <a:solidFill>
                  <a:schemeClr val="accent6">
                    <a:lumMod val="75000"/>
                  </a:schemeClr>
                </a:solidFill>
              </a:rPr>
              <a:t>Generar </a:t>
            </a:r>
            <a:r>
              <a:rPr lang="es-MX" sz="2900" b="1" dirty="0">
                <a:solidFill>
                  <a:schemeClr val="accent6">
                    <a:lumMod val="75000"/>
                  </a:schemeClr>
                </a:solidFill>
              </a:rPr>
              <a:t>datos empíricos significativos y </a:t>
            </a:r>
            <a:r>
              <a:rPr lang="es-MX" sz="2900" b="1" dirty="0" smtClean="0">
                <a:solidFill>
                  <a:schemeClr val="accent6">
                    <a:lumMod val="75000"/>
                  </a:schemeClr>
                </a:solidFill>
              </a:rPr>
              <a:t>reutilizables.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sz="2900" b="1" dirty="0" smtClean="0">
                <a:solidFill>
                  <a:schemeClr val="accent4">
                    <a:lumMod val="75000"/>
                  </a:schemeClr>
                </a:solidFill>
              </a:rPr>
              <a:t>Aclarar </a:t>
            </a:r>
            <a:r>
              <a:rPr lang="es-MX" sz="2900" b="1" dirty="0">
                <a:solidFill>
                  <a:schemeClr val="accent4">
                    <a:lumMod val="75000"/>
                  </a:schemeClr>
                </a:solidFill>
              </a:rPr>
              <a:t>las causas y consecuencias de un determinado fenómeno de </a:t>
            </a:r>
            <a:r>
              <a:rPr lang="es-MX" sz="2900" b="1" dirty="0" smtClean="0">
                <a:solidFill>
                  <a:schemeClr val="accent4">
                    <a:lumMod val="75000"/>
                  </a:schemeClr>
                </a:solidFill>
              </a:rPr>
              <a:t>interés.</a:t>
            </a:r>
            <a:endParaRPr lang="es-MX" sz="2900" b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53392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PASOS PARA HACER UNA </a:t>
            </a:r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JUSTIFICACIÓN </a:t>
            </a:r>
            <a:b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(Robles, 2017)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872836" y="2560320"/>
            <a:ext cx="5143916" cy="34941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1. DESCRIBIR EL PROBLEMA</a:t>
            </a:r>
          </a:p>
          <a:p>
            <a:endParaRPr lang="es-MX" dirty="0"/>
          </a:p>
          <a:p>
            <a:pPr algn="just">
              <a:lnSpc>
                <a:spcPct val="160000"/>
              </a:lnSpc>
            </a:pPr>
            <a:r>
              <a:rPr lang="es-MX" sz="3300" b="1" dirty="0">
                <a:solidFill>
                  <a:schemeClr val="accent4">
                    <a:lumMod val="75000"/>
                  </a:schemeClr>
                </a:solidFill>
              </a:rPr>
              <a:t>El proyecto </a:t>
            </a:r>
            <a:r>
              <a:rPr lang="es-MX" sz="3300" b="1" dirty="0" smtClean="0">
                <a:solidFill>
                  <a:schemeClr val="accent4">
                    <a:lumMod val="75000"/>
                  </a:schemeClr>
                </a:solidFill>
              </a:rPr>
              <a:t>debe </a:t>
            </a:r>
            <a:r>
              <a:rPr lang="es-MX" sz="3300" b="1" dirty="0">
                <a:solidFill>
                  <a:schemeClr val="accent4">
                    <a:lumMod val="75000"/>
                  </a:schemeClr>
                </a:solidFill>
              </a:rPr>
              <a:t>servir para resolver un </a:t>
            </a:r>
            <a:r>
              <a:rPr lang="es-MX" sz="3300" b="1" dirty="0" smtClean="0">
                <a:solidFill>
                  <a:schemeClr val="accent4">
                    <a:lumMod val="75000"/>
                  </a:schemeClr>
                </a:solidFill>
              </a:rPr>
              <a:t>problema </a:t>
            </a:r>
            <a:r>
              <a:rPr lang="es-MX" sz="3300" b="1" dirty="0">
                <a:solidFill>
                  <a:schemeClr val="accent4">
                    <a:lumMod val="75000"/>
                  </a:schemeClr>
                </a:solidFill>
              </a:rPr>
              <a:t>específico o particular. Por eso, se debe describir el problema claramente al principio del </a:t>
            </a:r>
            <a:r>
              <a:rPr lang="es-MX" sz="3300" b="1" dirty="0" smtClean="0">
                <a:solidFill>
                  <a:schemeClr val="accent4">
                    <a:lumMod val="75000"/>
                  </a:schemeClr>
                </a:solidFill>
              </a:rPr>
              <a:t>documento.</a:t>
            </a:r>
            <a:endParaRPr lang="es-MX" sz="33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522" y="2586643"/>
            <a:ext cx="3874076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225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PASOS PARA HACER UNA </a:t>
            </a: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JUSTIFICACIÓN </a:t>
            </a:r>
            <a:b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(Robles, 2017)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181343" y="2560320"/>
            <a:ext cx="5470329" cy="331012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s-MX" sz="1600" b="1" dirty="0" smtClean="0">
                <a:solidFill>
                  <a:schemeClr val="accent4">
                    <a:lumMod val="75000"/>
                  </a:schemeClr>
                </a:solidFill>
              </a:rPr>
              <a:t>2. ESTABLECER LAS RAZONES</a:t>
            </a:r>
          </a:p>
          <a:p>
            <a:pPr algn="just">
              <a:lnSpc>
                <a:spcPct val="170000"/>
              </a:lnSpc>
            </a:pPr>
            <a:endParaRPr lang="es-MX" sz="1600" dirty="0"/>
          </a:p>
          <a:p>
            <a:pPr algn="just">
              <a:lnSpc>
                <a:spcPct val="170000"/>
              </a:lnSpc>
            </a:pPr>
            <a:r>
              <a:rPr lang="es-MX" sz="2300" b="1" dirty="0">
                <a:solidFill>
                  <a:schemeClr val="accent4">
                    <a:lumMod val="75000"/>
                  </a:schemeClr>
                </a:solidFill>
              </a:rPr>
              <a:t>Después de ofrecer la declaración, se debe otorgar un razonamiento. Por ejemplo, si se ha pedido una máquina expendedora en el lugar de trabajo, se deberían otorgar detalles de </a:t>
            </a:r>
            <a:r>
              <a:rPr lang="es-MX" sz="2300" b="1" dirty="0" smtClean="0">
                <a:solidFill>
                  <a:schemeClr val="accent4">
                    <a:lumMod val="75000"/>
                  </a:schemeClr>
                </a:solidFill>
              </a:rPr>
              <a:t>por qué </a:t>
            </a:r>
            <a:r>
              <a:rPr lang="es-MX" sz="2300" b="1" dirty="0">
                <a:solidFill>
                  <a:schemeClr val="accent4">
                    <a:lumMod val="75000"/>
                  </a:schemeClr>
                </a:solidFill>
              </a:rPr>
              <a:t>es importante que se implemente.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621" y="2560320"/>
            <a:ext cx="4491470" cy="358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2564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195649" y="982132"/>
            <a:ext cx="9601196" cy="1303867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PASOS PARA HACER UNA </a:t>
            </a:r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JUSTIFICACIÓN </a:t>
            </a:r>
            <a:b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(Robles, 2017)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95400" y="2556932"/>
            <a:ext cx="10079181" cy="3318936"/>
          </a:xfrm>
        </p:spPr>
        <p:txBody>
          <a:bodyPr>
            <a:normAutofit fontScale="77500" lnSpcReduction="20000"/>
          </a:bodyPr>
          <a:lstStyle/>
          <a:p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3. CREAR ARGUMENTOS DE APOYO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Siempre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se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debe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crear un apoyo para la justificación, para que el lector sepa que lo que se está mencionando es verdad.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Esta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base de apoyo puede venir en la forma de estadísticas, estudios anteriores, o incluso opiniones de expertos en el tema. 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Mientras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se otorguen más bases que apoyen el argumento, la justificación será más fuerte.</a:t>
            </a:r>
          </a:p>
        </p:txBody>
      </p:sp>
    </p:spTree>
    <p:extLst>
      <p:ext uri="{BB962C8B-B14F-4D97-AF65-F5344CB8AC3E}">
        <p14:creationId xmlns:p14="http://schemas.microsoft.com/office/powerpoint/2010/main" val="13857906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MX" sz="2800" b="1" dirty="0" smtClean="0">
                <a:solidFill>
                  <a:srgbClr val="C00000"/>
                </a:solidFill>
              </a:rPr>
              <a:t>PREGUNTAS A </a:t>
            </a:r>
            <a:r>
              <a:rPr lang="es-MX" sz="2800" b="1" dirty="0" smtClean="0">
                <a:solidFill>
                  <a:srgbClr val="C00000"/>
                </a:solidFill>
              </a:rPr>
              <a:t>CONSIDERAR para el apartado de justificación</a:t>
            </a:r>
            <a:endParaRPr lang="es-MX" sz="2800" b="1" dirty="0">
              <a:solidFill>
                <a:srgbClr val="C0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3200" b="1" i="1" dirty="0" smtClean="0">
                <a:solidFill>
                  <a:schemeClr val="accent4">
                    <a:lumMod val="75000"/>
                  </a:schemeClr>
                </a:solidFill>
              </a:rPr>
              <a:t>1. ¿Qué </a:t>
            </a:r>
            <a:r>
              <a:rPr lang="es-MX" sz="3200" b="1" i="1" dirty="0">
                <a:solidFill>
                  <a:schemeClr val="accent4">
                    <a:lumMod val="75000"/>
                  </a:schemeClr>
                </a:solidFill>
              </a:rPr>
              <a:t>aporta de nuevo esta investigación?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3200" b="1" i="1" dirty="0">
                <a:solidFill>
                  <a:srgbClr val="C00000"/>
                </a:solidFill>
              </a:rPr>
              <a:t>2. ¿Cuáles son los beneficios que este trabajo proporcionará</a:t>
            </a:r>
            <a:r>
              <a:rPr lang="es-MX" sz="3200" b="1" i="1" dirty="0" smtClean="0">
                <a:solidFill>
                  <a:srgbClr val="C00000"/>
                </a:solidFill>
              </a:rPr>
              <a:t>?</a:t>
            </a:r>
            <a:endParaRPr lang="es-MX" sz="3200" b="1" i="1" dirty="0">
              <a:solidFill>
                <a:srgbClr val="C000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2688" y="2733241"/>
            <a:ext cx="4283910" cy="298591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2700477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MX" sz="2800" b="1" dirty="0" smtClean="0">
                <a:solidFill>
                  <a:srgbClr val="C00000"/>
                </a:solidFill>
              </a:rPr>
              <a:t>PREGUNTAS A </a:t>
            </a:r>
            <a:r>
              <a:rPr lang="es-MX" sz="2800" b="1" dirty="0" smtClean="0">
                <a:solidFill>
                  <a:srgbClr val="C00000"/>
                </a:solidFill>
              </a:rPr>
              <a:t>CONSIDERAR para el apartado de justificación</a:t>
            </a:r>
            <a:endParaRPr lang="es-MX" sz="2800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600304" y="2560320"/>
            <a:ext cx="4774277" cy="3310128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s-MX" b="1" i="1" dirty="0">
                <a:solidFill>
                  <a:schemeClr val="accent4">
                    <a:lumMod val="75000"/>
                  </a:schemeClr>
                </a:solidFill>
              </a:rPr>
              <a:t>3. ¿Quiénes serán los beneficiarios y de que modo?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s-MX" b="1" i="1" dirty="0">
                <a:solidFill>
                  <a:srgbClr val="C00000"/>
                </a:solidFill>
              </a:rPr>
              <a:t>4. ¿Qué es lo que se prevé cambiar con la investigación?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s-MX" b="1" i="1" dirty="0">
                <a:solidFill>
                  <a:schemeClr val="accent4">
                    <a:lumMod val="75000"/>
                  </a:schemeClr>
                </a:solidFill>
              </a:rPr>
              <a:t>5. ¿Cuál es su utilidad?</a:t>
            </a:r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2727578"/>
            <a:ext cx="4762500" cy="303314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5379200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</a:rPr>
              <a:t>MATERIAL DE APOYO 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</a:rPr>
              <a:t>PARA LA UA “INVESTIGACIÓN TURÍSTICA”:</a:t>
            </a:r>
            <a:endParaRPr lang="en-US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accent4">
                    <a:lumMod val="75000"/>
                  </a:schemeClr>
                </a:solidFill>
              </a:rPr>
              <a:t>Planteamiento y justificación del problema elegido, delimitación del objeto de estudio</a:t>
            </a:r>
            <a:endParaRPr lang="en-US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3200" b="1" dirty="0">
                <a:solidFill>
                  <a:srgbClr val="C00000"/>
                </a:solidFill>
              </a:rPr>
              <a:t>UNIDAD DE COMPETENCIA II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8756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>
                <a:solidFill>
                  <a:srgbClr val="C00000"/>
                </a:solidFill>
              </a:rPr>
              <a:t>PREGUNTAS A CONSIDERAR para el apartado de justificación</a:t>
            </a:r>
            <a:endParaRPr lang="es-MX" sz="2800" dirty="0">
              <a:solidFill>
                <a:srgbClr val="C0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955964" y="2377439"/>
            <a:ext cx="5060788" cy="375735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1800" b="1" i="1" dirty="0">
                <a:solidFill>
                  <a:schemeClr val="accent4">
                    <a:lumMod val="75000"/>
                  </a:schemeClr>
                </a:solidFill>
              </a:rPr>
              <a:t>6. ¿Ayudará a resolver algún problema o gama de problemas prácticos?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800" b="1" i="1" dirty="0">
                <a:solidFill>
                  <a:srgbClr val="C00000"/>
                </a:solidFill>
              </a:rPr>
              <a:t>7. ¿Porque es significativo este problema de investigación?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800" b="1" i="1" dirty="0">
                <a:solidFill>
                  <a:schemeClr val="accent4">
                    <a:lumMod val="75000"/>
                  </a:schemeClr>
                </a:solidFill>
              </a:rPr>
              <a:t>8. ¿Permitirá llenar algún </a:t>
            </a:r>
            <a:r>
              <a:rPr lang="es-MX" sz="1800" b="1" i="1" dirty="0" smtClean="0">
                <a:solidFill>
                  <a:schemeClr val="accent4">
                    <a:lumMod val="75000"/>
                  </a:schemeClr>
                </a:solidFill>
              </a:rPr>
              <a:t>vacío </a:t>
            </a:r>
            <a:r>
              <a:rPr lang="es-MX" sz="1800" b="1" i="1" dirty="0">
                <a:solidFill>
                  <a:schemeClr val="accent4">
                    <a:lumMod val="75000"/>
                  </a:schemeClr>
                </a:solidFill>
              </a:rPr>
              <a:t>de conocimiento</a:t>
            </a:r>
            <a:r>
              <a:rPr lang="es-MX" sz="1800" b="1" i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800" b="1" i="1" dirty="0" smtClean="0">
                <a:solidFill>
                  <a:srgbClr val="C00000"/>
                </a:solidFill>
              </a:rPr>
              <a:t>9. ¿Qué impacto puede llegar a tener?</a:t>
            </a:r>
            <a:endParaRPr lang="es-MX" sz="1800" b="1" i="1" dirty="0">
              <a:solidFill>
                <a:srgbClr val="C000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233" y="2740342"/>
            <a:ext cx="4539180" cy="3070254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703435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>
                <a:solidFill>
                  <a:srgbClr val="C00000"/>
                </a:solidFill>
              </a:rPr>
              <a:t>PREGUNTAS A CONSIDERAR para el apartado de justificación</a:t>
            </a:r>
            <a:endParaRPr lang="es-MX" sz="2400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181344" y="2560319"/>
            <a:ext cx="4943856" cy="3507971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s-MX" b="1" i="1" dirty="0">
                <a:solidFill>
                  <a:srgbClr val="C00000"/>
                </a:solidFill>
              </a:rPr>
              <a:t>9. ¿Se podrán generalizar los resultados a principios más amplios?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s-MX" b="1" i="1" dirty="0">
                <a:solidFill>
                  <a:schemeClr val="accent4">
                    <a:lumMod val="75000"/>
                  </a:schemeClr>
                </a:solidFill>
              </a:rPr>
              <a:t>10. ¿Puede servir para comentar, desarrollar o apoyar una teoría?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s-MX" b="1" i="1" dirty="0">
                <a:solidFill>
                  <a:srgbClr val="C00000"/>
                </a:solidFill>
              </a:rPr>
              <a:t>11. ¿Sugiere como estudiar más adecuadamente una población o fenómeno?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307" y="2696700"/>
            <a:ext cx="4437784" cy="308895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751324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765688" y="3573094"/>
            <a:ext cx="8158688" cy="182251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MX" dirty="0" smtClean="0">
                <a:solidFill>
                  <a:srgbClr val="C00000"/>
                </a:solidFill>
              </a:rPr>
              <a:t>NOTA: </a:t>
            </a:r>
            <a:r>
              <a:rPr lang="es-MX" sz="3100" b="1" dirty="0" smtClean="0">
                <a:solidFill>
                  <a:schemeClr val="accent4">
                    <a:lumMod val="75000"/>
                  </a:schemeClr>
                </a:solidFill>
              </a:rPr>
              <a:t>En algunas investigaciones, el planteamiento del problema y la justificación se consideran dos apartados diferentes; en otras, se integran en uno solo. </a:t>
            </a:r>
            <a:br>
              <a:rPr lang="es-MX" sz="31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-MX" sz="3100" b="1" dirty="0">
                <a:solidFill>
                  <a:schemeClr val="accent4">
                    <a:lumMod val="75000"/>
                  </a:schemeClr>
                </a:solidFill>
              </a:rPr>
              <a:t>P</a:t>
            </a:r>
            <a:r>
              <a:rPr lang="es-MX" sz="3100" b="1" dirty="0" smtClean="0">
                <a:solidFill>
                  <a:schemeClr val="accent4">
                    <a:lumMod val="75000"/>
                  </a:schemeClr>
                </a:solidFill>
              </a:rPr>
              <a:t>ara fundamentar mejor una investigación científica, deben incluirse ambos.</a:t>
            </a:r>
            <a:endParaRPr lang="en-US" sz="31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7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</a:rPr>
              <a:t>FUENTES DE INFORMACIÓN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527984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CCR (2014). </a:t>
            </a:r>
            <a:r>
              <a:rPr lang="es-MX" i="1" dirty="0" smtClean="0">
                <a:solidFill>
                  <a:schemeClr val="accent4">
                    <a:lumMod val="75000"/>
                  </a:schemeClr>
                </a:solidFill>
              </a:rPr>
              <a:t>El problema de investigación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. Capítulo I, de “Elaboración del anteproyecto”. Portal proyectos educativos para estudiantes de bachillerato de Introducción a la Metodología de la Investigación. Valencia, Venezuela: Colegio Cristo Rey. 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Recuperado de: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  <a:hlinkClick r:id="rId2"/>
              </a:rPr>
              <a:t>https://proyectoseducativoscr.wordpress.com/presentacion-del-ante-proyecto/caracterizacion-del-problema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  <a:hlinkClick r:id="rId2"/>
              </a:rPr>
              <a:t>/</a:t>
            </a:r>
            <a:endParaRPr lang="es-MX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err="1">
                <a:solidFill>
                  <a:schemeClr val="accent4">
                    <a:lumMod val="75000"/>
                  </a:schemeClr>
                </a:solidFill>
              </a:rPr>
              <a:t>Dzul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 Escamilla, Marisela (s/f). </a:t>
            </a:r>
            <a:r>
              <a:rPr lang="es-MX" i="1" dirty="0">
                <a:solidFill>
                  <a:schemeClr val="accent4">
                    <a:lumMod val="75000"/>
                  </a:schemeClr>
                </a:solidFill>
              </a:rPr>
              <a:t>La justificación y los antecedentes de la investigación.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En Unidad 3: Aplicación básica de los métodos científicos. México: Universidad Autónoma del Estado de Hidalgo. Recuperado de: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  <a:hlinkClick r:id="rId3"/>
              </a:rPr>
              <a:t>https://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  <a:hlinkClick r:id="rId3"/>
              </a:rPr>
              <a:t>www.uaeh.edu.mx/docencia/VI_Lectura/licenciatura/documentos/LECT98.pdf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2513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</a:rPr>
              <a:t>FUENTES DE INFORMACIÓN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García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C., Fernando y García C., Lucía (2005). </a:t>
            </a:r>
            <a:r>
              <a:rPr lang="es-MX" i="1" dirty="0">
                <a:solidFill>
                  <a:schemeClr val="accent4">
                    <a:lumMod val="75000"/>
                  </a:schemeClr>
                </a:solidFill>
              </a:rPr>
              <a:t>La problematización. Etapa determinante de una investigación.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 Cuadernos ISCEEM. Toluca, Estado de México: Instituto Superior de Ciencias de la Investigación del Estado de México. Recuperado de: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  <a:hlinkClick r:id="rId2"/>
              </a:rPr>
              <a:t>https://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  <a:hlinkClick r:id="rId2"/>
              </a:rPr>
              <a:t>psicomaldonado.files.wordpress.com/2014/07/la-problematizacic3b3n.pdf</a:t>
            </a:r>
            <a:endParaRPr lang="es-MX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Pineda, P.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Agustín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(2011). 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La problematización </a:t>
            </a:r>
            <a:r>
              <a:rPr lang="en-US" i="1" dirty="0" err="1">
                <a:solidFill>
                  <a:schemeClr val="accent4">
                    <a:lumMod val="75000"/>
                  </a:schemeClr>
                </a:solidFill>
              </a:rPr>
              <a:t>como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i="1" dirty="0">
                <a:solidFill>
                  <a:schemeClr val="accent4">
                    <a:lumMod val="75000"/>
                  </a:schemeClr>
                </a:solidFill>
              </a:rPr>
              <a:t>registro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 de </a:t>
            </a:r>
            <a:r>
              <a:rPr lang="en-US" i="1" dirty="0" err="1">
                <a:solidFill>
                  <a:schemeClr val="accent4">
                    <a:lumMod val="75000"/>
                  </a:schemeClr>
                </a:solidFill>
              </a:rPr>
              <a:t>posibilidades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 para la </a:t>
            </a:r>
            <a:r>
              <a:rPr lang="en-US" i="1" dirty="0" err="1">
                <a:solidFill>
                  <a:schemeClr val="accent4">
                    <a:lumMod val="75000"/>
                  </a:schemeClr>
                </a:solidFill>
              </a:rPr>
              <a:t>investigacion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accent4">
                    <a:lumMod val="75000"/>
                  </a:schemeClr>
                </a:solidFill>
              </a:rPr>
              <a:t>educativa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En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“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Multidisciplina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”,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núm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. 10, 2011, pp. 115-125. México: Universidad Nacional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Autónoma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de México.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Recuperado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de: http: //www.quazar.acatlan.unam.mx/multidisciplina/file_download/119/multi-2011-09-08.pdf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4092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FUENTES DE INFORMACIÓN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0" y="2402379"/>
            <a:ext cx="9860279" cy="370747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endParaRPr lang="es-MX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sz="2900" dirty="0" smtClean="0">
                <a:solidFill>
                  <a:schemeClr val="accent4">
                    <a:lumMod val="75000"/>
                  </a:schemeClr>
                </a:solidFill>
              </a:rPr>
              <a:t>RAE (2018). </a:t>
            </a:r>
            <a:r>
              <a:rPr lang="es-MX" sz="2900" i="1" dirty="0" smtClean="0">
                <a:solidFill>
                  <a:schemeClr val="accent4">
                    <a:lumMod val="75000"/>
                  </a:schemeClr>
                </a:solidFill>
              </a:rPr>
              <a:t>Problema</a:t>
            </a:r>
            <a:r>
              <a:rPr lang="es-MX" sz="2900" dirty="0" smtClean="0">
                <a:solidFill>
                  <a:schemeClr val="accent4">
                    <a:lumMod val="75000"/>
                  </a:schemeClr>
                </a:solidFill>
              </a:rPr>
              <a:t>. Real Academia Española de la Lengua.</a:t>
            </a:r>
          </a:p>
          <a:p>
            <a:pPr>
              <a:lnSpc>
                <a:spcPct val="150000"/>
              </a:lnSpc>
            </a:pPr>
            <a:r>
              <a:rPr lang="es-MX" sz="2900" dirty="0">
                <a:solidFill>
                  <a:schemeClr val="accent4">
                    <a:lumMod val="75000"/>
                  </a:schemeClr>
                </a:solidFill>
              </a:rPr>
              <a:t>Ramón S., Gustavo (s/f). </a:t>
            </a:r>
            <a:r>
              <a:rPr lang="es-MX" sz="2900" i="1" dirty="0">
                <a:solidFill>
                  <a:schemeClr val="accent4">
                    <a:lumMod val="75000"/>
                  </a:schemeClr>
                </a:solidFill>
              </a:rPr>
              <a:t>El problema de investigación. Apuntes de clase del curso Seminario Investigativo VI.</a:t>
            </a:r>
            <a:r>
              <a:rPr lang="es-MX" sz="2900" dirty="0">
                <a:solidFill>
                  <a:schemeClr val="accent4">
                    <a:lumMod val="75000"/>
                  </a:schemeClr>
                </a:solidFill>
              </a:rPr>
              <a:t> Instituto Universitario de Educación Física. Colombia: Universidad de Antioquia. Recuperado de: </a:t>
            </a:r>
            <a:r>
              <a:rPr lang="es-MX" sz="2900" dirty="0">
                <a:solidFill>
                  <a:schemeClr val="accent4">
                    <a:lumMod val="75000"/>
                  </a:schemeClr>
                </a:solidFill>
                <a:hlinkClick r:id="rId2"/>
              </a:rPr>
              <a:t>http://viref.udea.edu.co/contenido/menu_alterno/apuntes/ac33-problema.pdf</a:t>
            </a:r>
            <a:r>
              <a:rPr lang="es-MX" sz="29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s-MX" sz="29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sz="2900" dirty="0" smtClean="0">
                <a:solidFill>
                  <a:schemeClr val="accent4">
                    <a:lumMod val="75000"/>
                  </a:schemeClr>
                </a:solidFill>
              </a:rPr>
              <a:t>Robles, Francia (2017). </a:t>
            </a:r>
            <a:r>
              <a:rPr lang="es-MX" sz="2900" i="1" dirty="0" smtClean="0">
                <a:solidFill>
                  <a:schemeClr val="accent4">
                    <a:lumMod val="75000"/>
                  </a:schemeClr>
                </a:solidFill>
              </a:rPr>
              <a:t>Cómo hacer una justificación paso a paso</a:t>
            </a:r>
            <a:r>
              <a:rPr lang="es-MX" sz="2900" dirty="0" smtClean="0">
                <a:solidFill>
                  <a:schemeClr val="accent4">
                    <a:lumMod val="75000"/>
                  </a:schemeClr>
                </a:solidFill>
              </a:rPr>
              <a:t>.  En “Cultura general”. México: </a:t>
            </a:r>
            <a:r>
              <a:rPr lang="es-MX" sz="2900" dirty="0" err="1" smtClean="0">
                <a:solidFill>
                  <a:schemeClr val="accent4">
                    <a:lumMod val="75000"/>
                  </a:schemeClr>
                </a:solidFill>
              </a:rPr>
              <a:t>Lifeder</a:t>
            </a:r>
            <a:r>
              <a:rPr lang="es-MX" sz="2900" dirty="0" smtClean="0">
                <a:solidFill>
                  <a:schemeClr val="accent4">
                    <a:lumMod val="75000"/>
                  </a:schemeClr>
                </a:solidFill>
              </a:rPr>
              <a:t>, web del conocimiento. Recuperado </a:t>
            </a:r>
            <a:r>
              <a:rPr lang="es-MX" sz="2900" dirty="0">
                <a:solidFill>
                  <a:schemeClr val="accent4">
                    <a:lumMod val="75000"/>
                  </a:schemeClr>
                </a:solidFill>
              </a:rPr>
              <a:t>de: https://www.lifeder.com/justificacion-paso-a-paso/</a:t>
            </a:r>
            <a:endParaRPr lang="es-MX" sz="29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985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FUENTES DE INFORMACIÓN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UNESCO (2017). Árbol de problemas. En “Expresiones culturales. Guía para políticas”. Organización de las Naciones Unidas para la </a:t>
            </a:r>
            <a:r>
              <a:rPr lang="es-MX" dirty="0" err="1" smtClean="0">
                <a:solidFill>
                  <a:schemeClr val="accent4">
                    <a:lumMod val="75000"/>
                  </a:schemeClr>
                </a:solidFill>
              </a:rPr>
              <a:t>Educacion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, la Ciencia y la Cultura. Recuperado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de: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  <a:hlinkClick r:id="rId2"/>
              </a:rPr>
              <a:t>http://www.unesco.org/new/es/culture/themes/cultural-diversity/diversity-of-cultural%20expressions/tools/policy-guide/planificar/diagnosticar/arbol-de-problemas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  <a:hlinkClick r:id="rId2"/>
              </a:rPr>
              <a:t>/</a:t>
            </a:r>
            <a:endParaRPr lang="es-MX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dirty="0" err="1" smtClean="0">
                <a:solidFill>
                  <a:schemeClr val="accent4">
                    <a:lumMod val="75000"/>
                  </a:schemeClr>
                </a:solidFill>
              </a:rPr>
              <a:t>Vizmanos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, L., Bárbara et. Al. (2009). </a:t>
            </a:r>
            <a:r>
              <a:rPr lang="es-MX" i="1" dirty="0" smtClean="0">
                <a:solidFill>
                  <a:schemeClr val="accent4">
                    <a:lumMod val="75000"/>
                  </a:schemeClr>
                </a:solidFill>
              </a:rPr>
              <a:t>Guía para elaborar un anteproyecto </a:t>
            </a:r>
            <a:r>
              <a:rPr lang="es-MX" i="1" dirty="0">
                <a:solidFill>
                  <a:schemeClr val="accent4">
                    <a:lumMod val="75000"/>
                  </a:schemeClr>
                </a:solidFill>
              </a:rPr>
              <a:t>de investigación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En “Revista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de Educación y 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Desarrollo”, 11, octubre-diciembre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de 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2009. México: Universidad de Guadalajara. Recuperado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de: http://www.cucs.udg.mx/revistas/edu_desarrollo/anteriores/11/011_Vizmanos.pdf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439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4000" b="1" dirty="0" smtClean="0">
                <a:solidFill>
                  <a:schemeClr val="accent4">
                    <a:lumMod val="75000"/>
                  </a:schemeClr>
                </a:solidFill>
              </a:rPr>
              <a:t>Propósito de la Unidad de Aprendizaje</a:t>
            </a:r>
            <a:endParaRPr lang="en-US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</a:rPr>
              <a:t>Desarrollar competencias para la investigación científica del turismo a través de la identificación de un objeto de estudio y su argumentación empírica, teórica y metodológica.</a:t>
            </a:r>
            <a:endParaRPr lang="en-US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3410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3200" b="1" dirty="0" smtClean="0">
                <a:solidFill>
                  <a:srgbClr val="C00000"/>
                </a:solidFill>
              </a:rPr>
              <a:t>Saberes a desarrollar en la Unidad de Competencia II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CONOCIMIENTOS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Marcador de contenido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Explicación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y argumentación de problemas identificados.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Planteamiento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del problema.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Uso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de datos estadísticos y hechos para la fundamentación.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Delimitación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temporal y espacial.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Justificación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del estudio.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Objetos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de estudio en el campo del turismo.</a:t>
            </a:r>
          </a:p>
          <a:p>
            <a:endParaRPr lang="en-US" dirty="0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HABILIDADES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Marcador de contenido 11"/>
          <p:cNvSpPr>
            <a:spLocks noGrp="1"/>
          </p:cNvSpPr>
          <p:nvPr>
            <p:ph sz="quarter" idx="4"/>
          </p:nvPr>
        </p:nvSpPr>
        <p:spPr>
          <a:xfrm>
            <a:off x="6180670" y="3715789"/>
            <a:ext cx="4718304" cy="2160078"/>
          </a:xfrm>
        </p:spPr>
        <p:txBody>
          <a:bodyPr/>
          <a:lstStyle/>
          <a:p>
            <a:pPr marL="0" indent="0" algn="ctr">
              <a:buNone/>
            </a:pP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•</a:t>
            </a:r>
            <a:r>
              <a:rPr lang="es-MX" sz="2000" dirty="0">
                <a:solidFill>
                  <a:schemeClr val="accent4">
                    <a:lumMod val="75000"/>
                  </a:schemeClr>
                </a:solidFill>
              </a:rPr>
              <a:t>	Reflexión y argumentación.</a:t>
            </a:r>
          </a:p>
          <a:p>
            <a:pPr marL="0" indent="0" algn="ctr">
              <a:buNone/>
            </a:pPr>
            <a:r>
              <a:rPr lang="es-MX" sz="2000" dirty="0">
                <a:solidFill>
                  <a:schemeClr val="accent4">
                    <a:lumMod val="75000"/>
                  </a:schemeClr>
                </a:solidFill>
              </a:rPr>
              <a:t>•	Comunicación eficaz de manera escrita.</a:t>
            </a:r>
          </a:p>
          <a:p>
            <a:pPr marL="0" indent="0" algn="ctr">
              <a:buNone/>
            </a:pPr>
            <a:r>
              <a:rPr lang="es-MX" sz="2000" dirty="0">
                <a:solidFill>
                  <a:schemeClr val="accent4">
                    <a:lumMod val="75000"/>
                  </a:schemeClr>
                </a:solidFill>
              </a:rPr>
              <a:t>•	Ejercicios colaborativos en pares y en equipo.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7917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rgbClr val="C00000"/>
                </a:solidFill>
              </a:rPr>
              <a:t>GUIÓN EXPLICATIVO PARA EL USO DEL MATERIAL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sz="half" idx="1"/>
          </p:nvPr>
        </p:nvSpPr>
        <p:spPr>
          <a:xfrm>
            <a:off x="955964" y="2560320"/>
            <a:ext cx="5060788" cy="331012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Este material puede ser utilizado para apoyar dos sesiones presenciales, de dos horas cada una, relacionadas con investigación. Por esta razón el material se encuentra dividido en dos partes: 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just">
              <a:lnSpc>
                <a:spcPct val="160000"/>
              </a:lnSpc>
              <a:buNone/>
            </a:pPr>
            <a:r>
              <a:rPr lang="es-MX" b="1" dirty="0" smtClean="0">
                <a:solidFill>
                  <a:srgbClr val="C00000"/>
                </a:solidFill>
              </a:rPr>
              <a:t>PRIMERA PARTE: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EL PLANTEAMIENTO DEL PROBLEMA EN INVESTIGACIÓN.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s-MX" b="1" dirty="0" smtClean="0">
                <a:solidFill>
                  <a:srgbClr val="C00000"/>
                </a:solidFill>
              </a:rPr>
              <a:t>SEGUNDA PARTE: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LA JUSTIFICACIÓN EN INVESTIGACIÓN.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Los temas que se abordan hacen referencia a la etapa del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planteamiento, iniciando con la definición de qué es un problema de investigación, y cómo plantearlo; para después seguir con la descripción y explicación de la justificación.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Se sugiere alternar esta presentación en </a:t>
            </a:r>
            <a:r>
              <a:rPr lang="es-MX" b="1" i="1" dirty="0" err="1" smtClean="0">
                <a:solidFill>
                  <a:schemeClr val="accent4">
                    <a:lumMod val="75000"/>
                  </a:schemeClr>
                </a:solidFill>
              </a:rPr>
              <a:t>Power</a:t>
            </a:r>
            <a:r>
              <a:rPr lang="es-MX" b="1" i="1" dirty="0" smtClean="0">
                <a:solidFill>
                  <a:schemeClr val="accent4">
                    <a:lumMod val="75000"/>
                  </a:schemeClr>
                </a:solidFill>
              </a:rPr>
              <a:t> Point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con lecturas, ejemplos y explicaciones más amplias relacionadas con el problema de investigación, y con ejercicios de problematización.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5042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rgbClr val="C00000"/>
                </a:solidFill>
              </a:rPr>
              <a:t>GUIÓN EXPLICATIVO PARA EL USO DEL MATERIAL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sz="half" idx="1"/>
          </p:nvPr>
        </p:nvSpPr>
        <p:spPr>
          <a:xfrm>
            <a:off x="955964" y="2560320"/>
            <a:ext cx="5060788" cy="331012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Se recomienda el </a:t>
            </a:r>
            <a:r>
              <a:rPr lang="es-MX" b="1" dirty="0" smtClean="0">
                <a:solidFill>
                  <a:srgbClr val="C00000"/>
                </a:solidFill>
              </a:rPr>
              <a:t>apoyo de esta presentación con otros medios y recursos didácticos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, toda vez que la etapa de planteamiento del problema de investigación se sabe por experiencia que implica un </a:t>
            </a:r>
            <a:r>
              <a:rPr lang="es-MX" b="1" dirty="0" smtClean="0">
                <a:solidFill>
                  <a:srgbClr val="C00000"/>
                </a:solidFill>
              </a:rPr>
              <a:t>proceso más complejo de reflexión, análisis y explicación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por parte del alumno.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>
          <a:xfrm>
            <a:off x="6330973" y="2593571"/>
            <a:ext cx="4718304" cy="331012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En consecuencia, el abordaje de la temática suele </a:t>
            </a:r>
            <a:r>
              <a:rPr lang="es-MX" b="1" dirty="0" smtClean="0">
                <a:solidFill>
                  <a:srgbClr val="C00000"/>
                </a:solidFill>
              </a:rPr>
              <a:t>llevar más tiempo y esfuerzo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 por parte del docente para su enseñanza, y por parte del discente para su aprendizaje.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9379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800" b="1" dirty="0" smtClean="0">
                <a:solidFill>
                  <a:srgbClr val="C00000"/>
                </a:solidFill>
              </a:rPr>
              <a:t>GUIÓN EXPLICATIVO PARA EL USO DEL MATERIAL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3231988" cy="331012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Algunos de los recursos complementarios sugeridos para apoyar esta presentación son: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921135" y="2560320"/>
            <a:ext cx="5978513" cy="3310128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s-MX" sz="1400" b="1" dirty="0" smtClean="0">
                <a:solidFill>
                  <a:srgbClr val="C00000"/>
                </a:solidFill>
              </a:rPr>
              <a:t>LECTURAS sugeridas:</a:t>
            </a: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s-MX" sz="1400" dirty="0" smtClean="0">
                <a:solidFill>
                  <a:schemeClr val="accent4">
                    <a:lumMod val="75000"/>
                  </a:schemeClr>
                </a:solidFill>
              </a:rPr>
              <a:t>García C., Fernando y García C., Lucía (2005). </a:t>
            </a:r>
            <a:r>
              <a:rPr lang="es-MX" sz="1400" i="1" dirty="0" smtClean="0">
                <a:solidFill>
                  <a:schemeClr val="accent4">
                    <a:lumMod val="75000"/>
                  </a:schemeClr>
                </a:solidFill>
              </a:rPr>
              <a:t>La problematización. Etapa determinante de una investigación.</a:t>
            </a:r>
            <a:r>
              <a:rPr lang="es-MX" sz="1400" dirty="0" smtClean="0">
                <a:solidFill>
                  <a:schemeClr val="accent4">
                    <a:lumMod val="75000"/>
                  </a:schemeClr>
                </a:solidFill>
              </a:rPr>
              <a:t> Cuadernos ISCEEM. Toluca, Estado de México: Instituto Superior de Ciencias de la Investigación del Estado de México. Recuperado de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: https://psicomaldonado.files.wordpress.com/2014/07/la-problematizacic3b3n.pdf</a:t>
            </a:r>
            <a:endParaRPr lang="es-MX" sz="14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s-MX" sz="1400" dirty="0" smtClean="0">
                <a:solidFill>
                  <a:schemeClr val="accent4">
                    <a:lumMod val="75000"/>
                  </a:schemeClr>
                </a:solidFill>
              </a:rPr>
              <a:t>Ramón S., Gustavo (s/f). </a:t>
            </a:r>
            <a:r>
              <a:rPr lang="es-MX" sz="1400" i="1" dirty="0" smtClean="0">
                <a:solidFill>
                  <a:schemeClr val="accent4">
                    <a:lumMod val="75000"/>
                  </a:schemeClr>
                </a:solidFill>
              </a:rPr>
              <a:t>El problema de investigación. Apuntes de clase del curso Seminario Investigativo VI.</a:t>
            </a:r>
            <a:r>
              <a:rPr lang="es-MX" sz="1400" dirty="0" smtClean="0">
                <a:solidFill>
                  <a:schemeClr val="accent4">
                    <a:lumMod val="75000"/>
                  </a:schemeClr>
                </a:solidFill>
              </a:rPr>
              <a:t> Instituto Universitario de Educación Física. Colombia: Universidad de Antioquia. Recuperado 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de: 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  <a:hlinkClick r:id="rId2"/>
              </a:rPr>
              <a:t>http://</a:t>
            </a:r>
            <a:r>
              <a:rPr lang="es-MX" sz="1400" dirty="0" smtClean="0">
                <a:solidFill>
                  <a:schemeClr val="accent4">
                    <a:lumMod val="75000"/>
                  </a:schemeClr>
                </a:solidFill>
                <a:hlinkClick r:id="rId2"/>
              </a:rPr>
              <a:t>viref.udea.edu.co/contenido/menu_alterno/apuntes/ac33-problema.pdf</a:t>
            </a:r>
            <a:r>
              <a:rPr lang="es-MX" sz="1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n-US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34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200</TotalTime>
  <Words>2917</Words>
  <Application>Microsoft Office PowerPoint</Application>
  <PresentationFormat>Panorámica</PresentationFormat>
  <Paragraphs>190</Paragraphs>
  <Slides>46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0" baseType="lpstr">
      <vt:lpstr>Arial</vt:lpstr>
      <vt:lpstr>Garamond</vt:lpstr>
      <vt:lpstr>Wingdings</vt:lpstr>
      <vt:lpstr>Orgánico</vt:lpstr>
      <vt:lpstr>UNIVERSIDAD AUTÓNOMA DEL ESTADO DE MÉXICO</vt:lpstr>
      <vt:lpstr>MATERIAL DIDÁCTICO</vt:lpstr>
      <vt:lpstr>TÍTULO DEL MATERIAL</vt:lpstr>
      <vt:lpstr>MATERIAL DE APOYO PARA LA UA “INVESTIGACIÓN TURÍSTICA”:</vt:lpstr>
      <vt:lpstr>Propósito de la Unidad de Aprendizaje</vt:lpstr>
      <vt:lpstr>Saberes a desarrollar en la Unidad de Competencia II</vt:lpstr>
      <vt:lpstr>GUIÓN EXPLICATIVO PARA EL USO DEL MATERIAL</vt:lpstr>
      <vt:lpstr>GUIÓN EXPLICATIVO PARA EL USO DEL MATERIAL</vt:lpstr>
      <vt:lpstr>GUIÓN EXPLICATIVO PARA EL USO DEL MATERIAL</vt:lpstr>
      <vt:lpstr>GUIÓN EXPLICATIVO PARA EL USO DEL MATERIAL</vt:lpstr>
      <vt:lpstr>GUIÓN EXPLICATIVO PARA EL USO DEL MATERIAL</vt:lpstr>
      <vt:lpstr>GUIÓN EXPLICATIVO PARA EL USO DEL MATERIAL</vt:lpstr>
      <vt:lpstr>EL PLANTEAMIENTO DEL PROBLEMA EN INVESTIGACIÓN (primera parte)</vt:lpstr>
      <vt:lpstr>¿QUÉ ES UN PROBLEMA DE INVESTIGACIÓN?</vt:lpstr>
      <vt:lpstr>¿PROBLEMA O NECESIDAD?</vt:lpstr>
      <vt:lpstr>¿QUÉ ES UN PROBLEMA DE INVESTIGACIÓN?  (García y García, 2005)</vt:lpstr>
      <vt:lpstr>¿QUÉ ES UN PROBLEMA DE INVESTIGACIÓN?  </vt:lpstr>
      <vt:lpstr>ÁRBOL DE PROBLEMAS  (UNESCO, 2017)</vt:lpstr>
      <vt:lpstr>ÁRBOL DE PROBLEMAS  (UNESCO, 2017)</vt:lpstr>
      <vt:lpstr>TÉCNICA DEL ÁRBOL DEL PROBLEMA (CCR, 2014)</vt:lpstr>
      <vt:lpstr>¿Qué es plantear un problema de investigación?</vt:lpstr>
      <vt:lpstr>CÓMO PLANTEAR EL PROBLEMA DE INVESTIGACIÓN</vt:lpstr>
      <vt:lpstr>CÓMO PLANTEAR EL PROBLEMA DE INVESTIGACIÓN</vt:lpstr>
      <vt:lpstr>CÓMO PLANTEAR EL PROBLEMA DE INVESTIGACIÓN</vt:lpstr>
      <vt:lpstr>PARA PLANTEAR EL PROBLEMA</vt:lpstr>
      <vt:lpstr>PARA PLANTEAR EL PROBLEMA</vt:lpstr>
      <vt:lpstr>LA JUSTIFICACIÓN EN INVESTIGACIÓN</vt:lpstr>
      <vt:lpstr>QUÉ ES UNA JUSTIFICACIÓN</vt:lpstr>
      <vt:lpstr>QUÉ ES UNA JUSTIFICACIÓN</vt:lpstr>
      <vt:lpstr>QUÉ ES UNA JUSTIFICACIÓN</vt:lpstr>
      <vt:lpstr>QUÉ ES UNA JUSTIFICACIÓN</vt:lpstr>
      <vt:lpstr>CÓMO DEBE HACERSE UNA JUSTIFICACIÓN</vt:lpstr>
      <vt:lpstr>CÓMO DEBE HACERSE UNA JUSTIFICACIÓN</vt:lpstr>
      <vt:lpstr>QUÉ MOTIVOS PUEDEN DARSE EN UNA JUSTIFICACIÓN</vt:lpstr>
      <vt:lpstr>PASOS PARA HACER UNA JUSTIFICACIÓN  (Robles, 2017)</vt:lpstr>
      <vt:lpstr>PASOS PARA HACER UNA JUSTIFICACIÓN  (Robles, 2017)</vt:lpstr>
      <vt:lpstr>PASOS PARA HACER UNA JUSTIFICACIÓN  (Robles, 2017)</vt:lpstr>
      <vt:lpstr>PREGUNTAS A CONSIDERAR para el apartado de justificación</vt:lpstr>
      <vt:lpstr>PREGUNTAS A CONSIDERAR para el apartado de justificación</vt:lpstr>
      <vt:lpstr>PREGUNTAS A CONSIDERAR para el apartado de justificación</vt:lpstr>
      <vt:lpstr>PREGUNTAS A CONSIDERAR para el apartado de justificación</vt:lpstr>
      <vt:lpstr>NOTA: En algunas investigaciones, el planteamiento del problema y la justificación se consideran dos apartados diferentes; en otras, se integran en uno solo.  Para fundamentar mejor una investigación científica, deben incluirse ambos.</vt:lpstr>
      <vt:lpstr>FUENTES DE INFORMACIÓN</vt:lpstr>
      <vt:lpstr>FUENTES DE INFORMACIÓN</vt:lpstr>
      <vt:lpstr>FUENTES DE INFORMACIÓN</vt:lpstr>
      <vt:lpstr>FUENTES DE INFORMACIÓN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INVESTIGACIÓN TURÍSTICA</dc:title>
  <dc:creator>Diana Castro Ricalde</dc:creator>
  <cp:lastModifiedBy>Usuario de Windows</cp:lastModifiedBy>
  <cp:revision>46</cp:revision>
  <dcterms:created xsi:type="dcterms:W3CDTF">2018-03-12T02:45:19Z</dcterms:created>
  <dcterms:modified xsi:type="dcterms:W3CDTF">2018-09-24T16:11:33Z</dcterms:modified>
</cp:coreProperties>
</file>