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6" r:id="rId1"/>
    <p:sldMasterId id="2147483968" r:id="rId2"/>
  </p:sldMasterIdLst>
  <p:sldIdLst>
    <p:sldId id="256" r:id="rId3"/>
    <p:sldId id="258" r:id="rId4"/>
    <p:sldId id="307" r:id="rId5"/>
    <p:sldId id="259" r:id="rId6"/>
    <p:sldId id="260" r:id="rId7"/>
    <p:sldId id="261" r:id="rId8"/>
    <p:sldId id="291" r:id="rId9"/>
    <p:sldId id="308" r:id="rId10"/>
    <p:sldId id="292" r:id="rId11"/>
    <p:sldId id="309" r:id="rId12"/>
    <p:sldId id="293" r:id="rId13"/>
    <p:sldId id="263" r:id="rId14"/>
    <p:sldId id="294" r:id="rId15"/>
    <p:sldId id="295" r:id="rId16"/>
    <p:sldId id="264" r:id="rId17"/>
    <p:sldId id="306" r:id="rId18"/>
    <p:sldId id="265" r:id="rId19"/>
    <p:sldId id="266" r:id="rId20"/>
    <p:sldId id="305" r:id="rId21"/>
    <p:sldId id="267" r:id="rId22"/>
    <p:sldId id="303" r:id="rId23"/>
    <p:sldId id="296" r:id="rId24"/>
    <p:sldId id="304" r:id="rId25"/>
    <p:sldId id="269" r:id="rId26"/>
    <p:sldId id="302" r:id="rId27"/>
    <p:sldId id="297" r:id="rId28"/>
    <p:sldId id="268" r:id="rId29"/>
    <p:sldId id="301" r:id="rId30"/>
    <p:sldId id="298" r:id="rId31"/>
    <p:sldId id="270" r:id="rId32"/>
    <p:sldId id="300" r:id="rId33"/>
    <p:sldId id="299" r:id="rId34"/>
    <p:sldId id="271" r:id="rId35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456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3A032-1BCB-4E78-B0C5-079646E0B7D3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83479-12F5-45DB-B19F-5B199391E6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62263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3A032-1BCB-4E78-B0C5-079646E0B7D3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83479-12F5-45DB-B19F-5B199391E6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49683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3A032-1BCB-4E78-B0C5-079646E0B7D3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83479-12F5-45DB-B19F-5B199391E6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921353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37C3A032-1BCB-4E78-B0C5-079646E0B7D3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15E83479-12F5-45DB-B19F-5B199391E6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716269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3A032-1BCB-4E78-B0C5-079646E0B7D3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83479-12F5-45DB-B19F-5B199391E6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469550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37C3A032-1BCB-4E78-B0C5-079646E0B7D3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15E83479-12F5-45DB-B19F-5B199391E6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037377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3A032-1BCB-4E78-B0C5-079646E0B7D3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83479-12F5-45DB-B19F-5B199391E6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039562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3A032-1BCB-4E78-B0C5-079646E0B7D3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83479-12F5-45DB-B19F-5B199391E6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003347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3A032-1BCB-4E78-B0C5-079646E0B7D3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83479-12F5-45DB-B19F-5B199391E6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424340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3A032-1BCB-4E78-B0C5-079646E0B7D3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83479-12F5-45DB-B19F-5B199391E6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634491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3A032-1BCB-4E78-B0C5-079646E0B7D3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83479-12F5-45DB-B19F-5B199391E6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10182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3A032-1BCB-4E78-B0C5-079646E0B7D3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83479-12F5-45DB-B19F-5B199391E6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697389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3A032-1BCB-4E78-B0C5-079646E0B7D3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83479-12F5-45DB-B19F-5B199391E6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914295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3A032-1BCB-4E78-B0C5-079646E0B7D3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83479-12F5-45DB-B19F-5B199391E6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359349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37C3A032-1BCB-4E78-B0C5-079646E0B7D3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15E83479-12F5-45DB-B19F-5B199391E6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824396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37C3A032-1BCB-4E78-B0C5-079646E0B7D3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15E83479-12F5-45DB-B19F-5B199391E690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10883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37C3A032-1BCB-4E78-B0C5-079646E0B7D3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15E83479-12F5-45DB-B19F-5B199391E6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601948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3A032-1BCB-4E78-B0C5-079646E0B7D3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83479-12F5-45DB-B19F-5B199391E6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2870399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3A032-1BCB-4E78-B0C5-079646E0B7D3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83479-12F5-45DB-B19F-5B199391E6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865679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3A032-1BCB-4E78-B0C5-079646E0B7D3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83479-12F5-45DB-B19F-5B199391E6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867786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37C3A032-1BCB-4E78-B0C5-079646E0B7D3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15E83479-12F5-45DB-B19F-5B199391E6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4722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3A032-1BCB-4E78-B0C5-079646E0B7D3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83479-12F5-45DB-B19F-5B199391E6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24217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3A032-1BCB-4E78-B0C5-079646E0B7D3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83479-12F5-45DB-B19F-5B199391E6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7440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3A032-1BCB-4E78-B0C5-079646E0B7D3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83479-12F5-45DB-B19F-5B199391E690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751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3A032-1BCB-4E78-B0C5-079646E0B7D3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83479-12F5-45DB-B19F-5B199391E690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950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3A032-1BCB-4E78-B0C5-079646E0B7D3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83479-12F5-45DB-B19F-5B199391E6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5216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3A032-1BCB-4E78-B0C5-079646E0B7D3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83479-12F5-45DB-B19F-5B199391E6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05248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3A032-1BCB-4E78-B0C5-079646E0B7D3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83479-12F5-45DB-B19F-5B199391E6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94040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7C3A032-1BCB-4E78-B0C5-079646E0B7D3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E83479-12F5-45DB-B19F-5B199391E6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06122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7" r:id="rId1"/>
    <p:sldLayoutId id="2147483868" r:id="rId2"/>
    <p:sldLayoutId id="2147483869" r:id="rId3"/>
    <p:sldLayoutId id="2147483870" r:id="rId4"/>
    <p:sldLayoutId id="2147483871" r:id="rId5"/>
    <p:sldLayoutId id="2147483872" r:id="rId6"/>
    <p:sldLayoutId id="2147483873" r:id="rId7"/>
    <p:sldLayoutId id="2147483874" r:id="rId8"/>
    <p:sldLayoutId id="2147483875" r:id="rId9"/>
    <p:sldLayoutId id="2147483876" r:id="rId10"/>
    <p:sldLayoutId id="214748387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C3A032-1BCB-4E78-B0C5-079646E0B7D3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E83479-12F5-45DB-B19F-5B199391E6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020629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69" r:id="rId1"/>
    <p:sldLayoutId id="2147483970" r:id="rId2"/>
    <p:sldLayoutId id="2147483971" r:id="rId3"/>
    <p:sldLayoutId id="2147483972" r:id="rId4"/>
    <p:sldLayoutId id="2147483973" r:id="rId5"/>
    <p:sldLayoutId id="2147483974" r:id="rId6"/>
    <p:sldLayoutId id="2147483975" r:id="rId7"/>
    <p:sldLayoutId id="2147483976" r:id="rId8"/>
    <p:sldLayoutId id="2147483977" r:id="rId9"/>
    <p:sldLayoutId id="2147483978" r:id="rId10"/>
    <p:sldLayoutId id="2147483979" r:id="rId11"/>
    <p:sldLayoutId id="2147483980" r:id="rId12"/>
    <p:sldLayoutId id="2147483981" r:id="rId13"/>
    <p:sldLayoutId id="2147483982" r:id="rId14"/>
    <p:sldLayoutId id="2147483983" r:id="rId15"/>
    <p:sldLayoutId id="2147483984" r:id="rId16"/>
    <p:sldLayoutId id="2147483985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">
            <a:extLst>
              <a:ext uri="{FF2B5EF4-FFF2-40B4-BE49-F238E27FC236}">
                <a16:creationId xmlns:a16="http://schemas.microsoft.com/office/drawing/2014/main" id="{6CBD9E4E-FDF1-480A-9BCE-5B7E8B84D3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9397" y="498764"/>
            <a:ext cx="10295907" cy="5807033"/>
          </a:xfrm>
        </p:spPr>
        <p:txBody>
          <a:bodyPr>
            <a:normAutofit/>
          </a:bodyPr>
          <a:lstStyle/>
          <a:p>
            <a:pPr algn="ctr"/>
            <a:r>
              <a:rPr lang="es-MX" sz="2400" dirty="0"/>
              <a:t>Universidad Autónoma del Estado de México</a:t>
            </a:r>
            <a:br>
              <a:rPr lang="es-MX" sz="2400" dirty="0"/>
            </a:br>
            <a:r>
              <a:rPr lang="es-MX" sz="2400" dirty="0"/>
              <a:t>Facultad de Enfermería y Obstetricia</a:t>
            </a:r>
            <a:br>
              <a:rPr lang="es-MX" sz="2400" dirty="0"/>
            </a:br>
            <a:r>
              <a:rPr lang="es-MX" sz="2400" dirty="0"/>
              <a:t>Licenciatura en Enfermería</a:t>
            </a:r>
            <a:br>
              <a:rPr lang="es-MX" sz="2400" dirty="0"/>
            </a:br>
            <a:br>
              <a:rPr lang="es-MX" sz="2400" dirty="0"/>
            </a:br>
            <a:br>
              <a:rPr lang="es-MX" sz="2400" dirty="0"/>
            </a:br>
            <a:r>
              <a:rPr lang="es-MX" sz="2400" dirty="0"/>
              <a:t>Unidad de aprendizaje</a:t>
            </a:r>
            <a:br>
              <a:rPr lang="es-MX" sz="2400" dirty="0"/>
            </a:br>
            <a:r>
              <a:rPr lang="es-MX" sz="2400" dirty="0"/>
              <a:t>   CLÍNICA DE ENFERMERÍA EN CUIDADOS INTENSIVOS</a:t>
            </a:r>
            <a:br>
              <a:rPr lang="es-MX" sz="2400" dirty="0"/>
            </a:br>
            <a:br>
              <a:rPr lang="es-MX" sz="2400" dirty="0"/>
            </a:br>
            <a:br>
              <a:rPr lang="es-MX" sz="2400" dirty="0"/>
            </a:br>
            <a:r>
              <a:rPr lang="es-MX" sz="2400" dirty="0"/>
              <a:t>Unidad I</a:t>
            </a:r>
            <a:br>
              <a:rPr lang="es-MX" sz="2400" dirty="0"/>
            </a:br>
            <a:br>
              <a:rPr lang="es-MX" sz="2400" dirty="0"/>
            </a:br>
            <a:br>
              <a:rPr lang="es-MX" sz="2400" dirty="0"/>
            </a:br>
            <a:r>
              <a:rPr lang="es-MX" sz="2400" dirty="0"/>
              <a:t>Elaboro: MARÍA ANTONIETA CUEVAS PEÑALOZA.</a:t>
            </a:r>
            <a:br>
              <a:rPr lang="es-MX" sz="2000" dirty="0"/>
            </a:br>
            <a:br>
              <a:rPr lang="es-MX" sz="2000" dirty="0"/>
            </a:br>
            <a:br>
              <a:rPr lang="es-MX" sz="2000" dirty="0"/>
            </a:br>
            <a:br>
              <a:rPr lang="es-MX" sz="2000" dirty="0"/>
            </a:br>
            <a:br>
              <a:rPr lang="es-MX" sz="2000" dirty="0"/>
            </a:b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2649998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382EAD9C-F9AF-4291-924C-0AB46ADBC51B}"/>
              </a:ext>
            </a:extLst>
          </p:cNvPr>
          <p:cNvSpPr/>
          <p:nvPr/>
        </p:nvSpPr>
        <p:spPr>
          <a:xfrm>
            <a:off x="724395" y="1971419"/>
            <a:ext cx="10521537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100" dirty="0"/>
              <a:t>Los cubículos, deben estar ubicados en torno de la central de enfermeras, a efecto de que el personal observe a los pacientes y desplazarse rápidamente para la atención del paciente que lo requiera.</a:t>
            </a:r>
          </a:p>
          <a:p>
            <a:pPr algn="just"/>
            <a:endParaRPr lang="es-MX" sz="2100" dirty="0"/>
          </a:p>
          <a:p>
            <a:pPr algn="just"/>
            <a:endParaRPr lang="es-MX" sz="2100" dirty="0"/>
          </a:p>
          <a:p>
            <a:pPr algn="just"/>
            <a:r>
              <a:rPr lang="es-MX" sz="2100" dirty="0"/>
              <a:t>Se deberá prever la disponibilidad de al menos un cubículo o módulo de aislamiento para pacientes sépticos e infectocontagiosos, preferentemente con inyección y extracción de aire independientes.</a:t>
            </a:r>
          </a:p>
          <a:p>
            <a:pPr algn="just"/>
            <a:endParaRPr lang="es-MX" sz="2100" dirty="0"/>
          </a:p>
          <a:p>
            <a:pPr algn="just"/>
            <a:endParaRPr lang="es-MX" sz="2100" dirty="0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74F59CCF-149E-47FF-A542-3DBE08EA91E7}"/>
              </a:ext>
            </a:extLst>
          </p:cNvPr>
          <p:cNvSpPr/>
          <p:nvPr/>
        </p:nvSpPr>
        <p:spPr>
          <a:xfrm>
            <a:off x="1911744" y="871022"/>
            <a:ext cx="7614585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7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Infraestructura dela UCI NOM-025-SSA3-2013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44791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382EAD9C-F9AF-4291-924C-0AB46ADBC51B}"/>
              </a:ext>
            </a:extLst>
          </p:cNvPr>
          <p:cNvSpPr/>
          <p:nvPr/>
        </p:nvSpPr>
        <p:spPr>
          <a:xfrm>
            <a:off x="724395" y="1971419"/>
            <a:ext cx="10521537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sz="2100" dirty="0"/>
          </a:p>
          <a:p>
            <a:pPr algn="just"/>
            <a:r>
              <a:rPr lang="es-MX" sz="2100" dirty="0"/>
              <a:t>La central de enfermeras, debe contar con un sistema de comunicación bidireccional y de alarma, conectada a cada cubículo o módulo.</a:t>
            </a:r>
          </a:p>
          <a:p>
            <a:pPr algn="just"/>
            <a:endParaRPr lang="es-MX" sz="2100" dirty="0"/>
          </a:p>
          <a:p>
            <a:pPr algn="just"/>
            <a:endParaRPr lang="es-MX" sz="2100" dirty="0"/>
          </a:p>
          <a:p>
            <a:pPr algn="just"/>
            <a:r>
              <a:rPr lang="es-MX" sz="2100" dirty="0"/>
              <a:t>Sistema de control térmico ambiental y de ventilación, que mantenga la temperatura ambiental en un rango estable entre 24 y 28°C, con filtros de aire de alta eficiencia</a:t>
            </a:r>
          </a:p>
          <a:p>
            <a:pPr algn="just"/>
            <a:endParaRPr lang="es-MX" sz="2100" dirty="0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74F59CCF-149E-47FF-A542-3DBE08EA91E7}"/>
              </a:ext>
            </a:extLst>
          </p:cNvPr>
          <p:cNvSpPr/>
          <p:nvPr/>
        </p:nvSpPr>
        <p:spPr>
          <a:xfrm>
            <a:off x="1911744" y="871022"/>
            <a:ext cx="7710765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7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Infraestructura de la UCI NOM-025-SSA3-2013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36533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0330B555-6DB1-4D4F-9FB8-DD856CF6DF69}"/>
              </a:ext>
            </a:extLst>
          </p:cNvPr>
          <p:cNvSpPr/>
          <p:nvPr/>
        </p:nvSpPr>
        <p:spPr>
          <a:xfrm>
            <a:off x="1046096" y="2091730"/>
            <a:ext cx="9227127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dirty="0"/>
          </a:p>
          <a:p>
            <a:pPr algn="just"/>
            <a:r>
              <a:rPr lang="es-MX" dirty="0"/>
              <a:t>Sistema de energía eléctrica ininterrumpida.</a:t>
            </a:r>
          </a:p>
          <a:p>
            <a:pPr algn="just"/>
            <a:endParaRPr lang="es-MX" dirty="0"/>
          </a:p>
          <a:p>
            <a:pPr algn="just"/>
            <a:endParaRPr lang="es-MX" dirty="0"/>
          </a:p>
          <a:p>
            <a:pPr algn="just"/>
            <a:r>
              <a:rPr lang="es-MX" dirty="0"/>
              <a:t>La humedad del aire debe ser entre 30 y 60%, de acuerdo con la región geográfica.</a:t>
            </a:r>
          </a:p>
          <a:p>
            <a:pPr algn="just"/>
            <a:endParaRPr lang="es-MX" dirty="0"/>
          </a:p>
          <a:p>
            <a:pPr algn="just"/>
            <a:r>
              <a:rPr lang="es-MX" dirty="0"/>
              <a:t>Área de lavado de instrumental, con agua corriente, tarja y área de secado.</a:t>
            </a:r>
          </a:p>
          <a:p>
            <a:pPr algn="just"/>
            <a:endParaRPr lang="es-MX" dirty="0"/>
          </a:p>
          <a:p>
            <a:pPr algn="just"/>
            <a:r>
              <a:rPr lang="es-MX" dirty="0"/>
              <a:t>Área de trabajo con superficie de acero inoxidable para preparación de medicamentos y soluciones intravenosas;</a:t>
            </a:r>
          </a:p>
          <a:p>
            <a:pPr algn="just"/>
            <a:endParaRPr lang="es-MX" dirty="0"/>
          </a:p>
          <a:p>
            <a:pPr algn="just"/>
            <a:endParaRPr lang="es-MX" dirty="0"/>
          </a:p>
          <a:p>
            <a:pPr algn="just"/>
            <a:endParaRPr lang="es-MX" dirty="0"/>
          </a:p>
          <a:p>
            <a:pPr algn="just"/>
            <a:endParaRPr lang="es-MX" dirty="0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C734FDDB-AEE1-4990-A35E-EDD28BFCB7E5}"/>
              </a:ext>
            </a:extLst>
          </p:cNvPr>
          <p:cNvSpPr/>
          <p:nvPr/>
        </p:nvSpPr>
        <p:spPr>
          <a:xfrm>
            <a:off x="1852368" y="1072902"/>
            <a:ext cx="7710765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7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Infraestructura de la UCI NOM-025-SSA3-2013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3162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0330B555-6DB1-4D4F-9FB8-DD856CF6DF69}"/>
              </a:ext>
            </a:extLst>
          </p:cNvPr>
          <p:cNvSpPr/>
          <p:nvPr/>
        </p:nvSpPr>
        <p:spPr>
          <a:xfrm>
            <a:off x="1046096" y="2414946"/>
            <a:ext cx="9227127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1900" dirty="0"/>
              <a:t>Almacén de equipos </a:t>
            </a:r>
            <a:r>
              <a:rPr lang="es-MX" sz="1900" dirty="0" err="1"/>
              <a:t>rodables</a:t>
            </a:r>
            <a:r>
              <a:rPr lang="es-MX" sz="1900" dirty="0"/>
              <a:t>, con tomas de corriente suficientes para asegurar la recarga de los equipos.</a:t>
            </a:r>
          </a:p>
          <a:p>
            <a:pPr algn="just"/>
            <a:endParaRPr lang="es-MX" sz="1900" dirty="0"/>
          </a:p>
          <a:p>
            <a:pPr algn="just"/>
            <a:r>
              <a:rPr lang="es-MX" sz="1900" dirty="0"/>
              <a:t>Cuarto séptico cercano al área. </a:t>
            </a:r>
          </a:p>
          <a:p>
            <a:pPr algn="just"/>
            <a:endParaRPr lang="es-MX" sz="1900" dirty="0"/>
          </a:p>
          <a:p>
            <a:pPr algn="just"/>
            <a:r>
              <a:rPr lang="es-MX" sz="1900" dirty="0"/>
              <a:t>Sala de espera propia o compartida con otros servicios, misma que debe contar con servicios sanitarios.</a:t>
            </a:r>
          </a:p>
          <a:p>
            <a:endParaRPr lang="es-MX" sz="1900" dirty="0"/>
          </a:p>
          <a:p>
            <a:endParaRPr lang="es-MX" dirty="0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C734FDDB-AEE1-4990-A35E-EDD28BFCB7E5}"/>
              </a:ext>
            </a:extLst>
          </p:cNvPr>
          <p:cNvSpPr/>
          <p:nvPr/>
        </p:nvSpPr>
        <p:spPr>
          <a:xfrm>
            <a:off x="1852368" y="1072902"/>
            <a:ext cx="7614585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7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Infraestructura dela UCI NOM-025-SSA3-2013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8128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0330B555-6DB1-4D4F-9FB8-DD856CF6DF69}"/>
              </a:ext>
            </a:extLst>
          </p:cNvPr>
          <p:cNvSpPr/>
          <p:nvPr/>
        </p:nvSpPr>
        <p:spPr>
          <a:xfrm>
            <a:off x="878772" y="2067980"/>
            <a:ext cx="92271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MX" dirty="0"/>
          </a:p>
          <a:p>
            <a:endParaRPr lang="es-MX" dirty="0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C734FDDB-AEE1-4990-A35E-EDD28BFCB7E5}"/>
              </a:ext>
            </a:extLst>
          </p:cNvPr>
          <p:cNvSpPr/>
          <p:nvPr/>
        </p:nvSpPr>
        <p:spPr>
          <a:xfrm>
            <a:off x="1852368" y="1072902"/>
            <a:ext cx="8226932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7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Personal de enfermería UCI NOM-025-SSA3-2013</a:t>
            </a:r>
          </a:p>
          <a:p>
            <a:endParaRPr lang="es-MX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A324A2FF-873D-49F8-8279-87229996169D}"/>
              </a:ext>
            </a:extLst>
          </p:cNvPr>
          <p:cNvSpPr/>
          <p:nvPr/>
        </p:nvSpPr>
        <p:spPr>
          <a:xfrm>
            <a:off x="714499" y="2675502"/>
            <a:ext cx="685206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/>
              <a:t>Personal de enfermería, con especialidad en medicina crítica y cuidados intensivos o en su caso, licenciatura con título expedido por una institución de educación superior o institución de salud reconocida oficialmente y registrado por las autoridades educativas competentes, así como personal de nivel técnico con diploma expedido por una institución de educación media superior o de salud reconocida oficialmente y registrado por las autoridades educativas competentes.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7156455C-C05C-49E5-BADC-C3F6155F625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586" t="3148" r="10282" b="3016"/>
          <a:stretch/>
        </p:blipFill>
        <p:spPr>
          <a:xfrm>
            <a:off x="8051470" y="2675502"/>
            <a:ext cx="3645724" cy="2936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127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3DF23B0E-161D-49E1-972E-8DF5D1AB7CA1}"/>
              </a:ext>
            </a:extLst>
          </p:cNvPr>
          <p:cNvSpPr/>
          <p:nvPr/>
        </p:nvSpPr>
        <p:spPr>
          <a:xfrm>
            <a:off x="1133464" y="2416454"/>
            <a:ext cx="833326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/>
              <a:t>Bote para basura municipal (bolsa de cualquier color, excepto rojo o amarillo).</a:t>
            </a:r>
          </a:p>
          <a:p>
            <a:pPr algn="just"/>
            <a:endParaRPr lang="es-MX" dirty="0"/>
          </a:p>
          <a:p>
            <a:pPr algn="just"/>
            <a:r>
              <a:rPr lang="es-MX" dirty="0"/>
              <a:t>Bote con bolsa roja para RPBI, por cubículo.</a:t>
            </a:r>
          </a:p>
          <a:p>
            <a:pPr algn="just"/>
            <a:endParaRPr lang="es-MX" dirty="0"/>
          </a:p>
          <a:p>
            <a:pPr algn="just"/>
            <a:r>
              <a:rPr lang="es-MX" dirty="0"/>
              <a:t>Cama de hospitalización tipo hidráulica, de múltiples posiciones, con cabecera desmontable o abatible, con barandales integrados y con ruedas. Con capacidad para pesar a los pacientes.</a:t>
            </a:r>
          </a:p>
          <a:p>
            <a:pPr algn="just"/>
            <a:endParaRPr lang="es-MX" dirty="0"/>
          </a:p>
          <a:p>
            <a:pPr algn="just"/>
            <a:endParaRPr lang="es-MX" dirty="0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F3AD0AC3-848F-44A5-B441-9C0F54D2636C}"/>
              </a:ext>
            </a:extLst>
          </p:cNvPr>
          <p:cNvSpPr/>
          <p:nvPr/>
        </p:nvSpPr>
        <p:spPr>
          <a:xfrm>
            <a:off x="3002773" y="954149"/>
            <a:ext cx="6001964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7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Mobiliario UCI, NOM-025-SSA3-2013</a:t>
            </a:r>
          </a:p>
          <a:p>
            <a:endParaRPr lang="es-MX" dirty="0"/>
          </a:p>
        </p:txBody>
      </p:sp>
      <p:pic>
        <p:nvPicPr>
          <p:cNvPr id="1028" name="Picture 4" descr="Imagen relacionada">
            <a:extLst>
              <a:ext uri="{FF2B5EF4-FFF2-40B4-BE49-F238E27FC236}">
                <a16:creationId xmlns:a16="http://schemas.microsoft.com/office/drawing/2014/main" id="{B918D014-FDD4-4B92-8023-73C61A255B1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39" t="5406" r="20613" b="8295"/>
          <a:stretch/>
        </p:blipFill>
        <p:spPr bwMode="auto">
          <a:xfrm>
            <a:off x="9943088" y="2416454"/>
            <a:ext cx="1752367" cy="2591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4533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3DF23B0E-161D-49E1-972E-8DF5D1AB7CA1}"/>
              </a:ext>
            </a:extLst>
          </p:cNvPr>
          <p:cNvSpPr/>
          <p:nvPr/>
        </p:nvSpPr>
        <p:spPr>
          <a:xfrm>
            <a:off x="1413162" y="1910845"/>
            <a:ext cx="4761727" cy="24160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dirty="0"/>
          </a:p>
          <a:p>
            <a:pPr algn="just"/>
            <a:r>
              <a:rPr lang="es-MX" sz="1900" dirty="0"/>
              <a:t>Camilla para traslado con barandales abatibles y dispositivos para la colocación del equipo necesario para soporte vital.</a:t>
            </a:r>
          </a:p>
          <a:p>
            <a:pPr algn="just"/>
            <a:endParaRPr lang="es-MX" sz="1900" dirty="0"/>
          </a:p>
          <a:p>
            <a:pPr algn="just"/>
            <a:r>
              <a:rPr lang="es-MX" sz="1900" dirty="0"/>
              <a:t>Contenedor para punzocortantes y depósito para vidrio, por cubículo.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F3AD0AC3-848F-44A5-B441-9C0F54D2636C}"/>
              </a:ext>
            </a:extLst>
          </p:cNvPr>
          <p:cNvSpPr/>
          <p:nvPr/>
        </p:nvSpPr>
        <p:spPr>
          <a:xfrm>
            <a:off x="3002773" y="954149"/>
            <a:ext cx="6001964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7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Mobiliario UCI, NOM-025-SSA3-2013</a:t>
            </a:r>
          </a:p>
          <a:p>
            <a:endParaRPr lang="es-MX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398B0CE-77F0-48DA-AD45-C40150288D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2620" y="2121945"/>
            <a:ext cx="4112559" cy="3084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664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A93E4132-FCEC-45C2-9CFE-C6FFA3A206A9}"/>
              </a:ext>
            </a:extLst>
          </p:cNvPr>
          <p:cNvSpPr/>
          <p:nvPr/>
        </p:nvSpPr>
        <p:spPr>
          <a:xfrm>
            <a:off x="831273" y="2112864"/>
            <a:ext cx="7386452" cy="330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1900" dirty="0"/>
              <a:t>Bombas de infusión continúa.</a:t>
            </a:r>
          </a:p>
          <a:p>
            <a:pPr algn="just"/>
            <a:endParaRPr lang="es-MX" sz="1900" dirty="0"/>
          </a:p>
          <a:p>
            <a:pPr algn="just"/>
            <a:r>
              <a:rPr lang="es-MX" sz="1900" dirty="0"/>
              <a:t>Carro rojo o de paro </a:t>
            </a:r>
            <a:r>
              <a:rPr lang="es-MX" sz="1900" dirty="0" err="1"/>
              <a:t>cardiorespiratorio</a:t>
            </a:r>
            <a:r>
              <a:rPr lang="es-MX" sz="1900" dirty="0"/>
              <a:t>. Debe incluir:</a:t>
            </a:r>
          </a:p>
          <a:p>
            <a:pPr algn="just"/>
            <a:endParaRPr lang="es-MX" sz="1900" dirty="0"/>
          </a:p>
          <a:p>
            <a:pPr marL="285750" indent="-285750" algn="just">
              <a:buClr>
                <a:schemeClr val="accent6">
                  <a:lumMod val="40000"/>
                  <a:lumOff val="60000"/>
                </a:schemeClr>
              </a:buClr>
              <a:buSzPct val="114000"/>
              <a:buFont typeface="Wingdings" panose="05000000000000000000" pitchFamily="2" charset="2"/>
              <a:buChar char="ü"/>
            </a:pPr>
            <a:r>
              <a:rPr lang="es-MX" sz="1900" dirty="0"/>
              <a:t>Bolsa para reanimación con reservorio y mascarilla para adulto.</a:t>
            </a:r>
          </a:p>
          <a:p>
            <a:pPr marL="285750" indent="-285750" algn="just">
              <a:buClr>
                <a:schemeClr val="accent6">
                  <a:lumMod val="40000"/>
                  <a:lumOff val="60000"/>
                </a:schemeClr>
              </a:buClr>
              <a:buSzPct val="114000"/>
              <a:buFont typeface="Wingdings" panose="05000000000000000000" pitchFamily="2" charset="2"/>
              <a:buChar char="ü"/>
            </a:pPr>
            <a:r>
              <a:rPr lang="es-MX" sz="1900" dirty="0"/>
              <a:t>Cánula de Guedel adulto.</a:t>
            </a:r>
          </a:p>
          <a:p>
            <a:pPr marL="285750" indent="-285750" algn="just">
              <a:buClr>
                <a:schemeClr val="accent6">
                  <a:lumMod val="40000"/>
                  <a:lumOff val="60000"/>
                </a:schemeClr>
              </a:buClr>
              <a:buSzPct val="114000"/>
              <a:buFont typeface="Wingdings" panose="05000000000000000000" pitchFamily="2" charset="2"/>
              <a:buChar char="ü"/>
            </a:pPr>
            <a:r>
              <a:rPr lang="es-MX" sz="1900" dirty="0"/>
              <a:t>Conexión para oxígeno.</a:t>
            </a:r>
          </a:p>
          <a:p>
            <a:pPr marL="285750" indent="-285750" algn="just">
              <a:buClr>
                <a:schemeClr val="accent6">
                  <a:lumMod val="40000"/>
                  <a:lumOff val="60000"/>
                </a:schemeClr>
              </a:buClr>
              <a:buSzPct val="114000"/>
              <a:buFont typeface="Wingdings" panose="05000000000000000000" pitchFamily="2" charset="2"/>
              <a:buChar char="ü"/>
            </a:pPr>
            <a:r>
              <a:rPr lang="es-MX" sz="1900" dirty="0"/>
              <a:t>Desfibrilador con monitor, cable para monitoreo electrocardiográfico con 3 puntas y electrodos autoadheribles.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52AD9D2F-A299-4208-B67C-6A231EEF6443}"/>
              </a:ext>
            </a:extLst>
          </p:cNvPr>
          <p:cNvSpPr/>
          <p:nvPr/>
        </p:nvSpPr>
        <p:spPr>
          <a:xfrm>
            <a:off x="3002773" y="954149"/>
            <a:ext cx="5681363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7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Equipo UCI, NOM-025-SSA3-2013</a:t>
            </a:r>
          </a:p>
          <a:p>
            <a:endParaRPr lang="es-MX" dirty="0"/>
          </a:p>
        </p:txBody>
      </p:sp>
      <p:pic>
        <p:nvPicPr>
          <p:cNvPr id="2050" name="Picture 2" descr="Resultado de imagen para carro rojo urgencias">
            <a:extLst>
              <a:ext uri="{FF2B5EF4-FFF2-40B4-BE49-F238E27FC236}">
                <a16:creationId xmlns:a16="http://schemas.microsoft.com/office/drawing/2014/main" id="{F6AD4A63-C228-440D-ACFF-828AB6BBA6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7264" y="2278295"/>
            <a:ext cx="2834929" cy="3085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9207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A90E5A60-1A1C-4520-B12B-4088A495428C}"/>
              </a:ext>
            </a:extLst>
          </p:cNvPr>
          <p:cNvSpPr/>
          <p:nvPr/>
        </p:nvSpPr>
        <p:spPr>
          <a:xfrm>
            <a:off x="811543" y="2584254"/>
            <a:ext cx="619168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chemeClr val="accent6">
                  <a:lumMod val="60000"/>
                  <a:lumOff val="40000"/>
                </a:schemeClr>
              </a:buClr>
              <a:buSzPct val="124000"/>
              <a:buFont typeface="Wingdings" panose="05000000000000000000" pitchFamily="2" charset="2"/>
              <a:buChar char="ü"/>
            </a:pPr>
            <a:r>
              <a:rPr lang="es-MX" sz="1900" dirty="0"/>
              <a:t>Dos focos para laringoscopio por cada mango.</a:t>
            </a:r>
          </a:p>
          <a:p>
            <a:pPr marL="285750" indent="-285750" algn="just">
              <a:buClr>
                <a:schemeClr val="accent6">
                  <a:lumMod val="60000"/>
                  <a:lumOff val="40000"/>
                </a:schemeClr>
              </a:buClr>
              <a:buSzPct val="124000"/>
              <a:buFont typeface="Wingdings" panose="05000000000000000000" pitchFamily="2" charset="2"/>
              <a:buChar char="ü"/>
            </a:pPr>
            <a:r>
              <a:rPr lang="es-MX" sz="1900" dirty="0"/>
              <a:t>Guía conductora de cobre.</a:t>
            </a:r>
          </a:p>
          <a:p>
            <a:pPr marL="285750" indent="-285750" algn="just">
              <a:buClr>
                <a:schemeClr val="accent6">
                  <a:lumMod val="60000"/>
                  <a:lumOff val="40000"/>
                </a:schemeClr>
              </a:buClr>
              <a:buSzPct val="124000"/>
              <a:buFont typeface="Wingdings" panose="05000000000000000000" pitchFamily="2" charset="2"/>
              <a:buChar char="ü"/>
            </a:pPr>
            <a:r>
              <a:rPr lang="es-MX" sz="1900" dirty="0"/>
              <a:t>Hojas de laringoscopio curvas en tamaños 3, 4 y 5.</a:t>
            </a:r>
          </a:p>
          <a:p>
            <a:pPr marL="285750" indent="-285750" algn="just">
              <a:buClr>
                <a:schemeClr val="accent6">
                  <a:lumMod val="60000"/>
                  <a:lumOff val="40000"/>
                </a:schemeClr>
              </a:buClr>
              <a:buSzPct val="124000"/>
              <a:buFont typeface="Wingdings" panose="05000000000000000000" pitchFamily="2" charset="2"/>
              <a:buChar char="ü"/>
            </a:pPr>
            <a:r>
              <a:rPr lang="es-MX" sz="1900" dirty="0"/>
              <a:t>Hojas de laringoscopio rectas en tamaños 3, 4 y 5.</a:t>
            </a:r>
          </a:p>
          <a:p>
            <a:pPr>
              <a:buClr>
                <a:schemeClr val="accent6">
                  <a:lumMod val="60000"/>
                  <a:lumOff val="40000"/>
                </a:schemeClr>
              </a:buClr>
              <a:buSzPct val="124000"/>
            </a:pPr>
            <a:endParaRPr lang="es-MX" dirty="0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C5F359EC-49D1-47A7-A772-6BC681D20575}"/>
              </a:ext>
            </a:extLst>
          </p:cNvPr>
          <p:cNvSpPr/>
          <p:nvPr/>
        </p:nvSpPr>
        <p:spPr>
          <a:xfrm>
            <a:off x="2949764" y="675853"/>
            <a:ext cx="5681363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7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Equipo UCI, NOM-025-SSA3-2013</a:t>
            </a:r>
          </a:p>
          <a:p>
            <a:endParaRPr lang="es-MX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CBAAF6B-41AB-498C-B863-344B42A5C3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8877" y="1922535"/>
            <a:ext cx="3816429" cy="2862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15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A90E5A60-1A1C-4520-B12B-4088A495428C}"/>
              </a:ext>
            </a:extLst>
          </p:cNvPr>
          <p:cNvSpPr/>
          <p:nvPr/>
        </p:nvSpPr>
        <p:spPr>
          <a:xfrm>
            <a:off x="1026695" y="2274838"/>
            <a:ext cx="581517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6">
                  <a:lumMod val="60000"/>
                  <a:lumOff val="40000"/>
                </a:schemeClr>
              </a:buClr>
              <a:buSzPct val="124000"/>
              <a:buFont typeface="Wingdings" panose="05000000000000000000" pitchFamily="2" charset="2"/>
              <a:buChar char="ü"/>
            </a:pPr>
            <a:r>
              <a:rPr lang="es-MX" sz="1900" dirty="0"/>
              <a:t>Mango de laringoscopio adulto.</a:t>
            </a:r>
          </a:p>
          <a:p>
            <a:pPr marL="285750" indent="-285750">
              <a:buClr>
                <a:schemeClr val="accent6">
                  <a:lumMod val="60000"/>
                  <a:lumOff val="40000"/>
                </a:schemeClr>
              </a:buClr>
              <a:buSzPct val="124000"/>
              <a:buFont typeface="Wingdings" panose="05000000000000000000" pitchFamily="2" charset="2"/>
              <a:buChar char="ü"/>
            </a:pPr>
            <a:r>
              <a:rPr lang="es-MX" sz="1900" dirty="0"/>
              <a:t>Marcapasos externo transitorio.</a:t>
            </a:r>
          </a:p>
          <a:p>
            <a:pPr marL="285750" indent="-285750">
              <a:buClr>
                <a:schemeClr val="accent6">
                  <a:lumMod val="60000"/>
                  <a:lumOff val="40000"/>
                </a:schemeClr>
              </a:buClr>
              <a:buSzPct val="124000"/>
              <a:buFont typeface="Wingdings" panose="05000000000000000000" pitchFamily="2" charset="2"/>
              <a:buChar char="ü"/>
            </a:pPr>
            <a:r>
              <a:rPr lang="es-MX" sz="1900" dirty="0"/>
              <a:t>Marcapasos </a:t>
            </a:r>
            <a:r>
              <a:rPr lang="es-MX" sz="1900" dirty="0" err="1"/>
              <a:t>transvenoso</a:t>
            </a:r>
            <a:r>
              <a:rPr lang="es-MX" sz="1900" dirty="0"/>
              <a:t> transitorio con accesorios.</a:t>
            </a:r>
          </a:p>
          <a:p>
            <a:pPr marL="285750" indent="-285750">
              <a:buClr>
                <a:schemeClr val="accent6">
                  <a:lumMod val="60000"/>
                  <a:lumOff val="40000"/>
                </a:schemeClr>
              </a:buClr>
              <a:buSzPct val="124000"/>
              <a:buFont typeface="Wingdings" panose="05000000000000000000" pitchFamily="2" charset="2"/>
              <a:buChar char="ü"/>
            </a:pPr>
            <a:r>
              <a:rPr lang="es-MX" sz="1900" dirty="0"/>
              <a:t>Tabla para compresiones cardiacas externas.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C5F359EC-49D1-47A7-A772-6BC681D20575}"/>
              </a:ext>
            </a:extLst>
          </p:cNvPr>
          <p:cNvSpPr/>
          <p:nvPr/>
        </p:nvSpPr>
        <p:spPr>
          <a:xfrm>
            <a:off x="2949764" y="675853"/>
            <a:ext cx="5681363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7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Equipo UCI, NOM-025-SSA3-2013</a:t>
            </a:r>
          </a:p>
          <a:p>
            <a:endParaRPr lang="es-MX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C2A762A5-77F6-40EC-803C-7AAE081EE3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5522" y="2274838"/>
            <a:ext cx="3899783" cy="2691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906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AC6CFA4D-098F-4728-B4A3-BD5512125E91}"/>
              </a:ext>
            </a:extLst>
          </p:cNvPr>
          <p:cNvSpPr txBox="1"/>
          <p:nvPr/>
        </p:nvSpPr>
        <p:spPr>
          <a:xfrm>
            <a:off x="1284264" y="1844529"/>
            <a:ext cx="9862614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Guíon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 explicativo:</a:t>
            </a:r>
          </a:p>
          <a:p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Las diapositivas que se presentan a continuación, tienen como propósito dar a conocer la infraestructura, el equipamiento con que cuenta de la unidad de cuidados intensivos adultos,  además, de los criterios de ingreso y egreso del paciente grave o en estado crítico.</a:t>
            </a:r>
          </a:p>
          <a:p>
            <a:pPr algn="just"/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2989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A2676C54-2558-4808-89FF-CD8B1B3FB832}"/>
              </a:ext>
            </a:extLst>
          </p:cNvPr>
          <p:cNvSpPr/>
          <p:nvPr/>
        </p:nvSpPr>
        <p:spPr>
          <a:xfrm>
            <a:off x="1672389" y="1859340"/>
            <a:ext cx="612690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6">
                  <a:lumMod val="60000"/>
                  <a:lumOff val="40000"/>
                </a:schemeClr>
              </a:buClr>
              <a:buSzPct val="130000"/>
              <a:buFont typeface="Wingdings" panose="05000000000000000000" pitchFamily="2" charset="2"/>
              <a:buChar char="ü"/>
            </a:pPr>
            <a:r>
              <a:rPr lang="es-MX" sz="2400" dirty="0">
                <a:latin typeface="Calibri" panose="020F0502020204030204" pitchFamily="34" charset="0"/>
                <a:cs typeface="Calibri" panose="020F0502020204030204" pitchFamily="34" charset="0"/>
              </a:rPr>
              <a:t>Tanque de 0</a:t>
            </a:r>
            <a:r>
              <a:rPr lang="es-MX" sz="16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s-MX" sz="2400" dirty="0">
                <a:latin typeface="Calibri" panose="020F0502020204030204" pitchFamily="34" charset="0"/>
                <a:cs typeface="Calibri" panose="020F0502020204030204" pitchFamily="34" charset="0"/>
              </a:rPr>
              <a:t>, con manómetro, válvula reguladora y soporte.</a:t>
            </a:r>
          </a:p>
          <a:p>
            <a:pPr marL="285750" indent="-285750" algn="just">
              <a:buClr>
                <a:schemeClr val="accent6">
                  <a:lumMod val="60000"/>
                  <a:lumOff val="40000"/>
                </a:schemeClr>
              </a:buClr>
              <a:buSzPct val="130000"/>
              <a:buFont typeface="Wingdings" panose="05000000000000000000" pitchFamily="2" charset="2"/>
              <a:buChar char="ü"/>
            </a:pPr>
            <a:r>
              <a:rPr lang="es-MX" sz="2400" dirty="0">
                <a:latin typeface="Calibri" panose="020F0502020204030204" pitchFamily="34" charset="0"/>
                <a:cs typeface="Calibri" panose="020F0502020204030204" pitchFamily="34" charset="0"/>
              </a:rPr>
              <a:t>Dispositivos para 02 con sistemas de humidificación, control de proporción de 02, temperatura y nebulización.</a:t>
            </a:r>
          </a:p>
          <a:p>
            <a:pPr marL="285750" indent="-285750" algn="just">
              <a:buClr>
                <a:schemeClr val="accent6">
                  <a:lumMod val="60000"/>
                  <a:lumOff val="40000"/>
                </a:schemeClr>
              </a:buClr>
              <a:buSzPct val="130000"/>
              <a:buFont typeface="Wingdings" panose="05000000000000000000" pitchFamily="2" charset="2"/>
              <a:buChar char="ü"/>
            </a:pPr>
            <a:r>
              <a:rPr lang="es-MX" sz="2400" dirty="0">
                <a:latin typeface="Calibri" panose="020F0502020204030204" pitchFamily="34" charset="0"/>
                <a:cs typeface="Calibri" panose="020F0502020204030204" pitchFamily="34" charset="0"/>
              </a:rPr>
              <a:t>Electrocardiógrafo móvil de 12 derivaciones. </a:t>
            </a:r>
          </a:p>
          <a:p>
            <a:pPr marL="285750" indent="-285750" algn="just">
              <a:buClr>
                <a:schemeClr val="accent6">
                  <a:lumMod val="60000"/>
                  <a:lumOff val="40000"/>
                </a:schemeClr>
              </a:buClr>
              <a:buSzPct val="130000"/>
              <a:buFont typeface="Wingdings" panose="05000000000000000000" pitchFamily="2" charset="2"/>
              <a:buChar char="ü"/>
            </a:pPr>
            <a:r>
              <a:rPr lang="es-MX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Baumanómetro</a:t>
            </a:r>
            <a:r>
              <a:rPr lang="es-MX" sz="2400" dirty="0">
                <a:latin typeface="Calibri" panose="020F0502020204030204" pitchFamily="34" charset="0"/>
                <a:cs typeface="Calibri" panose="020F0502020204030204" pitchFamily="34" charset="0"/>
              </a:rPr>
              <a:t> por cubículo.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29E69954-410C-420C-8F0F-14E2AC17047E}"/>
              </a:ext>
            </a:extLst>
          </p:cNvPr>
          <p:cNvSpPr/>
          <p:nvPr/>
        </p:nvSpPr>
        <p:spPr>
          <a:xfrm>
            <a:off x="3255318" y="843676"/>
            <a:ext cx="5681363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7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Equipo UCI, NOM-025-SSA3-2013</a:t>
            </a:r>
          </a:p>
          <a:p>
            <a:endParaRPr lang="es-MX" dirty="0"/>
          </a:p>
        </p:txBody>
      </p:sp>
      <p:pic>
        <p:nvPicPr>
          <p:cNvPr id="3074" name="Picture 2" descr="Resultado de imagen para tanque para oxigeno">
            <a:extLst>
              <a:ext uri="{FF2B5EF4-FFF2-40B4-BE49-F238E27FC236}">
                <a16:creationId xmlns:a16="http://schemas.microsoft.com/office/drawing/2014/main" id="{482381CB-E55A-4953-9250-114333FD42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6" t="7276" r="9150" b="8777"/>
          <a:stretch/>
        </p:blipFill>
        <p:spPr bwMode="auto">
          <a:xfrm>
            <a:off x="8358554" y="2875548"/>
            <a:ext cx="3255313" cy="329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455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A2676C54-2558-4808-89FF-CD8B1B3FB832}"/>
              </a:ext>
            </a:extLst>
          </p:cNvPr>
          <p:cNvSpPr/>
          <p:nvPr/>
        </p:nvSpPr>
        <p:spPr>
          <a:xfrm>
            <a:off x="1941329" y="2805535"/>
            <a:ext cx="59117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chemeClr val="accent6">
                  <a:lumMod val="60000"/>
                  <a:lumOff val="40000"/>
                </a:schemeClr>
              </a:buClr>
              <a:buSzPct val="130000"/>
              <a:buFont typeface="Wingdings" panose="05000000000000000000" pitchFamily="2" charset="2"/>
              <a:buChar char="ü"/>
            </a:pPr>
            <a:r>
              <a:rPr lang="es-MX" sz="2400" dirty="0">
                <a:latin typeface="Calibri" panose="020F0502020204030204" pitchFamily="34" charset="0"/>
                <a:cs typeface="Calibri" panose="020F0502020204030204" pitchFamily="34" charset="0"/>
              </a:rPr>
              <a:t>Estetoscopio por cubículo.</a:t>
            </a:r>
          </a:p>
          <a:p>
            <a:pPr marL="285750" indent="-285750" algn="just">
              <a:buClr>
                <a:schemeClr val="accent6">
                  <a:lumMod val="60000"/>
                  <a:lumOff val="40000"/>
                </a:schemeClr>
              </a:buClr>
              <a:buSzPct val="130000"/>
              <a:buFont typeface="Wingdings" panose="05000000000000000000" pitchFamily="2" charset="2"/>
              <a:buChar char="ü"/>
            </a:pPr>
            <a:r>
              <a:rPr lang="es-MX" sz="2400" dirty="0">
                <a:latin typeface="Calibri" panose="020F0502020204030204" pitchFamily="34" charset="0"/>
                <a:cs typeface="Calibri" panose="020F0502020204030204" pitchFamily="34" charset="0"/>
              </a:rPr>
              <a:t>Estuche de diagnóstico completo.</a:t>
            </a:r>
          </a:p>
          <a:p>
            <a:pPr marL="285750" indent="-285750" algn="just">
              <a:buClr>
                <a:schemeClr val="accent6">
                  <a:lumMod val="60000"/>
                  <a:lumOff val="40000"/>
                </a:schemeClr>
              </a:buClr>
              <a:buSzPct val="130000"/>
              <a:buFont typeface="Wingdings" panose="05000000000000000000" pitchFamily="2" charset="2"/>
              <a:buChar char="ü"/>
            </a:pPr>
            <a:r>
              <a:rPr lang="es-MX" sz="2400" dirty="0">
                <a:latin typeface="Calibri" panose="020F0502020204030204" pitchFamily="34" charset="0"/>
                <a:cs typeface="Calibri" panose="020F0502020204030204" pitchFamily="34" charset="0"/>
              </a:rPr>
              <a:t>Lámpara de haz dirigible, por cubículo.</a:t>
            </a:r>
          </a:p>
          <a:p>
            <a:pPr marL="285750" indent="-285750" algn="just">
              <a:buClr>
                <a:schemeClr val="accent6">
                  <a:lumMod val="60000"/>
                  <a:lumOff val="40000"/>
                </a:schemeClr>
              </a:buClr>
              <a:buSzPct val="130000"/>
              <a:buFont typeface="Wingdings" panose="05000000000000000000" pitchFamily="2" charset="2"/>
              <a:buChar char="ü"/>
            </a:pPr>
            <a:r>
              <a:rPr lang="es-MX" sz="2400" dirty="0">
                <a:latin typeface="Calibri" panose="020F0502020204030204" pitchFamily="34" charset="0"/>
                <a:cs typeface="Calibri" panose="020F0502020204030204" pitchFamily="34" charset="0"/>
              </a:rPr>
              <a:t>Lámpara de mano.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29E69954-410C-420C-8F0F-14E2AC17047E}"/>
              </a:ext>
            </a:extLst>
          </p:cNvPr>
          <p:cNvSpPr/>
          <p:nvPr/>
        </p:nvSpPr>
        <p:spPr>
          <a:xfrm>
            <a:off x="3255318" y="843676"/>
            <a:ext cx="5681363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7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Equipo UCI, NOM-025-SSA3-2013</a:t>
            </a:r>
          </a:p>
          <a:p>
            <a:endParaRPr lang="es-MX" dirty="0"/>
          </a:p>
        </p:txBody>
      </p:sp>
      <p:pic>
        <p:nvPicPr>
          <p:cNvPr id="5122" name="Picture 2" descr="Resultado de imagen para estetoscopio en la UCI">
            <a:extLst>
              <a:ext uri="{FF2B5EF4-FFF2-40B4-BE49-F238E27FC236}">
                <a16:creationId xmlns:a16="http://schemas.microsoft.com/office/drawing/2014/main" id="{226F2EB0-15CD-4511-B258-5C968C9DBD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1298" y="2371165"/>
            <a:ext cx="1876425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9900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0330B555-6DB1-4D4F-9FB8-DD856CF6DF69}"/>
              </a:ext>
            </a:extLst>
          </p:cNvPr>
          <p:cNvSpPr/>
          <p:nvPr/>
        </p:nvSpPr>
        <p:spPr>
          <a:xfrm>
            <a:off x="878772" y="2067980"/>
            <a:ext cx="92271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MX" dirty="0"/>
          </a:p>
          <a:p>
            <a:endParaRPr lang="es-MX" dirty="0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C734FDDB-AEE1-4990-A35E-EDD28BFCB7E5}"/>
              </a:ext>
            </a:extLst>
          </p:cNvPr>
          <p:cNvSpPr/>
          <p:nvPr/>
        </p:nvSpPr>
        <p:spPr>
          <a:xfrm>
            <a:off x="3002773" y="954149"/>
            <a:ext cx="5681363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7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Equipo UCI, NOM-025-SSA3-2013</a:t>
            </a:r>
          </a:p>
          <a:p>
            <a:endParaRPr lang="es-MX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916D2380-20B1-4553-B63C-291F289F0B9D}"/>
              </a:ext>
            </a:extLst>
          </p:cNvPr>
          <p:cNvSpPr/>
          <p:nvPr/>
        </p:nvSpPr>
        <p:spPr>
          <a:xfrm>
            <a:off x="1860516" y="1873895"/>
            <a:ext cx="640433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Clr>
                <a:schemeClr val="accent6">
                  <a:lumMod val="60000"/>
                  <a:lumOff val="40000"/>
                </a:schemeClr>
              </a:buClr>
              <a:buSzPct val="119000"/>
              <a:buFont typeface="Wingdings" panose="05000000000000000000" pitchFamily="2" charset="2"/>
              <a:buChar char="ü"/>
            </a:pPr>
            <a:r>
              <a:rPr lang="es-MX" sz="2200" dirty="0"/>
              <a:t>Monitor.</a:t>
            </a:r>
          </a:p>
          <a:p>
            <a:pPr marL="342900" indent="-342900" algn="just">
              <a:buClr>
                <a:schemeClr val="accent6">
                  <a:lumMod val="60000"/>
                  <a:lumOff val="40000"/>
                </a:schemeClr>
              </a:buClr>
              <a:buSzPct val="119000"/>
              <a:buFont typeface="Wingdings" panose="05000000000000000000" pitchFamily="2" charset="2"/>
              <a:buChar char="ü"/>
            </a:pPr>
            <a:r>
              <a:rPr lang="es-MX" sz="2200" dirty="0"/>
              <a:t>Negatoscopio.</a:t>
            </a:r>
          </a:p>
          <a:p>
            <a:pPr marL="342900" indent="-342900" algn="just">
              <a:buClr>
                <a:schemeClr val="accent6">
                  <a:lumMod val="60000"/>
                  <a:lumOff val="40000"/>
                </a:schemeClr>
              </a:buClr>
              <a:buSzPct val="119000"/>
              <a:buFont typeface="Wingdings" panose="05000000000000000000" pitchFamily="2" charset="2"/>
              <a:buChar char="ü"/>
            </a:pPr>
            <a:r>
              <a:rPr lang="es-MX" sz="2200" dirty="0"/>
              <a:t>Termómetro.</a:t>
            </a:r>
          </a:p>
          <a:p>
            <a:pPr marL="342900" indent="-342900" algn="just">
              <a:buClr>
                <a:schemeClr val="accent6">
                  <a:lumMod val="60000"/>
                  <a:lumOff val="40000"/>
                </a:schemeClr>
              </a:buClr>
              <a:buSzPct val="119000"/>
              <a:buFont typeface="Wingdings" panose="05000000000000000000" pitchFamily="2" charset="2"/>
              <a:buChar char="ü"/>
            </a:pPr>
            <a:r>
              <a:rPr lang="es-MX" sz="2200" dirty="0"/>
              <a:t>Ventilador mecánico de presión y de volumen.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5AC506F6-2ECE-4511-ABCC-823254A8512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978" t="5523" r="7310"/>
          <a:stretch/>
        </p:blipFill>
        <p:spPr>
          <a:xfrm>
            <a:off x="8938581" y="3263793"/>
            <a:ext cx="2550938" cy="2404711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43F070B9-5E0A-45D2-BC07-BDE26993E5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1841" y="3988000"/>
            <a:ext cx="2311613" cy="228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318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B4D8DD2C-A687-4485-9521-F73EBFF31F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3501" y="1425389"/>
            <a:ext cx="6139030" cy="4604272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BA94A7A4-211C-411D-BB0B-2F551719E303}"/>
              </a:ext>
            </a:extLst>
          </p:cNvPr>
          <p:cNvSpPr/>
          <p:nvPr/>
        </p:nvSpPr>
        <p:spPr>
          <a:xfrm>
            <a:off x="1978008" y="395829"/>
            <a:ext cx="8441735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7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Criterios de ingreso a la UCI, NOM-025-SSA3-2013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642434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AB9D1408-FCF2-4C75-B0F3-B7A224F0C994}"/>
              </a:ext>
            </a:extLst>
          </p:cNvPr>
          <p:cNvSpPr/>
          <p:nvPr/>
        </p:nvSpPr>
        <p:spPr>
          <a:xfrm>
            <a:off x="1772862" y="2295732"/>
            <a:ext cx="8441735" cy="35855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Los criterios de ingreso, sustentados en dos modelos, uno basado en las funciones orgánicas y otro en las prioridades de atención:</a:t>
            </a:r>
          </a:p>
          <a:p>
            <a:pPr algn="just"/>
            <a:endParaRPr lang="es-MX" sz="24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  <a:p>
            <a:pPr algn="just"/>
            <a:r>
              <a:rPr lang="es-MX" sz="1900" dirty="0">
                <a:solidFill>
                  <a:srgbClr val="FFC000"/>
                </a:solidFill>
                <a:cs typeface="Calibri" panose="020F0502020204030204" pitchFamily="34" charset="0"/>
              </a:rPr>
              <a:t>El modelo basado en las funciones orgánicas, toma en cuenta:</a:t>
            </a:r>
          </a:p>
          <a:p>
            <a:pPr algn="just"/>
            <a:endParaRPr lang="es-MX" sz="1900" dirty="0">
              <a:solidFill>
                <a:srgbClr val="FFC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buClr>
                <a:schemeClr val="accent1">
                  <a:lumMod val="40000"/>
                  <a:lumOff val="60000"/>
                </a:schemeClr>
              </a:buClr>
              <a:buSzPct val="114000"/>
              <a:buFont typeface="Wingdings" panose="05000000000000000000" pitchFamily="2" charset="2"/>
              <a:buChar char="ü"/>
            </a:pPr>
            <a:r>
              <a:rPr lang="es-MX" sz="1900" dirty="0"/>
              <a:t>Pacientes que presenten insuficiencia o inestabilidad de uno o más de los sistemas fisiológicos mayores, con posibilidades de recuperación.</a:t>
            </a:r>
          </a:p>
          <a:p>
            <a:pPr algn="just">
              <a:buClr>
                <a:schemeClr val="accent1">
                  <a:lumMod val="40000"/>
                  <a:lumOff val="60000"/>
                </a:schemeClr>
              </a:buClr>
              <a:buSzPct val="114000"/>
            </a:pPr>
            <a:endParaRPr lang="es-MX" dirty="0"/>
          </a:p>
          <a:p>
            <a:pPr algn="just"/>
            <a:endParaRPr lang="es-MX" dirty="0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79FF408F-5359-40A0-B7F1-2E87B7CE4917}"/>
              </a:ext>
            </a:extLst>
          </p:cNvPr>
          <p:cNvSpPr/>
          <p:nvPr/>
        </p:nvSpPr>
        <p:spPr>
          <a:xfrm>
            <a:off x="1991656" y="829916"/>
            <a:ext cx="8441735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7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Criterios de ingreso a la UCI, NOM-025-SSA3-2013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24593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AB9D1408-FCF2-4C75-B0F3-B7A224F0C994}"/>
              </a:ext>
            </a:extLst>
          </p:cNvPr>
          <p:cNvSpPr/>
          <p:nvPr/>
        </p:nvSpPr>
        <p:spPr>
          <a:xfrm>
            <a:off x="2285536" y="1630041"/>
            <a:ext cx="8441735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sz="24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  <a:p>
            <a:pPr algn="just"/>
            <a:r>
              <a:rPr lang="es-MX" sz="1900" dirty="0">
                <a:solidFill>
                  <a:srgbClr val="FFC000"/>
                </a:solidFill>
                <a:cs typeface="Calibri" panose="020F0502020204030204" pitchFamily="34" charset="0"/>
              </a:rPr>
              <a:t>El modelo basado en las funciones orgánicas, toma en cuenta:</a:t>
            </a:r>
          </a:p>
          <a:p>
            <a:pPr algn="just"/>
            <a:endParaRPr lang="es-MX" sz="1900" dirty="0">
              <a:solidFill>
                <a:srgbClr val="FFC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buClr>
                <a:schemeClr val="accent1">
                  <a:lumMod val="40000"/>
                  <a:lumOff val="60000"/>
                </a:schemeClr>
              </a:buClr>
              <a:buSzPct val="114000"/>
            </a:pPr>
            <a:endParaRPr lang="es-MX" sz="1900" dirty="0"/>
          </a:p>
          <a:p>
            <a:pPr marL="285750" indent="-285750" algn="just">
              <a:buClr>
                <a:schemeClr val="accent1">
                  <a:lumMod val="40000"/>
                  <a:lumOff val="60000"/>
                </a:schemeClr>
              </a:buClr>
              <a:buSzPct val="114000"/>
              <a:buFont typeface="Wingdings" panose="05000000000000000000" pitchFamily="2" charset="2"/>
              <a:buChar char="ü"/>
            </a:pPr>
            <a:r>
              <a:rPr lang="es-MX" sz="1900" dirty="0"/>
              <a:t>Pacientes que presenten alto riesgo: estabilidad en peligro de sistemas fisiológicos mayores con requerimiento de monitoreo.</a:t>
            </a:r>
          </a:p>
          <a:p>
            <a:pPr marL="285750" indent="-285750" algn="just">
              <a:buClr>
                <a:schemeClr val="accent1">
                  <a:lumMod val="40000"/>
                  <a:lumOff val="60000"/>
                </a:schemeClr>
              </a:buClr>
              <a:buSzPct val="114000"/>
              <a:buFont typeface="Wingdings" panose="05000000000000000000" pitchFamily="2" charset="2"/>
              <a:buChar char="ü"/>
            </a:pPr>
            <a:endParaRPr lang="es-MX" sz="1900" dirty="0"/>
          </a:p>
          <a:p>
            <a:pPr marL="285750" indent="-285750" algn="just">
              <a:buClr>
                <a:schemeClr val="accent1">
                  <a:lumMod val="40000"/>
                  <a:lumOff val="60000"/>
                </a:schemeClr>
              </a:buClr>
              <a:buSzPct val="114000"/>
              <a:buFont typeface="Wingdings" panose="05000000000000000000" pitchFamily="2" charset="2"/>
              <a:buChar char="ü"/>
            </a:pPr>
            <a:r>
              <a:rPr lang="es-MX" sz="1900" dirty="0"/>
              <a:t>Pacientes con la necesidad de cuidados especiales o especializados, que solamente pueden ser brindados en la UCI.</a:t>
            </a:r>
          </a:p>
          <a:p>
            <a:pPr marL="285750" indent="-285750" algn="just">
              <a:buClr>
                <a:schemeClr val="accent1">
                  <a:lumMod val="40000"/>
                  <a:lumOff val="60000"/>
                </a:schemeClr>
              </a:buClr>
              <a:buSzPct val="114000"/>
              <a:buFont typeface="Wingdings" panose="05000000000000000000" pitchFamily="2" charset="2"/>
              <a:buChar char="ü"/>
            </a:pPr>
            <a:endParaRPr lang="es-MX" dirty="0"/>
          </a:p>
          <a:p>
            <a:pPr algn="just"/>
            <a:endParaRPr lang="es-MX" dirty="0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79FF408F-5359-40A0-B7F1-2E87B7CE4917}"/>
              </a:ext>
            </a:extLst>
          </p:cNvPr>
          <p:cNvSpPr/>
          <p:nvPr/>
        </p:nvSpPr>
        <p:spPr>
          <a:xfrm>
            <a:off x="1978008" y="395829"/>
            <a:ext cx="8441735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7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Criterios de ingreso a la UCI, NOM-025-SSA3-2013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68131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AB9D1408-FCF2-4C75-B0F3-B7A224F0C994}"/>
              </a:ext>
            </a:extLst>
          </p:cNvPr>
          <p:cNvSpPr/>
          <p:nvPr/>
        </p:nvSpPr>
        <p:spPr>
          <a:xfrm>
            <a:off x="2260229" y="1622670"/>
            <a:ext cx="8441735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dirty="0"/>
          </a:p>
          <a:p>
            <a:pPr algn="just"/>
            <a:r>
              <a:rPr lang="es-MX" sz="2200" b="1" dirty="0">
                <a:solidFill>
                  <a:srgbClr val="FFC000"/>
                </a:solidFill>
              </a:rPr>
              <a:t>El modelo basado en las funciones orgánicas, toma en cuenta:</a:t>
            </a:r>
          </a:p>
          <a:p>
            <a:pPr algn="just"/>
            <a:endParaRPr lang="es-MX" sz="2000" dirty="0"/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SzPct val="120000"/>
            </a:pPr>
            <a:endParaRPr lang="es-MX" sz="2000" dirty="0"/>
          </a:p>
          <a:p>
            <a:pPr marL="285750" indent="-285750" algn="just">
              <a:buClr>
                <a:schemeClr val="accent6">
                  <a:lumMod val="60000"/>
                  <a:lumOff val="40000"/>
                </a:schemeClr>
              </a:buClr>
              <a:buSzPct val="120000"/>
              <a:buFont typeface="Wingdings" panose="05000000000000000000" pitchFamily="2" charset="2"/>
              <a:buChar char="ü"/>
            </a:pPr>
            <a:r>
              <a:rPr lang="es-MX" sz="2000" dirty="0"/>
              <a:t>Pacientes que presenten muerte cerebral y sean potenciales donadores de órganos.</a:t>
            </a: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SzPct val="120000"/>
            </a:pPr>
            <a:endParaRPr lang="es-MX" sz="2000" dirty="0"/>
          </a:p>
          <a:p>
            <a:pPr marL="285750" indent="-285750" algn="just">
              <a:buClr>
                <a:schemeClr val="accent6">
                  <a:lumMod val="60000"/>
                  <a:lumOff val="40000"/>
                </a:schemeClr>
              </a:buClr>
              <a:buSzPct val="120000"/>
              <a:buFont typeface="Wingdings" panose="05000000000000000000" pitchFamily="2" charset="2"/>
              <a:buChar char="ü"/>
            </a:pPr>
            <a:r>
              <a:rPr lang="es-MX" sz="2000" dirty="0"/>
              <a:t>Pacientes que requieran cuidados paliativos, que justifiquen su ingreso a la UCI.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79FF408F-5359-40A0-B7F1-2E87B7CE4917}"/>
              </a:ext>
            </a:extLst>
          </p:cNvPr>
          <p:cNvSpPr/>
          <p:nvPr/>
        </p:nvSpPr>
        <p:spPr>
          <a:xfrm>
            <a:off x="2260230" y="395829"/>
            <a:ext cx="8441735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7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Criterios de ingreso a la UCI, NOM-025-SSA3-2013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84225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3A072DED-FCB9-4BCE-AD6F-2CE719A6CA91}"/>
              </a:ext>
            </a:extLst>
          </p:cNvPr>
          <p:cNvSpPr/>
          <p:nvPr/>
        </p:nvSpPr>
        <p:spPr>
          <a:xfrm>
            <a:off x="2215075" y="562752"/>
            <a:ext cx="8441735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7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Criterios de ingreso a la UCI, NOM-025-SSA3-2013</a:t>
            </a:r>
          </a:p>
          <a:p>
            <a:endParaRPr lang="es-MX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EBEA02CE-7710-491F-AF99-BA48A0BF3C13}"/>
              </a:ext>
            </a:extLst>
          </p:cNvPr>
          <p:cNvSpPr/>
          <p:nvPr/>
        </p:nvSpPr>
        <p:spPr>
          <a:xfrm>
            <a:off x="1625630" y="2377660"/>
            <a:ext cx="894074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dirty="0">
                <a:solidFill>
                  <a:srgbClr val="FFC000"/>
                </a:solidFill>
              </a:rPr>
              <a:t>El modelo de prioridades de atención ingresa a pacientes que van a beneficiarse si son atendidos en la UCI, los criterios son:</a:t>
            </a:r>
          </a:p>
          <a:p>
            <a:pPr algn="just"/>
            <a:endParaRPr lang="es-MX" sz="2000" dirty="0">
              <a:solidFill>
                <a:srgbClr val="FFC000"/>
              </a:solidFill>
            </a:endParaRPr>
          </a:p>
          <a:p>
            <a:pPr algn="just"/>
            <a:endParaRPr lang="es-MX" sz="2000" dirty="0">
              <a:solidFill>
                <a:srgbClr val="FFC000"/>
              </a:solidFill>
            </a:endParaRPr>
          </a:p>
          <a:p>
            <a:pPr marL="342900" indent="-342900" algn="just">
              <a:buClr>
                <a:schemeClr val="accent6">
                  <a:lumMod val="60000"/>
                  <a:lumOff val="40000"/>
                </a:schemeClr>
              </a:buClr>
              <a:buSzPct val="124000"/>
              <a:buFont typeface="Wingdings" panose="05000000000000000000" pitchFamily="2" charset="2"/>
              <a:buChar char="ü"/>
            </a:pPr>
            <a:r>
              <a:rPr lang="es-MX" sz="2000" dirty="0"/>
              <a:t>Prioridad I. Paciente en estado agudo crítico, inestable, con la necesidad de tratamiento intensivo y monitoreo.</a:t>
            </a:r>
          </a:p>
          <a:p>
            <a:pPr marL="342900" indent="-342900" algn="just">
              <a:buClr>
                <a:schemeClr val="accent6">
                  <a:lumMod val="60000"/>
                  <a:lumOff val="40000"/>
                </a:schemeClr>
              </a:buClr>
              <a:buSzPct val="124000"/>
              <a:buFont typeface="Wingdings" panose="05000000000000000000" pitchFamily="2" charset="2"/>
              <a:buChar char="ü"/>
            </a:pPr>
            <a:endParaRPr lang="es-MX" sz="2000" dirty="0"/>
          </a:p>
          <a:p>
            <a:endParaRPr lang="es-MX" sz="2000" dirty="0"/>
          </a:p>
          <a:p>
            <a:endParaRPr lang="es-MX" sz="2000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78305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3A072DED-FCB9-4BCE-AD6F-2CE719A6CA91}"/>
              </a:ext>
            </a:extLst>
          </p:cNvPr>
          <p:cNvSpPr/>
          <p:nvPr/>
        </p:nvSpPr>
        <p:spPr>
          <a:xfrm>
            <a:off x="2215075" y="562752"/>
            <a:ext cx="8441735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7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Criterios de ingreso a la UCI, NOM-025-SSA3-2013</a:t>
            </a:r>
          </a:p>
          <a:p>
            <a:endParaRPr lang="es-MX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EBEA02CE-7710-491F-AF99-BA48A0BF3C13}"/>
              </a:ext>
            </a:extLst>
          </p:cNvPr>
          <p:cNvSpPr/>
          <p:nvPr/>
        </p:nvSpPr>
        <p:spPr>
          <a:xfrm>
            <a:off x="1077782" y="1610013"/>
            <a:ext cx="9607715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dirty="0">
                <a:solidFill>
                  <a:srgbClr val="FFC000"/>
                </a:solidFill>
              </a:rPr>
              <a:t>El modelo de prioridades de atención ingresa a pacientes que van a beneficiarse si son atendidos en la UCI, los criterios son:</a:t>
            </a:r>
          </a:p>
          <a:p>
            <a:pPr algn="just"/>
            <a:endParaRPr lang="es-MX" sz="2000" dirty="0">
              <a:solidFill>
                <a:srgbClr val="FFC000"/>
              </a:solidFill>
            </a:endParaRP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  <a:buSzPct val="124000"/>
            </a:pPr>
            <a:endParaRPr lang="es-MX" sz="2000" dirty="0"/>
          </a:p>
          <a:p>
            <a:pPr marL="342900" indent="-342900" algn="just">
              <a:buClr>
                <a:schemeClr val="accent6">
                  <a:lumMod val="60000"/>
                  <a:lumOff val="40000"/>
                </a:schemeClr>
              </a:buClr>
              <a:buSzPct val="124000"/>
              <a:buFont typeface="Wingdings" panose="05000000000000000000" pitchFamily="2" charset="2"/>
              <a:buChar char="ü"/>
            </a:pPr>
            <a:r>
              <a:rPr lang="es-MX" sz="2000" dirty="0"/>
              <a:t>Prioridad II. Pacientes que requieren de monitoreo intensivo y pueden necesitar intervenciones inmediatas, como consecuencia de padecimientos graves agudos o complicación de procedimientos médicos o quirúrgicos;</a:t>
            </a:r>
          </a:p>
          <a:p>
            <a:endParaRPr lang="es-MX" sz="2000" dirty="0"/>
          </a:p>
          <a:p>
            <a:endParaRPr lang="es-MX" sz="2000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70476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3A072DED-FCB9-4BCE-AD6F-2CE719A6CA91}"/>
              </a:ext>
            </a:extLst>
          </p:cNvPr>
          <p:cNvSpPr/>
          <p:nvPr/>
        </p:nvSpPr>
        <p:spPr>
          <a:xfrm>
            <a:off x="2215075" y="562752"/>
            <a:ext cx="8441735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7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Criterios de ingreso a la UCI, NOM-025-SSA3-2013</a:t>
            </a:r>
          </a:p>
          <a:p>
            <a:endParaRPr lang="es-MX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EBEA02CE-7710-491F-AF99-BA48A0BF3C13}"/>
              </a:ext>
            </a:extLst>
          </p:cNvPr>
          <p:cNvSpPr/>
          <p:nvPr/>
        </p:nvSpPr>
        <p:spPr>
          <a:xfrm>
            <a:off x="1860073" y="1545466"/>
            <a:ext cx="9424699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dirty="0">
                <a:solidFill>
                  <a:srgbClr val="FFC000"/>
                </a:solidFill>
              </a:rPr>
              <a:t>El modelo de prioridades:</a:t>
            </a:r>
          </a:p>
          <a:p>
            <a:pPr algn="just"/>
            <a:endParaRPr lang="es-MX" sz="2000" dirty="0"/>
          </a:p>
          <a:p>
            <a:endParaRPr lang="es-MX" sz="2000" dirty="0"/>
          </a:p>
          <a:p>
            <a:pPr marL="457200" indent="-457200"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ü"/>
            </a:pPr>
            <a:r>
              <a:rPr lang="es-MX" sz="1900" dirty="0"/>
              <a:t>Prioridad III. Paciente en estado agudo crítico, inestable con pocas posibilidades de recuperarse de sus padecimientos subyacentes o por la propia naturaleza de la enfermedad aguda.</a:t>
            </a:r>
          </a:p>
          <a:p>
            <a:pPr marL="457200" indent="-457200"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ü"/>
            </a:pPr>
            <a:endParaRPr lang="es-MX" sz="1900" b="1" dirty="0"/>
          </a:p>
          <a:p>
            <a:pPr marL="457200" indent="-457200"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ü"/>
            </a:pPr>
            <a:r>
              <a:rPr lang="es-MX" sz="1900" dirty="0"/>
              <a:t>Prioridad IV. Pacientes para los que la admisión en las UCI, se considera no apropiada. </a:t>
            </a:r>
          </a:p>
          <a:p>
            <a:endParaRPr lang="es-MX" dirty="0"/>
          </a:p>
          <a:p>
            <a:endParaRPr lang="es-MX" b="1" dirty="0"/>
          </a:p>
          <a:p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54712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AC6CFA4D-098F-4728-B4A3-BD5512125E91}"/>
              </a:ext>
            </a:extLst>
          </p:cNvPr>
          <p:cNvSpPr txBox="1"/>
          <p:nvPr/>
        </p:nvSpPr>
        <p:spPr>
          <a:xfrm>
            <a:off x="1359568" y="1328162"/>
            <a:ext cx="9862614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Guíon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 explicativo:</a:t>
            </a:r>
          </a:p>
          <a:p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Se basan en el objetivo incluido en el programa  de estudios de la unidad de aprendizaje: clínica de enfermería en cuidados intensivos que es identificar las generalidades de la unidad de cuidados intensivos (UCI) mediante la revisión sistemática de la normatividad nacional e internacional.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3328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BE3BEDD2-4BE7-427E-9B44-B95436558BFF}"/>
              </a:ext>
            </a:extLst>
          </p:cNvPr>
          <p:cNvSpPr/>
          <p:nvPr/>
        </p:nvSpPr>
        <p:spPr>
          <a:xfrm>
            <a:off x="2215075" y="562752"/>
            <a:ext cx="8513869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7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Criterios de egreso de la UCI, NOM-025-SSA3-2013</a:t>
            </a:r>
          </a:p>
          <a:p>
            <a:endParaRPr lang="es-MX" dirty="0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A5D37AC2-01B0-482B-963A-0F0FE41E45FF}"/>
              </a:ext>
            </a:extLst>
          </p:cNvPr>
          <p:cNvSpPr/>
          <p:nvPr/>
        </p:nvSpPr>
        <p:spPr>
          <a:xfrm>
            <a:off x="1301675" y="1347582"/>
            <a:ext cx="8675250" cy="3326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2880" algn="just">
              <a:spcAft>
                <a:spcPts val="1200"/>
              </a:spcAft>
            </a:pPr>
            <a:endParaRPr lang="es-MX" sz="1900" dirty="0">
              <a:latin typeface="Arial" panose="020B0604020202020204" pitchFamily="34" charset="0"/>
            </a:endParaRPr>
          </a:p>
          <a:p>
            <a:pPr indent="182880" algn="just">
              <a:spcAft>
                <a:spcPts val="1200"/>
              </a:spcAft>
            </a:pPr>
            <a:r>
              <a:rPr lang="es-MX" sz="2400" dirty="0">
                <a:solidFill>
                  <a:srgbClr val="CC99FF"/>
                </a:solidFill>
                <a:latin typeface="Arial" panose="020B0604020202020204" pitchFamily="34" charset="0"/>
              </a:rPr>
              <a:t>Programado: </a:t>
            </a:r>
          </a:p>
          <a:p>
            <a:pPr marL="342900" indent="-342900" algn="just">
              <a:spcAft>
                <a:spcPts val="1200"/>
              </a:spcAft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ü"/>
            </a:pPr>
            <a:r>
              <a:rPr lang="es-MX" sz="1900" dirty="0">
                <a:latin typeface="Arial" panose="020B0604020202020204" pitchFamily="34" charset="0"/>
              </a:rPr>
              <a:t>Cuando se han solucionado los problemas del paciente que motivaron su ingreso a la UCI y se traslada a otro servicio o a otra unidad hospitalaria, en donde se le otorgue la atención, de acuerdo con el concepto de cuidado progresivo del paciente o bien, se han agotado las posibilidades de mejoría.</a:t>
            </a:r>
          </a:p>
          <a:p>
            <a:pPr indent="182880" algn="just">
              <a:spcAft>
                <a:spcPts val="505"/>
              </a:spcAft>
            </a:pPr>
            <a:endParaRPr lang="es-MX" sz="1900" dirty="0">
              <a:latin typeface="Arial" panose="020B0604020202020204" pitchFamily="34" charset="0"/>
            </a:endParaRPr>
          </a:p>
          <a:p>
            <a:pPr indent="182880" algn="just">
              <a:spcAft>
                <a:spcPts val="505"/>
              </a:spcAft>
            </a:pPr>
            <a:endParaRPr lang="es-MX" sz="19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8909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BE3BEDD2-4BE7-427E-9B44-B95436558BFF}"/>
              </a:ext>
            </a:extLst>
          </p:cNvPr>
          <p:cNvSpPr/>
          <p:nvPr/>
        </p:nvSpPr>
        <p:spPr>
          <a:xfrm>
            <a:off x="2215075" y="562752"/>
            <a:ext cx="8513869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7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Criterios de egreso de la UCI, NOM-025-SSA3-2013</a:t>
            </a:r>
          </a:p>
          <a:p>
            <a:endParaRPr lang="es-MX" dirty="0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A5D37AC2-01B0-482B-963A-0F0FE41E45FF}"/>
              </a:ext>
            </a:extLst>
          </p:cNvPr>
          <p:cNvSpPr/>
          <p:nvPr/>
        </p:nvSpPr>
        <p:spPr>
          <a:xfrm>
            <a:off x="1301675" y="1347582"/>
            <a:ext cx="8272631" cy="24724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2880" algn="just">
              <a:spcAft>
                <a:spcPts val="505"/>
              </a:spcAft>
            </a:pPr>
            <a:endParaRPr lang="es-MX" sz="1900" dirty="0">
              <a:latin typeface="Arial" panose="020B0604020202020204" pitchFamily="34" charset="0"/>
            </a:endParaRPr>
          </a:p>
          <a:p>
            <a:pPr indent="182880" algn="just">
              <a:spcAft>
                <a:spcPts val="505"/>
              </a:spcAft>
            </a:pPr>
            <a:r>
              <a:rPr lang="es-MX" sz="2400" dirty="0">
                <a:solidFill>
                  <a:srgbClr val="CC99FF"/>
                </a:solidFill>
                <a:latin typeface="Arial" panose="020B0604020202020204" pitchFamily="34" charset="0"/>
              </a:rPr>
              <a:t>No programado</a:t>
            </a:r>
            <a:r>
              <a:rPr lang="es-MX" sz="1900" dirty="0">
                <a:solidFill>
                  <a:srgbClr val="CC99FF"/>
                </a:solidFill>
                <a:latin typeface="Arial" panose="020B0604020202020204" pitchFamily="34" charset="0"/>
              </a:rPr>
              <a:t>:</a:t>
            </a:r>
            <a:r>
              <a:rPr lang="es-MX" sz="1900" b="1" dirty="0">
                <a:latin typeface="Arial" panose="020B0604020202020204" pitchFamily="34" charset="0"/>
              </a:rPr>
              <a:t> </a:t>
            </a:r>
          </a:p>
          <a:p>
            <a:pPr indent="182880" algn="just">
              <a:spcAft>
                <a:spcPts val="505"/>
              </a:spcAft>
            </a:pPr>
            <a:endParaRPr lang="es-MX" sz="1900" b="1" dirty="0">
              <a:latin typeface="Arial" panose="020B0604020202020204" pitchFamily="34" charset="0"/>
            </a:endParaRPr>
          </a:p>
          <a:p>
            <a:pPr marL="342900" indent="-342900" algn="just">
              <a:spcAft>
                <a:spcPts val="505"/>
              </a:spcAft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ü"/>
            </a:pPr>
            <a:r>
              <a:rPr lang="es-MX" sz="1900" dirty="0">
                <a:latin typeface="Arial" panose="020B0604020202020204" pitchFamily="34" charset="0"/>
              </a:rPr>
              <a:t>Aquel destinado a generar posibilidades asistenciales a otros pacientes con mayores necesidades de cuidados intensivos, ante la situación de ocupación total de los cubículos de las UCI.</a:t>
            </a:r>
          </a:p>
          <a:p>
            <a:pPr indent="182880" algn="just">
              <a:spcAft>
                <a:spcPts val="505"/>
              </a:spcAft>
            </a:pPr>
            <a:endParaRPr lang="es-MX" sz="19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4102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BE3BEDD2-4BE7-427E-9B44-B95436558BFF}"/>
              </a:ext>
            </a:extLst>
          </p:cNvPr>
          <p:cNvSpPr/>
          <p:nvPr/>
        </p:nvSpPr>
        <p:spPr>
          <a:xfrm>
            <a:off x="2215075" y="562752"/>
            <a:ext cx="8513869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7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Criterios de egreso de la UCI, NOM-025-SSA3-2013</a:t>
            </a:r>
          </a:p>
          <a:p>
            <a:endParaRPr lang="es-MX" dirty="0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A5D37AC2-01B0-482B-963A-0F0FE41E45FF}"/>
              </a:ext>
            </a:extLst>
          </p:cNvPr>
          <p:cNvSpPr/>
          <p:nvPr/>
        </p:nvSpPr>
        <p:spPr>
          <a:xfrm>
            <a:off x="1796526" y="1606212"/>
            <a:ext cx="827263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2880" algn="just">
              <a:spcAft>
                <a:spcPts val="505"/>
              </a:spcAft>
            </a:pPr>
            <a:r>
              <a:rPr lang="es-MX" sz="2400" dirty="0">
                <a:solidFill>
                  <a:srgbClr val="CC99FF"/>
                </a:solidFill>
                <a:latin typeface="Arial" panose="020B0604020202020204" pitchFamily="34" charset="0"/>
              </a:rPr>
              <a:t>No previsto:</a:t>
            </a:r>
            <a:r>
              <a:rPr lang="es-MX" sz="2400" b="1" dirty="0">
                <a:solidFill>
                  <a:srgbClr val="CC99FF"/>
                </a:solidFill>
                <a:latin typeface="Arial" panose="020B0604020202020204" pitchFamily="34" charset="0"/>
              </a:rPr>
              <a:t> </a:t>
            </a:r>
          </a:p>
          <a:p>
            <a:pPr indent="182880" algn="just">
              <a:spcAft>
                <a:spcPts val="505"/>
              </a:spcAft>
            </a:pPr>
            <a:endParaRPr lang="es-MX" sz="2400" b="1" dirty="0">
              <a:solidFill>
                <a:srgbClr val="CC99FF"/>
              </a:solidFill>
              <a:latin typeface="Arial" panose="020B0604020202020204" pitchFamily="34" charset="0"/>
            </a:endParaRPr>
          </a:p>
          <a:p>
            <a:pPr marL="342900" indent="-342900" algn="just">
              <a:spcAft>
                <a:spcPts val="505"/>
              </a:spcAft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ü"/>
            </a:pPr>
            <a:r>
              <a:rPr lang="es-MX" sz="1900" dirty="0">
                <a:latin typeface="Arial" panose="020B0604020202020204" pitchFamily="34" charset="0"/>
              </a:rPr>
              <a:t>El solicitado por el médico tratante, el paciente o su familia, aun cuando persista la necesidad de vigilancia, diagnóstico y tratamiento.</a:t>
            </a:r>
          </a:p>
          <a:p>
            <a:pPr marL="342900" indent="-342900" algn="just">
              <a:spcAft>
                <a:spcPts val="505"/>
              </a:spcAft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ü"/>
            </a:pPr>
            <a:endParaRPr lang="es-MX" sz="1900" dirty="0">
              <a:latin typeface="Arial" panose="020B0604020202020204" pitchFamily="34" charset="0"/>
            </a:endParaRPr>
          </a:p>
          <a:p>
            <a:pPr algn="just">
              <a:spcAft>
                <a:spcPts val="505"/>
              </a:spcAft>
              <a:buClr>
                <a:schemeClr val="accent6">
                  <a:lumMod val="60000"/>
                  <a:lumOff val="40000"/>
                </a:schemeClr>
              </a:buClr>
            </a:pPr>
            <a:r>
              <a:rPr lang="es-MX" sz="2400" dirty="0">
                <a:solidFill>
                  <a:srgbClr val="CC99FF"/>
                </a:solidFill>
                <a:latin typeface="Arial" panose="020B0604020202020204" pitchFamily="34" charset="0"/>
              </a:rPr>
              <a:t>Por defunción: </a:t>
            </a:r>
          </a:p>
          <a:p>
            <a:pPr marL="342900" indent="-342900" algn="just">
              <a:spcAft>
                <a:spcPts val="505"/>
              </a:spcAft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ü"/>
            </a:pPr>
            <a:endParaRPr lang="es-MX" sz="2400" dirty="0">
              <a:solidFill>
                <a:srgbClr val="CC99FF"/>
              </a:solidFill>
              <a:latin typeface="Arial" panose="020B0604020202020204" pitchFamily="34" charset="0"/>
            </a:endParaRPr>
          </a:p>
          <a:p>
            <a:pPr marL="342900" indent="-342900" algn="just">
              <a:spcAft>
                <a:spcPts val="505"/>
              </a:spcAft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ü"/>
            </a:pPr>
            <a:r>
              <a:rPr lang="es-MX" sz="1900" dirty="0">
                <a:latin typeface="Arial" panose="020B0604020202020204" pitchFamily="34" charset="0"/>
              </a:rPr>
              <a:t>Se realiza de acuerdo con el procedimiento administrativo de cada institución o establecimiento.</a:t>
            </a:r>
            <a:endParaRPr lang="es-MX" sz="1900" b="0" i="0" dirty="0"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8178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91E58631-4342-4149-8110-68DC10BE7B84}"/>
              </a:ext>
            </a:extLst>
          </p:cNvPr>
          <p:cNvSpPr/>
          <p:nvPr/>
        </p:nvSpPr>
        <p:spPr>
          <a:xfrm>
            <a:off x="3566042" y="1364760"/>
            <a:ext cx="4152099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7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Fuentes de Información</a:t>
            </a:r>
          </a:p>
          <a:p>
            <a:endParaRPr lang="es-MX" dirty="0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8B564705-97CC-44FD-9BF4-7EECC048174A}"/>
              </a:ext>
            </a:extLst>
          </p:cNvPr>
          <p:cNvSpPr/>
          <p:nvPr/>
        </p:nvSpPr>
        <p:spPr>
          <a:xfrm>
            <a:off x="2036861" y="2796271"/>
            <a:ext cx="77634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/>
              <a:t>Diario Oficial de la Federación [en línea]. [consultado agosto de 2018.] Disponible en: http://www.dof.gob.mx/nota_detalle.php?codigo=5314307&amp;fecha=17/09/2013</a:t>
            </a:r>
          </a:p>
          <a:p>
            <a:pPr algn="just"/>
            <a:endParaRPr lang="es-MX" dirty="0"/>
          </a:p>
          <a:p>
            <a:pPr algn="just"/>
            <a:r>
              <a:rPr lang="es-MX" dirty="0"/>
              <a:t>Gutiérrez, L. (2010). Protocolos y procedimientos en el paciente crítico. México: Edit. </a:t>
            </a:r>
            <a:r>
              <a:rPr lang="es-MX" dirty="0" err="1"/>
              <a:t>Ma.GraeHill</a:t>
            </a:r>
            <a:r>
              <a:rPr lang="es-MX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25089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825487FB-0D83-4E8F-8083-B70DC7FA74E5}"/>
              </a:ext>
            </a:extLst>
          </p:cNvPr>
          <p:cNvSpPr txBox="1"/>
          <p:nvPr/>
        </p:nvSpPr>
        <p:spPr>
          <a:xfrm>
            <a:off x="2358191" y="1136713"/>
            <a:ext cx="7331719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s-MX" sz="2000" dirty="0"/>
          </a:p>
          <a:p>
            <a:pPr algn="just"/>
            <a:endParaRPr lang="es-MX" sz="2000" dirty="0"/>
          </a:p>
          <a:p>
            <a:pPr algn="just"/>
            <a:r>
              <a:rPr lang="es-MX" sz="2400" b="1" dirty="0"/>
              <a:t>Contenido:</a:t>
            </a:r>
          </a:p>
          <a:p>
            <a:pPr algn="just"/>
            <a:endParaRPr lang="es-MX" sz="2400" dirty="0"/>
          </a:p>
          <a:p>
            <a:pPr algn="just"/>
            <a:r>
              <a:rPr lang="es-MX" sz="2000" dirty="0"/>
              <a:t>1.1 Descripción del área física de la UCI en base a la Norma Oficial Mexicana NOM-025-SSA-2013. Para la organización y funcionamiento de las unidades de cuidados intensivos.</a:t>
            </a:r>
          </a:p>
          <a:p>
            <a:pPr algn="just"/>
            <a:endParaRPr lang="es-MX" sz="2000" dirty="0"/>
          </a:p>
          <a:p>
            <a:pPr algn="just"/>
            <a:r>
              <a:rPr lang="es-MX" sz="2000" dirty="0"/>
              <a:t>1.2 Criterios de ingreso y egreso del paciente en estado crítico a la unidad de cuidados intensivos.</a:t>
            </a:r>
          </a:p>
          <a:p>
            <a:pPr algn="just"/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396113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C7F321A3-63E7-43A8-861D-4853BCDCC7B6}"/>
              </a:ext>
            </a:extLst>
          </p:cNvPr>
          <p:cNvSpPr/>
          <p:nvPr/>
        </p:nvSpPr>
        <p:spPr>
          <a:xfrm>
            <a:off x="1425038" y="861399"/>
            <a:ext cx="9144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Descripción del área física de la UCI en base a la Norma Oficial Mexicana NOM-025-SSA3-2013</a:t>
            </a:r>
          </a:p>
          <a:p>
            <a:endParaRPr lang="es-MX" sz="28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r>
              <a:rPr lang="es-MX" sz="28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Objetivo de la NOM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08ED57A3-8161-40D8-99DD-692E3A542D05}"/>
              </a:ext>
            </a:extLst>
          </p:cNvPr>
          <p:cNvSpPr/>
          <p:nvPr/>
        </p:nvSpPr>
        <p:spPr>
          <a:xfrm>
            <a:off x="1423060" y="3157618"/>
            <a:ext cx="934588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200" dirty="0"/>
              <a:t>Establecer las características mínimas de infraestructura física y equipamiento, los criterios para la organización y funcionamiento de las unidades de cuidados intensivos de los establecimientos para la atención médica hospitalaria, así como las características mínimas que deberán reunir los profesionales y técnicos del servicio, que participen en la atención médica de pacientes en dichas unidades.</a:t>
            </a:r>
          </a:p>
        </p:txBody>
      </p:sp>
    </p:spTree>
    <p:extLst>
      <p:ext uri="{BB962C8B-B14F-4D97-AF65-F5344CB8AC3E}">
        <p14:creationId xmlns:p14="http://schemas.microsoft.com/office/powerpoint/2010/main" val="3340215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382EAD9C-F9AF-4291-924C-0AB46ADBC51B}"/>
              </a:ext>
            </a:extLst>
          </p:cNvPr>
          <p:cNvSpPr/>
          <p:nvPr/>
        </p:nvSpPr>
        <p:spPr>
          <a:xfrm>
            <a:off x="736270" y="2553310"/>
            <a:ext cx="10521537" cy="2354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100" dirty="0"/>
              <a:t>Para la práctica en las UCI, se deben tomar en cuenta los principios científicos y éticos en beneficio del paciente.</a:t>
            </a:r>
          </a:p>
          <a:p>
            <a:pPr algn="just"/>
            <a:endParaRPr lang="es-MX" sz="2100" dirty="0"/>
          </a:p>
          <a:p>
            <a:pPr algn="just"/>
            <a:r>
              <a:rPr lang="es-MX" sz="2100" dirty="0"/>
              <a:t>Todos los procedimientos, exámenes, prescripciones, medicamentos administrados, así como los formatos para el registro de las variables fisiológicas, controles y evaluaciones practicados al paciente, deben ser incorporados en el expediente clínico.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74F59CCF-149E-47FF-A542-3DBE08EA91E7}"/>
              </a:ext>
            </a:extLst>
          </p:cNvPr>
          <p:cNvSpPr/>
          <p:nvPr/>
        </p:nvSpPr>
        <p:spPr>
          <a:xfrm>
            <a:off x="1911744" y="871022"/>
            <a:ext cx="7116051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7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Generalidades de la NOM-025-SSA3-2013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52916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382EAD9C-F9AF-4291-924C-0AB46ADBC51B}"/>
              </a:ext>
            </a:extLst>
          </p:cNvPr>
          <p:cNvSpPr/>
          <p:nvPr/>
        </p:nvSpPr>
        <p:spPr>
          <a:xfrm>
            <a:off x="756668" y="2509301"/>
            <a:ext cx="10521537" cy="2354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100" dirty="0"/>
              <a:t>Fácil acceso desde las áreas de cirugía, tococirugía, urgencias y hospitalización.</a:t>
            </a:r>
          </a:p>
          <a:p>
            <a:pPr algn="just"/>
            <a:endParaRPr lang="es-MX" sz="2100" dirty="0"/>
          </a:p>
          <a:p>
            <a:pPr algn="just"/>
            <a:r>
              <a:rPr lang="es-MX" sz="2100" dirty="0"/>
              <a:t>Control de acceso a la unidad para visitantes y familiares, filtro de acceso para lavarse las manos y colocarse barreras de protección, tales como bata, gorro y cubre boca.</a:t>
            </a:r>
          </a:p>
          <a:p>
            <a:pPr algn="just"/>
            <a:endParaRPr lang="es-MX" sz="2100" dirty="0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74F59CCF-149E-47FF-A542-3DBE08EA91E7}"/>
              </a:ext>
            </a:extLst>
          </p:cNvPr>
          <p:cNvSpPr/>
          <p:nvPr/>
        </p:nvSpPr>
        <p:spPr>
          <a:xfrm>
            <a:off x="1911744" y="871022"/>
            <a:ext cx="7614585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7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Infraestructura dela UCI NOM-025-SSA3-2013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73199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382EAD9C-F9AF-4291-924C-0AB46ADBC51B}"/>
              </a:ext>
            </a:extLst>
          </p:cNvPr>
          <p:cNvSpPr/>
          <p:nvPr/>
        </p:nvSpPr>
        <p:spPr>
          <a:xfrm>
            <a:off x="724395" y="2100511"/>
            <a:ext cx="10521537" cy="2354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100" dirty="0"/>
              <a:t> </a:t>
            </a:r>
          </a:p>
          <a:p>
            <a:pPr algn="just"/>
            <a:r>
              <a:rPr lang="es-MX" sz="2100" dirty="0"/>
              <a:t>Los cubículos o módulos para la atención de los pacientes, deberán contar con el espacio suficiente para la ubicación de la cama, cuna o incubadora y el equipo de monitoreo o soporte, así como el espacio libre para el desplazamiento del personal que favorezca la seguridad del paciente.</a:t>
            </a:r>
          </a:p>
          <a:p>
            <a:pPr algn="just"/>
            <a:endParaRPr lang="es-MX" sz="2100" dirty="0"/>
          </a:p>
          <a:p>
            <a:pPr algn="just"/>
            <a:endParaRPr lang="es-MX" sz="2100" dirty="0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74F59CCF-149E-47FF-A542-3DBE08EA91E7}"/>
              </a:ext>
            </a:extLst>
          </p:cNvPr>
          <p:cNvSpPr/>
          <p:nvPr/>
        </p:nvSpPr>
        <p:spPr>
          <a:xfrm>
            <a:off x="1911744" y="871022"/>
            <a:ext cx="7614585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7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Infraestructura dela UCI NOM-025-SSA3-2013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55786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382EAD9C-F9AF-4291-924C-0AB46ADBC51B}"/>
              </a:ext>
            </a:extLst>
          </p:cNvPr>
          <p:cNvSpPr/>
          <p:nvPr/>
        </p:nvSpPr>
        <p:spPr>
          <a:xfrm>
            <a:off x="735153" y="2466271"/>
            <a:ext cx="1052153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100" dirty="0"/>
              <a:t>Las paredes, pisos y techos de los cubículos o módulos, deben ser de material liso, resistente y lavable, que permita el uso de desinfectantes.</a:t>
            </a:r>
          </a:p>
          <a:p>
            <a:pPr algn="just"/>
            <a:endParaRPr lang="es-MX" sz="2100" dirty="0"/>
          </a:p>
          <a:p>
            <a:pPr algn="just"/>
            <a:r>
              <a:rPr lang="es-MX" sz="2100" dirty="0"/>
              <a:t>En cada cubículo o módulo de cuidados intensivos, deberán existir dos tomas fijas para el suministro deO</a:t>
            </a:r>
            <a:r>
              <a:rPr lang="es-MX" sz="1200" dirty="0"/>
              <a:t>2</a:t>
            </a:r>
            <a:r>
              <a:rPr lang="es-MX" sz="2100" dirty="0"/>
              <a:t>, una toma fija de aire comprimido, dos tomas fijas de aspiración controlada y canastilla con frasco empotrado en la pared.</a:t>
            </a:r>
          </a:p>
          <a:p>
            <a:pPr algn="just"/>
            <a:endParaRPr lang="es-MX" sz="2100" dirty="0"/>
          </a:p>
          <a:p>
            <a:pPr algn="just"/>
            <a:endParaRPr lang="es-MX" sz="2100" dirty="0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74F59CCF-149E-47FF-A542-3DBE08EA91E7}"/>
              </a:ext>
            </a:extLst>
          </p:cNvPr>
          <p:cNvSpPr/>
          <p:nvPr/>
        </p:nvSpPr>
        <p:spPr>
          <a:xfrm>
            <a:off x="1911744" y="871022"/>
            <a:ext cx="7614585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7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Infraestructura dela UCI NOM-025-SSA3-2013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5147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Estela de condensación">
  <a:themeElements>
    <a:clrScheme name="Estela de condensación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01D17D"/>
      </a:accent1>
      <a:accent2>
        <a:srgbClr val="84C72A"/>
      </a:accent2>
      <a:accent3>
        <a:srgbClr val="E1D126"/>
      </a:accent3>
      <a:accent4>
        <a:srgbClr val="E29932"/>
      </a:accent4>
      <a:accent5>
        <a:srgbClr val="E56526"/>
      </a:accent5>
      <a:accent6>
        <a:srgbClr val="D63731"/>
      </a:accent6>
      <a:hlink>
        <a:srgbClr val="35FA7F"/>
      </a:hlink>
      <a:folHlink>
        <a:srgbClr val="BAFC85"/>
      </a:folHlink>
    </a:clrScheme>
    <a:fontScheme name="Estela de condensación">
      <a:maj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tela de condensación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2B2A868B-6BC2-4B3E-98B9-1258F41035D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TM02900688[[fn=Faceta]]</Template>
  <TotalTime>628</TotalTime>
  <Words>1336</Words>
  <Application>Microsoft Office PowerPoint</Application>
  <PresentationFormat>Panorámica</PresentationFormat>
  <Paragraphs>178</Paragraphs>
  <Slides>33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33</vt:i4>
      </vt:variant>
    </vt:vector>
  </HeadingPairs>
  <TitlesOfParts>
    <vt:vector size="41" baseType="lpstr">
      <vt:lpstr>Arial</vt:lpstr>
      <vt:lpstr>Calibri</vt:lpstr>
      <vt:lpstr>Calibri Light</vt:lpstr>
      <vt:lpstr>Century Gothic</vt:lpstr>
      <vt:lpstr>Wingdings</vt:lpstr>
      <vt:lpstr>Wingdings 2</vt:lpstr>
      <vt:lpstr>HDOfficeLightV0</vt:lpstr>
      <vt:lpstr>Estela de condensación</vt:lpstr>
      <vt:lpstr>Universidad Autónoma del Estado de México Facultad de Enfermería y Obstetricia Licenciatura en Enfermería   Unidad de aprendizaje    CLÍNICA DE ENFERMERÍA EN CUIDADOS INTENSIVOS   Unidad I   Elaboro: MARÍA ANTONIETA CUEVAS PEÑALOZA.    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“CUIDADO INTERCULTURAL DEL EMBARAZO, PARTO Y PUERPERIO DE LA ADOLESCENTE”</dc:title>
  <dc:creator>blanca</dc:creator>
  <cp:lastModifiedBy>Aram Brian Sarmiento Arrevillaga</cp:lastModifiedBy>
  <cp:revision>78</cp:revision>
  <dcterms:created xsi:type="dcterms:W3CDTF">2018-04-17T16:47:20Z</dcterms:created>
  <dcterms:modified xsi:type="dcterms:W3CDTF">2018-09-28T00:05:17Z</dcterms:modified>
</cp:coreProperties>
</file>