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8" r:id="rId2"/>
    <p:sldId id="256" r:id="rId3"/>
    <p:sldId id="257" r:id="rId4"/>
    <p:sldId id="258" r:id="rId5"/>
    <p:sldId id="259" r:id="rId6"/>
    <p:sldId id="260" r:id="rId7"/>
    <p:sldId id="261" r:id="rId8"/>
    <p:sldId id="262" r:id="rId9"/>
    <p:sldId id="263" r:id="rId10"/>
    <p:sldId id="264" r:id="rId11"/>
    <p:sldId id="278"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 id="280" r:id="rId26"/>
    <p:sldId id="265" r:id="rId27"/>
    <p:sldId id="281" r:id="rId28"/>
    <p:sldId id="282" r:id="rId29"/>
    <p:sldId id="283" r:id="rId30"/>
    <p:sldId id="284" r:id="rId31"/>
    <p:sldId id="286" r:id="rId32"/>
    <p:sldId id="287" r:id="rId33"/>
    <p:sldId id="285"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5" d="100"/>
          <a:sy n="55" d="100"/>
        </p:scale>
        <p:origin x="96" y="5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9/26/2018</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3A1CC3-2375-41D4-9E03-427CAF2A4C1A}" type="datetimeFigureOut">
              <a:rPr lang="en-US" dirty="0"/>
              <a:t>9/26/2018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F16868-8199-4C2C-A5B1-63AEE139F88E}"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AD9FF7F-6988-44CC-821B-644E70CD2F73}"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12C299-16B2-4475-990D-751901EACC14}"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9/26/2018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9/26/2018</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dirty="0"/>
              <a:t>9/26/2018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9/26/2018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9/26/2018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9/26/2018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9/26/2018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6E86A4C-8E40-4F87-A4F0-01A0687C5742}" type="datetimeFigureOut">
              <a:rPr lang="en-US" dirty="0"/>
              <a:t>9/26/2018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dirty="0"/>
              <a:t>9/26/2018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9/26/2018</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54955" y="1424354"/>
            <a:ext cx="8825658" cy="3353027"/>
          </a:xfrm>
        </p:spPr>
        <p:txBody>
          <a:bodyPr/>
          <a:lstStyle/>
          <a:p>
            <a:r>
              <a:rPr lang="es-MX" sz="4400" dirty="0" smtClean="0"/>
              <a:t/>
            </a:r>
            <a:br>
              <a:rPr lang="es-MX" sz="4400" dirty="0" smtClean="0"/>
            </a:br>
            <a:r>
              <a:rPr lang="es-MX" sz="4400" dirty="0"/>
              <a:t/>
            </a:r>
            <a:br>
              <a:rPr lang="es-MX" sz="4400" dirty="0"/>
            </a:br>
            <a:r>
              <a:rPr lang="es-MX" sz="4400" dirty="0" smtClean="0"/>
              <a:t/>
            </a:r>
            <a:br>
              <a:rPr lang="es-MX" sz="4400" dirty="0" smtClean="0"/>
            </a:br>
            <a:r>
              <a:rPr lang="es-MX" sz="4400" dirty="0" smtClean="0"/>
              <a:t/>
            </a:r>
            <a:br>
              <a:rPr lang="es-MX" sz="4400" dirty="0" smtClean="0"/>
            </a:br>
            <a:r>
              <a:rPr lang="es-MX" sz="4400" dirty="0"/>
              <a:t/>
            </a:r>
            <a:br>
              <a:rPr lang="es-MX" sz="4400" dirty="0"/>
            </a:br>
            <a:r>
              <a:rPr lang="es-MX" sz="2800" dirty="0" smtClean="0"/>
              <a:t>Asignatura</a:t>
            </a:r>
            <a:r>
              <a:rPr lang="es-MX" sz="2800" dirty="0" smtClean="0"/>
              <a:t>: </a:t>
            </a:r>
            <a:br>
              <a:rPr lang="es-MX" sz="2800" dirty="0" smtClean="0"/>
            </a:br>
            <a:r>
              <a:rPr lang="es-MX" sz="2800" dirty="0" smtClean="0"/>
              <a:t>Derecho Agrario y su</a:t>
            </a:r>
            <a:r>
              <a:rPr lang="es-MX" sz="2800" dirty="0"/>
              <a:t> </a:t>
            </a:r>
            <a:r>
              <a:rPr lang="es-MX" sz="2800" dirty="0" smtClean="0"/>
              <a:t>Proceso</a:t>
            </a:r>
            <a:br>
              <a:rPr lang="es-MX" sz="2800" dirty="0" smtClean="0"/>
            </a:br>
            <a:r>
              <a:rPr lang="es-MX" sz="2800" dirty="0" smtClean="0"/>
              <a:t/>
            </a:r>
            <a:br>
              <a:rPr lang="es-MX" sz="2800" dirty="0" smtClean="0"/>
            </a:br>
            <a:r>
              <a:rPr lang="es-MX" sz="2800" dirty="0" smtClean="0"/>
              <a:t>Clave: LDE 502 </a:t>
            </a:r>
            <a:br>
              <a:rPr lang="es-MX" sz="2800" dirty="0" smtClean="0"/>
            </a:br>
            <a:r>
              <a:rPr lang="es-MX" sz="2800" dirty="0" smtClean="0"/>
              <a:t/>
            </a:r>
            <a:br>
              <a:rPr lang="es-MX" sz="2800" dirty="0" smtClean="0"/>
            </a:br>
            <a:r>
              <a:rPr lang="es-MX" sz="2800" dirty="0" smtClean="0"/>
              <a:t>Contenido: 2.2.3 De los órganos del ejido y las comunidades</a:t>
            </a:r>
            <a:endParaRPr lang="es-MX" sz="2800" dirty="0"/>
          </a:p>
        </p:txBody>
      </p:sp>
      <p:sp>
        <p:nvSpPr>
          <p:cNvPr id="3" name="Subtítulo 2"/>
          <p:cNvSpPr>
            <a:spLocks noGrp="1"/>
          </p:cNvSpPr>
          <p:nvPr>
            <p:ph type="subTitle" idx="1"/>
          </p:nvPr>
        </p:nvSpPr>
        <p:spPr/>
        <p:txBody>
          <a:bodyPr/>
          <a:lstStyle/>
          <a:p>
            <a:r>
              <a:rPr lang="es-MX" dirty="0" smtClean="0"/>
              <a:t>(tema:  La asamblea general de ejidatarios</a:t>
            </a:r>
            <a:r>
              <a:rPr lang="es-MX" dirty="0" smtClean="0"/>
              <a:t>)</a:t>
            </a:r>
          </a:p>
          <a:p>
            <a:r>
              <a:rPr lang="es-MX" dirty="0" smtClean="0"/>
              <a:t>Autor: M. en D. Emilio Rodríguez López</a:t>
            </a:r>
            <a:endParaRPr lang="es-MX" dirty="0"/>
          </a:p>
        </p:txBody>
      </p:sp>
    </p:spTree>
    <p:extLst>
      <p:ext uri="{BB962C8B-B14F-4D97-AF65-F5344CB8AC3E}">
        <p14:creationId xmlns:p14="http://schemas.microsoft.com/office/powerpoint/2010/main" val="626493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smtClean="0">
                <a:latin typeface="AR BLANCA" panose="02000000000000000000" pitchFamily="2" charset="0"/>
              </a:rPr>
              <a:t>FRACCION VII A LA FRACCION XIV</a:t>
            </a:r>
            <a:endParaRPr lang="es-MX" sz="4000" dirty="0">
              <a:latin typeface="AR BLANCA" panose="02000000000000000000" pitchFamily="2" charset="0"/>
            </a:endParaRPr>
          </a:p>
        </p:txBody>
      </p:sp>
      <p:sp>
        <p:nvSpPr>
          <p:cNvPr id="3" name="Marcador de contenido 2"/>
          <p:cNvSpPr>
            <a:spLocks noGrp="1"/>
          </p:cNvSpPr>
          <p:nvPr>
            <p:ph idx="1"/>
          </p:nvPr>
        </p:nvSpPr>
        <p:spPr>
          <a:xfrm>
            <a:off x="1322379" y="2331076"/>
            <a:ext cx="9482996" cy="4726547"/>
          </a:xfrm>
        </p:spPr>
        <p:txBody>
          <a:bodyPr>
            <a:normAutofit/>
          </a:bodyPr>
          <a:lstStyle/>
          <a:p>
            <a:pPr algn="just"/>
            <a:r>
              <a:rPr lang="es-MX" sz="1600" dirty="0"/>
              <a:t>VIII. Reconocimiento del parcelamiento económico o de hecho y regularización de tenencia de posesionarios; </a:t>
            </a:r>
            <a:endParaRPr lang="es-MX" sz="1600" dirty="0" smtClean="0"/>
          </a:p>
          <a:p>
            <a:pPr algn="just"/>
            <a:r>
              <a:rPr lang="es-MX" sz="1600" dirty="0" smtClean="0"/>
              <a:t>IX</a:t>
            </a:r>
            <a:r>
              <a:rPr lang="es-MX" sz="1600" dirty="0"/>
              <a:t>. Autorización a los ejidatarios para que adopten el dominio pleno sobre sus parcelas y la aportación de las tierras de uso común a una sociedad, en los términos del artículo 75 de esta ley</a:t>
            </a:r>
            <a:r>
              <a:rPr lang="es-MX" sz="1600" dirty="0" smtClean="0"/>
              <a:t>;</a:t>
            </a:r>
          </a:p>
          <a:p>
            <a:pPr algn="just"/>
            <a:r>
              <a:rPr lang="es-MX" sz="1600" dirty="0" smtClean="0"/>
              <a:t> </a:t>
            </a:r>
            <a:r>
              <a:rPr lang="es-MX" sz="1600" dirty="0"/>
              <a:t>X. Delimitación, asignación y destino de las tierras de uso común así como su régimen de explotación</a:t>
            </a:r>
            <a:r>
              <a:rPr lang="es-MX" sz="1600" dirty="0" smtClean="0"/>
              <a:t>;</a:t>
            </a:r>
          </a:p>
          <a:p>
            <a:pPr algn="just"/>
            <a:r>
              <a:rPr lang="es-MX" sz="1600" dirty="0" smtClean="0"/>
              <a:t> </a:t>
            </a:r>
            <a:r>
              <a:rPr lang="es-MX" sz="1600" dirty="0"/>
              <a:t>XI. División del ejido o su fusión con otros ejidos; </a:t>
            </a:r>
            <a:endParaRPr lang="es-MX" sz="1600" dirty="0" smtClean="0"/>
          </a:p>
          <a:p>
            <a:pPr algn="just"/>
            <a:r>
              <a:rPr lang="es-MX" sz="1600" dirty="0" smtClean="0"/>
              <a:t>XII</a:t>
            </a:r>
            <a:r>
              <a:rPr lang="es-MX" sz="1600" dirty="0"/>
              <a:t>. Terminación del régimen ejidal cuando, previo dictamen de la Procuraduría Agraria solicitado por el núcleo de población, se determine que ya no existen las condiciones para su permanencia; </a:t>
            </a:r>
            <a:endParaRPr lang="es-MX" sz="1600" dirty="0" smtClean="0"/>
          </a:p>
          <a:p>
            <a:pPr algn="just"/>
            <a:r>
              <a:rPr lang="es-MX" sz="1600" dirty="0" smtClean="0"/>
              <a:t>XIII</a:t>
            </a:r>
            <a:r>
              <a:rPr lang="es-MX" sz="1600" dirty="0"/>
              <a:t>. Conversión del régimen ejidal al régimen comunal</a:t>
            </a:r>
            <a:r>
              <a:rPr lang="es-MX" sz="1600" dirty="0" smtClean="0"/>
              <a:t>;</a:t>
            </a:r>
          </a:p>
          <a:p>
            <a:pPr algn="just"/>
            <a:r>
              <a:rPr lang="es-MX" sz="1600" dirty="0" smtClean="0"/>
              <a:t> </a:t>
            </a:r>
            <a:r>
              <a:rPr lang="es-MX" sz="1600" dirty="0"/>
              <a:t>XIV. Instauración, modificación y cancelación del régimen de explotación colectiva</a:t>
            </a:r>
          </a:p>
        </p:txBody>
      </p:sp>
    </p:spTree>
    <p:extLst>
      <p:ext uri="{BB962C8B-B14F-4D97-AF65-F5344CB8AC3E}">
        <p14:creationId xmlns:p14="http://schemas.microsoft.com/office/powerpoint/2010/main" val="714059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smtClean="0">
                <a:latin typeface="AR BLANCA" panose="02000000000000000000" pitchFamily="2" charset="0"/>
              </a:rPr>
              <a:t>ARTICULOS DE ASAMBLEA</a:t>
            </a:r>
            <a:endParaRPr lang="es-MX" sz="4400" dirty="0">
              <a:latin typeface="AR BLANCA" panose="02000000000000000000" pitchFamily="2" charset="0"/>
            </a:endParaRPr>
          </a:p>
        </p:txBody>
      </p:sp>
      <p:sp>
        <p:nvSpPr>
          <p:cNvPr id="3" name="Marcador de contenido 2"/>
          <p:cNvSpPr>
            <a:spLocks noGrp="1"/>
          </p:cNvSpPr>
          <p:nvPr>
            <p:ph idx="1"/>
          </p:nvPr>
        </p:nvSpPr>
        <p:spPr>
          <a:xfrm>
            <a:off x="1154954" y="2603500"/>
            <a:ext cx="9521632" cy="3823058"/>
          </a:xfrm>
        </p:spPr>
        <p:txBody>
          <a:bodyPr>
            <a:normAutofit/>
          </a:bodyPr>
          <a:lstStyle/>
          <a:p>
            <a:pPr algn="r"/>
            <a:r>
              <a:rPr lang="es-MX" dirty="0" smtClean="0"/>
              <a:t>ARTICULO 21 “ORGANOS DEL EJIDO”</a:t>
            </a:r>
          </a:p>
          <a:p>
            <a:r>
              <a:rPr lang="es-MX" dirty="0" smtClean="0"/>
              <a:t>ARTICULO 22 “ASAMBLEA”</a:t>
            </a:r>
          </a:p>
          <a:p>
            <a:pPr algn="r"/>
            <a:r>
              <a:rPr lang="es-MX" dirty="0" smtClean="0"/>
              <a:t>ARTICULO 23 “COMPETENCIA DE LA ASAMBLEA”</a:t>
            </a:r>
          </a:p>
          <a:p>
            <a:r>
              <a:rPr lang="es-MX" dirty="0" smtClean="0"/>
              <a:t>ARTICULO 24 “CONVOCATORIA DE ASAMBLEA”</a:t>
            </a:r>
          </a:p>
          <a:p>
            <a:pPr algn="r"/>
            <a:r>
              <a:rPr lang="es-MX" dirty="0" smtClean="0"/>
              <a:t>ARTICULO 25 “FORMALIDADES DE LA ASAMBLEA”</a:t>
            </a:r>
          </a:p>
          <a:p>
            <a:r>
              <a:rPr lang="es-MX" dirty="0" smtClean="0"/>
              <a:t>ARTICULO 26 “INSTALACION DE LA ASAMBLEA”</a:t>
            </a:r>
          </a:p>
          <a:p>
            <a:pPr algn="r"/>
            <a:r>
              <a:rPr lang="es-MX" dirty="0" smtClean="0"/>
              <a:t>ARTICULO 27 “RESOLUCIONES DE LA ASAMBLEA”</a:t>
            </a:r>
          </a:p>
          <a:p>
            <a:r>
              <a:rPr lang="es-MX" dirty="0" smtClean="0"/>
              <a:t>ARTICULO 28 “FORMALIDADES DE LA ASAMBLEA DURA”</a:t>
            </a:r>
          </a:p>
          <a:p>
            <a:pPr algn="r"/>
            <a:r>
              <a:rPr lang="es-MX" dirty="0" smtClean="0"/>
              <a:t>ARTICULO 29 “PUBLICACION DE LAS RESOLUCIONES”</a:t>
            </a:r>
          </a:p>
          <a:p>
            <a:endParaRPr lang="es-MX" dirty="0"/>
          </a:p>
        </p:txBody>
      </p:sp>
    </p:spTree>
    <p:extLst>
      <p:ext uri="{BB962C8B-B14F-4D97-AF65-F5344CB8AC3E}">
        <p14:creationId xmlns:p14="http://schemas.microsoft.com/office/powerpoint/2010/main" val="4046983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816495"/>
          </a:xfrm>
        </p:spPr>
        <p:txBody>
          <a:bodyPr/>
          <a:lstStyle/>
          <a:p>
            <a:pPr algn="ctr"/>
            <a:r>
              <a:rPr lang="es-MX" sz="4400" dirty="0" smtClean="0">
                <a:latin typeface="AR BLANCA" panose="02000000000000000000" pitchFamily="2" charset="0"/>
              </a:rPr>
              <a:t>ARTICULO 24</a:t>
            </a:r>
            <a:endParaRPr lang="es-MX" sz="4400" dirty="0">
              <a:latin typeface="AR BLANCA" panose="02000000000000000000" pitchFamily="2" charset="0"/>
            </a:endParaRPr>
          </a:p>
        </p:txBody>
      </p:sp>
      <p:sp>
        <p:nvSpPr>
          <p:cNvPr id="3" name="Marcador de contenido 2"/>
          <p:cNvSpPr>
            <a:spLocks noGrp="1"/>
          </p:cNvSpPr>
          <p:nvPr>
            <p:ph idx="1"/>
          </p:nvPr>
        </p:nvSpPr>
        <p:spPr>
          <a:xfrm>
            <a:off x="1361016" y="2758047"/>
            <a:ext cx="8761413" cy="3230630"/>
          </a:xfrm>
        </p:spPr>
        <p:txBody>
          <a:bodyPr>
            <a:normAutofit/>
          </a:bodyPr>
          <a:lstStyle/>
          <a:p>
            <a:pPr algn="ctr"/>
            <a:r>
              <a:rPr lang="es-MX" sz="2800" dirty="0"/>
              <a:t>La asamblea podrá ser convocada por el comisariado ejidal o por el consejo de vigilancia, ya sea a iniciativa propia o si así lo solicitan al menos veinte ejidatarios o el veinte por ciento del total de ejidatarios que integren el núcleo de población ejidal. </a:t>
            </a:r>
          </a:p>
        </p:txBody>
      </p:sp>
    </p:spTree>
    <p:extLst>
      <p:ext uri="{BB962C8B-B14F-4D97-AF65-F5344CB8AC3E}">
        <p14:creationId xmlns:p14="http://schemas.microsoft.com/office/powerpoint/2010/main" val="3096212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9348" y="2487590"/>
            <a:ext cx="8825659" cy="3416300"/>
          </a:xfrm>
        </p:spPr>
        <p:txBody>
          <a:bodyPr>
            <a:normAutofit/>
          </a:bodyPr>
          <a:lstStyle/>
          <a:p>
            <a:pPr algn="ctr"/>
            <a:r>
              <a:rPr lang="es-MX" sz="3200" dirty="0"/>
              <a:t>Si el comisariado o el consejo no lo hicieren en un plazo de cinco días hábiles a partir de la solicitud, el mismo número de ejidatarios podrá solicitar a la Procuraduría Agraria que convoque a la asamblea. </a:t>
            </a:r>
          </a:p>
        </p:txBody>
      </p:sp>
    </p:spTree>
    <p:extLst>
      <p:ext uri="{BB962C8B-B14F-4D97-AF65-F5344CB8AC3E}">
        <p14:creationId xmlns:p14="http://schemas.microsoft.com/office/powerpoint/2010/main" val="2445776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800" dirty="0" smtClean="0">
                <a:latin typeface="AR BLANCA" panose="02000000000000000000" pitchFamily="2" charset="0"/>
              </a:rPr>
              <a:t>ARTICULO 25</a:t>
            </a:r>
            <a:endParaRPr lang="es-MX" sz="48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2000" dirty="0"/>
              <a:t>La asamblea deberá celebrarse dentro del ejido o en el lugar habitual, salvo causa justificada. Para ello, deberá expedirse convocatoria con no menos de ocho días de anticipación ni más de quince, por medio de cédulas fijadas en los lugares más visibles del ejido. En la cédula se expresarán los asuntos a tratar y el lugar y fecha de la reunión. El comisariado ejidal será responsable de la permanencia de dichas cédulas en los lugares fijados para los efectos de su publicidad hasta el día de la celebración de la asamblea.</a:t>
            </a:r>
          </a:p>
        </p:txBody>
      </p:sp>
    </p:spTree>
    <p:extLst>
      <p:ext uri="{BB962C8B-B14F-4D97-AF65-F5344CB8AC3E}">
        <p14:creationId xmlns:p14="http://schemas.microsoft.com/office/powerpoint/2010/main" val="2229825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smtClean="0">
                <a:latin typeface="AR BLANCA" panose="02000000000000000000" pitchFamily="2" charset="0"/>
              </a:rPr>
              <a:t>ELEMENTOS DE LA CONVOCATORIA</a:t>
            </a:r>
            <a:endParaRPr lang="es-MX" sz="4400" dirty="0">
              <a:latin typeface="AR BLANCA" panose="02000000000000000000" pitchFamily="2" charset="0"/>
            </a:endParaRPr>
          </a:p>
        </p:txBody>
      </p:sp>
      <p:sp>
        <p:nvSpPr>
          <p:cNvPr id="3" name="Marcador de contenido 2"/>
          <p:cNvSpPr>
            <a:spLocks noGrp="1"/>
          </p:cNvSpPr>
          <p:nvPr>
            <p:ph idx="1"/>
          </p:nvPr>
        </p:nvSpPr>
        <p:spPr>
          <a:xfrm>
            <a:off x="1245107" y="2459865"/>
            <a:ext cx="9083750" cy="3701603"/>
          </a:xfrm>
        </p:spPr>
        <p:txBody>
          <a:bodyPr>
            <a:normAutofit/>
          </a:bodyPr>
          <a:lstStyle/>
          <a:p>
            <a:pPr algn="ctr">
              <a:buFont typeface="+mj-lt"/>
              <a:buAutoNum type="arabicPeriod"/>
            </a:pPr>
            <a:r>
              <a:rPr lang="es-MX" sz="2000" dirty="0" smtClean="0"/>
              <a:t>Debe de estar debidamente fundada y motivada</a:t>
            </a:r>
          </a:p>
          <a:p>
            <a:pPr algn="ctr">
              <a:buFont typeface="+mj-lt"/>
              <a:buAutoNum type="arabicPeriod"/>
            </a:pPr>
            <a:r>
              <a:rPr lang="es-MX" sz="2000" dirty="0" smtClean="0"/>
              <a:t>Debe contener Lugar y Fecha</a:t>
            </a:r>
          </a:p>
          <a:p>
            <a:pPr algn="ctr">
              <a:buFont typeface="+mj-lt"/>
              <a:buAutoNum type="arabicPeriod"/>
            </a:pPr>
            <a:r>
              <a:rPr lang="es-MX" sz="2000" dirty="0" smtClean="0"/>
              <a:t>Deberá establecerse un “Orden del día”, es decir, el itinerario de lo que se realizara y/o hablara en dicha Asamblea</a:t>
            </a:r>
          </a:p>
          <a:p>
            <a:pPr algn="ctr">
              <a:buFont typeface="+mj-lt"/>
              <a:buAutoNum type="arabicPeriod"/>
            </a:pPr>
            <a:r>
              <a:rPr lang="es-MX" sz="2000" dirty="0" smtClean="0"/>
              <a:t>Se dará a conocer si se trata de una Asamblea Dura o una Asamblea Ordinaria</a:t>
            </a:r>
          </a:p>
          <a:p>
            <a:pPr algn="ctr">
              <a:buFont typeface="+mj-lt"/>
              <a:buAutoNum type="arabicPeriod"/>
            </a:pPr>
            <a:r>
              <a:rPr lang="es-MX" sz="2000" dirty="0" smtClean="0"/>
              <a:t>Contara con una Fecha de Expedición y una Fecha de Publicación</a:t>
            </a:r>
          </a:p>
          <a:p>
            <a:pPr algn="ctr">
              <a:buFont typeface="+mj-lt"/>
              <a:buAutoNum type="arabicPeriod"/>
            </a:pPr>
            <a:r>
              <a:rPr lang="es-MX" sz="2000" dirty="0" smtClean="0"/>
              <a:t>Por ultimo la Firma de quien convoca, es decir, el Comisariado Ejidal (Presidente, Secretario y Tesorero)</a:t>
            </a:r>
          </a:p>
          <a:p>
            <a:pPr algn="ctr">
              <a:buFont typeface="+mj-lt"/>
              <a:buAutoNum type="arabicPeriod"/>
            </a:pPr>
            <a:endParaRPr lang="es-MX" sz="2000" dirty="0" smtClean="0"/>
          </a:p>
          <a:p>
            <a:pPr algn="ctr">
              <a:buFont typeface="+mj-lt"/>
              <a:buAutoNum type="arabicPeriod"/>
            </a:pPr>
            <a:endParaRPr lang="es-MX" sz="2000" dirty="0"/>
          </a:p>
        </p:txBody>
      </p:sp>
    </p:spTree>
    <p:extLst>
      <p:ext uri="{BB962C8B-B14F-4D97-AF65-F5344CB8AC3E}">
        <p14:creationId xmlns:p14="http://schemas.microsoft.com/office/powerpoint/2010/main" val="26410211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9501" y="2601532"/>
            <a:ext cx="9070871" cy="3559935"/>
          </a:xfrm>
        </p:spPr>
        <p:txBody>
          <a:bodyPr>
            <a:normAutofit/>
          </a:bodyPr>
          <a:lstStyle/>
          <a:p>
            <a:pPr algn="ctr"/>
            <a:r>
              <a:rPr lang="es-MX" sz="2400" dirty="0"/>
              <a:t>La convocatoria que se expida para tratar cualesquiera de los asuntos señalados en las fracciones VII a XIV del artículo 23 de esta ley, deberá ser expedida por lo menos con un mes de anticipación a la fecha programada para la celebración de la asamblea.</a:t>
            </a:r>
          </a:p>
        </p:txBody>
      </p:sp>
    </p:spTree>
    <p:extLst>
      <p:ext uri="{BB962C8B-B14F-4D97-AF65-F5344CB8AC3E}">
        <p14:creationId xmlns:p14="http://schemas.microsoft.com/office/powerpoint/2010/main" val="32317483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4954" y="2459865"/>
            <a:ext cx="8916325" cy="3559935"/>
          </a:xfrm>
        </p:spPr>
        <p:txBody>
          <a:bodyPr>
            <a:normAutofit/>
          </a:bodyPr>
          <a:lstStyle/>
          <a:p>
            <a:pPr algn="ctr"/>
            <a:r>
              <a:rPr lang="es-MX" sz="2400" dirty="0"/>
              <a:t>Si el día señalado para la asamblea no se cumplieran las mayorías de asistencia requeridas para su validez, se expedirá de inmediato una segunda convocatoria. En este caso, la asamblea se celebrará en un plazo no menor a ocho ni mayor a treinta días contados a partir de la expedición de la segunda convocatoria. </a:t>
            </a:r>
          </a:p>
        </p:txBody>
      </p:sp>
    </p:spTree>
    <p:extLst>
      <p:ext uri="{BB962C8B-B14F-4D97-AF65-F5344CB8AC3E}">
        <p14:creationId xmlns:p14="http://schemas.microsoft.com/office/powerpoint/2010/main" val="31463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1099831"/>
          </a:xfrm>
        </p:spPr>
        <p:txBody>
          <a:bodyPr/>
          <a:lstStyle/>
          <a:p>
            <a:pPr algn="ctr"/>
            <a:r>
              <a:rPr lang="es-MX" sz="4800" dirty="0" smtClean="0">
                <a:latin typeface="AR BLANCA" panose="02000000000000000000" pitchFamily="2" charset="0"/>
              </a:rPr>
              <a:t>ARTICULO 26 </a:t>
            </a:r>
            <a:endParaRPr lang="es-MX" sz="48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2400" dirty="0"/>
              <a:t>Para la instalación válida de la asamblea, cuando ésta se reúna por virtud de primera convocatoria, deberán estar presentes cuando menos la mitad más uno de los ejidatarios, salvo que en ella se traten los asuntos señalados en las fracciones VII a XIV del artículo 23, en cuyo caso deberán estar presentes cuando menos tres cuartas partes de los ejidatarios.</a:t>
            </a:r>
          </a:p>
        </p:txBody>
      </p:sp>
    </p:spTree>
    <p:extLst>
      <p:ext uri="{BB962C8B-B14F-4D97-AF65-F5344CB8AC3E}">
        <p14:creationId xmlns:p14="http://schemas.microsoft.com/office/powerpoint/2010/main" val="10318642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ctr"/>
            <a:r>
              <a:rPr lang="es-MX" sz="2400" dirty="0"/>
              <a:t>Cuando se reúna por virtud de segunda o ulterior convocatoria, la asamblea se celebrará válidamente cualquiera que sea el número de ejidatarios que concurran, salvo en el caso de la asamblea que conozca de los asuntos señalados en las fracciones VII a XIV del artículo 23, la que quedará instalada únicamente cuando se reúna la mitad más uno de los ejidatarios. </a:t>
            </a:r>
          </a:p>
        </p:txBody>
      </p:sp>
    </p:spTree>
    <p:extLst>
      <p:ext uri="{BB962C8B-B14F-4D97-AF65-F5344CB8AC3E}">
        <p14:creationId xmlns:p14="http://schemas.microsoft.com/office/powerpoint/2010/main" val="2560804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09859" y="1545465"/>
            <a:ext cx="9220760" cy="2936383"/>
          </a:xfrm>
        </p:spPr>
        <p:txBody>
          <a:bodyPr/>
          <a:lstStyle/>
          <a:p>
            <a:pPr algn="ctr"/>
            <a:r>
              <a:rPr lang="es-MX" dirty="0" smtClean="0">
                <a:latin typeface="AR BLANCA" panose="02000000000000000000" pitchFamily="2" charset="0"/>
              </a:rPr>
              <a:t>ASAMBLEA GENERAL DE EJIDATARIOS </a:t>
            </a:r>
            <a:br>
              <a:rPr lang="es-MX" dirty="0" smtClean="0">
                <a:latin typeface="AR BLANCA" panose="02000000000000000000" pitchFamily="2" charset="0"/>
              </a:rPr>
            </a:br>
            <a:endParaRPr lang="es-MX" dirty="0">
              <a:latin typeface="AR BLANCA" panose="02000000000000000000" pitchFamily="2" charset="0"/>
            </a:endParaRPr>
          </a:p>
        </p:txBody>
      </p:sp>
    </p:spTree>
    <p:extLst>
      <p:ext uri="{BB962C8B-B14F-4D97-AF65-F5344CB8AC3E}">
        <p14:creationId xmlns:p14="http://schemas.microsoft.com/office/powerpoint/2010/main" val="2112238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983921"/>
          </a:xfrm>
        </p:spPr>
        <p:txBody>
          <a:bodyPr/>
          <a:lstStyle/>
          <a:p>
            <a:pPr algn="ctr"/>
            <a:r>
              <a:rPr lang="es-MX" sz="4400" dirty="0" smtClean="0">
                <a:latin typeface="AR BLANCA" panose="02000000000000000000" pitchFamily="2" charset="0"/>
              </a:rPr>
              <a:t>ARTICULO 27</a:t>
            </a:r>
            <a:endParaRPr lang="es-MX" sz="4400" dirty="0">
              <a:latin typeface="AR BLANCA" panose="02000000000000000000" pitchFamily="2" charset="0"/>
            </a:endParaRPr>
          </a:p>
        </p:txBody>
      </p:sp>
      <p:sp>
        <p:nvSpPr>
          <p:cNvPr id="3" name="Marcador de contenido 2"/>
          <p:cNvSpPr>
            <a:spLocks noGrp="1"/>
          </p:cNvSpPr>
          <p:nvPr>
            <p:ph idx="1"/>
          </p:nvPr>
        </p:nvSpPr>
        <p:spPr>
          <a:xfrm>
            <a:off x="936013" y="2526227"/>
            <a:ext cx="8825659" cy="3416300"/>
          </a:xfrm>
        </p:spPr>
        <p:txBody>
          <a:bodyPr>
            <a:noAutofit/>
          </a:bodyPr>
          <a:lstStyle/>
          <a:p>
            <a:pPr algn="ctr"/>
            <a:r>
              <a:rPr lang="es-MX" sz="2200" dirty="0"/>
              <a:t>Las resoluciones de la asamblea se tomarán válidamente por mayoría de votos de los ejidatarios presentes y serán obligatorias para los ausentes y </a:t>
            </a:r>
            <a:r>
              <a:rPr lang="es-MX" sz="2200" u="sng" dirty="0"/>
              <a:t>disidentes</a:t>
            </a:r>
            <a:r>
              <a:rPr lang="es-MX" sz="2200" dirty="0"/>
              <a:t>. </a:t>
            </a:r>
            <a:endParaRPr lang="es-MX" sz="2200" dirty="0" smtClean="0"/>
          </a:p>
          <a:p>
            <a:pPr algn="ctr"/>
            <a:r>
              <a:rPr lang="es-MX" sz="2200" dirty="0" smtClean="0"/>
              <a:t>En </a:t>
            </a:r>
            <a:r>
              <a:rPr lang="es-MX" sz="2200" dirty="0"/>
              <a:t>caso de empate el Presidente del comisariado ejidal tendrá voto de calidad. Cuando se trate alguno de los asuntos señalados en las fracciones VII a XIV del artículo 23 de esta ley, se requerirá el voto aprobatorio de dos terceras partes de los asistentes a la asamblea. </a:t>
            </a:r>
          </a:p>
        </p:txBody>
      </p:sp>
      <p:sp>
        <p:nvSpPr>
          <p:cNvPr id="4" name="CuadroTexto 3"/>
          <p:cNvSpPr txBox="1"/>
          <p:nvPr/>
        </p:nvSpPr>
        <p:spPr>
          <a:xfrm>
            <a:off x="9259909" y="5834129"/>
            <a:ext cx="2717443" cy="584775"/>
          </a:xfrm>
          <a:prstGeom prst="rect">
            <a:avLst/>
          </a:prstGeom>
          <a:noFill/>
        </p:spPr>
        <p:txBody>
          <a:bodyPr wrap="square" rtlCol="0">
            <a:spAutoFit/>
          </a:bodyPr>
          <a:lstStyle/>
          <a:p>
            <a:r>
              <a:rPr lang="es-MX" sz="1600" dirty="0" smtClean="0"/>
              <a:t>Disidente: Persona que se abstiene a votar</a:t>
            </a:r>
            <a:endParaRPr lang="es-MX" sz="1600" dirty="0"/>
          </a:p>
        </p:txBody>
      </p:sp>
    </p:spTree>
    <p:extLst>
      <p:ext uri="{BB962C8B-B14F-4D97-AF65-F5344CB8AC3E}">
        <p14:creationId xmlns:p14="http://schemas.microsoft.com/office/powerpoint/2010/main" val="3343165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smtClean="0">
                <a:latin typeface="AR BLANCA" panose="02000000000000000000" pitchFamily="2" charset="0"/>
              </a:rPr>
              <a:t>ARTICULO 28 (ASAMBLEA DURA)</a:t>
            </a:r>
            <a:endParaRPr lang="es-MX" sz="4000" dirty="0">
              <a:latin typeface="AR BLANCA" panose="02000000000000000000" pitchFamily="2" charset="0"/>
            </a:endParaRPr>
          </a:p>
        </p:txBody>
      </p:sp>
      <p:sp>
        <p:nvSpPr>
          <p:cNvPr id="3" name="Marcador de contenido 2"/>
          <p:cNvSpPr>
            <a:spLocks noGrp="1"/>
          </p:cNvSpPr>
          <p:nvPr>
            <p:ph idx="1"/>
          </p:nvPr>
        </p:nvSpPr>
        <p:spPr/>
        <p:txBody>
          <a:bodyPr>
            <a:noAutofit/>
          </a:bodyPr>
          <a:lstStyle/>
          <a:p>
            <a:pPr algn="ctr"/>
            <a:r>
              <a:rPr lang="es-MX" sz="2000" dirty="0"/>
              <a:t>En la asamblea que trate los asuntos detallados en las fracciones VII a XIV del artículo 23 de esta ley, deberá estar presente </a:t>
            </a:r>
            <a:r>
              <a:rPr lang="es-MX" sz="2000" b="1" dirty="0"/>
              <a:t>un representante de la Procuraduría Agraria,</a:t>
            </a:r>
            <a:r>
              <a:rPr lang="es-MX" sz="2000" dirty="0"/>
              <a:t> así como </a:t>
            </a:r>
            <a:r>
              <a:rPr lang="es-MX" sz="2000" b="1" dirty="0"/>
              <a:t>un fedatario público</a:t>
            </a:r>
            <a:r>
              <a:rPr lang="es-MX" sz="2000" dirty="0"/>
              <a:t>. Al efecto, quien expida la convocatoria deberá notificar a la Procuraduría sobre la celebración de la asamblea, con la misma anticipación requerida para la expedición de aquélla y deberá proveer lo necesario para que asista el fedatario público. La Procuraduría verificará que la convocatoria que se haya expedido para tratar los asuntos a que se refiere este artículo, se haya hecho con la anticipación y formalidades que señala el artículo 25 de esta ley. </a:t>
            </a:r>
          </a:p>
        </p:txBody>
      </p:sp>
    </p:spTree>
    <p:extLst>
      <p:ext uri="{BB962C8B-B14F-4D97-AF65-F5344CB8AC3E}">
        <p14:creationId xmlns:p14="http://schemas.microsoft.com/office/powerpoint/2010/main" val="2264482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4802" y="664575"/>
            <a:ext cx="8761413" cy="880890"/>
          </a:xfrm>
        </p:spPr>
        <p:txBody>
          <a:bodyPr/>
          <a:lstStyle/>
          <a:p>
            <a:pPr algn="ctr"/>
            <a:r>
              <a:rPr lang="es-MX" sz="5400" dirty="0" smtClean="0">
                <a:latin typeface="AR BLANCA" panose="02000000000000000000" pitchFamily="2" charset="0"/>
              </a:rPr>
              <a:t>ARTICULO 29</a:t>
            </a:r>
            <a:endParaRPr lang="es-MX" sz="54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3200" dirty="0"/>
              <a:t>Cuando la asamblea resuelva terminar el régimen ejidal, el acuerdo respectivo será publicado en el Diario Oficial de la Federación y en el periódico de mayor circulación en la localidad en que se ubique el ejido.</a:t>
            </a:r>
          </a:p>
        </p:txBody>
      </p:sp>
    </p:spTree>
    <p:extLst>
      <p:ext uri="{BB962C8B-B14F-4D97-AF65-F5344CB8AC3E}">
        <p14:creationId xmlns:p14="http://schemas.microsoft.com/office/powerpoint/2010/main" val="457775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3895" y="2255770"/>
            <a:ext cx="8825659" cy="3416300"/>
          </a:xfrm>
        </p:spPr>
        <p:txBody>
          <a:bodyPr>
            <a:noAutofit/>
          </a:bodyPr>
          <a:lstStyle/>
          <a:p>
            <a:pPr algn="ctr"/>
            <a:r>
              <a:rPr lang="es-MX" sz="2400" dirty="0"/>
              <a:t>Previa liquidación de las obligaciones subsistentes del ejido, las tierras ejidales, con excepción de las que constituyan el área necesaria para el asentamiento humano, serán asignadas en pleno dominio a los ejidatarios de acuerdo a los derechos que les correspondan, excepto cuando se trate de bosques o selvas tropicales. La superficie de tierra asignada por este concepto a cada ejidatario no podrá rebasar los límites señalados a la pequeña propiedad. Si después de la asignación hubiere excedentes de tierra o se tratare de bosques o selvas tropicales, pasarán a propiedad de la nación. </a:t>
            </a:r>
          </a:p>
        </p:txBody>
      </p:sp>
    </p:spTree>
    <p:extLst>
      <p:ext uri="{BB962C8B-B14F-4D97-AF65-F5344CB8AC3E}">
        <p14:creationId xmlns:p14="http://schemas.microsoft.com/office/powerpoint/2010/main" val="3623908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8761413" cy="996800"/>
          </a:xfrm>
        </p:spPr>
        <p:txBody>
          <a:bodyPr/>
          <a:lstStyle/>
          <a:p>
            <a:pPr algn="ctr"/>
            <a:r>
              <a:rPr lang="es-MX" sz="4400" dirty="0" smtClean="0">
                <a:latin typeface="AR BLANCA" panose="02000000000000000000" pitchFamily="2" charset="0"/>
              </a:rPr>
              <a:t>ARTICULO 30</a:t>
            </a:r>
            <a:endParaRPr lang="es-MX" sz="44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2400" dirty="0"/>
              <a:t>Para la asistencia válida de un mandatario a una asamblea bastará una carta-poder debidamente suscrita por el titular ante dos testigos que sean ejidatarios o avecindados del mismo núcleo al que pertenece el mandante. En caso de que el ejidatario mandante no pueda firmar, imprimirá su huella digital en la carta y solicitará a un tercero que firme la misma y asiente el nombre de </a:t>
            </a:r>
            <a:r>
              <a:rPr lang="es-MX" sz="2400" dirty="0" smtClean="0"/>
              <a:t>ambos.</a:t>
            </a:r>
            <a:endParaRPr lang="es-MX" sz="2400" dirty="0"/>
          </a:p>
        </p:txBody>
      </p:sp>
    </p:spTree>
    <p:extLst>
      <p:ext uri="{BB962C8B-B14F-4D97-AF65-F5344CB8AC3E}">
        <p14:creationId xmlns:p14="http://schemas.microsoft.com/office/powerpoint/2010/main" val="4002399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ctr"/>
            <a:r>
              <a:rPr lang="es-MX" dirty="0"/>
              <a:t>El mandatario sólo podrá representar a un ejidatario en la asamblea para la cual se le confirió el poder; debiendo quedar asentada en el acta de la asamblea, la participación del mandatario y el documento con el que se acreditó. </a:t>
            </a:r>
            <a:endParaRPr lang="es-MX" dirty="0" smtClean="0"/>
          </a:p>
          <a:p>
            <a:pPr marL="0" indent="0" algn="ctr">
              <a:buNone/>
            </a:pPr>
            <a:endParaRPr lang="es-MX" dirty="0"/>
          </a:p>
          <a:p>
            <a:pPr algn="ctr"/>
            <a:r>
              <a:rPr lang="es-MX" dirty="0" smtClean="0"/>
              <a:t>En </a:t>
            </a:r>
            <a:r>
              <a:rPr lang="es-MX" dirty="0"/>
              <a:t>el caso de asambleas que se reúnan para tratar los asuntos señalados en las fracciones III, VII a XIV del artículo 23 de esta Ley, el ejidatario no podrá designar mandatario. </a:t>
            </a:r>
          </a:p>
        </p:txBody>
      </p:sp>
    </p:spTree>
    <p:extLst>
      <p:ext uri="{BB962C8B-B14F-4D97-AF65-F5344CB8AC3E}">
        <p14:creationId xmlns:p14="http://schemas.microsoft.com/office/powerpoint/2010/main" val="2178379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9200" y="1179730"/>
            <a:ext cx="8761413" cy="1061195"/>
          </a:xfrm>
        </p:spPr>
        <p:txBody>
          <a:bodyPr/>
          <a:lstStyle/>
          <a:p>
            <a:pPr algn="ctr"/>
            <a:r>
              <a:rPr lang="es-MX" sz="4800" dirty="0">
                <a:latin typeface="AR BLANCA" panose="02000000000000000000" pitchFamily="2" charset="0"/>
              </a:rPr>
              <a:t>Acta de Asamblea General del Ejido</a:t>
            </a:r>
            <a:r>
              <a:rPr lang="es-MX" dirty="0">
                <a:latin typeface="AR BLANCA" panose="02000000000000000000" pitchFamily="2" charset="0"/>
              </a:rPr>
              <a:t/>
            </a:r>
            <a:br>
              <a:rPr lang="es-MX" dirty="0">
                <a:latin typeface="AR BLANCA" panose="02000000000000000000" pitchFamily="2" charset="0"/>
              </a:rPr>
            </a:br>
            <a:endParaRPr lang="es-MX"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4000" dirty="0" smtClean="0"/>
              <a:t>Documento donde se desarrollan los momentos por los que pasa la Asamblea</a:t>
            </a:r>
            <a:endParaRPr lang="es-MX" sz="4000" dirty="0"/>
          </a:p>
        </p:txBody>
      </p:sp>
    </p:spTree>
    <p:extLst>
      <p:ext uri="{BB962C8B-B14F-4D97-AF65-F5344CB8AC3E}">
        <p14:creationId xmlns:p14="http://schemas.microsoft.com/office/powerpoint/2010/main" val="5765866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smtClean="0">
                <a:latin typeface="AR BLANCA" panose="02000000000000000000" pitchFamily="2" charset="0"/>
              </a:rPr>
              <a:t>ARTICULO 31</a:t>
            </a:r>
            <a:endParaRPr lang="es-MX" sz="44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2400" dirty="0"/>
              <a:t>De toda asamblea se levantará el acta correspondiente, que será firmada por los miembros del comisariado ejidal y del consejo de vigilancia que asistan, así como por los ejidatarios presentes que deseen hacerlo. En caso de que quien deba firmar no pueda hacerlo, imprimirá su huella digital debajo de donde esté escrito su nombre.</a:t>
            </a:r>
          </a:p>
        </p:txBody>
      </p:sp>
    </p:spTree>
    <p:extLst>
      <p:ext uri="{BB962C8B-B14F-4D97-AF65-F5344CB8AC3E}">
        <p14:creationId xmlns:p14="http://schemas.microsoft.com/office/powerpoint/2010/main" val="4214855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ctr"/>
            <a:r>
              <a:rPr lang="es-MX" dirty="0"/>
              <a:t>Cuando exista inconformidad sobre cualesquiera de los acuerdos asentados en el acta, cualquier ejidatario podrá firmar bajo protesta haciendo constar tal hecho. </a:t>
            </a:r>
            <a:endParaRPr lang="es-MX" dirty="0" smtClean="0"/>
          </a:p>
          <a:p>
            <a:pPr algn="ctr"/>
            <a:endParaRPr lang="es-MX" dirty="0"/>
          </a:p>
          <a:p>
            <a:pPr algn="ctr"/>
            <a:r>
              <a:rPr lang="es-MX" dirty="0" smtClean="0"/>
              <a:t>Cuando </a:t>
            </a:r>
            <a:r>
              <a:rPr lang="es-MX" dirty="0"/>
              <a:t>se trate de la asamblea que discuta los asuntos establecidos en las fracciones VII a XIV del artículo 23 de esta ley, el acta deberá ser pasada ante la fe del fedatario público y firmada por el representante de la Procuraduría Agraria que asistan a la misma e inscrita en el Registro Agrario Nacional. </a:t>
            </a:r>
          </a:p>
        </p:txBody>
      </p:sp>
    </p:spTree>
    <p:extLst>
      <p:ext uri="{BB962C8B-B14F-4D97-AF65-F5344CB8AC3E}">
        <p14:creationId xmlns:p14="http://schemas.microsoft.com/office/powerpoint/2010/main" val="41291584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smtClean="0">
                <a:latin typeface="AR BLANCA" panose="02000000000000000000" pitchFamily="2" charset="0"/>
              </a:rPr>
              <a:t>ACTA DE NO VERIFICATIVO</a:t>
            </a:r>
            <a:endParaRPr lang="es-MX" sz="44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2400" dirty="0" smtClean="0"/>
              <a:t>Documento que se expide, al no contar con la asistencia requerida en el Articulo 26 de la Ley Agraria. </a:t>
            </a:r>
          </a:p>
          <a:p>
            <a:pPr marL="0" indent="0" algn="ctr">
              <a:buNone/>
            </a:pPr>
            <a:endParaRPr lang="es-MX" sz="2400" dirty="0" smtClean="0"/>
          </a:p>
          <a:p>
            <a:pPr algn="ctr"/>
            <a:r>
              <a:rPr lang="es-MX" sz="2400" dirty="0" smtClean="0"/>
              <a:t>Después de ello, de manera inmediata se realiza una segunda convocatoria, respetando los lineamientos presentados en la primer convocatoria. </a:t>
            </a:r>
            <a:endParaRPr lang="es-MX" sz="2400" dirty="0"/>
          </a:p>
        </p:txBody>
      </p:sp>
    </p:spTree>
    <p:extLst>
      <p:ext uri="{BB962C8B-B14F-4D97-AF65-F5344CB8AC3E}">
        <p14:creationId xmlns:p14="http://schemas.microsoft.com/office/powerpoint/2010/main" val="3085453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8761413" cy="855132"/>
          </a:xfrm>
        </p:spPr>
        <p:txBody>
          <a:bodyPr/>
          <a:lstStyle/>
          <a:p>
            <a:pPr algn="ctr"/>
            <a:r>
              <a:rPr lang="es-MX" sz="4400" dirty="0" smtClean="0">
                <a:latin typeface="AR BLANCA" panose="02000000000000000000" pitchFamily="2" charset="0"/>
              </a:rPr>
              <a:t>ARTICULO 22		</a:t>
            </a:r>
            <a:endParaRPr lang="es-MX" sz="44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4400" dirty="0" smtClean="0"/>
              <a:t>El órgano supremo del ejido es la “ASAMBLEA”, en donde participan todos los ejidatarios.</a:t>
            </a:r>
            <a:endParaRPr lang="es-MX" sz="4400" dirty="0"/>
          </a:p>
        </p:txBody>
      </p:sp>
    </p:spTree>
    <p:extLst>
      <p:ext uri="{BB962C8B-B14F-4D97-AF65-F5344CB8AC3E}">
        <p14:creationId xmlns:p14="http://schemas.microsoft.com/office/powerpoint/2010/main" val="363422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8761413" cy="905932"/>
          </a:xfrm>
        </p:spPr>
        <p:txBody>
          <a:bodyPr/>
          <a:lstStyle/>
          <a:p>
            <a:pPr algn="ctr"/>
            <a:r>
              <a:rPr lang="es-MX" sz="4800" dirty="0" smtClean="0">
                <a:latin typeface="AR BLANCA" panose="02000000000000000000" pitchFamily="2" charset="0"/>
              </a:rPr>
              <a:t>Asamblea Extraordinaria</a:t>
            </a:r>
            <a:endParaRPr lang="es-MX" sz="4800" dirty="0">
              <a:latin typeface="AR BLANCA" panose="02000000000000000000" pitchFamily="2" charset="0"/>
            </a:endParaRPr>
          </a:p>
        </p:txBody>
      </p:sp>
      <p:sp>
        <p:nvSpPr>
          <p:cNvPr id="3" name="Marcador de contenido 2"/>
          <p:cNvSpPr>
            <a:spLocks noGrp="1"/>
          </p:cNvSpPr>
          <p:nvPr>
            <p:ph idx="1"/>
          </p:nvPr>
        </p:nvSpPr>
        <p:spPr>
          <a:xfrm>
            <a:off x="1154955" y="2603500"/>
            <a:ext cx="8573246" cy="2743200"/>
          </a:xfrm>
        </p:spPr>
        <p:txBody>
          <a:bodyPr>
            <a:normAutofit/>
          </a:bodyPr>
          <a:lstStyle/>
          <a:p>
            <a:pPr algn="ctr"/>
            <a:r>
              <a:rPr lang="es-MX" sz="2800" dirty="0" smtClean="0"/>
              <a:t>Es aquella asamblea, que no se encuentra regulada en la Ley Agraria, la cual solo se encuentra dentro del reglamento interno del núcleo agrario, por lo que solo es llevada a cabo en </a:t>
            </a:r>
            <a:r>
              <a:rPr lang="es-MX" sz="2800" b="1" dirty="0" smtClean="0"/>
              <a:t>casos de emergencia.</a:t>
            </a:r>
            <a:endParaRPr lang="es-MX" sz="2800" b="1" dirty="0"/>
          </a:p>
        </p:txBody>
      </p:sp>
    </p:spTree>
    <p:extLst>
      <p:ext uri="{BB962C8B-B14F-4D97-AF65-F5344CB8AC3E}">
        <p14:creationId xmlns:p14="http://schemas.microsoft.com/office/powerpoint/2010/main" val="8125358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dirty="0" smtClean="0">
                <a:latin typeface="AR BLANCA" panose="02000000000000000000" pitchFamily="2" charset="0"/>
              </a:rPr>
              <a:t>COMISARIADO EJIDAL</a:t>
            </a:r>
            <a:endParaRPr lang="es-MX" sz="4400" dirty="0">
              <a:latin typeface="AR BLANCA" panose="02000000000000000000" pitchFamily="2" charset="0"/>
            </a:endParaRPr>
          </a:p>
        </p:txBody>
      </p:sp>
      <p:sp>
        <p:nvSpPr>
          <p:cNvPr id="3" name="Marcador de contenido 2"/>
          <p:cNvSpPr>
            <a:spLocks noGrp="1"/>
          </p:cNvSpPr>
          <p:nvPr>
            <p:ph idx="1"/>
          </p:nvPr>
        </p:nvSpPr>
        <p:spPr>
          <a:xfrm>
            <a:off x="1083936" y="2387600"/>
            <a:ext cx="9126863" cy="3924300"/>
          </a:xfrm>
        </p:spPr>
        <p:txBody>
          <a:bodyPr>
            <a:normAutofit/>
          </a:bodyPr>
          <a:lstStyle/>
          <a:p>
            <a:pPr marL="0" indent="0">
              <a:buNone/>
            </a:pPr>
            <a:r>
              <a:rPr lang="es-MX" sz="2800" dirty="0" smtClean="0"/>
              <a:t>Se encarga de convocar todas las asambleas (Duras y Ordinarias).</a:t>
            </a:r>
          </a:p>
          <a:p>
            <a:pPr marL="0" indent="0">
              <a:buNone/>
            </a:pPr>
            <a:endParaRPr lang="es-MX" sz="2800" dirty="0" smtClean="0"/>
          </a:p>
          <a:p>
            <a:pPr marL="0" indent="0">
              <a:buNone/>
            </a:pPr>
            <a:r>
              <a:rPr lang="es-MX" sz="2800" dirty="0" smtClean="0"/>
              <a:t>Esta integrado por:</a:t>
            </a:r>
          </a:p>
          <a:p>
            <a:r>
              <a:rPr lang="es-MX" sz="2800" dirty="0" smtClean="0"/>
              <a:t>Presidente</a:t>
            </a:r>
          </a:p>
          <a:p>
            <a:r>
              <a:rPr lang="es-MX" sz="2800" dirty="0" smtClean="0"/>
              <a:t>Secretario (Cumple función del escrutador) </a:t>
            </a:r>
          </a:p>
          <a:p>
            <a:r>
              <a:rPr lang="es-MX" sz="2800" dirty="0" smtClean="0"/>
              <a:t>Tesorero</a:t>
            </a:r>
          </a:p>
          <a:p>
            <a:endParaRPr lang="es-MX" sz="2800" dirty="0"/>
          </a:p>
          <a:p>
            <a:pPr marL="0" indent="0">
              <a:buNone/>
            </a:pPr>
            <a:endParaRPr lang="es-MX" sz="2800" dirty="0" smtClean="0"/>
          </a:p>
          <a:p>
            <a:pPr marL="0" indent="0">
              <a:buNone/>
            </a:pPr>
            <a:endParaRPr lang="es-MX" dirty="0"/>
          </a:p>
        </p:txBody>
      </p:sp>
    </p:spTree>
    <p:extLst>
      <p:ext uri="{BB962C8B-B14F-4D97-AF65-F5344CB8AC3E}">
        <p14:creationId xmlns:p14="http://schemas.microsoft.com/office/powerpoint/2010/main" val="6752595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22868"/>
            <a:ext cx="8761413" cy="855132"/>
          </a:xfrm>
        </p:spPr>
        <p:txBody>
          <a:bodyPr/>
          <a:lstStyle/>
          <a:p>
            <a:pPr algn="ctr"/>
            <a:r>
              <a:rPr lang="es-MX" sz="4400" dirty="0" smtClean="0">
                <a:latin typeface="AR BLANCA" panose="02000000000000000000" pitchFamily="2" charset="0"/>
              </a:rPr>
              <a:t>CONSEJO DE VIGILANCIA</a:t>
            </a:r>
            <a:endParaRPr lang="es-MX" sz="4400" dirty="0">
              <a:latin typeface="AR BLANCA" panose="02000000000000000000" pitchFamily="2" charset="0"/>
            </a:endParaRPr>
          </a:p>
        </p:txBody>
      </p:sp>
      <p:sp>
        <p:nvSpPr>
          <p:cNvPr id="3" name="Marcador de contenido 2"/>
          <p:cNvSpPr>
            <a:spLocks noGrp="1"/>
          </p:cNvSpPr>
          <p:nvPr>
            <p:ph idx="1"/>
          </p:nvPr>
        </p:nvSpPr>
        <p:spPr>
          <a:xfrm>
            <a:off x="1154954" y="2489200"/>
            <a:ext cx="9017746" cy="3530600"/>
          </a:xfrm>
        </p:spPr>
        <p:txBody>
          <a:bodyPr>
            <a:normAutofit/>
          </a:bodyPr>
          <a:lstStyle/>
          <a:p>
            <a:pPr marL="0" indent="0">
              <a:buNone/>
            </a:pPr>
            <a:r>
              <a:rPr lang="es-MX" dirty="0" smtClean="0"/>
              <a:t>Se encargan de vigilar las actuaciones del Comisariado Ejidal, así como de firmar el Acta de No Verificativo. </a:t>
            </a:r>
          </a:p>
          <a:p>
            <a:pPr marL="0" indent="0">
              <a:buNone/>
            </a:pPr>
            <a:r>
              <a:rPr lang="es-MX" dirty="0" smtClean="0"/>
              <a:t>Esta integrado por:</a:t>
            </a:r>
          </a:p>
          <a:p>
            <a:r>
              <a:rPr lang="es-MX" dirty="0" smtClean="0"/>
              <a:t>Presidente</a:t>
            </a:r>
          </a:p>
          <a:p>
            <a:r>
              <a:rPr lang="es-MX" dirty="0" smtClean="0"/>
              <a:t>Primer Secretario</a:t>
            </a:r>
          </a:p>
          <a:p>
            <a:r>
              <a:rPr lang="es-MX" dirty="0" smtClean="0"/>
              <a:t>Segundo Secretario</a:t>
            </a:r>
          </a:p>
          <a:p>
            <a:endParaRPr lang="es-MX" dirty="0"/>
          </a:p>
          <a:p>
            <a:pPr marL="0" indent="0">
              <a:buNone/>
            </a:pPr>
            <a:endParaRPr lang="es-MX" dirty="0" smtClean="0"/>
          </a:p>
          <a:p>
            <a:pPr algn="r"/>
            <a:r>
              <a:rPr lang="es-MX" dirty="0" smtClean="0"/>
              <a:t>NOTA: Puede existir mas de dos secretarios.</a:t>
            </a:r>
            <a:endParaRPr lang="es-MX" dirty="0"/>
          </a:p>
        </p:txBody>
      </p:sp>
    </p:spTree>
    <p:extLst>
      <p:ext uri="{BB962C8B-B14F-4D97-AF65-F5344CB8AC3E}">
        <p14:creationId xmlns:p14="http://schemas.microsoft.com/office/powerpoint/2010/main" val="26566034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8"/>
            <a:ext cx="8761413" cy="918632"/>
          </a:xfrm>
        </p:spPr>
        <p:txBody>
          <a:bodyPr/>
          <a:lstStyle/>
          <a:p>
            <a:pPr algn="ctr"/>
            <a:r>
              <a:rPr lang="es-MX" sz="5400" dirty="0" smtClean="0">
                <a:latin typeface="AR BLANCA" panose="02000000000000000000" pitchFamily="2" charset="0"/>
              </a:rPr>
              <a:t>GLOSARIO</a:t>
            </a:r>
            <a:endParaRPr lang="es-MX" sz="5400" dirty="0">
              <a:latin typeface="AR BLANCA" panose="02000000000000000000" pitchFamily="2" charset="0"/>
            </a:endParaRPr>
          </a:p>
        </p:txBody>
      </p:sp>
      <p:sp>
        <p:nvSpPr>
          <p:cNvPr id="3" name="Marcador de contenido 2"/>
          <p:cNvSpPr>
            <a:spLocks noGrp="1"/>
          </p:cNvSpPr>
          <p:nvPr>
            <p:ph idx="1"/>
          </p:nvPr>
        </p:nvSpPr>
        <p:spPr/>
        <p:txBody>
          <a:bodyPr/>
          <a:lstStyle/>
          <a:p>
            <a:r>
              <a:rPr lang="es-MX" dirty="0" smtClean="0"/>
              <a:t>PADRON: Personas integradas al núcleo agrario.</a:t>
            </a:r>
          </a:p>
          <a:p>
            <a:r>
              <a:rPr lang="es-MX" dirty="0" smtClean="0"/>
              <a:t>DOMINIO PLENO: Transferencia de la propiedad social a la propiedad privada, para su uso y usufructo.</a:t>
            </a:r>
          </a:p>
          <a:p>
            <a:r>
              <a:rPr lang="es-MX" dirty="0" smtClean="0"/>
              <a:t>CENSO: Listado o documento donde se lleva el registro de todos y cada uno de los ejidatarios.</a:t>
            </a:r>
          </a:p>
          <a:p>
            <a:r>
              <a:rPr lang="es-MX" dirty="0" smtClean="0"/>
              <a:t>DISIDENTE: Persona que se abstiene a votar en una asamblea.</a:t>
            </a:r>
          </a:p>
          <a:p>
            <a:r>
              <a:rPr lang="es-MX" dirty="0" smtClean="0"/>
              <a:t>QUORUM LEGAL: Asistencia requerida por la ley para considerar valida la instalación de una asamblea</a:t>
            </a:r>
          </a:p>
          <a:p>
            <a:pPr marL="0" indent="0">
              <a:buNone/>
            </a:pPr>
            <a:endParaRPr lang="es-MX" dirty="0" smtClean="0"/>
          </a:p>
          <a:p>
            <a:endParaRPr lang="es-MX" dirty="0"/>
          </a:p>
        </p:txBody>
      </p:sp>
    </p:spTree>
    <p:extLst>
      <p:ext uri="{BB962C8B-B14F-4D97-AF65-F5344CB8AC3E}">
        <p14:creationId xmlns:p14="http://schemas.microsoft.com/office/powerpoint/2010/main" val="1634737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AR BLANCA" panose="02000000000000000000" pitchFamily="2" charset="0"/>
              </a:rPr>
              <a:t>ASAMBLEA GENERAL DE EJIDATARIOS</a:t>
            </a:r>
            <a:endParaRPr lang="es-MX" dirty="0">
              <a:latin typeface="AR BLANCA" panose="02000000000000000000" pitchFamily="2" charset="0"/>
            </a:endParaRPr>
          </a:p>
        </p:txBody>
      </p:sp>
      <p:sp>
        <p:nvSpPr>
          <p:cNvPr id="3" name="Marcador de contenido 2"/>
          <p:cNvSpPr>
            <a:spLocks noGrp="1"/>
          </p:cNvSpPr>
          <p:nvPr>
            <p:ph idx="1"/>
          </p:nvPr>
        </p:nvSpPr>
        <p:spPr>
          <a:xfrm>
            <a:off x="1154954" y="2485623"/>
            <a:ext cx="10384516" cy="3786387"/>
          </a:xfrm>
        </p:spPr>
        <p:txBody>
          <a:bodyPr>
            <a:normAutofit/>
          </a:bodyPr>
          <a:lstStyle/>
          <a:p>
            <a:pPr marL="0" indent="0" algn="just">
              <a:buNone/>
            </a:pPr>
            <a:r>
              <a:rPr lang="es-MX" sz="3200" dirty="0" smtClean="0"/>
              <a:t>Se divide en tres:</a:t>
            </a:r>
          </a:p>
          <a:p>
            <a:pPr marL="0" indent="0" algn="just">
              <a:buNone/>
            </a:pPr>
            <a:endParaRPr lang="es-MX" sz="3200" dirty="0" smtClean="0"/>
          </a:p>
          <a:p>
            <a:pPr algn="just"/>
            <a:r>
              <a:rPr lang="es-MX" sz="3200" dirty="0" smtClean="0"/>
              <a:t>Ordinarias </a:t>
            </a:r>
          </a:p>
          <a:p>
            <a:pPr algn="ctr"/>
            <a:r>
              <a:rPr lang="es-MX" sz="3200" dirty="0" smtClean="0"/>
              <a:t>Duras o de Formalidades Especiales</a:t>
            </a:r>
          </a:p>
          <a:p>
            <a:pPr algn="r"/>
            <a:r>
              <a:rPr lang="es-MX" sz="3200" dirty="0" smtClean="0"/>
              <a:t>Extraordinarias</a:t>
            </a:r>
            <a:endParaRPr lang="es-MX" sz="3200" dirty="0"/>
          </a:p>
        </p:txBody>
      </p:sp>
    </p:spTree>
    <p:extLst>
      <p:ext uri="{BB962C8B-B14F-4D97-AF65-F5344CB8AC3E}">
        <p14:creationId xmlns:p14="http://schemas.microsoft.com/office/powerpoint/2010/main" val="3931202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893769"/>
          </a:xfrm>
        </p:spPr>
        <p:txBody>
          <a:bodyPr/>
          <a:lstStyle/>
          <a:p>
            <a:pPr algn="ctr"/>
            <a:r>
              <a:rPr lang="es-MX" sz="5400" dirty="0" smtClean="0">
                <a:latin typeface="AR BLANCA" panose="02000000000000000000" pitchFamily="2" charset="0"/>
              </a:rPr>
              <a:t>ARTICULO 23</a:t>
            </a:r>
            <a:endParaRPr lang="es-MX" sz="54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4000" dirty="0" smtClean="0"/>
              <a:t>La Asamblea se reunirá por lo menos una vez cada seis meses o con mayor frecuencia cuando lo determine así su reglamento .</a:t>
            </a:r>
            <a:endParaRPr lang="es-MX" sz="4000" dirty="0"/>
          </a:p>
        </p:txBody>
      </p:sp>
    </p:spTree>
    <p:extLst>
      <p:ext uri="{BB962C8B-B14F-4D97-AF65-F5344CB8AC3E}">
        <p14:creationId xmlns:p14="http://schemas.microsoft.com/office/powerpoint/2010/main" val="23041531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4954" y="2099256"/>
            <a:ext cx="9161023" cy="3920544"/>
          </a:xfrm>
        </p:spPr>
        <p:txBody>
          <a:bodyPr>
            <a:noAutofit/>
          </a:bodyPr>
          <a:lstStyle/>
          <a:p>
            <a:pPr algn="ctr"/>
            <a:r>
              <a:rPr lang="es-MX" sz="4800" dirty="0" smtClean="0"/>
              <a:t>El articulo 23 de la  Ley Agraria es el fundamento legal de las ASAMBLEAS ORDINARIAS Y ASAMBLEAS DURAS.</a:t>
            </a:r>
            <a:endParaRPr lang="es-MX" sz="4800" dirty="0"/>
          </a:p>
        </p:txBody>
      </p:sp>
    </p:spTree>
    <p:extLst>
      <p:ext uri="{BB962C8B-B14F-4D97-AF65-F5344CB8AC3E}">
        <p14:creationId xmlns:p14="http://schemas.microsoft.com/office/powerpoint/2010/main" val="11937752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777859"/>
          </a:xfrm>
        </p:spPr>
        <p:txBody>
          <a:bodyPr/>
          <a:lstStyle/>
          <a:p>
            <a:pPr algn="ctr"/>
            <a:r>
              <a:rPr lang="es-MX" sz="4800" dirty="0" smtClean="0">
                <a:latin typeface="AR BLANCA" panose="02000000000000000000" pitchFamily="2" charset="0"/>
              </a:rPr>
              <a:t>ASAMBLEA ORDINARIA</a:t>
            </a:r>
            <a:endParaRPr lang="es-MX" sz="4800" dirty="0">
              <a:latin typeface="AR BLANCA" panose="02000000000000000000" pitchFamily="2" charset="0"/>
            </a:endParaRPr>
          </a:p>
        </p:txBody>
      </p:sp>
      <p:sp>
        <p:nvSpPr>
          <p:cNvPr id="3" name="Marcador de contenido 2"/>
          <p:cNvSpPr>
            <a:spLocks noGrp="1"/>
          </p:cNvSpPr>
          <p:nvPr>
            <p:ph idx="1"/>
          </p:nvPr>
        </p:nvSpPr>
        <p:spPr/>
        <p:txBody>
          <a:bodyPr>
            <a:normAutofit/>
          </a:bodyPr>
          <a:lstStyle/>
          <a:p>
            <a:pPr algn="ctr"/>
            <a:r>
              <a:rPr lang="es-MX" sz="4400" dirty="0" smtClean="0"/>
              <a:t>Se encuentra reglamentada en el articulo 23 de la Ley Agraria, Fracción I a la Fracción VI.</a:t>
            </a:r>
            <a:endParaRPr lang="es-MX" sz="4400" dirty="0"/>
          </a:p>
        </p:txBody>
      </p:sp>
    </p:spTree>
    <p:extLst>
      <p:ext uri="{BB962C8B-B14F-4D97-AF65-F5344CB8AC3E}">
        <p14:creationId xmlns:p14="http://schemas.microsoft.com/office/powerpoint/2010/main" val="3553830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4" y="973667"/>
            <a:ext cx="8761413" cy="816495"/>
          </a:xfrm>
        </p:spPr>
        <p:txBody>
          <a:bodyPr/>
          <a:lstStyle/>
          <a:p>
            <a:pPr algn="ctr"/>
            <a:r>
              <a:rPr lang="es-MX" sz="4400" dirty="0" smtClean="0">
                <a:latin typeface="AR BLANCA" panose="02000000000000000000" pitchFamily="2" charset="0"/>
              </a:rPr>
              <a:t>FRACCION I A LA VI</a:t>
            </a:r>
            <a:endParaRPr lang="es-MX" sz="4400" dirty="0">
              <a:latin typeface="AR BLANCA" panose="02000000000000000000" pitchFamily="2" charset="0"/>
            </a:endParaRPr>
          </a:p>
        </p:txBody>
      </p:sp>
      <p:sp>
        <p:nvSpPr>
          <p:cNvPr id="3" name="Marcador de contenido 2"/>
          <p:cNvSpPr>
            <a:spLocks noGrp="1"/>
          </p:cNvSpPr>
          <p:nvPr>
            <p:ph idx="1"/>
          </p:nvPr>
        </p:nvSpPr>
        <p:spPr>
          <a:xfrm>
            <a:off x="1399653" y="2382591"/>
            <a:ext cx="9354207" cy="3727361"/>
          </a:xfrm>
        </p:spPr>
        <p:txBody>
          <a:bodyPr>
            <a:normAutofit/>
          </a:bodyPr>
          <a:lstStyle/>
          <a:p>
            <a:pPr algn="just"/>
            <a:r>
              <a:rPr lang="es-MX" sz="2000" dirty="0"/>
              <a:t>I. Formulación y modificación del reglamento interno del ejido</a:t>
            </a:r>
            <a:r>
              <a:rPr lang="es-MX" sz="2000" dirty="0" smtClean="0"/>
              <a:t>;</a:t>
            </a:r>
          </a:p>
          <a:p>
            <a:pPr algn="just"/>
            <a:r>
              <a:rPr lang="es-MX" sz="2000" dirty="0" smtClean="0"/>
              <a:t> </a:t>
            </a:r>
            <a:r>
              <a:rPr lang="es-MX" sz="2000" dirty="0"/>
              <a:t>II. Aceptación y separación de ejidatarios, así como sus aportaciones; </a:t>
            </a:r>
            <a:endParaRPr lang="es-MX" sz="2000" dirty="0" smtClean="0"/>
          </a:p>
          <a:p>
            <a:pPr algn="just"/>
            <a:r>
              <a:rPr lang="es-MX" sz="2000" dirty="0" smtClean="0"/>
              <a:t>III</a:t>
            </a:r>
            <a:r>
              <a:rPr lang="es-MX" sz="2000" dirty="0"/>
              <a:t>. Informes del comisariado ejidal y del consejo de vigilancia, así como la elección y remoción de sus miembros</a:t>
            </a:r>
            <a:r>
              <a:rPr lang="es-MX" sz="2000" dirty="0" smtClean="0"/>
              <a:t>;</a:t>
            </a:r>
          </a:p>
          <a:p>
            <a:pPr algn="just"/>
            <a:r>
              <a:rPr lang="es-MX" sz="2000" dirty="0" smtClean="0"/>
              <a:t> </a:t>
            </a:r>
            <a:r>
              <a:rPr lang="es-MX" sz="2000" dirty="0"/>
              <a:t>IV. Cuentas o balances, aplicación de los recursos económicos del ejido y otorgamiento de poderes y mandatos; </a:t>
            </a:r>
            <a:endParaRPr lang="es-MX" sz="2000" dirty="0" smtClean="0"/>
          </a:p>
          <a:p>
            <a:pPr algn="just"/>
            <a:r>
              <a:rPr lang="es-MX" sz="2000" dirty="0" smtClean="0"/>
              <a:t>V</a:t>
            </a:r>
            <a:r>
              <a:rPr lang="es-MX" sz="2000" dirty="0"/>
              <a:t>. Aprobación de los contratos y convenios que tengan por objeto el uso o disfrute por terceros de las tierras de uso común; </a:t>
            </a:r>
            <a:endParaRPr lang="es-MX" sz="2000" dirty="0" smtClean="0"/>
          </a:p>
          <a:p>
            <a:pPr algn="just"/>
            <a:r>
              <a:rPr lang="es-MX" sz="2000" dirty="0" smtClean="0"/>
              <a:t>VI. </a:t>
            </a:r>
            <a:r>
              <a:rPr lang="es-MX" sz="2000" dirty="0"/>
              <a:t>Distribución de ganancias que arrojen las actividades del ejido;</a:t>
            </a:r>
          </a:p>
        </p:txBody>
      </p:sp>
    </p:spTree>
    <p:extLst>
      <p:ext uri="{BB962C8B-B14F-4D97-AF65-F5344CB8AC3E}">
        <p14:creationId xmlns:p14="http://schemas.microsoft.com/office/powerpoint/2010/main" val="1712894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9200" y="1128213"/>
            <a:ext cx="9058141" cy="1009679"/>
          </a:xfrm>
        </p:spPr>
        <p:txBody>
          <a:bodyPr/>
          <a:lstStyle/>
          <a:p>
            <a:pPr algn="ctr"/>
            <a:r>
              <a:rPr lang="es-MX" sz="4000" dirty="0" smtClean="0">
                <a:latin typeface="AR BLANCA" panose="02000000000000000000" pitchFamily="2" charset="0"/>
              </a:rPr>
              <a:t>ASAMBLEA DURA O DE FORMALIDADES ESPECIALES</a:t>
            </a:r>
            <a:endParaRPr lang="es-MX" sz="4000" dirty="0">
              <a:latin typeface="AR BLANCA" panose="02000000000000000000" pitchFamily="2" charset="0"/>
            </a:endParaRPr>
          </a:p>
        </p:txBody>
      </p:sp>
      <p:sp>
        <p:nvSpPr>
          <p:cNvPr id="3" name="Marcador de contenido 2"/>
          <p:cNvSpPr>
            <a:spLocks noGrp="1"/>
          </p:cNvSpPr>
          <p:nvPr>
            <p:ph idx="1"/>
          </p:nvPr>
        </p:nvSpPr>
        <p:spPr>
          <a:xfrm>
            <a:off x="1154954" y="2964108"/>
            <a:ext cx="8825659" cy="3416300"/>
          </a:xfrm>
        </p:spPr>
        <p:txBody>
          <a:bodyPr>
            <a:normAutofit/>
          </a:bodyPr>
          <a:lstStyle/>
          <a:p>
            <a:pPr algn="ctr"/>
            <a:r>
              <a:rPr lang="es-MX" sz="4400" dirty="0"/>
              <a:t>Se encuentra reglamentada en el articulo 23 de la Ley Agraria, Fracción </a:t>
            </a:r>
            <a:r>
              <a:rPr lang="es-MX" sz="4400" dirty="0" err="1" smtClean="0"/>
              <a:t>Vll</a:t>
            </a:r>
            <a:r>
              <a:rPr lang="es-MX" sz="4400" dirty="0" smtClean="0"/>
              <a:t> </a:t>
            </a:r>
            <a:r>
              <a:rPr lang="es-MX" sz="4400" dirty="0"/>
              <a:t>a la Fracción </a:t>
            </a:r>
            <a:r>
              <a:rPr lang="es-MX" sz="4400" dirty="0" smtClean="0"/>
              <a:t>XIV.</a:t>
            </a:r>
            <a:endParaRPr lang="es-MX" sz="4400" dirty="0"/>
          </a:p>
          <a:p>
            <a:endParaRPr lang="es-MX" dirty="0"/>
          </a:p>
        </p:txBody>
      </p:sp>
    </p:spTree>
    <p:extLst>
      <p:ext uri="{BB962C8B-B14F-4D97-AF65-F5344CB8AC3E}">
        <p14:creationId xmlns:p14="http://schemas.microsoft.com/office/powerpoint/2010/main" val="11428303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177</TotalTime>
  <Words>1880</Words>
  <Application>Microsoft Office PowerPoint</Application>
  <PresentationFormat>Panorámica</PresentationFormat>
  <Paragraphs>111</Paragraphs>
  <Slides>33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33</vt:i4>
      </vt:variant>
    </vt:vector>
  </HeadingPairs>
  <TitlesOfParts>
    <vt:vector size="38" baseType="lpstr">
      <vt:lpstr>AR BLANCA</vt:lpstr>
      <vt:lpstr>Arial</vt:lpstr>
      <vt:lpstr>Century Gothic</vt:lpstr>
      <vt:lpstr>Wingdings 3</vt:lpstr>
      <vt:lpstr>Sala de reuniones Ion</vt:lpstr>
      <vt:lpstr>     Asignatura:  Derecho Agrario y su Proceso  Clave: LDE 502   Contenido: 2.2.3 De los órganos del ejido y las comunidades</vt:lpstr>
      <vt:lpstr>ASAMBLEA GENERAL DE EJIDATARIOS  </vt:lpstr>
      <vt:lpstr>ARTICULO 22  </vt:lpstr>
      <vt:lpstr>ASAMBLEA GENERAL DE EJIDATARIOS</vt:lpstr>
      <vt:lpstr>ARTICULO 23</vt:lpstr>
      <vt:lpstr>Presentación de PowerPoint</vt:lpstr>
      <vt:lpstr>ASAMBLEA ORDINARIA</vt:lpstr>
      <vt:lpstr>FRACCION I A LA VI</vt:lpstr>
      <vt:lpstr>ASAMBLEA DURA O DE FORMALIDADES ESPECIALES</vt:lpstr>
      <vt:lpstr>FRACCION VII A LA FRACCION XIV</vt:lpstr>
      <vt:lpstr>ARTICULOS DE ASAMBLEA</vt:lpstr>
      <vt:lpstr>ARTICULO 24</vt:lpstr>
      <vt:lpstr>Presentación de PowerPoint</vt:lpstr>
      <vt:lpstr>ARTICULO 25</vt:lpstr>
      <vt:lpstr>ELEMENTOS DE LA CONVOCATORIA</vt:lpstr>
      <vt:lpstr>Presentación de PowerPoint</vt:lpstr>
      <vt:lpstr>Presentación de PowerPoint</vt:lpstr>
      <vt:lpstr>ARTICULO 26 </vt:lpstr>
      <vt:lpstr>Presentación de PowerPoint</vt:lpstr>
      <vt:lpstr>ARTICULO 27</vt:lpstr>
      <vt:lpstr>ARTICULO 28 (ASAMBLEA DURA)</vt:lpstr>
      <vt:lpstr>ARTICULO 29</vt:lpstr>
      <vt:lpstr>Presentación de PowerPoint</vt:lpstr>
      <vt:lpstr>ARTICULO 30</vt:lpstr>
      <vt:lpstr>Presentación de PowerPoint</vt:lpstr>
      <vt:lpstr>Acta de Asamblea General del Ejido </vt:lpstr>
      <vt:lpstr>ARTICULO 31</vt:lpstr>
      <vt:lpstr>Presentación de PowerPoint</vt:lpstr>
      <vt:lpstr>ACTA DE NO VERIFICATIVO</vt:lpstr>
      <vt:lpstr>Asamblea Extraordinaria</vt:lpstr>
      <vt:lpstr>COMISARIADO EJIDAL</vt:lpstr>
      <vt:lpstr>CONSEJO DE VIGILANCIA</vt:lpstr>
      <vt:lpstr>GLOSARIO</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ASAMBLEA GENERAL DE EJIDATARIOS</dc:title>
  <dc:creator>Fanny Carrillo</dc:creator>
  <cp:lastModifiedBy>Mtro-Emilio</cp:lastModifiedBy>
  <cp:revision>19</cp:revision>
  <dcterms:created xsi:type="dcterms:W3CDTF">2018-09-06T19:58:25Z</dcterms:created>
  <dcterms:modified xsi:type="dcterms:W3CDTF">2018-09-26T18:09:53Z</dcterms:modified>
</cp:coreProperties>
</file>