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76" r:id="rId2"/>
    <p:sldId id="277" r:id="rId3"/>
    <p:sldId id="278" r:id="rId4"/>
    <p:sldId id="279" r:id="rId5"/>
    <p:sldId id="280" r:id="rId6"/>
    <p:sldId id="281" r:id="rId7"/>
    <p:sldId id="282" r:id="rId8"/>
    <p:sldId id="284" r:id="rId9"/>
    <p:sldId id="285" r:id="rId10"/>
    <p:sldId id="286" r:id="rId11"/>
    <p:sldId id="287" r:id="rId12"/>
    <p:sldId id="256" r:id="rId13"/>
    <p:sldId id="271" r:id="rId14"/>
    <p:sldId id="257" r:id="rId15"/>
    <p:sldId id="268" r:id="rId16"/>
    <p:sldId id="261" r:id="rId17"/>
    <p:sldId id="272" r:id="rId18"/>
    <p:sldId id="289" r:id="rId19"/>
    <p:sldId id="262" r:id="rId20"/>
    <p:sldId id="292" r:id="rId21"/>
    <p:sldId id="263" r:id="rId22"/>
    <p:sldId id="265" r:id="rId23"/>
    <p:sldId id="290" r:id="rId24"/>
    <p:sldId id="273" r:id="rId25"/>
    <p:sldId id="269" r:id="rId26"/>
    <p:sldId id="264" r:id="rId27"/>
    <p:sldId id="275" r:id="rId28"/>
    <p:sldId id="274" r:id="rId29"/>
    <p:sldId id="266" r:id="rId30"/>
    <p:sldId id="291" r:id="rId31"/>
    <p:sldId id="270" r:id="rId32"/>
    <p:sldId id="267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485" autoAdjust="0"/>
    <p:restoredTop sz="94660"/>
  </p:normalViewPr>
  <p:slideViewPr>
    <p:cSldViewPr showGuides="1">
      <p:cViewPr varScale="1">
        <p:scale>
          <a:sx n="65" d="100"/>
          <a:sy n="65" d="100"/>
        </p:scale>
        <p:origin x="-1218" y="-102"/>
      </p:cViewPr>
      <p:guideLst>
        <p:guide orient="horz" pos="211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C7F24-1344-40DF-A6AB-583B22D91966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30537-D33C-49F4-8C15-5629CCC9CED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6410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8C651B0-7A93-4C45-A3E4-324A81E87651}" type="slidenum">
              <a:rPr kumimoji="0" lang="es-ES" altLang="es-MX" smtClean="0"/>
              <a:pPr eaLnBrk="1" hangingPunct="1">
                <a:spcBef>
                  <a:spcPct val="0"/>
                </a:spcBef>
              </a:pPr>
              <a:t>1</a:t>
            </a:fld>
            <a:endParaRPr kumimoji="0" lang="es-ES" altLang="es-MX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MX" altLang="es-MX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4DB37BD-12DA-42EE-BC68-187FE20874C1}" type="slidenum">
              <a:rPr kumimoji="0" lang="es-MX" altLang="es-MX" smtClean="0"/>
              <a:pPr eaLnBrk="1" hangingPunct="1">
                <a:spcBef>
                  <a:spcPct val="0"/>
                </a:spcBef>
              </a:pPr>
              <a:t>4</a:t>
            </a:fld>
            <a:endParaRPr kumimoji="0" lang="es-MX" alt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30537-D33C-49F4-8C15-5629CCC9CEDF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9166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9965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9380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6285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5414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0451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2692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3096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05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6650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9926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966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D3E4A-35E2-41A6-A06F-972A63CD079B}" type="datetimeFigureOut">
              <a:rPr lang="es-MX" smtClean="0"/>
              <a:t>09/09/2018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357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323850" y="407988"/>
            <a:ext cx="8569325" cy="150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>
                <a:solidFill>
                  <a:srgbClr val="262626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>
                <a:solidFill>
                  <a:srgbClr val="262626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>
                <a:solidFill>
                  <a:srgbClr val="262626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>
                <a:solidFill>
                  <a:srgbClr val="262626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MX" altLang="es-MX" b="1" dirty="0">
                <a:solidFill>
                  <a:srgbClr val="FFC000"/>
                </a:solidFill>
                <a:latin typeface="Arial" charset="0"/>
              </a:rPr>
              <a:t>UNIVERSIDAD AUTÓNOMA DEL ESTADO DE MÉXICO</a:t>
            </a:r>
            <a:br>
              <a:rPr lang="es-MX" altLang="es-MX" b="1" dirty="0">
                <a:solidFill>
                  <a:srgbClr val="FFC000"/>
                </a:solidFill>
                <a:latin typeface="Arial" charset="0"/>
              </a:rPr>
            </a:br>
            <a:r>
              <a:rPr lang="es-MX" altLang="es-MX" sz="1800" b="1" dirty="0">
                <a:solidFill>
                  <a:srgbClr val="FFC000"/>
                </a:solidFill>
                <a:latin typeface="Arial" charset="0"/>
              </a:rPr>
              <a:t/>
            </a:r>
            <a:br>
              <a:rPr lang="es-MX" altLang="es-MX" sz="1800" b="1" dirty="0">
                <a:solidFill>
                  <a:srgbClr val="FFC000"/>
                </a:solidFill>
                <a:latin typeface="Arial" charset="0"/>
              </a:rPr>
            </a:br>
            <a:endParaRPr lang="es-MX" altLang="es-MX" sz="1800" b="1" dirty="0">
              <a:solidFill>
                <a:srgbClr val="FFC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MX" altLang="es-MX" sz="3200" b="1" dirty="0">
                <a:solidFill>
                  <a:srgbClr val="FFC000"/>
                </a:solidFill>
                <a:latin typeface="Arial" charset="0"/>
              </a:rPr>
              <a:t>Facultad de Ciencias</a:t>
            </a: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19"/>
            <a:ext cx="1584399" cy="1474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1754212" y="5013176"/>
            <a:ext cx="5626100" cy="701675"/>
          </a:xfrm>
          <a:prstGeom prst="rect">
            <a:avLst/>
          </a:prstGeom>
          <a:ln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>
                <a:solidFill>
                  <a:srgbClr val="262626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>
                <a:solidFill>
                  <a:srgbClr val="262626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>
                <a:solidFill>
                  <a:srgbClr val="262626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>
                <a:solidFill>
                  <a:srgbClr val="262626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s-MX" sz="2000" b="1" dirty="0">
                <a:solidFill>
                  <a:schemeClr val="tx1"/>
                </a:solidFill>
                <a:latin typeface="Arial" charset="0"/>
              </a:rPr>
              <a:t>ELABORADO POR:</a:t>
            </a:r>
            <a:endParaRPr lang="es-ES" altLang="es-MX" sz="2000" b="1" dirty="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MX" sz="2000" b="1" dirty="0">
                <a:solidFill>
                  <a:schemeClr val="bg2"/>
                </a:solidFill>
                <a:latin typeface="Arial" charset="0"/>
              </a:rPr>
              <a:t>DR. CARLOS RAÚL SANDOVAL ALVARADO</a:t>
            </a:r>
            <a:r>
              <a:rPr lang="en-US" altLang="es-MX" sz="2000" dirty="0">
                <a:solidFill>
                  <a:schemeClr val="bg2"/>
                </a:solidFill>
                <a:latin typeface="Arial" charset="0"/>
              </a:rPr>
              <a:t> </a:t>
            </a:r>
          </a:p>
        </p:txBody>
      </p:sp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4344312" y="6197242"/>
            <a:ext cx="4548168" cy="400110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>
                <a:solidFill>
                  <a:srgbClr val="262626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>
                <a:solidFill>
                  <a:srgbClr val="262626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>
                <a:solidFill>
                  <a:srgbClr val="262626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>
                <a:solidFill>
                  <a:srgbClr val="262626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s-MX" sz="2000" b="1" i="1" dirty="0" err="1" smtClean="0">
                <a:solidFill>
                  <a:schemeClr val="tx1"/>
                </a:solidFill>
                <a:latin typeface="Arial" charset="0"/>
              </a:rPr>
              <a:t>Fecha</a:t>
            </a:r>
            <a:r>
              <a:rPr lang="en-US" altLang="es-MX" sz="2000" b="1" i="1" dirty="0" smtClean="0">
                <a:solidFill>
                  <a:schemeClr val="tx1"/>
                </a:solidFill>
                <a:latin typeface="Arial" charset="0"/>
              </a:rPr>
              <a:t> de </a:t>
            </a:r>
            <a:r>
              <a:rPr lang="en-US" altLang="es-MX" sz="2000" b="1" i="1" dirty="0" err="1" smtClean="0">
                <a:solidFill>
                  <a:schemeClr val="tx1"/>
                </a:solidFill>
                <a:latin typeface="Arial" charset="0"/>
              </a:rPr>
              <a:t>elaboración</a:t>
            </a:r>
            <a:r>
              <a:rPr lang="en-US" altLang="es-MX" sz="2000" b="1" i="1" dirty="0" smtClean="0">
                <a:solidFill>
                  <a:schemeClr val="tx1"/>
                </a:solidFill>
                <a:latin typeface="Arial" charset="0"/>
              </a:rPr>
              <a:t>: </a:t>
            </a:r>
            <a:r>
              <a:rPr lang="en-US" altLang="es-MX" sz="2000" b="1" i="1" dirty="0" smtClean="0">
                <a:solidFill>
                  <a:schemeClr val="tx1"/>
                </a:solidFill>
                <a:latin typeface="Arial" charset="0"/>
              </a:rPr>
              <a:t>Abril </a:t>
            </a:r>
            <a:r>
              <a:rPr lang="en-US" altLang="es-MX" sz="2000" b="1" i="1" dirty="0" smtClean="0">
                <a:solidFill>
                  <a:schemeClr val="tx1"/>
                </a:solidFill>
                <a:latin typeface="Arial" charset="0"/>
              </a:rPr>
              <a:t>de 2018</a:t>
            </a:r>
            <a:endParaRPr lang="en-US" altLang="es-MX" sz="2000" b="1" i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496426" y="2636912"/>
            <a:ext cx="8180030" cy="923330"/>
          </a:xfrm>
          <a:prstGeom prst="rect">
            <a:avLst/>
          </a:prstGeom>
          <a:noFill/>
          <a:ln w="28575">
            <a:solidFill>
              <a:srgbClr val="FFC000"/>
            </a:solidFill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s-MX" b="1" dirty="0">
                <a:solidFill>
                  <a:schemeClr val="bg2"/>
                </a:solidFill>
              </a:rPr>
              <a:t>Material de apoyo para el tema </a:t>
            </a:r>
            <a:r>
              <a:rPr lang="es-MX" b="1" dirty="0" smtClean="0">
                <a:solidFill>
                  <a:srgbClr val="FFFF00"/>
                </a:solidFill>
              </a:rPr>
              <a:t>Calor </a:t>
            </a:r>
            <a:r>
              <a:rPr lang="es-MX" b="1" dirty="0">
                <a:solidFill>
                  <a:schemeClr val="bg2"/>
                </a:solidFill>
              </a:rPr>
              <a:t>de la Unidad de Aprendizaje </a:t>
            </a:r>
            <a:r>
              <a:rPr lang="es-MX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“</a:t>
            </a:r>
            <a:r>
              <a:rPr lang="es-MX" b="1" dirty="0">
                <a:solidFill>
                  <a:srgbClr val="FFFF00"/>
                </a:solidFill>
              </a:rPr>
              <a:t>Laboratorio de Física Térmica</a:t>
            </a:r>
            <a:r>
              <a:rPr lang="es-MX" b="1" dirty="0">
                <a:solidFill>
                  <a:schemeClr val="bg2"/>
                </a:solidFill>
              </a:rPr>
              <a:t>”, la cual es una unidad obligatoria del Segundo Semestre del Plan de Estudios vigente de la </a:t>
            </a:r>
            <a:r>
              <a:rPr lang="es-MX" b="1" dirty="0">
                <a:solidFill>
                  <a:srgbClr val="FFC000"/>
                </a:solidFill>
              </a:rPr>
              <a:t>Licenciatura de Física </a:t>
            </a:r>
            <a:r>
              <a:rPr lang="es-MX" b="1" dirty="0">
                <a:solidFill>
                  <a:schemeClr val="bg2"/>
                </a:solidFill>
              </a:rPr>
              <a:t>de la Facultad de Ciencias, UAEM</a:t>
            </a:r>
            <a:endParaRPr lang="es-ES" b="1" dirty="0">
              <a:solidFill>
                <a:schemeClr val="bg2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260223" y="3717032"/>
            <a:ext cx="669657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solidFill>
                  <a:srgbClr val="FFFF00"/>
                </a:solidFill>
              </a:rPr>
              <a:t>DETERMINACIÓN EXPERIMENTAL DEL</a:t>
            </a:r>
          </a:p>
          <a:p>
            <a:r>
              <a:rPr lang="es-MX" sz="3200" b="1" dirty="0" smtClean="0">
                <a:solidFill>
                  <a:srgbClr val="FFFF00"/>
                </a:solidFill>
              </a:rPr>
              <a:t>CALOR ESPECÍFICO DEL AGUA LÍQUIDA</a:t>
            </a:r>
            <a:endParaRPr lang="es-MX" sz="3200" dirty="0"/>
          </a:p>
        </p:txBody>
      </p:sp>
      <p:pic>
        <p:nvPicPr>
          <p:cNvPr id="9" name="Picture 6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360" y="908720"/>
            <a:ext cx="1452056" cy="147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1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411760" y="411510"/>
            <a:ext cx="4330824" cy="56921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893147"/>
              </p:ext>
            </p:extLst>
          </p:nvPr>
        </p:nvGraphicFramePr>
        <p:xfrm>
          <a:off x="539750" y="1916832"/>
          <a:ext cx="8135938" cy="40804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002"/>
                <a:gridCol w="6335936"/>
              </a:tblGrid>
              <a:tr h="4320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18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18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2879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0"/>
                        </a:spcBef>
                        <a:buClrTx/>
                        <a:buFontTx/>
                        <a:buNone/>
                      </a:pPr>
                      <a:r>
                        <a:rPr lang="es-ES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explica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el significado de variable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dependiente y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variable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independiente.</a:t>
                      </a:r>
                      <a:endParaRPr lang="es-MX" sz="18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2" marR="68582" marT="0" marB="0"/>
                </a:tc>
              </a:tr>
              <a:tr h="2879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 muestra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como formular hipótesis en base a las preguntas relacionadas con las variables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asociadas.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2" marR="68582" marT="0" marB="0"/>
                </a:tc>
              </a:tr>
              <a:tr h="2879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muestra</a:t>
                      </a:r>
                      <a:r>
                        <a:rPr lang="es-ES_tradnl" sz="18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el diseño del experimento que servirá de guía para el armado del dispositivo </a:t>
                      </a:r>
                      <a:r>
                        <a:rPr lang="es-ES_tradnl" sz="18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experimental.</a:t>
                      </a:r>
                      <a:endParaRPr lang="es-MX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4" marR="68574" marT="0" marB="0"/>
                </a:tc>
              </a:tr>
              <a:tr h="2879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elige la hipótesis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 que relaciona al calor suministrado al agua y las temperaturas 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asociadas para diseñar el experimento.</a:t>
                      </a:r>
                      <a:endParaRPr lang="es-MX" sz="1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4876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muestra un esquema de las conexiones eléctricas del calefactor utilizado en este </a:t>
                      </a: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experimento.</a:t>
                      </a:r>
                      <a:endParaRPr lang="es-MX" sz="18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4876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muestra la tabla de los valores de temperatura y energía calorífica obtenidos en el </a:t>
                      </a: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experimento.</a:t>
                      </a:r>
                      <a:endParaRPr lang="es-MX" sz="18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292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muestra la gráfica de los datos </a:t>
                      </a: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tabulados.</a:t>
                      </a:r>
                      <a:endParaRPr lang="es-MX" sz="18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143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411510"/>
            <a:ext cx="4330824" cy="497210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035291"/>
              </p:ext>
            </p:extLst>
          </p:nvPr>
        </p:nvGraphicFramePr>
        <p:xfrm>
          <a:off x="467544" y="1516126"/>
          <a:ext cx="8245226" cy="4500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8522"/>
                <a:gridCol w="6336704"/>
              </a:tblGrid>
              <a:tr h="432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900" dirty="0" smtClean="0">
                          <a:solidFill>
                            <a:srgbClr val="FFC000"/>
                          </a:solidFill>
                          <a:effectLst/>
                        </a:rPr>
                        <a:t>Diapositiva000</a:t>
                      </a:r>
                      <a:endParaRPr lang="es-MX" sz="19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9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19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432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Se muestra la obtención matemática de la relación mostrada en la gráfica 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del 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calor absorbido por el agua en función de las diferencias de 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temperaturas.</a:t>
                      </a:r>
                      <a:endParaRPr lang="es-MX" sz="1800" b="1" baseline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432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muestra el análisis dimensional de la pendiente y la ordenada al origen de la recta obtenida en la </a:t>
                      </a: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gráfica.</a:t>
                      </a:r>
                      <a:endParaRPr lang="es-MX" sz="18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4877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9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  <a:endParaRPr lang="es-MX" sz="19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900" b="1" dirty="0" smtClean="0">
                          <a:effectLst/>
                          <a:latin typeface="+mn-lt"/>
                          <a:ea typeface="Times New Roman"/>
                        </a:rPr>
                        <a:t>Se exponen las conclusiones que se derivan del análisis de los</a:t>
                      </a:r>
                      <a:r>
                        <a:rPr lang="es-MX" sz="1900" b="1" baseline="0" dirty="0" smtClean="0">
                          <a:effectLst/>
                          <a:latin typeface="+mn-lt"/>
                          <a:ea typeface="Times New Roman"/>
                        </a:rPr>
                        <a:t> resultados del </a:t>
                      </a:r>
                      <a:r>
                        <a:rPr lang="es-MX" sz="1900" b="1" baseline="0" dirty="0" smtClean="0">
                          <a:effectLst/>
                          <a:latin typeface="+mn-lt"/>
                          <a:ea typeface="Times New Roman"/>
                        </a:rPr>
                        <a:t>experimento.</a:t>
                      </a:r>
                      <a:endParaRPr lang="es-MX" sz="19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877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9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</a:t>
                      </a:r>
                      <a:endParaRPr lang="es-MX" sz="19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900" b="1" dirty="0" smtClean="0">
                          <a:effectLst/>
                          <a:latin typeface="+mn-lt"/>
                          <a:ea typeface="Times New Roman"/>
                        </a:rPr>
                        <a:t>Se sugiere fomentar las actividades experimentales para una mejor comprensión de los </a:t>
                      </a:r>
                      <a:r>
                        <a:rPr lang="es-MX" sz="1900" b="1" dirty="0" smtClean="0">
                          <a:effectLst/>
                          <a:latin typeface="+mn-lt"/>
                          <a:ea typeface="Times New Roman"/>
                        </a:rPr>
                        <a:t>conceptos.</a:t>
                      </a:r>
                      <a:endParaRPr lang="es-MX" sz="19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4877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9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  <a:endParaRPr lang="es-MX" sz="19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900" b="1" dirty="0" smtClean="0">
                          <a:effectLst/>
                          <a:latin typeface="+mn-lt"/>
                          <a:ea typeface="Times New Roman"/>
                        </a:rPr>
                        <a:t>Se muestra una sugerencia para una mejor comprensión de los conceptos de la </a:t>
                      </a:r>
                      <a:r>
                        <a:rPr lang="es-MX" sz="1900" b="1" dirty="0" smtClean="0">
                          <a:effectLst/>
                          <a:latin typeface="+mn-lt"/>
                          <a:ea typeface="Times New Roman"/>
                        </a:rPr>
                        <a:t>Física.</a:t>
                      </a:r>
                      <a:endParaRPr lang="es-MX" sz="19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821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9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</a:t>
                      </a:r>
                      <a:endParaRPr lang="es-MX" sz="19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900" b="1" dirty="0" smtClean="0">
                          <a:effectLst/>
                          <a:latin typeface="+mn-lt"/>
                          <a:ea typeface="Times New Roman"/>
                        </a:rPr>
                        <a:t>Se muestra la bibliografía para consulta del tema Calor4 y </a:t>
                      </a:r>
                      <a:r>
                        <a:rPr lang="es-MX" sz="1900" b="1" dirty="0" smtClean="0">
                          <a:effectLst/>
                          <a:latin typeface="+mn-lt"/>
                          <a:ea typeface="Times New Roman"/>
                        </a:rPr>
                        <a:t>Temperatura.</a:t>
                      </a:r>
                      <a:endParaRPr lang="es-MX" sz="19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9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  <a:endParaRPr lang="es-MX" sz="19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900" b="1" dirty="0" smtClean="0">
                          <a:effectLst/>
                          <a:latin typeface="+mn-lt"/>
                          <a:ea typeface="Times New Roman"/>
                        </a:rPr>
                        <a:t>Diapositiva de Fin de la </a:t>
                      </a:r>
                      <a:r>
                        <a:rPr lang="es-MX" sz="1900" b="1" dirty="0" smtClean="0">
                          <a:effectLst/>
                          <a:latin typeface="+mn-lt"/>
                          <a:ea typeface="Times New Roman"/>
                        </a:rPr>
                        <a:t>exposición.</a:t>
                      </a:r>
                      <a:endParaRPr lang="es-MX" sz="19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958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563888" y="539969"/>
            <a:ext cx="1903855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FFC000"/>
                </a:solidFill>
              </a:rPr>
              <a:t>RESUMEN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55576" y="2044005"/>
            <a:ext cx="7560840" cy="14465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dirty="0"/>
              <a:t>Se presenta una propuesta de exposición del tema: </a:t>
            </a:r>
            <a:r>
              <a:rPr lang="es-MX" sz="3200" b="1" dirty="0" smtClean="0"/>
              <a:t>OBTENCIÓN DE CALOR ESPECÍFICO</a:t>
            </a:r>
            <a:endParaRPr lang="es-ES" sz="2800" b="1" dirty="0" smtClean="0"/>
          </a:p>
          <a:p>
            <a:pPr algn="ctr"/>
            <a:r>
              <a:rPr lang="es-ES" sz="2800" dirty="0" smtClean="0"/>
              <a:t>empleando </a:t>
            </a:r>
            <a:r>
              <a:rPr lang="es-ES" sz="2800" dirty="0"/>
              <a:t>el </a:t>
            </a:r>
            <a:r>
              <a:rPr lang="es-ES" sz="2800" dirty="0" smtClean="0"/>
              <a:t>Método Científico Experimental</a:t>
            </a:r>
            <a:r>
              <a:rPr lang="es-MX" sz="2800" dirty="0" smtClean="0"/>
              <a:t>.</a:t>
            </a:r>
            <a:endParaRPr lang="es-MX" sz="2800" dirty="0"/>
          </a:p>
        </p:txBody>
      </p:sp>
      <p:sp>
        <p:nvSpPr>
          <p:cNvPr id="2" name="1 Rectángulo"/>
          <p:cNvSpPr/>
          <p:nvPr/>
        </p:nvSpPr>
        <p:spPr>
          <a:xfrm>
            <a:off x="539552" y="3959185"/>
            <a:ext cx="7992888" cy="20621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3200" dirty="0"/>
              <a:t>Se especifican claramente los pasos a seguir del Método Científico para </a:t>
            </a:r>
            <a:r>
              <a:rPr lang="es-MX" sz="3200" dirty="0" smtClean="0"/>
              <a:t>obtener experimentalmente el calor específico de una cantidad fija de agua líquida.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405801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59832" y="418654"/>
            <a:ext cx="2880320" cy="778098"/>
          </a:xfr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OBJETIVO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89457" y="3970799"/>
            <a:ext cx="8280920" cy="255454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3200" dirty="0"/>
              <a:t>L</a:t>
            </a:r>
            <a:r>
              <a:rPr lang="es-MX" sz="3200" dirty="0" smtClean="0"/>
              <a:t>os </a:t>
            </a:r>
            <a:r>
              <a:rPr lang="es-MX" sz="3200" dirty="0"/>
              <a:t>alumnos </a:t>
            </a:r>
            <a:r>
              <a:rPr lang="es-MX" sz="3200" dirty="0" smtClean="0"/>
              <a:t>identificarán </a:t>
            </a:r>
            <a:r>
              <a:rPr lang="es-MX" sz="3200" dirty="0"/>
              <a:t>cual es la </a:t>
            </a:r>
            <a:r>
              <a:rPr lang="es-MX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variable independiente</a:t>
            </a:r>
            <a:r>
              <a:rPr lang="es-MX" sz="3200" dirty="0"/>
              <a:t> y cual la </a:t>
            </a:r>
            <a:r>
              <a:rPr lang="es-MX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variable dependiente</a:t>
            </a:r>
            <a:r>
              <a:rPr lang="es-MX" sz="3200" dirty="0" smtClean="0"/>
              <a:t>; </a:t>
            </a:r>
            <a:r>
              <a:rPr lang="es-MX" sz="3200" dirty="0"/>
              <a:t>es decir, la variable que pueden controlar los alumnos y la variable asociada a la respuesta que da la </a:t>
            </a:r>
            <a:r>
              <a:rPr lang="es-MX" sz="3200" dirty="0" smtClean="0"/>
              <a:t>naturaleza respectivamente</a:t>
            </a:r>
            <a:r>
              <a:rPr lang="es-ES" sz="3200" dirty="0" smtClean="0"/>
              <a:t>.</a:t>
            </a:r>
            <a:endParaRPr lang="es-MX" sz="3200" dirty="0"/>
          </a:p>
        </p:txBody>
      </p:sp>
      <p:sp>
        <p:nvSpPr>
          <p:cNvPr id="4" name="3 Rectángulo"/>
          <p:cNvSpPr/>
          <p:nvPr/>
        </p:nvSpPr>
        <p:spPr>
          <a:xfrm>
            <a:off x="755576" y="1628800"/>
            <a:ext cx="7632847" cy="2062103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Los alumnos diseñarán y desarrollarán el experimento para obtener el calor específico del agua siguiendo los pasos del </a:t>
            </a:r>
            <a:r>
              <a:rPr lang="es-MX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Método </a:t>
            </a:r>
            <a:r>
              <a:rPr lang="es-MX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Científico Experimental</a:t>
            </a:r>
            <a:r>
              <a:rPr lang="es-ES" sz="3200" dirty="0" smtClean="0">
                <a:solidFill>
                  <a:schemeClr val="bg1"/>
                </a:solidFill>
              </a:rPr>
              <a:t>.</a:t>
            </a:r>
            <a:endParaRPr lang="es-MX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656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1840" y="404664"/>
            <a:ext cx="2891304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FFC000"/>
                </a:solidFill>
              </a:rPr>
              <a:t>INTRODUCCIÓN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6" y="1268760"/>
            <a:ext cx="8352928" cy="830997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/>
              <a:t>¿Cómo lograr que </a:t>
            </a:r>
            <a:r>
              <a:rPr lang="es-ES" sz="2400" dirty="0" smtClean="0"/>
              <a:t>los alumnos se apropien </a:t>
            </a:r>
            <a:r>
              <a:rPr lang="es-ES" sz="2400" dirty="0"/>
              <a:t>de los conocimientos de Física con significado y sentido personal? </a:t>
            </a:r>
            <a:endParaRPr lang="es-MX" sz="2400" dirty="0"/>
          </a:p>
        </p:txBody>
      </p:sp>
      <p:sp>
        <p:nvSpPr>
          <p:cNvPr id="4" name="3 Rectángulo"/>
          <p:cNvSpPr/>
          <p:nvPr/>
        </p:nvSpPr>
        <p:spPr>
          <a:xfrm>
            <a:off x="539552" y="2492896"/>
            <a:ext cx="2880320" cy="23083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</a:t>
            </a:r>
            <a:r>
              <a:rPr lang="es-ES" sz="2400" dirty="0"/>
              <a:t>l aprendizaje </a:t>
            </a:r>
            <a:r>
              <a:rPr lang="es-ES" sz="2400" dirty="0" smtClean="0"/>
              <a:t>significativo de </a:t>
            </a:r>
            <a:r>
              <a:rPr lang="es-ES" sz="2400" dirty="0"/>
              <a:t>la Física requiere un proceder didáctico que no puede ser el formal </a:t>
            </a:r>
            <a:r>
              <a:rPr lang="es-ES" sz="2400" dirty="0" smtClean="0"/>
              <a:t>memorístico.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179511" y="5157192"/>
            <a:ext cx="8787617" cy="1200329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 realización</a:t>
            </a:r>
            <a:r>
              <a:rPr lang="es-MX" sz="2400" dirty="0">
                <a:solidFill>
                  <a:schemeClr val="tx1"/>
                </a:solidFill>
              </a:rPr>
              <a:t> de </a:t>
            </a: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Prácticas </a:t>
            </a: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en los Laboratorios 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de Física </a:t>
            </a:r>
            <a:r>
              <a:rPr lang="es-MX" sz="2400" dirty="0"/>
              <a:t>producen los 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ambientes didácticos </a:t>
            </a:r>
            <a:r>
              <a:rPr lang="es-MX" sz="2400" dirty="0"/>
              <a:t>adecuados para que los alumnos manifiesten en distintos grados sus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estilos de aprendizaje</a:t>
            </a:r>
            <a:r>
              <a:rPr lang="es-MX" sz="2400" dirty="0"/>
              <a:t>. 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238903"/>
            <a:ext cx="4932040" cy="277427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9" name="8 Rectángulo"/>
          <p:cNvSpPr/>
          <p:nvPr/>
        </p:nvSpPr>
        <p:spPr>
          <a:xfrm>
            <a:off x="72253" y="6525344"/>
            <a:ext cx="52198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smtClean="0">
                <a:solidFill>
                  <a:srgbClr val="FFC000"/>
                </a:solidFill>
              </a:rPr>
              <a:t>Fuente de la imagen</a:t>
            </a:r>
            <a:r>
              <a:rPr lang="es-ES" sz="1200" dirty="0">
                <a:solidFill>
                  <a:srgbClr val="FFC000"/>
                </a:solidFill>
              </a:rPr>
              <a:t>: </a:t>
            </a:r>
            <a:r>
              <a:rPr lang="es-ES" sz="1200" dirty="0" smtClean="0">
                <a:solidFill>
                  <a:srgbClr val="FFC000"/>
                </a:solidFill>
              </a:rPr>
              <a:t>Laboratorio de Mecánica de la Facultad de Ciencias UAEM</a:t>
            </a:r>
            <a:endParaRPr lang="es-MX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99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683828" cy="5579359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4699" y="6488668"/>
            <a:ext cx="55497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smtClean="0">
                <a:solidFill>
                  <a:srgbClr val="FFC000"/>
                </a:solidFill>
              </a:rPr>
              <a:t>Fuente de la imagen</a:t>
            </a:r>
            <a:r>
              <a:rPr lang="es-ES" sz="1200" dirty="0">
                <a:solidFill>
                  <a:srgbClr val="FFC000"/>
                </a:solidFill>
              </a:rPr>
              <a:t>: http://ciencialmr.blogspot.com/2017/09/metodo-cientifico.html</a:t>
            </a:r>
            <a:endParaRPr lang="es-MX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4672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46805" y="591071"/>
            <a:ext cx="8401659" cy="46166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_tradnl" sz="2400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DESCRIPCIÓN </a:t>
            </a:r>
            <a:r>
              <a:rPr lang="es-ES_tradnl" sz="2400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 </a:t>
            </a:r>
            <a:r>
              <a:rPr lang="es-ES_tradnl" sz="2400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DESARROLLO DE ESTA PRÁCTICA</a:t>
            </a:r>
            <a:endParaRPr lang="es-MX" sz="24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7544" y="1973158"/>
            <a:ext cx="8208912" cy="1815882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dirty="0"/>
              <a:t>Partiendo del conjunto de pasos del </a:t>
            </a:r>
            <a:r>
              <a:rPr lang="es-E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Método Científico </a:t>
            </a:r>
            <a:r>
              <a:rPr lang="es-E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Experimental</a:t>
            </a:r>
            <a:r>
              <a:rPr lang="es-ES" sz="2800" b="1" dirty="0" smtClean="0"/>
              <a:t> </a:t>
            </a:r>
            <a:r>
              <a:rPr lang="es-ES" sz="2800" dirty="0" smtClean="0"/>
              <a:t>se </a:t>
            </a:r>
            <a:r>
              <a:rPr lang="es-ES" sz="2800" dirty="0"/>
              <a:t>propone a los alumnos que </a:t>
            </a:r>
            <a:r>
              <a:rPr lang="es-ES" sz="2800" b="1" dirty="0" smtClean="0"/>
              <a:t>obtengan en el laboratorio </a:t>
            </a:r>
            <a:r>
              <a:rPr lang="es-ES" sz="2800" b="1" dirty="0" smtClean="0">
                <a:solidFill>
                  <a:srgbClr val="FFFF00"/>
                </a:solidFill>
              </a:rPr>
              <a:t>la capacidad calorífica por unidad de masa</a:t>
            </a:r>
            <a:r>
              <a:rPr lang="es-ES" sz="2800" b="1" dirty="0" smtClean="0"/>
              <a:t> que tiene el agua líquida</a:t>
            </a:r>
            <a:r>
              <a:rPr lang="es-ES" sz="2800" dirty="0" smtClean="0"/>
              <a:t>. </a:t>
            </a:r>
            <a:endParaRPr lang="es-MX" sz="2800" dirty="0"/>
          </a:p>
        </p:txBody>
      </p:sp>
      <p:sp>
        <p:nvSpPr>
          <p:cNvPr id="4" name="3 Rectángulo"/>
          <p:cNvSpPr/>
          <p:nvPr/>
        </p:nvSpPr>
        <p:spPr>
          <a:xfrm>
            <a:off x="827584" y="4277414"/>
            <a:ext cx="7416824" cy="181588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800" dirty="0">
                <a:solidFill>
                  <a:schemeClr val="bg1"/>
                </a:solidFill>
              </a:rPr>
              <a:t>Se forman equipos de </a:t>
            </a:r>
            <a:r>
              <a:rPr lang="es-ES" sz="2800" dirty="0" smtClean="0">
                <a:solidFill>
                  <a:schemeClr val="bg1"/>
                </a:solidFill>
              </a:rPr>
              <a:t>trabajo y se </a:t>
            </a:r>
            <a:r>
              <a:rPr lang="es-ES" sz="2800" dirty="0" smtClean="0">
                <a:solidFill>
                  <a:schemeClr val="bg1"/>
                </a:solidFill>
              </a:rPr>
              <a:t>les pide </a:t>
            </a:r>
            <a:r>
              <a:rPr lang="es-ES" sz="2800" dirty="0">
                <a:solidFill>
                  <a:schemeClr val="bg1"/>
                </a:solidFill>
              </a:rPr>
              <a:t>que </a:t>
            </a:r>
            <a:r>
              <a:rPr lang="es-ES" sz="2800" dirty="0" smtClean="0">
                <a:solidFill>
                  <a:schemeClr val="bg1"/>
                </a:solidFill>
              </a:rPr>
              <a:t>describan lo que ocurre cuando ponen </a:t>
            </a:r>
            <a:r>
              <a:rPr lang="es-ES" sz="2800" dirty="0">
                <a:solidFill>
                  <a:schemeClr val="bg1"/>
                </a:solidFill>
              </a:rPr>
              <a:t>a </a:t>
            </a:r>
            <a:r>
              <a:rPr lang="es-ES" sz="2800" dirty="0" smtClean="0">
                <a:solidFill>
                  <a:schemeClr val="bg1"/>
                </a:solidFill>
              </a:rPr>
              <a:t>calentar agua líquida por medio de una resistencia </a:t>
            </a:r>
            <a:r>
              <a:rPr lang="es-ES" sz="2800" dirty="0" smtClean="0">
                <a:solidFill>
                  <a:schemeClr val="bg1"/>
                </a:solidFill>
              </a:rPr>
              <a:t>eléctrica.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1190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17306" y="418654"/>
            <a:ext cx="4486942" cy="706090"/>
          </a:xfr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" sz="3200" dirty="0" smtClean="0">
                <a:solidFill>
                  <a:srgbClr val="FFC000"/>
                </a:solidFill>
              </a:rPr>
              <a:t>VARIABLES ASOCIADAS</a:t>
            </a:r>
            <a:endParaRPr lang="es-MX" sz="3200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4375347" y="4235604"/>
                <a:ext cx="4500078" cy="1569660"/>
              </a:xfrm>
              <a:prstGeom prst="rect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es-ES" sz="2400" dirty="0" smtClean="0">
                    <a:solidFill>
                      <a:srgbClr val="FFFF00"/>
                    </a:solidFill>
                  </a:rPr>
                  <a:t>Q</a:t>
                </a:r>
                <a:r>
                  <a:rPr lang="es-ES" sz="2400" dirty="0" smtClean="0">
                    <a:solidFill>
                      <a:schemeClr val="bg1"/>
                    </a:solidFill>
                  </a:rPr>
                  <a:t>    la cantidad de calor absorbido.</a:t>
                </a:r>
              </a:p>
              <a:p>
                <a:r>
                  <a:rPr lang="es-MX" sz="2400" dirty="0" smtClean="0">
                    <a:solidFill>
                      <a:srgbClr val="FFFF00"/>
                    </a:solidFill>
                  </a:rPr>
                  <a:t>M</a:t>
                </a:r>
                <a:r>
                  <a:rPr lang="es-MX" sz="2400" dirty="0" smtClean="0">
                    <a:solidFill>
                      <a:schemeClr val="bg1"/>
                    </a:solidFill>
                  </a:rPr>
                  <a:t>   la masa de agua.</a:t>
                </a:r>
              </a:p>
              <a:p>
                <a14:m>
                  <m:oMath xmlns:m="http://schemas.openxmlformats.org/officeDocument/2006/math">
                    <m:r>
                      <a:rPr lang="es-ES" sz="2400" i="1" smtClean="0">
                        <a:solidFill>
                          <a:srgbClr val="FFFF00"/>
                        </a:solidFill>
                        <a:latin typeface="Cambria Math"/>
                      </a:rPr>
                      <m:t>∆</m:t>
                    </m:r>
                    <m:r>
                      <a:rPr lang="es-ES" sz="2400" i="1" smtClean="0">
                        <a:solidFill>
                          <a:srgbClr val="FFFF00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s-MX" sz="2400" dirty="0" smtClean="0">
                    <a:solidFill>
                      <a:srgbClr val="FFFF00"/>
                    </a:solidFill>
                  </a:rPr>
                  <a:t>  </a:t>
                </a:r>
                <a:r>
                  <a:rPr lang="es-MX" sz="2400" dirty="0" smtClean="0">
                    <a:solidFill>
                      <a:schemeClr val="bg1"/>
                    </a:solidFill>
                  </a:rPr>
                  <a:t>la diferencia de temperaturas.</a:t>
                </a:r>
              </a:p>
              <a:p>
                <a:r>
                  <a:rPr lang="es-MX" sz="2400" dirty="0" smtClean="0">
                    <a:solidFill>
                      <a:srgbClr val="FFFF00"/>
                    </a:solidFill>
                  </a:rPr>
                  <a:t>t</a:t>
                </a:r>
                <a:r>
                  <a:rPr lang="es-MX" sz="2400" dirty="0" smtClean="0">
                    <a:solidFill>
                      <a:schemeClr val="bg1"/>
                    </a:solidFill>
                  </a:rPr>
                  <a:t>      el tiempo de calentamiento.</a:t>
                </a:r>
                <a:endParaRPr lang="es-MX" sz="2400" dirty="0" smtClean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5347" y="4235604"/>
                <a:ext cx="4500078" cy="1569660"/>
              </a:xfrm>
              <a:prstGeom prst="rect">
                <a:avLst/>
              </a:prstGeom>
              <a:blipFill rotWithShape="1">
                <a:blip r:embed="rId2"/>
                <a:stretch>
                  <a:fillRect l="-2024" t="-2692" r="-675" b="-7308"/>
                </a:stretch>
              </a:blipFill>
              <a:ln w="19050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Rectángulo"/>
          <p:cNvSpPr/>
          <p:nvPr/>
        </p:nvSpPr>
        <p:spPr>
          <a:xfrm>
            <a:off x="323528" y="4250639"/>
            <a:ext cx="3647514" cy="1569660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65113" lvl="0" indent="-265113"/>
            <a:r>
              <a:rPr lang="es-MX" sz="2400" dirty="0" smtClean="0">
                <a:solidFill>
                  <a:srgbClr val="FFFF00"/>
                </a:solidFill>
              </a:rPr>
              <a:t>V</a:t>
            </a:r>
            <a:r>
              <a:rPr lang="es-MX" sz="2400" dirty="0" smtClean="0">
                <a:solidFill>
                  <a:prstClr val="white"/>
                </a:solidFill>
              </a:rPr>
              <a:t>  </a:t>
            </a:r>
            <a:r>
              <a:rPr lang="es-MX" sz="2400" dirty="0">
                <a:solidFill>
                  <a:prstClr val="white"/>
                </a:solidFill>
              </a:rPr>
              <a:t>el voltaje utilizado en el calefactor.</a:t>
            </a:r>
          </a:p>
          <a:p>
            <a:pPr marL="354013" lvl="0" indent="-354013"/>
            <a:r>
              <a:rPr lang="es-MX" sz="2400" dirty="0">
                <a:solidFill>
                  <a:srgbClr val="FFFF00"/>
                </a:solidFill>
              </a:rPr>
              <a:t>R</a:t>
            </a:r>
            <a:r>
              <a:rPr lang="es-MX" sz="2400" dirty="0">
                <a:solidFill>
                  <a:prstClr val="white"/>
                </a:solidFill>
              </a:rPr>
              <a:t> </a:t>
            </a:r>
            <a:r>
              <a:rPr lang="es-MX" sz="2400" dirty="0" smtClean="0">
                <a:solidFill>
                  <a:prstClr val="white"/>
                </a:solidFill>
              </a:rPr>
              <a:t> la </a:t>
            </a:r>
            <a:r>
              <a:rPr lang="es-MX" sz="2400" dirty="0">
                <a:solidFill>
                  <a:prstClr val="white"/>
                </a:solidFill>
              </a:rPr>
              <a:t>resistencia </a:t>
            </a:r>
            <a:r>
              <a:rPr lang="es-MX" sz="2400" dirty="0" smtClean="0">
                <a:solidFill>
                  <a:prstClr val="white"/>
                </a:solidFill>
              </a:rPr>
              <a:t>eléctrica calefactora</a:t>
            </a:r>
            <a:r>
              <a:rPr lang="es-MX" sz="2400" dirty="0">
                <a:solidFill>
                  <a:prstClr val="white"/>
                </a:solidFill>
              </a:rPr>
              <a:t>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70640" y="3409493"/>
            <a:ext cx="2833208" cy="46166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s-ES" sz="2400" dirty="0" smtClean="0">
                <a:solidFill>
                  <a:prstClr val="white"/>
                </a:solidFill>
              </a:rPr>
              <a:t>Usando </a:t>
            </a:r>
            <a:r>
              <a:rPr lang="es-ES" sz="2400" dirty="0">
                <a:solidFill>
                  <a:prstClr val="white"/>
                </a:solidFill>
              </a:rPr>
              <a:t>el calefactor:</a:t>
            </a:r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403090" y="3409493"/>
            <a:ext cx="3501277" cy="46166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s-ES" sz="2400" dirty="0" smtClean="0">
                <a:solidFill>
                  <a:prstClr val="white"/>
                </a:solidFill>
              </a:rPr>
              <a:t>Para </a:t>
            </a:r>
            <a:r>
              <a:rPr lang="es-ES" sz="2400" dirty="0">
                <a:solidFill>
                  <a:prstClr val="white"/>
                </a:solidFill>
              </a:rPr>
              <a:t>el </a:t>
            </a:r>
            <a:r>
              <a:rPr lang="es-ES" sz="2400" dirty="0" smtClean="0">
                <a:solidFill>
                  <a:prstClr val="white"/>
                </a:solidFill>
              </a:rPr>
              <a:t>calor suministrado:</a:t>
            </a:r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619672" y="1969333"/>
            <a:ext cx="5951770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</a:rPr>
              <a:t>Se hace </a:t>
            </a:r>
            <a:r>
              <a:rPr lang="es-ES" sz="2400" dirty="0">
                <a:solidFill>
                  <a:schemeClr val="bg1"/>
                </a:solidFill>
              </a:rPr>
              <a:t>un </a:t>
            </a:r>
            <a:r>
              <a:rPr lang="es-ES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listado de las variables </a:t>
            </a:r>
            <a:r>
              <a:rPr lang="es-ES" sz="2400" b="1" dirty="0">
                <a:solidFill>
                  <a:schemeClr val="bg1"/>
                </a:solidFill>
              </a:rPr>
              <a:t>medibles </a:t>
            </a:r>
            <a:r>
              <a:rPr lang="es-ES" sz="2400" dirty="0">
                <a:solidFill>
                  <a:schemeClr val="bg1"/>
                </a:solidFill>
              </a:rPr>
              <a:t>que están presentes en el fenómeno.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9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8" grpId="0" animBg="1"/>
      <p:bldP spid="10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2317306" y="418654"/>
            <a:ext cx="4486942" cy="706090"/>
          </a:xfrm>
          <a:prstGeom prst="rect">
            <a:avLst/>
          </a:prstGeom>
          <a:ln w="19050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200" smtClean="0">
                <a:solidFill>
                  <a:srgbClr val="FFC000"/>
                </a:solidFill>
              </a:rPr>
              <a:t>VARIABLES ASOCIADAS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88582" y="1826821"/>
            <a:ext cx="5519722" cy="95410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800" dirty="0" smtClean="0"/>
              <a:t>A continuación se les pide que asocien estas variables por pares.</a:t>
            </a:r>
            <a:endParaRPr lang="es-MX" sz="2800" b="0" i="0" dirty="0" smtClean="0">
              <a:latin typeface="Cambria Math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3568" y="2996952"/>
            <a:ext cx="7776864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</a:rPr>
              <a:t>(</a:t>
            </a:r>
            <a:r>
              <a:rPr lang="fr-FR" sz="2800" dirty="0" err="1">
                <a:solidFill>
                  <a:schemeClr val="bg1"/>
                </a:solidFill>
              </a:rPr>
              <a:t>Q,m</a:t>
            </a:r>
            <a:r>
              <a:rPr lang="fr-FR" sz="2800" dirty="0">
                <a:solidFill>
                  <a:schemeClr val="bg1"/>
                </a:solidFill>
              </a:rPr>
              <a:t>), (Q,∆T), (Q,R), (</a:t>
            </a:r>
            <a:r>
              <a:rPr lang="fr-FR" sz="2800" dirty="0" err="1">
                <a:solidFill>
                  <a:schemeClr val="bg1"/>
                </a:solidFill>
              </a:rPr>
              <a:t>Q,t</a:t>
            </a:r>
            <a:r>
              <a:rPr lang="fr-FR" sz="2800" dirty="0">
                <a:solidFill>
                  <a:schemeClr val="bg1"/>
                </a:solidFill>
              </a:rPr>
              <a:t>), (Q,V), (</a:t>
            </a:r>
            <a:r>
              <a:rPr lang="fr-FR" sz="2800" dirty="0" err="1">
                <a:solidFill>
                  <a:schemeClr val="bg1"/>
                </a:solidFill>
              </a:rPr>
              <a:t>t,m</a:t>
            </a:r>
            <a:r>
              <a:rPr lang="fr-FR" sz="2800" dirty="0">
                <a:solidFill>
                  <a:schemeClr val="bg1"/>
                </a:solidFill>
              </a:rPr>
              <a:t>), (∆</a:t>
            </a:r>
            <a:r>
              <a:rPr lang="fr-FR" sz="2800" dirty="0" err="1">
                <a:solidFill>
                  <a:schemeClr val="bg1"/>
                </a:solidFill>
              </a:rPr>
              <a:t>T,m</a:t>
            </a:r>
            <a:r>
              <a:rPr lang="fr-FR" sz="2800" dirty="0">
                <a:solidFill>
                  <a:schemeClr val="bg1"/>
                </a:solidFill>
              </a:rPr>
              <a:t>), (</a:t>
            </a:r>
            <a:r>
              <a:rPr lang="fr-FR" sz="2800" dirty="0" err="1">
                <a:solidFill>
                  <a:schemeClr val="bg1"/>
                </a:solidFill>
              </a:rPr>
              <a:t>R,m</a:t>
            </a:r>
            <a:r>
              <a:rPr lang="fr-FR" sz="2800" dirty="0">
                <a:solidFill>
                  <a:schemeClr val="bg1"/>
                </a:solidFill>
              </a:rPr>
              <a:t>) y (</a:t>
            </a:r>
            <a:r>
              <a:rPr lang="fr-FR" sz="2800" dirty="0" err="1">
                <a:solidFill>
                  <a:schemeClr val="bg1"/>
                </a:solidFill>
              </a:rPr>
              <a:t>V,m</a:t>
            </a:r>
            <a:r>
              <a:rPr lang="fr-FR" sz="2800" dirty="0">
                <a:solidFill>
                  <a:schemeClr val="bg1"/>
                </a:solidFill>
              </a:rPr>
              <a:t>), (V,∆T), (V,R), (</a:t>
            </a:r>
            <a:r>
              <a:rPr lang="fr-FR" sz="2800" dirty="0" err="1">
                <a:solidFill>
                  <a:schemeClr val="bg1"/>
                </a:solidFill>
              </a:rPr>
              <a:t>V,t</a:t>
            </a:r>
            <a:r>
              <a:rPr lang="fr-FR" sz="2800" dirty="0">
                <a:solidFill>
                  <a:schemeClr val="bg1"/>
                </a:solidFill>
              </a:rPr>
              <a:t>), (</a:t>
            </a:r>
            <a:r>
              <a:rPr lang="fr-FR" sz="2800" dirty="0" err="1">
                <a:solidFill>
                  <a:schemeClr val="bg1"/>
                </a:solidFill>
              </a:rPr>
              <a:t>R,t</a:t>
            </a:r>
            <a:r>
              <a:rPr lang="fr-FR" sz="2800" dirty="0">
                <a:solidFill>
                  <a:schemeClr val="bg1"/>
                </a:solidFill>
              </a:rPr>
              <a:t>), (R,∆T) y (∆</a:t>
            </a:r>
            <a:r>
              <a:rPr lang="fr-FR" sz="2800" dirty="0" err="1">
                <a:solidFill>
                  <a:schemeClr val="bg1"/>
                </a:solidFill>
              </a:rPr>
              <a:t>T,t</a:t>
            </a:r>
            <a:r>
              <a:rPr lang="fr-FR" sz="2800" dirty="0">
                <a:solidFill>
                  <a:schemeClr val="bg1"/>
                </a:solidFill>
              </a:rPr>
              <a:t>). 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619672" y="6002124"/>
            <a:ext cx="5832648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s-ES" sz="2800" dirty="0" smtClean="0"/>
              <a:t>Se trabajará solo con la relación </a:t>
            </a:r>
            <a:r>
              <a:rPr lang="fr-FR" sz="2800" dirty="0"/>
              <a:t>(Q,∆T)</a:t>
            </a:r>
            <a:endParaRPr lang="es-MX" sz="2800" b="0" i="0" dirty="0" smtClean="0">
              <a:latin typeface="Cambria Math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619672" y="4149080"/>
            <a:ext cx="5832648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800" dirty="0" smtClean="0"/>
              <a:t>Algunas no son viables, por ejemplo: </a:t>
            </a:r>
            <a:endParaRPr lang="es-MX" sz="2800" b="0" i="0" dirty="0" smtClean="0">
              <a:latin typeface="Cambria Math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547664" y="4869160"/>
            <a:ext cx="5976664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 smtClean="0"/>
              <a:t>Al variar la </a:t>
            </a:r>
            <a:r>
              <a:rPr lang="es-MX" sz="2800" dirty="0" smtClean="0"/>
              <a:t>masa del agua (m) </a:t>
            </a:r>
            <a:r>
              <a:rPr lang="es-MX" sz="2800" dirty="0" smtClean="0"/>
              <a:t>no hay cambio en la resistencia eléctrica </a:t>
            </a:r>
            <a:r>
              <a:rPr lang="es-MX" sz="2800" dirty="0" smtClean="0"/>
              <a:t>(R).</a:t>
            </a:r>
            <a:endParaRPr lang="es-MX" sz="2800" b="0" i="0" dirty="0" smtClean="0">
              <a:latin typeface="Cambria Math"/>
            </a:endParaRPr>
          </a:p>
        </p:txBody>
      </p:sp>
    </p:spTree>
    <p:extLst>
      <p:ext uri="{BB962C8B-B14F-4D97-AF65-F5344CB8AC3E}">
        <p14:creationId xmlns:p14="http://schemas.microsoft.com/office/powerpoint/2010/main" val="43545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79712" y="404664"/>
            <a:ext cx="5256584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FORMULACIÓN DE HIPÓTESIS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63837" y="1772816"/>
            <a:ext cx="7560840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s-ES" sz="2400" dirty="0" smtClean="0">
                <a:solidFill>
                  <a:prstClr val="black"/>
                </a:solidFill>
              </a:rPr>
              <a:t>Existen </a:t>
            </a:r>
            <a:r>
              <a:rPr lang="es-ES" sz="2400" dirty="0">
                <a:solidFill>
                  <a:prstClr val="black"/>
                </a:solidFill>
              </a:rPr>
              <a:t>variables que podemos variar en un experimento, llamadas </a:t>
            </a:r>
            <a:r>
              <a:rPr lang="es-ES" sz="2400" dirty="0" smtClean="0">
                <a:solidFill>
                  <a:srgbClr val="FFFF00"/>
                </a:solidFill>
              </a:rPr>
              <a:t>variables independientes</a:t>
            </a:r>
            <a:r>
              <a:rPr lang="es-ES" sz="2400" dirty="0" smtClean="0">
                <a:solidFill>
                  <a:schemeClr val="bg1"/>
                </a:solidFill>
              </a:rPr>
              <a:t>.</a:t>
            </a:r>
            <a:r>
              <a:rPr lang="es-ES" sz="2400" dirty="0" smtClean="0">
                <a:solidFill>
                  <a:prstClr val="black"/>
                </a:solidFill>
              </a:rPr>
              <a:t> </a:t>
            </a:r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63837" y="5229200"/>
            <a:ext cx="7560840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sz="2400" dirty="0" smtClean="0">
                <a:solidFill>
                  <a:prstClr val="black"/>
                </a:solidFill>
              </a:rPr>
              <a:t>Existen variables que </a:t>
            </a:r>
            <a:r>
              <a:rPr lang="es-ES" sz="2400" dirty="0">
                <a:solidFill>
                  <a:prstClr val="black"/>
                </a:solidFill>
              </a:rPr>
              <a:t>la naturaleza cambia sin que nosotros podamos intervenir </a:t>
            </a:r>
            <a:r>
              <a:rPr lang="es-ES" sz="2400" dirty="0" smtClean="0">
                <a:solidFill>
                  <a:prstClr val="black"/>
                </a:solidFill>
              </a:rPr>
              <a:t>llamadas </a:t>
            </a:r>
            <a:r>
              <a:rPr lang="es-ES" sz="2400" dirty="0">
                <a:solidFill>
                  <a:srgbClr val="7030A0"/>
                </a:solidFill>
              </a:rPr>
              <a:t>variables </a:t>
            </a:r>
            <a:r>
              <a:rPr lang="es-ES" sz="2400" dirty="0" smtClean="0">
                <a:solidFill>
                  <a:srgbClr val="7030A0"/>
                </a:solidFill>
              </a:rPr>
              <a:t>dependientes</a:t>
            </a:r>
            <a:r>
              <a:rPr lang="es-ES" sz="2400" dirty="0" smtClean="0">
                <a:solidFill>
                  <a:schemeClr val="tx1"/>
                </a:solidFill>
              </a:rPr>
              <a:t>.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065" y="2924944"/>
            <a:ext cx="2855862" cy="193361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763837" y="2919562"/>
            <a:ext cx="4024187" cy="1938992"/>
          </a:xfrm>
          <a:prstGeom prst="rect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prstClr val="black"/>
                </a:solidFill>
              </a:rPr>
              <a:t>En un péndulo simple la variable independiente puede ser la longitud de la cuerda y la variable dependiente el tiempo de oscilación.</a:t>
            </a:r>
            <a:endParaRPr lang="es-MX" sz="2400" dirty="0"/>
          </a:p>
        </p:txBody>
      </p:sp>
      <p:sp>
        <p:nvSpPr>
          <p:cNvPr id="7" name="6 Rectángulo"/>
          <p:cNvSpPr/>
          <p:nvPr/>
        </p:nvSpPr>
        <p:spPr>
          <a:xfrm>
            <a:off x="179512" y="6464369"/>
            <a:ext cx="43206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smtClean="0">
                <a:solidFill>
                  <a:srgbClr val="FFC000"/>
                </a:solidFill>
              </a:rPr>
              <a:t>Fuente de la imagen: Elaborado por Carlos Raúl Sandoval Alvarado</a:t>
            </a:r>
            <a:endParaRPr lang="es-MX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2929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916832"/>
            <a:ext cx="6912768" cy="4248472"/>
          </a:xfrm>
          <a:solidFill>
            <a:schemeClr val="bg2">
              <a:lumMod val="10000"/>
            </a:schemeClr>
          </a:solidFill>
          <a:ln w="57150">
            <a:solidFill>
              <a:srgbClr val="FFC000"/>
            </a:solidFill>
          </a:ln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marL="898525" lvl="1" indent="-441325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  <a:defRPr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Clarificar los conceptos de </a:t>
            </a:r>
            <a:r>
              <a:rPr lang="es-ES" sz="3200" b="1" dirty="0" smtClean="0">
                <a:solidFill>
                  <a:srgbClr val="00B0F0"/>
                </a:solidFill>
              </a:rPr>
              <a:t>CALOR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y </a:t>
            </a:r>
            <a:r>
              <a:rPr lang="es-ES" sz="3200" b="1" dirty="0" smtClean="0">
                <a:solidFill>
                  <a:srgbClr val="00B0F0"/>
                </a:solidFill>
              </a:rPr>
              <a:t>TEMPERATURA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898525" lvl="1" indent="-441325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  <a:defRPr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Describir las consideraciones experimentales del </a:t>
            </a:r>
            <a:r>
              <a:rPr lang="es-ES" sz="3200" b="1" dirty="0" smtClean="0">
                <a:solidFill>
                  <a:srgbClr val="00B0F0"/>
                </a:solidFill>
              </a:rPr>
              <a:t>uso de termómetros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 </a:t>
            </a:r>
            <a:r>
              <a:rPr lang="es-ES" sz="3200" b="1" dirty="0" smtClean="0">
                <a:solidFill>
                  <a:srgbClr val="00B0F0"/>
                </a:solidFill>
              </a:rPr>
              <a:t>fuente térmica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898525" lvl="1" indent="-441325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  <a:defRPr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Describir las consideraciones experimentales de </a:t>
            </a:r>
            <a:r>
              <a:rPr lang="es-ES" sz="3200" b="1" dirty="0" smtClean="0">
                <a:solidFill>
                  <a:srgbClr val="00B0F0"/>
                </a:solidFill>
              </a:rPr>
              <a:t>equilibrio termodinámico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 </a:t>
            </a:r>
            <a:r>
              <a:rPr lang="es-ES" sz="3200" b="1" dirty="0" smtClean="0">
                <a:solidFill>
                  <a:srgbClr val="00B0F0"/>
                </a:solidFill>
              </a:rPr>
              <a:t>calor específico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>
          <a:xfrm>
            <a:off x="1763688" y="418307"/>
            <a:ext cx="5544616" cy="706437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SECUENCIA DIDÁCTICA</a:t>
            </a:r>
          </a:p>
        </p:txBody>
      </p:sp>
    </p:spTree>
    <p:extLst>
      <p:ext uri="{BB962C8B-B14F-4D97-AF65-F5344CB8AC3E}">
        <p14:creationId xmlns:p14="http://schemas.microsoft.com/office/powerpoint/2010/main" val="38291167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79712" y="404664"/>
            <a:ext cx="5256584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FORMULACIÓN DE HIPÓTESIS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979712" y="1916832"/>
            <a:ext cx="6840760" cy="18158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dirty="0" smtClean="0"/>
              <a:t>¿</a:t>
            </a:r>
            <a:r>
              <a:rPr lang="es-ES" sz="2800" dirty="0"/>
              <a:t>Existe una relación entre la cantidad de agua y la cantidad de calor necesaria para </a:t>
            </a:r>
            <a:r>
              <a:rPr lang="es-ES" sz="2800" dirty="0" smtClean="0"/>
              <a:t>calentarla, </a:t>
            </a:r>
            <a:r>
              <a:rPr lang="es-ES" sz="2800" dirty="0">
                <a:solidFill>
                  <a:srgbClr val="FFC000"/>
                </a:solidFill>
              </a:rPr>
              <a:t>manteniendo constante la diferencia de temperaturas inicial y </a:t>
            </a:r>
            <a:r>
              <a:rPr lang="es-ES" sz="2800" dirty="0" smtClean="0">
                <a:solidFill>
                  <a:srgbClr val="FFC000"/>
                </a:solidFill>
              </a:rPr>
              <a:t>final</a:t>
            </a:r>
            <a:r>
              <a:rPr lang="es-ES" sz="2800" dirty="0" smtClean="0">
                <a:solidFill>
                  <a:schemeClr val="bg1"/>
                </a:solidFill>
              </a:rPr>
              <a:t>?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979712" y="4293096"/>
            <a:ext cx="6840760" cy="1815882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dirty="0" smtClean="0"/>
              <a:t>¿</a:t>
            </a:r>
            <a:r>
              <a:rPr lang="es-ES" sz="2800" dirty="0"/>
              <a:t>Existe una relación entre el calor necesario para calentar una masa fija de agua, </a:t>
            </a:r>
            <a:r>
              <a:rPr lang="es-ES" sz="2800" dirty="0">
                <a:solidFill>
                  <a:srgbClr val="FFC000"/>
                </a:solidFill>
              </a:rPr>
              <a:t>variando la diferencia entre la temperatura inicial y la temperatura final de esta</a:t>
            </a:r>
            <a:r>
              <a:rPr lang="es-ES" sz="2800" dirty="0" smtClean="0"/>
              <a:t>?</a:t>
            </a:r>
            <a:endParaRPr lang="es-MX" sz="2800" dirty="0"/>
          </a:p>
        </p:txBody>
      </p:sp>
      <p:sp>
        <p:nvSpPr>
          <p:cNvPr id="5" name="4 Rectángulo"/>
          <p:cNvSpPr/>
          <p:nvPr/>
        </p:nvSpPr>
        <p:spPr>
          <a:xfrm>
            <a:off x="139310" y="2670884"/>
            <a:ext cx="1771575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2400" dirty="0" smtClean="0">
                <a:solidFill>
                  <a:srgbClr val="FFC000"/>
                </a:solidFill>
              </a:rPr>
              <a:t>HIPÓTESIS 1:</a:t>
            </a:r>
            <a:endParaRPr lang="es-MX" sz="2400" dirty="0">
              <a:solidFill>
                <a:srgbClr val="FFC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39309" y="4984093"/>
            <a:ext cx="1771575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2400" dirty="0" smtClean="0">
                <a:solidFill>
                  <a:srgbClr val="FFC000"/>
                </a:solidFill>
              </a:rPr>
              <a:t>HIPÓTESIS 2:</a:t>
            </a:r>
            <a:endParaRPr lang="es-MX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05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7599" y="332656"/>
            <a:ext cx="4108817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DISEÑO </a:t>
            </a:r>
            <a:r>
              <a:rPr lang="es-ES" sz="3200" dirty="0" smtClean="0">
                <a:solidFill>
                  <a:srgbClr val="FFC000"/>
                </a:solidFill>
              </a:rPr>
              <a:t>EXPERIMENTAL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1520" y="2132856"/>
            <a:ext cx="4104456" cy="40934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600" dirty="0"/>
              <a:t>S</a:t>
            </a:r>
            <a:r>
              <a:rPr lang="es-ES" sz="2600" dirty="0" smtClean="0"/>
              <a:t>e realiza la experiencia </a:t>
            </a:r>
            <a:r>
              <a:rPr lang="es-ES" sz="2600" dirty="0"/>
              <a:t>que </a:t>
            </a:r>
            <a:r>
              <a:rPr lang="es-ES" sz="2600" dirty="0" smtClean="0"/>
              <a:t>puede </a:t>
            </a:r>
            <a:r>
              <a:rPr lang="es-ES" sz="2600" dirty="0"/>
              <a:t>responder </a:t>
            </a:r>
            <a:r>
              <a:rPr lang="es-ES" sz="2600" dirty="0" smtClean="0"/>
              <a:t> a la pregunta de la hipótesis </a:t>
            </a:r>
            <a:r>
              <a:rPr lang="es-ES" sz="2600" dirty="0" smtClean="0"/>
              <a:t>2 utilizando el dispositivo mostrado en la figura.</a:t>
            </a:r>
            <a:endParaRPr lang="es-ES" sz="26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Se </a:t>
            </a:r>
            <a:r>
              <a:rPr lang="es-ES" sz="2600" dirty="0"/>
              <a:t>tabulan los datos </a:t>
            </a:r>
            <a:r>
              <a:rPr lang="es-ES" sz="2600" dirty="0" smtClean="0"/>
              <a:t>medidos.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Se grafican los datos.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Se analizan resultados.</a:t>
            </a:r>
            <a:endParaRPr lang="es-MX" sz="2600" dirty="0"/>
          </a:p>
        </p:txBody>
      </p:sp>
      <p:sp>
        <p:nvSpPr>
          <p:cNvPr id="4" name="3 Rectángulo"/>
          <p:cNvSpPr/>
          <p:nvPr/>
        </p:nvSpPr>
        <p:spPr>
          <a:xfrm>
            <a:off x="179512" y="6464369"/>
            <a:ext cx="43206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smtClean="0">
                <a:solidFill>
                  <a:srgbClr val="FFC000"/>
                </a:solidFill>
              </a:rPr>
              <a:t>Fuente de la imagen: Elaborado por Carlos Raúl Sandoval Alvarado</a:t>
            </a:r>
            <a:endParaRPr lang="es-MX" sz="1200" dirty="0">
              <a:solidFill>
                <a:srgbClr val="FFC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180" y="1340768"/>
            <a:ext cx="430530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251520" y="1433017"/>
            <a:ext cx="209583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Procedimiento:</a:t>
            </a:r>
            <a:endParaRPr lang="es-MX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13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1 Rectángulo"/>
              <p:cNvSpPr/>
              <p:nvPr/>
            </p:nvSpPr>
            <p:spPr>
              <a:xfrm>
                <a:off x="323528" y="1412776"/>
                <a:ext cx="8496944" cy="138499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ES" sz="2800" dirty="0" smtClean="0">
                    <a:solidFill>
                      <a:schemeClr val="bg1"/>
                    </a:solidFill>
                  </a:rPr>
                  <a:t>Si se toma como hipótesis la afirmación correspondiente a la relación </a:t>
                </a:r>
                <a14:m>
                  <m:oMath xmlns:m="http://schemas.openxmlformats.org/officeDocument/2006/math">
                    <m:r>
                      <a:rPr lang="es-ES" sz="2800" i="1">
                        <a:solidFill>
                          <a:schemeClr val="bg1"/>
                        </a:solidFill>
                        <a:latin typeface="Cambria Math"/>
                      </a:rPr>
                      <m:t>(∆</m:t>
                    </m:r>
                    <m:r>
                      <a:rPr lang="es-ES" sz="2800" i="1">
                        <a:solidFill>
                          <a:schemeClr val="bg1"/>
                        </a:solidFill>
                        <a:latin typeface="Cambria Math"/>
                      </a:rPr>
                      <m:t>𝑇</m:t>
                    </m:r>
                    <m:r>
                      <a:rPr lang="es-ES" sz="2800" i="1">
                        <a:solidFill>
                          <a:schemeClr val="bg1"/>
                        </a:solidFill>
                        <a:latin typeface="Cambria Math"/>
                      </a:rPr>
                      <m:t>,</m:t>
                    </m:r>
                    <m:r>
                      <a:rPr lang="es-ES" sz="2800" i="1">
                        <a:solidFill>
                          <a:schemeClr val="bg1"/>
                        </a:solidFill>
                        <a:latin typeface="Cambria Math"/>
                      </a:rPr>
                      <m:t>𝑄</m:t>
                    </m:r>
                    <m:r>
                      <a:rPr lang="es-ES" sz="2800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s-ES" sz="2800" dirty="0">
                    <a:solidFill>
                      <a:schemeClr val="bg1"/>
                    </a:solidFill>
                  </a:rPr>
                  <a:t>, las variables medibles son </a:t>
                </a:r>
                <a:r>
                  <a:rPr lang="es-ES" sz="2800" dirty="0" smtClean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s-ES" sz="2800" i="1">
                        <a:solidFill>
                          <a:schemeClr val="bg1"/>
                        </a:solidFill>
                        <a:latin typeface="Cambria Math"/>
                      </a:rPr>
                      <m:t>𝑄</m:t>
                    </m:r>
                  </m:oMath>
                </a14:m>
                <a:r>
                  <a:rPr lang="es-ES" sz="2800" dirty="0" smtClean="0">
                    <a:solidFill>
                      <a:schemeClr val="bg1"/>
                    </a:solidFill>
                  </a:rPr>
                  <a:t>)</a:t>
                </a:r>
                <a:r>
                  <a:rPr lang="es-ES" sz="2800" dirty="0">
                    <a:solidFill>
                      <a:schemeClr val="bg1"/>
                    </a:solidFill>
                  </a:rPr>
                  <a:t> y </a:t>
                </a:r>
                <a:r>
                  <a:rPr lang="es-ES" sz="2800" dirty="0" smtClean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s-ES" sz="2800" i="1">
                        <a:solidFill>
                          <a:schemeClr val="bg1"/>
                        </a:solidFill>
                        <a:latin typeface="Cambria Math"/>
                      </a:rPr>
                      <m:t>∆</m:t>
                    </m:r>
                    <m:r>
                      <a:rPr lang="es-ES" sz="2800" i="1">
                        <a:solidFill>
                          <a:schemeClr val="bg1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s-ES" sz="2800" dirty="0" smtClean="0">
                    <a:solidFill>
                      <a:schemeClr val="bg1"/>
                    </a:solidFill>
                  </a:rPr>
                  <a:t>)</a:t>
                </a:r>
                <a:r>
                  <a:rPr lang="es-ES" sz="2800" dirty="0">
                    <a:solidFill>
                      <a:schemeClr val="bg1"/>
                    </a:solidFill>
                  </a:rPr>
                  <a:t>, manteniendo constante la cantidad de agua </a:t>
                </a:r>
                <a:r>
                  <a:rPr lang="es-ES" sz="2800" dirty="0" smtClean="0">
                    <a:solidFill>
                      <a:schemeClr val="bg1"/>
                    </a:solidFill>
                  </a:rPr>
                  <a:t>(m).</a:t>
                </a:r>
                <a:endParaRPr lang="es-MX" sz="2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" name="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412776"/>
                <a:ext cx="8496944" cy="1384995"/>
              </a:xfrm>
              <a:prstGeom prst="rect">
                <a:avLst/>
              </a:prstGeom>
              <a:blipFill rotWithShape="1">
                <a:blip r:embed="rId2"/>
                <a:stretch>
                  <a:fillRect l="-287" t="-3493" r="-1576" b="-11354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5 Rectángulo"/>
          <p:cNvSpPr/>
          <p:nvPr/>
        </p:nvSpPr>
        <p:spPr>
          <a:xfrm>
            <a:off x="1729533" y="395953"/>
            <a:ext cx="5684954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DESCRIPCIÓN DEL EXPERIMENTO</a:t>
            </a:r>
            <a:endParaRPr lang="es-MX" sz="3200" dirty="0">
              <a:solidFill>
                <a:srgbClr val="FFC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416" y="2924944"/>
            <a:ext cx="4572000" cy="3429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79512" y="6536377"/>
            <a:ext cx="54834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smtClean="0">
                <a:solidFill>
                  <a:srgbClr val="FFC000"/>
                </a:solidFill>
              </a:rPr>
              <a:t>Fuente de la imagen: Laboratorio de Física Térmica de la Facultad de Ciencias UAEM</a:t>
            </a:r>
            <a:endParaRPr lang="es-MX" sz="1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17280" y="3140968"/>
            <a:ext cx="3146607" cy="3108543"/>
          </a:xfrm>
          <a:prstGeom prst="rect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chemeClr val="tx1"/>
                </a:solidFill>
              </a:rPr>
              <a:t>Medición de la </a:t>
            </a:r>
            <a:r>
              <a:rPr lang="es-ES" sz="2800" dirty="0">
                <a:solidFill>
                  <a:schemeClr val="tx1"/>
                </a:solidFill>
              </a:rPr>
              <a:t>cantidad de agua </a:t>
            </a:r>
            <a:r>
              <a:rPr lang="es-ES" sz="2800" dirty="0" smtClean="0">
                <a:solidFill>
                  <a:schemeClr val="tx1"/>
                </a:solidFill>
              </a:rPr>
              <a:t>(m) </a:t>
            </a:r>
            <a:r>
              <a:rPr lang="es-ES" sz="2800" dirty="0" smtClean="0">
                <a:solidFill>
                  <a:schemeClr val="tx1"/>
                </a:solidFill>
              </a:rPr>
              <a:t>que se </a:t>
            </a:r>
            <a:r>
              <a:rPr lang="es-ES" sz="2800" dirty="0" smtClean="0">
                <a:solidFill>
                  <a:schemeClr val="tx1"/>
                </a:solidFill>
              </a:rPr>
              <a:t>mantiene </a:t>
            </a:r>
            <a:r>
              <a:rPr lang="es-ES" sz="2800" dirty="0" smtClean="0">
                <a:solidFill>
                  <a:schemeClr val="tx1"/>
                </a:solidFill>
              </a:rPr>
              <a:t>lo más constante posible durante el experimento.</a:t>
            </a:r>
            <a:endParaRPr lang="es-MX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22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29533" y="395953"/>
            <a:ext cx="5684954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DESCRIPCIÓN DEL EXPERIMENTO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1472585"/>
            <a:ext cx="5112568" cy="2677656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</a:rPr>
              <a:t>La energía </a:t>
            </a:r>
            <a:r>
              <a:rPr lang="es-ES" sz="2400" dirty="0">
                <a:solidFill>
                  <a:schemeClr val="bg1"/>
                </a:solidFill>
              </a:rPr>
              <a:t>calorífica </a:t>
            </a:r>
            <a:r>
              <a:rPr lang="es-ES" sz="2400" dirty="0" smtClean="0">
                <a:solidFill>
                  <a:schemeClr val="bg1"/>
                </a:solidFill>
              </a:rPr>
              <a:t>suministrada al agua se </a:t>
            </a:r>
            <a:r>
              <a:rPr lang="es-ES" sz="2400" dirty="0">
                <a:solidFill>
                  <a:schemeClr val="bg1"/>
                </a:solidFill>
              </a:rPr>
              <a:t>cuantifica utilizando los valores medidos de voltaje y tiempo de </a:t>
            </a:r>
            <a:r>
              <a:rPr lang="es-ES" sz="2400" dirty="0" smtClean="0">
                <a:solidFill>
                  <a:schemeClr val="bg1"/>
                </a:solidFill>
              </a:rPr>
              <a:t>calentamiento, </a:t>
            </a:r>
            <a:r>
              <a:rPr lang="es-ES" sz="2400" dirty="0">
                <a:solidFill>
                  <a:schemeClr val="bg1"/>
                </a:solidFill>
              </a:rPr>
              <a:t>utilizando la fórmula de la potencia eléctrica Q = Pt = (V</a:t>
            </a:r>
            <a:r>
              <a:rPr lang="es-ES" sz="2400" baseline="30000" dirty="0">
                <a:solidFill>
                  <a:schemeClr val="bg1"/>
                </a:solidFill>
              </a:rPr>
              <a:t>2</a:t>
            </a:r>
            <a:r>
              <a:rPr lang="es-ES" sz="2400" dirty="0">
                <a:solidFill>
                  <a:schemeClr val="bg1"/>
                </a:solidFill>
              </a:rPr>
              <a:t>/R)t y se registran estos datos medidos en una </a:t>
            </a:r>
            <a:r>
              <a:rPr lang="es-ES" sz="2400" dirty="0" smtClean="0">
                <a:solidFill>
                  <a:schemeClr val="bg1"/>
                </a:solidFill>
              </a:rPr>
              <a:t>tabla.</a:t>
            </a:r>
            <a:endParaRPr lang="es-MX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901849"/>
              </p:ext>
            </p:extLst>
          </p:nvPr>
        </p:nvGraphicFramePr>
        <p:xfrm>
          <a:off x="467545" y="4264496"/>
          <a:ext cx="4824535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8893"/>
                <a:gridCol w="1608388"/>
                <a:gridCol w="1697254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400" dirty="0" smtClean="0">
                          <a:effectLst/>
                        </a:rPr>
                        <a:t>Masa </a:t>
                      </a:r>
                      <a:r>
                        <a:rPr lang="es-MX" sz="2400" dirty="0">
                          <a:effectLst/>
                        </a:rPr>
                        <a:t>de </a:t>
                      </a:r>
                      <a:r>
                        <a:rPr lang="es-MX" sz="2400" dirty="0" smtClean="0">
                          <a:effectLst/>
                        </a:rPr>
                        <a:t>agua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MX" sz="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m=150 gr.</a:t>
                      </a:r>
                      <a:endParaRPr lang="es-MX" sz="2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Resistencia eléctrica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del calefactor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R=23 Ohm</a:t>
                      </a:r>
                      <a:endParaRPr lang="es-MX" sz="2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400" dirty="0" smtClean="0">
                          <a:effectLst/>
                        </a:rPr>
                        <a:t>Fuente </a:t>
                      </a:r>
                      <a:r>
                        <a:rPr lang="es-MX" sz="2400" dirty="0">
                          <a:effectLst/>
                        </a:rPr>
                        <a:t>de </a:t>
                      </a:r>
                      <a:r>
                        <a:rPr lang="es-MX" sz="2400" dirty="0" smtClean="0">
                          <a:effectLst/>
                        </a:rPr>
                        <a:t>voltaje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MX" sz="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V=12 Volts</a:t>
                      </a:r>
                      <a:endParaRPr lang="es-MX" sz="2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787" y="1519808"/>
            <a:ext cx="3090473" cy="428545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79512" y="6167045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smtClean="0">
                <a:solidFill>
                  <a:srgbClr val="FFC000"/>
                </a:solidFill>
              </a:rPr>
              <a:t>Fuente de </a:t>
            </a:r>
            <a:r>
              <a:rPr lang="es-ES" sz="1200" dirty="0">
                <a:solidFill>
                  <a:srgbClr val="FFC000"/>
                </a:solidFill>
              </a:rPr>
              <a:t>la imagen: http://srv2.fis.puc.cl/mediawiki/index.php/Determinaci%C3%B3n_del_Equivalente_Mec%C3%A1nico_del_Calor_por_un_M%C3%A9todo_El%C3%A9ctrico_(Fiz020)</a:t>
            </a:r>
            <a:endParaRPr lang="es-MX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25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3200" dirty="0" smtClean="0">
                <a:solidFill>
                  <a:srgbClr val="FFC000"/>
                </a:solidFill>
              </a:rPr>
              <a:t>TABLA DE </a:t>
            </a:r>
            <a:r>
              <a:rPr lang="es-MX" sz="3200" dirty="0" smtClean="0">
                <a:solidFill>
                  <a:srgbClr val="FFC000"/>
                </a:solidFill>
              </a:rPr>
              <a:t>LA TEMPERATURA </a:t>
            </a:r>
            <a:r>
              <a:rPr lang="es-MX" sz="3200" dirty="0" smtClean="0">
                <a:solidFill>
                  <a:srgbClr val="FFC000"/>
                </a:solidFill>
              </a:rPr>
              <a:t>DEL AGUA LÍQUIDA CORRESPONDIENTE AL CALOR SUMINISTRADO</a:t>
            </a:r>
            <a:endParaRPr lang="es-MX" sz="3200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415993"/>
              </p:ext>
            </p:extLst>
          </p:nvPr>
        </p:nvGraphicFramePr>
        <p:xfrm>
          <a:off x="1115615" y="2204864"/>
          <a:ext cx="6912769" cy="3718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8505"/>
                <a:gridCol w="2348115"/>
                <a:gridCol w="1956149"/>
              </a:tblGrid>
              <a:tr h="12118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Tiempo de Calentamiento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(</a:t>
                      </a:r>
                      <a:r>
                        <a:rPr lang="es-MX" sz="2000" dirty="0" err="1" smtClean="0">
                          <a:effectLst/>
                        </a:rPr>
                        <a:t>seg</a:t>
                      </a:r>
                      <a:r>
                        <a:rPr lang="es-MX" sz="2000" dirty="0" smtClean="0">
                          <a:effectLst/>
                        </a:rPr>
                        <a:t>)</a:t>
                      </a:r>
                      <a:endParaRPr lang="es-MX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Calor </a:t>
                      </a:r>
                      <a:r>
                        <a:rPr lang="es-MX" sz="2000" dirty="0" smtClean="0">
                          <a:effectLst/>
                        </a:rPr>
                        <a:t>suministrado al agua por la resistencia eléctrica</a:t>
                      </a:r>
                      <a:endParaRPr lang="es-MX" sz="2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(Joule)</a:t>
                      </a:r>
                      <a:endParaRPr lang="es-MX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Diferencia de </a:t>
                      </a:r>
                      <a:r>
                        <a:rPr lang="es-MX" sz="2000" dirty="0" smtClean="0">
                          <a:effectLst/>
                        </a:rPr>
                        <a:t>Temperaturas*</a:t>
                      </a:r>
                      <a:endParaRPr lang="es-MX" sz="2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(</a:t>
                      </a:r>
                      <a:r>
                        <a:rPr lang="es-MX" sz="2000" baseline="30000" dirty="0" err="1">
                          <a:effectLst/>
                        </a:rPr>
                        <a:t>o</a:t>
                      </a:r>
                      <a:r>
                        <a:rPr lang="es-MX" sz="2000" dirty="0" err="1">
                          <a:effectLst/>
                        </a:rPr>
                        <a:t>C</a:t>
                      </a:r>
                      <a:r>
                        <a:rPr lang="es-MX" sz="2000" dirty="0">
                          <a:effectLst/>
                        </a:rPr>
                        <a:t>)</a:t>
                      </a:r>
                      <a:endParaRPr lang="es-MX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0</a:t>
                      </a:r>
                      <a:endParaRPr lang="es-MX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0</a:t>
                      </a:r>
                      <a:endParaRPr lang="es-MX" sz="20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0</a:t>
                      </a:r>
                      <a:endParaRPr lang="es-MX" sz="20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1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1000</a:t>
                      </a:r>
                      <a:endParaRPr lang="es-MX" sz="20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6260</a:t>
                      </a:r>
                      <a:endParaRPr lang="es-MX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effectLst/>
                        </a:rPr>
                        <a:t>10</a:t>
                      </a:r>
                      <a:endParaRPr lang="es-MX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04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2000</a:t>
                      </a:r>
                      <a:endParaRPr lang="es-MX" sz="20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12520</a:t>
                      </a:r>
                      <a:endParaRPr lang="es-MX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effectLst/>
                        </a:rPr>
                        <a:t>18.6</a:t>
                      </a:r>
                      <a:endParaRPr lang="es-MX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4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3000</a:t>
                      </a:r>
                      <a:endParaRPr lang="es-MX" sz="20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18780</a:t>
                      </a:r>
                      <a:endParaRPr lang="es-MX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effectLst/>
                        </a:rPr>
                        <a:t>28.6</a:t>
                      </a:r>
                      <a:endParaRPr lang="es-MX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7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4000</a:t>
                      </a:r>
                      <a:endParaRPr lang="es-MX" sz="20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25040</a:t>
                      </a:r>
                      <a:endParaRPr lang="es-MX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effectLst/>
                        </a:rPr>
                        <a:t>39</a:t>
                      </a:r>
                      <a:endParaRPr lang="es-MX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5000</a:t>
                      </a:r>
                      <a:endParaRPr lang="es-MX" sz="20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31300</a:t>
                      </a:r>
                      <a:endParaRPr lang="es-MX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48.8</a:t>
                      </a:r>
                      <a:endParaRPr lang="es-MX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6000</a:t>
                      </a:r>
                      <a:endParaRPr lang="es-MX" sz="20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37560</a:t>
                      </a:r>
                      <a:endParaRPr lang="es-MX" sz="20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58</a:t>
                      </a:r>
                      <a:endParaRPr lang="es-MX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827584" y="6093296"/>
            <a:ext cx="748883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sz="2400" dirty="0" smtClean="0">
                <a:solidFill>
                  <a:prstClr val="black"/>
                </a:solidFill>
              </a:rPr>
              <a:t>* Se </a:t>
            </a:r>
            <a:r>
              <a:rPr lang="es-ES" sz="2400" dirty="0">
                <a:solidFill>
                  <a:prstClr val="black"/>
                </a:solidFill>
              </a:rPr>
              <a:t>elevó </a:t>
            </a:r>
            <a:r>
              <a:rPr lang="es-ES" sz="2400" dirty="0" smtClean="0">
                <a:solidFill>
                  <a:prstClr val="black"/>
                </a:solidFill>
              </a:rPr>
              <a:t>gradualmente la </a:t>
            </a:r>
            <a:r>
              <a:rPr lang="es-ES" sz="2400" dirty="0">
                <a:solidFill>
                  <a:prstClr val="black"/>
                </a:solidFill>
              </a:rPr>
              <a:t>temperatura de 21 </a:t>
            </a:r>
            <a:r>
              <a:rPr lang="es-ES" sz="2400" baseline="30000" dirty="0" err="1">
                <a:solidFill>
                  <a:prstClr val="black"/>
                </a:solidFill>
              </a:rPr>
              <a:t>o</a:t>
            </a:r>
            <a:r>
              <a:rPr lang="es-ES" sz="2400" dirty="0" err="1">
                <a:solidFill>
                  <a:prstClr val="black"/>
                </a:solidFill>
              </a:rPr>
              <a:t>C</a:t>
            </a:r>
            <a:r>
              <a:rPr lang="es-ES" sz="2400" dirty="0">
                <a:solidFill>
                  <a:prstClr val="black"/>
                </a:solidFill>
              </a:rPr>
              <a:t> a 79 </a:t>
            </a:r>
            <a:r>
              <a:rPr lang="es-ES" sz="2400" baseline="30000" dirty="0" err="1">
                <a:solidFill>
                  <a:prstClr val="black"/>
                </a:solidFill>
              </a:rPr>
              <a:t>o</a:t>
            </a:r>
            <a:r>
              <a:rPr lang="es-ES" sz="2400" dirty="0" err="1">
                <a:solidFill>
                  <a:prstClr val="black"/>
                </a:solidFill>
              </a:rPr>
              <a:t>C</a:t>
            </a:r>
            <a:r>
              <a:rPr lang="es-ES" sz="2400" dirty="0">
                <a:solidFill>
                  <a:prstClr val="black"/>
                </a:solidFill>
              </a:rPr>
              <a:t> </a:t>
            </a:r>
            <a:endParaRPr lang="es-MX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27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01297" y="332656"/>
            <a:ext cx="7141443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GRÁFICA DE LOS DATOS EXPERIMENTALES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1412776"/>
            <a:ext cx="8136904" cy="830997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</a:rPr>
              <a:t>Se elabora la gráfica de los datos de la Tabla </a:t>
            </a:r>
            <a:r>
              <a:rPr lang="es-MX" sz="2400" dirty="0" smtClean="0">
                <a:solidFill>
                  <a:schemeClr val="bg1"/>
                </a:solidFill>
              </a:rPr>
              <a:t>del </a:t>
            </a:r>
            <a:r>
              <a:rPr lang="es-MX" sz="2400" dirty="0">
                <a:solidFill>
                  <a:schemeClr val="bg1"/>
                </a:solidFill>
              </a:rPr>
              <a:t>calor suministrado al agua y la diferencia de temperaturas </a:t>
            </a:r>
            <a:r>
              <a:rPr lang="es-MX" sz="2400" dirty="0" smtClean="0">
                <a:solidFill>
                  <a:schemeClr val="bg1"/>
                </a:solidFill>
              </a:rPr>
              <a:t>obtenidas.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9" name="8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374"/>
            <a:ext cx="7920880" cy="41049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5808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43095" y="332656"/>
            <a:ext cx="4457823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3200" dirty="0">
                <a:solidFill>
                  <a:srgbClr val="FFC000"/>
                </a:solidFill>
              </a:rPr>
              <a:t>ANÁLISIS DE RESULTADOS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3574" y="3524815"/>
            <a:ext cx="7776864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/>
              <a:t>La recta colocada a simple vista en la gráfica </a:t>
            </a:r>
            <a:r>
              <a:rPr lang="es-ES" sz="2400" dirty="0" smtClean="0"/>
              <a:t>permite </a:t>
            </a:r>
            <a:r>
              <a:rPr lang="es-ES" sz="2400" dirty="0"/>
              <a:t>calcular su pendiente </a:t>
            </a:r>
            <a:r>
              <a:rPr lang="es-ES" sz="2400" b="1" dirty="0"/>
              <a:t>p</a:t>
            </a:r>
            <a:r>
              <a:rPr lang="es-ES" sz="2400" dirty="0"/>
              <a:t> y obtener la ordenada al origen </a:t>
            </a:r>
            <a:r>
              <a:rPr lang="es-ES" sz="2400" b="1" dirty="0"/>
              <a:t>b</a:t>
            </a:r>
            <a:r>
              <a:rPr lang="es-ES" sz="2400" dirty="0"/>
              <a:t>, siendo p=0.00155 </a:t>
            </a:r>
            <a:r>
              <a:rPr lang="es-ES" sz="2400" baseline="30000" dirty="0" err="1"/>
              <a:t>o</a:t>
            </a:r>
            <a:r>
              <a:rPr lang="es-ES" sz="2400" dirty="0" err="1"/>
              <a:t>C</a:t>
            </a:r>
            <a:r>
              <a:rPr lang="es-ES" sz="2400" dirty="0"/>
              <a:t>/J y b=-0.14 </a:t>
            </a:r>
            <a:r>
              <a:rPr lang="es-ES" sz="2400" baseline="30000" dirty="0" err="1" smtClean="0"/>
              <a:t>o</a:t>
            </a:r>
            <a:r>
              <a:rPr lang="es-ES" sz="2400" dirty="0" err="1" smtClean="0"/>
              <a:t>C</a:t>
            </a:r>
            <a:r>
              <a:rPr lang="es-ES" sz="2400" dirty="0" smtClean="0"/>
              <a:t> respectivamente. </a:t>
            </a:r>
            <a:endParaRPr lang="es-MX" sz="2400" dirty="0"/>
          </a:p>
        </p:txBody>
      </p:sp>
      <p:sp>
        <p:nvSpPr>
          <p:cNvPr id="3" name="2 Rectángulo"/>
          <p:cNvSpPr/>
          <p:nvPr/>
        </p:nvSpPr>
        <p:spPr>
          <a:xfrm>
            <a:off x="1619672" y="5013176"/>
            <a:ext cx="5904656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sz="2800" dirty="0">
                <a:solidFill>
                  <a:prstClr val="white"/>
                </a:solidFill>
              </a:rPr>
              <a:t>Por lo tanto, la ecuación de la recta es:</a:t>
            </a:r>
            <a:endParaRPr lang="es-MX" sz="2800" dirty="0">
              <a:solidFill>
                <a:prstClr val="whit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2045321" y="5733256"/>
                <a:ext cx="5046959" cy="524631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es-MX" sz="2800" dirty="0" smtClean="0"/>
                  <a:t>∆T = - 0.14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s-MX" sz="2800" i="1" dirty="0" smtClean="0">
                            <a:latin typeface="Cambria Math"/>
                          </a:rPr>
                        </m:ctrlPr>
                      </m:sPrePr>
                      <m:sub/>
                      <m:sup>
                        <m:r>
                          <a:rPr lang="es-MX" sz="2800" b="0" i="1" smtClean="0">
                            <a:latin typeface="Cambria Math"/>
                          </a:rPr>
                          <m:t>𝑂</m:t>
                        </m:r>
                      </m:sup>
                      <m:e>
                        <m:r>
                          <a:rPr lang="es-MX" sz="2800" i="1" dirty="0">
                            <a:latin typeface="Cambria Math"/>
                          </a:rPr>
                          <m:t>𝐶</m:t>
                        </m:r>
                      </m:e>
                    </m:sPre>
                    <m:r>
                      <a:rPr lang="es-MX" sz="2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s-MX" sz="2800" dirty="0"/>
                  <a:t>+ (0.00155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s-MX" sz="2800" i="1" dirty="0">
                            <a:latin typeface="Cambria Math"/>
                          </a:rPr>
                        </m:ctrlPr>
                      </m:sPrePr>
                      <m:sub/>
                      <m:sup>
                        <m:r>
                          <a:rPr lang="es-MX" sz="2800" i="1">
                            <a:latin typeface="Cambria Math"/>
                          </a:rPr>
                          <m:t>𝑂</m:t>
                        </m:r>
                      </m:sup>
                      <m:e>
                        <m:r>
                          <a:rPr lang="es-MX" sz="2800" i="1" dirty="0">
                            <a:latin typeface="Cambria Math"/>
                          </a:rPr>
                          <m:t>𝐶</m:t>
                        </m:r>
                      </m:e>
                    </m:sPre>
                    <m:r>
                      <a:rPr lang="es-MX" sz="2800" b="0" i="1" dirty="0" smtClean="0">
                        <a:latin typeface="Cambria Math"/>
                      </a:rPr>
                      <m:t>/</m:t>
                    </m:r>
                  </m:oMath>
                </a14:m>
                <a:r>
                  <a:rPr lang="es-MX" sz="2800" dirty="0"/>
                  <a:t>J)Q</a:t>
                </a:r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5321" y="5733256"/>
                <a:ext cx="5046959" cy="5246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5 Rectángulo"/>
          <p:cNvSpPr/>
          <p:nvPr/>
        </p:nvSpPr>
        <p:spPr>
          <a:xfrm>
            <a:off x="395542" y="1268760"/>
            <a:ext cx="8352928" cy="830997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sz="2400" dirty="0">
                <a:solidFill>
                  <a:schemeClr val="tx1"/>
                </a:solidFill>
              </a:rPr>
              <a:t>Con relación a la cantidad de calor absorbido por 150 </a:t>
            </a:r>
            <a:r>
              <a:rPr lang="es-ES" sz="2400" dirty="0" smtClean="0">
                <a:solidFill>
                  <a:schemeClr val="tx1"/>
                </a:solidFill>
              </a:rPr>
              <a:t>gr </a:t>
            </a:r>
            <a:r>
              <a:rPr lang="es-ES" sz="2400" dirty="0">
                <a:solidFill>
                  <a:schemeClr val="tx1"/>
                </a:solidFill>
              </a:rPr>
              <a:t>de agua para elevar su </a:t>
            </a:r>
            <a:r>
              <a:rPr lang="es-ES" sz="2400" dirty="0" smtClean="0">
                <a:solidFill>
                  <a:schemeClr val="tx1"/>
                </a:solidFill>
              </a:rPr>
              <a:t>temperatura </a:t>
            </a:r>
            <a:r>
              <a:rPr lang="es-ES" sz="2400" dirty="0">
                <a:solidFill>
                  <a:prstClr val="black"/>
                </a:solidFill>
              </a:rPr>
              <a:t>de 21 </a:t>
            </a:r>
            <a:r>
              <a:rPr lang="es-ES" sz="2400" baseline="30000" dirty="0" err="1">
                <a:solidFill>
                  <a:prstClr val="black"/>
                </a:solidFill>
              </a:rPr>
              <a:t>o</a:t>
            </a:r>
            <a:r>
              <a:rPr lang="es-ES" sz="2400" dirty="0" err="1">
                <a:solidFill>
                  <a:prstClr val="black"/>
                </a:solidFill>
              </a:rPr>
              <a:t>C</a:t>
            </a:r>
            <a:r>
              <a:rPr lang="es-ES" sz="2400" dirty="0">
                <a:solidFill>
                  <a:prstClr val="black"/>
                </a:solidFill>
              </a:rPr>
              <a:t> a 79 </a:t>
            </a:r>
            <a:r>
              <a:rPr lang="es-ES" sz="2400" baseline="30000" dirty="0" err="1" smtClean="0">
                <a:solidFill>
                  <a:prstClr val="black"/>
                </a:solidFill>
              </a:rPr>
              <a:t>o</a:t>
            </a:r>
            <a:r>
              <a:rPr lang="es-ES" sz="2400" dirty="0" err="1" smtClean="0">
                <a:solidFill>
                  <a:prstClr val="black"/>
                </a:solidFill>
              </a:rPr>
              <a:t>C</a:t>
            </a:r>
            <a:r>
              <a:rPr lang="es-ES" sz="2400" dirty="0" smtClean="0">
                <a:solidFill>
                  <a:prstClr val="black"/>
                </a:solidFill>
              </a:rPr>
              <a:t>: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83568" y="2348880"/>
            <a:ext cx="7776864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sz="2400" dirty="0" smtClean="0"/>
              <a:t>De </a:t>
            </a:r>
            <a:r>
              <a:rPr lang="es-ES" sz="2400" dirty="0"/>
              <a:t>la TABLA se tiene que el agua absorbió 37560 </a:t>
            </a:r>
            <a:r>
              <a:rPr lang="es-ES" sz="2400" dirty="0" err="1"/>
              <a:t>Joules</a:t>
            </a:r>
            <a:r>
              <a:rPr lang="es-ES" sz="2400" dirty="0"/>
              <a:t> de energía calorífica al transcurrir 6000 segundos.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7062238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  <p:bldP spid="4" grpId="0" animBg="1"/>
      <p:bldP spid="6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76723" y="332656"/>
            <a:ext cx="4190571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3200" dirty="0">
                <a:solidFill>
                  <a:srgbClr val="FFC000"/>
                </a:solidFill>
              </a:rPr>
              <a:t>ANÁLISIS </a:t>
            </a:r>
            <a:r>
              <a:rPr lang="es-ES" sz="3200" dirty="0" smtClean="0">
                <a:solidFill>
                  <a:srgbClr val="FFC000"/>
                </a:solidFill>
              </a:rPr>
              <a:t>DIMENSIONAL</a:t>
            </a:r>
            <a:endParaRPr lang="es-MX" sz="3200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Rectángulo"/>
              <p:cNvSpPr/>
              <p:nvPr/>
            </p:nvSpPr>
            <p:spPr>
              <a:xfrm>
                <a:off x="3649168" y="2132856"/>
                <a:ext cx="1778820" cy="461665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es-ES" sz="2400" dirty="0" smtClean="0">
                    <a:latin typeface="Times New Roman"/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s-MX" sz="2400" i="1">
                            <a:effectLst/>
                            <a:latin typeface="Cambria Math"/>
                          </a:rPr>
                        </m:ctrlPr>
                      </m:dPr>
                      <m:e>
                        <m:r>
                          <a:rPr lang="es-E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𝑝</m:t>
                        </m:r>
                      </m:e>
                    </m:d>
                    <m:r>
                      <a:rPr lang="es-ES" sz="24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=</m:t>
                    </m:r>
                    <m:f>
                      <m:fPr>
                        <m:type m:val="lin"/>
                        <m:ctrlPr>
                          <a:rPr lang="es-MX" sz="2400" i="1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s-E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℃</m:t>
                        </m:r>
                      </m:num>
                      <m:den>
                        <m:r>
                          <a:rPr lang="es-E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𝐽</m:t>
                        </m:r>
                      </m:den>
                    </m:f>
                  </m:oMath>
                </a14:m>
                <a:r>
                  <a:rPr lang="es-ES" sz="2400" dirty="0">
                    <a:effectLst/>
                    <a:latin typeface="Times New Roman"/>
                    <a:ea typeface="Times New Roman"/>
                  </a:rPr>
                  <a:t> </a:t>
                </a:r>
                <a:r>
                  <a:rPr lang="es-ES" sz="2400" dirty="0" smtClean="0">
                    <a:effectLst/>
                    <a:latin typeface="Times New Roman"/>
                    <a:ea typeface="Times New Roman"/>
                  </a:rPr>
                  <a:t> </a:t>
                </a:r>
                <a:endParaRPr lang="es-MX" sz="2400" dirty="0"/>
              </a:p>
            </p:txBody>
          </p:sp>
        </mc:Choice>
        <mc:Fallback xmlns="">
          <p:sp>
            <p:nvSpPr>
              <p:cNvPr id="3" name="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168" y="2132856"/>
                <a:ext cx="1778820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4033618" y="3717032"/>
                <a:ext cx="2770630" cy="461665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es-ES" sz="2400" dirty="0" smtClean="0">
                    <a:latin typeface="Times New Roman"/>
                    <a:ea typeface="Times New Roman"/>
                  </a:rPr>
                  <a:t>[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s-MX" sz="2400" i="1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s-E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es-E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𝑝</m:t>
                        </m:r>
                      </m:den>
                    </m:f>
                    <m:r>
                      <a:rPr lang="es-ES" sz="24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](</m:t>
                    </m:r>
                    <m:f>
                      <m:fPr>
                        <m:type m:val="lin"/>
                        <m:ctrlPr>
                          <a:rPr lang="es-MX" sz="2400" i="1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s-E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es-E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𝑔𝑟</m:t>
                        </m:r>
                      </m:den>
                    </m:f>
                    <m:r>
                      <a:rPr lang="es-ES" sz="24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)=</m:t>
                    </m:r>
                    <m:d>
                      <m:dPr>
                        <m:begChr m:val="["/>
                        <m:endChr m:val="]"/>
                        <m:ctrlPr>
                          <a:rPr lang="es-MX" sz="2400" i="1">
                            <a:effectLst/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MX" sz="2400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𝐶</m:t>
                            </m:r>
                          </m:e>
                          <m:sub>
                            <m:r>
                              <a:rPr lang="es-ES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𝑒</m:t>
                            </m:r>
                          </m:sub>
                        </m:sSub>
                      </m:e>
                    </m:d>
                  </m:oMath>
                </a14:m>
                <a:endParaRPr lang="es-MX" sz="2400" dirty="0"/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3618" y="3717032"/>
                <a:ext cx="2770630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5 Rectángulo"/>
              <p:cNvSpPr/>
              <p:nvPr/>
            </p:nvSpPr>
            <p:spPr>
              <a:xfrm>
                <a:off x="5940152" y="2924944"/>
                <a:ext cx="2156168" cy="461665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sz="2400" i="1">
                              <a:solidFill>
                                <a:prstClr val="black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[</m:t>
                          </m:r>
                          <m:r>
                            <a:rPr lang="es-ES" sz="2400" i="1">
                              <a:solidFill>
                                <a:prstClr val="black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𝐶</m:t>
                          </m:r>
                        </m:e>
                        <m:sub>
                          <m:r>
                            <a:rPr lang="es-ES" sz="2400" i="1">
                              <a:solidFill>
                                <a:prstClr val="black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𝑒</m:t>
                          </m:r>
                        </m:sub>
                      </m:sSub>
                      <m:r>
                        <a:rPr lang="es-ES" sz="2400" i="1">
                          <a:solidFill>
                            <a:prstClr val="black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]=</m:t>
                      </m:r>
                      <m:f>
                        <m:fPr>
                          <m:type m:val="lin"/>
                          <m:ctrlPr>
                            <a:rPr lang="es-MX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sz="2400" i="1">
                              <a:solidFill>
                                <a:prstClr val="black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𝐽</m:t>
                          </m:r>
                        </m:num>
                        <m:den>
                          <m:r>
                            <a:rPr lang="es-ES" sz="2400" i="1">
                              <a:solidFill>
                                <a:prstClr val="black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𝑔𝑟</m:t>
                          </m:r>
                          <m:r>
                            <a:rPr lang="es-ES" sz="2400" i="1">
                              <a:solidFill>
                                <a:prstClr val="black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℃</m:t>
                          </m:r>
                        </m:den>
                      </m:f>
                    </m:oMath>
                  </m:oMathPara>
                </a14:m>
                <a:endParaRPr lang="es-MX" sz="24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6" name="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2924944"/>
                <a:ext cx="2156168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6 Rectángulo"/>
          <p:cNvSpPr/>
          <p:nvPr/>
        </p:nvSpPr>
        <p:spPr>
          <a:xfrm>
            <a:off x="912614" y="2924944"/>
            <a:ext cx="4854214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Las unidades del calor específico son: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2463398" y="3717032"/>
            <a:ext cx="1388522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Entonces 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616724" y="1527175"/>
            <a:ext cx="7843708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La pendiente de la recta obtenida en la gráfica tiene unidades: </a:t>
            </a:r>
            <a:endParaRPr lang="es-MX" dirty="0"/>
          </a:p>
        </p:txBody>
      </p:sp>
      <p:sp>
        <p:nvSpPr>
          <p:cNvPr id="10" name="9 Rectángulo"/>
          <p:cNvSpPr/>
          <p:nvPr/>
        </p:nvSpPr>
        <p:spPr>
          <a:xfrm>
            <a:off x="1043608" y="4581128"/>
            <a:ext cx="6984776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>
                <a:latin typeface="Times New Roman"/>
                <a:ea typeface="Times New Roman"/>
              </a:rPr>
              <a:t>Esto indica que el calor específico del agua obtenido experimentalmente es:</a:t>
            </a:r>
            <a:endParaRPr lang="es-MX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10 Rectángulo"/>
              <p:cNvSpPr/>
              <p:nvPr/>
            </p:nvSpPr>
            <p:spPr>
              <a:xfrm>
                <a:off x="1979712" y="5589240"/>
                <a:ext cx="5250283" cy="89749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sz="24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𝐶</m:t>
                          </m:r>
                        </m:e>
                        <m:sub>
                          <m:r>
                            <a:rPr lang="es-ES" sz="24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𝑒</m:t>
                          </m:r>
                        </m:sub>
                      </m:sSub>
                      <m:r>
                        <a:rPr lang="es-ES" sz="24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es-MX" sz="2400" i="1">
                              <a:effectLst/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2400" i="1">
                                  <a:effectLst/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MX" sz="2400" i="1">
                                      <a:effectLst/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s-ES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0.00155℃/</m:t>
                                  </m:r>
                                  <m:r>
                                    <a:rPr lang="es-ES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𝐽</m:t>
                                  </m:r>
                                </m:e>
                              </m:d>
                            </m:e>
                            <m:sup>
                              <m:r>
                                <a:rPr lang="es-ES" sz="24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s-MX" sz="2400" i="1">
                                  <a:effectLst/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s-ES" sz="24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150</m:t>
                              </m:r>
                              <m:r>
                                <a:rPr lang="es-ES" sz="24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𝑔𝑟</m:t>
                              </m:r>
                            </m:e>
                          </m:d>
                        </m:den>
                      </m:f>
                      <m:r>
                        <a:rPr lang="es-ES" sz="24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≈4.301</m:t>
                      </m:r>
                      <m:r>
                        <a:rPr lang="es-MX" sz="2400" b="0" i="1" smtClean="0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 </m:t>
                      </m:r>
                      <m:r>
                        <a:rPr lang="es-ES" sz="24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𝐽</m:t>
                      </m:r>
                      <m:r>
                        <a:rPr lang="es-ES" sz="24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/</m:t>
                      </m:r>
                      <m:r>
                        <a:rPr lang="es-ES" sz="24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𝑔𝑟</m:t>
                      </m:r>
                      <m:r>
                        <a:rPr lang="es-ES" sz="24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℃</m:t>
                      </m:r>
                    </m:oMath>
                  </m:oMathPara>
                </a14:m>
                <a:endParaRPr lang="es-MX" sz="2400" dirty="0"/>
              </a:p>
            </p:txBody>
          </p:sp>
        </mc:Choice>
        <mc:Fallback>
          <p:sp>
            <p:nvSpPr>
              <p:cNvPr id="11" name="1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5589240"/>
                <a:ext cx="5250283" cy="89749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164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171852" y="395953"/>
            <a:ext cx="2800318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CONCLUSIONES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39552" y="1754813"/>
            <a:ext cx="7992888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dirty="0"/>
              <a:t>L</a:t>
            </a:r>
            <a:r>
              <a:rPr lang="es-ES" sz="2800" dirty="0" smtClean="0"/>
              <a:t>a </a:t>
            </a:r>
            <a:r>
              <a:rPr lang="es-ES" sz="2800" dirty="0"/>
              <a:t>cantidad de calor Q’ </a:t>
            </a:r>
            <a:r>
              <a:rPr lang="es-ES" sz="2800" dirty="0" smtClean="0"/>
              <a:t>necesaria </a:t>
            </a:r>
            <a:r>
              <a:rPr lang="es-ES" sz="2800" dirty="0"/>
              <a:t>para que un gramo de agua eleve su temperatura un grado centígrado es:</a:t>
            </a:r>
            <a:endParaRPr lang="es-MX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1619672" y="3306095"/>
                <a:ext cx="5779274" cy="987001"/>
              </a:xfrm>
              <a:prstGeom prst="rect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ES" sz="28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𝑄</m:t>
                          </m:r>
                        </m:e>
                        <m:sup>
                          <m:r>
                            <a:rPr lang="es-ES" sz="28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′</m:t>
                          </m:r>
                        </m:sup>
                      </m:sSup>
                      <m:r>
                        <a:rPr lang="es-ES" sz="28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es-MX" sz="2800" i="1">
                              <a:effectLst/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sz="28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37560</m:t>
                          </m:r>
                          <m:r>
                            <a:rPr lang="es-ES" sz="28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𝐽</m:t>
                          </m:r>
                        </m:num>
                        <m:den>
                          <m:r>
                            <a:rPr lang="es-ES" sz="28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(150</m:t>
                          </m:r>
                          <m:r>
                            <a:rPr lang="es-ES" sz="28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𝑔𝑟</m:t>
                          </m:r>
                          <m:r>
                            <a:rPr lang="es-ES" sz="28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)(58℃)</m:t>
                          </m:r>
                        </m:den>
                      </m:f>
                      <m:r>
                        <a:rPr lang="es-ES" sz="28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≈4.317</m:t>
                      </m:r>
                      <m:r>
                        <a:rPr lang="es-ES" sz="28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𝐽</m:t>
                      </m:r>
                      <m:r>
                        <a:rPr lang="es-ES" sz="28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/</m:t>
                      </m:r>
                      <m:r>
                        <a:rPr lang="es-ES" sz="28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𝑔𝑟</m:t>
                      </m:r>
                      <m:r>
                        <a:rPr lang="es-ES" sz="28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℃</m:t>
                      </m:r>
                    </m:oMath>
                  </m:oMathPara>
                </a14:m>
                <a:endParaRPr lang="es-MX" sz="2800" dirty="0"/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3306095"/>
                <a:ext cx="5779274" cy="9870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857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5 Rectángulo"/>
              <p:cNvSpPr/>
              <p:nvPr/>
            </p:nvSpPr>
            <p:spPr>
              <a:xfrm>
                <a:off x="251520" y="4852317"/>
                <a:ext cx="8496944" cy="138499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ES" sz="2800" dirty="0" smtClean="0">
                    <a:latin typeface="Times New Roman"/>
                    <a:ea typeface="Times New Roman"/>
                  </a:rPr>
                  <a:t>Este valor es muy cercano al valor </a:t>
                </a:r>
                <a14:m>
                  <m:oMath xmlns:m="http://schemas.openxmlformats.org/officeDocument/2006/math">
                    <m:r>
                      <a:rPr lang="es-ES" sz="28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4.186</m:t>
                    </m:r>
                    <m:r>
                      <a:rPr lang="es-ES" sz="28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𝐽</m:t>
                    </m:r>
                    <m:r>
                      <a:rPr lang="es-ES" sz="28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/</m:t>
                    </m:r>
                    <m:r>
                      <a:rPr lang="es-ES" sz="28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𝑔𝑟</m:t>
                    </m:r>
                    <m:r>
                      <a:rPr lang="es-ES" sz="28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℃</m:t>
                    </m:r>
                  </m:oMath>
                </a14:m>
                <a:r>
                  <a:rPr lang="es-ES" sz="2800" dirty="0">
                    <a:effectLst/>
                    <a:latin typeface="Times New Roman"/>
                    <a:ea typeface="Times New Roman"/>
                  </a:rPr>
                  <a:t>, el calor específico C</a:t>
                </a:r>
                <a:r>
                  <a:rPr lang="es-ES" sz="2800" baseline="-25000" dirty="0">
                    <a:effectLst/>
                    <a:latin typeface="Times New Roman"/>
                    <a:ea typeface="Times New Roman"/>
                  </a:rPr>
                  <a:t>e</a:t>
                </a:r>
                <a:r>
                  <a:rPr lang="es-ES" sz="2800" dirty="0">
                    <a:effectLst/>
                    <a:latin typeface="Times New Roman"/>
                    <a:ea typeface="Times New Roman"/>
                  </a:rPr>
                  <a:t> del </a:t>
                </a:r>
                <a:r>
                  <a:rPr lang="es-ES" sz="2800" dirty="0" smtClean="0">
                    <a:effectLst/>
                    <a:latin typeface="Times New Roman"/>
                    <a:ea typeface="Times New Roman"/>
                  </a:rPr>
                  <a:t>agua, </a:t>
                </a:r>
                <a:r>
                  <a:rPr lang="es-ES" sz="2800" dirty="0">
                    <a:effectLst/>
                    <a:latin typeface="Times New Roman"/>
                    <a:ea typeface="Times New Roman"/>
                  </a:rPr>
                  <a:t>obtenido con más precisión por investigadores en laboratorios especializados.</a:t>
                </a:r>
                <a:endParaRPr lang="es-MX" sz="2800" dirty="0"/>
              </a:p>
            </p:txBody>
          </p:sp>
        </mc:Choice>
        <mc:Fallback>
          <p:sp>
            <p:nvSpPr>
              <p:cNvPr id="6" name="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852317"/>
                <a:ext cx="8496944" cy="138499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254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51520" y="548680"/>
            <a:ext cx="2494209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srgbClr val="FFC000"/>
                </a:solidFill>
              </a:rPr>
              <a:t>COMENTARIO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3528" y="2379652"/>
            <a:ext cx="2962160" cy="3785652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Fomentar </a:t>
            </a:r>
            <a:r>
              <a:rPr lang="es-MX" sz="2400" dirty="0"/>
              <a:t>la experimentación siguiendo los pasos del </a:t>
            </a:r>
            <a:r>
              <a:rPr lang="es-MX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Método Científico </a:t>
            </a:r>
            <a:r>
              <a:rPr lang="es-MX" sz="2400" dirty="0"/>
              <a:t>les </a:t>
            </a:r>
            <a:r>
              <a:rPr lang="es-MX" sz="2400" dirty="0" smtClean="0"/>
              <a:t>da a los alumnos </a:t>
            </a:r>
            <a:r>
              <a:rPr lang="es-MX" sz="2400" dirty="0"/>
              <a:t>la habilidad de adquirir una metodología de investigación que les permitirá </a:t>
            </a:r>
            <a:r>
              <a:rPr lang="es-MX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aprender por sí mismos</a:t>
            </a:r>
            <a:r>
              <a:rPr lang="es-MX" sz="2400" dirty="0"/>
              <a:t>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518854" y="1465620"/>
            <a:ext cx="6149490" cy="5232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>
                <a:solidFill>
                  <a:prstClr val="white"/>
                </a:solidFill>
              </a:rPr>
              <a:t>Los alumnos son curiosos por naturaleza. </a:t>
            </a:r>
            <a:endParaRPr lang="es-MX" sz="2000" dirty="0"/>
          </a:p>
        </p:txBody>
      </p:sp>
      <p:pic>
        <p:nvPicPr>
          <p:cNvPr id="512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712" y="2348880"/>
            <a:ext cx="5088565" cy="381642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73210" y="6453336"/>
            <a:ext cx="90352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smtClean="0">
                <a:solidFill>
                  <a:srgbClr val="FFC000"/>
                </a:solidFill>
              </a:rPr>
              <a:t>Fuente de la imagen: Eliminatoria del </a:t>
            </a:r>
            <a:r>
              <a:rPr lang="es-ES" sz="1200" dirty="0" smtClean="0">
                <a:solidFill>
                  <a:srgbClr val="FFC000"/>
                </a:solidFill>
              </a:rPr>
              <a:t>Concurso </a:t>
            </a:r>
            <a:r>
              <a:rPr lang="es-ES" sz="1200" dirty="0" smtClean="0">
                <a:solidFill>
                  <a:srgbClr val="FFC000"/>
                </a:solidFill>
              </a:rPr>
              <a:t>de Aparatos y Experimentos de Física del Estado de México 2016, Facultad de Ciencias </a:t>
            </a:r>
            <a:r>
              <a:rPr lang="es-ES" sz="1200" dirty="0" smtClean="0">
                <a:solidFill>
                  <a:srgbClr val="FFC000"/>
                </a:solidFill>
              </a:rPr>
              <a:t>UAEM</a:t>
            </a:r>
            <a:endParaRPr lang="es-MX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97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2339752" y="332656"/>
            <a:ext cx="4464496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268413"/>
            <a:ext cx="7561262" cy="49657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37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87624" y="1628800"/>
            <a:ext cx="6768752" cy="3416320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3600" dirty="0"/>
              <a:t>Dar libertad al estudiante de que comente ampliamente lo que le interesó y dé detalles del experimento que le resultaron curiosos y </a:t>
            </a:r>
            <a:r>
              <a:rPr lang="es-ES" sz="3600" dirty="0" smtClean="0"/>
              <a:t>desconocidos fomenta su creatividad.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75579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66150" y="404664"/>
            <a:ext cx="2601994" cy="584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3200" b="1" dirty="0"/>
              <a:t>BIBLIOGRAFÍA</a:t>
            </a:r>
            <a:endParaRPr lang="es-MX" sz="3200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68313" y="1562100"/>
            <a:ext cx="8280400" cy="4675188"/>
          </a:xfrm>
          <a:prstGeom prst="rect">
            <a:avLst/>
          </a:prstGeom>
          <a:solidFill>
            <a:schemeClr val="bg2">
              <a:lumMod val="25000"/>
            </a:schemeClr>
          </a:solidFill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>
            <a:lvl1pPr marL="571500" indent="-5715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>
                <a:solidFill>
                  <a:srgbClr val="262626"/>
                </a:solidFill>
                <a:latin typeface="Book Antiqua" pitchFamily="18" charset="0"/>
              </a:defRPr>
            </a:lvl1pPr>
            <a:lvl2pPr marL="952500" indent="-4953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>
                <a:solidFill>
                  <a:srgbClr val="262626"/>
                </a:solidFill>
                <a:latin typeface="Book Antiqua" pitchFamily="18" charset="0"/>
              </a:defRPr>
            </a:lvl2pPr>
            <a:lvl3pPr marL="1333500" indent="-4191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>
                <a:solidFill>
                  <a:srgbClr val="262626"/>
                </a:solidFill>
                <a:latin typeface="Book Antiqua" pitchFamily="18" charset="0"/>
              </a:defRPr>
            </a:lvl3pPr>
            <a:lvl4pPr marL="1752600" indent="-3810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>
                <a:solidFill>
                  <a:srgbClr val="262626"/>
                </a:solidFill>
                <a:latin typeface="Book Antiqua" pitchFamily="18" charset="0"/>
              </a:defRPr>
            </a:lvl4pPr>
            <a:lvl5pPr marL="2209800" indent="-3810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5pPr>
            <a:lvl6pPr marL="2667000" indent="-3810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6pPr>
            <a:lvl7pPr marL="3124200" indent="-3810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7pPr>
            <a:lvl8pPr marL="3581400" indent="-3810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8pPr>
            <a:lvl9pPr marL="4038600" indent="-3810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"/>
              <a:defRPr sz="1600">
                <a:solidFill>
                  <a:srgbClr val="262626"/>
                </a:solidFill>
                <a:latin typeface="Book Antiqua" pitchFamily="18" charset="0"/>
              </a:defRPr>
            </a:lvl9pPr>
          </a:lstStyle>
          <a:p>
            <a:pPr>
              <a:lnSpc>
                <a:spcPct val="90000"/>
              </a:lnSpc>
              <a:buClr>
                <a:schemeClr val="tx2">
                  <a:lumMod val="60000"/>
                  <a:lumOff val="40000"/>
                </a:schemeClr>
              </a:buClr>
              <a:buSzPct val="65000"/>
              <a:buFont typeface="Wingdings" pitchFamily="2" charset="2"/>
              <a:buChar char="v"/>
              <a:defRPr/>
            </a:pPr>
            <a:r>
              <a:rPr lang="es-MX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Física Conceptual 10</a:t>
            </a:r>
            <a:r>
              <a:rPr lang="es-MX" altLang="es-MX" sz="2800" baseline="30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a</a:t>
            </a:r>
            <a:r>
              <a:rPr lang="es-MX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 ed. Paul </a:t>
            </a:r>
            <a:r>
              <a:rPr lang="es-MX" altLang="es-MX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Hewitt</a:t>
            </a:r>
            <a:r>
              <a:rPr lang="es-MX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, Addison Wesley, 2007</a:t>
            </a:r>
            <a:endParaRPr lang="es-ES" altLang="es-MX" sz="2800" dirty="0" smtClean="0">
              <a:solidFill>
                <a:schemeClr val="accent3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tx2">
                  <a:lumMod val="60000"/>
                  <a:lumOff val="40000"/>
                </a:schemeClr>
              </a:buClr>
              <a:buSzPct val="65000"/>
              <a:buFont typeface="Wingdings" pitchFamily="2" charset="2"/>
              <a:buChar char="v"/>
              <a:defRPr/>
            </a:pPr>
            <a:r>
              <a:rPr lang="es-ES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Física 13</a:t>
            </a:r>
            <a:r>
              <a:rPr lang="es-ES" altLang="es-MX" sz="2800" baseline="30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va</a:t>
            </a:r>
            <a:r>
              <a:rPr lang="es-ES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 ed</a:t>
            </a:r>
            <a:r>
              <a:rPr lang="es-ES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. </a:t>
            </a:r>
            <a:r>
              <a:rPr lang="en-US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Raymond A. </a:t>
            </a:r>
            <a:r>
              <a:rPr lang="en-US" altLang="es-MX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Serway</a:t>
            </a:r>
            <a:r>
              <a:rPr lang="en-US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/John W. Jewett Jr, </a:t>
            </a:r>
            <a:r>
              <a:rPr lang="en-US" altLang="es-MX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International Thomson </a:t>
            </a:r>
            <a:r>
              <a:rPr lang="en-US" altLang="es-MX" sz="28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Editores</a:t>
            </a:r>
            <a:r>
              <a:rPr lang="en-US" altLang="es-MX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 S.A. de C.V.</a:t>
            </a:r>
            <a:r>
              <a:rPr lang="en-US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 / 2007.</a:t>
            </a:r>
            <a:endParaRPr lang="es-MX" altLang="es-MX" sz="2800" dirty="0" smtClean="0">
              <a:solidFill>
                <a:schemeClr val="accent3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tx2">
                  <a:lumMod val="60000"/>
                  <a:lumOff val="40000"/>
                </a:schemeClr>
              </a:buClr>
              <a:buSzPct val="65000"/>
              <a:buFont typeface="Wingdings" pitchFamily="2" charset="2"/>
              <a:buChar char="v"/>
              <a:defRPr/>
            </a:pPr>
            <a:r>
              <a:rPr lang="es-ES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Física, Volumen 1, Robert </a:t>
            </a:r>
            <a:r>
              <a:rPr lang="es-ES" altLang="es-MX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Resnick</a:t>
            </a:r>
            <a:r>
              <a:rPr lang="es-ES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/David </a:t>
            </a:r>
            <a:r>
              <a:rPr lang="es-ES" altLang="es-MX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Halliday</a:t>
            </a:r>
            <a:r>
              <a:rPr lang="es-ES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, </a:t>
            </a:r>
            <a:r>
              <a:rPr lang="es-MX" altLang="es-MX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Pearson Educación de México S.A. de C.V.</a:t>
            </a:r>
            <a:r>
              <a:rPr lang="es-MX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 / 2002</a:t>
            </a:r>
          </a:p>
          <a:p>
            <a:pPr>
              <a:lnSpc>
                <a:spcPct val="90000"/>
              </a:lnSpc>
              <a:buClr>
                <a:schemeClr val="tx2">
                  <a:lumMod val="60000"/>
                  <a:lumOff val="40000"/>
                </a:schemeClr>
              </a:buClr>
              <a:buSzPct val="65000"/>
              <a:buFont typeface="Wingdings" pitchFamily="2" charset="2"/>
              <a:buChar char="v"/>
              <a:defRPr/>
            </a:pPr>
            <a:r>
              <a:rPr lang="es-ES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Física Universitaria Vol. 1, Sears/</a:t>
            </a:r>
            <a:r>
              <a:rPr lang="es-ES" altLang="es-MX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Zemansky</a:t>
            </a:r>
            <a:r>
              <a:rPr lang="es-ES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/Young/</a:t>
            </a:r>
            <a:r>
              <a:rPr lang="es-ES" altLang="es-MX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Freedman</a:t>
            </a:r>
            <a:r>
              <a:rPr lang="es-ES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, </a:t>
            </a:r>
            <a:r>
              <a:rPr lang="es-MX" altLang="es-MX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Pearson </a:t>
            </a:r>
            <a:r>
              <a:rPr lang="es-MX" altLang="es-MX" sz="28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Education</a:t>
            </a:r>
            <a:r>
              <a:rPr lang="es-MX" altLang="es-MX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 de </a:t>
            </a:r>
            <a:r>
              <a:rPr lang="es-MX" altLang="es-MX" sz="28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Mexico</a:t>
            </a:r>
            <a:r>
              <a:rPr lang="es-MX" altLang="es-MX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 S.A. de C.V.</a:t>
            </a:r>
            <a:r>
              <a:rPr lang="es-MX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</a:rPr>
              <a:t> / 1999 / </a:t>
            </a:r>
          </a:p>
        </p:txBody>
      </p:sp>
    </p:spTree>
    <p:extLst>
      <p:ext uri="{BB962C8B-B14F-4D97-AF65-F5344CB8AC3E}">
        <p14:creationId xmlns:p14="http://schemas.microsoft.com/office/powerpoint/2010/main" val="192878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sultado de imagen para conclusiones y resultados 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5760640" cy="579356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12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973138" y="1401763"/>
          <a:ext cx="7231062" cy="512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Imagen de mapa de bits" r:id="rId4" imgW="7838095" imgH="5552381" progId="PBrush">
                  <p:embed/>
                </p:oleObj>
              </mc:Choice>
              <mc:Fallback>
                <p:oleObj name="Imagen de mapa de bits" r:id="rId4" imgW="7838095" imgH="5552381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1401763"/>
                        <a:ext cx="7231062" cy="5122862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411760" y="404664"/>
            <a:ext cx="4464496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</p:spTree>
    <p:extLst>
      <p:ext uri="{BB962C8B-B14F-4D97-AF65-F5344CB8AC3E}">
        <p14:creationId xmlns:p14="http://schemas.microsoft.com/office/powerpoint/2010/main" val="266476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2602632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0097" name="Group 4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971519745"/>
              </p:ext>
            </p:extLst>
          </p:nvPr>
        </p:nvGraphicFramePr>
        <p:xfrm>
          <a:off x="243334" y="2216864"/>
          <a:ext cx="4184650" cy="2868320"/>
        </p:xfrm>
        <a:graphic>
          <a:graphicData uri="http://schemas.openxmlformats.org/drawingml/2006/table">
            <a:tbl>
              <a:tblPr/>
              <a:tblGrid>
                <a:gridCol w="1080815"/>
                <a:gridCol w="3103835"/>
              </a:tblGrid>
              <a:tr h="6950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DIAPOSITIVA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010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I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800" b="0" u="non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CARÁTULA </a:t>
                      </a:r>
                      <a:r>
                        <a:rPr lang="es-MX" sz="1800" b="0" u="non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INSTITUCIONAL</a:t>
                      </a:r>
                      <a:endParaRPr lang="es-MX" sz="1800" b="0" u="none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II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SECUENCIA </a:t>
                      </a: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DIDÁCTICA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III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MAPA </a:t>
                      </a: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CURRICULAR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74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IV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MAPA CURRICULAR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(CONTINUACIÓN)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0098" name="Group 50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167824580"/>
              </p:ext>
            </p:extLst>
          </p:nvPr>
        </p:nvGraphicFramePr>
        <p:xfrm>
          <a:off x="4781550" y="2125942"/>
          <a:ext cx="4038600" cy="2959242"/>
        </p:xfrm>
        <a:graphic>
          <a:graphicData uri="http://schemas.openxmlformats.org/drawingml/2006/table">
            <a:tbl>
              <a:tblPr/>
              <a:tblGrid>
                <a:gridCol w="1014586"/>
                <a:gridCol w="3024014"/>
              </a:tblGrid>
              <a:tr h="6949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DIAPOSITIVA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31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5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ÍNDICE DE </a:t>
                      </a: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CONTENIDO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395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6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ÍNDICE DE </a:t>
                      </a: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CONTENIDO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54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7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ÍNDICE DE </a:t>
                      </a: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CONTENIDO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5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8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GUIÓN </a:t>
                      </a: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354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9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GUIÓN </a:t>
                      </a: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20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10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GUIÓN </a:t>
                      </a: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itchFamily="34" charset="0"/>
                        </a:rPr>
                        <a:t>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20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101" name="Group 2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997490688"/>
              </p:ext>
            </p:extLst>
          </p:nvPr>
        </p:nvGraphicFramePr>
        <p:xfrm>
          <a:off x="4643438" y="1748202"/>
          <a:ext cx="4321175" cy="3574768"/>
        </p:xfrm>
        <a:graphic>
          <a:graphicData uri="http://schemas.openxmlformats.org/drawingml/2006/table">
            <a:tbl>
              <a:tblPr/>
              <a:tblGrid>
                <a:gridCol w="1008682"/>
                <a:gridCol w="3312493"/>
              </a:tblGrid>
              <a:tr h="694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95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</a:t>
                      </a:r>
                    </a:p>
                  </a:txBody>
                  <a:tcPr marL="91455" marR="91455" marT="45694" marB="4569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MX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VARIABLES </a:t>
                      </a:r>
                      <a:r>
                        <a:rPr lang="es-MX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ASOCIADAS</a:t>
                      </a:r>
                      <a:endParaRPr lang="es-MX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34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VARIABLES ASOCIADAS (CONTINUACIÓN</a:t>
                      </a:r>
                      <a:r>
                        <a:rPr lang="es-MX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es-MX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452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FORMULACIÓN DE </a:t>
                      </a:r>
                      <a:r>
                        <a:rPr lang="es-ES_tradnl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HIPÓTESIS</a:t>
                      </a:r>
                      <a:endParaRPr lang="es-ES_tradnl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726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FORMULACIÓN DE HIPÓTESIS (CONTINUACIÓN</a:t>
                      </a:r>
                      <a:r>
                        <a:rPr lang="es-ES_tradnl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es-ES_tradnl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938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DISEÑO </a:t>
                      </a:r>
                      <a:r>
                        <a:rPr lang="es-ES_tradnl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EXPERIMENTAL</a:t>
                      </a:r>
                      <a:endParaRPr lang="es-ES_tradnl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1129" name="Group 5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936311362"/>
              </p:ext>
            </p:extLst>
          </p:nvPr>
        </p:nvGraphicFramePr>
        <p:xfrm>
          <a:off x="244921" y="1747110"/>
          <a:ext cx="4183063" cy="4203409"/>
        </p:xfrm>
        <a:graphic>
          <a:graphicData uri="http://schemas.openxmlformats.org/drawingml/2006/table">
            <a:tbl>
              <a:tblPr/>
              <a:tblGrid>
                <a:gridCol w="1008807"/>
                <a:gridCol w="3174256"/>
              </a:tblGrid>
              <a:tr h="6488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305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GUIÓN </a:t>
                      </a: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31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RESUMEN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31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OBJETIVO</a:t>
                      </a:r>
                      <a:endParaRPr 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31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INTRODUCCIÓN</a:t>
                      </a:r>
                      <a:endParaRPr lang="es-MX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60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PASOS DEL MÉTODO CIENTÍFICO </a:t>
                      </a: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EXPERIMENTAL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60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DESCRIPCIÓN DEL DESARROLLO DE ESTA PRÁCTICA</a:t>
                      </a: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2602632" cy="720080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2500" b="1" dirty="0" smtClean="0">
                <a:solidFill>
                  <a:srgbClr val="FFC000"/>
                </a:solidFill>
              </a:rPr>
              <a:t>INDICE DE CONTENIDO</a:t>
            </a:r>
            <a:endParaRPr lang="es-MX" sz="25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7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25" name="Group 2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935713992"/>
              </p:ext>
            </p:extLst>
          </p:nvPr>
        </p:nvGraphicFramePr>
        <p:xfrm>
          <a:off x="4716016" y="1669032"/>
          <a:ext cx="4319587" cy="3200128"/>
        </p:xfrm>
        <a:graphic>
          <a:graphicData uri="http://schemas.openxmlformats.org/drawingml/2006/table">
            <a:tbl>
              <a:tblPr/>
              <a:tblGrid>
                <a:gridCol w="936480"/>
                <a:gridCol w="3383107"/>
              </a:tblGrid>
              <a:tr h="5185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11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50000"/>
                        </a:spcBef>
                        <a:defRPr/>
                      </a:pPr>
                      <a:r>
                        <a:rPr lang="es-ES_tradnl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ANÁLISIS DE </a:t>
                      </a:r>
                      <a:r>
                        <a:rPr lang="es-ES_tradnl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RESULTADOS</a:t>
                      </a:r>
                      <a:endParaRPr lang="es-ES_tradnl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54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50000"/>
                        </a:spcBef>
                        <a:buClrTx/>
                        <a:buFontTx/>
                        <a:buNone/>
                      </a:pPr>
                      <a:r>
                        <a:rPr lang="es-MX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ANÁLISIS </a:t>
                      </a:r>
                      <a:r>
                        <a:rPr lang="es-MX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DIMENSIONAL</a:t>
                      </a:r>
                      <a:endParaRPr lang="es-MX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1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50000"/>
                        </a:spcBef>
                        <a:buClrTx/>
                        <a:buFontTx/>
                        <a:buNone/>
                      </a:pPr>
                      <a:r>
                        <a:rPr lang="es-MX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CONCLUSIONES</a:t>
                      </a:r>
                      <a:endParaRPr lang="es-MX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41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50000"/>
                        </a:spcBef>
                        <a:buClrTx/>
                        <a:buFontTx/>
                        <a:buNone/>
                      </a:pPr>
                      <a:r>
                        <a:rPr lang="es-ES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COMENTARIO</a:t>
                      </a:r>
                      <a:endParaRPr lang="es-ES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04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MX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LETRERO </a:t>
                      </a:r>
                      <a:r>
                        <a:rPr lang="es-MX" altLang="es-MX" sz="18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FINAL</a:t>
                      </a:r>
                      <a:endParaRPr lang="es-MX" altLang="es-MX" sz="1800" b="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4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0"/>
                        </a:spcBef>
                        <a:buClrTx/>
                        <a:buFontTx/>
                        <a:buNone/>
                      </a:pPr>
                      <a:r>
                        <a:rPr lang="es-MX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BIBLIOGRAFÍA</a:t>
                      </a:r>
                      <a:endParaRPr lang="es-MX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90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0"/>
                        </a:spcBef>
                        <a:buClrTx/>
                        <a:buFontTx/>
                        <a:buNone/>
                      </a:pPr>
                      <a:r>
                        <a:rPr lang="en-US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</a:t>
                      </a:r>
                      <a:endParaRPr lang="en-US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2151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856258626"/>
              </p:ext>
            </p:extLst>
          </p:nvPr>
        </p:nvGraphicFramePr>
        <p:xfrm>
          <a:off x="107504" y="1628800"/>
          <a:ext cx="4392613" cy="3937488"/>
        </p:xfrm>
        <a:graphic>
          <a:graphicData uri="http://schemas.openxmlformats.org/drawingml/2006/table">
            <a:tbl>
              <a:tblPr/>
              <a:tblGrid>
                <a:gridCol w="1079674"/>
                <a:gridCol w="3312939"/>
              </a:tblGrid>
              <a:tr h="694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253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DESCRIPCIÓN DEL </a:t>
                      </a:r>
                      <a:r>
                        <a:rPr lang="es-ES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EXPERIMENTO</a:t>
                      </a:r>
                      <a:endParaRPr lang="es-ES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66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DESCRIPCIÓN DEL EXPERIMENTO (CONTINUACIÓN</a:t>
                      </a:r>
                      <a:r>
                        <a:rPr lang="es-ES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es-ES" alt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485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TABLA DE TEMPERATURAS DEL AGUA  LÍQUIDA CORRESPONDIENTE AL CALOR </a:t>
                      </a:r>
                      <a:r>
                        <a:rPr lang="es-MX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SUMINISTRADO</a:t>
                      </a:r>
                      <a:endParaRPr lang="es-MX" sz="1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485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ct val="50000"/>
                        </a:spcBef>
                        <a:defRPr/>
                      </a:pPr>
                      <a:r>
                        <a:rPr lang="en-US" altLang="es-MX" sz="18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GRÁFICA</a:t>
                      </a:r>
                      <a:r>
                        <a:rPr lang="en-US" altLang="es-MX" sz="18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LOS DATOS </a:t>
                      </a:r>
                      <a:r>
                        <a:rPr lang="en-US" altLang="es-MX" sz="18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EXPERIMENTALES</a:t>
                      </a:r>
                      <a:endParaRPr lang="en-US" altLang="es-MX" sz="1800" b="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2602632" cy="720080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2500" b="1" dirty="0" smtClean="0">
                <a:solidFill>
                  <a:srgbClr val="FFC000"/>
                </a:solidFill>
              </a:rPr>
              <a:t>INDICE DE CONTENIDO</a:t>
            </a:r>
            <a:endParaRPr lang="es-MX" sz="25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10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23728" y="620688"/>
            <a:ext cx="4878360" cy="652616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042220"/>
              </p:ext>
            </p:extLst>
          </p:nvPr>
        </p:nvGraphicFramePr>
        <p:xfrm>
          <a:off x="611188" y="1916832"/>
          <a:ext cx="7777162" cy="37367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8752"/>
                <a:gridCol w="5988410"/>
              </a:tblGrid>
              <a:tr h="5303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18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18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</a:rPr>
                        <a:t>CARÁTULA INSTITUCIONAL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</a:rPr>
                        <a:t>SECUENCIA DIDÁCTICA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13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</a:rPr>
                        <a:t>MAPA CURRICULAR </a:t>
                      </a:r>
                      <a:r>
                        <a:rPr lang="es-ES" sz="1800" b="1" dirty="0" smtClean="0">
                          <a:effectLst/>
                        </a:rPr>
                        <a:t>DE LA </a:t>
                      </a:r>
                      <a:r>
                        <a:rPr lang="es-ES" sz="1800" b="1" dirty="0" smtClean="0">
                          <a:effectLst/>
                        </a:rPr>
                        <a:t>LICENCIATURA </a:t>
                      </a:r>
                      <a:r>
                        <a:rPr lang="es-ES" sz="1800" b="1" dirty="0" smtClean="0">
                          <a:effectLst/>
                        </a:rPr>
                        <a:t>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 smtClean="0">
                          <a:effectLst/>
                        </a:rPr>
                        <a:t>(1ra</a:t>
                      </a:r>
                      <a:r>
                        <a:rPr lang="es-ES" sz="1800" b="1" dirty="0">
                          <a:effectLst/>
                        </a:rPr>
                        <a:t>. Parte)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13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</a:rPr>
                        <a:t>MAPA CURRICULAR </a:t>
                      </a:r>
                      <a:r>
                        <a:rPr lang="es-ES" sz="1800" b="1" dirty="0" smtClean="0">
                          <a:effectLst/>
                        </a:rPr>
                        <a:t>DE LA </a:t>
                      </a:r>
                      <a:r>
                        <a:rPr lang="es-ES" sz="1800" b="1" dirty="0" smtClean="0">
                          <a:effectLst/>
                        </a:rPr>
                        <a:t>LICENCIATURA </a:t>
                      </a:r>
                      <a:r>
                        <a:rPr lang="es-ES" sz="1800" b="1" dirty="0" smtClean="0">
                          <a:effectLst/>
                        </a:rPr>
                        <a:t>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 smtClean="0">
                          <a:effectLst/>
                        </a:rPr>
                        <a:t>(</a:t>
                      </a:r>
                      <a:r>
                        <a:rPr lang="es-ES" sz="1800" b="1" dirty="0">
                          <a:effectLst/>
                        </a:rPr>
                        <a:t>2da. Parte)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ÍNDICE </a:t>
                      </a:r>
                      <a:r>
                        <a:rPr lang="es-ES" sz="1800" b="1" dirty="0" smtClean="0">
                          <a:effectLst/>
                        </a:rPr>
                        <a:t>(diapositivas 1 a la 10)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ÍNDICE </a:t>
                      </a:r>
                      <a:r>
                        <a:rPr lang="es-ES" sz="1800" b="1" dirty="0" smtClean="0">
                          <a:effectLst/>
                        </a:rPr>
                        <a:t>(diapositivas 11 a la 21)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ÍNDICE </a:t>
                      </a:r>
                      <a:r>
                        <a:rPr lang="es-ES" sz="1800" b="1" dirty="0" smtClean="0">
                          <a:effectLst/>
                        </a:rPr>
                        <a:t>(diapositivas 22 a la 32)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 smtClean="0">
                          <a:effectLst/>
                        </a:rPr>
                        <a:t>GUIÓN EXPLICATIVO (diapositivas 1 a la 8)</a:t>
                      </a:r>
                      <a:endParaRPr lang="es-MX" sz="18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90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267744" y="548680"/>
            <a:ext cx="4690864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058575"/>
              </p:ext>
            </p:extLst>
          </p:nvPr>
        </p:nvGraphicFramePr>
        <p:xfrm>
          <a:off x="468313" y="1556792"/>
          <a:ext cx="8064500" cy="4221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8471"/>
                <a:gridCol w="6246029"/>
              </a:tblGrid>
              <a:tr h="4728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18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18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 smtClean="0">
                          <a:effectLst/>
                        </a:rPr>
                        <a:t>GUIÓN EXPLICATIVO (diapositivas 9 a la 18)</a:t>
                      </a:r>
                      <a:endParaRPr lang="es-MX" sz="18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</a:rPr>
                        <a:t>GUIÓN EXPLICATIVO </a:t>
                      </a:r>
                      <a:r>
                        <a:rPr lang="es-ES" sz="1800" b="1" dirty="0" smtClean="0">
                          <a:effectLst/>
                        </a:rPr>
                        <a:t>(diapositivas 19 a la 25)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 smtClean="0">
                          <a:effectLst/>
                        </a:rPr>
                        <a:t>GUIÓN EXPLICATIVO (diapositivas 26 a la 32)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Times New Roman"/>
                          <a:ea typeface="Times New Roman"/>
                        </a:rPr>
                        <a:t>Breve resumen de lo expuesto en estas </a:t>
                      </a:r>
                      <a:r>
                        <a:rPr lang="es-MX" sz="1800" b="1" dirty="0" smtClean="0">
                          <a:effectLst/>
                          <a:latin typeface="Times New Roman"/>
                          <a:ea typeface="Times New Roman"/>
                        </a:rPr>
                        <a:t>diapositivas.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OBJETIVO DEL CURSO</a:t>
                      </a:r>
                      <a:endParaRPr lang="es-MX" sz="1800" b="1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915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Introducción sobre la importancia del trabajo experimental para un aprendizaje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significativo.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</a:rPr>
                        <a:t>Se muestran</a:t>
                      </a:r>
                      <a:r>
                        <a:rPr lang="es-MX" sz="1800" b="1" baseline="0" dirty="0" smtClean="0">
                          <a:effectLst/>
                        </a:rPr>
                        <a:t> </a:t>
                      </a:r>
                      <a:r>
                        <a:rPr lang="es-MX" sz="1800" b="1" baseline="0" dirty="0" smtClean="0">
                          <a:effectLst/>
                        </a:rPr>
                        <a:t>los </a:t>
                      </a:r>
                      <a:r>
                        <a:rPr lang="es-MX" sz="1800" b="1" baseline="0" dirty="0" smtClean="0">
                          <a:effectLst/>
                        </a:rPr>
                        <a:t>pasos del Método Científico </a:t>
                      </a:r>
                      <a:r>
                        <a:rPr lang="es-MX" sz="1800" b="1" baseline="0" dirty="0" smtClean="0">
                          <a:effectLst/>
                        </a:rPr>
                        <a:t>Experimental.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473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</a:rPr>
                        <a:t>Se </a:t>
                      </a:r>
                      <a:r>
                        <a:rPr lang="es-MX" sz="1800" b="1" dirty="0" smtClean="0">
                          <a:effectLst/>
                        </a:rPr>
                        <a:t>da</a:t>
                      </a:r>
                      <a:r>
                        <a:rPr lang="es-MX" sz="1800" b="1" baseline="0" dirty="0" smtClean="0">
                          <a:effectLst/>
                        </a:rPr>
                        <a:t> </a:t>
                      </a:r>
                      <a:r>
                        <a:rPr lang="es-MX" sz="1800" b="1" baseline="0" dirty="0" smtClean="0">
                          <a:effectLst/>
                        </a:rPr>
                        <a:t>una descripción cualitativa de los pasos a seguir para  obtener experimentalmente el calor específico del agua  </a:t>
                      </a:r>
                      <a:r>
                        <a:rPr lang="es-MX" sz="1800" b="1" baseline="0" dirty="0" smtClean="0">
                          <a:effectLst/>
                        </a:rPr>
                        <a:t>líquida.</a:t>
                      </a:r>
                      <a:endParaRPr lang="es-MX" sz="18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 smtClean="0">
                          <a:effectLst/>
                        </a:rPr>
                        <a:t>Se mencionan las variables </a:t>
                      </a:r>
                      <a:r>
                        <a:rPr lang="es-ES" sz="1800" b="1" dirty="0" smtClean="0">
                          <a:effectLst/>
                        </a:rPr>
                        <a:t>asociadas.</a:t>
                      </a:r>
                      <a:endParaRPr lang="es-MX" sz="18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14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  <a:endParaRPr lang="es-MX" sz="18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relacionan</a:t>
                      </a:r>
                      <a:r>
                        <a:rPr lang="es-MX" sz="18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por pares las variables </a:t>
                      </a:r>
                      <a:r>
                        <a:rPr lang="es-MX" sz="18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asociadas.</a:t>
                      </a:r>
                      <a:endParaRPr lang="es-MX" sz="18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796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</TotalTime>
  <Words>1983</Words>
  <Application>Microsoft Office PowerPoint</Application>
  <PresentationFormat>Presentación en pantalla (4:3)</PresentationFormat>
  <Paragraphs>302</Paragraphs>
  <Slides>32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4" baseType="lpstr">
      <vt:lpstr>Tema de Office</vt:lpstr>
      <vt:lpstr>Imagen de mapa de bits</vt:lpstr>
      <vt:lpstr>Presentación de PowerPoint</vt:lpstr>
      <vt:lpstr>SECUENCIA DIDÁCTICA</vt:lpstr>
      <vt:lpstr>MAPA CURRICULAR</vt:lpstr>
      <vt:lpstr>MAPA CURRICULAR</vt:lpstr>
      <vt:lpstr>INDICE DE CONTENIDO</vt:lpstr>
      <vt:lpstr>INDICE DE CONTENIDO</vt:lpstr>
      <vt:lpstr>INDICE DE CONTENIDO</vt:lpstr>
      <vt:lpstr>GUIÓN EXPLICATIVO</vt:lpstr>
      <vt:lpstr>GUIÓN EXPLICATIVO</vt:lpstr>
      <vt:lpstr>GUIÓN EXPLICATIVO</vt:lpstr>
      <vt:lpstr>GUIÓN EXPLICATIVO</vt:lpstr>
      <vt:lpstr>Presentación de PowerPoint</vt:lpstr>
      <vt:lpstr>OBJETIVO</vt:lpstr>
      <vt:lpstr>Presentación de PowerPoint</vt:lpstr>
      <vt:lpstr>Presentación de PowerPoint</vt:lpstr>
      <vt:lpstr>Presentación de PowerPoint</vt:lpstr>
      <vt:lpstr>VARIABLES ASOCIADAS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TABLA DE LA TEMPERATURA DEL AGUA LÍQUIDA CORRESPONDIENTE AL CALOR SUMINISTRADO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a</cp:lastModifiedBy>
  <cp:revision>120</cp:revision>
  <dcterms:created xsi:type="dcterms:W3CDTF">2016-10-18T18:24:50Z</dcterms:created>
  <dcterms:modified xsi:type="dcterms:W3CDTF">2018-09-10T02:43:02Z</dcterms:modified>
</cp:coreProperties>
</file>